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120"/>
  </p:notesMasterIdLst>
  <p:sldIdLst>
    <p:sldId id="256" r:id="rId2"/>
    <p:sldId id="431" r:id="rId3"/>
    <p:sldId id="425" r:id="rId4"/>
    <p:sldId id="429" r:id="rId5"/>
    <p:sldId id="432" r:id="rId6"/>
    <p:sldId id="433" r:id="rId7"/>
    <p:sldId id="434" r:id="rId8"/>
    <p:sldId id="261" r:id="rId9"/>
    <p:sldId id="262" r:id="rId10"/>
    <p:sldId id="438" r:id="rId11"/>
    <p:sldId id="266" r:id="rId12"/>
    <p:sldId id="436" r:id="rId13"/>
    <p:sldId id="437" r:id="rId14"/>
    <p:sldId id="269" r:id="rId15"/>
    <p:sldId id="281" r:id="rId16"/>
    <p:sldId id="270" r:id="rId17"/>
    <p:sldId id="394" r:id="rId18"/>
    <p:sldId id="395" r:id="rId19"/>
    <p:sldId id="439" r:id="rId20"/>
    <p:sldId id="441" r:id="rId21"/>
    <p:sldId id="442" r:id="rId22"/>
    <p:sldId id="396" r:id="rId23"/>
    <p:sldId id="443" r:id="rId24"/>
    <p:sldId id="288" r:id="rId25"/>
    <p:sldId id="426" r:id="rId26"/>
    <p:sldId id="285" r:id="rId27"/>
    <p:sldId id="289" r:id="rId28"/>
    <p:sldId id="296" r:id="rId29"/>
    <p:sldId id="297" r:id="rId30"/>
    <p:sldId id="292" r:id="rId31"/>
    <p:sldId id="444" r:id="rId32"/>
    <p:sldId id="293" r:id="rId33"/>
    <p:sldId id="445" r:id="rId34"/>
    <p:sldId id="447" r:id="rId35"/>
    <p:sldId id="446" r:id="rId36"/>
    <p:sldId id="448" r:id="rId37"/>
    <p:sldId id="290" r:id="rId38"/>
    <p:sldId id="449" r:id="rId39"/>
    <p:sldId id="300" r:id="rId40"/>
    <p:sldId id="301" r:id="rId41"/>
    <p:sldId id="299" r:id="rId42"/>
    <p:sldId id="302" r:id="rId43"/>
    <p:sldId id="291" r:id="rId44"/>
    <p:sldId id="450" r:id="rId45"/>
    <p:sldId id="453" r:id="rId46"/>
    <p:sldId id="451" r:id="rId47"/>
    <p:sldId id="452" r:id="rId48"/>
    <p:sldId id="454" r:id="rId49"/>
    <p:sldId id="456" r:id="rId50"/>
    <p:sldId id="295" r:id="rId51"/>
    <p:sldId id="298" r:id="rId52"/>
    <p:sldId id="304" r:id="rId53"/>
    <p:sldId id="305" r:id="rId54"/>
    <p:sldId id="418" r:id="rId55"/>
    <p:sldId id="419" r:id="rId56"/>
    <p:sldId id="421" r:id="rId57"/>
    <p:sldId id="308" r:id="rId58"/>
    <p:sldId id="306" r:id="rId59"/>
    <p:sldId id="311" r:id="rId60"/>
    <p:sldId id="314" r:id="rId61"/>
    <p:sldId id="317" r:id="rId62"/>
    <p:sldId id="457" r:id="rId63"/>
    <p:sldId id="324" r:id="rId64"/>
    <p:sldId id="326" r:id="rId65"/>
    <p:sldId id="327" r:id="rId66"/>
    <p:sldId id="458" r:id="rId67"/>
    <p:sldId id="328" r:id="rId68"/>
    <p:sldId id="329" r:id="rId69"/>
    <p:sldId id="459" r:id="rId70"/>
    <p:sldId id="330" r:id="rId71"/>
    <p:sldId id="462" r:id="rId72"/>
    <p:sldId id="331" r:id="rId73"/>
    <p:sldId id="332" r:id="rId74"/>
    <p:sldId id="464" r:id="rId75"/>
    <p:sldId id="463" r:id="rId76"/>
    <p:sldId id="333" r:id="rId77"/>
    <p:sldId id="334" r:id="rId78"/>
    <p:sldId id="336" r:id="rId79"/>
    <p:sldId id="335" r:id="rId80"/>
    <p:sldId id="337" r:id="rId81"/>
    <p:sldId id="338" r:id="rId82"/>
    <p:sldId id="465" r:id="rId83"/>
    <p:sldId id="466" r:id="rId84"/>
    <p:sldId id="407" r:id="rId85"/>
    <p:sldId id="40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  <p:sldId id="351" r:id="rId99"/>
    <p:sldId id="409" r:id="rId100"/>
    <p:sldId id="410" r:id="rId101"/>
    <p:sldId id="352" r:id="rId102"/>
    <p:sldId id="353" r:id="rId103"/>
    <p:sldId id="354" r:id="rId104"/>
    <p:sldId id="355" r:id="rId105"/>
    <p:sldId id="356" r:id="rId106"/>
    <p:sldId id="467" r:id="rId107"/>
    <p:sldId id="357" r:id="rId108"/>
    <p:sldId id="358" r:id="rId109"/>
    <p:sldId id="359" r:id="rId110"/>
    <p:sldId id="360" r:id="rId111"/>
    <p:sldId id="468" r:id="rId112"/>
    <p:sldId id="469" r:id="rId113"/>
    <p:sldId id="470" r:id="rId114"/>
    <p:sldId id="471" r:id="rId115"/>
    <p:sldId id="472" r:id="rId116"/>
    <p:sldId id="473" r:id="rId117"/>
    <p:sldId id="411" r:id="rId118"/>
    <p:sldId id="393" r:id="rId1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CCFF"/>
    <a:srgbClr val="214895"/>
    <a:srgbClr val="135335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996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3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8C4AAC-9830-4064-A457-1C1057E64547}" type="doc">
      <dgm:prSet loTypeId="urn:microsoft.com/office/officeart/2005/8/layout/hList9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uk-UA"/>
        </a:p>
      </dgm:t>
    </dgm:pt>
    <dgm:pt modelId="{82A49012-5D1B-4437-9335-30C0D3B15EB8}">
      <dgm:prSet phldrT="[Текст]"/>
      <dgm:spPr/>
      <dgm:t>
        <a:bodyPr/>
        <a:lstStyle/>
        <a:p>
          <a:r>
            <a:rPr lang="ru-RU" b="1" smtClean="0"/>
            <a:t>ПЕРВИННА</a:t>
          </a:r>
          <a:endParaRPr lang="uk-UA" dirty="0"/>
        </a:p>
      </dgm:t>
    </dgm:pt>
    <dgm:pt modelId="{2C8F9E82-BA0B-40B6-9594-50A9FC50B6BD}" type="parTrans" cxnId="{9D787E63-13D1-41B1-A47C-15F28E0F2D87}">
      <dgm:prSet/>
      <dgm:spPr/>
      <dgm:t>
        <a:bodyPr/>
        <a:lstStyle/>
        <a:p>
          <a:endParaRPr lang="uk-UA"/>
        </a:p>
      </dgm:t>
    </dgm:pt>
    <dgm:pt modelId="{60190A41-58AB-4393-9DD8-A1325688AA82}" type="sibTrans" cxnId="{9D787E63-13D1-41B1-A47C-15F28E0F2D87}">
      <dgm:prSet/>
      <dgm:spPr/>
      <dgm:t>
        <a:bodyPr/>
        <a:lstStyle/>
        <a:p>
          <a:endParaRPr lang="uk-UA"/>
        </a:p>
      </dgm:t>
    </dgm:pt>
    <dgm:pt modelId="{0494B0A0-FFBE-4195-97EC-04919E5A8D1E}">
      <dgm:prSet phldrT="[Текст]" custT="1"/>
      <dgm:spPr/>
      <dgm:t>
        <a:bodyPr/>
        <a:lstStyle/>
        <a:p>
          <a:endParaRPr lang="ru-RU" sz="2800" dirty="0" smtClean="0"/>
        </a:p>
        <a:p>
          <a:r>
            <a:rPr lang="ru-RU" sz="2800" dirty="0" err="1" smtClean="0"/>
            <a:t>патологічний</a:t>
          </a:r>
          <a:r>
            <a:rPr lang="ru-RU" sz="2800" dirty="0" smtClean="0"/>
            <a:t> </a:t>
          </a:r>
          <a:r>
            <a:rPr lang="ru-RU" sz="2800" dirty="0" err="1" smtClean="0"/>
            <a:t>процес</a:t>
          </a:r>
          <a:r>
            <a:rPr lang="ru-RU" sz="2800" dirty="0" smtClean="0"/>
            <a:t> </a:t>
          </a:r>
          <a:r>
            <a:rPr lang="ru-RU" sz="2800" dirty="0" err="1" smtClean="0"/>
            <a:t>розвивається</a:t>
          </a:r>
          <a:r>
            <a:rPr lang="ru-RU" sz="2800" dirty="0" smtClean="0"/>
            <a:t> в </a:t>
          </a:r>
          <a:r>
            <a:rPr lang="ru-RU" sz="2800" dirty="0" err="1" smtClean="0"/>
            <a:t>легеневій</a:t>
          </a:r>
          <a:r>
            <a:rPr lang="ru-RU" sz="2800" dirty="0" smtClean="0"/>
            <a:t> </a:t>
          </a:r>
          <a:r>
            <a:rPr lang="ru-RU" sz="2800" dirty="0" err="1" smtClean="0"/>
            <a:t>тканині</a:t>
          </a:r>
          <a:r>
            <a:rPr lang="ru-RU" sz="2800" dirty="0" smtClean="0"/>
            <a:t> та </a:t>
          </a:r>
          <a:r>
            <a:rPr lang="ru-RU" sz="2800" dirty="0" err="1" smtClean="0"/>
            <a:t>класифікується</a:t>
          </a:r>
          <a:r>
            <a:rPr lang="ru-RU" sz="2800" dirty="0" smtClean="0"/>
            <a:t> як </a:t>
          </a:r>
          <a:r>
            <a:rPr lang="ru-RU" sz="2800" dirty="0" err="1" smtClean="0"/>
            <a:t>основне</a:t>
          </a:r>
          <a:r>
            <a:rPr lang="ru-RU" sz="2800" dirty="0" smtClean="0"/>
            <a:t> </a:t>
          </a:r>
          <a:r>
            <a:rPr lang="ru-RU" sz="2800" dirty="0" err="1" smtClean="0"/>
            <a:t>захворювання</a:t>
          </a:r>
          <a:r>
            <a:rPr lang="ru-RU" sz="2800" dirty="0" smtClean="0"/>
            <a:t>; </a:t>
          </a:r>
          <a:endParaRPr lang="uk-UA" sz="2800" dirty="0"/>
        </a:p>
      </dgm:t>
    </dgm:pt>
    <dgm:pt modelId="{A77426AE-F410-4F38-938F-CC1F75A691EC}" type="parTrans" cxnId="{4AD0015C-E081-4C7F-A020-21C6EE94FCBB}">
      <dgm:prSet/>
      <dgm:spPr/>
      <dgm:t>
        <a:bodyPr/>
        <a:lstStyle/>
        <a:p>
          <a:endParaRPr lang="uk-UA"/>
        </a:p>
      </dgm:t>
    </dgm:pt>
    <dgm:pt modelId="{2A01B229-F54F-4F51-A7E5-1DC92E87655E}" type="sibTrans" cxnId="{4AD0015C-E081-4C7F-A020-21C6EE94FCBB}">
      <dgm:prSet/>
      <dgm:spPr/>
      <dgm:t>
        <a:bodyPr/>
        <a:lstStyle/>
        <a:p>
          <a:endParaRPr lang="uk-UA"/>
        </a:p>
      </dgm:t>
    </dgm:pt>
    <dgm:pt modelId="{1E1FE909-42A0-42BE-AA48-C92891EA089D}">
      <dgm:prSet phldrT="[Текст]"/>
      <dgm:spPr/>
      <dgm:t>
        <a:bodyPr/>
        <a:lstStyle/>
        <a:p>
          <a:r>
            <a:rPr lang="ru-RU" b="1" smtClean="0"/>
            <a:t>ВТОРИННА</a:t>
          </a:r>
          <a:endParaRPr lang="uk-UA" dirty="0"/>
        </a:p>
      </dgm:t>
    </dgm:pt>
    <dgm:pt modelId="{023C18AD-1F54-4489-8C92-3A8975D1FD03}" type="parTrans" cxnId="{8D146979-C37A-4DA1-BF0C-E206875456BB}">
      <dgm:prSet/>
      <dgm:spPr/>
      <dgm:t>
        <a:bodyPr/>
        <a:lstStyle/>
        <a:p>
          <a:endParaRPr lang="uk-UA"/>
        </a:p>
      </dgm:t>
    </dgm:pt>
    <dgm:pt modelId="{9C81D871-6525-4333-B714-AEBF99DD7282}" type="sibTrans" cxnId="{8D146979-C37A-4DA1-BF0C-E206875456BB}">
      <dgm:prSet/>
      <dgm:spPr/>
      <dgm:t>
        <a:bodyPr/>
        <a:lstStyle/>
        <a:p>
          <a:endParaRPr lang="uk-UA"/>
        </a:p>
      </dgm:t>
    </dgm:pt>
    <dgm:pt modelId="{00F43FE3-945D-4E78-86A5-995150289A85}">
      <dgm:prSet phldrT="[Текст]" custT="1"/>
      <dgm:spPr/>
      <dgm:t>
        <a:bodyPr/>
        <a:lstStyle/>
        <a:p>
          <a:r>
            <a:rPr lang="uk-UA" sz="2800" dirty="0" smtClean="0"/>
            <a:t>ускладнює інші хвороби легень (хронічні) або захворювання інших органів</a:t>
          </a:r>
          <a:endParaRPr lang="uk-UA" sz="2800" dirty="0"/>
        </a:p>
      </dgm:t>
    </dgm:pt>
    <dgm:pt modelId="{6AFB8034-CAA3-4F08-A509-BF7AC5505D81}" type="parTrans" cxnId="{D91656EE-12A0-45E8-BD7C-35B5AB5837FA}">
      <dgm:prSet/>
      <dgm:spPr/>
      <dgm:t>
        <a:bodyPr/>
        <a:lstStyle/>
        <a:p>
          <a:endParaRPr lang="uk-UA"/>
        </a:p>
      </dgm:t>
    </dgm:pt>
    <dgm:pt modelId="{B4619289-A25E-4108-B418-DFA38E0F6185}" type="sibTrans" cxnId="{D91656EE-12A0-45E8-BD7C-35B5AB5837FA}">
      <dgm:prSet/>
      <dgm:spPr/>
      <dgm:t>
        <a:bodyPr/>
        <a:lstStyle/>
        <a:p>
          <a:endParaRPr lang="uk-UA"/>
        </a:p>
      </dgm:t>
    </dgm:pt>
    <dgm:pt modelId="{33524279-2303-419F-9523-93450CEC8D74}" type="pres">
      <dgm:prSet presAssocID="{928C4AAC-9830-4064-A457-1C1057E64547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uk-UA"/>
        </a:p>
      </dgm:t>
    </dgm:pt>
    <dgm:pt modelId="{F63DCB87-37BB-459E-B13D-4F7601C4E2D4}" type="pres">
      <dgm:prSet presAssocID="{82A49012-5D1B-4437-9335-30C0D3B15EB8}" presName="posSpace" presStyleCnt="0"/>
      <dgm:spPr/>
    </dgm:pt>
    <dgm:pt modelId="{8FDF2121-B7A0-4375-8AFD-0D94EFC071A0}" type="pres">
      <dgm:prSet presAssocID="{82A49012-5D1B-4437-9335-30C0D3B15EB8}" presName="vertFlow" presStyleCnt="0"/>
      <dgm:spPr/>
    </dgm:pt>
    <dgm:pt modelId="{70BF64AF-5DE0-4026-935F-36C92DA7A2A1}" type="pres">
      <dgm:prSet presAssocID="{82A49012-5D1B-4437-9335-30C0D3B15EB8}" presName="topSpace" presStyleCnt="0"/>
      <dgm:spPr/>
    </dgm:pt>
    <dgm:pt modelId="{8CA56AD1-A56C-4822-8B1D-334D665CAED5}" type="pres">
      <dgm:prSet presAssocID="{82A49012-5D1B-4437-9335-30C0D3B15EB8}" presName="firstComp" presStyleCnt="0"/>
      <dgm:spPr/>
    </dgm:pt>
    <dgm:pt modelId="{CE3A1ACF-E22F-4C33-8B2F-4FEFDF86ADCB}" type="pres">
      <dgm:prSet presAssocID="{82A49012-5D1B-4437-9335-30C0D3B15EB8}" presName="firstChild" presStyleLbl="bgAccFollowNode1" presStyleIdx="0" presStyleCnt="2" custScaleX="115023" custScaleY="237578"/>
      <dgm:spPr/>
      <dgm:t>
        <a:bodyPr/>
        <a:lstStyle/>
        <a:p>
          <a:endParaRPr lang="uk-UA"/>
        </a:p>
      </dgm:t>
    </dgm:pt>
    <dgm:pt modelId="{623315F7-3518-42C5-8CDC-043C92873EEA}" type="pres">
      <dgm:prSet presAssocID="{82A49012-5D1B-4437-9335-30C0D3B15EB8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2FDA8AF-0E54-4328-9CAE-464C87C07AB1}" type="pres">
      <dgm:prSet presAssocID="{82A49012-5D1B-4437-9335-30C0D3B15EB8}" presName="negSpace" presStyleCnt="0"/>
      <dgm:spPr/>
    </dgm:pt>
    <dgm:pt modelId="{80186580-B805-496B-A136-0CEB338087D3}" type="pres">
      <dgm:prSet presAssocID="{82A49012-5D1B-4437-9335-30C0D3B15EB8}" presName="circle" presStyleLbl="node1" presStyleIdx="0" presStyleCnt="2"/>
      <dgm:spPr/>
      <dgm:t>
        <a:bodyPr/>
        <a:lstStyle/>
        <a:p>
          <a:endParaRPr lang="uk-UA"/>
        </a:p>
      </dgm:t>
    </dgm:pt>
    <dgm:pt modelId="{F0F6DA84-9F0D-4E9E-B6EA-06C99892C8C6}" type="pres">
      <dgm:prSet presAssocID="{60190A41-58AB-4393-9DD8-A1325688AA82}" presName="transSpace" presStyleCnt="0"/>
      <dgm:spPr/>
    </dgm:pt>
    <dgm:pt modelId="{0632AEBC-3A1A-48EC-AAF7-9388A07876EF}" type="pres">
      <dgm:prSet presAssocID="{1E1FE909-42A0-42BE-AA48-C92891EA089D}" presName="posSpace" presStyleCnt="0"/>
      <dgm:spPr/>
    </dgm:pt>
    <dgm:pt modelId="{6DE0F756-76C0-4092-83A4-35CDF258C687}" type="pres">
      <dgm:prSet presAssocID="{1E1FE909-42A0-42BE-AA48-C92891EA089D}" presName="vertFlow" presStyleCnt="0"/>
      <dgm:spPr/>
    </dgm:pt>
    <dgm:pt modelId="{E9566C06-B495-4240-8228-606B0FB44B22}" type="pres">
      <dgm:prSet presAssocID="{1E1FE909-42A0-42BE-AA48-C92891EA089D}" presName="topSpace" presStyleCnt="0"/>
      <dgm:spPr/>
    </dgm:pt>
    <dgm:pt modelId="{895BD0C2-B50E-4BE6-8A3D-304792D12081}" type="pres">
      <dgm:prSet presAssocID="{1E1FE909-42A0-42BE-AA48-C92891EA089D}" presName="firstComp" presStyleCnt="0"/>
      <dgm:spPr/>
    </dgm:pt>
    <dgm:pt modelId="{AA3BA47D-45CE-4435-ACC2-D514E5924DAE}" type="pres">
      <dgm:prSet presAssocID="{1E1FE909-42A0-42BE-AA48-C92891EA089D}" presName="firstChild" presStyleLbl="bgAccFollowNode1" presStyleIdx="1" presStyleCnt="2" custScaleX="114384" custScaleY="224297"/>
      <dgm:spPr/>
      <dgm:t>
        <a:bodyPr/>
        <a:lstStyle/>
        <a:p>
          <a:endParaRPr lang="uk-UA"/>
        </a:p>
      </dgm:t>
    </dgm:pt>
    <dgm:pt modelId="{9590AC5D-DCB0-466F-AF95-8039D43D7ABB}" type="pres">
      <dgm:prSet presAssocID="{1E1FE909-42A0-42BE-AA48-C92891EA089D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14EFCA1-A520-4808-B3E3-92DD8DBE05E7}" type="pres">
      <dgm:prSet presAssocID="{1E1FE909-42A0-42BE-AA48-C92891EA089D}" presName="negSpace" presStyleCnt="0"/>
      <dgm:spPr/>
    </dgm:pt>
    <dgm:pt modelId="{D2A48B1F-DB36-49A2-8824-18722ADFFD93}" type="pres">
      <dgm:prSet presAssocID="{1E1FE909-42A0-42BE-AA48-C92891EA089D}" presName="circle" presStyleLbl="node1" presStyleIdx="1" presStyleCnt="2"/>
      <dgm:spPr/>
      <dgm:t>
        <a:bodyPr/>
        <a:lstStyle/>
        <a:p>
          <a:endParaRPr lang="uk-UA"/>
        </a:p>
      </dgm:t>
    </dgm:pt>
  </dgm:ptLst>
  <dgm:cxnLst>
    <dgm:cxn modelId="{69015363-0897-4A0D-B123-7C4E553D02C2}" type="presOf" srcId="{00F43FE3-945D-4E78-86A5-995150289A85}" destId="{9590AC5D-DCB0-466F-AF95-8039D43D7ABB}" srcOrd="1" destOrd="0" presId="urn:microsoft.com/office/officeart/2005/8/layout/hList9"/>
    <dgm:cxn modelId="{B6F549ED-E3A9-480E-A89F-FBA536791688}" type="presOf" srcId="{928C4AAC-9830-4064-A457-1C1057E64547}" destId="{33524279-2303-419F-9523-93450CEC8D74}" srcOrd="0" destOrd="0" presId="urn:microsoft.com/office/officeart/2005/8/layout/hList9"/>
    <dgm:cxn modelId="{D91656EE-12A0-45E8-BD7C-35B5AB5837FA}" srcId="{1E1FE909-42A0-42BE-AA48-C92891EA089D}" destId="{00F43FE3-945D-4E78-86A5-995150289A85}" srcOrd="0" destOrd="0" parTransId="{6AFB8034-CAA3-4F08-A509-BF7AC5505D81}" sibTransId="{B4619289-A25E-4108-B418-DFA38E0F6185}"/>
    <dgm:cxn modelId="{5D05C9F0-24DD-4330-8772-F460921126B1}" type="presOf" srcId="{82A49012-5D1B-4437-9335-30C0D3B15EB8}" destId="{80186580-B805-496B-A136-0CEB338087D3}" srcOrd="0" destOrd="0" presId="urn:microsoft.com/office/officeart/2005/8/layout/hList9"/>
    <dgm:cxn modelId="{9D787E63-13D1-41B1-A47C-15F28E0F2D87}" srcId="{928C4AAC-9830-4064-A457-1C1057E64547}" destId="{82A49012-5D1B-4437-9335-30C0D3B15EB8}" srcOrd="0" destOrd="0" parTransId="{2C8F9E82-BA0B-40B6-9594-50A9FC50B6BD}" sibTransId="{60190A41-58AB-4393-9DD8-A1325688AA82}"/>
    <dgm:cxn modelId="{559F49FB-0C10-4CC0-B687-64EF5FC895A9}" type="presOf" srcId="{0494B0A0-FFBE-4195-97EC-04919E5A8D1E}" destId="{623315F7-3518-42C5-8CDC-043C92873EEA}" srcOrd="1" destOrd="0" presId="urn:microsoft.com/office/officeart/2005/8/layout/hList9"/>
    <dgm:cxn modelId="{95ADBE29-35FB-4118-A2E0-DB3E357E12A6}" type="presOf" srcId="{1E1FE909-42A0-42BE-AA48-C92891EA089D}" destId="{D2A48B1F-DB36-49A2-8824-18722ADFFD93}" srcOrd="0" destOrd="0" presId="urn:microsoft.com/office/officeart/2005/8/layout/hList9"/>
    <dgm:cxn modelId="{8D146979-C37A-4DA1-BF0C-E206875456BB}" srcId="{928C4AAC-9830-4064-A457-1C1057E64547}" destId="{1E1FE909-42A0-42BE-AA48-C92891EA089D}" srcOrd="1" destOrd="0" parTransId="{023C18AD-1F54-4489-8C92-3A8975D1FD03}" sibTransId="{9C81D871-6525-4333-B714-AEBF99DD7282}"/>
    <dgm:cxn modelId="{FD8C92EA-4CFB-4E09-B0FE-BF0F61BEE637}" type="presOf" srcId="{0494B0A0-FFBE-4195-97EC-04919E5A8D1E}" destId="{CE3A1ACF-E22F-4C33-8B2F-4FEFDF86ADCB}" srcOrd="0" destOrd="0" presId="urn:microsoft.com/office/officeart/2005/8/layout/hList9"/>
    <dgm:cxn modelId="{4AD0015C-E081-4C7F-A020-21C6EE94FCBB}" srcId="{82A49012-5D1B-4437-9335-30C0D3B15EB8}" destId="{0494B0A0-FFBE-4195-97EC-04919E5A8D1E}" srcOrd="0" destOrd="0" parTransId="{A77426AE-F410-4F38-938F-CC1F75A691EC}" sibTransId="{2A01B229-F54F-4F51-A7E5-1DC92E87655E}"/>
    <dgm:cxn modelId="{CA495015-9095-47A7-AE60-649CA36D4A98}" type="presOf" srcId="{00F43FE3-945D-4E78-86A5-995150289A85}" destId="{AA3BA47D-45CE-4435-ACC2-D514E5924DAE}" srcOrd="0" destOrd="0" presId="urn:microsoft.com/office/officeart/2005/8/layout/hList9"/>
    <dgm:cxn modelId="{A1EB9E36-6EA5-4D48-A1A0-FD05C3F869B0}" type="presParOf" srcId="{33524279-2303-419F-9523-93450CEC8D74}" destId="{F63DCB87-37BB-459E-B13D-4F7601C4E2D4}" srcOrd="0" destOrd="0" presId="urn:microsoft.com/office/officeart/2005/8/layout/hList9"/>
    <dgm:cxn modelId="{117F1011-A478-4536-8041-0BD201BF8C9B}" type="presParOf" srcId="{33524279-2303-419F-9523-93450CEC8D74}" destId="{8FDF2121-B7A0-4375-8AFD-0D94EFC071A0}" srcOrd="1" destOrd="0" presId="urn:microsoft.com/office/officeart/2005/8/layout/hList9"/>
    <dgm:cxn modelId="{98CCFF3A-31CA-473E-BF66-DE8F74DA105B}" type="presParOf" srcId="{8FDF2121-B7A0-4375-8AFD-0D94EFC071A0}" destId="{70BF64AF-5DE0-4026-935F-36C92DA7A2A1}" srcOrd="0" destOrd="0" presId="urn:microsoft.com/office/officeart/2005/8/layout/hList9"/>
    <dgm:cxn modelId="{A388A9D0-B039-48AE-A4B7-53E2963780C9}" type="presParOf" srcId="{8FDF2121-B7A0-4375-8AFD-0D94EFC071A0}" destId="{8CA56AD1-A56C-4822-8B1D-334D665CAED5}" srcOrd="1" destOrd="0" presId="urn:microsoft.com/office/officeart/2005/8/layout/hList9"/>
    <dgm:cxn modelId="{622FEEFC-1C7F-4694-B04D-7FC70272AEA1}" type="presParOf" srcId="{8CA56AD1-A56C-4822-8B1D-334D665CAED5}" destId="{CE3A1ACF-E22F-4C33-8B2F-4FEFDF86ADCB}" srcOrd="0" destOrd="0" presId="urn:microsoft.com/office/officeart/2005/8/layout/hList9"/>
    <dgm:cxn modelId="{BC3EE2E9-1F35-47A8-85A5-F261822BB556}" type="presParOf" srcId="{8CA56AD1-A56C-4822-8B1D-334D665CAED5}" destId="{623315F7-3518-42C5-8CDC-043C92873EEA}" srcOrd="1" destOrd="0" presId="urn:microsoft.com/office/officeart/2005/8/layout/hList9"/>
    <dgm:cxn modelId="{94733429-3197-4C1B-B9F7-8AE1FB298A0C}" type="presParOf" srcId="{33524279-2303-419F-9523-93450CEC8D74}" destId="{D2FDA8AF-0E54-4328-9CAE-464C87C07AB1}" srcOrd="2" destOrd="0" presId="urn:microsoft.com/office/officeart/2005/8/layout/hList9"/>
    <dgm:cxn modelId="{7CEAB156-384F-438A-BF23-B18942FBF592}" type="presParOf" srcId="{33524279-2303-419F-9523-93450CEC8D74}" destId="{80186580-B805-496B-A136-0CEB338087D3}" srcOrd="3" destOrd="0" presId="urn:microsoft.com/office/officeart/2005/8/layout/hList9"/>
    <dgm:cxn modelId="{A41E9FA1-D7A4-4F32-8E93-E019AD180DB3}" type="presParOf" srcId="{33524279-2303-419F-9523-93450CEC8D74}" destId="{F0F6DA84-9F0D-4E9E-B6EA-06C99892C8C6}" srcOrd="4" destOrd="0" presId="urn:microsoft.com/office/officeart/2005/8/layout/hList9"/>
    <dgm:cxn modelId="{CE059B41-AB46-44D0-8886-6B9718A7BD98}" type="presParOf" srcId="{33524279-2303-419F-9523-93450CEC8D74}" destId="{0632AEBC-3A1A-48EC-AAF7-9388A07876EF}" srcOrd="5" destOrd="0" presId="urn:microsoft.com/office/officeart/2005/8/layout/hList9"/>
    <dgm:cxn modelId="{EDE533C4-D275-4CB0-9981-DD370BC622F5}" type="presParOf" srcId="{33524279-2303-419F-9523-93450CEC8D74}" destId="{6DE0F756-76C0-4092-83A4-35CDF258C687}" srcOrd="6" destOrd="0" presId="urn:microsoft.com/office/officeart/2005/8/layout/hList9"/>
    <dgm:cxn modelId="{E750B306-60BA-4FAA-8B5B-E16CDC34EF8B}" type="presParOf" srcId="{6DE0F756-76C0-4092-83A4-35CDF258C687}" destId="{E9566C06-B495-4240-8228-606B0FB44B22}" srcOrd="0" destOrd="0" presId="urn:microsoft.com/office/officeart/2005/8/layout/hList9"/>
    <dgm:cxn modelId="{95BDAC04-6532-4B68-A7D5-3F2FD9212D87}" type="presParOf" srcId="{6DE0F756-76C0-4092-83A4-35CDF258C687}" destId="{895BD0C2-B50E-4BE6-8A3D-304792D12081}" srcOrd="1" destOrd="0" presId="urn:microsoft.com/office/officeart/2005/8/layout/hList9"/>
    <dgm:cxn modelId="{883197DC-9DED-44F5-AD87-5E350B3FD71A}" type="presParOf" srcId="{895BD0C2-B50E-4BE6-8A3D-304792D12081}" destId="{AA3BA47D-45CE-4435-ACC2-D514E5924DAE}" srcOrd="0" destOrd="0" presId="urn:microsoft.com/office/officeart/2005/8/layout/hList9"/>
    <dgm:cxn modelId="{92853D39-26A2-409D-AC8D-4E3D98C84B2F}" type="presParOf" srcId="{895BD0C2-B50E-4BE6-8A3D-304792D12081}" destId="{9590AC5D-DCB0-466F-AF95-8039D43D7ABB}" srcOrd="1" destOrd="0" presId="urn:microsoft.com/office/officeart/2005/8/layout/hList9"/>
    <dgm:cxn modelId="{7ADA2406-F644-4965-92FF-7541D446FEF1}" type="presParOf" srcId="{33524279-2303-419F-9523-93450CEC8D74}" destId="{014EFCA1-A520-4808-B3E3-92DD8DBE05E7}" srcOrd="7" destOrd="0" presId="urn:microsoft.com/office/officeart/2005/8/layout/hList9"/>
    <dgm:cxn modelId="{65F4AACE-DE38-41BC-9DAE-DF2E10175E91}" type="presParOf" srcId="{33524279-2303-419F-9523-93450CEC8D74}" destId="{D2A48B1F-DB36-49A2-8824-18722ADFFD93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EE2A51-50F3-433D-8091-C0E65BC1DA79}" type="doc">
      <dgm:prSet loTypeId="urn:microsoft.com/office/officeart/2005/8/layout/vList5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uk-UA"/>
        </a:p>
      </dgm:t>
    </dgm:pt>
    <dgm:pt modelId="{5B97A13F-B2EF-44F5-B58E-D0A96BBC2988}">
      <dgm:prSet phldrT="[Текст]"/>
      <dgm:spPr/>
      <dgm:t>
        <a:bodyPr/>
        <a:lstStyle/>
        <a:p>
          <a:r>
            <a:rPr lang="uk-UA" b="1" smtClean="0"/>
            <a:t>ПОЗАЛІКАРНЯНА (АМБУЛАТОРНА)  </a:t>
          </a:r>
          <a:endParaRPr lang="uk-UA" b="1" dirty="0"/>
        </a:p>
      </dgm:t>
    </dgm:pt>
    <dgm:pt modelId="{C9EA7894-88F2-4BE4-B080-F7185EC19F86}" type="parTrans" cxnId="{620BFA1E-2418-48EF-9839-6BD270C613AF}">
      <dgm:prSet/>
      <dgm:spPr/>
      <dgm:t>
        <a:bodyPr/>
        <a:lstStyle/>
        <a:p>
          <a:endParaRPr lang="uk-UA"/>
        </a:p>
      </dgm:t>
    </dgm:pt>
    <dgm:pt modelId="{CE31E720-E144-40EB-86FB-10F8111823D8}" type="sibTrans" cxnId="{620BFA1E-2418-48EF-9839-6BD270C613AF}">
      <dgm:prSet/>
      <dgm:spPr/>
      <dgm:t>
        <a:bodyPr/>
        <a:lstStyle/>
        <a:p>
          <a:endParaRPr lang="uk-UA"/>
        </a:p>
      </dgm:t>
    </dgm:pt>
    <dgm:pt modelId="{1563A1BD-B90F-4570-BD9A-F6DF8FCFDF8D}">
      <dgm:prSet phldrT="[Текст]" custT="1"/>
      <dgm:spPr/>
      <dgm:t>
        <a:bodyPr/>
        <a:lstStyle/>
        <a:p>
          <a:r>
            <a:rPr lang="ru-RU" sz="1600" dirty="0" err="1" smtClean="0"/>
            <a:t>гостра</a:t>
          </a:r>
          <a:r>
            <a:rPr lang="ru-RU" sz="1600" dirty="0" smtClean="0"/>
            <a:t> </a:t>
          </a:r>
          <a:r>
            <a:rPr lang="ru-RU" sz="1600" dirty="0" err="1" smtClean="0"/>
            <a:t>пневмонія</a:t>
          </a:r>
          <a:r>
            <a:rPr lang="ru-RU" sz="1600" dirty="0" smtClean="0"/>
            <a:t>, </a:t>
          </a:r>
          <a:r>
            <a:rPr lang="ru-RU" sz="1600" dirty="0" err="1" smtClean="0"/>
            <a:t>що</a:t>
          </a:r>
          <a:r>
            <a:rPr lang="ru-RU" sz="1600" dirty="0" smtClean="0"/>
            <a:t> </a:t>
          </a:r>
          <a:r>
            <a:rPr lang="ru-RU" sz="1600" dirty="0" err="1" smtClean="0"/>
            <a:t>виникла</a:t>
          </a:r>
          <a:r>
            <a:rPr lang="ru-RU" sz="1600" dirty="0" smtClean="0"/>
            <a:t> у </a:t>
          </a:r>
          <a:r>
            <a:rPr lang="ru-RU" sz="1600" dirty="0" err="1" smtClean="0"/>
            <a:t>дитини</a:t>
          </a:r>
          <a:r>
            <a:rPr lang="ru-RU" sz="1600" dirty="0" smtClean="0"/>
            <a:t> у </a:t>
          </a:r>
          <a:r>
            <a:rPr lang="ru-RU" sz="1600" dirty="0" err="1" smtClean="0"/>
            <a:t>звичайних</a:t>
          </a:r>
          <a:r>
            <a:rPr lang="ru-RU" sz="1600" dirty="0" smtClean="0"/>
            <a:t> </a:t>
          </a:r>
          <a:r>
            <a:rPr lang="ru-RU" sz="1600" dirty="0" err="1" smtClean="0"/>
            <a:t>домашніх</a:t>
          </a:r>
          <a:r>
            <a:rPr lang="ru-RU" sz="1600" dirty="0" smtClean="0"/>
            <a:t> </a:t>
          </a:r>
          <a:r>
            <a:rPr lang="ru-RU" sz="1600" dirty="0" err="1" smtClean="0"/>
            <a:t>умовах</a:t>
          </a:r>
          <a:r>
            <a:rPr lang="ru-RU" sz="1600" dirty="0" smtClean="0"/>
            <a:t>. </a:t>
          </a:r>
          <a:endParaRPr lang="uk-UA" sz="1600" dirty="0"/>
        </a:p>
      </dgm:t>
    </dgm:pt>
    <dgm:pt modelId="{8FA3B3D2-0E96-4153-980F-D2E78F016E64}" type="parTrans" cxnId="{8BA195C3-9A61-4196-AAED-5432A5941B21}">
      <dgm:prSet/>
      <dgm:spPr/>
      <dgm:t>
        <a:bodyPr/>
        <a:lstStyle/>
        <a:p>
          <a:endParaRPr lang="uk-UA"/>
        </a:p>
      </dgm:t>
    </dgm:pt>
    <dgm:pt modelId="{79C82A23-0F57-434F-B99C-535D63E693F6}" type="sibTrans" cxnId="{8BA195C3-9A61-4196-AAED-5432A5941B21}">
      <dgm:prSet/>
      <dgm:spPr/>
      <dgm:t>
        <a:bodyPr/>
        <a:lstStyle/>
        <a:p>
          <a:endParaRPr lang="uk-UA"/>
        </a:p>
      </dgm:t>
    </dgm:pt>
    <dgm:pt modelId="{B1DCC372-F031-4C72-A3C4-8DFFBB8B86B0}">
      <dgm:prSet phldrT="[Текст]" custT="1"/>
      <dgm:spPr/>
      <dgm:t>
        <a:bodyPr/>
        <a:lstStyle/>
        <a:p>
          <a:r>
            <a:rPr lang="ru-RU" sz="1600" dirty="0" smtClean="0"/>
            <a:t> </a:t>
          </a:r>
          <a:r>
            <a:rPr lang="ru-RU" sz="1600" dirty="0" err="1" smtClean="0"/>
            <a:t>пневмонія</a:t>
          </a:r>
          <a:r>
            <a:rPr lang="ru-RU" sz="1600" dirty="0" smtClean="0"/>
            <a:t>, </a:t>
          </a:r>
          <a:r>
            <a:rPr lang="ru-RU" sz="1600" dirty="0" err="1" smtClean="0"/>
            <a:t>що</a:t>
          </a:r>
          <a:r>
            <a:rPr lang="ru-RU" sz="1600" dirty="0" smtClean="0"/>
            <a:t> </a:t>
          </a:r>
          <a:r>
            <a:rPr lang="ru-RU" sz="1600" dirty="0" err="1" smtClean="0"/>
            <a:t>розвинулась</a:t>
          </a:r>
          <a:r>
            <a:rPr lang="ru-RU" sz="1600" dirty="0" smtClean="0"/>
            <a:t> </a:t>
          </a:r>
          <a:r>
            <a:rPr lang="ru-RU" sz="1600" dirty="0" err="1" smtClean="0"/>
            <a:t>після</a:t>
          </a:r>
          <a:r>
            <a:rPr lang="ru-RU" sz="1600" dirty="0" smtClean="0"/>
            <a:t> 48 годин </a:t>
          </a:r>
          <a:r>
            <a:rPr lang="ru-RU" sz="1600" dirty="0" err="1" smtClean="0"/>
            <a:t>перебування</a:t>
          </a:r>
          <a:r>
            <a:rPr lang="ru-RU" sz="1600" dirty="0" smtClean="0"/>
            <a:t> </a:t>
          </a:r>
          <a:r>
            <a:rPr lang="ru-RU" sz="1600" dirty="0" err="1" smtClean="0"/>
            <a:t>дитини</a:t>
          </a:r>
          <a:r>
            <a:rPr lang="ru-RU" sz="1600" dirty="0" smtClean="0"/>
            <a:t> в </a:t>
          </a:r>
          <a:r>
            <a:rPr lang="ru-RU" sz="1600" dirty="0" err="1" smtClean="0"/>
            <a:t>стаціонарі</a:t>
          </a:r>
          <a:r>
            <a:rPr lang="ru-RU" sz="1600" dirty="0" smtClean="0"/>
            <a:t> за </a:t>
          </a:r>
          <a:r>
            <a:rPr lang="ru-RU" sz="1600" dirty="0" err="1" smtClean="0"/>
            <a:t>умови</a:t>
          </a:r>
          <a:r>
            <a:rPr lang="ru-RU" sz="1600" dirty="0" smtClean="0"/>
            <a:t> </a:t>
          </a:r>
          <a:r>
            <a:rPr lang="ru-RU" sz="1600" dirty="0" err="1" smtClean="0"/>
            <a:t>відсутності</a:t>
          </a:r>
          <a:r>
            <a:rPr lang="ru-RU" sz="1600" dirty="0" smtClean="0"/>
            <a:t> будь-</a:t>
          </a:r>
          <a:r>
            <a:rPr lang="ru-RU" sz="1600" dirty="0" err="1" smtClean="0"/>
            <a:t>якої</a:t>
          </a:r>
          <a:r>
            <a:rPr lang="ru-RU" sz="1600" dirty="0" smtClean="0"/>
            <a:t> </a:t>
          </a:r>
          <a:r>
            <a:rPr lang="ru-RU" sz="1600" dirty="0" err="1" smtClean="0"/>
            <a:t>інфекції</a:t>
          </a:r>
          <a:r>
            <a:rPr lang="ru-RU" sz="1600" dirty="0" smtClean="0"/>
            <a:t> на момент </a:t>
          </a:r>
          <a:r>
            <a:rPr lang="ru-RU" sz="1600" dirty="0" err="1" smtClean="0"/>
            <a:t>вступу</a:t>
          </a:r>
          <a:r>
            <a:rPr lang="ru-RU" sz="1600" dirty="0" smtClean="0"/>
            <a:t> хворого до </a:t>
          </a:r>
          <a:r>
            <a:rPr lang="ru-RU" sz="1600" dirty="0" err="1" smtClean="0"/>
            <a:t>стаціонару</a:t>
          </a:r>
          <a:r>
            <a:rPr lang="ru-RU" sz="1600" dirty="0" smtClean="0"/>
            <a:t> </a:t>
          </a:r>
          <a:r>
            <a:rPr lang="ru-RU" sz="1600" dirty="0" err="1" smtClean="0"/>
            <a:t>або</a:t>
          </a:r>
          <a:r>
            <a:rPr lang="ru-RU" sz="1600" dirty="0" smtClean="0"/>
            <a:t> </a:t>
          </a:r>
          <a:r>
            <a:rPr lang="ru-RU" sz="1600" dirty="0" err="1" smtClean="0"/>
            <a:t>протягом</a:t>
          </a:r>
          <a:r>
            <a:rPr lang="ru-RU" sz="1600" dirty="0" smtClean="0"/>
            <a:t> 48 год. </a:t>
          </a:r>
          <a:r>
            <a:rPr lang="ru-RU" sz="1600" dirty="0" err="1" smtClean="0"/>
            <a:t>після</a:t>
          </a:r>
          <a:r>
            <a:rPr lang="ru-RU" sz="1600" dirty="0" smtClean="0"/>
            <a:t> </a:t>
          </a:r>
          <a:r>
            <a:rPr lang="ru-RU" sz="1600" dirty="0" err="1" smtClean="0"/>
            <a:t>виписки</a:t>
          </a:r>
          <a:r>
            <a:rPr lang="ru-RU" sz="1600" dirty="0" smtClean="0"/>
            <a:t>.</a:t>
          </a:r>
          <a:endParaRPr lang="uk-UA" sz="1600" dirty="0"/>
        </a:p>
      </dgm:t>
    </dgm:pt>
    <dgm:pt modelId="{D3451C5A-2E4F-4657-A7C9-09E43C044048}" type="parTrans" cxnId="{156A597A-0E2E-4708-BC47-44A59E1707BF}">
      <dgm:prSet/>
      <dgm:spPr/>
      <dgm:t>
        <a:bodyPr/>
        <a:lstStyle/>
        <a:p>
          <a:endParaRPr lang="uk-UA"/>
        </a:p>
      </dgm:t>
    </dgm:pt>
    <dgm:pt modelId="{B5BCBDA3-622B-414B-8E1C-B0A06FF3BC9C}" type="sibTrans" cxnId="{156A597A-0E2E-4708-BC47-44A59E1707BF}">
      <dgm:prSet/>
      <dgm:spPr/>
      <dgm:t>
        <a:bodyPr/>
        <a:lstStyle/>
        <a:p>
          <a:endParaRPr lang="uk-UA"/>
        </a:p>
      </dgm:t>
    </dgm:pt>
    <dgm:pt modelId="{3E72DE6C-DDE2-48C3-81A2-890122D63522}">
      <dgm:prSet phldrT="[Текст]"/>
      <dgm:spPr/>
      <dgm:t>
        <a:bodyPr/>
        <a:lstStyle/>
        <a:p>
          <a:r>
            <a:rPr lang="uk-UA" b="1" smtClean="0"/>
            <a:t>ВЕНТИЛЯЦІЙНА</a:t>
          </a:r>
          <a:endParaRPr lang="uk-UA" b="1" dirty="0"/>
        </a:p>
      </dgm:t>
    </dgm:pt>
    <dgm:pt modelId="{649D0AC8-4961-40F4-B424-0B902984387E}" type="parTrans" cxnId="{DDB35AF4-7D46-4C5D-89A4-9D5746033C2F}">
      <dgm:prSet/>
      <dgm:spPr/>
      <dgm:t>
        <a:bodyPr/>
        <a:lstStyle/>
        <a:p>
          <a:endParaRPr lang="uk-UA"/>
        </a:p>
      </dgm:t>
    </dgm:pt>
    <dgm:pt modelId="{F1DB5FFD-C40A-428F-9B1D-9A7993483F08}" type="sibTrans" cxnId="{DDB35AF4-7D46-4C5D-89A4-9D5746033C2F}">
      <dgm:prSet/>
      <dgm:spPr/>
      <dgm:t>
        <a:bodyPr/>
        <a:lstStyle/>
        <a:p>
          <a:endParaRPr lang="uk-UA"/>
        </a:p>
      </dgm:t>
    </dgm:pt>
    <dgm:pt modelId="{DAF4585F-7F14-48CB-9603-B3D3C901D470}">
      <dgm:prSet phldrT="[Текст]" custT="1"/>
      <dgm:spPr/>
      <dgm:t>
        <a:bodyPr/>
        <a:lstStyle/>
        <a:p>
          <a:r>
            <a:rPr lang="ru-RU" sz="1600" dirty="0" err="1" smtClean="0"/>
            <a:t>пневмонія</a:t>
          </a:r>
          <a:r>
            <a:rPr lang="ru-RU" sz="1600" dirty="0" smtClean="0"/>
            <a:t>, </a:t>
          </a:r>
          <a:r>
            <a:rPr lang="ru-RU" sz="1600" dirty="0" err="1" smtClean="0"/>
            <a:t>що</a:t>
          </a:r>
          <a:r>
            <a:rPr lang="ru-RU" sz="1600" dirty="0" smtClean="0"/>
            <a:t> </a:t>
          </a:r>
          <a:r>
            <a:rPr lang="ru-RU" sz="1600" dirty="0" err="1" smtClean="0"/>
            <a:t>розвивається</a:t>
          </a:r>
          <a:r>
            <a:rPr lang="ru-RU" sz="1600" dirty="0" smtClean="0"/>
            <a:t> у </a:t>
          </a:r>
          <a:r>
            <a:rPr lang="ru-RU" sz="1600" dirty="0" err="1" smtClean="0"/>
            <a:t>хворих</a:t>
          </a:r>
          <a:r>
            <a:rPr lang="ru-RU" sz="1600" dirty="0" smtClean="0"/>
            <a:t>, </a:t>
          </a:r>
          <a:r>
            <a:rPr lang="ru-RU" sz="1600" dirty="0" err="1" smtClean="0"/>
            <a:t>яким</a:t>
          </a:r>
          <a:r>
            <a:rPr lang="ru-RU" sz="1600" dirty="0" smtClean="0"/>
            <a:t> проводиться </a:t>
          </a:r>
          <a:r>
            <a:rPr lang="ru-RU" sz="1600" dirty="0" err="1" smtClean="0"/>
            <a:t>штучна</a:t>
          </a:r>
          <a:r>
            <a:rPr lang="ru-RU" sz="1600" dirty="0" smtClean="0"/>
            <a:t> </a:t>
          </a:r>
          <a:r>
            <a:rPr lang="ru-RU" sz="1600" dirty="0" err="1" smtClean="0"/>
            <a:t>вентиляція</a:t>
          </a:r>
          <a:r>
            <a:rPr lang="ru-RU" sz="1600" dirty="0" smtClean="0"/>
            <a:t> </a:t>
          </a:r>
          <a:r>
            <a:rPr lang="ru-RU" sz="1600" dirty="0" err="1" smtClean="0"/>
            <a:t>легень</a:t>
          </a:r>
          <a:r>
            <a:rPr lang="ru-RU" sz="1600" dirty="0" smtClean="0"/>
            <a:t> (ШВЛ). </a:t>
          </a:r>
          <a:r>
            <a:rPr lang="ru-RU" sz="1600" dirty="0" err="1" smtClean="0"/>
            <a:t>Залежно</a:t>
          </a:r>
          <a:r>
            <a:rPr lang="ru-RU" sz="1600" dirty="0" smtClean="0"/>
            <a:t> </a:t>
          </a:r>
          <a:r>
            <a:rPr lang="ru-RU" sz="1600" dirty="0" err="1" smtClean="0"/>
            <a:t>від</a:t>
          </a:r>
          <a:r>
            <a:rPr lang="ru-RU" sz="1600" dirty="0" smtClean="0"/>
            <a:t> часу </a:t>
          </a:r>
          <a:r>
            <a:rPr lang="ru-RU" sz="1600" dirty="0" err="1" smtClean="0"/>
            <a:t>розвитку</a:t>
          </a:r>
          <a:r>
            <a:rPr lang="ru-RU" sz="1600" dirty="0" smtClean="0"/>
            <a:t> </a:t>
          </a:r>
          <a:r>
            <a:rPr lang="ru-RU" sz="1600" dirty="0" err="1" smtClean="0"/>
            <a:t>вентиляційні</a:t>
          </a:r>
          <a:r>
            <a:rPr lang="ru-RU" sz="1600" dirty="0" smtClean="0"/>
            <a:t> </a:t>
          </a:r>
          <a:r>
            <a:rPr lang="ru-RU" sz="1600" dirty="0" err="1" smtClean="0"/>
            <a:t>пневмонії</a:t>
          </a:r>
          <a:r>
            <a:rPr lang="ru-RU" sz="1600" dirty="0" smtClean="0"/>
            <a:t> </a:t>
          </a:r>
          <a:r>
            <a:rPr lang="ru-RU" sz="1600" dirty="0" err="1" smtClean="0"/>
            <a:t>бувають</a:t>
          </a:r>
          <a:r>
            <a:rPr lang="ru-RU" sz="1600" dirty="0" smtClean="0"/>
            <a:t>: </a:t>
          </a:r>
          <a:r>
            <a:rPr lang="ru-RU" sz="1600" dirty="0" err="1" smtClean="0"/>
            <a:t>ранні</a:t>
          </a:r>
          <a:r>
            <a:rPr lang="ru-RU" sz="1600" dirty="0" smtClean="0"/>
            <a:t> (</a:t>
          </a:r>
          <a:r>
            <a:rPr lang="ru-RU" sz="1600" dirty="0" err="1" smtClean="0"/>
            <a:t>виникають</a:t>
          </a:r>
          <a:r>
            <a:rPr lang="ru-RU" sz="1600" dirty="0" smtClean="0"/>
            <a:t> в </a:t>
          </a:r>
          <a:r>
            <a:rPr lang="ru-RU" sz="1600" dirty="0" err="1" smtClean="0"/>
            <a:t>перші</a:t>
          </a:r>
          <a:r>
            <a:rPr lang="ru-RU" sz="1600" dirty="0" smtClean="0"/>
            <a:t> 4 </a:t>
          </a:r>
          <a:r>
            <a:rPr lang="ru-RU" sz="1600" dirty="0" err="1" smtClean="0"/>
            <a:t>доби</a:t>
          </a:r>
          <a:r>
            <a:rPr lang="ru-RU" sz="1600" dirty="0" smtClean="0"/>
            <a:t> на ШВЛ) і </a:t>
          </a:r>
          <a:r>
            <a:rPr lang="ru-RU" sz="1600" dirty="0" err="1" smtClean="0"/>
            <a:t>пізні</a:t>
          </a:r>
          <a:r>
            <a:rPr lang="ru-RU" sz="1600" dirty="0" smtClean="0"/>
            <a:t> (</a:t>
          </a:r>
          <a:r>
            <a:rPr lang="ru-RU" sz="1600" dirty="0" err="1" smtClean="0"/>
            <a:t>пізніше</a:t>
          </a:r>
          <a:r>
            <a:rPr lang="ru-RU" sz="1600" dirty="0" smtClean="0"/>
            <a:t> 4 </a:t>
          </a:r>
          <a:r>
            <a:rPr lang="ru-RU" sz="1600" dirty="0" err="1" smtClean="0"/>
            <a:t>діб</a:t>
          </a:r>
          <a:r>
            <a:rPr lang="ru-RU" sz="1600" dirty="0" smtClean="0"/>
            <a:t> на ШВЛ).</a:t>
          </a:r>
          <a:endParaRPr lang="uk-UA" sz="1600" dirty="0"/>
        </a:p>
      </dgm:t>
    </dgm:pt>
    <dgm:pt modelId="{82C5159B-C163-4624-8E2D-251B08395A95}" type="parTrans" cxnId="{8D295D2F-7903-460A-A246-1005750903A3}">
      <dgm:prSet/>
      <dgm:spPr/>
      <dgm:t>
        <a:bodyPr/>
        <a:lstStyle/>
        <a:p>
          <a:endParaRPr lang="uk-UA"/>
        </a:p>
      </dgm:t>
    </dgm:pt>
    <dgm:pt modelId="{C35574C6-813F-4758-945E-49BC84A76C82}" type="sibTrans" cxnId="{8D295D2F-7903-460A-A246-1005750903A3}">
      <dgm:prSet/>
      <dgm:spPr/>
      <dgm:t>
        <a:bodyPr/>
        <a:lstStyle/>
        <a:p>
          <a:endParaRPr lang="uk-UA"/>
        </a:p>
      </dgm:t>
    </dgm:pt>
    <dgm:pt modelId="{88D04B42-F990-40AD-91E7-0DB46637B42F}">
      <dgm:prSet/>
      <dgm:spPr/>
      <dgm:t>
        <a:bodyPr/>
        <a:lstStyle/>
        <a:p>
          <a:r>
            <a:rPr lang="uk-UA" b="1" smtClean="0"/>
            <a:t>НОЗОКОМІАЛЬНА (ГОСПІТАЛЬНА) </a:t>
          </a:r>
          <a:endParaRPr lang="uk-UA" b="1" dirty="0"/>
        </a:p>
      </dgm:t>
    </dgm:pt>
    <dgm:pt modelId="{8BBB4100-8F7F-4EAB-B3F0-1CE18086D531}" type="parTrans" cxnId="{8F1E1D82-973C-486C-8FC6-E6F7CC955089}">
      <dgm:prSet/>
      <dgm:spPr/>
      <dgm:t>
        <a:bodyPr/>
        <a:lstStyle/>
        <a:p>
          <a:endParaRPr lang="uk-UA"/>
        </a:p>
      </dgm:t>
    </dgm:pt>
    <dgm:pt modelId="{80BBD75C-CA6F-4FC2-A56F-666DE2F2AB85}" type="sibTrans" cxnId="{8F1E1D82-973C-486C-8FC6-E6F7CC955089}">
      <dgm:prSet/>
      <dgm:spPr/>
      <dgm:t>
        <a:bodyPr/>
        <a:lstStyle/>
        <a:p>
          <a:endParaRPr lang="uk-UA"/>
        </a:p>
      </dgm:t>
    </dgm:pt>
    <dgm:pt modelId="{EFEAC5F1-7930-44C9-A0CF-902A8ABA7BC1}">
      <dgm:prSet phldrT="[Текст]"/>
      <dgm:spPr/>
      <dgm:t>
        <a:bodyPr/>
        <a:lstStyle/>
        <a:p>
          <a:r>
            <a:rPr lang="uk-UA" b="1" smtClean="0"/>
            <a:t>ВНУТРІШНЬОУТРОБНА (ПРИРОДЖЕНА)</a:t>
          </a:r>
          <a:endParaRPr lang="uk-UA" b="1" dirty="0"/>
        </a:p>
      </dgm:t>
    </dgm:pt>
    <dgm:pt modelId="{6C85266E-D11C-4E9D-83DF-EBFA01CF73C1}" type="parTrans" cxnId="{1575767E-D499-47D5-92F9-458A7707F46A}">
      <dgm:prSet/>
      <dgm:spPr/>
      <dgm:t>
        <a:bodyPr/>
        <a:lstStyle/>
        <a:p>
          <a:endParaRPr lang="uk-UA"/>
        </a:p>
      </dgm:t>
    </dgm:pt>
    <dgm:pt modelId="{1EB22C94-007C-47E7-8003-B8B769B73547}" type="sibTrans" cxnId="{1575767E-D499-47D5-92F9-458A7707F46A}">
      <dgm:prSet/>
      <dgm:spPr/>
      <dgm:t>
        <a:bodyPr/>
        <a:lstStyle/>
        <a:p>
          <a:endParaRPr lang="uk-UA"/>
        </a:p>
      </dgm:t>
    </dgm:pt>
    <dgm:pt modelId="{F7A22216-151F-467B-9C23-23E60F61F503}">
      <dgm:prSet custT="1"/>
      <dgm:spPr/>
      <dgm:t>
        <a:bodyPr/>
        <a:lstStyle/>
        <a:p>
          <a:r>
            <a:rPr lang="ru-RU" sz="1600" dirty="0" smtClean="0"/>
            <a:t>пневмонія, що виникає в перші 72 години життя дитини.</a:t>
          </a:r>
          <a:endParaRPr lang="uk-UA" sz="1600" dirty="0"/>
        </a:p>
      </dgm:t>
    </dgm:pt>
    <dgm:pt modelId="{B69485D0-CE73-4F88-B504-BC987BFB26F8}" type="parTrans" cxnId="{C2F47307-9D75-4FE4-A2E8-FAD1685C3403}">
      <dgm:prSet/>
      <dgm:spPr/>
      <dgm:t>
        <a:bodyPr/>
        <a:lstStyle/>
        <a:p>
          <a:endParaRPr lang="uk-UA"/>
        </a:p>
      </dgm:t>
    </dgm:pt>
    <dgm:pt modelId="{58275E54-C4AF-4201-9149-A553C9AD2DB6}" type="sibTrans" cxnId="{C2F47307-9D75-4FE4-A2E8-FAD1685C3403}">
      <dgm:prSet/>
      <dgm:spPr/>
      <dgm:t>
        <a:bodyPr/>
        <a:lstStyle/>
        <a:p>
          <a:endParaRPr lang="uk-UA"/>
        </a:p>
      </dgm:t>
    </dgm:pt>
    <dgm:pt modelId="{7A54FE2B-CEFF-41CA-BF8A-0E3FE999A9A3}">
      <dgm:prSet/>
      <dgm:spPr/>
      <dgm:t>
        <a:bodyPr/>
        <a:lstStyle/>
        <a:p>
          <a:r>
            <a:rPr lang="uk-UA" b="1" smtClean="0"/>
            <a:t>АСПІРАЦІЙНА</a:t>
          </a:r>
          <a:endParaRPr lang="uk-UA" b="1" dirty="0"/>
        </a:p>
      </dgm:t>
    </dgm:pt>
    <dgm:pt modelId="{888D7A53-6AB0-4427-B02C-77732821B7DE}" type="parTrans" cxnId="{34D2D206-DE2F-4E98-A6D1-7D0FF10D4862}">
      <dgm:prSet/>
      <dgm:spPr/>
      <dgm:t>
        <a:bodyPr/>
        <a:lstStyle/>
        <a:p>
          <a:endParaRPr lang="uk-UA"/>
        </a:p>
      </dgm:t>
    </dgm:pt>
    <dgm:pt modelId="{8730DAAB-811E-4272-B947-F37B81C1C26C}" type="sibTrans" cxnId="{34D2D206-DE2F-4E98-A6D1-7D0FF10D4862}">
      <dgm:prSet/>
      <dgm:spPr/>
      <dgm:t>
        <a:bodyPr/>
        <a:lstStyle/>
        <a:p>
          <a:endParaRPr lang="uk-UA"/>
        </a:p>
      </dgm:t>
    </dgm:pt>
    <dgm:pt modelId="{9AD3F9AE-2BA2-4E5A-A50C-87E7EBD3EA8D}">
      <dgm:prSet/>
      <dgm:spPr/>
      <dgm:t>
        <a:bodyPr/>
        <a:lstStyle/>
        <a:p>
          <a:r>
            <a:rPr lang="ru-RU" b="1" smtClean="0"/>
            <a:t>ПНЕВМОНІЯ, ПОВ’ЯЗАНА З НАДАННЯМ МЕДИЧНОЇ ДОПОМОГИ</a:t>
          </a:r>
          <a:endParaRPr lang="uk-UA" b="1" dirty="0"/>
        </a:p>
      </dgm:t>
    </dgm:pt>
    <dgm:pt modelId="{B1360805-06FA-4E43-B6EC-0719467FF7D0}" type="parTrans" cxnId="{17A042BF-A625-4EEF-949F-42697884D5AC}">
      <dgm:prSet/>
      <dgm:spPr/>
      <dgm:t>
        <a:bodyPr/>
        <a:lstStyle/>
        <a:p>
          <a:endParaRPr lang="uk-UA"/>
        </a:p>
      </dgm:t>
    </dgm:pt>
    <dgm:pt modelId="{1BFFFA2A-6D5B-4340-B07A-5D2941699C06}" type="sibTrans" cxnId="{17A042BF-A625-4EEF-949F-42697884D5AC}">
      <dgm:prSet/>
      <dgm:spPr/>
      <dgm:t>
        <a:bodyPr/>
        <a:lstStyle/>
        <a:p>
          <a:endParaRPr lang="uk-UA"/>
        </a:p>
      </dgm:t>
    </dgm:pt>
    <dgm:pt modelId="{6AF73944-883E-4751-946B-2F5570208BC0}">
      <dgm:prSet/>
      <dgm:spPr/>
      <dgm:t>
        <a:bodyPr/>
        <a:lstStyle/>
        <a:p>
          <a:r>
            <a:rPr lang="uk-UA" b="1" smtClean="0"/>
            <a:t>ПНЕВМОНІЯ У ІМУНОСКОПРЕМЕНТОВАНИХ ОСІБ</a:t>
          </a:r>
          <a:endParaRPr lang="uk-UA" b="1" dirty="0"/>
        </a:p>
      </dgm:t>
    </dgm:pt>
    <dgm:pt modelId="{3E516CD4-6840-45B4-994C-8841652879E3}" type="parTrans" cxnId="{4647FF7B-BA54-4493-B609-DEB30C9B74D0}">
      <dgm:prSet/>
      <dgm:spPr/>
      <dgm:t>
        <a:bodyPr/>
        <a:lstStyle/>
        <a:p>
          <a:endParaRPr lang="uk-UA"/>
        </a:p>
      </dgm:t>
    </dgm:pt>
    <dgm:pt modelId="{11143811-A670-4B3B-AE96-8310EC2A345F}" type="sibTrans" cxnId="{4647FF7B-BA54-4493-B609-DEB30C9B74D0}">
      <dgm:prSet/>
      <dgm:spPr/>
      <dgm:t>
        <a:bodyPr/>
        <a:lstStyle/>
        <a:p>
          <a:endParaRPr lang="uk-UA"/>
        </a:p>
      </dgm:t>
    </dgm:pt>
    <dgm:pt modelId="{26922645-FCF0-428C-B2CD-DAAB2F147C6D}">
      <dgm:prSet custT="1"/>
      <dgm:spPr/>
      <dgm:t>
        <a:bodyPr/>
        <a:lstStyle/>
        <a:p>
          <a:r>
            <a:rPr lang="ru-RU" sz="1600" dirty="0" err="1" smtClean="0"/>
            <a:t>пневмонія</a:t>
          </a:r>
          <a:r>
            <a:rPr lang="ru-RU" sz="1600" dirty="0" smtClean="0"/>
            <a:t>, </a:t>
          </a:r>
          <a:r>
            <a:rPr lang="ru-RU" sz="1600" dirty="0" err="1" smtClean="0"/>
            <a:t>що</a:t>
          </a:r>
          <a:r>
            <a:rPr lang="ru-RU" sz="1600" dirty="0" smtClean="0"/>
            <a:t> </a:t>
          </a:r>
          <a:r>
            <a:rPr lang="ru-RU" sz="1600" dirty="0" err="1" smtClean="0"/>
            <a:t>виникає</a:t>
          </a:r>
          <a:r>
            <a:rPr lang="ru-RU" sz="1600" dirty="0" smtClean="0"/>
            <a:t> у </a:t>
          </a:r>
          <a:r>
            <a:rPr lang="ru-RU" sz="1600" dirty="0" err="1" smtClean="0"/>
            <a:t>хворих</a:t>
          </a:r>
          <a:r>
            <a:rPr lang="ru-RU" sz="1600" dirty="0" smtClean="0"/>
            <a:t> </a:t>
          </a:r>
          <a:r>
            <a:rPr lang="ru-RU" sz="1600" dirty="0" err="1" smtClean="0"/>
            <a:t>після</a:t>
          </a:r>
          <a:r>
            <a:rPr lang="ru-RU" sz="1600" dirty="0" smtClean="0"/>
            <a:t> </a:t>
          </a:r>
          <a:r>
            <a:rPr lang="ru-RU" sz="1600" dirty="0" err="1" smtClean="0"/>
            <a:t>документованого</a:t>
          </a:r>
          <a:r>
            <a:rPr lang="ru-RU" sz="1600" dirty="0" smtClean="0"/>
            <a:t> </a:t>
          </a:r>
          <a:r>
            <a:rPr lang="ru-RU" sz="1600" dirty="0" err="1" smtClean="0"/>
            <a:t>епізоду</a:t>
          </a:r>
          <a:r>
            <a:rPr lang="ru-RU" sz="1600" dirty="0" smtClean="0"/>
            <a:t> </a:t>
          </a:r>
          <a:r>
            <a:rPr lang="ru-RU" sz="1600" dirty="0" err="1" smtClean="0"/>
            <a:t>масивної</a:t>
          </a:r>
          <a:r>
            <a:rPr lang="ru-RU" sz="1600" dirty="0" smtClean="0"/>
            <a:t> </a:t>
          </a:r>
          <a:r>
            <a:rPr lang="ru-RU" sz="1600" dirty="0" err="1" smtClean="0"/>
            <a:t>аспірації</a:t>
          </a:r>
          <a:r>
            <a:rPr lang="ru-RU" sz="1600" dirty="0" smtClean="0"/>
            <a:t> </a:t>
          </a:r>
          <a:r>
            <a:rPr lang="ru-RU" sz="1600" dirty="0" err="1" smtClean="0"/>
            <a:t>або</a:t>
          </a:r>
          <a:r>
            <a:rPr lang="ru-RU" sz="1600" dirty="0" smtClean="0"/>
            <a:t> у </a:t>
          </a:r>
          <a:r>
            <a:rPr lang="ru-RU" sz="1600" dirty="0" err="1" smtClean="0"/>
            <a:t>хворих</a:t>
          </a:r>
          <a:r>
            <a:rPr lang="ru-RU" sz="1600" dirty="0" smtClean="0"/>
            <a:t>, </a:t>
          </a:r>
          <a:r>
            <a:rPr lang="ru-RU" sz="1600" dirty="0" err="1" smtClean="0"/>
            <a:t>що</a:t>
          </a:r>
          <a:r>
            <a:rPr lang="ru-RU" sz="1600" dirty="0" smtClean="0"/>
            <a:t> </a:t>
          </a:r>
          <a:r>
            <a:rPr lang="ru-RU" sz="1600" dirty="0" err="1" smtClean="0"/>
            <a:t>мають</a:t>
          </a:r>
          <a:r>
            <a:rPr lang="ru-RU" sz="1600" dirty="0" smtClean="0"/>
            <a:t> </a:t>
          </a:r>
          <a:r>
            <a:rPr lang="ru-RU" sz="1600" dirty="0" err="1" smtClean="0"/>
            <a:t>фактори</a:t>
          </a:r>
          <a:r>
            <a:rPr lang="ru-RU" sz="1600" dirty="0" smtClean="0"/>
            <a:t> </a:t>
          </a:r>
          <a:r>
            <a:rPr lang="ru-RU" sz="1600" dirty="0" err="1" smtClean="0"/>
            <a:t>ризику</a:t>
          </a:r>
          <a:r>
            <a:rPr lang="ru-RU" sz="1600" dirty="0" smtClean="0"/>
            <a:t> для </a:t>
          </a:r>
          <a:r>
            <a:rPr lang="ru-RU" sz="1600" dirty="0" err="1" smtClean="0"/>
            <a:t>розвитку</a:t>
          </a:r>
          <a:r>
            <a:rPr lang="ru-RU" sz="1600" dirty="0" smtClean="0"/>
            <a:t> </a:t>
          </a:r>
          <a:r>
            <a:rPr lang="ru-RU" sz="1600" dirty="0" err="1" smtClean="0"/>
            <a:t>аспірації</a:t>
          </a:r>
          <a:r>
            <a:rPr lang="ru-RU" sz="1600" dirty="0" smtClean="0"/>
            <a:t>.</a:t>
          </a:r>
          <a:endParaRPr lang="uk-UA" sz="1600" dirty="0"/>
        </a:p>
      </dgm:t>
    </dgm:pt>
    <dgm:pt modelId="{FEDBA484-A45A-48B3-BD9D-77FE0F5029C6}" type="parTrans" cxnId="{06737A8F-9328-4737-B0AD-E8C38F09203A}">
      <dgm:prSet/>
      <dgm:spPr/>
      <dgm:t>
        <a:bodyPr/>
        <a:lstStyle/>
        <a:p>
          <a:endParaRPr lang="uk-UA"/>
        </a:p>
      </dgm:t>
    </dgm:pt>
    <dgm:pt modelId="{9B3A62FF-AFAF-4868-AC65-C0C55D983A7D}" type="sibTrans" cxnId="{06737A8F-9328-4737-B0AD-E8C38F09203A}">
      <dgm:prSet/>
      <dgm:spPr/>
      <dgm:t>
        <a:bodyPr/>
        <a:lstStyle/>
        <a:p>
          <a:endParaRPr lang="uk-UA"/>
        </a:p>
      </dgm:t>
    </dgm:pt>
    <dgm:pt modelId="{3C1BCEFD-AF88-420D-AD52-41C8E032C8FC}" type="pres">
      <dgm:prSet presAssocID="{7EEE2A51-50F3-433D-8091-C0E65BC1DA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D8EAC28-4379-4334-8614-D46B2E0FB584}" type="pres">
      <dgm:prSet presAssocID="{5B97A13F-B2EF-44F5-B58E-D0A96BBC2988}" presName="linNode" presStyleCnt="0"/>
      <dgm:spPr/>
    </dgm:pt>
    <dgm:pt modelId="{C38C8BF8-B203-41DA-BC53-14FFADDBF4DC}" type="pres">
      <dgm:prSet presAssocID="{5B97A13F-B2EF-44F5-B58E-D0A96BBC2988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238D8A1-1798-44A9-851B-46971D57B675}" type="pres">
      <dgm:prSet presAssocID="{5B97A13F-B2EF-44F5-B58E-D0A96BBC2988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C697DE7-B8B4-4EA0-AC56-7B39C9C81A07}" type="pres">
      <dgm:prSet presAssocID="{CE31E720-E144-40EB-86FB-10F8111823D8}" presName="sp" presStyleCnt="0"/>
      <dgm:spPr/>
    </dgm:pt>
    <dgm:pt modelId="{2AC564E6-72AC-422D-A0CC-35B7729B390E}" type="pres">
      <dgm:prSet presAssocID="{88D04B42-F990-40AD-91E7-0DB46637B42F}" presName="linNode" presStyleCnt="0"/>
      <dgm:spPr/>
    </dgm:pt>
    <dgm:pt modelId="{48F611D3-20DB-4768-827D-B9DCA858B490}" type="pres">
      <dgm:prSet presAssocID="{88D04B42-F990-40AD-91E7-0DB46637B42F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CC2C028-C9E4-4929-9497-7E7A7EAA1ACC}" type="pres">
      <dgm:prSet presAssocID="{88D04B42-F990-40AD-91E7-0DB46637B42F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EE41E60-1516-423A-AE52-C29DA529891B}" type="pres">
      <dgm:prSet presAssocID="{80BBD75C-CA6F-4FC2-A56F-666DE2F2AB85}" presName="sp" presStyleCnt="0"/>
      <dgm:spPr/>
    </dgm:pt>
    <dgm:pt modelId="{6752F1A0-5314-42F2-8334-B58B8EB0F5C1}" type="pres">
      <dgm:prSet presAssocID="{3E72DE6C-DDE2-48C3-81A2-890122D63522}" presName="linNode" presStyleCnt="0"/>
      <dgm:spPr/>
    </dgm:pt>
    <dgm:pt modelId="{3C5495D7-2AF3-4FAF-AEC7-2950D0C14852}" type="pres">
      <dgm:prSet presAssocID="{3E72DE6C-DDE2-48C3-81A2-890122D63522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B50A8C4-09D7-4C8C-BCC5-F3FD6E1261F0}" type="pres">
      <dgm:prSet presAssocID="{3E72DE6C-DDE2-48C3-81A2-890122D63522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BFE8A6D-B676-4A7F-94D6-4FB8C61E566F}" type="pres">
      <dgm:prSet presAssocID="{F1DB5FFD-C40A-428F-9B1D-9A7993483F08}" presName="sp" presStyleCnt="0"/>
      <dgm:spPr/>
    </dgm:pt>
    <dgm:pt modelId="{005B5ED8-0140-4B1D-BABF-01D59EAC0E52}" type="pres">
      <dgm:prSet presAssocID="{EFEAC5F1-7930-44C9-A0CF-902A8ABA7BC1}" presName="linNode" presStyleCnt="0"/>
      <dgm:spPr/>
    </dgm:pt>
    <dgm:pt modelId="{E6D02F91-ECA9-4790-947E-7DC7A49D1A80}" type="pres">
      <dgm:prSet presAssocID="{EFEAC5F1-7930-44C9-A0CF-902A8ABA7BC1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6A0053B-68FB-4D7B-B3C9-98EA4310AF63}" type="pres">
      <dgm:prSet presAssocID="{EFEAC5F1-7930-44C9-A0CF-902A8ABA7BC1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83E2930-562F-432E-8E19-72D8C32F95E2}" type="pres">
      <dgm:prSet presAssocID="{1EB22C94-007C-47E7-8003-B8B769B73547}" presName="sp" presStyleCnt="0"/>
      <dgm:spPr/>
    </dgm:pt>
    <dgm:pt modelId="{7FA71C54-0FF3-4924-B005-EAD026833AB9}" type="pres">
      <dgm:prSet presAssocID="{7A54FE2B-CEFF-41CA-BF8A-0E3FE999A9A3}" presName="linNode" presStyleCnt="0"/>
      <dgm:spPr/>
    </dgm:pt>
    <dgm:pt modelId="{338FBE06-4911-4C57-B89C-E9E21229AE07}" type="pres">
      <dgm:prSet presAssocID="{7A54FE2B-CEFF-41CA-BF8A-0E3FE999A9A3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D305338-F4AE-451F-9D0A-DEF490E2F2A6}" type="pres">
      <dgm:prSet presAssocID="{7A54FE2B-CEFF-41CA-BF8A-0E3FE999A9A3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FC6BDC6-8A78-46A2-9D3C-F160B6F97B29}" type="pres">
      <dgm:prSet presAssocID="{8730DAAB-811E-4272-B947-F37B81C1C26C}" presName="sp" presStyleCnt="0"/>
      <dgm:spPr/>
    </dgm:pt>
    <dgm:pt modelId="{E7F96247-46AB-436D-ACAD-7F034EE79082}" type="pres">
      <dgm:prSet presAssocID="{9AD3F9AE-2BA2-4E5A-A50C-87E7EBD3EA8D}" presName="linNode" presStyleCnt="0"/>
      <dgm:spPr/>
    </dgm:pt>
    <dgm:pt modelId="{B110F442-94F5-448B-9FC8-98D29EE0E9D6}" type="pres">
      <dgm:prSet presAssocID="{9AD3F9AE-2BA2-4E5A-A50C-87E7EBD3EA8D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E9B2ED2-6A33-4076-BB0D-403A257AF884}" type="pres">
      <dgm:prSet presAssocID="{1BFFFA2A-6D5B-4340-B07A-5D2941699C06}" presName="sp" presStyleCnt="0"/>
      <dgm:spPr/>
    </dgm:pt>
    <dgm:pt modelId="{45BA0C46-35B4-4B19-AA63-2111515E47CD}" type="pres">
      <dgm:prSet presAssocID="{6AF73944-883E-4751-946B-2F5570208BC0}" presName="linNode" presStyleCnt="0"/>
      <dgm:spPr/>
    </dgm:pt>
    <dgm:pt modelId="{2132AE7B-A18D-4C4E-A58D-A4871353D64A}" type="pres">
      <dgm:prSet presAssocID="{6AF73944-883E-4751-946B-2F5570208BC0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DB35AF4-7D46-4C5D-89A4-9D5746033C2F}" srcId="{7EEE2A51-50F3-433D-8091-C0E65BC1DA79}" destId="{3E72DE6C-DDE2-48C3-81A2-890122D63522}" srcOrd="2" destOrd="0" parTransId="{649D0AC8-4961-40F4-B424-0B902984387E}" sibTransId="{F1DB5FFD-C40A-428F-9B1D-9A7993483F08}"/>
    <dgm:cxn modelId="{28A332E3-D4E9-44D6-987C-63885ABA7CAC}" type="presOf" srcId="{B1DCC372-F031-4C72-A3C4-8DFFBB8B86B0}" destId="{ECC2C028-C9E4-4929-9497-7E7A7EAA1ACC}" srcOrd="0" destOrd="0" presId="urn:microsoft.com/office/officeart/2005/8/layout/vList5"/>
    <dgm:cxn modelId="{6A988907-10DF-4D3B-9336-0D17FF4BAB82}" type="presOf" srcId="{9AD3F9AE-2BA2-4E5A-A50C-87E7EBD3EA8D}" destId="{B110F442-94F5-448B-9FC8-98D29EE0E9D6}" srcOrd="0" destOrd="0" presId="urn:microsoft.com/office/officeart/2005/8/layout/vList5"/>
    <dgm:cxn modelId="{4C53B08C-0117-480E-A5F7-622E52B20838}" type="presOf" srcId="{26922645-FCF0-428C-B2CD-DAAB2F147C6D}" destId="{6D305338-F4AE-451F-9D0A-DEF490E2F2A6}" srcOrd="0" destOrd="0" presId="urn:microsoft.com/office/officeart/2005/8/layout/vList5"/>
    <dgm:cxn modelId="{B9FD7686-A1CD-4DA6-8F65-A7DEB640A5D1}" type="presOf" srcId="{EFEAC5F1-7930-44C9-A0CF-902A8ABA7BC1}" destId="{E6D02F91-ECA9-4790-947E-7DC7A49D1A80}" srcOrd="0" destOrd="0" presId="urn:microsoft.com/office/officeart/2005/8/layout/vList5"/>
    <dgm:cxn modelId="{17A042BF-A625-4EEF-949F-42697884D5AC}" srcId="{7EEE2A51-50F3-433D-8091-C0E65BC1DA79}" destId="{9AD3F9AE-2BA2-4E5A-A50C-87E7EBD3EA8D}" srcOrd="5" destOrd="0" parTransId="{B1360805-06FA-4E43-B6EC-0719467FF7D0}" sibTransId="{1BFFFA2A-6D5B-4340-B07A-5D2941699C06}"/>
    <dgm:cxn modelId="{156A597A-0E2E-4708-BC47-44A59E1707BF}" srcId="{88D04B42-F990-40AD-91E7-0DB46637B42F}" destId="{B1DCC372-F031-4C72-A3C4-8DFFBB8B86B0}" srcOrd="0" destOrd="0" parTransId="{D3451C5A-2E4F-4657-A7C9-09E43C044048}" sibTransId="{B5BCBDA3-622B-414B-8E1C-B0A06FF3BC9C}"/>
    <dgm:cxn modelId="{EFDAD91C-25B5-4E3F-8E92-E11E6D592460}" type="presOf" srcId="{5B97A13F-B2EF-44F5-B58E-D0A96BBC2988}" destId="{C38C8BF8-B203-41DA-BC53-14FFADDBF4DC}" srcOrd="0" destOrd="0" presId="urn:microsoft.com/office/officeart/2005/8/layout/vList5"/>
    <dgm:cxn modelId="{E7EA2AE7-1274-4B6E-A626-076B15D32FA4}" type="presOf" srcId="{DAF4585F-7F14-48CB-9603-B3D3C901D470}" destId="{8B50A8C4-09D7-4C8C-BCC5-F3FD6E1261F0}" srcOrd="0" destOrd="0" presId="urn:microsoft.com/office/officeart/2005/8/layout/vList5"/>
    <dgm:cxn modelId="{1575767E-D499-47D5-92F9-458A7707F46A}" srcId="{7EEE2A51-50F3-433D-8091-C0E65BC1DA79}" destId="{EFEAC5F1-7930-44C9-A0CF-902A8ABA7BC1}" srcOrd="3" destOrd="0" parTransId="{6C85266E-D11C-4E9D-83DF-EBFA01CF73C1}" sibTransId="{1EB22C94-007C-47E7-8003-B8B769B73547}"/>
    <dgm:cxn modelId="{24775AF1-AE2B-4016-99CF-C970AD89199D}" type="presOf" srcId="{7A54FE2B-CEFF-41CA-BF8A-0E3FE999A9A3}" destId="{338FBE06-4911-4C57-B89C-E9E21229AE07}" srcOrd="0" destOrd="0" presId="urn:microsoft.com/office/officeart/2005/8/layout/vList5"/>
    <dgm:cxn modelId="{8BA195C3-9A61-4196-AAED-5432A5941B21}" srcId="{5B97A13F-B2EF-44F5-B58E-D0A96BBC2988}" destId="{1563A1BD-B90F-4570-BD9A-F6DF8FCFDF8D}" srcOrd="0" destOrd="0" parTransId="{8FA3B3D2-0E96-4153-980F-D2E78F016E64}" sibTransId="{79C82A23-0F57-434F-B99C-535D63E693F6}"/>
    <dgm:cxn modelId="{4647FF7B-BA54-4493-B609-DEB30C9B74D0}" srcId="{7EEE2A51-50F3-433D-8091-C0E65BC1DA79}" destId="{6AF73944-883E-4751-946B-2F5570208BC0}" srcOrd="6" destOrd="0" parTransId="{3E516CD4-6840-45B4-994C-8841652879E3}" sibTransId="{11143811-A670-4B3B-AE96-8310EC2A345F}"/>
    <dgm:cxn modelId="{620BFA1E-2418-48EF-9839-6BD270C613AF}" srcId="{7EEE2A51-50F3-433D-8091-C0E65BC1DA79}" destId="{5B97A13F-B2EF-44F5-B58E-D0A96BBC2988}" srcOrd="0" destOrd="0" parTransId="{C9EA7894-88F2-4BE4-B080-F7185EC19F86}" sibTransId="{CE31E720-E144-40EB-86FB-10F8111823D8}"/>
    <dgm:cxn modelId="{FB473867-A921-4AE5-B3BE-5E86765F19E2}" type="presOf" srcId="{88D04B42-F990-40AD-91E7-0DB46637B42F}" destId="{48F611D3-20DB-4768-827D-B9DCA858B490}" srcOrd="0" destOrd="0" presId="urn:microsoft.com/office/officeart/2005/8/layout/vList5"/>
    <dgm:cxn modelId="{E19D09FF-D2C8-4C33-8AF6-7C9B23224A52}" type="presOf" srcId="{1563A1BD-B90F-4570-BD9A-F6DF8FCFDF8D}" destId="{3238D8A1-1798-44A9-851B-46971D57B675}" srcOrd="0" destOrd="0" presId="urn:microsoft.com/office/officeart/2005/8/layout/vList5"/>
    <dgm:cxn modelId="{8F1E1D82-973C-486C-8FC6-E6F7CC955089}" srcId="{7EEE2A51-50F3-433D-8091-C0E65BC1DA79}" destId="{88D04B42-F990-40AD-91E7-0DB46637B42F}" srcOrd="1" destOrd="0" parTransId="{8BBB4100-8F7F-4EAB-B3F0-1CE18086D531}" sibTransId="{80BBD75C-CA6F-4FC2-A56F-666DE2F2AB85}"/>
    <dgm:cxn modelId="{C2F47307-9D75-4FE4-A2E8-FAD1685C3403}" srcId="{EFEAC5F1-7930-44C9-A0CF-902A8ABA7BC1}" destId="{F7A22216-151F-467B-9C23-23E60F61F503}" srcOrd="0" destOrd="0" parTransId="{B69485D0-CE73-4F88-B504-BC987BFB26F8}" sibTransId="{58275E54-C4AF-4201-9149-A553C9AD2DB6}"/>
    <dgm:cxn modelId="{34D2D206-DE2F-4E98-A6D1-7D0FF10D4862}" srcId="{7EEE2A51-50F3-433D-8091-C0E65BC1DA79}" destId="{7A54FE2B-CEFF-41CA-BF8A-0E3FE999A9A3}" srcOrd="4" destOrd="0" parTransId="{888D7A53-6AB0-4427-B02C-77732821B7DE}" sibTransId="{8730DAAB-811E-4272-B947-F37B81C1C26C}"/>
    <dgm:cxn modelId="{06737A8F-9328-4737-B0AD-E8C38F09203A}" srcId="{7A54FE2B-CEFF-41CA-BF8A-0E3FE999A9A3}" destId="{26922645-FCF0-428C-B2CD-DAAB2F147C6D}" srcOrd="0" destOrd="0" parTransId="{FEDBA484-A45A-48B3-BD9D-77FE0F5029C6}" sibTransId="{9B3A62FF-AFAF-4868-AC65-C0C55D983A7D}"/>
    <dgm:cxn modelId="{568EFBAE-B7F9-47A7-ACC5-7E2778CCB09D}" type="presOf" srcId="{3E72DE6C-DDE2-48C3-81A2-890122D63522}" destId="{3C5495D7-2AF3-4FAF-AEC7-2950D0C14852}" srcOrd="0" destOrd="0" presId="urn:microsoft.com/office/officeart/2005/8/layout/vList5"/>
    <dgm:cxn modelId="{A6F42874-9292-4834-9D6B-F75737558336}" type="presOf" srcId="{6AF73944-883E-4751-946B-2F5570208BC0}" destId="{2132AE7B-A18D-4C4E-A58D-A4871353D64A}" srcOrd="0" destOrd="0" presId="urn:microsoft.com/office/officeart/2005/8/layout/vList5"/>
    <dgm:cxn modelId="{8D295D2F-7903-460A-A246-1005750903A3}" srcId="{3E72DE6C-DDE2-48C3-81A2-890122D63522}" destId="{DAF4585F-7F14-48CB-9603-B3D3C901D470}" srcOrd="0" destOrd="0" parTransId="{82C5159B-C163-4624-8E2D-251B08395A95}" sibTransId="{C35574C6-813F-4758-945E-49BC84A76C82}"/>
    <dgm:cxn modelId="{09626512-A3B2-4163-845E-9A5BF1DB48BC}" type="presOf" srcId="{F7A22216-151F-467B-9C23-23E60F61F503}" destId="{E6A0053B-68FB-4D7B-B3C9-98EA4310AF63}" srcOrd="0" destOrd="0" presId="urn:microsoft.com/office/officeart/2005/8/layout/vList5"/>
    <dgm:cxn modelId="{95EEA8AB-72C1-4772-853F-9264AE260204}" type="presOf" srcId="{7EEE2A51-50F3-433D-8091-C0E65BC1DA79}" destId="{3C1BCEFD-AF88-420D-AD52-41C8E032C8FC}" srcOrd="0" destOrd="0" presId="urn:microsoft.com/office/officeart/2005/8/layout/vList5"/>
    <dgm:cxn modelId="{A69EC2EF-DDFC-4D2A-A049-83AD450CCAAB}" type="presParOf" srcId="{3C1BCEFD-AF88-420D-AD52-41C8E032C8FC}" destId="{AD8EAC28-4379-4334-8614-D46B2E0FB584}" srcOrd="0" destOrd="0" presId="urn:microsoft.com/office/officeart/2005/8/layout/vList5"/>
    <dgm:cxn modelId="{FD6FA5E2-389E-4E80-BC93-DB33B23297EE}" type="presParOf" srcId="{AD8EAC28-4379-4334-8614-D46B2E0FB584}" destId="{C38C8BF8-B203-41DA-BC53-14FFADDBF4DC}" srcOrd="0" destOrd="0" presId="urn:microsoft.com/office/officeart/2005/8/layout/vList5"/>
    <dgm:cxn modelId="{1F9413D5-4E35-4C09-857A-6DB03423E21B}" type="presParOf" srcId="{AD8EAC28-4379-4334-8614-D46B2E0FB584}" destId="{3238D8A1-1798-44A9-851B-46971D57B675}" srcOrd="1" destOrd="0" presId="urn:microsoft.com/office/officeart/2005/8/layout/vList5"/>
    <dgm:cxn modelId="{FF596475-6ACD-4BF2-9F35-631B98BA6D32}" type="presParOf" srcId="{3C1BCEFD-AF88-420D-AD52-41C8E032C8FC}" destId="{DC697DE7-B8B4-4EA0-AC56-7B39C9C81A07}" srcOrd="1" destOrd="0" presId="urn:microsoft.com/office/officeart/2005/8/layout/vList5"/>
    <dgm:cxn modelId="{635B30EE-E59C-4587-B5BC-A721BEAC256D}" type="presParOf" srcId="{3C1BCEFD-AF88-420D-AD52-41C8E032C8FC}" destId="{2AC564E6-72AC-422D-A0CC-35B7729B390E}" srcOrd="2" destOrd="0" presId="urn:microsoft.com/office/officeart/2005/8/layout/vList5"/>
    <dgm:cxn modelId="{3D3D5111-88FA-43B1-86E4-555DFED32764}" type="presParOf" srcId="{2AC564E6-72AC-422D-A0CC-35B7729B390E}" destId="{48F611D3-20DB-4768-827D-B9DCA858B490}" srcOrd="0" destOrd="0" presId="urn:microsoft.com/office/officeart/2005/8/layout/vList5"/>
    <dgm:cxn modelId="{E1F60948-4349-4C3B-B7BA-8F559773488A}" type="presParOf" srcId="{2AC564E6-72AC-422D-A0CC-35B7729B390E}" destId="{ECC2C028-C9E4-4929-9497-7E7A7EAA1ACC}" srcOrd="1" destOrd="0" presId="urn:microsoft.com/office/officeart/2005/8/layout/vList5"/>
    <dgm:cxn modelId="{8DE0F4C7-BCBC-4F81-8F20-14ABE981C360}" type="presParOf" srcId="{3C1BCEFD-AF88-420D-AD52-41C8E032C8FC}" destId="{3EE41E60-1516-423A-AE52-C29DA529891B}" srcOrd="3" destOrd="0" presId="urn:microsoft.com/office/officeart/2005/8/layout/vList5"/>
    <dgm:cxn modelId="{D1F2B518-E5F6-4B9C-BFE4-5EE6B7FCFCAD}" type="presParOf" srcId="{3C1BCEFD-AF88-420D-AD52-41C8E032C8FC}" destId="{6752F1A0-5314-42F2-8334-B58B8EB0F5C1}" srcOrd="4" destOrd="0" presId="urn:microsoft.com/office/officeart/2005/8/layout/vList5"/>
    <dgm:cxn modelId="{4A7F6AEC-FFCB-40E7-8C79-0A9A3442310D}" type="presParOf" srcId="{6752F1A0-5314-42F2-8334-B58B8EB0F5C1}" destId="{3C5495D7-2AF3-4FAF-AEC7-2950D0C14852}" srcOrd="0" destOrd="0" presId="urn:microsoft.com/office/officeart/2005/8/layout/vList5"/>
    <dgm:cxn modelId="{6E2D0ED5-8469-4E77-996E-9EC2DF0C1D01}" type="presParOf" srcId="{6752F1A0-5314-42F2-8334-B58B8EB0F5C1}" destId="{8B50A8C4-09D7-4C8C-BCC5-F3FD6E1261F0}" srcOrd="1" destOrd="0" presId="urn:microsoft.com/office/officeart/2005/8/layout/vList5"/>
    <dgm:cxn modelId="{9A2FC901-1F23-401F-8E94-12BD5CCACD8C}" type="presParOf" srcId="{3C1BCEFD-AF88-420D-AD52-41C8E032C8FC}" destId="{1BFE8A6D-B676-4A7F-94D6-4FB8C61E566F}" srcOrd="5" destOrd="0" presId="urn:microsoft.com/office/officeart/2005/8/layout/vList5"/>
    <dgm:cxn modelId="{66C44D3F-69FB-41AC-A46F-95B936487AB1}" type="presParOf" srcId="{3C1BCEFD-AF88-420D-AD52-41C8E032C8FC}" destId="{005B5ED8-0140-4B1D-BABF-01D59EAC0E52}" srcOrd="6" destOrd="0" presId="urn:microsoft.com/office/officeart/2005/8/layout/vList5"/>
    <dgm:cxn modelId="{6CCF1D4B-C3C2-4FA2-825E-B6890A574C09}" type="presParOf" srcId="{005B5ED8-0140-4B1D-BABF-01D59EAC0E52}" destId="{E6D02F91-ECA9-4790-947E-7DC7A49D1A80}" srcOrd="0" destOrd="0" presId="urn:microsoft.com/office/officeart/2005/8/layout/vList5"/>
    <dgm:cxn modelId="{4919ED65-8CC8-4FDF-A982-0B60D417A276}" type="presParOf" srcId="{005B5ED8-0140-4B1D-BABF-01D59EAC0E52}" destId="{E6A0053B-68FB-4D7B-B3C9-98EA4310AF63}" srcOrd="1" destOrd="0" presId="urn:microsoft.com/office/officeart/2005/8/layout/vList5"/>
    <dgm:cxn modelId="{9BEB74D7-292B-42C3-9057-C15756FCAB9E}" type="presParOf" srcId="{3C1BCEFD-AF88-420D-AD52-41C8E032C8FC}" destId="{B83E2930-562F-432E-8E19-72D8C32F95E2}" srcOrd="7" destOrd="0" presId="urn:microsoft.com/office/officeart/2005/8/layout/vList5"/>
    <dgm:cxn modelId="{9A013AC2-2415-4622-A277-9123AEB93CC1}" type="presParOf" srcId="{3C1BCEFD-AF88-420D-AD52-41C8E032C8FC}" destId="{7FA71C54-0FF3-4924-B005-EAD026833AB9}" srcOrd="8" destOrd="0" presId="urn:microsoft.com/office/officeart/2005/8/layout/vList5"/>
    <dgm:cxn modelId="{3B7F7BC1-30C1-4CE1-8A7C-35AE7FAB07BA}" type="presParOf" srcId="{7FA71C54-0FF3-4924-B005-EAD026833AB9}" destId="{338FBE06-4911-4C57-B89C-E9E21229AE07}" srcOrd="0" destOrd="0" presId="urn:microsoft.com/office/officeart/2005/8/layout/vList5"/>
    <dgm:cxn modelId="{127CB23D-8434-4573-9EFA-E35CD57421F7}" type="presParOf" srcId="{7FA71C54-0FF3-4924-B005-EAD026833AB9}" destId="{6D305338-F4AE-451F-9D0A-DEF490E2F2A6}" srcOrd="1" destOrd="0" presId="urn:microsoft.com/office/officeart/2005/8/layout/vList5"/>
    <dgm:cxn modelId="{DD7AAFBF-F9B9-4BB8-87BE-D4678E34CEC8}" type="presParOf" srcId="{3C1BCEFD-AF88-420D-AD52-41C8E032C8FC}" destId="{FFC6BDC6-8A78-46A2-9D3C-F160B6F97B29}" srcOrd="9" destOrd="0" presId="urn:microsoft.com/office/officeart/2005/8/layout/vList5"/>
    <dgm:cxn modelId="{9FDAE21D-49B4-42E4-93A1-F050098BE532}" type="presParOf" srcId="{3C1BCEFD-AF88-420D-AD52-41C8E032C8FC}" destId="{E7F96247-46AB-436D-ACAD-7F034EE79082}" srcOrd="10" destOrd="0" presId="urn:microsoft.com/office/officeart/2005/8/layout/vList5"/>
    <dgm:cxn modelId="{548883EC-630C-4D3B-9095-FECC42B260F2}" type="presParOf" srcId="{E7F96247-46AB-436D-ACAD-7F034EE79082}" destId="{B110F442-94F5-448B-9FC8-98D29EE0E9D6}" srcOrd="0" destOrd="0" presId="urn:microsoft.com/office/officeart/2005/8/layout/vList5"/>
    <dgm:cxn modelId="{3F2D3C43-283C-4DBB-8739-4BC9EBC41E3F}" type="presParOf" srcId="{3C1BCEFD-AF88-420D-AD52-41C8E032C8FC}" destId="{AE9B2ED2-6A33-4076-BB0D-403A257AF884}" srcOrd="11" destOrd="0" presId="urn:microsoft.com/office/officeart/2005/8/layout/vList5"/>
    <dgm:cxn modelId="{56FF8151-6BF3-4DDB-8EE6-0797AD42C79B}" type="presParOf" srcId="{3C1BCEFD-AF88-420D-AD52-41C8E032C8FC}" destId="{45BA0C46-35B4-4B19-AA63-2111515E47CD}" srcOrd="12" destOrd="0" presId="urn:microsoft.com/office/officeart/2005/8/layout/vList5"/>
    <dgm:cxn modelId="{955D39E9-DCE0-4C66-9374-8BDD101328D0}" type="presParOf" srcId="{45BA0C46-35B4-4B19-AA63-2111515E47CD}" destId="{2132AE7B-A18D-4C4E-A58D-A4871353D64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A717C8-858C-4A7C-A3A2-BD51716158CE}" type="doc">
      <dgm:prSet loTypeId="urn:microsoft.com/office/officeart/2005/8/layout/h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uk-UA"/>
        </a:p>
      </dgm:t>
    </dgm:pt>
    <dgm:pt modelId="{A328AC49-7D1E-4C08-A76A-B5A73739757B}">
      <dgm:prSet phldrT="[Текст]"/>
      <dgm:spPr/>
      <dgm:t>
        <a:bodyPr/>
        <a:lstStyle/>
        <a:p>
          <a:r>
            <a:rPr lang="ru-RU" b="1" i="0" smtClean="0"/>
            <a:t>ВОГНИЩЕВА</a:t>
          </a:r>
          <a:endParaRPr lang="uk-UA" b="1" i="0" dirty="0"/>
        </a:p>
      </dgm:t>
    </dgm:pt>
    <dgm:pt modelId="{7E8052C8-0BC4-43D6-9701-745C31C69860}" type="parTrans" cxnId="{E04A7F63-8034-4219-897D-FEA0F58D9BD2}">
      <dgm:prSet/>
      <dgm:spPr/>
      <dgm:t>
        <a:bodyPr/>
        <a:lstStyle/>
        <a:p>
          <a:endParaRPr lang="uk-UA"/>
        </a:p>
      </dgm:t>
    </dgm:pt>
    <dgm:pt modelId="{6A03B70C-849A-40D5-9E74-1CBE4869CBBA}" type="sibTrans" cxnId="{E04A7F63-8034-4219-897D-FEA0F58D9BD2}">
      <dgm:prSet/>
      <dgm:spPr/>
      <dgm:t>
        <a:bodyPr/>
        <a:lstStyle/>
        <a:p>
          <a:endParaRPr lang="uk-UA"/>
        </a:p>
      </dgm:t>
    </dgm:pt>
    <dgm:pt modelId="{2EAFC8DF-503F-4C55-872E-22361060BC7C}">
      <dgm:prSet phldrT="[Текст]" custT="1"/>
      <dgm:spPr/>
      <dgm:t>
        <a:bodyPr/>
        <a:lstStyle/>
        <a:p>
          <a:r>
            <a:rPr lang="ru-RU" sz="2000" dirty="0" err="1" smtClean="0"/>
            <a:t>варіант</a:t>
          </a:r>
          <a:r>
            <a:rPr lang="ru-RU" sz="2000" dirty="0" smtClean="0"/>
            <a:t> </a:t>
          </a:r>
          <a:r>
            <a:rPr lang="ru-RU" sz="2000" dirty="0" err="1" smtClean="0"/>
            <a:t>перебігу</a:t>
          </a:r>
          <a:r>
            <a:rPr lang="ru-RU" sz="2000" dirty="0" smtClean="0"/>
            <a:t> </a:t>
          </a:r>
          <a:r>
            <a:rPr lang="ru-RU" sz="2000" dirty="0" err="1" smtClean="0"/>
            <a:t>захворювання</a:t>
          </a:r>
          <a:r>
            <a:rPr lang="ru-RU" sz="2000" dirty="0" smtClean="0"/>
            <a:t>, при </a:t>
          </a:r>
          <a:r>
            <a:rPr lang="ru-RU" sz="2000" dirty="0" err="1" smtClean="0"/>
            <a:t>якому</a:t>
          </a:r>
          <a:r>
            <a:rPr lang="ru-RU" sz="2000" dirty="0" smtClean="0"/>
            <a:t> </a:t>
          </a:r>
          <a:r>
            <a:rPr lang="ru-RU" sz="2000" dirty="0" err="1" smtClean="0"/>
            <a:t>інфільтративні</a:t>
          </a:r>
          <a:r>
            <a:rPr lang="ru-RU" sz="2000" dirty="0" smtClean="0"/>
            <a:t> </a:t>
          </a:r>
          <a:r>
            <a:rPr lang="ru-RU" sz="2000" dirty="0" err="1" smtClean="0"/>
            <a:t>зміни</a:t>
          </a:r>
          <a:r>
            <a:rPr lang="ru-RU" sz="2000" dirty="0" smtClean="0"/>
            <a:t> (</a:t>
          </a:r>
          <a:r>
            <a:rPr lang="ru-RU" sz="2000" dirty="0" err="1" smtClean="0"/>
            <a:t>запальні</a:t>
          </a:r>
          <a:r>
            <a:rPr lang="ru-RU" sz="2000" dirty="0" smtClean="0"/>
            <a:t> </a:t>
          </a:r>
          <a:r>
            <a:rPr lang="ru-RU" sz="2000" dirty="0" err="1" smtClean="0"/>
            <a:t>клітинні</a:t>
          </a:r>
          <a:r>
            <a:rPr lang="ru-RU" sz="2000" dirty="0" smtClean="0"/>
            <a:t> </a:t>
          </a:r>
          <a:r>
            <a:rPr lang="ru-RU" sz="2000" dirty="0" err="1" smtClean="0"/>
            <a:t>інфільтрати</a:t>
          </a:r>
          <a:r>
            <a:rPr lang="ru-RU" sz="2000" dirty="0" smtClean="0"/>
            <a:t>) </a:t>
          </a:r>
          <a:r>
            <a:rPr lang="ru-RU" sz="2000" dirty="0" err="1" smtClean="0"/>
            <a:t>мають</a:t>
          </a:r>
          <a:r>
            <a:rPr lang="ru-RU" sz="2000" dirty="0" smtClean="0"/>
            <a:t> на </a:t>
          </a:r>
          <a:r>
            <a:rPr lang="ru-RU" sz="2000" dirty="0" err="1" smtClean="0"/>
            <a:t>рентгенограмі</a:t>
          </a:r>
          <a:r>
            <a:rPr lang="ru-RU" sz="2000" dirty="0" smtClean="0"/>
            <a:t> </a:t>
          </a:r>
          <a:r>
            <a:rPr lang="ru-RU" sz="2000" dirty="0" err="1" smtClean="0"/>
            <a:t>вигляд</a:t>
          </a:r>
          <a:r>
            <a:rPr lang="ru-RU" sz="2000" dirty="0" smtClean="0"/>
            <a:t> </a:t>
          </a:r>
          <a:r>
            <a:rPr lang="ru-RU" sz="2000" dirty="0" err="1" smtClean="0"/>
            <a:t>окремих</a:t>
          </a:r>
          <a:r>
            <a:rPr lang="ru-RU" sz="2000" dirty="0" smtClean="0"/>
            <a:t> </a:t>
          </a:r>
          <a:r>
            <a:rPr lang="ru-RU" sz="2000" dirty="0" err="1" smtClean="0"/>
            <a:t>дрібних</a:t>
          </a:r>
          <a:r>
            <a:rPr lang="ru-RU" sz="2000" dirty="0" smtClean="0"/>
            <a:t> </a:t>
          </a:r>
          <a:r>
            <a:rPr lang="ru-RU" sz="2000" dirty="0" err="1" smtClean="0"/>
            <a:t>вогнищ</a:t>
          </a:r>
          <a:r>
            <a:rPr lang="ru-RU" sz="2000" dirty="0" smtClean="0"/>
            <a:t>. </a:t>
          </a:r>
          <a:endParaRPr lang="uk-UA" sz="2000" dirty="0"/>
        </a:p>
      </dgm:t>
    </dgm:pt>
    <dgm:pt modelId="{F1BA5649-3A50-48B8-A130-849A44C647FA}" type="parTrans" cxnId="{96EA9CFD-5758-4E35-931D-00710FAEEA27}">
      <dgm:prSet/>
      <dgm:spPr/>
      <dgm:t>
        <a:bodyPr/>
        <a:lstStyle/>
        <a:p>
          <a:endParaRPr lang="uk-UA"/>
        </a:p>
      </dgm:t>
    </dgm:pt>
    <dgm:pt modelId="{59A321D9-A1B0-43FE-9629-D8EEA0F5E31C}" type="sibTrans" cxnId="{96EA9CFD-5758-4E35-931D-00710FAEEA27}">
      <dgm:prSet/>
      <dgm:spPr/>
      <dgm:t>
        <a:bodyPr/>
        <a:lstStyle/>
        <a:p>
          <a:endParaRPr lang="uk-UA"/>
        </a:p>
      </dgm:t>
    </dgm:pt>
    <dgm:pt modelId="{4148045C-9C02-43D4-ABE1-24AE0A63A00B}">
      <dgm:prSet phldrT="[Текст]"/>
      <dgm:spPr/>
      <dgm:t>
        <a:bodyPr/>
        <a:lstStyle/>
        <a:p>
          <a:r>
            <a:rPr lang="ru-RU" b="1" i="0" smtClean="0"/>
            <a:t>СЕГМЕНТАРНА</a:t>
          </a:r>
          <a:endParaRPr lang="uk-UA" b="1" i="0" dirty="0"/>
        </a:p>
      </dgm:t>
    </dgm:pt>
    <dgm:pt modelId="{19219BC3-FA95-49E3-BC56-D472980738E6}" type="parTrans" cxnId="{CB6B36F6-9A5C-46BB-AEE2-D57423F3842F}">
      <dgm:prSet/>
      <dgm:spPr/>
      <dgm:t>
        <a:bodyPr/>
        <a:lstStyle/>
        <a:p>
          <a:endParaRPr lang="uk-UA"/>
        </a:p>
      </dgm:t>
    </dgm:pt>
    <dgm:pt modelId="{9EFC17B4-DEE5-477F-B12E-8B20B481F913}" type="sibTrans" cxnId="{CB6B36F6-9A5C-46BB-AEE2-D57423F3842F}">
      <dgm:prSet/>
      <dgm:spPr/>
      <dgm:t>
        <a:bodyPr/>
        <a:lstStyle/>
        <a:p>
          <a:endParaRPr lang="uk-UA"/>
        </a:p>
      </dgm:t>
    </dgm:pt>
    <dgm:pt modelId="{D05DCAAF-B1FD-4F52-8391-1A04D606F267}">
      <dgm:prSet phldrT="[Текст]"/>
      <dgm:spPr/>
      <dgm:t>
        <a:bodyPr/>
        <a:lstStyle/>
        <a:p>
          <a:r>
            <a:rPr lang="ru-RU" dirty="0" err="1" smtClean="0"/>
            <a:t>запальне</a:t>
          </a:r>
          <a:r>
            <a:rPr lang="ru-RU" dirty="0" smtClean="0"/>
            <a:t> </a:t>
          </a:r>
          <a:r>
            <a:rPr lang="ru-RU" dirty="0" err="1" smtClean="0"/>
            <a:t>ураження</a:t>
          </a:r>
          <a:r>
            <a:rPr lang="ru-RU" dirty="0" smtClean="0"/>
            <a:t> </a:t>
          </a:r>
          <a:r>
            <a:rPr lang="ru-RU" dirty="0" err="1" smtClean="0"/>
            <a:t>всього</a:t>
          </a:r>
          <a:r>
            <a:rPr lang="ru-RU" dirty="0" smtClean="0"/>
            <a:t> сегмента </a:t>
          </a:r>
          <a:r>
            <a:rPr lang="ru-RU" dirty="0" err="1" smtClean="0"/>
            <a:t>або</a:t>
          </a:r>
          <a:r>
            <a:rPr lang="ru-RU" dirty="0" smtClean="0"/>
            <a:t> </a:t>
          </a:r>
          <a:r>
            <a:rPr lang="ru-RU" dirty="0" err="1" smtClean="0"/>
            <a:t>декількох</a:t>
          </a:r>
          <a:r>
            <a:rPr lang="ru-RU" dirty="0" smtClean="0"/>
            <a:t> </a:t>
          </a:r>
          <a:r>
            <a:rPr lang="ru-RU" dirty="0" err="1" smtClean="0"/>
            <a:t>сегментів</a:t>
          </a:r>
          <a:r>
            <a:rPr lang="ru-RU" dirty="0" smtClean="0"/>
            <a:t> </a:t>
          </a:r>
          <a:r>
            <a:rPr lang="ru-RU" dirty="0" err="1" smtClean="0"/>
            <a:t>легені</a:t>
          </a:r>
          <a:r>
            <a:rPr lang="ru-RU" dirty="0" smtClean="0"/>
            <a:t>, і тому </a:t>
          </a:r>
          <a:r>
            <a:rPr lang="ru-RU" dirty="0" err="1" smtClean="0"/>
            <a:t>інфільт­ративна</a:t>
          </a:r>
          <a:r>
            <a:rPr lang="ru-RU" dirty="0" smtClean="0"/>
            <a:t> </a:t>
          </a:r>
          <a:r>
            <a:rPr lang="ru-RU" dirty="0" err="1" smtClean="0"/>
            <a:t>тінь</a:t>
          </a:r>
          <a:r>
            <a:rPr lang="ru-RU" dirty="0" smtClean="0"/>
            <a:t> на </a:t>
          </a:r>
          <a:r>
            <a:rPr lang="ru-RU" dirty="0" err="1" smtClean="0"/>
            <a:t>рентгенограмі</a:t>
          </a:r>
          <a:r>
            <a:rPr lang="ru-RU" dirty="0" smtClean="0"/>
            <a:t> </a:t>
          </a:r>
          <a:r>
            <a:rPr lang="ru-RU" dirty="0" err="1" smtClean="0"/>
            <a:t>легенів</a:t>
          </a:r>
          <a:r>
            <a:rPr lang="ru-RU" dirty="0" smtClean="0"/>
            <a:t> у </a:t>
          </a:r>
          <a:r>
            <a:rPr lang="ru-RU" dirty="0" err="1" smtClean="0"/>
            <a:t>фазі</a:t>
          </a:r>
          <a:r>
            <a:rPr lang="ru-RU" dirty="0" smtClean="0"/>
            <a:t> </a:t>
          </a:r>
          <a:r>
            <a:rPr lang="ru-RU" dirty="0" err="1" smtClean="0"/>
            <a:t>розпалу</a:t>
          </a:r>
          <a:r>
            <a:rPr lang="ru-RU" dirty="0" smtClean="0"/>
            <a:t> </a:t>
          </a:r>
          <a:r>
            <a:rPr lang="ru-RU" dirty="0" err="1" smtClean="0"/>
            <a:t>захворювання</a:t>
          </a:r>
          <a:r>
            <a:rPr lang="ru-RU" dirty="0" smtClean="0"/>
            <a:t> </a:t>
          </a:r>
          <a:r>
            <a:rPr lang="ru-RU" dirty="0" err="1" smtClean="0"/>
            <a:t>повністю</a:t>
          </a:r>
          <a:r>
            <a:rPr lang="ru-RU" dirty="0" smtClean="0"/>
            <a:t> </a:t>
          </a:r>
          <a:r>
            <a:rPr lang="ru-RU" dirty="0" err="1" smtClean="0"/>
            <a:t>відповідає</a:t>
          </a:r>
          <a:r>
            <a:rPr lang="ru-RU" dirty="0" smtClean="0"/>
            <a:t> </a:t>
          </a:r>
          <a:r>
            <a:rPr lang="ru-RU" dirty="0" err="1" smtClean="0"/>
            <a:t>анатомічним</a:t>
          </a:r>
          <a:r>
            <a:rPr lang="ru-RU" dirty="0" smtClean="0"/>
            <a:t> межам сегмента (</a:t>
          </a:r>
          <a:r>
            <a:rPr lang="ru-RU" dirty="0" err="1" smtClean="0"/>
            <a:t>або</a:t>
          </a:r>
          <a:r>
            <a:rPr lang="ru-RU" dirty="0" smtClean="0"/>
            <a:t> </a:t>
          </a:r>
          <a:r>
            <a:rPr lang="ru-RU" dirty="0" err="1" smtClean="0"/>
            <a:t>сегментів</a:t>
          </a:r>
          <a:r>
            <a:rPr lang="ru-RU" dirty="0" smtClean="0"/>
            <a:t>).</a:t>
          </a:r>
          <a:endParaRPr lang="uk-UA" dirty="0"/>
        </a:p>
      </dgm:t>
    </dgm:pt>
    <dgm:pt modelId="{C9C79479-BB6E-485B-AB13-D02871AEB346}" type="parTrans" cxnId="{DDA96CA6-21CE-48C5-AF82-074AC4CADCE7}">
      <dgm:prSet/>
      <dgm:spPr/>
      <dgm:t>
        <a:bodyPr/>
        <a:lstStyle/>
        <a:p>
          <a:endParaRPr lang="uk-UA"/>
        </a:p>
      </dgm:t>
    </dgm:pt>
    <dgm:pt modelId="{DA6CA1C2-A6FF-418A-B9C3-F6A84D022E26}" type="sibTrans" cxnId="{DDA96CA6-21CE-48C5-AF82-074AC4CADCE7}">
      <dgm:prSet/>
      <dgm:spPr/>
      <dgm:t>
        <a:bodyPr/>
        <a:lstStyle/>
        <a:p>
          <a:endParaRPr lang="uk-UA"/>
        </a:p>
      </dgm:t>
    </dgm:pt>
    <dgm:pt modelId="{8B94BCF0-4ABC-4449-9CBE-1EA28C89F245}">
      <dgm:prSet phldrT="[Текст]"/>
      <dgm:spPr/>
      <dgm:t>
        <a:bodyPr/>
        <a:lstStyle/>
        <a:p>
          <a:r>
            <a:rPr lang="ru-RU" b="1" i="0" smtClean="0"/>
            <a:t>ЛОБАРНА (КРУПОЗНА)</a:t>
          </a:r>
          <a:r>
            <a:rPr lang="ru-RU" b="1" smtClean="0"/>
            <a:t> </a:t>
          </a:r>
          <a:endParaRPr lang="uk-UA" b="1" dirty="0"/>
        </a:p>
      </dgm:t>
    </dgm:pt>
    <dgm:pt modelId="{960B68CF-AB7E-462A-B101-D17C10DFC761}" type="parTrans" cxnId="{D9D69BA1-E5CB-4FCF-B52D-3229B100EEEB}">
      <dgm:prSet/>
      <dgm:spPr/>
      <dgm:t>
        <a:bodyPr/>
        <a:lstStyle/>
        <a:p>
          <a:endParaRPr lang="uk-UA"/>
        </a:p>
      </dgm:t>
    </dgm:pt>
    <dgm:pt modelId="{2E115363-C524-4C6D-82EB-1F532FE7856B}" type="sibTrans" cxnId="{D9D69BA1-E5CB-4FCF-B52D-3229B100EEEB}">
      <dgm:prSet/>
      <dgm:spPr/>
      <dgm:t>
        <a:bodyPr/>
        <a:lstStyle/>
        <a:p>
          <a:endParaRPr lang="uk-UA"/>
        </a:p>
      </dgm:t>
    </dgm:pt>
    <dgm:pt modelId="{9253AB49-3DAD-4A2B-888F-E80ED6B4D3D2}">
      <dgm:prSet phldrT="[Текст]" custT="1"/>
      <dgm:spPr/>
      <dgm:t>
        <a:bodyPr/>
        <a:lstStyle/>
        <a:p>
          <a:r>
            <a:rPr lang="ru-RU" sz="2000" dirty="0" err="1" smtClean="0"/>
            <a:t>запальне</a:t>
          </a:r>
          <a:r>
            <a:rPr lang="ru-RU" sz="2000" dirty="0" smtClean="0"/>
            <a:t> </a:t>
          </a:r>
          <a:r>
            <a:rPr lang="ru-RU" sz="2000" dirty="0" err="1" smtClean="0"/>
            <a:t>ураження</a:t>
          </a:r>
          <a:r>
            <a:rPr lang="ru-RU" sz="2000" dirty="0" smtClean="0"/>
            <a:t> </a:t>
          </a:r>
          <a:r>
            <a:rPr lang="ru-RU" sz="2000" dirty="0" err="1" smtClean="0"/>
            <a:t>легеневої</a:t>
          </a:r>
          <a:r>
            <a:rPr lang="ru-RU" sz="2000" dirty="0" smtClean="0"/>
            <a:t> </a:t>
          </a:r>
          <a:r>
            <a:rPr lang="ru-RU" sz="2000" dirty="0" err="1" smtClean="0"/>
            <a:t>тканини</a:t>
          </a:r>
          <a:r>
            <a:rPr lang="ru-RU" sz="2000" dirty="0" smtClean="0"/>
            <a:t> в межах </a:t>
          </a:r>
          <a:r>
            <a:rPr lang="ru-RU" sz="2000" dirty="0" err="1" smtClean="0"/>
            <a:t>однієї</a:t>
          </a:r>
          <a:r>
            <a:rPr lang="ru-RU" sz="2000" dirty="0" smtClean="0"/>
            <a:t> </a:t>
          </a:r>
          <a:r>
            <a:rPr lang="ru-RU" sz="2000" dirty="0" err="1" smtClean="0"/>
            <a:t>частки</a:t>
          </a:r>
          <a:r>
            <a:rPr lang="ru-RU" sz="2000" dirty="0" smtClean="0"/>
            <a:t> </a:t>
          </a:r>
          <a:r>
            <a:rPr lang="ru-RU" sz="2000" dirty="0" err="1" smtClean="0"/>
            <a:t>легені</a:t>
          </a:r>
          <a:r>
            <a:rPr lang="ru-RU" sz="2000" dirty="0" smtClean="0"/>
            <a:t>.</a:t>
          </a:r>
          <a:endParaRPr lang="uk-UA" sz="2000" dirty="0"/>
        </a:p>
      </dgm:t>
    </dgm:pt>
    <dgm:pt modelId="{18397BF7-F4A8-4266-B601-3A7FB8E6E114}" type="parTrans" cxnId="{416F167F-3490-4A2D-BB5B-4C59D15BF01D}">
      <dgm:prSet/>
      <dgm:spPr/>
      <dgm:t>
        <a:bodyPr/>
        <a:lstStyle/>
        <a:p>
          <a:endParaRPr lang="uk-UA"/>
        </a:p>
      </dgm:t>
    </dgm:pt>
    <dgm:pt modelId="{2053E979-80DC-4F1D-B0CE-37AB3402F431}" type="sibTrans" cxnId="{416F167F-3490-4A2D-BB5B-4C59D15BF01D}">
      <dgm:prSet/>
      <dgm:spPr/>
      <dgm:t>
        <a:bodyPr/>
        <a:lstStyle/>
        <a:p>
          <a:endParaRPr lang="uk-UA"/>
        </a:p>
      </dgm:t>
    </dgm:pt>
    <dgm:pt modelId="{64C47F76-D8B1-48AF-9D24-BBBBA16F00FF}">
      <dgm:prSet phldrT="[Текст]"/>
      <dgm:spPr/>
      <dgm:t>
        <a:bodyPr/>
        <a:lstStyle/>
        <a:p>
          <a:r>
            <a:rPr lang="ru-RU" b="1" i="0" smtClean="0"/>
            <a:t>ІНТЕРСТИЦІАЛЬНА</a:t>
          </a:r>
          <a:r>
            <a:rPr lang="ru-RU" b="1" smtClean="0"/>
            <a:t> </a:t>
          </a:r>
          <a:endParaRPr lang="uk-UA" dirty="0"/>
        </a:p>
      </dgm:t>
    </dgm:pt>
    <dgm:pt modelId="{E0DC9AEC-934B-4002-98F7-9B56BB44B7E3}" type="parTrans" cxnId="{2582EDD5-253D-4BA7-BDD3-E72C351F482F}">
      <dgm:prSet/>
      <dgm:spPr/>
      <dgm:t>
        <a:bodyPr/>
        <a:lstStyle/>
        <a:p>
          <a:endParaRPr lang="uk-UA"/>
        </a:p>
      </dgm:t>
    </dgm:pt>
    <dgm:pt modelId="{F62A562A-9E67-478C-8CE3-D09B9F65651C}" type="sibTrans" cxnId="{2582EDD5-253D-4BA7-BDD3-E72C351F482F}">
      <dgm:prSet/>
      <dgm:spPr/>
      <dgm:t>
        <a:bodyPr/>
        <a:lstStyle/>
        <a:p>
          <a:endParaRPr lang="uk-UA"/>
        </a:p>
      </dgm:t>
    </dgm:pt>
    <dgm:pt modelId="{816ECB9A-0D16-413B-A38F-178F0CFADA9E}">
      <dgm:prSet phldrT="[Текст]" custT="1"/>
      <dgm:spPr/>
      <dgm:t>
        <a:bodyPr/>
        <a:lstStyle/>
        <a:p>
          <a:r>
            <a:rPr lang="ru-RU" sz="2000" dirty="0" err="1" smtClean="0"/>
            <a:t>одночасне</a:t>
          </a:r>
          <a:r>
            <a:rPr lang="ru-RU" sz="2000" dirty="0" smtClean="0"/>
            <a:t> </a:t>
          </a:r>
          <a:r>
            <a:rPr lang="ru-RU" sz="2000" dirty="0" err="1" smtClean="0"/>
            <a:t>ураження</a:t>
          </a:r>
          <a:r>
            <a:rPr lang="ru-RU" sz="2000" dirty="0" smtClean="0"/>
            <a:t> </a:t>
          </a:r>
          <a:r>
            <a:rPr lang="ru-RU" sz="2000" dirty="0" err="1" smtClean="0"/>
            <a:t>інтерстицію</a:t>
          </a:r>
          <a:r>
            <a:rPr lang="ru-RU" sz="2000" dirty="0" smtClean="0"/>
            <a:t> і бронхоальвеолярного </a:t>
          </a:r>
          <a:r>
            <a:rPr lang="ru-RU" sz="2000" dirty="0" err="1" smtClean="0"/>
            <a:t>апарату</a:t>
          </a:r>
          <a:r>
            <a:rPr lang="ru-RU" sz="2000" dirty="0" smtClean="0"/>
            <a:t> </a:t>
          </a:r>
          <a:r>
            <a:rPr lang="ru-RU" sz="2000" dirty="0" err="1" smtClean="0"/>
            <a:t>легенів</a:t>
          </a:r>
          <a:r>
            <a:rPr lang="ru-RU" sz="2000" dirty="0" smtClean="0"/>
            <a:t>, </a:t>
          </a:r>
          <a:r>
            <a:rPr lang="ru-RU" sz="2000" dirty="0" err="1" smtClean="0"/>
            <a:t>із</a:t>
          </a:r>
          <a:r>
            <a:rPr lang="ru-RU" sz="2000" dirty="0" smtClean="0"/>
            <a:t> </a:t>
          </a:r>
          <a:r>
            <a:rPr lang="ru-RU" sz="2000" dirty="0" err="1" smtClean="0"/>
            <a:t>переважанням</a:t>
          </a:r>
          <a:r>
            <a:rPr lang="ru-RU" sz="2000" dirty="0" smtClean="0"/>
            <a:t> </a:t>
          </a:r>
          <a:r>
            <a:rPr lang="ru-RU" sz="2000" dirty="0" err="1" smtClean="0"/>
            <a:t>ураження</a:t>
          </a:r>
          <a:r>
            <a:rPr lang="ru-RU" sz="2000" dirty="0" smtClean="0"/>
            <a:t> </a:t>
          </a:r>
          <a:r>
            <a:rPr lang="ru-RU" sz="2000" dirty="0" err="1" smtClean="0"/>
            <a:t>інтерстиціальної</a:t>
          </a:r>
          <a:r>
            <a:rPr lang="ru-RU" sz="2000" dirty="0" smtClean="0"/>
            <a:t> </a:t>
          </a:r>
          <a:r>
            <a:rPr lang="ru-RU" sz="2000" dirty="0" err="1" smtClean="0"/>
            <a:t>тканини</a:t>
          </a:r>
          <a:r>
            <a:rPr lang="ru-RU" sz="2000" dirty="0" smtClean="0"/>
            <a:t>.</a:t>
          </a:r>
          <a:endParaRPr lang="uk-UA" sz="2000" dirty="0"/>
        </a:p>
      </dgm:t>
    </dgm:pt>
    <dgm:pt modelId="{7C815332-75B1-42AD-9810-014C98AED9F8}" type="parTrans" cxnId="{22E4AE9C-12D3-4519-88B5-7DF25C481A07}">
      <dgm:prSet/>
      <dgm:spPr/>
      <dgm:t>
        <a:bodyPr/>
        <a:lstStyle/>
        <a:p>
          <a:endParaRPr lang="uk-UA"/>
        </a:p>
      </dgm:t>
    </dgm:pt>
    <dgm:pt modelId="{D7199AF4-A6AF-4B8F-93A8-FA4B68068156}" type="sibTrans" cxnId="{22E4AE9C-12D3-4519-88B5-7DF25C481A07}">
      <dgm:prSet/>
      <dgm:spPr/>
      <dgm:t>
        <a:bodyPr/>
        <a:lstStyle/>
        <a:p>
          <a:endParaRPr lang="uk-UA"/>
        </a:p>
      </dgm:t>
    </dgm:pt>
    <dgm:pt modelId="{9C078C44-24E4-4115-B730-31EBCD6D0164}" type="pres">
      <dgm:prSet presAssocID="{4EA717C8-858C-4A7C-A3A2-BD51716158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571B867-D851-45E8-B34B-949810224966}" type="pres">
      <dgm:prSet presAssocID="{A328AC49-7D1E-4C08-A76A-B5A73739757B}" presName="composite" presStyleCnt="0"/>
      <dgm:spPr/>
    </dgm:pt>
    <dgm:pt modelId="{873F2B61-22A2-40C9-A497-1248B05D104A}" type="pres">
      <dgm:prSet presAssocID="{A328AC49-7D1E-4C08-A76A-B5A73739757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907BCAF-7651-480A-8B15-3E307EEEC933}" type="pres">
      <dgm:prSet presAssocID="{A328AC49-7D1E-4C08-A76A-B5A73739757B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DAFB31A-B585-4CC7-923A-FC217AE42BE5}" type="pres">
      <dgm:prSet presAssocID="{6A03B70C-849A-40D5-9E74-1CBE4869CBBA}" presName="space" presStyleCnt="0"/>
      <dgm:spPr/>
    </dgm:pt>
    <dgm:pt modelId="{9FF75B88-557B-4C5C-B433-6C11607E7A1F}" type="pres">
      <dgm:prSet presAssocID="{4148045C-9C02-43D4-ABE1-24AE0A63A00B}" presName="composite" presStyleCnt="0"/>
      <dgm:spPr/>
    </dgm:pt>
    <dgm:pt modelId="{F1986310-9EEB-4222-A18B-259F4C0BDFA2}" type="pres">
      <dgm:prSet presAssocID="{4148045C-9C02-43D4-ABE1-24AE0A63A00B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CD726BE-EB32-454D-B9FE-A90AD2D22AD6}" type="pres">
      <dgm:prSet presAssocID="{4148045C-9C02-43D4-ABE1-24AE0A63A00B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62659CD-77D2-4D69-B672-C58885CEA747}" type="pres">
      <dgm:prSet presAssocID="{9EFC17B4-DEE5-477F-B12E-8B20B481F913}" presName="space" presStyleCnt="0"/>
      <dgm:spPr/>
    </dgm:pt>
    <dgm:pt modelId="{C0A175B7-5AD8-4636-B7D2-21C0C7367850}" type="pres">
      <dgm:prSet presAssocID="{8B94BCF0-4ABC-4449-9CBE-1EA28C89F245}" presName="composite" presStyleCnt="0"/>
      <dgm:spPr/>
    </dgm:pt>
    <dgm:pt modelId="{4B56E42E-69E9-424B-BEAC-F67D82D4D7EC}" type="pres">
      <dgm:prSet presAssocID="{8B94BCF0-4ABC-4449-9CBE-1EA28C89F245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F5D1F29-904F-4D31-B396-E7340940EA4D}" type="pres">
      <dgm:prSet presAssocID="{8B94BCF0-4ABC-4449-9CBE-1EA28C89F245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FA27E7E-B3F4-47E5-BB24-101FE256CE61}" type="pres">
      <dgm:prSet presAssocID="{2E115363-C524-4C6D-82EB-1F532FE7856B}" presName="space" presStyleCnt="0"/>
      <dgm:spPr/>
    </dgm:pt>
    <dgm:pt modelId="{78712D5D-E9A3-4DBD-A020-11BA7ED6592E}" type="pres">
      <dgm:prSet presAssocID="{64C47F76-D8B1-48AF-9D24-BBBBA16F00FF}" presName="composite" presStyleCnt="0"/>
      <dgm:spPr/>
    </dgm:pt>
    <dgm:pt modelId="{CE877409-9635-4A72-8F5A-B5FA64E7B328}" type="pres">
      <dgm:prSet presAssocID="{64C47F76-D8B1-48AF-9D24-BBBBA16F00FF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DA5D57A-A8D3-4F47-A226-B7E6CA511174}" type="pres">
      <dgm:prSet presAssocID="{64C47F76-D8B1-48AF-9D24-BBBBA16F00FF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9D69BA1-E5CB-4FCF-B52D-3229B100EEEB}" srcId="{4EA717C8-858C-4A7C-A3A2-BD51716158CE}" destId="{8B94BCF0-4ABC-4449-9CBE-1EA28C89F245}" srcOrd="2" destOrd="0" parTransId="{960B68CF-AB7E-462A-B101-D17C10DFC761}" sibTransId="{2E115363-C524-4C6D-82EB-1F532FE7856B}"/>
    <dgm:cxn modelId="{2582EDD5-253D-4BA7-BDD3-E72C351F482F}" srcId="{4EA717C8-858C-4A7C-A3A2-BD51716158CE}" destId="{64C47F76-D8B1-48AF-9D24-BBBBA16F00FF}" srcOrd="3" destOrd="0" parTransId="{E0DC9AEC-934B-4002-98F7-9B56BB44B7E3}" sibTransId="{F62A562A-9E67-478C-8CE3-D09B9F65651C}"/>
    <dgm:cxn modelId="{416F167F-3490-4A2D-BB5B-4C59D15BF01D}" srcId="{8B94BCF0-4ABC-4449-9CBE-1EA28C89F245}" destId="{9253AB49-3DAD-4A2B-888F-E80ED6B4D3D2}" srcOrd="0" destOrd="0" parTransId="{18397BF7-F4A8-4266-B601-3A7FB8E6E114}" sibTransId="{2053E979-80DC-4F1D-B0CE-37AB3402F431}"/>
    <dgm:cxn modelId="{2816A3B2-FFF8-4AE3-860E-F8B7D2E25C4C}" type="presOf" srcId="{A328AC49-7D1E-4C08-A76A-B5A73739757B}" destId="{873F2B61-22A2-40C9-A497-1248B05D104A}" srcOrd="0" destOrd="0" presId="urn:microsoft.com/office/officeart/2005/8/layout/hList1"/>
    <dgm:cxn modelId="{BBAFCAB5-1064-4991-8800-9197C9A0CDAD}" type="presOf" srcId="{D05DCAAF-B1FD-4F52-8391-1A04D606F267}" destId="{7CD726BE-EB32-454D-B9FE-A90AD2D22AD6}" srcOrd="0" destOrd="0" presId="urn:microsoft.com/office/officeart/2005/8/layout/hList1"/>
    <dgm:cxn modelId="{F5523142-6AE0-45BD-B8D6-2068832B66C2}" type="presOf" srcId="{4EA717C8-858C-4A7C-A3A2-BD51716158CE}" destId="{9C078C44-24E4-4115-B730-31EBCD6D0164}" srcOrd="0" destOrd="0" presId="urn:microsoft.com/office/officeart/2005/8/layout/hList1"/>
    <dgm:cxn modelId="{28E7843F-60EE-4446-A514-7251EFF05F7A}" type="presOf" srcId="{816ECB9A-0D16-413B-A38F-178F0CFADA9E}" destId="{0DA5D57A-A8D3-4F47-A226-B7E6CA511174}" srcOrd="0" destOrd="0" presId="urn:microsoft.com/office/officeart/2005/8/layout/hList1"/>
    <dgm:cxn modelId="{E5F0E8BF-62FC-4611-98D4-7F18286A2AF5}" type="presOf" srcId="{9253AB49-3DAD-4A2B-888F-E80ED6B4D3D2}" destId="{9F5D1F29-904F-4D31-B396-E7340940EA4D}" srcOrd="0" destOrd="0" presId="urn:microsoft.com/office/officeart/2005/8/layout/hList1"/>
    <dgm:cxn modelId="{CB6B36F6-9A5C-46BB-AEE2-D57423F3842F}" srcId="{4EA717C8-858C-4A7C-A3A2-BD51716158CE}" destId="{4148045C-9C02-43D4-ABE1-24AE0A63A00B}" srcOrd="1" destOrd="0" parTransId="{19219BC3-FA95-49E3-BC56-D472980738E6}" sibTransId="{9EFC17B4-DEE5-477F-B12E-8B20B481F913}"/>
    <dgm:cxn modelId="{22E4AE9C-12D3-4519-88B5-7DF25C481A07}" srcId="{64C47F76-D8B1-48AF-9D24-BBBBA16F00FF}" destId="{816ECB9A-0D16-413B-A38F-178F0CFADA9E}" srcOrd="0" destOrd="0" parTransId="{7C815332-75B1-42AD-9810-014C98AED9F8}" sibTransId="{D7199AF4-A6AF-4B8F-93A8-FA4B68068156}"/>
    <dgm:cxn modelId="{DDA96CA6-21CE-48C5-AF82-074AC4CADCE7}" srcId="{4148045C-9C02-43D4-ABE1-24AE0A63A00B}" destId="{D05DCAAF-B1FD-4F52-8391-1A04D606F267}" srcOrd="0" destOrd="0" parTransId="{C9C79479-BB6E-485B-AB13-D02871AEB346}" sibTransId="{DA6CA1C2-A6FF-418A-B9C3-F6A84D022E26}"/>
    <dgm:cxn modelId="{96EA9CFD-5758-4E35-931D-00710FAEEA27}" srcId="{A328AC49-7D1E-4C08-A76A-B5A73739757B}" destId="{2EAFC8DF-503F-4C55-872E-22361060BC7C}" srcOrd="0" destOrd="0" parTransId="{F1BA5649-3A50-48B8-A130-849A44C647FA}" sibTransId="{59A321D9-A1B0-43FE-9629-D8EEA0F5E31C}"/>
    <dgm:cxn modelId="{B478ECA4-3BE3-435B-887A-3779371493A5}" type="presOf" srcId="{4148045C-9C02-43D4-ABE1-24AE0A63A00B}" destId="{F1986310-9EEB-4222-A18B-259F4C0BDFA2}" srcOrd="0" destOrd="0" presId="urn:microsoft.com/office/officeart/2005/8/layout/hList1"/>
    <dgm:cxn modelId="{57361298-607A-4812-8F10-27CC1656924A}" type="presOf" srcId="{8B94BCF0-4ABC-4449-9CBE-1EA28C89F245}" destId="{4B56E42E-69E9-424B-BEAC-F67D82D4D7EC}" srcOrd="0" destOrd="0" presId="urn:microsoft.com/office/officeart/2005/8/layout/hList1"/>
    <dgm:cxn modelId="{E04A7F63-8034-4219-897D-FEA0F58D9BD2}" srcId="{4EA717C8-858C-4A7C-A3A2-BD51716158CE}" destId="{A328AC49-7D1E-4C08-A76A-B5A73739757B}" srcOrd="0" destOrd="0" parTransId="{7E8052C8-0BC4-43D6-9701-745C31C69860}" sibTransId="{6A03B70C-849A-40D5-9E74-1CBE4869CBBA}"/>
    <dgm:cxn modelId="{56FCD0D0-BB4F-4F1E-AB43-6DE65C1BCAFE}" type="presOf" srcId="{64C47F76-D8B1-48AF-9D24-BBBBA16F00FF}" destId="{CE877409-9635-4A72-8F5A-B5FA64E7B328}" srcOrd="0" destOrd="0" presId="urn:microsoft.com/office/officeart/2005/8/layout/hList1"/>
    <dgm:cxn modelId="{E13BE427-8657-4B66-B941-831A7B4F46F9}" type="presOf" srcId="{2EAFC8DF-503F-4C55-872E-22361060BC7C}" destId="{7907BCAF-7651-480A-8B15-3E307EEEC933}" srcOrd="0" destOrd="0" presId="urn:microsoft.com/office/officeart/2005/8/layout/hList1"/>
    <dgm:cxn modelId="{B564D0C6-A7F1-4AD4-9730-FC807BBC13CC}" type="presParOf" srcId="{9C078C44-24E4-4115-B730-31EBCD6D0164}" destId="{D571B867-D851-45E8-B34B-949810224966}" srcOrd="0" destOrd="0" presId="urn:microsoft.com/office/officeart/2005/8/layout/hList1"/>
    <dgm:cxn modelId="{912021F6-5D8A-46FE-B21D-FB4CC1C33971}" type="presParOf" srcId="{D571B867-D851-45E8-B34B-949810224966}" destId="{873F2B61-22A2-40C9-A497-1248B05D104A}" srcOrd="0" destOrd="0" presId="urn:microsoft.com/office/officeart/2005/8/layout/hList1"/>
    <dgm:cxn modelId="{5008F4CC-989A-444E-B780-E79210B88E14}" type="presParOf" srcId="{D571B867-D851-45E8-B34B-949810224966}" destId="{7907BCAF-7651-480A-8B15-3E307EEEC933}" srcOrd="1" destOrd="0" presId="urn:microsoft.com/office/officeart/2005/8/layout/hList1"/>
    <dgm:cxn modelId="{CB99BBC5-A216-4922-A968-A31E5C61022C}" type="presParOf" srcId="{9C078C44-24E4-4115-B730-31EBCD6D0164}" destId="{5DAFB31A-B585-4CC7-923A-FC217AE42BE5}" srcOrd="1" destOrd="0" presId="urn:microsoft.com/office/officeart/2005/8/layout/hList1"/>
    <dgm:cxn modelId="{4DF810C1-F8B4-4985-9B6F-C04D2A43631E}" type="presParOf" srcId="{9C078C44-24E4-4115-B730-31EBCD6D0164}" destId="{9FF75B88-557B-4C5C-B433-6C11607E7A1F}" srcOrd="2" destOrd="0" presId="urn:microsoft.com/office/officeart/2005/8/layout/hList1"/>
    <dgm:cxn modelId="{A1DE98C9-DF73-479F-8C91-78F7755AB689}" type="presParOf" srcId="{9FF75B88-557B-4C5C-B433-6C11607E7A1F}" destId="{F1986310-9EEB-4222-A18B-259F4C0BDFA2}" srcOrd="0" destOrd="0" presId="urn:microsoft.com/office/officeart/2005/8/layout/hList1"/>
    <dgm:cxn modelId="{78C593F4-604F-4615-AB59-1CDE528A73B2}" type="presParOf" srcId="{9FF75B88-557B-4C5C-B433-6C11607E7A1F}" destId="{7CD726BE-EB32-454D-B9FE-A90AD2D22AD6}" srcOrd="1" destOrd="0" presId="urn:microsoft.com/office/officeart/2005/8/layout/hList1"/>
    <dgm:cxn modelId="{BDCD81C3-0FD0-428E-880C-4484CC352C4F}" type="presParOf" srcId="{9C078C44-24E4-4115-B730-31EBCD6D0164}" destId="{062659CD-77D2-4D69-B672-C58885CEA747}" srcOrd="3" destOrd="0" presId="urn:microsoft.com/office/officeart/2005/8/layout/hList1"/>
    <dgm:cxn modelId="{37A1335C-53FE-45E2-A593-B2825305A2C7}" type="presParOf" srcId="{9C078C44-24E4-4115-B730-31EBCD6D0164}" destId="{C0A175B7-5AD8-4636-B7D2-21C0C7367850}" srcOrd="4" destOrd="0" presId="urn:microsoft.com/office/officeart/2005/8/layout/hList1"/>
    <dgm:cxn modelId="{B0EF3748-69D1-40A0-B250-48D175F95747}" type="presParOf" srcId="{C0A175B7-5AD8-4636-B7D2-21C0C7367850}" destId="{4B56E42E-69E9-424B-BEAC-F67D82D4D7EC}" srcOrd="0" destOrd="0" presId="urn:microsoft.com/office/officeart/2005/8/layout/hList1"/>
    <dgm:cxn modelId="{DD2416BA-DF62-42CC-879A-CF43E9CCEA4C}" type="presParOf" srcId="{C0A175B7-5AD8-4636-B7D2-21C0C7367850}" destId="{9F5D1F29-904F-4D31-B396-E7340940EA4D}" srcOrd="1" destOrd="0" presId="urn:microsoft.com/office/officeart/2005/8/layout/hList1"/>
    <dgm:cxn modelId="{7383A117-37E2-406A-9CA5-45ED0463C643}" type="presParOf" srcId="{9C078C44-24E4-4115-B730-31EBCD6D0164}" destId="{0FA27E7E-B3F4-47E5-BB24-101FE256CE61}" srcOrd="5" destOrd="0" presId="urn:microsoft.com/office/officeart/2005/8/layout/hList1"/>
    <dgm:cxn modelId="{DC5B1898-883D-45EA-BF13-9F8F05FEE7CF}" type="presParOf" srcId="{9C078C44-24E4-4115-B730-31EBCD6D0164}" destId="{78712D5D-E9A3-4DBD-A020-11BA7ED6592E}" srcOrd="6" destOrd="0" presId="urn:microsoft.com/office/officeart/2005/8/layout/hList1"/>
    <dgm:cxn modelId="{97E5EE1C-66F6-4CFC-BCB6-52A42170C487}" type="presParOf" srcId="{78712D5D-E9A3-4DBD-A020-11BA7ED6592E}" destId="{CE877409-9635-4A72-8F5A-B5FA64E7B328}" srcOrd="0" destOrd="0" presId="urn:microsoft.com/office/officeart/2005/8/layout/hList1"/>
    <dgm:cxn modelId="{7606F435-8158-4FB5-B17E-C1736DBB9311}" type="presParOf" srcId="{78712D5D-E9A3-4DBD-A020-11BA7ED6592E}" destId="{0DA5D57A-A8D3-4F47-A226-B7E6CA51117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B971EC-1B8B-46EF-8A11-BA08D2EFA29B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uk-UA"/>
        </a:p>
      </dgm:t>
    </dgm:pt>
    <dgm:pt modelId="{1723943D-3097-4BF1-A623-6949415440A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І фаза </a:t>
          </a:r>
          <a:endParaRPr lang="uk-UA" b="1" dirty="0">
            <a:solidFill>
              <a:srgbClr val="002060"/>
            </a:solidFill>
          </a:endParaRPr>
        </a:p>
      </dgm:t>
    </dgm:pt>
    <dgm:pt modelId="{E9D51A4F-99CF-4B3F-A41B-C920442B1F55}" type="parTrans" cxnId="{1C7A3CAC-A5E4-42DC-980C-A9A6A0CA15EC}">
      <dgm:prSet/>
      <dgm:spPr/>
      <dgm:t>
        <a:bodyPr/>
        <a:lstStyle/>
        <a:p>
          <a:endParaRPr lang="uk-UA"/>
        </a:p>
      </dgm:t>
    </dgm:pt>
    <dgm:pt modelId="{B39294F0-4273-4602-A400-7AD2F64AAD58}" type="sibTrans" cxnId="{1C7A3CAC-A5E4-42DC-980C-A9A6A0CA15EC}">
      <dgm:prSet/>
      <dgm:spPr/>
      <dgm:t>
        <a:bodyPr/>
        <a:lstStyle/>
        <a:p>
          <a:endParaRPr lang="uk-UA"/>
        </a:p>
      </dgm:t>
    </dgm:pt>
    <dgm:pt modelId="{2F77C10F-24D9-4FF2-887C-AC5583E8B074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err="1" smtClean="0"/>
            <a:t>проникнення</a:t>
          </a:r>
          <a:r>
            <a:rPr lang="ru-RU" sz="2000" dirty="0" smtClean="0"/>
            <a:t> </a:t>
          </a:r>
          <a:r>
            <a:rPr lang="ru-RU" sz="2000" dirty="0" err="1" smtClean="0"/>
            <a:t>мікроорганізмів</a:t>
          </a:r>
          <a:r>
            <a:rPr lang="ru-RU" sz="2000" dirty="0" smtClean="0"/>
            <a:t> та </a:t>
          </a:r>
          <a:r>
            <a:rPr lang="ru-RU" sz="2000" dirty="0" err="1" smtClean="0"/>
            <a:t>первинної</a:t>
          </a:r>
          <a:r>
            <a:rPr lang="ru-RU" sz="2000" dirty="0" smtClean="0"/>
            <a:t> </a:t>
          </a:r>
          <a:r>
            <a:rPr lang="ru-RU" sz="2000" dirty="0" err="1" smtClean="0"/>
            <a:t>альтерації</a:t>
          </a:r>
          <a:r>
            <a:rPr lang="ru-RU" sz="2000" dirty="0" smtClean="0"/>
            <a:t>; </a:t>
          </a:r>
          <a:endParaRPr lang="uk-UA" dirty="0"/>
        </a:p>
      </dgm:t>
    </dgm:pt>
    <dgm:pt modelId="{82E1E12D-0FFE-48C9-AE1D-59D1785ACE4F}" type="parTrans" cxnId="{821338DF-DBF9-4C94-A048-0CC95084B5A4}">
      <dgm:prSet/>
      <dgm:spPr/>
      <dgm:t>
        <a:bodyPr/>
        <a:lstStyle/>
        <a:p>
          <a:endParaRPr lang="uk-UA"/>
        </a:p>
      </dgm:t>
    </dgm:pt>
    <dgm:pt modelId="{C2738AF6-068C-484C-8FA5-C7E58DF24D1B}" type="sibTrans" cxnId="{821338DF-DBF9-4C94-A048-0CC95084B5A4}">
      <dgm:prSet/>
      <dgm:spPr/>
      <dgm:t>
        <a:bodyPr/>
        <a:lstStyle/>
        <a:p>
          <a:endParaRPr lang="uk-UA"/>
        </a:p>
      </dgm:t>
    </dgm:pt>
    <dgm:pt modelId="{ED0BE29E-1E0E-44B6-9ABD-DD7C66590B23}">
      <dgm:prSet phldrT="[Текст]" custT="1"/>
      <dgm:spPr/>
      <dgm:t>
        <a:bodyPr/>
        <a:lstStyle/>
        <a:p>
          <a:r>
            <a:rPr lang="en-US" sz="1800" b="1" dirty="0" smtClean="0">
              <a:solidFill>
                <a:srgbClr val="002060"/>
              </a:solidFill>
            </a:rPr>
            <a:t>II </a:t>
          </a:r>
          <a:r>
            <a:rPr lang="ru-RU" sz="1800" b="1" dirty="0" smtClean="0">
              <a:solidFill>
                <a:srgbClr val="002060"/>
              </a:solidFill>
            </a:rPr>
            <a:t>фаза </a:t>
          </a:r>
          <a:endParaRPr lang="uk-UA" b="1" dirty="0">
            <a:solidFill>
              <a:srgbClr val="002060"/>
            </a:solidFill>
          </a:endParaRPr>
        </a:p>
      </dgm:t>
    </dgm:pt>
    <dgm:pt modelId="{E5240056-9512-4705-B79E-AAC0AE0C1FDA}" type="parTrans" cxnId="{688F489C-8E73-4F2C-AF8F-74244AA80AD4}">
      <dgm:prSet/>
      <dgm:spPr/>
      <dgm:t>
        <a:bodyPr/>
        <a:lstStyle/>
        <a:p>
          <a:endParaRPr lang="uk-UA"/>
        </a:p>
      </dgm:t>
    </dgm:pt>
    <dgm:pt modelId="{D4FD463D-FEFF-4C37-A841-7D9319EEDC58}" type="sibTrans" cxnId="{688F489C-8E73-4F2C-AF8F-74244AA80AD4}">
      <dgm:prSet/>
      <dgm:spPr/>
      <dgm:t>
        <a:bodyPr/>
        <a:lstStyle/>
        <a:p>
          <a:endParaRPr lang="uk-UA"/>
        </a:p>
      </dgm:t>
    </dgm:pt>
    <dgm:pt modelId="{656F3A98-9DF3-44D5-BD3F-603DD4BE388F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err="1" smtClean="0"/>
            <a:t>активація</a:t>
          </a:r>
          <a:r>
            <a:rPr lang="ru-RU" sz="2000" dirty="0" smtClean="0"/>
            <a:t> </a:t>
          </a:r>
          <a:r>
            <a:rPr lang="ru-RU" sz="2000" dirty="0" err="1" smtClean="0"/>
            <a:t>процесів</a:t>
          </a:r>
          <a:r>
            <a:rPr lang="ru-RU" sz="2000" dirty="0" smtClean="0"/>
            <a:t> </a:t>
          </a:r>
          <a:r>
            <a:rPr lang="ru-RU" sz="2000" dirty="0" err="1" smtClean="0"/>
            <a:t>неспецифічного</a:t>
          </a:r>
          <a:r>
            <a:rPr lang="ru-RU" sz="2000" dirty="0" smtClean="0"/>
            <a:t> </a:t>
          </a:r>
          <a:r>
            <a:rPr lang="ru-RU" sz="2000" dirty="0" err="1" smtClean="0"/>
            <a:t>запалення</a:t>
          </a:r>
          <a:r>
            <a:rPr lang="ru-RU" sz="2000" dirty="0" smtClean="0"/>
            <a:t>; </a:t>
          </a:r>
          <a:endParaRPr lang="uk-UA" sz="2000" dirty="0"/>
        </a:p>
      </dgm:t>
    </dgm:pt>
    <dgm:pt modelId="{C9ADEFB4-DE1F-40D9-B685-EA39D10D97D8}" type="parTrans" cxnId="{BAF985E7-52BC-40F5-AB0D-413C49BE967A}">
      <dgm:prSet/>
      <dgm:spPr/>
      <dgm:t>
        <a:bodyPr/>
        <a:lstStyle/>
        <a:p>
          <a:endParaRPr lang="uk-UA"/>
        </a:p>
      </dgm:t>
    </dgm:pt>
    <dgm:pt modelId="{6512D494-7557-42E8-88A6-EC6FA7166E67}" type="sibTrans" cxnId="{BAF985E7-52BC-40F5-AB0D-413C49BE967A}">
      <dgm:prSet/>
      <dgm:spPr/>
      <dgm:t>
        <a:bodyPr/>
        <a:lstStyle/>
        <a:p>
          <a:endParaRPr lang="uk-UA"/>
        </a:p>
      </dgm:t>
    </dgm:pt>
    <dgm:pt modelId="{CD1561B9-4525-458A-A146-8BD982F5943A}">
      <dgm:prSet phldrT="[Текст]" custT="1"/>
      <dgm:spPr/>
      <dgm:t>
        <a:bodyPr/>
        <a:lstStyle/>
        <a:p>
          <a:r>
            <a:rPr lang="en-US" sz="18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III </a:t>
          </a:r>
          <a:r>
            <a:rPr lang="ru-RU" sz="18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фаза </a:t>
          </a:r>
          <a:endParaRPr lang="uk-UA" b="1" dirty="0">
            <a:solidFill>
              <a:srgbClr val="00206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9618774-F210-44CB-AE94-ADA0873E542F}" type="parTrans" cxnId="{64B00F5E-9073-461A-9D6E-6FF4C46A62AC}">
      <dgm:prSet/>
      <dgm:spPr/>
      <dgm:t>
        <a:bodyPr/>
        <a:lstStyle/>
        <a:p>
          <a:endParaRPr lang="uk-UA"/>
        </a:p>
      </dgm:t>
    </dgm:pt>
    <dgm:pt modelId="{85BF3583-245E-4E20-9AE8-657B870E3D54}" type="sibTrans" cxnId="{64B00F5E-9073-461A-9D6E-6FF4C46A62AC}">
      <dgm:prSet/>
      <dgm:spPr/>
      <dgm:t>
        <a:bodyPr/>
        <a:lstStyle/>
        <a:p>
          <a:endParaRPr lang="uk-UA"/>
        </a:p>
      </dgm:t>
    </dgm:pt>
    <dgm:pt modelId="{99DCFBD5-4DAE-4E2D-8466-7C15CEB5E178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err="1" smtClean="0"/>
            <a:t>активація</a:t>
          </a:r>
          <a:r>
            <a:rPr lang="ru-RU" sz="2000" dirty="0" smtClean="0"/>
            <a:t> </a:t>
          </a:r>
          <a:r>
            <a:rPr lang="ru-RU" sz="2000" dirty="0" err="1" smtClean="0"/>
            <a:t>процесів</a:t>
          </a:r>
          <a:r>
            <a:rPr lang="ru-RU" sz="2000" dirty="0" smtClean="0"/>
            <a:t> </a:t>
          </a:r>
          <a:r>
            <a:rPr lang="ru-RU" sz="2000" dirty="0" err="1" smtClean="0"/>
            <a:t>вільнорадикального</a:t>
          </a:r>
          <a:r>
            <a:rPr lang="ru-RU" sz="2000" dirty="0" smtClean="0"/>
            <a:t> </a:t>
          </a:r>
          <a:r>
            <a:rPr lang="ru-RU" sz="2000" dirty="0" err="1" smtClean="0"/>
            <a:t>окислення</a:t>
          </a:r>
          <a:r>
            <a:rPr lang="ru-RU" sz="2000" dirty="0" smtClean="0"/>
            <a:t>; </a:t>
          </a:r>
          <a:endParaRPr lang="uk-UA" sz="2000" dirty="0"/>
        </a:p>
      </dgm:t>
    </dgm:pt>
    <dgm:pt modelId="{B9D9F3ED-E14B-4B6C-AB0F-2628184EA335}" type="parTrans" cxnId="{D2FB2277-3D2D-4470-A401-83BEBFAC50AF}">
      <dgm:prSet/>
      <dgm:spPr/>
      <dgm:t>
        <a:bodyPr/>
        <a:lstStyle/>
        <a:p>
          <a:endParaRPr lang="uk-UA"/>
        </a:p>
      </dgm:t>
    </dgm:pt>
    <dgm:pt modelId="{EF00E7F6-1EE2-4975-8126-FAAC34D4A2C4}" type="sibTrans" cxnId="{D2FB2277-3D2D-4470-A401-83BEBFAC50AF}">
      <dgm:prSet/>
      <dgm:spPr/>
      <dgm:t>
        <a:bodyPr/>
        <a:lstStyle/>
        <a:p>
          <a:endParaRPr lang="uk-UA"/>
        </a:p>
      </dgm:t>
    </dgm:pt>
    <dgm:pt modelId="{E01CFC88-6253-42E7-9645-DA65E308F89D}">
      <dgm:prSet phldrT="[Текст]" custT="1"/>
      <dgm:spPr/>
      <dgm:t>
        <a:bodyPr/>
        <a:lstStyle/>
        <a:p>
          <a:pPr marL="285750" indent="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uk-UA" sz="16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І</a:t>
          </a:r>
          <a:r>
            <a:rPr lang="en-US" sz="16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V </a:t>
          </a:r>
          <a:r>
            <a:rPr lang="uk-UA" sz="16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фаза </a:t>
          </a:r>
          <a:endParaRPr lang="uk-UA" sz="1600" b="1" dirty="0">
            <a:solidFill>
              <a:srgbClr val="00206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1FC0FBE-36AE-47BE-A54F-2867E842BEF0}" type="parTrans" cxnId="{BE06467F-50E7-4675-BFA3-5BC7BC2D1629}">
      <dgm:prSet/>
      <dgm:spPr/>
      <dgm:t>
        <a:bodyPr/>
        <a:lstStyle/>
        <a:p>
          <a:endParaRPr lang="uk-UA"/>
        </a:p>
      </dgm:t>
    </dgm:pt>
    <dgm:pt modelId="{A33147ED-D5F1-45F6-A529-111FC12C8A30}" type="sibTrans" cxnId="{BE06467F-50E7-4675-BFA3-5BC7BC2D1629}">
      <dgm:prSet/>
      <dgm:spPr/>
      <dgm:t>
        <a:bodyPr/>
        <a:lstStyle/>
        <a:p>
          <a:endParaRPr lang="uk-UA"/>
        </a:p>
      </dgm:t>
    </dgm:pt>
    <dgm:pt modelId="{A7D855DC-51E5-43F7-A499-A610419F7827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285750" indent="0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uk-UA" sz="2000" dirty="0" smtClean="0"/>
            <a:t>порушення патофізіологічних механізмів регуляції дихання</a:t>
          </a:r>
          <a:endParaRPr lang="uk-UA" sz="2000" dirty="0"/>
        </a:p>
      </dgm:t>
    </dgm:pt>
    <dgm:pt modelId="{D34F7A7B-B744-4B65-9A3F-25B07FA4E5C5}" type="parTrans" cxnId="{AA70CA7B-94A4-417F-B3A0-C92A3723272E}">
      <dgm:prSet/>
      <dgm:spPr/>
      <dgm:t>
        <a:bodyPr/>
        <a:lstStyle/>
        <a:p>
          <a:endParaRPr lang="uk-UA"/>
        </a:p>
      </dgm:t>
    </dgm:pt>
    <dgm:pt modelId="{53BEDE8B-07E4-46A2-BBF6-3962CA209A14}" type="sibTrans" cxnId="{AA70CA7B-94A4-417F-B3A0-C92A3723272E}">
      <dgm:prSet/>
      <dgm:spPr/>
      <dgm:t>
        <a:bodyPr/>
        <a:lstStyle/>
        <a:p>
          <a:endParaRPr lang="uk-UA"/>
        </a:p>
      </dgm:t>
    </dgm:pt>
    <dgm:pt modelId="{F8293DEA-7D55-485D-B6A7-9753C25AFC55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r>
            <a:rPr lang="ru-RU" sz="2000" dirty="0" err="1" smtClean="0"/>
            <a:t>дихальна</a:t>
          </a:r>
          <a:r>
            <a:rPr lang="ru-RU" sz="2000" dirty="0" smtClean="0"/>
            <a:t> </a:t>
          </a:r>
          <a:r>
            <a:rPr lang="ru-RU" sz="2000" dirty="0" err="1" smtClean="0"/>
            <a:t>недостатність</a:t>
          </a:r>
          <a:r>
            <a:rPr lang="ru-RU" sz="2000" dirty="0" smtClean="0"/>
            <a:t> і </a:t>
          </a:r>
          <a:r>
            <a:rPr lang="ru-RU" sz="2000" dirty="0" err="1" smtClean="0"/>
            <a:t>порушення</a:t>
          </a:r>
          <a:r>
            <a:rPr lang="ru-RU" sz="2000" dirty="0" smtClean="0"/>
            <a:t> </a:t>
          </a:r>
          <a:r>
            <a:rPr lang="ru-RU" sz="2000" dirty="0" err="1" smtClean="0"/>
            <a:t>недихальних</a:t>
          </a:r>
          <a:r>
            <a:rPr lang="ru-RU" sz="2000" dirty="0" smtClean="0"/>
            <a:t> </a:t>
          </a:r>
          <a:r>
            <a:rPr lang="ru-RU" sz="2000" dirty="0" err="1" smtClean="0"/>
            <a:t>функцій</a:t>
          </a:r>
          <a:r>
            <a:rPr lang="ru-RU" sz="2000" dirty="0" smtClean="0"/>
            <a:t> </a:t>
          </a:r>
          <a:r>
            <a:rPr lang="ru-RU" sz="2000" dirty="0" err="1" smtClean="0"/>
            <a:t>легенів</a:t>
          </a:r>
          <a:r>
            <a:rPr lang="ru-RU" sz="2000" dirty="0" smtClean="0"/>
            <a:t>;</a:t>
          </a:r>
          <a:endParaRPr lang="uk-UA" sz="2000" dirty="0" smtClean="0"/>
        </a:p>
      </dgm:t>
    </dgm:pt>
    <dgm:pt modelId="{98789B66-A33F-4CB9-A2ED-16E033DBCBF5}" type="parTrans" cxnId="{C4545B91-81A2-4F5E-8A3D-49E59A26E987}">
      <dgm:prSet/>
      <dgm:spPr/>
      <dgm:t>
        <a:bodyPr/>
        <a:lstStyle/>
        <a:p>
          <a:endParaRPr lang="uk-UA"/>
        </a:p>
      </dgm:t>
    </dgm:pt>
    <dgm:pt modelId="{7C837B07-6161-43E2-A35F-829914CB5382}" type="sibTrans" cxnId="{C4545B91-81A2-4F5E-8A3D-49E59A26E987}">
      <dgm:prSet/>
      <dgm:spPr/>
      <dgm:t>
        <a:bodyPr/>
        <a:lstStyle/>
        <a:p>
          <a:endParaRPr lang="uk-UA"/>
        </a:p>
      </dgm:t>
    </dgm:pt>
    <dgm:pt modelId="{AD90F7D6-7D04-4958-AAED-0EAA8D886E2B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dirty="0" err="1" smtClean="0"/>
            <a:t>метаболічні</a:t>
          </a:r>
          <a:r>
            <a:rPr lang="ru-RU" sz="2000" dirty="0" smtClean="0"/>
            <a:t> і </a:t>
          </a:r>
          <a:r>
            <a:rPr lang="ru-RU" sz="2000" dirty="0" err="1" smtClean="0"/>
            <a:t>функціональні</a:t>
          </a:r>
          <a:r>
            <a:rPr lang="ru-RU" sz="2000" dirty="0" smtClean="0"/>
            <a:t> </a:t>
          </a:r>
          <a:r>
            <a:rPr lang="ru-RU" sz="2000" dirty="0" err="1" smtClean="0"/>
            <a:t>порушення</a:t>
          </a:r>
          <a:r>
            <a:rPr lang="ru-RU" sz="2000" dirty="0" smtClean="0"/>
            <a:t> </a:t>
          </a:r>
          <a:r>
            <a:rPr lang="ru-RU" sz="2000" dirty="0" err="1" smtClean="0"/>
            <a:t>органів</a:t>
          </a:r>
          <a:r>
            <a:rPr lang="ru-RU" sz="2000" dirty="0" smtClean="0"/>
            <a:t> і систем.</a:t>
          </a:r>
          <a:endParaRPr lang="uk-UA" sz="2000" dirty="0"/>
        </a:p>
      </dgm:t>
    </dgm:pt>
    <dgm:pt modelId="{77E9B826-6ED4-4A0A-B96E-AC028D8F9B9A}" type="parTrans" cxnId="{C02DA146-B79A-4B64-BC89-C80AA25DDC4B}">
      <dgm:prSet/>
      <dgm:spPr/>
      <dgm:t>
        <a:bodyPr/>
        <a:lstStyle/>
        <a:p>
          <a:endParaRPr lang="uk-UA"/>
        </a:p>
      </dgm:t>
    </dgm:pt>
    <dgm:pt modelId="{5ECB42B0-F99E-48DF-9DA9-0256357AFB79}" type="sibTrans" cxnId="{C02DA146-B79A-4B64-BC89-C80AA25DDC4B}">
      <dgm:prSet/>
      <dgm:spPr/>
      <dgm:t>
        <a:bodyPr/>
        <a:lstStyle/>
        <a:p>
          <a:endParaRPr lang="uk-UA"/>
        </a:p>
      </dgm:t>
    </dgm:pt>
    <dgm:pt modelId="{4007631B-9701-462B-AB1A-961EBEB042DE}">
      <dgm:prSet custT="1"/>
      <dgm:spPr/>
      <dgm:t>
        <a:bodyPr/>
        <a:lstStyle/>
        <a:p>
          <a:r>
            <a:rPr lang="en-US" sz="16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VI </a:t>
          </a:r>
          <a:r>
            <a:rPr lang="uk-UA" sz="16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фаза </a:t>
          </a:r>
          <a:endParaRPr lang="uk-UA" sz="1600" b="1" dirty="0">
            <a:solidFill>
              <a:srgbClr val="00206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BA8DEB4-DFEB-45D8-B987-402A993C495C}" type="sibTrans" cxnId="{9E5B7CB6-3E9E-4015-9584-91DE02AED096}">
      <dgm:prSet/>
      <dgm:spPr/>
      <dgm:t>
        <a:bodyPr/>
        <a:lstStyle/>
        <a:p>
          <a:endParaRPr lang="uk-UA"/>
        </a:p>
      </dgm:t>
    </dgm:pt>
    <dgm:pt modelId="{8F0CBC0C-EEC4-4D0A-9444-0861DA3C2512}" type="parTrans" cxnId="{9E5B7CB6-3E9E-4015-9584-91DE02AED096}">
      <dgm:prSet/>
      <dgm:spPr/>
      <dgm:t>
        <a:bodyPr/>
        <a:lstStyle/>
        <a:p>
          <a:endParaRPr lang="uk-UA"/>
        </a:p>
      </dgm:t>
    </dgm:pt>
    <dgm:pt modelId="{FB5CC95B-E72E-4E9B-9D02-F71FFA3E0D1B}">
      <dgm:prSet custT="1"/>
      <dgm:spPr/>
      <dgm:t>
        <a:bodyPr/>
        <a:lstStyle/>
        <a:p>
          <a:r>
            <a:rPr lang="en-US" sz="16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V </a:t>
          </a:r>
          <a:r>
            <a:rPr lang="uk-UA" sz="16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фаза </a:t>
          </a:r>
        </a:p>
      </dgm:t>
    </dgm:pt>
    <dgm:pt modelId="{0BE42873-ACDE-440B-B045-B68DC6D1DC16}" type="sibTrans" cxnId="{8E70D849-ECB4-4645-8D15-49C501289C2C}">
      <dgm:prSet/>
      <dgm:spPr/>
      <dgm:t>
        <a:bodyPr/>
        <a:lstStyle/>
        <a:p>
          <a:endParaRPr lang="uk-UA"/>
        </a:p>
      </dgm:t>
    </dgm:pt>
    <dgm:pt modelId="{CC02E3E0-A9F6-4A58-8018-3AC71DB33F38}" type="parTrans" cxnId="{8E70D849-ECB4-4645-8D15-49C501289C2C}">
      <dgm:prSet/>
      <dgm:spPr/>
      <dgm:t>
        <a:bodyPr/>
        <a:lstStyle/>
        <a:p>
          <a:endParaRPr lang="uk-UA"/>
        </a:p>
      </dgm:t>
    </dgm:pt>
    <dgm:pt modelId="{51D62016-040E-4748-8CAD-BDA53C6084CC}" type="pres">
      <dgm:prSet presAssocID="{B8B971EC-1B8B-46EF-8A11-BA08D2EFA29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36D13C96-4C4D-4088-B274-D862B96E0AD1}" type="pres">
      <dgm:prSet presAssocID="{1723943D-3097-4BF1-A623-6949415440A0}" presName="composite" presStyleCnt="0"/>
      <dgm:spPr/>
    </dgm:pt>
    <dgm:pt modelId="{CE79BF26-437B-4C65-BA81-8F34B190247D}" type="pres">
      <dgm:prSet presAssocID="{1723943D-3097-4BF1-A623-6949415440A0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326C8DE-C963-40AB-9107-8EC1D716B1CC}" type="pres">
      <dgm:prSet presAssocID="{1723943D-3097-4BF1-A623-6949415440A0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5DA286E-CBC9-44F1-9CB2-DF24E231891D}" type="pres">
      <dgm:prSet presAssocID="{B39294F0-4273-4602-A400-7AD2F64AAD58}" presName="sp" presStyleCnt="0"/>
      <dgm:spPr/>
    </dgm:pt>
    <dgm:pt modelId="{18AEE13E-FAFB-417D-A081-965790545701}" type="pres">
      <dgm:prSet presAssocID="{ED0BE29E-1E0E-44B6-9ABD-DD7C66590B23}" presName="composite" presStyleCnt="0"/>
      <dgm:spPr/>
    </dgm:pt>
    <dgm:pt modelId="{E8E83556-EBED-4F3B-A111-268E87EECE91}" type="pres">
      <dgm:prSet presAssocID="{ED0BE29E-1E0E-44B6-9ABD-DD7C66590B23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60162F5-9DD3-41FB-A675-1B01CE969BD8}" type="pres">
      <dgm:prSet presAssocID="{ED0BE29E-1E0E-44B6-9ABD-DD7C66590B23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AAA304-B15E-44AA-8BDF-9C618AADBF26}" type="pres">
      <dgm:prSet presAssocID="{D4FD463D-FEFF-4C37-A841-7D9319EEDC58}" presName="sp" presStyleCnt="0"/>
      <dgm:spPr/>
    </dgm:pt>
    <dgm:pt modelId="{314FE17E-A91B-4A3F-B929-107EF57CB381}" type="pres">
      <dgm:prSet presAssocID="{CD1561B9-4525-458A-A146-8BD982F5943A}" presName="composite" presStyleCnt="0"/>
      <dgm:spPr/>
    </dgm:pt>
    <dgm:pt modelId="{F464DA84-EA50-409F-A29A-70DAF0714FCD}" type="pres">
      <dgm:prSet presAssocID="{CD1561B9-4525-458A-A146-8BD982F5943A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09EAC9F-5C05-42F2-8DD9-CB1F7E5A4787}" type="pres">
      <dgm:prSet presAssocID="{CD1561B9-4525-458A-A146-8BD982F5943A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82148A5-B584-4233-AFB9-EECFC5FFCC13}" type="pres">
      <dgm:prSet presAssocID="{85BF3583-245E-4E20-9AE8-657B870E3D54}" presName="sp" presStyleCnt="0"/>
      <dgm:spPr/>
    </dgm:pt>
    <dgm:pt modelId="{1ED43A24-7B8E-48DE-BE6A-49A2C308A027}" type="pres">
      <dgm:prSet presAssocID="{E01CFC88-6253-42E7-9645-DA65E308F89D}" presName="composite" presStyleCnt="0"/>
      <dgm:spPr/>
    </dgm:pt>
    <dgm:pt modelId="{B8FD65E3-1EF6-4BCD-8FBD-65A64DCCE567}" type="pres">
      <dgm:prSet presAssocID="{E01CFC88-6253-42E7-9645-DA65E308F89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7EAE32A-0FCC-4DD2-A48A-C60EE189A98B}" type="pres">
      <dgm:prSet presAssocID="{E01CFC88-6253-42E7-9645-DA65E308F89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1C354C4-E5B8-4B77-8C76-7D31D68FD08A}" type="pres">
      <dgm:prSet presAssocID="{A33147ED-D5F1-45F6-A529-111FC12C8A30}" presName="sp" presStyleCnt="0"/>
      <dgm:spPr/>
    </dgm:pt>
    <dgm:pt modelId="{253C970E-B9F4-40E0-8C6F-81FC1112ABEB}" type="pres">
      <dgm:prSet presAssocID="{FB5CC95B-E72E-4E9B-9D02-F71FFA3E0D1B}" presName="composite" presStyleCnt="0"/>
      <dgm:spPr/>
    </dgm:pt>
    <dgm:pt modelId="{E27356DE-64EC-4523-80F4-479DC04D7CF2}" type="pres">
      <dgm:prSet presAssocID="{FB5CC95B-E72E-4E9B-9D02-F71FFA3E0D1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2166672-F921-4C6C-83B4-A07E9E8D05AB}" type="pres">
      <dgm:prSet presAssocID="{FB5CC95B-E72E-4E9B-9D02-F71FFA3E0D1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A3289E2-937C-491D-841C-005E8E12A109}" type="pres">
      <dgm:prSet presAssocID="{0BE42873-ACDE-440B-B045-B68DC6D1DC16}" presName="sp" presStyleCnt="0"/>
      <dgm:spPr/>
    </dgm:pt>
    <dgm:pt modelId="{B82A0776-20B0-484C-9DA4-475EA5A8F0AD}" type="pres">
      <dgm:prSet presAssocID="{4007631B-9701-462B-AB1A-961EBEB042DE}" presName="composite" presStyleCnt="0"/>
      <dgm:spPr/>
    </dgm:pt>
    <dgm:pt modelId="{76F09E9A-9C92-43FA-91B1-8FFF810977A8}" type="pres">
      <dgm:prSet presAssocID="{4007631B-9701-462B-AB1A-961EBEB042DE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995D32-73DD-49F6-B360-2EA5CD715205}" type="pres">
      <dgm:prSet presAssocID="{4007631B-9701-462B-AB1A-961EBEB042DE}" presName="descendantText" presStyleLbl="alignAcc1" presStyleIdx="5" presStyleCnt="6" custLinFactNeighborX="1288" custLinFactNeighborY="2148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80DDAC27-1CE0-4350-966A-45B9905A0F3B}" type="presOf" srcId="{CD1561B9-4525-458A-A146-8BD982F5943A}" destId="{F464DA84-EA50-409F-A29A-70DAF0714FCD}" srcOrd="0" destOrd="0" presId="urn:microsoft.com/office/officeart/2005/8/layout/chevron2"/>
    <dgm:cxn modelId="{9C895600-E9DC-4ADD-89B7-86F59DA30D94}" type="presOf" srcId="{99DCFBD5-4DAE-4E2D-8466-7C15CEB5E178}" destId="{C09EAC9F-5C05-42F2-8DD9-CB1F7E5A4787}" srcOrd="0" destOrd="0" presId="urn:microsoft.com/office/officeart/2005/8/layout/chevron2"/>
    <dgm:cxn modelId="{821338DF-DBF9-4C94-A048-0CC95084B5A4}" srcId="{1723943D-3097-4BF1-A623-6949415440A0}" destId="{2F77C10F-24D9-4FF2-887C-AC5583E8B074}" srcOrd="0" destOrd="0" parTransId="{82E1E12D-0FFE-48C9-AE1D-59D1785ACE4F}" sibTransId="{C2738AF6-068C-484C-8FA5-C7E58DF24D1B}"/>
    <dgm:cxn modelId="{1C7A3CAC-A5E4-42DC-980C-A9A6A0CA15EC}" srcId="{B8B971EC-1B8B-46EF-8A11-BA08D2EFA29B}" destId="{1723943D-3097-4BF1-A623-6949415440A0}" srcOrd="0" destOrd="0" parTransId="{E9D51A4F-99CF-4B3F-A41B-C920442B1F55}" sibTransId="{B39294F0-4273-4602-A400-7AD2F64AAD58}"/>
    <dgm:cxn modelId="{BE06467F-50E7-4675-BFA3-5BC7BC2D1629}" srcId="{B8B971EC-1B8B-46EF-8A11-BA08D2EFA29B}" destId="{E01CFC88-6253-42E7-9645-DA65E308F89D}" srcOrd="3" destOrd="0" parTransId="{71FC0FBE-36AE-47BE-A54F-2867E842BEF0}" sibTransId="{A33147ED-D5F1-45F6-A529-111FC12C8A30}"/>
    <dgm:cxn modelId="{2BCDC35A-A1BD-42B8-8CFA-E559FA83FAB5}" type="presOf" srcId="{E01CFC88-6253-42E7-9645-DA65E308F89D}" destId="{B8FD65E3-1EF6-4BCD-8FBD-65A64DCCE567}" srcOrd="0" destOrd="0" presId="urn:microsoft.com/office/officeart/2005/8/layout/chevron2"/>
    <dgm:cxn modelId="{C02DA146-B79A-4B64-BC89-C80AA25DDC4B}" srcId="{4007631B-9701-462B-AB1A-961EBEB042DE}" destId="{AD90F7D6-7D04-4958-AAED-0EAA8D886E2B}" srcOrd="0" destOrd="0" parTransId="{77E9B826-6ED4-4A0A-B96E-AC028D8F9B9A}" sibTransId="{5ECB42B0-F99E-48DF-9DA9-0256357AFB79}"/>
    <dgm:cxn modelId="{688F489C-8E73-4F2C-AF8F-74244AA80AD4}" srcId="{B8B971EC-1B8B-46EF-8A11-BA08D2EFA29B}" destId="{ED0BE29E-1E0E-44B6-9ABD-DD7C66590B23}" srcOrd="1" destOrd="0" parTransId="{E5240056-9512-4705-B79E-AAC0AE0C1FDA}" sibTransId="{D4FD463D-FEFF-4C37-A841-7D9319EEDC58}"/>
    <dgm:cxn modelId="{64B00F5E-9073-461A-9D6E-6FF4C46A62AC}" srcId="{B8B971EC-1B8B-46EF-8A11-BA08D2EFA29B}" destId="{CD1561B9-4525-458A-A146-8BD982F5943A}" srcOrd="2" destOrd="0" parTransId="{89618774-F210-44CB-AE94-ADA0873E542F}" sibTransId="{85BF3583-245E-4E20-9AE8-657B870E3D54}"/>
    <dgm:cxn modelId="{2DCB5D1A-B680-4E9E-821B-EFD86094BA4A}" type="presOf" srcId="{FB5CC95B-E72E-4E9B-9D02-F71FFA3E0D1B}" destId="{E27356DE-64EC-4523-80F4-479DC04D7CF2}" srcOrd="0" destOrd="0" presId="urn:microsoft.com/office/officeart/2005/8/layout/chevron2"/>
    <dgm:cxn modelId="{9541C971-D5F5-473A-976A-DF42B4F94839}" type="presOf" srcId="{AD90F7D6-7D04-4958-AAED-0EAA8D886E2B}" destId="{FA995D32-73DD-49F6-B360-2EA5CD715205}" srcOrd="0" destOrd="0" presId="urn:microsoft.com/office/officeart/2005/8/layout/chevron2"/>
    <dgm:cxn modelId="{D2FB2277-3D2D-4470-A401-83BEBFAC50AF}" srcId="{CD1561B9-4525-458A-A146-8BD982F5943A}" destId="{99DCFBD5-4DAE-4E2D-8466-7C15CEB5E178}" srcOrd="0" destOrd="0" parTransId="{B9D9F3ED-E14B-4B6C-AB0F-2628184EA335}" sibTransId="{EF00E7F6-1EE2-4975-8126-FAAC34D4A2C4}"/>
    <dgm:cxn modelId="{1ED9B849-1D5A-4C91-982A-E3C6BA6D0EEA}" type="presOf" srcId="{4007631B-9701-462B-AB1A-961EBEB042DE}" destId="{76F09E9A-9C92-43FA-91B1-8FFF810977A8}" srcOrd="0" destOrd="0" presId="urn:microsoft.com/office/officeart/2005/8/layout/chevron2"/>
    <dgm:cxn modelId="{8E70D849-ECB4-4645-8D15-49C501289C2C}" srcId="{B8B971EC-1B8B-46EF-8A11-BA08D2EFA29B}" destId="{FB5CC95B-E72E-4E9B-9D02-F71FFA3E0D1B}" srcOrd="4" destOrd="0" parTransId="{CC02E3E0-A9F6-4A58-8018-3AC71DB33F38}" sibTransId="{0BE42873-ACDE-440B-B045-B68DC6D1DC16}"/>
    <dgm:cxn modelId="{CB94FAAC-48FD-4359-BE2D-81DF024E6393}" type="presOf" srcId="{ED0BE29E-1E0E-44B6-9ABD-DD7C66590B23}" destId="{E8E83556-EBED-4F3B-A111-268E87EECE91}" srcOrd="0" destOrd="0" presId="urn:microsoft.com/office/officeart/2005/8/layout/chevron2"/>
    <dgm:cxn modelId="{84AD9C4E-149C-4314-B5C1-2B9B1B7F5A1F}" type="presOf" srcId="{656F3A98-9DF3-44D5-BD3F-603DD4BE388F}" destId="{A60162F5-9DD3-41FB-A675-1B01CE969BD8}" srcOrd="0" destOrd="0" presId="urn:microsoft.com/office/officeart/2005/8/layout/chevron2"/>
    <dgm:cxn modelId="{2BE5E229-2EBF-4AE3-B1BF-7AAD02F5A24A}" type="presOf" srcId="{1723943D-3097-4BF1-A623-6949415440A0}" destId="{CE79BF26-437B-4C65-BA81-8F34B190247D}" srcOrd="0" destOrd="0" presId="urn:microsoft.com/office/officeart/2005/8/layout/chevron2"/>
    <dgm:cxn modelId="{B95FBF74-65AF-474B-BD23-A5D23865CDEF}" type="presOf" srcId="{B8B971EC-1B8B-46EF-8A11-BA08D2EFA29B}" destId="{51D62016-040E-4748-8CAD-BDA53C6084CC}" srcOrd="0" destOrd="0" presId="urn:microsoft.com/office/officeart/2005/8/layout/chevron2"/>
    <dgm:cxn modelId="{4D0586B7-D136-48EF-93BF-ECF74D3862EA}" type="presOf" srcId="{F8293DEA-7D55-485D-B6A7-9753C25AFC55}" destId="{52166672-F921-4C6C-83B4-A07E9E8D05AB}" srcOrd="0" destOrd="0" presId="urn:microsoft.com/office/officeart/2005/8/layout/chevron2"/>
    <dgm:cxn modelId="{0F56695E-3015-42F3-99E5-010120676E70}" type="presOf" srcId="{A7D855DC-51E5-43F7-A499-A610419F7827}" destId="{47EAE32A-0FCC-4DD2-A48A-C60EE189A98B}" srcOrd="0" destOrd="0" presId="urn:microsoft.com/office/officeart/2005/8/layout/chevron2"/>
    <dgm:cxn modelId="{BAF985E7-52BC-40F5-AB0D-413C49BE967A}" srcId="{ED0BE29E-1E0E-44B6-9ABD-DD7C66590B23}" destId="{656F3A98-9DF3-44D5-BD3F-603DD4BE388F}" srcOrd="0" destOrd="0" parTransId="{C9ADEFB4-DE1F-40D9-B685-EA39D10D97D8}" sibTransId="{6512D494-7557-42E8-88A6-EC6FA7166E67}"/>
    <dgm:cxn modelId="{AA70CA7B-94A4-417F-B3A0-C92A3723272E}" srcId="{E01CFC88-6253-42E7-9645-DA65E308F89D}" destId="{A7D855DC-51E5-43F7-A499-A610419F7827}" srcOrd="0" destOrd="0" parTransId="{D34F7A7B-B744-4B65-9A3F-25B07FA4E5C5}" sibTransId="{53BEDE8B-07E4-46A2-BBF6-3962CA209A14}"/>
    <dgm:cxn modelId="{C4545B91-81A2-4F5E-8A3D-49E59A26E987}" srcId="{FB5CC95B-E72E-4E9B-9D02-F71FFA3E0D1B}" destId="{F8293DEA-7D55-485D-B6A7-9753C25AFC55}" srcOrd="0" destOrd="0" parTransId="{98789B66-A33F-4CB9-A2ED-16E033DBCBF5}" sibTransId="{7C837B07-6161-43E2-A35F-829914CB5382}"/>
    <dgm:cxn modelId="{EED71304-22A0-40A4-A816-B5D4853A4030}" type="presOf" srcId="{2F77C10F-24D9-4FF2-887C-AC5583E8B074}" destId="{3326C8DE-C963-40AB-9107-8EC1D716B1CC}" srcOrd="0" destOrd="0" presId="urn:microsoft.com/office/officeart/2005/8/layout/chevron2"/>
    <dgm:cxn modelId="{9E5B7CB6-3E9E-4015-9584-91DE02AED096}" srcId="{B8B971EC-1B8B-46EF-8A11-BA08D2EFA29B}" destId="{4007631B-9701-462B-AB1A-961EBEB042DE}" srcOrd="5" destOrd="0" parTransId="{8F0CBC0C-EEC4-4D0A-9444-0861DA3C2512}" sibTransId="{DBA8DEB4-DFEB-45D8-B987-402A993C495C}"/>
    <dgm:cxn modelId="{FE1F6A29-BE5C-4BF5-AA01-6C9B1782CF5C}" type="presParOf" srcId="{51D62016-040E-4748-8CAD-BDA53C6084CC}" destId="{36D13C96-4C4D-4088-B274-D862B96E0AD1}" srcOrd="0" destOrd="0" presId="urn:microsoft.com/office/officeart/2005/8/layout/chevron2"/>
    <dgm:cxn modelId="{29F34229-BE37-44FF-9860-3FD13E2EF2D3}" type="presParOf" srcId="{36D13C96-4C4D-4088-B274-D862B96E0AD1}" destId="{CE79BF26-437B-4C65-BA81-8F34B190247D}" srcOrd="0" destOrd="0" presId="urn:microsoft.com/office/officeart/2005/8/layout/chevron2"/>
    <dgm:cxn modelId="{45402C90-CB79-4EB9-92E2-9CB7C9B4A6D8}" type="presParOf" srcId="{36D13C96-4C4D-4088-B274-D862B96E0AD1}" destId="{3326C8DE-C963-40AB-9107-8EC1D716B1CC}" srcOrd="1" destOrd="0" presId="urn:microsoft.com/office/officeart/2005/8/layout/chevron2"/>
    <dgm:cxn modelId="{9CE65B54-B8FA-4A18-8296-F971C842AE01}" type="presParOf" srcId="{51D62016-040E-4748-8CAD-BDA53C6084CC}" destId="{65DA286E-CBC9-44F1-9CB2-DF24E231891D}" srcOrd="1" destOrd="0" presId="urn:microsoft.com/office/officeart/2005/8/layout/chevron2"/>
    <dgm:cxn modelId="{B4C5F899-2457-49E2-BF29-92EBF269AAB0}" type="presParOf" srcId="{51D62016-040E-4748-8CAD-BDA53C6084CC}" destId="{18AEE13E-FAFB-417D-A081-965790545701}" srcOrd="2" destOrd="0" presId="urn:microsoft.com/office/officeart/2005/8/layout/chevron2"/>
    <dgm:cxn modelId="{5DB96693-E274-4C9B-8EE5-2AD2F70A3231}" type="presParOf" srcId="{18AEE13E-FAFB-417D-A081-965790545701}" destId="{E8E83556-EBED-4F3B-A111-268E87EECE91}" srcOrd="0" destOrd="0" presId="urn:microsoft.com/office/officeart/2005/8/layout/chevron2"/>
    <dgm:cxn modelId="{2B47DB02-0011-423F-ACEA-440C3CA9A168}" type="presParOf" srcId="{18AEE13E-FAFB-417D-A081-965790545701}" destId="{A60162F5-9DD3-41FB-A675-1B01CE969BD8}" srcOrd="1" destOrd="0" presId="urn:microsoft.com/office/officeart/2005/8/layout/chevron2"/>
    <dgm:cxn modelId="{130D44F3-0656-4C54-9FA8-3D7C3B730EB2}" type="presParOf" srcId="{51D62016-040E-4748-8CAD-BDA53C6084CC}" destId="{07AAA304-B15E-44AA-8BDF-9C618AADBF26}" srcOrd="3" destOrd="0" presId="urn:microsoft.com/office/officeart/2005/8/layout/chevron2"/>
    <dgm:cxn modelId="{6EF086E9-693C-4FC0-A5CC-24450A0600CE}" type="presParOf" srcId="{51D62016-040E-4748-8CAD-BDA53C6084CC}" destId="{314FE17E-A91B-4A3F-B929-107EF57CB381}" srcOrd="4" destOrd="0" presId="urn:microsoft.com/office/officeart/2005/8/layout/chevron2"/>
    <dgm:cxn modelId="{10CBA420-FC44-481C-87D7-1593C4CD9A5D}" type="presParOf" srcId="{314FE17E-A91B-4A3F-B929-107EF57CB381}" destId="{F464DA84-EA50-409F-A29A-70DAF0714FCD}" srcOrd="0" destOrd="0" presId="urn:microsoft.com/office/officeart/2005/8/layout/chevron2"/>
    <dgm:cxn modelId="{AB74E631-5AE9-484C-9B58-04DD2AF2F932}" type="presParOf" srcId="{314FE17E-A91B-4A3F-B929-107EF57CB381}" destId="{C09EAC9F-5C05-42F2-8DD9-CB1F7E5A4787}" srcOrd="1" destOrd="0" presId="urn:microsoft.com/office/officeart/2005/8/layout/chevron2"/>
    <dgm:cxn modelId="{8C9D4AA4-083D-497D-B26B-9A56F3C21FC6}" type="presParOf" srcId="{51D62016-040E-4748-8CAD-BDA53C6084CC}" destId="{882148A5-B584-4233-AFB9-EECFC5FFCC13}" srcOrd="5" destOrd="0" presId="urn:microsoft.com/office/officeart/2005/8/layout/chevron2"/>
    <dgm:cxn modelId="{AD4D97BE-CEDF-4608-87F3-AF5542116EF9}" type="presParOf" srcId="{51D62016-040E-4748-8CAD-BDA53C6084CC}" destId="{1ED43A24-7B8E-48DE-BE6A-49A2C308A027}" srcOrd="6" destOrd="0" presId="urn:microsoft.com/office/officeart/2005/8/layout/chevron2"/>
    <dgm:cxn modelId="{FEE86D02-202E-466F-82B9-732B1666D16F}" type="presParOf" srcId="{1ED43A24-7B8E-48DE-BE6A-49A2C308A027}" destId="{B8FD65E3-1EF6-4BCD-8FBD-65A64DCCE567}" srcOrd="0" destOrd="0" presId="urn:microsoft.com/office/officeart/2005/8/layout/chevron2"/>
    <dgm:cxn modelId="{BCBF8FA4-2ADE-4260-BF2F-3F478FC4AF4B}" type="presParOf" srcId="{1ED43A24-7B8E-48DE-BE6A-49A2C308A027}" destId="{47EAE32A-0FCC-4DD2-A48A-C60EE189A98B}" srcOrd="1" destOrd="0" presId="urn:microsoft.com/office/officeart/2005/8/layout/chevron2"/>
    <dgm:cxn modelId="{00B745FA-C1A4-448D-AC0D-0A274B5F5A6D}" type="presParOf" srcId="{51D62016-040E-4748-8CAD-BDA53C6084CC}" destId="{31C354C4-E5B8-4B77-8C76-7D31D68FD08A}" srcOrd="7" destOrd="0" presId="urn:microsoft.com/office/officeart/2005/8/layout/chevron2"/>
    <dgm:cxn modelId="{F21FC374-5DA3-42FD-87AE-B5803F930586}" type="presParOf" srcId="{51D62016-040E-4748-8CAD-BDA53C6084CC}" destId="{253C970E-B9F4-40E0-8C6F-81FC1112ABEB}" srcOrd="8" destOrd="0" presId="urn:microsoft.com/office/officeart/2005/8/layout/chevron2"/>
    <dgm:cxn modelId="{CCFDEE9B-5B18-4B04-BBEC-74BEC669223D}" type="presParOf" srcId="{253C970E-B9F4-40E0-8C6F-81FC1112ABEB}" destId="{E27356DE-64EC-4523-80F4-479DC04D7CF2}" srcOrd="0" destOrd="0" presId="urn:microsoft.com/office/officeart/2005/8/layout/chevron2"/>
    <dgm:cxn modelId="{61A130AB-3F7B-4F7E-9265-06A334E732C6}" type="presParOf" srcId="{253C970E-B9F4-40E0-8C6F-81FC1112ABEB}" destId="{52166672-F921-4C6C-83B4-A07E9E8D05AB}" srcOrd="1" destOrd="0" presId="urn:microsoft.com/office/officeart/2005/8/layout/chevron2"/>
    <dgm:cxn modelId="{946D64B7-742A-422A-83F4-50E6D3591818}" type="presParOf" srcId="{51D62016-040E-4748-8CAD-BDA53C6084CC}" destId="{8A3289E2-937C-491D-841C-005E8E12A109}" srcOrd="9" destOrd="0" presId="urn:microsoft.com/office/officeart/2005/8/layout/chevron2"/>
    <dgm:cxn modelId="{DAC4DDCA-AAB4-4341-81CF-9F98FDED7373}" type="presParOf" srcId="{51D62016-040E-4748-8CAD-BDA53C6084CC}" destId="{B82A0776-20B0-484C-9DA4-475EA5A8F0AD}" srcOrd="10" destOrd="0" presId="urn:microsoft.com/office/officeart/2005/8/layout/chevron2"/>
    <dgm:cxn modelId="{E9040B8C-CC42-4F80-A12E-6C0E50FD1E91}" type="presParOf" srcId="{B82A0776-20B0-484C-9DA4-475EA5A8F0AD}" destId="{76F09E9A-9C92-43FA-91B1-8FFF810977A8}" srcOrd="0" destOrd="0" presId="urn:microsoft.com/office/officeart/2005/8/layout/chevron2"/>
    <dgm:cxn modelId="{AAF3E06F-BC70-4415-9893-6858F77C0F14}" type="presParOf" srcId="{B82A0776-20B0-484C-9DA4-475EA5A8F0AD}" destId="{FA995D32-73DD-49F6-B360-2EA5CD71520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A1ACF-E22F-4C33-8B2F-4FEFDF86ADCB}">
      <dsp:nvSpPr>
        <dsp:cNvPr id="0" name=""/>
        <dsp:cNvSpPr/>
      </dsp:nvSpPr>
      <dsp:spPr>
        <a:xfrm>
          <a:off x="1464692" y="776846"/>
          <a:ext cx="3849078" cy="461019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/>
            <a:t>патологічний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процес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розвивається</a:t>
          </a:r>
          <a:r>
            <a:rPr lang="ru-RU" sz="2800" kern="1200" dirty="0" smtClean="0"/>
            <a:t> в </a:t>
          </a:r>
          <a:r>
            <a:rPr lang="ru-RU" sz="2800" kern="1200" dirty="0" err="1" smtClean="0"/>
            <a:t>легеневій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тканині</a:t>
          </a:r>
          <a:r>
            <a:rPr lang="ru-RU" sz="2800" kern="1200" dirty="0" smtClean="0"/>
            <a:t> та </a:t>
          </a:r>
          <a:r>
            <a:rPr lang="ru-RU" sz="2800" kern="1200" dirty="0" err="1" smtClean="0"/>
            <a:t>класифікується</a:t>
          </a:r>
          <a:r>
            <a:rPr lang="ru-RU" sz="2800" kern="1200" dirty="0" smtClean="0"/>
            <a:t> як </a:t>
          </a:r>
          <a:r>
            <a:rPr lang="ru-RU" sz="2800" kern="1200" dirty="0" err="1" smtClean="0"/>
            <a:t>основне</a:t>
          </a:r>
          <a:r>
            <a:rPr lang="ru-RU" sz="2800" kern="1200" dirty="0" smtClean="0"/>
            <a:t> </a:t>
          </a:r>
          <a:r>
            <a:rPr lang="ru-RU" sz="2800" kern="1200" dirty="0" err="1" smtClean="0"/>
            <a:t>захворювання</a:t>
          </a:r>
          <a:r>
            <a:rPr lang="ru-RU" sz="2800" kern="1200" dirty="0" smtClean="0"/>
            <a:t>; </a:t>
          </a:r>
          <a:endParaRPr lang="uk-UA" sz="2800" kern="1200" dirty="0"/>
        </a:p>
      </dsp:txBody>
      <dsp:txXfrm>
        <a:off x="2080545" y="776846"/>
        <a:ext cx="3233225" cy="4610196"/>
      </dsp:txXfrm>
    </dsp:sp>
    <dsp:sp modelId="{80186580-B805-496B-A136-0CEB338087D3}">
      <dsp:nvSpPr>
        <dsp:cNvPr id="0" name=""/>
        <dsp:cNvSpPr/>
      </dsp:nvSpPr>
      <dsp:spPr>
        <a:xfrm>
          <a:off x="852856" y="1034"/>
          <a:ext cx="1939528" cy="193952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ПЕРВИННА</a:t>
          </a:r>
          <a:endParaRPr lang="uk-UA" sz="2200" kern="1200" dirty="0"/>
        </a:p>
      </dsp:txBody>
      <dsp:txXfrm>
        <a:off x="1136893" y="285071"/>
        <a:ext cx="1371454" cy="1371454"/>
      </dsp:txXfrm>
    </dsp:sp>
    <dsp:sp modelId="{AA3BA47D-45CE-4435-ACC2-D514E5924DAE}">
      <dsp:nvSpPr>
        <dsp:cNvPr id="0" name=""/>
        <dsp:cNvSpPr/>
      </dsp:nvSpPr>
      <dsp:spPr>
        <a:xfrm>
          <a:off x="7253299" y="776846"/>
          <a:ext cx="3806430" cy="4352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ускладнює інші хвороби легень (хронічні) або захворювання інших органів</a:t>
          </a:r>
          <a:endParaRPr lang="uk-UA" sz="2800" kern="1200" dirty="0"/>
        </a:p>
      </dsp:txBody>
      <dsp:txXfrm>
        <a:off x="7862327" y="776846"/>
        <a:ext cx="3197401" cy="4352478"/>
      </dsp:txXfrm>
    </dsp:sp>
    <dsp:sp modelId="{D2A48B1F-DB36-49A2-8824-18722ADFFD93}">
      <dsp:nvSpPr>
        <dsp:cNvPr id="0" name=""/>
        <dsp:cNvSpPr/>
      </dsp:nvSpPr>
      <dsp:spPr>
        <a:xfrm>
          <a:off x="6598814" y="1034"/>
          <a:ext cx="1939528" cy="193952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ВТОРИННА</a:t>
          </a:r>
          <a:endParaRPr lang="uk-UA" sz="2200" kern="1200" dirty="0"/>
        </a:p>
      </dsp:txBody>
      <dsp:txXfrm>
        <a:off x="6882851" y="285071"/>
        <a:ext cx="1371454" cy="1371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0ACB2-4D83-458C-8130-B9AF784F84A2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FB3FF-D452-44DC-9790-F96910BD327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97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Блакитні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FB3FF-D452-44DC-9790-F96910BD327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893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Неускладнена  Ускладнена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FB3FF-D452-44DC-9790-F96910BD327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99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Вакцинація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FB3FF-D452-44DC-9790-F96910BD3271}" type="slidenum">
              <a:rPr lang="ru-RU" smtClean="0"/>
              <a:t>117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48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21" name="Прямокутник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кутник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кутник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кутник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7" name="Прямокутник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B515893-FA57-4555-9390-8BAAD025C8F0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33CB8B-E73A-4B34-8BA5-D1B66C2C09AF}" type="slidenum">
              <a:rPr lang="ru-RU" smtClean="0"/>
              <a:t>‹№›</a:t>
            </a:fld>
            <a:endParaRPr lang="ru-RU"/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microsoft.com/office/2007/relationships/hdphoto" Target="../media/hdphoto6.wdp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microsoft.com/office/2007/relationships/hdphoto" Target="../media/hdphoto8.wdp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2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hyperlink" Target="https://doi.org/10.1016/j.idc.2017.11.002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cbi.nlm.nih.gov/pmc/articles/PMC5801082/" TargetMode="External"/><Relationship Id="rId5" Type="http://schemas.openxmlformats.org/officeDocument/2006/relationships/hyperlink" Target="https://pubmed.ncbi.nlm.nih.gov/?term=Williams%20DJ%5bAuthor%5d" TargetMode="External"/><Relationship Id="rId4" Type="http://schemas.openxmlformats.org/officeDocument/2006/relationships/hyperlink" Target="https://pubmed.ncbi.nlm.nih.gov/?term=Katz%20SE%5bAuthor%5d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s://d-l.com.ua/ua/archive/2016/1(46)/pages-5-25/pnevmoniya#modal-DL161_525-1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s://d-l.com.ua/ua/archive/2016/1(46)/pages-5-25/pnevmoniya#modal-DL161_525-6" TargetMode="Externa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9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hyperlink" Target="https://d-l.com.ua/ua/archive/2016/1(46)/pages-5-25/pnevmoniya#modal-DL161_525-9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?term=Katz%20SE%5bAuthor%5d" TargetMode="External"/><Relationship Id="rId7" Type="http://schemas.openxmlformats.org/officeDocument/2006/relationships/image" Target="../media/image9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idc.2017.11.002" TargetMode="External"/><Relationship Id="rId5" Type="http://schemas.openxmlformats.org/officeDocument/2006/relationships/hyperlink" Target="https://www.ncbi.nlm.nih.gov/pmc/articles/PMC5801082/" TargetMode="External"/><Relationship Id="rId4" Type="http://schemas.openxmlformats.org/officeDocument/2006/relationships/hyperlink" Target="https://pubmed.ncbi.nlm.nih.gov/?term=Williams%20DJ%5bAuthor%5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2.wdp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8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4000">
              <a:schemeClr val="bg2">
                <a:tint val="97000"/>
                <a:hueMod val="162000"/>
                <a:satMod val="200000"/>
                <a:lumMod val="124000"/>
              </a:schemeClr>
            </a:gs>
            <a:gs pos="68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193" y="1204075"/>
            <a:ext cx="6844877" cy="242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8925" y="3625643"/>
            <a:ext cx="7766936" cy="1197080"/>
          </a:xfrm>
        </p:spPr>
        <p:txBody>
          <a:bodyPr/>
          <a:lstStyle/>
          <a:p>
            <a:r>
              <a:rPr lang="uk-UA" sz="60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Пневмонії у дітей</a:t>
            </a:r>
            <a:endParaRPr lang="ru-RU" sz="60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33099" y="6371303"/>
            <a:ext cx="7180655" cy="486697"/>
          </a:xfrm>
        </p:spPr>
        <p:txBody>
          <a:bodyPr>
            <a:noAutofit/>
          </a:bodyPr>
          <a:lstStyle/>
          <a:p>
            <a:pPr lvl="0">
              <a:buClr>
                <a:srgbClr val="727CA3"/>
              </a:buClr>
            </a:pPr>
            <a:endParaRPr lang="uk-UA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8452" y="254559"/>
            <a:ext cx="7964360" cy="1641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uk-UA" sz="2800" b="1" dirty="0">
                <a:solidFill>
                  <a:srgbClr val="002060"/>
                </a:solidFill>
              </a:rPr>
              <a:t>Харківський національний медичний </a:t>
            </a:r>
            <a:r>
              <a:rPr lang="uk-UA" sz="2800" b="1" dirty="0" smtClean="0">
                <a:solidFill>
                  <a:srgbClr val="002060"/>
                </a:solidFill>
              </a:rPr>
              <a:t>університет</a:t>
            </a:r>
          </a:p>
          <a:p>
            <a:pPr algn="ctr" defTabSz="457200"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uk-UA" sz="2400" b="1" dirty="0">
                <a:solidFill>
                  <a:srgbClr val="002060"/>
                </a:solidFill>
              </a:rPr>
              <a:t>Кафедра педіатрії № 2</a:t>
            </a:r>
          </a:p>
          <a:p>
            <a:pPr lvl="0" algn="ctr" defTabSz="457200">
              <a:spcBef>
                <a:spcPts val="1000"/>
              </a:spcBef>
              <a:buClr>
                <a:srgbClr val="5FCBEF"/>
              </a:buClr>
              <a:buSzPct val="80000"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7604234" y="5076525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002060"/>
                </a:solidFill>
              </a:rPr>
              <a:t>Професор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dirty="0" err="1" smtClean="0">
                <a:solidFill>
                  <a:srgbClr val="002060"/>
                </a:solidFill>
              </a:rPr>
              <a:t>Макєєва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Н.І.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Доцент   </a:t>
            </a:r>
            <a:r>
              <a:rPr lang="ru-RU" b="1" dirty="0" err="1">
                <a:solidFill>
                  <a:srgbClr val="002060"/>
                </a:solidFill>
              </a:rPr>
              <a:t>Бірюкова</a:t>
            </a:r>
            <a:r>
              <a:rPr lang="ru-RU" b="1" dirty="0">
                <a:solidFill>
                  <a:srgbClr val="002060"/>
                </a:solidFill>
              </a:rPr>
              <a:t> М.К.</a:t>
            </a:r>
          </a:p>
        </p:txBody>
      </p:sp>
    </p:spTree>
    <p:extLst>
      <p:ext uri="{BB962C8B-B14F-4D97-AF65-F5344CB8AC3E}">
        <p14:creationId xmlns:p14="http://schemas.microsoft.com/office/powerpoint/2010/main" val="406144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9832" y="152400"/>
            <a:ext cx="3893574" cy="990600"/>
          </a:xfrm>
        </p:spPr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ГРУПИ ПНЕВМОНІЙ. </a:t>
            </a:r>
            <a:r>
              <a:rPr lang="ru-RU" sz="2800" dirty="0">
                <a:solidFill>
                  <a:srgbClr val="464653">
                    <a:lumMod val="50000"/>
                  </a:srgbClr>
                </a:solidFill>
              </a:rPr>
              <a:t/>
            </a:r>
            <a:br>
              <a:rPr lang="ru-RU" sz="2800" dirty="0">
                <a:solidFill>
                  <a:srgbClr val="464653">
                    <a:lumMod val="50000"/>
                  </a:srgbClr>
                </a:solidFill>
              </a:rPr>
            </a:br>
            <a:endParaRPr lang="uk-UA" dirty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81742230"/>
              </p:ext>
            </p:extLst>
          </p:nvPr>
        </p:nvGraphicFramePr>
        <p:xfrm>
          <a:off x="270387" y="1189703"/>
          <a:ext cx="10972800" cy="5388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02" y="1"/>
            <a:ext cx="1189549" cy="1056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231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Емпірична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терапія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позалікарняної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грипозної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етіології</a:t>
            </a:r>
            <a:r>
              <a:rPr lang="ru-RU" sz="2800" b="1" dirty="0">
                <a:solidFill>
                  <a:srgbClr val="214895"/>
                </a:solidFill>
              </a:rPr>
              <a:t> (</a:t>
            </a:r>
            <a:r>
              <a:rPr lang="en-US" sz="2800" b="1" dirty="0">
                <a:solidFill>
                  <a:srgbClr val="214895"/>
                </a:solidFill>
              </a:rPr>
              <a:t>Bradley et al., 2011)</a:t>
            </a:r>
            <a:endParaRPr lang="ru-RU" sz="2800" b="1" dirty="0">
              <a:solidFill>
                <a:srgbClr val="214895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28629" r="1270" b="21976"/>
          <a:stretch/>
        </p:blipFill>
        <p:spPr bwMode="auto">
          <a:xfrm>
            <a:off x="191730" y="1858297"/>
            <a:ext cx="11819774" cy="3406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42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755" y="162233"/>
            <a:ext cx="10885401" cy="589935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Особливості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при </a:t>
            </a:r>
            <a:r>
              <a:rPr lang="ru-RU" sz="2800" b="1" dirty="0" err="1">
                <a:solidFill>
                  <a:srgbClr val="214895"/>
                </a:solidFill>
              </a:rPr>
              <a:t>інших</a:t>
            </a:r>
            <a:r>
              <a:rPr lang="ru-RU" sz="2800" b="1" dirty="0">
                <a:solidFill>
                  <a:srgbClr val="214895"/>
                </a:solidFill>
              </a:rPr>
              <a:t> формах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r>
              <a:rPr lang="ru-RU" sz="2800" b="1" dirty="0">
                <a:solidFill>
                  <a:srgbClr val="214895"/>
                </a:solidFill>
              </a:rPr>
              <a:t>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7755" y="1307885"/>
            <a:ext cx="1012231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При </a:t>
            </a:r>
            <a:r>
              <a:rPr lang="ru-RU" sz="2400" b="1" dirty="0" err="1"/>
              <a:t>вентиляційній</a:t>
            </a:r>
            <a:r>
              <a:rPr lang="ru-RU" sz="2400" b="1" dirty="0"/>
              <a:t> </a:t>
            </a:r>
            <a:r>
              <a:rPr lang="ru-RU" sz="2400" b="1" dirty="0" err="1"/>
              <a:t>пневмонії</a:t>
            </a:r>
            <a:r>
              <a:rPr lang="ru-RU" sz="2400" b="1" dirty="0"/>
              <a:t> </a:t>
            </a:r>
            <a:r>
              <a:rPr lang="ru-RU" sz="2400" dirty="0" smtClean="0"/>
              <a:t>. </a:t>
            </a:r>
          </a:p>
          <a:p>
            <a:pPr fontAlgn="base"/>
            <a:endParaRPr lang="ru-RU" sz="2400" dirty="0"/>
          </a:p>
          <a:p>
            <a:pPr fontAlgn="base"/>
            <a:r>
              <a:rPr lang="ru-RU" sz="2400" dirty="0" smtClean="0"/>
              <a:t>При </a:t>
            </a:r>
            <a:r>
              <a:rPr lang="ru-RU" sz="2400" b="1" dirty="0" err="1"/>
              <a:t>ранній</a:t>
            </a:r>
            <a:r>
              <a:rPr lang="ru-RU" sz="2400" dirty="0"/>
              <a:t> </a:t>
            </a:r>
            <a:r>
              <a:rPr lang="ru-RU" sz="2400" dirty="0" err="1"/>
              <a:t>вентиляційній</a:t>
            </a:r>
            <a:r>
              <a:rPr lang="ru-RU" sz="2400" dirty="0"/>
              <a:t> </a:t>
            </a:r>
            <a:r>
              <a:rPr lang="ru-RU" sz="2400" dirty="0" err="1"/>
              <a:t>пневмонії</a:t>
            </a:r>
            <a:r>
              <a:rPr lang="ru-RU" sz="2400" dirty="0"/>
              <a:t> </a:t>
            </a:r>
            <a:r>
              <a:rPr lang="ru-RU" sz="2400" dirty="0" smtClean="0"/>
              <a:t>–</a:t>
            </a:r>
          </a:p>
          <a:p>
            <a:pPr fontAlgn="base"/>
            <a:r>
              <a:rPr lang="ru-RU" sz="2400" dirty="0" err="1" smtClean="0">
                <a:solidFill>
                  <a:srgbClr val="CC0066"/>
                </a:solidFill>
              </a:rPr>
              <a:t>інгібіторзахищені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пеніциліни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або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цефалоспорини</a:t>
            </a:r>
            <a:r>
              <a:rPr lang="ru-RU" sz="2400" dirty="0">
                <a:solidFill>
                  <a:srgbClr val="CC0066"/>
                </a:solidFill>
              </a:rPr>
              <a:t> 2-ї </a:t>
            </a:r>
            <a:r>
              <a:rPr lang="ru-RU" sz="2400" dirty="0" err="1">
                <a:solidFill>
                  <a:srgbClr val="CC0066"/>
                </a:solidFill>
              </a:rPr>
              <a:t>генерації</a:t>
            </a:r>
            <a:r>
              <a:rPr lang="ru-RU" sz="2400" dirty="0"/>
              <a:t>, 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якщо</a:t>
            </a:r>
            <a:r>
              <a:rPr lang="ru-RU" sz="2400" dirty="0" smtClean="0"/>
              <a:t> </a:t>
            </a:r>
            <a:r>
              <a:rPr lang="ru-RU" sz="2400" dirty="0" err="1"/>
              <a:t>немає</a:t>
            </a:r>
            <a:r>
              <a:rPr lang="ru-RU" sz="2400" dirty="0"/>
              <a:t> </a:t>
            </a:r>
            <a:r>
              <a:rPr lang="ru-RU" sz="2400" dirty="0" err="1"/>
              <a:t>ефекту</a:t>
            </a:r>
            <a:r>
              <a:rPr lang="ru-RU" sz="2400" dirty="0"/>
              <a:t> </a:t>
            </a:r>
            <a:r>
              <a:rPr lang="ru-RU" sz="2400" dirty="0" smtClean="0"/>
              <a:t>–</a:t>
            </a:r>
          </a:p>
          <a:p>
            <a:pPr fontAlgn="base"/>
            <a:r>
              <a:rPr lang="ru-RU" sz="2400" dirty="0" smtClean="0"/>
              <a:t> </a:t>
            </a:r>
            <a:r>
              <a:rPr lang="ru-RU" sz="2400" dirty="0" err="1">
                <a:solidFill>
                  <a:srgbClr val="CC0066"/>
                </a:solidFill>
              </a:rPr>
              <a:t>цефалоспорини</a:t>
            </a:r>
            <a:r>
              <a:rPr lang="ru-RU" sz="2400" dirty="0">
                <a:solidFill>
                  <a:srgbClr val="CC0066"/>
                </a:solidFill>
              </a:rPr>
              <a:t> 3-ї </a:t>
            </a:r>
            <a:r>
              <a:rPr lang="ru-RU" sz="2400" dirty="0" err="1">
                <a:solidFill>
                  <a:srgbClr val="CC0066"/>
                </a:solidFill>
              </a:rPr>
              <a:t>генерації</a:t>
            </a:r>
            <a:r>
              <a:rPr lang="ru-RU" sz="2400" dirty="0">
                <a:solidFill>
                  <a:srgbClr val="CC0066"/>
                </a:solidFill>
              </a:rPr>
              <a:t> та </a:t>
            </a:r>
            <a:r>
              <a:rPr lang="ru-RU" sz="2400" dirty="0" err="1">
                <a:solidFill>
                  <a:srgbClr val="CC0066"/>
                </a:solidFill>
              </a:rPr>
              <a:t>аміноглікозиди</a:t>
            </a:r>
            <a:r>
              <a:rPr lang="ru-RU" sz="2400" dirty="0">
                <a:solidFill>
                  <a:srgbClr val="CC0066"/>
                </a:solidFill>
              </a:rPr>
              <a:t> 2-3-ї </a:t>
            </a:r>
            <a:r>
              <a:rPr lang="ru-RU" sz="2400" dirty="0" err="1">
                <a:solidFill>
                  <a:srgbClr val="CC0066"/>
                </a:solidFill>
              </a:rPr>
              <a:t>генерації</a:t>
            </a:r>
            <a:r>
              <a:rPr lang="ru-RU" sz="2400" dirty="0"/>
              <a:t>. </a:t>
            </a:r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r>
              <a:rPr lang="ru-RU" sz="2400" dirty="0" smtClean="0"/>
              <a:t>При </a:t>
            </a:r>
            <a:r>
              <a:rPr lang="ru-RU" sz="2400" b="1" dirty="0" err="1"/>
              <a:t>пізній</a:t>
            </a:r>
            <a:r>
              <a:rPr lang="ru-RU" sz="2400" dirty="0"/>
              <a:t> </a:t>
            </a:r>
            <a:r>
              <a:rPr lang="ru-RU" sz="2400" dirty="0" err="1"/>
              <a:t>вентиляційній</a:t>
            </a:r>
            <a:r>
              <a:rPr lang="ru-RU" sz="2400" dirty="0"/>
              <a:t> </a:t>
            </a:r>
            <a:r>
              <a:rPr lang="ru-RU" sz="2400" dirty="0" err="1"/>
              <a:t>пневмонії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CC0066"/>
                </a:solidFill>
              </a:rPr>
              <a:t>– </a:t>
            </a:r>
            <a:r>
              <a:rPr lang="ru-RU" sz="2400" dirty="0" err="1">
                <a:solidFill>
                  <a:srgbClr val="CC0066"/>
                </a:solidFill>
              </a:rPr>
              <a:t>інгібіторзахищені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антистрептокіназні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препарати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чи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цефалоспорини</a:t>
            </a:r>
            <a:r>
              <a:rPr lang="ru-RU" sz="2400" dirty="0">
                <a:solidFill>
                  <a:srgbClr val="CC0066"/>
                </a:solidFill>
              </a:rPr>
              <a:t> 3-4-ї </a:t>
            </a:r>
            <a:r>
              <a:rPr lang="ru-RU" sz="2400" dirty="0" err="1">
                <a:solidFill>
                  <a:srgbClr val="CC0066"/>
                </a:solidFill>
              </a:rPr>
              <a:t>генерації</a:t>
            </a:r>
            <a:r>
              <a:rPr lang="ru-RU" sz="2400" dirty="0">
                <a:solidFill>
                  <a:srgbClr val="CC0066"/>
                </a:solidFill>
              </a:rPr>
              <a:t> з </a:t>
            </a:r>
            <a:r>
              <a:rPr lang="ru-RU" sz="2400" dirty="0" err="1">
                <a:solidFill>
                  <a:srgbClr val="CC0066"/>
                </a:solidFill>
              </a:rPr>
              <a:t>антисинегнійною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активністю</a:t>
            </a:r>
            <a:r>
              <a:rPr lang="ru-RU" sz="2400" dirty="0">
                <a:solidFill>
                  <a:srgbClr val="CC0066"/>
                </a:solidFill>
              </a:rPr>
              <a:t> й </a:t>
            </a:r>
            <a:r>
              <a:rPr lang="ru-RU" sz="2400" dirty="0" err="1">
                <a:solidFill>
                  <a:srgbClr val="CC0066"/>
                </a:solidFill>
              </a:rPr>
              <a:t>аміноглікозиди</a:t>
            </a:r>
            <a:r>
              <a:rPr lang="ru-RU" sz="2400" dirty="0"/>
              <a:t>, </a:t>
            </a:r>
            <a:endParaRPr lang="ru-RU" sz="2400" dirty="0" smtClean="0"/>
          </a:p>
          <a:p>
            <a:pPr fontAlgn="base"/>
            <a:r>
              <a:rPr lang="ru-RU" sz="2400" dirty="0" smtClean="0"/>
              <a:t>за </a:t>
            </a:r>
            <a:r>
              <a:rPr lang="ru-RU" sz="2400" dirty="0" err="1"/>
              <a:t>відсутності</a:t>
            </a:r>
            <a:r>
              <a:rPr lang="ru-RU" sz="2400" dirty="0"/>
              <a:t> </a:t>
            </a:r>
            <a:r>
              <a:rPr lang="ru-RU" sz="2400" dirty="0" err="1"/>
              <a:t>ефекту</a:t>
            </a:r>
            <a:r>
              <a:rPr lang="ru-RU" sz="2400" dirty="0"/>
              <a:t> – </a:t>
            </a:r>
            <a:r>
              <a:rPr lang="ru-RU" sz="2400" dirty="0" err="1">
                <a:solidFill>
                  <a:srgbClr val="CC0066"/>
                </a:solidFill>
              </a:rPr>
              <a:t>карбапенеми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681" y="4777454"/>
            <a:ext cx="181133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1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700548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Особливості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при </a:t>
            </a:r>
            <a:r>
              <a:rPr lang="ru-RU" sz="2800" b="1" dirty="0" err="1">
                <a:solidFill>
                  <a:srgbClr val="214895"/>
                </a:solidFill>
              </a:rPr>
              <a:t>інших</a:t>
            </a:r>
            <a:r>
              <a:rPr lang="ru-RU" sz="2800" b="1" dirty="0">
                <a:solidFill>
                  <a:srgbClr val="214895"/>
                </a:solidFill>
              </a:rPr>
              <a:t> формах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r>
              <a:rPr lang="ru-RU" sz="2800" b="1" dirty="0">
                <a:solidFill>
                  <a:srgbClr val="214895"/>
                </a:solidFill>
              </a:rPr>
              <a:t>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8761" y="2009367"/>
            <a:ext cx="1071224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При </a:t>
            </a:r>
            <a:r>
              <a:rPr lang="ru-RU" sz="2400" b="1" dirty="0" err="1"/>
              <a:t>пневмоніях</a:t>
            </a:r>
            <a:r>
              <a:rPr lang="ru-RU" sz="2400" b="1" dirty="0"/>
              <a:t> у </a:t>
            </a:r>
            <a:r>
              <a:rPr lang="ru-RU" sz="2400" b="1" dirty="0" err="1"/>
              <a:t>дітей</a:t>
            </a:r>
            <a:r>
              <a:rPr lang="ru-RU" sz="2400" b="1" dirty="0"/>
              <a:t> з </a:t>
            </a:r>
            <a:r>
              <a:rPr lang="ru-RU" sz="2400" b="1" dirty="0" err="1"/>
              <a:t>імунодефіцитом</a:t>
            </a:r>
            <a:r>
              <a:rPr lang="ru-RU" sz="2400" b="1" dirty="0"/>
              <a:t> – </a:t>
            </a:r>
            <a:r>
              <a:rPr lang="ru-RU" sz="2400" dirty="0" err="1">
                <a:solidFill>
                  <a:srgbClr val="CC0066"/>
                </a:solidFill>
              </a:rPr>
              <a:t>цефалоспорини</a:t>
            </a:r>
            <a:r>
              <a:rPr lang="ru-RU" sz="2400" dirty="0">
                <a:solidFill>
                  <a:srgbClr val="CC0066"/>
                </a:solidFill>
              </a:rPr>
              <a:t> 3-4-ї </a:t>
            </a:r>
            <a:r>
              <a:rPr lang="ru-RU" sz="2400" dirty="0" err="1">
                <a:solidFill>
                  <a:srgbClr val="CC0066"/>
                </a:solidFill>
              </a:rPr>
              <a:t>генерації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чи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глікопептиди</a:t>
            </a:r>
            <a:r>
              <a:rPr lang="ru-RU" sz="2400" dirty="0">
                <a:solidFill>
                  <a:srgbClr val="CC0066"/>
                </a:solidFill>
              </a:rPr>
              <a:t> в </a:t>
            </a:r>
            <a:r>
              <a:rPr lang="ru-RU" sz="2400" dirty="0" err="1">
                <a:solidFill>
                  <a:srgbClr val="CC0066"/>
                </a:solidFill>
              </a:rPr>
              <a:t>сполученні</a:t>
            </a:r>
            <a:r>
              <a:rPr lang="ru-RU" sz="2400" dirty="0">
                <a:solidFill>
                  <a:srgbClr val="CC0066"/>
                </a:solidFill>
              </a:rPr>
              <a:t> з </a:t>
            </a:r>
            <a:r>
              <a:rPr lang="ru-RU" sz="2400" dirty="0" err="1">
                <a:solidFill>
                  <a:srgbClr val="CC0066"/>
                </a:solidFill>
              </a:rPr>
              <a:t>аміноглікозидами</a:t>
            </a:r>
            <a:r>
              <a:rPr lang="ru-RU" sz="2400" dirty="0"/>
              <a:t>. </a:t>
            </a:r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r>
              <a:rPr lang="ru-RU" sz="2400" dirty="0" smtClean="0"/>
              <a:t>При </a:t>
            </a:r>
            <a:r>
              <a:rPr lang="ru-RU" sz="2400" b="1" dirty="0" err="1"/>
              <a:t>пневмоцистній</a:t>
            </a:r>
            <a:r>
              <a:rPr lang="ru-RU" sz="2400" dirty="0"/>
              <a:t> </a:t>
            </a:r>
            <a:r>
              <a:rPr lang="ru-RU" sz="2400" dirty="0" err="1"/>
              <a:t>пневмонії</a:t>
            </a:r>
            <a:r>
              <a:rPr lang="ru-RU" sz="2400" dirty="0"/>
              <a:t> – </a:t>
            </a:r>
            <a:r>
              <a:rPr lang="ru-RU" sz="2400" dirty="0">
                <a:solidFill>
                  <a:srgbClr val="CC0066"/>
                </a:solidFill>
              </a:rPr>
              <a:t>ко-</a:t>
            </a:r>
            <a:r>
              <a:rPr lang="ru-RU" sz="2400" dirty="0" err="1">
                <a:solidFill>
                  <a:srgbClr val="CC0066"/>
                </a:solidFill>
              </a:rPr>
              <a:t>тримоксазол</a:t>
            </a:r>
            <a:r>
              <a:rPr lang="ru-RU" sz="2400" dirty="0">
                <a:solidFill>
                  <a:srgbClr val="CC0066"/>
                </a:solidFill>
              </a:rPr>
              <a:t>;</a:t>
            </a:r>
            <a:r>
              <a:rPr lang="ru-RU" sz="2400" dirty="0"/>
              <a:t> </a:t>
            </a:r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r>
              <a:rPr lang="ru-RU" sz="2400" dirty="0" smtClean="0"/>
              <a:t>при </a:t>
            </a:r>
            <a:r>
              <a:rPr lang="ru-RU" sz="2400" b="1" dirty="0" err="1"/>
              <a:t>грибковій</a:t>
            </a:r>
            <a:r>
              <a:rPr lang="ru-RU" sz="2400" dirty="0"/>
              <a:t> – </a:t>
            </a:r>
            <a:r>
              <a:rPr lang="ru-RU" sz="2400" dirty="0" err="1"/>
              <a:t>протигрибкові</a:t>
            </a:r>
            <a:r>
              <a:rPr lang="ru-RU" sz="2400" dirty="0"/>
              <a:t> </a:t>
            </a:r>
            <a:r>
              <a:rPr lang="ru-RU" sz="2400" dirty="0" err="1"/>
              <a:t>препарати</a:t>
            </a:r>
            <a:r>
              <a:rPr lang="ru-RU" sz="2400" dirty="0"/>
              <a:t> (</a:t>
            </a:r>
            <a:r>
              <a:rPr lang="ru-RU" sz="2400" dirty="0" err="1">
                <a:solidFill>
                  <a:srgbClr val="CC0066"/>
                </a:solidFill>
              </a:rPr>
              <a:t>флуконазол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r>
              <a:rPr lang="ru-RU" sz="2400" dirty="0" err="1">
                <a:solidFill>
                  <a:srgbClr val="CC0066"/>
                </a:solidFill>
              </a:rPr>
              <a:t>амфотерицин</a:t>
            </a:r>
            <a:r>
              <a:rPr lang="ru-RU" sz="2400" dirty="0">
                <a:solidFill>
                  <a:srgbClr val="CC0066"/>
                </a:solidFill>
              </a:rPr>
              <a:t> В</a:t>
            </a:r>
            <a:r>
              <a:rPr lang="ru-RU" sz="2400" dirty="0"/>
              <a:t>); </a:t>
            </a:r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r>
              <a:rPr lang="ru-RU" sz="2400" dirty="0" smtClean="0"/>
              <a:t>при </a:t>
            </a:r>
            <a:r>
              <a:rPr lang="ru-RU" sz="2400" b="1" dirty="0" err="1"/>
              <a:t>герпесній</a:t>
            </a:r>
            <a:r>
              <a:rPr lang="ru-RU" sz="2400" dirty="0"/>
              <a:t> – </a:t>
            </a:r>
            <a:r>
              <a:rPr lang="ru-RU" sz="2400" dirty="0" err="1">
                <a:solidFill>
                  <a:srgbClr val="CC0066"/>
                </a:solidFill>
              </a:rPr>
              <a:t>ацикловір</a:t>
            </a:r>
            <a:r>
              <a:rPr lang="ru-RU" sz="2400" dirty="0"/>
              <a:t>; </a:t>
            </a:r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r>
              <a:rPr lang="ru-RU" sz="2400" dirty="0" smtClean="0"/>
              <a:t>при </a:t>
            </a:r>
            <a:r>
              <a:rPr lang="ru-RU" sz="2400" b="1" dirty="0" err="1"/>
              <a:t>цитомегаловірусній</a:t>
            </a:r>
            <a:r>
              <a:rPr lang="ru-RU" sz="2400" b="1" dirty="0"/>
              <a:t> </a:t>
            </a:r>
            <a:r>
              <a:rPr lang="ru-RU" sz="2400" dirty="0"/>
              <a:t>– </a:t>
            </a:r>
            <a:r>
              <a:rPr lang="ru-RU" sz="2400" dirty="0" err="1">
                <a:solidFill>
                  <a:srgbClr val="CC0066"/>
                </a:solidFill>
              </a:rPr>
              <a:t>ганцикловір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r>
              <a:rPr lang="ru-RU" sz="2400" dirty="0" err="1">
                <a:solidFill>
                  <a:srgbClr val="CC0066"/>
                </a:solidFill>
              </a:rPr>
              <a:t>імуноглобулін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антицитомегаловірусний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r>
              <a:rPr lang="ru-RU" sz="2400" dirty="0" err="1">
                <a:solidFill>
                  <a:srgbClr val="CC0066"/>
                </a:solidFill>
              </a:rPr>
              <a:t>імуноглобулін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людини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внутрішньовенно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882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700548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Особливості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при </a:t>
            </a:r>
            <a:r>
              <a:rPr lang="ru-RU" sz="2800" b="1" dirty="0" err="1">
                <a:solidFill>
                  <a:srgbClr val="214895"/>
                </a:solidFill>
              </a:rPr>
              <a:t>інших</a:t>
            </a:r>
            <a:r>
              <a:rPr lang="ru-RU" sz="2800" b="1" dirty="0">
                <a:solidFill>
                  <a:srgbClr val="214895"/>
                </a:solidFill>
              </a:rPr>
              <a:t> формах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r>
              <a:rPr lang="ru-RU" sz="2800" b="1" dirty="0">
                <a:solidFill>
                  <a:srgbClr val="214895"/>
                </a:solidFill>
              </a:rPr>
              <a:t>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38979" y="1716630"/>
            <a:ext cx="917841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 </a:t>
            </a:r>
            <a:r>
              <a:rPr lang="ru-RU" sz="2400" b="1" dirty="0" err="1"/>
              <a:t>нозокоміальній</a:t>
            </a:r>
            <a:r>
              <a:rPr lang="ru-RU" sz="2400" b="1" dirty="0"/>
              <a:t> </a:t>
            </a:r>
            <a:r>
              <a:rPr lang="ru-RU" sz="2400" dirty="0" err="1" smtClean="0"/>
              <a:t>пневмонії</a:t>
            </a:r>
            <a:r>
              <a:rPr lang="ru-RU" sz="2400" dirty="0" smtClean="0"/>
              <a:t>:</a:t>
            </a:r>
          </a:p>
          <a:p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інгібіторзахищені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пеніциліни</a:t>
            </a:r>
            <a:r>
              <a:rPr lang="ru-RU" sz="2400" dirty="0">
                <a:solidFill>
                  <a:srgbClr val="CC0066"/>
                </a:solidFill>
              </a:rPr>
              <a:t> з </a:t>
            </a:r>
            <a:r>
              <a:rPr lang="ru-RU" sz="2400" dirty="0" err="1">
                <a:solidFill>
                  <a:srgbClr val="CC0066"/>
                </a:solidFill>
              </a:rPr>
              <a:t>клавулановою</a:t>
            </a:r>
            <a:r>
              <a:rPr lang="ru-RU" sz="2400" dirty="0">
                <a:solidFill>
                  <a:srgbClr val="CC0066"/>
                </a:solidFill>
              </a:rPr>
              <a:t> кислотою,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макроліди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цефалоспорини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>
                <a:solidFill>
                  <a:srgbClr val="CC0066"/>
                </a:solidFill>
              </a:rPr>
              <a:t>2-ї та 3-ї </a:t>
            </a:r>
            <a:r>
              <a:rPr lang="ru-RU" sz="2400" dirty="0" err="1">
                <a:solidFill>
                  <a:srgbClr val="CC0066"/>
                </a:solidFill>
              </a:rPr>
              <a:t>генерації</a:t>
            </a:r>
            <a:r>
              <a:rPr lang="ru-RU" sz="2400" dirty="0">
                <a:solidFill>
                  <a:srgbClr val="CC0066"/>
                </a:solidFill>
              </a:rPr>
              <a:t> разом </a:t>
            </a:r>
            <a:r>
              <a:rPr lang="ru-RU" sz="2400" dirty="0" err="1">
                <a:solidFill>
                  <a:srgbClr val="CC0066"/>
                </a:solidFill>
              </a:rPr>
              <a:t>із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аміноглікозидами</a:t>
            </a:r>
            <a:r>
              <a:rPr lang="ru-RU" sz="2400" dirty="0">
                <a:solidFill>
                  <a:srgbClr val="CC0066"/>
                </a:solidFill>
              </a:rPr>
              <a:t> 2-3-ї </a:t>
            </a:r>
            <a:r>
              <a:rPr lang="ru-RU" sz="2400" dirty="0" err="1">
                <a:solidFill>
                  <a:srgbClr val="CC0066"/>
                </a:solidFill>
              </a:rPr>
              <a:t>генерації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фторхінолонами</a:t>
            </a:r>
            <a:r>
              <a:rPr lang="ru-RU" sz="2400" dirty="0" smtClean="0"/>
              <a:t> </a:t>
            </a:r>
            <a:r>
              <a:rPr lang="ru-RU" sz="2400" dirty="0"/>
              <a:t>за </a:t>
            </a:r>
            <a:r>
              <a:rPr lang="ru-RU" sz="2400" dirty="0" err="1"/>
              <a:t>життєвими</a:t>
            </a:r>
            <a:r>
              <a:rPr lang="ru-RU" sz="2400" dirty="0"/>
              <a:t> </a:t>
            </a:r>
            <a:r>
              <a:rPr lang="ru-RU" sz="2400" dirty="0" err="1"/>
              <a:t>показаннями</a:t>
            </a:r>
            <a:r>
              <a:rPr lang="ru-RU" sz="2400" dirty="0"/>
              <a:t>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За </a:t>
            </a:r>
            <a:r>
              <a:rPr lang="ru-RU" sz="2400" dirty="0" err="1"/>
              <a:t>неефективності</a:t>
            </a:r>
            <a:r>
              <a:rPr lang="ru-RU" sz="2400" dirty="0"/>
              <a:t> </a:t>
            </a:r>
            <a:r>
              <a:rPr lang="ru-RU" sz="2400" dirty="0" err="1"/>
              <a:t>терапії</a:t>
            </a:r>
            <a:r>
              <a:rPr lang="ru-RU" sz="2400" dirty="0"/>
              <a:t> через 36-48 годин – </a:t>
            </a:r>
            <a:r>
              <a:rPr lang="ru-RU" sz="2400" dirty="0" err="1">
                <a:solidFill>
                  <a:srgbClr val="CC0066"/>
                </a:solidFill>
              </a:rPr>
              <a:t>цефалоспорини</a:t>
            </a:r>
            <a:r>
              <a:rPr lang="ru-RU" sz="2400" dirty="0">
                <a:solidFill>
                  <a:srgbClr val="CC0066"/>
                </a:solidFill>
              </a:rPr>
              <a:t> 4-ї </a:t>
            </a:r>
            <a:r>
              <a:rPr lang="ru-RU" sz="2400" dirty="0" err="1">
                <a:solidFill>
                  <a:srgbClr val="CC0066"/>
                </a:solidFill>
              </a:rPr>
              <a:t>генерації</a:t>
            </a:r>
            <a:r>
              <a:rPr lang="ru-RU" sz="2400" dirty="0">
                <a:solidFill>
                  <a:srgbClr val="CC0066"/>
                </a:solidFill>
              </a:rPr>
              <a:t>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945" y="4594232"/>
            <a:ext cx="181133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19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424" y="231367"/>
            <a:ext cx="8596668" cy="830517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Особливості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при </a:t>
            </a:r>
            <a:r>
              <a:rPr lang="ru-RU" sz="2800" b="1" dirty="0" err="1">
                <a:solidFill>
                  <a:srgbClr val="214895"/>
                </a:solidFill>
              </a:rPr>
              <a:t>інших</a:t>
            </a:r>
            <a:r>
              <a:rPr lang="ru-RU" sz="2800" b="1" dirty="0">
                <a:solidFill>
                  <a:srgbClr val="214895"/>
                </a:solidFill>
              </a:rPr>
              <a:t> формах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r>
              <a:rPr lang="ru-RU" sz="2800" b="1" dirty="0">
                <a:solidFill>
                  <a:srgbClr val="214895"/>
                </a:solidFill>
              </a:rPr>
              <a:t>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8423" y="1242451"/>
            <a:ext cx="1041236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Пневмококи</a:t>
            </a:r>
            <a:r>
              <a:rPr lang="ru-RU" sz="2400" dirty="0"/>
              <a:t> </a:t>
            </a:r>
            <a:r>
              <a:rPr lang="ru-RU" sz="2400" dirty="0" err="1"/>
              <a:t>чутливі</a:t>
            </a:r>
            <a:r>
              <a:rPr lang="ru-RU" sz="2400" dirty="0"/>
              <a:t> </a:t>
            </a:r>
            <a:r>
              <a:rPr lang="ru-RU" sz="2400" dirty="0" smtClean="0"/>
              <a:t>до: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напівсинтетичних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пеніцилінів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із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клавулоновою</a:t>
            </a:r>
            <a:r>
              <a:rPr lang="ru-RU" sz="2400" dirty="0">
                <a:solidFill>
                  <a:srgbClr val="CC0066"/>
                </a:solidFill>
              </a:rPr>
              <a:t> кислотою,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 smtClean="0">
                <a:solidFill>
                  <a:srgbClr val="CC0066"/>
                </a:solidFill>
              </a:rPr>
              <a:t>цефалоспоринів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>
                <a:solidFill>
                  <a:srgbClr val="CC0066"/>
                </a:solidFill>
              </a:rPr>
              <a:t>1-2-го </a:t>
            </a:r>
            <a:r>
              <a:rPr lang="ru-RU" sz="2400" dirty="0" err="1">
                <a:solidFill>
                  <a:srgbClr val="CC0066"/>
                </a:solidFill>
              </a:rPr>
              <a:t>поколінь</a:t>
            </a:r>
            <a:r>
              <a:rPr lang="ru-RU" sz="2400" dirty="0" smtClean="0">
                <a:solidFill>
                  <a:srgbClr val="CC0066"/>
                </a:solidFill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макролідів</a:t>
            </a:r>
            <a:r>
              <a:rPr lang="ru-RU" sz="2400" dirty="0"/>
              <a:t>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err="1" smtClean="0"/>
              <a:t>Якщо</a:t>
            </a:r>
            <a:r>
              <a:rPr lang="ru-RU" sz="2400" dirty="0" smtClean="0"/>
              <a:t> </a:t>
            </a:r>
            <a:r>
              <a:rPr lang="ru-RU" sz="2400" dirty="0" err="1"/>
              <a:t>етіологічним</a:t>
            </a:r>
            <a:r>
              <a:rPr lang="ru-RU" sz="2400" dirty="0"/>
              <a:t> фактором </a:t>
            </a:r>
            <a:r>
              <a:rPr lang="ru-RU" sz="2400" dirty="0" err="1"/>
              <a:t>пневмонії</a:t>
            </a:r>
            <a:r>
              <a:rPr lang="ru-RU" sz="2400" dirty="0"/>
              <a:t> є  </a:t>
            </a:r>
            <a:r>
              <a:rPr lang="en-US" sz="2400" b="1" dirty="0"/>
              <a:t>Streptococcus </a:t>
            </a:r>
            <a:r>
              <a:rPr lang="en-US" sz="2400" b="1" dirty="0" err="1"/>
              <a:t>pyogenes</a:t>
            </a:r>
            <a:r>
              <a:rPr lang="en-US" sz="2400" dirty="0"/>
              <a:t>, </a:t>
            </a:r>
            <a:r>
              <a:rPr lang="ru-RU" sz="2400" dirty="0" err="1"/>
              <a:t>доцільно</a:t>
            </a:r>
            <a:r>
              <a:rPr lang="ru-RU" sz="2400" dirty="0"/>
              <a:t> </a:t>
            </a:r>
            <a:r>
              <a:rPr lang="ru-RU" sz="2400" dirty="0" err="1" smtClean="0"/>
              <a:t>призначати</a:t>
            </a:r>
            <a:r>
              <a:rPr lang="ru-RU" sz="2400" dirty="0" smtClean="0"/>
              <a:t>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захищені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пеніциліни</a:t>
            </a:r>
            <a:r>
              <a:rPr lang="ru-RU" sz="2400" dirty="0" smtClean="0">
                <a:solidFill>
                  <a:srgbClr val="CC0066"/>
                </a:solidFill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цефалоспорини</a:t>
            </a:r>
            <a:r>
              <a:rPr lang="ru-RU" sz="2400" dirty="0" smtClean="0">
                <a:solidFill>
                  <a:srgbClr val="CC0066"/>
                </a:solidFill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карбапенеми</a:t>
            </a:r>
            <a:r>
              <a:rPr lang="ru-RU" sz="2400" dirty="0"/>
              <a:t>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i="1" dirty="0" err="1" smtClean="0"/>
              <a:t>Стрептококи</a:t>
            </a:r>
            <a:r>
              <a:rPr lang="ru-RU" sz="2400" i="1" dirty="0" smtClean="0"/>
              <a:t> </a:t>
            </a:r>
            <a:r>
              <a:rPr lang="ru-RU" sz="2400" i="1" dirty="0"/>
              <a:t>не </a:t>
            </a:r>
            <a:r>
              <a:rPr lang="ru-RU" sz="2400" i="1" dirty="0" err="1"/>
              <a:t>виробляють</a:t>
            </a:r>
            <a:r>
              <a:rPr lang="ru-RU" sz="2400" i="1" dirty="0"/>
              <a:t> </a:t>
            </a:r>
            <a:r>
              <a:rPr lang="el-GR" sz="2400" i="1" dirty="0"/>
              <a:t>β-</a:t>
            </a:r>
            <a:r>
              <a:rPr lang="ru-RU" sz="2400" i="1" dirty="0" err="1"/>
              <a:t>лактамаз</a:t>
            </a:r>
            <a:r>
              <a:rPr lang="ru-RU" sz="2400" i="1" dirty="0"/>
              <a:t>, тому в </a:t>
            </a:r>
            <a:r>
              <a:rPr lang="ru-RU" sz="2400" i="1" dirty="0" err="1"/>
              <a:t>цих</a:t>
            </a:r>
            <a:r>
              <a:rPr lang="ru-RU" sz="2400" i="1" dirty="0"/>
              <a:t> </a:t>
            </a:r>
            <a:r>
              <a:rPr lang="ru-RU" sz="2400" i="1" dirty="0" err="1"/>
              <a:t>випадках</a:t>
            </a:r>
            <a:r>
              <a:rPr lang="ru-RU" sz="2400" i="1" dirty="0"/>
              <a:t> </a:t>
            </a:r>
            <a:r>
              <a:rPr lang="ru-RU" sz="2400" i="1" dirty="0" err="1"/>
              <a:t>захищені</a:t>
            </a:r>
            <a:r>
              <a:rPr lang="ru-RU" sz="2400" i="1" dirty="0"/>
              <a:t> </a:t>
            </a:r>
            <a:r>
              <a:rPr lang="el-GR" sz="2400" i="1" dirty="0"/>
              <a:t>β-</a:t>
            </a:r>
            <a:r>
              <a:rPr lang="ru-RU" sz="2400" i="1" dirty="0" err="1"/>
              <a:t>лактамні</a:t>
            </a:r>
            <a:r>
              <a:rPr lang="ru-RU" sz="2400" i="1" dirty="0"/>
              <a:t> </a:t>
            </a:r>
            <a:r>
              <a:rPr lang="ru-RU" sz="2400" i="1" dirty="0" err="1"/>
              <a:t>антибактеріальні</a:t>
            </a:r>
            <a:r>
              <a:rPr lang="ru-RU" sz="2400" i="1" dirty="0"/>
              <a:t> </a:t>
            </a:r>
            <a:r>
              <a:rPr lang="ru-RU" sz="2400" i="1" dirty="0" err="1"/>
              <a:t>препарати</a:t>
            </a:r>
            <a:r>
              <a:rPr lang="ru-RU" sz="2400" i="1" dirty="0"/>
              <a:t> не </a:t>
            </a:r>
            <a:r>
              <a:rPr lang="ru-RU" sz="2400" i="1" dirty="0" err="1"/>
              <a:t>мають</a:t>
            </a:r>
            <a:r>
              <a:rPr lang="ru-RU" sz="2400" i="1" dirty="0"/>
              <a:t> </a:t>
            </a:r>
            <a:r>
              <a:rPr lang="ru-RU" sz="2400" i="1" dirty="0" err="1"/>
              <a:t>переваг</a:t>
            </a:r>
            <a:r>
              <a:rPr lang="ru-RU" sz="2400" i="1" dirty="0"/>
              <a:t>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210" y="1242451"/>
            <a:ext cx="181133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321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341" y="196645"/>
            <a:ext cx="8596668" cy="717755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Особливості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при </a:t>
            </a:r>
            <a:r>
              <a:rPr lang="ru-RU" sz="2800" b="1" dirty="0" err="1">
                <a:solidFill>
                  <a:srgbClr val="214895"/>
                </a:solidFill>
              </a:rPr>
              <a:t>інших</a:t>
            </a:r>
            <a:r>
              <a:rPr lang="ru-RU" sz="2800" b="1" dirty="0">
                <a:solidFill>
                  <a:srgbClr val="214895"/>
                </a:solidFill>
              </a:rPr>
              <a:t> формах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r>
              <a:rPr lang="ru-RU" sz="2800" b="1" dirty="0">
                <a:solidFill>
                  <a:srgbClr val="214895"/>
                </a:solidFill>
              </a:rPr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27354" y="1558972"/>
            <a:ext cx="896701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Haemophilus</a:t>
            </a:r>
            <a:r>
              <a:rPr lang="en-US" sz="2400" b="1" dirty="0"/>
              <a:t> </a:t>
            </a:r>
            <a:r>
              <a:rPr lang="en-US" sz="2400" b="1" dirty="0" err="1"/>
              <a:t>influenzae</a:t>
            </a:r>
            <a:r>
              <a:rPr lang="en-US" sz="2400" b="1" dirty="0"/>
              <a:t> </a:t>
            </a:r>
            <a:r>
              <a:rPr lang="ru-RU" sz="2400" dirty="0" err="1"/>
              <a:t>чутливі</a:t>
            </a:r>
            <a:r>
              <a:rPr lang="ru-RU" sz="2400" dirty="0"/>
              <a:t> до </a:t>
            </a:r>
            <a:endParaRPr lang="ru-RU" sz="2400" dirty="0" smtClean="0"/>
          </a:p>
          <a:p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амінопеніцилінів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із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клавулоновою</a:t>
            </a:r>
            <a:r>
              <a:rPr lang="ru-RU" sz="2400" dirty="0">
                <a:solidFill>
                  <a:srgbClr val="CC0066"/>
                </a:solidFill>
              </a:rPr>
              <a:t> кислотою,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макролідів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r>
              <a:rPr lang="ru-RU" sz="2400" dirty="0" err="1">
                <a:solidFill>
                  <a:srgbClr val="CC0066"/>
                </a:solidFill>
              </a:rPr>
              <a:t>цефалоспоринів</a:t>
            </a:r>
            <a:r>
              <a:rPr lang="ru-RU" sz="2400" dirty="0">
                <a:solidFill>
                  <a:srgbClr val="CC0066"/>
                </a:solidFill>
              </a:rPr>
              <a:t> 2-4-ї </a:t>
            </a:r>
            <a:r>
              <a:rPr lang="ru-RU" sz="2400" dirty="0" err="1">
                <a:solidFill>
                  <a:srgbClr val="CC0066"/>
                </a:solidFill>
              </a:rPr>
              <a:t>генерації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карбапенемів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фторхінолонів</a:t>
            </a:r>
            <a:r>
              <a:rPr lang="ru-RU" sz="2400" dirty="0">
                <a:solidFill>
                  <a:srgbClr val="CC0066"/>
                </a:solidFill>
              </a:rPr>
              <a:t>. </a:t>
            </a:r>
            <a:endParaRPr lang="ru-RU" sz="2400" dirty="0" smtClean="0">
              <a:solidFill>
                <a:srgbClr val="CC0066"/>
              </a:solidFill>
            </a:endParaRPr>
          </a:p>
          <a:p>
            <a:endParaRPr lang="ru-RU" sz="24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549" y="3641828"/>
            <a:ext cx="2933648" cy="294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07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341" y="196645"/>
            <a:ext cx="8596668" cy="717755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Особливості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при </a:t>
            </a:r>
            <a:r>
              <a:rPr lang="ru-RU" sz="2800" b="1" dirty="0" err="1">
                <a:solidFill>
                  <a:srgbClr val="214895"/>
                </a:solidFill>
              </a:rPr>
              <a:t>інших</a:t>
            </a:r>
            <a:r>
              <a:rPr lang="ru-RU" sz="2800" b="1" dirty="0">
                <a:solidFill>
                  <a:srgbClr val="214895"/>
                </a:solidFill>
              </a:rPr>
              <a:t> формах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r>
              <a:rPr lang="ru-RU" sz="2800" b="1" dirty="0">
                <a:solidFill>
                  <a:srgbClr val="214895"/>
                </a:solidFill>
              </a:rPr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3961" y="1162944"/>
            <a:ext cx="10972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Staphylococcus </a:t>
            </a:r>
            <a:r>
              <a:rPr lang="en-US" sz="2400" b="1" dirty="0"/>
              <a:t>aureus – </a:t>
            </a:r>
            <a:r>
              <a:rPr lang="ru-RU" sz="2400" b="1" dirty="0" err="1"/>
              <a:t>позалікарняні</a:t>
            </a:r>
            <a:r>
              <a:rPr lang="ru-RU" sz="2400" b="1" dirty="0"/>
              <a:t> </a:t>
            </a:r>
            <a:r>
              <a:rPr lang="ru-RU" sz="2400" b="1" dirty="0" err="1"/>
              <a:t>штами</a:t>
            </a:r>
            <a:r>
              <a:rPr lang="ru-RU" sz="2400" dirty="0"/>
              <a:t> – </a:t>
            </a:r>
            <a:r>
              <a:rPr lang="ru-RU" sz="2400" dirty="0" err="1"/>
              <a:t>чутливі</a:t>
            </a:r>
            <a:r>
              <a:rPr lang="ru-RU" sz="2400" dirty="0"/>
              <a:t> до </a:t>
            </a:r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оксациліну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напівсинтетичних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пеніцілінів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із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клавулановою</a:t>
            </a:r>
            <a:r>
              <a:rPr lang="ru-RU" sz="2400" dirty="0">
                <a:solidFill>
                  <a:srgbClr val="CC0066"/>
                </a:solidFill>
              </a:rPr>
              <a:t> кислотою,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цефалоспоринів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>
                <a:solidFill>
                  <a:srgbClr val="CC0066"/>
                </a:solidFill>
              </a:rPr>
              <a:t>1-2-го </a:t>
            </a:r>
            <a:r>
              <a:rPr lang="ru-RU" sz="2400" dirty="0" err="1">
                <a:solidFill>
                  <a:srgbClr val="CC0066"/>
                </a:solidFill>
              </a:rPr>
              <a:t>поколінь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фторхінолонів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аміноглікозидів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лінкозамідів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2400" dirty="0" smtClean="0"/>
          </a:p>
          <a:p>
            <a:r>
              <a:rPr lang="ru-RU" sz="2400" dirty="0" err="1" smtClean="0"/>
              <a:t>Паралельно</a:t>
            </a:r>
            <a:r>
              <a:rPr lang="ru-RU" sz="2400" dirty="0" smtClean="0"/>
              <a:t> </a:t>
            </a:r>
            <a:r>
              <a:rPr lang="ru-RU" sz="2400" dirty="0"/>
              <a:t>з </a:t>
            </a:r>
            <a:r>
              <a:rPr lang="ru-RU" sz="2400" dirty="0" err="1"/>
              <a:t>антибіотикотерапією</a:t>
            </a:r>
            <a:r>
              <a:rPr lang="ru-RU" sz="2400" dirty="0"/>
              <a:t> проводиться </a:t>
            </a:r>
            <a:r>
              <a:rPr lang="ru-RU" sz="2400" dirty="0" err="1"/>
              <a:t>специфічна</a:t>
            </a:r>
            <a:r>
              <a:rPr lang="ru-RU" sz="2400" dirty="0"/>
              <a:t> </a:t>
            </a:r>
            <a:r>
              <a:rPr lang="ru-RU" sz="2400" dirty="0" err="1"/>
              <a:t>імунотерапія</a:t>
            </a:r>
            <a:r>
              <a:rPr lang="ru-RU" sz="2400" dirty="0"/>
              <a:t> </a:t>
            </a:r>
            <a:r>
              <a:rPr lang="ru-RU" sz="2400" dirty="0" err="1"/>
              <a:t>протистафілококовими</a:t>
            </a:r>
            <a:r>
              <a:rPr lang="ru-RU" sz="2400" dirty="0"/>
              <a:t> препаратами за такими схемами: </a:t>
            </a:r>
            <a:endParaRPr lang="ru-RU" sz="2400" dirty="0" smtClean="0"/>
          </a:p>
          <a:p>
            <a:pPr marL="457200" indent="-457200">
              <a:buAutoNum type="arabicParenR"/>
            </a:pPr>
            <a:r>
              <a:rPr lang="ru-RU" sz="2400" dirty="0" err="1" smtClean="0">
                <a:solidFill>
                  <a:srgbClr val="CC0066"/>
                </a:solidFill>
              </a:rPr>
              <a:t>гіперімунна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антистафілококова</a:t>
            </a:r>
            <a:r>
              <a:rPr lang="ru-RU" sz="2400" dirty="0">
                <a:solidFill>
                  <a:srgbClr val="CC0066"/>
                </a:solidFill>
              </a:rPr>
              <a:t> плазма </a:t>
            </a:r>
            <a:r>
              <a:rPr lang="ru-RU" sz="2400" dirty="0"/>
              <a:t>кожного дня </a:t>
            </a:r>
            <a:r>
              <a:rPr lang="ru-RU" sz="2400" dirty="0" err="1"/>
              <a:t>або</a:t>
            </a:r>
            <a:r>
              <a:rPr lang="ru-RU" sz="2400" dirty="0"/>
              <a:t> з </a:t>
            </a:r>
            <a:r>
              <a:rPr lang="ru-RU" sz="2400" dirty="0" err="1"/>
              <a:t>інтервалами</a:t>
            </a:r>
            <a:r>
              <a:rPr lang="ru-RU" sz="2400" dirty="0"/>
              <a:t> в 1-3 </a:t>
            </a:r>
            <a:r>
              <a:rPr lang="ru-RU" sz="2400" dirty="0" err="1"/>
              <a:t>дні</a:t>
            </a:r>
            <a:r>
              <a:rPr lang="ru-RU" sz="2400" dirty="0"/>
              <a:t> по 5-8 мл на 1 кг </a:t>
            </a:r>
            <a:r>
              <a:rPr lang="ru-RU" sz="2400" dirty="0" err="1"/>
              <a:t>маси</a:t>
            </a:r>
            <a:r>
              <a:rPr lang="ru-RU" sz="2400" dirty="0"/>
              <a:t> </a:t>
            </a:r>
            <a:r>
              <a:rPr lang="ru-RU" sz="2400" dirty="0" err="1"/>
              <a:t>дитини</a:t>
            </a:r>
            <a:r>
              <a:rPr lang="ru-RU" sz="2400" dirty="0"/>
              <a:t> </a:t>
            </a:r>
            <a:r>
              <a:rPr lang="ru-RU" sz="2400" dirty="0" err="1"/>
              <a:t>внутрішньовенно</a:t>
            </a:r>
            <a:r>
              <a:rPr lang="ru-RU" sz="2400" dirty="0"/>
              <a:t> (в/в) (не  </a:t>
            </a:r>
            <a:r>
              <a:rPr lang="ru-RU" sz="2400" dirty="0" err="1"/>
              <a:t>менше</a:t>
            </a:r>
            <a:r>
              <a:rPr lang="ru-RU" sz="2400" dirty="0"/>
              <a:t> 3-5 </a:t>
            </a:r>
            <a:r>
              <a:rPr lang="ru-RU" sz="2400" dirty="0" err="1"/>
              <a:t>разів</a:t>
            </a:r>
            <a:r>
              <a:rPr lang="ru-RU" sz="2400" dirty="0" smtClean="0"/>
              <a:t>);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solidFill>
                  <a:srgbClr val="CC0066"/>
                </a:solidFill>
              </a:rPr>
              <a:t>в/в </a:t>
            </a:r>
            <a:r>
              <a:rPr lang="ru-RU" sz="2400" dirty="0" err="1">
                <a:solidFill>
                  <a:srgbClr val="CC0066"/>
                </a:solidFill>
              </a:rPr>
              <a:t>введення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гіперімунного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імуноглобуліну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людини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/>
              <a:t>20 АО/кг </a:t>
            </a:r>
            <a:r>
              <a:rPr lang="ru-RU" sz="2400" dirty="0" err="1"/>
              <a:t>маси</a:t>
            </a:r>
            <a:r>
              <a:rPr lang="ru-RU" sz="2400" dirty="0"/>
              <a:t>, 5-6 </a:t>
            </a:r>
            <a:r>
              <a:rPr lang="ru-RU" sz="2400" dirty="0" err="1"/>
              <a:t>прийомів</a:t>
            </a:r>
            <a:r>
              <a:rPr lang="ru-RU" sz="2400" dirty="0"/>
              <a:t>.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753" y="1211287"/>
            <a:ext cx="181133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685800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Особливості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при </a:t>
            </a:r>
            <a:r>
              <a:rPr lang="ru-RU" sz="2800" b="1" dirty="0" err="1">
                <a:solidFill>
                  <a:srgbClr val="214895"/>
                </a:solidFill>
              </a:rPr>
              <a:t>інших</a:t>
            </a:r>
            <a:r>
              <a:rPr lang="ru-RU" sz="2800" b="1" dirty="0">
                <a:solidFill>
                  <a:srgbClr val="214895"/>
                </a:solidFill>
              </a:rPr>
              <a:t> формах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r>
              <a:rPr lang="ru-RU" sz="2800" b="1" dirty="0">
                <a:solidFill>
                  <a:srgbClr val="214895"/>
                </a:solidFill>
              </a:rPr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8928" y="1510465"/>
            <a:ext cx="112235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Синьогнійна</a:t>
            </a:r>
            <a:r>
              <a:rPr lang="ru-RU" sz="2400" b="1" dirty="0"/>
              <a:t> </a:t>
            </a:r>
            <a:r>
              <a:rPr lang="ru-RU" sz="2400" b="1" dirty="0" err="1"/>
              <a:t>паличка</a:t>
            </a:r>
            <a:r>
              <a:rPr lang="ru-RU" sz="2400" b="1" dirty="0"/>
              <a:t> </a:t>
            </a:r>
            <a:r>
              <a:rPr lang="ru-RU" sz="2400" dirty="0" err="1"/>
              <a:t>чутлива</a:t>
            </a:r>
            <a:r>
              <a:rPr lang="ru-RU" sz="2400" dirty="0"/>
              <a:t> </a:t>
            </a:r>
            <a:r>
              <a:rPr lang="ru-RU" sz="2400" dirty="0" smtClean="0"/>
              <a:t>до: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фторхінолонів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аміноглікозидів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цефалоспоринів</a:t>
            </a:r>
            <a:r>
              <a:rPr lang="ru-RU" sz="2400" dirty="0" smtClean="0">
                <a:solidFill>
                  <a:srgbClr val="CC0066"/>
                </a:solidFill>
              </a:rPr>
              <a:t> </a:t>
            </a:r>
            <a:r>
              <a:rPr lang="ru-RU" sz="2400" dirty="0">
                <a:solidFill>
                  <a:srgbClr val="CC0066"/>
                </a:solidFill>
              </a:rPr>
              <a:t>3-4-го </a:t>
            </a:r>
            <a:r>
              <a:rPr lang="ru-RU" sz="2400" dirty="0" err="1">
                <a:solidFill>
                  <a:srgbClr val="CC0066"/>
                </a:solidFill>
              </a:rPr>
              <a:t>покоління</a:t>
            </a:r>
            <a:r>
              <a:rPr lang="ru-RU" sz="2400" dirty="0">
                <a:solidFill>
                  <a:srgbClr val="CC0066"/>
                </a:solidFill>
              </a:rPr>
              <a:t>. </a:t>
            </a:r>
            <a:endParaRPr lang="ru-RU" sz="2400" dirty="0" smtClean="0">
              <a:solidFill>
                <a:srgbClr val="CC0066"/>
              </a:solidFill>
            </a:endParaRPr>
          </a:p>
          <a:p>
            <a:endParaRPr lang="ru-RU" sz="2400" dirty="0"/>
          </a:p>
          <a:p>
            <a:pPr marL="3760788"/>
            <a:r>
              <a:rPr lang="ru-RU" sz="2400" b="1" dirty="0" err="1" smtClean="0"/>
              <a:t>Легіонела</a:t>
            </a:r>
            <a:r>
              <a:rPr lang="ru-RU" sz="2400" dirty="0" smtClean="0"/>
              <a:t>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чутливість</a:t>
            </a:r>
            <a:r>
              <a:rPr lang="ru-RU" sz="2400" dirty="0"/>
              <a:t> </a:t>
            </a:r>
            <a:r>
              <a:rPr lang="ru-RU" sz="2400" dirty="0" smtClean="0"/>
              <a:t>до:</a:t>
            </a:r>
          </a:p>
          <a:p>
            <a:pPr marL="3760788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макролідів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3760788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фторхінолонів</a:t>
            </a:r>
            <a:r>
              <a:rPr lang="ru-RU" sz="2400" dirty="0" smtClean="0">
                <a:solidFill>
                  <a:srgbClr val="CC0066"/>
                </a:solidFill>
              </a:rPr>
              <a:t>.</a:t>
            </a:r>
          </a:p>
          <a:p>
            <a:endParaRPr lang="ru-RU" sz="2400" dirty="0"/>
          </a:p>
          <a:p>
            <a:pPr marL="5383213"/>
            <a:r>
              <a:rPr lang="ru-RU" sz="2400" b="1" dirty="0" smtClean="0"/>
              <a:t> </a:t>
            </a:r>
            <a:r>
              <a:rPr lang="ru-RU" sz="2400" b="1" dirty="0" err="1"/>
              <a:t>Хламідії</a:t>
            </a:r>
            <a:r>
              <a:rPr lang="ru-RU" sz="2400" b="1" dirty="0"/>
              <a:t> та </a:t>
            </a:r>
            <a:r>
              <a:rPr lang="ru-RU" sz="2400" b="1" dirty="0" err="1"/>
              <a:t>мікоплазми</a:t>
            </a:r>
            <a:r>
              <a:rPr lang="ru-RU" sz="2400" dirty="0"/>
              <a:t> </a:t>
            </a:r>
            <a:r>
              <a:rPr lang="ru-RU" sz="2400" dirty="0" err="1"/>
              <a:t>чутливі</a:t>
            </a:r>
            <a:r>
              <a:rPr lang="ru-RU" sz="2400" dirty="0"/>
              <a:t> </a:t>
            </a:r>
            <a:r>
              <a:rPr lang="ru-RU" sz="2400" dirty="0" smtClean="0"/>
              <a:t>до:</a:t>
            </a:r>
          </a:p>
          <a:p>
            <a:pPr marL="5383213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макролідів</a:t>
            </a:r>
            <a:r>
              <a:rPr lang="ru-RU" sz="2400" dirty="0" smtClean="0">
                <a:solidFill>
                  <a:srgbClr val="CC0066"/>
                </a:solidFill>
              </a:rPr>
              <a:t>,</a:t>
            </a:r>
          </a:p>
          <a:p>
            <a:pPr marL="5383213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тетрациклінів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endParaRPr lang="ru-RU" sz="2400" dirty="0" smtClean="0">
              <a:solidFill>
                <a:srgbClr val="CC0066"/>
              </a:solidFill>
            </a:endParaRPr>
          </a:p>
          <a:p>
            <a:pPr marL="5383213">
              <a:buFont typeface="Wingdings" panose="05000000000000000000" pitchFamily="2" charset="2"/>
              <a:buChar char="§"/>
            </a:pPr>
            <a:r>
              <a:rPr lang="ru-RU" sz="2400" dirty="0" err="1" smtClean="0">
                <a:solidFill>
                  <a:srgbClr val="CC0066"/>
                </a:solidFill>
              </a:rPr>
              <a:t>фторхінолонів</a:t>
            </a:r>
            <a:r>
              <a:rPr lang="ru-RU" sz="2400" dirty="0">
                <a:solidFill>
                  <a:srgbClr val="CC0066"/>
                </a:solidFill>
              </a:rPr>
              <a:t>.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94" y="3848467"/>
            <a:ext cx="2373209" cy="237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45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424" y="353929"/>
            <a:ext cx="8596668" cy="560471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214895"/>
                </a:solidFill>
              </a:rPr>
              <a:t>Принципи</a:t>
            </a:r>
            <a:r>
              <a:rPr lang="ru-RU" sz="2800" b="1" dirty="0" smtClean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антибіотикотерапії</a:t>
            </a:r>
            <a:endParaRPr lang="ru-RU" sz="2800" b="1" dirty="0">
              <a:solidFill>
                <a:srgbClr val="21489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3454" y="1438756"/>
            <a:ext cx="1042711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Повний</a:t>
            </a:r>
            <a:r>
              <a:rPr lang="ru-RU" sz="2000" b="1" dirty="0"/>
              <a:t> </a:t>
            </a:r>
            <a:r>
              <a:rPr lang="ru-RU" sz="2000" b="1" dirty="0" err="1"/>
              <a:t>ефект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</a:t>
            </a:r>
            <a:r>
              <a:rPr lang="ru-RU" sz="2000" b="1" dirty="0" err="1"/>
              <a:t>антибіотико</a:t>
            </a:r>
            <a:r>
              <a:rPr lang="ru-RU" sz="2000" dirty="0" err="1"/>
              <a:t>терапії</a:t>
            </a:r>
            <a:r>
              <a:rPr lang="ru-RU" sz="2000" dirty="0"/>
              <a:t> – </a:t>
            </a:r>
            <a:r>
              <a:rPr lang="ru-RU" sz="2000" dirty="0" err="1"/>
              <a:t>зниження</a:t>
            </a:r>
            <a:r>
              <a:rPr lang="ru-RU" sz="2000" dirty="0"/>
              <a:t> </a:t>
            </a:r>
            <a:r>
              <a:rPr lang="ru-RU" sz="2000" dirty="0" err="1"/>
              <a:t>температури</a:t>
            </a:r>
            <a:r>
              <a:rPr lang="ru-RU" sz="2000" dirty="0"/>
              <a:t> </a:t>
            </a:r>
            <a:r>
              <a:rPr lang="ru-RU" sz="2000" dirty="0" err="1"/>
              <a:t>тіла</a:t>
            </a:r>
            <a:r>
              <a:rPr lang="ru-RU" sz="2000" dirty="0"/>
              <a:t> до </a:t>
            </a:r>
            <a:r>
              <a:rPr lang="ru-RU" sz="2000" dirty="0" err="1"/>
              <a:t>рівня</a:t>
            </a:r>
            <a:r>
              <a:rPr lang="ru-RU" sz="2000" dirty="0"/>
              <a:t> 38˚С і </a:t>
            </a:r>
            <a:r>
              <a:rPr lang="ru-RU" sz="2000" dirty="0" err="1"/>
              <a:t>нижче</a:t>
            </a:r>
            <a:r>
              <a:rPr lang="ru-RU" sz="2000" dirty="0"/>
              <a:t> за  24-48  год при </a:t>
            </a:r>
            <a:r>
              <a:rPr lang="ru-RU" sz="2000" dirty="0" err="1"/>
              <a:t>неускладненій</a:t>
            </a:r>
            <a:r>
              <a:rPr lang="ru-RU" sz="2000" dirty="0"/>
              <a:t> і за 2-4 </a:t>
            </a:r>
            <a:r>
              <a:rPr lang="ru-RU" sz="2000" dirty="0" err="1"/>
              <a:t>доби</a:t>
            </a:r>
            <a:r>
              <a:rPr lang="ru-RU" sz="2000" dirty="0"/>
              <a:t>  – при </a:t>
            </a:r>
            <a:r>
              <a:rPr lang="ru-RU" sz="2000" dirty="0" err="1"/>
              <a:t>ускладненій</a:t>
            </a:r>
            <a:r>
              <a:rPr lang="ru-RU" sz="2000" dirty="0"/>
              <a:t> </a:t>
            </a:r>
            <a:r>
              <a:rPr lang="ru-RU" sz="2000" dirty="0" err="1"/>
              <a:t>пневмонії</a:t>
            </a:r>
            <a:r>
              <a:rPr lang="ru-RU" sz="2000" dirty="0"/>
              <a:t> з </a:t>
            </a:r>
            <a:r>
              <a:rPr lang="ru-RU" sz="2000" dirty="0" err="1"/>
              <a:t>поліпшенням</a:t>
            </a:r>
            <a:r>
              <a:rPr lang="ru-RU" sz="2000" dirty="0"/>
              <a:t> </a:t>
            </a:r>
            <a:r>
              <a:rPr lang="ru-RU" sz="2000" dirty="0" err="1"/>
              <a:t>загального</a:t>
            </a:r>
            <a:r>
              <a:rPr lang="ru-RU" sz="2000" dirty="0"/>
              <a:t> стану хворого (</a:t>
            </a:r>
            <a:r>
              <a:rPr lang="ru-RU" sz="2000" dirty="0" err="1"/>
              <a:t>відновлення</a:t>
            </a:r>
            <a:r>
              <a:rPr lang="ru-RU" sz="2000" dirty="0"/>
              <a:t> </a:t>
            </a:r>
            <a:r>
              <a:rPr lang="ru-RU" sz="2000" dirty="0" err="1"/>
              <a:t>апетиту</a:t>
            </a:r>
            <a:r>
              <a:rPr lang="ru-RU" sz="2000" dirty="0"/>
              <a:t>, </a:t>
            </a:r>
            <a:r>
              <a:rPr lang="ru-RU" sz="2000" dirty="0" err="1"/>
              <a:t>зменшення</a:t>
            </a:r>
            <a:r>
              <a:rPr lang="ru-RU" sz="2000" dirty="0"/>
              <a:t> </a:t>
            </a:r>
            <a:r>
              <a:rPr lang="ru-RU" sz="2000" dirty="0" err="1"/>
              <a:t>задишки</a:t>
            </a:r>
            <a:r>
              <a:rPr lang="ru-RU" sz="2000" dirty="0"/>
              <a:t>, </a:t>
            </a:r>
            <a:r>
              <a:rPr lang="ru-RU" sz="2000" dirty="0" err="1"/>
              <a:t>нормалізація</a:t>
            </a:r>
            <a:r>
              <a:rPr lang="ru-RU" sz="2000" dirty="0"/>
              <a:t> </a:t>
            </a:r>
            <a:r>
              <a:rPr lang="ru-RU" sz="2000" dirty="0" err="1"/>
              <a:t>лабораторних</a:t>
            </a:r>
            <a:r>
              <a:rPr lang="ru-RU" sz="2000" dirty="0"/>
              <a:t> </a:t>
            </a:r>
            <a:r>
              <a:rPr lang="ru-RU" sz="2000" dirty="0" err="1"/>
              <a:t>показників</a:t>
            </a:r>
            <a:r>
              <a:rPr lang="ru-RU" sz="2000" dirty="0"/>
              <a:t> </a:t>
            </a:r>
            <a:r>
              <a:rPr lang="ru-RU" sz="2000" dirty="0" err="1"/>
              <a:t>крові</a:t>
            </a:r>
            <a:r>
              <a:rPr lang="ru-RU" sz="2000" dirty="0"/>
              <a:t>). У </a:t>
            </a:r>
            <a:r>
              <a:rPr lang="ru-RU" sz="2000" dirty="0" err="1"/>
              <a:t>такій</a:t>
            </a:r>
            <a:r>
              <a:rPr lang="ru-RU" sz="2000" dirty="0"/>
              <a:t> </a:t>
            </a:r>
            <a:r>
              <a:rPr lang="ru-RU" sz="2000" dirty="0" err="1"/>
              <a:t>ситуації</a:t>
            </a:r>
            <a:r>
              <a:rPr lang="ru-RU" sz="2000" dirty="0"/>
              <a:t> </a:t>
            </a:r>
            <a:r>
              <a:rPr lang="ru-RU" sz="2000" dirty="0" err="1"/>
              <a:t>антибіотик</a:t>
            </a:r>
            <a:r>
              <a:rPr lang="ru-RU" sz="2000" dirty="0"/>
              <a:t> не </a:t>
            </a:r>
            <a:r>
              <a:rPr lang="ru-RU" sz="2000" dirty="0" err="1"/>
              <a:t>змінюють</a:t>
            </a:r>
            <a:r>
              <a:rPr lang="ru-RU" sz="2000" dirty="0"/>
              <a:t>, а </a:t>
            </a:r>
            <a:r>
              <a:rPr lang="ru-RU" sz="2000" dirty="0" err="1"/>
              <a:t>парентеральне</a:t>
            </a:r>
            <a:r>
              <a:rPr lang="ru-RU" sz="2000" dirty="0"/>
              <a:t> </a:t>
            </a:r>
            <a:r>
              <a:rPr lang="ru-RU" sz="2000" dirty="0" err="1"/>
              <a:t>введення</a:t>
            </a:r>
            <a:r>
              <a:rPr lang="ru-RU" sz="2000" dirty="0"/>
              <a:t> препарату </a:t>
            </a:r>
            <a:r>
              <a:rPr lang="ru-RU" sz="2000" dirty="0" err="1"/>
              <a:t>замінюють</a:t>
            </a:r>
            <a:r>
              <a:rPr lang="ru-RU" sz="2000" dirty="0"/>
              <a:t> на </a:t>
            </a:r>
            <a:r>
              <a:rPr lang="ru-RU" sz="2000" dirty="0" err="1"/>
              <a:t>пероральний</a:t>
            </a:r>
            <a:r>
              <a:rPr lang="ru-RU" sz="2000" dirty="0"/>
              <a:t> </a:t>
            </a:r>
            <a:r>
              <a:rPr lang="ru-RU" sz="2000" dirty="0" err="1"/>
              <a:t>прийом</a:t>
            </a:r>
            <a:r>
              <a:rPr lang="ru-RU" sz="2000" dirty="0"/>
              <a:t>.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b="1" dirty="0" err="1" smtClean="0"/>
              <a:t>Частковий</a:t>
            </a:r>
            <a:r>
              <a:rPr lang="ru-RU" sz="2000" b="1" dirty="0" smtClean="0"/>
              <a:t> </a:t>
            </a:r>
            <a:r>
              <a:rPr lang="ru-RU" sz="2000" b="1" dirty="0" err="1"/>
              <a:t>ефект</a:t>
            </a:r>
            <a:r>
              <a:rPr lang="ru-RU" sz="2000" b="1" dirty="0"/>
              <a:t> </a:t>
            </a:r>
            <a:r>
              <a:rPr lang="ru-RU" sz="2000" dirty="0"/>
              <a:t>– </a:t>
            </a:r>
            <a:r>
              <a:rPr lang="ru-RU" sz="2000" dirty="0" err="1"/>
              <a:t>збереження</a:t>
            </a:r>
            <a:r>
              <a:rPr lang="ru-RU" sz="2000" dirty="0"/>
              <a:t> лихоманки </a:t>
            </a:r>
            <a:r>
              <a:rPr lang="ru-RU" sz="2000" dirty="0" err="1"/>
              <a:t>довше</a:t>
            </a:r>
            <a:r>
              <a:rPr lang="ru-RU" sz="2000" dirty="0"/>
              <a:t> </a:t>
            </a:r>
            <a:r>
              <a:rPr lang="ru-RU" sz="2000" dirty="0" err="1"/>
              <a:t>вказаного</a:t>
            </a:r>
            <a:r>
              <a:rPr lang="ru-RU" sz="2000" dirty="0"/>
              <a:t> </a:t>
            </a:r>
            <a:r>
              <a:rPr lang="ru-RU" sz="2000" dirty="0" err="1"/>
              <a:t>терміну</a:t>
            </a:r>
            <a:r>
              <a:rPr lang="ru-RU" sz="2000" dirty="0"/>
              <a:t> при </a:t>
            </a:r>
            <a:r>
              <a:rPr lang="ru-RU" sz="2000" dirty="0" err="1"/>
              <a:t>клінічному</a:t>
            </a:r>
            <a:r>
              <a:rPr lang="ru-RU" sz="2000" dirty="0"/>
              <a:t> </a:t>
            </a:r>
            <a:r>
              <a:rPr lang="ru-RU" sz="2000" dirty="0" err="1"/>
              <a:t>поліпшенні</a:t>
            </a:r>
            <a:r>
              <a:rPr lang="ru-RU" sz="2000" dirty="0"/>
              <a:t> та </a:t>
            </a:r>
            <a:r>
              <a:rPr lang="ru-RU" sz="2000" dirty="0" err="1"/>
              <a:t>відсутність</a:t>
            </a:r>
            <a:r>
              <a:rPr lang="ru-RU" sz="2000" dirty="0"/>
              <a:t> </a:t>
            </a:r>
            <a:r>
              <a:rPr lang="ru-RU" sz="2000" dirty="0" err="1"/>
              <a:t>негативної</a:t>
            </a:r>
            <a:r>
              <a:rPr lang="ru-RU" sz="2000" dirty="0"/>
              <a:t> </a:t>
            </a:r>
            <a:r>
              <a:rPr lang="ru-RU" sz="2000" dirty="0" err="1"/>
              <a:t>рентгенологічної</a:t>
            </a:r>
            <a:r>
              <a:rPr lang="ru-RU" sz="2000" dirty="0"/>
              <a:t> </a:t>
            </a:r>
            <a:r>
              <a:rPr lang="ru-RU" sz="2000" dirty="0" err="1"/>
              <a:t>динаміки</a:t>
            </a:r>
            <a:r>
              <a:rPr lang="ru-RU" sz="2000" dirty="0"/>
              <a:t>. </a:t>
            </a:r>
            <a:r>
              <a:rPr lang="ru-RU" sz="2000" dirty="0" err="1"/>
              <a:t>Змінювати</a:t>
            </a:r>
            <a:r>
              <a:rPr lang="ru-RU" sz="2000" dirty="0"/>
              <a:t> </a:t>
            </a:r>
            <a:r>
              <a:rPr lang="ru-RU" sz="2000" dirty="0" err="1"/>
              <a:t>антибіотик</a:t>
            </a:r>
            <a:r>
              <a:rPr lang="ru-RU" sz="2000" dirty="0"/>
              <a:t> не </a:t>
            </a:r>
            <a:r>
              <a:rPr lang="ru-RU" sz="2000" dirty="0" err="1"/>
              <a:t>потрібно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 err="1" smtClean="0"/>
              <a:t>Відсутність</a:t>
            </a:r>
            <a:r>
              <a:rPr lang="ru-RU" sz="2000" b="1" dirty="0" smtClean="0"/>
              <a:t> </a:t>
            </a:r>
            <a:r>
              <a:rPr lang="ru-RU" sz="2000" b="1" dirty="0" err="1"/>
              <a:t>ефекту</a:t>
            </a:r>
            <a:r>
              <a:rPr lang="ru-RU" sz="2000" b="1" dirty="0"/>
              <a:t> </a:t>
            </a:r>
            <a:r>
              <a:rPr lang="ru-RU" sz="2000" dirty="0"/>
              <a:t>– </a:t>
            </a:r>
            <a:r>
              <a:rPr lang="ru-RU" sz="2000" dirty="0" err="1"/>
              <a:t>збереження</a:t>
            </a:r>
            <a:r>
              <a:rPr lang="ru-RU" sz="2000" dirty="0"/>
              <a:t> лихоманки при </a:t>
            </a:r>
            <a:r>
              <a:rPr lang="ru-RU" sz="2000" dirty="0" err="1"/>
              <a:t>погіршенні</a:t>
            </a:r>
            <a:r>
              <a:rPr lang="ru-RU" sz="2000" dirty="0"/>
              <a:t> </a:t>
            </a:r>
            <a:r>
              <a:rPr lang="ru-RU" sz="2000" dirty="0" err="1"/>
              <a:t>загального</a:t>
            </a:r>
            <a:r>
              <a:rPr lang="ru-RU" sz="2000" dirty="0"/>
              <a:t> стану, </a:t>
            </a:r>
            <a:r>
              <a:rPr lang="ru-RU" sz="2000" dirty="0" err="1"/>
              <a:t>зростання</a:t>
            </a:r>
            <a:r>
              <a:rPr lang="ru-RU" sz="2000" dirty="0"/>
              <a:t> </a:t>
            </a:r>
            <a:r>
              <a:rPr lang="ru-RU" sz="2000" dirty="0" err="1"/>
              <a:t>патологічних</a:t>
            </a:r>
            <a:r>
              <a:rPr lang="ru-RU" sz="2000" dirty="0"/>
              <a:t> </a:t>
            </a:r>
            <a:r>
              <a:rPr lang="ru-RU" sz="2000" dirty="0" err="1"/>
              <a:t>змін</a:t>
            </a:r>
            <a:r>
              <a:rPr lang="ru-RU" sz="2000" dirty="0"/>
              <a:t> у </a:t>
            </a:r>
            <a:r>
              <a:rPr lang="ru-RU" sz="2000" dirty="0" err="1"/>
              <a:t>легенях</a:t>
            </a:r>
            <a:r>
              <a:rPr lang="ru-RU" sz="2000" dirty="0"/>
              <a:t> при </a:t>
            </a:r>
            <a:r>
              <a:rPr lang="ru-RU" sz="2000" dirty="0" err="1"/>
              <a:t>об’єктивному</a:t>
            </a:r>
            <a:r>
              <a:rPr lang="ru-RU" sz="2000" dirty="0"/>
              <a:t> </a:t>
            </a:r>
            <a:r>
              <a:rPr lang="ru-RU" sz="2000" dirty="0" err="1"/>
              <a:t>обстеженні</a:t>
            </a:r>
            <a:r>
              <a:rPr lang="ru-RU" sz="2000" dirty="0"/>
              <a:t> та при </a:t>
            </a:r>
            <a:r>
              <a:rPr lang="ru-RU" sz="2000" dirty="0" err="1"/>
              <a:t>рентгенографії</a:t>
            </a:r>
            <a:r>
              <a:rPr lang="ru-RU" sz="2000" dirty="0"/>
              <a:t> </a:t>
            </a:r>
            <a:r>
              <a:rPr lang="ru-RU" sz="2000" dirty="0" err="1"/>
              <a:t>легень</a:t>
            </a:r>
            <a:r>
              <a:rPr lang="ru-RU" sz="2000" dirty="0"/>
              <a:t> (</a:t>
            </a:r>
            <a:r>
              <a:rPr lang="ru-RU" sz="2000" dirty="0" err="1"/>
              <a:t>поява</a:t>
            </a:r>
            <a:r>
              <a:rPr lang="ru-RU" sz="2000" dirty="0"/>
              <a:t> </a:t>
            </a:r>
            <a:r>
              <a:rPr lang="ru-RU" sz="2000" dirty="0" err="1"/>
              <a:t>нових</a:t>
            </a:r>
            <a:r>
              <a:rPr lang="ru-RU" sz="2000" dirty="0"/>
              <a:t> </a:t>
            </a:r>
            <a:r>
              <a:rPr lang="ru-RU" sz="2000" dirty="0" err="1"/>
              <a:t>вогнищ</a:t>
            </a:r>
            <a:r>
              <a:rPr lang="ru-RU" sz="2000" dirty="0"/>
              <a:t> </a:t>
            </a:r>
            <a:r>
              <a:rPr lang="ru-RU" sz="2000" dirty="0" err="1"/>
              <a:t>інфільтрації</a:t>
            </a:r>
            <a:r>
              <a:rPr lang="ru-RU" sz="2000" dirty="0"/>
              <a:t>,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злиття</a:t>
            </a:r>
            <a:r>
              <a:rPr lang="ru-RU" sz="2000" dirty="0"/>
              <a:t>, </a:t>
            </a:r>
            <a:r>
              <a:rPr lang="ru-RU" sz="2000" dirty="0" err="1"/>
              <a:t>виникнення</a:t>
            </a:r>
            <a:r>
              <a:rPr lang="ru-RU" sz="2000" dirty="0"/>
              <a:t> </a:t>
            </a:r>
            <a:r>
              <a:rPr lang="ru-RU" sz="2000" dirty="0" err="1"/>
              <a:t>плевральнолегеневих</a:t>
            </a:r>
            <a:r>
              <a:rPr lang="ru-RU" sz="2000" dirty="0"/>
              <a:t> </a:t>
            </a:r>
            <a:r>
              <a:rPr lang="ru-RU" sz="2000" dirty="0" err="1"/>
              <a:t>ускладнень</a:t>
            </a:r>
            <a:r>
              <a:rPr lang="ru-RU" sz="2000" dirty="0"/>
              <a:t>). </a:t>
            </a:r>
            <a:r>
              <a:rPr lang="ru-RU" sz="2000" dirty="0" err="1"/>
              <a:t>Потрібно</a:t>
            </a:r>
            <a:r>
              <a:rPr lang="ru-RU" sz="2000" dirty="0"/>
              <a:t> </a:t>
            </a:r>
            <a:r>
              <a:rPr lang="ru-RU" sz="2000" dirty="0" err="1"/>
              <a:t>замінити</a:t>
            </a:r>
            <a:r>
              <a:rPr lang="ru-RU" sz="2000" dirty="0"/>
              <a:t> </a:t>
            </a:r>
            <a:r>
              <a:rPr lang="ru-RU" sz="2000" dirty="0" err="1"/>
              <a:t>антибіотик</a:t>
            </a:r>
            <a:r>
              <a:rPr lang="ru-RU" sz="2000" dirty="0"/>
              <a:t>.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бажано</a:t>
            </a:r>
            <a:r>
              <a:rPr lang="ru-RU" sz="2000" dirty="0"/>
              <a:t> </a:t>
            </a:r>
            <a:r>
              <a:rPr lang="ru-RU" sz="2000" dirty="0" err="1"/>
              <a:t>зробити</a:t>
            </a:r>
            <a:r>
              <a:rPr lang="ru-RU" sz="2000" dirty="0"/>
              <a:t> з </a:t>
            </a:r>
            <a:r>
              <a:rPr lang="ru-RU" sz="2000" dirty="0" err="1"/>
              <a:t>урахуванням</a:t>
            </a:r>
            <a:r>
              <a:rPr lang="ru-RU" sz="2000" dirty="0"/>
              <a:t> </a:t>
            </a:r>
            <a:r>
              <a:rPr lang="ru-RU" sz="2000" dirty="0" err="1"/>
              <a:t>результатів</a:t>
            </a:r>
            <a:r>
              <a:rPr lang="ru-RU" sz="2000" dirty="0"/>
              <a:t> </a:t>
            </a:r>
            <a:r>
              <a:rPr lang="ru-RU" sz="2000" dirty="0" err="1"/>
              <a:t>бактеріологічного</a:t>
            </a:r>
            <a:r>
              <a:rPr lang="ru-RU" sz="2000" dirty="0"/>
              <a:t> </a:t>
            </a:r>
            <a:r>
              <a:rPr lang="ru-RU" sz="2000" dirty="0" err="1"/>
              <a:t>дослідження</a:t>
            </a:r>
            <a:r>
              <a:rPr lang="ru-RU" sz="2000" dirty="0"/>
              <a:t> </a:t>
            </a:r>
            <a:r>
              <a:rPr lang="ru-RU" sz="2000" dirty="0" err="1"/>
              <a:t>харкотиння</a:t>
            </a:r>
            <a:r>
              <a:rPr lang="ru-RU" sz="2000" dirty="0"/>
              <a:t>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556" y="0"/>
            <a:ext cx="1268959" cy="127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59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690" y="299884"/>
            <a:ext cx="8596668" cy="688258"/>
          </a:xfrm>
        </p:spPr>
        <p:txBody>
          <a:bodyPr/>
          <a:lstStyle/>
          <a:p>
            <a:r>
              <a:rPr lang="ru-RU" sz="2800" b="1" dirty="0" err="1">
                <a:solidFill>
                  <a:srgbClr val="214895"/>
                </a:solidFill>
              </a:rPr>
              <a:t>Принципи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антибіотикотерапії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689" y="1504336"/>
            <a:ext cx="1084006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Показанням</a:t>
            </a:r>
            <a:r>
              <a:rPr lang="ru-RU" sz="2800" b="1" dirty="0"/>
              <a:t> до </a:t>
            </a:r>
            <a:r>
              <a:rPr lang="ru-RU" sz="2800" b="1" dirty="0" err="1"/>
              <a:t>застосування</a:t>
            </a:r>
            <a:r>
              <a:rPr lang="ru-RU" sz="2800" b="1" dirty="0"/>
              <a:t> </a:t>
            </a:r>
            <a:r>
              <a:rPr lang="ru-RU" sz="2800" b="1" dirty="0" err="1"/>
              <a:t>інших</a:t>
            </a:r>
            <a:r>
              <a:rPr lang="ru-RU" sz="2800" b="1" dirty="0"/>
              <a:t> </a:t>
            </a:r>
            <a:r>
              <a:rPr lang="ru-RU" sz="2800" b="1" dirty="0" err="1"/>
              <a:t>антибіотиків</a:t>
            </a:r>
            <a:r>
              <a:rPr lang="ru-RU" sz="2800" b="1" dirty="0"/>
              <a:t> </a:t>
            </a:r>
            <a:r>
              <a:rPr lang="ru-RU" sz="2800" dirty="0"/>
              <a:t>є </a:t>
            </a:r>
            <a:endParaRPr lang="ru-RU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err="1" smtClean="0"/>
              <a:t>відсутність</a:t>
            </a:r>
            <a:r>
              <a:rPr lang="ru-RU" sz="2800" dirty="0" smtClean="0"/>
              <a:t> </a:t>
            </a:r>
            <a:r>
              <a:rPr lang="ru-RU" sz="2800" dirty="0" err="1"/>
              <a:t>клінічного</a:t>
            </a:r>
            <a:r>
              <a:rPr lang="ru-RU" sz="2800" dirty="0"/>
              <a:t> </a:t>
            </a:r>
            <a:r>
              <a:rPr lang="ru-RU" sz="2800" dirty="0" err="1"/>
              <a:t>ефекту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препарату </a:t>
            </a:r>
            <a:r>
              <a:rPr lang="ru-RU" sz="2800" dirty="0" err="1"/>
              <a:t>першого</a:t>
            </a:r>
            <a:r>
              <a:rPr lang="ru-RU" sz="2800" dirty="0"/>
              <a:t> </a:t>
            </a:r>
            <a:r>
              <a:rPr lang="ru-RU" sz="2800" dirty="0" err="1"/>
              <a:t>вибору</a:t>
            </a:r>
            <a:r>
              <a:rPr lang="ru-RU" sz="2800" dirty="0"/>
              <a:t> </a:t>
            </a:r>
            <a:r>
              <a:rPr lang="ru-RU" sz="2800" dirty="0" err="1"/>
              <a:t>протягом</a:t>
            </a:r>
            <a:r>
              <a:rPr lang="ru-RU" sz="2800" dirty="0"/>
              <a:t> 48-72 годин при </a:t>
            </a:r>
            <a:r>
              <a:rPr lang="ru-RU" sz="2800" dirty="0" err="1"/>
              <a:t>неускладненій</a:t>
            </a:r>
            <a:r>
              <a:rPr lang="ru-RU" sz="2800" dirty="0"/>
              <a:t> і 36-48 годин – при </a:t>
            </a:r>
            <a:r>
              <a:rPr lang="ru-RU" sz="2800" dirty="0" err="1"/>
              <a:t>ускладненій</a:t>
            </a:r>
            <a:r>
              <a:rPr lang="ru-RU" sz="2800" dirty="0"/>
              <a:t> </a:t>
            </a:r>
            <a:r>
              <a:rPr lang="ru-RU" sz="2800" dirty="0" err="1"/>
              <a:t>пневмонії</a:t>
            </a:r>
            <a:r>
              <a:rPr lang="ru-RU" sz="2800" dirty="0"/>
              <a:t>, </a:t>
            </a:r>
            <a:endParaRPr lang="ru-RU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err="1" smtClean="0"/>
              <a:t>розвиток</a:t>
            </a:r>
            <a:r>
              <a:rPr lang="ru-RU" sz="2800" dirty="0" smtClean="0"/>
              <a:t> </a:t>
            </a:r>
            <a:r>
              <a:rPr lang="ru-RU" sz="2800" dirty="0" err="1"/>
              <a:t>небажаних</a:t>
            </a:r>
            <a:r>
              <a:rPr lang="ru-RU" sz="2800" dirty="0"/>
              <a:t> </a:t>
            </a:r>
            <a:r>
              <a:rPr lang="ru-RU" sz="2800" dirty="0" err="1"/>
              <a:t>медикаментозних</a:t>
            </a:r>
            <a:r>
              <a:rPr lang="ru-RU" sz="2800" dirty="0"/>
              <a:t> </a:t>
            </a:r>
            <a:r>
              <a:rPr lang="ru-RU" sz="2800" dirty="0" err="1"/>
              <a:t>реакцій</a:t>
            </a:r>
            <a:r>
              <a:rPr lang="ru-RU" sz="2800" dirty="0" smtClean="0"/>
              <a:t>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ru-RU" sz="2800" dirty="0"/>
          </a:p>
          <a:p>
            <a:r>
              <a:rPr lang="ru-RU" sz="2800" b="1" dirty="0" err="1" smtClean="0"/>
              <a:t>Орієнтирами</a:t>
            </a:r>
            <a:r>
              <a:rPr lang="ru-RU" sz="2800" b="1" dirty="0" smtClean="0"/>
              <a:t> </a:t>
            </a:r>
            <a:r>
              <a:rPr lang="ru-RU" sz="2800" b="1" dirty="0"/>
              <a:t>для </a:t>
            </a:r>
            <a:r>
              <a:rPr lang="ru-RU" sz="2800" b="1" dirty="0" err="1"/>
              <a:t>відміни</a:t>
            </a:r>
            <a:r>
              <a:rPr lang="ru-RU" sz="2800" b="1" dirty="0"/>
              <a:t> </a:t>
            </a:r>
            <a:r>
              <a:rPr lang="ru-RU" sz="2800" b="1" dirty="0" err="1"/>
              <a:t>антибіотиків</a:t>
            </a:r>
            <a:r>
              <a:rPr lang="ru-RU" sz="2800" dirty="0"/>
              <a:t>, </a:t>
            </a:r>
            <a:r>
              <a:rPr lang="ru-RU" sz="2800" dirty="0" err="1"/>
              <a:t>окрім</a:t>
            </a:r>
            <a:r>
              <a:rPr lang="ru-RU" sz="2800" dirty="0"/>
              <a:t> </a:t>
            </a:r>
            <a:r>
              <a:rPr lang="ru-RU" sz="2800" dirty="0" err="1"/>
              <a:t>позитивної</a:t>
            </a:r>
            <a:r>
              <a:rPr lang="ru-RU" sz="2800" dirty="0"/>
              <a:t> </a:t>
            </a:r>
            <a:r>
              <a:rPr lang="ru-RU" sz="2800" dirty="0" err="1"/>
              <a:t>клінічної</a:t>
            </a:r>
            <a:r>
              <a:rPr lang="ru-RU" sz="2800" dirty="0"/>
              <a:t> </a:t>
            </a:r>
            <a:r>
              <a:rPr lang="ru-RU" sz="2800" dirty="0" err="1"/>
              <a:t>динаміки</a:t>
            </a:r>
            <a:r>
              <a:rPr lang="ru-RU" sz="2800" dirty="0"/>
              <a:t>, є </a:t>
            </a:r>
            <a:r>
              <a:rPr lang="ru-RU" sz="2800" dirty="0" err="1"/>
              <a:t>тенденція</a:t>
            </a:r>
            <a:r>
              <a:rPr lang="ru-RU" sz="2800" dirty="0"/>
              <a:t> до </a:t>
            </a:r>
            <a:r>
              <a:rPr lang="ru-RU" sz="2800" dirty="0" err="1"/>
              <a:t>нормалізації</a:t>
            </a:r>
            <a:r>
              <a:rPr lang="ru-RU" sz="2800" dirty="0"/>
              <a:t> </a:t>
            </a:r>
            <a:r>
              <a:rPr lang="ru-RU" sz="2800" dirty="0" err="1"/>
              <a:t>рентгенологічної</a:t>
            </a:r>
            <a:r>
              <a:rPr lang="ru-RU" sz="2800" dirty="0"/>
              <a:t> </a:t>
            </a:r>
            <a:r>
              <a:rPr lang="ru-RU" sz="2800" dirty="0" err="1"/>
              <a:t>картини</a:t>
            </a:r>
            <a:r>
              <a:rPr lang="ru-RU" sz="2800" dirty="0"/>
              <a:t> і </a:t>
            </a:r>
            <a:r>
              <a:rPr lang="ru-RU" sz="2800" dirty="0" err="1"/>
              <a:t>показників</a:t>
            </a:r>
            <a:r>
              <a:rPr lang="ru-RU" sz="2800" dirty="0"/>
              <a:t> </a:t>
            </a:r>
            <a:r>
              <a:rPr lang="ru-RU" sz="2800" dirty="0" err="1"/>
              <a:t>крові</a:t>
            </a:r>
            <a:r>
              <a:rPr lang="ru-RU" sz="2800" dirty="0"/>
              <a:t>. </a:t>
            </a:r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1913" y="4733208"/>
            <a:ext cx="181133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1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948" y="181896"/>
            <a:ext cx="10987549" cy="1320800"/>
          </a:xfrm>
        </p:spPr>
        <p:txBody>
          <a:bodyPr>
            <a:noAutofit/>
          </a:bodyPr>
          <a:lstStyle/>
          <a:p>
            <a:pPr fontAlgn="base"/>
            <a:r>
              <a:rPr lang="en-US" sz="2800" b="1" dirty="0">
                <a:solidFill>
                  <a:srgbClr val="FF0000"/>
                </a:solidFill>
              </a:rPr>
              <a:t> </a:t>
            </a:r>
            <a:r>
              <a:rPr lang="ru-RU" sz="2800" b="1" i="1" dirty="0" err="1">
                <a:solidFill>
                  <a:srgbClr val="C00000"/>
                </a:solidFill>
              </a:rPr>
              <a:t>Класифікація</a:t>
            </a:r>
            <a:r>
              <a:rPr lang="ru-RU" sz="2800" b="1" i="1" dirty="0">
                <a:solidFill>
                  <a:srgbClr val="C00000"/>
                </a:solidFill>
              </a:rPr>
              <a:t> пневмонії у </a:t>
            </a:r>
            <a:r>
              <a:rPr lang="ru-RU" sz="2800" b="1" i="1" dirty="0" err="1">
                <a:solidFill>
                  <a:srgbClr val="C00000"/>
                </a:solidFill>
              </a:rPr>
              <a:t>дітей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(</a:t>
            </a:r>
            <a:r>
              <a:rPr lang="ru-RU" sz="2800" b="1" i="1" dirty="0" err="1">
                <a:solidFill>
                  <a:srgbClr val="C00000"/>
                </a:solidFill>
              </a:rPr>
              <a:t>затверджена</a:t>
            </a:r>
            <a:r>
              <a:rPr lang="ru-RU" sz="2800" b="1" i="1" dirty="0">
                <a:solidFill>
                  <a:srgbClr val="C00000"/>
                </a:solidFill>
              </a:rPr>
              <a:t> на 12-му </a:t>
            </a:r>
            <a:r>
              <a:rPr lang="ru-RU" sz="2800" b="1" i="1" dirty="0" err="1">
                <a:solidFill>
                  <a:srgbClr val="C00000"/>
                </a:solidFill>
              </a:rPr>
              <a:t>з’їзді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педіатрів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України</a:t>
            </a:r>
            <a:r>
              <a:rPr lang="ru-RU" sz="2800" b="1" i="1" dirty="0">
                <a:solidFill>
                  <a:srgbClr val="C00000"/>
                </a:solidFill>
              </a:rPr>
              <a:t>, 14.10.2010 р.)</a:t>
            </a:r>
            <a:r>
              <a:rPr lang="ru-RU" sz="2800" i="1" dirty="0">
                <a:solidFill>
                  <a:srgbClr val="C00000"/>
                </a:solidFill>
              </a:rPr>
              <a:t/>
            </a:r>
            <a:br>
              <a:rPr lang="ru-RU" sz="2800" i="1" dirty="0">
                <a:solidFill>
                  <a:srgbClr val="C00000"/>
                </a:solidFill>
              </a:rPr>
            </a:b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23993" r="16913" b="10886"/>
          <a:stretch/>
        </p:blipFill>
        <p:spPr bwMode="auto">
          <a:xfrm>
            <a:off x="737419" y="1194620"/>
            <a:ext cx="10559846" cy="5501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70000" y1="63750" x2="55000" y2="76250"/>
                        <a14:foregroundMark x1="26875" y1="65000" x2="38750" y2="79375"/>
                        <a14:backgroundMark x1="45625" y1="48750" x2="48750" y2="8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527" t="13262" r="16446" b="8744"/>
          <a:stretch/>
        </p:blipFill>
        <p:spPr bwMode="auto">
          <a:xfrm>
            <a:off x="10648333" y="5368316"/>
            <a:ext cx="1297859" cy="1445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713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err="1">
                <a:solidFill>
                  <a:srgbClr val="214895"/>
                </a:solidFill>
              </a:rPr>
              <a:t>Принципи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антибіотикотерапії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7922" y="1546459"/>
            <a:ext cx="98224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err="1">
                <a:solidFill>
                  <a:prstClr val="black"/>
                </a:solidFill>
              </a:rPr>
              <a:t>Здебільшого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b="1" dirty="0" err="1">
                <a:solidFill>
                  <a:prstClr val="black"/>
                </a:solidFill>
              </a:rPr>
              <a:t>тривалість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err="1">
                <a:solidFill>
                  <a:prstClr val="black"/>
                </a:solidFill>
              </a:rPr>
              <a:t>лікування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коливається</a:t>
            </a:r>
            <a:r>
              <a:rPr lang="ru-RU" sz="2400" dirty="0">
                <a:solidFill>
                  <a:prstClr val="black"/>
                </a:solidFill>
              </a:rPr>
              <a:t> в межах </a:t>
            </a:r>
            <a:r>
              <a:rPr lang="ru-RU" sz="2400" dirty="0" err="1">
                <a:solidFill>
                  <a:prstClr val="black"/>
                </a:solidFill>
              </a:rPr>
              <a:t>від</a:t>
            </a:r>
            <a:r>
              <a:rPr lang="ru-RU" sz="2400" dirty="0">
                <a:solidFill>
                  <a:prstClr val="black"/>
                </a:solidFill>
              </a:rPr>
              <a:t> 7 до 14 </a:t>
            </a:r>
            <a:r>
              <a:rPr lang="ru-RU" sz="2400" dirty="0" err="1">
                <a:solidFill>
                  <a:prstClr val="black"/>
                </a:solidFill>
              </a:rPr>
              <a:t>діб</a:t>
            </a:r>
            <a:r>
              <a:rPr lang="ru-RU" sz="2400" dirty="0">
                <a:solidFill>
                  <a:prstClr val="black"/>
                </a:solidFill>
              </a:rPr>
              <a:t> (3-4 </a:t>
            </a:r>
            <a:r>
              <a:rPr lang="ru-RU" sz="2400" dirty="0" err="1">
                <a:solidFill>
                  <a:prstClr val="black"/>
                </a:solidFill>
              </a:rPr>
              <a:t>доби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після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нормалізації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температури</a:t>
            </a:r>
            <a:r>
              <a:rPr lang="ru-RU" sz="2400" dirty="0">
                <a:solidFill>
                  <a:prstClr val="black"/>
                </a:solidFill>
              </a:rPr>
              <a:t>). 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r>
              <a:rPr lang="ru-RU" sz="2400" b="1" dirty="0" err="1">
                <a:solidFill>
                  <a:prstClr val="black"/>
                </a:solidFill>
              </a:rPr>
              <a:t>Тривалість</a:t>
            </a:r>
            <a:r>
              <a:rPr lang="ru-RU" sz="2400" b="1" dirty="0">
                <a:solidFill>
                  <a:prstClr val="black"/>
                </a:solidFill>
              </a:rPr>
              <a:t> АБ-</a:t>
            </a:r>
            <a:r>
              <a:rPr lang="ru-RU" sz="2400" b="1" dirty="0" err="1">
                <a:solidFill>
                  <a:prstClr val="black"/>
                </a:solidFill>
              </a:rPr>
              <a:t>терапії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визначають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супутні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захворювання</a:t>
            </a:r>
            <a:r>
              <a:rPr lang="ru-RU" sz="2400" dirty="0">
                <a:solidFill>
                  <a:prstClr val="black"/>
                </a:solidFill>
              </a:rPr>
              <a:t> та/</a:t>
            </a:r>
            <a:r>
              <a:rPr lang="ru-RU" sz="2400" dirty="0" err="1">
                <a:solidFill>
                  <a:prstClr val="black"/>
                </a:solidFill>
              </a:rPr>
              <a:t>або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бактеріємія</a:t>
            </a:r>
            <a:r>
              <a:rPr lang="ru-RU" sz="2400" dirty="0">
                <a:solidFill>
                  <a:prstClr val="black"/>
                </a:solidFill>
              </a:rPr>
              <a:t>, </a:t>
            </a:r>
            <a:r>
              <a:rPr lang="ru-RU" sz="2400" dirty="0" err="1">
                <a:solidFill>
                  <a:prstClr val="black"/>
                </a:solidFill>
              </a:rPr>
              <a:t>тяжкість</a:t>
            </a:r>
            <a:r>
              <a:rPr lang="ru-RU" sz="2400" dirty="0">
                <a:solidFill>
                  <a:prstClr val="black"/>
                </a:solidFill>
              </a:rPr>
              <a:t> і  </a:t>
            </a:r>
            <a:r>
              <a:rPr lang="ru-RU" sz="2400" dirty="0" err="1">
                <a:solidFill>
                  <a:prstClr val="black"/>
                </a:solidFill>
              </a:rPr>
              <a:t>перебіг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захворювання</a:t>
            </a:r>
            <a:r>
              <a:rPr lang="ru-RU" sz="2400" dirty="0">
                <a:solidFill>
                  <a:prstClr val="black"/>
                </a:solidFill>
              </a:rPr>
              <a:t>. 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При </a:t>
            </a:r>
            <a:r>
              <a:rPr lang="ru-RU" sz="2400" dirty="0" err="1">
                <a:solidFill>
                  <a:prstClr val="black"/>
                </a:solidFill>
              </a:rPr>
              <a:t>пневмонії</a:t>
            </a:r>
            <a:r>
              <a:rPr lang="ru-RU" sz="2400" dirty="0">
                <a:solidFill>
                  <a:prstClr val="black"/>
                </a:solidFill>
              </a:rPr>
              <a:t>, </a:t>
            </a:r>
            <a:r>
              <a:rPr lang="ru-RU" sz="2400" dirty="0" err="1">
                <a:solidFill>
                  <a:prstClr val="black"/>
                </a:solidFill>
              </a:rPr>
              <a:t>викликаній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en-US" sz="2400" b="1" dirty="0">
                <a:solidFill>
                  <a:prstClr val="black"/>
                </a:solidFill>
              </a:rPr>
              <a:t>Str. </a:t>
            </a:r>
            <a:r>
              <a:rPr lang="ru-RU" sz="2400" b="1" dirty="0">
                <a:solidFill>
                  <a:prstClr val="black"/>
                </a:solidFill>
              </a:rPr>
              <a:t>р</a:t>
            </a:r>
            <a:r>
              <a:rPr lang="en-US" sz="2400" b="1" dirty="0" err="1">
                <a:solidFill>
                  <a:prstClr val="black"/>
                </a:solidFill>
              </a:rPr>
              <a:t>neumoniae</a:t>
            </a:r>
            <a:r>
              <a:rPr lang="en-US" sz="2400" dirty="0">
                <a:solidFill>
                  <a:prstClr val="black"/>
                </a:solidFill>
              </a:rPr>
              <a:t>, </a:t>
            </a:r>
            <a:r>
              <a:rPr lang="ru-RU" sz="2400" dirty="0">
                <a:solidFill>
                  <a:prstClr val="black"/>
                </a:solidFill>
              </a:rPr>
              <a:t>оптимальна </a:t>
            </a:r>
            <a:r>
              <a:rPr lang="ru-RU" sz="2400" dirty="0" err="1">
                <a:solidFill>
                  <a:prstClr val="black"/>
                </a:solidFill>
              </a:rPr>
              <a:t>тривалість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терапії</a:t>
            </a:r>
            <a:r>
              <a:rPr lang="ru-RU" sz="2400" dirty="0">
                <a:solidFill>
                  <a:prstClr val="black"/>
                </a:solidFill>
              </a:rPr>
              <a:t> 7-10 </a:t>
            </a:r>
            <a:r>
              <a:rPr lang="ru-RU" sz="2400" dirty="0" err="1">
                <a:solidFill>
                  <a:prstClr val="black"/>
                </a:solidFill>
              </a:rPr>
              <a:t>діб</a:t>
            </a:r>
            <a:r>
              <a:rPr lang="ru-RU" sz="2400" dirty="0">
                <a:solidFill>
                  <a:prstClr val="black"/>
                </a:solidFill>
              </a:rPr>
              <a:t>; при </a:t>
            </a:r>
            <a:r>
              <a:rPr lang="ru-RU" sz="2400" dirty="0" err="1">
                <a:solidFill>
                  <a:prstClr val="black"/>
                </a:solidFill>
              </a:rPr>
              <a:t>атиповій</a:t>
            </a:r>
            <a:r>
              <a:rPr lang="ru-RU" sz="2400" dirty="0">
                <a:solidFill>
                  <a:prstClr val="black"/>
                </a:solidFill>
              </a:rPr>
              <a:t>: </a:t>
            </a:r>
            <a:r>
              <a:rPr lang="ru-RU" sz="2400" b="1" dirty="0" err="1">
                <a:solidFill>
                  <a:prstClr val="black"/>
                </a:solidFill>
              </a:rPr>
              <a:t>пневмоцистній</a:t>
            </a:r>
            <a:r>
              <a:rPr lang="ru-RU" sz="2400" dirty="0">
                <a:solidFill>
                  <a:prstClr val="black"/>
                </a:solidFill>
              </a:rPr>
              <a:t> – 14-21 </a:t>
            </a:r>
            <a:r>
              <a:rPr lang="ru-RU" sz="2400" dirty="0" err="1">
                <a:solidFill>
                  <a:prstClr val="black"/>
                </a:solidFill>
              </a:rPr>
              <a:t>доба</a:t>
            </a:r>
            <a:r>
              <a:rPr lang="ru-RU" sz="2400" dirty="0">
                <a:solidFill>
                  <a:prstClr val="black"/>
                </a:solidFill>
              </a:rPr>
              <a:t>, </a:t>
            </a:r>
            <a:r>
              <a:rPr lang="ru-RU" sz="2400" b="1" dirty="0" err="1">
                <a:solidFill>
                  <a:prstClr val="black"/>
                </a:solidFill>
              </a:rPr>
              <a:t>легіонельозній</a:t>
            </a:r>
            <a:r>
              <a:rPr lang="ru-RU" sz="2400" dirty="0">
                <a:solidFill>
                  <a:prstClr val="black"/>
                </a:solidFill>
              </a:rPr>
              <a:t> – 21 </a:t>
            </a:r>
            <a:r>
              <a:rPr lang="ru-RU" sz="2400" dirty="0" err="1">
                <a:solidFill>
                  <a:prstClr val="black"/>
                </a:solidFill>
              </a:rPr>
              <a:t>доба</a:t>
            </a:r>
            <a:r>
              <a:rPr lang="ru-RU" sz="2400" dirty="0">
                <a:solidFill>
                  <a:prstClr val="black"/>
                </a:solidFill>
              </a:rPr>
              <a:t>. 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r>
              <a:rPr lang="ru-RU" sz="2400" dirty="0" err="1">
                <a:solidFill>
                  <a:prstClr val="black"/>
                </a:solidFill>
              </a:rPr>
              <a:t>Лікування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b="1" dirty="0" err="1">
                <a:solidFill>
                  <a:prstClr val="black"/>
                </a:solidFill>
              </a:rPr>
              <a:t>ускладненої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err="1">
                <a:solidFill>
                  <a:prstClr val="black"/>
                </a:solidFill>
              </a:rPr>
              <a:t>пневмонії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є </a:t>
            </a:r>
            <a:r>
              <a:rPr lang="ru-RU" sz="2400" dirty="0" err="1">
                <a:solidFill>
                  <a:prstClr val="black"/>
                </a:solidFill>
              </a:rPr>
              <a:t>тривалим</a:t>
            </a:r>
            <a:r>
              <a:rPr lang="ru-RU" sz="2400" dirty="0">
                <a:solidFill>
                  <a:prstClr val="black"/>
                </a:solidFill>
              </a:rPr>
              <a:t> (у </a:t>
            </a:r>
            <a:r>
              <a:rPr lang="ru-RU" sz="2400" dirty="0" err="1">
                <a:solidFill>
                  <a:prstClr val="black"/>
                </a:solidFill>
              </a:rPr>
              <a:t>разі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абсцедування</a:t>
            </a:r>
            <a:r>
              <a:rPr lang="ru-RU" sz="2400" dirty="0">
                <a:solidFill>
                  <a:prstClr val="black"/>
                </a:solidFill>
              </a:rPr>
              <a:t> – 42-56 </a:t>
            </a:r>
            <a:r>
              <a:rPr lang="ru-RU" sz="2400" dirty="0" err="1">
                <a:solidFill>
                  <a:prstClr val="black"/>
                </a:solidFill>
              </a:rPr>
              <a:t>діб</a:t>
            </a:r>
            <a:r>
              <a:rPr lang="ru-RU" sz="2400" dirty="0">
                <a:solidFill>
                  <a:prstClr val="black"/>
                </a:solidFill>
              </a:rPr>
              <a:t>).</a:t>
            </a:r>
            <a:endParaRPr lang="ru-RU" sz="24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0663" y="4688963"/>
            <a:ext cx="181133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167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1861" y="0"/>
            <a:ext cx="8975034" cy="112087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uk-UA" b="1" dirty="0" smtClean="0">
                <a:solidFill>
                  <a:srgbClr val="C00000"/>
                </a:solidFill>
              </a:rPr>
              <a:t>Противірусна терапія при пневмонії, спричиненої </a:t>
            </a:r>
            <a:r>
              <a:rPr lang="ru-RU" b="1" dirty="0" err="1" smtClean="0">
                <a:solidFill>
                  <a:srgbClr val="C00000"/>
                </a:solidFill>
              </a:rPr>
              <a:t>вірусом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грипа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134147" name="Объект 2"/>
          <p:cNvSpPr>
            <a:spLocks noGrp="1"/>
          </p:cNvSpPr>
          <p:nvPr>
            <p:ph idx="1"/>
          </p:nvPr>
        </p:nvSpPr>
        <p:spPr>
          <a:xfrm>
            <a:off x="198783" y="2060575"/>
            <a:ext cx="11738112" cy="406558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altLang="en-US" sz="2400" b="1" dirty="0" err="1">
                <a:solidFill>
                  <a:srgbClr val="C00000"/>
                </a:solidFill>
              </a:rPr>
              <a:t>Занамівір</a:t>
            </a:r>
            <a:endParaRPr lang="uk-UA" altLang="en-US" sz="24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/>
              <a:t>Діти (≥ 7 років) по 10 мг (дві інгаляції по 5 мг) двічі на </a:t>
            </a:r>
            <a:r>
              <a:rPr lang="uk-UA" altLang="en-US" sz="2400" dirty="0" smtClean="0"/>
              <a:t>день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b="1" dirty="0" err="1" smtClean="0">
                <a:solidFill>
                  <a:srgbClr val="C00000"/>
                </a:solidFill>
              </a:rPr>
              <a:t>Перамівір</a:t>
            </a:r>
            <a:endParaRPr lang="uk-UA" altLang="en-US" sz="2400" b="1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Діти (2–12 років) Одна доза 12 мг/кг, максимум до 600 мг, внутрішньовенно протягом 15–30 хв.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Діти (13–17 років) 600 мг внутрішньовенна </a:t>
            </a:r>
            <a:r>
              <a:rPr lang="uk-UA" altLang="en-US" sz="2400" dirty="0" err="1" smtClean="0"/>
              <a:t>інфузія</a:t>
            </a:r>
            <a:r>
              <a:rPr lang="uk-UA" altLang="en-US" sz="2400" dirty="0" smtClean="0"/>
              <a:t> одноразово протягом 15–30 хв.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b="1" dirty="0" err="1" smtClean="0">
                <a:solidFill>
                  <a:srgbClr val="C00000"/>
                </a:solidFill>
              </a:rPr>
              <a:t>Балоксавіру</a:t>
            </a:r>
            <a:r>
              <a:rPr lang="uk-UA" altLang="en-US" sz="2400" b="1" dirty="0" smtClean="0">
                <a:solidFill>
                  <a:srgbClr val="C00000"/>
                </a:solidFill>
              </a:rPr>
              <a:t> </a:t>
            </a:r>
            <a:r>
              <a:rPr lang="uk-UA" altLang="en-US" sz="2400" b="1" dirty="0" err="1" smtClean="0">
                <a:solidFill>
                  <a:srgbClr val="C00000"/>
                </a:solidFill>
              </a:rPr>
              <a:t>марбоксил</a:t>
            </a:r>
            <a:endParaRPr lang="uk-UA" altLang="en-US" sz="2400" b="1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Дорослі та діти (12 років і старше) з масою тіла ≥40–80 кг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Разова доза 40 мг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Дорослі та діти (12 років і старше) </a:t>
            </a:r>
            <a:r>
              <a:rPr lang="uk-UA" altLang="en-US" sz="2400" dirty="0" smtClean="0">
                <a:solidFill>
                  <a:srgbClr val="000000"/>
                </a:solidFill>
              </a:rPr>
              <a:t>з масою тіла </a:t>
            </a:r>
            <a:r>
              <a:rPr lang="uk-UA" altLang="en-US" sz="2400" dirty="0" smtClean="0"/>
              <a:t>≥80 кг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Разова доза 80 мг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en-US" sz="2400" dirty="0" err="1" smtClean="0"/>
              <a:t>Безпека</a:t>
            </a:r>
            <a:r>
              <a:rPr lang="ru-RU" altLang="en-US" sz="2400" dirty="0" smtClean="0"/>
              <a:t> та </a:t>
            </a:r>
            <a:r>
              <a:rPr lang="ru-RU" altLang="en-US" sz="2400" dirty="0" err="1" smtClean="0"/>
              <a:t>ефективність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балоксавіру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марбоксилу</a:t>
            </a:r>
            <a:r>
              <a:rPr lang="ru-RU" altLang="en-US" sz="2400" dirty="0" smtClean="0"/>
              <a:t> для </a:t>
            </a:r>
            <a:r>
              <a:rPr lang="ru-RU" altLang="en-US" sz="2400" dirty="0" err="1" smtClean="0"/>
              <a:t>пацієнтів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віком</a:t>
            </a:r>
            <a:r>
              <a:rPr lang="ru-RU" altLang="en-US" sz="2400" dirty="0" smtClean="0"/>
              <a:t> до 12 </a:t>
            </a:r>
            <a:r>
              <a:rPr lang="ru-RU" altLang="en-US" sz="2400" dirty="0" err="1" smtClean="0"/>
              <a:t>років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або</a:t>
            </a:r>
            <a:r>
              <a:rPr lang="ru-RU" altLang="en-US" sz="2400" dirty="0" smtClean="0"/>
              <a:t> з </a:t>
            </a:r>
            <a:r>
              <a:rPr lang="ru-RU" altLang="en-US" sz="2400" dirty="0" err="1" smtClean="0"/>
              <a:t>масою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тіла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менше</a:t>
            </a:r>
            <a:r>
              <a:rPr lang="ru-RU" altLang="en-US" sz="2400" dirty="0" smtClean="0"/>
              <a:t> 40 кг не </a:t>
            </a:r>
            <a:r>
              <a:rPr lang="ru-RU" altLang="en-US" sz="2400" dirty="0" err="1" smtClean="0"/>
              <a:t>встановлені</a:t>
            </a:r>
            <a:r>
              <a:rPr lang="ru-RU" altLang="en-US" sz="2400" dirty="0" smtClean="0"/>
              <a:t>. </a:t>
            </a:r>
            <a:endParaRPr lang="uk-UA" altLang="en-US" sz="2400" dirty="0" smtClean="0"/>
          </a:p>
          <a:p>
            <a:pPr>
              <a:buFont typeface="Wingdings" panose="05000000000000000000" pitchFamily="2" charset="2"/>
              <a:buChar char="ü"/>
            </a:pPr>
            <a:endParaRPr lang="uk-UA" altLang="en-US" sz="2400" dirty="0"/>
          </a:p>
        </p:txBody>
      </p:sp>
      <p:sp>
        <p:nvSpPr>
          <p:cNvPr id="134148" name="Прямоугольник 3"/>
          <p:cNvSpPr>
            <a:spLocks noChangeArrowheads="1"/>
          </p:cNvSpPr>
          <p:nvPr/>
        </p:nvSpPr>
        <p:spPr bwMode="auto">
          <a:xfrm>
            <a:off x="0" y="6457950"/>
            <a:ext cx="1144987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 err="1">
                <a:solidFill>
                  <a:srgbClr val="000000"/>
                </a:solidFill>
              </a:rPr>
              <a:t>Javanian</a:t>
            </a:r>
            <a:r>
              <a:rPr lang="de-DE" altLang="ru-RU" sz="1000" b="0" dirty="0">
                <a:solidFill>
                  <a:srgbClr val="000000"/>
                </a:solidFill>
              </a:rPr>
              <a:t> M, </a:t>
            </a:r>
            <a:r>
              <a:rPr lang="de-DE" altLang="ru-RU" sz="1000" b="0" dirty="0" err="1">
                <a:solidFill>
                  <a:srgbClr val="000000"/>
                </a:solidFill>
              </a:rPr>
              <a:t>Barary</a:t>
            </a:r>
            <a:r>
              <a:rPr lang="de-DE" altLang="ru-RU" sz="1000" b="0" dirty="0">
                <a:solidFill>
                  <a:srgbClr val="000000"/>
                </a:solidFill>
              </a:rPr>
              <a:t> M, </a:t>
            </a:r>
            <a:r>
              <a:rPr lang="de-DE" altLang="ru-RU" sz="1000" b="0" dirty="0" err="1">
                <a:solidFill>
                  <a:srgbClr val="000000"/>
                </a:solidFill>
              </a:rPr>
              <a:t>Ghebrehewet</a:t>
            </a:r>
            <a:r>
              <a:rPr lang="de-DE" altLang="ru-RU" sz="1000" b="0" dirty="0">
                <a:solidFill>
                  <a:srgbClr val="000000"/>
                </a:solidFill>
              </a:rPr>
              <a:t> S, Koppolu V, </a:t>
            </a:r>
            <a:r>
              <a:rPr lang="de-DE" altLang="ru-RU" sz="1000" b="0" dirty="0" err="1">
                <a:solidFill>
                  <a:srgbClr val="000000"/>
                </a:solidFill>
              </a:rPr>
              <a:t>Vasigala</a:t>
            </a:r>
            <a:r>
              <a:rPr lang="de-DE" altLang="ru-RU" sz="1000" b="0" dirty="0">
                <a:solidFill>
                  <a:srgbClr val="000000"/>
                </a:solidFill>
              </a:rPr>
              <a:t> V, </a:t>
            </a:r>
            <a:r>
              <a:rPr lang="de-DE" altLang="ru-RU" sz="1000" b="0" dirty="0" err="1">
                <a:solidFill>
                  <a:srgbClr val="000000"/>
                </a:solidFill>
              </a:rPr>
              <a:t>Ebrahimpour</a:t>
            </a:r>
            <a:r>
              <a:rPr lang="de-DE" altLang="ru-RU" sz="1000" b="0" dirty="0">
                <a:solidFill>
                  <a:srgbClr val="000000"/>
                </a:solidFill>
              </a:rPr>
              <a:t> S. A </a:t>
            </a:r>
            <a:r>
              <a:rPr lang="de-DE" altLang="ru-RU" sz="1000" b="0" dirty="0" err="1">
                <a:solidFill>
                  <a:srgbClr val="000000"/>
                </a:solidFill>
              </a:rPr>
              <a:t>brief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review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of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influenza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virus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infection</a:t>
            </a:r>
            <a:r>
              <a:rPr lang="de-DE" altLang="ru-RU" sz="1000" b="0" dirty="0">
                <a:solidFill>
                  <a:srgbClr val="000000"/>
                </a:solidFill>
              </a:rPr>
              <a:t>. J </a:t>
            </a:r>
            <a:r>
              <a:rPr lang="de-DE" altLang="ru-RU" sz="1000" b="0" dirty="0" err="1">
                <a:solidFill>
                  <a:srgbClr val="000000"/>
                </a:solidFill>
              </a:rPr>
              <a:t>Med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Virol</a:t>
            </a:r>
            <a:r>
              <a:rPr lang="de-DE" altLang="ru-RU" sz="1000" b="0" dirty="0">
                <a:solidFill>
                  <a:srgbClr val="000000"/>
                </a:solidFill>
              </a:rPr>
              <a:t>. 2021 Aug;93(8):4638-4646.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10.1002/jmv.26990. </a:t>
            </a:r>
            <a:r>
              <a:rPr lang="de-DE" altLang="ru-RU" sz="1000" b="0" dirty="0" err="1">
                <a:solidFill>
                  <a:srgbClr val="000000"/>
                </a:solidFill>
              </a:rPr>
              <a:t>Epub</a:t>
            </a:r>
            <a:r>
              <a:rPr lang="de-DE" altLang="ru-RU" sz="1000" b="0" dirty="0">
                <a:solidFill>
                  <a:srgbClr val="000000"/>
                </a:solidFill>
              </a:rPr>
              <a:t> 2021 Apr 14. PMID: 33792930.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75339"/>
            <a:ext cx="951058" cy="9144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9" y="40050"/>
            <a:ext cx="2712955" cy="168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6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6980"/>
            <a:ext cx="11887200" cy="103238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</a:rPr>
              <a:t>П</a:t>
            </a:r>
            <a:r>
              <a:rPr lang="uk-UA" b="1" dirty="0" smtClean="0">
                <a:solidFill>
                  <a:srgbClr val="C00000"/>
                </a:solidFill>
              </a:rPr>
              <a:t>ротивірусна терапія при пневмонії, спричиненої </a:t>
            </a:r>
            <a:r>
              <a:rPr lang="ru-RU" b="1" dirty="0" err="1" smtClean="0">
                <a:solidFill>
                  <a:srgbClr val="C00000"/>
                </a:solidFill>
              </a:rPr>
              <a:t>респіраторно-синцитіальним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вірусом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137219" name="Объект 2"/>
          <p:cNvSpPr>
            <a:spLocks noGrp="1"/>
          </p:cNvSpPr>
          <p:nvPr>
            <p:ph idx="1"/>
          </p:nvPr>
        </p:nvSpPr>
        <p:spPr>
          <a:xfrm>
            <a:off x="4671391" y="2060575"/>
            <a:ext cx="6390861" cy="406558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altLang="en-US" sz="3200" b="1" dirty="0" err="1">
                <a:solidFill>
                  <a:srgbClr val="FF0000"/>
                </a:solidFill>
              </a:rPr>
              <a:t>Рибавірин</a:t>
            </a:r>
            <a:r>
              <a:rPr lang="uk-UA" altLang="en-US" sz="3200" b="1" dirty="0"/>
              <a:t> </a:t>
            </a:r>
            <a:r>
              <a:rPr lang="uk-UA" altLang="en-US" sz="3200" dirty="0"/>
              <a:t>є єдиним ліцензованим противірусним засобом для лікування </a:t>
            </a:r>
            <a:r>
              <a:rPr lang="de-DE" altLang="en-US" sz="3200" dirty="0"/>
              <a:t>RSV; </a:t>
            </a:r>
            <a:r>
              <a:rPr lang="uk-UA" altLang="en-US" sz="3200" dirty="0"/>
              <a:t>однак його використання обмежується важкими інфекціями </a:t>
            </a:r>
            <a:r>
              <a:rPr lang="de-DE" altLang="en-US" sz="3200" dirty="0"/>
              <a:t>RSV </a:t>
            </a:r>
            <a:r>
              <a:rPr lang="uk-UA" altLang="en-US" sz="3200" dirty="0"/>
              <a:t>у хворих з ослабленим імунітетом. </a:t>
            </a:r>
            <a:endParaRPr lang="uk-UA" altLang="en-US" sz="3200" i="1" dirty="0"/>
          </a:p>
        </p:txBody>
      </p:sp>
      <p:sp>
        <p:nvSpPr>
          <p:cNvPr id="137220" name="Прямоугольник 3"/>
          <p:cNvSpPr>
            <a:spLocks noChangeArrowheads="1"/>
          </p:cNvSpPr>
          <p:nvPr/>
        </p:nvSpPr>
        <p:spPr bwMode="auto">
          <a:xfrm>
            <a:off x="119269" y="6373814"/>
            <a:ext cx="112908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 err="1">
                <a:solidFill>
                  <a:srgbClr val="000000"/>
                </a:solidFill>
              </a:rPr>
              <a:t>Tejada</a:t>
            </a:r>
            <a:r>
              <a:rPr lang="de-DE" altLang="ru-RU" sz="1000" b="0" dirty="0">
                <a:solidFill>
                  <a:srgbClr val="000000"/>
                </a:solidFill>
              </a:rPr>
              <a:t> S, Martinez-</a:t>
            </a:r>
            <a:r>
              <a:rPr lang="de-DE" altLang="ru-RU" sz="1000" b="0" dirty="0" err="1">
                <a:solidFill>
                  <a:srgbClr val="000000"/>
                </a:solidFill>
              </a:rPr>
              <a:t>Reviejo</a:t>
            </a:r>
            <a:r>
              <a:rPr lang="de-DE" altLang="ru-RU" sz="1000" b="0" dirty="0">
                <a:solidFill>
                  <a:srgbClr val="000000"/>
                </a:solidFill>
              </a:rPr>
              <a:t> R, Karakoc HN, Peña-López Y, Manuel O, </a:t>
            </a:r>
            <a:r>
              <a:rPr lang="de-DE" altLang="ru-RU" sz="1000" b="0" dirty="0" err="1">
                <a:solidFill>
                  <a:srgbClr val="000000"/>
                </a:solidFill>
              </a:rPr>
              <a:t>Rello</a:t>
            </a:r>
            <a:r>
              <a:rPr lang="de-DE" altLang="ru-RU" sz="1000" b="0" dirty="0">
                <a:solidFill>
                  <a:srgbClr val="000000"/>
                </a:solidFill>
              </a:rPr>
              <a:t> J. </a:t>
            </a:r>
            <a:r>
              <a:rPr lang="de-DE" altLang="ru-RU" sz="1000" b="0" dirty="0" err="1">
                <a:solidFill>
                  <a:srgbClr val="000000"/>
                </a:solidFill>
              </a:rPr>
              <a:t>Ribavirin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for</a:t>
            </a:r>
            <a:r>
              <a:rPr lang="de-DE" altLang="ru-RU" sz="1000" b="0" dirty="0">
                <a:solidFill>
                  <a:srgbClr val="000000"/>
                </a:solidFill>
              </a:rPr>
              <a:t> Treatment </a:t>
            </a:r>
            <a:r>
              <a:rPr lang="de-DE" altLang="ru-RU" sz="1000" b="0" dirty="0" err="1">
                <a:solidFill>
                  <a:srgbClr val="000000"/>
                </a:solidFill>
              </a:rPr>
              <a:t>of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Subjects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with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Respiratory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Syncytial</a:t>
            </a:r>
            <a:r>
              <a:rPr lang="de-DE" altLang="ru-RU" sz="1000" b="0" dirty="0">
                <a:solidFill>
                  <a:srgbClr val="000000"/>
                </a:solidFill>
              </a:rPr>
              <a:t> Virus-</a:t>
            </a:r>
            <a:r>
              <a:rPr lang="de-DE" altLang="ru-RU" sz="1000" b="0" dirty="0" err="1">
                <a:solidFill>
                  <a:srgbClr val="000000"/>
                </a:solidFill>
              </a:rPr>
              <a:t>Related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Infection</a:t>
            </a:r>
            <a:r>
              <a:rPr lang="de-DE" altLang="ru-RU" sz="1000" b="0" dirty="0">
                <a:solidFill>
                  <a:srgbClr val="000000"/>
                </a:solidFill>
              </a:rPr>
              <a:t>: A </a:t>
            </a:r>
            <a:r>
              <a:rPr lang="de-DE" altLang="ru-RU" sz="1000" b="0" dirty="0" err="1">
                <a:solidFill>
                  <a:srgbClr val="000000"/>
                </a:solidFill>
              </a:rPr>
              <a:t>Systematic</a:t>
            </a:r>
            <a:r>
              <a:rPr lang="de-DE" altLang="ru-RU" sz="1000" b="0" dirty="0">
                <a:solidFill>
                  <a:srgbClr val="000000"/>
                </a:solidFill>
              </a:rPr>
              <a:t> Review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Meta-Analysis. </a:t>
            </a:r>
            <a:r>
              <a:rPr lang="de-DE" altLang="ru-RU" sz="1000" b="0" dirty="0" err="1">
                <a:solidFill>
                  <a:srgbClr val="000000"/>
                </a:solidFill>
              </a:rPr>
              <a:t>Adv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Ther</a:t>
            </a:r>
            <a:r>
              <a:rPr lang="de-DE" altLang="ru-RU" sz="1000" b="0" dirty="0">
                <a:solidFill>
                  <a:srgbClr val="000000"/>
                </a:solidFill>
              </a:rPr>
              <a:t>. 2022 Sep;39(9):4037-4051.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10.1007/s12325-022-02256-5. </a:t>
            </a:r>
            <a:r>
              <a:rPr lang="de-DE" altLang="ru-RU" sz="1000" b="0" dirty="0" err="1">
                <a:solidFill>
                  <a:srgbClr val="000000"/>
                </a:solidFill>
              </a:rPr>
              <a:t>Epub</a:t>
            </a:r>
            <a:r>
              <a:rPr lang="de-DE" altLang="ru-RU" sz="1000" b="0" dirty="0">
                <a:solidFill>
                  <a:srgbClr val="000000"/>
                </a:solidFill>
              </a:rPr>
              <a:t> 2022 Jul 25. PMID: 35876973.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75339"/>
            <a:ext cx="951058" cy="9144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01" y="2152856"/>
            <a:ext cx="4369490" cy="269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6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634" y="280219"/>
            <a:ext cx="9625979" cy="56150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>
                <a:solidFill>
                  <a:srgbClr val="C00000"/>
                </a:solidFill>
              </a:rPr>
              <a:t>Противірусна терапія при </a:t>
            </a:r>
            <a:r>
              <a:rPr lang="de-DE" b="1" dirty="0" smtClean="0">
                <a:solidFill>
                  <a:srgbClr val="C00000"/>
                </a:solidFill>
              </a:rPr>
              <a:t>COVID</a:t>
            </a:r>
            <a:r>
              <a:rPr lang="uk-UA" b="1" dirty="0" smtClean="0">
                <a:solidFill>
                  <a:srgbClr val="C00000"/>
                </a:solidFill>
              </a:rPr>
              <a:t>-</a:t>
            </a:r>
            <a:r>
              <a:rPr lang="de-DE" b="1" dirty="0" smtClean="0">
                <a:solidFill>
                  <a:srgbClr val="C00000"/>
                </a:solidFill>
              </a:rPr>
              <a:t>19 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138243" name="Объект 2"/>
          <p:cNvSpPr>
            <a:spLocks noGrp="1"/>
          </p:cNvSpPr>
          <p:nvPr>
            <p:ph idx="1"/>
          </p:nvPr>
        </p:nvSpPr>
        <p:spPr>
          <a:xfrm>
            <a:off x="228599" y="1144157"/>
            <a:ext cx="11688417" cy="26360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altLang="ru-RU" sz="2800" dirty="0"/>
              <a:t>При </a:t>
            </a:r>
            <a:r>
              <a:rPr lang="de-DE" altLang="ru-RU" sz="2800" dirty="0"/>
              <a:t>COVID</a:t>
            </a:r>
            <a:r>
              <a:rPr lang="uk-UA" altLang="ru-RU" sz="2800" dirty="0"/>
              <a:t>-</a:t>
            </a:r>
            <a:r>
              <a:rPr lang="de-DE" altLang="ru-RU" sz="2800" dirty="0"/>
              <a:t>19 </a:t>
            </a:r>
            <a:r>
              <a:rPr lang="uk-UA" altLang="ru-RU" sz="2800" dirty="0"/>
              <a:t>при виражених респіраторних симптомах рекомендується </a:t>
            </a:r>
            <a:r>
              <a:rPr lang="uk-UA" altLang="ru-RU" sz="2800" dirty="0" err="1">
                <a:solidFill>
                  <a:srgbClr val="FF0000"/>
                </a:solidFill>
              </a:rPr>
              <a:t>ремдесивір</a:t>
            </a:r>
            <a:r>
              <a:rPr lang="uk-UA" altLang="ru-RU" sz="2800" dirty="0"/>
              <a:t>. </a:t>
            </a:r>
            <a:r>
              <a:rPr lang="uk-UA" altLang="ru-RU" sz="2800" dirty="0" err="1"/>
              <a:t>Гідроксихлорохін</a:t>
            </a:r>
            <a:r>
              <a:rPr lang="uk-UA" altLang="ru-RU" sz="2800" dirty="0"/>
              <a:t>, </a:t>
            </a:r>
            <a:r>
              <a:rPr lang="uk-UA" altLang="ru-RU" sz="2800" dirty="0" err="1"/>
              <a:t>лопінавір</a:t>
            </a:r>
            <a:r>
              <a:rPr lang="uk-UA" altLang="ru-RU" sz="2800" dirty="0"/>
              <a:t>/</a:t>
            </a:r>
            <a:r>
              <a:rPr lang="uk-UA" altLang="ru-RU" sz="2800" dirty="0" err="1"/>
              <a:t>ритонавір</a:t>
            </a:r>
            <a:r>
              <a:rPr lang="uk-UA" altLang="ru-RU" sz="2800" dirty="0"/>
              <a:t>, </a:t>
            </a:r>
            <a:r>
              <a:rPr lang="uk-UA" altLang="ru-RU" sz="2800" dirty="0" err="1"/>
              <a:t>рибавірин</a:t>
            </a:r>
            <a:r>
              <a:rPr lang="uk-UA" altLang="ru-RU" sz="2800" dirty="0"/>
              <a:t> не показали ефективності при лікуванні хворих із тяжкою формою </a:t>
            </a:r>
            <a:r>
              <a:rPr lang="de-DE" altLang="ru-RU" sz="2800" dirty="0"/>
              <a:t>COVID19</a:t>
            </a:r>
            <a:r>
              <a:rPr lang="uk-UA" altLang="ru-RU" sz="2800" dirty="0"/>
              <a:t>.</a:t>
            </a:r>
          </a:p>
        </p:txBody>
      </p:sp>
      <p:sp>
        <p:nvSpPr>
          <p:cNvPr id="138244" name="Прямоугольник 3"/>
          <p:cNvSpPr>
            <a:spLocks noChangeArrowheads="1"/>
          </p:cNvSpPr>
          <p:nvPr/>
        </p:nvSpPr>
        <p:spPr bwMode="auto">
          <a:xfrm>
            <a:off x="0" y="5842337"/>
            <a:ext cx="1122127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Fang F, Chen Y, Zhao D, Liu T, Huang Y, Qiu L, Hao Y, Hu X, Yin W, Liu Z, Jin R, </a:t>
            </a:r>
            <a:r>
              <a:rPr lang="de-DE" altLang="ru-RU" sz="1000" b="0" dirty="0" err="1">
                <a:solidFill>
                  <a:srgbClr val="000000"/>
                </a:solidFill>
              </a:rPr>
              <a:t>Ning</a:t>
            </a:r>
            <a:r>
              <a:rPr lang="de-DE" altLang="ru-RU" sz="1000" b="0" dirty="0">
                <a:solidFill>
                  <a:srgbClr val="000000"/>
                </a:solidFill>
              </a:rPr>
              <a:t> Q, Cheung PT, Liu C, </a:t>
            </a:r>
            <a:r>
              <a:rPr lang="de-DE" altLang="ru-RU" sz="1000" b="0" dirty="0" err="1">
                <a:solidFill>
                  <a:srgbClr val="000000"/>
                </a:solidFill>
              </a:rPr>
              <a:t>Shu</a:t>
            </a:r>
            <a:r>
              <a:rPr lang="de-DE" altLang="ru-RU" sz="1000" b="0" dirty="0">
                <a:solidFill>
                  <a:srgbClr val="000000"/>
                </a:solidFill>
              </a:rPr>
              <a:t> S, Wang T, Luo X; Chinese </a:t>
            </a:r>
            <a:r>
              <a:rPr lang="de-DE" altLang="ru-RU" sz="1000" b="0" dirty="0" err="1">
                <a:solidFill>
                  <a:srgbClr val="000000"/>
                </a:solidFill>
              </a:rPr>
              <a:t>Pediatric</a:t>
            </a:r>
            <a:r>
              <a:rPr lang="de-DE" altLang="ru-RU" sz="1000" b="0" dirty="0">
                <a:solidFill>
                  <a:srgbClr val="000000"/>
                </a:solidFill>
              </a:rPr>
              <a:t> Society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the</a:t>
            </a:r>
            <a:r>
              <a:rPr lang="de-DE" altLang="ru-RU" sz="1000" b="0" dirty="0">
                <a:solidFill>
                  <a:srgbClr val="000000"/>
                </a:solidFill>
              </a:rPr>
              <a:t> Editorial </a:t>
            </a:r>
            <a:r>
              <a:rPr lang="de-DE" altLang="ru-RU" sz="1000" b="0" dirty="0" err="1">
                <a:solidFill>
                  <a:srgbClr val="000000"/>
                </a:solidFill>
              </a:rPr>
              <a:t>Committee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of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the</a:t>
            </a:r>
            <a:r>
              <a:rPr lang="de-DE" altLang="ru-RU" sz="1000" b="0" dirty="0">
                <a:solidFill>
                  <a:srgbClr val="000000"/>
                </a:solidFill>
              </a:rPr>
              <a:t> Chinese Journal </a:t>
            </a:r>
            <a:r>
              <a:rPr lang="de-DE" altLang="ru-RU" sz="1000" b="0" dirty="0" err="1">
                <a:solidFill>
                  <a:srgbClr val="000000"/>
                </a:solidFill>
              </a:rPr>
              <a:t>of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Pediatrics</a:t>
            </a:r>
            <a:r>
              <a:rPr lang="de-DE" altLang="ru-RU" sz="1000" b="0" dirty="0">
                <a:solidFill>
                  <a:srgbClr val="000000"/>
                </a:solidFill>
              </a:rPr>
              <a:t>. </a:t>
            </a:r>
            <a:r>
              <a:rPr lang="de-DE" altLang="ru-RU" sz="1000" b="0" dirty="0" err="1">
                <a:solidFill>
                  <a:srgbClr val="000000"/>
                </a:solidFill>
              </a:rPr>
              <a:t>Recommendations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for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the</a:t>
            </a:r>
            <a:r>
              <a:rPr lang="de-DE" altLang="ru-RU" sz="1000" b="0" dirty="0">
                <a:solidFill>
                  <a:srgbClr val="000000"/>
                </a:solidFill>
              </a:rPr>
              <a:t> Diagnosis, </a:t>
            </a:r>
            <a:r>
              <a:rPr lang="de-DE" altLang="ru-RU" sz="1000" b="0" dirty="0" err="1">
                <a:solidFill>
                  <a:srgbClr val="000000"/>
                </a:solidFill>
              </a:rPr>
              <a:t>Prevention</a:t>
            </a:r>
            <a:r>
              <a:rPr lang="de-DE" altLang="ru-RU" sz="1000" b="0" dirty="0">
                <a:solidFill>
                  <a:srgbClr val="000000"/>
                </a:solidFill>
              </a:rPr>
              <a:t>,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Control </a:t>
            </a:r>
            <a:r>
              <a:rPr lang="de-DE" altLang="ru-RU" sz="1000" b="0" dirty="0" err="1">
                <a:solidFill>
                  <a:srgbClr val="000000"/>
                </a:solidFill>
              </a:rPr>
              <a:t>of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Coronavirus</a:t>
            </a:r>
            <a:r>
              <a:rPr lang="de-DE" altLang="ru-RU" sz="1000" b="0" dirty="0">
                <a:solidFill>
                  <a:srgbClr val="000000"/>
                </a:solidFill>
              </a:rPr>
              <a:t> Disease-19 in </a:t>
            </a:r>
            <a:r>
              <a:rPr lang="de-DE" altLang="ru-RU" sz="1000" b="0" dirty="0" err="1">
                <a:solidFill>
                  <a:srgbClr val="000000"/>
                </a:solidFill>
              </a:rPr>
              <a:t>Children</a:t>
            </a:r>
            <a:r>
              <a:rPr lang="de-DE" altLang="ru-RU" sz="1000" b="0" dirty="0">
                <a:solidFill>
                  <a:srgbClr val="000000"/>
                </a:solidFill>
              </a:rPr>
              <a:t>-The Chinese </a:t>
            </a:r>
            <a:r>
              <a:rPr lang="de-DE" altLang="ru-RU" sz="1000" b="0" dirty="0" err="1">
                <a:solidFill>
                  <a:srgbClr val="000000"/>
                </a:solidFill>
              </a:rPr>
              <a:t>Perspectives</a:t>
            </a:r>
            <a:r>
              <a:rPr lang="de-DE" altLang="ru-RU" sz="1000" b="0" dirty="0">
                <a:solidFill>
                  <a:srgbClr val="000000"/>
                </a:solidFill>
              </a:rPr>
              <a:t>. Front </a:t>
            </a:r>
            <a:r>
              <a:rPr lang="de-DE" altLang="ru-RU" sz="1000" b="0" dirty="0" err="1">
                <a:solidFill>
                  <a:srgbClr val="000000"/>
                </a:solidFill>
              </a:rPr>
              <a:t>Pediatr</a:t>
            </a:r>
            <a:r>
              <a:rPr lang="de-DE" altLang="ru-RU" sz="1000" b="0" dirty="0">
                <a:solidFill>
                  <a:srgbClr val="000000"/>
                </a:solidFill>
              </a:rPr>
              <a:t>. 2020 Nov 5;8:553394.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10.3389/fped.2020.553394. PMID: 33224906; PMCID: PMC7674551.</a:t>
            </a:r>
            <a:endParaRPr lang="uk-UA" altLang="ru-RU" sz="1000" b="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Howard-Jones AR, </a:t>
            </a:r>
            <a:r>
              <a:rPr lang="de-DE" altLang="ru-RU" sz="1000" b="0" dirty="0" err="1">
                <a:solidFill>
                  <a:srgbClr val="000000"/>
                </a:solidFill>
              </a:rPr>
              <a:t>Burgner</a:t>
            </a:r>
            <a:r>
              <a:rPr lang="de-DE" altLang="ru-RU" sz="1000" b="0" dirty="0">
                <a:solidFill>
                  <a:srgbClr val="000000"/>
                </a:solidFill>
              </a:rPr>
              <a:t> DP, Crawford NW, </a:t>
            </a:r>
            <a:r>
              <a:rPr lang="de-DE" altLang="ru-RU" sz="1000" b="0" dirty="0" err="1">
                <a:solidFill>
                  <a:srgbClr val="000000"/>
                </a:solidFill>
              </a:rPr>
              <a:t>Goeman</a:t>
            </a:r>
            <a:r>
              <a:rPr lang="de-DE" altLang="ru-RU" sz="1000" b="0" dirty="0">
                <a:solidFill>
                  <a:srgbClr val="000000"/>
                </a:solidFill>
              </a:rPr>
              <a:t> E, Gray PE, Hsu P, </a:t>
            </a:r>
            <a:r>
              <a:rPr lang="de-DE" altLang="ru-RU" sz="1000" b="0" dirty="0" err="1">
                <a:solidFill>
                  <a:srgbClr val="000000"/>
                </a:solidFill>
              </a:rPr>
              <a:t>Kuek</a:t>
            </a:r>
            <a:r>
              <a:rPr lang="de-DE" altLang="ru-RU" sz="1000" b="0" dirty="0">
                <a:solidFill>
                  <a:srgbClr val="000000"/>
                </a:solidFill>
              </a:rPr>
              <a:t> S, </a:t>
            </a:r>
            <a:r>
              <a:rPr lang="de-DE" altLang="ru-RU" sz="1000" b="0" dirty="0" err="1">
                <a:solidFill>
                  <a:srgbClr val="000000"/>
                </a:solidFill>
              </a:rPr>
              <a:t>McMullan</a:t>
            </a:r>
            <a:r>
              <a:rPr lang="de-DE" altLang="ru-RU" sz="1000" b="0" dirty="0">
                <a:solidFill>
                  <a:srgbClr val="000000"/>
                </a:solidFill>
              </a:rPr>
              <a:t> BJ, </a:t>
            </a:r>
            <a:r>
              <a:rPr lang="de-DE" altLang="ru-RU" sz="1000" b="0" dirty="0" err="1">
                <a:solidFill>
                  <a:srgbClr val="000000"/>
                </a:solidFill>
              </a:rPr>
              <a:t>Tosif</a:t>
            </a:r>
            <a:r>
              <a:rPr lang="de-DE" altLang="ru-RU" sz="1000" b="0" dirty="0">
                <a:solidFill>
                  <a:srgbClr val="000000"/>
                </a:solidFill>
              </a:rPr>
              <a:t> S, Wurzel D, Bowen AC, </a:t>
            </a:r>
            <a:r>
              <a:rPr lang="de-DE" altLang="ru-RU" sz="1000" b="0" dirty="0" err="1">
                <a:solidFill>
                  <a:srgbClr val="000000"/>
                </a:solidFill>
              </a:rPr>
              <a:t>Danchin</a:t>
            </a:r>
            <a:r>
              <a:rPr lang="de-DE" altLang="ru-RU" sz="1000" b="0" dirty="0">
                <a:solidFill>
                  <a:srgbClr val="000000"/>
                </a:solidFill>
              </a:rPr>
              <a:t> M, </a:t>
            </a:r>
            <a:r>
              <a:rPr lang="de-DE" altLang="ru-RU" sz="1000" b="0" dirty="0" err="1">
                <a:solidFill>
                  <a:srgbClr val="000000"/>
                </a:solidFill>
              </a:rPr>
              <a:t>Koirala</a:t>
            </a:r>
            <a:r>
              <a:rPr lang="de-DE" altLang="ru-RU" sz="1000" b="0" dirty="0">
                <a:solidFill>
                  <a:srgbClr val="000000"/>
                </a:solidFill>
              </a:rPr>
              <a:t> A, Sharma K, </a:t>
            </a:r>
            <a:r>
              <a:rPr lang="de-DE" altLang="ru-RU" sz="1000" b="0" dirty="0" err="1">
                <a:solidFill>
                  <a:srgbClr val="000000"/>
                </a:solidFill>
              </a:rPr>
              <a:t>Yeoh</a:t>
            </a:r>
            <a:r>
              <a:rPr lang="de-DE" altLang="ru-RU" sz="1000" b="0" dirty="0">
                <a:solidFill>
                  <a:srgbClr val="000000"/>
                </a:solidFill>
              </a:rPr>
              <a:t> DK, Britton PN. COVID-19 in </a:t>
            </a:r>
            <a:r>
              <a:rPr lang="de-DE" altLang="ru-RU" sz="1000" b="0" dirty="0" err="1">
                <a:solidFill>
                  <a:srgbClr val="000000"/>
                </a:solidFill>
              </a:rPr>
              <a:t>children</a:t>
            </a:r>
            <a:r>
              <a:rPr lang="de-DE" altLang="ru-RU" sz="1000" b="0" dirty="0">
                <a:solidFill>
                  <a:srgbClr val="000000"/>
                </a:solidFill>
              </a:rPr>
              <a:t>. II: </a:t>
            </a:r>
            <a:r>
              <a:rPr lang="de-DE" altLang="ru-RU" sz="1000" b="0" dirty="0" err="1">
                <a:solidFill>
                  <a:srgbClr val="000000"/>
                </a:solidFill>
              </a:rPr>
              <a:t>Pathogenesis</a:t>
            </a:r>
            <a:r>
              <a:rPr lang="de-DE" altLang="ru-RU" sz="1000" b="0" dirty="0">
                <a:solidFill>
                  <a:srgbClr val="000000"/>
                </a:solidFill>
              </a:rPr>
              <a:t>, </a:t>
            </a:r>
            <a:r>
              <a:rPr lang="de-DE" altLang="ru-RU" sz="1000" b="0" dirty="0" err="1">
                <a:solidFill>
                  <a:srgbClr val="000000"/>
                </a:solidFill>
              </a:rPr>
              <a:t>disease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spectrum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management</a:t>
            </a:r>
            <a:r>
              <a:rPr lang="de-DE" altLang="ru-RU" sz="1000" b="0" dirty="0">
                <a:solidFill>
                  <a:srgbClr val="000000"/>
                </a:solidFill>
              </a:rPr>
              <a:t>. J </a:t>
            </a:r>
            <a:r>
              <a:rPr lang="de-DE" altLang="ru-RU" sz="1000" b="0" dirty="0" err="1">
                <a:solidFill>
                  <a:srgbClr val="000000"/>
                </a:solidFill>
              </a:rPr>
              <a:t>Paediatr</a:t>
            </a:r>
            <a:r>
              <a:rPr lang="de-DE" altLang="ru-RU" sz="1000" b="0" dirty="0">
                <a:solidFill>
                  <a:srgbClr val="000000"/>
                </a:solidFill>
              </a:rPr>
              <a:t> Child </a:t>
            </a:r>
            <a:r>
              <a:rPr lang="de-DE" altLang="ru-RU" sz="1000" b="0" dirty="0" err="1">
                <a:solidFill>
                  <a:srgbClr val="000000"/>
                </a:solidFill>
              </a:rPr>
              <a:t>Health</a:t>
            </a:r>
            <a:r>
              <a:rPr lang="de-DE" altLang="ru-RU" sz="1000" b="0" dirty="0">
                <a:solidFill>
                  <a:srgbClr val="000000"/>
                </a:solidFill>
              </a:rPr>
              <a:t>. 2022 Jan;58(1):46-53.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10.1111/jpc.15811. </a:t>
            </a:r>
            <a:r>
              <a:rPr lang="de-DE" altLang="ru-RU" sz="1000" b="0" dirty="0" err="1">
                <a:solidFill>
                  <a:srgbClr val="000000"/>
                </a:solidFill>
              </a:rPr>
              <a:t>Epub</a:t>
            </a:r>
            <a:r>
              <a:rPr lang="de-DE" altLang="ru-RU" sz="1000" b="0" dirty="0">
                <a:solidFill>
                  <a:srgbClr val="000000"/>
                </a:solidFill>
              </a:rPr>
              <a:t> 2021 </a:t>
            </a:r>
            <a:r>
              <a:rPr lang="de-DE" altLang="ru-RU" sz="1000" b="0" dirty="0" err="1">
                <a:solidFill>
                  <a:srgbClr val="000000"/>
                </a:solidFill>
              </a:rPr>
              <a:t>Oct</a:t>
            </a:r>
            <a:r>
              <a:rPr lang="de-DE" altLang="ru-RU" sz="1000" b="0" dirty="0">
                <a:solidFill>
                  <a:srgbClr val="000000"/>
                </a:solidFill>
              </a:rPr>
              <a:t> 25. PMID: 34694037; PMCID: PMC8662268.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75339"/>
            <a:ext cx="951058" cy="9144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300" y="3977734"/>
            <a:ext cx="119170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altLang="ru-RU" sz="2800" dirty="0"/>
              <a:t>Для </a:t>
            </a:r>
            <a:r>
              <a:rPr lang="uk-UA" altLang="ru-RU" sz="2800" dirty="0" err="1"/>
              <a:t>ліуквання</a:t>
            </a:r>
            <a:r>
              <a:rPr lang="uk-UA" altLang="ru-RU" sz="2800" dirty="0"/>
              <a:t> системного </a:t>
            </a:r>
            <a:r>
              <a:rPr lang="uk-UA" altLang="ru-RU" sz="2800" dirty="0" err="1"/>
              <a:t>гіперзапального</a:t>
            </a:r>
            <a:r>
              <a:rPr lang="uk-UA" altLang="ru-RU" sz="2800" dirty="0"/>
              <a:t> синдрому було запропоновано внутрішньовенне введення імуноглобуліну, </a:t>
            </a:r>
            <a:r>
              <a:rPr lang="ru-RU" altLang="ru-RU" sz="2800" dirty="0" err="1"/>
              <a:t>кортикостероїдів</a:t>
            </a:r>
            <a:r>
              <a:rPr lang="ru-RU" altLang="ru-RU" sz="2800" dirty="0"/>
              <a:t> (</a:t>
            </a:r>
            <a:r>
              <a:rPr lang="ru-RU" altLang="ru-RU" sz="2800" dirty="0" err="1"/>
              <a:t>дексаметазону</a:t>
            </a:r>
            <a:r>
              <a:rPr lang="ru-RU" altLang="ru-RU" sz="2800" dirty="0"/>
              <a:t>) </a:t>
            </a:r>
            <a:r>
              <a:rPr lang="ru-RU" altLang="ru-RU" sz="2800" dirty="0" err="1"/>
              <a:t>або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біологічних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препаратів</a:t>
            </a:r>
            <a:r>
              <a:rPr lang="ru-RU" altLang="ru-RU" sz="2800" dirty="0"/>
              <a:t> (</a:t>
            </a:r>
            <a:r>
              <a:rPr lang="ru-RU" altLang="ru-RU" sz="2800" dirty="0" err="1"/>
              <a:t>тоцилізумабу</a:t>
            </a:r>
            <a:r>
              <a:rPr lang="ru-RU" altLang="ru-RU" sz="2800" dirty="0"/>
              <a:t>).</a:t>
            </a:r>
            <a:endParaRPr lang="uk-UA" altLang="ru-RU" sz="28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16941" y="2993923"/>
            <a:ext cx="6451229" cy="840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uk-UA" sz="3200" b="1" i="1" dirty="0">
                <a:solidFill>
                  <a:srgbClr val="C00000"/>
                </a:solidFill>
              </a:rPr>
              <a:t>Т</a:t>
            </a:r>
            <a:r>
              <a:rPr lang="uk-UA" sz="3200" b="1" i="1" dirty="0" smtClean="0">
                <a:solidFill>
                  <a:srgbClr val="C00000"/>
                </a:solidFill>
              </a:rPr>
              <a:t>ерапія при </a:t>
            </a:r>
            <a:r>
              <a:rPr lang="de-DE" sz="3200" b="1" i="1" dirty="0" smtClean="0">
                <a:solidFill>
                  <a:srgbClr val="C00000"/>
                </a:solidFill>
              </a:rPr>
              <a:t>COVID</a:t>
            </a:r>
            <a:r>
              <a:rPr lang="uk-UA" sz="3200" b="1" i="1" dirty="0" smtClean="0">
                <a:solidFill>
                  <a:srgbClr val="C00000"/>
                </a:solidFill>
              </a:rPr>
              <a:t>-</a:t>
            </a:r>
            <a:r>
              <a:rPr lang="de-DE" sz="3200" b="1" i="1" dirty="0" smtClean="0">
                <a:solidFill>
                  <a:srgbClr val="C00000"/>
                </a:solidFill>
              </a:rPr>
              <a:t>19 </a:t>
            </a:r>
            <a:endParaRPr lang="uk-UA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90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1129" y="0"/>
            <a:ext cx="8905461" cy="112087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uk-UA" b="1" dirty="0" smtClean="0">
                <a:solidFill>
                  <a:srgbClr val="C00000"/>
                </a:solidFill>
              </a:rPr>
              <a:t>Противірусна терапія при пневмонії, спричиненої </a:t>
            </a:r>
            <a:r>
              <a:rPr lang="ru-RU" b="1" dirty="0" err="1" smtClean="0">
                <a:solidFill>
                  <a:srgbClr val="C00000"/>
                </a:solidFill>
              </a:rPr>
              <a:t>вірусом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грипа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132099" name="Объект 2"/>
          <p:cNvSpPr>
            <a:spLocks noGrp="1"/>
          </p:cNvSpPr>
          <p:nvPr>
            <p:ph idx="1"/>
          </p:nvPr>
        </p:nvSpPr>
        <p:spPr>
          <a:xfrm>
            <a:off x="188842" y="1703387"/>
            <a:ext cx="10913165" cy="4754563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uk-UA" altLang="en-US" sz="2400" dirty="0"/>
              <a:t>Лікування грипу в основному базується на противірусних препаратах, інгібіторах </a:t>
            </a:r>
            <a:r>
              <a:rPr lang="uk-UA" altLang="en-US" sz="2400" dirty="0" err="1"/>
              <a:t>нейрамінідази</a:t>
            </a:r>
            <a:r>
              <a:rPr lang="uk-UA" altLang="en-US" sz="2400" dirty="0"/>
              <a:t>, таких як </a:t>
            </a:r>
            <a:r>
              <a:rPr lang="uk-UA" altLang="en-US" sz="2400" b="1" i="1" dirty="0" err="1">
                <a:solidFill>
                  <a:srgbClr val="C00000"/>
                </a:solidFill>
              </a:rPr>
              <a:t>озельтамівір</a:t>
            </a:r>
            <a:r>
              <a:rPr lang="uk-UA" altLang="en-US" sz="2400" b="1" i="1" dirty="0">
                <a:solidFill>
                  <a:srgbClr val="C00000"/>
                </a:solidFill>
              </a:rPr>
              <a:t>, </a:t>
            </a:r>
            <a:r>
              <a:rPr lang="uk-UA" altLang="en-US" sz="2400" b="1" i="1" dirty="0" err="1">
                <a:solidFill>
                  <a:srgbClr val="C00000"/>
                </a:solidFill>
              </a:rPr>
              <a:t>занамівір</a:t>
            </a:r>
            <a:r>
              <a:rPr lang="uk-UA" altLang="en-US" sz="2400" b="1" i="1" dirty="0">
                <a:solidFill>
                  <a:srgbClr val="C00000"/>
                </a:solidFill>
              </a:rPr>
              <a:t>, </a:t>
            </a:r>
            <a:r>
              <a:rPr lang="uk-UA" altLang="en-US" sz="2400" b="1" i="1" dirty="0" err="1">
                <a:solidFill>
                  <a:srgbClr val="C00000"/>
                </a:solidFill>
              </a:rPr>
              <a:t>перамівір</a:t>
            </a:r>
            <a:r>
              <a:rPr lang="uk-UA" altLang="en-US" sz="2400" b="1" i="1" dirty="0">
                <a:solidFill>
                  <a:srgbClr val="C00000"/>
                </a:solidFill>
              </a:rPr>
              <a:t>, </a:t>
            </a:r>
            <a:r>
              <a:rPr lang="uk-UA" altLang="en-US" sz="2400" b="1" i="1" dirty="0" err="1">
                <a:solidFill>
                  <a:srgbClr val="C00000"/>
                </a:solidFill>
              </a:rPr>
              <a:t>балоксавір</a:t>
            </a:r>
            <a:r>
              <a:rPr lang="uk-UA" altLang="en-US" sz="2400" b="1" i="1" dirty="0">
                <a:solidFill>
                  <a:srgbClr val="C00000"/>
                </a:solidFill>
              </a:rPr>
              <a:t> </a:t>
            </a:r>
            <a:r>
              <a:rPr lang="uk-UA" altLang="en-US" sz="2400" b="1" i="1" dirty="0" err="1">
                <a:solidFill>
                  <a:srgbClr val="C00000"/>
                </a:solidFill>
              </a:rPr>
              <a:t>марбоксил</a:t>
            </a:r>
            <a:r>
              <a:rPr lang="uk-UA" altLang="en-US" sz="2400" b="1" i="1" dirty="0">
                <a:solidFill>
                  <a:srgbClr val="C00000"/>
                </a:solidFill>
              </a:rPr>
              <a:t>, </a:t>
            </a:r>
            <a:r>
              <a:rPr lang="uk-UA" altLang="en-US" sz="2400" dirty="0"/>
              <a:t>які слід починати негайно після клінічної підозри без діагностичного підтвердження, враховуючи тяжкість цих інфекцій.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b="1" dirty="0" err="1">
                <a:solidFill>
                  <a:srgbClr val="C00000"/>
                </a:solidFill>
              </a:rPr>
              <a:t>Озельтамівір</a:t>
            </a:r>
            <a:r>
              <a:rPr lang="uk-UA" altLang="en-US" sz="2400" b="1" dirty="0">
                <a:solidFill>
                  <a:srgbClr val="C00000"/>
                </a:solidFill>
              </a:rPr>
              <a:t> </a:t>
            </a:r>
            <a:r>
              <a:rPr lang="uk-UA" altLang="en-US" sz="2400" dirty="0"/>
              <a:t>схвалений для застосування у дітей віком від 2 тижнів, тому це засіб вибору для дітей</a:t>
            </a:r>
            <a:r>
              <a:rPr lang="uk-UA" altLang="en-US" sz="2400" dirty="0" smtClean="0"/>
              <a:t>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Діти (1 рік і старше) ≤15 кг 30 мг двічі на день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Діти &gt; 15–23 кг 45 мг двічі на день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Діти &gt; 23–40 кг 60 мг двічі на день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Діти &gt; 40 кг 75 мг двічі на день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Доношені немовлята 0–11 місяців -  для немовлят віком 14 днів і старше та молодше 1 року становить 3 мг/кг на добу двічі на день. Американська академія педіатрії рекомендує лікувальну дозу </a:t>
            </a:r>
            <a:r>
              <a:rPr lang="uk-UA" altLang="en-US" sz="2400" dirty="0" err="1" smtClean="0"/>
              <a:t>озельтамівіру</a:t>
            </a:r>
            <a:r>
              <a:rPr lang="uk-UA" altLang="en-US" sz="2400" dirty="0" smtClean="0"/>
              <a:t> 3,5 мг/кг </a:t>
            </a:r>
            <a:r>
              <a:rPr lang="uk-UA" altLang="en-US" sz="2400" dirty="0" err="1" smtClean="0"/>
              <a:t>перорально</a:t>
            </a:r>
            <a:r>
              <a:rPr lang="uk-UA" altLang="en-US" sz="2400" dirty="0" smtClean="0"/>
              <a:t> двічі на день для немовлят віком 9–11 місяців.</a:t>
            </a:r>
          </a:p>
          <a:p>
            <a:pPr marL="0" indent="0"/>
            <a:endParaRPr lang="uk-UA" altLang="en-US" sz="2400" i="1" dirty="0"/>
          </a:p>
        </p:txBody>
      </p:sp>
      <p:sp>
        <p:nvSpPr>
          <p:cNvPr id="132100" name="Прямоугольник 3"/>
          <p:cNvSpPr>
            <a:spLocks noChangeArrowheads="1"/>
          </p:cNvSpPr>
          <p:nvPr/>
        </p:nvSpPr>
        <p:spPr bwMode="auto">
          <a:xfrm>
            <a:off x="0" y="6457950"/>
            <a:ext cx="10440989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>
                <a:solidFill>
                  <a:srgbClr val="000000"/>
                </a:solidFill>
              </a:rPr>
              <a:t>Javanian</a:t>
            </a:r>
            <a:r>
              <a:rPr lang="de-DE" altLang="ru-RU" sz="1000" b="0" dirty="0">
                <a:solidFill>
                  <a:srgbClr val="000000"/>
                </a:solidFill>
              </a:rPr>
              <a:t> M, </a:t>
            </a:r>
            <a:r>
              <a:rPr lang="de-DE" altLang="ru-RU" sz="1000" b="0" dirty="0" err="1">
                <a:solidFill>
                  <a:srgbClr val="000000"/>
                </a:solidFill>
              </a:rPr>
              <a:t>Barary</a:t>
            </a:r>
            <a:r>
              <a:rPr lang="de-DE" altLang="ru-RU" sz="1000" b="0" dirty="0">
                <a:solidFill>
                  <a:srgbClr val="000000"/>
                </a:solidFill>
              </a:rPr>
              <a:t> M, </a:t>
            </a:r>
            <a:r>
              <a:rPr lang="de-DE" altLang="ru-RU" sz="1000" b="0" dirty="0" err="1">
                <a:solidFill>
                  <a:srgbClr val="000000"/>
                </a:solidFill>
              </a:rPr>
              <a:t>Ghebrehewet</a:t>
            </a:r>
            <a:r>
              <a:rPr lang="de-DE" altLang="ru-RU" sz="1000" b="0" dirty="0">
                <a:solidFill>
                  <a:srgbClr val="000000"/>
                </a:solidFill>
              </a:rPr>
              <a:t> S, Koppolu V, </a:t>
            </a:r>
            <a:r>
              <a:rPr lang="de-DE" altLang="ru-RU" sz="1000" b="0" dirty="0" err="1">
                <a:solidFill>
                  <a:srgbClr val="000000"/>
                </a:solidFill>
              </a:rPr>
              <a:t>Vasigala</a:t>
            </a:r>
            <a:r>
              <a:rPr lang="de-DE" altLang="ru-RU" sz="1000" b="0" dirty="0">
                <a:solidFill>
                  <a:srgbClr val="000000"/>
                </a:solidFill>
              </a:rPr>
              <a:t> V, </a:t>
            </a:r>
            <a:r>
              <a:rPr lang="de-DE" altLang="ru-RU" sz="1000" b="0" dirty="0" err="1">
                <a:solidFill>
                  <a:srgbClr val="000000"/>
                </a:solidFill>
              </a:rPr>
              <a:t>Ebrahimpour</a:t>
            </a:r>
            <a:r>
              <a:rPr lang="de-DE" altLang="ru-RU" sz="1000" b="0" dirty="0">
                <a:solidFill>
                  <a:srgbClr val="000000"/>
                </a:solidFill>
              </a:rPr>
              <a:t> S. A </a:t>
            </a:r>
            <a:r>
              <a:rPr lang="de-DE" altLang="ru-RU" sz="1000" b="0" dirty="0" err="1">
                <a:solidFill>
                  <a:srgbClr val="000000"/>
                </a:solidFill>
              </a:rPr>
              <a:t>brief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review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of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influenza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virus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infection</a:t>
            </a:r>
            <a:r>
              <a:rPr lang="de-DE" altLang="ru-RU" sz="1000" b="0" dirty="0">
                <a:solidFill>
                  <a:srgbClr val="000000"/>
                </a:solidFill>
              </a:rPr>
              <a:t>. J </a:t>
            </a:r>
            <a:r>
              <a:rPr lang="de-DE" altLang="ru-RU" sz="1000" b="0" dirty="0" err="1">
                <a:solidFill>
                  <a:srgbClr val="000000"/>
                </a:solidFill>
              </a:rPr>
              <a:t>Med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Virol</a:t>
            </a:r>
            <a:r>
              <a:rPr lang="de-DE" altLang="ru-RU" sz="1000" b="0" dirty="0">
                <a:solidFill>
                  <a:srgbClr val="000000"/>
                </a:solidFill>
              </a:rPr>
              <a:t>. 2021 Aug;93(8):4638-4646.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10.1002/jmv.26990. </a:t>
            </a:r>
            <a:r>
              <a:rPr lang="de-DE" altLang="ru-RU" sz="1000" b="0" dirty="0" err="1">
                <a:solidFill>
                  <a:srgbClr val="000000"/>
                </a:solidFill>
              </a:rPr>
              <a:t>Epub</a:t>
            </a:r>
            <a:r>
              <a:rPr lang="de-DE" altLang="ru-RU" sz="1000" b="0" dirty="0">
                <a:solidFill>
                  <a:srgbClr val="000000"/>
                </a:solidFill>
              </a:rPr>
              <a:t> 2021 Apr 14. PMID: 33792930.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75339"/>
            <a:ext cx="951058" cy="9144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2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1" y="152400"/>
            <a:ext cx="8435975" cy="101272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</a:rPr>
              <a:t>П</a:t>
            </a:r>
            <a:r>
              <a:rPr lang="uk-UA" b="1" dirty="0" smtClean="0">
                <a:solidFill>
                  <a:srgbClr val="C00000"/>
                </a:solidFill>
              </a:rPr>
              <a:t>ротивірусна терапія при пневмонії, спричиненої </a:t>
            </a:r>
            <a:r>
              <a:rPr lang="ru-RU" b="1" dirty="0" err="1" smtClean="0">
                <a:solidFill>
                  <a:srgbClr val="C00000"/>
                </a:solidFill>
              </a:rPr>
              <a:t>Риновірусом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140291" name="Объект 2"/>
          <p:cNvSpPr>
            <a:spLocks noGrp="1"/>
          </p:cNvSpPr>
          <p:nvPr>
            <p:ph idx="1"/>
          </p:nvPr>
        </p:nvSpPr>
        <p:spPr>
          <a:xfrm>
            <a:off x="5984906" y="1981240"/>
            <a:ext cx="5731565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altLang="en-US" sz="3200" i="1" dirty="0"/>
              <a:t>Застосування </a:t>
            </a:r>
            <a:r>
              <a:rPr lang="uk-UA" altLang="en-US" sz="3200" i="1" dirty="0" err="1"/>
              <a:t>пегільованого</a:t>
            </a:r>
            <a:r>
              <a:rPr lang="uk-UA" altLang="en-US" sz="3200" i="1" dirty="0"/>
              <a:t> інтерферону-α2A та </a:t>
            </a:r>
            <a:r>
              <a:rPr lang="uk-UA" altLang="en-US" sz="3200" i="1" dirty="0" err="1"/>
              <a:t>рибавірину</a:t>
            </a:r>
            <a:r>
              <a:rPr lang="uk-UA" altLang="en-US" sz="3200" i="1" dirty="0"/>
              <a:t> для контролю реплікації вірусу описано лише у випадках без систематичних досліджень</a:t>
            </a:r>
          </a:p>
        </p:txBody>
      </p:sp>
      <p:sp>
        <p:nvSpPr>
          <p:cNvPr id="140292" name="Прямоугольник 3"/>
          <p:cNvSpPr>
            <a:spLocks noChangeArrowheads="1"/>
          </p:cNvSpPr>
          <p:nvPr/>
        </p:nvSpPr>
        <p:spPr bwMode="auto">
          <a:xfrm>
            <a:off x="0" y="6423025"/>
            <a:ext cx="1045210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Walter JM, </a:t>
            </a:r>
            <a:r>
              <a:rPr lang="de-DE" altLang="ru-RU" sz="1000" b="0" dirty="0" err="1">
                <a:solidFill>
                  <a:srgbClr val="000000"/>
                </a:solidFill>
              </a:rPr>
              <a:t>Wunderink</a:t>
            </a:r>
            <a:r>
              <a:rPr lang="de-DE" altLang="ru-RU" sz="1000" b="0" dirty="0">
                <a:solidFill>
                  <a:srgbClr val="000000"/>
                </a:solidFill>
              </a:rPr>
              <a:t> RG. </a:t>
            </a:r>
            <a:r>
              <a:rPr lang="de-DE" altLang="ru-RU" sz="1000" b="0" dirty="0" err="1">
                <a:solidFill>
                  <a:srgbClr val="000000"/>
                </a:solidFill>
              </a:rPr>
              <a:t>Severe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Respiratory</a:t>
            </a:r>
            <a:r>
              <a:rPr lang="de-DE" altLang="ru-RU" sz="1000" b="0" dirty="0">
                <a:solidFill>
                  <a:srgbClr val="000000"/>
                </a:solidFill>
              </a:rPr>
              <a:t> Viral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Infections</a:t>
            </a:r>
            <a:r>
              <a:rPr lang="de-DE" altLang="ru-RU" sz="1000" b="0" dirty="0">
                <a:solidFill>
                  <a:srgbClr val="000000"/>
                </a:solidFill>
              </a:rPr>
              <a:t>: New </a:t>
            </a:r>
            <a:r>
              <a:rPr lang="de-DE" altLang="ru-RU" sz="1000" b="0" dirty="0" err="1">
                <a:solidFill>
                  <a:srgbClr val="000000"/>
                </a:solidFill>
              </a:rPr>
              <a:t>Evidence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Changing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Paradigms</a:t>
            </a:r>
            <a:r>
              <a:rPr lang="de-DE" altLang="ru-RU" sz="1000" b="0" dirty="0">
                <a:solidFill>
                  <a:srgbClr val="000000"/>
                </a:solidFill>
              </a:rPr>
              <a:t>.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</a:t>
            </a:r>
            <a:r>
              <a:rPr lang="de-DE" altLang="ru-RU" sz="1000" b="0" dirty="0">
                <a:solidFill>
                  <a:srgbClr val="000000"/>
                </a:solidFill>
              </a:rPr>
              <a:t> Dis </a:t>
            </a:r>
            <a:r>
              <a:rPr lang="de-DE" altLang="ru-RU" sz="1000" b="0" dirty="0" err="1">
                <a:solidFill>
                  <a:srgbClr val="000000"/>
                </a:solidFill>
              </a:rPr>
              <a:t>Clin</a:t>
            </a:r>
            <a:r>
              <a:rPr lang="de-DE" altLang="ru-RU" sz="1000" b="0" dirty="0">
                <a:solidFill>
                  <a:srgbClr val="000000"/>
                </a:solidFill>
              </a:rPr>
              <a:t> North Am. 2017 Sep;31(3):455-474.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10.1016/j.idc.2017.05.004. </a:t>
            </a:r>
            <a:r>
              <a:rPr lang="de-DE" altLang="ru-RU" sz="1000" b="0" dirty="0" err="1">
                <a:solidFill>
                  <a:srgbClr val="000000"/>
                </a:solidFill>
              </a:rPr>
              <a:t>Epub</a:t>
            </a:r>
            <a:r>
              <a:rPr lang="de-DE" altLang="ru-RU" sz="1000" b="0" dirty="0">
                <a:solidFill>
                  <a:srgbClr val="000000"/>
                </a:solidFill>
              </a:rPr>
              <a:t> 2017 Jul 5. PMID: 28687214; PMCID: PMC7347414.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75339"/>
            <a:ext cx="951058" cy="9144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1" y="2092187"/>
            <a:ext cx="4956926" cy="289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297" y="152400"/>
            <a:ext cx="12076042" cy="114545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uk-UA" b="1" dirty="0">
                <a:solidFill>
                  <a:srgbClr val="C00000"/>
                </a:solidFill>
              </a:rPr>
              <a:t>П</a:t>
            </a:r>
            <a:r>
              <a:rPr lang="uk-UA" b="1" dirty="0" smtClean="0">
                <a:solidFill>
                  <a:srgbClr val="C00000"/>
                </a:solidFill>
              </a:rPr>
              <a:t>ротивірусна терапія при пневмонії,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спричиненої </a:t>
            </a:r>
            <a:r>
              <a:rPr lang="ru-RU" b="1" dirty="0" err="1" smtClean="0">
                <a:solidFill>
                  <a:srgbClr val="C00000"/>
                </a:solidFill>
              </a:rPr>
              <a:t>аденовірусом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141315" name="Объект 2"/>
          <p:cNvSpPr>
            <a:spLocks noGrp="1"/>
          </p:cNvSpPr>
          <p:nvPr>
            <p:ph idx="1"/>
          </p:nvPr>
        </p:nvSpPr>
        <p:spPr>
          <a:xfrm>
            <a:off x="4926910" y="1959015"/>
            <a:ext cx="6960290" cy="43735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altLang="en-US" dirty="0"/>
              <a:t>Кращим</a:t>
            </a:r>
            <a:r>
              <a:rPr lang="en-US" altLang="en-US" dirty="0"/>
              <a:t> </a:t>
            </a:r>
            <a:r>
              <a:rPr lang="en-US" altLang="en-US" dirty="0" err="1"/>
              <a:t>терапевтичним</a:t>
            </a:r>
            <a:r>
              <a:rPr lang="en-US" altLang="en-US" dirty="0"/>
              <a:t> </a:t>
            </a:r>
            <a:r>
              <a:rPr lang="en-US" altLang="en-US" dirty="0" err="1"/>
              <a:t>засобом</a:t>
            </a:r>
            <a:r>
              <a:rPr lang="en-US" altLang="en-US" dirty="0"/>
              <a:t> </a:t>
            </a:r>
            <a:r>
              <a:rPr lang="en-US" altLang="en-US" dirty="0" err="1"/>
              <a:t>для</a:t>
            </a:r>
            <a:r>
              <a:rPr lang="en-US" altLang="en-US" dirty="0"/>
              <a:t> </a:t>
            </a:r>
            <a:r>
              <a:rPr lang="en-US" altLang="en-US" dirty="0" err="1"/>
              <a:t>лікування</a:t>
            </a:r>
            <a:r>
              <a:rPr lang="en-US" altLang="en-US" dirty="0"/>
              <a:t> </a:t>
            </a:r>
            <a:r>
              <a:rPr lang="en-US" altLang="en-US" dirty="0" err="1"/>
              <a:t>аденовірусної</a:t>
            </a:r>
            <a:r>
              <a:rPr lang="en-US" altLang="en-US" dirty="0"/>
              <a:t> </a:t>
            </a:r>
            <a:r>
              <a:rPr lang="en-US" altLang="en-US" dirty="0" err="1"/>
              <a:t>інфекції</a:t>
            </a:r>
            <a:r>
              <a:rPr lang="en-US" altLang="en-US" dirty="0"/>
              <a:t> є </a:t>
            </a:r>
            <a:r>
              <a:rPr lang="en-US" altLang="en-US" dirty="0" err="1"/>
              <a:t>аналог</a:t>
            </a:r>
            <a:r>
              <a:rPr lang="en-US" altLang="en-US" dirty="0"/>
              <a:t> </a:t>
            </a:r>
            <a:r>
              <a:rPr lang="en-US" altLang="en-US" dirty="0" err="1"/>
              <a:t>цитозинового</a:t>
            </a:r>
            <a:r>
              <a:rPr lang="en-US" altLang="en-US" dirty="0"/>
              <a:t> </a:t>
            </a:r>
            <a:r>
              <a:rPr lang="en-US" altLang="en-US" dirty="0" err="1"/>
              <a:t>нуклеотиду</a:t>
            </a:r>
            <a:r>
              <a:rPr lang="en-US" altLang="en-US" dirty="0"/>
              <a:t> – </a:t>
            </a:r>
            <a:r>
              <a:rPr lang="en-US" altLang="en-US" b="1" dirty="0" err="1">
                <a:solidFill>
                  <a:srgbClr val="FF0000"/>
                </a:solidFill>
              </a:rPr>
              <a:t>Цидофовір</a:t>
            </a:r>
            <a:r>
              <a:rPr lang="en-US" altLang="en-US" dirty="0"/>
              <a:t>. </a:t>
            </a:r>
            <a:r>
              <a:rPr lang="en-US" altLang="en-US" dirty="0" err="1"/>
              <a:t>Призначається</a:t>
            </a:r>
            <a:r>
              <a:rPr lang="en-US" altLang="en-US" dirty="0"/>
              <a:t> </a:t>
            </a:r>
            <a:r>
              <a:rPr lang="en-US" altLang="en-US" dirty="0" err="1"/>
              <a:t>тільки</a:t>
            </a:r>
            <a:r>
              <a:rPr lang="en-US" altLang="en-US" dirty="0"/>
              <a:t> </a:t>
            </a:r>
            <a:r>
              <a:rPr lang="en-US" altLang="en-US" dirty="0" err="1"/>
              <a:t>внутрішньовенно</a:t>
            </a:r>
            <a:r>
              <a:rPr lang="en-US" altLang="en-US" dirty="0"/>
              <a:t> </a:t>
            </a:r>
            <a:r>
              <a:rPr lang="en-US" altLang="en-US" dirty="0" err="1"/>
              <a:t>по</a:t>
            </a:r>
            <a:r>
              <a:rPr lang="en-US" altLang="en-US" dirty="0"/>
              <a:t> 5 </a:t>
            </a:r>
            <a:r>
              <a:rPr lang="en-US" altLang="en-US" dirty="0" err="1"/>
              <a:t>мг</a:t>
            </a:r>
            <a:r>
              <a:rPr lang="en-US" altLang="en-US" dirty="0"/>
              <a:t>/</a:t>
            </a:r>
            <a:r>
              <a:rPr lang="en-US" altLang="en-US" dirty="0" err="1"/>
              <a:t>кг</a:t>
            </a:r>
            <a:r>
              <a:rPr lang="en-US" altLang="en-US" dirty="0"/>
              <a:t> </a:t>
            </a:r>
            <a:r>
              <a:rPr lang="en-US" altLang="en-US" dirty="0" err="1"/>
              <a:t>кожні</a:t>
            </a:r>
            <a:r>
              <a:rPr lang="en-US" altLang="en-US" dirty="0"/>
              <a:t> 1 </a:t>
            </a:r>
            <a:r>
              <a:rPr lang="en-US" altLang="en-US" dirty="0" err="1"/>
              <a:t>або</a:t>
            </a:r>
            <a:r>
              <a:rPr lang="en-US" altLang="en-US" dirty="0"/>
              <a:t> 2 </a:t>
            </a:r>
            <a:r>
              <a:rPr lang="en-US" altLang="en-US" dirty="0" err="1"/>
              <a:t>неділі</a:t>
            </a:r>
            <a:r>
              <a:rPr lang="en-US" altLang="en-US" dirty="0"/>
              <a:t> </a:t>
            </a:r>
            <a:r>
              <a:rPr lang="en-US" altLang="en-US" dirty="0" err="1"/>
              <a:t>або</a:t>
            </a:r>
            <a:r>
              <a:rPr lang="en-US" altLang="en-US" dirty="0"/>
              <a:t> 1 </a:t>
            </a:r>
            <a:r>
              <a:rPr lang="en-US" altLang="en-US" dirty="0" err="1"/>
              <a:t>мг</a:t>
            </a:r>
            <a:r>
              <a:rPr lang="en-US" altLang="en-US" dirty="0"/>
              <a:t>/</a:t>
            </a:r>
            <a:r>
              <a:rPr lang="en-US" altLang="en-US" dirty="0" err="1"/>
              <a:t>кг</a:t>
            </a:r>
            <a:r>
              <a:rPr lang="en-US" altLang="en-US" dirty="0"/>
              <a:t> </a:t>
            </a:r>
            <a:r>
              <a:rPr lang="en-US" altLang="en-US" dirty="0" err="1"/>
              <a:t>два</a:t>
            </a:r>
            <a:r>
              <a:rPr lang="en-US" altLang="en-US" dirty="0"/>
              <a:t> </a:t>
            </a:r>
            <a:r>
              <a:rPr lang="en-US" altLang="en-US" dirty="0" err="1"/>
              <a:t>рази</a:t>
            </a:r>
            <a:r>
              <a:rPr lang="en-US" altLang="en-US" dirty="0"/>
              <a:t> </a:t>
            </a:r>
            <a:r>
              <a:rPr lang="en-US" altLang="en-US" dirty="0" err="1"/>
              <a:t>на</a:t>
            </a:r>
            <a:r>
              <a:rPr lang="en-US" altLang="en-US" dirty="0"/>
              <a:t> </a:t>
            </a:r>
            <a:r>
              <a:rPr lang="en-US" altLang="en-US" dirty="0" err="1"/>
              <a:t>тиждень</a:t>
            </a:r>
            <a:r>
              <a:rPr lang="en-US" altLang="en-US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b="1" dirty="0" err="1">
                <a:solidFill>
                  <a:srgbClr val="FF0000"/>
                </a:solidFill>
              </a:rPr>
              <a:t>Бранцидофовір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/>
              <a:t>є </a:t>
            </a:r>
            <a:r>
              <a:rPr lang="en-US" altLang="en-US" dirty="0" err="1"/>
              <a:t>новим</a:t>
            </a:r>
            <a:r>
              <a:rPr lang="en-US" altLang="en-US" dirty="0"/>
              <a:t> </a:t>
            </a:r>
            <a:r>
              <a:rPr lang="en-US" altLang="en-US" dirty="0" err="1"/>
              <a:t>противірусним</a:t>
            </a:r>
            <a:r>
              <a:rPr lang="en-US" altLang="en-US" dirty="0"/>
              <a:t> </a:t>
            </a:r>
            <a:r>
              <a:rPr lang="en-US" altLang="en-US" dirty="0" err="1"/>
              <a:t>агентом</a:t>
            </a:r>
            <a:r>
              <a:rPr lang="en-US" altLang="en-US" dirty="0"/>
              <a:t> у </a:t>
            </a:r>
            <a:r>
              <a:rPr lang="en-US" altLang="en-US" dirty="0" err="1"/>
              <a:t>ранніх</a:t>
            </a:r>
            <a:r>
              <a:rPr lang="en-US" altLang="en-US" dirty="0"/>
              <a:t> </a:t>
            </a:r>
            <a:r>
              <a:rPr lang="en-US" altLang="en-US" dirty="0" err="1"/>
              <a:t>клінічних</a:t>
            </a:r>
            <a:r>
              <a:rPr lang="en-US" altLang="en-US" dirty="0"/>
              <a:t> </a:t>
            </a:r>
            <a:r>
              <a:rPr lang="en-US" altLang="en-US" dirty="0" err="1"/>
              <a:t>випробуваннях</a:t>
            </a:r>
            <a:endParaRPr lang="en-US" altLang="en-US" dirty="0"/>
          </a:p>
        </p:txBody>
      </p:sp>
      <p:sp>
        <p:nvSpPr>
          <p:cNvPr id="141316" name="Прямоугольник 3"/>
          <p:cNvSpPr>
            <a:spLocks noChangeArrowheads="1"/>
          </p:cNvSpPr>
          <p:nvPr/>
        </p:nvSpPr>
        <p:spPr bwMode="auto">
          <a:xfrm>
            <a:off x="19878" y="6457890"/>
            <a:ext cx="104473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Saint-Pierre Contreras G, </a:t>
            </a:r>
            <a:r>
              <a:rPr lang="de-DE" altLang="ru-RU" sz="1000" b="0" dirty="0" err="1">
                <a:solidFill>
                  <a:srgbClr val="000000"/>
                </a:solidFill>
              </a:rPr>
              <a:t>Conei</a:t>
            </a:r>
            <a:r>
              <a:rPr lang="de-DE" altLang="ru-RU" sz="1000" b="0" dirty="0">
                <a:solidFill>
                  <a:srgbClr val="000000"/>
                </a:solidFill>
              </a:rPr>
              <a:t> Valencia D, </a:t>
            </a:r>
            <a:r>
              <a:rPr lang="de-DE" altLang="ru-RU" sz="1000" b="0" dirty="0" err="1">
                <a:solidFill>
                  <a:srgbClr val="000000"/>
                </a:solidFill>
              </a:rPr>
              <a:t>Lizama</a:t>
            </a:r>
            <a:r>
              <a:rPr lang="de-DE" altLang="ru-RU" sz="1000" b="0" dirty="0">
                <a:solidFill>
                  <a:srgbClr val="000000"/>
                </a:solidFill>
              </a:rPr>
              <a:t> L, Vargas </a:t>
            </a:r>
            <a:r>
              <a:rPr lang="de-DE" altLang="ru-RU" sz="1000" b="0" dirty="0" err="1">
                <a:solidFill>
                  <a:srgbClr val="000000"/>
                </a:solidFill>
              </a:rPr>
              <a:t>Zuñiga</a:t>
            </a:r>
            <a:r>
              <a:rPr lang="de-DE" altLang="ru-RU" sz="1000" b="0" dirty="0">
                <a:solidFill>
                  <a:srgbClr val="000000"/>
                </a:solidFill>
              </a:rPr>
              <a:t> D, </a:t>
            </a:r>
            <a:r>
              <a:rPr lang="de-DE" altLang="ru-RU" sz="1000" b="0" dirty="0" err="1">
                <a:solidFill>
                  <a:srgbClr val="000000"/>
                </a:solidFill>
              </a:rPr>
              <a:t>Avendaño</a:t>
            </a:r>
            <a:r>
              <a:rPr lang="de-DE" altLang="ru-RU" sz="1000" b="0" dirty="0">
                <a:solidFill>
                  <a:srgbClr val="000000"/>
                </a:solidFill>
              </a:rPr>
              <a:t> Carvajal LF, </a:t>
            </a:r>
            <a:r>
              <a:rPr lang="de-DE" altLang="ru-RU" sz="1000" b="0" dirty="0" err="1">
                <a:solidFill>
                  <a:srgbClr val="000000"/>
                </a:solidFill>
              </a:rPr>
              <a:t>Ampuero</a:t>
            </a:r>
            <a:r>
              <a:rPr lang="de-DE" altLang="ru-RU" sz="1000" b="0" dirty="0">
                <a:solidFill>
                  <a:srgbClr val="000000"/>
                </a:solidFill>
              </a:rPr>
              <a:t> Llanos S. An Old </a:t>
            </a:r>
            <a:r>
              <a:rPr lang="de-DE" altLang="ru-RU" sz="1000" b="0" dirty="0" err="1">
                <a:solidFill>
                  <a:srgbClr val="000000"/>
                </a:solidFill>
              </a:rPr>
              <a:t>Acquaintance</a:t>
            </a:r>
            <a:r>
              <a:rPr lang="de-DE" altLang="ru-RU" sz="1000" b="0" dirty="0">
                <a:solidFill>
                  <a:srgbClr val="000000"/>
                </a:solidFill>
              </a:rPr>
              <a:t>: </a:t>
            </a:r>
            <a:r>
              <a:rPr lang="de-DE" altLang="ru-RU" sz="1000" b="0" dirty="0" err="1">
                <a:solidFill>
                  <a:srgbClr val="000000"/>
                </a:solidFill>
              </a:rPr>
              <a:t>Could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Adenoviruses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Be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Our</a:t>
            </a:r>
            <a:r>
              <a:rPr lang="de-DE" altLang="ru-RU" sz="1000" b="0" dirty="0">
                <a:solidFill>
                  <a:srgbClr val="000000"/>
                </a:solidFill>
              </a:rPr>
              <a:t> Next </a:t>
            </a:r>
            <a:r>
              <a:rPr lang="de-DE" altLang="ru-RU" sz="1000" b="0" dirty="0" err="1">
                <a:solidFill>
                  <a:srgbClr val="000000"/>
                </a:solidFill>
              </a:rPr>
              <a:t>Pandemic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Threat</a:t>
            </a:r>
            <a:r>
              <a:rPr lang="de-DE" altLang="ru-RU" sz="1000" b="0" dirty="0">
                <a:solidFill>
                  <a:srgbClr val="000000"/>
                </a:solidFill>
              </a:rPr>
              <a:t>? </a:t>
            </a:r>
            <a:r>
              <a:rPr lang="de-DE" altLang="ru-RU" sz="1000" b="0" dirty="0" err="1">
                <a:solidFill>
                  <a:srgbClr val="000000"/>
                </a:solidFill>
              </a:rPr>
              <a:t>Viruses</a:t>
            </a:r>
            <a:r>
              <a:rPr lang="de-DE" altLang="ru-RU" sz="1000" b="0" dirty="0">
                <a:solidFill>
                  <a:srgbClr val="000000"/>
                </a:solidFill>
              </a:rPr>
              <a:t>. 2023 Jan 24;15(2):330.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10.3390/v15020330. PMID: 36851544; PMCID: PMC9966032.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75339"/>
            <a:ext cx="951058" cy="9144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99" y="1959015"/>
            <a:ext cx="4112523" cy="330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79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089" y="353961"/>
            <a:ext cx="4416029" cy="589625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chemeClr val="accent1">
                    <a:lumMod val="75000"/>
                  </a:schemeClr>
                </a:solidFill>
              </a:rPr>
              <a:t>Профілактика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0433" y="2158516"/>
            <a:ext cx="9657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uk-UA" sz="3200" b="1" dirty="0" smtClean="0">
                <a:solidFill>
                  <a:srgbClr val="0070C0"/>
                </a:solidFill>
              </a:rPr>
              <a:t>Уникнення </a:t>
            </a:r>
            <a:r>
              <a:rPr lang="uk-UA" sz="3200" b="1" dirty="0">
                <a:solidFill>
                  <a:srgbClr val="0070C0"/>
                </a:solidFill>
              </a:rPr>
              <a:t>інфекційних </a:t>
            </a:r>
            <a:r>
              <a:rPr lang="uk-UA" sz="3200" b="1" dirty="0" smtClean="0">
                <a:solidFill>
                  <a:srgbClr val="0070C0"/>
                </a:solidFill>
              </a:rPr>
              <a:t>контактів</a:t>
            </a:r>
            <a:endParaRPr lang="uk-UA" sz="3200" b="1" dirty="0">
              <a:solidFill>
                <a:srgbClr val="0070C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endParaRPr lang="uk-UA" sz="3200" b="1" dirty="0">
              <a:solidFill>
                <a:srgbClr val="0070C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uk-UA" sz="3200" b="1" dirty="0" smtClean="0">
                <a:solidFill>
                  <a:srgbClr val="0070C0"/>
                </a:solidFill>
              </a:rPr>
              <a:t>Вакцинація </a:t>
            </a:r>
            <a:r>
              <a:rPr lang="uk-UA" sz="3200" b="1" dirty="0">
                <a:solidFill>
                  <a:srgbClr val="0070C0"/>
                </a:solidFill>
              </a:rPr>
              <a:t>є основним </a:t>
            </a:r>
            <a:r>
              <a:rPr lang="uk-UA" sz="3200" b="1" dirty="0" smtClean="0">
                <a:solidFill>
                  <a:srgbClr val="0070C0"/>
                </a:solidFill>
              </a:rPr>
              <a:t>засобом </a:t>
            </a:r>
            <a:r>
              <a:rPr lang="uk-UA" sz="3200" b="1" dirty="0">
                <a:solidFill>
                  <a:srgbClr val="0070C0"/>
                </a:solidFill>
              </a:rPr>
              <a:t>профілактики</a:t>
            </a:r>
            <a:r>
              <a:rPr lang="uk-UA" sz="3200" b="1" dirty="0" smtClean="0">
                <a:solidFill>
                  <a:srgbClr val="0070C0"/>
                </a:solidFill>
              </a:rPr>
              <a:t>.</a:t>
            </a:r>
            <a:endParaRPr lang="uk-UA" sz="32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2942" y="4259430"/>
            <a:ext cx="1021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9763" indent="-285750">
              <a:buFont typeface="Wingdings" pitchFamily="2" charset="2"/>
              <a:buChar char="§"/>
            </a:pPr>
            <a:r>
              <a:rPr lang="uk-UA" sz="2800" b="1" i="1" dirty="0" err="1" smtClean="0">
                <a:solidFill>
                  <a:srgbClr val="C00000"/>
                </a:solidFill>
              </a:rPr>
              <a:t>кон'югован</a:t>
            </a:r>
            <a:r>
              <a:rPr lang="uk-UA" sz="2800" b="1" i="1" dirty="0" err="1">
                <a:solidFill>
                  <a:srgbClr val="C00000"/>
                </a:solidFill>
              </a:rPr>
              <a:t>а</a:t>
            </a:r>
            <a:r>
              <a:rPr lang="uk-UA" sz="2800" b="1" i="1" dirty="0" smtClean="0">
                <a:solidFill>
                  <a:srgbClr val="C00000"/>
                </a:solidFill>
              </a:rPr>
              <a:t> </a:t>
            </a:r>
            <a:r>
              <a:rPr lang="en-US" sz="2800" b="1" i="1" dirty="0">
                <a:solidFill>
                  <a:srgbClr val="C00000"/>
                </a:solidFill>
              </a:rPr>
              <a:t>HIB</a:t>
            </a:r>
            <a:r>
              <a:rPr lang="uk-UA" sz="2800" b="1" i="1" dirty="0">
                <a:solidFill>
                  <a:srgbClr val="C00000"/>
                </a:solidFill>
              </a:rPr>
              <a:t> </a:t>
            </a:r>
            <a:r>
              <a:rPr lang="uk-UA" sz="2800" b="1" i="1" dirty="0" smtClean="0">
                <a:solidFill>
                  <a:srgbClr val="C00000"/>
                </a:solidFill>
              </a:rPr>
              <a:t>вакцина  (</a:t>
            </a:r>
            <a:r>
              <a:rPr lang="en-US" sz="2800" b="1" i="1" dirty="0" err="1">
                <a:solidFill>
                  <a:srgbClr val="C00000"/>
                </a:solidFill>
              </a:rPr>
              <a:t>Infantrix</a:t>
            </a:r>
            <a:r>
              <a:rPr lang="en-US" sz="2800" b="1" i="1" dirty="0">
                <a:solidFill>
                  <a:srgbClr val="C00000"/>
                </a:solidFill>
              </a:rPr>
              <a:t> IPV </a:t>
            </a:r>
            <a:r>
              <a:rPr lang="en-US" sz="2800" b="1" i="1" dirty="0" err="1">
                <a:solidFill>
                  <a:srgbClr val="C00000"/>
                </a:solidFill>
              </a:rPr>
              <a:t>Hib</a:t>
            </a:r>
            <a:r>
              <a:rPr lang="en-US" sz="2800" b="1" i="1" dirty="0">
                <a:solidFill>
                  <a:srgbClr val="C00000"/>
                </a:solidFill>
              </a:rPr>
              <a:t>, HIBERIX</a:t>
            </a:r>
            <a:r>
              <a:rPr lang="en-US" sz="2800" b="1" i="1" dirty="0" smtClean="0">
                <a:solidFill>
                  <a:srgbClr val="C00000"/>
                </a:solidFill>
              </a:rPr>
              <a:t>),</a:t>
            </a:r>
            <a:endParaRPr lang="uk-UA" sz="2800" b="1" i="1" dirty="0" smtClean="0">
              <a:solidFill>
                <a:srgbClr val="C00000"/>
              </a:solidFill>
            </a:endParaRPr>
          </a:p>
          <a:p>
            <a:pPr marL="639763" indent="-285750">
              <a:buFont typeface="Wingdings" pitchFamily="2" charset="2"/>
              <a:buChar char="§"/>
            </a:pPr>
            <a:r>
              <a:rPr lang="uk-UA" sz="2800" b="1" i="1" dirty="0" err="1" smtClean="0">
                <a:solidFill>
                  <a:srgbClr val="C00000"/>
                </a:solidFill>
              </a:rPr>
              <a:t>кон'югована</a:t>
            </a:r>
            <a:r>
              <a:rPr lang="uk-UA" sz="2800" b="1" i="1" dirty="0" smtClean="0">
                <a:solidFill>
                  <a:srgbClr val="C00000"/>
                </a:solidFill>
              </a:rPr>
              <a:t> </a:t>
            </a:r>
            <a:r>
              <a:rPr lang="uk-UA" sz="2800" b="1" i="1" dirty="0">
                <a:solidFill>
                  <a:srgbClr val="C00000"/>
                </a:solidFill>
              </a:rPr>
              <a:t>та </a:t>
            </a:r>
            <a:r>
              <a:rPr lang="uk-UA" sz="2800" b="1" i="1" dirty="0" err="1" smtClean="0">
                <a:solidFill>
                  <a:srgbClr val="C00000"/>
                </a:solidFill>
              </a:rPr>
              <a:t>некон'югована</a:t>
            </a:r>
            <a:r>
              <a:rPr lang="uk-UA" sz="2800" b="1" i="1" dirty="0" smtClean="0">
                <a:solidFill>
                  <a:srgbClr val="C00000"/>
                </a:solidFill>
              </a:rPr>
              <a:t> полісахаридна вакцина </a:t>
            </a:r>
            <a:r>
              <a:rPr lang="uk-UA" sz="2800" b="1" i="1" dirty="0">
                <a:solidFill>
                  <a:srgbClr val="C00000"/>
                </a:solidFill>
              </a:rPr>
              <a:t>проти </a:t>
            </a:r>
            <a:r>
              <a:rPr lang="en-US" sz="2800" b="1" i="1" dirty="0">
                <a:solidFill>
                  <a:srgbClr val="C00000"/>
                </a:solidFill>
              </a:rPr>
              <a:t>S </a:t>
            </a:r>
            <a:r>
              <a:rPr lang="en-US" sz="2800" b="1" i="1" dirty="0" err="1">
                <a:solidFill>
                  <a:srgbClr val="C00000"/>
                </a:solidFill>
              </a:rPr>
              <a:t>pneumoniae</a:t>
            </a:r>
            <a:r>
              <a:rPr lang="uk-UA" sz="2800" b="1" i="1" dirty="0">
                <a:solidFill>
                  <a:srgbClr val="C00000"/>
                </a:solidFill>
              </a:rPr>
              <a:t> </a:t>
            </a:r>
            <a:r>
              <a:rPr lang="uk-UA" sz="2800" b="1" i="1" dirty="0" smtClean="0">
                <a:solidFill>
                  <a:srgbClr val="C00000"/>
                </a:solidFill>
              </a:rPr>
              <a:t>(</a:t>
            </a:r>
            <a:r>
              <a:rPr lang="uk-UA" sz="2800" b="1" i="1" dirty="0" err="1" smtClean="0">
                <a:solidFill>
                  <a:srgbClr val="C00000"/>
                </a:solidFill>
              </a:rPr>
              <a:t>Сінфлорікс</a:t>
            </a:r>
            <a:r>
              <a:rPr lang="uk-UA" sz="2800" b="1" i="1" dirty="0">
                <a:solidFill>
                  <a:srgbClr val="C00000"/>
                </a:solidFill>
              </a:rPr>
              <a:t>, </a:t>
            </a:r>
            <a:r>
              <a:rPr lang="uk-UA" sz="2800" b="1" i="1" dirty="0" err="1">
                <a:solidFill>
                  <a:srgbClr val="C00000"/>
                </a:solidFill>
              </a:rPr>
              <a:t>Превенар</a:t>
            </a:r>
            <a:r>
              <a:rPr lang="uk-UA" sz="2800" b="1" i="1" dirty="0">
                <a:solidFill>
                  <a:srgbClr val="C00000"/>
                </a:solidFill>
              </a:rPr>
              <a:t> 13)</a:t>
            </a:r>
            <a:r>
              <a:rPr lang="en-US" sz="2800" b="1" i="1" dirty="0">
                <a:solidFill>
                  <a:srgbClr val="C00000"/>
                </a:solidFill>
              </a:rPr>
              <a:t>, </a:t>
            </a:r>
            <a:endParaRPr lang="en-US" sz="2800" b="1" i="1" dirty="0" smtClean="0">
              <a:solidFill>
                <a:srgbClr val="C00000"/>
              </a:solidFill>
            </a:endParaRPr>
          </a:p>
          <a:p>
            <a:pPr marL="639763" indent="-285750">
              <a:buFont typeface="Wingdings" pitchFamily="2" charset="2"/>
              <a:buChar char="§"/>
            </a:pPr>
            <a:r>
              <a:rPr lang="uk-UA" sz="2800" b="1" i="1" dirty="0" smtClean="0">
                <a:solidFill>
                  <a:srgbClr val="C00000"/>
                </a:solidFill>
              </a:rPr>
              <a:t>вакцина </a:t>
            </a:r>
            <a:r>
              <a:rPr lang="uk-UA" sz="2800" b="1" i="1" dirty="0">
                <a:solidFill>
                  <a:srgbClr val="C00000"/>
                </a:solidFill>
              </a:rPr>
              <a:t>проти грипу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652" y="206295"/>
            <a:ext cx="4100052" cy="273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501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6521" y="117693"/>
            <a:ext cx="846512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 startAt="11"/>
            </a:pPr>
            <a:endParaRPr lang="ru-RU" sz="3600" b="1" dirty="0" smtClean="0">
              <a:solidFill>
                <a:srgbClr val="CC0066"/>
              </a:solidFill>
              <a:latin typeface="Segoe Print" panose="02000600000000000000" pitchFamily="2" charset="0"/>
            </a:endParaRPr>
          </a:p>
          <a:p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Будь-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хто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,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хто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перестає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вчитися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,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старіє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, і не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важливо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,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скільки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йому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років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: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двадцять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чи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вісімдесят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.</a:t>
            </a:r>
          </a:p>
          <a:p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Будь-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хто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,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хто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продовжує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вчитися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,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залишається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молодим.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Найбільша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річ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у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житті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–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це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зберігати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свій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Segoe Print" panose="02000600000000000000" pitchFamily="2" charset="0"/>
              </a:rPr>
              <a:t>розум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 молодим</a:t>
            </a:r>
            <a:r>
              <a:rPr lang="ru-RU" sz="36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.</a:t>
            </a:r>
          </a:p>
          <a:p>
            <a:endParaRPr lang="ru-RU" sz="3600" b="1" dirty="0">
              <a:solidFill>
                <a:srgbClr val="002060"/>
              </a:solidFill>
              <a:latin typeface="Segoe Print" panose="02000600000000000000" pitchFamily="2" charset="0"/>
            </a:endParaRPr>
          </a:p>
          <a:p>
            <a:r>
              <a:rPr lang="ru-RU" sz="3600" b="1" dirty="0">
                <a:solidFill>
                  <a:srgbClr val="0070C0"/>
                </a:solidFill>
                <a:latin typeface="Segoe Print" panose="02000600000000000000" pitchFamily="2" charset="0"/>
              </a:rPr>
              <a:t>  </a:t>
            </a:r>
            <a:r>
              <a:rPr lang="ru-RU" sz="3600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                      </a:t>
            </a:r>
            <a:r>
              <a:rPr lang="ru-RU" sz="3600" b="1" dirty="0" err="1" smtClean="0">
                <a:solidFill>
                  <a:srgbClr val="002060"/>
                </a:solidFill>
                <a:latin typeface="Segoe Print" panose="02000600000000000000" pitchFamily="2" charset="0"/>
              </a:rPr>
              <a:t>Генрі</a:t>
            </a:r>
            <a:r>
              <a:rPr lang="ru-RU" sz="36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Segoe Print" panose="02000600000000000000" pitchFamily="2" charset="0"/>
              </a:rPr>
              <a:t>Форд</a:t>
            </a:r>
            <a:endParaRPr lang="ru-RU" sz="3600" b="1" i="0" dirty="0">
              <a:solidFill>
                <a:srgbClr val="002060"/>
              </a:solidFill>
              <a:effectLst/>
              <a:latin typeface="Segoe Print" panose="020006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17445" y1="40833" x2="17445" y2="40833"/>
                        <a14:backgroundMark x1="89720" y1="40000" x2="89720" y2="40833"/>
                        <a14:backgroundMark x1="88162" y1="54375" x2="99377" y2="87292"/>
                        <a14:backgroundMark x1="19003" y1="40833" x2="19003" y2="40833"/>
                        <a14:backgroundMark x1="90343" y1="42500" x2="90343" y2="42500"/>
                        <a14:backgroundMark x1="17445" y1="40000" x2="17445" y2="40000"/>
                        <a14:backgroundMark x1="11526" y1="36042" x2="11526" y2="36042"/>
                        <a14:backgroundMark x1="11526" y1="36042" x2="32710" y2="422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99744" y="3338726"/>
            <a:ext cx="2534040" cy="378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8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5058" y="152400"/>
            <a:ext cx="9827342" cy="776748"/>
          </a:xfrm>
        </p:spPr>
        <p:txBody>
          <a:bodyPr/>
          <a:lstStyle/>
          <a:p>
            <a:r>
              <a:rPr lang="uk-UA" b="1" i="1" dirty="0">
                <a:solidFill>
                  <a:srgbClr val="C00000"/>
                </a:solidFill>
              </a:rPr>
              <a:t>СТРАТИФІКАЦІЯ ПНЕВМОНІЙ</a:t>
            </a:r>
            <a:endParaRPr lang="uk-UA" dirty="0"/>
          </a:p>
        </p:txBody>
      </p:sp>
      <p:graphicFrame>
        <p:nvGraphicFramePr>
          <p:cNvPr id="6" name="Місце для вмісту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64048938"/>
              </p:ext>
            </p:extLst>
          </p:nvPr>
        </p:nvGraphicFramePr>
        <p:xfrm>
          <a:off x="609600" y="1219200"/>
          <a:ext cx="11366090" cy="5476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кутник 6"/>
          <p:cNvSpPr/>
          <p:nvPr/>
        </p:nvSpPr>
        <p:spPr>
          <a:xfrm>
            <a:off x="4527755" y="6396335"/>
            <a:ext cx="7664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r>
              <a:rPr lang="de-DE" altLang="ru-RU" sz="1200" dirty="0" err="1">
                <a:solidFill>
                  <a:srgbClr val="000000"/>
                </a:solidFill>
              </a:rPr>
              <a:t>Lanks</a:t>
            </a:r>
            <a:r>
              <a:rPr lang="de-DE" altLang="ru-RU" sz="1200" dirty="0">
                <a:solidFill>
                  <a:srgbClr val="000000"/>
                </a:solidFill>
              </a:rPr>
              <a:t> CW, </a:t>
            </a:r>
            <a:r>
              <a:rPr lang="de-DE" altLang="ru-RU" sz="1200" dirty="0" err="1">
                <a:solidFill>
                  <a:srgbClr val="000000"/>
                </a:solidFill>
              </a:rPr>
              <a:t>Musani</a:t>
            </a:r>
            <a:r>
              <a:rPr lang="de-DE" altLang="ru-RU" sz="1200" dirty="0">
                <a:solidFill>
                  <a:srgbClr val="000000"/>
                </a:solidFill>
              </a:rPr>
              <a:t> AI, Hsia DW. Community-</a:t>
            </a:r>
            <a:r>
              <a:rPr lang="de-DE" altLang="ru-RU" sz="1200" dirty="0" err="1">
                <a:solidFill>
                  <a:srgbClr val="000000"/>
                </a:solidFill>
              </a:rPr>
              <a:t>acquired</a:t>
            </a:r>
            <a:r>
              <a:rPr lang="de-DE" altLang="ru-RU" sz="1200" dirty="0">
                <a:solidFill>
                  <a:srgbClr val="000000"/>
                </a:solidFill>
              </a:rPr>
              <a:t> </a:t>
            </a:r>
            <a:r>
              <a:rPr lang="de-DE" altLang="ru-RU" sz="1200" dirty="0" err="1">
                <a:solidFill>
                  <a:srgbClr val="000000"/>
                </a:solidFill>
              </a:rPr>
              <a:t>Pneumonia</a:t>
            </a:r>
            <a:r>
              <a:rPr lang="de-DE" altLang="ru-RU" sz="1200" dirty="0">
                <a:solidFill>
                  <a:srgbClr val="000000"/>
                </a:solidFill>
              </a:rPr>
              <a:t> </a:t>
            </a:r>
            <a:r>
              <a:rPr lang="de-DE" altLang="ru-RU" sz="1200" dirty="0" err="1">
                <a:solidFill>
                  <a:srgbClr val="000000"/>
                </a:solidFill>
              </a:rPr>
              <a:t>and</a:t>
            </a:r>
            <a:r>
              <a:rPr lang="de-DE" altLang="ru-RU" sz="1200" dirty="0">
                <a:solidFill>
                  <a:srgbClr val="000000"/>
                </a:solidFill>
              </a:rPr>
              <a:t> Hospital-</a:t>
            </a:r>
            <a:r>
              <a:rPr lang="de-DE" altLang="ru-RU" sz="1200" dirty="0" err="1">
                <a:solidFill>
                  <a:srgbClr val="000000"/>
                </a:solidFill>
              </a:rPr>
              <a:t>acquired</a:t>
            </a:r>
            <a:r>
              <a:rPr lang="de-DE" altLang="ru-RU" sz="1200" dirty="0">
                <a:solidFill>
                  <a:srgbClr val="000000"/>
                </a:solidFill>
              </a:rPr>
              <a:t> </a:t>
            </a:r>
            <a:r>
              <a:rPr lang="de-DE" altLang="ru-RU" sz="1200" dirty="0" err="1">
                <a:solidFill>
                  <a:srgbClr val="000000"/>
                </a:solidFill>
              </a:rPr>
              <a:t>Pneumonia</a:t>
            </a:r>
            <a:r>
              <a:rPr lang="de-DE" altLang="ru-RU" sz="1200" dirty="0">
                <a:solidFill>
                  <a:srgbClr val="000000"/>
                </a:solidFill>
              </a:rPr>
              <a:t>. </a:t>
            </a:r>
            <a:r>
              <a:rPr lang="de-DE" altLang="ru-RU" sz="1200" dirty="0" err="1">
                <a:solidFill>
                  <a:srgbClr val="000000"/>
                </a:solidFill>
              </a:rPr>
              <a:t>Med</a:t>
            </a:r>
            <a:r>
              <a:rPr lang="de-DE" altLang="ru-RU" sz="1200" dirty="0">
                <a:solidFill>
                  <a:srgbClr val="000000"/>
                </a:solidFill>
              </a:rPr>
              <a:t> </a:t>
            </a:r>
            <a:r>
              <a:rPr lang="de-DE" altLang="ru-RU" sz="1200" dirty="0" err="1">
                <a:solidFill>
                  <a:srgbClr val="000000"/>
                </a:solidFill>
              </a:rPr>
              <a:t>Clin</a:t>
            </a:r>
            <a:r>
              <a:rPr lang="de-DE" altLang="ru-RU" sz="1200" dirty="0">
                <a:solidFill>
                  <a:srgbClr val="000000"/>
                </a:solidFill>
              </a:rPr>
              <a:t> North Am. 2019 May;103(3):487-501. </a:t>
            </a:r>
            <a:r>
              <a:rPr lang="uk-UA" altLang="ru-RU" sz="1200" dirty="0">
                <a:solidFill>
                  <a:srgbClr val="000000"/>
                </a:solidFill>
              </a:rPr>
              <a:t> </a:t>
            </a:r>
            <a:r>
              <a:rPr lang="uk-UA" altLang="ru-RU" sz="1200" dirty="0" smtClean="0">
                <a:solidFill>
                  <a:srgbClr val="000000"/>
                </a:solidFill>
              </a:rPr>
              <a:t> </a:t>
            </a:r>
            <a:r>
              <a:rPr lang="de-DE" altLang="ru-RU" sz="1200" dirty="0" err="1">
                <a:solidFill>
                  <a:srgbClr val="000000"/>
                </a:solidFill>
              </a:rPr>
              <a:t>doi</a:t>
            </a:r>
            <a:r>
              <a:rPr lang="de-DE" altLang="ru-RU" sz="1200" dirty="0">
                <a:solidFill>
                  <a:srgbClr val="000000"/>
                </a:solidFill>
              </a:rPr>
              <a:t>: 10.1016/j.mcna.2018.12.008. </a:t>
            </a:r>
            <a:r>
              <a:rPr lang="de-DE" altLang="ru-RU" sz="1200" dirty="0" err="1">
                <a:solidFill>
                  <a:srgbClr val="000000"/>
                </a:solidFill>
              </a:rPr>
              <a:t>Epub</a:t>
            </a:r>
            <a:r>
              <a:rPr lang="de-DE" altLang="ru-RU" sz="1200" dirty="0">
                <a:solidFill>
                  <a:srgbClr val="000000"/>
                </a:solidFill>
              </a:rPr>
              <a:t> 2019 Mar 7. PMID: 30955516.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15" y="132737"/>
            <a:ext cx="9509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66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267" y="254612"/>
            <a:ext cx="9871587" cy="61451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ЗА КЛІНІКО-РЕНТГЕНОЛОГІЧНОЮ ФОРМОЮ</a:t>
            </a:r>
            <a:endParaRPr lang="uk-UA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03718653"/>
              </p:ext>
            </p:extLst>
          </p:nvPr>
        </p:nvGraphicFramePr>
        <p:xfrm>
          <a:off x="609600" y="1219200"/>
          <a:ext cx="109728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12" y="154858"/>
            <a:ext cx="9509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01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033" y="120897"/>
            <a:ext cx="114496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i="1" dirty="0" err="1">
                <a:solidFill>
                  <a:srgbClr val="C00000"/>
                </a:solidFill>
              </a:rPr>
              <a:t>Тяжкість</a:t>
            </a:r>
            <a:r>
              <a:rPr lang="ru-RU" sz="2800" dirty="0">
                <a:solidFill>
                  <a:srgbClr val="C00000"/>
                </a:solidFill>
              </a:rPr>
              <a:t> </a:t>
            </a:r>
            <a:r>
              <a:rPr lang="ru-RU" sz="2800" dirty="0" err="1"/>
              <a:t>клінічного</a:t>
            </a:r>
            <a:r>
              <a:rPr lang="ru-RU" sz="2800" dirty="0"/>
              <a:t> </a:t>
            </a:r>
            <a:r>
              <a:rPr lang="ru-RU" sz="2800" i="1" dirty="0" err="1"/>
              <a:t>перебігу</a:t>
            </a:r>
            <a:r>
              <a:rPr lang="ru-RU" sz="2800" i="1" dirty="0"/>
              <a:t> пневмонії</a:t>
            </a:r>
            <a:r>
              <a:rPr lang="ru-RU" sz="2800" dirty="0"/>
              <a:t> </a:t>
            </a:r>
            <a:r>
              <a:rPr lang="ru-RU" sz="2800" dirty="0" err="1"/>
              <a:t>зумовлена</a:t>
            </a:r>
            <a:r>
              <a:rPr lang="ru-RU" sz="2800" dirty="0"/>
              <a:t> </a:t>
            </a:r>
            <a:r>
              <a:rPr lang="ru-RU" sz="2800" dirty="0" err="1"/>
              <a:t>наявністю</a:t>
            </a:r>
            <a:r>
              <a:rPr lang="ru-RU" sz="2800" dirty="0"/>
              <a:t> та </a:t>
            </a:r>
            <a:r>
              <a:rPr lang="ru-RU" sz="2800" dirty="0" err="1"/>
              <a:t>ступенем</a:t>
            </a:r>
            <a:r>
              <a:rPr lang="ru-RU" sz="2800" dirty="0"/>
              <a:t> </a:t>
            </a:r>
            <a:r>
              <a:rPr lang="ru-RU" sz="2800" dirty="0" err="1"/>
              <a:t>прояву</a:t>
            </a:r>
            <a:r>
              <a:rPr lang="ru-RU" sz="2800" dirty="0"/>
              <a:t> </a:t>
            </a:r>
            <a:r>
              <a:rPr lang="ru-RU" sz="2800" b="1" i="1" dirty="0" err="1">
                <a:solidFill>
                  <a:srgbClr val="C00000"/>
                </a:solidFill>
              </a:rPr>
              <a:t>дихальної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недостатності</a:t>
            </a:r>
            <a:r>
              <a:rPr lang="ru-RU" sz="2800" dirty="0"/>
              <a:t>, а </a:t>
            </a:r>
            <a:r>
              <a:rPr lang="ru-RU" sz="2800" dirty="0" err="1"/>
              <a:t>також</a:t>
            </a:r>
            <a:r>
              <a:rPr lang="ru-RU" sz="2800" dirty="0"/>
              <a:t> </a:t>
            </a:r>
            <a:r>
              <a:rPr lang="ru-RU" sz="2800" b="1" i="1" dirty="0" err="1">
                <a:solidFill>
                  <a:srgbClr val="C00000"/>
                </a:solidFill>
              </a:rPr>
              <a:t>ускладненнями</a:t>
            </a:r>
            <a:r>
              <a:rPr lang="ru-RU" sz="2800" dirty="0"/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4" t="31855" r="1609" b="14516"/>
          <a:stretch/>
        </p:blipFill>
        <p:spPr bwMode="auto">
          <a:xfrm>
            <a:off x="668593" y="1681317"/>
            <a:ext cx="11046542" cy="3510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9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113" y="398206"/>
            <a:ext cx="11475338" cy="481781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400" b="1" i="1" dirty="0" smtClean="0">
                <a:solidFill>
                  <a:srgbClr val="C00000"/>
                </a:solidFill>
                <a:latin typeface="+mn-lt"/>
              </a:rPr>
              <a:t>КЛІНІКО-ЛАБОРАТОРНА ХАРАКТЕРИСТИКА </a:t>
            </a:r>
            <a:br>
              <a:rPr lang="ru-RU" sz="24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+mn-lt"/>
              </a:rPr>
              <a:t>ДИХАЛЬНОЇ НЕДОСТАТНОСТІ ПРИ ПНЕВМОНІЇ У ДІТЕЙ</a:t>
            </a:r>
            <a:endParaRPr lang="ru-RU" sz="2400" b="1" i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701596"/>
              </p:ext>
            </p:extLst>
          </p:nvPr>
        </p:nvGraphicFramePr>
        <p:xfrm>
          <a:off x="324466" y="907699"/>
          <a:ext cx="11371006" cy="57428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50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004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427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8427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3426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СТУПІНЬ ДН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КЛІНІЧНА ХАРАКТЕРИСТИКА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ПОКАЗНИК СПІРОМЕТРІЇ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ПОКАЗНИК ГАЗОВОГО СКЛАДУ КРОВІ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41185"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І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Задишка</a:t>
                      </a:r>
                      <a:r>
                        <a:rPr lang="ru-RU" sz="1600" dirty="0">
                          <a:effectLst/>
                        </a:rPr>
                        <a:t> при </a:t>
                      </a:r>
                      <a:r>
                        <a:rPr lang="ru-RU" sz="1600" dirty="0" err="1">
                          <a:effectLst/>
                        </a:rPr>
                        <a:t>фізичному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навантаженні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Ціаноз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періоральний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  <a:r>
                        <a:rPr lang="ru-RU" sz="1600" dirty="0" err="1">
                          <a:effectLst/>
                        </a:rPr>
                        <a:t>що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посилюється</a:t>
                      </a:r>
                      <a:r>
                        <a:rPr lang="ru-RU" sz="1600" dirty="0">
                          <a:effectLst/>
                        </a:rPr>
                        <a:t> при </a:t>
                      </a:r>
                      <a:r>
                        <a:rPr lang="ru-RU" sz="1600" dirty="0" err="1">
                          <a:effectLst/>
                        </a:rPr>
                        <a:t>неспокої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Пульс : ЧД = 2,5 : 1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Тахікардія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АТ у </a:t>
                      </a:r>
                      <a:r>
                        <a:rPr lang="ru-RU" sz="1600" dirty="0" err="1">
                          <a:effectLst/>
                        </a:rPr>
                        <a:t>нормі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ХОД </a:t>
                      </a:r>
                      <a:r>
                        <a:rPr lang="ru-RU" sz="1600" dirty="0" err="1">
                          <a:effectLst/>
                        </a:rPr>
                        <a:t>збільшений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ЖЄЛ і ДО </a:t>
                      </a:r>
                      <a:r>
                        <a:rPr lang="ru-RU" sz="1600" dirty="0" err="1">
                          <a:effectLst/>
                        </a:rPr>
                        <a:t>знижені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Газовий склад змінений мало (знижене насичення крові О</a:t>
                      </a:r>
                      <a:r>
                        <a:rPr lang="ru-RU" sz="1600" baseline="-25000">
                          <a:effectLst/>
                        </a:rPr>
                        <a:t>2</a:t>
                      </a:r>
                      <a:r>
                        <a:rPr lang="ru-RU" sz="1600">
                          <a:effectLst/>
                        </a:rPr>
                        <a:t> до 90%)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7604"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ІІ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Задишка</a:t>
                      </a:r>
                      <a:r>
                        <a:rPr lang="ru-RU" sz="1600" dirty="0">
                          <a:effectLst/>
                        </a:rPr>
                        <a:t> у </a:t>
                      </a:r>
                      <a:r>
                        <a:rPr lang="ru-RU" sz="1600" dirty="0" err="1">
                          <a:effectLst/>
                        </a:rPr>
                        <a:t>стані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спокою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  <a:r>
                        <a:rPr lang="ru-RU" sz="1600" dirty="0" err="1">
                          <a:effectLst/>
                        </a:rPr>
                        <a:t>постійна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Ціаноз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періоральний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  <a:r>
                        <a:rPr lang="ru-RU" sz="1600" dirty="0" err="1">
                          <a:effectLst/>
                        </a:rPr>
                        <a:t>обличчя</a:t>
                      </a:r>
                      <a:r>
                        <a:rPr lang="ru-RU" sz="1600" dirty="0">
                          <a:effectLst/>
                        </a:rPr>
                        <a:t> і рук – </a:t>
                      </a:r>
                      <a:r>
                        <a:rPr lang="ru-RU" sz="1600" dirty="0" err="1">
                          <a:effectLst/>
                        </a:rPr>
                        <a:t>постійний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Пульс : ЧД = 2-1,5 : 1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Тахікардія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АТ </a:t>
                      </a:r>
                      <a:r>
                        <a:rPr lang="ru-RU" sz="1600" dirty="0" err="1">
                          <a:effectLst/>
                        </a:rPr>
                        <a:t>підвищений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ХОД збільшений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ЖЄЛ знижена більш ніж на 25-30%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Насичення крові О</a:t>
                      </a:r>
                      <a:r>
                        <a:rPr lang="ru-RU" sz="1600" baseline="-25000">
                          <a:effectLst/>
                        </a:rPr>
                        <a:t>2</a:t>
                      </a:r>
                      <a:r>
                        <a:rPr lang="ru-RU" sz="1600">
                          <a:effectLst/>
                        </a:rPr>
                        <a:t> становить 85-70%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Дихальний або метаболічний ацидоз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37724"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ІІІ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Задишка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значна</a:t>
                      </a:r>
                      <a:r>
                        <a:rPr lang="ru-RU" sz="1600" dirty="0">
                          <a:effectLst/>
                        </a:rPr>
                        <a:t> (ЧД </a:t>
                      </a:r>
                      <a:r>
                        <a:rPr lang="ru-RU" sz="1600" dirty="0" err="1">
                          <a:effectLst/>
                        </a:rPr>
                        <a:t>понад</a:t>
                      </a:r>
                      <a:r>
                        <a:rPr lang="ru-RU" sz="1600" dirty="0">
                          <a:effectLst/>
                        </a:rPr>
                        <a:t> 150% </a:t>
                      </a:r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норми</a:t>
                      </a:r>
                      <a:r>
                        <a:rPr lang="ru-RU" sz="1600" dirty="0">
                          <a:effectLst/>
                        </a:rPr>
                        <a:t>)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Ціаноз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генералізований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Пульс : ЧД – </a:t>
                      </a:r>
                      <a:r>
                        <a:rPr lang="ru-RU" sz="1600" dirty="0" err="1">
                          <a:effectLst/>
                        </a:rPr>
                        <a:t>варіює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АТ </a:t>
                      </a:r>
                      <a:r>
                        <a:rPr lang="ru-RU" sz="1600" dirty="0" err="1">
                          <a:effectLst/>
                        </a:rPr>
                        <a:t>знижений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ХОД </a:t>
                      </a:r>
                      <a:r>
                        <a:rPr lang="ru-RU" sz="1600" dirty="0" err="1">
                          <a:effectLst/>
                        </a:rPr>
                        <a:t>знижений</a:t>
                      </a:r>
                      <a:endParaRPr lang="ru-RU" sz="1600" dirty="0">
                        <a:effectLst/>
                      </a:endParaRP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ЖЄЛ і ДО </a:t>
                      </a:r>
                      <a:r>
                        <a:rPr lang="ru-RU" sz="1600" dirty="0" err="1">
                          <a:effectLst/>
                        </a:rPr>
                        <a:t>знижені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більш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ніж</a:t>
                      </a:r>
                      <a:r>
                        <a:rPr lang="ru-RU" sz="1600" dirty="0">
                          <a:effectLst/>
                        </a:rPr>
                        <a:t> на 50%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Насичення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крові</a:t>
                      </a:r>
                      <a:r>
                        <a:rPr lang="ru-RU" sz="1600" dirty="0">
                          <a:effectLst/>
                        </a:rPr>
                        <a:t> О</a:t>
                      </a:r>
                      <a:r>
                        <a:rPr lang="ru-RU" sz="1600" baseline="-25000" dirty="0">
                          <a:effectLst/>
                        </a:rPr>
                        <a:t>2</a:t>
                      </a: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err="1">
                          <a:effectLst/>
                        </a:rPr>
                        <a:t>нижче</a:t>
                      </a:r>
                      <a:r>
                        <a:rPr lang="ru-RU" sz="1600" dirty="0">
                          <a:effectLst/>
                        </a:rPr>
                        <a:t> за 70%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Декомпенсований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змішаний</a:t>
                      </a:r>
                      <a:r>
                        <a:rPr lang="ru-RU" sz="1600" dirty="0">
                          <a:effectLst/>
                        </a:rPr>
                        <a:t> ацидоз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34263">
                <a:tc gridSpan="4"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Примітки</a:t>
                      </a:r>
                      <a:r>
                        <a:rPr lang="ru-RU" sz="1600" dirty="0">
                          <a:effectLst/>
                        </a:rPr>
                        <a:t>: ДН – </a:t>
                      </a:r>
                      <a:r>
                        <a:rPr lang="ru-RU" sz="1600" dirty="0" err="1">
                          <a:effectLst/>
                        </a:rPr>
                        <a:t>дихальна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недостатність</a:t>
                      </a:r>
                      <a:r>
                        <a:rPr lang="ru-RU" sz="1600" dirty="0">
                          <a:effectLst/>
                        </a:rPr>
                        <a:t>; ЧД – частота </a:t>
                      </a:r>
                      <a:r>
                        <a:rPr lang="ru-RU" sz="1600" dirty="0" err="1">
                          <a:effectLst/>
                        </a:rPr>
                        <a:t>дихання</a:t>
                      </a:r>
                      <a:r>
                        <a:rPr lang="ru-RU" sz="1600" dirty="0">
                          <a:effectLst/>
                        </a:rPr>
                        <a:t>; АТ – </a:t>
                      </a:r>
                      <a:r>
                        <a:rPr lang="ru-RU" sz="1600" dirty="0" err="1">
                          <a:effectLst/>
                        </a:rPr>
                        <a:t>артеріальний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тиск</a:t>
                      </a:r>
                      <a:r>
                        <a:rPr lang="ru-RU" sz="1600" dirty="0">
                          <a:effectLst/>
                        </a:rPr>
                        <a:t>; ХОД – </a:t>
                      </a:r>
                      <a:r>
                        <a:rPr lang="ru-RU" sz="1600" dirty="0" err="1">
                          <a:effectLst/>
                        </a:rPr>
                        <a:t>хвилинний</a:t>
                      </a:r>
                      <a:r>
                        <a:rPr lang="ru-RU" sz="1600" dirty="0">
                          <a:effectLst/>
                        </a:rPr>
                        <a:t> об’ </a:t>
                      </a:r>
                      <a:r>
                        <a:rPr lang="ru-RU" sz="1600" dirty="0" err="1">
                          <a:effectLst/>
                        </a:rPr>
                        <a:t>єм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дихання</a:t>
                      </a:r>
                      <a:r>
                        <a:rPr lang="ru-RU" sz="1600" dirty="0">
                          <a:effectLst/>
                        </a:rPr>
                        <a:t>; ЖЄЛ – </a:t>
                      </a:r>
                      <a:r>
                        <a:rPr lang="ru-RU" sz="1600" dirty="0" err="1">
                          <a:effectLst/>
                        </a:rPr>
                        <a:t>життєва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ємність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легень</a:t>
                      </a:r>
                      <a:r>
                        <a:rPr lang="ru-RU" sz="1600" dirty="0">
                          <a:effectLst/>
                        </a:rPr>
                        <a:t>; ДО – </a:t>
                      </a:r>
                      <a:r>
                        <a:rPr lang="ru-RU" sz="1600" dirty="0" err="1">
                          <a:effectLst/>
                        </a:rPr>
                        <a:t>дихальний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об’єм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89" marR="67789" marT="67789" marB="6778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45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89" t="21170" r="14646" b="6250"/>
          <a:stretch/>
        </p:blipFill>
        <p:spPr bwMode="auto">
          <a:xfrm>
            <a:off x="280220" y="412954"/>
            <a:ext cx="10633586" cy="618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89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108" y="240890"/>
            <a:ext cx="10678924" cy="1320800"/>
          </a:xfrm>
        </p:spPr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Етіологічна</a:t>
            </a:r>
            <a:r>
              <a:rPr lang="ru-RU" sz="2800" b="1" dirty="0">
                <a:solidFill>
                  <a:srgbClr val="214895"/>
                </a:solidFill>
              </a:rPr>
              <a:t> структура </a:t>
            </a:r>
            <a:r>
              <a:rPr lang="ru-RU" sz="2800" b="1" dirty="0" err="1">
                <a:solidFill>
                  <a:srgbClr val="214895"/>
                </a:solidFill>
              </a:rPr>
              <a:t>позалікарняної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r>
              <a:rPr lang="ru-RU" sz="2800" b="1" dirty="0">
                <a:solidFill>
                  <a:srgbClr val="214895"/>
                </a:solidFill>
              </a:rPr>
              <a:t> у </a:t>
            </a:r>
            <a:r>
              <a:rPr lang="ru-RU" sz="2800" b="1" dirty="0" err="1">
                <a:solidFill>
                  <a:srgbClr val="214895"/>
                </a:solidFill>
              </a:rPr>
              <a:t>дітей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4" t="14515" r="5464" b="9073"/>
          <a:stretch/>
        </p:blipFill>
        <p:spPr bwMode="auto">
          <a:xfrm>
            <a:off x="162232" y="870155"/>
            <a:ext cx="11842955" cy="558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3449274" y="106826"/>
            <a:ext cx="42979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Етіологія </a:t>
            </a:r>
            <a:r>
              <a:rPr kumimoji="0" lang="uk-UA" sz="32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пневмоній</a:t>
            </a:r>
            <a:endParaRPr kumimoji="0" lang="uk-UA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556" b="8944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0" t="7113" r="2629" b="8969"/>
          <a:stretch/>
        </p:blipFill>
        <p:spPr bwMode="auto">
          <a:xfrm flipH="1">
            <a:off x="10146890" y="0"/>
            <a:ext cx="2030362" cy="1244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9164845" y="5196626"/>
            <a:ext cx="1595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SARS-CoV-2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254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69" y="211394"/>
            <a:ext cx="8596668" cy="938980"/>
          </a:xfrm>
        </p:spPr>
        <p:txBody>
          <a:bodyPr>
            <a:noAutofit/>
          </a:bodyPr>
          <a:lstStyle/>
          <a:p>
            <a:r>
              <a:rPr lang="ru-RU" b="1" i="1" dirty="0" err="1">
                <a:solidFill>
                  <a:srgbClr val="C00000"/>
                </a:solidFill>
              </a:rPr>
              <a:t>Етіологічна</a:t>
            </a:r>
            <a:r>
              <a:rPr lang="ru-RU" b="1" i="1" dirty="0">
                <a:solidFill>
                  <a:srgbClr val="C00000"/>
                </a:solidFill>
              </a:rPr>
              <a:t> структура </a:t>
            </a:r>
            <a:r>
              <a:rPr lang="ru-RU" b="1" i="1" dirty="0" err="1">
                <a:solidFill>
                  <a:srgbClr val="C00000"/>
                </a:solidFill>
              </a:rPr>
              <a:t>позалікарняної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err="1">
                <a:solidFill>
                  <a:srgbClr val="C00000"/>
                </a:solidFill>
              </a:rPr>
              <a:t>пневмонії</a:t>
            </a:r>
            <a:r>
              <a:rPr lang="ru-RU" b="1" i="1" dirty="0">
                <a:solidFill>
                  <a:srgbClr val="C00000"/>
                </a:solidFill>
              </a:rPr>
              <a:t> у </a:t>
            </a:r>
            <a:r>
              <a:rPr lang="ru-RU" b="1" i="1" dirty="0" err="1">
                <a:solidFill>
                  <a:srgbClr val="C00000"/>
                </a:solidFill>
              </a:rPr>
              <a:t>дітей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err="1">
                <a:solidFill>
                  <a:srgbClr val="C00000"/>
                </a:solidFill>
              </a:rPr>
              <a:t>залежно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err="1">
                <a:solidFill>
                  <a:srgbClr val="C00000"/>
                </a:solidFill>
              </a:rPr>
              <a:t>від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err="1">
                <a:solidFill>
                  <a:srgbClr val="C00000"/>
                </a:solidFill>
              </a:rPr>
              <a:t>віку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74" t="14113" r="3538" b="10080"/>
          <a:stretch/>
        </p:blipFill>
        <p:spPr bwMode="auto">
          <a:xfrm>
            <a:off x="117987" y="1299882"/>
            <a:ext cx="11842954" cy="5410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266" b="89975" l="5250" r="96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01" t="6730" r="4880" b="8671"/>
          <a:stretch/>
        </p:blipFill>
        <p:spPr bwMode="auto">
          <a:xfrm>
            <a:off x="9314621" y="4321278"/>
            <a:ext cx="2366103" cy="2232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73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0116" y="331839"/>
            <a:ext cx="7332406" cy="671052"/>
          </a:xfrm>
        </p:spPr>
        <p:txBody>
          <a:bodyPr/>
          <a:lstStyle/>
          <a:p>
            <a:r>
              <a:rPr lang="en-US" sz="2900" b="1" i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Можливі</a:t>
            </a:r>
            <a:r>
              <a:rPr lang="en-US" sz="29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900" b="1" i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види</a:t>
            </a:r>
            <a:r>
              <a:rPr lang="en-US" sz="29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900" b="1" i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збудників</a:t>
            </a:r>
            <a:r>
              <a:rPr lang="en-US" sz="29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endParaRPr lang="uk-U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44" y="2433795"/>
            <a:ext cx="3669898" cy="193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334296" y="1510465"/>
            <a:ext cx="4444181" cy="23083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У дітей із первинними клітинними </a:t>
            </a:r>
            <a:r>
              <a:rPr lang="uk-UA" b="1" dirty="0" err="1">
                <a:solidFill>
                  <a:srgbClr val="002060"/>
                </a:solidFill>
              </a:rPr>
              <a:t>імунодефіцитами</a:t>
            </a:r>
            <a:r>
              <a:rPr lang="uk-UA" b="1" dirty="0">
                <a:solidFill>
                  <a:srgbClr val="002060"/>
                </a:solidFill>
              </a:rPr>
              <a:t>, ВІЛ-інфікованих і хворих на СНІД, а також при тривалій терапії </a:t>
            </a:r>
            <a:r>
              <a:rPr lang="uk-UA" b="1" dirty="0" err="1">
                <a:solidFill>
                  <a:srgbClr val="002060"/>
                </a:solidFill>
              </a:rPr>
              <a:t>глюкокортикоїдами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uk-UA" dirty="0">
                <a:solidFill>
                  <a:srgbClr val="002060"/>
                </a:solidFill>
              </a:rPr>
              <a:t>пневмонії частіше зумовлені </a:t>
            </a:r>
            <a:endParaRPr lang="uk-UA" dirty="0" smtClean="0">
              <a:solidFill>
                <a:srgbClr val="002060"/>
              </a:solidFill>
            </a:endParaRPr>
          </a:p>
          <a:p>
            <a:r>
              <a:rPr lang="uk-UA" dirty="0" smtClean="0">
                <a:solidFill>
                  <a:srgbClr val="002060"/>
                </a:solidFill>
              </a:rPr>
              <a:t>Р</a:t>
            </a:r>
            <a:r>
              <a:rPr lang="uk-UA" dirty="0">
                <a:solidFill>
                  <a:srgbClr val="002060"/>
                </a:solidFill>
              </a:rPr>
              <a:t>. </a:t>
            </a:r>
            <a:r>
              <a:rPr lang="en-US" dirty="0" err="1" smtClean="0">
                <a:solidFill>
                  <a:srgbClr val="002060"/>
                </a:solidFill>
              </a:rPr>
              <a:t>carinii</a:t>
            </a:r>
            <a:r>
              <a:rPr lang="en-US" dirty="0">
                <a:solidFill>
                  <a:srgbClr val="002060"/>
                </a:solidFill>
              </a:rPr>
              <a:t>, </a:t>
            </a:r>
            <a:r>
              <a:rPr lang="uk-UA" dirty="0">
                <a:solidFill>
                  <a:srgbClr val="002060"/>
                </a:solidFill>
              </a:rPr>
              <a:t>грибами </a:t>
            </a:r>
            <a:r>
              <a:rPr lang="uk-UA" dirty="0" err="1">
                <a:solidFill>
                  <a:srgbClr val="002060"/>
                </a:solidFill>
              </a:rPr>
              <a:t>Са</a:t>
            </a:r>
            <a:r>
              <a:rPr lang="en-US" dirty="0" err="1">
                <a:solidFill>
                  <a:srgbClr val="002060"/>
                </a:solidFill>
              </a:rPr>
              <a:t>ndida</a:t>
            </a:r>
            <a:r>
              <a:rPr lang="en-US" dirty="0">
                <a:solidFill>
                  <a:srgbClr val="002060"/>
                </a:solidFill>
              </a:rPr>
              <a:t>, </a:t>
            </a:r>
            <a:r>
              <a:rPr lang="uk-UA" dirty="0">
                <a:solidFill>
                  <a:srgbClr val="002060"/>
                </a:solidFill>
              </a:rPr>
              <a:t>рідше – </a:t>
            </a:r>
            <a:r>
              <a:rPr lang="uk-UA" dirty="0" err="1">
                <a:solidFill>
                  <a:srgbClr val="002060"/>
                </a:solidFill>
              </a:rPr>
              <a:t>цитомегаловірусом</a:t>
            </a:r>
            <a:r>
              <a:rPr lang="uk-UA" dirty="0">
                <a:solidFill>
                  <a:srgbClr val="002060"/>
                </a:solidFill>
              </a:rPr>
              <a:t>, М</a:t>
            </a:r>
            <a:r>
              <a:rPr lang="en-US" dirty="0" err="1">
                <a:solidFill>
                  <a:srgbClr val="002060"/>
                </a:solidFill>
              </a:rPr>
              <a:t>ycobacterium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avium</a:t>
            </a:r>
            <a:r>
              <a:rPr lang="en-US" dirty="0">
                <a:solidFill>
                  <a:srgbClr val="002060"/>
                </a:solidFill>
              </a:rPr>
              <a:t>. 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7093973" y="1510465"/>
            <a:ext cx="4454013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У </a:t>
            </a:r>
            <a:r>
              <a:rPr lang="ru-RU" b="1" dirty="0" err="1">
                <a:solidFill>
                  <a:srgbClr val="002060"/>
                </a:solidFill>
              </a:rPr>
              <a:t>хворих</a:t>
            </a:r>
            <a:r>
              <a:rPr lang="ru-RU" b="1" dirty="0">
                <a:solidFill>
                  <a:srgbClr val="002060"/>
                </a:solidFill>
              </a:rPr>
              <a:t> на </a:t>
            </a:r>
            <a:r>
              <a:rPr lang="ru-RU" b="1" dirty="0" err="1">
                <a:solidFill>
                  <a:srgbClr val="002060"/>
                </a:solidFill>
              </a:rPr>
              <a:t>гострий</a:t>
            </a:r>
            <a:r>
              <a:rPr lang="ru-RU" b="1" dirty="0">
                <a:solidFill>
                  <a:srgbClr val="002060"/>
                </a:solidFill>
              </a:rPr>
              <a:t> лейкоз і </a:t>
            </a:r>
            <a:r>
              <a:rPr lang="ru-RU" b="1" dirty="0" err="1">
                <a:solidFill>
                  <a:srgbClr val="002060"/>
                </a:solidFill>
              </a:rPr>
              <a:t>лімфоми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на </a:t>
            </a:r>
            <a:r>
              <a:rPr lang="ru-RU" dirty="0" err="1">
                <a:solidFill>
                  <a:srgbClr val="002060"/>
                </a:solidFill>
              </a:rPr>
              <a:t>фоні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нейтропенії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пневмонію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викликають</a:t>
            </a:r>
            <a:r>
              <a:rPr lang="ru-RU" dirty="0">
                <a:solidFill>
                  <a:srgbClr val="002060"/>
                </a:solidFill>
              </a:rPr>
              <a:t> як </a:t>
            </a:r>
            <a:r>
              <a:rPr lang="ru-RU" dirty="0" err="1">
                <a:solidFill>
                  <a:srgbClr val="002060"/>
                </a:solidFill>
              </a:rPr>
              <a:t>бактерії</a:t>
            </a:r>
            <a:r>
              <a:rPr lang="ru-RU" dirty="0">
                <a:solidFill>
                  <a:srgbClr val="002060"/>
                </a:solidFill>
              </a:rPr>
              <a:t>, так і </a:t>
            </a:r>
            <a:r>
              <a:rPr lang="ru-RU" dirty="0" err="1">
                <a:solidFill>
                  <a:srgbClr val="002060"/>
                </a:solidFill>
              </a:rPr>
              <a:t>віруси</a:t>
            </a:r>
            <a:r>
              <a:rPr lang="ru-RU" dirty="0">
                <a:solidFill>
                  <a:srgbClr val="002060"/>
                </a:solidFill>
              </a:rPr>
              <a:t> та </a:t>
            </a:r>
            <a:r>
              <a:rPr lang="ru-RU" dirty="0" err="1">
                <a:solidFill>
                  <a:srgbClr val="002060"/>
                </a:solidFill>
              </a:rPr>
              <a:t>гриби</a:t>
            </a:r>
            <a:r>
              <a:rPr lang="ru-RU" dirty="0">
                <a:solidFill>
                  <a:srgbClr val="002060"/>
                </a:solidFill>
              </a:rPr>
              <a:t>. </a:t>
            </a:r>
          </a:p>
        </p:txBody>
      </p:sp>
      <p:sp>
        <p:nvSpPr>
          <p:cNvPr id="5" name="Прямокутник 4"/>
          <p:cNvSpPr/>
          <p:nvPr/>
        </p:nvSpPr>
        <p:spPr>
          <a:xfrm>
            <a:off x="334296" y="4401460"/>
            <a:ext cx="4739149" cy="17543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При «</a:t>
            </a:r>
            <a:r>
              <a:rPr lang="ru-RU" b="1" dirty="0" err="1">
                <a:solidFill>
                  <a:srgbClr val="002060"/>
                </a:solidFill>
              </a:rPr>
              <a:t>терапії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супроводу</a:t>
            </a:r>
            <a:r>
              <a:rPr lang="ru-RU" b="1" dirty="0">
                <a:solidFill>
                  <a:srgbClr val="002060"/>
                </a:solidFill>
              </a:rPr>
              <a:t>» </a:t>
            </a:r>
            <a:r>
              <a:rPr lang="ru-RU" dirty="0">
                <a:solidFill>
                  <a:srgbClr val="002060"/>
                </a:solidFill>
              </a:rPr>
              <a:t>(</a:t>
            </a:r>
            <a:r>
              <a:rPr lang="ru-RU" dirty="0" err="1">
                <a:solidFill>
                  <a:srgbClr val="002060"/>
                </a:solidFill>
              </a:rPr>
              <a:t>протигрибковими</a:t>
            </a:r>
            <a:r>
              <a:rPr lang="ru-RU" dirty="0">
                <a:solidFill>
                  <a:srgbClr val="002060"/>
                </a:solidFill>
              </a:rPr>
              <a:t> препаратами, ко-</a:t>
            </a:r>
            <a:r>
              <a:rPr lang="ru-RU" dirty="0" err="1">
                <a:solidFill>
                  <a:srgbClr val="002060"/>
                </a:solidFill>
              </a:rPr>
              <a:t>тримоксазолом</a:t>
            </a:r>
            <a:r>
              <a:rPr lang="ru-RU" dirty="0">
                <a:solidFill>
                  <a:srgbClr val="002060"/>
                </a:solidFill>
              </a:rPr>
              <a:t> і </a:t>
            </a:r>
            <a:r>
              <a:rPr lang="ru-RU" dirty="0" err="1">
                <a:solidFill>
                  <a:srgbClr val="002060"/>
                </a:solidFill>
              </a:rPr>
              <a:t>ацикловіром</a:t>
            </a:r>
            <a:r>
              <a:rPr lang="ru-RU" dirty="0">
                <a:solidFill>
                  <a:srgbClr val="002060"/>
                </a:solidFill>
              </a:rPr>
              <a:t>) </a:t>
            </a:r>
            <a:r>
              <a:rPr lang="ru-RU" dirty="0" err="1">
                <a:solidFill>
                  <a:srgbClr val="002060"/>
                </a:solidFill>
              </a:rPr>
              <a:t>кандиди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віруси</a:t>
            </a:r>
            <a:r>
              <a:rPr lang="ru-RU" dirty="0">
                <a:solidFill>
                  <a:srgbClr val="002060"/>
                </a:solidFill>
              </a:rPr>
              <a:t> герпесу і </a:t>
            </a:r>
            <a:r>
              <a:rPr lang="ru-RU" dirty="0" err="1">
                <a:solidFill>
                  <a:srgbClr val="002060"/>
                </a:solidFill>
              </a:rPr>
              <a:t>пневмоцисти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відіграють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невелику</a:t>
            </a:r>
            <a:r>
              <a:rPr lang="ru-RU" dirty="0">
                <a:solidFill>
                  <a:srgbClr val="002060"/>
                </a:solidFill>
              </a:rPr>
              <a:t> роль в </a:t>
            </a:r>
            <a:r>
              <a:rPr lang="ru-RU" dirty="0" err="1">
                <a:solidFill>
                  <a:srgbClr val="002060"/>
                </a:solidFill>
              </a:rPr>
              <a:t>етіології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пневмонії</a:t>
            </a:r>
            <a:r>
              <a:rPr lang="ru-RU" dirty="0">
                <a:solidFill>
                  <a:srgbClr val="002060"/>
                </a:solidFill>
              </a:rPr>
              <a:t>.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6209070" y="4430279"/>
            <a:ext cx="5338916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При транс­плантації органів </a:t>
            </a:r>
            <a:r>
              <a:rPr lang="uk-UA" dirty="0">
                <a:solidFill>
                  <a:srgbClr val="002060"/>
                </a:solidFill>
              </a:rPr>
              <a:t>пневмонії часто викликають </a:t>
            </a:r>
            <a:r>
              <a:rPr lang="uk-UA" dirty="0" err="1">
                <a:solidFill>
                  <a:srgbClr val="002060"/>
                </a:solidFill>
              </a:rPr>
              <a:t>цитомегаловірус</a:t>
            </a:r>
            <a:r>
              <a:rPr lang="uk-UA" dirty="0">
                <a:solidFill>
                  <a:srgbClr val="002060"/>
                </a:solidFill>
              </a:rPr>
              <a:t>, стафілококи і Р. </a:t>
            </a:r>
            <a:r>
              <a:rPr lang="en-US" dirty="0">
                <a:solidFill>
                  <a:srgbClr val="002060"/>
                </a:solidFill>
              </a:rPr>
              <a:t>aeruginosa, </a:t>
            </a:r>
            <a:r>
              <a:rPr lang="uk-UA" dirty="0">
                <a:solidFill>
                  <a:srgbClr val="002060"/>
                </a:solidFill>
              </a:rPr>
              <a:t>на тлі імунодепресії – </a:t>
            </a:r>
            <a:r>
              <a:rPr lang="uk-UA" dirty="0" err="1">
                <a:solidFill>
                  <a:srgbClr val="002060"/>
                </a:solidFill>
              </a:rPr>
              <a:t>цитомегаловірус</a:t>
            </a:r>
            <a:r>
              <a:rPr lang="uk-UA" dirty="0">
                <a:solidFill>
                  <a:srgbClr val="002060"/>
                </a:solidFill>
              </a:rPr>
              <a:t>, аденовіруси, віруси </a:t>
            </a:r>
            <a:r>
              <a:rPr lang="uk-UA" dirty="0" err="1">
                <a:solidFill>
                  <a:srgbClr val="002060"/>
                </a:solidFill>
              </a:rPr>
              <a:t>герпесу</a:t>
            </a:r>
            <a:r>
              <a:rPr lang="uk-UA" dirty="0">
                <a:solidFill>
                  <a:srgbClr val="002060"/>
                </a:solidFill>
              </a:rPr>
              <a:t>, часто – у поєднанні з Р. </a:t>
            </a:r>
            <a:r>
              <a:rPr lang="en-US" dirty="0" err="1">
                <a:solidFill>
                  <a:srgbClr val="002060"/>
                </a:solidFill>
              </a:rPr>
              <a:t>carinii</a:t>
            </a:r>
            <a:r>
              <a:rPr lang="en-US" dirty="0">
                <a:solidFill>
                  <a:srgbClr val="002060"/>
                </a:solidFill>
              </a:rPr>
              <a:t> </a:t>
            </a:r>
            <a:r>
              <a:rPr lang="uk-UA" dirty="0">
                <a:solidFill>
                  <a:srgbClr val="002060"/>
                </a:solidFill>
              </a:rPr>
              <a:t>та грибами, на пізній стадії – </a:t>
            </a:r>
            <a:r>
              <a:rPr lang="en-US" dirty="0">
                <a:solidFill>
                  <a:srgbClr val="002060"/>
                </a:solidFill>
              </a:rPr>
              <a:t>Str. pneumoniae </a:t>
            </a:r>
            <a:r>
              <a:rPr lang="uk-UA" dirty="0">
                <a:solidFill>
                  <a:srgbClr val="002060"/>
                </a:solidFill>
              </a:rPr>
              <a:t>і Н. </a:t>
            </a:r>
            <a:r>
              <a:rPr lang="en-US" dirty="0" err="1">
                <a:solidFill>
                  <a:srgbClr val="002060"/>
                </a:solidFill>
              </a:rPr>
              <a:t>influenzae</a:t>
            </a:r>
            <a:r>
              <a:rPr lang="en-US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402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963" y="265471"/>
            <a:ext cx="10515600" cy="58814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uk-UA" sz="3600" b="1" i="1" dirty="0" smtClean="0">
                <a:solidFill>
                  <a:srgbClr val="C00000"/>
                </a:solidFill>
              </a:rPr>
              <a:t>Дефініція</a:t>
            </a:r>
            <a:endParaRPr lang="uk-UA" sz="3600" b="1" i="1" dirty="0">
              <a:solidFill>
                <a:srgbClr val="C00000"/>
              </a:solidFill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4822723" y="1342105"/>
            <a:ext cx="6857999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altLang="ru-RU" sz="4400" b="1" i="1" dirty="0">
                <a:solidFill>
                  <a:srgbClr val="002060"/>
                </a:solidFill>
              </a:rPr>
              <a:t>Пневмонія </a:t>
            </a:r>
            <a:r>
              <a:rPr lang="uk-UA" altLang="ru-RU" sz="2400" dirty="0"/>
              <a:t>- це гостре респіраторне інфекційне захворювання, в основі якого лежить запалення паренхіми легень з обов'язковим </a:t>
            </a:r>
            <a:r>
              <a:rPr lang="uk-UA" altLang="ru-RU" sz="2400" dirty="0" err="1"/>
              <a:t>внутрішньоальвеолярним</a:t>
            </a:r>
            <a:r>
              <a:rPr lang="uk-UA" altLang="ru-RU" sz="2400" dirty="0"/>
              <a:t> ексудативним процесом. </a:t>
            </a:r>
            <a:endParaRPr lang="uk-UA" altLang="ru-RU" sz="2400" dirty="0" smtClean="0"/>
          </a:p>
          <a:p>
            <a:pPr marL="0" indent="0">
              <a:buNone/>
            </a:pPr>
            <a:endParaRPr lang="uk-UA" altLang="ru-RU" sz="2400" dirty="0"/>
          </a:p>
          <a:p>
            <a:pPr marL="0" indent="0">
              <a:buNone/>
            </a:pPr>
            <a:r>
              <a:rPr lang="uk-UA" altLang="ru-RU" sz="2400" b="1" i="1" dirty="0">
                <a:solidFill>
                  <a:srgbClr val="002060"/>
                </a:solidFill>
              </a:rPr>
              <a:t>Класично пневмонія </a:t>
            </a:r>
            <a:r>
              <a:rPr lang="uk-UA" altLang="ru-RU" sz="2400" b="1" i="1" dirty="0" smtClean="0">
                <a:solidFill>
                  <a:srgbClr val="002060"/>
                </a:solidFill>
              </a:rPr>
              <a:t>проявляється:</a:t>
            </a:r>
          </a:p>
          <a:p>
            <a:pPr marL="0" indent="0"/>
            <a:r>
              <a:rPr lang="uk-UA" altLang="ru-RU" sz="2400" dirty="0" smtClean="0"/>
              <a:t> </a:t>
            </a:r>
            <a:r>
              <a:rPr lang="uk-UA" altLang="ru-RU" sz="2400" dirty="0" err="1"/>
              <a:t>загальнозапальним</a:t>
            </a:r>
            <a:r>
              <a:rPr lang="uk-UA" altLang="ru-RU" sz="2400" dirty="0"/>
              <a:t>, </a:t>
            </a:r>
            <a:endParaRPr lang="uk-UA" altLang="ru-RU" sz="2400" dirty="0" smtClean="0"/>
          </a:p>
          <a:p>
            <a:pPr marL="0" indent="0"/>
            <a:r>
              <a:rPr lang="uk-UA" altLang="ru-RU" sz="2400" dirty="0" smtClean="0"/>
              <a:t>катаральним синдромом</a:t>
            </a:r>
          </a:p>
          <a:p>
            <a:pPr marL="0" indent="0"/>
            <a:r>
              <a:rPr lang="uk-UA" altLang="ru-RU" sz="2400" dirty="0" smtClean="0"/>
              <a:t>асиметрією </a:t>
            </a:r>
            <a:r>
              <a:rPr lang="uk-UA" altLang="ru-RU" sz="2400" dirty="0" err="1"/>
              <a:t>фізикальних</a:t>
            </a:r>
            <a:r>
              <a:rPr lang="uk-UA" altLang="ru-RU" sz="2400" dirty="0"/>
              <a:t> даних.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3439" y="5421184"/>
            <a:ext cx="1298561" cy="1249788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" r="4281"/>
          <a:stretch/>
        </p:blipFill>
        <p:spPr bwMode="auto">
          <a:xfrm>
            <a:off x="235974" y="1490662"/>
            <a:ext cx="4406708" cy="3317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0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425" y="131305"/>
            <a:ext cx="7859713" cy="900113"/>
          </a:xfrm>
        </p:spPr>
        <p:txBody>
          <a:bodyPr/>
          <a:lstStyle/>
          <a:p>
            <a:pPr>
              <a:defRPr/>
            </a:pPr>
            <a:r>
              <a:rPr lang="uk-UA" b="1" i="1" dirty="0" smtClean="0">
                <a:solidFill>
                  <a:srgbClr val="C00000"/>
                </a:solidFill>
              </a:rPr>
              <a:t>Етіологія пневмоній</a:t>
            </a:r>
            <a:endParaRPr lang="uk-UA" b="1" i="1" dirty="0">
              <a:solidFill>
                <a:srgbClr val="C00000"/>
              </a:solidFill>
            </a:endParaRP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531844" y="1016730"/>
            <a:ext cx="11271379" cy="4841145"/>
          </a:xfrm>
        </p:spPr>
        <p:txBody>
          <a:bodyPr/>
          <a:lstStyle/>
          <a:p>
            <a:pPr marL="0" indent="0">
              <a:buNone/>
            </a:pPr>
            <a:r>
              <a:rPr lang="uk-UA" altLang="ru-RU" sz="2400" i="1" dirty="0" smtClean="0"/>
              <a:t>Найбільш </a:t>
            </a:r>
            <a:r>
              <a:rPr lang="uk-UA" altLang="ru-RU" sz="2400" i="1" dirty="0"/>
              <a:t>поширеними мікроорганізмами, що викликають </a:t>
            </a:r>
            <a:r>
              <a:rPr lang="uk-UA" altLang="ru-RU" sz="2400" i="1" dirty="0" err="1" smtClean="0"/>
              <a:t>внутрішньолікарняні</a:t>
            </a:r>
            <a:r>
              <a:rPr lang="uk-UA" altLang="ru-RU" sz="2400" i="1" dirty="0" smtClean="0"/>
              <a:t> пневмонії є: </a:t>
            </a:r>
            <a:r>
              <a:rPr lang="de-DE" altLang="ru-RU" sz="2400" i="1" dirty="0" smtClean="0"/>
              <a:t> </a:t>
            </a:r>
            <a:endParaRPr lang="uk-UA" altLang="ru-RU" sz="2400" i="1" dirty="0"/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115078" y="6396335"/>
            <a:ext cx="121111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de-DE" altLang="ru-RU" sz="1200" b="0" dirty="0" smtClean="0">
                <a:solidFill>
                  <a:srgbClr val="000000"/>
                </a:solidFill>
              </a:rPr>
              <a:t>Torres A, </a:t>
            </a:r>
            <a:r>
              <a:rPr lang="de-DE" altLang="ru-RU" sz="1200" b="0" dirty="0" err="1" smtClean="0">
                <a:solidFill>
                  <a:srgbClr val="000000"/>
                </a:solidFill>
              </a:rPr>
              <a:t>Cilloniz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 C, </a:t>
            </a:r>
            <a:r>
              <a:rPr lang="de-DE" altLang="ru-RU" sz="1200" b="0" dirty="0" err="1" smtClean="0">
                <a:solidFill>
                  <a:srgbClr val="000000"/>
                </a:solidFill>
              </a:rPr>
              <a:t>Niederman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 MS, Menéndez R, </a:t>
            </a:r>
            <a:r>
              <a:rPr lang="de-DE" altLang="ru-RU" sz="1200" b="0" dirty="0" err="1" smtClean="0">
                <a:solidFill>
                  <a:srgbClr val="000000"/>
                </a:solidFill>
              </a:rPr>
              <a:t>Chalmers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 JD, </a:t>
            </a:r>
            <a:r>
              <a:rPr lang="de-DE" altLang="ru-RU" sz="1200" b="0" dirty="0" err="1" smtClean="0">
                <a:solidFill>
                  <a:srgbClr val="000000"/>
                </a:solidFill>
              </a:rPr>
              <a:t>Wunderink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 RG, van der Poll T. </a:t>
            </a:r>
            <a:r>
              <a:rPr lang="de-DE" altLang="ru-RU" sz="1200" b="0" dirty="0" err="1" smtClean="0">
                <a:solidFill>
                  <a:srgbClr val="000000"/>
                </a:solidFill>
              </a:rPr>
              <a:t>Pneumonia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. </a:t>
            </a:r>
            <a:r>
              <a:rPr lang="de-DE" altLang="ru-RU" sz="1200" b="0" dirty="0" err="1" smtClean="0">
                <a:solidFill>
                  <a:srgbClr val="000000"/>
                </a:solidFill>
              </a:rPr>
              <a:t>Nat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 </a:t>
            </a:r>
            <a:r>
              <a:rPr lang="de-DE" altLang="ru-RU" sz="1200" b="0" dirty="0" err="1" smtClean="0">
                <a:solidFill>
                  <a:srgbClr val="000000"/>
                </a:solidFill>
              </a:rPr>
              <a:t>Rev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 Dis </a:t>
            </a:r>
            <a:r>
              <a:rPr lang="de-DE" altLang="ru-RU" sz="1200" b="0" dirty="0" err="1" smtClean="0">
                <a:solidFill>
                  <a:srgbClr val="000000"/>
                </a:solidFill>
              </a:rPr>
              <a:t>Primers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. 2021 Apr 8;7(1):25. </a:t>
            </a:r>
            <a:r>
              <a:rPr lang="uk-UA" altLang="ru-RU" sz="1200" b="0" dirty="0" smtClean="0">
                <a:solidFill>
                  <a:srgbClr val="000000"/>
                </a:solidFill>
              </a:rPr>
              <a:t>                                      </a:t>
            </a:r>
            <a:r>
              <a:rPr lang="de-DE" altLang="ru-RU" sz="1200" b="0" dirty="0" err="1" smtClean="0">
                <a:solidFill>
                  <a:srgbClr val="000000"/>
                </a:solidFill>
              </a:rPr>
              <a:t>doi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: 10.1038/s41572-021-00259-0</a:t>
            </a:r>
            <a:r>
              <a:rPr lang="uk-UA" altLang="ru-RU" sz="1200" b="0" dirty="0" smtClean="0">
                <a:solidFill>
                  <a:srgbClr val="000000"/>
                </a:solidFill>
              </a:rPr>
              <a:t> 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PMID</a:t>
            </a:r>
            <a:r>
              <a:rPr lang="de-DE" altLang="ru-RU" sz="1200" b="0" dirty="0">
                <a:solidFill>
                  <a:srgbClr val="000000"/>
                </a:solidFill>
              </a:rPr>
              <a:t>: 33833230</a:t>
            </a:r>
            <a:r>
              <a:rPr lang="de-DE" altLang="ru-RU" sz="1200" b="0" dirty="0" smtClean="0">
                <a:solidFill>
                  <a:srgbClr val="000000"/>
                </a:solidFill>
              </a:rPr>
              <a:t>.</a:t>
            </a:r>
            <a:endParaRPr lang="uk-UA" altLang="ru-RU" sz="1200" b="0" dirty="0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943521"/>
            <a:ext cx="951058" cy="9144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2816225" y="152429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altLang="ru-RU" dirty="0" smtClean="0">
                <a:solidFill>
                  <a:srgbClr val="C00000"/>
                </a:solidFill>
              </a:rPr>
              <a:t> </a:t>
            </a: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6510" y="1867020"/>
            <a:ext cx="11109961" cy="44170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ru-RU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БАКТЕРІЇ:</a:t>
            </a:r>
          </a:p>
          <a:p>
            <a:pPr algn="ctr"/>
            <a:r>
              <a:rPr lang="uk-UA" altLang="ru-RU" sz="2000" dirty="0" smtClean="0"/>
              <a:t>                                                                             </a:t>
            </a:r>
            <a:r>
              <a:rPr lang="uk-UA" altLang="ru-RU" sz="2000" dirty="0" err="1" smtClean="0">
                <a:solidFill>
                  <a:srgbClr val="002060"/>
                </a:solidFill>
              </a:rPr>
              <a:t>метицилін</a:t>
            </a:r>
            <a:r>
              <a:rPr lang="uk-UA" altLang="ru-RU" sz="2000" dirty="0" smtClean="0">
                <a:solidFill>
                  <a:srgbClr val="002060"/>
                </a:solidFill>
              </a:rPr>
              <a:t>-чутливий </a:t>
            </a:r>
            <a:r>
              <a:rPr lang="de-DE" alt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S. </a:t>
            </a:r>
            <a:r>
              <a:rPr lang="de-DE" altLang="ru-RU" sz="2000" b="1" i="1" dirty="0" err="1" smtClean="0">
                <a:solidFill>
                  <a:schemeClr val="bg2">
                    <a:lumMod val="10000"/>
                  </a:schemeClr>
                </a:solidFill>
              </a:rPr>
              <a:t>aureus</a:t>
            </a:r>
            <a:r>
              <a:rPr lang="de-DE" altLang="ru-RU" sz="20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altLang="ru-RU" sz="2000" dirty="0" smtClean="0">
                <a:solidFill>
                  <a:srgbClr val="002060"/>
                </a:solidFill>
              </a:rPr>
              <a:t>(MSSA</a:t>
            </a:r>
            <a:r>
              <a:rPr lang="uk-UA" altLang="ru-RU" sz="2000" dirty="0" smtClean="0">
                <a:solidFill>
                  <a:srgbClr val="002060"/>
                </a:solidFill>
              </a:rPr>
              <a:t>)</a:t>
            </a:r>
            <a:endParaRPr lang="uk-UA" altLang="ru-RU" sz="2000" b="1" i="1" dirty="0" smtClean="0">
              <a:solidFill>
                <a:srgbClr val="002060"/>
              </a:solidFill>
            </a:endParaRPr>
          </a:p>
          <a:p>
            <a:r>
              <a:rPr lang="de-DE" altLang="ru-RU" sz="3600" i="1" dirty="0" err="1" smtClean="0">
                <a:solidFill>
                  <a:schemeClr val="bg2">
                    <a:lumMod val="10000"/>
                  </a:schemeClr>
                </a:solidFill>
              </a:rPr>
              <a:t>Staphylococcus</a:t>
            </a:r>
            <a:r>
              <a:rPr lang="de-DE" altLang="ru-RU" sz="3600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altLang="ru-RU" sz="3600" i="1" dirty="0" err="1" smtClean="0">
                <a:solidFill>
                  <a:schemeClr val="bg2">
                    <a:lumMod val="10000"/>
                  </a:schemeClr>
                </a:solidFill>
              </a:rPr>
              <a:t>aureus</a:t>
            </a:r>
            <a:endParaRPr lang="uk-UA" altLang="ru-RU" sz="3600" i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de-DE" altLang="ru-RU" sz="3600" i="1" dirty="0" smtClean="0">
                <a:solidFill>
                  <a:srgbClr val="FF0000"/>
                </a:solidFill>
              </a:rPr>
              <a:t> </a:t>
            </a:r>
            <a:r>
              <a:rPr lang="uk-UA" altLang="ru-RU" sz="3600" i="1" dirty="0" smtClean="0">
                <a:solidFill>
                  <a:srgbClr val="FF0000"/>
                </a:solidFill>
              </a:rPr>
              <a:t>                                                     </a:t>
            </a:r>
            <a:r>
              <a:rPr lang="uk-UA" altLang="ru-RU" sz="2000" dirty="0" err="1" smtClean="0">
                <a:solidFill>
                  <a:srgbClr val="002060"/>
                </a:solidFill>
              </a:rPr>
              <a:t>метицилін</a:t>
            </a:r>
            <a:r>
              <a:rPr lang="uk-UA" altLang="ru-RU" sz="2000" dirty="0" smtClean="0">
                <a:solidFill>
                  <a:srgbClr val="002060"/>
                </a:solidFill>
              </a:rPr>
              <a:t>-резистентний</a:t>
            </a:r>
            <a:r>
              <a:rPr lang="uk-UA" altLang="ru-RU" sz="2000" dirty="0" smtClean="0"/>
              <a:t> </a:t>
            </a:r>
            <a:r>
              <a:rPr lang="de-DE" alt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S. </a:t>
            </a:r>
            <a:r>
              <a:rPr lang="de-DE" altLang="ru-RU" sz="2000" b="1" i="1" dirty="0" err="1" smtClean="0">
                <a:solidFill>
                  <a:schemeClr val="bg2">
                    <a:lumMod val="10000"/>
                  </a:schemeClr>
                </a:solidFill>
              </a:rPr>
              <a:t>aureus</a:t>
            </a:r>
            <a:r>
              <a:rPr lang="de-DE" alt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altLang="ru-RU" sz="2000" dirty="0" smtClean="0">
                <a:solidFill>
                  <a:srgbClr val="002060"/>
                </a:solidFill>
              </a:rPr>
              <a:t>(MRSA</a:t>
            </a:r>
            <a:r>
              <a:rPr lang="uk-UA" altLang="ru-RU" sz="2000" dirty="0" smtClean="0">
                <a:solidFill>
                  <a:srgbClr val="002060"/>
                </a:solidFill>
              </a:rPr>
              <a:t>) </a:t>
            </a:r>
          </a:p>
          <a:p>
            <a:r>
              <a:rPr lang="uk-UA" altLang="ru-RU" sz="2000" dirty="0" smtClean="0"/>
              <a:t>,                                                                                                          </a:t>
            </a:r>
          </a:p>
          <a:p>
            <a:r>
              <a:rPr lang="uk-UA" altLang="ru-RU" sz="2000" i="1" dirty="0">
                <a:solidFill>
                  <a:srgbClr val="FF0000"/>
                </a:solidFill>
              </a:rPr>
              <a:t> </a:t>
            </a:r>
            <a:r>
              <a:rPr lang="uk-UA" altLang="ru-RU" sz="2000" i="1" dirty="0" smtClean="0">
                <a:solidFill>
                  <a:srgbClr val="FF0000"/>
                </a:solidFill>
              </a:rPr>
              <a:t>                                                                                                 </a:t>
            </a:r>
            <a:r>
              <a:rPr lang="de-DE" altLang="ru-RU" sz="2000" b="1" i="1" dirty="0" err="1" smtClean="0">
                <a:solidFill>
                  <a:schemeClr val="bg2">
                    <a:lumMod val="10000"/>
                  </a:schemeClr>
                </a:solidFill>
              </a:rPr>
              <a:t>Pseudomonas</a:t>
            </a:r>
            <a:r>
              <a:rPr lang="de-DE" alt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altLang="ru-RU" sz="2000" b="1" i="1" dirty="0" err="1" smtClean="0">
                <a:solidFill>
                  <a:schemeClr val="bg2">
                    <a:lumMod val="10000"/>
                  </a:schemeClr>
                </a:solidFill>
              </a:rPr>
              <a:t>aeruginosa</a:t>
            </a:r>
            <a:r>
              <a:rPr lang="de-DE" altLang="ru-RU" sz="20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uk-UA" altLang="ru-RU" sz="2000" b="1" i="1" dirty="0">
              <a:solidFill>
                <a:schemeClr val="bg2">
                  <a:lumMod val="10000"/>
                </a:schemeClr>
              </a:solidFill>
            </a:endParaRPr>
          </a:p>
          <a:p>
            <a:endParaRPr lang="uk-UA" altLang="ru-RU" sz="2000" i="1" dirty="0" smtClean="0">
              <a:solidFill>
                <a:srgbClr val="FF0000"/>
              </a:solidFill>
            </a:endParaRPr>
          </a:p>
          <a:p>
            <a:r>
              <a:rPr lang="de-DE" altLang="ru-RU" sz="3600" i="1" dirty="0" err="1" smtClean="0">
                <a:solidFill>
                  <a:schemeClr val="bg2">
                    <a:lumMod val="10000"/>
                  </a:schemeClr>
                </a:solidFill>
              </a:rPr>
              <a:t>Enterobacterales</a:t>
            </a:r>
            <a:endParaRPr lang="uk-UA" altLang="ru-RU" sz="36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uk-UA" altLang="ru-RU" sz="2000" dirty="0" smtClean="0">
                <a:solidFill>
                  <a:srgbClr val="002060"/>
                </a:solidFill>
              </a:rPr>
              <a:t>(</a:t>
            </a:r>
            <a:r>
              <a:rPr lang="uk-UA" altLang="ru-RU" sz="2000" dirty="0" err="1" smtClean="0">
                <a:solidFill>
                  <a:srgbClr val="002060"/>
                </a:solidFill>
              </a:rPr>
              <a:t>неферментуючі</a:t>
            </a:r>
            <a:r>
              <a:rPr lang="uk-UA" altLang="ru-RU" sz="2000" dirty="0" smtClean="0">
                <a:solidFill>
                  <a:srgbClr val="002060"/>
                </a:solidFill>
              </a:rPr>
              <a:t> </a:t>
            </a:r>
            <a:r>
              <a:rPr lang="uk-UA" altLang="ru-RU" sz="2000" dirty="0" err="1" smtClean="0">
                <a:solidFill>
                  <a:srgbClr val="002060"/>
                </a:solidFill>
              </a:rPr>
              <a:t>грамнегативні</a:t>
            </a:r>
            <a:r>
              <a:rPr lang="uk-UA" altLang="ru-RU" sz="20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uk-UA" altLang="ru-RU" sz="2000" dirty="0" smtClean="0">
                <a:solidFill>
                  <a:srgbClr val="002060"/>
                </a:solidFill>
              </a:rPr>
              <a:t>палички) </a:t>
            </a:r>
            <a:endParaRPr lang="uk-UA" altLang="ru-RU" sz="2000" b="1" i="1" dirty="0" smtClean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0943" y="5347782"/>
            <a:ext cx="7481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ru-RU" dirty="0" smtClean="0"/>
              <a:t> </a:t>
            </a:r>
            <a:r>
              <a:rPr lang="de-DE" altLang="ru-RU" b="1" i="1" dirty="0" err="1">
                <a:solidFill>
                  <a:schemeClr val="bg2">
                    <a:lumMod val="10000"/>
                  </a:schemeClr>
                </a:solidFill>
              </a:rPr>
              <a:t>Acinetobacter</a:t>
            </a:r>
            <a:r>
              <a:rPr lang="de-DE" altLang="ru-RU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altLang="ru-RU" b="1" dirty="0" err="1">
                <a:solidFill>
                  <a:schemeClr val="bg2">
                    <a:lumMod val="10000"/>
                  </a:schemeClr>
                </a:solidFill>
              </a:rPr>
              <a:t>spp</a:t>
            </a:r>
            <a:r>
              <a:rPr lang="de-DE" altLang="ru-RU" b="1" dirty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uk-UA" alt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Молния 5"/>
          <p:cNvSpPr/>
          <p:nvPr/>
        </p:nvSpPr>
        <p:spPr>
          <a:xfrm rot="20675684">
            <a:off x="5213747" y="3400751"/>
            <a:ext cx="733425" cy="657225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Молния 11"/>
          <p:cNvSpPr/>
          <p:nvPr/>
        </p:nvSpPr>
        <p:spPr>
          <a:xfrm rot="17816280">
            <a:off x="4578364" y="4435807"/>
            <a:ext cx="835991" cy="820674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821" y="2682240"/>
            <a:ext cx="1030287" cy="393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6" y="5139828"/>
            <a:ext cx="87788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19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08" y="324464"/>
            <a:ext cx="11912082" cy="623446"/>
          </a:xfrm>
        </p:spPr>
        <p:txBody>
          <a:bodyPr/>
          <a:lstStyle/>
          <a:p>
            <a:pPr algn="ctr">
              <a:defRPr/>
            </a:pPr>
            <a:r>
              <a:rPr lang="uk-UA" b="1" i="1" dirty="0" smtClean="0">
                <a:solidFill>
                  <a:srgbClr val="C00000"/>
                </a:solidFill>
              </a:rPr>
              <a:t>Фактори ризику розвитку </a:t>
            </a:r>
            <a:r>
              <a:rPr lang="uk-UA" b="1" i="1" dirty="0" err="1" smtClean="0">
                <a:solidFill>
                  <a:srgbClr val="C00000"/>
                </a:solidFill>
              </a:rPr>
              <a:t>позалікарняної</a:t>
            </a:r>
            <a:r>
              <a:rPr lang="uk-UA" b="1" i="1" dirty="0" smtClean="0">
                <a:solidFill>
                  <a:srgbClr val="C00000"/>
                </a:solidFill>
              </a:rPr>
              <a:t> пневмонії</a:t>
            </a:r>
            <a:endParaRPr lang="uk-UA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224" y="1362269"/>
            <a:ext cx="11336694" cy="4763895"/>
          </a:xfrm>
        </p:spPr>
        <p:txBody>
          <a:bodyPr rtlCol="0">
            <a:normAutofit/>
          </a:bodyPr>
          <a:lstStyle/>
          <a:p>
            <a:pPr marL="354013" indent="-354013">
              <a:buClr>
                <a:srgbClr val="C00000"/>
              </a:buClr>
              <a:defRPr/>
            </a:pPr>
            <a:r>
              <a:rPr lang="uk-UA" sz="2400" dirty="0" smtClean="0"/>
              <a:t> </a:t>
            </a:r>
            <a:r>
              <a:rPr lang="uk-UA" sz="2400" dirty="0"/>
              <a:t>низька вага при народженні, </a:t>
            </a:r>
            <a:endParaRPr lang="uk-UA" sz="2400" dirty="0" smtClean="0"/>
          </a:p>
          <a:p>
            <a:pPr marL="354013" indent="-354013">
              <a:buClr>
                <a:srgbClr val="C00000"/>
              </a:buClr>
              <a:defRPr/>
            </a:pPr>
            <a:r>
              <a:rPr lang="uk-UA" sz="2400" dirty="0" smtClean="0"/>
              <a:t>відсутність </a:t>
            </a:r>
            <a:r>
              <a:rPr lang="uk-UA" sz="2400" dirty="0"/>
              <a:t>виключно грудного вигодовування протягом перших 4 місяців </a:t>
            </a:r>
            <a:r>
              <a:rPr lang="uk-UA" sz="2400" dirty="0" smtClean="0"/>
              <a:t>життя</a:t>
            </a:r>
          </a:p>
          <a:p>
            <a:pPr marL="354013" indent="-354013">
              <a:buClr>
                <a:srgbClr val="C00000"/>
              </a:buClr>
            </a:pPr>
            <a:r>
              <a:rPr lang="uk-UA" altLang="ru-RU" sz="2400" dirty="0" smtClean="0"/>
              <a:t>недоїдання </a:t>
            </a:r>
          </a:p>
          <a:p>
            <a:pPr marL="354013" indent="-354013">
              <a:buClr>
                <a:srgbClr val="C00000"/>
              </a:buClr>
            </a:pPr>
            <a:r>
              <a:rPr lang="uk-UA" altLang="ru-RU" sz="2400" dirty="0" smtClean="0"/>
              <a:t>відставання в рості і виснаження</a:t>
            </a:r>
          </a:p>
          <a:p>
            <a:pPr marL="354013" indent="-354013">
              <a:buClr>
                <a:srgbClr val="C00000"/>
              </a:buClr>
            </a:pPr>
            <a:r>
              <a:rPr lang="uk-UA" altLang="ru-RU" sz="2400" dirty="0" smtClean="0"/>
              <a:t>скупченість домогосподарств </a:t>
            </a:r>
          </a:p>
          <a:p>
            <a:pPr marL="354013" indent="-354013">
              <a:buClr>
                <a:srgbClr val="C00000"/>
              </a:buClr>
            </a:pPr>
            <a:r>
              <a:rPr lang="uk-UA" altLang="ru-RU" sz="2400" dirty="0" smtClean="0"/>
              <a:t>забруднення повітря в приміщенні від використання твердого палива або палива з біомаси </a:t>
            </a:r>
          </a:p>
          <a:p>
            <a:pPr marL="354013" indent="-354013">
              <a:buClr>
                <a:srgbClr val="C00000"/>
              </a:buClr>
            </a:pPr>
            <a:r>
              <a:rPr lang="uk-UA" altLang="ru-RU" sz="2400" dirty="0" smtClean="0"/>
              <a:t>відсутність щеплення проти кору до кінця першого року</a:t>
            </a:r>
          </a:p>
          <a:p>
            <a:pPr marL="354013" indent="-354013">
              <a:buClr>
                <a:srgbClr val="C00000"/>
              </a:buClr>
            </a:pPr>
            <a:r>
              <a:rPr lang="uk-UA" altLang="ru-RU" sz="2400" dirty="0" smtClean="0"/>
              <a:t>ВІЛ-інфекція </a:t>
            </a:r>
          </a:p>
          <a:p>
            <a:pPr marL="354013" indent="-354013">
              <a:buClr>
                <a:srgbClr val="C00000"/>
              </a:buClr>
            </a:pPr>
            <a:r>
              <a:rPr lang="uk-UA" altLang="ru-RU" sz="2400" dirty="0" smtClean="0"/>
              <a:t>неінфіковані діти, народжені від ВІЛ-інфікованих матерів</a:t>
            </a:r>
            <a:endParaRPr lang="uk-UA" sz="2400" dirty="0"/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242596" y="6400760"/>
            <a:ext cx="112409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200" b="0" dirty="0">
                <a:solidFill>
                  <a:srgbClr val="000000"/>
                </a:solidFill>
              </a:rPr>
              <a:t>le Roux DM, Zar HJ. Community-</a:t>
            </a:r>
            <a:r>
              <a:rPr lang="de-DE" altLang="ru-RU" sz="1200" b="0" dirty="0" err="1">
                <a:solidFill>
                  <a:srgbClr val="000000"/>
                </a:solidFill>
              </a:rPr>
              <a:t>acquired</a:t>
            </a:r>
            <a:r>
              <a:rPr lang="de-DE" altLang="ru-RU" sz="1200" b="0" dirty="0">
                <a:solidFill>
                  <a:srgbClr val="000000"/>
                </a:solidFill>
              </a:rPr>
              <a:t> </a:t>
            </a:r>
            <a:r>
              <a:rPr lang="de-DE" altLang="ru-RU" sz="12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200" b="0" dirty="0">
                <a:solidFill>
                  <a:srgbClr val="000000"/>
                </a:solidFill>
              </a:rPr>
              <a:t> in </a:t>
            </a:r>
            <a:r>
              <a:rPr lang="de-DE" altLang="ru-RU" sz="1200" b="0" dirty="0" err="1">
                <a:solidFill>
                  <a:srgbClr val="000000"/>
                </a:solidFill>
              </a:rPr>
              <a:t>children</a:t>
            </a:r>
            <a:r>
              <a:rPr lang="de-DE" altLang="ru-RU" sz="1200" b="0" dirty="0">
                <a:solidFill>
                  <a:srgbClr val="000000"/>
                </a:solidFill>
              </a:rPr>
              <a:t> - a </a:t>
            </a:r>
            <a:r>
              <a:rPr lang="de-DE" altLang="ru-RU" sz="1200" b="0" dirty="0" err="1">
                <a:solidFill>
                  <a:srgbClr val="000000"/>
                </a:solidFill>
              </a:rPr>
              <a:t>changing</a:t>
            </a:r>
            <a:r>
              <a:rPr lang="de-DE" altLang="ru-RU" sz="1200" b="0" dirty="0">
                <a:solidFill>
                  <a:srgbClr val="000000"/>
                </a:solidFill>
              </a:rPr>
              <a:t> </a:t>
            </a:r>
            <a:r>
              <a:rPr lang="de-DE" altLang="ru-RU" sz="1200" b="0" dirty="0" err="1">
                <a:solidFill>
                  <a:srgbClr val="000000"/>
                </a:solidFill>
              </a:rPr>
              <a:t>spectrum</a:t>
            </a:r>
            <a:r>
              <a:rPr lang="de-DE" altLang="ru-RU" sz="1200" b="0" dirty="0">
                <a:solidFill>
                  <a:srgbClr val="000000"/>
                </a:solidFill>
              </a:rPr>
              <a:t> </a:t>
            </a:r>
            <a:r>
              <a:rPr lang="de-DE" altLang="ru-RU" sz="1200" b="0" dirty="0" err="1">
                <a:solidFill>
                  <a:srgbClr val="000000"/>
                </a:solidFill>
              </a:rPr>
              <a:t>of</a:t>
            </a:r>
            <a:r>
              <a:rPr lang="de-DE" altLang="ru-RU" sz="1200" b="0" dirty="0">
                <a:solidFill>
                  <a:srgbClr val="000000"/>
                </a:solidFill>
              </a:rPr>
              <a:t> </a:t>
            </a:r>
            <a:r>
              <a:rPr lang="de-DE" altLang="ru-RU" sz="1200" b="0" dirty="0" err="1">
                <a:solidFill>
                  <a:srgbClr val="000000"/>
                </a:solidFill>
              </a:rPr>
              <a:t>disease</a:t>
            </a:r>
            <a:r>
              <a:rPr lang="de-DE" altLang="ru-RU" sz="1200" b="0" dirty="0">
                <a:solidFill>
                  <a:srgbClr val="000000"/>
                </a:solidFill>
              </a:rPr>
              <a:t>. </a:t>
            </a:r>
            <a:r>
              <a:rPr lang="de-DE" altLang="ru-RU" sz="1200" b="0" dirty="0" err="1">
                <a:solidFill>
                  <a:srgbClr val="000000"/>
                </a:solidFill>
              </a:rPr>
              <a:t>Pediatr</a:t>
            </a:r>
            <a:r>
              <a:rPr lang="de-DE" altLang="ru-RU" sz="1200" b="0" dirty="0">
                <a:solidFill>
                  <a:srgbClr val="000000"/>
                </a:solidFill>
              </a:rPr>
              <a:t> </a:t>
            </a:r>
            <a:r>
              <a:rPr lang="de-DE" altLang="ru-RU" sz="1200" b="0" dirty="0" err="1">
                <a:solidFill>
                  <a:srgbClr val="000000"/>
                </a:solidFill>
              </a:rPr>
              <a:t>Radiol</a:t>
            </a:r>
            <a:r>
              <a:rPr lang="de-DE" altLang="ru-RU" sz="1200" b="0" dirty="0">
                <a:solidFill>
                  <a:srgbClr val="000000"/>
                </a:solidFill>
              </a:rPr>
              <a:t>. 2017 Oct;47(11):1392-1398. </a:t>
            </a:r>
            <a:r>
              <a:rPr lang="de-DE" altLang="ru-RU" sz="1200" b="0" dirty="0" err="1">
                <a:solidFill>
                  <a:srgbClr val="000000"/>
                </a:solidFill>
              </a:rPr>
              <a:t>doi</a:t>
            </a:r>
            <a:r>
              <a:rPr lang="de-DE" altLang="ru-RU" sz="1200" b="0" dirty="0">
                <a:solidFill>
                  <a:srgbClr val="000000"/>
                </a:solidFill>
              </a:rPr>
              <a:t>: 10.1007/s00247-017-3827-8. </a:t>
            </a:r>
            <a:r>
              <a:rPr lang="de-DE" altLang="ru-RU" sz="1200" b="0" dirty="0" err="1">
                <a:solidFill>
                  <a:srgbClr val="000000"/>
                </a:solidFill>
              </a:rPr>
              <a:t>Epub</a:t>
            </a:r>
            <a:r>
              <a:rPr lang="de-DE" altLang="ru-RU" sz="1200" b="0" dirty="0">
                <a:solidFill>
                  <a:srgbClr val="000000"/>
                </a:solidFill>
              </a:rPr>
              <a:t> 2017 Sep 21. Erratum in: </a:t>
            </a:r>
            <a:r>
              <a:rPr lang="de-DE" altLang="ru-RU" sz="1200" b="0" dirty="0" err="1">
                <a:solidFill>
                  <a:srgbClr val="000000"/>
                </a:solidFill>
              </a:rPr>
              <a:t>Pediatr</a:t>
            </a:r>
            <a:r>
              <a:rPr lang="de-DE" altLang="ru-RU" sz="1200" b="0" dirty="0">
                <a:solidFill>
                  <a:srgbClr val="000000"/>
                </a:solidFill>
              </a:rPr>
              <a:t> </a:t>
            </a:r>
            <a:r>
              <a:rPr lang="de-DE" altLang="ru-RU" sz="1200" b="0" dirty="0" err="1">
                <a:solidFill>
                  <a:srgbClr val="000000"/>
                </a:solidFill>
              </a:rPr>
              <a:t>Radiol</a:t>
            </a:r>
            <a:r>
              <a:rPr lang="de-DE" altLang="ru-RU" sz="1200" b="0" dirty="0">
                <a:solidFill>
                  <a:srgbClr val="000000"/>
                </a:solidFill>
              </a:rPr>
              <a:t>. 2017 Dec;47(13):1855. PMID: 29043417; PMCID: PMC5608782.</a:t>
            </a:r>
            <a:endParaRPr lang="ru-RU" altLang="ru-RU" sz="1200" b="0" dirty="0">
              <a:solidFill>
                <a:srgbClr val="0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3587" y="5542139"/>
            <a:ext cx="1322439" cy="127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91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" y="0"/>
            <a:ext cx="11536679" cy="1091381"/>
          </a:xfrm>
        </p:spPr>
        <p:txBody>
          <a:bodyPr>
            <a:norm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</a:rPr>
              <a:t>Фази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>
                <a:solidFill>
                  <a:srgbClr val="C00000"/>
                </a:solidFill>
              </a:rPr>
              <a:t>розвитку</a:t>
            </a:r>
            <a:r>
              <a:rPr lang="ru-RU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err="1">
                <a:solidFill>
                  <a:srgbClr val="C00000"/>
                </a:solidFill>
              </a:rPr>
              <a:t>патологічного</a:t>
            </a:r>
            <a:r>
              <a:rPr lang="ru-RU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err="1">
                <a:solidFill>
                  <a:srgbClr val="C00000"/>
                </a:solidFill>
              </a:rPr>
              <a:t>процесу</a:t>
            </a:r>
            <a:r>
              <a:rPr lang="ru-RU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при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пневмонії</a:t>
            </a: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 (В.Г</a:t>
            </a:r>
            <a:r>
              <a:rPr lang="ru-RU" sz="3200" b="1" i="1" dirty="0">
                <a:solidFill>
                  <a:srgbClr val="C00000"/>
                </a:solidFill>
              </a:rPr>
              <a:t>. </a:t>
            </a:r>
            <a:r>
              <a:rPr lang="ru-RU" sz="3200" b="1" i="1" dirty="0" err="1">
                <a:solidFill>
                  <a:srgbClr val="C00000"/>
                </a:solidFill>
              </a:rPr>
              <a:t>Майданник</a:t>
            </a:r>
            <a:r>
              <a:rPr lang="ru-RU" sz="3200" b="1" i="1" dirty="0">
                <a:solidFill>
                  <a:srgbClr val="C00000"/>
                </a:solidFill>
              </a:rPr>
              <a:t>, 2002)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3781980" y="1468101"/>
            <a:ext cx="11076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-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-</a:t>
            </a:r>
            <a:endParaRPr lang="ru-RU" sz="24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68169489"/>
              </p:ext>
            </p:extLst>
          </p:nvPr>
        </p:nvGraphicFramePr>
        <p:xfrm>
          <a:off x="1087120" y="1268306"/>
          <a:ext cx="99009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187" b="93438" l="2813" r="95000">
                        <a14:foregroundMark x1="68281" y1="39219" x2="67813" y2="41719"/>
                        <a14:foregroundMark x1="77188" y1="34531" x2="79219" y2="38750"/>
                        <a14:foregroundMark x1="70469" y1="62500" x2="73750" y2="67969"/>
                        <a14:foregroundMark x1="75000" y1="60938" x2="69219" y2="65938"/>
                        <a14:foregroundMark x1="77813" y1="49688" x2="78750" y2="529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320" y="4709160"/>
            <a:ext cx="2148840" cy="214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490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2694039" y="185673"/>
            <a:ext cx="768882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Критерії</a:t>
            </a:r>
            <a:r>
              <a:rPr lang="ru-RU" sz="32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діагностики</a:t>
            </a:r>
            <a:r>
              <a:rPr lang="ru-RU" sz="32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пневмонії</a:t>
            </a:r>
            <a:r>
              <a:rPr lang="ru-RU" sz="32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. </a:t>
            </a:r>
            <a:br>
              <a:rPr lang="ru-RU" sz="32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</a:b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917594" y="1588032"/>
            <a:ext cx="5178405" cy="58477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2">
                  <a:lumMod val="40000"/>
                  <a:lumOff val="60000"/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1. </a:t>
            </a:r>
            <a:r>
              <a:rPr lang="ru-RU" sz="3200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Анамнестичні</a:t>
            </a:r>
            <a:r>
              <a:rPr lang="ru-RU" sz="32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3200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симптоми</a:t>
            </a:r>
            <a:endParaRPr lang="uk-UA" dirty="0"/>
          </a:p>
        </p:txBody>
      </p:sp>
      <p:sp>
        <p:nvSpPr>
          <p:cNvPr id="6" name="Прямокутник 5"/>
          <p:cNvSpPr/>
          <p:nvPr/>
        </p:nvSpPr>
        <p:spPr>
          <a:xfrm>
            <a:off x="1882878" y="3042358"/>
            <a:ext cx="6096000" cy="861774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2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2. </a:t>
            </a:r>
            <a:r>
              <a:rPr lang="en-US" sz="3200" dirty="0" err="1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Клінічні</a:t>
            </a:r>
            <a:r>
              <a:rPr lang="en-US" sz="3200" dirty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 </a:t>
            </a:r>
            <a:r>
              <a:rPr lang="en-US" sz="3200" dirty="0" err="1" smtClean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симптоми</a:t>
            </a:r>
            <a:r>
              <a:rPr lang="ru-RU" sz="32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/>
            </a:r>
            <a:br>
              <a:rPr lang="ru-RU" sz="32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</a:br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2856270" y="4747426"/>
            <a:ext cx="8072283" cy="135421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2">
                  <a:lumMod val="40000"/>
                  <a:lumOff val="6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3. </a:t>
            </a:r>
            <a:r>
              <a:rPr lang="en-US" sz="3200" dirty="0" err="1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Лабораторні</a:t>
            </a:r>
            <a:r>
              <a:rPr lang="en-US" sz="3200" dirty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 </a:t>
            </a:r>
            <a:r>
              <a:rPr lang="en-US" sz="3200" dirty="0" err="1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та</a:t>
            </a:r>
            <a:r>
              <a:rPr lang="en-US" sz="3200" dirty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 </a:t>
            </a:r>
            <a:r>
              <a:rPr lang="en-US" sz="3200" dirty="0" err="1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інструментальні</a:t>
            </a:r>
            <a:r>
              <a:rPr lang="en-US" sz="3200" dirty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 </a:t>
            </a:r>
            <a:r>
              <a:rPr lang="en-US" sz="3200" dirty="0" err="1" smtClean="0">
                <a:solidFill>
                  <a:srgbClr val="464653"/>
                </a:solidFill>
                <a:latin typeface="Bookman Old Style"/>
                <a:ea typeface="+mj-ea"/>
                <a:cs typeface="+mj-cs"/>
              </a:rPr>
              <a:t>дослідження</a:t>
            </a:r>
            <a:r>
              <a:rPr lang="ru-RU" sz="32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/>
            </a:r>
            <a:br>
              <a:rPr lang="ru-RU" sz="32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</a:br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701" y="1372707"/>
            <a:ext cx="3750961" cy="21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806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92" y="255639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Критерії діагностики </a:t>
            </a:r>
            <a:r>
              <a:rPr lang="ru-RU" b="1" dirty="0" smtClean="0">
                <a:solidFill>
                  <a:srgbClr val="C00000"/>
                </a:solidFill>
              </a:rPr>
              <a:t>пневмонії.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1. </a:t>
            </a:r>
            <a:r>
              <a:rPr lang="ru-RU" b="1" dirty="0" err="1">
                <a:solidFill>
                  <a:srgbClr val="C00000"/>
                </a:solidFill>
              </a:rPr>
              <a:t>Анамнестичні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симптоми</a:t>
            </a:r>
            <a:r>
              <a:rPr lang="ru-RU" b="1" dirty="0">
                <a:solidFill>
                  <a:srgbClr val="C00000"/>
                </a:solidFill>
              </a:rPr>
              <a:t>: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835" y="1546942"/>
            <a:ext cx="9122100" cy="2375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сухий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вологий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кашель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4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en-US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температури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понад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38°С;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інтоксикація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зв’язок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гострою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респіраторною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вірусною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інфекцією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(ГРВІ),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чинник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переохолодження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26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" t="-1546" r="3870" b="18720"/>
          <a:stretch/>
        </p:blipFill>
        <p:spPr bwMode="auto">
          <a:xfrm>
            <a:off x="0" y="737420"/>
            <a:ext cx="11857703" cy="511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3451122" y="6462703"/>
            <a:ext cx="814111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https://khoda.gov.ua/12-listopada-%E2%80%94-vsesv%D1%96tn%D1%96j-den-borotbi-z-pnevmon%D1%96%D1%94ju</a:t>
            </a:r>
            <a:endParaRPr lang="uk-UA" sz="1000" dirty="0"/>
          </a:p>
        </p:txBody>
      </p:sp>
    </p:spTree>
    <p:extLst>
      <p:ext uri="{BB962C8B-B14F-4D97-AF65-F5344CB8AC3E}">
        <p14:creationId xmlns:p14="http://schemas.microsoft.com/office/powerpoint/2010/main" val="266169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871" y="3871451"/>
            <a:ext cx="10972800" cy="914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9716" y="1407941"/>
            <a:ext cx="1132676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b="1" i="1" dirty="0" err="1" smtClean="0"/>
              <a:t>Респіраторний</a:t>
            </a:r>
            <a:r>
              <a:rPr lang="ru-RU" sz="2400" b="1" i="1" dirty="0" smtClean="0"/>
              <a:t> </a:t>
            </a:r>
            <a:r>
              <a:rPr lang="ru-RU" sz="2400" b="1" i="1" dirty="0"/>
              <a:t>синдром</a:t>
            </a:r>
            <a:r>
              <a:rPr lang="en-US" sz="2400" dirty="0"/>
              <a:t> </a:t>
            </a:r>
            <a:r>
              <a:rPr lang="ru-RU" sz="2400" dirty="0"/>
              <a:t>з </a:t>
            </a:r>
            <a:r>
              <a:rPr lang="ru-RU" sz="2400" dirty="0" err="1"/>
              <a:t>ознаками</a:t>
            </a:r>
            <a:r>
              <a:rPr lang="ru-RU" sz="2400" dirty="0"/>
              <a:t> ГРВІ, кашлем. </a:t>
            </a:r>
            <a:endParaRPr lang="ru-RU" sz="2400" dirty="0" smtClean="0"/>
          </a:p>
          <a:p>
            <a:pPr lvl="0" fontAlgn="base"/>
            <a:endParaRPr lang="ru-RU" sz="2400" dirty="0"/>
          </a:p>
          <a:p>
            <a:pPr lvl="0" fontAlgn="base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Кашель</a:t>
            </a:r>
            <a:r>
              <a:rPr lang="ru-RU" sz="2400" dirty="0" smtClean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мати</a:t>
            </a:r>
            <a:r>
              <a:rPr lang="ru-RU" sz="2400" dirty="0"/>
              <a:t> </a:t>
            </a:r>
            <a:r>
              <a:rPr lang="ru-RU" sz="2400" dirty="0" err="1"/>
              <a:t>найрізноманітніший</a:t>
            </a:r>
            <a:r>
              <a:rPr lang="ru-RU" sz="2400" dirty="0"/>
              <a:t> характер: </a:t>
            </a:r>
            <a:r>
              <a:rPr lang="ru-RU" sz="2400" dirty="0" err="1"/>
              <a:t>від</a:t>
            </a:r>
            <a:r>
              <a:rPr lang="ru-RU" sz="2400" dirty="0"/>
              <a:t> легкого </a:t>
            </a:r>
            <a:r>
              <a:rPr lang="ru-RU" sz="2400" dirty="0" err="1"/>
              <a:t>покашлювання</a:t>
            </a:r>
            <a:r>
              <a:rPr lang="ru-RU" sz="2400" dirty="0"/>
              <a:t> до </a:t>
            </a:r>
            <a:r>
              <a:rPr lang="ru-RU" sz="2400" dirty="0" err="1"/>
              <a:t>кашлюкоподібного</a:t>
            </a:r>
            <a:r>
              <a:rPr lang="ru-RU" sz="2400" dirty="0"/>
              <a:t>, </a:t>
            </a:r>
            <a:r>
              <a:rPr lang="ru-RU" sz="2400" dirty="0" err="1"/>
              <a:t>нападоподібного</a:t>
            </a:r>
            <a:r>
              <a:rPr lang="ru-RU" sz="2400" dirty="0"/>
              <a:t> і </a:t>
            </a:r>
            <a:r>
              <a:rPr lang="ru-RU" sz="2400" dirty="0" err="1"/>
              <a:t>може</a:t>
            </a:r>
            <a:r>
              <a:rPr lang="ru-RU" sz="2400" dirty="0"/>
              <a:t> бути як </a:t>
            </a:r>
            <a:r>
              <a:rPr lang="ru-RU" sz="2400" dirty="0" err="1"/>
              <a:t>вологим</a:t>
            </a:r>
            <a:r>
              <a:rPr lang="ru-RU" sz="2400" dirty="0"/>
              <a:t>, так і сухим. </a:t>
            </a:r>
            <a:endParaRPr lang="ru-RU" sz="2400" dirty="0" smtClean="0"/>
          </a:p>
          <a:p>
            <a:pPr lvl="0" fontAlgn="base"/>
            <a:r>
              <a:rPr lang="ru-RU" sz="2400" dirty="0" err="1" smtClean="0"/>
              <a:t>Інколи</a:t>
            </a:r>
            <a:r>
              <a:rPr lang="ru-RU" sz="2400" dirty="0" smtClean="0"/>
              <a:t>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не бути у </a:t>
            </a:r>
            <a:r>
              <a:rPr lang="ru-RU" sz="2400" dirty="0" err="1"/>
              <a:t>перші</a:t>
            </a:r>
            <a:r>
              <a:rPr lang="ru-RU" sz="2400" dirty="0"/>
              <a:t> </a:t>
            </a:r>
            <a:r>
              <a:rPr lang="ru-RU" sz="2400" dirty="0" err="1"/>
              <a:t>дні</a:t>
            </a:r>
            <a:r>
              <a:rPr lang="ru-RU" sz="2400" dirty="0"/>
              <a:t> </a:t>
            </a:r>
            <a:r>
              <a:rPr lang="ru-RU" sz="2400" dirty="0" err="1"/>
              <a:t>захворювання</a:t>
            </a:r>
            <a:r>
              <a:rPr lang="ru-RU" sz="2400" dirty="0"/>
              <a:t>. </a:t>
            </a:r>
            <a:endParaRPr lang="ru-RU" sz="2400" dirty="0" smtClean="0"/>
          </a:p>
          <a:p>
            <a:pPr lvl="0" fontAlgn="base"/>
            <a:endParaRPr lang="ru-RU" sz="2400" dirty="0" smtClean="0"/>
          </a:p>
          <a:p>
            <a:pPr lvl="0" fontAlgn="base"/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Харкотиння</a:t>
            </a:r>
            <a:r>
              <a:rPr lang="ru-RU" sz="2400" dirty="0" smtClean="0"/>
              <a:t> </a:t>
            </a:r>
            <a:r>
              <a:rPr lang="ru-RU" sz="2400" dirty="0"/>
              <a:t>при пневмонії </a:t>
            </a:r>
            <a:r>
              <a:rPr lang="ru-RU" sz="2400" dirty="0" err="1"/>
              <a:t>виділяється</a:t>
            </a:r>
            <a:r>
              <a:rPr lang="ru-RU" sz="2400" dirty="0"/>
              <a:t> в </a:t>
            </a:r>
            <a:r>
              <a:rPr lang="ru-RU" sz="2400" dirty="0" err="1"/>
              <a:t>невеликій</a:t>
            </a:r>
            <a:r>
              <a:rPr lang="ru-RU" sz="2400" dirty="0"/>
              <a:t> </a:t>
            </a:r>
            <a:r>
              <a:rPr lang="ru-RU" sz="2400" dirty="0" err="1"/>
              <a:t>кількості</a:t>
            </a:r>
            <a:r>
              <a:rPr lang="ru-RU" sz="2400" dirty="0"/>
              <a:t>. </a:t>
            </a:r>
            <a:r>
              <a:rPr lang="ru-RU" sz="2400" dirty="0" err="1"/>
              <a:t>Наявність</a:t>
            </a:r>
            <a:r>
              <a:rPr lang="ru-RU" sz="2400" dirty="0"/>
              <a:t> </a:t>
            </a:r>
            <a:r>
              <a:rPr lang="ru-RU" sz="2400" dirty="0" err="1"/>
              <a:t>значної</a:t>
            </a:r>
            <a:r>
              <a:rPr lang="ru-RU" sz="2400" dirty="0"/>
              <a:t> </a:t>
            </a:r>
            <a:r>
              <a:rPr lang="ru-RU" sz="2400" dirty="0" err="1"/>
              <a:t>кількості</a:t>
            </a:r>
            <a:r>
              <a:rPr lang="ru-RU" sz="2400" dirty="0"/>
              <a:t> </a:t>
            </a:r>
            <a:r>
              <a:rPr lang="ru-RU" sz="2400" dirty="0" err="1"/>
              <a:t>харкотиння</a:t>
            </a:r>
            <a:r>
              <a:rPr lang="ru-RU" sz="2400" dirty="0"/>
              <a:t> не є характерною для </a:t>
            </a:r>
            <a:r>
              <a:rPr lang="ru-RU" sz="2400" dirty="0" err="1"/>
              <a:t>неускладненої</a:t>
            </a:r>
            <a:r>
              <a:rPr lang="ru-RU" sz="2400" dirty="0"/>
              <a:t> </a:t>
            </a:r>
            <a:r>
              <a:rPr lang="ru-RU" sz="2400" dirty="0" err="1"/>
              <a:t>пневмонії</a:t>
            </a:r>
            <a:r>
              <a:rPr lang="ru-RU" sz="2400" b="1" dirty="0"/>
              <a:t>.</a:t>
            </a:r>
            <a:endParaRPr lang="ru-RU" sz="2400" dirty="0" smtClean="0"/>
          </a:p>
          <a:p>
            <a:pPr lvl="0" fontAlgn="base"/>
            <a:r>
              <a:rPr lang="ru-RU" sz="2400" dirty="0" err="1" smtClean="0"/>
              <a:t>Іноді</a:t>
            </a:r>
            <a:r>
              <a:rPr lang="ru-RU" sz="2400" dirty="0" smtClean="0"/>
              <a:t> </a:t>
            </a:r>
            <a:r>
              <a:rPr lang="ru-RU" sz="2400" dirty="0"/>
              <a:t>в </a:t>
            </a:r>
            <a:r>
              <a:rPr lang="ru-RU" sz="2400" dirty="0" err="1"/>
              <a:t>харкотинні</a:t>
            </a:r>
            <a:r>
              <a:rPr lang="ru-RU" sz="2400" dirty="0"/>
              <a:t> </a:t>
            </a:r>
            <a:r>
              <a:rPr lang="ru-RU" sz="2400" dirty="0" err="1"/>
              <a:t>можуть</a:t>
            </a:r>
            <a:r>
              <a:rPr lang="ru-RU" sz="2400" dirty="0"/>
              <a:t> бути </a:t>
            </a:r>
            <a:r>
              <a:rPr lang="ru-RU" sz="2400" dirty="0" err="1"/>
              <a:t>домішки</a:t>
            </a:r>
            <a:r>
              <a:rPr lang="ru-RU" sz="2400" dirty="0"/>
              <a:t> </a:t>
            </a:r>
            <a:r>
              <a:rPr lang="ru-RU" sz="2400" dirty="0" err="1"/>
              <a:t>крові</a:t>
            </a:r>
            <a:r>
              <a:rPr lang="ru-RU" sz="2400" dirty="0"/>
              <a:t> – «</a:t>
            </a:r>
            <a:r>
              <a:rPr lang="ru-RU" sz="2400" dirty="0" err="1"/>
              <a:t>іржаве</a:t>
            </a:r>
            <a:r>
              <a:rPr lang="ru-RU" sz="2400" dirty="0"/>
              <a:t>» </a:t>
            </a:r>
            <a:r>
              <a:rPr lang="ru-RU" sz="2400" dirty="0" err="1"/>
              <a:t>харкотиння</a:t>
            </a:r>
            <a:r>
              <a:rPr lang="ru-RU" sz="2400" dirty="0"/>
              <a:t> з </a:t>
            </a:r>
            <a:r>
              <a:rPr lang="ru-RU" sz="2400" dirty="0" err="1"/>
              <a:t>виділенням</a:t>
            </a:r>
            <a:r>
              <a:rPr lang="ru-RU" sz="2400" dirty="0"/>
              <a:t> </a:t>
            </a:r>
            <a:r>
              <a:rPr lang="ru-RU" sz="2400" dirty="0" err="1"/>
              <a:t>слизового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гнійно-слизового</a:t>
            </a:r>
            <a:r>
              <a:rPr lang="ru-RU" sz="2400" dirty="0"/>
              <a:t> характеру. </a:t>
            </a:r>
            <a:r>
              <a:rPr lang="en-US" sz="2400" dirty="0"/>
              <a:t> </a:t>
            </a:r>
            <a:endParaRPr lang="uk-UA" sz="2400" dirty="0" smtClean="0"/>
          </a:p>
          <a:p>
            <a:pPr lvl="0" fontAlgn="base"/>
            <a:endParaRPr lang="uk-UA" sz="2400" dirty="0"/>
          </a:p>
          <a:p>
            <a:pPr lvl="0" fontAlgn="base"/>
            <a:r>
              <a:rPr lang="en-US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Постійний</a:t>
            </a: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продуктивний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кашель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або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велика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кількість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харкотиння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частіше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трапляється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при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пневмоніях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фоні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муковісцидозу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при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синдромі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міліарної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дискінезії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вадах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розвитку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легень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прориві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абсцесу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легені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в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бронхи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999760" y="103753"/>
            <a:ext cx="91176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Критерії</a:t>
            </a:r>
            <a:r>
              <a:rPr lang="ru-RU" sz="28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діагностики</a:t>
            </a:r>
            <a:r>
              <a:rPr lang="ru-RU" sz="28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пневмонії</a:t>
            </a:r>
            <a:r>
              <a:rPr lang="ru-RU" sz="28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.</a:t>
            </a:r>
            <a:br>
              <a:rPr lang="ru-RU" sz="28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</a:b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2. 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Клінічні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симптоми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:</a:t>
            </a:r>
            <a:endParaRPr lang="uk-UA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22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b="1" dirty="0" err="1">
                <a:solidFill>
                  <a:srgbClr val="C00000"/>
                </a:solidFill>
                <a:ea typeface="+mn-ea"/>
                <a:cs typeface="+mn-cs"/>
              </a:rPr>
              <a:t>Критерії</a:t>
            </a:r>
            <a:r>
              <a:rPr lang="ru-RU" sz="2800" b="1" dirty="0">
                <a:solidFill>
                  <a:srgbClr val="C00000"/>
                </a:solidFill>
                <a:ea typeface="+mn-ea"/>
                <a:cs typeface="+mn-cs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ea typeface="+mn-ea"/>
                <a:cs typeface="+mn-cs"/>
              </a:rPr>
              <a:t>діагностики</a:t>
            </a:r>
            <a:r>
              <a:rPr lang="ru-RU" sz="2800" b="1" dirty="0">
                <a:solidFill>
                  <a:srgbClr val="C00000"/>
                </a:solidFill>
                <a:ea typeface="+mn-ea"/>
                <a:cs typeface="+mn-cs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ea typeface="+mn-ea"/>
                <a:cs typeface="+mn-cs"/>
              </a:rPr>
              <a:t>пневмонії</a:t>
            </a:r>
            <a:r>
              <a:rPr lang="ru-RU" sz="2800" b="1" dirty="0">
                <a:solidFill>
                  <a:srgbClr val="C00000"/>
                </a:solidFill>
                <a:ea typeface="+mn-ea"/>
                <a:cs typeface="+mn-cs"/>
              </a:rPr>
              <a:t>.</a:t>
            </a:r>
            <a:br>
              <a:rPr lang="ru-RU" sz="2800" b="1" dirty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2. 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Клінічні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симптоми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0326" y="1369961"/>
            <a:ext cx="978354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b="1" i="1" dirty="0" err="1"/>
              <a:t>Бронхолегеневий</a:t>
            </a:r>
            <a:r>
              <a:rPr lang="ru-RU" sz="2400" b="1" i="1" dirty="0"/>
              <a:t> </a:t>
            </a:r>
            <a:r>
              <a:rPr lang="ru-RU" sz="2400" b="1" i="1" dirty="0" smtClean="0"/>
              <a:t>синдром </a:t>
            </a:r>
            <a:r>
              <a:rPr lang="ru-RU" sz="2400" dirty="0" err="1" smtClean="0"/>
              <a:t>із</a:t>
            </a:r>
            <a:r>
              <a:rPr lang="ru-RU" sz="2400" dirty="0" smtClean="0"/>
              <a:t> </a:t>
            </a:r>
            <a:r>
              <a:rPr lang="ru-RU" sz="2400" dirty="0" err="1"/>
              <a:t>локальними</a:t>
            </a:r>
            <a:r>
              <a:rPr lang="ru-RU" sz="2400" dirty="0"/>
              <a:t> </a:t>
            </a:r>
            <a:r>
              <a:rPr lang="ru-RU" sz="2400" dirty="0" err="1"/>
              <a:t>фізикальними</a:t>
            </a:r>
            <a:r>
              <a:rPr lang="ru-RU" sz="2400" dirty="0"/>
              <a:t> </a:t>
            </a:r>
            <a:r>
              <a:rPr lang="ru-RU" sz="2400" dirty="0" err="1"/>
              <a:t>змінами</a:t>
            </a:r>
            <a:r>
              <a:rPr lang="ru-RU" sz="2400" dirty="0"/>
              <a:t> в </a:t>
            </a:r>
            <a:r>
              <a:rPr lang="ru-RU" sz="2400" dirty="0" err="1" smtClean="0"/>
              <a:t>легенях</a:t>
            </a:r>
            <a:r>
              <a:rPr lang="ru-RU" sz="2400" dirty="0" smtClean="0"/>
              <a:t>:</a:t>
            </a:r>
          </a:p>
          <a:p>
            <a:pPr lvl="0" fontAlgn="base"/>
            <a:endParaRPr lang="ru-RU" sz="2400" dirty="0" smtClean="0"/>
          </a:p>
          <a:p>
            <a:pPr lvl="0" fontAlgn="base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при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</a:rPr>
              <a:t>перкусії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</a:rPr>
              <a:t>грудної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</a:rPr>
              <a:t>клітки</a:t>
            </a:r>
            <a:r>
              <a:rPr lang="en-US" sz="2400" dirty="0"/>
              <a:t> </a:t>
            </a:r>
            <a:r>
              <a:rPr lang="ru-RU" sz="2400" dirty="0" err="1"/>
              <a:t>спостерігається</a:t>
            </a:r>
            <a:r>
              <a:rPr lang="ru-RU" sz="2400" dirty="0"/>
              <a:t> </a:t>
            </a:r>
            <a:r>
              <a:rPr lang="ru-RU" sz="2400" dirty="0" err="1"/>
              <a:t>скорочення</a:t>
            </a:r>
            <a:r>
              <a:rPr lang="ru-RU" sz="2400" dirty="0"/>
              <a:t>, </a:t>
            </a:r>
            <a:r>
              <a:rPr lang="ru-RU" sz="2400" dirty="0" err="1"/>
              <a:t>притуплення</a:t>
            </a:r>
            <a:r>
              <a:rPr lang="ru-RU" sz="2400" dirty="0"/>
              <a:t> </a:t>
            </a:r>
            <a:r>
              <a:rPr lang="ru-RU" sz="2400" dirty="0" err="1"/>
              <a:t>перкуторного</a:t>
            </a:r>
            <a:r>
              <a:rPr lang="ru-RU" sz="2400" dirty="0"/>
              <a:t> звуку над </a:t>
            </a:r>
            <a:r>
              <a:rPr lang="ru-RU" sz="2400" dirty="0" err="1"/>
              <a:t>проекцією</a:t>
            </a:r>
            <a:r>
              <a:rPr lang="ru-RU" sz="2400" dirty="0"/>
              <a:t> </a:t>
            </a:r>
            <a:r>
              <a:rPr lang="ru-RU" sz="2400" dirty="0" err="1"/>
              <a:t>інфільтрації</a:t>
            </a:r>
            <a:r>
              <a:rPr lang="ru-RU" sz="2400" dirty="0"/>
              <a:t> </a:t>
            </a:r>
            <a:r>
              <a:rPr lang="ru-RU" sz="2400" dirty="0" err="1"/>
              <a:t>легеневої</a:t>
            </a:r>
            <a:r>
              <a:rPr lang="ru-RU" sz="2400" dirty="0"/>
              <a:t> </a:t>
            </a:r>
            <a:r>
              <a:rPr lang="ru-RU" sz="2400" dirty="0" err="1"/>
              <a:t>тканини</a:t>
            </a:r>
            <a:r>
              <a:rPr lang="ru-RU" sz="2400" dirty="0"/>
              <a:t>, </a:t>
            </a:r>
            <a:r>
              <a:rPr lang="ru-RU" sz="2400" dirty="0" err="1"/>
              <a:t>тупість</a:t>
            </a:r>
            <a:r>
              <a:rPr lang="ru-RU" sz="2400" dirty="0"/>
              <a:t> (при </a:t>
            </a:r>
            <a:r>
              <a:rPr lang="ru-RU" sz="2400" dirty="0" err="1"/>
              <a:t>злитті</a:t>
            </a:r>
            <a:r>
              <a:rPr lang="ru-RU" sz="2400" dirty="0"/>
              <a:t> </a:t>
            </a:r>
            <a:r>
              <a:rPr lang="ru-RU" sz="2400" dirty="0" err="1"/>
              <a:t>вогнищ</a:t>
            </a:r>
            <a:r>
              <a:rPr lang="ru-RU" sz="2400" dirty="0" smtClean="0"/>
              <a:t>),</a:t>
            </a:r>
          </a:p>
          <a:p>
            <a:pPr lvl="0" fontAlgn="base"/>
            <a:r>
              <a:rPr lang="ru-RU" sz="2400" dirty="0" smtClean="0"/>
              <a:t>за </a:t>
            </a:r>
            <a:r>
              <a:rPr lang="ru-RU" sz="2400" dirty="0" err="1"/>
              <a:t>малої</a:t>
            </a:r>
            <a:r>
              <a:rPr lang="ru-RU" sz="2400" dirty="0"/>
              <a:t> </a:t>
            </a:r>
            <a:r>
              <a:rPr lang="ru-RU" sz="2400" dirty="0" err="1"/>
              <a:t>площі</a:t>
            </a:r>
            <a:r>
              <a:rPr lang="ru-RU" sz="2400" dirty="0"/>
              <a:t> </a:t>
            </a:r>
            <a:r>
              <a:rPr lang="ru-RU" sz="2400" dirty="0" err="1"/>
              <a:t>ураження</a:t>
            </a:r>
            <a:r>
              <a:rPr lang="ru-RU" sz="2400" dirty="0"/>
              <a:t> (до 1 см) </a:t>
            </a:r>
            <a:r>
              <a:rPr lang="ru-RU" sz="2400" dirty="0" err="1"/>
              <a:t>перкуторних</a:t>
            </a:r>
            <a:r>
              <a:rPr lang="ru-RU" sz="2400" dirty="0"/>
              <a:t> </a:t>
            </a:r>
            <a:r>
              <a:rPr lang="ru-RU" sz="2400" dirty="0" err="1"/>
              <a:t>змін</a:t>
            </a:r>
            <a:r>
              <a:rPr lang="ru-RU" sz="2400" dirty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не бути</a:t>
            </a:r>
            <a:r>
              <a:rPr lang="ru-RU" sz="2400" dirty="0" smtClean="0"/>
              <a:t>;</a:t>
            </a:r>
          </a:p>
          <a:p>
            <a:pPr lvl="1" fontAlgn="base"/>
            <a:endParaRPr lang="ru-RU" sz="2400" dirty="0"/>
          </a:p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при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</a:rPr>
              <a:t>аускультації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</a:rPr>
              <a:t>легень</a:t>
            </a:r>
            <a:r>
              <a:rPr lang="en-US" sz="2400" i="1" dirty="0"/>
              <a:t> </a:t>
            </a:r>
            <a:r>
              <a:rPr lang="ru-RU" sz="2400" dirty="0" err="1"/>
              <a:t>дихання</a:t>
            </a:r>
            <a:r>
              <a:rPr lang="ru-RU" sz="2400" dirty="0"/>
              <a:t> </a:t>
            </a:r>
            <a:r>
              <a:rPr lang="ru-RU" sz="2400" dirty="0" err="1"/>
              <a:t>бронхіальне</a:t>
            </a:r>
            <a:r>
              <a:rPr lang="ru-RU" sz="2400" dirty="0"/>
              <a:t>, </a:t>
            </a:r>
            <a:r>
              <a:rPr lang="ru-RU" sz="2400" dirty="0" err="1"/>
              <a:t>послаблене</a:t>
            </a:r>
            <a:r>
              <a:rPr lang="ru-RU" sz="2400" dirty="0"/>
              <a:t> (над </a:t>
            </a:r>
            <a:r>
              <a:rPr lang="ru-RU" sz="2400" dirty="0" err="1"/>
              <a:t>вогнищем</a:t>
            </a:r>
            <a:r>
              <a:rPr lang="ru-RU" sz="2400" dirty="0"/>
              <a:t> </a:t>
            </a:r>
            <a:r>
              <a:rPr lang="ru-RU" sz="2400" dirty="0" err="1"/>
              <a:t>інфільтрації</a:t>
            </a:r>
            <a:r>
              <a:rPr lang="ru-RU" sz="2400" dirty="0"/>
              <a:t>)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жорстке</a:t>
            </a:r>
            <a:r>
              <a:rPr lang="ru-RU" sz="2400" dirty="0"/>
              <a:t>, </a:t>
            </a:r>
            <a:endParaRPr lang="ru-RU" sz="2400" dirty="0" smtClean="0"/>
          </a:p>
          <a:p>
            <a:r>
              <a:rPr lang="ru-RU" sz="2400" dirty="0" smtClean="0"/>
              <a:t>на </a:t>
            </a:r>
            <a:r>
              <a:rPr lang="ru-RU" sz="2400" dirty="0"/>
              <a:t>3-5-й день </a:t>
            </a:r>
            <a:r>
              <a:rPr lang="ru-RU" sz="2400" dirty="0" err="1"/>
              <a:t>захворювання</a:t>
            </a:r>
            <a:r>
              <a:rPr lang="ru-RU" sz="2400" dirty="0"/>
              <a:t> при </a:t>
            </a:r>
            <a:r>
              <a:rPr lang="ru-RU" sz="2400" dirty="0" err="1"/>
              <a:t>розсмоктуванні</a:t>
            </a:r>
            <a:r>
              <a:rPr lang="ru-RU" sz="2400" dirty="0"/>
              <a:t> </a:t>
            </a:r>
            <a:r>
              <a:rPr lang="ru-RU" sz="2400" dirty="0" err="1"/>
              <a:t>вогнищ</a:t>
            </a:r>
            <a:r>
              <a:rPr lang="ru-RU" sz="2400" dirty="0"/>
              <a:t> </a:t>
            </a:r>
            <a:r>
              <a:rPr lang="ru-RU" sz="2400" dirty="0" err="1"/>
              <a:t>запалення</a:t>
            </a:r>
            <a:r>
              <a:rPr lang="ru-RU" sz="2400" dirty="0"/>
              <a:t> </a:t>
            </a:r>
            <a:r>
              <a:rPr lang="ru-RU" sz="2400" dirty="0" err="1"/>
              <a:t>з’являються</a:t>
            </a:r>
            <a:r>
              <a:rPr lang="ru-RU" sz="2400" dirty="0"/>
              <a:t> </a:t>
            </a:r>
            <a:r>
              <a:rPr lang="ru-RU" sz="2400" dirty="0" err="1"/>
              <a:t>локалізовані</a:t>
            </a:r>
            <a:r>
              <a:rPr lang="ru-RU" sz="2400" dirty="0"/>
              <a:t> </a:t>
            </a:r>
            <a:r>
              <a:rPr lang="ru-RU" sz="2400" dirty="0" err="1"/>
              <a:t>дзвінкі</a:t>
            </a:r>
            <a:r>
              <a:rPr lang="ru-RU" sz="2400" dirty="0"/>
              <a:t> </a:t>
            </a:r>
            <a:r>
              <a:rPr lang="ru-RU" sz="2400" dirty="0" err="1"/>
              <a:t>стабільні</a:t>
            </a:r>
            <a:r>
              <a:rPr lang="ru-RU" sz="2400" dirty="0"/>
              <a:t> </a:t>
            </a:r>
            <a:r>
              <a:rPr lang="ru-RU" sz="2400" dirty="0" err="1"/>
              <a:t>дрібнопухирчасті</a:t>
            </a:r>
            <a:r>
              <a:rPr lang="ru-RU" sz="2400" dirty="0"/>
              <a:t> та </a:t>
            </a:r>
            <a:r>
              <a:rPr lang="ru-RU" sz="2400" dirty="0" err="1"/>
              <a:t>крепітуючі</a:t>
            </a:r>
            <a:r>
              <a:rPr lang="ru-RU" sz="2400" dirty="0"/>
              <a:t> </a:t>
            </a:r>
            <a:r>
              <a:rPr lang="ru-RU" sz="2400" dirty="0" err="1"/>
              <a:t>вологі</a:t>
            </a:r>
            <a:r>
              <a:rPr lang="ru-RU" sz="2400" dirty="0"/>
              <a:t> хрипи; </a:t>
            </a:r>
          </a:p>
        </p:txBody>
      </p:sp>
    </p:spTree>
    <p:extLst>
      <p:ext uri="{BB962C8B-B14F-4D97-AF65-F5344CB8AC3E}">
        <p14:creationId xmlns:p14="http://schemas.microsoft.com/office/powerpoint/2010/main" val="228162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149" y="1983658"/>
            <a:ext cx="10972800" cy="9144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1354181"/>
            <a:ext cx="10063316" cy="3956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Синдром токсикозу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різного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вираженості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можливими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токсичними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ускладненнями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з боку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Фебрильна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висока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лихоманка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впродовж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діб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 fontAlgn="base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немовлят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перших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тижнів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гіпотермія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кволість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зниження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апетиту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анорексія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відсутність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приросту ваги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втрата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Пневмонії</a:t>
            </a: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без лихоманки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можливі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перших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місяців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первинного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вторинного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імунодефіциту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нейтропенії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екси­козу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3-го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тривалої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імуно­супресивної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762000" y="18957"/>
            <a:ext cx="98420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Критерії</a:t>
            </a:r>
            <a:r>
              <a:rPr lang="ru-RU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діагностики</a:t>
            </a:r>
            <a:r>
              <a:rPr lang="ru-RU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пневмонії</a:t>
            </a:r>
            <a:r>
              <a:rPr lang="ru-RU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.</a:t>
            </a:r>
            <a:br>
              <a:rPr lang="ru-RU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2. 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Клінічні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симптоми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:</a:t>
            </a:r>
            <a:endParaRPr lang="uk-UA" sz="28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86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2885" y="1237224"/>
            <a:ext cx="1132733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Синдром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дихальної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недостатності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Helvetica" panose="020B0604020202020204" pitchFamily="34" charset="0"/>
              </a:rPr>
              <a:t>  </a:t>
            </a:r>
            <a:r>
              <a:rPr lang="ru-RU" sz="2400" dirty="0" smtClean="0">
                <a:ea typeface="Times New Roman" panose="02020603050405020304" pitchFamily="18" charset="0"/>
              </a:rPr>
              <a:t>(</a:t>
            </a:r>
            <a:r>
              <a:rPr lang="ru-RU" sz="2400" dirty="0" err="1">
                <a:ea typeface="Times New Roman" panose="02020603050405020304" pitchFamily="18" charset="0"/>
              </a:rPr>
              <a:t>дані</a:t>
            </a:r>
            <a:r>
              <a:rPr lang="ru-RU" sz="2400" dirty="0">
                <a:ea typeface="Times New Roman" panose="02020603050405020304" pitchFamily="18" charset="0"/>
              </a:rPr>
              <a:t> ВООЗ). </a:t>
            </a:r>
            <a:r>
              <a:rPr lang="ru-RU" sz="2400" b="1" i="1" dirty="0" smtClean="0">
                <a:ea typeface="Times New Roman" panose="02020603050405020304" pitchFamily="18" charset="0"/>
                <a:cs typeface="Helvetica" panose="020B0604020202020204" pitchFamily="34" charset="0"/>
              </a:rPr>
              <a:t>:</a:t>
            </a:r>
            <a:r>
              <a:rPr lang="en-US" sz="2400" dirty="0">
                <a:ea typeface="Times New Roman" panose="02020603050405020304" pitchFamily="18" charset="0"/>
              </a:rPr>
              <a:t> </a:t>
            </a:r>
            <a:endParaRPr lang="uk-UA" sz="2400" dirty="0" smtClean="0">
              <a:ea typeface="Times New Roman" panose="02020603050405020304" pitchFamily="18" charset="0"/>
            </a:endParaRPr>
          </a:p>
          <a:p>
            <a:r>
              <a:rPr lang="ru-RU" sz="2400" dirty="0" smtClean="0">
                <a:ea typeface="Times New Roman" panose="02020603050405020304" pitchFamily="18" charset="0"/>
              </a:rPr>
              <a:t>ЧД </a:t>
            </a:r>
            <a:r>
              <a:rPr lang="ru-RU" sz="2400" dirty="0">
                <a:ea typeface="Times New Roman" panose="02020603050405020304" pitchFamily="18" charset="0"/>
              </a:rPr>
              <a:t>у </a:t>
            </a:r>
            <a:r>
              <a:rPr lang="ru-RU" sz="2400" dirty="0" err="1">
                <a:ea typeface="Times New Roman" panose="02020603050405020304" pitchFamily="18" charset="0"/>
              </a:rPr>
              <a:t>дітей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віком</a:t>
            </a:r>
            <a:r>
              <a:rPr lang="ru-RU" sz="2400" dirty="0">
                <a:ea typeface="Times New Roman" panose="02020603050405020304" pitchFamily="18" charset="0"/>
              </a:rPr>
              <a:t> до 2 </a:t>
            </a:r>
            <a:r>
              <a:rPr lang="ru-RU" sz="2400" dirty="0" err="1">
                <a:ea typeface="Times New Roman" panose="02020603050405020304" pitchFamily="18" charset="0"/>
              </a:rPr>
              <a:t>місяців</a:t>
            </a:r>
            <a:r>
              <a:rPr lang="ru-RU" sz="2400" dirty="0">
                <a:ea typeface="Times New Roman" panose="02020603050405020304" pitchFamily="18" charset="0"/>
              </a:rPr>
              <a:t> – </a:t>
            </a:r>
            <a:r>
              <a:rPr lang="ru-RU" sz="2400" dirty="0" err="1">
                <a:ea typeface="Times New Roman" panose="02020603050405020304" pitchFamily="18" charset="0"/>
              </a:rPr>
              <a:t>більше</a:t>
            </a:r>
            <a:r>
              <a:rPr lang="ru-RU" sz="2400" dirty="0">
                <a:ea typeface="Times New Roman" panose="02020603050405020304" pitchFamily="18" charset="0"/>
              </a:rPr>
              <a:t> 60 за </a:t>
            </a:r>
            <a:r>
              <a:rPr lang="ru-RU" sz="2400" dirty="0" err="1">
                <a:ea typeface="Times New Roman" panose="02020603050405020304" pitchFamily="18" charset="0"/>
              </a:rPr>
              <a:t>хвилину</a:t>
            </a:r>
            <a:r>
              <a:rPr lang="ru-RU" sz="2400" dirty="0">
                <a:ea typeface="Times New Roman" panose="02020603050405020304" pitchFamily="18" charset="0"/>
              </a:rPr>
              <a:t>, </a:t>
            </a:r>
            <a:endParaRPr lang="ru-RU" sz="2400" dirty="0" smtClean="0">
              <a:ea typeface="Times New Roman" panose="02020603050405020304" pitchFamily="18" charset="0"/>
            </a:endParaRPr>
          </a:p>
          <a:p>
            <a:r>
              <a:rPr lang="ru-RU" sz="2400" dirty="0" smtClean="0">
                <a:ea typeface="Times New Roman" panose="02020603050405020304" pitchFamily="18" charset="0"/>
              </a:rPr>
              <a:t>			2-11 </a:t>
            </a:r>
            <a:r>
              <a:rPr lang="ru-RU" sz="2400" dirty="0" err="1">
                <a:ea typeface="Times New Roman" panose="02020603050405020304" pitchFamily="18" charset="0"/>
              </a:rPr>
              <a:t>місяців</a:t>
            </a:r>
            <a:r>
              <a:rPr lang="ru-RU" sz="2400" dirty="0">
                <a:ea typeface="Times New Roman" panose="02020603050405020304" pitchFamily="18" charset="0"/>
              </a:rPr>
              <a:t> – </a:t>
            </a:r>
            <a:r>
              <a:rPr lang="ru-RU" sz="2400" dirty="0" err="1">
                <a:ea typeface="Times New Roman" panose="02020603050405020304" pitchFamily="18" charset="0"/>
              </a:rPr>
              <a:t>більше</a:t>
            </a:r>
            <a:r>
              <a:rPr lang="ru-RU" sz="2400" dirty="0">
                <a:ea typeface="Times New Roman" panose="02020603050405020304" pitchFamily="18" charset="0"/>
              </a:rPr>
              <a:t> 50 за </a:t>
            </a:r>
            <a:r>
              <a:rPr lang="ru-RU" sz="2400" dirty="0" err="1">
                <a:ea typeface="Times New Roman" panose="02020603050405020304" pitchFamily="18" charset="0"/>
              </a:rPr>
              <a:t>хвилину</a:t>
            </a:r>
            <a:r>
              <a:rPr lang="ru-RU" sz="2400" dirty="0">
                <a:ea typeface="Times New Roman" panose="02020603050405020304" pitchFamily="18" charset="0"/>
              </a:rPr>
              <a:t>, </a:t>
            </a:r>
            <a:endParaRPr lang="ru-RU" sz="2400" dirty="0" smtClean="0">
              <a:ea typeface="Times New Roman" panose="02020603050405020304" pitchFamily="18" charset="0"/>
            </a:endParaRPr>
          </a:p>
          <a:p>
            <a:r>
              <a:rPr lang="ru-RU" sz="2400" dirty="0" smtClean="0">
                <a:ea typeface="Times New Roman" panose="02020603050405020304" pitchFamily="18" charset="0"/>
              </a:rPr>
              <a:t>			1-5 </a:t>
            </a:r>
            <a:r>
              <a:rPr lang="ru-RU" sz="2400" dirty="0" err="1">
                <a:ea typeface="Times New Roman" panose="02020603050405020304" pitchFamily="18" charset="0"/>
              </a:rPr>
              <a:t>років</a:t>
            </a:r>
            <a:r>
              <a:rPr lang="ru-RU" sz="2400" dirty="0">
                <a:ea typeface="Times New Roman" panose="02020603050405020304" pitchFamily="18" charset="0"/>
              </a:rPr>
              <a:t> – </a:t>
            </a:r>
            <a:r>
              <a:rPr lang="ru-RU" sz="2400" dirty="0" err="1">
                <a:ea typeface="Times New Roman" panose="02020603050405020304" pitchFamily="18" charset="0"/>
              </a:rPr>
              <a:t>більше</a:t>
            </a:r>
            <a:r>
              <a:rPr lang="ru-RU" sz="2400" dirty="0">
                <a:ea typeface="Times New Roman" panose="02020603050405020304" pitchFamily="18" charset="0"/>
              </a:rPr>
              <a:t> 40 за </a:t>
            </a:r>
            <a:r>
              <a:rPr lang="ru-RU" sz="2400" dirty="0" err="1">
                <a:ea typeface="Times New Roman" panose="02020603050405020304" pitchFamily="18" charset="0"/>
              </a:rPr>
              <a:t>хвилину</a:t>
            </a:r>
            <a:r>
              <a:rPr lang="ru-RU" sz="2400" dirty="0">
                <a:ea typeface="Times New Roman" panose="02020603050405020304" pitchFamily="18" charset="0"/>
              </a:rPr>
              <a:t>, </a:t>
            </a:r>
            <a:endParaRPr lang="ru-RU" sz="2400" dirty="0" smtClean="0">
              <a:ea typeface="Times New Roman" panose="02020603050405020304" pitchFamily="18" charset="0"/>
            </a:endParaRPr>
          </a:p>
          <a:p>
            <a:r>
              <a:rPr lang="ru-RU" sz="2400" dirty="0" smtClean="0">
                <a:ea typeface="Times New Roman" panose="02020603050405020304" pitchFamily="18" charset="0"/>
              </a:rPr>
              <a:t>			</a:t>
            </a:r>
            <a:r>
              <a:rPr lang="ru-RU" sz="2400" dirty="0" err="1" smtClean="0">
                <a:ea typeface="Times New Roman" panose="02020603050405020304" pitchFamily="18" charset="0"/>
              </a:rPr>
              <a:t>від</a:t>
            </a:r>
            <a:r>
              <a:rPr lang="ru-RU" sz="2400" dirty="0" smtClean="0">
                <a:ea typeface="Times New Roman" panose="02020603050405020304" pitchFamily="18" charset="0"/>
              </a:rPr>
              <a:t> </a:t>
            </a:r>
            <a:r>
              <a:rPr lang="ru-RU" sz="2400" dirty="0">
                <a:ea typeface="Times New Roman" panose="02020603050405020304" pitchFamily="18" charset="0"/>
              </a:rPr>
              <a:t>5 </a:t>
            </a:r>
            <a:r>
              <a:rPr lang="ru-RU" sz="2400" dirty="0" err="1">
                <a:ea typeface="Times New Roman" panose="02020603050405020304" pitchFamily="18" charset="0"/>
              </a:rPr>
              <a:t>років</a:t>
            </a:r>
            <a:r>
              <a:rPr lang="ru-RU" sz="2400" dirty="0">
                <a:ea typeface="Times New Roman" panose="02020603050405020304" pitchFamily="18" charset="0"/>
              </a:rPr>
              <a:t> – </a:t>
            </a:r>
            <a:r>
              <a:rPr lang="ru-RU" sz="2400" dirty="0" err="1">
                <a:ea typeface="Times New Roman" panose="02020603050405020304" pitchFamily="18" charset="0"/>
              </a:rPr>
              <a:t>більше</a:t>
            </a:r>
            <a:r>
              <a:rPr lang="ru-RU" sz="2400" dirty="0">
                <a:ea typeface="Times New Roman" panose="02020603050405020304" pitchFamily="18" charset="0"/>
              </a:rPr>
              <a:t> 20 за </a:t>
            </a:r>
            <a:r>
              <a:rPr lang="ru-RU" sz="2400" dirty="0" err="1" smtClean="0">
                <a:ea typeface="Times New Roman" panose="02020603050405020304" pitchFamily="18" charset="0"/>
              </a:rPr>
              <a:t>хвилину</a:t>
            </a:r>
            <a:endParaRPr lang="ru-RU" sz="2400" dirty="0" smtClean="0">
              <a:ea typeface="Times New Roman" panose="02020603050405020304" pitchFamily="18" charset="0"/>
            </a:endParaRPr>
          </a:p>
          <a:p>
            <a:endParaRPr lang="ru-RU" sz="2400" dirty="0">
              <a:solidFill>
                <a:srgbClr val="333333"/>
              </a:solidFill>
              <a:ea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ea typeface="Times New Roman" panose="02020603050405020304" pitchFamily="18" charset="0"/>
              </a:rPr>
              <a:t>Втягування</a:t>
            </a:r>
            <a:r>
              <a:rPr lang="ru-RU" sz="2400" dirty="0" smtClean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податливих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місць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грудної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клітки</a:t>
            </a:r>
            <a:r>
              <a:rPr lang="ru-RU" sz="2400" dirty="0">
                <a:ea typeface="Times New Roman" panose="02020603050405020304" pitchFamily="18" charset="0"/>
              </a:rPr>
              <a:t> за </a:t>
            </a:r>
            <a:r>
              <a:rPr lang="ru-RU" sz="2400" dirty="0" err="1">
                <a:ea typeface="Times New Roman" panose="02020603050405020304" pitchFamily="18" charset="0"/>
              </a:rPr>
              <a:t>відсутності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бронхіальної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 smtClean="0">
                <a:ea typeface="Times New Roman" panose="02020603050405020304" pitchFamily="18" charset="0"/>
              </a:rPr>
              <a:t>обструкції</a:t>
            </a:r>
            <a:r>
              <a:rPr lang="ru-RU" sz="2400" dirty="0" smtClean="0">
                <a:ea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ea typeface="Times New Roman" panose="02020603050405020304" pitchFamily="18" charset="0"/>
              </a:rPr>
              <a:t>У </a:t>
            </a:r>
            <a:r>
              <a:rPr lang="ru-RU" sz="2400" dirty="0" err="1">
                <a:ea typeface="Times New Roman" panose="02020603050405020304" pitchFamily="18" charset="0"/>
              </a:rPr>
              <a:t>немовлят</a:t>
            </a:r>
            <a:r>
              <a:rPr lang="ru-RU" sz="2400" dirty="0">
                <a:ea typeface="Times New Roman" panose="02020603050405020304" pitchFamily="18" charset="0"/>
              </a:rPr>
              <a:t> і </a:t>
            </a:r>
            <a:r>
              <a:rPr lang="ru-RU" sz="2400" dirty="0" err="1">
                <a:ea typeface="Times New Roman" panose="02020603050405020304" pitchFamily="18" charset="0"/>
              </a:rPr>
              <a:t>дітей</a:t>
            </a:r>
            <a:r>
              <a:rPr lang="ru-RU" sz="2400" dirty="0">
                <a:ea typeface="Times New Roman" panose="02020603050405020304" pitchFamily="18" charset="0"/>
              </a:rPr>
              <a:t> перших </a:t>
            </a:r>
            <a:r>
              <a:rPr lang="ru-RU" sz="2400" dirty="0" err="1">
                <a:ea typeface="Times New Roman" panose="02020603050405020304" pitchFamily="18" charset="0"/>
              </a:rPr>
              <a:t>тижнів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життя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 smtClean="0">
                <a:ea typeface="Times New Roman" panose="02020603050405020304" pitchFamily="18" charset="0"/>
              </a:rPr>
              <a:t>апное</a:t>
            </a:r>
            <a:r>
              <a:rPr lang="ru-RU" sz="2400" dirty="0" smtClean="0">
                <a:ea typeface="Times New Roman" panose="02020603050405020304" pitchFamily="18" charset="0"/>
              </a:rPr>
              <a:t> </a:t>
            </a:r>
            <a:r>
              <a:rPr lang="ru-RU" sz="2400" dirty="0">
                <a:ea typeface="Times New Roman" panose="02020603050405020304" pitchFamily="18" charset="0"/>
              </a:rPr>
              <a:t>і </a:t>
            </a:r>
            <a:r>
              <a:rPr lang="ru-RU" sz="2400" dirty="0" err="1" smtClean="0">
                <a:ea typeface="Times New Roman" panose="02020603050405020304" pitchFamily="18" charset="0"/>
              </a:rPr>
              <a:t>бради­пное</a:t>
            </a:r>
            <a:r>
              <a:rPr lang="ru-RU" sz="2400" dirty="0" smtClean="0">
                <a:ea typeface="Times New Roman" panose="02020603050405020304" pitchFamily="18" charset="0"/>
              </a:rPr>
              <a:t>, </a:t>
            </a:r>
            <a:r>
              <a:rPr lang="ru-RU" sz="2400" dirty="0">
                <a:ea typeface="Times New Roman" panose="02020603050405020304" pitchFamily="18" charset="0"/>
              </a:rPr>
              <a:t>участь в </a:t>
            </a:r>
            <a:r>
              <a:rPr lang="ru-RU" sz="2400" dirty="0" err="1">
                <a:ea typeface="Times New Roman" panose="02020603050405020304" pitchFamily="18" charset="0"/>
              </a:rPr>
              <a:t>акті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дихання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бере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допоміжна</a:t>
            </a:r>
            <a:r>
              <a:rPr lang="ru-RU" sz="2400" dirty="0">
                <a:ea typeface="Times New Roman" panose="02020603050405020304" pitchFamily="18" charset="0"/>
              </a:rPr>
              <a:t> мускулатура. </a:t>
            </a:r>
            <a:endParaRPr lang="ru-RU" sz="2400" dirty="0" smtClean="0">
              <a:ea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ea typeface="Times New Roman" panose="02020603050405020304" pitchFamily="18" charset="0"/>
              </a:rPr>
              <a:t>Блідість</a:t>
            </a:r>
            <a:r>
              <a:rPr lang="ru-RU" sz="2400" dirty="0" smtClean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шкіри</a:t>
            </a:r>
            <a:r>
              <a:rPr lang="ru-RU" sz="2400" dirty="0">
                <a:ea typeface="Times New Roman" panose="02020603050405020304" pitchFamily="18" charset="0"/>
              </a:rPr>
              <a:t> з </a:t>
            </a:r>
            <a:r>
              <a:rPr lang="ru-RU" sz="2400" dirty="0" err="1">
                <a:ea typeface="Times New Roman" panose="02020603050405020304" pitchFamily="18" charset="0"/>
              </a:rPr>
              <a:t>періоральним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ціанозом</a:t>
            </a:r>
            <a:r>
              <a:rPr lang="ru-RU" sz="2400" dirty="0"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</a:rPr>
              <a:t>який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підсилюється</a:t>
            </a:r>
            <a:r>
              <a:rPr lang="ru-RU" sz="2400" dirty="0">
                <a:ea typeface="Times New Roman" panose="02020603050405020304" pitchFamily="18" charset="0"/>
              </a:rPr>
              <a:t> при </a:t>
            </a:r>
            <a:r>
              <a:rPr lang="ru-RU" sz="2400" dirty="0" err="1">
                <a:ea typeface="Times New Roman" panose="02020603050405020304" pitchFamily="18" charset="0"/>
              </a:rPr>
              <a:t>збудженні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або</a:t>
            </a:r>
            <a:r>
              <a:rPr lang="ru-RU" sz="2400" dirty="0">
                <a:ea typeface="Times New Roman" panose="02020603050405020304" pitchFamily="18" charset="0"/>
              </a:rPr>
              <a:t> при </a:t>
            </a:r>
            <a:r>
              <a:rPr lang="ru-RU" sz="2400" dirty="0" err="1">
                <a:ea typeface="Times New Roman" panose="02020603050405020304" pitchFamily="18" charset="0"/>
              </a:rPr>
              <a:t>годуванні</a:t>
            </a:r>
            <a:r>
              <a:rPr lang="ru-RU" sz="2400" dirty="0" smtClean="0">
                <a:ea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err="1" smtClean="0">
                <a:ea typeface="Times New Roman" panose="02020603050405020304" pitchFamily="18" charset="0"/>
              </a:rPr>
              <a:t>Можливий</a:t>
            </a:r>
            <a:r>
              <a:rPr lang="ru-RU" sz="2400" dirty="0" smtClean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біль</a:t>
            </a:r>
            <a:r>
              <a:rPr lang="ru-RU" sz="2400" dirty="0">
                <a:ea typeface="Times New Roman" panose="02020603050405020304" pitchFamily="18" charset="0"/>
              </a:rPr>
              <a:t> у </a:t>
            </a:r>
            <a:r>
              <a:rPr lang="ru-RU" sz="2400" dirty="0" err="1">
                <a:ea typeface="Times New Roman" panose="02020603050405020304" pitchFamily="18" charset="0"/>
              </a:rPr>
              <a:t>грудній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клітці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або</a:t>
            </a:r>
            <a:r>
              <a:rPr lang="ru-RU" sz="2400" dirty="0"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</a:rPr>
              <a:t>частіше</a:t>
            </a:r>
            <a:r>
              <a:rPr lang="ru-RU" sz="2400" dirty="0">
                <a:ea typeface="Times New Roman" panose="02020603050405020304" pitchFamily="18" charset="0"/>
              </a:rPr>
              <a:t>, в </a:t>
            </a:r>
            <a:r>
              <a:rPr lang="ru-RU" sz="2400" dirty="0" err="1">
                <a:ea typeface="Times New Roman" panose="02020603050405020304" pitchFamily="18" charset="0"/>
              </a:rPr>
              <a:t>животі</a:t>
            </a:r>
            <a:r>
              <a:rPr lang="ru-RU" sz="2400" dirty="0"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</a:rPr>
              <a:t>відставання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грудної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клітки</a:t>
            </a:r>
            <a:r>
              <a:rPr lang="ru-RU" sz="2400" dirty="0">
                <a:ea typeface="Times New Roman" panose="02020603050405020304" pitchFamily="18" charset="0"/>
              </a:rPr>
              <a:t> в </a:t>
            </a:r>
            <a:r>
              <a:rPr lang="ru-RU" sz="2400" dirty="0" err="1">
                <a:ea typeface="Times New Roman" panose="02020603050405020304" pitchFamily="18" charset="0"/>
              </a:rPr>
              <a:t>акті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дихання</a:t>
            </a:r>
            <a:r>
              <a:rPr lang="ru-RU" sz="2400" dirty="0">
                <a:ea typeface="Times New Roman" panose="02020603050405020304" pitchFamily="18" charset="0"/>
              </a:rPr>
              <a:t> на </a:t>
            </a:r>
            <a:r>
              <a:rPr lang="ru-RU" sz="2400" dirty="0" err="1">
                <a:ea typeface="Times New Roman" panose="02020603050405020304" pitchFamily="18" charset="0"/>
              </a:rPr>
              <a:t>боці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патологічного</a:t>
            </a:r>
            <a:r>
              <a:rPr lang="ru-RU" sz="2400" dirty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процесу</a:t>
            </a:r>
            <a:r>
              <a:rPr lang="ru-RU" sz="2400" dirty="0">
                <a:ea typeface="Times New Roman" panose="02020603050405020304" pitchFamily="18" charset="0"/>
              </a:rPr>
              <a:t>. </a:t>
            </a:r>
            <a:endParaRPr lang="ru-RU" sz="2400" dirty="0" smtClean="0">
              <a:ea typeface="Times New Roman" panose="020206030504050203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648357" y="10550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b="1" dirty="0" err="1">
                <a:solidFill>
                  <a:srgbClr val="C00000"/>
                </a:solidFill>
                <a:latin typeface="Cambria"/>
              </a:rPr>
              <a:t>Критерії</a:t>
            </a:r>
            <a:r>
              <a:rPr lang="ru-RU" sz="2800" b="1" dirty="0">
                <a:solidFill>
                  <a:srgbClr val="C00000"/>
                </a:solidFill>
                <a:latin typeface="Cambria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Cambria"/>
              </a:rPr>
              <a:t>діагностики</a:t>
            </a:r>
            <a:r>
              <a:rPr lang="ru-RU" sz="2800" b="1" dirty="0">
                <a:solidFill>
                  <a:srgbClr val="C00000"/>
                </a:solidFill>
                <a:latin typeface="Cambria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Cambria"/>
              </a:rPr>
              <a:t>пневмонії</a:t>
            </a:r>
            <a:r>
              <a:rPr lang="ru-RU" sz="2800" b="1" dirty="0">
                <a:solidFill>
                  <a:srgbClr val="C00000"/>
                </a:solidFill>
                <a:latin typeface="Cambria"/>
              </a:rPr>
              <a:t>.</a:t>
            </a:r>
            <a:br>
              <a:rPr lang="ru-RU" sz="2800" b="1" dirty="0">
                <a:solidFill>
                  <a:srgbClr val="C00000"/>
                </a:solidFill>
                <a:latin typeface="Cambria"/>
              </a:rPr>
            </a:b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2. 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Клінічні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симптоми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endParaRPr lang="uk-UA" sz="28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88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60" y="224831"/>
            <a:ext cx="5731548" cy="6539863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6168807" y="1629254"/>
            <a:ext cx="48039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rgbClr val="0000FF"/>
                </a:solidFill>
              </a:rPr>
              <a:t>Блакитні джинси стали символом Всесвітнього дня боротьби з пневмонією. </a:t>
            </a:r>
          </a:p>
          <a:p>
            <a:r>
              <a:rPr lang="uk-UA" sz="2800" b="1" dirty="0" smtClean="0">
                <a:solidFill>
                  <a:srgbClr val="0000FF"/>
                </a:solidFill>
              </a:rPr>
              <a:t>Блакитний колір – це колір неба, чистоти і надії на те, що захворюваність на пневмонію спільними зусиллями вдасться звести до мінімуму.</a:t>
            </a:r>
            <a:endParaRPr lang="uk-UA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66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89" y="132736"/>
            <a:ext cx="10073793" cy="13208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 smtClean="0">
                <a:solidFill>
                  <a:srgbClr val="C00000"/>
                </a:solidFill>
              </a:rPr>
              <a:t>Критерії діагностики пневмонії.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3. Лабораторні та інструментальні дослідження:</a:t>
            </a:r>
            <a:r>
              <a:rPr lang="ru-RU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3454" y="1225689"/>
            <a:ext cx="114161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sz="2400" b="1" i="1" dirty="0" err="1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Аналіз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400" b="1" i="1" dirty="0" err="1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крові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 </a:t>
            </a:r>
            <a:endParaRPr lang="uk-UA" sz="2400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lvl="0" fontAlgn="base"/>
            <a:endParaRPr lang="uk-UA" sz="2400" dirty="0" smtClean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lvl="0" fontAlgn="base"/>
            <a:r>
              <a:rPr lang="en-US" sz="2400" dirty="0" err="1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при</a:t>
            </a: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бактеріальних</a:t>
            </a: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пневмоніях</a:t>
            </a:r>
            <a:endParaRPr lang="uk-UA" sz="2400" dirty="0" smtClean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лейкоцитоз</a:t>
            </a: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&gt; 12,0 × 10</a:t>
            </a:r>
            <a:r>
              <a:rPr lang="en-US" sz="2400" baseline="300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9</a:t>
            </a: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/л, </a:t>
            </a:r>
            <a:endParaRPr lang="uk-UA" sz="2400" dirty="0" smtClean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&gt; 5% </a:t>
            </a:r>
            <a:r>
              <a:rPr lang="en-US" sz="2400" dirty="0" err="1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паличкоядерних</a:t>
            </a: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нейтрофілів</a:t>
            </a: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,</a:t>
            </a:r>
            <a:endParaRPr lang="uk-UA" sz="2400" dirty="0" smtClean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ШОЕ </a:t>
            </a:r>
            <a:r>
              <a:rPr lang="en-US" sz="2400" dirty="0" err="1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перевищує</a:t>
            </a: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20 </a:t>
            </a:r>
            <a:r>
              <a:rPr lang="en-US" sz="2400" dirty="0" err="1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мм</a:t>
            </a: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/</a:t>
            </a:r>
            <a:r>
              <a:rPr lang="en-US" sz="2400" dirty="0" err="1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год</a:t>
            </a:r>
            <a:r>
              <a:rPr lang="en-US" sz="24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.</a:t>
            </a:r>
            <a:endParaRPr lang="uk-UA" sz="2400" dirty="0" smtClean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lvl="0" fontAlgn="base"/>
            <a:endParaRPr lang="uk-UA" sz="2400" dirty="0" smtClean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lvl="0" fontAlgn="base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У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разі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мікоплазмових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,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пневмоцистних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пневмоній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ці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зміни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не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такі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виражені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.</a:t>
            </a:r>
          </a:p>
          <a:p>
            <a:pPr lvl="0" fontAlgn="base"/>
            <a:endParaRPr lang="uk-U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lvl="0" fontAlgn="base"/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Біохімічне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дослідження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крові</a:t>
            </a:r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lvl="0" fontAlgn="base"/>
            <a:endParaRPr lang="ru-RU" sz="24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наявність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СРБ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підвищений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рівень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сіалових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кислот,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гіпергаммаглобулінемія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7924"/>
          <a:stretch/>
        </p:blipFill>
        <p:spPr bwMode="auto">
          <a:xfrm>
            <a:off x="9350479" y="4438643"/>
            <a:ext cx="2374490" cy="171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875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5340" y="102704"/>
            <a:ext cx="8435975" cy="767451"/>
          </a:xfrm>
        </p:spPr>
        <p:txBody>
          <a:bodyPr/>
          <a:lstStyle/>
          <a:p>
            <a:pPr algn="ctr">
              <a:defRPr/>
            </a:pPr>
            <a:r>
              <a:rPr lang="uk-UA" b="1" i="1" dirty="0" smtClean="0">
                <a:solidFill>
                  <a:srgbClr val="C00000"/>
                </a:solidFill>
              </a:rPr>
              <a:t>Особливості бактеріальних пневмонії</a:t>
            </a:r>
            <a:endParaRPr lang="uk-UA" b="1" i="1" dirty="0">
              <a:solidFill>
                <a:srgbClr val="C00000"/>
              </a:solidFill>
            </a:endParaRPr>
          </a:p>
        </p:txBody>
      </p:sp>
      <p:sp>
        <p:nvSpPr>
          <p:cNvPr id="57347" name="Объект 2"/>
          <p:cNvSpPr>
            <a:spLocks noGrp="1"/>
          </p:cNvSpPr>
          <p:nvPr>
            <p:ph idx="1"/>
          </p:nvPr>
        </p:nvSpPr>
        <p:spPr>
          <a:xfrm>
            <a:off x="5751870" y="1871283"/>
            <a:ext cx="6440129" cy="4351338"/>
          </a:xfrm>
        </p:spPr>
        <p:txBody>
          <a:bodyPr/>
          <a:lstStyle/>
          <a:p>
            <a:pPr marL="0" indent="0">
              <a:buNone/>
            </a:pPr>
            <a:r>
              <a:rPr lang="uk-UA" altLang="en-US" sz="2400" b="1" i="1" dirty="0"/>
              <a:t>Основною відмінністю бактеріальних </a:t>
            </a:r>
            <a:r>
              <a:rPr lang="uk-UA" altLang="en-US" sz="2400" b="1" i="1" dirty="0" err="1"/>
              <a:t>пневноній</a:t>
            </a:r>
            <a:r>
              <a:rPr lang="uk-UA" altLang="en-US" sz="2400" b="1" i="1" dirty="0"/>
              <a:t> є</a:t>
            </a:r>
            <a:r>
              <a:rPr lang="uk-UA" altLang="en-US" sz="2400" b="1" i="1" dirty="0" smtClean="0"/>
              <a:t>:</a:t>
            </a:r>
          </a:p>
          <a:p>
            <a:pPr marL="0" indent="0">
              <a:buNone/>
            </a:pPr>
            <a:endParaRPr lang="uk-UA" altLang="en-US" sz="2400" b="1" i="1" dirty="0"/>
          </a:p>
          <a:p>
            <a:pPr marL="0" indent="0">
              <a:buNone/>
            </a:pPr>
            <a:endParaRPr lang="uk-UA" altLang="en-US" sz="2400" b="1" i="1" dirty="0" smtClean="0"/>
          </a:p>
          <a:p>
            <a:pPr marL="0" indent="0">
              <a:buNone/>
            </a:pPr>
            <a:r>
              <a:rPr lang="uk-UA" altLang="en-US" sz="2400" b="1" i="1" dirty="0" smtClean="0">
                <a:solidFill>
                  <a:srgbClr val="C00000"/>
                </a:solidFill>
              </a:rPr>
              <a:t>підвищення </a:t>
            </a:r>
            <a:r>
              <a:rPr lang="uk-UA" altLang="en-US" sz="2400" b="1" i="1" dirty="0">
                <a:solidFill>
                  <a:srgbClr val="C00000"/>
                </a:solidFill>
              </a:rPr>
              <a:t>рівня концентрації </a:t>
            </a:r>
            <a:r>
              <a:rPr lang="uk-UA" altLang="en-US" sz="2400" b="1" i="1" dirty="0" err="1">
                <a:solidFill>
                  <a:srgbClr val="C00000"/>
                </a:solidFill>
              </a:rPr>
              <a:t>прокальцитоніну</a:t>
            </a:r>
            <a:r>
              <a:rPr lang="uk-UA" altLang="en-US" sz="2400" b="1" i="1" dirty="0">
                <a:solidFill>
                  <a:srgbClr val="C00000"/>
                </a:solidFill>
              </a:rPr>
              <a:t> у сироватці крові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64047"/>
            <a:ext cx="951058" cy="9144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77" y="1819827"/>
            <a:ext cx="5300162" cy="33087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7030" y="6380946"/>
            <a:ext cx="105475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0" i="0" u="sng" dirty="0" smtClean="0">
                <a:solidFill>
                  <a:srgbClr val="376FAA"/>
                </a:solidFill>
                <a:effectLst/>
                <a:latin typeface="Helvetica Neue"/>
                <a:hlinkClick r:id="rId4"/>
              </a:rPr>
              <a:t>Katz</a:t>
            </a:r>
            <a:r>
              <a:rPr lang="uk-UA" sz="1000" b="0" i="0" u="sng" dirty="0" smtClean="0">
                <a:solidFill>
                  <a:srgbClr val="376FAA"/>
                </a:solidFill>
                <a:effectLst/>
                <a:latin typeface="Helvetica Neue"/>
              </a:rPr>
              <a:t> </a:t>
            </a:r>
            <a:r>
              <a:rPr lang="en-US" sz="1000" b="0" i="0" u="sng" dirty="0" smtClean="0">
                <a:solidFill>
                  <a:srgbClr val="376FAA"/>
                </a:solidFill>
                <a:effectLst/>
                <a:latin typeface="Helvetica Neue"/>
              </a:rPr>
              <a:t>S.</a:t>
            </a:r>
            <a:r>
              <a:rPr lang="de-DE" sz="1000" b="0" i="0" dirty="0" smtClean="0">
                <a:solidFill>
                  <a:srgbClr val="212121"/>
                </a:solidFill>
                <a:effectLst/>
                <a:latin typeface="Helvetica Neue"/>
              </a:rPr>
              <a:t>,</a:t>
            </a:r>
            <a:r>
              <a:rPr lang="de-DE" sz="1000" b="0" i="0" u="sng" dirty="0" smtClean="0">
                <a:solidFill>
                  <a:srgbClr val="205493"/>
                </a:solidFill>
                <a:effectLst/>
                <a:latin typeface="Helvetica Neue"/>
                <a:hlinkClick r:id="rId5"/>
              </a:rPr>
              <a:t>Williams</a:t>
            </a:r>
            <a:r>
              <a:rPr lang="de-DE" sz="1000" b="0" i="0" u="sng" dirty="0" smtClean="0">
                <a:solidFill>
                  <a:srgbClr val="205493"/>
                </a:solidFill>
                <a:effectLst/>
                <a:latin typeface="Helvetica Neue"/>
              </a:rPr>
              <a:t> D. </a:t>
            </a:r>
            <a:r>
              <a:rPr lang="en-US" sz="1000" dirty="0"/>
              <a:t>Pediatric Community-Acquired Pneumonia in the United </a:t>
            </a:r>
            <a:r>
              <a:rPr lang="en-US" sz="1000" dirty="0" smtClean="0"/>
              <a:t>States: Changing </a:t>
            </a:r>
            <a:r>
              <a:rPr lang="en-US" sz="1000" dirty="0"/>
              <a:t>Epidemiology, Diagnostic and Therapeutic Challenges, and Areas for Future </a:t>
            </a:r>
            <a:r>
              <a:rPr lang="en-US" sz="1000" dirty="0" smtClean="0"/>
              <a:t>Research/ </a:t>
            </a:r>
            <a:r>
              <a:rPr lang="en-US" sz="1000" u="sng" dirty="0">
                <a:hlinkClick r:id="rId6"/>
              </a:rPr>
              <a:t>Infect Dis </a:t>
            </a:r>
            <a:r>
              <a:rPr lang="en-US" sz="1000" u="sng" dirty="0" err="1">
                <a:hlinkClick r:id="rId6"/>
              </a:rPr>
              <a:t>Clin</a:t>
            </a:r>
            <a:r>
              <a:rPr lang="en-US" sz="1000" u="sng" dirty="0">
                <a:hlinkClick r:id="rId6"/>
              </a:rPr>
              <a:t> North Am.</a:t>
            </a:r>
            <a:r>
              <a:rPr lang="en-US" sz="1000" dirty="0"/>
              <a:t> 2018 Mar; 32(1): 47–63</a:t>
            </a:r>
            <a:r>
              <a:rPr lang="en-US" sz="1000" dirty="0" smtClean="0"/>
              <a:t>. Published </a:t>
            </a:r>
            <a:r>
              <a:rPr lang="en-US" sz="1000" dirty="0"/>
              <a:t>online 2017 Dec 18. </a:t>
            </a:r>
            <a:r>
              <a:rPr lang="en-US" sz="1000" dirty="0" err="1"/>
              <a:t>doi</a:t>
            </a:r>
            <a:r>
              <a:rPr lang="en-US" sz="1000" dirty="0"/>
              <a:t>: </a:t>
            </a:r>
            <a:r>
              <a:rPr lang="en-US" sz="1000" u="sng" dirty="0">
                <a:hlinkClick r:id="rId7"/>
              </a:rPr>
              <a:t>10.1016/j.idc.2017.11.002</a:t>
            </a:r>
            <a:endParaRPr lang="en-US" sz="1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91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381066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Критерії діагностики пневмонії.</a:t>
            </a:r>
            <a:br>
              <a:rPr lang="ru-RU" dirty="0"/>
            </a:br>
            <a:r>
              <a:rPr lang="en-US" dirty="0"/>
              <a:t>3. Лабораторні та інструментальні дослідження: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1667" y="1770940"/>
            <a:ext cx="1040163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b="1" i="1" dirty="0" err="1"/>
              <a:t>Мікробіологічне</a:t>
            </a:r>
            <a:r>
              <a:rPr lang="ru-RU" sz="2400" b="1" i="1" dirty="0"/>
              <a:t> </a:t>
            </a:r>
            <a:r>
              <a:rPr lang="ru-RU" sz="2400" b="1" i="1" dirty="0" err="1"/>
              <a:t>дослідження</a:t>
            </a:r>
            <a:r>
              <a:rPr lang="en-US" sz="2400" dirty="0"/>
              <a:t> </a:t>
            </a:r>
            <a:endParaRPr lang="ru-RU" sz="2400" dirty="0"/>
          </a:p>
          <a:p>
            <a:pPr lvl="0" fontAlgn="base"/>
            <a:r>
              <a:rPr lang="ru-RU" sz="2400" dirty="0" err="1" smtClean="0"/>
              <a:t>проводять</a:t>
            </a:r>
            <a:r>
              <a:rPr lang="ru-RU" sz="2400" dirty="0" smtClean="0"/>
              <a:t> </a:t>
            </a:r>
            <a:r>
              <a:rPr lang="ru-RU" sz="2400" dirty="0" err="1"/>
              <a:t>із</a:t>
            </a:r>
            <a:r>
              <a:rPr lang="ru-RU" sz="2400" dirty="0"/>
              <a:t> метою </a:t>
            </a:r>
            <a:r>
              <a:rPr lang="ru-RU" sz="2400" dirty="0" err="1"/>
              <a:t>верифікації</a:t>
            </a:r>
            <a:r>
              <a:rPr lang="ru-RU" sz="2400" dirty="0"/>
              <a:t> </a:t>
            </a:r>
            <a:r>
              <a:rPr lang="ru-RU" sz="2400" dirty="0" err="1"/>
              <a:t>збудника</a:t>
            </a:r>
            <a:r>
              <a:rPr lang="ru-RU" sz="2400" dirty="0"/>
              <a:t> </a:t>
            </a:r>
            <a:r>
              <a:rPr lang="ru-RU" sz="2400" dirty="0" err="1"/>
              <a:t>захворювання</a:t>
            </a:r>
            <a:r>
              <a:rPr lang="ru-RU" sz="2400" dirty="0"/>
              <a:t>. </a:t>
            </a:r>
            <a:r>
              <a:rPr lang="ru-RU" sz="2400" dirty="0" err="1"/>
              <a:t>Матеріал</a:t>
            </a:r>
            <a:r>
              <a:rPr lang="ru-RU" sz="2400" dirty="0"/>
              <a:t> для </a:t>
            </a:r>
            <a:r>
              <a:rPr lang="ru-RU" sz="2400" dirty="0" err="1"/>
              <a:t>дослідження</a:t>
            </a:r>
            <a:r>
              <a:rPr lang="ru-RU" sz="2400" dirty="0"/>
              <a:t> </a:t>
            </a:r>
            <a:r>
              <a:rPr lang="ru-RU" sz="2400" dirty="0" err="1"/>
              <a:t>необхідно</a:t>
            </a:r>
            <a:r>
              <a:rPr lang="ru-RU" sz="2400" dirty="0"/>
              <a:t> </a:t>
            </a:r>
            <a:r>
              <a:rPr lang="ru-RU" sz="2400" dirty="0" err="1"/>
              <a:t>отримати</a:t>
            </a:r>
            <a:r>
              <a:rPr lang="ru-RU" sz="2400" dirty="0"/>
              <a:t> до </a:t>
            </a:r>
            <a:r>
              <a:rPr lang="ru-RU" sz="2400" dirty="0" err="1"/>
              <a:t>проведення</a:t>
            </a:r>
            <a:r>
              <a:rPr lang="ru-RU" sz="2400" dirty="0"/>
              <a:t> </a:t>
            </a:r>
            <a:r>
              <a:rPr lang="ru-RU" sz="2400" dirty="0" err="1"/>
              <a:t>терапії</a:t>
            </a:r>
            <a:r>
              <a:rPr lang="ru-RU" sz="2400" dirty="0"/>
              <a:t> </a:t>
            </a:r>
            <a:r>
              <a:rPr lang="ru-RU" sz="2400" dirty="0" err="1"/>
              <a:t>антибіотиками</a:t>
            </a:r>
            <a:r>
              <a:rPr lang="ru-RU" sz="2400" dirty="0"/>
              <a:t>. </a:t>
            </a:r>
            <a:endParaRPr lang="ru-RU" sz="2400" dirty="0" smtClean="0"/>
          </a:p>
          <a:p>
            <a:pPr lvl="0" fontAlgn="base"/>
            <a:endParaRPr lang="uk-UA" sz="2400" dirty="0"/>
          </a:p>
          <a:p>
            <a:pPr fontAlgn="base"/>
            <a:r>
              <a:rPr lang="ru-RU" sz="2400" dirty="0"/>
              <a:t>У </a:t>
            </a:r>
            <a:r>
              <a:rPr lang="ru-RU" sz="2400" dirty="0" err="1"/>
              <a:t>пацієнтів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тяжким </a:t>
            </a:r>
            <a:r>
              <a:rPr lang="ru-RU" sz="2400" dirty="0" err="1"/>
              <a:t>перебігом</a:t>
            </a:r>
            <a:r>
              <a:rPr lang="ru-RU" sz="2400" dirty="0"/>
              <a:t> </a:t>
            </a:r>
            <a:r>
              <a:rPr lang="ru-RU" sz="2400" dirty="0" err="1"/>
              <a:t>обов’язковим</a:t>
            </a:r>
            <a:r>
              <a:rPr lang="ru-RU" sz="2400" dirty="0"/>
              <a:t> є </a:t>
            </a:r>
            <a:r>
              <a:rPr lang="ru-RU" sz="2400" dirty="0" err="1"/>
              <a:t>проведення</a:t>
            </a:r>
            <a:r>
              <a:rPr lang="ru-RU" sz="2400" dirty="0"/>
              <a:t> </a:t>
            </a:r>
            <a:r>
              <a:rPr lang="ru-RU" sz="2400" b="1" i="1" dirty="0" err="1"/>
              <a:t>мікробіологічного</a:t>
            </a:r>
            <a:r>
              <a:rPr lang="ru-RU" sz="2400" b="1" i="1" dirty="0"/>
              <a:t> </a:t>
            </a:r>
            <a:r>
              <a:rPr lang="ru-RU" sz="2400" b="1" i="1" dirty="0" err="1"/>
              <a:t>дослідження</a:t>
            </a:r>
            <a:r>
              <a:rPr lang="ru-RU" sz="2400" b="1" i="1" dirty="0"/>
              <a:t> </a:t>
            </a:r>
            <a:r>
              <a:rPr lang="ru-RU" sz="2400" b="1" i="1" dirty="0" err="1"/>
              <a:t>крові</a:t>
            </a:r>
            <a:r>
              <a:rPr lang="ru-RU" sz="2400" b="1" i="1" dirty="0"/>
              <a:t> </a:t>
            </a:r>
            <a:r>
              <a:rPr lang="ru-RU" sz="2400" dirty="0"/>
              <a:t>(2 </a:t>
            </a:r>
            <a:r>
              <a:rPr lang="ru-RU" sz="2400" dirty="0" err="1"/>
              <a:t>зразків</a:t>
            </a:r>
            <a:r>
              <a:rPr lang="ru-RU" sz="2400" dirty="0"/>
              <a:t> </a:t>
            </a:r>
            <a:r>
              <a:rPr lang="ru-RU" sz="2400" dirty="0" err="1"/>
              <a:t>венозної</a:t>
            </a:r>
            <a:r>
              <a:rPr lang="ru-RU" sz="2400" dirty="0"/>
              <a:t> </a:t>
            </a:r>
            <a:r>
              <a:rPr lang="ru-RU" sz="2400" dirty="0" err="1"/>
              <a:t>крові</a:t>
            </a:r>
            <a:r>
              <a:rPr lang="ru-RU" sz="2400" dirty="0"/>
              <a:t> з </a:t>
            </a:r>
            <a:r>
              <a:rPr lang="ru-RU" sz="2400" dirty="0" err="1"/>
              <a:t>різних</a:t>
            </a:r>
            <a:r>
              <a:rPr lang="ru-RU" sz="2400" dirty="0"/>
              <a:t> вен, </a:t>
            </a:r>
            <a:r>
              <a:rPr lang="ru-RU" sz="2400" dirty="0" err="1"/>
              <a:t>узятих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інтервалом</a:t>
            </a:r>
            <a:r>
              <a:rPr lang="ru-RU" sz="2400" dirty="0"/>
              <a:t> 10 </a:t>
            </a:r>
            <a:r>
              <a:rPr lang="ru-RU" sz="2400" dirty="0" err="1"/>
              <a:t>хвилин</a:t>
            </a:r>
            <a:r>
              <a:rPr lang="ru-RU" sz="2400" dirty="0"/>
              <a:t> та </a:t>
            </a:r>
            <a:r>
              <a:rPr lang="ru-RU" sz="2400" dirty="0" err="1"/>
              <a:t>більше</a:t>
            </a:r>
            <a:r>
              <a:rPr lang="ru-RU" sz="2400" dirty="0" smtClean="0"/>
              <a:t>).</a:t>
            </a:r>
          </a:p>
          <a:p>
            <a:pPr fontAlgn="base"/>
            <a:endParaRPr lang="uk-UA" sz="2400" dirty="0"/>
          </a:p>
          <a:p>
            <a:pPr fontAlgn="base"/>
            <a:r>
              <a:rPr lang="ru-RU" sz="2400" b="1" dirty="0" err="1" smtClean="0"/>
              <a:t>Вірусологічне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обстеження</a:t>
            </a:r>
            <a:r>
              <a:rPr lang="ru-RU" sz="2400" b="1" dirty="0" smtClean="0"/>
              <a:t>. </a:t>
            </a:r>
            <a:r>
              <a:rPr lang="ru-RU" sz="2400" b="1" dirty="0"/>
              <a:t> </a:t>
            </a:r>
            <a:r>
              <a:rPr lang="ru-RU" sz="2400" dirty="0" smtClean="0"/>
              <a:t>Для </a:t>
            </a:r>
            <a:r>
              <a:rPr lang="ru-RU" sz="2400" dirty="0" err="1"/>
              <a:t>виявлення</a:t>
            </a:r>
            <a:r>
              <a:rPr lang="ru-RU" sz="2400" dirty="0"/>
              <a:t> </a:t>
            </a:r>
            <a:r>
              <a:rPr lang="ru-RU" sz="2400" dirty="0" err="1"/>
              <a:t>вірусів</a:t>
            </a:r>
            <a:r>
              <a:rPr lang="ru-RU" sz="2400" dirty="0"/>
              <a:t> </a:t>
            </a:r>
            <a:r>
              <a:rPr lang="ru-RU" sz="2400" dirty="0" err="1"/>
              <a:t>використовується</a:t>
            </a:r>
            <a:r>
              <a:rPr lang="ru-RU" sz="2400" dirty="0"/>
              <a:t> </a:t>
            </a:r>
            <a:r>
              <a:rPr lang="ru-RU" sz="2400" dirty="0" err="1"/>
              <a:t>імунофлюоресцентний</a:t>
            </a:r>
            <a:r>
              <a:rPr lang="ru-RU" sz="2400" dirty="0"/>
              <a:t> метод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діагностика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</a:t>
            </a:r>
            <a:r>
              <a:rPr lang="ru-RU" sz="2400" dirty="0" err="1"/>
              <a:t>полімеразної</a:t>
            </a:r>
            <a:r>
              <a:rPr lang="ru-RU" sz="2400" dirty="0"/>
              <a:t> </a:t>
            </a:r>
            <a:r>
              <a:rPr lang="ru-RU" sz="2400" dirty="0" err="1"/>
              <a:t>ланцюгової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 (ПЛР) при </a:t>
            </a:r>
            <a:r>
              <a:rPr lang="ru-RU" sz="2400" dirty="0" err="1"/>
              <a:t>підозрі</a:t>
            </a:r>
            <a:r>
              <a:rPr lang="ru-RU" sz="2400" dirty="0"/>
              <a:t> на </a:t>
            </a:r>
            <a:r>
              <a:rPr lang="ru-RU" sz="2400" dirty="0" smtClean="0"/>
              <a:t>ТОРЧ-</a:t>
            </a:r>
            <a:r>
              <a:rPr lang="ru-RU" sz="2400" dirty="0" err="1" smtClean="0"/>
              <a:t>інфекції</a:t>
            </a:r>
            <a:r>
              <a:rPr lang="ru-RU" sz="2400" dirty="0" smtClean="0"/>
              <a:t>. </a:t>
            </a:r>
            <a:endParaRPr lang="ru-RU" sz="2400" dirty="0"/>
          </a:p>
          <a:p>
            <a:pPr lvl="0"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6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891" y="32990"/>
            <a:ext cx="10515600" cy="43994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i="1" dirty="0" smtClean="0">
                <a:solidFill>
                  <a:srgbClr val="C00000"/>
                </a:solidFill>
              </a:rPr>
              <a:t>Діагностика </a:t>
            </a:r>
            <a:r>
              <a:rPr lang="uk-UA" b="1" i="1" dirty="0" err="1" smtClean="0">
                <a:solidFill>
                  <a:srgbClr val="C00000"/>
                </a:solidFill>
              </a:rPr>
              <a:t>пневмоній</a:t>
            </a:r>
            <a:endParaRPr lang="uk-UA" b="1" i="1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7822096" y="2177017"/>
            <a:ext cx="4550358" cy="3230217"/>
          </a:xfrm>
        </p:spPr>
        <p:txBody>
          <a:bodyPr/>
          <a:lstStyle/>
          <a:p>
            <a:r>
              <a:rPr lang="uk-UA" altLang="ru-RU" sz="2000" dirty="0"/>
              <a:t>мікробіологічний діагноз при </a:t>
            </a:r>
            <a:r>
              <a:rPr lang="uk-UA" altLang="ru-RU" sz="2000" dirty="0" err="1"/>
              <a:t>позалікарняній</a:t>
            </a:r>
            <a:r>
              <a:rPr lang="uk-UA" altLang="ru-RU" sz="2000" dirty="0"/>
              <a:t> пневмонії </a:t>
            </a:r>
            <a:r>
              <a:rPr lang="uk-UA" altLang="ru-RU" sz="2000" dirty="0" smtClean="0"/>
              <a:t>в залежності від вікової групи не </a:t>
            </a:r>
            <a:r>
              <a:rPr lang="uk-UA" altLang="ru-RU" sz="2000" dirty="0"/>
              <a:t>встановлюється </a:t>
            </a:r>
            <a:r>
              <a:rPr lang="uk-UA" altLang="ru-RU" sz="2000" dirty="0" smtClean="0"/>
              <a:t>від 15%  до 50</a:t>
            </a:r>
            <a:r>
              <a:rPr lang="uk-UA" altLang="ru-RU" sz="2000" dirty="0"/>
              <a:t>% </a:t>
            </a:r>
            <a:r>
              <a:rPr lang="uk-UA" altLang="ru-RU" sz="2000" dirty="0" smtClean="0"/>
              <a:t>пацієнтів</a:t>
            </a:r>
          </a:p>
          <a:p>
            <a:r>
              <a:rPr lang="uk-UA" altLang="ru-RU" sz="2000" dirty="0" smtClean="0"/>
              <a:t>Віруси були ідентифіковані у більш ніж 70% дітей</a:t>
            </a:r>
          </a:p>
          <a:p>
            <a:r>
              <a:rPr lang="uk-UA" altLang="ru-RU" sz="2000" dirty="0" smtClean="0"/>
              <a:t>Бактерії були ідентифіковані лише у 15% дітей</a:t>
            </a:r>
            <a:endParaRPr lang="uk-UA" altLang="ru-RU" sz="2000" dirty="0"/>
          </a:p>
          <a:p>
            <a:endParaRPr lang="en-US" dirty="0"/>
          </a:p>
        </p:txBody>
      </p:sp>
      <p:sp>
        <p:nvSpPr>
          <p:cNvPr id="75780" name="Прямоугольник 4"/>
          <p:cNvSpPr>
            <a:spLocks noChangeArrowheads="1"/>
          </p:cNvSpPr>
          <p:nvPr/>
        </p:nvSpPr>
        <p:spPr bwMode="auto">
          <a:xfrm>
            <a:off x="188844" y="6466782"/>
            <a:ext cx="99806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Katz SE, Williams DJ. </a:t>
            </a:r>
            <a:r>
              <a:rPr lang="de-DE" altLang="ru-RU" sz="1000" b="0" dirty="0" err="1">
                <a:solidFill>
                  <a:srgbClr val="000000"/>
                </a:solidFill>
              </a:rPr>
              <a:t>Pediatric</a:t>
            </a:r>
            <a:r>
              <a:rPr lang="de-DE" altLang="ru-RU" sz="1000" b="0" dirty="0">
                <a:solidFill>
                  <a:srgbClr val="000000"/>
                </a:solidFill>
              </a:rPr>
              <a:t> Community-</a:t>
            </a:r>
            <a:r>
              <a:rPr lang="de-DE" altLang="ru-RU" sz="1000" b="0" dirty="0" err="1">
                <a:solidFill>
                  <a:srgbClr val="000000"/>
                </a:solidFill>
              </a:rPr>
              <a:t>Acquired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000" b="0" dirty="0">
                <a:solidFill>
                  <a:srgbClr val="000000"/>
                </a:solidFill>
              </a:rPr>
              <a:t> in </a:t>
            </a:r>
            <a:r>
              <a:rPr lang="de-DE" altLang="ru-RU" sz="1000" b="0" dirty="0" err="1">
                <a:solidFill>
                  <a:srgbClr val="000000"/>
                </a:solidFill>
              </a:rPr>
              <a:t>the</a:t>
            </a:r>
            <a:r>
              <a:rPr lang="de-DE" altLang="ru-RU" sz="1000" b="0" dirty="0">
                <a:solidFill>
                  <a:srgbClr val="000000"/>
                </a:solidFill>
              </a:rPr>
              <a:t> United States: </a:t>
            </a:r>
            <a:r>
              <a:rPr lang="de-DE" altLang="ru-RU" sz="1000" b="0" dirty="0" err="1">
                <a:solidFill>
                  <a:srgbClr val="000000"/>
                </a:solidFill>
              </a:rPr>
              <a:t>Changing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Epidemiology</a:t>
            </a:r>
            <a:r>
              <a:rPr lang="de-DE" altLang="ru-RU" sz="1000" b="0" dirty="0">
                <a:solidFill>
                  <a:srgbClr val="000000"/>
                </a:solidFill>
              </a:rPr>
              <a:t>, </a:t>
            </a:r>
            <a:r>
              <a:rPr lang="de-DE" altLang="ru-RU" sz="1000" b="0" dirty="0" err="1">
                <a:solidFill>
                  <a:srgbClr val="000000"/>
                </a:solidFill>
              </a:rPr>
              <a:t>Diagnostic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Therapeutic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Challenges</a:t>
            </a:r>
            <a:r>
              <a:rPr lang="de-DE" altLang="ru-RU" sz="1000" b="0" dirty="0">
                <a:solidFill>
                  <a:srgbClr val="000000"/>
                </a:solidFill>
              </a:rPr>
              <a:t>,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Areas </a:t>
            </a:r>
            <a:r>
              <a:rPr lang="de-DE" altLang="ru-RU" sz="1000" b="0" dirty="0" err="1">
                <a:solidFill>
                  <a:srgbClr val="000000"/>
                </a:solidFill>
              </a:rPr>
              <a:t>for</a:t>
            </a:r>
            <a:r>
              <a:rPr lang="de-DE" altLang="ru-RU" sz="1000" b="0" dirty="0">
                <a:solidFill>
                  <a:srgbClr val="000000"/>
                </a:solidFill>
              </a:rPr>
              <a:t> Future Research.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</a:t>
            </a:r>
            <a:r>
              <a:rPr lang="de-DE" altLang="ru-RU" sz="1000" b="0" dirty="0">
                <a:solidFill>
                  <a:srgbClr val="000000"/>
                </a:solidFill>
              </a:rPr>
              <a:t> Dis </a:t>
            </a:r>
            <a:r>
              <a:rPr lang="de-DE" altLang="ru-RU" sz="1000" b="0" dirty="0" err="1">
                <a:solidFill>
                  <a:srgbClr val="000000"/>
                </a:solidFill>
              </a:rPr>
              <a:t>Clin</a:t>
            </a:r>
            <a:r>
              <a:rPr lang="de-DE" altLang="ru-RU" sz="1000" b="0" dirty="0">
                <a:solidFill>
                  <a:srgbClr val="000000"/>
                </a:solidFill>
              </a:rPr>
              <a:t> North Am. 2018 Mar;32(1):47-63.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10.1016/j.idc.2017.11.002. </a:t>
            </a:r>
            <a:r>
              <a:rPr lang="de-DE" altLang="ru-RU" sz="1000" b="0" dirty="0" err="1">
                <a:solidFill>
                  <a:srgbClr val="000000"/>
                </a:solidFill>
              </a:rPr>
              <a:t>Epub</a:t>
            </a:r>
            <a:r>
              <a:rPr lang="de-DE" altLang="ru-RU" sz="1000" b="0" dirty="0">
                <a:solidFill>
                  <a:srgbClr val="000000"/>
                </a:solidFill>
              </a:rPr>
              <a:t> 2017 </a:t>
            </a:r>
            <a:r>
              <a:rPr lang="de-DE" altLang="ru-RU" sz="1000" b="0" dirty="0" err="1">
                <a:solidFill>
                  <a:srgbClr val="000000"/>
                </a:solidFill>
              </a:rPr>
              <a:t>Dec</a:t>
            </a:r>
            <a:r>
              <a:rPr lang="de-DE" altLang="ru-RU" sz="1000" b="0" dirty="0">
                <a:solidFill>
                  <a:srgbClr val="000000"/>
                </a:solidFill>
              </a:rPr>
              <a:t> 18. PMID: 29269189; PMCID: PMC5801082.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943521"/>
            <a:ext cx="951058" cy="9144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7622" y="573302"/>
            <a:ext cx="112182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ru-RU" b="1" i="1" dirty="0"/>
              <a:t>Етіологічна діагностика </a:t>
            </a:r>
            <a:r>
              <a:rPr lang="uk-UA" altLang="ru-RU" b="1" i="1" dirty="0" err="1"/>
              <a:t>пневмоній</a:t>
            </a:r>
            <a:r>
              <a:rPr lang="uk-UA" altLang="ru-RU" b="1" i="1" dirty="0"/>
              <a:t> базується на результатах вірусологічних і бактеріологічних досліджень.</a:t>
            </a:r>
            <a:endParaRPr lang="en-US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6152" t="17422" r="34208" b="17632"/>
          <a:stretch/>
        </p:blipFill>
        <p:spPr>
          <a:xfrm>
            <a:off x="188844" y="1508687"/>
            <a:ext cx="7563678" cy="4584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2" y="6075564"/>
            <a:ext cx="7206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dirty="0" smtClean="0">
                <a:solidFill>
                  <a:srgbClr val="303030"/>
                </a:solidFill>
                <a:effectLst/>
                <a:latin typeface="Cambria" panose="02040503050406030204" pitchFamily="18" charset="0"/>
              </a:rPr>
              <a:t>Jain S., Williams D.J., Arnold S.R. Community-acquired pneumonia requiring hospitalization among U.S. children. </a:t>
            </a:r>
            <a:r>
              <a:rPr lang="en-US" sz="1000" b="0" i="1" dirty="0" smtClean="0">
                <a:solidFill>
                  <a:srgbClr val="303030"/>
                </a:solidFill>
                <a:effectLst/>
                <a:latin typeface="Cambria" panose="02040503050406030204" pitchFamily="18" charset="0"/>
              </a:rPr>
              <a:t>N </a:t>
            </a:r>
            <a:r>
              <a:rPr lang="en-US" sz="1000" b="0" i="1" dirty="0" err="1" smtClean="0">
                <a:solidFill>
                  <a:srgbClr val="303030"/>
                </a:solidFill>
                <a:effectLst/>
                <a:latin typeface="Cambria" panose="02040503050406030204" pitchFamily="18" charset="0"/>
              </a:rPr>
              <a:t>Engl</a:t>
            </a:r>
            <a:r>
              <a:rPr lang="en-US" sz="1000" b="0" i="1" dirty="0" smtClean="0">
                <a:solidFill>
                  <a:srgbClr val="303030"/>
                </a:solidFill>
                <a:effectLst/>
                <a:latin typeface="Cambria" panose="02040503050406030204" pitchFamily="18" charset="0"/>
              </a:rPr>
              <a:t> J Med. </a:t>
            </a:r>
            <a:r>
              <a:rPr lang="en-US" sz="1000" b="0" i="0" dirty="0" smtClean="0">
                <a:solidFill>
                  <a:srgbClr val="303030"/>
                </a:solidFill>
                <a:effectLst/>
                <a:latin typeface="Cambria" panose="02040503050406030204" pitchFamily="18" charset="0"/>
              </a:rPr>
              <a:t>2015;372(9):835–845.</a:t>
            </a:r>
            <a:endParaRPr lang="en-US" sz="1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8844" y="1121401"/>
            <a:ext cx="7633252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50"/>
              </a:lnSpc>
              <a:spcBef>
                <a:spcPts val="2000"/>
              </a:spcBef>
              <a:spcAft>
                <a:spcPts val="1000"/>
              </a:spcAft>
            </a:pPr>
            <a:r>
              <a:rPr lang="en-US" b="1" dirty="0">
                <a:latin typeface="Cambria" panose="02040503050406030204" pitchFamily="18" charset="0"/>
              </a:rPr>
              <a:t>Pneumonia Etiology in the Post–Pneumococcal Conjugate Vaccine Era</a:t>
            </a:r>
          </a:p>
        </p:txBody>
      </p:sp>
    </p:spTree>
    <p:extLst>
      <p:ext uri="{BB962C8B-B14F-4D97-AF65-F5344CB8AC3E}">
        <p14:creationId xmlns:p14="http://schemas.microsoft.com/office/powerpoint/2010/main" val="301347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Объект 2"/>
          <p:cNvSpPr>
            <a:spLocks noGrp="1"/>
          </p:cNvSpPr>
          <p:nvPr>
            <p:ph idx="1"/>
          </p:nvPr>
        </p:nvSpPr>
        <p:spPr>
          <a:xfrm>
            <a:off x="5010940" y="922132"/>
            <a:ext cx="7181060" cy="43735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altLang="ru-RU" sz="2400" b="1" i="1" dirty="0"/>
              <a:t>На підставі молекулярних методів дослідження</a:t>
            </a:r>
            <a:r>
              <a:rPr lang="uk-UA" altLang="ru-RU" sz="2400" dirty="0"/>
              <a:t>, </a:t>
            </a:r>
            <a:r>
              <a:rPr lang="uk-UA" altLang="ru-RU" sz="2400" dirty="0" smtClean="0"/>
              <a:t>    таких як</a:t>
            </a:r>
          </a:p>
          <a:p>
            <a:pPr marL="0" indent="0">
              <a:buNone/>
            </a:pPr>
            <a:r>
              <a:rPr lang="uk-UA" altLang="ru-RU" sz="2400" dirty="0" smtClean="0"/>
              <a:t>звичайна </a:t>
            </a:r>
            <a:r>
              <a:rPr lang="uk-UA" altLang="ru-RU" sz="2400" dirty="0"/>
              <a:t>ПЛР з </a:t>
            </a:r>
            <a:r>
              <a:rPr lang="uk-UA" altLang="ru-RU" sz="2400" dirty="0" err="1"/>
              <a:t>детекцією</a:t>
            </a:r>
            <a:r>
              <a:rPr lang="uk-UA" altLang="ru-RU" sz="2400" dirty="0"/>
              <a:t> по кінцевій точці, </a:t>
            </a:r>
            <a:endParaRPr lang="uk-UA" altLang="ru-RU" sz="2400" dirty="0" smtClean="0"/>
          </a:p>
          <a:p>
            <a:pPr marL="0" indent="0">
              <a:buNone/>
            </a:pPr>
            <a:r>
              <a:rPr lang="uk-UA" altLang="ru-RU" sz="2400" dirty="0" smtClean="0"/>
              <a:t>ДНК-</a:t>
            </a:r>
            <a:r>
              <a:rPr lang="uk-UA" altLang="ru-RU" sz="2400" dirty="0" err="1" smtClean="0"/>
              <a:t>мікрочіпи</a:t>
            </a:r>
            <a:r>
              <a:rPr lang="uk-UA" altLang="ru-RU" sz="2400" dirty="0"/>
              <a:t>, </a:t>
            </a:r>
            <a:endParaRPr lang="uk-UA" altLang="ru-RU" sz="2400" dirty="0" smtClean="0"/>
          </a:p>
          <a:p>
            <a:pPr marL="0" indent="0">
              <a:buNone/>
            </a:pPr>
            <a:r>
              <a:rPr lang="uk-UA" altLang="ru-RU" sz="2400" dirty="0" smtClean="0"/>
              <a:t>кількісна </a:t>
            </a:r>
            <a:r>
              <a:rPr lang="uk-UA" altLang="ru-RU" sz="2400" dirty="0"/>
              <a:t>ПЛР в реальному часі, </a:t>
            </a:r>
            <a:endParaRPr lang="uk-UA" altLang="ru-RU" sz="2400" dirty="0" smtClean="0"/>
          </a:p>
          <a:p>
            <a:pPr marL="0" indent="0">
              <a:buNone/>
            </a:pPr>
            <a:r>
              <a:rPr lang="uk-UA" altLang="ru-RU" sz="2400" dirty="0" smtClean="0"/>
              <a:t>мультиплексна </a:t>
            </a:r>
            <a:r>
              <a:rPr lang="uk-UA" altLang="ru-RU" sz="2400" dirty="0"/>
              <a:t>ПЛР, </a:t>
            </a:r>
            <a:endParaRPr lang="uk-UA" altLang="ru-RU" sz="2400" dirty="0" smtClean="0"/>
          </a:p>
          <a:p>
            <a:pPr marL="0" indent="0">
              <a:buNone/>
            </a:pPr>
            <a:r>
              <a:rPr lang="uk-UA" altLang="ru-RU" sz="2400" dirty="0" smtClean="0"/>
              <a:t>цифрова </a:t>
            </a:r>
            <a:r>
              <a:rPr lang="uk-UA" altLang="ru-RU" sz="2400" dirty="0"/>
              <a:t>краплинна ПЛР, </a:t>
            </a:r>
            <a:endParaRPr lang="uk-UA" altLang="ru-RU" sz="2400" dirty="0" smtClean="0"/>
          </a:p>
          <a:p>
            <a:pPr marL="0" indent="0">
              <a:buNone/>
            </a:pPr>
            <a:r>
              <a:rPr lang="uk-UA" altLang="ru-RU" sz="2400" dirty="0" err="1" smtClean="0"/>
              <a:t>петльова</a:t>
            </a:r>
            <a:r>
              <a:rPr lang="uk-UA" altLang="ru-RU" sz="2400" dirty="0" smtClean="0"/>
              <a:t> </a:t>
            </a:r>
            <a:r>
              <a:rPr lang="uk-UA" altLang="ru-RU" sz="2400" dirty="0"/>
              <a:t>ізотермічна </a:t>
            </a:r>
            <a:r>
              <a:rPr lang="uk-UA" altLang="ru-RU" sz="2400" dirty="0" smtClean="0"/>
              <a:t>ампліфікація,</a:t>
            </a:r>
          </a:p>
          <a:p>
            <a:pPr marL="0" indent="0">
              <a:buNone/>
            </a:pPr>
            <a:r>
              <a:rPr lang="uk-UA" altLang="ru-RU" sz="2400" dirty="0" smtClean="0"/>
              <a:t>високопродуктивне </a:t>
            </a:r>
            <a:r>
              <a:rPr lang="uk-UA" altLang="ru-RU" sz="2400" dirty="0" err="1"/>
              <a:t>секвенування</a:t>
            </a:r>
            <a:r>
              <a:rPr lang="uk-UA" altLang="ru-RU" sz="2400" dirty="0"/>
              <a:t> ДНК нового </a:t>
            </a:r>
            <a:r>
              <a:rPr lang="uk-UA" altLang="ru-RU" sz="2400" dirty="0" smtClean="0"/>
              <a:t>покоління</a:t>
            </a:r>
          </a:p>
          <a:p>
            <a:pPr marL="0" indent="0">
              <a:buNone/>
            </a:pPr>
            <a:r>
              <a:rPr lang="uk-UA" altLang="ru-RU" sz="2400" dirty="0" smtClean="0"/>
              <a:t> </a:t>
            </a:r>
            <a:r>
              <a:rPr lang="uk-UA" altLang="ru-RU" sz="2400" b="1" i="1" dirty="0"/>
              <a:t>розроблені нові </a:t>
            </a:r>
            <a:r>
              <a:rPr lang="uk-UA" altLang="ru-RU" sz="2400" b="1" i="1" dirty="0">
                <a:solidFill>
                  <a:srgbClr val="000000"/>
                </a:solidFill>
              </a:rPr>
              <a:t>мультиплексні панельні аналізи </a:t>
            </a:r>
            <a:r>
              <a:rPr lang="uk-UA" altLang="ru-RU" sz="2400" b="1" i="1" dirty="0"/>
              <a:t>при ідентифікації патогенного мікроорганізму</a:t>
            </a:r>
          </a:p>
        </p:txBody>
      </p:sp>
      <p:sp>
        <p:nvSpPr>
          <p:cNvPr id="79876" name="Прямоугольник 4"/>
          <p:cNvSpPr>
            <a:spLocks noChangeArrowheads="1"/>
          </p:cNvSpPr>
          <p:nvPr/>
        </p:nvSpPr>
        <p:spPr bwMode="auto">
          <a:xfrm>
            <a:off x="8015" y="6096364"/>
            <a:ext cx="11320669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000" b="0" dirty="0" err="1">
                <a:solidFill>
                  <a:srgbClr val="000000"/>
                </a:solidFill>
              </a:rPr>
              <a:t>Paruch</a:t>
            </a:r>
            <a:r>
              <a:rPr lang="en-US" altLang="ru-RU" sz="1000" b="0" dirty="0">
                <a:solidFill>
                  <a:srgbClr val="000000"/>
                </a:solidFill>
              </a:rPr>
              <a:t> L. Molecular Diagnostic Tools Applied for Assessing Microbial Water Quality. </a:t>
            </a:r>
            <a:r>
              <a:rPr lang="en-US" altLang="ru-RU" sz="1000" b="0" dirty="0" err="1">
                <a:solidFill>
                  <a:srgbClr val="000000"/>
                </a:solidFill>
              </a:rPr>
              <a:t>Int</a:t>
            </a:r>
            <a:r>
              <a:rPr lang="en-US" altLang="ru-RU" sz="1000" b="0" dirty="0">
                <a:solidFill>
                  <a:srgbClr val="000000"/>
                </a:solidFill>
              </a:rPr>
              <a:t> J Environ Res Public Health. 2022 Apr 22;19(9):5128. </a:t>
            </a:r>
            <a:r>
              <a:rPr lang="en-US" altLang="ru-RU" sz="1000" b="0" dirty="0" err="1">
                <a:solidFill>
                  <a:srgbClr val="000000"/>
                </a:solidFill>
              </a:rPr>
              <a:t>doi</a:t>
            </a:r>
            <a:r>
              <a:rPr lang="en-US" altLang="ru-RU" sz="1000" b="0" dirty="0">
                <a:solidFill>
                  <a:srgbClr val="000000"/>
                </a:solidFill>
              </a:rPr>
              <a:t>: 10.3390/ijerph19095128. PMID: 35564522; PMCID: PMC9105083.</a:t>
            </a:r>
            <a:endParaRPr lang="de-DE" altLang="ru-RU" sz="1000" b="0" dirty="0">
              <a:solidFill>
                <a:srgbClr val="00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6891" y="32990"/>
            <a:ext cx="10515600" cy="1100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uk-UA" b="1" i="1" dirty="0" smtClean="0">
                <a:solidFill>
                  <a:srgbClr val="C00000"/>
                </a:solidFill>
              </a:rPr>
              <a:t>Діагностика </a:t>
            </a:r>
            <a:r>
              <a:rPr lang="uk-UA" b="1" i="1" dirty="0" err="1" smtClean="0">
                <a:solidFill>
                  <a:srgbClr val="C00000"/>
                </a:solidFill>
              </a:rPr>
              <a:t>пневмоній</a:t>
            </a:r>
            <a:endParaRPr lang="uk-UA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943521"/>
            <a:ext cx="951058" cy="9144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3743" y="4927858"/>
            <a:ext cx="119302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ru-RU" sz="2000" b="1" dirty="0"/>
              <a:t>Мультиплексні панельні аналізи (</a:t>
            </a:r>
            <a:r>
              <a:rPr lang="de-DE" altLang="ru-RU" sz="2000" b="1" dirty="0" err="1"/>
              <a:t>Allplex</a:t>
            </a:r>
            <a:r>
              <a:rPr lang="de-DE" altLang="ru-RU" sz="2000" b="1" dirty="0"/>
              <a:t> </a:t>
            </a:r>
            <a:r>
              <a:rPr lang="de-DE" altLang="ru-RU" sz="2000" b="1" dirty="0" err="1"/>
              <a:t>Respiratory</a:t>
            </a:r>
            <a:r>
              <a:rPr lang="de-DE" altLang="ru-RU" sz="2000" b="1" dirty="0"/>
              <a:t> Panels</a:t>
            </a:r>
            <a:r>
              <a:rPr lang="ru-RU" altLang="ru-RU" sz="2000" b="1" dirty="0"/>
              <a:t>, </a:t>
            </a:r>
            <a:r>
              <a:rPr lang="de-DE" altLang="ru-RU" sz="2000" b="1" dirty="0" err="1"/>
              <a:t>Nx</a:t>
            </a:r>
            <a:r>
              <a:rPr lang="de-DE" altLang="ru-RU" sz="2000" b="1" dirty="0"/>
              <a:t> TAG RPP, </a:t>
            </a:r>
            <a:r>
              <a:rPr lang="de-DE" altLang="ru-RU" sz="2000" b="1" dirty="0" err="1"/>
              <a:t>BioFire</a:t>
            </a:r>
            <a:r>
              <a:rPr lang="de-DE" altLang="ru-RU" sz="2000" b="1" dirty="0"/>
              <a:t> Film Array </a:t>
            </a:r>
            <a:r>
              <a:rPr lang="de-DE" altLang="ru-RU" sz="2000" b="1" dirty="0" err="1"/>
              <a:t>Respiratory</a:t>
            </a:r>
            <a:r>
              <a:rPr lang="de-DE" altLang="ru-RU" sz="2000" b="1" dirty="0"/>
              <a:t> Panel, RespiFinder22 </a:t>
            </a:r>
            <a:r>
              <a:rPr lang="uk-UA" altLang="ru-RU" sz="2000" b="1" dirty="0"/>
              <a:t>і </a:t>
            </a:r>
            <a:r>
              <a:rPr lang="de-DE" altLang="ru-RU" sz="2000" b="1" dirty="0"/>
              <a:t>RVP FAST Assay v2</a:t>
            </a:r>
            <a:r>
              <a:rPr lang="ru-RU" altLang="ru-RU" sz="2000" b="1" dirty="0"/>
              <a:t>) </a:t>
            </a:r>
            <a:r>
              <a:rPr lang="uk-UA" altLang="ru-RU" sz="2000" b="1" dirty="0"/>
              <a:t>з високою чутливістю та специфічністю дозволяють одночасно виявляти до 20 вірусних та до чотирьох бактеріальних респіраторних агентів протягом кількох годин.</a:t>
            </a: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8015" y="6445756"/>
            <a:ext cx="113206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 err="1">
                <a:solidFill>
                  <a:srgbClr val="000000"/>
                </a:solidFill>
              </a:rPr>
              <a:t>Kerneis</a:t>
            </a:r>
            <a:r>
              <a:rPr lang="de-DE" altLang="ru-RU" sz="1000" b="0" dirty="0">
                <a:solidFill>
                  <a:srgbClr val="000000"/>
                </a:solidFill>
              </a:rPr>
              <a:t> S, </a:t>
            </a:r>
            <a:r>
              <a:rPr lang="de-DE" altLang="ru-RU" sz="1000" b="0" dirty="0" err="1">
                <a:solidFill>
                  <a:srgbClr val="000000"/>
                </a:solidFill>
              </a:rPr>
              <a:t>Visseaux</a:t>
            </a:r>
            <a:r>
              <a:rPr lang="de-DE" altLang="ru-RU" sz="1000" b="0" dirty="0">
                <a:solidFill>
                  <a:srgbClr val="000000"/>
                </a:solidFill>
              </a:rPr>
              <a:t> B, Armand-</a:t>
            </a:r>
            <a:r>
              <a:rPr lang="de-DE" altLang="ru-RU" sz="1000" b="0" dirty="0" err="1">
                <a:solidFill>
                  <a:srgbClr val="000000"/>
                </a:solidFill>
              </a:rPr>
              <a:t>Lefevre</a:t>
            </a:r>
            <a:r>
              <a:rPr lang="de-DE" altLang="ru-RU" sz="1000" b="0" dirty="0">
                <a:solidFill>
                  <a:srgbClr val="000000"/>
                </a:solidFill>
              </a:rPr>
              <a:t> L, </a:t>
            </a:r>
            <a:r>
              <a:rPr lang="de-DE" altLang="ru-RU" sz="1000" b="0" dirty="0" err="1">
                <a:solidFill>
                  <a:srgbClr val="000000"/>
                </a:solidFill>
              </a:rPr>
              <a:t>Timsit</a:t>
            </a:r>
            <a:r>
              <a:rPr lang="de-DE" altLang="ru-RU" sz="1000" b="0" dirty="0">
                <a:solidFill>
                  <a:srgbClr val="000000"/>
                </a:solidFill>
              </a:rPr>
              <a:t> JF. </a:t>
            </a:r>
            <a:r>
              <a:rPr lang="de-DE" altLang="ru-RU" sz="1000" b="0" dirty="0" err="1">
                <a:solidFill>
                  <a:srgbClr val="000000"/>
                </a:solidFill>
              </a:rPr>
              <a:t>Molecular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diagnostic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methods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for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000" b="0" dirty="0">
                <a:solidFill>
                  <a:srgbClr val="000000"/>
                </a:solidFill>
              </a:rPr>
              <a:t>: </a:t>
            </a:r>
            <a:r>
              <a:rPr lang="de-DE" altLang="ru-RU" sz="1000" b="0" dirty="0" err="1">
                <a:solidFill>
                  <a:srgbClr val="000000"/>
                </a:solidFill>
              </a:rPr>
              <a:t>how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can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they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be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applied</a:t>
            </a:r>
            <a:r>
              <a:rPr lang="de-DE" altLang="ru-RU" sz="1000" b="0" dirty="0">
                <a:solidFill>
                  <a:srgbClr val="000000"/>
                </a:solidFill>
              </a:rPr>
              <a:t> in </a:t>
            </a:r>
            <a:r>
              <a:rPr lang="de-DE" altLang="ru-RU" sz="1000" b="0" dirty="0" err="1">
                <a:solidFill>
                  <a:srgbClr val="000000"/>
                </a:solidFill>
              </a:rPr>
              <a:t>practice</a:t>
            </a:r>
            <a:r>
              <a:rPr lang="de-DE" altLang="ru-RU" sz="1000" b="0" dirty="0">
                <a:solidFill>
                  <a:srgbClr val="000000"/>
                </a:solidFill>
              </a:rPr>
              <a:t>? </a:t>
            </a:r>
            <a:r>
              <a:rPr lang="de-DE" altLang="ru-RU" sz="1000" b="0" dirty="0" err="1">
                <a:solidFill>
                  <a:srgbClr val="000000"/>
                </a:solidFill>
              </a:rPr>
              <a:t>Curr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Opin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</a:t>
            </a:r>
            <a:r>
              <a:rPr lang="de-DE" altLang="ru-RU" sz="1000" b="0" dirty="0">
                <a:solidFill>
                  <a:srgbClr val="000000"/>
                </a:solidFill>
              </a:rPr>
              <a:t> Dis. 2021 Apr 1;34(2):118-125.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10.1097/QCO.0000000000000713. PMID: 33395094</a:t>
            </a:r>
            <a:r>
              <a:rPr lang="de-DE" altLang="ru-RU" sz="1000" b="0" dirty="0" smtClean="0">
                <a:solidFill>
                  <a:srgbClr val="000000"/>
                </a:solidFill>
              </a:rPr>
              <a:t>.</a:t>
            </a:r>
            <a:r>
              <a:rPr lang="ru-RU" altLang="ru-RU" sz="1000" b="0" dirty="0" smtClean="0">
                <a:solidFill>
                  <a:srgbClr val="000000"/>
                </a:solidFill>
              </a:rPr>
              <a:t> </a:t>
            </a:r>
            <a:r>
              <a:rPr lang="de-DE" altLang="ru-RU" sz="1000" b="0" dirty="0" smtClean="0">
                <a:solidFill>
                  <a:srgbClr val="000000"/>
                </a:solidFill>
              </a:rPr>
              <a:t>https</a:t>
            </a:r>
            <a:r>
              <a:rPr lang="de-DE" altLang="ru-RU" sz="1000" b="0" dirty="0">
                <a:solidFill>
                  <a:srgbClr val="000000"/>
                </a:solidFill>
              </a:rPr>
              <a:t>://www.bio-techne.com/methods/immunoassays/multiplex-immunoassays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29" y="922132"/>
            <a:ext cx="4598505" cy="393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2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Объект 2"/>
          <p:cNvSpPr>
            <a:spLocks noGrp="1"/>
          </p:cNvSpPr>
          <p:nvPr>
            <p:ph idx="1"/>
          </p:nvPr>
        </p:nvSpPr>
        <p:spPr>
          <a:xfrm>
            <a:off x="4134678" y="1312743"/>
            <a:ext cx="7581793" cy="439488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altLang="ru-RU" sz="2400" dirty="0"/>
              <a:t>У хворих з </a:t>
            </a:r>
            <a:r>
              <a:rPr lang="uk-UA" altLang="ru-RU" sz="2400" dirty="0" err="1"/>
              <a:t>позалікарняною</a:t>
            </a:r>
            <a:r>
              <a:rPr lang="uk-UA" altLang="ru-RU" sz="2400" dirty="0"/>
              <a:t> пневмонією , які не потребують госпіталізації, отримання зразків, таких як мокротиння та мазки з глотки, є необов’язковим або не рекомендовані у останніх рекомендаціях. </a:t>
            </a:r>
            <a:endParaRPr lang="uk-UA" alt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sz="2400" dirty="0" smtClean="0"/>
              <a:t>Мокрота є найпоширенішим респіраторним зразком у пацієнтів з </a:t>
            </a:r>
            <a:r>
              <a:rPr lang="uk-UA" altLang="ru-RU" sz="2400" dirty="0" err="1" smtClean="0"/>
              <a:t>позалікарняною</a:t>
            </a:r>
            <a:r>
              <a:rPr lang="uk-UA" altLang="ru-RU" sz="2400" dirty="0" smtClean="0"/>
              <a:t> пневмонією, тому зразки слід збирати перед лікуванням антибіотиками.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sz="2400" dirty="0" smtClean="0"/>
              <a:t>Чутливість фарбування за Грамом зразка мокротиння становить ~80%</a:t>
            </a:r>
            <a:r>
              <a:rPr lang="de-DE" altLang="ru-RU" sz="2400" dirty="0" smtClean="0"/>
              <a:t>, </a:t>
            </a:r>
            <a:r>
              <a:rPr lang="uk-UA" altLang="ru-RU" sz="2400" dirty="0" smtClean="0"/>
              <a:t>а специфічність - 93–96%.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sz="2400" dirty="0" smtClean="0"/>
              <a:t>У хворих, які потребують госпіталізації, рекомендується взяти якісні зразки мокротиння та крові, а також мазки з глотки для ПЛР.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sz="2400" dirty="0" smtClean="0"/>
              <a:t> Більшість закладів охорони здоров’я в сезон грипу проводять ПЛР на віруси мазків із глотки. Під час пандемії </a:t>
            </a:r>
            <a:r>
              <a:rPr lang="de-DE" altLang="ru-RU" sz="2400" dirty="0" smtClean="0"/>
              <a:t>COVID-19 </a:t>
            </a:r>
            <a:r>
              <a:rPr lang="uk-UA" altLang="ru-RU" sz="2400" dirty="0" smtClean="0"/>
              <a:t>усім пацієнтам, які госпіталізовані з ПП, рекомендується пройти ПЛР-тест для виявлення </a:t>
            </a:r>
            <a:r>
              <a:rPr lang="de-DE" altLang="ru-RU" sz="2400" dirty="0" smtClean="0"/>
              <a:t>SARS-COV-2.</a:t>
            </a:r>
            <a:endParaRPr lang="uk-UA" altLang="ru-RU" sz="2400" dirty="0" smtClean="0"/>
          </a:p>
          <a:p>
            <a:pPr>
              <a:buFont typeface="Wingdings" panose="05000000000000000000" pitchFamily="2" charset="2"/>
              <a:buChar char="ü"/>
            </a:pPr>
            <a:endParaRPr lang="uk-UA" altLang="ru-RU" sz="2400" dirty="0" smtClean="0"/>
          </a:p>
          <a:p>
            <a:pPr marL="0" indent="0">
              <a:buNone/>
            </a:pPr>
            <a:endParaRPr lang="uk-UA" altLang="ru-RU" sz="2400" dirty="0"/>
          </a:p>
        </p:txBody>
      </p:sp>
      <p:sp>
        <p:nvSpPr>
          <p:cNvPr id="76804" name="Прямоугольник 4"/>
          <p:cNvSpPr>
            <a:spLocks noChangeArrowheads="1"/>
          </p:cNvSpPr>
          <p:nvPr/>
        </p:nvSpPr>
        <p:spPr bwMode="auto">
          <a:xfrm>
            <a:off x="0" y="5943521"/>
            <a:ext cx="1119146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 err="1">
                <a:solidFill>
                  <a:srgbClr val="000000"/>
                </a:solidFill>
              </a:rPr>
              <a:t>Metlay</a:t>
            </a:r>
            <a:r>
              <a:rPr lang="de-DE" altLang="ru-RU" sz="1000" b="0" dirty="0">
                <a:solidFill>
                  <a:srgbClr val="000000"/>
                </a:solidFill>
              </a:rPr>
              <a:t> JP, </a:t>
            </a:r>
            <a:r>
              <a:rPr lang="de-DE" altLang="ru-RU" sz="1000" b="0" dirty="0" err="1">
                <a:solidFill>
                  <a:srgbClr val="000000"/>
                </a:solidFill>
              </a:rPr>
              <a:t>Waterer</a:t>
            </a:r>
            <a:r>
              <a:rPr lang="de-DE" altLang="ru-RU" sz="1000" b="0" dirty="0">
                <a:solidFill>
                  <a:srgbClr val="000000"/>
                </a:solidFill>
              </a:rPr>
              <a:t> GW, Long AC, </a:t>
            </a:r>
            <a:r>
              <a:rPr lang="de-DE" altLang="ru-RU" sz="1000" b="0" dirty="0" err="1">
                <a:solidFill>
                  <a:srgbClr val="000000"/>
                </a:solidFill>
              </a:rPr>
              <a:t>Anzueto</a:t>
            </a:r>
            <a:r>
              <a:rPr lang="de-DE" altLang="ru-RU" sz="1000" b="0" dirty="0">
                <a:solidFill>
                  <a:srgbClr val="000000"/>
                </a:solidFill>
              </a:rPr>
              <a:t> A, </a:t>
            </a:r>
            <a:r>
              <a:rPr lang="de-DE" altLang="ru-RU" sz="1000" b="0" dirty="0" err="1">
                <a:solidFill>
                  <a:srgbClr val="000000"/>
                </a:solidFill>
              </a:rPr>
              <a:t>Brozek</a:t>
            </a:r>
            <a:r>
              <a:rPr lang="de-DE" altLang="ru-RU" sz="1000" b="0" dirty="0">
                <a:solidFill>
                  <a:srgbClr val="000000"/>
                </a:solidFill>
              </a:rPr>
              <a:t> J, Crothers K, Cooley LA, Dean NC, Fine MJ, </a:t>
            </a:r>
            <a:r>
              <a:rPr lang="de-DE" altLang="ru-RU" sz="1000" b="0" dirty="0" err="1">
                <a:solidFill>
                  <a:srgbClr val="000000"/>
                </a:solidFill>
              </a:rPr>
              <a:t>Flanders</a:t>
            </a:r>
            <a:r>
              <a:rPr lang="de-DE" altLang="ru-RU" sz="1000" b="0" dirty="0">
                <a:solidFill>
                  <a:srgbClr val="000000"/>
                </a:solidFill>
              </a:rPr>
              <a:t> SA, Griffin MR, </a:t>
            </a:r>
            <a:r>
              <a:rPr lang="de-DE" altLang="ru-RU" sz="1000" b="0" dirty="0" err="1">
                <a:solidFill>
                  <a:srgbClr val="000000"/>
                </a:solidFill>
              </a:rPr>
              <a:t>Metersky</a:t>
            </a:r>
            <a:r>
              <a:rPr lang="de-DE" altLang="ru-RU" sz="1000" b="0" dirty="0">
                <a:solidFill>
                  <a:srgbClr val="000000"/>
                </a:solidFill>
              </a:rPr>
              <a:t> ML, </a:t>
            </a:r>
            <a:r>
              <a:rPr lang="de-DE" altLang="ru-RU" sz="1000" b="0" dirty="0" err="1">
                <a:solidFill>
                  <a:srgbClr val="000000"/>
                </a:solidFill>
              </a:rPr>
              <a:t>Musher</a:t>
            </a:r>
            <a:r>
              <a:rPr lang="de-DE" altLang="ru-RU" sz="1000" b="0" dirty="0">
                <a:solidFill>
                  <a:srgbClr val="000000"/>
                </a:solidFill>
              </a:rPr>
              <a:t> DM, </a:t>
            </a:r>
            <a:r>
              <a:rPr lang="de-DE" altLang="ru-RU" sz="1000" b="0" dirty="0" err="1">
                <a:solidFill>
                  <a:srgbClr val="000000"/>
                </a:solidFill>
              </a:rPr>
              <a:t>Restrepo</a:t>
            </a:r>
            <a:r>
              <a:rPr lang="de-DE" altLang="ru-RU" sz="1000" b="0" dirty="0">
                <a:solidFill>
                  <a:srgbClr val="000000"/>
                </a:solidFill>
              </a:rPr>
              <a:t> MI, Whitney CG. Diagnosis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Treatment </a:t>
            </a:r>
            <a:r>
              <a:rPr lang="de-DE" altLang="ru-RU" sz="1000" b="0" dirty="0" err="1">
                <a:solidFill>
                  <a:srgbClr val="000000"/>
                </a:solidFill>
              </a:rPr>
              <a:t>of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Adults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with</a:t>
            </a:r>
            <a:r>
              <a:rPr lang="de-DE" altLang="ru-RU" sz="1000" b="0" dirty="0">
                <a:solidFill>
                  <a:srgbClr val="000000"/>
                </a:solidFill>
              </a:rPr>
              <a:t> Community-</a:t>
            </a:r>
            <a:r>
              <a:rPr lang="de-DE" altLang="ru-RU" sz="1000" b="0" dirty="0" err="1">
                <a:solidFill>
                  <a:srgbClr val="000000"/>
                </a:solidFill>
              </a:rPr>
              <a:t>acquired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000" b="0" dirty="0">
                <a:solidFill>
                  <a:srgbClr val="000000"/>
                </a:solidFill>
              </a:rPr>
              <a:t>. An Official Clinical Practice Guideline </a:t>
            </a:r>
            <a:r>
              <a:rPr lang="de-DE" altLang="ru-RU" sz="1000" b="0" dirty="0" err="1">
                <a:solidFill>
                  <a:srgbClr val="000000"/>
                </a:solidFill>
              </a:rPr>
              <a:t>of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the</a:t>
            </a:r>
            <a:r>
              <a:rPr lang="de-DE" altLang="ru-RU" sz="1000" b="0" dirty="0">
                <a:solidFill>
                  <a:srgbClr val="000000"/>
                </a:solidFill>
              </a:rPr>
              <a:t> American </a:t>
            </a:r>
            <a:r>
              <a:rPr lang="de-DE" altLang="ru-RU" sz="1000" b="0" dirty="0" err="1">
                <a:solidFill>
                  <a:srgbClr val="000000"/>
                </a:solidFill>
              </a:rPr>
              <a:t>Thoracic</a:t>
            </a:r>
            <a:r>
              <a:rPr lang="de-DE" altLang="ru-RU" sz="1000" b="0" dirty="0">
                <a:solidFill>
                  <a:srgbClr val="000000"/>
                </a:solidFill>
              </a:rPr>
              <a:t> Society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Infectious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Diseases</a:t>
            </a:r>
            <a:r>
              <a:rPr lang="de-DE" altLang="ru-RU" sz="1000" b="0" dirty="0">
                <a:solidFill>
                  <a:srgbClr val="000000"/>
                </a:solidFill>
              </a:rPr>
              <a:t> Society </a:t>
            </a:r>
            <a:r>
              <a:rPr lang="de-DE" altLang="ru-RU" sz="1000" b="0" dirty="0" err="1">
                <a:solidFill>
                  <a:srgbClr val="000000"/>
                </a:solidFill>
              </a:rPr>
              <a:t>of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America</a:t>
            </a:r>
            <a:r>
              <a:rPr lang="de-DE" altLang="ru-RU" sz="1000" b="0" dirty="0">
                <a:solidFill>
                  <a:srgbClr val="000000"/>
                </a:solidFill>
              </a:rPr>
              <a:t>. Am J </a:t>
            </a:r>
            <a:r>
              <a:rPr lang="de-DE" altLang="ru-RU" sz="1000" b="0" dirty="0" err="1">
                <a:solidFill>
                  <a:srgbClr val="000000"/>
                </a:solidFill>
              </a:rPr>
              <a:t>Respir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Crit</a:t>
            </a:r>
            <a:r>
              <a:rPr lang="de-DE" altLang="ru-RU" sz="1000" b="0" dirty="0">
                <a:solidFill>
                  <a:srgbClr val="000000"/>
                </a:solidFill>
              </a:rPr>
              <a:t> Care Med. 2019 </a:t>
            </a:r>
            <a:r>
              <a:rPr lang="de-DE" altLang="ru-RU" sz="1000" b="0" dirty="0" err="1">
                <a:solidFill>
                  <a:srgbClr val="000000"/>
                </a:solidFill>
              </a:rPr>
              <a:t>Oct</a:t>
            </a:r>
            <a:r>
              <a:rPr lang="de-DE" altLang="ru-RU" sz="1000" b="0" dirty="0">
                <a:solidFill>
                  <a:srgbClr val="000000"/>
                </a:solidFill>
              </a:rPr>
              <a:t> 1;200(7):e45-e67.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10.1164/rccm.201908-1581ST. PMID: 31573350; PMCID: PMC6812437.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943521"/>
            <a:ext cx="951058" cy="914479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16891" y="32990"/>
            <a:ext cx="10515600" cy="1100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uk-UA" b="1" i="1" dirty="0" smtClean="0">
                <a:solidFill>
                  <a:srgbClr val="C00000"/>
                </a:solidFill>
              </a:rPr>
              <a:t>Діагностика </a:t>
            </a:r>
            <a:r>
              <a:rPr lang="uk-UA" b="1" i="1" dirty="0" err="1" smtClean="0">
                <a:solidFill>
                  <a:srgbClr val="C00000"/>
                </a:solidFill>
              </a:rPr>
              <a:t>пневмоній</a:t>
            </a:r>
            <a:endParaRPr lang="uk-UA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0" y="6457950"/>
            <a:ext cx="1109207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Torres A, </a:t>
            </a:r>
            <a:r>
              <a:rPr lang="de-DE" altLang="ru-RU" sz="1000" b="0" dirty="0" err="1">
                <a:solidFill>
                  <a:srgbClr val="000000"/>
                </a:solidFill>
              </a:rPr>
              <a:t>Cilloniz</a:t>
            </a:r>
            <a:r>
              <a:rPr lang="de-DE" altLang="ru-RU" sz="1000" b="0" dirty="0">
                <a:solidFill>
                  <a:srgbClr val="000000"/>
                </a:solidFill>
              </a:rPr>
              <a:t> C, </a:t>
            </a:r>
            <a:r>
              <a:rPr lang="de-DE" altLang="ru-RU" sz="1000" b="0" dirty="0" err="1">
                <a:solidFill>
                  <a:srgbClr val="000000"/>
                </a:solidFill>
              </a:rPr>
              <a:t>Niederman</a:t>
            </a:r>
            <a:r>
              <a:rPr lang="de-DE" altLang="ru-RU" sz="1000" b="0" dirty="0">
                <a:solidFill>
                  <a:srgbClr val="000000"/>
                </a:solidFill>
              </a:rPr>
              <a:t> MS, Menéndez R, </a:t>
            </a:r>
            <a:r>
              <a:rPr lang="de-DE" altLang="ru-RU" sz="1000" b="0" dirty="0" err="1">
                <a:solidFill>
                  <a:srgbClr val="000000"/>
                </a:solidFill>
              </a:rPr>
              <a:t>Chalmers</a:t>
            </a:r>
            <a:r>
              <a:rPr lang="de-DE" altLang="ru-RU" sz="1000" b="0" dirty="0">
                <a:solidFill>
                  <a:srgbClr val="000000"/>
                </a:solidFill>
              </a:rPr>
              <a:t> JD, </a:t>
            </a:r>
            <a:r>
              <a:rPr lang="de-DE" altLang="ru-RU" sz="1000" b="0" dirty="0" err="1">
                <a:solidFill>
                  <a:srgbClr val="000000"/>
                </a:solidFill>
              </a:rPr>
              <a:t>Wunderink</a:t>
            </a:r>
            <a:r>
              <a:rPr lang="de-DE" altLang="ru-RU" sz="1000" b="0" dirty="0">
                <a:solidFill>
                  <a:srgbClr val="000000"/>
                </a:solidFill>
              </a:rPr>
              <a:t> RG, van der Poll T.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000" b="0" dirty="0">
                <a:solidFill>
                  <a:srgbClr val="000000"/>
                </a:solidFill>
              </a:rPr>
              <a:t>. </a:t>
            </a:r>
            <a:r>
              <a:rPr lang="de-DE" altLang="ru-RU" sz="1000" b="0" dirty="0" err="1">
                <a:solidFill>
                  <a:srgbClr val="000000"/>
                </a:solidFill>
              </a:rPr>
              <a:t>Nat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Rev</a:t>
            </a:r>
            <a:r>
              <a:rPr lang="de-DE" altLang="ru-RU" sz="1000" b="0" dirty="0">
                <a:solidFill>
                  <a:srgbClr val="000000"/>
                </a:solidFill>
              </a:rPr>
              <a:t> Dis </a:t>
            </a:r>
            <a:r>
              <a:rPr lang="de-DE" altLang="ru-RU" sz="1000" b="0" dirty="0" err="1">
                <a:solidFill>
                  <a:srgbClr val="000000"/>
                </a:solidFill>
              </a:rPr>
              <a:t>Primers</a:t>
            </a:r>
            <a:r>
              <a:rPr lang="de-DE" altLang="ru-RU" sz="1000" b="0" dirty="0">
                <a:solidFill>
                  <a:srgbClr val="000000"/>
                </a:solidFill>
              </a:rPr>
              <a:t>. 2021 Apr 8;7(1):25.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10.1038/s41572-021-00259-0. PMID: 33833230.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52" y="1489666"/>
            <a:ext cx="4045225" cy="393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87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Объект 2"/>
          <p:cNvSpPr>
            <a:spLocks noGrp="1"/>
          </p:cNvSpPr>
          <p:nvPr>
            <p:ph idx="1"/>
          </p:nvPr>
        </p:nvSpPr>
        <p:spPr>
          <a:xfrm>
            <a:off x="6400800" y="2692400"/>
            <a:ext cx="5536096" cy="340836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altLang="ru-RU" sz="3200" b="1" i="1" dirty="0"/>
              <a:t>Нещодавно розроблені платформи, такі як </a:t>
            </a:r>
            <a:r>
              <a:rPr lang="de-DE" altLang="ru-RU" sz="3200" b="1" i="1" dirty="0" err="1" smtClean="0"/>
              <a:t>BioFire</a:t>
            </a:r>
            <a:r>
              <a:rPr lang="de-DE" altLang="ru-RU" sz="3200" b="1" i="1" dirty="0" smtClean="0"/>
              <a:t>® </a:t>
            </a:r>
            <a:r>
              <a:rPr lang="de-DE" altLang="ru-RU" sz="3200" b="1" i="1" dirty="0" err="1" smtClean="0"/>
              <a:t>FilmArray</a:t>
            </a:r>
            <a:r>
              <a:rPr lang="de-DE" altLang="ru-RU" sz="3200" b="1" i="1" dirty="0" smtClean="0"/>
              <a:t>® </a:t>
            </a:r>
            <a:r>
              <a:rPr lang="de-DE" altLang="ru-RU" sz="3200" b="1" i="1" dirty="0" err="1"/>
              <a:t>Respiratory</a:t>
            </a:r>
            <a:r>
              <a:rPr lang="de-DE" altLang="ru-RU" sz="3200" b="1" i="1" dirty="0"/>
              <a:t> Panel 2, </a:t>
            </a:r>
            <a:r>
              <a:rPr lang="uk-UA" altLang="ru-RU" sz="3200" b="1" i="1" dirty="0"/>
              <a:t>мають прийнятний час виконання приблизно 1 годину, що не набагато довше, ніж швидкий тест</a:t>
            </a:r>
          </a:p>
        </p:txBody>
      </p:sp>
      <p:sp>
        <p:nvSpPr>
          <p:cNvPr id="81924" name="Прямоугольник 4"/>
          <p:cNvSpPr>
            <a:spLocks noChangeArrowheads="1"/>
          </p:cNvSpPr>
          <p:nvPr/>
        </p:nvSpPr>
        <p:spPr bwMode="auto">
          <a:xfrm>
            <a:off x="185531" y="6494879"/>
            <a:ext cx="99243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000" b="0" dirty="0" err="1">
                <a:solidFill>
                  <a:srgbClr val="000000"/>
                </a:solidFill>
              </a:rPr>
              <a:t>Biomerieux</a:t>
            </a:r>
            <a:r>
              <a:rPr lang="en-US" altLang="ru-RU" sz="1000" b="0" dirty="0">
                <a:solidFill>
                  <a:srgbClr val="000000"/>
                </a:solidFill>
              </a:rPr>
              <a:t> (2018). </a:t>
            </a:r>
            <a:r>
              <a:rPr lang="en-US" altLang="ru-RU" sz="1000" b="0" dirty="0" err="1">
                <a:solidFill>
                  <a:srgbClr val="000000"/>
                </a:solidFill>
              </a:rPr>
              <a:t>BioFire</a:t>
            </a:r>
            <a:r>
              <a:rPr lang="en-US" altLang="ru-RU" sz="1000" b="0" dirty="0">
                <a:solidFill>
                  <a:srgbClr val="000000"/>
                </a:solidFill>
              </a:rPr>
              <a:t> </a:t>
            </a:r>
            <a:r>
              <a:rPr lang="en-US" altLang="ru-RU" sz="1000" b="0" dirty="0" err="1">
                <a:solidFill>
                  <a:srgbClr val="000000"/>
                </a:solidFill>
              </a:rPr>
              <a:t>FilmArray</a:t>
            </a:r>
            <a:r>
              <a:rPr lang="en-US" altLang="ru-RU" sz="1000" b="0" dirty="0">
                <a:solidFill>
                  <a:srgbClr val="000000"/>
                </a:solidFill>
              </a:rPr>
              <a:t>®. Available online at: https://www.biomerieux-diagnostics.com/filmarrayr-respiratory-panel (accessed on February 5, 2019).</a:t>
            </a:r>
            <a:endParaRPr lang="de-DE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30" y="2692401"/>
            <a:ext cx="6096000" cy="3476625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343875" y="490290"/>
            <a:ext cx="9558073" cy="6010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uk-UA" b="1" i="1" dirty="0" smtClean="0">
                <a:solidFill>
                  <a:srgbClr val="C00000"/>
                </a:solidFill>
              </a:rPr>
              <a:t>Діагностика </a:t>
            </a:r>
            <a:r>
              <a:rPr lang="uk-UA" b="1" i="1" dirty="0" err="1" smtClean="0">
                <a:solidFill>
                  <a:srgbClr val="C00000"/>
                </a:solidFill>
              </a:rPr>
              <a:t>пневмоній</a:t>
            </a:r>
            <a:endParaRPr lang="uk-UA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0942" y="5943521"/>
            <a:ext cx="951058" cy="914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106" y="290097"/>
            <a:ext cx="2746720" cy="240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8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304" y="2060250"/>
            <a:ext cx="9284084" cy="13208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/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0385" y="1352327"/>
            <a:ext cx="101173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000" b="1" i="1" dirty="0" err="1" smtClean="0">
                <a:solidFill>
                  <a:schemeClr val="accent2">
                    <a:lumMod val="75000"/>
                  </a:schemeClr>
                </a:solidFill>
              </a:rPr>
              <a:t>Пульсоксиметрія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2000" dirty="0"/>
              <a:t> </a:t>
            </a:r>
            <a:r>
              <a:rPr lang="ru-RU" sz="2000" dirty="0" smtClean="0"/>
              <a:t>повинна </a:t>
            </a:r>
            <a:r>
              <a:rPr lang="ru-RU" sz="2000" dirty="0" err="1"/>
              <a:t>проводитися</a:t>
            </a:r>
            <a:r>
              <a:rPr lang="ru-RU" sz="2000" dirty="0"/>
              <a:t> </a:t>
            </a:r>
            <a:r>
              <a:rPr lang="ru-RU" sz="2000" dirty="0" err="1"/>
              <a:t>всім</a:t>
            </a:r>
            <a:r>
              <a:rPr lang="ru-RU" sz="2000" dirty="0"/>
              <a:t> </a:t>
            </a:r>
            <a:r>
              <a:rPr lang="ru-RU" sz="2000" dirty="0" err="1"/>
              <a:t>дітям</a:t>
            </a:r>
            <a:r>
              <a:rPr lang="ru-RU" sz="2000" dirty="0"/>
              <a:t> з </a:t>
            </a:r>
            <a:r>
              <a:rPr lang="ru-RU" sz="2000" dirty="0" err="1"/>
              <a:t>підозрою</a:t>
            </a:r>
            <a:r>
              <a:rPr lang="ru-RU" sz="2000" dirty="0"/>
              <a:t> на </a:t>
            </a:r>
            <a:r>
              <a:rPr lang="ru-RU" sz="2000" dirty="0" err="1"/>
              <a:t>пневмонію</a:t>
            </a:r>
            <a:r>
              <a:rPr lang="ru-RU" sz="2000" dirty="0"/>
              <a:t> та </a:t>
            </a:r>
            <a:r>
              <a:rPr lang="ru-RU" sz="2000" dirty="0" err="1"/>
              <a:t>гіпоксемію</a:t>
            </a:r>
            <a:r>
              <a:rPr lang="ru-RU" sz="2000" dirty="0"/>
              <a:t>. </a:t>
            </a:r>
            <a:r>
              <a:rPr lang="ru-RU" sz="2000" dirty="0" err="1"/>
              <a:t>Наявність</a:t>
            </a:r>
            <a:r>
              <a:rPr lang="ru-RU" sz="2000" dirty="0"/>
              <a:t> </a:t>
            </a:r>
            <a:r>
              <a:rPr lang="ru-RU" sz="2000" dirty="0" err="1"/>
              <a:t>гіпоксемії</a:t>
            </a:r>
            <a:r>
              <a:rPr lang="ru-RU" sz="2000" dirty="0"/>
              <a:t> </a:t>
            </a:r>
            <a:r>
              <a:rPr lang="ru-RU" sz="2000" dirty="0" err="1"/>
              <a:t>має</a:t>
            </a:r>
            <a:r>
              <a:rPr lang="ru-RU" sz="2000" dirty="0"/>
              <a:t> бути </a:t>
            </a:r>
            <a:r>
              <a:rPr lang="ru-RU" sz="2000" dirty="0" err="1"/>
              <a:t>підставою</a:t>
            </a:r>
            <a:r>
              <a:rPr lang="ru-RU" sz="2000" dirty="0"/>
              <a:t> для </a:t>
            </a:r>
            <a:r>
              <a:rPr lang="ru-RU" sz="2000" dirty="0" err="1"/>
              <a:t>прийняття</a:t>
            </a:r>
            <a:r>
              <a:rPr lang="ru-RU" sz="2000" dirty="0"/>
              <a:t> </a:t>
            </a:r>
            <a:r>
              <a:rPr lang="ru-RU" sz="2000" dirty="0" err="1"/>
              <a:t>рішень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</a:t>
            </a:r>
            <a:r>
              <a:rPr lang="ru-RU" sz="2000" dirty="0" err="1"/>
              <a:t>госпіталізації</a:t>
            </a:r>
            <a:r>
              <a:rPr lang="ru-RU" sz="2000" dirty="0"/>
              <a:t> хворого, </a:t>
            </a:r>
            <a:r>
              <a:rPr lang="ru-RU" sz="2000" dirty="0" err="1"/>
              <a:t>подальшого</a:t>
            </a:r>
            <a:r>
              <a:rPr lang="ru-RU" sz="2000" dirty="0"/>
              <a:t> </a:t>
            </a:r>
            <a:r>
              <a:rPr lang="ru-RU" sz="2000" dirty="0" err="1"/>
              <a:t>діагностичного</a:t>
            </a:r>
            <a:r>
              <a:rPr lang="ru-RU" sz="2000" dirty="0"/>
              <a:t> </a:t>
            </a:r>
            <a:r>
              <a:rPr lang="ru-RU" sz="2000" dirty="0" err="1"/>
              <a:t>обстеження</a:t>
            </a:r>
            <a:r>
              <a:rPr lang="ru-RU" sz="2000" dirty="0"/>
              <a:t> та </a:t>
            </a:r>
            <a:r>
              <a:rPr lang="ru-RU" sz="2000" dirty="0" err="1"/>
              <a:t>обсягу</a:t>
            </a:r>
            <a:r>
              <a:rPr lang="ru-RU" sz="2000" dirty="0"/>
              <a:t> </a:t>
            </a:r>
            <a:r>
              <a:rPr lang="ru-RU" sz="2000" dirty="0" err="1"/>
              <a:t>лікування</a:t>
            </a:r>
            <a:endParaRPr lang="ru-RU" sz="2000" b="1" i="1" dirty="0"/>
          </a:p>
          <a:p>
            <a:pPr lvl="0" fontAlgn="base"/>
            <a:endParaRPr lang="ru-RU" sz="2000" b="1" i="1" dirty="0" smtClean="0"/>
          </a:p>
          <a:p>
            <a:pPr lvl="0" fontAlgn="base"/>
            <a:r>
              <a:rPr lang="ru-RU" sz="2000" b="1" i="1" dirty="0" err="1" smtClean="0">
                <a:solidFill>
                  <a:schemeClr val="accent2">
                    <a:lumMod val="75000"/>
                  </a:schemeClr>
                </a:solidFill>
              </a:rPr>
              <a:t>Рентгенографія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ru-RU" sz="2000" b="1" i="1" dirty="0" err="1">
                <a:solidFill>
                  <a:schemeClr val="accent2">
                    <a:lumMod val="75000"/>
                  </a:schemeClr>
                </a:solidFill>
              </a:rPr>
              <a:t>рентгеноскопія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) </a:t>
            </a:r>
            <a:r>
              <a:rPr lang="ru-RU" sz="2000" b="1" i="1" dirty="0" err="1">
                <a:solidFill>
                  <a:schemeClr val="accent2">
                    <a:lumMod val="75000"/>
                  </a:schemeClr>
                </a:solidFill>
              </a:rPr>
              <a:t>органів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accent2">
                    <a:lumMod val="75000"/>
                  </a:schemeClr>
                </a:solidFill>
              </a:rPr>
              <a:t>грудної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accent2">
                    <a:lumMod val="75000"/>
                  </a:schemeClr>
                </a:solidFill>
              </a:rPr>
              <a:t>клітки</a:t>
            </a:r>
            <a:r>
              <a:rPr lang="en-US" sz="2000" b="1" i="1" dirty="0"/>
              <a:t> </a:t>
            </a:r>
            <a:r>
              <a:rPr lang="uk-UA" sz="2000" b="1" i="1" dirty="0" smtClean="0"/>
              <a:t> </a:t>
            </a:r>
            <a:r>
              <a:rPr lang="ru-RU" sz="2000" dirty="0" err="1" smtClean="0"/>
              <a:t>дає</a:t>
            </a:r>
            <a:r>
              <a:rPr lang="ru-RU" sz="2000" dirty="0" smtClean="0"/>
              <a:t> </a:t>
            </a:r>
            <a:r>
              <a:rPr lang="ru-RU" sz="2000" dirty="0" err="1"/>
              <a:t>змогу</a:t>
            </a:r>
            <a:r>
              <a:rPr lang="ru-RU" sz="2000" dirty="0"/>
              <a:t> </a:t>
            </a:r>
            <a:r>
              <a:rPr lang="ru-RU" sz="2000" dirty="0" err="1"/>
              <a:t>підтвердити</a:t>
            </a:r>
            <a:r>
              <a:rPr lang="ru-RU" sz="2000" dirty="0"/>
              <a:t> </a:t>
            </a:r>
            <a:r>
              <a:rPr lang="ru-RU" sz="2000" dirty="0" err="1"/>
              <a:t>клінічний</a:t>
            </a:r>
            <a:r>
              <a:rPr lang="ru-RU" sz="2000" dirty="0"/>
              <a:t> </a:t>
            </a:r>
            <a:r>
              <a:rPr lang="ru-RU" sz="2000" dirty="0" err="1"/>
              <a:t>діагноз</a:t>
            </a:r>
            <a:r>
              <a:rPr lang="ru-RU" sz="2000" dirty="0"/>
              <a:t> і </a:t>
            </a:r>
            <a:r>
              <a:rPr lang="ru-RU" sz="2000" dirty="0" err="1"/>
              <a:t>уточнити</a:t>
            </a:r>
            <a:r>
              <a:rPr lang="ru-RU" sz="2000" dirty="0"/>
              <a:t> форму пневмонії. </a:t>
            </a:r>
            <a:endParaRPr lang="ru-RU" sz="2000" dirty="0" smtClean="0"/>
          </a:p>
          <a:p>
            <a:pPr lvl="0" fontAlgn="base"/>
            <a:endParaRPr lang="ru-RU" sz="2000" dirty="0"/>
          </a:p>
          <a:p>
            <a:pPr lvl="0" fontAlgn="base"/>
            <a:r>
              <a:rPr lang="ru-RU" sz="2000" b="1" i="1" dirty="0" err="1" smtClean="0">
                <a:solidFill>
                  <a:schemeClr val="accent2">
                    <a:lumMod val="75000"/>
                  </a:schemeClr>
                </a:solidFill>
              </a:rPr>
              <a:t>Рентгенологічними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accent2">
                    <a:lumMod val="75000"/>
                  </a:schemeClr>
                </a:solidFill>
              </a:rPr>
              <a:t>ознаками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accent2">
                    <a:lumMod val="75000"/>
                  </a:schemeClr>
                </a:solidFill>
              </a:rPr>
              <a:t>пневмонії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2000" dirty="0" smtClean="0"/>
              <a:t> </a:t>
            </a:r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r>
              <a:rPr lang="ru-RU" sz="2000" dirty="0" err="1" smtClean="0"/>
              <a:t>Посилення</a:t>
            </a:r>
            <a:r>
              <a:rPr lang="ru-RU" sz="2000" dirty="0" smtClean="0"/>
              <a:t> </a:t>
            </a:r>
            <a:r>
              <a:rPr lang="ru-RU" sz="2000" dirty="0" err="1"/>
              <a:t>легеневого</a:t>
            </a:r>
            <a:r>
              <a:rPr lang="ru-RU" sz="2000" dirty="0"/>
              <a:t> рисунка в </a:t>
            </a:r>
            <a:r>
              <a:rPr lang="ru-RU" sz="2000" dirty="0" err="1"/>
              <a:t>ураженій</a:t>
            </a:r>
            <a:r>
              <a:rPr lang="ru-RU" sz="2000" dirty="0"/>
              <a:t> </a:t>
            </a:r>
            <a:r>
              <a:rPr lang="ru-RU" sz="2000" dirty="0" err="1"/>
              <a:t>частці</a:t>
            </a:r>
            <a:r>
              <a:rPr lang="ru-RU" sz="2000" dirty="0"/>
              <a:t>, </a:t>
            </a:r>
            <a:r>
              <a:rPr lang="ru-RU" sz="2000" dirty="0" err="1"/>
              <a:t>зумовлене</a:t>
            </a:r>
            <a:r>
              <a:rPr lang="ru-RU" sz="2000" dirty="0"/>
              <a:t> </a:t>
            </a:r>
            <a:r>
              <a:rPr lang="ru-RU" sz="2000" dirty="0" err="1"/>
              <a:t>збільшенням</a:t>
            </a:r>
            <a:r>
              <a:rPr lang="ru-RU" sz="2000" dirty="0"/>
              <a:t> </a:t>
            </a:r>
            <a:r>
              <a:rPr lang="ru-RU" sz="2000" dirty="0" err="1"/>
              <a:t>кровонаповнення</a:t>
            </a:r>
            <a:r>
              <a:rPr lang="ru-RU" sz="2000" dirty="0"/>
              <a:t> </a:t>
            </a:r>
            <a:r>
              <a:rPr lang="ru-RU" sz="2000" dirty="0" err="1"/>
              <a:t>судин</a:t>
            </a:r>
            <a:r>
              <a:rPr lang="ru-RU" sz="2000" dirty="0"/>
              <a:t> </a:t>
            </a:r>
            <a:r>
              <a:rPr lang="ru-RU" sz="2000" dirty="0" err="1"/>
              <a:t>легень</a:t>
            </a:r>
            <a:r>
              <a:rPr lang="ru-RU" sz="2000" dirty="0"/>
              <a:t> та </a:t>
            </a:r>
            <a:r>
              <a:rPr lang="ru-RU" sz="2000" dirty="0" err="1"/>
              <a:t>запальним</a:t>
            </a:r>
            <a:r>
              <a:rPr lang="ru-RU" sz="2000" dirty="0"/>
              <a:t> </a:t>
            </a:r>
            <a:r>
              <a:rPr lang="ru-RU" sz="2000" dirty="0" err="1"/>
              <a:t>набряком</a:t>
            </a:r>
            <a:r>
              <a:rPr lang="ru-RU" sz="2000" dirty="0"/>
              <a:t> </a:t>
            </a:r>
            <a:r>
              <a:rPr lang="ru-RU" sz="2000" dirty="0" err="1"/>
              <a:t>легеневої</a:t>
            </a:r>
            <a:r>
              <a:rPr lang="ru-RU" sz="2000" dirty="0"/>
              <a:t> </a:t>
            </a:r>
            <a:r>
              <a:rPr lang="ru-RU" sz="2000" dirty="0" err="1"/>
              <a:t>тканини</a:t>
            </a:r>
            <a:r>
              <a:rPr lang="ru-RU" sz="2000" dirty="0"/>
              <a:t>, а </a:t>
            </a:r>
            <a:r>
              <a:rPr lang="ru-RU" sz="2000" dirty="0" err="1"/>
              <a:t>також</a:t>
            </a:r>
            <a:r>
              <a:rPr lang="ru-RU" sz="2000" dirty="0"/>
              <a:t> </a:t>
            </a:r>
            <a:r>
              <a:rPr lang="ru-RU" sz="2000" dirty="0" err="1"/>
              <a:t>розширення</a:t>
            </a:r>
            <a:r>
              <a:rPr lang="ru-RU" sz="2000" dirty="0"/>
              <a:t> </a:t>
            </a:r>
            <a:r>
              <a:rPr lang="ru-RU" sz="2000" dirty="0" err="1"/>
              <a:t>кореня</a:t>
            </a:r>
            <a:r>
              <a:rPr lang="ru-RU" sz="2000" dirty="0"/>
              <a:t> </a:t>
            </a:r>
            <a:r>
              <a:rPr lang="ru-RU" sz="2000" dirty="0" err="1"/>
              <a:t>ураженої</a:t>
            </a:r>
            <a:r>
              <a:rPr lang="ru-RU" sz="2000" dirty="0"/>
              <a:t> </a:t>
            </a:r>
            <a:r>
              <a:rPr lang="ru-RU" sz="2000" dirty="0" err="1"/>
              <a:t>легені</a:t>
            </a:r>
            <a:r>
              <a:rPr lang="ru-RU" sz="2000" dirty="0"/>
              <a:t>. </a:t>
            </a:r>
            <a:endParaRPr lang="ru-RU" sz="2000" dirty="0" smtClean="0"/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r>
              <a:rPr lang="ru-RU" sz="2000" dirty="0" smtClean="0"/>
              <a:t>На </a:t>
            </a:r>
            <a:r>
              <a:rPr lang="ru-RU" sz="2000" dirty="0"/>
              <a:t>2-3-й день </a:t>
            </a:r>
            <a:r>
              <a:rPr lang="ru-RU" sz="2000" dirty="0" err="1"/>
              <a:t>від</a:t>
            </a:r>
            <a:r>
              <a:rPr lang="ru-RU" sz="2000" dirty="0"/>
              <a:t> початку </a:t>
            </a:r>
            <a:r>
              <a:rPr lang="ru-RU" sz="2000" dirty="0" err="1"/>
              <a:t>захворювання</a:t>
            </a:r>
            <a:r>
              <a:rPr lang="ru-RU" sz="2000" dirty="0"/>
              <a:t> </a:t>
            </a:r>
            <a:r>
              <a:rPr lang="ru-RU" sz="2000" dirty="0" err="1"/>
              <a:t>з’являється</a:t>
            </a:r>
            <a:r>
              <a:rPr lang="ru-RU" sz="2000" dirty="0"/>
              <a:t> </a:t>
            </a:r>
            <a:r>
              <a:rPr lang="ru-RU" sz="2000" dirty="0" err="1"/>
              <a:t>гомогенне</a:t>
            </a:r>
            <a:r>
              <a:rPr lang="ru-RU" sz="2000" dirty="0"/>
              <a:t> </a:t>
            </a:r>
            <a:r>
              <a:rPr lang="ru-RU" sz="2000" dirty="0" err="1"/>
              <a:t>інтенсивне</a:t>
            </a:r>
            <a:r>
              <a:rPr lang="ru-RU" sz="2000" dirty="0"/>
              <a:t> </a:t>
            </a:r>
            <a:r>
              <a:rPr lang="ru-RU" sz="2000" dirty="0" err="1"/>
              <a:t>затемнення</a:t>
            </a:r>
            <a:r>
              <a:rPr lang="ru-RU" sz="2000" dirty="0"/>
              <a:t> – </a:t>
            </a:r>
            <a:r>
              <a:rPr lang="ru-RU" sz="2000" dirty="0" err="1"/>
              <a:t>вогнище</a:t>
            </a:r>
            <a:r>
              <a:rPr lang="ru-RU" sz="2000" dirty="0"/>
              <a:t> </a:t>
            </a:r>
            <a:r>
              <a:rPr lang="ru-RU" sz="2000" dirty="0" err="1"/>
              <a:t>інфільтрації</a:t>
            </a:r>
            <a:r>
              <a:rPr lang="ru-RU" sz="2000" dirty="0"/>
              <a:t>. </a:t>
            </a:r>
            <a:endParaRPr lang="ru-RU" sz="2000" dirty="0" smtClean="0"/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Надалі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можуть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приєднатися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плевральний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випіт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порожнини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розпаду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77647" y="175444"/>
            <a:ext cx="107426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Критерії</a:t>
            </a:r>
            <a:r>
              <a:rPr lang="ru-RU" sz="28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діагностики</a:t>
            </a:r>
            <a:r>
              <a:rPr lang="ru-RU" sz="28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пневмонії</a:t>
            </a:r>
            <a:r>
              <a:rPr lang="ru-RU" sz="28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.</a:t>
            </a:r>
            <a:br>
              <a:rPr lang="ru-RU" sz="2800" b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</a:b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3. 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Лабораторні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та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інструментальні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дослідження</a:t>
            </a:r>
            <a:r>
              <a:rPr lang="en-US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:</a:t>
            </a:r>
            <a:endParaRPr lang="uk-UA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17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869" y="-8903"/>
            <a:ext cx="10515600" cy="893143"/>
          </a:xfrm>
        </p:spPr>
        <p:txBody>
          <a:bodyPr/>
          <a:lstStyle/>
          <a:p>
            <a:pPr>
              <a:defRPr/>
            </a:pPr>
            <a:r>
              <a:rPr lang="uk-UA" b="1" i="1" dirty="0" smtClean="0">
                <a:solidFill>
                  <a:srgbClr val="C00000"/>
                </a:solidFill>
              </a:rPr>
              <a:t>Діагност</a:t>
            </a:r>
            <a:r>
              <a:rPr lang="uk-UA" b="1" i="1" dirty="0">
                <a:solidFill>
                  <a:srgbClr val="C00000"/>
                </a:solidFill>
              </a:rPr>
              <a:t>и</a:t>
            </a:r>
            <a:r>
              <a:rPr lang="uk-UA" b="1" i="1" dirty="0" smtClean="0">
                <a:solidFill>
                  <a:srgbClr val="C00000"/>
                </a:solidFill>
              </a:rPr>
              <a:t>ка пневмоній</a:t>
            </a:r>
            <a:endParaRPr lang="uk-UA" b="1" i="1" dirty="0">
              <a:solidFill>
                <a:srgbClr val="C00000"/>
              </a:solidFill>
            </a:endParaRPr>
          </a:p>
        </p:txBody>
      </p:sp>
      <p:sp>
        <p:nvSpPr>
          <p:cNvPr id="93187" name="Объект 2"/>
          <p:cNvSpPr>
            <a:spLocks noGrp="1"/>
          </p:cNvSpPr>
          <p:nvPr>
            <p:ph idx="1"/>
          </p:nvPr>
        </p:nvSpPr>
        <p:spPr>
          <a:xfrm>
            <a:off x="0" y="733288"/>
            <a:ext cx="12191999" cy="4373563"/>
          </a:xfrm>
        </p:spPr>
        <p:txBody>
          <a:bodyPr/>
          <a:lstStyle/>
          <a:p>
            <a:pPr marL="0" indent="0" algn="ctr">
              <a:buNone/>
            </a:pPr>
            <a:r>
              <a:rPr lang="uk-UA" altLang="ru-RU" sz="2400" b="1" dirty="0"/>
              <a:t>Нозологічна діагностика </a:t>
            </a:r>
            <a:r>
              <a:rPr lang="uk-UA" altLang="ru-RU" sz="2400" b="1" dirty="0" err="1"/>
              <a:t>пневмоній</a:t>
            </a:r>
            <a:r>
              <a:rPr lang="uk-UA" altLang="ru-RU" sz="2400" b="1" dirty="0"/>
              <a:t> базується на результатах методів візуалізації. Одним із найбільш поширених методів нозологічної діагностики є </a:t>
            </a:r>
            <a:r>
              <a:rPr lang="uk-UA" altLang="ru-RU" sz="2400" b="1" dirty="0" err="1"/>
              <a:t>ретгенологічні</a:t>
            </a:r>
            <a:r>
              <a:rPr lang="uk-UA" altLang="ru-RU" sz="2400" b="1" dirty="0"/>
              <a:t> методи.</a:t>
            </a:r>
          </a:p>
        </p:txBody>
      </p:sp>
      <p:pic>
        <p:nvPicPr>
          <p:cNvPr id="931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69" y="1616492"/>
            <a:ext cx="4359275" cy="436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189" name="Прямоугольник 4"/>
          <p:cNvSpPr>
            <a:spLocks noChangeArrowheads="1"/>
          </p:cNvSpPr>
          <p:nvPr/>
        </p:nvSpPr>
        <p:spPr bwMode="auto">
          <a:xfrm>
            <a:off x="0" y="6291300"/>
            <a:ext cx="112444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/>
              <a:t>Katz SE, Williams DJ. </a:t>
            </a:r>
            <a:r>
              <a:rPr lang="de-DE" altLang="ru-RU" sz="1000" b="0" dirty="0" err="1"/>
              <a:t>Pediatric</a:t>
            </a:r>
            <a:r>
              <a:rPr lang="de-DE" altLang="ru-RU" sz="1000" b="0" dirty="0"/>
              <a:t> Community-</a:t>
            </a:r>
            <a:r>
              <a:rPr lang="de-DE" altLang="ru-RU" sz="1000" b="0" dirty="0" err="1"/>
              <a:t>Acquired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Pneumonia</a:t>
            </a:r>
            <a:r>
              <a:rPr lang="de-DE" altLang="ru-RU" sz="1000" b="0" dirty="0"/>
              <a:t> in </a:t>
            </a:r>
            <a:r>
              <a:rPr lang="de-DE" altLang="ru-RU" sz="1000" b="0" dirty="0" err="1"/>
              <a:t>the</a:t>
            </a:r>
            <a:r>
              <a:rPr lang="de-DE" altLang="ru-RU" sz="1000" b="0" dirty="0"/>
              <a:t> United States: </a:t>
            </a:r>
            <a:r>
              <a:rPr lang="de-DE" altLang="ru-RU" sz="1000" b="0" dirty="0" err="1"/>
              <a:t>Changing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Epidemiology</a:t>
            </a:r>
            <a:r>
              <a:rPr lang="de-DE" altLang="ru-RU" sz="1000" b="0" dirty="0"/>
              <a:t>, </a:t>
            </a:r>
            <a:r>
              <a:rPr lang="de-DE" altLang="ru-RU" sz="1000" b="0" dirty="0" err="1"/>
              <a:t>Diagnostic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and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Therapeutic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Challenges</a:t>
            </a:r>
            <a:r>
              <a:rPr lang="de-DE" altLang="ru-RU" sz="1000" b="0" dirty="0"/>
              <a:t>, </a:t>
            </a:r>
            <a:r>
              <a:rPr lang="de-DE" altLang="ru-RU" sz="1000" b="0" dirty="0" err="1"/>
              <a:t>and</a:t>
            </a:r>
            <a:r>
              <a:rPr lang="de-DE" altLang="ru-RU" sz="1000" b="0" dirty="0"/>
              <a:t> Areas </a:t>
            </a:r>
            <a:r>
              <a:rPr lang="de-DE" altLang="ru-RU" sz="1000" b="0" dirty="0" err="1"/>
              <a:t>for</a:t>
            </a:r>
            <a:r>
              <a:rPr lang="de-DE" altLang="ru-RU" sz="1000" b="0" dirty="0"/>
              <a:t> Future Research. </a:t>
            </a:r>
            <a:r>
              <a:rPr lang="de-DE" altLang="ru-RU" sz="1000" b="0" dirty="0" err="1"/>
              <a:t>Infect</a:t>
            </a:r>
            <a:r>
              <a:rPr lang="de-DE" altLang="ru-RU" sz="1000" b="0" dirty="0"/>
              <a:t> Dis </a:t>
            </a:r>
            <a:r>
              <a:rPr lang="de-DE" altLang="ru-RU" sz="1000" b="0" dirty="0" err="1"/>
              <a:t>Clin</a:t>
            </a:r>
            <a:r>
              <a:rPr lang="de-DE" altLang="ru-RU" sz="1000" b="0" dirty="0"/>
              <a:t> North Am. 2018 Mar;32(1):47-63. </a:t>
            </a:r>
            <a:r>
              <a:rPr lang="de-DE" altLang="ru-RU" sz="1000" b="0" dirty="0" err="1"/>
              <a:t>doi</a:t>
            </a:r>
            <a:r>
              <a:rPr lang="de-DE" altLang="ru-RU" sz="1000" b="0" dirty="0"/>
              <a:t>: 10.1016/j.idc.2017.11.002. </a:t>
            </a:r>
            <a:r>
              <a:rPr lang="de-DE" altLang="ru-RU" sz="1000" b="0" dirty="0" err="1"/>
              <a:t>Epub</a:t>
            </a:r>
            <a:r>
              <a:rPr lang="de-DE" altLang="ru-RU" sz="1000" b="0" dirty="0"/>
              <a:t> 2017 </a:t>
            </a:r>
            <a:r>
              <a:rPr lang="de-DE" altLang="ru-RU" sz="1000" b="0" dirty="0" err="1"/>
              <a:t>Dec</a:t>
            </a:r>
            <a:r>
              <a:rPr lang="de-DE" altLang="ru-RU" sz="1000" b="0" dirty="0"/>
              <a:t> 18. PMID: 29269189; PMCID: PMC5801082.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/>
              <a:t>Koo HJ, Lim S, Choe J, Choi SH, Sung H, Do KH. </a:t>
            </a:r>
            <a:r>
              <a:rPr lang="de-DE" altLang="ru-RU" sz="1000" b="0" dirty="0" err="1"/>
              <a:t>Radiographic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and</a:t>
            </a:r>
            <a:r>
              <a:rPr lang="de-DE" altLang="ru-RU" sz="1000" b="0" dirty="0"/>
              <a:t> CT Features </a:t>
            </a:r>
            <a:r>
              <a:rPr lang="de-DE" altLang="ru-RU" sz="1000" b="0" dirty="0" err="1"/>
              <a:t>of</a:t>
            </a:r>
            <a:r>
              <a:rPr lang="de-DE" altLang="ru-RU" sz="1000" b="0" dirty="0"/>
              <a:t> Viral </a:t>
            </a:r>
            <a:r>
              <a:rPr lang="de-DE" altLang="ru-RU" sz="1000" b="0" dirty="0" err="1"/>
              <a:t>Pneumonia</a:t>
            </a:r>
            <a:r>
              <a:rPr lang="de-DE" altLang="ru-RU" sz="1000" b="0" dirty="0"/>
              <a:t>. </a:t>
            </a:r>
            <a:r>
              <a:rPr lang="de-DE" altLang="ru-RU" sz="1000" b="0" dirty="0" err="1"/>
              <a:t>Radiographics</a:t>
            </a:r>
            <a:r>
              <a:rPr lang="de-DE" altLang="ru-RU" sz="1000" b="0" dirty="0"/>
              <a:t>. 2018 May-Jun;38(3):719-739. </a:t>
            </a:r>
            <a:r>
              <a:rPr lang="de-DE" altLang="ru-RU" sz="1000" b="0" dirty="0" err="1"/>
              <a:t>doi</a:t>
            </a:r>
            <a:r>
              <a:rPr lang="de-DE" altLang="ru-RU" sz="1000" b="0" dirty="0"/>
              <a:t>: 10.1148/rg.2018170048. PMID: 29757717.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6810" y="5787374"/>
            <a:ext cx="951058" cy="914479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5436705" y="1684338"/>
            <a:ext cx="6755294" cy="4533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altLang="ru-RU" sz="2400" b="1" i="1" dirty="0" err="1" smtClean="0"/>
              <a:t>Рентгенологічно</a:t>
            </a:r>
            <a:r>
              <a:rPr lang="uk-UA" altLang="ru-RU" sz="2400" b="1" i="1" dirty="0" smtClean="0"/>
              <a:t> пневмонія характеризується:</a:t>
            </a:r>
          </a:p>
          <a:p>
            <a:pPr marL="0" indent="0">
              <a:buNone/>
            </a:pPr>
            <a:endParaRPr lang="uk-UA" altLang="ru-RU" sz="2400" b="1" i="1" dirty="0" smtClean="0"/>
          </a:p>
          <a:p>
            <a:pPr marL="0" indent="0">
              <a:buNone/>
            </a:pPr>
            <a:r>
              <a:rPr lang="uk-UA" altLang="ru-RU" sz="2400" b="1" i="1" dirty="0" smtClean="0">
                <a:solidFill>
                  <a:srgbClr val="C00000"/>
                </a:solidFill>
              </a:rPr>
              <a:t>1. Посиленням </a:t>
            </a:r>
            <a:r>
              <a:rPr lang="uk-UA" altLang="ru-RU" sz="2400" b="1" i="1" dirty="0" err="1" smtClean="0">
                <a:solidFill>
                  <a:srgbClr val="C00000"/>
                </a:solidFill>
              </a:rPr>
              <a:t>бронхо</a:t>
            </a:r>
            <a:r>
              <a:rPr lang="uk-UA" altLang="ru-RU" sz="2400" b="1" i="1" dirty="0" smtClean="0">
                <a:solidFill>
                  <a:srgbClr val="C00000"/>
                </a:solidFill>
              </a:rPr>
              <a:t>-судинного малюнка</a:t>
            </a:r>
          </a:p>
          <a:p>
            <a:pPr marL="0" indent="0"/>
            <a:endParaRPr lang="uk-UA" altLang="ru-RU" sz="24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uk-UA" altLang="ru-RU" sz="2400" b="1" i="1" dirty="0" smtClean="0">
                <a:solidFill>
                  <a:srgbClr val="C00000"/>
                </a:solidFill>
              </a:rPr>
              <a:t>2. Порушенням структури тіні кореня бронхів</a:t>
            </a:r>
          </a:p>
          <a:p>
            <a:pPr marL="0" indent="0">
              <a:buNone/>
            </a:pPr>
            <a:endParaRPr lang="uk-UA" altLang="ru-RU" sz="2400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uk-UA" altLang="ru-RU" sz="2400" b="1" i="1" dirty="0" smtClean="0">
                <a:solidFill>
                  <a:srgbClr val="C00000"/>
                </a:solidFill>
              </a:rPr>
              <a:t>3. Наявністю вогнища затемнення</a:t>
            </a:r>
          </a:p>
          <a:p>
            <a:pPr>
              <a:buFontTx/>
              <a:buChar char="-"/>
            </a:pPr>
            <a:endParaRPr lang="uk-UA" altLang="ru-RU" sz="24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uk-UA" altLang="ru-RU" sz="2400" b="1" i="1" dirty="0" smtClean="0">
                <a:solidFill>
                  <a:srgbClr val="C00000"/>
                </a:solidFill>
              </a:rPr>
              <a:t>4. Наявністю ознак бронхоаденіту</a:t>
            </a:r>
          </a:p>
          <a:p>
            <a:pPr marL="0" indent="0"/>
            <a:endParaRPr lang="uk-UA" altLang="ru-RU" sz="2400" i="1" dirty="0">
              <a:solidFill>
                <a:srgbClr val="002060"/>
              </a:solidFill>
            </a:endParaRPr>
          </a:p>
        </p:txBody>
      </p:sp>
      <p:sp>
        <p:nvSpPr>
          <p:cNvPr id="3" name="Кольцо 2"/>
          <p:cNvSpPr/>
          <p:nvPr/>
        </p:nvSpPr>
        <p:spPr>
          <a:xfrm>
            <a:off x="3756990" y="2647674"/>
            <a:ext cx="715618" cy="685800"/>
          </a:xfrm>
          <a:prstGeom prst="donut">
            <a:avLst>
              <a:gd name="adj" fmla="val 531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1570383" y="3550685"/>
            <a:ext cx="1013791" cy="999987"/>
          </a:xfrm>
          <a:prstGeom prst="donut">
            <a:avLst>
              <a:gd name="adj" fmla="val 531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1229138" y="2393725"/>
            <a:ext cx="1166192" cy="1156960"/>
          </a:xfrm>
          <a:prstGeom prst="donut">
            <a:avLst>
              <a:gd name="adj" fmla="val 531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3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2226365" y="2348455"/>
            <a:ext cx="715618" cy="685800"/>
          </a:xfrm>
          <a:prstGeom prst="donut">
            <a:avLst>
              <a:gd name="adj" fmla="val 531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4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2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671052"/>
          </a:xfrm>
        </p:spPr>
        <p:txBody>
          <a:bodyPr>
            <a:normAutofit/>
          </a:bodyPr>
          <a:lstStyle/>
          <a:p>
            <a:r>
              <a:rPr lang="ru-RU" sz="2800" b="1" i="1" dirty="0" err="1" smtClean="0">
                <a:solidFill>
                  <a:srgbClr val="C00000"/>
                </a:solidFill>
              </a:rPr>
              <a:t>Рентгенографія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органів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грудної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клітки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7115" y="2083204"/>
            <a:ext cx="46012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sz="2400" dirty="0" err="1"/>
              <a:t>Вогнище</a:t>
            </a:r>
            <a:r>
              <a:rPr lang="en-US" sz="2400" dirty="0"/>
              <a:t> </a:t>
            </a:r>
            <a:r>
              <a:rPr lang="en-US" sz="2400" dirty="0" err="1"/>
              <a:t>інфільтрації</a:t>
            </a:r>
            <a:r>
              <a:rPr lang="en-US" sz="2400" dirty="0"/>
              <a:t> </a:t>
            </a:r>
            <a:r>
              <a:rPr lang="en-US" sz="2400" dirty="0" err="1"/>
              <a:t>без</a:t>
            </a:r>
            <a:r>
              <a:rPr lang="en-US" sz="2400" dirty="0"/>
              <a:t> </a:t>
            </a:r>
            <a:r>
              <a:rPr lang="en-US" sz="2400" dirty="0" err="1"/>
              <a:t>чітких</a:t>
            </a:r>
            <a:r>
              <a:rPr lang="en-US" sz="2400" dirty="0"/>
              <a:t> </a:t>
            </a:r>
            <a:r>
              <a:rPr lang="en-US" sz="2400" dirty="0" err="1"/>
              <a:t>кордонів</a:t>
            </a:r>
            <a:r>
              <a:rPr lang="en-US" sz="2400" dirty="0"/>
              <a:t> </a:t>
            </a:r>
            <a:r>
              <a:rPr lang="en-US" sz="2400" dirty="0" err="1"/>
              <a:t>при</a:t>
            </a:r>
            <a:r>
              <a:rPr lang="en-US" sz="2400" dirty="0"/>
              <a:t> </a:t>
            </a:r>
            <a:r>
              <a:rPr lang="en-US" sz="2400" dirty="0" err="1"/>
              <a:t>вогнищевій</a:t>
            </a:r>
            <a:r>
              <a:rPr lang="en-US" sz="2400" dirty="0"/>
              <a:t> </a:t>
            </a:r>
            <a:r>
              <a:rPr lang="en-US" sz="2400" dirty="0" err="1"/>
              <a:t>пневмонії</a:t>
            </a:r>
            <a:r>
              <a:rPr lang="en-US" sz="2400" dirty="0"/>
              <a:t> (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відміну</a:t>
            </a:r>
            <a:r>
              <a:rPr lang="en-US" sz="2400" dirty="0"/>
              <a:t> </a:t>
            </a:r>
            <a:r>
              <a:rPr lang="en-US" sz="2400" dirty="0" err="1"/>
              <a:t>від</a:t>
            </a:r>
            <a:r>
              <a:rPr lang="en-US" sz="2400" dirty="0"/>
              <a:t> </a:t>
            </a:r>
            <a:r>
              <a:rPr lang="en-US" sz="2400" dirty="0" err="1"/>
              <a:t>чітких</a:t>
            </a:r>
            <a:r>
              <a:rPr lang="en-US" sz="2400" dirty="0"/>
              <a:t> </a:t>
            </a:r>
            <a:r>
              <a:rPr lang="en-US" sz="2400" dirty="0" err="1"/>
              <a:t>сегментарних</a:t>
            </a:r>
            <a:r>
              <a:rPr lang="en-US" sz="2400" dirty="0"/>
              <a:t> </a:t>
            </a:r>
            <a:r>
              <a:rPr lang="en-US" sz="2400" dirty="0" err="1"/>
              <a:t>тіней</a:t>
            </a:r>
            <a:r>
              <a:rPr lang="en-US" sz="2400" dirty="0"/>
              <a:t> </a:t>
            </a:r>
            <a:r>
              <a:rPr lang="en-US" sz="2400" dirty="0" err="1"/>
              <a:t>при</a:t>
            </a:r>
            <a:r>
              <a:rPr lang="en-US" sz="2400" dirty="0"/>
              <a:t> </a:t>
            </a:r>
            <a:r>
              <a:rPr lang="en-US" sz="2400" dirty="0" err="1"/>
              <a:t>сегментарній</a:t>
            </a:r>
            <a:r>
              <a:rPr lang="en-US" sz="2400" dirty="0"/>
              <a:t> </a:t>
            </a:r>
            <a:r>
              <a:rPr lang="en-US" sz="2400" dirty="0" err="1"/>
              <a:t>пневмонії</a:t>
            </a:r>
            <a:r>
              <a:rPr lang="en-US" sz="2400" dirty="0" smtClean="0"/>
              <a:t>)</a:t>
            </a:r>
            <a:endParaRPr lang="ru-RU" sz="2400" dirty="0"/>
          </a:p>
        </p:txBody>
      </p:sp>
      <p:pic>
        <p:nvPicPr>
          <p:cNvPr id="4" name="Рисунок 3" descr="DL161_525-1-300x223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582" y="1454728"/>
            <a:ext cx="6666721" cy="51349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780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347" y="1"/>
            <a:ext cx="10515600" cy="914400"/>
          </a:xfrm>
        </p:spPr>
        <p:txBody>
          <a:bodyPr/>
          <a:lstStyle/>
          <a:p>
            <a:r>
              <a:rPr lang="uk-UA" b="1" i="1" dirty="0" smtClean="0">
                <a:solidFill>
                  <a:srgbClr val="C00000"/>
                </a:solidFill>
              </a:rPr>
              <a:t>СОЦІАЛЬНА ЗНАЧУЩІСТЬ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213" y="1276831"/>
            <a:ext cx="11474246" cy="4740512"/>
          </a:xfrm>
        </p:spPr>
        <p:txBody>
          <a:bodyPr>
            <a:normAutofit/>
          </a:bodyPr>
          <a:lstStyle/>
          <a:p>
            <a:r>
              <a:rPr lang="uk-UA" altLang="ru-RU" b="1" i="1" dirty="0" smtClean="0">
                <a:solidFill>
                  <a:srgbClr val="002060"/>
                </a:solidFill>
              </a:rPr>
              <a:t>Пневмонія </a:t>
            </a:r>
            <a:r>
              <a:rPr lang="uk-UA" altLang="ru-RU" b="1" i="1" dirty="0">
                <a:solidFill>
                  <a:srgbClr val="002060"/>
                </a:solidFill>
              </a:rPr>
              <a:t>є першою причиною захворювань і смертей у дітей віком до п’яти </a:t>
            </a:r>
            <a:r>
              <a:rPr lang="uk-UA" altLang="ru-RU" b="1" i="1" dirty="0" smtClean="0">
                <a:solidFill>
                  <a:srgbClr val="002060"/>
                </a:solidFill>
              </a:rPr>
              <a:t>років (</a:t>
            </a:r>
            <a:r>
              <a:rPr lang="ru-RU" b="1" i="1" dirty="0" smtClean="0">
                <a:solidFill>
                  <a:srgbClr val="002060"/>
                </a:solidFill>
              </a:rPr>
              <a:t>WHO </a:t>
            </a:r>
            <a:r>
              <a:rPr lang="ru-RU" b="1" i="1" dirty="0" err="1" smtClean="0">
                <a:solidFill>
                  <a:srgbClr val="002060"/>
                </a:solidFill>
              </a:rPr>
              <a:t>Pneumonia</a:t>
            </a:r>
            <a:r>
              <a:rPr lang="ru-RU" b="1" i="1" dirty="0" smtClean="0">
                <a:solidFill>
                  <a:srgbClr val="002060"/>
                </a:solidFill>
              </a:rPr>
              <a:t>, 2018).</a:t>
            </a:r>
            <a:endParaRPr lang="en-US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У </a:t>
            </a:r>
            <a:r>
              <a:rPr lang="ru-RU" b="1" i="1" dirty="0" err="1" smtClean="0">
                <a:solidFill>
                  <a:srgbClr val="002060"/>
                </a:solidFill>
              </a:rPr>
              <a:t>світі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щорічно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реєструють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близько</a:t>
            </a:r>
            <a:r>
              <a:rPr lang="ru-RU" b="1" i="1" dirty="0" smtClean="0">
                <a:solidFill>
                  <a:srgbClr val="002060"/>
                </a:solidFill>
              </a:rPr>
              <a:t> 150 млн</a:t>
            </a:r>
            <a:r>
              <a:rPr lang="en-US" b="1" i="1" dirty="0" smtClean="0">
                <a:solidFill>
                  <a:srgbClr val="002060"/>
                </a:solidFill>
              </a:rPr>
              <a:t>.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випадків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пневмонії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серед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дітей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віком</a:t>
            </a:r>
            <a:r>
              <a:rPr lang="ru-RU" b="1" i="1" dirty="0" smtClean="0">
                <a:solidFill>
                  <a:srgbClr val="002060"/>
                </a:solidFill>
              </a:rPr>
              <a:t> до 5 </a:t>
            </a:r>
            <a:r>
              <a:rPr lang="ru-RU" b="1" i="1" dirty="0" err="1" smtClean="0">
                <a:solidFill>
                  <a:srgbClr val="002060"/>
                </a:solidFill>
              </a:rPr>
              <a:t>років</a:t>
            </a:r>
            <a:r>
              <a:rPr lang="ru-RU" b="1" i="1" dirty="0" smtClean="0">
                <a:solidFill>
                  <a:srgbClr val="002060"/>
                </a:solidFill>
              </a:rPr>
              <a:t> (N.J. </a:t>
            </a:r>
            <a:r>
              <a:rPr lang="ru-RU" b="1" i="1" dirty="0" err="1" smtClean="0">
                <a:solidFill>
                  <a:srgbClr val="002060"/>
                </a:solidFill>
              </a:rPr>
              <a:t>Bennett</a:t>
            </a:r>
            <a:r>
              <a:rPr lang="ru-RU" b="1" i="1" dirty="0" smtClean="0">
                <a:solidFill>
                  <a:srgbClr val="002060"/>
                </a:solidFill>
              </a:rPr>
              <a:t>, 2017). </a:t>
            </a:r>
          </a:p>
          <a:p>
            <a:pPr>
              <a:spcBef>
                <a:spcPts val="0"/>
              </a:spcBef>
            </a:pPr>
            <a:r>
              <a:rPr lang="ru-RU" b="1" i="1" dirty="0" err="1" smtClean="0">
                <a:solidFill>
                  <a:srgbClr val="002060"/>
                </a:solidFill>
              </a:rPr>
              <a:t>Сьогодні</a:t>
            </a:r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r>
              <a:rPr lang="ru-RU" b="1" i="1" dirty="0" err="1" smtClean="0">
                <a:solidFill>
                  <a:srgbClr val="002060"/>
                </a:solidFill>
              </a:rPr>
              <a:t>пневмонія</a:t>
            </a:r>
            <a:r>
              <a:rPr lang="ru-RU" b="1" i="1" dirty="0" smtClean="0">
                <a:solidFill>
                  <a:srgbClr val="002060"/>
                </a:solidFill>
              </a:rPr>
              <a:t> є </a:t>
            </a:r>
            <a:r>
              <a:rPr lang="ru-RU" b="1" i="1" dirty="0" err="1" smtClean="0">
                <a:solidFill>
                  <a:srgbClr val="002060"/>
                </a:solidFill>
              </a:rPr>
              <a:t>провідною</a:t>
            </a:r>
            <a:r>
              <a:rPr lang="ru-RU" b="1" i="1" dirty="0" smtClean="0">
                <a:solidFill>
                  <a:srgbClr val="002060"/>
                </a:solidFill>
              </a:rPr>
              <a:t> причиною   </a:t>
            </a:r>
            <a:r>
              <a:rPr lang="ru-RU" b="1" i="1" dirty="0" err="1" smtClean="0">
                <a:solidFill>
                  <a:srgbClr val="002060"/>
                </a:solidFill>
              </a:rPr>
              <a:t>ранньої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дитячої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смертності</a:t>
            </a:r>
            <a:r>
              <a:rPr lang="ru-RU" b="1" i="1" dirty="0" smtClean="0">
                <a:solidFill>
                  <a:srgbClr val="002060"/>
                </a:solidFill>
              </a:rPr>
              <a:t> у </a:t>
            </a:r>
            <a:r>
              <a:rPr lang="ru-RU" b="1" i="1" dirty="0" err="1" smtClean="0">
                <a:solidFill>
                  <a:srgbClr val="002060"/>
                </a:solidFill>
              </a:rPr>
              <a:t>країнах</a:t>
            </a:r>
            <a:r>
              <a:rPr lang="ru-RU" b="1" i="1" dirty="0" smtClean="0">
                <a:solidFill>
                  <a:srgbClr val="002060"/>
                </a:solidFill>
              </a:rPr>
              <a:t>,  </a:t>
            </a:r>
            <a:r>
              <a:rPr lang="ru-RU" b="1" i="1" dirty="0" err="1" smtClean="0">
                <a:solidFill>
                  <a:srgbClr val="002060"/>
                </a:solidFill>
              </a:rPr>
              <a:t>що</a:t>
            </a: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b="1" i="1" dirty="0" err="1" smtClean="0">
                <a:solidFill>
                  <a:srgbClr val="002060"/>
                </a:solidFill>
              </a:rPr>
              <a:t>розвиваються</a:t>
            </a:r>
            <a:r>
              <a:rPr lang="ru-RU" b="1" i="1" dirty="0" smtClean="0">
                <a:solidFill>
                  <a:srgbClr val="002060"/>
                </a:solidFill>
              </a:rPr>
              <a:t> (S.S. </a:t>
            </a:r>
            <a:r>
              <a:rPr lang="ru-RU" b="1" i="1" dirty="0" err="1" smtClean="0">
                <a:solidFill>
                  <a:srgbClr val="002060"/>
                </a:solidFill>
              </a:rPr>
              <a:t>Shah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et</a:t>
            </a:r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r>
              <a:rPr lang="ru-RU" b="1" i="1" dirty="0" err="1" smtClean="0">
                <a:solidFill>
                  <a:srgbClr val="002060"/>
                </a:solidFill>
              </a:rPr>
              <a:t>al</a:t>
            </a:r>
            <a:r>
              <a:rPr lang="ru-RU" b="1" i="1" dirty="0" smtClean="0">
                <a:solidFill>
                  <a:srgbClr val="002060"/>
                </a:solidFill>
              </a:rPr>
              <a:t>., 2019). </a:t>
            </a:r>
          </a:p>
          <a:p>
            <a:pPr>
              <a:spcBef>
                <a:spcPts val="0"/>
              </a:spcBef>
            </a:pPr>
            <a:r>
              <a:rPr lang="ru-RU" b="1" i="1" dirty="0" smtClean="0">
                <a:solidFill>
                  <a:srgbClr val="002060"/>
                </a:solidFill>
              </a:rPr>
              <a:t>На </a:t>
            </a:r>
            <a:r>
              <a:rPr lang="ru-RU" b="1" i="1" dirty="0" err="1" smtClean="0">
                <a:solidFill>
                  <a:srgbClr val="002060"/>
                </a:solidFill>
              </a:rPr>
              <a:t>її</a:t>
            </a:r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r>
              <a:rPr lang="ru-RU" b="1" i="1" dirty="0" err="1" smtClean="0">
                <a:solidFill>
                  <a:srgbClr val="002060"/>
                </a:solidFill>
              </a:rPr>
              <a:t>частку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припадає</a:t>
            </a:r>
            <a:r>
              <a:rPr lang="ru-RU" b="1" i="1" dirty="0" smtClean="0">
                <a:solidFill>
                  <a:srgbClr val="002060"/>
                </a:solidFill>
              </a:rPr>
              <a:t> 13% </a:t>
            </a:r>
            <a:r>
              <a:rPr lang="ru-RU" b="1" i="1" dirty="0" err="1" smtClean="0">
                <a:solidFill>
                  <a:srgbClr val="002060"/>
                </a:solidFill>
              </a:rPr>
              <a:t>інфекційних</a:t>
            </a:r>
            <a:r>
              <a:rPr lang="ru-RU" b="1" i="1" dirty="0" smtClean="0">
                <a:solidFill>
                  <a:srgbClr val="002060"/>
                </a:solidFill>
              </a:rPr>
              <a:t>    </a:t>
            </a:r>
            <a:r>
              <a:rPr lang="ru-RU" b="1" i="1" dirty="0" err="1" smtClean="0">
                <a:solidFill>
                  <a:srgbClr val="002060"/>
                </a:solidFill>
              </a:rPr>
              <a:t>захворювань</a:t>
            </a:r>
            <a:r>
              <a:rPr lang="ru-RU" b="1" i="1" dirty="0" smtClean="0">
                <a:solidFill>
                  <a:srgbClr val="002060"/>
                </a:solidFill>
              </a:rPr>
              <a:t> у </a:t>
            </a:r>
            <a:r>
              <a:rPr lang="ru-RU" b="1" i="1" dirty="0" err="1" smtClean="0">
                <a:solidFill>
                  <a:srgbClr val="002060"/>
                </a:solidFill>
              </a:rPr>
              <a:t>немовлят</a:t>
            </a:r>
            <a:r>
              <a:rPr lang="ru-RU" b="1" i="1" dirty="0" smtClean="0">
                <a:solidFill>
                  <a:srgbClr val="002060"/>
                </a:solidFill>
              </a:rPr>
              <a:t> та </a:t>
            </a:r>
            <a:r>
              <a:rPr lang="ru-RU" b="1" i="1" dirty="0" err="1" smtClean="0">
                <a:solidFill>
                  <a:srgbClr val="002060"/>
                </a:solidFill>
              </a:rPr>
              <a:t>дітей</a:t>
            </a:r>
            <a:r>
              <a:rPr lang="ru-RU" b="1" i="1" dirty="0" smtClean="0">
                <a:solidFill>
                  <a:srgbClr val="002060"/>
                </a:solidFill>
              </a:rPr>
              <a:t> до 2 </a:t>
            </a:r>
            <a:r>
              <a:rPr lang="ru-RU" b="1" i="1" dirty="0" err="1" smtClean="0">
                <a:solidFill>
                  <a:srgbClr val="002060"/>
                </a:solidFill>
              </a:rPr>
              <a:t>років</a:t>
            </a:r>
            <a:r>
              <a:rPr lang="ru-RU" b="1" i="1" dirty="0" smtClean="0">
                <a:solidFill>
                  <a:srgbClr val="002060"/>
                </a:solidFill>
              </a:rPr>
              <a:t>, а </a:t>
            </a:r>
            <a:r>
              <a:rPr lang="ru-RU" b="1" i="1" dirty="0" err="1" smtClean="0">
                <a:solidFill>
                  <a:srgbClr val="002060"/>
                </a:solidFill>
              </a:rPr>
              <a:t>також</a:t>
            </a:r>
            <a:r>
              <a:rPr lang="ru-RU" b="1" i="1" dirty="0" smtClean="0">
                <a:solidFill>
                  <a:srgbClr val="002060"/>
                </a:solidFill>
              </a:rPr>
              <a:t> 16% </a:t>
            </a:r>
            <a:r>
              <a:rPr lang="ru-RU" b="1" i="1" dirty="0" err="1" smtClean="0">
                <a:solidFill>
                  <a:srgbClr val="002060"/>
                </a:solidFill>
              </a:rPr>
              <a:t>усіх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випадків</a:t>
            </a:r>
            <a:r>
              <a:rPr lang="ru-RU" b="1" i="1" dirty="0" smtClean="0">
                <a:solidFill>
                  <a:srgbClr val="002060"/>
                </a:solidFill>
              </a:rPr>
              <a:t>  </a:t>
            </a:r>
            <a:r>
              <a:rPr lang="ru-RU" b="1" i="1" dirty="0" err="1" smtClean="0">
                <a:solidFill>
                  <a:srgbClr val="002060"/>
                </a:solidFill>
              </a:rPr>
              <a:t>смерті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дітей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віком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u="sng" dirty="0" smtClean="0">
                <a:solidFill>
                  <a:srgbClr val="002060"/>
                </a:solidFill>
              </a:rPr>
              <a:t>до 5 </a:t>
            </a:r>
            <a:r>
              <a:rPr lang="ru-RU" b="1" i="1" u="sng" dirty="0" err="1" smtClean="0">
                <a:solidFill>
                  <a:srgbClr val="002060"/>
                </a:solidFill>
              </a:rPr>
              <a:t>років</a:t>
            </a:r>
            <a:r>
              <a:rPr lang="ru-RU" b="1" i="1" u="sng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(R.E. </a:t>
            </a:r>
            <a:r>
              <a:rPr lang="ru-RU" b="1" i="1" dirty="0" err="1" smtClean="0">
                <a:solidFill>
                  <a:srgbClr val="002060"/>
                </a:solidFill>
              </a:rPr>
              <a:t>Black</a:t>
            </a:r>
            <a:r>
              <a:rPr lang="ru-RU" b="1" i="1" dirty="0" smtClean="0">
                <a:solidFill>
                  <a:srgbClr val="002060"/>
                </a:solidFill>
              </a:rPr>
              <a:t>, 2010).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У 2021 р. </a:t>
            </a:r>
            <a:r>
              <a:rPr lang="ru-RU" b="1" i="1" dirty="0" err="1" smtClean="0">
                <a:solidFill>
                  <a:srgbClr val="002060"/>
                </a:solidFill>
              </a:rPr>
              <a:t>пневмонія</a:t>
            </a:r>
            <a:r>
              <a:rPr lang="ru-RU" b="1" i="1" dirty="0" smtClean="0">
                <a:solidFill>
                  <a:srgbClr val="002060"/>
                </a:solidFill>
              </a:rPr>
              <a:t> стала причиною </a:t>
            </a:r>
            <a:r>
              <a:rPr lang="ru-RU" b="1" i="1" dirty="0" err="1" smtClean="0">
                <a:solidFill>
                  <a:srgbClr val="002060"/>
                </a:solidFill>
              </a:rPr>
              <a:t>смерті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понад</a:t>
            </a:r>
            <a:r>
              <a:rPr lang="ru-RU" b="1" i="1" dirty="0" smtClean="0">
                <a:solidFill>
                  <a:srgbClr val="002060"/>
                </a:solidFill>
              </a:rPr>
              <a:t> 725 тис. </a:t>
            </a:r>
            <a:r>
              <a:rPr lang="ru-RU" b="1" i="1" dirty="0" err="1" smtClean="0">
                <a:solidFill>
                  <a:srgbClr val="002060"/>
                </a:solidFill>
              </a:rPr>
              <a:t>дітей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цієї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вікової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групи</a:t>
            </a:r>
            <a:r>
              <a:rPr lang="ru-RU" b="1" i="1" dirty="0" smtClean="0">
                <a:solidFill>
                  <a:srgbClr val="002060"/>
                </a:solidFill>
              </a:rPr>
              <a:t> (</a:t>
            </a:r>
            <a:r>
              <a:rPr lang="en-US" b="1" i="1" dirty="0" smtClean="0">
                <a:solidFill>
                  <a:srgbClr val="002060"/>
                </a:solidFill>
              </a:rPr>
              <a:t>UNICEF Data</a:t>
            </a:r>
            <a:r>
              <a:rPr lang="ru-RU" b="1" i="1" dirty="0" smtClean="0">
                <a:solidFill>
                  <a:srgbClr val="002060"/>
                </a:solidFill>
              </a:rPr>
              <a:t>, 20</a:t>
            </a:r>
            <a:r>
              <a:rPr lang="en-US" b="1" i="1" dirty="0" smtClean="0">
                <a:solidFill>
                  <a:srgbClr val="002060"/>
                </a:solidFill>
              </a:rPr>
              <a:t>22</a:t>
            </a:r>
            <a:r>
              <a:rPr lang="ru-RU" b="1" i="1" dirty="0" smtClean="0">
                <a:solidFill>
                  <a:srgbClr val="002060"/>
                </a:solidFill>
              </a:rPr>
              <a:t>).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9947" y="5516750"/>
            <a:ext cx="1298561" cy="12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7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435077"/>
          </a:xfrm>
        </p:spPr>
        <p:txBody>
          <a:bodyPr>
            <a:normAutofit fontScale="90000"/>
          </a:bodyPr>
          <a:lstStyle/>
          <a:p>
            <a:r>
              <a:rPr lang="ru-RU" sz="2800" b="1" i="1" dirty="0" err="1">
                <a:solidFill>
                  <a:srgbClr val="C00000"/>
                </a:solidFill>
              </a:rPr>
              <a:t>Рентгенографія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органів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грудної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клітки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2867" y="2074043"/>
            <a:ext cx="37242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uk-UA" sz="2400" dirty="0" err="1"/>
              <a:t>Г</a:t>
            </a:r>
            <a:r>
              <a:rPr lang="en-US" sz="2400" dirty="0" err="1" smtClean="0"/>
              <a:t>омогенні</a:t>
            </a:r>
            <a:r>
              <a:rPr lang="en-US" sz="2400" dirty="0" smtClean="0"/>
              <a:t> </a:t>
            </a:r>
            <a:r>
              <a:rPr lang="en-US" sz="2400" dirty="0" err="1"/>
              <a:t>тіні</a:t>
            </a:r>
            <a:r>
              <a:rPr lang="en-US" sz="2400" dirty="0"/>
              <a:t> (</a:t>
            </a:r>
            <a:r>
              <a:rPr lang="en-US" sz="2400" dirty="0" err="1"/>
              <a:t>полісегментарні</a:t>
            </a:r>
            <a:r>
              <a:rPr lang="en-US" sz="2400" dirty="0"/>
              <a:t>, </a:t>
            </a:r>
            <a:r>
              <a:rPr lang="en-US" sz="2400" dirty="0" err="1"/>
              <a:t>часткові</a:t>
            </a:r>
            <a:r>
              <a:rPr lang="en-US" sz="2400" dirty="0"/>
              <a:t>, </a:t>
            </a:r>
            <a:r>
              <a:rPr lang="en-US" sz="2400" dirty="0" err="1"/>
              <a:t>вогнищеві</a:t>
            </a:r>
            <a:r>
              <a:rPr lang="en-US" sz="2400" dirty="0"/>
              <a:t>) </a:t>
            </a:r>
            <a:r>
              <a:rPr lang="en-US" sz="2400" dirty="0" err="1"/>
              <a:t>характерні</a:t>
            </a:r>
            <a:r>
              <a:rPr lang="en-US" sz="2400" dirty="0"/>
              <a:t> </a:t>
            </a:r>
            <a:r>
              <a:rPr lang="en-US" sz="2400" dirty="0" err="1"/>
              <a:t>для</a:t>
            </a:r>
            <a:r>
              <a:rPr lang="en-US" sz="2400" dirty="0"/>
              <a:t> </a:t>
            </a:r>
            <a:r>
              <a:rPr lang="en-US" sz="2400" dirty="0" err="1"/>
              <a:t>бактеріальних</a:t>
            </a:r>
            <a:r>
              <a:rPr lang="en-US" sz="2400" dirty="0"/>
              <a:t> </a:t>
            </a:r>
            <a:r>
              <a:rPr lang="en-US" sz="2400" dirty="0" err="1"/>
              <a:t>пневмоній</a:t>
            </a:r>
            <a:r>
              <a:rPr lang="en-US" sz="2400" dirty="0"/>
              <a:t>, </a:t>
            </a:r>
            <a:r>
              <a:rPr lang="en-US" sz="2400" dirty="0" err="1"/>
              <a:t>негомогенні</a:t>
            </a:r>
            <a:r>
              <a:rPr lang="en-US" sz="2400" dirty="0"/>
              <a:t> – </a:t>
            </a:r>
            <a:r>
              <a:rPr lang="en-US" sz="2400" dirty="0" err="1"/>
              <a:t>для</a:t>
            </a:r>
            <a:r>
              <a:rPr lang="en-US" sz="2400" dirty="0"/>
              <a:t> </a:t>
            </a:r>
            <a:r>
              <a:rPr lang="en-US" sz="2400" dirty="0" err="1"/>
              <a:t>пневмоній</a:t>
            </a:r>
            <a:r>
              <a:rPr lang="en-US" sz="2400" dirty="0"/>
              <a:t>, </a:t>
            </a:r>
            <a:r>
              <a:rPr lang="en-US" sz="2400" dirty="0" err="1"/>
              <a:t>спричинених</a:t>
            </a:r>
            <a:r>
              <a:rPr lang="en-US" sz="2400" dirty="0"/>
              <a:t> </a:t>
            </a:r>
            <a:r>
              <a:rPr lang="en-US" sz="2400" dirty="0" err="1" smtClean="0"/>
              <a:t>мікоплазмою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091" y="792624"/>
            <a:ext cx="7497927" cy="597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70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628" y="228600"/>
            <a:ext cx="10660771" cy="508819"/>
          </a:xfrm>
        </p:spPr>
        <p:txBody>
          <a:bodyPr>
            <a:normAutofit fontScale="90000"/>
          </a:bodyPr>
          <a:lstStyle/>
          <a:p>
            <a:r>
              <a:rPr lang="ru-RU" sz="2800" b="1" i="1" dirty="0" err="1">
                <a:solidFill>
                  <a:srgbClr val="C00000"/>
                </a:solidFill>
              </a:rPr>
              <a:t>Рентгенографія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органів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грудної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клітки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629" y="917140"/>
            <a:ext cx="9114147" cy="43918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77334" y="5309030"/>
            <a:ext cx="96027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uk-UA" sz="2400" dirty="0" smtClean="0"/>
              <a:t>Д</a:t>
            </a:r>
            <a:r>
              <a:rPr lang="en-US" sz="2400" dirty="0" err="1" smtClean="0"/>
              <a:t>исеміновані</a:t>
            </a:r>
            <a:r>
              <a:rPr lang="en-US" sz="2400" dirty="0" smtClean="0"/>
              <a:t> </a:t>
            </a:r>
            <a:r>
              <a:rPr lang="en-US" sz="2400" dirty="0" err="1"/>
              <a:t>процеси</a:t>
            </a:r>
            <a:r>
              <a:rPr lang="en-US" sz="2400" dirty="0"/>
              <a:t> (</a:t>
            </a:r>
            <a:r>
              <a:rPr lang="en-US" sz="2400" dirty="0" err="1"/>
              <a:t>інтерстиціальне</a:t>
            </a:r>
            <a:r>
              <a:rPr lang="en-US" sz="2400" dirty="0"/>
              <a:t> </a:t>
            </a:r>
            <a:r>
              <a:rPr lang="en-US" sz="2400" dirty="0" err="1"/>
              <a:t>ураження</a:t>
            </a:r>
            <a:r>
              <a:rPr lang="en-US" sz="2400" dirty="0"/>
              <a:t> з </a:t>
            </a:r>
            <a:r>
              <a:rPr lang="en-US" sz="2400" dirty="0" err="1"/>
              <a:t>альвеолярною</a:t>
            </a:r>
            <a:r>
              <a:rPr lang="en-US" sz="2400" dirty="0"/>
              <a:t> </a:t>
            </a:r>
            <a:r>
              <a:rPr lang="en-US" sz="2400" dirty="0" err="1"/>
              <a:t>інфільтрацією</a:t>
            </a:r>
            <a:r>
              <a:rPr lang="en-US" sz="2400" dirty="0"/>
              <a:t>) </a:t>
            </a:r>
            <a:r>
              <a:rPr lang="en-US" sz="2400" dirty="0" err="1"/>
              <a:t>свідчить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користь</a:t>
            </a:r>
            <a:r>
              <a:rPr lang="en-US" sz="2400" dirty="0"/>
              <a:t> </a:t>
            </a:r>
            <a:r>
              <a:rPr lang="en-US" sz="2400" dirty="0" err="1"/>
              <a:t>хламідіозу</a:t>
            </a:r>
            <a:r>
              <a:rPr lang="en-US" sz="2400" dirty="0"/>
              <a:t> </a:t>
            </a:r>
            <a:r>
              <a:rPr lang="en-US" sz="2400" dirty="0" err="1"/>
              <a:t>або</a:t>
            </a:r>
            <a:r>
              <a:rPr lang="en-US" sz="2400" dirty="0"/>
              <a:t> </a:t>
            </a:r>
            <a:r>
              <a:rPr lang="en-US" sz="2400" dirty="0" err="1" smtClean="0"/>
              <a:t>пневмоцистозу</a:t>
            </a:r>
            <a:r>
              <a:rPr lang="uk-UA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5614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err="1">
                <a:solidFill>
                  <a:srgbClr val="C00000"/>
                </a:solidFill>
              </a:rPr>
              <a:t>Рентгенографія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органів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грудної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клітки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0942" y="5519171"/>
            <a:ext cx="99629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/>
              <a:t>В</a:t>
            </a:r>
            <a:r>
              <a:rPr lang="en-US" sz="2400" dirty="0" err="1" smtClean="0"/>
              <a:t>огнищево-зливна</a:t>
            </a:r>
            <a:r>
              <a:rPr lang="en-US" sz="2400" dirty="0" smtClean="0"/>
              <a:t> </a:t>
            </a:r>
            <a:r>
              <a:rPr lang="en-US" sz="2400" dirty="0" err="1"/>
              <a:t>інфільтрація</a:t>
            </a:r>
            <a:r>
              <a:rPr lang="en-US" sz="2400" dirty="0"/>
              <a:t> є </a:t>
            </a:r>
            <a:r>
              <a:rPr lang="en-US" sz="2400" dirty="0" err="1"/>
              <a:t>характерною</a:t>
            </a:r>
            <a:r>
              <a:rPr lang="en-US" sz="2400" dirty="0"/>
              <a:t> </a:t>
            </a:r>
            <a:r>
              <a:rPr lang="en-US" sz="2400" dirty="0" err="1"/>
              <a:t>для</a:t>
            </a:r>
            <a:r>
              <a:rPr lang="en-US" sz="2400" dirty="0"/>
              <a:t> </a:t>
            </a:r>
            <a:r>
              <a:rPr lang="en-US" sz="2400" dirty="0" err="1"/>
              <a:t>пневмоній</a:t>
            </a:r>
            <a:r>
              <a:rPr lang="en-US" sz="2400" dirty="0"/>
              <a:t>, </a:t>
            </a:r>
            <a:r>
              <a:rPr lang="en-US" sz="2400" dirty="0" err="1"/>
              <a:t>що</a:t>
            </a:r>
            <a:r>
              <a:rPr lang="en-US" sz="2400" dirty="0"/>
              <a:t> </a:t>
            </a:r>
            <a:r>
              <a:rPr lang="en-US" sz="2400" dirty="0" err="1"/>
              <a:t>ускладнюються</a:t>
            </a:r>
            <a:r>
              <a:rPr lang="en-US" sz="2400" dirty="0"/>
              <a:t> </a:t>
            </a:r>
            <a:r>
              <a:rPr lang="en-US" sz="2400" dirty="0" err="1"/>
              <a:t>деструкцією</a:t>
            </a:r>
            <a:r>
              <a:rPr lang="en-US" sz="2400" dirty="0"/>
              <a:t> (</a:t>
            </a:r>
            <a:r>
              <a:rPr lang="en-US" sz="2400" dirty="0" err="1"/>
              <a:t>частіше</a:t>
            </a:r>
            <a:r>
              <a:rPr lang="en-US" sz="2400" dirty="0"/>
              <a:t> </a:t>
            </a:r>
            <a:r>
              <a:rPr lang="en-US" sz="2400" dirty="0" err="1"/>
              <a:t>пов’язані</a:t>
            </a:r>
            <a:r>
              <a:rPr lang="en-US" sz="2400" dirty="0"/>
              <a:t> </a:t>
            </a:r>
            <a:r>
              <a:rPr lang="en-US" sz="2400" dirty="0" err="1"/>
              <a:t>зі</a:t>
            </a:r>
            <a:r>
              <a:rPr lang="en-US" sz="2400" dirty="0"/>
              <a:t> </a:t>
            </a:r>
            <a:r>
              <a:rPr lang="en-US" sz="2400" dirty="0" err="1"/>
              <a:t>стафілококом</a:t>
            </a:r>
            <a:r>
              <a:rPr lang="en-US" sz="2400" dirty="0"/>
              <a:t>) 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42" y="1383017"/>
            <a:ext cx="10220632" cy="394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5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107" y="314633"/>
            <a:ext cx="11578577" cy="13208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Критерії діагностики пневмонії.</a:t>
            </a:r>
            <a:br>
              <a:rPr lang="ru-RU" b="1" i="1" dirty="0">
                <a:solidFill>
                  <a:srgbClr val="C00000"/>
                </a:solidFill>
              </a:rPr>
            </a:br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3. Лабораторні та інструментальні дослідження:</a:t>
            </a:r>
            <a:r>
              <a:rPr lang="ru-RU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6106" y="1758678"/>
            <a:ext cx="449935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sz="2400" b="1" i="1" dirty="0" err="1">
                <a:solidFill>
                  <a:schemeClr val="accent2">
                    <a:lumMod val="75000"/>
                  </a:schemeClr>
                </a:solidFill>
              </a:rPr>
              <a:t>Рентгенотомографія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 та </a:t>
            </a:r>
            <a:r>
              <a:rPr lang="en-US" sz="2400" b="1" i="1" dirty="0" err="1">
                <a:solidFill>
                  <a:schemeClr val="accent2">
                    <a:lumMod val="75000"/>
                  </a:schemeClr>
                </a:solidFill>
              </a:rPr>
              <a:t>комп’ютерна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b="1" i="1" dirty="0" err="1">
                <a:solidFill>
                  <a:schemeClr val="accent2">
                    <a:lumMod val="75000"/>
                  </a:schemeClr>
                </a:solidFill>
              </a:rPr>
              <a:t>томографія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 (КТ</a:t>
            </a:r>
            <a:r>
              <a:rPr lang="en-US" sz="2400" i="1" dirty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en-US" sz="2400" dirty="0"/>
              <a:t> </a:t>
            </a:r>
            <a:r>
              <a:rPr lang="en-US" sz="2400" dirty="0" err="1"/>
              <a:t>доцільні</a:t>
            </a:r>
            <a:r>
              <a:rPr lang="en-US" sz="2400" dirty="0"/>
              <a:t> </a:t>
            </a:r>
            <a:r>
              <a:rPr lang="en-US" sz="2400" dirty="0" err="1"/>
              <a:t>для</a:t>
            </a:r>
            <a:r>
              <a:rPr lang="en-US" sz="2400" dirty="0"/>
              <a:t> </a:t>
            </a:r>
            <a:r>
              <a:rPr lang="en-US" sz="2400" dirty="0" err="1"/>
              <a:t>проведення</a:t>
            </a:r>
            <a:r>
              <a:rPr lang="en-US" sz="2400" dirty="0"/>
              <a:t> </a:t>
            </a:r>
            <a:r>
              <a:rPr lang="en-US" sz="2400" dirty="0" err="1"/>
              <a:t>диференційної</a:t>
            </a:r>
            <a:r>
              <a:rPr lang="en-US" sz="2400" dirty="0"/>
              <a:t> </a:t>
            </a:r>
            <a:r>
              <a:rPr lang="en-US" sz="2400" dirty="0" err="1"/>
              <a:t>діагностики</a:t>
            </a:r>
            <a:r>
              <a:rPr lang="en-US" sz="2400" dirty="0"/>
              <a:t> </a:t>
            </a:r>
            <a:r>
              <a:rPr lang="en-US" sz="2400" dirty="0" err="1"/>
              <a:t>при</a:t>
            </a:r>
            <a:r>
              <a:rPr lang="en-US" sz="2400" dirty="0"/>
              <a:t> </a:t>
            </a:r>
            <a:r>
              <a:rPr lang="en-US" sz="2400" dirty="0" err="1"/>
              <a:t>ураженні</a:t>
            </a:r>
            <a:r>
              <a:rPr lang="en-US" sz="2400" dirty="0"/>
              <a:t> </a:t>
            </a:r>
            <a:r>
              <a:rPr lang="en-US" sz="2400" dirty="0" err="1"/>
              <a:t>верхніх</a:t>
            </a:r>
            <a:r>
              <a:rPr lang="en-US" sz="2400" dirty="0"/>
              <a:t> </a:t>
            </a:r>
            <a:r>
              <a:rPr lang="en-US" sz="2400" dirty="0" err="1"/>
              <a:t>часток</a:t>
            </a:r>
            <a:r>
              <a:rPr lang="en-US" sz="2400" dirty="0"/>
              <a:t> </a:t>
            </a:r>
            <a:r>
              <a:rPr lang="en-US" sz="2400" dirty="0" err="1"/>
              <a:t>легень</a:t>
            </a:r>
            <a:r>
              <a:rPr lang="en-US" sz="2400" dirty="0"/>
              <a:t>, </a:t>
            </a:r>
            <a:r>
              <a:rPr lang="en-US" sz="2400" dirty="0" err="1"/>
              <a:t>лімфатичних</a:t>
            </a:r>
            <a:r>
              <a:rPr lang="en-US" sz="2400" dirty="0"/>
              <a:t> </a:t>
            </a:r>
            <a:r>
              <a:rPr lang="en-US" sz="2400" dirty="0" err="1"/>
              <a:t>вузлів</a:t>
            </a:r>
            <a:r>
              <a:rPr lang="en-US" sz="2400" dirty="0"/>
              <a:t>, </a:t>
            </a:r>
            <a:r>
              <a:rPr lang="en-US" sz="2400" dirty="0" err="1"/>
              <a:t>середостіння</a:t>
            </a:r>
            <a:r>
              <a:rPr lang="en-US" sz="2400" dirty="0"/>
              <a:t>; </a:t>
            </a:r>
            <a:r>
              <a:rPr lang="en-US" sz="2400" dirty="0" err="1"/>
              <a:t>абсцедуванні</a:t>
            </a:r>
            <a:r>
              <a:rPr lang="en-US" sz="2400" dirty="0"/>
              <a:t>, </a:t>
            </a:r>
            <a:r>
              <a:rPr lang="en-US" sz="2400" dirty="0" err="1"/>
              <a:t>неефективності</a:t>
            </a:r>
            <a:r>
              <a:rPr lang="en-US" sz="2400" dirty="0"/>
              <a:t> </a:t>
            </a:r>
            <a:r>
              <a:rPr lang="en-US" sz="2400" dirty="0" err="1"/>
              <a:t>антибактеріальної</a:t>
            </a:r>
            <a:r>
              <a:rPr lang="en-US" sz="2400" dirty="0"/>
              <a:t> </a:t>
            </a:r>
            <a:r>
              <a:rPr lang="en-US" sz="2400" dirty="0" err="1"/>
              <a:t>терапії</a:t>
            </a:r>
            <a:r>
              <a:rPr lang="en-US" sz="2400" dirty="0"/>
              <a:t>, </a:t>
            </a:r>
            <a:r>
              <a:rPr lang="en-US" sz="2400" dirty="0" err="1"/>
              <a:t>підозрі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онкопатологію</a:t>
            </a:r>
            <a:r>
              <a:rPr lang="en-US" sz="2400" dirty="0"/>
              <a:t> </a:t>
            </a:r>
            <a:r>
              <a:rPr lang="en-US" sz="2400" dirty="0" err="1"/>
              <a:t>тощо</a:t>
            </a:r>
            <a:r>
              <a:rPr lang="en-US" sz="2400" dirty="0"/>
              <a:t> </a:t>
            </a:r>
            <a:r>
              <a:rPr lang="uk-UA" sz="2400" dirty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437" y="1357906"/>
            <a:ext cx="6636775" cy="518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6996" r="10013"/>
          <a:stretch/>
        </p:blipFill>
        <p:spPr>
          <a:xfrm>
            <a:off x="110504" y="2580968"/>
            <a:ext cx="5070130" cy="3034639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804452" y="450810"/>
            <a:ext cx="6387548" cy="583750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21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</a:t>
            </a: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(А) Кожний </a:t>
            </a:r>
            <a:r>
              <a:rPr kumimoji="0" lang="uk-UA" altLang="en-US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геміторакс</a:t>
            </a: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розділений на шість ділянок: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2 передні, 2 бічні, 2 задні, відповідно до анатомічних орієнтирів, встановлених передньою та задньою пахвовими лініями (червоні пунктирні лінії).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Кожна область ділиться навпіл, верхню та нижню. Для комплексного обстеження необхідно досліджувати всі прилеглі міжреберні проміжки в кожній досліджуваній області, ковзаючи датчиком по цьому проміжку.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(B) Приклади спрощеної форми звіту для швидкого звітування та моніторингу.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inherit"/>
              </a:rPr>
              <a:t>Для кожного дослідженого регіону найгірший результат позначається простими прапорцями відповідно до наступного рейтингу: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нормальний: 0;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добре розділені В-лінії: 1;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1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коалесцентні</a:t>
            </a:r>
            <a:r>
              <a:rPr kumimoji="0" lang="uk-UA" altLang="en-US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В-лінії: 2;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1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і консолідація: 3.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Кумулятивний бал УЗД легень відповідає сумі балів кожної досліджуваної області: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мінімальний бал, нормальні легені: 0;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максимальний бал, обидва консолідовані легені: 36). </a:t>
            </a:r>
            <a:r>
              <a:rPr kumimoji="0" lang="uk-UA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uk-UA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3"/>
          <p:cNvSpPr>
            <a:spLocks noChangeArrowheads="1"/>
          </p:cNvSpPr>
          <p:nvPr/>
        </p:nvSpPr>
        <p:spPr bwMode="auto">
          <a:xfrm>
            <a:off x="110504" y="6370639"/>
            <a:ext cx="107740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 err="1"/>
              <a:t>Bouhemad</a:t>
            </a:r>
            <a:r>
              <a:rPr lang="de-DE" altLang="ru-RU" sz="1000" b="0" dirty="0"/>
              <a:t> B, </a:t>
            </a:r>
            <a:r>
              <a:rPr lang="de-DE" altLang="ru-RU" sz="1000" b="0" dirty="0" err="1"/>
              <a:t>Dransart-Rayé</a:t>
            </a:r>
            <a:r>
              <a:rPr lang="de-DE" altLang="ru-RU" sz="1000" b="0" dirty="0"/>
              <a:t> O, </a:t>
            </a:r>
            <a:r>
              <a:rPr lang="de-DE" altLang="ru-RU" sz="1000" b="0" dirty="0" err="1"/>
              <a:t>Mojoli</a:t>
            </a:r>
            <a:r>
              <a:rPr lang="de-DE" altLang="ru-RU" sz="1000" b="0" dirty="0"/>
              <a:t> F, </a:t>
            </a:r>
            <a:r>
              <a:rPr lang="de-DE" altLang="ru-RU" sz="1000" b="0" dirty="0" err="1"/>
              <a:t>Mongodi</a:t>
            </a:r>
            <a:r>
              <a:rPr lang="de-DE" altLang="ru-RU" sz="1000" b="0" dirty="0"/>
              <a:t> S. Lung </a:t>
            </a:r>
            <a:r>
              <a:rPr lang="de-DE" altLang="ru-RU" sz="1000" b="0" dirty="0" err="1"/>
              <a:t>ultrasound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for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diagnosis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and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monitoring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of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ventilator-associated</a:t>
            </a:r>
            <a:r>
              <a:rPr lang="de-DE" altLang="ru-RU" sz="1000" b="0" dirty="0"/>
              <a:t> </a:t>
            </a:r>
            <a:r>
              <a:rPr lang="de-DE" altLang="ru-RU" sz="1000" b="0" dirty="0" err="1"/>
              <a:t>pneumonia</a:t>
            </a:r>
            <a:r>
              <a:rPr lang="de-DE" altLang="ru-RU" sz="1000" b="0" dirty="0"/>
              <a:t>. Ann </a:t>
            </a:r>
            <a:r>
              <a:rPr lang="de-DE" altLang="ru-RU" sz="1000" b="0" dirty="0" err="1"/>
              <a:t>Transl</a:t>
            </a:r>
            <a:r>
              <a:rPr lang="de-DE" altLang="ru-RU" sz="1000" b="0" dirty="0"/>
              <a:t> Med. 2018 Nov;6(21):418. </a:t>
            </a:r>
            <a:r>
              <a:rPr lang="de-DE" altLang="ru-RU" sz="1000" b="0" dirty="0" err="1"/>
              <a:t>doi</a:t>
            </a:r>
            <a:r>
              <a:rPr lang="de-DE" altLang="ru-RU" sz="1000" b="0" dirty="0"/>
              <a:t>: 10.21037/atm.2018.10.46. PMID: 30581826; PMCID: PMC6275403.</a:t>
            </a:r>
            <a:endParaRPr lang="ru-RU" altLang="ru-RU" sz="1000" b="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5587" y="6176963"/>
            <a:ext cx="631696" cy="6074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7383" y="5807631"/>
            <a:ext cx="47409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en-US" dirty="0">
                <a:solidFill>
                  <a:srgbClr val="202124"/>
                </a:solidFill>
                <a:latin typeface="inherit"/>
              </a:rPr>
              <a:t>Зони сканування </a:t>
            </a:r>
            <a:r>
              <a:rPr lang="uk-UA" altLang="en-US" dirty="0" smtClean="0">
                <a:solidFill>
                  <a:srgbClr val="202124"/>
                </a:solidFill>
                <a:latin typeface="inherit"/>
              </a:rPr>
              <a:t>легень та звіт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06" y="1062191"/>
            <a:ext cx="4360126" cy="151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173958" y="0"/>
            <a:ext cx="563049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3200" b="1" i="1" dirty="0">
                <a:solidFill>
                  <a:srgbClr val="C00000"/>
                </a:solidFill>
                <a:latin typeface="Cambria"/>
              </a:rPr>
              <a:t>Ультразвукове дослідження легень</a:t>
            </a:r>
            <a:br>
              <a:rPr lang="uk-UA" sz="3200" b="1" i="1" dirty="0">
                <a:solidFill>
                  <a:srgbClr val="C00000"/>
                </a:solidFill>
                <a:latin typeface="Cambria"/>
              </a:rPr>
            </a:br>
            <a:endParaRPr lang="uk-U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25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" t="24808" r="6112" b="17213"/>
          <a:stretch/>
        </p:blipFill>
        <p:spPr bwMode="auto">
          <a:xfrm>
            <a:off x="235973" y="2300748"/>
            <a:ext cx="10741429" cy="380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35973" y="52937"/>
            <a:ext cx="110760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Ультразвукове дослідження легень</a:t>
            </a:r>
            <a:br>
              <a:rPr lang="uk-UA" sz="3200" b="1" i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</a:br>
            <a:endParaRPr lang="uk-UA" dirty="0"/>
          </a:p>
        </p:txBody>
      </p:sp>
      <p:sp>
        <p:nvSpPr>
          <p:cNvPr id="6" name="Прямокутник 5"/>
          <p:cNvSpPr/>
          <p:nvPr/>
        </p:nvSpPr>
        <p:spPr>
          <a:xfrm>
            <a:off x="585019" y="1291783"/>
            <a:ext cx="9886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b="1" dirty="0" err="1"/>
              <a:t>Інтерпретація</a:t>
            </a:r>
            <a:r>
              <a:rPr lang="ru-RU" sz="2400" b="1" dirty="0"/>
              <a:t> </a:t>
            </a:r>
            <a:r>
              <a:rPr lang="ru-RU" sz="2400" b="1" dirty="0" err="1"/>
              <a:t>умовних</a:t>
            </a:r>
            <a:r>
              <a:rPr lang="ru-RU" sz="2400" b="1" dirty="0"/>
              <a:t> </a:t>
            </a:r>
            <a:r>
              <a:rPr lang="ru-RU" sz="2400" b="1" dirty="0" err="1"/>
              <a:t>скорочень</a:t>
            </a:r>
            <a:r>
              <a:rPr lang="ru-RU" sz="2400" b="1" dirty="0"/>
              <a:t> </a:t>
            </a:r>
            <a:r>
              <a:rPr lang="ru-RU" sz="2400" b="1" dirty="0" err="1"/>
              <a:t>національного</a:t>
            </a:r>
            <a:r>
              <a:rPr lang="ru-RU" sz="2400" b="1" dirty="0"/>
              <a:t> протоколу УЗД </a:t>
            </a:r>
            <a:r>
              <a:rPr lang="ru-RU" sz="2400" b="1" dirty="0" err="1"/>
              <a:t>легень</a:t>
            </a:r>
            <a:endParaRPr lang="ru-RU" sz="2400" b="1" dirty="0"/>
          </a:p>
        </p:txBody>
      </p:sp>
      <p:sp>
        <p:nvSpPr>
          <p:cNvPr id="7" name="Прямокутник 6"/>
          <p:cNvSpPr/>
          <p:nvPr/>
        </p:nvSpPr>
        <p:spPr>
          <a:xfrm>
            <a:off x="2797278" y="6496406"/>
            <a:ext cx="85147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https://ielastography.kiev.ua/wp-content/uploads/Protokol_UZD_legen_covid.pdf</a:t>
            </a: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160909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>
                <a:solidFill>
                  <a:srgbClr val="C00000"/>
                </a:solidFill>
              </a:rPr>
              <a:t>Ультразвукове дослідження легень</a:t>
            </a:r>
            <a:br>
              <a:rPr lang="uk-UA" b="1" i="1" dirty="0">
                <a:solidFill>
                  <a:srgbClr val="C00000"/>
                </a:solidFill>
              </a:rPr>
            </a:br>
            <a:endParaRPr lang="uk-UA" i="1" dirty="0">
              <a:solidFill>
                <a:srgbClr val="C00000"/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023419" y="1242398"/>
            <a:ext cx="916858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/>
              <a:t>Основні ознаки та можливі зміни в нормі та при пневмонії, це:</a:t>
            </a:r>
          </a:p>
          <a:p>
            <a:endParaRPr lang="uk-UA" sz="2000" dirty="0"/>
          </a:p>
          <a:p>
            <a:r>
              <a:rPr lang="uk-UA" sz="2000" dirty="0"/>
              <a:t>ПЛЕВРАЛЬНА ЛІНІЯ – </a:t>
            </a:r>
            <a:r>
              <a:rPr lang="uk-UA" sz="2000" dirty="0" err="1"/>
              <a:t>гіперехогенна</a:t>
            </a:r>
            <a:r>
              <a:rPr lang="uk-UA" sz="2000" dirty="0"/>
              <a:t> лінія, в нормі рівна, непереривчаста, при пневмонії відмічається її потовщення до 3 мм, контури її рвані, переривчаті;</a:t>
            </a:r>
          </a:p>
          <a:p>
            <a:endParaRPr lang="uk-UA" sz="2000" dirty="0"/>
          </a:p>
          <a:p>
            <a:r>
              <a:rPr lang="uk-UA" sz="2000" b="1" dirty="0"/>
              <a:t>А-лінії </a:t>
            </a:r>
            <a:r>
              <a:rPr lang="uk-UA" sz="2000" dirty="0"/>
              <a:t>– це горизонтальні УЗ-артефакти, розташовані паралельно плевральній лінії через однакові проміжки, присутні в нормі, при пневмонії зменшуються або зникають;</a:t>
            </a:r>
          </a:p>
          <a:p>
            <a:endParaRPr lang="uk-UA" sz="2000" dirty="0"/>
          </a:p>
          <a:p>
            <a:r>
              <a:rPr lang="uk-UA" sz="2000" b="1" dirty="0"/>
              <a:t>В-лінії </a:t>
            </a:r>
            <a:r>
              <a:rPr lang="uk-UA" sz="2000" dirty="0"/>
              <a:t>– вертикальні </a:t>
            </a:r>
            <a:r>
              <a:rPr lang="uk-UA" sz="2000" dirty="0" err="1"/>
              <a:t>гіперехогенні</a:t>
            </a:r>
            <a:r>
              <a:rPr lang="uk-UA" sz="2000" dirty="0"/>
              <a:t> УЗ-артефакти від плевральної лінії до кінця ультразвукового вікна без зниження їх інтенсивності. В нормі їх нараховують не більше 3-х в одному міжреберному проміжку </a:t>
            </a:r>
            <a:r>
              <a:rPr lang="uk-UA" sz="2000" dirty="0" smtClean="0"/>
              <a:t>; </a:t>
            </a:r>
            <a:r>
              <a:rPr lang="uk-UA" sz="2000" dirty="0"/>
              <a:t>при пневмонії їх нараховують більше трьох в одному підребер’ї, при </a:t>
            </a:r>
            <a:r>
              <a:rPr lang="uk-UA" sz="2000" dirty="0" err="1"/>
              <a:t>інтерстиційному</a:t>
            </a:r>
            <a:r>
              <a:rPr lang="uk-UA" sz="2000" dirty="0"/>
              <a:t> синдромі можуть бути </a:t>
            </a:r>
            <a:r>
              <a:rPr lang="uk-UA" sz="2000" dirty="0" err="1"/>
              <a:t>мультифокальні</a:t>
            </a:r>
            <a:r>
              <a:rPr lang="uk-UA" sz="2000" dirty="0"/>
              <a:t>, зливні, при загострені процесу кількістю до 10 одиниць, з появою так званого синдрому «білої легені»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40"/>
          <a:stretch/>
        </p:blipFill>
        <p:spPr bwMode="auto">
          <a:xfrm>
            <a:off x="256920" y="1242398"/>
            <a:ext cx="2383041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835389" y="3151999"/>
            <a:ext cx="942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 В-лінії. 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647843" y="5766713"/>
            <a:ext cx="1594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«Біла» легеня.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3"/>
          <a:stretch/>
        </p:blipFill>
        <p:spPr bwMode="auto">
          <a:xfrm>
            <a:off x="256920" y="3781554"/>
            <a:ext cx="2376386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87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732502" y="139233"/>
            <a:ext cx="76445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Ультразвукове дослідження легень</a:t>
            </a: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5329083" y="1389934"/>
            <a:ext cx="6096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b="1" dirty="0"/>
              <a:t>Консолідація</a:t>
            </a:r>
            <a:r>
              <a:rPr lang="uk-UA" sz="2000" dirty="0"/>
              <a:t> – ділянка легеневої тканини, схожа на тканину печінки, з нерівними нижніми межами. В нормальних легенях відсутні, при пневмонії можуть бути невеликі, великі або </a:t>
            </a:r>
            <a:r>
              <a:rPr lang="uk-UA" sz="2000" dirty="0" err="1"/>
              <a:t>лобарні</a:t>
            </a:r>
            <a:r>
              <a:rPr lang="uk-UA" sz="2000" dirty="0"/>
              <a:t>;</a:t>
            </a:r>
          </a:p>
          <a:p>
            <a:endParaRPr lang="uk-UA" sz="2000" dirty="0"/>
          </a:p>
          <a:p>
            <a:r>
              <a:rPr lang="uk-UA" sz="2000" b="1" dirty="0" err="1"/>
              <a:t>Субплевральна</a:t>
            </a:r>
            <a:r>
              <a:rPr lang="uk-UA" sz="2000" b="1" dirty="0"/>
              <a:t> консолідація </a:t>
            </a:r>
            <a:r>
              <a:rPr lang="uk-UA" sz="2000" dirty="0"/>
              <a:t>– верхня межа ущільненої тканини легені, яка прилягає до плеври; В нормі відсутні, при пневмонії частіше </a:t>
            </a:r>
            <a:r>
              <a:rPr lang="uk-UA" sz="2000" dirty="0" smtClean="0"/>
              <a:t>множинні</a:t>
            </a:r>
          </a:p>
          <a:p>
            <a:endParaRPr lang="uk-UA" sz="2000" dirty="0"/>
          </a:p>
          <a:p>
            <a:r>
              <a:rPr lang="uk-UA" sz="2000" b="1" dirty="0" err="1"/>
              <a:t>Аеробронхограма</a:t>
            </a:r>
            <a:r>
              <a:rPr lang="uk-UA" sz="2000" dirty="0"/>
              <a:t> – яскраві </a:t>
            </a:r>
            <a:r>
              <a:rPr lang="uk-UA" sz="2000" dirty="0" err="1"/>
              <a:t>гіперехогенні</a:t>
            </a:r>
            <a:r>
              <a:rPr lang="uk-UA" sz="2000" dirty="0"/>
              <a:t> структури (включення повітря в бронхіолах). В нормі не </a:t>
            </a:r>
            <a:r>
              <a:rPr lang="uk-UA" sz="2000" dirty="0" err="1"/>
              <a:t>візуалізуються</a:t>
            </a:r>
            <a:r>
              <a:rPr lang="uk-UA" sz="2000" dirty="0"/>
              <a:t>, при пневмонії можуть визначатись в зоні консолідації.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38" y="1252257"/>
            <a:ext cx="4748549" cy="4037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232338" y="5589328"/>
            <a:ext cx="4919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/>
              <a:t>Субплевральна</a:t>
            </a:r>
            <a:r>
              <a:rPr lang="uk-UA" dirty="0"/>
              <a:t> консолідація легеневої тканини.</a:t>
            </a:r>
          </a:p>
        </p:txBody>
      </p:sp>
    </p:spTree>
    <p:extLst>
      <p:ext uri="{BB962C8B-B14F-4D97-AF65-F5344CB8AC3E}">
        <p14:creationId xmlns:p14="http://schemas.microsoft.com/office/powerpoint/2010/main" val="117481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3" t="16734" r="18954" b="8265"/>
          <a:stretch/>
        </p:blipFill>
        <p:spPr bwMode="auto">
          <a:xfrm>
            <a:off x="2050026" y="874983"/>
            <a:ext cx="8170606" cy="543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319548" y="197874"/>
            <a:ext cx="1118419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  <a:t>Ультразвукове дослідження легень</a:t>
            </a:r>
            <a:br>
              <a:rPr lang="uk-UA" sz="3200" b="1" i="1" dirty="0">
                <a:solidFill>
                  <a:srgbClr val="C00000"/>
                </a:solidFill>
                <a:latin typeface="Cambria"/>
                <a:ea typeface="+mj-ea"/>
                <a:cs typeface="+mj-cs"/>
              </a:rPr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521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6" t="23387" r="18613" b="6250"/>
          <a:stretch/>
        </p:blipFill>
        <p:spPr bwMode="auto">
          <a:xfrm>
            <a:off x="4444674" y="0"/>
            <a:ext cx="5014450" cy="4691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5" t="38070" r="6397" b="10181"/>
          <a:stretch/>
        </p:blipFill>
        <p:spPr bwMode="auto">
          <a:xfrm>
            <a:off x="4444674" y="4456506"/>
            <a:ext cx="5184194" cy="226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7998542" y="6615658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https://ielastography.kiev.ua/wp-content/uploads/Protokol_UZD_legen_covid.pdf</a:t>
            </a:r>
            <a:endParaRPr lang="uk-UA" sz="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" y="4297680"/>
            <a:ext cx="3222018" cy="2004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289560" y="553656"/>
            <a:ext cx="379476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3200" b="1" i="1" dirty="0">
                <a:solidFill>
                  <a:srgbClr val="C00000"/>
                </a:solidFill>
                <a:latin typeface="Cambria"/>
              </a:rPr>
              <a:t>Ультразвукове дослідження легень</a:t>
            </a:r>
            <a:br>
              <a:rPr lang="uk-UA" sz="3200" b="1" i="1" dirty="0">
                <a:solidFill>
                  <a:srgbClr val="C00000"/>
                </a:solidFill>
                <a:latin typeface="Cambria"/>
              </a:rPr>
            </a:br>
            <a:endParaRPr lang="uk-U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9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12188114" cy="534526"/>
          </a:xfrm>
        </p:spPr>
        <p:txBody>
          <a:bodyPr>
            <a:noAutofit/>
          </a:bodyPr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</a:rPr>
              <a:t>Карта смертності дітей молодших 5 років від пневмонії</a:t>
            </a:r>
            <a:r>
              <a:rPr lang="uk-UA" dirty="0" smtClean="0"/>
              <a:t> </a:t>
            </a:r>
            <a:endParaRPr lang="en-US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0550" t="33893" r="9895" b="7211"/>
          <a:stretch/>
        </p:blipFill>
        <p:spPr>
          <a:xfrm>
            <a:off x="1619950" y="1511482"/>
            <a:ext cx="8922197" cy="4433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4350" t="77880" r="45234" b="19347"/>
          <a:stretch/>
        </p:blipFill>
        <p:spPr>
          <a:xfrm>
            <a:off x="3539413" y="6213642"/>
            <a:ext cx="5947488" cy="18836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3494" y="6466930"/>
            <a:ext cx="11218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https://childmortality.org/causes-of-death/data?refArea=UKR&amp;causes=LRI&amp;type=DEATHS&amp;d_refAre</a:t>
            </a:r>
            <a:r>
              <a:rPr lang="uk-UA" dirty="0"/>
              <a:t>а</a:t>
            </a: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5840094"/>
            <a:ext cx="3558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(</a:t>
            </a:r>
            <a:r>
              <a:rPr lang="uk-UA" b="1" i="1" dirty="0"/>
              <a:t>на </a:t>
            </a:r>
            <a:r>
              <a:rPr lang="en-US" b="1" i="1" dirty="0"/>
              <a:t> 1000</a:t>
            </a:r>
            <a:r>
              <a:rPr lang="uk-UA" b="1" i="1" dirty="0"/>
              <a:t> </a:t>
            </a:r>
            <a:r>
              <a:rPr lang="uk-UA" b="1" i="1" dirty="0" err="1"/>
              <a:t>народившихся</a:t>
            </a:r>
            <a:r>
              <a:rPr lang="uk-UA" b="1" i="1" dirty="0"/>
              <a:t> живими)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9553" y="5552069"/>
            <a:ext cx="1298561" cy="12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9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516" y="285135"/>
            <a:ext cx="8596668" cy="1320800"/>
          </a:xfrm>
        </p:spPr>
        <p:txBody>
          <a:bodyPr/>
          <a:lstStyle/>
          <a:p>
            <a:r>
              <a:rPr lang="ru-RU" dirty="0" err="1"/>
              <a:t>Вогнищева</a:t>
            </a:r>
            <a:r>
              <a:rPr lang="ru-RU" dirty="0"/>
              <a:t> </a:t>
            </a:r>
            <a:r>
              <a:rPr lang="ru-RU" dirty="0" err="1"/>
              <a:t>пневмонія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4516" y="1099541"/>
            <a:ext cx="110072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err="1"/>
              <a:t>Клінічні</a:t>
            </a:r>
            <a:r>
              <a:rPr lang="ru-RU" b="1" dirty="0"/>
              <a:t> та </a:t>
            </a:r>
            <a:r>
              <a:rPr lang="ru-RU" b="1" dirty="0" err="1"/>
              <a:t>діагностичні</a:t>
            </a:r>
            <a:r>
              <a:rPr lang="ru-RU" b="1" dirty="0"/>
              <a:t> </a:t>
            </a:r>
            <a:r>
              <a:rPr lang="ru-RU" b="1" dirty="0" err="1"/>
              <a:t>критерії</a:t>
            </a:r>
            <a:r>
              <a:rPr lang="ru-RU" b="1" dirty="0"/>
              <a:t>:</a:t>
            </a:r>
            <a:endParaRPr lang="ru-RU" dirty="0"/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прояви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пневмонічного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статусу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субфебрильна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або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фебрильна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температура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загальні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симптоми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інтоксикації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dirty="0" err="1"/>
              <a:t>сухий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глибокий</a:t>
            </a:r>
            <a:r>
              <a:rPr lang="ru-RU" dirty="0"/>
              <a:t> </a:t>
            </a:r>
            <a:r>
              <a:rPr lang="ru-RU" dirty="0" err="1"/>
              <a:t>вологий</a:t>
            </a:r>
            <a:r>
              <a:rPr lang="ru-RU" dirty="0"/>
              <a:t> кашель;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dirty="0" err="1"/>
              <a:t>задишка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прискорене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r>
              <a:rPr lang="ru-RU" dirty="0"/>
              <a:t>, як правило, за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обструктивного</a:t>
            </a:r>
            <a:r>
              <a:rPr lang="ru-RU" dirty="0"/>
              <a:t> синдрому; </a:t>
            </a:r>
            <a:r>
              <a:rPr lang="ru-RU" dirty="0" err="1"/>
              <a:t>обструктивний</a:t>
            </a:r>
            <a:r>
              <a:rPr lang="ru-RU" dirty="0"/>
              <a:t> синдром (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у 5% </a:t>
            </a:r>
            <a:r>
              <a:rPr lang="ru-RU" dirty="0" err="1"/>
              <a:t>хворих</a:t>
            </a:r>
            <a:r>
              <a:rPr lang="ru-RU" dirty="0"/>
              <a:t>);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dirty="0" err="1"/>
              <a:t>тахікардія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відповідає</a:t>
            </a:r>
            <a:r>
              <a:rPr lang="ru-RU" dirty="0"/>
              <a:t> </a:t>
            </a:r>
            <a:r>
              <a:rPr lang="ru-RU" dirty="0" err="1"/>
              <a:t>рівню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 у </a:t>
            </a:r>
            <a:r>
              <a:rPr lang="ru-RU" dirty="0" err="1"/>
              <a:t>грудній</a:t>
            </a:r>
            <a:r>
              <a:rPr lang="ru-RU" dirty="0"/>
              <a:t> </a:t>
            </a:r>
            <a:r>
              <a:rPr lang="ru-RU" dirty="0" err="1"/>
              <a:t>клітці</a:t>
            </a:r>
            <a:r>
              <a:rPr lang="ru-RU" dirty="0"/>
              <a:t> при </a:t>
            </a:r>
            <a:r>
              <a:rPr lang="ru-RU" dirty="0" err="1"/>
              <a:t>кашлі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глибокому</a:t>
            </a:r>
            <a:r>
              <a:rPr lang="ru-RU" dirty="0"/>
              <a:t> </a:t>
            </a:r>
            <a:r>
              <a:rPr lang="ru-RU" dirty="0" err="1"/>
              <a:t>диханні</a:t>
            </a:r>
            <a:r>
              <a:rPr lang="ru-RU" dirty="0"/>
              <a:t>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dirty="0" err="1"/>
              <a:t>зв’язок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респіраторною</a:t>
            </a:r>
            <a:r>
              <a:rPr lang="ru-RU" dirty="0"/>
              <a:t> </a:t>
            </a:r>
            <a:r>
              <a:rPr lang="ru-RU" dirty="0" err="1"/>
              <a:t>інфекцією</a:t>
            </a:r>
            <a:r>
              <a:rPr lang="ru-RU" dirty="0"/>
              <a:t>, </a:t>
            </a:r>
            <a:r>
              <a:rPr lang="ru-RU" dirty="0" err="1" smtClean="0"/>
              <a:t>переохолодженням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4517" y="4089568"/>
            <a:ext cx="1100721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err="1"/>
              <a:t>Перкусія</a:t>
            </a:r>
            <a:r>
              <a:rPr lang="ru-RU" dirty="0"/>
              <a:t> </a:t>
            </a:r>
            <a:r>
              <a:rPr lang="ru-RU" b="1" dirty="0" err="1"/>
              <a:t>грудної</a:t>
            </a:r>
            <a:r>
              <a:rPr lang="ru-RU" b="1" dirty="0"/>
              <a:t> </a:t>
            </a:r>
            <a:r>
              <a:rPr lang="ru-RU" b="1" dirty="0" err="1"/>
              <a:t>клітки</a:t>
            </a:r>
            <a:r>
              <a:rPr lang="ru-RU" b="1" dirty="0"/>
              <a:t>.</a:t>
            </a:r>
            <a:r>
              <a:rPr lang="ru-RU" dirty="0"/>
              <a:t> </a:t>
            </a:r>
            <a:endParaRPr lang="ru-RU" dirty="0" smtClean="0"/>
          </a:p>
          <a:p>
            <a:pPr fontAlgn="base"/>
            <a:r>
              <a:rPr lang="ru-RU" dirty="0" err="1" smtClean="0"/>
              <a:t>Скорочення</a:t>
            </a:r>
            <a:r>
              <a:rPr lang="ru-RU" dirty="0" smtClean="0"/>
              <a:t> </a:t>
            </a:r>
            <a:r>
              <a:rPr lang="ru-RU" dirty="0" err="1"/>
              <a:t>перкуторного</a:t>
            </a:r>
            <a:r>
              <a:rPr lang="ru-RU" dirty="0"/>
              <a:t> звуку над </a:t>
            </a:r>
            <a:r>
              <a:rPr lang="ru-RU" dirty="0" err="1"/>
              <a:t>вогнищем</a:t>
            </a:r>
            <a:r>
              <a:rPr lang="ru-RU" dirty="0"/>
              <a:t> </a:t>
            </a:r>
            <a:r>
              <a:rPr lang="ru-RU" dirty="0" err="1" smtClean="0"/>
              <a:t>інфільтрації</a:t>
            </a:r>
            <a:endParaRPr lang="ru-RU" dirty="0" smtClean="0"/>
          </a:p>
          <a:p>
            <a:pPr fontAlgn="base"/>
            <a:endParaRPr lang="ru-RU" dirty="0"/>
          </a:p>
          <a:p>
            <a:pPr fontAlgn="base"/>
            <a:r>
              <a:rPr lang="ru-RU" b="1" dirty="0" err="1"/>
              <a:t>Аускультація</a:t>
            </a:r>
            <a:r>
              <a:rPr lang="ru-RU" dirty="0"/>
              <a:t> </a:t>
            </a:r>
            <a:r>
              <a:rPr lang="ru-RU" b="1" dirty="0" err="1"/>
              <a:t>легень</a:t>
            </a:r>
            <a:r>
              <a:rPr lang="ru-RU" b="1" dirty="0"/>
              <a:t>.</a:t>
            </a:r>
            <a:r>
              <a:rPr lang="ru-RU" dirty="0"/>
              <a:t> Над </a:t>
            </a:r>
            <a:r>
              <a:rPr lang="ru-RU" dirty="0" err="1"/>
              <a:t>ділянками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r>
              <a:rPr lang="ru-RU" dirty="0"/>
              <a:t> </a:t>
            </a:r>
            <a:r>
              <a:rPr lang="ru-RU" dirty="0" err="1"/>
              <a:t>жорстке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ослаблене</a:t>
            </a:r>
            <a:r>
              <a:rPr lang="ru-RU" dirty="0"/>
              <a:t>, </a:t>
            </a:r>
            <a:r>
              <a:rPr lang="ru-RU" dirty="0" err="1"/>
              <a:t>може</a:t>
            </a:r>
            <a:r>
              <a:rPr lang="ru-RU" dirty="0"/>
              <a:t> бути з </a:t>
            </a:r>
            <a:r>
              <a:rPr lang="ru-RU" dirty="0" err="1"/>
              <a:t>бронхіальним</a:t>
            </a:r>
            <a:r>
              <a:rPr lang="ru-RU" dirty="0"/>
              <a:t> </a:t>
            </a:r>
            <a:r>
              <a:rPr lang="ru-RU" dirty="0" err="1"/>
              <a:t>відтінком</a:t>
            </a:r>
            <a:r>
              <a:rPr lang="ru-RU" dirty="0"/>
              <a:t>, а </a:t>
            </a:r>
            <a:r>
              <a:rPr lang="ru-RU" dirty="0" err="1"/>
              <a:t>інколи</a:t>
            </a:r>
            <a:r>
              <a:rPr lang="ru-RU" dirty="0"/>
              <a:t> </a:t>
            </a:r>
            <a:r>
              <a:rPr lang="ru-RU" dirty="0" err="1"/>
              <a:t>бронхофонія</a:t>
            </a:r>
            <a:r>
              <a:rPr lang="ru-RU" dirty="0"/>
              <a:t> над </a:t>
            </a:r>
            <a:r>
              <a:rPr lang="ru-RU" dirty="0" err="1"/>
              <a:t>місцем</a:t>
            </a:r>
            <a:r>
              <a:rPr lang="ru-RU" dirty="0"/>
              <a:t> </a:t>
            </a:r>
            <a:r>
              <a:rPr lang="ru-RU" dirty="0" err="1"/>
              <a:t>локалізації</a:t>
            </a:r>
            <a:r>
              <a:rPr lang="ru-RU" dirty="0"/>
              <a:t> </a:t>
            </a:r>
            <a:r>
              <a:rPr lang="ru-RU" dirty="0" err="1"/>
              <a:t>пневмонічного</a:t>
            </a:r>
            <a:r>
              <a:rPr lang="ru-RU" dirty="0"/>
              <a:t> </a:t>
            </a:r>
            <a:r>
              <a:rPr lang="ru-RU" dirty="0" err="1"/>
              <a:t>вогнища</a:t>
            </a:r>
            <a:r>
              <a:rPr lang="ru-RU" dirty="0"/>
              <a:t>. </a:t>
            </a:r>
            <a:endParaRPr lang="ru-RU" dirty="0" smtClean="0"/>
          </a:p>
          <a:p>
            <a:pPr fontAlgn="base"/>
            <a:r>
              <a:rPr lang="ru-RU" dirty="0" err="1" smtClean="0"/>
              <a:t>Хрипів</a:t>
            </a:r>
            <a:r>
              <a:rPr lang="ru-RU" dirty="0" smtClean="0"/>
              <a:t> </a:t>
            </a:r>
            <a:r>
              <a:rPr lang="ru-RU" dirty="0"/>
              <a:t>на початку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не бути, а за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наявності</a:t>
            </a:r>
            <a:r>
              <a:rPr lang="ru-RU" dirty="0"/>
              <a:t> вони </a:t>
            </a:r>
            <a:r>
              <a:rPr lang="ru-RU" dirty="0" err="1"/>
              <a:t>мають</a:t>
            </a:r>
            <a:r>
              <a:rPr lang="ru-RU" dirty="0"/>
              <a:t> характер сухих та </a:t>
            </a:r>
            <a:r>
              <a:rPr lang="ru-RU" dirty="0" err="1"/>
              <a:t>вологих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дрібнопухирчастих</a:t>
            </a:r>
            <a:r>
              <a:rPr lang="ru-RU" dirty="0"/>
              <a:t> до </a:t>
            </a:r>
            <a:r>
              <a:rPr lang="ru-RU" dirty="0" err="1"/>
              <a:t>крепітуючих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705" y="387068"/>
            <a:ext cx="4388565" cy="19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880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99768"/>
          </a:xfrm>
        </p:spPr>
        <p:txBody>
          <a:bodyPr>
            <a:normAutofit/>
          </a:bodyPr>
          <a:lstStyle/>
          <a:p>
            <a:r>
              <a:rPr lang="ru-RU" dirty="0" err="1"/>
              <a:t>Вогнищева</a:t>
            </a:r>
            <a:r>
              <a:rPr lang="ru-RU" dirty="0"/>
              <a:t> </a:t>
            </a:r>
            <a:r>
              <a:rPr lang="ru-RU" dirty="0" err="1"/>
              <a:t>пневмонія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0554" y="159423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/>
              <a:t>Рентгенографія</a:t>
            </a:r>
            <a:r>
              <a:rPr lang="ru-RU" b="1" dirty="0"/>
              <a:t> </a:t>
            </a:r>
            <a:r>
              <a:rPr lang="ru-RU" b="1" dirty="0" err="1"/>
              <a:t>легень</a:t>
            </a:r>
            <a:r>
              <a:rPr lang="ru-RU" b="1" dirty="0"/>
              <a:t>. </a:t>
            </a:r>
            <a:endParaRPr lang="ru-RU" b="1" dirty="0" smtClean="0"/>
          </a:p>
          <a:p>
            <a:endParaRPr lang="ru-RU" b="1" dirty="0"/>
          </a:p>
          <a:p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пневмоній</a:t>
            </a:r>
            <a:r>
              <a:rPr lang="ru-RU" dirty="0"/>
              <a:t> </a:t>
            </a:r>
            <a:r>
              <a:rPr lang="ru-RU" dirty="0" err="1"/>
              <a:t>рентгенологічно</a:t>
            </a:r>
            <a:r>
              <a:rPr lang="ru-RU" dirty="0"/>
              <a:t> </a:t>
            </a:r>
            <a:r>
              <a:rPr lang="ru-RU" dirty="0" err="1"/>
              <a:t>перебігають</a:t>
            </a:r>
            <a:r>
              <a:rPr lang="ru-RU" dirty="0"/>
              <a:t> у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фази</a:t>
            </a:r>
            <a:r>
              <a:rPr lang="ru-RU" dirty="0"/>
              <a:t>: фазу </a:t>
            </a:r>
            <a:r>
              <a:rPr lang="ru-RU" dirty="0" err="1"/>
              <a:t>розпалу</a:t>
            </a:r>
            <a:r>
              <a:rPr lang="ru-RU" dirty="0"/>
              <a:t> та фазу </a:t>
            </a:r>
            <a:r>
              <a:rPr lang="ru-RU" dirty="0" err="1"/>
              <a:t>розсмоктування</a:t>
            </a:r>
            <a:endParaRPr lang="ru-RU" dirty="0"/>
          </a:p>
        </p:txBody>
      </p:sp>
      <p:pic>
        <p:nvPicPr>
          <p:cNvPr id="4" name="Рисунок 3" descr="DL161_525-6-300x125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278" y="103239"/>
            <a:ext cx="5279922" cy="23744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607277" y="2517564"/>
            <a:ext cx="5471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200" i="1" dirty="0" smtClean="0"/>
              <a:t>А </a:t>
            </a:r>
            <a:r>
              <a:rPr lang="ru-RU" sz="1200" i="1" dirty="0"/>
              <a:t>– </a:t>
            </a:r>
            <a:r>
              <a:rPr lang="ru-RU" sz="1200" i="1" dirty="0" err="1"/>
              <a:t>вогнищева</a:t>
            </a:r>
            <a:r>
              <a:rPr lang="ru-RU" sz="1200" i="1" dirty="0"/>
              <a:t> </a:t>
            </a:r>
            <a:r>
              <a:rPr lang="ru-RU" sz="1200" i="1" dirty="0" err="1"/>
              <a:t>пневмонія</a:t>
            </a:r>
            <a:r>
              <a:rPr lang="ru-RU" sz="1200" i="1" dirty="0"/>
              <a:t> у </a:t>
            </a:r>
            <a:r>
              <a:rPr lang="ru-RU" sz="1200" i="1" dirty="0" err="1"/>
              <a:t>верхній</a:t>
            </a:r>
            <a:r>
              <a:rPr lang="ru-RU" sz="1200" i="1" dirty="0"/>
              <a:t> </a:t>
            </a:r>
            <a:r>
              <a:rPr lang="ru-RU" sz="1200" i="1" dirty="0" err="1"/>
              <a:t>частці</a:t>
            </a:r>
            <a:r>
              <a:rPr lang="ru-RU" sz="1200" i="1" dirty="0"/>
              <a:t> </a:t>
            </a:r>
            <a:r>
              <a:rPr lang="ru-RU" sz="1200" i="1" dirty="0" err="1"/>
              <a:t>лівої</a:t>
            </a:r>
            <a:r>
              <a:rPr lang="ru-RU" sz="1200" i="1" dirty="0"/>
              <a:t> </a:t>
            </a:r>
            <a:r>
              <a:rPr lang="ru-RU" sz="1200" i="1" dirty="0" err="1"/>
              <a:t>легені</a:t>
            </a:r>
            <a:r>
              <a:rPr lang="ru-RU" sz="1200" i="1" dirty="0"/>
              <a:t> </a:t>
            </a:r>
            <a:r>
              <a:rPr lang="ru-RU" sz="1200" i="1" dirty="0" err="1"/>
              <a:t>хворої</a:t>
            </a:r>
            <a:r>
              <a:rPr lang="ru-RU" sz="1200" i="1" dirty="0"/>
              <a:t> М., 13 </a:t>
            </a:r>
            <a:r>
              <a:rPr lang="ru-RU" sz="1200" i="1" dirty="0" err="1"/>
              <a:t>років</a:t>
            </a:r>
            <a:r>
              <a:rPr lang="ru-RU" sz="1200" i="1" dirty="0" smtClean="0"/>
              <a:t>;</a:t>
            </a:r>
          </a:p>
          <a:p>
            <a:pPr fontAlgn="base"/>
            <a:r>
              <a:rPr lang="ru-RU" sz="1200" i="1" dirty="0" smtClean="0"/>
              <a:t> </a:t>
            </a:r>
            <a:r>
              <a:rPr lang="ru-RU" sz="1200" i="1" dirty="0"/>
              <a:t>Б </a:t>
            </a:r>
            <a:r>
              <a:rPr lang="ru-RU" sz="1200" i="1" dirty="0" smtClean="0"/>
              <a:t>– </a:t>
            </a:r>
            <a:r>
              <a:rPr lang="ru-RU" sz="1200" i="1" dirty="0" err="1" smtClean="0"/>
              <a:t>контрольна</a:t>
            </a:r>
            <a:r>
              <a:rPr lang="ru-RU" sz="1200" i="1" dirty="0" smtClean="0"/>
              <a:t> </a:t>
            </a:r>
            <a:r>
              <a:rPr lang="ru-RU" sz="1200" i="1" dirty="0" err="1"/>
              <a:t>рентгенограма</a:t>
            </a:r>
            <a:r>
              <a:rPr lang="ru-RU" sz="1200" i="1" dirty="0"/>
              <a:t> </a:t>
            </a:r>
            <a:r>
              <a:rPr lang="ru-RU" sz="1200" i="1" dirty="0" err="1"/>
              <a:t>після</a:t>
            </a:r>
            <a:r>
              <a:rPr lang="ru-RU" sz="1200" i="1" dirty="0"/>
              <a:t> </a:t>
            </a:r>
            <a:r>
              <a:rPr lang="ru-RU" sz="1200" i="1" dirty="0" err="1"/>
              <a:t>лікування</a:t>
            </a:r>
            <a:r>
              <a:rPr lang="ru-RU" sz="1200" i="1" dirty="0"/>
              <a:t> </a:t>
            </a:r>
            <a:r>
              <a:rPr lang="ru-RU" sz="1200" i="1" dirty="0" err="1"/>
              <a:t>протягом</a:t>
            </a:r>
            <a:r>
              <a:rPr lang="ru-RU" sz="1200" i="1" dirty="0"/>
              <a:t> 6 </a:t>
            </a:r>
            <a:r>
              <a:rPr lang="ru-RU" sz="1200" i="1" dirty="0" err="1"/>
              <a:t>діб</a:t>
            </a:r>
            <a:r>
              <a:rPr lang="ru-RU" sz="1200" i="1" dirty="0"/>
              <a:t> </a:t>
            </a:r>
            <a:r>
              <a:rPr lang="ru-RU" sz="1200" i="1" dirty="0" err="1"/>
              <a:t>хворої</a:t>
            </a:r>
            <a:r>
              <a:rPr lang="ru-RU" sz="1200" i="1" dirty="0"/>
              <a:t> М. – </a:t>
            </a:r>
            <a:r>
              <a:rPr lang="ru-RU" sz="1200" i="1" dirty="0" err="1"/>
              <a:t>вогнищеві</a:t>
            </a:r>
            <a:r>
              <a:rPr lang="ru-RU" sz="1200" i="1" dirty="0"/>
              <a:t> </a:t>
            </a:r>
            <a:r>
              <a:rPr lang="ru-RU" sz="1200" i="1" dirty="0" err="1"/>
              <a:t>тіні</a:t>
            </a:r>
            <a:r>
              <a:rPr lang="ru-RU" sz="1200" i="1" dirty="0"/>
              <a:t> не </a:t>
            </a:r>
            <a:r>
              <a:rPr lang="ru-RU" sz="1200" i="1" dirty="0" err="1"/>
              <a:t>визначаються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0554" y="3526804"/>
            <a:ext cx="116266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Фаза </a:t>
            </a:r>
            <a:r>
              <a:rPr lang="ru-RU" sz="2000" b="1" i="1" dirty="0" err="1" smtClean="0">
                <a:solidFill>
                  <a:schemeClr val="accent2">
                    <a:lumMod val="75000"/>
                  </a:schemeClr>
                </a:solidFill>
              </a:rPr>
              <a:t>розпалу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sz="2000" dirty="0"/>
              <a:t> </a:t>
            </a:r>
            <a:r>
              <a:rPr lang="ru-RU" sz="2000" dirty="0" smtClean="0"/>
              <a:t> </a:t>
            </a:r>
            <a:r>
              <a:rPr lang="ru-RU" sz="2000" dirty="0" err="1"/>
              <a:t>наявністю</a:t>
            </a:r>
            <a:r>
              <a:rPr lang="ru-RU" sz="2000" dirty="0"/>
              <a:t> </a:t>
            </a:r>
            <a:r>
              <a:rPr lang="ru-RU" sz="2000" dirty="0" smtClean="0"/>
              <a:t>одного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декількох</a:t>
            </a:r>
            <a:r>
              <a:rPr lang="ru-RU" sz="2000" dirty="0"/>
              <a:t> </a:t>
            </a:r>
            <a:r>
              <a:rPr lang="ru-RU" sz="2000" dirty="0" err="1"/>
              <a:t>осередків</a:t>
            </a:r>
            <a:r>
              <a:rPr lang="ru-RU" sz="2000" dirty="0"/>
              <a:t> запального характеру </a:t>
            </a:r>
            <a:r>
              <a:rPr lang="ru-RU" sz="2000" dirty="0" err="1"/>
              <a:t>розміром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0,3-0,5 до 1,5-2,0 см </a:t>
            </a:r>
            <a:endParaRPr lang="ru-RU" sz="2000" dirty="0" smtClean="0"/>
          </a:p>
          <a:p>
            <a:pPr fontAlgn="base"/>
            <a:r>
              <a:rPr lang="ru-RU" sz="2000" i="1" dirty="0" smtClean="0"/>
              <a:t>Форма</a:t>
            </a:r>
            <a:r>
              <a:rPr lang="ru-RU" sz="2000" dirty="0"/>
              <a:t> </a:t>
            </a:r>
            <a:r>
              <a:rPr lang="ru-RU" sz="2000" dirty="0" err="1"/>
              <a:t>вогнищевої</a:t>
            </a:r>
            <a:r>
              <a:rPr lang="ru-RU" sz="2000" dirty="0"/>
              <a:t> </a:t>
            </a:r>
            <a:r>
              <a:rPr lang="ru-RU" sz="2000" dirty="0" err="1"/>
              <a:t>тіні</a:t>
            </a:r>
            <a:r>
              <a:rPr lang="ru-RU" sz="2000" dirty="0"/>
              <a:t> </a:t>
            </a:r>
            <a:r>
              <a:rPr lang="ru-RU" sz="2000" dirty="0" err="1"/>
              <a:t>частіше</a:t>
            </a:r>
            <a:r>
              <a:rPr lang="ru-RU" sz="2000" dirty="0"/>
              <a:t> округла, </a:t>
            </a:r>
            <a:r>
              <a:rPr lang="ru-RU" sz="2000" dirty="0" err="1"/>
              <a:t>може</a:t>
            </a:r>
            <a:r>
              <a:rPr lang="ru-RU" sz="2000" dirty="0"/>
              <a:t> бути й овальною. </a:t>
            </a:r>
            <a:r>
              <a:rPr lang="ru-RU" sz="2000" dirty="0" err="1"/>
              <a:t>Вогнищеві</a:t>
            </a:r>
            <a:r>
              <a:rPr lang="ru-RU" sz="2000" dirty="0"/>
              <a:t> </a:t>
            </a:r>
            <a:r>
              <a:rPr lang="ru-RU" sz="2000" dirty="0" err="1"/>
              <a:t>тіні</a:t>
            </a:r>
            <a:r>
              <a:rPr lang="ru-RU" sz="2000" dirty="0"/>
              <a:t>, як правило, </a:t>
            </a:r>
            <a:r>
              <a:rPr lang="ru-RU" sz="2000" dirty="0" err="1"/>
              <a:t>інтенсивніші</a:t>
            </a:r>
            <a:r>
              <a:rPr lang="ru-RU" sz="2000" dirty="0"/>
              <a:t> в </a:t>
            </a:r>
            <a:r>
              <a:rPr lang="ru-RU" sz="2000" dirty="0" err="1"/>
              <a:t>центрі</a:t>
            </a:r>
            <a:r>
              <a:rPr lang="ru-RU" sz="2000" dirty="0"/>
              <a:t> та </a:t>
            </a:r>
            <a:r>
              <a:rPr lang="ru-RU" sz="2000" dirty="0" err="1"/>
              <a:t>менш</a:t>
            </a:r>
            <a:r>
              <a:rPr lang="ru-RU" sz="2000" dirty="0"/>
              <a:t> </a:t>
            </a:r>
            <a:r>
              <a:rPr lang="ru-RU" sz="2000" dirty="0" err="1"/>
              <a:t>інтенсивні</a:t>
            </a:r>
            <a:r>
              <a:rPr lang="ru-RU" sz="2000" dirty="0"/>
              <a:t> по краях. </a:t>
            </a:r>
            <a:endParaRPr lang="ru-RU" sz="2000" dirty="0" smtClean="0"/>
          </a:p>
          <a:p>
            <a:pPr fontAlgn="base"/>
            <a:r>
              <a:rPr lang="ru-RU" sz="2000" dirty="0"/>
              <a:t> </a:t>
            </a:r>
            <a:r>
              <a:rPr lang="ru-RU" sz="2000" i="1" dirty="0" err="1"/>
              <a:t>Контури</a:t>
            </a:r>
            <a:r>
              <a:rPr lang="ru-RU" sz="2000" dirty="0"/>
              <a:t> </a:t>
            </a:r>
            <a:r>
              <a:rPr lang="ru-RU" sz="2000" dirty="0" err="1"/>
              <a:t>вогнищевих</a:t>
            </a:r>
            <a:r>
              <a:rPr lang="ru-RU" sz="2000" dirty="0"/>
              <a:t> </a:t>
            </a:r>
            <a:r>
              <a:rPr lang="ru-RU" sz="2000" dirty="0" err="1"/>
              <a:t>тіней</a:t>
            </a:r>
            <a:r>
              <a:rPr lang="ru-RU" sz="2000" dirty="0"/>
              <a:t> </a:t>
            </a:r>
            <a:r>
              <a:rPr lang="ru-RU" sz="2000" dirty="0" err="1"/>
              <a:t>зазвичай</a:t>
            </a:r>
            <a:r>
              <a:rPr lang="ru-RU" sz="2000" dirty="0"/>
              <a:t> </a:t>
            </a:r>
            <a:r>
              <a:rPr lang="ru-RU" sz="2000" dirty="0" err="1"/>
              <a:t>нечіткі</a:t>
            </a:r>
            <a:r>
              <a:rPr lang="ru-RU" sz="2000" dirty="0"/>
              <a:t>, </a:t>
            </a:r>
            <a:r>
              <a:rPr lang="ru-RU" sz="2000" dirty="0" err="1"/>
              <a:t>хоча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бути і </a:t>
            </a:r>
            <a:r>
              <a:rPr lang="ru-RU" sz="2000" dirty="0" err="1"/>
              <a:t>доволі</a:t>
            </a:r>
            <a:r>
              <a:rPr lang="ru-RU" sz="2000" dirty="0"/>
              <a:t> </a:t>
            </a:r>
            <a:r>
              <a:rPr lang="ru-RU" sz="2000" dirty="0" err="1"/>
              <a:t>чіткими</a:t>
            </a:r>
            <a:r>
              <a:rPr lang="ru-RU" sz="2000" dirty="0" smtClean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0553" y="5347590"/>
            <a:ext cx="1142016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Фаза </a:t>
            </a:r>
            <a:r>
              <a:rPr lang="ru-RU" sz="2000" b="1" i="1" dirty="0" err="1">
                <a:solidFill>
                  <a:schemeClr val="accent2">
                    <a:lumMod val="75000"/>
                  </a:schemeClr>
                </a:solidFill>
              </a:rPr>
              <a:t>розсмоктування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2000" dirty="0" err="1"/>
              <a:t>вогнищевих</a:t>
            </a:r>
            <a:r>
              <a:rPr lang="ru-RU" sz="2000" dirty="0"/>
              <a:t> </a:t>
            </a:r>
            <a:r>
              <a:rPr lang="ru-RU" sz="2000" dirty="0" err="1"/>
              <a:t>пневмоній</a:t>
            </a:r>
            <a:r>
              <a:rPr lang="ru-RU" sz="2000" dirty="0"/>
              <a:t> </a:t>
            </a:r>
            <a:r>
              <a:rPr lang="ru-RU" sz="2000" dirty="0" err="1"/>
              <a:t>триває</a:t>
            </a:r>
            <a:r>
              <a:rPr lang="ru-RU" sz="2000" dirty="0"/>
              <a:t> </a:t>
            </a:r>
            <a:r>
              <a:rPr lang="ru-RU" sz="2000" dirty="0" err="1"/>
              <a:t>також</a:t>
            </a:r>
            <a:r>
              <a:rPr lang="ru-RU" sz="2000" dirty="0"/>
              <a:t> </a:t>
            </a:r>
            <a:r>
              <a:rPr lang="ru-RU" sz="2000" dirty="0" err="1"/>
              <a:t>близько</a:t>
            </a:r>
            <a:r>
              <a:rPr lang="ru-RU" sz="2000" dirty="0"/>
              <a:t> 3-5 </a:t>
            </a:r>
            <a:r>
              <a:rPr lang="ru-RU" sz="2000" dirty="0" err="1" smtClean="0"/>
              <a:t>діб</a:t>
            </a:r>
            <a:r>
              <a:rPr lang="ru-RU" sz="2000" dirty="0" smtClean="0"/>
              <a:t>.</a:t>
            </a:r>
          </a:p>
          <a:p>
            <a:r>
              <a:rPr lang="ru-RU" sz="2000" dirty="0" err="1"/>
              <a:t>Зміни</a:t>
            </a:r>
            <a:r>
              <a:rPr lang="ru-RU" sz="2000" dirty="0"/>
              <a:t> </a:t>
            </a:r>
            <a:r>
              <a:rPr lang="ru-RU" sz="2000" dirty="0" err="1"/>
              <a:t>легеневого</a:t>
            </a:r>
            <a:r>
              <a:rPr lang="ru-RU" sz="2000" dirty="0"/>
              <a:t> рисунка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зберігатися</a:t>
            </a:r>
            <a:r>
              <a:rPr lang="ru-RU" sz="2000" dirty="0"/>
              <a:t> до 2-3 </a:t>
            </a:r>
            <a:r>
              <a:rPr lang="ru-RU" sz="2000" dirty="0" err="1"/>
              <a:t>тижнів</a:t>
            </a:r>
            <a:r>
              <a:rPr lang="ru-RU" sz="2000" dirty="0"/>
              <a:t>, а </a:t>
            </a:r>
            <a:r>
              <a:rPr lang="ru-RU" sz="2000" dirty="0" err="1"/>
              <a:t>потім</a:t>
            </a:r>
            <a:r>
              <a:rPr lang="ru-RU" sz="2000" dirty="0"/>
              <a:t> </a:t>
            </a:r>
            <a:r>
              <a:rPr lang="ru-RU" sz="2000" dirty="0" err="1"/>
              <a:t>зникати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 err="1" smtClean="0"/>
              <a:t>Найпізніше</a:t>
            </a:r>
            <a:r>
              <a:rPr lang="ru-RU" sz="2000" dirty="0" smtClean="0"/>
              <a:t> </a:t>
            </a:r>
            <a:r>
              <a:rPr lang="ru-RU" sz="2000" dirty="0" err="1"/>
              <a:t>нормалізуються</a:t>
            </a:r>
            <a:r>
              <a:rPr lang="ru-RU" sz="2000" dirty="0"/>
              <a:t> структура і </a:t>
            </a:r>
            <a:r>
              <a:rPr lang="ru-RU" sz="2000" dirty="0" err="1"/>
              <a:t>розміри</a:t>
            </a:r>
            <a:r>
              <a:rPr lang="ru-RU" sz="2000" dirty="0"/>
              <a:t> </a:t>
            </a:r>
            <a:r>
              <a:rPr lang="ru-RU" sz="2000" dirty="0" err="1"/>
              <a:t>кореня</a:t>
            </a:r>
            <a:r>
              <a:rPr lang="ru-RU" sz="2000" dirty="0"/>
              <a:t> на </a:t>
            </a:r>
            <a:r>
              <a:rPr lang="ru-RU" sz="2000" dirty="0" err="1"/>
              <a:t>боці</a:t>
            </a:r>
            <a:r>
              <a:rPr lang="ru-RU" sz="2000" dirty="0"/>
              <a:t> </a:t>
            </a:r>
            <a:r>
              <a:rPr lang="ru-RU" sz="2000" dirty="0" err="1"/>
              <a:t>ураження</a:t>
            </a:r>
            <a:r>
              <a:rPr lang="ru-RU" sz="2000" dirty="0"/>
              <a:t> – </a:t>
            </a:r>
            <a:r>
              <a:rPr lang="ru-RU" sz="2000" dirty="0" err="1"/>
              <a:t>інколи</a:t>
            </a:r>
            <a:r>
              <a:rPr lang="ru-RU" sz="2000" dirty="0"/>
              <a:t> </a:t>
            </a:r>
            <a:r>
              <a:rPr lang="ru-RU" sz="2000" dirty="0" err="1"/>
              <a:t>навіть</a:t>
            </a:r>
            <a:r>
              <a:rPr lang="ru-RU" sz="2000" dirty="0"/>
              <a:t> до 1 </a:t>
            </a:r>
            <a:r>
              <a:rPr lang="ru-RU" sz="2000" dirty="0" err="1"/>
              <a:t>місяця</a:t>
            </a:r>
            <a:r>
              <a:rPr lang="ru-RU" sz="2000" dirty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Вогнищево-зливна</a:t>
            </a:r>
            <a:r>
              <a:rPr lang="ru-RU" dirty="0"/>
              <a:t> </a:t>
            </a:r>
            <a:r>
              <a:rPr lang="ru-RU" dirty="0" err="1"/>
              <a:t>пневмонія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50857" y="1245449"/>
            <a:ext cx="579857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err="1"/>
              <a:t>Рентгенографія</a:t>
            </a:r>
            <a:r>
              <a:rPr lang="ru-RU" sz="2000" b="1" dirty="0"/>
              <a:t> </a:t>
            </a:r>
            <a:r>
              <a:rPr lang="ru-RU" sz="2000" b="1" dirty="0" err="1"/>
              <a:t>грудної</a:t>
            </a:r>
            <a:r>
              <a:rPr lang="ru-RU" sz="2000" b="1" dirty="0"/>
              <a:t> </a:t>
            </a:r>
            <a:r>
              <a:rPr lang="ru-RU" sz="2000" b="1" dirty="0" err="1"/>
              <a:t>клітки</a:t>
            </a:r>
            <a:r>
              <a:rPr lang="ru-RU" sz="2000" dirty="0"/>
              <a:t>. </a:t>
            </a:r>
            <a:r>
              <a:rPr lang="ru-RU" sz="2000" dirty="0" err="1"/>
              <a:t>Інфільтрація</a:t>
            </a:r>
            <a:r>
              <a:rPr lang="ru-RU" sz="2000" dirty="0"/>
              <a:t> </a:t>
            </a:r>
            <a:r>
              <a:rPr lang="ru-RU" sz="2000" dirty="0" err="1"/>
              <a:t>кількох</a:t>
            </a:r>
            <a:r>
              <a:rPr lang="ru-RU" sz="2000" dirty="0"/>
              <a:t> </a:t>
            </a:r>
            <a:r>
              <a:rPr lang="ru-RU" sz="2000" dirty="0" err="1"/>
              <a:t>часток</a:t>
            </a:r>
            <a:r>
              <a:rPr lang="ru-RU" sz="2000" dirty="0"/>
              <a:t> </a:t>
            </a:r>
            <a:r>
              <a:rPr lang="ru-RU" sz="2000" dirty="0" err="1"/>
              <a:t>легень</a:t>
            </a:r>
            <a:r>
              <a:rPr lang="ru-RU" sz="2000" dirty="0"/>
              <a:t>. </a:t>
            </a:r>
            <a:endParaRPr lang="ru-RU" sz="2000" dirty="0" smtClean="0"/>
          </a:p>
          <a:p>
            <a:pPr fontAlgn="base"/>
            <a:r>
              <a:rPr lang="ru-RU" sz="2000" dirty="0" err="1" smtClean="0"/>
              <a:t>Можливе</a:t>
            </a:r>
            <a:r>
              <a:rPr lang="ru-RU" sz="2000" dirty="0" smtClean="0"/>
              <a:t> </a:t>
            </a:r>
            <a:r>
              <a:rPr lang="ru-RU" sz="2000" dirty="0" err="1"/>
              <a:t>поєднання</a:t>
            </a:r>
            <a:r>
              <a:rPr lang="ru-RU" sz="2000" dirty="0"/>
              <a:t> </a:t>
            </a:r>
            <a:r>
              <a:rPr lang="ru-RU" sz="2000" dirty="0" err="1"/>
              <a:t>великовогнищевого</a:t>
            </a:r>
            <a:r>
              <a:rPr lang="ru-RU" sz="2000" dirty="0"/>
              <a:t> </a:t>
            </a:r>
            <a:r>
              <a:rPr lang="ru-RU" sz="2000" dirty="0" err="1"/>
              <a:t>процесу</a:t>
            </a:r>
            <a:r>
              <a:rPr lang="ru-RU" sz="2000" dirty="0"/>
              <a:t> з </a:t>
            </a:r>
            <a:r>
              <a:rPr lang="ru-RU" sz="2000" dirty="0" err="1"/>
              <a:t>вогнищами</a:t>
            </a:r>
            <a:r>
              <a:rPr lang="ru-RU" sz="2000" dirty="0"/>
              <a:t> невеликих </a:t>
            </a:r>
            <a:r>
              <a:rPr lang="ru-RU" sz="2000" dirty="0" err="1"/>
              <a:t>розмірів</a:t>
            </a:r>
            <a:r>
              <a:rPr lang="ru-RU" sz="2000" dirty="0"/>
              <a:t> у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відділах</a:t>
            </a:r>
            <a:r>
              <a:rPr lang="ru-RU" sz="2000" dirty="0"/>
              <a:t> </a:t>
            </a:r>
            <a:r>
              <a:rPr lang="ru-RU" sz="2000" dirty="0" err="1"/>
              <a:t>легень</a:t>
            </a:r>
            <a:r>
              <a:rPr lang="ru-RU" sz="2000" dirty="0"/>
              <a:t>. </a:t>
            </a:r>
            <a:endParaRPr lang="ru-RU" sz="2000" dirty="0" smtClean="0"/>
          </a:p>
          <a:p>
            <a:pPr fontAlgn="base"/>
            <a:r>
              <a:rPr lang="ru-RU" sz="2000" dirty="0" smtClean="0"/>
              <a:t>На </a:t>
            </a:r>
            <a:r>
              <a:rPr lang="ru-RU" sz="2000" dirty="0" err="1"/>
              <a:t>рентгенограмі</a:t>
            </a:r>
            <a:r>
              <a:rPr lang="ru-RU" sz="2000" dirty="0"/>
              <a:t> </a:t>
            </a:r>
            <a:r>
              <a:rPr lang="ru-RU" sz="2000" dirty="0" err="1"/>
              <a:t>великовогнищевий</a:t>
            </a:r>
            <a:r>
              <a:rPr lang="ru-RU" sz="2000" dirty="0"/>
              <a:t> </a:t>
            </a:r>
            <a:r>
              <a:rPr lang="ru-RU" sz="2000" dirty="0" err="1"/>
              <a:t>лобарний</a:t>
            </a:r>
            <a:r>
              <a:rPr lang="ru-RU" sz="2000" dirty="0"/>
              <a:t> </a:t>
            </a:r>
            <a:r>
              <a:rPr lang="ru-RU" sz="2000" dirty="0" err="1"/>
              <a:t>процес</a:t>
            </a:r>
            <a:r>
              <a:rPr lang="ru-RU" sz="2000" dirty="0"/>
              <a:t> </a:t>
            </a:r>
            <a:r>
              <a:rPr lang="ru-RU" sz="2000" dirty="0" err="1"/>
              <a:t>характеризується</a:t>
            </a:r>
            <a:r>
              <a:rPr lang="ru-RU" sz="2000" dirty="0"/>
              <a:t> </a:t>
            </a:r>
            <a:r>
              <a:rPr lang="ru-RU" sz="2000" dirty="0" err="1"/>
              <a:t>неоднорідною</a:t>
            </a:r>
            <a:r>
              <a:rPr lang="ru-RU" sz="2000" dirty="0"/>
              <a:t> </a:t>
            </a:r>
            <a:r>
              <a:rPr lang="ru-RU" sz="2000" dirty="0" err="1"/>
              <a:t>цільністю</a:t>
            </a:r>
            <a:r>
              <a:rPr lang="ru-RU" sz="2000" dirty="0"/>
              <a:t>, а у </a:t>
            </a:r>
            <a:r>
              <a:rPr lang="ru-RU" sz="2000" dirty="0" err="1"/>
              <a:t>випадках</a:t>
            </a:r>
            <a:r>
              <a:rPr lang="ru-RU" sz="2000" dirty="0"/>
              <a:t> </a:t>
            </a:r>
            <a:r>
              <a:rPr lang="ru-RU" sz="2000" dirty="0" err="1"/>
              <a:t>деструкції</a:t>
            </a:r>
            <a:r>
              <a:rPr lang="ru-RU" sz="2000" dirty="0"/>
              <a:t> </a:t>
            </a:r>
            <a:r>
              <a:rPr lang="ru-RU" sz="2000" dirty="0" err="1"/>
              <a:t>виявляються</a:t>
            </a:r>
            <a:r>
              <a:rPr lang="ru-RU" sz="2000" dirty="0"/>
              <a:t> </a:t>
            </a:r>
            <a:r>
              <a:rPr lang="ru-RU" sz="2000" dirty="0" err="1"/>
              <a:t>порожнини</a:t>
            </a:r>
            <a:r>
              <a:rPr lang="ru-RU" sz="2000" dirty="0"/>
              <a:t>. </a:t>
            </a:r>
            <a:endParaRPr lang="ru-RU" sz="2000" dirty="0" smtClean="0"/>
          </a:p>
          <a:p>
            <a:pPr fontAlgn="base"/>
            <a:r>
              <a:rPr lang="ru-RU" sz="2000" dirty="0" err="1" smtClean="0"/>
              <a:t>Специфічна</a:t>
            </a:r>
            <a:r>
              <a:rPr lang="ru-RU" sz="2000" dirty="0" smtClean="0"/>
              <a:t> </a:t>
            </a:r>
            <a:r>
              <a:rPr lang="ru-RU" sz="2000" dirty="0" err="1"/>
              <a:t>ознака</a:t>
            </a:r>
            <a:r>
              <a:rPr lang="ru-RU" sz="2000" dirty="0"/>
              <a:t> </a:t>
            </a:r>
            <a:r>
              <a:rPr lang="ru-RU" sz="2000" dirty="0" err="1"/>
              <a:t>вогнищево-зливної</a:t>
            </a:r>
            <a:r>
              <a:rPr lang="ru-RU" sz="2000" dirty="0"/>
              <a:t> </a:t>
            </a:r>
            <a:r>
              <a:rPr lang="ru-RU" sz="2000" dirty="0" err="1"/>
              <a:t>пневмонії</a:t>
            </a:r>
            <a:r>
              <a:rPr lang="ru-RU" sz="2000" dirty="0"/>
              <a:t> – </a:t>
            </a:r>
            <a:r>
              <a:rPr lang="ru-RU" sz="2000" dirty="0" err="1"/>
              <a:t>злиття</a:t>
            </a:r>
            <a:r>
              <a:rPr lang="ru-RU" sz="2000" dirty="0"/>
              <a:t> </a:t>
            </a:r>
            <a:r>
              <a:rPr lang="ru-RU" sz="2000" dirty="0" err="1"/>
              <a:t>тіні</a:t>
            </a:r>
            <a:r>
              <a:rPr lang="ru-RU" sz="2000" dirty="0"/>
              <a:t> </a:t>
            </a:r>
            <a:r>
              <a:rPr lang="ru-RU" sz="2000" dirty="0" err="1"/>
              <a:t>кореня</a:t>
            </a:r>
            <a:r>
              <a:rPr lang="ru-RU" sz="2000" dirty="0"/>
              <a:t> </a:t>
            </a:r>
            <a:r>
              <a:rPr lang="ru-RU" sz="2000" dirty="0" err="1"/>
              <a:t>легень</a:t>
            </a:r>
            <a:r>
              <a:rPr lang="ru-RU" sz="2000" dirty="0"/>
              <a:t> з </a:t>
            </a:r>
            <a:r>
              <a:rPr lang="ru-RU" sz="2000" dirty="0" err="1"/>
              <a:t>тінню</a:t>
            </a:r>
            <a:r>
              <a:rPr lang="ru-RU" sz="2000" dirty="0"/>
              <a:t> </a:t>
            </a:r>
            <a:r>
              <a:rPr lang="ru-RU" sz="2000" dirty="0" err="1"/>
              <a:t>інфільтрату</a:t>
            </a:r>
            <a:r>
              <a:rPr lang="ru-RU" sz="2000" dirty="0" smtClean="0"/>
              <a:t>.</a:t>
            </a:r>
          </a:p>
          <a:p>
            <a:pPr fontAlgn="base"/>
            <a:endParaRPr lang="ru-RU" sz="2000" dirty="0"/>
          </a:p>
          <a:p>
            <a:pPr fontAlgn="base"/>
            <a:endParaRPr lang="uk-UA" sz="2000" dirty="0"/>
          </a:p>
          <a:p>
            <a:pPr fontAlgn="base"/>
            <a:r>
              <a:rPr lang="ru-RU" sz="2000" b="1" dirty="0" err="1" smtClean="0"/>
              <a:t>Мікробіологічне</a:t>
            </a:r>
            <a:r>
              <a:rPr lang="ru-RU" sz="2000" b="1" dirty="0" smtClean="0"/>
              <a:t> </a:t>
            </a:r>
            <a:r>
              <a:rPr lang="ru-RU" sz="2000" b="1" dirty="0" err="1"/>
              <a:t>дослідження</a:t>
            </a:r>
            <a:r>
              <a:rPr lang="ru-RU" sz="2000" b="1" dirty="0"/>
              <a:t> </a:t>
            </a:r>
            <a:r>
              <a:rPr lang="ru-RU" sz="2000" b="1" dirty="0" err="1"/>
              <a:t>харкотиння</a:t>
            </a:r>
            <a:r>
              <a:rPr lang="ru-RU" sz="2000" dirty="0"/>
              <a:t>. </a:t>
            </a:r>
            <a:r>
              <a:rPr lang="ru-RU" sz="2000" dirty="0" err="1"/>
              <a:t>Виділяють</a:t>
            </a:r>
            <a:r>
              <a:rPr lang="ru-RU" sz="2000" dirty="0"/>
              <a:t> </a:t>
            </a:r>
            <a:r>
              <a:rPr lang="ru-RU" sz="2000" dirty="0" err="1"/>
              <a:t>стафілококи</a:t>
            </a:r>
            <a:r>
              <a:rPr lang="ru-RU" sz="2000" dirty="0"/>
              <a:t>, </a:t>
            </a:r>
            <a:r>
              <a:rPr lang="ru-RU" sz="2000" dirty="0" err="1"/>
              <a:t>пневмококи</a:t>
            </a:r>
            <a:r>
              <a:rPr lang="ru-RU" sz="2000" dirty="0"/>
              <a:t>, </a:t>
            </a:r>
            <a:r>
              <a:rPr lang="ru-RU" sz="2000" dirty="0" err="1"/>
              <a:t>клебсієлу</a:t>
            </a:r>
            <a:r>
              <a:rPr lang="ru-RU" sz="2000" dirty="0"/>
              <a:t>, при </a:t>
            </a:r>
            <a:r>
              <a:rPr lang="ru-RU" sz="2000" dirty="0" err="1"/>
              <a:t>ускладнених</a:t>
            </a:r>
            <a:r>
              <a:rPr lang="ru-RU" sz="2000" dirty="0"/>
              <a:t> формах – </a:t>
            </a:r>
            <a:r>
              <a:rPr lang="ru-RU" sz="2000" dirty="0" err="1"/>
              <a:t>синьогнійну</a:t>
            </a:r>
            <a:r>
              <a:rPr lang="ru-RU" sz="2000" dirty="0"/>
              <a:t> </a:t>
            </a:r>
            <a:r>
              <a:rPr lang="ru-RU" sz="2000" dirty="0" err="1"/>
              <a:t>паличку</a:t>
            </a:r>
            <a:r>
              <a:rPr lang="ru-RU" sz="2000" dirty="0"/>
              <a:t>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" y="1245449"/>
            <a:ext cx="2965621" cy="228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153" y="1245449"/>
            <a:ext cx="3020703" cy="229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9" y="3808232"/>
            <a:ext cx="2919976" cy="2314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153" y="3808232"/>
            <a:ext cx="3027613" cy="2314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3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Вогнищево-зливна</a:t>
            </a:r>
            <a:r>
              <a:rPr lang="ru-RU" dirty="0"/>
              <a:t> </a:t>
            </a:r>
            <a:r>
              <a:rPr lang="ru-RU" dirty="0" err="1"/>
              <a:t>пневмонія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91111" y="1286696"/>
            <a:ext cx="614357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400" b="1" dirty="0" err="1"/>
              <a:t>Ускладнення</a:t>
            </a:r>
            <a:r>
              <a:rPr lang="en-US" sz="2400" b="1" dirty="0"/>
              <a:t> </a:t>
            </a:r>
            <a:r>
              <a:rPr lang="en-US" sz="2400" b="1" dirty="0" err="1"/>
              <a:t>вогнищево-зливної</a:t>
            </a:r>
            <a:r>
              <a:rPr lang="en-US" sz="2400" b="1" dirty="0"/>
              <a:t> </a:t>
            </a:r>
            <a:r>
              <a:rPr lang="en-US" sz="2400" b="1" dirty="0" err="1"/>
              <a:t>пневмонії</a:t>
            </a:r>
            <a:r>
              <a:rPr lang="en-US" sz="2400" b="1" dirty="0" smtClean="0"/>
              <a:t>:</a:t>
            </a:r>
            <a:endParaRPr lang="uk-UA" sz="2400" b="1" dirty="0" smtClean="0"/>
          </a:p>
          <a:p>
            <a:pPr fontAlgn="base"/>
            <a:endParaRPr lang="ru-RU" sz="2400" dirty="0"/>
          </a:p>
          <a:p>
            <a:pPr lvl="0" fontAlgn="base"/>
            <a:r>
              <a:rPr lang="ru-RU" sz="2400" b="1" i="1" dirty="0" err="1"/>
              <a:t>Легенева</a:t>
            </a:r>
            <a:r>
              <a:rPr lang="ru-RU" sz="2400" b="1" i="1" dirty="0"/>
              <a:t> </a:t>
            </a:r>
            <a:r>
              <a:rPr lang="ru-RU" sz="2400" b="1" i="1" dirty="0" err="1"/>
              <a:t>деструкція</a:t>
            </a:r>
            <a:r>
              <a:rPr lang="ru-RU" sz="2400" dirty="0"/>
              <a:t>: </a:t>
            </a:r>
            <a:r>
              <a:rPr lang="ru-RU" sz="2400" dirty="0" err="1"/>
              <a:t>погіршення</a:t>
            </a:r>
            <a:r>
              <a:rPr lang="ru-RU" sz="2400" dirty="0"/>
              <a:t> </a:t>
            </a:r>
            <a:r>
              <a:rPr lang="ru-RU" sz="2400" dirty="0" err="1"/>
              <a:t>загального</a:t>
            </a:r>
            <a:r>
              <a:rPr lang="ru-RU" sz="2400" dirty="0"/>
              <a:t> стану, </a:t>
            </a:r>
            <a:r>
              <a:rPr lang="ru-RU" sz="2400" dirty="0" err="1"/>
              <a:t>гіпертермія</a:t>
            </a:r>
            <a:r>
              <a:rPr lang="ru-RU" sz="2400" dirty="0"/>
              <a:t>, </a:t>
            </a:r>
            <a:r>
              <a:rPr lang="ru-RU" sz="2400" dirty="0" err="1"/>
              <a:t>вологий</a:t>
            </a:r>
            <a:r>
              <a:rPr lang="ru-RU" sz="2400" dirty="0"/>
              <a:t> кашель з </a:t>
            </a:r>
            <a:r>
              <a:rPr lang="ru-RU" sz="2400" dirty="0" err="1"/>
              <a:t>виділеннями</a:t>
            </a:r>
            <a:r>
              <a:rPr lang="ru-RU" sz="2400" dirty="0"/>
              <a:t> </a:t>
            </a:r>
            <a:r>
              <a:rPr lang="ru-RU" sz="2400" dirty="0" err="1"/>
              <a:t>слизово-гнійного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гнійного</a:t>
            </a:r>
            <a:r>
              <a:rPr lang="ru-RU" sz="2400" dirty="0"/>
              <a:t> </a:t>
            </a:r>
            <a:r>
              <a:rPr lang="ru-RU" sz="2400" dirty="0" err="1"/>
              <a:t>харкотиння</a:t>
            </a:r>
            <a:r>
              <a:rPr lang="ru-RU" sz="2400" dirty="0" smtClean="0"/>
              <a:t>.</a:t>
            </a:r>
          </a:p>
          <a:p>
            <a:pPr lvl="0" fontAlgn="base"/>
            <a:endParaRPr lang="ru-RU" sz="2400" dirty="0"/>
          </a:p>
          <a:p>
            <a:pPr lvl="0" fontAlgn="base"/>
            <a:r>
              <a:rPr lang="ru-RU" sz="2400" b="1" i="1" dirty="0"/>
              <a:t>Плеврит</a:t>
            </a:r>
            <a:r>
              <a:rPr lang="ru-RU" sz="2400" dirty="0"/>
              <a:t> – </a:t>
            </a:r>
            <a:r>
              <a:rPr lang="ru-RU" sz="2400" dirty="0" err="1"/>
              <a:t>біль</a:t>
            </a:r>
            <a:r>
              <a:rPr lang="ru-RU" sz="2400" dirty="0"/>
              <a:t> у грудях над зоною </a:t>
            </a:r>
            <a:r>
              <a:rPr lang="ru-RU" sz="2400" dirty="0" err="1"/>
              <a:t>локалізації</a:t>
            </a:r>
            <a:r>
              <a:rPr lang="ru-RU" sz="2400" dirty="0"/>
              <a:t> </a:t>
            </a:r>
            <a:r>
              <a:rPr lang="ru-RU" sz="2400" dirty="0" err="1"/>
              <a:t>процесу</a:t>
            </a:r>
            <a:r>
              <a:rPr lang="ru-RU" sz="2400" dirty="0"/>
              <a:t> (в </a:t>
            </a:r>
            <a:r>
              <a:rPr lang="ru-RU" sz="2400" dirty="0" err="1"/>
              <a:t>проекції</a:t>
            </a:r>
            <a:r>
              <a:rPr lang="ru-RU" sz="2400" dirty="0"/>
              <a:t> </a:t>
            </a:r>
            <a:r>
              <a:rPr lang="ru-RU" sz="2400" dirty="0" err="1"/>
              <a:t>пневмонічного</a:t>
            </a:r>
            <a:r>
              <a:rPr lang="ru-RU" sz="2400" dirty="0"/>
              <a:t> </a:t>
            </a:r>
            <a:r>
              <a:rPr lang="ru-RU" sz="2400" dirty="0" err="1"/>
              <a:t>інфільтрату</a:t>
            </a:r>
            <a:r>
              <a:rPr lang="ru-RU" sz="2400" dirty="0"/>
              <a:t>), </a:t>
            </a:r>
            <a:r>
              <a:rPr lang="ru-RU" sz="2400" dirty="0" err="1"/>
              <a:t>тенденція</a:t>
            </a:r>
            <a:r>
              <a:rPr lang="ru-RU" sz="2400" dirty="0"/>
              <a:t> до затяжного </a:t>
            </a:r>
            <a:r>
              <a:rPr lang="ru-RU" sz="2400" dirty="0" err="1"/>
              <a:t>перебігу</a:t>
            </a:r>
            <a:r>
              <a:rPr lang="ru-RU" sz="2400" dirty="0"/>
              <a:t>, </a:t>
            </a:r>
            <a:r>
              <a:rPr lang="ru-RU" sz="2400" dirty="0" err="1"/>
              <a:t>низька</a:t>
            </a:r>
            <a:r>
              <a:rPr lang="ru-RU" sz="2400" dirty="0"/>
              <a:t> </a:t>
            </a:r>
            <a:r>
              <a:rPr lang="ru-RU" sz="2400" dirty="0" err="1"/>
              <a:t>ефективність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неефективність</a:t>
            </a:r>
            <a:r>
              <a:rPr lang="ru-RU" sz="2400" dirty="0"/>
              <a:t> </a:t>
            </a:r>
            <a:r>
              <a:rPr lang="ru-RU" sz="2400" dirty="0" err="1"/>
              <a:t>терапії</a:t>
            </a:r>
            <a:r>
              <a:rPr lang="ru-RU" sz="2400" dirty="0"/>
              <a:t>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26" y="1286696"/>
            <a:ext cx="2755900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630" y="1286695"/>
            <a:ext cx="2914481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18" y="3733519"/>
            <a:ext cx="2715212" cy="204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526" y="3733519"/>
            <a:ext cx="2730345" cy="213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760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01445" y="132735"/>
            <a:ext cx="11208774" cy="65205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082" y="306466"/>
            <a:ext cx="3934235" cy="302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349" y="424454"/>
            <a:ext cx="3864744" cy="305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340" y="3478726"/>
            <a:ext cx="4355852" cy="317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639" y="3635408"/>
            <a:ext cx="3814916" cy="286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41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303430" y="150159"/>
            <a:ext cx="9625125" cy="66314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498" y="469376"/>
            <a:ext cx="3895684" cy="297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563" y="3655745"/>
            <a:ext cx="3854429" cy="3060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641" y="3655745"/>
            <a:ext cx="3614738" cy="2833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641" y="486697"/>
            <a:ext cx="3949137" cy="2961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52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80219" y="176981"/>
            <a:ext cx="11076039" cy="6577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4" t="21386" r="5593" b="18289"/>
          <a:stretch/>
        </p:blipFill>
        <p:spPr bwMode="auto">
          <a:xfrm>
            <a:off x="663677" y="436307"/>
            <a:ext cx="2534851" cy="299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2" t="7919" r="7746" b="5572"/>
          <a:stretch/>
        </p:blipFill>
        <p:spPr bwMode="auto">
          <a:xfrm>
            <a:off x="3452920" y="436307"/>
            <a:ext cx="3474721" cy="290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9" b="15724"/>
          <a:stretch/>
        </p:blipFill>
        <p:spPr bwMode="auto">
          <a:xfrm>
            <a:off x="7403996" y="436307"/>
            <a:ext cx="3618598" cy="290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4" t="7158" r="10230"/>
          <a:stretch/>
        </p:blipFill>
        <p:spPr bwMode="auto">
          <a:xfrm>
            <a:off x="663677" y="3646540"/>
            <a:ext cx="3856748" cy="2866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8" r="26017" b="6849"/>
          <a:stretch/>
        </p:blipFill>
        <p:spPr bwMode="auto">
          <a:xfrm>
            <a:off x="4657511" y="3740040"/>
            <a:ext cx="2908717" cy="277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6" r="31862"/>
          <a:stretch/>
        </p:blipFill>
        <p:spPr bwMode="auto">
          <a:xfrm>
            <a:off x="7777949" y="3432584"/>
            <a:ext cx="3244645" cy="308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491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837" y="270387"/>
            <a:ext cx="8596668" cy="1320800"/>
          </a:xfrm>
        </p:spPr>
        <p:txBody>
          <a:bodyPr/>
          <a:lstStyle/>
          <a:p>
            <a:r>
              <a:rPr lang="ru-RU" dirty="0" err="1"/>
              <a:t>Сегментарна</a:t>
            </a:r>
            <a:r>
              <a:rPr lang="ru-RU" dirty="0"/>
              <a:t> </a:t>
            </a:r>
            <a:r>
              <a:rPr lang="ru-RU" dirty="0" err="1"/>
              <a:t>пневмонія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5974" y="2891727"/>
            <a:ext cx="1132676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Особливості</a:t>
            </a:r>
            <a:r>
              <a:rPr lang="ru-RU" sz="2000" b="1" dirty="0"/>
              <a:t>.</a:t>
            </a:r>
            <a:r>
              <a:rPr lang="ru-RU" sz="2000" dirty="0"/>
              <a:t> </a:t>
            </a:r>
            <a:endParaRPr lang="ru-RU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err="1" smtClean="0"/>
              <a:t>поступовий</a:t>
            </a:r>
            <a:r>
              <a:rPr lang="ru-RU" sz="2000" dirty="0" smtClean="0"/>
              <a:t> </a:t>
            </a:r>
            <a:r>
              <a:rPr lang="ru-RU" sz="2000" dirty="0"/>
              <a:t>початок</a:t>
            </a:r>
            <a:r>
              <a:rPr lang="ru-RU" sz="2000" dirty="0" smtClean="0"/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err="1"/>
              <a:t>рідкий</a:t>
            </a:r>
            <a:r>
              <a:rPr lang="ru-RU" sz="2000" dirty="0"/>
              <a:t> кашель,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err="1"/>
              <a:t>нерізко</a:t>
            </a:r>
            <a:r>
              <a:rPr lang="ru-RU" sz="2000" dirty="0"/>
              <a:t> </a:t>
            </a:r>
            <a:r>
              <a:rPr lang="ru-RU" sz="2000" dirty="0" err="1"/>
              <a:t>виражені</a:t>
            </a:r>
            <a:r>
              <a:rPr lang="ru-RU" sz="2000" dirty="0"/>
              <a:t> </a:t>
            </a:r>
            <a:r>
              <a:rPr lang="ru-RU" sz="2000" dirty="0" err="1"/>
              <a:t>ознаки</a:t>
            </a:r>
            <a:r>
              <a:rPr lang="ru-RU" sz="2000" dirty="0"/>
              <a:t> </a:t>
            </a:r>
            <a:r>
              <a:rPr lang="ru-RU" sz="2000" dirty="0" err="1"/>
              <a:t>дихальної</a:t>
            </a:r>
            <a:r>
              <a:rPr lang="ru-RU" sz="2000" dirty="0"/>
              <a:t> </a:t>
            </a:r>
            <a:r>
              <a:rPr lang="ru-RU" sz="2000" dirty="0" err="1"/>
              <a:t>недостатності</a:t>
            </a:r>
            <a:r>
              <a:rPr lang="ru-RU" sz="2000" dirty="0"/>
              <a:t> та </a:t>
            </a:r>
            <a:r>
              <a:rPr lang="ru-RU" sz="2000" dirty="0" err="1"/>
              <a:t>симптоми</a:t>
            </a:r>
            <a:r>
              <a:rPr lang="ru-RU" sz="2000" dirty="0"/>
              <a:t> </a:t>
            </a:r>
            <a:r>
              <a:rPr lang="ru-RU" sz="2000" dirty="0" err="1"/>
              <a:t>інтоксикації</a:t>
            </a:r>
            <a:endParaRPr lang="ru-RU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err="1" smtClean="0"/>
              <a:t>більш</a:t>
            </a:r>
            <a:r>
              <a:rPr lang="ru-RU" sz="2000" dirty="0" smtClean="0"/>
              <a:t> </a:t>
            </a:r>
            <a:r>
              <a:rPr lang="ru-RU" sz="2000" dirty="0" err="1"/>
              <a:t>тривалий</a:t>
            </a:r>
            <a:r>
              <a:rPr lang="ru-RU" sz="2000" dirty="0"/>
              <a:t> </a:t>
            </a:r>
            <a:r>
              <a:rPr lang="ru-RU" sz="2000" dirty="0" err="1"/>
              <a:t>субфебрилітет</a:t>
            </a:r>
            <a:r>
              <a:rPr lang="ru-RU" sz="2000" dirty="0"/>
              <a:t>, </a:t>
            </a:r>
            <a:endParaRPr lang="ru-RU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err="1" smtClean="0"/>
              <a:t>мізерні</a:t>
            </a:r>
            <a:r>
              <a:rPr lang="ru-RU" sz="2000" dirty="0" smtClean="0"/>
              <a:t> </a:t>
            </a:r>
            <a:r>
              <a:rPr lang="ru-RU" sz="2000" dirty="0" err="1"/>
              <a:t>перкуторні</a:t>
            </a:r>
            <a:r>
              <a:rPr lang="ru-RU" sz="2000" dirty="0"/>
              <a:t> й </a:t>
            </a:r>
            <a:r>
              <a:rPr lang="ru-RU" sz="2000" dirty="0" err="1"/>
              <a:t>аускультативні</a:t>
            </a:r>
            <a:r>
              <a:rPr lang="ru-RU" sz="2000" dirty="0"/>
              <a:t> </a:t>
            </a:r>
            <a:r>
              <a:rPr lang="ru-RU" sz="2000" dirty="0" err="1"/>
              <a:t>дані</a:t>
            </a:r>
            <a:r>
              <a:rPr lang="ru-RU" sz="2000" dirty="0"/>
              <a:t> в </a:t>
            </a:r>
            <a:r>
              <a:rPr lang="ru-RU" sz="2000" dirty="0" err="1"/>
              <a:t>перші</a:t>
            </a:r>
            <a:r>
              <a:rPr lang="ru-RU" sz="2000" dirty="0"/>
              <a:t> </a:t>
            </a:r>
            <a:r>
              <a:rPr lang="ru-RU" sz="2000" dirty="0" err="1"/>
              <a:t>дні</a:t>
            </a:r>
            <a:r>
              <a:rPr lang="ru-RU" sz="2000" dirty="0"/>
              <a:t>, </a:t>
            </a:r>
            <a:endParaRPr lang="ru-RU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err="1" smtClean="0"/>
              <a:t>виражена</a:t>
            </a:r>
            <a:r>
              <a:rPr lang="ru-RU" sz="2000" dirty="0" smtClean="0"/>
              <a:t> </a:t>
            </a:r>
            <a:r>
              <a:rPr lang="ru-RU" sz="2000" dirty="0" err="1"/>
              <a:t>схильність</a:t>
            </a:r>
            <a:r>
              <a:rPr lang="ru-RU" sz="2000" dirty="0"/>
              <a:t> до </a:t>
            </a:r>
            <a:r>
              <a:rPr lang="ru-RU" sz="2000" dirty="0" err="1"/>
              <a:t>торпідного</a:t>
            </a:r>
            <a:r>
              <a:rPr lang="ru-RU" sz="2000" dirty="0"/>
              <a:t>, затяжного </a:t>
            </a:r>
            <a:r>
              <a:rPr lang="ru-RU" sz="2000" dirty="0" err="1"/>
              <a:t>процесу</a:t>
            </a:r>
            <a:r>
              <a:rPr lang="ru-RU" sz="2000" dirty="0"/>
              <a:t> з </a:t>
            </a:r>
            <a:r>
              <a:rPr lang="ru-RU" sz="2000" dirty="0" err="1"/>
              <a:t>можливим</a:t>
            </a:r>
            <a:r>
              <a:rPr lang="ru-RU" sz="2000" dirty="0"/>
              <a:t> ателектазом </a:t>
            </a:r>
            <a:r>
              <a:rPr lang="ru-RU" sz="2000" dirty="0" err="1"/>
              <a:t>ураженої</a:t>
            </a:r>
            <a:r>
              <a:rPr lang="ru-RU" sz="2000" dirty="0"/>
              <a:t> </a:t>
            </a:r>
            <a:r>
              <a:rPr lang="ru-RU" sz="2000" dirty="0" err="1"/>
              <a:t>ділянки</a:t>
            </a:r>
            <a:r>
              <a:rPr lang="ru-RU" sz="2000" dirty="0"/>
              <a:t>,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загрозою</a:t>
            </a:r>
            <a:r>
              <a:rPr lang="ru-RU" sz="2000" dirty="0"/>
              <a:t> </a:t>
            </a:r>
            <a:r>
              <a:rPr lang="ru-RU" sz="2000" dirty="0" err="1"/>
              <a:t>формування</a:t>
            </a:r>
            <a:r>
              <a:rPr lang="ru-RU" sz="2000" dirty="0"/>
              <a:t> </a:t>
            </a:r>
            <a:r>
              <a:rPr lang="ru-RU" sz="2000" dirty="0" err="1"/>
              <a:t>обмеженого</a:t>
            </a:r>
            <a:r>
              <a:rPr lang="ru-RU" sz="2000" dirty="0"/>
              <a:t> пневмосклерозу.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err="1" smtClean="0"/>
              <a:t>Сегментарна</a:t>
            </a:r>
            <a:r>
              <a:rPr lang="ru-RU" sz="2000" dirty="0" smtClean="0"/>
              <a:t> </a:t>
            </a:r>
            <a:r>
              <a:rPr lang="ru-RU" sz="2000" dirty="0" err="1"/>
              <a:t>пневмонія</a:t>
            </a:r>
            <a:r>
              <a:rPr lang="ru-RU" sz="2000" dirty="0"/>
              <a:t> </a:t>
            </a:r>
            <a:r>
              <a:rPr lang="ru-RU" sz="2000" dirty="0" err="1"/>
              <a:t>частіше</a:t>
            </a:r>
            <a:r>
              <a:rPr lang="ru-RU" sz="2000" dirty="0"/>
              <a:t> </a:t>
            </a:r>
            <a:r>
              <a:rPr lang="ru-RU" sz="2000" dirty="0" err="1"/>
              <a:t>спостерігається</a:t>
            </a:r>
            <a:r>
              <a:rPr lang="ru-RU" sz="2000" dirty="0"/>
              <a:t> у </a:t>
            </a:r>
            <a:r>
              <a:rPr lang="ru-RU" sz="2000" dirty="0" err="1"/>
              <a:t>дошкільному</a:t>
            </a:r>
            <a:r>
              <a:rPr lang="ru-RU" sz="2000" dirty="0"/>
              <a:t> та </a:t>
            </a:r>
            <a:r>
              <a:rPr lang="ru-RU" sz="2000" dirty="0" err="1"/>
              <a:t>шкільному</a:t>
            </a:r>
            <a:r>
              <a:rPr lang="ru-RU" sz="2000" dirty="0"/>
              <a:t> </a:t>
            </a:r>
            <a:r>
              <a:rPr lang="ru-RU" sz="2000" dirty="0" err="1"/>
              <a:t>віці</a:t>
            </a:r>
            <a:r>
              <a:rPr lang="ru-RU" sz="2000" dirty="0"/>
              <a:t> й </a:t>
            </a:r>
            <a:r>
              <a:rPr lang="ru-RU" sz="2000" dirty="0" err="1"/>
              <a:t>локалізується</a:t>
            </a:r>
            <a:r>
              <a:rPr lang="ru-RU" sz="2000" dirty="0"/>
              <a:t> у </a:t>
            </a:r>
            <a:r>
              <a:rPr lang="ru-RU" sz="2000" dirty="0" err="1"/>
              <a:t>правій</a:t>
            </a:r>
            <a:r>
              <a:rPr lang="ru-RU" sz="2000" dirty="0"/>
              <a:t> </a:t>
            </a:r>
            <a:r>
              <a:rPr lang="ru-RU" sz="2000" dirty="0" err="1"/>
              <a:t>легені</a:t>
            </a:r>
            <a:r>
              <a:rPr lang="ru-RU" sz="2000" dirty="0"/>
              <a:t>.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974" y="1319279"/>
            <a:ext cx="2757182" cy="206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235974" y="1260511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/>
            <a:r>
              <a:rPr lang="ru-RU" sz="2000" dirty="0" err="1">
                <a:solidFill>
                  <a:prstClr val="black"/>
                </a:solidFill>
              </a:rPr>
              <a:t>Сегментарна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пневмонія</a:t>
            </a:r>
            <a:r>
              <a:rPr lang="ru-RU" sz="2000" dirty="0">
                <a:solidFill>
                  <a:prstClr val="black"/>
                </a:solidFill>
              </a:rPr>
              <a:t> – </a:t>
            </a:r>
            <a:r>
              <a:rPr lang="ru-RU" sz="2000" dirty="0" err="1">
                <a:solidFill>
                  <a:prstClr val="black"/>
                </a:solidFill>
              </a:rPr>
              <a:t>це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запальне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ураження</a:t>
            </a:r>
            <a:r>
              <a:rPr lang="ru-RU" sz="2000" dirty="0">
                <a:solidFill>
                  <a:prstClr val="black"/>
                </a:solidFill>
              </a:rPr>
              <a:t> сегмента 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декількох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сегментів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легень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lvl="0" fontAlgn="base"/>
            <a:r>
              <a:rPr lang="ru-RU" sz="2000" dirty="0" err="1">
                <a:solidFill>
                  <a:prstClr val="black"/>
                </a:solidFill>
              </a:rPr>
              <a:t>Етіологічним</a:t>
            </a:r>
            <a:r>
              <a:rPr lang="ru-RU" sz="2000" dirty="0">
                <a:solidFill>
                  <a:prstClr val="black"/>
                </a:solidFill>
              </a:rPr>
              <a:t> фактором </a:t>
            </a:r>
            <a:r>
              <a:rPr lang="ru-RU" sz="2000" dirty="0" err="1">
                <a:solidFill>
                  <a:prstClr val="black"/>
                </a:solidFill>
              </a:rPr>
              <a:t>частіше</a:t>
            </a:r>
            <a:r>
              <a:rPr lang="ru-RU" sz="2000" dirty="0">
                <a:solidFill>
                  <a:prstClr val="black"/>
                </a:solidFill>
              </a:rPr>
              <a:t> є </a:t>
            </a:r>
            <a:r>
              <a:rPr lang="ru-RU" sz="2000" dirty="0" err="1">
                <a:solidFill>
                  <a:prstClr val="black"/>
                </a:solidFill>
              </a:rPr>
              <a:t>бактерії</a:t>
            </a:r>
            <a:r>
              <a:rPr lang="ru-RU" sz="2000" dirty="0">
                <a:solidFill>
                  <a:prstClr val="black"/>
                </a:solidFill>
              </a:rPr>
              <a:t> (</a:t>
            </a:r>
            <a:r>
              <a:rPr lang="ru-RU" sz="2000" dirty="0" err="1">
                <a:solidFill>
                  <a:prstClr val="black"/>
                </a:solidFill>
              </a:rPr>
              <a:t>пневмокок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стафілококи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гемофільна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паличка</a:t>
            </a:r>
            <a:r>
              <a:rPr lang="ru-RU" sz="2000" dirty="0">
                <a:solidFill>
                  <a:prstClr val="black"/>
                </a:solidFill>
              </a:rPr>
              <a:t>), </a:t>
            </a:r>
            <a:r>
              <a:rPr lang="ru-RU" sz="2000" dirty="0" err="1">
                <a:solidFill>
                  <a:prstClr val="black"/>
                </a:solidFill>
              </a:rPr>
              <a:t>віруси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мікоплазма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5226" y="2353222"/>
            <a:ext cx="2566314" cy="1885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5226" y="185611"/>
            <a:ext cx="2520986" cy="1890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89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671052"/>
          </a:xfrm>
        </p:spPr>
        <p:txBody>
          <a:bodyPr/>
          <a:lstStyle/>
          <a:p>
            <a:pPr fontAlgn="base"/>
            <a:r>
              <a:rPr lang="ru-RU" dirty="0" err="1"/>
              <a:t>Сегментарна</a:t>
            </a:r>
            <a:r>
              <a:rPr lang="ru-RU" dirty="0"/>
              <a:t> </a:t>
            </a:r>
            <a:r>
              <a:rPr lang="ru-RU" dirty="0" err="1"/>
              <a:t>пневмонія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6478" y="1366879"/>
            <a:ext cx="65419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/>
              <a:t>При </a:t>
            </a:r>
            <a:r>
              <a:rPr lang="ru-RU" sz="2000" b="1" dirty="0" err="1"/>
              <a:t>перкусії</a:t>
            </a:r>
            <a:r>
              <a:rPr lang="ru-RU" sz="2000" dirty="0"/>
              <a:t> – </a:t>
            </a:r>
            <a:r>
              <a:rPr lang="ru-RU" sz="2000" dirty="0" err="1"/>
              <a:t>скорочення</a:t>
            </a:r>
            <a:r>
              <a:rPr lang="ru-RU" sz="2000" dirty="0"/>
              <a:t> </a:t>
            </a:r>
            <a:r>
              <a:rPr lang="ru-RU" sz="2000" dirty="0" err="1"/>
              <a:t>легеневого</a:t>
            </a:r>
            <a:r>
              <a:rPr lang="ru-RU" sz="2000" dirty="0"/>
              <a:t> звуку над </a:t>
            </a:r>
            <a:r>
              <a:rPr lang="ru-RU" sz="2000" dirty="0" err="1"/>
              <a:t>ураженим</a:t>
            </a:r>
            <a:r>
              <a:rPr lang="ru-RU" sz="2000" dirty="0"/>
              <a:t> сегментом </a:t>
            </a:r>
            <a:r>
              <a:rPr lang="ru-RU" sz="2000" dirty="0" err="1"/>
              <a:t>легень</a:t>
            </a:r>
            <a:r>
              <a:rPr lang="ru-RU" sz="2000" dirty="0" smtClean="0"/>
              <a:t>.</a:t>
            </a:r>
          </a:p>
          <a:p>
            <a:pPr fontAlgn="base"/>
            <a:endParaRPr lang="ru-RU" sz="2000" dirty="0"/>
          </a:p>
          <a:p>
            <a:pPr fontAlgn="base"/>
            <a:r>
              <a:rPr lang="ru-RU" sz="2000" b="1" dirty="0"/>
              <a:t>При </a:t>
            </a:r>
            <a:r>
              <a:rPr lang="ru-RU" sz="2000" b="1" dirty="0" err="1"/>
              <a:t>аускультації</a:t>
            </a:r>
            <a:r>
              <a:rPr lang="ru-RU" sz="2000" b="1" dirty="0"/>
              <a:t> </a:t>
            </a:r>
            <a:r>
              <a:rPr lang="ru-RU" sz="2000" dirty="0"/>
              <a:t>– </a:t>
            </a:r>
            <a:r>
              <a:rPr lang="ru-RU" sz="2000" dirty="0" smtClean="0"/>
              <a:t>над </a:t>
            </a:r>
            <a:r>
              <a:rPr lang="ru-RU" sz="2000" dirty="0" err="1"/>
              <a:t>ураженою</a:t>
            </a:r>
            <a:r>
              <a:rPr lang="ru-RU" sz="2000" dirty="0"/>
              <a:t> </a:t>
            </a:r>
            <a:r>
              <a:rPr lang="ru-RU" sz="2000" dirty="0" err="1"/>
              <a:t>ділянкою</a:t>
            </a:r>
            <a:r>
              <a:rPr lang="ru-RU" sz="2000" dirty="0"/>
              <a:t> </a:t>
            </a:r>
            <a:r>
              <a:rPr lang="ru-RU" sz="2000" dirty="0" err="1"/>
              <a:t>легень</a:t>
            </a:r>
            <a:r>
              <a:rPr lang="ru-RU" sz="2000" dirty="0"/>
              <a:t> </a:t>
            </a:r>
            <a:r>
              <a:rPr lang="ru-RU" sz="2000" dirty="0" err="1"/>
              <a:t>вислуховується</a:t>
            </a:r>
            <a:r>
              <a:rPr lang="ru-RU" sz="2000" dirty="0"/>
              <a:t> </a:t>
            </a:r>
            <a:r>
              <a:rPr lang="ru-RU" sz="2000" dirty="0" err="1"/>
              <a:t>ослаблене</a:t>
            </a:r>
            <a:r>
              <a:rPr lang="ru-RU" sz="2000" dirty="0"/>
              <a:t> </a:t>
            </a:r>
            <a:r>
              <a:rPr lang="ru-RU" sz="2000" dirty="0" err="1"/>
              <a:t>дихання</a:t>
            </a:r>
            <a:r>
              <a:rPr lang="ru-RU" sz="2000" dirty="0" smtClean="0"/>
              <a:t>, </a:t>
            </a:r>
            <a:r>
              <a:rPr lang="ru-RU" sz="2000" dirty="0" err="1"/>
              <a:t>сухі</a:t>
            </a:r>
            <a:r>
              <a:rPr lang="ru-RU" sz="2000" dirty="0"/>
              <a:t> та </a:t>
            </a:r>
            <a:r>
              <a:rPr lang="ru-RU" sz="2000" dirty="0" err="1"/>
              <a:t>вологі</a:t>
            </a:r>
            <a:r>
              <a:rPr lang="ru-RU" sz="2000" dirty="0"/>
              <a:t> </a:t>
            </a:r>
            <a:r>
              <a:rPr lang="ru-RU" sz="2000" dirty="0" err="1"/>
              <a:t>звучні</a:t>
            </a:r>
            <a:r>
              <a:rPr lang="ru-RU" sz="2000" dirty="0"/>
              <a:t> </a:t>
            </a:r>
            <a:r>
              <a:rPr lang="ru-RU" sz="2000" dirty="0" err="1"/>
              <a:t>дрібно</a:t>
            </a:r>
            <a:r>
              <a:rPr lang="ru-RU" sz="2000" dirty="0"/>
              <a:t>- та </a:t>
            </a:r>
            <a:r>
              <a:rPr lang="ru-RU" sz="2000" dirty="0" err="1"/>
              <a:t>середньопухирчасті</a:t>
            </a:r>
            <a:r>
              <a:rPr lang="ru-RU" sz="2000" dirty="0"/>
              <a:t> хрипи, на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ділянках</a:t>
            </a:r>
            <a:r>
              <a:rPr lang="ru-RU" sz="2000" dirty="0"/>
              <a:t> – </a:t>
            </a:r>
            <a:r>
              <a:rPr lang="ru-RU" sz="2000" dirty="0" err="1"/>
              <a:t>жорстке</a:t>
            </a:r>
            <a:r>
              <a:rPr lang="ru-RU" sz="2000" dirty="0"/>
              <a:t> </a:t>
            </a:r>
            <a:r>
              <a:rPr lang="ru-RU" sz="2000" dirty="0" err="1"/>
              <a:t>дихання</a:t>
            </a:r>
            <a:r>
              <a:rPr lang="ru-RU" sz="2000" dirty="0"/>
              <a:t>. </a:t>
            </a:r>
            <a:r>
              <a:rPr lang="ru-RU" sz="2000" dirty="0" err="1"/>
              <a:t>Аускультативні</a:t>
            </a:r>
            <a:r>
              <a:rPr lang="ru-RU" sz="2000" dirty="0"/>
              <a:t> </a:t>
            </a:r>
            <a:r>
              <a:rPr lang="ru-RU" sz="2000" dirty="0" err="1"/>
              <a:t>зміни</a:t>
            </a:r>
            <a:r>
              <a:rPr lang="ru-RU" sz="2000" dirty="0"/>
              <a:t> </a:t>
            </a:r>
            <a:r>
              <a:rPr lang="ru-RU" sz="2000" dirty="0" err="1"/>
              <a:t>короткочасні</a:t>
            </a:r>
            <a:r>
              <a:rPr lang="ru-RU" sz="2000" dirty="0"/>
              <a:t> та </a:t>
            </a:r>
            <a:r>
              <a:rPr lang="ru-RU" sz="2000" dirty="0" err="1"/>
              <a:t>переважно</a:t>
            </a:r>
            <a:r>
              <a:rPr lang="ru-RU" sz="2000" dirty="0"/>
              <a:t> </a:t>
            </a:r>
            <a:r>
              <a:rPr lang="ru-RU" sz="2000" dirty="0" err="1"/>
              <a:t>зникають</a:t>
            </a:r>
            <a:r>
              <a:rPr lang="ru-RU" sz="2000" dirty="0"/>
              <a:t> через 3-5 </a:t>
            </a:r>
            <a:r>
              <a:rPr lang="ru-RU" sz="2000" dirty="0" err="1"/>
              <a:t>днів</a:t>
            </a:r>
            <a:r>
              <a:rPr lang="ru-RU" sz="2000" dirty="0"/>
              <a:t>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4" y="1366879"/>
            <a:ext cx="5443537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06478" y="4115112"/>
            <a:ext cx="1172496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b="1" dirty="0">
                <a:solidFill>
                  <a:prstClr val="black"/>
                </a:solidFill>
              </a:rPr>
              <a:t>Рентгенологічного дослідження грудної клітки</a:t>
            </a:r>
          </a:p>
          <a:p>
            <a:r>
              <a:rPr lang="uk-UA" sz="2000" b="1" i="1" dirty="0" smtClean="0">
                <a:solidFill>
                  <a:schemeClr val="accent2">
                    <a:lumMod val="50000"/>
                  </a:schemeClr>
                </a:solidFill>
              </a:rPr>
              <a:t>Фаза</a:t>
            </a:r>
            <a:r>
              <a:rPr lang="uk-UA" sz="2000" b="1" i="1" dirty="0">
                <a:solidFill>
                  <a:schemeClr val="accent2">
                    <a:lumMod val="50000"/>
                  </a:schemeClr>
                </a:solidFill>
              </a:rPr>
              <a:t> розпалу</a:t>
            </a:r>
            <a:r>
              <a:rPr lang="uk-UA" sz="2000" dirty="0"/>
              <a:t>:  </a:t>
            </a:r>
            <a:r>
              <a:rPr lang="uk-UA" sz="2000" dirty="0" smtClean="0"/>
              <a:t>пониження </a:t>
            </a:r>
            <a:r>
              <a:rPr lang="uk-UA" sz="2000" dirty="0"/>
              <a:t>прозорості одного або декількох сегментів є гомогенним, і легеневий рисунок у межах затемнення не </a:t>
            </a:r>
            <a:r>
              <a:rPr lang="uk-UA" sz="2000" dirty="0" err="1" smtClean="0"/>
              <a:t>візуалізується</a:t>
            </a:r>
            <a:r>
              <a:rPr lang="uk-UA" sz="2000" dirty="0" smtClean="0"/>
              <a:t>, тінь </a:t>
            </a:r>
            <a:r>
              <a:rPr lang="uk-UA" sz="2000" dirty="0"/>
              <a:t>інфільтрації зливається з тінню кореня</a:t>
            </a:r>
            <a:r>
              <a:rPr lang="uk-UA" sz="2000" dirty="0" smtClean="0"/>
              <a:t>. </a:t>
            </a:r>
          </a:p>
          <a:p>
            <a:r>
              <a:rPr lang="uk-UA" sz="2000" dirty="0"/>
              <a:t>Т</a:t>
            </a:r>
            <a:r>
              <a:rPr lang="uk-UA" sz="2000" dirty="0" smtClean="0"/>
              <a:t>риває</a:t>
            </a:r>
            <a:r>
              <a:rPr lang="uk-UA" sz="2000" dirty="0"/>
              <a:t>, як правило, 5-7 діб </a:t>
            </a:r>
            <a:endParaRPr lang="uk-UA" sz="2000" dirty="0" smtClean="0"/>
          </a:p>
          <a:p>
            <a:pPr lvl="0"/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Фаза </a:t>
            </a:r>
            <a:r>
              <a:rPr lang="ru-RU" sz="2000" b="1" i="1" dirty="0" err="1">
                <a:solidFill>
                  <a:schemeClr val="accent2">
                    <a:lumMod val="50000"/>
                  </a:schemeClr>
                </a:solidFill>
              </a:rPr>
              <a:t>розсмоктування</a:t>
            </a:r>
            <a:r>
              <a:rPr lang="ru-RU" sz="2000" b="1" i="1" dirty="0">
                <a:solidFill>
                  <a:srgbClr val="9FB8CD">
                    <a:lumMod val="75000"/>
                  </a:srgbClr>
                </a:solidFill>
              </a:rPr>
              <a:t>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000" dirty="0" err="1">
                <a:solidFill>
                  <a:prstClr val="black"/>
                </a:solidFill>
              </a:rPr>
              <a:t>інфільт­рація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повністю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зникає</a:t>
            </a:r>
            <a:r>
              <a:rPr lang="ru-RU" sz="2000" dirty="0">
                <a:solidFill>
                  <a:prstClr val="black"/>
                </a:solidFill>
              </a:rPr>
              <a:t> (до 10-14-ї </a:t>
            </a:r>
            <a:r>
              <a:rPr lang="ru-RU" sz="2000" dirty="0" err="1">
                <a:solidFill>
                  <a:prstClr val="black"/>
                </a:solidFill>
              </a:rPr>
              <a:t>доби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захворювання</a:t>
            </a:r>
            <a:r>
              <a:rPr lang="ru-RU" sz="2000" dirty="0">
                <a:solidFill>
                  <a:prstClr val="black"/>
                </a:solidFill>
              </a:rPr>
              <a:t>).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000" dirty="0" err="1">
                <a:solidFill>
                  <a:prstClr val="black"/>
                </a:solidFill>
              </a:rPr>
              <a:t>надалі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нормалізується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легеневий</a:t>
            </a:r>
            <a:r>
              <a:rPr lang="ru-RU" sz="2000" dirty="0">
                <a:solidFill>
                  <a:prstClr val="black"/>
                </a:solidFill>
              </a:rPr>
              <a:t> рисунок (2-3 </a:t>
            </a:r>
            <a:r>
              <a:rPr lang="ru-RU" sz="2000" dirty="0" err="1">
                <a:solidFill>
                  <a:prstClr val="black"/>
                </a:solidFill>
              </a:rPr>
              <a:t>тижні</a:t>
            </a:r>
            <a:r>
              <a:rPr lang="ru-RU" sz="2000" dirty="0">
                <a:solidFill>
                  <a:prstClr val="black"/>
                </a:solidFill>
              </a:rPr>
              <a:t>),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000" dirty="0" err="1">
                <a:solidFill>
                  <a:prstClr val="black"/>
                </a:solidFill>
              </a:rPr>
              <a:t>відновлення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структури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кореня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може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проходити</a:t>
            </a:r>
            <a:r>
              <a:rPr lang="ru-RU" sz="2000" dirty="0">
                <a:solidFill>
                  <a:prstClr val="black"/>
                </a:solidFill>
              </a:rPr>
              <a:t> в строки до 3-4 </a:t>
            </a:r>
            <a:r>
              <a:rPr lang="ru-RU" sz="2000" dirty="0" err="1">
                <a:solidFill>
                  <a:prstClr val="black"/>
                </a:solidFill>
              </a:rPr>
              <a:t>тижнів</a:t>
            </a:r>
            <a:r>
              <a:rPr lang="ru-RU" sz="2000" dirty="0">
                <a:solidFill>
                  <a:prstClr val="black"/>
                </a:solidFill>
              </a:rPr>
              <a:t>.  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0622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736" y="211394"/>
            <a:ext cx="11857704" cy="49653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 err="1"/>
              <a:t>Пневмонія</a:t>
            </a:r>
            <a:r>
              <a:rPr lang="ru-RU" dirty="0"/>
              <a:t> </a:t>
            </a:r>
            <a:r>
              <a:rPr lang="ru-RU" dirty="0" err="1"/>
              <a:t>крупозна</a:t>
            </a:r>
            <a:r>
              <a:rPr lang="ru-RU" dirty="0"/>
              <a:t> (</a:t>
            </a:r>
            <a:r>
              <a:rPr lang="ru-RU" dirty="0" err="1"/>
              <a:t>пневмококова</a:t>
            </a:r>
            <a:r>
              <a:rPr lang="ru-RU" dirty="0" smtClean="0"/>
              <a:t>, </a:t>
            </a:r>
            <a:r>
              <a:rPr lang="ru-RU" dirty="0" err="1" smtClean="0"/>
              <a:t>часткова</a:t>
            </a:r>
            <a:r>
              <a:rPr lang="ru-RU" dirty="0"/>
              <a:t>, </a:t>
            </a:r>
            <a:r>
              <a:rPr lang="ru-RU" dirty="0" err="1" smtClean="0"/>
              <a:t>плевропневмонія</a:t>
            </a:r>
            <a:r>
              <a:rPr lang="ru-RU" dirty="0"/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6308" y="1255697"/>
            <a:ext cx="758558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err="1"/>
              <a:t>Крупозну</a:t>
            </a:r>
            <a:r>
              <a:rPr lang="ru-RU" dirty="0"/>
              <a:t> </a:t>
            </a:r>
            <a:r>
              <a:rPr lang="ru-RU" dirty="0" err="1"/>
              <a:t>пневмонію</a:t>
            </a:r>
            <a:r>
              <a:rPr lang="ru-RU" dirty="0"/>
              <a:t> </a:t>
            </a:r>
            <a:r>
              <a:rPr lang="ru-RU" dirty="0" err="1"/>
              <a:t>майже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викликає</a:t>
            </a:r>
            <a:r>
              <a:rPr lang="ru-RU" dirty="0"/>
              <a:t> </a:t>
            </a:r>
            <a:r>
              <a:rPr lang="ru-RU" dirty="0" err="1"/>
              <a:t>пневмокок</a:t>
            </a:r>
            <a:r>
              <a:rPr lang="ru-RU" dirty="0"/>
              <a:t>, </a:t>
            </a:r>
            <a:r>
              <a:rPr lang="ru-RU" dirty="0" err="1"/>
              <a:t>рідше</a:t>
            </a:r>
            <a:r>
              <a:rPr lang="ru-RU" dirty="0"/>
              <a:t> – </a:t>
            </a:r>
            <a:r>
              <a:rPr lang="ru-RU" dirty="0" err="1"/>
              <a:t>диплобацила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 smtClean="0"/>
              <a:t>.</a:t>
            </a:r>
          </a:p>
          <a:p>
            <a:pPr fontAlgn="base"/>
            <a:endParaRPr lang="ru-RU" dirty="0"/>
          </a:p>
          <a:p>
            <a:pPr fontAlgn="base"/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віці</a:t>
            </a:r>
            <a:r>
              <a:rPr lang="ru-RU" dirty="0"/>
              <a:t> </a:t>
            </a:r>
            <a:r>
              <a:rPr lang="ru-RU" dirty="0" err="1"/>
              <a:t>немовлят</a:t>
            </a:r>
            <a:r>
              <a:rPr lang="ru-RU" dirty="0"/>
              <a:t> </a:t>
            </a:r>
            <a:r>
              <a:rPr lang="ru-RU" dirty="0" err="1"/>
              <a:t>крупозна</a:t>
            </a:r>
            <a:r>
              <a:rPr lang="ru-RU" dirty="0"/>
              <a:t> </a:t>
            </a:r>
            <a:r>
              <a:rPr lang="ru-RU" dirty="0" err="1"/>
              <a:t>пневмонія</a:t>
            </a:r>
            <a:r>
              <a:rPr lang="ru-RU" dirty="0"/>
              <a:t> </a:t>
            </a:r>
            <a:r>
              <a:rPr lang="ru-RU" dirty="0" err="1"/>
              <a:t>майже</a:t>
            </a:r>
            <a:r>
              <a:rPr lang="ru-RU" dirty="0"/>
              <a:t> не </a:t>
            </a:r>
            <a:r>
              <a:rPr lang="ru-RU" dirty="0" err="1"/>
              <a:t>спостерігається</a:t>
            </a:r>
            <a:r>
              <a:rPr lang="ru-RU" dirty="0"/>
              <a:t>, </a:t>
            </a:r>
            <a:r>
              <a:rPr lang="ru-RU" dirty="0" err="1"/>
              <a:t>трохи</a:t>
            </a:r>
            <a:r>
              <a:rPr lang="ru-RU" dirty="0"/>
              <a:t> 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буває</a:t>
            </a:r>
            <a:r>
              <a:rPr lang="ru-RU" dirty="0"/>
              <a:t> у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віком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2 до 5 </a:t>
            </a:r>
            <a:r>
              <a:rPr lang="ru-RU" dirty="0" err="1"/>
              <a:t>років</a:t>
            </a:r>
            <a:r>
              <a:rPr lang="ru-RU" dirty="0"/>
              <a:t>, але у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типовій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в </a:t>
            </a:r>
            <a:r>
              <a:rPr lang="ru-RU" dirty="0" err="1"/>
              <a:t>дітей</a:t>
            </a:r>
            <a:r>
              <a:rPr lang="ru-RU" dirty="0"/>
              <a:t> 5-15 </a:t>
            </a:r>
            <a:r>
              <a:rPr lang="ru-RU" dirty="0" err="1"/>
              <a:t>років</a:t>
            </a:r>
            <a:r>
              <a:rPr lang="ru-RU" dirty="0" smtClean="0"/>
              <a:t>.</a:t>
            </a:r>
          </a:p>
          <a:p>
            <a:pPr fontAlgn="base"/>
            <a:endParaRPr lang="ru-RU" dirty="0"/>
          </a:p>
          <a:p>
            <a:pPr fontAlgn="base"/>
            <a:r>
              <a:rPr lang="ru-RU" dirty="0" smtClean="0"/>
              <a:t>Для </a:t>
            </a:r>
            <a:r>
              <a:rPr lang="ru-RU" dirty="0" err="1"/>
              <a:t>крупозної</a:t>
            </a:r>
            <a:r>
              <a:rPr lang="ru-RU" dirty="0"/>
              <a:t> </a:t>
            </a:r>
            <a:r>
              <a:rPr lang="ru-RU" dirty="0" err="1"/>
              <a:t>пневмонії</a:t>
            </a:r>
            <a:r>
              <a:rPr lang="ru-RU" dirty="0"/>
              <a:t> </a:t>
            </a:r>
            <a:r>
              <a:rPr lang="ru-RU" dirty="0" err="1"/>
              <a:t>характерний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фібринозного</a:t>
            </a:r>
            <a:r>
              <a:rPr lang="ru-RU" dirty="0"/>
              <a:t> </a:t>
            </a:r>
            <a:r>
              <a:rPr lang="ru-RU" dirty="0" err="1"/>
              <a:t>запалення</a:t>
            </a:r>
            <a:r>
              <a:rPr lang="ru-RU" dirty="0"/>
              <a:t> у межах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частки</a:t>
            </a:r>
            <a:r>
              <a:rPr lang="ru-RU" dirty="0"/>
              <a:t> (</a:t>
            </a:r>
            <a:r>
              <a:rPr lang="ru-RU" dirty="0" err="1"/>
              <a:t>або</a:t>
            </a:r>
            <a:r>
              <a:rPr lang="ru-RU" dirty="0"/>
              <a:t> 2-3 </a:t>
            </a:r>
            <a:r>
              <a:rPr lang="ru-RU" dirty="0" err="1"/>
              <a:t>сегментів</a:t>
            </a:r>
            <a:r>
              <a:rPr lang="ru-RU" dirty="0"/>
              <a:t>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частки</a:t>
            </a:r>
            <a:r>
              <a:rPr lang="ru-RU" dirty="0"/>
              <a:t>).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162" y="738462"/>
            <a:ext cx="2241755" cy="1631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216308" y="4132035"/>
            <a:ext cx="116266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Початок захворювання зазвичай раптовий, із високою (до 41°С і вищою) температурою, ознобом, різким токсикозом, що нерідко супроводжується блюванням, збудженням, маренням. </a:t>
            </a:r>
          </a:p>
          <a:p>
            <a:r>
              <a:rPr lang="uk-UA" dirty="0"/>
              <a:t>Легенева симптоматика затримується, що часто утруднює діагностику.</a:t>
            </a:r>
          </a:p>
          <a:p>
            <a:endParaRPr lang="uk-UA" dirty="0"/>
          </a:p>
          <a:p>
            <a:r>
              <a:rPr lang="uk-UA" dirty="0"/>
              <a:t>Від самого початку захворювання спостерігається почастішання дихання (при співвідношенні з пульсом 1 : 3 і 1 : 2,5), воно супроводжується стогоном, з’являється нестерпний </a:t>
            </a:r>
            <a:r>
              <a:rPr lang="uk-UA" dirty="0" err="1"/>
              <a:t>поштовхоподібний</a:t>
            </a:r>
            <a:r>
              <a:rPr lang="uk-UA" dirty="0"/>
              <a:t> кашель.</a:t>
            </a:r>
          </a:p>
          <a:p>
            <a:endParaRPr lang="uk-UA" dirty="0"/>
          </a:p>
          <a:p>
            <a:r>
              <a:rPr lang="uk-UA" dirty="0"/>
              <a:t> Рано виявляється певне відставання при диханні однієї половини грудної клітки, однобічне почервоніння щоки, </a:t>
            </a:r>
            <a:r>
              <a:rPr lang="uk-UA" dirty="0" err="1"/>
              <a:t>герпетичні</a:t>
            </a:r>
            <a:r>
              <a:rPr lang="uk-UA" dirty="0"/>
              <a:t> висипи на боку ураження.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459" y="2107308"/>
            <a:ext cx="2634226" cy="2024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93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865" y="129151"/>
            <a:ext cx="10515600" cy="1087139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</a:rPr>
              <a:t>Показники смертності дітей молодших 5 років від пневмонії</a:t>
            </a:r>
            <a:r>
              <a:rPr lang="uk-UA" dirty="0" smtClean="0"/>
              <a:t> </a:t>
            </a:r>
            <a:r>
              <a:rPr lang="uk-UA" b="1" i="1" dirty="0" smtClean="0">
                <a:solidFill>
                  <a:srgbClr val="C00000"/>
                </a:solidFill>
              </a:rPr>
              <a:t>в Україні</a:t>
            </a:r>
            <a:r>
              <a:rPr lang="uk-UA" sz="3100" b="1" i="1" dirty="0" smtClean="0"/>
              <a:t> </a:t>
            </a:r>
            <a:r>
              <a:rPr lang="uk-UA" b="1" i="1" dirty="0" smtClean="0">
                <a:solidFill>
                  <a:srgbClr val="C00000"/>
                </a:solidFill>
              </a:rPr>
              <a:t>в 2021 році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0692" t="32953" r="13261" b="7537"/>
          <a:stretch/>
        </p:blipFill>
        <p:spPr>
          <a:xfrm>
            <a:off x="1719943" y="1346634"/>
            <a:ext cx="8761444" cy="452545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1412" y="6447670"/>
            <a:ext cx="112185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https://childmortality.org/causes-of-death/data?refArea=UKR&amp;causes=LRI&amp;type=DEATHS&amp;d_refArea=UKR</a:t>
            </a:r>
            <a:endParaRPr lang="en-US" sz="1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4350" t="77880" r="45234" b="19347"/>
          <a:stretch/>
        </p:blipFill>
        <p:spPr>
          <a:xfrm>
            <a:off x="3560405" y="6179885"/>
            <a:ext cx="5947488" cy="1883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46449" y="5872092"/>
            <a:ext cx="3558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(</a:t>
            </a:r>
            <a:r>
              <a:rPr lang="uk-UA" b="1" i="1" dirty="0"/>
              <a:t>на </a:t>
            </a:r>
            <a:r>
              <a:rPr lang="en-US" b="1" i="1" dirty="0"/>
              <a:t> 1000</a:t>
            </a:r>
            <a:r>
              <a:rPr lang="uk-UA" b="1" i="1" dirty="0"/>
              <a:t> </a:t>
            </a:r>
            <a:r>
              <a:rPr lang="uk-UA" b="1" i="1" dirty="0" err="1"/>
              <a:t>народившихся</a:t>
            </a:r>
            <a:r>
              <a:rPr lang="uk-UA" b="1" i="1" dirty="0"/>
              <a:t> живими)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3439" y="5548091"/>
            <a:ext cx="1298561" cy="12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7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Пневмонія</a:t>
            </a:r>
            <a:r>
              <a:rPr lang="ru-RU" dirty="0"/>
              <a:t> </a:t>
            </a:r>
            <a:r>
              <a:rPr lang="ru-RU" dirty="0" err="1"/>
              <a:t>крупозна</a:t>
            </a:r>
            <a:r>
              <a:rPr lang="ru-RU" dirty="0"/>
              <a:t> (</a:t>
            </a:r>
            <a:r>
              <a:rPr lang="ru-RU" dirty="0" err="1"/>
              <a:t>пневмококова</a:t>
            </a:r>
            <a:r>
              <a:rPr lang="ru-RU" dirty="0"/>
              <a:t>, </a:t>
            </a:r>
            <a:r>
              <a:rPr lang="ru-RU" dirty="0" err="1"/>
              <a:t>часткова</a:t>
            </a:r>
            <a:r>
              <a:rPr lang="ru-RU" dirty="0"/>
              <a:t>, </a:t>
            </a:r>
            <a:r>
              <a:rPr lang="ru-RU" dirty="0" err="1"/>
              <a:t>плевропневмонія</a:t>
            </a:r>
            <a:r>
              <a:rPr lang="ru-RU" dirty="0"/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75696" y="1383915"/>
            <a:ext cx="79346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err="1"/>
              <a:t>Найчастішими</a:t>
            </a:r>
            <a:r>
              <a:rPr lang="ru-RU" sz="2400" dirty="0"/>
              <a:t> </a:t>
            </a:r>
            <a:r>
              <a:rPr lang="ru-RU" sz="2400" dirty="0" err="1"/>
              <a:t>ускладненнями</a:t>
            </a:r>
            <a:r>
              <a:rPr lang="ru-RU" sz="2400" dirty="0"/>
              <a:t> є </a:t>
            </a:r>
            <a:r>
              <a:rPr lang="ru-RU" sz="2400" dirty="0" err="1"/>
              <a:t>плеврити</a:t>
            </a:r>
            <a:r>
              <a:rPr lang="ru-RU" sz="2400" dirty="0"/>
              <a:t> (</a:t>
            </a:r>
            <a:r>
              <a:rPr lang="ru-RU" sz="2400" dirty="0" err="1"/>
              <a:t>сухі</a:t>
            </a:r>
            <a:r>
              <a:rPr lang="ru-RU" sz="2400" dirty="0"/>
              <a:t> і </a:t>
            </a:r>
            <a:r>
              <a:rPr lang="ru-RU" sz="2400" dirty="0" err="1"/>
              <a:t>випітні</a:t>
            </a:r>
            <a:r>
              <a:rPr lang="ru-RU" sz="2400" dirty="0"/>
              <a:t>). </a:t>
            </a:r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r>
              <a:rPr lang="ru-RU" sz="2400" dirty="0" smtClean="0"/>
              <a:t>Вони </a:t>
            </a:r>
            <a:r>
              <a:rPr lang="ru-RU" sz="2400" dirty="0" err="1"/>
              <a:t>можуть</a:t>
            </a:r>
            <a:r>
              <a:rPr lang="ru-RU" sz="2400" dirty="0"/>
              <a:t> </a:t>
            </a:r>
            <a:r>
              <a:rPr lang="ru-RU" sz="2400" dirty="0" err="1"/>
              <a:t>розвиватися</a:t>
            </a:r>
            <a:r>
              <a:rPr lang="ru-RU" sz="2400" dirty="0"/>
              <a:t> </a:t>
            </a:r>
            <a:r>
              <a:rPr lang="ru-RU" sz="2400" dirty="0" err="1"/>
              <a:t>одночасно</a:t>
            </a:r>
            <a:r>
              <a:rPr lang="ru-RU" sz="2400" dirty="0"/>
              <a:t> – </a:t>
            </a:r>
            <a:r>
              <a:rPr lang="ru-RU" sz="2400" b="1" i="1" dirty="0" err="1">
                <a:solidFill>
                  <a:srgbClr val="214895"/>
                </a:solidFill>
              </a:rPr>
              <a:t>парапневмонічні</a:t>
            </a:r>
            <a:r>
              <a:rPr lang="ru-RU" sz="2400" b="1" i="1" dirty="0">
                <a:solidFill>
                  <a:srgbClr val="214895"/>
                </a:solidFill>
              </a:rPr>
              <a:t> </a:t>
            </a:r>
            <a:endParaRPr lang="ru-RU" sz="2400" b="1" i="1" dirty="0" smtClean="0">
              <a:solidFill>
                <a:srgbClr val="214895"/>
              </a:solidFill>
            </a:endParaRPr>
          </a:p>
          <a:p>
            <a:pPr fontAlgn="base"/>
            <a:r>
              <a:rPr lang="ru-RU" sz="2400" dirty="0"/>
              <a:t>	</a:t>
            </a:r>
            <a:r>
              <a:rPr lang="ru-RU" sz="2400" dirty="0" smtClean="0"/>
              <a:t>	</a:t>
            </a:r>
            <a:r>
              <a:rPr lang="ru-RU" sz="2400" dirty="0"/>
              <a:t> </a:t>
            </a:r>
            <a:r>
              <a:rPr lang="ru-RU" sz="2400" dirty="0" smtClean="0"/>
              <a:t>       </a:t>
            </a:r>
            <a:r>
              <a:rPr lang="ru-RU" sz="2400" dirty="0" err="1" smtClean="0"/>
              <a:t>або</a:t>
            </a:r>
            <a:r>
              <a:rPr lang="ru-RU" sz="2400" dirty="0" smtClean="0"/>
              <a:t> </a:t>
            </a:r>
            <a:r>
              <a:rPr lang="ru-RU" sz="2400" dirty="0" err="1"/>
              <a:t>після</a:t>
            </a:r>
            <a:r>
              <a:rPr lang="ru-RU" sz="2400" dirty="0"/>
              <a:t> </a:t>
            </a:r>
            <a:r>
              <a:rPr lang="ru-RU" sz="2400" dirty="0" err="1"/>
              <a:t>пневмонії</a:t>
            </a:r>
            <a:r>
              <a:rPr lang="ru-RU" sz="2400" dirty="0"/>
              <a:t> – </a:t>
            </a:r>
            <a:r>
              <a:rPr lang="ru-RU" sz="2400" b="1" i="1" dirty="0" err="1">
                <a:solidFill>
                  <a:srgbClr val="214895"/>
                </a:solidFill>
              </a:rPr>
              <a:t>метапневмонічні</a:t>
            </a:r>
            <a:r>
              <a:rPr lang="ru-RU" sz="2400" b="1" i="1" dirty="0">
                <a:solidFill>
                  <a:srgbClr val="214895"/>
                </a:solidFill>
              </a:rPr>
              <a:t>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696" y="3120648"/>
            <a:ext cx="4017963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89" y="3120648"/>
            <a:ext cx="3606543" cy="2904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68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283" y="0"/>
            <a:ext cx="11257935" cy="678426"/>
          </a:xfrm>
        </p:spPr>
        <p:txBody>
          <a:bodyPr>
            <a:normAutofit/>
          </a:bodyPr>
          <a:lstStyle/>
          <a:p>
            <a:r>
              <a:rPr lang="ru-RU" sz="2800" dirty="0" err="1"/>
              <a:t>Пневмонія</a:t>
            </a:r>
            <a:r>
              <a:rPr lang="ru-RU" sz="2800" dirty="0"/>
              <a:t> </a:t>
            </a:r>
            <a:r>
              <a:rPr lang="ru-RU" sz="2800" dirty="0" err="1"/>
              <a:t>крупозна</a:t>
            </a:r>
            <a:r>
              <a:rPr lang="ru-RU" sz="2800" dirty="0"/>
              <a:t> (</a:t>
            </a:r>
            <a:r>
              <a:rPr lang="ru-RU" sz="2800" dirty="0" err="1"/>
              <a:t>пневмококова</a:t>
            </a:r>
            <a:r>
              <a:rPr lang="ru-RU" sz="2800" dirty="0"/>
              <a:t>, </a:t>
            </a:r>
            <a:r>
              <a:rPr lang="ru-RU" sz="2800" dirty="0" err="1"/>
              <a:t>часткова</a:t>
            </a:r>
            <a:r>
              <a:rPr lang="ru-RU" sz="2800" dirty="0"/>
              <a:t>, </a:t>
            </a:r>
            <a:r>
              <a:rPr lang="ru-RU" sz="2800" dirty="0" err="1"/>
              <a:t>плевропневмонія</a:t>
            </a:r>
            <a:r>
              <a:rPr lang="ru-RU" sz="2800" dirty="0"/>
              <a:t>)</a:t>
            </a:r>
          </a:p>
        </p:txBody>
      </p:sp>
      <p:pic>
        <p:nvPicPr>
          <p:cNvPr id="3" name="Рисунок 2" descr="DL161_525-9-300x256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18" y="1282008"/>
            <a:ext cx="4440389" cy="342382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19548" y="5078330"/>
            <a:ext cx="55945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Збільшення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підсилення</a:t>
            </a:r>
            <a:r>
              <a:rPr lang="ru-RU" dirty="0"/>
              <a:t> </a:t>
            </a:r>
            <a:r>
              <a:rPr lang="ru-RU" dirty="0" err="1"/>
              <a:t>легеневого</a:t>
            </a:r>
            <a:r>
              <a:rPr lang="ru-RU" dirty="0"/>
              <a:t> рисунка </a:t>
            </a:r>
            <a:r>
              <a:rPr lang="ru-RU" dirty="0" err="1"/>
              <a:t>ураженої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, </a:t>
            </a:r>
            <a:r>
              <a:rPr lang="ru-RU" dirty="0" err="1"/>
              <a:t>розширення</a:t>
            </a:r>
            <a:r>
              <a:rPr lang="ru-RU" dirty="0"/>
              <a:t> </a:t>
            </a:r>
            <a:r>
              <a:rPr lang="ru-RU" dirty="0" err="1"/>
              <a:t>коренів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, а з 2-3-го дня </a:t>
            </a:r>
            <a:r>
              <a:rPr lang="ru-RU" dirty="0" err="1"/>
              <a:t>захворювання</a:t>
            </a:r>
            <a:r>
              <a:rPr lang="ru-RU" dirty="0"/>
              <a:t> – </a:t>
            </a:r>
            <a:r>
              <a:rPr lang="ru-RU" dirty="0" err="1"/>
              <a:t>гомогенне</a:t>
            </a:r>
            <a:r>
              <a:rPr lang="ru-RU" dirty="0"/>
              <a:t> </a:t>
            </a:r>
            <a:r>
              <a:rPr lang="ru-RU" dirty="0" err="1"/>
              <a:t>затемнення</a:t>
            </a:r>
            <a:r>
              <a:rPr lang="ru-RU" dirty="0"/>
              <a:t> </a:t>
            </a:r>
            <a:r>
              <a:rPr lang="ru-RU" dirty="0" err="1"/>
              <a:t>частки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сегментів</a:t>
            </a:r>
            <a:r>
              <a:rPr lang="ru-RU" dirty="0"/>
              <a:t>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623" y="1282008"/>
            <a:ext cx="4220957" cy="359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6253315" y="5078330"/>
            <a:ext cx="57567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Частіше спостерігаються </a:t>
            </a:r>
            <a:r>
              <a:rPr lang="uk-UA" dirty="0" err="1"/>
              <a:t>нижньочасткові</a:t>
            </a:r>
            <a:r>
              <a:rPr lang="uk-UA" dirty="0"/>
              <a:t> пневмонії. </a:t>
            </a:r>
          </a:p>
          <a:p>
            <a:r>
              <a:rPr lang="uk-UA" dirty="0" smtClean="0"/>
              <a:t>Зазвичай </a:t>
            </a:r>
            <a:r>
              <a:rPr lang="uk-UA" dirty="0"/>
              <a:t>процес локалізується в одній легені, однак у 5-10% випадків можливі двобічні ураження.</a:t>
            </a:r>
          </a:p>
        </p:txBody>
      </p:sp>
    </p:spTree>
    <p:extLst>
      <p:ext uri="{BB962C8B-B14F-4D97-AF65-F5344CB8AC3E}">
        <p14:creationId xmlns:p14="http://schemas.microsoft.com/office/powerpoint/2010/main" val="354032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179872"/>
            <a:ext cx="9979946" cy="516191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400" b="1" i="1" dirty="0" err="1" smtClean="0">
                <a:solidFill>
                  <a:srgbClr val="C00000"/>
                </a:solidFill>
              </a:rPr>
              <a:t>Особливості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пневмонії</a:t>
            </a:r>
            <a:r>
              <a:rPr lang="ru-RU" sz="2400" b="1" i="1" dirty="0" smtClean="0">
                <a:solidFill>
                  <a:srgbClr val="C00000"/>
                </a:solidFill>
              </a:rPr>
              <a:t>,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спричиненої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de-DE" sz="2400" b="1" i="1" dirty="0" err="1" smtClean="0">
                <a:solidFill>
                  <a:srgbClr val="C00000"/>
                </a:solidFill>
              </a:rPr>
              <a:t>Streptococcus</a:t>
            </a:r>
            <a:r>
              <a:rPr lang="de-DE" sz="2400" b="1" i="1" dirty="0" smtClean="0">
                <a:solidFill>
                  <a:srgbClr val="C00000"/>
                </a:solidFill>
              </a:rPr>
              <a:t> pneumoniae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58371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1078817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uk-UA" altLang="en-US" sz="2200" i="1" dirty="0" smtClean="0"/>
              <a:t> виражений </a:t>
            </a:r>
            <a:r>
              <a:rPr lang="uk-UA" altLang="en-US" sz="2200" i="1" dirty="0" err="1" smtClean="0"/>
              <a:t>загальнозапальний</a:t>
            </a:r>
            <a:r>
              <a:rPr lang="uk-UA" altLang="en-US" sz="2200" i="1" dirty="0" smtClean="0"/>
              <a:t> синдром </a:t>
            </a:r>
            <a:r>
              <a:rPr lang="uk-UA" altLang="en-US" sz="2200" i="1" dirty="0"/>
              <a:t>у поєднанні з </a:t>
            </a:r>
            <a:r>
              <a:rPr lang="uk-UA" altLang="en-US" sz="2200" i="1" dirty="0" err="1"/>
              <a:t>нейтрофільним</a:t>
            </a:r>
            <a:r>
              <a:rPr lang="uk-UA" altLang="en-US" sz="2200" i="1" dirty="0"/>
              <a:t> лейкоцитозом;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200" i="1" dirty="0"/>
              <a:t> </a:t>
            </a:r>
            <a:r>
              <a:rPr lang="uk-UA" altLang="en-US" sz="2200" i="1" dirty="0" smtClean="0"/>
              <a:t>відповідність </a:t>
            </a:r>
            <a:r>
              <a:rPr lang="uk-UA" altLang="en-US" sz="2200" i="1" dirty="0"/>
              <a:t>ступеня інтоксикації обсягу ураження легень;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200" i="1" dirty="0"/>
              <a:t> </a:t>
            </a:r>
            <a:r>
              <a:rPr lang="uk-UA" altLang="en-US" sz="2200" i="1" dirty="0" smtClean="0"/>
              <a:t>округлі інфільтрати </a:t>
            </a:r>
            <a:r>
              <a:rPr lang="uk-UA" altLang="en-US" sz="2200" i="1" dirty="0"/>
              <a:t>часто </a:t>
            </a:r>
            <a:r>
              <a:rPr lang="uk-UA" altLang="en-US" sz="2200" i="1" dirty="0" smtClean="0"/>
              <a:t>розташовані </a:t>
            </a:r>
            <a:r>
              <a:rPr lang="uk-UA" altLang="en-US" sz="2200" i="1" dirty="0"/>
              <a:t>у верхніх частках легені або </a:t>
            </a:r>
            <a:r>
              <a:rPr lang="uk-UA" altLang="en-US" sz="2200" i="1" dirty="0" err="1" smtClean="0"/>
              <a:t>лобіти</a:t>
            </a:r>
            <a:r>
              <a:rPr lang="uk-UA" altLang="en-US" sz="2200" i="1" dirty="0"/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200" i="1" dirty="0"/>
              <a:t> </a:t>
            </a:r>
            <a:r>
              <a:rPr lang="uk-UA" altLang="en-US" sz="2200" i="1" dirty="0" smtClean="0"/>
              <a:t>схильність </a:t>
            </a:r>
            <a:r>
              <a:rPr lang="uk-UA" altLang="en-US" sz="2200" i="1" dirty="0"/>
              <a:t>до мікробної деструкції легень та </a:t>
            </a:r>
            <a:r>
              <a:rPr lang="uk-UA" altLang="en-US" sz="2200" i="1" dirty="0" smtClean="0"/>
              <a:t>розвиток </a:t>
            </a:r>
            <a:r>
              <a:rPr lang="uk-UA" altLang="en-US" sz="2200" i="1" dirty="0"/>
              <a:t>ускладнень у вигляді </a:t>
            </a:r>
            <a:r>
              <a:rPr lang="uk-UA" altLang="en-US" sz="2200" i="1" dirty="0" err="1"/>
              <a:t>плевритів</a:t>
            </a:r>
            <a:r>
              <a:rPr lang="uk-UA" altLang="en-US" sz="2200" i="1" dirty="0"/>
              <a:t> </a:t>
            </a:r>
            <a:r>
              <a:rPr lang="uk-UA" altLang="en-US" sz="2200" i="1" dirty="0" smtClean="0"/>
              <a:t>та </a:t>
            </a:r>
            <a:r>
              <a:rPr lang="uk-UA" altLang="en-US" sz="2200" i="1" dirty="0" err="1"/>
              <a:t>менінгітів</a:t>
            </a:r>
            <a:r>
              <a:rPr lang="uk-UA" altLang="en-US" sz="2200" i="1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altLang="en-US" sz="2200" i="1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3200" dirty="0" smtClean="0">
                <a:solidFill>
                  <a:srgbClr val="C00000"/>
                </a:solidFill>
              </a:rPr>
              <a:t>                      </a:t>
            </a:r>
            <a:r>
              <a:rPr lang="uk-UA" altLang="en-US" sz="3200" dirty="0" smtClean="0">
                <a:solidFill>
                  <a:srgbClr val="C00000"/>
                </a:solidFill>
              </a:rPr>
              <a:t>Крупозна пневмонія – є пневмонією, винятково, </a:t>
            </a:r>
            <a:r>
              <a:rPr lang="en-US" altLang="en-US" sz="3200" dirty="0" smtClean="0">
                <a:solidFill>
                  <a:srgbClr val="C00000"/>
                </a:solidFill>
              </a:rPr>
              <a:t>    </a:t>
            </a:r>
            <a:r>
              <a:rPr lang="uk-UA" altLang="en-US" sz="3200" dirty="0" smtClean="0">
                <a:solidFill>
                  <a:srgbClr val="C00000"/>
                </a:solidFill>
              </a:rPr>
              <a:t>пневмококової природи</a:t>
            </a:r>
            <a:endParaRPr lang="uk-UA" altLang="en-US" sz="3200" i="1" dirty="0" smtClean="0">
              <a:solidFill>
                <a:srgbClr val="C00000"/>
              </a:solidFill>
            </a:endParaRPr>
          </a:p>
          <a:p>
            <a:pPr marL="0" indent="0"/>
            <a:endParaRPr lang="uk-UA" altLang="en-US" sz="2200" b="1" i="1" dirty="0"/>
          </a:p>
        </p:txBody>
      </p:sp>
      <p:sp>
        <p:nvSpPr>
          <p:cNvPr id="58372" name="Прямоугольник 3"/>
          <p:cNvSpPr>
            <a:spLocks noChangeArrowheads="1"/>
          </p:cNvSpPr>
          <p:nvPr/>
        </p:nvSpPr>
        <p:spPr bwMode="auto">
          <a:xfrm>
            <a:off x="0" y="6524073"/>
            <a:ext cx="85693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 err="1">
                <a:solidFill>
                  <a:srgbClr val="000000"/>
                </a:solidFill>
              </a:rPr>
              <a:t>Marrie</a:t>
            </a:r>
            <a:r>
              <a:rPr lang="de-DE" altLang="ru-RU" sz="1000" b="0" dirty="0">
                <a:solidFill>
                  <a:srgbClr val="000000"/>
                </a:solidFill>
              </a:rPr>
              <a:t> TJ.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Pneumococcal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000" b="0" dirty="0">
                <a:solidFill>
                  <a:srgbClr val="000000"/>
                </a:solidFill>
              </a:rPr>
              <a:t>: </a:t>
            </a:r>
            <a:r>
              <a:rPr lang="de-DE" altLang="ru-RU" sz="1000" b="0" dirty="0" err="1">
                <a:solidFill>
                  <a:srgbClr val="000000"/>
                </a:solidFill>
              </a:rPr>
              <a:t>epidemiology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clinical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features</a:t>
            </a:r>
            <a:r>
              <a:rPr lang="de-DE" altLang="ru-RU" sz="1000" b="0" dirty="0">
                <a:solidFill>
                  <a:srgbClr val="000000"/>
                </a:solidFill>
              </a:rPr>
              <a:t>. </a:t>
            </a:r>
            <a:r>
              <a:rPr lang="de-DE" altLang="ru-RU" sz="1000" b="0" dirty="0" err="1">
                <a:solidFill>
                  <a:srgbClr val="000000"/>
                </a:solidFill>
              </a:rPr>
              <a:t>Semin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Respir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</a:t>
            </a:r>
            <a:r>
              <a:rPr lang="de-DE" altLang="ru-RU" sz="1000" b="0" dirty="0">
                <a:solidFill>
                  <a:srgbClr val="000000"/>
                </a:solidFill>
              </a:rPr>
              <a:t>. 1999 Sep;14(3):227-36. PMID: 10501310.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93279"/>
            <a:ext cx="951058" cy="9144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4157663"/>
            <a:ext cx="2266950" cy="2019300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3110007" y="334420"/>
            <a:ext cx="4543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Бактеріальні</a:t>
            </a:r>
            <a:r>
              <a:rPr lang="ru-RU" sz="32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3200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пневмонії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4244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021" y="0"/>
            <a:ext cx="5051416" cy="644013"/>
          </a:xfrm>
        </p:spPr>
        <p:txBody>
          <a:bodyPr/>
          <a:lstStyle/>
          <a:p>
            <a:r>
              <a:rPr lang="ru-RU" dirty="0" err="1"/>
              <a:t>Бактеріальні</a:t>
            </a:r>
            <a:r>
              <a:rPr lang="ru-RU" dirty="0"/>
              <a:t> </a:t>
            </a:r>
            <a:r>
              <a:rPr lang="ru-RU" dirty="0" err="1"/>
              <a:t>пневмонії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133" y="606913"/>
            <a:ext cx="820502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1" dirty="0" err="1">
                <a:solidFill>
                  <a:srgbClr val="C00000"/>
                </a:solidFill>
                <a:latin typeface="+mj-lt"/>
              </a:rPr>
              <a:t>Стафілококова</a:t>
            </a: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  <a:latin typeface="+mj-lt"/>
              </a:rPr>
              <a:t>пневмонія</a:t>
            </a:r>
            <a:endParaRPr lang="ru-RU" sz="2400" b="1" i="1" dirty="0" smtClean="0">
              <a:solidFill>
                <a:srgbClr val="C00000"/>
              </a:solidFill>
              <a:latin typeface="+mj-lt"/>
            </a:endParaRPr>
          </a:p>
          <a:p>
            <a:pPr fontAlgn="base"/>
            <a:endParaRPr lang="ru-RU" dirty="0"/>
          </a:p>
          <a:p>
            <a:pPr fontAlgn="base"/>
            <a:r>
              <a:rPr lang="ru-RU" dirty="0" err="1"/>
              <a:t>Стафілококова</a:t>
            </a:r>
            <a:r>
              <a:rPr lang="ru-RU" dirty="0"/>
              <a:t> </a:t>
            </a:r>
            <a:r>
              <a:rPr lang="ru-RU" dirty="0" err="1"/>
              <a:t>пневмонія</a:t>
            </a:r>
            <a:r>
              <a:rPr lang="ru-RU" dirty="0"/>
              <a:t> – </a:t>
            </a:r>
            <a:r>
              <a:rPr lang="ru-RU" dirty="0" err="1"/>
              <a:t>гостре</a:t>
            </a:r>
            <a:r>
              <a:rPr lang="ru-RU" dirty="0"/>
              <a:t> </a:t>
            </a:r>
            <a:r>
              <a:rPr lang="ru-RU" dirty="0" err="1"/>
              <a:t>гнійно-деструктивне</a:t>
            </a:r>
            <a:r>
              <a:rPr lang="ru-RU" dirty="0"/>
              <a:t> </a:t>
            </a:r>
            <a:r>
              <a:rPr lang="ru-RU" dirty="0" err="1"/>
              <a:t>запалення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.</a:t>
            </a:r>
          </a:p>
          <a:p>
            <a:pPr fontAlgn="base"/>
            <a:r>
              <a:rPr lang="ru-RU" dirty="0" err="1"/>
              <a:t>Гостру</a:t>
            </a:r>
            <a:r>
              <a:rPr lang="ru-RU" dirty="0"/>
              <a:t> </a:t>
            </a:r>
            <a:r>
              <a:rPr lang="ru-RU" dirty="0" err="1"/>
              <a:t>стафілококову</a:t>
            </a:r>
            <a:r>
              <a:rPr lang="ru-RU" dirty="0"/>
              <a:t> </a:t>
            </a:r>
            <a:r>
              <a:rPr lang="ru-RU" dirty="0" err="1"/>
              <a:t>пневмонію</a:t>
            </a:r>
            <a:r>
              <a:rPr lang="ru-RU" dirty="0"/>
              <a:t> </a:t>
            </a:r>
            <a:r>
              <a:rPr lang="ru-RU" dirty="0" err="1"/>
              <a:t>класифікують</a:t>
            </a:r>
            <a:r>
              <a:rPr lang="ru-RU" dirty="0"/>
              <a:t> так:</a:t>
            </a:r>
          </a:p>
          <a:p>
            <a:pPr lvl="0" fontAlgn="base"/>
            <a:r>
              <a:rPr lang="ru-RU" dirty="0" err="1"/>
              <a:t>гостра</a:t>
            </a:r>
            <a:r>
              <a:rPr lang="ru-RU" dirty="0"/>
              <a:t> </a:t>
            </a:r>
            <a:r>
              <a:rPr lang="ru-RU" dirty="0" err="1"/>
              <a:t>стафілококова</a:t>
            </a:r>
            <a:r>
              <a:rPr lang="ru-RU" dirty="0"/>
              <a:t> </a:t>
            </a:r>
            <a:r>
              <a:rPr lang="ru-RU" dirty="0" err="1"/>
              <a:t>деструкція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, за генезом – </a:t>
            </a:r>
            <a:r>
              <a:rPr lang="ru-RU" dirty="0" err="1"/>
              <a:t>первинна</a:t>
            </a:r>
            <a:r>
              <a:rPr lang="ru-RU" dirty="0"/>
              <a:t>, </a:t>
            </a:r>
            <a:r>
              <a:rPr lang="ru-RU" dirty="0" err="1"/>
              <a:t>вторинна</a:t>
            </a:r>
            <a:r>
              <a:rPr lang="ru-RU" dirty="0"/>
              <a:t>;</a:t>
            </a:r>
          </a:p>
          <a:p>
            <a:pPr lvl="0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деструкція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без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плевральних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ускладнень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uk-U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абсцеси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були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деструкція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з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плевральними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ускладненнями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піопневмоторакс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напружений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без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напруження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відокремлений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піоторакс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тотальний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відокремлений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плащеподібний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пневмоторакс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напружений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ненапружений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lang="ru-RU" sz="16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fontAlgn="base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відокремлений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fontAlgn="base"/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236" y="2481518"/>
            <a:ext cx="4711593" cy="331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63729" y="5796116"/>
            <a:ext cx="66273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fontAlgn="base"/>
            <a:r>
              <a:rPr lang="ru-RU" sz="1600" i="1" dirty="0" err="1"/>
              <a:t>Рентгенограми</a:t>
            </a:r>
            <a:r>
              <a:rPr lang="ru-RU" sz="1600" i="1" dirty="0"/>
              <a:t> </a:t>
            </a:r>
            <a:r>
              <a:rPr lang="ru-RU" sz="1600" i="1" dirty="0" err="1"/>
              <a:t>органів</a:t>
            </a:r>
            <a:r>
              <a:rPr lang="ru-RU" sz="1600" i="1" dirty="0"/>
              <a:t> </a:t>
            </a:r>
            <a:r>
              <a:rPr lang="ru-RU" sz="1600" i="1" dirty="0" err="1"/>
              <a:t>грудної</a:t>
            </a:r>
            <a:r>
              <a:rPr lang="ru-RU" sz="1600" i="1" dirty="0"/>
              <a:t> </a:t>
            </a:r>
            <a:r>
              <a:rPr lang="ru-RU" sz="1600" i="1" dirty="0" err="1"/>
              <a:t>клітки</a:t>
            </a:r>
            <a:r>
              <a:rPr lang="ru-RU" sz="1600" i="1" dirty="0"/>
              <a:t> хворого З., 4 </a:t>
            </a:r>
            <a:r>
              <a:rPr lang="ru-RU" sz="1600" i="1" dirty="0" err="1"/>
              <a:t>міс</a:t>
            </a:r>
            <a:r>
              <a:rPr lang="ru-RU" sz="1600" i="1" dirty="0"/>
              <a:t>., </a:t>
            </a:r>
            <a:r>
              <a:rPr lang="ru-RU" sz="1600" i="1" dirty="0" err="1"/>
              <a:t>отримані</a:t>
            </a:r>
            <a:r>
              <a:rPr lang="ru-RU" sz="1600" i="1" dirty="0"/>
              <a:t> з </a:t>
            </a:r>
            <a:r>
              <a:rPr lang="ru-RU" sz="1600" i="1" dirty="0" err="1"/>
              <a:t>інтервалом</a:t>
            </a:r>
            <a:r>
              <a:rPr lang="ru-RU" sz="1600" i="1" dirty="0"/>
              <a:t> у 4 </a:t>
            </a:r>
            <a:r>
              <a:rPr lang="ru-RU" sz="1600" i="1" dirty="0" err="1"/>
              <a:t>дні</a:t>
            </a:r>
            <a:r>
              <a:rPr lang="ru-RU" sz="1600" i="1" dirty="0"/>
              <a:t>, </a:t>
            </a:r>
            <a:r>
              <a:rPr lang="ru-RU" sz="1600" i="1" dirty="0" err="1"/>
              <a:t>показують</a:t>
            </a:r>
            <a:r>
              <a:rPr lang="ru-RU" sz="1600" i="1" dirty="0"/>
              <a:t> </a:t>
            </a:r>
            <a:r>
              <a:rPr lang="ru-RU" sz="1600" i="1" dirty="0" err="1"/>
              <a:t>розвиток</a:t>
            </a:r>
            <a:r>
              <a:rPr lang="ru-RU" sz="1600" i="1" dirty="0"/>
              <a:t> </a:t>
            </a:r>
            <a:r>
              <a:rPr lang="ru-RU" sz="1600" i="1" dirty="0" err="1"/>
              <a:t>деструктивної</a:t>
            </a:r>
            <a:r>
              <a:rPr lang="ru-RU" sz="1600" i="1" dirty="0"/>
              <a:t> </a:t>
            </a:r>
            <a:r>
              <a:rPr lang="ru-RU" sz="1600" i="1" dirty="0" err="1"/>
              <a:t>пневмонії</a:t>
            </a:r>
            <a:r>
              <a:rPr lang="ru-RU" sz="1600" i="1" dirty="0"/>
              <a:t> у </a:t>
            </a:r>
            <a:r>
              <a:rPr lang="ru-RU" sz="1600" i="1" dirty="0" err="1"/>
              <a:t>верхній</a:t>
            </a:r>
            <a:r>
              <a:rPr lang="ru-RU" sz="1600" i="1" dirty="0"/>
              <a:t> </a:t>
            </a:r>
            <a:r>
              <a:rPr lang="ru-RU" sz="1600" i="1" dirty="0" err="1"/>
              <a:t>частці</a:t>
            </a:r>
            <a:r>
              <a:rPr lang="ru-RU" sz="1600" i="1" dirty="0"/>
              <a:t> </a:t>
            </a:r>
            <a:r>
              <a:rPr lang="ru-RU" sz="1600" i="1" dirty="0" err="1"/>
              <a:t>правої</a:t>
            </a:r>
            <a:r>
              <a:rPr lang="ru-RU" sz="1600" i="1" dirty="0"/>
              <a:t> </a:t>
            </a:r>
            <a:r>
              <a:rPr lang="ru-RU" sz="1600" i="1" dirty="0" err="1"/>
              <a:t>легені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0978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38" y="50179"/>
            <a:ext cx="6870015" cy="533378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Бактеріальні</a:t>
            </a:r>
            <a:r>
              <a:rPr lang="ru-RU" dirty="0"/>
              <a:t> </a:t>
            </a:r>
            <a:r>
              <a:rPr lang="ru-RU" dirty="0" err="1"/>
              <a:t>пневмонії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8038" y="1455552"/>
            <a:ext cx="6096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err="1"/>
              <a:t>Рентгенологічна</a:t>
            </a:r>
            <a:r>
              <a:rPr lang="ru-RU" sz="2000" b="1" dirty="0"/>
              <a:t> картина</a:t>
            </a:r>
            <a:r>
              <a:rPr lang="ru-RU" sz="2000" dirty="0"/>
              <a:t> на початку </a:t>
            </a:r>
            <a:r>
              <a:rPr lang="ru-RU" sz="2000" dirty="0" err="1"/>
              <a:t>захворювання</a:t>
            </a:r>
            <a:r>
              <a:rPr lang="ru-RU" sz="2000" dirty="0"/>
              <a:t> </a:t>
            </a:r>
            <a:r>
              <a:rPr lang="ru-RU" sz="2000" dirty="0" err="1"/>
              <a:t>характеризується</a:t>
            </a:r>
            <a:r>
              <a:rPr lang="ru-RU" sz="2000" dirty="0"/>
              <a:t> </a:t>
            </a:r>
            <a:r>
              <a:rPr lang="ru-RU" sz="2000" dirty="0" err="1"/>
              <a:t>масивними</a:t>
            </a:r>
            <a:r>
              <a:rPr lang="ru-RU" sz="2000" dirty="0"/>
              <a:t> </a:t>
            </a:r>
            <a:r>
              <a:rPr lang="ru-RU" sz="2000" dirty="0" err="1"/>
              <a:t>інфільтратами</a:t>
            </a:r>
            <a:r>
              <a:rPr lang="ru-RU" sz="2000" dirty="0"/>
              <a:t> сегментарного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полісегментарного</a:t>
            </a:r>
            <a:r>
              <a:rPr lang="ru-RU" sz="2000" dirty="0"/>
              <a:t> характеру в </a:t>
            </a:r>
            <a:r>
              <a:rPr lang="ru-RU" sz="2000" dirty="0" err="1"/>
              <a:t>різних</a:t>
            </a:r>
            <a:r>
              <a:rPr lang="ru-RU" sz="2000" dirty="0"/>
              <a:t> </a:t>
            </a:r>
            <a:r>
              <a:rPr lang="ru-RU" sz="2000" dirty="0" err="1"/>
              <a:t>частках</a:t>
            </a:r>
            <a:r>
              <a:rPr lang="ru-RU" sz="2000" dirty="0"/>
              <a:t> </a:t>
            </a:r>
            <a:r>
              <a:rPr lang="ru-RU" sz="2000" dirty="0" err="1"/>
              <a:t>легень</a:t>
            </a:r>
            <a:r>
              <a:rPr lang="ru-RU" sz="2000" dirty="0"/>
              <a:t>. На </a:t>
            </a:r>
            <a:r>
              <a:rPr lang="ru-RU" sz="2000" dirty="0" err="1"/>
              <a:t>фоні</a:t>
            </a:r>
            <a:r>
              <a:rPr lang="ru-RU" sz="2000" dirty="0"/>
              <a:t> </a:t>
            </a:r>
            <a:r>
              <a:rPr lang="ru-RU" sz="2000" dirty="0" err="1"/>
              <a:t>масивної</a:t>
            </a:r>
            <a:r>
              <a:rPr lang="ru-RU" sz="2000" dirty="0"/>
              <a:t> </a:t>
            </a:r>
            <a:r>
              <a:rPr lang="ru-RU" sz="2000" dirty="0" err="1"/>
              <a:t>інфільтрації</a:t>
            </a:r>
            <a:r>
              <a:rPr lang="ru-RU" sz="2000" dirty="0"/>
              <a:t> </a:t>
            </a:r>
            <a:r>
              <a:rPr lang="ru-RU" sz="2000" dirty="0" err="1"/>
              <a:t>внаслідок</a:t>
            </a:r>
            <a:r>
              <a:rPr lang="ru-RU" sz="2000" dirty="0"/>
              <a:t> </a:t>
            </a:r>
            <a:r>
              <a:rPr lang="ru-RU" sz="2000" dirty="0" err="1"/>
              <a:t>дії</a:t>
            </a:r>
            <a:r>
              <a:rPr lang="ru-RU" sz="2000" dirty="0"/>
              <a:t> </a:t>
            </a:r>
            <a:r>
              <a:rPr lang="ru-RU" sz="2000" dirty="0" err="1"/>
              <a:t>стафілотоксину</a:t>
            </a:r>
            <a:r>
              <a:rPr lang="ru-RU" sz="2000" dirty="0"/>
              <a:t> у </a:t>
            </a:r>
            <a:r>
              <a:rPr lang="ru-RU" sz="2000" dirty="0" err="1"/>
              <a:t>центрі</a:t>
            </a:r>
            <a:r>
              <a:rPr lang="ru-RU" sz="2000" dirty="0"/>
              <a:t> </a:t>
            </a:r>
            <a:r>
              <a:rPr lang="ru-RU" sz="2000" dirty="0" err="1"/>
              <a:t>інфільтрації</a:t>
            </a:r>
            <a:r>
              <a:rPr lang="ru-RU" sz="2000" dirty="0"/>
              <a:t> </a:t>
            </a:r>
            <a:r>
              <a:rPr lang="ru-RU" sz="2000" dirty="0" err="1"/>
              <a:t>з’являються</a:t>
            </a:r>
            <a:r>
              <a:rPr lang="ru-RU" sz="2000" dirty="0"/>
              <a:t> </a:t>
            </a:r>
            <a:r>
              <a:rPr lang="ru-RU" sz="2000" dirty="0" err="1"/>
              <a:t>ділянки</a:t>
            </a:r>
            <a:r>
              <a:rPr lang="ru-RU" sz="2000" dirty="0"/>
              <a:t> </a:t>
            </a:r>
            <a:r>
              <a:rPr lang="ru-RU" sz="2000" dirty="0" err="1"/>
              <a:t>просвітлення</a:t>
            </a:r>
            <a:r>
              <a:rPr lang="ru-RU" sz="2000" dirty="0"/>
              <a:t> – за </a:t>
            </a:r>
            <a:r>
              <a:rPr lang="ru-RU" sz="2000" dirty="0" err="1"/>
              <a:t>рахунок</a:t>
            </a:r>
            <a:r>
              <a:rPr lang="ru-RU" sz="2000" dirty="0"/>
              <a:t> </a:t>
            </a:r>
            <a:r>
              <a:rPr lang="ru-RU" sz="2000" dirty="0" err="1"/>
              <a:t>деструкції</a:t>
            </a:r>
            <a:r>
              <a:rPr lang="ru-RU" sz="2000" dirty="0"/>
              <a:t>, а </a:t>
            </a:r>
            <a:r>
              <a:rPr lang="ru-RU" sz="2000" dirty="0" err="1"/>
              <a:t>надалі</a:t>
            </a:r>
            <a:r>
              <a:rPr lang="ru-RU" sz="2000" dirty="0"/>
              <a:t> – </a:t>
            </a:r>
            <a:r>
              <a:rPr lang="ru-RU" sz="2000" dirty="0" err="1"/>
              <a:t>бул</a:t>
            </a:r>
            <a:r>
              <a:rPr lang="ru-RU" sz="2000" dirty="0"/>
              <a:t> (</a:t>
            </a:r>
            <a:r>
              <a:rPr lang="ru-RU" sz="2000" dirty="0" err="1"/>
              <a:t>емфізематозні</a:t>
            </a:r>
            <a:r>
              <a:rPr lang="ru-RU" sz="2000" dirty="0"/>
              <a:t> </a:t>
            </a:r>
            <a:r>
              <a:rPr lang="ru-RU" sz="2000" dirty="0" err="1"/>
              <a:t>здуття</a:t>
            </a:r>
            <a:r>
              <a:rPr lang="ru-RU" sz="2000" dirty="0"/>
              <a:t> </a:t>
            </a:r>
            <a:r>
              <a:rPr lang="ru-RU" sz="2000" dirty="0" err="1"/>
              <a:t>утворюють</a:t>
            </a:r>
            <a:r>
              <a:rPr lang="ru-RU" sz="2000" dirty="0"/>
              <a:t> </a:t>
            </a:r>
            <a:r>
              <a:rPr lang="ru-RU" sz="2000" dirty="0" err="1"/>
              <a:t>кулеподібні</a:t>
            </a:r>
            <a:r>
              <a:rPr lang="ru-RU" sz="2000" dirty="0"/>
              <a:t> </a:t>
            </a:r>
            <a:r>
              <a:rPr lang="ru-RU" sz="2000" dirty="0" err="1"/>
              <a:t>порожнини</a:t>
            </a:r>
            <a:r>
              <a:rPr lang="ru-RU" sz="2000" dirty="0"/>
              <a:t>)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пневматоцеле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За </a:t>
            </a:r>
            <a:r>
              <a:rPr lang="ru-RU" sz="2000" dirty="0" err="1"/>
              <a:t>несприятливого</a:t>
            </a:r>
            <a:r>
              <a:rPr lang="ru-RU" sz="2000" dirty="0"/>
              <a:t> </a:t>
            </a:r>
            <a:r>
              <a:rPr lang="ru-RU" sz="2000" dirty="0" err="1"/>
              <a:t>перебігу</a:t>
            </a:r>
            <a:r>
              <a:rPr lang="ru-RU" sz="2000" dirty="0"/>
              <a:t> </a:t>
            </a:r>
            <a:r>
              <a:rPr lang="ru-RU" sz="2000" dirty="0" err="1"/>
              <a:t>розміри</a:t>
            </a:r>
            <a:r>
              <a:rPr lang="ru-RU" sz="2000" dirty="0"/>
              <a:t> і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пневматоцеле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 smtClean="0"/>
              <a:t>наростати</a:t>
            </a:r>
            <a:r>
              <a:rPr lang="ru-RU" sz="2000" dirty="0" smtClean="0"/>
              <a:t>. </a:t>
            </a:r>
            <a:r>
              <a:rPr lang="ru-RU" sz="2000" dirty="0"/>
              <a:t>Є </a:t>
            </a:r>
            <a:r>
              <a:rPr lang="ru-RU" sz="2000" dirty="0" err="1"/>
              <a:t>загроза</a:t>
            </a:r>
            <a:r>
              <a:rPr lang="ru-RU" sz="2000" dirty="0"/>
              <a:t> </a:t>
            </a:r>
            <a:r>
              <a:rPr lang="ru-RU" sz="2000" dirty="0" err="1"/>
              <a:t>виникнення</a:t>
            </a:r>
            <a:r>
              <a:rPr lang="ru-RU" sz="2000" dirty="0"/>
              <a:t> пневмотораксу 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8038" y="583557"/>
            <a:ext cx="41318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400" b="1" i="1" dirty="0" err="1">
                <a:solidFill>
                  <a:srgbClr val="C00000"/>
                </a:solidFill>
                <a:latin typeface="+mj-lt"/>
              </a:rPr>
              <a:t>Стафілококова</a:t>
            </a:r>
            <a:r>
              <a:rPr lang="ru-RU" sz="2400" b="1" i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  <a:latin typeface="+mj-lt"/>
              </a:rPr>
              <a:t>пневмонія</a:t>
            </a:r>
            <a:endParaRPr lang="ru-RU" sz="2400" b="1" i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480" y="569119"/>
            <a:ext cx="4188693" cy="4946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768000" y="5819538"/>
            <a:ext cx="4709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err="1"/>
              <a:t>Рентгенограма</a:t>
            </a:r>
            <a:r>
              <a:rPr lang="ru-RU" i="1" dirty="0"/>
              <a:t> </a:t>
            </a:r>
            <a:r>
              <a:rPr lang="ru-RU" i="1" dirty="0" err="1"/>
              <a:t>пацієнта</a:t>
            </a:r>
            <a:r>
              <a:rPr lang="ru-RU" i="1" dirty="0"/>
              <a:t> з </a:t>
            </a:r>
            <a:r>
              <a:rPr lang="ru-RU" i="1" dirty="0" err="1"/>
              <a:t>лівобічним</a:t>
            </a:r>
            <a:r>
              <a:rPr lang="ru-RU" i="1" dirty="0"/>
              <a:t> пневмотораксом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15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0048" y="276798"/>
            <a:ext cx="110662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 err="1" smtClean="0"/>
              <a:t>Запальний</a:t>
            </a:r>
            <a:r>
              <a:rPr lang="ru-RU" sz="2000" dirty="0" smtClean="0"/>
              <a:t> </a:t>
            </a:r>
            <a:r>
              <a:rPr lang="ru-RU" sz="2000" dirty="0" err="1"/>
              <a:t>процес</a:t>
            </a:r>
            <a:r>
              <a:rPr lang="ru-RU" sz="2000" dirty="0"/>
              <a:t> </a:t>
            </a:r>
            <a:r>
              <a:rPr lang="ru-RU" sz="2000" dirty="0" err="1"/>
              <a:t>стафілококової</a:t>
            </a:r>
            <a:r>
              <a:rPr lang="ru-RU" sz="2000" dirty="0"/>
              <a:t> </a:t>
            </a:r>
            <a:r>
              <a:rPr lang="ru-RU" sz="2000" dirty="0" err="1"/>
              <a:t>природи</a:t>
            </a:r>
            <a:r>
              <a:rPr lang="ru-RU" sz="2000" dirty="0"/>
              <a:t> </a:t>
            </a:r>
            <a:r>
              <a:rPr lang="ru-RU" sz="2000" dirty="0" err="1"/>
              <a:t>характеризується</a:t>
            </a:r>
            <a:r>
              <a:rPr lang="ru-RU" sz="2000" dirty="0"/>
              <a:t> </a:t>
            </a:r>
            <a:r>
              <a:rPr lang="ru-RU" sz="2000" dirty="0" err="1"/>
              <a:t>вивільненням</a:t>
            </a:r>
            <a:r>
              <a:rPr lang="ru-RU" sz="2000" dirty="0"/>
              <a:t> </a:t>
            </a:r>
            <a:r>
              <a:rPr lang="ru-RU" sz="2000" dirty="0" err="1"/>
              <a:t>великої</a:t>
            </a:r>
            <a:r>
              <a:rPr lang="ru-RU" sz="2000" dirty="0"/>
              <a:t> </a:t>
            </a:r>
            <a:r>
              <a:rPr lang="ru-RU" sz="2000" dirty="0" err="1"/>
              <a:t>кількості</a:t>
            </a:r>
            <a:r>
              <a:rPr lang="ru-RU" sz="2000" dirty="0"/>
              <a:t> </a:t>
            </a:r>
            <a:r>
              <a:rPr lang="ru-RU" sz="2000" dirty="0" err="1"/>
              <a:t>фібрину</a:t>
            </a:r>
            <a:r>
              <a:rPr lang="ru-RU" sz="2000" dirty="0"/>
              <a:t>, </a:t>
            </a:r>
            <a:r>
              <a:rPr lang="ru-RU" sz="2000" dirty="0" err="1"/>
              <a:t>утворюються</a:t>
            </a:r>
            <a:r>
              <a:rPr lang="ru-RU" sz="2000" dirty="0"/>
              <a:t> </a:t>
            </a:r>
            <a:r>
              <a:rPr lang="ru-RU" sz="2000" dirty="0" err="1"/>
              <a:t>численні</a:t>
            </a:r>
            <a:r>
              <a:rPr lang="ru-RU" sz="2000" dirty="0"/>
              <a:t> спайки, </a:t>
            </a:r>
            <a:r>
              <a:rPr lang="ru-RU" sz="2000" dirty="0" err="1"/>
              <a:t>які</a:t>
            </a:r>
            <a:r>
              <a:rPr lang="ru-RU" sz="2000" dirty="0"/>
              <a:t> й </a:t>
            </a:r>
            <a:r>
              <a:rPr lang="ru-RU" sz="2000" dirty="0" err="1"/>
              <a:t>пояснюють</a:t>
            </a:r>
            <a:r>
              <a:rPr lang="ru-RU" sz="2000" dirty="0"/>
              <a:t> </a:t>
            </a:r>
            <a:r>
              <a:rPr lang="ru-RU" sz="2000" dirty="0" err="1"/>
              <a:t>формування</a:t>
            </a:r>
            <a:r>
              <a:rPr lang="ru-RU" sz="2000" dirty="0"/>
              <a:t> в таких </a:t>
            </a:r>
            <a:r>
              <a:rPr lang="ru-RU" sz="2000" dirty="0" err="1"/>
              <a:t>випадках</a:t>
            </a:r>
            <a:r>
              <a:rPr lang="ru-RU" sz="2000" dirty="0"/>
              <a:t> </a:t>
            </a:r>
            <a:r>
              <a:rPr lang="ru-RU" sz="2000" dirty="0" err="1"/>
              <a:t>обмеженого</a:t>
            </a:r>
            <a:r>
              <a:rPr lang="ru-RU" sz="2000" dirty="0"/>
              <a:t> пневмотораксу. </a:t>
            </a:r>
            <a:r>
              <a:rPr lang="ru-RU" sz="2000" dirty="0" err="1"/>
              <a:t>Процес</a:t>
            </a:r>
            <a:r>
              <a:rPr lang="ru-RU" sz="2000" dirty="0"/>
              <a:t> </a:t>
            </a:r>
            <a:r>
              <a:rPr lang="ru-RU" sz="2000" dirty="0" err="1"/>
              <a:t>нерідко</a:t>
            </a:r>
            <a:r>
              <a:rPr lang="ru-RU" sz="2000" dirty="0"/>
              <a:t> </a:t>
            </a:r>
            <a:r>
              <a:rPr lang="ru-RU" sz="2000" dirty="0" err="1"/>
              <a:t>ускладнюється</a:t>
            </a:r>
            <a:r>
              <a:rPr lang="ru-RU" sz="2000" dirty="0"/>
              <a:t> плевритом, </a:t>
            </a:r>
            <a:r>
              <a:rPr lang="ru-RU" sz="2000" dirty="0" err="1"/>
              <a:t>хоча</a:t>
            </a:r>
            <a:r>
              <a:rPr lang="ru-RU" sz="2000" dirty="0"/>
              <a:t>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рідини</a:t>
            </a:r>
            <a:r>
              <a:rPr lang="ru-RU" sz="2000" dirty="0"/>
              <a:t>, як правило, не </a:t>
            </a:r>
            <a:r>
              <a:rPr lang="ru-RU" sz="2000" dirty="0" err="1"/>
              <a:t>буває</a:t>
            </a:r>
            <a:r>
              <a:rPr lang="ru-RU" sz="2000" dirty="0"/>
              <a:t> великою. </a:t>
            </a:r>
            <a:r>
              <a:rPr lang="ru-RU" sz="2000" dirty="0" err="1"/>
              <a:t>Можливий</a:t>
            </a:r>
            <a:r>
              <a:rPr lang="ru-RU" sz="2000" dirty="0"/>
              <a:t> </a:t>
            </a:r>
            <a:r>
              <a:rPr lang="ru-RU" sz="2000" dirty="0" err="1"/>
              <a:t>розвиток</a:t>
            </a:r>
            <a:r>
              <a:rPr lang="ru-RU" sz="2000" dirty="0"/>
              <a:t> </a:t>
            </a:r>
            <a:r>
              <a:rPr lang="ru-RU" sz="2000" dirty="0" err="1"/>
              <a:t>емпієми</a:t>
            </a:r>
            <a:r>
              <a:rPr lang="ru-RU" sz="2000" dirty="0"/>
              <a:t>.</a:t>
            </a:r>
          </a:p>
          <a:p>
            <a:r>
              <a:rPr lang="ru-RU" sz="2000" dirty="0" err="1"/>
              <a:t>Деструктивні</a:t>
            </a:r>
            <a:r>
              <a:rPr lang="ru-RU" sz="2000" dirty="0"/>
              <a:t> </a:t>
            </a:r>
            <a:r>
              <a:rPr lang="ru-RU" sz="2000" dirty="0" err="1"/>
              <a:t>зміни</a:t>
            </a:r>
            <a:r>
              <a:rPr lang="ru-RU" sz="2000" dirty="0"/>
              <a:t> </a:t>
            </a:r>
            <a:r>
              <a:rPr lang="ru-RU" sz="2000" dirty="0" err="1"/>
              <a:t>призводять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до </a:t>
            </a:r>
            <a:r>
              <a:rPr lang="ru-RU" sz="2000" dirty="0" err="1"/>
              <a:t>розвитку</a:t>
            </a:r>
            <a:r>
              <a:rPr lang="ru-RU" sz="2000" dirty="0"/>
              <a:t> </a:t>
            </a:r>
            <a:r>
              <a:rPr lang="ru-RU" sz="2000" dirty="0" err="1"/>
              <a:t>пневмофіброзу</a:t>
            </a:r>
            <a:r>
              <a:rPr lang="ru-RU" sz="2000" dirty="0"/>
              <a:t>, </a:t>
            </a:r>
            <a:r>
              <a:rPr lang="ru-RU" sz="2000" dirty="0" err="1"/>
              <a:t>або</a:t>
            </a:r>
            <a:r>
              <a:rPr lang="ru-RU" sz="2000" dirty="0"/>
              <a:t> до </a:t>
            </a:r>
            <a:r>
              <a:rPr lang="ru-RU" sz="2000" dirty="0" err="1"/>
              <a:t>формування</a:t>
            </a:r>
            <a:r>
              <a:rPr lang="ru-RU" sz="2000" dirty="0"/>
              <a:t> </a:t>
            </a:r>
            <a:r>
              <a:rPr lang="ru-RU" sz="2000" dirty="0" err="1"/>
              <a:t>напружених</a:t>
            </a:r>
            <a:r>
              <a:rPr lang="ru-RU" sz="2000" dirty="0"/>
              <a:t> </a:t>
            </a:r>
            <a:r>
              <a:rPr lang="ru-RU" sz="2000" dirty="0" err="1"/>
              <a:t>кіст</a:t>
            </a:r>
            <a:endParaRPr lang="ru-RU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77" y="2355953"/>
            <a:ext cx="8641585" cy="3171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6748" y="5725283"/>
            <a:ext cx="8528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err="1"/>
              <a:t>Рентгенограми</a:t>
            </a:r>
            <a:r>
              <a:rPr lang="ru-RU" i="1" dirty="0"/>
              <a:t> </a:t>
            </a:r>
            <a:r>
              <a:rPr lang="ru-RU" i="1" dirty="0" err="1"/>
              <a:t>хворої</a:t>
            </a:r>
            <a:r>
              <a:rPr lang="ru-RU" i="1" dirty="0"/>
              <a:t> Т., 10 </a:t>
            </a:r>
            <a:r>
              <a:rPr lang="ru-RU" i="1" dirty="0" err="1"/>
              <a:t>міс</a:t>
            </a:r>
            <a:r>
              <a:rPr lang="ru-RU" i="1" dirty="0"/>
              <a:t>., </a:t>
            </a:r>
            <a:r>
              <a:rPr lang="ru-RU" i="1" dirty="0" err="1"/>
              <a:t>із</a:t>
            </a:r>
            <a:r>
              <a:rPr lang="ru-RU" i="1" dirty="0"/>
              <a:t> </a:t>
            </a:r>
            <a:r>
              <a:rPr lang="ru-RU" i="1" dirty="0" err="1"/>
              <a:t>напруженою</a:t>
            </a:r>
            <a:r>
              <a:rPr lang="ru-RU" i="1" dirty="0"/>
              <a:t> </a:t>
            </a:r>
            <a:r>
              <a:rPr lang="ru-RU" i="1" dirty="0" err="1"/>
              <a:t>кістою</a:t>
            </a:r>
            <a:r>
              <a:rPr lang="ru-RU" i="1" dirty="0"/>
              <a:t> </a:t>
            </a:r>
            <a:r>
              <a:rPr lang="ru-RU" i="1" dirty="0" err="1"/>
              <a:t>лівої</a:t>
            </a:r>
            <a:r>
              <a:rPr lang="ru-RU" i="1" dirty="0"/>
              <a:t> </a:t>
            </a:r>
            <a:r>
              <a:rPr lang="ru-RU" i="1" dirty="0" err="1"/>
              <a:t>легені</a:t>
            </a:r>
            <a:r>
              <a:rPr lang="ru-RU" i="1" dirty="0"/>
              <a:t> як </a:t>
            </a:r>
            <a:r>
              <a:rPr lang="ru-RU" i="1" dirty="0" err="1"/>
              <a:t>ускладненням</a:t>
            </a:r>
            <a:r>
              <a:rPr lang="ru-RU" i="1" dirty="0"/>
              <a:t> </a:t>
            </a:r>
            <a:r>
              <a:rPr lang="ru-RU" i="1" dirty="0" err="1"/>
              <a:t>деструктивної</a:t>
            </a:r>
            <a:r>
              <a:rPr lang="ru-RU" i="1" dirty="0"/>
              <a:t> </a:t>
            </a:r>
            <a:r>
              <a:rPr lang="ru-RU" i="1" dirty="0" err="1"/>
              <a:t>пневмонії</a:t>
            </a:r>
            <a:r>
              <a:rPr lang="ru-RU" i="1" dirty="0"/>
              <a:t> (</a:t>
            </a:r>
            <a:r>
              <a:rPr lang="ru-RU" i="1" dirty="0" err="1"/>
              <a:t>динамічне</a:t>
            </a:r>
            <a:r>
              <a:rPr lang="ru-RU" i="1" dirty="0"/>
              <a:t> </a:t>
            </a:r>
            <a:r>
              <a:rPr lang="ru-RU" i="1" dirty="0" err="1"/>
              <a:t>обстеження</a:t>
            </a:r>
            <a:r>
              <a:rPr lang="ru-RU" i="1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10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8224" y="314877"/>
            <a:ext cx="9299712" cy="83549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i="1" dirty="0" err="1" smtClean="0">
                <a:solidFill>
                  <a:srgbClr val="C00000"/>
                </a:solidFill>
              </a:rPr>
              <a:t>Особливості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пневмонії</a:t>
            </a:r>
            <a:r>
              <a:rPr lang="ru-RU" b="1" i="1" dirty="0" smtClean="0">
                <a:solidFill>
                  <a:srgbClr val="C00000"/>
                </a:solidFill>
              </a:rPr>
              <a:t>,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err="1" smtClean="0">
                <a:solidFill>
                  <a:srgbClr val="C00000"/>
                </a:solidFill>
              </a:rPr>
              <a:t>спричиненої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de-DE" b="1" i="1" dirty="0" err="1" smtClean="0">
                <a:solidFill>
                  <a:srgbClr val="C00000"/>
                </a:solidFill>
              </a:rPr>
              <a:t>Haemophilus</a:t>
            </a:r>
            <a:r>
              <a:rPr lang="de-DE" b="1" i="1" dirty="0" smtClean="0">
                <a:solidFill>
                  <a:srgbClr val="C00000"/>
                </a:solidFill>
              </a:rPr>
              <a:t> </a:t>
            </a:r>
            <a:r>
              <a:rPr lang="de-DE" b="1" i="1" dirty="0" err="1" smtClean="0">
                <a:solidFill>
                  <a:srgbClr val="C00000"/>
                </a:solidFill>
              </a:rPr>
              <a:t>influenzae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0419" name="Объект 2"/>
          <p:cNvSpPr>
            <a:spLocks noGrp="1"/>
          </p:cNvSpPr>
          <p:nvPr>
            <p:ph idx="1"/>
          </p:nvPr>
        </p:nvSpPr>
        <p:spPr>
          <a:xfrm>
            <a:off x="2897364" y="1686477"/>
            <a:ext cx="9220200" cy="4351338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/>
              <a:t>Клінічні прояви пневмонії, спричиненої </a:t>
            </a:r>
            <a:r>
              <a:rPr lang="uk-UA" altLang="en-US" sz="2400" i="1" dirty="0" err="1">
                <a:solidFill>
                  <a:srgbClr val="FF0000"/>
                </a:solidFill>
              </a:rPr>
              <a:t>Haemophilus</a:t>
            </a:r>
            <a:r>
              <a:rPr lang="uk-UA" altLang="en-US" sz="2400" i="1" dirty="0">
                <a:solidFill>
                  <a:srgbClr val="FF0000"/>
                </a:solidFill>
              </a:rPr>
              <a:t> </a:t>
            </a:r>
            <a:r>
              <a:rPr lang="uk-UA" altLang="en-US" sz="2400" i="1" dirty="0" err="1">
                <a:solidFill>
                  <a:srgbClr val="FF0000"/>
                </a:solidFill>
              </a:rPr>
              <a:t>influenzae</a:t>
            </a:r>
            <a:r>
              <a:rPr lang="uk-UA" altLang="en-US" sz="2400" dirty="0"/>
              <a:t>, мало чим відрізняються від пневмококових </a:t>
            </a:r>
            <a:r>
              <a:rPr lang="uk-UA" altLang="en-US" sz="2400" dirty="0" err="1"/>
              <a:t>пневмоній</a:t>
            </a:r>
            <a:r>
              <a:rPr lang="uk-UA" altLang="en-US" sz="2400" dirty="0"/>
              <a:t>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/>
              <a:t>Вважають, що відсутні клінічні дані, які можна використовувати для надійної диференціації цього збудника з іншими збудниками пневмонії</a:t>
            </a:r>
            <a:r>
              <a:rPr lang="uk-UA" altLang="en-US" sz="2400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altLang="en-US" sz="2400" dirty="0" smtClean="0"/>
          </a:p>
          <a:p>
            <a:pPr marL="0" indent="0">
              <a:buNone/>
            </a:pPr>
            <a:r>
              <a:rPr lang="uk-UA" altLang="en-US" sz="2400" b="1" i="1" dirty="0" smtClean="0"/>
              <a:t>Однак для </a:t>
            </a:r>
            <a:r>
              <a:rPr lang="uk-UA" altLang="en-US" sz="2400" b="1" i="1" dirty="0" err="1" smtClean="0"/>
              <a:t>пневмоній</a:t>
            </a:r>
            <a:r>
              <a:rPr lang="uk-UA" altLang="en-US" sz="2400" b="1" i="1" dirty="0" smtClean="0"/>
              <a:t>, спричинених </a:t>
            </a:r>
            <a:r>
              <a:rPr lang="uk-UA" altLang="en-US" sz="2400" b="1" i="1" dirty="0" err="1" smtClean="0">
                <a:solidFill>
                  <a:srgbClr val="FF0000"/>
                </a:solidFill>
              </a:rPr>
              <a:t>Haemophilus</a:t>
            </a:r>
            <a:r>
              <a:rPr lang="uk-UA" altLang="en-US" sz="2400" b="1" i="1" dirty="0" smtClean="0">
                <a:solidFill>
                  <a:srgbClr val="FF0000"/>
                </a:solidFill>
              </a:rPr>
              <a:t> </a:t>
            </a:r>
            <a:r>
              <a:rPr lang="uk-UA" altLang="en-US" sz="2400" b="1" i="1" dirty="0" err="1" smtClean="0">
                <a:solidFill>
                  <a:srgbClr val="FF0000"/>
                </a:solidFill>
              </a:rPr>
              <a:t>influenzae</a:t>
            </a:r>
            <a:r>
              <a:rPr lang="uk-UA" altLang="en-US" sz="2400" b="1" i="1" dirty="0" smtClean="0">
                <a:solidFill>
                  <a:srgbClr val="FF0000"/>
                </a:solidFill>
              </a:rPr>
              <a:t>,</a:t>
            </a:r>
            <a:r>
              <a:rPr lang="uk-UA" altLang="en-US" sz="2400" b="1" i="1" dirty="0" smtClean="0"/>
              <a:t> характерні: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i="1" dirty="0" smtClean="0"/>
              <a:t>враження середньої та </a:t>
            </a:r>
            <a:r>
              <a:rPr lang="uk-UA" altLang="en-US" sz="2400" i="1" dirty="0" err="1" smtClean="0"/>
              <a:t>ніжньої</a:t>
            </a:r>
            <a:r>
              <a:rPr lang="uk-UA" altLang="en-US" sz="2400" i="1" dirty="0" smtClean="0"/>
              <a:t> </a:t>
            </a:r>
            <a:r>
              <a:rPr lang="uk-UA" altLang="en-US" sz="2400" i="1" dirty="0" err="1" smtClean="0"/>
              <a:t>долей</a:t>
            </a:r>
            <a:r>
              <a:rPr lang="uk-UA" altLang="en-US" sz="2400" i="1" dirty="0" smtClean="0"/>
              <a:t> легень;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i="1" dirty="0" smtClean="0"/>
              <a:t>вища ймовірність розвитку отиту і </a:t>
            </a:r>
            <a:r>
              <a:rPr lang="uk-UA" altLang="en-US" sz="2400" i="1" dirty="0" err="1" smtClean="0"/>
              <a:t>синуситів</a:t>
            </a:r>
            <a:r>
              <a:rPr lang="uk-UA" altLang="en-US" sz="2400" i="1" dirty="0" smtClean="0"/>
              <a:t> та резистентність до терапії </a:t>
            </a:r>
            <a:r>
              <a:rPr lang="uk-UA" altLang="en-US" sz="2400" i="1" dirty="0" err="1" smtClean="0"/>
              <a:t>амінопеніцилінами</a:t>
            </a:r>
            <a:r>
              <a:rPr lang="uk-UA" altLang="en-US" sz="2400" i="1" dirty="0" smtClean="0"/>
              <a:t> без інгібіторів β-</a:t>
            </a:r>
            <a:r>
              <a:rPr lang="uk-UA" altLang="en-US" sz="2400" i="1" dirty="0" err="1" smtClean="0"/>
              <a:t>лактамаз</a:t>
            </a:r>
            <a:r>
              <a:rPr lang="uk-UA" altLang="en-US" sz="2400" i="1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altLang="en-US" sz="2400" i="1" dirty="0"/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30785" y="6373054"/>
            <a:ext cx="10515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Jacobs NM, Harris VJ. </a:t>
            </a:r>
            <a:r>
              <a:rPr lang="de-DE" altLang="ru-RU" sz="1000" b="0" dirty="0" err="1">
                <a:solidFill>
                  <a:srgbClr val="000000"/>
                </a:solidFill>
              </a:rPr>
              <a:t>Acute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Haemophilus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000" b="0" dirty="0">
                <a:solidFill>
                  <a:srgbClr val="000000"/>
                </a:solidFill>
              </a:rPr>
              <a:t> in </a:t>
            </a:r>
            <a:r>
              <a:rPr lang="de-DE" altLang="ru-RU" sz="1000" b="0" dirty="0" err="1">
                <a:solidFill>
                  <a:srgbClr val="000000"/>
                </a:solidFill>
              </a:rPr>
              <a:t>childhood</a:t>
            </a:r>
            <a:r>
              <a:rPr lang="de-DE" altLang="ru-RU" sz="1000" b="0" dirty="0">
                <a:solidFill>
                  <a:srgbClr val="000000"/>
                </a:solidFill>
              </a:rPr>
              <a:t>. Am J Dis Child. 1979 Jun;133(6):603-5.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10.1001/archpedi.1979.02130060043008. PMID: 443216.</a:t>
            </a:r>
            <a:endParaRPr lang="uk-UA" altLang="ru-RU" sz="1000" b="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Smith DK, </a:t>
            </a:r>
            <a:r>
              <a:rPr lang="de-DE" altLang="ru-RU" sz="1000" b="0" dirty="0" err="1">
                <a:solidFill>
                  <a:srgbClr val="000000"/>
                </a:solidFill>
              </a:rPr>
              <a:t>Kuckel</a:t>
            </a:r>
            <a:r>
              <a:rPr lang="de-DE" altLang="ru-RU" sz="1000" b="0" dirty="0">
                <a:solidFill>
                  <a:srgbClr val="000000"/>
                </a:solidFill>
              </a:rPr>
              <a:t> DP, </a:t>
            </a:r>
            <a:r>
              <a:rPr lang="de-DE" altLang="ru-RU" sz="1000" b="0" dirty="0" err="1">
                <a:solidFill>
                  <a:srgbClr val="000000"/>
                </a:solidFill>
              </a:rPr>
              <a:t>Recidoro</a:t>
            </a:r>
            <a:r>
              <a:rPr lang="de-DE" altLang="ru-RU" sz="1000" b="0" dirty="0">
                <a:solidFill>
                  <a:srgbClr val="000000"/>
                </a:solidFill>
              </a:rPr>
              <a:t> AM. Community-</a:t>
            </a:r>
            <a:r>
              <a:rPr lang="de-DE" altLang="ru-RU" sz="1000" b="0" dirty="0" err="1">
                <a:solidFill>
                  <a:srgbClr val="000000"/>
                </a:solidFill>
              </a:rPr>
              <a:t>Acquired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000" b="0" dirty="0">
                <a:solidFill>
                  <a:srgbClr val="000000"/>
                </a:solidFill>
              </a:rPr>
              <a:t> in </a:t>
            </a:r>
            <a:r>
              <a:rPr lang="de-DE" altLang="ru-RU" sz="1000" b="0" dirty="0" err="1">
                <a:solidFill>
                  <a:srgbClr val="000000"/>
                </a:solidFill>
              </a:rPr>
              <a:t>Children</a:t>
            </a:r>
            <a:r>
              <a:rPr lang="de-DE" altLang="ru-RU" sz="1000" b="0" dirty="0">
                <a:solidFill>
                  <a:srgbClr val="000000"/>
                </a:solidFill>
              </a:rPr>
              <a:t>: Rapid </a:t>
            </a:r>
            <a:r>
              <a:rPr lang="de-DE" altLang="ru-RU" sz="1000" b="0" dirty="0" err="1">
                <a:solidFill>
                  <a:srgbClr val="000000"/>
                </a:solidFill>
              </a:rPr>
              <a:t>Evidence</a:t>
            </a:r>
            <a:r>
              <a:rPr lang="de-DE" altLang="ru-RU" sz="1000" b="0" dirty="0">
                <a:solidFill>
                  <a:srgbClr val="000000"/>
                </a:solidFill>
              </a:rPr>
              <a:t> Review. Am </a:t>
            </a:r>
            <a:r>
              <a:rPr lang="de-DE" altLang="ru-RU" sz="1000" b="0" dirty="0" err="1">
                <a:solidFill>
                  <a:srgbClr val="000000"/>
                </a:solidFill>
              </a:rPr>
              <a:t>Fam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Physician</a:t>
            </a:r>
            <a:r>
              <a:rPr lang="de-DE" altLang="ru-RU" sz="1000" b="0" dirty="0">
                <a:solidFill>
                  <a:srgbClr val="000000"/>
                </a:solidFill>
              </a:rPr>
              <a:t>. 2021 </a:t>
            </a:r>
            <a:r>
              <a:rPr lang="de-DE" altLang="ru-RU" sz="1000" b="0" dirty="0" err="1">
                <a:solidFill>
                  <a:srgbClr val="000000"/>
                </a:solidFill>
              </a:rPr>
              <a:t>Dec</a:t>
            </a:r>
            <a:r>
              <a:rPr lang="de-DE" altLang="ru-RU" sz="1000" b="0" dirty="0">
                <a:solidFill>
                  <a:srgbClr val="000000"/>
                </a:solidFill>
              </a:rPr>
              <a:t> 1;104(6):618-625. PMID: 34913645.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6506" y="5858685"/>
            <a:ext cx="951058" cy="9144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37" y="1686477"/>
            <a:ext cx="2466975" cy="1847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737" y="3869566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0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>
                <a:solidFill>
                  <a:srgbClr val="C00000"/>
                </a:solidFill>
              </a:rPr>
              <a:t>Ознаки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err="1">
                <a:solidFill>
                  <a:srgbClr val="C00000"/>
                </a:solidFill>
              </a:rPr>
              <a:t>бактеріального</a:t>
            </a:r>
            <a:r>
              <a:rPr lang="ru-RU" b="1" i="1" dirty="0">
                <a:solidFill>
                  <a:srgbClr val="C00000"/>
                </a:solidFill>
              </a:rPr>
              <a:t> шоку при </a:t>
            </a:r>
            <a:r>
              <a:rPr lang="ru-RU" b="1" i="1" dirty="0" err="1">
                <a:solidFill>
                  <a:srgbClr val="C00000"/>
                </a:solidFill>
              </a:rPr>
              <a:t>пневмоніях</a:t>
            </a:r>
            <a:r>
              <a:rPr lang="ru-RU" b="1" i="1" dirty="0">
                <a:solidFill>
                  <a:srgbClr val="C00000"/>
                </a:solidFill>
              </a:rPr>
              <a:t> у </a:t>
            </a:r>
            <a:r>
              <a:rPr lang="ru-RU" b="1" i="1" dirty="0" err="1">
                <a:solidFill>
                  <a:srgbClr val="C00000"/>
                </a:solidFill>
              </a:rPr>
              <a:t>дітей</a:t>
            </a:r>
            <a:r>
              <a:rPr lang="ru-RU" b="1" i="1" dirty="0">
                <a:solidFill>
                  <a:srgbClr val="C00000"/>
                </a:solidFill>
              </a:rPr>
              <a:t>:</a:t>
            </a:r>
            <a:r>
              <a:rPr lang="ru-RU" i="1" dirty="0">
                <a:solidFill>
                  <a:srgbClr val="C00000"/>
                </a:solidFill>
              </a:rPr>
              <a:t/>
            </a:r>
            <a:br>
              <a:rPr lang="ru-RU" i="1" dirty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9431" y="1416888"/>
            <a:ext cx="108548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err="1" smtClean="0"/>
              <a:t>Розлад</a:t>
            </a:r>
            <a:r>
              <a:rPr lang="ru-RU" sz="2400" dirty="0" smtClean="0"/>
              <a:t> </a:t>
            </a:r>
            <a:r>
              <a:rPr lang="ru-RU" sz="2400" dirty="0" err="1"/>
              <a:t>периферичної</a:t>
            </a:r>
            <a:r>
              <a:rPr lang="ru-RU" sz="2400" dirty="0"/>
              <a:t> </a:t>
            </a:r>
            <a:r>
              <a:rPr lang="ru-RU" sz="2400" dirty="0" err="1"/>
              <a:t>гемодинаміки</a:t>
            </a:r>
            <a:r>
              <a:rPr lang="ru-RU" sz="2400" dirty="0"/>
              <a:t> (</a:t>
            </a:r>
            <a:r>
              <a:rPr lang="ru-RU" sz="2400" dirty="0" err="1"/>
              <a:t>холодні</a:t>
            </a:r>
            <a:r>
              <a:rPr lang="ru-RU" sz="2400" dirty="0"/>
              <a:t> </a:t>
            </a:r>
            <a:r>
              <a:rPr lang="ru-RU" sz="2400" dirty="0" err="1"/>
              <a:t>кінцівки</a:t>
            </a:r>
            <a:r>
              <a:rPr lang="ru-RU" sz="2400" dirty="0"/>
              <a:t>, </a:t>
            </a:r>
            <a:r>
              <a:rPr lang="ru-RU" sz="2400" dirty="0" err="1"/>
              <a:t>мармуровість</a:t>
            </a:r>
            <a:r>
              <a:rPr lang="ru-RU" sz="2400" dirty="0"/>
              <a:t> </a:t>
            </a:r>
            <a:r>
              <a:rPr lang="ru-RU" sz="2400" dirty="0" err="1"/>
              <a:t>шкіри</a:t>
            </a:r>
            <a:r>
              <a:rPr lang="ru-RU" sz="2400" dirty="0"/>
              <a:t>, </a:t>
            </a:r>
            <a:r>
              <a:rPr lang="ru-RU" sz="2400" dirty="0" err="1"/>
              <a:t>акроціаноз</a:t>
            </a:r>
            <a:r>
              <a:rPr lang="ru-RU" sz="2400" dirty="0"/>
              <a:t>, </a:t>
            </a:r>
            <a:r>
              <a:rPr lang="ru-RU" sz="2400" dirty="0" err="1"/>
              <a:t>зниження</a:t>
            </a:r>
            <a:r>
              <a:rPr lang="ru-RU" sz="2400" dirty="0"/>
              <a:t> </a:t>
            </a:r>
            <a:r>
              <a:rPr lang="ru-RU" sz="2400" dirty="0" err="1"/>
              <a:t>діурезу</a:t>
            </a:r>
            <a:r>
              <a:rPr lang="ru-RU" sz="2400" dirty="0"/>
              <a:t>).</a:t>
            </a:r>
          </a:p>
          <a:p>
            <a:pPr marL="342900" lvl="0" indent="-34290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err="1"/>
              <a:t>Ціаноз</a:t>
            </a:r>
            <a:r>
              <a:rPr lang="ru-RU" sz="2400" dirty="0"/>
              <a:t> </a:t>
            </a:r>
            <a:r>
              <a:rPr lang="ru-RU" sz="2400" dirty="0" err="1"/>
              <a:t>слизових</a:t>
            </a:r>
            <a:r>
              <a:rPr lang="ru-RU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не </a:t>
            </a:r>
            <a:r>
              <a:rPr lang="ru-RU" sz="2400" dirty="0" err="1"/>
              <a:t>коригується</a:t>
            </a:r>
            <a:r>
              <a:rPr lang="ru-RU" sz="2400" dirty="0"/>
              <a:t> при </a:t>
            </a:r>
            <a:r>
              <a:rPr lang="ru-RU" sz="2400" dirty="0" err="1"/>
              <a:t>назальній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масковій</a:t>
            </a:r>
            <a:r>
              <a:rPr lang="ru-RU" sz="2400" dirty="0"/>
              <a:t> </a:t>
            </a:r>
            <a:r>
              <a:rPr lang="ru-RU" sz="2400" dirty="0" err="1"/>
              <a:t>кисневій</a:t>
            </a:r>
            <a:r>
              <a:rPr lang="ru-RU" sz="2400" dirty="0"/>
              <a:t> </a:t>
            </a:r>
            <a:r>
              <a:rPr lang="ru-RU" sz="2400" dirty="0" err="1"/>
              <a:t>терапії</a:t>
            </a:r>
            <a:r>
              <a:rPr lang="ru-RU" sz="2400" dirty="0"/>
              <a:t>.</a:t>
            </a:r>
          </a:p>
          <a:p>
            <a:pPr marL="342900" lvl="0" indent="-34290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err="1"/>
              <a:t>Перевищення</a:t>
            </a:r>
            <a:r>
              <a:rPr lang="ru-RU" sz="2400" dirty="0"/>
              <a:t> </a:t>
            </a:r>
            <a:r>
              <a:rPr lang="ru-RU" sz="2400" dirty="0" err="1"/>
              <a:t>вікової</a:t>
            </a:r>
            <a:r>
              <a:rPr lang="ru-RU" sz="2400" dirty="0"/>
              <a:t> </a:t>
            </a:r>
            <a:r>
              <a:rPr lang="ru-RU" sz="2400" dirty="0" err="1"/>
              <a:t>норми</a:t>
            </a:r>
            <a:r>
              <a:rPr lang="ru-RU" sz="2400" dirty="0"/>
              <a:t> </a:t>
            </a:r>
            <a:r>
              <a:rPr lang="ru-RU" sz="2400" dirty="0" err="1"/>
              <a:t>частоти</a:t>
            </a:r>
            <a:r>
              <a:rPr lang="ru-RU" sz="2400" dirty="0"/>
              <a:t> </a:t>
            </a:r>
            <a:r>
              <a:rPr lang="ru-RU" sz="2400" dirty="0" err="1"/>
              <a:t>дихання</a:t>
            </a:r>
            <a:r>
              <a:rPr lang="ru-RU" sz="2400" dirty="0"/>
              <a:t> у 2 рази і </a:t>
            </a:r>
            <a:r>
              <a:rPr lang="ru-RU" sz="2400" dirty="0" err="1"/>
              <a:t>більше</a:t>
            </a:r>
            <a:r>
              <a:rPr lang="ru-RU" sz="2400" dirty="0"/>
              <a:t>.</a:t>
            </a:r>
          </a:p>
          <a:p>
            <a:pPr marL="342900" lvl="0" indent="-34290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Зниження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сатурації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менше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92%.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Порушення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свідомості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Лейкоцитоз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або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лейкопенія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тромбоцитопенія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20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339" y="226142"/>
            <a:ext cx="10693673" cy="806245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Пневмонії</a:t>
            </a:r>
            <a:r>
              <a:rPr lang="ru-RU" sz="2800" b="1" dirty="0"/>
              <a:t> при </a:t>
            </a:r>
            <a:r>
              <a:rPr lang="ru-RU" sz="2800" b="1" dirty="0" err="1"/>
              <a:t>гострих</a:t>
            </a:r>
            <a:r>
              <a:rPr lang="ru-RU" sz="2800" b="1" dirty="0"/>
              <a:t> </a:t>
            </a:r>
            <a:r>
              <a:rPr lang="ru-RU" sz="2800" b="1" dirty="0" err="1"/>
              <a:t>респіраторних</a:t>
            </a:r>
            <a:r>
              <a:rPr lang="ru-RU" sz="2800" b="1" dirty="0"/>
              <a:t> </a:t>
            </a:r>
            <a:r>
              <a:rPr lang="ru-RU" sz="2800" b="1" dirty="0" err="1"/>
              <a:t>вірусних</a:t>
            </a:r>
            <a:r>
              <a:rPr lang="ru-RU" sz="2800" b="1" dirty="0"/>
              <a:t> </a:t>
            </a:r>
            <a:r>
              <a:rPr lang="ru-RU" sz="2800" b="1" dirty="0" err="1"/>
              <a:t>інфекціях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0218" y="1595021"/>
            <a:ext cx="1191178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err="1"/>
              <a:t>Діагноз</a:t>
            </a:r>
            <a:r>
              <a:rPr lang="ru-RU" sz="2400" dirty="0"/>
              <a:t> </a:t>
            </a:r>
            <a:r>
              <a:rPr lang="ru-RU" sz="2400" dirty="0" err="1" smtClean="0"/>
              <a:t>підтверджується</a:t>
            </a:r>
            <a:r>
              <a:rPr lang="ru-RU" sz="2400" dirty="0" smtClean="0"/>
              <a:t>:</a:t>
            </a:r>
          </a:p>
          <a:p>
            <a:pPr marL="342900" indent="-34290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err="1" smtClean="0"/>
              <a:t>позитивними</a:t>
            </a:r>
            <a:r>
              <a:rPr lang="ru-RU" sz="2400" dirty="0" smtClean="0"/>
              <a:t> </a:t>
            </a:r>
            <a:r>
              <a:rPr lang="ru-RU" sz="2400" dirty="0"/>
              <a:t>результатами </a:t>
            </a:r>
            <a:r>
              <a:rPr lang="ru-RU" sz="2400" dirty="0" err="1"/>
              <a:t>імунофлюоресцентного</a:t>
            </a:r>
            <a:r>
              <a:rPr lang="ru-RU" sz="2400" dirty="0"/>
              <a:t> методу за </a:t>
            </a:r>
            <a:r>
              <a:rPr lang="ru-RU" sz="2400" dirty="0" err="1"/>
              <a:t>відбитками</a:t>
            </a:r>
            <a:r>
              <a:rPr lang="ru-RU" sz="2400" dirty="0"/>
              <a:t> </a:t>
            </a:r>
            <a:r>
              <a:rPr lang="ru-RU" sz="2400" dirty="0" err="1"/>
              <a:t>зі</a:t>
            </a:r>
            <a:r>
              <a:rPr lang="ru-RU" sz="2400" dirty="0"/>
              <a:t> </a:t>
            </a:r>
            <a:r>
              <a:rPr lang="ru-RU" sz="2400" dirty="0" err="1"/>
              <a:t>слизової</a:t>
            </a:r>
            <a:r>
              <a:rPr lang="ru-RU" sz="2400" dirty="0"/>
              <a:t> </a:t>
            </a:r>
            <a:r>
              <a:rPr lang="ru-RU" sz="2400" dirty="0" smtClean="0"/>
              <a:t>носа</a:t>
            </a:r>
          </a:p>
          <a:p>
            <a:pPr marL="342900" indent="-34290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/>
              <a:t>при </a:t>
            </a:r>
            <a:r>
              <a:rPr lang="ru-RU" sz="2400" dirty="0" err="1"/>
              <a:t>виявленні</a:t>
            </a:r>
            <a:r>
              <a:rPr lang="ru-RU" sz="2400" dirty="0"/>
              <a:t> на </a:t>
            </a:r>
            <a:r>
              <a:rPr lang="ru-RU" sz="2400" dirty="0" err="1"/>
              <a:t>рентгенограмі</a:t>
            </a:r>
            <a:r>
              <a:rPr lang="ru-RU" sz="2400" dirty="0"/>
              <a:t> </a:t>
            </a:r>
            <a:r>
              <a:rPr lang="ru-RU" sz="2400" dirty="0" err="1"/>
              <a:t>легень</a:t>
            </a:r>
            <a:r>
              <a:rPr lang="ru-RU" sz="2400" dirty="0"/>
              <a:t> </a:t>
            </a:r>
            <a:r>
              <a:rPr lang="ru-RU" sz="2400" dirty="0" err="1"/>
              <a:t>негомогенної</a:t>
            </a:r>
            <a:r>
              <a:rPr lang="ru-RU" sz="2400" dirty="0"/>
              <a:t> </a:t>
            </a:r>
            <a:r>
              <a:rPr lang="ru-RU" sz="2400" dirty="0" err="1"/>
              <a:t>пневмонічної</a:t>
            </a:r>
            <a:r>
              <a:rPr lang="ru-RU" sz="2400" dirty="0"/>
              <a:t> </a:t>
            </a:r>
            <a:r>
              <a:rPr lang="ru-RU" sz="2400" dirty="0" err="1"/>
              <a:t>тіні</a:t>
            </a:r>
            <a:r>
              <a:rPr lang="ru-RU" sz="2400" dirty="0"/>
              <a:t> без </a:t>
            </a:r>
            <a:r>
              <a:rPr lang="ru-RU" sz="2400" dirty="0" err="1"/>
              <a:t>чітких</a:t>
            </a:r>
            <a:r>
              <a:rPr lang="ru-RU" sz="2400" dirty="0"/>
              <a:t> </a:t>
            </a:r>
            <a:r>
              <a:rPr lang="ru-RU" sz="2400" dirty="0" err="1"/>
              <a:t>контурів</a:t>
            </a:r>
            <a:r>
              <a:rPr lang="ru-RU" sz="2400" dirty="0"/>
              <a:t>, </a:t>
            </a:r>
            <a:endParaRPr lang="ru-RU" sz="2400" dirty="0" smtClean="0"/>
          </a:p>
          <a:p>
            <a:pPr marL="342900" indent="-342900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err="1" smtClean="0"/>
              <a:t>відсутність</a:t>
            </a:r>
            <a:r>
              <a:rPr lang="ru-RU" sz="2400" dirty="0" smtClean="0"/>
              <a:t> </a:t>
            </a:r>
            <a:r>
              <a:rPr lang="ru-RU" sz="2400" dirty="0" err="1"/>
              <a:t>зсувів</a:t>
            </a:r>
            <a:r>
              <a:rPr lang="ru-RU" sz="2400" dirty="0"/>
              <a:t> у </a:t>
            </a:r>
            <a:r>
              <a:rPr lang="ru-RU" sz="2400" dirty="0" err="1"/>
              <a:t>гемограмі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притаманні</a:t>
            </a:r>
            <a:r>
              <a:rPr lang="ru-RU" sz="2400" dirty="0"/>
              <a:t> </a:t>
            </a:r>
            <a:r>
              <a:rPr lang="ru-RU" sz="2400" dirty="0" err="1"/>
              <a:t>бактеріальним</a:t>
            </a:r>
            <a:r>
              <a:rPr lang="ru-RU" sz="2400" dirty="0"/>
              <a:t> </a:t>
            </a:r>
            <a:r>
              <a:rPr lang="ru-RU" sz="2400" dirty="0" err="1"/>
              <a:t>пневмоніям</a:t>
            </a:r>
            <a:r>
              <a:rPr lang="ru-RU" sz="2400" dirty="0" smtClean="0"/>
              <a:t>.</a:t>
            </a:r>
          </a:p>
          <a:p>
            <a:pPr fontAlgn="base"/>
            <a:endParaRPr lang="ru-RU" sz="2400" dirty="0"/>
          </a:p>
          <a:p>
            <a:pPr fontAlgn="base"/>
            <a:r>
              <a:rPr lang="ru-RU" sz="2400" dirty="0" err="1"/>
              <a:t>Інтенсивність</a:t>
            </a:r>
            <a:r>
              <a:rPr lang="ru-RU" sz="2400" dirty="0"/>
              <a:t> </a:t>
            </a:r>
            <a:r>
              <a:rPr lang="ru-RU" sz="2400" dirty="0" err="1" smtClean="0"/>
              <a:t>тіні</a:t>
            </a:r>
            <a:r>
              <a:rPr lang="ru-RU" sz="2400" dirty="0" smtClean="0"/>
              <a:t> </a:t>
            </a:r>
            <a:r>
              <a:rPr lang="ru-RU" sz="2400" dirty="0"/>
              <a:t>на </a:t>
            </a:r>
            <a:r>
              <a:rPr lang="ru-RU" sz="2400" dirty="0" err="1"/>
              <a:t>рентгенограмі</a:t>
            </a:r>
            <a:r>
              <a:rPr lang="ru-RU" sz="2400" dirty="0"/>
              <a:t> </a:t>
            </a:r>
            <a:r>
              <a:rPr lang="ru-RU" sz="2400" dirty="0" err="1"/>
              <a:t>легень</a:t>
            </a:r>
            <a:r>
              <a:rPr lang="ru-RU" sz="2400" dirty="0"/>
              <a:t> </a:t>
            </a:r>
            <a:r>
              <a:rPr lang="ru-RU" sz="2400" dirty="0" smtClean="0"/>
              <a:t>при </a:t>
            </a:r>
            <a:r>
              <a:rPr lang="ru-RU" sz="2400" dirty="0" err="1"/>
              <a:t>спостереженні</a:t>
            </a:r>
            <a:r>
              <a:rPr lang="ru-RU" sz="2400" dirty="0"/>
              <a:t> у </a:t>
            </a:r>
            <a:r>
              <a:rPr lang="ru-RU" sz="2400" dirty="0" err="1"/>
              <a:t>динаміці</a:t>
            </a:r>
            <a:r>
              <a:rPr lang="ru-RU" sz="2400" dirty="0"/>
              <a:t> </a:t>
            </a:r>
            <a:r>
              <a:rPr lang="ru-RU" sz="2400" dirty="0" err="1"/>
              <a:t>зростає</a:t>
            </a:r>
            <a:r>
              <a:rPr lang="ru-RU" sz="2400" dirty="0"/>
              <a:t> і </a:t>
            </a:r>
            <a:r>
              <a:rPr lang="ru-RU" sz="2400" dirty="0" err="1"/>
              <a:t>досягає</a:t>
            </a:r>
            <a:r>
              <a:rPr lang="ru-RU" sz="2400" dirty="0"/>
              <a:t> </a:t>
            </a:r>
            <a:r>
              <a:rPr lang="ru-RU" sz="2400" dirty="0" err="1"/>
              <a:t>свого</a:t>
            </a:r>
            <a:r>
              <a:rPr lang="ru-RU" sz="2400" dirty="0"/>
              <a:t> максимуму перед </a:t>
            </a:r>
            <a:r>
              <a:rPr lang="ru-RU" sz="2400" dirty="0" err="1"/>
              <a:t>падінням</a:t>
            </a:r>
            <a:r>
              <a:rPr lang="ru-RU" sz="2400" dirty="0"/>
              <a:t> </a:t>
            </a:r>
            <a:r>
              <a:rPr lang="ru-RU" sz="2400" dirty="0" err="1"/>
              <a:t>температури</a:t>
            </a:r>
            <a:r>
              <a:rPr lang="ru-RU" sz="2400" dirty="0"/>
              <a:t> і </a:t>
            </a:r>
            <a:r>
              <a:rPr lang="ru-RU" sz="2400" dirty="0" err="1"/>
              <a:t>поліпшенням</a:t>
            </a:r>
            <a:r>
              <a:rPr lang="ru-RU" sz="2400" dirty="0"/>
              <a:t> </a:t>
            </a:r>
            <a:r>
              <a:rPr lang="ru-RU" sz="2400" dirty="0" err="1"/>
              <a:t>загального</a:t>
            </a:r>
            <a:r>
              <a:rPr lang="ru-RU" sz="2400" dirty="0"/>
              <a:t> стану.</a:t>
            </a:r>
          </a:p>
        </p:txBody>
      </p:sp>
    </p:spTree>
    <p:extLst>
      <p:ext uri="{BB962C8B-B14F-4D97-AF65-F5344CB8AC3E}">
        <p14:creationId xmlns:p14="http://schemas.microsoft.com/office/powerpoint/2010/main" val="140585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8012" y="0"/>
            <a:ext cx="8435975" cy="820615"/>
          </a:xfrm>
        </p:spPr>
        <p:txBody>
          <a:bodyPr/>
          <a:lstStyle/>
          <a:p>
            <a:pPr>
              <a:defRPr/>
            </a:pPr>
            <a:r>
              <a:rPr lang="ru-RU" b="1" i="1" dirty="0" err="1" smtClean="0">
                <a:solidFill>
                  <a:srgbClr val="C00000"/>
                </a:solidFill>
              </a:rPr>
              <a:t>Особливості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вірусних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пневмонії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6563" name="Объект 2"/>
          <p:cNvSpPr>
            <a:spLocks noGrp="1"/>
          </p:cNvSpPr>
          <p:nvPr>
            <p:ph idx="1"/>
          </p:nvPr>
        </p:nvSpPr>
        <p:spPr>
          <a:xfrm>
            <a:off x="5774634" y="1592183"/>
            <a:ext cx="6221896" cy="4351338"/>
          </a:xfrm>
        </p:spPr>
        <p:txBody>
          <a:bodyPr/>
          <a:lstStyle/>
          <a:p>
            <a:pPr marL="0" indent="0">
              <a:buNone/>
            </a:pPr>
            <a:r>
              <a:rPr lang="uk-UA" altLang="en-US" sz="2400" b="1" i="1" dirty="0"/>
              <a:t>Основними відмінностями вірусних </a:t>
            </a:r>
            <a:r>
              <a:rPr lang="uk-UA" altLang="en-US" sz="2400" b="1" i="1" dirty="0" err="1"/>
              <a:t>пневмоній</a:t>
            </a:r>
            <a:r>
              <a:rPr lang="uk-UA" altLang="en-US" sz="2400" b="1" i="1" dirty="0"/>
              <a:t> є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 </a:t>
            </a:r>
            <a:r>
              <a:rPr lang="uk-UA" altLang="en-US" sz="2400" i="1" dirty="0"/>
              <a:t>гострий початок захворювання;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i="1" dirty="0"/>
              <a:t> </a:t>
            </a:r>
            <a:r>
              <a:rPr lang="uk-UA" altLang="en-US" sz="2400" i="1" dirty="0" smtClean="0"/>
              <a:t>відсутність </a:t>
            </a:r>
            <a:r>
              <a:rPr lang="uk-UA" altLang="en-US" sz="2400" i="1" dirty="0"/>
              <a:t>підвищення рівня концентрації </a:t>
            </a:r>
            <a:r>
              <a:rPr lang="uk-UA" altLang="en-US" sz="2400" i="1" dirty="0" err="1"/>
              <a:t>прокальцитоніну</a:t>
            </a:r>
            <a:r>
              <a:rPr lang="uk-UA" altLang="en-US" sz="2400" i="1" dirty="0"/>
              <a:t> у сироватці крові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943521"/>
            <a:ext cx="951058" cy="9144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7030" y="6380946"/>
            <a:ext cx="105475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0" i="0" u="sng" dirty="0" smtClean="0">
                <a:solidFill>
                  <a:srgbClr val="376FAA"/>
                </a:solidFill>
                <a:effectLst/>
                <a:latin typeface="Helvetica Neue"/>
                <a:hlinkClick r:id="rId3"/>
              </a:rPr>
              <a:t>Katz</a:t>
            </a:r>
            <a:r>
              <a:rPr lang="uk-UA" sz="1000" b="0" i="0" u="sng" dirty="0" smtClean="0">
                <a:solidFill>
                  <a:srgbClr val="376FAA"/>
                </a:solidFill>
                <a:effectLst/>
                <a:latin typeface="Helvetica Neue"/>
              </a:rPr>
              <a:t> </a:t>
            </a:r>
            <a:r>
              <a:rPr lang="en-US" sz="1000" b="0" i="0" u="sng" dirty="0" smtClean="0">
                <a:solidFill>
                  <a:srgbClr val="376FAA"/>
                </a:solidFill>
                <a:effectLst/>
                <a:latin typeface="Helvetica Neue"/>
              </a:rPr>
              <a:t>S.</a:t>
            </a:r>
            <a:r>
              <a:rPr lang="de-DE" sz="1000" b="0" i="0" dirty="0" smtClean="0">
                <a:solidFill>
                  <a:srgbClr val="212121"/>
                </a:solidFill>
                <a:effectLst/>
                <a:latin typeface="Helvetica Neue"/>
              </a:rPr>
              <a:t>,</a:t>
            </a:r>
            <a:r>
              <a:rPr lang="de-DE" sz="1000" b="0" i="0" u="sng" dirty="0" smtClean="0">
                <a:solidFill>
                  <a:srgbClr val="205493"/>
                </a:solidFill>
                <a:effectLst/>
                <a:latin typeface="Helvetica Neue"/>
                <a:hlinkClick r:id="rId4"/>
              </a:rPr>
              <a:t>Williams</a:t>
            </a:r>
            <a:r>
              <a:rPr lang="de-DE" sz="1000" b="0" i="0" u="sng" dirty="0" smtClean="0">
                <a:solidFill>
                  <a:srgbClr val="205493"/>
                </a:solidFill>
                <a:effectLst/>
                <a:latin typeface="Helvetica Neue"/>
              </a:rPr>
              <a:t> D. </a:t>
            </a:r>
            <a:r>
              <a:rPr lang="en-US" sz="1000" dirty="0"/>
              <a:t>Pediatric Community-Acquired Pneumonia in the United </a:t>
            </a:r>
            <a:r>
              <a:rPr lang="en-US" sz="1000" dirty="0" smtClean="0"/>
              <a:t>States: Changing </a:t>
            </a:r>
            <a:r>
              <a:rPr lang="en-US" sz="1000" dirty="0"/>
              <a:t>Epidemiology, Diagnostic and Therapeutic Challenges, and Areas for Future </a:t>
            </a:r>
            <a:r>
              <a:rPr lang="en-US" sz="1000" dirty="0" smtClean="0"/>
              <a:t>Research/ </a:t>
            </a:r>
            <a:r>
              <a:rPr lang="en-US" sz="1000" u="sng" dirty="0">
                <a:hlinkClick r:id="rId5"/>
              </a:rPr>
              <a:t>Infect Dis </a:t>
            </a:r>
            <a:r>
              <a:rPr lang="en-US" sz="1000" u="sng" dirty="0" err="1">
                <a:hlinkClick r:id="rId5"/>
              </a:rPr>
              <a:t>Clin</a:t>
            </a:r>
            <a:r>
              <a:rPr lang="en-US" sz="1000" u="sng" dirty="0">
                <a:hlinkClick r:id="rId5"/>
              </a:rPr>
              <a:t> North Am.</a:t>
            </a:r>
            <a:r>
              <a:rPr lang="en-US" sz="1000" dirty="0"/>
              <a:t> 2018 Mar; 32(1): 47–63</a:t>
            </a:r>
            <a:r>
              <a:rPr lang="en-US" sz="1000" dirty="0" smtClean="0"/>
              <a:t>. Published </a:t>
            </a:r>
            <a:r>
              <a:rPr lang="en-US" sz="1000" dirty="0"/>
              <a:t>online 2017 Dec 18. </a:t>
            </a:r>
            <a:r>
              <a:rPr lang="en-US" sz="1000" dirty="0" err="1"/>
              <a:t>doi</a:t>
            </a:r>
            <a:r>
              <a:rPr lang="en-US" sz="1000" dirty="0"/>
              <a:t>: </a:t>
            </a:r>
            <a:r>
              <a:rPr lang="en-US" sz="1000" u="sng" dirty="0">
                <a:hlinkClick r:id="rId6"/>
              </a:rPr>
              <a:t>10.1016/j.idc.2017.11.002</a:t>
            </a:r>
            <a:endParaRPr lang="en-US" sz="10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687" y="1592183"/>
            <a:ext cx="5201477" cy="406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00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00000"/>
                </a:solidFill>
              </a:rPr>
              <a:t>Кількість смертей серед дітей молодших 5 років від пневмонії</a:t>
            </a:r>
            <a:r>
              <a:rPr lang="uk-UA" dirty="0" smtClean="0"/>
              <a:t> </a:t>
            </a:r>
            <a:r>
              <a:rPr lang="uk-UA" b="1" i="1" dirty="0" smtClean="0">
                <a:solidFill>
                  <a:srgbClr val="C00000"/>
                </a:solidFill>
              </a:rPr>
              <a:t>в Україні</a:t>
            </a:r>
            <a:r>
              <a:rPr lang="uk-UA" sz="3100" b="1" i="1" dirty="0" smtClean="0"/>
              <a:t> </a:t>
            </a:r>
            <a:r>
              <a:rPr lang="uk-UA" b="1" i="1" dirty="0" smtClean="0">
                <a:solidFill>
                  <a:srgbClr val="C00000"/>
                </a:solidFill>
              </a:rPr>
              <a:t>(2000-2021рр.)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1957" t="24688" r="14333" b="5791"/>
          <a:stretch/>
        </p:blipFill>
        <p:spPr>
          <a:xfrm>
            <a:off x="979712" y="1399389"/>
            <a:ext cx="9405257" cy="44973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9796" y="6446836"/>
            <a:ext cx="109261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https://childmortality.org/causes-of-death/data?refArea=UKR&amp;causes=LRI&amp;type=DEATHS&amp;d_refArea=UKR</a:t>
            </a:r>
            <a:endParaRPr lang="en-US" sz="1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4350" t="77880" r="45234" b="19347"/>
          <a:stretch/>
        </p:blipFill>
        <p:spPr>
          <a:xfrm>
            <a:off x="3122256" y="6176963"/>
            <a:ext cx="5947488" cy="1883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0129" y="5552069"/>
            <a:ext cx="1298561" cy="12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7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" r="9370"/>
          <a:stretch/>
        </p:blipFill>
        <p:spPr bwMode="auto">
          <a:xfrm>
            <a:off x="224626" y="1906153"/>
            <a:ext cx="4372524" cy="253311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347" y="235974"/>
            <a:ext cx="10855905" cy="759538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Пневмонії</a:t>
            </a:r>
            <a:r>
              <a:rPr lang="ru-RU" sz="2800" b="1" dirty="0"/>
              <a:t> при </a:t>
            </a:r>
            <a:r>
              <a:rPr lang="ru-RU" sz="2800" b="1" dirty="0" err="1"/>
              <a:t>гострих</a:t>
            </a:r>
            <a:r>
              <a:rPr lang="ru-RU" sz="2800" b="1" dirty="0"/>
              <a:t> </a:t>
            </a:r>
            <a:r>
              <a:rPr lang="ru-RU" sz="2800" b="1" dirty="0" err="1"/>
              <a:t>респіраторних</a:t>
            </a:r>
            <a:r>
              <a:rPr lang="ru-RU" sz="2800" b="1" dirty="0"/>
              <a:t> </a:t>
            </a:r>
            <a:r>
              <a:rPr lang="ru-RU" sz="2800" b="1" dirty="0" err="1"/>
              <a:t>вірусних</a:t>
            </a:r>
            <a:r>
              <a:rPr lang="ru-RU" sz="2800" b="1" dirty="0"/>
              <a:t> </a:t>
            </a:r>
            <a:r>
              <a:rPr lang="ru-RU" sz="2800" b="1" dirty="0" err="1"/>
              <a:t>інфекціях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43948" y="1268361"/>
            <a:ext cx="67842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 err="1">
                <a:solidFill>
                  <a:srgbClr val="FF0000"/>
                </a:solidFill>
              </a:rPr>
              <a:t>Пневмонія</a:t>
            </a:r>
            <a:r>
              <a:rPr lang="ru-RU" sz="2800" b="1" dirty="0">
                <a:solidFill>
                  <a:srgbClr val="FF0000"/>
                </a:solidFill>
              </a:rPr>
              <a:t>, яку </a:t>
            </a:r>
            <a:r>
              <a:rPr lang="ru-RU" sz="2800" b="1" dirty="0" err="1">
                <a:solidFill>
                  <a:srgbClr val="FF0000"/>
                </a:solidFill>
              </a:rPr>
              <a:t>спричинив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грип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fontAlgn="base"/>
            <a:endParaRPr lang="ru-RU" sz="2400" dirty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 err="1"/>
              <a:t>Пневмонія</a:t>
            </a:r>
            <a:r>
              <a:rPr lang="ru-RU" sz="2400" dirty="0"/>
              <a:t> </a:t>
            </a:r>
            <a:r>
              <a:rPr lang="ru-RU" sz="2400" dirty="0" err="1"/>
              <a:t>виникає</a:t>
            </a:r>
            <a:r>
              <a:rPr lang="ru-RU" sz="2400" dirty="0"/>
              <a:t> з перших годин </a:t>
            </a:r>
            <a:r>
              <a:rPr lang="ru-RU" sz="2400" dirty="0" err="1"/>
              <a:t>захворювання</a:t>
            </a:r>
            <a:r>
              <a:rPr lang="ru-RU" sz="2400" dirty="0"/>
              <a:t> на </a:t>
            </a:r>
            <a:r>
              <a:rPr lang="ru-RU" sz="2400" dirty="0" err="1"/>
              <a:t>тлі</a:t>
            </a:r>
            <a:r>
              <a:rPr lang="ru-RU" sz="2400" dirty="0"/>
              <a:t> тяжкого стану з </a:t>
            </a:r>
            <a:r>
              <a:rPr lang="ru-RU" sz="2400" dirty="0" err="1"/>
              <a:t>гіпертермією</a:t>
            </a:r>
            <a:r>
              <a:rPr lang="ru-RU" sz="2400" dirty="0"/>
              <a:t>, </a:t>
            </a:r>
            <a:r>
              <a:rPr lang="ru-RU" sz="2400" dirty="0" err="1"/>
              <a:t>порушенням</a:t>
            </a:r>
            <a:r>
              <a:rPr lang="ru-RU" sz="2400" dirty="0"/>
              <a:t> </a:t>
            </a:r>
            <a:r>
              <a:rPr lang="ru-RU" sz="2400" dirty="0" err="1"/>
              <a:t>кровообігу</a:t>
            </a:r>
            <a:r>
              <a:rPr lang="ru-RU" sz="2400" dirty="0"/>
              <a:t>, </a:t>
            </a:r>
            <a:r>
              <a:rPr lang="ru-RU" sz="2400" dirty="0" err="1"/>
              <a:t>можливим</a:t>
            </a:r>
            <a:r>
              <a:rPr lang="ru-RU" sz="2400" dirty="0"/>
              <a:t> </a:t>
            </a:r>
            <a:r>
              <a:rPr lang="ru-RU" sz="2400" dirty="0" err="1"/>
              <a:t>нейротоксикозом</a:t>
            </a:r>
            <a:r>
              <a:rPr lang="ru-RU" sz="2400" dirty="0"/>
              <a:t>, </a:t>
            </a:r>
            <a:r>
              <a:rPr lang="ru-RU" sz="2400" dirty="0" err="1"/>
              <a:t>кровоточивістю</a:t>
            </a:r>
            <a:r>
              <a:rPr lang="ru-RU" sz="2400" dirty="0"/>
              <a:t>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 err="1"/>
              <a:t>Захворювання</a:t>
            </a:r>
            <a:r>
              <a:rPr lang="ru-RU" sz="2400" dirty="0"/>
              <a:t>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перебіг</a:t>
            </a:r>
            <a:r>
              <a:rPr lang="ru-RU" sz="2400" dirty="0"/>
              <a:t> за типом </a:t>
            </a:r>
            <a:r>
              <a:rPr lang="ru-RU" sz="2400" dirty="0" err="1"/>
              <a:t>вогнищевої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сегментарної</a:t>
            </a:r>
            <a:r>
              <a:rPr lang="ru-RU" sz="2400" dirty="0"/>
              <a:t> </a:t>
            </a:r>
            <a:r>
              <a:rPr lang="ru-RU" sz="2400" dirty="0" err="1"/>
              <a:t>пневмонії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 err="1" smtClean="0"/>
              <a:t>Фізикальні</a:t>
            </a:r>
            <a:r>
              <a:rPr lang="ru-RU" sz="2400" dirty="0" smtClean="0"/>
              <a:t> </a:t>
            </a:r>
            <a:r>
              <a:rPr lang="ru-RU" sz="2400" dirty="0" err="1"/>
              <a:t>дані</a:t>
            </a:r>
            <a:r>
              <a:rPr lang="ru-RU" sz="2400" dirty="0"/>
              <a:t> </a:t>
            </a:r>
            <a:r>
              <a:rPr lang="ru-RU" sz="2400" dirty="0" err="1"/>
              <a:t>мізерні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помірно</a:t>
            </a:r>
            <a:r>
              <a:rPr lang="ru-RU" sz="2400" dirty="0"/>
              <a:t> </a:t>
            </a:r>
            <a:r>
              <a:rPr lang="ru-RU" sz="2400" dirty="0" err="1"/>
              <a:t>виражені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 smtClean="0"/>
              <a:t>У </a:t>
            </a:r>
            <a:r>
              <a:rPr lang="ru-RU" sz="2400" dirty="0" err="1"/>
              <a:t>більшості</a:t>
            </a:r>
            <a:r>
              <a:rPr lang="ru-RU" sz="2400" dirty="0"/>
              <a:t> </a:t>
            </a:r>
            <a:r>
              <a:rPr lang="ru-RU" sz="2400" dirty="0" err="1"/>
              <a:t>випадків</a:t>
            </a:r>
            <a:r>
              <a:rPr lang="ru-RU" sz="2400" dirty="0"/>
              <a:t> </a:t>
            </a:r>
            <a:r>
              <a:rPr lang="ru-RU" sz="2400" dirty="0" err="1"/>
              <a:t>видужання</a:t>
            </a:r>
            <a:r>
              <a:rPr lang="ru-RU" sz="2400" dirty="0"/>
              <a:t> </a:t>
            </a:r>
            <a:r>
              <a:rPr lang="ru-RU" sz="2400" dirty="0" err="1"/>
              <a:t>відбувається</a:t>
            </a:r>
            <a:r>
              <a:rPr lang="ru-RU" sz="2400" dirty="0"/>
              <a:t> через 2-3 </a:t>
            </a:r>
            <a:r>
              <a:rPr lang="ru-RU" sz="2400" dirty="0" err="1"/>
              <a:t>тижні</a:t>
            </a:r>
            <a:r>
              <a:rPr lang="ru-RU" sz="2400" dirty="0" smtClean="0"/>
              <a:t>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9167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347" y="235974"/>
            <a:ext cx="10855905" cy="759538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Пневмонії</a:t>
            </a:r>
            <a:r>
              <a:rPr lang="ru-RU" sz="2800" b="1" dirty="0"/>
              <a:t> при </a:t>
            </a:r>
            <a:r>
              <a:rPr lang="ru-RU" sz="2800" b="1" dirty="0" err="1"/>
              <a:t>гострих</a:t>
            </a:r>
            <a:r>
              <a:rPr lang="ru-RU" sz="2800" b="1" dirty="0"/>
              <a:t> </a:t>
            </a:r>
            <a:r>
              <a:rPr lang="ru-RU" sz="2800" b="1" dirty="0" err="1"/>
              <a:t>респіраторних</a:t>
            </a:r>
            <a:r>
              <a:rPr lang="ru-RU" sz="2800" b="1" dirty="0"/>
              <a:t> </a:t>
            </a:r>
            <a:r>
              <a:rPr lang="ru-RU" sz="2800" b="1" dirty="0" err="1"/>
              <a:t>вірусних</a:t>
            </a:r>
            <a:r>
              <a:rPr lang="ru-RU" sz="2800" b="1" dirty="0"/>
              <a:t> </a:t>
            </a:r>
            <a:r>
              <a:rPr lang="ru-RU" sz="2800" b="1" dirty="0" err="1"/>
              <a:t>інфекціях</a:t>
            </a:r>
            <a:endParaRPr lang="ru-RU" sz="2800" b="1" dirty="0"/>
          </a:p>
        </p:txBody>
      </p:sp>
      <p:sp>
        <p:nvSpPr>
          <p:cNvPr id="4" name="Прямокутник 3"/>
          <p:cNvSpPr/>
          <p:nvPr/>
        </p:nvSpPr>
        <p:spPr>
          <a:xfrm>
            <a:off x="4380270" y="1828670"/>
            <a:ext cx="766916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800" b="1" i="1" dirty="0" err="1">
                <a:solidFill>
                  <a:srgbClr val="C00000"/>
                </a:solidFill>
              </a:rPr>
              <a:t>Пневмонія</a:t>
            </a:r>
            <a:r>
              <a:rPr lang="ru-RU" sz="2800" b="1" i="1" dirty="0">
                <a:solidFill>
                  <a:srgbClr val="C00000"/>
                </a:solidFill>
              </a:rPr>
              <a:t> при </a:t>
            </a:r>
            <a:r>
              <a:rPr lang="ru-RU" sz="2800" b="1" i="1" dirty="0" err="1">
                <a:solidFill>
                  <a:srgbClr val="C00000"/>
                </a:solidFill>
              </a:rPr>
              <a:t>парагрипі</a:t>
            </a:r>
            <a:endParaRPr lang="ru-RU" sz="2800" b="1" i="1" dirty="0">
              <a:solidFill>
                <a:srgbClr val="C00000"/>
              </a:solidFill>
            </a:endParaRPr>
          </a:p>
          <a:p>
            <a:pPr lvl="0" fontAlgn="base"/>
            <a:endParaRPr lang="ru-RU" sz="2400" dirty="0">
              <a:solidFill>
                <a:prstClr val="black"/>
              </a:solidFill>
            </a:endParaRPr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r>
              <a:rPr lang="ru-RU" sz="2400" dirty="0" err="1">
                <a:solidFill>
                  <a:prstClr val="black"/>
                </a:solidFill>
              </a:rPr>
              <a:t>Захворювання</a:t>
            </a:r>
            <a:r>
              <a:rPr lang="ru-RU" sz="2400" dirty="0">
                <a:solidFill>
                  <a:prstClr val="black"/>
                </a:solidFill>
              </a:rPr>
              <a:t> на </a:t>
            </a:r>
            <a:r>
              <a:rPr lang="ru-RU" sz="2400" dirty="0" err="1">
                <a:solidFill>
                  <a:prstClr val="black"/>
                </a:solidFill>
              </a:rPr>
              <a:t>парагрип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супроводжується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ринітом</a:t>
            </a:r>
            <a:r>
              <a:rPr lang="ru-RU" sz="2400" dirty="0">
                <a:solidFill>
                  <a:prstClr val="black"/>
                </a:solidFill>
              </a:rPr>
              <a:t>, </a:t>
            </a:r>
            <a:r>
              <a:rPr lang="ru-RU" sz="2400" dirty="0" err="1">
                <a:solidFill>
                  <a:prstClr val="black"/>
                </a:solidFill>
              </a:rPr>
              <a:t>ларингітом</a:t>
            </a:r>
            <a:r>
              <a:rPr lang="ru-RU" sz="2400" dirty="0">
                <a:solidFill>
                  <a:prstClr val="black"/>
                </a:solidFill>
              </a:rPr>
              <a:t>, сухим </a:t>
            </a:r>
            <a:r>
              <a:rPr lang="ru-RU" sz="2400" dirty="0" err="1">
                <a:solidFill>
                  <a:prstClr val="black"/>
                </a:solidFill>
              </a:rPr>
              <a:t>стійким</a:t>
            </a:r>
            <a:r>
              <a:rPr lang="ru-RU" sz="2400" dirty="0">
                <a:solidFill>
                  <a:prstClr val="black"/>
                </a:solidFill>
              </a:rPr>
              <a:t> кашлем; </a:t>
            </a:r>
            <a:r>
              <a:rPr lang="ru-RU" sz="2400" dirty="0" err="1">
                <a:solidFill>
                  <a:prstClr val="black"/>
                </a:solidFill>
              </a:rPr>
              <a:t>температурна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реакція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слабко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виражена</a:t>
            </a:r>
            <a:r>
              <a:rPr lang="ru-RU" sz="2400" dirty="0">
                <a:solidFill>
                  <a:prstClr val="black"/>
                </a:solidFill>
              </a:rPr>
              <a:t>. 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endParaRPr lang="ru-RU" sz="2400" dirty="0">
              <a:solidFill>
                <a:prstClr val="black"/>
              </a:solidFill>
            </a:endParaRPr>
          </a:p>
          <a:p>
            <a:pPr marL="342900" lvl="0" indent="-342900" fontAlgn="base">
              <a:buFont typeface="Wingdings" panose="05000000000000000000" pitchFamily="2" charset="2"/>
              <a:buChar char="§"/>
            </a:pPr>
            <a:r>
              <a:rPr lang="ru-RU" sz="2400" dirty="0" err="1">
                <a:solidFill>
                  <a:prstClr val="black"/>
                </a:solidFill>
              </a:rPr>
              <a:t>Особливістю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цієї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пневмонії</a:t>
            </a:r>
            <a:r>
              <a:rPr lang="ru-RU" sz="2400" dirty="0">
                <a:solidFill>
                  <a:prstClr val="black"/>
                </a:solidFill>
              </a:rPr>
              <a:t> є </a:t>
            </a:r>
            <a:r>
              <a:rPr lang="ru-RU" sz="2400" dirty="0" err="1">
                <a:solidFill>
                  <a:prstClr val="black"/>
                </a:solidFill>
              </a:rPr>
              <a:t>часте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приєднання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обструктивного</a:t>
            </a:r>
            <a:r>
              <a:rPr lang="ru-RU" sz="2400" dirty="0">
                <a:solidFill>
                  <a:prstClr val="black"/>
                </a:solidFill>
              </a:rPr>
              <a:t> синдрому при </a:t>
            </a:r>
            <a:r>
              <a:rPr lang="ru-RU" sz="2400" dirty="0" err="1">
                <a:solidFill>
                  <a:prstClr val="black"/>
                </a:solidFill>
              </a:rPr>
              <a:t>помірних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явищах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інтоксикації</a:t>
            </a:r>
            <a:r>
              <a:rPr lang="ru-RU" sz="2400" dirty="0">
                <a:solidFill>
                  <a:prstClr val="black"/>
                </a:solidFill>
              </a:rPr>
              <a:t> і </a:t>
            </a:r>
            <a:r>
              <a:rPr lang="ru-RU" sz="2400" dirty="0" err="1">
                <a:solidFill>
                  <a:prstClr val="black"/>
                </a:solidFill>
              </a:rPr>
              <a:t>схильності</a:t>
            </a:r>
            <a:r>
              <a:rPr lang="ru-RU" sz="2400" dirty="0">
                <a:solidFill>
                  <a:prstClr val="black"/>
                </a:solidFill>
              </a:rPr>
              <a:t> до затяжного </a:t>
            </a:r>
            <a:r>
              <a:rPr lang="ru-RU" sz="2400" dirty="0" err="1">
                <a:solidFill>
                  <a:prstClr val="black"/>
                </a:solidFill>
              </a:rPr>
              <a:t>перебігу</a:t>
            </a:r>
            <a:r>
              <a:rPr lang="ru-RU" sz="2400" dirty="0">
                <a:solidFill>
                  <a:prstClr val="black"/>
                </a:solidFill>
              </a:rPr>
              <a:t> (за типом </a:t>
            </a:r>
            <a:r>
              <a:rPr lang="ru-RU" sz="2400" dirty="0" err="1">
                <a:solidFill>
                  <a:prstClr val="black"/>
                </a:solidFill>
              </a:rPr>
              <a:t>вогнищевої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пневмонії</a:t>
            </a:r>
            <a:r>
              <a:rPr lang="ru-RU" sz="2400" dirty="0">
                <a:solidFill>
                  <a:prstClr val="black"/>
                </a:solidFill>
              </a:rPr>
              <a:t>).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09" y="1936665"/>
            <a:ext cx="4367643" cy="262058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27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856" y="211394"/>
            <a:ext cx="9749776" cy="526025"/>
          </a:xfrm>
        </p:spPr>
        <p:txBody>
          <a:bodyPr>
            <a:normAutofit fontScale="90000"/>
          </a:bodyPr>
          <a:lstStyle/>
          <a:p>
            <a:r>
              <a:rPr lang="ru-RU" sz="2800" b="1" dirty="0" err="1"/>
              <a:t>Пневмонії</a:t>
            </a:r>
            <a:r>
              <a:rPr lang="ru-RU" sz="2800" b="1" dirty="0"/>
              <a:t> при </a:t>
            </a:r>
            <a:r>
              <a:rPr lang="ru-RU" sz="2800" b="1" dirty="0" err="1"/>
              <a:t>гострих</a:t>
            </a:r>
            <a:r>
              <a:rPr lang="ru-RU" sz="2800" b="1" dirty="0"/>
              <a:t> </a:t>
            </a:r>
            <a:r>
              <a:rPr lang="ru-RU" sz="2800" b="1" dirty="0" err="1"/>
              <a:t>респіраторних</a:t>
            </a:r>
            <a:r>
              <a:rPr lang="ru-RU" sz="2800" b="1" dirty="0"/>
              <a:t> </a:t>
            </a:r>
            <a:r>
              <a:rPr lang="ru-RU" sz="2800" b="1" dirty="0" err="1"/>
              <a:t>вірусних</a:t>
            </a:r>
            <a:r>
              <a:rPr lang="ru-RU" sz="2800" b="1" dirty="0"/>
              <a:t> </a:t>
            </a:r>
            <a:r>
              <a:rPr lang="ru-RU" sz="2800" b="1" dirty="0" err="1"/>
              <a:t>інфекціях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9209" y="1102578"/>
            <a:ext cx="1053035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 err="1">
                <a:solidFill>
                  <a:srgbClr val="C00000"/>
                </a:solidFill>
              </a:rPr>
              <a:t>Пневмонія</a:t>
            </a:r>
            <a:r>
              <a:rPr lang="ru-RU" sz="2400" b="1" i="1" dirty="0">
                <a:solidFill>
                  <a:srgbClr val="C00000"/>
                </a:solidFill>
              </a:rPr>
              <a:t> при </a:t>
            </a:r>
            <a:r>
              <a:rPr lang="ru-RU" sz="2400" b="1" i="1" dirty="0" err="1">
                <a:solidFill>
                  <a:srgbClr val="C00000"/>
                </a:solidFill>
              </a:rPr>
              <a:t>аденовірусній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інфекції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pPr fontAlgn="base"/>
            <a:endParaRPr lang="ru-RU" sz="2400" dirty="0">
              <a:solidFill>
                <a:srgbClr val="FF0000"/>
              </a:solidFill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dirty="0" err="1"/>
              <a:t>Виникає</a:t>
            </a:r>
            <a:r>
              <a:rPr lang="ru-RU" sz="2000" dirty="0"/>
              <a:t> у </a:t>
            </a:r>
            <a:r>
              <a:rPr lang="ru-RU" sz="2000" dirty="0" err="1"/>
              <a:t>перші</a:t>
            </a:r>
            <a:r>
              <a:rPr lang="ru-RU" sz="2000" dirty="0"/>
              <a:t> 1-3 </a:t>
            </a:r>
            <a:r>
              <a:rPr lang="ru-RU" sz="2000" dirty="0" err="1"/>
              <a:t>дні</a:t>
            </a:r>
            <a:r>
              <a:rPr lang="ru-RU" sz="2000" dirty="0"/>
              <a:t> </a:t>
            </a:r>
            <a:r>
              <a:rPr lang="ru-RU" sz="2000" dirty="0" err="1"/>
              <a:t>захворювання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пізніше</a:t>
            </a:r>
            <a:r>
              <a:rPr lang="ru-RU" sz="2000" dirty="0"/>
              <a:t>, на 4-7-й день </a:t>
            </a:r>
            <a:r>
              <a:rPr lang="ru-RU" sz="2000" dirty="0" err="1"/>
              <a:t>захворювання</a:t>
            </a:r>
            <a:r>
              <a:rPr lang="ru-RU" sz="2000" dirty="0"/>
              <a:t>; </a:t>
            </a:r>
            <a:r>
              <a:rPr lang="ru-RU" sz="2000" dirty="0" err="1"/>
              <a:t>має</a:t>
            </a:r>
            <a:r>
              <a:rPr lang="ru-RU" sz="2000" dirty="0"/>
              <a:t> </a:t>
            </a:r>
            <a:r>
              <a:rPr lang="ru-RU" sz="2000" dirty="0" err="1"/>
              <a:t>тенденцію</a:t>
            </a:r>
            <a:r>
              <a:rPr lang="ru-RU" sz="2000" dirty="0"/>
              <a:t> до затяжного </a:t>
            </a:r>
            <a:r>
              <a:rPr lang="ru-RU" sz="2000" dirty="0" err="1"/>
              <a:t>перебігу</a:t>
            </a:r>
            <a:r>
              <a:rPr lang="ru-RU" sz="2000" dirty="0"/>
              <a:t>; </a:t>
            </a:r>
            <a:r>
              <a:rPr lang="ru-RU" sz="2000" dirty="0" err="1"/>
              <a:t>іноді</a:t>
            </a:r>
            <a:r>
              <a:rPr lang="ru-RU" sz="2000" dirty="0"/>
              <a:t> </a:t>
            </a:r>
            <a:r>
              <a:rPr lang="ru-RU" sz="2000" dirty="0" err="1"/>
              <a:t>ускладнюється</a:t>
            </a:r>
            <a:r>
              <a:rPr lang="ru-RU" sz="2000" dirty="0"/>
              <a:t> </a:t>
            </a:r>
            <a:r>
              <a:rPr lang="ru-RU" sz="2000" dirty="0" err="1"/>
              <a:t>обструктивним</a:t>
            </a:r>
            <a:r>
              <a:rPr lang="ru-RU" sz="2000" dirty="0"/>
              <a:t> синдромом</a:t>
            </a:r>
            <a:r>
              <a:rPr lang="ru-RU" sz="2000" dirty="0" smtClean="0"/>
              <a:t>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ru-RU" sz="2000" dirty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dirty="0" err="1" smtClean="0"/>
              <a:t>Перебігає</a:t>
            </a:r>
            <a:r>
              <a:rPr lang="ru-RU" sz="2000" dirty="0" smtClean="0"/>
              <a:t> </a:t>
            </a:r>
            <a:r>
              <a:rPr lang="ru-RU" sz="2000" dirty="0"/>
              <a:t>з </a:t>
            </a:r>
            <a:r>
              <a:rPr lang="ru-RU" sz="2000" dirty="0" err="1"/>
              <a:t>характерними</a:t>
            </a:r>
            <a:r>
              <a:rPr lang="ru-RU" sz="2000" dirty="0"/>
              <a:t> </a:t>
            </a:r>
            <a:r>
              <a:rPr lang="ru-RU" sz="2000" dirty="0" err="1"/>
              <a:t>ознаками</a:t>
            </a:r>
            <a:r>
              <a:rPr lang="ru-RU" sz="2000" dirty="0"/>
              <a:t> </a:t>
            </a:r>
            <a:r>
              <a:rPr lang="ru-RU" sz="2000" dirty="0" err="1"/>
              <a:t>цієї</a:t>
            </a:r>
            <a:r>
              <a:rPr lang="ru-RU" sz="2000" dirty="0"/>
              <a:t> </a:t>
            </a:r>
            <a:r>
              <a:rPr lang="ru-RU" sz="2000" dirty="0" err="1"/>
              <a:t>інфекції</a:t>
            </a:r>
            <a:r>
              <a:rPr lang="ru-RU" sz="2000" dirty="0"/>
              <a:t> – </a:t>
            </a:r>
            <a:r>
              <a:rPr lang="ru-RU" sz="2000" dirty="0" err="1"/>
              <a:t>підвищенням</a:t>
            </a:r>
            <a:r>
              <a:rPr lang="ru-RU" sz="2000" dirty="0"/>
              <a:t> </a:t>
            </a:r>
            <a:r>
              <a:rPr lang="ru-RU" sz="2000" dirty="0" err="1"/>
              <a:t>температури</a:t>
            </a:r>
            <a:r>
              <a:rPr lang="ru-RU" sz="2000" dirty="0"/>
              <a:t>, </a:t>
            </a:r>
            <a:r>
              <a:rPr lang="ru-RU" sz="2000" dirty="0" err="1"/>
              <a:t>фарингітом</a:t>
            </a:r>
            <a:r>
              <a:rPr lang="ru-RU" sz="2000" dirty="0"/>
              <a:t>, </a:t>
            </a:r>
            <a:r>
              <a:rPr lang="ru-RU" sz="2000" dirty="0" err="1"/>
              <a:t>кон’юнктивітом</a:t>
            </a:r>
            <a:r>
              <a:rPr lang="ru-RU" sz="2000" dirty="0"/>
              <a:t> (друга </a:t>
            </a:r>
            <a:r>
              <a:rPr lang="ru-RU" sz="2000" dirty="0" err="1"/>
              <a:t>назва</a:t>
            </a:r>
            <a:r>
              <a:rPr lang="ru-RU" sz="2000" dirty="0"/>
              <a:t> </a:t>
            </a:r>
            <a:r>
              <a:rPr lang="ru-RU" sz="2000" dirty="0" err="1"/>
              <a:t>інфекції</a:t>
            </a:r>
            <a:r>
              <a:rPr lang="ru-RU" sz="2000" dirty="0"/>
              <a:t> – </a:t>
            </a:r>
            <a:r>
              <a:rPr lang="ru-RU" sz="2000" dirty="0" err="1"/>
              <a:t>фаринго-кон’юнктивальна</a:t>
            </a:r>
            <a:r>
              <a:rPr lang="ru-RU" sz="2000" dirty="0"/>
              <a:t> лихоманка</a:t>
            </a:r>
            <a:r>
              <a:rPr lang="ru-RU" sz="2000" dirty="0" smtClean="0"/>
              <a:t>).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ru-RU" sz="2000" dirty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dirty="0" err="1"/>
              <a:t>Морфологічною</a:t>
            </a:r>
            <a:r>
              <a:rPr lang="ru-RU" sz="2000" dirty="0"/>
              <a:t> основою </a:t>
            </a:r>
            <a:r>
              <a:rPr lang="ru-RU" sz="2000" dirty="0" err="1"/>
              <a:t>захворювання</a:t>
            </a:r>
            <a:r>
              <a:rPr lang="ru-RU" sz="2000" dirty="0"/>
              <a:t> є </a:t>
            </a:r>
            <a:r>
              <a:rPr lang="ru-RU" sz="2000" dirty="0" err="1"/>
              <a:t>облітеруючий</a:t>
            </a:r>
            <a:r>
              <a:rPr lang="ru-RU" sz="2000" dirty="0"/>
              <a:t> </a:t>
            </a:r>
            <a:r>
              <a:rPr lang="ru-RU" sz="2000" dirty="0" err="1"/>
              <a:t>бронхіоліт</a:t>
            </a:r>
            <a:r>
              <a:rPr lang="ru-RU" sz="2000" dirty="0"/>
              <a:t>, </a:t>
            </a:r>
            <a:r>
              <a:rPr lang="ru-RU" sz="2000" dirty="0" err="1"/>
              <a:t>котрий</a:t>
            </a:r>
            <a:r>
              <a:rPr lang="ru-RU" sz="2000" dirty="0"/>
              <a:t> </a:t>
            </a:r>
            <a:r>
              <a:rPr lang="ru-RU" sz="2000" dirty="0" err="1"/>
              <a:t>супроводжується</a:t>
            </a:r>
            <a:r>
              <a:rPr lang="ru-RU" sz="2000" dirty="0"/>
              <a:t> </a:t>
            </a:r>
            <a:r>
              <a:rPr lang="ru-RU" sz="2000" dirty="0" err="1"/>
              <a:t>круглоклітинною</a:t>
            </a:r>
            <a:r>
              <a:rPr lang="ru-RU" sz="2000" dirty="0"/>
              <a:t> </a:t>
            </a:r>
            <a:r>
              <a:rPr lang="ru-RU" sz="2000" dirty="0" err="1"/>
              <a:t>інфільтрацією</a:t>
            </a:r>
            <a:r>
              <a:rPr lang="ru-RU" sz="2000" dirty="0"/>
              <a:t> </a:t>
            </a:r>
            <a:r>
              <a:rPr lang="ru-RU" sz="2000" dirty="0" err="1"/>
              <a:t>легеневої</a:t>
            </a:r>
            <a:r>
              <a:rPr lang="ru-RU" sz="2000" dirty="0"/>
              <a:t> </a:t>
            </a:r>
            <a:r>
              <a:rPr lang="ru-RU" sz="2000" dirty="0" err="1"/>
              <a:t>тканини</a:t>
            </a:r>
            <a:r>
              <a:rPr lang="ru-RU" sz="2000" dirty="0"/>
              <a:t>, </a:t>
            </a:r>
            <a:r>
              <a:rPr lang="ru-RU" sz="2000" dirty="0" err="1"/>
              <a:t>іноді</a:t>
            </a:r>
            <a:r>
              <a:rPr lang="ru-RU" sz="2000" dirty="0"/>
              <a:t> з некрозами, </a:t>
            </a:r>
            <a:r>
              <a:rPr lang="ru-RU" sz="2000" dirty="0" err="1"/>
              <a:t>ураженням</a:t>
            </a:r>
            <a:r>
              <a:rPr lang="ru-RU" sz="2000" dirty="0"/>
              <a:t> </a:t>
            </a:r>
            <a:r>
              <a:rPr lang="ru-RU" sz="2000" dirty="0" err="1"/>
              <a:t>бронхіол</a:t>
            </a:r>
            <a:r>
              <a:rPr lang="ru-RU" sz="2000" dirty="0"/>
              <a:t> і </a:t>
            </a:r>
            <a:r>
              <a:rPr lang="ru-RU" sz="2000" dirty="0" err="1"/>
              <a:t>артеріол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викликає</a:t>
            </a:r>
            <a:r>
              <a:rPr lang="ru-RU" sz="2000" dirty="0"/>
              <a:t> </a:t>
            </a:r>
            <a:r>
              <a:rPr lang="ru-RU" sz="2000" dirty="0" err="1"/>
              <a:t>виражену</a:t>
            </a:r>
            <a:r>
              <a:rPr lang="ru-RU" sz="2000" dirty="0"/>
              <a:t> </a:t>
            </a:r>
            <a:r>
              <a:rPr lang="ru-RU" sz="2000" dirty="0" err="1"/>
              <a:t>обструкцію</a:t>
            </a:r>
            <a:r>
              <a:rPr lang="ru-RU" sz="2000" dirty="0"/>
              <a:t> з </a:t>
            </a:r>
            <a:r>
              <a:rPr lang="ru-RU" sz="2000" dirty="0" err="1"/>
              <a:t>подальшою</a:t>
            </a:r>
            <a:r>
              <a:rPr lang="ru-RU" sz="2000" dirty="0"/>
              <a:t> </a:t>
            </a:r>
            <a:r>
              <a:rPr lang="ru-RU" sz="2000" dirty="0" err="1"/>
              <a:t>облітерацією</a:t>
            </a:r>
            <a:r>
              <a:rPr lang="ru-RU" sz="2000" dirty="0"/>
              <a:t>. </a:t>
            </a:r>
            <a:endParaRPr lang="ru-RU" sz="2000" dirty="0" smtClean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ru-RU" sz="2000" dirty="0" smtClean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dirty="0" smtClean="0"/>
              <a:t>Причиною </a:t>
            </a:r>
            <a:r>
              <a:rPr lang="ru-RU" sz="2000" dirty="0" err="1"/>
              <a:t>виникнення</a:t>
            </a:r>
            <a:r>
              <a:rPr lang="ru-RU" sz="2000" dirty="0"/>
              <a:t> </a:t>
            </a:r>
            <a:r>
              <a:rPr lang="ru-RU" sz="2000" dirty="0" err="1"/>
              <a:t>однобічної</a:t>
            </a:r>
            <a:r>
              <a:rPr lang="ru-RU" sz="2000" dirty="0"/>
              <a:t> </a:t>
            </a:r>
            <a:r>
              <a:rPr lang="ru-RU" sz="2000" dirty="0" err="1"/>
              <a:t>легеневої</a:t>
            </a:r>
            <a:r>
              <a:rPr lang="ru-RU" sz="2000" dirty="0"/>
              <a:t> </a:t>
            </a:r>
            <a:r>
              <a:rPr lang="ru-RU" sz="2000" dirty="0" err="1"/>
              <a:t>емфіземи</a:t>
            </a:r>
            <a:r>
              <a:rPr lang="ru-RU" sz="2000" dirty="0"/>
              <a:t> (</a:t>
            </a:r>
            <a:r>
              <a:rPr lang="ru-RU" sz="2000" dirty="0" err="1"/>
              <a:t>надпрозорої</a:t>
            </a:r>
            <a:r>
              <a:rPr lang="ru-RU" sz="2000" dirty="0"/>
              <a:t> </a:t>
            </a:r>
            <a:r>
              <a:rPr lang="ru-RU" sz="2000" dirty="0" err="1"/>
              <a:t>легені</a:t>
            </a:r>
            <a:r>
              <a:rPr lang="ru-RU" sz="2000" dirty="0"/>
              <a:t>, синдрому </a:t>
            </a:r>
            <a:r>
              <a:rPr lang="ru-RU" sz="2000" dirty="0" err="1"/>
              <a:t>Маклеода</a:t>
            </a:r>
            <a:r>
              <a:rPr lang="ru-RU" sz="2000" dirty="0"/>
              <a:t>) є перенесена у </a:t>
            </a:r>
            <a:r>
              <a:rPr lang="ru-RU" sz="2000" dirty="0" err="1"/>
              <a:t>ранньому</a:t>
            </a:r>
            <a:r>
              <a:rPr lang="ru-RU" sz="2000" dirty="0"/>
              <a:t> </a:t>
            </a:r>
            <a:r>
              <a:rPr lang="ru-RU" sz="2000" dirty="0" err="1"/>
              <a:t>дитинстві</a:t>
            </a:r>
            <a:r>
              <a:rPr lang="ru-RU" sz="2000" dirty="0"/>
              <a:t> </a:t>
            </a:r>
            <a:r>
              <a:rPr lang="ru-RU" sz="2000" dirty="0" err="1"/>
              <a:t>аденовірусна</a:t>
            </a:r>
            <a:r>
              <a:rPr lang="ru-RU" sz="2000" dirty="0"/>
              <a:t> </a:t>
            </a:r>
            <a:r>
              <a:rPr lang="ru-RU" sz="2000" dirty="0" err="1"/>
              <a:t>пневмонія</a:t>
            </a:r>
            <a:r>
              <a:rPr lang="ru-RU" sz="2000" dirty="0" smtClean="0"/>
              <a:t>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ru-RU" sz="2000" dirty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dirty="0" err="1"/>
              <a:t>Клінічні</a:t>
            </a:r>
            <a:r>
              <a:rPr lang="ru-RU" sz="2000" dirty="0"/>
              <a:t> </a:t>
            </a:r>
            <a:r>
              <a:rPr lang="ru-RU" sz="2000" dirty="0" err="1"/>
              <a:t>ознаки</a:t>
            </a:r>
            <a:r>
              <a:rPr lang="ru-RU" sz="2000" dirty="0"/>
              <a:t> </a:t>
            </a:r>
            <a:r>
              <a:rPr lang="ru-RU" sz="2000" dirty="0" err="1"/>
              <a:t>відповідають</a:t>
            </a:r>
            <a:r>
              <a:rPr lang="ru-RU" sz="2000" dirty="0"/>
              <a:t> </a:t>
            </a:r>
            <a:r>
              <a:rPr lang="ru-RU" sz="2000" dirty="0" err="1"/>
              <a:t>вогнищевому</a:t>
            </a:r>
            <a:r>
              <a:rPr lang="ru-RU" sz="2000" dirty="0"/>
              <a:t> </a:t>
            </a:r>
            <a:r>
              <a:rPr lang="ru-RU" sz="2000" dirty="0" err="1"/>
              <a:t>запаленню</a:t>
            </a:r>
            <a:r>
              <a:rPr lang="ru-RU" sz="2000" dirty="0"/>
              <a:t>, </a:t>
            </a:r>
            <a:r>
              <a:rPr lang="ru-RU" sz="2000" dirty="0" err="1"/>
              <a:t>схильному</a:t>
            </a:r>
            <a:r>
              <a:rPr lang="ru-RU" sz="2000" dirty="0"/>
              <a:t> до </a:t>
            </a:r>
            <a:r>
              <a:rPr lang="ru-RU" sz="2000" dirty="0" err="1"/>
              <a:t>злиття</a:t>
            </a:r>
            <a:r>
              <a:rPr lang="ru-RU" sz="2000" dirty="0"/>
              <a:t> </a:t>
            </a:r>
            <a:r>
              <a:rPr lang="ru-RU" sz="2000" dirty="0" err="1"/>
              <a:t>окремих</a:t>
            </a:r>
            <a:r>
              <a:rPr lang="ru-RU" sz="2000" dirty="0"/>
              <a:t> </a:t>
            </a:r>
            <a:r>
              <a:rPr lang="ru-RU" sz="2000" dirty="0" err="1"/>
              <a:t>ділянок</a:t>
            </a:r>
            <a:r>
              <a:rPr lang="ru-RU" sz="2000" dirty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847" y="368722"/>
            <a:ext cx="2243427" cy="191727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93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710" y="181897"/>
            <a:ext cx="10932336" cy="755949"/>
          </a:xfrm>
        </p:spPr>
        <p:txBody>
          <a:bodyPr/>
          <a:lstStyle/>
          <a:p>
            <a:r>
              <a:rPr lang="ru-RU" sz="2800" b="1" dirty="0" err="1"/>
              <a:t>Пневмонії</a:t>
            </a:r>
            <a:r>
              <a:rPr lang="ru-RU" sz="2800" b="1" dirty="0"/>
              <a:t> при </a:t>
            </a:r>
            <a:r>
              <a:rPr lang="ru-RU" sz="2800" b="1" dirty="0" err="1"/>
              <a:t>гострих</a:t>
            </a:r>
            <a:r>
              <a:rPr lang="ru-RU" sz="2800" b="1" dirty="0"/>
              <a:t> </a:t>
            </a:r>
            <a:r>
              <a:rPr lang="ru-RU" sz="2800" b="1" dirty="0" err="1"/>
              <a:t>респіраторних</a:t>
            </a:r>
            <a:r>
              <a:rPr lang="ru-RU" sz="2800" b="1" dirty="0"/>
              <a:t> </a:t>
            </a:r>
            <a:r>
              <a:rPr lang="ru-RU" sz="2800" b="1" dirty="0" err="1"/>
              <a:t>вірусних</a:t>
            </a:r>
            <a:r>
              <a:rPr lang="ru-RU" sz="2800" b="1" dirty="0"/>
              <a:t> </a:t>
            </a:r>
            <a:r>
              <a:rPr lang="ru-RU" sz="2800" b="1" dirty="0" err="1"/>
              <a:t>інфекціях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8710" y="1252112"/>
            <a:ext cx="99109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 err="1">
                <a:solidFill>
                  <a:srgbClr val="C00000"/>
                </a:solidFill>
              </a:rPr>
              <a:t>Пневмонія</a:t>
            </a:r>
            <a:r>
              <a:rPr lang="ru-RU" sz="2400" b="1" i="1" dirty="0">
                <a:solidFill>
                  <a:srgbClr val="C00000"/>
                </a:solidFill>
              </a:rPr>
              <a:t> при </a:t>
            </a:r>
            <a:r>
              <a:rPr lang="ru-RU" sz="2400" b="1" i="1" dirty="0" err="1">
                <a:solidFill>
                  <a:srgbClr val="C00000"/>
                </a:solidFill>
              </a:rPr>
              <a:t>респіраторно-синцитіальній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інфекції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pPr fontAlgn="base"/>
            <a:endParaRPr lang="ru-RU" sz="2400" i="1" dirty="0">
              <a:solidFill>
                <a:srgbClr val="C00000"/>
              </a:solidFill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 err="1"/>
              <a:t>Розвивається</a:t>
            </a:r>
            <a:r>
              <a:rPr lang="ru-RU" sz="2400" dirty="0"/>
              <a:t> </a:t>
            </a:r>
            <a:r>
              <a:rPr lang="ru-RU" sz="2400" dirty="0" err="1"/>
              <a:t>гостро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 err="1" smtClean="0"/>
              <a:t>Сухий</a:t>
            </a:r>
            <a:r>
              <a:rPr lang="ru-RU" sz="2400" dirty="0" smtClean="0"/>
              <a:t> </a:t>
            </a:r>
            <a:r>
              <a:rPr lang="ru-RU" sz="2400" dirty="0"/>
              <a:t>кашель,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швидко</a:t>
            </a:r>
            <a:r>
              <a:rPr lang="ru-RU" sz="2400" dirty="0"/>
              <a:t> </a:t>
            </a:r>
            <a:r>
              <a:rPr lang="ru-RU" sz="2400" dirty="0" err="1"/>
              <a:t>підсилюється</a:t>
            </a:r>
            <a:r>
              <a:rPr lang="ru-RU" sz="2400" dirty="0"/>
              <a:t> і </a:t>
            </a:r>
            <a:r>
              <a:rPr lang="ru-RU" sz="2400" dirty="0" err="1"/>
              <a:t>стає</a:t>
            </a:r>
            <a:r>
              <a:rPr lang="ru-RU" sz="2400" dirty="0"/>
              <a:t> </a:t>
            </a:r>
            <a:r>
              <a:rPr lang="ru-RU" sz="2400" dirty="0" err="1"/>
              <a:t>вологим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 err="1" smtClean="0"/>
              <a:t>Недостатність</a:t>
            </a:r>
            <a:r>
              <a:rPr lang="ru-RU" sz="2400" dirty="0" smtClean="0"/>
              <a:t> </a:t>
            </a:r>
            <a:r>
              <a:rPr lang="ru-RU" sz="2400" dirty="0" err="1"/>
              <a:t>дихання</a:t>
            </a:r>
            <a:r>
              <a:rPr lang="ru-RU" sz="2400" dirty="0"/>
              <a:t> </a:t>
            </a:r>
            <a:r>
              <a:rPr lang="ru-RU" sz="2400" dirty="0" err="1"/>
              <a:t>проявляється</a:t>
            </a:r>
            <a:r>
              <a:rPr lang="ru-RU" sz="2400" dirty="0"/>
              <a:t> </a:t>
            </a:r>
            <a:r>
              <a:rPr lang="ru-RU" sz="2400" dirty="0" err="1"/>
              <a:t>значним</a:t>
            </a:r>
            <a:r>
              <a:rPr lang="ru-RU" sz="2400" dirty="0"/>
              <a:t> </a:t>
            </a:r>
            <a:r>
              <a:rPr lang="ru-RU" sz="2400" dirty="0" err="1"/>
              <a:t>прискоренням</a:t>
            </a:r>
            <a:r>
              <a:rPr lang="ru-RU" sz="2400" dirty="0"/>
              <a:t> (</a:t>
            </a:r>
            <a:r>
              <a:rPr lang="ru-RU" sz="2400" dirty="0" err="1"/>
              <a:t>почастішанням</a:t>
            </a:r>
            <a:r>
              <a:rPr lang="ru-RU" sz="2400" dirty="0"/>
              <a:t>) </a:t>
            </a:r>
            <a:r>
              <a:rPr lang="ru-RU" sz="2400" dirty="0" err="1"/>
              <a:t>дихання</a:t>
            </a:r>
            <a:r>
              <a:rPr lang="ru-RU" sz="2400" dirty="0"/>
              <a:t> та </a:t>
            </a:r>
            <a:r>
              <a:rPr lang="ru-RU" sz="2400" dirty="0" err="1"/>
              <a:t>ціанозом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 err="1" smtClean="0"/>
              <a:t>Явища</a:t>
            </a:r>
            <a:r>
              <a:rPr lang="ru-RU" sz="2400" dirty="0" smtClean="0"/>
              <a:t> </a:t>
            </a:r>
            <a:r>
              <a:rPr lang="ru-RU" sz="2400" dirty="0" err="1"/>
              <a:t>інтоксикації</a:t>
            </a:r>
            <a:r>
              <a:rPr lang="ru-RU" sz="2400" dirty="0"/>
              <a:t> </a:t>
            </a:r>
            <a:r>
              <a:rPr lang="ru-RU" sz="2400" dirty="0" err="1"/>
              <a:t>помірні</a:t>
            </a:r>
            <a:r>
              <a:rPr lang="ru-RU" sz="2400" dirty="0"/>
              <a:t>, температура </a:t>
            </a:r>
            <a:r>
              <a:rPr lang="ru-RU" sz="2400" dirty="0" err="1"/>
              <a:t>висока</a:t>
            </a:r>
            <a:r>
              <a:rPr lang="ru-RU" sz="2400" dirty="0"/>
              <a:t> </a:t>
            </a:r>
            <a:r>
              <a:rPr lang="ru-RU" sz="2400" dirty="0" err="1"/>
              <a:t>протягом</a:t>
            </a:r>
            <a:r>
              <a:rPr lang="ru-RU" sz="2400" dirty="0"/>
              <a:t> 1-5 </a:t>
            </a:r>
            <a:r>
              <a:rPr lang="ru-RU" sz="2400" dirty="0" err="1"/>
              <a:t>днів</a:t>
            </a:r>
            <a:r>
              <a:rPr lang="ru-RU" sz="2400" dirty="0" smtClean="0"/>
              <a:t>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ru-RU" sz="2400" dirty="0"/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/>
              <a:t>Для </a:t>
            </a:r>
            <a:r>
              <a:rPr lang="ru-RU" sz="2400" dirty="0" err="1"/>
              <a:t>дітей</a:t>
            </a:r>
            <a:r>
              <a:rPr lang="ru-RU" sz="2400" dirty="0"/>
              <a:t> перших 6 </a:t>
            </a:r>
            <a:r>
              <a:rPr lang="ru-RU" sz="2400" dirty="0" err="1"/>
              <a:t>місяців</a:t>
            </a:r>
            <a:r>
              <a:rPr lang="ru-RU" sz="2400" dirty="0"/>
              <a:t> </a:t>
            </a:r>
            <a:r>
              <a:rPr lang="ru-RU" sz="2400" dirty="0" err="1"/>
              <a:t>характерний</a:t>
            </a:r>
            <a:r>
              <a:rPr lang="ru-RU" sz="2400" dirty="0"/>
              <a:t> </a:t>
            </a:r>
            <a:r>
              <a:rPr lang="ru-RU" sz="2400" dirty="0" err="1"/>
              <a:t>бронхіо­літ</a:t>
            </a:r>
            <a:r>
              <a:rPr lang="ru-RU" sz="2400" dirty="0"/>
              <a:t>, часто з </a:t>
            </a:r>
            <a:r>
              <a:rPr lang="ru-RU" sz="2400" dirty="0" err="1"/>
              <a:t>приєднанням</a:t>
            </a:r>
            <a:r>
              <a:rPr lang="ru-RU" sz="2400" dirty="0"/>
              <a:t> </a:t>
            </a:r>
            <a:r>
              <a:rPr lang="ru-RU" sz="2400" dirty="0" err="1"/>
              <a:t>обструктивного</a:t>
            </a:r>
            <a:r>
              <a:rPr lang="ru-RU" sz="2400" dirty="0"/>
              <a:t> синдрому,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затяжним</a:t>
            </a:r>
            <a:r>
              <a:rPr lang="ru-RU" sz="2400" dirty="0"/>
              <a:t> і тяжким </a:t>
            </a:r>
            <a:r>
              <a:rPr lang="ru-RU" sz="2400" dirty="0" err="1"/>
              <a:t>перебігом</a:t>
            </a:r>
            <a:r>
              <a:rPr lang="ru-RU" sz="2400" dirty="0"/>
              <a:t>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dirty="0" err="1"/>
              <a:t>Морфологічною</a:t>
            </a:r>
            <a:r>
              <a:rPr lang="ru-RU" sz="2400" dirty="0"/>
              <a:t> основою </a:t>
            </a:r>
            <a:r>
              <a:rPr lang="ru-RU" sz="2400" dirty="0" err="1"/>
              <a:t>запалення</a:t>
            </a:r>
            <a:r>
              <a:rPr lang="ru-RU" sz="2400" dirty="0"/>
              <a:t> є </a:t>
            </a:r>
            <a:r>
              <a:rPr lang="ru-RU" sz="2400" dirty="0" err="1"/>
              <a:t>мононук­леарна</a:t>
            </a:r>
            <a:r>
              <a:rPr lang="ru-RU" sz="2400" dirty="0"/>
              <a:t> </a:t>
            </a:r>
            <a:r>
              <a:rPr lang="ru-RU" sz="2400" dirty="0" err="1"/>
              <a:t>інфільтрація</a:t>
            </a:r>
            <a:r>
              <a:rPr lang="ru-RU" sz="2400" dirty="0"/>
              <a:t> </a:t>
            </a:r>
            <a:r>
              <a:rPr lang="ru-RU" sz="2400" dirty="0" err="1"/>
              <a:t>міжальвеолярних</a:t>
            </a:r>
            <a:r>
              <a:rPr lang="ru-RU" sz="2400" dirty="0"/>
              <a:t> </a:t>
            </a:r>
            <a:r>
              <a:rPr lang="ru-RU" sz="2400" dirty="0" err="1"/>
              <a:t>перетинок</a:t>
            </a:r>
            <a:r>
              <a:rPr lang="ru-RU" sz="2400" dirty="0"/>
              <a:t>, </a:t>
            </a:r>
            <a:r>
              <a:rPr lang="ru-RU" sz="2400" dirty="0" err="1"/>
              <a:t>ексудат</a:t>
            </a:r>
            <a:r>
              <a:rPr lang="ru-RU" sz="2400" dirty="0"/>
              <a:t> у альвеолах, </a:t>
            </a:r>
            <a:r>
              <a:rPr lang="ru-RU" sz="2400" dirty="0" err="1"/>
              <a:t>ателектази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помітні</a:t>
            </a:r>
            <a:r>
              <a:rPr lang="ru-RU" sz="2400" dirty="0"/>
              <a:t> на </a:t>
            </a:r>
            <a:r>
              <a:rPr lang="ru-RU" sz="2400" dirty="0" err="1"/>
              <a:t>рентгенограмі</a:t>
            </a:r>
            <a:r>
              <a:rPr lang="ru-RU" sz="2400" dirty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285" y="1225858"/>
            <a:ext cx="2890682" cy="213562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14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833" y="1111045"/>
            <a:ext cx="8435975" cy="570271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sz="2800" b="1" i="1" dirty="0" smtClean="0">
                <a:solidFill>
                  <a:srgbClr val="C00000"/>
                </a:solidFill>
              </a:rPr>
              <a:t>Особливості пневмонії, спричиненої </a:t>
            </a:r>
            <a:r>
              <a:rPr lang="ru-RU" sz="2800" b="1" i="1" dirty="0" err="1" smtClean="0">
                <a:solidFill>
                  <a:srgbClr val="C00000"/>
                </a:solidFill>
              </a:rPr>
              <a:t>Риновірусом</a:t>
            </a:r>
            <a:endParaRPr lang="uk-UA" sz="2800" b="1" i="1" dirty="0">
              <a:solidFill>
                <a:srgbClr val="C00000"/>
              </a:solidFill>
            </a:endParaRPr>
          </a:p>
        </p:txBody>
      </p:sp>
      <p:sp>
        <p:nvSpPr>
          <p:cNvPr id="70659" name="Объект 2"/>
          <p:cNvSpPr>
            <a:spLocks noGrp="1"/>
          </p:cNvSpPr>
          <p:nvPr>
            <p:ph idx="1"/>
          </p:nvPr>
        </p:nvSpPr>
        <p:spPr>
          <a:xfrm>
            <a:off x="6365212" y="2218349"/>
            <a:ext cx="4605130" cy="3602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altLang="en-US" sz="2800" dirty="0" err="1"/>
              <a:t>Риновірус</a:t>
            </a:r>
            <a:r>
              <a:rPr lang="uk-UA" altLang="en-US" sz="2800" dirty="0"/>
              <a:t> асоціюється з легкою пневмонією, на відміну від респіраторно-</a:t>
            </a:r>
            <a:r>
              <a:rPr lang="uk-UA" altLang="en-US" sz="2800" dirty="0" err="1"/>
              <a:t>синцитіального</a:t>
            </a:r>
            <a:r>
              <a:rPr lang="uk-UA" altLang="en-US" sz="2800" dirty="0"/>
              <a:t> вірусу або вірусу грипу, які характеризуються  більш важким перебігом пневмонії.</a:t>
            </a:r>
          </a:p>
        </p:txBody>
      </p:sp>
      <p:sp>
        <p:nvSpPr>
          <p:cNvPr id="70660" name="Прямоугольник 3"/>
          <p:cNvSpPr>
            <a:spLocks noChangeArrowheads="1"/>
          </p:cNvSpPr>
          <p:nvPr/>
        </p:nvSpPr>
        <p:spPr bwMode="auto">
          <a:xfrm>
            <a:off x="93732" y="6387892"/>
            <a:ext cx="1114721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 err="1">
                <a:solidFill>
                  <a:srgbClr val="000000"/>
                </a:solidFill>
              </a:rPr>
              <a:t>Greenberg</a:t>
            </a:r>
            <a:r>
              <a:rPr lang="de-DE" altLang="ru-RU" sz="1000" b="0" dirty="0">
                <a:solidFill>
                  <a:srgbClr val="000000"/>
                </a:solidFill>
              </a:rPr>
              <a:t> SB. Update on Human </a:t>
            </a:r>
            <a:r>
              <a:rPr lang="de-DE" altLang="ru-RU" sz="1000" b="0" dirty="0" err="1">
                <a:solidFill>
                  <a:srgbClr val="000000"/>
                </a:solidFill>
              </a:rPr>
              <a:t>Rhinovirus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Coronavirus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Infections</a:t>
            </a:r>
            <a:r>
              <a:rPr lang="de-DE" altLang="ru-RU" sz="1000" b="0" dirty="0">
                <a:solidFill>
                  <a:srgbClr val="000000"/>
                </a:solidFill>
              </a:rPr>
              <a:t>. </a:t>
            </a:r>
            <a:r>
              <a:rPr lang="de-DE" altLang="ru-RU" sz="1000" b="0" dirty="0" err="1">
                <a:solidFill>
                  <a:srgbClr val="000000"/>
                </a:solidFill>
              </a:rPr>
              <a:t>Semin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Respir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Crit</a:t>
            </a:r>
            <a:r>
              <a:rPr lang="de-DE" altLang="ru-RU" sz="1000" b="0" dirty="0">
                <a:solidFill>
                  <a:srgbClr val="000000"/>
                </a:solidFill>
              </a:rPr>
              <a:t> Care Med. 2016 Aug;37(4):555-71.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10.1055/s-0036-1584797. </a:t>
            </a:r>
            <a:r>
              <a:rPr lang="de-DE" altLang="ru-RU" sz="1000" b="0" dirty="0" err="1">
                <a:solidFill>
                  <a:srgbClr val="000000"/>
                </a:solidFill>
              </a:rPr>
              <a:t>Epub</a:t>
            </a:r>
            <a:r>
              <a:rPr lang="de-DE" altLang="ru-RU" sz="1000" b="0" dirty="0">
                <a:solidFill>
                  <a:srgbClr val="000000"/>
                </a:solidFill>
              </a:rPr>
              <a:t> 2016 Aug 3. PMID: 27486736; PMCID: PMC7171723.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21323"/>
            <a:ext cx="951058" cy="9144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322" y="2218349"/>
            <a:ext cx="5249015" cy="3400787"/>
          </a:xfrm>
          <a:prstGeom prst="ellipse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423212" y="405913"/>
            <a:ext cx="112932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Пневмонії</a:t>
            </a:r>
            <a:r>
              <a:rPr lang="ru-RU" sz="2800" b="1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при </a:t>
            </a:r>
            <a:r>
              <a:rPr lang="ru-RU" sz="2800" b="1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гострих</a:t>
            </a:r>
            <a:r>
              <a:rPr lang="ru-RU" sz="2800" b="1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2800" b="1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респіраторних</a:t>
            </a:r>
            <a:r>
              <a:rPr lang="ru-RU" sz="2800" b="1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2800" b="1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вірусних</a:t>
            </a:r>
            <a:r>
              <a:rPr lang="ru-RU" sz="2800" b="1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2800" b="1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інфекціях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7018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357" y="145774"/>
            <a:ext cx="11176391" cy="960355"/>
          </a:xfrm>
        </p:spPr>
        <p:txBody>
          <a:bodyPr/>
          <a:lstStyle/>
          <a:p>
            <a:pPr algn="ctr">
              <a:defRPr/>
            </a:pPr>
            <a:r>
              <a:rPr lang="ru-RU" b="1" i="1" dirty="0" err="1" smtClean="0">
                <a:solidFill>
                  <a:srgbClr val="C00000"/>
                </a:solidFill>
              </a:rPr>
              <a:t>Особливості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пневмонії</a:t>
            </a:r>
            <a:r>
              <a:rPr lang="ru-RU" b="1" i="1" dirty="0" smtClean="0">
                <a:solidFill>
                  <a:srgbClr val="C00000"/>
                </a:solidFill>
              </a:rPr>
              <a:t>, </a:t>
            </a:r>
            <a:r>
              <a:rPr lang="ru-RU" b="1" i="1" dirty="0" err="1" smtClean="0">
                <a:solidFill>
                  <a:srgbClr val="C00000"/>
                </a:solidFill>
              </a:rPr>
              <a:t>спричиненої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de-DE" b="1" i="1" dirty="0" smtClean="0">
                <a:solidFill>
                  <a:srgbClr val="C00000"/>
                </a:solidFill>
              </a:rPr>
              <a:t>SARS-Cov-2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8611" name="Объект 2"/>
          <p:cNvSpPr>
            <a:spLocks noGrp="1"/>
          </p:cNvSpPr>
          <p:nvPr>
            <p:ph idx="1"/>
          </p:nvPr>
        </p:nvSpPr>
        <p:spPr>
          <a:xfrm>
            <a:off x="4224130" y="1786731"/>
            <a:ext cx="7383188" cy="4373563"/>
          </a:xfrm>
        </p:spPr>
        <p:txBody>
          <a:bodyPr/>
          <a:lstStyle/>
          <a:p>
            <a:pPr marL="0" indent="0"/>
            <a:r>
              <a:rPr lang="uk-UA" altLang="en-US" sz="2400" dirty="0" smtClean="0"/>
              <a:t> </a:t>
            </a:r>
            <a:r>
              <a:rPr lang="uk-UA" altLang="en-US" sz="2400" i="1" dirty="0"/>
              <a:t>гострий початок захворювання;</a:t>
            </a:r>
          </a:p>
          <a:p>
            <a:pPr marL="0" indent="0"/>
            <a:r>
              <a:rPr lang="uk-UA" altLang="en-US" sz="2400" i="1" dirty="0" smtClean="0"/>
              <a:t> </a:t>
            </a:r>
            <a:r>
              <a:rPr lang="ru-RU" altLang="en-US" sz="2400" i="1" dirty="0" err="1"/>
              <a:t>основні</a:t>
            </a:r>
            <a:r>
              <a:rPr lang="ru-RU" altLang="en-US" sz="2400" i="1" dirty="0"/>
              <a:t> </a:t>
            </a:r>
            <a:r>
              <a:rPr lang="ru-RU" altLang="en-US" sz="2400" i="1" dirty="0" err="1"/>
              <a:t>симптоми</a:t>
            </a:r>
            <a:r>
              <a:rPr lang="ru-RU" altLang="en-US" sz="2400" i="1" dirty="0"/>
              <a:t> – </a:t>
            </a:r>
            <a:r>
              <a:rPr lang="ru-RU" altLang="en-US" sz="2400" i="1" dirty="0" err="1"/>
              <a:t>висока</a:t>
            </a:r>
            <a:r>
              <a:rPr lang="ru-RU" altLang="en-US" sz="2400" i="1" dirty="0"/>
              <a:t> температура та </a:t>
            </a:r>
            <a:r>
              <a:rPr lang="ru-RU" altLang="en-US" sz="2400" i="1" dirty="0" err="1"/>
              <a:t>сухий</a:t>
            </a:r>
            <a:r>
              <a:rPr lang="ru-RU" altLang="en-US" sz="2400" i="1" dirty="0"/>
              <a:t> кашель;</a:t>
            </a:r>
            <a:endParaRPr lang="uk-UA" altLang="en-US" sz="2400" i="1" dirty="0"/>
          </a:p>
          <a:p>
            <a:pPr marL="0" indent="0"/>
            <a:r>
              <a:rPr lang="uk-UA" altLang="en-US" sz="2400" i="1" dirty="0"/>
              <a:t> </a:t>
            </a:r>
            <a:r>
              <a:rPr lang="uk-UA" altLang="en-US" sz="2400" i="1" dirty="0" smtClean="0"/>
              <a:t>наявність </a:t>
            </a:r>
            <a:r>
              <a:rPr lang="uk-UA" altLang="en-US" sz="2400" i="1" dirty="0"/>
              <a:t>симптомів ураження травного тракту (</a:t>
            </a:r>
            <a:r>
              <a:rPr lang="ru-RU" altLang="en-US" sz="2400" i="1" dirty="0" err="1"/>
              <a:t>діареї</a:t>
            </a:r>
            <a:r>
              <a:rPr lang="ru-RU" altLang="en-US" sz="2400" i="1" dirty="0"/>
              <a:t>, </a:t>
            </a:r>
            <a:r>
              <a:rPr lang="ru-RU" altLang="en-US" sz="2400" i="1" dirty="0" err="1"/>
              <a:t>нудоти</a:t>
            </a:r>
            <a:r>
              <a:rPr lang="ru-RU" altLang="en-US" sz="2400" i="1" dirty="0"/>
              <a:t>, </a:t>
            </a:r>
            <a:r>
              <a:rPr lang="ru-RU" altLang="en-US" sz="2400" i="1" dirty="0" err="1"/>
              <a:t>блювання</a:t>
            </a:r>
            <a:r>
              <a:rPr lang="ru-RU" altLang="en-US" sz="2400" i="1" dirty="0"/>
              <a:t> та/</a:t>
            </a:r>
            <a:r>
              <a:rPr lang="ru-RU" altLang="en-US" sz="2400" i="1" dirty="0" err="1"/>
              <a:t>або</a:t>
            </a:r>
            <a:r>
              <a:rPr lang="ru-RU" altLang="en-US" sz="2400" i="1" dirty="0"/>
              <a:t> </a:t>
            </a:r>
            <a:r>
              <a:rPr lang="ru-RU" altLang="en-US" sz="2400" i="1" dirty="0" err="1"/>
              <a:t>біль</a:t>
            </a:r>
            <a:r>
              <a:rPr lang="ru-RU" altLang="en-US" sz="2400" i="1" dirty="0"/>
              <a:t> у </a:t>
            </a:r>
            <a:r>
              <a:rPr lang="ru-RU" altLang="en-US" sz="2400" i="1" dirty="0" err="1"/>
              <a:t>животі</a:t>
            </a:r>
            <a:r>
              <a:rPr lang="uk-UA" altLang="en-US" sz="2400" i="1" dirty="0" smtClean="0"/>
              <a:t>)</a:t>
            </a:r>
            <a:endParaRPr lang="en-US" altLang="en-US" sz="2400" i="1" dirty="0" smtClean="0"/>
          </a:p>
          <a:p>
            <a:pPr marL="0" indent="0"/>
            <a:r>
              <a:rPr lang="uk-UA" altLang="en-US" sz="2400" i="1" dirty="0" smtClean="0"/>
              <a:t> двостороння інфільтрація легень;</a:t>
            </a:r>
          </a:p>
          <a:p>
            <a:pPr marL="0" indent="0"/>
            <a:r>
              <a:rPr lang="uk-UA" altLang="en-US" sz="2400" i="1" dirty="0" smtClean="0"/>
              <a:t> рентгенологічний симптом затемнення за типом «матового скла»;</a:t>
            </a:r>
          </a:p>
          <a:p>
            <a:pPr marL="0" indent="0"/>
            <a:r>
              <a:rPr lang="uk-UA" altLang="en-US" sz="2400" i="1" dirty="0" smtClean="0"/>
              <a:t> ураження легень при відсутності клінічних ознак</a:t>
            </a:r>
          </a:p>
          <a:p>
            <a:pPr marL="0" indent="0"/>
            <a:endParaRPr lang="en-US" altLang="en-US" sz="2400" i="1" dirty="0" smtClean="0"/>
          </a:p>
          <a:p>
            <a:pPr marL="0" indent="0"/>
            <a:endParaRPr lang="uk-UA" altLang="en-US" sz="2400" i="1" dirty="0"/>
          </a:p>
          <a:p>
            <a:pPr marL="0" indent="0"/>
            <a:endParaRPr lang="uk-UA" altLang="en-US" sz="2400" i="1" dirty="0"/>
          </a:p>
        </p:txBody>
      </p:sp>
      <p:sp>
        <p:nvSpPr>
          <p:cNvPr id="68612" name="Прямоугольник 3"/>
          <p:cNvSpPr>
            <a:spLocks noChangeArrowheads="1"/>
          </p:cNvSpPr>
          <p:nvPr/>
        </p:nvSpPr>
        <p:spPr bwMode="auto">
          <a:xfrm>
            <a:off x="0" y="6423025"/>
            <a:ext cx="1045210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Perret C, Le </a:t>
            </a:r>
            <a:r>
              <a:rPr lang="de-DE" altLang="ru-RU" sz="1000" b="0" dirty="0" err="1">
                <a:solidFill>
                  <a:srgbClr val="000000"/>
                </a:solidFill>
              </a:rPr>
              <a:t>Corre</a:t>
            </a:r>
            <a:r>
              <a:rPr lang="de-DE" altLang="ru-RU" sz="1000" b="0" dirty="0">
                <a:solidFill>
                  <a:srgbClr val="000000"/>
                </a:solidFill>
              </a:rPr>
              <a:t> N, Castro-Rodriguez JA. </a:t>
            </a:r>
            <a:r>
              <a:rPr lang="de-DE" altLang="ru-RU" sz="1000" b="0" dirty="0" err="1">
                <a:solidFill>
                  <a:srgbClr val="000000"/>
                </a:solidFill>
              </a:rPr>
              <a:t>Emergent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000" b="0" dirty="0">
                <a:solidFill>
                  <a:srgbClr val="000000"/>
                </a:solidFill>
              </a:rPr>
              <a:t> in </a:t>
            </a:r>
            <a:r>
              <a:rPr lang="de-DE" altLang="ru-RU" sz="1000" b="0" dirty="0" err="1">
                <a:solidFill>
                  <a:srgbClr val="000000"/>
                </a:solidFill>
              </a:rPr>
              <a:t>Children</a:t>
            </a:r>
            <a:r>
              <a:rPr lang="de-DE" altLang="ru-RU" sz="1000" b="0" dirty="0">
                <a:solidFill>
                  <a:srgbClr val="000000"/>
                </a:solidFill>
              </a:rPr>
              <a:t>. Front </a:t>
            </a:r>
            <a:r>
              <a:rPr lang="de-DE" altLang="ru-RU" sz="1000" b="0" dirty="0" err="1">
                <a:solidFill>
                  <a:srgbClr val="000000"/>
                </a:solidFill>
              </a:rPr>
              <a:t>Pediatr</a:t>
            </a:r>
            <a:r>
              <a:rPr lang="de-DE" altLang="ru-RU" sz="1000" b="0" dirty="0">
                <a:solidFill>
                  <a:srgbClr val="000000"/>
                </a:solidFill>
              </a:rPr>
              <a:t>. 2021 Jun 17;9:676296.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10.3389/fped.2021.676296. PMID: 34222146; PMCID: PMC8247473.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965785"/>
            <a:ext cx="951058" cy="9144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57" y="1818858"/>
            <a:ext cx="3776869" cy="362778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28008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9019" y="319987"/>
            <a:ext cx="5656822" cy="582911"/>
          </a:xfrm>
        </p:spPr>
        <p:txBody>
          <a:bodyPr/>
          <a:lstStyle/>
          <a:p>
            <a:pPr fontAlgn="base"/>
            <a:r>
              <a:rPr lang="ru-RU" b="1" i="1" dirty="0">
                <a:solidFill>
                  <a:srgbClr val="C00000"/>
                </a:solidFill>
              </a:rPr>
              <a:t>Хламідійна </a:t>
            </a:r>
            <a:r>
              <a:rPr lang="ru-RU" b="1" i="1" dirty="0" err="1">
                <a:solidFill>
                  <a:srgbClr val="C00000"/>
                </a:solidFill>
              </a:rPr>
              <a:t>пневмонія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8256" y="1273244"/>
            <a:ext cx="1108171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 err="1"/>
              <a:t>Особливостями</a:t>
            </a:r>
            <a:r>
              <a:rPr lang="ru-RU" sz="2400" dirty="0"/>
              <a:t> </a:t>
            </a:r>
            <a:r>
              <a:rPr lang="ru-RU" sz="2400" dirty="0" err="1"/>
              <a:t>цих</a:t>
            </a:r>
            <a:r>
              <a:rPr lang="ru-RU" sz="2400" dirty="0"/>
              <a:t> </a:t>
            </a:r>
            <a:r>
              <a:rPr lang="ru-RU" sz="2400" dirty="0" err="1"/>
              <a:t>пневмоній</a:t>
            </a:r>
            <a:r>
              <a:rPr lang="ru-RU" sz="2400" dirty="0"/>
              <a:t> </a:t>
            </a:r>
            <a:r>
              <a:rPr lang="ru-RU" sz="2400" dirty="0" smtClean="0"/>
              <a:t>є</a:t>
            </a:r>
          </a:p>
          <a:p>
            <a:pPr marL="342900" indent="-342900" fontAlgn="base">
              <a:buFont typeface="Wingdings" pitchFamily="2" charset="2"/>
              <a:buChar char="Ø"/>
            </a:pPr>
            <a:r>
              <a:rPr lang="ru-RU" sz="2400" dirty="0" err="1" smtClean="0"/>
              <a:t>перебування</a:t>
            </a:r>
            <a:r>
              <a:rPr lang="ru-RU" sz="2400" dirty="0" smtClean="0"/>
              <a:t> </a:t>
            </a:r>
            <a:r>
              <a:rPr lang="ru-RU" sz="2400" dirty="0" err="1"/>
              <a:t>збудника</a:t>
            </a:r>
            <a:r>
              <a:rPr lang="ru-RU" sz="2400" dirty="0"/>
              <a:t> </a:t>
            </a:r>
            <a:r>
              <a:rPr lang="ru-RU" sz="2400" dirty="0" err="1"/>
              <a:t>захворювання</a:t>
            </a:r>
            <a:r>
              <a:rPr lang="ru-RU" sz="2400" dirty="0"/>
              <a:t> </a:t>
            </a:r>
            <a:r>
              <a:rPr lang="ru-RU" sz="2400" dirty="0" err="1"/>
              <a:t>всередині</a:t>
            </a:r>
            <a:r>
              <a:rPr lang="ru-RU" sz="2400" dirty="0"/>
              <a:t> </a:t>
            </a:r>
            <a:r>
              <a:rPr lang="ru-RU" sz="2400" dirty="0" err="1"/>
              <a:t>клітини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унеможливлює</a:t>
            </a:r>
            <a:r>
              <a:rPr lang="ru-RU" sz="2400" dirty="0"/>
              <a:t>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виділення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</a:t>
            </a:r>
            <a:r>
              <a:rPr lang="ru-RU" sz="2400" dirty="0" err="1"/>
              <a:t>традиційного</a:t>
            </a:r>
            <a:r>
              <a:rPr lang="ru-RU" sz="2400" dirty="0"/>
              <a:t> </a:t>
            </a:r>
            <a:r>
              <a:rPr lang="ru-RU" sz="2400" dirty="0" err="1"/>
              <a:t>бактеріологічного</a:t>
            </a:r>
            <a:r>
              <a:rPr lang="ru-RU" sz="2400" dirty="0"/>
              <a:t> </a:t>
            </a:r>
            <a:r>
              <a:rPr lang="ru-RU" sz="2400" dirty="0" err="1"/>
              <a:t>дослідження</a:t>
            </a:r>
            <a:r>
              <a:rPr lang="ru-RU" sz="2400" dirty="0"/>
              <a:t> </a:t>
            </a:r>
            <a:r>
              <a:rPr lang="ru-RU" sz="2400" dirty="0" err="1"/>
              <a:t>харкотиння</a:t>
            </a:r>
            <a:r>
              <a:rPr lang="ru-RU" sz="2400" dirty="0"/>
              <a:t>, </a:t>
            </a:r>
            <a:endParaRPr lang="ru-RU" sz="2400" dirty="0" smtClean="0"/>
          </a:p>
          <a:p>
            <a:pPr marL="342900" indent="-342900" fontAlgn="base">
              <a:buFont typeface="Wingdings" pitchFamily="2" charset="2"/>
              <a:buChar char="Ø"/>
            </a:pPr>
            <a:r>
              <a:rPr lang="ru-RU" sz="2400" dirty="0" smtClean="0"/>
              <a:t>β-</a:t>
            </a:r>
            <a:r>
              <a:rPr lang="ru-RU" sz="2400" dirty="0" err="1" smtClean="0"/>
              <a:t>лактамні</a:t>
            </a:r>
            <a:r>
              <a:rPr lang="ru-RU" sz="2400" dirty="0" smtClean="0"/>
              <a:t> </a:t>
            </a:r>
            <a:r>
              <a:rPr lang="ru-RU" sz="2400" dirty="0" err="1"/>
              <a:t>антибіотики</a:t>
            </a:r>
            <a:r>
              <a:rPr lang="ru-RU" sz="2400" dirty="0"/>
              <a:t> на </a:t>
            </a:r>
            <a:r>
              <a:rPr lang="ru-RU" sz="2400" dirty="0" err="1"/>
              <a:t>збудник</a:t>
            </a:r>
            <a:r>
              <a:rPr lang="ru-RU" sz="2400" dirty="0"/>
              <a:t> не </a:t>
            </a:r>
            <a:r>
              <a:rPr lang="ru-RU" sz="2400" dirty="0" err="1"/>
              <a:t>впливають</a:t>
            </a:r>
            <a:r>
              <a:rPr lang="ru-RU" sz="2400" dirty="0" smtClean="0"/>
              <a:t>.</a:t>
            </a:r>
          </a:p>
          <a:p>
            <a:pPr fontAlgn="base"/>
            <a:endParaRPr lang="uk-UA" sz="2400" dirty="0"/>
          </a:p>
          <a:p>
            <a:pPr fontAlgn="base"/>
            <a:r>
              <a:rPr lang="ru-RU" sz="2400" dirty="0" err="1" smtClean="0"/>
              <a:t>Серед</a:t>
            </a:r>
            <a:r>
              <a:rPr lang="ru-RU" sz="2400" dirty="0" smtClean="0"/>
              <a:t> </a:t>
            </a:r>
            <a:r>
              <a:rPr lang="ru-RU" sz="2400" dirty="0" err="1"/>
              <a:t>хламідій</a:t>
            </a:r>
            <a:r>
              <a:rPr lang="ru-RU" sz="2400" dirty="0"/>
              <a:t>, </a:t>
            </a:r>
            <a:r>
              <a:rPr lang="ru-RU" sz="2400" dirty="0" err="1"/>
              <a:t>згідно</a:t>
            </a:r>
            <a:r>
              <a:rPr lang="ru-RU" sz="2400" dirty="0"/>
              <a:t> з новою </a:t>
            </a:r>
            <a:r>
              <a:rPr lang="ru-RU" sz="2400" dirty="0" err="1"/>
              <a:t>класифіка­цією</a:t>
            </a:r>
            <a:r>
              <a:rPr lang="ru-RU" sz="2400" dirty="0"/>
              <a:t>, </a:t>
            </a:r>
            <a:r>
              <a:rPr lang="ru-RU" sz="2400" dirty="0" err="1"/>
              <a:t>визначають</a:t>
            </a:r>
            <a:r>
              <a:rPr lang="ru-RU" sz="2400" dirty="0"/>
              <a:t> роди</a:t>
            </a:r>
            <a:r>
              <a:rPr lang="ru-RU" sz="2400" b="1" dirty="0">
                <a:solidFill>
                  <a:srgbClr val="214895"/>
                </a:solidFill>
              </a:rPr>
              <a:t> </a:t>
            </a:r>
            <a:r>
              <a:rPr lang="ru-RU" sz="2400" b="1" i="1" dirty="0" err="1">
                <a:solidFill>
                  <a:srgbClr val="214895"/>
                </a:solidFill>
              </a:rPr>
              <a:t>Chlamydia</a:t>
            </a:r>
            <a:r>
              <a:rPr lang="ru-RU" sz="2400" b="1" dirty="0">
                <a:solidFill>
                  <a:srgbClr val="214895"/>
                </a:solidFill>
              </a:rPr>
              <a:t> та </a:t>
            </a:r>
            <a:r>
              <a:rPr lang="ru-RU" sz="2400" b="1" i="1" dirty="0" err="1">
                <a:solidFill>
                  <a:srgbClr val="214895"/>
                </a:solidFill>
              </a:rPr>
              <a:t>Chlamydophila</a:t>
            </a:r>
            <a:r>
              <a:rPr lang="ru-RU" sz="2400" b="1" i="1" dirty="0">
                <a:solidFill>
                  <a:srgbClr val="214895"/>
                </a:solidFill>
              </a:rPr>
              <a:t>.</a:t>
            </a:r>
            <a:r>
              <a:rPr lang="ru-RU" sz="2400" b="1" dirty="0">
                <a:solidFill>
                  <a:srgbClr val="214895"/>
                </a:solidFill>
              </a:rPr>
              <a:t> </a:t>
            </a:r>
            <a:endParaRPr lang="ru-RU" sz="2400" b="1" dirty="0" smtClean="0">
              <a:solidFill>
                <a:srgbClr val="214895"/>
              </a:solidFill>
            </a:endParaRPr>
          </a:p>
          <a:p>
            <a:pPr fontAlgn="base"/>
            <a:r>
              <a:rPr lang="ru-RU" sz="2400" dirty="0" smtClean="0"/>
              <a:t>З </a:t>
            </a:r>
            <a:r>
              <a:rPr lang="ru-RU" sz="2400" dirty="0" err="1"/>
              <a:t>представників</a:t>
            </a:r>
            <a:r>
              <a:rPr lang="ru-RU" sz="2400" dirty="0"/>
              <a:t> роду</a:t>
            </a:r>
            <a:r>
              <a:rPr lang="ru-RU" sz="2400" i="1" dirty="0"/>
              <a:t> </a:t>
            </a:r>
            <a:r>
              <a:rPr lang="ru-RU" sz="2400" i="1" dirty="0" err="1"/>
              <a:t>Chlamydia</a:t>
            </a:r>
            <a:r>
              <a:rPr lang="ru-RU" sz="2400" dirty="0"/>
              <a:t> </a:t>
            </a:r>
            <a:r>
              <a:rPr lang="ru-RU" sz="2400" dirty="0" err="1"/>
              <a:t>патогенетичною</a:t>
            </a:r>
            <a:r>
              <a:rPr lang="ru-RU" sz="2400" dirty="0"/>
              <a:t> для </a:t>
            </a:r>
            <a:r>
              <a:rPr lang="ru-RU" sz="2400" dirty="0" err="1"/>
              <a:t>людини</a:t>
            </a:r>
            <a:r>
              <a:rPr lang="ru-RU" sz="2400" dirty="0"/>
              <a:t> є </a:t>
            </a:r>
            <a:r>
              <a:rPr lang="ru-RU" sz="2400" i="1" dirty="0"/>
              <a:t>C. </a:t>
            </a:r>
            <a:r>
              <a:rPr lang="ru-RU" sz="2400" i="1" dirty="0" err="1"/>
              <a:t>trachomatis</a:t>
            </a:r>
            <a:r>
              <a:rPr lang="ru-RU" sz="2400" i="1" dirty="0" smtClean="0"/>
              <a:t>.</a:t>
            </a:r>
          </a:p>
          <a:p>
            <a:pPr fontAlgn="base"/>
            <a:endParaRPr lang="ru-RU" sz="2400" i="1" dirty="0" smtClean="0"/>
          </a:p>
          <a:p>
            <a:pPr fontAlgn="base"/>
            <a:r>
              <a:rPr lang="ru-RU" sz="2400" dirty="0" err="1"/>
              <a:t>Пневмонія</a:t>
            </a:r>
            <a:r>
              <a:rPr lang="ru-RU" sz="2400" dirty="0"/>
              <a:t>, </a:t>
            </a:r>
            <a:r>
              <a:rPr lang="ru-RU" sz="2400" dirty="0" err="1"/>
              <a:t>викликана</a:t>
            </a:r>
            <a:r>
              <a:rPr lang="ru-RU" sz="2400" dirty="0"/>
              <a:t> </a:t>
            </a:r>
            <a:r>
              <a:rPr lang="ru-RU" sz="2400" dirty="0" err="1"/>
              <a:t>збудниками</a:t>
            </a:r>
            <a:r>
              <a:rPr lang="ru-RU" sz="2400" dirty="0"/>
              <a:t> </a:t>
            </a:r>
            <a:r>
              <a:rPr lang="ru-RU" sz="2400" b="1" i="1" dirty="0" err="1">
                <a:solidFill>
                  <a:srgbClr val="214895"/>
                </a:solidFill>
              </a:rPr>
              <a:t>Chlamydophila</a:t>
            </a:r>
            <a:r>
              <a:rPr lang="ru-RU" sz="2400" b="1" i="1" dirty="0">
                <a:solidFill>
                  <a:srgbClr val="214895"/>
                </a:solidFill>
              </a:rPr>
              <a:t> </a:t>
            </a:r>
            <a:r>
              <a:rPr lang="ru-RU" sz="2400" b="1" i="1" dirty="0" err="1">
                <a:solidFill>
                  <a:srgbClr val="214895"/>
                </a:solidFill>
              </a:rPr>
              <a:t>psittachi</a:t>
            </a:r>
            <a:r>
              <a:rPr lang="ru-RU" sz="2400" i="1" dirty="0"/>
              <a:t>,</a:t>
            </a:r>
            <a:r>
              <a:rPr lang="ru-RU" sz="2400" dirty="0"/>
              <a:t> 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розвинутися</a:t>
            </a:r>
            <a:r>
              <a:rPr lang="ru-RU" sz="2400" dirty="0"/>
              <a:t> в </a:t>
            </a:r>
            <a:r>
              <a:rPr lang="ru-RU" sz="2400" dirty="0" err="1"/>
              <a:t>осіб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контактували</a:t>
            </a:r>
            <a:r>
              <a:rPr lang="ru-RU" sz="2400" dirty="0"/>
              <a:t> з </a:t>
            </a:r>
            <a:r>
              <a:rPr lang="ru-RU" sz="2400" dirty="0" err="1"/>
              <a:t>інфікованими</a:t>
            </a:r>
            <a:r>
              <a:rPr lang="ru-RU" sz="2400" dirty="0"/>
              <a:t> птахами: курками, голубами, </a:t>
            </a:r>
            <a:r>
              <a:rPr lang="ru-RU" sz="2400" dirty="0" err="1"/>
              <a:t>папугами</a:t>
            </a:r>
            <a:r>
              <a:rPr lang="ru-RU" sz="2400" dirty="0"/>
              <a:t>, </a:t>
            </a:r>
            <a:r>
              <a:rPr lang="ru-RU" sz="2400" dirty="0" err="1"/>
              <a:t>горобцями</a:t>
            </a:r>
            <a:r>
              <a:rPr lang="ru-RU" sz="2400" dirty="0"/>
              <a:t>, чайками. </a:t>
            </a:r>
            <a:r>
              <a:rPr lang="ru-RU" sz="2400" dirty="0" err="1"/>
              <a:t>Інкубаційний</a:t>
            </a:r>
            <a:r>
              <a:rPr lang="ru-RU" sz="2400" dirty="0"/>
              <a:t> </a:t>
            </a:r>
            <a:r>
              <a:rPr lang="ru-RU" sz="2400" dirty="0" err="1"/>
              <a:t>період</a:t>
            </a:r>
            <a:r>
              <a:rPr lang="ru-RU" sz="2400" dirty="0"/>
              <a:t> – </a:t>
            </a:r>
            <a:r>
              <a:rPr lang="ru-RU" sz="2400" dirty="0" err="1"/>
              <a:t>від</a:t>
            </a:r>
            <a:r>
              <a:rPr lang="ru-RU" sz="2400" dirty="0"/>
              <a:t> 6 до 14 </a:t>
            </a:r>
            <a:r>
              <a:rPr lang="ru-RU" sz="2400" dirty="0" err="1"/>
              <a:t>днів</a:t>
            </a:r>
            <a:r>
              <a:rPr lang="ru-RU" sz="2400" dirty="0"/>
              <a:t>.</a:t>
            </a:r>
          </a:p>
          <a:p>
            <a:pPr fontAlgn="base"/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6" r="7505"/>
          <a:stretch/>
        </p:blipFill>
        <p:spPr bwMode="auto">
          <a:xfrm>
            <a:off x="272843" y="50358"/>
            <a:ext cx="1460091" cy="122288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72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850" y="221765"/>
            <a:ext cx="8596668" cy="716081"/>
          </a:xfrm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</a:rPr>
              <a:t>Особливості </a:t>
            </a:r>
            <a:r>
              <a:rPr lang="uk-UA" sz="2800" b="1" i="1" dirty="0" err="1" smtClean="0">
                <a:solidFill>
                  <a:srgbClr val="C00000"/>
                </a:solidFill>
              </a:rPr>
              <a:t>хламідійної</a:t>
            </a:r>
            <a:r>
              <a:rPr lang="uk-UA" sz="2800" b="1" i="1" dirty="0" smtClean="0">
                <a:solidFill>
                  <a:srgbClr val="C00000"/>
                </a:solidFill>
              </a:rPr>
              <a:t> інфекції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0769" y="1316080"/>
            <a:ext cx="101644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err="1"/>
              <a:t>Збудник</a:t>
            </a:r>
            <a:r>
              <a:rPr lang="ru-RU" sz="2400" dirty="0"/>
              <a:t> </a:t>
            </a:r>
            <a:r>
              <a:rPr lang="ru-RU" sz="2400" dirty="0" err="1"/>
              <a:t>хламідіозів</a:t>
            </a:r>
            <a:r>
              <a:rPr lang="ru-RU" sz="2400" dirty="0"/>
              <a:t>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тропізм</a:t>
            </a:r>
            <a:r>
              <a:rPr lang="ru-RU" sz="2400" dirty="0"/>
              <a:t> до </a:t>
            </a:r>
            <a:r>
              <a:rPr lang="ru-RU" sz="2400" dirty="0" err="1"/>
              <a:t>епітеліальних</a:t>
            </a:r>
            <a:r>
              <a:rPr lang="ru-RU" sz="2400" dirty="0"/>
              <a:t> </a:t>
            </a:r>
            <a:r>
              <a:rPr lang="ru-RU" sz="2400" dirty="0" err="1"/>
              <a:t>клітин</a:t>
            </a:r>
            <a:r>
              <a:rPr lang="ru-RU" sz="2400" dirty="0"/>
              <a:t> </a:t>
            </a:r>
            <a:r>
              <a:rPr lang="ru-RU" sz="2400" dirty="0" err="1"/>
              <a:t>кон’юнктиви</a:t>
            </a:r>
            <a:r>
              <a:rPr lang="ru-RU" sz="2400" dirty="0"/>
              <a:t>, </a:t>
            </a:r>
            <a:r>
              <a:rPr lang="ru-RU" sz="2400" dirty="0" err="1"/>
              <a:t>бронхіол</a:t>
            </a:r>
            <a:r>
              <a:rPr lang="ru-RU" sz="2400" dirty="0"/>
              <a:t> </a:t>
            </a:r>
            <a:r>
              <a:rPr lang="ru-RU" sz="2400" dirty="0" err="1"/>
              <a:t>легень</a:t>
            </a:r>
            <a:r>
              <a:rPr lang="ru-RU" sz="2400" dirty="0"/>
              <a:t>, </a:t>
            </a:r>
            <a:r>
              <a:rPr lang="ru-RU" sz="2400" dirty="0" err="1"/>
              <a:t>урогенітального</a:t>
            </a:r>
            <a:r>
              <a:rPr lang="ru-RU" sz="2400" dirty="0"/>
              <a:t> тракту. 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Поширення</a:t>
            </a:r>
            <a:r>
              <a:rPr lang="ru-RU" sz="2400" dirty="0" smtClean="0"/>
              <a:t> </a:t>
            </a:r>
            <a:r>
              <a:rPr lang="ru-RU" sz="2400" dirty="0" err="1"/>
              <a:t>хламідій</a:t>
            </a:r>
            <a:r>
              <a:rPr lang="ru-RU" sz="2400" dirty="0"/>
              <a:t> </a:t>
            </a:r>
            <a:r>
              <a:rPr lang="ru-RU" sz="2400" dirty="0" err="1"/>
              <a:t>призводить</a:t>
            </a:r>
            <a:r>
              <a:rPr lang="ru-RU" sz="2400" dirty="0"/>
              <a:t> до </a:t>
            </a:r>
            <a:r>
              <a:rPr lang="ru-RU" sz="2400" dirty="0" err="1"/>
              <a:t>загибелі</a:t>
            </a:r>
            <a:r>
              <a:rPr lang="ru-RU" sz="2400" dirty="0"/>
              <a:t> </a:t>
            </a:r>
            <a:r>
              <a:rPr lang="ru-RU" sz="2400" dirty="0" err="1"/>
              <a:t>клітин</a:t>
            </a:r>
            <a:r>
              <a:rPr lang="ru-RU" sz="2400" dirty="0"/>
              <a:t>. 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Мікроби</a:t>
            </a:r>
            <a:r>
              <a:rPr lang="ru-RU" sz="2400" dirty="0" smtClean="0"/>
              <a:t> </a:t>
            </a:r>
            <a:r>
              <a:rPr lang="ru-RU" sz="2400" dirty="0" err="1"/>
              <a:t>потрапляють</a:t>
            </a:r>
            <a:r>
              <a:rPr lang="ru-RU" sz="2400" dirty="0"/>
              <a:t> до </a:t>
            </a:r>
            <a:r>
              <a:rPr lang="ru-RU" sz="2400" dirty="0" err="1"/>
              <a:t>крові</a:t>
            </a:r>
            <a:r>
              <a:rPr lang="ru-RU" sz="2400" dirty="0"/>
              <a:t>, </a:t>
            </a:r>
            <a:r>
              <a:rPr lang="ru-RU" sz="2400" dirty="0" err="1"/>
              <a:t>паренхіматозних</a:t>
            </a:r>
            <a:r>
              <a:rPr lang="ru-RU" sz="2400" dirty="0"/>
              <a:t> </a:t>
            </a:r>
            <a:r>
              <a:rPr lang="ru-RU" sz="2400" dirty="0" err="1"/>
              <a:t>органів</a:t>
            </a:r>
            <a:r>
              <a:rPr lang="ru-RU" sz="2400" dirty="0"/>
              <a:t>, </a:t>
            </a:r>
            <a:r>
              <a:rPr lang="ru-RU" sz="2400" dirty="0" err="1"/>
              <a:t>фіксуються</a:t>
            </a:r>
            <a:r>
              <a:rPr lang="ru-RU" sz="2400" dirty="0"/>
              <a:t> у </a:t>
            </a:r>
            <a:r>
              <a:rPr lang="ru-RU" sz="2400" dirty="0" err="1"/>
              <a:t>лімфоїдній</a:t>
            </a:r>
            <a:r>
              <a:rPr lang="ru-RU" sz="2400" dirty="0"/>
              <a:t> </a:t>
            </a:r>
            <a:r>
              <a:rPr lang="ru-RU" sz="2400" dirty="0" err="1"/>
              <a:t>тканині</a:t>
            </a:r>
            <a:r>
              <a:rPr lang="ru-RU" sz="2400" dirty="0"/>
              <a:t>, де </a:t>
            </a:r>
            <a:r>
              <a:rPr lang="ru-RU" sz="2400" dirty="0" err="1"/>
              <a:t>можуть</a:t>
            </a:r>
            <a:r>
              <a:rPr lang="ru-RU" sz="2400" dirty="0"/>
              <a:t> </a:t>
            </a:r>
            <a:r>
              <a:rPr lang="ru-RU" sz="2400" dirty="0" err="1"/>
              <a:t>персистувати</a:t>
            </a:r>
            <a:r>
              <a:rPr lang="ru-RU" sz="2400" dirty="0"/>
              <a:t> </a:t>
            </a:r>
            <a:r>
              <a:rPr lang="ru-RU" sz="2400" dirty="0" err="1"/>
              <a:t>тривалий</a:t>
            </a:r>
            <a:r>
              <a:rPr lang="ru-RU" sz="2400" dirty="0"/>
              <a:t> час</a:t>
            </a:r>
            <a:r>
              <a:rPr lang="ru-RU" sz="2400" dirty="0" smtClean="0"/>
              <a:t>.</a:t>
            </a:r>
          </a:p>
          <a:p>
            <a:pPr fontAlgn="base"/>
            <a:endParaRPr lang="ru-RU" sz="2400" dirty="0"/>
          </a:p>
          <a:p>
            <a:pPr fontAlgn="base"/>
            <a:r>
              <a:rPr lang="ru-RU" sz="2400" dirty="0" err="1"/>
              <a:t>Циклічність</a:t>
            </a:r>
            <a:r>
              <a:rPr lang="ru-RU" sz="2400" dirty="0"/>
              <a:t> </a:t>
            </a:r>
            <a:r>
              <a:rPr lang="ru-RU" sz="2400" dirty="0" err="1"/>
              <a:t>розмноження</a:t>
            </a:r>
            <a:r>
              <a:rPr lang="ru-RU" sz="2400" dirty="0"/>
              <a:t> </a:t>
            </a:r>
            <a:r>
              <a:rPr lang="ru-RU" sz="2400" dirty="0" err="1"/>
              <a:t>збудника</a:t>
            </a:r>
            <a:r>
              <a:rPr lang="ru-RU" sz="2400" dirty="0"/>
              <a:t>, а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здатність</a:t>
            </a:r>
            <a:r>
              <a:rPr lang="ru-RU" sz="2400" dirty="0"/>
              <a:t> до </a:t>
            </a:r>
            <a:r>
              <a:rPr lang="ru-RU" sz="2400" dirty="0" err="1"/>
              <a:t>тривалого</a:t>
            </a:r>
            <a:r>
              <a:rPr lang="ru-RU" sz="2400" dirty="0"/>
              <a:t> (</a:t>
            </a:r>
            <a:r>
              <a:rPr lang="ru-RU" sz="2400" dirty="0" err="1"/>
              <a:t>іноді</a:t>
            </a:r>
            <a:r>
              <a:rPr lang="ru-RU" sz="2400" dirty="0"/>
              <a:t> </a:t>
            </a:r>
            <a:r>
              <a:rPr lang="ru-RU" sz="2400" dirty="0" err="1"/>
              <a:t>протягом</a:t>
            </a:r>
            <a:r>
              <a:rPr lang="ru-RU" sz="2400" dirty="0"/>
              <a:t> </a:t>
            </a:r>
            <a:r>
              <a:rPr lang="ru-RU" sz="2400" dirty="0" err="1"/>
              <a:t>кількох</a:t>
            </a:r>
            <a:r>
              <a:rPr lang="ru-RU" sz="2400" dirty="0"/>
              <a:t> </a:t>
            </a:r>
            <a:r>
              <a:rPr lang="ru-RU" sz="2400" dirty="0" err="1"/>
              <a:t>років</a:t>
            </a:r>
            <a:r>
              <a:rPr lang="ru-RU" sz="2400" dirty="0"/>
              <a:t>) </a:t>
            </a:r>
            <a:r>
              <a:rPr lang="ru-RU" sz="2400" dirty="0" err="1"/>
              <a:t>зберігання</a:t>
            </a:r>
            <a:r>
              <a:rPr lang="ru-RU" sz="2400" dirty="0"/>
              <a:t> у </a:t>
            </a:r>
            <a:r>
              <a:rPr lang="ru-RU" sz="2400" dirty="0" err="1"/>
              <a:t>клітинах</a:t>
            </a:r>
            <a:r>
              <a:rPr lang="ru-RU" sz="2400" dirty="0"/>
              <a:t> (особливо </a:t>
            </a:r>
            <a:r>
              <a:rPr lang="ru-RU" sz="2400" dirty="0" err="1"/>
              <a:t>лімфоїдної</a:t>
            </a:r>
            <a:r>
              <a:rPr lang="ru-RU" sz="2400" dirty="0"/>
              <a:t> </a:t>
            </a:r>
            <a:r>
              <a:rPr lang="ru-RU" sz="2400" dirty="0" err="1"/>
              <a:t>тканини</a:t>
            </a:r>
            <a:r>
              <a:rPr lang="ru-RU" sz="2400" dirty="0"/>
              <a:t>)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зумовлювати</a:t>
            </a:r>
            <a:r>
              <a:rPr lang="ru-RU" sz="2400" dirty="0"/>
              <a:t> </a:t>
            </a:r>
            <a:r>
              <a:rPr lang="ru-RU" sz="2400" dirty="0" err="1"/>
              <a:t>рецидивуючий</a:t>
            </a:r>
            <a:r>
              <a:rPr lang="ru-RU" sz="2400" dirty="0"/>
              <a:t> та </a:t>
            </a:r>
            <a:r>
              <a:rPr lang="ru-RU" sz="2400" dirty="0" err="1"/>
              <a:t>хронічний</a:t>
            </a:r>
            <a:r>
              <a:rPr lang="ru-RU" sz="2400" dirty="0"/>
              <a:t> </a:t>
            </a:r>
            <a:r>
              <a:rPr lang="ru-RU" sz="2400" dirty="0" err="1"/>
              <a:t>перебіг</a:t>
            </a:r>
            <a:r>
              <a:rPr lang="ru-RU" sz="2400" dirty="0"/>
              <a:t> </a:t>
            </a:r>
            <a:r>
              <a:rPr lang="ru-RU" sz="2400" dirty="0" err="1"/>
              <a:t>хвороби</a:t>
            </a:r>
            <a:r>
              <a:rPr lang="ru-RU" sz="2400" dirty="0"/>
              <a:t>, </a:t>
            </a:r>
            <a:r>
              <a:rPr lang="ru-RU" sz="2400" dirty="0" err="1"/>
              <a:t>супроводжуватися</a:t>
            </a:r>
            <a:r>
              <a:rPr lang="ru-RU" sz="2400" dirty="0"/>
              <a:t> </a:t>
            </a:r>
            <a:r>
              <a:rPr lang="ru-RU" sz="2400" dirty="0" err="1"/>
              <a:t>імунопатологічними</a:t>
            </a:r>
            <a:r>
              <a:rPr lang="ru-RU" sz="2400" dirty="0"/>
              <a:t> </a:t>
            </a:r>
            <a:r>
              <a:rPr lang="ru-RU" sz="2400" dirty="0" err="1"/>
              <a:t>реакціями</a:t>
            </a:r>
            <a:r>
              <a:rPr lang="ru-RU" sz="2400" dirty="0"/>
              <a:t>. </a:t>
            </a:r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r>
              <a:rPr lang="ru-RU" sz="2400" dirty="0" err="1" smtClean="0"/>
              <a:t>Постінфекційний</a:t>
            </a:r>
            <a:r>
              <a:rPr lang="ru-RU" sz="2400" dirty="0" smtClean="0"/>
              <a:t> </a:t>
            </a:r>
            <a:r>
              <a:rPr lang="ru-RU" sz="2400" dirty="0" err="1"/>
              <a:t>імунітет</a:t>
            </a:r>
            <a:r>
              <a:rPr lang="ru-RU" sz="2400" dirty="0"/>
              <a:t> </a:t>
            </a:r>
            <a:r>
              <a:rPr lang="ru-RU" sz="2400" dirty="0" err="1"/>
              <a:t>короткотривалий</a:t>
            </a:r>
            <a:r>
              <a:rPr lang="ru-RU" sz="2400" dirty="0"/>
              <a:t> і </a:t>
            </a:r>
            <a:r>
              <a:rPr lang="ru-RU" sz="2400" dirty="0" err="1"/>
              <a:t>нестійкий</a:t>
            </a:r>
            <a:r>
              <a:rPr lang="ru-RU" sz="2400" dirty="0"/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505" y="4472855"/>
            <a:ext cx="2373979" cy="199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840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5212" y="228600"/>
            <a:ext cx="8957187" cy="91440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Хламідійна </a:t>
            </a:r>
            <a:r>
              <a:rPr lang="ru-RU" sz="2800" b="1" i="1" dirty="0" err="1">
                <a:solidFill>
                  <a:srgbClr val="C00000"/>
                </a:solidFill>
              </a:rPr>
              <a:t>пневмонія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8625" y="1384709"/>
            <a:ext cx="10503283" cy="5113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Інфекції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спричинені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inherit"/>
                <a:ea typeface="Times New Roman" panose="02020603050405020304" pitchFamily="18" charset="0"/>
                <a:cs typeface="Helvetica" panose="020B0604020202020204" pitchFamily="34" charset="0"/>
              </a:rPr>
              <a:t>Chl</a:t>
            </a:r>
            <a:r>
              <a:rPr lang="ru-RU" sz="2400" i="1" dirty="0">
                <a:latin typeface="inherit"/>
                <a:ea typeface="Times New Roman" panose="02020603050405020304" pitchFamily="18" charset="0"/>
                <a:cs typeface="Helvetica" panose="020B0604020202020204" pitchFamily="34" charset="0"/>
              </a:rPr>
              <a:t>. </a:t>
            </a:r>
            <a:r>
              <a:rPr lang="ru-RU" sz="2400" i="1" dirty="0" err="1">
                <a:latin typeface="inherit"/>
                <a:ea typeface="Times New Roman" panose="02020603050405020304" pitchFamily="18" charset="0"/>
                <a:cs typeface="Helvetica" panose="020B0604020202020204" pitchFamily="34" charset="0"/>
              </a:rPr>
              <a:t>pneumoniaе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визначаються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хламідофільні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викликають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передусім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ураження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дихальної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серцево-судинної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Збудник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повітряно-крапельним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шляхом,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виявляється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хворих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носіїв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невеликих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кількостях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 err="1" smtClean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Хворіють</a:t>
            </a:r>
            <a:r>
              <a:rPr lang="ru-RU" sz="2400" dirty="0" smtClean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діти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приблизно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5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(за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серологічних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ретроспективних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обстежень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в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підлітковому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віці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інфікованість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збільшується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хворих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хламідійну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пневмонію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молодшого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шкільного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віку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характерним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порушення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стану,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бронхообструктивного</a:t>
            </a:r>
            <a:r>
              <a:rPr lang="ru-RU" sz="24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синдрому.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811"/>
            <a:ext cx="1401098" cy="1177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1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353" y="304800"/>
            <a:ext cx="8596668" cy="668594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Хламідійна </a:t>
            </a:r>
            <a:r>
              <a:rPr lang="ru-RU" sz="2800" b="1" i="1" dirty="0" err="1">
                <a:solidFill>
                  <a:srgbClr val="C00000"/>
                </a:solidFill>
              </a:rPr>
              <a:t>пневмонія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9264" y="1215922"/>
            <a:ext cx="10630013" cy="5528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err="1" smtClean="0">
                <a:latin typeface="inherit"/>
                <a:ea typeface="Times New Roman" panose="02020603050405020304" pitchFamily="18" charset="0"/>
                <a:cs typeface="Helvetica" panose="020B0604020202020204" pitchFamily="34" charset="0"/>
              </a:rPr>
              <a:t>Клінічна</a:t>
            </a:r>
            <a:r>
              <a:rPr lang="ru-RU" sz="2000" b="1" dirty="0" smtClean="0">
                <a:latin typeface="inherit"/>
                <a:ea typeface="Times New Roman" panose="02020603050405020304" pitchFamily="18" charset="0"/>
                <a:cs typeface="Helvetica" panose="020B0604020202020204" pitchFamily="34" charset="0"/>
              </a:rPr>
              <a:t> </a:t>
            </a:r>
            <a:r>
              <a:rPr lang="ru-RU" sz="2000" b="1" dirty="0">
                <a:latin typeface="inherit"/>
                <a:ea typeface="Times New Roman" panose="02020603050405020304" pitchFamily="18" charset="0"/>
                <a:cs typeface="Helvetica" panose="020B0604020202020204" pitchFamily="34" charset="0"/>
              </a:rPr>
              <a:t>картина</a:t>
            </a:r>
            <a:r>
              <a:rPr lang="ru-RU" sz="2000" b="1" dirty="0" smtClean="0">
                <a:latin typeface="inherit"/>
                <a:ea typeface="Times New Roman" panose="02020603050405020304" pitchFamily="18" charset="0"/>
                <a:cs typeface="Helvetica" panose="020B0604020202020204" pitchFamily="34" charset="0"/>
              </a:rPr>
              <a:t>.</a:t>
            </a:r>
          </a:p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Пневмонія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спричинена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 err="1">
                <a:latin typeface="inherit"/>
                <a:ea typeface="Times New Roman" panose="02020603050405020304" pitchFamily="18" charset="0"/>
                <a:cs typeface="Helvetica" panose="020B0604020202020204" pitchFamily="34" charset="0"/>
              </a:rPr>
              <a:t>Chl.pneumoniaе</a:t>
            </a:r>
            <a:r>
              <a:rPr lang="ru-RU" sz="2000" i="1" dirty="0">
                <a:latin typeface="inherit"/>
                <a:ea typeface="Times New Roman" panose="02020603050405020304" pitchFamily="18" charset="0"/>
                <a:cs typeface="Helvetica" panose="020B0604020202020204" pitchFamily="34" charset="0"/>
              </a:rPr>
              <a:t>,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характеризується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тяжким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фарингітом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захриплим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голосом,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лихоманкою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збільшенням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шийних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лімфатичних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вузлів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старшому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віці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частіше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спостерігаються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в’ялий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початок,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помірне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нетривале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температури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Кашель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сухий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непродуктивний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підсилюється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набуває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кашлюкоподібного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нападоподібного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характеру; кашель без реприз, але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супроводжується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загальним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ціанозом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тахіпное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блюванням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стан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погіршується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кінця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тижня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кашель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стає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вологим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з’являються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скорочення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перкуторного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тону та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дрібнопухирчасті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хрипи. У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молодших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школярів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переважання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бронхообструктивного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синдрому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дрібнопухирчастих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хрипів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часто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немає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Привертає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те,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пневмонії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інтоксикації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маловиражені</a:t>
            </a:r>
            <a:r>
              <a:rPr lang="ru-RU" sz="20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0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958" y="139290"/>
            <a:ext cx="11006036" cy="1320800"/>
          </a:xfrm>
        </p:spPr>
        <p:txBody>
          <a:bodyPr>
            <a:noAutofit/>
          </a:bodyPr>
          <a:lstStyle/>
          <a:p>
            <a:r>
              <a:rPr lang="ru-RU" sz="2800" b="1" i="1" dirty="0" err="1" smtClean="0">
                <a:solidFill>
                  <a:srgbClr val="C00000"/>
                </a:solidFill>
              </a:rPr>
              <a:t>Класифікація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пневмоній</a:t>
            </a:r>
            <a:r>
              <a:rPr lang="ru-RU" sz="2800" b="1" i="1" dirty="0">
                <a:solidFill>
                  <a:srgbClr val="C00000"/>
                </a:solidFill>
              </a:rPr>
              <a:t> у </a:t>
            </a:r>
            <a:r>
              <a:rPr lang="ru-RU" sz="2800" b="1" i="1" dirty="0" err="1">
                <a:solidFill>
                  <a:srgbClr val="C00000"/>
                </a:solidFill>
              </a:rPr>
              <a:t>дітей</a:t>
            </a:r>
            <a:r>
              <a:rPr lang="ru-RU" sz="2800" b="1" i="1" dirty="0">
                <a:solidFill>
                  <a:srgbClr val="C00000"/>
                </a:solidFill>
              </a:rPr>
              <a:t> (</a:t>
            </a:r>
            <a:r>
              <a:rPr lang="ru-RU" sz="2800" b="1" i="1" dirty="0" err="1">
                <a:solidFill>
                  <a:srgbClr val="C00000"/>
                </a:solidFill>
              </a:rPr>
              <a:t>затверджена</a:t>
            </a:r>
            <a:r>
              <a:rPr lang="ru-RU" sz="2800" b="1" i="1" dirty="0">
                <a:solidFill>
                  <a:srgbClr val="C00000"/>
                </a:solidFill>
              </a:rPr>
              <a:t> наказом № 18 </a:t>
            </a:r>
            <a:r>
              <a:rPr lang="ru-RU" sz="2800" b="1" i="1" dirty="0" err="1">
                <a:solidFill>
                  <a:srgbClr val="C00000"/>
                </a:solidFill>
              </a:rPr>
              <a:t>Міністерства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охорони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здоров’я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України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від</a:t>
            </a:r>
            <a:r>
              <a:rPr lang="ru-RU" sz="2800" b="1" i="1" dirty="0">
                <a:solidFill>
                  <a:srgbClr val="C00000"/>
                </a:solidFill>
              </a:rPr>
              <a:t> 13.01.2005 р.)</a:t>
            </a:r>
            <a:br>
              <a:rPr lang="ru-RU" sz="2800" b="1" i="1" dirty="0">
                <a:solidFill>
                  <a:srgbClr val="C00000"/>
                </a:solidFill>
              </a:rPr>
            </a:b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100" y="1283109"/>
            <a:ext cx="9280473" cy="5176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1592825" y="1283109"/>
            <a:ext cx="1710813" cy="235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3445" y="5781141"/>
            <a:ext cx="102393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55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598" y="285136"/>
            <a:ext cx="8596668" cy="783709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Хламідійна </a:t>
            </a:r>
            <a:r>
              <a:rPr lang="ru-RU" sz="2800" b="1" i="1" dirty="0" err="1">
                <a:solidFill>
                  <a:srgbClr val="C00000"/>
                </a:solidFill>
              </a:rPr>
              <a:t>пневмонія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895" y="2900885"/>
            <a:ext cx="10557165" cy="3166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крові</a:t>
            </a: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ШОЕ (до 40-60 мм/год) при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нормальній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лейкоцитів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лейкоцитозі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(до 20 × 10</a:t>
            </a:r>
            <a:r>
              <a:rPr lang="ru-RU" sz="2400" baseline="30000" dirty="0">
                <a:ea typeface="Times New Roman" panose="02020603050405020304" pitchFamily="18" charset="0"/>
                <a:cs typeface="Helvetica" panose="020B0604020202020204" pitchFamily="34" charset="0"/>
              </a:rPr>
              <a:t>9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/л),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підвищений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вмісту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антихламідійних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IgM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Перебіг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пневмонії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довготривалий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рецидивуючий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характер, але прогноз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сприятливий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 Є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спонтанне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одужання</a:t>
            </a: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4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Антибіотикотерапія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макроліди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фторхінолони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512815"/>
            <a:ext cx="2895310" cy="276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1145457" y="1427367"/>
            <a:ext cx="6096000" cy="16730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рентгенологічному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обстеженні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виявляють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множинні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дрібнокоміркові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інфільтровані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тіні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фоні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незначного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здуття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підсилення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рисунку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легеневої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542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92" y="137651"/>
            <a:ext cx="8596668" cy="1320800"/>
          </a:xfrm>
        </p:spPr>
        <p:txBody>
          <a:bodyPr/>
          <a:lstStyle/>
          <a:p>
            <a:r>
              <a:rPr lang="ru-RU" sz="2800" b="1" i="1" dirty="0" err="1">
                <a:solidFill>
                  <a:srgbClr val="C00000"/>
                </a:solidFill>
              </a:rPr>
              <a:t>Мікоплазмова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пневмонія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341" y="1187354"/>
            <a:ext cx="1110553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err="1"/>
              <a:t>Збудником</a:t>
            </a:r>
            <a:r>
              <a:rPr lang="ru-RU" sz="2400" dirty="0"/>
              <a:t> </a:t>
            </a:r>
            <a:r>
              <a:rPr lang="ru-RU" sz="2400" dirty="0" err="1"/>
              <a:t>захворювання</a:t>
            </a:r>
            <a:r>
              <a:rPr lang="ru-RU" sz="2400" dirty="0"/>
              <a:t> є </a:t>
            </a:r>
            <a:r>
              <a:rPr lang="ru-RU" sz="2400" i="1" dirty="0" err="1"/>
              <a:t>Mycoplasma</a:t>
            </a:r>
            <a:r>
              <a:rPr lang="ru-RU" sz="2400" i="1" dirty="0"/>
              <a:t> </a:t>
            </a:r>
            <a:r>
              <a:rPr lang="ru-RU" sz="2400" i="1" dirty="0" err="1"/>
              <a:t>pneumoniae</a:t>
            </a:r>
            <a:r>
              <a:rPr lang="ru-RU" sz="2400" i="1" dirty="0"/>
              <a:t>.</a:t>
            </a:r>
            <a:r>
              <a:rPr lang="ru-RU" sz="2400" dirty="0"/>
              <a:t> </a:t>
            </a:r>
            <a:endParaRPr lang="ru-RU" sz="2400" dirty="0" smtClean="0"/>
          </a:p>
          <a:p>
            <a:pPr fontAlgn="base"/>
            <a:endParaRPr lang="ru-RU" sz="2400" dirty="0"/>
          </a:p>
          <a:p>
            <a:pPr marL="342900" indent="-342900" fontAlgn="base">
              <a:buFont typeface="Arial" pitchFamily="34" charset="0"/>
              <a:buChar char="•"/>
            </a:pPr>
            <a:r>
              <a:rPr lang="ru-RU" sz="2400" dirty="0" err="1" smtClean="0"/>
              <a:t>Захворювання</a:t>
            </a:r>
            <a:r>
              <a:rPr lang="ru-RU" sz="2400" dirty="0" smtClean="0"/>
              <a:t> </a:t>
            </a:r>
            <a:r>
              <a:rPr lang="ru-RU" sz="2400" dirty="0" err="1"/>
              <a:t>починається</a:t>
            </a:r>
            <a:r>
              <a:rPr lang="ru-RU" sz="2400" dirty="0"/>
              <a:t> </a:t>
            </a:r>
            <a:r>
              <a:rPr lang="ru-RU" sz="2400" dirty="0" err="1"/>
              <a:t>поступово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 fontAlgn="base">
              <a:buFont typeface="Arial" pitchFamily="34" charset="0"/>
              <a:buChar char="•"/>
            </a:pPr>
            <a:r>
              <a:rPr lang="ru-RU" sz="2400" dirty="0" err="1" smtClean="0"/>
              <a:t>Характерні</a:t>
            </a:r>
            <a:r>
              <a:rPr lang="ru-RU" sz="2400" dirty="0" smtClean="0"/>
              <a:t> </a:t>
            </a:r>
            <a:r>
              <a:rPr lang="ru-RU" sz="2400" dirty="0"/>
              <a:t>кашель на </a:t>
            </a:r>
            <a:r>
              <a:rPr lang="ru-RU" sz="2400" dirty="0" err="1"/>
              <a:t>тлі</a:t>
            </a:r>
            <a:r>
              <a:rPr lang="ru-RU" sz="2400" dirty="0"/>
              <a:t> </a:t>
            </a:r>
            <a:r>
              <a:rPr lang="ru-RU" sz="2400" dirty="0" err="1"/>
              <a:t>фарингіту</a:t>
            </a:r>
            <a:r>
              <a:rPr lang="ru-RU" sz="2400" dirty="0"/>
              <a:t>, </a:t>
            </a:r>
            <a:r>
              <a:rPr lang="ru-RU" sz="2400" dirty="0" err="1"/>
              <a:t>субфебрильне</a:t>
            </a:r>
            <a:r>
              <a:rPr lang="ru-RU" sz="2400" dirty="0"/>
              <a:t> </a:t>
            </a:r>
            <a:r>
              <a:rPr lang="ru-RU" sz="2400" dirty="0" err="1"/>
              <a:t>підвищення</a:t>
            </a:r>
            <a:r>
              <a:rPr lang="ru-RU" sz="2400" dirty="0"/>
              <a:t> </a:t>
            </a:r>
            <a:r>
              <a:rPr lang="ru-RU" sz="2400" dirty="0" err="1"/>
              <a:t>температури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 fontAlgn="base">
              <a:buFont typeface="Arial" pitchFamily="34" charset="0"/>
              <a:buChar char="•"/>
            </a:pPr>
            <a:r>
              <a:rPr lang="ru-RU" sz="2400" dirty="0" smtClean="0"/>
              <a:t>При </a:t>
            </a:r>
            <a:r>
              <a:rPr lang="ru-RU" sz="2400" dirty="0" err="1"/>
              <a:t>перкусії</a:t>
            </a:r>
            <a:r>
              <a:rPr lang="ru-RU" sz="2400" dirty="0"/>
              <a:t> </a:t>
            </a:r>
            <a:r>
              <a:rPr lang="ru-RU" sz="2400" dirty="0" err="1"/>
              <a:t>легень</a:t>
            </a:r>
            <a:r>
              <a:rPr lang="ru-RU" sz="2400" dirty="0"/>
              <a:t> </a:t>
            </a:r>
            <a:r>
              <a:rPr lang="ru-RU" sz="2400" dirty="0" err="1"/>
              <a:t>особливих</a:t>
            </a:r>
            <a:r>
              <a:rPr lang="ru-RU" sz="2400" dirty="0"/>
              <a:t> </a:t>
            </a:r>
            <a:r>
              <a:rPr lang="ru-RU" sz="2400" dirty="0" err="1"/>
              <a:t>ознак</a:t>
            </a:r>
            <a:r>
              <a:rPr lang="ru-RU" sz="2400" dirty="0"/>
              <a:t> не </a:t>
            </a:r>
            <a:r>
              <a:rPr lang="ru-RU" sz="2400" dirty="0" err="1"/>
              <a:t>спостерігається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 fontAlgn="base">
              <a:buFont typeface="Arial" pitchFamily="34" charset="0"/>
              <a:buChar char="•"/>
            </a:pPr>
            <a:r>
              <a:rPr lang="ru-RU" sz="2400" dirty="0" smtClean="0"/>
              <a:t>При </a:t>
            </a:r>
            <a:r>
              <a:rPr lang="ru-RU" sz="2400" dirty="0" err="1"/>
              <a:t>аускультації</a:t>
            </a:r>
            <a:r>
              <a:rPr lang="ru-RU" sz="2400" dirty="0"/>
              <a:t> </a:t>
            </a:r>
            <a:r>
              <a:rPr lang="ru-RU" sz="2400" dirty="0" err="1"/>
              <a:t>легень</a:t>
            </a:r>
            <a:r>
              <a:rPr lang="ru-RU" sz="2400" dirty="0"/>
              <a:t> </a:t>
            </a:r>
            <a:r>
              <a:rPr lang="ru-RU" sz="2400" dirty="0" err="1"/>
              <a:t>виявляють</a:t>
            </a:r>
            <a:r>
              <a:rPr lang="ru-RU" sz="2400" dirty="0"/>
              <a:t> </a:t>
            </a:r>
            <a:r>
              <a:rPr lang="ru-RU" sz="2400" dirty="0" err="1"/>
              <a:t>велику</a:t>
            </a:r>
            <a:r>
              <a:rPr lang="ru-RU" sz="2400" dirty="0"/>
              <a:t> </a:t>
            </a:r>
            <a:r>
              <a:rPr lang="ru-RU" sz="2400" dirty="0" err="1"/>
              <a:t>кількість</a:t>
            </a:r>
            <a:r>
              <a:rPr lang="ru-RU" sz="2400" dirty="0"/>
              <a:t> </a:t>
            </a:r>
            <a:r>
              <a:rPr lang="ru-RU" sz="2400" dirty="0" err="1"/>
              <a:t>вологих</a:t>
            </a:r>
            <a:r>
              <a:rPr lang="ru-RU" sz="2400" dirty="0"/>
              <a:t> (до </a:t>
            </a:r>
            <a:r>
              <a:rPr lang="ru-RU" sz="2400" dirty="0" err="1"/>
              <a:t>крепітуючих</a:t>
            </a:r>
            <a:r>
              <a:rPr lang="ru-RU" sz="2400" dirty="0"/>
              <a:t>) </a:t>
            </a:r>
            <a:r>
              <a:rPr lang="ru-RU" sz="2400" dirty="0" err="1"/>
              <a:t>хрипів</a:t>
            </a:r>
            <a:r>
              <a:rPr lang="ru-RU" sz="2400" dirty="0" smtClean="0"/>
              <a:t>.</a:t>
            </a:r>
          </a:p>
          <a:p>
            <a:pPr marL="342900" indent="-342900" fontAlgn="base">
              <a:buFont typeface="Arial" pitchFamily="34" charset="0"/>
              <a:buChar char="•"/>
            </a:pPr>
            <a:r>
              <a:rPr lang="ru-RU" sz="2400" dirty="0" err="1" smtClean="0"/>
              <a:t>Локалізація</a:t>
            </a:r>
            <a:r>
              <a:rPr lang="ru-RU" sz="2400" dirty="0" smtClean="0"/>
              <a:t> </a:t>
            </a:r>
            <a:r>
              <a:rPr lang="ru-RU" sz="2400" dirty="0"/>
              <a:t>запального </a:t>
            </a:r>
            <a:r>
              <a:rPr lang="ru-RU" sz="2400" dirty="0" err="1"/>
              <a:t>процесу</a:t>
            </a:r>
            <a:r>
              <a:rPr lang="ru-RU" sz="2400" dirty="0"/>
              <a:t> </a:t>
            </a:r>
            <a:r>
              <a:rPr lang="ru-RU" sz="2400" dirty="0" err="1"/>
              <a:t>однобічна</a:t>
            </a:r>
            <a:r>
              <a:rPr lang="ru-RU" sz="2400" dirty="0"/>
              <a:t>, за характером – </a:t>
            </a:r>
            <a:r>
              <a:rPr lang="ru-RU" sz="2400" dirty="0" err="1"/>
              <a:t>вогнищева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часткова</a:t>
            </a:r>
            <a:r>
              <a:rPr lang="ru-RU" sz="2400" dirty="0"/>
              <a:t>. </a:t>
            </a:r>
            <a:endParaRPr lang="ru-RU" sz="2400" dirty="0" smtClean="0"/>
          </a:p>
          <a:p>
            <a:pPr marL="342900" indent="-342900" fontAlgn="base">
              <a:buFont typeface="Arial" pitchFamily="34" charset="0"/>
              <a:buChar char="•"/>
            </a:pPr>
            <a:r>
              <a:rPr lang="ru-RU" sz="2400" dirty="0" smtClean="0"/>
              <a:t>На </a:t>
            </a:r>
            <a:r>
              <a:rPr lang="ru-RU" sz="2400" dirty="0" err="1"/>
              <a:t>рентгенограмі</a:t>
            </a:r>
            <a:r>
              <a:rPr lang="ru-RU" sz="2400" dirty="0"/>
              <a:t> </a:t>
            </a:r>
            <a:r>
              <a:rPr lang="ru-RU" sz="2400" dirty="0" err="1"/>
              <a:t>помітна</a:t>
            </a:r>
            <a:r>
              <a:rPr lang="ru-RU" sz="2400" dirty="0"/>
              <a:t> негомогенна </a:t>
            </a:r>
            <a:r>
              <a:rPr lang="ru-RU" sz="2400" dirty="0" err="1"/>
              <a:t>інфільт­рація</a:t>
            </a:r>
            <a:r>
              <a:rPr lang="ru-RU" sz="2400" dirty="0"/>
              <a:t>, </a:t>
            </a:r>
            <a:r>
              <a:rPr lang="ru-RU" sz="2400" dirty="0" err="1"/>
              <a:t>більш</a:t>
            </a:r>
            <a:r>
              <a:rPr lang="ru-RU" sz="2400" dirty="0"/>
              <a:t> </a:t>
            </a:r>
            <a:r>
              <a:rPr lang="ru-RU" sz="2400" dirty="0" err="1"/>
              <a:t>інтенсивна</a:t>
            </a:r>
            <a:r>
              <a:rPr lang="ru-RU" sz="2400" dirty="0"/>
              <a:t> </a:t>
            </a:r>
            <a:r>
              <a:rPr lang="ru-RU" sz="2400" dirty="0" err="1"/>
              <a:t>поблизу</a:t>
            </a:r>
            <a:r>
              <a:rPr lang="ru-RU" sz="2400" dirty="0"/>
              <a:t> </a:t>
            </a:r>
            <a:r>
              <a:rPr lang="ru-RU" sz="2400" dirty="0" err="1"/>
              <a:t>коренів</a:t>
            </a:r>
            <a:r>
              <a:rPr lang="ru-RU" sz="2400" dirty="0"/>
              <a:t> </a:t>
            </a:r>
            <a:r>
              <a:rPr lang="ru-RU" sz="2400" dirty="0" err="1"/>
              <a:t>легень</a:t>
            </a:r>
            <a:r>
              <a:rPr lang="ru-RU" sz="2400" dirty="0"/>
              <a:t>. </a:t>
            </a:r>
            <a:r>
              <a:rPr lang="ru-RU" sz="2400" dirty="0" err="1"/>
              <a:t>Затемнення</a:t>
            </a:r>
            <a:r>
              <a:rPr lang="ru-RU" sz="2400" dirty="0"/>
              <a:t> </a:t>
            </a:r>
            <a:r>
              <a:rPr lang="ru-RU" sz="2400" dirty="0" err="1"/>
              <a:t>поширюється</a:t>
            </a:r>
            <a:r>
              <a:rPr lang="ru-RU" sz="2400" dirty="0"/>
              <a:t> на </a:t>
            </a:r>
            <a:r>
              <a:rPr lang="ru-RU" sz="2400" dirty="0" err="1"/>
              <a:t>частку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ще</a:t>
            </a:r>
            <a:r>
              <a:rPr lang="ru-RU" sz="2400" dirty="0"/>
              <a:t> </a:t>
            </a:r>
            <a:r>
              <a:rPr lang="ru-RU" sz="2400" dirty="0" err="1"/>
              <a:t>більше</a:t>
            </a:r>
            <a:r>
              <a:rPr lang="ru-RU" sz="2400" dirty="0" smtClean="0"/>
              <a:t>.</a:t>
            </a:r>
          </a:p>
          <a:p>
            <a:pPr fontAlgn="base"/>
            <a:endParaRPr lang="ru-RU" sz="2400" dirty="0"/>
          </a:p>
          <a:p>
            <a:pPr fontAlgn="base"/>
            <a:r>
              <a:rPr lang="ru-RU" sz="2400" dirty="0" err="1"/>
              <a:t>Діагноз</a:t>
            </a:r>
            <a:r>
              <a:rPr lang="ru-RU" sz="2400" dirty="0"/>
              <a:t> </a:t>
            </a:r>
            <a:r>
              <a:rPr lang="ru-RU" sz="2400" dirty="0" err="1"/>
              <a:t>визначають</a:t>
            </a:r>
            <a:r>
              <a:rPr lang="ru-RU" sz="2400" dirty="0"/>
              <a:t> на </a:t>
            </a:r>
            <a:r>
              <a:rPr lang="ru-RU" sz="2400" dirty="0" err="1"/>
              <a:t>основі</a:t>
            </a:r>
            <a:r>
              <a:rPr lang="ru-RU" sz="2400" dirty="0"/>
              <a:t> </a:t>
            </a:r>
            <a:r>
              <a:rPr lang="ru-RU" sz="2400" dirty="0" err="1"/>
              <a:t>бактеріологічного</a:t>
            </a:r>
            <a:r>
              <a:rPr lang="ru-RU" sz="2400" dirty="0"/>
              <a:t> та </a:t>
            </a:r>
            <a:r>
              <a:rPr lang="ru-RU" sz="2400" dirty="0" err="1"/>
              <a:t>серологічного</a:t>
            </a:r>
            <a:r>
              <a:rPr lang="ru-RU" sz="2400" dirty="0"/>
              <a:t> </a:t>
            </a:r>
            <a:r>
              <a:rPr lang="ru-RU" sz="2400" dirty="0" err="1"/>
              <a:t>обстеження</a:t>
            </a:r>
            <a:r>
              <a:rPr lang="ru-RU" sz="2400" dirty="0"/>
              <a:t> </a:t>
            </a:r>
            <a:r>
              <a:rPr lang="ru-RU" sz="2400" dirty="0" err="1"/>
              <a:t>харкотиння</a:t>
            </a:r>
            <a:r>
              <a:rPr lang="ru-RU" sz="2400" dirty="0"/>
              <a:t> та </a:t>
            </a:r>
            <a:r>
              <a:rPr lang="ru-RU" sz="2400" dirty="0" err="1"/>
              <a:t>крові</a:t>
            </a:r>
            <a:r>
              <a:rPr lang="ru-RU" sz="2400" dirty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64" y="315816"/>
            <a:ext cx="2783356" cy="185219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55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5713" y="49117"/>
            <a:ext cx="8435975" cy="114550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 i="1" dirty="0" err="1" smtClean="0">
                <a:solidFill>
                  <a:srgbClr val="C00000"/>
                </a:solidFill>
              </a:rPr>
              <a:t>Особливості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пневмонії</a:t>
            </a:r>
            <a:r>
              <a:rPr lang="ru-RU" b="1" i="1" dirty="0" smtClean="0">
                <a:solidFill>
                  <a:srgbClr val="C00000"/>
                </a:solidFill>
              </a:rPr>
              <a:t>, </a:t>
            </a:r>
            <a:r>
              <a:rPr lang="ru-RU" b="1" i="1" dirty="0" err="1" smtClean="0">
                <a:solidFill>
                  <a:srgbClr val="C00000"/>
                </a:solidFill>
              </a:rPr>
              <a:t>спричиненої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de-DE" b="1" i="1" dirty="0" err="1" smtClean="0">
                <a:solidFill>
                  <a:srgbClr val="C00000"/>
                </a:solidFill>
              </a:rPr>
              <a:t>Mycoplasma</a:t>
            </a:r>
            <a:r>
              <a:rPr lang="de-DE" b="1" i="1" dirty="0" smtClean="0">
                <a:solidFill>
                  <a:srgbClr val="C00000"/>
                </a:solidFill>
              </a:rPr>
              <a:t> </a:t>
            </a:r>
            <a:r>
              <a:rPr lang="de-DE" b="1" i="1" dirty="0" err="1" smtClean="0">
                <a:solidFill>
                  <a:srgbClr val="C00000"/>
                </a:solidFill>
              </a:rPr>
              <a:t>Pneumonia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3491" name="Объект 2"/>
          <p:cNvSpPr>
            <a:spLocks noGrp="1"/>
          </p:cNvSpPr>
          <p:nvPr>
            <p:ph idx="1"/>
          </p:nvPr>
        </p:nvSpPr>
        <p:spPr>
          <a:xfrm>
            <a:off x="102705" y="1524000"/>
            <a:ext cx="7440651" cy="50481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altLang="en-US" sz="2400" b="1" i="1" dirty="0"/>
              <a:t>У </a:t>
            </a:r>
            <a:r>
              <a:rPr lang="uk-UA" altLang="en-US" sz="2400" b="1" i="1" dirty="0"/>
              <a:t>10% дітей, хворих на </a:t>
            </a:r>
            <a:r>
              <a:rPr lang="uk-UA" altLang="en-US" sz="2400" b="1" i="1" dirty="0" err="1"/>
              <a:t>міколазменну</a:t>
            </a:r>
            <a:r>
              <a:rPr lang="uk-UA" altLang="en-US" sz="2400" b="1" i="1" dirty="0"/>
              <a:t> пневмонію відзначаються шкірно-слизові ураження у </a:t>
            </a:r>
            <a:r>
              <a:rPr lang="uk-UA" altLang="en-US" sz="2400" b="1" i="1" dirty="0" smtClean="0"/>
              <a:t>вигляді:</a:t>
            </a:r>
            <a:endParaRPr lang="en-US" altLang="en-US" sz="2400" b="1" i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dirty="0" smtClean="0"/>
              <a:t> </a:t>
            </a:r>
            <a:r>
              <a:rPr lang="uk-UA" altLang="en-US" sz="2400" b="1" i="1" dirty="0" err="1"/>
              <a:t>мультиформної</a:t>
            </a:r>
            <a:r>
              <a:rPr lang="uk-UA" altLang="en-US" sz="2400" b="1" i="1" dirty="0"/>
              <a:t> ексудативної еритеми </a:t>
            </a:r>
            <a:r>
              <a:rPr lang="uk-UA" altLang="en-US" sz="2400" dirty="0"/>
              <a:t>(синдрому </a:t>
            </a:r>
            <a:r>
              <a:rPr lang="uk-UA" altLang="en-US" sz="2400" dirty="0" err="1"/>
              <a:t>Стівенса</a:t>
            </a:r>
            <a:r>
              <a:rPr lang="uk-UA" altLang="en-US" sz="2400" dirty="0"/>
              <a:t>-Джонсона, синдрому </a:t>
            </a:r>
            <a:r>
              <a:rPr lang="uk-UA" altLang="en-US" sz="2400" dirty="0" err="1"/>
              <a:t>Лайєлла</a:t>
            </a:r>
            <a:r>
              <a:rPr lang="uk-UA" altLang="en-US" sz="2400" dirty="0"/>
              <a:t>) </a:t>
            </a:r>
            <a:endParaRPr lang="uk-UA" altLang="en-US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uk-UA" altLang="en-US" sz="2400" b="1" i="1" dirty="0" smtClean="0"/>
              <a:t>синдрому </a:t>
            </a:r>
            <a:r>
              <a:rPr lang="uk-UA" altLang="en-US" sz="2400" b="1" i="1" dirty="0"/>
              <a:t>висипу та </a:t>
            </a:r>
            <a:r>
              <a:rPr lang="uk-UA" altLang="en-US" sz="2400" b="1" i="1" dirty="0" err="1"/>
              <a:t>мукозиту</a:t>
            </a:r>
            <a:r>
              <a:rPr lang="uk-UA" altLang="en-US" sz="2400" b="1" i="1" dirty="0"/>
              <a:t>, індукованих </a:t>
            </a:r>
            <a:r>
              <a:rPr lang="uk-UA" altLang="en-US" sz="2400" i="1" dirty="0" err="1">
                <a:solidFill>
                  <a:srgbClr val="FF0000"/>
                </a:solidFill>
              </a:rPr>
              <a:t>Mycoplasma</a:t>
            </a:r>
            <a:r>
              <a:rPr lang="uk-UA" altLang="en-US" sz="2400" i="1" dirty="0">
                <a:solidFill>
                  <a:srgbClr val="FF0000"/>
                </a:solidFill>
              </a:rPr>
              <a:t> </a:t>
            </a:r>
            <a:r>
              <a:rPr lang="uk-UA" altLang="en-US" sz="2400" i="1" dirty="0" err="1">
                <a:solidFill>
                  <a:srgbClr val="FF0000"/>
                </a:solidFill>
              </a:rPr>
              <a:t>pneumonia</a:t>
            </a:r>
            <a:r>
              <a:rPr lang="uk-UA" altLang="en-US" sz="2400" i="1" dirty="0">
                <a:solidFill>
                  <a:srgbClr val="FF0000"/>
                </a:solidFill>
              </a:rPr>
              <a:t> </a:t>
            </a:r>
            <a:r>
              <a:rPr lang="uk-UA" altLang="en-US" sz="2400" i="1" dirty="0" smtClean="0">
                <a:solidFill>
                  <a:srgbClr val="FF0000"/>
                </a:solidFill>
              </a:rPr>
              <a:t>           </a:t>
            </a:r>
            <a:r>
              <a:rPr lang="uk-UA" altLang="en-US" sz="2400" dirty="0" smtClean="0"/>
              <a:t>(</a:t>
            </a:r>
            <a:r>
              <a:rPr lang="uk-UA" altLang="en-US" sz="2400" dirty="0"/>
              <a:t>M. </a:t>
            </a:r>
            <a:r>
              <a:rPr lang="uk-UA" altLang="en-US" sz="2400" dirty="0" err="1"/>
              <a:t>pneumoniae</a:t>
            </a:r>
            <a:r>
              <a:rPr lang="uk-UA" altLang="en-US" sz="2400" dirty="0"/>
              <a:t> – </a:t>
            </a:r>
            <a:r>
              <a:rPr lang="uk-UA" altLang="en-US" sz="2400" dirty="0" err="1"/>
              <a:t>induced</a:t>
            </a:r>
            <a:r>
              <a:rPr lang="uk-UA" altLang="en-US" sz="2400" dirty="0"/>
              <a:t> </a:t>
            </a:r>
            <a:r>
              <a:rPr lang="uk-UA" altLang="en-US" sz="2400" dirty="0" err="1"/>
              <a:t>rash</a:t>
            </a:r>
            <a:r>
              <a:rPr lang="uk-UA" altLang="en-US" sz="2400" dirty="0"/>
              <a:t> </a:t>
            </a:r>
            <a:r>
              <a:rPr lang="uk-UA" altLang="en-US" sz="2400" dirty="0" err="1"/>
              <a:t>and</a:t>
            </a:r>
            <a:r>
              <a:rPr lang="uk-UA" altLang="en-US" sz="2400" dirty="0"/>
              <a:t> </a:t>
            </a:r>
            <a:r>
              <a:rPr lang="uk-UA" altLang="en-US" sz="2400" dirty="0" err="1"/>
              <a:t>mucositis</a:t>
            </a:r>
            <a:r>
              <a:rPr lang="uk-UA" altLang="en-US" sz="2400" dirty="0"/>
              <a:t> - </a:t>
            </a:r>
            <a:r>
              <a:rPr lang="uk-UA" altLang="en-US" sz="2400" b="1" dirty="0"/>
              <a:t>MIRM</a:t>
            </a:r>
            <a:r>
              <a:rPr lang="ru-RU" altLang="en-US" sz="2400" dirty="0"/>
              <a:t>). </a:t>
            </a:r>
            <a:endParaRPr lang="ru-RU" altLang="en-US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 b="1" dirty="0" smtClean="0"/>
              <a:t>MIRM</a:t>
            </a:r>
            <a:r>
              <a:rPr lang="en-US" altLang="en-US" sz="2400" dirty="0" smtClean="0"/>
              <a:t> </a:t>
            </a:r>
            <a:r>
              <a:rPr lang="ru-RU" altLang="en-US" sz="2400" dirty="0" err="1" smtClean="0"/>
              <a:t>характеризується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ураженням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більш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ніж</a:t>
            </a:r>
            <a:r>
              <a:rPr lang="ru-RU" altLang="en-US" sz="2400" dirty="0" smtClean="0"/>
              <a:t> 2 </a:t>
            </a:r>
            <a:r>
              <a:rPr lang="ru-RU" altLang="en-US" sz="2400" dirty="0" err="1" smtClean="0"/>
              <a:t>ділянок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слизових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оболонок</a:t>
            </a:r>
            <a:r>
              <a:rPr lang="ru-RU" altLang="en-US" sz="2400" dirty="0" smtClean="0"/>
              <a:t>; </a:t>
            </a:r>
            <a:r>
              <a:rPr lang="ru-RU" altLang="en-US" sz="2400" dirty="0" err="1" smtClean="0"/>
              <a:t>шкірне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враження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може</a:t>
            </a:r>
            <a:r>
              <a:rPr lang="ru-RU" altLang="en-US" sz="2400" dirty="0" smtClean="0"/>
              <a:t> бути </a:t>
            </a:r>
            <a:r>
              <a:rPr lang="ru-RU" altLang="en-US" sz="2400" dirty="0" err="1" smtClean="0"/>
              <a:t>присутнє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або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відсутнє</a:t>
            </a:r>
            <a:r>
              <a:rPr lang="ru-RU" altLang="en-US" sz="2400" dirty="0" smtClean="0"/>
              <a:t>, </a:t>
            </a:r>
            <a:r>
              <a:rPr lang="ru-RU" altLang="en-US" sz="2400" dirty="0" err="1" smtClean="0"/>
              <a:t>що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відрізняє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його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від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мультиформної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ексудативної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еритеми</a:t>
            </a:r>
            <a:r>
              <a:rPr lang="ru-RU" altLang="en-US" sz="2400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en-US" sz="2400" dirty="0" err="1" smtClean="0"/>
              <a:t>Якщо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спостерігаються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шкірні</a:t>
            </a:r>
            <a:r>
              <a:rPr lang="ru-RU" altLang="en-US" sz="2400" dirty="0" smtClean="0"/>
              <a:t> прояви, </a:t>
            </a:r>
            <a:r>
              <a:rPr lang="ru-RU" altLang="en-US" sz="2400" dirty="0" err="1" smtClean="0"/>
              <a:t>елементи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висипу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зазвичай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мішенеподібні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або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везикуло-бульозні</a:t>
            </a:r>
            <a:r>
              <a:rPr lang="ru-RU" altLang="en-US" sz="2400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 b="1" dirty="0" smtClean="0"/>
              <a:t>MIRM </a:t>
            </a:r>
            <a:r>
              <a:rPr lang="ru-RU" altLang="en-US" sz="2400" dirty="0" err="1" smtClean="0"/>
              <a:t>характеризується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доброякісним</a:t>
            </a:r>
            <a:r>
              <a:rPr lang="ru-RU" altLang="en-US" sz="2400" dirty="0" smtClean="0"/>
              <a:t> </a:t>
            </a:r>
            <a:r>
              <a:rPr lang="ru-RU" altLang="en-US" sz="2400" dirty="0" err="1" smtClean="0"/>
              <a:t>перебігом</a:t>
            </a:r>
            <a:r>
              <a:rPr lang="ru-RU" altLang="en-US" sz="2400" dirty="0" smtClean="0"/>
              <a:t>.</a:t>
            </a:r>
            <a:endParaRPr lang="uk-UA" altLang="en-US" sz="2400" i="1" dirty="0" smtClean="0"/>
          </a:p>
          <a:p>
            <a:pPr marL="0" indent="0"/>
            <a:endParaRPr lang="uk-UA" altLang="en-US" sz="2400" i="1" dirty="0"/>
          </a:p>
        </p:txBody>
      </p:sp>
      <p:sp>
        <p:nvSpPr>
          <p:cNvPr id="63492" name="Прямоугольник 3"/>
          <p:cNvSpPr>
            <a:spLocks noChangeArrowheads="1"/>
          </p:cNvSpPr>
          <p:nvPr/>
        </p:nvSpPr>
        <p:spPr bwMode="auto">
          <a:xfrm>
            <a:off x="0" y="6457890"/>
            <a:ext cx="7339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ru-RU" sz="1000" b="0" dirty="0">
                <a:solidFill>
                  <a:srgbClr val="000000"/>
                </a:solidFill>
              </a:rPr>
              <a:t>Krafft C, Christy C. </a:t>
            </a:r>
            <a:r>
              <a:rPr lang="de-DE" altLang="ru-RU" sz="1000" b="0" dirty="0" err="1">
                <a:solidFill>
                  <a:srgbClr val="000000"/>
                </a:solidFill>
              </a:rPr>
              <a:t>Mycoplasma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Pneumonia</a:t>
            </a:r>
            <a:r>
              <a:rPr lang="de-DE" altLang="ru-RU" sz="1000" b="0" dirty="0">
                <a:solidFill>
                  <a:srgbClr val="000000"/>
                </a:solidFill>
              </a:rPr>
              <a:t> in </a:t>
            </a:r>
            <a:r>
              <a:rPr lang="de-DE" altLang="ru-RU" sz="1000" b="0" dirty="0" err="1">
                <a:solidFill>
                  <a:srgbClr val="000000"/>
                </a:solidFill>
              </a:rPr>
              <a:t>Children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and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Adolescents</a:t>
            </a:r>
            <a:r>
              <a:rPr lang="de-DE" altLang="ru-RU" sz="1000" b="0" dirty="0">
                <a:solidFill>
                  <a:srgbClr val="000000"/>
                </a:solidFill>
              </a:rPr>
              <a:t>. </a:t>
            </a:r>
            <a:r>
              <a:rPr lang="de-DE" altLang="ru-RU" sz="1000" b="0" dirty="0" err="1">
                <a:solidFill>
                  <a:srgbClr val="000000"/>
                </a:solidFill>
              </a:rPr>
              <a:t>Pediatr</a:t>
            </a:r>
            <a:r>
              <a:rPr lang="de-DE" altLang="ru-RU" sz="1000" b="0" dirty="0">
                <a:solidFill>
                  <a:srgbClr val="000000"/>
                </a:solidFill>
              </a:rPr>
              <a:t> </a:t>
            </a:r>
            <a:r>
              <a:rPr lang="de-DE" altLang="ru-RU" sz="1000" b="0" dirty="0" err="1">
                <a:solidFill>
                  <a:srgbClr val="000000"/>
                </a:solidFill>
              </a:rPr>
              <a:t>Rev</a:t>
            </a:r>
            <a:r>
              <a:rPr lang="de-DE" altLang="ru-RU" sz="1000" b="0" dirty="0">
                <a:solidFill>
                  <a:srgbClr val="000000"/>
                </a:solidFill>
              </a:rPr>
              <a:t>. 2020 Jan;41(1):12-19. </a:t>
            </a:r>
            <a:r>
              <a:rPr lang="de-DE" altLang="ru-RU" sz="1000" b="0" dirty="0" err="1">
                <a:solidFill>
                  <a:srgbClr val="000000"/>
                </a:solidFill>
              </a:rPr>
              <a:t>doi</a:t>
            </a:r>
            <a:r>
              <a:rPr lang="de-DE" altLang="ru-RU" sz="1000" b="0" dirty="0">
                <a:solidFill>
                  <a:srgbClr val="000000"/>
                </a:solidFill>
              </a:rPr>
              <a:t>: 10.1542/pir.2018-0016. PMID: 31894069.</a:t>
            </a:r>
            <a:endParaRPr lang="ru-RU" altLang="ru-RU" sz="1000" b="0" dirty="0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942" y="5842755"/>
            <a:ext cx="951058" cy="9144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2688" y="0"/>
            <a:ext cx="2289312" cy="30004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356" y="1594500"/>
            <a:ext cx="3683169" cy="18442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8373" y="3053678"/>
            <a:ext cx="2133627" cy="19795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3356" y="3641197"/>
            <a:ext cx="2859701" cy="23322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441983" y="6270480"/>
            <a:ext cx="418437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dirty="0" smtClean="0">
                <a:solidFill>
                  <a:srgbClr val="212529"/>
                </a:solidFill>
                <a:effectLst/>
                <a:latin typeface="Acumin Pro"/>
              </a:rPr>
              <a:t>Rush M, Leighton M, </a:t>
            </a:r>
            <a:r>
              <a:rPr lang="en-US" sz="1000" b="0" i="0" dirty="0" err="1" smtClean="0">
                <a:solidFill>
                  <a:srgbClr val="212529"/>
                </a:solidFill>
                <a:effectLst/>
                <a:latin typeface="Acumin Pro"/>
              </a:rPr>
              <a:t>Kikorian</a:t>
            </a:r>
            <a:r>
              <a:rPr lang="en-US" sz="1000" b="0" i="0" dirty="0" smtClean="0">
                <a:solidFill>
                  <a:srgbClr val="212529"/>
                </a:solidFill>
                <a:effectLst/>
                <a:latin typeface="Acumin Pro"/>
              </a:rPr>
              <a:t> AY, Parikh K. </a:t>
            </a:r>
            <a:r>
              <a:rPr lang="en-US" sz="1000" b="0" i="1" dirty="0" smtClean="0">
                <a:solidFill>
                  <a:srgbClr val="212529"/>
                </a:solidFill>
                <a:effectLst/>
                <a:latin typeface="Acumin Pro"/>
              </a:rPr>
              <a:t>Mycoplasma </a:t>
            </a:r>
            <a:endParaRPr lang="uk-UA" sz="1000" b="0" i="1" dirty="0" smtClean="0">
              <a:solidFill>
                <a:srgbClr val="212529"/>
              </a:solidFill>
              <a:effectLst/>
              <a:latin typeface="Acumin Pro"/>
            </a:endParaRPr>
          </a:p>
          <a:p>
            <a:r>
              <a:rPr lang="en-US" sz="1000" b="0" i="1" dirty="0" err="1" smtClean="0">
                <a:solidFill>
                  <a:srgbClr val="212529"/>
                </a:solidFill>
                <a:effectLst/>
                <a:latin typeface="Acumin Pro"/>
              </a:rPr>
              <a:t>pneumoniae</a:t>
            </a:r>
            <a:r>
              <a:rPr lang="en-US" sz="1000" b="0" i="0" dirty="0" smtClean="0">
                <a:solidFill>
                  <a:srgbClr val="212529"/>
                </a:solidFill>
                <a:effectLst/>
                <a:latin typeface="Acumin Pro"/>
              </a:rPr>
              <a:t>–induced rash and </a:t>
            </a:r>
            <a:r>
              <a:rPr lang="en-US" sz="1000" b="0" i="0" dirty="0" err="1" smtClean="0">
                <a:solidFill>
                  <a:srgbClr val="212529"/>
                </a:solidFill>
                <a:effectLst/>
                <a:latin typeface="Acumin Pro"/>
              </a:rPr>
              <a:t>mucositis</a:t>
            </a:r>
            <a:r>
              <a:rPr lang="en-US" sz="1000" b="0" i="0" dirty="0" smtClean="0">
                <a:solidFill>
                  <a:srgbClr val="212529"/>
                </a:solidFill>
                <a:effectLst/>
                <a:latin typeface="Acumin Pro"/>
              </a:rPr>
              <a:t>: 2 pediatric cases. </a:t>
            </a:r>
            <a:r>
              <a:rPr lang="en-US" sz="1000" b="0" i="1" dirty="0" smtClean="0">
                <a:solidFill>
                  <a:srgbClr val="212529"/>
                </a:solidFill>
                <a:effectLst/>
                <a:latin typeface="Acumin Pro"/>
              </a:rPr>
              <a:t>Consultant. </a:t>
            </a:r>
            <a:r>
              <a:rPr lang="en-US" sz="1000" b="0" i="0" dirty="0" smtClean="0">
                <a:solidFill>
                  <a:srgbClr val="212529"/>
                </a:solidFill>
                <a:effectLst/>
                <a:latin typeface="Acumin Pro"/>
              </a:rPr>
              <a:t>2019;59(6):168-171.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8931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1" y="152400"/>
            <a:ext cx="8435975" cy="1371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err="1" smtClean="0"/>
              <a:t>Особливості</a:t>
            </a:r>
            <a:r>
              <a:rPr lang="ru-RU" dirty="0" smtClean="0"/>
              <a:t> </a:t>
            </a:r>
            <a:r>
              <a:rPr lang="ru-RU" dirty="0" err="1" smtClean="0"/>
              <a:t>пневмонії</a:t>
            </a:r>
            <a:r>
              <a:rPr lang="ru-RU" dirty="0" smtClean="0"/>
              <a:t>, </a:t>
            </a:r>
            <a:r>
              <a:rPr lang="ru-RU" dirty="0" err="1" smtClean="0"/>
              <a:t>спричиненої</a:t>
            </a:r>
            <a:r>
              <a:rPr lang="ru-RU" dirty="0" smtClean="0"/>
              <a:t> </a:t>
            </a:r>
            <a:r>
              <a:rPr lang="de-DE" i="1" dirty="0" err="1" smtClean="0"/>
              <a:t>Haemophilus</a:t>
            </a:r>
            <a:r>
              <a:rPr lang="de-DE" i="1" dirty="0" smtClean="0"/>
              <a:t> </a:t>
            </a:r>
            <a:r>
              <a:rPr lang="de-DE" i="1" dirty="0" err="1" smtClean="0"/>
              <a:t>influenzae</a:t>
            </a:r>
            <a:endParaRPr lang="ru-RU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012" y="0"/>
            <a:ext cx="10230058" cy="6162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0942" y="5943521"/>
            <a:ext cx="951058" cy="914479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2089354" y="6180892"/>
            <a:ext cx="90027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   </a:t>
            </a:r>
            <a:r>
              <a:rPr lang="en-US" sz="1000" dirty="0" err="1"/>
              <a:t>Lipin</a:t>
            </a:r>
            <a:r>
              <a:rPr lang="en-US" sz="1000" dirty="0"/>
              <a:t> </a:t>
            </a:r>
            <a:r>
              <a:rPr lang="en-US" sz="1000" dirty="0" err="1"/>
              <a:t>L.,Ying</a:t>
            </a:r>
            <a:r>
              <a:rPr lang="en-US" sz="1000" dirty="0"/>
              <a:t> Wang </a:t>
            </a:r>
            <a:r>
              <a:rPr lang="en-US" sz="1000" dirty="0" err="1"/>
              <a:t>Y.,Sun</a:t>
            </a:r>
            <a:r>
              <a:rPr lang="en-US" sz="1000" dirty="0"/>
              <a:t> </a:t>
            </a:r>
            <a:r>
              <a:rPr lang="en-US" sz="1000" dirty="0" err="1"/>
              <a:t>J.,Wang</a:t>
            </a:r>
            <a:r>
              <a:rPr lang="en-US" sz="1000" dirty="0"/>
              <a:t> W.,</a:t>
            </a:r>
            <a:r>
              <a:rPr lang="en-US" sz="1000" dirty="0" err="1"/>
              <a:t>Hou</a:t>
            </a:r>
            <a:r>
              <a:rPr lang="en-US" sz="1000" dirty="0"/>
              <a:t> </a:t>
            </a:r>
            <a:r>
              <a:rPr lang="en-US" sz="1000" dirty="0" err="1"/>
              <a:t>J.,Wang</a:t>
            </a:r>
            <a:r>
              <a:rPr lang="en-US" sz="1000" dirty="0"/>
              <a:t> J. Case Report: Clinical and Immunological Features of a Chinese Cohort With Mycoplasma-Induced Rash and Mucositis/ Front. </a:t>
            </a:r>
            <a:r>
              <a:rPr lang="en-US" sz="1000" dirty="0" err="1"/>
              <a:t>Pediatr</a:t>
            </a:r>
            <a:r>
              <a:rPr lang="en-US" sz="1000" dirty="0"/>
              <a:t>., 22 July 2020.- Sec. Pediatric Immunology Volume 8 - 2020 | https://doi.org/10.3389/fped.2020.00402</a:t>
            </a:r>
          </a:p>
        </p:txBody>
      </p:sp>
    </p:spTree>
    <p:extLst>
      <p:ext uri="{BB962C8B-B14F-4D97-AF65-F5344CB8AC3E}">
        <p14:creationId xmlns:p14="http://schemas.microsoft.com/office/powerpoint/2010/main" val="57424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2217" y="895980"/>
            <a:ext cx="996856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myPT"/>
              </a:rPr>
              <a:t> </a:t>
            </a:r>
            <a:r>
              <a:rPr lang="ru-RU" sz="4800" b="1" dirty="0" err="1">
                <a:solidFill>
                  <a:srgbClr val="C00000"/>
                </a:solidFill>
                <a:latin typeface="Segoe Print" panose="02000600000000000000" pitchFamily="2" charset="0"/>
              </a:rPr>
              <a:t>Хвороби</a:t>
            </a:r>
            <a:r>
              <a:rPr lang="ru-RU" sz="4800" b="1" dirty="0">
                <a:solidFill>
                  <a:srgbClr val="C00000"/>
                </a:solidFill>
                <a:latin typeface="Segoe Print" panose="02000600000000000000" pitchFamily="2" charset="0"/>
              </a:rPr>
              <a:t> не </a:t>
            </a:r>
            <a:r>
              <a:rPr lang="ru-RU" sz="4800" b="1" dirty="0" err="1">
                <a:solidFill>
                  <a:srgbClr val="C00000"/>
                </a:solidFill>
                <a:latin typeface="Segoe Print" panose="02000600000000000000" pitchFamily="2" charset="0"/>
              </a:rPr>
              <a:t>красномовством</a:t>
            </a:r>
            <a:r>
              <a:rPr lang="ru-RU" sz="4800" b="1" dirty="0">
                <a:solidFill>
                  <a:srgbClr val="C00000"/>
                </a:solidFill>
                <a:latin typeface="Segoe Print" panose="02000600000000000000" pitchFamily="2" charset="0"/>
              </a:rPr>
              <a:t>, а </a:t>
            </a:r>
            <a:r>
              <a:rPr lang="ru-RU" sz="4800" b="1" dirty="0" err="1">
                <a:solidFill>
                  <a:srgbClr val="C00000"/>
                </a:solidFill>
                <a:latin typeface="Segoe Print" panose="02000600000000000000" pitchFamily="2" charset="0"/>
              </a:rPr>
              <a:t>ліками</a:t>
            </a:r>
            <a:r>
              <a:rPr lang="ru-RU" sz="4800" b="1" dirty="0">
                <a:solidFill>
                  <a:srgbClr val="C00000"/>
                </a:solidFill>
                <a:latin typeface="Segoe Print" panose="02000600000000000000" pitchFamily="2" charset="0"/>
              </a:rPr>
              <a:t> </a:t>
            </a:r>
            <a:r>
              <a:rPr lang="ru-RU" sz="4800" b="1" dirty="0" err="1">
                <a:solidFill>
                  <a:srgbClr val="C00000"/>
                </a:solidFill>
                <a:latin typeface="Segoe Print" panose="02000600000000000000" pitchFamily="2" charset="0"/>
              </a:rPr>
              <a:t>лікуються</a:t>
            </a:r>
            <a:r>
              <a:rPr lang="ru-RU" sz="4800" b="1" dirty="0">
                <a:solidFill>
                  <a:srgbClr val="C00000"/>
                </a:solidFill>
                <a:latin typeface="Segoe Print" panose="02000600000000000000" pitchFamily="2" charset="0"/>
              </a:rPr>
              <a:t>.</a:t>
            </a:r>
            <a:endParaRPr lang="ru-RU" sz="4800" b="1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endParaRPr lang="ru-RU" dirty="0">
              <a:solidFill>
                <a:srgbClr val="C00000"/>
              </a:solidFill>
              <a:latin typeface="myPT"/>
            </a:endParaRPr>
          </a:p>
          <a:p>
            <a:endParaRPr lang="ru-RU" dirty="0" smtClean="0">
              <a:solidFill>
                <a:srgbClr val="C00000"/>
              </a:solidFill>
              <a:latin typeface="myP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72680" y="3019638"/>
            <a:ext cx="20665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  <a:latin typeface="Segoe Script" panose="020B0504020000000003" pitchFamily="34" charset="0"/>
              </a:rPr>
              <a:t>Цельс</a:t>
            </a:r>
            <a:r>
              <a:rPr lang="ru-RU" sz="4000" b="1" dirty="0" smtClean="0">
                <a:solidFill>
                  <a:srgbClr val="C00000"/>
                </a:solidFill>
                <a:latin typeface="Segoe Script" panose="020B0504020000000003" pitchFamily="34" charset="0"/>
              </a:rPr>
              <a:t>. </a:t>
            </a:r>
            <a:endParaRPr lang="ru-RU" sz="4000" b="1" dirty="0">
              <a:solidFill>
                <a:srgbClr val="C00000"/>
              </a:solidFill>
              <a:latin typeface="Segoe Script" panose="020B05040200000000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8728">
                        <a14:backgroundMark x1="66921" y1="4762" x2="92112" y2="59921"/>
                        <a14:backgroundMark x1="79135" y1="51389" x2="79135" y2="51389"/>
                        <a14:backgroundMark x1="79135" y1="51389" x2="97710" y2="12698"/>
                        <a14:backgroundMark x1="54453" y1="63095" x2="58779" y2="59325"/>
                        <a14:backgroundMark x1="96947" y1="94841" x2="97455" y2="90476"/>
                        <a14:backgroundMark x1="20102" y1="6349" x2="19593" y2="15476"/>
                        <a14:backgroundMark x1="7379" y1="34921" x2="6616" y2="94246"/>
                        <a14:backgroundMark x1="90331" y1="97421" x2="59542" y2="99802"/>
                        <a14:backgroundMark x1="20102" y1="96032" x2="35115" y2="99802"/>
                        <a14:backgroundMark x1="36387" y1="82143" x2="38422" y2="86310"/>
                        <a14:backgroundMark x1="51399" y1="88294" x2="55471" y2="97421"/>
                        <a14:backgroundMark x1="43003" y1="99008" x2="52672" y2="98413"/>
                        <a14:backgroundMark x1="65903" y1="65079" x2="69975" y2="6507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73382" y="3210530"/>
            <a:ext cx="2510652" cy="321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8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Лікування</a:t>
            </a:r>
            <a:r>
              <a:rPr lang="ru-RU" b="1" dirty="0"/>
              <a:t> </a:t>
            </a:r>
            <a:r>
              <a:rPr lang="ru-RU" b="1" dirty="0" err="1"/>
              <a:t>пневмонії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0439" y="1705415"/>
            <a:ext cx="1095805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Лікування</a:t>
            </a:r>
            <a:r>
              <a:rPr lang="ru-RU" sz="2800" dirty="0"/>
              <a:t> </a:t>
            </a:r>
            <a:r>
              <a:rPr lang="ru-RU" sz="2800" dirty="0" err="1"/>
              <a:t>пневмонії</a:t>
            </a:r>
            <a:r>
              <a:rPr lang="ru-RU" sz="2800" dirty="0"/>
              <a:t> повинно бути </a:t>
            </a:r>
            <a:r>
              <a:rPr lang="ru-RU" sz="2800" dirty="0" err="1"/>
              <a:t>комплексним</a:t>
            </a:r>
            <a:r>
              <a:rPr lang="ru-RU" sz="2800" dirty="0"/>
              <a:t> і </a:t>
            </a:r>
            <a:r>
              <a:rPr lang="ru-RU" sz="2800" dirty="0" err="1"/>
              <a:t>передбачає</a:t>
            </a:r>
            <a:r>
              <a:rPr lang="ru-RU" sz="2800" dirty="0"/>
              <a:t>: </a:t>
            </a:r>
            <a:endParaRPr lang="ru-RU" sz="2800" dirty="0" smtClean="0"/>
          </a:p>
          <a:p>
            <a:endParaRPr lang="ru-RU" sz="2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err="1" smtClean="0"/>
              <a:t>дію</a:t>
            </a:r>
            <a:r>
              <a:rPr lang="ru-RU" sz="2800" dirty="0" smtClean="0"/>
              <a:t> </a:t>
            </a:r>
            <a:r>
              <a:rPr lang="ru-RU" sz="2800" dirty="0"/>
              <a:t>на </a:t>
            </a:r>
            <a:r>
              <a:rPr lang="ru-RU" sz="2800" dirty="0" err="1"/>
              <a:t>збудника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; </a:t>
            </a:r>
            <a:endParaRPr lang="ru-RU" sz="2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err="1" smtClean="0"/>
              <a:t>усунення</a:t>
            </a:r>
            <a:r>
              <a:rPr lang="ru-RU" sz="2800" dirty="0" smtClean="0"/>
              <a:t> </a:t>
            </a:r>
            <a:r>
              <a:rPr lang="ru-RU" sz="2800" dirty="0" err="1"/>
              <a:t>запалення</a:t>
            </a:r>
            <a:r>
              <a:rPr lang="ru-RU" sz="2800" dirty="0"/>
              <a:t> та </a:t>
            </a:r>
            <a:r>
              <a:rPr lang="ru-RU" sz="2800" dirty="0" err="1"/>
              <a:t>інтоксикації</a:t>
            </a:r>
            <a:r>
              <a:rPr lang="ru-RU" sz="2800" dirty="0"/>
              <a:t>; </a:t>
            </a:r>
            <a:endParaRPr lang="ru-RU" sz="2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err="1" smtClean="0"/>
              <a:t>поновлення</a:t>
            </a:r>
            <a:r>
              <a:rPr lang="ru-RU" sz="2800" dirty="0" smtClean="0"/>
              <a:t> </a:t>
            </a:r>
            <a:r>
              <a:rPr lang="ru-RU" sz="2800" dirty="0" err="1"/>
              <a:t>дренажної</a:t>
            </a:r>
            <a:r>
              <a:rPr lang="ru-RU" sz="2800" dirty="0"/>
              <a:t> </a:t>
            </a:r>
            <a:r>
              <a:rPr lang="ru-RU" sz="2800" dirty="0" err="1"/>
              <a:t>функції</a:t>
            </a:r>
            <a:r>
              <a:rPr lang="ru-RU" sz="2800" dirty="0"/>
              <a:t> </a:t>
            </a:r>
            <a:r>
              <a:rPr lang="ru-RU" sz="2800" dirty="0" err="1"/>
              <a:t>бронхолегеневого</a:t>
            </a:r>
            <a:r>
              <a:rPr lang="ru-RU" sz="2800" dirty="0"/>
              <a:t> </a:t>
            </a:r>
            <a:r>
              <a:rPr lang="ru-RU" sz="2800" dirty="0" err="1"/>
              <a:t>апарату</a:t>
            </a:r>
            <a:r>
              <a:rPr lang="ru-RU" sz="2800" dirty="0"/>
              <a:t>; </a:t>
            </a:r>
            <a:endParaRPr lang="ru-RU" sz="2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err="1" smtClean="0"/>
              <a:t>нормалізацію</a:t>
            </a:r>
            <a:r>
              <a:rPr lang="ru-RU" sz="2800" dirty="0" smtClean="0"/>
              <a:t> </a:t>
            </a:r>
            <a:r>
              <a:rPr lang="ru-RU" sz="2800" dirty="0" err="1"/>
              <a:t>імунобіологічної</a:t>
            </a:r>
            <a:r>
              <a:rPr lang="ru-RU" sz="2800" dirty="0"/>
              <a:t> </a:t>
            </a:r>
            <a:r>
              <a:rPr lang="ru-RU" sz="2800" dirty="0" err="1"/>
              <a:t>реактивності</a:t>
            </a:r>
            <a:r>
              <a:rPr lang="ru-RU" sz="2800" dirty="0"/>
              <a:t>; </a:t>
            </a:r>
            <a:endParaRPr lang="ru-RU" sz="2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err="1" smtClean="0"/>
              <a:t>спеціальні</a:t>
            </a:r>
            <a:r>
              <a:rPr lang="ru-RU" sz="2800" dirty="0" smtClean="0"/>
              <a:t> </a:t>
            </a:r>
            <a:r>
              <a:rPr lang="ru-RU" sz="2800" dirty="0" err="1"/>
              <a:t>методи</a:t>
            </a:r>
            <a:r>
              <a:rPr lang="ru-RU" sz="2800" dirty="0"/>
              <a:t> і </a:t>
            </a:r>
            <a:r>
              <a:rPr lang="ru-RU" sz="2800" dirty="0" err="1"/>
              <a:t>засоби</a:t>
            </a:r>
            <a:r>
              <a:rPr lang="ru-RU" sz="2800" dirty="0"/>
              <a:t> при </a:t>
            </a:r>
            <a:r>
              <a:rPr lang="ru-RU" sz="2800" dirty="0" err="1"/>
              <a:t>ускладненнях</a:t>
            </a:r>
            <a:r>
              <a:rPr lang="ru-RU" sz="2800" dirty="0"/>
              <a:t> </a:t>
            </a:r>
            <a:r>
              <a:rPr lang="ru-RU" sz="2800" dirty="0" err="1"/>
              <a:t>пневмоній</a:t>
            </a:r>
            <a:r>
              <a:rPr lang="ru-RU" sz="2800" dirty="0"/>
              <a:t>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1790" y="4622185"/>
            <a:ext cx="1536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974" y="137652"/>
            <a:ext cx="10677832" cy="629265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214895"/>
                </a:solidFill>
              </a:rPr>
              <a:t>Показання</a:t>
            </a:r>
            <a:r>
              <a:rPr lang="ru-RU" b="1" dirty="0" smtClean="0">
                <a:solidFill>
                  <a:srgbClr val="214895"/>
                </a:solidFill>
              </a:rPr>
              <a:t> </a:t>
            </a:r>
            <a:r>
              <a:rPr lang="ru-RU" b="1" dirty="0">
                <a:solidFill>
                  <a:srgbClr val="214895"/>
                </a:solidFill>
              </a:rPr>
              <a:t>до </a:t>
            </a:r>
            <a:r>
              <a:rPr lang="ru-RU" b="1" dirty="0" err="1">
                <a:solidFill>
                  <a:srgbClr val="214895"/>
                </a:solidFill>
              </a:rPr>
              <a:t>госпіталізації</a:t>
            </a:r>
            <a:r>
              <a:rPr lang="ru-RU" b="1" dirty="0">
                <a:solidFill>
                  <a:srgbClr val="214895"/>
                </a:solidFill>
              </a:rPr>
              <a:t> </a:t>
            </a:r>
            <a:r>
              <a:rPr lang="ru-RU" b="1" dirty="0" err="1">
                <a:solidFill>
                  <a:srgbClr val="214895"/>
                </a:solidFill>
              </a:rPr>
              <a:t>хворих</a:t>
            </a:r>
            <a:r>
              <a:rPr lang="ru-RU" b="1" dirty="0">
                <a:solidFill>
                  <a:srgbClr val="214895"/>
                </a:solidFill>
              </a:rPr>
              <a:t> на </a:t>
            </a:r>
            <a:r>
              <a:rPr lang="ru-RU" b="1" dirty="0" err="1" smtClean="0">
                <a:solidFill>
                  <a:srgbClr val="214895"/>
                </a:solidFill>
              </a:rPr>
              <a:t>пневмонію</a:t>
            </a:r>
            <a:r>
              <a:rPr lang="ru-RU" sz="2800" dirty="0" smtClean="0">
                <a:solidFill>
                  <a:srgbClr val="214895"/>
                </a:solidFill>
              </a:rPr>
              <a:t> </a:t>
            </a:r>
            <a:endParaRPr lang="ru-RU" sz="2800" dirty="0">
              <a:solidFill>
                <a:srgbClr val="21489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310" y="3622705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 smtClean="0"/>
              <a:t> </a:t>
            </a:r>
            <a:r>
              <a:rPr lang="ru-RU" b="1" dirty="0" err="1"/>
              <a:t>Показання</a:t>
            </a:r>
            <a:r>
              <a:rPr lang="ru-RU" b="1" dirty="0"/>
              <a:t> до </a:t>
            </a:r>
            <a:r>
              <a:rPr lang="ru-RU" b="1" dirty="0" err="1"/>
              <a:t>госпіталізації</a:t>
            </a:r>
            <a:r>
              <a:rPr lang="ru-RU" b="1" dirty="0"/>
              <a:t> у </a:t>
            </a:r>
            <a:r>
              <a:rPr lang="ru-RU" b="1" dirty="0" err="1"/>
              <a:t>дітей</a:t>
            </a:r>
            <a:r>
              <a:rPr lang="ru-RU" b="1" dirty="0"/>
              <a:t> </a:t>
            </a:r>
            <a:r>
              <a:rPr lang="ru-RU" b="1" dirty="0" err="1"/>
              <a:t>раннього</a:t>
            </a:r>
            <a:r>
              <a:rPr lang="ru-RU" b="1" dirty="0"/>
              <a:t> </a:t>
            </a:r>
            <a:r>
              <a:rPr lang="ru-RU" b="1" dirty="0" err="1" smtClean="0"/>
              <a:t>віку</a:t>
            </a:r>
            <a:r>
              <a:rPr lang="en-US" b="1" dirty="0" smtClean="0"/>
              <a:t>:</a:t>
            </a:r>
            <a:endParaRPr lang="uk-UA" b="1" dirty="0" smtClean="0"/>
          </a:p>
          <a:p>
            <a:r>
              <a:rPr lang="en-US" dirty="0" smtClean="0"/>
              <a:t> </a:t>
            </a:r>
            <a:endParaRPr lang="uk-UA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SaO</a:t>
            </a:r>
            <a:r>
              <a:rPr lang="uk-UA" dirty="0" smtClean="0"/>
              <a:t>2 </a:t>
            </a:r>
            <a:r>
              <a:rPr lang="ru-RU" dirty="0"/>
              <a:t>&lt;92%, </a:t>
            </a:r>
            <a:r>
              <a:rPr lang="ru-RU" dirty="0" err="1"/>
              <a:t>ціаноз</a:t>
            </a:r>
            <a:endParaRPr lang="uk-UA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частота </a:t>
            </a:r>
            <a:r>
              <a:rPr lang="ru-RU" dirty="0" err="1"/>
              <a:t>дихання</a:t>
            </a:r>
            <a:r>
              <a:rPr lang="ru-RU" dirty="0"/>
              <a:t> &gt;70 </a:t>
            </a:r>
            <a:r>
              <a:rPr lang="ru-RU" dirty="0" smtClean="0"/>
              <a:t>за </a:t>
            </a:r>
            <a:r>
              <a:rPr lang="ru-RU" dirty="0" err="1"/>
              <a:t>хв</a:t>
            </a:r>
            <a:r>
              <a:rPr lang="ru-RU" dirty="0" smtClean="0"/>
              <a:t>.;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 smtClean="0"/>
              <a:t>утруднене</a:t>
            </a:r>
            <a:r>
              <a:rPr lang="ru-RU" dirty="0" smtClean="0"/>
              <a:t> </a:t>
            </a:r>
            <a:r>
              <a:rPr lang="ru-RU" dirty="0" err="1"/>
              <a:t>дихання</a:t>
            </a:r>
            <a:r>
              <a:rPr lang="ru-RU" dirty="0"/>
              <a:t>;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 smtClean="0"/>
              <a:t>переривчастий</a:t>
            </a:r>
            <a:r>
              <a:rPr lang="ru-RU" dirty="0" smtClean="0"/>
              <a:t> </a:t>
            </a:r>
            <a:r>
              <a:rPr lang="ru-RU" dirty="0" err="1"/>
              <a:t>апное</a:t>
            </a:r>
            <a:r>
              <a:rPr lang="ru-RU" dirty="0"/>
              <a:t>, </a:t>
            </a:r>
            <a:r>
              <a:rPr lang="ru-RU" dirty="0" err="1"/>
              <a:t>рохкання</a:t>
            </a:r>
            <a:r>
              <a:rPr lang="ru-RU" dirty="0"/>
              <a:t>;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 smtClean="0"/>
              <a:t>відмова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 smtClean="0"/>
              <a:t>годування</a:t>
            </a:r>
            <a:r>
              <a:rPr lang="ru-RU" dirty="0" smtClean="0"/>
              <a:t> 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62749" y="1177873"/>
            <a:ext cx="73201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Загальні</a:t>
            </a:r>
            <a:r>
              <a:rPr lang="ru-RU" sz="2000" b="1" dirty="0"/>
              <a:t> </a:t>
            </a:r>
            <a:r>
              <a:rPr lang="ru-RU" sz="2000" b="1" dirty="0" err="1"/>
              <a:t>показання</a:t>
            </a:r>
            <a:r>
              <a:rPr lang="ru-RU" sz="2000" b="1" dirty="0"/>
              <a:t> до </a:t>
            </a:r>
            <a:r>
              <a:rPr lang="ru-RU" sz="2000" b="1" dirty="0" err="1"/>
              <a:t>госпіталізації</a:t>
            </a:r>
            <a:r>
              <a:rPr lang="ru-RU" sz="2000" b="1" dirty="0"/>
              <a:t> </a:t>
            </a:r>
            <a:r>
              <a:rPr lang="ru-RU" sz="2000" b="1" dirty="0" err="1"/>
              <a:t>хворих</a:t>
            </a:r>
            <a:r>
              <a:rPr lang="ru-RU" sz="2000" b="1" dirty="0"/>
              <a:t> на </a:t>
            </a:r>
            <a:r>
              <a:rPr lang="ru-RU" sz="2000" b="1" dirty="0" err="1" smtClean="0"/>
              <a:t>пневмонію</a:t>
            </a:r>
            <a:r>
              <a:rPr lang="ru-RU" sz="2000" b="1" dirty="0" smtClean="0"/>
              <a:t>:</a:t>
            </a:r>
          </a:p>
          <a:p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ускладнений</a:t>
            </a:r>
            <a:r>
              <a:rPr lang="ru-RU" sz="2000" dirty="0"/>
              <a:t> </a:t>
            </a:r>
            <a:r>
              <a:rPr lang="ru-RU" sz="2000" dirty="0" err="1"/>
              <a:t>перебіг</a:t>
            </a:r>
            <a:r>
              <a:rPr lang="ru-RU" sz="2000" dirty="0"/>
              <a:t> </a:t>
            </a:r>
            <a:r>
              <a:rPr lang="ru-RU" sz="2000" dirty="0" err="1"/>
              <a:t>захворювання</a:t>
            </a:r>
            <a:r>
              <a:rPr lang="ru-RU" sz="2000" dirty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ДН ІІ-ІІІ, </a:t>
            </a:r>
            <a:r>
              <a:rPr lang="ru-RU" sz="2000" dirty="0" err="1"/>
              <a:t>нестабільна</a:t>
            </a:r>
            <a:r>
              <a:rPr lang="ru-RU" sz="2000" dirty="0"/>
              <a:t> </a:t>
            </a:r>
            <a:r>
              <a:rPr lang="ru-RU" sz="2000" dirty="0" err="1"/>
              <a:t>гемодинаміка</a:t>
            </a:r>
            <a:r>
              <a:rPr lang="ru-RU" sz="2000" dirty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несприятливий</a:t>
            </a:r>
            <a:r>
              <a:rPr lang="ru-RU" sz="2000" dirty="0"/>
              <a:t> </a:t>
            </a:r>
            <a:r>
              <a:rPr lang="ru-RU" sz="2000" dirty="0" err="1"/>
              <a:t>преморбідний</a:t>
            </a:r>
            <a:r>
              <a:rPr lang="ru-RU" sz="2000" dirty="0"/>
              <a:t> фон;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супровідні</a:t>
            </a:r>
            <a:r>
              <a:rPr lang="ru-RU" sz="2000" dirty="0"/>
              <a:t> </a:t>
            </a:r>
            <a:r>
              <a:rPr lang="ru-RU" sz="2000" dirty="0" err="1"/>
              <a:t>хронічні</a:t>
            </a:r>
            <a:r>
              <a:rPr lang="ru-RU" sz="2000" dirty="0"/>
              <a:t> </a:t>
            </a:r>
            <a:r>
              <a:rPr lang="ru-RU" sz="2000" dirty="0" err="1"/>
              <a:t>захворювання</a:t>
            </a:r>
            <a:r>
              <a:rPr lang="ru-RU" sz="2000" dirty="0"/>
              <a:t>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несприятливі</a:t>
            </a:r>
            <a:r>
              <a:rPr lang="ru-RU" sz="2000" dirty="0"/>
              <a:t> </a:t>
            </a:r>
            <a:r>
              <a:rPr lang="ru-RU" sz="2000" dirty="0" err="1"/>
              <a:t>соціально-побутові</a:t>
            </a:r>
            <a:r>
              <a:rPr lang="ru-RU" sz="2000" dirty="0"/>
              <a:t> </a:t>
            </a:r>
            <a:r>
              <a:rPr lang="ru-RU" sz="2000" dirty="0" err="1"/>
              <a:t>умови</a:t>
            </a:r>
            <a:r>
              <a:rPr lang="ru-RU" sz="2000" dirty="0"/>
              <a:t>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 smtClean="0"/>
              <a:t>неефективність</a:t>
            </a:r>
            <a:r>
              <a:rPr lang="ru-RU" sz="2000" dirty="0" smtClean="0"/>
              <a:t> </a:t>
            </a:r>
            <a:r>
              <a:rPr lang="ru-RU" sz="2000" dirty="0" err="1"/>
              <a:t>терапії</a:t>
            </a:r>
            <a:r>
              <a:rPr lang="ru-RU" sz="2000" dirty="0"/>
              <a:t> через 24-36 год.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12310" y="3899703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/>
              <a:t>Показання</a:t>
            </a:r>
            <a:r>
              <a:rPr lang="ru-RU" b="1" dirty="0"/>
              <a:t> до </a:t>
            </a:r>
            <a:r>
              <a:rPr lang="ru-RU" b="1" dirty="0" err="1"/>
              <a:t>госпіталізації</a:t>
            </a:r>
            <a:r>
              <a:rPr lang="ru-RU" b="1" dirty="0"/>
              <a:t> у </a:t>
            </a:r>
            <a:r>
              <a:rPr lang="ru-RU" b="1" dirty="0" err="1"/>
              <a:t>дітей</a:t>
            </a:r>
            <a:r>
              <a:rPr lang="ru-RU" b="1" dirty="0"/>
              <a:t> старшого </a:t>
            </a:r>
            <a:r>
              <a:rPr lang="ru-RU" b="1" dirty="0" err="1"/>
              <a:t>віку</a:t>
            </a:r>
            <a:r>
              <a:rPr lang="en-US" b="1" dirty="0" smtClean="0"/>
              <a:t>:</a:t>
            </a:r>
            <a:endParaRPr lang="uk-UA" b="1" dirty="0" smtClean="0"/>
          </a:p>
          <a:p>
            <a:endParaRPr lang="uk-UA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SaO2 </a:t>
            </a:r>
            <a:r>
              <a:rPr lang="ru-RU" dirty="0"/>
              <a:t>&lt;92%, </a:t>
            </a:r>
            <a:r>
              <a:rPr lang="ru-RU" dirty="0" err="1"/>
              <a:t>ціаноз</a:t>
            </a:r>
            <a:endParaRPr lang="uk-UA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частота </a:t>
            </a:r>
            <a:r>
              <a:rPr lang="ru-RU" dirty="0" err="1"/>
              <a:t>дихання</a:t>
            </a:r>
            <a:r>
              <a:rPr lang="ru-RU" dirty="0"/>
              <a:t> &gt;50 </a:t>
            </a:r>
            <a:r>
              <a:rPr lang="ru-RU" dirty="0" smtClean="0"/>
              <a:t>за </a:t>
            </a:r>
            <a:r>
              <a:rPr lang="ru-RU" dirty="0" err="1"/>
              <a:t>хв</a:t>
            </a:r>
            <a:r>
              <a:rPr lang="ru-RU" dirty="0"/>
              <a:t>.;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/>
              <a:t>утруднене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r>
              <a:rPr lang="ru-RU" dirty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/>
              <a:t>рохкання</a:t>
            </a:r>
            <a:r>
              <a:rPr lang="ru-RU" dirty="0"/>
              <a:t>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/>
              <a:t>ознаки</a:t>
            </a:r>
            <a:r>
              <a:rPr lang="ru-RU" dirty="0"/>
              <a:t> </a:t>
            </a:r>
            <a:r>
              <a:rPr lang="ru-RU" dirty="0" err="1"/>
              <a:t>зневоднення</a:t>
            </a:r>
            <a:r>
              <a:rPr lang="ru-RU" dirty="0"/>
              <a:t>;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34" y="1325357"/>
            <a:ext cx="1945199" cy="1945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99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858" y="789038"/>
            <a:ext cx="10972800" cy="567813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Показаннями</a:t>
            </a:r>
            <a:r>
              <a:rPr lang="ru-RU" b="1" dirty="0">
                <a:solidFill>
                  <a:srgbClr val="FF0000"/>
                </a:solidFill>
              </a:rPr>
              <a:t> до </a:t>
            </a:r>
            <a:r>
              <a:rPr lang="ru-RU" b="1" dirty="0" err="1">
                <a:solidFill>
                  <a:srgbClr val="FF0000"/>
                </a:solidFill>
              </a:rPr>
              <a:t>госпіталізації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відділення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інтенсивної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терапії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b="1" dirty="0">
                <a:solidFill>
                  <a:srgbClr val="FF0000"/>
                </a:solidFill>
              </a:rPr>
              <a:t>є: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9483" y="1353851"/>
            <a:ext cx="901618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buFont typeface="Wingdings" pitchFamily="2" charset="2"/>
              <a:buChar char="§"/>
            </a:pPr>
            <a:r>
              <a:rPr lang="ru-RU" sz="2400" dirty="0" err="1" smtClean="0"/>
              <a:t>розвиток</a:t>
            </a:r>
            <a:r>
              <a:rPr lang="ru-RU" sz="2400" dirty="0" smtClean="0"/>
              <a:t> </a:t>
            </a:r>
            <a:r>
              <a:rPr lang="ru-RU" sz="2400" dirty="0" err="1"/>
              <a:t>загрозливих</a:t>
            </a:r>
            <a:r>
              <a:rPr lang="ru-RU" sz="2400" dirty="0"/>
              <a:t> </a:t>
            </a:r>
            <a:r>
              <a:rPr lang="ru-RU" sz="2400" dirty="0" err="1"/>
              <a:t>станів</a:t>
            </a:r>
            <a:r>
              <a:rPr lang="ru-RU" sz="2400" dirty="0"/>
              <a:t> з </a:t>
            </a:r>
            <a:r>
              <a:rPr lang="ru-RU" sz="2400" dirty="0" err="1"/>
              <a:t>декомпенсацією</a:t>
            </a:r>
            <a:r>
              <a:rPr lang="ru-RU" sz="2400" dirty="0"/>
              <a:t> і </a:t>
            </a:r>
            <a:r>
              <a:rPr lang="ru-RU" sz="2400" dirty="0" err="1"/>
              <a:t>втратою</a:t>
            </a:r>
            <a:r>
              <a:rPr lang="ru-RU" sz="2400" dirty="0"/>
              <a:t> </a:t>
            </a:r>
            <a:r>
              <a:rPr lang="ru-RU" sz="2400" dirty="0" err="1"/>
              <a:t>життєво</a:t>
            </a:r>
            <a:r>
              <a:rPr lang="ru-RU" sz="2400" dirty="0"/>
              <a:t> </a:t>
            </a:r>
            <a:r>
              <a:rPr lang="ru-RU" sz="2400" dirty="0" err="1"/>
              <a:t>важливих</a:t>
            </a:r>
            <a:r>
              <a:rPr lang="ru-RU" sz="2400" dirty="0"/>
              <a:t> </a:t>
            </a:r>
            <a:r>
              <a:rPr lang="ru-RU" sz="2400" dirty="0" err="1"/>
              <a:t>функцій</a:t>
            </a:r>
            <a:r>
              <a:rPr lang="ru-RU" sz="2400" dirty="0"/>
              <a:t> </a:t>
            </a:r>
            <a:r>
              <a:rPr lang="ru-RU" sz="2400" dirty="0" err="1"/>
              <a:t>організму</a:t>
            </a:r>
            <a:r>
              <a:rPr lang="ru-RU" sz="2400" dirty="0"/>
              <a:t>;</a:t>
            </a:r>
          </a:p>
          <a:p>
            <a:pPr marL="285750" lvl="0" indent="-285750" fontAlgn="base">
              <a:buFont typeface="Wingdings" pitchFamily="2" charset="2"/>
              <a:buChar char="§"/>
            </a:pPr>
            <a:r>
              <a:rPr lang="ru-RU" sz="2400" dirty="0" err="1"/>
              <a:t>гостра</a:t>
            </a:r>
            <a:r>
              <a:rPr lang="ru-RU" sz="2400" dirty="0"/>
              <a:t> </a:t>
            </a:r>
            <a:r>
              <a:rPr lang="ru-RU" sz="2400" dirty="0" err="1"/>
              <a:t>дихальна</a:t>
            </a:r>
            <a:r>
              <a:rPr lang="ru-RU" sz="2400" dirty="0"/>
              <a:t> </a:t>
            </a:r>
            <a:r>
              <a:rPr lang="ru-RU" sz="2400" dirty="0" err="1"/>
              <a:t>недостатність</a:t>
            </a:r>
            <a:r>
              <a:rPr lang="ru-RU" sz="2400" dirty="0"/>
              <a:t> ІІІ </a:t>
            </a:r>
            <a:r>
              <a:rPr lang="ru-RU" sz="2400" dirty="0" err="1"/>
              <a:t>ступеня</a:t>
            </a:r>
            <a:r>
              <a:rPr lang="ru-RU" sz="2400" dirty="0"/>
              <a:t>;</a:t>
            </a:r>
          </a:p>
          <a:p>
            <a:pPr marL="285750" lvl="0" indent="-285750" fontAlgn="base">
              <a:buFont typeface="Wingdings" pitchFamily="2" charset="2"/>
              <a:buChar char="§"/>
            </a:pPr>
            <a:r>
              <a:rPr lang="en-US" sz="2400" dirty="0" err="1"/>
              <a:t>гостра</a:t>
            </a:r>
            <a:r>
              <a:rPr lang="en-US" sz="2400" dirty="0"/>
              <a:t> </a:t>
            </a:r>
            <a:r>
              <a:rPr lang="en-US" sz="2400" dirty="0" err="1"/>
              <a:t>серцево-судинна</a:t>
            </a:r>
            <a:r>
              <a:rPr lang="en-US" sz="2400" dirty="0"/>
              <a:t> </a:t>
            </a:r>
            <a:r>
              <a:rPr lang="en-US" sz="2400" dirty="0" err="1"/>
              <a:t>недостатність</a:t>
            </a:r>
            <a:r>
              <a:rPr lang="en-US" sz="2400" dirty="0"/>
              <a:t>;</a:t>
            </a:r>
            <a:endParaRPr lang="ru-RU" sz="2400" dirty="0"/>
          </a:p>
          <a:p>
            <a:pPr marL="285750" lvl="0" indent="-285750" fontAlgn="base">
              <a:buFont typeface="Wingdings" pitchFamily="2" charset="2"/>
              <a:buChar char="§"/>
            </a:pPr>
            <a:r>
              <a:rPr lang="en-US" sz="2400" dirty="0" err="1"/>
              <a:t>набряк</a:t>
            </a:r>
            <a:r>
              <a:rPr lang="en-US" sz="2400" dirty="0"/>
              <a:t> </a:t>
            </a:r>
            <a:r>
              <a:rPr lang="en-US" sz="2400" dirty="0" err="1"/>
              <a:t>легень</a:t>
            </a:r>
            <a:r>
              <a:rPr lang="en-US" sz="2400" dirty="0"/>
              <a:t>;</a:t>
            </a:r>
            <a:endParaRPr lang="ru-RU" sz="2400" dirty="0"/>
          </a:p>
          <a:p>
            <a:pPr marL="285750" lvl="0" indent="-285750" fontAlgn="base">
              <a:buFont typeface="Wingdings" pitchFamily="2" charset="2"/>
              <a:buChar char="§"/>
            </a:pPr>
            <a:r>
              <a:rPr lang="en-US" sz="2400" dirty="0" err="1"/>
              <a:t>колапс</a:t>
            </a:r>
            <a:r>
              <a:rPr lang="en-US" sz="2400" dirty="0"/>
              <a:t>;</a:t>
            </a:r>
            <a:endParaRPr lang="ru-RU" sz="2400" dirty="0"/>
          </a:p>
          <a:p>
            <a:pPr marL="285750" lvl="0" indent="-285750" fontAlgn="base">
              <a:buFont typeface="Wingdings" pitchFamily="2" charset="2"/>
              <a:buChar char="§"/>
            </a:pPr>
            <a:r>
              <a:rPr lang="en-US" sz="2400" dirty="0" err="1"/>
              <a:t>зупинка</a:t>
            </a:r>
            <a:r>
              <a:rPr lang="en-US" sz="2400" dirty="0"/>
              <a:t> </a:t>
            </a:r>
            <a:r>
              <a:rPr lang="en-US" sz="2400" dirty="0" err="1"/>
              <a:t>серця</a:t>
            </a:r>
            <a:r>
              <a:rPr lang="en-US" sz="2400" dirty="0"/>
              <a:t>;</a:t>
            </a:r>
            <a:endParaRPr lang="ru-RU" sz="2400" dirty="0"/>
          </a:p>
          <a:p>
            <a:pPr marL="285750" lvl="0" indent="-285750" fontAlgn="base">
              <a:buFont typeface="Wingdings" pitchFamily="2" charset="2"/>
              <a:buChar char="§"/>
            </a:pPr>
            <a:r>
              <a:rPr lang="en-US" sz="2400" dirty="0" err="1"/>
              <a:t>набряк</a:t>
            </a:r>
            <a:r>
              <a:rPr lang="en-US" sz="2400" dirty="0"/>
              <a:t> </a:t>
            </a:r>
            <a:r>
              <a:rPr lang="en-US" sz="2400" dirty="0" err="1"/>
              <a:t>мозку</a:t>
            </a:r>
            <a:r>
              <a:rPr lang="en-US" sz="2400" dirty="0"/>
              <a:t>, </a:t>
            </a:r>
            <a:r>
              <a:rPr lang="en-US" sz="2400" dirty="0" err="1"/>
              <a:t>судомний</a:t>
            </a:r>
            <a:r>
              <a:rPr lang="en-US" sz="2400" dirty="0"/>
              <a:t> </a:t>
            </a:r>
            <a:r>
              <a:rPr lang="en-US" sz="2400" dirty="0" err="1"/>
              <a:t>стан</a:t>
            </a:r>
            <a:r>
              <a:rPr lang="en-US" sz="2400" dirty="0"/>
              <a:t>;</a:t>
            </a:r>
            <a:endParaRPr lang="ru-RU" sz="2400" dirty="0"/>
          </a:p>
          <a:p>
            <a:pPr marL="285750" lvl="0" indent="-285750" fontAlgn="base">
              <a:buFont typeface="Wingdings" pitchFamily="2" charset="2"/>
              <a:buChar char="§"/>
            </a:pPr>
            <a:r>
              <a:rPr lang="ru-RU" sz="2400" dirty="0" err="1"/>
              <a:t>явища</a:t>
            </a:r>
            <a:r>
              <a:rPr lang="ru-RU" sz="2400" dirty="0"/>
              <a:t> </a:t>
            </a:r>
            <a:r>
              <a:rPr lang="ru-RU" sz="2400" dirty="0" err="1"/>
              <a:t>нейротоксикозу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не </a:t>
            </a:r>
            <a:r>
              <a:rPr lang="ru-RU" sz="2400" dirty="0" err="1"/>
              <a:t>ліквідуються</a:t>
            </a:r>
            <a:r>
              <a:rPr lang="ru-RU" sz="2400" dirty="0"/>
              <a:t>;</a:t>
            </a:r>
          </a:p>
          <a:p>
            <a:pPr marL="285750" lvl="0" indent="-285750" fontAlgn="base">
              <a:buFont typeface="Wingdings" pitchFamily="2" charset="2"/>
              <a:buChar char="§"/>
            </a:pPr>
            <a:r>
              <a:rPr lang="ru-RU" sz="2400" dirty="0" err="1"/>
              <a:t>стани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потребують</a:t>
            </a:r>
            <a:r>
              <a:rPr lang="ru-RU" sz="2400" dirty="0"/>
              <a:t> </a:t>
            </a:r>
            <a:r>
              <a:rPr lang="ru-RU" sz="2400" dirty="0" err="1"/>
              <a:t>проведення</a:t>
            </a:r>
            <a:r>
              <a:rPr lang="ru-RU" sz="2400" dirty="0"/>
              <a:t> </a:t>
            </a:r>
            <a:r>
              <a:rPr lang="ru-RU" sz="2400" dirty="0" err="1"/>
              <a:t>штучної</a:t>
            </a:r>
            <a:r>
              <a:rPr lang="ru-RU" sz="2400" dirty="0"/>
              <a:t> </a:t>
            </a:r>
            <a:r>
              <a:rPr lang="ru-RU" sz="2400" dirty="0" err="1"/>
              <a:t>вентиляції</a:t>
            </a:r>
            <a:r>
              <a:rPr lang="ru-RU" sz="2400" dirty="0"/>
              <a:t> </a:t>
            </a:r>
            <a:r>
              <a:rPr lang="ru-RU" sz="2400" dirty="0" err="1"/>
              <a:t>легень</a:t>
            </a:r>
            <a:r>
              <a:rPr lang="ru-RU" sz="2400" dirty="0"/>
              <a:t>, </a:t>
            </a:r>
            <a:r>
              <a:rPr lang="ru-RU" sz="2400" dirty="0" err="1"/>
              <a:t>дефібриляції</a:t>
            </a:r>
            <a:r>
              <a:rPr lang="ru-RU" sz="2400" dirty="0"/>
              <a:t>, наркозу;</a:t>
            </a:r>
          </a:p>
          <a:p>
            <a:pPr marL="285750" lvl="0" indent="-285750" fontAlgn="base">
              <a:buFont typeface="Wingdings" pitchFamily="2" charset="2"/>
              <a:buChar char="§"/>
            </a:pPr>
            <a:r>
              <a:rPr lang="ru-RU" sz="2400" dirty="0" err="1"/>
              <a:t>підозра</a:t>
            </a:r>
            <a:r>
              <a:rPr lang="ru-RU" sz="2400" dirty="0"/>
              <a:t> на </a:t>
            </a:r>
            <a:r>
              <a:rPr lang="ru-RU" sz="2400" dirty="0" err="1"/>
              <a:t>деструкцію</a:t>
            </a:r>
            <a:r>
              <a:rPr lang="ru-RU" sz="2400" dirty="0"/>
              <a:t> </a:t>
            </a:r>
            <a:r>
              <a:rPr lang="ru-RU" sz="2400" dirty="0" err="1"/>
              <a:t>легень</a:t>
            </a:r>
            <a:r>
              <a:rPr lang="ru-RU" sz="2400" dirty="0"/>
              <a:t>, </a:t>
            </a:r>
            <a:r>
              <a:rPr lang="ru-RU" sz="2400" dirty="0" err="1"/>
              <a:t>плеврити</a:t>
            </a:r>
            <a:r>
              <a:rPr lang="ru-RU" sz="2400" dirty="0"/>
              <a:t>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7847" y="4577941"/>
            <a:ext cx="1536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0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Режим</a:t>
            </a:r>
            <a:r>
              <a:rPr lang="uk-UA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харчування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5521" y="1731691"/>
            <a:ext cx="107564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Режим</a:t>
            </a:r>
            <a:r>
              <a:rPr lang="ru-RU" sz="2400" dirty="0"/>
              <a:t> у </a:t>
            </a:r>
            <a:r>
              <a:rPr lang="ru-RU" sz="2400" dirty="0" err="1"/>
              <a:t>дитини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1 року </a:t>
            </a:r>
            <a:r>
              <a:rPr lang="ru-RU" sz="2400" dirty="0" err="1"/>
              <a:t>має</a:t>
            </a:r>
            <a:r>
              <a:rPr lang="ru-RU" sz="2400" dirty="0"/>
              <a:t> бути </a:t>
            </a:r>
            <a:r>
              <a:rPr lang="ru-RU" sz="2400" dirty="0" err="1"/>
              <a:t>постільним</a:t>
            </a:r>
            <a:r>
              <a:rPr lang="ru-RU" sz="2400" dirty="0"/>
              <a:t> </a:t>
            </a:r>
            <a:r>
              <a:rPr lang="ru-RU" sz="2400" dirty="0" err="1"/>
              <a:t>упродовж</a:t>
            </a:r>
            <a:r>
              <a:rPr lang="ru-RU" sz="2400" dirty="0"/>
              <a:t> </a:t>
            </a:r>
            <a:r>
              <a:rPr lang="ru-RU" sz="2400" dirty="0" err="1"/>
              <a:t>усього</a:t>
            </a:r>
            <a:r>
              <a:rPr lang="ru-RU" sz="2400" dirty="0"/>
              <a:t> </a:t>
            </a:r>
            <a:r>
              <a:rPr lang="ru-RU" sz="2400" dirty="0" err="1"/>
              <a:t>періоду</a:t>
            </a:r>
            <a:r>
              <a:rPr lang="ru-RU" sz="2400" dirty="0"/>
              <a:t> </a:t>
            </a:r>
            <a:r>
              <a:rPr lang="ru-RU" sz="2400" dirty="0" err="1"/>
              <a:t>гарячки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smtClean="0"/>
              <a:t>З </a:t>
            </a:r>
            <a:r>
              <a:rPr lang="ru-RU" sz="2400" dirty="0" err="1"/>
              <a:t>нормалізацією</a:t>
            </a:r>
            <a:r>
              <a:rPr lang="ru-RU" sz="2400" dirty="0"/>
              <a:t> </a:t>
            </a:r>
            <a:r>
              <a:rPr lang="ru-RU" sz="2400" dirty="0" err="1"/>
              <a:t>температури</a:t>
            </a:r>
            <a:r>
              <a:rPr lang="ru-RU" sz="2400" dirty="0"/>
              <a:t> режим </a:t>
            </a:r>
            <a:r>
              <a:rPr lang="ru-RU" sz="2400" dirty="0" err="1"/>
              <a:t>розширюють</a:t>
            </a:r>
            <a:r>
              <a:rPr lang="ru-RU" sz="2400" dirty="0"/>
              <a:t> </a:t>
            </a:r>
            <a:r>
              <a:rPr lang="ru-RU" sz="2400" dirty="0" err="1"/>
              <a:t>протягом</a:t>
            </a:r>
            <a:r>
              <a:rPr lang="ru-RU" sz="2400" dirty="0"/>
              <a:t> 2-3 </a:t>
            </a:r>
            <a:r>
              <a:rPr lang="ru-RU" sz="2400" dirty="0" err="1"/>
              <a:t>днів</a:t>
            </a:r>
            <a:r>
              <a:rPr lang="ru-RU" sz="2400" dirty="0"/>
              <a:t>, і за 3-4 </a:t>
            </a:r>
            <a:r>
              <a:rPr lang="ru-RU" sz="2400" dirty="0" err="1"/>
              <a:t>дні</a:t>
            </a:r>
            <a:r>
              <a:rPr lang="ru-RU" sz="2400" dirty="0"/>
              <a:t>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починати</a:t>
            </a:r>
            <a:r>
              <a:rPr lang="ru-RU" sz="2400" dirty="0"/>
              <a:t> </a:t>
            </a:r>
            <a:r>
              <a:rPr lang="ru-RU" sz="2400" dirty="0" err="1"/>
              <a:t>прогулянки</a:t>
            </a:r>
            <a:r>
              <a:rPr lang="ru-RU" sz="2400" dirty="0"/>
              <a:t>, </a:t>
            </a:r>
            <a:r>
              <a:rPr lang="ru-RU" sz="2400" dirty="0" err="1"/>
              <a:t>поступово</a:t>
            </a:r>
            <a:r>
              <a:rPr lang="ru-RU" sz="2400" dirty="0"/>
              <a:t> </a:t>
            </a:r>
            <a:r>
              <a:rPr lang="ru-RU" sz="2400" dirty="0" err="1"/>
              <a:t>збільшуючи</a:t>
            </a:r>
            <a:r>
              <a:rPr lang="ru-RU" sz="2400" dirty="0"/>
              <a:t> </a:t>
            </a:r>
            <a:r>
              <a:rPr lang="ru-RU" sz="2400" dirty="0" err="1"/>
              <a:t>їхню</a:t>
            </a:r>
            <a:r>
              <a:rPr lang="ru-RU" sz="2400" dirty="0"/>
              <a:t> </a:t>
            </a:r>
            <a:r>
              <a:rPr lang="ru-RU" sz="2400" dirty="0" err="1"/>
              <a:t>тривалість</a:t>
            </a:r>
            <a:r>
              <a:rPr lang="ru-RU" sz="2400" dirty="0"/>
              <a:t> (</a:t>
            </a:r>
            <a:r>
              <a:rPr lang="ru-RU" sz="2400" dirty="0" err="1"/>
              <a:t>від</a:t>
            </a:r>
            <a:r>
              <a:rPr lang="ru-RU" sz="2400" dirty="0"/>
              <a:t>  20  </a:t>
            </a:r>
            <a:r>
              <a:rPr lang="ru-RU" sz="2400" dirty="0" err="1"/>
              <a:t>хвилин</a:t>
            </a:r>
            <a:r>
              <a:rPr lang="ru-RU" sz="2400" dirty="0"/>
              <a:t>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5522" y="3967682"/>
            <a:ext cx="107564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Харчування</a:t>
            </a:r>
            <a:r>
              <a:rPr lang="ru-RU" sz="2400" dirty="0"/>
              <a:t>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відповідати</a:t>
            </a:r>
            <a:r>
              <a:rPr lang="ru-RU" sz="2400" dirty="0"/>
              <a:t> </a:t>
            </a:r>
            <a:r>
              <a:rPr lang="ru-RU" sz="2400" dirty="0" err="1"/>
              <a:t>віку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smtClean="0"/>
              <a:t>У </a:t>
            </a:r>
            <a:r>
              <a:rPr lang="ru-RU" sz="2400" dirty="0" err="1"/>
              <a:t>гострому</a:t>
            </a:r>
            <a:r>
              <a:rPr lang="ru-RU" sz="2400" dirty="0"/>
              <a:t> </a:t>
            </a:r>
            <a:r>
              <a:rPr lang="ru-RU" sz="2400" dirty="0" err="1"/>
              <a:t>періоді</a:t>
            </a:r>
            <a:r>
              <a:rPr lang="ru-RU" sz="2400" dirty="0"/>
              <a:t> </a:t>
            </a:r>
            <a:r>
              <a:rPr lang="ru-RU" sz="2400" dirty="0" err="1"/>
              <a:t>хвороби</a:t>
            </a:r>
            <a:r>
              <a:rPr lang="ru-RU" sz="2400" dirty="0"/>
              <a:t> </a:t>
            </a:r>
            <a:r>
              <a:rPr lang="ru-RU" sz="2400" dirty="0" err="1"/>
              <a:t>пацієнту</a:t>
            </a:r>
            <a:r>
              <a:rPr lang="ru-RU" sz="2400" dirty="0"/>
              <a:t> </a:t>
            </a:r>
            <a:r>
              <a:rPr lang="ru-RU" sz="2400" dirty="0" err="1"/>
              <a:t>потрібна</a:t>
            </a:r>
            <a:r>
              <a:rPr lang="ru-RU" sz="2400" dirty="0"/>
              <a:t> </a:t>
            </a:r>
            <a:r>
              <a:rPr lang="ru-RU" sz="2400" dirty="0" err="1"/>
              <a:t>механічно</a:t>
            </a:r>
            <a:r>
              <a:rPr lang="ru-RU" sz="2400" dirty="0"/>
              <a:t> і </a:t>
            </a:r>
            <a:r>
              <a:rPr lang="ru-RU" sz="2400" dirty="0" err="1"/>
              <a:t>хімічно</a:t>
            </a:r>
            <a:r>
              <a:rPr lang="ru-RU" sz="2400" dirty="0"/>
              <a:t> </a:t>
            </a:r>
            <a:r>
              <a:rPr lang="ru-RU" sz="2400" dirty="0" err="1"/>
              <a:t>щадна</a:t>
            </a:r>
            <a:r>
              <a:rPr lang="ru-RU" sz="2400" dirty="0"/>
              <a:t> </a:t>
            </a:r>
            <a:r>
              <a:rPr lang="ru-RU" sz="2400" dirty="0" err="1"/>
              <a:t>їжа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err="1" smtClean="0"/>
              <a:t>Кількість</a:t>
            </a:r>
            <a:r>
              <a:rPr lang="ru-RU" sz="2400" dirty="0" smtClean="0"/>
              <a:t> </a:t>
            </a:r>
            <a:r>
              <a:rPr lang="ru-RU" sz="2400" dirty="0" err="1"/>
              <a:t>рідини</a:t>
            </a:r>
            <a:r>
              <a:rPr lang="ru-RU" sz="2400" dirty="0"/>
              <a:t> </a:t>
            </a:r>
            <a:r>
              <a:rPr lang="ru-RU" sz="2400" dirty="0" err="1"/>
              <a:t>збільшують</a:t>
            </a:r>
            <a:r>
              <a:rPr lang="ru-RU" sz="2400" dirty="0"/>
              <a:t> на 20% у </a:t>
            </a:r>
            <a:r>
              <a:rPr lang="ru-RU" sz="2400" dirty="0" err="1"/>
              <a:t>порівнянні</a:t>
            </a:r>
            <a:r>
              <a:rPr lang="ru-RU" sz="2400" dirty="0"/>
              <a:t> з </a:t>
            </a:r>
            <a:r>
              <a:rPr lang="ru-RU" sz="2400" dirty="0" err="1"/>
              <a:t>віковими</a:t>
            </a:r>
            <a:r>
              <a:rPr lang="ru-RU" sz="2400" dirty="0"/>
              <a:t> нормами (</a:t>
            </a:r>
            <a:r>
              <a:rPr lang="ru-RU" sz="2400" dirty="0" err="1"/>
              <a:t>морси</a:t>
            </a:r>
            <a:r>
              <a:rPr lang="ru-RU" sz="2400" dirty="0"/>
              <a:t>, соки, чай з лимоном </a:t>
            </a:r>
            <a:r>
              <a:rPr lang="ru-RU" sz="2400" dirty="0" err="1"/>
              <a:t>тощо</a:t>
            </a:r>
            <a:r>
              <a:rPr lang="ru-RU" sz="2400" dirty="0"/>
              <a:t>). </a:t>
            </a:r>
            <a:endParaRPr lang="ru-RU" sz="2400" dirty="0" smtClean="0"/>
          </a:p>
          <a:p>
            <a:r>
              <a:rPr lang="ru-RU" sz="2400" dirty="0" err="1" smtClean="0"/>
              <a:t>Їжа</a:t>
            </a:r>
            <a:r>
              <a:rPr lang="ru-RU" sz="2400" dirty="0" smtClean="0"/>
              <a:t> </a:t>
            </a:r>
            <a:r>
              <a:rPr lang="ru-RU" sz="2400" dirty="0"/>
              <a:t>повинна бути </a:t>
            </a:r>
            <a:r>
              <a:rPr lang="ru-RU" sz="2400" dirty="0" err="1"/>
              <a:t>повноцінною</a:t>
            </a:r>
            <a:r>
              <a:rPr lang="ru-RU" sz="2400" dirty="0"/>
              <a:t>, </a:t>
            </a:r>
            <a:r>
              <a:rPr lang="ru-RU" sz="2400" dirty="0" err="1"/>
              <a:t>легкозасвоюваною</a:t>
            </a:r>
            <a:r>
              <a:rPr lang="ru-RU" sz="2400" dirty="0"/>
              <a:t>, </a:t>
            </a:r>
            <a:r>
              <a:rPr lang="ru-RU" sz="2400" dirty="0" err="1"/>
              <a:t>збагаченою</a:t>
            </a:r>
            <a:r>
              <a:rPr lang="ru-RU" sz="2400" dirty="0"/>
              <a:t> </a:t>
            </a:r>
            <a:r>
              <a:rPr lang="ru-RU" sz="2400" dirty="0" err="1"/>
              <a:t>вітамінами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818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0159" y="358878"/>
            <a:ext cx="7017499" cy="408039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Етіотропна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терапія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1999" y="1421974"/>
            <a:ext cx="100338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Етіотропну</a:t>
            </a:r>
            <a:r>
              <a:rPr lang="ru-RU" sz="2400" dirty="0"/>
              <a:t> </a:t>
            </a:r>
            <a:r>
              <a:rPr lang="ru-RU" sz="2400" dirty="0" err="1"/>
              <a:t>терапію</a:t>
            </a:r>
            <a:r>
              <a:rPr lang="ru-RU" sz="2400" dirty="0"/>
              <a:t> </a:t>
            </a:r>
            <a:r>
              <a:rPr lang="ru-RU" sz="2400" dirty="0" err="1"/>
              <a:t>хворим</a:t>
            </a:r>
            <a:r>
              <a:rPr lang="ru-RU" sz="2400" dirty="0"/>
              <a:t> на </a:t>
            </a:r>
            <a:r>
              <a:rPr lang="ru-RU" sz="2400" dirty="0" err="1"/>
              <a:t>пневмонію</a:t>
            </a:r>
            <a:r>
              <a:rPr lang="ru-RU" sz="2400" dirty="0"/>
              <a:t> </a:t>
            </a:r>
            <a:r>
              <a:rPr lang="ru-RU" sz="2400" dirty="0" err="1"/>
              <a:t>проводять</a:t>
            </a:r>
            <a:r>
              <a:rPr lang="ru-RU" sz="2400" dirty="0"/>
              <a:t> з </a:t>
            </a:r>
            <a:r>
              <a:rPr lang="ru-RU" sz="2400" dirty="0" err="1"/>
              <a:t>урахуванням</a:t>
            </a:r>
            <a:r>
              <a:rPr lang="ru-RU" sz="2400" dirty="0"/>
              <a:t> </a:t>
            </a:r>
            <a:r>
              <a:rPr lang="ru-RU" sz="2400" dirty="0" err="1"/>
              <a:t>можливих</a:t>
            </a:r>
            <a:r>
              <a:rPr lang="ru-RU" sz="2400" dirty="0"/>
              <a:t> </a:t>
            </a:r>
            <a:r>
              <a:rPr lang="ru-RU" sz="2400" dirty="0" err="1"/>
              <a:t>збудників</a:t>
            </a:r>
            <a:r>
              <a:rPr lang="ru-RU" sz="2400" dirty="0"/>
              <a:t> </a:t>
            </a:r>
            <a:r>
              <a:rPr lang="ru-RU" sz="2400" dirty="0" err="1"/>
              <a:t>захворювання</a:t>
            </a:r>
            <a:r>
              <a:rPr lang="ru-RU" sz="2400" dirty="0"/>
              <a:t>, </a:t>
            </a:r>
            <a:r>
              <a:rPr lang="ru-RU" sz="2400" dirty="0" err="1"/>
              <a:t>вікових</a:t>
            </a:r>
            <a:r>
              <a:rPr lang="ru-RU" sz="2400" dirty="0"/>
              <a:t> </a:t>
            </a:r>
            <a:r>
              <a:rPr lang="ru-RU" sz="2400" dirty="0" err="1"/>
              <a:t>особливостей</a:t>
            </a:r>
            <a:r>
              <a:rPr lang="ru-RU" sz="2400" dirty="0"/>
              <a:t>, </a:t>
            </a:r>
            <a:r>
              <a:rPr lang="ru-RU" sz="2400" dirty="0" err="1"/>
              <a:t>походження</a:t>
            </a:r>
            <a:r>
              <a:rPr lang="ru-RU" sz="2400" dirty="0"/>
              <a:t> </a:t>
            </a:r>
            <a:r>
              <a:rPr lang="ru-RU" sz="2400" dirty="0" err="1"/>
              <a:t>пневмонії</a:t>
            </a:r>
            <a:r>
              <a:rPr lang="ru-RU" sz="2400" dirty="0"/>
              <a:t> та </a:t>
            </a:r>
            <a:r>
              <a:rPr lang="ru-RU" sz="2400" dirty="0" err="1"/>
              <a:t>клінічної</a:t>
            </a:r>
            <a:r>
              <a:rPr lang="ru-RU" sz="2400" dirty="0"/>
              <a:t> </a:t>
            </a:r>
            <a:r>
              <a:rPr lang="ru-RU" sz="2400" dirty="0" err="1"/>
              <a:t>картини</a:t>
            </a:r>
            <a:r>
              <a:rPr lang="ru-RU" sz="2400" dirty="0"/>
              <a:t>. 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err="1" smtClean="0"/>
              <a:t>Базисними</a:t>
            </a:r>
            <a:r>
              <a:rPr lang="ru-RU" sz="2400" dirty="0" smtClean="0"/>
              <a:t> </a:t>
            </a:r>
            <a:r>
              <a:rPr lang="ru-RU" sz="2400" dirty="0"/>
              <a:t>препаратами в </a:t>
            </a:r>
            <a:r>
              <a:rPr lang="ru-RU" sz="2400" dirty="0" err="1"/>
              <a:t>терапії</a:t>
            </a:r>
            <a:r>
              <a:rPr lang="ru-RU" sz="2400" dirty="0"/>
              <a:t> </a:t>
            </a:r>
            <a:r>
              <a:rPr lang="ru-RU" sz="2400" dirty="0" err="1"/>
              <a:t>пневмоній</a:t>
            </a:r>
            <a:r>
              <a:rPr lang="ru-RU" sz="2400" dirty="0"/>
              <a:t> є  </a:t>
            </a:r>
            <a:r>
              <a:rPr lang="ru-RU" sz="2400" b="1" dirty="0" err="1"/>
              <a:t>антибіотики</a:t>
            </a:r>
            <a:r>
              <a:rPr lang="ru-RU" sz="2400" b="1" dirty="0"/>
              <a:t> (АБ). </a:t>
            </a:r>
            <a:endParaRPr lang="ru-RU" sz="2400" b="1" dirty="0" smtClean="0"/>
          </a:p>
          <a:p>
            <a:endParaRPr lang="uk-UA" sz="2400" b="1" dirty="0"/>
          </a:p>
          <a:p>
            <a:r>
              <a:rPr lang="ru-RU" sz="2400" dirty="0"/>
              <a:t>Для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</a:rPr>
              <a:t>емпіричної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стартової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/>
              <a:t>рекомендовано </a:t>
            </a:r>
            <a:r>
              <a:rPr lang="ru-RU" sz="2400" dirty="0" err="1"/>
              <a:t>використовувати</a:t>
            </a:r>
            <a:r>
              <a:rPr lang="ru-RU" sz="2400" dirty="0"/>
              <a:t> «</a:t>
            </a:r>
            <a:r>
              <a:rPr lang="ru-RU" sz="2400" dirty="0" err="1"/>
              <a:t>захищені</a:t>
            </a:r>
            <a:r>
              <a:rPr lang="ru-RU" sz="2400" dirty="0"/>
              <a:t>» </a:t>
            </a:r>
            <a:r>
              <a:rPr lang="ru-RU" sz="2400" dirty="0" err="1"/>
              <a:t>пеніциліни</a:t>
            </a:r>
            <a:r>
              <a:rPr lang="ru-RU" sz="2400" dirty="0"/>
              <a:t>, </a:t>
            </a:r>
            <a:r>
              <a:rPr lang="ru-RU" sz="2400" dirty="0" err="1"/>
              <a:t>цефалоспорини</a:t>
            </a:r>
            <a:r>
              <a:rPr lang="ru-RU" sz="2400" dirty="0"/>
              <a:t> 2-го </a:t>
            </a:r>
            <a:r>
              <a:rPr lang="ru-RU" sz="2400" dirty="0" err="1"/>
              <a:t>покоління</a:t>
            </a:r>
            <a:r>
              <a:rPr lang="ru-RU" sz="2400" dirty="0"/>
              <a:t>, </a:t>
            </a:r>
            <a:r>
              <a:rPr lang="ru-RU" sz="2400" dirty="0" err="1"/>
              <a:t>рідше</a:t>
            </a:r>
            <a:r>
              <a:rPr lang="ru-RU" sz="2400" dirty="0"/>
              <a:t> (при </a:t>
            </a:r>
            <a:r>
              <a:rPr lang="ru-RU" sz="2400" dirty="0" err="1"/>
              <a:t>госпітальній</a:t>
            </a:r>
            <a:r>
              <a:rPr lang="ru-RU" sz="2400" dirty="0"/>
              <a:t> </a:t>
            </a:r>
            <a:r>
              <a:rPr lang="ru-RU" sz="2400" dirty="0" err="1"/>
              <a:t>пневмонії</a:t>
            </a:r>
            <a:r>
              <a:rPr lang="ru-RU" sz="2400" dirty="0"/>
              <a:t>, у </a:t>
            </a:r>
            <a:r>
              <a:rPr lang="ru-RU" sz="2400" dirty="0" err="1"/>
              <a:t>новонароджених</a:t>
            </a:r>
            <a:r>
              <a:rPr lang="ru-RU" sz="2400" dirty="0"/>
              <a:t>) – </a:t>
            </a:r>
            <a:r>
              <a:rPr lang="ru-RU" sz="2400" dirty="0" err="1"/>
              <a:t>цефалоспорини</a:t>
            </a:r>
            <a:r>
              <a:rPr lang="ru-RU" sz="2400" dirty="0"/>
              <a:t> 3-го </a:t>
            </a:r>
            <a:r>
              <a:rPr lang="ru-RU" sz="2400" dirty="0" err="1"/>
              <a:t>покоління</a:t>
            </a:r>
            <a:r>
              <a:rPr lang="ru-RU" sz="2400" dirty="0"/>
              <a:t>, </a:t>
            </a:r>
            <a:r>
              <a:rPr lang="ru-RU" sz="2400" dirty="0" err="1"/>
              <a:t>нові</a:t>
            </a:r>
            <a:r>
              <a:rPr lang="ru-RU" sz="2400" dirty="0"/>
              <a:t> </a:t>
            </a:r>
            <a:r>
              <a:rPr lang="ru-RU" sz="2400" dirty="0" err="1"/>
              <a:t>макроліди</a:t>
            </a:r>
            <a:r>
              <a:rPr lang="ru-RU" sz="2400" dirty="0"/>
              <a:t>. </a:t>
            </a:r>
            <a:endParaRPr lang="ru-RU" sz="24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942" y="4681179"/>
            <a:ext cx="1536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85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465" y="167148"/>
            <a:ext cx="11533237" cy="132080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err="1">
                <a:solidFill>
                  <a:srgbClr val="C00000"/>
                </a:solidFill>
              </a:rPr>
              <a:t>Класифікація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пневмоній</a:t>
            </a:r>
            <a:r>
              <a:rPr lang="ru-RU" sz="2800" b="1" i="1" dirty="0">
                <a:solidFill>
                  <a:srgbClr val="C00000"/>
                </a:solidFill>
              </a:rPr>
              <a:t> у </a:t>
            </a:r>
            <a:r>
              <a:rPr lang="ru-RU" sz="2800" b="1" i="1" dirty="0" err="1">
                <a:solidFill>
                  <a:srgbClr val="C00000"/>
                </a:solidFill>
              </a:rPr>
              <a:t>дітей</a:t>
            </a:r>
            <a:r>
              <a:rPr lang="ru-RU" sz="2800" b="1" i="1" dirty="0">
                <a:solidFill>
                  <a:srgbClr val="C00000"/>
                </a:solidFill>
              </a:rPr>
              <a:t> (</a:t>
            </a:r>
            <a:r>
              <a:rPr lang="ru-RU" sz="2800" b="1" i="1" dirty="0" err="1">
                <a:solidFill>
                  <a:srgbClr val="C00000"/>
                </a:solidFill>
              </a:rPr>
              <a:t>затверджена</a:t>
            </a:r>
            <a:r>
              <a:rPr lang="ru-RU" sz="2800" b="1" i="1" dirty="0">
                <a:solidFill>
                  <a:srgbClr val="C00000"/>
                </a:solidFill>
              </a:rPr>
              <a:t> наказом № 18 </a:t>
            </a:r>
            <a:r>
              <a:rPr lang="ru-RU" sz="2800" b="1" i="1" dirty="0" err="1">
                <a:solidFill>
                  <a:srgbClr val="C00000"/>
                </a:solidFill>
              </a:rPr>
              <a:t>Міністерства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охорони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здоров’я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України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від</a:t>
            </a:r>
            <a:r>
              <a:rPr lang="ru-RU" sz="2800" b="1" i="1" dirty="0">
                <a:solidFill>
                  <a:srgbClr val="C00000"/>
                </a:solidFill>
              </a:rPr>
              <a:t> 13.01.2005 р.)</a:t>
            </a:r>
            <a:r>
              <a:rPr lang="ru-RU" sz="2800" i="1" dirty="0">
                <a:solidFill>
                  <a:srgbClr val="C00000"/>
                </a:solidFill>
              </a:rPr>
              <a:t/>
            </a:r>
            <a:br>
              <a:rPr lang="ru-RU" sz="2800" i="1" dirty="0">
                <a:solidFill>
                  <a:srgbClr val="C00000"/>
                </a:solidFill>
              </a:rPr>
            </a:b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4" t="24798" r="20427" b="8065"/>
          <a:stretch/>
        </p:blipFill>
        <p:spPr bwMode="auto">
          <a:xfrm>
            <a:off x="1327355" y="1194619"/>
            <a:ext cx="9040761" cy="548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97492" y="2919558"/>
            <a:ext cx="193203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   Ускладнена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97492" y="1902231"/>
            <a:ext cx="171938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uk-UA" dirty="0"/>
              <a:t>Неускладнена</a:t>
            </a:r>
            <a:endParaRPr lang="ru-RU" dirty="0"/>
          </a:p>
        </p:txBody>
      </p:sp>
      <p:sp>
        <p:nvSpPr>
          <p:cNvPr id="5" name="Прямокутник 4"/>
          <p:cNvSpPr/>
          <p:nvPr/>
        </p:nvSpPr>
        <p:spPr>
          <a:xfrm>
            <a:off x="8377084" y="5914103"/>
            <a:ext cx="988142" cy="76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кутник 5"/>
          <p:cNvSpPr/>
          <p:nvPr/>
        </p:nvSpPr>
        <p:spPr>
          <a:xfrm>
            <a:off x="9365226" y="5914103"/>
            <a:ext cx="1002890" cy="761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186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665" y="0"/>
            <a:ext cx="10043652" cy="904725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Емпіричний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вибір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залежно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від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віку</a:t>
            </a:r>
            <a:r>
              <a:rPr lang="ru-RU" sz="2800" b="1" dirty="0">
                <a:solidFill>
                  <a:srgbClr val="214895"/>
                </a:solidFill>
              </a:rPr>
              <a:t>, </a:t>
            </a:r>
            <a:r>
              <a:rPr lang="ru-RU" sz="2800" b="1" dirty="0" err="1">
                <a:solidFill>
                  <a:srgbClr val="214895"/>
                </a:solidFill>
              </a:rPr>
              <a:t>форми</a:t>
            </a:r>
            <a:r>
              <a:rPr lang="ru-RU" sz="2800" b="1" dirty="0">
                <a:solidFill>
                  <a:srgbClr val="214895"/>
                </a:solidFill>
              </a:rPr>
              <a:t> та </a:t>
            </a:r>
            <a:r>
              <a:rPr lang="ru-RU" sz="2800" b="1" dirty="0" err="1">
                <a:solidFill>
                  <a:srgbClr val="214895"/>
                </a:solidFill>
              </a:rPr>
              <a:t>етіології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endParaRPr lang="ru-RU" sz="2800" b="1" dirty="0">
              <a:solidFill>
                <a:srgbClr val="214895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2" t="15121" r="13172" b="6250"/>
          <a:stretch/>
        </p:blipFill>
        <p:spPr bwMode="auto">
          <a:xfrm>
            <a:off x="1002890" y="1071873"/>
            <a:ext cx="9483213" cy="54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6103" y="4725425"/>
            <a:ext cx="1536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948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389" y="447367"/>
            <a:ext cx="11077131" cy="437535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solidFill>
                  <a:srgbClr val="214895"/>
                </a:solidFill>
              </a:rPr>
              <a:t>Вибір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у </a:t>
            </a:r>
            <a:r>
              <a:rPr lang="ru-RU" sz="2800" b="1" dirty="0" err="1">
                <a:solidFill>
                  <a:srgbClr val="214895"/>
                </a:solidFill>
              </a:rPr>
              <a:t>разі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госпітальної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пневмонії</a:t>
            </a:r>
            <a:endParaRPr lang="ru-RU" sz="2800" b="1" dirty="0">
              <a:solidFill>
                <a:srgbClr val="214895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" t="32661" r="2291" b="28831"/>
          <a:stretch/>
        </p:blipFill>
        <p:spPr bwMode="auto">
          <a:xfrm>
            <a:off x="339213" y="2135760"/>
            <a:ext cx="11577484" cy="259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954" y="4713544"/>
            <a:ext cx="1536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41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870" y="3131575"/>
            <a:ext cx="2803285" cy="1320800"/>
          </a:xfrm>
        </p:spPr>
        <p:txBody>
          <a:bodyPr>
            <a:noAutofit/>
          </a:bodyPr>
          <a:lstStyle/>
          <a:p>
            <a:r>
              <a:rPr lang="ru-RU" sz="2000" b="1" dirty="0" err="1">
                <a:solidFill>
                  <a:srgbClr val="214895"/>
                </a:solidFill>
              </a:rPr>
              <a:t>Дозування</a:t>
            </a:r>
            <a:r>
              <a:rPr lang="ru-RU" sz="2000" b="1" dirty="0">
                <a:solidFill>
                  <a:srgbClr val="214895"/>
                </a:solidFill>
              </a:rPr>
              <a:t> </a:t>
            </a:r>
            <a:r>
              <a:rPr lang="ru-RU" sz="2000" b="1" dirty="0" err="1">
                <a:solidFill>
                  <a:srgbClr val="214895"/>
                </a:solidFill>
              </a:rPr>
              <a:t>антимікробних</a:t>
            </a:r>
            <a:r>
              <a:rPr lang="ru-RU" sz="2000" b="1" dirty="0">
                <a:solidFill>
                  <a:srgbClr val="214895"/>
                </a:solidFill>
              </a:rPr>
              <a:t> </a:t>
            </a:r>
            <a:r>
              <a:rPr lang="ru-RU" sz="2000" b="1" dirty="0" err="1">
                <a:solidFill>
                  <a:srgbClr val="214895"/>
                </a:solidFill>
              </a:rPr>
              <a:t>препаратів</a:t>
            </a:r>
            <a:r>
              <a:rPr lang="ru-RU" sz="2000" b="1" dirty="0">
                <a:solidFill>
                  <a:srgbClr val="214895"/>
                </a:solidFill>
              </a:rPr>
              <a:t> у </a:t>
            </a:r>
            <a:r>
              <a:rPr lang="ru-RU" sz="2000" b="1" dirty="0" err="1">
                <a:solidFill>
                  <a:srgbClr val="214895"/>
                </a:solidFill>
              </a:rPr>
              <a:t>дітей</a:t>
            </a:r>
            <a:r>
              <a:rPr lang="ru-RU" sz="2000" b="1" dirty="0">
                <a:solidFill>
                  <a:srgbClr val="214895"/>
                </a:solidFill>
              </a:rPr>
              <a:t> </a:t>
            </a:r>
            <a:r>
              <a:rPr lang="ru-RU" sz="2000" b="1" dirty="0" err="1">
                <a:solidFill>
                  <a:srgbClr val="214895"/>
                </a:solidFill>
              </a:rPr>
              <a:t>віком</a:t>
            </a:r>
            <a:r>
              <a:rPr lang="ru-RU" sz="2000" b="1" dirty="0">
                <a:solidFill>
                  <a:srgbClr val="214895"/>
                </a:solidFill>
              </a:rPr>
              <a:t> </a:t>
            </a:r>
            <a:r>
              <a:rPr lang="ru-RU" sz="2000" b="1" dirty="0" err="1">
                <a:solidFill>
                  <a:srgbClr val="214895"/>
                </a:solidFill>
              </a:rPr>
              <a:t>від</a:t>
            </a:r>
            <a:r>
              <a:rPr lang="ru-RU" sz="2000" b="1" dirty="0">
                <a:solidFill>
                  <a:srgbClr val="214895"/>
                </a:solidFill>
              </a:rPr>
              <a:t> 1 </a:t>
            </a:r>
            <a:r>
              <a:rPr lang="ru-RU" sz="2000" b="1" dirty="0" err="1">
                <a:solidFill>
                  <a:srgbClr val="214895"/>
                </a:solidFill>
              </a:rPr>
              <a:t>місяця</a:t>
            </a:r>
            <a:r>
              <a:rPr lang="ru-RU" sz="2000" b="1" dirty="0">
                <a:solidFill>
                  <a:srgbClr val="214895"/>
                </a:solidFill>
              </a:rPr>
              <a:t> до 12 </a:t>
            </a:r>
            <a:r>
              <a:rPr lang="ru-RU" sz="2000" b="1" dirty="0" err="1">
                <a:solidFill>
                  <a:srgbClr val="214895"/>
                </a:solidFill>
              </a:rPr>
              <a:t>років</a:t>
            </a:r>
            <a:r>
              <a:rPr lang="ru-RU" sz="2000" b="1" dirty="0">
                <a:solidFill>
                  <a:srgbClr val="214895"/>
                </a:solidFill>
              </a:rPr>
              <a:t>* </a:t>
            </a:r>
            <a:r>
              <a:rPr lang="ru-RU" sz="2000" b="1" dirty="0" smtClean="0">
                <a:solidFill>
                  <a:srgbClr val="214895"/>
                </a:solidFill>
              </a:rPr>
              <a:t/>
            </a:r>
            <a:br>
              <a:rPr lang="ru-RU" sz="2000" b="1" dirty="0" smtClean="0">
                <a:solidFill>
                  <a:srgbClr val="214895"/>
                </a:solidFill>
              </a:rPr>
            </a:br>
            <a:r>
              <a:rPr lang="ru-RU" sz="2000" b="1" dirty="0">
                <a:solidFill>
                  <a:srgbClr val="214895"/>
                </a:solidFill>
              </a:rPr>
              <a:t/>
            </a:r>
            <a:br>
              <a:rPr lang="ru-RU" sz="2000" b="1" dirty="0">
                <a:solidFill>
                  <a:srgbClr val="214895"/>
                </a:solidFill>
              </a:rPr>
            </a:br>
            <a:r>
              <a:rPr lang="ru-RU" sz="2000" b="1" dirty="0" smtClean="0">
                <a:solidFill>
                  <a:srgbClr val="214895"/>
                </a:solidFill>
              </a:rPr>
              <a:t>(</a:t>
            </a:r>
            <a:r>
              <a:rPr lang="ru-RU" sz="2000" b="1" dirty="0">
                <a:solidFill>
                  <a:srgbClr val="214895"/>
                </a:solidFill>
              </a:rPr>
              <a:t>І.В. </a:t>
            </a:r>
            <a:r>
              <a:rPr lang="ru-RU" sz="2000" b="1" dirty="0" err="1">
                <a:solidFill>
                  <a:srgbClr val="214895"/>
                </a:solidFill>
              </a:rPr>
              <a:t>Андрєєва</a:t>
            </a:r>
            <a:r>
              <a:rPr lang="ru-RU" sz="2000" b="1" dirty="0">
                <a:solidFill>
                  <a:srgbClr val="214895"/>
                </a:solidFill>
              </a:rPr>
              <a:t>, А.В. </a:t>
            </a:r>
            <a:r>
              <a:rPr lang="ru-RU" sz="2000" b="1" dirty="0" err="1">
                <a:solidFill>
                  <a:srgbClr val="214895"/>
                </a:solidFill>
              </a:rPr>
              <a:t>Беденков</a:t>
            </a:r>
            <a:r>
              <a:rPr lang="ru-RU" sz="2000" b="1" dirty="0">
                <a:solidFill>
                  <a:srgbClr val="214895"/>
                </a:solidFill>
              </a:rPr>
              <a:t>, А.В. Веселов і </a:t>
            </a:r>
            <a:r>
              <a:rPr lang="ru-RU" sz="2000" b="1" dirty="0" err="1">
                <a:solidFill>
                  <a:srgbClr val="214895"/>
                </a:solidFill>
              </a:rPr>
              <a:t>співавт</a:t>
            </a:r>
            <a:r>
              <a:rPr lang="ru-RU" sz="2000" b="1" dirty="0">
                <a:solidFill>
                  <a:srgbClr val="214895"/>
                </a:solidFill>
              </a:rPr>
              <a:t>., 2009)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3" t="16128" r="23034" b="6250"/>
          <a:stretch/>
        </p:blipFill>
        <p:spPr bwMode="auto">
          <a:xfrm>
            <a:off x="3406878" y="95321"/>
            <a:ext cx="8229599" cy="6670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21" y="4681179"/>
            <a:ext cx="1536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8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6" t="16935" r="13740" b="6250"/>
          <a:stretch/>
        </p:blipFill>
        <p:spPr bwMode="auto">
          <a:xfrm>
            <a:off x="678426" y="160836"/>
            <a:ext cx="10825317" cy="6505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53968" y1="25000" x2="61508" y2="44444"/>
                        <a14:backgroundMark x1="47222" y1="51984" x2="48016" y2="626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9692" y="5043949"/>
            <a:ext cx="1814051" cy="181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1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9" t="17339" r="15439" b="9677"/>
          <a:stretch/>
        </p:blipFill>
        <p:spPr bwMode="auto">
          <a:xfrm>
            <a:off x="436752" y="294969"/>
            <a:ext cx="11167867" cy="6356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197" y="4835423"/>
            <a:ext cx="181133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03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" t="16129" r="3311" b="9879"/>
          <a:stretch/>
        </p:blipFill>
        <p:spPr bwMode="auto">
          <a:xfrm>
            <a:off x="309717" y="1589504"/>
            <a:ext cx="11547987" cy="513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" t="23992" r="1951" b="59274"/>
          <a:stretch/>
        </p:blipFill>
        <p:spPr bwMode="auto">
          <a:xfrm>
            <a:off x="309717" y="455201"/>
            <a:ext cx="11547987" cy="113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71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" t="17944" r="1951" b="8871"/>
          <a:stretch/>
        </p:blipFill>
        <p:spPr bwMode="auto">
          <a:xfrm>
            <a:off x="274003" y="1445343"/>
            <a:ext cx="11542378" cy="497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03" y="311038"/>
            <a:ext cx="11542378" cy="1134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980" y="4327200"/>
            <a:ext cx="2244678" cy="2250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39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7138" r="23488" b="6249"/>
          <a:stretch/>
        </p:blipFill>
        <p:spPr bwMode="auto">
          <a:xfrm>
            <a:off x="870155" y="214867"/>
            <a:ext cx="8111613" cy="6643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507" y="4337050"/>
            <a:ext cx="181133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66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69" y="0"/>
            <a:ext cx="10708421" cy="1025832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214895"/>
                </a:solidFill>
              </a:rPr>
              <a:t>Особливості</a:t>
            </a:r>
            <a:r>
              <a:rPr lang="ru-RU" sz="2800" b="1" dirty="0" smtClean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err="1">
                <a:solidFill>
                  <a:srgbClr val="214895"/>
                </a:solidFill>
              </a:rPr>
              <a:t>терапії</a:t>
            </a:r>
            <a:r>
              <a:rPr lang="ru-RU" sz="2800" b="1" dirty="0">
                <a:solidFill>
                  <a:srgbClr val="214895"/>
                </a:solidFill>
              </a:rPr>
              <a:t> </a:t>
            </a:r>
            <a:r>
              <a:rPr lang="ru-RU" sz="2800" b="1" dirty="0" smtClean="0">
                <a:solidFill>
                  <a:srgbClr val="214895"/>
                </a:solidFill>
              </a:rPr>
              <a:t/>
            </a:r>
            <a:br>
              <a:rPr lang="ru-RU" sz="2800" b="1" dirty="0" smtClean="0">
                <a:solidFill>
                  <a:srgbClr val="214895"/>
                </a:solidFill>
              </a:rPr>
            </a:br>
            <a:r>
              <a:rPr lang="ru-RU" sz="2800" b="1" dirty="0" smtClean="0">
                <a:solidFill>
                  <a:srgbClr val="214895"/>
                </a:solidFill>
              </a:rPr>
              <a:t>при </a:t>
            </a:r>
            <a:r>
              <a:rPr lang="ru-RU" sz="2800" b="1" dirty="0" err="1">
                <a:solidFill>
                  <a:srgbClr val="214895"/>
                </a:solidFill>
              </a:rPr>
              <a:t>інших</a:t>
            </a:r>
            <a:r>
              <a:rPr lang="ru-RU" sz="2800" b="1" dirty="0">
                <a:solidFill>
                  <a:srgbClr val="214895"/>
                </a:solidFill>
              </a:rPr>
              <a:t> формах </a:t>
            </a:r>
            <a:r>
              <a:rPr lang="ru-RU" sz="2800" b="1" dirty="0" err="1" smtClean="0">
                <a:solidFill>
                  <a:srgbClr val="214895"/>
                </a:solidFill>
              </a:rPr>
              <a:t>пневмонії</a:t>
            </a:r>
            <a:r>
              <a:rPr lang="ru-RU" sz="2800" b="1" dirty="0" smtClean="0">
                <a:solidFill>
                  <a:srgbClr val="214895"/>
                </a:solidFill>
              </a:rPr>
              <a:t>.</a:t>
            </a:r>
            <a:endParaRPr lang="ru-RU" sz="2800" b="1" dirty="0">
              <a:solidFill>
                <a:srgbClr val="21489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0206" y="1921554"/>
            <a:ext cx="96651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При </a:t>
            </a:r>
            <a:r>
              <a:rPr lang="ru-RU" sz="2400" b="1" dirty="0" err="1"/>
              <a:t>пневмонії</a:t>
            </a:r>
            <a:r>
              <a:rPr lang="ru-RU" sz="2400" b="1" dirty="0"/>
              <a:t> з факторами </a:t>
            </a:r>
            <a:r>
              <a:rPr lang="ru-RU" sz="2400" b="1" dirty="0" err="1"/>
              <a:t>ризику</a:t>
            </a:r>
            <a:r>
              <a:rPr lang="ru-RU" sz="2400" dirty="0"/>
              <a:t> (</a:t>
            </a:r>
            <a:r>
              <a:rPr lang="ru-RU" sz="2400" dirty="0" err="1"/>
              <a:t>недавня</a:t>
            </a:r>
            <a:r>
              <a:rPr lang="ru-RU" sz="2400" dirty="0"/>
              <a:t> </a:t>
            </a:r>
            <a:r>
              <a:rPr lang="ru-RU" sz="2400" dirty="0" err="1"/>
              <a:t>абдомінальна</a:t>
            </a:r>
            <a:r>
              <a:rPr lang="ru-RU" sz="2400" dirty="0"/>
              <a:t> </a:t>
            </a:r>
            <a:r>
              <a:rPr lang="ru-RU" sz="2400" dirty="0" err="1"/>
              <a:t>операція</a:t>
            </a:r>
            <a:r>
              <a:rPr lang="ru-RU" sz="2400" dirty="0"/>
              <a:t>, кома, травма </a:t>
            </a:r>
            <a:r>
              <a:rPr lang="ru-RU" sz="2400" dirty="0" err="1"/>
              <a:t>голови</a:t>
            </a:r>
            <a:r>
              <a:rPr lang="ru-RU" sz="2400" dirty="0"/>
              <a:t>, </a:t>
            </a:r>
            <a:r>
              <a:rPr lang="ru-RU" sz="2400" dirty="0" err="1"/>
              <a:t>діабет</a:t>
            </a:r>
            <a:r>
              <a:rPr lang="ru-RU" sz="2400" dirty="0"/>
              <a:t>, </a:t>
            </a:r>
            <a:r>
              <a:rPr lang="ru-RU" sz="2400" dirty="0" err="1"/>
              <a:t>високі</a:t>
            </a:r>
            <a:r>
              <a:rPr lang="ru-RU" sz="2400" dirty="0"/>
              <a:t> </a:t>
            </a:r>
            <a:r>
              <a:rPr lang="ru-RU" sz="2400" dirty="0" err="1"/>
              <a:t>дози</a:t>
            </a:r>
            <a:r>
              <a:rPr lang="ru-RU" sz="2400" dirty="0"/>
              <a:t> </a:t>
            </a:r>
            <a:r>
              <a:rPr lang="ru-RU" sz="2400" dirty="0" err="1"/>
              <a:t>стероїдів</a:t>
            </a:r>
            <a:r>
              <a:rPr lang="ru-RU" sz="2400" dirty="0"/>
              <a:t>, </a:t>
            </a:r>
            <a:r>
              <a:rPr lang="ru-RU" sz="2400" dirty="0" err="1"/>
              <a:t>цитостатики</a:t>
            </a:r>
            <a:r>
              <a:rPr lang="ru-RU" sz="2400" dirty="0"/>
              <a:t>) </a:t>
            </a:r>
            <a:r>
              <a:rPr lang="ru-RU" sz="2400" dirty="0" err="1"/>
              <a:t>призначають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CC0066"/>
                </a:solidFill>
              </a:rPr>
              <a:t>цефалоспорини</a:t>
            </a:r>
            <a:r>
              <a:rPr lang="ru-RU" sz="2400" b="1" dirty="0">
                <a:solidFill>
                  <a:srgbClr val="CC0066"/>
                </a:solidFill>
              </a:rPr>
              <a:t> 4-ї </a:t>
            </a:r>
            <a:r>
              <a:rPr lang="ru-RU" sz="2400" b="1" dirty="0" err="1">
                <a:solidFill>
                  <a:srgbClr val="CC0066"/>
                </a:solidFill>
              </a:rPr>
              <a:t>генерації</a:t>
            </a:r>
            <a:r>
              <a:rPr lang="ru-RU" sz="2400" b="1" dirty="0">
                <a:solidFill>
                  <a:srgbClr val="CC0066"/>
                </a:solidFill>
              </a:rPr>
              <a:t> </a:t>
            </a:r>
            <a:r>
              <a:rPr lang="ru-RU" sz="2400" b="1" dirty="0" err="1">
                <a:solidFill>
                  <a:srgbClr val="CC0066"/>
                </a:solidFill>
              </a:rPr>
              <a:t>або</a:t>
            </a:r>
            <a:r>
              <a:rPr lang="ru-RU" sz="2400" b="1" dirty="0">
                <a:solidFill>
                  <a:srgbClr val="CC0066"/>
                </a:solidFill>
              </a:rPr>
              <a:t> </a:t>
            </a:r>
            <a:r>
              <a:rPr lang="ru-RU" sz="2400" b="1" dirty="0" err="1">
                <a:solidFill>
                  <a:srgbClr val="CC0066"/>
                </a:solidFill>
              </a:rPr>
              <a:t>цефалоспорини</a:t>
            </a:r>
            <a:r>
              <a:rPr lang="ru-RU" sz="2400" b="1" dirty="0">
                <a:solidFill>
                  <a:srgbClr val="CC0066"/>
                </a:solidFill>
              </a:rPr>
              <a:t> 3-ї </a:t>
            </a:r>
            <a:r>
              <a:rPr lang="ru-RU" sz="2400" b="1" dirty="0" err="1">
                <a:solidFill>
                  <a:srgbClr val="CC0066"/>
                </a:solidFill>
              </a:rPr>
              <a:t>генерації</a:t>
            </a:r>
            <a:r>
              <a:rPr lang="ru-RU" sz="2400" b="1" dirty="0">
                <a:solidFill>
                  <a:srgbClr val="CC0066"/>
                </a:solidFill>
              </a:rPr>
              <a:t> у </a:t>
            </a:r>
            <a:r>
              <a:rPr lang="ru-RU" sz="2400" b="1" dirty="0" err="1">
                <a:solidFill>
                  <a:srgbClr val="CC0066"/>
                </a:solidFill>
              </a:rPr>
              <a:t>поєднанні</a:t>
            </a:r>
            <a:r>
              <a:rPr lang="ru-RU" sz="2400" b="1" dirty="0">
                <a:solidFill>
                  <a:srgbClr val="CC0066"/>
                </a:solidFill>
              </a:rPr>
              <a:t> з </a:t>
            </a:r>
            <a:r>
              <a:rPr lang="ru-RU" sz="2400" b="1" dirty="0" err="1">
                <a:solidFill>
                  <a:srgbClr val="CC0066"/>
                </a:solidFill>
              </a:rPr>
              <a:t>аміноглікозидами</a:t>
            </a:r>
            <a:r>
              <a:rPr lang="ru-RU" sz="2400" b="1" dirty="0">
                <a:solidFill>
                  <a:srgbClr val="CC0066"/>
                </a:solidFill>
              </a:rPr>
              <a:t> 2-3-ї </a:t>
            </a:r>
            <a:r>
              <a:rPr lang="ru-RU" sz="2400" b="1" dirty="0" err="1">
                <a:solidFill>
                  <a:srgbClr val="CC0066"/>
                </a:solidFill>
              </a:rPr>
              <a:t>генерації</a:t>
            </a:r>
            <a:r>
              <a:rPr lang="ru-RU" sz="2400" b="1" dirty="0">
                <a:solidFill>
                  <a:srgbClr val="CC0066"/>
                </a:solidFill>
              </a:rPr>
              <a:t> </a:t>
            </a:r>
            <a:r>
              <a:rPr lang="ru-RU" sz="2400" b="1" dirty="0" err="1">
                <a:solidFill>
                  <a:srgbClr val="CC0066"/>
                </a:solidFill>
              </a:rPr>
              <a:t>чи</a:t>
            </a:r>
            <a:r>
              <a:rPr lang="ru-RU" sz="2400" b="1" dirty="0">
                <a:solidFill>
                  <a:srgbClr val="CC0066"/>
                </a:solidFill>
              </a:rPr>
              <a:t> </a:t>
            </a:r>
            <a:r>
              <a:rPr lang="ru-RU" sz="2400" b="1" dirty="0" err="1">
                <a:solidFill>
                  <a:srgbClr val="CC0066"/>
                </a:solidFill>
              </a:rPr>
              <a:t>фторхінолони</a:t>
            </a:r>
            <a:r>
              <a:rPr lang="ru-RU" sz="2400" dirty="0"/>
              <a:t> за </a:t>
            </a:r>
            <a:r>
              <a:rPr lang="ru-RU" sz="2400" dirty="0" err="1"/>
              <a:t>життєвими</a:t>
            </a:r>
            <a:r>
              <a:rPr lang="ru-RU" sz="2400" dirty="0"/>
              <a:t> </a:t>
            </a:r>
            <a:r>
              <a:rPr lang="ru-RU" sz="2400" dirty="0" err="1"/>
              <a:t>показаннями</a:t>
            </a:r>
            <a:r>
              <a:rPr lang="ru-RU" sz="2400" dirty="0" smtClean="0"/>
              <a:t>.</a:t>
            </a:r>
          </a:p>
          <a:p>
            <a:pPr fontAlgn="base"/>
            <a:endParaRPr lang="ru-RU" sz="2400" dirty="0"/>
          </a:p>
          <a:p>
            <a:pPr fontAlgn="base"/>
            <a:r>
              <a:rPr lang="ru-RU" sz="2400" dirty="0"/>
              <a:t>За </a:t>
            </a:r>
            <a:r>
              <a:rPr lang="ru-RU" sz="2400" dirty="0" err="1"/>
              <a:t>відсутності</a:t>
            </a:r>
            <a:r>
              <a:rPr lang="ru-RU" sz="2400" dirty="0"/>
              <a:t> </a:t>
            </a:r>
            <a:r>
              <a:rPr lang="ru-RU" sz="2400" dirty="0" err="1"/>
              <a:t>ефекту</a:t>
            </a:r>
            <a:r>
              <a:rPr lang="ru-RU" sz="2400" dirty="0"/>
              <a:t> через 36-48 год – </a:t>
            </a:r>
            <a:r>
              <a:rPr lang="ru-RU" sz="2400" dirty="0" err="1">
                <a:solidFill>
                  <a:srgbClr val="CC0066"/>
                </a:solidFill>
              </a:rPr>
              <a:t>карбапенеми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або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монобактами</a:t>
            </a:r>
            <a:r>
              <a:rPr lang="ru-RU" sz="2400" dirty="0">
                <a:solidFill>
                  <a:srgbClr val="CC0066"/>
                </a:solidFill>
              </a:rPr>
              <a:t>/</a:t>
            </a:r>
            <a:r>
              <a:rPr lang="ru-RU" sz="2400" dirty="0" err="1">
                <a:solidFill>
                  <a:srgbClr val="CC0066"/>
                </a:solidFill>
              </a:rPr>
              <a:t>ванкоміцин</a:t>
            </a:r>
            <a:r>
              <a:rPr lang="ru-RU" sz="2400" dirty="0">
                <a:solidFill>
                  <a:srgbClr val="CC0066"/>
                </a:solidFill>
              </a:rPr>
              <a:t>, </a:t>
            </a:r>
            <a:r>
              <a:rPr lang="ru-RU" sz="2400" dirty="0" err="1">
                <a:solidFill>
                  <a:srgbClr val="CC0066"/>
                </a:solidFill>
              </a:rPr>
              <a:t>або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інгібіторзахищені</a:t>
            </a:r>
            <a:r>
              <a:rPr lang="ru-RU" sz="2400" dirty="0">
                <a:solidFill>
                  <a:srgbClr val="CC0066"/>
                </a:solidFill>
              </a:rPr>
              <a:t> </a:t>
            </a:r>
            <a:r>
              <a:rPr lang="ru-RU" sz="2400" dirty="0" err="1">
                <a:solidFill>
                  <a:srgbClr val="CC0066"/>
                </a:solidFill>
              </a:rPr>
              <a:t>пеніциліни</a:t>
            </a:r>
            <a:r>
              <a:rPr lang="ru-RU" sz="2400" dirty="0">
                <a:solidFill>
                  <a:srgbClr val="CC0066"/>
                </a:solidFill>
              </a:rPr>
              <a:t> у </a:t>
            </a:r>
            <a:r>
              <a:rPr lang="ru-RU" sz="2400" dirty="0" err="1">
                <a:solidFill>
                  <a:srgbClr val="CC0066"/>
                </a:solidFill>
              </a:rPr>
              <a:t>поєднанні</a:t>
            </a:r>
            <a:r>
              <a:rPr lang="ru-RU" sz="2400" dirty="0">
                <a:solidFill>
                  <a:srgbClr val="CC0066"/>
                </a:solidFill>
              </a:rPr>
              <a:t> з </a:t>
            </a:r>
            <a:r>
              <a:rPr lang="ru-RU" sz="2400" dirty="0" err="1">
                <a:solidFill>
                  <a:srgbClr val="CC0066"/>
                </a:solidFill>
              </a:rPr>
              <a:t>аміноглікозидами</a:t>
            </a:r>
            <a:r>
              <a:rPr lang="ru-RU" sz="2400" dirty="0">
                <a:solidFill>
                  <a:srgbClr val="CC0066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48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892" y="103238"/>
            <a:ext cx="11474792" cy="752168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214895"/>
                </a:solidFill>
              </a:rPr>
              <a:t>Емпірічний</a:t>
            </a:r>
            <a:r>
              <a:rPr lang="ru-RU" sz="2400" b="1" dirty="0" smtClean="0">
                <a:solidFill>
                  <a:srgbClr val="214895"/>
                </a:solidFill>
              </a:rPr>
              <a:t> </a:t>
            </a:r>
            <a:r>
              <a:rPr lang="ru-RU" sz="2400" b="1" dirty="0" err="1">
                <a:solidFill>
                  <a:srgbClr val="214895"/>
                </a:solidFill>
              </a:rPr>
              <a:t>вибір</a:t>
            </a:r>
            <a:r>
              <a:rPr lang="ru-RU" sz="2400" b="1" dirty="0">
                <a:solidFill>
                  <a:srgbClr val="214895"/>
                </a:solidFill>
              </a:rPr>
              <a:t> </a:t>
            </a:r>
            <a:r>
              <a:rPr lang="ru-RU" sz="2400" b="1" dirty="0" err="1">
                <a:solidFill>
                  <a:srgbClr val="214895"/>
                </a:solidFill>
              </a:rPr>
              <a:t>стартової</a:t>
            </a:r>
            <a:r>
              <a:rPr lang="ru-RU" sz="2400" b="1" dirty="0">
                <a:solidFill>
                  <a:srgbClr val="214895"/>
                </a:solidFill>
              </a:rPr>
              <a:t> </a:t>
            </a:r>
            <a:r>
              <a:rPr lang="ru-RU" sz="2400" b="1" dirty="0" err="1">
                <a:solidFill>
                  <a:srgbClr val="214895"/>
                </a:solidFill>
              </a:rPr>
              <a:t>антибактеріальної</a:t>
            </a:r>
            <a:r>
              <a:rPr lang="ru-RU" sz="2400" b="1" dirty="0">
                <a:solidFill>
                  <a:srgbClr val="214895"/>
                </a:solidFill>
              </a:rPr>
              <a:t> </a:t>
            </a:r>
            <a:r>
              <a:rPr lang="ru-RU" sz="2400" b="1" dirty="0" err="1">
                <a:solidFill>
                  <a:srgbClr val="214895"/>
                </a:solidFill>
              </a:rPr>
              <a:t>терапії</a:t>
            </a:r>
            <a:r>
              <a:rPr lang="ru-RU" sz="2400" b="1" dirty="0">
                <a:solidFill>
                  <a:srgbClr val="214895"/>
                </a:solidFill>
              </a:rPr>
              <a:t> при </a:t>
            </a:r>
            <a:r>
              <a:rPr lang="ru-RU" sz="2400" b="1" dirty="0" err="1">
                <a:solidFill>
                  <a:srgbClr val="214895"/>
                </a:solidFill>
              </a:rPr>
              <a:t>неускладненій</a:t>
            </a:r>
            <a:r>
              <a:rPr lang="ru-RU" sz="2400" b="1" dirty="0">
                <a:solidFill>
                  <a:srgbClr val="214895"/>
                </a:solidFill>
              </a:rPr>
              <a:t> </a:t>
            </a:r>
            <a:r>
              <a:rPr lang="ru-RU" sz="2400" b="1" dirty="0" err="1">
                <a:solidFill>
                  <a:srgbClr val="214895"/>
                </a:solidFill>
              </a:rPr>
              <a:t>позалікарняній</a:t>
            </a:r>
            <a:r>
              <a:rPr lang="ru-RU" sz="2400" b="1" dirty="0">
                <a:solidFill>
                  <a:srgbClr val="214895"/>
                </a:solidFill>
              </a:rPr>
              <a:t> </a:t>
            </a:r>
            <a:r>
              <a:rPr lang="ru-RU" sz="2400" b="1" dirty="0" err="1">
                <a:solidFill>
                  <a:srgbClr val="214895"/>
                </a:solidFill>
              </a:rPr>
              <a:t>пневмонії</a:t>
            </a:r>
            <a:r>
              <a:rPr lang="ru-RU" sz="2400" b="1" dirty="0">
                <a:solidFill>
                  <a:srgbClr val="214895"/>
                </a:solidFill>
              </a:rPr>
              <a:t> у </a:t>
            </a:r>
            <a:r>
              <a:rPr lang="ru-RU" sz="2400" b="1" dirty="0" err="1" smtClean="0">
                <a:solidFill>
                  <a:srgbClr val="214895"/>
                </a:solidFill>
              </a:rPr>
              <a:t>дітей</a:t>
            </a:r>
            <a:r>
              <a:rPr lang="ru-RU" sz="2400" b="1" dirty="0" smtClean="0">
                <a:solidFill>
                  <a:srgbClr val="214895"/>
                </a:solidFill>
              </a:rPr>
              <a:t> (</a:t>
            </a:r>
            <a:r>
              <a:rPr lang="ru-RU" sz="2400" b="1" dirty="0">
                <a:solidFill>
                  <a:srgbClr val="214895"/>
                </a:solidFill>
              </a:rPr>
              <a:t>В.Г. </a:t>
            </a:r>
            <a:r>
              <a:rPr lang="ru-RU" sz="2400" b="1" dirty="0" err="1" smtClean="0">
                <a:solidFill>
                  <a:srgbClr val="214895"/>
                </a:solidFill>
              </a:rPr>
              <a:t>Майданник</a:t>
            </a:r>
            <a:r>
              <a:rPr lang="ru-RU" sz="2400" b="1" dirty="0" smtClean="0">
                <a:solidFill>
                  <a:srgbClr val="214895"/>
                </a:solidFill>
              </a:rPr>
              <a:t>, 2014)</a:t>
            </a:r>
            <a:endParaRPr lang="ru-RU" sz="2400" b="1" dirty="0">
              <a:solidFill>
                <a:srgbClr val="214895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3" t="15927" r="3652" b="10887"/>
          <a:stretch/>
        </p:blipFill>
        <p:spPr bwMode="auto">
          <a:xfrm>
            <a:off x="595868" y="958645"/>
            <a:ext cx="10214700" cy="5766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74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учасна">
  <a:themeElements>
    <a:clrScheme name="Виконавча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учасна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учас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4123</TotalTime>
  <Words>5903</Words>
  <Application>Microsoft Office PowerPoint</Application>
  <PresentationFormat>Довільний</PresentationFormat>
  <Paragraphs>807</Paragraphs>
  <Slides>118</Slides>
  <Notes>3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118</vt:i4>
      </vt:variant>
    </vt:vector>
  </HeadingPairs>
  <TitlesOfParts>
    <vt:vector size="119" baseType="lpstr">
      <vt:lpstr>Сучасна</vt:lpstr>
      <vt:lpstr>Пневмонії у дітей</vt:lpstr>
      <vt:lpstr>Дефініція</vt:lpstr>
      <vt:lpstr>Презентація PowerPoint</vt:lpstr>
      <vt:lpstr>СОЦІАЛЬНА ЗНАЧУЩІСТЬ</vt:lpstr>
      <vt:lpstr>Карта смертності дітей молодших 5 років від пневмонії </vt:lpstr>
      <vt:lpstr>Показники смертності дітей молодших 5 років від пневмонії в Україні в 2021 році</vt:lpstr>
      <vt:lpstr>Кількість смертей серед дітей молодших 5 років від пневмонії в Україні (2000-2021рр.)</vt:lpstr>
      <vt:lpstr>Класифікація пневмоній у дітей (затверджена наказом № 18 Міністерства охорони здоров’я України від 13.01.2005 р.) </vt:lpstr>
      <vt:lpstr>Класифікація пневмоній у дітей (затверджена наказом № 18 Міністерства охорони здоров’я України від 13.01.2005 р.) </vt:lpstr>
      <vt:lpstr>ГРУПИ ПНЕВМОНІЙ.  </vt:lpstr>
      <vt:lpstr> Класифікація пневмонії у дітей  (затверджена на 12-му з’їзді педіатрів України, 14.10.2010 р.) </vt:lpstr>
      <vt:lpstr>СТРАТИФІКАЦІЯ ПНЕВМОНІЙ</vt:lpstr>
      <vt:lpstr>ЗА КЛІНІКО-РЕНТГЕНОЛОГІЧНОЮ ФОРМОЮ</vt:lpstr>
      <vt:lpstr>Презентація PowerPoint</vt:lpstr>
      <vt:lpstr>КЛІНІКО-ЛАБОРАТОРНА ХАРАКТЕРИСТИКА  ДИХАЛЬНОЇ НЕДОСТАТНОСТІ ПРИ ПНЕВМОНІЇ У ДІТЕЙ</vt:lpstr>
      <vt:lpstr>Презентація PowerPoint</vt:lpstr>
      <vt:lpstr>Етіологічна структура позалікарняної пневмонії у дітей </vt:lpstr>
      <vt:lpstr>Етіологічна структура позалікарняної пневмонії у дітей залежно від віку</vt:lpstr>
      <vt:lpstr>Можливі види збудників:</vt:lpstr>
      <vt:lpstr>Етіологія пневмоній</vt:lpstr>
      <vt:lpstr>Фактори ризику розвитку позалікарняної пневмонії</vt:lpstr>
      <vt:lpstr>Фази розвитку патологічного процесу при пневмонії  (В.Г. Майданник, 2002)</vt:lpstr>
      <vt:lpstr>Презентація PowerPoint</vt:lpstr>
      <vt:lpstr>Критерії діагностики пневмонії.  1. Анамнестичні симптоми: </vt:lpstr>
      <vt:lpstr>Презентація PowerPoint</vt:lpstr>
      <vt:lpstr>       </vt:lpstr>
      <vt:lpstr>   Критерії діагностики пневмонії. 2. Клінічні симптоми:</vt:lpstr>
      <vt:lpstr> </vt:lpstr>
      <vt:lpstr>Презентація PowerPoint</vt:lpstr>
      <vt:lpstr>Критерії діагностики пневмонії. 3. Лабораторні та інструментальні дослідження: </vt:lpstr>
      <vt:lpstr>Особливості бактеріальних пневмонії</vt:lpstr>
      <vt:lpstr>Критерії діагностики пневмонії. 3. Лабораторні та інструментальні дослідження: </vt:lpstr>
      <vt:lpstr>Діагностика пневмоній</vt:lpstr>
      <vt:lpstr>Презентація PowerPoint</vt:lpstr>
      <vt:lpstr>Презентація PowerPoint</vt:lpstr>
      <vt:lpstr>Презентація PowerPoint</vt:lpstr>
      <vt:lpstr>  </vt:lpstr>
      <vt:lpstr>Діагностика пневмоній</vt:lpstr>
      <vt:lpstr>Рентгенографія органів грудної клітки</vt:lpstr>
      <vt:lpstr>Рентгенографія органів грудної клітки</vt:lpstr>
      <vt:lpstr>Рентгенографія органів грудної клітки</vt:lpstr>
      <vt:lpstr>Рентгенографія органів грудної клітки</vt:lpstr>
      <vt:lpstr>Критерії діагностики пневмонії. 3. Лабораторні та інструментальні дослідження: </vt:lpstr>
      <vt:lpstr>Презентація PowerPoint</vt:lpstr>
      <vt:lpstr>Презентація PowerPoint</vt:lpstr>
      <vt:lpstr>Ультразвукове дослідження легень </vt:lpstr>
      <vt:lpstr>Презентація PowerPoint</vt:lpstr>
      <vt:lpstr>Презентація PowerPoint</vt:lpstr>
      <vt:lpstr>Презентація PowerPoint</vt:lpstr>
      <vt:lpstr>Вогнищева пневмонія </vt:lpstr>
      <vt:lpstr>Вогнищева пневмонія</vt:lpstr>
      <vt:lpstr>Вогнищево-зливна пневмонія </vt:lpstr>
      <vt:lpstr>Вогнищево-зливна пневмонія</vt:lpstr>
      <vt:lpstr>Презентація PowerPoint</vt:lpstr>
      <vt:lpstr>Презентація PowerPoint</vt:lpstr>
      <vt:lpstr>Презентація PowerPoint</vt:lpstr>
      <vt:lpstr>Сегментарна пневмонія </vt:lpstr>
      <vt:lpstr>Сегментарна пневмонія</vt:lpstr>
      <vt:lpstr>Пневмонія крупозна (пневмококова, часткова, плевропневмонія)</vt:lpstr>
      <vt:lpstr>Пневмонія крупозна (пневмококова, часткова, плевропневмонія)</vt:lpstr>
      <vt:lpstr>Пневмонія крупозна (пневмококова, часткова, плевропневмонія)</vt:lpstr>
      <vt:lpstr>Особливості пневмонії, спричиненої Streptococcus pneumoniae</vt:lpstr>
      <vt:lpstr>Бактеріальні пневмонії</vt:lpstr>
      <vt:lpstr>Бактеріальні пневмонії</vt:lpstr>
      <vt:lpstr>Презентація PowerPoint</vt:lpstr>
      <vt:lpstr>Особливості пневмонії,  спричиненої Haemophilus influenzae</vt:lpstr>
      <vt:lpstr>Ознаки бактеріального шоку при пневмоніях у дітей: </vt:lpstr>
      <vt:lpstr>Пневмонії при гострих респіраторних вірусних інфекціях</vt:lpstr>
      <vt:lpstr>Особливості вірусних пневмонії</vt:lpstr>
      <vt:lpstr>Пневмонії при гострих респіраторних вірусних інфекціях</vt:lpstr>
      <vt:lpstr>Пневмонії при гострих респіраторних вірусних інфекціях</vt:lpstr>
      <vt:lpstr>Пневмонії при гострих респіраторних вірусних інфекціях</vt:lpstr>
      <vt:lpstr>Пневмонії при гострих респіраторних вірусних інфекціях</vt:lpstr>
      <vt:lpstr>Особливості пневмонії, спричиненої Риновірусом</vt:lpstr>
      <vt:lpstr>Особливості пневмонії, спричиненої SARS-Cov-2</vt:lpstr>
      <vt:lpstr>Хламідійна пневмонія</vt:lpstr>
      <vt:lpstr>Особливості хламідійної інфекції</vt:lpstr>
      <vt:lpstr>Хламідійна пневмонія</vt:lpstr>
      <vt:lpstr>Хламідійна пневмонія</vt:lpstr>
      <vt:lpstr>Хламідійна пневмонія</vt:lpstr>
      <vt:lpstr>Мікоплазмова пневмонія </vt:lpstr>
      <vt:lpstr>Особливості пневмонії, спричиненої Mycoplasma Pneumonia</vt:lpstr>
      <vt:lpstr>Особливості пневмонії, спричиненої Haemophilus influenzae</vt:lpstr>
      <vt:lpstr>Презентація PowerPoint</vt:lpstr>
      <vt:lpstr>Лікування пневмонії</vt:lpstr>
      <vt:lpstr>Показання до госпіталізації хворих на пневмонію </vt:lpstr>
      <vt:lpstr>Показаннями до госпіталізації у відділення інтенсивної терапії є: </vt:lpstr>
      <vt:lpstr>Режим, харчування</vt:lpstr>
      <vt:lpstr>Етіотропна терапія</vt:lpstr>
      <vt:lpstr>Емпіричний вибір антибактеріальної терапії залежно від віку, форми та етіології пневмонії</vt:lpstr>
      <vt:lpstr>Вибір антибактеріальної терапії у разі госпітальної пневмонії</vt:lpstr>
      <vt:lpstr>Дозування антимікробних препаратів у дітей віком від 1 місяця до 12 років*   (І.В. Андрєєва, А.В. Беденков, А.В. Веселов і співавт., 2009)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Особливості антибактеріальної терапії  при інших формах пневмонії.</vt:lpstr>
      <vt:lpstr>Емпірічний вибір стартової антибактеріальної терапії при неускладненій позалікарняній пневмонії у дітей (В.Г. Майданник, 2014)</vt:lpstr>
      <vt:lpstr>Емпірична терапія позалікарняної пневмонії грипозної етіології (Bradley et al., 2011)</vt:lpstr>
      <vt:lpstr>Особливості антибактеріальної терапії при інших формах пневмонії.</vt:lpstr>
      <vt:lpstr>Особливості антибактеріальної терапії при інших формах пневмонії.</vt:lpstr>
      <vt:lpstr>Особливості антибактеріальної терапії при інших формах пневмонії.</vt:lpstr>
      <vt:lpstr>Особливості антибактеріальної терапії при інших формах пневмонії.</vt:lpstr>
      <vt:lpstr>Особливості антибактеріальної терапії при інших формах пневмонії.</vt:lpstr>
      <vt:lpstr>Особливості антибактеріальної терапії при інших формах пневмонії.</vt:lpstr>
      <vt:lpstr>Особливості антибактеріальної терапії при інших формах пневмонії.</vt:lpstr>
      <vt:lpstr>Принципи антибіотикотерапії</vt:lpstr>
      <vt:lpstr>Принципи антибіотикотерапії</vt:lpstr>
      <vt:lpstr>Принципи антибіотикотерапії</vt:lpstr>
      <vt:lpstr>Противірусна терапія при пневмонії, спричиненої вірусом грипа</vt:lpstr>
      <vt:lpstr>Противірусна терапія при пневмонії, спричиненої респіраторно-синцитіальним вірусом</vt:lpstr>
      <vt:lpstr>Противірусна терапія при COVID-19 </vt:lpstr>
      <vt:lpstr>Противірусна терапія при пневмонії, спричиненої вірусом грипа</vt:lpstr>
      <vt:lpstr>Противірусна терапія при пневмонії, спричиненої Риновірусом</vt:lpstr>
      <vt:lpstr>Противірусна терапія при пневмонії,  спричиненої аденовірусом</vt:lpstr>
      <vt:lpstr>Профілактика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Пневмонії у дітей</dc:title>
  <dc:creator>ASUS x201e</dc:creator>
  <cp:lastModifiedBy>ADMIN</cp:lastModifiedBy>
  <cp:revision>178</cp:revision>
  <dcterms:created xsi:type="dcterms:W3CDTF">2020-09-28T09:20:59Z</dcterms:created>
  <dcterms:modified xsi:type="dcterms:W3CDTF">2024-09-18T14:38:31Z</dcterms:modified>
</cp:coreProperties>
</file>