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gif" ContentType="image/gif"/>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38"/>
  </p:notesMasterIdLst>
  <p:sldIdLst>
    <p:sldId id="385" r:id="rId3"/>
    <p:sldId id="386" r:id="rId4"/>
    <p:sldId id="387" r:id="rId5"/>
    <p:sldId id="388" r:id="rId6"/>
    <p:sldId id="390" r:id="rId7"/>
    <p:sldId id="367" r:id="rId8"/>
    <p:sldId id="391" r:id="rId9"/>
    <p:sldId id="290" r:id="rId10"/>
    <p:sldId id="256" r:id="rId11"/>
    <p:sldId id="329" r:id="rId12"/>
    <p:sldId id="335" r:id="rId13"/>
    <p:sldId id="334" r:id="rId14"/>
    <p:sldId id="333" r:id="rId15"/>
    <p:sldId id="382" r:id="rId16"/>
    <p:sldId id="332" r:id="rId17"/>
    <p:sldId id="331" r:id="rId18"/>
    <p:sldId id="330" r:id="rId19"/>
    <p:sldId id="336" r:id="rId20"/>
    <p:sldId id="345" r:id="rId21"/>
    <p:sldId id="337" r:id="rId22"/>
    <p:sldId id="338" r:id="rId23"/>
    <p:sldId id="339" r:id="rId24"/>
    <p:sldId id="340" r:id="rId25"/>
    <p:sldId id="341" r:id="rId26"/>
    <p:sldId id="373" r:id="rId27"/>
    <p:sldId id="342" r:id="rId28"/>
    <p:sldId id="343" r:id="rId29"/>
    <p:sldId id="344" r:id="rId30"/>
    <p:sldId id="374" r:id="rId31"/>
    <p:sldId id="346" r:id="rId32"/>
    <p:sldId id="347" r:id="rId33"/>
    <p:sldId id="348" r:id="rId34"/>
    <p:sldId id="360" r:id="rId35"/>
    <p:sldId id="359" r:id="rId36"/>
    <p:sldId id="361" r:id="rId37"/>
    <p:sldId id="362" r:id="rId38"/>
    <p:sldId id="375" r:id="rId39"/>
    <p:sldId id="363" r:id="rId40"/>
    <p:sldId id="364" r:id="rId41"/>
    <p:sldId id="383" r:id="rId42"/>
    <p:sldId id="350" r:id="rId43"/>
    <p:sldId id="365" r:id="rId44"/>
    <p:sldId id="352" r:id="rId45"/>
    <p:sldId id="377" r:id="rId46"/>
    <p:sldId id="371" r:id="rId47"/>
    <p:sldId id="353" r:id="rId48"/>
    <p:sldId id="370" r:id="rId49"/>
    <p:sldId id="354" r:id="rId50"/>
    <p:sldId id="378" r:id="rId51"/>
    <p:sldId id="355" r:id="rId52"/>
    <p:sldId id="392" r:id="rId53"/>
    <p:sldId id="393" r:id="rId54"/>
    <p:sldId id="394" r:id="rId55"/>
    <p:sldId id="395" r:id="rId56"/>
    <p:sldId id="396" r:id="rId57"/>
    <p:sldId id="397" r:id="rId58"/>
    <p:sldId id="398" r:id="rId59"/>
    <p:sldId id="399" r:id="rId60"/>
    <p:sldId id="400" r:id="rId61"/>
    <p:sldId id="401" r:id="rId62"/>
    <p:sldId id="402" r:id="rId63"/>
    <p:sldId id="403" r:id="rId64"/>
    <p:sldId id="404" r:id="rId65"/>
    <p:sldId id="405" r:id="rId66"/>
    <p:sldId id="406" r:id="rId67"/>
    <p:sldId id="407" r:id="rId68"/>
    <p:sldId id="408" r:id="rId69"/>
    <p:sldId id="409" r:id="rId70"/>
    <p:sldId id="410" r:id="rId71"/>
    <p:sldId id="411" r:id="rId72"/>
    <p:sldId id="412" r:id="rId73"/>
    <p:sldId id="413" r:id="rId74"/>
    <p:sldId id="414" r:id="rId75"/>
    <p:sldId id="415" r:id="rId76"/>
    <p:sldId id="416" r:id="rId77"/>
    <p:sldId id="417" r:id="rId78"/>
    <p:sldId id="418" r:id="rId79"/>
    <p:sldId id="419" r:id="rId80"/>
    <p:sldId id="420" r:id="rId81"/>
    <p:sldId id="421" r:id="rId82"/>
    <p:sldId id="422" r:id="rId83"/>
    <p:sldId id="423" r:id="rId84"/>
    <p:sldId id="424" r:id="rId85"/>
    <p:sldId id="425" r:id="rId86"/>
    <p:sldId id="426" r:id="rId87"/>
    <p:sldId id="427" r:id="rId88"/>
    <p:sldId id="428" r:id="rId89"/>
    <p:sldId id="429" r:id="rId90"/>
    <p:sldId id="430" r:id="rId91"/>
    <p:sldId id="431" r:id="rId92"/>
    <p:sldId id="432" r:id="rId93"/>
    <p:sldId id="433" r:id="rId94"/>
    <p:sldId id="434" r:id="rId95"/>
    <p:sldId id="435" r:id="rId96"/>
    <p:sldId id="436" r:id="rId97"/>
    <p:sldId id="437" r:id="rId98"/>
    <p:sldId id="438" r:id="rId99"/>
    <p:sldId id="439" r:id="rId100"/>
    <p:sldId id="440" r:id="rId101"/>
    <p:sldId id="441" r:id="rId102"/>
    <p:sldId id="442" r:id="rId103"/>
    <p:sldId id="443" r:id="rId104"/>
    <p:sldId id="444" r:id="rId105"/>
    <p:sldId id="445" r:id="rId106"/>
    <p:sldId id="446" r:id="rId107"/>
    <p:sldId id="447" r:id="rId108"/>
    <p:sldId id="448" r:id="rId109"/>
    <p:sldId id="449" r:id="rId110"/>
    <p:sldId id="450" r:id="rId111"/>
    <p:sldId id="451" r:id="rId112"/>
    <p:sldId id="452" r:id="rId113"/>
    <p:sldId id="453" r:id="rId114"/>
    <p:sldId id="454" r:id="rId115"/>
    <p:sldId id="455" r:id="rId116"/>
    <p:sldId id="456" r:id="rId117"/>
    <p:sldId id="457" r:id="rId118"/>
    <p:sldId id="458" r:id="rId119"/>
    <p:sldId id="459" r:id="rId120"/>
    <p:sldId id="460" r:id="rId121"/>
    <p:sldId id="461" r:id="rId122"/>
    <p:sldId id="462" r:id="rId123"/>
    <p:sldId id="680" r:id="rId124"/>
    <p:sldId id="464" r:id="rId125"/>
    <p:sldId id="465" r:id="rId126"/>
    <p:sldId id="466" r:id="rId127"/>
    <p:sldId id="467" r:id="rId128"/>
    <p:sldId id="468" r:id="rId129"/>
    <p:sldId id="469" r:id="rId130"/>
    <p:sldId id="470" r:id="rId131"/>
    <p:sldId id="471" r:id="rId132"/>
    <p:sldId id="472" r:id="rId133"/>
    <p:sldId id="473" r:id="rId134"/>
    <p:sldId id="474" r:id="rId135"/>
    <p:sldId id="475" r:id="rId136"/>
    <p:sldId id="476" r:id="rId137"/>
    <p:sldId id="477" r:id="rId138"/>
    <p:sldId id="478" r:id="rId139"/>
    <p:sldId id="479" r:id="rId140"/>
    <p:sldId id="480" r:id="rId141"/>
    <p:sldId id="481" r:id="rId142"/>
    <p:sldId id="482" r:id="rId143"/>
    <p:sldId id="483" r:id="rId144"/>
    <p:sldId id="484" r:id="rId145"/>
    <p:sldId id="485" r:id="rId146"/>
    <p:sldId id="486" r:id="rId147"/>
    <p:sldId id="487" r:id="rId148"/>
    <p:sldId id="488" r:id="rId149"/>
    <p:sldId id="489" r:id="rId150"/>
    <p:sldId id="490" r:id="rId151"/>
    <p:sldId id="491" r:id="rId152"/>
    <p:sldId id="492" r:id="rId153"/>
    <p:sldId id="493" r:id="rId154"/>
    <p:sldId id="494" r:id="rId155"/>
    <p:sldId id="495" r:id="rId156"/>
    <p:sldId id="496" r:id="rId157"/>
    <p:sldId id="497" r:id="rId158"/>
    <p:sldId id="498" r:id="rId159"/>
    <p:sldId id="499" r:id="rId160"/>
    <p:sldId id="500" r:id="rId161"/>
    <p:sldId id="501" r:id="rId162"/>
    <p:sldId id="502" r:id="rId163"/>
    <p:sldId id="503" r:id="rId164"/>
    <p:sldId id="504" r:id="rId165"/>
    <p:sldId id="505" r:id="rId166"/>
    <p:sldId id="506" r:id="rId167"/>
    <p:sldId id="507" r:id="rId168"/>
    <p:sldId id="508" r:id="rId169"/>
    <p:sldId id="509" r:id="rId170"/>
    <p:sldId id="510" r:id="rId171"/>
    <p:sldId id="511" r:id="rId172"/>
    <p:sldId id="512" r:id="rId173"/>
    <p:sldId id="513" r:id="rId174"/>
    <p:sldId id="514" r:id="rId175"/>
    <p:sldId id="515" r:id="rId176"/>
    <p:sldId id="516" r:id="rId177"/>
    <p:sldId id="517" r:id="rId178"/>
    <p:sldId id="518" r:id="rId179"/>
    <p:sldId id="519" r:id="rId180"/>
    <p:sldId id="520" r:id="rId181"/>
    <p:sldId id="521" r:id="rId182"/>
    <p:sldId id="522" r:id="rId183"/>
    <p:sldId id="523" r:id="rId184"/>
    <p:sldId id="524" r:id="rId185"/>
    <p:sldId id="525" r:id="rId186"/>
    <p:sldId id="526" r:id="rId187"/>
    <p:sldId id="527" r:id="rId188"/>
    <p:sldId id="528" r:id="rId189"/>
    <p:sldId id="529" r:id="rId190"/>
    <p:sldId id="531" r:id="rId191"/>
    <p:sldId id="681" r:id="rId192"/>
    <p:sldId id="533" r:id="rId193"/>
    <p:sldId id="534" r:id="rId194"/>
    <p:sldId id="535" r:id="rId195"/>
    <p:sldId id="536" r:id="rId196"/>
    <p:sldId id="537" r:id="rId197"/>
    <p:sldId id="538" r:id="rId198"/>
    <p:sldId id="539" r:id="rId199"/>
    <p:sldId id="540" r:id="rId200"/>
    <p:sldId id="541" r:id="rId201"/>
    <p:sldId id="542" r:id="rId202"/>
    <p:sldId id="543" r:id="rId203"/>
    <p:sldId id="544" r:id="rId204"/>
    <p:sldId id="545" r:id="rId205"/>
    <p:sldId id="546" r:id="rId206"/>
    <p:sldId id="547" r:id="rId207"/>
    <p:sldId id="548" r:id="rId208"/>
    <p:sldId id="549" r:id="rId209"/>
    <p:sldId id="550" r:id="rId210"/>
    <p:sldId id="551" r:id="rId211"/>
    <p:sldId id="552" r:id="rId212"/>
    <p:sldId id="553" r:id="rId213"/>
    <p:sldId id="554" r:id="rId214"/>
    <p:sldId id="555" r:id="rId215"/>
    <p:sldId id="556" r:id="rId216"/>
    <p:sldId id="557" r:id="rId217"/>
    <p:sldId id="558" r:id="rId218"/>
    <p:sldId id="559" r:id="rId219"/>
    <p:sldId id="560" r:id="rId220"/>
    <p:sldId id="561" r:id="rId221"/>
    <p:sldId id="562" r:id="rId222"/>
    <p:sldId id="563" r:id="rId223"/>
    <p:sldId id="564" r:id="rId224"/>
    <p:sldId id="565" r:id="rId225"/>
    <p:sldId id="566" r:id="rId226"/>
    <p:sldId id="567" r:id="rId227"/>
    <p:sldId id="568" r:id="rId228"/>
    <p:sldId id="569" r:id="rId229"/>
    <p:sldId id="570" r:id="rId230"/>
    <p:sldId id="571" r:id="rId231"/>
    <p:sldId id="572" r:id="rId232"/>
    <p:sldId id="573" r:id="rId233"/>
    <p:sldId id="574" r:id="rId234"/>
    <p:sldId id="575" r:id="rId235"/>
    <p:sldId id="576" r:id="rId236"/>
    <p:sldId id="577" r:id="rId237"/>
    <p:sldId id="578" r:id="rId238"/>
    <p:sldId id="579" r:id="rId239"/>
    <p:sldId id="580" r:id="rId240"/>
    <p:sldId id="581" r:id="rId241"/>
    <p:sldId id="582" r:id="rId242"/>
    <p:sldId id="583" r:id="rId243"/>
    <p:sldId id="584" r:id="rId244"/>
    <p:sldId id="585" r:id="rId245"/>
    <p:sldId id="586" r:id="rId246"/>
    <p:sldId id="587" r:id="rId247"/>
    <p:sldId id="588" r:id="rId248"/>
    <p:sldId id="589" r:id="rId249"/>
    <p:sldId id="590" r:id="rId250"/>
    <p:sldId id="591" r:id="rId251"/>
    <p:sldId id="592" r:id="rId252"/>
    <p:sldId id="593" r:id="rId253"/>
    <p:sldId id="594" r:id="rId254"/>
    <p:sldId id="595" r:id="rId255"/>
    <p:sldId id="596" r:id="rId256"/>
    <p:sldId id="597" r:id="rId257"/>
    <p:sldId id="598" r:id="rId258"/>
    <p:sldId id="599" r:id="rId259"/>
    <p:sldId id="682" r:id="rId260"/>
    <p:sldId id="601" r:id="rId261"/>
    <p:sldId id="602" r:id="rId262"/>
    <p:sldId id="603" r:id="rId263"/>
    <p:sldId id="604" r:id="rId264"/>
    <p:sldId id="605" r:id="rId265"/>
    <p:sldId id="606" r:id="rId266"/>
    <p:sldId id="607" r:id="rId267"/>
    <p:sldId id="608" r:id="rId268"/>
    <p:sldId id="609" r:id="rId269"/>
    <p:sldId id="610" r:id="rId270"/>
    <p:sldId id="611" r:id="rId271"/>
    <p:sldId id="612" r:id="rId272"/>
    <p:sldId id="613" r:id="rId273"/>
    <p:sldId id="614" r:id="rId274"/>
    <p:sldId id="615" r:id="rId275"/>
    <p:sldId id="616" r:id="rId276"/>
    <p:sldId id="617" r:id="rId277"/>
    <p:sldId id="618" r:id="rId278"/>
    <p:sldId id="619" r:id="rId279"/>
    <p:sldId id="620" r:id="rId280"/>
    <p:sldId id="621" r:id="rId281"/>
    <p:sldId id="622" r:id="rId282"/>
    <p:sldId id="623" r:id="rId283"/>
    <p:sldId id="624" r:id="rId284"/>
    <p:sldId id="625" r:id="rId285"/>
    <p:sldId id="626" r:id="rId286"/>
    <p:sldId id="627" r:id="rId287"/>
    <p:sldId id="628" r:id="rId288"/>
    <p:sldId id="629" r:id="rId289"/>
    <p:sldId id="630" r:id="rId290"/>
    <p:sldId id="631" r:id="rId291"/>
    <p:sldId id="632" r:id="rId292"/>
    <p:sldId id="633" r:id="rId293"/>
    <p:sldId id="634" r:id="rId294"/>
    <p:sldId id="635" r:id="rId295"/>
    <p:sldId id="636" r:id="rId296"/>
    <p:sldId id="637" r:id="rId297"/>
    <p:sldId id="638" r:id="rId298"/>
    <p:sldId id="639" r:id="rId299"/>
    <p:sldId id="640" r:id="rId300"/>
    <p:sldId id="641" r:id="rId301"/>
    <p:sldId id="642" r:id="rId302"/>
    <p:sldId id="643" r:id="rId303"/>
    <p:sldId id="644" r:id="rId304"/>
    <p:sldId id="645" r:id="rId305"/>
    <p:sldId id="646" r:id="rId306"/>
    <p:sldId id="647" r:id="rId307"/>
    <p:sldId id="648" r:id="rId308"/>
    <p:sldId id="649" r:id="rId309"/>
    <p:sldId id="650" r:id="rId310"/>
    <p:sldId id="651" r:id="rId311"/>
    <p:sldId id="652" r:id="rId312"/>
    <p:sldId id="653" r:id="rId313"/>
    <p:sldId id="654" r:id="rId314"/>
    <p:sldId id="655" r:id="rId315"/>
    <p:sldId id="656" r:id="rId316"/>
    <p:sldId id="657" r:id="rId317"/>
    <p:sldId id="658" r:id="rId318"/>
    <p:sldId id="659" r:id="rId319"/>
    <p:sldId id="660" r:id="rId320"/>
    <p:sldId id="661" r:id="rId321"/>
    <p:sldId id="662" r:id="rId322"/>
    <p:sldId id="663" r:id="rId323"/>
    <p:sldId id="664" r:id="rId324"/>
    <p:sldId id="665" r:id="rId325"/>
    <p:sldId id="666" r:id="rId326"/>
    <p:sldId id="667" r:id="rId327"/>
    <p:sldId id="668" r:id="rId328"/>
    <p:sldId id="669" r:id="rId329"/>
    <p:sldId id="670" r:id="rId330"/>
    <p:sldId id="671" r:id="rId331"/>
    <p:sldId id="672" r:id="rId332"/>
    <p:sldId id="675" r:id="rId333"/>
    <p:sldId id="676" r:id="rId334"/>
    <p:sldId id="677" r:id="rId335"/>
    <p:sldId id="678" r:id="rId336"/>
    <p:sldId id="679" r:id="rId33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Помір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4574" autoAdjust="0"/>
    <p:restoredTop sz="94199" autoAdjust="0"/>
  </p:normalViewPr>
  <p:slideViewPr>
    <p:cSldViewPr>
      <p:cViewPr varScale="1">
        <p:scale>
          <a:sx n="74" d="100"/>
          <a:sy n="74" d="100"/>
        </p:scale>
        <p:origin x="248" y="60"/>
      </p:cViewPr>
      <p:guideLst>
        <p:guide orient="horz" pos="2160"/>
        <p:guide pos="2880"/>
      </p:guideLst>
    </p:cSldViewPr>
  </p:slideViewPr>
  <p:outlineViewPr>
    <p:cViewPr>
      <p:scale>
        <a:sx n="33" d="100"/>
        <a:sy n="33" d="100"/>
      </p:scale>
      <p:origin x="0" y="-8832"/>
    </p:cViewPr>
  </p:outlineViewPr>
  <p:notesTextViewPr>
    <p:cViewPr>
      <p:scale>
        <a:sx n="1" d="1"/>
        <a:sy n="1" d="1"/>
      </p:scale>
      <p:origin x="0" y="0"/>
    </p:cViewPr>
  </p:notesTextViewPr>
  <p:sorterViewPr>
    <p:cViewPr>
      <p:scale>
        <a:sx n="100" d="100"/>
        <a:sy n="100" d="100"/>
      </p:scale>
      <p:origin x="0" y="-114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99" Type="http://schemas.openxmlformats.org/officeDocument/2006/relationships/slide" Target="slides/slide297.xml"/><Relationship Id="rId303" Type="http://schemas.openxmlformats.org/officeDocument/2006/relationships/slide" Target="slides/slide301.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59" Type="http://schemas.openxmlformats.org/officeDocument/2006/relationships/slide" Target="slides/slide157.xml"/><Relationship Id="rId324" Type="http://schemas.openxmlformats.org/officeDocument/2006/relationships/slide" Target="slides/slide322.xml"/><Relationship Id="rId170" Type="http://schemas.openxmlformats.org/officeDocument/2006/relationships/slide" Target="slides/slide168.xml"/><Relationship Id="rId191" Type="http://schemas.openxmlformats.org/officeDocument/2006/relationships/slide" Target="slides/slide189.xml"/><Relationship Id="rId205" Type="http://schemas.openxmlformats.org/officeDocument/2006/relationships/slide" Target="slides/slide203.xml"/><Relationship Id="rId226" Type="http://schemas.openxmlformats.org/officeDocument/2006/relationships/slide" Target="slides/slide224.xml"/><Relationship Id="rId247" Type="http://schemas.openxmlformats.org/officeDocument/2006/relationships/slide" Target="slides/slide245.xml"/><Relationship Id="rId107" Type="http://schemas.openxmlformats.org/officeDocument/2006/relationships/slide" Target="slides/slide105.xml"/><Relationship Id="rId268" Type="http://schemas.openxmlformats.org/officeDocument/2006/relationships/slide" Target="slides/slide266.xml"/><Relationship Id="rId289" Type="http://schemas.openxmlformats.org/officeDocument/2006/relationships/slide" Target="slides/slide287.xml"/><Relationship Id="rId11" Type="http://schemas.openxmlformats.org/officeDocument/2006/relationships/slide" Target="slides/slide9.xml"/><Relationship Id="rId32" Type="http://schemas.openxmlformats.org/officeDocument/2006/relationships/slide" Target="slides/slide30.xml"/><Relationship Id="rId53" Type="http://schemas.openxmlformats.org/officeDocument/2006/relationships/slide" Target="slides/slide51.xml"/><Relationship Id="rId74" Type="http://schemas.openxmlformats.org/officeDocument/2006/relationships/slide" Target="slides/slide72.xml"/><Relationship Id="rId128" Type="http://schemas.openxmlformats.org/officeDocument/2006/relationships/slide" Target="slides/slide126.xml"/><Relationship Id="rId149" Type="http://schemas.openxmlformats.org/officeDocument/2006/relationships/slide" Target="slides/slide147.xml"/><Relationship Id="rId314" Type="http://schemas.openxmlformats.org/officeDocument/2006/relationships/slide" Target="slides/slide312.xml"/><Relationship Id="rId335" Type="http://schemas.openxmlformats.org/officeDocument/2006/relationships/slide" Target="slides/slide333.xml"/><Relationship Id="rId5" Type="http://schemas.openxmlformats.org/officeDocument/2006/relationships/slide" Target="slides/slide3.xml"/><Relationship Id="rId95" Type="http://schemas.openxmlformats.org/officeDocument/2006/relationships/slide" Target="slides/slide93.xml"/><Relationship Id="rId160" Type="http://schemas.openxmlformats.org/officeDocument/2006/relationships/slide" Target="slides/slide158.xml"/><Relationship Id="rId181" Type="http://schemas.openxmlformats.org/officeDocument/2006/relationships/slide" Target="slides/slide179.xml"/><Relationship Id="rId216" Type="http://schemas.openxmlformats.org/officeDocument/2006/relationships/slide" Target="slides/slide214.xml"/><Relationship Id="rId237" Type="http://schemas.openxmlformats.org/officeDocument/2006/relationships/slide" Target="slides/slide235.xml"/><Relationship Id="rId258" Type="http://schemas.openxmlformats.org/officeDocument/2006/relationships/slide" Target="slides/slide256.xml"/><Relationship Id="rId279" Type="http://schemas.openxmlformats.org/officeDocument/2006/relationships/slide" Target="slides/slide277.xml"/><Relationship Id="rId22" Type="http://schemas.openxmlformats.org/officeDocument/2006/relationships/slide" Target="slides/slide20.xml"/><Relationship Id="rId43" Type="http://schemas.openxmlformats.org/officeDocument/2006/relationships/slide" Target="slides/slide41.xml"/><Relationship Id="rId64" Type="http://schemas.openxmlformats.org/officeDocument/2006/relationships/slide" Target="slides/slide62.xml"/><Relationship Id="rId118" Type="http://schemas.openxmlformats.org/officeDocument/2006/relationships/slide" Target="slides/slide116.xml"/><Relationship Id="rId139" Type="http://schemas.openxmlformats.org/officeDocument/2006/relationships/slide" Target="slides/slide137.xml"/><Relationship Id="rId290" Type="http://schemas.openxmlformats.org/officeDocument/2006/relationships/slide" Target="slides/slide288.xml"/><Relationship Id="rId304" Type="http://schemas.openxmlformats.org/officeDocument/2006/relationships/slide" Target="slides/slide302.xml"/><Relationship Id="rId325" Type="http://schemas.openxmlformats.org/officeDocument/2006/relationships/slide" Target="slides/slide323.xml"/><Relationship Id="rId85" Type="http://schemas.openxmlformats.org/officeDocument/2006/relationships/slide" Target="slides/slide83.xml"/><Relationship Id="rId150" Type="http://schemas.openxmlformats.org/officeDocument/2006/relationships/slide" Target="slides/slide148.xml"/><Relationship Id="rId171" Type="http://schemas.openxmlformats.org/officeDocument/2006/relationships/slide" Target="slides/slide169.xml"/><Relationship Id="rId192" Type="http://schemas.openxmlformats.org/officeDocument/2006/relationships/slide" Target="slides/slide190.xml"/><Relationship Id="rId206" Type="http://schemas.openxmlformats.org/officeDocument/2006/relationships/slide" Target="slides/slide204.xml"/><Relationship Id="rId227" Type="http://schemas.openxmlformats.org/officeDocument/2006/relationships/slide" Target="slides/slide225.xml"/><Relationship Id="rId248" Type="http://schemas.openxmlformats.org/officeDocument/2006/relationships/slide" Target="slides/slide246.xml"/><Relationship Id="rId269" Type="http://schemas.openxmlformats.org/officeDocument/2006/relationships/slide" Target="slides/slide267.xml"/><Relationship Id="rId12" Type="http://schemas.openxmlformats.org/officeDocument/2006/relationships/slide" Target="slides/slide10.xml"/><Relationship Id="rId33" Type="http://schemas.openxmlformats.org/officeDocument/2006/relationships/slide" Target="slides/slide31.xml"/><Relationship Id="rId108" Type="http://schemas.openxmlformats.org/officeDocument/2006/relationships/slide" Target="slides/slide106.xml"/><Relationship Id="rId129" Type="http://schemas.openxmlformats.org/officeDocument/2006/relationships/slide" Target="slides/slide127.xml"/><Relationship Id="rId280" Type="http://schemas.openxmlformats.org/officeDocument/2006/relationships/slide" Target="slides/slide278.xml"/><Relationship Id="rId315" Type="http://schemas.openxmlformats.org/officeDocument/2006/relationships/slide" Target="slides/slide313.xml"/><Relationship Id="rId336" Type="http://schemas.openxmlformats.org/officeDocument/2006/relationships/slide" Target="slides/slide334.xml"/><Relationship Id="rId54" Type="http://schemas.openxmlformats.org/officeDocument/2006/relationships/slide" Target="slides/slide52.xml"/><Relationship Id="rId75" Type="http://schemas.openxmlformats.org/officeDocument/2006/relationships/slide" Target="slides/slide73.xml"/><Relationship Id="rId96" Type="http://schemas.openxmlformats.org/officeDocument/2006/relationships/slide" Target="slides/slide94.xml"/><Relationship Id="rId140" Type="http://schemas.openxmlformats.org/officeDocument/2006/relationships/slide" Target="slides/slide138.xml"/><Relationship Id="rId161" Type="http://schemas.openxmlformats.org/officeDocument/2006/relationships/slide" Target="slides/slide159.xml"/><Relationship Id="rId182" Type="http://schemas.openxmlformats.org/officeDocument/2006/relationships/slide" Target="slides/slide180.xml"/><Relationship Id="rId217" Type="http://schemas.openxmlformats.org/officeDocument/2006/relationships/slide" Target="slides/slide215.xml"/><Relationship Id="rId6" Type="http://schemas.openxmlformats.org/officeDocument/2006/relationships/slide" Target="slides/slide4.xml"/><Relationship Id="rId238" Type="http://schemas.openxmlformats.org/officeDocument/2006/relationships/slide" Target="slides/slide236.xml"/><Relationship Id="rId259" Type="http://schemas.openxmlformats.org/officeDocument/2006/relationships/slide" Target="slides/slide257.xml"/><Relationship Id="rId23" Type="http://schemas.openxmlformats.org/officeDocument/2006/relationships/slide" Target="slides/slide21.xml"/><Relationship Id="rId119" Type="http://schemas.openxmlformats.org/officeDocument/2006/relationships/slide" Target="slides/slide117.xml"/><Relationship Id="rId270" Type="http://schemas.openxmlformats.org/officeDocument/2006/relationships/slide" Target="slides/slide268.xml"/><Relationship Id="rId291" Type="http://schemas.openxmlformats.org/officeDocument/2006/relationships/slide" Target="slides/slide289.xml"/><Relationship Id="rId305" Type="http://schemas.openxmlformats.org/officeDocument/2006/relationships/slide" Target="slides/slide303.xml"/><Relationship Id="rId326" Type="http://schemas.openxmlformats.org/officeDocument/2006/relationships/slide" Target="slides/slide324.xml"/><Relationship Id="rId44" Type="http://schemas.openxmlformats.org/officeDocument/2006/relationships/slide" Target="slides/slide42.xml"/><Relationship Id="rId65" Type="http://schemas.openxmlformats.org/officeDocument/2006/relationships/slide" Target="slides/slide63.xml"/><Relationship Id="rId86" Type="http://schemas.openxmlformats.org/officeDocument/2006/relationships/slide" Target="slides/slide84.xml"/><Relationship Id="rId130" Type="http://schemas.openxmlformats.org/officeDocument/2006/relationships/slide" Target="slides/slide128.xml"/><Relationship Id="rId151" Type="http://schemas.openxmlformats.org/officeDocument/2006/relationships/slide" Target="slides/slide149.xml"/><Relationship Id="rId172" Type="http://schemas.openxmlformats.org/officeDocument/2006/relationships/slide" Target="slides/slide170.xml"/><Relationship Id="rId193" Type="http://schemas.openxmlformats.org/officeDocument/2006/relationships/slide" Target="slides/slide191.xml"/><Relationship Id="rId207" Type="http://schemas.openxmlformats.org/officeDocument/2006/relationships/slide" Target="slides/slide205.xml"/><Relationship Id="rId228" Type="http://schemas.openxmlformats.org/officeDocument/2006/relationships/slide" Target="slides/slide226.xml"/><Relationship Id="rId249" Type="http://schemas.openxmlformats.org/officeDocument/2006/relationships/slide" Target="slides/slide247.xml"/><Relationship Id="rId13" Type="http://schemas.openxmlformats.org/officeDocument/2006/relationships/slide" Target="slides/slide11.xml"/><Relationship Id="rId109" Type="http://schemas.openxmlformats.org/officeDocument/2006/relationships/slide" Target="slides/slide107.xml"/><Relationship Id="rId260" Type="http://schemas.openxmlformats.org/officeDocument/2006/relationships/slide" Target="slides/slide258.xml"/><Relationship Id="rId281" Type="http://schemas.openxmlformats.org/officeDocument/2006/relationships/slide" Target="slides/slide279.xml"/><Relationship Id="rId316" Type="http://schemas.openxmlformats.org/officeDocument/2006/relationships/slide" Target="slides/slide314.xml"/><Relationship Id="rId337" Type="http://schemas.openxmlformats.org/officeDocument/2006/relationships/slide" Target="slides/slide335.xml"/><Relationship Id="rId34" Type="http://schemas.openxmlformats.org/officeDocument/2006/relationships/slide" Target="slides/slide32.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20" Type="http://schemas.openxmlformats.org/officeDocument/2006/relationships/slide" Target="slides/slide118.xml"/><Relationship Id="rId141" Type="http://schemas.openxmlformats.org/officeDocument/2006/relationships/slide" Target="slides/slide139.xml"/><Relationship Id="rId7" Type="http://schemas.openxmlformats.org/officeDocument/2006/relationships/slide" Target="slides/slide5.xml"/><Relationship Id="rId162" Type="http://schemas.openxmlformats.org/officeDocument/2006/relationships/slide" Target="slides/slide160.xml"/><Relationship Id="rId183" Type="http://schemas.openxmlformats.org/officeDocument/2006/relationships/slide" Target="slides/slide181.xml"/><Relationship Id="rId218" Type="http://schemas.openxmlformats.org/officeDocument/2006/relationships/slide" Target="slides/slide216.xml"/><Relationship Id="rId239" Type="http://schemas.openxmlformats.org/officeDocument/2006/relationships/slide" Target="slides/slide237.xml"/><Relationship Id="rId250" Type="http://schemas.openxmlformats.org/officeDocument/2006/relationships/slide" Target="slides/slide248.xml"/><Relationship Id="rId271" Type="http://schemas.openxmlformats.org/officeDocument/2006/relationships/slide" Target="slides/slide269.xml"/><Relationship Id="rId292" Type="http://schemas.openxmlformats.org/officeDocument/2006/relationships/slide" Target="slides/slide290.xml"/><Relationship Id="rId306" Type="http://schemas.openxmlformats.org/officeDocument/2006/relationships/slide" Target="slides/slide304.xml"/><Relationship Id="rId24" Type="http://schemas.openxmlformats.org/officeDocument/2006/relationships/slide" Target="slides/slide22.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31" Type="http://schemas.openxmlformats.org/officeDocument/2006/relationships/slide" Target="slides/slide129.xml"/><Relationship Id="rId327" Type="http://schemas.openxmlformats.org/officeDocument/2006/relationships/slide" Target="slides/slide325.xml"/><Relationship Id="rId152" Type="http://schemas.openxmlformats.org/officeDocument/2006/relationships/slide" Target="slides/slide150.xml"/><Relationship Id="rId173" Type="http://schemas.openxmlformats.org/officeDocument/2006/relationships/slide" Target="slides/slide171.xml"/><Relationship Id="rId194" Type="http://schemas.openxmlformats.org/officeDocument/2006/relationships/slide" Target="slides/slide192.xml"/><Relationship Id="rId208" Type="http://schemas.openxmlformats.org/officeDocument/2006/relationships/slide" Target="slides/slide206.xml"/><Relationship Id="rId229" Type="http://schemas.openxmlformats.org/officeDocument/2006/relationships/slide" Target="slides/slide227.xml"/><Relationship Id="rId240" Type="http://schemas.openxmlformats.org/officeDocument/2006/relationships/slide" Target="slides/slide238.xml"/><Relationship Id="rId261" Type="http://schemas.openxmlformats.org/officeDocument/2006/relationships/slide" Target="slides/slide259.xml"/><Relationship Id="rId14" Type="http://schemas.openxmlformats.org/officeDocument/2006/relationships/slide" Target="slides/slide12.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282" Type="http://schemas.openxmlformats.org/officeDocument/2006/relationships/slide" Target="slides/slide280.xml"/><Relationship Id="rId317" Type="http://schemas.openxmlformats.org/officeDocument/2006/relationships/slide" Target="slides/slide315.xml"/><Relationship Id="rId338" Type="http://schemas.openxmlformats.org/officeDocument/2006/relationships/notesMaster" Target="notesMasters/notesMaster1.xml"/><Relationship Id="rId8" Type="http://schemas.openxmlformats.org/officeDocument/2006/relationships/slide" Target="slides/slide6.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163" Type="http://schemas.openxmlformats.org/officeDocument/2006/relationships/slide" Target="slides/slide161.xml"/><Relationship Id="rId184" Type="http://schemas.openxmlformats.org/officeDocument/2006/relationships/slide" Target="slides/slide182.xml"/><Relationship Id="rId219" Type="http://schemas.openxmlformats.org/officeDocument/2006/relationships/slide" Target="slides/slide217.xml"/><Relationship Id="rId3" Type="http://schemas.openxmlformats.org/officeDocument/2006/relationships/slide" Target="slides/slide1.xml"/><Relationship Id="rId214" Type="http://schemas.openxmlformats.org/officeDocument/2006/relationships/slide" Target="slides/slide212.xml"/><Relationship Id="rId230" Type="http://schemas.openxmlformats.org/officeDocument/2006/relationships/slide" Target="slides/slide228.xml"/><Relationship Id="rId235" Type="http://schemas.openxmlformats.org/officeDocument/2006/relationships/slide" Target="slides/slide233.xml"/><Relationship Id="rId251" Type="http://schemas.openxmlformats.org/officeDocument/2006/relationships/slide" Target="slides/slide249.xml"/><Relationship Id="rId256" Type="http://schemas.openxmlformats.org/officeDocument/2006/relationships/slide" Target="slides/slide254.xml"/><Relationship Id="rId277" Type="http://schemas.openxmlformats.org/officeDocument/2006/relationships/slide" Target="slides/slide275.xml"/><Relationship Id="rId298" Type="http://schemas.openxmlformats.org/officeDocument/2006/relationships/slide" Target="slides/slide296.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158" Type="http://schemas.openxmlformats.org/officeDocument/2006/relationships/slide" Target="slides/slide156.xml"/><Relationship Id="rId272" Type="http://schemas.openxmlformats.org/officeDocument/2006/relationships/slide" Target="slides/slide270.xml"/><Relationship Id="rId293" Type="http://schemas.openxmlformats.org/officeDocument/2006/relationships/slide" Target="slides/slide291.xml"/><Relationship Id="rId302" Type="http://schemas.openxmlformats.org/officeDocument/2006/relationships/slide" Target="slides/slide300.xml"/><Relationship Id="rId307" Type="http://schemas.openxmlformats.org/officeDocument/2006/relationships/slide" Target="slides/slide305.xml"/><Relationship Id="rId323" Type="http://schemas.openxmlformats.org/officeDocument/2006/relationships/slide" Target="slides/slide321.xml"/><Relationship Id="rId328" Type="http://schemas.openxmlformats.org/officeDocument/2006/relationships/slide" Target="slides/slide326.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slide" Target="slides/slide151.xml"/><Relationship Id="rId174" Type="http://schemas.openxmlformats.org/officeDocument/2006/relationships/slide" Target="slides/slide172.xml"/><Relationship Id="rId179" Type="http://schemas.openxmlformats.org/officeDocument/2006/relationships/slide" Target="slides/slide177.xml"/><Relationship Id="rId195" Type="http://schemas.openxmlformats.org/officeDocument/2006/relationships/slide" Target="slides/slide193.xml"/><Relationship Id="rId209" Type="http://schemas.openxmlformats.org/officeDocument/2006/relationships/slide" Target="slides/slide207.xml"/><Relationship Id="rId190" Type="http://schemas.openxmlformats.org/officeDocument/2006/relationships/slide" Target="slides/slide188.xml"/><Relationship Id="rId204" Type="http://schemas.openxmlformats.org/officeDocument/2006/relationships/slide" Target="slides/slide202.xml"/><Relationship Id="rId220" Type="http://schemas.openxmlformats.org/officeDocument/2006/relationships/slide" Target="slides/slide218.xml"/><Relationship Id="rId225" Type="http://schemas.openxmlformats.org/officeDocument/2006/relationships/slide" Target="slides/slide223.xml"/><Relationship Id="rId241" Type="http://schemas.openxmlformats.org/officeDocument/2006/relationships/slide" Target="slides/slide239.xml"/><Relationship Id="rId246" Type="http://schemas.openxmlformats.org/officeDocument/2006/relationships/slide" Target="slides/slide244.xml"/><Relationship Id="rId267" Type="http://schemas.openxmlformats.org/officeDocument/2006/relationships/slide" Target="slides/slide265.xml"/><Relationship Id="rId288" Type="http://schemas.openxmlformats.org/officeDocument/2006/relationships/slide" Target="slides/slide286.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262" Type="http://schemas.openxmlformats.org/officeDocument/2006/relationships/slide" Target="slides/slide260.xml"/><Relationship Id="rId283" Type="http://schemas.openxmlformats.org/officeDocument/2006/relationships/slide" Target="slides/slide281.xml"/><Relationship Id="rId313" Type="http://schemas.openxmlformats.org/officeDocument/2006/relationships/slide" Target="slides/slide311.xml"/><Relationship Id="rId318" Type="http://schemas.openxmlformats.org/officeDocument/2006/relationships/slide" Target="slides/slide316.xml"/><Relationship Id="rId339" Type="http://schemas.openxmlformats.org/officeDocument/2006/relationships/presProps" Target="presProps.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slide" Target="slides/slide141.xml"/><Relationship Id="rId148" Type="http://schemas.openxmlformats.org/officeDocument/2006/relationships/slide" Target="slides/slide146.xml"/><Relationship Id="rId164" Type="http://schemas.openxmlformats.org/officeDocument/2006/relationships/slide" Target="slides/slide162.xml"/><Relationship Id="rId169" Type="http://schemas.openxmlformats.org/officeDocument/2006/relationships/slide" Target="slides/slide167.xml"/><Relationship Id="rId185" Type="http://schemas.openxmlformats.org/officeDocument/2006/relationships/slide" Target="slides/slide183.xml"/><Relationship Id="rId334" Type="http://schemas.openxmlformats.org/officeDocument/2006/relationships/slide" Target="slides/slide332.xml"/><Relationship Id="rId4" Type="http://schemas.openxmlformats.org/officeDocument/2006/relationships/slide" Target="slides/slide2.xml"/><Relationship Id="rId9" Type="http://schemas.openxmlformats.org/officeDocument/2006/relationships/slide" Target="slides/slide7.xml"/><Relationship Id="rId180" Type="http://schemas.openxmlformats.org/officeDocument/2006/relationships/slide" Target="slides/slide178.xml"/><Relationship Id="rId210" Type="http://schemas.openxmlformats.org/officeDocument/2006/relationships/slide" Target="slides/slide208.xml"/><Relationship Id="rId215" Type="http://schemas.openxmlformats.org/officeDocument/2006/relationships/slide" Target="slides/slide213.xml"/><Relationship Id="rId236" Type="http://schemas.openxmlformats.org/officeDocument/2006/relationships/slide" Target="slides/slide234.xml"/><Relationship Id="rId257" Type="http://schemas.openxmlformats.org/officeDocument/2006/relationships/slide" Target="slides/slide255.xml"/><Relationship Id="rId278" Type="http://schemas.openxmlformats.org/officeDocument/2006/relationships/slide" Target="slides/slide276.xml"/><Relationship Id="rId26" Type="http://schemas.openxmlformats.org/officeDocument/2006/relationships/slide" Target="slides/slide24.xml"/><Relationship Id="rId231" Type="http://schemas.openxmlformats.org/officeDocument/2006/relationships/slide" Target="slides/slide229.xml"/><Relationship Id="rId252" Type="http://schemas.openxmlformats.org/officeDocument/2006/relationships/slide" Target="slides/slide250.xml"/><Relationship Id="rId273" Type="http://schemas.openxmlformats.org/officeDocument/2006/relationships/slide" Target="slides/slide271.xml"/><Relationship Id="rId294" Type="http://schemas.openxmlformats.org/officeDocument/2006/relationships/slide" Target="slides/slide292.xml"/><Relationship Id="rId308" Type="http://schemas.openxmlformats.org/officeDocument/2006/relationships/slide" Target="slides/slide306.xml"/><Relationship Id="rId329" Type="http://schemas.openxmlformats.org/officeDocument/2006/relationships/slide" Target="slides/slide327.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54" Type="http://schemas.openxmlformats.org/officeDocument/2006/relationships/slide" Target="slides/slide152.xml"/><Relationship Id="rId175" Type="http://schemas.openxmlformats.org/officeDocument/2006/relationships/slide" Target="slides/slide173.xml"/><Relationship Id="rId340" Type="http://schemas.openxmlformats.org/officeDocument/2006/relationships/viewProps" Target="viewProps.xml"/><Relationship Id="rId196" Type="http://schemas.openxmlformats.org/officeDocument/2006/relationships/slide" Target="slides/slide194.xml"/><Relationship Id="rId200" Type="http://schemas.openxmlformats.org/officeDocument/2006/relationships/slide" Target="slides/slide198.xml"/><Relationship Id="rId16" Type="http://schemas.openxmlformats.org/officeDocument/2006/relationships/slide" Target="slides/slide14.xml"/><Relationship Id="rId221" Type="http://schemas.openxmlformats.org/officeDocument/2006/relationships/slide" Target="slides/slide219.xml"/><Relationship Id="rId242" Type="http://schemas.openxmlformats.org/officeDocument/2006/relationships/slide" Target="slides/slide240.xml"/><Relationship Id="rId263" Type="http://schemas.openxmlformats.org/officeDocument/2006/relationships/slide" Target="slides/slide261.xml"/><Relationship Id="rId284" Type="http://schemas.openxmlformats.org/officeDocument/2006/relationships/slide" Target="slides/slide282.xml"/><Relationship Id="rId319" Type="http://schemas.openxmlformats.org/officeDocument/2006/relationships/slide" Target="slides/slide317.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slide" Target="slides/slide142.xml"/><Relationship Id="rId330" Type="http://schemas.openxmlformats.org/officeDocument/2006/relationships/slide" Target="slides/slide328.xml"/><Relationship Id="rId90" Type="http://schemas.openxmlformats.org/officeDocument/2006/relationships/slide" Target="slides/slide88.xml"/><Relationship Id="rId165" Type="http://schemas.openxmlformats.org/officeDocument/2006/relationships/slide" Target="slides/slide163.xml"/><Relationship Id="rId186" Type="http://schemas.openxmlformats.org/officeDocument/2006/relationships/slide" Target="slides/slide184.xml"/><Relationship Id="rId211" Type="http://schemas.openxmlformats.org/officeDocument/2006/relationships/slide" Target="slides/slide209.xml"/><Relationship Id="rId232" Type="http://schemas.openxmlformats.org/officeDocument/2006/relationships/slide" Target="slides/slide230.xml"/><Relationship Id="rId253" Type="http://schemas.openxmlformats.org/officeDocument/2006/relationships/slide" Target="slides/slide251.xml"/><Relationship Id="rId274" Type="http://schemas.openxmlformats.org/officeDocument/2006/relationships/slide" Target="slides/slide272.xml"/><Relationship Id="rId295" Type="http://schemas.openxmlformats.org/officeDocument/2006/relationships/slide" Target="slides/slide293.xml"/><Relationship Id="rId309" Type="http://schemas.openxmlformats.org/officeDocument/2006/relationships/slide" Target="slides/slide307.xml"/><Relationship Id="rId27" Type="http://schemas.openxmlformats.org/officeDocument/2006/relationships/slide" Target="slides/slide25.xml"/><Relationship Id="rId48" Type="http://schemas.openxmlformats.org/officeDocument/2006/relationships/slide" Target="slides/slide46.xml"/><Relationship Id="rId69" Type="http://schemas.openxmlformats.org/officeDocument/2006/relationships/slide" Target="slides/slide67.xml"/><Relationship Id="rId113" Type="http://schemas.openxmlformats.org/officeDocument/2006/relationships/slide" Target="slides/slide111.xml"/><Relationship Id="rId134" Type="http://schemas.openxmlformats.org/officeDocument/2006/relationships/slide" Target="slides/slide132.xml"/><Relationship Id="rId320" Type="http://schemas.openxmlformats.org/officeDocument/2006/relationships/slide" Target="slides/slide318.xml"/><Relationship Id="rId80" Type="http://schemas.openxmlformats.org/officeDocument/2006/relationships/slide" Target="slides/slide78.xml"/><Relationship Id="rId155" Type="http://schemas.openxmlformats.org/officeDocument/2006/relationships/slide" Target="slides/slide153.xml"/><Relationship Id="rId176" Type="http://schemas.openxmlformats.org/officeDocument/2006/relationships/slide" Target="slides/slide174.xml"/><Relationship Id="rId197" Type="http://schemas.openxmlformats.org/officeDocument/2006/relationships/slide" Target="slides/slide195.xml"/><Relationship Id="rId341" Type="http://schemas.openxmlformats.org/officeDocument/2006/relationships/theme" Target="theme/theme1.xml"/><Relationship Id="rId201" Type="http://schemas.openxmlformats.org/officeDocument/2006/relationships/slide" Target="slides/slide199.xml"/><Relationship Id="rId222" Type="http://schemas.openxmlformats.org/officeDocument/2006/relationships/slide" Target="slides/slide220.xml"/><Relationship Id="rId243" Type="http://schemas.openxmlformats.org/officeDocument/2006/relationships/slide" Target="slides/slide241.xml"/><Relationship Id="rId264" Type="http://schemas.openxmlformats.org/officeDocument/2006/relationships/slide" Target="slides/slide262.xml"/><Relationship Id="rId285" Type="http://schemas.openxmlformats.org/officeDocument/2006/relationships/slide" Target="slides/slide283.xml"/><Relationship Id="rId17" Type="http://schemas.openxmlformats.org/officeDocument/2006/relationships/slide" Target="slides/slide15.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24" Type="http://schemas.openxmlformats.org/officeDocument/2006/relationships/slide" Target="slides/slide122.xml"/><Relationship Id="rId310" Type="http://schemas.openxmlformats.org/officeDocument/2006/relationships/slide" Target="slides/slide308.xml"/><Relationship Id="rId70" Type="http://schemas.openxmlformats.org/officeDocument/2006/relationships/slide" Target="slides/slide68.xml"/><Relationship Id="rId91" Type="http://schemas.openxmlformats.org/officeDocument/2006/relationships/slide" Target="slides/slide89.xml"/><Relationship Id="rId145" Type="http://schemas.openxmlformats.org/officeDocument/2006/relationships/slide" Target="slides/slide143.xml"/><Relationship Id="rId166" Type="http://schemas.openxmlformats.org/officeDocument/2006/relationships/slide" Target="slides/slide164.xml"/><Relationship Id="rId187" Type="http://schemas.openxmlformats.org/officeDocument/2006/relationships/slide" Target="slides/slide185.xml"/><Relationship Id="rId331" Type="http://schemas.openxmlformats.org/officeDocument/2006/relationships/slide" Target="slides/slide329.xml"/><Relationship Id="rId1" Type="http://schemas.openxmlformats.org/officeDocument/2006/relationships/slideMaster" Target="slideMasters/slideMaster1.xml"/><Relationship Id="rId212" Type="http://schemas.openxmlformats.org/officeDocument/2006/relationships/slide" Target="slides/slide210.xml"/><Relationship Id="rId233" Type="http://schemas.openxmlformats.org/officeDocument/2006/relationships/slide" Target="slides/slide231.xml"/><Relationship Id="rId254" Type="http://schemas.openxmlformats.org/officeDocument/2006/relationships/slide" Target="slides/slide252.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275" Type="http://schemas.openxmlformats.org/officeDocument/2006/relationships/slide" Target="slides/slide273.xml"/><Relationship Id="rId296" Type="http://schemas.openxmlformats.org/officeDocument/2006/relationships/slide" Target="slides/slide294.xml"/><Relationship Id="rId300" Type="http://schemas.openxmlformats.org/officeDocument/2006/relationships/slide" Target="slides/slide298.xml"/><Relationship Id="rId60" Type="http://schemas.openxmlformats.org/officeDocument/2006/relationships/slide" Target="slides/slide58.xml"/><Relationship Id="rId81" Type="http://schemas.openxmlformats.org/officeDocument/2006/relationships/slide" Target="slides/slide79.xml"/><Relationship Id="rId135" Type="http://schemas.openxmlformats.org/officeDocument/2006/relationships/slide" Target="slides/slide133.xml"/><Relationship Id="rId156" Type="http://schemas.openxmlformats.org/officeDocument/2006/relationships/slide" Target="slides/slide154.xml"/><Relationship Id="rId177" Type="http://schemas.openxmlformats.org/officeDocument/2006/relationships/slide" Target="slides/slide175.xml"/><Relationship Id="rId198" Type="http://schemas.openxmlformats.org/officeDocument/2006/relationships/slide" Target="slides/slide196.xml"/><Relationship Id="rId321" Type="http://schemas.openxmlformats.org/officeDocument/2006/relationships/slide" Target="slides/slide319.xml"/><Relationship Id="rId342" Type="http://schemas.openxmlformats.org/officeDocument/2006/relationships/tableStyles" Target="tableStyles.xml"/><Relationship Id="rId202" Type="http://schemas.openxmlformats.org/officeDocument/2006/relationships/slide" Target="slides/slide200.xml"/><Relationship Id="rId223" Type="http://schemas.openxmlformats.org/officeDocument/2006/relationships/slide" Target="slides/slide221.xml"/><Relationship Id="rId244" Type="http://schemas.openxmlformats.org/officeDocument/2006/relationships/slide" Target="slides/slide242.xml"/><Relationship Id="rId18" Type="http://schemas.openxmlformats.org/officeDocument/2006/relationships/slide" Target="slides/slide16.xml"/><Relationship Id="rId39" Type="http://schemas.openxmlformats.org/officeDocument/2006/relationships/slide" Target="slides/slide37.xml"/><Relationship Id="rId265" Type="http://schemas.openxmlformats.org/officeDocument/2006/relationships/slide" Target="slides/slide263.xml"/><Relationship Id="rId286" Type="http://schemas.openxmlformats.org/officeDocument/2006/relationships/slide" Target="slides/slide284.xml"/><Relationship Id="rId50" Type="http://schemas.openxmlformats.org/officeDocument/2006/relationships/slide" Target="slides/slide48.xml"/><Relationship Id="rId104" Type="http://schemas.openxmlformats.org/officeDocument/2006/relationships/slide" Target="slides/slide102.xml"/><Relationship Id="rId125" Type="http://schemas.openxmlformats.org/officeDocument/2006/relationships/slide" Target="slides/slide123.xml"/><Relationship Id="rId146" Type="http://schemas.openxmlformats.org/officeDocument/2006/relationships/slide" Target="slides/slide144.xml"/><Relationship Id="rId167" Type="http://schemas.openxmlformats.org/officeDocument/2006/relationships/slide" Target="slides/slide165.xml"/><Relationship Id="rId188" Type="http://schemas.openxmlformats.org/officeDocument/2006/relationships/slide" Target="slides/slide186.xml"/><Relationship Id="rId311" Type="http://schemas.openxmlformats.org/officeDocument/2006/relationships/slide" Target="slides/slide309.xml"/><Relationship Id="rId332" Type="http://schemas.openxmlformats.org/officeDocument/2006/relationships/slide" Target="slides/slide330.xml"/><Relationship Id="rId71" Type="http://schemas.openxmlformats.org/officeDocument/2006/relationships/slide" Target="slides/slide69.xml"/><Relationship Id="rId92" Type="http://schemas.openxmlformats.org/officeDocument/2006/relationships/slide" Target="slides/slide90.xml"/><Relationship Id="rId213" Type="http://schemas.openxmlformats.org/officeDocument/2006/relationships/slide" Target="slides/slide211.xml"/><Relationship Id="rId234" Type="http://schemas.openxmlformats.org/officeDocument/2006/relationships/slide" Target="slides/slide232.xml"/><Relationship Id="rId2" Type="http://schemas.openxmlformats.org/officeDocument/2006/relationships/slideMaster" Target="slideMasters/slideMaster2.xml"/><Relationship Id="rId29" Type="http://schemas.openxmlformats.org/officeDocument/2006/relationships/slide" Target="slides/slide27.xml"/><Relationship Id="rId255" Type="http://schemas.openxmlformats.org/officeDocument/2006/relationships/slide" Target="slides/slide253.xml"/><Relationship Id="rId276" Type="http://schemas.openxmlformats.org/officeDocument/2006/relationships/slide" Target="slides/slide274.xml"/><Relationship Id="rId297" Type="http://schemas.openxmlformats.org/officeDocument/2006/relationships/slide" Target="slides/slide295.xml"/><Relationship Id="rId40" Type="http://schemas.openxmlformats.org/officeDocument/2006/relationships/slide" Target="slides/slide38.xml"/><Relationship Id="rId115" Type="http://schemas.openxmlformats.org/officeDocument/2006/relationships/slide" Target="slides/slide113.xml"/><Relationship Id="rId136" Type="http://schemas.openxmlformats.org/officeDocument/2006/relationships/slide" Target="slides/slide134.xml"/><Relationship Id="rId157" Type="http://schemas.openxmlformats.org/officeDocument/2006/relationships/slide" Target="slides/slide155.xml"/><Relationship Id="rId178" Type="http://schemas.openxmlformats.org/officeDocument/2006/relationships/slide" Target="slides/slide176.xml"/><Relationship Id="rId301" Type="http://schemas.openxmlformats.org/officeDocument/2006/relationships/slide" Target="slides/slide299.xml"/><Relationship Id="rId322" Type="http://schemas.openxmlformats.org/officeDocument/2006/relationships/slide" Target="slides/slide320.xml"/><Relationship Id="rId61" Type="http://schemas.openxmlformats.org/officeDocument/2006/relationships/slide" Target="slides/slide59.xml"/><Relationship Id="rId82" Type="http://schemas.openxmlformats.org/officeDocument/2006/relationships/slide" Target="slides/slide80.xml"/><Relationship Id="rId199" Type="http://schemas.openxmlformats.org/officeDocument/2006/relationships/slide" Target="slides/slide197.xml"/><Relationship Id="rId203" Type="http://schemas.openxmlformats.org/officeDocument/2006/relationships/slide" Target="slides/slide201.xml"/><Relationship Id="rId19" Type="http://schemas.openxmlformats.org/officeDocument/2006/relationships/slide" Target="slides/slide17.xml"/><Relationship Id="rId224" Type="http://schemas.openxmlformats.org/officeDocument/2006/relationships/slide" Target="slides/slide222.xml"/><Relationship Id="rId245" Type="http://schemas.openxmlformats.org/officeDocument/2006/relationships/slide" Target="slides/slide243.xml"/><Relationship Id="rId266" Type="http://schemas.openxmlformats.org/officeDocument/2006/relationships/slide" Target="slides/slide264.xml"/><Relationship Id="rId287" Type="http://schemas.openxmlformats.org/officeDocument/2006/relationships/slide" Target="slides/slide285.xml"/><Relationship Id="rId30" Type="http://schemas.openxmlformats.org/officeDocument/2006/relationships/slide" Target="slides/slide2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168" Type="http://schemas.openxmlformats.org/officeDocument/2006/relationships/slide" Target="slides/slide166.xml"/><Relationship Id="rId312" Type="http://schemas.openxmlformats.org/officeDocument/2006/relationships/slide" Target="slides/slide310.xml"/><Relationship Id="rId333" Type="http://schemas.openxmlformats.org/officeDocument/2006/relationships/slide" Target="slides/slide331.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189" Type="http://schemas.openxmlformats.org/officeDocument/2006/relationships/slide" Target="slides/slide18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6.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9.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66.wmf"/><Relationship Id="rId1" Type="http://schemas.openxmlformats.org/officeDocument/2006/relationships/image" Target="../media/image65.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69.wmf"/><Relationship Id="rId1" Type="http://schemas.openxmlformats.org/officeDocument/2006/relationships/image" Target="../media/image68.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74.wmf"/><Relationship Id="rId1" Type="http://schemas.openxmlformats.org/officeDocument/2006/relationships/image" Target="../media/image73.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75.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79.wmf"/><Relationship Id="rId1" Type="http://schemas.openxmlformats.org/officeDocument/2006/relationships/image" Target="../media/image78.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82.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85.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87.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89.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92.w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105.wmf"/><Relationship Id="rId2" Type="http://schemas.openxmlformats.org/officeDocument/2006/relationships/image" Target="../media/image104.wmf"/><Relationship Id="rId1" Type="http://schemas.openxmlformats.org/officeDocument/2006/relationships/image" Target="../media/image103.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26.w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140.wmf"/><Relationship Id="rId7" Type="http://schemas.openxmlformats.org/officeDocument/2006/relationships/image" Target="../media/image144.wmf"/><Relationship Id="rId2" Type="http://schemas.openxmlformats.org/officeDocument/2006/relationships/image" Target="../media/image139.wmf"/><Relationship Id="rId1" Type="http://schemas.openxmlformats.org/officeDocument/2006/relationships/image" Target="../media/image138.wmf"/><Relationship Id="rId6" Type="http://schemas.openxmlformats.org/officeDocument/2006/relationships/image" Target="../media/image143.wmf"/><Relationship Id="rId5" Type="http://schemas.openxmlformats.org/officeDocument/2006/relationships/image" Target="../media/image142.wmf"/><Relationship Id="rId4" Type="http://schemas.openxmlformats.org/officeDocument/2006/relationships/image" Target="../media/image141.wmf"/></Relationships>
</file>

<file path=ppt/drawings/_rels/vmlDrawing16.vml.rels><?xml version="1.0" encoding="UTF-8" standalone="yes"?>
<Relationships xmlns="http://schemas.openxmlformats.org/package/2006/relationships"><Relationship Id="rId2" Type="http://schemas.openxmlformats.org/officeDocument/2006/relationships/image" Target="../media/image146.wmf"/><Relationship Id="rId1" Type="http://schemas.openxmlformats.org/officeDocument/2006/relationships/image" Target="../media/image145.w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150.wmf"/><Relationship Id="rId2" Type="http://schemas.openxmlformats.org/officeDocument/2006/relationships/image" Target="../media/image149.wmf"/><Relationship Id="rId1" Type="http://schemas.openxmlformats.org/officeDocument/2006/relationships/image" Target="../media/image148.wmf"/></Relationships>
</file>

<file path=ppt/drawings/_rels/vmlDrawing18.vml.rels><?xml version="1.0" encoding="UTF-8" standalone="yes"?>
<Relationships xmlns="http://schemas.openxmlformats.org/package/2006/relationships"><Relationship Id="rId3" Type="http://schemas.openxmlformats.org/officeDocument/2006/relationships/image" Target="../media/image153.wmf"/><Relationship Id="rId2" Type="http://schemas.openxmlformats.org/officeDocument/2006/relationships/image" Target="../media/image152.wmf"/><Relationship Id="rId1" Type="http://schemas.openxmlformats.org/officeDocument/2006/relationships/image" Target="../media/image145.wmf"/></Relationships>
</file>

<file path=ppt/drawings/_rels/vmlDrawing19.vml.rels><?xml version="1.0" encoding="UTF-8" standalone="yes"?>
<Relationships xmlns="http://schemas.openxmlformats.org/package/2006/relationships"><Relationship Id="rId3" Type="http://schemas.openxmlformats.org/officeDocument/2006/relationships/image" Target="../media/image158.emf"/><Relationship Id="rId2" Type="http://schemas.openxmlformats.org/officeDocument/2006/relationships/image" Target="../media/image157.emf"/><Relationship Id="rId1" Type="http://schemas.openxmlformats.org/officeDocument/2006/relationships/image" Target="../media/image156.wmf"/></Relationships>
</file>

<file path=ppt/drawings/_rels/vmlDrawing20.vml.rels><?xml version="1.0" encoding="UTF-8" standalone="yes"?>
<Relationships xmlns="http://schemas.openxmlformats.org/package/2006/relationships"><Relationship Id="rId2" Type="http://schemas.openxmlformats.org/officeDocument/2006/relationships/image" Target="../media/image161.wmf"/><Relationship Id="rId1" Type="http://schemas.openxmlformats.org/officeDocument/2006/relationships/image" Target="../media/image160.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161.wmf"/></Relationships>
</file>

<file path=ppt/drawings/_rels/vmlDrawing22.vml.rels><?xml version="1.0" encoding="UTF-8" standalone="yes"?>
<Relationships xmlns="http://schemas.openxmlformats.org/package/2006/relationships"><Relationship Id="rId3" Type="http://schemas.openxmlformats.org/officeDocument/2006/relationships/image" Target="../media/image166.wmf"/><Relationship Id="rId2" Type="http://schemas.openxmlformats.org/officeDocument/2006/relationships/image" Target="../media/image165.wmf"/><Relationship Id="rId1" Type="http://schemas.openxmlformats.org/officeDocument/2006/relationships/image" Target="../media/image164.wmf"/><Relationship Id="rId4" Type="http://schemas.openxmlformats.org/officeDocument/2006/relationships/image" Target="../media/image167.wmf"/></Relationships>
</file>

<file path=ppt/drawings/_rels/vmlDrawing23.vml.rels><?xml version="1.0" encoding="UTF-8" standalone="yes"?>
<Relationships xmlns="http://schemas.openxmlformats.org/package/2006/relationships"><Relationship Id="rId3" Type="http://schemas.openxmlformats.org/officeDocument/2006/relationships/image" Target="../media/image172.wmf"/><Relationship Id="rId2" Type="http://schemas.openxmlformats.org/officeDocument/2006/relationships/image" Target="../media/image171.wmf"/><Relationship Id="rId1" Type="http://schemas.openxmlformats.org/officeDocument/2006/relationships/image" Target="../media/image170.wmf"/></Relationships>
</file>

<file path=ppt/drawings/_rels/vmlDrawing24.vml.rels><?xml version="1.0" encoding="UTF-8" standalone="yes"?>
<Relationships xmlns="http://schemas.openxmlformats.org/package/2006/relationships"><Relationship Id="rId3" Type="http://schemas.openxmlformats.org/officeDocument/2006/relationships/image" Target="../media/image179.wmf"/><Relationship Id="rId2" Type="http://schemas.openxmlformats.org/officeDocument/2006/relationships/image" Target="../media/image178.wmf"/><Relationship Id="rId1" Type="http://schemas.openxmlformats.org/officeDocument/2006/relationships/image" Target="../media/image177.wmf"/></Relationships>
</file>

<file path=ppt/drawings/_rels/vmlDrawing25.vml.rels><?xml version="1.0" encoding="UTF-8" standalone="yes"?>
<Relationships xmlns="http://schemas.openxmlformats.org/package/2006/relationships"><Relationship Id="rId3" Type="http://schemas.openxmlformats.org/officeDocument/2006/relationships/image" Target="../media/image184.wmf"/><Relationship Id="rId2" Type="http://schemas.openxmlformats.org/officeDocument/2006/relationships/image" Target="../media/image183.wmf"/><Relationship Id="rId1" Type="http://schemas.openxmlformats.org/officeDocument/2006/relationships/image" Target="../media/image182.emf"/><Relationship Id="rId6" Type="http://schemas.openxmlformats.org/officeDocument/2006/relationships/image" Target="../media/image187.emf"/><Relationship Id="rId5" Type="http://schemas.openxmlformats.org/officeDocument/2006/relationships/image" Target="../media/image186.wmf"/><Relationship Id="rId4" Type="http://schemas.openxmlformats.org/officeDocument/2006/relationships/image" Target="../media/image185.wmf"/></Relationships>
</file>

<file path=ppt/drawings/_rels/vmlDrawing26.vml.rels><?xml version="1.0" encoding="UTF-8" standalone="yes"?>
<Relationships xmlns="http://schemas.openxmlformats.org/package/2006/relationships"><Relationship Id="rId3" Type="http://schemas.openxmlformats.org/officeDocument/2006/relationships/image" Target="../media/image190.emf"/><Relationship Id="rId2" Type="http://schemas.openxmlformats.org/officeDocument/2006/relationships/image" Target="../media/image189.emf"/><Relationship Id="rId1" Type="http://schemas.openxmlformats.org/officeDocument/2006/relationships/image" Target="../media/image188.wmf"/><Relationship Id="rId5" Type="http://schemas.openxmlformats.org/officeDocument/2006/relationships/image" Target="../media/image192.wmf"/><Relationship Id="rId4" Type="http://schemas.openxmlformats.org/officeDocument/2006/relationships/image" Target="../media/image191.emf"/></Relationships>
</file>

<file path=ppt/drawings/_rels/vmlDrawing27.vml.rels><?xml version="1.0" encoding="UTF-8" standalone="yes"?>
<Relationships xmlns="http://schemas.openxmlformats.org/package/2006/relationships"><Relationship Id="rId3" Type="http://schemas.openxmlformats.org/officeDocument/2006/relationships/image" Target="../media/image196.wmf"/><Relationship Id="rId2" Type="http://schemas.openxmlformats.org/officeDocument/2006/relationships/image" Target="../media/image195.wmf"/><Relationship Id="rId1" Type="http://schemas.openxmlformats.org/officeDocument/2006/relationships/image" Target="../media/image194.wmf"/></Relationships>
</file>

<file path=ppt/drawings/_rels/vmlDrawing28.vml.rels><?xml version="1.0" encoding="UTF-8" standalone="yes"?>
<Relationships xmlns="http://schemas.openxmlformats.org/package/2006/relationships"><Relationship Id="rId3" Type="http://schemas.openxmlformats.org/officeDocument/2006/relationships/image" Target="../media/image199.emf"/><Relationship Id="rId2" Type="http://schemas.openxmlformats.org/officeDocument/2006/relationships/image" Target="../media/image198.wmf"/><Relationship Id="rId1" Type="http://schemas.openxmlformats.org/officeDocument/2006/relationships/image" Target="../media/image197.wmf"/></Relationships>
</file>

<file path=ppt/drawings/_rels/vmlDrawing29.vml.rels><?xml version="1.0" encoding="UTF-8" standalone="yes"?>
<Relationships xmlns="http://schemas.openxmlformats.org/package/2006/relationships"><Relationship Id="rId3" Type="http://schemas.openxmlformats.org/officeDocument/2006/relationships/image" Target="../media/image204.wmf"/><Relationship Id="rId2" Type="http://schemas.openxmlformats.org/officeDocument/2006/relationships/image" Target="../media/image203.wmf"/><Relationship Id="rId1" Type="http://schemas.openxmlformats.org/officeDocument/2006/relationships/image" Target="../media/image202.w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216.emf"/></Relationships>
</file>

<file path=ppt/drawings/_rels/vmlDrawing31.vml.rels><?xml version="1.0" encoding="UTF-8" standalone="yes"?>
<Relationships xmlns="http://schemas.openxmlformats.org/package/2006/relationships"><Relationship Id="rId2" Type="http://schemas.openxmlformats.org/officeDocument/2006/relationships/image" Target="../media/image273.wmf"/><Relationship Id="rId1" Type="http://schemas.openxmlformats.org/officeDocument/2006/relationships/image" Target="../media/image272.w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274.wmf"/></Relationships>
</file>

<file path=ppt/drawings/_rels/vmlDrawing33.vml.rels><?xml version="1.0" encoding="UTF-8" standalone="yes"?>
<Relationships xmlns="http://schemas.openxmlformats.org/package/2006/relationships"><Relationship Id="rId2" Type="http://schemas.openxmlformats.org/officeDocument/2006/relationships/image" Target="../media/image277.wmf"/><Relationship Id="rId1" Type="http://schemas.openxmlformats.org/officeDocument/2006/relationships/image" Target="../media/image276.wmf"/></Relationships>
</file>

<file path=ppt/drawings/_rels/vmlDrawing34.vml.rels><?xml version="1.0" encoding="UTF-8" standalone="yes"?>
<Relationships xmlns="http://schemas.openxmlformats.org/package/2006/relationships"><Relationship Id="rId3" Type="http://schemas.openxmlformats.org/officeDocument/2006/relationships/image" Target="../media/image142.wmf"/><Relationship Id="rId2" Type="http://schemas.openxmlformats.org/officeDocument/2006/relationships/image" Target="../media/image141.wmf"/><Relationship Id="rId1" Type="http://schemas.openxmlformats.org/officeDocument/2006/relationships/image" Target="../media/image140.wmf"/><Relationship Id="rId4" Type="http://schemas.openxmlformats.org/officeDocument/2006/relationships/image" Target="../media/image143.wmf"/></Relationships>
</file>

<file path=ppt/drawings/_rels/vmlDrawing35.vml.rels><?xml version="1.0" encoding="UTF-8" standalone="yes"?>
<Relationships xmlns="http://schemas.openxmlformats.org/package/2006/relationships"><Relationship Id="rId2" Type="http://schemas.openxmlformats.org/officeDocument/2006/relationships/image" Target="../media/image341.wmf"/><Relationship Id="rId1" Type="http://schemas.openxmlformats.org/officeDocument/2006/relationships/image" Target="../media/image340.w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345.w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350.w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355.wmf"/></Relationships>
</file>

<file path=ppt/drawings/_rels/vmlDrawing39.vml.rels><?xml version="1.0" encoding="UTF-8" standalone="yes"?>
<Relationships xmlns="http://schemas.openxmlformats.org/package/2006/relationships"><Relationship Id="rId2" Type="http://schemas.openxmlformats.org/officeDocument/2006/relationships/image" Target="../media/image366.wmf"/><Relationship Id="rId1" Type="http://schemas.openxmlformats.org/officeDocument/2006/relationships/image" Target="../media/image365.wmf"/></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368.wmf"/></Relationships>
</file>

<file path=ppt/drawings/_rels/vmlDrawing41.vml.rels><?xml version="1.0" encoding="UTF-8" standalone="yes"?>
<Relationships xmlns="http://schemas.openxmlformats.org/package/2006/relationships"><Relationship Id="rId3" Type="http://schemas.openxmlformats.org/officeDocument/2006/relationships/image" Target="../media/image370.wmf"/><Relationship Id="rId2" Type="http://schemas.openxmlformats.org/officeDocument/2006/relationships/image" Target="../media/image366.wmf"/><Relationship Id="rId1" Type="http://schemas.openxmlformats.org/officeDocument/2006/relationships/image" Target="../media/image369.wmf"/><Relationship Id="rId5" Type="http://schemas.openxmlformats.org/officeDocument/2006/relationships/image" Target="../media/image372.wmf"/><Relationship Id="rId4" Type="http://schemas.openxmlformats.org/officeDocument/2006/relationships/image" Target="../media/image371.wmf"/></Relationships>
</file>

<file path=ppt/drawings/_rels/vmlDrawing42.vml.rels><?xml version="1.0" encoding="UTF-8" standalone="yes"?>
<Relationships xmlns="http://schemas.openxmlformats.org/package/2006/relationships"><Relationship Id="rId3" Type="http://schemas.openxmlformats.org/officeDocument/2006/relationships/image" Target="../media/image377.wmf"/><Relationship Id="rId2" Type="http://schemas.openxmlformats.org/officeDocument/2006/relationships/image" Target="../media/image376.wmf"/><Relationship Id="rId1" Type="http://schemas.openxmlformats.org/officeDocument/2006/relationships/image" Target="../media/image375.wmf"/><Relationship Id="rId4" Type="http://schemas.openxmlformats.org/officeDocument/2006/relationships/image" Target="../media/image378.wmf"/></Relationships>
</file>

<file path=ppt/drawings/_rels/vmlDrawing43.vml.rels><?xml version="1.0" encoding="UTF-8" standalone="yes"?>
<Relationships xmlns="http://schemas.openxmlformats.org/package/2006/relationships"><Relationship Id="rId3" Type="http://schemas.openxmlformats.org/officeDocument/2006/relationships/image" Target="../media/image382.wmf"/><Relationship Id="rId2" Type="http://schemas.openxmlformats.org/officeDocument/2006/relationships/image" Target="../media/image381.wmf"/><Relationship Id="rId1" Type="http://schemas.openxmlformats.org/officeDocument/2006/relationships/image" Target="../media/image380.wmf"/><Relationship Id="rId5" Type="http://schemas.openxmlformats.org/officeDocument/2006/relationships/image" Target="../media/image384.wmf"/><Relationship Id="rId4" Type="http://schemas.openxmlformats.org/officeDocument/2006/relationships/image" Target="../media/image383.wmf"/></Relationships>
</file>

<file path=ppt/drawings/_rels/vmlDrawing44.vml.rels><?xml version="1.0" encoding="UTF-8" standalone="yes"?>
<Relationships xmlns="http://schemas.openxmlformats.org/package/2006/relationships"><Relationship Id="rId2" Type="http://schemas.openxmlformats.org/officeDocument/2006/relationships/image" Target="../media/image386.wmf"/><Relationship Id="rId1" Type="http://schemas.openxmlformats.org/officeDocument/2006/relationships/image" Target="../media/image385.wmf"/></Relationships>
</file>

<file path=ppt/drawings/_rels/vmlDrawing45.vml.rels><?xml version="1.0" encoding="UTF-8" standalone="yes"?>
<Relationships xmlns="http://schemas.openxmlformats.org/package/2006/relationships"><Relationship Id="rId3" Type="http://schemas.openxmlformats.org/officeDocument/2006/relationships/image" Target="../media/image390.wmf"/><Relationship Id="rId2" Type="http://schemas.openxmlformats.org/officeDocument/2006/relationships/image" Target="../media/image389.wmf"/><Relationship Id="rId1" Type="http://schemas.openxmlformats.org/officeDocument/2006/relationships/image" Target="../media/image388.wmf"/><Relationship Id="rId5" Type="http://schemas.openxmlformats.org/officeDocument/2006/relationships/image" Target="../media/image392.wmf"/><Relationship Id="rId4" Type="http://schemas.openxmlformats.org/officeDocument/2006/relationships/image" Target="../media/image391.wmf"/></Relationships>
</file>

<file path=ppt/drawings/_rels/vmlDrawing46.vml.rels><?xml version="1.0" encoding="UTF-8" standalone="yes"?>
<Relationships xmlns="http://schemas.openxmlformats.org/package/2006/relationships"><Relationship Id="rId3" Type="http://schemas.openxmlformats.org/officeDocument/2006/relationships/image" Target="../media/image397.wmf"/><Relationship Id="rId2" Type="http://schemas.openxmlformats.org/officeDocument/2006/relationships/image" Target="../media/image396.wmf"/><Relationship Id="rId1" Type="http://schemas.openxmlformats.org/officeDocument/2006/relationships/image" Target="../media/image395.wmf"/></Relationships>
</file>

<file path=ppt/drawings/_rels/vmlDrawing47.vml.rels><?xml version="1.0" encoding="UTF-8" standalone="yes"?>
<Relationships xmlns="http://schemas.openxmlformats.org/package/2006/relationships"><Relationship Id="rId2" Type="http://schemas.openxmlformats.org/officeDocument/2006/relationships/image" Target="../media/image399.wmf"/><Relationship Id="rId1" Type="http://schemas.openxmlformats.org/officeDocument/2006/relationships/image" Target="../media/image398.wmf"/></Relationships>
</file>

<file path=ppt/drawings/_rels/vmlDrawing48.vml.rels><?xml version="1.0" encoding="UTF-8" standalone="yes"?>
<Relationships xmlns="http://schemas.openxmlformats.org/package/2006/relationships"><Relationship Id="rId2" Type="http://schemas.openxmlformats.org/officeDocument/2006/relationships/image" Target="../media/image401.wmf"/><Relationship Id="rId1" Type="http://schemas.openxmlformats.org/officeDocument/2006/relationships/image" Target="../media/image400.wmf"/></Relationships>
</file>

<file path=ppt/drawings/_rels/vmlDrawing49.vml.rels><?xml version="1.0" encoding="UTF-8" standalone="yes"?>
<Relationships xmlns="http://schemas.openxmlformats.org/package/2006/relationships"><Relationship Id="rId1" Type="http://schemas.openxmlformats.org/officeDocument/2006/relationships/image" Target="../media/image402.wmf"/></Relationships>
</file>

<file path=ppt/drawings/_rels/vmlDrawing50.vml.rels><?xml version="1.0" encoding="UTF-8" standalone="yes"?>
<Relationships xmlns="http://schemas.openxmlformats.org/package/2006/relationships"><Relationship Id="rId2" Type="http://schemas.openxmlformats.org/officeDocument/2006/relationships/image" Target="../media/image404.wmf"/><Relationship Id="rId1" Type="http://schemas.openxmlformats.org/officeDocument/2006/relationships/image" Target="../media/image403.wmf"/></Relationships>
</file>

<file path=ppt/drawings/_rels/vmlDrawing51.vml.rels><?xml version="1.0" encoding="UTF-8" standalone="yes"?>
<Relationships xmlns="http://schemas.openxmlformats.org/package/2006/relationships"><Relationship Id="rId2" Type="http://schemas.openxmlformats.org/officeDocument/2006/relationships/image" Target="../media/image406.wmf"/><Relationship Id="rId1" Type="http://schemas.openxmlformats.org/officeDocument/2006/relationships/image" Target="../media/image405.wmf"/></Relationships>
</file>

<file path=ppt/drawings/_rels/vmlDrawing52.vml.rels><?xml version="1.0" encoding="UTF-8" standalone="yes"?>
<Relationships xmlns="http://schemas.openxmlformats.org/package/2006/relationships"><Relationship Id="rId1" Type="http://schemas.openxmlformats.org/officeDocument/2006/relationships/image" Target="../media/image473.wmf"/></Relationships>
</file>

<file path=ppt/drawings/_rels/vmlDrawing53.vml.rels><?xml version="1.0" encoding="UTF-8" standalone="yes"?>
<Relationships xmlns="http://schemas.openxmlformats.org/package/2006/relationships"><Relationship Id="rId3" Type="http://schemas.openxmlformats.org/officeDocument/2006/relationships/image" Target="../media/image478.wmf"/><Relationship Id="rId2" Type="http://schemas.openxmlformats.org/officeDocument/2006/relationships/image" Target="../media/image477.wmf"/><Relationship Id="rId1" Type="http://schemas.openxmlformats.org/officeDocument/2006/relationships/image" Target="../media/image476.wmf"/><Relationship Id="rId6" Type="http://schemas.openxmlformats.org/officeDocument/2006/relationships/image" Target="../media/image481.wmf"/><Relationship Id="rId5" Type="http://schemas.openxmlformats.org/officeDocument/2006/relationships/image" Target="../media/image480.emf"/><Relationship Id="rId4" Type="http://schemas.openxmlformats.org/officeDocument/2006/relationships/image" Target="../media/image479.emf"/></Relationships>
</file>

<file path=ppt/drawings/_rels/vmlDrawing54.vml.rels><?xml version="1.0" encoding="UTF-8" standalone="yes"?>
<Relationships xmlns="http://schemas.openxmlformats.org/package/2006/relationships"><Relationship Id="rId3" Type="http://schemas.openxmlformats.org/officeDocument/2006/relationships/image" Target="../media/image484.wmf"/><Relationship Id="rId2" Type="http://schemas.openxmlformats.org/officeDocument/2006/relationships/image" Target="../media/image483.emf"/><Relationship Id="rId1" Type="http://schemas.openxmlformats.org/officeDocument/2006/relationships/image" Target="../media/image482.emf"/><Relationship Id="rId4" Type="http://schemas.openxmlformats.org/officeDocument/2006/relationships/image" Target="../media/image48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верхнього колонтитула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uk-UA"/>
          </a:p>
        </p:txBody>
      </p:sp>
      <p:sp>
        <p:nvSpPr>
          <p:cNvPr id="3" name="Місце для дати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0F1733-4D4F-4D1D-A6AD-5D5E866851DB}" type="datetimeFigureOut">
              <a:rPr lang="uk-UA" smtClean="0"/>
              <a:t>24.11.2025</a:t>
            </a:fld>
            <a:endParaRPr lang="uk-UA"/>
          </a:p>
        </p:txBody>
      </p:sp>
      <p:sp>
        <p:nvSpPr>
          <p:cNvPr id="4" name="Місце для зображення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uk-UA"/>
          </a:p>
        </p:txBody>
      </p:sp>
      <p:sp>
        <p:nvSpPr>
          <p:cNvPr id="5" name="Місце для нотаток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uk-UA"/>
          </a:p>
        </p:txBody>
      </p:sp>
      <p:sp>
        <p:nvSpPr>
          <p:cNvPr id="6" name="Місце для нижнього колонтитула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uk-UA"/>
          </a:p>
        </p:txBody>
      </p:sp>
      <p:sp>
        <p:nvSpPr>
          <p:cNvPr id="7" name="Місце для номера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EEBA9B-43EE-4126-8492-1B35DAA0D80C}" type="slidenum">
              <a:rPr lang="uk-UA" smtClean="0"/>
              <a:t>‹№›</a:t>
            </a:fld>
            <a:endParaRPr lang="uk-UA"/>
          </a:p>
        </p:txBody>
      </p:sp>
    </p:spTree>
    <p:extLst>
      <p:ext uri="{BB962C8B-B14F-4D97-AF65-F5344CB8AC3E}">
        <p14:creationId xmlns:p14="http://schemas.microsoft.com/office/powerpoint/2010/main" val="29351879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1201A2BA-BD7B-4399-A982-67EB655AC50D}" type="slidenum">
              <a:rPr kumimoji="0" lang="en-US" alt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11362726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10"/>
          </p:nvPr>
        </p:nvSpPr>
        <p:spPr/>
        <p:txBody>
          <a:bodyPr/>
          <a:lstStyle/>
          <a:p>
            <a:fld id="{5EEEBA9B-43EE-4126-8492-1B35DAA0D80C}" type="slidenum">
              <a:rPr lang="uk-UA" smtClean="0"/>
              <a:t>66</a:t>
            </a:fld>
            <a:endParaRPr lang="uk-UA"/>
          </a:p>
        </p:txBody>
      </p:sp>
    </p:spTree>
    <p:extLst>
      <p:ext uri="{BB962C8B-B14F-4D97-AF65-F5344CB8AC3E}">
        <p14:creationId xmlns:p14="http://schemas.microsoft.com/office/powerpoint/2010/main" val="15240041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10"/>
          </p:nvPr>
        </p:nvSpPr>
        <p:spPr/>
        <p:txBody>
          <a:bodyPr/>
          <a:lstStyle/>
          <a:p>
            <a:fld id="{5EEEBA9B-43EE-4126-8492-1B35DAA0D80C}" type="slidenum">
              <a:rPr lang="uk-UA" smtClean="0"/>
              <a:t>67</a:t>
            </a:fld>
            <a:endParaRPr lang="uk-UA"/>
          </a:p>
        </p:txBody>
      </p:sp>
    </p:spTree>
    <p:extLst>
      <p:ext uri="{BB962C8B-B14F-4D97-AF65-F5344CB8AC3E}">
        <p14:creationId xmlns:p14="http://schemas.microsoft.com/office/powerpoint/2010/main" val="8833350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10"/>
          </p:nvPr>
        </p:nvSpPr>
        <p:spPr/>
        <p:txBody>
          <a:bodyPr/>
          <a:lstStyle/>
          <a:p>
            <a:fld id="{5EEEBA9B-43EE-4126-8492-1B35DAA0D80C}" type="slidenum">
              <a:rPr lang="uk-UA" smtClean="0"/>
              <a:t>69</a:t>
            </a:fld>
            <a:endParaRPr lang="uk-UA"/>
          </a:p>
        </p:txBody>
      </p:sp>
    </p:spTree>
    <p:extLst>
      <p:ext uri="{BB962C8B-B14F-4D97-AF65-F5344CB8AC3E}">
        <p14:creationId xmlns:p14="http://schemas.microsoft.com/office/powerpoint/2010/main" val="24276239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10"/>
          </p:nvPr>
        </p:nvSpPr>
        <p:spPr/>
        <p:txBody>
          <a:bodyPr/>
          <a:lstStyle/>
          <a:p>
            <a:fld id="{5EEEBA9B-43EE-4126-8492-1B35DAA0D80C}" type="slidenum">
              <a:rPr lang="uk-UA" smtClean="0"/>
              <a:t>240</a:t>
            </a:fld>
            <a:endParaRPr lang="uk-UA"/>
          </a:p>
        </p:txBody>
      </p:sp>
    </p:spTree>
    <p:extLst>
      <p:ext uri="{BB962C8B-B14F-4D97-AF65-F5344CB8AC3E}">
        <p14:creationId xmlns:p14="http://schemas.microsoft.com/office/powerpoint/2010/main" val="35062218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10"/>
          </p:nvPr>
        </p:nvSpPr>
        <p:spPr/>
        <p:txBody>
          <a:bodyPr/>
          <a:lstStyle/>
          <a:p>
            <a:fld id="{5EEEBA9B-43EE-4126-8492-1B35DAA0D80C}" type="slidenum">
              <a:rPr lang="uk-UA" smtClean="0"/>
              <a:t>241</a:t>
            </a:fld>
            <a:endParaRPr lang="uk-UA"/>
          </a:p>
        </p:txBody>
      </p:sp>
    </p:spTree>
    <p:extLst>
      <p:ext uri="{BB962C8B-B14F-4D97-AF65-F5344CB8AC3E}">
        <p14:creationId xmlns:p14="http://schemas.microsoft.com/office/powerpoint/2010/main" val="17236096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2B13B5F-AB84-418D-9D31-594195DA8377}" type="datetimeFigureOut">
              <a:rPr lang="ru-RU" smtClean="0"/>
              <a:t>24.11.2025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22460D8-7FB6-4523-B4A2-C8B2D48AEFBB}" type="slidenum">
              <a:rPr lang="ru-RU" smtClean="0"/>
              <a:t>‹№›</a:t>
            </a:fld>
            <a:endParaRPr lang="ru-RU"/>
          </a:p>
        </p:txBody>
      </p:sp>
    </p:spTree>
    <p:extLst>
      <p:ext uri="{BB962C8B-B14F-4D97-AF65-F5344CB8AC3E}">
        <p14:creationId xmlns:p14="http://schemas.microsoft.com/office/powerpoint/2010/main" val="422898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2B13B5F-AB84-418D-9D31-594195DA8377}" type="datetimeFigureOut">
              <a:rPr lang="ru-RU" smtClean="0"/>
              <a:t>24.11.2025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22460D8-7FB6-4523-B4A2-C8B2D48AEFBB}" type="slidenum">
              <a:rPr lang="ru-RU" smtClean="0"/>
              <a:t>‹№›</a:t>
            </a:fld>
            <a:endParaRPr lang="ru-RU"/>
          </a:p>
        </p:txBody>
      </p:sp>
    </p:spTree>
    <p:extLst>
      <p:ext uri="{BB962C8B-B14F-4D97-AF65-F5344CB8AC3E}">
        <p14:creationId xmlns:p14="http://schemas.microsoft.com/office/powerpoint/2010/main" val="27519562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2B13B5F-AB84-418D-9D31-594195DA8377}" type="datetimeFigureOut">
              <a:rPr lang="ru-RU" smtClean="0"/>
              <a:t>24.11.2025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22460D8-7FB6-4523-B4A2-C8B2D48AEFBB}" type="slidenum">
              <a:rPr lang="ru-RU" smtClean="0"/>
              <a:t>‹№›</a:t>
            </a:fld>
            <a:endParaRPr lang="ru-RU"/>
          </a:p>
        </p:txBody>
      </p:sp>
    </p:spTree>
    <p:extLst>
      <p:ext uri="{BB962C8B-B14F-4D97-AF65-F5344CB8AC3E}">
        <p14:creationId xmlns:p14="http://schemas.microsoft.com/office/powerpoint/2010/main" val="12338585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2B13B5F-AB84-418D-9D31-594195DA8377}" type="datetimeFigureOut">
              <a:rPr lang="ru-RU" smtClean="0"/>
              <a:t>24.11.2025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22460D8-7FB6-4523-B4A2-C8B2D48AEFBB}" type="slidenum">
              <a:rPr lang="ru-RU" smtClean="0"/>
              <a:t>‹№›</a:t>
            </a:fld>
            <a:endParaRPr lang="ru-RU"/>
          </a:p>
        </p:txBody>
      </p:sp>
    </p:spTree>
    <p:extLst>
      <p:ext uri="{BB962C8B-B14F-4D97-AF65-F5344CB8AC3E}">
        <p14:creationId xmlns:p14="http://schemas.microsoft.com/office/powerpoint/2010/main" val="19103018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2B13B5F-AB84-418D-9D31-594195DA8377}" type="datetimeFigureOut">
              <a:rPr lang="ru-RU" smtClean="0"/>
              <a:t>24.11.2025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222460D8-7FB6-4523-B4A2-C8B2D48AEFBB}" type="slidenum">
              <a:rPr lang="ru-RU" smtClean="0"/>
              <a:t>‹№›</a:t>
            </a:fld>
            <a:endParaRPr lang="ru-RU"/>
          </a:p>
        </p:txBody>
      </p:sp>
    </p:spTree>
    <p:extLst>
      <p:ext uri="{BB962C8B-B14F-4D97-AF65-F5344CB8AC3E}">
        <p14:creationId xmlns:p14="http://schemas.microsoft.com/office/powerpoint/2010/main" val="19620177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2B13B5F-AB84-418D-9D31-594195DA8377}" type="datetimeFigureOut">
              <a:rPr lang="ru-RU" smtClean="0"/>
              <a:t>24.11.2025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222460D8-7FB6-4523-B4A2-C8B2D48AEFBB}" type="slidenum">
              <a:rPr lang="ru-RU" smtClean="0"/>
              <a:t>‹№›</a:t>
            </a:fld>
            <a:endParaRPr lang="ru-RU"/>
          </a:p>
        </p:txBody>
      </p:sp>
    </p:spTree>
    <p:extLst>
      <p:ext uri="{BB962C8B-B14F-4D97-AF65-F5344CB8AC3E}">
        <p14:creationId xmlns:p14="http://schemas.microsoft.com/office/powerpoint/2010/main" val="28546963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2B13B5F-AB84-418D-9D31-594195DA8377}" type="datetimeFigureOut">
              <a:rPr lang="ru-RU" smtClean="0"/>
              <a:t>24.11.2025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222460D8-7FB6-4523-B4A2-C8B2D48AEFBB}" type="slidenum">
              <a:rPr lang="ru-RU" smtClean="0"/>
              <a:t>‹№›</a:t>
            </a:fld>
            <a:endParaRPr lang="ru-RU"/>
          </a:p>
        </p:txBody>
      </p:sp>
    </p:spTree>
    <p:extLst>
      <p:ext uri="{BB962C8B-B14F-4D97-AF65-F5344CB8AC3E}">
        <p14:creationId xmlns:p14="http://schemas.microsoft.com/office/powerpoint/2010/main" val="18346708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2B13B5F-AB84-418D-9D31-594195DA8377}" type="datetimeFigureOut">
              <a:rPr lang="ru-RU" smtClean="0"/>
              <a:t>24.11.2025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22460D8-7FB6-4523-B4A2-C8B2D48AEFBB}" type="slidenum">
              <a:rPr lang="ru-RU" smtClean="0"/>
              <a:t>‹№›</a:t>
            </a:fld>
            <a:endParaRPr lang="ru-RU"/>
          </a:p>
        </p:txBody>
      </p:sp>
    </p:spTree>
    <p:extLst>
      <p:ext uri="{BB962C8B-B14F-4D97-AF65-F5344CB8AC3E}">
        <p14:creationId xmlns:p14="http://schemas.microsoft.com/office/powerpoint/2010/main" val="30047552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2B13B5F-AB84-418D-9D31-594195DA8377}" type="datetimeFigureOut">
              <a:rPr lang="ru-RU" smtClean="0"/>
              <a:t>24.11.2025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22460D8-7FB6-4523-B4A2-C8B2D48AEFBB}" type="slidenum">
              <a:rPr lang="ru-RU" smtClean="0"/>
              <a:t>‹№›</a:t>
            </a:fld>
            <a:endParaRPr lang="ru-RU"/>
          </a:p>
        </p:txBody>
      </p:sp>
    </p:spTree>
    <p:extLst>
      <p:ext uri="{BB962C8B-B14F-4D97-AF65-F5344CB8AC3E}">
        <p14:creationId xmlns:p14="http://schemas.microsoft.com/office/powerpoint/2010/main" val="5086286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2B13B5F-AB84-418D-9D31-594195DA8377}" type="datetimeFigureOut">
              <a:rPr lang="ru-RU" smtClean="0"/>
              <a:t>24.11.2025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22460D8-7FB6-4523-B4A2-C8B2D48AEFBB}" type="slidenum">
              <a:rPr lang="ru-RU" smtClean="0"/>
              <a:t>‹№›</a:t>
            </a:fld>
            <a:endParaRPr lang="ru-RU"/>
          </a:p>
        </p:txBody>
      </p:sp>
    </p:spTree>
    <p:extLst>
      <p:ext uri="{BB962C8B-B14F-4D97-AF65-F5344CB8AC3E}">
        <p14:creationId xmlns:p14="http://schemas.microsoft.com/office/powerpoint/2010/main" val="17336515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2B13B5F-AB84-418D-9D31-594195DA8377}" type="datetimeFigureOut">
              <a:rPr lang="ru-RU" smtClean="0"/>
              <a:t>24.11.2025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22460D8-7FB6-4523-B4A2-C8B2D48AEFBB}" type="slidenum">
              <a:rPr lang="ru-RU" smtClean="0"/>
              <a:t>‹№›</a:t>
            </a:fld>
            <a:endParaRPr lang="ru-RU"/>
          </a:p>
        </p:txBody>
      </p:sp>
    </p:spTree>
    <p:extLst>
      <p:ext uri="{BB962C8B-B14F-4D97-AF65-F5344CB8AC3E}">
        <p14:creationId xmlns:p14="http://schemas.microsoft.com/office/powerpoint/2010/main" val="20441982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43000" y="1122363"/>
            <a:ext cx="6858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fld id="{4D4F6EDA-736B-458D-84A6-2F75EF798FE1}" type="datetimeFigureOut">
              <a:rPr lang="ru-RU"/>
              <a:pPr>
                <a:defRPr/>
              </a:pPr>
              <a:t>24.11.2025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70D333EA-345E-478B-BCA8-8E58D4456F3A}" type="slidenum">
              <a:rPr lang="ru-RU" altLang="en-US"/>
              <a:pPr>
                <a:defRPr/>
              </a:pPr>
              <a:t>‹№›</a:t>
            </a:fld>
            <a:endParaRPr lang="ru-RU" altLang="en-US"/>
          </a:p>
        </p:txBody>
      </p:sp>
    </p:spTree>
    <p:extLst>
      <p:ext uri="{BB962C8B-B14F-4D97-AF65-F5344CB8AC3E}">
        <p14:creationId xmlns:p14="http://schemas.microsoft.com/office/powerpoint/2010/main" val="15369319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5CD2E09B-A47C-4E81-9838-76343A641837}" type="datetimeFigureOut">
              <a:rPr lang="ru-RU"/>
              <a:pPr>
                <a:defRPr/>
              </a:pPr>
              <a:t>24.11.2025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76E3E813-415F-4FC5-A7C1-DDF5AB1F56EA}" type="slidenum">
              <a:rPr lang="ru-RU" altLang="en-US"/>
              <a:pPr>
                <a:defRPr/>
              </a:pPr>
              <a:t>‹№›</a:t>
            </a:fld>
            <a:endParaRPr lang="ru-RU" altLang="en-US"/>
          </a:p>
        </p:txBody>
      </p:sp>
    </p:spTree>
    <p:extLst>
      <p:ext uri="{BB962C8B-B14F-4D97-AF65-F5344CB8AC3E}">
        <p14:creationId xmlns:p14="http://schemas.microsoft.com/office/powerpoint/2010/main" val="32339568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3887" y="1709738"/>
            <a:ext cx="78867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623887"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A12C5FDD-5A99-404E-85D7-AED7620D419C}" type="datetimeFigureOut">
              <a:rPr lang="ru-RU"/>
              <a:pPr>
                <a:defRPr/>
              </a:pPr>
              <a:t>24.11.2025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AADDEF4E-D478-4CF3-A888-C3D7DDBA73C8}" type="slidenum">
              <a:rPr lang="ru-RU" altLang="en-US"/>
              <a:pPr>
                <a:defRPr/>
              </a:pPr>
              <a:t>‹№›</a:t>
            </a:fld>
            <a:endParaRPr lang="ru-RU" altLang="en-US"/>
          </a:p>
        </p:txBody>
      </p:sp>
    </p:spTree>
    <p:extLst>
      <p:ext uri="{BB962C8B-B14F-4D97-AF65-F5344CB8AC3E}">
        <p14:creationId xmlns:p14="http://schemas.microsoft.com/office/powerpoint/2010/main" val="27797206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6286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291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187CEDE6-09F2-4898-BB30-810FFA18B833}" type="datetimeFigureOut">
              <a:rPr lang="ru-RU"/>
              <a:pPr>
                <a:defRPr/>
              </a:pPr>
              <a:t>24.11.2025</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E1782BCA-E285-4D4A-8D8B-68DFCA076667}" type="slidenum">
              <a:rPr lang="ru-RU" altLang="en-US"/>
              <a:pPr>
                <a:defRPr/>
              </a:pPr>
              <a:t>‹№›</a:t>
            </a:fld>
            <a:endParaRPr lang="ru-RU" altLang="en-US"/>
          </a:p>
        </p:txBody>
      </p:sp>
    </p:spTree>
    <p:extLst>
      <p:ext uri="{BB962C8B-B14F-4D97-AF65-F5344CB8AC3E}">
        <p14:creationId xmlns:p14="http://schemas.microsoft.com/office/powerpoint/2010/main" val="20949167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365126"/>
            <a:ext cx="78867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629842" y="2505075"/>
            <a:ext cx="3868340"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29150" y="2505075"/>
            <a:ext cx="3887391"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fld id="{AA3A118A-D346-467C-9B42-8D386467FBF6}" type="datetimeFigureOut">
              <a:rPr lang="ru-RU"/>
              <a:pPr>
                <a:defRPr/>
              </a:pPr>
              <a:t>24.11.2025</a:t>
            </a:fld>
            <a:endParaRPr lang="ru-RU"/>
          </a:p>
        </p:txBody>
      </p:sp>
      <p:sp>
        <p:nvSpPr>
          <p:cNvPr id="8" name="Нижний колонтитул 4"/>
          <p:cNvSpPr>
            <a:spLocks noGrp="1"/>
          </p:cNvSpPr>
          <p:nvPr>
            <p:ph type="ftr" sz="quarter" idx="11"/>
          </p:nvPr>
        </p:nvSpPr>
        <p:spPr/>
        <p:txBody>
          <a:bodyPr/>
          <a:lstStyle>
            <a:lvl1pPr>
              <a:defRPr/>
            </a:lvl1pPr>
          </a:lstStyle>
          <a:p>
            <a:pPr>
              <a:defRPr/>
            </a:pPr>
            <a:endParaRPr lang="ru-RU"/>
          </a:p>
        </p:txBody>
      </p:sp>
      <p:sp>
        <p:nvSpPr>
          <p:cNvPr id="9" name="Номер слайда 5"/>
          <p:cNvSpPr>
            <a:spLocks noGrp="1"/>
          </p:cNvSpPr>
          <p:nvPr>
            <p:ph type="sldNum" sz="quarter" idx="12"/>
          </p:nvPr>
        </p:nvSpPr>
        <p:spPr/>
        <p:txBody>
          <a:bodyPr/>
          <a:lstStyle>
            <a:lvl1pPr>
              <a:defRPr/>
            </a:lvl1pPr>
          </a:lstStyle>
          <a:p>
            <a:pPr>
              <a:defRPr/>
            </a:pPr>
            <a:fld id="{F9EC60A0-8E63-4E89-A8D6-62A396A51F00}" type="slidenum">
              <a:rPr lang="ru-RU" altLang="en-US"/>
              <a:pPr>
                <a:defRPr/>
              </a:pPr>
              <a:t>‹№›</a:t>
            </a:fld>
            <a:endParaRPr lang="ru-RU" altLang="en-US"/>
          </a:p>
        </p:txBody>
      </p:sp>
    </p:spTree>
    <p:extLst>
      <p:ext uri="{BB962C8B-B14F-4D97-AF65-F5344CB8AC3E}">
        <p14:creationId xmlns:p14="http://schemas.microsoft.com/office/powerpoint/2010/main" val="3390107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fld id="{2DEEB20E-AF58-434D-B77A-1F0522CC7A90}" type="datetimeFigureOut">
              <a:rPr lang="ru-RU"/>
              <a:pPr>
                <a:defRPr/>
              </a:pPr>
              <a:t>24.11.2025</a:t>
            </a:fld>
            <a:endParaRPr lang="ru-RU"/>
          </a:p>
        </p:txBody>
      </p:sp>
      <p:sp>
        <p:nvSpPr>
          <p:cNvPr id="4" name="Нижний колонтитул 4"/>
          <p:cNvSpPr>
            <a:spLocks noGrp="1"/>
          </p:cNvSpPr>
          <p:nvPr>
            <p:ph type="ftr" sz="quarter" idx="11"/>
          </p:nvPr>
        </p:nvSpPr>
        <p:spPr/>
        <p:txBody>
          <a:bodyPr/>
          <a:lstStyle>
            <a:lvl1pPr>
              <a:defRPr/>
            </a:lvl1pPr>
          </a:lstStyle>
          <a:p>
            <a:pPr>
              <a:defRPr/>
            </a:pPr>
            <a:endParaRPr lang="ru-RU"/>
          </a:p>
        </p:txBody>
      </p:sp>
      <p:sp>
        <p:nvSpPr>
          <p:cNvPr id="5" name="Номер слайда 5"/>
          <p:cNvSpPr>
            <a:spLocks noGrp="1"/>
          </p:cNvSpPr>
          <p:nvPr>
            <p:ph type="sldNum" sz="quarter" idx="12"/>
          </p:nvPr>
        </p:nvSpPr>
        <p:spPr/>
        <p:txBody>
          <a:bodyPr/>
          <a:lstStyle>
            <a:lvl1pPr>
              <a:defRPr/>
            </a:lvl1pPr>
          </a:lstStyle>
          <a:p>
            <a:pPr>
              <a:defRPr/>
            </a:pPr>
            <a:fld id="{265930C9-4514-44D4-9BB5-9E0151AF01E7}" type="slidenum">
              <a:rPr lang="ru-RU" altLang="en-US"/>
              <a:pPr>
                <a:defRPr/>
              </a:pPr>
              <a:t>‹№›</a:t>
            </a:fld>
            <a:endParaRPr lang="ru-RU" altLang="en-US"/>
          </a:p>
        </p:txBody>
      </p:sp>
    </p:spTree>
    <p:extLst>
      <p:ext uri="{BB962C8B-B14F-4D97-AF65-F5344CB8AC3E}">
        <p14:creationId xmlns:p14="http://schemas.microsoft.com/office/powerpoint/2010/main" val="12426997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51F4C132-7B37-4A7E-99FD-49F60D9BA485}" type="datetimeFigureOut">
              <a:rPr lang="ru-RU"/>
              <a:pPr>
                <a:defRPr/>
              </a:pPr>
              <a:t>24.11.2025</a:t>
            </a:fld>
            <a:endParaRPr lang="ru-RU"/>
          </a:p>
        </p:txBody>
      </p:sp>
      <p:sp>
        <p:nvSpPr>
          <p:cNvPr id="3" name="Нижний колонтитул 4"/>
          <p:cNvSpPr>
            <a:spLocks noGrp="1"/>
          </p:cNvSpPr>
          <p:nvPr>
            <p:ph type="ftr" sz="quarter" idx="11"/>
          </p:nvPr>
        </p:nvSpPr>
        <p:spPr/>
        <p:txBody>
          <a:bodyPr/>
          <a:lstStyle>
            <a:lvl1pPr>
              <a:defRPr/>
            </a:lvl1pPr>
          </a:lstStyle>
          <a:p>
            <a:pPr>
              <a:defRPr/>
            </a:pPr>
            <a:endParaRPr lang="ru-RU"/>
          </a:p>
        </p:txBody>
      </p:sp>
      <p:sp>
        <p:nvSpPr>
          <p:cNvPr id="4" name="Номер слайда 5"/>
          <p:cNvSpPr>
            <a:spLocks noGrp="1"/>
          </p:cNvSpPr>
          <p:nvPr>
            <p:ph type="sldNum" sz="quarter" idx="12"/>
          </p:nvPr>
        </p:nvSpPr>
        <p:spPr/>
        <p:txBody>
          <a:bodyPr/>
          <a:lstStyle>
            <a:lvl1pPr>
              <a:defRPr/>
            </a:lvl1pPr>
          </a:lstStyle>
          <a:p>
            <a:pPr>
              <a:defRPr/>
            </a:pPr>
            <a:fld id="{05EE6728-6DCA-410B-84EA-3869B87023A2}" type="slidenum">
              <a:rPr lang="ru-RU" altLang="en-US"/>
              <a:pPr>
                <a:defRPr/>
              </a:pPr>
              <a:t>‹№›</a:t>
            </a:fld>
            <a:endParaRPr lang="ru-RU" altLang="en-US"/>
          </a:p>
        </p:txBody>
      </p:sp>
    </p:spTree>
    <p:extLst>
      <p:ext uri="{BB962C8B-B14F-4D97-AF65-F5344CB8AC3E}">
        <p14:creationId xmlns:p14="http://schemas.microsoft.com/office/powerpoint/2010/main" val="12972965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457200"/>
            <a:ext cx="2949178"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8C365D69-404F-4865-9410-2D67E2FF1A80}" type="datetimeFigureOut">
              <a:rPr lang="ru-RU"/>
              <a:pPr>
                <a:defRPr/>
              </a:pPr>
              <a:t>24.11.2025</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6DAC027E-68D4-4DC1-9601-1E53A33741F8}" type="slidenum">
              <a:rPr lang="ru-RU" altLang="en-US"/>
              <a:pPr>
                <a:defRPr/>
              </a:pPr>
              <a:t>‹№›</a:t>
            </a:fld>
            <a:endParaRPr lang="ru-RU" altLang="en-US"/>
          </a:p>
        </p:txBody>
      </p:sp>
    </p:spTree>
    <p:extLst>
      <p:ext uri="{BB962C8B-B14F-4D97-AF65-F5344CB8AC3E}">
        <p14:creationId xmlns:p14="http://schemas.microsoft.com/office/powerpoint/2010/main" val="35475395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457200"/>
            <a:ext cx="2949178"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1B75D6AB-D151-4E1B-8CDA-FB5386C414A8}" type="datetimeFigureOut">
              <a:rPr lang="ru-RU"/>
              <a:pPr>
                <a:defRPr/>
              </a:pPr>
              <a:t>24.11.2025</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7973593C-432D-4BF2-B4C8-6AF5DCA4F2DD}" type="slidenum">
              <a:rPr lang="ru-RU" altLang="en-US"/>
              <a:pPr>
                <a:defRPr/>
              </a:pPr>
              <a:t>‹№›</a:t>
            </a:fld>
            <a:endParaRPr lang="ru-RU" altLang="en-US"/>
          </a:p>
        </p:txBody>
      </p:sp>
    </p:spTree>
    <p:extLst>
      <p:ext uri="{BB962C8B-B14F-4D97-AF65-F5344CB8AC3E}">
        <p14:creationId xmlns:p14="http://schemas.microsoft.com/office/powerpoint/2010/main" val="226209259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F30ED301-F4CA-4D42-A305-7D95278259CF}" type="datetimeFigureOut">
              <a:rPr lang="ru-RU"/>
              <a:pPr>
                <a:defRPr/>
              </a:pPr>
              <a:t>24.11.2025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9DC9747F-3E3E-40D9-BF2F-09520A5D7535}" type="slidenum">
              <a:rPr lang="ru-RU" altLang="en-US"/>
              <a:pPr>
                <a:defRPr/>
              </a:pPr>
              <a:t>‹№›</a:t>
            </a:fld>
            <a:endParaRPr lang="ru-RU" altLang="en-US"/>
          </a:p>
        </p:txBody>
      </p:sp>
    </p:spTree>
    <p:extLst>
      <p:ext uri="{BB962C8B-B14F-4D97-AF65-F5344CB8AC3E}">
        <p14:creationId xmlns:p14="http://schemas.microsoft.com/office/powerpoint/2010/main" val="28009876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43675" y="365125"/>
            <a:ext cx="1971675"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628650" y="365125"/>
            <a:ext cx="5800725"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9066549D-CC83-4889-8BF3-678D16B91613}" type="datetimeFigureOut">
              <a:rPr lang="ru-RU"/>
              <a:pPr>
                <a:defRPr/>
              </a:pPr>
              <a:t>24.11.2025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6F998CDD-56CC-42EA-95C1-B646F0EE3884}" type="slidenum">
              <a:rPr lang="ru-RU" altLang="en-US"/>
              <a:pPr>
                <a:defRPr/>
              </a:pPr>
              <a:t>‹№›</a:t>
            </a:fld>
            <a:endParaRPr lang="ru-RU" altLang="en-US"/>
          </a:p>
        </p:txBody>
      </p:sp>
    </p:spTree>
    <p:extLst>
      <p:ext uri="{BB962C8B-B14F-4D97-AF65-F5344CB8AC3E}">
        <p14:creationId xmlns:p14="http://schemas.microsoft.com/office/powerpoint/2010/main" val="7927778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B13B5F-AB84-418D-9D31-594195DA8377}" type="datetimeFigureOut">
              <a:rPr lang="ru-RU" smtClean="0"/>
              <a:t>24.11.2025</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2460D8-7FB6-4523-B4A2-C8B2D48AEFBB}" type="slidenum">
              <a:rPr lang="ru-RU" smtClean="0"/>
              <a:t>‹№›</a:t>
            </a:fld>
            <a:endParaRPr lang="ru-RU"/>
          </a:p>
        </p:txBody>
      </p:sp>
    </p:spTree>
    <p:extLst>
      <p:ext uri="{BB962C8B-B14F-4D97-AF65-F5344CB8AC3E}">
        <p14:creationId xmlns:p14="http://schemas.microsoft.com/office/powerpoint/2010/main" val="26226412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Заголовок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altLang="ru-RU" smtClean="0"/>
              <a:t>Образец заголовка</a:t>
            </a:r>
          </a:p>
        </p:txBody>
      </p:sp>
      <p:sp>
        <p:nvSpPr>
          <p:cNvPr id="3075" name="Текст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p>
        </p:txBody>
      </p:sp>
      <p:sp>
        <p:nvSpPr>
          <p:cNvPr id="4" name="Дата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defRPr>
            </a:lvl1pPr>
          </a:lstStyle>
          <a:p>
            <a:pPr>
              <a:defRPr/>
            </a:pPr>
            <a:fld id="{FFFB17EF-F4A2-4965-B756-A89F3E12F789}" type="datetimeFigureOut">
              <a:rPr lang="ru-RU"/>
              <a:pPr>
                <a:defRPr/>
              </a:pPr>
              <a:t>24.11.2025</a:t>
            </a:fld>
            <a:endParaRPr lang="ru-RU"/>
          </a:p>
        </p:txBody>
      </p:sp>
      <p:sp>
        <p:nvSpPr>
          <p:cNvPr id="5" name="Нижний колонтитул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defRPr>
            </a:lvl1pPr>
          </a:lstStyle>
          <a:p>
            <a:pPr>
              <a:defRPr/>
            </a:pPr>
            <a:endParaRPr lang="ru-RU"/>
          </a:p>
        </p:txBody>
      </p:sp>
      <p:sp>
        <p:nvSpPr>
          <p:cNvPr id="6" name="Номер слайда 5"/>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a:defRPr sz="1200" smtClean="0">
                <a:solidFill>
                  <a:srgbClr val="898989"/>
                </a:solidFill>
              </a:defRPr>
            </a:lvl1pPr>
          </a:lstStyle>
          <a:p>
            <a:pPr>
              <a:defRPr/>
            </a:pPr>
            <a:fld id="{AB8BBC04-572F-43DE-8C77-20B682232426}" type="slidenum">
              <a:rPr lang="ru-RU" altLang="en-US"/>
              <a:pPr>
                <a:defRPr/>
              </a:pPr>
              <a:t>‹№›</a:t>
            </a:fld>
            <a:endParaRPr lang="ru-RU" altLang="en-US"/>
          </a:p>
        </p:txBody>
      </p:sp>
    </p:spTree>
    <p:extLst>
      <p:ext uri="{BB962C8B-B14F-4D97-AF65-F5344CB8AC3E}">
        <p14:creationId xmlns:p14="http://schemas.microsoft.com/office/powerpoint/2010/main" val="2641016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 Id="rId5" Type="http://schemas.openxmlformats.org/officeDocument/2006/relationships/image" Target="../media/image21.png"/><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xml"/><Relationship Id="rId5" Type="http://schemas.openxmlformats.org/officeDocument/2006/relationships/image" Target="../media/image32.png"/><Relationship Id="rId4" Type="http://schemas.openxmlformats.org/officeDocument/2006/relationships/image" Target="../media/image31.png"/></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xml"/><Relationship Id="rId4" Type="http://schemas.openxmlformats.org/officeDocument/2006/relationships/image" Target="../media/image35.png"/></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8.png"/></Relationships>
</file>

<file path=ppt/slides/_rels/slide2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1.xml"/><Relationship Id="rId4" Type="http://schemas.openxmlformats.org/officeDocument/2006/relationships/image" Target="../media/image44.png"/></Relationships>
</file>

<file path=ppt/slides/_rels/slide28.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image" Target="../media/image45.png"/><Relationship Id="rId1" Type="http://schemas.openxmlformats.org/officeDocument/2006/relationships/slideLayout" Target="../slideLayouts/slideLayout1.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2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wmf"/></Relationships>
</file>

<file path=ppt/slides/_rels/slide34.xml.rels><?xml version="1.0" encoding="UTF-8" standalone="yes"?>
<Relationships xmlns="http://schemas.openxmlformats.org/package/2006/relationships"><Relationship Id="rId3" Type="http://schemas.openxmlformats.org/officeDocument/2006/relationships/image" Target="../media/image60.emf"/><Relationship Id="rId7" Type="http://schemas.openxmlformats.org/officeDocument/2006/relationships/image" Target="../media/image62.png"/><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openxmlformats.org/officeDocument/2006/relationships/image" Target="../media/image61.png"/><Relationship Id="rId5" Type="http://schemas.openxmlformats.org/officeDocument/2006/relationships/image" Target="../media/image59.wmf"/><Relationship Id="rId4" Type="http://schemas.openxmlformats.org/officeDocument/2006/relationships/oleObject" Target="../embeddings/oleObject2.bin"/></Relationships>
</file>

<file path=ppt/slides/_rels/slide3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3.bin"/><Relationship Id="rId7" Type="http://schemas.openxmlformats.org/officeDocument/2006/relationships/image" Target="../media/image66.wmf"/><Relationship Id="rId2" Type="http://schemas.openxmlformats.org/officeDocument/2006/relationships/slideLayout" Target="../slideLayouts/slideLayout1.xml"/><Relationship Id="rId1" Type="http://schemas.openxmlformats.org/officeDocument/2006/relationships/vmlDrawing" Target="../drawings/vmlDrawing3.vml"/><Relationship Id="rId6" Type="http://schemas.openxmlformats.org/officeDocument/2006/relationships/oleObject" Target="../embeddings/oleObject4.bin"/><Relationship Id="rId5" Type="http://schemas.openxmlformats.org/officeDocument/2006/relationships/image" Target="../media/image67.png"/><Relationship Id="rId4" Type="http://schemas.openxmlformats.org/officeDocument/2006/relationships/image" Target="../media/image65.wmf"/></Relationships>
</file>

<file path=ppt/slides/_rels/slide37.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oleObject" Target="../embeddings/oleObject5.bin"/><Relationship Id="rId7" Type="http://schemas.openxmlformats.org/officeDocument/2006/relationships/image" Target="../media/image69.wmf"/><Relationship Id="rId2" Type="http://schemas.openxmlformats.org/officeDocument/2006/relationships/slideLayout" Target="../slideLayouts/slideLayout1.xml"/><Relationship Id="rId1" Type="http://schemas.openxmlformats.org/officeDocument/2006/relationships/vmlDrawing" Target="../drawings/vmlDrawing4.vml"/><Relationship Id="rId6" Type="http://schemas.openxmlformats.org/officeDocument/2006/relationships/oleObject" Target="../embeddings/oleObject6.bin"/><Relationship Id="rId5" Type="http://schemas.openxmlformats.org/officeDocument/2006/relationships/image" Target="../media/image70.png"/><Relationship Id="rId4" Type="http://schemas.openxmlformats.org/officeDocument/2006/relationships/image" Target="../media/image68.wmf"/><Relationship Id="rId9" Type="http://schemas.openxmlformats.org/officeDocument/2006/relationships/image" Target="../media/image72.png"/></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1.xml"/><Relationship Id="rId1" Type="http://schemas.openxmlformats.org/officeDocument/2006/relationships/vmlDrawing" Target="../drawings/vmlDrawing5.vml"/><Relationship Id="rId6" Type="http://schemas.openxmlformats.org/officeDocument/2006/relationships/image" Target="../media/image74.wmf"/><Relationship Id="rId5" Type="http://schemas.openxmlformats.org/officeDocument/2006/relationships/oleObject" Target="../embeddings/oleObject8.bin"/><Relationship Id="rId4" Type="http://schemas.openxmlformats.org/officeDocument/2006/relationships/image" Target="../media/image73.wmf"/></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1.xml"/><Relationship Id="rId1" Type="http://schemas.openxmlformats.org/officeDocument/2006/relationships/vmlDrawing" Target="../drawings/vmlDrawing6.vml"/><Relationship Id="rId5" Type="http://schemas.openxmlformats.org/officeDocument/2006/relationships/image" Target="../media/image76.png"/><Relationship Id="rId4" Type="http://schemas.openxmlformats.org/officeDocument/2006/relationships/image" Target="../media/image75.wmf"/></Relationships>
</file>

<file path=ppt/slides/_rels/slide40.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oleObject" Target="../embeddings/oleObject10.bin"/><Relationship Id="rId7" Type="http://schemas.openxmlformats.org/officeDocument/2006/relationships/image" Target="../media/image80.png"/><Relationship Id="rId2" Type="http://schemas.openxmlformats.org/officeDocument/2006/relationships/slideLayout" Target="../slideLayouts/slideLayout1.xml"/><Relationship Id="rId1" Type="http://schemas.openxmlformats.org/officeDocument/2006/relationships/vmlDrawing" Target="../drawings/vmlDrawing7.vml"/><Relationship Id="rId6" Type="http://schemas.openxmlformats.org/officeDocument/2006/relationships/image" Target="../media/image79.wmf"/><Relationship Id="rId5" Type="http://schemas.openxmlformats.org/officeDocument/2006/relationships/oleObject" Target="../embeddings/oleObject11.bin"/><Relationship Id="rId4" Type="http://schemas.openxmlformats.org/officeDocument/2006/relationships/image" Target="../media/image78.wmf"/></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1.xml"/><Relationship Id="rId1" Type="http://schemas.openxmlformats.org/officeDocument/2006/relationships/vmlDrawing" Target="../drawings/vmlDrawing8.vml"/><Relationship Id="rId5" Type="http://schemas.openxmlformats.org/officeDocument/2006/relationships/image" Target="../media/image83.png"/><Relationship Id="rId4" Type="http://schemas.openxmlformats.org/officeDocument/2006/relationships/image" Target="../media/image82.wmf"/></Relationships>
</file>

<file path=ppt/slides/_rels/slide44.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1.xml"/><Relationship Id="rId1" Type="http://schemas.openxmlformats.org/officeDocument/2006/relationships/vmlDrawing" Target="../drawings/vmlDrawing9.vml"/><Relationship Id="rId5" Type="http://schemas.openxmlformats.org/officeDocument/2006/relationships/image" Target="../media/image86.png"/><Relationship Id="rId4" Type="http://schemas.openxmlformats.org/officeDocument/2006/relationships/image" Target="../media/image85.wmf"/></Relationships>
</file>

<file path=ppt/slides/_rels/slide46.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1.xml"/><Relationship Id="rId1" Type="http://schemas.openxmlformats.org/officeDocument/2006/relationships/vmlDrawing" Target="../drawings/vmlDrawing10.vml"/><Relationship Id="rId5" Type="http://schemas.openxmlformats.org/officeDocument/2006/relationships/image" Target="../media/image88.png"/><Relationship Id="rId4" Type="http://schemas.openxmlformats.org/officeDocument/2006/relationships/image" Target="../media/image87.wmf"/></Relationships>
</file>

<file path=ppt/slides/_rels/slide47.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1.xml"/><Relationship Id="rId1" Type="http://schemas.openxmlformats.org/officeDocument/2006/relationships/vmlDrawing" Target="../drawings/vmlDrawing11.vml"/><Relationship Id="rId6" Type="http://schemas.openxmlformats.org/officeDocument/2006/relationships/image" Target="../media/image91.png"/><Relationship Id="rId5" Type="http://schemas.openxmlformats.org/officeDocument/2006/relationships/image" Target="../media/image90.png"/><Relationship Id="rId4" Type="http://schemas.openxmlformats.org/officeDocument/2006/relationships/image" Target="../media/image89.wmf"/></Relationships>
</file>

<file path=ppt/slides/_rels/slide48.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1.xml"/><Relationship Id="rId1" Type="http://schemas.openxmlformats.org/officeDocument/2006/relationships/vmlDrawing" Target="../drawings/vmlDrawing12.vml"/><Relationship Id="rId5" Type="http://schemas.openxmlformats.org/officeDocument/2006/relationships/image" Target="../media/image93.png"/><Relationship Id="rId4" Type="http://schemas.openxmlformats.org/officeDocument/2006/relationships/image" Target="../media/image92.wmf"/></Relationships>
</file>

<file path=ppt/slides/_rels/slide49.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image" Target="../media/image97.jp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jpe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8" Type="http://schemas.openxmlformats.org/officeDocument/2006/relationships/image" Target="../media/image105.wmf"/><Relationship Id="rId3" Type="http://schemas.openxmlformats.org/officeDocument/2006/relationships/oleObject" Target="../embeddings/oleObject17.bin"/><Relationship Id="rId7" Type="http://schemas.openxmlformats.org/officeDocument/2006/relationships/oleObject" Target="../embeddings/oleObject19.bin"/><Relationship Id="rId2" Type="http://schemas.openxmlformats.org/officeDocument/2006/relationships/slideLayout" Target="../slideLayouts/slideLayout1.xml"/><Relationship Id="rId1" Type="http://schemas.openxmlformats.org/officeDocument/2006/relationships/vmlDrawing" Target="../drawings/vmlDrawing13.vml"/><Relationship Id="rId6" Type="http://schemas.openxmlformats.org/officeDocument/2006/relationships/image" Target="../media/image104.wmf"/><Relationship Id="rId5" Type="http://schemas.openxmlformats.org/officeDocument/2006/relationships/oleObject" Target="../embeddings/oleObject18.bin"/><Relationship Id="rId4" Type="http://schemas.openxmlformats.org/officeDocument/2006/relationships/image" Target="../media/image103.wmf"/><Relationship Id="rId9" Type="http://schemas.openxmlformats.org/officeDocument/2006/relationships/image" Target="../media/image106.png"/></Relationships>
</file>

<file path=ppt/slides/_rels/slide58.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png"/><Relationship Id="rId1" Type="http://schemas.openxmlformats.org/officeDocument/2006/relationships/slideLayout" Target="../slideLayouts/slideLayout1.xml"/><Relationship Id="rId5" Type="http://schemas.openxmlformats.org/officeDocument/2006/relationships/image" Target="../media/image113.png"/><Relationship Id="rId4" Type="http://schemas.openxmlformats.org/officeDocument/2006/relationships/image" Target="../media/image112.png"/></Relationships>
</file>

<file path=ppt/slides/_rels/slide62.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png"/><Relationship Id="rId1" Type="http://schemas.openxmlformats.org/officeDocument/2006/relationships/slideLayout" Target="../slideLayouts/slideLayout2.xml"/><Relationship Id="rId4" Type="http://schemas.openxmlformats.org/officeDocument/2006/relationships/image" Target="../media/image117.png"/></Relationships>
</file>

<file path=ppt/slides/_rels/slide64.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18.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20.png"/><Relationship Id="rId1" Type="http://schemas.openxmlformats.org/officeDocument/2006/relationships/slideLayout" Target="../slideLayouts/slideLayout2.xml"/><Relationship Id="rId4" Type="http://schemas.openxmlformats.org/officeDocument/2006/relationships/image" Target="../media/image122.png"/></Relationships>
</file>

<file path=ppt/slides/_rels/slide66.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125.png"/><Relationship Id="rId4" Type="http://schemas.openxmlformats.org/officeDocument/2006/relationships/image" Target="../media/image124.png"/></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vmlDrawing" Target="../drawings/vmlDrawing14.vml"/><Relationship Id="rId6" Type="http://schemas.openxmlformats.org/officeDocument/2006/relationships/image" Target="../media/image127.png"/><Relationship Id="rId5" Type="http://schemas.openxmlformats.org/officeDocument/2006/relationships/image" Target="../media/image126.wmf"/><Relationship Id="rId4" Type="http://schemas.openxmlformats.org/officeDocument/2006/relationships/oleObject" Target="../embeddings/oleObject20.bin"/></Relationships>
</file>

<file path=ppt/slides/_rels/slide68.xml.rels><?xml version="1.0" encoding="UTF-8" standalone="yes"?>
<Relationships xmlns="http://schemas.openxmlformats.org/package/2006/relationships"><Relationship Id="rId3" Type="http://schemas.openxmlformats.org/officeDocument/2006/relationships/image" Target="../media/image129.png"/><Relationship Id="rId7" Type="http://schemas.openxmlformats.org/officeDocument/2006/relationships/image" Target="../media/image133.png"/><Relationship Id="rId2" Type="http://schemas.openxmlformats.org/officeDocument/2006/relationships/image" Target="../media/image128.png"/><Relationship Id="rId1" Type="http://schemas.openxmlformats.org/officeDocument/2006/relationships/slideLayout" Target="../slideLayouts/slideLayout2.xml"/><Relationship Id="rId6" Type="http://schemas.openxmlformats.org/officeDocument/2006/relationships/image" Target="../media/image132.png"/><Relationship Id="rId5" Type="http://schemas.openxmlformats.org/officeDocument/2006/relationships/image" Target="../media/image131.png"/><Relationship Id="rId4" Type="http://schemas.openxmlformats.org/officeDocument/2006/relationships/image" Target="../media/image130.png"/></Relationships>
</file>

<file path=ppt/slides/_rels/slide69.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37.png"/><Relationship Id="rId5" Type="http://schemas.openxmlformats.org/officeDocument/2006/relationships/image" Target="../media/image136.png"/><Relationship Id="rId4" Type="http://schemas.openxmlformats.org/officeDocument/2006/relationships/image" Target="../media/image135.png"/></Relationships>
</file>

<file path=ppt/slides/_rels/slide70.xml.rels><?xml version="1.0" encoding="UTF-8" standalone="yes"?>
<Relationships xmlns="http://schemas.openxmlformats.org/package/2006/relationships"><Relationship Id="rId8" Type="http://schemas.openxmlformats.org/officeDocument/2006/relationships/image" Target="../media/image140.wmf"/><Relationship Id="rId13" Type="http://schemas.openxmlformats.org/officeDocument/2006/relationships/oleObject" Target="../embeddings/oleObject27.bin"/><Relationship Id="rId18" Type="http://schemas.openxmlformats.org/officeDocument/2006/relationships/oleObject" Target="../embeddings/oleObject31.bin"/><Relationship Id="rId26" Type="http://schemas.openxmlformats.org/officeDocument/2006/relationships/image" Target="../media/image143.wmf"/><Relationship Id="rId3" Type="http://schemas.openxmlformats.org/officeDocument/2006/relationships/oleObject" Target="../embeddings/oleObject21.bin"/><Relationship Id="rId21" Type="http://schemas.openxmlformats.org/officeDocument/2006/relationships/oleObject" Target="../embeddings/oleObject34.bin"/><Relationship Id="rId7" Type="http://schemas.openxmlformats.org/officeDocument/2006/relationships/oleObject" Target="../embeddings/oleObject23.bin"/><Relationship Id="rId12" Type="http://schemas.openxmlformats.org/officeDocument/2006/relationships/image" Target="../media/image141.wmf"/><Relationship Id="rId17" Type="http://schemas.openxmlformats.org/officeDocument/2006/relationships/image" Target="../media/image142.wmf"/><Relationship Id="rId25" Type="http://schemas.openxmlformats.org/officeDocument/2006/relationships/oleObject" Target="../embeddings/oleObject38.bin"/><Relationship Id="rId2" Type="http://schemas.openxmlformats.org/officeDocument/2006/relationships/slideLayout" Target="../slideLayouts/slideLayout1.xml"/><Relationship Id="rId16" Type="http://schemas.openxmlformats.org/officeDocument/2006/relationships/oleObject" Target="../embeddings/oleObject30.bin"/><Relationship Id="rId20" Type="http://schemas.openxmlformats.org/officeDocument/2006/relationships/oleObject" Target="../embeddings/oleObject33.bin"/><Relationship Id="rId1" Type="http://schemas.openxmlformats.org/officeDocument/2006/relationships/vmlDrawing" Target="../drawings/vmlDrawing15.vml"/><Relationship Id="rId6" Type="http://schemas.openxmlformats.org/officeDocument/2006/relationships/image" Target="../media/image139.wmf"/><Relationship Id="rId11" Type="http://schemas.openxmlformats.org/officeDocument/2006/relationships/oleObject" Target="../embeddings/oleObject26.bin"/><Relationship Id="rId24" Type="http://schemas.openxmlformats.org/officeDocument/2006/relationships/oleObject" Target="../embeddings/oleObject37.bin"/><Relationship Id="rId5" Type="http://schemas.openxmlformats.org/officeDocument/2006/relationships/oleObject" Target="../embeddings/oleObject22.bin"/><Relationship Id="rId15" Type="http://schemas.openxmlformats.org/officeDocument/2006/relationships/oleObject" Target="../embeddings/oleObject29.bin"/><Relationship Id="rId23" Type="http://schemas.openxmlformats.org/officeDocument/2006/relationships/oleObject" Target="../embeddings/oleObject36.bin"/><Relationship Id="rId28" Type="http://schemas.openxmlformats.org/officeDocument/2006/relationships/image" Target="../media/image144.wmf"/><Relationship Id="rId10" Type="http://schemas.openxmlformats.org/officeDocument/2006/relationships/oleObject" Target="../embeddings/oleObject25.bin"/><Relationship Id="rId19" Type="http://schemas.openxmlformats.org/officeDocument/2006/relationships/oleObject" Target="../embeddings/oleObject32.bin"/><Relationship Id="rId4" Type="http://schemas.openxmlformats.org/officeDocument/2006/relationships/image" Target="../media/image138.wmf"/><Relationship Id="rId9" Type="http://schemas.openxmlformats.org/officeDocument/2006/relationships/oleObject" Target="../embeddings/oleObject24.bin"/><Relationship Id="rId14" Type="http://schemas.openxmlformats.org/officeDocument/2006/relationships/oleObject" Target="../embeddings/oleObject28.bin"/><Relationship Id="rId22" Type="http://schemas.openxmlformats.org/officeDocument/2006/relationships/oleObject" Target="../embeddings/oleObject35.bin"/><Relationship Id="rId27" Type="http://schemas.openxmlformats.org/officeDocument/2006/relationships/oleObject" Target="../embeddings/oleObject39.bin"/></Relationships>
</file>

<file path=ppt/slides/_rels/slide71.xml.rels><?xml version="1.0" encoding="UTF-8" standalone="yes"?>
<Relationships xmlns="http://schemas.openxmlformats.org/package/2006/relationships"><Relationship Id="rId3" Type="http://schemas.openxmlformats.org/officeDocument/2006/relationships/oleObject" Target="../embeddings/oleObject40.bin"/><Relationship Id="rId2" Type="http://schemas.openxmlformats.org/officeDocument/2006/relationships/slideLayout" Target="../slideLayouts/slideLayout1.xml"/><Relationship Id="rId1" Type="http://schemas.openxmlformats.org/officeDocument/2006/relationships/vmlDrawing" Target="../drawings/vmlDrawing16.vml"/><Relationship Id="rId6" Type="http://schemas.openxmlformats.org/officeDocument/2006/relationships/image" Target="../media/image146.wmf"/><Relationship Id="rId5" Type="http://schemas.openxmlformats.org/officeDocument/2006/relationships/oleObject" Target="../embeddings/oleObject41.bin"/><Relationship Id="rId4" Type="http://schemas.openxmlformats.org/officeDocument/2006/relationships/image" Target="../media/image145.wmf"/></Relationships>
</file>

<file path=ppt/slides/_rels/slide72.xml.rels><?xml version="1.0" encoding="UTF-8" standalone="yes"?>
<Relationships xmlns="http://schemas.openxmlformats.org/package/2006/relationships"><Relationship Id="rId2" Type="http://schemas.openxmlformats.org/officeDocument/2006/relationships/image" Target="../media/image147.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8" Type="http://schemas.openxmlformats.org/officeDocument/2006/relationships/image" Target="../media/image150.wmf"/><Relationship Id="rId3" Type="http://schemas.openxmlformats.org/officeDocument/2006/relationships/oleObject" Target="../embeddings/oleObject42.bin"/><Relationship Id="rId7" Type="http://schemas.openxmlformats.org/officeDocument/2006/relationships/oleObject" Target="../embeddings/oleObject44.bin"/><Relationship Id="rId2" Type="http://schemas.openxmlformats.org/officeDocument/2006/relationships/slideLayout" Target="../slideLayouts/slideLayout1.xml"/><Relationship Id="rId1" Type="http://schemas.openxmlformats.org/officeDocument/2006/relationships/vmlDrawing" Target="../drawings/vmlDrawing17.vml"/><Relationship Id="rId6" Type="http://schemas.openxmlformats.org/officeDocument/2006/relationships/image" Target="../media/image149.wmf"/><Relationship Id="rId5" Type="http://schemas.openxmlformats.org/officeDocument/2006/relationships/oleObject" Target="../embeddings/oleObject43.bin"/><Relationship Id="rId4" Type="http://schemas.openxmlformats.org/officeDocument/2006/relationships/image" Target="../media/image148.wmf"/><Relationship Id="rId9" Type="http://schemas.openxmlformats.org/officeDocument/2006/relationships/image" Target="../media/image151.jpg"/></Relationships>
</file>

<file path=ppt/slides/_rels/slide74.xml.rels><?xml version="1.0" encoding="UTF-8" standalone="yes"?>
<Relationships xmlns="http://schemas.openxmlformats.org/package/2006/relationships"><Relationship Id="rId8" Type="http://schemas.openxmlformats.org/officeDocument/2006/relationships/image" Target="../media/image153.wmf"/><Relationship Id="rId3" Type="http://schemas.openxmlformats.org/officeDocument/2006/relationships/oleObject" Target="../embeddings/oleObject40.bin"/><Relationship Id="rId7" Type="http://schemas.openxmlformats.org/officeDocument/2006/relationships/oleObject" Target="../embeddings/oleObject46.bin"/><Relationship Id="rId2" Type="http://schemas.openxmlformats.org/officeDocument/2006/relationships/slideLayout" Target="../slideLayouts/slideLayout1.xml"/><Relationship Id="rId1" Type="http://schemas.openxmlformats.org/officeDocument/2006/relationships/vmlDrawing" Target="../drawings/vmlDrawing18.vml"/><Relationship Id="rId6" Type="http://schemas.openxmlformats.org/officeDocument/2006/relationships/image" Target="../media/image152.wmf"/><Relationship Id="rId5" Type="http://schemas.openxmlformats.org/officeDocument/2006/relationships/oleObject" Target="../embeddings/oleObject45.bin"/><Relationship Id="rId10" Type="http://schemas.openxmlformats.org/officeDocument/2006/relationships/image" Target="../media/image155.png"/><Relationship Id="rId4" Type="http://schemas.openxmlformats.org/officeDocument/2006/relationships/image" Target="../media/image145.wmf"/><Relationship Id="rId9" Type="http://schemas.openxmlformats.org/officeDocument/2006/relationships/image" Target="../media/image154.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8" Type="http://schemas.openxmlformats.org/officeDocument/2006/relationships/image" Target="../media/image158.emf"/><Relationship Id="rId3" Type="http://schemas.openxmlformats.org/officeDocument/2006/relationships/oleObject" Target="../embeddings/oleObject47.bin"/><Relationship Id="rId7" Type="http://schemas.openxmlformats.org/officeDocument/2006/relationships/oleObject" Target="../embeddings/oleObject49.bin"/><Relationship Id="rId2" Type="http://schemas.openxmlformats.org/officeDocument/2006/relationships/slideLayout" Target="../slideLayouts/slideLayout1.xml"/><Relationship Id="rId1" Type="http://schemas.openxmlformats.org/officeDocument/2006/relationships/vmlDrawing" Target="../drawings/vmlDrawing19.vml"/><Relationship Id="rId6" Type="http://schemas.openxmlformats.org/officeDocument/2006/relationships/image" Target="../media/image157.emf"/><Relationship Id="rId5" Type="http://schemas.openxmlformats.org/officeDocument/2006/relationships/oleObject" Target="../embeddings/oleObject48.bin"/><Relationship Id="rId4" Type="http://schemas.openxmlformats.org/officeDocument/2006/relationships/image" Target="../media/image156.wmf"/><Relationship Id="rId9" Type="http://schemas.openxmlformats.org/officeDocument/2006/relationships/image" Target="../media/image159.png"/></Relationships>
</file>

<file path=ppt/slides/_rels/slide78.xml.rels><?xml version="1.0" encoding="UTF-8" standalone="yes"?>
<Relationships xmlns="http://schemas.openxmlformats.org/package/2006/relationships"><Relationship Id="rId3" Type="http://schemas.openxmlformats.org/officeDocument/2006/relationships/oleObject" Target="../embeddings/oleObject50.bin"/><Relationship Id="rId7" Type="http://schemas.openxmlformats.org/officeDocument/2006/relationships/image" Target="../media/image162.png"/><Relationship Id="rId2" Type="http://schemas.openxmlformats.org/officeDocument/2006/relationships/slideLayout" Target="../slideLayouts/slideLayout1.xml"/><Relationship Id="rId1" Type="http://schemas.openxmlformats.org/officeDocument/2006/relationships/vmlDrawing" Target="../drawings/vmlDrawing20.vml"/><Relationship Id="rId6" Type="http://schemas.openxmlformats.org/officeDocument/2006/relationships/image" Target="../media/image161.wmf"/><Relationship Id="rId5" Type="http://schemas.openxmlformats.org/officeDocument/2006/relationships/oleObject" Target="../embeddings/oleObject51.bin"/><Relationship Id="rId4" Type="http://schemas.openxmlformats.org/officeDocument/2006/relationships/image" Target="../media/image160.wmf"/></Relationships>
</file>

<file path=ppt/slides/_rels/slide79.xml.rels><?xml version="1.0" encoding="UTF-8" standalone="yes"?>
<Relationships xmlns="http://schemas.openxmlformats.org/package/2006/relationships"><Relationship Id="rId3" Type="http://schemas.openxmlformats.org/officeDocument/2006/relationships/oleObject" Target="../embeddings/oleObject51.bin"/><Relationship Id="rId2" Type="http://schemas.openxmlformats.org/officeDocument/2006/relationships/slideLayout" Target="../slideLayouts/slideLayout1.xml"/><Relationship Id="rId1" Type="http://schemas.openxmlformats.org/officeDocument/2006/relationships/vmlDrawing" Target="../drawings/vmlDrawing21.vml"/><Relationship Id="rId5" Type="http://schemas.openxmlformats.org/officeDocument/2006/relationships/image" Target="../media/image163.png"/><Relationship Id="rId4" Type="http://schemas.openxmlformats.org/officeDocument/2006/relationships/image" Target="../media/image161.wmf"/></Relationships>
</file>

<file path=ppt/slides/_rels/slide80.xml.rels><?xml version="1.0" encoding="UTF-8" standalone="yes"?>
<Relationships xmlns="http://schemas.openxmlformats.org/package/2006/relationships"><Relationship Id="rId8" Type="http://schemas.openxmlformats.org/officeDocument/2006/relationships/image" Target="../media/image166.wmf"/><Relationship Id="rId3" Type="http://schemas.openxmlformats.org/officeDocument/2006/relationships/oleObject" Target="../embeddings/oleObject52.bin"/><Relationship Id="rId7" Type="http://schemas.openxmlformats.org/officeDocument/2006/relationships/oleObject" Target="../embeddings/oleObject54.bin"/><Relationship Id="rId12" Type="http://schemas.openxmlformats.org/officeDocument/2006/relationships/image" Target="../media/image169.png"/><Relationship Id="rId2" Type="http://schemas.openxmlformats.org/officeDocument/2006/relationships/slideLayout" Target="../slideLayouts/slideLayout1.xml"/><Relationship Id="rId1" Type="http://schemas.openxmlformats.org/officeDocument/2006/relationships/vmlDrawing" Target="../drawings/vmlDrawing22.vml"/><Relationship Id="rId6" Type="http://schemas.openxmlformats.org/officeDocument/2006/relationships/image" Target="../media/image165.wmf"/><Relationship Id="rId11" Type="http://schemas.openxmlformats.org/officeDocument/2006/relationships/image" Target="../media/image168.png"/><Relationship Id="rId5" Type="http://schemas.openxmlformats.org/officeDocument/2006/relationships/oleObject" Target="../embeddings/oleObject53.bin"/><Relationship Id="rId10" Type="http://schemas.openxmlformats.org/officeDocument/2006/relationships/image" Target="../media/image167.wmf"/><Relationship Id="rId4" Type="http://schemas.openxmlformats.org/officeDocument/2006/relationships/image" Target="../media/image164.wmf"/><Relationship Id="rId9" Type="http://schemas.openxmlformats.org/officeDocument/2006/relationships/oleObject" Target="../embeddings/oleObject55.bin"/></Relationships>
</file>

<file path=ppt/slides/_rels/slide81.xml.rels><?xml version="1.0" encoding="UTF-8" standalone="yes"?>
<Relationships xmlns="http://schemas.openxmlformats.org/package/2006/relationships"><Relationship Id="rId8" Type="http://schemas.openxmlformats.org/officeDocument/2006/relationships/image" Target="../media/image172.wmf"/><Relationship Id="rId3" Type="http://schemas.openxmlformats.org/officeDocument/2006/relationships/oleObject" Target="../embeddings/oleObject56.bin"/><Relationship Id="rId7" Type="http://schemas.openxmlformats.org/officeDocument/2006/relationships/oleObject" Target="../embeddings/oleObject58.bin"/><Relationship Id="rId2" Type="http://schemas.openxmlformats.org/officeDocument/2006/relationships/slideLayout" Target="../slideLayouts/slideLayout2.xml"/><Relationship Id="rId1" Type="http://schemas.openxmlformats.org/officeDocument/2006/relationships/vmlDrawing" Target="../drawings/vmlDrawing23.vml"/><Relationship Id="rId6" Type="http://schemas.openxmlformats.org/officeDocument/2006/relationships/image" Target="../media/image171.wmf"/><Relationship Id="rId5" Type="http://schemas.openxmlformats.org/officeDocument/2006/relationships/oleObject" Target="../embeddings/oleObject57.bin"/><Relationship Id="rId4" Type="http://schemas.openxmlformats.org/officeDocument/2006/relationships/image" Target="../media/image170.wmf"/></Relationships>
</file>

<file path=ppt/slides/_rels/slide82.xml.rels><?xml version="1.0" encoding="UTF-8" standalone="yes"?>
<Relationships xmlns="http://schemas.openxmlformats.org/package/2006/relationships"><Relationship Id="rId2" Type="http://schemas.openxmlformats.org/officeDocument/2006/relationships/image" Target="../media/image173.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image" Target="../media/image174.png"/><Relationship Id="rId1" Type="http://schemas.openxmlformats.org/officeDocument/2006/relationships/slideLayout" Target="../slideLayouts/slideLayout1.xml"/><Relationship Id="rId4" Type="http://schemas.openxmlformats.org/officeDocument/2006/relationships/image" Target="../media/image176.png"/></Relationships>
</file>

<file path=ppt/slides/_rels/slide84.xml.rels><?xml version="1.0" encoding="UTF-8" standalone="yes"?>
<Relationships xmlns="http://schemas.openxmlformats.org/package/2006/relationships"><Relationship Id="rId8" Type="http://schemas.openxmlformats.org/officeDocument/2006/relationships/image" Target="../media/image181.png"/><Relationship Id="rId3" Type="http://schemas.openxmlformats.org/officeDocument/2006/relationships/oleObject" Target="../embeddings/oleObject59.bin"/><Relationship Id="rId7" Type="http://schemas.openxmlformats.org/officeDocument/2006/relationships/image" Target="../media/image180.png"/><Relationship Id="rId2" Type="http://schemas.openxmlformats.org/officeDocument/2006/relationships/slideLayout" Target="../slideLayouts/slideLayout1.xml"/><Relationship Id="rId1" Type="http://schemas.openxmlformats.org/officeDocument/2006/relationships/vmlDrawing" Target="../drawings/vmlDrawing24.vml"/><Relationship Id="rId6" Type="http://schemas.openxmlformats.org/officeDocument/2006/relationships/image" Target="../media/image178.wmf"/><Relationship Id="rId5" Type="http://schemas.openxmlformats.org/officeDocument/2006/relationships/oleObject" Target="../embeddings/oleObject60.bin"/><Relationship Id="rId10" Type="http://schemas.openxmlformats.org/officeDocument/2006/relationships/image" Target="../media/image179.wmf"/><Relationship Id="rId4" Type="http://schemas.openxmlformats.org/officeDocument/2006/relationships/image" Target="../media/image177.wmf"/><Relationship Id="rId9" Type="http://schemas.openxmlformats.org/officeDocument/2006/relationships/oleObject" Target="../embeddings/oleObject61.bin"/></Relationships>
</file>

<file path=ppt/slides/_rels/slide85.xml.rels><?xml version="1.0" encoding="UTF-8" standalone="yes"?>
<Relationships xmlns="http://schemas.openxmlformats.org/package/2006/relationships"><Relationship Id="rId8" Type="http://schemas.openxmlformats.org/officeDocument/2006/relationships/image" Target="../media/image184.wmf"/><Relationship Id="rId13" Type="http://schemas.openxmlformats.org/officeDocument/2006/relationships/oleObject" Target="../embeddings/oleObject67.bin"/><Relationship Id="rId3" Type="http://schemas.openxmlformats.org/officeDocument/2006/relationships/oleObject" Target="../embeddings/oleObject62.bin"/><Relationship Id="rId7" Type="http://schemas.openxmlformats.org/officeDocument/2006/relationships/oleObject" Target="../embeddings/oleObject64.bin"/><Relationship Id="rId12" Type="http://schemas.openxmlformats.org/officeDocument/2006/relationships/image" Target="../media/image186.wmf"/><Relationship Id="rId2" Type="http://schemas.openxmlformats.org/officeDocument/2006/relationships/slideLayout" Target="../slideLayouts/slideLayout1.xml"/><Relationship Id="rId1" Type="http://schemas.openxmlformats.org/officeDocument/2006/relationships/vmlDrawing" Target="../drawings/vmlDrawing25.vml"/><Relationship Id="rId6" Type="http://schemas.openxmlformats.org/officeDocument/2006/relationships/image" Target="../media/image183.wmf"/><Relationship Id="rId11" Type="http://schemas.openxmlformats.org/officeDocument/2006/relationships/oleObject" Target="../embeddings/oleObject66.bin"/><Relationship Id="rId5" Type="http://schemas.openxmlformats.org/officeDocument/2006/relationships/oleObject" Target="../embeddings/oleObject63.bin"/><Relationship Id="rId10" Type="http://schemas.openxmlformats.org/officeDocument/2006/relationships/image" Target="../media/image185.wmf"/><Relationship Id="rId4" Type="http://schemas.openxmlformats.org/officeDocument/2006/relationships/image" Target="../media/image182.emf"/><Relationship Id="rId9" Type="http://schemas.openxmlformats.org/officeDocument/2006/relationships/oleObject" Target="../embeddings/oleObject65.bin"/><Relationship Id="rId14" Type="http://schemas.openxmlformats.org/officeDocument/2006/relationships/image" Target="../media/image187.emf"/></Relationships>
</file>

<file path=ppt/slides/_rels/slide86.xml.rels><?xml version="1.0" encoding="UTF-8" standalone="yes"?>
<Relationships xmlns="http://schemas.openxmlformats.org/package/2006/relationships"><Relationship Id="rId8" Type="http://schemas.openxmlformats.org/officeDocument/2006/relationships/image" Target="../media/image189.emf"/><Relationship Id="rId13" Type="http://schemas.openxmlformats.org/officeDocument/2006/relationships/oleObject" Target="../embeddings/oleObject72.bin"/><Relationship Id="rId3" Type="http://schemas.openxmlformats.org/officeDocument/2006/relationships/image" Target="../media/image1000.png"/><Relationship Id="rId7" Type="http://schemas.openxmlformats.org/officeDocument/2006/relationships/oleObject" Target="../embeddings/oleObject69.bin"/><Relationship Id="rId12" Type="http://schemas.openxmlformats.org/officeDocument/2006/relationships/image" Target="../media/image191.emf"/><Relationship Id="rId2" Type="http://schemas.openxmlformats.org/officeDocument/2006/relationships/slideLayout" Target="../slideLayouts/slideLayout1.xml"/><Relationship Id="rId1" Type="http://schemas.openxmlformats.org/officeDocument/2006/relationships/vmlDrawing" Target="../drawings/vmlDrawing26.vml"/><Relationship Id="rId6" Type="http://schemas.openxmlformats.org/officeDocument/2006/relationships/image" Target="../media/image188.wmf"/><Relationship Id="rId11" Type="http://schemas.openxmlformats.org/officeDocument/2006/relationships/oleObject" Target="../embeddings/oleObject71.bin"/><Relationship Id="rId5" Type="http://schemas.openxmlformats.org/officeDocument/2006/relationships/oleObject" Target="../embeddings/oleObject68.bin"/><Relationship Id="rId10" Type="http://schemas.openxmlformats.org/officeDocument/2006/relationships/image" Target="../media/image190.emf"/><Relationship Id="rId4" Type="http://schemas.openxmlformats.org/officeDocument/2006/relationships/image" Target="../media/image193.png"/><Relationship Id="rId9" Type="http://schemas.openxmlformats.org/officeDocument/2006/relationships/oleObject" Target="../embeddings/oleObject70.bin"/><Relationship Id="rId14" Type="http://schemas.openxmlformats.org/officeDocument/2006/relationships/image" Target="../media/image192.wmf"/></Relationships>
</file>

<file path=ppt/slides/_rels/slide87.xml.rels><?xml version="1.0" encoding="UTF-8" standalone="yes"?>
<Relationships xmlns="http://schemas.openxmlformats.org/package/2006/relationships"><Relationship Id="rId8" Type="http://schemas.openxmlformats.org/officeDocument/2006/relationships/image" Target="../media/image196.wmf"/><Relationship Id="rId3" Type="http://schemas.openxmlformats.org/officeDocument/2006/relationships/oleObject" Target="../embeddings/oleObject73.bin"/><Relationship Id="rId7" Type="http://schemas.openxmlformats.org/officeDocument/2006/relationships/oleObject" Target="../embeddings/oleObject75.bin"/><Relationship Id="rId2" Type="http://schemas.openxmlformats.org/officeDocument/2006/relationships/slideLayout" Target="../slideLayouts/slideLayout2.xml"/><Relationship Id="rId1" Type="http://schemas.openxmlformats.org/officeDocument/2006/relationships/vmlDrawing" Target="../drawings/vmlDrawing27.vml"/><Relationship Id="rId6" Type="http://schemas.openxmlformats.org/officeDocument/2006/relationships/image" Target="../media/image195.wmf"/><Relationship Id="rId5" Type="http://schemas.openxmlformats.org/officeDocument/2006/relationships/oleObject" Target="../embeddings/oleObject74.bin"/><Relationship Id="rId4" Type="http://schemas.openxmlformats.org/officeDocument/2006/relationships/image" Target="../media/image194.wmf"/></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8" Type="http://schemas.openxmlformats.org/officeDocument/2006/relationships/image" Target="../media/image199.emf"/><Relationship Id="rId3" Type="http://schemas.openxmlformats.org/officeDocument/2006/relationships/oleObject" Target="../embeddings/oleObject76.bin"/><Relationship Id="rId7" Type="http://schemas.openxmlformats.org/officeDocument/2006/relationships/oleObject" Target="../embeddings/oleObject78.bin"/><Relationship Id="rId2" Type="http://schemas.openxmlformats.org/officeDocument/2006/relationships/slideLayout" Target="../slideLayouts/slideLayout1.xml"/><Relationship Id="rId1" Type="http://schemas.openxmlformats.org/officeDocument/2006/relationships/vmlDrawing" Target="../drawings/vmlDrawing28.vml"/><Relationship Id="rId6" Type="http://schemas.openxmlformats.org/officeDocument/2006/relationships/image" Target="../media/image198.wmf"/><Relationship Id="rId5" Type="http://schemas.openxmlformats.org/officeDocument/2006/relationships/oleObject" Target="../embeddings/oleObject77.bin"/><Relationship Id="rId10" Type="http://schemas.openxmlformats.org/officeDocument/2006/relationships/image" Target="../media/image201.png"/><Relationship Id="rId4" Type="http://schemas.openxmlformats.org/officeDocument/2006/relationships/image" Target="../media/image197.wmf"/><Relationship Id="rId9" Type="http://schemas.openxmlformats.org/officeDocument/2006/relationships/image" Target="../media/image200.png"/></Relationships>
</file>

<file path=ppt/slides/_rels/slide90.xml.rels><?xml version="1.0" encoding="UTF-8" standalone="yes"?>
<Relationships xmlns="http://schemas.openxmlformats.org/package/2006/relationships"><Relationship Id="rId8" Type="http://schemas.openxmlformats.org/officeDocument/2006/relationships/image" Target="../media/image204.wmf"/><Relationship Id="rId3" Type="http://schemas.openxmlformats.org/officeDocument/2006/relationships/oleObject" Target="../embeddings/oleObject79.bin"/><Relationship Id="rId7" Type="http://schemas.openxmlformats.org/officeDocument/2006/relationships/oleObject" Target="../embeddings/oleObject81.bin"/><Relationship Id="rId2" Type="http://schemas.openxmlformats.org/officeDocument/2006/relationships/slideLayout" Target="../slideLayouts/slideLayout2.xml"/><Relationship Id="rId1" Type="http://schemas.openxmlformats.org/officeDocument/2006/relationships/vmlDrawing" Target="../drawings/vmlDrawing29.vml"/><Relationship Id="rId6" Type="http://schemas.openxmlformats.org/officeDocument/2006/relationships/image" Target="../media/image203.wmf"/><Relationship Id="rId5" Type="http://schemas.openxmlformats.org/officeDocument/2006/relationships/oleObject" Target="../embeddings/oleObject80.bin"/><Relationship Id="rId4" Type="http://schemas.openxmlformats.org/officeDocument/2006/relationships/image" Target="../media/image202.wmf"/></Relationships>
</file>

<file path=ppt/slides/_rels/slide91.xml.rels><?xml version="1.0" encoding="UTF-8" standalone="yes"?>
<Relationships xmlns="http://schemas.openxmlformats.org/package/2006/relationships"><Relationship Id="rId3" Type="http://schemas.openxmlformats.org/officeDocument/2006/relationships/image" Target="../media/image206.png"/><Relationship Id="rId2" Type="http://schemas.openxmlformats.org/officeDocument/2006/relationships/image" Target="../media/image205.png"/><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2" Type="http://schemas.openxmlformats.org/officeDocument/2006/relationships/image" Target="../media/image207.png"/><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2" Type="http://schemas.openxmlformats.org/officeDocument/2006/relationships/image" Target="../media/image208.png"/><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3" Type="http://schemas.openxmlformats.org/officeDocument/2006/relationships/image" Target="../media/image210.png"/><Relationship Id="rId2" Type="http://schemas.openxmlformats.org/officeDocument/2006/relationships/image" Target="../media/image209.png"/><Relationship Id="rId1" Type="http://schemas.openxmlformats.org/officeDocument/2006/relationships/slideLayout" Target="../slideLayouts/slideLayout1.xml"/><Relationship Id="rId4" Type="http://schemas.openxmlformats.org/officeDocument/2006/relationships/image" Target="../media/image211.png"/></Relationships>
</file>

<file path=ppt/slides/_rels/slide95.xml.rels><?xml version="1.0" encoding="UTF-8" standalone="yes"?>
<Relationships xmlns="http://schemas.openxmlformats.org/package/2006/relationships"><Relationship Id="rId2" Type="http://schemas.openxmlformats.org/officeDocument/2006/relationships/image" Target="../media/image212.png"/><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2" Type="http://schemas.openxmlformats.org/officeDocument/2006/relationships/image" Target="../media/image213.png"/><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2" Type="http://schemas.openxmlformats.org/officeDocument/2006/relationships/image" Target="../media/image214.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215.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217.emf"/><Relationship Id="rId2" Type="http://schemas.openxmlformats.org/officeDocument/2006/relationships/slideLayout" Target="../slideLayouts/slideLayout2.xml"/><Relationship Id="rId1" Type="http://schemas.openxmlformats.org/officeDocument/2006/relationships/vmlDrawing" Target="../drawings/vmlDrawing30.vml"/><Relationship Id="rId5" Type="http://schemas.openxmlformats.org/officeDocument/2006/relationships/image" Target="../media/image216.emf"/><Relationship Id="rId4" Type="http://schemas.openxmlformats.org/officeDocument/2006/relationships/oleObject" Target="../embeddings/oleObject82.bin"/></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2" Type="http://schemas.openxmlformats.org/officeDocument/2006/relationships/image" Target="../media/image218.gif"/><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2" Type="http://schemas.openxmlformats.org/officeDocument/2006/relationships/image" Target="../media/image219.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220.png"/><Relationship Id="rId2" Type="http://schemas.openxmlformats.org/officeDocument/2006/relationships/image" Target="../media/image217.emf"/><Relationship Id="rId1" Type="http://schemas.openxmlformats.org/officeDocument/2006/relationships/slideLayout" Target="../slideLayouts/slideLayout2.xml"/><Relationship Id="rId4" Type="http://schemas.openxmlformats.org/officeDocument/2006/relationships/image" Target="../media/image221.emf"/></Relationships>
</file>

<file path=ppt/slides/_rels/slide105.xml.rels><?xml version="1.0" encoding="UTF-8" standalone="yes"?>
<Relationships xmlns="http://schemas.openxmlformats.org/package/2006/relationships"><Relationship Id="rId2" Type="http://schemas.openxmlformats.org/officeDocument/2006/relationships/image" Target="../media/image222.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224.png"/><Relationship Id="rId2" Type="http://schemas.openxmlformats.org/officeDocument/2006/relationships/image" Target="../media/image223.jpe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225.png"/><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3" Type="http://schemas.openxmlformats.org/officeDocument/2006/relationships/image" Target="../media/image227.png"/><Relationship Id="rId2" Type="http://schemas.openxmlformats.org/officeDocument/2006/relationships/image" Target="../media/image226.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229.png"/><Relationship Id="rId2" Type="http://schemas.openxmlformats.org/officeDocument/2006/relationships/image" Target="../media/image228.jpg"/><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2" Type="http://schemas.openxmlformats.org/officeDocument/2006/relationships/image" Target="../media/image230.png"/><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2" Type="http://schemas.openxmlformats.org/officeDocument/2006/relationships/image" Target="../media/image231.png"/><Relationship Id="rId1" Type="http://schemas.openxmlformats.org/officeDocument/2006/relationships/slideLayout" Target="../slideLayouts/slideLayout1.xml"/></Relationships>
</file>

<file path=ppt/slides/_rels/slide114.xml.rels><?xml version="1.0" encoding="UTF-8" standalone="yes"?>
<Relationships xmlns="http://schemas.openxmlformats.org/package/2006/relationships"><Relationship Id="rId2" Type="http://schemas.openxmlformats.org/officeDocument/2006/relationships/image" Target="../media/image232.jpeg"/><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2" Type="http://schemas.openxmlformats.org/officeDocument/2006/relationships/image" Target="../media/image233.png"/><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2" Type="http://schemas.openxmlformats.org/officeDocument/2006/relationships/image" Target="../media/image234.png"/><Relationship Id="rId1" Type="http://schemas.openxmlformats.org/officeDocument/2006/relationships/slideLayout" Target="../slideLayouts/slideLayout1.xml"/></Relationships>
</file>

<file path=ppt/slides/_rels/slide117.xml.rels><?xml version="1.0" encoding="UTF-8" standalone="yes"?>
<Relationships xmlns="http://schemas.openxmlformats.org/package/2006/relationships"><Relationship Id="rId3" Type="http://schemas.openxmlformats.org/officeDocument/2006/relationships/image" Target="../media/image236.png"/><Relationship Id="rId2" Type="http://schemas.openxmlformats.org/officeDocument/2006/relationships/image" Target="../media/image235.png"/><Relationship Id="rId1" Type="http://schemas.openxmlformats.org/officeDocument/2006/relationships/slideLayout" Target="../slideLayouts/slideLayout2.xml"/><Relationship Id="rId4" Type="http://schemas.openxmlformats.org/officeDocument/2006/relationships/image" Target="../media/image237.png"/></Relationships>
</file>

<file path=ppt/slides/_rels/slide118.xml.rels><?xml version="1.0" encoding="UTF-8" standalone="yes"?>
<Relationships xmlns="http://schemas.openxmlformats.org/package/2006/relationships"><Relationship Id="rId2" Type="http://schemas.openxmlformats.org/officeDocument/2006/relationships/image" Target="../media/image238.pn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239.pn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240.png"/><Relationship Id="rId2" Type="http://schemas.openxmlformats.org/officeDocument/2006/relationships/hyperlink" Target="https://probapera.org/publication/13/54012/arhimed-zemlya.html" TargetMode="Externa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241.pn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243.png"/><Relationship Id="rId2" Type="http://schemas.openxmlformats.org/officeDocument/2006/relationships/image" Target="../media/image242.pn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244.pn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image" Target="../media/image245.png"/><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image" Target="../media/image246.pn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image" Target="../media/image247.pn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248.pn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image" Target="../media/image242.png"/><Relationship Id="rId2" Type="http://schemas.openxmlformats.org/officeDocument/2006/relationships/image" Target="../media/image249.pn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3" Type="http://schemas.openxmlformats.org/officeDocument/2006/relationships/image" Target="../media/image251.png"/><Relationship Id="rId2" Type="http://schemas.openxmlformats.org/officeDocument/2006/relationships/image" Target="../media/image250.pn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image" Target="../media/image253.png"/><Relationship Id="rId2" Type="http://schemas.openxmlformats.org/officeDocument/2006/relationships/image" Target="../media/image252.png"/><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image" Target="../media/image254.pn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image" Target="../media/image255.png"/><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image" Target="../media/image256.png"/><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image" Target="../media/image257.png"/><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3" Type="http://schemas.openxmlformats.org/officeDocument/2006/relationships/image" Target="../media/image259.png"/><Relationship Id="rId2" Type="http://schemas.openxmlformats.org/officeDocument/2006/relationships/image" Target="../media/image258.png"/><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image" Target="../media/image260.png"/><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3" Type="http://schemas.openxmlformats.org/officeDocument/2006/relationships/image" Target="../media/image262.png"/><Relationship Id="rId2" Type="http://schemas.openxmlformats.org/officeDocument/2006/relationships/image" Target="../media/image261.png"/><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image" Target="../media/image263.png"/><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image" Target="../media/image264.png"/><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image" Target="../media/image265.png"/><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image" Target="../media/image266.png"/><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image" Target="../media/image267.png"/><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image" Target="../media/image268.png"/><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image" Target="../media/image269.png"/><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3" Type="http://schemas.openxmlformats.org/officeDocument/2006/relationships/image" Target="../media/image271.png"/><Relationship Id="rId2" Type="http://schemas.openxmlformats.org/officeDocument/2006/relationships/image" Target="../media/image270.png"/><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3" Type="http://schemas.openxmlformats.org/officeDocument/2006/relationships/oleObject" Target="../embeddings/oleObject83.bin"/><Relationship Id="rId2" Type="http://schemas.openxmlformats.org/officeDocument/2006/relationships/slideLayout" Target="../slideLayouts/slideLayout2.xml"/><Relationship Id="rId1" Type="http://schemas.openxmlformats.org/officeDocument/2006/relationships/vmlDrawing" Target="../drawings/vmlDrawing31.vml"/><Relationship Id="rId6" Type="http://schemas.openxmlformats.org/officeDocument/2006/relationships/image" Target="../media/image273.wmf"/><Relationship Id="rId5" Type="http://schemas.openxmlformats.org/officeDocument/2006/relationships/oleObject" Target="../embeddings/oleObject84.bin"/><Relationship Id="rId4" Type="http://schemas.openxmlformats.org/officeDocument/2006/relationships/image" Target="../media/image272.wmf"/></Relationships>
</file>

<file path=ppt/slides/_rels/slide162.xml.rels><?xml version="1.0" encoding="UTF-8" standalone="yes"?>
<Relationships xmlns="http://schemas.openxmlformats.org/package/2006/relationships"><Relationship Id="rId3" Type="http://schemas.openxmlformats.org/officeDocument/2006/relationships/image" Target="../media/image430.png"/><Relationship Id="rId2" Type="http://schemas.openxmlformats.org/officeDocument/2006/relationships/slideLayout" Target="../slideLayouts/slideLayout2.xml"/><Relationship Id="rId1" Type="http://schemas.openxmlformats.org/officeDocument/2006/relationships/vmlDrawing" Target="../drawings/vmlDrawing32.vml"/><Relationship Id="rId6" Type="http://schemas.openxmlformats.org/officeDocument/2006/relationships/image" Target="../media/image274.wmf"/><Relationship Id="rId5" Type="http://schemas.openxmlformats.org/officeDocument/2006/relationships/oleObject" Target="../embeddings/oleObject85.bin"/><Relationship Id="rId4" Type="http://schemas.openxmlformats.org/officeDocument/2006/relationships/image" Target="../media/image275.png"/></Relationships>
</file>

<file path=ppt/slides/_rels/slide163.xml.rels><?xml version="1.0" encoding="UTF-8" standalone="yes"?>
<Relationships xmlns="http://schemas.openxmlformats.org/package/2006/relationships"><Relationship Id="rId3" Type="http://schemas.openxmlformats.org/officeDocument/2006/relationships/oleObject" Target="../embeddings/oleObject86.bin"/><Relationship Id="rId7" Type="http://schemas.openxmlformats.org/officeDocument/2006/relationships/image" Target="../media/image278.png"/><Relationship Id="rId2" Type="http://schemas.openxmlformats.org/officeDocument/2006/relationships/slideLayout" Target="../slideLayouts/slideLayout2.xml"/><Relationship Id="rId1" Type="http://schemas.openxmlformats.org/officeDocument/2006/relationships/vmlDrawing" Target="../drawings/vmlDrawing33.vml"/><Relationship Id="rId6" Type="http://schemas.openxmlformats.org/officeDocument/2006/relationships/image" Target="../media/image277.wmf"/><Relationship Id="rId5" Type="http://schemas.openxmlformats.org/officeDocument/2006/relationships/oleObject" Target="../embeddings/oleObject87.bin"/><Relationship Id="rId4" Type="http://schemas.openxmlformats.org/officeDocument/2006/relationships/image" Target="../media/image276.wmf"/></Relationships>
</file>

<file path=ppt/slides/_rels/slide164.xml.rels><?xml version="1.0" encoding="UTF-8" standalone="yes"?>
<Relationships xmlns="http://schemas.openxmlformats.org/package/2006/relationships"><Relationship Id="rId2" Type="http://schemas.openxmlformats.org/officeDocument/2006/relationships/image" Target="../media/image279.png"/><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image" Target="../media/image280.png"/><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image" Target="../media/image281.png"/><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3" Type="http://schemas.openxmlformats.org/officeDocument/2006/relationships/image" Target="../media/image283.png"/><Relationship Id="rId2" Type="http://schemas.openxmlformats.org/officeDocument/2006/relationships/image" Target="../media/image282.png"/><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3" Type="http://schemas.openxmlformats.org/officeDocument/2006/relationships/image" Target="../media/image285.png"/><Relationship Id="rId2" Type="http://schemas.openxmlformats.org/officeDocument/2006/relationships/image" Target="../media/image284.png"/><Relationship Id="rId1" Type="http://schemas.openxmlformats.org/officeDocument/2006/relationships/slideLayout" Target="../slideLayouts/slideLayout2.xml"/><Relationship Id="rId4" Type="http://schemas.openxmlformats.org/officeDocument/2006/relationships/image" Target="../media/image286.png"/></Relationships>
</file>

<file path=ppt/slides/_rels/slide169.xml.rels><?xml version="1.0" encoding="UTF-8" standalone="yes"?>
<Relationships xmlns="http://schemas.openxmlformats.org/package/2006/relationships"><Relationship Id="rId2" Type="http://schemas.openxmlformats.org/officeDocument/2006/relationships/image" Target="../media/image287.png"/><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3" Type="http://schemas.openxmlformats.org/officeDocument/2006/relationships/image" Target="../media/image289.png"/><Relationship Id="rId2" Type="http://schemas.openxmlformats.org/officeDocument/2006/relationships/image" Target="../media/image288.png"/><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3" Type="http://schemas.openxmlformats.org/officeDocument/2006/relationships/image" Target="../media/image291.png"/><Relationship Id="rId2" Type="http://schemas.openxmlformats.org/officeDocument/2006/relationships/image" Target="../media/image290.png"/><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3" Type="http://schemas.openxmlformats.org/officeDocument/2006/relationships/image" Target="../media/image293.png"/><Relationship Id="rId2" Type="http://schemas.openxmlformats.org/officeDocument/2006/relationships/image" Target="../media/image292.png"/><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image" Target="../media/image294.png"/><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3" Type="http://schemas.openxmlformats.org/officeDocument/2006/relationships/image" Target="../media/image296.png"/><Relationship Id="rId2" Type="http://schemas.openxmlformats.org/officeDocument/2006/relationships/image" Target="../media/image295.png"/><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2" Type="http://schemas.openxmlformats.org/officeDocument/2006/relationships/image" Target="../media/image297.png"/><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image" Target="../media/image298.png"/><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2" Type="http://schemas.openxmlformats.org/officeDocument/2006/relationships/image" Target="../media/image299.png"/><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3" Type="http://schemas.openxmlformats.org/officeDocument/2006/relationships/image" Target="../media/image301.png"/><Relationship Id="rId2" Type="http://schemas.openxmlformats.org/officeDocument/2006/relationships/image" Target="../media/image300.png"/><Relationship Id="rId1" Type="http://schemas.openxmlformats.org/officeDocument/2006/relationships/slideLayout" Target="../slideLayouts/slideLayout2.xml"/><Relationship Id="rId4" Type="http://schemas.openxmlformats.org/officeDocument/2006/relationships/image" Target="../media/image302.png"/></Relationships>
</file>

<file path=ppt/slides/_rels/slide186.xml.rels><?xml version="1.0" encoding="UTF-8" standalone="yes"?>
<Relationships xmlns="http://schemas.openxmlformats.org/package/2006/relationships"><Relationship Id="rId3" Type="http://schemas.openxmlformats.org/officeDocument/2006/relationships/image" Target="../media/image304.png"/><Relationship Id="rId2" Type="http://schemas.openxmlformats.org/officeDocument/2006/relationships/image" Target="../media/image303.png"/><Relationship Id="rId1" Type="http://schemas.openxmlformats.org/officeDocument/2006/relationships/slideLayout" Target="../slideLayouts/slideLayout2.xml"/><Relationship Id="rId4" Type="http://schemas.openxmlformats.org/officeDocument/2006/relationships/image" Target="../media/image305.png"/></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2" Type="http://schemas.openxmlformats.org/officeDocument/2006/relationships/image" Target="../media/image306.png"/><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3" Type="http://schemas.openxmlformats.org/officeDocument/2006/relationships/image" Target="../media/image308.png"/><Relationship Id="rId2" Type="http://schemas.openxmlformats.org/officeDocument/2006/relationships/image" Target="../media/image307.png"/><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3.xml.rels><?xml version="1.0" encoding="UTF-8" standalone="yes"?>
<Relationships xmlns="http://schemas.openxmlformats.org/package/2006/relationships"><Relationship Id="rId2" Type="http://schemas.openxmlformats.org/officeDocument/2006/relationships/image" Target="../media/image309.png"/><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2" Type="http://schemas.openxmlformats.org/officeDocument/2006/relationships/image" Target="../media/image310.png"/><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2" Type="http://schemas.openxmlformats.org/officeDocument/2006/relationships/image" Target="../media/image311.png"/><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3" Type="http://schemas.openxmlformats.org/officeDocument/2006/relationships/image" Target="../media/image313.png"/><Relationship Id="rId2" Type="http://schemas.openxmlformats.org/officeDocument/2006/relationships/image" Target="../media/image312.png"/><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3" Type="http://schemas.openxmlformats.org/officeDocument/2006/relationships/image" Target="../media/image315.png"/><Relationship Id="rId2" Type="http://schemas.openxmlformats.org/officeDocument/2006/relationships/image" Target="../media/image314.png"/><Relationship Id="rId1" Type="http://schemas.openxmlformats.org/officeDocument/2006/relationships/slideLayout" Target="../slideLayouts/slideLayout2.xml"/><Relationship Id="rId4" Type="http://schemas.openxmlformats.org/officeDocument/2006/relationships/image" Target="../media/image316.png"/></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1.xml.rels><?xml version="1.0" encoding="UTF-8" standalone="yes"?>
<Relationships xmlns="http://schemas.openxmlformats.org/package/2006/relationships"><Relationship Id="rId8" Type="http://schemas.openxmlformats.org/officeDocument/2006/relationships/image" Target="../media/image141.wmf"/><Relationship Id="rId13" Type="http://schemas.openxmlformats.org/officeDocument/2006/relationships/image" Target="../media/image142.wmf"/><Relationship Id="rId18" Type="http://schemas.openxmlformats.org/officeDocument/2006/relationships/oleObject" Target="../embeddings/oleObject100.bin"/><Relationship Id="rId3" Type="http://schemas.openxmlformats.org/officeDocument/2006/relationships/oleObject" Target="../embeddings/oleObject88.bin"/><Relationship Id="rId21" Type="http://schemas.openxmlformats.org/officeDocument/2006/relationships/oleObject" Target="../embeddings/oleObject103.bin"/><Relationship Id="rId7" Type="http://schemas.openxmlformats.org/officeDocument/2006/relationships/oleObject" Target="../embeddings/oleObject91.bin"/><Relationship Id="rId12" Type="http://schemas.openxmlformats.org/officeDocument/2006/relationships/oleObject" Target="../embeddings/oleObject95.bin"/><Relationship Id="rId17" Type="http://schemas.openxmlformats.org/officeDocument/2006/relationships/oleObject" Target="../embeddings/oleObject99.bin"/><Relationship Id="rId2" Type="http://schemas.openxmlformats.org/officeDocument/2006/relationships/slideLayout" Target="../slideLayouts/slideLayout1.xml"/><Relationship Id="rId16" Type="http://schemas.openxmlformats.org/officeDocument/2006/relationships/oleObject" Target="../embeddings/oleObject98.bin"/><Relationship Id="rId20" Type="http://schemas.openxmlformats.org/officeDocument/2006/relationships/oleObject" Target="../embeddings/oleObject102.bin"/><Relationship Id="rId1" Type="http://schemas.openxmlformats.org/officeDocument/2006/relationships/vmlDrawing" Target="../drawings/vmlDrawing34.vml"/><Relationship Id="rId6" Type="http://schemas.openxmlformats.org/officeDocument/2006/relationships/oleObject" Target="../embeddings/oleObject90.bin"/><Relationship Id="rId11" Type="http://schemas.openxmlformats.org/officeDocument/2006/relationships/oleObject" Target="../embeddings/oleObject94.bin"/><Relationship Id="rId5" Type="http://schemas.openxmlformats.org/officeDocument/2006/relationships/oleObject" Target="../embeddings/oleObject89.bin"/><Relationship Id="rId15" Type="http://schemas.openxmlformats.org/officeDocument/2006/relationships/oleObject" Target="../embeddings/oleObject97.bin"/><Relationship Id="rId23" Type="http://schemas.openxmlformats.org/officeDocument/2006/relationships/image" Target="../media/image317.png"/><Relationship Id="rId10" Type="http://schemas.openxmlformats.org/officeDocument/2006/relationships/oleObject" Target="../embeddings/oleObject93.bin"/><Relationship Id="rId19" Type="http://schemas.openxmlformats.org/officeDocument/2006/relationships/oleObject" Target="../embeddings/oleObject101.bin"/><Relationship Id="rId4" Type="http://schemas.openxmlformats.org/officeDocument/2006/relationships/image" Target="../media/image140.wmf"/><Relationship Id="rId9" Type="http://schemas.openxmlformats.org/officeDocument/2006/relationships/oleObject" Target="../embeddings/oleObject92.bin"/><Relationship Id="rId14" Type="http://schemas.openxmlformats.org/officeDocument/2006/relationships/oleObject" Target="../embeddings/oleObject96.bin"/><Relationship Id="rId22" Type="http://schemas.openxmlformats.org/officeDocument/2006/relationships/image" Target="../media/image143.wmf"/></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2" Type="http://schemas.openxmlformats.org/officeDocument/2006/relationships/image" Target="../media/image318.png"/><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5.xml.rels><?xml version="1.0" encoding="UTF-8" standalone="yes"?>
<Relationships xmlns="http://schemas.openxmlformats.org/package/2006/relationships"><Relationship Id="rId2" Type="http://schemas.openxmlformats.org/officeDocument/2006/relationships/image" Target="../media/image319.png"/><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2" Type="http://schemas.openxmlformats.org/officeDocument/2006/relationships/image" Target="../media/image320.png"/><Relationship Id="rId1" Type="http://schemas.openxmlformats.org/officeDocument/2006/relationships/slideLayout" Target="../slideLayouts/slideLayout1.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8.xml.rels><?xml version="1.0" encoding="UTF-8" standalone="yes"?>
<Relationships xmlns="http://schemas.openxmlformats.org/package/2006/relationships"><Relationship Id="rId3" Type="http://schemas.openxmlformats.org/officeDocument/2006/relationships/image" Target="../media/image322.png"/><Relationship Id="rId2" Type="http://schemas.openxmlformats.org/officeDocument/2006/relationships/image" Target="../media/image321.png"/><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0.xml.rels><?xml version="1.0" encoding="UTF-8" standalone="yes"?>
<Relationships xmlns="http://schemas.openxmlformats.org/package/2006/relationships"><Relationship Id="rId2" Type="http://schemas.openxmlformats.org/officeDocument/2006/relationships/image" Target="../media/image323.png"/><Relationship Id="rId1" Type="http://schemas.openxmlformats.org/officeDocument/2006/relationships/slideLayout" Target="../slideLayouts/slideLayout1.xml"/></Relationships>
</file>

<file path=ppt/slides/_rels/slide211.xml.rels><?xml version="1.0" encoding="UTF-8" standalone="yes"?>
<Relationships xmlns="http://schemas.openxmlformats.org/package/2006/relationships"><Relationship Id="rId3" Type="http://schemas.openxmlformats.org/officeDocument/2006/relationships/image" Target="../media/image325.png"/><Relationship Id="rId2" Type="http://schemas.openxmlformats.org/officeDocument/2006/relationships/image" Target="../media/image324.png"/><Relationship Id="rId1" Type="http://schemas.openxmlformats.org/officeDocument/2006/relationships/slideLayout" Target="../slideLayouts/slideLayout1.xml"/></Relationships>
</file>

<file path=ppt/slides/_rels/slide212.xml.rels><?xml version="1.0" encoding="UTF-8" standalone="yes"?>
<Relationships xmlns="http://schemas.openxmlformats.org/package/2006/relationships"><Relationship Id="rId3" Type="http://schemas.openxmlformats.org/officeDocument/2006/relationships/image" Target="../media/image327.png"/><Relationship Id="rId2" Type="http://schemas.openxmlformats.org/officeDocument/2006/relationships/image" Target="../media/image326.png"/><Relationship Id="rId1" Type="http://schemas.openxmlformats.org/officeDocument/2006/relationships/slideLayout" Target="../slideLayouts/slideLayout1.xml"/></Relationships>
</file>

<file path=ppt/slides/_rels/slide213.xml.rels><?xml version="1.0" encoding="UTF-8" standalone="yes"?>
<Relationships xmlns="http://schemas.openxmlformats.org/package/2006/relationships"><Relationship Id="rId3" Type="http://schemas.openxmlformats.org/officeDocument/2006/relationships/image" Target="../media/image329.png"/><Relationship Id="rId2" Type="http://schemas.openxmlformats.org/officeDocument/2006/relationships/image" Target="../media/image328.png"/><Relationship Id="rId1" Type="http://schemas.openxmlformats.org/officeDocument/2006/relationships/slideLayout" Target="../slideLayouts/slideLayout1.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5.xml.rels><?xml version="1.0" encoding="UTF-8" standalone="yes"?>
<Relationships xmlns="http://schemas.openxmlformats.org/package/2006/relationships"><Relationship Id="rId2" Type="http://schemas.openxmlformats.org/officeDocument/2006/relationships/image" Target="../media/image330.png"/><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2" Type="http://schemas.openxmlformats.org/officeDocument/2006/relationships/image" Target="../media/image331.png"/><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2" Type="http://schemas.openxmlformats.org/officeDocument/2006/relationships/image" Target="../media/image332.png"/><Relationship Id="rId1" Type="http://schemas.openxmlformats.org/officeDocument/2006/relationships/slideLayout" Target="../slideLayouts/slideLayout1.xml"/></Relationships>
</file>

<file path=ppt/slides/_rels/slide218.xml.rels><?xml version="1.0" encoding="UTF-8" standalone="yes"?>
<Relationships xmlns="http://schemas.openxmlformats.org/package/2006/relationships"><Relationship Id="rId2" Type="http://schemas.openxmlformats.org/officeDocument/2006/relationships/image" Target="../media/image333.png"/><Relationship Id="rId1" Type="http://schemas.openxmlformats.org/officeDocument/2006/relationships/slideLayout" Target="../slideLayouts/slideLayout1.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0.xml.rels><?xml version="1.0" encoding="UTF-8" standalone="yes"?>
<Relationships xmlns="http://schemas.openxmlformats.org/package/2006/relationships"><Relationship Id="rId2" Type="http://schemas.openxmlformats.org/officeDocument/2006/relationships/image" Target="../media/image334.png"/><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2" Type="http://schemas.openxmlformats.org/officeDocument/2006/relationships/image" Target="../media/image335.png"/><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2" Type="http://schemas.openxmlformats.org/officeDocument/2006/relationships/image" Target="../media/image336.png"/><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2" Type="http://schemas.openxmlformats.org/officeDocument/2006/relationships/image" Target="../media/image337.png"/><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2" Type="http://schemas.openxmlformats.org/officeDocument/2006/relationships/image" Target="../media/image338.png"/><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2" Type="http://schemas.openxmlformats.org/officeDocument/2006/relationships/image" Target="../media/image339.png"/><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3" Type="http://schemas.openxmlformats.org/officeDocument/2006/relationships/oleObject" Target="../embeddings/oleObject104.bin"/><Relationship Id="rId7" Type="http://schemas.openxmlformats.org/officeDocument/2006/relationships/image" Target="../media/image342.png"/><Relationship Id="rId2" Type="http://schemas.openxmlformats.org/officeDocument/2006/relationships/slideLayout" Target="../slideLayouts/slideLayout2.xml"/><Relationship Id="rId1" Type="http://schemas.openxmlformats.org/officeDocument/2006/relationships/vmlDrawing" Target="../drawings/vmlDrawing35.vml"/><Relationship Id="rId6" Type="http://schemas.openxmlformats.org/officeDocument/2006/relationships/image" Target="../media/image341.wmf"/><Relationship Id="rId5" Type="http://schemas.openxmlformats.org/officeDocument/2006/relationships/oleObject" Target="../embeddings/oleObject105.bin"/><Relationship Id="rId4" Type="http://schemas.openxmlformats.org/officeDocument/2006/relationships/image" Target="../media/image340.wmf"/></Relationships>
</file>

<file path=ppt/slides/_rels/slide227.xml.rels><?xml version="1.0" encoding="UTF-8" standalone="yes"?>
<Relationships xmlns="http://schemas.openxmlformats.org/package/2006/relationships"><Relationship Id="rId2" Type="http://schemas.openxmlformats.org/officeDocument/2006/relationships/image" Target="../media/image343.png"/><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2" Type="http://schemas.openxmlformats.org/officeDocument/2006/relationships/image" Target="../media/image344.png"/><Relationship Id="rId1" Type="http://schemas.openxmlformats.org/officeDocument/2006/relationships/slideLayout" Target="../slideLayouts/slideLayout1.xml"/></Relationships>
</file>

<file path=ppt/slides/_rels/slide229.xml.rels><?xml version="1.0" encoding="UTF-8" standalone="yes"?>
<Relationships xmlns="http://schemas.openxmlformats.org/package/2006/relationships"><Relationship Id="rId3" Type="http://schemas.openxmlformats.org/officeDocument/2006/relationships/image" Target="../media/image346.png"/><Relationship Id="rId2" Type="http://schemas.openxmlformats.org/officeDocument/2006/relationships/slideLayout" Target="../slideLayouts/slideLayout1.xml"/><Relationship Id="rId1" Type="http://schemas.openxmlformats.org/officeDocument/2006/relationships/vmlDrawing" Target="../drawings/vmlDrawing36.vml"/><Relationship Id="rId6" Type="http://schemas.openxmlformats.org/officeDocument/2006/relationships/image" Target="../media/image345.wmf"/><Relationship Id="rId5" Type="http://schemas.openxmlformats.org/officeDocument/2006/relationships/oleObject" Target="../embeddings/oleObject106.bin"/><Relationship Id="rId4" Type="http://schemas.openxmlformats.org/officeDocument/2006/relationships/image" Target="../media/image347.png"/></Relationships>
</file>

<file path=ppt/slides/_rels/slide230.xml.rels><?xml version="1.0" encoding="UTF-8" standalone="yes"?>
<Relationships xmlns="http://schemas.openxmlformats.org/package/2006/relationships"><Relationship Id="rId3" Type="http://schemas.openxmlformats.org/officeDocument/2006/relationships/image" Target="../media/image349.png"/><Relationship Id="rId2" Type="http://schemas.openxmlformats.org/officeDocument/2006/relationships/image" Target="../media/image348.png"/><Relationship Id="rId1" Type="http://schemas.openxmlformats.org/officeDocument/2006/relationships/slideLayout" Target="../slideLayouts/slideLayout1.xml"/></Relationships>
</file>

<file path=ppt/slides/_rels/slide231.xml.rels><?xml version="1.0" encoding="UTF-8" standalone="yes"?>
<Relationships xmlns="http://schemas.openxmlformats.org/package/2006/relationships"><Relationship Id="rId3" Type="http://schemas.openxmlformats.org/officeDocument/2006/relationships/image" Target="../media/image351.emf"/><Relationship Id="rId2" Type="http://schemas.openxmlformats.org/officeDocument/2006/relationships/slideLayout" Target="../slideLayouts/slideLayout1.xml"/><Relationship Id="rId1" Type="http://schemas.openxmlformats.org/officeDocument/2006/relationships/vmlDrawing" Target="../drawings/vmlDrawing37.vml"/><Relationship Id="rId6" Type="http://schemas.openxmlformats.org/officeDocument/2006/relationships/image" Target="../media/image352.png"/><Relationship Id="rId5" Type="http://schemas.openxmlformats.org/officeDocument/2006/relationships/image" Target="../media/image350.wmf"/><Relationship Id="rId4" Type="http://schemas.openxmlformats.org/officeDocument/2006/relationships/oleObject" Target="../embeddings/oleObject107.bin"/></Relationships>
</file>

<file path=ppt/slides/_rels/slide232.xml.rels><?xml version="1.0" encoding="UTF-8" standalone="yes"?>
<Relationships xmlns="http://schemas.openxmlformats.org/package/2006/relationships"><Relationship Id="rId3" Type="http://schemas.openxmlformats.org/officeDocument/2006/relationships/image" Target="../media/image354.png"/><Relationship Id="rId2" Type="http://schemas.openxmlformats.org/officeDocument/2006/relationships/image" Target="../media/image353.png"/><Relationship Id="rId1" Type="http://schemas.openxmlformats.org/officeDocument/2006/relationships/slideLayout" Target="../slideLayouts/slideLayout1.xml"/></Relationships>
</file>

<file path=ppt/slides/_rels/slide233.xml.rels><?xml version="1.0" encoding="UTF-8" standalone="yes"?>
<Relationships xmlns="http://schemas.openxmlformats.org/package/2006/relationships"><Relationship Id="rId3" Type="http://schemas.openxmlformats.org/officeDocument/2006/relationships/oleObject" Target="../embeddings/oleObject108.bin"/><Relationship Id="rId2" Type="http://schemas.openxmlformats.org/officeDocument/2006/relationships/slideLayout" Target="../slideLayouts/slideLayout1.xml"/><Relationship Id="rId1" Type="http://schemas.openxmlformats.org/officeDocument/2006/relationships/vmlDrawing" Target="../drawings/vmlDrawing38.vml"/><Relationship Id="rId5" Type="http://schemas.openxmlformats.org/officeDocument/2006/relationships/image" Target="../media/image356.png"/><Relationship Id="rId4" Type="http://schemas.openxmlformats.org/officeDocument/2006/relationships/image" Target="../media/image355.wmf"/></Relationships>
</file>

<file path=ppt/slides/_rels/slide234.xml.rels><?xml version="1.0" encoding="UTF-8" standalone="yes"?>
<Relationships xmlns="http://schemas.openxmlformats.org/package/2006/relationships"><Relationship Id="rId3" Type="http://schemas.openxmlformats.org/officeDocument/2006/relationships/image" Target="../media/image358.png"/><Relationship Id="rId2" Type="http://schemas.openxmlformats.org/officeDocument/2006/relationships/image" Target="../media/image357.png"/><Relationship Id="rId1" Type="http://schemas.openxmlformats.org/officeDocument/2006/relationships/slideLayout" Target="../slideLayouts/slideLayout1.xml"/></Relationships>
</file>

<file path=ppt/slides/_rels/slide235.xml.rels><?xml version="1.0" encoding="UTF-8" standalone="yes"?>
<Relationships xmlns="http://schemas.openxmlformats.org/package/2006/relationships"><Relationship Id="rId3" Type="http://schemas.openxmlformats.org/officeDocument/2006/relationships/image" Target="../media/image360.png"/><Relationship Id="rId2" Type="http://schemas.openxmlformats.org/officeDocument/2006/relationships/image" Target="../media/image359.png"/><Relationship Id="rId1" Type="http://schemas.openxmlformats.org/officeDocument/2006/relationships/slideLayout" Target="../slideLayouts/slideLayout1.xml"/><Relationship Id="rId4" Type="http://schemas.openxmlformats.org/officeDocument/2006/relationships/image" Target="../media/image361.png"/></Relationships>
</file>

<file path=ppt/slides/_rels/slide236.xml.rels><?xml version="1.0" encoding="UTF-8" standalone="yes"?>
<Relationships xmlns="http://schemas.openxmlformats.org/package/2006/relationships"><Relationship Id="rId2" Type="http://schemas.openxmlformats.org/officeDocument/2006/relationships/image" Target="../media/image362.png"/><Relationship Id="rId1" Type="http://schemas.openxmlformats.org/officeDocument/2006/relationships/slideLayout" Target="../slideLayouts/slideLayout1.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3" Type="http://schemas.openxmlformats.org/officeDocument/2006/relationships/image" Target="../media/image364.png"/><Relationship Id="rId2" Type="http://schemas.openxmlformats.org/officeDocument/2006/relationships/image" Target="../media/image363.png"/><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3" Type="http://schemas.openxmlformats.org/officeDocument/2006/relationships/oleObject" Target="../embeddings/oleObject109.bin"/><Relationship Id="rId7" Type="http://schemas.openxmlformats.org/officeDocument/2006/relationships/image" Target="../media/image367.emf"/><Relationship Id="rId2" Type="http://schemas.openxmlformats.org/officeDocument/2006/relationships/slideLayout" Target="../slideLayouts/slideLayout2.xml"/><Relationship Id="rId1" Type="http://schemas.openxmlformats.org/officeDocument/2006/relationships/vmlDrawing" Target="../drawings/vmlDrawing39.vml"/><Relationship Id="rId6" Type="http://schemas.openxmlformats.org/officeDocument/2006/relationships/image" Target="../media/image366.wmf"/><Relationship Id="rId5" Type="http://schemas.openxmlformats.org/officeDocument/2006/relationships/oleObject" Target="../embeddings/oleObject110.bin"/><Relationship Id="rId4" Type="http://schemas.openxmlformats.org/officeDocument/2006/relationships/image" Target="../media/image365.wmf"/></Relationships>
</file>

<file path=ppt/slides/_rels/slide240.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vmlDrawing" Target="../drawings/vmlDrawing40.vml"/><Relationship Id="rId5" Type="http://schemas.openxmlformats.org/officeDocument/2006/relationships/image" Target="../media/image368.wmf"/><Relationship Id="rId4" Type="http://schemas.openxmlformats.org/officeDocument/2006/relationships/oleObject" Target="../embeddings/oleObject111.bin"/></Relationships>
</file>

<file path=ppt/slides/_rels/slide241.xml.rels><?xml version="1.0" encoding="UTF-8" standalone="yes"?>
<Relationships xmlns="http://schemas.openxmlformats.org/package/2006/relationships"><Relationship Id="rId8" Type="http://schemas.openxmlformats.org/officeDocument/2006/relationships/oleObject" Target="../embeddings/oleObject114.bin"/><Relationship Id="rId13" Type="http://schemas.openxmlformats.org/officeDocument/2006/relationships/image" Target="../media/image374.emf"/><Relationship Id="rId3" Type="http://schemas.openxmlformats.org/officeDocument/2006/relationships/notesSlide" Target="../notesSlides/notesSlide6.xml"/><Relationship Id="rId7" Type="http://schemas.openxmlformats.org/officeDocument/2006/relationships/image" Target="../media/image366.wmf"/><Relationship Id="rId12" Type="http://schemas.openxmlformats.org/officeDocument/2006/relationships/image" Target="../media/image371.wmf"/><Relationship Id="rId2" Type="http://schemas.openxmlformats.org/officeDocument/2006/relationships/slideLayout" Target="../slideLayouts/slideLayout1.xml"/><Relationship Id="rId1" Type="http://schemas.openxmlformats.org/officeDocument/2006/relationships/vmlDrawing" Target="../drawings/vmlDrawing41.vml"/><Relationship Id="rId6" Type="http://schemas.openxmlformats.org/officeDocument/2006/relationships/oleObject" Target="../embeddings/oleObject113.bin"/><Relationship Id="rId11" Type="http://schemas.openxmlformats.org/officeDocument/2006/relationships/oleObject" Target="../embeddings/oleObject115.bin"/><Relationship Id="rId5" Type="http://schemas.openxmlformats.org/officeDocument/2006/relationships/image" Target="../media/image369.wmf"/><Relationship Id="rId15" Type="http://schemas.openxmlformats.org/officeDocument/2006/relationships/image" Target="../media/image372.wmf"/><Relationship Id="rId10" Type="http://schemas.openxmlformats.org/officeDocument/2006/relationships/image" Target="../media/image373.emf"/><Relationship Id="rId4" Type="http://schemas.openxmlformats.org/officeDocument/2006/relationships/oleObject" Target="../embeddings/oleObject112.bin"/><Relationship Id="rId9" Type="http://schemas.openxmlformats.org/officeDocument/2006/relationships/image" Target="../media/image370.wmf"/><Relationship Id="rId14" Type="http://schemas.openxmlformats.org/officeDocument/2006/relationships/oleObject" Target="../embeddings/oleObject116.bin"/></Relationships>
</file>

<file path=ppt/slides/_rels/slide242.xml.rels><?xml version="1.0" encoding="UTF-8" standalone="yes"?>
<Relationships xmlns="http://schemas.openxmlformats.org/package/2006/relationships"><Relationship Id="rId8" Type="http://schemas.openxmlformats.org/officeDocument/2006/relationships/oleObject" Target="../embeddings/oleObject119.bin"/><Relationship Id="rId3" Type="http://schemas.openxmlformats.org/officeDocument/2006/relationships/image" Target="../media/image379.png"/><Relationship Id="rId7" Type="http://schemas.openxmlformats.org/officeDocument/2006/relationships/image" Target="../media/image376.wmf"/><Relationship Id="rId2" Type="http://schemas.openxmlformats.org/officeDocument/2006/relationships/slideLayout" Target="../slideLayouts/slideLayout2.xml"/><Relationship Id="rId1" Type="http://schemas.openxmlformats.org/officeDocument/2006/relationships/vmlDrawing" Target="../drawings/vmlDrawing42.vml"/><Relationship Id="rId6" Type="http://schemas.openxmlformats.org/officeDocument/2006/relationships/oleObject" Target="../embeddings/oleObject118.bin"/><Relationship Id="rId11" Type="http://schemas.openxmlformats.org/officeDocument/2006/relationships/image" Target="../media/image378.wmf"/><Relationship Id="rId5" Type="http://schemas.openxmlformats.org/officeDocument/2006/relationships/image" Target="../media/image375.wmf"/><Relationship Id="rId10" Type="http://schemas.openxmlformats.org/officeDocument/2006/relationships/oleObject" Target="../embeddings/oleObject120.bin"/><Relationship Id="rId4" Type="http://schemas.openxmlformats.org/officeDocument/2006/relationships/oleObject" Target="../embeddings/oleObject117.bin"/><Relationship Id="rId9" Type="http://schemas.openxmlformats.org/officeDocument/2006/relationships/image" Target="../media/image377.wmf"/></Relationships>
</file>

<file path=ppt/slides/_rels/slide243.xml.rels><?xml version="1.0" encoding="UTF-8" standalone="yes"?>
<Relationships xmlns="http://schemas.openxmlformats.org/package/2006/relationships"><Relationship Id="rId8" Type="http://schemas.openxmlformats.org/officeDocument/2006/relationships/image" Target="../media/image382.wmf"/><Relationship Id="rId3" Type="http://schemas.openxmlformats.org/officeDocument/2006/relationships/oleObject" Target="../embeddings/oleObject121.bin"/><Relationship Id="rId7" Type="http://schemas.openxmlformats.org/officeDocument/2006/relationships/oleObject" Target="../embeddings/oleObject123.bin"/><Relationship Id="rId12" Type="http://schemas.openxmlformats.org/officeDocument/2006/relationships/image" Target="../media/image384.wmf"/><Relationship Id="rId2" Type="http://schemas.openxmlformats.org/officeDocument/2006/relationships/slideLayout" Target="../slideLayouts/slideLayout2.xml"/><Relationship Id="rId1" Type="http://schemas.openxmlformats.org/officeDocument/2006/relationships/vmlDrawing" Target="../drawings/vmlDrawing43.vml"/><Relationship Id="rId6" Type="http://schemas.openxmlformats.org/officeDocument/2006/relationships/image" Target="../media/image381.wmf"/><Relationship Id="rId11" Type="http://schemas.openxmlformats.org/officeDocument/2006/relationships/oleObject" Target="../embeddings/oleObject125.bin"/><Relationship Id="rId5" Type="http://schemas.openxmlformats.org/officeDocument/2006/relationships/oleObject" Target="../embeddings/oleObject122.bin"/><Relationship Id="rId10" Type="http://schemas.openxmlformats.org/officeDocument/2006/relationships/image" Target="../media/image383.wmf"/><Relationship Id="rId4" Type="http://schemas.openxmlformats.org/officeDocument/2006/relationships/image" Target="../media/image380.wmf"/><Relationship Id="rId9" Type="http://schemas.openxmlformats.org/officeDocument/2006/relationships/oleObject" Target="../embeddings/oleObject124.bin"/></Relationships>
</file>

<file path=ppt/slides/_rels/slide244.xml.rels><?xml version="1.0" encoding="UTF-8" standalone="yes"?>
<Relationships xmlns="http://schemas.openxmlformats.org/package/2006/relationships"><Relationship Id="rId3" Type="http://schemas.openxmlformats.org/officeDocument/2006/relationships/oleObject" Target="../embeddings/oleObject126.bin"/><Relationship Id="rId7" Type="http://schemas.openxmlformats.org/officeDocument/2006/relationships/image" Target="../media/image386.wmf"/><Relationship Id="rId2" Type="http://schemas.openxmlformats.org/officeDocument/2006/relationships/slideLayout" Target="../slideLayouts/slideLayout1.xml"/><Relationship Id="rId1" Type="http://schemas.openxmlformats.org/officeDocument/2006/relationships/vmlDrawing" Target="../drawings/vmlDrawing44.vml"/><Relationship Id="rId6" Type="http://schemas.openxmlformats.org/officeDocument/2006/relationships/oleObject" Target="../embeddings/oleObject127.bin"/><Relationship Id="rId5" Type="http://schemas.openxmlformats.org/officeDocument/2006/relationships/image" Target="../media/image387.emf"/><Relationship Id="rId4" Type="http://schemas.openxmlformats.org/officeDocument/2006/relationships/image" Target="../media/image385.wmf"/></Relationships>
</file>

<file path=ppt/slides/_rels/slide245.xml.rels><?xml version="1.0" encoding="UTF-8" standalone="yes"?>
<Relationships xmlns="http://schemas.openxmlformats.org/package/2006/relationships"><Relationship Id="rId8" Type="http://schemas.openxmlformats.org/officeDocument/2006/relationships/image" Target="../media/image390.wmf"/><Relationship Id="rId3" Type="http://schemas.openxmlformats.org/officeDocument/2006/relationships/oleObject" Target="../embeddings/oleObject128.bin"/><Relationship Id="rId7" Type="http://schemas.openxmlformats.org/officeDocument/2006/relationships/oleObject" Target="../embeddings/oleObject130.bin"/><Relationship Id="rId12" Type="http://schemas.openxmlformats.org/officeDocument/2006/relationships/image" Target="../media/image392.wmf"/><Relationship Id="rId2" Type="http://schemas.openxmlformats.org/officeDocument/2006/relationships/slideLayout" Target="../slideLayouts/slideLayout1.xml"/><Relationship Id="rId1" Type="http://schemas.openxmlformats.org/officeDocument/2006/relationships/vmlDrawing" Target="../drawings/vmlDrawing45.vml"/><Relationship Id="rId6" Type="http://schemas.openxmlformats.org/officeDocument/2006/relationships/image" Target="../media/image389.wmf"/><Relationship Id="rId11" Type="http://schemas.openxmlformats.org/officeDocument/2006/relationships/oleObject" Target="../embeddings/oleObject132.bin"/><Relationship Id="rId5" Type="http://schemas.openxmlformats.org/officeDocument/2006/relationships/oleObject" Target="../embeddings/oleObject129.bin"/><Relationship Id="rId10" Type="http://schemas.openxmlformats.org/officeDocument/2006/relationships/image" Target="../media/image391.wmf"/><Relationship Id="rId4" Type="http://schemas.openxmlformats.org/officeDocument/2006/relationships/image" Target="../media/image388.wmf"/><Relationship Id="rId9" Type="http://schemas.openxmlformats.org/officeDocument/2006/relationships/oleObject" Target="../embeddings/oleObject131.bin"/></Relationships>
</file>

<file path=ppt/slides/_rels/slide246.xml.rels><?xml version="1.0" encoding="UTF-8" standalone="yes"?>
<Relationships xmlns="http://schemas.openxmlformats.org/package/2006/relationships"><Relationship Id="rId2" Type="http://schemas.openxmlformats.org/officeDocument/2006/relationships/image" Target="../media/image393.png"/><Relationship Id="rId1" Type="http://schemas.openxmlformats.org/officeDocument/2006/relationships/slideLayout" Target="../slideLayouts/slideLayout1.xml"/></Relationships>
</file>

<file path=ppt/slides/_rels/slide247.xml.rels><?xml version="1.0" encoding="UTF-8" standalone="yes"?>
<Relationships xmlns="http://schemas.openxmlformats.org/package/2006/relationships"><Relationship Id="rId2" Type="http://schemas.openxmlformats.org/officeDocument/2006/relationships/image" Target="../media/image394.png"/><Relationship Id="rId1" Type="http://schemas.openxmlformats.org/officeDocument/2006/relationships/slideLayout" Target="../slideLayouts/slideLayout1.xml"/></Relationships>
</file>

<file path=ppt/slides/_rels/slide248.xml.rels><?xml version="1.0" encoding="UTF-8" standalone="yes"?>
<Relationships xmlns="http://schemas.openxmlformats.org/package/2006/relationships"><Relationship Id="rId8" Type="http://schemas.openxmlformats.org/officeDocument/2006/relationships/image" Target="../media/image397.wmf"/><Relationship Id="rId3" Type="http://schemas.openxmlformats.org/officeDocument/2006/relationships/oleObject" Target="../embeddings/oleObject133.bin"/><Relationship Id="rId7" Type="http://schemas.openxmlformats.org/officeDocument/2006/relationships/oleObject" Target="../embeddings/oleObject135.bin"/><Relationship Id="rId2" Type="http://schemas.openxmlformats.org/officeDocument/2006/relationships/slideLayout" Target="../slideLayouts/slideLayout2.xml"/><Relationship Id="rId1" Type="http://schemas.openxmlformats.org/officeDocument/2006/relationships/vmlDrawing" Target="../drawings/vmlDrawing46.vml"/><Relationship Id="rId6" Type="http://schemas.openxmlformats.org/officeDocument/2006/relationships/image" Target="../media/image396.wmf"/><Relationship Id="rId5" Type="http://schemas.openxmlformats.org/officeDocument/2006/relationships/oleObject" Target="../embeddings/oleObject134.bin"/><Relationship Id="rId4" Type="http://schemas.openxmlformats.org/officeDocument/2006/relationships/image" Target="../media/image395.wmf"/></Relationships>
</file>

<file path=ppt/slides/_rels/slide249.xml.rels><?xml version="1.0" encoding="UTF-8" standalone="yes"?>
<Relationships xmlns="http://schemas.openxmlformats.org/package/2006/relationships"><Relationship Id="rId3" Type="http://schemas.openxmlformats.org/officeDocument/2006/relationships/oleObject" Target="../embeddings/oleObject136.bin"/><Relationship Id="rId2" Type="http://schemas.openxmlformats.org/officeDocument/2006/relationships/slideLayout" Target="../slideLayouts/slideLayout1.xml"/><Relationship Id="rId1" Type="http://schemas.openxmlformats.org/officeDocument/2006/relationships/vmlDrawing" Target="../drawings/vmlDrawing47.vml"/><Relationship Id="rId6" Type="http://schemas.openxmlformats.org/officeDocument/2006/relationships/image" Target="../media/image399.wmf"/><Relationship Id="rId5" Type="http://schemas.openxmlformats.org/officeDocument/2006/relationships/oleObject" Target="../embeddings/oleObject137.bin"/><Relationship Id="rId4" Type="http://schemas.openxmlformats.org/officeDocument/2006/relationships/image" Target="../media/image398.wmf"/></Relationships>
</file>

<file path=ppt/slides/_rels/slide250.xml.rels><?xml version="1.0" encoding="UTF-8" standalone="yes"?>
<Relationships xmlns="http://schemas.openxmlformats.org/package/2006/relationships"><Relationship Id="rId3" Type="http://schemas.openxmlformats.org/officeDocument/2006/relationships/oleObject" Target="../embeddings/oleObject138.bin"/><Relationship Id="rId2" Type="http://schemas.openxmlformats.org/officeDocument/2006/relationships/slideLayout" Target="../slideLayouts/slideLayout1.xml"/><Relationship Id="rId1" Type="http://schemas.openxmlformats.org/officeDocument/2006/relationships/vmlDrawing" Target="../drawings/vmlDrawing48.vml"/><Relationship Id="rId6" Type="http://schemas.openxmlformats.org/officeDocument/2006/relationships/image" Target="../media/image401.wmf"/><Relationship Id="rId5" Type="http://schemas.openxmlformats.org/officeDocument/2006/relationships/oleObject" Target="../embeddings/oleObject139.bin"/><Relationship Id="rId4" Type="http://schemas.openxmlformats.org/officeDocument/2006/relationships/image" Target="../media/image400.wmf"/></Relationships>
</file>

<file path=ppt/slides/_rels/slide251.xml.rels><?xml version="1.0" encoding="UTF-8" standalone="yes"?>
<Relationships xmlns="http://schemas.openxmlformats.org/package/2006/relationships"><Relationship Id="rId3" Type="http://schemas.openxmlformats.org/officeDocument/2006/relationships/oleObject" Target="../embeddings/oleObject140.bin"/><Relationship Id="rId2" Type="http://schemas.openxmlformats.org/officeDocument/2006/relationships/slideLayout" Target="../slideLayouts/slideLayout1.xml"/><Relationship Id="rId1" Type="http://schemas.openxmlformats.org/officeDocument/2006/relationships/vmlDrawing" Target="../drawings/vmlDrawing49.vml"/><Relationship Id="rId4" Type="http://schemas.openxmlformats.org/officeDocument/2006/relationships/image" Target="../media/image402.wmf"/></Relationships>
</file>

<file path=ppt/slides/_rels/slide252.xml.rels><?xml version="1.0" encoding="UTF-8" standalone="yes"?>
<Relationships xmlns="http://schemas.openxmlformats.org/package/2006/relationships"><Relationship Id="rId3" Type="http://schemas.openxmlformats.org/officeDocument/2006/relationships/oleObject" Target="../embeddings/oleObject141.bin"/><Relationship Id="rId2" Type="http://schemas.openxmlformats.org/officeDocument/2006/relationships/slideLayout" Target="../slideLayouts/slideLayout1.xml"/><Relationship Id="rId1" Type="http://schemas.openxmlformats.org/officeDocument/2006/relationships/vmlDrawing" Target="../drawings/vmlDrawing50.vml"/><Relationship Id="rId6" Type="http://schemas.openxmlformats.org/officeDocument/2006/relationships/image" Target="../media/image404.wmf"/><Relationship Id="rId5" Type="http://schemas.openxmlformats.org/officeDocument/2006/relationships/oleObject" Target="../embeddings/oleObject142.bin"/><Relationship Id="rId4" Type="http://schemas.openxmlformats.org/officeDocument/2006/relationships/image" Target="../media/image403.wmf"/></Relationships>
</file>

<file path=ppt/slides/_rels/slide253.xml.rels><?xml version="1.0" encoding="UTF-8" standalone="yes"?>
<Relationships xmlns="http://schemas.openxmlformats.org/package/2006/relationships"><Relationship Id="rId3" Type="http://schemas.openxmlformats.org/officeDocument/2006/relationships/oleObject" Target="../embeddings/oleObject143.bin"/><Relationship Id="rId2" Type="http://schemas.openxmlformats.org/officeDocument/2006/relationships/slideLayout" Target="../slideLayouts/slideLayout2.xml"/><Relationship Id="rId1" Type="http://schemas.openxmlformats.org/officeDocument/2006/relationships/vmlDrawing" Target="../drawings/vmlDrawing51.vml"/><Relationship Id="rId6" Type="http://schemas.openxmlformats.org/officeDocument/2006/relationships/image" Target="../media/image406.wmf"/><Relationship Id="rId5" Type="http://schemas.openxmlformats.org/officeDocument/2006/relationships/oleObject" Target="../embeddings/oleObject144.bin"/><Relationship Id="rId4" Type="http://schemas.openxmlformats.org/officeDocument/2006/relationships/image" Target="../media/image405.wmf"/></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3" Type="http://schemas.openxmlformats.org/officeDocument/2006/relationships/image" Target="../media/image408.png"/><Relationship Id="rId2" Type="http://schemas.openxmlformats.org/officeDocument/2006/relationships/image" Target="../media/image407.png"/><Relationship Id="rId1"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409.png"/></Relationships>
</file>

<file path=ppt/slides/_rels/slide257.xml.rels><?xml version="1.0" encoding="UTF-8" standalone="yes"?>
<Relationships xmlns="http://schemas.openxmlformats.org/package/2006/relationships"><Relationship Id="rId2" Type="http://schemas.openxmlformats.org/officeDocument/2006/relationships/image" Target="../media/image410.png"/><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9.xml.rels><?xml version="1.0" encoding="UTF-8" standalone="yes"?>
<Relationships xmlns="http://schemas.openxmlformats.org/package/2006/relationships"><Relationship Id="rId3" Type="http://schemas.openxmlformats.org/officeDocument/2006/relationships/image" Target="../media/image412.png"/><Relationship Id="rId2" Type="http://schemas.openxmlformats.org/officeDocument/2006/relationships/image" Target="../media/image411.png"/><Relationship Id="rId1"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3" Type="http://schemas.openxmlformats.org/officeDocument/2006/relationships/image" Target="../media/image414.png"/><Relationship Id="rId2" Type="http://schemas.openxmlformats.org/officeDocument/2006/relationships/image" Target="../media/image413.png"/><Relationship Id="rId1" Type="http://schemas.openxmlformats.org/officeDocument/2006/relationships/slideLayout" Target="../slideLayouts/slideLayout2.xml"/></Relationships>
</file>

<file path=ppt/slides/_rels/slide261.xml.rels><?xml version="1.0" encoding="UTF-8" standalone="yes"?>
<Relationships xmlns="http://schemas.openxmlformats.org/package/2006/relationships"><Relationship Id="rId3" Type="http://schemas.openxmlformats.org/officeDocument/2006/relationships/image" Target="../media/image416.png"/><Relationship Id="rId2" Type="http://schemas.openxmlformats.org/officeDocument/2006/relationships/image" Target="../media/image415.png"/><Relationship Id="rId1" Type="http://schemas.openxmlformats.org/officeDocument/2006/relationships/slideLayout" Target="../slideLayouts/slideLayout2.xml"/></Relationships>
</file>

<file path=ppt/slides/_rels/slide262.xml.rels><?xml version="1.0" encoding="UTF-8" standalone="yes"?>
<Relationships xmlns="http://schemas.openxmlformats.org/package/2006/relationships"><Relationship Id="rId3" Type="http://schemas.openxmlformats.org/officeDocument/2006/relationships/image" Target="../media/image418.png"/><Relationship Id="rId2" Type="http://schemas.openxmlformats.org/officeDocument/2006/relationships/image" Target="../media/image417.png"/><Relationship Id="rId1" Type="http://schemas.openxmlformats.org/officeDocument/2006/relationships/slideLayout" Target="../slideLayouts/slideLayout2.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4.xml.rels><?xml version="1.0" encoding="UTF-8" standalone="yes"?>
<Relationships xmlns="http://schemas.openxmlformats.org/package/2006/relationships"><Relationship Id="rId2" Type="http://schemas.openxmlformats.org/officeDocument/2006/relationships/image" Target="../media/image419.png"/><Relationship Id="rId1" Type="http://schemas.openxmlformats.org/officeDocument/2006/relationships/slideLayout" Target="../slideLayouts/slideLayout2.xml"/></Relationships>
</file>

<file path=ppt/slides/_rels/slide265.xml.rels><?xml version="1.0" encoding="UTF-8" standalone="yes"?>
<Relationships xmlns="http://schemas.openxmlformats.org/package/2006/relationships"><Relationship Id="rId2" Type="http://schemas.openxmlformats.org/officeDocument/2006/relationships/image" Target="../media/image420.png"/><Relationship Id="rId1" Type="http://schemas.openxmlformats.org/officeDocument/2006/relationships/slideLayout" Target="../slideLayouts/slideLayout2.xml"/></Relationships>
</file>

<file path=ppt/slides/_rels/slide266.xml.rels><?xml version="1.0" encoding="UTF-8" standalone="yes"?>
<Relationships xmlns="http://schemas.openxmlformats.org/package/2006/relationships"><Relationship Id="rId2" Type="http://schemas.openxmlformats.org/officeDocument/2006/relationships/image" Target="../media/image421.png"/><Relationship Id="rId1" Type="http://schemas.openxmlformats.org/officeDocument/2006/relationships/slideLayout" Target="../slideLayouts/slideLayout2.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8.xml.rels><?xml version="1.0" encoding="UTF-8" standalone="yes"?>
<Relationships xmlns="http://schemas.openxmlformats.org/package/2006/relationships"><Relationship Id="rId3" Type="http://schemas.openxmlformats.org/officeDocument/2006/relationships/image" Target="../media/image423.png"/><Relationship Id="rId2" Type="http://schemas.openxmlformats.org/officeDocument/2006/relationships/image" Target="../media/image422.png"/><Relationship Id="rId1" Type="http://schemas.openxmlformats.org/officeDocument/2006/relationships/slideLayout" Target="../slideLayouts/slideLayout2.xml"/><Relationship Id="rId4" Type="http://schemas.openxmlformats.org/officeDocument/2006/relationships/image" Target="../media/image424.png"/></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0.xml.rels><?xml version="1.0" encoding="UTF-8" standalone="yes"?>
<Relationships xmlns="http://schemas.openxmlformats.org/package/2006/relationships"><Relationship Id="rId2" Type="http://schemas.openxmlformats.org/officeDocument/2006/relationships/image" Target="../media/image425.png"/><Relationship Id="rId1" Type="http://schemas.openxmlformats.org/officeDocument/2006/relationships/slideLayout" Target="../slideLayouts/slideLayout2.xml"/></Relationships>
</file>

<file path=ppt/slides/_rels/slide271.xml.rels><?xml version="1.0" encoding="UTF-8" standalone="yes"?>
<Relationships xmlns="http://schemas.openxmlformats.org/package/2006/relationships"><Relationship Id="rId2" Type="http://schemas.openxmlformats.org/officeDocument/2006/relationships/image" Target="../media/image426.png"/><Relationship Id="rId1" Type="http://schemas.openxmlformats.org/officeDocument/2006/relationships/slideLayout" Target="../slideLayouts/slideLayout2.xml"/></Relationships>
</file>

<file path=ppt/slides/_rels/slide272.xml.rels><?xml version="1.0" encoding="UTF-8" standalone="yes"?>
<Relationships xmlns="http://schemas.openxmlformats.org/package/2006/relationships"><Relationship Id="rId3" Type="http://schemas.openxmlformats.org/officeDocument/2006/relationships/image" Target="../media/image428.png"/><Relationship Id="rId2" Type="http://schemas.openxmlformats.org/officeDocument/2006/relationships/image" Target="../media/image427.png"/><Relationship Id="rId1" Type="http://schemas.openxmlformats.org/officeDocument/2006/relationships/slideLayout" Target="../slideLayouts/slideLayout2.xml"/></Relationships>
</file>

<file path=ppt/slides/_rels/slide273.xml.rels><?xml version="1.0" encoding="UTF-8" standalone="yes"?>
<Relationships xmlns="http://schemas.openxmlformats.org/package/2006/relationships"><Relationship Id="rId2" Type="http://schemas.openxmlformats.org/officeDocument/2006/relationships/image" Target="../media/image429.png"/><Relationship Id="rId1" Type="http://schemas.openxmlformats.org/officeDocument/2006/relationships/slideLayout" Target="../slideLayouts/slideLayout2.xml"/></Relationships>
</file>

<file path=ppt/slides/_rels/slide274.xml.rels><?xml version="1.0" encoding="UTF-8" standalone="yes"?>
<Relationships xmlns="http://schemas.openxmlformats.org/package/2006/relationships"><Relationship Id="rId2" Type="http://schemas.openxmlformats.org/officeDocument/2006/relationships/image" Target="../media/image431.png"/><Relationship Id="rId1" Type="http://schemas.openxmlformats.org/officeDocument/2006/relationships/slideLayout" Target="../slideLayouts/slideLayout2.xml"/></Relationships>
</file>

<file path=ppt/slides/_rels/slide275.xml.rels><?xml version="1.0" encoding="UTF-8" standalone="yes"?>
<Relationships xmlns="http://schemas.openxmlformats.org/package/2006/relationships"><Relationship Id="rId2" Type="http://schemas.openxmlformats.org/officeDocument/2006/relationships/image" Target="../media/image432.png"/><Relationship Id="rId1" Type="http://schemas.openxmlformats.org/officeDocument/2006/relationships/slideLayout" Target="../slideLayouts/slideLayout2.xml"/></Relationships>
</file>

<file path=ppt/slides/_rels/slide276.xml.rels><?xml version="1.0" encoding="UTF-8" standalone="yes"?>
<Relationships xmlns="http://schemas.openxmlformats.org/package/2006/relationships"><Relationship Id="rId2" Type="http://schemas.openxmlformats.org/officeDocument/2006/relationships/image" Target="../media/image433.png"/><Relationship Id="rId1" Type="http://schemas.openxmlformats.org/officeDocument/2006/relationships/slideLayout" Target="../slideLayouts/slideLayout2.xml"/></Relationships>
</file>

<file path=ppt/slides/_rels/slide277.xml.rels><?xml version="1.0" encoding="UTF-8" standalone="yes"?>
<Relationships xmlns="http://schemas.openxmlformats.org/package/2006/relationships"><Relationship Id="rId2" Type="http://schemas.openxmlformats.org/officeDocument/2006/relationships/image" Target="../media/image434.png"/><Relationship Id="rId1" Type="http://schemas.openxmlformats.org/officeDocument/2006/relationships/slideLayout" Target="../slideLayouts/slideLayout2.xml"/></Relationships>
</file>

<file path=ppt/slides/_rels/slide278.xml.rels><?xml version="1.0" encoding="UTF-8" standalone="yes"?>
<Relationships xmlns="http://schemas.openxmlformats.org/package/2006/relationships"><Relationship Id="rId2" Type="http://schemas.openxmlformats.org/officeDocument/2006/relationships/image" Target="../media/image435.png"/><Relationship Id="rId1" Type="http://schemas.openxmlformats.org/officeDocument/2006/relationships/slideLayout" Target="../slideLayouts/slideLayout2.xml"/></Relationships>
</file>

<file path=ppt/slides/_rels/slide279.xml.rels><?xml version="1.0" encoding="UTF-8" standalone="yes"?>
<Relationships xmlns="http://schemas.openxmlformats.org/package/2006/relationships"><Relationship Id="rId2" Type="http://schemas.openxmlformats.org/officeDocument/2006/relationships/image" Target="../media/image436.png"/><Relationship Id="rId1" Type="http://schemas.openxmlformats.org/officeDocument/2006/relationships/slideLayout" Target="../slideLayouts/slideLayout2.xml"/></Relationships>
</file>

<file path=ppt/slides/_rels/slide280.xml.rels><?xml version="1.0" encoding="UTF-8" standalone="yes"?>
<Relationships xmlns="http://schemas.openxmlformats.org/package/2006/relationships"><Relationship Id="rId3" Type="http://schemas.openxmlformats.org/officeDocument/2006/relationships/image" Target="../media/image438.png"/><Relationship Id="rId2" Type="http://schemas.openxmlformats.org/officeDocument/2006/relationships/image" Target="../media/image437.png"/><Relationship Id="rId1" Type="http://schemas.openxmlformats.org/officeDocument/2006/relationships/slideLayout" Target="../slideLayouts/slideLayout2.xml"/></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2.xml.rels><?xml version="1.0" encoding="UTF-8" standalone="yes"?>
<Relationships xmlns="http://schemas.openxmlformats.org/package/2006/relationships"><Relationship Id="rId2" Type="http://schemas.openxmlformats.org/officeDocument/2006/relationships/image" Target="../media/image439.png"/><Relationship Id="rId1" Type="http://schemas.openxmlformats.org/officeDocument/2006/relationships/slideLayout" Target="../slideLayouts/slideLayout2.xml"/></Relationships>
</file>

<file path=ppt/slides/_rels/slide283.xml.rels><?xml version="1.0" encoding="UTF-8" standalone="yes"?>
<Relationships xmlns="http://schemas.openxmlformats.org/package/2006/relationships"><Relationship Id="rId3" Type="http://schemas.openxmlformats.org/officeDocument/2006/relationships/image" Target="../media/image441.png"/><Relationship Id="rId2" Type="http://schemas.openxmlformats.org/officeDocument/2006/relationships/image" Target="../media/image440.png"/><Relationship Id="rId1" Type="http://schemas.openxmlformats.org/officeDocument/2006/relationships/slideLayout" Target="../slideLayouts/slideLayout2.xml"/></Relationships>
</file>

<file path=ppt/slides/_rels/slide284.xml.rels><?xml version="1.0" encoding="UTF-8" standalone="yes"?>
<Relationships xmlns="http://schemas.openxmlformats.org/package/2006/relationships"><Relationship Id="rId2" Type="http://schemas.openxmlformats.org/officeDocument/2006/relationships/image" Target="../media/image442.png"/><Relationship Id="rId1" Type="http://schemas.openxmlformats.org/officeDocument/2006/relationships/slideLayout" Target="../slideLayouts/slideLayout2.xml"/></Relationships>
</file>

<file path=ppt/slides/_rels/slide285.xml.rels><?xml version="1.0" encoding="UTF-8" standalone="yes"?>
<Relationships xmlns="http://schemas.openxmlformats.org/package/2006/relationships"><Relationship Id="rId3" Type="http://schemas.openxmlformats.org/officeDocument/2006/relationships/image" Target="../media/image444.png"/><Relationship Id="rId2" Type="http://schemas.openxmlformats.org/officeDocument/2006/relationships/image" Target="../media/image443.png"/><Relationship Id="rId1" Type="http://schemas.openxmlformats.org/officeDocument/2006/relationships/slideLayout" Target="../slideLayouts/slideLayout2.xml"/><Relationship Id="rId4" Type="http://schemas.openxmlformats.org/officeDocument/2006/relationships/image" Target="../media/image445.png"/></Relationships>
</file>

<file path=ppt/slides/_rels/slide286.xml.rels><?xml version="1.0" encoding="UTF-8" standalone="yes"?>
<Relationships xmlns="http://schemas.openxmlformats.org/package/2006/relationships"><Relationship Id="rId2" Type="http://schemas.openxmlformats.org/officeDocument/2006/relationships/image" Target="../media/image446.png"/><Relationship Id="rId1" Type="http://schemas.openxmlformats.org/officeDocument/2006/relationships/slideLayout" Target="../slideLayouts/slideLayout2.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8.xml.rels><?xml version="1.0" encoding="UTF-8" standalone="yes"?>
<Relationships xmlns="http://schemas.openxmlformats.org/package/2006/relationships"><Relationship Id="rId3" Type="http://schemas.openxmlformats.org/officeDocument/2006/relationships/image" Target="../media/image448.png"/><Relationship Id="rId2" Type="http://schemas.openxmlformats.org/officeDocument/2006/relationships/image" Target="../media/image447.png"/><Relationship Id="rId1" Type="http://schemas.openxmlformats.org/officeDocument/2006/relationships/slideLayout" Target="../slideLayouts/slideLayout2.xml"/><Relationship Id="rId4" Type="http://schemas.openxmlformats.org/officeDocument/2006/relationships/image" Target="../media/image449.png"/></Relationships>
</file>

<file path=ppt/slides/_rels/slide289.xml.rels><?xml version="1.0" encoding="UTF-8" standalone="yes"?>
<Relationships xmlns="http://schemas.openxmlformats.org/package/2006/relationships"><Relationship Id="rId2" Type="http://schemas.openxmlformats.org/officeDocument/2006/relationships/image" Target="../media/image450.png"/><Relationship Id="rId1" Type="http://schemas.openxmlformats.org/officeDocument/2006/relationships/slideLayout" Target="../slideLayouts/slideLayout2.xml"/></Relationships>
</file>

<file path=ppt/slides/_rels/slide290.xml.rels><?xml version="1.0" encoding="UTF-8" standalone="yes"?>
<Relationships xmlns="http://schemas.openxmlformats.org/package/2006/relationships"><Relationship Id="rId2" Type="http://schemas.openxmlformats.org/officeDocument/2006/relationships/image" Target="../media/image451.png"/><Relationship Id="rId1" Type="http://schemas.openxmlformats.org/officeDocument/2006/relationships/slideLayout" Target="../slideLayouts/slideLayout2.xml"/></Relationships>
</file>

<file path=ppt/slides/_rels/slide291.xml.rels><?xml version="1.0" encoding="UTF-8" standalone="yes"?>
<Relationships xmlns="http://schemas.openxmlformats.org/package/2006/relationships"><Relationship Id="rId2" Type="http://schemas.openxmlformats.org/officeDocument/2006/relationships/image" Target="../media/image452.png"/><Relationship Id="rId1" Type="http://schemas.openxmlformats.org/officeDocument/2006/relationships/slideLayout" Target="../slideLayouts/slideLayout2.xml"/></Relationships>
</file>

<file path=ppt/slides/_rels/slide292.xml.rels><?xml version="1.0" encoding="UTF-8" standalone="yes"?>
<Relationships xmlns="http://schemas.openxmlformats.org/package/2006/relationships"><Relationship Id="rId2" Type="http://schemas.openxmlformats.org/officeDocument/2006/relationships/image" Target="../media/image453.png"/><Relationship Id="rId1" Type="http://schemas.openxmlformats.org/officeDocument/2006/relationships/slideLayout" Target="../slideLayouts/slideLayout2.xml"/></Relationships>
</file>

<file path=ppt/slides/_rels/slide293.xml.rels><?xml version="1.0" encoding="UTF-8" standalone="yes"?>
<Relationships xmlns="http://schemas.openxmlformats.org/package/2006/relationships"><Relationship Id="rId2" Type="http://schemas.openxmlformats.org/officeDocument/2006/relationships/image" Target="../media/image454.png"/><Relationship Id="rId1" Type="http://schemas.openxmlformats.org/officeDocument/2006/relationships/slideLayout" Target="../slideLayouts/slideLayout2.xml"/></Relationships>
</file>

<file path=ppt/slides/_rels/slide2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5.xml.rels><?xml version="1.0" encoding="UTF-8" standalone="yes"?>
<Relationships xmlns="http://schemas.openxmlformats.org/package/2006/relationships"><Relationship Id="rId2" Type="http://schemas.openxmlformats.org/officeDocument/2006/relationships/image" Target="../media/image455.png"/><Relationship Id="rId1" Type="http://schemas.openxmlformats.org/officeDocument/2006/relationships/slideLayout" Target="../slideLayouts/slideLayout2.xml"/></Relationships>
</file>

<file path=ppt/slides/_rels/slide296.xml.rels><?xml version="1.0" encoding="UTF-8" standalone="yes"?>
<Relationships xmlns="http://schemas.openxmlformats.org/package/2006/relationships"><Relationship Id="rId2" Type="http://schemas.openxmlformats.org/officeDocument/2006/relationships/image" Target="../media/image456.png"/><Relationship Id="rId1" Type="http://schemas.openxmlformats.org/officeDocument/2006/relationships/slideLayout" Target="../slideLayouts/slideLayout2.xml"/></Relationships>
</file>

<file path=ppt/slides/_rels/slide297.xml.rels><?xml version="1.0" encoding="UTF-8" standalone="yes"?>
<Relationships xmlns="http://schemas.openxmlformats.org/package/2006/relationships"><Relationship Id="rId3" Type="http://schemas.openxmlformats.org/officeDocument/2006/relationships/image" Target="../media/image458.png"/><Relationship Id="rId2" Type="http://schemas.openxmlformats.org/officeDocument/2006/relationships/image" Target="../media/image457.png"/><Relationship Id="rId1" Type="http://schemas.openxmlformats.org/officeDocument/2006/relationships/slideLayout" Target="../slideLayouts/slideLayout2.xml"/></Relationships>
</file>

<file path=ppt/slides/_rels/slide298.xml.rels><?xml version="1.0" encoding="UTF-8" standalone="yes"?>
<Relationships xmlns="http://schemas.openxmlformats.org/package/2006/relationships"><Relationship Id="rId2" Type="http://schemas.openxmlformats.org/officeDocument/2006/relationships/image" Target="../media/image459.png"/><Relationship Id="rId1" Type="http://schemas.openxmlformats.org/officeDocument/2006/relationships/slideLayout" Target="../slideLayouts/slideLayout2.xml"/></Relationships>
</file>

<file path=ppt/slides/_rels/slide299.xml.rels><?xml version="1.0" encoding="UTF-8" standalone="yes"?>
<Relationships xmlns="http://schemas.openxmlformats.org/package/2006/relationships"><Relationship Id="rId2" Type="http://schemas.openxmlformats.org/officeDocument/2006/relationships/image" Target="../media/image460.png"/><Relationship Id="rId1" Type="http://schemas.openxmlformats.org/officeDocument/2006/relationships/slideLayout" Target="../slideLayouts/slideLayout2.xml"/></Relationships>
</file>

<file path=ppt/slides/_rels/slide300.xml.rels><?xml version="1.0" encoding="UTF-8" standalone="yes"?>
<Relationships xmlns="http://schemas.openxmlformats.org/package/2006/relationships"><Relationship Id="rId2" Type="http://schemas.openxmlformats.org/officeDocument/2006/relationships/image" Target="../media/image461.png"/><Relationship Id="rId1" Type="http://schemas.openxmlformats.org/officeDocument/2006/relationships/slideLayout" Target="../slideLayouts/slideLayout2.xml"/></Relationships>
</file>

<file path=ppt/slides/_rels/slide301.xml.rels><?xml version="1.0" encoding="UTF-8" standalone="yes"?>
<Relationships xmlns="http://schemas.openxmlformats.org/package/2006/relationships"><Relationship Id="rId3" Type="http://schemas.openxmlformats.org/officeDocument/2006/relationships/image" Target="../media/image463.png"/><Relationship Id="rId2" Type="http://schemas.openxmlformats.org/officeDocument/2006/relationships/image" Target="../media/image462.png"/><Relationship Id="rId1" Type="http://schemas.openxmlformats.org/officeDocument/2006/relationships/slideLayout" Target="../slideLayouts/slideLayout2.xml"/><Relationship Id="rId4" Type="http://schemas.openxmlformats.org/officeDocument/2006/relationships/image" Target="../media/image464.png"/></Relationships>
</file>

<file path=ppt/slides/_rels/slide3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3.xml.rels><?xml version="1.0" encoding="UTF-8" standalone="yes"?>
<Relationships xmlns="http://schemas.openxmlformats.org/package/2006/relationships"><Relationship Id="rId2" Type="http://schemas.openxmlformats.org/officeDocument/2006/relationships/image" Target="../media/image465.png"/><Relationship Id="rId1" Type="http://schemas.openxmlformats.org/officeDocument/2006/relationships/slideLayout" Target="../slideLayouts/slideLayout2.xml"/></Relationships>
</file>

<file path=ppt/slides/_rels/slide304.xml.rels><?xml version="1.0" encoding="UTF-8" standalone="yes"?>
<Relationships xmlns="http://schemas.openxmlformats.org/package/2006/relationships"><Relationship Id="rId2" Type="http://schemas.openxmlformats.org/officeDocument/2006/relationships/image" Target="../media/image466.png"/><Relationship Id="rId1" Type="http://schemas.openxmlformats.org/officeDocument/2006/relationships/slideLayout" Target="../slideLayouts/slideLayout2.xml"/></Relationships>
</file>

<file path=ppt/slides/_rels/slide305.xml.rels><?xml version="1.0" encoding="UTF-8" standalone="yes"?>
<Relationships xmlns="http://schemas.openxmlformats.org/package/2006/relationships"><Relationship Id="rId2" Type="http://schemas.openxmlformats.org/officeDocument/2006/relationships/image" Target="../media/image467.png"/><Relationship Id="rId1" Type="http://schemas.openxmlformats.org/officeDocument/2006/relationships/slideLayout" Target="../slideLayouts/slideLayout2.xml"/></Relationships>
</file>

<file path=ppt/slides/_rels/slide306.xml.rels><?xml version="1.0" encoding="UTF-8" standalone="yes"?>
<Relationships xmlns="http://schemas.openxmlformats.org/package/2006/relationships"><Relationship Id="rId2" Type="http://schemas.openxmlformats.org/officeDocument/2006/relationships/image" Target="../media/image468.png"/><Relationship Id="rId1" Type="http://schemas.openxmlformats.org/officeDocument/2006/relationships/slideLayout" Target="../slideLayouts/slideLayout2.xml"/></Relationships>
</file>

<file path=ppt/slides/_rels/slide307.xml.rels><?xml version="1.0" encoding="UTF-8" standalone="yes"?>
<Relationships xmlns="http://schemas.openxmlformats.org/package/2006/relationships"><Relationship Id="rId2" Type="http://schemas.openxmlformats.org/officeDocument/2006/relationships/image" Target="../media/image469.png"/><Relationship Id="rId1" Type="http://schemas.openxmlformats.org/officeDocument/2006/relationships/slideLayout" Target="../slideLayouts/slideLayout2.xml"/></Relationships>
</file>

<file path=ppt/slides/_rels/slide308.xml.rels><?xml version="1.0" encoding="UTF-8" standalone="yes"?>
<Relationships xmlns="http://schemas.openxmlformats.org/package/2006/relationships"><Relationship Id="rId2" Type="http://schemas.openxmlformats.org/officeDocument/2006/relationships/image" Target="../media/image470.png"/><Relationship Id="rId1" Type="http://schemas.openxmlformats.org/officeDocument/2006/relationships/slideLayout" Target="../slideLayouts/slideLayout2.xml"/></Relationships>
</file>

<file path=ppt/slides/_rels/slide309.xml.rels><?xml version="1.0" encoding="UTF-8" standalone="yes"?>
<Relationships xmlns="http://schemas.openxmlformats.org/package/2006/relationships"><Relationship Id="rId2" Type="http://schemas.openxmlformats.org/officeDocument/2006/relationships/image" Target="../media/image471.png"/><Relationship Id="rId1" Type="http://schemas.openxmlformats.org/officeDocument/2006/relationships/slideLayout" Target="../slideLayouts/slideLayout2.xml"/></Relationships>
</file>

<file path=ppt/slides/_rels/slide3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1.xml.rels><?xml version="1.0" encoding="UTF-8" standalone="yes"?>
<Relationships xmlns="http://schemas.openxmlformats.org/package/2006/relationships"><Relationship Id="rId2" Type="http://schemas.openxmlformats.org/officeDocument/2006/relationships/image" Target="../media/image472.png"/><Relationship Id="rId1" Type="http://schemas.openxmlformats.org/officeDocument/2006/relationships/slideLayout" Target="../slideLayouts/slideLayout2.xml"/></Relationships>
</file>

<file path=ppt/slides/_rels/slide312.xml.rels><?xml version="1.0" encoding="UTF-8" standalone="yes"?>
<Relationships xmlns="http://schemas.openxmlformats.org/package/2006/relationships"><Relationship Id="rId3" Type="http://schemas.openxmlformats.org/officeDocument/2006/relationships/oleObject" Target="../embeddings/oleObject145.bin"/><Relationship Id="rId2" Type="http://schemas.openxmlformats.org/officeDocument/2006/relationships/slideLayout" Target="../slideLayouts/slideLayout2.xml"/><Relationship Id="rId1" Type="http://schemas.openxmlformats.org/officeDocument/2006/relationships/vmlDrawing" Target="../drawings/vmlDrawing52.vml"/><Relationship Id="rId4" Type="http://schemas.openxmlformats.org/officeDocument/2006/relationships/image" Target="../media/image473.wmf"/></Relationships>
</file>

<file path=ppt/slides/_rels/slide313.xml.rels><?xml version="1.0" encoding="UTF-8" standalone="yes"?>
<Relationships xmlns="http://schemas.openxmlformats.org/package/2006/relationships"><Relationship Id="rId3" Type="http://schemas.openxmlformats.org/officeDocument/2006/relationships/image" Target="../media/image475.png"/><Relationship Id="rId2" Type="http://schemas.openxmlformats.org/officeDocument/2006/relationships/image" Target="../media/image474.png"/><Relationship Id="rId1" Type="http://schemas.openxmlformats.org/officeDocument/2006/relationships/slideLayout" Target="../slideLayouts/slideLayout2.xml"/></Relationships>
</file>

<file path=ppt/slides/_rels/slide314.xml.rels><?xml version="1.0" encoding="UTF-8" standalone="yes"?>
<Relationships xmlns="http://schemas.openxmlformats.org/package/2006/relationships"><Relationship Id="rId8" Type="http://schemas.openxmlformats.org/officeDocument/2006/relationships/image" Target="../media/image478.wmf"/><Relationship Id="rId13" Type="http://schemas.openxmlformats.org/officeDocument/2006/relationships/oleObject" Target="../embeddings/oleObject151.bin"/><Relationship Id="rId3" Type="http://schemas.openxmlformats.org/officeDocument/2006/relationships/oleObject" Target="../embeddings/oleObject146.bin"/><Relationship Id="rId7" Type="http://schemas.openxmlformats.org/officeDocument/2006/relationships/oleObject" Target="../embeddings/oleObject148.bin"/><Relationship Id="rId12" Type="http://schemas.openxmlformats.org/officeDocument/2006/relationships/image" Target="../media/image480.emf"/><Relationship Id="rId2" Type="http://schemas.openxmlformats.org/officeDocument/2006/relationships/slideLayout" Target="../slideLayouts/slideLayout2.xml"/><Relationship Id="rId1" Type="http://schemas.openxmlformats.org/officeDocument/2006/relationships/vmlDrawing" Target="../drawings/vmlDrawing53.vml"/><Relationship Id="rId6" Type="http://schemas.openxmlformats.org/officeDocument/2006/relationships/image" Target="../media/image477.wmf"/><Relationship Id="rId11" Type="http://schemas.openxmlformats.org/officeDocument/2006/relationships/oleObject" Target="../embeddings/oleObject150.bin"/><Relationship Id="rId5" Type="http://schemas.openxmlformats.org/officeDocument/2006/relationships/oleObject" Target="../embeddings/oleObject147.bin"/><Relationship Id="rId10" Type="http://schemas.openxmlformats.org/officeDocument/2006/relationships/image" Target="../media/image479.emf"/><Relationship Id="rId4" Type="http://schemas.openxmlformats.org/officeDocument/2006/relationships/image" Target="../media/image476.wmf"/><Relationship Id="rId9" Type="http://schemas.openxmlformats.org/officeDocument/2006/relationships/oleObject" Target="../embeddings/oleObject149.bin"/><Relationship Id="rId14" Type="http://schemas.openxmlformats.org/officeDocument/2006/relationships/image" Target="../media/image481.wmf"/></Relationships>
</file>

<file path=ppt/slides/_rels/slide315.xml.rels><?xml version="1.0" encoding="UTF-8" standalone="yes"?>
<Relationships xmlns="http://schemas.openxmlformats.org/package/2006/relationships"><Relationship Id="rId8" Type="http://schemas.openxmlformats.org/officeDocument/2006/relationships/image" Target="../media/image484.wmf"/><Relationship Id="rId3" Type="http://schemas.openxmlformats.org/officeDocument/2006/relationships/oleObject" Target="../embeddings/oleObject152.bin"/><Relationship Id="rId7" Type="http://schemas.openxmlformats.org/officeDocument/2006/relationships/oleObject" Target="../embeddings/oleObject154.bin"/><Relationship Id="rId2" Type="http://schemas.openxmlformats.org/officeDocument/2006/relationships/slideLayout" Target="../slideLayouts/slideLayout2.xml"/><Relationship Id="rId1" Type="http://schemas.openxmlformats.org/officeDocument/2006/relationships/vmlDrawing" Target="../drawings/vmlDrawing54.vml"/><Relationship Id="rId6" Type="http://schemas.openxmlformats.org/officeDocument/2006/relationships/image" Target="../media/image483.emf"/><Relationship Id="rId5" Type="http://schemas.openxmlformats.org/officeDocument/2006/relationships/oleObject" Target="../embeddings/oleObject153.bin"/><Relationship Id="rId10" Type="http://schemas.openxmlformats.org/officeDocument/2006/relationships/image" Target="../media/image485.wmf"/><Relationship Id="rId4" Type="http://schemas.openxmlformats.org/officeDocument/2006/relationships/image" Target="../media/image482.emf"/><Relationship Id="rId9" Type="http://schemas.openxmlformats.org/officeDocument/2006/relationships/oleObject" Target="../embeddings/oleObject155.bin"/></Relationships>
</file>

<file path=ppt/slides/_rels/slide3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7.xml.rels><?xml version="1.0" encoding="UTF-8" standalone="yes"?>
<Relationships xmlns="http://schemas.openxmlformats.org/package/2006/relationships"><Relationship Id="rId2" Type="http://schemas.openxmlformats.org/officeDocument/2006/relationships/image" Target="../media/image486.png"/><Relationship Id="rId1" Type="http://schemas.openxmlformats.org/officeDocument/2006/relationships/slideLayout" Target="../slideLayouts/slideLayout2.xml"/></Relationships>
</file>

<file path=ppt/slides/_rels/slide3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9.xml.rels><?xml version="1.0" encoding="UTF-8" standalone="yes"?>
<Relationships xmlns="http://schemas.openxmlformats.org/package/2006/relationships"><Relationship Id="rId2" Type="http://schemas.openxmlformats.org/officeDocument/2006/relationships/image" Target="../media/image487.png"/><Relationship Id="rId1" Type="http://schemas.openxmlformats.org/officeDocument/2006/relationships/slideLayout" Target="../slideLayouts/slideLayout2.xml"/></Relationships>
</file>

<file path=ppt/slides/_rels/slide320.xml.rels><?xml version="1.0" encoding="UTF-8" standalone="yes"?>
<Relationships xmlns="http://schemas.openxmlformats.org/package/2006/relationships"><Relationship Id="rId2" Type="http://schemas.openxmlformats.org/officeDocument/2006/relationships/image" Target="../media/image488.png"/><Relationship Id="rId1" Type="http://schemas.openxmlformats.org/officeDocument/2006/relationships/slideLayout" Target="../slideLayouts/slideLayout2.xml"/></Relationships>
</file>

<file path=ppt/slides/_rels/slide321.xml.rels><?xml version="1.0" encoding="UTF-8" standalone="yes"?>
<Relationships xmlns="http://schemas.openxmlformats.org/package/2006/relationships"><Relationship Id="rId2" Type="http://schemas.openxmlformats.org/officeDocument/2006/relationships/image" Target="../media/image489.png"/><Relationship Id="rId1" Type="http://schemas.openxmlformats.org/officeDocument/2006/relationships/slideLayout" Target="../slideLayouts/slideLayout2.xml"/></Relationships>
</file>

<file path=ppt/slides/_rels/slide322.xml.rels><?xml version="1.0" encoding="UTF-8" standalone="yes"?>
<Relationships xmlns="http://schemas.openxmlformats.org/package/2006/relationships"><Relationship Id="rId2" Type="http://schemas.openxmlformats.org/officeDocument/2006/relationships/image" Target="../media/image490.png"/><Relationship Id="rId1" Type="http://schemas.openxmlformats.org/officeDocument/2006/relationships/slideLayout" Target="../slideLayouts/slideLayout2.xml"/></Relationships>
</file>

<file path=ppt/slides/_rels/slide323.xml.rels><?xml version="1.0" encoding="UTF-8" standalone="yes"?>
<Relationships xmlns="http://schemas.openxmlformats.org/package/2006/relationships"><Relationship Id="rId2" Type="http://schemas.openxmlformats.org/officeDocument/2006/relationships/image" Target="../media/image491.png"/><Relationship Id="rId1" Type="http://schemas.openxmlformats.org/officeDocument/2006/relationships/slideLayout" Target="../slideLayouts/slideLayout2.xml"/></Relationships>
</file>

<file path=ppt/slides/_rels/slide324.xml.rels><?xml version="1.0" encoding="UTF-8" standalone="yes"?>
<Relationships xmlns="http://schemas.openxmlformats.org/package/2006/relationships"><Relationship Id="rId2" Type="http://schemas.openxmlformats.org/officeDocument/2006/relationships/image" Target="../media/image492.png"/><Relationship Id="rId1" Type="http://schemas.openxmlformats.org/officeDocument/2006/relationships/slideLayout" Target="../slideLayouts/slideLayout2.xml"/></Relationships>
</file>

<file path=ppt/slides/_rels/slide325.xml.rels><?xml version="1.0" encoding="UTF-8" standalone="yes"?>
<Relationships xmlns="http://schemas.openxmlformats.org/package/2006/relationships"><Relationship Id="rId3" Type="http://schemas.openxmlformats.org/officeDocument/2006/relationships/image" Target="../media/image494.png"/><Relationship Id="rId2" Type="http://schemas.openxmlformats.org/officeDocument/2006/relationships/image" Target="../media/image493.png"/><Relationship Id="rId1" Type="http://schemas.openxmlformats.org/officeDocument/2006/relationships/slideLayout" Target="../slideLayouts/slideLayout2.xml"/><Relationship Id="rId4" Type="http://schemas.openxmlformats.org/officeDocument/2006/relationships/image" Target="../media/image495.png"/></Relationships>
</file>

<file path=ppt/slides/_rels/slide326.xml.rels><?xml version="1.0" encoding="UTF-8" standalone="yes"?>
<Relationships xmlns="http://schemas.openxmlformats.org/package/2006/relationships"><Relationship Id="rId2" Type="http://schemas.openxmlformats.org/officeDocument/2006/relationships/image" Target="../media/image496.png"/><Relationship Id="rId1" Type="http://schemas.openxmlformats.org/officeDocument/2006/relationships/slideLayout" Target="../slideLayouts/slideLayout2.xml"/></Relationships>
</file>

<file path=ppt/slides/_rels/slide327.xml.rels><?xml version="1.0" encoding="UTF-8" standalone="yes"?>
<Relationships xmlns="http://schemas.openxmlformats.org/package/2006/relationships"><Relationship Id="rId3" Type="http://schemas.openxmlformats.org/officeDocument/2006/relationships/image" Target="../media/image498.png"/><Relationship Id="rId2" Type="http://schemas.openxmlformats.org/officeDocument/2006/relationships/image" Target="../media/image497.png"/><Relationship Id="rId1" Type="http://schemas.openxmlformats.org/officeDocument/2006/relationships/slideLayout" Target="../slideLayouts/slideLayout2.xml"/></Relationships>
</file>

<file path=ppt/slides/_rels/slide328.xml.rels><?xml version="1.0" encoding="UTF-8" standalone="yes"?>
<Relationships xmlns="http://schemas.openxmlformats.org/package/2006/relationships"><Relationship Id="rId3" Type="http://schemas.openxmlformats.org/officeDocument/2006/relationships/image" Target="../media/image500.png"/><Relationship Id="rId2" Type="http://schemas.openxmlformats.org/officeDocument/2006/relationships/image" Target="../media/image499.png"/><Relationship Id="rId1" Type="http://schemas.openxmlformats.org/officeDocument/2006/relationships/slideLayout" Target="../slideLayouts/slideLayout2.xml"/><Relationship Id="rId4" Type="http://schemas.openxmlformats.org/officeDocument/2006/relationships/image" Target="../media/image501.png"/></Relationships>
</file>

<file path=ppt/slides/_rels/slide329.xml.rels><?xml version="1.0" encoding="UTF-8" standalone="yes"?>
<Relationships xmlns="http://schemas.openxmlformats.org/package/2006/relationships"><Relationship Id="rId3" Type="http://schemas.openxmlformats.org/officeDocument/2006/relationships/image" Target="../media/image503.png"/><Relationship Id="rId2" Type="http://schemas.openxmlformats.org/officeDocument/2006/relationships/image" Target="../media/image502.png"/><Relationship Id="rId1" Type="http://schemas.openxmlformats.org/officeDocument/2006/relationships/slideLayout" Target="../slideLayouts/slideLayout2.xml"/></Relationships>
</file>

<file path=ppt/slides/_rels/slide330.xml.rels><?xml version="1.0" encoding="UTF-8" standalone="yes"?>
<Relationships xmlns="http://schemas.openxmlformats.org/package/2006/relationships"><Relationship Id="rId2" Type="http://schemas.openxmlformats.org/officeDocument/2006/relationships/image" Target="../media/image504.jpeg"/><Relationship Id="rId1" Type="http://schemas.openxmlformats.org/officeDocument/2006/relationships/slideLayout" Target="../slideLayouts/slideLayout2.xml"/></Relationships>
</file>

<file path=ppt/slides/_rels/slide3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0">
          <a:gsLst>
            <a:gs pos="0">
              <a:srgbClr val="385723"/>
            </a:gs>
            <a:gs pos="74001">
              <a:srgbClr val="B5D2EC"/>
            </a:gs>
            <a:gs pos="83000">
              <a:srgbClr val="B5D2EC"/>
            </a:gs>
            <a:gs pos="100000">
              <a:srgbClr val="CEE1F2"/>
            </a:gs>
          </a:gsLst>
          <a:lin ang="5400000" scaled="1"/>
        </a:gradFill>
        <a:effectLst/>
      </p:bgPr>
    </p:bg>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430"/>
            <a:ext cx="9144000" cy="6827140"/>
          </a:xfrm>
          <a:prstGeom prst="rect">
            <a:avLst/>
          </a:prstGeom>
          <a:solidFill>
            <a:schemeClr val="accent1">
              <a:lumMod val="40000"/>
              <a:lumOff val="60000"/>
            </a:schemeClr>
          </a:solidFill>
        </p:spPr>
      </p:pic>
      <p:sp>
        <p:nvSpPr>
          <p:cNvPr id="3" name="Подзаголовок 2"/>
          <p:cNvSpPr>
            <a:spLocks noGrp="1"/>
          </p:cNvSpPr>
          <p:nvPr>
            <p:ph type="subTitle" idx="1"/>
          </p:nvPr>
        </p:nvSpPr>
        <p:spPr>
          <a:xfrm>
            <a:off x="179512" y="152636"/>
            <a:ext cx="8784976" cy="6552728"/>
          </a:xfrm>
          <a:solidFill>
            <a:schemeClr val="accent2">
              <a:lumMod val="60000"/>
              <a:lumOff val="40000"/>
            </a:schemeClr>
          </a:solidFill>
        </p:spPr>
        <p:txBody>
          <a:bodyPr rtlCol="0">
            <a:noAutofit/>
          </a:bodyPr>
          <a:lstStyle/>
          <a:p>
            <a:pPr eaLnBrk="1" fontAlgn="auto" hangingPunct="1">
              <a:spcAft>
                <a:spcPts val="0"/>
              </a:spcAft>
              <a:buFont typeface="Arial" panose="020B0604020202020204" pitchFamily="34" charset="0"/>
              <a:buNone/>
              <a:defRPr/>
            </a:pPr>
            <a:endParaRPr lang="uk-UA" sz="2600" b="1" dirty="0" smtClean="0">
              <a:latin typeface="Times New Roman" panose="02020603050405020304" pitchFamily="18" charset="0"/>
              <a:cs typeface="Times New Roman" panose="02020603050405020304" pitchFamily="18" charset="0"/>
            </a:endParaRPr>
          </a:p>
          <a:p>
            <a:pPr eaLnBrk="1" fontAlgn="auto" hangingPunct="1">
              <a:spcAft>
                <a:spcPts val="0"/>
              </a:spcAft>
              <a:buFont typeface="Arial" panose="020B0604020202020204" pitchFamily="34" charset="0"/>
              <a:buNone/>
              <a:defRPr/>
            </a:pPr>
            <a:endParaRPr lang="uk-UA" sz="2600" b="1" dirty="0" smtClean="0">
              <a:latin typeface="Times New Roman" panose="02020603050405020304" pitchFamily="18" charset="0"/>
              <a:cs typeface="Times New Roman" panose="02020603050405020304" pitchFamily="18" charset="0"/>
            </a:endParaRPr>
          </a:p>
          <a:p>
            <a:pPr eaLnBrk="1" fontAlgn="auto" hangingPunct="1">
              <a:spcAft>
                <a:spcPts val="0"/>
              </a:spcAft>
              <a:buFont typeface="Arial" panose="020B0604020202020204" pitchFamily="34" charset="0"/>
              <a:buNone/>
              <a:defRPr/>
            </a:pPr>
            <a:endParaRPr lang="uk-UA" sz="2600" b="1" dirty="0">
              <a:latin typeface="Times New Roman" panose="02020603050405020304" pitchFamily="18" charset="0"/>
              <a:cs typeface="Times New Roman" panose="02020603050405020304" pitchFamily="18" charset="0"/>
            </a:endParaRPr>
          </a:p>
          <a:p>
            <a:pPr eaLnBrk="1" fontAlgn="auto" hangingPunct="1">
              <a:spcAft>
                <a:spcPts val="0"/>
              </a:spcAft>
              <a:buFont typeface="Arial" panose="020B0604020202020204" pitchFamily="34" charset="0"/>
              <a:buNone/>
              <a:defRPr/>
            </a:pPr>
            <a:endParaRPr lang="uk-UA" sz="2600" b="1" dirty="0" smtClean="0">
              <a:latin typeface="Times New Roman" panose="02020603050405020304" pitchFamily="18" charset="0"/>
              <a:cs typeface="Times New Roman" panose="02020603050405020304" pitchFamily="18" charset="0"/>
            </a:endParaRPr>
          </a:p>
          <a:p>
            <a:pPr eaLnBrk="1" fontAlgn="auto" hangingPunct="1">
              <a:spcAft>
                <a:spcPts val="0"/>
              </a:spcAft>
              <a:buFont typeface="Arial" panose="020B0604020202020204" pitchFamily="34" charset="0"/>
              <a:buNone/>
              <a:defRPr/>
            </a:pPr>
            <a:endParaRPr lang="uk-UA" sz="2600" b="1" dirty="0">
              <a:solidFill>
                <a:schemeClr val="accent2">
                  <a:lumMod val="40000"/>
                  <a:lumOff val="60000"/>
                </a:schemeClr>
              </a:solidFill>
              <a:latin typeface="Times New Roman" panose="02020603050405020304" pitchFamily="18" charset="0"/>
              <a:cs typeface="Times New Roman" panose="02020603050405020304" pitchFamily="18" charset="0"/>
            </a:endParaRPr>
          </a:p>
          <a:p>
            <a:pPr eaLnBrk="1" fontAlgn="auto" hangingPunct="1">
              <a:spcAft>
                <a:spcPts val="0"/>
              </a:spcAft>
              <a:buFont typeface="Arial" panose="020B0604020202020204" pitchFamily="34" charset="0"/>
              <a:buNone/>
              <a:defRPr/>
            </a:pPr>
            <a:endParaRPr lang="uk-UA" sz="2600" b="1" dirty="0" smtClean="0">
              <a:latin typeface="Times New Roman" panose="02020603050405020304" pitchFamily="18" charset="0"/>
              <a:cs typeface="Times New Roman" panose="02020603050405020304" pitchFamily="18" charset="0"/>
            </a:endParaRPr>
          </a:p>
          <a:p>
            <a:pPr eaLnBrk="1" fontAlgn="auto" hangingPunct="1">
              <a:spcAft>
                <a:spcPts val="0"/>
              </a:spcAft>
              <a:buFont typeface="Arial" panose="020B0604020202020204" pitchFamily="34" charset="0"/>
              <a:buNone/>
              <a:defRPr/>
            </a:pPr>
            <a:r>
              <a:rPr lang="uk-UA" sz="2600" b="1" dirty="0" smtClean="0">
                <a:latin typeface="Times New Roman" panose="02020603050405020304" pitchFamily="18" charset="0"/>
                <a:cs typeface="Times New Roman" panose="02020603050405020304" pitchFamily="18" charset="0"/>
              </a:rPr>
              <a:t>Зайцева О.В</a:t>
            </a:r>
            <a:r>
              <a:rPr lang="uk-UA" sz="2600" b="1" dirty="0">
                <a:latin typeface="Times New Roman" panose="02020603050405020304" pitchFamily="18" charset="0"/>
                <a:cs typeface="Times New Roman" panose="02020603050405020304" pitchFamily="18" charset="0"/>
              </a:rPr>
              <a:t>. </a:t>
            </a:r>
            <a:r>
              <a:rPr lang="uk-UA" sz="2600" b="1" dirty="0" smtClean="0">
                <a:latin typeface="Times New Roman" panose="02020603050405020304" pitchFamily="18" charset="0"/>
                <a:cs typeface="Times New Roman" panose="02020603050405020304" pitchFamily="18" charset="0"/>
              </a:rPr>
              <a:t>, Бондаренко М.А</a:t>
            </a:r>
            <a:r>
              <a:rPr lang="uk-UA" sz="2600" b="1" dirty="0">
                <a:latin typeface="Times New Roman" panose="02020603050405020304" pitchFamily="18" charset="0"/>
                <a:cs typeface="Times New Roman" panose="02020603050405020304" pitchFamily="18" charset="0"/>
              </a:rPr>
              <a:t>.</a:t>
            </a:r>
            <a:r>
              <a:rPr lang="uk-UA" sz="2600" b="1" dirty="0" smtClean="0">
                <a:latin typeface="Times New Roman" panose="02020603050405020304" pitchFamily="18" charset="0"/>
                <a:cs typeface="Times New Roman" panose="02020603050405020304" pitchFamily="18" charset="0"/>
              </a:rPr>
              <a:t>, Пономаренко Н.С.</a:t>
            </a:r>
          </a:p>
          <a:p>
            <a:r>
              <a:rPr lang="uk-UA" sz="3000" b="1" dirty="0" smtClean="0">
                <a:latin typeface="Times New Roman" pitchFamily="18" charset="0"/>
                <a:cs typeface="Times New Roman" pitchFamily="18" charset="0"/>
              </a:rPr>
              <a:t>ОСНОВИ БІОМЕХАНІКИ</a:t>
            </a:r>
            <a:endParaRPr lang="ru-RU" sz="3000" dirty="0">
              <a:latin typeface="Times New Roman" pitchFamily="18" charset="0"/>
              <a:cs typeface="Times New Roman" pitchFamily="18" charset="0"/>
            </a:endParaRPr>
          </a:p>
          <a:p>
            <a:pPr eaLnBrk="1" fontAlgn="auto" hangingPunct="1">
              <a:spcAft>
                <a:spcPts val="0"/>
              </a:spcAft>
              <a:buFont typeface="Arial" panose="020B0604020202020204" pitchFamily="34" charset="0"/>
              <a:buNone/>
              <a:defRPr/>
            </a:pPr>
            <a:endParaRPr lang="uk-UA" sz="1500" dirty="0" smtClean="0">
              <a:latin typeface="Times New Roman" panose="02020603050405020304" pitchFamily="18" charset="0"/>
              <a:cs typeface="Times New Roman" panose="02020603050405020304" pitchFamily="18" charset="0"/>
            </a:endParaRPr>
          </a:p>
          <a:p>
            <a:pPr>
              <a:lnSpc>
                <a:spcPct val="100000"/>
              </a:lnSpc>
            </a:pPr>
            <a:r>
              <a:rPr lang="uk-UA" dirty="0" smtClean="0">
                <a:latin typeface="Times New Roman" panose="02020603050405020304" pitchFamily="18" charset="0"/>
                <a:cs typeface="Times New Roman" panose="02020603050405020304" pitchFamily="18" charset="0"/>
              </a:rPr>
              <a:t>Підручник</a:t>
            </a:r>
          </a:p>
          <a:p>
            <a:pPr>
              <a:lnSpc>
                <a:spcPct val="100000"/>
              </a:lnSpc>
            </a:pPr>
            <a:r>
              <a:rPr lang="uk-UA" sz="1600" dirty="0" smtClean="0">
                <a:latin typeface="Times New Roman" panose="02020603050405020304" pitchFamily="18" charset="0"/>
                <a:cs typeface="Times New Roman" panose="02020603050405020304" pitchFamily="18" charset="0"/>
              </a:rPr>
              <a:t>(мультимедійне видання) </a:t>
            </a:r>
            <a:endParaRPr lang="ru-RU" sz="1600" dirty="0">
              <a:latin typeface="Times New Roman" panose="02020603050405020304" pitchFamily="18" charset="0"/>
              <a:cs typeface="Times New Roman" panose="02020603050405020304" pitchFamily="18" charset="0"/>
            </a:endParaRPr>
          </a:p>
          <a:p>
            <a:pPr eaLnBrk="1" fontAlgn="auto" hangingPunct="1">
              <a:spcAft>
                <a:spcPts val="0"/>
              </a:spcAft>
              <a:buFont typeface="Arial" panose="020B0604020202020204" pitchFamily="34" charset="0"/>
              <a:buNone/>
              <a:defRPr/>
            </a:pPr>
            <a:endParaRPr lang="uk-UA" sz="1500" dirty="0" smtClean="0">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3"/>
          <a:stretch>
            <a:fillRect/>
          </a:stretch>
        </p:blipFill>
        <p:spPr>
          <a:xfrm>
            <a:off x="3635896" y="548680"/>
            <a:ext cx="1872208" cy="1867106"/>
          </a:xfrm>
          <a:prstGeom prst="rect">
            <a:avLst/>
          </a:prstGeom>
        </p:spPr>
      </p:pic>
    </p:spTree>
    <p:extLst>
      <p:ext uri="{BB962C8B-B14F-4D97-AF65-F5344CB8AC3E}">
        <p14:creationId xmlns:p14="http://schemas.microsoft.com/office/powerpoint/2010/main" val="473708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0">
          <a:gsLst>
            <a:gs pos="0">
              <a:srgbClr val="385723"/>
            </a:gs>
            <a:gs pos="74001">
              <a:srgbClr val="B5D2EC"/>
            </a:gs>
            <a:gs pos="83000">
              <a:srgbClr val="B5D2EC"/>
            </a:gs>
            <a:gs pos="100000">
              <a:srgbClr val="CEE1F2"/>
            </a:gs>
          </a:gsLst>
          <a:lin ang="5400000" scaled="1"/>
        </a:gradFill>
        <a:effectLst/>
      </p:bgPr>
    </p:bg>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430"/>
            <a:ext cx="9144000" cy="6827140"/>
          </a:xfrm>
          <a:prstGeom prst="rect">
            <a:avLst/>
          </a:prstGeom>
        </p:spPr>
      </p:pic>
      <p:sp>
        <p:nvSpPr>
          <p:cNvPr id="3" name="Подзаголовок 2"/>
          <p:cNvSpPr>
            <a:spLocks noGrp="1"/>
          </p:cNvSpPr>
          <p:nvPr>
            <p:ph type="subTitle" idx="1"/>
          </p:nvPr>
        </p:nvSpPr>
        <p:spPr>
          <a:xfrm>
            <a:off x="251520" y="2204865"/>
            <a:ext cx="8568952" cy="4132436"/>
          </a:xfrm>
        </p:spPr>
        <p:txBody>
          <a:bodyPr rtlCol="0">
            <a:noAutofit/>
          </a:bodyPr>
          <a:lstStyle/>
          <a:p>
            <a:pPr eaLnBrk="1" fontAlgn="auto" hangingPunct="1">
              <a:spcAft>
                <a:spcPts val="0"/>
              </a:spcAft>
              <a:buFont typeface="Arial" panose="020B0604020202020204" pitchFamily="34" charset="0"/>
              <a:buNone/>
              <a:defRPr/>
            </a:pPr>
            <a:r>
              <a:rPr lang="uk-UA" sz="2600" b="1" dirty="0" smtClean="0">
                <a:latin typeface="Times New Roman" panose="02020603050405020304" pitchFamily="18" charset="0"/>
                <a:cs typeface="Times New Roman" panose="02020603050405020304" pitchFamily="18" charset="0"/>
              </a:rPr>
              <a:t>Зайцева О.В</a:t>
            </a:r>
            <a:r>
              <a:rPr lang="uk-UA" sz="2600" b="1" dirty="0">
                <a:latin typeface="Times New Roman" panose="02020603050405020304" pitchFamily="18" charset="0"/>
                <a:cs typeface="Times New Roman" panose="02020603050405020304" pitchFamily="18" charset="0"/>
              </a:rPr>
              <a:t>. </a:t>
            </a:r>
            <a:r>
              <a:rPr lang="uk-UA" sz="2600" b="1" dirty="0" smtClean="0">
                <a:latin typeface="Times New Roman" panose="02020603050405020304" pitchFamily="18" charset="0"/>
                <a:cs typeface="Times New Roman" panose="02020603050405020304" pitchFamily="18" charset="0"/>
              </a:rPr>
              <a:t>, Бондаренко М.А</a:t>
            </a:r>
            <a:r>
              <a:rPr lang="uk-UA" sz="2600" b="1" dirty="0">
                <a:latin typeface="Times New Roman" panose="02020603050405020304" pitchFamily="18" charset="0"/>
                <a:cs typeface="Times New Roman" panose="02020603050405020304" pitchFamily="18" charset="0"/>
              </a:rPr>
              <a:t>.</a:t>
            </a:r>
            <a:r>
              <a:rPr lang="uk-UA" sz="2600" b="1" dirty="0" smtClean="0">
                <a:latin typeface="Times New Roman" panose="02020603050405020304" pitchFamily="18" charset="0"/>
                <a:cs typeface="Times New Roman" panose="02020603050405020304" pitchFamily="18" charset="0"/>
              </a:rPr>
              <a:t>, Пономаренко Н.С.</a:t>
            </a:r>
          </a:p>
          <a:p>
            <a:r>
              <a:rPr lang="uk-UA" sz="3000" b="1" dirty="0" smtClean="0">
                <a:latin typeface="Times New Roman" pitchFamily="18" charset="0"/>
                <a:cs typeface="Times New Roman" pitchFamily="18" charset="0"/>
              </a:rPr>
              <a:t>ОСНОВИ БІОМЕХАНІКИ</a:t>
            </a:r>
            <a:endParaRPr lang="ru-RU" sz="3000" dirty="0">
              <a:latin typeface="Times New Roman" pitchFamily="18" charset="0"/>
              <a:cs typeface="Times New Roman" pitchFamily="18" charset="0"/>
            </a:endParaRPr>
          </a:p>
          <a:p>
            <a:pPr eaLnBrk="1" fontAlgn="auto" hangingPunct="1">
              <a:spcAft>
                <a:spcPts val="0"/>
              </a:spcAft>
              <a:buFont typeface="Arial" panose="020B0604020202020204" pitchFamily="34" charset="0"/>
              <a:buNone/>
              <a:defRPr/>
            </a:pPr>
            <a:endParaRPr lang="uk-UA" sz="1500" dirty="0" smtClean="0">
              <a:latin typeface="Times New Roman" panose="02020603050405020304" pitchFamily="18" charset="0"/>
              <a:cs typeface="Times New Roman" panose="02020603050405020304" pitchFamily="18" charset="0"/>
            </a:endParaRPr>
          </a:p>
          <a:p>
            <a:r>
              <a:rPr lang="uk-UA" dirty="0" smtClean="0">
                <a:latin typeface="Times New Roman" panose="02020603050405020304" pitchFamily="18" charset="0"/>
                <a:cs typeface="Times New Roman" panose="02020603050405020304" pitchFamily="18" charset="0"/>
              </a:rPr>
              <a:t>Підручник </a:t>
            </a:r>
            <a:endParaRPr lang="ru-RU" dirty="0">
              <a:latin typeface="Times New Roman" panose="02020603050405020304" pitchFamily="18" charset="0"/>
              <a:cs typeface="Times New Roman" panose="02020603050405020304" pitchFamily="18" charset="0"/>
            </a:endParaRPr>
          </a:p>
          <a:p>
            <a:r>
              <a:rPr lang="uk-UA" sz="1600" dirty="0" smtClean="0">
                <a:latin typeface="Times New Roman" panose="02020603050405020304" pitchFamily="18" charset="0"/>
                <a:cs typeface="Times New Roman" panose="02020603050405020304" pitchFamily="18" charset="0"/>
              </a:rPr>
              <a:t>(мультимедійне видання)</a:t>
            </a:r>
            <a:endParaRPr lang="ru-RU" sz="1600" dirty="0">
              <a:latin typeface="Times New Roman" panose="02020603050405020304" pitchFamily="18" charset="0"/>
              <a:cs typeface="Times New Roman" panose="02020603050405020304" pitchFamily="18" charset="0"/>
            </a:endParaRPr>
          </a:p>
          <a:p>
            <a:pPr eaLnBrk="1" fontAlgn="auto" hangingPunct="1">
              <a:spcAft>
                <a:spcPts val="0"/>
              </a:spcAft>
              <a:buFont typeface="Arial" panose="020B0604020202020204" pitchFamily="34" charset="0"/>
              <a:buNone/>
              <a:defRPr/>
            </a:pPr>
            <a:endParaRPr lang="en-US" sz="1500" dirty="0" smtClean="0">
              <a:latin typeface="Times New Roman" panose="02020603050405020304" pitchFamily="18" charset="0"/>
              <a:cs typeface="Times New Roman" panose="02020603050405020304" pitchFamily="18" charset="0"/>
            </a:endParaRPr>
          </a:p>
          <a:p>
            <a:pPr eaLnBrk="1" fontAlgn="auto" hangingPunct="1">
              <a:spcAft>
                <a:spcPts val="0"/>
              </a:spcAft>
              <a:buFont typeface="Arial" panose="020B0604020202020204" pitchFamily="34" charset="0"/>
              <a:buNone/>
              <a:defRPr/>
            </a:pPr>
            <a:endParaRPr lang="uk-UA" sz="1500" dirty="0" smtClean="0">
              <a:latin typeface="Times New Roman" panose="02020603050405020304" pitchFamily="18" charset="0"/>
              <a:cs typeface="Times New Roman" panose="02020603050405020304" pitchFamily="18" charset="0"/>
            </a:endParaRPr>
          </a:p>
          <a:p>
            <a:pPr eaLnBrk="1" fontAlgn="auto" hangingPunct="1">
              <a:spcAft>
                <a:spcPts val="0"/>
              </a:spcAft>
              <a:buFont typeface="Arial" panose="020B0604020202020204" pitchFamily="34" charset="0"/>
              <a:buNone/>
              <a:defRPr/>
            </a:pPr>
            <a:endParaRPr lang="en-US" sz="1500" dirty="0">
              <a:latin typeface="Times New Roman" panose="02020603050405020304" pitchFamily="18" charset="0"/>
              <a:cs typeface="Times New Roman" panose="02020603050405020304" pitchFamily="18" charset="0"/>
            </a:endParaRPr>
          </a:p>
          <a:p>
            <a:pPr eaLnBrk="1" fontAlgn="auto" hangingPunct="1">
              <a:spcAft>
                <a:spcPts val="0"/>
              </a:spcAft>
              <a:buFont typeface="Arial" panose="020B0604020202020204" pitchFamily="34" charset="0"/>
              <a:buNone/>
              <a:defRPr/>
            </a:pPr>
            <a:endParaRPr lang="uk-UA" sz="1500" dirty="0">
              <a:latin typeface="Times New Roman" panose="02020603050405020304" pitchFamily="18" charset="0"/>
              <a:cs typeface="Times New Roman" panose="02020603050405020304" pitchFamily="18" charset="0"/>
            </a:endParaRPr>
          </a:p>
          <a:p>
            <a:pPr>
              <a:lnSpc>
                <a:spcPct val="100000"/>
              </a:lnSpc>
              <a:spcBef>
                <a:spcPts val="0"/>
              </a:spcBef>
            </a:pPr>
            <a:r>
              <a:rPr lang="uk-UA" sz="1500" dirty="0" smtClean="0">
                <a:latin typeface="Times New Roman" panose="02020603050405020304" pitchFamily="18" charset="0"/>
                <a:cs typeface="Times New Roman" panose="02020603050405020304" pitchFamily="18" charset="0"/>
              </a:rPr>
              <a:t>Харків</a:t>
            </a:r>
            <a:r>
              <a:rPr lang="en-US" sz="1500" dirty="0" smtClean="0">
                <a:latin typeface="Times New Roman" panose="02020603050405020304" pitchFamily="18" charset="0"/>
                <a:cs typeface="Times New Roman" panose="02020603050405020304" pitchFamily="18" charset="0"/>
              </a:rPr>
              <a:t> </a:t>
            </a:r>
            <a:r>
              <a:rPr lang="uk-UA" sz="1500" dirty="0" smtClean="0">
                <a:latin typeface="Times New Roman" panose="02020603050405020304" pitchFamily="18" charset="0"/>
                <a:cs typeface="Times New Roman" panose="02020603050405020304" pitchFamily="18" charset="0"/>
              </a:rPr>
              <a:t>2025</a:t>
            </a:r>
            <a:endParaRPr lang="ru-RU" sz="1500" dirty="0">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467544" y="332656"/>
            <a:ext cx="8208912" cy="646331"/>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uk-UA" sz="1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Міністерство охорони здоров’я України</a:t>
            </a:r>
            <a:endParaRPr kumimoji="0" lang="ru-RU" sz="1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uk-UA" sz="1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Харківський національний медичний університет</a:t>
            </a:r>
            <a:endParaRPr kumimoji="0" lang="ru-RU" sz="1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p:txBody>
      </p:sp>
    </p:spTree>
    <p:extLst>
      <p:ext uri="{BB962C8B-B14F-4D97-AF65-F5344CB8AC3E}">
        <p14:creationId xmlns:p14="http://schemas.microsoft.com/office/powerpoint/2010/main" val="42683058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0">
          <a:gsLst>
            <a:gs pos="0">
              <a:srgbClr val="385723"/>
            </a:gs>
            <a:gs pos="74001">
              <a:srgbClr val="B5D2EC"/>
            </a:gs>
            <a:gs pos="83000">
              <a:srgbClr val="B5D2EC"/>
            </a:gs>
            <a:gs pos="100000">
              <a:srgbClr val="CEE1F2"/>
            </a:gs>
          </a:gsLst>
          <a:lin ang="5400000" scaled="1"/>
        </a:gradFill>
        <a:effectLst/>
      </p:bgPr>
    </p:bg>
    <p:spTree>
      <p:nvGrpSpPr>
        <p:cNvPr id="1" name=""/>
        <p:cNvGrpSpPr/>
        <p:nvPr/>
      </p:nvGrpSpPr>
      <p:grpSpPr>
        <a:xfrm>
          <a:off x="0" y="0"/>
          <a:ext cx="0" cy="0"/>
          <a:chOff x="0" y="0"/>
          <a:chExt cx="0" cy="0"/>
        </a:xfrm>
      </p:grpSpPr>
      <p:pic>
        <p:nvPicPr>
          <p:cNvPr id="2" name="Рисунок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430"/>
            <a:ext cx="9144000" cy="6827140"/>
          </a:xfrm>
          <a:prstGeom prst="rect">
            <a:avLst/>
          </a:prstGeom>
        </p:spPr>
      </p:pic>
      <p:sp>
        <p:nvSpPr>
          <p:cNvPr id="4" name="Прямоугольник 3"/>
          <p:cNvSpPr/>
          <p:nvPr/>
        </p:nvSpPr>
        <p:spPr>
          <a:xfrm>
            <a:off x="107504" y="260648"/>
            <a:ext cx="8856984" cy="6524863"/>
          </a:xfrm>
          <a:prstGeom prst="rect">
            <a:avLst/>
          </a:prstGeom>
        </p:spPr>
        <p:txBody>
          <a:bodyPr wrap="square">
            <a:spAutoFit/>
          </a:bodyPr>
          <a:lstStyle/>
          <a:p>
            <a:pPr marL="0" marR="0" lvl="0" indent="0" algn="just" defTabSz="914400" rtl="0" eaLnBrk="0" fontAlgn="base" latinLnBrk="0" hangingPunct="0">
              <a:lnSpc>
                <a:spcPct val="100000"/>
              </a:lnSpc>
              <a:spcBef>
                <a:spcPct val="0"/>
              </a:spcBef>
              <a:spcAft>
                <a:spcPct val="0"/>
              </a:spcAft>
              <a:buClrTx/>
              <a:buSzTx/>
              <a:buFontTx/>
              <a:buNone/>
              <a:tabLst/>
              <a:defRPr/>
            </a:pPr>
            <a:r>
              <a:rPr kumimoji="0" lang="uk-UA" sz="11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УДК 61:53+577.3</a:t>
            </a:r>
            <a:r>
              <a:rPr kumimoji="0" lang="ru-RU" sz="11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](07.07)</a:t>
            </a:r>
          </a:p>
          <a:p>
            <a:pPr marL="0" marR="0" lvl="0" indent="0" algn="just" defTabSz="914400" rtl="0" eaLnBrk="0" fontAlgn="base" latinLnBrk="0" hangingPunct="0">
              <a:lnSpc>
                <a:spcPct val="100000"/>
              </a:lnSpc>
              <a:spcBef>
                <a:spcPct val="0"/>
              </a:spcBef>
              <a:spcAft>
                <a:spcPct val="0"/>
              </a:spcAft>
              <a:buClrTx/>
              <a:buSzTx/>
              <a:buFontTx/>
              <a:buNone/>
              <a:tabLst/>
              <a:defRPr/>
            </a:pPr>
            <a:r>
              <a:rPr lang="uk-UA" sz="1100" b="1" dirty="0" smtClean="0">
                <a:latin typeface="Times New Roman" pitchFamily="18" charset="0"/>
                <a:cs typeface="Times New Roman" pitchFamily="18" charset="0"/>
              </a:rPr>
              <a:t>З1</a:t>
            </a:r>
            <a:r>
              <a:rPr kumimoji="0" lang="uk-UA" sz="1100" b="0" i="0" u="none" strike="noStrike" kern="1200" cap="none" spc="0" normalizeH="0" baseline="0" noProof="0" dirty="0" smtClean="0">
                <a:ln>
                  <a:noFill/>
                </a:ln>
                <a:effectLst/>
                <a:uLnTx/>
                <a:uFillTx/>
                <a:latin typeface="Times New Roman" pitchFamily="18" charset="0"/>
                <a:ea typeface="+mn-ea"/>
                <a:cs typeface="Times New Roman" pitchFamily="18" charset="0"/>
              </a:rPr>
              <a:t> </a:t>
            </a:r>
            <a:endParaRPr kumimoji="0" lang="ru-RU" sz="1100" b="0" i="0" u="none" strike="noStrike" kern="1200" cap="none" spc="0" normalizeH="0" baseline="0" noProof="0" dirty="0">
              <a:ln>
                <a:noFill/>
              </a:ln>
              <a:effectLst/>
              <a:uLnTx/>
              <a:uFillTx/>
              <a:latin typeface="Times New Roman" pitchFamily="18" charset="0"/>
              <a:ea typeface="+mn-ea"/>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defRPr/>
            </a:pPr>
            <a:r>
              <a:rPr kumimoji="0" lang="uk-UA" sz="1100" b="0" i="0" u="none" strike="noStrike" kern="1200" cap="none" spc="0" normalizeH="0" baseline="0" noProof="0" dirty="0">
                <a:ln>
                  <a:noFill/>
                </a:ln>
                <a:effectLst/>
                <a:uLnTx/>
                <a:uFillTx/>
                <a:latin typeface="Times New Roman" pitchFamily="18" charset="0"/>
                <a:ea typeface="+mn-ea"/>
                <a:cs typeface="Times New Roman" pitchFamily="18" charset="0"/>
              </a:rPr>
              <a:t> </a:t>
            </a:r>
            <a:r>
              <a:rPr lang="ru-RU" sz="1100" dirty="0">
                <a:solidFill>
                  <a:prstClr val="black"/>
                </a:solidFill>
                <a:latin typeface="Times New Roman" pitchFamily="18" charset="0"/>
                <a:cs typeface="Times New Roman" pitchFamily="18" charset="0"/>
              </a:rPr>
              <a:t>	</a:t>
            </a:r>
            <a:r>
              <a:rPr lang="ru-RU" sz="1100" dirty="0" smtClean="0">
                <a:solidFill>
                  <a:prstClr val="black"/>
                </a:solidFill>
                <a:latin typeface="Times New Roman" pitchFamily="18" charset="0"/>
                <a:cs typeface="Times New Roman" pitchFamily="18" charset="0"/>
              </a:rPr>
              <a:t>						</a:t>
            </a:r>
            <a:r>
              <a:rPr kumimoji="0" lang="uk-UA" sz="11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Затверджено</a:t>
            </a:r>
            <a:endParaRPr lang="ru-RU" sz="1100" dirty="0">
              <a:solidFill>
                <a:prstClr val="black"/>
              </a:solidFill>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t>
            </a:r>
            <a:r>
              <a:rPr kumimoji="0" lang="ru-RU" sz="11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						</a:t>
            </a:r>
            <a:r>
              <a:rPr kumimoji="0" lang="uk-UA" sz="11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вченою </a:t>
            </a:r>
            <a:r>
              <a:rPr kumimoji="0" lang="uk-UA" sz="11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радою </a:t>
            </a:r>
            <a:r>
              <a:rPr kumimoji="0" lang="uk-UA" sz="11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ХНМУ</a:t>
            </a:r>
            <a:endParaRPr lang="ru-RU" sz="1100" dirty="0">
              <a:solidFill>
                <a:prstClr val="black"/>
              </a:solidFill>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t>
            </a:r>
            <a:r>
              <a:rPr kumimoji="0" lang="ru-RU" sz="11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						</a:t>
            </a:r>
            <a:r>
              <a:rPr kumimoji="0" lang="uk-UA" sz="1100" b="0" i="0" u="none" strike="noStrike" kern="1200" cap="none" spc="0" normalizeH="0" baseline="0" noProof="0" dirty="0" smtClean="0">
                <a:ln>
                  <a:noFill/>
                </a:ln>
                <a:effectLst/>
                <a:uLnTx/>
                <a:uFillTx/>
                <a:latin typeface="Times New Roman" pitchFamily="18" charset="0"/>
                <a:ea typeface="+mn-ea"/>
                <a:cs typeface="Times New Roman" pitchFamily="18" charset="0"/>
              </a:rPr>
              <a:t>Протокол </a:t>
            </a:r>
            <a:r>
              <a:rPr kumimoji="0" lang="uk-UA" sz="1100" b="0" i="0" u="none" strike="noStrike" kern="1200" cap="none" spc="0" normalizeH="0" baseline="0" noProof="0" dirty="0" smtClean="0">
                <a:ln>
                  <a:noFill/>
                </a:ln>
                <a:effectLst/>
                <a:uLnTx/>
                <a:uFillTx/>
                <a:latin typeface="Times New Roman" pitchFamily="18" charset="0"/>
                <a:ea typeface="+mn-ea"/>
                <a:cs typeface="Times New Roman" pitchFamily="18" charset="0"/>
              </a:rPr>
              <a:t>№</a:t>
            </a:r>
            <a:r>
              <a:rPr kumimoji="0" lang="en-US" sz="1100" b="0" i="0" u="none" strike="noStrike" kern="1200" cap="none" spc="0" normalizeH="0" baseline="0" noProof="0" dirty="0" smtClean="0">
                <a:ln>
                  <a:noFill/>
                </a:ln>
                <a:effectLst/>
                <a:uLnTx/>
                <a:uFillTx/>
                <a:latin typeface="Times New Roman" pitchFamily="18" charset="0"/>
                <a:ea typeface="+mn-ea"/>
                <a:cs typeface="Times New Roman" pitchFamily="18" charset="0"/>
              </a:rPr>
              <a:t>11</a:t>
            </a:r>
            <a:r>
              <a:rPr kumimoji="0" lang="uk-UA" sz="1100" b="0" i="0" u="none" strike="noStrike" kern="1200" cap="none" spc="0" normalizeH="0" baseline="0" noProof="0" dirty="0" smtClean="0">
                <a:ln>
                  <a:noFill/>
                </a:ln>
                <a:effectLst/>
                <a:uLnTx/>
                <a:uFillTx/>
                <a:latin typeface="Times New Roman" pitchFamily="18" charset="0"/>
                <a:ea typeface="+mn-ea"/>
                <a:cs typeface="Times New Roman" pitchFamily="18" charset="0"/>
              </a:rPr>
              <a:t> </a:t>
            </a:r>
            <a:r>
              <a:rPr kumimoji="0" lang="uk-UA" sz="1100" b="0" i="0" u="none" strike="noStrike" kern="1200" cap="none" spc="0" normalizeH="0" baseline="0" noProof="0" dirty="0">
                <a:ln>
                  <a:noFill/>
                </a:ln>
                <a:effectLst/>
                <a:uLnTx/>
                <a:uFillTx/>
                <a:latin typeface="Times New Roman" pitchFamily="18" charset="0"/>
                <a:ea typeface="+mn-ea"/>
                <a:cs typeface="Times New Roman" pitchFamily="18" charset="0"/>
              </a:rPr>
              <a:t>від  </a:t>
            </a:r>
            <a:r>
              <a:rPr kumimoji="0" lang="en-US" sz="1100" b="0" i="0" u="none" strike="noStrike" kern="1200" cap="none" spc="0" normalizeH="0" baseline="0" noProof="0" dirty="0" smtClean="0">
                <a:ln>
                  <a:noFill/>
                </a:ln>
                <a:effectLst/>
                <a:uLnTx/>
                <a:uFillTx/>
                <a:latin typeface="Times New Roman" pitchFamily="18" charset="0"/>
                <a:ea typeface="+mn-ea"/>
                <a:cs typeface="Times New Roman" pitchFamily="18" charset="0"/>
              </a:rPr>
              <a:t>27.06.2025</a:t>
            </a:r>
            <a:endParaRPr kumimoji="0" lang="ru-RU" sz="1100" b="0" i="0" u="none" strike="noStrike" kern="1200" cap="none" spc="0" normalizeH="0" baseline="0" noProof="0" dirty="0">
              <a:ln>
                <a:noFill/>
              </a:ln>
              <a:effectLst/>
              <a:uLnTx/>
              <a:uFillTx/>
              <a:latin typeface="Times New Roman" pitchFamily="18" charset="0"/>
              <a:ea typeface="+mn-ea"/>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defRPr/>
            </a:pPr>
            <a:r>
              <a:rPr kumimoji="0" lang="uk-UA" sz="11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t>
            </a:r>
            <a:endParaRPr kumimoji="0" lang="ru-RU" sz="11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defRPr/>
            </a:pPr>
            <a:r>
              <a:rPr kumimoji="0" lang="uk-UA" sz="1100" b="0" i="1"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Рецензенти</a:t>
            </a:r>
            <a:r>
              <a:rPr kumimoji="0" lang="uk-UA" sz="1100" b="0" i="1"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a:t>
            </a:r>
            <a:endParaRPr kumimoji="0" lang="uk-UA" sz="11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defRPr/>
            </a:pPr>
            <a:r>
              <a:rPr kumimoji="0" lang="uk-UA" sz="11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Погорєлов С.В. – д-р </a:t>
            </a:r>
            <a:r>
              <a:rPr kumimoji="0" lang="uk-UA" sz="1100" b="0" i="0" u="none" strike="noStrike" kern="1200" cap="none" spc="0" normalizeH="0" baseline="0" noProof="0" dirty="0" err="1" smtClean="0">
                <a:ln>
                  <a:noFill/>
                </a:ln>
                <a:solidFill>
                  <a:prstClr val="black"/>
                </a:solidFill>
                <a:effectLst/>
                <a:uLnTx/>
                <a:uFillTx/>
                <a:latin typeface="Times New Roman" pitchFamily="18" charset="0"/>
                <a:ea typeface="+mn-ea"/>
                <a:cs typeface="Times New Roman" pitchFamily="18" charset="0"/>
              </a:rPr>
              <a:t>фіз</a:t>
            </a:r>
            <a:r>
              <a:rPr kumimoji="0" lang="uk-UA" sz="11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.-мат. наук, професор, професор кафедри комп’ютерної математики і аналізу даних, Національний технічний університет «Харківський політехнічний університет»; </a:t>
            </a:r>
          </a:p>
          <a:p>
            <a:pPr marL="0" marR="0" lvl="0" indent="0" algn="just" defTabSz="914400" rtl="0" eaLnBrk="0" fontAlgn="base" latinLnBrk="0" hangingPunct="0">
              <a:lnSpc>
                <a:spcPct val="100000"/>
              </a:lnSpc>
              <a:spcBef>
                <a:spcPct val="0"/>
              </a:spcBef>
              <a:spcAft>
                <a:spcPct val="0"/>
              </a:spcAft>
              <a:buClrTx/>
              <a:buSzTx/>
              <a:buFontTx/>
              <a:buNone/>
              <a:tabLst/>
              <a:defRPr/>
            </a:pPr>
            <a:r>
              <a:rPr kumimoji="0" lang="uk-UA" sz="11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Шейкіна Н.В. – </a:t>
            </a:r>
            <a:r>
              <a:rPr kumimoji="0" lang="uk-UA" sz="1100" b="0" i="0" u="none" strike="noStrike" kern="1200" cap="none" spc="0" normalizeH="0" baseline="0" noProof="0" dirty="0" err="1" smtClean="0">
                <a:ln>
                  <a:noFill/>
                </a:ln>
                <a:solidFill>
                  <a:prstClr val="black"/>
                </a:solidFill>
                <a:effectLst/>
                <a:uLnTx/>
                <a:uFillTx/>
                <a:latin typeface="Times New Roman" pitchFamily="18" charset="0"/>
                <a:ea typeface="+mn-ea"/>
                <a:cs typeface="Times New Roman" pitchFamily="18" charset="0"/>
              </a:rPr>
              <a:t>канд</a:t>
            </a:r>
            <a:r>
              <a:rPr kumimoji="0" lang="uk-UA" sz="11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 </a:t>
            </a:r>
            <a:r>
              <a:rPr kumimoji="0" lang="uk-UA" sz="1100" b="0" i="0" u="none" strike="noStrike" kern="1200" cap="none" spc="0" normalizeH="0" baseline="0" noProof="0" dirty="0" err="1" smtClean="0">
                <a:ln>
                  <a:noFill/>
                </a:ln>
                <a:solidFill>
                  <a:prstClr val="black"/>
                </a:solidFill>
                <a:effectLst/>
                <a:uLnTx/>
                <a:uFillTx/>
                <a:latin typeface="Times New Roman" pitchFamily="18" charset="0"/>
                <a:ea typeface="+mn-ea"/>
                <a:cs typeface="Times New Roman" pitchFamily="18" charset="0"/>
              </a:rPr>
              <a:t>біол</a:t>
            </a:r>
            <a:r>
              <a:rPr kumimoji="0" lang="uk-UA" sz="11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 наук, доцент, доцент кафедри фундаментальних та суспільно-гуманітарних наук, Національний фармацевтичний університет. </a:t>
            </a:r>
          </a:p>
          <a:p>
            <a:pPr marL="0" marR="0" lvl="0" indent="0" algn="just" defTabSz="914400" rtl="0" eaLnBrk="0" fontAlgn="base" latinLnBrk="0" hangingPunct="0">
              <a:lnSpc>
                <a:spcPct val="100000"/>
              </a:lnSpc>
              <a:spcBef>
                <a:spcPct val="0"/>
              </a:spcBef>
              <a:spcAft>
                <a:spcPct val="0"/>
              </a:spcAft>
              <a:buClrTx/>
              <a:buSzTx/>
              <a:buFontTx/>
              <a:buNone/>
              <a:tabLst/>
              <a:defRPr/>
            </a:pPr>
            <a:r>
              <a:rPr kumimoji="0" lang="uk-UA" sz="11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 </a:t>
            </a:r>
          </a:p>
          <a:p>
            <a:pPr marL="0" marR="0" lvl="0" indent="0" algn="just" defTabSz="914400" rtl="0" eaLnBrk="0" fontAlgn="base" latinLnBrk="0" hangingPunct="0">
              <a:lnSpc>
                <a:spcPct val="100000"/>
              </a:lnSpc>
              <a:spcBef>
                <a:spcPct val="0"/>
              </a:spcBef>
              <a:spcAft>
                <a:spcPct val="0"/>
              </a:spcAft>
              <a:buClrTx/>
              <a:buSzTx/>
              <a:buFontTx/>
              <a:buNone/>
              <a:tabLst/>
              <a:defRPr/>
            </a:pPr>
            <a:r>
              <a:rPr kumimoji="0" lang="uk-UA" sz="1100" b="0" i="1"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Автори:</a:t>
            </a:r>
            <a:endParaRPr kumimoji="0" lang="uk-UA" sz="11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defRPr/>
            </a:pPr>
            <a:r>
              <a:rPr kumimoji="0" lang="uk-UA" sz="11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Зайцева О.В., Бондаренко М.А., Пономаренко Н.С.</a:t>
            </a:r>
          </a:p>
          <a:p>
            <a:pPr marL="0" marR="0" lvl="0" indent="0" algn="just" defTabSz="914400" rtl="0" eaLnBrk="0" fontAlgn="base" latinLnBrk="0" hangingPunct="0">
              <a:lnSpc>
                <a:spcPct val="100000"/>
              </a:lnSpc>
              <a:spcBef>
                <a:spcPct val="0"/>
              </a:spcBef>
              <a:spcAft>
                <a:spcPct val="0"/>
              </a:spcAft>
              <a:buClrTx/>
              <a:buSzTx/>
              <a:buFontTx/>
              <a:buNone/>
              <a:tabLst/>
              <a:defRPr/>
            </a:pPr>
            <a:r>
              <a:rPr kumimoji="0" lang="uk-UA" sz="1100" b="1" i="0" u="none" strike="noStrike" kern="1200" cap="none" spc="0" normalizeH="0" baseline="0" noProof="0" dirty="0">
                <a:ln>
                  <a:noFill/>
                </a:ln>
                <a:solidFill>
                  <a:prstClr val="black"/>
                </a:solidFill>
                <a:effectLst/>
                <a:uLnTx/>
                <a:uFillTx/>
                <a:latin typeface="Times New Roman" pitchFamily="18" charset="0"/>
                <a:cs typeface="Times New Roman" pitchFamily="18" charset="0"/>
              </a:rPr>
              <a:t> </a:t>
            </a:r>
            <a:endParaRPr kumimoji="0" lang="ru-RU" sz="1100" b="1" i="0" u="none" strike="noStrike" kern="1200" cap="none" spc="0" normalizeH="0" baseline="0" noProof="0" dirty="0">
              <a:ln>
                <a:noFill/>
              </a:ln>
              <a:solidFill>
                <a:prstClr val="black"/>
              </a:solidFill>
              <a:effectLst/>
              <a:uLnTx/>
              <a:uFillTx/>
              <a:latin typeface="Times New Roman" pitchFamily="18" charset="0"/>
              <a:cs typeface="Times New Roman" pitchFamily="18" charset="0"/>
            </a:endParaRPr>
          </a:p>
          <a:p>
            <a:pPr lvl="0" algn="just" eaLnBrk="0" fontAlgn="base" hangingPunct="0">
              <a:spcBef>
                <a:spcPct val="0"/>
              </a:spcBef>
              <a:spcAft>
                <a:spcPct val="0"/>
              </a:spcAft>
              <a:defRPr/>
            </a:pPr>
            <a:r>
              <a:rPr lang="uk-UA" sz="1100" b="1" dirty="0" smtClean="0">
                <a:latin typeface="Times New Roman" pitchFamily="18" charset="0"/>
                <a:cs typeface="Times New Roman" pitchFamily="18" charset="0"/>
              </a:rPr>
              <a:t>З1 </a:t>
            </a:r>
            <a:r>
              <a:rPr lang="uk-UA" sz="1100" dirty="0">
                <a:latin typeface="Times New Roman" pitchFamily="18" charset="0"/>
                <a:cs typeface="Times New Roman" pitchFamily="18" charset="0"/>
              </a:rPr>
              <a:t>Зайцева О.В., Бондаренко М.А., Пономаренко </a:t>
            </a:r>
            <a:r>
              <a:rPr lang="uk-UA" sz="1100" dirty="0" smtClean="0">
                <a:latin typeface="Times New Roman" pitchFamily="18" charset="0"/>
                <a:cs typeface="Times New Roman" pitchFamily="18" charset="0"/>
              </a:rPr>
              <a:t>Н.С. </a:t>
            </a:r>
            <a:r>
              <a:rPr kumimoji="0" lang="uk-UA" sz="1100" b="0" i="0" u="none" strike="noStrike" kern="1200" cap="none" spc="0" normalizeH="0" baseline="0" noProof="0" dirty="0" smtClean="0">
                <a:ln>
                  <a:noFill/>
                </a:ln>
                <a:effectLst/>
                <a:uLnTx/>
                <a:uFillTx/>
                <a:latin typeface="Times New Roman" pitchFamily="18" charset="0"/>
                <a:ea typeface="+mn-ea"/>
                <a:cs typeface="Times New Roman" pitchFamily="18" charset="0"/>
              </a:rPr>
              <a:t>Основи біомеханіки: підручник (мультимедійне видання) для </a:t>
            </a:r>
            <a:r>
              <a:rPr kumimoji="0" lang="uk-UA" sz="1100" b="0" i="0" u="none" strike="noStrike" kern="1200" cap="none" spc="0" normalizeH="0" baseline="0" noProof="0" dirty="0">
                <a:ln>
                  <a:noFill/>
                </a:ln>
                <a:effectLst/>
                <a:uLnTx/>
                <a:uFillTx/>
                <a:latin typeface="Times New Roman" pitchFamily="18" charset="0"/>
                <a:ea typeface="+mn-ea"/>
                <a:cs typeface="Times New Roman" pitchFamily="18" charset="0"/>
              </a:rPr>
              <a:t>здоб. вищої мед. освіти </a:t>
            </a:r>
            <a:r>
              <a:rPr kumimoji="0" lang="uk-UA" sz="1100" b="0" i="0" u="none" strike="noStrike" kern="1200" cap="none" spc="0" normalizeH="0" baseline="0" noProof="0" dirty="0" smtClean="0">
                <a:ln>
                  <a:noFill/>
                </a:ln>
                <a:effectLst/>
                <a:uLnTx/>
                <a:uFillTx/>
                <a:latin typeface="Times New Roman" pitchFamily="18" charset="0"/>
                <a:ea typeface="+mn-ea"/>
                <a:cs typeface="Times New Roman" pitchFamily="18" charset="0"/>
              </a:rPr>
              <a:t>– </a:t>
            </a:r>
            <a:r>
              <a:rPr kumimoji="0" lang="uk-UA" sz="1100" b="0" i="0" u="none" strike="noStrike" kern="1200" cap="none" spc="0" normalizeH="0" baseline="0" noProof="0" dirty="0">
                <a:ln>
                  <a:noFill/>
                </a:ln>
                <a:effectLst/>
                <a:uLnTx/>
                <a:uFillTx/>
                <a:latin typeface="Times New Roman" pitchFamily="18" charset="0"/>
                <a:ea typeface="+mn-ea"/>
                <a:cs typeface="Times New Roman" pitchFamily="18" charset="0"/>
              </a:rPr>
              <a:t>Харків: ХНМУ, </a:t>
            </a:r>
            <a:r>
              <a:rPr kumimoji="0" lang="uk-UA" sz="1100" b="0" i="0" u="none" strike="noStrike" kern="1200" cap="none" spc="0" normalizeH="0" baseline="0" noProof="0" dirty="0" smtClean="0">
                <a:ln>
                  <a:noFill/>
                </a:ln>
                <a:effectLst/>
                <a:uLnTx/>
                <a:uFillTx/>
                <a:latin typeface="Times New Roman" pitchFamily="18" charset="0"/>
                <a:ea typeface="+mn-ea"/>
                <a:cs typeface="Times New Roman" pitchFamily="18" charset="0"/>
              </a:rPr>
              <a:t>2025. </a:t>
            </a:r>
            <a:r>
              <a:rPr kumimoji="0" lang="uk-UA" sz="1100" b="1" i="0" u="none" strike="noStrike" kern="1200" cap="none" spc="0" normalizeH="0" baseline="0" noProof="0" dirty="0" smtClean="0">
                <a:ln>
                  <a:noFill/>
                </a:ln>
                <a:effectLst/>
                <a:uLnTx/>
                <a:uFillTx/>
                <a:latin typeface="Times New Roman" pitchFamily="18" charset="0"/>
                <a:ea typeface="+mn-ea"/>
                <a:cs typeface="Times New Roman" pitchFamily="18" charset="0"/>
              </a:rPr>
              <a:t>335 </a:t>
            </a:r>
            <a:r>
              <a:rPr kumimoji="0" lang="uk-UA" sz="1100" b="1" i="0" u="none" strike="noStrike" kern="1200" cap="none" spc="0" normalizeH="0" baseline="0" noProof="0" dirty="0">
                <a:ln>
                  <a:noFill/>
                </a:ln>
                <a:effectLst/>
                <a:uLnTx/>
                <a:uFillTx/>
                <a:latin typeface="Times New Roman" pitchFamily="18" charset="0"/>
                <a:ea typeface="+mn-ea"/>
                <a:cs typeface="Times New Roman" pitchFamily="18" charset="0"/>
              </a:rPr>
              <a:t>с</a:t>
            </a:r>
            <a:r>
              <a:rPr kumimoji="0" lang="uk-UA" sz="1100" b="1" i="0" u="none" strike="noStrike" kern="1200" cap="none" spc="0" normalizeH="0" baseline="0" noProof="0" dirty="0" smtClean="0">
                <a:ln>
                  <a:noFill/>
                </a:ln>
                <a:effectLst/>
                <a:uLnTx/>
                <a:uFillTx/>
                <a:latin typeface="Times New Roman" pitchFamily="18" charset="0"/>
                <a:ea typeface="+mn-ea"/>
                <a:cs typeface="Times New Roman" pitchFamily="18" charset="0"/>
              </a:rPr>
              <a:t>.</a:t>
            </a:r>
            <a:endParaRPr kumimoji="0" lang="en-US" sz="1100" b="1" i="0" u="none" strike="noStrike" kern="1200" cap="none" spc="0" normalizeH="0" baseline="0" noProof="0" dirty="0" smtClean="0">
              <a:ln>
                <a:noFill/>
              </a:ln>
              <a:effectLst/>
              <a:uLnTx/>
              <a:uFillTx/>
              <a:latin typeface="Times New Roman" pitchFamily="18" charset="0"/>
              <a:ea typeface="+mn-ea"/>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a:p>
            <a:pPr lvl="0" indent="252000" algn="just" eaLnBrk="0" fontAlgn="base" hangingPunct="0">
              <a:spcBef>
                <a:spcPct val="0"/>
              </a:spcBef>
              <a:spcAft>
                <a:spcPct val="0"/>
              </a:spcAft>
            </a:pPr>
            <a:r>
              <a:rPr lang="uk-UA" sz="1100" dirty="0">
                <a:solidFill>
                  <a:prstClr val="black"/>
                </a:solidFill>
                <a:latin typeface="Times New Roman" pitchFamily="18" charset="0"/>
                <a:cs typeface="Times New Roman" pitchFamily="18" charset="0"/>
              </a:rPr>
              <a:t>Підручник є мультимедійним представленням лекцій, які </a:t>
            </a:r>
            <a:r>
              <a:rPr lang="uk-UA" sz="1100" dirty="0" err="1" smtClean="0">
                <a:solidFill>
                  <a:prstClr val="black"/>
                </a:solidFill>
                <a:latin typeface="Times New Roman" pitchFamily="18" charset="0"/>
                <a:cs typeface="Times New Roman" pitchFamily="18" charset="0"/>
              </a:rPr>
              <a:t>читаються</a:t>
            </a:r>
            <a:r>
              <a:rPr lang="uk-UA" sz="1100" dirty="0" smtClean="0">
                <a:solidFill>
                  <a:prstClr val="black"/>
                </a:solidFill>
                <a:latin typeface="Times New Roman" pitchFamily="18" charset="0"/>
                <a:cs typeface="Times New Roman" pitchFamily="18" charset="0"/>
              </a:rPr>
              <a:t> </a:t>
            </a:r>
            <a:r>
              <a:rPr lang="uk-UA" sz="1100" dirty="0">
                <a:solidFill>
                  <a:prstClr val="black"/>
                </a:solidFill>
                <a:latin typeface="Times New Roman" pitchFamily="18" charset="0"/>
                <a:cs typeface="Times New Roman" pitchFamily="18" charset="0"/>
              </a:rPr>
              <a:t>у Харківському національному медичному університеті </a:t>
            </a:r>
            <a:r>
              <a:rPr lang="uk-UA" sz="1100" dirty="0" smtClean="0">
                <a:solidFill>
                  <a:prstClr val="black"/>
                </a:solidFill>
                <a:latin typeface="Times New Roman" pitchFamily="18" charset="0"/>
                <a:cs typeface="Times New Roman" pitchFamily="18" charset="0"/>
              </a:rPr>
              <a:t>здобувачам освіти першого курсу</a:t>
            </a:r>
            <a:r>
              <a:rPr lang="uk-UA" sz="1100" dirty="0">
                <a:solidFill>
                  <a:prstClr val="black"/>
                </a:solidFill>
                <a:latin typeface="Times New Roman" pitchFamily="18" charset="0"/>
                <a:cs typeface="Times New Roman" pitchFamily="18" charset="0"/>
              </a:rPr>
              <a:t>, галузь знань </a:t>
            </a:r>
            <a:r>
              <a:rPr lang="uk-UA" sz="1100" dirty="0" smtClean="0">
                <a:solidFill>
                  <a:prstClr val="black"/>
                </a:solidFill>
                <a:latin typeface="Times New Roman" pitchFamily="18" charset="0"/>
                <a:cs typeface="Times New Roman" pitchFamily="18" charset="0"/>
              </a:rPr>
              <a:t>І </a:t>
            </a:r>
            <a:r>
              <a:rPr lang="uk-UA" sz="1100" dirty="0">
                <a:solidFill>
                  <a:prstClr val="black"/>
                </a:solidFill>
                <a:latin typeface="Times New Roman" pitchFamily="18" charset="0"/>
                <a:cs typeface="Times New Roman" pitchFamily="18" charset="0"/>
              </a:rPr>
              <a:t>«Охорона </a:t>
            </a:r>
            <a:r>
              <a:rPr lang="uk-UA" sz="1100" dirty="0" smtClean="0">
                <a:solidFill>
                  <a:prstClr val="black"/>
                </a:solidFill>
                <a:latin typeface="Times New Roman" pitchFamily="18" charset="0"/>
                <a:cs typeface="Times New Roman" pitchFamily="18" charset="0"/>
              </a:rPr>
              <a:t>здоров’я та соціальне забезпечення», спеціальність І6 </a:t>
            </a:r>
            <a:r>
              <a:rPr lang="uk-UA" sz="1100" dirty="0">
                <a:solidFill>
                  <a:prstClr val="black"/>
                </a:solidFill>
                <a:latin typeface="Times New Roman" pitchFamily="18" charset="0"/>
                <a:cs typeface="Times New Roman" pitchFamily="18" charset="0"/>
              </a:rPr>
              <a:t>«Технології медичної діагности та лікування», спеціалізація </a:t>
            </a:r>
            <a:r>
              <a:rPr lang="uk-UA" sz="1100" dirty="0" smtClean="0">
                <a:solidFill>
                  <a:prstClr val="black"/>
                </a:solidFill>
                <a:latin typeface="Times New Roman" pitchFamily="18" charset="0"/>
                <a:cs typeface="Times New Roman" pitchFamily="18" charset="0"/>
              </a:rPr>
              <a:t>І6.02 </a:t>
            </a:r>
            <a:r>
              <a:rPr lang="uk-UA" sz="1100" dirty="0">
                <a:solidFill>
                  <a:prstClr val="black"/>
                </a:solidFill>
                <a:latin typeface="Times New Roman" pitchFamily="18" charset="0"/>
                <a:cs typeface="Times New Roman" pitchFamily="18" charset="0"/>
              </a:rPr>
              <a:t>«Протезування-ортезування», другий (магістерський) </a:t>
            </a:r>
            <a:r>
              <a:rPr lang="uk-UA" sz="1100" dirty="0" smtClean="0">
                <a:solidFill>
                  <a:prstClr val="black"/>
                </a:solidFill>
                <a:latin typeface="Times New Roman" pitchFamily="18" charset="0"/>
                <a:cs typeface="Times New Roman" pitchFamily="18" charset="0"/>
              </a:rPr>
              <a:t>рівень</a:t>
            </a:r>
            <a:r>
              <a:rPr lang="uk-UA" sz="1100" dirty="0">
                <a:solidFill>
                  <a:prstClr val="black"/>
                </a:solidFill>
                <a:latin typeface="Times New Roman" pitchFamily="18" charset="0"/>
                <a:cs typeface="Times New Roman" pitchFamily="18" charset="0"/>
              </a:rPr>
              <a:t>. Структура і зміст підручника відповідають тематичному плану лекцій нормативного освітнього компонента «Основи біомеханіки».</a:t>
            </a:r>
          </a:p>
          <a:p>
            <a:pPr lvl="0" indent="252000" algn="just" eaLnBrk="0" fontAlgn="base" hangingPunct="0">
              <a:spcBef>
                <a:spcPct val="0"/>
              </a:spcBef>
              <a:spcAft>
                <a:spcPct val="0"/>
              </a:spcAft>
            </a:pPr>
            <a:r>
              <a:rPr lang="uk-UA" sz="1100" dirty="0">
                <a:solidFill>
                  <a:prstClr val="black"/>
                </a:solidFill>
                <a:latin typeface="Times New Roman" pitchFamily="18" charset="0"/>
                <a:cs typeface="Times New Roman" pitchFamily="18" charset="0"/>
              </a:rPr>
              <a:t>У підручнику представлено найважливіші поняття і закони біомеханіки опорно-рухового апарату людини відповідно до освітньо-професійної програми для вказаної </a:t>
            </a:r>
            <a:r>
              <a:rPr lang="uk-UA" sz="1100" dirty="0" smtClean="0">
                <a:solidFill>
                  <a:prstClr val="black"/>
                </a:solidFill>
                <a:latin typeface="Times New Roman" pitchFamily="18" charset="0"/>
                <a:cs typeface="Times New Roman" pitchFamily="18" charset="0"/>
              </a:rPr>
              <a:t>спеціалізації.</a:t>
            </a:r>
            <a:endParaRPr lang="uk-UA" sz="1100" dirty="0">
              <a:solidFill>
                <a:prstClr val="black"/>
              </a:solidFill>
              <a:latin typeface="Times New Roman" pitchFamily="18" charset="0"/>
              <a:cs typeface="Times New Roman" pitchFamily="18" charset="0"/>
            </a:endParaRPr>
          </a:p>
          <a:p>
            <a:pPr lvl="0" indent="252000" algn="just" eaLnBrk="0" fontAlgn="base" hangingPunct="0">
              <a:spcBef>
                <a:spcPct val="0"/>
              </a:spcBef>
              <a:spcAft>
                <a:spcPct val="0"/>
              </a:spcAft>
            </a:pPr>
            <a:r>
              <a:rPr lang="uk-UA" sz="1100" dirty="0" smtClean="0">
                <a:solidFill>
                  <a:prstClr val="black"/>
                </a:solidFill>
                <a:latin typeface="Times New Roman" pitchFamily="18" charset="0"/>
                <a:cs typeface="Times New Roman" pitchFamily="18" charset="0"/>
              </a:rPr>
              <a:t>Підручник </a:t>
            </a:r>
            <a:r>
              <a:rPr lang="uk-UA" sz="1100" dirty="0">
                <a:solidFill>
                  <a:prstClr val="black"/>
                </a:solidFill>
                <a:latin typeface="Times New Roman" pitchFamily="18" charset="0"/>
                <a:cs typeface="Times New Roman" pitchFamily="18" charset="0"/>
              </a:rPr>
              <a:t>призначений </a:t>
            </a:r>
            <a:r>
              <a:rPr lang="uk-UA" sz="1100" dirty="0" smtClean="0">
                <a:solidFill>
                  <a:prstClr val="black"/>
                </a:solidFill>
                <a:latin typeface="Times New Roman" pitchFamily="18" charset="0"/>
                <a:cs typeface="Times New Roman" pitchFamily="18" charset="0"/>
              </a:rPr>
              <a:t>здобувачам освіти </a:t>
            </a:r>
            <a:r>
              <a:rPr lang="uk-UA" sz="1100" dirty="0">
                <a:solidFill>
                  <a:prstClr val="black"/>
                </a:solidFill>
                <a:latin typeface="Times New Roman" pitchFamily="18" charset="0"/>
                <a:cs typeface="Times New Roman" pitchFamily="18" charset="0"/>
              </a:rPr>
              <a:t>і викладачам вищих навчальних медичних закладів </a:t>
            </a:r>
            <a:r>
              <a:rPr lang="de-DE" sz="1100" dirty="0">
                <a:solidFill>
                  <a:prstClr val="black"/>
                </a:solidFill>
                <a:latin typeface="Times New Roman" pitchFamily="18" charset="0"/>
                <a:cs typeface="Times New Roman" pitchFamily="18" charset="0"/>
              </a:rPr>
              <a:t>III-IV </a:t>
            </a:r>
            <a:r>
              <a:rPr lang="uk-UA" sz="1100" dirty="0">
                <a:solidFill>
                  <a:prstClr val="black"/>
                </a:solidFill>
                <a:latin typeface="Times New Roman" pitchFamily="18" charset="0"/>
                <a:cs typeface="Times New Roman" pitchFamily="18" charset="0"/>
              </a:rPr>
              <a:t>рівнів акредитації, а також всім, хто цікавиться питаннями застосування законів біомеханіки в медичній практиці, зокрема в процесах протезування і ортезування.</a:t>
            </a:r>
          </a:p>
          <a:p>
            <a:pPr lvl="0" indent="252000" algn="just" eaLnBrk="0" fontAlgn="base" hangingPunct="0">
              <a:spcBef>
                <a:spcPct val="0"/>
              </a:spcBef>
              <a:spcAft>
                <a:spcPct val="0"/>
              </a:spcAft>
            </a:pPr>
            <a:r>
              <a:rPr lang="uk-UA" sz="1100" dirty="0">
                <a:solidFill>
                  <a:prstClr val="black"/>
                </a:solidFill>
                <a:latin typeface="Times New Roman" pitchFamily="18" charset="0"/>
                <a:cs typeface="Times New Roman" pitchFamily="18" charset="0"/>
              </a:rPr>
              <a:t>Всі права захищені. Ніяка частина цієї публікації не може бути відтворена ні в якому матеріальному вигляді (включаючи фотокопіювання або збереження на електронних носіях інформації) без письмового дозволу видавців. </a:t>
            </a:r>
          </a:p>
          <a:p>
            <a:pPr marL="0" marR="0" lvl="0" indent="252000" algn="just" defTabSz="914400" rtl="0" eaLnBrk="0" fontAlgn="base" latinLnBrk="0" hangingPunct="0">
              <a:lnSpc>
                <a:spcPct val="100000"/>
              </a:lnSpc>
              <a:spcBef>
                <a:spcPct val="0"/>
              </a:spcBef>
              <a:spcAft>
                <a:spcPct val="0"/>
              </a:spcAft>
              <a:buClrTx/>
              <a:buSzTx/>
              <a:buFontTx/>
              <a:buNone/>
              <a:tabLst/>
              <a:defRPr/>
            </a:pPr>
            <a:r>
              <a:rPr kumimoji="0" lang="uk-UA" sz="11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 </a:t>
            </a:r>
            <a:endParaRPr kumimoji="0" lang="ru-RU" sz="11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defRPr/>
            </a:pPr>
            <a:endParaRPr kumimoji="0" lang="en-US" sz="11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endParaRP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uk-UA" sz="11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УДК 61:53+577.3</a:t>
            </a:r>
            <a:r>
              <a:rPr kumimoji="0" lang="ru-RU" sz="11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](07.07)</a:t>
            </a: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uk-UA" sz="11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t>
            </a:r>
            <a:endParaRPr kumimoji="0" lang="ru-RU" sz="11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uk-UA" sz="11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Харківський національний </a:t>
            </a:r>
            <a:endParaRPr kumimoji="0" lang="ru-RU" sz="11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uk-UA" sz="11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медичний університет, </a:t>
            </a:r>
            <a:r>
              <a:rPr kumimoji="0" lang="uk-UA" sz="11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2025</a:t>
            </a:r>
            <a:endParaRPr kumimoji="0" lang="ru-RU" sz="11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uk-UA" sz="11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Зайцева О.В.,</a:t>
            </a:r>
            <a:endParaRPr kumimoji="0" lang="ru-RU" sz="11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uk-UA" sz="11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Бондаренко М.А.,</a:t>
            </a:r>
            <a:endParaRPr kumimoji="0" lang="ru-RU" sz="11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uk-UA" sz="11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t>
            </a:r>
            <a:r>
              <a:rPr kumimoji="0" lang="uk-UA" sz="11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Пономаренко Н.С</a:t>
            </a:r>
            <a:r>
              <a:rPr kumimoji="0" lang="uk-UA" sz="11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t>
            </a:r>
            <a:r>
              <a:rPr kumimoji="0" lang="uk-UA" sz="11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2025</a:t>
            </a:r>
            <a:endParaRPr kumimoji="0" lang="ru-RU" sz="11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a:p>
            <a:pPr marL="0" marR="0" lvl="0" indent="0" algn="r" defTabSz="914400" rtl="0" eaLnBrk="0" fontAlgn="base" latinLnBrk="0" hangingPunct="0">
              <a:lnSpc>
                <a:spcPct val="100000"/>
              </a:lnSpc>
              <a:spcBef>
                <a:spcPct val="0"/>
              </a:spcBef>
              <a:spcAft>
                <a:spcPct val="0"/>
              </a:spcAft>
              <a:buClrTx/>
              <a:buSzTx/>
              <a:buFontTx/>
              <a:buNone/>
              <a:tabLst/>
              <a:defRPr/>
            </a:pPr>
            <a:endParaRPr kumimoji="0" lang="ru-RU" sz="11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p:txBody>
      </p:sp>
    </p:spTree>
    <p:extLst>
      <p:ext uri="{BB962C8B-B14F-4D97-AF65-F5344CB8AC3E}">
        <p14:creationId xmlns:p14="http://schemas.microsoft.com/office/powerpoint/2010/main" val="35687383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0">
          <a:gsLst>
            <a:gs pos="0">
              <a:srgbClr val="385723"/>
            </a:gs>
            <a:gs pos="74001">
              <a:srgbClr val="B5D2EC"/>
            </a:gs>
            <a:gs pos="83000">
              <a:srgbClr val="B5D2EC"/>
            </a:gs>
            <a:gs pos="100000">
              <a:srgbClr val="CEE1F2"/>
            </a:gs>
          </a:gsLst>
          <a:lin ang="5400000" scaled="1"/>
        </a:gradFill>
        <a:effectLst/>
      </p:bgPr>
    </p:bg>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1673"/>
            <a:ext cx="9144000" cy="6836325"/>
          </a:xfrm>
          <a:prstGeom prst="rect">
            <a:avLst/>
          </a:prstGeom>
        </p:spPr>
      </p:pic>
      <p:sp>
        <p:nvSpPr>
          <p:cNvPr id="9" name="Прямоугольник 8"/>
          <p:cNvSpPr/>
          <p:nvPr/>
        </p:nvSpPr>
        <p:spPr>
          <a:xfrm>
            <a:off x="438924" y="280108"/>
            <a:ext cx="8352928" cy="800219"/>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uk-UA" sz="2800" b="1" i="0" u="none" strike="noStrike" kern="1200" cap="none" spc="0" normalizeH="0" baseline="0" noProof="0" dirty="0" smtClean="0">
                <a:ln>
                  <a:noFill/>
                </a:ln>
                <a:solidFill>
                  <a:srgbClr val="0070C0"/>
                </a:solidFill>
                <a:effectLst/>
                <a:uLnTx/>
                <a:uFillTx/>
                <a:latin typeface="Times New Roman" pitchFamily="18" charset="0"/>
                <a:ea typeface="+mn-ea"/>
                <a:cs typeface="Times New Roman" pitchFamily="18" charset="0"/>
              </a:rPr>
              <a:t>ЗМІСТ</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uk-UA" sz="1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p:txBody>
      </p:sp>
      <p:graphicFrame>
        <p:nvGraphicFramePr>
          <p:cNvPr id="7" name="Таблиця 6"/>
          <p:cNvGraphicFramePr>
            <a:graphicFrameLocks noGrp="1"/>
          </p:cNvGraphicFramePr>
          <p:nvPr>
            <p:extLst>
              <p:ext uri="{D42A27DB-BD31-4B8C-83A1-F6EECF244321}">
                <p14:modId xmlns:p14="http://schemas.microsoft.com/office/powerpoint/2010/main" val="738892916"/>
              </p:ext>
            </p:extLst>
          </p:nvPr>
        </p:nvGraphicFramePr>
        <p:xfrm>
          <a:off x="611560" y="1080327"/>
          <a:ext cx="8180292" cy="5261722"/>
        </p:xfrm>
        <a:graphic>
          <a:graphicData uri="http://schemas.openxmlformats.org/drawingml/2006/table">
            <a:tbl>
              <a:tblPr firstRow="1" firstCol="1" bandRow="1">
                <a:tableStyleId>{5C22544A-7EE6-4342-B048-85BDC9FD1C3A}</a:tableStyleId>
              </a:tblPr>
              <a:tblGrid>
                <a:gridCol w="7090417">
                  <a:extLst>
                    <a:ext uri="{9D8B030D-6E8A-4147-A177-3AD203B41FA5}">
                      <a16:colId xmlns:a16="http://schemas.microsoft.com/office/drawing/2014/main" val="3659084197"/>
                    </a:ext>
                  </a:extLst>
                </a:gridCol>
                <a:gridCol w="1089875">
                  <a:extLst>
                    <a:ext uri="{9D8B030D-6E8A-4147-A177-3AD203B41FA5}">
                      <a16:colId xmlns:a16="http://schemas.microsoft.com/office/drawing/2014/main" val="958652605"/>
                    </a:ext>
                  </a:extLst>
                </a:gridCol>
              </a:tblGrid>
              <a:tr h="623017">
                <a:tc>
                  <a:txBody>
                    <a:bodyPr/>
                    <a:lstStyle/>
                    <a:p>
                      <a:pPr>
                        <a:spcAft>
                          <a:spcPts val="0"/>
                        </a:spcAft>
                      </a:pPr>
                      <a:r>
                        <a:rPr lang="uk-UA" sz="2400" b="0" dirty="0">
                          <a:solidFill>
                            <a:schemeClr val="tx1"/>
                          </a:solidFill>
                          <a:effectLst/>
                          <a:latin typeface="Times New Roman" panose="02020603050405020304" pitchFamily="18" charset="0"/>
                          <a:cs typeface="Times New Roman" panose="02020603050405020304" pitchFamily="18" charset="0"/>
                        </a:rPr>
                        <a:t>Вступ</a:t>
                      </a:r>
                      <a:endParaRPr lang="uk-UA" sz="24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2">
                        <a:lumMod val="40000"/>
                        <a:lumOff val="60000"/>
                      </a:schemeClr>
                    </a:solidFill>
                  </a:tcPr>
                </a:tc>
                <a:tc>
                  <a:txBody>
                    <a:bodyPr/>
                    <a:lstStyle/>
                    <a:p>
                      <a:pPr algn="ctr">
                        <a:spcAft>
                          <a:spcPts val="0"/>
                        </a:spcAft>
                      </a:pPr>
                      <a:r>
                        <a:rPr lang="uk-UA" sz="2400" b="0" dirty="0">
                          <a:solidFill>
                            <a:schemeClr val="tx1"/>
                          </a:solidFill>
                          <a:effectLst/>
                          <a:latin typeface="Times New Roman" panose="02020603050405020304" pitchFamily="18" charset="0"/>
                          <a:cs typeface="Times New Roman" panose="02020603050405020304" pitchFamily="18" charset="0"/>
                        </a:rPr>
                        <a:t>5</a:t>
                      </a:r>
                      <a:endParaRPr lang="uk-UA" sz="24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2">
                        <a:lumMod val="40000"/>
                        <a:lumOff val="60000"/>
                      </a:schemeClr>
                    </a:solidFill>
                  </a:tcPr>
                </a:tc>
                <a:extLst>
                  <a:ext uri="{0D108BD9-81ED-4DB2-BD59-A6C34878D82A}">
                    <a16:rowId xmlns:a16="http://schemas.microsoft.com/office/drawing/2014/main" val="1662153377"/>
                  </a:ext>
                </a:extLst>
              </a:tr>
              <a:tr h="1077584">
                <a:tc>
                  <a:txBody>
                    <a:bodyPr/>
                    <a:lstStyle/>
                    <a:p>
                      <a:pPr>
                        <a:spcAft>
                          <a:spcPts val="0"/>
                        </a:spcAft>
                      </a:pPr>
                      <a:r>
                        <a:rPr lang="uk-UA" sz="2400" b="0" dirty="0">
                          <a:solidFill>
                            <a:schemeClr val="tx1"/>
                          </a:solidFill>
                          <a:effectLst/>
                          <a:latin typeface="Times New Roman" panose="02020603050405020304" pitchFamily="18" charset="0"/>
                          <a:cs typeface="Times New Roman" panose="02020603050405020304" pitchFamily="18" charset="0"/>
                        </a:rPr>
                        <a:t>Тема 1. Біомеханіка як наука. Основні характеристики обертального </a:t>
                      </a:r>
                      <a:r>
                        <a:rPr lang="uk-UA" sz="2400" b="0" dirty="0" smtClean="0">
                          <a:solidFill>
                            <a:schemeClr val="tx1"/>
                          </a:solidFill>
                          <a:effectLst/>
                          <a:latin typeface="Times New Roman" panose="02020603050405020304" pitchFamily="18" charset="0"/>
                          <a:cs typeface="Times New Roman" panose="02020603050405020304" pitchFamily="18" charset="0"/>
                        </a:rPr>
                        <a:t>руху …………………..</a:t>
                      </a:r>
                      <a:endParaRPr lang="uk-UA" sz="24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2">
                        <a:lumMod val="40000"/>
                        <a:lumOff val="60000"/>
                      </a:schemeClr>
                    </a:solidFill>
                  </a:tcPr>
                </a:tc>
                <a:tc>
                  <a:txBody>
                    <a:bodyPr/>
                    <a:lstStyle/>
                    <a:p>
                      <a:pPr algn="ctr">
                        <a:spcAft>
                          <a:spcPts val="0"/>
                        </a:spcAft>
                      </a:pPr>
                      <a:endParaRPr lang="uk-UA" sz="2400" dirty="0" smtClean="0">
                        <a:solidFill>
                          <a:schemeClr val="tx1"/>
                        </a:solidFill>
                        <a:effectLst/>
                        <a:latin typeface="Times New Roman" panose="02020603050405020304" pitchFamily="18" charset="0"/>
                        <a:cs typeface="Times New Roman" panose="02020603050405020304" pitchFamily="18" charset="0"/>
                      </a:endParaRPr>
                    </a:p>
                    <a:p>
                      <a:pPr algn="ctr">
                        <a:spcAft>
                          <a:spcPts val="0"/>
                        </a:spcAft>
                      </a:pPr>
                      <a:r>
                        <a:rPr lang="uk-UA" sz="2400" dirty="0" smtClean="0">
                          <a:solidFill>
                            <a:schemeClr val="tx1"/>
                          </a:solidFill>
                          <a:effectLst/>
                          <a:latin typeface="Times New Roman" panose="02020603050405020304" pitchFamily="18" charset="0"/>
                          <a:cs typeface="Times New Roman" panose="02020603050405020304" pitchFamily="18" charset="0"/>
                        </a:rPr>
                        <a:t>8</a:t>
                      </a:r>
                      <a:endParaRPr lang="uk-UA"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2">
                        <a:lumMod val="40000"/>
                        <a:lumOff val="60000"/>
                      </a:schemeClr>
                    </a:solidFill>
                  </a:tcPr>
                </a:tc>
                <a:extLst>
                  <a:ext uri="{0D108BD9-81ED-4DB2-BD59-A6C34878D82A}">
                    <a16:rowId xmlns:a16="http://schemas.microsoft.com/office/drawing/2014/main" val="2341865329"/>
                  </a:ext>
                </a:extLst>
              </a:tr>
              <a:tr h="623017">
                <a:tc>
                  <a:txBody>
                    <a:bodyPr/>
                    <a:lstStyle/>
                    <a:p>
                      <a:pPr>
                        <a:spcAft>
                          <a:spcPts val="0"/>
                        </a:spcAft>
                      </a:pPr>
                      <a:r>
                        <a:rPr lang="uk-UA" sz="2400" b="0" dirty="0">
                          <a:solidFill>
                            <a:schemeClr val="tx1"/>
                          </a:solidFill>
                          <a:effectLst/>
                          <a:latin typeface="Times New Roman" panose="02020603050405020304" pitchFamily="18" charset="0"/>
                          <a:cs typeface="Times New Roman" panose="02020603050405020304" pitchFamily="18" charset="0"/>
                        </a:rPr>
                        <a:t>Тема 2. Механічні властивості біологічних </a:t>
                      </a:r>
                      <a:r>
                        <a:rPr lang="uk-UA" sz="2400" b="0" dirty="0" smtClean="0">
                          <a:solidFill>
                            <a:schemeClr val="tx1"/>
                          </a:solidFill>
                          <a:effectLst/>
                          <a:latin typeface="Times New Roman" panose="02020603050405020304" pitchFamily="18" charset="0"/>
                          <a:cs typeface="Times New Roman" panose="02020603050405020304" pitchFamily="18" charset="0"/>
                        </a:rPr>
                        <a:t>тканин …</a:t>
                      </a:r>
                      <a:endParaRPr lang="uk-UA" sz="24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2">
                        <a:lumMod val="40000"/>
                        <a:lumOff val="60000"/>
                      </a:schemeClr>
                    </a:solidFill>
                  </a:tcPr>
                </a:tc>
                <a:tc>
                  <a:txBody>
                    <a:bodyPr/>
                    <a:lstStyle/>
                    <a:p>
                      <a:pPr algn="ctr">
                        <a:spcAft>
                          <a:spcPts val="0"/>
                        </a:spcAft>
                      </a:pPr>
                      <a:r>
                        <a:rPr lang="uk-UA" sz="2400" dirty="0">
                          <a:solidFill>
                            <a:schemeClr val="tx1"/>
                          </a:solidFill>
                          <a:effectLst/>
                          <a:latin typeface="Times New Roman" panose="02020603050405020304" pitchFamily="18" charset="0"/>
                          <a:cs typeface="Times New Roman" panose="02020603050405020304" pitchFamily="18" charset="0"/>
                        </a:rPr>
                        <a:t>51</a:t>
                      </a:r>
                      <a:endParaRPr lang="uk-UA"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2">
                        <a:lumMod val="40000"/>
                        <a:lumOff val="60000"/>
                      </a:schemeClr>
                    </a:solidFill>
                  </a:tcPr>
                </a:tc>
                <a:extLst>
                  <a:ext uri="{0D108BD9-81ED-4DB2-BD59-A6C34878D82A}">
                    <a16:rowId xmlns:a16="http://schemas.microsoft.com/office/drawing/2014/main" val="1841437863"/>
                  </a:ext>
                </a:extLst>
              </a:tr>
              <a:tr h="864717">
                <a:tc>
                  <a:txBody>
                    <a:bodyPr/>
                    <a:lstStyle/>
                    <a:p>
                      <a:pPr>
                        <a:spcAft>
                          <a:spcPts val="0"/>
                        </a:spcAft>
                      </a:pPr>
                      <a:r>
                        <a:rPr lang="uk-UA" sz="2400" b="0" dirty="0">
                          <a:solidFill>
                            <a:schemeClr val="tx1"/>
                          </a:solidFill>
                          <a:effectLst/>
                          <a:latin typeface="Times New Roman" panose="02020603050405020304" pitchFamily="18" charset="0"/>
                          <a:cs typeface="Times New Roman" panose="02020603050405020304" pitchFamily="18" charset="0"/>
                        </a:rPr>
                        <a:t>Тема 3. Біомеханіка опорно-рухового апарату </a:t>
                      </a:r>
                      <a:r>
                        <a:rPr lang="uk-UA" sz="2400" b="0" dirty="0" smtClean="0">
                          <a:solidFill>
                            <a:schemeClr val="tx1"/>
                          </a:solidFill>
                          <a:effectLst/>
                          <a:latin typeface="Times New Roman" panose="02020603050405020304" pitchFamily="18" charset="0"/>
                          <a:cs typeface="Times New Roman" panose="02020603050405020304" pitchFamily="18" charset="0"/>
                        </a:rPr>
                        <a:t>людини …………………………………………………</a:t>
                      </a:r>
                      <a:endParaRPr lang="uk-UA" sz="24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2">
                        <a:lumMod val="40000"/>
                        <a:lumOff val="60000"/>
                      </a:schemeClr>
                    </a:solidFill>
                  </a:tcPr>
                </a:tc>
                <a:tc>
                  <a:txBody>
                    <a:bodyPr/>
                    <a:lstStyle/>
                    <a:p>
                      <a:pPr algn="ctr">
                        <a:spcAft>
                          <a:spcPts val="0"/>
                        </a:spcAft>
                      </a:pPr>
                      <a:endParaRPr lang="uk-UA" sz="2400" dirty="0" smtClean="0">
                        <a:solidFill>
                          <a:schemeClr val="tx1"/>
                        </a:solidFill>
                        <a:effectLst/>
                        <a:latin typeface="Times New Roman" panose="02020603050405020304" pitchFamily="18" charset="0"/>
                        <a:cs typeface="Times New Roman" panose="02020603050405020304" pitchFamily="18" charset="0"/>
                      </a:endParaRPr>
                    </a:p>
                    <a:p>
                      <a:pPr algn="ctr">
                        <a:spcAft>
                          <a:spcPts val="0"/>
                        </a:spcAft>
                      </a:pPr>
                      <a:r>
                        <a:rPr lang="uk-UA" sz="2400" dirty="0" smtClean="0">
                          <a:solidFill>
                            <a:schemeClr val="tx1"/>
                          </a:solidFill>
                          <a:effectLst/>
                          <a:latin typeface="Times New Roman" panose="02020603050405020304" pitchFamily="18" charset="0"/>
                          <a:cs typeface="Times New Roman" panose="02020603050405020304" pitchFamily="18" charset="0"/>
                        </a:rPr>
                        <a:t>122</a:t>
                      </a:r>
                      <a:endParaRPr lang="uk-UA"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2">
                        <a:lumMod val="40000"/>
                        <a:lumOff val="60000"/>
                      </a:schemeClr>
                    </a:solidFill>
                  </a:tcPr>
                </a:tc>
                <a:extLst>
                  <a:ext uri="{0D108BD9-81ED-4DB2-BD59-A6C34878D82A}">
                    <a16:rowId xmlns:a16="http://schemas.microsoft.com/office/drawing/2014/main" val="3699439885"/>
                  </a:ext>
                </a:extLst>
              </a:tr>
              <a:tr h="691129">
                <a:tc>
                  <a:txBody>
                    <a:bodyPr/>
                    <a:lstStyle/>
                    <a:p>
                      <a:pPr>
                        <a:spcAft>
                          <a:spcPts val="0"/>
                        </a:spcAft>
                      </a:pPr>
                      <a:r>
                        <a:rPr lang="uk-UA" sz="2400" b="0" dirty="0">
                          <a:solidFill>
                            <a:schemeClr val="tx1"/>
                          </a:solidFill>
                          <a:effectLst/>
                          <a:latin typeface="Times New Roman" panose="02020603050405020304" pitchFamily="18" charset="0"/>
                          <a:cs typeface="Times New Roman" panose="02020603050405020304" pitchFamily="18" charset="0"/>
                        </a:rPr>
                        <a:t>Тема 4. Біомеханіка м’язового </a:t>
                      </a:r>
                      <a:r>
                        <a:rPr lang="uk-UA" sz="2400" b="0" dirty="0" smtClean="0">
                          <a:solidFill>
                            <a:schemeClr val="tx1"/>
                          </a:solidFill>
                          <a:effectLst/>
                          <a:latin typeface="Times New Roman" panose="02020603050405020304" pitchFamily="18" charset="0"/>
                          <a:cs typeface="Times New Roman" panose="02020603050405020304" pitchFamily="18" charset="0"/>
                        </a:rPr>
                        <a:t>скорочення …………</a:t>
                      </a:r>
                      <a:endParaRPr lang="uk-UA" sz="24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2">
                        <a:lumMod val="40000"/>
                        <a:lumOff val="60000"/>
                      </a:schemeClr>
                    </a:solidFill>
                  </a:tcPr>
                </a:tc>
                <a:tc>
                  <a:txBody>
                    <a:bodyPr/>
                    <a:lstStyle/>
                    <a:p>
                      <a:pPr algn="ctr">
                        <a:spcAft>
                          <a:spcPts val="0"/>
                        </a:spcAft>
                      </a:pPr>
                      <a:r>
                        <a:rPr lang="uk-UA" sz="2400" dirty="0">
                          <a:solidFill>
                            <a:schemeClr val="tx1"/>
                          </a:solidFill>
                          <a:effectLst/>
                          <a:latin typeface="Times New Roman" panose="02020603050405020304" pitchFamily="18" charset="0"/>
                          <a:cs typeface="Times New Roman" panose="02020603050405020304" pitchFamily="18" charset="0"/>
                        </a:rPr>
                        <a:t>190</a:t>
                      </a:r>
                      <a:endParaRPr lang="uk-UA"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2">
                        <a:lumMod val="40000"/>
                        <a:lumOff val="60000"/>
                      </a:schemeClr>
                    </a:solidFill>
                  </a:tcPr>
                </a:tc>
                <a:extLst>
                  <a:ext uri="{0D108BD9-81ED-4DB2-BD59-A6C34878D82A}">
                    <a16:rowId xmlns:a16="http://schemas.microsoft.com/office/drawing/2014/main" val="3284815885"/>
                  </a:ext>
                </a:extLst>
              </a:tr>
              <a:tr h="691129">
                <a:tc>
                  <a:txBody>
                    <a:bodyPr/>
                    <a:lstStyle/>
                    <a:p>
                      <a:pPr>
                        <a:spcAft>
                          <a:spcPts val="0"/>
                        </a:spcAft>
                      </a:pPr>
                      <a:r>
                        <a:rPr lang="uk-UA" sz="2400" b="0" dirty="0">
                          <a:solidFill>
                            <a:schemeClr val="tx1"/>
                          </a:solidFill>
                          <a:effectLst/>
                          <a:latin typeface="Times New Roman" panose="02020603050405020304" pitchFamily="18" charset="0"/>
                          <a:cs typeface="Times New Roman" panose="02020603050405020304" pitchFamily="18" charset="0"/>
                        </a:rPr>
                        <a:t>Тема 5. Біостатичні характеристики тіла </a:t>
                      </a:r>
                      <a:r>
                        <a:rPr lang="uk-UA" sz="2400" b="0" dirty="0" smtClean="0">
                          <a:solidFill>
                            <a:schemeClr val="tx1"/>
                          </a:solidFill>
                          <a:effectLst/>
                          <a:latin typeface="Times New Roman" panose="02020603050405020304" pitchFamily="18" charset="0"/>
                          <a:cs typeface="Times New Roman" panose="02020603050405020304" pitchFamily="18" charset="0"/>
                        </a:rPr>
                        <a:t>людини …..</a:t>
                      </a:r>
                      <a:endParaRPr lang="uk-UA" sz="24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2">
                        <a:lumMod val="40000"/>
                        <a:lumOff val="60000"/>
                      </a:schemeClr>
                    </a:solidFill>
                  </a:tcPr>
                </a:tc>
                <a:tc>
                  <a:txBody>
                    <a:bodyPr/>
                    <a:lstStyle/>
                    <a:p>
                      <a:pPr algn="ctr">
                        <a:spcAft>
                          <a:spcPts val="0"/>
                        </a:spcAft>
                      </a:pPr>
                      <a:r>
                        <a:rPr lang="uk-UA" sz="2400" dirty="0">
                          <a:solidFill>
                            <a:schemeClr val="tx1"/>
                          </a:solidFill>
                          <a:effectLst/>
                          <a:latin typeface="Times New Roman" panose="02020603050405020304" pitchFamily="18" charset="0"/>
                          <a:cs typeface="Times New Roman" panose="02020603050405020304" pitchFamily="18" charset="0"/>
                        </a:rPr>
                        <a:t>258</a:t>
                      </a:r>
                      <a:endParaRPr lang="uk-UA"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2">
                        <a:lumMod val="40000"/>
                        <a:lumOff val="60000"/>
                      </a:schemeClr>
                    </a:solidFill>
                  </a:tcPr>
                </a:tc>
                <a:extLst>
                  <a:ext uri="{0D108BD9-81ED-4DB2-BD59-A6C34878D82A}">
                    <a16:rowId xmlns:a16="http://schemas.microsoft.com/office/drawing/2014/main" val="2056686082"/>
                  </a:ext>
                </a:extLst>
              </a:tr>
              <a:tr h="691129">
                <a:tc>
                  <a:txBody>
                    <a:bodyPr/>
                    <a:lstStyle/>
                    <a:p>
                      <a:pPr>
                        <a:spcAft>
                          <a:spcPts val="0"/>
                        </a:spcAft>
                      </a:pPr>
                      <a:r>
                        <a:rPr lang="uk-UA" sz="2400" b="0" dirty="0" smtClean="0">
                          <a:solidFill>
                            <a:schemeClr val="tx1"/>
                          </a:solidFill>
                          <a:effectLst/>
                          <a:latin typeface="Times New Roman" panose="02020603050405020304" pitchFamily="18" charset="0"/>
                          <a:cs typeface="Times New Roman" panose="02020603050405020304" pitchFamily="18" charset="0"/>
                        </a:rPr>
                        <a:t>Література ……………………………………………..</a:t>
                      </a:r>
                      <a:endParaRPr lang="uk-UA" sz="24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2">
                        <a:lumMod val="40000"/>
                        <a:lumOff val="60000"/>
                      </a:schemeClr>
                    </a:solidFill>
                  </a:tcPr>
                </a:tc>
                <a:tc>
                  <a:txBody>
                    <a:bodyPr/>
                    <a:lstStyle/>
                    <a:p>
                      <a:pPr algn="ctr">
                        <a:spcAft>
                          <a:spcPts val="0"/>
                        </a:spcAft>
                      </a:pPr>
                      <a:r>
                        <a:rPr lang="uk-UA" sz="2400" dirty="0">
                          <a:solidFill>
                            <a:schemeClr val="tx1"/>
                          </a:solidFill>
                          <a:effectLst/>
                          <a:latin typeface="Times New Roman" panose="02020603050405020304" pitchFamily="18" charset="0"/>
                          <a:cs typeface="Times New Roman" panose="02020603050405020304" pitchFamily="18" charset="0"/>
                        </a:rPr>
                        <a:t>331</a:t>
                      </a:r>
                      <a:endParaRPr lang="uk-UA"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2">
                        <a:lumMod val="40000"/>
                        <a:lumOff val="60000"/>
                      </a:schemeClr>
                    </a:solidFill>
                  </a:tcPr>
                </a:tc>
                <a:extLst>
                  <a:ext uri="{0D108BD9-81ED-4DB2-BD59-A6C34878D82A}">
                    <a16:rowId xmlns:a16="http://schemas.microsoft.com/office/drawing/2014/main" val="3414134636"/>
                  </a:ext>
                </a:extLst>
              </a:tr>
            </a:tbl>
          </a:graphicData>
        </a:graphic>
      </p:graphicFrame>
      <p:sp>
        <p:nvSpPr>
          <p:cNvPr id="8" name="Rectangle 2"/>
          <p:cNvSpPr>
            <a:spLocks noChangeArrowheads="1"/>
          </p:cNvSpPr>
          <p:nvPr/>
        </p:nvSpPr>
        <p:spPr bwMode="auto">
          <a:xfrm>
            <a:off x="1604963" y="2780928"/>
            <a:ext cx="6639445" cy="8242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uk-UA"/>
          </a:p>
        </p:txBody>
      </p:sp>
    </p:spTree>
    <p:extLst>
      <p:ext uri="{BB962C8B-B14F-4D97-AF65-F5344CB8AC3E}">
        <p14:creationId xmlns:p14="http://schemas.microsoft.com/office/powerpoint/2010/main" val="19039550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Заголовок 1"/>
          <p:cNvSpPr>
            <a:spLocks noGrp="1"/>
          </p:cNvSpPr>
          <p:nvPr>
            <p:ph type="title"/>
          </p:nvPr>
        </p:nvSpPr>
        <p:spPr>
          <a:xfrm>
            <a:off x="628650" y="404664"/>
            <a:ext cx="7886700" cy="538162"/>
          </a:xfrm>
        </p:spPr>
        <p:txBody>
          <a:bodyPr/>
          <a:lstStyle/>
          <a:p>
            <a:pPr algn="ctr" eaLnBrk="1" hangingPunct="1"/>
            <a:r>
              <a:rPr lang="uk-UA" altLang="uk-UA" sz="3200" b="1" dirty="0" smtClean="0">
                <a:solidFill>
                  <a:srgbClr val="005A9E"/>
                </a:solidFill>
                <a:latin typeface="Times New Roman" pitchFamily="18" charset="0"/>
                <a:cs typeface="Times New Roman" pitchFamily="18" charset="0"/>
              </a:rPr>
              <a:t>ВСТУП</a:t>
            </a:r>
            <a:endParaRPr lang="ru-RU" altLang="uk-UA" sz="3200" b="1" dirty="0" smtClean="0">
              <a:solidFill>
                <a:srgbClr val="005A9E"/>
              </a:solidFill>
              <a:latin typeface="Times New Roman" pitchFamily="18" charset="0"/>
              <a:cs typeface="Times New Roman" pitchFamily="18" charset="0"/>
            </a:endParaRPr>
          </a:p>
        </p:txBody>
      </p:sp>
      <p:sp>
        <p:nvSpPr>
          <p:cNvPr id="3" name="Объект 2"/>
          <p:cNvSpPr>
            <a:spLocks noGrp="1"/>
          </p:cNvSpPr>
          <p:nvPr>
            <p:ph idx="1"/>
          </p:nvPr>
        </p:nvSpPr>
        <p:spPr>
          <a:xfrm>
            <a:off x="628650" y="1340769"/>
            <a:ext cx="7886700" cy="4680520"/>
          </a:xfrm>
        </p:spPr>
        <p:txBody>
          <a:bodyPr rtlCol="0">
            <a:noAutofit/>
          </a:bodyPr>
          <a:lstStyle/>
          <a:p>
            <a:pPr algn="just" eaLnBrk="1" fontAlgn="auto" hangingPunct="1">
              <a:lnSpc>
                <a:spcPct val="100000"/>
              </a:lnSpc>
              <a:spcAft>
                <a:spcPts val="0"/>
              </a:spcAft>
              <a:buFont typeface="Arial" panose="020B0604020202020204" pitchFamily="34" charset="0"/>
              <a:buChar char="•"/>
              <a:defRPr/>
            </a:pPr>
            <a:r>
              <a:rPr lang="uk-UA" sz="2400" dirty="0" smtClean="0">
                <a:latin typeface="Times New Roman" panose="02020603050405020304" pitchFamily="18" charset="0"/>
                <a:cs typeface="Times New Roman" panose="02020603050405020304" pitchFamily="18" charset="0"/>
              </a:rPr>
              <a:t>Освітній компонент «Основи біомеханіки» є складовою освітньо-професійної програми «Медицина» та стандарту вищої освіти України, другий (магістерський) рівень, галузь знань І «Охорона здоров’я та соціальне забезпечення», спеціальність І6 «</a:t>
            </a:r>
            <a:r>
              <a:rPr lang="uk-UA" sz="2400" dirty="0">
                <a:latin typeface="Times New Roman" panose="02020603050405020304" pitchFamily="18" charset="0"/>
                <a:cs typeface="Times New Roman" panose="02020603050405020304" pitchFamily="18" charset="0"/>
              </a:rPr>
              <a:t>Технології медичної діагностики та лікування», спеціалізація </a:t>
            </a:r>
            <a:r>
              <a:rPr lang="uk-UA" sz="2400" dirty="0" smtClean="0">
                <a:latin typeface="Times New Roman" panose="02020603050405020304" pitchFamily="18" charset="0"/>
                <a:cs typeface="Times New Roman" panose="02020603050405020304" pitchFamily="18" charset="0"/>
              </a:rPr>
              <a:t>І6.02 </a:t>
            </a:r>
            <a:r>
              <a:rPr lang="uk-UA" sz="2400" dirty="0">
                <a:latin typeface="Times New Roman" panose="02020603050405020304" pitchFamily="18" charset="0"/>
                <a:cs typeface="Times New Roman" panose="02020603050405020304" pitchFamily="18" charset="0"/>
              </a:rPr>
              <a:t>«Протезування-ортезування</a:t>
            </a:r>
            <a:r>
              <a:rPr lang="uk-UA" sz="2400" dirty="0" smtClean="0">
                <a:latin typeface="Times New Roman" panose="02020603050405020304" pitchFamily="18" charset="0"/>
                <a:cs typeface="Times New Roman" panose="02020603050405020304" pitchFamily="18" charset="0"/>
              </a:rPr>
              <a:t>».</a:t>
            </a:r>
            <a:endParaRPr lang="uk-UA" sz="2400" dirty="0">
              <a:latin typeface="Times New Roman" panose="02020603050405020304" pitchFamily="18" charset="0"/>
              <a:cs typeface="Times New Roman" panose="02020603050405020304" pitchFamily="18" charset="0"/>
            </a:endParaRPr>
          </a:p>
          <a:p>
            <a:pPr algn="just" eaLnBrk="1" fontAlgn="auto" hangingPunct="1">
              <a:lnSpc>
                <a:spcPct val="100000"/>
              </a:lnSpc>
              <a:spcAft>
                <a:spcPts val="0"/>
              </a:spcAft>
              <a:buFont typeface="Arial" panose="020B0604020202020204" pitchFamily="34" charset="0"/>
              <a:buChar char="•"/>
              <a:defRPr/>
            </a:pPr>
            <a:r>
              <a:rPr lang="uk-UA" sz="2400" dirty="0" smtClean="0">
                <a:latin typeface="Times New Roman" panose="02020603050405020304" pitchFamily="18" charset="0"/>
                <a:cs typeface="Times New Roman" panose="02020603050405020304" pitchFamily="18" charset="0"/>
              </a:rPr>
              <a:t>Освітній компонент </a:t>
            </a:r>
            <a:r>
              <a:rPr lang="uk-UA" sz="2400" dirty="0">
                <a:latin typeface="Times New Roman" panose="02020603050405020304" pitchFamily="18" charset="0"/>
                <a:cs typeface="Times New Roman" panose="02020603050405020304" pitchFamily="18" charset="0"/>
              </a:rPr>
              <a:t>«Основи біомеханіки» є </a:t>
            </a:r>
            <a:r>
              <a:rPr lang="uk-UA" sz="2400" i="1" dirty="0" smtClean="0">
                <a:latin typeface="Times New Roman" panose="02020603050405020304" pitchFamily="18" charset="0"/>
                <a:cs typeface="Times New Roman" panose="02020603050405020304" pitchFamily="18" charset="0"/>
              </a:rPr>
              <a:t>нормативним </a:t>
            </a:r>
            <a:r>
              <a:rPr lang="uk-UA" sz="2400" dirty="0" smtClean="0">
                <a:latin typeface="Times New Roman" panose="02020603050405020304" pitchFamily="18" charset="0"/>
                <a:cs typeface="Times New Roman" panose="02020603050405020304" pitchFamily="18" charset="0"/>
              </a:rPr>
              <a:t>для вказаної спеціалізації.</a:t>
            </a:r>
          </a:p>
          <a:p>
            <a:pPr marL="0" indent="0" algn="just" eaLnBrk="1" fontAlgn="auto" hangingPunct="1">
              <a:spcAft>
                <a:spcPts val="0"/>
              </a:spcAft>
              <a:buFont typeface="Arial" panose="020B0604020202020204" pitchFamily="34" charset="0"/>
              <a:buNone/>
              <a:defRPr/>
            </a:pPr>
            <a:endParaRPr lang="uk-UA" sz="2400" dirty="0" smtClean="0">
              <a:latin typeface="Times New Roman" panose="02020603050405020304" pitchFamily="18" charset="0"/>
              <a:cs typeface="Times New Roman" panose="02020603050405020304" pitchFamily="18" charset="0"/>
            </a:endParaRPr>
          </a:p>
          <a:p>
            <a:pPr marL="0" indent="0" algn="just" eaLnBrk="1" fontAlgn="auto" hangingPunct="1">
              <a:spcAft>
                <a:spcPts val="0"/>
              </a:spcAft>
              <a:buNone/>
              <a:defRPr/>
            </a:pPr>
            <a:endParaRPr lang="uk-UA" sz="24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3463721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539552" y="188640"/>
            <a:ext cx="8208912" cy="6408712"/>
          </a:xfrm>
        </p:spPr>
        <p:txBody>
          <a:bodyPr>
            <a:normAutofit fontScale="55000" lnSpcReduction="20000"/>
          </a:bodyPr>
          <a:lstStyle/>
          <a:p>
            <a:endParaRPr lang="uk-UA" sz="2400" dirty="0" smtClean="0"/>
          </a:p>
          <a:p>
            <a:pPr algn="just">
              <a:lnSpc>
                <a:spcPct val="120000"/>
              </a:lnSpc>
            </a:pPr>
            <a:r>
              <a:rPr lang="uk-UA" sz="4400" dirty="0" smtClean="0">
                <a:solidFill>
                  <a:srgbClr val="0070C0"/>
                </a:solidFill>
                <a:latin typeface="Times New Roman" panose="02020603050405020304" pitchFamily="18" charset="0"/>
                <a:cs typeface="Times New Roman" panose="02020603050405020304" pitchFamily="18" charset="0"/>
              </a:rPr>
              <a:t>Освітній </a:t>
            </a:r>
            <a:r>
              <a:rPr lang="uk-UA" sz="4400" dirty="0">
                <a:solidFill>
                  <a:srgbClr val="0070C0"/>
                </a:solidFill>
                <a:latin typeface="Times New Roman" panose="02020603050405020304" pitchFamily="18" charset="0"/>
                <a:cs typeface="Times New Roman" panose="02020603050405020304" pitchFamily="18" charset="0"/>
              </a:rPr>
              <a:t>компонент «</a:t>
            </a:r>
            <a:r>
              <a:rPr lang="uk-UA" sz="4400" b="1" dirty="0">
                <a:solidFill>
                  <a:srgbClr val="0070C0"/>
                </a:solidFill>
                <a:latin typeface="Times New Roman" panose="02020603050405020304" pitchFamily="18" charset="0"/>
                <a:cs typeface="Times New Roman" panose="02020603050405020304" pitchFamily="18" charset="0"/>
              </a:rPr>
              <a:t>Основи біомеханіки</a:t>
            </a:r>
            <a:r>
              <a:rPr lang="uk-UA" sz="4400" dirty="0">
                <a:solidFill>
                  <a:srgbClr val="0070C0"/>
                </a:solidFill>
                <a:latin typeface="Times New Roman" panose="02020603050405020304" pitchFamily="18" charset="0"/>
                <a:cs typeface="Times New Roman" panose="02020603050405020304" pitchFamily="18" charset="0"/>
              </a:rPr>
              <a:t>» </a:t>
            </a:r>
            <a:r>
              <a:rPr lang="uk-UA" sz="4400" dirty="0" smtClean="0">
                <a:latin typeface="Times New Roman" panose="02020603050405020304" pitchFamily="18" charset="0"/>
                <a:cs typeface="Times New Roman" panose="02020603050405020304" pitchFamily="18" charset="0"/>
              </a:rPr>
              <a:t>присвячений вивченню основних понять, принципів і законів біомеханіки, біофізичних основ </a:t>
            </a:r>
            <a:r>
              <a:rPr lang="uk-UA" sz="4400" dirty="0">
                <a:latin typeface="Times New Roman" panose="02020603050405020304" pitchFamily="18" charset="0"/>
                <a:cs typeface="Times New Roman" panose="02020603050405020304" pitchFamily="18" charset="0"/>
              </a:rPr>
              <a:t>функціонування  опорно-рухового апарату </a:t>
            </a:r>
            <a:r>
              <a:rPr lang="uk-UA" sz="4400" dirty="0" smtClean="0">
                <a:latin typeface="Times New Roman" panose="02020603050405020304" pitchFamily="18" charset="0"/>
                <a:cs typeface="Times New Roman" panose="02020603050405020304" pitchFamily="18" charset="0"/>
              </a:rPr>
              <a:t>людини, </a:t>
            </a:r>
            <a:r>
              <a:rPr lang="uk-UA" sz="4400" dirty="0">
                <a:latin typeface="Times New Roman" panose="02020603050405020304" pitchFamily="18" charset="0"/>
                <a:cs typeface="Times New Roman" panose="02020603050405020304" pitchFamily="18" charset="0"/>
              </a:rPr>
              <a:t>знання </a:t>
            </a:r>
            <a:r>
              <a:rPr lang="uk-UA" sz="4400" dirty="0" smtClean="0">
                <a:latin typeface="Times New Roman" panose="02020603050405020304" pitchFamily="18" charset="0"/>
                <a:cs typeface="Times New Roman" panose="02020603050405020304" pitchFamily="18" charset="0"/>
              </a:rPr>
              <a:t>яких необхідно при моделюванні, розробці і виготовленні складних конструкцій медичного призначення, зокрема протезів </a:t>
            </a:r>
            <a:r>
              <a:rPr lang="uk-UA" sz="4400" dirty="0">
                <a:latin typeface="Times New Roman" panose="02020603050405020304" pitchFamily="18" charset="0"/>
                <a:cs typeface="Times New Roman" panose="02020603050405020304" pitchFamily="18" charset="0"/>
              </a:rPr>
              <a:t>та ортезів. </a:t>
            </a:r>
            <a:endParaRPr lang="uk-UA" sz="4400" dirty="0" smtClean="0">
              <a:latin typeface="Times New Roman" panose="02020603050405020304" pitchFamily="18" charset="0"/>
              <a:cs typeface="Times New Roman" panose="02020603050405020304" pitchFamily="18" charset="0"/>
            </a:endParaRPr>
          </a:p>
          <a:p>
            <a:pPr marL="0" indent="0" algn="just">
              <a:lnSpc>
                <a:spcPct val="120000"/>
              </a:lnSpc>
              <a:buNone/>
            </a:pPr>
            <a:endParaRPr lang="uk-UA" sz="4400" dirty="0" smtClean="0">
              <a:latin typeface="Times New Roman" panose="02020603050405020304" pitchFamily="18" charset="0"/>
              <a:cs typeface="Times New Roman" panose="02020603050405020304" pitchFamily="18" charset="0"/>
            </a:endParaRPr>
          </a:p>
          <a:p>
            <a:pPr algn="just">
              <a:lnSpc>
                <a:spcPct val="120000"/>
              </a:lnSpc>
            </a:pPr>
            <a:r>
              <a:rPr lang="uk-UA" sz="4400" b="1" dirty="0" smtClean="0">
                <a:solidFill>
                  <a:srgbClr val="0070C0"/>
                </a:solidFill>
                <a:latin typeface="Times New Roman" panose="02020603050405020304" pitchFamily="18" charset="0"/>
                <a:cs typeface="Times New Roman" panose="02020603050405020304" pitchFamily="18" charset="0"/>
              </a:rPr>
              <a:t>Метою</a:t>
            </a:r>
            <a:r>
              <a:rPr lang="uk-UA" sz="4400" dirty="0" smtClean="0">
                <a:latin typeface="Times New Roman" panose="02020603050405020304" pitchFamily="18" charset="0"/>
                <a:cs typeface="Times New Roman" panose="02020603050405020304" pitchFamily="18" charset="0"/>
              </a:rPr>
              <a:t> </a:t>
            </a:r>
            <a:r>
              <a:rPr lang="uk-UA" sz="4400" dirty="0">
                <a:latin typeface="Times New Roman" panose="02020603050405020304" pitchFamily="18" charset="0"/>
                <a:cs typeface="Times New Roman" panose="02020603050405020304" pitchFamily="18" charset="0"/>
              </a:rPr>
              <a:t>вивчення </a:t>
            </a:r>
            <a:r>
              <a:rPr lang="uk-UA" sz="4400" dirty="0" smtClean="0">
                <a:latin typeface="Times New Roman" panose="02020603050405020304" pitchFamily="18" charset="0"/>
                <a:cs typeface="Times New Roman" panose="02020603050405020304" pitchFamily="18" charset="0"/>
              </a:rPr>
              <a:t>дисципліни </a:t>
            </a:r>
            <a:r>
              <a:rPr lang="uk-UA" sz="4400" dirty="0">
                <a:latin typeface="Times New Roman" panose="02020603050405020304" pitchFamily="18" charset="0"/>
                <a:cs typeface="Times New Roman" panose="02020603050405020304" pitchFamily="18" charset="0"/>
              </a:rPr>
              <a:t>є розширення </a:t>
            </a:r>
            <a:r>
              <a:rPr lang="uk-UA" sz="4400" dirty="0" smtClean="0">
                <a:latin typeface="Times New Roman" panose="02020603050405020304" pitchFamily="18" charset="0"/>
                <a:cs typeface="Times New Roman" panose="02020603050405020304" pitchFamily="18" charset="0"/>
              </a:rPr>
              <a:t>знань здобувачів освіти в області біофізики складних систем і отримання </a:t>
            </a:r>
            <a:r>
              <a:rPr lang="uk-UA" sz="4400" dirty="0">
                <a:latin typeface="Times New Roman" panose="02020603050405020304" pitchFamily="18" charset="0"/>
                <a:cs typeface="Times New Roman" panose="02020603050405020304" pitchFamily="18" charset="0"/>
              </a:rPr>
              <a:t>майбутніми </a:t>
            </a:r>
            <a:r>
              <a:rPr lang="uk-UA" sz="4400" dirty="0" smtClean="0">
                <a:latin typeface="Times New Roman" panose="02020603050405020304" pitchFamily="18" charset="0"/>
                <a:cs typeface="Times New Roman" panose="02020603050405020304" pitchFamily="18" charset="0"/>
              </a:rPr>
              <a:t>лікарями розуміння важливості ефективного застосування </a:t>
            </a:r>
            <a:r>
              <a:rPr lang="uk-UA" sz="4400" dirty="0">
                <a:latin typeface="Times New Roman" panose="02020603050405020304" pitchFamily="18" charset="0"/>
                <a:cs typeface="Times New Roman" panose="02020603050405020304" pitchFamily="18" charset="0"/>
              </a:rPr>
              <a:t>законів біомеханіки </a:t>
            </a:r>
            <a:r>
              <a:rPr lang="uk-UA" sz="4400" dirty="0" smtClean="0">
                <a:latin typeface="Times New Roman" panose="02020603050405020304" pitchFamily="18" charset="0"/>
                <a:cs typeface="Times New Roman" panose="02020603050405020304" pitchFamily="18" charset="0"/>
              </a:rPr>
              <a:t>в процесах протезування </a:t>
            </a:r>
            <a:r>
              <a:rPr lang="uk-UA" sz="4400" dirty="0">
                <a:latin typeface="Times New Roman" panose="02020603050405020304" pitchFamily="18" charset="0"/>
                <a:cs typeface="Times New Roman" panose="02020603050405020304" pitchFamily="18" charset="0"/>
              </a:rPr>
              <a:t>та </a:t>
            </a:r>
            <a:r>
              <a:rPr lang="uk-UA" sz="4400" dirty="0" smtClean="0">
                <a:latin typeface="Times New Roman" panose="02020603050405020304" pitchFamily="18" charset="0"/>
                <a:cs typeface="Times New Roman" panose="02020603050405020304" pitchFamily="18" charset="0"/>
              </a:rPr>
              <a:t>ортезування.</a:t>
            </a:r>
          </a:p>
        </p:txBody>
      </p:sp>
    </p:spTree>
    <p:extLst>
      <p:ext uri="{BB962C8B-B14F-4D97-AF65-F5344CB8AC3E}">
        <p14:creationId xmlns:p14="http://schemas.microsoft.com/office/powerpoint/2010/main" val="36238078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Прямоугольник 10"/>
          <p:cNvSpPr>
            <a:spLocks noChangeArrowheads="1"/>
          </p:cNvSpPr>
          <p:nvPr/>
        </p:nvSpPr>
        <p:spPr bwMode="auto">
          <a:xfrm>
            <a:off x="323528" y="332656"/>
            <a:ext cx="8496944" cy="637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lgn="just" fontAlgn="base">
              <a:spcBef>
                <a:spcPct val="0"/>
              </a:spcBef>
              <a:spcAft>
                <a:spcPct val="0"/>
              </a:spcAft>
            </a:pPr>
            <a:r>
              <a:rPr kumimoji="0" lang="uk-UA" altLang="ru-RU" sz="2400" b="1" i="0" u="none" strike="noStrike" kern="1200" cap="none" spc="0" normalizeH="0" baseline="0" noProof="0" dirty="0">
                <a:ln>
                  <a:noFill/>
                </a:ln>
                <a:solidFill>
                  <a:srgbClr val="005A9E"/>
                </a:solidFill>
                <a:effectLst/>
                <a:uLnTx/>
                <a:uFillTx/>
                <a:latin typeface="Times New Roman" pitchFamily="18" charset="0"/>
                <a:ea typeface="+mn-ea"/>
                <a:cs typeface="Times New Roman" pitchFamily="18" charset="0"/>
              </a:rPr>
              <a:t>Предметом</a:t>
            </a:r>
            <a:r>
              <a:rPr kumimoji="0" lang="uk-UA" altLang="ru-RU" sz="2400" b="0" i="0" u="none" strike="noStrike" kern="1200" cap="none" spc="0" normalizeH="0" baseline="0" noProof="0" dirty="0">
                <a:ln>
                  <a:noFill/>
                </a:ln>
                <a:solidFill>
                  <a:srgbClr val="005A9E"/>
                </a:solidFill>
                <a:effectLst/>
                <a:uLnTx/>
                <a:uFillTx/>
                <a:latin typeface="Times New Roman" pitchFamily="18" charset="0"/>
                <a:ea typeface="+mn-ea"/>
                <a:cs typeface="Times New Roman" pitchFamily="18" charset="0"/>
              </a:rPr>
              <a:t> </a:t>
            </a:r>
            <a:r>
              <a:rPr kumimoji="0" lang="uk-UA" altLang="ru-RU" sz="2400" b="1" i="0" u="none" strike="noStrike" kern="1200" cap="none" spc="0" normalizeH="0" baseline="0" noProof="0" dirty="0">
                <a:ln>
                  <a:noFill/>
                </a:ln>
                <a:solidFill>
                  <a:srgbClr val="005A9E"/>
                </a:solidFill>
                <a:effectLst/>
                <a:uLnTx/>
                <a:uFillTx/>
                <a:latin typeface="Times New Roman" pitchFamily="18" charset="0"/>
                <a:ea typeface="+mn-ea"/>
                <a:cs typeface="Times New Roman" pitchFamily="18" charset="0"/>
              </a:rPr>
              <a:t>вивчення</a:t>
            </a:r>
            <a:r>
              <a:rPr kumimoji="0" lang="uk-UA" altLang="ru-RU" sz="2400" b="0" i="0" u="none" strike="noStrike" kern="1200" cap="none" spc="0" normalizeH="0" baseline="0" noProof="0" dirty="0">
                <a:ln>
                  <a:noFill/>
                </a:ln>
                <a:solidFill>
                  <a:srgbClr val="005A9E"/>
                </a:solidFill>
                <a:effectLst/>
                <a:uLnTx/>
                <a:uFillTx/>
                <a:latin typeface="Times New Roman" pitchFamily="18" charset="0"/>
                <a:ea typeface="+mn-ea"/>
                <a:cs typeface="Times New Roman" pitchFamily="18" charset="0"/>
              </a:rPr>
              <a:t> </a:t>
            </a:r>
            <a:r>
              <a:rPr kumimoji="0" lang="uk-UA" altLang="ru-RU" sz="2400" b="0" i="0" u="none" strike="noStrike" kern="1200" cap="none" spc="0" normalizeH="0" baseline="0" noProof="0" dirty="0">
                <a:ln>
                  <a:noFill/>
                </a:ln>
                <a:solidFill>
                  <a:srgbClr val="000000"/>
                </a:solidFill>
                <a:effectLst/>
                <a:uLnTx/>
                <a:uFillTx/>
                <a:latin typeface="Times New Roman" pitchFamily="18" charset="0"/>
                <a:ea typeface="+mn-ea"/>
                <a:cs typeface="Times New Roman" pitchFamily="18" charset="0"/>
              </a:rPr>
              <a:t>освітнього компонента </a:t>
            </a:r>
            <a:r>
              <a:rPr kumimoji="0" lang="uk-UA" altLang="ru-RU" sz="2400" b="0" i="0" u="none" strike="noStrike" kern="1200" cap="none" spc="0" normalizeH="0" baseline="0" noProof="0" dirty="0" smtClean="0">
                <a:ln>
                  <a:noFill/>
                </a:ln>
                <a:solidFill>
                  <a:srgbClr val="000000"/>
                </a:solidFill>
                <a:effectLst/>
                <a:uLnTx/>
                <a:uFillTx/>
                <a:latin typeface="Times New Roman" pitchFamily="18" charset="0"/>
                <a:ea typeface="+mn-ea"/>
                <a:cs typeface="Times New Roman" pitchFamily="18" charset="0"/>
              </a:rPr>
              <a:t>«Основи</a:t>
            </a:r>
            <a:r>
              <a:rPr kumimoji="0" lang="uk-UA" altLang="ru-RU" sz="2400" b="0" i="0" u="none" strike="noStrike" kern="1200" cap="none" spc="0" normalizeH="0" noProof="0" dirty="0" smtClean="0">
                <a:ln>
                  <a:noFill/>
                </a:ln>
                <a:solidFill>
                  <a:srgbClr val="000000"/>
                </a:solidFill>
                <a:effectLst/>
                <a:uLnTx/>
                <a:uFillTx/>
                <a:latin typeface="Times New Roman" pitchFamily="18" charset="0"/>
                <a:ea typeface="+mn-ea"/>
                <a:cs typeface="Times New Roman" pitchFamily="18" charset="0"/>
              </a:rPr>
              <a:t> біомеханіки</a:t>
            </a:r>
            <a:r>
              <a:rPr kumimoji="0" lang="uk-UA" altLang="ru-RU" sz="2400" b="0" i="0" u="none" strike="noStrike" kern="1200" cap="none" spc="0" normalizeH="0" baseline="0" noProof="0" dirty="0" smtClean="0">
                <a:ln>
                  <a:noFill/>
                </a:ln>
                <a:solidFill>
                  <a:srgbClr val="000000"/>
                </a:solidFill>
                <a:effectLst/>
                <a:uLnTx/>
                <a:uFillTx/>
                <a:latin typeface="Times New Roman" pitchFamily="18" charset="0"/>
                <a:ea typeface="+mn-ea"/>
                <a:cs typeface="Times New Roman" pitchFamily="18" charset="0"/>
              </a:rPr>
              <a:t>» </a:t>
            </a:r>
            <a:r>
              <a:rPr kumimoji="0" lang="uk-UA" altLang="ru-RU" sz="2400" b="0" i="0" u="none" strike="noStrike" kern="1200" cap="none" spc="0" normalizeH="0" baseline="0" noProof="0" dirty="0">
                <a:ln>
                  <a:noFill/>
                </a:ln>
                <a:solidFill>
                  <a:srgbClr val="000000"/>
                </a:solidFill>
                <a:effectLst/>
                <a:uLnTx/>
                <a:uFillTx/>
                <a:latin typeface="Times New Roman" pitchFamily="18" charset="0"/>
                <a:ea typeface="+mn-ea"/>
                <a:cs typeface="Times New Roman" pitchFamily="18" charset="0"/>
              </a:rPr>
              <a:t>є базові фізичні поняття, закони, принципи та підходи в дослідженні </a:t>
            </a:r>
            <a:r>
              <a:rPr lang="uk-UA" altLang="ru-RU" sz="2400" dirty="0" smtClean="0">
                <a:solidFill>
                  <a:srgbClr val="000000"/>
                </a:solidFill>
                <a:latin typeface="Times New Roman" pitchFamily="18" charset="0"/>
                <a:cs typeface="Times New Roman" pitchFamily="18" charset="0"/>
              </a:rPr>
              <a:t>основних характеристик механічних властивостей біологічних тканин і процесу їх </a:t>
            </a:r>
            <a:r>
              <a:rPr kumimoji="0" lang="uk-UA" altLang="ru-RU" sz="2400" b="0" i="0" u="none" strike="noStrike" kern="1200" cap="none" spc="0" normalizeH="0" baseline="0" noProof="0" dirty="0" smtClean="0">
                <a:ln>
                  <a:noFill/>
                </a:ln>
                <a:solidFill>
                  <a:srgbClr val="000000"/>
                </a:solidFill>
                <a:effectLst/>
                <a:uLnTx/>
                <a:uFillTx/>
                <a:latin typeface="Times New Roman" pitchFamily="18" charset="0"/>
                <a:cs typeface="Times New Roman" pitchFamily="18" charset="0"/>
              </a:rPr>
              <a:t>деформації; біофізичні принципи функціонування опорно-рухового апарату людини як системи важелів; біофізичні особливості функціонування м’язів і види м’язового скорочення, поняття роботи, потужності, коефіцієнта корисної дії м’яза</a:t>
            </a:r>
            <a:r>
              <a:rPr lang="uk-UA" altLang="ru-RU" sz="2400" dirty="0" smtClean="0">
                <a:solidFill>
                  <a:srgbClr val="000000"/>
                </a:solidFill>
                <a:latin typeface="Times New Roman" pitchFamily="18" charset="0"/>
                <a:cs typeface="Times New Roman" pitchFamily="18" charset="0"/>
              </a:rPr>
              <a:t>;</a:t>
            </a:r>
            <a:r>
              <a:rPr kumimoji="0" lang="uk-UA" altLang="ru-RU" sz="2400" b="0" i="0" u="none" strike="noStrike" kern="1200" cap="none" spc="0" normalizeH="0" noProof="0" dirty="0" smtClean="0">
                <a:ln>
                  <a:noFill/>
                </a:ln>
                <a:solidFill>
                  <a:srgbClr val="000000"/>
                </a:solidFill>
                <a:effectLst/>
                <a:uLnTx/>
                <a:uFillTx/>
                <a:latin typeface="Times New Roman" pitchFamily="18" charset="0"/>
                <a:cs typeface="Times New Roman" pitchFamily="18" charset="0"/>
              </a:rPr>
              <a:t> </a:t>
            </a:r>
            <a:r>
              <a:rPr lang="uk-UA" altLang="ru-RU" sz="2400" dirty="0" smtClean="0">
                <a:solidFill>
                  <a:srgbClr val="000000"/>
                </a:solidFill>
                <a:latin typeface="Times New Roman" pitchFamily="18" charset="0"/>
                <a:cs typeface="Times New Roman" pitchFamily="18" charset="0"/>
              </a:rPr>
              <a:t>статичні характеристики тіла людини (центр мас тіла, стійкість людини та її оцінювання, здатність утримувати тіло в рівновазі), стани  невагомості і перевантаження, а також питання методів оцінювання основних характеристик фізичної сили та витривалості людини</a:t>
            </a:r>
            <a:r>
              <a:rPr kumimoji="0" lang="uk-UA" altLang="ru-RU" sz="2400" b="0" i="0" u="none" strike="noStrike" kern="1200" cap="none" spc="0" normalizeH="0" baseline="0" noProof="0" dirty="0" smtClean="0">
                <a:ln>
                  <a:noFill/>
                </a:ln>
                <a:solidFill>
                  <a:srgbClr val="000000"/>
                </a:solidFill>
                <a:effectLst/>
                <a:uLnTx/>
                <a:uFillTx/>
                <a:latin typeface="Times New Roman" pitchFamily="18" charset="0"/>
                <a:cs typeface="Times New Roman" pitchFamily="18" charset="0"/>
              </a:rPr>
              <a:t>, що складає основу предметних компетентностей з даного освітнього </a:t>
            </a:r>
            <a:r>
              <a:rPr lang="uk-UA" altLang="ru-RU" sz="2400" dirty="0" smtClean="0">
                <a:solidFill>
                  <a:srgbClr val="000000"/>
                </a:solidFill>
                <a:latin typeface="Times New Roman" pitchFamily="18" charset="0"/>
                <a:cs typeface="Times New Roman" pitchFamily="18" charset="0"/>
              </a:rPr>
              <a:t>компонента, є </a:t>
            </a:r>
            <a:r>
              <a:rPr lang="uk-UA" altLang="ru-RU" sz="2400" dirty="0">
                <a:solidFill>
                  <a:srgbClr val="000000"/>
                </a:solidFill>
                <a:latin typeface="Times New Roman" pitchFamily="18" charset="0"/>
                <a:cs typeface="Times New Roman" pitchFamily="18" charset="0"/>
              </a:rPr>
              <a:t>підґрунтям для вивчення </a:t>
            </a:r>
            <a:r>
              <a:rPr lang="uk-UA" altLang="ru-RU" sz="2400" dirty="0" smtClean="0">
                <a:solidFill>
                  <a:srgbClr val="000000"/>
                </a:solidFill>
                <a:latin typeface="Times New Roman" pitchFamily="18" charset="0"/>
                <a:cs typeface="Times New Roman" pitchFamily="18" charset="0"/>
              </a:rPr>
              <a:t>інших фахово </a:t>
            </a:r>
            <a:r>
              <a:rPr lang="uk-UA" altLang="ru-RU" sz="2400" dirty="0">
                <a:solidFill>
                  <a:srgbClr val="000000"/>
                </a:solidFill>
                <a:latin typeface="Times New Roman" pitchFamily="18" charset="0"/>
                <a:cs typeface="Times New Roman" pitchFamily="18" charset="0"/>
              </a:rPr>
              <a:t>орієнтовних природничих та клінічних освітніх компонентів у ЗВО </a:t>
            </a:r>
            <a:r>
              <a:rPr lang="uk-UA" altLang="ru-RU" sz="2400" dirty="0" smtClean="0">
                <a:solidFill>
                  <a:srgbClr val="000000"/>
                </a:solidFill>
                <a:latin typeface="Times New Roman" pitchFamily="18" charset="0"/>
                <a:cs typeface="Times New Roman" pitchFamily="18" charset="0"/>
              </a:rPr>
              <a:t>України і </a:t>
            </a:r>
            <a:r>
              <a:rPr kumimoji="0" lang="uk-UA" altLang="ru-RU" sz="2400" b="0" i="0" u="none" strike="noStrike" kern="1200" cap="none" spc="0" normalizeH="0" baseline="0" noProof="0" dirty="0" smtClean="0">
                <a:ln>
                  <a:noFill/>
                </a:ln>
                <a:solidFill>
                  <a:srgbClr val="000000"/>
                </a:solidFill>
                <a:effectLst/>
                <a:uLnTx/>
                <a:uFillTx/>
                <a:latin typeface="Times New Roman" pitchFamily="18" charset="0"/>
                <a:cs typeface="Times New Roman" pitchFamily="18" charset="0"/>
              </a:rPr>
              <a:t>є невід’ємною складовою професійної компетентності майбутнього лікаря. </a:t>
            </a:r>
            <a:endParaRPr kumimoji="0" lang="uk-UA" altLang="ru-RU" sz="2400" b="0" i="0" u="none" strike="noStrike" kern="1200" cap="none" spc="0" normalizeH="0" baseline="0" noProof="0" dirty="0">
              <a:ln>
                <a:noFill/>
              </a:ln>
              <a:solidFill>
                <a:srgbClr val="000000"/>
              </a:solidFill>
              <a:effectLst/>
              <a:uLnTx/>
              <a:uFillTx/>
              <a:latin typeface="Times New Roman" pitchFamily="18" charset="0"/>
              <a:cs typeface="Times New Roman" pitchFamily="18" charset="0"/>
            </a:endParaRPr>
          </a:p>
        </p:txBody>
      </p:sp>
    </p:spTree>
    <p:extLst>
      <p:ext uri="{BB962C8B-B14F-4D97-AF65-F5344CB8AC3E}">
        <p14:creationId xmlns:p14="http://schemas.microsoft.com/office/powerpoint/2010/main" val="9933869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515942" y="3040216"/>
            <a:ext cx="8229600" cy="3413120"/>
          </a:xfrm>
          <a:solidFill>
            <a:schemeClr val="accent6">
              <a:lumMod val="40000"/>
              <a:lumOff val="60000"/>
            </a:schemeClr>
          </a:solidFill>
        </p:spPr>
        <p:txBody>
          <a:bodyPr>
            <a:normAutofit/>
          </a:bodyPr>
          <a:lstStyle/>
          <a:p>
            <a:pPr marL="0" indent="0" algn="ctr">
              <a:buNone/>
            </a:pPr>
            <a:endParaRPr lang="uk-UA" sz="3000" dirty="0" smtClean="0">
              <a:latin typeface="Times New Roman" panose="02020603050405020304" pitchFamily="18" charset="0"/>
              <a:cs typeface="Times New Roman" panose="02020603050405020304" pitchFamily="18" charset="0"/>
            </a:endParaRPr>
          </a:p>
          <a:p>
            <a:pPr marL="0" indent="0" algn="ctr">
              <a:buNone/>
            </a:pPr>
            <a:r>
              <a:rPr lang="uk-UA" sz="3000" dirty="0" smtClean="0">
                <a:latin typeface="Times New Roman" panose="02020603050405020304" pitchFamily="18" charset="0"/>
                <a:cs typeface="Times New Roman" panose="02020603050405020304" pitchFamily="18" charset="0"/>
              </a:rPr>
              <a:t>Тема 1</a:t>
            </a:r>
          </a:p>
          <a:p>
            <a:pPr marL="0" indent="0" algn="ctr">
              <a:buNone/>
            </a:pPr>
            <a:r>
              <a:rPr lang="uk-UA" sz="2800" b="1" dirty="0" smtClean="0">
                <a:latin typeface="Times New Roman" pitchFamily="18" charset="0"/>
                <a:cs typeface="Times New Roman" pitchFamily="18" charset="0"/>
              </a:rPr>
              <a:t>БІОМЕХАНІКА ЯК НАУКА.</a:t>
            </a:r>
          </a:p>
          <a:p>
            <a:pPr marL="0" indent="0" algn="ctr">
              <a:buNone/>
            </a:pPr>
            <a:r>
              <a:rPr lang="uk-UA" sz="2800" b="1" dirty="0" smtClean="0">
                <a:latin typeface="Times New Roman" pitchFamily="18" charset="0"/>
                <a:cs typeface="Times New Roman" pitchFamily="18" charset="0"/>
              </a:rPr>
              <a:t>ОСНОВНІ ХАРАКТЕРИСТИКИ ОБЕРТАЛЬНОГО РУХУ</a:t>
            </a:r>
            <a:endParaRPr lang="ru-RU" sz="2800" b="1" dirty="0" smtClean="0">
              <a:latin typeface="Times New Roman" pitchFamily="18" charset="0"/>
              <a:cs typeface="Times New Roman" pitchFamily="18" charset="0"/>
            </a:endParaRPr>
          </a:p>
          <a:p>
            <a:pPr marL="0" indent="0" algn="ctr">
              <a:buNone/>
            </a:pPr>
            <a:endParaRPr lang="uk-UA" dirty="0"/>
          </a:p>
        </p:txBody>
      </p:sp>
      <p:sp>
        <p:nvSpPr>
          <p:cNvPr id="7" name="TextBox 6"/>
          <p:cNvSpPr txBox="1"/>
          <p:nvPr/>
        </p:nvSpPr>
        <p:spPr>
          <a:xfrm>
            <a:off x="2916037" y="670205"/>
            <a:ext cx="5829726" cy="2246769"/>
          </a:xfrm>
          <a:prstGeom prst="rect">
            <a:avLst/>
          </a:prstGeom>
          <a:solidFill>
            <a:schemeClr val="accent5">
              <a:lumMod val="20000"/>
              <a:lumOff val="80000"/>
            </a:schemeClr>
          </a:solidFill>
        </p:spPr>
        <p:txBody>
          <a:bodyPr wrap="square" rtlCol="0">
            <a:spAutoFit/>
          </a:bodyPr>
          <a:lstStyle/>
          <a:p>
            <a:r>
              <a:rPr lang="uk-UA" sz="2000" dirty="0" smtClean="0">
                <a:latin typeface="Times New Roman" panose="02020603050405020304" pitchFamily="18" charset="0"/>
                <a:cs typeface="Times New Roman" panose="02020603050405020304" pitchFamily="18" charset="0"/>
              </a:rPr>
              <a:t>Харківський національний медичний університет</a:t>
            </a:r>
          </a:p>
          <a:p>
            <a:endParaRPr lang="uk-UA" sz="2000" dirty="0">
              <a:latin typeface="Times New Roman" panose="02020603050405020304" pitchFamily="18" charset="0"/>
              <a:cs typeface="Times New Roman" panose="02020603050405020304" pitchFamily="18" charset="0"/>
            </a:endParaRPr>
          </a:p>
          <a:p>
            <a:r>
              <a:rPr lang="uk-UA" sz="2000" dirty="0" smtClean="0">
                <a:latin typeface="Times New Roman" panose="02020603050405020304" pitchFamily="18" charset="0"/>
                <a:cs typeface="Times New Roman" panose="02020603050405020304" pitchFamily="18" charset="0"/>
              </a:rPr>
              <a:t>Кафедра медичної та біологічної фізики і медичної інформатики</a:t>
            </a:r>
          </a:p>
          <a:p>
            <a:endParaRPr lang="uk-UA" sz="2000" dirty="0">
              <a:latin typeface="Times New Roman" panose="02020603050405020304" pitchFamily="18" charset="0"/>
              <a:cs typeface="Times New Roman" panose="02020603050405020304" pitchFamily="18" charset="0"/>
            </a:endParaRPr>
          </a:p>
          <a:p>
            <a:r>
              <a:rPr lang="uk-UA" sz="2000" dirty="0" smtClean="0">
                <a:latin typeface="Times New Roman" panose="02020603050405020304" pitchFamily="18" charset="0"/>
                <a:cs typeface="Times New Roman" panose="02020603050405020304" pitchFamily="18" charset="0"/>
              </a:rPr>
              <a:t>Освітній компонент «Основи біомеханіки»</a:t>
            </a:r>
          </a:p>
          <a:p>
            <a:endParaRPr lang="uk-UA" sz="2000" dirty="0">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a:blip r:embed="rId2"/>
          <a:stretch>
            <a:fillRect/>
          </a:stretch>
        </p:blipFill>
        <p:spPr>
          <a:xfrm>
            <a:off x="515942" y="664981"/>
            <a:ext cx="2231329" cy="2231329"/>
          </a:xfrm>
          <a:prstGeom prst="rect">
            <a:avLst/>
          </a:prstGeom>
        </p:spPr>
      </p:pic>
    </p:spTree>
    <p:extLst>
      <p:ext uri="{BB962C8B-B14F-4D97-AF65-F5344CB8AC3E}">
        <p14:creationId xmlns:p14="http://schemas.microsoft.com/office/powerpoint/2010/main" val="197846690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83568" y="764704"/>
            <a:ext cx="7920880" cy="5112568"/>
          </a:xfrm>
        </p:spPr>
        <p:txBody>
          <a:bodyPr>
            <a:noAutofit/>
          </a:bodyPr>
          <a:lstStyle/>
          <a:p>
            <a:r>
              <a:rPr lang="uk-UA" sz="1800" dirty="0">
                <a:solidFill>
                  <a:schemeClr val="tx1"/>
                </a:solidFill>
                <a:latin typeface="Times New Roman" pitchFamily="18" charset="0"/>
                <a:cs typeface="Times New Roman" pitchFamily="18" charset="0"/>
              </a:rPr>
              <a:t> </a:t>
            </a:r>
            <a:r>
              <a:rPr lang="uk-UA" sz="2800" b="1" i="1" dirty="0" smtClean="0">
                <a:solidFill>
                  <a:schemeClr val="tx1"/>
                </a:solidFill>
                <a:latin typeface="Times New Roman" pitchFamily="18" charset="0"/>
                <a:cs typeface="Times New Roman" pitchFamily="18" charset="0"/>
              </a:rPr>
              <a:t>План</a:t>
            </a:r>
            <a:endParaRPr lang="uk-UA" sz="2800" dirty="0" smtClean="0">
              <a:solidFill>
                <a:schemeClr val="tx1"/>
              </a:solidFill>
              <a:latin typeface="Times New Roman" pitchFamily="18" charset="0"/>
              <a:cs typeface="Times New Roman" pitchFamily="18" charset="0"/>
            </a:endParaRPr>
          </a:p>
          <a:p>
            <a:pPr algn="just"/>
            <a:endParaRPr lang="uk-UA" sz="2800" dirty="0" smtClean="0">
              <a:solidFill>
                <a:schemeClr val="tx1"/>
              </a:solidFill>
              <a:latin typeface="Times New Roman" pitchFamily="18" charset="0"/>
              <a:cs typeface="Times New Roman" pitchFamily="18" charset="0"/>
            </a:endParaRPr>
          </a:p>
          <a:p>
            <a:pPr marL="457200" indent="-457200" algn="l">
              <a:buAutoNum type="arabicPeriod"/>
            </a:pPr>
            <a:r>
              <a:rPr lang="uk-UA" sz="2800" dirty="0" smtClean="0">
                <a:solidFill>
                  <a:schemeClr val="tx1"/>
                </a:solidFill>
                <a:latin typeface="Times New Roman" pitchFamily="18" charset="0"/>
                <a:cs typeface="Times New Roman" pitchFamily="18" charset="0"/>
              </a:rPr>
              <a:t>Біомеханіка як наука. Напрямки розвитку біомеханіки.</a:t>
            </a:r>
          </a:p>
          <a:p>
            <a:pPr marL="457200" indent="-457200" algn="l">
              <a:buAutoNum type="arabicPeriod"/>
            </a:pPr>
            <a:r>
              <a:rPr lang="uk-UA" sz="2800" dirty="0" smtClean="0">
                <a:solidFill>
                  <a:schemeClr val="tx1"/>
                </a:solidFill>
                <a:latin typeface="Times New Roman" pitchFamily="18" charset="0"/>
                <a:cs typeface="Times New Roman" pitchFamily="18" charset="0"/>
              </a:rPr>
              <a:t>Застосування законів і понять біомеханіки в медицині.</a:t>
            </a:r>
            <a:r>
              <a:rPr lang="uk-UA" sz="2800" dirty="0">
                <a:solidFill>
                  <a:schemeClr val="tx1"/>
                </a:solidFill>
                <a:latin typeface="Times New Roman" pitchFamily="18" charset="0"/>
                <a:cs typeface="Times New Roman" pitchFamily="18" charset="0"/>
              </a:rPr>
              <a:t> </a:t>
            </a:r>
            <a:r>
              <a:rPr lang="uk-UA" sz="2800" dirty="0" smtClean="0">
                <a:solidFill>
                  <a:schemeClr val="tx1"/>
                </a:solidFill>
                <a:latin typeface="Times New Roman" pitchFamily="18" charset="0"/>
                <a:cs typeface="Times New Roman" pitchFamily="18" charset="0"/>
              </a:rPr>
              <a:t>Основні напрямки досліджень сучасної біомеханіки.</a:t>
            </a:r>
          </a:p>
          <a:p>
            <a:pPr marL="457200" indent="-457200" algn="l">
              <a:buAutoNum type="arabicPeriod"/>
            </a:pPr>
            <a:r>
              <a:rPr lang="uk-UA" sz="2800" dirty="0" smtClean="0">
                <a:solidFill>
                  <a:schemeClr val="tx1"/>
                </a:solidFill>
                <a:latin typeface="Times New Roman" pitchFamily="18" charset="0"/>
                <a:cs typeface="Times New Roman" pitchFamily="18" charset="0"/>
              </a:rPr>
              <a:t>Деякі поняття і закони механіки.</a:t>
            </a:r>
          </a:p>
          <a:p>
            <a:pPr marL="457200" indent="-457200" algn="l">
              <a:buAutoNum type="arabicPeriod"/>
            </a:pPr>
            <a:r>
              <a:rPr lang="uk-UA" sz="2800" dirty="0" smtClean="0">
                <a:solidFill>
                  <a:schemeClr val="tx1"/>
                </a:solidFill>
                <a:latin typeface="Times New Roman" pitchFamily="18" charset="0"/>
                <a:cs typeface="Times New Roman" pitchFamily="18" charset="0"/>
              </a:rPr>
              <a:t>Основні кінематичні і динамічні характеристики обертального руху.</a:t>
            </a:r>
          </a:p>
          <a:p>
            <a:pPr algn="just"/>
            <a:endParaRPr lang="uk-UA" sz="2400" dirty="0" smtClean="0">
              <a:solidFill>
                <a:schemeClr val="tx1"/>
              </a:solidFill>
              <a:latin typeface="Times New Roman" pitchFamily="18" charset="0"/>
              <a:cs typeface="Times New Roman" pitchFamily="18" charset="0"/>
            </a:endParaRPr>
          </a:p>
          <a:p>
            <a:pPr marL="457200" indent="-457200" algn="just">
              <a:buAutoNum type="arabicPeriod"/>
            </a:pPr>
            <a:endParaRPr lang="uk-UA" sz="2400" dirty="0" smtClean="0">
              <a:solidFill>
                <a:schemeClr val="tx1"/>
              </a:solidFill>
              <a:latin typeface="Times New Roman" pitchFamily="18" charset="0"/>
              <a:cs typeface="Times New Roman" pitchFamily="18" charset="0"/>
            </a:endParaRPr>
          </a:p>
          <a:p>
            <a:pPr algn="just"/>
            <a:endParaRPr lang="uk-UA" sz="2400" dirty="0" smtClean="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26902851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467544" y="116632"/>
            <a:ext cx="8352928" cy="4896544"/>
          </a:xfrm>
        </p:spPr>
        <p:txBody>
          <a:bodyPr>
            <a:noAutofit/>
          </a:bodyPr>
          <a:lstStyle/>
          <a:p>
            <a:r>
              <a:rPr lang="uk-UA" sz="1800" dirty="0">
                <a:solidFill>
                  <a:schemeClr val="tx1"/>
                </a:solidFill>
                <a:latin typeface="Times New Roman" pitchFamily="18" charset="0"/>
                <a:cs typeface="Times New Roman" pitchFamily="18" charset="0"/>
              </a:rPr>
              <a:t> </a:t>
            </a:r>
            <a:r>
              <a:rPr lang="uk-UA" dirty="0" smtClean="0">
                <a:solidFill>
                  <a:srgbClr val="0070C0"/>
                </a:solidFill>
                <a:latin typeface="Times New Roman" pitchFamily="18" charset="0"/>
                <a:cs typeface="Times New Roman" pitchFamily="18" charset="0"/>
              </a:rPr>
              <a:t>Біомеханіка </a:t>
            </a:r>
            <a:r>
              <a:rPr lang="uk-UA" dirty="0">
                <a:solidFill>
                  <a:srgbClr val="0070C0"/>
                </a:solidFill>
                <a:latin typeface="Times New Roman" pitchFamily="18" charset="0"/>
                <a:cs typeface="Times New Roman" pitchFamily="18" charset="0"/>
              </a:rPr>
              <a:t>як </a:t>
            </a:r>
            <a:r>
              <a:rPr lang="uk-UA" dirty="0" smtClean="0">
                <a:solidFill>
                  <a:srgbClr val="0070C0"/>
                </a:solidFill>
                <a:latin typeface="Times New Roman" pitchFamily="18" charset="0"/>
                <a:cs typeface="Times New Roman" pitchFamily="18" charset="0"/>
              </a:rPr>
              <a:t>наука</a:t>
            </a:r>
          </a:p>
          <a:p>
            <a:endParaRPr lang="uk-UA" sz="1800" dirty="0">
              <a:solidFill>
                <a:srgbClr val="0070C0"/>
              </a:solidFill>
              <a:latin typeface="Times New Roman" pitchFamily="18" charset="0"/>
              <a:cs typeface="Times New Roman" pitchFamily="18" charset="0"/>
            </a:endParaRPr>
          </a:p>
          <a:p>
            <a:pPr algn="just"/>
            <a:r>
              <a:rPr lang="uk-UA" sz="2200" dirty="0">
                <a:solidFill>
                  <a:schemeClr val="tx1"/>
                </a:solidFill>
                <a:latin typeface="Times New Roman" pitchFamily="18" charset="0"/>
                <a:cs typeface="Times New Roman" pitchFamily="18" charset="0"/>
              </a:rPr>
              <a:t>Л</a:t>
            </a:r>
            <a:r>
              <a:rPr lang="uk-UA" sz="2200" dirty="0" smtClean="0">
                <a:solidFill>
                  <a:schemeClr val="tx1"/>
                </a:solidFill>
                <a:latin typeface="Times New Roman" pitchFamily="18" charset="0"/>
                <a:cs typeface="Times New Roman" pitchFamily="18" charset="0"/>
              </a:rPr>
              <a:t>юдське </a:t>
            </a:r>
            <a:r>
              <a:rPr lang="uk-UA" sz="2200" dirty="0">
                <a:solidFill>
                  <a:schemeClr val="tx1"/>
                </a:solidFill>
                <a:latin typeface="Times New Roman" pitchFamily="18" charset="0"/>
                <a:cs typeface="Times New Roman" pitchFamily="18" charset="0"/>
              </a:rPr>
              <a:t>тіло є неймовірно складною біологічною системою, що складається з трильйонів клітин, </a:t>
            </a:r>
            <a:r>
              <a:rPr lang="uk-UA" sz="2200" dirty="0" smtClean="0">
                <a:solidFill>
                  <a:schemeClr val="tx1"/>
                </a:solidFill>
                <a:latin typeface="Times New Roman" pitchFamily="18" charset="0"/>
                <a:cs typeface="Times New Roman" pitchFamily="18" charset="0"/>
              </a:rPr>
              <a:t>але воно </a:t>
            </a:r>
            <a:r>
              <a:rPr lang="uk-UA" sz="2200" dirty="0">
                <a:solidFill>
                  <a:schemeClr val="tx1"/>
                </a:solidFill>
                <a:latin typeface="Times New Roman" pitchFamily="18" charset="0"/>
                <a:cs typeface="Times New Roman" pitchFamily="18" charset="0"/>
              </a:rPr>
              <a:t>підпорядковується тим </a:t>
            </a:r>
            <a:r>
              <a:rPr lang="uk-UA" sz="2200" dirty="0" smtClean="0">
                <a:solidFill>
                  <a:schemeClr val="tx1"/>
                </a:solidFill>
                <a:latin typeface="Times New Roman" pitchFamily="18" charset="0"/>
                <a:cs typeface="Times New Roman" pitchFamily="18" charset="0"/>
              </a:rPr>
              <a:t>самим </a:t>
            </a:r>
            <a:r>
              <a:rPr lang="uk-UA" sz="2200" dirty="0">
                <a:solidFill>
                  <a:schemeClr val="tx1"/>
                </a:solidFill>
                <a:latin typeface="Times New Roman" pitchFamily="18" charset="0"/>
                <a:cs typeface="Times New Roman" pitchFamily="18" charset="0"/>
              </a:rPr>
              <a:t>фундаментальним законам механіки, які регулюють </a:t>
            </a:r>
            <a:r>
              <a:rPr lang="uk-UA" sz="2200" dirty="0" smtClean="0">
                <a:solidFill>
                  <a:schemeClr val="tx1"/>
                </a:solidFill>
                <a:latin typeface="Times New Roman" pitchFamily="18" charset="0"/>
                <a:cs typeface="Times New Roman" pitchFamily="18" charset="0"/>
              </a:rPr>
              <a:t>роботу простих металевих </a:t>
            </a:r>
            <a:r>
              <a:rPr lang="uk-UA" sz="2200" dirty="0">
                <a:solidFill>
                  <a:schemeClr val="tx1"/>
                </a:solidFill>
                <a:latin typeface="Times New Roman" pitchFamily="18" charset="0"/>
                <a:cs typeface="Times New Roman" pitchFamily="18" charset="0"/>
              </a:rPr>
              <a:t>або </a:t>
            </a:r>
            <a:r>
              <a:rPr lang="uk-UA" sz="2200" dirty="0" smtClean="0">
                <a:solidFill>
                  <a:schemeClr val="tx1"/>
                </a:solidFill>
                <a:latin typeface="Times New Roman" pitchFamily="18" charset="0"/>
                <a:cs typeface="Times New Roman" pitchFamily="18" charset="0"/>
              </a:rPr>
              <a:t>пластикових конструкцій. </a:t>
            </a:r>
          </a:p>
          <a:p>
            <a:pPr algn="just"/>
            <a:r>
              <a:rPr lang="uk-UA" sz="2200" b="1" dirty="0" smtClean="0">
                <a:solidFill>
                  <a:srgbClr val="00B050"/>
                </a:solidFill>
                <a:latin typeface="Times New Roman" pitchFamily="18" charset="0"/>
                <a:cs typeface="Times New Roman" pitchFamily="18" charset="0"/>
              </a:rPr>
              <a:t>Біомеханіка</a:t>
            </a:r>
            <a:r>
              <a:rPr lang="uk-UA" sz="2200" dirty="0" smtClean="0">
                <a:solidFill>
                  <a:schemeClr val="tx1"/>
                </a:solidFill>
                <a:latin typeface="Times New Roman" pitchFamily="18" charset="0"/>
                <a:cs typeface="Times New Roman" pitchFamily="18" charset="0"/>
              </a:rPr>
              <a:t> – це розділ </a:t>
            </a:r>
            <a:r>
              <a:rPr lang="uk-UA" sz="2200" b="1" dirty="0" smtClean="0">
                <a:solidFill>
                  <a:srgbClr val="00B050"/>
                </a:solidFill>
                <a:latin typeface="Times New Roman" pitchFamily="18" charset="0"/>
                <a:cs typeface="Times New Roman" pitchFamily="18" charset="0"/>
              </a:rPr>
              <a:t>біофізики</a:t>
            </a:r>
            <a:r>
              <a:rPr lang="uk-UA" sz="2200" dirty="0" smtClean="0">
                <a:solidFill>
                  <a:schemeClr val="tx1"/>
                </a:solidFill>
                <a:latin typeface="Times New Roman" pitchFamily="18" charset="0"/>
                <a:cs typeface="Times New Roman" pitchFamily="18" charset="0"/>
              </a:rPr>
              <a:t>.</a:t>
            </a:r>
          </a:p>
          <a:p>
            <a:pPr algn="just"/>
            <a:r>
              <a:rPr lang="uk-UA" sz="2200" dirty="0" smtClean="0">
                <a:solidFill>
                  <a:schemeClr val="tx1"/>
                </a:solidFill>
                <a:latin typeface="Times New Roman" pitchFamily="18" charset="0"/>
                <a:cs typeface="Times New Roman" pitchFamily="18" charset="0"/>
              </a:rPr>
              <a:t>Біомеханіка - наука</a:t>
            </a:r>
            <a:r>
              <a:rPr lang="uk-UA" sz="2200" dirty="0">
                <a:solidFill>
                  <a:schemeClr val="tx1"/>
                </a:solidFill>
                <a:latin typeface="Times New Roman" pitchFamily="18" charset="0"/>
                <a:cs typeface="Times New Roman" pitchFamily="18" charset="0"/>
              </a:rPr>
              <a:t>, яка на основі ідей та методів </a:t>
            </a:r>
            <a:r>
              <a:rPr lang="uk-UA" sz="2200" dirty="0" smtClean="0">
                <a:solidFill>
                  <a:schemeClr val="tx1"/>
                </a:solidFill>
                <a:latin typeface="Times New Roman" pitchFamily="18" charset="0"/>
                <a:cs typeface="Times New Roman" pitchFamily="18" charset="0"/>
              </a:rPr>
              <a:t>класичної механіки </a:t>
            </a:r>
            <a:r>
              <a:rPr lang="uk-UA" sz="2200" dirty="0">
                <a:solidFill>
                  <a:schemeClr val="tx1"/>
                </a:solidFill>
                <a:latin typeface="Times New Roman" pitchFamily="18" charset="0"/>
                <a:cs typeface="Times New Roman" pitchFamily="18" charset="0"/>
              </a:rPr>
              <a:t>вивчає властивості біологічних об'єктів (</a:t>
            </a:r>
            <a:r>
              <a:rPr lang="uk-UA" sz="2200" dirty="0" smtClean="0">
                <a:solidFill>
                  <a:schemeClr val="tx1"/>
                </a:solidFill>
                <a:latin typeface="Times New Roman" pitchFamily="18" charset="0"/>
                <a:cs typeface="Times New Roman" pitchFamily="18" charset="0"/>
              </a:rPr>
              <a:t>м'язових, </a:t>
            </a:r>
            <a:r>
              <a:rPr lang="uk-UA" sz="2200" dirty="0">
                <a:solidFill>
                  <a:schemeClr val="tx1"/>
                </a:solidFill>
                <a:latin typeface="Times New Roman" pitchFamily="18" charset="0"/>
                <a:cs typeface="Times New Roman" pitchFamily="18" charset="0"/>
              </a:rPr>
              <a:t>кісткових </a:t>
            </a:r>
            <a:r>
              <a:rPr lang="uk-UA" sz="2200" dirty="0" smtClean="0">
                <a:solidFill>
                  <a:schemeClr val="tx1"/>
                </a:solidFill>
                <a:latin typeface="Times New Roman" pitchFamily="18" charset="0"/>
                <a:cs typeface="Times New Roman" pitchFamily="18" charset="0"/>
              </a:rPr>
              <a:t>та інших тканин</a:t>
            </a:r>
            <a:r>
              <a:rPr lang="uk-UA" sz="2200" dirty="0">
                <a:solidFill>
                  <a:schemeClr val="tx1"/>
                </a:solidFill>
                <a:latin typeface="Times New Roman" pitchFamily="18" charset="0"/>
                <a:cs typeface="Times New Roman" pitchFamily="18" charset="0"/>
              </a:rPr>
              <a:t>), закономірності їх адаптації до довкілля, поведінку та механічні рухи в них на всіх рівнях організації та в різних станах, включаючи періоди розвитку й старіння, а також при патологіях</a:t>
            </a:r>
            <a:r>
              <a:rPr lang="uk-UA" sz="2200" dirty="0" smtClean="0">
                <a:solidFill>
                  <a:schemeClr val="tx1"/>
                </a:solidFill>
                <a:latin typeface="Times New Roman" pitchFamily="18" charset="0"/>
                <a:cs typeface="Times New Roman" pitchFamily="18" charset="0"/>
              </a:rPr>
              <a:t>. </a:t>
            </a:r>
          </a:p>
        </p:txBody>
      </p:sp>
      <p:pic>
        <p:nvPicPr>
          <p:cNvPr id="2" name="Рисунок 1"/>
          <p:cNvPicPr>
            <a:picLocks noChangeAspect="1"/>
          </p:cNvPicPr>
          <p:nvPr/>
        </p:nvPicPr>
        <p:blipFill>
          <a:blip r:embed="rId2"/>
          <a:stretch>
            <a:fillRect/>
          </a:stretch>
        </p:blipFill>
        <p:spPr>
          <a:xfrm>
            <a:off x="1835696" y="5013176"/>
            <a:ext cx="2304256" cy="1374873"/>
          </a:xfrm>
          <a:prstGeom prst="rect">
            <a:avLst/>
          </a:prstGeom>
        </p:spPr>
      </p:pic>
      <p:pic>
        <p:nvPicPr>
          <p:cNvPr id="4" name="Рисунок 3"/>
          <p:cNvPicPr>
            <a:picLocks noChangeAspect="1"/>
          </p:cNvPicPr>
          <p:nvPr/>
        </p:nvPicPr>
        <p:blipFill>
          <a:blip r:embed="rId3"/>
          <a:stretch>
            <a:fillRect/>
          </a:stretch>
        </p:blipFill>
        <p:spPr>
          <a:xfrm>
            <a:off x="5436096" y="5054801"/>
            <a:ext cx="2592288" cy="1359178"/>
          </a:xfrm>
          <a:prstGeom prst="rect">
            <a:avLst/>
          </a:prstGeom>
        </p:spPr>
      </p:pic>
    </p:spTree>
    <p:extLst>
      <p:ext uri="{BB962C8B-B14F-4D97-AF65-F5344CB8AC3E}">
        <p14:creationId xmlns:p14="http://schemas.microsoft.com/office/powerpoint/2010/main" val="22522482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827584" y="332656"/>
            <a:ext cx="7992888" cy="3240360"/>
          </a:xfrm>
        </p:spPr>
        <p:txBody>
          <a:bodyPr>
            <a:noAutofit/>
          </a:bodyPr>
          <a:lstStyle/>
          <a:p>
            <a:r>
              <a:rPr lang="uk-UA" sz="1800" dirty="0">
                <a:solidFill>
                  <a:schemeClr val="tx1"/>
                </a:solidFill>
                <a:latin typeface="Times New Roman" pitchFamily="18" charset="0"/>
                <a:cs typeface="Times New Roman" pitchFamily="18" charset="0"/>
              </a:rPr>
              <a:t> </a:t>
            </a:r>
            <a:endParaRPr lang="uk-UA" sz="2400" dirty="0" smtClean="0">
              <a:solidFill>
                <a:schemeClr val="tx1"/>
              </a:solidFill>
              <a:latin typeface="Times New Roman" pitchFamily="18" charset="0"/>
              <a:cs typeface="Times New Roman" pitchFamily="18" charset="0"/>
            </a:endParaRPr>
          </a:p>
          <a:p>
            <a:pPr algn="just"/>
            <a:r>
              <a:rPr lang="uk-UA" sz="2400" dirty="0" smtClean="0">
                <a:solidFill>
                  <a:schemeClr val="tx1"/>
                </a:solidFill>
                <a:latin typeface="Times New Roman" pitchFamily="18" charset="0"/>
                <a:cs typeface="Times New Roman" pitchFamily="18" charset="0"/>
              </a:rPr>
              <a:t>Закони біомеханіки широко використовуються в медицині -при створенні штучних замінників </a:t>
            </a:r>
            <a:r>
              <a:rPr lang="uk-UA" sz="2400" dirty="0">
                <a:solidFill>
                  <a:schemeClr val="tx1"/>
                </a:solidFill>
                <a:latin typeface="Times New Roman" pitchFamily="18" charset="0"/>
                <a:cs typeface="Times New Roman" pitchFamily="18" charset="0"/>
              </a:rPr>
              <a:t>тканин і органів, </a:t>
            </a:r>
            <a:r>
              <a:rPr lang="uk-UA" sz="2400" dirty="0" smtClean="0">
                <a:solidFill>
                  <a:schemeClr val="tx1"/>
                </a:solidFill>
                <a:latin typeface="Times New Roman" pitchFamily="18" charset="0"/>
                <a:cs typeface="Times New Roman" pitchFamily="18" charset="0"/>
              </a:rPr>
              <a:t>під час протезування і ортезування, для </a:t>
            </a:r>
            <a:r>
              <a:rPr lang="uk-UA" sz="2400" dirty="0">
                <a:solidFill>
                  <a:schemeClr val="tx1"/>
                </a:solidFill>
                <a:latin typeface="Times New Roman" pitchFamily="18" charset="0"/>
                <a:cs typeface="Times New Roman" pitchFamily="18" charset="0"/>
              </a:rPr>
              <a:t>розроблення методів впливу на процеси в живих </a:t>
            </a:r>
            <a:r>
              <a:rPr lang="uk-UA" sz="2400" dirty="0" smtClean="0">
                <a:solidFill>
                  <a:schemeClr val="tx1"/>
                </a:solidFill>
                <a:latin typeface="Times New Roman" pitchFamily="18" charset="0"/>
                <a:cs typeface="Times New Roman" pitchFamily="18" charset="0"/>
              </a:rPr>
              <a:t>організмах, для </a:t>
            </a:r>
            <a:r>
              <a:rPr lang="uk-UA" sz="2400" dirty="0">
                <a:solidFill>
                  <a:schemeClr val="tx1"/>
                </a:solidFill>
                <a:latin typeface="Times New Roman" pitchFamily="18" charset="0"/>
                <a:cs typeface="Times New Roman" pitchFamily="18" charset="0"/>
              </a:rPr>
              <a:t>пізнання рухових можливостей людини, </a:t>
            </a:r>
            <a:r>
              <a:rPr lang="uk-UA" sz="2400" dirty="0" smtClean="0">
                <a:solidFill>
                  <a:schemeClr val="tx1"/>
                </a:solidFill>
                <a:latin typeface="Times New Roman" pitchFamily="18" charset="0"/>
                <a:cs typeface="Times New Roman" pitchFamily="18" charset="0"/>
              </a:rPr>
              <a:t>для </a:t>
            </a:r>
            <a:r>
              <a:rPr lang="uk-UA" sz="2400" dirty="0">
                <a:solidFill>
                  <a:schemeClr val="tx1"/>
                </a:solidFill>
                <a:latin typeface="Times New Roman" pitchFamily="18" charset="0"/>
                <a:cs typeface="Times New Roman" pitchFamily="18" charset="0"/>
              </a:rPr>
              <a:t>захисту людини від шкідливих впливів довкілля під час її функціонування в екстремальних </a:t>
            </a:r>
            <a:r>
              <a:rPr lang="uk-UA" sz="2400" dirty="0" smtClean="0">
                <a:solidFill>
                  <a:schemeClr val="tx1"/>
                </a:solidFill>
                <a:latin typeface="Times New Roman" pitchFamily="18" charset="0"/>
                <a:cs typeface="Times New Roman" pitchFamily="18" charset="0"/>
              </a:rPr>
              <a:t>умовах, </a:t>
            </a:r>
            <a:r>
              <a:rPr lang="uk-UA" sz="2400" dirty="0">
                <a:solidFill>
                  <a:schemeClr val="tx1"/>
                </a:solidFill>
                <a:latin typeface="Times New Roman" pitchFamily="18" charset="0"/>
                <a:cs typeface="Times New Roman" pitchFamily="18" charset="0"/>
              </a:rPr>
              <a:t>для </a:t>
            </a:r>
            <a:r>
              <a:rPr lang="uk-UA" sz="2400" dirty="0" smtClean="0">
                <a:solidFill>
                  <a:schemeClr val="tx1"/>
                </a:solidFill>
                <a:latin typeface="Times New Roman" pitchFamily="18" charset="0"/>
                <a:cs typeface="Times New Roman" pitchFamily="18" charset="0"/>
              </a:rPr>
              <a:t>діагностики і терапії.</a:t>
            </a:r>
            <a:endParaRPr lang="uk-UA" sz="2400" dirty="0">
              <a:solidFill>
                <a:schemeClr val="tx1"/>
              </a:solidFill>
              <a:latin typeface="Times New Roman" pitchFamily="18" charset="0"/>
              <a:cs typeface="Times New Roman" pitchFamily="18" charset="0"/>
            </a:endParaRPr>
          </a:p>
          <a:p>
            <a:pPr algn="just"/>
            <a:endParaRPr lang="uk-UA" sz="2400" dirty="0" smtClean="0">
              <a:solidFill>
                <a:schemeClr val="tx1"/>
              </a:solidFill>
              <a:latin typeface="Times New Roman" pitchFamily="18" charset="0"/>
              <a:cs typeface="Times New Roman" pitchFamily="18" charset="0"/>
            </a:endParaRPr>
          </a:p>
        </p:txBody>
      </p:sp>
      <p:pic>
        <p:nvPicPr>
          <p:cNvPr id="2" name="Рисунок 1"/>
          <p:cNvPicPr>
            <a:picLocks noChangeAspect="1"/>
          </p:cNvPicPr>
          <p:nvPr/>
        </p:nvPicPr>
        <p:blipFill>
          <a:blip r:embed="rId2"/>
          <a:stretch>
            <a:fillRect/>
          </a:stretch>
        </p:blipFill>
        <p:spPr>
          <a:xfrm>
            <a:off x="859820" y="4346970"/>
            <a:ext cx="2204697" cy="1314074"/>
          </a:xfrm>
          <a:prstGeom prst="rect">
            <a:avLst/>
          </a:prstGeom>
        </p:spPr>
      </p:pic>
      <p:pic>
        <p:nvPicPr>
          <p:cNvPr id="4" name="Рисунок 3"/>
          <p:cNvPicPr>
            <a:picLocks noChangeAspect="1"/>
          </p:cNvPicPr>
          <p:nvPr/>
        </p:nvPicPr>
        <p:blipFill>
          <a:blip r:embed="rId3"/>
          <a:stretch>
            <a:fillRect/>
          </a:stretch>
        </p:blipFill>
        <p:spPr>
          <a:xfrm>
            <a:off x="6588224" y="4776175"/>
            <a:ext cx="2015364" cy="1463779"/>
          </a:xfrm>
          <a:prstGeom prst="rect">
            <a:avLst/>
          </a:prstGeom>
        </p:spPr>
      </p:pic>
      <p:pic>
        <p:nvPicPr>
          <p:cNvPr id="5" name="Рисунок 4"/>
          <p:cNvPicPr>
            <a:picLocks noChangeAspect="1"/>
          </p:cNvPicPr>
          <p:nvPr/>
        </p:nvPicPr>
        <p:blipFill>
          <a:blip r:embed="rId4"/>
          <a:stretch>
            <a:fillRect/>
          </a:stretch>
        </p:blipFill>
        <p:spPr>
          <a:xfrm>
            <a:off x="6588224" y="3573016"/>
            <a:ext cx="2015364" cy="1133157"/>
          </a:xfrm>
          <a:prstGeom prst="rect">
            <a:avLst/>
          </a:prstGeom>
        </p:spPr>
      </p:pic>
      <p:pic>
        <p:nvPicPr>
          <p:cNvPr id="6" name="Рисунок 5"/>
          <p:cNvPicPr>
            <a:picLocks noChangeAspect="1"/>
          </p:cNvPicPr>
          <p:nvPr/>
        </p:nvPicPr>
        <p:blipFill>
          <a:blip r:embed="rId5"/>
          <a:stretch>
            <a:fillRect/>
          </a:stretch>
        </p:blipFill>
        <p:spPr>
          <a:xfrm>
            <a:off x="3516683" y="4132470"/>
            <a:ext cx="2619375" cy="1743075"/>
          </a:xfrm>
          <a:prstGeom prst="rect">
            <a:avLst/>
          </a:prstGeom>
        </p:spPr>
      </p:pic>
    </p:spTree>
    <p:extLst>
      <p:ext uri="{BB962C8B-B14F-4D97-AF65-F5344CB8AC3E}">
        <p14:creationId xmlns:p14="http://schemas.microsoft.com/office/powerpoint/2010/main" val="1539442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539552" y="332656"/>
            <a:ext cx="8208912" cy="3240360"/>
          </a:xfrm>
        </p:spPr>
        <p:txBody>
          <a:bodyPr>
            <a:noAutofit/>
          </a:bodyPr>
          <a:lstStyle/>
          <a:p>
            <a:pPr algn="just"/>
            <a:r>
              <a:rPr lang="uk-UA" sz="2400" b="1" dirty="0" smtClean="0">
                <a:solidFill>
                  <a:srgbClr val="00B050"/>
                </a:solidFill>
                <a:latin typeface="Times New Roman" pitchFamily="18" charset="0"/>
                <a:cs typeface="Times New Roman" pitchFamily="18" charset="0"/>
              </a:rPr>
              <a:t>Біомеханіка</a:t>
            </a:r>
            <a:r>
              <a:rPr lang="uk-UA" sz="2400" dirty="0" smtClean="0">
                <a:solidFill>
                  <a:schemeClr val="tx1"/>
                </a:solidFill>
                <a:latin typeface="Times New Roman" pitchFamily="18" charset="0"/>
                <a:cs typeface="Times New Roman" pitchFamily="18" charset="0"/>
              </a:rPr>
              <a:t> </a:t>
            </a:r>
            <a:r>
              <a:rPr lang="uk-UA" sz="2400" dirty="0">
                <a:solidFill>
                  <a:schemeClr val="tx1"/>
                </a:solidFill>
                <a:latin typeface="Times New Roman" pitchFamily="18" charset="0"/>
                <a:cs typeface="Times New Roman" pitchFamily="18" charset="0"/>
              </a:rPr>
              <a:t>- це дисципліна, що вивчає механічні форми руху біологічних систем, тіл або їх частин. </a:t>
            </a:r>
            <a:endParaRPr lang="uk-UA" sz="2400" dirty="0" smtClean="0">
              <a:solidFill>
                <a:schemeClr val="tx1"/>
              </a:solidFill>
              <a:latin typeface="Times New Roman" pitchFamily="18" charset="0"/>
              <a:cs typeface="Times New Roman" pitchFamily="18" charset="0"/>
            </a:endParaRPr>
          </a:p>
          <a:p>
            <a:pPr algn="just"/>
            <a:r>
              <a:rPr lang="uk-UA" sz="2000" dirty="0" smtClean="0">
                <a:solidFill>
                  <a:schemeClr val="tx1"/>
                </a:solidFill>
                <a:latin typeface="Times New Roman" pitchFamily="18" charset="0"/>
                <a:cs typeface="Times New Roman" pitchFamily="18" charset="0"/>
              </a:rPr>
              <a:t>Біомеханіка розглядає </a:t>
            </a:r>
          </a:p>
          <a:p>
            <a:pPr marL="342900" indent="-342900" algn="just">
              <a:buFont typeface="Arial" panose="020B0604020202020204" pitchFamily="34" charset="0"/>
              <a:buChar char="•"/>
            </a:pPr>
            <a:r>
              <a:rPr lang="uk-UA" sz="2000" dirty="0" smtClean="0">
                <a:solidFill>
                  <a:schemeClr val="tx1"/>
                </a:solidFill>
                <a:latin typeface="Times New Roman" pitchFamily="18" charset="0"/>
                <a:cs typeface="Times New Roman" pitchFamily="18" charset="0"/>
              </a:rPr>
              <a:t>загальні </a:t>
            </a:r>
            <a:r>
              <a:rPr lang="uk-UA" sz="2000" dirty="0">
                <a:solidFill>
                  <a:schemeClr val="tx1"/>
                </a:solidFill>
                <a:latin typeface="Times New Roman" pitchFamily="18" charset="0"/>
                <a:cs typeface="Times New Roman" pitchFamily="18" charset="0"/>
              </a:rPr>
              <a:t>закони і основні поняття класичної механіки, </a:t>
            </a:r>
            <a:endParaRPr lang="uk-UA" sz="2000" dirty="0" smtClean="0">
              <a:solidFill>
                <a:schemeClr val="tx1"/>
              </a:solidFill>
              <a:latin typeface="Times New Roman" pitchFamily="18" charset="0"/>
              <a:cs typeface="Times New Roman" pitchFamily="18" charset="0"/>
            </a:endParaRPr>
          </a:p>
          <a:p>
            <a:pPr marL="342900" indent="-342900" algn="just">
              <a:buFont typeface="Arial" panose="020B0604020202020204" pitchFamily="34" charset="0"/>
              <a:buChar char="•"/>
            </a:pPr>
            <a:r>
              <a:rPr lang="uk-UA" sz="2000" dirty="0" smtClean="0">
                <a:solidFill>
                  <a:schemeClr val="tx1"/>
                </a:solidFill>
                <a:latin typeface="Times New Roman" pitchFamily="18" charset="0"/>
                <a:cs typeface="Times New Roman" pitchFamily="18" charset="0"/>
              </a:rPr>
              <a:t>опис </a:t>
            </a:r>
            <a:r>
              <a:rPr lang="uk-UA" sz="2000" dirty="0">
                <a:solidFill>
                  <a:schemeClr val="tx1"/>
                </a:solidFill>
                <a:latin typeface="Times New Roman" pitchFamily="18" charset="0"/>
                <a:cs typeface="Times New Roman" pitchFamily="18" charset="0"/>
              </a:rPr>
              <a:t>структур і функцій окремих частин і цілісного організму, </a:t>
            </a:r>
            <a:endParaRPr lang="uk-UA" sz="2000" dirty="0" smtClean="0">
              <a:solidFill>
                <a:schemeClr val="tx1"/>
              </a:solidFill>
              <a:latin typeface="Times New Roman" pitchFamily="18" charset="0"/>
              <a:cs typeface="Times New Roman" pitchFamily="18" charset="0"/>
            </a:endParaRPr>
          </a:p>
          <a:p>
            <a:pPr marL="342900" indent="-342900" algn="just">
              <a:buFont typeface="Arial" panose="020B0604020202020204" pitchFamily="34" charset="0"/>
              <a:buChar char="•"/>
            </a:pPr>
            <a:r>
              <a:rPr lang="uk-UA" sz="2000" dirty="0">
                <a:solidFill>
                  <a:schemeClr val="tx1"/>
                </a:solidFill>
                <a:latin typeface="Times New Roman" pitchFamily="18" charset="0"/>
                <a:cs typeface="Times New Roman" pitchFamily="18" charset="0"/>
              </a:rPr>
              <a:t>закони перетворення енергії при простих механічних переміщеннях і складних формах руху біологічних </a:t>
            </a:r>
            <a:r>
              <a:rPr lang="uk-UA" sz="2000" dirty="0" smtClean="0">
                <a:solidFill>
                  <a:schemeClr val="tx1"/>
                </a:solidFill>
                <a:latin typeface="Times New Roman" pitchFamily="18" charset="0"/>
                <a:cs typeface="Times New Roman" pitchFamily="18" charset="0"/>
              </a:rPr>
              <a:t>тіл,</a:t>
            </a:r>
            <a:endParaRPr lang="uk-UA" sz="2000" dirty="0">
              <a:solidFill>
                <a:schemeClr val="tx1"/>
              </a:solidFill>
              <a:latin typeface="Times New Roman" pitchFamily="18" charset="0"/>
              <a:cs typeface="Times New Roman" pitchFamily="18" charset="0"/>
            </a:endParaRPr>
          </a:p>
          <a:p>
            <a:pPr marL="342900" indent="-342900" algn="just">
              <a:buFont typeface="Arial" panose="020B0604020202020204" pitchFamily="34" charset="0"/>
              <a:buChar char="•"/>
            </a:pPr>
            <a:r>
              <a:rPr lang="uk-UA" sz="2000" dirty="0" smtClean="0">
                <a:solidFill>
                  <a:schemeClr val="tx1"/>
                </a:solidFill>
                <a:latin typeface="Times New Roman" pitchFamily="18" charset="0"/>
                <a:cs typeface="Times New Roman" pitchFamily="18" charset="0"/>
              </a:rPr>
              <a:t>способи </a:t>
            </a:r>
            <a:r>
              <a:rPr lang="uk-UA" sz="2000" dirty="0">
                <a:solidFill>
                  <a:schemeClr val="tx1"/>
                </a:solidFill>
                <a:latin typeface="Times New Roman" pitchFamily="18" charset="0"/>
                <a:cs typeface="Times New Roman" pitchFamily="18" charset="0"/>
              </a:rPr>
              <a:t>моделювання і теорії, що пояснюють складні біологічні процеси для основних механізмів контролю, вимірів і управління механічними </a:t>
            </a:r>
            <a:r>
              <a:rPr lang="uk-UA" sz="2000" dirty="0" smtClean="0">
                <a:solidFill>
                  <a:schemeClr val="tx1"/>
                </a:solidFill>
                <a:latin typeface="Times New Roman" pitchFamily="18" charset="0"/>
                <a:cs typeface="Times New Roman" pitchFamily="18" charset="0"/>
              </a:rPr>
              <a:t>рухами.</a:t>
            </a:r>
          </a:p>
        </p:txBody>
      </p:sp>
      <p:pic>
        <p:nvPicPr>
          <p:cNvPr id="2" name="Рисунок 1"/>
          <p:cNvPicPr>
            <a:picLocks noChangeAspect="1"/>
          </p:cNvPicPr>
          <p:nvPr/>
        </p:nvPicPr>
        <p:blipFill>
          <a:blip r:embed="rId2"/>
          <a:stretch>
            <a:fillRect/>
          </a:stretch>
        </p:blipFill>
        <p:spPr>
          <a:xfrm>
            <a:off x="6645808" y="5081621"/>
            <a:ext cx="1901054" cy="1577586"/>
          </a:xfrm>
          <a:prstGeom prst="rect">
            <a:avLst/>
          </a:prstGeom>
        </p:spPr>
      </p:pic>
      <p:pic>
        <p:nvPicPr>
          <p:cNvPr id="4" name="Рисунок 3"/>
          <p:cNvPicPr>
            <a:picLocks noChangeAspect="1"/>
          </p:cNvPicPr>
          <p:nvPr/>
        </p:nvPicPr>
        <p:blipFill>
          <a:blip r:embed="rId3"/>
          <a:stretch>
            <a:fillRect/>
          </a:stretch>
        </p:blipFill>
        <p:spPr>
          <a:xfrm>
            <a:off x="3129626" y="4089537"/>
            <a:ext cx="3045502" cy="2019300"/>
          </a:xfrm>
          <a:prstGeom prst="rect">
            <a:avLst/>
          </a:prstGeom>
        </p:spPr>
      </p:pic>
      <p:pic>
        <p:nvPicPr>
          <p:cNvPr id="5" name="Рисунок 4"/>
          <p:cNvPicPr>
            <a:picLocks noChangeAspect="1"/>
          </p:cNvPicPr>
          <p:nvPr/>
        </p:nvPicPr>
        <p:blipFill>
          <a:blip r:embed="rId4"/>
          <a:stretch>
            <a:fillRect/>
          </a:stretch>
        </p:blipFill>
        <p:spPr>
          <a:xfrm>
            <a:off x="6588223" y="3789040"/>
            <a:ext cx="2016224" cy="1152128"/>
          </a:xfrm>
          <a:prstGeom prst="rect">
            <a:avLst/>
          </a:prstGeom>
        </p:spPr>
      </p:pic>
      <p:pic>
        <p:nvPicPr>
          <p:cNvPr id="6" name="Рисунок 5"/>
          <p:cNvPicPr>
            <a:picLocks noChangeAspect="1"/>
          </p:cNvPicPr>
          <p:nvPr/>
        </p:nvPicPr>
        <p:blipFill>
          <a:blip r:embed="rId5"/>
          <a:stretch>
            <a:fillRect/>
          </a:stretch>
        </p:blipFill>
        <p:spPr>
          <a:xfrm>
            <a:off x="1014320" y="4089537"/>
            <a:ext cx="1700457" cy="2019300"/>
          </a:xfrm>
          <a:prstGeom prst="rect">
            <a:avLst/>
          </a:prstGeom>
        </p:spPr>
      </p:pic>
    </p:spTree>
    <p:extLst>
      <p:ext uri="{BB962C8B-B14F-4D97-AF65-F5344CB8AC3E}">
        <p14:creationId xmlns:p14="http://schemas.microsoft.com/office/powerpoint/2010/main" val="15803588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539552" y="476672"/>
            <a:ext cx="8208912" cy="4104456"/>
          </a:xfrm>
        </p:spPr>
        <p:txBody>
          <a:bodyPr>
            <a:noAutofit/>
          </a:bodyPr>
          <a:lstStyle/>
          <a:p>
            <a:pPr algn="just"/>
            <a:r>
              <a:rPr lang="uk-UA" sz="2400" dirty="0" smtClean="0">
                <a:solidFill>
                  <a:schemeClr val="tx1"/>
                </a:solidFill>
                <a:latin typeface="Times New Roman" pitchFamily="18" charset="0"/>
                <a:cs typeface="Times New Roman" pitchFamily="18" charset="0"/>
              </a:rPr>
              <a:t>Біологічну </a:t>
            </a:r>
            <a:r>
              <a:rPr lang="uk-UA" sz="2400" dirty="0">
                <a:solidFill>
                  <a:schemeClr val="tx1"/>
                </a:solidFill>
                <a:latin typeface="Times New Roman" pitchFamily="18" charset="0"/>
                <a:cs typeface="Times New Roman" pitchFamily="18" charset="0"/>
              </a:rPr>
              <a:t>механіку сьогодні визначають як науку, що вивчає закономірності руху та </a:t>
            </a:r>
            <a:r>
              <a:rPr lang="uk-UA" sz="2400" dirty="0" smtClean="0">
                <a:solidFill>
                  <a:schemeClr val="tx1"/>
                </a:solidFill>
                <a:latin typeface="Times New Roman" pitchFamily="18" charset="0"/>
                <a:cs typeface="Times New Roman" pitchFamily="18" charset="0"/>
              </a:rPr>
              <a:t>деформації </a:t>
            </a:r>
            <a:r>
              <a:rPr lang="uk-UA" sz="2400" dirty="0">
                <a:solidFill>
                  <a:schemeClr val="tx1"/>
                </a:solidFill>
                <a:latin typeface="Times New Roman" pitchFamily="18" charset="0"/>
                <a:cs typeface="Times New Roman" pitchFamily="18" charset="0"/>
              </a:rPr>
              <a:t>різних біологічних структур та тканин під дією факторів навколишнього середовища. </a:t>
            </a:r>
            <a:endParaRPr lang="uk-UA" sz="2400" dirty="0" smtClean="0">
              <a:solidFill>
                <a:schemeClr val="tx1"/>
              </a:solidFill>
              <a:latin typeface="Times New Roman" pitchFamily="18" charset="0"/>
              <a:cs typeface="Times New Roman" pitchFamily="18" charset="0"/>
            </a:endParaRPr>
          </a:p>
          <a:p>
            <a:pPr algn="just"/>
            <a:r>
              <a:rPr lang="uk-UA" sz="2400" dirty="0" smtClean="0">
                <a:solidFill>
                  <a:schemeClr val="tx1"/>
                </a:solidFill>
                <a:latin typeface="Times New Roman" pitchFamily="18" charset="0"/>
                <a:cs typeface="Times New Roman" pitchFamily="18" charset="0"/>
              </a:rPr>
              <a:t>Проблеми</a:t>
            </a:r>
            <a:r>
              <a:rPr lang="uk-UA" sz="2400" dirty="0">
                <a:solidFill>
                  <a:schemeClr val="tx1"/>
                </a:solidFill>
                <a:latin typeface="Times New Roman" pitchFamily="18" charset="0"/>
                <a:cs typeface="Times New Roman" pitchFamily="18" charset="0"/>
              </a:rPr>
              <a:t>, які вирішуються біомеханікою, важливі одночасно і для технічних, і для медико-біологічних наук. Це пов'язано з тим, що </a:t>
            </a:r>
            <a:r>
              <a:rPr lang="uk-UA" sz="2400" dirty="0">
                <a:solidFill>
                  <a:srgbClr val="0070C0"/>
                </a:solidFill>
                <a:latin typeface="Times New Roman" pitchFamily="18" charset="0"/>
                <a:cs typeface="Times New Roman" pitchFamily="18" charset="0"/>
              </a:rPr>
              <a:t>у процесі еволюції виникли біологічні системи, оптимальні за конструкцією щодо виконуваних ними фізіологічних </a:t>
            </a:r>
            <a:r>
              <a:rPr lang="uk-UA" sz="2400" dirty="0" smtClean="0">
                <a:solidFill>
                  <a:srgbClr val="0070C0"/>
                </a:solidFill>
                <a:latin typeface="Times New Roman" pitchFamily="18" charset="0"/>
                <a:cs typeface="Times New Roman" pitchFamily="18" charset="0"/>
              </a:rPr>
              <a:t>функцій </a:t>
            </a:r>
            <a:r>
              <a:rPr lang="uk-UA" sz="2400" dirty="0">
                <a:solidFill>
                  <a:srgbClr val="0070C0"/>
                </a:solidFill>
                <a:latin typeface="Times New Roman" pitchFamily="18" charset="0"/>
                <a:cs typeface="Times New Roman" pitchFamily="18" charset="0"/>
              </a:rPr>
              <a:t>та властивостей матеріалів, які визначають їх механічну поведінку</a:t>
            </a:r>
            <a:r>
              <a:rPr lang="uk-UA" sz="2400" dirty="0">
                <a:solidFill>
                  <a:schemeClr val="tx1"/>
                </a:solidFill>
                <a:latin typeface="Times New Roman" pitchFamily="18" charset="0"/>
                <a:cs typeface="Times New Roman" pitchFamily="18" charset="0"/>
              </a:rPr>
              <a:t>. </a:t>
            </a:r>
            <a:endParaRPr lang="uk-UA" sz="2400" dirty="0" smtClean="0">
              <a:solidFill>
                <a:schemeClr val="tx1"/>
              </a:solidFill>
              <a:latin typeface="Times New Roman" pitchFamily="18" charset="0"/>
              <a:cs typeface="Times New Roman" pitchFamily="18" charset="0"/>
            </a:endParaRPr>
          </a:p>
        </p:txBody>
      </p:sp>
      <p:pic>
        <p:nvPicPr>
          <p:cNvPr id="2" name="Рисунок 1"/>
          <p:cNvPicPr>
            <a:picLocks noChangeAspect="1"/>
          </p:cNvPicPr>
          <p:nvPr/>
        </p:nvPicPr>
        <p:blipFill>
          <a:blip r:embed="rId2"/>
          <a:stretch>
            <a:fillRect/>
          </a:stretch>
        </p:blipFill>
        <p:spPr>
          <a:xfrm>
            <a:off x="2123728" y="4797152"/>
            <a:ext cx="5452864" cy="1471047"/>
          </a:xfrm>
          <a:prstGeom prst="rect">
            <a:avLst/>
          </a:prstGeom>
        </p:spPr>
      </p:pic>
    </p:spTree>
    <p:extLst>
      <p:ext uri="{BB962C8B-B14F-4D97-AF65-F5344CB8AC3E}">
        <p14:creationId xmlns:p14="http://schemas.microsoft.com/office/powerpoint/2010/main" val="28320030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539552" y="404664"/>
            <a:ext cx="8208912" cy="3744416"/>
          </a:xfrm>
        </p:spPr>
        <p:txBody>
          <a:bodyPr>
            <a:noAutofit/>
          </a:bodyPr>
          <a:lstStyle/>
          <a:p>
            <a:pPr algn="just"/>
            <a:r>
              <a:rPr lang="uk-UA" sz="2400" dirty="0" smtClean="0">
                <a:solidFill>
                  <a:schemeClr val="tx1"/>
                </a:solidFill>
                <a:latin typeface="Times New Roman" pitchFamily="18" charset="0"/>
                <a:cs typeface="Times New Roman" pitchFamily="18" charset="0"/>
              </a:rPr>
              <a:t>Отже вивчення </a:t>
            </a:r>
            <a:r>
              <a:rPr lang="uk-UA" sz="2400" dirty="0">
                <a:solidFill>
                  <a:schemeClr val="tx1"/>
                </a:solidFill>
                <a:latin typeface="Times New Roman" pitchFamily="18" charset="0"/>
                <a:cs typeface="Times New Roman" pitchFamily="18" charset="0"/>
              </a:rPr>
              <a:t>будови та механічних властивостей різних біологічних тканин може дозволити створити матеріали (зазвичай це композити), найбільш придатні для заміщення уражених природних структур. Розуміння суті механічних явищ, які виникають у живих системах, відкриває можливість відпрацювати нові підходи до лікування певних, насамперед </a:t>
            </a:r>
            <a:r>
              <a:rPr lang="uk-UA" sz="2400" dirty="0" smtClean="0">
                <a:solidFill>
                  <a:schemeClr val="tx1"/>
                </a:solidFill>
                <a:latin typeface="Times New Roman" pitchFamily="18" charset="0"/>
                <a:cs typeface="Times New Roman" pitchFamily="18" charset="0"/>
              </a:rPr>
              <a:t>ортопедичних </a:t>
            </a:r>
            <a:r>
              <a:rPr lang="uk-UA" sz="2400" dirty="0">
                <a:solidFill>
                  <a:schemeClr val="tx1"/>
                </a:solidFill>
                <a:latin typeface="Times New Roman" pitchFamily="18" charset="0"/>
                <a:cs typeface="Times New Roman" pitchFamily="18" charset="0"/>
              </a:rPr>
              <a:t>захворювань</a:t>
            </a:r>
            <a:r>
              <a:rPr lang="uk-UA" sz="2400" dirty="0" smtClean="0">
                <a:solidFill>
                  <a:schemeClr val="tx1"/>
                </a:solidFill>
                <a:latin typeface="Times New Roman" pitchFamily="18" charset="0"/>
                <a:cs typeface="Times New Roman" pitchFamily="18" charset="0"/>
              </a:rPr>
              <a:t>.</a:t>
            </a:r>
          </a:p>
          <a:p>
            <a:pPr algn="just"/>
            <a:r>
              <a:rPr lang="uk-UA" sz="2400" i="1" dirty="0">
                <a:solidFill>
                  <a:schemeClr val="tx1"/>
                </a:solidFill>
                <a:latin typeface="Times New Roman" panose="02020603050405020304" pitchFamily="18" charset="0"/>
                <a:cs typeface="Times New Roman" panose="02020603050405020304" pitchFamily="18" charset="0"/>
              </a:rPr>
              <a:t>«Механічний рух у тілі тварин підпорядковується тим самим законам, що і рух тіл неживих» </a:t>
            </a:r>
            <a:r>
              <a:rPr lang="uk-UA" sz="2400" dirty="0">
                <a:solidFill>
                  <a:schemeClr val="tx1"/>
                </a:solidFill>
                <a:latin typeface="Times New Roman" panose="02020603050405020304" pitchFamily="18" charset="0"/>
                <a:cs typeface="Times New Roman" panose="02020603050405020304" pitchFamily="18" charset="0"/>
              </a:rPr>
              <a:t>- Томас Юнг. </a:t>
            </a:r>
          </a:p>
          <a:p>
            <a:pPr algn="just"/>
            <a:endParaRPr lang="uk-UA" sz="2000" dirty="0" smtClean="0">
              <a:solidFill>
                <a:schemeClr val="tx1"/>
              </a:solidFill>
              <a:latin typeface="Times New Roman" pitchFamily="18" charset="0"/>
              <a:cs typeface="Times New Roman" pitchFamily="18" charset="0"/>
            </a:endParaRPr>
          </a:p>
        </p:txBody>
      </p:sp>
      <p:pic>
        <p:nvPicPr>
          <p:cNvPr id="4" name="Рисунок 3"/>
          <p:cNvPicPr>
            <a:picLocks noChangeAspect="1"/>
          </p:cNvPicPr>
          <p:nvPr/>
        </p:nvPicPr>
        <p:blipFill>
          <a:blip r:embed="rId2"/>
          <a:stretch>
            <a:fillRect/>
          </a:stretch>
        </p:blipFill>
        <p:spPr>
          <a:xfrm>
            <a:off x="2915816" y="4221088"/>
            <a:ext cx="3456384" cy="2507888"/>
          </a:xfrm>
          <a:prstGeom prst="rect">
            <a:avLst/>
          </a:prstGeom>
        </p:spPr>
      </p:pic>
    </p:spTree>
    <p:extLst>
      <p:ext uri="{BB962C8B-B14F-4D97-AF65-F5344CB8AC3E}">
        <p14:creationId xmlns:p14="http://schemas.microsoft.com/office/powerpoint/2010/main" val="196462902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11560" y="332656"/>
            <a:ext cx="8208912" cy="4176464"/>
          </a:xfrm>
        </p:spPr>
        <p:txBody>
          <a:bodyPr>
            <a:noAutofit/>
          </a:bodyPr>
          <a:lstStyle/>
          <a:p>
            <a:pPr marL="342900" indent="-342900" algn="just">
              <a:buFont typeface="Arial" panose="020B0604020202020204" pitchFamily="34" charset="0"/>
              <a:buChar char="•"/>
            </a:pPr>
            <a:r>
              <a:rPr lang="uk-UA" sz="2200" dirty="0" smtClean="0">
                <a:solidFill>
                  <a:schemeClr val="tx1"/>
                </a:solidFill>
                <a:latin typeface="Times New Roman" pitchFamily="18" charset="0"/>
                <a:cs typeface="Times New Roman" pitchFamily="18" charset="0"/>
              </a:rPr>
              <a:t>Людина </a:t>
            </a:r>
            <a:r>
              <a:rPr lang="uk-UA" sz="2200" dirty="0">
                <a:solidFill>
                  <a:schemeClr val="tx1"/>
                </a:solidFill>
                <a:latin typeface="Times New Roman" pitchFamily="18" charset="0"/>
                <a:cs typeface="Times New Roman" pitchFamily="18" charset="0"/>
              </a:rPr>
              <a:t>та будь-які інші біологічні об'єкти, будучи частиною матеріального світу, природно, підкоряються законам механіки та фізики. Разом з тим, на відміну від технічних систем, живі структури мають ряд особливостей, які слід </a:t>
            </a:r>
            <a:r>
              <a:rPr lang="uk-UA" sz="2200" dirty="0" smtClean="0">
                <a:solidFill>
                  <a:schemeClr val="tx1"/>
                </a:solidFill>
                <a:latin typeface="Times New Roman" pitchFamily="18" charset="0"/>
                <a:cs typeface="Times New Roman" pitchFamily="18" charset="0"/>
              </a:rPr>
              <a:t>брати до уваги, </a:t>
            </a:r>
            <a:r>
              <a:rPr lang="uk-UA" sz="2200" dirty="0">
                <a:solidFill>
                  <a:schemeClr val="tx1"/>
                </a:solidFill>
                <a:latin typeface="Times New Roman" pitchFamily="18" charset="0"/>
                <a:cs typeface="Times New Roman" pitchFamily="18" charset="0"/>
              </a:rPr>
              <a:t>обговорюючи їхню механічну поведінку. </a:t>
            </a:r>
            <a:endParaRPr lang="uk-UA" sz="2200" dirty="0" smtClean="0">
              <a:solidFill>
                <a:schemeClr val="tx1"/>
              </a:solidFill>
              <a:latin typeface="Times New Roman" pitchFamily="18" charset="0"/>
              <a:cs typeface="Times New Roman" pitchFamily="18" charset="0"/>
            </a:endParaRPr>
          </a:p>
          <a:p>
            <a:pPr algn="just"/>
            <a:r>
              <a:rPr lang="uk-UA" sz="2200" dirty="0" smtClean="0">
                <a:solidFill>
                  <a:schemeClr val="tx1"/>
                </a:solidFill>
                <a:latin typeface="Times New Roman" pitchFamily="18" charset="0"/>
                <a:cs typeface="Times New Roman" pitchFamily="18" charset="0"/>
              </a:rPr>
              <a:t>Насамперед, для живих об’єктів </a:t>
            </a:r>
            <a:r>
              <a:rPr lang="uk-UA" sz="2200" dirty="0">
                <a:solidFill>
                  <a:schemeClr val="tx1"/>
                </a:solidFill>
                <a:latin typeface="Times New Roman" pitchFamily="18" charset="0"/>
                <a:cs typeface="Times New Roman" pitchFamily="18" charset="0"/>
              </a:rPr>
              <a:t>характерна здатність до </a:t>
            </a:r>
            <a:r>
              <a:rPr lang="uk-UA" sz="2200" i="1" dirty="0">
                <a:solidFill>
                  <a:srgbClr val="0070C0"/>
                </a:solidFill>
                <a:latin typeface="Times New Roman" pitchFamily="18" charset="0"/>
                <a:cs typeface="Times New Roman" pitchFamily="18" charset="0"/>
              </a:rPr>
              <a:t>самовідновлення</a:t>
            </a:r>
            <a:r>
              <a:rPr lang="uk-UA" sz="2200" dirty="0">
                <a:solidFill>
                  <a:schemeClr val="tx1"/>
                </a:solidFill>
                <a:latin typeface="Times New Roman" pitchFamily="18" charset="0"/>
                <a:cs typeface="Times New Roman" pitchFamily="18" charset="0"/>
              </a:rPr>
              <a:t>. Її слід враховувати, визначаючи діапазони змін, які можна розглядати як оборотні. </a:t>
            </a:r>
            <a:endParaRPr lang="uk-UA" sz="2200" dirty="0" smtClean="0">
              <a:solidFill>
                <a:schemeClr val="tx1"/>
              </a:solidFill>
              <a:latin typeface="Times New Roman" pitchFamily="18" charset="0"/>
              <a:cs typeface="Times New Roman" pitchFamily="18" charset="0"/>
            </a:endParaRPr>
          </a:p>
          <a:p>
            <a:pPr algn="just"/>
            <a:r>
              <a:rPr lang="uk-UA" sz="2200" dirty="0" smtClean="0">
                <a:solidFill>
                  <a:schemeClr val="tx1"/>
                </a:solidFill>
                <a:latin typeface="Times New Roman" pitchFamily="18" charset="0"/>
                <a:cs typeface="Times New Roman" pitchFamily="18" charset="0"/>
              </a:rPr>
              <a:t>Ще </a:t>
            </a:r>
            <a:r>
              <a:rPr lang="uk-UA" sz="2200" dirty="0">
                <a:solidFill>
                  <a:schemeClr val="tx1"/>
                </a:solidFill>
                <a:latin typeface="Times New Roman" pitchFamily="18" charset="0"/>
                <a:cs typeface="Times New Roman" pitchFamily="18" charset="0"/>
              </a:rPr>
              <a:t>однією важливою відмінністю є здатність живих систем </a:t>
            </a:r>
            <a:r>
              <a:rPr lang="uk-UA" sz="2200" i="1" dirty="0">
                <a:solidFill>
                  <a:srgbClr val="0070C0"/>
                </a:solidFill>
                <a:latin typeface="Times New Roman" pitchFamily="18" charset="0"/>
                <a:cs typeface="Times New Roman" pitchFamily="18" charset="0"/>
              </a:rPr>
              <a:t>адаптуватися</a:t>
            </a:r>
            <a:r>
              <a:rPr lang="uk-UA" sz="2200" dirty="0">
                <a:solidFill>
                  <a:schemeClr val="tx1"/>
                </a:solidFill>
                <a:latin typeface="Times New Roman" pitchFamily="18" charset="0"/>
                <a:cs typeface="Times New Roman" pitchFamily="18" charset="0"/>
              </a:rPr>
              <a:t> до тривалих чи багаторазових впливів зовнішніх факторів шляхом функціональної та морфологічної перебудови окремих структур.</a:t>
            </a:r>
            <a:endParaRPr lang="uk-UA" sz="2200" dirty="0" smtClean="0">
              <a:solidFill>
                <a:schemeClr val="tx1"/>
              </a:solidFill>
              <a:latin typeface="Times New Roman" pitchFamily="18" charset="0"/>
              <a:cs typeface="Times New Roman" pitchFamily="18" charset="0"/>
            </a:endParaRPr>
          </a:p>
        </p:txBody>
      </p:sp>
      <p:pic>
        <p:nvPicPr>
          <p:cNvPr id="4" name="Рисунок 3"/>
          <p:cNvPicPr>
            <a:picLocks noChangeAspect="1"/>
          </p:cNvPicPr>
          <p:nvPr/>
        </p:nvPicPr>
        <p:blipFill>
          <a:blip r:embed="rId2"/>
          <a:stretch>
            <a:fillRect/>
          </a:stretch>
        </p:blipFill>
        <p:spPr>
          <a:xfrm>
            <a:off x="1331640" y="4868072"/>
            <a:ext cx="2857500" cy="1600200"/>
          </a:xfrm>
          <a:prstGeom prst="rect">
            <a:avLst/>
          </a:prstGeom>
        </p:spPr>
      </p:pic>
      <p:pic>
        <p:nvPicPr>
          <p:cNvPr id="7" name="Рисунок 6"/>
          <p:cNvPicPr>
            <a:picLocks noChangeAspect="1"/>
          </p:cNvPicPr>
          <p:nvPr/>
        </p:nvPicPr>
        <p:blipFill>
          <a:blip r:embed="rId3"/>
          <a:stretch>
            <a:fillRect/>
          </a:stretch>
        </p:blipFill>
        <p:spPr>
          <a:xfrm>
            <a:off x="5652120" y="4767710"/>
            <a:ext cx="2404326" cy="1800924"/>
          </a:xfrm>
          <a:prstGeom prst="rect">
            <a:avLst/>
          </a:prstGeom>
        </p:spPr>
      </p:pic>
    </p:spTree>
    <p:extLst>
      <p:ext uri="{BB962C8B-B14F-4D97-AF65-F5344CB8AC3E}">
        <p14:creationId xmlns:p14="http://schemas.microsoft.com/office/powerpoint/2010/main" val="214639672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827584" y="332656"/>
            <a:ext cx="7992888" cy="2592288"/>
          </a:xfrm>
        </p:spPr>
        <p:txBody>
          <a:bodyPr>
            <a:noAutofit/>
          </a:bodyPr>
          <a:lstStyle/>
          <a:p>
            <a:r>
              <a:rPr lang="uk-UA" dirty="0">
                <a:solidFill>
                  <a:srgbClr val="0070C0"/>
                </a:solidFill>
                <a:latin typeface="Times New Roman" pitchFamily="18" charset="0"/>
                <a:cs typeface="Times New Roman" pitchFamily="18" charset="0"/>
              </a:rPr>
              <a:t>Напрямки розвитку біомеханіки</a:t>
            </a:r>
            <a:r>
              <a:rPr lang="uk-UA" sz="1800" dirty="0">
                <a:solidFill>
                  <a:schemeClr val="tx1"/>
                </a:solidFill>
                <a:latin typeface="Times New Roman" pitchFamily="18" charset="0"/>
                <a:cs typeface="Times New Roman" pitchFamily="18" charset="0"/>
              </a:rPr>
              <a:t> </a:t>
            </a:r>
            <a:endParaRPr lang="uk-UA" sz="2400" dirty="0" smtClean="0">
              <a:solidFill>
                <a:schemeClr val="tx1"/>
              </a:solidFill>
              <a:latin typeface="Times New Roman" pitchFamily="18" charset="0"/>
              <a:cs typeface="Times New Roman" pitchFamily="18" charset="0"/>
            </a:endParaRPr>
          </a:p>
          <a:p>
            <a:pPr algn="just"/>
            <a:r>
              <a:rPr lang="uk-UA" sz="2200" dirty="0">
                <a:solidFill>
                  <a:schemeClr val="tx1"/>
                </a:solidFill>
                <a:latin typeface="Times New Roman" pitchFamily="18" charset="0"/>
                <a:cs typeface="Times New Roman" pitchFamily="18" charset="0"/>
              </a:rPr>
              <a:t>Враховуючи, що </a:t>
            </a:r>
            <a:r>
              <a:rPr lang="uk-UA" sz="2200" dirty="0" smtClean="0">
                <a:solidFill>
                  <a:schemeClr val="tx1"/>
                </a:solidFill>
                <a:latin typeface="Times New Roman" pitchFamily="18" charset="0"/>
                <a:cs typeface="Times New Roman" pitchFamily="18" charset="0"/>
              </a:rPr>
              <a:t>біомеханіка </a:t>
            </a:r>
            <a:r>
              <a:rPr lang="uk-UA" sz="2200" dirty="0">
                <a:solidFill>
                  <a:schemeClr val="tx1"/>
                </a:solidFill>
                <a:latin typeface="Times New Roman" pitchFamily="18" charset="0"/>
                <a:cs typeface="Times New Roman" pitchFamily="18" charset="0"/>
              </a:rPr>
              <a:t>як </a:t>
            </a:r>
            <a:r>
              <a:rPr lang="uk-UA" sz="2200" dirty="0" smtClean="0">
                <a:solidFill>
                  <a:schemeClr val="tx1"/>
                </a:solidFill>
                <a:latin typeface="Times New Roman" pitchFamily="18" charset="0"/>
                <a:cs typeface="Times New Roman" pitchFamily="18" charset="0"/>
              </a:rPr>
              <a:t>наука </a:t>
            </a:r>
            <a:r>
              <a:rPr lang="uk-UA" sz="2200" dirty="0">
                <a:solidFill>
                  <a:schemeClr val="tx1"/>
                </a:solidFill>
                <a:latin typeface="Times New Roman" pitchFamily="18" charset="0"/>
                <a:cs typeface="Times New Roman" pitchFamily="18" charset="0"/>
              </a:rPr>
              <a:t>виникла на стику класичної механіки і біології, а також динамічної анатомії, фізіології, психології та педагогіки, її розвиток ішов кількома паралельними напрямками: механічним, функціонально-анатомічним та фізіологічним. </a:t>
            </a:r>
            <a:endParaRPr lang="uk-UA" sz="2200" dirty="0" smtClean="0">
              <a:solidFill>
                <a:schemeClr val="tx1"/>
              </a:solidFill>
              <a:latin typeface="Times New Roman" pitchFamily="18" charset="0"/>
              <a:cs typeface="Times New Roman" pitchFamily="18" charset="0"/>
            </a:endParaRPr>
          </a:p>
        </p:txBody>
      </p:sp>
      <p:pic>
        <p:nvPicPr>
          <p:cNvPr id="2" name="Рисунок 1"/>
          <p:cNvPicPr>
            <a:picLocks noChangeAspect="1"/>
          </p:cNvPicPr>
          <p:nvPr/>
        </p:nvPicPr>
        <p:blipFill>
          <a:blip r:embed="rId2"/>
          <a:stretch>
            <a:fillRect/>
          </a:stretch>
        </p:blipFill>
        <p:spPr>
          <a:xfrm>
            <a:off x="1835696" y="4644250"/>
            <a:ext cx="2057053" cy="1881985"/>
          </a:xfrm>
          <a:prstGeom prst="rect">
            <a:avLst/>
          </a:prstGeom>
        </p:spPr>
      </p:pic>
      <p:pic>
        <p:nvPicPr>
          <p:cNvPr id="4" name="Рисунок 3"/>
          <p:cNvPicPr>
            <a:picLocks noChangeAspect="1"/>
          </p:cNvPicPr>
          <p:nvPr/>
        </p:nvPicPr>
        <p:blipFill>
          <a:blip r:embed="rId3"/>
          <a:stretch>
            <a:fillRect/>
          </a:stretch>
        </p:blipFill>
        <p:spPr>
          <a:xfrm>
            <a:off x="840929" y="2895891"/>
            <a:ext cx="2424253" cy="1613230"/>
          </a:xfrm>
          <a:prstGeom prst="rect">
            <a:avLst/>
          </a:prstGeom>
        </p:spPr>
      </p:pic>
      <p:pic>
        <p:nvPicPr>
          <p:cNvPr id="5" name="Рисунок 4"/>
          <p:cNvPicPr>
            <a:picLocks noChangeAspect="1"/>
          </p:cNvPicPr>
          <p:nvPr/>
        </p:nvPicPr>
        <p:blipFill>
          <a:blip r:embed="rId4"/>
          <a:stretch>
            <a:fillRect/>
          </a:stretch>
        </p:blipFill>
        <p:spPr>
          <a:xfrm>
            <a:off x="3892749" y="2780928"/>
            <a:ext cx="2047403" cy="2209428"/>
          </a:xfrm>
          <a:prstGeom prst="rect">
            <a:avLst/>
          </a:prstGeom>
        </p:spPr>
      </p:pic>
      <p:pic>
        <p:nvPicPr>
          <p:cNvPr id="6" name="Рисунок 5"/>
          <p:cNvPicPr>
            <a:picLocks noChangeAspect="1"/>
          </p:cNvPicPr>
          <p:nvPr/>
        </p:nvPicPr>
        <p:blipFill>
          <a:blip r:embed="rId5"/>
          <a:stretch>
            <a:fillRect/>
          </a:stretch>
        </p:blipFill>
        <p:spPr>
          <a:xfrm>
            <a:off x="6199906" y="4007151"/>
            <a:ext cx="2620566" cy="1966410"/>
          </a:xfrm>
          <a:prstGeom prst="rect">
            <a:avLst/>
          </a:prstGeom>
        </p:spPr>
      </p:pic>
    </p:spTree>
    <p:extLst>
      <p:ext uri="{BB962C8B-B14F-4D97-AF65-F5344CB8AC3E}">
        <p14:creationId xmlns:p14="http://schemas.microsoft.com/office/powerpoint/2010/main" val="398759333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827584" y="332656"/>
            <a:ext cx="7992888" cy="4536504"/>
          </a:xfrm>
        </p:spPr>
        <p:txBody>
          <a:bodyPr>
            <a:noAutofit/>
          </a:bodyPr>
          <a:lstStyle/>
          <a:p>
            <a:pPr algn="just"/>
            <a:r>
              <a:rPr lang="uk-UA" sz="2400" b="1" dirty="0" smtClean="0">
                <a:solidFill>
                  <a:schemeClr val="tx1"/>
                </a:solidFill>
                <a:latin typeface="Times New Roman" pitchFamily="18" charset="0"/>
                <a:cs typeface="Times New Roman" pitchFamily="18" charset="0"/>
              </a:rPr>
              <a:t>Механічний напрямок</a:t>
            </a:r>
            <a:r>
              <a:rPr lang="uk-UA" sz="2400" dirty="0" smtClean="0">
                <a:solidFill>
                  <a:schemeClr val="tx1"/>
                </a:solidFill>
                <a:latin typeface="Times New Roman" pitchFamily="18" charset="0"/>
                <a:cs typeface="Times New Roman" pitchFamily="18" charset="0"/>
              </a:rPr>
              <a:t> </a:t>
            </a:r>
          </a:p>
          <a:p>
            <a:pPr algn="just"/>
            <a:r>
              <a:rPr lang="uk-UA" sz="2200" dirty="0" smtClean="0">
                <a:solidFill>
                  <a:schemeClr val="tx1"/>
                </a:solidFill>
                <a:latin typeface="Times New Roman" pitchFamily="18" charset="0"/>
                <a:cs typeface="Times New Roman" pitchFamily="18" charset="0"/>
              </a:rPr>
              <a:t>Хоча біомеханіка не була визнана офіційною дисципліною до 20-го сторіччя, її </a:t>
            </a:r>
            <a:r>
              <a:rPr lang="uk-UA" sz="2200" dirty="0">
                <a:solidFill>
                  <a:schemeClr val="tx1"/>
                </a:solidFill>
                <a:latin typeface="Times New Roman" pitchFamily="18" charset="0"/>
                <a:cs typeface="Times New Roman" pitchFamily="18" charset="0"/>
              </a:rPr>
              <a:t>вивчали Леонардо Да </a:t>
            </a:r>
            <a:r>
              <a:rPr lang="uk-UA" sz="2200" dirty="0" smtClean="0">
                <a:solidFill>
                  <a:schemeClr val="tx1"/>
                </a:solidFill>
                <a:latin typeface="Times New Roman" pitchFamily="18" charset="0"/>
                <a:cs typeface="Times New Roman" pitchFamily="18" charset="0"/>
              </a:rPr>
              <a:t>Вінчі, Галілео Галілей, Аристотель та інші. У </a:t>
            </a:r>
            <a:r>
              <a:rPr lang="uk-UA" sz="2200" dirty="0">
                <a:solidFill>
                  <a:schemeClr val="tx1"/>
                </a:solidFill>
                <a:latin typeface="Times New Roman" pitchFamily="18" charset="0"/>
                <a:cs typeface="Times New Roman" pitchFamily="18" charset="0"/>
              </a:rPr>
              <a:t>1697 р. Джованні </a:t>
            </a:r>
            <a:r>
              <a:rPr lang="uk-UA" sz="2200" dirty="0" err="1" smtClean="0">
                <a:solidFill>
                  <a:schemeClr val="tx1"/>
                </a:solidFill>
                <a:latin typeface="Times New Roman" pitchFamily="18" charset="0"/>
                <a:cs typeface="Times New Roman" pitchFamily="18" charset="0"/>
              </a:rPr>
              <a:t>Альфонсо</a:t>
            </a:r>
            <a:r>
              <a:rPr lang="uk-UA" sz="2200" dirty="0" smtClean="0">
                <a:solidFill>
                  <a:schemeClr val="tx1"/>
                </a:solidFill>
                <a:latin typeface="Times New Roman" pitchFamily="18" charset="0"/>
                <a:cs typeface="Times New Roman" pitchFamily="18" charset="0"/>
              </a:rPr>
              <a:t> </a:t>
            </a:r>
            <a:r>
              <a:rPr lang="uk-UA" sz="2200" dirty="0" err="1" smtClean="0">
                <a:solidFill>
                  <a:schemeClr val="tx1"/>
                </a:solidFill>
                <a:latin typeface="Times New Roman" pitchFamily="18" charset="0"/>
                <a:cs typeface="Times New Roman" pitchFamily="18" charset="0"/>
              </a:rPr>
              <a:t>Бореллі</a:t>
            </a:r>
            <a:r>
              <a:rPr lang="uk-UA" sz="2200" dirty="0" smtClean="0">
                <a:solidFill>
                  <a:schemeClr val="tx1"/>
                </a:solidFill>
                <a:latin typeface="Times New Roman" pitchFamily="18" charset="0"/>
                <a:cs typeface="Times New Roman" pitchFamily="18" charset="0"/>
              </a:rPr>
              <a:t> написав </a:t>
            </a:r>
            <a:r>
              <a:rPr lang="uk-UA" sz="2200" dirty="0">
                <a:solidFill>
                  <a:schemeClr val="tx1"/>
                </a:solidFill>
                <a:latin typeface="Times New Roman" pitchFamily="18" charset="0"/>
                <a:cs typeface="Times New Roman" pitchFamily="18" charset="0"/>
              </a:rPr>
              <a:t>трактат «Про рухи тварин</a:t>
            </a:r>
            <a:r>
              <a:rPr lang="uk-UA" sz="2200" dirty="0" smtClean="0">
                <a:solidFill>
                  <a:schemeClr val="tx1"/>
                </a:solidFill>
                <a:latin typeface="Times New Roman" pitchFamily="18" charset="0"/>
                <a:cs typeface="Times New Roman" pitchFamily="18" charset="0"/>
              </a:rPr>
              <a:t>», в якому </a:t>
            </a:r>
            <a:r>
              <a:rPr lang="uk-UA" sz="2200" dirty="0">
                <a:solidFill>
                  <a:schemeClr val="tx1"/>
                </a:solidFill>
                <a:latin typeface="Times New Roman" pitchFamily="18" charset="0"/>
                <a:cs typeface="Times New Roman" pitchFamily="18" charset="0"/>
              </a:rPr>
              <a:t>в</a:t>
            </a:r>
            <a:r>
              <a:rPr lang="uk-UA" sz="2200" dirty="0" smtClean="0">
                <a:solidFill>
                  <a:schemeClr val="tx1"/>
                </a:solidFill>
                <a:latin typeface="Times New Roman" pitchFamily="18" charset="0"/>
                <a:cs typeface="Times New Roman" pitchFamily="18" charset="0"/>
              </a:rPr>
              <a:t>ін розвивав </a:t>
            </a:r>
            <a:r>
              <a:rPr lang="uk-UA" sz="2200" dirty="0">
                <a:solidFill>
                  <a:schemeClr val="tx1"/>
                </a:solidFill>
                <a:latin typeface="Times New Roman" pitchFamily="18" charset="0"/>
                <a:cs typeface="Times New Roman" pitchFamily="18" charset="0"/>
              </a:rPr>
              <a:t>ідеї зміни рухів живих систем під дією прикладених сил згідно </a:t>
            </a:r>
            <a:r>
              <a:rPr lang="uk-UA" sz="2200" smtClean="0">
                <a:solidFill>
                  <a:schemeClr val="tx1"/>
                </a:solidFill>
                <a:latin typeface="Times New Roman" pitchFamily="18" charset="0"/>
                <a:cs typeface="Times New Roman" pitchFamily="18" charset="0"/>
              </a:rPr>
              <a:t>з законами </a:t>
            </a:r>
            <a:r>
              <a:rPr lang="uk-UA" sz="2200" dirty="0">
                <a:solidFill>
                  <a:schemeClr val="tx1"/>
                </a:solidFill>
                <a:latin typeface="Times New Roman" pitchFamily="18" charset="0"/>
                <a:cs typeface="Times New Roman" pitchFamily="18" charset="0"/>
              </a:rPr>
              <a:t>класичної механіки. </a:t>
            </a:r>
            <a:endParaRPr lang="uk-UA" sz="2200" dirty="0" smtClean="0">
              <a:solidFill>
                <a:schemeClr val="tx1"/>
              </a:solidFill>
              <a:latin typeface="Times New Roman" pitchFamily="18" charset="0"/>
              <a:cs typeface="Times New Roman" pitchFamily="18" charset="0"/>
            </a:endParaRPr>
          </a:p>
          <a:p>
            <a:pPr algn="just"/>
            <a:r>
              <a:rPr lang="uk-UA" sz="2200" dirty="0" smtClean="0">
                <a:solidFill>
                  <a:schemeClr val="tx1"/>
                </a:solidFill>
                <a:latin typeface="Times New Roman" pitchFamily="18" charset="0"/>
                <a:cs typeface="Times New Roman" pitchFamily="18" charset="0"/>
              </a:rPr>
              <a:t>Зараз </a:t>
            </a:r>
            <a:r>
              <a:rPr lang="uk-UA" sz="2200" dirty="0">
                <a:solidFill>
                  <a:schemeClr val="tx1"/>
                </a:solidFill>
                <a:latin typeface="Times New Roman" pitchFamily="18" charset="0"/>
                <a:cs typeface="Times New Roman" pitchFamily="18" charset="0"/>
              </a:rPr>
              <a:t>механічний підхід до вивчення рухів людини, що дає змогу </a:t>
            </a:r>
            <a:r>
              <a:rPr lang="uk-UA" sz="2200" i="1" dirty="0">
                <a:solidFill>
                  <a:srgbClr val="00B050"/>
                </a:solidFill>
                <a:latin typeface="Times New Roman" pitchFamily="18" charset="0"/>
                <a:cs typeface="Times New Roman" pitchFamily="18" charset="0"/>
              </a:rPr>
              <a:t>визначити кількісну міру рухотворчих </a:t>
            </a:r>
            <a:r>
              <a:rPr lang="uk-UA" sz="2200" i="1" dirty="0" smtClean="0">
                <a:solidFill>
                  <a:srgbClr val="00B050"/>
                </a:solidFill>
                <a:latin typeface="Times New Roman" pitchFamily="18" charset="0"/>
                <a:cs typeface="Times New Roman" pitchFamily="18" charset="0"/>
              </a:rPr>
              <a:t>процесів, </a:t>
            </a:r>
            <a:r>
              <a:rPr lang="uk-UA" sz="2200" dirty="0">
                <a:solidFill>
                  <a:schemeClr val="tx1"/>
                </a:solidFill>
                <a:latin typeface="Times New Roman" pitchFamily="18" charset="0"/>
                <a:cs typeface="Times New Roman" pitchFamily="18" charset="0"/>
              </a:rPr>
              <a:t>– одна з основ біомеханіки, яка ніколи не втратить свого значення. Питанням будови і властивостей опорно-рухового апарату людини та її рухових дій велику увагу приділяють біомеханічні школи США, Німеччини, Польщі, Іспанії тощо, в тому числі й українська.</a:t>
            </a:r>
            <a:endParaRPr lang="uk-UA" sz="2200" dirty="0" smtClean="0">
              <a:solidFill>
                <a:schemeClr val="tx1"/>
              </a:solidFill>
              <a:latin typeface="Times New Roman" pitchFamily="18" charset="0"/>
              <a:cs typeface="Times New Roman" pitchFamily="18" charset="0"/>
            </a:endParaRPr>
          </a:p>
        </p:txBody>
      </p:sp>
      <p:pic>
        <p:nvPicPr>
          <p:cNvPr id="2" name="Рисунок 1"/>
          <p:cNvPicPr>
            <a:picLocks noChangeAspect="1"/>
          </p:cNvPicPr>
          <p:nvPr/>
        </p:nvPicPr>
        <p:blipFill>
          <a:blip r:embed="rId2"/>
          <a:stretch>
            <a:fillRect/>
          </a:stretch>
        </p:blipFill>
        <p:spPr>
          <a:xfrm>
            <a:off x="4860032" y="5191894"/>
            <a:ext cx="3096344" cy="1241393"/>
          </a:xfrm>
          <a:prstGeom prst="rect">
            <a:avLst/>
          </a:prstGeom>
        </p:spPr>
      </p:pic>
      <p:pic>
        <p:nvPicPr>
          <p:cNvPr id="4" name="Рисунок 3"/>
          <p:cNvPicPr>
            <a:picLocks noChangeAspect="1"/>
          </p:cNvPicPr>
          <p:nvPr/>
        </p:nvPicPr>
        <p:blipFill>
          <a:blip r:embed="rId3"/>
          <a:stretch>
            <a:fillRect/>
          </a:stretch>
        </p:blipFill>
        <p:spPr>
          <a:xfrm>
            <a:off x="1403648" y="5083407"/>
            <a:ext cx="2054035" cy="1458365"/>
          </a:xfrm>
          <a:prstGeom prst="rect">
            <a:avLst/>
          </a:prstGeom>
        </p:spPr>
      </p:pic>
    </p:spTree>
    <p:extLst>
      <p:ext uri="{BB962C8B-B14F-4D97-AF65-F5344CB8AC3E}">
        <p14:creationId xmlns:p14="http://schemas.microsoft.com/office/powerpoint/2010/main" val="267094678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827584" y="332656"/>
            <a:ext cx="7992888" cy="3024336"/>
          </a:xfrm>
        </p:spPr>
        <p:txBody>
          <a:bodyPr>
            <a:noAutofit/>
          </a:bodyPr>
          <a:lstStyle/>
          <a:p>
            <a:pPr algn="just"/>
            <a:r>
              <a:rPr lang="uk-UA" sz="2200" dirty="0">
                <a:solidFill>
                  <a:schemeClr val="tx1"/>
                </a:solidFill>
                <a:latin typeface="Times New Roman" pitchFamily="18" charset="0"/>
                <a:cs typeface="Times New Roman" pitchFamily="18" charset="0"/>
              </a:rPr>
              <a:t>У середині </a:t>
            </a:r>
            <a:r>
              <a:rPr lang="de-DE" sz="2200" dirty="0">
                <a:solidFill>
                  <a:schemeClr val="tx1"/>
                </a:solidFill>
                <a:latin typeface="Times New Roman" pitchFamily="18" charset="0"/>
                <a:cs typeface="Times New Roman" pitchFamily="18" charset="0"/>
              </a:rPr>
              <a:t>XX </a:t>
            </a:r>
            <a:r>
              <a:rPr lang="uk-UA" sz="2200" dirty="0">
                <a:solidFill>
                  <a:schemeClr val="tx1"/>
                </a:solidFill>
                <a:latin typeface="Times New Roman" pitchFamily="18" charset="0"/>
                <a:cs typeface="Times New Roman" pitchFamily="18" charset="0"/>
              </a:rPr>
              <a:t>століття </a:t>
            </a:r>
            <a:r>
              <a:rPr lang="uk-UA" sz="2200" dirty="0" smtClean="0">
                <a:solidFill>
                  <a:schemeClr val="tx1"/>
                </a:solidFill>
                <a:latin typeface="Times New Roman" pitchFamily="18" charset="0"/>
                <a:cs typeface="Times New Roman" pitchFamily="18" charset="0"/>
              </a:rPr>
              <a:t>вченими було створено протез </a:t>
            </a:r>
            <a:r>
              <a:rPr lang="uk-UA" sz="2200" dirty="0">
                <a:solidFill>
                  <a:schemeClr val="tx1"/>
                </a:solidFill>
                <a:latin typeface="Times New Roman" pitchFamily="18" charset="0"/>
                <a:cs typeface="Times New Roman" pitchFamily="18" charset="0"/>
              </a:rPr>
              <a:t>руки, керований електричними сигналами, що надходять із нервової системи. </a:t>
            </a:r>
            <a:endParaRPr lang="uk-UA" sz="2200" dirty="0" smtClean="0">
              <a:solidFill>
                <a:schemeClr val="tx1"/>
              </a:solidFill>
              <a:latin typeface="Times New Roman" pitchFamily="18" charset="0"/>
              <a:cs typeface="Times New Roman" pitchFamily="18" charset="0"/>
            </a:endParaRPr>
          </a:p>
          <a:p>
            <a:pPr algn="just"/>
            <a:r>
              <a:rPr lang="uk-UA" sz="2200" dirty="0" smtClean="0">
                <a:solidFill>
                  <a:schemeClr val="tx1"/>
                </a:solidFill>
                <a:latin typeface="Times New Roman" pitchFamily="18" charset="0"/>
                <a:cs typeface="Times New Roman" pitchFamily="18" charset="0"/>
              </a:rPr>
              <a:t>У </a:t>
            </a:r>
            <a:r>
              <a:rPr lang="uk-UA" sz="2200" dirty="0">
                <a:solidFill>
                  <a:schemeClr val="tx1"/>
                </a:solidFill>
                <a:latin typeface="Times New Roman" pitchFamily="18" charset="0"/>
                <a:cs typeface="Times New Roman" pitchFamily="18" charset="0"/>
              </a:rPr>
              <a:t>1957 р. у нас в країні була сконструйована модель </a:t>
            </a:r>
            <a:r>
              <a:rPr lang="uk-UA" sz="2200" dirty="0" smtClean="0">
                <a:solidFill>
                  <a:schemeClr val="tx1"/>
                </a:solidFill>
                <a:latin typeface="Times New Roman" pitchFamily="18" charset="0"/>
                <a:cs typeface="Times New Roman" pitchFamily="18" charset="0"/>
              </a:rPr>
              <a:t>руки, </a:t>
            </a:r>
            <a:r>
              <a:rPr lang="uk-UA" sz="2200" dirty="0">
                <a:solidFill>
                  <a:schemeClr val="tx1"/>
                </a:solidFill>
                <a:latin typeface="Times New Roman" pitchFamily="18" charset="0"/>
                <a:cs typeface="Times New Roman" pitchFamily="18" charset="0"/>
              </a:rPr>
              <a:t>яка виконувала біоелектричні команди типу «стиснути-розтиснути», а в 1964 р. створено протез із зворотним зв'язком, тобто протез, від якого безперервно надходить до ЦНС інформація про силу стиснення або </a:t>
            </a:r>
            <a:r>
              <a:rPr lang="uk-UA" sz="2200" dirty="0" err="1">
                <a:solidFill>
                  <a:schemeClr val="tx1"/>
                </a:solidFill>
                <a:latin typeface="Times New Roman" pitchFamily="18" charset="0"/>
                <a:cs typeface="Times New Roman" pitchFamily="18" charset="0"/>
              </a:rPr>
              <a:t>розтискання</a:t>
            </a:r>
            <a:r>
              <a:rPr lang="uk-UA" sz="2200" dirty="0">
                <a:solidFill>
                  <a:schemeClr val="tx1"/>
                </a:solidFill>
                <a:latin typeface="Times New Roman" pitchFamily="18" charset="0"/>
                <a:cs typeface="Times New Roman" pitchFamily="18" charset="0"/>
              </a:rPr>
              <a:t> пензля, про напрям руху руки і тому подібні ознаки. </a:t>
            </a:r>
          </a:p>
        </p:txBody>
      </p:sp>
      <p:pic>
        <p:nvPicPr>
          <p:cNvPr id="4" name="Рисунок 3"/>
          <p:cNvPicPr>
            <a:picLocks noChangeAspect="1"/>
          </p:cNvPicPr>
          <p:nvPr/>
        </p:nvPicPr>
        <p:blipFill>
          <a:blip r:embed="rId2"/>
          <a:stretch>
            <a:fillRect/>
          </a:stretch>
        </p:blipFill>
        <p:spPr>
          <a:xfrm>
            <a:off x="4355976" y="3933056"/>
            <a:ext cx="3880070" cy="2137023"/>
          </a:xfrm>
          <a:prstGeom prst="rect">
            <a:avLst/>
          </a:prstGeom>
        </p:spPr>
      </p:pic>
      <p:pic>
        <p:nvPicPr>
          <p:cNvPr id="5" name="Рисунок 4"/>
          <p:cNvPicPr>
            <a:picLocks noChangeAspect="1"/>
          </p:cNvPicPr>
          <p:nvPr/>
        </p:nvPicPr>
        <p:blipFill>
          <a:blip r:embed="rId3"/>
          <a:stretch>
            <a:fillRect/>
          </a:stretch>
        </p:blipFill>
        <p:spPr>
          <a:xfrm>
            <a:off x="1115616" y="3801827"/>
            <a:ext cx="2592288" cy="2268252"/>
          </a:xfrm>
          <a:prstGeom prst="rect">
            <a:avLst/>
          </a:prstGeom>
        </p:spPr>
      </p:pic>
    </p:spTree>
    <p:extLst>
      <p:ext uri="{BB962C8B-B14F-4D97-AF65-F5344CB8AC3E}">
        <p14:creationId xmlns:p14="http://schemas.microsoft.com/office/powerpoint/2010/main" val="11126020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11560" y="332656"/>
            <a:ext cx="4392488" cy="5760640"/>
          </a:xfrm>
        </p:spPr>
        <p:txBody>
          <a:bodyPr>
            <a:noAutofit/>
          </a:bodyPr>
          <a:lstStyle/>
          <a:p>
            <a:pPr algn="just"/>
            <a:r>
              <a:rPr lang="uk-UA" sz="2200" dirty="0" smtClean="0">
                <a:solidFill>
                  <a:schemeClr val="tx1"/>
                </a:solidFill>
                <a:latin typeface="Times New Roman" pitchFamily="18" charset="0"/>
                <a:cs typeface="Times New Roman" pitchFamily="18" charset="0"/>
              </a:rPr>
              <a:t>Американські </a:t>
            </a:r>
            <a:r>
              <a:rPr lang="uk-UA" sz="2200" dirty="0">
                <a:solidFill>
                  <a:schemeClr val="tx1"/>
                </a:solidFill>
                <a:latin typeface="Times New Roman" pitchFamily="18" charset="0"/>
                <a:cs typeface="Times New Roman" pitchFamily="18" charset="0"/>
              </a:rPr>
              <a:t>фахівці (</a:t>
            </a:r>
            <a:r>
              <a:rPr lang="de-DE" sz="2200" dirty="0">
                <a:solidFill>
                  <a:schemeClr val="tx1"/>
                </a:solidFill>
                <a:latin typeface="Times New Roman" pitchFamily="18" charset="0"/>
                <a:cs typeface="Times New Roman" pitchFamily="18" charset="0"/>
              </a:rPr>
              <a:t>E.W. Schrader </a:t>
            </a:r>
            <a:r>
              <a:rPr lang="uk-UA" sz="2200" dirty="0">
                <a:solidFill>
                  <a:schemeClr val="tx1"/>
                </a:solidFill>
                <a:latin typeface="Times New Roman" pitchFamily="18" charset="0"/>
                <a:cs typeface="Times New Roman" pitchFamily="18" charset="0"/>
              </a:rPr>
              <a:t>та ін., 1964) створили протез ноги, ампутованої вище коліна. Була виготовлена </a:t>
            </a:r>
            <a:r>
              <a:rPr lang="uk-UA" sz="2200" i="1" dirty="0">
                <a:solidFill>
                  <a:schemeClr val="tx1"/>
                </a:solidFill>
                <a:latin typeface="Times New Roman" pitchFamily="18" charset="0"/>
                <a:cs typeface="Times New Roman" pitchFamily="18" charset="0"/>
              </a:rPr>
              <a:t>гідравлічна модель колінного суглоба</a:t>
            </a:r>
            <a:r>
              <a:rPr lang="uk-UA" sz="2200" dirty="0">
                <a:solidFill>
                  <a:schemeClr val="tx1"/>
                </a:solidFill>
                <a:latin typeface="Times New Roman" pitchFamily="18" charset="0"/>
                <a:cs typeface="Times New Roman" pitchFamily="18" charset="0"/>
              </a:rPr>
              <a:t>, що дозволяє досягти природної ходьби. Конструкція передбачає нормальну висоту підйому п'яти та витягування ноги при її відведенні незалежно від швидкості ходьби.</a:t>
            </a:r>
          </a:p>
          <a:p>
            <a:pPr algn="just"/>
            <a:r>
              <a:rPr lang="uk-UA" sz="2200" dirty="0">
                <a:solidFill>
                  <a:schemeClr val="tx1"/>
                </a:solidFill>
                <a:latin typeface="Times New Roman" pitchFamily="18" charset="0"/>
                <a:cs typeface="Times New Roman" pitchFamily="18" charset="0"/>
              </a:rPr>
              <a:t>Однак, чисто механічний підхід до вивчення рухових дій людини часто призводить до невиправданих спрощень, які недооцінюють специфіку живого.</a:t>
            </a:r>
          </a:p>
        </p:txBody>
      </p:sp>
      <p:pic>
        <p:nvPicPr>
          <p:cNvPr id="2" name="Рисунок 1"/>
          <p:cNvPicPr>
            <a:picLocks noChangeAspect="1"/>
          </p:cNvPicPr>
          <p:nvPr/>
        </p:nvPicPr>
        <p:blipFill>
          <a:blip r:embed="rId2"/>
          <a:stretch>
            <a:fillRect/>
          </a:stretch>
        </p:blipFill>
        <p:spPr>
          <a:xfrm>
            <a:off x="5580112" y="1055340"/>
            <a:ext cx="2943225" cy="4533900"/>
          </a:xfrm>
          <a:prstGeom prst="rect">
            <a:avLst/>
          </a:prstGeom>
        </p:spPr>
      </p:pic>
    </p:spTree>
    <p:extLst>
      <p:ext uri="{BB962C8B-B14F-4D97-AF65-F5344CB8AC3E}">
        <p14:creationId xmlns:p14="http://schemas.microsoft.com/office/powerpoint/2010/main" val="143698593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p:cNvSpPr/>
          <p:nvPr/>
        </p:nvSpPr>
        <p:spPr>
          <a:xfrm>
            <a:off x="395536" y="476672"/>
            <a:ext cx="8136904" cy="3785652"/>
          </a:xfrm>
          <a:prstGeom prst="rect">
            <a:avLst/>
          </a:prstGeom>
        </p:spPr>
        <p:txBody>
          <a:bodyPr wrap="square">
            <a:spAutoFit/>
          </a:bodyPr>
          <a:lstStyle/>
          <a:p>
            <a:r>
              <a:rPr lang="uk-UA" sz="2400" b="1" dirty="0">
                <a:latin typeface="Times New Roman" panose="02020603050405020304" pitchFamily="18" charset="0"/>
                <a:cs typeface="Times New Roman" panose="02020603050405020304" pitchFamily="18" charset="0"/>
              </a:rPr>
              <a:t>Функціонально-анатомічний напрямок </a:t>
            </a:r>
            <a:r>
              <a:rPr lang="uk-UA" sz="2400" dirty="0">
                <a:latin typeface="Times New Roman" panose="02020603050405020304" pitchFamily="18" charset="0"/>
                <a:cs typeface="Times New Roman" panose="02020603050405020304" pitchFamily="18" charset="0"/>
              </a:rPr>
              <a:t>зародився при вивченні будови людського тіла в динаміці. </a:t>
            </a:r>
            <a:endParaRPr lang="uk-UA" sz="2400" dirty="0" smtClean="0">
              <a:latin typeface="Times New Roman" panose="02020603050405020304" pitchFamily="18" charset="0"/>
              <a:cs typeface="Times New Roman" panose="02020603050405020304" pitchFamily="18" charset="0"/>
            </a:endParaRPr>
          </a:p>
          <a:p>
            <a:pPr algn="just"/>
            <a:r>
              <a:rPr lang="uk-UA" sz="2400" dirty="0" smtClean="0">
                <a:latin typeface="Times New Roman" panose="02020603050405020304" pitchFamily="18" charset="0"/>
                <a:cs typeface="Times New Roman" panose="02020603050405020304" pitchFamily="18" charset="0"/>
              </a:rPr>
              <a:t>Професор Іваницький М.Ф. та </a:t>
            </a:r>
            <a:r>
              <a:rPr lang="uk-UA" sz="2400" dirty="0">
                <a:latin typeface="Times New Roman" panose="02020603050405020304" pitchFamily="18" charset="0"/>
                <a:cs typeface="Times New Roman" panose="02020603050405020304" pitchFamily="18" charset="0"/>
              </a:rPr>
              <a:t>його учень професор </a:t>
            </a:r>
            <a:r>
              <a:rPr lang="uk-UA" sz="2400" dirty="0" smtClean="0">
                <a:latin typeface="Times New Roman" panose="02020603050405020304" pitchFamily="18" charset="0"/>
                <a:cs typeface="Times New Roman" panose="02020603050405020304" pitchFamily="18" charset="0"/>
              </a:rPr>
              <a:t>Джафаров М.А</a:t>
            </a:r>
            <a:r>
              <a:rPr lang="uk-UA" sz="2400" dirty="0">
                <a:latin typeface="Times New Roman" panose="02020603050405020304" pitchFamily="18" charset="0"/>
                <a:cs typeface="Times New Roman" panose="02020603050405020304" pitchFamily="18" charset="0"/>
              </a:rPr>
              <a:t>. започаткували </a:t>
            </a:r>
            <a:r>
              <a:rPr lang="uk-UA" sz="2400" i="1" dirty="0">
                <a:solidFill>
                  <a:srgbClr val="00B050"/>
                </a:solidFill>
                <a:latin typeface="Times New Roman" panose="02020603050405020304" pitchFamily="18" charset="0"/>
                <a:cs typeface="Times New Roman" panose="02020603050405020304" pitchFamily="18" charset="0"/>
              </a:rPr>
              <a:t>українську</a:t>
            </a:r>
            <a:r>
              <a:rPr lang="uk-UA" sz="2400" dirty="0">
                <a:latin typeface="Times New Roman" panose="02020603050405020304" pitchFamily="18" charset="0"/>
                <a:cs typeface="Times New Roman" panose="02020603050405020304" pitchFamily="18" charset="0"/>
              </a:rPr>
              <a:t> </a:t>
            </a:r>
            <a:r>
              <a:rPr lang="uk-UA" sz="2400" i="1" dirty="0">
                <a:solidFill>
                  <a:srgbClr val="00B050"/>
                </a:solidFill>
                <a:latin typeface="Times New Roman" panose="02020603050405020304" pitchFamily="18" charset="0"/>
                <a:cs typeface="Times New Roman" panose="02020603050405020304" pitchFamily="18" charset="0"/>
              </a:rPr>
              <a:t>школу динамічної анатомії</a:t>
            </a:r>
            <a:r>
              <a:rPr lang="uk-UA" sz="2400" dirty="0">
                <a:latin typeface="Times New Roman" panose="02020603050405020304" pitchFamily="18" charset="0"/>
                <a:cs typeface="Times New Roman" panose="02020603050405020304" pitchFamily="18" charset="0"/>
              </a:rPr>
              <a:t>, розробивши теорію єдності та взаємообумовленості форми і функції живого організму, вперше впровадили в навчальний план Львівського державного інституту фізичної культури спеціальний </a:t>
            </a:r>
            <a:r>
              <a:rPr lang="uk-UA" sz="2400" i="1" dirty="0">
                <a:solidFill>
                  <a:srgbClr val="00B050"/>
                </a:solidFill>
                <a:latin typeface="Times New Roman" panose="02020603050405020304" pitchFamily="18" charset="0"/>
                <a:cs typeface="Times New Roman" panose="02020603050405020304" pitchFamily="18" charset="0"/>
              </a:rPr>
              <a:t>курс біомеханіки</a:t>
            </a:r>
            <a:r>
              <a:rPr lang="uk-UA" sz="2400" dirty="0">
                <a:latin typeface="Times New Roman" panose="02020603050405020304" pitchFamily="18" charset="0"/>
                <a:cs typeface="Times New Roman" panose="02020603050405020304" pitchFamily="18" charset="0"/>
              </a:rPr>
              <a:t> (яка спочатку називалась динамічною анатомією). </a:t>
            </a:r>
          </a:p>
        </p:txBody>
      </p:sp>
      <p:pic>
        <p:nvPicPr>
          <p:cNvPr id="5" name="Рисунок 4"/>
          <p:cNvPicPr>
            <a:picLocks noChangeAspect="1"/>
          </p:cNvPicPr>
          <p:nvPr/>
        </p:nvPicPr>
        <p:blipFill>
          <a:blip r:embed="rId2"/>
          <a:stretch>
            <a:fillRect/>
          </a:stretch>
        </p:blipFill>
        <p:spPr>
          <a:xfrm>
            <a:off x="2843808" y="4262324"/>
            <a:ext cx="3960440" cy="2162609"/>
          </a:xfrm>
          <a:prstGeom prst="rect">
            <a:avLst/>
          </a:prstGeom>
        </p:spPr>
      </p:pic>
    </p:spTree>
    <p:extLst>
      <p:ext uri="{BB962C8B-B14F-4D97-AF65-F5344CB8AC3E}">
        <p14:creationId xmlns:p14="http://schemas.microsoft.com/office/powerpoint/2010/main" val="372302512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827584" y="332656"/>
            <a:ext cx="7992888" cy="5256584"/>
          </a:xfrm>
        </p:spPr>
        <p:txBody>
          <a:bodyPr>
            <a:noAutofit/>
          </a:bodyPr>
          <a:lstStyle/>
          <a:p>
            <a:r>
              <a:rPr lang="uk-UA" sz="1800" dirty="0">
                <a:solidFill>
                  <a:schemeClr val="tx1"/>
                </a:solidFill>
                <a:latin typeface="Times New Roman" pitchFamily="18" charset="0"/>
                <a:cs typeface="Times New Roman" pitchFamily="18" charset="0"/>
              </a:rPr>
              <a:t> </a:t>
            </a:r>
            <a:endParaRPr lang="uk-UA" sz="2400" dirty="0" smtClean="0">
              <a:solidFill>
                <a:schemeClr val="tx1"/>
              </a:solidFill>
              <a:latin typeface="Times New Roman" pitchFamily="18" charset="0"/>
              <a:cs typeface="Times New Roman" pitchFamily="18" charset="0"/>
            </a:endParaRPr>
          </a:p>
        </p:txBody>
      </p:sp>
      <p:sp>
        <p:nvSpPr>
          <p:cNvPr id="2" name="Прямокутник 1"/>
          <p:cNvSpPr/>
          <p:nvPr/>
        </p:nvSpPr>
        <p:spPr>
          <a:xfrm>
            <a:off x="611560" y="404665"/>
            <a:ext cx="8208912" cy="6001643"/>
          </a:xfrm>
          <a:prstGeom prst="rect">
            <a:avLst/>
          </a:prstGeom>
        </p:spPr>
        <p:txBody>
          <a:bodyPr wrap="square">
            <a:spAutoFit/>
          </a:bodyPr>
          <a:lstStyle/>
          <a:p>
            <a:pPr algn="just"/>
            <a:r>
              <a:rPr lang="uk-UA" sz="2400" b="1" dirty="0">
                <a:latin typeface="Times New Roman" panose="02020603050405020304" pitchFamily="18" charset="0"/>
                <a:cs typeface="Times New Roman" panose="02020603050405020304" pitchFamily="18" charset="0"/>
              </a:rPr>
              <a:t>Фізіологічний напрямок </a:t>
            </a:r>
            <a:r>
              <a:rPr lang="uk-UA" sz="2400" dirty="0">
                <a:latin typeface="Times New Roman" panose="02020603050405020304" pitchFamily="18" charset="0"/>
                <a:cs typeface="Times New Roman" panose="02020603050405020304" pitchFamily="18" charset="0"/>
              </a:rPr>
              <a:t>розвитку біомеханіки </a:t>
            </a:r>
            <a:r>
              <a:rPr lang="uk-UA" sz="2400" dirty="0" smtClean="0">
                <a:latin typeface="Times New Roman" panose="02020603050405020304" pitchFamily="18" charset="0"/>
                <a:cs typeface="Times New Roman" panose="02020603050405020304" pitchFamily="18" charset="0"/>
              </a:rPr>
              <a:t>започаткував </a:t>
            </a:r>
            <a:r>
              <a:rPr lang="uk-UA" sz="2400" i="1" dirty="0">
                <a:latin typeface="Times New Roman" panose="02020603050405020304" pitchFamily="18" charset="0"/>
                <a:cs typeface="Times New Roman" panose="02020603050405020304" pitchFamily="18" charset="0"/>
              </a:rPr>
              <a:t>ідеї нервізму</a:t>
            </a:r>
            <a:r>
              <a:rPr lang="uk-UA" sz="2400" dirty="0">
                <a:latin typeface="Times New Roman" panose="02020603050405020304" pitchFamily="18" charset="0"/>
                <a:cs typeface="Times New Roman" panose="02020603050405020304" pitchFamily="18" charset="0"/>
              </a:rPr>
              <a:t>, вчення про вищу нервову діяльність та останні досягнення нейрофізіології. </a:t>
            </a:r>
            <a:endParaRPr lang="uk-UA" sz="2400" dirty="0" smtClean="0">
              <a:latin typeface="Times New Roman" panose="02020603050405020304" pitchFamily="18" charset="0"/>
              <a:cs typeface="Times New Roman" panose="02020603050405020304" pitchFamily="18" charset="0"/>
            </a:endParaRPr>
          </a:p>
          <a:p>
            <a:pPr algn="just"/>
            <a:r>
              <a:rPr lang="uk-UA" sz="2400" dirty="0" smtClean="0">
                <a:latin typeface="Times New Roman" panose="02020603050405020304" pitchFamily="18" charset="0"/>
                <a:cs typeface="Times New Roman" panose="02020603050405020304" pitchFamily="18" charset="0"/>
              </a:rPr>
              <a:t>Було </a:t>
            </a:r>
            <a:r>
              <a:rPr lang="uk-UA" sz="2400" dirty="0">
                <a:latin typeface="Times New Roman" panose="02020603050405020304" pitchFamily="18" charset="0"/>
                <a:cs typeface="Times New Roman" panose="02020603050405020304" pitchFamily="18" charset="0"/>
              </a:rPr>
              <a:t>розкрито  </a:t>
            </a:r>
            <a:r>
              <a:rPr lang="uk-UA" sz="2400" i="1" dirty="0">
                <a:latin typeface="Times New Roman" panose="02020603050405020304" pitchFamily="18" charset="0"/>
                <a:cs typeface="Times New Roman" panose="02020603050405020304" pitchFamily="18" charset="0"/>
              </a:rPr>
              <a:t>рефлекторну природу рухотворчих дій </a:t>
            </a:r>
            <a:r>
              <a:rPr lang="uk-UA" sz="2400" dirty="0">
                <a:latin typeface="Times New Roman" panose="02020603050405020304" pitchFamily="18" charset="0"/>
                <a:cs typeface="Times New Roman" panose="02020603050405020304" pitchFamily="18" charset="0"/>
              </a:rPr>
              <a:t>та механізмів нервової регуляції при взаємодії організму з навколишнім середовищем. </a:t>
            </a:r>
          </a:p>
          <a:p>
            <a:pPr algn="just"/>
            <a:endParaRPr lang="uk-UA" sz="2400" dirty="0" smtClean="0">
              <a:latin typeface="Times New Roman" panose="02020603050405020304" pitchFamily="18" charset="0"/>
              <a:cs typeface="Times New Roman" panose="02020603050405020304" pitchFamily="18" charset="0"/>
            </a:endParaRPr>
          </a:p>
          <a:p>
            <a:pPr algn="just"/>
            <a:endParaRPr lang="uk-UA" sz="2400" dirty="0">
              <a:latin typeface="Times New Roman" panose="02020603050405020304" pitchFamily="18" charset="0"/>
              <a:cs typeface="Times New Roman" panose="02020603050405020304" pitchFamily="18" charset="0"/>
            </a:endParaRPr>
          </a:p>
          <a:p>
            <a:pPr algn="just"/>
            <a:endParaRPr lang="uk-UA" sz="2400" dirty="0" smtClean="0">
              <a:latin typeface="Times New Roman" panose="02020603050405020304" pitchFamily="18" charset="0"/>
              <a:cs typeface="Times New Roman" panose="02020603050405020304" pitchFamily="18" charset="0"/>
            </a:endParaRPr>
          </a:p>
          <a:p>
            <a:pPr algn="just"/>
            <a:endParaRPr lang="uk-UA" sz="2400" dirty="0">
              <a:latin typeface="Times New Roman" panose="02020603050405020304" pitchFamily="18" charset="0"/>
              <a:cs typeface="Times New Roman" panose="02020603050405020304" pitchFamily="18" charset="0"/>
            </a:endParaRPr>
          </a:p>
          <a:p>
            <a:pPr algn="just"/>
            <a:endParaRPr lang="uk-UA" sz="2400" dirty="0" smtClean="0">
              <a:latin typeface="Times New Roman" panose="02020603050405020304" pitchFamily="18" charset="0"/>
              <a:cs typeface="Times New Roman" panose="02020603050405020304" pitchFamily="18" charset="0"/>
            </a:endParaRPr>
          </a:p>
          <a:p>
            <a:pPr algn="just"/>
            <a:endParaRPr lang="uk-UA" sz="2400" dirty="0" smtClean="0">
              <a:latin typeface="Times New Roman" panose="02020603050405020304" pitchFamily="18" charset="0"/>
              <a:cs typeface="Times New Roman" panose="02020603050405020304" pitchFamily="18" charset="0"/>
            </a:endParaRPr>
          </a:p>
          <a:p>
            <a:pPr algn="just"/>
            <a:r>
              <a:rPr lang="uk-UA" sz="2400" b="1" dirty="0" smtClean="0">
                <a:latin typeface="Times New Roman" panose="02020603050405020304" pitchFamily="18" charset="0"/>
                <a:cs typeface="Times New Roman" panose="02020603050405020304" pitchFamily="18" charset="0"/>
              </a:rPr>
              <a:t>Висновок</a:t>
            </a:r>
            <a:r>
              <a:rPr lang="uk-UA" sz="2400" dirty="0">
                <a:latin typeface="Times New Roman" panose="02020603050405020304" pitchFamily="18" charset="0"/>
                <a:cs typeface="Times New Roman" panose="02020603050405020304" pitchFamily="18" charset="0"/>
              </a:rPr>
              <a:t>:</a:t>
            </a:r>
            <a:r>
              <a:rPr lang="uk-UA" sz="2400" dirty="0" smtClean="0">
                <a:latin typeface="Times New Roman" panose="02020603050405020304" pitchFamily="18" charset="0"/>
                <a:cs typeface="Times New Roman" panose="02020603050405020304" pitchFamily="18" charset="0"/>
              </a:rPr>
              <a:t> </a:t>
            </a:r>
            <a:r>
              <a:rPr lang="uk-UA" sz="2400" dirty="0">
                <a:latin typeface="Times New Roman" panose="02020603050405020304" pitchFamily="18" charset="0"/>
                <a:cs typeface="Times New Roman" panose="02020603050405020304" pitchFamily="18" charset="0"/>
              </a:rPr>
              <a:t>л</a:t>
            </a:r>
            <a:r>
              <a:rPr lang="uk-UA" sz="2400" dirty="0" smtClean="0">
                <a:latin typeface="Times New Roman" panose="02020603050405020304" pitchFamily="18" charset="0"/>
                <a:cs typeface="Times New Roman" panose="02020603050405020304" pitchFamily="18" charset="0"/>
              </a:rPr>
              <a:t>ише </a:t>
            </a:r>
            <a:r>
              <a:rPr lang="uk-UA" sz="2400" dirty="0">
                <a:latin typeface="Times New Roman" panose="02020603050405020304" pitchFamily="18" charset="0"/>
                <a:cs typeface="Times New Roman" panose="02020603050405020304" pitchFamily="18" charset="0"/>
              </a:rPr>
              <a:t>системне поєднання передових досягнень усіх вказаних напрямків розвитку сучасної біомеханіки дає змогу вірно зрозуміти сутність рухових (рухотворчих) дій живих систем та активно їх удосконалювати.</a:t>
            </a:r>
          </a:p>
        </p:txBody>
      </p:sp>
      <p:pic>
        <p:nvPicPr>
          <p:cNvPr id="4" name="Рисунок 3"/>
          <p:cNvPicPr>
            <a:picLocks noChangeAspect="1"/>
          </p:cNvPicPr>
          <p:nvPr/>
        </p:nvPicPr>
        <p:blipFill>
          <a:blip r:embed="rId2"/>
          <a:stretch>
            <a:fillRect/>
          </a:stretch>
        </p:blipFill>
        <p:spPr>
          <a:xfrm>
            <a:off x="3059832" y="2636912"/>
            <a:ext cx="3312368" cy="2141531"/>
          </a:xfrm>
          <a:prstGeom prst="rect">
            <a:avLst/>
          </a:prstGeom>
        </p:spPr>
      </p:pic>
    </p:spTree>
    <p:extLst>
      <p:ext uri="{BB962C8B-B14F-4D97-AF65-F5344CB8AC3E}">
        <p14:creationId xmlns:p14="http://schemas.microsoft.com/office/powerpoint/2010/main" val="152094436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827584" y="332656"/>
            <a:ext cx="7992888" cy="5256584"/>
          </a:xfrm>
        </p:spPr>
        <p:txBody>
          <a:bodyPr>
            <a:noAutofit/>
          </a:bodyPr>
          <a:lstStyle/>
          <a:p>
            <a:r>
              <a:rPr lang="uk-UA" sz="1800" dirty="0">
                <a:solidFill>
                  <a:schemeClr val="tx1"/>
                </a:solidFill>
                <a:latin typeface="Times New Roman" pitchFamily="18" charset="0"/>
                <a:cs typeface="Times New Roman" pitchFamily="18" charset="0"/>
              </a:rPr>
              <a:t> </a:t>
            </a:r>
            <a:endParaRPr lang="uk-UA" sz="2400" dirty="0" smtClean="0">
              <a:solidFill>
                <a:schemeClr val="tx1"/>
              </a:solidFill>
              <a:latin typeface="Times New Roman" pitchFamily="18" charset="0"/>
              <a:cs typeface="Times New Roman" pitchFamily="18" charset="0"/>
            </a:endParaRPr>
          </a:p>
        </p:txBody>
      </p:sp>
      <p:sp>
        <p:nvSpPr>
          <p:cNvPr id="2" name="Прямокутник 1"/>
          <p:cNvSpPr/>
          <p:nvPr/>
        </p:nvSpPr>
        <p:spPr>
          <a:xfrm>
            <a:off x="539552" y="332656"/>
            <a:ext cx="8280920" cy="6124754"/>
          </a:xfrm>
          <a:prstGeom prst="rect">
            <a:avLst/>
          </a:prstGeom>
        </p:spPr>
        <p:txBody>
          <a:bodyPr wrap="square">
            <a:spAutoFit/>
          </a:bodyPr>
          <a:lstStyle/>
          <a:p>
            <a:pPr algn="ctr"/>
            <a:r>
              <a:rPr lang="uk-UA" sz="3200" dirty="0">
                <a:solidFill>
                  <a:srgbClr val="0070C0"/>
                </a:solidFill>
                <a:latin typeface="Times New Roman" panose="02020603050405020304" pitchFamily="18" charset="0"/>
                <a:cs typeface="Times New Roman" panose="02020603050405020304" pitchFamily="18" charset="0"/>
              </a:rPr>
              <a:t>З</a:t>
            </a:r>
            <a:r>
              <a:rPr lang="uk-UA" sz="3200" dirty="0" smtClean="0">
                <a:solidFill>
                  <a:srgbClr val="0070C0"/>
                </a:solidFill>
                <a:latin typeface="Times New Roman" panose="02020603050405020304" pitchFamily="18" charset="0"/>
                <a:cs typeface="Times New Roman" panose="02020603050405020304" pitchFamily="18" charset="0"/>
              </a:rPr>
              <a:t>астосування біомеханіки в медицині</a:t>
            </a:r>
          </a:p>
          <a:p>
            <a:endParaRPr lang="uk-UA" sz="2400" dirty="0">
              <a:latin typeface="Times New Roman" panose="02020603050405020304" pitchFamily="18" charset="0"/>
              <a:cs typeface="Times New Roman" panose="02020603050405020304" pitchFamily="18" charset="0"/>
            </a:endParaRPr>
          </a:p>
          <a:p>
            <a:r>
              <a:rPr lang="uk-UA" sz="2400" dirty="0">
                <a:latin typeface="Times New Roman" panose="02020603050405020304" pitchFamily="18" charset="0"/>
                <a:cs typeface="Times New Roman" panose="02020603050405020304" pitchFamily="18" charset="0"/>
              </a:rPr>
              <a:t>Біомеханіка використовується </a:t>
            </a:r>
            <a:endParaRPr lang="uk-UA" sz="2400" dirty="0" smtClean="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uk-UA" sz="2400" dirty="0" smtClean="0">
                <a:latin typeface="Times New Roman" panose="02020603050405020304" pitchFamily="18" charset="0"/>
                <a:cs typeface="Times New Roman" panose="02020603050405020304" pitchFamily="18" charset="0"/>
              </a:rPr>
              <a:t>для </a:t>
            </a:r>
            <a:r>
              <a:rPr lang="uk-UA" sz="2400" dirty="0">
                <a:latin typeface="Times New Roman" panose="02020603050405020304" pitchFamily="18" charset="0"/>
                <a:cs typeface="Times New Roman" panose="02020603050405020304" pitchFamily="18" charset="0"/>
              </a:rPr>
              <a:t>медичної діагностики, </a:t>
            </a:r>
            <a:endParaRPr lang="uk-UA" sz="2400" dirty="0" smtClean="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uk-UA" sz="2400" dirty="0" smtClean="0">
                <a:latin typeface="Times New Roman" panose="02020603050405020304" pitchFamily="18" charset="0"/>
                <a:cs typeface="Times New Roman" panose="02020603050405020304" pitchFamily="18" charset="0"/>
              </a:rPr>
              <a:t>створення </a:t>
            </a:r>
            <a:r>
              <a:rPr lang="uk-UA" sz="2400" dirty="0">
                <a:latin typeface="Times New Roman" panose="02020603050405020304" pitchFamily="18" charset="0"/>
                <a:cs typeface="Times New Roman" panose="02020603050405020304" pitchFamily="18" charset="0"/>
              </a:rPr>
              <a:t>замінників тканин і органів, </a:t>
            </a:r>
            <a:endParaRPr lang="uk-UA" sz="2400" dirty="0" smtClean="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uk-UA" sz="2400" dirty="0" smtClean="0">
                <a:latin typeface="Times New Roman" panose="02020603050405020304" pitchFamily="18" charset="0"/>
                <a:cs typeface="Times New Roman" panose="02020603050405020304" pitchFamily="18" charset="0"/>
              </a:rPr>
              <a:t>для </a:t>
            </a:r>
            <a:r>
              <a:rPr lang="uk-UA" sz="2400" dirty="0">
                <a:latin typeface="Times New Roman" panose="02020603050405020304" pitchFamily="18" charset="0"/>
                <a:cs typeface="Times New Roman" panose="02020603050405020304" pitchFamily="18" charset="0"/>
              </a:rPr>
              <a:t>розробки методів та засобів (у тому числі тренажерів), призначених для розв'язання складних рухових завдань</a:t>
            </a:r>
            <a:r>
              <a:rPr lang="uk-UA" sz="2400" dirty="0" smtClean="0">
                <a:latin typeface="Times New Roman" panose="02020603050405020304" pitchFamily="18" charset="0"/>
                <a:cs typeface="Times New Roman" panose="02020603050405020304" pitchFamily="18" charset="0"/>
              </a:rPr>
              <a:t>,</a:t>
            </a:r>
          </a:p>
          <a:p>
            <a:pPr marL="342900" indent="-342900">
              <a:buFont typeface="Arial" panose="020B0604020202020204" pitchFamily="34" charset="0"/>
              <a:buChar char="•"/>
            </a:pPr>
            <a:r>
              <a:rPr lang="uk-UA" sz="2400" dirty="0" smtClean="0">
                <a:latin typeface="Times New Roman" panose="02020603050405020304" pitchFamily="18" charset="0"/>
                <a:cs typeface="Times New Roman" panose="02020603050405020304" pitchFamily="18" charset="0"/>
              </a:rPr>
              <a:t>для розробки методів </a:t>
            </a:r>
            <a:r>
              <a:rPr lang="uk-UA" sz="2400" dirty="0">
                <a:latin typeface="Times New Roman" panose="02020603050405020304" pitchFamily="18" charset="0"/>
                <a:cs typeface="Times New Roman" panose="02020603050405020304" pitchFamily="18" charset="0"/>
              </a:rPr>
              <a:t>впливу на процеси у живих </a:t>
            </a:r>
            <a:r>
              <a:rPr lang="uk-UA" sz="2400" dirty="0" smtClean="0">
                <a:latin typeface="Times New Roman" panose="02020603050405020304" pitchFamily="18" charset="0"/>
                <a:cs typeface="Times New Roman" panose="02020603050405020304" pitchFamily="18" charset="0"/>
              </a:rPr>
              <a:t>об'єктах,</a:t>
            </a:r>
          </a:p>
          <a:p>
            <a:pPr marL="342900" indent="-342900">
              <a:buFont typeface="Arial" panose="020B0604020202020204" pitchFamily="34" charset="0"/>
              <a:buChar char="•"/>
            </a:pPr>
            <a:r>
              <a:rPr lang="uk-UA" sz="2400" dirty="0" smtClean="0">
                <a:latin typeface="Times New Roman" panose="02020603050405020304" pitchFamily="18" charset="0"/>
                <a:cs typeface="Times New Roman" panose="02020603050405020304" pitchFamily="18" charset="0"/>
              </a:rPr>
              <a:t>для </a:t>
            </a:r>
            <a:r>
              <a:rPr lang="uk-UA" sz="2400" dirty="0">
                <a:latin typeface="Times New Roman" panose="02020603050405020304" pitchFamily="18" charset="0"/>
                <a:cs typeface="Times New Roman" panose="02020603050405020304" pitchFamily="18" charset="0"/>
              </a:rPr>
              <a:t>створення методів аналізу та корекції природних, професійних (трудових) та спортивних рухів, </a:t>
            </a:r>
            <a:endParaRPr lang="uk-UA" sz="2400" dirty="0" smtClean="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uk-UA" sz="2400" dirty="0" smtClean="0">
                <a:latin typeface="Times New Roman" panose="02020603050405020304" pitchFamily="18" charset="0"/>
                <a:cs typeface="Times New Roman" panose="02020603050405020304" pitchFamily="18" charset="0"/>
              </a:rPr>
              <a:t>для </a:t>
            </a:r>
            <a:r>
              <a:rPr lang="uk-UA" sz="2400" dirty="0">
                <a:latin typeface="Times New Roman" panose="02020603050405020304" pitchFamily="18" charset="0"/>
                <a:cs typeface="Times New Roman" panose="02020603050405020304" pitchFamily="18" charset="0"/>
              </a:rPr>
              <a:t>пізнання рухових можливостей </a:t>
            </a:r>
            <a:r>
              <a:rPr lang="uk-UA" sz="2400" dirty="0" smtClean="0">
                <a:latin typeface="Times New Roman" panose="02020603050405020304" pitchFamily="18" charset="0"/>
                <a:cs typeface="Times New Roman" panose="02020603050405020304" pitchFamily="18" charset="0"/>
              </a:rPr>
              <a:t>людини,</a:t>
            </a:r>
          </a:p>
          <a:p>
            <a:pPr marL="342900" indent="-342900">
              <a:buFont typeface="Arial" panose="020B0604020202020204" pitchFamily="34" charset="0"/>
              <a:buChar char="•"/>
            </a:pPr>
            <a:r>
              <a:rPr lang="uk-UA" sz="2400" dirty="0" smtClean="0">
                <a:latin typeface="Times New Roman" panose="02020603050405020304" pitchFamily="18" charset="0"/>
                <a:cs typeface="Times New Roman" panose="02020603050405020304" pitchFamily="18" charset="0"/>
              </a:rPr>
              <a:t>для забезпечення </a:t>
            </a:r>
            <a:r>
              <a:rPr lang="uk-UA" sz="2400" dirty="0">
                <a:latin typeface="Times New Roman" panose="02020603050405020304" pitchFamily="18" charset="0"/>
                <a:cs typeface="Times New Roman" panose="02020603050405020304" pitchFamily="18" charset="0"/>
              </a:rPr>
              <a:t>оптимальних умов ефективного функціонування “людино-машинних” систем, </a:t>
            </a:r>
            <a:endParaRPr lang="uk-UA" sz="2400" dirty="0" smtClean="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uk-UA" sz="2400" dirty="0" smtClean="0">
                <a:latin typeface="Times New Roman" panose="02020603050405020304" pitchFamily="18" charset="0"/>
                <a:cs typeface="Times New Roman" panose="02020603050405020304" pitchFamily="18" charset="0"/>
              </a:rPr>
              <a:t>при </a:t>
            </a:r>
            <a:r>
              <a:rPr lang="uk-UA" sz="2400" dirty="0">
                <a:latin typeface="Times New Roman" panose="02020603050405020304" pitchFamily="18" charset="0"/>
                <a:cs typeface="Times New Roman" panose="02020603050405020304" pitchFamily="18" charset="0"/>
              </a:rPr>
              <a:t>розробці методів захисту людини від несприятливих впливів механічних чинників зовнішнього середовища під час роботи в екстремальних </a:t>
            </a:r>
            <a:r>
              <a:rPr lang="uk-UA" sz="2400" dirty="0" smtClean="0">
                <a:latin typeface="Times New Roman" panose="02020603050405020304" pitchFamily="18" charset="0"/>
                <a:cs typeface="Times New Roman" panose="02020603050405020304" pitchFamily="18" charset="0"/>
              </a:rPr>
              <a:t>умовах тощо.</a:t>
            </a:r>
            <a:endParaRPr lang="uk-UA"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6158889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467544" y="332656"/>
            <a:ext cx="8352928" cy="2160240"/>
          </a:xfrm>
        </p:spPr>
        <p:txBody>
          <a:bodyPr>
            <a:noAutofit/>
          </a:bodyPr>
          <a:lstStyle/>
          <a:p>
            <a:r>
              <a:rPr lang="uk-UA" sz="1800" dirty="0">
                <a:solidFill>
                  <a:schemeClr val="tx1"/>
                </a:solidFill>
                <a:latin typeface="Times New Roman" pitchFamily="18" charset="0"/>
                <a:cs typeface="Times New Roman" pitchFamily="18" charset="0"/>
              </a:rPr>
              <a:t> </a:t>
            </a:r>
            <a:endParaRPr lang="uk-UA" sz="2400" dirty="0" smtClean="0">
              <a:solidFill>
                <a:schemeClr val="tx1"/>
              </a:solidFill>
              <a:latin typeface="Times New Roman" pitchFamily="18" charset="0"/>
              <a:cs typeface="Times New Roman" pitchFamily="18" charset="0"/>
            </a:endParaRPr>
          </a:p>
        </p:txBody>
      </p:sp>
      <p:sp>
        <p:nvSpPr>
          <p:cNvPr id="2" name="Прямокутник 1"/>
          <p:cNvSpPr/>
          <p:nvPr/>
        </p:nvSpPr>
        <p:spPr>
          <a:xfrm>
            <a:off x="467544" y="332656"/>
            <a:ext cx="8568952" cy="2092881"/>
          </a:xfrm>
          <a:prstGeom prst="rect">
            <a:avLst/>
          </a:prstGeom>
        </p:spPr>
        <p:txBody>
          <a:bodyPr wrap="square">
            <a:spAutoFit/>
          </a:bodyPr>
          <a:lstStyle/>
          <a:p>
            <a:pPr algn="ctr"/>
            <a:r>
              <a:rPr lang="uk-UA" sz="3200" dirty="0">
                <a:solidFill>
                  <a:srgbClr val="0070C0"/>
                </a:solidFill>
                <a:latin typeface="Times New Roman" panose="02020603050405020304" pitchFamily="18" charset="0"/>
                <a:cs typeface="Times New Roman" panose="02020603050405020304" pitchFamily="18" charset="0"/>
              </a:rPr>
              <a:t>Основні напрями досліджень сучасної </a:t>
            </a:r>
            <a:r>
              <a:rPr lang="uk-UA" sz="3200" dirty="0" smtClean="0">
                <a:solidFill>
                  <a:srgbClr val="0070C0"/>
                </a:solidFill>
                <a:latin typeface="Times New Roman" panose="02020603050405020304" pitchFamily="18" charset="0"/>
                <a:cs typeface="Times New Roman" panose="02020603050405020304" pitchFamily="18" charset="0"/>
              </a:rPr>
              <a:t>біомеханіки</a:t>
            </a:r>
          </a:p>
          <a:p>
            <a:endParaRPr lang="uk-UA" dirty="0"/>
          </a:p>
          <a:p>
            <a:pPr marL="342900" indent="-342900">
              <a:buFont typeface="Arial" panose="020B0604020202020204" pitchFamily="34" charset="0"/>
              <a:buChar char="•"/>
            </a:pPr>
            <a:r>
              <a:rPr lang="uk-UA" sz="2400" dirty="0" smtClean="0">
                <a:latin typeface="Times New Roman" panose="02020603050405020304" pitchFamily="18" charset="0"/>
                <a:cs typeface="Times New Roman" panose="02020603050405020304" pitchFamily="18" charset="0"/>
              </a:rPr>
              <a:t>Вивчення </a:t>
            </a:r>
            <a:r>
              <a:rPr lang="uk-UA" sz="2400" i="1" dirty="0" smtClean="0">
                <a:solidFill>
                  <a:srgbClr val="00B050"/>
                </a:solidFill>
                <a:latin typeface="Times New Roman" panose="02020603050405020304" pitchFamily="18" charset="0"/>
                <a:cs typeface="Times New Roman" panose="02020603050405020304" pitchFamily="18" charset="0"/>
              </a:rPr>
              <a:t>реології</a:t>
            </a:r>
            <a:r>
              <a:rPr lang="uk-UA" sz="2400" dirty="0" smtClean="0">
                <a:latin typeface="Times New Roman" panose="02020603050405020304" pitchFamily="18" charset="0"/>
                <a:cs typeface="Times New Roman" panose="02020603050405020304" pitchFamily="18" charset="0"/>
              </a:rPr>
              <a:t> </a:t>
            </a:r>
            <a:r>
              <a:rPr lang="uk-UA" sz="2400" dirty="0">
                <a:latin typeface="Times New Roman" panose="02020603050405020304" pitchFamily="18" charset="0"/>
                <a:cs typeface="Times New Roman" panose="02020603050405020304" pitchFamily="18" charset="0"/>
              </a:rPr>
              <a:t>біологічних рідин, м'яких і твердих </a:t>
            </a:r>
            <a:r>
              <a:rPr lang="uk-UA" sz="2400" dirty="0" smtClean="0">
                <a:latin typeface="Times New Roman" panose="02020603050405020304" pitchFamily="18" charset="0"/>
                <a:cs typeface="Times New Roman" panose="02020603050405020304" pitchFamily="18" charset="0"/>
              </a:rPr>
              <a:t>тканин організму, </a:t>
            </a:r>
            <a:r>
              <a:rPr lang="uk-UA" sz="2400" dirty="0">
                <a:latin typeface="Times New Roman" panose="02020603050405020304" pitchFamily="18" charset="0"/>
                <a:cs typeface="Times New Roman" panose="02020603050405020304" pitchFamily="18" charset="0"/>
              </a:rPr>
              <a:t>окремих органів і </a:t>
            </a:r>
            <a:r>
              <a:rPr lang="uk-UA" sz="2400" dirty="0" smtClean="0">
                <a:latin typeface="Times New Roman" panose="02020603050405020304" pitchFamily="18" charset="0"/>
                <a:cs typeface="Times New Roman" panose="02020603050405020304" pitchFamily="18" charset="0"/>
              </a:rPr>
              <a:t>систем.</a:t>
            </a:r>
          </a:p>
        </p:txBody>
      </p:sp>
      <p:pic>
        <p:nvPicPr>
          <p:cNvPr id="8" name="Рисунок 7"/>
          <p:cNvPicPr>
            <a:picLocks noChangeAspect="1"/>
          </p:cNvPicPr>
          <p:nvPr/>
        </p:nvPicPr>
        <p:blipFill>
          <a:blip r:embed="rId2"/>
          <a:stretch>
            <a:fillRect/>
          </a:stretch>
        </p:blipFill>
        <p:spPr>
          <a:xfrm>
            <a:off x="611560" y="3107394"/>
            <a:ext cx="3572056" cy="1649155"/>
          </a:xfrm>
          <a:prstGeom prst="rect">
            <a:avLst/>
          </a:prstGeom>
        </p:spPr>
      </p:pic>
      <p:pic>
        <p:nvPicPr>
          <p:cNvPr id="9" name="Рисунок 8"/>
          <p:cNvPicPr>
            <a:picLocks noChangeAspect="1"/>
          </p:cNvPicPr>
          <p:nvPr/>
        </p:nvPicPr>
        <p:blipFill>
          <a:blip r:embed="rId3"/>
          <a:stretch>
            <a:fillRect/>
          </a:stretch>
        </p:blipFill>
        <p:spPr>
          <a:xfrm>
            <a:off x="7018503" y="5355974"/>
            <a:ext cx="1460125" cy="1210078"/>
          </a:xfrm>
          <a:prstGeom prst="rect">
            <a:avLst/>
          </a:prstGeom>
        </p:spPr>
      </p:pic>
      <p:pic>
        <p:nvPicPr>
          <p:cNvPr id="10" name="Рисунок 9"/>
          <p:cNvPicPr>
            <a:picLocks noChangeAspect="1"/>
          </p:cNvPicPr>
          <p:nvPr/>
        </p:nvPicPr>
        <p:blipFill>
          <a:blip r:embed="rId4"/>
          <a:stretch>
            <a:fillRect/>
          </a:stretch>
        </p:blipFill>
        <p:spPr>
          <a:xfrm>
            <a:off x="6455899" y="3505420"/>
            <a:ext cx="2014962" cy="1459408"/>
          </a:xfrm>
          <a:prstGeom prst="rect">
            <a:avLst/>
          </a:prstGeom>
        </p:spPr>
      </p:pic>
      <p:pic>
        <p:nvPicPr>
          <p:cNvPr id="11" name="Рисунок 10"/>
          <p:cNvPicPr>
            <a:picLocks noChangeAspect="1"/>
          </p:cNvPicPr>
          <p:nvPr/>
        </p:nvPicPr>
        <p:blipFill>
          <a:blip r:embed="rId5"/>
          <a:stretch>
            <a:fillRect/>
          </a:stretch>
        </p:blipFill>
        <p:spPr>
          <a:xfrm>
            <a:off x="4427984" y="3081809"/>
            <a:ext cx="1514475" cy="3028950"/>
          </a:xfrm>
          <a:prstGeom prst="rect">
            <a:avLst/>
          </a:prstGeom>
        </p:spPr>
      </p:pic>
    </p:spTree>
    <p:extLst>
      <p:ext uri="{BB962C8B-B14F-4D97-AF65-F5344CB8AC3E}">
        <p14:creationId xmlns:p14="http://schemas.microsoft.com/office/powerpoint/2010/main" val="398134280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467544" y="332656"/>
            <a:ext cx="8352928" cy="5256584"/>
          </a:xfrm>
        </p:spPr>
        <p:txBody>
          <a:bodyPr>
            <a:noAutofit/>
          </a:bodyPr>
          <a:lstStyle/>
          <a:p>
            <a:r>
              <a:rPr lang="uk-UA" sz="1800" dirty="0">
                <a:solidFill>
                  <a:schemeClr val="tx1"/>
                </a:solidFill>
                <a:latin typeface="Times New Roman" pitchFamily="18" charset="0"/>
                <a:cs typeface="Times New Roman" pitchFamily="18" charset="0"/>
              </a:rPr>
              <a:t> </a:t>
            </a:r>
            <a:endParaRPr lang="uk-UA" sz="2400" dirty="0" smtClean="0">
              <a:solidFill>
                <a:schemeClr val="tx1"/>
              </a:solidFill>
              <a:latin typeface="Times New Roman" pitchFamily="18" charset="0"/>
              <a:cs typeface="Times New Roman" pitchFamily="18" charset="0"/>
            </a:endParaRPr>
          </a:p>
        </p:txBody>
      </p:sp>
      <p:sp>
        <p:nvSpPr>
          <p:cNvPr id="2" name="Прямокутник 1"/>
          <p:cNvSpPr/>
          <p:nvPr/>
        </p:nvSpPr>
        <p:spPr>
          <a:xfrm>
            <a:off x="611560" y="548680"/>
            <a:ext cx="8208912" cy="1846659"/>
          </a:xfrm>
          <a:prstGeom prst="rect">
            <a:avLst/>
          </a:prstGeom>
        </p:spPr>
        <p:txBody>
          <a:bodyPr wrap="square">
            <a:spAutoFit/>
          </a:bodyPr>
          <a:lstStyle/>
          <a:p>
            <a:pPr marL="342900" indent="-342900">
              <a:buFont typeface="Arial" panose="020B0604020202020204" pitchFamily="34" charset="0"/>
              <a:buChar char="•"/>
            </a:pPr>
            <a:r>
              <a:rPr lang="uk-UA" sz="2400" dirty="0" smtClean="0">
                <a:latin typeface="Times New Roman" panose="02020603050405020304" pitchFamily="18" charset="0"/>
                <a:cs typeface="Times New Roman" panose="02020603050405020304" pitchFamily="18" charset="0"/>
              </a:rPr>
              <a:t>Вивчення </a:t>
            </a:r>
            <a:r>
              <a:rPr lang="uk-UA" sz="2400" i="1" dirty="0">
                <a:solidFill>
                  <a:srgbClr val="00B050"/>
                </a:solidFill>
                <a:latin typeface="Times New Roman" panose="02020603050405020304" pitchFamily="18" charset="0"/>
                <a:cs typeface="Times New Roman" panose="02020603050405020304" pitchFamily="18" charset="0"/>
              </a:rPr>
              <a:t>біологічних механізмів руху </a:t>
            </a:r>
            <a:r>
              <a:rPr lang="uk-UA" sz="2400" dirty="0">
                <a:latin typeface="Times New Roman" panose="02020603050405020304" pitchFamily="18" charset="0"/>
                <a:cs typeface="Times New Roman" panose="02020603050405020304" pitchFamily="18" charset="0"/>
              </a:rPr>
              <a:t>клітин та субклітинних структур (мембран, цитоплазми тощо), включаючи </a:t>
            </a:r>
            <a:r>
              <a:rPr lang="uk-UA" sz="2400" dirty="0" err="1">
                <a:latin typeface="Times New Roman" panose="02020603050405020304" pitchFamily="18" charset="0"/>
                <a:cs typeface="Times New Roman" panose="02020603050405020304" pitchFamily="18" charset="0"/>
              </a:rPr>
              <a:t>митотичні</a:t>
            </a:r>
            <a:r>
              <a:rPr lang="uk-UA" sz="2400" dirty="0">
                <a:latin typeface="Times New Roman" panose="02020603050405020304" pitchFamily="18" charset="0"/>
                <a:cs typeface="Times New Roman" panose="02020603050405020304" pitchFamily="18" charset="0"/>
              </a:rPr>
              <a:t> рухи, фагоцитоз, везикулярний </a:t>
            </a:r>
            <a:r>
              <a:rPr lang="uk-UA" sz="2400" dirty="0" smtClean="0">
                <a:latin typeface="Times New Roman" panose="02020603050405020304" pitchFamily="18" charset="0"/>
                <a:cs typeface="Times New Roman" panose="02020603050405020304" pitchFamily="18" charset="0"/>
              </a:rPr>
              <a:t>транспорт, транспорт речовин через мембрану.</a:t>
            </a:r>
            <a:endParaRPr lang="uk-UA" sz="2400" dirty="0">
              <a:latin typeface="Times New Roman" panose="02020603050405020304" pitchFamily="18" charset="0"/>
              <a:cs typeface="Times New Roman" panose="02020603050405020304" pitchFamily="18" charset="0"/>
            </a:endParaRPr>
          </a:p>
          <a:p>
            <a:endParaRPr lang="uk-UA" dirty="0" smtClean="0"/>
          </a:p>
        </p:txBody>
      </p:sp>
      <p:pic>
        <p:nvPicPr>
          <p:cNvPr id="4" name="Рисунок 3"/>
          <p:cNvPicPr>
            <a:picLocks noChangeAspect="1"/>
          </p:cNvPicPr>
          <p:nvPr/>
        </p:nvPicPr>
        <p:blipFill>
          <a:blip r:embed="rId2"/>
          <a:stretch>
            <a:fillRect/>
          </a:stretch>
        </p:blipFill>
        <p:spPr>
          <a:xfrm>
            <a:off x="5148064" y="2215908"/>
            <a:ext cx="3060457" cy="1835055"/>
          </a:xfrm>
          <a:prstGeom prst="rect">
            <a:avLst/>
          </a:prstGeom>
        </p:spPr>
      </p:pic>
      <p:pic>
        <p:nvPicPr>
          <p:cNvPr id="5" name="Рисунок 4"/>
          <p:cNvPicPr>
            <a:picLocks noChangeAspect="1"/>
          </p:cNvPicPr>
          <p:nvPr/>
        </p:nvPicPr>
        <p:blipFill>
          <a:blip r:embed="rId3"/>
          <a:stretch>
            <a:fillRect/>
          </a:stretch>
        </p:blipFill>
        <p:spPr>
          <a:xfrm>
            <a:off x="971600" y="2611363"/>
            <a:ext cx="3420152" cy="1920406"/>
          </a:xfrm>
          <a:prstGeom prst="rect">
            <a:avLst/>
          </a:prstGeom>
        </p:spPr>
      </p:pic>
      <p:pic>
        <p:nvPicPr>
          <p:cNvPr id="6" name="Рисунок 5"/>
          <p:cNvPicPr>
            <a:picLocks noChangeAspect="1"/>
          </p:cNvPicPr>
          <p:nvPr/>
        </p:nvPicPr>
        <p:blipFill>
          <a:blip r:embed="rId4"/>
          <a:stretch>
            <a:fillRect/>
          </a:stretch>
        </p:blipFill>
        <p:spPr>
          <a:xfrm>
            <a:off x="1691258" y="4874002"/>
            <a:ext cx="2952750" cy="1543050"/>
          </a:xfrm>
          <a:prstGeom prst="rect">
            <a:avLst/>
          </a:prstGeom>
        </p:spPr>
      </p:pic>
    </p:spTree>
    <p:extLst>
      <p:ext uri="{BB962C8B-B14F-4D97-AF65-F5344CB8AC3E}">
        <p14:creationId xmlns:p14="http://schemas.microsoft.com/office/powerpoint/2010/main" val="55790301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467544" y="692697"/>
            <a:ext cx="8229600" cy="1584176"/>
          </a:xfrm>
        </p:spPr>
        <p:txBody>
          <a:bodyPr>
            <a:normAutofit fontScale="92500"/>
          </a:bodyPr>
          <a:lstStyle/>
          <a:p>
            <a:r>
              <a:rPr lang="uk-UA" sz="2400" dirty="0" smtClean="0">
                <a:latin typeface="Times New Roman" panose="02020603050405020304" pitchFamily="18" charset="0"/>
                <a:cs typeface="Times New Roman" panose="02020603050405020304" pitchFamily="18" charset="0"/>
              </a:rPr>
              <a:t>Вивчення </a:t>
            </a:r>
            <a:r>
              <a:rPr lang="uk-UA" sz="2400" i="1" dirty="0" smtClean="0">
                <a:solidFill>
                  <a:srgbClr val="00B050"/>
                </a:solidFill>
                <a:latin typeface="Times New Roman" panose="02020603050405020304" pitchFamily="18" charset="0"/>
                <a:cs typeface="Times New Roman" panose="02020603050405020304" pitchFamily="18" charset="0"/>
              </a:rPr>
              <a:t>біофізичних основи генерації біопотенціалів </a:t>
            </a:r>
            <a:r>
              <a:rPr lang="uk-UA" sz="2400" dirty="0" smtClean="0">
                <a:latin typeface="Times New Roman" panose="02020603050405020304" pitchFamily="18" charset="0"/>
                <a:cs typeface="Times New Roman" panose="02020603050405020304" pitchFamily="18" charset="0"/>
              </a:rPr>
              <a:t>(потенціалу спокою, потенціалу дії), передачі електричного імпульсу, зокрема, методів </a:t>
            </a:r>
            <a:r>
              <a:rPr lang="uk-UA" sz="2400" dirty="0">
                <a:latin typeface="Times New Roman" panose="02020603050405020304" pitchFamily="18" charset="0"/>
                <a:cs typeface="Times New Roman" panose="02020603050405020304" pitchFamily="18" charset="0"/>
              </a:rPr>
              <a:t>реєстрації та </a:t>
            </a:r>
            <a:r>
              <a:rPr lang="uk-UA" sz="2400" dirty="0" smtClean="0">
                <a:latin typeface="Times New Roman" panose="02020603050405020304" pitchFamily="18" charset="0"/>
                <a:cs typeface="Times New Roman" panose="02020603050405020304" pitchFamily="18" charset="0"/>
              </a:rPr>
              <a:t>аналізу біопотенціалів </a:t>
            </a:r>
            <a:r>
              <a:rPr lang="uk-UA" sz="2400" dirty="0">
                <a:latin typeface="Times New Roman" panose="02020603050405020304" pitchFamily="18" charset="0"/>
                <a:cs typeface="Times New Roman" panose="02020603050405020304" pitchFamily="18" charset="0"/>
              </a:rPr>
              <a:t>м'язів у спокої та за умовах їх </a:t>
            </a:r>
            <a:r>
              <a:rPr lang="uk-UA" sz="2400" dirty="0" smtClean="0">
                <a:latin typeface="Times New Roman" panose="02020603050405020304" pitchFamily="18" charset="0"/>
                <a:cs typeface="Times New Roman" panose="02020603050405020304" pitchFamily="18" charset="0"/>
              </a:rPr>
              <a:t>активації.</a:t>
            </a:r>
            <a:endParaRPr lang="uk-UA" sz="2400" dirty="0">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a:stretch>
            <a:fillRect/>
          </a:stretch>
        </p:blipFill>
        <p:spPr>
          <a:xfrm>
            <a:off x="1763688" y="5085184"/>
            <a:ext cx="1944216" cy="1412797"/>
          </a:xfrm>
          <a:prstGeom prst="rect">
            <a:avLst/>
          </a:prstGeom>
        </p:spPr>
      </p:pic>
      <p:pic>
        <p:nvPicPr>
          <p:cNvPr id="5" name="Рисунок 4"/>
          <p:cNvPicPr>
            <a:picLocks noChangeAspect="1"/>
          </p:cNvPicPr>
          <p:nvPr/>
        </p:nvPicPr>
        <p:blipFill>
          <a:blip r:embed="rId3"/>
          <a:stretch>
            <a:fillRect/>
          </a:stretch>
        </p:blipFill>
        <p:spPr>
          <a:xfrm>
            <a:off x="4909220" y="2564904"/>
            <a:ext cx="3838575" cy="1190625"/>
          </a:xfrm>
          <a:prstGeom prst="rect">
            <a:avLst/>
          </a:prstGeom>
        </p:spPr>
      </p:pic>
      <p:pic>
        <p:nvPicPr>
          <p:cNvPr id="6" name="Рисунок 5"/>
          <p:cNvPicPr>
            <a:picLocks noChangeAspect="1"/>
          </p:cNvPicPr>
          <p:nvPr/>
        </p:nvPicPr>
        <p:blipFill>
          <a:blip r:embed="rId4"/>
          <a:stretch>
            <a:fillRect/>
          </a:stretch>
        </p:blipFill>
        <p:spPr>
          <a:xfrm>
            <a:off x="5480719" y="4653136"/>
            <a:ext cx="2695575" cy="1695450"/>
          </a:xfrm>
          <a:prstGeom prst="rect">
            <a:avLst/>
          </a:prstGeom>
        </p:spPr>
      </p:pic>
      <p:pic>
        <p:nvPicPr>
          <p:cNvPr id="7" name="Рисунок 6"/>
          <p:cNvPicPr>
            <a:picLocks noChangeAspect="1"/>
          </p:cNvPicPr>
          <p:nvPr/>
        </p:nvPicPr>
        <p:blipFill>
          <a:blip r:embed="rId5"/>
          <a:stretch>
            <a:fillRect/>
          </a:stretch>
        </p:blipFill>
        <p:spPr>
          <a:xfrm>
            <a:off x="1223483" y="2596861"/>
            <a:ext cx="2619375" cy="1743075"/>
          </a:xfrm>
          <a:prstGeom prst="rect">
            <a:avLst/>
          </a:prstGeom>
        </p:spPr>
      </p:pic>
    </p:spTree>
    <p:extLst>
      <p:ext uri="{BB962C8B-B14F-4D97-AF65-F5344CB8AC3E}">
        <p14:creationId xmlns:p14="http://schemas.microsoft.com/office/powerpoint/2010/main" val="14777383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p:cNvSpPr/>
          <p:nvPr/>
        </p:nvSpPr>
        <p:spPr>
          <a:xfrm>
            <a:off x="323529" y="332656"/>
            <a:ext cx="8496943" cy="3724096"/>
          </a:xfrm>
          <a:prstGeom prst="rect">
            <a:avLst/>
          </a:prstGeom>
        </p:spPr>
        <p:txBody>
          <a:bodyPr wrap="square">
            <a:spAutoFit/>
          </a:bodyPr>
          <a:lstStyle/>
          <a:p>
            <a:r>
              <a:rPr lang="uk-UA" dirty="0"/>
              <a:t>•	</a:t>
            </a:r>
            <a:r>
              <a:rPr lang="uk-UA" sz="2400" dirty="0">
                <a:latin typeface="Times New Roman" panose="02020603050405020304" pitchFamily="18" charset="0"/>
                <a:cs typeface="Times New Roman" panose="02020603050405020304" pitchFamily="18" charset="0"/>
              </a:rPr>
              <a:t>Вивчення біологічних процесів, які забезпечують </a:t>
            </a:r>
            <a:r>
              <a:rPr lang="uk-UA" sz="2400" i="1" dirty="0">
                <a:solidFill>
                  <a:srgbClr val="00B050"/>
                </a:solidFill>
                <a:latin typeface="Times New Roman" panose="02020603050405020304" pitchFamily="18" charset="0"/>
                <a:cs typeface="Times New Roman" panose="02020603050405020304" pitchFamily="18" charset="0"/>
              </a:rPr>
              <a:t>природні локомоції</a:t>
            </a:r>
            <a:r>
              <a:rPr lang="uk-UA" sz="2400" dirty="0">
                <a:latin typeface="Times New Roman" panose="02020603050405020304" pitchFamily="18" charset="0"/>
                <a:cs typeface="Times New Roman" panose="02020603050405020304" pitchFamily="18" charset="0"/>
              </a:rPr>
              <a:t> людини й тварин (плавання, політ, наземні пересування), а також </a:t>
            </a:r>
            <a:r>
              <a:rPr lang="uk-UA" sz="2400" i="1" dirty="0">
                <a:solidFill>
                  <a:srgbClr val="00B050"/>
                </a:solidFill>
                <a:latin typeface="Times New Roman" panose="02020603050405020304" pitchFamily="18" charset="0"/>
                <a:cs typeface="Times New Roman" panose="02020603050405020304" pitchFamily="18" charset="0"/>
              </a:rPr>
              <a:t>маніпуляційні рухи </a:t>
            </a:r>
            <a:r>
              <a:rPr lang="uk-UA" sz="2400" i="1" dirty="0" smtClean="0">
                <a:solidFill>
                  <a:srgbClr val="00B050"/>
                </a:solidFill>
                <a:latin typeface="Times New Roman" panose="02020603050405020304" pitchFamily="18" charset="0"/>
                <a:cs typeface="Times New Roman" panose="02020603050405020304" pitchFamily="18" charset="0"/>
              </a:rPr>
              <a:t>людини</a:t>
            </a:r>
          </a:p>
          <a:p>
            <a:endParaRPr lang="uk-UA" sz="2400" dirty="0">
              <a:latin typeface="Times New Roman" panose="02020603050405020304" pitchFamily="18" charset="0"/>
              <a:cs typeface="Times New Roman" panose="02020603050405020304" pitchFamily="18" charset="0"/>
            </a:endParaRPr>
          </a:p>
          <a:p>
            <a:r>
              <a:rPr lang="uk-UA" sz="2000" b="1" dirty="0" smtClean="0">
                <a:latin typeface="Times New Roman" panose="02020603050405020304" pitchFamily="18" charset="0"/>
                <a:cs typeface="Times New Roman" panose="02020603050405020304" pitchFamily="18" charset="0"/>
              </a:rPr>
              <a:t>Локомоція - </a:t>
            </a:r>
            <a:r>
              <a:rPr lang="uk-UA" sz="2000" dirty="0" smtClean="0">
                <a:latin typeface="Times New Roman" panose="02020603050405020304" pitchFamily="18" charset="0"/>
                <a:cs typeface="Times New Roman" panose="02020603050405020304" pitchFamily="18" charset="0"/>
              </a:rPr>
              <a:t>сукупність </a:t>
            </a:r>
            <a:r>
              <a:rPr lang="uk-UA" sz="2000" dirty="0">
                <a:latin typeface="Times New Roman" panose="02020603050405020304" pitchFamily="18" charset="0"/>
                <a:cs typeface="Times New Roman" panose="02020603050405020304" pitchFamily="18" charset="0"/>
              </a:rPr>
              <a:t>рухів, за допомогою яких </a:t>
            </a:r>
            <a:r>
              <a:rPr lang="uk-UA" sz="2000" dirty="0" smtClean="0">
                <a:latin typeface="Times New Roman" panose="02020603050405020304" pitchFamily="18" charset="0"/>
                <a:cs typeface="Times New Roman" panose="02020603050405020304" pitchFamily="18" charset="0"/>
              </a:rPr>
              <a:t>люди і тварини </a:t>
            </a:r>
            <a:r>
              <a:rPr lang="uk-UA" sz="2000" dirty="0">
                <a:latin typeface="Times New Roman" panose="02020603050405020304" pitchFamily="18" charset="0"/>
                <a:cs typeface="Times New Roman" panose="02020603050405020304" pitchFamily="18" charset="0"/>
              </a:rPr>
              <a:t>переміщуються у просторі (у повітрі, воді, ґрунті, по твердій поверхні). </a:t>
            </a:r>
            <a:endParaRPr lang="uk-UA" sz="2000" dirty="0" smtClean="0">
              <a:latin typeface="Times New Roman" panose="02020603050405020304" pitchFamily="18" charset="0"/>
              <a:cs typeface="Times New Roman" panose="02020603050405020304" pitchFamily="18" charset="0"/>
            </a:endParaRPr>
          </a:p>
          <a:p>
            <a:r>
              <a:rPr lang="uk-UA" sz="2000" dirty="0">
                <a:latin typeface="Times New Roman" panose="02020603050405020304" pitchFamily="18" charset="0"/>
                <a:cs typeface="Times New Roman" panose="02020603050405020304" pitchFamily="18" charset="0"/>
              </a:rPr>
              <a:t>Локомоція – це переміщення тіла в просторі. Прикладами локомоції є ходьба чи біг. Для них характерні стереотипні рухи кінцівок.</a:t>
            </a:r>
            <a:endParaRPr lang="uk-UA" sz="2000" dirty="0" smtClean="0">
              <a:latin typeface="Times New Roman" panose="02020603050405020304" pitchFamily="18" charset="0"/>
              <a:cs typeface="Times New Roman" panose="02020603050405020304" pitchFamily="18" charset="0"/>
            </a:endParaRPr>
          </a:p>
          <a:p>
            <a:r>
              <a:rPr lang="uk-UA" sz="2000" b="1" dirty="0" smtClean="0">
                <a:latin typeface="Times New Roman" panose="02020603050405020304" pitchFamily="18" charset="0"/>
                <a:cs typeface="Times New Roman" panose="02020603050405020304" pitchFamily="18" charset="0"/>
              </a:rPr>
              <a:t>Маніпуляційні </a:t>
            </a:r>
            <a:r>
              <a:rPr lang="uk-UA" sz="2000" b="1" dirty="0">
                <a:latin typeface="Times New Roman" panose="02020603050405020304" pitchFamily="18" charset="0"/>
                <a:cs typeface="Times New Roman" panose="02020603050405020304" pitchFamily="18" charset="0"/>
              </a:rPr>
              <a:t>рухи </a:t>
            </a:r>
            <a:r>
              <a:rPr lang="uk-UA" sz="2000" dirty="0">
                <a:latin typeface="Times New Roman" panose="02020603050405020304" pitchFamily="18" charset="0"/>
                <a:cs typeface="Times New Roman" panose="02020603050405020304" pitchFamily="18" charset="0"/>
              </a:rPr>
              <a:t>– це рухи руки чи обох рук для виконання певного завдання, що потребує великої точності (</a:t>
            </a:r>
            <a:r>
              <a:rPr lang="uk-UA" sz="2000" dirty="0" smtClean="0">
                <a:latin typeface="Times New Roman" panose="02020603050405020304" pitchFamily="18" charset="0"/>
                <a:cs typeface="Times New Roman" panose="02020603050405020304" pitchFamily="18" charset="0"/>
              </a:rPr>
              <a:t>наприклад, </a:t>
            </a:r>
            <a:r>
              <a:rPr lang="uk-UA" sz="2000" dirty="0">
                <a:latin typeface="Times New Roman" panose="02020603050405020304" pitchFamily="18" charset="0"/>
                <a:cs typeface="Times New Roman" panose="02020603050405020304" pitchFamily="18" charset="0"/>
              </a:rPr>
              <a:t>при виготовленні </a:t>
            </a:r>
            <a:r>
              <a:rPr lang="uk-UA" sz="2000" dirty="0" smtClean="0">
                <a:latin typeface="Times New Roman" panose="02020603050405020304" pitchFamily="18" charset="0"/>
                <a:cs typeface="Times New Roman" panose="02020603050405020304" pitchFamily="18" charset="0"/>
              </a:rPr>
              <a:t>ювелірних виробів, складних </a:t>
            </a:r>
            <a:r>
              <a:rPr lang="uk-UA" sz="2000" dirty="0">
                <a:latin typeface="Times New Roman" panose="02020603050405020304" pitchFamily="18" charset="0"/>
                <a:cs typeface="Times New Roman" panose="02020603050405020304" pitchFamily="18" charset="0"/>
              </a:rPr>
              <a:t>препаратів, </a:t>
            </a:r>
            <a:r>
              <a:rPr lang="uk-UA" sz="2000" dirty="0" smtClean="0">
                <a:latin typeface="Times New Roman" panose="02020603050405020304" pitchFamily="18" charset="0"/>
                <a:cs typeface="Times New Roman" panose="02020603050405020304" pitchFamily="18" charset="0"/>
              </a:rPr>
              <a:t>ліків, протезів). </a:t>
            </a:r>
            <a:endParaRPr lang="uk-UA" sz="2400" dirty="0">
              <a:latin typeface="Times New Roman" panose="02020603050405020304" pitchFamily="18" charset="0"/>
              <a:cs typeface="Times New Roman" panose="02020603050405020304" pitchFamily="18" charset="0"/>
            </a:endParaRPr>
          </a:p>
        </p:txBody>
      </p:sp>
      <p:pic>
        <p:nvPicPr>
          <p:cNvPr id="6" name="Рисунок 5"/>
          <p:cNvPicPr>
            <a:picLocks noChangeAspect="1"/>
          </p:cNvPicPr>
          <p:nvPr/>
        </p:nvPicPr>
        <p:blipFill>
          <a:blip r:embed="rId2"/>
          <a:stretch>
            <a:fillRect/>
          </a:stretch>
        </p:blipFill>
        <p:spPr>
          <a:xfrm>
            <a:off x="827584" y="4437112"/>
            <a:ext cx="2295525" cy="1990725"/>
          </a:xfrm>
          <a:prstGeom prst="rect">
            <a:avLst/>
          </a:prstGeom>
        </p:spPr>
      </p:pic>
      <p:pic>
        <p:nvPicPr>
          <p:cNvPr id="7" name="Рисунок 6"/>
          <p:cNvPicPr>
            <a:picLocks noChangeAspect="1"/>
          </p:cNvPicPr>
          <p:nvPr/>
        </p:nvPicPr>
        <p:blipFill>
          <a:blip r:embed="rId3"/>
          <a:stretch>
            <a:fillRect/>
          </a:stretch>
        </p:blipFill>
        <p:spPr>
          <a:xfrm>
            <a:off x="4355976" y="4583610"/>
            <a:ext cx="3018183" cy="1697728"/>
          </a:xfrm>
          <a:prstGeom prst="rect">
            <a:avLst/>
          </a:prstGeom>
        </p:spPr>
      </p:pic>
    </p:spTree>
    <p:extLst>
      <p:ext uri="{BB962C8B-B14F-4D97-AF65-F5344CB8AC3E}">
        <p14:creationId xmlns:p14="http://schemas.microsoft.com/office/powerpoint/2010/main" val="211566595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p:cNvSpPr/>
          <p:nvPr/>
        </p:nvSpPr>
        <p:spPr>
          <a:xfrm>
            <a:off x="395536" y="289481"/>
            <a:ext cx="8424936" cy="4401205"/>
          </a:xfrm>
          <a:prstGeom prst="rect">
            <a:avLst/>
          </a:prstGeom>
        </p:spPr>
        <p:txBody>
          <a:bodyPr wrap="square">
            <a:spAutoFit/>
          </a:bodyPr>
          <a:lstStyle/>
          <a:p>
            <a:pPr algn="just"/>
            <a:r>
              <a:rPr lang="uk-UA" dirty="0"/>
              <a:t>•	</a:t>
            </a:r>
            <a:r>
              <a:rPr lang="uk-UA" sz="2400" dirty="0">
                <a:latin typeface="Times New Roman" panose="02020603050405020304" pitchFamily="18" charset="0"/>
                <a:cs typeface="Times New Roman" panose="02020603050405020304" pitchFamily="18" charset="0"/>
              </a:rPr>
              <a:t>Вивчення механізмів і проявів </a:t>
            </a:r>
            <a:r>
              <a:rPr lang="uk-UA" sz="2400" i="1" dirty="0">
                <a:solidFill>
                  <a:srgbClr val="00B050"/>
                </a:solidFill>
                <a:latin typeface="Times New Roman" panose="02020603050405020304" pitchFamily="18" charset="0"/>
                <a:cs typeface="Times New Roman" panose="02020603050405020304" pitchFamily="18" charset="0"/>
              </a:rPr>
              <a:t>керування (регуляції) в біологічних </a:t>
            </a:r>
            <a:r>
              <a:rPr lang="uk-UA" sz="2400" i="1" dirty="0" smtClean="0">
                <a:solidFill>
                  <a:srgbClr val="00B050"/>
                </a:solidFill>
                <a:latin typeface="Times New Roman" panose="02020603050405020304" pitchFamily="18" charset="0"/>
                <a:cs typeface="Times New Roman" panose="02020603050405020304" pitchFamily="18" charset="0"/>
              </a:rPr>
              <a:t>системах</a:t>
            </a:r>
            <a:r>
              <a:rPr lang="uk-UA" sz="2400" dirty="0" smtClean="0">
                <a:latin typeface="Times New Roman" panose="02020603050405020304" pitchFamily="18" charset="0"/>
                <a:cs typeface="Times New Roman" panose="02020603050405020304" pitchFamily="18" charset="0"/>
              </a:rPr>
              <a:t>. Вивчення </a:t>
            </a:r>
            <a:r>
              <a:rPr lang="uk-UA" sz="2400" dirty="0">
                <a:latin typeface="Times New Roman" panose="02020603050405020304" pitchFamily="18" charset="0"/>
                <a:cs typeface="Times New Roman" panose="02020603050405020304" pitchFamily="18" charset="0"/>
              </a:rPr>
              <a:t>психомоторики та закономірностей формування в людини й тварин </a:t>
            </a:r>
            <a:r>
              <a:rPr lang="uk-UA" sz="2400" i="1" dirty="0">
                <a:latin typeface="Times New Roman" panose="02020603050405020304" pitchFamily="18" charset="0"/>
                <a:cs typeface="Times New Roman" panose="02020603050405020304" pitchFamily="18" charset="0"/>
              </a:rPr>
              <a:t>складних рухових навичок</a:t>
            </a:r>
            <a:r>
              <a:rPr lang="uk-UA" sz="2400" dirty="0">
                <a:latin typeface="Times New Roman" panose="02020603050405020304" pitchFamily="18" charset="0"/>
                <a:cs typeface="Times New Roman" panose="02020603050405020304" pitchFamily="18" charset="0"/>
              </a:rPr>
              <a:t> та заданих </a:t>
            </a:r>
            <a:r>
              <a:rPr lang="uk-UA" sz="2400" i="1" dirty="0">
                <a:latin typeface="Times New Roman" panose="02020603050405020304" pitchFamily="18" charset="0"/>
                <a:cs typeface="Times New Roman" panose="02020603050405020304" pitchFamily="18" charset="0"/>
              </a:rPr>
              <a:t>моделей руху </a:t>
            </a:r>
            <a:r>
              <a:rPr lang="uk-UA" sz="2400" dirty="0">
                <a:latin typeface="Times New Roman" panose="02020603050405020304" pitchFamily="18" charset="0"/>
                <a:cs typeface="Times New Roman" panose="02020603050405020304" pitchFamily="18" charset="0"/>
              </a:rPr>
              <a:t>й рухових дій</a:t>
            </a:r>
            <a:r>
              <a:rPr lang="uk-UA" sz="2400" dirty="0" smtClean="0">
                <a:latin typeface="Times New Roman" panose="02020603050405020304" pitchFamily="18" charset="0"/>
                <a:cs typeface="Times New Roman" panose="02020603050405020304" pitchFamily="18" charset="0"/>
              </a:rPr>
              <a:t>.</a:t>
            </a:r>
          </a:p>
          <a:p>
            <a:endParaRPr lang="uk-UA" sz="2400" dirty="0">
              <a:latin typeface="Times New Roman" panose="02020603050405020304" pitchFamily="18" charset="0"/>
              <a:cs typeface="Times New Roman" panose="02020603050405020304" pitchFamily="18" charset="0"/>
            </a:endParaRPr>
          </a:p>
          <a:p>
            <a:r>
              <a:rPr lang="uk-UA" sz="2000" b="1" dirty="0" smtClean="0">
                <a:latin typeface="Times New Roman" panose="02020603050405020304" pitchFamily="18" charset="0"/>
                <a:cs typeface="Times New Roman" panose="02020603050405020304" pitchFamily="18" charset="0"/>
              </a:rPr>
              <a:t>Психомоторика</a:t>
            </a:r>
            <a:r>
              <a:rPr lang="uk-UA" sz="2000" dirty="0">
                <a:latin typeface="Times New Roman" panose="02020603050405020304" pitchFamily="18" charset="0"/>
                <a:cs typeface="Times New Roman" panose="02020603050405020304" pitchFamily="18" charset="0"/>
              </a:rPr>
              <a:t> </a:t>
            </a:r>
            <a:r>
              <a:rPr lang="uk-UA" sz="2000" dirty="0" smtClean="0">
                <a:latin typeface="Times New Roman" panose="02020603050405020304" pitchFamily="18" charset="0"/>
                <a:cs typeface="Times New Roman" panose="02020603050405020304" pitchFamily="18" charset="0"/>
              </a:rPr>
              <a:t>- сукупність </a:t>
            </a:r>
            <a:r>
              <a:rPr lang="uk-UA" sz="2000" dirty="0">
                <a:latin typeface="Times New Roman" panose="02020603050405020304" pitchFamily="18" charset="0"/>
                <a:cs typeface="Times New Roman" panose="02020603050405020304" pitchFamily="18" charset="0"/>
              </a:rPr>
              <a:t>свідомо керованих рухових дій, процес, узагальнюючий психіку з її руховим </a:t>
            </a:r>
            <a:r>
              <a:rPr lang="uk-UA" sz="2000" dirty="0" smtClean="0">
                <a:latin typeface="Times New Roman" panose="02020603050405020304" pitchFamily="18" charset="0"/>
                <a:cs typeface="Times New Roman" panose="02020603050405020304" pitchFamily="18" charset="0"/>
              </a:rPr>
              <a:t>виразом - м'язовим </a:t>
            </a:r>
            <a:r>
              <a:rPr lang="uk-UA" sz="2000" dirty="0">
                <a:latin typeface="Times New Roman" panose="02020603050405020304" pitchFamily="18" charset="0"/>
                <a:cs typeface="Times New Roman" panose="02020603050405020304" pitchFamily="18" charset="0"/>
              </a:rPr>
              <a:t>рухом. Явище психомоторики є полі-дисциплінарним предметом </a:t>
            </a:r>
            <a:r>
              <a:rPr lang="uk-UA" sz="2000" dirty="0" smtClean="0">
                <a:latin typeface="Times New Roman" panose="02020603050405020304" pitchFamily="18" charset="0"/>
                <a:cs typeface="Times New Roman" panose="02020603050405020304" pitchFamily="18" charset="0"/>
              </a:rPr>
              <a:t>вивчення - </a:t>
            </a:r>
            <a:r>
              <a:rPr lang="uk-UA" sz="2000" dirty="0">
                <a:latin typeface="Times New Roman" panose="02020603050405020304" pitchFamily="18" charset="0"/>
                <a:cs typeface="Times New Roman" panose="02020603050405020304" pitchFamily="18" charset="0"/>
              </a:rPr>
              <a:t>у </a:t>
            </a:r>
            <a:r>
              <a:rPr lang="uk-UA" sz="2000" dirty="0" smtClean="0">
                <a:latin typeface="Times New Roman" panose="02020603050405020304" pitchFamily="18" charset="0"/>
                <a:cs typeface="Times New Roman" panose="02020603050405020304" pitchFamily="18" charset="0"/>
              </a:rPr>
              <a:t>педагогічній, психологічній, неврологічній практиці</a:t>
            </a:r>
            <a:r>
              <a:rPr lang="uk-UA" sz="2000" dirty="0">
                <a:latin typeface="Times New Roman" panose="02020603050405020304" pitchFamily="18" charset="0"/>
                <a:cs typeface="Times New Roman" panose="02020603050405020304" pitchFamily="18" charset="0"/>
              </a:rPr>
              <a:t>, відомої як </a:t>
            </a:r>
            <a:r>
              <a:rPr lang="uk-UA" sz="2000" i="1" dirty="0">
                <a:solidFill>
                  <a:srgbClr val="0070C0"/>
                </a:solidFill>
                <a:latin typeface="Times New Roman" panose="02020603050405020304" pitchFamily="18" charset="0"/>
                <a:cs typeface="Times New Roman" panose="02020603050405020304" pitchFamily="18" charset="0"/>
              </a:rPr>
              <a:t>психологія довільних рухів</a:t>
            </a:r>
            <a:r>
              <a:rPr lang="uk-UA" sz="2000" dirty="0">
                <a:latin typeface="Times New Roman" panose="02020603050405020304" pitchFamily="18" charset="0"/>
                <a:cs typeface="Times New Roman" panose="02020603050405020304" pitchFamily="18" charset="0"/>
              </a:rPr>
              <a:t>, рухова активність, моторна сфера. Таким чином, психомоторика являє собою сукупність явищ </a:t>
            </a:r>
            <a:r>
              <a:rPr lang="uk-UA" sz="2000" dirty="0" smtClean="0">
                <a:latin typeface="Times New Roman" panose="02020603050405020304" pitchFamily="18" charset="0"/>
                <a:cs typeface="Times New Roman" panose="02020603050405020304" pitchFamily="18" charset="0"/>
              </a:rPr>
              <a:t>і процесів, </a:t>
            </a:r>
            <a:r>
              <a:rPr lang="uk-UA" sz="2000" dirty="0">
                <a:latin typeface="Times New Roman" panose="02020603050405020304" pitchFamily="18" charset="0"/>
                <a:cs typeface="Times New Roman" panose="02020603050405020304" pitchFamily="18" charset="0"/>
              </a:rPr>
              <a:t>узагальнюючих психіку з її руховим </a:t>
            </a:r>
            <a:r>
              <a:rPr lang="uk-UA" sz="2000" dirty="0" smtClean="0">
                <a:latin typeface="Times New Roman" panose="02020603050405020304" pitchFamily="18" charset="0"/>
                <a:cs typeface="Times New Roman" panose="02020603050405020304" pitchFamily="18" charset="0"/>
              </a:rPr>
              <a:t>виразом - м'язовим </a:t>
            </a:r>
            <a:r>
              <a:rPr lang="uk-UA" sz="2000" dirty="0">
                <a:latin typeface="Times New Roman" panose="02020603050405020304" pitchFamily="18" charset="0"/>
                <a:cs typeface="Times New Roman" panose="02020603050405020304" pitchFamily="18" charset="0"/>
              </a:rPr>
              <a:t>рухом, охоплюючи всі </a:t>
            </a:r>
            <a:r>
              <a:rPr lang="uk-UA" sz="2000" i="1" dirty="0">
                <a:solidFill>
                  <a:srgbClr val="0070C0"/>
                </a:solidFill>
                <a:latin typeface="Times New Roman" panose="02020603050405020304" pitchFamily="18" charset="0"/>
                <a:cs typeface="Times New Roman" panose="02020603050405020304" pitchFamily="18" charset="0"/>
              </a:rPr>
              <a:t>свідомо керовані дії людини</a:t>
            </a:r>
            <a:r>
              <a:rPr lang="uk-UA" sz="2000" i="1" dirty="0">
                <a:latin typeface="Times New Roman" panose="02020603050405020304" pitchFamily="18" charset="0"/>
                <a:cs typeface="Times New Roman" panose="02020603050405020304" pitchFamily="18" charset="0"/>
              </a:rPr>
              <a:t>.</a:t>
            </a:r>
          </a:p>
        </p:txBody>
      </p:sp>
      <p:pic>
        <p:nvPicPr>
          <p:cNvPr id="6" name="Рисунок 5"/>
          <p:cNvPicPr>
            <a:picLocks noChangeAspect="1"/>
          </p:cNvPicPr>
          <p:nvPr/>
        </p:nvPicPr>
        <p:blipFill>
          <a:blip r:embed="rId2"/>
          <a:stretch>
            <a:fillRect/>
          </a:stretch>
        </p:blipFill>
        <p:spPr>
          <a:xfrm>
            <a:off x="755576" y="4690686"/>
            <a:ext cx="1927101" cy="1927101"/>
          </a:xfrm>
          <a:prstGeom prst="rect">
            <a:avLst/>
          </a:prstGeom>
        </p:spPr>
      </p:pic>
      <p:pic>
        <p:nvPicPr>
          <p:cNvPr id="7" name="Рисунок 6"/>
          <p:cNvPicPr>
            <a:picLocks noChangeAspect="1"/>
          </p:cNvPicPr>
          <p:nvPr/>
        </p:nvPicPr>
        <p:blipFill>
          <a:blip r:embed="rId3"/>
          <a:stretch>
            <a:fillRect/>
          </a:stretch>
        </p:blipFill>
        <p:spPr>
          <a:xfrm>
            <a:off x="3427474" y="4695205"/>
            <a:ext cx="2324100" cy="1962150"/>
          </a:xfrm>
          <a:prstGeom prst="rect">
            <a:avLst/>
          </a:prstGeom>
        </p:spPr>
      </p:pic>
      <p:pic>
        <p:nvPicPr>
          <p:cNvPr id="9" name="Рисунок 8"/>
          <p:cNvPicPr>
            <a:picLocks noChangeAspect="1"/>
          </p:cNvPicPr>
          <p:nvPr/>
        </p:nvPicPr>
        <p:blipFill>
          <a:blip r:embed="rId4"/>
          <a:stretch>
            <a:fillRect/>
          </a:stretch>
        </p:blipFill>
        <p:spPr>
          <a:xfrm>
            <a:off x="6228184" y="5013176"/>
            <a:ext cx="2242474" cy="1379984"/>
          </a:xfrm>
          <a:prstGeom prst="rect">
            <a:avLst/>
          </a:prstGeom>
        </p:spPr>
      </p:pic>
    </p:spTree>
    <p:extLst>
      <p:ext uri="{BB962C8B-B14F-4D97-AF65-F5344CB8AC3E}">
        <p14:creationId xmlns:p14="http://schemas.microsoft.com/office/powerpoint/2010/main" val="340528116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323528" y="332656"/>
            <a:ext cx="8496944" cy="2304256"/>
          </a:xfrm>
        </p:spPr>
        <p:txBody>
          <a:bodyPr>
            <a:noAutofit/>
          </a:bodyPr>
          <a:lstStyle/>
          <a:p>
            <a:pPr marL="342900" indent="-342900" algn="just">
              <a:buFont typeface="Arial" panose="020B0604020202020204" pitchFamily="34" charset="0"/>
              <a:buChar char="•"/>
            </a:pPr>
            <a:r>
              <a:rPr lang="uk-UA" sz="2200" dirty="0" smtClean="0">
                <a:solidFill>
                  <a:schemeClr val="tx1"/>
                </a:solidFill>
                <a:latin typeface="Times New Roman" pitchFamily="18" charset="0"/>
                <a:cs typeface="Times New Roman" pitchFamily="18" charset="0"/>
              </a:rPr>
              <a:t>Вивчення </a:t>
            </a:r>
            <a:r>
              <a:rPr lang="uk-UA" sz="2200" dirty="0">
                <a:solidFill>
                  <a:schemeClr val="tx1"/>
                </a:solidFill>
                <a:latin typeface="Times New Roman" pitchFamily="18" charset="0"/>
                <a:cs typeface="Times New Roman" pitchFamily="18" charset="0"/>
              </a:rPr>
              <a:t>різних проявів рухової активності та здібностей людини до розв'язання </a:t>
            </a:r>
            <a:r>
              <a:rPr lang="uk-UA" sz="2200" i="1" dirty="0">
                <a:solidFill>
                  <a:schemeClr val="tx1"/>
                </a:solidFill>
                <a:latin typeface="Times New Roman" pitchFamily="18" charset="0"/>
                <a:cs typeface="Times New Roman" pitchFamily="18" charset="0"/>
              </a:rPr>
              <a:t>складних рухових завдань в екстремальних умовах </a:t>
            </a:r>
            <a:r>
              <a:rPr lang="uk-UA" sz="2200" dirty="0" smtClean="0">
                <a:solidFill>
                  <a:schemeClr val="tx1"/>
                </a:solidFill>
                <a:latin typeface="Times New Roman" pitchFamily="18" charset="0"/>
                <a:cs typeface="Times New Roman" pitchFamily="18" charset="0"/>
              </a:rPr>
              <a:t>(при великих навантаженнях, в </a:t>
            </a:r>
            <a:r>
              <a:rPr lang="uk-UA" sz="2200" dirty="0">
                <a:solidFill>
                  <a:schemeClr val="tx1"/>
                </a:solidFill>
                <a:latin typeface="Times New Roman" pitchFamily="18" charset="0"/>
                <a:cs typeface="Times New Roman" pitchFamily="18" charset="0"/>
              </a:rPr>
              <a:t>орбітальних польотах, у відкритому космосі, в стратосфері, під водою, в умовах наднизьких і надвисоких температур), </a:t>
            </a:r>
            <a:r>
              <a:rPr lang="uk-UA" sz="2200" dirty="0" smtClean="0">
                <a:solidFill>
                  <a:schemeClr val="tx1"/>
                </a:solidFill>
                <a:latin typeface="Times New Roman" pitchFamily="18" charset="0"/>
                <a:cs typeface="Times New Roman" pitchFamily="18" charset="0"/>
              </a:rPr>
              <a:t>вивчення граничних </a:t>
            </a:r>
            <a:r>
              <a:rPr lang="uk-UA" sz="2200" dirty="0">
                <a:solidFill>
                  <a:schemeClr val="tx1"/>
                </a:solidFill>
                <a:latin typeface="Times New Roman" pitchFamily="18" charset="0"/>
                <a:cs typeface="Times New Roman" pitchFamily="18" charset="0"/>
              </a:rPr>
              <a:t>рухових можливостей </a:t>
            </a:r>
            <a:r>
              <a:rPr lang="uk-UA" sz="2200" dirty="0" smtClean="0">
                <a:solidFill>
                  <a:schemeClr val="tx1"/>
                </a:solidFill>
                <a:latin typeface="Times New Roman" pitchFamily="18" charset="0"/>
                <a:cs typeface="Times New Roman" pitchFamily="18" charset="0"/>
              </a:rPr>
              <a:t>людини в спорті.</a:t>
            </a:r>
            <a:endParaRPr lang="uk-UA" sz="2200" dirty="0">
              <a:solidFill>
                <a:schemeClr val="tx1"/>
              </a:solidFill>
              <a:latin typeface="Times New Roman" pitchFamily="18" charset="0"/>
              <a:cs typeface="Times New Roman" pitchFamily="18" charset="0"/>
            </a:endParaRPr>
          </a:p>
          <a:p>
            <a:pPr algn="just"/>
            <a:endParaRPr lang="uk-UA" sz="2000" dirty="0">
              <a:solidFill>
                <a:schemeClr val="tx1"/>
              </a:solidFill>
              <a:latin typeface="Times New Roman" pitchFamily="18" charset="0"/>
              <a:cs typeface="Times New Roman" pitchFamily="18" charset="0"/>
            </a:endParaRPr>
          </a:p>
        </p:txBody>
      </p:sp>
      <p:pic>
        <p:nvPicPr>
          <p:cNvPr id="2" name="Рисунок 1"/>
          <p:cNvPicPr>
            <a:picLocks noChangeAspect="1"/>
          </p:cNvPicPr>
          <p:nvPr/>
        </p:nvPicPr>
        <p:blipFill>
          <a:blip r:embed="rId2"/>
          <a:stretch>
            <a:fillRect/>
          </a:stretch>
        </p:blipFill>
        <p:spPr>
          <a:xfrm>
            <a:off x="6124652" y="3932992"/>
            <a:ext cx="2335656" cy="1481304"/>
          </a:xfrm>
          <a:prstGeom prst="rect">
            <a:avLst/>
          </a:prstGeom>
        </p:spPr>
      </p:pic>
      <p:pic>
        <p:nvPicPr>
          <p:cNvPr id="4" name="Рисунок 3"/>
          <p:cNvPicPr>
            <a:picLocks noChangeAspect="1"/>
          </p:cNvPicPr>
          <p:nvPr/>
        </p:nvPicPr>
        <p:blipFill>
          <a:blip r:embed="rId3"/>
          <a:stretch>
            <a:fillRect/>
          </a:stretch>
        </p:blipFill>
        <p:spPr>
          <a:xfrm>
            <a:off x="6002776" y="2392261"/>
            <a:ext cx="2457532" cy="1393701"/>
          </a:xfrm>
          <a:prstGeom prst="rect">
            <a:avLst/>
          </a:prstGeom>
        </p:spPr>
      </p:pic>
      <p:pic>
        <p:nvPicPr>
          <p:cNvPr id="5" name="Рисунок 4"/>
          <p:cNvPicPr>
            <a:picLocks noChangeAspect="1"/>
          </p:cNvPicPr>
          <p:nvPr/>
        </p:nvPicPr>
        <p:blipFill>
          <a:blip r:embed="rId4"/>
          <a:stretch>
            <a:fillRect/>
          </a:stretch>
        </p:blipFill>
        <p:spPr>
          <a:xfrm>
            <a:off x="4211960" y="2366946"/>
            <a:ext cx="1281870" cy="1621112"/>
          </a:xfrm>
          <a:prstGeom prst="rect">
            <a:avLst/>
          </a:prstGeom>
        </p:spPr>
      </p:pic>
      <p:pic>
        <p:nvPicPr>
          <p:cNvPr id="6" name="Рисунок 5"/>
          <p:cNvPicPr>
            <a:picLocks noChangeAspect="1"/>
          </p:cNvPicPr>
          <p:nvPr/>
        </p:nvPicPr>
        <p:blipFill>
          <a:blip r:embed="rId5"/>
          <a:stretch>
            <a:fillRect/>
          </a:stretch>
        </p:blipFill>
        <p:spPr>
          <a:xfrm>
            <a:off x="467544" y="2458350"/>
            <a:ext cx="3370430" cy="1925960"/>
          </a:xfrm>
          <a:prstGeom prst="rect">
            <a:avLst/>
          </a:prstGeom>
        </p:spPr>
      </p:pic>
      <p:pic>
        <p:nvPicPr>
          <p:cNvPr id="7" name="Рисунок 6"/>
          <p:cNvPicPr>
            <a:picLocks noChangeAspect="1"/>
          </p:cNvPicPr>
          <p:nvPr/>
        </p:nvPicPr>
        <p:blipFill>
          <a:blip r:embed="rId6"/>
          <a:stretch>
            <a:fillRect/>
          </a:stretch>
        </p:blipFill>
        <p:spPr>
          <a:xfrm>
            <a:off x="3666116" y="4509120"/>
            <a:ext cx="2143125" cy="2143125"/>
          </a:xfrm>
          <a:prstGeom prst="rect">
            <a:avLst/>
          </a:prstGeom>
        </p:spPr>
      </p:pic>
      <p:pic>
        <p:nvPicPr>
          <p:cNvPr id="8" name="Рисунок 7"/>
          <p:cNvPicPr>
            <a:picLocks noChangeAspect="1"/>
          </p:cNvPicPr>
          <p:nvPr/>
        </p:nvPicPr>
        <p:blipFill>
          <a:blip r:embed="rId7"/>
          <a:stretch>
            <a:fillRect/>
          </a:stretch>
        </p:blipFill>
        <p:spPr>
          <a:xfrm>
            <a:off x="827584" y="4581128"/>
            <a:ext cx="2143125" cy="2143125"/>
          </a:xfrm>
          <a:prstGeom prst="rect">
            <a:avLst/>
          </a:prstGeom>
        </p:spPr>
      </p:pic>
    </p:spTree>
    <p:extLst>
      <p:ext uri="{BB962C8B-B14F-4D97-AF65-F5344CB8AC3E}">
        <p14:creationId xmlns:p14="http://schemas.microsoft.com/office/powerpoint/2010/main" val="99181863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827584" y="332656"/>
            <a:ext cx="7992888" cy="2880320"/>
          </a:xfrm>
        </p:spPr>
        <p:txBody>
          <a:bodyPr>
            <a:noAutofit/>
          </a:bodyPr>
          <a:lstStyle/>
          <a:p>
            <a:pPr algn="l"/>
            <a:r>
              <a:rPr lang="uk-UA" sz="2400" dirty="0" smtClean="0">
                <a:solidFill>
                  <a:schemeClr val="tx1"/>
                </a:solidFill>
                <a:latin typeface="Times New Roman" pitchFamily="18" charset="0"/>
                <a:cs typeface="Times New Roman" pitchFamily="18" charset="0"/>
              </a:rPr>
              <a:t>•	Визначення </a:t>
            </a:r>
            <a:r>
              <a:rPr lang="uk-UA" sz="2400" i="1" dirty="0">
                <a:solidFill>
                  <a:srgbClr val="00B050"/>
                </a:solidFill>
                <a:latin typeface="Times New Roman" pitchFamily="18" charset="0"/>
                <a:cs typeface="Times New Roman" pitchFamily="18" charset="0"/>
              </a:rPr>
              <a:t>сумісності штучних органів та тканин людини</a:t>
            </a:r>
            <a:r>
              <a:rPr lang="uk-UA" sz="2400" dirty="0">
                <a:solidFill>
                  <a:schemeClr val="tx1"/>
                </a:solidFill>
                <a:latin typeface="Times New Roman" pitchFamily="18" charset="0"/>
                <a:cs typeface="Times New Roman" pitchFamily="18" charset="0"/>
              </a:rPr>
              <a:t> (при імплантації).</a:t>
            </a:r>
          </a:p>
          <a:p>
            <a:pPr algn="just"/>
            <a:endParaRPr lang="uk-UA" sz="2400" dirty="0">
              <a:solidFill>
                <a:schemeClr val="tx1"/>
              </a:solidFill>
              <a:latin typeface="Times New Roman" pitchFamily="18" charset="0"/>
              <a:cs typeface="Times New Roman" pitchFamily="18" charset="0"/>
            </a:endParaRPr>
          </a:p>
          <a:p>
            <a:pPr algn="just"/>
            <a:r>
              <a:rPr lang="uk-UA" sz="2200" b="1" dirty="0">
                <a:solidFill>
                  <a:schemeClr val="tx1"/>
                </a:solidFill>
                <a:latin typeface="Times New Roman" pitchFamily="18" charset="0"/>
                <a:cs typeface="Times New Roman" pitchFamily="18" charset="0"/>
              </a:rPr>
              <a:t>Імпланта́ти </a:t>
            </a:r>
            <a:r>
              <a:rPr lang="uk-UA" sz="2200" dirty="0">
                <a:solidFill>
                  <a:schemeClr val="tx1"/>
                </a:solidFill>
                <a:latin typeface="Times New Roman" pitchFamily="18" charset="0"/>
                <a:cs typeface="Times New Roman" pitchFamily="18" charset="0"/>
              </a:rPr>
              <a:t>(</a:t>
            </a:r>
            <a:r>
              <a:rPr lang="uk-UA" sz="2200" dirty="0" smtClean="0">
                <a:solidFill>
                  <a:schemeClr val="tx1"/>
                </a:solidFill>
                <a:latin typeface="Times New Roman" pitchFamily="18" charset="0"/>
                <a:cs typeface="Times New Roman" pitchFamily="18" charset="0"/>
              </a:rPr>
              <a:t>імпланти) - клас </a:t>
            </a:r>
            <a:r>
              <a:rPr lang="uk-UA" sz="2200" dirty="0">
                <a:solidFill>
                  <a:schemeClr val="tx1"/>
                </a:solidFill>
                <a:latin typeface="Times New Roman" pitchFamily="18" charset="0"/>
                <a:cs typeface="Times New Roman" pitchFamily="18" charset="0"/>
              </a:rPr>
              <a:t>виробів медичного призначення, які використовують для імплантації в організм </a:t>
            </a:r>
            <a:r>
              <a:rPr lang="uk-UA" sz="2200" dirty="0" smtClean="0">
                <a:solidFill>
                  <a:schemeClr val="tx1"/>
                </a:solidFill>
                <a:latin typeface="Times New Roman" pitchFamily="18" charset="0"/>
                <a:cs typeface="Times New Roman" pitchFamily="18" charset="0"/>
              </a:rPr>
              <a:t>в якості протеза </a:t>
            </a:r>
            <a:r>
              <a:rPr lang="uk-UA" sz="2200" dirty="0">
                <a:solidFill>
                  <a:schemeClr val="tx1"/>
                </a:solidFill>
                <a:latin typeface="Times New Roman" pitchFamily="18" charset="0"/>
                <a:cs typeface="Times New Roman" pitchFamily="18" charset="0"/>
              </a:rPr>
              <a:t>(</a:t>
            </a:r>
            <a:r>
              <a:rPr lang="uk-UA" sz="2200" dirty="0" smtClean="0">
                <a:solidFill>
                  <a:schemeClr val="tx1"/>
                </a:solidFill>
                <a:latin typeface="Times New Roman" pitchFamily="18" charset="0"/>
                <a:cs typeface="Times New Roman" pitchFamily="18" charset="0"/>
              </a:rPr>
              <a:t>замінника </a:t>
            </a:r>
            <a:r>
              <a:rPr lang="uk-UA" sz="2200" dirty="0">
                <a:solidFill>
                  <a:schemeClr val="tx1"/>
                </a:solidFill>
                <a:latin typeface="Times New Roman" pitchFamily="18" charset="0"/>
                <a:cs typeface="Times New Roman" pitchFamily="18" charset="0"/>
              </a:rPr>
              <a:t>відсутнього органу людини) або як </a:t>
            </a:r>
            <a:r>
              <a:rPr lang="uk-UA" sz="2200" dirty="0" smtClean="0">
                <a:solidFill>
                  <a:schemeClr val="tx1"/>
                </a:solidFill>
                <a:latin typeface="Times New Roman" pitchFamily="18" charset="0"/>
                <a:cs typeface="Times New Roman" pitchFamily="18" charset="0"/>
              </a:rPr>
              <a:t>ідентифікатора </a:t>
            </a:r>
            <a:r>
              <a:rPr lang="uk-UA" sz="2200" dirty="0">
                <a:solidFill>
                  <a:schemeClr val="tx1"/>
                </a:solidFill>
                <a:latin typeface="Times New Roman" pitchFamily="18" charset="0"/>
                <a:cs typeface="Times New Roman" pitchFamily="18" charset="0"/>
              </a:rPr>
              <a:t>(наприклад, імплантований під шкіру чип з інформацією про домашню тварину).</a:t>
            </a:r>
          </a:p>
        </p:txBody>
      </p:sp>
      <p:pic>
        <p:nvPicPr>
          <p:cNvPr id="2" name="Рисунок 1"/>
          <p:cNvPicPr>
            <a:picLocks noChangeAspect="1"/>
          </p:cNvPicPr>
          <p:nvPr/>
        </p:nvPicPr>
        <p:blipFill>
          <a:blip r:embed="rId2"/>
          <a:stretch>
            <a:fillRect/>
          </a:stretch>
        </p:blipFill>
        <p:spPr>
          <a:xfrm>
            <a:off x="2843808" y="3861048"/>
            <a:ext cx="3521968" cy="2641476"/>
          </a:xfrm>
          <a:prstGeom prst="rect">
            <a:avLst/>
          </a:prstGeom>
        </p:spPr>
      </p:pic>
    </p:spTree>
    <p:extLst>
      <p:ext uri="{BB962C8B-B14F-4D97-AF65-F5344CB8AC3E}">
        <p14:creationId xmlns:p14="http://schemas.microsoft.com/office/powerpoint/2010/main" val="104477483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p:cNvSpPr/>
          <p:nvPr/>
        </p:nvSpPr>
        <p:spPr>
          <a:xfrm>
            <a:off x="683568" y="188640"/>
            <a:ext cx="8280920" cy="3908762"/>
          </a:xfrm>
          <a:prstGeom prst="rect">
            <a:avLst/>
          </a:prstGeom>
        </p:spPr>
        <p:txBody>
          <a:bodyPr wrap="square">
            <a:spAutoFit/>
          </a:bodyPr>
          <a:lstStyle/>
          <a:p>
            <a:r>
              <a:rPr lang="uk-UA" dirty="0"/>
              <a:t>•	</a:t>
            </a:r>
            <a:r>
              <a:rPr lang="uk-UA" sz="2400" b="1" dirty="0">
                <a:solidFill>
                  <a:srgbClr val="00B050"/>
                </a:solidFill>
                <a:latin typeface="Times New Roman" panose="02020603050405020304" pitchFamily="18" charset="0"/>
                <a:cs typeface="Times New Roman" panose="02020603050405020304" pitchFamily="18" charset="0"/>
              </a:rPr>
              <a:t>Протезування та </a:t>
            </a:r>
            <a:r>
              <a:rPr lang="uk-UA" sz="2400" b="1" dirty="0" smtClean="0">
                <a:solidFill>
                  <a:srgbClr val="00B050"/>
                </a:solidFill>
                <a:latin typeface="Times New Roman" panose="02020603050405020304" pitchFamily="18" charset="0"/>
                <a:cs typeface="Times New Roman" panose="02020603050405020304" pitchFamily="18" charset="0"/>
              </a:rPr>
              <a:t>ортезування</a:t>
            </a:r>
          </a:p>
          <a:p>
            <a:endParaRPr lang="uk-UA" sz="2400" dirty="0">
              <a:latin typeface="Times New Roman" panose="02020603050405020304" pitchFamily="18" charset="0"/>
              <a:cs typeface="Times New Roman" panose="02020603050405020304" pitchFamily="18" charset="0"/>
            </a:endParaRPr>
          </a:p>
          <a:p>
            <a:r>
              <a:rPr lang="uk-UA" sz="2000" b="1" dirty="0">
                <a:latin typeface="Times New Roman" panose="02020603050405020304" pitchFamily="18" charset="0"/>
                <a:cs typeface="Times New Roman" panose="02020603050405020304" pitchFamily="18" charset="0"/>
              </a:rPr>
              <a:t>Протезування</a:t>
            </a:r>
            <a:r>
              <a:rPr lang="uk-UA" sz="2000" dirty="0">
                <a:latin typeface="Times New Roman" panose="02020603050405020304" pitchFamily="18" charset="0"/>
                <a:cs typeface="Times New Roman" panose="02020603050405020304" pitchFamily="18" charset="0"/>
              </a:rPr>
              <a:t> кінцівок – як нижніх, так і верхніх – дає людям, які пережили ампутацію або народилися без кінцівки, шанс на реабілітацію і ведення нормального життя. </a:t>
            </a:r>
            <a:endParaRPr lang="uk-UA" sz="2000" dirty="0" smtClean="0">
              <a:latin typeface="Times New Roman" panose="02020603050405020304" pitchFamily="18" charset="0"/>
              <a:cs typeface="Times New Roman" panose="02020603050405020304" pitchFamily="18" charset="0"/>
            </a:endParaRPr>
          </a:p>
          <a:p>
            <a:r>
              <a:rPr lang="uk-UA" sz="2000" dirty="0" smtClean="0">
                <a:latin typeface="Times New Roman" panose="02020603050405020304" pitchFamily="18" charset="0"/>
                <a:cs typeface="Times New Roman" panose="02020603050405020304" pitchFamily="18" charset="0"/>
              </a:rPr>
              <a:t>Інженери </a:t>
            </a:r>
            <a:r>
              <a:rPr lang="uk-UA" sz="2000" dirty="0">
                <a:latin typeface="Times New Roman" panose="02020603050405020304" pitchFamily="18" charset="0"/>
                <a:cs typeface="Times New Roman" panose="02020603050405020304" pitchFamily="18" charset="0"/>
              </a:rPr>
              <a:t>провідних світових виробників постійно працюють над поліпшенням функціональності протезних виробів і створюють принципово нові види протезів – такі, наприклад, як </a:t>
            </a:r>
            <a:r>
              <a:rPr lang="uk-UA" sz="2000" b="1" i="1" dirty="0" smtClean="0">
                <a:solidFill>
                  <a:srgbClr val="00B050"/>
                </a:solidFill>
                <a:latin typeface="Times New Roman" panose="02020603050405020304" pitchFamily="18" charset="0"/>
                <a:cs typeface="Times New Roman" panose="02020603050405020304" pitchFamily="18" charset="0"/>
              </a:rPr>
              <a:t>біонічні</a:t>
            </a:r>
            <a:r>
              <a:rPr lang="uk-UA" sz="2000" dirty="0" smtClean="0">
                <a:solidFill>
                  <a:srgbClr val="00B050"/>
                </a:solidFill>
                <a:latin typeface="Times New Roman" panose="02020603050405020304" pitchFamily="18" charset="0"/>
                <a:cs typeface="Times New Roman" panose="02020603050405020304" pitchFamily="18" charset="0"/>
              </a:rPr>
              <a:t> </a:t>
            </a:r>
            <a:r>
              <a:rPr lang="uk-UA" sz="2000" b="1" i="1" dirty="0" smtClean="0">
                <a:solidFill>
                  <a:srgbClr val="00B050"/>
                </a:solidFill>
                <a:latin typeface="Times New Roman" panose="02020603050405020304" pitchFamily="18" charset="0"/>
                <a:cs typeface="Times New Roman" panose="02020603050405020304" pitchFamily="18" charset="0"/>
              </a:rPr>
              <a:t>протези </a:t>
            </a:r>
            <a:r>
              <a:rPr lang="uk-UA" sz="2000" dirty="0" smtClean="0">
                <a:latin typeface="Times New Roman" panose="02020603050405020304" pitchFamily="18" charset="0"/>
                <a:cs typeface="Times New Roman" panose="02020603050405020304" pitchFamily="18" charset="0"/>
              </a:rPr>
              <a:t>- </a:t>
            </a:r>
            <a:r>
              <a:rPr lang="uk-UA" sz="2000" dirty="0" err="1" smtClean="0">
                <a:latin typeface="Times New Roman" panose="02020603050405020304" pitchFamily="18" charset="0"/>
                <a:cs typeface="Times New Roman" panose="02020603050405020304" pitchFamily="18" charset="0"/>
              </a:rPr>
              <a:t>надфункціональні</a:t>
            </a:r>
            <a:r>
              <a:rPr lang="uk-UA" sz="2000" dirty="0" smtClean="0">
                <a:latin typeface="Times New Roman" panose="02020603050405020304" pitchFamily="18" charset="0"/>
                <a:cs typeface="Times New Roman" panose="02020603050405020304" pitchFamily="18" charset="0"/>
              </a:rPr>
              <a:t> засоби, що дозволяють, наскільки це можливо, повернути людині дрібну моторику рук та природність ходи, які на сьогоднішній день максимально наближаються до природної функціональності.</a:t>
            </a:r>
            <a:endParaRPr lang="uk-UA" sz="2000" dirty="0">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2"/>
          <a:stretch>
            <a:fillRect/>
          </a:stretch>
        </p:blipFill>
        <p:spPr>
          <a:xfrm>
            <a:off x="539552" y="4725144"/>
            <a:ext cx="2822467" cy="1587638"/>
          </a:xfrm>
          <a:prstGeom prst="rect">
            <a:avLst/>
          </a:prstGeom>
        </p:spPr>
      </p:pic>
      <p:pic>
        <p:nvPicPr>
          <p:cNvPr id="4" name="Рисунок 3"/>
          <p:cNvPicPr>
            <a:picLocks noChangeAspect="1"/>
          </p:cNvPicPr>
          <p:nvPr/>
        </p:nvPicPr>
        <p:blipFill>
          <a:blip r:embed="rId3"/>
          <a:stretch>
            <a:fillRect/>
          </a:stretch>
        </p:blipFill>
        <p:spPr>
          <a:xfrm>
            <a:off x="3563887" y="3861048"/>
            <a:ext cx="5558771" cy="2880320"/>
          </a:xfrm>
          <a:prstGeom prst="rect">
            <a:avLst/>
          </a:prstGeom>
        </p:spPr>
      </p:pic>
    </p:spTree>
    <p:extLst>
      <p:ext uri="{BB962C8B-B14F-4D97-AF65-F5344CB8AC3E}">
        <p14:creationId xmlns:p14="http://schemas.microsoft.com/office/powerpoint/2010/main" val="6623915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p:cNvSpPr/>
          <p:nvPr/>
        </p:nvSpPr>
        <p:spPr>
          <a:xfrm>
            <a:off x="611560" y="332656"/>
            <a:ext cx="8136904" cy="3170099"/>
          </a:xfrm>
          <a:prstGeom prst="rect">
            <a:avLst/>
          </a:prstGeom>
        </p:spPr>
        <p:txBody>
          <a:bodyPr wrap="square">
            <a:spAutoFit/>
          </a:bodyPr>
          <a:lstStyle/>
          <a:p>
            <a:pPr algn="just"/>
            <a:r>
              <a:rPr lang="uk-UA" sz="2200" b="1" dirty="0">
                <a:latin typeface="Times New Roman" panose="02020603050405020304" pitchFamily="18" charset="0"/>
                <a:cs typeface="Times New Roman" panose="02020603050405020304" pitchFamily="18" charset="0"/>
              </a:rPr>
              <a:t>Ортезування</a:t>
            </a:r>
            <a:r>
              <a:rPr lang="uk-UA" sz="2400" dirty="0">
                <a:latin typeface="Times New Roman" panose="02020603050405020304" pitchFamily="18" charset="0"/>
                <a:cs typeface="Times New Roman" panose="02020603050405020304" pitchFamily="18" charset="0"/>
              </a:rPr>
              <a:t> – </a:t>
            </a:r>
            <a:r>
              <a:rPr lang="uk-UA" sz="2200" dirty="0">
                <a:latin typeface="Times New Roman" panose="02020603050405020304" pitchFamily="18" charset="0"/>
                <a:cs typeface="Times New Roman" panose="02020603050405020304" pitchFamily="18" charset="0"/>
              </a:rPr>
              <a:t>це метод лікування та профілактики патологій опорно-рухового апарату, за допомогою спеціальних пристосувань – ортезів. </a:t>
            </a:r>
            <a:endParaRPr lang="uk-UA" sz="2200" dirty="0" smtClean="0">
              <a:latin typeface="Times New Roman" panose="02020603050405020304" pitchFamily="18" charset="0"/>
              <a:cs typeface="Times New Roman" panose="02020603050405020304" pitchFamily="18" charset="0"/>
            </a:endParaRPr>
          </a:p>
          <a:p>
            <a:pPr algn="just"/>
            <a:r>
              <a:rPr lang="uk-UA" sz="2200" dirty="0">
                <a:latin typeface="Times New Roman" panose="02020603050405020304" pitchFamily="18" charset="0"/>
                <a:cs typeface="Times New Roman" panose="02020603050405020304" pitchFamily="18" charset="0"/>
              </a:rPr>
              <a:t>М</a:t>
            </a:r>
            <a:r>
              <a:rPr lang="uk-UA" sz="2200" dirty="0" smtClean="0">
                <a:latin typeface="Times New Roman" panose="02020603050405020304" pitchFamily="18" charset="0"/>
                <a:cs typeface="Times New Roman" panose="02020603050405020304" pitchFamily="18" charset="0"/>
              </a:rPr>
              <a:t>етод </a:t>
            </a:r>
            <a:r>
              <a:rPr lang="uk-UA" sz="2200" dirty="0">
                <a:latin typeface="Times New Roman" panose="02020603050405020304" pitchFamily="18" charset="0"/>
                <a:cs typeface="Times New Roman" panose="02020603050405020304" pitchFamily="18" charset="0"/>
              </a:rPr>
              <a:t>полягає у </a:t>
            </a:r>
            <a:r>
              <a:rPr lang="uk-UA" sz="2200" i="1" dirty="0">
                <a:solidFill>
                  <a:srgbClr val="00B050"/>
                </a:solidFill>
                <a:latin typeface="Times New Roman" panose="02020603050405020304" pitchFamily="18" charset="0"/>
                <a:cs typeface="Times New Roman" panose="02020603050405020304" pitchFamily="18" charset="0"/>
              </a:rPr>
              <a:t>фіксуванні суглоба </a:t>
            </a:r>
            <a:r>
              <a:rPr lang="uk-UA" sz="2200" i="1" dirty="0" smtClean="0">
                <a:solidFill>
                  <a:srgbClr val="00B050"/>
                </a:solidFill>
                <a:latin typeface="Times New Roman" panose="02020603050405020304" pitchFamily="18" charset="0"/>
                <a:cs typeface="Times New Roman" panose="02020603050405020304" pitchFamily="18" charset="0"/>
              </a:rPr>
              <a:t>ортезом</a:t>
            </a:r>
            <a:r>
              <a:rPr lang="uk-UA" sz="2200" dirty="0" smtClean="0">
                <a:latin typeface="Times New Roman" panose="02020603050405020304" pitchFamily="18" charset="0"/>
                <a:cs typeface="Times New Roman" panose="02020603050405020304" pitchFamily="18" charset="0"/>
              </a:rPr>
              <a:t> </a:t>
            </a:r>
            <a:r>
              <a:rPr lang="uk-UA" sz="2200" dirty="0">
                <a:latin typeface="Times New Roman" panose="02020603050405020304" pitchFamily="18" charset="0"/>
                <a:cs typeface="Times New Roman" panose="02020603050405020304" pitchFamily="18" charset="0"/>
              </a:rPr>
              <a:t>в правильному анатомічному положенні, не даючи можливості зробити </a:t>
            </a:r>
            <a:r>
              <a:rPr lang="uk-UA" sz="2200" dirty="0" smtClean="0">
                <a:latin typeface="Times New Roman" panose="02020603050405020304" pitchFamily="18" charset="0"/>
                <a:cs typeface="Times New Roman" panose="02020603050405020304" pitchFamily="18" charset="0"/>
              </a:rPr>
              <a:t>«неправильні» </a:t>
            </a:r>
            <a:r>
              <a:rPr lang="uk-UA" sz="2200" dirty="0">
                <a:latin typeface="Times New Roman" panose="02020603050405020304" pitchFamily="18" charset="0"/>
                <a:cs typeface="Times New Roman" panose="02020603050405020304" pitchFamily="18" charset="0"/>
              </a:rPr>
              <a:t>рухи.</a:t>
            </a:r>
          </a:p>
          <a:p>
            <a:pPr algn="just"/>
            <a:r>
              <a:rPr lang="uk-UA" sz="2200" dirty="0" smtClean="0">
                <a:latin typeface="Times New Roman" panose="02020603050405020304" pitchFamily="18" charset="0"/>
                <a:cs typeface="Times New Roman" panose="02020603050405020304" pitchFamily="18" charset="0"/>
              </a:rPr>
              <a:t>Ортези можна використовувати як у стані спокою, так і під час мобільності, щоб покращити наслідки спастичності або зменшити ризик контрактур</a:t>
            </a:r>
            <a:r>
              <a:rPr lang="ru-RU" sz="2200" dirty="0" smtClean="0">
                <a:latin typeface="Times New Roman" panose="02020603050405020304" pitchFamily="18" charset="0"/>
                <a:cs typeface="Times New Roman" panose="02020603050405020304" pitchFamily="18" charset="0"/>
              </a:rPr>
              <a:t>.</a:t>
            </a:r>
            <a:endParaRPr lang="uk-UA" sz="2200" dirty="0">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2"/>
          <a:stretch>
            <a:fillRect/>
          </a:stretch>
        </p:blipFill>
        <p:spPr>
          <a:xfrm>
            <a:off x="2339752" y="4005064"/>
            <a:ext cx="4608512" cy="2304256"/>
          </a:xfrm>
          <a:prstGeom prst="rect">
            <a:avLst/>
          </a:prstGeom>
        </p:spPr>
      </p:pic>
    </p:spTree>
    <p:extLst>
      <p:ext uri="{BB962C8B-B14F-4D97-AF65-F5344CB8AC3E}">
        <p14:creationId xmlns:p14="http://schemas.microsoft.com/office/powerpoint/2010/main" val="230255916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p:cNvSpPr/>
          <p:nvPr/>
        </p:nvSpPr>
        <p:spPr>
          <a:xfrm>
            <a:off x="1403648" y="332656"/>
            <a:ext cx="6984776" cy="584775"/>
          </a:xfrm>
          <a:prstGeom prst="rect">
            <a:avLst/>
          </a:prstGeom>
        </p:spPr>
        <p:txBody>
          <a:bodyPr wrap="square">
            <a:spAutoFit/>
          </a:bodyPr>
          <a:lstStyle/>
          <a:p>
            <a:pPr algn="ctr"/>
            <a:r>
              <a:rPr lang="uk-UA" sz="3200" b="1" dirty="0" smtClean="0">
                <a:solidFill>
                  <a:srgbClr val="0070C0"/>
                </a:solidFill>
                <a:latin typeface="Times New Roman" panose="02020603050405020304" pitchFamily="18" charset="0"/>
                <a:cs typeface="Times New Roman" panose="02020603050405020304" pitchFamily="18" charset="0"/>
              </a:rPr>
              <a:t>Деякі поняття і закони механіки</a:t>
            </a:r>
            <a:endParaRPr lang="uk-UA" sz="3200" b="1" dirty="0">
              <a:solidFill>
                <a:srgbClr val="0070C0"/>
              </a:solidFill>
              <a:latin typeface="Times New Roman" panose="02020603050405020304" pitchFamily="18" charset="0"/>
              <a:cs typeface="Times New Roman" panose="02020603050405020304" pitchFamily="18" charset="0"/>
            </a:endParaRPr>
          </a:p>
        </p:txBody>
      </p:sp>
      <p:sp>
        <p:nvSpPr>
          <p:cNvPr id="4" name="TextBox 3"/>
          <p:cNvSpPr txBox="1"/>
          <p:nvPr/>
        </p:nvSpPr>
        <p:spPr>
          <a:xfrm>
            <a:off x="611560" y="1196752"/>
            <a:ext cx="8208912" cy="3046988"/>
          </a:xfrm>
          <a:prstGeom prst="rect">
            <a:avLst/>
          </a:prstGeom>
          <a:noFill/>
        </p:spPr>
        <p:txBody>
          <a:bodyPr wrap="square" rtlCol="0">
            <a:spAutoFit/>
          </a:bodyPr>
          <a:lstStyle/>
          <a:p>
            <a:pPr algn="just"/>
            <a:r>
              <a:rPr lang="uk-UA" sz="2400" dirty="0" smtClean="0">
                <a:latin typeface="Times New Roman" panose="02020603050405020304" pitchFamily="18" charset="0"/>
                <a:cs typeface="Times New Roman" panose="02020603050405020304" pitchFamily="18" charset="0"/>
              </a:rPr>
              <a:t>Розглянемо деякі важливі питання біомеханіки, які або потрібні для викладання наступних розділів курсу, або мають медико-біологічне застосування. </a:t>
            </a:r>
          </a:p>
          <a:p>
            <a:pPr algn="just"/>
            <a:r>
              <a:rPr lang="uk-UA" sz="2400" dirty="0" smtClean="0">
                <a:latin typeface="Times New Roman" panose="02020603050405020304" pitchFamily="18" charset="0"/>
                <a:cs typeface="Times New Roman" panose="02020603050405020304" pitchFamily="18" charset="0"/>
              </a:rPr>
              <a:t>	</a:t>
            </a:r>
          </a:p>
          <a:p>
            <a:pPr algn="just"/>
            <a:r>
              <a:rPr lang="uk-UA" sz="2400" dirty="0" smtClean="0">
                <a:latin typeface="Times New Roman" panose="02020603050405020304" pitchFamily="18" charset="0"/>
                <a:cs typeface="Times New Roman" panose="02020603050405020304" pitchFamily="18" charset="0"/>
              </a:rPr>
              <a:t>Механічні рухи:</a:t>
            </a:r>
          </a:p>
          <a:p>
            <a:pPr marL="342900" indent="-342900" algn="just">
              <a:buFont typeface="Arial" panose="020B0604020202020204" pitchFamily="34" charset="0"/>
              <a:buChar char="•"/>
            </a:pPr>
            <a:r>
              <a:rPr lang="uk-UA" sz="2400" dirty="0" smtClean="0">
                <a:latin typeface="Times New Roman" panose="02020603050405020304" pitchFamily="18" charset="0"/>
                <a:cs typeface="Times New Roman" panose="02020603050405020304" pitchFamily="18" charset="0"/>
              </a:rPr>
              <a:t>поступальний</a:t>
            </a:r>
          </a:p>
          <a:p>
            <a:pPr marL="342900" indent="-342900" algn="just">
              <a:buFont typeface="Arial" panose="020B0604020202020204" pitchFamily="34" charset="0"/>
              <a:buChar char="•"/>
            </a:pPr>
            <a:r>
              <a:rPr lang="uk-UA" sz="2400" dirty="0" smtClean="0">
                <a:latin typeface="Times New Roman" panose="02020603050405020304" pitchFamily="18" charset="0"/>
                <a:cs typeface="Times New Roman" panose="02020603050405020304" pitchFamily="18" charset="0"/>
              </a:rPr>
              <a:t>обертальний</a:t>
            </a:r>
          </a:p>
          <a:p>
            <a:pPr marL="342900" indent="-342900" algn="just">
              <a:buFont typeface="Arial" panose="020B0604020202020204" pitchFamily="34" charset="0"/>
              <a:buChar char="•"/>
            </a:pPr>
            <a:r>
              <a:rPr lang="uk-UA" sz="2400" dirty="0" smtClean="0">
                <a:latin typeface="Times New Roman" panose="02020603050405020304" pitchFamily="18" charset="0"/>
                <a:cs typeface="Times New Roman" panose="02020603050405020304" pitchFamily="18" charset="0"/>
              </a:rPr>
              <a:t>коливальний</a:t>
            </a:r>
            <a:endParaRPr lang="uk-UA" sz="2400" dirty="0">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2"/>
          <a:stretch>
            <a:fillRect/>
          </a:stretch>
        </p:blipFill>
        <p:spPr>
          <a:xfrm>
            <a:off x="1403648" y="4552732"/>
            <a:ext cx="5904656" cy="1689180"/>
          </a:xfrm>
          <a:prstGeom prst="rect">
            <a:avLst/>
          </a:prstGeom>
        </p:spPr>
      </p:pic>
    </p:spTree>
    <p:extLst>
      <p:ext uri="{BB962C8B-B14F-4D97-AF65-F5344CB8AC3E}">
        <p14:creationId xmlns:p14="http://schemas.microsoft.com/office/powerpoint/2010/main" val="64111694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p:cNvSpPr/>
          <p:nvPr/>
        </p:nvSpPr>
        <p:spPr>
          <a:xfrm>
            <a:off x="1403648" y="332656"/>
            <a:ext cx="6984776" cy="461665"/>
          </a:xfrm>
          <a:prstGeom prst="rect">
            <a:avLst/>
          </a:prstGeom>
        </p:spPr>
        <p:txBody>
          <a:bodyPr wrap="square">
            <a:spAutoFit/>
          </a:bodyPr>
          <a:lstStyle/>
          <a:p>
            <a:pPr algn="ctr"/>
            <a:r>
              <a:rPr lang="uk-UA" sz="2400" dirty="0" smtClean="0">
                <a:solidFill>
                  <a:srgbClr val="0070C0"/>
                </a:solidFill>
                <a:latin typeface="Times New Roman" panose="02020603050405020304" pitchFamily="18" charset="0"/>
                <a:cs typeface="Times New Roman" panose="02020603050405020304" pitchFamily="18" charset="0"/>
              </a:rPr>
              <a:t>ПОСТУПАЛЬНИЙ РУХ</a:t>
            </a:r>
            <a:endParaRPr lang="uk-UA" sz="2400" dirty="0">
              <a:solidFill>
                <a:srgbClr val="0070C0"/>
              </a:solidFill>
              <a:latin typeface="Times New Roman" panose="02020603050405020304" pitchFamily="18" charset="0"/>
              <a:cs typeface="Times New Roman" panose="02020603050405020304" pitchFamily="18" charset="0"/>
            </a:endParaRPr>
          </a:p>
        </p:txBody>
      </p:sp>
      <p:sp>
        <p:nvSpPr>
          <p:cNvPr id="4" name="TextBox 3"/>
          <p:cNvSpPr txBox="1"/>
          <p:nvPr/>
        </p:nvSpPr>
        <p:spPr>
          <a:xfrm>
            <a:off x="539552" y="917431"/>
            <a:ext cx="8208912" cy="3477875"/>
          </a:xfrm>
          <a:prstGeom prst="rect">
            <a:avLst/>
          </a:prstGeom>
          <a:noFill/>
        </p:spPr>
        <p:txBody>
          <a:bodyPr wrap="square" rtlCol="0">
            <a:spAutoFit/>
          </a:bodyPr>
          <a:lstStyle/>
          <a:p>
            <a:pPr algn="just"/>
            <a:r>
              <a:rPr lang="uk-UA" sz="2200" dirty="0" smtClean="0">
                <a:latin typeface="Times New Roman" panose="02020603050405020304" pitchFamily="18" charset="0"/>
                <a:cs typeface="Times New Roman" panose="02020603050405020304" pitchFamily="18" charset="0"/>
              </a:rPr>
              <a:t>При </a:t>
            </a:r>
            <a:r>
              <a:rPr lang="uk-UA" sz="2200" b="1" dirty="0" smtClean="0">
                <a:latin typeface="Times New Roman" panose="02020603050405020304" pitchFamily="18" charset="0"/>
                <a:cs typeface="Times New Roman" panose="02020603050405020304" pitchFamily="18" charset="0"/>
              </a:rPr>
              <a:t>поступальному русі </a:t>
            </a:r>
            <a:r>
              <a:rPr lang="uk-UA" sz="2200" dirty="0" smtClean="0">
                <a:latin typeface="Times New Roman" panose="02020603050405020304" pitchFamily="18" charset="0"/>
                <a:cs typeface="Times New Roman" panose="02020603050405020304" pitchFamily="18" charset="0"/>
              </a:rPr>
              <a:t>тіла всі його точки рухаються однаково, тобто з однаковими швидкостями і прискореннями.</a:t>
            </a:r>
          </a:p>
          <a:p>
            <a:pPr algn="just"/>
            <a:r>
              <a:rPr lang="uk-UA" sz="2200" dirty="0" smtClean="0">
                <a:latin typeface="Times New Roman" panose="02020603050405020304" pitchFamily="18" charset="0"/>
                <a:cs typeface="Times New Roman" panose="02020603050405020304" pitchFamily="18" charset="0"/>
              </a:rPr>
              <a:t> </a:t>
            </a:r>
          </a:p>
          <a:p>
            <a:pPr algn="just"/>
            <a:r>
              <a:rPr lang="uk-UA" sz="2200" dirty="0" smtClean="0">
                <a:latin typeface="Times New Roman" panose="02020603050405020304" pitchFamily="18" charset="0"/>
                <a:cs typeface="Times New Roman" panose="02020603050405020304" pitchFamily="18" charset="0"/>
              </a:rPr>
              <a:t>Основним законом, що описує поступальний рух тіл, є </a:t>
            </a:r>
            <a:r>
              <a:rPr lang="uk-UA" sz="2200" b="1" dirty="0" smtClean="0">
                <a:latin typeface="Times New Roman" panose="02020603050405020304" pitchFamily="18" charset="0"/>
                <a:cs typeface="Times New Roman" panose="02020603050405020304" pitchFamily="18" charset="0"/>
              </a:rPr>
              <a:t>другий</a:t>
            </a:r>
            <a:r>
              <a:rPr lang="uk-UA" sz="2200" dirty="0" smtClean="0">
                <a:latin typeface="Times New Roman" panose="02020603050405020304" pitchFamily="18" charset="0"/>
                <a:cs typeface="Times New Roman" panose="02020603050405020304" pitchFamily="18" charset="0"/>
              </a:rPr>
              <a:t> </a:t>
            </a:r>
            <a:r>
              <a:rPr lang="uk-UA" sz="2200" b="1" dirty="0" smtClean="0">
                <a:latin typeface="Times New Roman" panose="02020603050405020304" pitchFamily="18" charset="0"/>
                <a:cs typeface="Times New Roman" panose="02020603050405020304" pitchFamily="18" charset="0"/>
              </a:rPr>
              <a:t>закон Ньютона</a:t>
            </a:r>
            <a:r>
              <a:rPr lang="uk-UA" sz="2200" dirty="0" smtClean="0">
                <a:latin typeface="Times New Roman" panose="02020603050405020304" pitchFamily="18" charset="0"/>
                <a:cs typeface="Times New Roman" panose="02020603050405020304" pitchFamily="18" charset="0"/>
              </a:rPr>
              <a:t>, відповідно до якого сила, що діє на тіло, дорівнює добутку маси тіла на прискорення, яке надає тілу ця сила, тобто</a:t>
            </a:r>
          </a:p>
          <a:p>
            <a:pPr algn="just"/>
            <a:r>
              <a:rPr lang="uk-UA" sz="2200" dirty="0" smtClean="0">
                <a:latin typeface="Times New Roman" panose="02020603050405020304" pitchFamily="18" charset="0"/>
                <a:cs typeface="Times New Roman" panose="02020603050405020304" pitchFamily="18" charset="0"/>
              </a:rPr>
              <a:t> </a:t>
            </a:r>
          </a:p>
          <a:p>
            <a:pPr algn="just"/>
            <a:r>
              <a:rPr lang="uk-UA" sz="2200" dirty="0" smtClean="0">
                <a:latin typeface="Times New Roman" panose="02020603050405020304" pitchFamily="18" charset="0"/>
                <a:cs typeface="Times New Roman" panose="02020603050405020304" pitchFamily="18" charset="0"/>
              </a:rPr>
              <a:t>де  </a:t>
            </a:r>
            <a:r>
              <a:rPr lang="uk-UA" sz="2200" b="1" i="1" dirty="0" smtClean="0">
                <a:latin typeface="Times New Roman" panose="02020603050405020304" pitchFamily="18" charset="0"/>
                <a:cs typeface="Times New Roman" panose="02020603050405020304" pitchFamily="18" charset="0"/>
              </a:rPr>
              <a:t>F</a:t>
            </a:r>
            <a:r>
              <a:rPr lang="uk-UA" sz="2200" dirty="0" smtClean="0">
                <a:latin typeface="Times New Roman" panose="02020603050405020304" pitchFamily="18" charset="0"/>
                <a:cs typeface="Times New Roman" panose="02020603050405020304" pitchFamily="18" charset="0"/>
              </a:rPr>
              <a:t> - сила, що діє на тіло, </a:t>
            </a:r>
            <a:r>
              <a:rPr lang="uk-UA" sz="2200" b="1" i="1" dirty="0" smtClean="0">
                <a:latin typeface="Times New Roman" panose="02020603050405020304" pitchFamily="18" charset="0"/>
                <a:cs typeface="Times New Roman" panose="02020603050405020304" pitchFamily="18" charset="0"/>
              </a:rPr>
              <a:t>m</a:t>
            </a:r>
            <a:r>
              <a:rPr lang="uk-UA" sz="2200" dirty="0" smtClean="0">
                <a:latin typeface="Times New Roman" panose="02020603050405020304" pitchFamily="18" charset="0"/>
                <a:cs typeface="Times New Roman" panose="02020603050405020304" pitchFamily="18" charset="0"/>
              </a:rPr>
              <a:t> – маса цього тіла, </a:t>
            </a:r>
            <a:r>
              <a:rPr lang="uk-UA" sz="2200" b="1" i="1" dirty="0" smtClean="0">
                <a:latin typeface="Times New Roman" panose="02020603050405020304" pitchFamily="18" charset="0"/>
                <a:cs typeface="Times New Roman" panose="02020603050405020304" pitchFamily="18" charset="0"/>
              </a:rPr>
              <a:t>а</a:t>
            </a:r>
            <a:r>
              <a:rPr lang="uk-UA" sz="2200" dirty="0" smtClean="0">
                <a:latin typeface="Times New Roman" panose="02020603050405020304" pitchFamily="18" charset="0"/>
                <a:cs typeface="Times New Roman" panose="02020603050405020304" pitchFamily="18" charset="0"/>
              </a:rPr>
              <a:t> – прискорення тіла. </a:t>
            </a:r>
            <a:endParaRPr lang="uk-UA" sz="2200" dirty="0">
              <a:latin typeface="Times New Roman" panose="02020603050405020304" pitchFamily="18" charset="0"/>
              <a:cs typeface="Times New Roman" panose="02020603050405020304" pitchFamily="18" charset="0"/>
            </a:endParaRPr>
          </a:p>
        </p:txBody>
      </p:sp>
      <p:graphicFrame>
        <p:nvGraphicFramePr>
          <p:cNvPr id="6" name="Об'єкт 5"/>
          <p:cNvGraphicFramePr>
            <a:graphicFrameLocks noChangeAspect="1"/>
          </p:cNvGraphicFramePr>
          <p:nvPr>
            <p:extLst>
              <p:ext uri="{D42A27DB-BD31-4B8C-83A1-F6EECF244321}">
                <p14:modId xmlns:p14="http://schemas.microsoft.com/office/powerpoint/2010/main" val="804564251"/>
              </p:ext>
            </p:extLst>
          </p:nvPr>
        </p:nvGraphicFramePr>
        <p:xfrm>
          <a:off x="3847431" y="3140968"/>
          <a:ext cx="1048605" cy="445657"/>
        </p:xfrm>
        <a:graphic>
          <a:graphicData uri="http://schemas.openxmlformats.org/presentationml/2006/ole">
            <mc:AlternateContent xmlns:mc="http://schemas.openxmlformats.org/markup-compatibility/2006">
              <mc:Choice xmlns:v="urn:schemas-microsoft-com:vml" Requires="v">
                <p:oleObj spid="_x0000_s35961" name="Equation" r:id="rId3" imgW="507960" imgH="215640" progId="Equation.DSMT4">
                  <p:embed/>
                </p:oleObj>
              </mc:Choice>
              <mc:Fallback>
                <p:oleObj name="Equation" r:id="rId3" imgW="507960" imgH="215640" progId="Equation.DSMT4">
                  <p:embed/>
                  <p:pic>
                    <p:nvPicPr>
                      <p:cNvPr id="6" name="Об'єкт 5"/>
                      <p:cNvPicPr/>
                      <p:nvPr/>
                    </p:nvPicPr>
                    <p:blipFill>
                      <a:blip r:embed="rId4"/>
                      <a:stretch>
                        <a:fillRect/>
                      </a:stretch>
                    </p:blipFill>
                    <p:spPr>
                      <a:xfrm>
                        <a:off x="3847431" y="3140968"/>
                        <a:ext cx="1048605" cy="445657"/>
                      </a:xfrm>
                      <a:prstGeom prst="rect">
                        <a:avLst/>
                      </a:prstGeom>
                    </p:spPr>
                  </p:pic>
                </p:oleObj>
              </mc:Fallback>
            </mc:AlternateContent>
          </a:graphicData>
        </a:graphic>
      </p:graphicFrame>
      <p:pic>
        <p:nvPicPr>
          <p:cNvPr id="3" name="Рисунок 2"/>
          <p:cNvPicPr>
            <a:picLocks noChangeAspect="1"/>
          </p:cNvPicPr>
          <p:nvPr/>
        </p:nvPicPr>
        <p:blipFill>
          <a:blip r:embed="rId5"/>
          <a:stretch>
            <a:fillRect/>
          </a:stretch>
        </p:blipFill>
        <p:spPr>
          <a:xfrm>
            <a:off x="818481" y="4869160"/>
            <a:ext cx="3028950" cy="1514475"/>
          </a:xfrm>
          <a:prstGeom prst="rect">
            <a:avLst/>
          </a:prstGeom>
        </p:spPr>
      </p:pic>
      <p:pic>
        <p:nvPicPr>
          <p:cNvPr id="5" name="Рисунок 4"/>
          <p:cNvPicPr>
            <a:picLocks noChangeAspect="1"/>
          </p:cNvPicPr>
          <p:nvPr/>
        </p:nvPicPr>
        <p:blipFill>
          <a:blip r:embed="rId6"/>
          <a:stretch>
            <a:fillRect/>
          </a:stretch>
        </p:blipFill>
        <p:spPr>
          <a:xfrm>
            <a:off x="4716016" y="4056216"/>
            <a:ext cx="3456384" cy="2780135"/>
          </a:xfrm>
          <a:prstGeom prst="rect">
            <a:avLst/>
          </a:prstGeom>
        </p:spPr>
      </p:pic>
    </p:spTree>
    <p:extLst>
      <p:ext uri="{BB962C8B-B14F-4D97-AF65-F5344CB8AC3E}">
        <p14:creationId xmlns:p14="http://schemas.microsoft.com/office/powerpoint/2010/main" val="20246118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кутник 6"/>
          <p:cNvSpPr/>
          <p:nvPr/>
        </p:nvSpPr>
        <p:spPr>
          <a:xfrm>
            <a:off x="323528" y="572194"/>
            <a:ext cx="5760640" cy="5632311"/>
          </a:xfrm>
          <a:prstGeom prst="rect">
            <a:avLst/>
          </a:prstGeom>
        </p:spPr>
        <p:txBody>
          <a:bodyPr wrap="square">
            <a:spAutoFit/>
          </a:bodyPr>
          <a:lstStyle/>
          <a:p>
            <a:r>
              <a:rPr lang="uk-UA" sz="2400" b="1" dirty="0" smtClean="0">
                <a:latin typeface="Times New Roman" panose="02020603050405020304" pitchFamily="18" charset="0"/>
                <a:cs typeface="Times New Roman" panose="02020603050405020304" pitchFamily="18" charset="0"/>
              </a:rPr>
              <a:t>Імпульс тіла (кількість руху) </a:t>
            </a:r>
            <a:r>
              <a:rPr lang="uk-UA" sz="2400" dirty="0" smtClean="0">
                <a:latin typeface="Times New Roman" panose="02020603050405020304" pitchFamily="18" charset="0"/>
                <a:cs typeface="Times New Roman" panose="02020603050405020304" pitchFamily="18" charset="0"/>
              </a:rPr>
              <a:t>(     ) – це векторна фізична величина, що дорівнює добутку маси тіла (</a:t>
            </a:r>
            <a:r>
              <a:rPr lang="en-US" sz="2400" dirty="0" smtClean="0">
                <a:latin typeface="Times New Roman" panose="02020603050405020304" pitchFamily="18" charset="0"/>
                <a:cs typeface="Times New Roman" panose="02020603050405020304" pitchFamily="18" charset="0"/>
              </a:rPr>
              <a:t>m) </a:t>
            </a:r>
            <a:r>
              <a:rPr lang="uk-UA" sz="2400" dirty="0" smtClean="0">
                <a:latin typeface="Times New Roman" panose="02020603050405020304" pitchFamily="18" charset="0"/>
                <a:cs typeface="Times New Roman" panose="02020603050405020304" pitchFamily="18" charset="0"/>
              </a:rPr>
              <a:t>на його швидкість</a:t>
            </a:r>
          </a:p>
          <a:p>
            <a:r>
              <a:rPr lang="uk-UA" sz="2400" dirty="0" smtClean="0">
                <a:latin typeface="Times New Roman" panose="02020603050405020304" pitchFamily="18" charset="0"/>
                <a:cs typeface="Times New Roman" panose="02020603050405020304" pitchFamily="18" charset="0"/>
              </a:rPr>
              <a:t>(     )</a:t>
            </a:r>
            <a:endParaRPr lang="uk-UA" sz="2400" dirty="0">
              <a:latin typeface="Times New Roman" panose="02020603050405020304" pitchFamily="18" charset="0"/>
              <a:cs typeface="Times New Roman" panose="02020603050405020304" pitchFamily="18" charset="0"/>
            </a:endParaRPr>
          </a:p>
          <a:p>
            <a:endParaRPr lang="uk-UA" sz="2400" b="1" dirty="0" smtClean="0">
              <a:latin typeface="Times New Roman" panose="02020603050405020304" pitchFamily="18" charset="0"/>
              <a:cs typeface="Times New Roman" panose="02020603050405020304" pitchFamily="18" charset="0"/>
            </a:endParaRPr>
          </a:p>
          <a:p>
            <a:r>
              <a:rPr lang="uk-UA" sz="2400" b="1" dirty="0" smtClean="0">
                <a:latin typeface="Times New Roman" panose="02020603050405020304" pitchFamily="18" charset="0"/>
                <a:cs typeface="Times New Roman" panose="02020603050405020304" pitchFamily="18" charset="0"/>
              </a:rPr>
              <a:t>Закон </a:t>
            </a:r>
            <a:r>
              <a:rPr lang="uk-UA" sz="2400" b="1" dirty="0">
                <a:latin typeface="Times New Roman" panose="02020603050405020304" pitchFamily="18" charset="0"/>
                <a:cs typeface="Times New Roman" panose="02020603050405020304" pitchFamily="18" charset="0"/>
              </a:rPr>
              <a:t>збереження </a:t>
            </a:r>
            <a:r>
              <a:rPr lang="uk-UA" sz="2400" b="1" dirty="0" smtClean="0">
                <a:latin typeface="Times New Roman" panose="02020603050405020304" pitchFamily="18" charset="0"/>
                <a:cs typeface="Times New Roman" panose="02020603050405020304" pitchFamily="18" charset="0"/>
              </a:rPr>
              <a:t>імпульсу</a:t>
            </a:r>
            <a:r>
              <a:rPr lang="uk-UA" sz="2400" dirty="0" smtClean="0">
                <a:latin typeface="Times New Roman" panose="02020603050405020304" pitchFamily="18" charset="0"/>
                <a:cs typeface="Times New Roman" panose="02020603050405020304" pitchFamily="18" charset="0"/>
              </a:rPr>
              <a:t>:</a:t>
            </a:r>
            <a:endParaRPr lang="en-US" sz="2400" dirty="0" smtClean="0">
              <a:latin typeface="Times New Roman" panose="02020603050405020304" pitchFamily="18" charset="0"/>
              <a:cs typeface="Times New Roman" panose="02020603050405020304" pitchFamily="18" charset="0"/>
            </a:endParaRPr>
          </a:p>
          <a:p>
            <a:r>
              <a:rPr lang="uk-UA" sz="2400" dirty="0" smtClean="0">
                <a:latin typeface="Times New Roman" panose="02020603050405020304" pitchFamily="18" charset="0"/>
                <a:cs typeface="Times New Roman" panose="02020603050405020304" pitchFamily="18" charset="0"/>
              </a:rPr>
              <a:t>геометрична </a:t>
            </a:r>
            <a:r>
              <a:rPr lang="uk-UA" sz="2400" dirty="0">
                <a:latin typeface="Times New Roman" panose="02020603050405020304" pitchFamily="18" charset="0"/>
                <a:cs typeface="Times New Roman" panose="02020603050405020304" pitchFamily="18" charset="0"/>
              </a:rPr>
              <a:t>сума імпульсів тіл, що складають замкнену систему, залишається сталою при будь-яких рухах і взаємодіях тіл </a:t>
            </a:r>
            <a:r>
              <a:rPr lang="uk-UA" sz="2400" dirty="0" smtClean="0">
                <a:latin typeface="Times New Roman" panose="02020603050405020304" pitchFamily="18" charset="0"/>
                <a:cs typeface="Times New Roman" panose="02020603050405020304" pitchFamily="18" charset="0"/>
              </a:rPr>
              <a:t>системи.</a:t>
            </a:r>
            <a:endParaRPr lang="en-US" sz="2400" dirty="0" smtClean="0">
              <a:latin typeface="Times New Roman" panose="02020603050405020304" pitchFamily="18" charset="0"/>
              <a:cs typeface="Times New Roman" panose="02020603050405020304" pitchFamily="18" charset="0"/>
            </a:endParaRPr>
          </a:p>
          <a:p>
            <a:endParaRPr lang="uk-UA" sz="2400" b="1" dirty="0" smtClean="0">
              <a:latin typeface="Times New Roman" panose="02020603050405020304" pitchFamily="18" charset="0"/>
              <a:cs typeface="Times New Roman" panose="02020603050405020304" pitchFamily="18" charset="0"/>
            </a:endParaRPr>
          </a:p>
          <a:p>
            <a:r>
              <a:rPr lang="uk-UA" sz="2400" b="1" dirty="0" smtClean="0">
                <a:latin typeface="Times New Roman" panose="02020603050405020304" pitchFamily="18" charset="0"/>
                <a:cs typeface="Times New Roman" panose="02020603050405020304" pitchFamily="18" charset="0"/>
              </a:rPr>
              <a:t>Замкнена </a:t>
            </a:r>
            <a:r>
              <a:rPr lang="uk-UA" sz="2400" b="1" dirty="0">
                <a:latin typeface="Times New Roman" panose="02020603050405020304" pitchFamily="18" charset="0"/>
                <a:cs typeface="Times New Roman" panose="02020603050405020304" pitchFamily="18" charset="0"/>
              </a:rPr>
              <a:t>система тіл </a:t>
            </a:r>
            <a:r>
              <a:rPr lang="uk-UA" sz="2400" dirty="0">
                <a:latin typeface="Times New Roman" panose="02020603050405020304" pitchFamily="18" charset="0"/>
                <a:cs typeface="Times New Roman" panose="02020603050405020304" pitchFamily="18" charset="0"/>
              </a:rPr>
              <a:t>- це сукупність тіл, які взаємодіють між собою, але не взаємодіють з іншими тілами. </a:t>
            </a:r>
            <a:endParaRPr lang="uk-UA" sz="2400" dirty="0" smtClean="0">
              <a:latin typeface="Times New Roman" panose="02020603050405020304" pitchFamily="18" charset="0"/>
              <a:cs typeface="Times New Roman" panose="02020603050405020304" pitchFamily="18" charset="0"/>
            </a:endParaRPr>
          </a:p>
          <a:p>
            <a:endParaRPr lang="uk-UA" sz="2400" dirty="0">
              <a:latin typeface="Times New Roman" panose="02020603050405020304" pitchFamily="18" charset="0"/>
              <a:cs typeface="Times New Roman" panose="02020603050405020304" pitchFamily="18" charset="0"/>
            </a:endParaRPr>
          </a:p>
        </p:txBody>
      </p:sp>
      <p:pic>
        <p:nvPicPr>
          <p:cNvPr id="9" name="Рисунок 8"/>
          <p:cNvPicPr>
            <a:picLocks noChangeAspect="1"/>
          </p:cNvPicPr>
          <p:nvPr/>
        </p:nvPicPr>
        <p:blipFill>
          <a:blip r:embed="rId3"/>
          <a:stretch>
            <a:fillRect/>
          </a:stretch>
        </p:blipFill>
        <p:spPr>
          <a:xfrm>
            <a:off x="4644008" y="601020"/>
            <a:ext cx="341746" cy="450483"/>
          </a:xfrm>
          <a:prstGeom prst="rect">
            <a:avLst/>
          </a:prstGeom>
        </p:spPr>
      </p:pic>
      <p:graphicFrame>
        <p:nvGraphicFramePr>
          <p:cNvPr id="10" name="Об'єкт 9"/>
          <p:cNvGraphicFramePr>
            <a:graphicFrameLocks noChangeAspect="1"/>
          </p:cNvGraphicFramePr>
          <p:nvPr>
            <p:extLst>
              <p:ext uri="{D42A27DB-BD31-4B8C-83A1-F6EECF244321}">
                <p14:modId xmlns:p14="http://schemas.microsoft.com/office/powerpoint/2010/main" val="4259464452"/>
              </p:ext>
            </p:extLst>
          </p:nvPr>
        </p:nvGraphicFramePr>
        <p:xfrm>
          <a:off x="539552" y="1628800"/>
          <a:ext cx="341634" cy="478288"/>
        </p:xfrm>
        <a:graphic>
          <a:graphicData uri="http://schemas.openxmlformats.org/presentationml/2006/ole">
            <mc:AlternateContent xmlns:mc="http://schemas.openxmlformats.org/markup-compatibility/2006">
              <mc:Choice xmlns:v="urn:schemas-microsoft-com:vml" Requires="v">
                <p:oleObj spid="_x0000_s34974" name="Equation" r:id="rId4" imgW="126720" imgH="177480" progId="Equation.DSMT4">
                  <p:embed/>
                </p:oleObj>
              </mc:Choice>
              <mc:Fallback>
                <p:oleObj name="Equation" r:id="rId4" imgW="126720" imgH="177480" progId="Equation.DSMT4">
                  <p:embed/>
                  <p:pic>
                    <p:nvPicPr>
                      <p:cNvPr id="0" name=""/>
                      <p:cNvPicPr/>
                      <p:nvPr/>
                    </p:nvPicPr>
                    <p:blipFill>
                      <a:blip r:embed="rId5"/>
                      <a:stretch>
                        <a:fillRect/>
                      </a:stretch>
                    </p:blipFill>
                    <p:spPr>
                      <a:xfrm>
                        <a:off x="539552" y="1628800"/>
                        <a:ext cx="341634" cy="478288"/>
                      </a:xfrm>
                      <a:prstGeom prst="rect">
                        <a:avLst/>
                      </a:prstGeom>
                    </p:spPr>
                  </p:pic>
                </p:oleObj>
              </mc:Fallback>
            </mc:AlternateContent>
          </a:graphicData>
        </a:graphic>
      </p:graphicFrame>
      <p:pic>
        <p:nvPicPr>
          <p:cNvPr id="2" name="Рисунок 1"/>
          <p:cNvPicPr>
            <a:picLocks noChangeAspect="1"/>
          </p:cNvPicPr>
          <p:nvPr/>
        </p:nvPicPr>
        <p:blipFill>
          <a:blip r:embed="rId6"/>
          <a:stretch>
            <a:fillRect/>
          </a:stretch>
        </p:blipFill>
        <p:spPr>
          <a:xfrm>
            <a:off x="6300192" y="692696"/>
            <a:ext cx="2520901" cy="1534314"/>
          </a:xfrm>
          <a:prstGeom prst="rect">
            <a:avLst/>
          </a:prstGeom>
        </p:spPr>
      </p:pic>
      <p:pic>
        <p:nvPicPr>
          <p:cNvPr id="3" name="Рисунок 2"/>
          <p:cNvPicPr>
            <a:picLocks noChangeAspect="1"/>
          </p:cNvPicPr>
          <p:nvPr/>
        </p:nvPicPr>
        <p:blipFill>
          <a:blip r:embed="rId7"/>
          <a:stretch>
            <a:fillRect/>
          </a:stretch>
        </p:blipFill>
        <p:spPr>
          <a:xfrm>
            <a:off x="6386308" y="2686160"/>
            <a:ext cx="2578180" cy="2998572"/>
          </a:xfrm>
          <a:prstGeom prst="rect">
            <a:avLst/>
          </a:prstGeom>
        </p:spPr>
      </p:pic>
    </p:spTree>
    <p:extLst>
      <p:ext uri="{BB962C8B-B14F-4D97-AF65-F5344CB8AC3E}">
        <p14:creationId xmlns:p14="http://schemas.microsoft.com/office/powerpoint/2010/main" val="72979322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899592" y="1556792"/>
            <a:ext cx="7920880" cy="4032448"/>
          </a:xfrm>
        </p:spPr>
        <p:txBody>
          <a:bodyPr>
            <a:noAutofit/>
          </a:bodyPr>
          <a:lstStyle/>
          <a:p>
            <a:r>
              <a:rPr lang="uk-UA" sz="1800" dirty="0">
                <a:solidFill>
                  <a:schemeClr val="tx1"/>
                </a:solidFill>
                <a:latin typeface="Times New Roman" pitchFamily="18" charset="0"/>
                <a:cs typeface="Times New Roman" pitchFamily="18" charset="0"/>
              </a:rPr>
              <a:t> </a:t>
            </a:r>
            <a:endParaRPr lang="uk-UA" sz="2400" dirty="0" smtClean="0">
              <a:solidFill>
                <a:schemeClr val="tx1"/>
              </a:solidFill>
              <a:latin typeface="Times New Roman" pitchFamily="18" charset="0"/>
              <a:cs typeface="Times New Roman" pitchFamily="18" charset="0"/>
            </a:endParaRPr>
          </a:p>
        </p:txBody>
      </p:sp>
      <p:sp>
        <p:nvSpPr>
          <p:cNvPr id="2" name="TextBox 1"/>
          <p:cNvSpPr txBox="1"/>
          <p:nvPr/>
        </p:nvSpPr>
        <p:spPr>
          <a:xfrm>
            <a:off x="1547664" y="260648"/>
            <a:ext cx="6408712" cy="461665"/>
          </a:xfrm>
          <a:prstGeom prst="rect">
            <a:avLst/>
          </a:prstGeom>
          <a:noFill/>
        </p:spPr>
        <p:txBody>
          <a:bodyPr wrap="square" rtlCol="0">
            <a:spAutoFit/>
          </a:bodyPr>
          <a:lstStyle/>
          <a:p>
            <a:pPr algn="ctr"/>
            <a:r>
              <a:rPr lang="uk-UA" sz="2400" dirty="0" smtClean="0">
                <a:solidFill>
                  <a:srgbClr val="0070C0"/>
                </a:solidFill>
                <a:latin typeface="Times New Roman" panose="02020603050405020304" pitchFamily="18" charset="0"/>
                <a:cs typeface="Times New Roman" panose="02020603050405020304" pitchFamily="18" charset="0"/>
              </a:rPr>
              <a:t>ОБЕРТАЛЬНИЙ РУХ</a:t>
            </a:r>
            <a:endParaRPr lang="uk-UA" sz="2400" dirty="0">
              <a:solidFill>
                <a:srgbClr val="0070C0"/>
              </a:solidFill>
              <a:latin typeface="Times New Roman" panose="02020603050405020304" pitchFamily="18" charset="0"/>
              <a:cs typeface="Times New Roman" panose="02020603050405020304" pitchFamily="18" charset="0"/>
            </a:endParaRPr>
          </a:p>
        </p:txBody>
      </p:sp>
      <p:sp>
        <p:nvSpPr>
          <p:cNvPr id="4" name="Прямокутник 3"/>
          <p:cNvSpPr/>
          <p:nvPr/>
        </p:nvSpPr>
        <p:spPr>
          <a:xfrm>
            <a:off x="395536" y="908720"/>
            <a:ext cx="5904656" cy="5509200"/>
          </a:xfrm>
          <a:prstGeom prst="rect">
            <a:avLst/>
          </a:prstGeom>
        </p:spPr>
        <p:txBody>
          <a:bodyPr wrap="square">
            <a:spAutoFit/>
          </a:bodyPr>
          <a:lstStyle/>
          <a:p>
            <a:r>
              <a:rPr lang="uk-UA" sz="2200" dirty="0" smtClean="0">
                <a:latin typeface="Times New Roman" panose="02020603050405020304" pitchFamily="18" charset="0"/>
                <a:cs typeface="Times New Roman" panose="02020603050405020304" pitchFamily="18" charset="0"/>
              </a:rPr>
              <a:t>Найпростішим </a:t>
            </a:r>
            <a:r>
              <a:rPr lang="uk-UA" sz="2200" dirty="0">
                <a:latin typeface="Times New Roman" panose="02020603050405020304" pitchFamily="18" charset="0"/>
                <a:cs typeface="Times New Roman" panose="02020603050405020304" pitchFamily="18" charset="0"/>
              </a:rPr>
              <a:t>випадком обертального руху є обертальний рух </a:t>
            </a:r>
            <a:r>
              <a:rPr lang="uk-UA" sz="2200" dirty="0" smtClean="0">
                <a:latin typeface="Times New Roman" panose="02020603050405020304" pitchFamily="18" charset="0"/>
                <a:cs typeface="Times New Roman" panose="02020603050405020304" pitchFamily="18" charset="0"/>
              </a:rPr>
              <a:t>абсолютно твердого тіла відносно </a:t>
            </a:r>
            <a:r>
              <a:rPr lang="uk-UA" sz="2200" dirty="0">
                <a:latin typeface="Times New Roman" panose="02020603050405020304" pitchFamily="18" charset="0"/>
                <a:cs typeface="Times New Roman" panose="02020603050405020304" pitchFamily="18" charset="0"/>
              </a:rPr>
              <a:t>нерухомої осі. </a:t>
            </a:r>
            <a:endParaRPr lang="uk-UA" sz="2200" dirty="0" smtClean="0">
              <a:latin typeface="Times New Roman" panose="02020603050405020304" pitchFamily="18" charset="0"/>
              <a:cs typeface="Times New Roman" panose="02020603050405020304" pitchFamily="18" charset="0"/>
            </a:endParaRPr>
          </a:p>
          <a:p>
            <a:endParaRPr lang="uk-UA" sz="2200" dirty="0">
              <a:latin typeface="Times New Roman" panose="02020603050405020304" pitchFamily="18" charset="0"/>
              <a:cs typeface="Times New Roman" panose="02020603050405020304" pitchFamily="18" charset="0"/>
            </a:endParaRPr>
          </a:p>
          <a:p>
            <a:r>
              <a:rPr lang="uk-UA" sz="2200" b="1" dirty="0" smtClean="0">
                <a:latin typeface="Times New Roman" panose="02020603050405020304" pitchFamily="18" charset="0"/>
                <a:cs typeface="Times New Roman" panose="02020603050405020304" pitchFamily="18" charset="0"/>
              </a:rPr>
              <a:t>Абсолютно тверді тіла </a:t>
            </a:r>
            <a:r>
              <a:rPr lang="uk-UA" sz="2200" dirty="0" smtClean="0">
                <a:latin typeface="Times New Roman" panose="02020603050405020304" pitchFamily="18" charset="0"/>
                <a:cs typeface="Times New Roman" panose="02020603050405020304" pitchFamily="18" charset="0"/>
              </a:rPr>
              <a:t>– це тіла, у яких відстань між будь-якими двома точками не змінюється з часом.  Таким чином, форма та розміри абсолютно твердих тіл з часом не змінюються.</a:t>
            </a:r>
          </a:p>
          <a:p>
            <a:endParaRPr lang="uk-UA" sz="2200" dirty="0" smtClean="0">
              <a:latin typeface="Times New Roman" panose="02020603050405020304" pitchFamily="18" charset="0"/>
              <a:cs typeface="Times New Roman" panose="02020603050405020304" pitchFamily="18" charset="0"/>
            </a:endParaRPr>
          </a:p>
          <a:p>
            <a:r>
              <a:rPr lang="uk-UA" sz="2200" b="1" dirty="0" smtClean="0">
                <a:latin typeface="Times New Roman" panose="02020603050405020304" pitchFamily="18" charset="0"/>
                <a:cs typeface="Times New Roman" panose="02020603050405020304" pitchFamily="18" charset="0"/>
              </a:rPr>
              <a:t>Обертальний рух відносно нерухомої осі </a:t>
            </a:r>
            <a:r>
              <a:rPr lang="uk-UA" sz="2200" dirty="0" smtClean="0">
                <a:latin typeface="Times New Roman" panose="02020603050405020304" pitchFamily="18" charset="0"/>
                <a:cs typeface="Times New Roman" panose="02020603050405020304" pitchFamily="18" charset="0"/>
              </a:rPr>
              <a:t>– це такий рух, при якому всі точки тіла рухаються по колах, центри яких лежать на одній прямій, що перпендикулярна до площини обертання та називається </a:t>
            </a:r>
            <a:r>
              <a:rPr lang="uk-UA" sz="2200" i="1" dirty="0" smtClean="0">
                <a:latin typeface="Times New Roman" panose="02020603050405020304" pitchFamily="18" charset="0"/>
                <a:cs typeface="Times New Roman" panose="02020603050405020304" pitchFamily="18" charset="0"/>
              </a:rPr>
              <a:t>віссю обертання</a:t>
            </a:r>
            <a:r>
              <a:rPr lang="uk-UA" sz="2200" dirty="0" smtClean="0">
                <a:latin typeface="Times New Roman" panose="02020603050405020304" pitchFamily="18" charset="0"/>
                <a:cs typeface="Times New Roman" panose="02020603050405020304" pitchFamily="18" charset="0"/>
              </a:rPr>
              <a:t>.</a:t>
            </a:r>
          </a:p>
          <a:p>
            <a:endParaRPr lang="uk-UA" sz="2200" dirty="0">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a:blip r:embed="rId2"/>
          <a:stretch>
            <a:fillRect/>
          </a:stretch>
        </p:blipFill>
        <p:spPr>
          <a:xfrm>
            <a:off x="6230933" y="4090568"/>
            <a:ext cx="2701119" cy="1913012"/>
          </a:xfrm>
          <a:prstGeom prst="rect">
            <a:avLst/>
          </a:prstGeom>
        </p:spPr>
      </p:pic>
      <p:pic>
        <p:nvPicPr>
          <p:cNvPr id="6" name="Рисунок 5"/>
          <p:cNvPicPr>
            <a:picLocks noChangeAspect="1"/>
          </p:cNvPicPr>
          <p:nvPr/>
        </p:nvPicPr>
        <p:blipFill>
          <a:blip r:embed="rId3"/>
          <a:stretch>
            <a:fillRect/>
          </a:stretch>
        </p:blipFill>
        <p:spPr>
          <a:xfrm>
            <a:off x="6481948" y="1268760"/>
            <a:ext cx="2184967" cy="1877988"/>
          </a:xfrm>
          <a:prstGeom prst="rect">
            <a:avLst/>
          </a:prstGeom>
        </p:spPr>
      </p:pic>
    </p:spTree>
    <p:extLst>
      <p:ext uri="{BB962C8B-B14F-4D97-AF65-F5344CB8AC3E}">
        <p14:creationId xmlns:p14="http://schemas.microsoft.com/office/powerpoint/2010/main" val="161231737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кутник 3"/>
          <p:cNvSpPr/>
          <p:nvPr/>
        </p:nvSpPr>
        <p:spPr>
          <a:xfrm>
            <a:off x="467544" y="195802"/>
            <a:ext cx="8424936" cy="5016758"/>
          </a:xfrm>
          <a:prstGeom prst="rect">
            <a:avLst/>
          </a:prstGeom>
        </p:spPr>
        <p:txBody>
          <a:bodyPr wrap="square">
            <a:spAutoFit/>
          </a:bodyPr>
          <a:lstStyle/>
          <a:p>
            <a:pPr algn="ctr"/>
            <a:r>
              <a:rPr lang="uk-UA" sz="2400" b="1" dirty="0" smtClean="0">
                <a:solidFill>
                  <a:srgbClr val="0070C0"/>
                </a:solidFill>
                <a:latin typeface="Times New Roman" panose="02020603050405020304" pitchFamily="18" charset="0"/>
                <a:cs typeface="Times New Roman" panose="02020603050405020304" pitchFamily="18" charset="0"/>
              </a:rPr>
              <a:t>Кінематичні характеристики обертального руху:</a:t>
            </a:r>
          </a:p>
          <a:p>
            <a:pPr marL="342900" indent="-342900" algn="just">
              <a:buFont typeface="Arial" panose="020B0604020202020204" pitchFamily="34" charset="0"/>
              <a:buChar char="•"/>
            </a:pPr>
            <a:r>
              <a:rPr lang="uk-UA" sz="2400" dirty="0" smtClean="0">
                <a:latin typeface="Times New Roman" panose="02020603050405020304" pitchFamily="18" charset="0"/>
                <a:cs typeface="Times New Roman" panose="02020603050405020304" pitchFamily="18" charset="0"/>
              </a:rPr>
              <a:t>кутова швидкість </a:t>
            </a:r>
            <a:r>
              <a:rPr lang="uk-UA" sz="2400" dirty="0">
                <a:latin typeface="Times New Roman" panose="02020603050405020304" pitchFamily="18" charset="0"/>
                <a:cs typeface="Times New Roman" panose="02020603050405020304" pitchFamily="18" charset="0"/>
              </a:rPr>
              <a:t>( </a:t>
            </a:r>
            <a:r>
              <a:rPr lang="uk-UA" sz="2800" i="1" dirty="0">
                <a:latin typeface="Times New Roman" panose="02020603050405020304" pitchFamily="18" charset="0"/>
                <a:cs typeface="Times New Roman" panose="02020603050405020304" pitchFamily="18" charset="0"/>
              </a:rPr>
              <a:t>ω </a:t>
            </a:r>
            <a:r>
              <a:rPr lang="uk-UA" sz="2400" dirty="0">
                <a:latin typeface="Times New Roman" panose="02020603050405020304" pitchFamily="18" charset="0"/>
                <a:cs typeface="Times New Roman" panose="02020603050405020304" pitchFamily="18" charset="0"/>
              </a:rPr>
              <a:t>) </a:t>
            </a:r>
            <a:endParaRPr lang="uk-UA" sz="2400" dirty="0" smtClean="0">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uk-UA" sz="2400" dirty="0">
                <a:latin typeface="Times New Roman" panose="02020603050405020304" pitchFamily="18" charset="0"/>
                <a:cs typeface="Times New Roman" panose="02020603050405020304" pitchFamily="18" charset="0"/>
              </a:rPr>
              <a:t>к</a:t>
            </a:r>
            <a:r>
              <a:rPr lang="uk-UA" sz="2400" dirty="0" smtClean="0">
                <a:latin typeface="Times New Roman" panose="02020603050405020304" pitchFamily="18" charset="0"/>
                <a:cs typeface="Times New Roman" panose="02020603050405020304" pitchFamily="18" charset="0"/>
              </a:rPr>
              <a:t>утове прискорення </a:t>
            </a:r>
            <a:r>
              <a:rPr lang="en-US" sz="2400" dirty="0" smtClean="0">
                <a:latin typeface="Times New Roman" panose="02020603050405020304" pitchFamily="18" charset="0"/>
                <a:cs typeface="Times New Roman" panose="02020603050405020304" pitchFamily="18" charset="0"/>
              </a:rPr>
              <a:t>( </a:t>
            </a:r>
            <a:r>
              <a:rPr lang="el-GR" sz="2800" i="1" dirty="0" smtClean="0">
                <a:latin typeface="Times New Roman" panose="02020603050405020304" pitchFamily="18" charset="0"/>
                <a:cs typeface="Times New Roman" panose="02020603050405020304" pitchFamily="18" charset="0"/>
              </a:rPr>
              <a:t>β</a:t>
            </a:r>
            <a:r>
              <a:rPr lang="en-US" sz="2400" dirty="0" smtClean="0">
                <a:latin typeface="Times New Roman" panose="02020603050405020304" pitchFamily="18" charset="0"/>
                <a:cs typeface="Times New Roman" panose="02020603050405020304" pitchFamily="18" charset="0"/>
              </a:rPr>
              <a:t> )</a:t>
            </a:r>
            <a:endParaRPr lang="uk-UA" sz="2400" dirty="0" smtClean="0">
              <a:latin typeface="Times New Roman" panose="02020603050405020304" pitchFamily="18" charset="0"/>
              <a:cs typeface="Times New Roman" panose="02020603050405020304" pitchFamily="18" charset="0"/>
            </a:endParaRPr>
          </a:p>
          <a:p>
            <a:pPr algn="just"/>
            <a:endParaRPr lang="uk-UA" sz="2400" dirty="0" smtClean="0">
              <a:latin typeface="Times New Roman" panose="02020603050405020304" pitchFamily="18" charset="0"/>
              <a:cs typeface="Times New Roman" panose="02020603050405020304" pitchFamily="18" charset="0"/>
            </a:endParaRPr>
          </a:p>
          <a:p>
            <a:pPr algn="just"/>
            <a:r>
              <a:rPr lang="uk-UA" sz="2400" dirty="0" smtClean="0">
                <a:latin typeface="Times New Roman" panose="02020603050405020304" pitchFamily="18" charset="0"/>
                <a:cs typeface="Times New Roman" panose="02020603050405020304" pitchFamily="18" charset="0"/>
              </a:rPr>
              <a:t>Положення матеріальної точки, яка обертається навколо осі, можна охарактеризувати радіусом-вектором   , тобто вектором, проведеним від центра кола до точки, яка обертається по колу.</a:t>
            </a:r>
          </a:p>
          <a:p>
            <a:endParaRPr lang="uk-UA" sz="2400" b="1" dirty="0" smtClean="0">
              <a:latin typeface="Times New Roman" panose="02020603050405020304" pitchFamily="18" charset="0"/>
              <a:cs typeface="Times New Roman" panose="02020603050405020304" pitchFamily="18" charset="0"/>
            </a:endParaRPr>
          </a:p>
          <a:p>
            <a:pPr algn="ctr"/>
            <a:r>
              <a:rPr lang="uk-UA" sz="2400" b="1" dirty="0" smtClean="0">
                <a:latin typeface="Times New Roman" panose="02020603050405020304" pitchFamily="18" charset="0"/>
                <a:cs typeface="Times New Roman" panose="02020603050405020304" pitchFamily="18" charset="0"/>
              </a:rPr>
              <a:t>Рівномірне обертання</a:t>
            </a:r>
          </a:p>
          <a:p>
            <a:r>
              <a:rPr lang="uk-UA" sz="2400" dirty="0" smtClean="0">
                <a:latin typeface="Times New Roman" panose="02020603050405020304" pitchFamily="18" charset="0"/>
                <a:cs typeface="Times New Roman" panose="02020603050405020304" pitchFamily="18" charset="0"/>
              </a:rPr>
              <a:t>Рівномірне обертання – це таке, при якому точка рухається по колу </a:t>
            </a:r>
            <a:r>
              <a:rPr lang="uk-UA" sz="2400" i="1" dirty="0" smtClean="0">
                <a:latin typeface="Times New Roman" panose="02020603050405020304" pitchFamily="18" charset="0"/>
                <a:cs typeface="Times New Roman" panose="02020603050405020304" pitchFamily="18" charset="0"/>
              </a:rPr>
              <a:t>зі сталою кутовою швидкістю</a:t>
            </a:r>
            <a:r>
              <a:rPr lang="uk-UA" sz="2400" dirty="0" smtClean="0">
                <a:latin typeface="Times New Roman" panose="02020603050405020304" pitchFamily="18" charset="0"/>
                <a:cs typeface="Times New Roman" panose="02020603050405020304" pitchFamily="18" charset="0"/>
              </a:rPr>
              <a:t>.</a:t>
            </a:r>
          </a:p>
          <a:p>
            <a:r>
              <a:rPr lang="uk-UA" sz="2400" dirty="0" smtClean="0">
                <a:latin typeface="Times New Roman" panose="02020603050405020304" pitchFamily="18" charset="0"/>
                <a:cs typeface="Times New Roman" panose="02020603050405020304" pitchFamily="18" charset="0"/>
              </a:rPr>
              <a:t>При </a:t>
            </a:r>
            <a:r>
              <a:rPr lang="uk-UA" sz="2400" dirty="0">
                <a:latin typeface="Times New Roman" panose="02020603050405020304" pitchFamily="18" charset="0"/>
                <a:cs typeface="Times New Roman" panose="02020603050405020304" pitchFamily="18" charset="0"/>
              </a:rPr>
              <a:t>рівномірному обертовому русі модуль </a:t>
            </a:r>
            <a:r>
              <a:rPr lang="uk-UA" sz="2400" i="1" dirty="0">
                <a:latin typeface="Times New Roman" panose="02020603050405020304" pitchFamily="18" charset="0"/>
                <a:cs typeface="Times New Roman" panose="02020603050405020304" pitchFamily="18" charset="0"/>
              </a:rPr>
              <a:t>лінійної швидкості </a:t>
            </a:r>
            <a:r>
              <a:rPr lang="uk-UA" sz="2400" i="1" dirty="0" smtClean="0">
                <a:latin typeface="Times New Roman" panose="02020603050405020304" pitchFamily="18" charset="0"/>
                <a:cs typeface="Times New Roman" panose="02020603050405020304" pitchFamily="18" charset="0"/>
              </a:rPr>
              <a:t>(      ) </a:t>
            </a:r>
            <a:r>
              <a:rPr lang="uk-UA" sz="2400" dirty="0" smtClean="0">
                <a:latin typeface="Times New Roman" panose="02020603050405020304" pitchFamily="18" charset="0"/>
                <a:cs typeface="Times New Roman" panose="02020603050405020304" pitchFamily="18" charset="0"/>
              </a:rPr>
              <a:t>не </a:t>
            </a:r>
            <a:r>
              <a:rPr lang="uk-UA" sz="2400" dirty="0">
                <a:latin typeface="Times New Roman" panose="02020603050405020304" pitchFamily="18" charset="0"/>
                <a:cs typeface="Times New Roman" panose="02020603050405020304" pitchFamily="18" charset="0"/>
              </a:rPr>
              <a:t>змінюється, але змінюється її напрям.</a:t>
            </a:r>
            <a:endParaRPr lang="uk-UA" sz="2400" dirty="0" smtClean="0">
              <a:latin typeface="Times New Roman" panose="02020603050405020304" pitchFamily="18" charset="0"/>
              <a:cs typeface="Times New Roman" panose="02020603050405020304" pitchFamily="18" charset="0"/>
            </a:endParaRPr>
          </a:p>
        </p:txBody>
      </p:sp>
      <p:graphicFrame>
        <p:nvGraphicFramePr>
          <p:cNvPr id="6" name="Об'єкт 5"/>
          <p:cNvGraphicFramePr>
            <a:graphicFrameLocks noChangeAspect="1"/>
          </p:cNvGraphicFramePr>
          <p:nvPr>
            <p:extLst>
              <p:ext uri="{D42A27DB-BD31-4B8C-83A1-F6EECF244321}">
                <p14:modId xmlns:p14="http://schemas.microsoft.com/office/powerpoint/2010/main" val="2180552792"/>
              </p:ext>
            </p:extLst>
          </p:nvPr>
        </p:nvGraphicFramePr>
        <p:xfrm>
          <a:off x="6372200" y="2132856"/>
          <a:ext cx="328135" cy="426576"/>
        </p:xfrm>
        <a:graphic>
          <a:graphicData uri="http://schemas.openxmlformats.org/presentationml/2006/ole">
            <mc:AlternateContent xmlns:mc="http://schemas.openxmlformats.org/markup-compatibility/2006">
              <mc:Choice xmlns:v="urn:schemas-microsoft-com:vml" Requires="v">
                <p:oleObj spid="_x0000_s37112" name="Equation" r:id="rId3" imgW="126720" imgH="164880" progId="Equation.DSMT4">
                  <p:embed/>
                </p:oleObj>
              </mc:Choice>
              <mc:Fallback>
                <p:oleObj name="Equation" r:id="rId3" imgW="126720" imgH="164880" progId="Equation.DSMT4">
                  <p:embed/>
                  <p:pic>
                    <p:nvPicPr>
                      <p:cNvPr id="0" name=""/>
                      <p:cNvPicPr/>
                      <p:nvPr/>
                    </p:nvPicPr>
                    <p:blipFill>
                      <a:blip r:embed="rId4"/>
                      <a:stretch>
                        <a:fillRect/>
                      </a:stretch>
                    </p:blipFill>
                    <p:spPr>
                      <a:xfrm>
                        <a:off x="6372200" y="2132856"/>
                        <a:ext cx="328135" cy="426576"/>
                      </a:xfrm>
                      <a:prstGeom prst="rect">
                        <a:avLst/>
                      </a:prstGeom>
                    </p:spPr>
                  </p:pic>
                </p:oleObj>
              </mc:Fallback>
            </mc:AlternateContent>
          </a:graphicData>
        </a:graphic>
      </p:graphicFrame>
      <p:pic>
        <p:nvPicPr>
          <p:cNvPr id="2" name="Рисунок 1"/>
          <p:cNvPicPr>
            <a:picLocks noChangeAspect="1"/>
          </p:cNvPicPr>
          <p:nvPr/>
        </p:nvPicPr>
        <p:blipFill>
          <a:blip r:embed="rId5"/>
          <a:stretch>
            <a:fillRect/>
          </a:stretch>
        </p:blipFill>
        <p:spPr>
          <a:xfrm>
            <a:off x="3131840" y="5126104"/>
            <a:ext cx="2880320" cy="1574451"/>
          </a:xfrm>
          <a:prstGeom prst="rect">
            <a:avLst/>
          </a:prstGeom>
        </p:spPr>
      </p:pic>
      <p:graphicFrame>
        <p:nvGraphicFramePr>
          <p:cNvPr id="3" name="Об'єкт 2"/>
          <p:cNvGraphicFramePr>
            <a:graphicFrameLocks noChangeAspect="1"/>
          </p:cNvGraphicFramePr>
          <p:nvPr>
            <p:extLst>
              <p:ext uri="{D42A27DB-BD31-4B8C-83A1-F6EECF244321}">
                <p14:modId xmlns:p14="http://schemas.microsoft.com/office/powerpoint/2010/main" val="378269324"/>
              </p:ext>
            </p:extLst>
          </p:nvPr>
        </p:nvGraphicFramePr>
        <p:xfrm>
          <a:off x="755576" y="4720415"/>
          <a:ext cx="351532" cy="492145"/>
        </p:xfrm>
        <a:graphic>
          <a:graphicData uri="http://schemas.openxmlformats.org/presentationml/2006/ole">
            <mc:AlternateContent xmlns:mc="http://schemas.openxmlformats.org/markup-compatibility/2006">
              <mc:Choice xmlns:v="urn:schemas-microsoft-com:vml" Requires="v">
                <p:oleObj spid="_x0000_s37113" name="Equation" r:id="rId6" imgW="126720" imgH="177480" progId="Equation.DSMT4">
                  <p:embed/>
                </p:oleObj>
              </mc:Choice>
              <mc:Fallback>
                <p:oleObj name="Equation" r:id="rId6" imgW="126720" imgH="177480" progId="Equation.DSMT4">
                  <p:embed/>
                  <p:pic>
                    <p:nvPicPr>
                      <p:cNvPr id="0" name=""/>
                      <p:cNvPicPr/>
                      <p:nvPr/>
                    </p:nvPicPr>
                    <p:blipFill>
                      <a:blip r:embed="rId7"/>
                      <a:stretch>
                        <a:fillRect/>
                      </a:stretch>
                    </p:blipFill>
                    <p:spPr>
                      <a:xfrm>
                        <a:off x="755576" y="4720415"/>
                        <a:ext cx="351532" cy="492145"/>
                      </a:xfrm>
                      <a:prstGeom prst="rect">
                        <a:avLst/>
                      </a:prstGeom>
                    </p:spPr>
                  </p:pic>
                </p:oleObj>
              </mc:Fallback>
            </mc:AlternateContent>
          </a:graphicData>
        </a:graphic>
      </p:graphicFrame>
    </p:spTree>
    <p:extLst>
      <p:ext uri="{BB962C8B-B14F-4D97-AF65-F5344CB8AC3E}">
        <p14:creationId xmlns:p14="http://schemas.microsoft.com/office/powerpoint/2010/main" val="66366857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кутник 3"/>
          <p:cNvSpPr/>
          <p:nvPr/>
        </p:nvSpPr>
        <p:spPr>
          <a:xfrm>
            <a:off x="395536" y="188640"/>
            <a:ext cx="8424936" cy="3477875"/>
          </a:xfrm>
          <a:prstGeom prst="rect">
            <a:avLst/>
          </a:prstGeom>
        </p:spPr>
        <p:txBody>
          <a:bodyPr wrap="square">
            <a:spAutoFit/>
          </a:bodyPr>
          <a:lstStyle/>
          <a:p>
            <a:pPr algn="just"/>
            <a:r>
              <a:rPr lang="uk-UA" sz="2400" b="1" dirty="0" smtClean="0">
                <a:latin typeface="Times New Roman" panose="02020603050405020304" pitchFamily="18" charset="0"/>
                <a:cs typeface="Times New Roman" panose="02020603050405020304" pitchFamily="18" charset="0"/>
              </a:rPr>
              <a:t>Кутова швидкість  при рівномірному обертанні </a:t>
            </a:r>
            <a:r>
              <a:rPr lang="en-US" sz="2400" b="1" dirty="0" smtClean="0">
                <a:latin typeface="Times New Roman" panose="02020603050405020304" pitchFamily="18" charset="0"/>
                <a:cs typeface="Times New Roman" panose="02020603050405020304" pitchFamily="18" charset="0"/>
              </a:rPr>
              <a:t>(</a:t>
            </a:r>
            <a:r>
              <a:rPr lang="uk-UA" sz="2400" b="1" dirty="0" smtClean="0">
                <a:latin typeface="Times New Roman" panose="02020603050405020304" pitchFamily="18" charset="0"/>
                <a:cs typeface="Times New Roman" panose="02020603050405020304" pitchFamily="18" charset="0"/>
              </a:rPr>
              <a:t>циклічна частота) </a:t>
            </a:r>
            <a:r>
              <a:rPr lang="uk-UA" sz="2400" dirty="0">
                <a:latin typeface="Times New Roman" panose="02020603050405020304" pitchFamily="18" charset="0"/>
                <a:cs typeface="Times New Roman" panose="02020603050405020304" pitchFamily="18" charset="0"/>
              </a:rPr>
              <a:t>(</a:t>
            </a:r>
            <a:r>
              <a:rPr lang="uk-UA" sz="2400" b="1" dirty="0">
                <a:latin typeface="Times New Roman" panose="02020603050405020304" pitchFamily="18" charset="0"/>
                <a:cs typeface="Times New Roman" panose="02020603050405020304" pitchFamily="18" charset="0"/>
              </a:rPr>
              <a:t> </a:t>
            </a:r>
            <a:r>
              <a:rPr lang="uk-UA" sz="2800" b="1" i="1" dirty="0">
                <a:latin typeface="Times New Roman" panose="02020603050405020304" pitchFamily="18" charset="0"/>
                <a:cs typeface="Times New Roman" panose="02020603050405020304" pitchFamily="18" charset="0"/>
              </a:rPr>
              <a:t>ω </a:t>
            </a:r>
            <a:r>
              <a:rPr lang="uk-UA" sz="2400" dirty="0">
                <a:latin typeface="Times New Roman" panose="02020603050405020304" pitchFamily="18" charset="0"/>
                <a:cs typeface="Times New Roman" panose="02020603050405020304" pitchFamily="18" charset="0"/>
              </a:rPr>
              <a:t>)</a:t>
            </a:r>
            <a:r>
              <a:rPr lang="uk-UA" sz="2400" b="1" dirty="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 це відношення кута повороту ( </a:t>
            </a:r>
            <a:r>
              <a:rPr lang="uk-UA" sz="2400" i="1" dirty="0" smtClean="0">
                <a:latin typeface="Times New Roman" panose="02020603050405020304" pitchFamily="18" charset="0"/>
                <a:cs typeface="Times New Roman" panose="02020603050405020304" pitchFamily="18" charset="0"/>
              </a:rPr>
              <a:t>Δα</a:t>
            </a:r>
            <a:r>
              <a:rPr lang="uk-UA" sz="2800" b="1" i="1" dirty="0" smtClean="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  радіуса-вектора, проведеного від центра кола до тіла, що рухається по колу, до проміжку часу ( </a:t>
            </a:r>
            <a:r>
              <a:rPr lang="uk-UA" sz="2400" i="1" dirty="0" err="1" smtClean="0">
                <a:latin typeface="Times New Roman" panose="02020603050405020304" pitchFamily="18" charset="0"/>
                <a:cs typeface="Times New Roman" panose="02020603050405020304" pitchFamily="18" charset="0"/>
              </a:rPr>
              <a:t>Δt</a:t>
            </a:r>
            <a:r>
              <a:rPr lang="uk-UA" sz="2400" b="1" i="1" dirty="0" smtClean="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 за який цей поворот відбувся, тобто </a:t>
            </a:r>
          </a:p>
          <a:p>
            <a:r>
              <a:rPr lang="uk-UA" sz="2400" dirty="0" smtClean="0">
                <a:latin typeface="Times New Roman" panose="02020603050405020304" pitchFamily="18" charset="0"/>
                <a:cs typeface="Times New Roman" panose="02020603050405020304" pitchFamily="18" charset="0"/>
              </a:rPr>
              <a:t> </a:t>
            </a:r>
          </a:p>
          <a:p>
            <a:endParaRPr lang="en-US" sz="2400" dirty="0" smtClean="0">
              <a:latin typeface="Times New Roman" panose="02020603050405020304" pitchFamily="18" charset="0"/>
              <a:cs typeface="Times New Roman" panose="02020603050405020304" pitchFamily="18" charset="0"/>
            </a:endParaRPr>
          </a:p>
          <a:p>
            <a:endParaRPr lang="uk-UA" sz="2400" dirty="0" smtClean="0">
              <a:latin typeface="Times New Roman" panose="02020603050405020304" pitchFamily="18" charset="0"/>
              <a:cs typeface="Times New Roman" panose="02020603050405020304" pitchFamily="18" charset="0"/>
            </a:endParaRPr>
          </a:p>
          <a:p>
            <a:r>
              <a:rPr lang="uk-UA" sz="2400" dirty="0" smtClean="0">
                <a:latin typeface="Times New Roman" panose="02020603050405020304" pitchFamily="18" charset="0"/>
                <a:cs typeface="Times New Roman" panose="02020603050405020304" pitchFamily="18" charset="0"/>
              </a:rPr>
              <a:t>Одиниця вимірювання </a:t>
            </a:r>
          </a:p>
        </p:txBody>
      </p:sp>
      <p:graphicFrame>
        <p:nvGraphicFramePr>
          <p:cNvPr id="7" name="Об'єкт 6"/>
          <p:cNvGraphicFramePr>
            <a:graphicFrameLocks noChangeAspect="1"/>
          </p:cNvGraphicFramePr>
          <p:nvPr>
            <p:extLst>
              <p:ext uri="{D42A27DB-BD31-4B8C-83A1-F6EECF244321}">
                <p14:modId xmlns:p14="http://schemas.microsoft.com/office/powerpoint/2010/main" val="1067325226"/>
              </p:ext>
            </p:extLst>
          </p:nvPr>
        </p:nvGraphicFramePr>
        <p:xfrm>
          <a:off x="3635895" y="1923781"/>
          <a:ext cx="1116124" cy="823806"/>
        </p:xfrm>
        <a:graphic>
          <a:graphicData uri="http://schemas.openxmlformats.org/presentationml/2006/ole">
            <mc:AlternateContent xmlns:mc="http://schemas.openxmlformats.org/markup-compatibility/2006">
              <mc:Choice xmlns:v="urn:schemas-microsoft-com:vml" Requires="v">
                <p:oleObj spid="_x0000_s49331" name="Equation" r:id="rId3" imgW="533160" imgH="393480" progId="Equation.DSMT4">
                  <p:embed/>
                </p:oleObj>
              </mc:Choice>
              <mc:Fallback>
                <p:oleObj name="Equation" r:id="rId3" imgW="533160" imgH="393480" progId="Equation.DSMT4">
                  <p:embed/>
                  <p:pic>
                    <p:nvPicPr>
                      <p:cNvPr id="7" name="Об'єкт 6"/>
                      <p:cNvPicPr/>
                      <p:nvPr/>
                    </p:nvPicPr>
                    <p:blipFill>
                      <a:blip r:embed="rId4"/>
                      <a:stretch>
                        <a:fillRect/>
                      </a:stretch>
                    </p:blipFill>
                    <p:spPr>
                      <a:xfrm>
                        <a:off x="3635895" y="1923781"/>
                        <a:ext cx="1116124" cy="823806"/>
                      </a:xfrm>
                      <a:prstGeom prst="rect">
                        <a:avLst/>
                      </a:prstGeom>
                    </p:spPr>
                  </p:pic>
                </p:oleObj>
              </mc:Fallback>
            </mc:AlternateContent>
          </a:graphicData>
        </a:graphic>
      </p:graphicFrame>
      <p:pic>
        <p:nvPicPr>
          <p:cNvPr id="2" name="Рисунок 1"/>
          <p:cNvPicPr>
            <a:picLocks noChangeAspect="1"/>
          </p:cNvPicPr>
          <p:nvPr/>
        </p:nvPicPr>
        <p:blipFill>
          <a:blip r:embed="rId5"/>
          <a:stretch>
            <a:fillRect/>
          </a:stretch>
        </p:blipFill>
        <p:spPr>
          <a:xfrm>
            <a:off x="251520" y="4077072"/>
            <a:ext cx="3231943" cy="2298719"/>
          </a:xfrm>
          <a:prstGeom prst="rect">
            <a:avLst/>
          </a:prstGeom>
        </p:spPr>
      </p:pic>
      <p:graphicFrame>
        <p:nvGraphicFramePr>
          <p:cNvPr id="3" name="Об'єкт 2"/>
          <p:cNvGraphicFramePr>
            <a:graphicFrameLocks noChangeAspect="1"/>
          </p:cNvGraphicFramePr>
          <p:nvPr>
            <p:extLst>
              <p:ext uri="{D42A27DB-BD31-4B8C-83A1-F6EECF244321}">
                <p14:modId xmlns:p14="http://schemas.microsoft.com/office/powerpoint/2010/main" val="4191919499"/>
              </p:ext>
            </p:extLst>
          </p:nvPr>
        </p:nvGraphicFramePr>
        <p:xfrm>
          <a:off x="3779912" y="3006565"/>
          <a:ext cx="1275892" cy="746276"/>
        </p:xfrm>
        <a:graphic>
          <a:graphicData uri="http://schemas.openxmlformats.org/presentationml/2006/ole">
            <mc:AlternateContent xmlns:mc="http://schemas.openxmlformats.org/markup-compatibility/2006">
              <mc:Choice xmlns:v="urn:schemas-microsoft-com:vml" Requires="v">
                <p:oleObj spid="_x0000_s49332" name="Equation" r:id="rId6" imgW="672840" imgH="393480" progId="Equation.DSMT4">
                  <p:embed/>
                </p:oleObj>
              </mc:Choice>
              <mc:Fallback>
                <p:oleObj name="Equation" r:id="rId6" imgW="672840" imgH="393480" progId="Equation.DSMT4">
                  <p:embed/>
                  <p:pic>
                    <p:nvPicPr>
                      <p:cNvPr id="0" name=""/>
                      <p:cNvPicPr/>
                      <p:nvPr/>
                    </p:nvPicPr>
                    <p:blipFill>
                      <a:blip r:embed="rId7"/>
                      <a:stretch>
                        <a:fillRect/>
                      </a:stretch>
                    </p:blipFill>
                    <p:spPr>
                      <a:xfrm>
                        <a:off x="3779912" y="3006565"/>
                        <a:ext cx="1275892" cy="746276"/>
                      </a:xfrm>
                      <a:prstGeom prst="rect">
                        <a:avLst/>
                      </a:prstGeom>
                    </p:spPr>
                  </p:pic>
                </p:oleObj>
              </mc:Fallback>
            </mc:AlternateContent>
          </a:graphicData>
        </a:graphic>
      </p:graphicFrame>
      <p:pic>
        <p:nvPicPr>
          <p:cNvPr id="5" name="Рисунок 4"/>
          <p:cNvPicPr>
            <a:picLocks noChangeAspect="1"/>
          </p:cNvPicPr>
          <p:nvPr/>
        </p:nvPicPr>
        <p:blipFill>
          <a:blip r:embed="rId8"/>
          <a:stretch>
            <a:fillRect/>
          </a:stretch>
        </p:blipFill>
        <p:spPr>
          <a:xfrm>
            <a:off x="3995936" y="4475077"/>
            <a:ext cx="1838325" cy="1866900"/>
          </a:xfrm>
          <a:prstGeom prst="rect">
            <a:avLst/>
          </a:prstGeom>
        </p:spPr>
      </p:pic>
      <p:pic>
        <p:nvPicPr>
          <p:cNvPr id="8" name="Рисунок 7"/>
          <p:cNvPicPr>
            <a:picLocks noChangeAspect="1"/>
          </p:cNvPicPr>
          <p:nvPr/>
        </p:nvPicPr>
        <p:blipFill>
          <a:blip r:embed="rId9"/>
          <a:stretch>
            <a:fillRect/>
          </a:stretch>
        </p:blipFill>
        <p:spPr>
          <a:xfrm>
            <a:off x="6588224" y="4684627"/>
            <a:ext cx="1733550" cy="1447800"/>
          </a:xfrm>
          <a:prstGeom prst="rect">
            <a:avLst/>
          </a:prstGeom>
        </p:spPr>
      </p:pic>
    </p:spTree>
    <p:extLst>
      <p:ext uri="{BB962C8B-B14F-4D97-AF65-F5344CB8AC3E}">
        <p14:creationId xmlns:p14="http://schemas.microsoft.com/office/powerpoint/2010/main" val="133968889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кутник 3"/>
          <p:cNvSpPr/>
          <p:nvPr/>
        </p:nvSpPr>
        <p:spPr>
          <a:xfrm>
            <a:off x="395536" y="188640"/>
            <a:ext cx="8424936" cy="6063198"/>
          </a:xfrm>
          <a:prstGeom prst="rect">
            <a:avLst/>
          </a:prstGeom>
        </p:spPr>
        <p:txBody>
          <a:bodyPr wrap="square">
            <a:spAutoFit/>
          </a:bodyPr>
          <a:lstStyle/>
          <a:p>
            <a:pPr algn="ctr"/>
            <a:r>
              <a:rPr lang="uk-UA" sz="2400" b="1" dirty="0" smtClean="0">
                <a:latin typeface="Times New Roman" panose="02020603050405020304" pitchFamily="18" charset="0"/>
                <a:cs typeface="Times New Roman" panose="02020603050405020304" pitchFamily="18" charset="0"/>
              </a:rPr>
              <a:t>Нерівномірне обертання</a:t>
            </a:r>
          </a:p>
          <a:p>
            <a:pPr algn="ctr"/>
            <a:endParaRPr lang="uk-UA" sz="2400" b="1" dirty="0" smtClean="0">
              <a:latin typeface="Times New Roman" panose="02020603050405020304" pitchFamily="18" charset="0"/>
              <a:cs typeface="Times New Roman" panose="02020603050405020304" pitchFamily="18" charset="0"/>
            </a:endParaRPr>
          </a:p>
          <a:p>
            <a:pPr algn="just"/>
            <a:r>
              <a:rPr lang="uk-UA" sz="2400" dirty="0" smtClean="0">
                <a:latin typeface="Times New Roman" panose="02020603050405020304" pitchFamily="18" charset="0"/>
                <a:cs typeface="Times New Roman" panose="02020603050405020304" pitchFamily="18" charset="0"/>
              </a:rPr>
              <a:t>Якщо обертання не є рівномірним, то кутова швидкість змінюється з часом, та </a:t>
            </a:r>
            <a:r>
              <a:rPr lang="uk-UA" sz="2400" b="1" dirty="0" smtClean="0">
                <a:latin typeface="Times New Roman" panose="02020603050405020304" pitchFamily="18" charset="0"/>
                <a:cs typeface="Times New Roman" panose="02020603050405020304" pitchFamily="18" charset="0"/>
              </a:rPr>
              <a:t>миттєве значення кутової швидкості </a:t>
            </a:r>
            <a:r>
              <a:rPr lang="uk-UA" sz="2400" dirty="0" smtClean="0">
                <a:latin typeface="Times New Roman" panose="02020603050405020304" pitchFamily="18" charset="0"/>
                <a:cs typeface="Times New Roman" panose="02020603050405020304" pitchFamily="18" charset="0"/>
              </a:rPr>
              <a:t>обчислюють за формулою:</a:t>
            </a:r>
          </a:p>
          <a:p>
            <a:endParaRPr lang="uk-UA" sz="2400" dirty="0" smtClean="0">
              <a:latin typeface="Times New Roman" panose="02020603050405020304" pitchFamily="18" charset="0"/>
              <a:cs typeface="Times New Roman" panose="02020603050405020304" pitchFamily="18" charset="0"/>
            </a:endParaRPr>
          </a:p>
          <a:p>
            <a:endParaRPr lang="uk-UA" sz="2400" dirty="0">
              <a:latin typeface="Times New Roman" panose="02020603050405020304" pitchFamily="18" charset="0"/>
              <a:cs typeface="Times New Roman" panose="02020603050405020304" pitchFamily="18" charset="0"/>
            </a:endParaRPr>
          </a:p>
          <a:p>
            <a:endParaRPr lang="uk-UA" sz="2400" dirty="0" smtClean="0">
              <a:latin typeface="Times New Roman" panose="02020603050405020304" pitchFamily="18" charset="0"/>
              <a:cs typeface="Times New Roman" panose="02020603050405020304" pitchFamily="18" charset="0"/>
            </a:endParaRPr>
          </a:p>
          <a:p>
            <a:r>
              <a:rPr lang="uk-UA" sz="2400" dirty="0" smtClean="0">
                <a:latin typeface="Times New Roman" panose="02020603050405020304" pitchFamily="18" charset="0"/>
                <a:cs typeface="Times New Roman" panose="02020603050405020304" pitchFamily="18" charset="0"/>
              </a:rPr>
              <a:t>При нерівномірному обертанні для того, щоб охарактеризувати </a:t>
            </a:r>
            <a:r>
              <a:rPr lang="uk-UA" sz="2400" i="1" dirty="0" smtClean="0">
                <a:latin typeface="Times New Roman" panose="02020603050405020304" pitchFamily="18" charset="0"/>
                <a:cs typeface="Times New Roman" panose="02020603050405020304" pitchFamily="18" charset="0"/>
              </a:rPr>
              <a:t>швидкість зміни кутової швидкості</a:t>
            </a:r>
            <a:r>
              <a:rPr lang="uk-UA" sz="2400" dirty="0" smtClean="0">
                <a:latin typeface="Times New Roman" panose="02020603050405020304" pitchFamily="18" charset="0"/>
                <a:cs typeface="Times New Roman" panose="02020603050405020304" pitchFamily="18" charset="0"/>
              </a:rPr>
              <a:t>, використовується така величина, як </a:t>
            </a:r>
            <a:r>
              <a:rPr lang="uk-UA" sz="2400" b="1" dirty="0" smtClean="0">
                <a:latin typeface="Times New Roman" panose="02020603050405020304" pitchFamily="18" charset="0"/>
                <a:cs typeface="Times New Roman" panose="02020603050405020304" pitchFamily="18" charset="0"/>
              </a:rPr>
              <a:t>кутове прискорення  </a:t>
            </a:r>
            <a:r>
              <a:rPr lang="uk-UA" sz="2400" dirty="0" smtClean="0">
                <a:latin typeface="Times New Roman" panose="02020603050405020304" pitchFamily="18" charset="0"/>
                <a:cs typeface="Times New Roman" panose="02020603050405020304" pitchFamily="18" charset="0"/>
              </a:rPr>
              <a:t>(</a:t>
            </a:r>
            <a:r>
              <a:rPr lang="uk-UA" sz="2400" b="1" dirty="0" smtClean="0">
                <a:latin typeface="Times New Roman" panose="02020603050405020304" pitchFamily="18" charset="0"/>
                <a:cs typeface="Times New Roman" panose="02020603050405020304" pitchFamily="18" charset="0"/>
              </a:rPr>
              <a:t> </a:t>
            </a:r>
            <a:r>
              <a:rPr lang="el-GR" sz="2800" b="1" i="1" dirty="0" smtClean="0">
                <a:latin typeface="Times New Roman" panose="02020603050405020304" pitchFamily="18" charset="0"/>
                <a:cs typeface="Times New Roman" panose="02020603050405020304" pitchFamily="18" charset="0"/>
              </a:rPr>
              <a:t>β</a:t>
            </a:r>
            <a:r>
              <a:rPr lang="uk-UA" sz="2800" b="1" i="1" dirty="0" smtClean="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 . </a:t>
            </a:r>
          </a:p>
          <a:p>
            <a:r>
              <a:rPr lang="uk-UA" sz="2400" dirty="0" smtClean="0">
                <a:latin typeface="Times New Roman" panose="02020603050405020304" pitchFamily="18" charset="0"/>
                <a:cs typeface="Times New Roman" panose="02020603050405020304" pitchFamily="18" charset="0"/>
              </a:rPr>
              <a:t>У загальному випадку</a:t>
            </a:r>
          </a:p>
          <a:p>
            <a:endParaRPr lang="uk-UA" sz="2400" dirty="0" smtClean="0">
              <a:latin typeface="Times New Roman" panose="02020603050405020304" pitchFamily="18" charset="0"/>
              <a:cs typeface="Times New Roman" panose="02020603050405020304" pitchFamily="18" charset="0"/>
            </a:endParaRPr>
          </a:p>
          <a:p>
            <a:endParaRPr lang="uk-UA" sz="2400" dirty="0">
              <a:latin typeface="Times New Roman" panose="02020603050405020304" pitchFamily="18" charset="0"/>
              <a:cs typeface="Times New Roman" panose="02020603050405020304" pitchFamily="18" charset="0"/>
            </a:endParaRPr>
          </a:p>
          <a:p>
            <a:endParaRPr lang="uk-UA" sz="2400" dirty="0" smtClean="0">
              <a:latin typeface="Times New Roman" panose="02020603050405020304" pitchFamily="18" charset="0"/>
              <a:cs typeface="Times New Roman" panose="02020603050405020304" pitchFamily="18" charset="0"/>
            </a:endParaRPr>
          </a:p>
          <a:p>
            <a:endParaRPr lang="uk-UA" sz="2400" dirty="0">
              <a:latin typeface="Times New Roman" panose="02020603050405020304" pitchFamily="18" charset="0"/>
              <a:cs typeface="Times New Roman" panose="02020603050405020304" pitchFamily="18" charset="0"/>
            </a:endParaRPr>
          </a:p>
        </p:txBody>
      </p:sp>
      <p:graphicFrame>
        <p:nvGraphicFramePr>
          <p:cNvPr id="8" name="Об'єкт 7"/>
          <p:cNvGraphicFramePr>
            <a:graphicFrameLocks noChangeAspect="1"/>
          </p:cNvGraphicFramePr>
          <p:nvPr>
            <p:extLst>
              <p:ext uri="{D42A27DB-BD31-4B8C-83A1-F6EECF244321}">
                <p14:modId xmlns:p14="http://schemas.microsoft.com/office/powerpoint/2010/main" val="3236843103"/>
              </p:ext>
            </p:extLst>
          </p:nvPr>
        </p:nvGraphicFramePr>
        <p:xfrm>
          <a:off x="3815916" y="2189728"/>
          <a:ext cx="1692188" cy="859964"/>
        </p:xfrm>
        <a:graphic>
          <a:graphicData uri="http://schemas.openxmlformats.org/presentationml/2006/ole">
            <mc:AlternateContent xmlns:mc="http://schemas.openxmlformats.org/markup-compatibility/2006">
              <mc:Choice xmlns:v="urn:schemas-microsoft-com:vml" Requires="v">
                <p:oleObj spid="_x0000_s38125" name="Equation" r:id="rId3" imgW="774360" imgH="393480" progId="Equation.DSMT4">
                  <p:embed/>
                </p:oleObj>
              </mc:Choice>
              <mc:Fallback>
                <p:oleObj name="Equation" r:id="rId3" imgW="774360" imgH="393480" progId="Equation.DSMT4">
                  <p:embed/>
                  <p:pic>
                    <p:nvPicPr>
                      <p:cNvPr id="8" name="Об'єкт 7"/>
                      <p:cNvPicPr/>
                      <p:nvPr/>
                    </p:nvPicPr>
                    <p:blipFill>
                      <a:blip r:embed="rId4"/>
                      <a:stretch>
                        <a:fillRect/>
                      </a:stretch>
                    </p:blipFill>
                    <p:spPr>
                      <a:xfrm>
                        <a:off x="3815916" y="2189728"/>
                        <a:ext cx="1692188" cy="859964"/>
                      </a:xfrm>
                      <a:prstGeom prst="rect">
                        <a:avLst/>
                      </a:prstGeom>
                    </p:spPr>
                  </p:pic>
                </p:oleObj>
              </mc:Fallback>
            </mc:AlternateContent>
          </a:graphicData>
        </a:graphic>
      </p:graphicFrame>
      <p:graphicFrame>
        <p:nvGraphicFramePr>
          <p:cNvPr id="10" name="Об'єкт 9"/>
          <p:cNvGraphicFramePr>
            <a:graphicFrameLocks noChangeAspect="1"/>
          </p:cNvGraphicFramePr>
          <p:nvPr>
            <p:extLst>
              <p:ext uri="{D42A27DB-BD31-4B8C-83A1-F6EECF244321}">
                <p14:modId xmlns:p14="http://schemas.microsoft.com/office/powerpoint/2010/main" val="2645059018"/>
              </p:ext>
            </p:extLst>
          </p:nvPr>
        </p:nvGraphicFramePr>
        <p:xfrm>
          <a:off x="3815916" y="4941168"/>
          <a:ext cx="1728192" cy="864096"/>
        </p:xfrm>
        <a:graphic>
          <a:graphicData uri="http://schemas.openxmlformats.org/presentationml/2006/ole">
            <mc:AlternateContent xmlns:mc="http://schemas.openxmlformats.org/markup-compatibility/2006">
              <mc:Choice xmlns:v="urn:schemas-microsoft-com:vml" Requires="v">
                <p:oleObj spid="_x0000_s38126" name="Equation" r:id="rId5" imgW="787320" imgH="393480" progId="Equation.DSMT4">
                  <p:embed/>
                </p:oleObj>
              </mc:Choice>
              <mc:Fallback>
                <p:oleObj name="Equation" r:id="rId5" imgW="787320" imgH="393480" progId="Equation.DSMT4">
                  <p:embed/>
                  <p:pic>
                    <p:nvPicPr>
                      <p:cNvPr id="0" name=""/>
                      <p:cNvPicPr/>
                      <p:nvPr/>
                    </p:nvPicPr>
                    <p:blipFill>
                      <a:blip r:embed="rId6"/>
                      <a:stretch>
                        <a:fillRect/>
                      </a:stretch>
                    </p:blipFill>
                    <p:spPr>
                      <a:xfrm>
                        <a:off x="3815916" y="4941168"/>
                        <a:ext cx="1728192" cy="864096"/>
                      </a:xfrm>
                      <a:prstGeom prst="rect">
                        <a:avLst/>
                      </a:prstGeom>
                    </p:spPr>
                  </p:pic>
                </p:oleObj>
              </mc:Fallback>
            </mc:AlternateContent>
          </a:graphicData>
        </a:graphic>
      </p:graphicFrame>
    </p:spTree>
    <p:extLst>
      <p:ext uri="{BB962C8B-B14F-4D97-AF65-F5344CB8AC3E}">
        <p14:creationId xmlns:p14="http://schemas.microsoft.com/office/powerpoint/2010/main" val="164118298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кутник 2"/>
          <p:cNvSpPr/>
          <p:nvPr/>
        </p:nvSpPr>
        <p:spPr>
          <a:xfrm>
            <a:off x="467544" y="2780928"/>
            <a:ext cx="5472608" cy="3539430"/>
          </a:xfrm>
          <a:prstGeom prst="rect">
            <a:avLst/>
          </a:prstGeom>
        </p:spPr>
        <p:txBody>
          <a:bodyPr wrap="square">
            <a:spAutoFit/>
          </a:bodyPr>
          <a:lstStyle/>
          <a:p>
            <a:r>
              <a:rPr lang="uk-UA" sz="2400" b="1" dirty="0" smtClean="0">
                <a:latin typeface="Times New Roman" panose="02020603050405020304" pitchFamily="18" charset="0"/>
                <a:cs typeface="Times New Roman" panose="02020603050405020304" pitchFamily="18" charset="0"/>
              </a:rPr>
              <a:t>Момент </a:t>
            </a:r>
            <a:r>
              <a:rPr lang="uk-UA" sz="2400" b="1" dirty="0">
                <a:latin typeface="Times New Roman" panose="02020603050405020304" pitchFamily="18" charset="0"/>
                <a:cs typeface="Times New Roman" panose="02020603050405020304" pitchFamily="18" charset="0"/>
              </a:rPr>
              <a:t>сили </a:t>
            </a:r>
            <a:r>
              <a:rPr lang="uk-UA" sz="2400" dirty="0">
                <a:latin typeface="Times New Roman" panose="02020603050405020304" pitchFamily="18" charset="0"/>
                <a:cs typeface="Times New Roman" panose="02020603050405020304" pitchFamily="18" charset="0"/>
              </a:rPr>
              <a:t>(</a:t>
            </a:r>
            <a:r>
              <a:rPr lang="uk-UA" sz="2400" b="1" dirty="0">
                <a:latin typeface="Times New Roman" panose="02020603050405020304" pitchFamily="18" charset="0"/>
                <a:cs typeface="Times New Roman" panose="02020603050405020304" pitchFamily="18" charset="0"/>
              </a:rPr>
              <a:t>обертальний момент, крутильний момент</a:t>
            </a:r>
            <a:r>
              <a:rPr lang="uk-UA" sz="2400" dirty="0" smtClean="0">
                <a:latin typeface="Times New Roman" panose="02020603050405020304" pitchFamily="18" charset="0"/>
                <a:cs typeface="Times New Roman" panose="02020603050405020304" pitchFamily="18" charset="0"/>
              </a:rPr>
              <a:t>) (</a:t>
            </a:r>
            <a:r>
              <a:rPr lang="uk-UA" sz="2800" b="1" dirty="0" smtClean="0">
                <a:latin typeface="Times New Roman" panose="02020603050405020304" pitchFamily="18" charset="0"/>
                <a:cs typeface="Times New Roman" panose="02020603050405020304" pitchFamily="18" charset="0"/>
              </a:rPr>
              <a:t>М</a:t>
            </a:r>
            <a:r>
              <a:rPr lang="uk-UA" sz="2400" dirty="0" smtClean="0">
                <a:latin typeface="Times New Roman" panose="02020603050405020304" pitchFamily="18" charset="0"/>
                <a:cs typeface="Times New Roman" panose="02020603050405020304" pitchFamily="18" charset="0"/>
              </a:rPr>
              <a:t>)   </a:t>
            </a:r>
            <a:r>
              <a:rPr lang="uk-UA" sz="2400" dirty="0">
                <a:latin typeface="Times New Roman" panose="02020603050405020304" pitchFamily="18" charset="0"/>
                <a:cs typeface="Times New Roman" panose="02020603050405020304" pitchFamily="18" charset="0"/>
              </a:rPr>
              <a:t>- це </a:t>
            </a:r>
            <a:r>
              <a:rPr lang="uk-UA" sz="2400" dirty="0" smtClean="0">
                <a:latin typeface="Times New Roman" panose="02020603050405020304" pitchFamily="18" charset="0"/>
                <a:cs typeface="Times New Roman" panose="02020603050405020304" pitchFamily="18" charset="0"/>
              </a:rPr>
              <a:t>фізична </a:t>
            </a:r>
            <a:r>
              <a:rPr lang="uk-UA" sz="2400" dirty="0">
                <a:latin typeface="Times New Roman" panose="02020603050405020304" pitchFamily="18" charset="0"/>
                <a:cs typeface="Times New Roman" panose="02020603050405020304" pitchFamily="18" charset="0"/>
              </a:rPr>
              <a:t>величина, яка дорівнює добутку модуля цієї </a:t>
            </a:r>
            <a:r>
              <a:rPr lang="uk-UA" sz="2400" dirty="0" smtClean="0">
                <a:latin typeface="Times New Roman" panose="02020603050405020304" pitchFamily="18" charset="0"/>
                <a:cs typeface="Times New Roman" panose="02020603050405020304" pitchFamily="18" charset="0"/>
              </a:rPr>
              <a:t>сили </a:t>
            </a:r>
            <a:r>
              <a:rPr lang="en-US" sz="2400" dirty="0" smtClean="0">
                <a:latin typeface="Times New Roman" panose="02020603050405020304" pitchFamily="18" charset="0"/>
                <a:cs typeface="Times New Roman" panose="02020603050405020304" pitchFamily="18" charset="0"/>
              </a:rPr>
              <a:t>( </a:t>
            </a:r>
            <a:r>
              <a:rPr lang="en-US" sz="2800" b="1" i="1" dirty="0" smtClean="0">
                <a:latin typeface="Times New Roman" panose="02020603050405020304" pitchFamily="18" charset="0"/>
                <a:cs typeface="Times New Roman" panose="02020603050405020304" pitchFamily="18" charset="0"/>
              </a:rPr>
              <a:t>F</a:t>
            </a:r>
            <a:r>
              <a:rPr lang="en-US" sz="2400" dirty="0" smtClean="0">
                <a:latin typeface="Times New Roman" panose="02020603050405020304" pitchFamily="18" charset="0"/>
                <a:cs typeface="Times New Roman" panose="02020603050405020304" pitchFamily="18" charset="0"/>
              </a:rPr>
              <a:t> ) </a:t>
            </a:r>
            <a:r>
              <a:rPr lang="uk-UA" sz="2400" dirty="0" smtClean="0">
                <a:latin typeface="Times New Roman" panose="02020603050405020304" pitchFamily="18" charset="0"/>
                <a:cs typeface="Times New Roman" panose="02020603050405020304" pitchFamily="18" charset="0"/>
              </a:rPr>
              <a:t>на </a:t>
            </a:r>
            <a:r>
              <a:rPr lang="uk-UA" sz="2400" dirty="0">
                <a:latin typeface="Times New Roman" panose="02020603050405020304" pitchFamily="18" charset="0"/>
                <a:cs typeface="Times New Roman" panose="02020603050405020304" pitchFamily="18" charset="0"/>
              </a:rPr>
              <a:t>її плече </a:t>
            </a:r>
            <a:r>
              <a:rPr lang="en-US" sz="2400" dirty="0" smtClean="0">
                <a:latin typeface="Times New Roman" panose="02020603050405020304" pitchFamily="18" charset="0"/>
                <a:cs typeface="Times New Roman" panose="02020603050405020304" pitchFamily="18" charset="0"/>
              </a:rPr>
              <a:t>( </a:t>
            </a:r>
            <a:r>
              <a:rPr lang="en-US" sz="2800" b="1" i="1" dirty="0" smtClean="0">
                <a:latin typeface="Times New Roman" panose="02020603050405020304" pitchFamily="18" charset="0"/>
                <a:cs typeface="Times New Roman" panose="02020603050405020304" pitchFamily="18" charset="0"/>
              </a:rPr>
              <a:t>d</a:t>
            </a:r>
            <a:r>
              <a:rPr lang="en-US" sz="2400" dirty="0" smtClean="0">
                <a:latin typeface="Times New Roman" panose="02020603050405020304" pitchFamily="18" charset="0"/>
                <a:cs typeface="Times New Roman" panose="02020603050405020304" pitchFamily="18" charset="0"/>
              </a:rPr>
              <a:t> )</a:t>
            </a:r>
            <a:r>
              <a:rPr lang="uk-UA" sz="2400" dirty="0">
                <a:latin typeface="Times New Roman" panose="02020603050405020304" pitchFamily="18" charset="0"/>
                <a:cs typeface="Times New Roman" panose="02020603050405020304" pitchFamily="18" charset="0"/>
              </a:rPr>
              <a:t>:</a:t>
            </a:r>
            <a:endParaRPr lang="en-US" sz="2400" dirty="0" smtClean="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endParaRPr lang="en-US" sz="2400" dirty="0" smtClean="0">
              <a:latin typeface="Times New Roman" panose="02020603050405020304" pitchFamily="18" charset="0"/>
              <a:cs typeface="Times New Roman" panose="02020603050405020304" pitchFamily="18" charset="0"/>
            </a:endParaRPr>
          </a:p>
          <a:p>
            <a:r>
              <a:rPr lang="uk-UA" sz="2400" dirty="0">
                <a:latin typeface="Times New Roman" panose="02020603050405020304" pitchFamily="18" charset="0"/>
                <a:cs typeface="Times New Roman" panose="02020603050405020304" pitchFamily="18" charset="0"/>
              </a:rPr>
              <a:t>Момент </a:t>
            </a:r>
            <a:r>
              <a:rPr lang="uk-UA" sz="2400" dirty="0" smtClean="0">
                <a:latin typeface="Times New Roman" panose="02020603050405020304" pitchFamily="18" charset="0"/>
                <a:cs typeface="Times New Roman" panose="02020603050405020304" pitchFamily="18" charset="0"/>
              </a:rPr>
              <a:t>сили - це </a:t>
            </a:r>
            <a:r>
              <a:rPr lang="uk-UA" sz="2400" dirty="0">
                <a:latin typeface="Times New Roman" panose="02020603050405020304" pitchFamily="18" charset="0"/>
                <a:cs typeface="Times New Roman" panose="02020603050405020304" pitchFamily="18" charset="0"/>
              </a:rPr>
              <a:t>вектор, перпендикулярний як до радіус-вектора точки, так і до сили, яка на цю точку діє. </a:t>
            </a:r>
            <a:endParaRPr lang="uk-UA" sz="2400" dirty="0"/>
          </a:p>
        </p:txBody>
      </p:sp>
      <p:graphicFrame>
        <p:nvGraphicFramePr>
          <p:cNvPr id="5" name="Об'єкт 4"/>
          <p:cNvGraphicFramePr>
            <a:graphicFrameLocks noChangeAspect="1"/>
          </p:cNvGraphicFramePr>
          <p:nvPr>
            <p:extLst>
              <p:ext uri="{D42A27DB-BD31-4B8C-83A1-F6EECF244321}">
                <p14:modId xmlns:p14="http://schemas.microsoft.com/office/powerpoint/2010/main" val="1732822314"/>
              </p:ext>
            </p:extLst>
          </p:nvPr>
        </p:nvGraphicFramePr>
        <p:xfrm>
          <a:off x="2195736" y="4580748"/>
          <a:ext cx="1264208" cy="439725"/>
        </p:xfrm>
        <a:graphic>
          <a:graphicData uri="http://schemas.openxmlformats.org/presentationml/2006/ole">
            <mc:AlternateContent xmlns:mc="http://schemas.openxmlformats.org/markup-compatibility/2006">
              <mc:Choice xmlns:v="urn:schemas-microsoft-com:vml" Requires="v">
                <p:oleObj spid="_x0000_s39031" name="Equation" r:id="rId3" imgW="583920" imgH="203040" progId="Equation.DSMT4">
                  <p:embed/>
                </p:oleObj>
              </mc:Choice>
              <mc:Fallback>
                <p:oleObj name="Equation" r:id="rId3" imgW="583920" imgH="203040" progId="Equation.DSMT4">
                  <p:embed/>
                  <p:pic>
                    <p:nvPicPr>
                      <p:cNvPr id="0" name=""/>
                      <p:cNvPicPr/>
                      <p:nvPr/>
                    </p:nvPicPr>
                    <p:blipFill>
                      <a:blip r:embed="rId4"/>
                      <a:stretch>
                        <a:fillRect/>
                      </a:stretch>
                    </p:blipFill>
                    <p:spPr>
                      <a:xfrm>
                        <a:off x="2195736" y="4580748"/>
                        <a:ext cx="1264208" cy="439725"/>
                      </a:xfrm>
                      <a:prstGeom prst="rect">
                        <a:avLst/>
                      </a:prstGeom>
                    </p:spPr>
                  </p:pic>
                </p:oleObj>
              </mc:Fallback>
            </mc:AlternateContent>
          </a:graphicData>
        </a:graphic>
      </p:graphicFrame>
      <p:pic>
        <p:nvPicPr>
          <p:cNvPr id="6" name="Рисунок 5"/>
          <p:cNvPicPr>
            <a:picLocks noChangeAspect="1"/>
          </p:cNvPicPr>
          <p:nvPr/>
        </p:nvPicPr>
        <p:blipFill>
          <a:blip r:embed="rId5"/>
          <a:stretch>
            <a:fillRect/>
          </a:stretch>
        </p:blipFill>
        <p:spPr>
          <a:xfrm>
            <a:off x="6516216" y="2852936"/>
            <a:ext cx="2470013" cy="3114104"/>
          </a:xfrm>
          <a:prstGeom prst="rect">
            <a:avLst/>
          </a:prstGeom>
        </p:spPr>
      </p:pic>
      <p:sp>
        <p:nvSpPr>
          <p:cNvPr id="4" name="TextBox 3"/>
          <p:cNvSpPr txBox="1"/>
          <p:nvPr/>
        </p:nvSpPr>
        <p:spPr>
          <a:xfrm>
            <a:off x="467544" y="476672"/>
            <a:ext cx="7992888" cy="1846659"/>
          </a:xfrm>
          <a:prstGeom prst="rect">
            <a:avLst/>
          </a:prstGeom>
          <a:noFill/>
        </p:spPr>
        <p:txBody>
          <a:bodyPr wrap="square" rtlCol="0">
            <a:spAutoFit/>
          </a:bodyPr>
          <a:lstStyle/>
          <a:p>
            <a:r>
              <a:rPr lang="uk-UA" sz="2400" b="1" dirty="0">
                <a:solidFill>
                  <a:srgbClr val="0070C0"/>
                </a:solidFill>
                <a:latin typeface="Times New Roman" panose="02020603050405020304" pitchFamily="18" charset="0"/>
                <a:cs typeface="Times New Roman" panose="02020603050405020304" pitchFamily="18" charset="0"/>
              </a:rPr>
              <a:t>Динамічні характеристики обертального руху: </a:t>
            </a:r>
          </a:p>
          <a:p>
            <a:pPr marL="342900" indent="-342900">
              <a:buFont typeface="Arial" panose="020B0604020202020204" pitchFamily="34" charset="0"/>
              <a:buChar char="•"/>
            </a:pPr>
            <a:r>
              <a:rPr lang="uk-UA" sz="2400" dirty="0">
                <a:latin typeface="Times New Roman" panose="02020603050405020304" pitchFamily="18" charset="0"/>
                <a:cs typeface="Times New Roman" panose="02020603050405020304" pitchFamily="18" charset="0"/>
              </a:rPr>
              <a:t>момент сили, </a:t>
            </a:r>
          </a:p>
          <a:p>
            <a:pPr marL="342900" indent="-342900">
              <a:buFont typeface="Arial" panose="020B0604020202020204" pitchFamily="34" charset="0"/>
              <a:buChar char="•"/>
            </a:pPr>
            <a:r>
              <a:rPr lang="uk-UA" sz="2400" dirty="0">
                <a:latin typeface="Times New Roman" panose="02020603050405020304" pitchFamily="18" charset="0"/>
                <a:cs typeface="Times New Roman" panose="02020603050405020304" pitchFamily="18" charset="0"/>
              </a:rPr>
              <a:t>моменту інерції, </a:t>
            </a:r>
          </a:p>
          <a:p>
            <a:pPr marL="342900" indent="-342900">
              <a:buFont typeface="Arial" panose="020B0604020202020204" pitchFamily="34" charset="0"/>
              <a:buChar char="•"/>
            </a:pPr>
            <a:r>
              <a:rPr lang="uk-UA" sz="2400" dirty="0">
                <a:latin typeface="Times New Roman" panose="02020603050405020304" pitchFamily="18" charset="0"/>
                <a:cs typeface="Times New Roman" panose="02020603050405020304" pitchFamily="18" charset="0"/>
              </a:rPr>
              <a:t>моменту імпульсу.</a:t>
            </a:r>
          </a:p>
          <a:p>
            <a:endParaRPr lang="uk-UA" dirty="0"/>
          </a:p>
        </p:txBody>
      </p:sp>
    </p:spTree>
    <p:extLst>
      <p:ext uri="{BB962C8B-B14F-4D97-AF65-F5344CB8AC3E}">
        <p14:creationId xmlns:p14="http://schemas.microsoft.com/office/powerpoint/2010/main" val="36393052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323528" y="476673"/>
            <a:ext cx="8229600" cy="1584176"/>
          </a:xfrm>
        </p:spPr>
        <p:txBody>
          <a:bodyPr>
            <a:normAutofit/>
          </a:bodyPr>
          <a:lstStyle/>
          <a:p>
            <a:r>
              <a:rPr lang="uk-UA" sz="2400" dirty="0">
                <a:latin typeface="Times New Roman" panose="02020603050405020304" pitchFamily="18" charset="0"/>
                <a:cs typeface="Times New Roman" panose="02020603050405020304" pitchFamily="18" charset="0"/>
              </a:rPr>
              <a:t>Плече сили </a:t>
            </a:r>
            <a:r>
              <a:rPr lang="uk-UA" sz="2400" dirty="0" smtClean="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d ) - </a:t>
            </a:r>
            <a:r>
              <a:rPr lang="uk-UA" sz="2400" dirty="0" smtClean="0">
                <a:latin typeface="Times New Roman" panose="02020603050405020304" pitchFamily="18" charset="0"/>
                <a:cs typeface="Times New Roman" panose="02020603050405020304" pitchFamily="18" charset="0"/>
              </a:rPr>
              <a:t>це </a:t>
            </a:r>
            <a:r>
              <a:rPr lang="uk-UA" sz="2400" dirty="0">
                <a:latin typeface="Times New Roman" panose="02020603050405020304" pitchFamily="18" charset="0"/>
                <a:cs typeface="Times New Roman" panose="02020603050405020304" pitchFamily="18" charset="0"/>
              </a:rPr>
              <a:t>найкоротша відстань від осі </a:t>
            </a:r>
            <a:r>
              <a:rPr lang="uk-UA" sz="2400" dirty="0" smtClean="0">
                <a:latin typeface="Times New Roman" panose="02020603050405020304" pitchFamily="18" charset="0"/>
                <a:cs typeface="Times New Roman" panose="02020603050405020304" pitchFamily="18" charset="0"/>
              </a:rPr>
              <a:t>обертання </a:t>
            </a:r>
            <a:r>
              <a:rPr lang="en-US" sz="2400" dirty="0">
                <a:latin typeface="Times New Roman" panose="02020603050405020304" pitchFamily="18" charset="0"/>
                <a:cs typeface="Times New Roman" panose="02020603050405020304" pitchFamily="18" charset="0"/>
              </a:rPr>
              <a:t>(</a:t>
            </a:r>
            <a:r>
              <a:rPr lang="uk-UA" sz="2400" dirty="0">
                <a:latin typeface="Times New Roman" panose="02020603050405020304" pitchFamily="18" charset="0"/>
                <a:cs typeface="Times New Roman" panose="02020603050405020304" pitchFamily="18" charset="0"/>
              </a:rPr>
              <a:t>точка А на </a:t>
            </a:r>
            <a:r>
              <a:rPr lang="uk-UA" sz="2400" dirty="0" smtClean="0">
                <a:latin typeface="Times New Roman" panose="02020603050405020304" pitchFamily="18" charset="0"/>
                <a:cs typeface="Times New Roman" panose="02020603050405020304" pitchFamily="18" charset="0"/>
              </a:rPr>
              <a:t>рисунку) до </a:t>
            </a:r>
            <a:r>
              <a:rPr lang="uk-UA" sz="2400" dirty="0">
                <a:latin typeface="Times New Roman" panose="02020603050405020304" pitchFamily="18" charset="0"/>
                <a:cs typeface="Times New Roman" panose="02020603050405020304" pitchFamily="18" charset="0"/>
              </a:rPr>
              <a:t>лінії, уздовж якої діє </a:t>
            </a:r>
            <a:r>
              <a:rPr lang="uk-UA" sz="2400" dirty="0" smtClean="0">
                <a:latin typeface="Times New Roman" panose="02020603050405020304" pitchFamily="18" charset="0"/>
                <a:cs typeface="Times New Roman" panose="02020603050405020304" pitchFamily="18" charset="0"/>
              </a:rPr>
              <a:t>сила, (лінії дії сили). </a:t>
            </a:r>
            <a:endParaRPr lang="uk-UA" sz="2400" dirty="0">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a:stretch>
            <a:fillRect/>
          </a:stretch>
        </p:blipFill>
        <p:spPr>
          <a:xfrm>
            <a:off x="2086844" y="1916832"/>
            <a:ext cx="4141340" cy="3933825"/>
          </a:xfrm>
          <a:prstGeom prst="rect">
            <a:avLst/>
          </a:prstGeom>
        </p:spPr>
      </p:pic>
    </p:spTree>
    <p:extLst>
      <p:ext uri="{BB962C8B-B14F-4D97-AF65-F5344CB8AC3E}">
        <p14:creationId xmlns:p14="http://schemas.microsoft.com/office/powerpoint/2010/main" val="311071147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p:cNvSpPr/>
          <p:nvPr/>
        </p:nvSpPr>
        <p:spPr>
          <a:xfrm>
            <a:off x="539552" y="188640"/>
            <a:ext cx="8424936" cy="4154984"/>
          </a:xfrm>
          <a:prstGeom prst="rect">
            <a:avLst/>
          </a:prstGeom>
        </p:spPr>
        <p:txBody>
          <a:bodyPr wrap="square">
            <a:spAutoFit/>
          </a:bodyPr>
          <a:lstStyle/>
          <a:p>
            <a:r>
              <a:rPr lang="uk-UA" sz="2200" dirty="0">
                <a:latin typeface="Times New Roman" panose="02020603050405020304" pitchFamily="18" charset="0"/>
                <a:cs typeface="Times New Roman" panose="02020603050405020304" pitchFamily="18" charset="0"/>
              </a:rPr>
              <a:t>Розглядаючи обертальний рух, під </a:t>
            </a:r>
            <a:r>
              <a:rPr lang="uk-UA" sz="2200" b="1" dirty="0">
                <a:latin typeface="Times New Roman" panose="02020603050405020304" pitchFamily="18" charset="0"/>
                <a:cs typeface="Times New Roman" panose="02020603050405020304" pitchFamily="18" charset="0"/>
              </a:rPr>
              <a:t>рівновагою </a:t>
            </a:r>
            <a:r>
              <a:rPr lang="uk-UA" sz="2200" dirty="0">
                <a:latin typeface="Times New Roman" panose="02020603050405020304" pitchFamily="18" charset="0"/>
                <a:cs typeface="Times New Roman" panose="02020603050405020304" pitchFamily="18" charset="0"/>
              </a:rPr>
              <a:t>розуміють ситуацію, коли тіло обертається навколо осі зі сталою кутовою швидкістю (або перебуває в стані спокою). </a:t>
            </a:r>
            <a:endParaRPr lang="uk-UA" sz="2200" dirty="0" smtClean="0">
              <a:latin typeface="Times New Roman" panose="02020603050405020304" pitchFamily="18" charset="0"/>
              <a:cs typeface="Times New Roman" panose="02020603050405020304" pitchFamily="18" charset="0"/>
            </a:endParaRPr>
          </a:p>
          <a:p>
            <a:endParaRPr lang="en-US" sz="2200" b="1" dirty="0" smtClean="0">
              <a:latin typeface="Times New Roman" panose="02020603050405020304" pitchFamily="18" charset="0"/>
              <a:cs typeface="Times New Roman" panose="02020603050405020304" pitchFamily="18" charset="0"/>
            </a:endParaRPr>
          </a:p>
          <a:p>
            <a:r>
              <a:rPr lang="uk-UA" sz="2200" b="1" dirty="0" smtClean="0">
                <a:latin typeface="Times New Roman" panose="02020603050405020304" pitchFamily="18" charset="0"/>
                <a:cs typeface="Times New Roman" panose="02020603050405020304" pitchFamily="18" charset="0"/>
              </a:rPr>
              <a:t>Умова </a:t>
            </a:r>
            <a:r>
              <a:rPr lang="uk-UA" sz="2200" b="1" dirty="0">
                <a:latin typeface="Times New Roman" panose="02020603050405020304" pitchFamily="18" charset="0"/>
                <a:cs typeface="Times New Roman" panose="02020603050405020304" pitchFamily="18" charset="0"/>
              </a:rPr>
              <a:t>рівноваги тіл при обертальному </a:t>
            </a:r>
            <a:r>
              <a:rPr lang="uk-UA" sz="2200" b="1" dirty="0" smtClean="0">
                <a:latin typeface="Times New Roman" panose="02020603050405020304" pitchFamily="18" charset="0"/>
                <a:cs typeface="Times New Roman" panose="02020603050405020304" pitchFamily="18" charset="0"/>
              </a:rPr>
              <a:t>русі</a:t>
            </a:r>
            <a:r>
              <a:rPr lang="uk-UA" sz="2200" dirty="0" smtClean="0">
                <a:latin typeface="Times New Roman" panose="02020603050405020304" pitchFamily="18" charset="0"/>
                <a:cs typeface="Times New Roman" panose="02020603050405020304" pitchFamily="18" charset="0"/>
              </a:rPr>
              <a:t>:</a:t>
            </a:r>
          </a:p>
          <a:p>
            <a:r>
              <a:rPr lang="uk-UA" sz="2200" dirty="0" smtClean="0">
                <a:latin typeface="Times New Roman" panose="02020603050405020304" pitchFamily="18" charset="0"/>
                <a:cs typeface="Times New Roman" panose="02020603050405020304" pitchFamily="18" charset="0"/>
              </a:rPr>
              <a:t>тіло </a:t>
            </a:r>
            <a:r>
              <a:rPr lang="uk-UA" sz="2200" dirty="0">
                <a:latin typeface="Times New Roman" panose="02020603050405020304" pitchFamily="18" charset="0"/>
                <a:cs typeface="Times New Roman" panose="02020603050405020304" pitchFamily="18" charset="0"/>
              </a:rPr>
              <a:t>знаходиться в рівновазі, якщо сума моментів всіх прикладених до тіла сил відносно осі обертання дорівнює </a:t>
            </a:r>
            <a:r>
              <a:rPr lang="uk-UA" sz="2200" dirty="0" smtClean="0">
                <a:latin typeface="Times New Roman" panose="02020603050405020304" pitchFamily="18" charset="0"/>
                <a:cs typeface="Times New Roman" panose="02020603050405020304" pitchFamily="18" charset="0"/>
              </a:rPr>
              <a:t>нулю</a:t>
            </a:r>
          </a:p>
          <a:p>
            <a:endParaRPr lang="ru-RU" sz="2200" dirty="0" smtClean="0">
              <a:latin typeface="Times New Roman" panose="02020603050405020304" pitchFamily="18" charset="0"/>
              <a:cs typeface="Times New Roman" panose="02020603050405020304" pitchFamily="18" charset="0"/>
            </a:endParaRPr>
          </a:p>
          <a:p>
            <a:r>
              <a:rPr lang="ru-RU" sz="2200" dirty="0" smtClean="0">
                <a:latin typeface="Times New Roman" panose="02020603050405020304" pitchFamily="18" charset="0"/>
                <a:cs typeface="Times New Roman" panose="02020603050405020304" pitchFamily="18" charset="0"/>
              </a:rPr>
              <a:t>де</a:t>
            </a:r>
            <a:r>
              <a:rPr lang="en-US" sz="2200" dirty="0" smtClean="0">
                <a:latin typeface="Times New Roman" panose="02020603050405020304" pitchFamily="18" charset="0"/>
                <a:cs typeface="Times New Roman" panose="02020603050405020304" pitchFamily="18" charset="0"/>
              </a:rPr>
              <a:t>                              - </a:t>
            </a:r>
            <a:r>
              <a:rPr lang="ru-RU" sz="2200" dirty="0">
                <a:latin typeface="Times New Roman" panose="02020603050405020304" pitchFamily="18" charset="0"/>
                <a:cs typeface="Times New Roman" panose="02020603050405020304" pitchFamily="18" charset="0"/>
              </a:rPr>
              <a:t> </a:t>
            </a:r>
            <a:r>
              <a:rPr lang="uk-UA" sz="2200" dirty="0" smtClean="0">
                <a:latin typeface="Times New Roman" panose="02020603050405020304" pitchFamily="18" charset="0"/>
                <a:cs typeface="Times New Roman" panose="02020603050405020304" pitchFamily="18" charset="0"/>
              </a:rPr>
              <a:t>моменти прикладених до тіла сил відносно осі обертання, взяті зі знаком «+» або зі знаком «-» залежно від напрямку створюваного ними обертання.</a:t>
            </a:r>
          </a:p>
          <a:p>
            <a:endParaRPr lang="uk-UA" sz="2200" dirty="0" smtClean="0">
              <a:latin typeface="Times New Roman" panose="02020603050405020304" pitchFamily="18" charset="0"/>
              <a:cs typeface="Times New Roman" panose="02020603050405020304" pitchFamily="18" charset="0"/>
            </a:endParaRPr>
          </a:p>
        </p:txBody>
      </p:sp>
      <p:graphicFrame>
        <p:nvGraphicFramePr>
          <p:cNvPr id="4" name="Об'єкт 3"/>
          <p:cNvGraphicFramePr>
            <a:graphicFrameLocks noChangeAspect="1"/>
          </p:cNvGraphicFramePr>
          <p:nvPr>
            <p:extLst>
              <p:ext uri="{D42A27DB-BD31-4B8C-83A1-F6EECF244321}">
                <p14:modId xmlns:p14="http://schemas.microsoft.com/office/powerpoint/2010/main" val="3714605060"/>
              </p:ext>
            </p:extLst>
          </p:nvPr>
        </p:nvGraphicFramePr>
        <p:xfrm>
          <a:off x="2979018" y="2520735"/>
          <a:ext cx="3096344" cy="497627"/>
        </p:xfrm>
        <a:graphic>
          <a:graphicData uri="http://schemas.openxmlformats.org/presentationml/2006/ole">
            <mc:AlternateContent xmlns:mc="http://schemas.openxmlformats.org/markup-compatibility/2006">
              <mc:Choice xmlns:v="urn:schemas-microsoft-com:vml" Requires="v">
                <p:oleObj spid="_x0000_s40165" name="Equation" r:id="rId3" imgW="1422360" imgH="228600" progId="Equation.DSMT4">
                  <p:embed/>
                </p:oleObj>
              </mc:Choice>
              <mc:Fallback>
                <p:oleObj name="Equation" r:id="rId3" imgW="1422360" imgH="228600" progId="Equation.DSMT4">
                  <p:embed/>
                  <p:pic>
                    <p:nvPicPr>
                      <p:cNvPr id="0" name=""/>
                      <p:cNvPicPr/>
                      <p:nvPr/>
                    </p:nvPicPr>
                    <p:blipFill>
                      <a:blip r:embed="rId4"/>
                      <a:stretch>
                        <a:fillRect/>
                      </a:stretch>
                    </p:blipFill>
                    <p:spPr>
                      <a:xfrm>
                        <a:off x="2979018" y="2520735"/>
                        <a:ext cx="3096344" cy="497627"/>
                      </a:xfrm>
                      <a:prstGeom prst="rect">
                        <a:avLst/>
                      </a:prstGeom>
                    </p:spPr>
                  </p:pic>
                </p:oleObj>
              </mc:Fallback>
            </mc:AlternateContent>
          </a:graphicData>
        </a:graphic>
      </p:graphicFrame>
      <p:graphicFrame>
        <p:nvGraphicFramePr>
          <p:cNvPr id="5" name="Об'єкт 4"/>
          <p:cNvGraphicFramePr>
            <a:graphicFrameLocks noChangeAspect="1"/>
          </p:cNvGraphicFramePr>
          <p:nvPr>
            <p:extLst>
              <p:ext uri="{D42A27DB-BD31-4B8C-83A1-F6EECF244321}">
                <p14:modId xmlns:p14="http://schemas.microsoft.com/office/powerpoint/2010/main" val="2231671981"/>
              </p:ext>
            </p:extLst>
          </p:nvPr>
        </p:nvGraphicFramePr>
        <p:xfrm>
          <a:off x="1043608" y="2924944"/>
          <a:ext cx="1748580" cy="417479"/>
        </p:xfrm>
        <a:graphic>
          <a:graphicData uri="http://schemas.openxmlformats.org/presentationml/2006/ole">
            <mc:AlternateContent xmlns:mc="http://schemas.openxmlformats.org/markup-compatibility/2006">
              <mc:Choice xmlns:v="urn:schemas-microsoft-com:vml" Requires="v">
                <p:oleObj spid="_x0000_s40166" name="Equation" r:id="rId5" imgW="952200" imgH="228600" progId="Equation.DSMT4">
                  <p:embed/>
                </p:oleObj>
              </mc:Choice>
              <mc:Fallback>
                <p:oleObj name="Equation" r:id="rId5" imgW="952200" imgH="228600" progId="Equation.DSMT4">
                  <p:embed/>
                  <p:pic>
                    <p:nvPicPr>
                      <p:cNvPr id="0" name=""/>
                      <p:cNvPicPr/>
                      <p:nvPr/>
                    </p:nvPicPr>
                    <p:blipFill>
                      <a:blip r:embed="rId6"/>
                      <a:stretch>
                        <a:fillRect/>
                      </a:stretch>
                    </p:blipFill>
                    <p:spPr>
                      <a:xfrm>
                        <a:off x="1043608" y="2924944"/>
                        <a:ext cx="1748580" cy="417479"/>
                      </a:xfrm>
                      <a:prstGeom prst="rect">
                        <a:avLst/>
                      </a:prstGeom>
                    </p:spPr>
                  </p:pic>
                </p:oleObj>
              </mc:Fallback>
            </mc:AlternateContent>
          </a:graphicData>
        </a:graphic>
      </p:graphicFrame>
      <p:pic>
        <p:nvPicPr>
          <p:cNvPr id="7" name="Рисунок 6"/>
          <p:cNvPicPr>
            <a:picLocks noChangeAspect="1"/>
          </p:cNvPicPr>
          <p:nvPr/>
        </p:nvPicPr>
        <p:blipFill>
          <a:blip r:embed="rId7"/>
          <a:stretch>
            <a:fillRect/>
          </a:stretch>
        </p:blipFill>
        <p:spPr>
          <a:xfrm>
            <a:off x="611560" y="4889243"/>
            <a:ext cx="2466975" cy="1847850"/>
          </a:xfrm>
          <a:prstGeom prst="rect">
            <a:avLst/>
          </a:prstGeom>
        </p:spPr>
      </p:pic>
      <p:pic>
        <p:nvPicPr>
          <p:cNvPr id="8" name="Рисунок 7"/>
          <p:cNvPicPr>
            <a:picLocks noChangeAspect="1"/>
          </p:cNvPicPr>
          <p:nvPr/>
        </p:nvPicPr>
        <p:blipFill>
          <a:blip r:embed="rId8"/>
          <a:stretch>
            <a:fillRect/>
          </a:stretch>
        </p:blipFill>
        <p:spPr>
          <a:xfrm>
            <a:off x="3419872" y="4002769"/>
            <a:ext cx="5049028" cy="2840078"/>
          </a:xfrm>
          <a:prstGeom prst="rect">
            <a:avLst/>
          </a:prstGeom>
        </p:spPr>
      </p:pic>
    </p:spTree>
    <p:extLst>
      <p:ext uri="{BB962C8B-B14F-4D97-AF65-F5344CB8AC3E}">
        <p14:creationId xmlns:p14="http://schemas.microsoft.com/office/powerpoint/2010/main" val="345473537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395536" y="332655"/>
            <a:ext cx="8424936" cy="6189499"/>
          </a:xfrm>
        </p:spPr>
        <p:txBody>
          <a:bodyPr>
            <a:noAutofit/>
          </a:bodyPr>
          <a:lstStyle/>
          <a:p>
            <a:r>
              <a:rPr lang="uk-UA" sz="1800" dirty="0">
                <a:solidFill>
                  <a:schemeClr val="tx1"/>
                </a:solidFill>
                <a:latin typeface="Times New Roman" pitchFamily="18" charset="0"/>
                <a:cs typeface="Times New Roman" pitchFamily="18" charset="0"/>
              </a:rPr>
              <a:t> </a:t>
            </a:r>
            <a:endParaRPr lang="uk-UA" sz="2400" dirty="0" smtClean="0">
              <a:solidFill>
                <a:schemeClr val="tx1"/>
              </a:solidFill>
              <a:latin typeface="Times New Roman" pitchFamily="18" charset="0"/>
              <a:cs typeface="Times New Roman" pitchFamily="18" charset="0"/>
            </a:endParaRPr>
          </a:p>
        </p:txBody>
      </p:sp>
      <p:sp>
        <p:nvSpPr>
          <p:cNvPr id="2" name="Прямокутник 1"/>
          <p:cNvSpPr/>
          <p:nvPr/>
        </p:nvSpPr>
        <p:spPr>
          <a:xfrm>
            <a:off x="467544" y="542831"/>
            <a:ext cx="8424936" cy="4893647"/>
          </a:xfrm>
          <a:prstGeom prst="rect">
            <a:avLst/>
          </a:prstGeom>
        </p:spPr>
        <p:txBody>
          <a:bodyPr wrap="square">
            <a:spAutoFit/>
          </a:bodyPr>
          <a:lstStyle/>
          <a:p>
            <a:pPr marL="342900" indent="-342900" algn="just">
              <a:buFont typeface="Arial" panose="020B0604020202020204" pitchFamily="34" charset="0"/>
              <a:buChar char="•"/>
            </a:pPr>
            <a:r>
              <a:rPr lang="uk-UA" sz="2400" dirty="0" smtClean="0">
                <a:latin typeface="Times New Roman" panose="02020603050405020304" pitchFamily="18" charset="0"/>
                <a:cs typeface="Times New Roman" panose="02020603050405020304" pitchFamily="18" charset="0"/>
              </a:rPr>
              <a:t>При </a:t>
            </a:r>
            <a:r>
              <a:rPr lang="uk-UA" sz="2400" dirty="0">
                <a:latin typeface="Times New Roman" panose="02020603050405020304" pitchFamily="18" charset="0"/>
                <a:cs typeface="Times New Roman" panose="02020603050405020304" pitchFamily="18" charset="0"/>
              </a:rPr>
              <a:t>цьому враховуються або ті сили, які лежать у площинах, перпендикулярних осі обертання, або проекції сил на ці площини</a:t>
            </a:r>
            <a:r>
              <a:rPr lang="uk-UA" sz="2400" dirty="0" smtClean="0">
                <a:latin typeface="Times New Roman" panose="02020603050405020304" pitchFamily="18" charset="0"/>
                <a:cs typeface="Times New Roman" panose="02020603050405020304" pitchFamily="18" charset="0"/>
              </a:rPr>
              <a:t>.</a:t>
            </a:r>
            <a:endParaRPr lang="en-US" sz="2400" dirty="0" smtClean="0">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uk-UA" sz="2400" dirty="0" smtClean="0">
                <a:latin typeface="Times New Roman" panose="02020603050405020304" pitchFamily="18" charset="0"/>
                <a:cs typeface="Times New Roman" panose="02020603050405020304" pitchFamily="18" charset="0"/>
              </a:rPr>
              <a:t>Очевидно</a:t>
            </a:r>
            <a:r>
              <a:rPr lang="uk-UA" sz="2400" dirty="0">
                <a:latin typeface="Times New Roman" panose="02020603050405020304" pitchFamily="18" charset="0"/>
                <a:cs typeface="Times New Roman" panose="02020603050405020304" pitchFamily="18" charset="0"/>
              </a:rPr>
              <a:t>, що різні сили можуть обертати тіло навколо осі в різних напрямках. Тому моменти сил, які обертають тіло навколо осі в одному напрямку (наприклад, за годинниковою стрілкою), беруть зі знаком «</a:t>
            </a:r>
            <a:r>
              <a:rPr lang="uk-UA" sz="2400" b="1" dirty="0">
                <a:latin typeface="Times New Roman" panose="02020603050405020304" pitchFamily="18" charset="0"/>
                <a:cs typeface="Times New Roman" panose="02020603050405020304" pitchFamily="18" charset="0"/>
              </a:rPr>
              <a:t>+</a:t>
            </a:r>
            <a:r>
              <a:rPr lang="uk-UA" sz="2400" dirty="0">
                <a:latin typeface="Times New Roman" panose="02020603050405020304" pitchFamily="18" charset="0"/>
                <a:cs typeface="Times New Roman" panose="02020603050405020304" pitchFamily="18" charset="0"/>
              </a:rPr>
              <a:t>», а моменти сил, що обертають тіло в протилежному напрямку (проти годинникової стрілки), - зі </a:t>
            </a:r>
            <a:r>
              <a:rPr lang="uk-UA" sz="2400" dirty="0" smtClean="0">
                <a:latin typeface="Times New Roman" panose="02020603050405020304" pitchFamily="18" charset="0"/>
                <a:cs typeface="Times New Roman" panose="02020603050405020304" pitchFamily="18" charset="0"/>
              </a:rPr>
              <a:t>знаком «</a:t>
            </a:r>
            <a:r>
              <a:rPr lang="uk-UA" sz="2400" b="1" dirty="0" smtClean="0">
                <a:latin typeface="Times New Roman" panose="02020603050405020304" pitchFamily="18" charset="0"/>
                <a:cs typeface="Times New Roman" panose="02020603050405020304" pitchFamily="18" charset="0"/>
              </a:rPr>
              <a:t>-</a:t>
            </a:r>
            <a:r>
              <a:rPr lang="uk-UA" sz="2400" dirty="0" smtClean="0">
                <a:latin typeface="Times New Roman" panose="02020603050405020304" pitchFamily="18" charset="0"/>
                <a:cs typeface="Times New Roman" panose="02020603050405020304" pitchFamily="18" charset="0"/>
              </a:rPr>
              <a:t>».</a:t>
            </a:r>
            <a:endParaRPr lang="en-US" sz="2400" dirty="0" smtClean="0">
              <a:latin typeface="Times New Roman" panose="02020603050405020304" pitchFamily="18" charset="0"/>
              <a:cs typeface="Times New Roman" panose="02020603050405020304" pitchFamily="18" charset="0"/>
            </a:endParaRPr>
          </a:p>
          <a:p>
            <a:pPr algn="just"/>
            <a:endParaRPr lang="en-US" sz="2400" dirty="0">
              <a:latin typeface="Times New Roman" panose="02020603050405020304" pitchFamily="18" charset="0"/>
              <a:cs typeface="Times New Roman" panose="02020603050405020304" pitchFamily="18" charset="0"/>
            </a:endParaRPr>
          </a:p>
          <a:p>
            <a:pPr algn="just"/>
            <a:r>
              <a:rPr lang="uk-UA" sz="2400" dirty="0" smtClean="0">
                <a:latin typeface="Times New Roman" panose="02020603050405020304" pitchFamily="18" charset="0"/>
                <a:cs typeface="Times New Roman" panose="02020603050405020304" pitchFamily="18" charset="0"/>
              </a:rPr>
              <a:t>Якщо сумарний момент (М) прикладених до тіла сил відносно осі обертання не дорівнює нулю (М ≠ 0), але сталий, то тіло обертається навколо цієї осі зі сталим кутовим прискоренням. </a:t>
            </a:r>
            <a:endParaRPr lang="uk-UA"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1026189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6604" y="260648"/>
            <a:ext cx="8064896" cy="2554545"/>
          </a:xfrm>
          <a:prstGeom prst="rect">
            <a:avLst/>
          </a:prstGeom>
          <a:noFill/>
        </p:spPr>
        <p:txBody>
          <a:bodyPr wrap="square" rtlCol="0">
            <a:spAutoFit/>
          </a:bodyPr>
          <a:lstStyle/>
          <a:p>
            <a:pPr algn="just"/>
            <a:r>
              <a:rPr lang="uk-UA" sz="2400" dirty="0" smtClean="0">
                <a:latin typeface="Times New Roman" panose="02020603050405020304" pitchFamily="18" charset="0"/>
                <a:cs typeface="Times New Roman" panose="02020603050405020304" pitchFamily="18" charset="0"/>
              </a:rPr>
              <a:t>Сумарний момент сил (</a:t>
            </a:r>
            <a:r>
              <a:rPr lang="uk-UA" sz="2400" i="1" dirty="0" smtClean="0">
                <a:latin typeface="Times New Roman" panose="02020603050405020304" pitchFamily="18" charset="0"/>
                <a:cs typeface="Times New Roman" panose="02020603050405020304" pitchFamily="18" charset="0"/>
              </a:rPr>
              <a:t>М</a:t>
            </a:r>
            <a:r>
              <a:rPr lang="uk-UA" sz="2400" dirty="0" smtClean="0">
                <a:latin typeface="Times New Roman" panose="02020603050405020304" pitchFamily="18" charset="0"/>
                <a:cs typeface="Times New Roman" panose="02020603050405020304" pitchFamily="18" charset="0"/>
              </a:rPr>
              <a:t>) при обертанні тіла навколо осі обертання із сталим кутовим прискоренням ( </a:t>
            </a:r>
            <a:r>
              <a:rPr lang="uk-UA" sz="2400" i="1" dirty="0" smtClean="0">
                <a:latin typeface="Times New Roman" panose="02020603050405020304" pitchFamily="18" charset="0"/>
                <a:cs typeface="Times New Roman" panose="02020603050405020304" pitchFamily="18" charset="0"/>
              </a:rPr>
              <a:t>β</a:t>
            </a:r>
            <a:r>
              <a:rPr lang="uk-UA" sz="2400" dirty="0" smtClean="0">
                <a:latin typeface="Times New Roman" panose="02020603050405020304" pitchFamily="18" charset="0"/>
                <a:cs typeface="Times New Roman" panose="02020603050405020304" pitchFamily="18" charset="0"/>
              </a:rPr>
              <a:t> ) дорівнює:</a:t>
            </a:r>
          </a:p>
          <a:p>
            <a:endParaRPr lang="uk-UA" sz="2400" dirty="0" smtClean="0">
              <a:latin typeface="Times New Roman" panose="02020603050405020304" pitchFamily="18" charset="0"/>
              <a:cs typeface="Times New Roman" panose="02020603050405020304" pitchFamily="18" charset="0"/>
            </a:endParaRPr>
          </a:p>
          <a:p>
            <a:endParaRPr lang="uk-UA" sz="2400" dirty="0" smtClean="0">
              <a:latin typeface="Times New Roman" panose="02020603050405020304" pitchFamily="18" charset="0"/>
              <a:cs typeface="Times New Roman" panose="02020603050405020304" pitchFamily="18" charset="0"/>
            </a:endParaRPr>
          </a:p>
          <a:p>
            <a:r>
              <a:rPr lang="uk-UA" sz="2400" dirty="0" smtClean="0">
                <a:latin typeface="Times New Roman" panose="02020603050405020304" pitchFamily="18" charset="0"/>
                <a:cs typeface="Times New Roman" panose="02020603050405020304" pitchFamily="18" charset="0"/>
              </a:rPr>
              <a:t>де  </a:t>
            </a:r>
            <a:r>
              <a:rPr lang="en-US" sz="2800" i="1" dirty="0" smtClean="0">
                <a:latin typeface="Times New Roman" panose="02020603050405020304" pitchFamily="18" charset="0"/>
                <a:cs typeface="Times New Roman" panose="02020603050405020304" pitchFamily="18" charset="0"/>
              </a:rPr>
              <a:t>J</a:t>
            </a:r>
            <a:r>
              <a:rPr lang="uk-UA" sz="2400" dirty="0" smtClean="0">
                <a:latin typeface="Times New Roman" panose="02020603050405020304" pitchFamily="18" charset="0"/>
                <a:cs typeface="Times New Roman" panose="02020603050405020304" pitchFamily="18" charset="0"/>
              </a:rPr>
              <a:t> </a:t>
            </a:r>
            <a:r>
              <a:rPr lang="uk-UA" sz="2400" dirty="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момент </a:t>
            </a:r>
            <a:r>
              <a:rPr lang="uk-UA" sz="2400" dirty="0">
                <a:latin typeface="Times New Roman" panose="02020603050405020304" pitchFamily="18" charset="0"/>
                <a:cs typeface="Times New Roman" panose="02020603050405020304" pitchFamily="18" charset="0"/>
              </a:rPr>
              <a:t>інерції тіла. </a:t>
            </a:r>
            <a:endParaRPr lang="uk-UA" sz="2400" dirty="0" smtClean="0">
              <a:latin typeface="Times New Roman" panose="02020603050405020304" pitchFamily="18" charset="0"/>
              <a:cs typeface="Times New Roman" panose="02020603050405020304" pitchFamily="18" charset="0"/>
            </a:endParaRPr>
          </a:p>
          <a:p>
            <a:endParaRPr lang="uk-UA" dirty="0"/>
          </a:p>
          <a:p>
            <a:endParaRPr lang="uk-UA" dirty="0"/>
          </a:p>
        </p:txBody>
      </p:sp>
      <p:graphicFrame>
        <p:nvGraphicFramePr>
          <p:cNvPr id="4" name="Об'єкт 3"/>
          <p:cNvGraphicFramePr>
            <a:graphicFrameLocks noChangeAspect="1"/>
          </p:cNvGraphicFramePr>
          <p:nvPr>
            <p:extLst>
              <p:ext uri="{D42A27DB-BD31-4B8C-83A1-F6EECF244321}">
                <p14:modId xmlns:p14="http://schemas.microsoft.com/office/powerpoint/2010/main" val="2252411002"/>
              </p:ext>
            </p:extLst>
          </p:nvPr>
        </p:nvGraphicFramePr>
        <p:xfrm>
          <a:off x="3779912" y="1268760"/>
          <a:ext cx="1358280" cy="493920"/>
        </p:xfrm>
        <a:graphic>
          <a:graphicData uri="http://schemas.openxmlformats.org/presentationml/2006/ole">
            <mc:AlternateContent xmlns:mc="http://schemas.openxmlformats.org/markup-compatibility/2006">
              <mc:Choice xmlns:v="urn:schemas-microsoft-com:vml" Requires="v">
                <p:oleObj spid="_x0000_s41090" name="Equation" r:id="rId3" imgW="558720" imgH="203040" progId="Equation.DSMT4">
                  <p:embed/>
                </p:oleObj>
              </mc:Choice>
              <mc:Fallback>
                <p:oleObj name="Equation" r:id="rId3" imgW="558720" imgH="203040" progId="Equation.DSMT4">
                  <p:embed/>
                  <p:pic>
                    <p:nvPicPr>
                      <p:cNvPr id="0" name=""/>
                      <p:cNvPicPr/>
                      <p:nvPr/>
                    </p:nvPicPr>
                    <p:blipFill>
                      <a:blip r:embed="rId4"/>
                      <a:stretch>
                        <a:fillRect/>
                      </a:stretch>
                    </p:blipFill>
                    <p:spPr>
                      <a:xfrm>
                        <a:off x="3779912" y="1268760"/>
                        <a:ext cx="1358280" cy="493920"/>
                      </a:xfrm>
                      <a:prstGeom prst="rect">
                        <a:avLst/>
                      </a:prstGeom>
                    </p:spPr>
                  </p:pic>
                </p:oleObj>
              </mc:Fallback>
            </mc:AlternateContent>
          </a:graphicData>
        </a:graphic>
      </p:graphicFrame>
      <p:pic>
        <p:nvPicPr>
          <p:cNvPr id="7" name="Рисунок 6"/>
          <p:cNvPicPr>
            <a:picLocks noChangeAspect="1"/>
          </p:cNvPicPr>
          <p:nvPr/>
        </p:nvPicPr>
        <p:blipFill>
          <a:blip r:embed="rId5"/>
          <a:stretch>
            <a:fillRect/>
          </a:stretch>
        </p:blipFill>
        <p:spPr>
          <a:xfrm>
            <a:off x="2339752" y="2708920"/>
            <a:ext cx="4464496" cy="3357302"/>
          </a:xfrm>
          <a:prstGeom prst="rect">
            <a:avLst/>
          </a:prstGeom>
        </p:spPr>
      </p:pic>
    </p:spTree>
    <p:extLst>
      <p:ext uri="{BB962C8B-B14F-4D97-AF65-F5344CB8AC3E}">
        <p14:creationId xmlns:p14="http://schemas.microsoft.com/office/powerpoint/2010/main" val="286459423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1619672" y="116632"/>
            <a:ext cx="6416419" cy="6741368"/>
          </a:xfrm>
          <a:prstGeom prst="rect">
            <a:avLst/>
          </a:prstGeom>
        </p:spPr>
      </p:pic>
    </p:spTree>
    <p:extLst>
      <p:ext uri="{BB962C8B-B14F-4D97-AF65-F5344CB8AC3E}">
        <p14:creationId xmlns:p14="http://schemas.microsoft.com/office/powerpoint/2010/main" val="84452173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6604" y="260648"/>
            <a:ext cx="6233628" cy="6186309"/>
          </a:xfrm>
          <a:prstGeom prst="rect">
            <a:avLst/>
          </a:prstGeom>
          <a:noFill/>
        </p:spPr>
        <p:txBody>
          <a:bodyPr wrap="square" rtlCol="0">
            <a:spAutoFit/>
          </a:bodyPr>
          <a:lstStyle/>
          <a:p>
            <a:pPr algn="just"/>
            <a:r>
              <a:rPr lang="uk-UA" sz="2400" b="1" dirty="0" smtClean="0">
                <a:latin typeface="Times New Roman" panose="02020603050405020304" pitchFamily="18" charset="0"/>
                <a:cs typeface="Times New Roman" panose="02020603050405020304" pitchFamily="18" charset="0"/>
              </a:rPr>
              <a:t>Момент інерції </a:t>
            </a:r>
            <a:r>
              <a:rPr lang="uk-UA" sz="2400" dirty="0" smtClean="0">
                <a:latin typeface="Times New Roman" panose="02020603050405020304" pitchFamily="18" charset="0"/>
                <a:cs typeface="Times New Roman" panose="02020603050405020304" pitchFamily="18" charset="0"/>
              </a:rPr>
              <a:t>(</a:t>
            </a:r>
            <a:r>
              <a:rPr lang="uk-UA" sz="2400" b="1" dirty="0" smtClean="0">
                <a:latin typeface="Times New Roman" panose="02020603050405020304" pitchFamily="18" charset="0"/>
                <a:cs typeface="Times New Roman" panose="02020603050405020304" pitchFamily="18" charset="0"/>
              </a:rPr>
              <a:t> </a:t>
            </a:r>
            <a:r>
              <a:rPr lang="en-US" sz="2800" b="1" i="1" dirty="0" smtClean="0">
                <a:latin typeface="Times New Roman" panose="02020603050405020304" pitchFamily="18" charset="0"/>
                <a:cs typeface="Times New Roman" panose="02020603050405020304" pitchFamily="18" charset="0"/>
              </a:rPr>
              <a:t>J</a:t>
            </a:r>
            <a:r>
              <a:rPr lang="en-US" sz="2400" i="1" dirty="0" smtClean="0">
                <a:latin typeface="Times New Roman" panose="02020603050405020304" pitchFamily="18" charset="0"/>
                <a:cs typeface="Times New Roman" panose="02020603050405020304" pitchFamily="18" charset="0"/>
              </a:rPr>
              <a:t> </a:t>
            </a:r>
            <a:r>
              <a:rPr lang="uk-UA" sz="2400" i="1" dirty="0" smtClean="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 скалярна фізична величина, яка характеризує </a:t>
            </a:r>
            <a:r>
              <a:rPr lang="uk-UA" sz="2400" i="1" dirty="0" smtClean="0">
                <a:latin typeface="Times New Roman" panose="02020603050405020304" pitchFamily="18" charset="0"/>
                <a:cs typeface="Times New Roman" panose="02020603050405020304" pitchFamily="18" charset="0"/>
              </a:rPr>
              <a:t>розподіл мас у тілі </a:t>
            </a:r>
            <a:r>
              <a:rPr lang="uk-UA" sz="2400" dirty="0" smtClean="0">
                <a:latin typeface="Times New Roman" panose="02020603050405020304" pitchFamily="18" charset="0"/>
                <a:cs typeface="Times New Roman" panose="02020603050405020304" pitchFamily="18" charset="0"/>
              </a:rPr>
              <a:t>та є мірою інертності для обертального руху аналогічно до маси для поступального руху</a:t>
            </a:r>
            <a:r>
              <a:rPr lang="ru-RU" sz="2400" dirty="0" smtClean="0">
                <a:latin typeface="Times New Roman" panose="02020603050405020304" pitchFamily="18" charset="0"/>
                <a:cs typeface="Times New Roman" panose="02020603050405020304" pitchFamily="18" charset="0"/>
              </a:rPr>
              <a:t>.</a:t>
            </a:r>
          </a:p>
          <a:p>
            <a:pPr algn="just"/>
            <a:r>
              <a:rPr lang="uk-UA" sz="2000" dirty="0" smtClean="0">
                <a:latin typeface="Times New Roman" panose="02020603050405020304" pitchFamily="18" charset="0"/>
                <a:cs typeface="Times New Roman" panose="02020603050405020304" pitchFamily="18" charset="0"/>
              </a:rPr>
              <a:t>	В загальному випадку значення моменту інерції об'єкта залежить від його форми та розподілу маси в об'ємі: </a:t>
            </a:r>
            <a:r>
              <a:rPr lang="uk-UA" sz="2000" i="1" dirty="0" smtClean="0">
                <a:solidFill>
                  <a:srgbClr val="0070C0"/>
                </a:solidFill>
                <a:latin typeface="Times New Roman" panose="02020603050405020304" pitchFamily="18" charset="0"/>
                <a:cs typeface="Times New Roman" panose="02020603050405020304" pitchFamily="18" charset="0"/>
              </a:rPr>
              <a:t>чим більше маси сконцентровано далі від центра мас тіла, тим більшим є його момент інерції. </a:t>
            </a:r>
            <a:r>
              <a:rPr lang="uk-UA" sz="2000" dirty="0" smtClean="0">
                <a:latin typeface="Times New Roman" panose="02020603050405020304" pitchFamily="18" charset="0"/>
                <a:cs typeface="Times New Roman" panose="02020603050405020304" pitchFamily="18" charset="0"/>
              </a:rPr>
              <a:t>Також його значення залежить від обраної осі обертання.</a:t>
            </a:r>
          </a:p>
          <a:p>
            <a:endParaRPr lang="uk-UA" sz="2400" dirty="0" smtClean="0">
              <a:latin typeface="Times New Roman" panose="02020603050405020304" pitchFamily="18" charset="0"/>
              <a:cs typeface="Times New Roman" panose="02020603050405020304" pitchFamily="18" charset="0"/>
            </a:endParaRPr>
          </a:p>
          <a:p>
            <a:r>
              <a:rPr lang="uk-UA" sz="2400" dirty="0" smtClean="0">
                <a:latin typeface="Times New Roman" panose="02020603050405020304" pitchFamily="18" charset="0"/>
                <a:cs typeface="Times New Roman" panose="02020603050405020304" pitchFamily="18" charset="0"/>
              </a:rPr>
              <a:t>Момент </a:t>
            </a:r>
            <a:r>
              <a:rPr lang="uk-UA" sz="2400" dirty="0">
                <a:latin typeface="Times New Roman" panose="02020603050405020304" pitchFamily="18" charset="0"/>
                <a:cs typeface="Times New Roman" panose="02020603050405020304" pitchFamily="18" charset="0"/>
              </a:rPr>
              <a:t>інерції матеріальної точки відносно осі обертання дорівнює добутку маси (</a:t>
            </a:r>
            <a:r>
              <a:rPr lang="de-DE" sz="2800" b="1" i="1" dirty="0">
                <a:latin typeface="Times New Roman" panose="02020603050405020304" pitchFamily="18" charset="0"/>
                <a:cs typeface="Times New Roman" panose="02020603050405020304" pitchFamily="18" charset="0"/>
              </a:rPr>
              <a:t>m</a:t>
            </a:r>
            <a:r>
              <a:rPr lang="de-DE" sz="2400" dirty="0">
                <a:latin typeface="Times New Roman" panose="02020603050405020304" pitchFamily="18" charset="0"/>
                <a:cs typeface="Times New Roman" panose="02020603050405020304" pitchFamily="18" charset="0"/>
              </a:rPr>
              <a:t>) </a:t>
            </a:r>
            <a:r>
              <a:rPr lang="uk-UA" sz="2400" dirty="0">
                <a:latin typeface="Times New Roman" panose="02020603050405020304" pitchFamily="18" charset="0"/>
                <a:cs typeface="Times New Roman" panose="02020603050405020304" pitchFamily="18" charset="0"/>
              </a:rPr>
              <a:t>цієї точки на квадрат відстані (</a:t>
            </a:r>
            <a:r>
              <a:rPr lang="de-DE" sz="2800" b="1" i="1" dirty="0">
                <a:latin typeface="Times New Roman" panose="02020603050405020304" pitchFamily="18" charset="0"/>
                <a:cs typeface="Times New Roman" panose="02020603050405020304" pitchFamily="18" charset="0"/>
              </a:rPr>
              <a:t>r</a:t>
            </a:r>
            <a:r>
              <a:rPr lang="de-DE" sz="2400" dirty="0">
                <a:latin typeface="Times New Roman" panose="02020603050405020304" pitchFamily="18" charset="0"/>
                <a:cs typeface="Times New Roman" panose="02020603050405020304" pitchFamily="18" charset="0"/>
              </a:rPr>
              <a:t>) </a:t>
            </a:r>
            <a:r>
              <a:rPr lang="uk-UA" sz="2400" dirty="0">
                <a:latin typeface="Times New Roman" panose="02020603050405020304" pitchFamily="18" charset="0"/>
                <a:cs typeface="Times New Roman" panose="02020603050405020304" pitchFamily="18" charset="0"/>
              </a:rPr>
              <a:t>від точки до осі обертання, тобто</a:t>
            </a:r>
            <a:endParaRPr lang="uk-UA" sz="2400" dirty="0" smtClean="0">
              <a:latin typeface="Times New Roman" panose="02020603050405020304" pitchFamily="18" charset="0"/>
              <a:cs typeface="Times New Roman" panose="02020603050405020304" pitchFamily="18" charset="0"/>
            </a:endParaRPr>
          </a:p>
          <a:p>
            <a:endParaRPr lang="uk-UA" sz="2400" dirty="0" smtClean="0">
              <a:latin typeface="Times New Roman" panose="02020603050405020304" pitchFamily="18" charset="0"/>
              <a:cs typeface="Times New Roman" panose="02020603050405020304" pitchFamily="18" charset="0"/>
            </a:endParaRPr>
          </a:p>
        </p:txBody>
      </p:sp>
      <p:graphicFrame>
        <p:nvGraphicFramePr>
          <p:cNvPr id="5" name="Об'єкт 4"/>
          <p:cNvGraphicFramePr>
            <a:graphicFrameLocks noChangeAspect="1"/>
          </p:cNvGraphicFramePr>
          <p:nvPr>
            <p:extLst>
              <p:ext uri="{D42A27DB-BD31-4B8C-83A1-F6EECF244321}">
                <p14:modId xmlns:p14="http://schemas.microsoft.com/office/powerpoint/2010/main" val="4060772055"/>
              </p:ext>
            </p:extLst>
          </p:nvPr>
        </p:nvGraphicFramePr>
        <p:xfrm>
          <a:off x="3635896" y="5839184"/>
          <a:ext cx="1656184" cy="648072"/>
        </p:xfrm>
        <a:graphic>
          <a:graphicData uri="http://schemas.openxmlformats.org/presentationml/2006/ole">
            <mc:AlternateContent xmlns:mc="http://schemas.openxmlformats.org/markup-compatibility/2006">
              <mc:Choice xmlns:v="urn:schemas-microsoft-com:vml" Requires="v">
                <p:oleObj spid="_x0000_s47210" name="Equation" r:id="rId3" imgW="533160" imgH="228600" progId="Equation.DSMT4">
                  <p:embed/>
                </p:oleObj>
              </mc:Choice>
              <mc:Fallback>
                <p:oleObj name="Equation" r:id="rId3" imgW="533160" imgH="228600" progId="Equation.DSMT4">
                  <p:embed/>
                  <p:pic>
                    <p:nvPicPr>
                      <p:cNvPr id="5" name="Об'єкт 4"/>
                      <p:cNvPicPr/>
                      <p:nvPr/>
                    </p:nvPicPr>
                    <p:blipFill>
                      <a:blip r:embed="rId4"/>
                      <a:stretch>
                        <a:fillRect/>
                      </a:stretch>
                    </p:blipFill>
                    <p:spPr>
                      <a:xfrm>
                        <a:off x="3635896" y="5839184"/>
                        <a:ext cx="1656184" cy="648072"/>
                      </a:xfrm>
                      <a:prstGeom prst="rect">
                        <a:avLst/>
                      </a:prstGeom>
                    </p:spPr>
                  </p:pic>
                </p:oleObj>
              </mc:Fallback>
            </mc:AlternateContent>
          </a:graphicData>
        </a:graphic>
      </p:graphicFrame>
      <p:pic>
        <p:nvPicPr>
          <p:cNvPr id="3" name="Рисунок 2"/>
          <p:cNvPicPr>
            <a:picLocks noChangeAspect="1"/>
          </p:cNvPicPr>
          <p:nvPr/>
        </p:nvPicPr>
        <p:blipFill>
          <a:blip r:embed="rId5"/>
          <a:stretch>
            <a:fillRect/>
          </a:stretch>
        </p:blipFill>
        <p:spPr>
          <a:xfrm>
            <a:off x="7209260" y="4439195"/>
            <a:ext cx="1476375" cy="1724025"/>
          </a:xfrm>
          <a:prstGeom prst="rect">
            <a:avLst/>
          </a:prstGeom>
        </p:spPr>
      </p:pic>
    </p:spTree>
    <p:extLst>
      <p:ext uri="{BB962C8B-B14F-4D97-AF65-F5344CB8AC3E}">
        <p14:creationId xmlns:p14="http://schemas.microsoft.com/office/powerpoint/2010/main" val="88279871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467544" y="332656"/>
            <a:ext cx="8352928" cy="5256584"/>
          </a:xfrm>
        </p:spPr>
        <p:txBody>
          <a:bodyPr>
            <a:noAutofit/>
          </a:bodyPr>
          <a:lstStyle/>
          <a:p>
            <a:r>
              <a:rPr lang="uk-UA" sz="1800" dirty="0">
                <a:solidFill>
                  <a:schemeClr val="tx1"/>
                </a:solidFill>
                <a:latin typeface="Times New Roman" pitchFamily="18" charset="0"/>
                <a:cs typeface="Times New Roman" pitchFamily="18" charset="0"/>
              </a:rPr>
              <a:t> </a:t>
            </a:r>
            <a:endParaRPr lang="uk-UA" sz="2400" dirty="0" smtClean="0">
              <a:solidFill>
                <a:schemeClr val="tx1"/>
              </a:solidFill>
              <a:latin typeface="Times New Roman" pitchFamily="18" charset="0"/>
              <a:cs typeface="Times New Roman" pitchFamily="18" charset="0"/>
            </a:endParaRPr>
          </a:p>
        </p:txBody>
      </p:sp>
      <p:sp>
        <p:nvSpPr>
          <p:cNvPr id="2" name="Прямокутник 1"/>
          <p:cNvSpPr/>
          <p:nvPr/>
        </p:nvSpPr>
        <p:spPr>
          <a:xfrm>
            <a:off x="611560" y="332656"/>
            <a:ext cx="4749002" cy="5878532"/>
          </a:xfrm>
          <a:prstGeom prst="rect">
            <a:avLst/>
          </a:prstGeom>
        </p:spPr>
        <p:txBody>
          <a:bodyPr wrap="square">
            <a:spAutoFit/>
          </a:bodyPr>
          <a:lstStyle/>
          <a:p>
            <a:pPr algn="just"/>
            <a:r>
              <a:rPr lang="uk-UA" sz="2000" dirty="0">
                <a:latin typeface="Times New Roman" panose="02020603050405020304" pitchFamily="18" charset="0"/>
                <a:cs typeface="Times New Roman" panose="02020603050405020304" pitchFamily="18" charset="0"/>
              </a:rPr>
              <a:t>Аналогічно тому, як при описі поступального руху вводиться поняття імпульсу тіла, при описі обертального руху може бути введено поняття моменту імпульсу тіла </a:t>
            </a:r>
            <a:r>
              <a:rPr lang="uk-UA" sz="2000" dirty="0" smtClean="0">
                <a:latin typeface="Times New Roman" panose="02020603050405020304" pitchFamily="18" charset="0"/>
                <a:cs typeface="Times New Roman" panose="02020603050405020304" pitchFamily="18" charset="0"/>
              </a:rPr>
              <a:t>відносно </a:t>
            </a:r>
            <a:r>
              <a:rPr lang="uk-UA" sz="2000" dirty="0">
                <a:latin typeface="Times New Roman" panose="02020603050405020304" pitchFamily="18" charset="0"/>
                <a:cs typeface="Times New Roman" panose="02020603050405020304" pitchFamily="18" charset="0"/>
              </a:rPr>
              <a:t>осі. </a:t>
            </a:r>
            <a:endParaRPr lang="en-US" sz="2000" dirty="0" smtClean="0">
              <a:latin typeface="Times New Roman" panose="02020603050405020304" pitchFamily="18" charset="0"/>
              <a:cs typeface="Times New Roman" panose="02020603050405020304" pitchFamily="18" charset="0"/>
            </a:endParaRPr>
          </a:p>
          <a:p>
            <a:endParaRPr lang="uk-UA" sz="2400" b="1" dirty="0" smtClean="0">
              <a:latin typeface="Times New Roman" panose="02020603050405020304" pitchFamily="18" charset="0"/>
              <a:cs typeface="Times New Roman" panose="02020603050405020304" pitchFamily="18" charset="0"/>
            </a:endParaRPr>
          </a:p>
          <a:p>
            <a:r>
              <a:rPr lang="uk-UA" sz="2400" b="1" dirty="0" smtClean="0">
                <a:latin typeface="Times New Roman" panose="02020603050405020304" pitchFamily="18" charset="0"/>
                <a:cs typeface="Times New Roman" panose="02020603050405020304" pitchFamily="18" charset="0"/>
              </a:rPr>
              <a:t>Момент </a:t>
            </a:r>
            <a:r>
              <a:rPr lang="uk-UA" sz="2400" b="1" dirty="0">
                <a:latin typeface="Times New Roman" panose="02020603050405020304" pitchFamily="18" charset="0"/>
                <a:cs typeface="Times New Roman" panose="02020603050405020304" pitchFamily="18" charset="0"/>
              </a:rPr>
              <a:t>імпульсу </a:t>
            </a:r>
            <a:r>
              <a:rPr lang="en-US" sz="2400" b="1" dirty="0" smtClean="0">
                <a:latin typeface="Times New Roman" panose="02020603050405020304" pitchFamily="18" charset="0"/>
                <a:cs typeface="Times New Roman" panose="02020603050405020304" pitchFamily="18" charset="0"/>
              </a:rPr>
              <a:t>(</a:t>
            </a:r>
            <a:r>
              <a:rPr lang="uk-UA" sz="2400" b="1" dirty="0" smtClean="0">
                <a:latin typeface="Times New Roman" panose="02020603050405020304" pitchFamily="18" charset="0"/>
                <a:cs typeface="Times New Roman" panose="02020603050405020304" pitchFamily="18" charset="0"/>
              </a:rPr>
              <a:t> </a:t>
            </a:r>
            <a:r>
              <a:rPr lang="en-US" sz="2800" b="1" i="1" dirty="0" smtClean="0">
                <a:latin typeface="Times New Roman" panose="02020603050405020304" pitchFamily="18" charset="0"/>
                <a:cs typeface="Times New Roman" panose="02020603050405020304" pitchFamily="18" charset="0"/>
              </a:rPr>
              <a:t>L</a:t>
            </a:r>
            <a:r>
              <a:rPr lang="uk-UA" sz="2400" b="1" dirty="0" smtClean="0">
                <a:latin typeface="Times New Roman" panose="02020603050405020304" pitchFamily="18" charset="0"/>
                <a:cs typeface="Times New Roman" panose="02020603050405020304" pitchFamily="18" charset="0"/>
              </a:rPr>
              <a:t> </a:t>
            </a:r>
            <a:r>
              <a:rPr lang="en-US" sz="2400" b="1" dirty="0" smtClean="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обчислюється </a:t>
            </a:r>
            <a:r>
              <a:rPr lang="uk-UA" sz="2400" dirty="0">
                <a:latin typeface="Times New Roman" panose="02020603050405020304" pitchFamily="18" charset="0"/>
                <a:cs typeface="Times New Roman" panose="02020603050405020304" pitchFamily="18" charset="0"/>
              </a:rPr>
              <a:t>за формулою:</a:t>
            </a:r>
          </a:p>
          <a:p>
            <a:r>
              <a:rPr lang="uk-UA" sz="2400" dirty="0">
                <a:latin typeface="Times New Roman" panose="02020603050405020304" pitchFamily="18" charset="0"/>
                <a:cs typeface="Times New Roman" panose="02020603050405020304" pitchFamily="18" charset="0"/>
              </a:rPr>
              <a:t> </a:t>
            </a:r>
            <a:endParaRPr lang="en-US" sz="2400" dirty="0" smtClean="0">
              <a:latin typeface="Times New Roman" panose="02020603050405020304" pitchFamily="18" charset="0"/>
              <a:cs typeface="Times New Roman" panose="02020603050405020304" pitchFamily="18" charset="0"/>
            </a:endParaRPr>
          </a:p>
          <a:p>
            <a:endParaRPr lang="uk-UA" sz="2400" dirty="0">
              <a:latin typeface="Times New Roman" panose="02020603050405020304" pitchFamily="18" charset="0"/>
              <a:cs typeface="Times New Roman" panose="02020603050405020304" pitchFamily="18" charset="0"/>
            </a:endParaRPr>
          </a:p>
          <a:p>
            <a:pPr algn="just"/>
            <a:r>
              <a:rPr lang="uk-UA" sz="2400" dirty="0">
                <a:latin typeface="Times New Roman" panose="02020603050405020304" pitchFamily="18" charset="0"/>
                <a:cs typeface="Times New Roman" panose="02020603050405020304" pitchFamily="18" charset="0"/>
              </a:rPr>
              <a:t>тобто момент імпульсу тіла дорівнює добутку його моменту інерції </a:t>
            </a:r>
            <a:r>
              <a:rPr lang="en-US" sz="2400" dirty="0" smtClean="0">
                <a:latin typeface="Times New Roman" panose="02020603050405020304" pitchFamily="18" charset="0"/>
                <a:cs typeface="Times New Roman" panose="02020603050405020304" pitchFamily="18" charset="0"/>
              </a:rPr>
              <a:t>(</a:t>
            </a:r>
            <a:r>
              <a:rPr lang="uk-UA" sz="2400" dirty="0" smtClean="0">
                <a:latin typeface="Times New Roman" panose="02020603050405020304" pitchFamily="18" charset="0"/>
                <a:cs typeface="Times New Roman" panose="02020603050405020304" pitchFamily="18" charset="0"/>
              </a:rPr>
              <a:t> </a:t>
            </a:r>
            <a:r>
              <a:rPr lang="en-US" sz="2800" b="1" i="1" dirty="0" smtClean="0">
                <a:latin typeface="Times New Roman" panose="02020603050405020304" pitchFamily="18" charset="0"/>
                <a:cs typeface="Times New Roman" panose="02020603050405020304" pitchFamily="18" charset="0"/>
              </a:rPr>
              <a:t>J</a:t>
            </a:r>
            <a:r>
              <a:rPr lang="uk-UA" sz="2800" b="1" i="1" dirty="0" smtClean="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відносно </a:t>
            </a:r>
            <a:r>
              <a:rPr lang="uk-UA" sz="2400" dirty="0">
                <a:latin typeface="Times New Roman" panose="02020603050405020304" pitchFamily="18" charset="0"/>
                <a:cs typeface="Times New Roman" panose="02020603050405020304" pitchFamily="18" charset="0"/>
              </a:rPr>
              <a:t>осі обертання на кутову швидкість </a:t>
            </a:r>
            <a:r>
              <a:rPr lang="en-US" sz="2400" dirty="0" smtClean="0">
                <a:latin typeface="Times New Roman" panose="02020603050405020304" pitchFamily="18" charset="0"/>
                <a:cs typeface="Times New Roman" panose="02020603050405020304" pitchFamily="18" charset="0"/>
              </a:rPr>
              <a:t>(</a:t>
            </a:r>
            <a:r>
              <a:rPr lang="el-GR" sz="2800" b="1" i="1" dirty="0" smtClean="0">
                <a:latin typeface="Times New Roman" panose="02020603050405020304" pitchFamily="18" charset="0"/>
                <a:cs typeface="Times New Roman" panose="02020603050405020304" pitchFamily="18" charset="0"/>
              </a:rPr>
              <a:t>ω</a:t>
            </a:r>
            <a:r>
              <a:rPr lang="en-US" sz="2400" dirty="0" smtClean="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обертання </a:t>
            </a:r>
            <a:r>
              <a:rPr lang="uk-UA" sz="2400" dirty="0">
                <a:latin typeface="Times New Roman" panose="02020603050405020304" pitchFamily="18" charset="0"/>
                <a:cs typeface="Times New Roman" panose="02020603050405020304" pitchFamily="18" charset="0"/>
              </a:rPr>
              <a:t>відносно цієї осі</a:t>
            </a:r>
            <a:r>
              <a:rPr lang="uk-UA" sz="2400" dirty="0" smtClean="0">
                <a:latin typeface="Times New Roman" panose="02020603050405020304" pitchFamily="18" charset="0"/>
                <a:cs typeface="Times New Roman" panose="02020603050405020304" pitchFamily="18" charset="0"/>
              </a:rPr>
              <a:t>.</a:t>
            </a:r>
          </a:p>
          <a:p>
            <a:endParaRPr lang="uk-UA" sz="2400" dirty="0">
              <a:latin typeface="Times New Roman" panose="02020603050405020304" pitchFamily="18" charset="0"/>
              <a:cs typeface="Times New Roman" panose="02020603050405020304" pitchFamily="18" charset="0"/>
            </a:endParaRPr>
          </a:p>
        </p:txBody>
      </p:sp>
      <p:graphicFrame>
        <p:nvGraphicFramePr>
          <p:cNvPr id="4" name="Об'єкт 3"/>
          <p:cNvGraphicFramePr>
            <a:graphicFrameLocks noChangeAspect="1"/>
          </p:cNvGraphicFramePr>
          <p:nvPr>
            <p:extLst>
              <p:ext uri="{D42A27DB-BD31-4B8C-83A1-F6EECF244321}">
                <p14:modId xmlns:p14="http://schemas.microsoft.com/office/powerpoint/2010/main" val="770346163"/>
              </p:ext>
            </p:extLst>
          </p:nvPr>
        </p:nvGraphicFramePr>
        <p:xfrm>
          <a:off x="1763688" y="3271922"/>
          <a:ext cx="1433108" cy="514449"/>
        </p:xfrm>
        <a:graphic>
          <a:graphicData uri="http://schemas.openxmlformats.org/presentationml/2006/ole">
            <mc:AlternateContent xmlns:mc="http://schemas.openxmlformats.org/markup-compatibility/2006">
              <mc:Choice xmlns:v="urn:schemas-microsoft-com:vml" Requires="v">
                <p:oleObj spid="_x0000_s42111" name="Equation" r:id="rId3" imgW="495000" imgH="177480" progId="Equation.DSMT4">
                  <p:embed/>
                </p:oleObj>
              </mc:Choice>
              <mc:Fallback>
                <p:oleObj name="Equation" r:id="rId3" imgW="495000" imgH="177480" progId="Equation.DSMT4">
                  <p:embed/>
                  <p:pic>
                    <p:nvPicPr>
                      <p:cNvPr id="0" name=""/>
                      <p:cNvPicPr/>
                      <p:nvPr/>
                    </p:nvPicPr>
                    <p:blipFill>
                      <a:blip r:embed="rId4"/>
                      <a:stretch>
                        <a:fillRect/>
                      </a:stretch>
                    </p:blipFill>
                    <p:spPr>
                      <a:xfrm>
                        <a:off x="1763688" y="3271922"/>
                        <a:ext cx="1433108" cy="514449"/>
                      </a:xfrm>
                      <a:prstGeom prst="rect">
                        <a:avLst/>
                      </a:prstGeom>
                    </p:spPr>
                  </p:pic>
                </p:oleObj>
              </mc:Fallback>
            </mc:AlternateContent>
          </a:graphicData>
        </a:graphic>
      </p:graphicFrame>
      <p:pic>
        <p:nvPicPr>
          <p:cNvPr id="5" name="Рисунок 4"/>
          <p:cNvPicPr>
            <a:picLocks noChangeAspect="1"/>
          </p:cNvPicPr>
          <p:nvPr/>
        </p:nvPicPr>
        <p:blipFill>
          <a:blip r:embed="rId5"/>
          <a:stretch>
            <a:fillRect/>
          </a:stretch>
        </p:blipFill>
        <p:spPr>
          <a:xfrm>
            <a:off x="5724128" y="2463480"/>
            <a:ext cx="3099570" cy="3073078"/>
          </a:xfrm>
          <a:prstGeom prst="rect">
            <a:avLst/>
          </a:prstGeom>
        </p:spPr>
      </p:pic>
    </p:spTree>
    <p:extLst>
      <p:ext uri="{BB962C8B-B14F-4D97-AF65-F5344CB8AC3E}">
        <p14:creationId xmlns:p14="http://schemas.microsoft.com/office/powerpoint/2010/main" val="141516877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827584" y="332656"/>
            <a:ext cx="7992888" cy="5256584"/>
          </a:xfrm>
        </p:spPr>
        <p:txBody>
          <a:bodyPr>
            <a:noAutofit/>
          </a:bodyPr>
          <a:lstStyle/>
          <a:p>
            <a:r>
              <a:rPr lang="uk-UA" sz="1800" dirty="0">
                <a:solidFill>
                  <a:schemeClr val="tx1"/>
                </a:solidFill>
                <a:latin typeface="Times New Roman" pitchFamily="18" charset="0"/>
                <a:cs typeface="Times New Roman" pitchFamily="18" charset="0"/>
              </a:rPr>
              <a:t> </a:t>
            </a:r>
            <a:endParaRPr lang="uk-UA" sz="2400" dirty="0" smtClean="0">
              <a:solidFill>
                <a:schemeClr val="tx1"/>
              </a:solidFill>
              <a:latin typeface="Times New Roman" pitchFamily="18" charset="0"/>
              <a:cs typeface="Times New Roman" pitchFamily="18" charset="0"/>
            </a:endParaRPr>
          </a:p>
        </p:txBody>
      </p:sp>
      <p:sp>
        <p:nvSpPr>
          <p:cNvPr id="2" name="Прямокутник 1"/>
          <p:cNvSpPr/>
          <p:nvPr/>
        </p:nvSpPr>
        <p:spPr>
          <a:xfrm>
            <a:off x="611560" y="332656"/>
            <a:ext cx="8064896" cy="2800767"/>
          </a:xfrm>
          <a:prstGeom prst="rect">
            <a:avLst/>
          </a:prstGeom>
        </p:spPr>
        <p:txBody>
          <a:bodyPr wrap="square">
            <a:spAutoFit/>
          </a:bodyPr>
          <a:lstStyle/>
          <a:p>
            <a:r>
              <a:rPr lang="uk-UA" sz="2400" dirty="0" smtClean="0">
                <a:latin typeface="Times New Roman" panose="02020603050405020304" pitchFamily="18" charset="0"/>
                <a:cs typeface="Times New Roman" panose="02020603050405020304" pitchFamily="18" charset="0"/>
              </a:rPr>
              <a:t>Модуль </a:t>
            </a:r>
            <a:r>
              <a:rPr lang="uk-UA" sz="2400" dirty="0">
                <a:latin typeface="Times New Roman" panose="02020603050405020304" pitchFamily="18" charset="0"/>
                <a:cs typeface="Times New Roman" panose="02020603050405020304" pitchFamily="18" charset="0"/>
              </a:rPr>
              <a:t>моменту імпульсу матеріальної точки, яка обертається по колу навколо деякої осі,  можна також обчислити за формулою</a:t>
            </a:r>
          </a:p>
          <a:p>
            <a:r>
              <a:rPr lang="uk-UA" sz="2400" dirty="0">
                <a:latin typeface="Times New Roman" panose="02020603050405020304" pitchFamily="18" charset="0"/>
                <a:cs typeface="Times New Roman" panose="02020603050405020304" pitchFamily="18" charset="0"/>
              </a:rPr>
              <a:t> </a:t>
            </a:r>
          </a:p>
          <a:p>
            <a:endParaRPr lang="uk-UA" sz="2400" dirty="0" smtClean="0">
              <a:latin typeface="Times New Roman" panose="02020603050405020304" pitchFamily="18" charset="0"/>
              <a:cs typeface="Times New Roman" panose="02020603050405020304" pitchFamily="18" charset="0"/>
            </a:endParaRPr>
          </a:p>
          <a:p>
            <a:r>
              <a:rPr lang="uk-UA" sz="2400" dirty="0" smtClean="0">
                <a:latin typeface="Times New Roman" panose="02020603050405020304" pitchFamily="18" charset="0"/>
                <a:cs typeface="Times New Roman" panose="02020603050405020304" pitchFamily="18" charset="0"/>
              </a:rPr>
              <a:t>де  </a:t>
            </a:r>
            <a:r>
              <a:rPr lang="uk-UA" sz="2800" b="1" i="1" dirty="0" smtClean="0">
                <a:latin typeface="Times New Roman" panose="02020603050405020304" pitchFamily="18" charset="0"/>
                <a:cs typeface="Times New Roman" panose="02020603050405020304" pitchFamily="18" charset="0"/>
              </a:rPr>
              <a:t>р</a:t>
            </a:r>
            <a:r>
              <a:rPr lang="uk-UA" sz="2400" dirty="0" smtClean="0">
                <a:latin typeface="Times New Roman" panose="02020603050405020304" pitchFamily="18" charset="0"/>
                <a:cs typeface="Times New Roman" panose="02020603050405020304" pitchFamily="18" charset="0"/>
              </a:rPr>
              <a:t> </a:t>
            </a:r>
            <a:r>
              <a:rPr lang="uk-UA" sz="2400" dirty="0">
                <a:latin typeface="Times New Roman" panose="02020603050405020304" pitchFamily="18" charset="0"/>
                <a:cs typeface="Times New Roman" panose="02020603050405020304" pitchFamily="18" charset="0"/>
              </a:rPr>
              <a:t>- модуль імпульсу цієї точки,  </a:t>
            </a:r>
            <a:endParaRPr lang="uk-UA" sz="2400" dirty="0" smtClean="0">
              <a:latin typeface="Times New Roman" panose="02020603050405020304" pitchFamily="18" charset="0"/>
              <a:cs typeface="Times New Roman" panose="02020603050405020304" pitchFamily="18" charset="0"/>
            </a:endParaRPr>
          </a:p>
          <a:p>
            <a:r>
              <a:rPr lang="uk-UA" sz="2400" b="1" i="1" dirty="0">
                <a:latin typeface="Times New Roman" panose="02020603050405020304" pitchFamily="18" charset="0"/>
                <a:cs typeface="Times New Roman" panose="02020603050405020304" pitchFamily="18" charset="0"/>
              </a:rPr>
              <a:t> </a:t>
            </a:r>
            <a:r>
              <a:rPr lang="uk-UA" sz="2400" b="1" i="1" dirty="0" smtClean="0">
                <a:latin typeface="Times New Roman" panose="02020603050405020304" pitchFamily="18" charset="0"/>
                <a:cs typeface="Times New Roman" panose="02020603050405020304" pitchFamily="18" charset="0"/>
              </a:rPr>
              <a:t>    </a:t>
            </a:r>
            <a:r>
              <a:rPr lang="de-DE" sz="2800" b="1" i="1" dirty="0" smtClean="0">
                <a:latin typeface="Times New Roman" panose="02020603050405020304" pitchFamily="18" charset="0"/>
                <a:cs typeface="Times New Roman" panose="02020603050405020304" pitchFamily="18" charset="0"/>
              </a:rPr>
              <a:t>r </a:t>
            </a:r>
            <a:r>
              <a:rPr lang="de-DE" sz="2400" dirty="0">
                <a:latin typeface="Times New Roman" panose="02020603050405020304" pitchFamily="18" charset="0"/>
                <a:cs typeface="Times New Roman" panose="02020603050405020304" pitchFamily="18" charset="0"/>
              </a:rPr>
              <a:t>- </a:t>
            </a:r>
            <a:r>
              <a:rPr lang="uk-UA" sz="2400" dirty="0">
                <a:latin typeface="Times New Roman" panose="02020603050405020304" pitchFamily="18" charset="0"/>
                <a:cs typeface="Times New Roman" panose="02020603050405020304" pitchFamily="18" charset="0"/>
              </a:rPr>
              <a:t>відстань від точки до осі обертання</a:t>
            </a:r>
            <a:r>
              <a:rPr lang="uk-UA" sz="2400" dirty="0" smtClean="0">
                <a:latin typeface="Times New Roman" panose="02020603050405020304" pitchFamily="18" charset="0"/>
                <a:cs typeface="Times New Roman" panose="02020603050405020304" pitchFamily="18" charset="0"/>
              </a:rPr>
              <a:t>.</a:t>
            </a:r>
            <a:endParaRPr lang="uk-UA" sz="2400" dirty="0">
              <a:latin typeface="Times New Roman" panose="02020603050405020304" pitchFamily="18" charset="0"/>
              <a:cs typeface="Times New Roman" panose="02020603050405020304" pitchFamily="18" charset="0"/>
            </a:endParaRPr>
          </a:p>
        </p:txBody>
      </p:sp>
      <p:graphicFrame>
        <p:nvGraphicFramePr>
          <p:cNvPr id="5" name="Об'єкт 4"/>
          <p:cNvGraphicFramePr>
            <a:graphicFrameLocks noChangeAspect="1"/>
          </p:cNvGraphicFramePr>
          <p:nvPr>
            <p:extLst>
              <p:ext uri="{D42A27DB-BD31-4B8C-83A1-F6EECF244321}">
                <p14:modId xmlns:p14="http://schemas.microsoft.com/office/powerpoint/2010/main" val="3418548073"/>
              </p:ext>
            </p:extLst>
          </p:nvPr>
        </p:nvGraphicFramePr>
        <p:xfrm>
          <a:off x="3954264" y="1628800"/>
          <a:ext cx="1379488" cy="613106"/>
        </p:xfrm>
        <a:graphic>
          <a:graphicData uri="http://schemas.openxmlformats.org/presentationml/2006/ole">
            <mc:AlternateContent xmlns:mc="http://schemas.openxmlformats.org/markup-compatibility/2006">
              <mc:Choice xmlns:v="urn:schemas-microsoft-com:vml" Requires="v">
                <p:oleObj spid="_x0000_s46186" name="Equation" r:id="rId3" imgW="457200" imgH="203040" progId="Equation.DSMT4">
                  <p:embed/>
                </p:oleObj>
              </mc:Choice>
              <mc:Fallback>
                <p:oleObj name="Equation" r:id="rId3" imgW="457200" imgH="203040" progId="Equation.DSMT4">
                  <p:embed/>
                  <p:pic>
                    <p:nvPicPr>
                      <p:cNvPr id="5" name="Об'єкт 4"/>
                      <p:cNvPicPr/>
                      <p:nvPr/>
                    </p:nvPicPr>
                    <p:blipFill>
                      <a:blip r:embed="rId4"/>
                      <a:stretch>
                        <a:fillRect/>
                      </a:stretch>
                    </p:blipFill>
                    <p:spPr>
                      <a:xfrm>
                        <a:off x="3954264" y="1628800"/>
                        <a:ext cx="1379488" cy="613106"/>
                      </a:xfrm>
                      <a:prstGeom prst="rect">
                        <a:avLst/>
                      </a:prstGeom>
                    </p:spPr>
                  </p:pic>
                </p:oleObj>
              </mc:Fallback>
            </mc:AlternateContent>
          </a:graphicData>
        </a:graphic>
      </p:graphicFrame>
      <p:pic>
        <p:nvPicPr>
          <p:cNvPr id="6" name="Рисунок 5"/>
          <p:cNvPicPr>
            <a:picLocks noChangeAspect="1"/>
          </p:cNvPicPr>
          <p:nvPr/>
        </p:nvPicPr>
        <p:blipFill>
          <a:blip r:embed="rId5"/>
          <a:stretch>
            <a:fillRect/>
          </a:stretch>
        </p:blipFill>
        <p:spPr>
          <a:xfrm>
            <a:off x="1367644" y="3356992"/>
            <a:ext cx="3456384" cy="3276832"/>
          </a:xfrm>
          <a:prstGeom prst="rect">
            <a:avLst/>
          </a:prstGeom>
        </p:spPr>
      </p:pic>
      <p:pic>
        <p:nvPicPr>
          <p:cNvPr id="7" name="Рисунок 6"/>
          <p:cNvPicPr>
            <a:picLocks noChangeAspect="1"/>
          </p:cNvPicPr>
          <p:nvPr/>
        </p:nvPicPr>
        <p:blipFill>
          <a:blip r:embed="rId6"/>
          <a:stretch>
            <a:fillRect/>
          </a:stretch>
        </p:blipFill>
        <p:spPr>
          <a:xfrm>
            <a:off x="6084168" y="4166280"/>
            <a:ext cx="1853345" cy="1658256"/>
          </a:xfrm>
          <a:prstGeom prst="rect">
            <a:avLst/>
          </a:prstGeom>
        </p:spPr>
      </p:pic>
    </p:spTree>
    <p:extLst>
      <p:ext uri="{BB962C8B-B14F-4D97-AF65-F5344CB8AC3E}">
        <p14:creationId xmlns:p14="http://schemas.microsoft.com/office/powerpoint/2010/main" val="353339380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p:cNvSpPr/>
          <p:nvPr/>
        </p:nvSpPr>
        <p:spPr>
          <a:xfrm>
            <a:off x="467544" y="404664"/>
            <a:ext cx="8424936" cy="3970318"/>
          </a:xfrm>
          <a:prstGeom prst="rect">
            <a:avLst/>
          </a:prstGeom>
        </p:spPr>
        <p:txBody>
          <a:bodyPr wrap="square">
            <a:spAutoFit/>
          </a:bodyPr>
          <a:lstStyle/>
          <a:p>
            <a:r>
              <a:rPr lang="uk-UA" sz="2400" dirty="0">
                <a:latin typeface="Times New Roman" panose="02020603050405020304" pitchFamily="18" charset="0"/>
                <a:cs typeface="Times New Roman" panose="02020603050405020304" pitchFamily="18" charset="0"/>
              </a:rPr>
              <a:t>Момент сили </a:t>
            </a:r>
            <a:r>
              <a:rPr lang="en-US" sz="2400" dirty="0" smtClean="0">
                <a:latin typeface="Times New Roman" panose="02020603050405020304" pitchFamily="18" charset="0"/>
                <a:cs typeface="Times New Roman" panose="02020603050405020304" pitchFamily="18" charset="0"/>
              </a:rPr>
              <a:t>(</a:t>
            </a:r>
            <a:r>
              <a:rPr lang="uk-UA" sz="2400" dirty="0" smtClean="0">
                <a:latin typeface="Times New Roman" panose="02020603050405020304" pitchFamily="18" charset="0"/>
                <a:cs typeface="Times New Roman" panose="02020603050405020304" pitchFamily="18" charset="0"/>
              </a:rPr>
              <a:t> </a:t>
            </a:r>
            <a:r>
              <a:rPr lang="en-US" sz="2400" b="1" i="1" dirty="0" smtClean="0">
                <a:latin typeface="Times New Roman" panose="02020603050405020304" pitchFamily="18" charset="0"/>
                <a:cs typeface="Times New Roman" panose="02020603050405020304" pitchFamily="18" charset="0"/>
              </a:rPr>
              <a:t>M</a:t>
            </a:r>
            <a:r>
              <a:rPr lang="uk-UA" sz="2400" b="1" i="1" dirty="0" smtClean="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пов'язаний </a:t>
            </a:r>
            <a:r>
              <a:rPr lang="uk-UA" sz="2400" dirty="0">
                <a:latin typeface="Times New Roman" panose="02020603050405020304" pitchFamily="18" charset="0"/>
                <a:cs typeface="Times New Roman" panose="02020603050405020304" pitchFamily="18" charset="0"/>
              </a:rPr>
              <a:t>з моментом імпульсу </a:t>
            </a:r>
            <a:r>
              <a:rPr lang="en-US" sz="2400" dirty="0" smtClean="0">
                <a:latin typeface="Times New Roman" panose="02020603050405020304" pitchFamily="18" charset="0"/>
                <a:cs typeface="Times New Roman" panose="02020603050405020304" pitchFamily="18" charset="0"/>
              </a:rPr>
              <a:t>(</a:t>
            </a:r>
            <a:r>
              <a:rPr lang="uk-UA" sz="2400" dirty="0" smtClean="0">
                <a:latin typeface="Times New Roman" panose="02020603050405020304" pitchFamily="18" charset="0"/>
                <a:cs typeface="Times New Roman" panose="02020603050405020304" pitchFamily="18" charset="0"/>
              </a:rPr>
              <a:t> </a:t>
            </a:r>
            <a:r>
              <a:rPr lang="en-US" sz="2400" b="1" i="1" dirty="0" smtClean="0">
                <a:latin typeface="Times New Roman" panose="02020603050405020304" pitchFamily="18" charset="0"/>
                <a:cs typeface="Times New Roman" panose="02020603050405020304" pitchFamily="18" charset="0"/>
              </a:rPr>
              <a:t>L</a:t>
            </a:r>
            <a:r>
              <a:rPr lang="uk-UA" sz="2400" b="1" i="1" dirty="0" smtClean="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формулою</a:t>
            </a:r>
            <a:r>
              <a:rPr lang="en-US" sz="2400" dirty="0">
                <a:latin typeface="Times New Roman" panose="02020603050405020304" pitchFamily="18" charset="0"/>
                <a:cs typeface="Times New Roman" panose="02020603050405020304" pitchFamily="18" charset="0"/>
              </a:rPr>
              <a:t>:</a:t>
            </a:r>
            <a:endParaRPr lang="uk-UA" sz="2400" dirty="0">
              <a:latin typeface="Times New Roman" panose="02020603050405020304" pitchFamily="18" charset="0"/>
              <a:cs typeface="Times New Roman" panose="02020603050405020304" pitchFamily="18" charset="0"/>
            </a:endParaRPr>
          </a:p>
          <a:p>
            <a:r>
              <a:rPr lang="uk-UA" sz="2400" dirty="0">
                <a:latin typeface="Times New Roman" panose="02020603050405020304" pitchFamily="18" charset="0"/>
                <a:cs typeface="Times New Roman" panose="02020603050405020304" pitchFamily="18" charset="0"/>
              </a:rPr>
              <a:t> </a:t>
            </a:r>
            <a:endParaRPr lang="en-US" sz="2400" dirty="0" smtClean="0">
              <a:latin typeface="Times New Roman" panose="02020603050405020304" pitchFamily="18" charset="0"/>
              <a:cs typeface="Times New Roman" panose="02020603050405020304" pitchFamily="18" charset="0"/>
            </a:endParaRPr>
          </a:p>
          <a:p>
            <a:endParaRPr lang="uk-UA" sz="2400" dirty="0">
              <a:latin typeface="Times New Roman" panose="02020603050405020304" pitchFamily="18" charset="0"/>
              <a:cs typeface="Times New Roman" panose="02020603050405020304" pitchFamily="18" charset="0"/>
            </a:endParaRPr>
          </a:p>
          <a:p>
            <a:endParaRPr lang="en-US" sz="2400" dirty="0" smtClean="0">
              <a:latin typeface="Times New Roman" panose="02020603050405020304" pitchFamily="18" charset="0"/>
              <a:cs typeface="Times New Roman" panose="02020603050405020304" pitchFamily="18" charset="0"/>
            </a:endParaRPr>
          </a:p>
          <a:p>
            <a:r>
              <a:rPr lang="uk-UA" sz="2200" dirty="0" smtClean="0">
                <a:latin typeface="Times New Roman" panose="02020603050405020304" pitchFamily="18" charset="0"/>
                <a:cs typeface="Times New Roman" panose="02020603050405020304" pitchFamily="18" charset="0"/>
              </a:rPr>
              <a:t>Аналогічно </a:t>
            </a:r>
            <a:r>
              <a:rPr lang="uk-UA" sz="2200" dirty="0">
                <a:latin typeface="Times New Roman" panose="02020603050405020304" pitchFamily="18" charset="0"/>
                <a:cs typeface="Times New Roman" panose="02020603050405020304" pitchFamily="18" charset="0"/>
              </a:rPr>
              <a:t>тому, як при розгляді поступального руху формулюється закон збереження імпульсу, у випадку обертального руху формулюється </a:t>
            </a:r>
            <a:r>
              <a:rPr lang="uk-UA" sz="2400" b="1" dirty="0">
                <a:latin typeface="Times New Roman" panose="02020603050405020304" pitchFamily="18" charset="0"/>
                <a:cs typeface="Times New Roman" panose="02020603050405020304" pitchFamily="18" charset="0"/>
              </a:rPr>
              <a:t>закон збереження моменту імпульсу</a:t>
            </a:r>
            <a:r>
              <a:rPr lang="uk-UA" sz="2200" dirty="0">
                <a:latin typeface="Times New Roman" panose="02020603050405020304" pitchFamily="18" charset="0"/>
                <a:cs typeface="Times New Roman" panose="02020603050405020304" pitchFamily="18" charset="0"/>
              </a:rPr>
              <a:t>: </a:t>
            </a:r>
            <a:endParaRPr lang="en-US" sz="2200" dirty="0" smtClean="0">
              <a:latin typeface="Times New Roman" panose="02020603050405020304" pitchFamily="18" charset="0"/>
              <a:cs typeface="Times New Roman" panose="02020603050405020304" pitchFamily="18" charset="0"/>
            </a:endParaRPr>
          </a:p>
          <a:p>
            <a:r>
              <a:rPr lang="uk-UA" sz="2200" dirty="0" smtClean="0">
                <a:latin typeface="Times New Roman" panose="02020603050405020304" pitchFamily="18" charset="0"/>
                <a:cs typeface="Times New Roman" panose="02020603050405020304" pitchFamily="18" charset="0"/>
              </a:rPr>
              <a:t>момент </a:t>
            </a:r>
            <a:r>
              <a:rPr lang="uk-UA" sz="2200" dirty="0">
                <a:latin typeface="Times New Roman" panose="02020603050405020304" pitchFamily="18" charset="0"/>
                <a:cs typeface="Times New Roman" panose="02020603050405020304" pitchFamily="18" charset="0"/>
              </a:rPr>
              <a:t>імпульсу тіла відносно осі залишається сталим, якщо сумарний момент відносно цієї осі всіх зовнішніх сил, які діють на тіло, дорівнює нулю.</a:t>
            </a:r>
          </a:p>
        </p:txBody>
      </p:sp>
      <p:graphicFrame>
        <p:nvGraphicFramePr>
          <p:cNvPr id="4" name="Об'єкт 3"/>
          <p:cNvGraphicFramePr>
            <a:graphicFrameLocks noChangeAspect="1"/>
          </p:cNvGraphicFramePr>
          <p:nvPr>
            <p:extLst>
              <p:ext uri="{D42A27DB-BD31-4B8C-83A1-F6EECF244321}">
                <p14:modId xmlns:p14="http://schemas.microsoft.com/office/powerpoint/2010/main" val="478661657"/>
              </p:ext>
            </p:extLst>
          </p:nvPr>
        </p:nvGraphicFramePr>
        <p:xfrm>
          <a:off x="3347864" y="908720"/>
          <a:ext cx="2016224" cy="1008112"/>
        </p:xfrm>
        <a:graphic>
          <a:graphicData uri="http://schemas.openxmlformats.org/presentationml/2006/ole">
            <mc:AlternateContent xmlns:mc="http://schemas.openxmlformats.org/markup-compatibility/2006">
              <mc:Choice xmlns:v="urn:schemas-microsoft-com:vml" Requires="v">
                <p:oleObj spid="_x0000_s43120" name="Equation" r:id="rId3" imgW="787320" imgH="393480" progId="Equation.DSMT4">
                  <p:embed/>
                </p:oleObj>
              </mc:Choice>
              <mc:Fallback>
                <p:oleObj name="Equation" r:id="rId3" imgW="787320" imgH="393480" progId="Equation.DSMT4">
                  <p:embed/>
                  <p:pic>
                    <p:nvPicPr>
                      <p:cNvPr id="0" name=""/>
                      <p:cNvPicPr/>
                      <p:nvPr/>
                    </p:nvPicPr>
                    <p:blipFill>
                      <a:blip r:embed="rId4"/>
                      <a:stretch>
                        <a:fillRect/>
                      </a:stretch>
                    </p:blipFill>
                    <p:spPr>
                      <a:xfrm>
                        <a:off x="3347864" y="908720"/>
                        <a:ext cx="2016224" cy="1008112"/>
                      </a:xfrm>
                      <a:prstGeom prst="rect">
                        <a:avLst/>
                      </a:prstGeom>
                    </p:spPr>
                  </p:pic>
                </p:oleObj>
              </mc:Fallback>
            </mc:AlternateContent>
          </a:graphicData>
        </a:graphic>
      </p:graphicFrame>
      <p:pic>
        <p:nvPicPr>
          <p:cNvPr id="6" name="Рисунок 5"/>
          <p:cNvPicPr>
            <a:picLocks noChangeAspect="1"/>
          </p:cNvPicPr>
          <p:nvPr/>
        </p:nvPicPr>
        <p:blipFill>
          <a:blip r:embed="rId5"/>
          <a:stretch>
            <a:fillRect/>
          </a:stretch>
        </p:blipFill>
        <p:spPr>
          <a:xfrm>
            <a:off x="2807804" y="4374982"/>
            <a:ext cx="3744416" cy="2271612"/>
          </a:xfrm>
          <a:prstGeom prst="rect">
            <a:avLst/>
          </a:prstGeom>
        </p:spPr>
      </p:pic>
    </p:spTree>
    <p:extLst>
      <p:ext uri="{BB962C8B-B14F-4D97-AF65-F5344CB8AC3E}">
        <p14:creationId xmlns:p14="http://schemas.microsoft.com/office/powerpoint/2010/main" val="363426165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3281" y="119796"/>
            <a:ext cx="8229600" cy="963663"/>
          </a:xfrm>
        </p:spPr>
        <p:txBody>
          <a:bodyPr>
            <a:normAutofit/>
          </a:bodyPr>
          <a:lstStyle/>
          <a:p>
            <a:r>
              <a:rPr lang="uk-UA" sz="3200" dirty="0" smtClean="0">
                <a:solidFill>
                  <a:srgbClr val="00B050"/>
                </a:solidFill>
              </a:rPr>
              <a:t>Лава Жуковського</a:t>
            </a:r>
            <a:endParaRPr lang="uk-UA" sz="3200" dirty="0">
              <a:solidFill>
                <a:srgbClr val="00B050"/>
              </a:solidFill>
            </a:endParaRPr>
          </a:p>
        </p:txBody>
      </p:sp>
      <p:sp>
        <p:nvSpPr>
          <p:cNvPr id="3" name="Місце для вмісту 2"/>
          <p:cNvSpPr>
            <a:spLocks noGrp="1"/>
          </p:cNvSpPr>
          <p:nvPr>
            <p:ph idx="1"/>
          </p:nvPr>
        </p:nvSpPr>
        <p:spPr>
          <a:xfrm>
            <a:off x="463281" y="980728"/>
            <a:ext cx="8229600" cy="3151459"/>
          </a:xfrm>
        </p:spPr>
        <p:txBody>
          <a:bodyPr>
            <a:normAutofit/>
          </a:bodyPr>
          <a:lstStyle/>
          <a:p>
            <a:pPr marL="0" indent="0">
              <a:buNone/>
            </a:pPr>
            <a:r>
              <a:rPr lang="uk-UA" sz="2000" dirty="0" smtClean="0">
                <a:latin typeface="Times New Roman" panose="02020603050405020304" pitchFamily="18" charset="0"/>
                <a:cs typeface="Times New Roman" panose="02020603050405020304" pitchFamily="18" charset="0"/>
              </a:rPr>
              <a:t>Лава Жуковського складається із станини з опорним шариковим підшипником, в якому обертається кругла горизонтальна платформа. </a:t>
            </a:r>
          </a:p>
          <a:p>
            <a:pPr marL="0" indent="0">
              <a:buNone/>
            </a:pPr>
            <a:r>
              <a:rPr lang="uk-UA" sz="2000" dirty="0" smtClean="0">
                <a:latin typeface="Times New Roman" panose="02020603050405020304" pitchFamily="18" charset="0"/>
                <a:cs typeface="Times New Roman" panose="02020603050405020304" pitchFamily="18" charset="0"/>
              </a:rPr>
              <a:t>Лаву з людиною приводять в обертання, запропонувавши людині розвести руки з гантелями в сторони, а потом різко притиснути їх до грудей. </a:t>
            </a:r>
          </a:p>
          <a:p>
            <a:pPr marL="0" indent="0">
              <a:buNone/>
            </a:pPr>
            <a:r>
              <a:rPr lang="uk-UA" sz="2000" dirty="0">
                <a:latin typeface="Times New Roman" panose="02020603050405020304" pitchFamily="18" charset="0"/>
                <a:cs typeface="Times New Roman" panose="02020603050405020304" pitchFamily="18" charset="0"/>
              </a:rPr>
              <a:t>Якщо людина притисне гантелі до себе, то момент інерції </a:t>
            </a:r>
            <a:r>
              <a:rPr lang="en-US" sz="2000" dirty="0" smtClean="0">
                <a:latin typeface="Times New Roman" panose="02020603050405020304" pitchFamily="18" charset="0"/>
                <a:cs typeface="Times New Roman" panose="02020603050405020304" pitchFamily="18" charset="0"/>
              </a:rPr>
              <a:t>( J ) </a:t>
            </a:r>
            <a:r>
              <a:rPr lang="uk-UA" sz="2000" dirty="0" smtClean="0">
                <a:latin typeface="Times New Roman" panose="02020603050405020304" pitchFamily="18" charset="0"/>
                <a:cs typeface="Times New Roman" panose="02020603050405020304" pitchFamily="18" charset="0"/>
              </a:rPr>
              <a:t>системи </a:t>
            </a:r>
            <a:r>
              <a:rPr lang="uk-UA" sz="2000" dirty="0">
                <a:latin typeface="Times New Roman" panose="02020603050405020304" pitchFamily="18" charset="0"/>
                <a:cs typeface="Times New Roman" panose="02020603050405020304" pitchFamily="18" charset="0"/>
              </a:rPr>
              <a:t>зменшиться. Оскільки момент зовнішніх сил дорівнює нулю, момент імпульсу системи </a:t>
            </a:r>
            <a:r>
              <a:rPr lang="uk-UA" sz="2000" dirty="0" smtClean="0">
                <a:latin typeface="Times New Roman" panose="02020603050405020304" pitchFamily="18" charset="0"/>
                <a:cs typeface="Times New Roman" panose="02020603050405020304" pitchFamily="18" charset="0"/>
              </a:rPr>
              <a:t>зберігається</a:t>
            </a:r>
            <a:r>
              <a:rPr lang="en-US" sz="2000" dirty="0">
                <a:latin typeface="Times New Roman" panose="02020603050405020304" pitchFamily="18" charset="0"/>
                <a:cs typeface="Times New Roman" panose="02020603050405020304" pitchFamily="18" charset="0"/>
              </a:rPr>
              <a:t>,</a:t>
            </a:r>
            <a:r>
              <a:rPr lang="uk-UA" sz="2000" dirty="0" smtClean="0">
                <a:latin typeface="Times New Roman" panose="02020603050405020304" pitchFamily="18" charset="0"/>
                <a:cs typeface="Times New Roman" panose="02020603050405020304" pitchFamily="18" charset="0"/>
              </a:rPr>
              <a:t> </a:t>
            </a:r>
            <a:r>
              <a:rPr lang="uk-UA" sz="2000" dirty="0">
                <a:latin typeface="Times New Roman" panose="02020603050405020304" pitchFamily="18" charset="0"/>
                <a:cs typeface="Times New Roman" panose="02020603050405020304" pitchFamily="18" charset="0"/>
              </a:rPr>
              <a:t>і кутова швидкість обертання  </a:t>
            </a:r>
            <a:r>
              <a:rPr lang="en-US" sz="2000" dirty="0" smtClean="0">
                <a:latin typeface="Times New Roman" panose="02020603050405020304" pitchFamily="18" charset="0"/>
                <a:cs typeface="Times New Roman" panose="02020603050405020304" pitchFamily="18" charset="0"/>
              </a:rPr>
              <a:t>( ω ) </a:t>
            </a:r>
            <a:r>
              <a:rPr lang="de-DE" sz="2000" dirty="0" smtClean="0">
                <a:latin typeface="Times New Roman" panose="02020603050405020304" pitchFamily="18" charset="0"/>
                <a:cs typeface="Times New Roman" panose="02020603050405020304" pitchFamily="18" charset="0"/>
              </a:rPr>
              <a:t> </a:t>
            </a:r>
            <a:r>
              <a:rPr lang="uk-UA" sz="2000" dirty="0">
                <a:latin typeface="Times New Roman" panose="02020603050405020304" pitchFamily="18" charset="0"/>
                <a:cs typeface="Times New Roman" panose="02020603050405020304" pitchFamily="18" charset="0"/>
              </a:rPr>
              <a:t>зростає.</a:t>
            </a:r>
          </a:p>
        </p:txBody>
      </p:sp>
      <p:pic>
        <p:nvPicPr>
          <p:cNvPr id="6" name="Рисунок 5"/>
          <p:cNvPicPr>
            <a:picLocks noChangeAspect="1"/>
          </p:cNvPicPr>
          <p:nvPr/>
        </p:nvPicPr>
        <p:blipFill>
          <a:blip r:embed="rId2"/>
          <a:stretch>
            <a:fillRect/>
          </a:stretch>
        </p:blipFill>
        <p:spPr>
          <a:xfrm>
            <a:off x="4151784" y="4289282"/>
            <a:ext cx="1872208" cy="1853486"/>
          </a:xfrm>
          <a:prstGeom prst="rect">
            <a:avLst/>
          </a:prstGeom>
        </p:spPr>
      </p:pic>
      <p:sp>
        <p:nvSpPr>
          <p:cNvPr id="7" name="TextBox 6"/>
          <p:cNvSpPr txBox="1"/>
          <p:nvPr/>
        </p:nvSpPr>
        <p:spPr>
          <a:xfrm>
            <a:off x="6516216" y="4292695"/>
            <a:ext cx="2016224" cy="2215991"/>
          </a:xfrm>
          <a:prstGeom prst="rect">
            <a:avLst/>
          </a:prstGeom>
          <a:noFill/>
        </p:spPr>
        <p:txBody>
          <a:bodyPr wrap="square" rtlCol="0">
            <a:spAutoFit/>
          </a:bodyPr>
          <a:lstStyle/>
          <a:p>
            <a:r>
              <a:rPr lang="en-US" sz="2400" dirty="0" smtClean="0">
                <a:latin typeface="Times New Roman" panose="02020603050405020304" pitchFamily="18" charset="0"/>
                <a:cs typeface="Times New Roman" panose="02020603050405020304" pitchFamily="18" charset="0"/>
              </a:rPr>
              <a:t>L = J</a:t>
            </a:r>
            <a:r>
              <a:rPr lang="el-GR" sz="2400" dirty="0" smtClean="0">
                <a:latin typeface="Times New Roman" panose="02020603050405020304" pitchFamily="18" charset="0"/>
                <a:cs typeface="Times New Roman" panose="02020603050405020304" pitchFamily="18" charset="0"/>
              </a:rPr>
              <a:t>ω</a:t>
            </a:r>
            <a:r>
              <a:rPr lang="en-US" sz="2400" dirty="0" smtClean="0">
                <a:latin typeface="Times New Roman" panose="02020603050405020304" pitchFamily="18" charset="0"/>
                <a:cs typeface="Times New Roman" panose="02020603050405020304" pitchFamily="18" charset="0"/>
              </a:rPr>
              <a:t> = const</a:t>
            </a:r>
          </a:p>
          <a:p>
            <a:r>
              <a:rPr lang="en-US" sz="2400" dirty="0" smtClean="0">
                <a:latin typeface="Times New Roman" panose="02020603050405020304" pitchFamily="18" charset="0"/>
                <a:cs typeface="Times New Roman" panose="02020603050405020304" pitchFamily="18" charset="0"/>
              </a:rPr>
              <a:t>J1·</a:t>
            </a:r>
            <a:r>
              <a:rPr lang="el-GR" sz="2400" dirty="0" smtClean="0">
                <a:latin typeface="Times New Roman" panose="02020603050405020304" pitchFamily="18" charset="0"/>
                <a:cs typeface="Times New Roman" panose="02020603050405020304" pitchFamily="18" charset="0"/>
              </a:rPr>
              <a:t>ω</a:t>
            </a:r>
            <a:r>
              <a:rPr lang="en-US" sz="2400" dirty="0" smtClean="0">
                <a:latin typeface="Times New Roman" panose="02020603050405020304" pitchFamily="18" charset="0"/>
                <a:cs typeface="Times New Roman" panose="02020603050405020304" pitchFamily="18" charset="0"/>
              </a:rPr>
              <a:t>1 = J2·</a:t>
            </a:r>
            <a:r>
              <a:rPr lang="el-GR" sz="2400" dirty="0" smtClean="0">
                <a:latin typeface="Times New Roman" panose="02020603050405020304" pitchFamily="18" charset="0"/>
                <a:cs typeface="Times New Roman" panose="02020603050405020304" pitchFamily="18" charset="0"/>
              </a:rPr>
              <a:t>ω</a:t>
            </a:r>
            <a:r>
              <a:rPr lang="en-US" sz="2400" dirty="0" smtClean="0">
                <a:latin typeface="Times New Roman" panose="02020603050405020304" pitchFamily="18" charset="0"/>
                <a:cs typeface="Times New Roman" panose="02020603050405020304" pitchFamily="18" charset="0"/>
              </a:rPr>
              <a:t>2</a:t>
            </a:r>
          </a:p>
          <a:p>
            <a:endParaRPr lang="uk-UA" sz="24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J2  &lt;  J1 </a:t>
            </a:r>
          </a:p>
          <a:p>
            <a:r>
              <a:rPr lang="en-US" sz="2400" dirty="0" smtClean="0">
                <a:latin typeface="Times New Roman" panose="02020603050405020304" pitchFamily="18" charset="0"/>
                <a:cs typeface="Times New Roman" panose="02020603050405020304" pitchFamily="18" charset="0"/>
              </a:rPr>
              <a:t>ω2  &gt; ω1</a:t>
            </a:r>
          </a:p>
          <a:p>
            <a:endParaRPr lang="uk-UA" dirty="0"/>
          </a:p>
        </p:txBody>
      </p:sp>
      <p:pic>
        <p:nvPicPr>
          <p:cNvPr id="8" name="Рисунок 7"/>
          <p:cNvPicPr>
            <a:picLocks noChangeAspect="1"/>
          </p:cNvPicPr>
          <p:nvPr/>
        </p:nvPicPr>
        <p:blipFill>
          <a:blip r:embed="rId3"/>
          <a:stretch>
            <a:fillRect/>
          </a:stretch>
        </p:blipFill>
        <p:spPr>
          <a:xfrm>
            <a:off x="611560" y="4543440"/>
            <a:ext cx="3048000" cy="1714500"/>
          </a:xfrm>
          <a:prstGeom prst="rect">
            <a:avLst/>
          </a:prstGeom>
        </p:spPr>
      </p:pic>
    </p:spTree>
    <p:extLst>
      <p:ext uri="{BB962C8B-B14F-4D97-AF65-F5344CB8AC3E}">
        <p14:creationId xmlns:p14="http://schemas.microsoft.com/office/powerpoint/2010/main" val="1947299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04728" y="692696"/>
            <a:ext cx="4968552" cy="769441"/>
          </a:xfrm>
          <a:prstGeom prst="rect">
            <a:avLst/>
          </a:prstGeom>
          <a:noFill/>
        </p:spPr>
        <p:txBody>
          <a:bodyPr wrap="square" rtlCol="0">
            <a:spAutoFit/>
          </a:bodyPr>
          <a:lstStyle/>
          <a:p>
            <a:pPr algn="ctr"/>
            <a:r>
              <a:rPr lang="uk-UA" sz="4400" dirty="0" smtClean="0"/>
              <a:t>Дякуємо за увагу!</a:t>
            </a:r>
            <a:endParaRPr lang="uk-UA" sz="4400" dirty="0"/>
          </a:p>
        </p:txBody>
      </p:sp>
      <p:pic>
        <p:nvPicPr>
          <p:cNvPr id="2" name="Рисунок 1"/>
          <p:cNvPicPr>
            <a:picLocks noChangeAspect="1"/>
          </p:cNvPicPr>
          <p:nvPr/>
        </p:nvPicPr>
        <p:blipFill>
          <a:blip r:embed="rId2"/>
          <a:stretch>
            <a:fillRect/>
          </a:stretch>
        </p:blipFill>
        <p:spPr>
          <a:xfrm>
            <a:off x="2555776" y="2636912"/>
            <a:ext cx="3866456" cy="3866456"/>
          </a:xfrm>
          <a:prstGeom prst="rect">
            <a:avLst/>
          </a:prstGeom>
        </p:spPr>
      </p:pic>
    </p:spTree>
    <p:extLst>
      <p:ext uri="{BB962C8B-B14F-4D97-AF65-F5344CB8AC3E}">
        <p14:creationId xmlns:p14="http://schemas.microsoft.com/office/powerpoint/2010/main" val="238371423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395536" y="2924944"/>
            <a:ext cx="8229600" cy="3456384"/>
          </a:xfrm>
          <a:solidFill>
            <a:schemeClr val="accent6">
              <a:lumMod val="40000"/>
              <a:lumOff val="60000"/>
            </a:schemeClr>
          </a:solidFill>
        </p:spPr>
        <p:txBody>
          <a:bodyPr/>
          <a:lstStyle/>
          <a:p>
            <a:pPr marL="0" indent="0" algn="ctr">
              <a:buNone/>
            </a:pPr>
            <a:endParaRPr lang="uk-UA" sz="2800" dirty="0" smtClean="0">
              <a:latin typeface="Times New Roman" panose="02020603050405020304" pitchFamily="18" charset="0"/>
              <a:cs typeface="Times New Roman" panose="02020603050405020304" pitchFamily="18" charset="0"/>
            </a:endParaRPr>
          </a:p>
          <a:p>
            <a:pPr marL="0" indent="0" algn="ctr">
              <a:buNone/>
            </a:pPr>
            <a:r>
              <a:rPr lang="uk-UA" sz="2800" dirty="0" smtClean="0">
                <a:latin typeface="Times New Roman" panose="02020603050405020304" pitchFamily="18" charset="0"/>
                <a:cs typeface="Times New Roman" panose="02020603050405020304" pitchFamily="18" charset="0"/>
              </a:rPr>
              <a:t>Тема 2</a:t>
            </a:r>
          </a:p>
          <a:p>
            <a:pPr marL="0" indent="0" algn="ctr">
              <a:buNone/>
            </a:pPr>
            <a:r>
              <a:rPr lang="uk-UA" sz="2800" b="1" dirty="0" smtClean="0">
                <a:latin typeface="Times New Roman" pitchFamily="18" charset="0"/>
                <a:cs typeface="Times New Roman" pitchFamily="18" charset="0"/>
              </a:rPr>
              <a:t>МЕХАНІЧНІ </a:t>
            </a:r>
            <a:r>
              <a:rPr lang="uk-UA" sz="2800" b="1" dirty="0">
                <a:latin typeface="Times New Roman" pitchFamily="18" charset="0"/>
                <a:cs typeface="Times New Roman" pitchFamily="18" charset="0"/>
              </a:rPr>
              <a:t>ВЛАСТИВОСТІ </a:t>
            </a:r>
            <a:endParaRPr lang="uk-UA" sz="2800" b="1" dirty="0" smtClean="0">
              <a:latin typeface="Times New Roman" pitchFamily="18" charset="0"/>
              <a:cs typeface="Times New Roman" pitchFamily="18" charset="0"/>
            </a:endParaRPr>
          </a:p>
          <a:p>
            <a:pPr marL="0" indent="0" algn="ctr">
              <a:buNone/>
            </a:pPr>
            <a:r>
              <a:rPr lang="uk-UA" sz="2800" b="1" dirty="0" smtClean="0">
                <a:latin typeface="Times New Roman" pitchFamily="18" charset="0"/>
                <a:cs typeface="Times New Roman" pitchFamily="18" charset="0"/>
              </a:rPr>
              <a:t>БІОЛОГІЧНИХ </a:t>
            </a:r>
            <a:r>
              <a:rPr lang="uk-UA" sz="2800" b="1" dirty="0">
                <a:latin typeface="Times New Roman" pitchFamily="18" charset="0"/>
                <a:cs typeface="Times New Roman" pitchFamily="18" charset="0"/>
              </a:rPr>
              <a:t>ТКАНИН</a:t>
            </a:r>
            <a:endParaRPr lang="ru-RU" sz="2800" b="1" dirty="0">
              <a:latin typeface="Times New Roman" pitchFamily="18" charset="0"/>
              <a:cs typeface="Times New Roman" pitchFamily="18" charset="0"/>
            </a:endParaRPr>
          </a:p>
          <a:p>
            <a:pPr marL="0" indent="0" algn="ctr">
              <a:buNone/>
            </a:pPr>
            <a:endParaRPr lang="uk-UA" dirty="0" smtClean="0"/>
          </a:p>
          <a:p>
            <a:pPr marL="0" indent="0" algn="ctr">
              <a:buNone/>
            </a:pPr>
            <a:endParaRPr lang="uk-UA" dirty="0"/>
          </a:p>
        </p:txBody>
      </p:sp>
      <p:sp>
        <p:nvSpPr>
          <p:cNvPr id="7" name="TextBox 6"/>
          <p:cNvSpPr txBox="1"/>
          <p:nvPr/>
        </p:nvSpPr>
        <p:spPr>
          <a:xfrm>
            <a:off x="2843808" y="476672"/>
            <a:ext cx="5755729" cy="2246769"/>
          </a:xfrm>
          <a:prstGeom prst="rect">
            <a:avLst/>
          </a:prstGeom>
          <a:solidFill>
            <a:schemeClr val="accent5">
              <a:lumMod val="20000"/>
              <a:lumOff val="80000"/>
            </a:schemeClr>
          </a:solidFill>
        </p:spPr>
        <p:txBody>
          <a:bodyPr wrap="square" rtlCol="0">
            <a:spAutoFit/>
          </a:bodyPr>
          <a:lstStyle/>
          <a:p>
            <a:r>
              <a:rPr lang="uk-UA" sz="2000" dirty="0" smtClean="0">
                <a:latin typeface="Times New Roman" panose="02020603050405020304" pitchFamily="18" charset="0"/>
                <a:cs typeface="Times New Roman" panose="02020603050405020304" pitchFamily="18" charset="0"/>
              </a:rPr>
              <a:t>Харківський національний медичний університет</a:t>
            </a:r>
          </a:p>
          <a:p>
            <a:endParaRPr lang="uk-UA" sz="2000" dirty="0">
              <a:latin typeface="Times New Roman" panose="02020603050405020304" pitchFamily="18" charset="0"/>
              <a:cs typeface="Times New Roman" panose="02020603050405020304" pitchFamily="18" charset="0"/>
            </a:endParaRPr>
          </a:p>
          <a:p>
            <a:r>
              <a:rPr lang="uk-UA" sz="2000" dirty="0" smtClean="0">
                <a:latin typeface="Times New Roman" panose="02020603050405020304" pitchFamily="18" charset="0"/>
                <a:cs typeface="Times New Roman" panose="02020603050405020304" pitchFamily="18" charset="0"/>
              </a:rPr>
              <a:t>Кафедра медичної та біологічної фізики і медичної інформатики</a:t>
            </a:r>
          </a:p>
          <a:p>
            <a:endParaRPr lang="uk-UA" sz="2000" dirty="0">
              <a:latin typeface="Times New Roman" panose="02020603050405020304" pitchFamily="18" charset="0"/>
              <a:cs typeface="Times New Roman" panose="02020603050405020304" pitchFamily="18" charset="0"/>
            </a:endParaRPr>
          </a:p>
          <a:p>
            <a:r>
              <a:rPr lang="uk-UA" sz="2000" dirty="0" smtClean="0">
                <a:latin typeface="Times New Roman" panose="02020603050405020304" pitchFamily="18" charset="0"/>
                <a:cs typeface="Times New Roman" panose="02020603050405020304" pitchFamily="18" charset="0"/>
              </a:rPr>
              <a:t>Освітній компонент «Основи біомеханіки»</a:t>
            </a:r>
          </a:p>
          <a:p>
            <a:endParaRPr lang="uk-UA" sz="2000" dirty="0">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a:stretch>
            <a:fillRect/>
          </a:stretch>
        </p:blipFill>
        <p:spPr>
          <a:xfrm>
            <a:off x="395536" y="476672"/>
            <a:ext cx="2237426" cy="2231329"/>
          </a:xfrm>
          <a:prstGeom prst="rect">
            <a:avLst/>
          </a:prstGeom>
        </p:spPr>
      </p:pic>
    </p:spTree>
    <p:extLst>
      <p:ext uri="{BB962C8B-B14F-4D97-AF65-F5344CB8AC3E}">
        <p14:creationId xmlns:p14="http://schemas.microsoft.com/office/powerpoint/2010/main" val="326264976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827584" y="332656"/>
            <a:ext cx="7704856" cy="5688632"/>
          </a:xfrm>
        </p:spPr>
        <p:txBody>
          <a:bodyPr>
            <a:noAutofit/>
          </a:bodyPr>
          <a:lstStyle/>
          <a:p>
            <a:r>
              <a:rPr lang="uk-UA" sz="1800" dirty="0">
                <a:solidFill>
                  <a:schemeClr val="tx1"/>
                </a:solidFill>
                <a:latin typeface="Times New Roman" pitchFamily="18" charset="0"/>
                <a:cs typeface="Times New Roman" pitchFamily="18" charset="0"/>
              </a:rPr>
              <a:t> </a:t>
            </a:r>
            <a:r>
              <a:rPr lang="uk-UA" sz="2800" b="1" i="1" dirty="0" smtClean="0">
                <a:solidFill>
                  <a:schemeClr val="tx1"/>
                </a:solidFill>
                <a:latin typeface="Times New Roman" pitchFamily="18" charset="0"/>
                <a:cs typeface="Times New Roman" pitchFamily="18" charset="0"/>
              </a:rPr>
              <a:t>План</a:t>
            </a:r>
            <a:endParaRPr lang="uk-UA" sz="2400" dirty="0" smtClean="0">
              <a:solidFill>
                <a:schemeClr val="tx1"/>
              </a:solidFill>
              <a:latin typeface="Times New Roman" pitchFamily="18" charset="0"/>
              <a:cs typeface="Times New Roman" pitchFamily="18" charset="0"/>
            </a:endParaRPr>
          </a:p>
          <a:p>
            <a:pPr algn="just"/>
            <a:endParaRPr lang="uk-UA" sz="2400" dirty="0" smtClean="0">
              <a:solidFill>
                <a:schemeClr val="tx1"/>
              </a:solidFill>
              <a:latin typeface="Times New Roman" pitchFamily="18" charset="0"/>
              <a:cs typeface="Times New Roman" pitchFamily="18" charset="0"/>
            </a:endParaRPr>
          </a:p>
          <a:p>
            <a:pPr marL="457200" indent="-457200" algn="just">
              <a:buFont typeface="+mj-lt"/>
              <a:buAutoNum type="arabicPeriod"/>
            </a:pPr>
            <a:r>
              <a:rPr lang="uk-UA" sz="2400" dirty="0" smtClean="0">
                <a:solidFill>
                  <a:schemeClr val="tx1"/>
                </a:solidFill>
                <a:latin typeface="Times New Roman" pitchFamily="18" charset="0"/>
                <a:cs typeface="Times New Roman" pitchFamily="18" charset="0"/>
              </a:rPr>
              <a:t>Основні характеристики механічних властивостей біологічних тканин (пружність, пластичність, крихкість, жорсткість, міцність, в’язкість, плинність, повзучість).</a:t>
            </a:r>
          </a:p>
          <a:p>
            <a:pPr marL="457200" indent="-457200" algn="just">
              <a:buFont typeface="+mj-lt"/>
              <a:buAutoNum type="arabicPeriod"/>
            </a:pPr>
            <a:r>
              <a:rPr lang="uk-UA" sz="2400" dirty="0" smtClean="0">
                <a:solidFill>
                  <a:schemeClr val="tx1"/>
                </a:solidFill>
                <a:latin typeface="Times New Roman" pitchFamily="18" charset="0"/>
                <a:cs typeface="Times New Roman" pitchFamily="18" charset="0"/>
              </a:rPr>
              <a:t>Поняття деформації; пружні і непружні деформації.</a:t>
            </a:r>
          </a:p>
          <a:p>
            <a:pPr marL="457200" indent="-457200" algn="just">
              <a:buFont typeface="+mj-lt"/>
              <a:buAutoNum type="arabicPeriod"/>
            </a:pPr>
            <a:r>
              <a:rPr lang="uk-UA" sz="2400" dirty="0" smtClean="0">
                <a:solidFill>
                  <a:schemeClr val="tx1"/>
                </a:solidFill>
                <a:latin typeface="Times New Roman" pitchFamily="18" charset="0"/>
                <a:cs typeface="Times New Roman" pitchFamily="18" charset="0"/>
              </a:rPr>
              <a:t>Кількісні міри деформації. Механічне напруження.</a:t>
            </a:r>
          </a:p>
          <a:p>
            <a:pPr marL="457200" indent="-457200" algn="just">
              <a:buFont typeface="+mj-lt"/>
              <a:buAutoNum type="arabicPeriod"/>
            </a:pPr>
            <a:r>
              <a:rPr lang="uk-UA" sz="2400" dirty="0" smtClean="0">
                <a:solidFill>
                  <a:schemeClr val="tx1"/>
                </a:solidFill>
                <a:latin typeface="Times New Roman" pitchFamily="18" charset="0"/>
                <a:cs typeface="Times New Roman" pitchFamily="18" charset="0"/>
              </a:rPr>
              <a:t>Види деформації (</a:t>
            </a:r>
            <a:r>
              <a:rPr lang="uk-UA" sz="2400" dirty="0">
                <a:solidFill>
                  <a:schemeClr val="tx1"/>
                </a:solidFill>
                <a:latin typeface="Times New Roman" panose="02020603050405020304" pitchFamily="18" charset="0"/>
                <a:ea typeface="Times New Roman" panose="02020603050405020304" pitchFamily="18" charset="0"/>
              </a:rPr>
              <a:t>стиск та розтяг, </a:t>
            </a:r>
            <a:r>
              <a:rPr lang="uk-UA" sz="2400" dirty="0" smtClean="0">
                <a:solidFill>
                  <a:schemeClr val="tx1"/>
                </a:solidFill>
                <a:latin typeface="Times New Roman" panose="02020603050405020304" pitchFamily="18" charset="0"/>
                <a:ea typeface="Times New Roman" panose="02020603050405020304" pitchFamily="18" charset="0"/>
              </a:rPr>
              <a:t>зсув</a:t>
            </a:r>
            <a:r>
              <a:rPr lang="uk-UA" sz="2400" dirty="0">
                <a:solidFill>
                  <a:schemeClr val="tx1"/>
                </a:solidFill>
                <a:latin typeface="Times New Roman" panose="02020603050405020304" pitchFamily="18" charset="0"/>
                <a:ea typeface="Times New Roman" panose="02020603050405020304" pitchFamily="18" charset="0"/>
              </a:rPr>
              <a:t>, </a:t>
            </a:r>
            <a:r>
              <a:rPr lang="uk-UA" sz="2400" dirty="0" smtClean="0">
                <a:solidFill>
                  <a:schemeClr val="tx1"/>
                </a:solidFill>
                <a:latin typeface="Times New Roman" panose="02020603050405020304" pitchFamily="18" charset="0"/>
                <a:ea typeface="Times New Roman" panose="02020603050405020304" pitchFamily="18" charset="0"/>
              </a:rPr>
              <a:t>згин </a:t>
            </a:r>
            <a:r>
              <a:rPr lang="uk-UA" sz="2400" dirty="0">
                <a:solidFill>
                  <a:schemeClr val="tx1"/>
                </a:solidFill>
                <a:latin typeface="Times New Roman" panose="02020603050405020304" pitchFamily="18" charset="0"/>
                <a:ea typeface="Times New Roman" panose="02020603050405020304" pitchFamily="18" charset="0"/>
              </a:rPr>
              <a:t>та вигин, </a:t>
            </a:r>
            <a:r>
              <a:rPr lang="uk-UA" sz="2400" dirty="0" smtClean="0">
                <a:solidFill>
                  <a:schemeClr val="tx1"/>
                </a:solidFill>
                <a:latin typeface="Times New Roman" panose="02020603050405020304" pitchFamily="18" charset="0"/>
                <a:ea typeface="Times New Roman" panose="02020603050405020304" pitchFamily="18" charset="0"/>
              </a:rPr>
              <a:t>кручення).</a:t>
            </a:r>
          </a:p>
          <a:p>
            <a:pPr marL="457200" indent="-457200" algn="just">
              <a:buFont typeface="+mj-lt"/>
              <a:buAutoNum type="arabicPeriod"/>
            </a:pPr>
            <a:r>
              <a:rPr lang="uk-UA" sz="2400" dirty="0" smtClean="0">
                <a:solidFill>
                  <a:schemeClr val="tx1"/>
                </a:solidFill>
                <a:latin typeface="Times New Roman" panose="02020603050405020304" pitchFamily="18" charset="0"/>
                <a:cs typeface="Times New Roman" pitchFamily="18" charset="0"/>
              </a:rPr>
              <a:t>Діаграма деформації (або діаграма напружень).</a:t>
            </a:r>
          </a:p>
          <a:p>
            <a:pPr marL="457200" indent="-457200" algn="just">
              <a:buFont typeface="+mj-lt"/>
              <a:buAutoNum type="arabicPeriod"/>
            </a:pPr>
            <a:r>
              <a:rPr lang="uk-UA" sz="2400" dirty="0" smtClean="0">
                <a:solidFill>
                  <a:schemeClr val="tx1"/>
                </a:solidFill>
                <a:latin typeface="Times New Roman" panose="02020603050405020304" pitchFamily="18" charset="0"/>
                <a:cs typeface="Times New Roman" pitchFamily="18" charset="0"/>
              </a:rPr>
              <a:t>Особливості поведінки біологічних </a:t>
            </a:r>
            <a:r>
              <a:rPr lang="uk-UA" sz="2400" dirty="0">
                <a:solidFill>
                  <a:schemeClr val="tx1"/>
                </a:solidFill>
                <a:latin typeface="Times New Roman" panose="02020603050405020304" pitchFamily="18" charset="0"/>
                <a:cs typeface="Times New Roman" pitchFamily="18" charset="0"/>
              </a:rPr>
              <a:t>тканин</a:t>
            </a:r>
            <a:r>
              <a:rPr lang="uk-UA" sz="2400" dirty="0" smtClean="0">
                <a:solidFill>
                  <a:schemeClr val="tx1"/>
                </a:solidFill>
                <a:latin typeface="Times New Roman" panose="02020603050405020304" pitchFamily="18" charset="0"/>
                <a:cs typeface="Times New Roman" pitchFamily="18" charset="0"/>
              </a:rPr>
              <a:t> при деформації.</a:t>
            </a:r>
          </a:p>
          <a:p>
            <a:pPr algn="just"/>
            <a:r>
              <a:rPr lang="uk-UA" sz="2400" dirty="0" smtClean="0">
                <a:solidFill>
                  <a:schemeClr val="tx1"/>
                </a:solidFill>
                <a:latin typeface="Times New Roman" panose="02020603050405020304" pitchFamily="18" charset="0"/>
                <a:cs typeface="Times New Roman" pitchFamily="18" charset="0"/>
              </a:rPr>
              <a:t> </a:t>
            </a:r>
          </a:p>
        </p:txBody>
      </p:sp>
    </p:spTree>
    <p:extLst>
      <p:ext uri="{BB962C8B-B14F-4D97-AF65-F5344CB8AC3E}">
        <p14:creationId xmlns:p14="http://schemas.microsoft.com/office/powerpoint/2010/main" val="392953646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395536" y="332656"/>
            <a:ext cx="8424936" cy="3672408"/>
          </a:xfrm>
        </p:spPr>
        <p:txBody>
          <a:bodyPr>
            <a:noAutofit/>
          </a:bodyPr>
          <a:lstStyle/>
          <a:p>
            <a:pPr algn="just"/>
            <a:r>
              <a:rPr lang="uk-UA" sz="2400" dirty="0" smtClean="0">
                <a:solidFill>
                  <a:schemeClr val="tx1"/>
                </a:solidFill>
                <a:latin typeface="Times New Roman" pitchFamily="18" charset="0"/>
                <a:cs typeface="Times New Roman" pitchFamily="18" charset="0"/>
              </a:rPr>
              <a:t>Під </a:t>
            </a:r>
            <a:r>
              <a:rPr lang="uk-UA" sz="2400" dirty="0">
                <a:solidFill>
                  <a:schemeClr val="tx1"/>
                </a:solidFill>
                <a:latin typeface="Times New Roman" pitchFamily="18" charset="0"/>
                <a:cs typeface="Times New Roman" pitchFamily="18" charset="0"/>
              </a:rPr>
              <a:t>час функціонування організму людини в ньому відбуваються різноманітні механічні та електричні явища, які підкорюються законам </a:t>
            </a:r>
            <a:r>
              <a:rPr lang="uk-UA" sz="2400" dirty="0" smtClean="0">
                <a:solidFill>
                  <a:schemeClr val="tx1"/>
                </a:solidFill>
                <a:latin typeface="Times New Roman" pitchFamily="18" charset="0"/>
                <a:cs typeface="Times New Roman" pitchFamily="18" charset="0"/>
              </a:rPr>
              <a:t>фізики і, зокрема, біофізики.</a:t>
            </a:r>
            <a:endParaRPr lang="uk-UA" sz="2400" dirty="0">
              <a:solidFill>
                <a:schemeClr val="tx1"/>
              </a:solidFill>
              <a:latin typeface="Times New Roman" pitchFamily="18" charset="0"/>
              <a:cs typeface="Times New Roman" pitchFamily="18" charset="0"/>
            </a:endParaRPr>
          </a:p>
          <a:p>
            <a:pPr algn="just"/>
            <a:r>
              <a:rPr lang="uk-UA" sz="1800" dirty="0">
                <a:solidFill>
                  <a:schemeClr val="tx1"/>
                </a:solidFill>
                <a:latin typeface="Times New Roman" pitchFamily="18" charset="0"/>
                <a:cs typeface="Times New Roman" pitchFamily="18" charset="0"/>
              </a:rPr>
              <a:t> </a:t>
            </a:r>
            <a:endParaRPr lang="ru-RU" sz="1800" dirty="0">
              <a:solidFill>
                <a:schemeClr val="tx1"/>
              </a:solidFill>
              <a:latin typeface="Times New Roman" pitchFamily="18" charset="0"/>
              <a:cs typeface="Times New Roman" pitchFamily="18" charset="0"/>
            </a:endParaRPr>
          </a:p>
          <a:p>
            <a:pPr algn="just"/>
            <a:r>
              <a:rPr lang="uk-UA" sz="2400" dirty="0" smtClean="0">
                <a:solidFill>
                  <a:schemeClr val="tx1"/>
                </a:solidFill>
                <a:latin typeface="Times New Roman" pitchFamily="18" charset="0"/>
                <a:cs typeface="Times New Roman" pitchFamily="18" charset="0"/>
              </a:rPr>
              <a:t>Такий розділ біофізики, як біомеханіка розглядає </a:t>
            </a:r>
            <a:r>
              <a:rPr lang="uk-UA" sz="2400" i="1" dirty="0">
                <a:solidFill>
                  <a:schemeClr val="tx1"/>
                </a:solidFill>
                <a:latin typeface="Times New Roman" pitchFamily="18" charset="0"/>
                <a:cs typeface="Times New Roman" pitchFamily="18" charset="0"/>
              </a:rPr>
              <a:t>механічні</a:t>
            </a:r>
            <a:r>
              <a:rPr lang="uk-UA" sz="2400" dirty="0">
                <a:solidFill>
                  <a:schemeClr val="tx1"/>
                </a:solidFill>
                <a:latin typeface="Times New Roman" pitchFamily="18" charset="0"/>
                <a:cs typeface="Times New Roman" pitchFamily="18" charset="0"/>
              </a:rPr>
              <a:t> </a:t>
            </a:r>
            <a:r>
              <a:rPr lang="uk-UA" sz="2400" i="1" dirty="0">
                <a:solidFill>
                  <a:schemeClr val="tx1"/>
                </a:solidFill>
                <a:latin typeface="Times New Roman" pitchFamily="18" charset="0"/>
                <a:cs typeface="Times New Roman" pitchFamily="18" charset="0"/>
              </a:rPr>
              <a:t>властивості</a:t>
            </a:r>
            <a:r>
              <a:rPr lang="uk-UA" sz="2400" dirty="0">
                <a:solidFill>
                  <a:schemeClr val="tx1"/>
                </a:solidFill>
                <a:latin typeface="Times New Roman" pitchFamily="18" charset="0"/>
                <a:cs typeface="Times New Roman" pitchFamily="18" charset="0"/>
              </a:rPr>
              <a:t> живих тканин і органів, а також </a:t>
            </a:r>
            <a:r>
              <a:rPr lang="uk-UA" sz="2400" i="1" dirty="0">
                <a:solidFill>
                  <a:schemeClr val="tx1"/>
                </a:solidFill>
                <a:latin typeface="Times New Roman" pitchFamily="18" charset="0"/>
                <a:cs typeface="Times New Roman" pitchFamily="18" charset="0"/>
              </a:rPr>
              <a:t>механічні явища</a:t>
            </a:r>
            <a:r>
              <a:rPr lang="uk-UA" sz="2400" dirty="0">
                <a:solidFill>
                  <a:schemeClr val="tx1"/>
                </a:solidFill>
                <a:latin typeface="Times New Roman" pitchFamily="18" charset="0"/>
                <a:cs typeface="Times New Roman" pitchFamily="18" charset="0"/>
              </a:rPr>
              <a:t>, що відбуваються в окремих органах та в цілому організмі. </a:t>
            </a:r>
            <a:endParaRPr lang="uk-UA" sz="2400" dirty="0" smtClean="0">
              <a:solidFill>
                <a:schemeClr val="tx1"/>
              </a:solidFill>
              <a:latin typeface="Times New Roman" pitchFamily="18" charset="0"/>
              <a:cs typeface="Times New Roman" pitchFamily="18" charset="0"/>
            </a:endParaRPr>
          </a:p>
          <a:p>
            <a:pPr algn="just"/>
            <a:endParaRPr lang="ru-RU" sz="2400" dirty="0">
              <a:solidFill>
                <a:schemeClr val="tx1"/>
              </a:solidFill>
              <a:latin typeface="Times New Roman" pitchFamily="18" charset="0"/>
              <a:cs typeface="Times New Roman" pitchFamily="18" charset="0"/>
            </a:endParaRPr>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9592" y="3573016"/>
            <a:ext cx="3528392" cy="1991834"/>
          </a:xfrm>
          <a:prstGeom prst="rect">
            <a:avLst/>
          </a:prstGeom>
        </p:spPr>
      </p:pic>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64088" y="3645024"/>
            <a:ext cx="2958929" cy="1990800"/>
          </a:xfrm>
          <a:prstGeom prst="rect">
            <a:avLst/>
          </a:prstGeom>
        </p:spPr>
      </p:pic>
    </p:spTree>
    <p:extLst>
      <p:ext uri="{BB962C8B-B14F-4D97-AF65-F5344CB8AC3E}">
        <p14:creationId xmlns:p14="http://schemas.microsoft.com/office/powerpoint/2010/main" val="280048912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539552" y="1340768"/>
            <a:ext cx="8424936" cy="5256584"/>
          </a:xfrm>
        </p:spPr>
        <p:txBody>
          <a:bodyPr>
            <a:noAutofit/>
          </a:bodyPr>
          <a:lstStyle/>
          <a:p>
            <a:pPr algn="just"/>
            <a:r>
              <a:rPr lang="uk-UA" sz="2400" dirty="0" smtClean="0">
                <a:solidFill>
                  <a:schemeClr val="tx1"/>
                </a:solidFill>
                <a:latin typeface="Times New Roman" pitchFamily="18" charset="0"/>
                <a:cs typeface="Times New Roman" pitchFamily="18" charset="0"/>
              </a:rPr>
              <a:t>Опис </a:t>
            </a:r>
            <a:r>
              <a:rPr lang="uk-UA" sz="2400" dirty="0">
                <a:solidFill>
                  <a:schemeClr val="tx1"/>
                </a:solidFill>
                <a:latin typeface="Times New Roman" pitchFamily="18" charset="0"/>
                <a:cs typeface="Times New Roman" pitchFamily="18" charset="0"/>
              </a:rPr>
              <a:t>більшості механічних характеристик біологічних об’єктів </a:t>
            </a:r>
            <a:r>
              <a:rPr lang="uk-UA" sz="2400" dirty="0" smtClean="0">
                <a:solidFill>
                  <a:schemeClr val="tx1"/>
                </a:solidFill>
                <a:latin typeface="Times New Roman" pitchFamily="18" charset="0"/>
                <a:cs typeface="Times New Roman" pitchFamily="18" charset="0"/>
              </a:rPr>
              <a:t>та явищ базується </a:t>
            </a:r>
            <a:r>
              <a:rPr lang="uk-UA" sz="2400" dirty="0">
                <a:solidFill>
                  <a:schemeClr val="tx1"/>
                </a:solidFill>
                <a:latin typeface="Times New Roman" pitchFamily="18" charset="0"/>
                <a:cs typeface="Times New Roman" pitchFamily="18" charset="0"/>
              </a:rPr>
              <a:t>на поняттях та </a:t>
            </a:r>
            <a:r>
              <a:rPr lang="uk-UA" sz="2400" dirty="0" smtClean="0">
                <a:solidFill>
                  <a:schemeClr val="tx1"/>
                </a:solidFill>
                <a:latin typeface="Times New Roman" pitchFamily="18" charset="0"/>
                <a:cs typeface="Times New Roman" pitchFamily="18" charset="0"/>
              </a:rPr>
              <a:t>законах біофізики і, зокрема, біомеханіки</a:t>
            </a:r>
            <a:r>
              <a:rPr lang="uk-UA" sz="2400" dirty="0">
                <a:solidFill>
                  <a:schemeClr val="tx1"/>
                </a:solidFill>
                <a:latin typeface="Times New Roman" pitchFamily="18" charset="0"/>
                <a:cs typeface="Times New Roman" pitchFamily="18" charset="0"/>
              </a:rPr>
              <a:t>. </a:t>
            </a:r>
            <a:endParaRPr lang="uk-UA" sz="2400" dirty="0" smtClean="0">
              <a:solidFill>
                <a:schemeClr val="tx1"/>
              </a:solidFill>
              <a:latin typeface="Times New Roman" pitchFamily="18" charset="0"/>
              <a:cs typeface="Times New Roman" pitchFamily="18" charset="0"/>
            </a:endParaRPr>
          </a:p>
          <a:p>
            <a:pPr algn="just"/>
            <a:r>
              <a:rPr lang="uk-UA" sz="2400" dirty="0">
                <a:solidFill>
                  <a:schemeClr val="tx1"/>
                </a:solidFill>
                <a:latin typeface="Times New Roman" pitchFamily="18" charset="0"/>
                <a:cs typeface="Times New Roman" pitchFamily="18" charset="0"/>
              </a:rPr>
              <a:t>М</a:t>
            </a:r>
            <a:r>
              <a:rPr lang="uk-UA" sz="2400" dirty="0" smtClean="0">
                <a:solidFill>
                  <a:schemeClr val="tx1"/>
                </a:solidFill>
                <a:latin typeface="Times New Roman" pitchFamily="18" charset="0"/>
                <a:cs typeface="Times New Roman" pitchFamily="18" charset="0"/>
              </a:rPr>
              <a:t>еханічні </a:t>
            </a:r>
            <a:r>
              <a:rPr lang="uk-UA" sz="2400" dirty="0">
                <a:solidFill>
                  <a:schemeClr val="tx1"/>
                </a:solidFill>
                <a:latin typeface="Times New Roman" pitchFamily="18" charset="0"/>
                <a:cs typeface="Times New Roman" pitchFamily="18" charset="0"/>
              </a:rPr>
              <a:t>властивості біологічних </a:t>
            </a:r>
            <a:r>
              <a:rPr lang="uk-UA" sz="2400" dirty="0" smtClean="0">
                <a:solidFill>
                  <a:schemeClr val="tx1"/>
                </a:solidFill>
                <a:latin typeface="Times New Roman" pitchFamily="18" charset="0"/>
                <a:cs typeface="Times New Roman" pitchFamily="18" charset="0"/>
              </a:rPr>
              <a:t>тканин описуються за допомогою таких основних характеристик:</a:t>
            </a:r>
            <a:endParaRPr lang="ru-RU" sz="2400" dirty="0">
              <a:solidFill>
                <a:schemeClr val="tx1"/>
              </a:solidFill>
              <a:latin typeface="Times New Roman" pitchFamily="18" charset="0"/>
              <a:cs typeface="Times New Roman" pitchFamily="18" charset="0"/>
            </a:endParaRPr>
          </a:p>
          <a:p>
            <a:pPr marL="742950" lvl="1" indent="-285750" algn="just">
              <a:buFont typeface="Arial" pitchFamily="34" charset="0"/>
              <a:buChar char="•"/>
            </a:pPr>
            <a:r>
              <a:rPr lang="uk-UA" sz="2200" dirty="0">
                <a:solidFill>
                  <a:schemeClr val="tx1"/>
                </a:solidFill>
                <a:latin typeface="Times New Roman" pitchFamily="18" charset="0"/>
                <a:cs typeface="Times New Roman" pitchFamily="18" charset="0"/>
              </a:rPr>
              <a:t>пружність</a:t>
            </a:r>
            <a:r>
              <a:rPr lang="uk-UA" sz="2200" dirty="0" smtClean="0">
                <a:solidFill>
                  <a:schemeClr val="tx1"/>
                </a:solidFill>
                <a:latin typeface="Times New Roman" pitchFamily="18" charset="0"/>
                <a:cs typeface="Times New Roman" pitchFamily="18" charset="0"/>
              </a:rPr>
              <a:t>, або </a:t>
            </a:r>
            <a:r>
              <a:rPr lang="uk-UA" sz="2200" dirty="0">
                <a:solidFill>
                  <a:schemeClr val="tx1"/>
                </a:solidFill>
                <a:latin typeface="Times New Roman" pitchFamily="18" charset="0"/>
                <a:cs typeface="Times New Roman" pitchFamily="18" charset="0"/>
              </a:rPr>
              <a:t>еластичність</a:t>
            </a:r>
            <a:endParaRPr lang="ru-RU" sz="2200" dirty="0">
              <a:solidFill>
                <a:schemeClr val="tx1"/>
              </a:solidFill>
              <a:latin typeface="Times New Roman" pitchFamily="18" charset="0"/>
              <a:cs typeface="Times New Roman" pitchFamily="18" charset="0"/>
            </a:endParaRPr>
          </a:p>
          <a:p>
            <a:pPr marL="742950" lvl="1" indent="-285750" algn="just">
              <a:buFont typeface="Arial" pitchFamily="34" charset="0"/>
              <a:buChar char="•"/>
            </a:pPr>
            <a:r>
              <a:rPr lang="uk-UA" sz="2200" dirty="0" smtClean="0">
                <a:solidFill>
                  <a:schemeClr val="tx1"/>
                </a:solidFill>
                <a:latin typeface="Times New Roman" pitchFamily="18" charset="0"/>
                <a:cs typeface="Times New Roman" pitchFamily="18" charset="0"/>
              </a:rPr>
              <a:t>пластичність</a:t>
            </a:r>
            <a:endParaRPr lang="ru-RU" sz="2200" dirty="0">
              <a:solidFill>
                <a:schemeClr val="tx1"/>
              </a:solidFill>
              <a:latin typeface="Times New Roman" pitchFamily="18" charset="0"/>
              <a:cs typeface="Times New Roman" pitchFamily="18" charset="0"/>
            </a:endParaRPr>
          </a:p>
          <a:p>
            <a:pPr marL="742950" lvl="1" indent="-285750" algn="just">
              <a:buFont typeface="Arial" pitchFamily="34" charset="0"/>
              <a:buChar char="•"/>
            </a:pPr>
            <a:r>
              <a:rPr lang="uk-UA" sz="2200" dirty="0" smtClean="0">
                <a:solidFill>
                  <a:schemeClr val="tx1"/>
                </a:solidFill>
                <a:latin typeface="Times New Roman" pitchFamily="18" charset="0"/>
                <a:cs typeface="Times New Roman" pitchFamily="18" charset="0"/>
              </a:rPr>
              <a:t>крихкість</a:t>
            </a:r>
            <a:endParaRPr lang="ru-RU" sz="2200" dirty="0">
              <a:solidFill>
                <a:schemeClr val="tx1"/>
              </a:solidFill>
              <a:latin typeface="Times New Roman" pitchFamily="18" charset="0"/>
              <a:cs typeface="Times New Roman" pitchFamily="18" charset="0"/>
            </a:endParaRPr>
          </a:p>
          <a:p>
            <a:pPr marL="742950" lvl="1" indent="-285750" algn="just">
              <a:buFont typeface="Arial" pitchFamily="34" charset="0"/>
              <a:buChar char="•"/>
            </a:pPr>
            <a:r>
              <a:rPr lang="uk-UA" sz="2200" dirty="0" smtClean="0">
                <a:solidFill>
                  <a:schemeClr val="tx1"/>
                </a:solidFill>
                <a:latin typeface="Times New Roman" pitchFamily="18" charset="0"/>
                <a:cs typeface="Times New Roman" pitchFamily="18" charset="0"/>
              </a:rPr>
              <a:t>жорсткість</a:t>
            </a:r>
          </a:p>
          <a:p>
            <a:pPr marL="742950" lvl="1" indent="-285750" algn="just">
              <a:buFont typeface="Arial" pitchFamily="34" charset="0"/>
              <a:buChar char="•"/>
            </a:pPr>
            <a:r>
              <a:rPr lang="uk-UA" sz="2200" dirty="0" smtClean="0">
                <a:solidFill>
                  <a:schemeClr val="tx1"/>
                </a:solidFill>
                <a:latin typeface="Times New Roman" pitchFamily="18" charset="0"/>
                <a:cs typeface="Times New Roman" pitchFamily="18" charset="0"/>
              </a:rPr>
              <a:t>міцність</a:t>
            </a:r>
          </a:p>
          <a:p>
            <a:pPr marL="742950" lvl="1" indent="-285750" algn="just">
              <a:buFont typeface="Arial" pitchFamily="34" charset="0"/>
              <a:buChar char="•"/>
            </a:pPr>
            <a:r>
              <a:rPr lang="uk-UA" sz="2200" dirty="0" smtClean="0">
                <a:solidFill>
                  <a:schemeClr val="tx1"/>
                </a:solidFill>
                <a:latin typeface="Times New Roman" pitchFamily="18" charset="0"/>
                <a:cs typeface="Times New Roman" pitchFamily="18" charset="0"/>
              </a:rPr>
              <a:t>в’язкість</a:t>
            </a:r>
            <a:endParaRPr lang="ru-RU" sz="2200" dirty="0">
              <a:solidFill>
                <a:schemeClr val="tx1"/>
              </a:solidFill>
              <a:latin typeface="Times New Roman" pitchFamily="18" charset="0"/>
              <a:cs typeface="Times New Roman" pitchFamily="18" charset="0"/>
            </a:endParaRPr>
          </a:p>
          <a:p>
            <a:pPr marL="742950" lvl="1" indent="-285750" algn="just">
              <a:buFont typeface="Arial" pitchFamily="34" charset="0"/>
              <a:buChar char="•"/>
            </a:pPr>
            <a:r>
              <a:rPr lang="uk-UA" sz="2200" dirty="0" smtClean="0">
                <a:solidFill>
                  <a:schemeClr val="tx1"/>
                </a:solidFill>
                <a:latin typeface="Times New Roman" pitchFamily="18" charset="0"/>
                <a:cs typeface="Times New Roman" pitchFamily="18" charset="0"/>
              </a:rPr>
              <a:t>плинність</a:t>
            </a:r>
          </a:p>
          <a:p>
            <a:pPr marL="742950" lvl="1" indent="-285750" algn="just">
              <a:buFont typeface="Arial" pitchFamily="34" charset="0"/>
              <a:buChar char="•"/>
            </a:pPr>
            <a:r>
              <a:rPr lang="uk-UA" sz="2200" dirty="0" smtClean="0">
                <a:solidFill>
                  <a:schemeClr val="tx1"/>
                </a:solidFill>
                <a:latin typeface="Times New Roman" pitchFamily="18" charset="0"/>
                <a:cs typeface="Times New Roman" pitchFamily="18" charset="0"/>
              </a:rPr>
              <a:t>повзучість</a:t>
            </a:r>
            <a:endParaRPr lang="ru-RU" sz="2200" dirty="0">
              <a:solidFill>
                <a:schemeClr val="tx1"/>
              </a:solidFill>
              <a:latin typeface="Times New Roman" pitchFamily="18" charset="0"/>
              <a:cs typeface="Times New Roman" pitchFamily="18" charset="0"/>
            </a:endParaRPr>
          </a:p>
          <a:p>
            <a:pPr algn="just"/>
            <a:endParaRPr lang="ru-RU" sz="1800" dirty="0">
              <a:solidFill>
                <a:schemeClr val="tx1"/>
              </a:solidFill>
              <a:latin typeface="Times New Roman" pitchFamily="18" charset="0"/>
              <a:cs typeface="Times New Roman" pitchFamily="18" charset="0"/>
            </a:endParaRPr>
          </a:p>
        </p:txBody>
      </p:sp>
      <p:sp>
        <p:nvSpPr>
          <p:cNvPr id="2" name="TextBox 1"/>
          <p:cNvSpPr txBox="1"/>
          <p:nvPr/>
        </p:nvSpPr>
        <p:spPr>
          <a:xfrm>
            <a:off x="755576" y="188640"/>
            <a:ext cx="7992888" cy="1077218"/>
          </a:xfrm>
          <a:prstGeom prst="rect">
            <a:avLst/>
          </a:prstGeom>
          <a:noFill/>
        </p:spPr>
        <p:txBody>
          <a:bodyPr wrap="square" rtlCol="0">
            <a:spAutoFit/>
          </a:bodyPr>
          <a:lstStyle/>
          <a:p>
            <a:pPr algn="ctr"/>
            <a:r>
              <a:rPr lang="uk-UA" sz="3200" dirty="0" smtClean="0">
                <a:solidFill>
                  <a:srgbClr val="0070C0"/>
                </a:solidFill>
                <a:latin typeface="Times New Roman" panose="02020603050405020304" pitchFamily="18" charset="0"/>
                <a:cs typeface="Times New Roman" panose="02020603050405020304" pitchFamily="18" charset="0"/>
              </a:rPr>
              <a:t>Основні характеристики механічних властивостей біологічних тканин</a:t>
            </a:r>
            <a:endParaRPr lang="uk-UA" sz="3200" dirty="0">
              <a:solidFill>
                <a:srgbClr val="0070C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3351545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395536" y="404664"/>
            <a:ext cx="8424936" cy="5832648"/>
          </a:xfrm>
        </p:spPr>
        <p:txBody>
          <a:bodyPr>
            <a:noAutofit/>
          </a:bodyPr>
          <a:lstStyle/>
          <a:p>
            <a:pPr algn="just"/>
            <a:r>
              <a:rPr lang="uk-UA" sz="2400" dirty="0" smtClean="0">
                <a:solidFill>
                  <a:schemeClr val="tx1"/>
                </a:solidFill>
                <a:latin typeface="Times New Roman" pitchFamily="18" charset="0"/>
                <a:cs typeface="Times New Roman" pitchFamily="18" charset="0"/>
              </a:rPr>
              <a:t>Завдяки специфічним механічним властивостям тканин і органів в організмі людини відбуваються різноманітні </a:t>
            </a:r>
            <a:r>
              <a:rPr lang="uk-UA" sz="2400" dirty="0">
                <a:solidFill>
                  <a:schemeClr val="tx1"/>
                </a:solidFill>
                <a:latin typeface="Times New Roman" pitchFamily="18" charset="0"/>
                <a:cs typeface="Times New Roman" pitchFamily="18" charset="0"/>
              </a:rPr>
              <a:t>механічні </a:t>
            </a:r>
            <a:r>
              <a:rPr lang="uk-UA" sz="2400" dirty="0" smtClean="0">
                <a:solidFill>
                  <a:schemeClr val="tx1"/>
                </a:solidFill>
                <a:latin typeface="Times New Roman" pitchFamily="18" charset="0"/>
                <a:cs typeface="Times New Roman" pitchFamily="18" charset="0"/>
              </a:rPr>
              <a:t>явища, такі як</a:t>
            </a:r>
            <a:endParaRPr lang="ru-RU" sz="2400" dirty="0" smtClean="0">
              <a:solidFill>
                <a:schemeClr val="tx1"/>
              </a:solidFill>
              <a:latin typeface="Times New Roman" pitchFamily="18" charset="0"/>
              <a:cs typeface="Times New Roman" pitchFamily="18" charset="0"/>
            </a:endParaRPr>
          </a:p>
          <a:p>
            <a:pPr marL="742950" lvl="1" indent="-285750" algn="just">
              <a:buFont typeface="Arial" pitchFamily="34" charset="0"/>
              <a:buChar char="•"/>
            </a:pPr>
            <a:r>
              <a:rPr lang="uk-UA" sz="2400" dirty="0" smtClean="0">
                <a:solidFill>
                  <a:schemeClr val="tx1"/>
                </a:solidFill>
                <a:latin typeface="Times New Roman" pitchFamily="18" charset="0"/>
                <a:cs typeface="Times New Roman" pitchFamily="18" charset="0"/>
              </a:rPr>
              <a:t>процеси </a:t>
            </a:r>
            <a:r>
              <a:rPr lang="uk-UA" sz="2400" dirty="0">
                <a:solidFill>
                  <a:schemeClr val="tx1"/>
                </a:solidFill>
                <a:latin typeface="Times New Roman" pitchFamily="18" charset="0"/>
                <a:cs typeface="Times New Roman" pitchFamily="18" charset="0"/>
              </a:rPr>
              <a:t>деформацій </a:t>
            </a:r>
            <a:r>
              <a:rPr lang="uk-UA" sz="2400" dirty="0" smtClean="0">
                <a:solidFill>
                  <a:schemeClr val="tx1"/>
                </a:solidFill>
                <a:latin typeface="Times New Roman" pitchFamily="18" charset="0"/>
                <a:cs typeface="Times New Roman" pitchFamily="18" charset="0"/>
              </a:rPr>
              <a:t>органів, тканин </a:t>
            </a:r>
            <a:r>
              <a:rPr lang="uk-UA" sz="2400" dirty="0">
                <a:solidFill>
                  <a:schemeClr val="tx1"/>
                </a:solidFill>
                <a:latin typeface="Times New Roman" pitchFamily="18" charset="0"/>
                <a:cs typeface="Times New Roman" pitchFamily="18" charset="0"/>
              </a:rPr>
              <a:t>і клітин,</a:t>
            </a:r>
            <a:endParaRPr lang="ru-RU" sz="2400" dirty="0">
              <a:solidFill>
                <a:schemeClr val="tx1"/>
              </a:solidFill>
              <a:latin typeface="Times New Roman" pitchFamily="18" charset="0"/>
              <a:cs typeface="Times New Roman" pitchFamily="18" charset="0"/>
            </a:endParaRPr>
          </a:p>
          <a:p>
            <a:pPr marL="742950" lvl="1" indent="-285750" algn="just">
              <a:buFont typeface="Arial" pitchFamily="34" charset="0"/>
              <a:buChar char="•"/>
            </a:pPr>
            <a:r>
              <a:rPr lang="uk-UA" sz="2400" dirty="0">
                <a:solidFill>
                  <a:schemeClr val="tx1"/>
                </a:solidFill>
                <a:latin typeface="Times New Roman" pitchFamily="18" charset="0"/>
                <a:cs typeface="Times New Roman" pitchFamily="18" charset="0"/>
              </a:rPr>
              <a:t>розповсюдження хвиль </a:t>
            </a:r>
            <a:r>
              <a:rPr lang="uk-UA" sz="2400" dirty="0" smtClean="0">
                <a:solidFill>
                  <a:schemeClr val="tx1"/>
                </a:solidFill>
                <a:latin typeface="Times New Roman" pitchFamily="18" charset="0"/>
                <a:cs typeface="Times New Roman" pitchFamily="18" charset="0"/>
              </a:rPr>
              <a:t>пружної </a:t>
            </a:r>
            <a:r>
              <a:rPr lang="uk-UA" sz="2400" dirty="0">
                <a:solidFill>
                  <a:schemeClr val="tx1"/>
                </a:solidFill>
                <a:latin typeface="Times New Roman" pitchFamily="18" charset="0"/>
                <a:cs typeface="Times New Roman" pitchFamily="18" charset="0"/>
              </a:rPr>
              <a:t>деформації,</a:t>
            </a:r>
            <a:endParaRPr lang="ru-RU" sz="2400" dirty="0">
              <a:solidFill>
                <a:schemeClr val="tx1"/>
              </a:solidFill>
              <a:latin typeface="Times New Roman" pitchFamily="18" charset="0"/>
              <a:cs typeface="Times New Roman" pitchFamily="18" charset="0"/>
            </a:endParaRPr>
          </a:p>
          <a:p>
            <a:pPr marL="742950" lvl="1" indent="-285750" algn="just">
              <a:buFont typeface="Arial" pitchFamily="34" charset="0"/>
              <a:buChar char="•"/>
            </a:pPr>
            <a:r>
              <a:rPr lang="uk-UA" sz="2400" dirty="0">
                <a:solidFill>
                  <a:schemeClr val="tx1"/>
                </a:solidFill>
                <a:latin typeface="Times New Roman" pitchFamily="18" charset="0"/>
                <a:cs typeface="Times New Roman" pitchFamily="18" charset="0"/>
              </a:rPr>
              <a:t>скорочення і розслаблення м’язів, </a:t>
            </a:r>
            <a:endParaRPr lang="uk-UA" sz="2400" dirty="0" smtClean="0">
              <a:solidFill>
                <a:schemeClr val="tx1"/>
              </a:solidFill>
              <a:latin typeface="Times New Roman" pitchFamily="18" charset="0"/>
              <a:cs typeface="Times New Roman" pitchFamily="18" charset="0"/>
            </a:endParaRPr>
          </a:p>
          <a:p>
            <a:pPr marL="742950" lvl="1" indent="-285750" algn="just">
              <a:buFont typeface="Arial" pitchFamily="34" charset="0"/>
              <a:buChar char="•"/>
            </a:pPr>
            <a:r>
              <a:rPr lang="uk-UA" sz="2400" dirty="0" smtClean="0">
                <a:solidFill>
                  <a:schemeClr val="tx1"/>
                </a:solidFill>
                <a:latin typeface="Times New Roman" pitchFamily="18" charset="0"/>
                <a:cs typeface="Times New Roman" pitchFamily="18" charset="0"/>
              </a:rPr>
              <a:t>функціонування  </a:t>
            </a:r>
            <a:r>
              <a:rPr lang="uk-UA" sz="2400" dirty="0">
                <a:solidFill>
                  <a:schemeClr val="tx1"/>
                </a:solidFill>
                <a:latin typeface="Times New Roman" pitchFamily="18" charset="0"/>
                <a:cs typeface="Times New Roman" pitchFamily="18" charset="0"/>
              </a:rPr>
              <a:t>опорно-рухового </a:t>
            </a:r>
            <a:r>
              <a:rPr lang="uk-UA" sz="2400" dirty="0" smtClean="0">
                <a:solidFill>
                  <a:schemeClr val="tx1"/>
                </a:solidFill>
                <a:latin typeface="Times New Roman" pitchFamily="18" charset="0"/>
                <a:cs typeface="Times New Roman" pitchFamily="18" charset="0"/>
              </a:rPr>
              <a:t>апарата</a:t>
            </a:r>
            <a:r>
              <a:rPr lang="ru-RU" sz="2400" dirty="0" smtClean="0">
                <a:solidFill>
                  <a:schemeClr val="tx1"/>
                </a:solidFill>
                <a:latin typeface="Times New Roman" pitchFamily="18" charset="0"/>
                <a:cs typeface="Times New Roman" pitchFamily="18" charset="0"/>
              </a:rPr>
              <a:t>,</a:t>
            </a:r>
            <a:endParaRPr lang="ru-RU" sz="2400" dirty="0">
              <a:solidFill>
                <a:schemeClr val="tx1"/>
              </a:solidFill>
              <a:latin typeface="Times New Roman" pitchFamily="18" charset="0"/>
              <a:cs typeface="Times New Roman" pitchFamily="18" charset="0"/>
            </a:endParaRPr>
          </a:p>
          <a:p>
            <a:pPr marL="742950" lvl="1" indent="-285750" algn="just">
              <a:buFont typeface="Arial" pitchFamily="34" charset="0"/>
              <a:buChar char="•"/>
            </a:pPr>
            <a:r>
              <a:rPr lang="uk-UA" sz="2400" dirty="0">
                <a:solidFill>
                  <a:schemeClr val="tx1"/>
                </a:solidFill>
                <a:latin typeface="Times New Roman" pitchFamily="18" charset="0"/>
                <a:cs typeface="Times New Roman" pitchFamily="18" charset="0"/>
              </a:rPr>
              <a:t>рух рідких і газоподібних біологічних </a:t>
            </a:r>
            <a:r>
              <a:rPr lang="uk-UA" sz="2400" dirty="0" smtClean="0">
                <a:solidFill>
                  <a:schemeClr val="tx1"/>
                </a:solidFill>
                <a:latin typeface="Times New Roman" pitchFamily="18" charset="0"/>
                <a:cs typeface="Times New Roman" pitchFamily="18" charset="0"/>
              </a:rPr>
              <a:t>середовищ в тілі людини.</a:t>
            </a:r>
            <a:endParaRPr lang="ru-RU" sz="2400" dirty="0">
              <a:solidFill>
                <a:schemeClr val="tx1"/>
              </a:solidFill>
              <a:latin typeface="Times New Roman" pitchFamily="18" charset="0"/>
              <a:cs typeface="Times New Roman" pitchFamily="18" charset="0"/>
            </a:endParaRPr>
          </a:p>
        </p:txBody>
      </p:sp>
      <p:pic>
        <p:nvPicPr>
          <p:cNvPr id="4" name="Рисунок 3"/>
          <p:cNvPicPr>
            <a:picLocks noChangeAspect="1"/>
          </p:cNvPicPr>
          <p:nvPr/>
        </p:nvPicPr>
        <p:blipFill>
          <a:blip r:embed="rId2"/>
          <a:stretch>
            <a:fillRect/>
          </a:stretch>
        </p:blipFill>
        <p:spPr>
          <a:xfrm>
            <a:off x="4788024" y="4587800"/>
            <a:ext cx="2857500" cy="1600200"/>
          </a:xfrm>
          <a:prstGeom prst="rect">
            <a:avLst/>
          </a:prstGeom>
        </p:spPr>
      </p:pic>
      <p:pic>
        <p:nvPicPr>
          <p:cNvPr id="5" name="Рисунок 4"/>
          <p:cNvPicPr>
            <a:picLocks noChangeAspect="1"/>
          </p:cNvPicPr>
          <p:nvPr/>
        </p:nvPicPr>
        <p:blipFill>
          <a:blip r:embed="rId3"/>
          <a:stretch>
            <a:fillRect/>
          </a:stretch>
        </p:blipFill>
        <p:spPr>
          <a:xfrm>
            <a:off x="1403648" y="4591413"/>
            <a:ext cx="2762250" cy="1657350"/>
          </a:xfrm>
          <a:prstGeom prst="rect">
            <a:avLst/>
          </a:prstGeom>
        </p:spPr>
      </p:pic>
    </p:spTree>
    <p:extLst>
      <p:ext uri="{BB962C8B-B14F-4D97-AF65-F5344CB8AC3E}">
        <p14:creationId xmlns:p14="http://schemas.microsoft.com/office/powerpoint/2010/main" val="415849016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467544" y="404664"/>
            <a:ext cx="8352928" cy="2520280"/>
          </a:xfrm>
        </p:spPr>
        <p:txBody>
          <a:bodyPr>
            <a:noAutofit/>
          </a:bodyPr>
          <a:lstStyle/>
          <a:p>
            <a:pPr algn="just"/>
            <a:r>
              <a:rPr lang="uk-UA" sz="2800" b="1" dirty="0" smtClean="0">
                <a:solidFill>
                  <a:srgbClr val="0070C0"/>
                </a:solidFill>
                <a:latin typeface="Times New Roman" pitchFamily="18" charset="0"/>
                <a:cs typeface="Times New Roman" pitchFamily="18" charset="0"/>
              </a:rPr>
              <a:t>Пружність</a:t>
            </a:r>
            <a:r>
              <a:rPr lang="uk-UA" sz="2800" dirty="0" smtClean="0">
                <a:solidFill>
                  <a:schemeClr val="tx1"/>
                </a:solidFill>
                <a:latin typeface="Times New Roman" pitchFamily="18" charset="0"/>
                <a:cs typeface="Times New Roman" pitchFamily="18" charset="0"/>
              </a:rPr>
              <a:t> </a:t>
            </a:r>
            <a:r>
              <a:rPr lang="en-US" sz="2800" dirty="0" smtClean="0">
                <a:solidFill>
                  <a:schemeClr val="tx1"/>
                </a:solidFill>
                <a:latin typeface="Times New Roman" pitchFamily="18" charset="0"/>
                <a:cs typeface="Times New Roman" pitchFamily="18" charset="0"/>
              </a:rPr>
              <a:t>(</a:t>
            </a:r>
            <a:r>
              <a:rPr lang="uk-UA" sz="2800" dirty="0" smtClean="0">
                <a:solidFill>
                  <a:schemeClr val="tx1"/>
                </a:solidFill>
                <a:latin typeface="Times New Roman" pitchFamily="18" charset="0"/>
                <a:cs typeface="Times New Roman" pitchFamily="18" charset="0"/>
              </a:rPr>
              <a:t>або </a:t>
            </a:r>
            <a:r>
              <a:rPr lang="uk-UA" sz="2800" b="1" dirty="0" smtClean="0">
                <a:solidFill>
                  <a:srgbClr val="0070C0"/>
                </a:solidFill>
                <a:latin typeface="Times New Roman" pitchFamily="18" charset="0"/>
                <a:cs typeface="Times New Roman" pitchFamily="18" charset="0"/>
              </a:rPr>
              <a:t>еластичність</a:t>
            </a:r>
            <a:r>
              <a:rPr lang="uk-UA" sz="2800" dirty="0" smtClean="0">
                <a:solidFill>
                  <a:schemeClr val="tx1"/>
                </a:solidFill>
                <a:latin typeface="Times New Roman" pitchFamily="18" charset="0"/>
                <a:cs typeface="Times New Roman" pitchFamily="18" charset="0"/>
              </a:rPr>
              <a:t>) – </a:t>
            </a:r>
            <a:r>
              <a:rPr lang="uk-UA" sz="2400" dirty="0">
                <a:solidFill>
                  <a:schemeClr val="tx1"/>
                </a:solidFill>
                <a:latin typeface="Times New Roman" pitchFamily="18" charset="0"/>
                <a:cs typeface="Times New Roman" pitchFamily="18" charset="0"/>
              </a:rPr>
              <a:t>це здатність тіл відновлювати розміри (форму чи об’єм) після зняття навантаження</a:t>
            </a:r>
            <a:r>
              <a:rPr lang="uk-UA" sz="2400" dirty="0" smtClean="0">
                <a:solidFill>
                  <a:schemeClr val="tx1"/>
                </a:solidFill>
                <a:latin typeface="Times New Roman" pitchFamily="18" charset="0"/>
                <a:cs typeface="Times New Roman" pitchFamily="18" charset="0"/>
              </a:rPr>
              <a:t>.</a:t>
            </a:r>
          </a:p>
          <a:p>
            <a:pPr algn="just"/>
            <a:r>
              <a:rPr lang="uk-UA" sz="2400" i="1" dirty="0" smtClean="0">
                <a:solidFill>
                  <a:schemeClr val="tx1"/>
                </a:solidFill>
                <a:latin typeface="Times New Roman" pitchFamily="18" charset="0"/>
                <a:cs typeface="Times New Roman" pitchFamily="18" charset="0"/>
              </a:rPr>
              <a:t>Пружні матеріали</a:t>
            </a:r>
            <a:r>
              <a:rPr lang="uk-UA" sz="2400" dirty="0" smtClean="0">
                <a:solidFill>
                  <a:schemeClr val="tx1"/>
                </a:solidFill>
                <a:latin typeface="Times New Roman" pitchFamily="18" charset="0"/>
                <a:cs typeface="Times New Roman" pitchFamily="18" charset="0"/>
              </a:rPr>
              <a:t>: матеріали, які виявляють пружні властивості за порівняно великих деформацій або за досить тривалої дії.</a:t>
            </a:r>
          </a:p>
          <a:p>
            <a:pPr algn="just"/>
            <a:endParaRPr lang="ru-RU" sz="2800" dirty="0">
              <a:solidFill>
                <a:schemeClr val="tx1"/>
              </a:solidFill>
              <a:latin typeface="Times New Roman" pitchFamily="18" charset="0"/>
              <a:cs typeface="Times New Roman" pitchFamily="18" charset="0"/>
            </a:endParaRPr>
          </a:p>
        </p:txBody>
      </p:sp>
      <p:pic>
        <p:nvPicPr>
          <p:cNvPr id="7" name="Рисунок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36096" y="3861048"/>
            <a:ext cx="2952328" cy="1659208"/>
          </a:xfrm>
          <a:prstGeom prst="rect">
            <a:avLst/>
          </a:prstGeom>
        </p:spPr>
      </p:pic>
      <p:pic>
        <p:nvPicPr>
          <p:cNvPr id="4" name="Рисунок 3"/>
          <p:cNvPicPr>
            <a:picLocks noChangeAspect="1"/>
          </p:cNvPicPr>
          <p:nvPr/>
        </p:nvPicPr>
        <p:blipFill>
          <a:blip r:embed="rId3"/>
          <a:stretch>
            <a:fillRect/>
          </a:stretch>
        </p:blipFill>
        <p:spPr>
          <a:xfrm>
            <a:off x="1187624" y="3501008"/>
            <a:ext cx="3322608" cy="2219136"/>
          </a:xfrm>
          <a:prstGeom prst="rect">
            <a:avLst/>
          </a:prstGeom>
        </p:spPr>
      </p:pic>
    </p:spTree>
    <p:extLst>
      <p:ext uri="{BB962C8B-B14F-4D97-AF65-F5344CB8AC3E}">
        <p14:creationId xmlns:p14="http://schemas.microsoft.com/office/powerpoint/2010/main" val="128569312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467544" y="332656"/>
            <a:ext cx="8136904" cy="6192688"/>
          </a:xfrm>
        </p:spPr>
        <p:txBody>
          <a:bodyPr>
            <a:noAutofit/>
          </a:bodyPr>
          <a:lstStyle/>
          <a:p>
            <a:pPr algn="just"/>
            <a:r>
              <a:rPr lang="uk-UA" sz="2800" b="1" dirty="0" smtClean="0">
                <a:solidFill>
                  <a:srgbClr val="0070C0"/>
                </a:solidFill>
                <a:latin typeface="Times New Roman" pitchFamily="18" charset="0"/>
                <a:cs typeface="Times New Roman" pitchFamily="18" charset="0"/>
              </a:rPr>
              <a:t>Пластичність</a:t>
            </a:r>
            <a:r>
              <a:rPr lang="uk-UA" sz="2800" dirty="0" smtClean="0">
                <a:solidFill>
                  <a:schemeClr val="tx1"/>
                </a:solidFill>
                <a:latin typeface="Times New Roman" pitchFamily="18" charset="0"/>
                <a:cs typeface="Times New Roman" pitchFamily="18" charset="0"/>
              </a:rPr>
              <a:t> - </a:t>
            </a:r>
            <a:r>
              <a:rPr lang="uk-UA" sz="2400" dirty="0" smtClean="0">
                <a:solidFill>
                  <a:schemeClr val="tx1"/>
                </a:solidFill>
                <a:latin typeface="Times New Roman" pitchFamily="18" charset="0"/>
                <a:cs typeface="Times New Roman" pitchFamily="18" charset="0"/>
              </a:rPr>
              <a:t>здатність тіла зберігати (повністю або частково) зміну розмірів після зняття навантажень; відсутність намагання деформованого матеріалу повернутись в початковий стан.</a:t>
            </a:r>
          </a:p>
          <a:p>
            <a:pPr algn="just"/>
            <a:r>
              <a:rPr lang="uk-UA" sz="2400" i="1" dirty="0">
                <a:solidFill>
                  <a:schemeClr val="tx1"/>
                </a:solidFill>
                <a:latin typeface="Times New Roman" pitchFamily="18" charset="0"/>
                <a:cs typeface="Times New Roman" pitchFamily="18" charset="0"/>
              </a:rPr>
              <a:t>Пластичні матеріали</a:t>
            </a:r>
            <a:r>
              <a:rPr lang="uk-UA" sz="2400" dirty="0">
                <a:solidFill>
                  <a:schemeClr val="tx1"/>
                </a:solidFill>
                <a:latin typeface="Times New Roman" pitchFamily="18" charset="0"/>
                <a:cs typeface="Times New Roman" pitchFamily="18" charset="0"/>
              </a:rPr>
              <a:t>: матеріали, в яких пружна деформація переходить у пластичну за незначних деформацій</a:t>
            </a:r>
            <a:r>
              <a:rPr lang="uk-UA" sz="2400" dirty="0" smtClean="0">
                <a:solidFill>
                  <a:schemeClr val="tx1"/>
                </a:solidFill>
                <a:latin typeface="Times New Roman" pitchFamily="18" charset="0"/>
                <a:cs typeface="Times New Roman" pitchFamily="18" charset="0"/>
              </a:rPr>
              <a:t>.</a:t>
            </a:r>
          </a:p>
          <a:p>
            <a:pPr algn="just"/>
            <a:r>
              <a:rPr lang="uk-UA" sz="24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Пластичність матеріалу оцінюють значенням </a:t>
            </a:r>
            <a:r>
              <a:rPr lang="uk-UA" sz="2400" i="1"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відносного залишкового видовження </a:t>
            </a:r>
            <a:r>
              <a:rPr lang="en-US" sz="2400"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a:t>
            </a:r>
            <a:r>
              <a:rPr lang="el-GR" sz="2400" b="1"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δ</a:t>
            </a:r>
            <a:r>
              <a:rPr lang="en-US" sz="2400"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a:t>
            </a:r>
            <a:r>
              <a:rPr lang="uk-UA" sz="2400"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при </a:t>
            </a:r>
            <a:r>
              <a:rPr lang="uk-UA" sz="24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розриві, що визначається за формулою</a:t>
            </a:r>
            <a:r>
              <a:rPr lang="uk-UA" sz="2400"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a:t>
            </a:r>
          </a:p>
          <a:p>
            <a:pPr algn="just"/>
            <a:endParaRPr lang="en-US" sz="2400"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endParaRPr lang="ru-RU" sz="24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endParaRPr>
          </a:p>
          <a:p>
            <a:pPr algn="l"/>
            <a:r>
              <a:rPr lang="uk-UA" sz="24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де      - довжина частини зразка після розриву</a:t>
            </a:r>
            <a:r>
              <a:rPr lang="uk-UA" sz="2400"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a:t>
            </a:r>
          </a:p>
          <a:p>
            <a:pPr algn="l"/>
            <a:r>
              <a:rPr lang="uk-UA" sz="2400"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a:t>
            </a:r>
            <a:r>
              <a:rPr lang="uk-UA" sz="24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початкова довжина цієї частини зразка.    </a:t>
            </a:r>
            <a:r>
              <a:rPr lang="uk-UA" sz="2400" b="1"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a:t>
            </a:r>
          </a:p>
          <a:p>
            <a:pPr algn="just"/>
            <a:r>
              <a:rPr lang="uk-UA" sz="24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Пластичність матеріалів зростає з ростом температури. </a:t>
            </a:r>
          </a:p>
          <a:p>
            <a:pPr algn="just"/>
            <a:endParaRPr lang="uk-UA" sz="2400" dirty="0" smtClean="0">
              <a:solidFill>
                <a:schemeClr val="tx1"/>
              </a:solidFill>
              <a:latin typeface="Times New Roman" pitchFamily="18" charset="0"/>
              <a:cs typeface="Times New Roman" pitchFamily="18" charset="0"/>
            </a:endParaRPr>
          </a:p>
          <a:p>
            <a:pPr algn="just"/>
            <a:endParaRPr lang="uk-UA" sz="2400" dirty="0">
              <a:solidFill>
                <a:schemeClr val="tx1"/>
              </a:solidFill>
              <a:latin typeface="Times New Roman" pitchFamily="18" charset="0"/>
              <a:cs typeface="Times New Roman" pitchFamily="18" charset="0"/>
            </a:endParaRPr>
          </a:p>
        </p:txBody>
      </p:sp>
      <p:graphicFrame>
        <p:nvGraphicFramePr>
          <p:cNvPr id="5" name="Об'єкт 4"/>
          <p:cNvGraphicFramePr>
            <a:graphicFrameLocks noChangeAspect="1"/>
          </p:cNvGraphicFramePr>
          <p:nvPr>
            <p:extLst/>
          </p:nvPr>
        </p:nvGraphicFramePr>
        <p:xfrm>
          <a:off x="879864" y="4797152"/>
          <a:ext cx="383282" cy="459938"/>
        </p:xfrm>
        <a:graphic>
          <a:graphicData uri="http://schemas.openxmlformats.org/presentationml/2006/ole">
            <mc:AlternateContent xmlns:mc="http://schemas.openxmlformats.org/markup-compatibility/2006">
              <mc:Choice xmlns:v="urn:schemas-microsoft-com:vml" Requires="v">
                <p:oleObj spid="_x0000_s50262" name="Equation" r:id="rId3" imgW="190440" imgH="228600" progId="Equation.DSMT4">
                  <p:embed/>
                </p:oleObj>
              </mc:Choice>
              <mc:Fallback>
                <p:oleObj name="Equation" r:id="rId3" imgW="190440" imgH="228600" progId="Equation.DSMT4">
                  <p:embed/>
                  <p:pic>
                    <p:nvPicPr>
                      <p:cNvPr id="5" name="Об'єкт 4"/>
                      <p:cNvPicPr/>
                      <p:nvPr/>
                    </p:nvPicPr>
                    <p:blipFill>
                      <a:blip r:embed="rId4"/>
                      <a:stretch>
                        <a:fillRect/>
                      </a:stretch>
                    </p:blipFill>
                    <p:spPr>
                      <a:xfrm>
                        <a:off x="879864" y="4797152"/>
                        <a:ext cx="383282" cy="459938"/>
                      </a:xfrm>
                      <a:prstGeom prst="rect">
                        <a:avLst/>
                      </a:prstGeom>
                    </p:spPr>
                  </p:pic>
                </p:oleObj>
              </mc:Fallback>
            </mc:AlternateContent>
          </a:graphicData>
        </a:graphic>
      </p:graphicFrame>
      <p:graphicFrame>
        <p:nvGraphicFramePr>
          <p:cNvPr id="7" name="Об'єкт 6"/>
          <p:cNvGraphicFramePr>
            <a:graphicFrameLocks noChangeAspect="1"/>
          </p:cNvGraphicFramePr>
          <p:nvPr>
            <p:extLst/>
          </p:nvPr>
        </p:nvGraphicFramePr>
        <p:xfrm>
          <a:off x="675738" y="5201310"/>
          <a:ext cx="383282" cy="459938"/>
        </p:xfrm>
        <a:graphic>
          <a:graphicData uri="http://schemas.openxmlformats.org/presentationml/2006/ole">
            <mc:AlternateContent xmlns:mc="http://schemas.openxmlformats.org/markup-compatibility/2006">
              <mc:Choice xmlns:v="urn:schemas-microsoft-com:vml" Requires="v">
                <p:oleObj spid="_x0000_s50263" name="Equation" r:id="rId5" imgW="190440" imgH="228600" progId="Equation.DSMT4">
                  <p:embed/>
                </p:oleObj>
              </mc:Choice>
              <mc:Fallback>
                <p:oleObj name="Equation" r:id="rId5" imgW="190440" imgH="228600" progId="Equation.DSMT4">
                  <p:embed/>
                  <p:pic>
                    <p:nvPicPr>
                      <p:cNvPr id="7" name="Об'єкт 6"/>
                      <p:cNvPicPr/>
                      <p:nvPr/>
                    </p:nvPicPr>
                    <p:blipFill>
                      <a:blip r:embed="rId6"/>
                      <a:stretch>
                        <a:fillRect/>
                      </a:stretch>
                    </p:blipFill>
                    <p:spPr>
                      <a:xfrm>
                        <a:off x="675738" y="5201310"/>
                        <a:ext cx="383282" cy="459938"/>
                      </a:xfrm>
                      <a:prstGeom prst="rect">
                        <a:avLst/>
                      </a:prstGeom>
                    </p:spPr>
                  </p:pic>
                </p:oleObj>
              </mc:Fallback>
            </mc:AlternateContent>
          </a:graphicData>
        </a:graphic>
      </p:graphicFrame>
      <p:graphicFrame>
        <p:nvGraphicFramePr>
          <p:cNvPr id="8" name="Об'єкт 7"/>
          <p:cNvGraphicFramePr>
            <a:graphicFrameLocks noChangeAspect="1"/>
          </p:cNvGraphicFramePr>
          <p:nvPr>
            <p:extLst/>
          </p:nvPr>
        </p:nvGraphicFramePr>
        <p:xfrm>
          <a:off x="3383868" y="3861048"/>
          <a:ext cx="2304256" cy="842417"/>
        </p:xfrm>
        <a:graphic>
          <a:graphicData uri="http://schemas.openxmlformats.org/presentationml/2006/ole">
            <mc:AlternateContent xmlns:mc="http://schemas.openxmlformats.org/markup-compatibility/2006">
              <mc:Choice xmlns:v="urn:schemas-microsoft-com:vml" Requires="v">
                <p:oleObj spid="_x0000_s50264" name="Equation" r:id="rId7" imgW="1180800" imgH="431640" progId="Equation.DSMT4">
                  <p:embed/>
                </p:oleObj>
              </mc:Choice>
              <mc:Fallback>
                <p:oleObj name="Equation" r:id="rId7" imgW="1180800" imgH="431640" progId="Equation.DSMT4">
                  <p:embed/>
                  <p:pic>
                    <p:nvPicPr>
                      <p:cNvPr id="8" name="Об'єкт 7"/>
                      <p:cNvPicPr/>
                      <p:nvPr/>
                    </p:nvPicPr>
                    <p:blipFill>
                      <a:blip r:embed="rId8"/>
                      <a:stretch>
                        <a:fillRect/>
                      </a:stretch>
                    </p:blipFill>
                    <p:spPr>
                      <a:xfrm>
                        <a:off x="3383868" y="3861048"/>
                        <a:ext cx="2304256" cy="842417"/>
                      </a:xfrm>
                      <a:prstGeom prst="rect">
                        <a:avLst/>
                      </a:prstGeom>
                    </p:spPr>
                  </p:pic>
                </p:oleObj>
              </mc:Fallback>
            </mc:AlternateContent>
          </a:graphicData>
        </a:graphic>
      </p:graphicFrame>
      <p:pic>
        <p:nvPicPr>
          <p:cNvPr id="2" name="Рисунок 1"/>
          <p:cNvPicPr>
            <a:picLocks noChangeAspect="1"/>
          </p:cNvPicPr>
          <p:nvPr/>
        </p:nvPicPr>
        <p:blipFill>
          <a:blip r:embed="rId9"/>
          <a:stretch>
            <a:fillRect/>
          </a:stretch>
        </p:blipFill>
        <p:spPr>
          <a:xfrm>
            <a:off x="6914081" y="3717018"/>
            <a:ext cx="1716294" cy="1544664"/>
          </a:xfrm>
          <a:prstGeom prst="rect">
            <a:avLst/>
          </a:prstGeom>
        </p:spPr>
      </p:pic>
    </p:spTree>
    <p:extLst>
      <p:ext uri="{BB962C8B-B14F-4D97-AF65-F5344CB8AC3E}">
        <p14:creationId xmlns:p14="http://schemas.microsoft.com/office/powerpoint/2010/main" val="51748543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755576" y="620688"/>
            <a:ext cx="7848872" cy="2376264"/>
          </a:xfrm>
        </p:spPr>
        <p:txBody>
          <a:bodyPr>
            <a:noAutofit/>
          </a:bodyPr>
          <a:lstStyle/>
          <a:p>
            <a:pPr algn="just"/>
            <a:r>
              <a:rPr lang="uk-UA" sz="2800" b="1" dirty="0" smtClean="0">
                <a:solidFill>
                  <a:srgbClr val="0070C0"/>
                </a:solidFill>
                <a:latin typeface="Times New Roman" pitchFamily="18" charset="0"/>
                <a:cs typeface="Times New Roman" pitchFamily="18" charset="0"/>
              </a:rPr>
              <a:t>Крихкість</a:t>
            </a:r>
            <a:r>
              <a:rPr lang="uk-UA" sz="2800" dirty="0" smtClean="0">
                <a:solidFill>
                  <a:schemeClr val="tx1"/>
                </a:solidFill>
                <a:latin typeface="Times New Roman" pitchFamily="18" charset="0"/>
                <a:cs typeface="Times New Roman" pitchFamily="18" charset="0"/>
              </a:rPr>
              <a:t> </a:t>
            </a:r>
            <a:r>
              <a:rPr lang="uk-UA" sz="2800" dirty="0">
                <a:solidFill>
                  <a:schemeClr val="tx1"/>
                </a:solidFill>
                <a:latin typeface="Times New Roman" pitchFamily="18" charset="0"/>
                <a:cs typeface="Times New Roman" pitchFamily="18" charset="0"/>
              </a:rPr>
              <a:t>– </a:t>
            </a:r>
            <a:r>
              <a:rPr lang="uk-UA" sz="2400" dirty="0">
                <a:solidFill>
                  <a:schemeClr val="tx1"/>
                </a:solidFill>
                <a:latin typeface="Times New Roman" pitchFamily="18" charset="0"/>
                <a:cs typeface="Times New Roman" pitchFamily="18" charset="0"/>
              </a:rPr>
              <a:t>це властивість тіл руйнуватися навіть за малих </a:t>
            </a:r>
            <a:r>
              <a:rPr lang="uk-UA" sz="2400" dirty="0" smtClean="0">
                <a:solidFill>
                  <a:schemeClr val="tx1"/>
                </a:solidFill>
                <a:latin typeface="Times New Roman" pitchFamily="18" charset="0"/>
                <a:cs typeface="Times New Roman" pitchFamily="18" charset="0"/>
              </a:rPr>
              <a:t>деформацій; це здатність матеріалу руйнуватися без утворення помітних залишкових деформацій.</a:t>
            </a:r>
          </a:p>
          <a:p>
            <a:pPr algn="just"/>
            <a:r>
              <a:rPr lang="uk-UA" sz="2400" i="1" dirty="0">
                <a:solidFill>
                  <a:schemeClr val="tx1"/>
                </a:solidFill>
                <a:latin typeface="Times New Roman" pitchFamily="18" charset="0"/>
                <a:cs typeface="Times New Roman" pitchFamily="18" charset="0"/>
              </a:rPr>
              <a:t>Крихкі матеріали</a:t>
            </a:r>
            <a:r>
              <a:rPr lang="uk-UA" sz="2400" dirty="0">
                <a:solidFill>
                  <a:schemeClr val="tx1"/>
                </a:solidFill>
                <a:latin typeface="Times New Roman" pitchFamily="18" charset="0"/>
                <a:cs typeface="Times New Roman" pitchFamily="18" charset="0"/>
              </a:rPr>
              <a:t>: </a:t>
            </a:r>
            <a:r>
              <a:rPr lang="uk-UA" sz="2400" dirty="0" smtClean="0">
                <a:solidFill>
                  <a:schemeClr val="tx1"/>
                </a:solidFill>
                <a:latin typeface="Times New Roman" pitchFamily="18" charset="0"/>
                <a:cs typeface="Times New Roman" pitchFamily="18" charset="0"/>
              </a:rPr>
              <a:t>матеріали</a:t>
            </a:r>
            <a:r>
              <a:rPr lang="uk-UA" sz="2400" dirty="0">
                <a:solidFill>
                  <a:schemeClr val="tx1"/>
                </a:solidFill>
                <a:latin typeface="Times New Roman" pitchFamily="18" charset="0"/>
                <a:cs typeface="Times New Roman" pitchFamily="18" charset="0"/>
              </a:rPr>
              <a:t>, які руйнуються за дуже малих деформацій і майже не виявляють пластичних властивостей.</a:t>
            </a:r>
          </a:p>
          <a:p>
            <a:pPr algn="just"/>
            <a:endParaRPr lang="uk-UA" sz="2400" dirty="0" smtClean="0">
              <a:solidFill>
                <a:schemeClr val="tx1"/>
              </a:solidFill>
              <a:latin typeface="Times New Roman" pitchFamily="18" charset="0"/>
              <a:cs typeface="Times New Roman" pitchFamily="18" charset="0"/>
            </a:endParaRPr>
          </a:p>
        </p:txBody>
      </p:sp>
      <p:pic>
        <p:nvPicPr>
          <p:cNvPr id="2" name="Рисунок 1"/>
          <p:cNvPicPr>
            <a:picLocks noChangeAspect="1"/>
          </p:cNvPicPr>
          <p:nvPr/>
        </p:nvPicPr>
        <p:blipFill>
          <a:blip r:embed="rId2"/>
          <a:stretch>
            <a:fillRect/>
          </a:stretch>
        </p:blipFill>
        <p:spPr>
          <a:xfrm>
            <a:off x="3059832" y="3861048"/>
            <a:ext cx="3240360" cy="1862373"/>
          </a:xfrm>
          <a:prstGeom prst="rect">
            <a:avLst/>
          </a:prstGeom>
        </p:spPr>
      </p:pic>
    </p:spTree>
    <p:extLst>
      <p:ext uri="{BB962C8B-B14F-4D97-AF65-F5344CB8AC3E}">
        <p14:creationId xmlns:p14="http://schemas.microsoft.com/office/powerpoint/2010/main" val="102110144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467544" y="620688"/>
            <a:ext cx="8352928" cy="2736304"/>
          </a:xfrm>
        </p:spPr>
        <p:txBody>
          <a:bodyPr>
            <a:noAutofit/>
          </a:bodyPr>
          <a:lstStyle/>
          <a:p>
            <a:pPr algn="just"/>
            <a:r>
              <a:rPr lang="uk-UA" sz="2800" b="1" dirty="0">
                <a:solidFill>
                  <a:srgbClr val="0070C0"/>
                </a:solidFill>
                <a:latin typeface="Times New Roman" pitchFamily="18" charset="0"/>
                <a:cs typeface="Times New Roman" pitchFamily="18" charset="0"/>
              </a:rPr>
              <a:t>Жорсткість</a:t>
            </a:r>
            <a:r>
              <a:rPr lang="uk-UA" sz="2800" dirty="0">
                <a:solidFill>
                  <a:schemeClr val="tx1"/>
                </a:solidFill>
                <a:latin typeface="Times New Roman" pitchFamily="18" charset="0"/>
                <a:cs typeface="Times New Roman" pitchFamily="18" charset="0"/>
              </a:rPr>
              <a:t> – </a:t>
            </a:r>
            <a:r>
              <a:rPr lang="uk-UA" sz="2400" dirty="0">
                <a:solidFill>
                  <a:schemeClr val="tx1"/>
                </a:solidFill>
                <a:latin typeface="Times New Roman" pitchFamily="18" charset="0"/>
                <a:cs typeface="Times New Roman" pitchFamily="18" charset="0"/>
              </a:rPr>
              <a:t>це здатність матеріалу протидіяти зовнішнім навантаженням, тобто здатність матеріалу чинити опір деформації</a:t>
            </a:r>
            <a:r>
              <a:rPr lang="uk-UA" sz="2400" dirty="0" smtClean="0">
                <a:solidFill>
                  <a:schemeClr val="tx1"/>
                </a:solidFill>
                <a:latin typeface="Times New Roman" pitchFamily="18" charset="0"/>
                <a:cs typeface="Times New Roman" pitchFamily="18" charset="0"/>
              </a:rPr>
              <a:t>.</a:t>
            </a:r>
          </a:p>
          <a:p>
            <a:pPr algn="just"/>
            <a:r>
              <a:rPr lang="uk-UA" sz="2400" dirty="0" smtClean="0">
                <a:solidFill>
                  <a:schemeClr val="tx1"/>
                </a:solidFill>
                <a:latin typeface="Times New Roman" pitchFamily="18" charset="0"/>
                <a:cs typeface="Times New Roman" pitchFamily="18" charset="0"/>
              </a:rPr>
              <a:t>Жорсткість тіла залежить від пружних властивостей матеріалу, з якого виготовлене тіло, і від геометричних параметрів тіла.</a:t>
            </a:r>
          </a:p>
          <a:p>
            <a:pPr algn="just"/>
            <a:r>
              <a:rPr lang="uk-UA" sz="2400" dirty="0">
                <a:solidFill>
                  <a:schemeClr val="tx1"/>
                </a:solidFill>
                <a:latin typeface="Times New Roman" panose="02020603050405020304" pitchFamily="18" charset="0"/>
                <a:cs typeface="Times New Roman" panose="02020603050405020304" pitchFamily="18" charset="0"/>
              </a:rPr>
              <a:t>П</a:t>
            </a:r>
            <a:r>
              <a:rPr lang="uk-UA" sz="2400" dirty="0" smtClean="0">
                <a:solidFill>
                  <a:schemeClr val="tx1"/>
                </a:solidFill>
                <a:latin typeface="Times New Roman" panose="02020603050405020304" pitchFamily="18" charset="0"/>
                <a:cs typeface="Times New Roman" panose="02020603050405020304" pitchFamily="18" charset="0"/>
              </a:rPr>
              <a:t>ружні </a:t>
            </a:r>
            <a:r>
              <a:rPr lang="uk-UA" sz="2400" dirty="0">
                <a:solidFill>
                  <a:schemeClr val="tx1"/>
                </a:solidFill>
                <a:latin typeface="Times New Roman" panose="02020603050405020304" pitchFamily="18" charset="0"/>
                <a:cs typeface="Times New Roman" panose="02020603050405020304" pitchFamily="18" charset="0"/>
              </a:rPr>
              <a:t>властивості </a:t>
            </a:r>
            <a:r>
              <a:rPr lang="uk-UA" sz="2400" dirty="0" smtClean="0">
                <a:solidFill>
                  <a:schemeClr val="tx1"/>
                </a:solidFill>
                <a:latin typeface="Times New Roman" panose="02020603050405020304" pitchFamily="18" charset="0"/>
                <a:cs typeface="Times New Roman" panose="02020603050405020304" pitchFamily="18" charset="0"/>
              </a:rPr>
              <a:t>матеріалу характеризують </a:t>
            </a:r>
            <a:r>
              <a:rPr lang="uk-UA" sz="2400" b="1" i="1" dirty="0" smtClean="0">
                <a:solidFill>
                  <a:schemeClr val="tx1"/>
                </a:solidFill>
                <a:latin typeface="Times New Roman" panose="02020603050405020304" pitchFamily="18" charset="0"/>
                <a:cs typeface="Times New Roman" panose="02020603050405020304" pitchFamily="18" charset="0"/>
              </a:rPr>
              <a:t>модулем Юнга</a:t>
            </a:r>
            <a:r>
              <a:rPr lang="uk-UA" sz="2400" dirty="0" smtClean="0">
                <a:solidFill>
                  <a:schemeClr val="tx1"/>
                </a:solidFill>
                <a:latin typeface="Times New Roman" panose="02020603050405020304" pitchFamily="18" charset="0"/>
                <a:cs typeface="Times New Roman" panose="02020603050405020304" pitchFamily="18" charset="0"/>
              </a:rPr>
              <a:t>; </a:t>
            </a:r>
            <a:r>
              <a:rPr lang="uk-UA" sz="2400" dirty="0">
                <a:solidFill>
                  <a:schemeClr val="tx1"/>
                </a:solidFill>
                <a:latin typeface="Times New Roman" panose="02020603050405020304" pitchFamily="18" charset="0"/>
                <a:cs typeface="Times New Roman" panose="02020603050405020304" pitchFamily="18" charset="0"/>
              </a:rPr>
              <a:t>його визначають експериментально та фіксують у таблицях.</a:t>
            </a:r>
          </a:p>
          <a:p>
            <a:pPr algn="just"/>
            <a:endParaRPr lang="uk-UA" sz="2400" dirty="0" smtClean="0">
              <a:solidFill>
                <a:schemeClr val="tx1"/>
              </a:solidFill>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55776" y="4005064"/>
            <a:ext cx="4464496" cy="2795667"/>
          </a:xfrm>
          <a:prstGeom prst="rect">
            <a:avLst/>
          </a:prstGeom>
        </p:spPr>
      </p:pic>
    </p:spTree>
    <p:extLst>
      <p:ext uri="{BB962C8B-B14F-4D97-AF65-F5344CB8AC3E}">
        <p14:creationId xmlns:p14="http://schemas.microsoft.com/office/powerpoint/2010/main" val="125303959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395536" y="332656"/>
            <a:ext cx="8352928" cy="3744416"/>
          </a:xfrm>
        </p:spPr>
        <p:txBody>
          <a:bodyPr>
            <a:noAutofit/>
          </a:bodyPr>
          <a:lstStyle/>
          <a:p>
            <a:pPr algn="just"/>
            <a:r>
              <a:rPr lang="uk-UA" sz="2400" dirty="0" smtClean="0">
                <a:solidFill>
                  <a:schemeClr val="tx1"/>
                </a:solidFill>
                <a:latin typeface="Times New Roman" pitchFamily="18" charset="0"/>
                <a:cs typeface="Times New Roman" pitchFamily="18" charset="0"/>
              </a:rPr>
              <a:t>При виготовлені імплантатів, протезів, ортезів та інших конструкцій </a:t>
            </a:r>
            <a:r>
              <a:rPr lang="uk-UA" sz="2400" dirty="0">
                <a:solidFill>
                  <a:schemeClr val="tx1"/>
                </a:solidFill>
                <a:latin typeface="Times New Roman" pitchFamily="18" charset="0"/>
                <a:cs typeface="Times New Roman" pitchFamily="18" charset="0"/>
              </a:rPr>
              <a:t>медичного призначення </a:t>
            </a:r>
            <a:r>
              <a:rPr lang="uk-UA" sz="2400" dirty="0" smtClean="0">
                <a:solidFill>
                  <a:schemeClr val="tx1"/>
                </a:solidFill>
                <a:latin typeface="Times New Roman" pitchFamily="18" charset="0"/>
                <a:cs typeface="Times New Roman" pitchFamily="18" charset="0"/>
              </a:rPr>
              <a:t>найважливішим </a:t>
            </a:r>
            <a:r>
              <a:rPr lang="uk-UA" sz="2400" dirty="0">
                <a:solidFill>
                  <a:schemeClr val="tx1"/>
                </a:solidFill>
                <a:latin typeface="Times New Roman" pitchFamily="18" charset="0"/>
                <a:cs typeface="Times New Roman" pitchFamily="18" charset="0"/>
              </a:rPr>
              <a:t>є забезпечення потрібної </a:t>
            </a:r>
            <a:r>
              <a:rPr lang="uk-UA" sz="2400" dirty="0" smtClean="0">
                <a:solidFill>
                  <a:schemeClr val="tx1"/>
                </a:solidFill>
                <a:latin typeface="Times New Roman" pitchFamily="18" charset="0"/>
                <a:cs typeface="Times New Roman" pitchFamily="18" charset="0"/>
              </a:rPr>
              <a:t>міцності конструкцій. Для цього проводяться модельні дослідження параметрів конструкції і розрахунки на </a:t>
            </a:r>
            <a:r>
              <a:rPr lang="uk-UA" sz="2400" dirty="0">
                <a:solidFill>
                  <a:schemeClr val="tx1"/>
                </a:solidFill>
                <a:latin typeface="Times New Roman" pitchFamily="18" charset="0"/>
                <a:cs typeface="Times New Roman" pitchFamily="18" charset="0"/>
              </a:rPr>
              <a:t>міцність. </a:t>
            </a:r>
          </a:p>
          <a:p>
            <a:pPr algn="just"/>
            <a:r>
              <a:rPr lang="uk-UA" sz="2800" b="1" dirty="0" smtClean="0">
                <a:solidFill>
                  <a:srgbClr val="0070C0"/>
                </a:solidFill>
                <a:latin typeface="Times New Roman" pitchFamily="18" charset="0"/>
                <a:cs typeface="Times New Roman" pitchFamily="18" charset="0"/>
              </a:rPr>
              <a:t>Міцність</a:t>
            </a:r>
            <a:r>
              <a:rPr lang="uk-UA" sz="2400" dirty="0" smtClean="0">
                <a:solidFill>
                  <a:schemeClr val="tx1"/>
                </a:solidFill>
                <a:latin typeface="Times New Roman" pitchFamily="18" charset="0"/>
                <a:cs typeface="Times New Roman" pitchFamily="18" charset="0"/>
              </a:rPr>
              <a:t> </a:t>
            </a:r>
            <a:r>
              <a:rPr lang="uk-UA" sz="2400" dirty="0">
                <a:solidFill>
                  <a:schemeClr val="tx1"/>
                </a:solidFill>
                <a:latin typeface="Times New Roman" pitchFamily="18" charset="0"/>
                <a:cs typeface="Times New Roman" pitchFamily="18" charset="0"/>
              </a:rPr>
              <a:t>– </a:t>
            </a:r>
            <a:r>
              <a:rPr lang="uk-UA" sz="2400" dirty="0" smtClean="0">
                <a:solidFill>
                  <a:schemeClr val="tx1"/>
                </a:solidFill>
                <a:latin typeface="Times New Roman" pitchFamily="18" charset="0"/>
                <a:cs typeface="Times New Roman" pitchFamily="18" charset="0"/>
              </a:rPr>
              <a:t>це здатність </a:t>
            </a:r>
            <a:r>
              <a:rPr lang="uk-UA" sz="2400" dirty="0">
                <a:solidFill>
                  <a:schemeClr val="tx1"/>
                </a:solidFill>
                <a:latin typeface="Times New Roman" pitchFamily="18" charset="0"/>
                <a:cs typeface="Times New Roman" pitchFamily="18" charset="0"/>
              </a:rPr>
              <a:t>тіл </a:t>
            </a:r>
            <a:r>
              <a:rPr lang="uk-UA" sz="2400" dirty="0" smtClean="0">
                <a:solidFill>
                  <a:schemeClr val="tx1"/>
                </a:solidFill>
                <a:latin typeface="Times New Roman" pitchFamily="18" charset="0"/>
                <a:cs typeface="Times New Roman" pitchFamily="18" charset="0"/>
              </a:rPr>
              <a:t>протидіяти </a:t>
            </a:r>
            <a:r>
              <a:rPr lang="uk-UA" sz="2400" dirty="0">
                <a:solidFill>
                  <a:schemeClr val="tx1"/>
                </a:solidFill>
                <a:latin typeface="Times New Roman" pitchFamily="18" charset="0"/>
                <a:cs typeface="Times New Roman" pitchFamily="18" charset="0"/>
              </a:rPr>
              <a:t>руйнуванню під дією зовнішніх сил (навантажень). </a:t>
            </a:r>
            <a:r>
              <a:rPr lang="uk-UA" sz="2400" dirty="0" smtClean="0">
                <a:solidFill>
                  <a:schemeClr val="tx1"/>
                </a:solidFill>
                <a:latin typeface="Times New Roman" pitchFamily="18" charset="0"/>
                <a:cs typeface="Times New Roman" pitchFamily="18" charset="0"/>
              </a:rPr>
              <a:t>Отже </a:t>
            </a:r>
            <a:r>
              <a:rPr lang="uk-UA" sz="2400" dirty="0">
                <a:solidFill>
                  <a:schemeClr val="tx1"/>
                </a:solidFill>
                <a:latin typeface="Times New Roman" pitchFamily="18" charset="0"/>
                <a:cs typeface="Times New Roman" pitchFamily="18" charset="0"/>
              </a:rPr>
              <a:t>міцність матеріалу тим більша, чим </a:t>
            </a:r>
            <a:r>
              <a:rPr lang="uk-UA" sz="2400" dirty="0" smtClean="0">
                <a:solidFill>
                  <a:schemeClr val="tx1"/>
                </a:solidFill>
                <a:latin typeface="Times New Roman" pitchFamily="18" charset="0"/>
                <a:cs typeface="Times New Roman" pitchFamily="18" charset="0"/>
              </a:rPr>
              <a:t>більші ті деформуючі </a:t>
            </a:r>
            <a:r>
              <a:rPr lang="uk-UA" sz="2400" dirty="0">
                <a:solidFill>
                  <a:schemeClr val="tx1"/>
                </a:solidFill>
                <a:latin typeface="Times New Roman" pitchFamily="18" charset="0"/>
                <a:cs typeface="Times New Roman" pitchFamily="18" charset="0"/>
              </a:rPr>
              <a:t>впливи, які </a:t>
            </a:r>
            <a:r>
              <a:rPr lang="uk-UA" sz="2400" dirty="0" smtClean="0">
                <a:solidFill>
                  <a:schemeClr val="tx1"/>
                </a:solidFill>
                <a:latin typeface="Times New Roman" pitchFamily="18" charset="0"/>
                <a:cs typeface="Times New Roman" pitchFamily="18" charset="0"/>
              </a:rPr>
              <a:t>здатне витримати, не руйнуючись, </a:t>
            </a:r>
            <a:r>
              <a:rPr lang="uk-UA" sz="2400" dirty="0">
                <a:solidFill>
                  <a:schemeClr val="tx1"/>
                </a:solidFill>
                <a:latin typeface="Times New Roman" pitchFamily="18" charset="0"/>
                <a:cs typeface="Times New Roman" pitchFamily="18" charset="0"/>
              </a:rPr>
              <a:t>тіло</a:t>
            </a:r>
            <a:r>
              <a:rPr lang="uk-UA" sz="2400" dirty="0" smtClean="0">
                <a:solidFill>
                  <a:schemeClr val="tx1"/>
                </a:solidFill>
                <a:latin typeface="Times New Roman" pitchFamily="18" charset="0"/>
                <a:cs typeface="Times New Roman" pitchFamily="18" charset="0"/>
              </a:rPr>
              <a:t>. </a:t>
            </a:r>
            <a:endParaRPr lang="ru-RU" sz="2400" dirty="0">
              <a:solidFill>
                <a:schemeClr val="tx1"/>
              </a:solidFill>
              <a:latin typeface="Times New Roman" pitchFamily="18" charset="0"/>
              <a:cs typeface="Times New Roman" pitchFamily="18" charset="0"/>
            </a:endParaRPr>
          </a:p>
        </p:txBody>
      </p:sp>
      <p:pic>
        <p:nvPicPr>
          <p:cNvPr id="2" name="Рисунок 1"/>
          <p:cNvPicPr>
            <a:picLocks noChangeAspect="1"/>
          </p:cNvPicPr>
          <p:nvPr/>
        </p:nvPicPr>
        <p:blipFill>
          <a:blip r:embed="rId2"/>
          <a:stretch>
            <a:fillRect/>
          </a:stretch>
        </p:blipFill>
        <p:spPr>
          <a:xfrm>
            <a:off x="3419872" y="4797152"/>
            <a:ext cx="2808312" cy="1684987"/>
          </a:xfrm>
          <a:prstGeom prst="rect">
            <a:avLst/>
          </a:prstGeom>
        </p:spPr>
      </p:pic>
    </p:spTree>
    <p:extLst>
      <p:ext uri="{BB962C8B-B14F-4D97-AF65-F5344CB8AC3E}">
        <p14:creationId xmlns:p14="http://schemas.microsoft.com/office/powerpoint/2010/main" val="422773204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395536" y="340854"/>
            <a:ext cx="8064896" cy="4456298"/>
          </a:xfrm>
        </p:spPr>
        <p:txBody>
          <a:bodyPr>
            <a:noAutofit/>
          </a:bodyPr>
          <a:lstStyle/>
          <a:p>
            <a:pPr algn="just"/>
            <a:r>
              <a:rPr lang="uk-UA" sz="2800" b="1" dirty="0" smtClean="0">
                <a:solidFill>
                  <a:srgbClr val="0070C0"/>
                </a:solidFill>
                <a:latin typeface="Times New Roman" pitchFamily="18" charset="0"/>
                <a:cs typeface="Times New Roman" pitchFamily="18" charset="0"/>
              </a:rPr>
              <a:t>В'язкість</a:t>
            </a:r>
            <a:r>
              <a:rPr lang="uk-UA" sz="2800" dirty="0" smtClean="0">
                <a:solidFill>
                  <a:schemeClr val="tx1"/>
                </a:solidFill>
                <a:latin typeface="Times New Roman" pitchFamily="18" charset="0"/>
                <a:cs typeface="Times New Roman" pitchFamily="18" charset="0"/>
              </a:rPr>
              <a:t> - </a:t>
            </a:r>
            <a:r>
              <a:rPr lang="uk-UA" sz="2400" dirty="0" smtClean="0">
                <a:solidFill>
                  <a:schemeClr val="tx1"/>
                </a:solidFill>
                <a:latin typeface="Times New Roman" pitchFamily="18" charset="0"/>
                <a:cs typeface="Times New Roman" pitchFamily="18" charset="0"/>
              </a:rPr>
              <a:t>динамічна властивість, яка характеризує здатність тіла протидіяти зміні його форми при дії тангенціальних напружень</a:t>
            </a:r>
          </a:p>
          <a:p>
            <a:pPr algn="just"/>
            <a:endParaRPr lang="uk-UA" sz="2800" dirty="0" smtClean="0">
              <a:solidFill>
                <a:schemeClr val="tx1"/>
              </a:solidFill>
              <a:latin typeface="Times New Roman" pitchFamily="18" charset="0"/>
              <a:cs typeface="Times New Roman" pitchFamily="18" charset="0"/>
            </a:endParaRPr>
          </a:p>
          <a:p>
            <a:pPr algn="just"/>
            <a:endParaRPr lang="uk-UA" sz="2800" dirty="0">
              <a:solidFill>
                <a:schemeClr val="tx1"/>
              </a:solidFill>
              <a:latin typeface="Times New Roman" pitchFamily="18" charset="0"/>
              <a:cs typeface="Times New Roman" pitchFamily="18" charset="0"/>
            </a:endParaRPr>
          </a:p>
          <a:p>
            <a:pPr algn="just"/>
            <a:endParaRPr lang="uk-UA" sz="2800" dirty="0" smtClean="0">
              <a:solidFill>
                <a:schemeClr val="tx1"/>
              </a:solidFill>
              <a:latin typeface="Times New Roman" pitchFamily="18" charset="0"/>
              <a:cs typeface="Times New Roman" pitchFamily="18" charset="0"/>
            </a:endParaRPr>
          </a:p>
          <a:p>
            <a:pPr algn="just"/>
            <a:r>
              <a:rPr lang="uk-UA" sz="2800" b="1" dirty="0" smtClean="0">
                <a:solidFill>
                  <a:srgbClr val="0070C0"/>
                </a:solidFill>
                <a:latin typeface="Times New Roman" pitchFamily="18" charset="0"/>
                <a:cs typeface="Times New Roman" pitchFamily="18" charset="0"/>
              </a:rPr>
              <a:t>Плинність</a:t>
            </a:r>
            <a:r>
              <a:rPr lang="uk-UA" sz="2800" dirty="0" smtClean="0">
                <a:solidFill>
                  <a:schemeClr val="tx1"/>
                </a:solidFill>
                <a:latin typeface="Times New Roman" pitchFamily="18" charset="0"/>
                <a:cs typeface="Times New Roman" pitchFamily="18" charset="0"/>
              </a:rPr>
              <a:t> (</a:t>
            </a:r>
            <a:r>
              <a:rPr lang="uk-UA" sz="2800" dirty="0" smtClean="0">
                <a:solidFill>
                  <a:srgbClr val="0070C0"/>
                </a:solidFill>
                <a:latin typeface="Times New Roman" pitchFamily="18" charset="0"/>
                <a:cs typeface="Times New Roman" pitchFamily="18" charset="0"/>
              </a:rPr>
              <a:t>текучість</a:t>
            </a:r>
            <a:r>
              <a:rPr lang="uk-UA" sz="2800" dirty="0" smtClean="0">
                <a:solidFill>
                  <a:schemeClr val="tx1"/>
                </a:solidFill>
                <a:latin typeface="Times New Roman" pitchFamily="18" charset="0"/>
                <a:cs typeface="Times New Roman" pitchFamily="18" charset="0"/>
              </a:rPr>
              <a:t>) - </a:t>
            </a:r>
            <a:r>
              <a:rPr lang="uk-UA" sz="2400" dirty="0" smtClean="0">
                <a:solidFill>
                  <a:schemeClr val="tx1"/>
                </a:solidFill>
                <a:latin typeface="Times New Roman" pitchFamily="18" charset="0"/>
                <a:cs typeface="Times New Roman" pitchFamily="18" charset="0"/>
              </a:rPr>
              <a:t>динамічна властивість середовища, яка характеризує здатність окремих його шарів переміщуватись з деякою швидкістю у просторі відносно інших шарів цього середовища.</a:t>
            </a:r>
            <a:endParaRPr lang="ru-RU" sz="2400" dirty="0">
              <a:solidFill>
                <a:schemeClr val="tx1"/>
              </a:solidFill>
              <a:latin typeface="Times New Roman" pitchFamily="18" charset="0"/>
              <a:cs typeface="Times New Roman" pitchFamily="18" charset="0"/>
            </a:endParaRPr>
          </a:p>
        </p:txBody>
      </p:sp>
      <p:pic>
        <p:nvPicPr>
          <p:cNvPr id="2" name="Рисунок 1"/>
          <p:cNvPicPr>
            <a:picLocks noChangeAspect="1"/>
          </p:cNvPicPr>
          <p:nvPr/>
        </p:nvPicPr>
        <p:blipFill>
          <a:blip r:embed="rId2"/>
          <a:stretch>
            <a:fillRect/>
          </a:stretch>
        </p:blipFill>
        <p:spPr>
          <a:xfrm>
            <a:off x="1331640" y="1988840"/>
            <a:ext cx="2381250" cy="952500"/>
          </a:xfrm>
          <a:prstGeom prst="rect">
            <a:avLst/>
          </a:prstGeom>
        </p:spPr>
      </p:pic>
      <p:pic>
        <p:nvPicPr>
          <p:cNvPr id="4" name="Рисунок 3"/>
          <p:cNvPicPr>
            <a:picLocks noChangeAspect="1"/>
          </p:cNvPicPr>
          <p:nvPr/>
        </p:nvPicPr>
        <p:blipFill>
          <a:blip r:embed="rId3"/>
          <a:stretch>
            <a:fillRect/>
          </a:stretch>
        </p:blipFill>
        <p:spPr>
          <a:xfrm>
            <a:off x="5169078" y="5029040"/>
            <a:ext cx="2328296" cy="1216274"/>
          </a:xfrm>
          <a:prstGeom prst="rect">
            <a:avLst/>
          </a:prstGeom>
        </p:spPr>
      </p:pic>
      <p:pic>
        <p:nvPicPr>
          <p:cNvPr id="5" name="Рисунок 4"/>
          <p:cNvPicPr>
            <a:picLocks noChangeAspect="1"/>
          </p:cNvPicPr>
          <p:nvPr/>
        </p:nvPicPr>
        <p:blipFill>
          <a:blip r:embed="rId4"/>
          <a:stretch>
            <a:fillRect/>
          </a:stretch>
        </p:blipFill>
        <p:spPr>
          <a:xfrm>
            <a:off x="5169078" y="1789016"/>
            <a:ext cx="1805186" cy="1352147"/>
          </a:xfrm>
          <a:prstGeom prst="rect">
            <a:avLst/>
          </a:prstGeom>
        </p:spPr>
      </p:pic>
      <p:pic>
        <p:nvPicPr>
          <p:cNvPr id="6" name="Рисунок 5"/>
          <p:cNvPicPr>
            <a:picLocks noChangeAspect="1"/>
          </p:cNvPicPr>
          <p:nvPr/>
        </p:nvPicPr>
        <p:blipFill>
          <a:blip r:embed="rId5"/>
          <a:stretch>
            <a:fillRect/>
          </a:stretch>
        </p:blipFill>
        <p:spPr>
          <a:xfrm>
            <a:off x="1557145" y="5123557"/>
            <a:ext cx="1930240" cy="1203002"/>
          </a:xfrm>
          <a:prstGeom prst="rect">
            <a:avLst/>
          </a:prstGeom>
        </p:spPr>
      </p:pic>
    </p:spTree>
    <p:extLst>
      <p:ext uri="{BB962C8B-B14F-4D97-AF65-F5344CB8AC3E}">
        <p14:creationId xmlns:p14="http://schemas.microsoft.com/office/powerpoint/2010/main" val="80386597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395536" y="340854"/>
            <a:ext cx="8064896" cy="3376178"/>
          </a:xfrm>
        </p:spPr>
        <p:txBody>
          <a:bodyPr>
            <a:noAutofit/>
          </a:bodyPr>
          <a:lstStyle/>
          <a:p>
            <a:pPr algn="just"/>
            <a:r>
              <a:rPr lang="uk-UA" sz="2800" b="1" dirty="0">
                <a:solidFill>
                  <a:srgbClr val="0070C0"/>
                </a:solidFill>
                <a:latin typeface="Times New Roman" pitchFamily="18" charset="0"/>
                <a:cs typeface="Times New Roman" pitchFamily="18" charset="0"/>
              </a:rPr>
              <a:t>Повзучість </a:t>
            </a:r>
            <a:r>
              <a:rPr lang="uk-UA" sz="2800" dirty="0" smtClean="0">
                <a:solidFill>
                  <a:schemeClr val="tx1"/>
                </a:solidFill>
                <a:latin typeface="Times New Roman" pitchFamily="18" charset="0"/>
                <a:cs typeface="Times New Roman" pitchFamily="18" charset="0"/>
              </a:rPr>
              <a:t>матеріалів –</a:t>
            </a:r>
            <a:r>
              <a:rPr lang="uk-UA" sz="2800" b="1" dirty="0" smtClean="0">
                <a:solidFill>
                  <a:srgbClr val="0070C0"/>
                </a:solidFill>
                <a:latin typeface="Times New Roman" pitchFamily="18" charset="0"/>
                <a:cs typeface="Times New Roman" pitchFamily="18" charset="0"/>
              </a:rPr>
              <a:t> </a:t>
            </a:r>
            <a:r>
              <a:rPr lang="uk-UA" sz="2800" dirty="0" smtClean="0">
                <a:solidFill>
                  <a:schemeClr val="tx1"/>
                </a:solidFill>
                <a:latin typeface="Times New Roman" pitchFamily="18" charset="0"/>
                <a:cs typeface="Times New Roman" pitchFamily="18" charset="0"/>
              </a:rPr>
              <a:t>явище </a:t>
            </a:r>
            <a:r>
              <a:rPr lang="uk-UA" sz="2800" i="1" dirty="0" smtClean="0">
                <a:solidFill>
                  <a:schemeClr val="tx1"/>
                </a:solidFill>
                <a:latin typeface="Times New Roman" pitchFamily="18" charset="0"/>
                <a:cs typeface="Times New Roman" pitchFamily="18" charset="0"/>
              </a:rPr>
              <a:t>повільного</a:t>
            </a:r>
            <a:r>
              <a:rPr lang="uk-UA" sz="2800" dirty="0" smtClean="0">
                <a:solidFill>
                  <a:schemeClr val="tx1"/>
                </a:solidFill>
                <a:latin typeface="Times New Roman" pitchFamily="18" charset="0"/>
                <a:cs typeface="Times New Roman" pitchFamily="18" charset="0"/>
              </a:rPr>
              <a:t> незворотного зростання </a:t>
            </a:r>
            <a:r>
              <a:rPr lang="uk-UA" sz="2800" dirty="0">
                <a:solidFill>
                  <a:schemeClr val="tx1"/>
                </a:solidFill>
                <a:latin typeface="Times New Roman" pitchFamily="18" charset="0"/>
                <a:cs typeface="Times New Roman" pitchFamily="18" charset="0"/>
              </a:rPr>
              <a:t>деформації твердого тіла з часом при сталому </a:t>
            </a:r>
            <a:r>
              <a:rPr lang="uk-UA" sz="2800" dirty="0" smtClean="0">
                <a:solidFill>
                  <a:schemeClr val="tx1"/>
                </a:solidFill>
                <a:latin typeface="Times New Roman" pitchFamily="18" charset="0"/>
                <a:cs typeface="Times New Roman" pitchFamily="18" charset="0"/>
              </a:rPr>
              <a:t>навантаженні. </a:t>
            </a:r>
          </a:p>
          <a:p>
            <a:pPr marL="457200" indent="-457200" algn="just">
              <a:buFont typeface="Arial" panose="020B0604020202020204" pitchFamily="34" charset="0"/>
              <a:buChar char="•"/>
            </a:pPr>
            <a:r>
              <a:rPr lang="uk-UA" sz="2800" dirty="0" smtClean="0">
                <a:solidFill>
                  <a:schemeClr val="tx1"/>
                </a:solidFill>
                <a:latin typeface="Times New Roman" pitchFamily="18" charset="0"/>
                <a:cs typeface="Times New Roman" pitchFamily="18" charset="0"/>
              </a:rPr>
              <a:t>Повзучість </a:t>
            </a:r>
            <a:r>
              <a:rPr lang="uk-UA" sz="2800" dirty="0">
                <a:solidFill>
                  <a:schemeClr val="tx1"/>
                </a:solidFill>
                <a:latin typeface="Times New Roman" pitchFamily="18" charset="0"/>
                <a:cs typeface="Times New Roman" pitchFamily="18" charset="0"/>
              </a:rPr>
              <a:t>пов'язана із пластичністю і особливо властива м'яким матеріалам на зразок полімерів. Деформація тіла, що виникає внаслідок повзучості, має </a:t>
            </a:r>
            <a:r>
              <a:rPr lang="uk-UA" sz="2800" i="1" dirty="0">
                <a:solidFill>
                  <a:schemeClr val="tx1"/>
                </a:solidFill>
                <a:latin typeface="Times New Roman" pitchFamily="18" charset="0"/>
                <a:cs typeface="Times New Roman" pitchFamily="18" charset="0"/>
              </a:rPr>
              <a:t>незворотний характер</a:t>
            </a:r>
            <a:r>
              <a:rPr lang="uk-UA" sz="2800" dirty="0" smtClean="0">
                <a:solidFill>
                  <a:schemeClr val="tx1"/>
                </a:solidFill>
                <a:latin typeface="Times New Roman" pitchFamily="18" charset="0"/>
                <a:cs typeface="Times New Roman" pitchFamily="18" charset="0"/>
              </a:rPr>
              <a:t>.</a:t>
            </a:r>
          </a:p>
          <a:p>
            <a:pPr algn="just"/>
            <a:endParaRPr lang="uk-UA" sz="2800" dirty="0">
              <a:solidFill>
                <a:schemeClr val="tx1"/>
              </a:solidFill>
              <a:latin typeface="Times New Roman" pitchFamily="18" charset="0"/>
              <a:cs typeface="Times New Roman" pitchFamily="18" charset="0"/>
            </a:endParaRPr>
          </a:p>
          <a:p>
            <a:pPr algn="just"/>
            <a:endParaRPr lang="uk-UA" sz="2800" dirty="0" smtClean="0">
              <a:solidFill>
                <a:schemeClr val="tx1"/>
              </a:solidFill>
              <a:latin typeface="Times New Roman" pitchFamily="18" charset="0"/>
              <a:cs typeface="Times New Roman" pitchFamily="18" charset="0"/>
            </a:endParaRPr>
          </a:p>
        </p:txBody>
      </p:sp>
      <p:pic>
        <p:nvPicPr>
          <p:cNvPr id="7" name="Рисунок 6"/>
          <p:cNvPicPr>
            <a:picLocks noChangeAspect="1"/>
          </p:cNvPicPr>
          <p:nvPr/>
        </p:nvPicPr>
        <p:blipFill>
          <a:blip r:embed="rId2"/>
          <a:stretch>
            <a:fillRect/>
          </a:stretch>
        </p:blipFill>
        <p:spPr>
          <a:xfrm>
            <a:off x="2843808" y="3735764"/>
            <a:ext cx="3960440" cy="2966463"/>
          </a:xfrm>
          <a:prstGeom prst="rect">
            <a:avLst/>
          </a:prstGeom>
        </p:spPr>
      </p:pic>
    </p:spTree>
    <p:extLst>
      <p:ext uri="{BB962C8B-B14F-4D97-AF65-F5344CB8AC3E}">
        <p14:creationId xmlns:p14="http://schemas.microsoft.com/office/powerpoint/2010/main" val="226876904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6428" y="256438"/>
            <a:ext cx="7211144" cy="872516"/>
          </a:xfrm>
        </p:spPr>
        <p:txBody>
          <a:bodyPr>
            <a:normAutofit/>
          </a:bodyPr>
          <a:lstStyle/>
          <a:p>
            <a:r>
              <a:rPr lang="uk-UA" sz="3600" dirty="0" smtClean="0">
                <a:solidFill>
                  <a:srgbClr val="0070C0"/>
                </a:solidFill>
                <a:latin typeface="Times New Roman" pitchFamily="18" charset="0"/>
                <a:cs typeface="Times New Roman" pitchFamily="18" charset="0"/>
              </a:rPr>
              <a:t>Поняття деформації</a:t>
            </a:r>
            <a:r>
              <a:rPr lang="uk-UA" sz="3600" dirty="0">
                <a:solidFill>
                  <a:srgbClr val="0070C0"/>
                </a:solidFill>
                <a:latin typeface="Times New Roman" pitchFamily="18" charset="0"/>
                <a:cs typeface="Times New Roman" pitchFamily="18" charset="0"/>
              </a:rPr>
              <a:t>;</a:t>
            </a:r>
            <a:r>
              <a:rPr lang="uk-UA" sz="3600" dirty="0" smtClean="0">
                <a:solidFill>
                  <a:srgbClr val="0070C0"/>
                </a:solidFill>
                <a:latin typeface="Times New Roman" pitchFamily="18" charset="0"/>
                <a:cs typeface="Times New Roman" pitchFamily="18" charset="0"/>
              </a:rPr>
              <a:t> </a:t>
            </a:r>
            <a:r>
              <a:rPr lang="uk-UA" sz="3600" dirty="0">
                <a:solidFill>
                  <a:srgbClr val="0070C0"/>
                </a:solidFill>
                <a:latin typeface="Times New Roman" pitchFamily="18" charset="0"/>
                <a:cs typeface="Times New Roman" pitchFamily="18" charset="0"/>
              </a:rPr>
              <a:t>її </a:t>
            </a:r>
            <a:r>
              <a:rPr lang="uk-UA" sz="3600" dirty="0" smtClean="0">
                <a:solidFill>
                  <a:srgbClr val="0070C0"/>
                </a:solidFill>
                <a:latin typeface="Times New Roman" pitchFamily="18" charset="0"/>
                <a:cs typeface="Times New Roman" pitchFamily="18" charset="0"/>
              </a:rPr>
              <a:t>види </a:t>
            </a:r>
            <a:endParaRPr lang="uk-UA" sz="3600" dirty="0">
              <a:solidFill>
                <a:srgbClr val="0070C0"/>
              </a:solidFill>
            </a:endParaRPr>
          </a:p>
        </p:txBody>
      </p:sp>
      <p:sp>
        <p:nvSpPr>
          <p:cNvPr id="3" name="Місце для вмісту 2"/>
          <p:cNvSpPr>
            <a:spLocks noGrp="1"/>
          </p:cNvSpPr>
          <p:nvPr>
            <p:ph idx="1"/>
          </p:nvPr>
        </p:nvSpPr>
        <p:spPr>
          <a:xfrm>
            <a:off x="283602" y="1138256"/>
            <a:ext cx="8386936" cy="3226847"/>
          </a:xfrm>
        </p:spPr>
        <p:txBody>
          <a:bodyPr>
            <a:noAutofit/>
          </a:bodyPr>
          <a:lstStyle/>
          <a:p>
            <a:pPr algn="just"/>
            <a:r>
              <a:rPr lang="uk-UA" sz="2200" dirty="0" smtClean="0">
                <a:latin typeface="Times New Roman" panose="02020603050405020304" pitchFamily="18" charset="0"/>
                <a:cs typeface="Times New Roman" panose="02020603050405020304" pitchFamily="18" charset="0"/>
              </a:rPr>
              <a:t>Протягом свого життя організм людини зазнає різноманітних зовнішніх і внутрішніх механічних впливів. Немає таких клітин, тканин або органів, які б не деформувалися в результаті власної діяльності, діяльності сусідніх ділянок чи завдяки зовнішньому впливу на організм в цілому. </a:t>
            </a:r>
          </a:p>
          <a:p>
            <a:pPr algn="just"/>
            <a:r>
              <a:rPr lang="uk-UA" sz="2200" dirty="0" smtClean="0">
                <a:latin typeface="Times New Roman" panose="02020603050405020304" pitchFamily="18" charset="0"/>
                <a:cs typeface="Times New Roman" panose="02020603050405020304" pitchFamily="18" charset="0"/>
              </a:rPr>
              <a:t>В залежності від виду біотканин, її стану і типу деформацій біооб’єкт буде деформуватися по-різному. </a:t>
            </a:r>
          </a:p>
          <a:p>
            <a:pPr algn="just"/>
            <a:r>
              <a:rPr lang="uk-UA" sz="2200" i="1" dirty="0" smtClean="0">
                <a:latin typeface="Times New Roman" panose="02020603050405020304" pitchFamily="18" charset="0"/>
                <a:cs typeface="Times New Roman" panose="02020603050405020304" pitchFamily="18" charset="0"/>
              </a:rPr>
              <a:t>Деформація середовища відбувається за певними біофізичними законами. </a:t>
            </a:r>
          </a:p>
        </p:txBody>
      </p:sp>
      <p:pic>
        <p:nvPicPr>
          <p:cNvPr id="5" name="Рисунок 4"/>
          <p:cNvPicPr>
            <a:picLocks noChangeAspect="1"/>
          </p:cNvPicPr>
          <p:nvPr/>
        </p:nvPicPr>
        <p:blipFill>
          <a:blip r:embed="rId2"/>
          <a:stretch>
            <a:fillRect/>
          </a:stretch>
        </p:blipFill>
        <p:spPr>
          <a:xfrm>
            <a:off x="3347864" y="4725144"/>
            <a:ext cx="2619375" cy="1743075"/>
          </a:xfrm>
          <a:prstGeom prst="rect">
            <a:avLst/>
          </a:prstGeom>
        </p:spPr>
      </p:pic>
      <p:pic>
        <p:nvPicPr>
          <p:cNvPr id="6" name="Рисунок 5"/>
          <p:cNvPicPr>
            <a:picLocks noChangeAspect="1"/>
          </p:cNvPicPr>
          <p:nvPr/>
        </p:nvPicPr>
        <p:blipFill>
          <a:blip r:embed="rId3"/>
          <a:stretch>
            <a:fillRect/>
          </a:stretch>
        </p:blipFill>
        <p:spPr>
          <a:xfrm>
            <a:off x="6300192" y="4653136"/>
            <a:ext cx="2664296" cy="1658729"/>
          </a:xfrm>
          <a:prstGeom prst="rect">
            <a:avLst/>
          </a:prstGeom>
        </p:spPr>
      </p:pic>
      <p:pic>
        <p:nvPicPr>
          <p:cNvPr id="8" name="Рисунок 7"/>
          <p:cNvPicPr>
            <a:picLocks noChangeAspect="1"/>
          </p:cNvPicPr>
          <p:nvPr/>
        </p:nvPicPr>
        <p:blipFill>
          <a:blip r:embed="rId4"/>
          <a:stretch>
            <a:fillRect/>
          </a:stretch>
        </p:blipFill>
        <p:spPr>
          <a:xfrm>
            <a:off x="280881" y="4548931"/>
            <a:ext cx="3048000" cy="2095500"/>
          </a:xfrm>
          <a:prstGeom prst="rect">
            <a:avLst/>
          </a:prstGeom>
        </p:spPr>
      </p:pic>
    </p:spTree>
    <p:extLst>
      <p:ext uri="{BB962C8B-B14F-4D97-AF65-F5344CB8AC3E}">
        <p14:creationId xmlns:p14="http://schemas.microsoft.com/office/powerpoint/2010/main" val="404725978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467544" y="620688"/>
            <a:ext cx="8229600" cy="3600400"/>
          </a:xfrm>
        </p:spPr>
        <p:txBody>
          <a:bodyPr>
            <a:normAutofit fontScale="32500" lnSpcReduction="20000"/>
          </a:bodyPr>
          <a:lstStyle/>
          <a:p>
            <a:pPr marL="0" indent="0" algn="just">
              <a:buNone/>
            </a:pPr>
            <a:r>
              <a:rPr lang="uk-UA" sz="8000" dirty="0" smtClean="0">
                <a:latin typeface="Times New Roman" panose="02020603050405020304" pitchFamily="18" charset="0"/>
                <a:cs typeface="Times New Roman" panose="02020603050405020304" pitchFamily="18" charset="0"/>
              </a:rPr>
              <a:t>	</a:t>
            </a:r>
            <a:r>
              <a:rPr lang="uk-UA" sz="7400" b="1" dirty="0" smtClean="0">
                <a:solidFill>
                  <a:srgbClr val="0070C0"/>
                </a:solidFill>
                <a:latin typeface="Times New Roman" panose="02020603050405020304" pitchFamily="18" charset="0"/>
                <a:cs typeface="Times New Roman" panose="02020603050405020304" pitchFamily="18" charset="0"/>
              </a:rPr>
              <a:t>Реологія</a:t>
            </a:r>
            <a:r>
              <a:rPr lang="uk-UA" sz="7400" dirty="0" smtClean="0">
                <a:latin typeface="Times New Roman" panose="02020603050405020304" pitchFamily="18" charset="0"/>
                <a:cs typeface="Times New Roman" panose="02020603050405020304" pitchFamily="18" charset="0"/>
              </a:rPr>
              <a:t> – наука, яка вивчає закони деформації тіл і плинності суцільних середовищ. В основі реології лежать основні закони теорії пружності і пластичності, закони гідромеханіки.</a:t>
            </a:r>
          </a:p>
          <a:p>
            <a:pPr marL="0" indent="0" algn="just">
              <a:buNone/>
            </a:pPr>
            <a:r>
              <a:rPr lang="uk-UA" sz="7400" dirty="0" smtClean="0">
                <a:latin typeface="Times New Roman" panose="02020603050405020304" pitchFamily="18" charset="0"/>
                <a:cs typeface="Times New Roman" panose="02020603050405020304" pitchFamily="18" charset="0"/>
              </a:rPr>
              <a:t>Основне завдання реології — встановити залежність між механічними напруженнями, що виникають у тілі, і викликаними ними деформаціями та їх змінами в часі. </a:t>
            </a:r>
          </a:p>
          <a:p>
            <a:pPr marL="0" indent="0" algn="just">
              <a:buNone/>
            </a:pPr>
            <a:r>
              <a:rPr lang="uk-UA" sz="7400" b="1" dirty="0" smtClean="0">
                <a:solidFill>
                  <a:srgbClr val="0070C0"/>
                </a:solidFill>
                <a:latin typeface="Times New Roman" panose="02020603050405020304" pitchFamily="18" charset="0"/>
                <a:cs typeface="Times New Roman" panose="02020603050405020304" pitchFamily="18" charset="0"/>
              </a:rPr>
              <a:t>	Біореологія</a:t>
            </a:r>
            <a:r>
              <a:rPr lang="uk-UA" sz="7400" dirty="0" smtClean="0">
                <a:latin typeface="Times New Roman" panose="02020603050405020304" pitchFamily="18" charset="0"/>
                <a:cs typeface="Times New Roman" panose="02020603050405020304" pitchFamily="18" charset="0"/>
              </a:rPr>
              <a:t> – наука, яка вивчає закони деформації і плинності (течії) біологічних середовищ.</a:t>
            </a:r>
          </a:p>
          <a:p>
            <a:pPr marL="0" indent="0" algn="just">
              <a:buNone/>
            </a:pPr>
            <a:r>
              <a:rPr lang="uk-UA" sz="7400" dirty="0" smtClean="0">
                <a:latin typeface="Times New Roman" panose="02020603050405020304" pitchFamily="18" charset="0"/>
                <a:cs typeface="Times New Roman" panose="02020603050405020304" pitchFamily="18" charset="0"/>
              </a:rPr>
              <a:t>Наприклад, плинність крові по судинах, деформацію кісток і суглобів тощо.</a:t>
            </a:r>
            <a:endParaRPr lang="uk-UA" sz="7400" dirty="0">
              <a:latin typeface="Times New Roman" panose="02020603050405020304" pitchFamily="18" charset="0"/>
              <a:cs typeface="Times New Roman" panose="02020603050405020304" pitchFamily="18" charset="0"/>
            </a:endParaRPr>
          </a:p>
        </p:txBody>
      </p:sp>
      <p:pic>
        <p:nvPicPr>
          <p:cNvPr id="6" name="Рисунок 5"/>
          <p:cNvPicPr>
            <a:picLocks noChangeAspect="1"/>
          </p:cNvPicPr>
          <p:nvPr/>
        </p:nvPicPr>
        <p:blipFill>
          <a:blip r:embed="rId2"/>
          <a:stretch>
            <a:fillRect/>
          </a:stretch>
        </p:blipFill>
        <p:spPr>
          <a:xfrm>
            <a:off x="1203136" y="4437112"/>
            <a:ext cx="2780291" cy="2085218"/>
          </a:xfrm>
          <a:prstGeom prst="rect">
            <a:avLst/>
          </a:prstGeom>
        </p:spPr>
      </p:pic>
      <p:pic>
        <p:nvPicPr>
          <p:cNvPr id="7" name="Рисунок 6"/>
          <p:cNvPicPr>
            <a:picLocks noChangeAspect="1"/>
          </p:cNvPicPr>
          <p:nvPr/>
        </p:nvPicPr>
        <p:blipFill>
          <a:blip r:embed="rId3"/>
          <a:stretch>
            <a:fillRect/>
          </a:stretch>
        </p:blipFill>
        <p:spPr>
          <a:xfrm>
            <a:off x="5292080" y="4556757"/>
            <a:ext cx="2746919" cy="1965573"/>
          </a:xfrm>
          <a:prstGeom prst="rect">
            <a:avLst/>
          </a:prstGeom>
        </p:spPr>
      </p:pic>
    </p:spTree>
    <p:extLst>
      <p:ext uri="{BB962C8B-B14F-4D97-AF65-F5344CB8AC3E}">
        <p14:creationId xmlns:p14="http://schemas.microsoft.com/office/powerpoint/2010/main" val="380853207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539552" y="332656"/>
            <a:ext cx="8229600" cy="4464496"/>
          </a:xfrm>
        </p:spPr>
        <p:txBody>
          <a:bodyPr>
            <a:normAutofit/>
          </a:bodyPr>
          <a:lstStyle/>
          <a:p>
            <a:pPr marL="0" indent="0" algn="just">
              <a:buNone/>
            </a:pPr>
            <a:r>
              <a:rPr lang="uk-UA" sz="2600" dirty="0" smtClean="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Знаючи закони біореології, а </a:t>
            </a:r>
            <a:r>
              <a:rPr lang="uk-UA" sz="2400" dirty="0">
                <a:latin typeface="Times New Roman" panose="02020603050405020304" pitchFamily="18" charset="0"/>
                <a:cs typeface="Times New Roman" panose="02020603050405020304" pitchFamily="18" charset="0"/>
              </a:rPr>
              <a:t>т</a:t>
            </a:r>
            <a:r>
              <a:rPr lang="uk-UA" sz="2400" dirty="0" smtClean="0">
                <a:latin typeface="Times New Roman" panose="02020603050405020304" pitchFamily="18" charset="0"/>
                <a:cs typeface="Times New Roman" panose="02020603050405020304" pitchFamily="18" charset="0"/>
              </a:rPr>
              <a:t>акож особливості </a:t>
            </a:r>
            <a:r>
              <a:rPr lang="uk-UA" sz="2400" dirty="0">
                <a:latin typeface="Times New Roman" panose="02020603050405020304" pitchFamily="18" charset="0"/>
                <a:cs typeface="Times New Roman" panose="02020603050405020304" pitchFamily="18" charset="0"/>
              </a:rPr>
              <a:t>будови біологічних тканин та їх властивості в нормі та </a:t>
            </a:r>
            <a:r>
              <a:rPr lang="uk-UA" sz="2400" dirty="0" smtClean="0">
                <a:latin typeface="Times New Roman" panose="02020603050405020304" pitchFamily="18" charset="0"/>
                <a:cs typeface="Times New Roman" panose="02020603050405020304" pitchFamily="18" charset="0"/>
              </a:rPr>
              <a:t>при патології</a:t>
            </a:r>
            <a:r>
              <a:rPr lang="uk-UA" sz="2400" dirty="0">
                <a:latin typeface="Times New Roman" panose="02020603050405020304" pitchFamily="18" charset="0"/>
                <a:cs typeface="Times New Roman" panose="02020603050405020304" pitchFamily="18" charset="0"/>
              </a:rPr>
              <a:t>, лікар може </a:t>
            </a:r>
            <a:r>
              <a:rPr lang="uk-UA" sz="2400" dirty="0" smtClean="0">
                <a:latin typeface="Times New Roman" panose="02020603050405020304" pitchFamily="18" charset="0"/>
                <a:cs typeface="Times New Roman" panose="02020603050405020304" pitchFamily="18" charset="0"/>
              </a:rPr>
              <a:t>надавати допомогу кваліфіковано.</a:t>
            </a:r>
            <a:endParaRPr lang="uk-UA" sz="2400" dirty="0">
              <a:latin typeface="Times New Roman" panose="02020603050405020304" pitchFamily="18" charset="0"/>
              <a:cs typeface="Times New Roman" panose="02020603050405020304" pitchFamily="18" charset="0"/>
            </a:endParaRPr>
          </a:p>
          <a:p>
            <a:pPr marL="0" indent="0" algn="just">
              <a:buNone/>
            </a:pPr>
            <a:r>
              <a:rPr lang="uk-UA" sz="2600" dirty="0" smtClean="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Напрямки </a:t>
            </a:r>
            <a:r>
              <a:rPr lang="uk-UA" sz="2400" dirty="0">
                <a:latin typeface="Times New Roman" panose="02020603050405020304" pitchFamily="18" charset="0"/>
                <a:cs typeface="Times New Roman" panose="02020603050405020304" pitchFamily="18" charset="0"/>
              </a:rPr>
              <a:t>медицини, для яких особливо важливо мати глибокі знання про механічні властивості біологічних тканин:</a:t>
            </a:r>
          </a:p>
          <a:p>
            <a:pPr algn="just"/>
            <a:r>
              <a:rPr lang="uk-UA" sz="2200" dirty="0" smtClean="0">
                <a:latin typeface="Times New Roman" panose="02020603050405020304" pitchFamily="18" charset="0"/>
                <a:cs typeface="Times New Roman" panose="02020603050405020304" pitchFamily="18" charset="0"/>
              </a:rPr>
              <a:t>травматологія </a:t>
            </a:r>
            <a:r>
              <a:rPr lang="uk-UA" sz="2200" dirty="0">
                <a:latin typeface="Times New Roman" panose="02020603050405020304" pitchFamily="18" charset="0"/>
                <a:cs typeface="Times New Roman" panose="02020603050405020304" pitchFamily="18" charset="0"/>
              </a:rPr>
              <a:t>та ортопедія;</a:t>
            </a:r>
          </a:p>
          <a:p>
            <a:pPr algn="just"/>
            <a:r>
              <a:rPr lang="uk-UA" sz="2200" dirty="0">
                <a:latin typeface="Times New Roman" panose="02020603050405020304" pitchFamily="18" charset="0"/>
                <a:cs typeface="Times New Roman" panose="02020603050405020304" pitchFamily="18" charset="0"/>
              </a:rPr>
              <a:t>протезування, ортезування;</a:t>
            </a:r>
          </a:p>
          <a:p>
            <a:pPr algn="just"/>
            <a:r>
              <a:rPr lang="uk-UA" sz="2200" dirty="0">
                <a:latin typeface="Times New Roman" panose="02020603050405020304" pitchFamily="18" charset="0"/>
                <a:cs typeface="Times New Roman" panose="02020603050405020304" pitchFamily="18" charset="0"/>
              </a:rPr>
              <a:t>судова медицина;</a:t>
            </a:r>
          </a:p>
          <a:p>
            <a:pPr algn="just"/>
            <a:r>
              <a:rPr lang="uk-UA" sz="2200" dirty="0" smtClean="0">
                <a:latin typeface="Times New Roman" panose="02020603050405020304" pitchFamily="18" charset="0"/>
                <a:cs typeface="Times New Roman" panose="02020603050405020304" pitchFamily="18" charset="0"/>
              </a:rPr>
              <a:t>гігієна</a:t>
            </a:r>
            <a:r>
              <a:rPr lang="uk-UA" sz="2200" dirty="0">
                <a:latin typeface="Times New Roman" panose="02020603050405020304" pitchFamily="18" charset="0"/>
                <a:cs typeface="Times New Roman" panose="02020603050405020304" pitchFamily="18" charset="0"/>
              </a:rPr>
              <a:t>;</a:t>
            </a:r>
          </a:p>
          <a:p>
            <a:pPr algn="just"/>
            <a:r>
              <a:rPr lang="uk-UA" sz="2200" dirty="0" smtClean="0">
                <a:latin typeface="Times New Roman" panose="02020603050405020304" pitchFamily="18" charset="0"/>
                <a:cs typeface="Times New Roman" panose="02020603050405020304" pitchFamily="18" charset="0"/>
              </a:rPr>
              <a:t>спортивна </a:t>
            </a:r>
            <a:r>
              <a:rPr lang="uk-UA" sz="2200" dirty="0">
                <a:latin typeface="Times New Roman" panose="02020603050405020304" pitchFamily="18" charset="0"/>
                <a:cs typeface="Times New Roman" panose="02020603050405020304" pitchFamily="18" charset="0"/>
              </a:rPr>
              <a:t>медицина</a:t>
            </a:r>
            <a:r>
              <a:rPr lang="uk-UA" sz="2200" dirty="0" smtClean="0">
                <a:latin typeface="Times New Roman" panose="02020603050405020304" pitchFamily="18" charset="0"/>
                <a:cs typeface="Times New Roman" panose="02020603050405020304" pitchFamily="18" charset="0"/>
              </a:rPr>
              <a:t>.</a:t>
            </a:r>
            <a:endParaRPr lang="uk-UA" sz="2200" dirty="0">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a:blip r:embed="rId2"/>
          <a:stretch>
            <a:fillRect/>
          </a:stretch>
        </p:blipFill>
        <p:spPr>
          <a:xfrm>
            <a:off x="5796136" y="2996952"/>
            <a:ext cx="2420683" cy="1439100"/>
          </a:xfrm>
          <a:prstGeom prst="rect">
            <a:avLst/>
          </a:prstGeom>
        </p:spPr>
      </p:pic>
      <p:pic>
        <p:nvPicPr>
          <p:cNvPr id="6" name="Рисунок 5"/>
          <p:cNvPicPr>
            <a:picLocks noChangeAspect="1"/>
          </p:cNvPicPr>
          <p:nvPr/>
        </p:nvPicPr>
        <p:blipFill>
          <a:blip r:embed="rId3"/>
          <a:stretch>
            <a:fillRect/>
          </a:stretch>
        </p:blipFill>
        <p:spPr>
          <a:xfrm>
            <a:off x="1331640" y="4941168"/>
            <a:ext cx="3023659" cy="1700808"/>
          </a:xfrm>
          <a:prstGeom prst="rect">
            <a:avLst/>
          </a:prstGeom>
        </p:spPr>
      </p:pic>
      <p:pic>
        <p:nvPicPr>
          <p:cNvPr id="7" name="Рисунок 6"/>
          <p:cNvPicPr>
            <a:picLocks noChangeAspect="1"/>
          </p:cNvPicPr>
          <p:nvPr/>
        </p:nvPicPr>
        <p:blipFill>
          <a:blip r:embed="rId4"/>
          <a:stretch>
            <a:fillRect/>
          </a:stretch>
        </p:blipFill>
        <p:spPr>
          <a:xfrm>
            <a:off x="5521127" y="4926305"/>
            <a:ext cx="3248025" cy="1409700"/>
          </a:xfrm>
          <a:prstGeom prst="rect">
            <a:avLst/>
          </a:prstGeom>
        </p:spPr>
      </p:pic>
    </p:spTree>
    <p:extLst>
      <p:ext uri="{BB962C8B-B14F-4D97-AF65-F5344CB8AC3E}">
        <p14:creationId xmlns:p14="http://schemas.microsoft.com/office/powerpoint/2010/main" val="414743907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467544" y="260648"/>
            <a:ext cx="8280920" cy="1944216"/>
          </a:xfrm>
        </p:spPr>
        <p:txBody>
          <a:bodyPr>
            <a:noAutofit/>
          </a:bodyPr>
          <a:lstStyle/>
          <a:p>
            <a:pPr algn="just"/>
            <a:r>
              <a:rPr lang="uk-UA" sz="2400" dirty="0" smtClean="0">
                <a:solidFill>
                  <a:schemeClr val="tx1"/>
                </a:solidFill>
                <a:latin typeface="Times New Roman" pitchFamily="18" charset="0"/>
                <a:cs typeface="Times New Roman" pitchFamily="18" charset="0"/>
              </a:rPr>
              <a:t>Усі реальні тіла здатні деформуватися під дією внутрішніх і зовнішніх сил.</a:t>
            </a:r>
          </a:p>
          <a:p>
            <a:pPr algn="just"/>
            <a:r>
              <a:rPr lang="uk-UA" sz="2400" b="1" dirty="0" smtClean="0">
                <a:solidFill>
                  <a:srgbClr val="0070C0"/>
                </a:solidFill>
                <a:latin typeface="Times New Roman" pitchFamily="18" charset="0"/>
                <a:cs typeface="Times New Roman" pitchFamily="18" charset="0"/>
              </a:rPr>
              <a:t>Деформацією</a:t>
            </a:r>
            <a:r>
              <a:rPr lang="uk-UA" sz="2400" dirty="0" smtClean="0">
                <a:solidFill>
                  <a:schemeClr val="tx1"/>
                </a:solidFill>
                <a:latin typeface="Times New Roman" pitchFamily="18" charset="0"/>
                <a:cs typeface="Times New Roman" pitchFamily="18" charset="0"/>
              </a:rPr>
              <a:t> називають зміну форми чи об'єму тіла під дією зовнішніх сил. </a:t>
            </a:r>
          </a:p>
          <a:p>
            <a:pPr algn="just"/>
            <a:r>
              <a:rPr lang="uk-UA" sz="2400" dirty="0" smtClean="0">
                <a:solidFill>
                  <a:schemeClr val="tx1"/>
                </a:solidFill>
                <a:latin typeface="Times New Roman" pitchFamily="18" charset="0"/>
                <a:cs typeface="Times New Roman" pitchFamily="18" charset="0"/>
              </a:rPr>
              <a:t>Розрізняють пружні і непружні (або пластичні) деформації.</a:t>
            </a:r>
          </a:p>
        </p:txBody>
      </p:sp>
      <p:pic>
        <p:nvPicPr>
          <p:cNvPr id="6" name="Рисунок 5"/>
          <p:cNvPicPr>
            <a:picLocks noChangeAspect="1"/>
          </p:cNvPicPr>
          <p:nvPr/>
        </p:nvPicPr>
        <p:blipFill>
          <a:blip r:embed="rId3"/>
          <a:stretch>
            <a:fillRect/>
          </a:stretch>
        </p:blipFill>
        <p:spPr>
          <a:xfrm>
            <a:off x="971600" y="2852936"/>
            <a:ext cx="2160240" cy="2700300"/>
          </a:xfrm>
          <a:prstGeom prst="rect">
            <a:avLst/>
          </a:prstGeom>
        </p:spPr>
      </p:pic>
      <p:pic>
        <p:nvPicPr>
          <p:cNvPr id="2" name="Рисунок 1"/>
          <p:cNvPicPr>
            <a:picLocks noChangeAspect="1"/>
          </p:cNvPicPr>
          <p:nvPr/>
        </p:nvPicPr>
        <p:blipFill>
          <a:blip r:embed="rId4"/>
          <a:stretch>
            <a:fillRect/>
          </a:stretch>
        </p:blipFill>
        <p:spPr>
          <a:xfrm>
            <a:off x="3923928" y="2708920"/>
            <a:ext cx="3676650" cy="1943100"/>
          </a:xfrm>
          <a:prstGeom prst="rect">
            <a:avLst/>
          </a:prstGeom>
        </p:spPr>
      </p:pic>
      <p:pic>
        <p:nvPicPr>
          <p:cNvPr id="4" name="Рисунок 3"/>
          <p:cNvPicPr>
            <a:picLocks noChangeAspect="1"/>
          </p:cNvPicPr>
          <p:nvPr/>
        </p:nvPicPr>
        <p:blipFill>
          <a:blip r:embed="rId5"/>
          <a:stretch>
            <a:fillRect/>
          </a:stretch>
        </p:blipFill>
        <p:spPr>
          <a:xfrm>
            <a:off x="6660232" y="4365104"/>
            <a:ext cx="2209428" cy="2209428"/>
          </a:xfrm>
          <a:prstGeom prst="rect">
            <a:avLst/>
          </a:prstGeom>
        </p:spPr>
      </p:pic>
    </p:spTree>
    <p:extLst>
      <p:ext uri="{BB962C8B-B14F-4D97-AF65-F5344CB8AC3E}">
        <p14:creationId xmlns:p14="http://schemas.microsoft.com/office/powerpoint/2010/main" val="404874932"/>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395536" y="533854"/>
            <a:ext cx="8352928" cy="3240360"/>
          </a:xfrm>
        </p:spPr>
        <p:txBody>
          <a:bodyPr>
            <a:noAutofit/>
          </a:bodyPr>
          <a:lstStyle/>
          <a:p>
            <a:pPr algn="just"/>
            <a:r>
              <a:rPr lang="uk-UA" sz="2400" b="1" dirty="0" smtClean="0">
                <a:solidFill>
                  <a:srgbClr val="0070C0"/>
                </a:solidFill>
                <a:latin typeface="Times New Roman" pitchFamily="18" charset="0"/>
                <a:cs typeface="Times New Roman" pitchFamily="18" charset="0"/>
              </a:rPr>
              <a:t>Пружні деформації </a:t>
            </a:r>
            <a:r>
              <a:rPr lang="uk-UA" sz="2400" dirty="0" smtClean="0">
                <a:solidFill>
                  <a:schemeClr val="tx1"/>
                </a:solidFill>
                <a:latin typeface="Times New Roman" pitchFamily="18" charset="0"/>
                <a:cs typeface="Times New Roman" pitchFamily="18" charset="0"/>
              </a:rPr>
              <a:t>– це такі, які повністю зникають після припинення дії зовнішніх сил. Відновлення первинної форми тіла відбувається під дією </a:t>
            </a:r>
            <a:r>
              <a:rPr lang="uk-UA" sz="2400" i="1" dirty="0" smtClean="0">
                <a:solidFill>
                  <a:schemeClr val="tx1"/>
                </a:solidFill>
                <a:latin typeface="Times New Roman" pitchFamily="18" charset="0"/>
                <a:cs typeface="Times New Roman" pitchFamily="18" charset="0"/>
              </a:rPr>
              <a:t>внутрішніх сил </a:t>
            </a:r>
            <a:r>
              <a:rPr lang="uk-UA" sz="2400" dirty="0" smtClean="0">
                <a:solidFill>
                  <a:schemeClr val="tx1"/>
                </a:solidFill>
                <a:latin typeface="Times New Roman" pitchFamily="18" charset="0"/>
                <a:cs typeface="Times New Roman" pitchFamily="18" charset="0"/>
              </a:rPr>
              <a:t>- </a:t>
            </a:r>
            <a:r>
              <a:rPr lang="uk-UA" sz="2400" i="1" dirty="0" smtClean="0">
                <a:solidFill>
                  <a:schemeClr val="tx1"/>
                </a:solidFill>
                <a:latin typeface="Times New Roman" pitchFamily="18" charset="0"/>
                <a:cs typeface="Times New Roman" pitchFamily="18" charset="0"/>
              </a:rPr>
              <a:t>сил пружності</a:t>
            </a:r>
            <a:r>
              <a:rPr lang="uk-UA" sz="2400" dirty="0" smtClean="0">
                <a:solidFill>
                  <a:schemeClr val="tx1"/>
                </a:solidFill>
                <a:latin typeface="Times New Roman" pitchFamily="18" charset="0"/>
                <a:cs typeface="Times New Roman" pitchFamily="18" charset="0"/>
              </a:rPr>
              <a:t>, які виникають у тілі при деформації. Зовнішня </a:t>
            </a:r>
            <a:r>
              <a:rPr lang="uk-UA" sz="2400" dirty="0">
                <a:solidFill>
                  <a:schemeClr val="tx1"/>
                </a:solidFill>
                <a:latin typeface="Times New Roman" pitchFamily="18" charset="0"/>
                <a:cs typeface="Times New Roman" pitchFamily="18" charset="0"/>
              </a:rPr>
              <a:t>с</a:t>
            </a:r>
            <a:r>
              <a:rPr lang="uk-UA" sz="2400" dirty="0" smtClean="0">
                <a:solidFill>
                  <a:schemeClr val="tx1"/>
                </a:solidFill>
                <a:latin typeface="Times New Roman" pitchFamily="18" charset="0"/>
                <a:cs typeface="Times New Roman" pitchFamily="18" charset="0"/>
              </a:rPr>
              <a:t>ила врівноважується силою пружності (        ).</a:t>
            </a:r>
          </a:p>
          <a:p>
            <a:pPr algn="just"/>
            <a:r>
              <a:rPr lang="uk-UA" sz="2400" dirty="0" smtClean="0">
                <a:solidFill>
                  <a:schemeClr val="tx1"/>
                </a:solidFill>
                <a:latin typeface="Times New Roman" pitchFamily="18" charset="0"/>
                <a:cs typeface="Times New Roman" pitchFamily="18" charset="0"/>
              </a:rPr>
              <a:t>Сила пружності належить до </a:t>
            </a:r>
            <a:r>
              <a:rPr lang="uk-UA" sz="2400" i="1" dirty="0" smtClean="0">
                <a:solidFill>
                  <a:schemeClr val="tx1"/>
                </a:solidFill>
                <a:latin typeface="Times New Roman" pitchFamily="18" charset="0"/>
                <a:cs typeface="Times New Roman" pitchFamily="18" charset="0"/>
              </a:rPr>
              <a:t>електромагнітних сил</a:t>
            </a:r>
            <a:r>
              <a:rPr lang="uk-UA" sz="2400" dirty="0" smtClean="0">
                <a:solidFill>
                  <a:schemeClr val="tx1"/>
                </a:solidFill>
                <a:latin typeface="Times New Roman" pitchFamily="18" charset="0"/>
                <a:cs typeface="Times New Roman" pitchFamily="18" charset="0"/>
              </a:rPr>
              <a:t>. Існування сил пружності зумовлено зміною відстаней між атомами і молекулами тіл.</a:t>
            </a:r>
            <a:endParaRPr lang="uk-UA" sz="2400" dirty="0">
              <a:solidFill>
                <a:schemeClr val="tx1"/>
              </a:solidFill>
              <a:latin typeface="Times New Roman" pitchFamily="18" charset="0"/>
              <a:cs typeface="Times New Roman" pitchFamily="18" charset="0"/>
            </a:endParaRPr>
          </a:p>
        </p:txBody>
      </p:sp>
      <p:graphicFrame>
        <p:nvGraphicFramePr>
          <p:cNvPr id="4" name="Об'єкт 3"/>
          <p:cNvGraphicFramePr>
            <a:graphicFrameLocks noChangeAspect="1"/>
          </p:cNvGraphicFramePr>
          <p:nvPr>
            <p:extLst/>
          </p:nvPr>
        </p:nvGraphicFramePr>
        <p:xfrm>
          <a:off x="5148064" y="2119202"/>
          <a:ext cx="648072" cy="381218"/>
        </p:xfrm>
        <a:graphic>
          <a:graphicData uri="http://schemas.openxmlformats.org/presentationml/2006/ole">
            <mc:AlternateContent xmlns:mc="http://schemas.openxmlformats.org/markup-compatibility/2006">
              <mc:Choice xmlns:v="urn:schemas-microsoft-com:vml" Requires="v">
                <p:oleObj spid="_x0000_s51230" name="Equation" r:id="rId4" imgW="431640" imgH="253800" progId="Equation.DSMT4">
                  <p:embed/>
                </p:oleObj>
              </mc:Choice>
              <mc:Fallback>
                <p:oleObj name="Equation" r:id="rId4" imgW="431640" imgH="253800" progId="Equation.DSMT4">
                  <p:embed/>
                  <p:pic>
                    <p:nvPicPr>
                      <p:cNvPr id="4" name="Об'єкт 3"/>
                      <p:cNvPicPr/>
                      <p:nvPr/>
                    </p:nvPicPr>
                    <p:blipFill>
                      <a:blip r:embed="rId5"/>
                      <a:stretch>
                        <a:fillRect/>
                      </a:stretch>
                    </p:blipFill>
                    <p:spPr>
                      <a:xfrm>
                        <a:off x="5148064" y="2119202"/>
                        <a:ext cx="648072" cy="381218"/>
                      </a:xfrm>
                      <a:prstGeom prst="rect">
                        <a:avLst/>
                      </a:prstGeom>
                    </p:spPr>
                  </p:pic>
                </p:oleObj>
              </mc:Fallback>
            </mc:AlternateContent>
          </a:graphicData>
        </a:graphic>
      </p:graphicFrame>
      <p:pic>
        <p:nvPicPr>
          <p:cNvPr id="5" name="Рисунок 4"/>
          <p:cNvPicPr>
            <a:picLocks noChangeAspect="1"/>
          </p:cNvPicPr>
          <p:nvPr/>
        </p:nvPicPr>
        <p:blipFill>
          <a:blip r:embed="rId6"/>
          <a:stretch>
            <a:fillRect/>
          </a:stretch>
        </p:blipFill>
        <p:spPr>
          <a:xfrm>
            <a:off x="240341" y="3769955"/>
            <a:ext cx="8663318" cy="2120026"/>
          </a:xfrm>
          <a:prstGeom prst="rect">
            <a:avLst/>
          </a:prstGeom>
        </p:spPr>
      </p:pic>
    </p:spTree>
    <p:extLst>
      <p:ext uri="{BB962C8B-B14F-4D97-AF65-F5344CB8AC3E}">
        <p14:creationId xmlns:p14="http://schemas.microsoft.com/office/powerpoint/2010/main" val="3300489988"/>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4042792" cy="433305"/>
          </a:xfrm>
        </p:spPr>
        <p:txBody>
          <a:bodyPr>
            <a:normAutofit fontScale="90000"/>
          </a:bodyPr>
          <a:lstStyle/>
          <a:p>
            <a:r>
              <a:rPr lang="uk-UA" sz="3200" dirty="0" smtClean="0">
                <a:solidFill>
                  <a:srgbClr val="0070C0"/>
                </a:solidFill>
                <a:latin typeface="Times New Roman" panose="02020603050405020304" pitchFamily="18" charset="0"/>
                <a:cs typeface="Times New Roman" panose="02020603050405020304" pitchFamily="18" charset="0"/>
              </a:rPr>
              <a:t>Пружні тіла</a:t>
            </a:r>
            <a:endParaRPr lang="uk-UA" sz="3200" dirty="0">
              <a:solidFill>
                <a:srgbClr val="0070C0"/>
              </a:solidFill>
              <a:latin typeface="Times New Roman" panose="02020603050405020304" pitchFamily="18" charset="0"/>
              <a:cs typeface="Times New Roman" panose="02020603050405020304" pitchFamily="18" charset="0"/>
            </a:endParaRPr>
          </a:p>
        </p:txBody>
      </p:sp>
      <p:pic>
        <p:nvPicPr>
          <p:cNvPr id="4" name="Місце для вмісту 3"/>
          <p:cNvPicPr>
            <a:picLocks noGrp="1" noChangeAspect="1"/>
          </p:cNvPicPr>
          <p:nvPr>
            <p:ph idx="1"/>
          </p:nvPr>
        </p:nvPicPr>
        <p:blipFill>
          <a:blip r:embed="rId2"/>
          <a:stretch>
            <a:fillRect/>
          </a:stretch>
        </p:blipFill>
        <p:spPr>
          <a:xfrm>
            <a:off x="3038201" y="4488526"/>
            <a:ext cx="1265168" cy="1265168"/>
          </a:xfrm>
          <a:prstGeom prst="rect">
            <a:avLst/>
          </a:prstGeom>
        </p:spPr>
      </p:pic>
      <p:pic>
        <p:nvPicPr>
          <p:cNvPr id="5" name="Рисунок 4"/>
          <p:cNvPicPr>
            <a:picLocks noChangeAspect="1"/>
          </p:cNvPicPr>
          <p:nvPr/>
        </p:nvPicPr>
        <p:blipFill>
          <a:blip r:embed="rId3"/>
          <a:stretch>
            <a:fillRect/>
          </a:stretch>
        </p:blipFill>
        <p:spPr>
          <a:xfrm>
            <a:off x="705027" y="4614062"/>
            <a:ext cx="2098576" cy="1206140"/>
          </a:xfrm>
          <a:prstGeom prst="rect">
            <a:avLst/>
          </a:prstGeom>
        </p:spPr>
      </p:pic>
      <p:pic>
        <p:nvPicPr>
          <p:cNvPr id="6" name="Рисунок 5"/>
          <p:cNvPicPr>
            <a:picLocks noChangeAspect="1"/>
          </p:cNvPicPr>
          <p:nvPr/>
        </p:nvPicPr>
        <p:blipFill>
          <a:blip r:embed="rId4"/>
          <a:stretch>
            <a:fillRect/>
          </a:stretch>
        </p:blipFill>
        <p:spPr>
          <a:xfrm>
            <a:off x="755576" y="1124744"/>
            <a:ext cx="3616102" cy="2078326"/>
          </a:xfrm>
          <a:prstGeom prst="rect">
            <a:avLst/>
          </a:prstGeom>
        </p:spPr>
      </p:pic>
      <p:pic>
        <p:nvPicPr>
          <p:cNvPr id="7" name="Рисунок 6"/>
          <p:cNvPicPr>
            <a:picLocks noChangeAspect="1"/>
          </p:cNvPicPr>
          <p:nvPr/>
        </p:nvPicPr>
        <p:blipFill>
          <a:blip r:embed="rId5"/>
          <a:stretch>
            <a:fillRect/>
          </a:stretch>
        </p:blipFill>
        <p:spPr>
          <a:xfrm>
            <a:off x="5853265" y="347378"/>
            <a:ext cx="2687593" cy="3588075"/>
          </a:xfrm>
          <a:prstGeom prst="rect">
            <a:avLst/>
          </a:prstGeom>
        </p:spPr>
      </p:pic>
      <p:sp>
        <p:nvSpPr>
          <p:cNvPr id="8" name="TextBox 7"/>
          <p:cNvSpPr txBox="1"/>
          <p:nvPr/>
        </p:nvSpPr>
        <p:spPr>
          <a:xfrm>
            <a:off x="5499701" y="3936487"/>
            <a:ext cx="3394720" cy="369332"/>
          </a:xfrm>
          <a:prstGeom prst="rect">
            <a:avLst/>
          </a:prstGeom>
          <a:noFill/>
        </p:spPr>
        <p:txBody>
          <a:bodyPr wrap="square" rtlCol="0">
            <a:spAutoFit/>
          </a:bodyPr>
          <a:lstStyle/>
          <a:p>
            <a:r>
              <a:rPr lang="uk-UA" dirty="0" smtClean="0"/>
              <a:t>Жердина для стрибків вгору</a:t>
            </a:r>
            <a:endParaRPr lang="uk-UA" dirty="0"/>
          </a:p>
        </p:txBody>
      </p:sp>
      <p:sp>
        <p:nvSpPr>
          <p:cNvPr id="9" name="TextBox 8"/>
          <p:cNvSpPr txBox="1"/>
          <p:nvPr/>
        </p:nvSpPr>
        <p:spPr>
          <a:xfrm>
            <a:off x="1274005" y="3535035"/>
            <a:ext cx="3528392" cy="369332"/>
          </a:xfrm>
          <a:prstGeom prst="rect">
            <a:avLst/>
          </a:prstGeom>
          <a:noFill/>
        </p:spPr>
        <p:txBody>
          <a:bodyPr wrap="square" rtlCol="0">
            <a:spAutoFit/>
          </a:bodyPr>
          <a:lstStyle/>
          <a:p>
            <a:r>
              <a:rPr lang="uk-UA" dirty="0" smtClean="0"/>
              <a:t>Тятива луку для стрільби</a:t>
            </a:r>
            <a:endParaRPr lang="uk-UA" dirty="0"/>
          </a:p>
        </p:txBody>
      </p:sp>
      <p:pic>
        <p:nvPicPr>
          <p:cNvPr id="10" name="Рисунок 9"/>
          <p:cNvPicPr>
            <a:picLocks noChangeAspect="1"/>
          </p:cNvPicPr>
          <p:nvPr/>
        </p:nvPicPr>
        <p:blipFill>
          <a:blip r:embed="rId6"/>
          <a:stretch>
            <a:fillRect/>
          </a:stretch>
        </p:blipFill>
        <p:spPr>
          <a:xfrm>
            <a:off x="4253462" y="4947048"/>
            <a:ext cx="1625052" cy="1625052"/>
          </a:xfrm>
          <a:prstGeom prst="rect">
            <a:avLst/>
          </a:prstGeom>
        </p:spPr>
      </p:pic>
      <p:sp>
        <p:nvSpPr>
          <p:cNvPr id="11" name="TextBox 10"/>
          <p:cNvSpPr txBox="1"/>
          <p:nvPr/>
        </p:nvSpPr>
        <p:spPr>
          <a:xfrm>
            <a:off x="1425107" y="6153187"/>
            <a:ext cx="3074885" cy="369332"/>
          </a:xfrm>
          <a:prstGeom prst="rect">
            <a:avLst/>
          </a:prstGeom>
          <a:noFill/>
        </p:spPr>
        <p:txBody>
          <a:bodyPr wrap="square" rtlCol="0">
            <a:spAutoFit/>
          </a:bodyPr>
          <a:lstStyle/>
          <a:p>
            <a:r>
              <a:rPr lang="uk-UA" dirty="0" smtClean="0"/>
              <a:t>Гумові вироби</a:t>
            </a:r>
            <a:endParaRPr lang="uk-UA" dirty="0"/>
          </a:p>
        </p:txBody>
      </p:sp>
      <p:pic>
        <p:nvPicPr>
          <p:cNvPr id="12" name="Рисунок 11"/>
          <p:cNvPicPr>
            <a:picLocks noChangeAspect="1"/>
          </p:cNvPicPr>
          <p:nvPr/>
        </p:nvPicPr>
        <p:blipFill>
          <a:blip r:embed="rId7"/>
          <a:stretch>
            <a:fillRect/>
          </a:stretch>
        </p:blipFill>
        <p:spPr>
          <a:xfrm>
            <a:off x="6220982" y="4582860"/>
            <a:ext cx="1952158" cy="1952158"/>
          </a:xfrm>
          <a:prstGeom prst="rect">
            <a:avLst/>
          </a:prstGeom>
        </p:spPr>
      </p:pic>
    </p:spTree>
    <p:extLst>
      <p:ext uri="{BB962C8B-B14F-4D97-AF65-F5344CB8AC3E}">
        <p14:creationId xmlns:p14="http://schemas.microsoft.com/office/powerpoint/2010/main" val="233942282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251520" y="260648"/>
            <a:ext cx="8496944" cy="2736304"/>
          </a:xfrm>
        </p:spPr>
        <p:txBody>
          <a:bodyPr>
            <a:noAutofit/>
          </a:bodyPr>
          <a:lstStyle/>
          <a:p>
            <a:pPr algn="just"/>
            <a:r>
              <a:rPr lang="uk-UA" sz="2400" b="1" dirty="0" smtClean="0">
                <a:solidFill>
                  <a:srgbClr val="0070C0"/>
                </a:solidFill>
                <a:latin typeface="Times New Roman" pitchFamily="18" charset="0"/>
                <a:cs typeface="Times New Roman" pitchFamily="18" charset="0"/>
              </a:rPr>
              <a:t>Непружні (пластичні) деформації</a:t>
            </a:r>
            <a:r>
              <a:rPr lang="uk-UA" sz="2400" dirty="0" smtClean="0">
                <a:solidFill>
                  <a:srgbClr val="0070C0"/>
                </a:solidFill>
                <a:latin typeface="Times New Roman" pitchFamily="18" charset="0"/>
                <a:cs typeface="Times New Roman" pitchFamily="18" charset="0"/>
              </a:rPr>
              <a:t> </a:t>
            </a:r>
            <a:r>
              <a:rPr lang="uk-UA" sz="2400" dirty="0" smtClean="0">
                <a:solidFill>
                  <a:schemeClr val="tx1"/>
                </a:solidFill>
                <a:latin typeface="Times New Roman" pitchFamily="18" charset="0"/>
                <a:cs typeface="Times New Roman" pitchFamily="18" charset="0"/>
              </a:rPr>
              <a:t>– це такі</a:t>
            </a:r>
            <a:r>
              <a:rPr lang="uk-UA" sz="2400" dirty="0">
                <a:solidFill>
                  <a:schemeClr val="tx1"/>
                </a:solidFill>
                <a:latin typeface="Times New Roman" pitchFamily="18" charset="0"/>
                <a:cs typeface="Times New Roman" pitchFamily="18" charset="0"/>
              </a:rPr>
              <a:t>, </a:t>
            </a:r>
            <a:r>
              <a:rPr lang="uk-UA" sz="2400" dirty="0" smtClean="0">
                <a:solidFill>
                  <a:schemeClr val="tx1"/>
                </a:solidFill>
                <a:latin typeface="Times New Roman" pitchFamily="18" charset="0"/>
                <a:cs typeface="Times New Roman" pitchFamily="18" charset="0"/>
              </a:rPr>
              <a:t>які НЕ зникають </a:t>
            </a:r>
            <a:r>
              <a:rPr lang="uk-UA" sz="2400" dirty="0">
                <a:solidFill>
                  <a:schemeClr val="tx1"/>
                </a:solidFill>
                <a:latin typeface="Times New Roman" pitchFamily="18" charset="0"/>
                <a:cs typeface="Times New Roman" pitchFamily="18" charset="0"/>
              </a:rPr>
              <a:t>після припинення дії зовнішніх </a:t>
            </a:r>
            <a:r>
              <a:rPr lang="uk-UA" sz="2400" dirty="0" smtClean="0">
                <a:solidFill>
                  <a:schemeClr val="tx1"/>
                </a:solidFill>
                <a:latin typeface="Times New Roman" pitchFamily="18" charset="0"/>
                <a:cs typeface="Times New Roman" pitchFamily="18" charset="0"/>
              </a:rPr>
              <a:t>сил; тіло залишається у деформованому стані після усунення зовнішнього навантаження, яке їх викликало.</a:t>
            </a:r>
          </a:p>
          <a:p>
            <a:pPr algn="just"/>
            <a:r>
              <a:rPr lang="uk-UA" sz="2400" dirty="0" smtClean="0">
                <a:solidFill>
                  <a:schemeClr val="tx1"/>
                </a:solidFill>
                <a:latin typeface="Times New Roman" panose="02020603050405020304" pitchFamily="18" charset="0"/>
                <a:ea typeface="Times New Roman" panose="02020603050405020304" pitchFamily="18" charset="0"/>
              </a:rPr>
              <a:t>Деформації, які </a:t>
            </a:r>
            <a:r>
              <a:rPr lang="uk-UA" sz="2400" dirty="0">
                <a:solidFill>
                  <a:schemeClr val="tx1"/>
                </a:solidFill>
                <a:latin typeface="Times New Roman" panose="02020603050405020304" pitchFamily="18" charset="0"/>
                <a:ea typeface="Times New Roman" panose="02020603050405020304" pitchFamily="18" charset="0"/>
              </a:rPr>
              <a:t>зберігаються після зняття деформуючого впливу, називають </a:t>
            </a:r>
            <a:r>
              <a:rPr lang="uk-UA" sz="2400" i="1" dirty="0">
                <a:solidFill>
                  <a:schemeClr val="tx1"/>
                </a:solidFill>
                <a:latin typeface="Times New Roman" panose="02020603050405020304" pitchFamily="18" charset="0"/>
                <a:ea typeface="Times New Roman" panose="02020603050405020304" pitchFamily="18" charset="0"/>
              </a:rPr>
              <a:t>залишковими</a:t>
            </a:r>
            <a:r>
              <a:rPr lang="uk-UA" sz="2400" dirty="0">
                <a:solidFill>
                  <a:schemeClr val="tx1"/>
                </a:solidFill>
                <a:latin typeface="Times New Roman" panose="02020603050405020304" pitchFamily="18" charset="0"/>
                <a:ea typeface="Times New Roman" panose="02020603050405020304" pitchFamily="18" charset="0"/>
              </a:rPr>
              <a:t>, або пластичними.</a:t>
            </a:r>
          </a:p>
          <a:p>
            <a:pPr algn="just"/>
            <a:r>
              <a:rPr lang="uk-UA" sz="2400" dirty="0" smtClean="0">
                <a:solidFill>
                  <a:srgbClr val="0070C0"/>
                </a:solidFill>
                <a:latin typeface="Times New Roman" pitchFamily="18" charset="0"/>
                <a:cs typeface="Times New Roman" pitchFamily="18" charset="0"/>
              </a:rPr>
              <a:t>Пластичні матеріали </a:t>
            </a:r>
            <a:r>
              <a:rPr lang="uk-UA" sz="2400" dirty="0" smtClean="0">
                <a:solidFill>
                  <a:schemeClr val="tx1"/>
                </a:solidFill>
                <a:latin typeface="Times New Roman" pitchFamily="18" charset="0"/>
                <a:cs typeface="Times New Roman" pitchFamily="18" charset="0"/>
              </a:rPr>
              <a:t>– матеріали, у яких незначні навантаження викликають пластичні (непружні) деформації.</a:t>
            </a:r>
            <a:endParaRPr lang="uk-UA" sz="2400" dirty="0">
              <a:solidFill>
                <a:schemeClr val="tx1"/>
              </a:solidFill>
              <a:latin typeface="Times New Roman" pitchFamily="18" charset="0"/>
              <a:cs typeface="Times New Roman" pitchFamily="18" charset="0"/>
            </a:endParaRPr>
          </a:p>
        </p:txBody>
      </p:sp>
      <p:pic>
        <p:nvPicPr>
          <p:cNvPr id="5" name="Рисунок 4"/>
          <p:cNvPicPr>
            <a:picLocks noChangeAspect="1"/>
          </p:cNvPicPr>
          <p:nvPr/>
        </p:nvPicPr>
        <p:blipFill>
          <a:blip r:embed="rId3"/>
          <a:stretch>
            <a:fillRect/>
          </a:stretch>
        </p:blipFill>
        <p:spPr>
          <a:xfrm>
            <a:off x="1043608" y="3465937"/>
            <a:ext cx="2880320" cy="1655442"/>
          </a:xfrm>
          <a:prstGeom prst="rect">
            <a:avLst/>
          </a:prstGeom>
        </p:spPr>
      </p:pic>
      <p:pic>
        <p:nvPicPr>
          <p:cNvPr id="6" name="Рисунок 5"/>
          <p:cNvPicPr>
            <a:picLocks noChangeAspect="1"/>
          </p:cNvPicPr>
          <p:nvPr/>
        </p:nvPicPr>
        <p:blipFill>
          <a:blip r:embed="rId4"/>
          <a:stretch>
            <a:fillRect/>
          </a:stretch>
        </p:blipFill>
        <p:spPr>
          <a:xfrm>
            <a:off x="4139953" y="5372777"/>
            <a:ext cx="2304256" cy="1324353"/>
          </a:xfrm>
          <a:prstGeom prst="rect">
            <a:avLst/>
          </a:prstGeom>
        </p:spPr>
      </p:pic>
      <p:pic>
        <p:nvPicPr>
          <p:cNvPr id="7" name="Рисунок 6"/>
          <p:cNvPicPr>
            <a:picLocks noChangeAspect="1"/>
          </p:cNvPicPr>
          <p:nvPr/>
        </p:nvPicPr>
        <p:blipFill>
          <a:blip r:embed="rId5"/>
          <a:stretch>
            <a:fillRect/>
          </a:stretch>
        </p:blipFill>
        <p:spPr>
          <a:xfrm>
            <a:off x="1512703" y="5112541"/>
            <a:ext cx="1942130" cy="1745459"/>
          </a:xfrm>
          <a:prstGeom prst="rect">
            <a:avLst/>
          </a:prstGeom>
        </p:spPr>
      </p:pic>
      <p:pic>
        <p:nvPicPr>
          <p:cNvPr id="4" name="Рисунок 3"/>
          <p:cNvPicPr>
            <a:picLocks noChangeAspect="1"/>
          </p:cNvPicPr>
          <p:nvPr/>
        </p:nvPicPr>
        <p:blipFill>
          <a:blip r:embed="rId6"/>
          <a:stretch>
            <a:fillRect/>
          </a:stretch>
        </p:blipFill>
        <p:spPr>
          <a:xfrm>
            <a:off x="5796136" y="3645024"/>
            <a:ext cx="2232248" cy="1488166"/>
          </a:xfrm>
          <a:prstGeom prst="rect">
            <a:avLst/>
          </a:prstGeom>
        </p:spPr>
      </p:pic>
    </p:spTree>
    <p:extLst>
      <p:ext uri="{BB962C8B-B14F-4D97-AF65-F5344CB8AC3E}">
        <p14:creationId xmlns:p14="http://schemas.microsoft.com/office/powerpoint/2010/main" val="4130238248"/>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467544" y="620688"/>
            <a:ext cx="8496944" cy="4824536"/>
          </a:xfrm>
        </p:spPr>
        <p:txBody>
          <a:bodyPr>
            <a:noAutofit/>
          </a:bodyPr>
          <a:lstStyle/>
          <a:p>
            <a:pPr algn="just"/>
            <a:r>
              <a:rPr lang="uk-UA" sz="2400" b="1" dirty="0" smtClean="0">
                <a:solidFill>
                  <a:srgbClr val="0070C0"/>
                </a:solidFill>
                <a:latin typeface="Times New Roman" pitchFamily="18" charset="0"/>
                <a:cs typeface="Times New Roman" pitchFamily="18" charset="0"/>
              </a:rPr>
              <a:t>Кількісною мірою деформації </a:t>
            </a:r>
            <a:r>
              <a:rPr lang="uk-UA" sz="2400" dirty="0" smtClean="0">
                <a:solidFill>
                  <a:schemeClr val="tx1"/>
                </a:solidFill>
                <a:latin typeface="Times New Roman" pitchFamily="18" charset="0"/>
                <a:cs typeface="Times New Roman" pitchFamily="18" charset="0"/>
              </a:rPr>
              <a:t>тіла є абсолютна та відносна деформація. </a:t>
            </a:r>
          </a:p>
          <a:p>
            <a:pPr algn="just"/>
            <a:r>
              <a:rPr lang="uk-UA" sz="1800" dirty="0" smtClean="0">
                <a:solidFill>
                  <a:schemeClr val="tx1"/>
                </a:solidFill>
                <a:latin typeface="Times New Roman" pitchFamily="18" charset="0"/>
                <a:cs typeface="Times New Roman" pitchFamily="18" charset="0"/>
              </a:rPr>
              <a:t> </a:t>
            </a:r>
          </a:p>
          <a:p>
            <a:pPr algn="just"/>
            <a:r>
              <a:rPr lang="uk-UA" sz="2400" b="1" dirty="0" smtClean="0">
                <a:solidFill>
                  <a:schemeClr val="tx1"/>
                </a:solidFill>
                <a:latin typeface="Times New Roman" pitchFamily="18" charset="0"/>
                <a:cs typeface="Times New Roman" pitchFamily="18" charset="0"/>
              </a:rPr>
              <a:t>Абсолютна деформація</a:t>
            </a:r>
            <a:r>
              <a:rPr lang="uk-UA" sz="2400" dirty="0" smtClean="0">
                <a:solidFill>
                  <a:schemeClr val="tx1"/>
                </a:solidFill>
                <a:latin typeface="Times New Roman" pitchFamily="18" charset="0"/>
                <a:cs typeface="Times New Roman" pitchFamily="18" charset="0"/>
              </a:rPr>
              <a:t> </a:t>
            </a:r>
            <a:r>
              <a:rPr lang="en-US" sz="2400" dirty="0" smtClean="0">
                <a:solidFill>
                  <a:schemeClr val="tx1"/>
                </a:solidFill>
                <a:latin typeface="Times New Roman" pitchFamily="18" charset="0"/>
                <a:cs typeface="Times New Roman" pitchFamily="18" charset="0"/>
              </a:rPr>
              <a:t>(</a:t>
            </a:r>
            <a:r>
              <a:rPr lang="uk-UA" sz="2400" dirty="0" smtClean="0">
                <a:solidFill>
                  <a:schemeClr val="tx1"/>
                </a:solidFill>
                <a:latin typeface="Times New Roman" pitchFamily="18" charset="0"/>
                <a:cs typeface="Times New Roman" pitchFamily="18" charset="0"/>
              </a:rPr>
              <a:t>       </a:t>
            </a:r>
            <a:r>
              <a:rPr lang="en-US" sz="2400" dirty="0" smtClean="0">
                <a:solidFill>
                  <a:schemeClr val="tx1"/>
                </a:solidFill>
                <a:latin typeface="Times New Roman" pitchFamily="18" charset="0"/>
                <a:cs typeface="Times New Roman" pitchFamily="18" charset="0"/>
              </a:rPr>
              <a:t>)</a:t>
            </a:r>
            <a:r>
              <a:rPr lang="uk-UA" sz="2400" dirty="0" smtClean="0">
                <a:solidFill>
                  <a:srgbClr val="00B0F0"/>
                </a:solidFill>
                <a:latin typeface="Times New Roman" pitchFamily="18" charset="0"/>
                <a:cs typeface="Times New Roman" pitchFamily="18" charset="0"/>
              </a:rPr>
              <a:t>  </a:t>
            </a:r>
            <a:r>
              <a:rPr lang="uk-UA" sz="2400" dirty="0" smtClean="0">
                <a:solidFill>
                  <a:schemeClr val="tx1"/>
                </a:solidFill>
                <a:latin typeface="Times New Roman" pitchFamily="18" charset="0"/>
                <a:cs typeface="Times New Roman" pitchFamily="18" charset="0"/>
              </a:rPr>
              <a:t>обчислюється за формулою</a:t>
            </a:r>
            <a:endParaRPr lang="uk-UA" sz="2400" dirty="0">
              <a:solidFill>
                <a:schemeClr val="tx1"/>
              </a:solidFill>
              <a:latin typeface="Times New Roman" pitchFamily="18" charset="0"/>
              <a:cs typeface="Times New Roman" pitchFamily="18" charset="0"/>
            </a:endParaRPr>
          </a:p>
        </p:txBody>
      </p:sp>
      <p:graphicFrame>
        <p:nvGraphicFramePr>
          <p:cNvPr id="4" name="Объект 3"/>
          <p:cNvGraphicFramePr>
            <a:graphicFrameLocks noChangeAspect="1"/>
          </p:cNvGraphicFramePr>
          <p:nvPr>
            <p:extLst/>
          </p:nvPr>
        </p:nvGraphicFramePr>
        <p:xfrm>
          <a:off x="3924300" y="1770913"/>
          <a:ext cx="557212" cy="363537"/>
        </p:xfrm>
        <a:graphic>
          <a:graphicData uri="http://schemas.openxmlformats.org/presentationml/2006/ole">
            <mc:AlternateContent xmlns:mc="http://schemas.openxmlformats.org/markup-compatibility/2006">
              <mc:Choice xmlns:v="urn:schemas-microsoft-com:vml" Requires="v">
                <p:oleObj spid="_x0000_s52758" name="Equation" r:id="rId3" imgW="253800" imgH="164880" progId="Equation.DSMT4">
                  <p:embed/>
                </p:oleObj>
              </mc:Choice>
              <mc:Fallback>
                <p:oleObj name="Equation" r:id="rId3" imgW="253800" imgH="164880" progId="Equation.DSMT4">
                  <p:embed/>
                  <p:pic>
                    <p:nvPicPr>
                      <p:cNvPr id="4" name="Объект 3"/>
                      <p:cNvPicPr/>
                      <p:nvPr/>
                    </p:nvPicPr>
                    <p:blipFill>
                      <a:blip r:embed="rId4"/>
                      <a:stretch>
                        <a:fillRect/>
                      </a:stretch>
                    </p:blipFill>
                    <p:spPr>
                      <a:xfrm>
                        <a:off x="3924300" y="1770913"/>
                        <a:ext cx="557212" cy="363537"/>
                      </a:xfrm>
                      <a:prstGeom prst="rect">
                        <a:avLst/>
                      </a:prstGeom>
                    </p:spPr>
                  </p:pic>
                </p:oleObj>
              </mc:Fallback>
            </mc:AlternateContent>
          </a:graphicData>
        </a:graphic>
      </p:graphicFrame>
      <p:graphicFrame>
        <p:nvGraphicFramePr>
          <p:cNvPr id="5" name="Объект 4"/>
          <p:cNvGraphicFramePr>
            <a:graphicFrameLocks noChangeAspect="1"/>
          </p:cNvGraphicFramePr>
          <p:nvPr>
            <p:extLst/>
          </p:nvPr>
        </p:nvGraphicFramePr>
        <p:xfrm>
          <a:off x="3923853" y="2472306"/>
          <a:ext cx="1728267" cy="471031"/>
        </p:xfrm>
        <a:graphic>
          <a:graphicData uri="http://schemas.openxmlformats.org/presentationml/2006/ole">
            <mc:AlternateContent xmlns:mc="http://schemas.openxmlformats.org/markup-compatibility/2006">
              <mc:Choice xmlns:v="urn:schemas-microsoft-com:vml" Requires="v">
                <p:oleObj spid="_x0000_s52759" name="Equation" r:id="rId5" imgW="838080" imgH="228600" progId="Equation.DSMT4">
                  <p:embed/>
                </p:oleObj>
              </mc:Choice>
              <mc:Fallback>
                <p:oleObj name="Equation" r:id="rId5" imgW="838080" imgH="228600" progId="Equation.DSMT4">
                  <p:embed/>
                  <p:pic>
                    <p:nvPicPr>
                      <p:cNvPr id="5" name="Объект 4"/>
                      <p:cNvPicPr/>
                      <p:nvPr/>
                    </p:nvPicPr>
                    <p:blipFill>
                      <a:blip r:embed="rId6"/>
                      <a:stretch>
                        <a:fillRect/>
                      </a:stretch>
                    </p:blipFill>
                    <p:spPr>
                      <a:xfrm>
                        <a:off x="3923853" y="2472306"/>
                        <a:ext cx="1728267" cy="471031"/>
                      </a:xfrm>
                      <a:prstGeom prst="rect">
                        <a:avLst/>
                      </a:prstGeom>
                    </p:spPr>
                  </p:pic>
                </p:oleObj>
              </mc:Fallback>
            </mc:AlternateContent>
          </a:graphicData>
        </a:graphic>
      </p:graphicFrame>
      <p:sp>
        <p:nvSpPr>
          <p:cNvPr id="8" name="Прямоугольник 7"/>
          <p:cNvSpPr/>
          <p:nvPr/>
        </p:nvSpPr>
        <p:spPr>
          <a:xfrm>
            <a:off x="503548" y="3230148"/>
            <a:ext cx="8208912" cy="830997"/>
          </a:xfrm>
          <a:prstGeom prst="rect">
            <a:avLst/>
          </a:prstGeom>
        </p:spPr>
        <p:txBody>
          <a:bodyPr wrap="square">
            <a:spAutoFit/>
          </a:bodyPr>
          <a:lstStyle/>
          <a:p>
            <a:pPr algn="just"/>
            <a:r>
              <a:rPr lang="uk-UA" sz="2400" dirty="0" smtClean="0">
                <a:latin typeface="Times New Roman" pitchFamily="18" charset="0"/>
                <a:cs typeface="Times New Roman" pitchFamily="18" charset="0"/>
              </a:rPr>
              <a:t>де  </a:t>
            </a:r>
            <a:r>
              <a:rPr lang="uk-UA" sz="2400" i="1" dirty="0" smtClean="0">
                <a:latin typeface="Times New Roman" pitchFamily="18" charset="0"/>
                <a:ea typeface="Calibri" pitchFamily="34" charset="0"/>
                <a:cs typeface="Times New Roman" pitchFamily="18" charset="0"/>
              </a:rPr>
              <a:t>Х</a:t>
            </a:r>
            <a:r>
              <a:rPr lang="uk-UA" sz="2400" i="1" baseline="-25000" dirty="0" smtClean="0">
                <a:latin typeface="Times New Roman" pitchFamily="18" charset="0"/>
                <a:ea typeface="Calibri" pitchFamily="34" charset="0"/>
                <a:cs typeface="Times New Roman" pitchFamily="18" charset="0"/>
              </a:rPr>
              <a:t>0</a:t>
            </a:r>
            <a:r>
              <a:rPr lang="uk-UA" sz="2400" i="1" baseline="-25000" dirty="0" smtClean="0">
                <a:latin typeface="Times New Roman" pitchFamily="18" charset="0"/>
                <a:cs typeface="Times New Roman" pitchFamily="18" charset="0"/>
              </a:rPr>
              <a:t> </a:t>
            </a:r>
            <a:r>
              <a:rPr lang="uk-UA" sz="2400" i="1" dirty="0" smtClean="0">
                <a:latin typeface="Times New Roman" pitchFamily="18" charset="0"/>
                <a:cs typeface="Times New Roman" pitchFamily="18" charset="0"/>
              </a:rPr>
              <a:t> </a:t>
            </a:r>
            <a:r>
              <a:rPr lang="uk-UA" sz="2400" dirty="0" smtClean="0">
                <a:latin typeface="Times New Roman" pitchFamily="18" charset="0"/>
                <a:cs typeface="Times New Roman" pitchFamily="18" charset="0"/>
              </a:rPr>
              <a:t>- первісне значення розміру тіла (довжини чи об'єму), </a:t>
            </a:r>
          </a:p>
          <a:p>
            <a:pPr algn="just"/>
            <a:r>
              <a:rPr lang="uk-UA" sz="2400" i="1" dirty="0" smtClean="0">
                <a:latin typeface="Times New Roman" pitchFamily="18" charset="0"/>
                <a:cs typeface="Times New Roman" pitchFamily="18" charset="0"/>
              </a:rPr>
              <a:t>Х</a:t>
            </a:r>
            <a:r>
              <a:rPr lang="uk-UA" sz="2400" dirty="0">
                <a:latin typeface="Times New Roman" pitchFamily="18" charset="0"/>
                <a:cs typeface="Times New Roman" pitchFamily="18" charset="0"/>
              </a:rPr>
              <a:t> </a:t>
            </a:r>
            <a:r>
              <a:rPr lang="uk-UA" sz="2400" dirty="0" smtClean="0">
                <a:latin typeface="Times New Roman" pitchFamily="18" charset="0"/>
                <a:cs typeface="Times New Roman" pitchFamily="18" charset="0"/>
              </a:rPr>
              <a:t>- кінцеве значення розміру тіла. </a:t>
            </a:r>
            <a:endParaRPr lang="uk-UA" sz="2400" dirty="0">
              <a:latin typeface="Times New Roman" pitchFamily="18" charset="0"/>
              <a:cs typeface="Times New Roman" pitchFamily="18" charset="0"/>
            </a:endParaRPr>
          </a:p>
        </p:txBody>
      </p:sp>
      <p:sp>
        <p:nvSpPr>
          <p:cNvPr id="10" name="Rectangle 6"/>
          <p:cNvSpPr>
            <a:spLocks noChangeArrowheads="1"/>
          </p:cNvSpPr>
          <p:nvPr/>
        </p:nvSpPr>
        <p:spPr bwMode="auto">
          <a:xfrm>
            <a:off x="503548" y="4242651"/>
            <a:ext cx="8136904" cy="1231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fontAlgn="base">
              <a:spcBef>
                <a:spcPct val="0"/>
              </a:spcBef>
              <a:spcAft>
                <a:spcPct val="0"/>
              </a:spcAft>
            </a:pPr>
            <a:r>
              <a:rPr kumimoji="0" lang="uk-UA" sz="2400" b="1" i="0" u="none" strike="noStrike" cap="none" normalizeH="0" baseline="0" dirty="0" smtClean="0">
                <a:ln>
                  <a:noFill/>
                </a:ln>
                <a:effectLst/>
                <a:latin typeface="Times New Roman" pitchFamily="18" charset="0"/>
                <a:ea typeface="Calibri" pitchFamily="34" charset="0"/>
                <a:cs typeface="Times New Roman" pitchFamily="18" charset="0"/>
              </a:rPr>
              <a:t>Відносна деформація  </a:t>
            </a:r>
            <a:r>
              <a:rPr kumimoji="0" lang="en-US" sz="2400" i="0" u="none" strike="noStrike" cap="none" normalizeH="0" baseline="0" dirty="0" smtClean="0">
                <a:ln>
                  <a:noFill/>
                </a:ln>
                <a:effectLst/>
                <a:latin typeface="Times New Roman" pitchFamily="18" charset="0"/>
                <a:ea typeface="Calibri" pitchFamily="34" charset="0"/>
                <a:cs typeface="Times New Roman" pitchFamily="18" charset="0"/>
              </a:rPr>
              <a:t>(</a:t>
            </a:r>
            <a:r>
              <a:rPr kumimoji="0" lang="uk-UA" sz="3200" b="1" i="1" u="none" strike="noStrike" cap="none" normalizeH="0" baseline="0" dirty="0" smtClean="0">
                <a:ln>
                  <a:noFill/>
                </a:ln>
                <a:effectLst/>
                <a:latin typeface="Times New Roman" pitchFamily="18" charset="0"/>
                <a:ea typeface="Calibri" pitchFamily="34" charset="0"/>
                <a:cs typeface="Times New Roman" pitchFamily="18" charset="0"/>
              </a:rPr>
              <a:t>ε</a:t>
            </a:r>
            <a:r>
              <a:rPr kumimoji="0" lang="en-US" sz="2800" u="none" strike="noStrike" cap="none" normalizeH="0" baseline="0" dirty="0" smtClean="0">
                <a:ln>
                  <a:noFill/>
                </a:ln>
                <a:effectLst/>
                <a:latin typeface="Times New Roman" pitchFamily="18" charset="0"/>
                <a:ea typeface="Calibri" pitchFamily="34" charset="0"/>
                <a:cs typeface="Times New Roman" pitchFamily="18" charset="0"/>
              </a:rPr>
              <a:t>)</a:t>
            </a:r>
            <a:r>
              <a:rPr kumimoji="0" lang="uk-UA" sz="2400" b="1" i="0" u="none" strike="noStrike" cap="none" normalizeH="0" baseline="0" dirty="0" smtClean="0">
                <a:ln>
                  <a:noFill/>
                </a:ln>
                <a:effectLst/>
                <a:latin typeface="Times New Roman" pitchFamily="18" charset="0"/>
                <a:ea typeface="Calibri" pitchFamily="34" charset="0"/>
                <a:cs typeface="Times New Roman" pitchFamily="18" charset="0"/>
              </a:rPr>
              <a:t>  </a:t>
            </a:r>
            <a:r>
              <a:rPr kumimoji="0" lang="uk-UA"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це відношення абсолютної деформації  </a:t>
            </a:r>
            <a:r>
              <a:rPr kumimoji="0" lang="uk-UA" sz="2400"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Δ</a:t>
            </a:r>
            <a:r>
              <a:rPr lang="uk-UA" sz="2400" i="1" dirty="0">
                <a:latin typeface="Times New Roman" pitchFamily="18" charset="0"/>
                <a:ea typeface="Calibri" pitchFamily="34" charset="0"/>
                <a:cs typeface="Times New Roman" pitchFamily="18" charset="0"/>
              </a:rPr>
              <a:t>Х</a:t>
            </a:r>
            <a:r>
              <a:rPr kumimoji="0" lang="uk-UA"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до первісного значення</a:t>
            </a:r>
            <a:r>
              <a:rPr kumimoji="0" lang="en-US"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uk-UA"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розміру</a:t>
            </a:r>
            <a:r>
              <a:rPr kumimoji="0" lang="uk-UA" sz="2400" b="0" i="0" u="none" strike="noStrike" cap="none" normalizeH="0" dirty="0" smtClean="0">
                <a:ln>
                  <a:noFill/>
                </a:ln>
                <a:solidFill>
                  <a:schemeClr val="tx1"/>
                </a:solidFill>
                <a:effectLst/>
                <a:latin typeface="Times New Roman" pitchFamily="18" charset="0"/>
                <a:ea typeface="Calibri" pitchFamily="34" charset="0"/>
                <a:cs typeface="Times New Roman" pitchFamily="18" charset="0"/>
              </a:rPr>
              <a:t> тіла</a:t>
            </a:r>
            <a:r>
              <a:rPr kumimoji="0" lang="uk-UA"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lang="uk-UA" sz="2400" i="1" dirty="0" smtClean="0">
                <a:latin typeface="Times New Roman" pitchFamily="18" charset="0"/>
                <a:ea typeface="Calibri" pitchFamily="34" charset="0"/>
                <a:cs typeface="Times New Roman" pitchFamily="18" charset="0"/>
              </a:rPr>
              <a:t>Х</a:t>
            </a:r>
            <a:r>
              <a:rPr kumimoji="0" lang="uk-UA" sz="2400" b="0" i="1" u="none" strike="noStrike" cap="none" normalizeH="0" baseline="-25000" dirty="0" smtClean="0">
                <a:ln>
                  <a:noFill/>
                </a:ln>
                <a:solidFill>
                  <a:schemeClr val="tx1"/>
                </a:solidFill>
                <a:effectLst/>
                <a:latin typeface="Times New Roman" pitchFamily="18" charset="0"/>
                <a:ea typeface="Calibri" pitchFamily="34" charset="0"/>
                <a:cs typeface="Times New Roman" pitchFamily="18" charset="0"/>
              </a:rPr>
              <a:t>0</a:t>
            </a:r>
            <a:r>
              <a:rPr kumimoji="0" lang="uk-UA" sz="2400" b="0" i="1" u="none" strike="noStrike" cap="none" normalizeH="0" dirty="0" smtClean="0">
                <a:ln>
                  <a:noFill/>
                </a:ln>
                <a:solidFill>
                  <a:schemeClr val="tx1"/>
                </a:solidFill>
                <a:effectLst/>
                <a:latin typeface="Times New Roman" pitchFamily="18" charset="0"/>
                <a:ea typeface="Calibri" pitchFamily="34" charset="0"/>
                <a:cs typeface="Times New Roman" pitchFamily="18" charset="0"/>
              </a:rPr>
              <a:t> </a:t>
            </a:r>
            <a:r>
              <a:rPr kumimoji="0" lang="uk-UA" sz="2400" b="0" u="none" strike="noStrike" cap="none" normalizeH="0" dirty="0" smtClean="0">
                <a:ln>
                  <a:noFill/>
                </a:ln>
                <a:solidFill>
                  <a:schemeClr val="tx1"/>
                </a:solidFill>
                <a:effectLst/>
                <a:latin typeface="Times New Roman" pitchFamily="18" charset="0"/>
                <a:ea typeface="Calibri" pitchFamily="34" charset="0"/>
                <a:cs typeface="Times New Roman" pitchFamily="18" charset="0"/>
              </a:rPr>
              <a:t>:</a:t>
            </a:r>
            <a:endParaRPr kumimoji="0" lang="uk-UA" sz="2400" b="0" u="none" strike="noStrike" cap="none" normalizeH="0" baseline="-25000" dirty="0" smtClean="0">
              <a:ln>
                <a:noFill/>
              </a:ln>
              <a:solidFill>
                <a:schemeClr val="tx1"/>
              </a:solidFill>
              <a:effectLst/>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b="0" i="0" u="none" strike="noStrike" cap="none" normalizeH="0" baseline="0" dirty="0" smtClean="0">
              <a:ln>
                <a:noFill/>
              </a:ln>
              <a:solidFill>
                <a:schemeClr val="tx1"/>
              </a:solidFill>
              <a:effectLst/>
              <a:latin typeface="Times New Roman" pitchFamily="18" charset="0"/>
              <a:cs typeface="Times New Roman" pitchFamily="18" charset="0"/>
            </a:endParaRPr>
          </a:p>
        </p:txBody>
      </p:sp>
      <p:graphicFrame>
        <p:nvGraphicFramePr>
          <p:cNvPr id="13" name="Объект 12"/>
          <p:cNvGraphicFramePr>
            <a:graphicFrameLocks noChangeAspect="1"/>
          </p:cNvGraphicFramePr>
          <p:nvPr>
            <p:extLst/>
          </p:nvPr>
        </p:nvGraphicFramePr>
        <p:xfrm>
          <a:off x="4356100" y="3281363"/>
          <a:ext cx="431800" cy="293687"/>
        </p:xfrm>
        <a:graphic>
          <a:graphicData uri="http://schemas.openxmlformats.org/presentationml/2006/ole">
            <mc:AlternateContent xmlns:mc="http://schemas.openxmlformats.org/markup-compatibility/2006">
              <mc:Choice xmlns:v="urn:schemas-microsoft-com:vml" Requires="v">
                <p:oleObj spid="_x0000_s52760" name="Equation" r:id="rId7" imgW="431640" imgH="293760" progId="Equation.DSMT4">
                  <p:embed/>
                </p:oleObj>
              </mc:Choice>
              <mc:Fallback>
                <p:oleObj name="Equation" r:id="rId7" imgW="431640" imgH="293760" progId="Equation.DSMT4">
                  <p:embed/>
                  <p:pic>
                    <p:nvPicPr>
                      <p:cNvPr id="13" name="Объект 12"/>
                      <p:cNvPicPr/>
                      <p:nvPr/>
                    </p:nvPicPr>
                    <p:blipFill>
                      <a:blip r:embed="rId8"/>
                      <a:stretch>
                        <a:fillRect/>
                      </a:stretch>
                    </p:blipFill>
                    <p:spPr>
                      <a:xfrm>
                        <a:off x="4356100" y="3281363"/>
                        <a:ext cx="431800" cy="293687"/>
                      </a:xfrm>
                      <a:prstGeom prst="rect">
                        <a:avLst/>
                      </a:prstGeom>
                    </p:spPr>
                  </p:pic>
                </p:oleObj>
              </mc:Fallback>
            </mc:AlternateContent>
          </a:graphicData>
        </a:graphic>
      </p:graphicFrame>
      <p:graphicFrame>
        <p:nvGraphicFramePr>
          <p:cNvPr id="14" name="Объект 13"/>
          <p:cNvGraphicFramePr>
            <a:graphicFrameLocks noChangeAspect="1"/>
          </p:cNvGraphicFramePr>
          <p:nvPr>
            <p:extLst/>
          </p:nvPr>
        </p:nvGraphicFramePr>
        <p:xfrm>
          <a:off x="4356100" y="3281363"/>
          <a:ext cx="431800" cy="293687"/>
        </p:xfrm>
        <a:graphic>
          <a:graphicData uri="http://schemas.openxmlformats.org/presentationml/2006/ole">
            <mc:AlternateContent xmlns:mc="http://schemas.openxmlformats.org/markup-compatibility/2006">
              <mc:Choice xmlns:v="urn:schemas-microsoft-com:vml" Requires="v">
                <p:oleObj spid="_x0000_s52761" name="Equation" r:id="rId9" imgW="431640" imgH="293760" progId="Equation.DSMT4">
                  <p:embed/>
                </p:oleObj>
              </mc:Choice>
              <mc:Fallback>
                <p:oleObj name="Equation" r:id="rId9" imgW="431640" imgH="293760" progId="Equation.DSMT4">
                  <p:embed/>
                  <p:pic>
                    <p:nvPicPr>
                      <p:cNvPr id="14" name="Объект 13"/>
                      <p:cNvPicPr/>
                      <p:nvPr/>
                    </p:nvPicPr>
                    <p:blipFill>
                      <a:blip r:embed="rId8"/>
                      <a:stretch>
                        <a:fillRect/>
                      </a:stretch>
                    </p:blipFill>
                    <p:spPr>
                      <a:xfrm>
                        <a:off x="4356100" y="3281363"/>
                        <a:ext cx="431800" cy="293687"/>
                      </a:xfrm>
                      <a:prstGeom prst="rect">
                        <a:avLst/>
                      </a:prstGeom>
                    </p:spPr>
                  </p:pic>
                </p:oleObj>
              </mc:Fallback>
            </mc:AlternateContent>
          </a:graphicData>
        </a:graphic>
      </p:graphicFrame>
      <p:graphicFrame>
        <p:nvGraphicFramePr>
          <p:cNvPr id="15" name="Объект 14"/>
          <p:cNvGraphicFramePr>
            <a:graphicFrameLocks noChangeAspect="1"/>
          </p:cNvGraphicFramePr>
          <p:nvPr>
            <p:extLst/>
          </p:nvPr>
        </p:nvGraphicFramePr>
        <p:xfrm>
          <a:off x="4356100" y="3281363"/>
          <a:ext cx="431800" cy="293687"/>
        </p:xfrm>
        <a:graphic>
          <a:graphicData uri="http://schemas.openxmlformats.org/presentationml/2006/ole">
            <mc:AlternateContent xmlns:mc="http://schemas.openxmlformats.org/markup-compatibility/2006">
              <mc:Choice xmlns:v="urn:schemas-microsoft-com:vml" Requires="v">
                <p:oleObj spid="_x0000_s52762" name="Equation" r:id="rId10" imgW="431640" imgH="293760" progId="Equation.DSMT4">
                  <p:embed/>
                </p:oleObj>
              </mc:Choice>
              <mc:Fallback>
                <p:oleObj name="Equation" r:id="rId10" imgW="431640" imgH="293760" progId="Equation.DSMT4">
                  <p:embed/>
                  <p:pic>
                    <p:nvPicPr>
                      <p:cNvPr id="15" name="Объект 14"/>
                      <p:cNvPicPr/>
                      <p:nvPr/>
                    </p:nvPicPr>
                    <p:blipFill>
                      <a:blip r:embed="rId8"/>
                      <a:stretch>
                        <a:fillRect/>
                      </a:stretch>
                    </p:blipFill>
                    <p:spPr>
                      <a:xfrm>
                        <a:off x="4356100" y="3281363"/>
                        <a:ext cx="431800" cy="293687"/>
                      </a:xfrm>
                      <a:prstGeom prst="rect">
                        <a:avLst/>
                      </a:prstGeom>
                    </p:spPr>
                  </p:pic>
                </p:oleObj>
              </mc:Fallback>
            </mc:AlternateContent>
          </a:graphicData>
        </a:graphic>
      </p:graphicFrame>
      <p:graphicFrame>
        <p:nvGraphicFramePr>
          <p:cNvPr id="16" name="Объект 15"/>
          <p:cNvGraphicFramePr>
            <a:graphicFrameLocks noChangeAspect="1"/>
          </p:cNvGraphicFramePr>
          <p:nvPr>
            <p:extLst/>
          </p:nvPr>
        </p:nvGraphicFramePr>
        <p:xfrm>
          <a:off x="4356100" y="3281363"/>
          <a:ext cx="431800" cy="293687"/>
        </p:xfrm>
        <a:graphic>
          <a:graphicData uri="http://schemas.openxmlformats.org/presentationml/2006/ole">
            <mc:AlternateContent xmlns:mc="http://schemas.openxmlformats.org/markup-compatibility/2006">
              <mc:Choice xmlns:v="urn:schemas-microsoft-com:vml" Requires="v">
                <p:oleObj spid="_x0000_s52763" name="Equation" r:id="rId11" imgW="431640" imgH="293760" progId="Equation.DSMT4">
                  <p:embed/>
                </p:oleObj>
              </mc:Choice>
              <mc:Fallback>
                <p:oleObj name="Equation" r:id="rId11" imgW="431640" imgH="293760" progId="Equation.DSMT4">
                  <p:embed/>
                  <p:pic>
                    <p:nvPicPr>
                      <p:cNvPr id="16" name="Объект 15"/>
                      <p:cNvPicPr/>
                      <p:nvPr/>
                    </p:nvPicPr>
                    <p:blipFill>
                      <a:blip r:embed="rId12"/>
                      <a:stretch>
                        <a:fillRect/>
                      </a:stretch>
                    </p:blipFill>
                    <p:spPr>
                      <a:xfrm>
                        <a:off x="4356100" y="3281363"/>
                        <a:ext cx="431800" cy="293687"/>
                      </a:xfrm>
                      <a:prstGeom prst="rect">
                        <a:avLst/>
                      </a:prstGeom>
                    </p:spPr>
                  </p:pic>
                </p:oleObj>
              </mc:Fallback>
            </mc:AlternateContent>
          </a:graphicData>
        </a:graphic>
      </p:graphicFrame>
      <p:graphicFrame>
        <p:nvGraphicFramePr>
          <p:cNvPr id="17" name="Объект 16"/>
          <p:cNvGraphicFramePr>
            <a:graphicFrameLocks noChangeAspect="1"/>
          </p:cNvGraphicFramePr>
          <p:nvPr>
            <p:extLst/>
          </p:nvPr>
        </p:nvGraphicFramePr>
        <p:xfrm>
          <a:off x="4356100" y="3281363"/>
          <a:ext cx="431800" cy="293687"/>
        </p:xfrm>
        <a:graphic>
          <a:graphicData uri="http://schemas.openxmlformats.org/presentationml/2006/ole">
            <mc:AlternateContent xmlns:mc="http://schemas.openxmlformats.org/markup-compatibility/2006">
              <mc:Choice xmlns:v="urn:schemas-microsoft-com:vml" Requires="v">
                <p:oleObj spid="_x0000_s52764" name="Equation" r:id="rId13" imgW="431640" imgH="293760" progId="Equation.DSMT4">
                  <p:embed/>
                </p:oleObj>
              </mc:Choice>
              <mc:Fallback>
                <p:oleObj name="Equation" r:id="rId13" imgW="431640" imgH="293760" progId="Equation.DSMT4">
                  <p:embed/>
                  <p:pic>
                    <p:nvPicPr>
                      <p:cNvPr id="17" name="Объект 16"/>
                      <p:cNvPicPr/>
                      <p:nvPr/>
                    </p:nvPicPr>
                    <p:blipFill>
                      <a:blip r:embed="rId12"/>
                      <a:stretch>
                        <a:fillRect/>
                      </a:stretch>
                    </p:blipFill>
                    <p:spPr>
                      <a:xfrm>
                        <a:off x="4356100" y="3281363"/>
                        <a:ext cx="431800" cy="293687"/>
                      </a:xfrm>
                      <a:prstGeom prst="rect">
                        <a:avLst/>
                      </a:prstGeom>
                    </p:spPr>
                  </p:pic>
                </p:oleObj>
              </mc:Fallback>
            </mc:AlternateContent>
          </a:graphicData>
        </a:graphic>
      </p:graphicFrame>
      <p:graphicFrame>
        <p:nvGraphicFramePr>
          <p:cNvPr id="18" name="Объект 17"/>
          <p:cNvGraphicFramePr>
            <a:graphicFrameLocks noChangeAspect="1"/>
          </p:cNvGraphicFramePr>
          <p:nvPr>
            <p:extLst/>
          </p:nvPr>
        </p:nvGraphicFramePr>
        <p:xfrm>
          <a:off x="4356100" y="3281363"/>
          <a:ext cx="431800" cy="293687"/>
        </p:xfrm>
        <a:graphic>
          <a:graphicData uri="http://schemas.openxmlformats.org/presentationml/2006/ole">
            <mc:AlternateContent xmlns:mc="http://schemas.openxmlformats.org/markup-compatibility/2006">
              <mc:Choice xmlns:v="urn:schemas-microsoft-com:vml" Requires="v">
                <p:oleObj spid="_x0000_s52765" name="Equation" r:id="rId14" imgW="431640" imgH="293760" progId="Equation.DSMT4">
                  <p:embed/>
                </p:oleObj>
              </mc:Choice>
              <mc:Fallback>
                <p:oleObj name="Equation" r:id="rId14" imgW="431640" imgH="293760" progId="Equation.DSMT4">
                  <p:embed/>
                  <p:pic>
                    <p:nvPicPr>
                      <p:cNvPr id="18" name="Объект 17"/>
                      <p:cNvPicPr/>
                      <p:nvPr/>
                    </p:nvPicPr>
                    <p:blipFill>
                      <a:blip r:embed="rId12"/>
                      <a:stretch>
                        <a:fillRect/>
                      </a:stretch>
                    </p:blipFill>
                    <p:spPr>
                      <a:xfrm>
                        <a:off x="4356100" y="3281363"/>
                        <a:ext cx="431800" cy="293687"/>
                      </a:xfrm>
                      <a:prstGeom prst="rect">
                        <a:avLst/>
                      </a:prstGeom>
                    </p:spPr>
                  </p:pic>
                </p:oleObj>
              </mc:Fallback>
            </mc:AlternateContent>
          </a:graphicData>
        </a:graphic>
      </p:graphicFrame>
      <p:graphicFrame>
        <p:nvGraphicFramePr>
          <p:cNvPr id="19" name="Объект 18"/>
          <p:cNvGraphicFramePr>
            <a:graphicFrameLocks noChangeAspect="1"/>
          </p:cNvGraphicFramePr>
          <p:nvPr>
            <p:extLst/>
          </p:nvPr>
        </p:nvGraphicFramePr>
        <p:xfrm>
          <a:off x="4356100" y="3281363"/>
          <a:ext cx="431800" cy="293687"/>
        </p:xfrm>
        <a:graphic>
          <a:graphicData uri="http://schemas.openxmlformats.org/presentationml/2006/ole">
            <mc:AlternateContent xmlns:mc="http://schemas.openxmlformats.org/markup-compatibility/2006">
              <mc:Choice xmlns:v="urn:schemas-microsoft-com:vml" Requires="v">
                <p:oleObj spid="_x0000_s52766" name="Equation" r:id="rId15" imgW="431640" imgH="293760" progId="Equation.DSMT4">
                  <p:embed/>
                </p:oleObj>
              </mc:Choice>
              <mc:Fallback>
                <p:oleObj name="Equation" r:id="rId15" imgW="431640" imgH="293760" progId="Equation.DSMT4">
                  <p:embed/>
                  <p:pic>
                    <p:nvPicPr>
                      <p:cNvPr id="19" name="Объект 18"/>
                      <p:cNvPicPr/>
                      <p:nvPr/>
                    </p:nvPicPr>
                    <p:blipFill>
                      <a:blip r:embed="rId12"/>
                      <a:stretch>
                        <a:fillRect/>
                      </a:stretch>
                    </p:blipFill>
                    <p:spPr>
                      <a:xfrm>
                        <a:off x="4356100" y="3281363"/>
                        <a:ext cx="431800" cy="293687"/>
                      </a:xfrm>
                      <a:prstGeom prst="rect">
                        <a:avLst/>
                      </a:prstGeom>
                    </p:spPr>
                  </p:pic>
                </p:oleObj>
              </mc:Fallback>
            </mc:AlternateContent>
          </a:graphicData>
        </a:graphic>
      </p:graphicFrame>
      <p:graphicFrame>
        <p:nvGraphicFramePr>
          <p:cNvPr id="24" name="Объект 23"/>
          <p:cNvGraphicFramePr>
            <a:graphicFrameLocks noChangeAspect="1"/>
          </p:cNvGraphicFramePr>
          <p:nvPr>
            <p:extLst/>
          </p:nvPr>
        </p:nvGraphicFramePr>
        <p:xfrm>
          <a:off x="4356100" y="3281363"/>
          <a:ext cx="431800" cy="293687"/>
        </p:xfrm>
        <a:graphic>
          <a:graphicData uri="http://schemas.openxmlformats.org/presentationml/2006/ole">
            <mc:AlternateContent xmlns:mc="http://schemas.openxmlformats.org/markup-compatibility/2006">
              <mc:Choice xmlns:v="urn:schemas-microsoft-com:vml" Requires="v">
                <p:oleObj spid="_x0000_s52767" name="Equation" r:id="rId16" imgW="431640" imgH="293760" progId="Equation.DSMT4">
                  <p:embed/>
                </p:oleObj>
              </mc:Choice>
              <mc:Fallback>
                <p:oleObj name="Equation" r:id="rId16" imgW="431640" imgH="293760" progId="Equation.DSMT4">
                  <p:embed/>
                  <p:pic>
                    <p:nvPicPr>
                      <p:cNvPr id="24" name="Объект 23"/>
                      <p:cNvPicPr/>
                      <p:nvPr/>
                    </p:nvPicPr>
                    <p:blipFill>
                      <a:blip r:embed="rId17"/>
                      <a:stretch>
                        <a:fillRect/>
                      </a:stretch>
                    </p:blipFill>
                    <p:spPr>
                      <a:xfrm>
                        <a:off x="4356100" y="3281363"/>
                        <a:ext cx="431800" cy="293687"/>
                      </a:xfrm>
                      <a:prstGeom prst="rect">
                        <a:avLst/>
                      </a:prstGeom>
                    </p:spPr>
                  </p:pic>
                </p:oleObj>
              </mc:Fallback>
            </mc:AlternateContent>
          </a:graphicData>
        </a:graphic>
      </p:graphicFrame>
      <p:graphicFrame>
        <p:nvGraphicFramePr>
          <p:cNvPr id="25" name="Объект 24"/>
          <p:cNvGraphicFramePr>
            <a:graphicFrameLocks noChangeAspect="1"/>
          </p:cNvGraphicFramePr>
          <p:nvPr>
            <p:extLst/>
          </p:nvPr>
        </p:nvGraphicFramePr>
        <p:xfrm>
          <a:off x="4356100" y="3281363"/>
          <a:ext cx="431800" cy="293687"/>
        </p:xfrm>
        <a:graphic>
          <a:graphicData uri="http://schemas.openxmlformats.org/presentationml/2006/ole">
            <mc:AlternateContent xmlns:mc="http://schemas.openxmlformats.org/markup-compatibility/2006">
              <mc:Choice xmlns:v="urn:schemas-microsoft-com:vml" Requires="v">
                <p:oleObj spid="_x0000_s52768" name="Equation" r:id="rId18" imgW="431640" imgH="293760" progId="Equation.DSMT4">
                  <p:embed/>
                </p:oleObj>
              </mc:Choice>
              <mc:Fallback>
                <p:oleObj name="Equation" r:id="rId18" imgW="431640" imgH="293760" progId="Equation.DSMT4">
                  <p:embed/>
                  <p:pic>
                    <p:nvPicPr>
                      <p:cNvPr id="25" name="Объект 24"/>
                      <p:cNvPicPr/>
                      <p:nvPr/>
                    </p:nvPicPr>
                    <p:blipFill>
                      <a:blip r:embed="rId17"/>
                      <a:stretch>
                        <a:fillRect/>
                      </a:stretch>
                    </p:blipFill>
                    <p:spPr>
                      <a:xfrm>
                        <a:off x="4356100" y="3281363"/>
                        <a:ext cx="431800" cy="293687"/>
                      </a:xfrm>
                      <a:prstGeom prst="rect">
                        <a:avLst/>
                      </a:prstGeom>
                    </p:spPr>
                  </p:pic>
                </p:oleObj>
              </mc:Fallback>
            </mc:AlternateContent>
          </a:graphicData>
        </a:graphic>
      </p:graphicFrame>
      <p:graphicFrame>
        <p:nvGraphicFramePr>
          <p:cNvPr id="26" name="Объект 25"/>
          <p:cNvGraphicFramePr>
            <a:graphicFrameLocks noChangeAspect="1"/>
          </p:cNvGraphicFramePr>
          <p:nvPr>
            <p:extLst/>
          </p:nvPr>
        </p:nvGraphicFramePr>
        <p:xfrm>
          <a:off x="4356100" y="3281363"/>
          <a:ext cx="431800" cy="293687"/>
        </p:xfrm>
        <a:graphic>
          <a:graphicData uri="http://schemas.openxmlformats.org/presentationml/2006/ole">
            <mc:AlternateContent xmlns:mc="http://schemas.openxmlformats.org/markup-compatibility/2006">
              <mc:Choice xmlns:v="urn:schemas-microsoft-com:vml" Requires="v">
                <p:oleObj spid="_x0000_s52769" name="Equation" r:id="rId19" imgW="431640" imgH="293760" progId="Equation.DSMT4">
                  <p:embed/>
                </p:oleObj>
              </mc:Choice>
              <mc:Fallback>
                <p:oleObj name="Equation" r:id="rId19" imgW="431640" imgH="293760" progId="Equation.DSMT4">
                  <p:embed/>
                  <p:pic>
                    <p:nvPicPr>
                      <p:cNvPr id="26" name="Объект 25"/>
                      <p:cNvPicPr/>
                      <p:nvPr/>
                    </p:nvPicPr>
                    <p:blipFill>
                      <a:blip r:embed="rId17"/>
                      <a:stretch>
                        <a:fillRect/>
                      </a:stretch>
                    </p:blipFill>
                    <p:spPr>
                      <a:xfrm>
                        <a:off x="4356100" y="3281363"/>
                        <a:ext cx="431800" cy="293687"/>
                      </a:xfrm>
                      <a:prstGeom prst="rect">
                        <a:avLst/>
                      </a:prstGeom>
                    </p:spPr>
                  </p:pic>
                </p:oleObj>
              </mc:Fallback>
            </mc:AlternateContent>
          </a:graphicData>
        </a:graphic>
      </p:graphicFrame>
      <p:graphicFrame>
        <p:nvGraphicFramePr>
          <p:cNvPr id="27" name="Объект 26"/>
          <p:cNvGraphicFramePr>
            <a:graphicFrameLocks noChangeAspect="1"/>
          </p:cNvGraphicFramePr>
          <p:nvPr>
            <p:extLst/>
          </p:nvPr>
        </p:nvGraphicFramePr>
        <p:xfrm>
          <a:off x="4356100" y="3281363"/>
          <a:ext cx="431800" cy="293687"/>
        </p:xfrm>
        <a:graphic>
          <a:graphicData uri="http://schemas.openxmlformats.org/presentationml/2006/ole">
            <mc:AlternateContent xmlns:mc="http://schemas.openxmlformats.org/markup-compatibility/2006">
              <mc:Choice xmlns:v="urn:schemas-microsoft-com:vml" Requires="v">
                <p:oleObj spid="_x0000_s52770" name="Equation" r:id="rId20" imgW="431640" imgH="293760" progId="Equation.DSMT4">
                  <p:embed/>
                </p:oleObj>
              </mc:Choice>
              <mc:Fallback>
                <p:oleObj name="Equation" r:id="rId20" imgW="431640" imgH="293760" progId="Equation.DSMT4">
                  <p:embed/>
                  <p:pic>
                    <p:nvPicPr>
                      <p:cNvPr id="27" name="Объект 26"/>
                      <p:cNvPicPr/>
                      <p:nvPr/>
                    </p:nvPicPr>
                    <p:blipFill>
                      <a:blip r:embed="rId17"/>
                      <a:stretch>
                        <a:fillRect/>
                      </a:stretch>
                    </p:blipFill>
                    <p:spPr>
                      <a:xfrm>
                        <a:off x="4356100" y="3281363"/>
                        <a:ext cx="431800" cy="293687"/>
                      </a:xfrm>
                      <a:prstGeom prst="rect">
                        <a:avLst/>
                      </a:prstGeom>
                    </p:spPr>
                  </p:pic>
                </p:oleObj>
              </mc:Fallback>
            </mc:AlternateContent>
          </a:graphicData>
        </a:graphic>
      </p:graphicFrame>
      <p:graphicFrame>
        <p:nvGraphicFramePr>
          <p:cNvPr id="28" name="Объект 27"/>
          <p:cNvGraphicFramePr>
            <a:graphicFrameLocks noChangeAspect="1"/>
          </p:cNvGraphicFramePr>
          <p:nvPr>
            <p:extLst/>
          </p:nvPr>
        </p:nvGraphicFramePr>
        <p:xfrm>
          <a:off x="4356100" y="3281363"/>
          <a:ext cx="431800" cy="293687"/>
        </p:xfrm>
        <a:graphic>
          <a:graphicData uri="http://schemas.openxmlformats.org/presentationml/2006/ole">
            <mc:AlternateContent xmlns:mc="http://schemas.openxmlformats.org/markup-compatibility/2006">
              <mc:Choice xmlns:v="urn:schemas-microsoft-com:vml" Requires="v">
                <p:oleObj spid="_x0000_s52771" name="Equation" r:id="rId21" imgW="431640" imgH="293760" progId="Equation.DSMT4">
                  <p:embed/>
                </p:oleObj>
              </mc:Choice>
              <mc:Fallback>
                <p:oleObj name="Equation" r:id="rId21" imgW="431640" imgH="293760" progId="Equation.DSMT4">
                  <p:embed/>
                  <p:pic>
                    <p:nvPicPr>
                      <p:cNvPr id="28" name="Объект 27"/>
                      <p:cNvPicPr/>
                      <p:nvPr/>
                    </p:nvPicPr>
                    <p:blipFill>
                      <a:blip r:embed="rId17"/>
                      <a:stretch>
                        <a:fillRect/>
                      </a:stretch>
                    </p:blipFill>
                    <p:spPr>
                      <a:xfrm>
                        <a:off x="4356100" y="3281363"/>
                        <a:ext cx="431800" cy="293687"/>
                      </a:xfrm>
                      <a:prstGeom prst="rect">
                        <a:avLst/>
                      </a:prstGeom>
                    </p:spPr>
                  </p:pic>
                </p:oleObj>
              </mc:Fallback>
            </mc:AlternateContent>
          </a:graphicData>
        </a:graphic>
      </p:graphicFrame>
      <p:graphicFrame>
        <p:nvGraphicFramePr>
          <p:cNvPr id="29" name="Объект 28"/>
          <p:cNvGraphicFramePr>
            <a:graphicFrameLocks noChangeAspect="1"/>
          </p:cNvGraphicFramePr>
          <p:nvPr>
            <p:extLst/>
          </p:nvPr>
        </p:nvGraphicFramePr>
        <p:xfrm>
          <a:off x="4356100" y="3281363"/>
          <a:ext cx="431800" cy="293687"/>
        </p:xfrm>
        <a:graphic>
          <a:graphicData uri="http://schemas.openxmlformats.org/presentationml/2006/ole">
            <mc:AlternateContent xmlns:mc="http://schemas.openxmlformats.org/markup-compatibility/2006">
              <mc:Choice xmlns:v="urn:schemas-microsoft-com:vml" Requires="v">
                <p:oleObj spid="_x0000_s52772" name="Equation" r:id="rId22" imgW="431640" imgH="293760" progId="Equation.DSMT4">
                  <p:embed/>
                </p:oleObj>
              </mc:Choice>
              <mc:Fallback>
                <p:oleObj name="Equation" r:id="rId22" imgW="431640" imgH="293760" progId="Equation.DSMT4">
                  <p:embed/>
                  <p:pic>
                    <p:nvPicPr>
                      <p:cNvPr id="29" name="Объект 28"/>
                      <p:cNvPicPr/>
                      <p:nvPr/>
                    </p:nvPicPr>
                    <p:blipFill>
                      <a:blip r:embed="rId17"/>
                      <a:stretch>
                        <a:fillRect/>
                      </a:stretch>
                    </p:blipFill>
                    <p:spPr>
                      <a:xfrm>
                        <a:off x="4356100" y="3281363"/>
                        <a:ext cx="431800" cy="293687"/>
                      </a:xfrm>
                      <a:prstGeom prst="rect">
                        <a:avLst/>
                      </a:prstGeom>
                    </p:spPr>
                  </p:pic>
                </p:oleObj>
              </mc:Fallback>
            </mc:AlternateContent>
          </a:graphicData>
        </a:graphic>
      </p:graphicFrame>
      <p:graphicFrame>
        <p:nvGraphicFramePr>
          <p:cNvPr id="30" name="Объект 29"/>
          <p:cNvGraphicFramePr>
            <a:graphicFrameLocks noChangeAspect="1"/>
          </p:cNvGraphicFramePr>
          <p:nvPr>
            <p:extLst/>
          </p:nvPr>
        </p:nvGraphicFramePr>
        <p:xfrm>
          <a:off x="4356100" y="3281363"/>
          <a:ext cx="431800" cy="293687"/>
        </p:xfrm>
        <a:graphic>
          <a:graphicData uri="http://schemas.openxmlformats.org/presentationml/2006/ole">
            <mc:AlternateContent xmlns:mc="http://schemas.openxmlformats.org/markup-compatibility/2006">
              <mc:Choice xmlns:v="urn:schemas-microsoft-com:vml" Requires="v">
                <p:oleObj spid="_x0000_s52773" name="Equation" r:id="rId23" imgW="431640" imgH="293760" progId="Equation.DSMT4">
                  <p:embed/>
                </p:oleObj>
              </mc:Choice>
              <mc:Fallback>
                <p:oleObj name="Equation" r:id="rId23" imgW="431640" imgH="293760" progId="Equation.DSMT4">
                  <p:embed/>
                  <p:pic>
                    <p:nvPicPr>
                      <p:cNvPr id="30" name="Объект 29"/>
                      <p:cNvPicPr/>
                      <p:nvPr/>
                    </p:nvPicPr>
                    <p:blipFill>
                      <a:blip r:embed="rId17"/>
                      <a:stretch>
                        <a:fillRect/>
                      </a:stretch>
                    </p:blipFill>
                    <p:spPr>
                      <a:xfrm>
                        <a:off x="4356100" y="3281363"/>
                        <a:ext cx="431800" cy="293687"/>
                      </a:xfrm>
                      <a:prstGeom prst="rect">
                        <a:avLst/>
                      </a:prstGeom>
                    </p:spPr>
                  </p:pic>
                </p:oleObj>
              </mc:Fallback>
            </mc:AlternateContent>
          </a:graphicData>
        </a:graphic>
      </p:graphicFrame>
      <p:graphicFrame>
        <p:nvGraphicFramePr>
          <p:cNvPr id="31" name="Объект 30"/>
          <p:cNvGraphicFramePr>
            <a:graphicFrameLocks noChangeAspect="1"/>
          </p:cNvGraphicFramePr>
          <p:nvPr>
            <p:extLst/>
          </p:nvPr>
        </p:nvGraphicFramePr>
        <p:xfrm>
          <a:off x="4356100" y="3281363"/>
          <a:ext cx="431800" cy="293687"/>
        </p:xfrm>
        <a:graphic>
          <a:graphicData uri="http://schemas.openxmlformats.org/presentationml/2006/ole">
            <mc:AlternateContent xmlns:mc="http://schemas.openxmlformats.org/markup-compatibility/2006">
              <mc:Choice xmlns:v="urn:schemas-microsoft-com:vml" Requires="v">
                <p:oleObj spid="_x0000_s52774" name="Equation" r:id="rId24" imgW="431640" imgH="293760" progId="Equation.DSMT4">
                  <p:embed/>
                </p:oleObj>
              </mc:Choice>
              <mc:Fallback>
                <p:oleObj name="Equation" r:id="rId24" imgW="431640" imgH="293760" progId="Equation.DSMT4">
                  <p:embed/>
                  <p:pic>
                    <p:nvPicPr>
                      <p:cNvPr id="31" name="Объект 30"/>
                      <p:cNvPicPr/>
                      <p:nvPr/>
                    </p:nvPicPr>
                    <p:blipFill>
                      <a:blip r:embed="rId17"/>
                      <a:stretch>
                        <a:fillRect/>
                      </a:stretch>
                    </p:blipFill>
                    <p:spPr>
                      <a:xfrm>
                        <a:off x="4356100" y="3281363"/>
                        <a:ext cx="431800" cy="293687"/>
                      </a:xfrm>
                      <a:prstGeom prst="rect">
                        <a:avLst/>
                      </a:prstGeom>
                    </p:spPr>
                  </p:pic>
                </p:oleObj>
              </mc:Fallback>
            </mc:AlternateContent>
          </a:graphicData>
        </a:graphic>
      </p:graphicFrame>
      <p:graphicFrame>
        <p:nvGraphicFramePr>
          <p:cNvPr id="32" name="Объект 31"/>
          <p:cNvGraphicFramePr>
            <a:graphicFrameLocks noChangeAspect="1"/>
          </p:cNvGraphicFramePr>
          <p:nvPr>
            <p:extLst/>
          </p:nvPr>
        </p:nvGraphicFramePr>
        <p:xfrm>
          <a:off x="4356100" y="3281363"/>
          <a:ext cx="431800" cy="293687"/>
        </p:xfrm>
        <a:graphic>
          <a:graphicData uri="http://schemas.openxmlformats.org/presentationml/2006/ole">
            <mc:AlternateContent xmlns:mc="http://schemas.openxmlformats.org/markup-compatibility/2006">
              <mc:Choice xmlns:v="urn:schemas-microsoft-com:vml" Requires="v">
                <p:oleObj spid="_x0000_s52775" name="Equation" r:id="rId25" imgW="431640" imgH="293760" progId="Equation.DSMT4">
                  <p:embed/>
                </p:oleObj>
              </mc:Choice>
              <mc:Fallback>
                <p:oleObj name="Equation" r:id="rId25" imgW="431640" imgH="293760" progId="Equation.DSMT4">
                  <p:embed/>
                  <p:pic>
                    <p:nvPicPr>
                      <p:cNvPr id="32" name="Объект 31"/>
                      <p:cNvPicPr/>
                      <p:nvPr/>
                    </p:nvPicPr>
                    <p:blipFill>
                      <a:blip r:embed="rId26"/>
                      <a:stretch>
                        <a:fillRect/>
                      </a:stretch>
                    </p:blipFill>
                    <p:spPr>
                      <a:xfrm>
                        <a:off x="4356100" y="3281363"/>
                        <a:ext cx="431800" cy="293687"/>
                      </a:xfrm>
                      <a:prstGeom prst="rect">
                        <a:avLst/>
                      </a:prstGeom>
                    </p:spPr>
                  </p:pic>
                </p:oleObj>
              </mc:Fallback>
            </mc:AlternateContent>
          </a:graphicData>
        </a:graphic>
      </p:graphicFrame>
      <p:graphicFrame>
        <p:nvGraphicFramePr>
          <p:cNvPr id="34" name="Объект 33"/>
          <p:cNvGraphicFramePr>
            <a:graphicFrameLocks noChangeAspect="1"/>
          </p:cNvGraphicFramePr>
          <p:nvPr>
            <p:extLst/>
          </p:nvPr>
        </p:nvGraphicFramePr>
        <p:xfrm>
          <a:off x="4067944" y="5290692"/>
          <a:ext cx="1283841" cy="1063237"/>
        </p:xfrm>
        <a:graphic>
          <a:graphicData uri="http://schemas.openxmlformats.org/presentationml/2006/ole">
            <mc:AlternateContent xmlns:mc="http://schemas.openxmlformats.org/markup-compatibility/2006">
              <mc:Choice xmlns:v="urn:schemas-microsoft-com:vml" Requires="v">
                <p:oleObj spid="_x0000_s52776" name="Equation" r:id="rId27" imgW="520560" imgH="431640" progId="Equation.DSMT4">
                  <p:embed/>
                </p:oleObj>
              </mc:Choice>
              <mc:Fallback>
                <p:oleObj name="Equation" r:id="rId27" imgW="520560" imgH="431640" progId="Equation.DSMT4">
                  <p:embed/>
                  <p:pic>
                    <p:nvPicPr>
                      <p:cNvPr id="34" name="Объект 33"/>
                      <p:cNvPicPr/>
                      <p:nvPr/>
                    </p:nvPicPr>
                    <p:blipFill>
                      <a:blip r:embed="rId28"/>
                      <a:stretch>
                        <a:fillRect/>
                      </a:stretch>
                    </p:blipFill>
                    <p:spPr>
                      <a:xfrm>
                        <a:off x="4067944" y="5290692"/>
                        <a:ext cx="1283841" cy="1063237"/>
                      </a:xfrm>
                      <a:prstGeom prst="rect">
                        <a:avLst/>
                      </a:prstGeom>
                    </p:spPr>
                  </p:pic>
                </p:oleObj>
              </mc:Fallback>
            </mc:AlternateContent>
          </a:graphicData>
        </a:graphic>
      </p:graphicFrame>
    </p:spTree>
    <p:extLst>
      <p:ext uri="{BB962C8B-B14F-4D97-AF65-F5344CB8AC3E}">
        <p14:creationId xmlns:p14="http://schemas.microsoft.com/office/powerpoint/2010/main" val="149861299"/>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539552" y="171462"/>
            <a:ext cx="8136904" cy="4524315"/>
          </a:xfrm>
          <a:prstGeom prst="rect">
            <a:avLst/>
          </a:prstGeom>
        </p:spPr>
        <p:txBody>
          <a:bodyPr wrap="square">
            <a:spAutoFit/>
          </a:bodyPr>
          <a:lstStyle/>
          <a:p>
            <a:pPr algn="just"/>
            <a:r>
              <a:rPr lang="uk-UA" sz="2400" dirty="0" smtClean="0">
                <a:latin typeface="Times New Roman" pitchFamily="18" charset="0"/>
                <a:cs typeface="Times New Roman" pitchFamily="18" charset="0"/>
              </a:rPr>
              <a:t>В результаті деформації в тілі виникають пружні сили. </a:t>
            </a:r>
          </a:p>
          <a:p>
            <a:pPr algn="just"/>
            <a:endParaRPr lang="uk-UA" sz="2400" dirty="0">
              <a:latin typeface="Times New Roman" pitchFamily="18" charset="0"/>
              <a:cs typeface="Times New Roman" pitchFamily="18" charset="0"/>
            </a:endParaRPr>
          </a:p>
          <a:p>
            <a:pPr algn="just"/>
            <a:r>
              <a:rPr lang="uk-UA" sz="2400" dirty="0" smtClean="0">
                <a:latin typeface="Times New Roman" pitchFamily="18" charset="0"/>
                <a:cs typeface="Times New Roman" pitchFamily="18" charset="0"/>
              </a:rPr>
              <a:t>Мірою </a:t>
            </a:r>
            <a:r>
              <a:rPr lang="uk-UA" sz="2400" dirty="0">
                <a:latin typeface="Times New Roman" panose="02020603050405020304" pitchFamily="18" charset="0"/>
                <a:cs typeface="Times New Roman" panose="02020603050405020304" pitchFamily="18" charset="0"/>
              </a:rPr>
              <a:t>інтенсивності внутрішніх сил, що виникають у здеформованому </a:t>
            </a:r>
            <a:r>
              <a:rPr lang="uk-UA" sz="2400" dirty="0" smtClean="0">
                <a:latin typeface="Times New Roman" panose="02020603050405020304" pitchFamily="18" charset="0"/>
                <a:cs typeface="Times New Roman" panose="02020603050405020304" pitchFamily="18" charset="0"/>
              </a:rPr>
              <a:t>тілі є напруження </a:t>
            </a:r>
            <a:r>
              <a:rPr lang="uk-UA" sz="2400" dirty="0">
                <a:latin typeface="Times New Roman" panose="02020603050405020304" pitchFamily="18" charset="0"/>
                <a:cs typeface="Times New Roman" panose="02020603050405020304" pitchFamily="18" charset="0"/>
              </a:rPr>
              <a:t>(англ</a:t>
            </a:r>
            <a:r>
              <a:rPr lang="uk-UA" sz="2400" dirty="0" smtClean="0">
                <a:latin typeface="Times New Roman" panose="02020603050405020304" pitchFamily="18" charset="0"/>
                <a:cs typeface="Times New Roman" panose="02020603050405020304" pitchFamily="18" charset="0"/>
              </a:rPr>
              <a:t>., </a:t>
            </a:r>
            <a:r>
              <a:rPr lang="de-DE" sz="2400" i="1" dirty="0">
                <a:latin typeface="Times New Roman" panose="02020603050405020304" pitchFamily="18" charset="0"/>
                <a:cs typeface="Times New Roman" panose="02020603050405020304" pitchFamily="18" charset="0"/>
              </a:rPr>
              <a:t>stress</a:t>
            </a:r>
            <a:r>
              <a:rPr lang="de-DE" sz="2400" dirty="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 </a:t>
            </a:r>
            <a:endParaRPr lang="uk-UA" sz="2400" dirty="0">
              <a:latin typeface="Times New Roman" panose="02020603050405020304" pitchFamily="18" charset="0"/>
              <a:cs typeface="Times New Roman" panose="02020603050405020304" pitchFamily="18" charset="0"/>
            </a:endParaRPr>
          </a:p>
          <a:p>
            <a:pPr algn="just"/>
            <a:endParaRPr lang="uk-UA" sz="2400" b="1" dirty="0" smtClean="0">
              <a:solidFill>
                <a:srgbClr val="00B0F0"/>
              </a:solidFill>
              <a:latin typeface="Times New Roman" pitchFamily="18" charset="0"/>
              <a:cs typeface="Times New Roman" pitchFamily="18" charset="0"/>
            </a:endParaRPr>
          </a:p>
          <a:p>
            <a:pPr algn="just"/>
            <a:r>
              <a:rPr lang="uk-UA" sz="2400" b="1" dirty="0" smtClean="0">
                <a:solidFill>
                  <a:srgbClr val="00B0F0"/>
                </a:solidFill>
                <a:latin typeface="Times New Roman" pitchFamily="18" charset="0"/>
                <a:cs typeface="Times New Roman" pitchFamily="18" charset="0"/>
              </a:rPr>
              <a:t>Механічне напруження</a:t>
            </a:r>
            <a:r>
              <a:rPr lang="en-US" sz="2400" b="1" dirty="0" smtClean="0">
                <a:solidFill>
                  <a:srgbClr val="00B0F0"/>
                </a:solidFill>
                <a:latin typeface="Times New Roman" pitchFamily="18" charset="0"/>
                <a:cs typeface="Times New Roman" pitchFamily="18" charset="0"/>
              </a:rPr>
              <a:t> (</a:t>
            </a:r>
            <a:r>
              <a:rPr lang="uk-UA" sz="2400" b="1" dirty="0" smtClean="0">
                <a:solidFill>
                  <a:srgbClr val="00B0F0"/>
                </a:solidFill>
                <a:latin typeface="Times New Roman" pitchFamily="18" charset="0"/>
                <a:cs typeface="Times New Roman" pitchFamily="18" charset="0"/>
              </a:rPr>
              <a:t>напруження) </a:t>
            </a:r>
            <a:r>
              <a:rPr lang="uk-UA" sz="2400" b="1" dirty="0" smtClean="0">
                <a:latin typeface="Times New Roman" pitchFamily="18" charset="0"/>
                <a:cs typeface="Times New Roman" pitchFamily="18" charset="0"/>
              </a:rPr>
              <a:t>(   )</a:t>
            </a:r>
            <a:r>
              <a:rPr lang="uk-UA" sz="2400" dirty="0">
                <a:solidFill>
                  <a:srgbClr val="00B0F0"/>
                </a:solidFill>
                <a:latin typeface="Times New Roman" pitchFamily="18" charset="0"/>
                <a:cs typeface="Times New Roman" pitchFamily="18" charset="0"/>
              </a:rPr>
              <a:t> </a:t>
            </a:r>
            <a:r>
              <a:rPr lang="uk-UA" sz="2400" dirty="0" smtClean="0">
                <a:latin typeface="Times New Roman" pitchFamily="18" charset="0"/>
                <a:cs typeface="Times New Roman" pitchFamily="18" charset="0"/>
              </a:rPr>
              <a:t>– це фізична величина, яка дорівнює пружній силі </a:t>
            </a:r>
            <a:r>
              <a:rPr lang="uk-UA" sz="2400" i="1" dirty="0" smtClean="0">
                <a:latin typeface="Times New Roman" pitchFamily="18" charset="0"/>
                <a:cs typeface="Times New Roman" pitchFamily="18" charset="0"/>
              </a:rPr>
              <a:t>F</a:t>
            </a:r>
            <a:r>
              <a:rPr lang="uk-UA" sz="2400" dirty="0" smtClean="0">
                <a:latin typeface="Times New Roman" pitchFamily="18" charset="0"/>
                <a:cs typeface="Times New Roman" pitchFamily="18" charset="0"/>
              </a:rPr>
              <a:t>, що припадає на одиницю площі </a:t>
            </a:r>
            <a:r>
              <a:rPr lang="uk-UA" sz="2400" i="1" dirty="0" smtClean="0">
                <a:latin typeface="Times New Roman" pitchFamily="18" charset="0"/>
                <a:cs typeface="Times New Roman" pitchFamily="18" charset="0"/>
              </a:rPr>
              <a:t>S</a:t>
            </a:r>
            <a:r>
              <a:rPr lang="uk-UA" sz="2400" dirty="0" smtClean="0">
                <a:latin typeface="Times New Roman" pitchFamily="18" charset="0"/>
                <a:cs typeface="Times New Roman" pitchFamily="18" charset="0"/>
              </a:rPr>
              <a:t> перерізу тіла:</a:t>
            </a:r>
          </a:p>
          <a:p>
            <a:pPr algn="just"/>
            <a:endParaRPr lang="uk-UA" sz="2400" dirty="0" smtClean="0">
              <a:latin typeface="Times New Roman" pitchFamily="18" charset="0"/>
              <a:cs typeface="Times New Roman" pitchFamily="18" charset="0"/>
            </a:endParaRPr>
          </a:p>
          <a:p>
            <a:pPr algn="just"/>
            <a:endParaRPr lang="uk-UA" sz="2400" dirty="0" smtClean="0">
              <a:latin typeface="Times New Roman" pitchFamily="18" charset="0"/>
              <a:cs typeface="Times New Roman" pitchFamily="18" charset="0"/>
            </a:endParaRPr>
          </a:p>
          <a:p>
            <a:pPr algn="just"/>
            <a:endParaRPr lang="uk-UA" sz="2400" dirty="0" smtClean="0">
              <a:latin typeface="Times New Roman" pitchFamily="18" charset="0"/>
              <a:cs typeface="Times New Roman" pitchFamily="18" charset="0"/>
            </a:endParaRPr>
          </a:p>
          <a:p>
            <a:pPr algn="just"/>
            <a:endParaRPr lang="uk-UA" sz="2400" dirty="0" smtClean="0">
              <a:latin typeface="Times New Roman" pitchFamily="18" charset="0"/>
              <a:cs typeface="Times New Roman" pitchFamily="18" charset="0"/>
            </a:endParaRPr>
          </a:p>
        </p:txBody>
      </p:sp>
      <p:graphicFrame>
        <p:nvGraphicFramePr>
          <p:cNvPr id="9" name="Объект 8"/>
          <p:cNvGraphicFramePr>
            <a:graphicFrameLocks noChangeAspect="1"/>
          </p:cNvGraphicFramePr>
          <p:nvPr>
            <p:extLst/>
          </p:nvPr>
        </p:nvGraphicFramePr>
        <p:xfrm>
          <a:off x="6228184" y="2103641"/>
          <a:ext cx="359976" cy="329978"/>
        </p:xfrm>
        <a:graphic>
          <a:graphicData uri="http://schemas.openxmlformats.org/presentationml/2006/ole">
            <mc:AlternateContent xmlns:mc="http://schemas.openxmlformats.org/markup-compatibility/2006">
              <mc:Choice xmlns:v="urn:schemas-microsoft-com:vml" Requires="v">
                <p:oleObj spid="_x0000_s53306" name="Equation" r:id="rId3" imgW="152280" imgH="139680" progId="Equation.DSMT4">
                  <p:embed/>
                </p:oleObj>
              </mc:Choice>
              <mc:Fallback>
                <p:oleObj name="Equation" r:id="rId3" imgW="152280" imgH="139680" progId="Equation.DSMT4">
                  <p:embed/>
                  <p:pic>
                    <p:nvPicPr>
                      <p:cNvPr id="9" name="Объект 8"/>
                      <p:cNvPicPr/>
                      <p:nvPr/>
                    </p:nvPicPr>
                    <p:blipFill>
                      <a:blip r:embed="rId4"/>
                      <a:stretch>
                        <a:fillRect/>
                      </a:stretch>
                    </p:blipFill>
                    <p:spPr>
                      <a:xfrm>
                        <a:off x="6228184" y="2103641"/>
                        <a:ext cx="359976" cy="329978"/>
                      </a:xfrm>
                      <a:prstGeom prst="rect">
                        <a:avLst/>
                      </a:prstGeom>
                    </p:spPr>
                  </p:pic>
                </p:oleObj>
              </mc:Fallback>
            </mc:AlternateContent>
          </a:graphicData>
        </a:graphic>
      </p:graphicFrame>
      <p:graphicFrame>
        <p:nvGraphicFramePr>
          <p:cNvPr id="20" name="Объект 19"/>
          <p:cNvGraphicFramePr>
            <a:graphicFrameLocks noChangeAspect="1"/>
          </p:cNvGraphicFramePr>
          <p:nvPr>
            <p:extLst/>
          </p:nvPr>
        </p:nvGraphicFramePr>
        <p:xfrm>
          <a:off x="2555776" y="3429000"/>
          <a:ext cx="4298950" cy="1027113"/>
        </p:xfrm>
        <a:graphic>
          <a:graphicData uri="http://schemas.openxmlformats.org/presentationml/2006/ole">
            <mc:AlternateContent xmlns:mc="http://schemas.openxmlformats.org/markup-compatibility/2006">
              <mc:Choice xmlns:v="urn:schemas-microsoft-com:vml" Requires="v">
                <p:oleObj spid="_x0000_s53307" name="Equation" r:id="rId5" imgW="1650960" imgH="393480" progId="Equation.DSMT4">
                  <p:embed/>
                </p:oleObj>
              </mc:Choice>
              <mc:Fallback>
                <p:oleObj name="Equation" r:id="rId5" imgW="1650960" imgH="393480" progId="Equation.DSMT4">
                  <p:embed/>
                  <p:pic>
                    <p:nvPicPr>
                      <p:cNvPr id="20" name="Объект 19"/>
                      <p:cNvPicPr/>
                      <p:nvPr/>
                    </p:nvPicPr>
                    <p:blipFill>
                      <a:blip r:embed="rId6"/>
                      <a:stretch>
                        <a:fillRect/>
                      </a:stretch>
                    </p:blipFill>
                    <p:spPr>
                      <a:xfrm>
                        <a:off x="2555776" y="3429000"/>
                        <a:ext cx="4298950" cy="1027113"/>
                      </a:xfrm>
                      <a:prstGeom prst="rect">
                        <a:avLst/>
                      </a:prstGeom>
                    </p:spPr>
                  </p:pic>
                </p:oleObj>
              </mc:Fallback>
            </mc:AlternateContent>
          </a:graphicData>
        </a:graphic>
      </p:graphicFrame>
    </p:spTree>
    <p:extLst>
      <p:ext uri="{BB962C8B-B14F-4D97-AF65-F5344CB8AC3E}">
        <p14:creationId xmlns:p14="http://schemas.microsoft.com/office/powerpoint/2010/main" val="82502970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1677"/>
            <a:ext cx="8229600" cy="1143000"/>
          </a:xfrm>
        </p:spPr>
        <p:txBody>
          <a:bodyPr>
            <a:normAutofit/>
          </a:bodyPr>
          <a:lstStyle/>
          <a:p>
            <a:r>
              <a:rPr lang="uk-UA" sz="3600" dirty="0" smtClean="0">
                <a:solidFill>
                  <a:srgbClr val="00B0F0"/>
                </a:solidFill>
                <a:latin typeface="Times New Roman" panose="02020603050405020304" pitchFamily="18" charset="0"/>
                <a:cs typeface="Times New Roman" panose="02020603050405020304" pitchFamily="18" charset="0"/>
              </a:rPr>
              <a:t>Види деформації</a:t>
            </a:r>
            <a:endParaRPr lang="uk-UA" sz="3600" dirty="0">
              <a:solidFill>
                <a:srgbClr val="00B0F0"/>
              </a:solidFill>
              <a:latin typeface="Times New Roman" panose="02020603050405020304" pitchFamily="18" charset="0"/>
              <a:cs typeface="Times New Roman" panose="02020603050405020304" pitchFamily="18" charset="0"/>
            </a:endParaRPr>
          </a:p>
        </p:txBody>
      </p:sp>
      <p:sp>
        <p:nvSpPr>
          <p:cNvPr id="3" name="Місце для вмісту 2"/>
          <p:cNvSpPr>
            <a:spLocks noGrp="1"/>
          </p:cNvSpPr>
          <p:nvPr>
            <p:ph idx="1"/>
          </p:nvPr>
        </p:nvSpPr>
        <p:spPr>
          <a:xfrm>
            <a:off x="474177" y="1025536"/>
            <a:ext cx="8229600" cy="2634614"/>
          </a:xfrm>
        </p:spPr>
        <p:txBody>
          <a:bodyPr>
            <a:normAutofit fontScale="92500" lnSpcReduction="20000"/>
          </a:bodyPr>
          <a:lstStyle/>
          <a:p>
            <a:pPr marL="0" indent="0">
              <a:buNone/>
            </a:pPr>
            <a:r>
              <a:rPr lang="uk-UA" sz="2600" dirty="0">
                <a:latin typeface="Times New Roman" panose="02020603050405020304" pitchFamily="18" charset="0"/>
                <a:ea typeface="Times New Roman" panose="02020603050405020304" pitchFamily="18" charset="0"/>
              </a:rPr>
              <a:t>Відповідно до характеру взаємних переміщень частин тіла </a:t>
            </a:r>
            <a:r>
              <a:rPr lang="uk-UA" sz="2600" dirty="0" smtClean="0">
                <a:latin typeface="Times New Roman" panose="02020603050405020304" pitchFamily="18" charset="0"/>
                <a:ea typeface="Times New Roman" panose="02020603050405020304" pitchFamily="18" charset="0"/>
              </a:rPr>
              <a:t>під впливом зовнішньої сили розрізняють </a:t>
            </a:r>
            <a:r>
              <a:rPr lang="uk-UA" sz="2600" dirty="0">
                <a:latin typeface="Times New Roman" panose="02020603050405020304" pitchFamily="18" charset="0"/>
                <a:ea typeface="Times New Roman" panose="02020603050405020304" pitchFamily="18" charset="0"/>
              </a:rPr>
              <a:t>такі види деформації: </a:t>
            </a:r>
            <a:endParaRPr lang="uk-UA" sz="2600" dirty="0" smtClean="0">
              <a:latin typeface="Times New Roman" panose="02020603050405020304" pitchFamily="18" charset="0"/>
              <a:ea typeface="Times New Roman" panose="02020603050405020304" pitchFamily="18" charset="0"/>
            </a:endParaRPr>
          </a:p>
          <a:p>
            <a:r>
              <a:rPr lang="uk-UA" sz="2600" i="1" dirty="0" smtClean="0">
                <a:latin typeface="Times New Roman" panose="02020603050405020304" pitchFamily="18" charset="0"/>
                <a:ea typeface="Times New Roman" panose="02020603050405020304" pitchFamily="18" charset="0"/>
              </a:rPr>
              <a:t>стиск</a:t>
            </a:r>
            <a:r>
              <a:rPr lang="uk-UA" sz="2600" dirty="0" smtClean="0">
                <a:latin typeface="Times New Roman" panose="02020603050405020304" pitchFamily="18" charset="0"/>
                <a:ea typeface="Times New Roman" panose="02020603050405020304" pitchFamily="18" charset="0"/>
              </a:rPr>
              <a:t> та </a:t>
            </a:r>
            <a:r>
              <a:rPr lang="uk-UA" sz="2600" i="1" dirty="0" smtClean="0">
                <a:latin typeface="Times New Roman" panose="02020603050405020304" pitchFamily="18" charset="0"/>
                <a:ea typeface="Times New Roman" panose="02020603050405020304" pitchFamily="18" charset="0"/>
              </a:rPr>
              <a:t>розтяг</a:t>
            </a:r>
            <a:r>
              <a:rPr lang="uk-UA" sz="2600" dirty="0" smtClean="0">
                <a:latin typeface="Times New Roman" panose="02020603050405020304" pitchFamily="18" charset="0"/>
                <a:ea typeface="Times New Roman" panose="02020603050405020304" pitchFamily="18" charset="0"/>
              </a:rPr>
              <a:t>, </a:t>
            </a:r>
          </a:p>
          <a:p>
            <a:r>
              <a:rPr lang="uk-UA" sz="2600" i="1" dirty="0" smtClean="0">
                <a:latin typeface="Times New Roman" panose="02020603050405020304" pitchFamily="18" charset="0"/>
                <a:ea typeface="Times New Roman" panose="02020603050405020304" pitchFamily="18" charset="0"/>
              </a:rPr>
              <a:t>зсув</a:t>
            </a:r>
            <a:r>
              <a:rPr lang="uk-UA" sz="2600" dirty="0" smtClean="0">
                <a:latin typeface="Times New Roman" panose="02020603050405020304" pitchFamily="18" charset="0"/>
                <a:ea typeface="Times New Roman" panose="02020603050405020304" pitchFamily="18" charset="0"/>
              </a:rPr>
              <a:t>, </a:t>
            </a:r>
          </a:p>
          <a:p>
            <a:r>
              <a:rPr lang="uk-UA" sz="2600" i="1" dirty="0">
                <a:latin typeface="Times New Roman" panose="02020603050405020304" pitchFamily="18" charset="0"/>
                <a:ea typeface="Times New Roman" panose="02020603050405020304" pitchFamily="18" charset="0"/>
              </a:rPr>
              <a:t>з</a:t>
            </a:r>
            <a:r>
              <a:rPr lang="uk-UA" sz="2600" i="1" dirty="0" smtClean="0">
                <a:latin typeface="Times New Roman" panose="02020603050405020304" pitchFamily="18" charset="0"/>
                <a:ea typeface="Times New Roman" panose="02020603050405020304" pitchFamily="18" charset="0"/>
              </a:rPr>
              <a:t>гин </a:t>
            </a:r>
            <a:r>
              <a:rPr lang="uk-UA" sz="2600" dirty="0" smtClean="0">
                <a:latin typeface="Times New Roman" panose="02020603050405020304" pitchFamily="18" charset="0"/>
                <a:ea typeface="Times New Roman" panose="02020603050405020304" pitchFamily="18" charset="0"/>
              </a:rPr>
              <a:t>та</a:t>
            </a:r>
            <a:r>
              <a:rPr lang="uk-UA" sz="2600" i="1" dirty="0" smtClean="0">
                <a:latin typeface="Times New Roman" panose="02020603050405020304" pitchFamily="18" charset="0"/>
                <a:ea typeface="Times New Roman" panose="02020603050405020304" pitchFamily="18" charset="0"/>
              </a:rPr>
              <a:t> вигин</a:t>
            </a:r>
            <a:r>
              <a:rPr lang="uk-UA" sz="2600" dirty="0" smtClean="0">
                <a:latin typeface="Times New Roman" panose="02020603050405020304" pitchFamily="18" charset="0"/>
                <a:ea typeface="Times New Roman" panose="02020603050405020304" pitchFamily="18" charset="0"/>
              </a:rPr>
              <a:t>, </a:t>
            </a:r>
          </a:p>
          <a:p>
            <a:r>
              <a:rPr lang="uk-UA" sz="2600" i="1" dirty="0" smtClean="0">
                <a:latin typeface="Times New Roman" panose="02020603050405020304" pitchFamily="18" charset="0"/>
                <a:ea typeface="Times New Roman" panose="02020603050405020304" pitchFamily="18" charset="0"/>
              </a:rPr>
              <a:t>кручення</a:t>
            </a:r>
            <a:r>
              <a:rPr lang="uk-UA" sz="2600" dirty="0">
                <a:latin typeface="Times New Roman" panose="02020603050405020304" pitchFamily="18" charset="0"/>
                <a:ea typeface="Times New Roman" panose="02020603050405020304" pitchFamily="18" charset="0"/>
              </a:rPr>
              <a:t>.</a:t>
            </a:r>
            <a:endParaRPr lang="ru-RU" sz="2600" dirty="0">
              <a:latin typeface="Times New Roman" panose="02020603050405020304" pitchFamily="18" charset="0"/>
              <a:ea typeface="Times New Roman" panose="02020603050405020304" pitchFamily="18" charset="0"/>
            </a:endParaRPr>
          </a:p>
          <a:p>
            <a:pPr marL="0" indent="0">
              <a:buNone/>
            </a:pPr>
            <a:endParaRPr lang="uk-UA" dirty="0"/>
          </a:p>
        </p:txBody>
      </p:sp>
      <p:pic>
        <p:nvPicPr>
          <p:cNvPr id="5" name="Рисунок 4"/>
          <p:cNvPicPr>
            <a:picLocks noChangeAspect="1"/>
          </p:cNvPicPr>
          <p:nvPr/>
        </p:nvPicPr>
        <p:blipFill>
          <a:blip r:embed="rId2"/>
          <a:stretch>
            <a:fillRect/>
          </a:stretch>
        </p:blipFill>
        <p:spPr>
          <a:xfrm>
            <a:off x="1763688" y="3501008"/>
            <a:ext cx="6247009" cy="3096344"/>
          </a:xfrm>
          <a:prstGeom prst="rect">
            <a:avLst/>
          </a:prstGeom>
        </p:spPr>
      </p:pic>
    </p:spTree>
    <p:extLst>
      <p:ext uri="{BB962C8B-B14F-4D97-AF65-F5344CB8AC3E}">
        <p14:creationId xmlns:p14="http://schemas.microsoft.com/office/powerpoint/2010/main" val="341865896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524530" y="2025305"/>
            <a:ext cx="8208912" cy="3200876"/>
          </a:xfrm>
          <a:prstGeom prst="rect">
            <a:avLst/>
          </a:prstGeom>
        </p:spPr>
        <p:txBody>
          <a:bodyPr wrap="square">
            <a:spAutoFit/>
          </a:bodyPr>
          <a:lstStyle/>
          <a:p>
            <a:pPr algn="just"/>
            <a:endParaRPr lang="uk-UA" dirty="0" smtClean="0">
              <a:latin typeface="Times New Roman" pitchFamily="18" charset="0"/>
              <a:cs typeface="Times New Roman" pitchFamily="18" charset="0"/>
            </a:endParaRPr>
          </a:p>
          <a:p>
            <a:pPr algn="just"/>
            <a:r>
              <a:rPr lang="uk-UA" sz="2400" dirty="0" smtClean="0">
                <a:latin typeface="Times New Roman" pitchFamily="18" charset="0"/>
                <a:cs typeface="Times New Roman" pitchFamily="18" charset="0"/>
              </a:rPr>
              <a:t>В цьому випадку відносна деформація </a:t>
            </a:r>
            <a:r>
              <a:rPr lang="el-GR" sz="3200" i="1" dirty="0" smtClean="0">
                <a:latin typeface="Times New Roman" pitchFamily="18" charset="0"/>
                <a:cs typeface="Times New Roman" pitchFamily="18" charset="0"/>
              </a:rPr>
              <a:t>ε</a:t>
            </a:r>
            <a:r>
              <a:rPr lang="uk-UA" sz="2400" dirty="0" smtClean="0">
                <a:latin typeface="Times New Roman" pitchFamily="18" charset="0"/>
                <a:cs typeface="Times New Roman" pitchFamily="18" charset="0"/>
              </a:rPr>
              <a:t> обчислюється за формулою:</a:t>
            </a:r>
          </a:p>
          <a:p>
            <a:pPr algn="just"/>
            <a:endParaRPr lang="uk-UA" sz="2000" dirty="0" smtClean="0">
              <a:latin typeface="Times New Roman" pitchFamily="18" charset="0"/>
              <a:cs typeface="Times New Roman" pitchFamily="18" charset="0"/>
            </a:endParaRPr>
          </a:p>
          <a:p>
            <a:pPr algn="just"/>
            <a:endParaRPr lang="uk-UA" sz="2000" dirty="0" smtClean="0">
              <a:latin typeface="Times New Roman" pitchFamily="18" charset="0"/>
              <a:cs typeface="Times New Roman" pitchFamily="18" charset="0"/>
            </a:endParaRPr>
          </a:p>
          <a:p>
            <a:pPr algn="just"/>
            <a:endParaRPr lang="uk-UA" sz="2000" dirty="0" smtClean="0">
              <a:latin typeface="Times New Roman" pitchFamily="18" charset="0"/>
              <a:cs typeface="Times New Roman" pitchFamily="18" charset="0"/>
            </a:endParaRPr>
          </a:p>
          <a:p>
            <a:pPr algn="just"/>
            <a:r>
              <a:rPr lang="uk-UA" sz="2400" dirty="0" smtClean="0">
                <a:latin typeface="Times New Roman" pitchFamily="18" charset="0"/>
                <a:cs typeface="Times New Roman" pitchFamily="18" charset="0"/>
              </a:rPr>
              <a:t>де        – зміна довжини зразка під дією зовнішньої сили,</a:t>
            </a:r>
          </a:p>
          <a:p>
            <a:pPr algn="just"/>
            <a:r>
              <a:rPr lang="uk-UA" sz="2400" dirty="0" smtClean="0">
                <a:latin typeface="Times New Roman" pitchFamily="18" charset="0"/>
                <a:cs typeface="Times New Roman" pitchFamily="18" charset="0"/>
              </a:rPr>
              <a:t>            – первісна довжина зразка.</a:t>
            </a:r>
          </a:p>
          <a:p>
            <a:pPr algn="just"/>
            <a:endParaRPr lang="uk-UA" sz="2000" dirty="0" smtClean="0">
              <a:latin typeface="Times New Roman" pitchFamily="18" charset="0"/>
              <a:cs typeface="Times New Roman" pitchFamily="18" charset="0"/>
            </a:endParaRPr>
          </a:p>
        </p:txBody>
      </p:sp>
      <p:graphicFrame>
        <p:nvGraphicFramePr>
          <p:cNvPr id="3" name="Объект 2"/>
          <p:cNvGraphicFramePr>
            <a:graphicFrameLocks noChangeAspect="1"/>
          </p:cNvGraphicFramePr>
          <p:nvPr>
            <p:extLst/>
          </p:nvPr>
        </p:nvGraphicFramePr>
        <p:xfrm>
          <a:off x="3707904" y="2849762"/>
          <a:ext cx="1147934" cy="1113473"/>
        </p:xfrm>
        <a:graphic>
          <a:graphicData uri="http://schemas.openxmlformats.org/presentationml/2006/ole">
            <mc:AlternateContent xmlns:mc="http://schemas.openxmlformats.org/markup-compatibility/2006">
              <mc:Choice xmlns:v="urn:schemas-microsoft-com:vml" Requires="v">
                <p:oleObj spid="_x0000_s54358" name="Equation" r:id="rId3" imgW="444240" imgH="431640" progId="Equation.DSMT4">
                  <p:embed/>
                </p:oleObj>
              </mc:Choice>
              <mc:Fallback>
                <p:oleObj name="Equation" r:id="rId3" imgW="444240" imgH="431640" progId="Equation.DSMT4">
                  <p:embed/>
                  <p:pic>
                    <p:nvPicPr>
                      <p:cNvPr id="3" name="Объект 2"/>
                      <p:cNvPicPr/>
                      <p:nvPr/>
                    </p:nvPicPr>
                    <p:blipFill>
                      <a:blip r:embed="rId4"/>
                      <a:stretch>
                        <a:fillRect/>
                      </a:stretch>
                    </p:blipFill>
                    <p:spPr>
                      <a:xfrm>
                        <a:off x="3707904" y="2849762"/>
                        <a:ext cx="1147934" cy="1113473"/>
                      </a:xfrm>
                      <a:prstGeom prst="rect">
                        <a:avLst/>
                      </a:prstGeom>
                    </p:spPr>
                  </p:pic>
                </p:oleObj>
              </mc:Fallback>
            </mc:AlternateContent>
          </a:graphicData>
        </a:graphic>
      </p:graphicFrame>
      <p:graphicFrame>
        <p:nvGraphicFramePr>
          <p:cNvPr id="4" name="Объект 3"/>
          <p:cNvGraphicFramePr>
            <a:graphicFrameLocks noChangeAspect="1"/>
          </p:cNvGraphicFramePr>
          <p:nvPr>
            <p:extLst/>
          </p:nvPr>
        </p:nvGraphicFramePr>
        <p:xfrm>
          <a:off x="1023407" y="4078929"/>
          <a:ext cx="413439" cy="385876"/>
        </p:xfrm>
        <a:graphic>
          <a:graphicData uri="http://schemas.openxmlformats.org/presentationml/2006/ole">
            <mc:AlternateContent xmlns:mc="http://schemas.openxmlformats.org/markup-compatibility/2006">
              <mc:Choice xmlns:v="urn:schemas-microsoft-com:vml" Requires="v">
                <p:oleObj spid="_x0000_s54359" name="Equation" r:id="rId5" imgW="190440" imgH="177480" progId="Equation.DSMT4">
                  <p:embed/>
                </p:oleObj>
              </mc:Choice>
              <mc:Fallback>
                <p:oleObj name="Equation" r:id="rId5" imgW="190440" imgH="177480" progId="Equation.DSMT4">
                  <p:embed/>
                  <p:pic>
                    <p:nvPicPr>
                      <p:cNvPr id="4" name="Объект 3"/>
                      <p:cNvPicPr/>
                      <p:nvPr/>
                    </p:nvPicPr>
                    <p:blipFill>
                      <a:blip r:embed="rId6"/>
                      <a:stretch>
                        <a:fillRect/>
                      </a:stretch>
                    </p:blipFill>
                    <p:spPr>
                      <a:xfrm>
                        <a:off x="1023407" y="4078929"/>
                        <a:ext cx="413439" cy="385876"/>
                      </a:xfrm>
                      <a:prstGeom prst="rect">
                        <a:avLst/>
                      </a:prstGeom>
                    </p:spPr>
                  </p:pic>
                </p:oleObj>
              </mc:Fallback>
            </mc:AlternateContent>
          </a:graphicData>
        </a:graphic>
      </p:graphicFrame>
      <p:graphicFrame>
        <p:nvGraphicFramePr>
          <p:cNvPr id="5" name="Объект 4"/>
          <p:cNvGraphicFramePr>
            <a:graphicFrameLocks noChangeAspect="1"/>
          </p:cNvGraphicFramePr>
          <p:nvPr>
            <p:extLst/>
          </p:nvPr>
        </p:nvGraphicFramePr>
        <p:xfrm>
          <a:off x="1085050" y="4391415"/>
          <a:ext cx="290155" cy="522280"/>
        </p:xfrm>
        <a:graphic>
          <a:graphicData uri="http://schemas.openxmlformats.org/presentationml/2006/ole">
            <mc:AlternateContent xmlns:mc="http://schemas.openxmlformats.org/markup-compatibility/2006">
              <mc:Choice xmlns:v="urn:schemas-microsoft-com:vml" Requires="v">
                <p:oleObj spid="_x0000_s54360" name="Equation" r:id="rId7" imgW="126720" imgH="228600" progId="Equation.DSMT4">
                  <p:embed/>
                </p:oleObj>
              </mc:Choice>
              <mc:Fallback>
                <p:oleObj name="Equation" r:id="rId7" imgW="126720" imgH="228600" progId="Equation.DSMT4">
                  <p:embed/>
                  <p:pic>
                    <p:nvPicPr>
                      <p:cNvPr id="5" name="Объект 4"/>
                      <p:cNvPicPr/>
                      <p:nvPr/>
                    </p:nvPicPr>
                    <p:blipFill>
                      <a:blip r:embed="rId8"/>
                      <a:stretch>
                        <a:fillRect/>
                      </a:stretch>
                    </p:blipFill>
                    <p:spPr>
                      <a:xfrm>
                        <a:off x="1085050" y="4391415"/>
                        <a:ext cx="290155" cy="522280"/>
                      </a:xfrm>
                      <a:prstGeom prst="rect">
                        <a:avLst/>
                      </a:prstGeom>
                    </p:spPr>
                  </p:pic>
                </p:oleObj>
              </mc:Fallback>
            </mc:AlternateContent>
          </a:graphicData>
        </a:graphic>
      </p:graphicFrame>
      <p:sp>
        <p:nvSpPr>
          <p:cNvPr id="9" name="Прямоугольник 8"/>
          <p:cNvSpPr/>
          <p:nvPr/>
        </p:nvSpPr>
        <p:spPr>
          <a:xfrm>
            <a:off x="515856" y="107340"/>
            <a:ext cx="8088592" cy="461665"/>
          </a:xfrm>
          <a:prstGeom prst="rect">
            <a:avLst/>
          </a:prstGeom>
        </p:spPr>
        <p:txBody>
          <a:bodyPr wrap="square">
            <a:spAutoFit/>
          </a:bodyPr>
          <a:lstStyle/>
          <a:p>
            <a:pPr algn="just"/>
            <a:r>
              <a:rPr lang="uk-UA" sz="2400" b="1" dirty="0" smtClean="0">
                <a:latin typeface="Times New Roman" pitchFamily="18" charset="0"/>
                <a:cs typeface="Times New Roman" pitchFamily="18" charset="0"/>
              </a:rPr>
              <a:t>1. Деформація </a:t>
            </a:r>
            <a:r>
              <a:rPr lang="uk-UA" sz="2400" b="1" dirty="0">
                <a:latin typeface="Times New Roman" pitchFamily="18" charset="0"/>
                <a:cs typeface="Times New Roman" pitchFamily="18" charset="0"/>
              </a:rPr>
              <a:t>поздовжнього </a:t>
            </a:r>
            <a:r>
              <a:rPr lang="uk-UA" sz="2400" b="1" dirty="0" smtClean="0">
                <a:latin typeface="Times New Roman" pitchFamily="18" charset="0"/>
                <a:cs typeface="Times New Roman" pitchFamily="18" charset="0"/>
              </a:rPr>
              <a:t>стиску </a:t>
            </a:r>
            <a:r>
              <a:rPr lang="uk-UA" sz="2400" dirty="0" smtClean="0">
                <a:latin typeface="Times New Roman" pitchFamily="18" charset="0"/>
                <a:cs typeface="Times New Roman" pitchFamily="18" charset="0"/>
              </a:rPr>
              <a:t>або </a:t>
            </a:r>
            <a:r>
              <a:rPr lang="uk-UA" sz="2400" b="1" dirty="0" smtClean="0">
                <a:latin typeface="Times New Roman" pitchFamily="18" charset="0"/>
                <a:cs typeface="Times New Roman" pitchFamily="18" charset="0"/>
              </a:rPr>
              <a:t>розтягу</a:t>
            </a:r>
            <a:endParaRPr lang="uk-UA" sz="2400" dirty="0">
              <a:latin typeface="Times New Roman" pitchFamily="18" charset="0"/>
              <a:cs typeface="Times New Roman" pitchFamily="18" charset="0"/>
            </a:endParaRPr>
          </a:p>
        </p:txBody>
      </p:sp>
      <p:pic>
        <p:nvPicPr>
          <p:cNvPr id="12" name="Рисунок 1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347864" y="846046"/>
            <a:ext cx="2016224" cy="1094831"/>
          </a:xfrm>
          <a:prstGeom prst="rect">
            <a:avLst/>
          </a:prstGeom>
        </p:spPr>
      </p:pic>
    </p:spTree>
    <p:extLst>
      <p:ext uri="{BB962C8B-B14F-4D97-AF65-F5344CB8AC3E}">
        <p14:creationId xmlns:p14="http://schemas.microsoft.com/office/powerpoint/2010/main" val="28866220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539552" y="171462"/>
            <a:ext cx="8352928" cy="3785652"/>
          </a:xfrm>
          <a:prstGeom prst="rect">
            <a:avLst/>
          </a:prstGeom>
        </p:spPr>
        <p:txBody>
          <a:bodyPr wrap="square">
            <a:spAutoFit/>
          </a:bodyPr>
          <a:lstStyle/>
          <a:p>
            <a:pPr algn="just"/>
            <a:r>
              <a:rPr lang="uk-UA" sz="2400" dirty="0" smtClean="0">
                <a:latin typeface="Times New Roman" pitchFamily="18" charset="0"/>
                <a:cs typeface="Times New Roman" pitchFamily="18" charset="0"/>
              </a:rPr>
              <a:t>Англійський фізик Роберт Гук експериментально довів, що при пружних малих деформаціях механічне напруження    в пружно деформованому тілі прямо пропорційне його відносній деформації       (</a:t>
            </a:r>
            <a:r>
              <a:rPr lang="uk-UA" sz="2400" b="1" dirty="0" smtClean="0">
                <a:latin typeface="Times New Roman" pitchFamily="18" charset="0"/>
                <a:cs typeface="Times New Roman" pitchFamily="18" charset="0"/>
              </a:rPr>
              <a:t>закон Гука</a:t>
            </a:r>
            <a:r>
              <a:rPr lang="uk-UA" sz="2400" dirty="0" smtClean="0">
                <a:latin typeface="Times New Roman" pitchFamily="18" charset="0"/>
                <a:cs typeface="Times New Roman" pitchFamily="18" charset="0"/>
              </a:rPr>
              <a:t>): </a:t>
            </a:r>
          </a:p>
          <a:p>
            <a:pPr algn="just"/>
            <a:endParaRPr lang="uk-UA" sz="2400" dirty="0" smtClean="0">
              <a:latin typeface="Times New Roman" pitchFamily="18" charset="0"/>
              <a:cs typeface="Times New Roman" pitchFamily="18" charset="0"/>
            </a:endParaRPr>
          </a:p>
          <a:p>
            <a:pPr algn="just"/>
            <a:endParaRPr lang="uk-UA" sz="2400" dirty="0" smtClean="0">
              <a:latin typeface="Times New Roman" pitchFamily="18" charset="0"/>
              <a:cs typeface="Times New Roman" pitchFamily="18" charset="0"/>
            </a:endParaRPr>
          </a:p>
          <a:p>
            <a:pPr algn="just"/>
            <a:endParaRPr lang="uk-UA" sz="2400" dirty="0" smtClean="0">
              <a:latin typeface="Times New Roman" pitchFamily="18" charset="0"/>
              <a:cs typeface="Times New Roman" pitchFamily="18" charset="0"/>
            </a:endParaRPr>
          </a:p>
          <a:p>
            <a:pPr algn="just"/>
            <a:r>
              <a:rPr lang="uk-UA" sz="2400" dirty="0" smtClean="0">
                <a:latin typeface="Times New Roman" pitchFamily="18" charset="0"/>
                <a:cs typeface="Times New Roman" pitchFamily="18" charset="0"/>
              </a:rPr>
              <a:t>де </a:t>
            </a:r>
            <a:r>
              <a:rPr lang="uk-UA" sz="2400" b="1" i="1" dirty="0" smtClean="0">
                <a:solidFill>
                  <a:srgbClr val="0070C0"/>
                </a:solidFill>
                <a:latin typeface="Times New Roman" pitchFamily="18" charset="0"/>
                <a:cs typeface="Times New Roman" pitchFamily="18" charset="0"/>
              </a:rPr>
              <a:t>Е</a:t>
            </a:r>
            <a:r>
              <a:rPr lang="uk-UA" sz="2400" dirty="0" smtClean="0">
                <a:solidFill>
                  <a:srgbClr val="0070C0"/>
                </a:solidFill>
                <a:latin typeface="Times New Roman" pitchFamily="18" charset="0"/>
                <a:cs typeface="Times New Roman" pitchFamily="18" charset="0"/>
              </a:rPr>
              <a:t> - </a:t>
            </a:r>
            <a:r>
              <a:rPr lang="uk-UA" sz="2400" b="1" i="1" dirty="0" smtClean="0">
                <a:solidFill>
                  <a:srgbClr val="0070C0"/>
                </a:solidFill>
                <a:latin typeface="Times New Roman" pitchFamily="18" charset="0"/>
                <a:cs typeface="Times New Roman" pitchFamily="18" charset="0"/>
              </a:rPr>
              <a:t>модуль пружності</a:t>
            </a:r>
            <a:r>
              <a:rPr lang="uk-UA" sz="2400" dirty="0" smtClean="0">
                <a:latin typeface="Times New Roman" pitchFamily="18" charset="0"/>
                <a:cs typeface="Times New Roman" pitchFamily="18" charset="0"/>
              </a:rPr>
              <a:t>; його величина визначається властивостями матеріалу тіла; модуль пружності </a:t>
            </a:r>
            <a:r>
              <a:rPr lang="uk-UA" sz="2400" b="1" i="1" dirty="0" smtClean="0">
                <a:latin typeface="Times New Roman" pitchFamily="18" charset="0"/>
                <a:cs typeface="Times New Roman" pitchFamily="18" charset="0"/>
              </a:rPr>
              <a:t>Е</a:t>
            </a:r>
            <a:r>
              <a:rPr lang="uk-UA" sz="2400" dirty="0" smtClean="0">
                <a:latin typeface="Times New Roman" pitchFamily="18" charset="0"/>
                <a:cs typeface="Times New Roman" pitchFamily="18" charset="0"/>
              </a:rPr>
              <a:t> називається також </a:t>
            </a:r>
            <a:r>
              <a:rPr lang="uk-UA" sz="2400" i="1" dirty="0" smtClean="0">
                <a:solidFill>
                  <a:srgbClr val="0070C0"/>
                </a:solidFill>
                <a:latin typeface="Times New Roman" pitchFamily="18" charset="0"/>
                <a:cs typeface="Times New Roman" pitchFamily="18" charset="0"/>
              </a:rPr>
              <a:t>модулем Юнга, </a:t>
            </a:r>
            <a:r>
              <a:rPr lang="uk-UA" sz="2400" dirty="0" smtClean="0">
                <a:solidFill>
                  <a:srgbClr val="0070C0"/>
                </a:solidFill>
                <a:latin typeface="Times New Roman" pitchFamily="18" charset="0"/>
                <a:cs typeface="Times New Roman" pitchFamily="18" charset="0"/>
              </a:rPr>
              <a:t>(Па).</a:t>
            </a:r>
            <a:endParaRPr lang="uk-UA" sz="2400" dirty="0">
              <a:solidFill>
                <a:srgbClr val="0070C0"/>
              </a:solidFill>
              <a:latin typeface="Times New Roman" pitchFamily="18" charset="0"/>
              <a:cs typeface="Times New Roman" pitchFamily="18" charset="0"/>
            </a:endParaRPr>
          </a:p>
        </p:txBody>
      </p:sp>
      <p:graphicFrame>
        <p:nvGraphicFramePr>
          <p:cNvPr id="9" name="Объект 8"/>
          <p:cNvGraphicFramePr>
            <a:graphicFrameLocks noChangeAspect="1"/>
          </p:cNvGraphicFramePr>
          <p:nvPr>
            <p:extLst/>
          </p:nvPr>
        </p:nvGraphicFramePr>
        <p:xfrm>
          <a:off x="8253586" y="620688"/>
          <a:ext cx="359976" cy="329978"/>
        </p:xfrm>
        <a:graphic>
          <a:graphicData uri="http://schemas.openxmlformats.org/presentationml/2006/ole">
            <mc:AlternateContent xmlns:mc="http://schemas.openxmlformats.org/markup-compatibility/2006">
              <mc:Choice xmlns:v="urn:schemas-microsoft-com:vml" Requires="v">
                <p:oleObj spid="_x0000_s55382" name="Equation" r:id="rId3" imgW="152280" imgH="139680" progId="Equation.DSMT4">
                  <p:embed/>
                </p:oleObj>
              </mc:Choice>
              <mc:Fallback>
                <p:oleObj name="Equation" r:id="rId3" imgW="152280" imgH="139680" progId="Equation.DSMT4">
                  <p:embed/>
                  <p:pic>
                    <p:nvPicPr>
                      <p:cNvPr id="9" name="Объект 8"/>
                      <p:cNvPicPr/>
                      <p:nvPr/>
                    </p:nvPicPr>
                    <p:blipFill>
                      <a:blip r:embed="rId4"/>
                      <a:stretch>
                        <a:fillRect/>
                      </a:stretch>
                    </p:blipFill>
                    <p:spPr>
                      <a:xfrm>
                        <a:off x="8253586" y="620688"/>
                        <a:ext cx="359976" cy="329978"/>
                      </a:xfrm>
                      <a:prstGeom prst="rect">
                        <a:avLst/>
                      </a:prstGeom>
                    </p:spPr>
                  </p:pic>
                </p:oleObj>
              </mc:Fallback>
            </mc:AlternateContent>
          </a:graphicData>
        </a:graphic>
      </p:graphicFrame>
      <p:graphicFrame>
        <p:nvGraphicFramePr>
          <p:cNvPr id="37" name="Объект 36"/>
          <p:cNvGraphicFramePr>
            <a:graphicFrameLocks noChangeAspect="1"/>
          </p:cNvGraphicFramePr>
          <p:nvPr>
            <p:extLst/>
          </p:nvPr>
        </p:nvGraphicFramePr>
        <p:xfrm>
          <a:off x="3491880" y="1273088"/>
          <a:ext cx="373565" cy="411118"/>
        </p:xfrm>
        <a:graphic>
          <a:graphicData uri="http://schemas.openxmlformats.org/presentationml/2006/ole">
            <mc:AlternateContent xmlns:mc="http://schemas.openxmlformats.org/markup-compatibility/2006">
              <mc:Choice xmlns:v="urn:schemas-microsoft-com:vml" Requires="v">
                <p:oleObj spid="_x0000_s55383" name="Equation" r:id="rId5" imgW="126720" imgH="139680" progId="Equation.DSMT4">
                  <p:embed/>
                </p:oleObj>
              </mc:Choice>
              <mc:Fallback>
                <p:oleObj name="Equation" r:id="rId5" imgW="126720" imgH="139680" progId="Equation.DSMT4">
                  <p:embed/>
                  <p:pic>
                    <p:nvPicPr>
                      <p:cNvPr id="37" name="Объект 36"/>
                      <p:cNvPicPr/>
                      <p:nvPr/>
                    </p:nvPicPr>
                    <p:blipFill>
                      <a:blip r:embed="rId6"/>
                      <a:stretch>
                        <a:fillRect/>
                      </a:stretch>
                    </p:blipFill>
                    <p:spPr>
                      <a:xfrm>
                        <a:off x="3491880" y="1273088"/>
                        <a:ext cx="373565" cy="411118"/>
                      </a:xfrm>
                      <a:prstGeom prst="rect">
                        <a:avLst/>
                      </a:prstGeom>
                    </p:spPr>
                  </p:pic>
                </p:oleObj>
              </mc:Fallback>
            </mc:AlternateContent>
          </a:graphicData>
        </a:graphic>
      </p:graphicFrame>
      <p:graphicFrame>
        <p:nvGraphicFramePr>
          <p:cNvPr id="21" name="Объект 20"/>
          <p:cNvGraphicFramePr>
            <a:graphicFrameLocks noChangeAspect="1"/>
          </p:cNvGraphicFramePr>
          <p:nvPr>
            <p:extLst/>
          </p:nvPr>
        </p:nvGraphicFramePr>
        <p:xfrm>
          <a:off x="3286894" y="1743339"/>
          <a:ext cx="2642220" cy="1005689"/>
        </p:xfrm>
        <a:graphic>
          <a:graphicData uri="http://schemas.openxmlformats.org/presentationml/2006/ole">
            <mc:AlternateContent xmlns:mc="http://schemas.openxmlformats.org/markup-compatibility/2006">
              <mc:Choice xmlns:v="urn:schemas-microsoft-com:vml" Requires="v">
                <p:oleObj spid="_x0000_s55384" name="Equation" r:id="rId7" imgW="1028520" imgH="393480" progId="Equation.DSMT4">
                  <p:embed/>
                </p:oleObj>
              </mc:Choice>
              <mc:Fallback>
                <p:oleObj name="Equation" r:id="rId7" imgW="1028520" imgH="393480" progId="Equation.DSMT4">
                  <p:embed/>
                  <p:pic>
                    <p:nvPicPr>
                      <p:cNvPr id="21" name="Объект 20"/>
                      <p:cNvPicPr/>
                      <p:nvPr/>
                    </p:nvPicPr>
                    <p:blipFill>
                      <a:blip r:embed="rId8"/>
                      <a:stretch>
                        <a:fillRect/>
                      </a:stretch>
                    </p:blipFill>
                    <p:spPr>
                      <a:xfrm>
                        <a:off x="3286894" y="1743339"/>
                        <a:ext cx="2642220" cy="1005689"/>
                      </a:xfrm>
                      <a:prstGeom prst="rect">
                        <a:avLst/>
                      </a:prstGeom>
                    </p:spPr>
                  </p:pic>
                </p:oleObj>
              </mc:Fallback>
            </mc:AlternateContent>
          </a:graphicData>
        </a:graphic>
      </p:graphicFrame>
      <p:pic>
        <p:nvPicPr>
          <p:cNvPr id="2" name="Рисунок 1"/>
          <p:cNvPicPr>
            <a:picLocks noChangeAspect="1"/>
          </p:cNvPicPr>
          <p:nvPr/>
        </p:nvPicPr>
        <p:blipFill>
          <a:blip r:embed="rId9"/>
          <a:stretch>
            <a:fillRect/>
          </a:stretch>
        </p:blipFill>
        <p:spPr>
          <a:xfrm>
            <a:off x="539553" y="4486499"/>
            <a:ext cx="3600400" cy="1990950"/>
          </a:xfrm>
          <a:prstGeom prst="rect">
            <a:avLst/>
          </a:prstGeom>
        </p:spPr>
      </p:pic>
      <p:pic>
        <p:nvPicPr>
          <p:cNvPr id="3" name="Рисунок 2"/>
          <p:cNvPicPr>
            <a:picLocks noChangeAspect="1"/>
          </p:cNvPicPr>
          <p:nvPr/>
        </p:nvPicPr>
        <p:blipFill>
          <a:blip r:embed="rId10"/>
          <a:stretch>
            <a:fillRect/>
          </a:stretch>
        </p:blipFill>
        <p:spPr>
          <a:xfrm>
            <a:off x="5553254" y="4234534"/>
            <a:ext cx="2880320" cy="2157460"/>
          </a:xfrm>
          <a:prstGeom prst="rect">
            <a:avLst/>
          </a:prstGeom>
        </p:spPr>
      </p:pic>
    </p:spTree>
    <p:extLst>
      <p:ext uri="{BB962C8B-B14F-4D97-AF65-F5344CB8AC3E}">
        <p14:creationId xmlns:p14="http://schemas.microsoft.com/office/powerpoint/2010/main" val="401884237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467544" y="476672"/>
            <a:ext cx="8229600" cy="6048672"/>
          </a:xfrm>
        </p:spPr>
        <p:txBody>
          <a:bodyPr>
            <a:noAutofit/>
          </a:bodyPr>
          <a:lstStyle/>
          <a:p>
            <a:pPr marL="0" indent="0" algn="just">
              <a:lnSpc>
                <a:spcPct val="120000"/>
              </a:lnSpc>
              <a:buNone/>
            </a:pPr>
            <a:r>
              <a:rPr lang="uk-UA" sz="2400" b="1" dirty="0" smtClean="0">
                <a:latin typeface="Times New Roman" panose="02020603050405020304" pitchFamily="18" charset="0"/>
                <a:cs typeface="Times New Roman" panose="02020603050405020304" pitchFamily="18" charset="0"/>
              </a:rPr>
              <a:t>Модуль Юнга </a:t>
            </a:r>
            <a:r>
              <a:rPr lang="uk-UA" sz="2400" dirty="0">
                <a:latin typeface="Times New Roman" panose="02020603050405020304" pitchFamily="18" charset="0"/>
                <a:cs typeface="Times New Roman" panose="02020603050405020304" pitchFamily="18" charset="0"/>
              </a:rPr>
              <a:t>(</a:t>
            </a:r>
            <a:r>
              <a:rPr lang="uk-UA" sz="2400" i="1" dirty="0">
                <a:latin typeface="Times New Roman" panose="02020603050405020304" pitchFamily="18" charset="0"/>
                <a:cs typeface="Times New Roman" panose="02020603050405020304" pitchFamily="18" charset="0"/>
              </a:rPr>
              <a:t>модуль пружності першого роду</a:t>
            </a:r>
            <a:r>
              <a:rPr lang="uk-UA" sz="2400" dirty="0">
                <a:latin typeface="Times New Roman" panose="02020603050405020304" pitchFamily="18" charset="0"/>
                <a:cs typeface="Times New Roman" panose="02020603050405020304" pitchFamily="18" charset="0"/>
              </a:rPr>
              <a:t> або </a:t>
            </a:r>
            <a:r>
              <a:rPr lang="uk-UA" sz="2400" i="1" dirty="0">
                <a:latin typeface="Times New Roman" panose="02020603050405020304" pitchFamily="18" charset="0"/>
                <a:cs typeface="Times New Roman" panose="02020603050405020304" pitchFamily="18" charset="0"/>
              </a:rPr>
              <a:t>модуль пружності під час </a:t>
            </a:r>
            <a:r>
              <a:rPr lang="uk-UA" sz="2400" i="1" dirty="0" smtClean="0">
                <a:latin typeface="Times New Roman" panose="02020603050405020304" pitchFamily="18" charset="0"/>
                <a:cs typeface="Times New Roman" panose="02020603050405020304" pitchFamily="18" charset="0"/>
              </a:rPr>
              <a:t>розтягу-стиску</a:t>
            </a:r>
            <a:r>
              <a:rPr lang="uk-UA" sz="2400" dirty="0" smtClean="0">
                <a:latin typeface="Times New Roman" panose="02020603050405020304" pitchFamily="18" charset="0"/>
                <a:cs typeface="Times New Roman" panose="02020603050405020304" pitchFamily="18" charset="0"/>
              </a:rPr>
              <a:t>) характеризує пружні властивості ізотропних речовин; він є </a:t>
            </a:r>
            <a:r>
              <a:rPr lang="uk-UA" sz="2400" i="1" dirty="0" smtClean="0">
                <a:solidFill>
                  <a:srgbClr val="0070C0"/>
                </a:solidFill>
                <a:latin typeface="Times New Roman" panose="02020603050405020304" pitchFamily="18" charset="0"/>
                <a:cs typeface="Times New Roman" panose="02020603050405020304" pitchFamily="18" charset="0"/>
              </a:rPr>
              <a:t>мірою </a:t>
            </a:r>
            <a:r>
              <a:rPr lang="uk-UA" sz="2400" i="1" dirty="0">
                <a:solidFill>
                  <a:srgbClr val="0070C0"/>
                </a:solidFill>
                <a:latin typeface="Times New Roman" panose="02020603050405020304" pitchFamily="18" charset="0"/>
                <a:cs typeface="Times New Roman" panose="02020603050405020304" pitchFamily="18" charset="0"/>
              </a:rPr>
              <a:t>жорсткості матеріалу</a:t>
            </a:r>
            <a:r>
              <a:rPr lang="uk-UA" sz="2400" dirty="0">
                <a:latin typeface="Times New Roman" panose="02020603050405020304" pitchFamily="18" charset="0"/>
                <a:cs typeface="Times New Roman" panose="02020603050405020304" pitchFamily="18" charset="0"/>
              </a:rPr>
              <a:t>, що описує його здатність чинити опір деформації при навантаженні. </a:t>
            </a:r>
            <a:endParaRPr lang="uk-UA" sz="2400" dirty="0" smtClean="0">
              <a:latin typeface="Times New Roman" panose="02020603050405020304" pitchFamily="18" charset="0"/>
              <a:cs typeface="Times New Roman" panose="02020603050405020304" pitchFamily="18" charset="0"/>
            </a:endParaRPr>
          </a:p>
          <a:p>
            <a:pPr marL="0" indent="0" algn="just">
              <a:lnSpc>
                <a:spcPct val="120000"/>
              </a:lnSpc>
              <a:buNone/>
            </a:pPr>
            <a:r>
              <a:rPr lang="uk-UA" sz="2400" b="1" dirty="0" smtClean="0">
                <a:latin typeface="Times New Roman" panose="02020603050405020304" pitchFamily="18" charset="0"/>
                <a:cs typeface="Times New Roman" panose="02020603050405020304" pitchFamily="18" charset="0"/>
              </a:rPr>
              <a:t>Для </a:t>
            </a:r>
            <a:r>
              <a:rPr lang="uk-UA" sz="2400" b="1" dirty="0">
                <a:latin typeface="Times New Roman" panose="02020603050405020304" pitchFamily="18" charset="0"/>
                <a:cs typeface="Times New Roman" panose="02020603050405020304" pitchFamily="18" charset="0"/>
              </a:rPr>
              <a:t>біологічних тканин </a:t>
            </a:r>
            <a:r>
              <a:rPr lang="uk-UA" sz="2400" dirty="0">
                <a:latin typeface="Times New Roman" panose="02020603050405020304" pitchFamily="18" charset="0"/>
                <a:cs typeface="Times New Roman" panose="02020603050405020304" pitchFamily="18" charset="0"/>
              </a:rPr>
              <a:t>модуль Юнга має </a:t>
            </a:r>
            <a:r>
              <a:rPr lang="uk-UA" sz="2400" i="1" dirty="0">
                <a:latin typeface="Times New Roman" panose="02020603050405020304" pitchFamily="18" charset="0"/>
                <a:cs typeface="Times New Roman" panose="02020603050405020304" pitchFamily="18" charset="0"/>
              </a:rPr>
              <a:t>нелінійний характер</a:t>
            </a:r>
            <a:r>
              <a:rPr lang="uk-UA" sz="2400" dirty="0">
                <a:latin typeface="Times New Roman" panose="02020603050405020304" pitchFamily="18" charset="0"/>
                <a:cs typeface="Times New Roman" panose="02020603050405020304" pitchFamily="18" charset="0"/>
              </a:rPr>
              <a:t>, оскільки їхня жорсткість змінюється залежно від ступеня </a:t>
            </a:r>
            <a:r>
              <a:rPr lang="uk-UA" sz="2400" dirty="0" smtClean="0">
                <a:latin typeface="Times New Roman" panose="02020603050405020304" pitchFamily="18" charset="0"/>
                <a:cs typeface="Times New Roman" panose="02020603050405020304" pitchFamily="18" charset="0"/>
              </a:rPr>
              <a:t>деформації.</a:t>
            </a:r>
          </a:p>
          <a:p>
            <a:pPr marL="0" indent="0" algn="just">
              <a:lnSpc>
                <a:spcPct val="120000"/>
              </a:lnSpc>
              <a:buNone/>
            </a:pPr>
            <a:r>
              <a:rPr lang="uk-UA" sz="2400" dirty="0">
                <a:latin typeface="Times New Roman" panose="02020603050405020304" pitchFamily="18" charset="0"/>
                <a:cs typeface="Times New Roman" panose="02020603050405020304" pitchFamily="18" charset="0"/>
              </a:rPr>
              <a:t>Модуль Юнга для біологічних тканин значно змінюється залежно від типу тканини, її стану, напрямку навантаження та швидкості деформації. Це важливо враховувати у біомеханіці, медицині та біоінженерії (наприклад, при розробці імплантатів або протезів).</a:t>
            </a:r>
          </a:p>
          <a:p>
            <a:pPr marL="0" indent="0" algn="just">
              <a:lnSpc>
                <a:spcPct val="120000"/>
              </a:lnSpc>
              <a:buNone/>
            </a:pPr>
            <a:endParaRPr lang="uk-UA" sz="24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2831457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467544" y="476673"/>
            <a:ext cx="8229600" cy="936103"/>
          </a:xfrm>
        </p:spPr>
        <p:txBody>
          <a:bodyPr>
            <a:noAutofit/>
          </a:bodyPr>
          <a:lstStyle/>
          <a:p>
            <a:pPr marL="0" indent="0" algn="just">
              <a:lnSpc>
                <a:spcPct val="120000"/>
              </a:lnSpc>
              <a:buNone/>
            </a:pPr>
            <a:r>
              <a:rPr lang="uk-UA" sz="2400" dirty="0" smtClean="0">
                <a:latin typeface="Times New Roman" panose="02020603050405020304" pitchFamily="18" charset="0"/>
                <a:cs typeface="Times New Roman" panose="02020603050405020304" pitchFamily="18" charset="0"/>
              </a:rPr>
              <a:t>Значення модуля Юнга визначають експериментально та фіксують у таблицях.</a:t>
            </a:r>
          </a:p>
          <a:p>
            <a:pPr marL="0" indent="0" algn="just">
              <a:lnSpc>
                <a:spcPct val="120000"/>
              </a:lnSpc>
              <a:buNone/>
            </a:pPr>
            <a:endParaRPr lang="uk-UA" sz="2400" dirty="0" smtClean="0">
              <a:latin typeface="Times New Roman" panose="02020603050405020304" pitchFamily="18" charset="0"/>
              <a:cs typeface="Times New Roman" panose="02020603050405020304" pitchFamily="18" charset="0"/>
            </a:endParaRPr>
          </a:p>
        </p:txBody>
      </p:sp>
      <p:graphicFrame>
        <p:nvGraphicFramePr>
          <p:cNvPr id="2" name="Таблиця 1"/>
          <p:cNvGraphicFramePr>
            <a:graphicFrameLocks noGrp="1"/>
          </p:cNvGraphicFramePr>
          <p:nvPr>
            <p:extLst/>
          </p:nvPr>
        </p:nvGraphicFramePr>
        <p:xfrm>
          <a:off x="539552" y="1628800"/>
          <a:ext cx="8229600" cy="4358640"/>
        </p:xfrm>
        <a:graphic>
          <a:graphicData uri="http://schemas.openxmlformats.org/drawingml/2006/table">
            <a:tbl>
              <a:tblPr/>
              <a:tblGrid>
                <a:gridCol w="4114800">
                  <a:extLst>
                    <a:ext uri="{9D8B030D-6E8A-4147-A177-3AD203B41FA5}">
                      <a16:colId xmlns:a16="http://schemas.microsoft.com/office/drawing/2014/main" val="1062917670"/>
                    </a:ext>
                  </a:extLst>
                </a:gridCol>
                <a:gridCol w="4114800">
                  <a:extLst>
                    <a:ext uri="{9D8B030D-6E8A-4147-A177-3AD203B41FA5}">
                      <a16:colId xmlns:a16="http://schemas.microsoft.com/office/drawing/2014/main" val="2429719686"/>
                    </a:ext>
                  </a:extLst>
                </a:gridCol>
              </a:tblGrid>
              <a:tr h="0">
                <a:tc>
                  <a:txBody>
                    <a:bodyPr/>
                    <a:lstStyle/>
                    <a:p>
                      <a:r>
                        <a:rPr lang="uk-UA" sz="2000" b="1" dirty="0">
                          <a:latin typeface="Times New Roman" panose="02020603050405020304" pitchFamily="18" charset="0"/>
                          <a:cs typeface="Times New Roman" panose="02020603050405020304" pitchFamily="18" charset="0"/>
                        </a:rPr>
                        <a:t>Тканина</a:t>
                      </a:r>
                      <a:endParaRPr lang="uk-UA" sz="2000" dirty="0">
                        <a:latin typeface="Times New Roman" panose="02020603050405020304" pitchFamily="18" charset="0"/>
                        <a:cs typeface="Times New Roman" panose="02020603050405020304" pitchFamily="18" charset="0"/>
                      </a:endParaRPr>
                    </a:p>
                  </a:txBody>
                  <a:tcPr anchor="ctr">
                    <a:lnL>
                      <a:noFill/>
                    </a:lnL>
                    <a:lnR>
                      <a:noFill/>
                    </a:lnR>
                    <a:lnT>
                      <a:noFill/>
                    </a:lnT>
                    <a:lnB>
                      <a:noFill/>
                    </a:lnB>
                  </a:tcPr>
                </a:tc>
                <a:tc>
                  <a:txBody>
                    <a:bodyPr/>
                    <a:lstStyle/>
                    <a:p>
                      <a:r>
                        <a:rPr lang="ru-RU" sz="2000" b="1" dirty="0">
                          <a:latin typeface="Times New Roman" panose="02020603050405020304" pitchFamily="18" charset="0"/>
                          <a:cs typeface="Times New Roman" panose="02020603050405020304" pitchFamily="18" charset="0"/>
                        </a:rPr>
                        <a:t>Модуль Юнга (E), кПа – </a:t>
                      </a:r>
                      <a:r>
                        <a:rPr lang="ru-RU" sz="2000" b="1" dirty="0" smtClean="0">
                          <a:latin typeface="Times New Roman" panose="02020603050405020304" pitchFamily="18" charset="0"/>
                          <a:cs typeface="Times New Roman" panose="02020603050405020304" pitchFamily="18" charset="0"/>
                        </a:rPr>
                        <a:t>ГПа</a:t>
                      </a:r>
                      <a:endParaRPr lang="ru-RU" sz="2000" dirty="0">
                        <a:latin typeface="Times New Roman" panose="02020603050405020304" pitchFamily="18" charset="0"/>
                        <a:cs typeface="Times New Roman" panose="02020603050405020304" pitchFamily="18" charset="0"/>
                      </a:endParaRPr>
                    </a:p>
                  </a:txBody>
                  <a:tcPr anchor="ctr">
                    <a:lnL>
                      <a:noFill/>
                    </a:lnL>
                    <a:lnR>
                      <a:noFill/>
                    </a:lnR>
                    <a:lnT>
                      <a:noFill/>
                    </a:lnT>
                    <a:lnB>
                      <a:noFill/>
                    </a:lnB>
                  </a:tcPr>
                </a:tc>
                <a:extLst>
                  <a:ext uri="{0D108BD9-81ED-4DB2-BD59-A6C34878D82A}">
                    <a16:rowId xmlns:a16="http://schemas.microsoft.com/office/drawing/2014/main" val="1385424207"/>
                  </a:ext>
                </a:extLst>
              </a:tr>
              <a:tr h="0">
                <a:tc>
                  <a:txBody>
                    <a:bodyPr/>
                    <a:lstStyle/>
                    <a:p>
                      <a:r>
                        <a:rPr lang="uk-UA" sz="2000" dirty="0">
                          <a:latin typeface="Times New Roman" panose="02020603050405020304" pitchFamily="18" charset="0"/>
                          <a:cs typeface="Times New Roman" panose="02020603050405020304" pitchFamily="18" charset="0"/>
                        </a:rPr>
                        <a:t>Артерії</a:t>
                      </a:r>
                    </a:p>
                  </a:txBody>
                  <a:tcPr anchor="ctr">
                    <a:lnL>
                      <a:noFill/>
                    </a:lnL>
                    <a:lnR>
                      <a:noFill/>
                    </a:lnR>
                    <a:lnT>
                      <a:noFill/>
                    </a:lnT>
                    <a:lnB>
                      <a:noFill/>
                    </a:lnB>
                  </a:tcPr>
                </a:tc>
                <a:tc>
                  <a:txBody>
                    <a:bodyPr/>
                    <a:lstStyle/>
                    <a:p>
                      <a:r>
                        <a:rPr lang="uk-UA" sz="2000" dirty="0">
                          <a:latin typeface="Times New Roman" panose="02020603050405020304" pitchFamily="18" charset="0"/>
                          <a:cs typeface="Times New Roman" panose="02020603050405020304" pitchFamily="18" charset="0"/>
                        </a:rPr>
                        <a:t>100 – 800 кПа</a:t>
                      </a:r>
                    </a:p>
                  </a:txBody>
                  <a:tcPr anchor="ctr">
                    <a:lnL>
                      <a:noFill/>
                    </a:lnL>
                    <a:lnR>
                      <a:noFill/>
                    </a:lnR>
                    <a:lnT>
                      <a:noFill/>
                    </a:lnT>
                    <a:lnB>
                      <a:noFill/>
                    </a:lnB>
                  </a:tcPr>
                </a:tc>
                <a:extLst>
                  <a:ext uri="{0D108BD9-81ED-4DB2-BD59-A6C34878D82A}">
                    <a16:rowId xmlns:a16="http://schemas.microsoft.com/office/drawing/2014/main" val="3206363093"/>
                  </a:ext>
                </a:extLst>
              </a:tr>
              <a:tr h="0">
                <a:tc>
                  <a:txBody>
                    <a:bodyPr/>
                    <a:lstStyle/>
                    <a:p>
                      <a:r>
                        <a:rPr lang="uk-UA" sz="2000" dirty="0">
                          <a:latin typeface="Times New Roman" panose="02020603050405020304" pitchFamily="18" charset="0"/>
                          <a:cs typeface="Times New Roman" panose="02020603050405020304" pitchFamily="18" charset="0"/>
                        </a:rPr>
                        <a:t>Вени</a:t>
                      </a:r>
                    </a:p>
                  </a:txBody>
                  <a:tcPr anchor="ctr">
                    <a:lnL>
                      <a:noFill/>
                    </a:lnL>
                    <a:lnR>
                      <a:noFill/>
                    </a:lnR>
                    <a:lnT>
                      <a:noFill/>
                    </a:lnT>
                    <a:lnB>
                      <a:noFill/>
                    </a:lnB>
                  </a:tcPr>
                </a:tc>
                <a:tc>
                  <a:txBody>
                    <a:bodyPr/>
                    <a:lstStyle/>
                    <a:p>
                      <a:r>
                        <a:rPr lang="uk-UA" sz="2000">
                          <a:latin typeface="Times New Roman" panose="02020603050405020304" pitchFamily="18" charset="0"/>
                          <a:cs typeface="Times New Roman" panose="02020603050405020304" pitchFamily="18" charset="0"/>
                        </a:rPr>
                        <a:t>20 – 500 кПа</a:t>
                      </a:r>
                    </a:p>
                  </a:txBody>
                  <a:tcPr anchor="ctr">
                    <a:lnL>
                      <a:noFill/>
                    </a:lnL>
                    <a:lnR>
                      <a:noFill/>
                    </a:lnR>
                    <a:lnT>
                      <a:noFill/>
                    </a:lnT>
                    <a:lnB>
                      <a:noFill/>
                    </a:lnB>
                  </a:tcPr>
                </a:tc>
                <a:extLst>
                  <a:ext uri="{0D108BD9-81ED-4DB2-BD59-A6C34878D82A}">
                    <a16:rowId xmlns:a16="http://schemas.microsoft.com/office/drawing/2014/main" val="1541916909"/>
                  </a:ext>
                </a:extLst>
              </a:tr>
              <a:tr h="0">
                <a:tc>
                  <a:txBody>
                    <a:bodyPr/>
                    <a:lstStyle/>
                    <a:p>
                      <a:r>
                        <a:rPr lang="uk-UA" sz="2000" dirty="0">
                          <a:latin typeface="Times New Roman" panose="02020603050405020304" pitchFamily="18" charset="0"/>
                          <a:cs typeface="Times New Roman" panose="02020603050405020304" pitchFamily="18" charset="0"/>
                        </a:rPr>
                        <a:t>Легенева тканина</a:t>
                      </a:r>
                    </a:p>
                  </a:txBody>
                  <a:tcPr anchor="ctr">
                    <a:lnL>
                      <a:noFill/>
                    </a:lnL>
                    <a:lnR>
                      <a:noFill/>
                    </a:lnR>
                    <a:lnT>
                      <a:noFill/>
                    </a:lnT>
                    <a:lnB>
                      <a:noFill/>
                    </a:lnB>
                  </a:tcPr>
                </a:tc>
                <a:tc>
                  <a:txBody>
                    <a:bodyPr/>
                    <a:lstStyle/>
                    <a:p>
                      <a:r>
                        <a:rPr lang="uk-UA" sz="2000" dirty="0">
                          <a:latin typeface="Times New Roman" panose="02020603050405020304" pitchFamily="18" charset="0"/>
                          <a:cs typeface="Times New Roman" panose="02020603050405020304" pitchFamily="18" charset="0"/>
                        </a:rPr>
                        <a:t>0,5 – 5 кПа</a:t>
                      </a:r>
                    </a:p>
                  </a:txBody>
                  <a:tcPr anchor="ctr">
                    <a:lnL>
                      <a:noFill/>
                    </a:lnL>
                    <a:lnR>
                      <a:noFill/>
                    </a:lnR>
                    <a:lnT>
                      <a:noFill/>
                    </a:lnT>
                    <a:lnB>
                      <a:noFill/>
                    </a:lnB>
                  </a:tcPr>
                </a:tc>
                <a:extLst>
                  <a:ext uri="{0D108BD9-81ED-4DB2-BD59-A6C34878D82A}">
                    <a16:rowId xmlns:a16="http://schemas.microsoft.com/office/drawing/2014/main" val="4239016607"/>
                  </a:ext>
                </a:extLst>
              </a:tr>
              <a:tr h="0">
                <a:tc>
                  <a:txBody>
                    <a:bodyPr/>
                    <a:lstStyle/>
                    <a:p>
                      <a:r>
                        <a:rPr lang="uk-UA" sz="2000" dirty="0">
                          <a:latin typeface="Times New Roman" panose="02020603050405020304" pitchFamily="18" charset="0"/>
                          <a:cs typeface="Times New Roman" panose="02020603050405020304" pitchFamily="18" charset="0"/>
                        </a:rPr>
                        <a:t>Шкіра</a:t>
                      </a:r>
                    </a:p>
                  </a:txBody>
                  <a:tcPr anchor="ctr">
                    <a:lnL>
                      <a:noFill/>
                    </a:lnL>
                    <a:lnR>
                      <a:noFill/>
                    </a:lnR>
                    <a:lnT>
                      <a:noFill/>
                    </a:lnT>
                    <a:lnB>
                      <a:noFill/>
                    </a:lnB>
                  </a:tcPr>
                </a:tc>
                <a:tc>
                  <a:txBody>
                    <a:bodyPr/>
                    <a:lstStyle/>
                    <a:p>
                      <a:r>
                        <a:rPr lang="uk-UA" sz="2000">
                          <a:latin typeface="Times New Roman" panose="02020603050405020304" pitchFamily="18" charset="0"/>
                          <a:cs typeface="Times New Roman" panose="02020603050405020304" pitchFamily="18" charset="0"/>
                        </a:rPr>
                        <a:t>300 – 1500 кПа</a:t>
                      </a:r>
                    </a:p>
                  </a:txBody>
                  <a:tcPr anchor="ctr">
                    <a:lnL>
                      <a:noFill/>
                    </a:lnL>
                    <a:lnR>
                      <a:noFill/>
                    </a:lnR>
                    <a:lnT>
                      <a:noFill/>
                    </a:lnT>
                    <a:lnB>
                      <a:noFill/>
                    </a:lnB>
                  </a:tcPr>
                </a:tc>
                <a:extLst>
                  <a:ext uri="{0D108BD9-81ED-4DB2-BD59-A6C34878D82A}">
                    <a16:rowId xmlns:a16="http://schemas.microsoft.com/office/drawing/2014/main" val="2786812625"/>
                  </a:ext>
                </a:extLst>
              </a:tr>
              <a:tr h="0">
                <a:tc>
                  <a:txBody>
                    <a:bodyPr/>
                    <a:lstStyle/>
                    <a:p>
                      <a:r>
                        <a:rPr lang="uk-UA" sz="2000" dirty="0">
                          <a:latin typeface="Times New Roman" panose="02020603050405020304" pitchFamily="18" charset="0"/>
                          <a:cs typeface="Times New Roman" panose="02020603050405020304" pitchFamily="18" charset="0"/>
                        </a:rPr>
                        <a:t>М’язи (у спокої)</a:t>
                      </a:r>
                    </a:p>
                  </a:txBody>
                  <a:tcPr anchor="ctr">
                    <a:lnL>
                      <a:noFill/>
                    </a:lnL>
                    <a:lnR>
                      <a:noFill/>
                    </a:lnR>
                    <a:lnT>
                      <a:noFill/>
                    </a:lnT>
                    <a:lnB>
                      <a:noFill/>
                    </a:lnB>
                  </a:tcPr>
                </a:tc>
                <a:tc>
                  <a:txBody>
                    <a:bodyPr/>
                    <a:lstStyle/>
                    <a:p>
                      <a:r>
                        <a:rPr lang="uk-UA" sz="2000">
                          <a:latin typeface="Times New Roman" panose="02020603050405020304" pitchFamily="18" charset="0"/>
                          <a:cs typeface="Times New Roman" panose="02020603050405020304" pitchFamily="18" charset="0"/>
                        </a:rPr>
                        <a:t>10 – 100 кПа</a:t>
                      </a:r>
                    </a:p>
                  </a:txBody>
                  <a:tcPr anchor="ctr">
                    <a:lnL>
                      <a:noFill/>
                    </a:lnL>
                    <a:lnR>
                      <a:noFill/>
                    </a:lnR>
                    <a:lnT>
                      <a:noFill/>
                    </a:lnT>
                    <a:lnB>
                      <a:noFill/>
                    </a:lnB>
                  </a:tcPr>
                </a:tc>
                <a:extLst>
                  <a:ext uri="{0D108BD9-81ED-4DB2-BD59-A6C34878D82A}">
                    <a16:rowId xmlns:a16="http://schemas.microsoft.com/office/drawing/2014/main" val="2813858056"/>
                  </a:ext>
                </a:extLst>
              </a:tr>
              <a:tr h="0">
                <a:tc>
                  <a:txBody>
                    <a:bodyPr/>
                    <a:lstStyle/>
                    <a:p>
                      <a:r>
                        <a:rPr lang="uk-UA" sz="2000">
                          <a:latin typeface="Times New Roman" panose="02020603050405020304" pitchFamily="18" charset="0"/>
                          <a:cs typeface="Times New Roman" panose="02020603050405020304" pitchFamily="18" charset="0"/>
                        </a:rPr>
                        <a:t>М’язи (у напруженні)</a:t>
                      </a:r>
                    </a:p>
                  </a:txBody>
                  <a:tcPr anchor="ctr">
                    <a:lnL>
                      <a:noFill/>
                    </a:lnL>
                    <a:lnR>
                      <a:noFill/>
                    </a:lnR>
                    <a:lnT>
                      <a:noFill/>
                    </a:lnT>
                    <a:lnB>
                      <a:noFill/>
                    </a:lnB>
                  </a:tcPr>
                </a:tc>
                <a:tc>
                  <a:txBody>
                    <a:bodyPr/>
                    <a:lstStyle/>
                    <a:p>
                      <a:r>
                        <a:rPr lang="uk-UA" sz="2000" dirty="0">
                          <a:latin typeface="Times New Roman" panose="02020603050405020304" pitchFamily="18" charset="0"/>
                          <a:cs typeface="Times New Roman" panose="02020603050405020304" pitchFamily="18" charset="0"/>
                        </a:rPr>
                        <a:t>200 – 400 кПа</a:t>
                      </a:r>
                    </a:p>
                  </a:txBody>
                  <a:tcPr anchor="ctr">
                    <a:lnL>
                      <a:noFill/>
                    </a:lnL>
                    <a:lnR>
                      <a:noFill/>
                    </a:lnR>
                    <a:lnT>
                      <a:noFill/>
                    </a:lnT>
                    <a:lnB>
                      <a:noFill/>
                    </a:lnB>
                  </a:tcPr>
                </a:tc>
                <a:extLst>
                  <a:ext uri="{0D108BD9-81ED-4DB2-BD59-A6C34878D82A}">
                    <a16:rowId xmlns:a16="http://schemas.microsoft.com/office/drawing/2014/main" val="4079288628"/>
                  </a:ext>
                </a:extLst>
              </a:tr>
              <a:tr h="0">
                <a:tc>
                  <a:txBody>
                    <a:bodyPr/>
                    <a:lstStyle/>
                    <a:p>
                      <a:r>
                        <a:rPr lang="uk-UA" sz="2000">
                          <a:latin typeface="Times New Roman" panose="02020603050405020304" pitchFamily="18" charset="0"/>
                          <a:cs typeface="Times New Roman" panose="02020603050405020304" pitchFamily="18" charset="0"/>
                        </a:rPr>
                        <a:t>Хрящова тканина</a:t>
                      </a:r>
                    </a:p>
                  </a:txBody>
                  <a:tcPr anchor="ctr">
                    <a:lnL>
                      <a:noFill/>
                    </a:lnL>
                    <a:lnR>
                      <a:noFill/>
                    </a:lnR>
                    <a:lnT>
                      <a:noFill/>
                    </a:lnT>
                    <a:lnB>
                      <a:noFill/>
                    </a:lnB>
                  </a:tcPr>
                </a:tc>
                <a:tc>
                  <a:txBody>
                    <a:bodyPr/>
                    <a:lstStyle/>
                    <a:p>
                      <a:r>
                        <a:rPr lang="uk-UA" sz="2000" dirty="0">
                          <a:latin typeface="Times New Roman" panose="02020603050405020304" pitchFamily="18" charset="0"/>
                          <a:cs typeface="Times New Roman" panose="02020603050405020304" pitchFamily="18" charset="0"/>
                        </a:rPr>
                        <a:t>0,5 – 10 МПа</a:t>
                      </a:r>
                    </a:p>
                  </a:txBody>
                  <a:tcPr anchor="ctr">
                    <a:lnL>
                      <a:noFill/>
                    </a:lnL>
                    <a:lnR>
                      <a:noFill/>
                    </a:lnR>
                    <a:lnT>
                      <a:noFill/>
                    </a:lnT>
                    <a:lnB>
                      <a:noFill/>
                    </a:lnB>
                  </a:tcPr>
                </a:tc>
                <a:extLst>
                  <a:ext uri="{0D108BD9-81ED-4DB2-BD59-A6C34878D82A}">
                    <a16:rowId xmlns:a16="http://schemas.microsoft.com/office/drawing/2014/main" val="3070585847"/>
                  </a:ext>
                </a:extLst>
              </a:tr>
              <a:tr h="0">
                <a:tc>
                  <a:txBody>
                    <a:bodyPr/>
                    <a:lstStyle/>
                    <a:p>
                      <a:r>
                        <a:rPr lang="uk-UA" sz="2000">
                          <a:latin typeface="Times New Roman" panose="02020603050405020304" pitchFamily="18" charset="0"/>
                          <a:cs typeface="Times New Roman" panose="02020603050405020304" pitchFamily="18" charset="0"/>
                        </a:rPr>
                        <a:t>Кісткова тканина</a:t>
                      </a:r>
                    </a:p>
                  </a:txBody>
                  <a:tcPr anchor="ctr">
                    <a:lnL>
                      <a:noFill/>
                    </a:lnL>
                    <a:lnR>
                      <a:noFill/>
                    </a:lnR>
                    <a:lnT>
                      <a:noFill/>
                    </a:lnT>
                    <a:lnB>
                      <a:noFill/>
                    </a:lnB>
                  </a:tcPr>
                </a:tc>
                <a:tc>
                  <a:txBody>
                    <a:bodyPr/>
                    <a:lstStyle/>
                    <a:p>
                      <a:r>
                        <a:rPr lang="uk-UA" sz="2000" dirty="0">
                          <a:latin typeface="Times New Roman" panose="02020603050405020304" pitchFamily="18" charset="0"/>
                          <a:cs typeface="Times New Roman" panose="02020603050405020304" pitchFamily="18" charset="0"/>
                        </a:rPr>
                        <a:t>1 – 20 ГПа</a:t>
                      </a:r>
                    </a:p>
                  </a:txBody>
                  <a:tcPr anchor="ctr">
                    <a:lnL>
                      <a:noFill/>
                    </a:lnL>
                    <a:lnR>
                      <a:noFill/>
                    </a:lnR>
                    <a:lnT>
                      <a:noFill/>
                    </a:lnT>
                    <a:lnB>
                      <a:noFill/>
                    </a:lnB>
                  </a:tcPr>
                </a:tc>
                <a:extLst>
                  <a:ext uri="{0D108BD9-81ED-4DB2-BD59-A6C34878D82A}">
                    <a16:rowId xmlns:a16="http://schemas.microsoft.com/office/drawing/2014/main" val="2814364370"/>
                  </a:ext>
                </a:extLst>
              </a:tr>
              <a:tr h="0">
                <a:tc>
                  <a:txBody>
                    <a:bodyPr/>
                    <a:lstStyle/>
                    <a:p>
                      <a:r>
                        <a:rPr lang="uk-UA" sz="2000">
                          <a:latin typeface="Times New Roman" panose="02020603050405020304" pitchFamily="18" charset="0"/>
                          <a:cs typeface="Times New Roman" panose="02020603050405020304" pitchFamily="18" charset="0"/>
                        </a:rPr>
                        <a:t>Зв’язки</a:t>
                      </a:r>
                    </a:p>
                  </a:txBody>
                  <a:tcPr anchor="ctr">
                    <a:lnL>
                      <a:noFill/>
                    </a:lnL>
                    <a:lnR>
                      <a:noFill/>
                    </a:lnR>
                    <a:lnT>
                      <a:noFill/>
                    </a:lnT>
                    <a:lnB>
                      <a:noFill/>
                    </a:lnB>
                  </a:tcPr>
                </a:tc>
                <a:tc>
                  <a:txBody>
                    <a:bodyPr/>
                    <a:lstStyle/>
                    <a:p>
                      <a:r>
                        <a:rPr lang="uk-UA" sz="2000" dirty="0">
                          <a:latin typeface="Times New Roman" panose="02020603050405020304" pitchFamily="18" charset="0"/>
                          <a:cs typeface="Times New Roman" panose="02020603050405020304" pitchFamily="18" charset="0"/>
                        </a:rPr>
                        <a:t>1 – 2 МПа</a:t>
                      </a:r>
                    </a:p>
                  </a:txBody>
                  <a:tcPr anchor="ctr">
                    <a:lnL>
                      <a:noFill/>
                    </a:lnL>
                    <a:lnR>
                      <a:noFill/>
                    </a:lnR>
                    <a:lnT>
                      <a:noFill/>
                    </a:lnT>
                    <a:lnB>
                      <a:noFill/>
                    </a:lnB>
                  </a:tcPr>
                </a:tc>
                <a:extLst>
                  <a:ext uri="{0D108BD9-81ED-4DB2-BD59-A6C34878D82A}">
                    <a16:rowId xmlns:a16="http://schemas.microsoft.com/office/drawing/2014/main" val="1529290271"/>
                  </a:ext>
                </a:extLst>
              </a:tr>
              <a:tr h="0">
                <a:tc>
                  <a:txBody>
                    <a:bodyPr/>
                    <a:lstStyle/>
                    <a:p>
                      <a:r>
                        <a:rPr lang="uk-UA" sz="2000">
                          <a:latin typeface="Times New Roman" panose="02020603050405020304" pitchFamily="18" charset="0"/>
                          <a:cs typeface="Times New Roman" panose="02020603050405020304" pitchFamily="18" charset="0"/>
                        </a:rPr>
                        <a:t>Сухожилля</a:t>
                      </a:r>
                    </a:p>
                  </a:txBody>
                  <a:tcPr anchor="ctr">
                    <a:lnL>
                      <a:noFill/>
                    </a:lnL>
                    <a:lnR>
                      <a:noFill/>
                    </a:lnR>
                    <a:lnT>
                      <a:noFill/>
                    </a:lnT>
                    <a:lnB>
                      <a:noFill/>
                    </a:lnB>
                  </a:tcPr>
                </a:tc>
                <a:tc>
                  <a:txBody>
                    <a:bodyPr/>
                    <a:lstStyle/>
                    <a:p>
                      <a:r>
                        <a:rPr lang="uk-UA" sz="2000" dirty="0">
                          <a:latin typeface="Times New Roman" panose="02020603050405020304" pitchFamily="18" charset="0"/>
                          <a:cs typeface="Times New Roman" panose="02020603050405020304" pitchFamily="18" charset="0"/>
                        </a:rPr>
                        <a:t>0,2 – 1,5 ГПа</a:t>
                      </a:r>
                    </a:p>
                  </a:txBody>
                  <a:tcPr anchor="ctr">
                    <a:lnL>
                      <a:noFill/>
                    </a:lnL>
                    <a:lnR>
                      <a:noFill/>
                    </a:lnR>
                    <a:lnT>
                      <a:noFill/>
                    </a:lnT>
                    <a:lnB>
                      <a:noFill/>
                    </a:lnB>
                  </a:tcPr>
                </a:tc>
                <a:extLst>
                  <a:ext uri="{0D108BD9-81ED-4DB2-BD59-A6C34878D82A}">
                    <a16:rowId xmlns:a16="http://schemas.microsoft.com/office/drawing/2014/main" val="4056956561"/>
                  </a:ext>
                </a:extLst>
              </a:tr>
            </a:tbl>
          </a:graphicData>
        </a:graphic>
      </p:graphicFrame>
    </p:spTree>
    <p:extLst>
      <p:ext uri="{BB962C8B-B14F-4D97-AF65-F5344CB8AC3E}">
        <p14:creationId xmlns:p14="http://schemas.microsoft.com/office/powerpoint/2010/main" val="94023158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кутник 5"/>
          <p:cNvSpPr/>
          <p:nvPr/>
        </p:nvSpPr>
        <p:spPr>
          <a:xfrm>
            <a:off x="611560" y="476672"/>
            <a:ext cx="8064896" cy="6309420"/>
          </a:xfrm>
          <a:prstGeom prst="rect">
            <a:avLst/>
          </a:prstGeom>
        </p:spPr>
        <p:txBody>
          <a:bodyPr wrap="square">
            <a:spAutoFit/>
          </a:bodyPr>
          <a:lstStyle/>
          <a:p>
            <a:pPr algn="just"/>
            <a:r>
              <a:rPr lang="uk-UA" sz="2400" dirty="0">
                <a:latin typeface="Times New Roman" panose="02020603050405020304" pitchFamily="18" charset="0"/>
                <a:cs typeface="Times New Roman" panose="02020603050405020304" pitchFamily="18" charset="0"/>
              </a:rPr>
              <a:t>При деформації розтягу </a:t>
            </a:r>
            <a:r>
              <a:rPr lang="uk-UA" sz="2400" dirty="0" smtClean="0">
                <a:latin typeface="Times New Roman" panose="02020603050405020304" pitchFamily="18" charset="0"/>
                <a:cs typeface="Times New Roman" panose="02020603050405020304" pitchFamily="18" charset="0"/>
              </a:rPr>
              <a:t>або стиску </a:t>
            </a:r>
            <a:r>
              <a:rPr lang="uk-UA" sz="2400" dirty="0">
                <a:latin typeface="Times New Roman" panose="02020603050405020304" pitchFamily="18" charset="0"/>
                <a:cs typeface="Times New Roman" panose="02020603050405020304" pitchFamily="18" charset="0"/>
              </a:rPr>
              <a:t>відбувається зміна не тільки поздовжніх, але й поперечних розмірів деформованого тіла. </a:t>
            </a:r>
            <a:r>
              <a:rPr lang="uk-UA" sz="2400" dirty="0" smtClean="0">
                <a:latin typeface="Times New Roman" panose="02020603050405020304" pitchFamily="18" charset="0"/>
                <a:cs typeface="Times New Roman" panose="02020603050405020304" pitchFamily="18" charset="0"/>
              </a:rPr>
              <a:t>При розтягуванні поперечні </a:t>
            </a:r>
            <a:r>
              <a:rPr lang="uk-UA" sz="2400" dirty="0">
                <a:latin typeface="Times New Roman" panose="02020603050405020304" pitchFamily="18" charset="0"/>
                <a:cs typeface="Times New Roman" panose="02020603050405020304" pitchFamily="18" charset="0"/>
              </a:rPr>
              <a:t>розміри тіла зменшуються, </a:t>
            </a:r>
            <a:r>
              <a:rPr lang="uk-UA" sz="2400" dirty="0" smtClean="0">
                <a:latin typeface="Times New Roman" panose="02020603050405020304" pitchFamily="18" charset="0"/>
                <a:cs typeface="Times New Roman" panose="02020603050405020304" pitchFamily="18" charset="0"/>
              </a:rPr>
              <a:t>а поздовжні - </a:t>
            </a:r>
            <a:r>
              <a:rPr lang="uk-UA" sz="2400" dirty="0">
                <a:latin typeface="Times New Roman" panose="02020603050405020304" pitchFamily="18" charset="0"/>
                <a:cs typeface="Times New Roman" panose="02020603050405020304" pitchFamily="18" charset="0"/>
              </a:rPr>
              <a:t>збільшуються. </a:t>
            </a:r>
            <a:endParaRPr lang="uk-UA" sz="2400" dirty="0" smtClean="0">
              <a:latin typeface="Times New Roman" panose="02020603050405020304" pitchFamily="18" charset="0"/>
              <a:cs typeface="Times New Roman" panose="02020603050405020304" pitchFamily="18" charset="0"/>
            </a:endParaRPr>
          </a:p>
          <a:p>
            <a:endParaRPr lang="uk-UA" sz="2400" dirty="0">
              <a:latin typeface="Times New Roman" panose="02020603050405020304" pitchFamily="18" charset="0"/>
              <a:cs typeface="Times New Roman" panose="02020603050405020304" pitchFamily="18" charset="0"/>
            </a:endParaRPr>
          </a:p>
          <a:p>
            <a:pPr algn="just"/>
            <a:r>
              <a:rPr lang="uk-UA" sz="2400" b="1" dirty="0" smtClean="0">
                <a:solidFill>
                  <a:srgbClr val="0070C0"/>
                </a:solidFill>
                <a:latin typeface="Times New Roman" panose="02020603050405020304" pitchFamily="18" charset="0"/>
                <a:cs typeface="Times New Roman" panose="02020603050405020304" pitchFamily="18" charset="0"/>
              </a:rPr>
              <a:t>Коефіцієнт </a:t>
            </a:r>
            <a:r>
              <a:rPr lang="uk-UA" sz="2400" b="1" dirty="0">
                <a:solidFill>
                  <a:srgbClr val="0070C0"/>
                </a:solidFill>
                <a:latin typeface="Times New Roman" panose="02020603050405020304" pitchFamily="18" charset="0"/>
                <a:cs typeface="Times New Roman" panose="02020603050405020304" pitchFamily="18" charset="0"/>
              </a:rPr>
              <a:t>Пуассона </a:t>
            </a:r>
            <a:r>
              <a:rPr lang="uk-UA" sz="2400" dirty="0" smtClean="0">
                <a:solidFill>
                  <a:srgbClr val="0070C0"/>
                </a:solidFill>
                <a:latin typeface="Times New Roman" panose="02020603050405020304" pitchFamily="18" charset="0"/>
                <a:cs typeface="Times New Roman" panose="02020603050405020304" pitchFamily="18" charset="0"/>
              </a:rPr>
              <a:t>(</a:t>
            </a:r>
            <a:r>
              <a:rPr lang="el-GR" sz="2800" b="1" i="1" dirty="0" smtClean="0">
                <a:solidFill>
                  <a:srgbClr val="0070C0"/>
                </a:solidFill>
                <a:latin typeface="Times New Roman" panose="02020603050405020304" pitchFamily="18" charset="0"/>
                <a:cs typeface="Times New Roman" panose="02020603050405020304" pitchFamily="18" charset="0"/>
              </a:rPr>
              <a:t>μ</a:t>
            </a:r>
            <a:r>
              <a:rPr lang="uk-UA" sz="2800" i="1" dirty="0" smtClean="0">
                <a:solidFill>
                  <a:srgbClr val="0070C0"/>
                </a:solidFill>
                <a:latin typeface="Times New Roman" panose="02020603050405020304" pitchFamily="18" charset="0"/>
                <a:cs typeface="Times New Roman" panose="02020603050405020304" pitchFamily="18" charset="0"/>
              </a:rPr>
              <a:t>)</a:t>
            </a:r>
            <a:r>
              <a:rPr lang="uk-UA" sz="2800" b="1" i="1" dirty="0" smtClean="0">
                <a:solidFill>
                  <a:srgbClr val="0070C0"/>
                </a:solidFill>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є мірою зміни </a:t>
            </a:r>
          </a:p>
          <a:p>
            <a:pPr algn="just"/>
            <a:r>
              <a:rPr lang="uk-UA" sz="2400" dirty="0" smtClean="0">
                <a:latin typeface="Times New Roman" panose="02020603050405020304" pitchFamily="18" charset="0"/>
                <a:cs typeface="Times New Roman" panose="02020603050405020304" pitchFamily="18" charset="0"/>
              </a:rPr>
              <a:t>поперечних розмірів тіла при деформації </a:t>
            </a:r>
          </a:p>
          <a:p>
            <a:pPr algn="just"/>
            <a:r>
              <a:rPr lang="uk-UA" sz="2400" i="1" dirty="0" smtClean="0">
                <a:latin typeface="Times New Roman" panose="02020603050405020304" pitchFamily="18" charset="0"/>
                <a:cs typeface="Times New Roman" panose="02020603050405020304" pitchFamily="18" charset="0"/>
              </a:rPr>
              <a:t>розтягу</a:t>
            </a:r>
            <a:r>
              <a:rPr lang="uk-UA" sz="2400" dirty="0" smtClean="0">
                <a:latin typeface="Times New Roman" panose="02020603050405020304" pitchFamily="18" charset="0"/>
                <a:cs typeface="Times New Roman" panose="02020603050405020304" pitchFamily="18" charset="0"/>
              </a:rPr>
              <a:t>:</a:t>
            </a:r>
          </a:p>
          <a:p>
            <a:endParaRPr lang="uk-UA" sz="2400" dirty="0">
              <a:latin typeface="Times New Roman" panose="02020603050405020304" pitchFamily="18" charset="0"/>
              <a:cs typeface="Times New Roman" panose="02020603050405020304" pitchFamily="18" charset="0"/>
            </a:endParaRPr>
          </a:p>
          <a:p>
            <a:endParaRPr lang="uk-UA" sz="2400" dirty="0" smtClean="0">
              <a:latin typeface="Times New Roman" panose="02020603050405020304" pitchFamily="18" charset="0"/>
              <a:cs typeface="Times New Roman" panose="02020603050405020304" pitchFamily="18" charset="0"/>
            </a:endParaRPr>
          </a:p>
          <a:p>
            <a:r>
              <a:rPr lang="uk-UA" sz="2400" dirty="0" smtClean="0">
                <a:latin typeface="Times New Roman" panose="02020603050405020304" pitchFamily="18" charset="0"/>
                <a:cs typeface="Times New Roman" panose="02020603050405020304" pitchFamily="18" charset="0"/>
              </a:rPr>
              <a:t>де        - поперечна відносна деформація тіла,</a:t>
            </a:r>
          </a:p>
          <a:p>
            <a:r>
              <a:rPr lang="uk-UA" sz="2400" dirty="0" smtClean="0">
                <a:latin typeface="Times New Roman" panose="02020603050405020304" pitchFamily="18" charset="0"/>
                <a:cs typeface="Times New Roman" panose="02020603050405020304" pitchFamily="18" charset="0"/>
              </a:rPr>
              <a:t>     - поздовжня відносна деформація тіла.</a:t>
            </a:r>
          </a:p>
          <a:p>
            <a:endParaRPr lang="uk-UA" sz="2400" dirty="0">
              <a:latin typeface="Times New Roman" panose="02020603050405020304" pitchFamily="18" charset="0"/>
              <a:cs typeface="Times New Roman" panose="02020603050405020304" pitchFamily="18" charset="0"/>
            </a:endParaRPr>
          </a:p>
          <a:p>
            <a:pPr algn="just"/>
            <a:r>
              <a:rPr lang="uk-UA" sz="2200" dirty="0" smtClean="0">
                <a:latin typeface="Times New Roman" panose="02020603050405020304" pitchFamily="18" charset="0"/>
                <a:cs typeface="Times New Roman" panose="02020603050405020304" pitchFamily="18" charset="0"/>
              </a:rPr>
              <a:t>Для більшості матеріалів коефіцієнт Пуассона лежить в межах від 0 до 1/2. Для сталі й інших металів він близький до 0,3. Для абсолютно нестискуваного тіла він дорівнює 0,5. Прикладом майже нестискуваного тіла є вода.</a:t>
            </a:r>
            <a:endParaRPr lang="uk-UA" sz="2200" dirty="0">
              <a:latin typeface="Times New Roman" panose="02020603050405020304" pitchFamily="18" charset="0"/>
              <a:cs typeface="Times New Roman" panose="02020603050405020304" pitchFamily="18" charset="0"/>
            </a:endParaRPr>
          </a:p>
        </p:txBody>
      </p:sp>
      <p:graphicFrame>
        <p:nvGraphicFramePr>
          <p:cNvPr id="8" name="Об'єкт 7"/>
          <p:cNvGraphicFramePr>
            <a:graphicFrameLocks noChangeAspect="1"/>
          </p:cNvGraphicFramePr>
          <p:nvPr>
            <p:extLst/>
          </p:nvPr>
        </p:nvGraphicFramePr>
        <p:xfrm>
          <a:off x="3296127" y="3161435"/>
          <a:ext cx="1152128" cy="939894"/>
        </p:xfrm>
        <a:graphic>
          <a:graphicData uri="http://schemas.openxmlformats.org/presentationml/2006/ole">
            <mc:AlternateContent xmlns:mc="http://schemas.openxmlformats.org/markup-compatibility/2006">
              <mc:Choice xmlns:v="urn:schemas-microsoft-com:vml" Requires="v">
                <p:oleObj spid="_x0000_s56406" name="Equation" r:id="rId3" imgW="482400" imgH="393480" progId="Equation.DSMT4">
                  <p:embed/>
                </p:oleObj>
              </mc:Choice>
              <mc:Fallback>
                <p:oleObj name="Equation" r:id="rId3" imgW="482400" imgH="393480" progId="Equation.DSMT4">
                  <p:embed/>
                  <p:pic>
                    <p:nvPicPr>
                      <p:cNvPr id="8" name="Об'єкт 7"/>
                      <p:cNvPicPr/>
                      <p:nvPr/>
                    </p:nvPicPr>
                    <p:blipFill>
                      <a:blip r:embed="rId4"/>
                      <a:stretch>
                        <a:fillRect/>
                      </a:stretch>
                    </p:blipFill>
                    <p:spPr>
                      <a:xfrm>
                        <a:off x="3296127" y="3161435"/>
                        <a:ext cx="1152128" cy="939894"/>
                      </a:xfrm>
                      <a:prstGeom prst="rect">
                        <a:avLst/>
                      </a:prstGeom>
                    </p:spPr>
                  </p:pic>
                </p:oleObj>
              </mc:Fallback>
            </mc:AlternateContent>
          </a:graphicData>
        </a:graphic>
      </p:graphicFrame>
      <p:graphicFrame>
        <p:nvGraphicFramePr>
          <p:cNvPr id="13" name="Об'єкт 12"/>
          <p:cNvGraphicFramePr>
            <a:graphicFrameLocks noChangeAspect="1"/>
          </p:cNvGraphicFramePr>
          <p:nvPr>
            <p:extLst/>
          </p:nvPr>
        </p:nvGraphicFramePr>
        <p:xfrm>
          <a:off x="1043608" y="4149080"/>
          <a:ext cx="443271" cy="573116"/>
        </p:xfrm>
        <a:graphic>
          <a:graphicData uri="http://schemas.openxmlformats.org/presentationml/2006/ole">
            <mc:AlternateContent xmlns:mc="http://schemas.openxmlformats.org/markup-compatibility/2006">
              <mc:Choice xmlns:v="urn:schemas-microsoft-com:vml" Requires="v">
                <p:oleObj spid="_x0000_s56407" name="Equation" r:id="rId5" imgW="157760" imgH="203497" progId="Equation.DSMT4">
                  <p:embed/>
                </p:oleObj>
              </mc:Choice>
              <mc:Fallback>
                <p:oleObj name="Equation" r:id="rId5" imgW="157760" imgH="203497" progId="Equation.DSMT4">
                  <p:embed/>
                  <p:pic>
                    <p:nvPicPr>
                      <p:cNvPr id="13" name="Об'єкт 12"/>
                      <p:cNvPicPr/>
                      <p:nvPr/>
                    </p:nvPicPr>
                    <p:blipFill>
                      <a:blip r:embed="rId6"/>
                      <a:stretch>
                        <a:fillRect/>
                      </a:stretch>
                    </p:blipFill>
                    <p:spPr>
                      <a:xfrm>
                        <a:off x="1043608" y="4149080"/>
                        <a:ext cx="443271" cy="573116"/>
                      </a:xfrm>
                      <a:prstGeom prst="rect">
                        <a:avLst/>
                      </a:prstGeom>
                    </p:spPr>
                  </p:pic>
                </p:oleObj>
              </mc:Fallback>
            </mc:AlternateContent>
          </a:graphicData>
        </a:graphic>
      </p:graphicFrame>
      <p:graphicFrame>
        <p:nvGraphicFramePr>
          <p:cNvPr id="14" name="Об'єкт 13"/>
          <p:cNvGraphicFramePr>
            <a:graphicFrameLocks noChangeAspect="1"/>
          </p:cNvGraphicFramePr>
          <p:nvPr>
            <p:extLst/>
          </p:nvPr>
        </p:nvGraphicFramePr>
        <p:xfrm>
          <a:off x="657595" y="4630729"/>
          <a:ext cx="386013" cy="355085"/>
        </p:xfrm>
        <a:graphic>
          <a:graphicData uri="http://schemas.openxmlformats.org/presentationml/2006/ole">
            <mc:AlternateContent xmlns:mc="http://schemas.openxmlformats.org/markup-compatibility/2006">
              <mc:Choice xmlns:v="urn:schemas-microsoft-com:vml" Requires="v">
                <p:oleObj spid="_x0000_s56408" name="Equation" r:id="rId7" imgW="112640" imgH="124341" progId="Equation.DSMT4">
                  <p:embed/>
                </p:oleObj>
              </mc:Choice>
              <mc:Fallback>
                <p:oleObj name="Equation" r:id="rId7" imgW="112640" imgH="124341" progId="Equation.DSMT4">
                  <p:embed/>
                  <p:pic>
                    <p:nvPicPr>
                      <p:cNvPr id="14" name="Об'єкт 13"/>
                      <p:cNvPicPr/>
                      <p:nvPr/>
                    </p:nvPicPr>
                    <p:blipFill>
                      <a:blip r:embed="rId8"/>
                      <a:stretch>
                        <a:fillRect/>
                      </a:stretch>
                    </p:blipFill>
                    <p:spPr>
                      <a:xfrm>
                        <a:off x="657595" y="4630729"/>
                        <a:ext cx="386013" cy="355085"/>
                      </a:xfrm>
                      <a:prstGeom prst="rect">
                        <a:avLst/>
                      </a:prstGeom>
                    </p:spPr>
                  </p:pic>
                </p:oleObj>
              </mc:Fallback>
            </mc:AlternateContent>
          </a:graphicData>
        </a:graphic>
      </p:graphicFrame>
      <p:pic>
        <p:nvPicPr>
          <p:cNvPr id="15" name="Рисунок 14"/>
          <p:cNvPicPr>
            <a:picLocks noChangeAspect="1"/>
          </p:cNvPicPr>
          <p:nvPr/>
        </p:nvPicPr>
        <p:blipFill>
          <a:blip r:embed="rId9"/>
          <a:stretch>
            <a:fillRect/>
          </a:stretch>
        </p:blipFill>
        <p:spPr>
          <a:xfrm>
            <a:off x="7132821" y="2132856"/>
            <a:ext cx="1512168" cy="2852958"/>
          </a:xfrm>
          <a:prstGeom prst="rect">
            <a:avLst/>
          </a:prstGeom>
        </p:spPr>
      </p:pic>
    </p:spTree>
    <p:extLst>
      <p:ext uri="{BB962C8B-B14F-4D97-AF65-F5344CB8AC3E}">
        <p14:creationId xmlns:p14="http://schemas.microsoft.com/office/powerpoint/2010/main" val="74662995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Прямоугольник 8"/>
          <p:cNvSpPr/>
          <p:nvPr/>
        </p:nvSpPr>
        <p:spPr>
          <a:xfrm>
            <a:off x="683568" y="404664"/>
            <a:ext cx="8064896" cy="5816977"/>
          </a:xfrm>
          <a:prstGeom prst="rect">
            <a:avLst/>
          </a:prstGeom>
        </p:spPr>
        <p:txBody>
          <a:bodyPr wrap="square">
            <a:spAutoFit/>
          </a:bodyPr>
          <a:lstStyle/>
          <a:p>
            <a:r>
              <a:rPr lang="uk-UA" sz="2400" b="1" dirty="0" smtClean="0">
                <a:latin typeface="Times New Roman" pitchFamily="18" charset="0"/>
                <a:cs typeface="Times New Roman" pitchFamily="18" charset="0"/>
              </a:rPr>
              <a:t>Об'ємна деформація </a:t>
            </a:r>
            <a:r>
              <a:rPr lang="uk-UA" sz="2400" dirty="0" smtClean="0">
                <a:latin typeface="Times New Roman" pitchFamily="18" charset="0"/>
                <a:cs typeface="Times New Roman" pitchFamily="18" charset="0"/>
              </a:rPr>
              <a:t>виникає при рівномірному розподілі стискаючих або </a:t>
            </a:r>
            <a:r>
              <a:rPr lang="uk-UA" sz="2400" dirty="0" err="1" smtClean="0">
                <a:latin typeface="Times New Roman" pitchFamily="18" charset="0"/>
                <a:cs typeface="Times New Roman" pitchFamily="18" charset="0"/>
              </a:rPr>
              <a:t>розтягуючих</a:t>
            </a:r>
            <a:r>
              <a:rPr lang="uk-UA" sz="2400" dirty="0" smtClean="0">
                <a:latin typeface="Times New Roman" pitchFamily="18" charset="0"/>
                <a:cs typeface="Times New Roman" pitchFamily="18" charset="0"/>
              </a:rPr>
              <a:t> сил по поверхні тіла.</a:t>
            </a:r>
          </a:p>
          <a:p>
            <a:endParaRPr lang="uk-UA" dirty="0" smtClean="0">
              <a:latin typeface="Times New Roman" pitchFamily="18" charset="0"/>
              <a:cs typeface="Times New Roman" pitchFamily="18" charset="0"/>
            </a:endParaRPr>
          </a:p>
          <a:p>
            <a:endParaRPr lang="uk-UA" dirty="0" smtClean="0">
              <a:latin typeface="Times New Roman" pitchFamily="18" charset="0"/>
              <a:cs typeface="Times New Roman" pitchFamily="18" charset="0"/>
            </a:endParaRPr>
          </a:p>
          <a:p>
            <a:endParaRPr lang="uk-UA" dirty="0" smtClean="0">
              <a:latin typeface="Times New Roman" pitchFamily="18" charset="0"/>
              <a:cs typeface="Times New Roman" pitchFamily="18" charset="0"/>
            </a:endParaRPr>
          </a:p>
          <a:p>
            <a:endParaRPr lang="uk-UA" dirty="0" smtClean="0">
              <a:latin typeface="Times New Roman" pitchFamily="18" charset="0"/>
              <a:cs typeface="Times New Roman" pitchFamily="18" charset="0"/>
            </a:endParaRPr>
          </a:p>
          <a:p>
            <a:endParaRPr lang="uk-UA" dirty="0" smtClean="0">
              <a:latin typeface="Times New Roman" pitchFamily="18" charset="0"/>
              <a:cs typeface="Times New Roman" pitchFamily="18" charset="0"/>
            </a:endParaRPr>
          </a:p>
          <a:p>
            <a:endParaRPr lang="uk-UA" dirty="0" smtClean="0">
              <a:latin typeface="Times New Roman" pitchFamily="18" charset="0"/>
              <a:cs typeface="Times New Roman" pitchFamily="18" charset="0"/>
            </a:endParaRPr>
          </a:p>
          <a:p>
            <a:endParaRPr lang="uk-UA" dirty="0" smtClean="0">
              <a:latin typeface="Times New Roman" pitchFamily="18" charset="0"/>
              <a:cs typeface="Times New Roman" pitchFamily="18" charset="0"/>
            </a:endParaRPr>
          </a:p>
          <a:p>
            <a:endParaRPr lang="uk-UA" sz="2400" dirty="0" smtClean="0">
              <a:latin typeface="Times New Roman" pitchFamily="18" charset="0"/>
              <a:cs typeface="Times New Roman" pitchFamily="18" charset="0"/>
            </a:endParaRPr>
          </a:p>
          <a:p>
            <a:r>
              <a:rPr lang="uk-UA" sz="2400" i="1" dirty="0" smtClean="0">
                <a:latin typeface="Times New Roman" pitchFamily="18" charset="0"/>
                <a:cs typeface="Times New Roman" pitchFamily="18" charset="0"/>
              </a:rPr>
              <a:t>Закон Гука при об’ємній деформації </a:t>
            </a:r>
            <a:r>
              <a:rPr lang="uk-UA" sz="2400" dirty="0" smtClean="0">
                <a:latin typeface="Times New Roman" pitchFamily="18" charset="0"/>
                <a:cs typeface="Times New Roman" pitchFamily="18" charset="0"/>
              </a:rPr>
              <a:t>має вигляд:</a:t>
            </a:r>
          </a:p>
          <a:p>
            <a:endParaRPr lang="uk-UA" dirty="0" smtClean="0">
              <a:latin typeface="Times New Roman" pitchFamily="18" charset="0"/>
              <a:cs typeface="Times New Roman" pitchFamily="18" charset="0"/>
            </a:endParaRPr>
          </a:p>
          <a:p>
            <a:endParaRPr lang="uk-UA" dirty="0" smtClean="0">
              <a:latin typeface="Times New Roman" pitchFamily="18" charset="0"/>
              <a:cs typeface="Times New Roman" pitchFamily="18" charset="0"/>
            </a:endParaRPr>
          </a:p>
          <a:p>
            <a:endParaRPr lang="uk-UA" dirty="0" smtClean="0">
              <a:latin typeface="Times New Roman" pitchFamily="18" charset="0"/>
              <a:cs typeface="Times New Roman" pitchFamily="18" charset="0"/>
            </a:endParaRPr>
          </a:p>
          <a:p>
            <a:endParaRPr lang="uk-UA" sz="2400" dirty="0" smtClean="0">
              <a:latin typeface="Times New Roman" pitchFamily="18" charset="0"/>
              <a:cs typeface="Times New Roman" pitchFamily="18" charset="0"/>
            </a:endParaRPr>
          </a:p>
          <a:p>
            <a:r>
              <a:rPr lang="uk-UA" sz="2400" dirty="0" smtClean="0">
                <a:latin typeface="Times New Roman" pitchFamily="18" charset="0"/>
                <a:cs typeface="Times New Roman" pitchFamily="18" charset="0"/>
              </a:rPr>
              <a:t>де  </a:t>
            </a:r>
            <a:r>
              <a:rPr lang="uk-UA" sz="2400" dirty="0">
                <a:latin typeface="Times New Roman" pitchFamily="18" charset="0"/>
                <a:cs typeface="Times New Roman" pitchFamily="18" charset="0"/>
              </a:rPr>
              <a:t> </a:t>
            </a:r>
            <a:r>
              <a:rPr lang="uk-UA" sz="2400" dirty="0" smtClean="0">
                <a:latin typeface="Times New Roman" pitchFamily="18" charset="0"/>
                <a:cs typeface="Times New Roman" pitchFamily="18" charset="0"/>
              </a:rPr>
              <a:t>   - </a:t>
            </a:r>
            <a:r>
              <a:rPr lang="uk-UA" sz="2400" i="1" dirty="0" smtClean="0">
                <a:latin typeface="Times New Roman" pitchFamily="18" charset="0"/>
                <a:cs typeface="Times New Roman" pitchFamily="18" charset="0"/>
              </a:rPr>
              <a:t>модуль об'ємної пружності</a:t>
            </a:r>
            <a:r>
              <a:rPr lang="uk-UA" sz="2400" dirty="0" smtClean="0">
                <a:latin typeface="Times New Roman" pitchFamily="18" charset="0"/>
                <a:cs typeface="Times New Roman" pitchFamily="18" charset="0"/>
              </a:rPr>
              <a:t>,</a:t>
            </a:r>
          </a:p>
          <a:p>
            <a:r>
              <a:rPr lang="uk-UA" sz="2400" i="1" dirty="0" smtClean="0">
                <a:latin typeface="Times New Roman" pitchFamily="18" charset="0"/>
                <a:cs typeface="Times New Roman" pitchFamily="18" charset="0"/>
              </a:rPr>
              <a:t>V</a:t>
            </a:r>
            <a:r>
              <a:rPr lang="uk-UA" sz="2400" i="1" baseline="-25000" dirty="0" smtClean="0">
                <a:latin typeface="Times New Roman" pitchFamily="18" charset="0"/>
                <a:cs typeface="Times New Roman" pitchFamily="18" charset="0"/>
              </a:rPr>
              <a:t>0</a:t>
            </a:r>
            <a:r>
              <a:rPr lang="uk-UA" sz="2400" dirty="0" smtClean="0">
                <a:latin typeface="Times New Roman" pitchFamily="18" charset="0"/>
                <a:cs typeface="Times New Roman" pitchFamily="18" charset="0"/>
              </a:rPr>
              <a:t>  - первісний об'єм тіла,</a:t>
            </a:r>
          </a:p>
          <a:p>
            <a:r>
              <a:rPr lang="uk-UA" sz="2400" dirty="0" smtClean="0">
                <a:latin typeface="Times New Roman" pitchFamily="18" charset="0"/>
                <a:cs typeface="Times New Roman" pitchFamily="18" charset="0"/>
              </a:rPr>
              <a:t>Δ</a:t>
            </a:r>
            <a:r>
              <a:rPr lang="uk-UA" sz="2400" i="1" dirty="0" smtClean="0">
                <a:latin typeface="Times New Roman" pitchFamily="18" charset="0"/>
                <a:cs typeface="Times New Roman" pitchFamily="18" charset="0"/>
              </a:rPr>
              <a:t>V - </a:t>
            </a:r>
            <a:r>
              <a:rPr lang="uk-UA" sz="2400" dirty="0" smtClean="0">
                <a:latin typeface="Times New Roman" pitchFamily="18" charset="0"/>
                <a:cs typeface="Times New Roman" pitchFamily="18" charset="0"/>
              </a:rPr>
              <a:t>зміна </a:t>
            </a:r>
            <a:r>
              <a:rPr lang="uk-UA" sz="2400" dirty="0">
                <a:latin typeface="Times New Roman" pitchFamily="18" charset="0"/>
                <a:cs typeface="Times New Roman" pitchFamily="18" charset="0"/>
              </a:rPr>
              <a:t>об'єму </a:t>
            </a:r>
            <a:r>
              <a:rPr lang="uk-UA" sz="2400" dirty="0" smtClean="0">
                <a:latin typeface="Times New Roman" pitchFamily="18" charset="0"/>
                <a:cs typeface="Times New Roman" pitchFamily="18" charset="0"/>
              </a:rPr>
              <a:t>тіла при деформації.</a:t>
            </a:r>
          </a:p>
        </p:txBody>
      </p:sp>
      <p:graphicFrame>
        <p:nvGraphicFramePr>
          <p:cNvPr id="12" name="Объект 11"/>
          <p:cNvGraphicFramePr>
            <a:graphicFrameLocks noChangeAspect="1"/>
          </p:cNvGraphicFramePr>
          <p:nvPr>
            <p:extLst/>
          </p:nvPr>
        </p:nvGraphicFramePr>
        <p:xfrm>
          <a:off x="3491880" y="3922581"/>
          <a:ext cx="2664296" cy="1018587"/>
        </p:xfrm>
        <a:graphic>
          <a:graphicData uri="http://schemas.openxmlformats.org/presentationml/2006/ole">
            <mc:AlternateContent xmlns:mc="http://schemas.openxmlformats.org/markup-compatibility/2006">
              <mc:Choice xmlns:v="urn:schemas-microsoft-com:vml" Requires="v">
                <p:oleObj spid="_x0000_s57402" name="Equation" r:id="rId3" imgW="1130040" imgH="431640" progId="Equation.DSMT4">
                  <p:embed/>
                </p:oleObj>
              </mc:Choice>
              <mc:Fallback>
                <p:oleObj name="Equation" r:id="rId3" imgW="1130040" imgH="431640" progId="Equation.DSMT4">
                  <p:embed/>
                  <p:pic>
                    <p:nvPicPr>
                      <p:cNvPr id="12" name="Объект 11"/>
                      <p:cNvPicPr/>
                      <p:nvPr/>
                    </p:nvPicPr>
                    <p:blipFill>
                      <a:blip r:embed="rId4"/>
                      <a:stretch>
                        <a:fillRect/>
                      </a:stretch>
                    </p:blipFill>
                    <p:spPr>
                      <a:xfrm>
                        <a:off x="3491880" y="3922581"/>
                        <a:ext cx="2664296" cy="1018587"/>
                      </a:xfrm>
                      <a:prstGeom prst="rect">
                        <a:avLst/>
                      </a:prstGeom>
                    </p:spPr>
                  </p:pic>
                </p:oleObj>
              </mc:Fallback>
            </mc:AlternateContent>
          </a:graphicData>
        </a:graphic>
      </p:graphicFrame>
      <p:graphicFrame>
        <p:nvGraphicFramePr>
          <p:cNvPr id="13" name="Объект 12"/>
          <p:cNvGraphicFramePr>
            <a:graphicFrameLocks noChangeAspect="1"/>
          </p:cNvGraphicFramePr>
          <p:nvPr>
            <p:extLst/>
          </p:nvPr>
        </p:nvGraphicFramePr>
        <p:xfrm>
          <a:off x="1115616" y="5013176"/>
          <a:ext cx="360040" cy="390044"/>
        </p:xfrm>
        <a:graphic>
          <a:graphicData uri="http://schemas.openxmlformats.org/presentationml/2006/ole">
            <mc:AlternateContent xmlns:mc="http://schemas.openxmlformats.org/markup-compatibility/2006">
              <mc:Choice xmlns:v="urn:schemas-microsoft-com:vml" Requires="v">
                <p:oleObj spid="_x0000_s57403" name="Equation" r:id="rId5" imgW="152280" imgH="164880" progId="Equation.DSMT4">
                  <p:embed/>
                </p:oleObj>
              </mc:Choice>
              <mc:Fallback>
                <p:oleObj name="Equation" r:id="rId5" imgW="152280" imgH="164880" progId="Equation.DSMT4">
                  <p:embed/>
                  <p:pic>
                    <p:nvPicPr>
                      <p:cNvPr id="13" name="Объект 12"/>
                      <p:cNvPicPr/>
                      <p:nvPr/>
                    </p:nvPicPr>
                    <p:blipFill>
                      <a:blip r:embed="rId6"/>
                      <a:stretch>
                        <a:fillRect/>
                      </a:stretch>
                    </p:blipFill>
                    <p:spPr>
                      <a:xfrm>
                        <a:off x="1115616" y="5013176"/>
                        <a:ext cx="360040" cy="390044"/>
                      </a:xfrm>
                      <a:prstGeom prst="rect">
                        <a:avLst/>
                      </a:prstGeom>
                    </p:spPr>
                  </p:pic>
                </p:oleObj>
              </mc:Fallback>
            </mc:AlternateContent>
          </a:graphicData>
        </a:graphic>
      </p:graphicFrame>
      <p:pic>
        <p:nvPicPr>
          <p:cNvPr id="10334" name="Picture 9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51720" y="1412776"/>
            <a:ext cx="4257487" cy="1728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8169110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Прямоугольник 8"/>
          <p:cNvSpPr/>
          <p:nvPr/>
        </p:nvSpPr>
        <p:spPr>
          <a:xfrm>
            <a:off x="683568" y="692696"/>
            <a:ext cx="8070042" cy="3046988"/>
          </a:xfrm>
          <a:prstGeom prst="rect">
            <a:avLst/>
          </a:prstGeom>
        </p:spPr>
        <p:txBody>
          <a:bodyPr wrap="square">
            <a:spAutoFit/>
          </a:bodyPr>
          <a:lstStyle/>
          <a:p>
            <a:pPr algn="just"/>
            <a:r>
              <a:rPr lang="uk-UA" sz="2400" dirty="0" smtClean="0">
                <a:latin typeface="Times New Roman" pitchFamily="18" charset="0"/>
                <a:cs typeface="Times New Roman" pitchFamily="18" charset="0"/>
              </a:rPr>
              <a:t>Прикладом напруження, що викликає об'ємну деформацію, є трансмуральний тиск.</a:t>
            </a:r>
          </a:p>
          <a:p>
            <a:pPr algn="just"/>
            <a:r>
              <a:rPr lang="uk-UA" sz="2400" i="1" dirty="0" smtClean="0">
                <a:latin typeface="Times New Roman" pitchFamily="18" charset="0"/>
                <a:cs typeface="Times New Roman" pitchFamily="18" charset="0"/>
              </a:rPr>
              <a:t>Трансмуральний тиск</a:t>
            </a:r>
            <a:r>
              <a:rPr lang="uk-UA" sz="2400" dirty="0" smtClean="0">
                <a:latin typeface="Times New Roman" pitchFamily="18" charset="0"/>
                <a:cs typeface="Times New Roman" pitchFamily="18" charset="0"/>
              </a:rPr>
              <a:t> виникає в судинних стінках; він дорівнює різниці тисків всередині і ззовні судини. Він визначає </a:t>
            </a:r>
            <a:r>
              <a:rPr lang="uk-UA" sz="2400" dirty="0">
                <a:latin typeface="Times New Roman" pitchFamily="18" charset="0"/>
                <a:cs typeface="Times New Roman" pitchFamily="18" charset="0"/>
              </a:rPr>
              <a:t>ступінь розтягнення стінки судини та її </a:t>
            </a:r>
            <a:r>
              <a:rPr lang="uk-UA" sz="2400" dirty="0" smtClean="0">
                <a:latin typeface="Times New Roman" pitchFamily="18" charset="0"/>
                <a:cs typeface="Times New Roman" pitchFamily="18" charset="0"/>
              </a:rPr>
              <a:t>діаметр, а також впливає </a:t>
            </a:r>
            <a:r>
              <a:rPr lang="uk-UA" sz="2400" dirty="0">
                <a:latin typeface="Times New Roman" pitchFamily="18" charset="0"/>
                <a:cs typeface="Times New Roman" pitchFamily="18" charset="0"/>
              </a:rPr>
              <a:t>на авторегуляцію кровотоку та опір судин</a:t>
            </a:r>
            <a:r>
              <a:rPr lang="uk-UA" sz="2400" dirty="0" smtClean="0">
                <a:latin typeface="Times New Roman" pitchFamily="18" charset="0"/>
                <a:cs typeface="Times New Roman" pitchFamily="18" charset="0"/>
              </a:rPr>
              <a:t>. </a:t>
            </a:r>
          </a:p>
          <a:p>
            <a:pPr algn="just"/>
            <a:r>
              <a:rPr lang="uk-UA" sz="2400" dirty="0" smtClean="0">
                <a:latin typeface="Times New Roman" pitchFamily="18" charset="0"/>
                <a:cs typeface="Times New Roman" pitchFamily="18" charset="0"/>
              </a:rPr>
              <a:t>Підвищений трансмуральний тиск​  може призвести до аневризми, а знижений – до колапсу судини.</a:t>
            </a:r>
            <a:endParaRPr lang="uk-UA" sz="2400" dirty="0">
              <a:latin typeface="Times New Roman" pitchFamily="18" charset="0"/>
              <a:cs typeface="Times New Roman" pitchFamily="18" charset="0"/>
            </a:endParaRPr>
          </a:p>
        </p:txBody>
      </p:sp>
      <p:graphicFrame>
        <p:nvGraphicFramePr>
          <p:cNvPr id="13" name="Объект 12"/>
          <p:cNvGraphicFramePr>
            <a:graphicFrameLocks noChangeAspect="1"/>
          </p:cNvGraphicFramePr>
          <p:nvPr>
            <p:extLst/>
          </p:nvPr>
        </p:nvGraphicFramePr>
        <p:xfrm>
          <a:off x="1259632" y="4258568"/>
          <a:ext cx="288032" cy="312035"/>
        </p:xfrm>
        <a:graphic>
          <a:graphicData uri="http://schemas.openxmlformats.org/presentationml/2006/ole">
            <mc:AlternateContent xmlns:mc="http://schemas.openxmlformats.org/markup-compatibility/2006">
              <mc:Choice xmlns:v="urn:schemas-microsoft-com:vml" Requires="v">
                <p:oleObj spid="_x0000_s58398" name="Equation" r:id="rId3" imgW="152280" imgH="164880" progId="Equation.DSMT4">
                  <p:embed/>
                </p:oleObj>
              </mc:Choice>
              <mc:Fallback>
                <p:oleObj name="Equation" r:id="rId3" imgW="152280" imgH="164880" progId="Equation.DSMT4">
                  <p:embed/>
                  <p:pic>
                    <p:nvPicPr>
                      <p:cNvPr id="13" name="Объект 12"/>
                      <p:cNvPicPr/>
                      <p:nvPr/>
                    </p:nvPicPr>
                    <p:blipFill>
                      <a:blip r:embed="rId4"/>
                      <a:stretch>
                        <a:fillRect/>
                      </a:stretch>
                    </p:blipFill>
                    <p:spPr>
                      <a:xfrm>
                        <a:off x="1259632" y="4258568"/>
                        <a:ext cx="288032" cy="312035"/>
                      </a:xfrm>
                      <a:prstGeom prst="rect">
                        <a:avLst/>
                      </a:prstGeom>
                    </p:spPr>
                  </p:pic>
                </p:oleObj>
              </mc:Fallback>
            </mc:AlternateContent>
          </a:graphicData>
        </a:graphic>
      </p:graphicFrame>
      <p:pic>
        <p:nvPicPr>
          <p:cNvPr id="2" name="Рисунок 1"/>
          <p:cNvPicPr>
            <a:picLocks noChangeAspect="1"/>
          </p:cNvPicPr>
          <p:nvPr/>
        </p:nvPicPr>
        <p:blipFill>
          <a:blip r:embed="rId5"/>
          <a:stretch>
            <a:fillRect/>
          </a:stretch>
        </p:blipFill>
        <p:spPr>
          <a:xfrm>
            <a:off x="343561" y="4077072"/>
            <a:ext cx="8430082" cy="2695805"/>
          </a:xfrm>
          <a:prstGeom prst="rect">
            <a:avLst/>
          </a:prstGeom>
        </p:spPr>
      </p:pic>
    </p:spTree>
    <p:extLst>
      <p:ext uri="{BB962C8B-B14F-4D97-AF65-F5344CB8AC3E}">
        <p14:creationId xmlns:p14="http://schemas.microsoft.com/office/powerpoint/2010/main" val="233749778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Прямоугольник 8"/>
          <p:cNvSpPr/>
          <p:nvPr/>
        </p:nvSpPr>
        <p:spPr>
          <a:xfrm>
            <a:off x="618908" y="3094776"/>
            <a:ext cx="8258309" cy="3631763"/>
          </a:xfrm>
          <a:prstGeom prst="rect">
            <a:avLst/>
          </a:prstGeom>
        </p:spPr>
        <p:txBody>
          <a:bodyPr wrap="square">
            <a:spAutoFit/>
          </a:bodyPr>
          <a:lstStyle/>
          <a:p>
            <a:r>
              <a:rPr lang="uk-UA" sz="2400" dirty="0" smtClean="0">
                <a:latin typeface="Times New Roman" pitchFamily="18" charset="0"/>
                <a:cs typeface="Times New Roman" pitchFamily="18" charset="0"/>
              </a:rPr>
              <a:t>Зсув виникає під дією дотичного напруження (       ):</a:t>
            </a:r>
          </a:p>
          <a:p>
            <a:endParaRPr lang="uk-UA" dirty="0" smtClean="0">
              <a:latin typeface="Times New Roman" pitchFamily="18" charset="0"/>
              <a:cs typeface="Times New Roman" pitchFamily="18" charset="0"/>
            </a:endParaRPr>
          </a:p>
          <a:p>
            <a:endParaRPr lang="uk-UA" dirty="0" smtClean="0">
              <a:latin typeface="Times New Roman" pitchFamily="18" charset="0"/>
              <a:cs typeface="Times New Roman" pitchFamily="18" charset="0"/>
            </a:endParaRPr>
          </a:p>
          <a:p>
            <a:endParaRPr lang="uk-UA" dirty="0" smtClean="0">
              <a:latin typeface="Times New Roman" pitchFamily="18" charset="0"/>
              <a:cs typeface="Times New Roman" pitchFamily="18" charset="0"/>
            </a:endParaRPr>
          </a:p>
          <a:p>
            <a:r>
              <a:rPr lang="uk-UA" sz="2400" dirty="0" smtClean="0">
                <a:latin typeface="Times New Roman" pitchFamily="18" charset="0"/>
                <a:cs typeface="Times New Roman" pitchFamily="18" charset="0"/>
              </a:rPr>
              <a:t>де         –    дотична сила.</a:t>
            </a:r>
          </a:p>
          <a:p>
            <a:r>
              <a:rPr lang="uk-UA" sz="2400" dirty="0" smtClean="0">
                <a:latin typeface="Times New Roman" pitchFamily="18" charset="0"/>
                <a:cs typeface="Times New Roman" pitchFamily="18" charset="0"/>
              </a:rPr>
              <a:t>При зсуві </a:t>
            </a:r>
            <a:r>
              <a:rPr lang="uk-UA" sz="2400" i="1" dirty="0" smtClean="0">
                <a:latin typeface="Times New Roman" pitchFamily="18" charset="0"/>
                <a:cs typeface="Times New Roman" pitchFamily="18" charset="0"/>
              </a:rPr>
              <a:t>закон Гука </a:t>
            </a:r>
            <a:r>
              <a:rPr lang="uk-UA" sz="2400" dirty="0" smtClean="0">
                <a:latin typeface="Times New Roman" pitchFamily="18" charset="0"/>
                <a:cs typeface="Times New Roman" pitchFamily="18" charset="0"/>
              </a:rPr>
              <a:t>записується так:</a:t>
            </a:r>
          </a:p>
          <a:p>
            <a:endParaRPr lang="uk-UA" sz="2400" dirty="0" smtClean="0">
              <a:latin typeface="Times New Roman" pitchFamily="18" charset="0"/>
              <a:cs typeface="Times New Roman" pitchFamily="18" charset="0"/>
            </a:endParaRPr>
          </a:p>
          <a:p>
            <a:endParaRPr lang="uk-UA" sz="2400" i="1" dirty="0">
              <a:latin typeface="Times New Roman" pitchFamily="18" charset="0"/>
              <a:cs typeface="Times New Roman" pitchFamily="18" charset="0"/>
            </a:endParaRPr>
          </a:p>
          <a:p>
            <a:r>
              <a:rPr lang="uk-UA" sz="2400" dirty="0" smtClean="0">
                <a:latin typeface="Times New Roman" pitchFamily="18" charset="0"/>
                <a:cs typeface="Times New Roman" pitchFamily="18" charset="0"/>
              </a:rPr>
              <a:t>де </a:t>
            </a:r>
            <a:r>
              <a:rPr lang="uk-UA" sz="2800" b="1" i="1" dirty="0" smtClean="0">
                <a:latin typeface="Times New Roman" pitchFamily="18" charset="0"/>
                <a:cs typeface="Times New Roman" pitchFamily="18" charset="0"/>
              </a:rPr>
              <a:t>G</a:t>
            </a:r>
            <a:r>
              <a:rPr lang="uk-UA" sz="2400" dirty="0" smtClean="0">
                <a:latin typeface="Times New Roman" pitchFamily="18" charset="0"/>
                <a:cs typeface="Times New Roman" pitchFamily="18" charset="0"/>
              </a:rPr>
              <a:t>  – модуль пружності при зсуві (</a:t>
            </a:r>
            <a:r>
              <a:rPr lang="uk-UA" sz="2400" i="1" dirty="0" smtClean="0">
                <a:latin typeface="Times New Roman" pitchFamily="18" charset="0"/>
                <a:cs typeface="Times New Roman" pitchFamily="18" charset="0"/>
              </a:rPr>
              <a:t>модуль зсуву)</a:t>
            </a:r>
            <a:r>
              <a:rPr lang="uk-UA" sz="2400" dirty="0" smtClean="0">
                <a:latin typeface="Times New Roman" pitchFamily="18" charset="0"/>
                <a:cs typeface="Times New Roman" pitchFamily="18" charset="0"/>
              </a:rPr>
              <a:t>; </a:t>
            </a:r>
          </a:p>
          <a:p>
            <a:r>
              <a:rPr lang="uk-UA" sz="2400" dirty="0">
                <a:latin typeface="Times New Roman" pitchFamily="18" charset="0"/>
                <a:cs typeface="Times New Roman" pitchFamily="18" charset="0"/>
              </a:rPr>
              <a:t> </a:t>
            </a:r>
            <a:r>
              <a:rPr lang="uk-UA" sz="2400" dirty="0" smtClean="0">
                <a:latin typeface="Times New Roman" pitchFamily="18" charset="0"/>
                <a:cs typeface="Times New Roman" pitchFamily="18" charset="0"/>
              </a:rPr>
              <a:t>    </a:t>
            </a:r>
            <a:r>
              <a:rPr lang="el-GR" sz="2800" b="1" i="1" dirty="0" smtClean="0">
                <a:latin typeface="Times New Roman" pitchFamily="18" charset="0"/>
                <a:cs typeface="Times New Roman" pitchFamily="18" charset="0"/>
              </a:rPr>
              <a:t>γ</a:t>
            </a:r>
            <a:r>
              <a:rPr lang="uk-UA" sz="2400" i="1"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r>
              <a:rPr lang="uk-UA" sz="2400" dirty="0" smtClean="0">
                <a:latin typeface="Times New Roman" pitchFamily="18" charset="0"/>
                <a:cs typeface="Times New Roman" pitchFamily="18" charset="0"/>
              </a:rPr>
              <a:t>– </a:t>
            </a:r>
            <a:r>
              <a:rPr lang="uk-UA" sz="2400" i="1" dirty="0" smtClean="0">
                <a:latin typeface="Times New Roman" pitchFamily="18" charset="0"/>
                <a:cs typeface="Times New Roman" pitchFamily="18" charset="0"/>
              </a:rPr>
              <a:t>кут зсуву</a:t>
            </a:r>
            <a:r>
              <a:rPr lang="uk-UA" sz="2400" dirty="0" smtClean="0">
                <a:latin typeface="Times New Roman" pitchFamily="18" charset="0"/>
                <a:cs typeface="Times New Roman" pitchFamily="18" charset="0"/>
              </a:rPr>
              <a:t>.</a:t>
            </a:r>
            <a:endParaRPr lang="uk-UA" sz="2400" dirty="0">
              <a:latin typeface="Times New Roman" pitchFamily="18" charset="0"/>
              <a:cs typeface="Times New Roman" pitchFamily="18" charset="0"/>
            </a:endParaRPr>
          </a:p>
        </p:txBody>
      </p:sp>
      <p:graphicFrame>
        <p:nvGraphicFramePr>
          <p:cNvPr id="13" name="Объект 12"/>
          <p:cNvGraphicFramePr>
            <a:graphicFrameLocks noChangeAspect="1"/>
          </p:cNvGraphicFramePr>
          <p:nvPr>
            <p:extLst/>
          </p:nvPr>
        </p:nvGraphicFramePr>
        <p:xfrm>
          <a:off x="6876256" y="3053763"/>
          <a:ext cx="504056" cy="603540"/>
        </p:xfrm>
        <a:graphic>
          <a:graphicData uri="http://schemas.openxmlformats.org/presentationml/2006/ole">
            <mc:AlternateContent xmlns:mc="http://schemas.openxmlformats.org/markup-compatibility/2006">
              <mc:Choice xmlns:v="urn:schemas-microsoft-com:vml" Requires="v">
                <p:oleObj spid="_x0000_s59506" name="Equation" r:id="rId3" imgW="190440" imgH="228600" progId="Equation.DSMT4">
                  <p:embed/>
                </p:oleObj>
              </mc:Choice>
              <mc:Fallback>
                <p:oleObj name="Equation" r:id="rId3" imgW="190440" imgH="228600" progId="Equation.DSMT4">
                  <p:embed/>
                  <p:pic>
                    <p:nvPicPr>
                      <p:cNvPr id="13" name="Объект 12"/>
                      <p:cNvPicPr/>
                      <p:nvPr/>
                    </p:nvPicPr>
                    <p:blipFill>
                      <a:blip r:embed="rId4"/>
                      <a:stretch>
                        <a:fillRect/>
                      </a:stretch>
                    </p:blipFill>
                    <p:spPr>
                      <a:xfrm>
                        <a:off x="6876256" y="3053763"/>
                        <a:ext cx="504056" cy="603540"/>
                      </a:xfrm>
                      <a:prstGeom prst="rect">
                        <a:avLst/>
                      </a:prstGeom>
                    </p:spPr>
                  </p:pic>
                </p:oleObj>
              </mc:Fallback>
            </mc:AlternateContent>
          </a:graphicData>
        </a:graphic>
      </p:graphicFrame>
      <p:graphicFrame>
        <p:nvGraphicFramePr>
          <p:cNvPr id="2" name="Объект 1"/>
          <p:cNvGraphicFramePr>
            <a:graphicFrameLocks noChangeAspect="1"/>
          </p:cNvGraphicFramePr>
          <p:nvPr>
            <p:extLst/>
          </p:nvPr>
        </p:nvGraphicFramePr>
        <p:xfrm>
          <a:off x="4400657" y="3477585"/>
          <a:ext cx="1230884" cy="930669"/>
        </p:xfrm>
        <a:graphic>
          <a:graphicData uri="http://schemas.openxmlformats.org/presentationml/2006/ole">
            <mc:AlternateContent xmlns:mc="http://schemas.openxmlformats.org/markup-compatibility/2006">
              <mc:Choice xmlns:v="urn:schemas-microsoft-com:vml" Requires="v">
                <p:oleObj spid="_x0000_s59507" name="Equation" r:id="rId5" imgW="520560" imgH="393480" progId="Equation.DSMT4">
                  <p:embed/>
                </p:oleObj>
              </mc:Choice>
              <mc:Fallback>
                <p:oleObj name="Equation" r:id="rId5" imgW="520560" imgH="393480" progId="Equation.DSMT4">
                  <p:embed/>
                  <p:pic>
                    <p:nvPicPr>
                      <p:cNvPr id="2" name="Объект 1"/>
                      <p:cNvPicPr/>
                      <p:nvPr/>
                    </p:nvPicPr>
                    <p:blipFill>
                      <a:blip r:embed="rId6"/>
                      <a:stretch>
                        <a:fillRect/>
                      </a:stretch>
                    </p:blipFill>
                    <p:spPr>
                      <a:xfrm>
                        <a:off x="4400657" y="3477585"/>
                        <a:ext cx="1230884" cy="930669"/>
                      </a:xfrm>
                      <a:prstGeom prst="rect">
                        <a:avLst/>
                      </a:prstGeom>
                    </p:spPr>
                  </p:pic>
                </p:oleObj>
              </mc:Fallback>
            </mc:AlternateContent>
          </a:graphicData>
        </a:graphic>
      </p:graphicFrame>
      <p:graphicFrame>
        <p:nvGraphicFramePr>
          <p:cNvPr id="3" name="Объект 2"/>
          <p:cNvGraphicFramePr>
            <a:graphicFrameLocks noChangeAspect="1"/>
          </p:cNvGraphicFramePr>
          <p:nvPr>
            <p:extLst/>
          </p:nvPr>
        </p:nvGraphicFramePr>
        <p:xfrm>
          <a:off x="1123647" y="4260316"/>
          <a:ext cx="479374" cy="616337"/>
        </p:xfrm>
        <a:graphic>
          <a:graphicData uri="http://schemas.openxmlformats.org/presentationml/2006/ole">
            <mc:AlternateContent xmlns:mc="http://schemas.openxmlformats.org/markup-compatibility/2006">
              <mc:Choice xmlns:v="urn:schemas-microsoft-com:vml" Requires="v">
                <p:oleObj spid="_x0000_s59508" name="Equation" r:id="rId7" imgW="177480" imgH="228600" progId="Equation.DSMT4">
                  <p:embed/>
                </p:oleObj>
              </mc:Choice>
              <mc:Fallback>
                <p:oleObj name="Equation" r:id="rId7" imgW="177480" imgH="228600" progId="Equation.DSMT4">
                  <p:embed/>
                  <p:pic>
                    <p:nvPicPr>
                      <p:cNvPr id="3" name="Объект 2"/>
                      <p:cNvPicPr/>
                      <p:nvPr/>
                    </p:nvPicPr>
                    <p:blipFill>
                      <a:blip r:embed="rId8"/>
                      <a:stretch>
                        <a:fillRect/>
                      </a:stretch>
                    </p:blipFill>
                    <p:spPr>
                      <a:xfrm>
                        <a:off x="1123647" y="4260316"/>
                        <a:ext cx="479374" cy="616337"/>
                      </a:xfrm>
                      <a:prstGeom prst="rect">
                        <a:avLst/>
                      </a:prstGeom>
                    </p:spPr>
                  </p:pic>
                </p:oleObj>
              </mc:Fallback>
            </mc:AlternateContent>
          </a:graphicData>
        </a:graphic>
      </p:graphicFrame>
      <p:graphicFrame>
        <p:nvGraphicFramePr>
          <p:cNvPr id="4" name="Объект 3"/>
          <p:cNvGraphicFramePr>
            <a:graphicFrameLocks noChangeAspect="1"/>
          </p:cNvGraphicFramePr>
          <p:nvPr>
            <p:extLst/>
          </p:nvPr>
        </p:nvGraphicFramePr>
        <p:xfrm>
          <a:off x="4400657" y="5181329"/>
          <a:ext cx="1527175" cy="560387"/>
        </p:xfrm>
        <a:graphic>
          <a:graphicData uri="http://schemas.openxmlformats.org/presentationml/2006/ole">
            <mc:AlternateContent xmlns:mc="http://schemas.openxmlformats.org/markup-compatibility/2006">
              <mc:Choice xmlns:v="urn:schemas-microsoft-com:vml" Requires="v">
                <p:oleObj spid="_x0000_s59509" name="Equation" r:id="rId9" imgW="622080" imgH="228600" progId="Equation.DSMT4">
                  <p:embed/>
                </p:oleObj>
              </mc:Choice>
              <mc:Fallback>
                <p:oleObj name="Equation" r:id="rId9" imgW="622080" imgH="228600" progId="Equation.DSMT4">
                  <p:embed/>
                  <p:pic>
                    <p:nvPicPr>
                      <p:cNvPr id="4" name="Объект 3"/>
                      <p:cNvPicPr/>
                      <p:nvPr/>
                    </p:nvPicPr>
                    <p:blipFill>
                      <a:blip r:embed="rId10"/>
                      <a:stretch>
                        <a:fillRect/>
                      </a:stretch>
                    </p:blipFill>
                    <p:spPr>
                      <a:xfrm>
                        <a:off x="4400657" y="5181329"/>
                        <a:ext cx="1527175" cy="560387"/>
                      </a:xfrm>
                      <a:prstGeom prst="rect">
                        <a:avLst/>
                      </a:prstGeom>
                    </p:spPr>
                  </p:pic>
                </p:oleObj>
              </mc:Fallback>
            </mc:AlternateContent>
          </a:graphicData>
        </a:graphic>
      </p:graphicFrame>
      <p:sp>
        <p:nvSpPr>
          <p:cNvPr id="5" name="Прямоугольник 4"/>
          <p:cNvSpPr/>
          <p:nvPr/>
        </p:nvSpPr>
        <p:spPr>
          <a:xfrm>
            <a:off x="635985" y="147732"/>
            <a:ext cx="7920880" cy="1569660"/>
          </a:xfrm>
          <a:prstGeom prst="rect">
            <a:avLst/>
          </a:prstGeom>
        </p:spPr>
        <p:txBody>
          <a:bodyPr wrap="square">
            <a:spAutoFit/>
          </a:bodyPr>
          <a:lstStyle/>
          <a:p>
            <a:pPr algn="just"/>
            <a:r>
              <a:rPr lang="uk-UA" sz="2400" b="1" dirty="0" smtClean="0">
                <a:latin typeface="Times New Roman" pitchFamily="18" charset="0"/>
                <a:cs typeface="Times New Roman" pitchFamily="18" charset="0"/>
              </a:rPr>
              <a:t>2. Зсув</a:t>
            </a:r>
            <a:r>
              <a:rPr lang="uk-UA" sz="2400" dirty="0" smtClean="0">
                <a:latin typeface="Times New Roman" pitchFamily="18" charset="0"/>
                <a:cs typeface="Times New Roman" pitchFamily="18" charset="0"/>
              </a:rPr>
              <a:t> – це така деформація </a:t>
            </a:r>
            <a:r>
              <a:rPr lang="uk-UA" sz="2400" dirty="0">
                <a:latin typeface="Times New Roman" pitchFamily="18" charset="0"/>
                <a:cs typeface="Times New Roman" pitchFamily="18" charset="0"/>
              </a:rPr>
              <a:t>тіла, </a:t>
            </a:r>
            <a:r>
              <a:rPr lang="uk-UA" sz="2400" dirty="0" smtClean="0">
                <a:latin typeface="Times New Roman" pitchFamily="18" charset="0"/>
                <a:cs typeface="Times New Roman" pitchFamily="18" charset="0"/>
              </a:rPr>
              <a:t>коли </a:t>
            </a:r>
            <a:r>
              <a:rPr lang="uk-UA" sz="2400" dirty="0">
                <a:latin typeface="Times New Roman" pitchFamily="18" charset="0"/>
                <a:cs typeface="Times New Roman" pitchFamily="18" charset="0"/>
              </a:rPr>
              <a:t>його </a:t>
            </a:r>
            <a:r>
              <a:rPr lang="uk-UA" sz="2400" dirty="0" smtClean="0">
                <a:latin typeface="Times New Roman" pitchFamily="18" charset="0"/>
                <a:cs typeface="Times New Roman" pitchFamily="18" charset="0"/>
              </a:rPr>
              <a:t>пласкі </a:t>
            </a:r>
            <a:r>
              <a:rPr lang="uk-UA" sz="2400" dirty="0">
                <a:latin typeface="Times New Roman" pitchFamily="18" charset="0"/>
                <a:cs typeface="Times New Roman" pitchFamily="18" charset="0"/>
              </a:rPr>
              <a:t>шари зміщуються </a:t>
            </a:r>
            <a:r>
              <a:rPr lang="uk-UA" sz="2400" dirty="0" smtClean="0">
                <a:latin typeface="Times New Roman" pitchFamily="18" charset="0"/>
                <a:cs typeface="Times New Roman" pitchFamily="18" charset="0"/>
              </a:rPr>
              <a:t>паралельно </a:t>
            </a:r>
            <a:r>
              <a:rPr lang="uk-UA" sz="2400" dirty="0">
                <a:latin typeface="Times New Roman" pitchFamily="18" charset="0"/>
                <a:cs typeface="Times New Roman" pitchFamily="18" charset="0"/>
              </a:rPr>
              <a:t>один </a:t>
            </a:r>
            <a:r>
              <a:rPr lang="uk-UA" sz="2400" dirty="0" smtClean="0">
                <a:latin typeface="Times New Roman" pitchFamily="18" charset="0"/>
                <a:cs typeface="Times New Roman" pitchFamily="18" charset="0"/>
              </a:rPr>
              <a:t>одному. Шари молекул зсовуються один відносно одного, а саме тіло змінює свою форму.</a:t>
            </a:r>
            <a:endParaRPr lang="uk-UA" sz="2400" dirty="0">
              <a:latin typeface="Times New Roman" pitchFamily="18" charset="0"/>
              <a:cs typeface="Times New Roman" pitchFamily="18" charset="0"/>
            </a:endParaRPr>
          </a:p>
        </p:txBody>
      </p:sp>
      <p:pic>
        <p:nvPicPr>
          <p:cNvPr id="11454" name="Picture 19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201851" y="1525116"/>
            <a:ext cx="2198806" cy="1632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Рисунок 5"/>
          <p:cNvPicPr>
            <a:picLocks noChangeAspect="1"/>
          </p:cNvPicPr>
          <p:nvPr/>
        </p:nvPicPr>
        <p:blipFill>
          <a:blip r:embed="rId12"/>
          <a:stretch>
            <a:fillRect/>
          </a:stretch>
        </p:blipFill>
        <p:spPr>
          <a:xfrm>
            <a:off x="5436096" y="1530971"/>
            <a:ext cx="2700409" cy="1289972"/>
          </a:xfrm>
          <a:prstGeom prst="rect">
            <a:avLst/>
          </a:prstGeom>
        </p:spPr>
      </p:pic>
    </p:spTree>
    <p:extLst>
      <p:ext uri="{BB962C8B-B14F-4D97-AF65-F5344CB8AC3E}">
        <p14:creationId xmlns:p14="http://schemas.microsoft.com/office/powerpoint/2010/main" val="336981776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611560" y="381961"/>
            <a:ext cx="8229600" cy="4525963"/>
          </a:xfrm>
        </p:spPr>
        <p:txBody>
          <a:bodyPr>
            <a:normAutofit/>
          </a:bodyPr>
          <a:lstStyle/>
          <a:p>
            <a:pPr marL="0" indent="0" algn="just">
              <a:buNone/>
            </a:pPr>
            <a:r>
              <a:rPr lang="uk-UA" sz="2400" b="1" i="1" dirty="0" smtClean="0">
                <a:latin typeface="Times New Roman" panose="02020603050405020304" pitchFamily="18" charset="0"/>
                <a:cs typeface="Times New Roman" panose="02020603050405020304" pitchFamily="18" charset="0"/>
              </a:rPr>
              <a:t>Модуль пружності при зсуві (G) </a:t>
            </a:r>
            <a:r>
              <a:rPr lang="uk-UA" sz="2400" dirty="0">
                <a:latin typeface="Times New Roman" panose="02020603050405020304" pitchFamily="18" charset="0"/>
                <a:cs typeface="Times New Roman" panose="02020603050405020304" pitchFamily="18" charset="0"/>
              </a:rPr>
              <a:t>називається </a:t>
            </a:r>
            <a:r>
              <a:rPr lang="uk-UA" sz="2400" dirty="0" smtClean="0">
                <a:latin typeface="Times New Roman" panose="02020603050405020304" pitchFamily="18" charset="0"/>
                <a:cs typeface="Times New Roman" panose="02020603050405020304" pitchFamily="18" charset="0"/>
              </a:rPr>
              <a:t>також </a:t>
            </a:r>
            <a:r>
              <a:rPr lang="uk-UA" sz="2400" i="1" dirty="0" smtClean="0">
                <a:latin typeface="Times New Roman" panose="02020603050405020304" pitchFamily="18" charset="0"/>
                <a:cs typeface="Times New Roman" panose="02020603050405020304" pitchFamily="18" charset="0"/>
              </a:rPr>
              <a:t>модулем </a:t>
            </a:r>
            <a:r>
              <a:rPr lang="uk-UA" sz="2400" i="1" dirty="0">
                <a:latin typeface="Times New Roman" panose="02020603050405020304" pitchFamily="18" charset="0"/>
                <a:cs typeface="Times New Roman" panose="02020603050405020304" pitchFamily="18" charset="0"/>
              </a:rPr>
              <a:t>пружності </a:t>
            </a:r>
            <a:r>
              <a:rPr lang="uk-UA" sz="2400" i="1" dirty="0" smtClean="0">
                <a:latin typeface="Times New Roman" panose="02020603050405020304" pitchFamily="18" charset="0"/>
                <a:cs typeface="Times New Roman" panose="02020603050405020304" pitchFamily="18" charset="0"/>
              </a:rPr>
              <a:t>другого роду</a:t>
            </a:r>
            <a:r>
              <a:rPr lang="uk-UA" sz="2400" dirty="0" smtClean="0">
                <a:latin typeface="Times New Roman" panose="02020603050405020304" pitchFamily="18" charset="0"/>
                <a:cs typeface="Times New Roman" panose="02020603050405020304" pitchFamily="18" charset="0"/>
              </a:rPr>
              <a:t>; для будь-якого матеріалу він обчислюється за формулою:</a:t>
            </a:r>
            <a:endParaRPr lang="en-US" sz="2400" dirty="0" smtClean="0">
              <a:latin typeface="Times New Roman" panose="02020603050405020304" pitchFamily="18" charset="0"/>
              <a:cs typeface="Times New Roman" panose="02020603050405020304" pitchFamily="18" charset="0"/>
            </a:endParaRPr>
          </a:p>
          <a:p>
            <a:pPr marL="0" indent="0">
              <a:buNone/>
            </a:pPr>
            <a:endParaRPr lang="uk-UA" sz="2400" dirty="0" smtClean="0">
              <a:latin typeface="Times New Roman" panose="02020603050405020304" pitchFamily="18" charset="0"/>
              <a:cs typeface="Times New Roman" panose="02020603050405020304" pitchFamily="18" charset="0"/>
            </a:endParaRPr>
          </a:p>
          <a:p>
            <a:pPr marL="0" indent="0">
              <a:buNone/>
            </a:pPr>
            <a:endParaRPr lang="en-US" sz="2400" dirty="0" smtClean="0">
              <a:latin typeface="Times New Roman" panose="02020603050405020304" pitchFamily="18" charset="0"/>
              <a:cs typeface="Times New Roman" panose="02020603050405020304" pitchFamily="18" charset="0"/>
            </a:endParaRPr>
          </a:p>
          <a:p>
            <a:pPr marL="0" indent="0">
              <a:buNone/>
            </a:pPr>
            <a:r>
              <a:rPr lang="ru-RU" sz="2400" dirty="0">
                <a:latin typeface="Times New Roman" panose="02020603050405020304" pitchFamily="18" charset="0"/>
                <a:cs typeface="Times New Roman" panose="02020603050405020304" pitchFamily="18" charset="0"/>
              </a:rPr>
              <a:t>де </a:t>
            </a:r>
            <a:r>
              <a:rPr lang="ru-RU" sz="2800" i="1" dirty="0">
                <a:latin typeface="Times New Roman" panose="02020603050405020304" pitchFamily="18" charset="0"/>
                <a:cs typeface="Times New Roman" panose="02020603050405020304" pitchFamily="18" charset="0"/>
              </a:rPr>
              <a:t>Е</a:t>
            </a:r>
            <a:r>
              <a:rPr lang="ru-RU" sz="2400" dirty="0">
                <a:latin typeface="Times New Roman" panose="02020603050405020304" pitchFamily="18" charset="0"/>
                <a:cs typeface="Times New Roman" panose="02020603050405020304" pitchFamily="18" charset="0"/>
              </a:rPr>
              <a:t> - модуль </a:t>
            </a:r>
            <a:r>
              <a:rPr lang="ru-RU" sz="2400" dirty="0" smtClean="0">
                <a:latin typeface="Times New Roman" panose="02020603050405020304" pitchFamily="18" charset="0"/>
                <a:cs typeface="Times New Roman" panose="02020603050405020304" pitchFamily="18" charset="0"/>
              </a:rPr>
              <a:t>Юнга; </a:t>
            </a:r>
            <a:r>
              <a:rPr lang="el-GR" sz="2800" i="1" dirty="0" smtClean="0">
                <a:latin typeface="Times New Roman" panose="02020603050405020304" pitchFamily="18" charset="0"/>
                <a:cs typeface="Times New Roman" panose="02020603050405020304" pitchFamily="18" charset="0"/>
              </a:rPr>
              <a:t>μ</a:t>
            </a:r>
            <a:r>
              <a:rPr lang="en-US" sz="2400" dirty="0" smtClean="0">
                <a:latin typeface="Times New Roman" panose="02020603050405020304" pitchFamily="18" charset="0"/>
                <a:cs typeface="Times New Roman" panose="02020603050405020304" pitchFamily="18" charset="0"/>
              </a:rPr>
              <a:t> </a:t>
            </a:r>
            <a:r>
              <a:rPr lang="ru-RU" sz="2400" dirty="0" smtClean="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коефіцієнт</a:t>
            </a:r>
            <a:r>
              <a:rPr lang="ru-RU" sz="2400" dirty="0" smtClean="0">
                <a:latin typeface="Times New Roman" panose="02020603050405020304" pitchFamily="18" charset="0"/>
                <a:cs typeface="Times New Roman" panose="02020603050405020304" pitchFamily="18" charset="0"/>
              </a:rPr>
              <a:t> Пуассона</a:t>
            </a:r>
            <a:r>
              <a:rPr lang="en-US" sz="2400" dirty="0" smtClean="0">
                <a:latin typeface="Times New Roman" panose="02020603050405020304" pitchFamily="18" charset="0"/>
                <a:cs typeface="Times New Roman" panose="02020603050405020304" pitchFamily="18" charset="0"/>
              </a:rPr>
              <a:t>.</a:t>
            </a:r>
            <a:endParaRPr lang="uk-UA" sz="2400" dirty="0" smtClean="0">
              <a:latin typeface="Times New Roman" panose="02020603050405020304" pitchFamily="18" charset="0"/>
              <a:cs typeface="Times New Roman" panose="02020603050405020304" pitchFamily="18" charset="0"/>
            </a:endParaRPr>
          </a:p>
          <a:p>
            <a:pPr marL="0" indent="0">
              <a:buNone/>
            </a:pPr>
            <a:endParaRPr lang="en-US" sz="2400" dirty="0" smtClean="0">
              <a:latin typeface="Times New Roman" panose="02020603050405020304" pitchFamily="18" charset="0"/>
              <a:cs typeface="Times New Roman" panose="02020603050405020304" pitchFamily="18" charset="0"/>
            </a:endParaRPr>
          </a:p>
          <a:p>
            <a:pPr marL="0" indent="0">
              <a:buNone/>
            </a:pPr>
            <a:r>
              <a:rPr lang="uk-UA" sz="2400" dirty="0" smtClean="0">
                <a:latin typeface="Times New Roman" panose="02020603050405020304" pitchFamily="18" charset="0"/>
                <a:cs typeface="Times New Roman" panose="02020603050405020304" pitchFamily="18" charset="0"/>
              </a:rPr>
              <a:t>Якщо              , що виконується для багатьох матеріалів, зокрема</a:t>
            </a:r>
            <a:r>
              <a:rPr lang="uk-UA" sz="2400" dirty="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для </a:t>
            </a:r>
            <a:r>
              <a:rPr lang="uk-UA" sz="2400" dirty="0">
                <a:latin typeface="Times New Roman" panose="02020603050405020304" pitchFamily="18" charset="0"/>
                <a:cs typeface="Times New Roman" panose="02020603050405020304" pitchFamily="18" charset="0"/>
              </a:rPr>
              <a:t>всіх ізотропних </a:t>
            </a:r>
            <a:r>
              <a:rPr lang="uk-UA" sz="2400" dirty="0" smtClean="0">
                <a:latin typeface="Times New Roman" panose="02020603050405020304" pitchFamily="18" charset="0"/>
                <a:cs typeface="Times New Roman" panose="02020603050405020304" pitchFamily="18" charset="0"/>
              </a:rPr>
              <a:t>матеріалів, то  </a:t>
            </a:r>
            <a:r>
              <a:rPr lang="uk-UA" sz="2400" dirty="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      .</a:t>
            </a:r>
          </a:p>
          <a:p>
            <a:pPr marL="0" indent="0">
              <a:buNone/>
            </a:pPr>
            <a:endParaRPr lang="uk-UA" sz="2400" dirty="0">
              <a:latin typeface="Times New Roman" panose="02020603050405020304" pitchFamily="18" charset="0"/>
              <a:cs typeface="Times New Roman" panose="02020603050405020304" pitchFamily="18" charset="0"/>
            </a:endParaRPr>
          </a:p>
        </p:txBody>
      </p:sp>
      <p:graphicFrame>
        <p:nvGraphicFramePr>
          <p:cNvPr id="6" name="Об'єкт 5"/>
          <p:cNvGraphicFramePr>
            <a:graphicFrameLocks noChangeAspect="1"/>
          </p:cNvGraphicFramePr>
          <p:nvPr>
            <p:extLst/>
          </p:nvPr>
        </p:nvGraphicFramePr>
        <p:xfrm>
          <a:off x="3923928" y="1484784"/>
          <a:ext cx="1743536" cy="913281"/>
        </p:xfrm>
        <a:graphic>
          <a:graphicData uri="http://schemas.openxmlformats.org/presentationml/2006/ole">
            <mc:AlternateContent xmlns:mc="http://schemas.openxmlformats.org/markup-compatibility/2006">
              <mc:Choice xmlns:v="urn:schemas-microsoft-com:vml" Requires="v">
                <p:oleObj spid="_x0000_s60502" name="Equation" r:id="rId3" imgW="799920" imgH="419040" progId="Equation.DSMT4">
                  <p:embed/>
                </p:oleObj>
              </mc:Choice>
              <mc:Fallback>
                <p:oleObj name="Equation" r:id="rId3" imgW="799920" imgH="419040" progId="Equation.DSMT4">
                  <p:embed/>
                  <p:pic>
                    <p:nvPicPr>
                      <p:cNvPr id="6" name="Об'єкт 5"/>
                      <p:cNvPicPr/>
                      <p:nvPr/>
                    </p:nvPicPr>
                    <p:blipFill>
                      <a:blip r:embed="rId4"/>
                      <a:stretch>
                        <a:fillRect/>
                      </a:stretch>
                    </p:blipFill>
                    <p:spPr>
                      <a:xfrm>
                        <a:off x="3923928" y="1484784"/>
                        <a:ext cx="1743536" cy="913281"/>
                      </a:xfrm>
                      <a:prstGeom prst="rect">
                        <a:avLst/>
                      </a:prstGeom>
                    </p:spPr>
                  </p:pic>
                </p:oleObj>
              </mc:Fallback>
            </mc:AlternateContent>
          </a:graphicData>
        </a:graphic>
      </p:graphicFrame>
      <p:graphicFrame>
        <p:nvGraphicFramePr>
          <p:cNvPr id="2" name="Об'єкт 1"/>
          <p:cNvGraphicFramePr>
            <a:graphicFrameLocks noChangeAspect="1"/>
          </p:cNvGraphicFramePr>
          <p:nvPr>
            <p:extLst/>
          </p:nvPr>
        </p:nvGraphicFramePr>
        <p:xfrm>
          <a:off x="1475656" y="3501008"/>
          <a:ext cx="950630" cy="330654"/>
        </p:xfrm>
        <a:graphic>
          <a:graphicData uri="http://schemas.openxmlformats.org/presentationml/2006/ole">
            <mc:AlternateContent xmlns:mc="http://schemas.openxmlformats.org/markup-compatibility/2006">
              <mc:Choice xmlns:v="urn:schemas-microsoft-com:vml" Requires="v">
                <p:oleObj spid="_x0000_s60503" name="Equation" r:id="rId5" imgW="583920" imgH="203040" progId="Equation.DSMT4">
                  <p:embed/>
                </p:oleObj>
              </mc:Choice>
              <mc:Fallback>
                <p:oleObj name="Equation" r:id="rId5" imgW="583920" imgH="203040" progId="Equation.DSMT4">
                  <p:embed/>
                  <p:pic>
                    <p:nvPicPr>
                      <p:cNvPr id="2" name="Об'єкт 1"/>
                      <p:cNvPicPr/>
                      <p:nvPr/>
                    </p:nvPicPr>
                    <p:blipFill>
                      <a:blip r:embed="rId6"/>
                      <a:stretch>
                        <a:fillRect/>
                      </a:stretch>
                    </p:blipFill>
                    <p:spPr>
                      <a:xfrm>
                        <a:off x="1475656" y="3501008"/>
                        <a:ext cx="950630" cy="330654"/>
                      </a:xfrm>
                      <a:prstGeom prst="rect">
                        <a:avLst/>
                      </a:prstGeom>
                    </p:spPr>
                  </p:pic>
                </p:oleObj>
              </mc:Fallback>
            </mc:AlternateContent>
          </a:graphicData>
        </a:graphic>
      </p:graphicFrame>
      <p:graphicFrame>
        <p:nvGraphicFramePr>
          <p:cNvPr id="4" name="Об'єкт 3"/>
          <p:cNvGraphicFramePr>
            <a:graphicFrameLocks noChangeAspect="1"/>
          </p:cNvGraphicFramePr>
          <p:nvPr>
            <p:extLst/>
          </p:nvPr>
        </p:nvGraphicFramePr>
        <p:xfrm>
          <a:off x="6372200" y="3831662"/>
          <a:ext cx="839291" cy="301284"/>
        </p:xfrm>
        <a:graphic>
          <a:graphicData uri="http://schemas.openxmlformats.org/presentationml/2006/ole">
            <mc:AlternateContent xmlns:mc="http://schemas.openxmlformats.org/markup-compatibility/2006">
              <mc:Choice xmlns:v="urn:schemas-microsoft-com:vml" Requires="v">
                <p:oleObj spid="_x0000_s60504" name="Equation" r:id="rId7" imgW="495000" imgH="177480" progId="Equation.DSMT4">
                  <p:embed/>
                </p:oleObj>
              </mc:Choice>
              <mc:Fallback>
                <p:oleObj name="Equation" r:id="rId7" imgW="495000" imgH="177480" progId="Equation.DSMT4">
                  <p:embed/>
                  <p:pic>
                    <p:nvPicPr>
                      <p:cNvPr id="4" name="Об'єкт 3"/>
                      <p:cNvPicPr/>
                      <p:nvPr/>
                    </p:nvPicPr>
                    <p:blipFill>
                      <a:blip r:embed="rId8"/>
                      <a:stretch>
                        <a:fillRect/>
                      </a:stretch>
                    </p:blipFill>
                    <p:spPr>
                      <a:xfrm>
                        <a:off x="6372200" y="3831662"/>
                        <a:ext cx="839291" cy="301284"/>
                      </a:xfrm>
                      <a:prstGeom prst="rect">
                        <a:avLst/>
                      </a:prstGeom>
                    </p:spPr>
                  </p:pic>
                </p:oleObj>
              </mc:Fallback>
            </mc:AlternateContent>
          </a:graphicData>
        </a:graphic>
      </p:graphicFrame>
    </p:spTree>
    <p:extLst>
      <p:ext uri="{BB962C8B-B14F-4D97-AF65-F5344CB8AC3E}">
        <p14:creationId xmlns:p14="http://schemas.microsoft.com/office/powerpoint/2010/main" val="147800653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539552" y="548680"/>
            <a:ext cx="4968552" cy="6120680"/>
          </a:xfrm>
        </p:spPr>
        <p:txBody>
          <a:bodyPr>
            <a:normAutofit fontScale="92500" lnSpcReduction="20000"/>
          </a:bodyPr>
          <a:lstStyle/>
          <a:p>
            <a:pPr marL="0" indent="0">
              <a:buNone/>
            </a:pPr>
            <a:r>
              <a:rPr lang="uk-UA" sz="2600" b="1" dirty="0">
                <a:latin typeface="Times New Roman" panose="02020603050405020304" pitchFamily="18" charset="0"/>
                <a:cs typeface="Times New Roman" panose="02020603050405020304" pitchFamily="18" charset="0"/>
              </a:rPr>
              <a:t>3. Згин </a:t>
            </a:r>
            <a:r>
              <a:rPr lang="uk-UA" sz="2600" dirty="0" smtClean="0">
                <a:latin typeface="Times New Roman" panose="02020603050405020304" pitchFamily="18" charset="0"/>
                <a:cs typeface="Times New Roman" panose="02020603050405020304" pitchFamily="18" charset="0"/>
              </a:rPr>
              <a:t>або </a:t>
            </a:r>
            <a:r>
              <a:rPr lang="uk-UA" sz="2600" b="1" dirty="0" smtClean="0">
                <a:latin typeface="Times New Roman" panose="02020603050405020304" pitchFamily="18" charset="0"/>
                <a:cs typeface="Times New Roman" panose="02020603050405020304" pitchFamily="18" charset="0"/>
              </a:rPr>
              <a:t>вигин</a:t>
            </a:r>
            <a:endParaRPr lang="uk-UA" sz="2600" dirty="0" smtClean="0">
              <a:latin typeface="Times New Roman" panose="02020603050405020304" pitchFamily="18" charset="0"/>
              <a:cs typeface="Times New Roman" panose="02020603050405020304" pitchFamily="18" charset="0"/>
            </a:endParaRPr>
          </a:p>
          <a:p>
            <a:pPr marL="0" indent="0" algn="just">
              <a:buNone/>
            </a:pPr>
            <a:r>
              <a:rPr lang="uk-UA" sz="2400" dirty="0" smtClean="0">
                <a:latin typeface="Times New Roman" panose="02020603050405020304" pitchFamily="18" charset="0"/>
                <a:cs typeface="Times New Roman" panose="02020603050405020304" pitchFamily="18" charset="0"/>
              </a:rPr>
              <a:t>Деформація згину (вигину)</a:t>
            </a:r>
            <a:r>
              <a:rPr lang="uk-UA" sz="2400" dirty="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 це водночас </a:t>
            </a:r>
            <a:r>
              <a:rPr lang="uk-UA" sz="2400" dirty="0">
                <a:latin typeface="Times New Roman" panose="02020603050405020304" pitchFamily="18" charset="0"/>
                <a:cs typeface="Times New Roman" panose="02020603050405020304" pitchFamily="18" charset="0"/>
              </a:rPr>
              <a:t>деформація </a:t>
            </a:r>
            <a:r>
              <a:rPr lang="uk-UA" sz="2400" dirty="0" smtClean="0">
                <a:latin typeface="Times New Roman" panose="02020603050405020304" pitchFamily="18" charset="0"/>
                <a:cs typeface="Times New Roman" panose="02020603050405020304" pitchFamily="18" charset="0"/>
              </a:rPr>
              <a:t>розтягу </a:t>
            </a:r>
            <a:r>
              <a:rPr lang="uk-UA" sz="2400" dirty="0">
                <a:latin typeface="Times New Roman" panose="02020603050405020304" pitchFamily="18" charset="0"/>
                <a:cs typeface="Times New Roman" panose="02020603050405020304" pitchFamily="18" charset="0"/>
              </a:rPr>
              <a:t>та </a:t>
            </a:r>
            <a:r>
              <a:rPr lang="uk-UA" sz="2400" dirty="0" smtClean="0">
                <a:latin typeface="Times New Roman" panose="02020603050405020304" pitchFamily="18" charset="0"/>
                <a:cs typeface="Times New Roman" panose="02020603050405020304" pitchFamily="18" charset="0"/>
              </a:rPr>
              <a:t>стискання, а також зсуву шарів тіла відносно один одного. </a:t>
            </a:r>
          </a:p>
          <a:p>
            <a:pPr marL="0" indent="0" algn="just">
              <a:buNone/>
            </a:pPr>
            <a:r>
              <a:rPr lang="uk-UA" sz="2400" dirty="0" smtClean="0">
                <a:latin typeface="Times New Roman" panose="02020603050405020304" pitchFamily="18" charset="0"/>
                <a:cs typeface="Times New Roman" panose="02020603050405020304" pitchFamily="18" charset="0"/>
              </a:rPr>
              <a:t>На </a:t>
            </a:r>
            <a:r>
              <a:rPr lang="uk-UA" sz="2400" dirty="0">
                <a:latin typeface="Times New Roman" panose="02020603050405020304" pitchFamily="18" charset="0"/>
                <a:cs typeface="Times New Roman" panose="02020603050405020304" pitchFamily="18" charset="0"/>
              </a:rPr>
              <a:t>опуклому боці тіла відстань між шарами молекул збільшується, тобто ця частина тіла зазнає деформації розтягнення. На ввігнутому боці тіла відстань між шарами молекул зменшується – ця частина тіла зазнає деформації стиснення. </a:t>
            </a:r>
            <a:endParaRPr lang="uk-UA" sz="2400" dirty="0" smtClean="0">
              <a:latin typeface="Times New Roman" panose="02020603050405020304" pitchFamily="18" charset="0"/>
              <a:cs typeface="Times New Roman" panose="02020603050405020304" pitchFamily="18" charset="0"/>
            </a:endParaRPr>
          </a:p>
          <a:p>
            <a:pPr marL="0" indent="0" algn="just">
              <a:buNone/>
            </a:pPr>
            <a:r>
              <a:rPr lang="uk-UA" sz="2400" dirty="0" smtClean="0">
                <a:latin typeface="Times New Roman" panose="02020603050405020304" pitchFamily="18" charset="0"/>
                <a:cs typeface="Times New Roman" panose="02020603050405020304" pitchFamily="18" charset="0"/>
              </a:rPr>
              <a:t>Середні </a:t>
            </a:r>
            <a:r>
              <a:rPr lang="uk-UA" sz="2400" dirty="0">
                <a:latin typeface="Times New Roman" panose="02020603050405020304" pitchFamily="18" charset="0"/>
                <a:cs typeface="Times New Roman" panose="02020603050405020304" pitchFamily="18" charset="0"/>
              </a:rPr>
              <a:t>шари не зазнають ані розтягнення, ані стиснення, а отже, не впливають на міцність конструкції. Саме тому зазвичай їх видаляють, замінюючи стрижні порожніми трубами (рама велосипеда, </a:t>
            </a:r>
            <a:r>
              <a:rPr lang="uk-UA" sz="2400" i="1" dirty="0">
                <a:latin typeface="Times New Roman" panose="02020603050405020304" pitchFamily="18" charset="0"/>
                <a:cs typeface="Times New Roman" panose="02020603050405020304" pitchFamily="18" charset="0"/>
              </a:rPr>
              <a:t>трубчасті кінцівки кісток</a:t>
            </a:r>
            <a:r>
              <a:rPr lang="uk-UA" sz="2400" dirty="0">
                <a:latin typeface="Times New Roman" panose="02020603050405020304" pitchFamily="18" charset="0"/>
                <a:cs typeface="Times New Roman" panose="02020603050405020304" pitchFamily="18" charset="0"/>
              </a:rPr>
              <a:t>, трубчасті стебла злаків).</a:t>
            </a:r>
          </a:p>
        </p:txBody>
      </p:sp>
      <p:pic>
        <p:nvPicPr>
          <p:cNvPr id="2" name="Рисунок 1"/>
          <p:cNvPicPr>
            <a:picLocks noChangeAspect="1"/>
          </p:cNvPicPr>
          <p:nvPr/>
        </p:nvPicPr>
        <p:blipFill>
          <a:blip r:embed="rId2"/>
          <a:stretch>
            <a:fillRect/>
          </a:stretch>
        </p:blipFill>
        <p:spPr>
          <a:xfrm>
            <a:off x="6069473" y="692696"/>
            <a:ext cx="3067050" cy="4876800"/>
          </a:xfrm>
          <a:prstGeom prst="rect">
            <a:avLst/>
          </a:prstGeom>
        </p:spPr>
      </p:pic>
    </p:spTree>
    <p:extLst>
      <p:ext uri="{BB962C8B-B14F-4D97-AF65-F5344CB8AC3E}">
        <p14:creationId xmlns:p14="http://schemas.microsoft.com/office/powerpoint/2010/main" val="268006432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467544" y="427241"/>
            <a:ext cx="8208912" cy="6001643"/>
          </a:xfrm>
          <a:prstGeom prst="rect">
            <a:avLst/>
          </a:prstGeom>
        </p:spPr>
        <p:txBody>
          <a:bodyPr wrap="square">
            <a:spAutoFit/>
          </a:bodyPr>
          <a:lstStyle/>
          <a:p>
            <a:pPr algn="just"/>
            <a:r>
              <a:rPr lang="uk-UA" sz="2400" b="1" dirty="0" smtClean="0">
                <a:latin typeface="Times New Roman" pitchFamily="18" charset="0"/>
                <a:cs typeface="Times New Roman" pitchFamily="18" charset="0"/>
              </a:rPr>
              <a:t>4. Кручення. </a:t>
            </a:r>
            <a:r>
              <a:rPr lang="uk-UA" sz="2400" dirty="0" smtClean="0">
                <a:latin typeface="Times New Roman" pitchFamily="18" charset="0"/>
                <a:cs typeface="Times New Roman" pitchFamily="18" charset="0"/>
              </a:rPr>
              <a:t>Деформація кручення виникає у зразку, коли один його переріз відносно нерухомий, а в іншому діє пара сил, момент яких спрямований вздовж осі зразка. Отже при крученні виникає обертовий момент в поперечному перерізі деформованої конструкції.  </a:t>
            </a:r>
          </a:p>
          <a:p>
            <a:pPr algn="just"/>
            <a:r>
              <a:rPr lang="uk-UA" sz="2400" dirty="0" smtClean="0">
                <a:latin typeface="Times New Roman" pitchFamily="18" charset="0"/>
                <a:cs typeface="Times New Roman" pitchFamily="18" charset="0"/>
              </a:rPr>
              <a:t>Зсув шарів молекул відбувається неоднаково – кожний шар повертається на певний кут відносно іншого шару. </a:t>
            </a:r>
          </a:p>
          <a:p>
            <a:pPr algn="just"/>
            <a:r>
              <a:rPr lang="uk-UA" sz="2400" dirty="0" smtClean="0">
                <a:latin typeface="Times New Roman" pitchFamily="18" charset="0"/>
                <a:cs typeface="Times New Roman" pitchFamily="18" charset="0"/>
              </a:rPr>
              <a:t>Деформації кручення зазнають вали всіх машин, гвинти, ключі, викрутки.</a:t>
            </a:r>
          </a:p>
          <a:p>
            <a:pPr algn="just"/>
            <a:endParaRPr lang="uk-UA" sz="2400" dirty="0" smtClean="0">
              <a:latin typeface="Times New Roman" pitchFamily="18" charset="0"/>
              <a:cs typeface="Times New Roman" pitchFamily="18" charset="0"/>
            </a:endParaRPr>
          </a:p>
          <a:p>
            <a:pPr algn="just"/>
            <a:endParaRPr lang="uk-UA" dirty="0" smtClean="0">
              <a:latin typeface="Times New Roman" pitchFamily="18" charset="0"/>
              <a:cs typeface="Times New Roman" pitchFamily="18" charset="0"/>
            </a:endParaRPr>
          </a:p>
          <a:p>
            <a:pPr algn="just"/>
            <a:endParaRPr lang="uk-UA" dirty="0" smtClean="0">
              <a:latin typeface="Times New Roman" pitchFamily="18" charset="0"/>
              <a:cs typeface="Times New Roman" pitchFamily="18" charset="0"/>
            </a:endParaRPr>
          </a:p>
          <a:p>
            <a:pPr algn="just"/>
            <a:endParaRPr lang="uk-UA" dirty="0" smtClean="0">
              <a:latin typeface="Times New Roman" pitchFamily="18" charset="0"/>
              <a:cs typeface="Times New Roman" pitchFamily="18" charset="0"/>
            </a:endParaRPr>
          </a:p>
          <a:p>
            <a:pPr algn="just"/>
            <a:endParaRPr lang="uk-UA" dirty="0" smtClean="0">
              <a:latin typeface="Times New Roman" pitchFamily="18" charset="0"/>
              <a:cs typeface="Times New Roman" pitchFamily="18" charset="0"/>
            </a:endParaRPr>
          </a:p>
          <a:p>
            <a:pPr algn="just"/>
            <a:endParaRPr lang="uk-UA" dirty="0" smtClean="0">
              <a:latin typeface="Times New Roman" pitchFamily="18" charset="0"/>
              <a:cs typeface="Times New Roman" pitchFamily="18" charset="0"/>
            </a:endParaRPr>
          </a:p>
          <a:p>
            <a:pPr algn="just"/>
            <a:endParaRPr lang="uk-UA" dirty="0" smtClean="0">
              <a:latin typeface="Times New Roman" pitchFamily="18" charset="0"/>
              <a:cs typeface="Times New Roman" pitchFamily="18" charset="0"/>
            </a:endParaRPr>
          </a:p>
          <a:p>
            <a:pPr algn="just"/>
            <a:endParaRPr lang="uk-UA" dirty="0" smtClean="0">
              <a:latin typeface="Times New Roman" pitchFamily="18" charset="0"/>
              <a:cs typeface="Times New Roman" pitchFamily="18" charset="0"/>
            </a:endParaRPr>
          </a:p>
          <a:p>
            <a:pPr algn="just"/>
            <a:endParaRPr lang="uk-UA" dirty="0" smtClean="0">
              <a:latin typeface="Times New Roman" pitchFamily="18" charset="0"/>
              <a:cs typeface="Times New Roman" pitchFamily="18" charset="0"/>
            </a:endParaRPr>
          </a:p>
        </p:txBody>
      </p:sp>
      <p:pic>
        <p:nvPicPr>
          <p:cNvPr id="245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7435" y="4411180"/>
            <a:ext cx="2004263" cy="17329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4084211">
            <a:off x="2719384" y="4484042"/>
            <a:ext cx="2656355" cy="1403929"/>
          </a:xfrm>
          <a:prstGeom prst="rect">
            <a:avLst/>
          </a:prstGeom>
        </p:spPr>
      </p:pic>
      <p:pic>
        <p:nvPicPr>
          <p:cNvPr id="2" name="Рисунок 1"/>
          <p:cNvPicPr>
            <a:picLocks noChangeAspect="1"/>
          </p:cNvPicPr>
          <p:nvPr/>
        </p:nvPicPr>
        <p:blipFill>
          <a:blip r:embed="rId4"/>
          <a:stretch>
            <a:fillRect/>
          </a:stretch>
        </p:blipFill>
        <p:spPr>
          <a:xfrm>
            <a:off x="5344976" y="4227801"/>
            <a:ext cx="2899432" cy="2171775"/>
          </a:xfrm>
          <a:prstGeom prst="rect">
            <a:avLst/>
          </a:prstGeom>
        </p:spPr>
      </p:pic>
    </p:spTree>
    <p:extLst>
      <p:ext uri="{BB962C8B-B14F-4D97-AF65-F5344CB8AC3E}">
        <p14:creationId xmlns:p14="http://schemas.microsoft.com/office/powerpoint/2010/main" val="86988390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24135" y="57340"/>
            <a:ext cx="7920880" cy="3077766"/>
          </a:xfrm>
          <a:prstGeom prst="rect">
            <a:avLst/>
          </a:prstGeom>
        </p:spPr>
        <p:txBody>
          <a:bodyPr wrap="square">
            <a:spAutoFit/>
          </a:bodyPr>
          <a:lstStyle/>
          <a:p>
            <a:pPr algn="ctr"/>
            <a:r>
              <a:rPr lang="uk-UA" sz="2800" b="1" dirty="0" smtClean="0">
                <a:solidFill>
                  <a:srgbClr val="0070C0"/>
                </a:solidFill>
                <a:latin typeface="Times New Roman" pitchFamily="18" charset="0"/>
                <a:cs typeface="Times New Roman" pitchFamily="18" charset="0"/>
              </a:rPr>
              <a:t>Діаграма деформації </a:t>
            </a:r>
          </a:p>
          <a:p>
            <a:pPr algn="ctr"/>
            <a:r>
              <a:rPr lang="uk-UA" sz="2800" dirty="0" smtClean="0">
                <a:solidFill>
                  <a:srgbClr val="0070C0"/>
                </a:solidFill>
                <a:latin typeface="Times New Roman" pitchFamily="18" charset="0"/>
                <a:cs typeface="Times New Roman" pitchFamily="18" charset="0"/>
              </a:rPr>
              <a:t>(або </a:t>
            </a:r>
            <a:r>
              <a:rPr lang="uk-UA" sz="2800" b="1" dirty="0" smtClean="0">
                <a:solidFill>
                  <a:srgbClr val="0070C0"/>
                </a:solidFill>
                <a:latin typeface="Times New Roman" pitchFamily="18" charset="0"/>
                <a:cs typeface="Times New Roman" pitchFamily="18" charset="0"/>
              </a:rPr>
              <a:t>діаграма напружень-деформацій</a:t>
            </a:r>
            <a:r>
              <a:rPr lang="uk-UA" sz="2800" dirty="0" smtClean="0">
                <a:solidFill>
                  <a:srgbClr val="0070C0"/>
                </a:solidFill>
                <a:latin typeface="Times New Roman" pitchFamily="18" charset="0"/>
                <a:cs typeface="Times New Roman" pitchFamily="18" charset="0"/>
              </a:rPr>
              <a:t>)</a:t>
            </a:r>
          </a:p>
          <a:p>
            <a:pPr algn="ctr"/>
            <a:endParaRPr lang="uk-UA" sz="2400" dirty="0" smtClean="0">
              <a:latin typeface="Times New Roman" pitchFamily="18" charset="0"/>
              <a:cs typeface="Times New Roman" pitchFamily="18" charset="0"/>
            </a:endParaRPr>
          </a:p>
          <a:p>
            <a:pPr algn="just"/>
            <a:r>
              <a:rPr lang="uk-UA" sz="2400" dirty="0" smtClean="0">
                <a:latin typeface="Times New Roman" pitchFamily="18" charset="0"/>
                <a:cs typeface="Times New Roman" pitchFamily="18" charset="0"/>
              </a:rPr>
              <a:t>Експериментально отриману при деформації залежність напруження  , що виникає у зразку, від відносної деформації  називають діаграмою деформації, або діаграмою напружень-деформацій.</a:t>
            </a:r>
            <a:endParaRPr lang="uk-UA" sz="2400" dirty="0">
              <a:latin typeface="Times New Roman" pitchFamily="18" charset="0"/>
              <a:cs typeface="Times New Roman" pitchFamily="18" charset="0"/>
            </a:endParaRPr>
          </a:p>
          <a:p>
            <a:pPr algn="just"/>
            <a:endParaRPr lang="uk-UA" dirty="0">
              <a:latin typeface="Times New Roman" pitchFamily="18" charset="0"/>
              <a:cs typeface="Times New Roman" pitchFamily="18" charset="0"/>
            </a:endParaRPr>
          </a:p>
        </p:txBody>
      </p:sp>
      <p:graphicFrame>
        <p:nvGraphicFramePr>
          <p:cNvPr id="3" name="Об'єкт 2"/>
          <p:cNvGraphicFramePr>
            <a:graphicFrameLocks noChangeAspect="1"/>
          </p:cNvGraphicFramePr>
          <p:nvPr>
            <p:extLst/>
          </p:nvPr>
        </p:nvGraphicFramePr>
        <p:xfrm>
          <a:off x="2195736" y="1739509"/>
          <a:ext cx="367649" cy="337011"/>
        </p:xfrm>
        <a:graphic>
          <a:graphicData uri="http://schemas.openxmlformats.org/presentationml/2006/ole">
            <mc:AlternateContent xmlns:mc="http://schemas.openxmlformats.org/markup-compatibility/2006">
              <mc:Choice xmlns:v="urn:schemas-microsoft-com:vml" Requires="v">
                <p:oleObj spid="_x0000_s61526" name="Equation" r:id="rId3" imgW="152280" imgH="139680" progId="Equation.DSMT4">
                  <p:embed/>
                </p:oleObj>
              </mc:Choice>
              <mc:Fallback>
                <p:oleObj name="Equation" r:id="rId3" imgW="152280" imgH="139680" progId="Equation.DSMT4">
                  <p:embed/>
                  <p:pic>
                    <p:nvPicPr>
                      <p:cNvPr id="3" name="Об'єкт 2"/>
                      <p:cNvPicPr/>
                      <p:nvPr/>
                    </p:nvPicPr>
                    <p:blipFill>
                      <a:blip r:embed="rId4"/>
                      <a:stretch>
                        <a:fillRect/>
                      </a:stretch>
                    </p:blipFill>
                    <p:spPr>
                      <a:xfrm>
                        <a:off x="2195736" y="1739509"/>
                        <a:ext cx="367649" cy="337011"/>
                      </a:xfrm>
                      <a:prstGeom prst="rect">
                        <a:avLst/>
                      </a:prstGeom>
                    </p:spPr>
                  </p:pic>
                </p:oleObj>
              </mc:Fallback>
            </mc:AlternateContent>
          </a:graphicData>
        </a:graphic>
      </p:graphicFrame>
      <p:graphicFrame>
        <p:nvGraphicFramePr>
          <p:cNvPr id="4" name="Об'єкт 3"/>
          <p:cNvGraphicFramePr>
            <a:graphicFrameLocks noChangeAspect="1"/>
          </p:cNvGraphicFramePr>
          <p:nvPr>
            <p:extLst/>
          </p:nvPr>
        </p:nvGraphicFramePr>
        <p:xfrm>
          <a:off x="2195736" y="2095805"/>
          <a:ext cx="286848" cy="315533"/>
        </p:xfrm>
        <a:graphic>
          <a:graphicData uri="http://schemas.openxmlformats.org/presentationml/2006/ole">
            <mc:AlternateContent xmlns:mc="http://schemas.openxmlformats.org/markup-compatibility/2006">
              <mc:Choice xmlns:v="urn:schemas-microsoft-com:vml" Requires="v">
                <p:oleObj spid="_x0000_s61527" name="Equation" r:id="rId5" imgW="126720" imgH="139680" progId="Equation.DSMT4">
                  <p:embed/>
                </p:oleObj>
              </mc:Choice>
              <mc:Fallback>
                <p:oleObj name="Equation" r:id="rId5" imgW="126720" imgH="139680" progId="Equation.DSMT4">
                  <p:embed/>
                  <p:pic>
                    <p:nvPicPr>
                      <p:cNvPr id="4" name="Об'єкт 3"/>
                      <p:cNvPicPr/>
                      <p:nvPr/>
                    </p:nvPicPr>
                    <p:blipFill>
                      <a:blip r:embed="rId6"/>
                      <a:stretch>
                        <a:fillRect/>
                      </a:stretch>
                    </p:blipFill>
                    <p:spPr>
                      <a:xfrm>
                        <a:off x="2195736" y="2095805"/>
                        <a:ext cx="286848" cy="315533"/>
                      </a:xfrm>
                      <a:prstGeom prst="rect">
                        <a:avLst/>
                      </a:prstGeom>
                    </p:spPr>
                  </p:pic>
                </p:oleObj>
              </mc:Fallback>
            </mc:AlternateContent>
          </a:graphicData>
        </a:graphic>
      </p:graphicFrame>
      <p:sp>
        <p:nvSpPr>
          <p:cNvPr id="6" name="TextBox 5"/>
          <p:cNvSpPr txBox="1"/>
          <p:nvPr/>
        </p:nvSpPr>
        <p:spPr>
          <a:xfrm>
            <a:off x="323528" y="5029420"/>
            <a:ext cx="8425340" cy="1692771"/>
          </a:xfrm>
          <a:prstGeom prst="rect">
            <a:avLst/>
          </a:prstGeom>
          <a:noFill/>
        </p:spPr>
        <p:txBody>
          <a:bodyPr wrap="square" rtlCol="0">
            <a:spAutoFit/>
          </a:bodyPr>
          <a:lstStyle/>
          <a:p>
            <a:r>
              <a:rPr lang="uk-UA" sz="2400" dirty="0" smtClean="0">
                <a:latin typeface="Times New Roman" panose="02020603050405020304" pitchFamily="18" charset="0"/>
                <a:cs typeface="Times New Roman" panose="02020603050405020304" pitchFamily="18" charset="0"/>
              </a:rPr>
              <a:t>	На діаграмі деформації виділяють кілька ділянок (зон).</a:t>
            </a:r>
          </a:p>
          <a:p>
            <a:pPr algn="just"/>
            <a:r>
              <a:rPr lang="uk-UA" sz="2400" i="1" dirty="0" smtClean="0">
                <a:latin typeface="Times New Roman" panose="02020603050405020304" pitchFamily="18" charset="0"/>
                <a:ea typeface="Times New Roman" panose="02020603050405020304" pitchFamily="18" charset="0"/>
                <a:cs typeface="Times New Roman" panose="02020603050405020304" pitchFamily="18" charset="0"/>
              </a:rPr>
              <a:t>1. Зона пропорційності</a:t>
            </a:r>
            <a:r>
              <a:rPr lang="uk-UA" sz="2400" dirty="0" smtClean="0">
                <a:latin typeface="Times New Roman" panose="02020603050405020304" pitchFamily="18" charset="0"/>
                <a:ea typeface="Times New Roman" panose="02020603050405020304" pitchFamily="18" charset="0"/>
                <a:cs typeface="Times New Roman" panose="02020603050405020304" pitchFamily="18" charset="0"/>
              </a:rPr>
              <a:t>. На ділянці </a:t>
            </a:r>
            <a:r>
              <a:rPr lang="uk-UA" sz="2400" dirty="0" smtClean="0">
                <a:latin typeface="Times New Roman" panose="02020603050405020304" pitchFamily="18" charset="0"/>
                <a:cs typeface="Times New Roman" panose="02020603050405020304" pitchFamily="18" charset="0"/>
              </a:rPr>
              <a:t>від 0 до       напруження </a:t>
            </a:r>
            <a:r>
              <a:rPr lang="el-GR" sz="2400" dirty="0" smtClean="0">
                <a:latin typeface="Times New Roman" panose="02020603050405020304" pitchFamily="18" charset="0"/>
                <a:cs typeface="Times New Roman" panose="02020603050405020304" pitchFamily="18" charset="0"/>
              </a:rPr>
              <a:t>σ</a:t>
            </a:r>
            <a:r>
              <a:rPr lang="uk-UA" sz="2400" dirty="0" smtClean="0">
                <a:latin typeface="Times New Roman" panose="02020603050405020304" pitchFamily="18" charset="0"/>
                <a:cs typeface="Times New Roman" panose="02020603050405020304" pitchFamily="18" charset="0"/>
              </a:rPr>
              <a:t>       прямо пропорційне  </a:t>
            </a:r>
            <a:r>
              <a:rPr lang="uk-UA" sz="2400" dirty="0">
                <a:latin typeface="Times New Roman" panose="02020603050405020304" pitchFamily="18" charset="0"/>
                <a:cs typeface="Times New Roman" panose="02020603050405020304" pitchFamily="18" charset="0"/>
              </a:rPr>
              <a:t>відносному </a:t>
            </a:r>
            <a:r>
              <a:rPr lang="uk-UA" sz="2400" dirty="0" smtClean="0">
                <a:latin typeface="Times New Roman" panose="02020603050405020304" pitchFamily="18" charset="0"/>
                <a:cs typeface="Times New Roman" panose="02020603050405020304" pitchFamily="18" charset="0"/>
              </a:rPr>
              <a:t>видовженню </a:t>
            </a:r>
            <a:r>
              <a:rPr lang="de-DE" sz="2800" i="1" dirty="0">
                <a:latin typeface="Times New Roman" panose="02020603050405020304" pitchFamily="18" charset="0"/>
                <a:cs typeface="Times New Roman" panose="02020603050405020304" pitchFamily="18" charset="0"/>
              </a:rPr>
              <a:t>ɛ</a:t>
            </a:r>
            <a:r>
              <a:rPr lang="uk-UA" sz="2400" dirty="0" smtClean="0">
                <a:latin typeface="Times New Roman" panose="02020603050405020304" pitchFamily="18" charset="0"/>
                <a:cs typeface="Times New Roman" panose="02020603050405020304" pitchFamily="18" charset="0"/>
              </a:rPr>
              <a:t>, </a:t>
            </a:r>
            <a:r>
              <a:rPr lang="uk-UA" sz="2400" dirty="0">
                <a:latin typeface="Times New Roman" panose="02020603050405020304" pitchFamily="18" charset="0"/>
                <a:cs typeface="Times New Roman" panose="02020603050405020304" pitchFamily="18" charset="0"/>
              </a:rPr>
              <a:t>тобто для цієї ділянки виконується </a:t>
            </a:r>
            <a:r>
              <a:rPr lang="uk-UA" sz="2400" b="1" i="1" dirty="0">
                <a:latin typeface="Times New Roman" panose="02020603050405020304" pitchFamily="18" charset="0"/>
                <a:cs typeface="Times New Roman" panose="02020603050405020304" pitchFamily="18" charset="0"/>
              </a:rPr>
              <a:t>закон Гука</a:t>
            </a:r>
            <a:r>
              <a:rPr lang="uk-UA" sz="2400" dirty="0" smtClean="0">
                <a:latin typeface="Times New Roman" panose="02020603050405020304" pitchFamily="18" charset="0"/>
                <a:cs typeface="Times New Roman" panose="02020603050405020304" pitchFamily="18" charset="0"/>
              </a:rPr>
              <a:t>.</a:t>
            </a:r>
          </a:p>
        </p:txBody>
      </p:sp>
      <p:pic>
        <p:nvPicPr>
          <p:cNvPr id="7" name="Рисунок 6"/>
          <p:cNvPicPr>
            <a:picLocks noChangeAspect="1"/>
          </p:cNvPicPr>
          <p:nvPr/>
        </p:nvPicPr>
        <p:blipFill>
          <a:blip r:embed="rId7"/>
          <a:stretch>
            <a:fillRect/>
          </a:stretch>
        </p:blipFill>
        <p:spPr>
          <a:xfrm>
            <a:off x="1487846" y="2758788"/>
            <a:ext cx="2860459" cy="2120414"/>
          </a:xfrm>
          <a:prstGeom prst="rect">
            <a:avLst/>
          </a:prstGeom>
        </p:spPr>
      </p:pic>
      <p:pic>
        <p:nvPicPr>
          <p:cNvPr id="8" name="Рисунок 7"/>
          <p:cNvPicPr>
            <a:picLocks noChangeAspect="1"/>
          </p:cNvPicPr>
          <p:nvPr/>
        </p:nvPicPr>
        <p:blipFill>
          <a:blip r:embed="rId8"/>
          <a:stretch>
            <a:fillRect/>
          </a:stretch>
        </p:blipFill>
        <p:spPr>
          <a:xfrm>
            <a:off x="5436096" y="2614931"/>
            <a:ext cx="3097036" cy="2408129"/>
          </a:xfrm>
          <a:prstGeom prst="rect">
            <a:avLst/>
          </a:prstGeom>
        </p:spPr>
      </p:pic>
      <p:graphicFrame>
        <p:nvGraphicFramePr>
          <p:cNvPr id="5" name="Об'єкт 4"/>
          <p:cNvGraphicFramePr>
            <a:graphicFrameLocks noChangeAspect="1"/>
          </p:cNvGraphicFramePr>
          <p:nvPr>
            <p:extLst/>
          </p:nvPr>
        </p:nvGraphicFramePr>
        <p:xfrm>
          <a:off x="6257646" y="5414509"/>
          <a:ext cx="474593" cy="451993"/>
        </p:xfrm>
        <a:graphic>
          <a:graphicData uri="http://schemas.openxmlformats.org/presentationml/2006/ole">
            <mc:AlternateContent xmlns:mc="http://schemas.openxmlformats.org/markup-compatibility/2006">
              <mc:Choice xmlns:v="urn:schemas-microsoft-com:vml" Requires="v">
                <p:oleObj spid="_x0000_s61528" name="Equation" r:id="rId9" imgW="266400" imgH="253800" progId="Equation.DSMT4">
                  <p:embed/>
                </p:oleObj>
              </mc:Choice>
              <mc:Fallback>
                <p:oleObj name="Equation" r:id="rId9" imgW="266400" imgH="253800" progId="Equation.DSMT4">
                  <p:embed/>
                  <p:pic>
                    <p:nvPicPr>
                      <p:cNvPr id="5" name="Об'єкт 4"/>
                      <p:cNvPicPr/>
                      <p:nvPr/>
                    </p:nvPicPr>
                    <p:blipFill>
                      <a:blip r:embed="rId10"/>
                      <a:stretch>
                        <a:fillRect/>
                      </a:stretch>
                    </p:blipFill>
                    <p:spPr>
                      <a:xfrm>
                        <a:off x="6257646" y="5414509"/>
                        <a:ext cx="474593" cy="451993"/>
                      </a:xfrm>
                      <a:prstGeom prst="rect">
                        <a:avLst/>
                      </a:prstGeom>
                    </p:spPr>
                  </p:pic>
                </p:oleObj>
              </mc:Fallback>
            </mc:AlternateContent>
          </a:graphicData>
        </a:graphic>
      </p:graphicFrame>
    </p:spTree>
    <p:extLst>
      <p:ext uri="{BB962C8B-B14F-4D97-AF65-F5344CB8AC3E}">
        <p14:creationId xmlns:p14="http://schemas.microsoft.com/office/powerpoint/2010/main" val="183358960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95536" y="764704"/>
            <a:ext cx="8424936" cy="5357685"/>
          </a:xfrm>
          <a:prstGeom prst="rect">
            <a:avLst/>
          </a:prstGeom>
          <a:noFill/>
        </p:spPr>
        <p:txBody>
          <a:bodyPr wrap="square" rtlCol="0">
            <a:spAutoFit/>
          </a:bodyPr>
          <a:lstStyle/>
          <a:p>
            <a:pPr algn="just"/>
            <a:r>
              <a:rPr lang="uk-UA" sz="2400" i="1" dirty="0" smtClean="0">
                <a:latin typeface="Times New Roman" panose="02020603050405020304" pitchFamily="18" charset="0"/>
                <a:cs typeface="Times New Roman" panose="02020603050405020304" pitchFamily="18" charset="0"/>
              </a:rPr>
              <a:t>2.</a:t>
            </a:r>
            <a:r>
              <a:rPr lang="uk-UA" sz="2400" dirty="0" smtClean="0">
                <a:latin typeface="Times New Roman" panose="02020603050405020304" pitchFamily="18" charset="0"/>
                <a:cs typeface="Times New Roman" panose="02020603050405020304" pitchFamily="18" charset="0"/>
              </a:rPr>
              <a:t> </a:t>
            </a:r>
            <a:r>
              <a:rPr lang="uk-UA" sz="2400" i="1" dirty="0" smtClean="0">
                <a:latin typeface="Times New Roman" panose="02020603050405020304" pitchFamily="18" charset="0"/>
                <a:cs typeface="Times New Roman" panose="02020603050405020304" pitchFamily="18" charset="0"/>
              </a:rPr>
              <a:t>Зона пружності</a:t>
            </a:r>
            <a:r>
              <a:rPr lang="uk-UA" sz="2400" dirty="0" smtClean="0">
                <a:latin typeface="Times New Roman" panose="02020603050405020304" pitchFamily="18" charset="0"/>
                <a:cs typeface="Times New Roman" panose="02020603050405020304" pitchFamily="18" charset="0"/>
              </a:rPr>
              <a:t>. </a:t>
            </a:r>
            <a:r>
              <a:rPr lang="uk-UA" sz="2400" dirty="0">
                <a:latin typeface="Times New Roman" panose="02020603050405020304" pitchFamily="18" charset="0"/>
                <a:ea typeface="Times New Roman" panose="02020603050405020304" pitchFamily="18" charset="0"/>
                <a:cs typeface="Times New Roman" panose="02020603050405020304" pitchFamily="18" charset="0"/>
              </a:rPr>
              <a:t>На ділянці </a:t>
            </a:r>
            <a:r>
              <a:rPr lang="uk-UA" sz="2400" dirty="0" smtClean="0">
                <a:latin typeface="Times New Roman" panose="02020603050405020304" pitchFamily="18" charset="0"/>
                <a:ea typeface="Times New Roman" panose="02020603050405020304" pitchFamily="18" charset="0"/>
                <a:cs typeface="Times New Roman" panose="02020603050405020304" pitchFamily="18" charset="0"/>
              </a:rPr>
              <a:t>                 деформація </a:t>
            </a:r>
            <a:r>
              <a:rPr lang="uk-UA" sz="2400" dirty="0">
                <a:latin typeface="Times New Roman" panose="02020603050405020304" pitchFamily="18" charset="0"/>
                <a:ea typeface="Times New Roman" panose="02020603050405020304" pitchFamily="18" charset="0"/>
                <a:cs typeface="Times New Roman" panose="02020603050405020304" pitchFamily="18" charset="0"/>
              </a:rPr>
              <a:t>залишається пружною, але закон Гука вже не виконується. Величина </a:t>
            </a:r>
            <a:r>
              <a:rPr lang="uk-UA" sz="24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називається </a:t>
            </a:r>
            <a:r>
              <a:rPr lang="uk-UA" sz="2400" b="1" i="1" dirty="0">
                <a:latin typeface="Times New Roman" panose="02020603050405020304" pitchFamily="18" charset="0"/>
                <a:cs typeface="Times New Roman" panose="02020603050405020304" pitchFamily="18" charset="0"/>
              </a:rPr>
              <a:t>межею </a:t>
            </a:r>
            <a:r>
              <a:rPr lang="uk-UA" sz="2400" b="1" i="1" dirty="0" smtClean="0">
                <a:latin typeface="Times New Roman" panose="02020603050405020304" pitchFamily="18" charset="0"/>
                <a:cs typeface="Times New Roman" panose="02020603050405020304" pitchFamily="18" charset="0"/>
              </a:rPr>
              <a:t>пружності.</a:t>
            </a:r>
            <a:endParaRPr lang="uk-UA" sz="2400" dirty="0" smtClean="0">
              <a:latin typeface="Times New Roman" panose="02020603050405020304" pitchFamily="18" charset="0"/>
              <a:cs typeface="Times New Roman" panose="02020603050405020304" pitchFamily="18" charset="0"/>
            </a:endParaRPr>
          </a:p>
          <a:p>
            <a:pPr algn="just"/>
            <a:r>
              <a:rPr lang="uk-UA" sz="2400" i="1" dirty="0" smtClean="0">
                <a:latin typeface="Times New Roman" panose="02020603050405020304" pitchFamily="18" charset="0"/>
                <a:cs typeface="Times New Roman" panose="02020603050405020304" pitchFamily="18" charset="0"/>
              </a:rPr>
              <a:t>3.</a:t>
            </a:r>
            <a:r>
              <a:rPr lang="uk-UA" sz="2400" dirty="0" smtClean="0">
                <a:latin typeface="Times New Roman" panose="02020603050405020304" pitchFamily="18" charset="0"/>
                <a:cs typeface="Times New Roman" panose="02020603050405020304" pitchFamily="18" charset="0"/>
              </a:rPr>
              <a:t> </a:t>
            </a:r>
            <a:r>
              <a:rPr lang="uk-UA" sz="2400" i="1" dirty="0" smtClean="0">
                <a:latin typeface="Times New Roman" panose="02020603050405020304" pitchFamily="18" charset="0"/>
                <a:cs typeface="Times New Roman" panose="02020603050405020304" pitchFamily="18" charset="0"/>
              </a:rPr>
              <a:t>Зона плинності (текучості)</a:t>
            </a:r>
            <a:r>
              <a:rPr lang="uk-UA" sz="2400" dirty="0" smtClean="0">
                <a:latin typeface="Times New Roman" panose="02020603050405020304" pitchFamily="18" charset="0"/>
                <a:cs typeface="Times New Roman" panose="02020603050405020304" pitchFamily="18" charset="0"/>
              </a:rPr>
              <a:t>. При            </a:t>
            </a:r>
            <a:r>
              <a:rPr lang="uk-UA" sz="2400" dirty="0" smtClean="0">
                <a:latin typeface="Times New Roman" panose="02020603050405020304" pitchFamily="18" charset="0"/>
                <a:ea typeface="Times New Roman" panose="02020603050405020304" pitchFamily="18" charset="0"/>
                <a:cs typeface="Times New Roman" panose="02020603050405020304" pitchFamily="18" charset="0"/>
              </a:rPr>
              <a:t>деформація </a:t>
            </a:r>
            <a:r>
              <a:rPr lang="uk-UA" sz="2400" dirty="0">
                <a:latin typeface="Times New Roman" panose="02020603050405020304" pitchFamily="18" charset="0"/>
                <a:ea typeface="Times New Roman" panose="02020603050405020304" pitchFamily="18" charset="0"/>
                <a:cs typeface="Times New Roman" panose="02020603050405020304" pitchFamily="18" charset="0"/>
              </a:rPr>
              <a:t>перестає бути </a:t>
            </a:r>
            <a:r>
              <a:rPr lang="uk-UA" sz="2400" dirty="0" smtClean="0">
                <a:latin typeface="Times New Roman" panose="02020603050405020304" pitchFamily="18" charset="0"/>
                <a:ea typeface="Times New Roman" panose="02020603050405020304" pitchFamily="18" charset="0"/>
                <a:cs typeface="Times New Roman" panose="02020603050405020304" pitchFamily="18" charset="0"/>
              </a:rPr>
              <a:t>пружною</a:t>
            </a:r>
            <a:r>
              <a:rPr lang="uk-UA" sz="2400" dirty="0">
                <a:latin typeface="Times New Roman" panose="02020603050405020304" pitchFamily="18" charset="0"/>
                <a:ea typeface="Times New Roman" panose="02020603050405020304" pitchFamily="18" charset="0"/>
                <a:cs typeface="Times New Roman" panose="02020603050405020304" pitchFamily="18" charset="0"/>
              </a:rPr>
              <a:t>.</a:t>
            </a:r>
            <a:r>
              <a:rPr lang="uk-UA" sz="2400" dirty="0" smtClean="0">
                <a:latin typeface="Times New Roman" panose="02020603050405020304" pitchFamily="18" charset="0"/>
                <a:ea typeface="Times New Roman" panose="02020603050405020304" pitchFamily="18" charset="0"/>
                <a:cs typeface="Times New Roman" panose="02020603050405020304" pitchFamily="18" charset="0"/>
              </a:rPr>
              <a:t> Значне </a:t>
            </a:r>
            <a:r>
              <a:rPr lang="uk-UA" sz="2400" dirty="0">
                <a:latin typeface="Times New Roman" panose="02020603050405020304" pitchFamily="18" charset="0"/>
                <a:ea typeface="Times New Roman" panose="02020603050405020304" pitchFamily="18" charset="0"/>
                <a:cs typeface="Times New Roman" panose="02020603050405020304" pitchFamily="18" charset="0"/>
              </a:rPr>
              <a:t>збільшення </a:t>
            </a:r>
            <a:r>
              <a:rPr lang="uk-UA" sz="2400" dirty="0" smtClean="0">
                <a:latin typeface="Times New Roman" panose="02020603050405020304" pitchFamily="18" charset="0"/>
                <a:ea typeface="Times New Roman" panose="02020603050405020304" pitchFamily="18" charset="0"/>
                <a:cs typeface="Times New Roman" panose="02020603050405020304" pitchFamily="18" charset="0"/>
              </a:rPr>
              <a:t>величини </a:t>
            </a:r>
            <a:r>
              <a:rPr lang="de-DE" sz="2800" dirty="0" smtClean="0">
                <a:latin typeface="Times New Roman" panose="02020603050405020304" pitchFamily="18" charset="0"/>
                <a:ea typeface="Times New Roman" panose="02020603050405020304" pitchFamily="18" charset="0"/>
                <a:cs typeface="Times New Roman" panose="02020603050405020304" pitchFamily="18" charset="0"/>
              </a:rPr>
              <a:t>ɛ</a:t>
            </a:r>
            <a:r>
              <a:rPr lang="uk-UA" sz="24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ea typeface="Times New Roman" panose="02020603050405020304" pitchFamily="18" charset="0"/>
                <a:cs typeface="Times New Roman" panose="02020603050405020304" pitchFamily="18" charset="0"/>
              </a:rPr>
              <a:t>відбувається </a:t>
            </a:r>
            <a:r>
              <a:rPr lang="uk-UA" sz="2400" dirty="0">
                <a:latin typeface="Times New Roman" panose="02020603050405020304" pitchFamily="18" charset="0"/>
                <a:ea typeface="Times New Roman" panose="02020603050405020304" pitchFamily="18" charset="0"/>
                <a:cs typeface="Times New Roman" panose="02020603050405020304" pitchFamily="18" charset="0"/>
              </a:rPr>
              <a:t>без </a:t>
            </a:r>
            <a:r>
              <a:rPr lang="uk-UA" sz="2400" dirty="0" smtClean="0">
                <a:latin typeface="Times New Roman" panose="02020603050405020304" pitchFamily="18" charset="0"/>
                <a:ea typeface="Times New Roman" panose="02020603050405020304" pitchFamily="18" charset="0"/>
                <a:cs typeface="Times New Roman" panose="02020603050405020304" pitchFamily="18" charset="0"/>
              </a:rPr>
              <a:t>істотного збільшення напруження. Величина</a:t>
            </a:r>
          </a:p>
          <a:p>
            <a:pPr algn="just"/>
            <a:r>
              <a:rPr lang="uk-UA" sz="24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називається  </a:t>
            </a:r>
            <a:r>
              <a:rPr lang="uk-UA" sz="2400" b="1" i="1" dirty="0">
                <a:latin typeface="Times New Roman" panose="02020603050405020304" pitchFamily="18" charset="0"/>
                <a:cs typeface="Times New Roman" panose="02020603050405020304" pitchFamily="18" charset="0"/>
              </a:rPr>
              <a:t>межею </a:t>
            </a:r>
            <a:r>
              <a:rPr lang="uk-UA" sz="2400" b="1" i="1" dirty="0" smtClean="0">
                <a:latin typeface="Times New Roman" panose="02020603050405020304" pitchFamily="18" charset="0"/>
                <a:cs typeface="Times New Roman" panose="02020603050405020304" pitchFamily="18" charset="0"/>
              </a:rPr>
              <a:t>плинності </a:t>
            </a:r>
            <a:r>
              <a:rPr lang="uk-UA" sz="2400" dirty="0" smtClean="0">
                <a:latin typeface="Times New Roman" panose="02020603050405020304" pitchFamily="18" charset="0"/>
                <a:cs typeface="Times New Roman" panose="02020603050405020304" pitchFamily="18" charset="0"/>
              </a:rPr>
              <a:t>Для </a:t>
            </a:r>
            <a:r>
              <a:rPr lang="uk-UA" sz="2400" dirty="0">
                <a:latin typeface="Times New Roman" panose="02020603050405020304" pitchFamily="18" charset="0"/>
                <a:cs typeface="Times New Roman" panose="02020603050405020304" pitchFamily="18" charset="0"/>
              </a:rPr>
              <a:t>ділянки </a:t>
            </a:r>
            <a:r>
              <a:rPr lang="uk-UA" sz="2400" dirty="0" smtClean="0">
                <a:latin typeface="Times New Roman" panose="02020603050405020304" pitchFamily="18" charset="0"/>
                <a:cs typeface="Times New Roman" panose="02020603050405020304" pitchFamily="18" charset="0"/>
              </a:rPr>
              <a:t>плинності </a:t>
            </a:r>
            <a:r>
              <a:rPr lang="uk-UA" sz="2400" dirty="0">
                <a:latin typeface="Times New Roman" panose="02020603050405020304" pitchFamily="18" charset="0"/>
                <a:cs typeface="Times New Roman" panose="02020603050405020304" pitchFamily="18" charset="0"/>
              </a:rPr>
              <a:t>характерне утворення залишкових (пластичних) деформацій. </a:t>
            </a:r>
            <a:endParaRPr lang="uk-UA" sz="2400" dirty="0" smtClean="0">
              <a:latin typeface="Times New Roman" panose="02020603050405020304" pitchFamily="18" charset="0"/>
              <a:cs typeface="Times New Roman" panose="02020603050405020304" pitchFamily="18" charset="0"/>
            </a:endParaRPr>
          </a:p>
          <a:p>
            <a:pPr algn="just"/>
            <a:r>
              <a:rPr lang="uk-UA" sz="2400" i="1" dirty="0" smtClean="0">
                <a:latin typeface="Times New Roman" panose="02020603050405020304" pitchFamily="18" charset="0"/>
                <a:cs typeface="Times New Roman" panose="02020603050405020304" pitchFamily="18" charset="0"/>
              </a:rPr>
              <a:t>4.</a:t>
            </a:r>
            <a:r>
              <a:rPr lang="uk-UA" sz="2400" dirty="0" smtClean="0">
                <a:latin typeface="Times New Roman" panose="02020603050405020304" pitchFamily="18" charset="0"/>
                <a:cs typeface="Times New Roman" panose="02020603050405020304" pitchFamily="18" charset="0"/>
              </a:rPr>
              <a:t> </a:t>
            </a:r>
            <a:r>
              <a:rPr lang="uk-UA" sz="2400" i="1" dirty="0" smtClean="0">
                <a:latin typeface="Times New Roman" panose="02020603050405020304" pitchFamily="18" charset="0"/>
                <a:cs typeface="Times New Roman" panose="02020603050405020304" pitchFamily="18" charset="0"/>
              </a:rPr>
              <a:t>Зона зміцнення</a:t>
            </a:r>
            <a:r>
              <a:rPr lang="uk-UA" sz="2400" dirty="0" smtClean="0">
                <a:latin typeface="Times New Roman" panose="02020603050405020304" pitchFamily="18" charset="0"/>
                <a:cs typeface="Times New Roman" panose="02020603050405020304" pitchFamily="18" charset="0"/>
              </a:rPr>
              <a:t>. Подовження зразка супроводжується зростанням напруження. Формується місце майбутнього розриву (шийка).</a:t>
            </a:r>
            <a:endParaRPr lang="uk-UA" sz="2400" dirty="0">
              <a:latin typeface="Times New Roman" panose="02020603050405020304" pitchFamily="18" charset="0"/>
              <a:cs typeface="Times New Roman" panose="02020603050405020304" pitchFamily="18" charset="0"/>
            </a:endParaRPr>
          </a:p>
          <a:p>
            <a:pPr algn="just"/>
            <a:r>
              <a:rPr lang="uk-UA" sz="2400" i="1" dirty="0" smtClean="0">
                <a:latin typeface="Times New Roman" panose="02020603050405020304" pitchFamily="18" charset="0"/>
                <a:cs typeface="Times New Roman" panose="02020603050405020304" pitchFamily="18" charset="0"/>
              </a:rPr>
              <a:t>5.</a:t>
            </a:r>
            <a:r>
              <a:rPr lang="uk-UA" sz="2400" dirty="0" smtClean="0">
                <a:latin typeface="Times New Roman" panose="02020603050405020304" pitchFamily="18" charset="0"/>
                <a:cs typeface="Times New Roman" panose="02020603050405020304" pitchFamily="18" charset="0"/>
              </a:rPr>
              <a:t> </a:t>
            </a:r>
            <a:r>
              <a:rPr lang="uk-UA" sz="2400" dirty="0">
                <a:latin typeface="Times New Roman" panose="02020603050405020304" pitchFamily="18" charset="0"/>
                <a:cs typeface="Times New Roman" panose="02020603050405020304" pitchFamily="18" charset="0"/>
              </a:rPr>
              <a:t>Після досягнення </a:t>
            </a:r>
            <a:r>
              <a:rPr lang="uk-UA" sz="2400" dirty="0" smtClean="0">
                <a:latin typeface="Times New Roman" panose="02020603050405020304" pitchFamily="18" charset="0"/>
                <a:cs typeface="Times New Roman" panose="02020603050405020304" pitchFamily="18" charset="0"/>
              </a:rPr>
              <a:t>механічним напруженням величини</a:t>
            </a:r>
          </a:p>
          <a:p>
            <a:pPr algn="just"/>
            <a:r>
              <a:rPr lang="uk-UA" sz="2400" dirty="0" smtClean="0">
                <a:latin typeface="Times New Roman" panose="02020603050405020304" pitchFamily="18" charset="0"/>
                <a:cs typeface="Times New Roman" panose="02020603050405020304" pitchFamily="18" charset="0"/>
              </a:rPr>
              <a:t>відбувається </a:t>
            </a:r>
            <a:r>
              <a:rPr lang="uk-UA" sz="2400" dirty="0">
                <a:latin typeface="Times New Roman" panose="02020603050405020304" pitchFamily="18" charset="0"/>
                <a:cs typeface="Times New Roman" panose="02020603050405020304" pitchFamily="18" charset="0"/>
              </a:rPr>
              <a:t>руйнування </a:t>
            </a:r>
            <a:r>
              <a:rPr lang="uk-UA" sz="2400" dirty="0" smtClean="0">
                <a:latin typeface="Times New Roman" panose="02020603050405020304" pitchFamily="18" charset="0"/>
                <a:cs typeface="Times New Roman" panose="02020603050405020304" pitchFamily="18" charset="0"/>
              </a:rPr>
              <a:t>матеріалу - розрив зразка. </a:t>
            </a:r>
            <a:r>
              <a:rPr lang="uk-UA" sz="2400" dirty="0">
                <a:latin typeface="Times New Roman" panose="02020603050405020304" pitchFamily="18" charset="0"/>
                <a:cs typeface="Times New Roman" panose="02020603050405020304" pitchFamily="18" charset="0"/>
              </a:rPr>
              <a:t>Тому </a:t>
            </a:r>
            <a:r>
              <a:rPr lang="uk-UA" sz="2400" dirty="0" smtClean="0">
                <a:latin typeface="Times New Roman" panose="02020603050405020304" pitchFamily="18" charset="0"/>
                <a:cs typeface="Times New Roman" panose="02020603050405020304" pitchFamily="18" charset="0"/>
              </a:rPr>
              <a:t>величина           називають </a:t>
            </a:r>
            <a:r>
              <a:rPr lang="uk-UA" sz="2400" b="1" i="1" dirty="0">
                <a:latin typeface="Times New Roman" panose="02020603050405020304" pitchFamily="18" charset="0"/>
                <a:cs typeface="Times New Roman" panose="02020603050405020304" pitchFamily="18" charset="0"/>
              </a:rPr>
              <a:t>межею </a:t>
            </a:r>
            <a:r>
              <a:rPr lang="uk-UA" sz="2400" b="1" i="1" dirty="0" smtClean="0">
                <a:latin typeface="Times New Roman" panose="02020603050405020304" pitchFamily="18" charset="0"/>
                <a:cs typeface="Times New Roman" panose="02020603050405020304" pitchFamily="18" charset="0"/>
              </a:rPr>
              <a:t>міцності</a:t>
            </a:r>
            <a:r>
              <a:rPr lang="uk-UA" sz="2400" dirty="0" smtClean="0">
                <a:latin typeface="Times New Roman" panose="02020603050405020304" pitchFamily="18" charset="0"/>
                <a:cs typeface="Times New Roman" panose="02020603050405020304" pitchFamily="18" charset="0"/>
              </a:rPr>
              <a:t>. </a:t>
            </a:r>
            <a:endParaRPr lang="ru-RU" sz="2400" dirty="0">
              <a:latin typeface="Times New Roman" panose="02020603050405020304" pitchFamily="18" charset="0"/>
              <a:cs typeface="Times New Roman" panose="02020603050405020304" pitchFamily="18" charset="0"/>
            </a:endParaRPr>
          </a:p>
        </p:txBody>
      </p:sp>
      <p:graphicFrame>
        <p:nvGraphicFramePr>
          <p:cNvPr id="2" name="Об'єкт 1"/>
          <p:cNvGraphicFramePr>
            <a:graphicFrameLocks noChangeAspect="1"/>
          </p:cNvGraphicFramePr>
          <p:nvPr>
            <p:extLst/>
          </p:nvPr>
        </p:nvGraphicFramePr>
        <p:xfrm>
          <a:off x="467544" y="2996952"/>
          <a:ext cx="576064" cy="495179"/>
        </p:xfrm>
        <a:graphic>
          <a:graphicData uri="http://schemas.openxmlformats.org/presentationml/2006/ole">
            <mc:AlternateContent xmlns:mc="http://schemas.openxmlformats.org/markup-compatibility/2006">
              <mc:Choice xmlns:v="urn:schemas-microsoft-com:vml" Requires="v">
                <p:oleObj spid="_x0000_s62634" name="Equation" r:id="rId3" imgW="463355" imgH="397814" progId="Equation.DSMT4">
                  <p:embed/>
                </p:oleObj>
              </mc:Choice>
              <mc:Fallback>
                <p:oleObj name="Equation" r:id="rId3" imgW="463355" imgH="397814" progId="Equation.DSMT4">
                  <p:embed/>
                  <p:pic>
                    <p:nvPicPr>
                      <p:cNvPr id="2" name="Об'єкт 1"/>
                      <p:cNvPicPr/>
                      <p:nvPr/>
                    </p:nvPicPr>
                    <p:blipFill>
                      <a:blip r:embed="rId4"/>
                      <a:stretch>
                        <a:fillRect/>
                      </a:stretch>
                    </p:blipFill>
                    <p:spPr>
                      <a:xfrm>
                        <a:off x="467544" y="2996952"/>
                        <a:ext cx="576064" cy="495179"/>
                      </a:xfrm>
                      <a:prstGeom prst="rect">
                        <a:avLst/>
                      </a:prstGeom>
                    </p:spPr>
                  </p:pic>
                </p:oleObj>
              </mc:Fallback>
            </mc:AlternateContent>
          </a:graphicData>
        </a:graphic>
      </p:graphicFrame>
      <p:graphicFrame>
        <p:nvGraphicFramePr>
          <p:cNvPr id="3" name="Об'єкт 2"/>
          <p:cNvGraphicFramePr>
            <a:graphicFrameLocks noChangeAspect="1"/>
          </p:cNvGraphicFramePr>
          <p:nvPr>
            <p:extLst/>
          </p:nvPr>
        </p:nvGraphicFramePr>
        <p:xfrm>
          <a:off x="5004048" y="773644"/>
          <a:ext cx="1763737" cy="414997"/>
        </p:xfrm>
        <a:graphic>
          <a:graphicData uri="http://schemas.openxmlformats.org/presentationml/2006/ole">
            <mc:AlternateContent xmlns:mc="http://schemas.openxmlformats.org/markup-compatibility/2006">
              <mc:Choice xmlns:v="urn:schemas-microsoft-com:vml" Requires="v">
                <p:oleObj spid="_x0000_s62635" name="Equation" r:id="rId5" imgW="1079280" imgH="253800" progId="Equation.DSMT4">
                  <p:embed/>
                </p:oleObj>
              </mc:Choice>
              <mc:Fallback>
                <p:oleObj name="Equation" r:id="rId5" imgW="1079280" imgH="253800" progId="Equation.DSMT4">
                  <p:embed/>
                  <p:pic>
                    <p:nvPicPr>
                      <p:cNvPr id="3" name="Об'єкт 2"/>
                      <p:cNvPicPr/>
                      <p:nvPr/>
                    </p:nvPicPr>
                    <p:blipFill>
                      <a:blip r:embed="rId6"/>
                      <a:stretch>
                        <a:fillRect/>
                      </a:stretch>
                    </p:blipFill>
                    <p:spPr>
                      <a:xfrm>
                        <a:off x="5004048" y="773644"/>
                        <a:ext cx="1763737" cy="414997"/>
                      </a:xfrm>
                      <a:prstGeom prst="rect">
                        <a:avLst/>
                      </a:prstGeom>
                    </p:spPr>
                  </p:pic>
                </p:oleObj>
              </mc:Fallback>
            </mc:AlternateContent>
          </a:graphicData>
        </a:graphic>
      </p:graphicFrame>
      <p:graphicFrame>
        <p:nvGraphicFramePr>
          <p:cNvPr id="4" name="Об'єкт 3"/>
          <p:cNvGraphicFramePr>
            <a:graphicFrameLocks noChangeAspect="1"/>
          </p:cNvGraphicFramePr>
          <p:nvPr>
            <p:extLst/>
          </p:nvPr>
        </p:nvGraphicFramePr>
        <p:xfrm>
          <a:off x="1835696" y="1484975"/>
          <a:ext cx="791964" cy="465861"/>
        </p:xfrm>
        <a:graphic>
          <a:graphicData uri="http://schemas.openxmlformats.org/presentationml/2006/ole">
            <mc:AlternateContent xmlns:mc="http://schemas.openxmlformats.org/markup-compatibility/2006">
              <mc:Choice xmlns:v="urn:schemas-microsoft-com:vml" Requires="v">
                <p:oleObj spid="_x0000_s62636" name="Equation" r:id="rId7" imgW="431640" imgH="253800" progId="Equation.DSMT4">
                  <p:embed/>
                </p:oleObj>
              </mc:Choice>
              <mc:Fallback>
                <p:oleObj name="Equation" r:id="rId7" imgW="431640" imgH="253800" progId="Equation.DSMT4">
                  <p:embed/>
                  <p:pic>
                    <p:nvPicPr>
                      <p:cNvPr id="4" name="Об'єкт 3"/>
                      <p:cNvPicPr/>
                      <p:nvPr/>
                    </p:nvPicPr>
                    <p:blipFill>
                      <a:blip r:embed="rId8"/>
                      <a:stretch>
                        <a:fillRect/>
                      </a:stretch>
                    </p:blipFill>
                    <p:spPr>
                      <a:xfrm>
                        <a:off x="1835696" y="1484975"/>
                        <a:ext cx="791964" cy="465861"/>
                      </a:xfrm>
                      <a:prstGeom prst="rect">
                        <a:avLst/>
                      </a:prstGeom>
                    </p:spPr>
                  </p:pic>
                </p:oleObj>
              </mc:Fallback>
            </mc:AlternateContent>
          </a:graphicData>
        </a:graphic>
      </p:graphicFrame>
      <p:graphicFrame>
        <p:nvGraphicFramePr>
          <p:cNvPr id="5" name="Об'єкт 4"/>
          <p:cNvGraphicFramePr>
            <a:graphicFrameLocks noChangeAspect="1"/>
          </p:cNvGraphicFramePr>
          <p:nvPr>
            <p:extLst/>
          </p:nvPr>
        </p:nvGraphicFramePr>
        <p:xfrm>
          <a:off x="5863396" y="1919002"/>
          <a:ext cx="1156875" cy="420682"/>
        </p:xfrm>
        <a:graphic>
          <a:graphicData uri="http://schemas.openxmlformats.org/presentationml/2006/ole">
            <mc:AlternateContent xmlns:mc="http://schemas.openxmlformats.org/markup-compatibility/2006">
              <mc:Choice xmlns:v="urn:schemas-microsoft-com:vml" Requires="v">
                <p:oleObj spid="_x0000_s62637" name="Equation" r:id="rId9" imgW="698400" imgH="253800" progId="Equation.DSMT4">
                  <p:embed/>
                </p:oleObj>
              </mc:Choice>
              <mc:Fallback>
                <p:oleObj name="Equation" r:id="rId9" imgW="698400" imgH="253800" progId="Equation.DSMT4">
                  <p:embed/>
                  <p:pic>
                    <p:nvPicPr>
                      <p:cNvPr id="5" name="Об'єкт 4"/>
                      <p:cNvPicPr/>
                      <p:nvPr/>
                    </p:nvPicPr>
                    <p:blipFill>
                      <a:blip r:embed="rId10"/>
                      <a:stretch>
                        <a:fillRect/>
                      </a:stretch>
                    </p:blipFill>
                    <p:spPr>
                      <a:xfrm>
                        <a:off x="5863396" y="1919002"/>
                        <a:ext cx="1156875" cy="420682"/>
                      </a:xfrm>
                      <a:prstGeom prst="rect">
                        <a:avLst/>
                      </a:prstGeom>
                    </p:spPr>
                  </p:pic>
                </p:oleObj>
              </mc:Fallback>
            </mc:AlternateContent>
          </a:graphicData>
        </a:graphic>
      </p:graphicFrame>
      <p:graphicFrame>
        <p:nvGraphicFramePr>
          <p:cNvPr id="7" name="Об'єкт 6"/>
          <p:cNvGraphicFramePr>
            <a:graphicFrameLocks noChangeAspect="1"/>
          </p:cNvGraphicFramePr>
          <p:nvPr>
            <p:extLst/>
          </p:nvPr>
        </p:nvGraphicFramePr>
        <p:xfrm>
          <a:off x="7956376" y="4869160"/>
          <a:ext cx="669156" cy="514736"/>
        </p:xfrm>
        <a:graphic>
          <a:graphicData uri="http://schemas.openxmlformats.org/presentationml/2006/ole">
            <mc:AlternateContent xmlns:mc="http://schemas.openxmlformats.org/markup-compatibility/2006">
              <mc:Choice xmlns:v="urn:schemas-microsoft-com:vml" Requires="v">
                <p:oleObj spid="_x0000_s62638" name="Equation" r:id="rId11" imgW="330120" imgH="253800" progId="Equation.DSMT4">
                  <p:embed/>
                </p:oleObj>
              </mc:Choice>
              <mc:Fallback>
                <p:oleObj name="Equation" r:id="rId11" imgW="330120" imgH="253800" progId="Equation.DSMT4">
                  <p:embed/>
                  <p:pic>
                    <p:nvPicPr>
                      <p:cNvPr id="7" name="Об'єкт 6"/>
                      <p:cNvPicPr/>
                      <p:nvPr/>
                    </p:nvPicPr>
                    <p:blipFill>
                      <a:blip r:embed="rId12"/>
                      <a:stretch>
                        <a:fillRect/>
                      </a:stretch>
                    </p:blipFill>
                    <p:spPr>
                      <a:xfrm>
                        <a:off x="7956376" y="4869160"/>
                        <a:ext cx="669156" cy="514736"/>
                      </a:xfrm>
                      <a:prstGeom prst="rect">
                        <a:avLst/>
                      </a:prstGeom>
                    </p:spPr>
                  </p:pic>
                </p:oleObj>
              </mc:Fallback>
            </mc:AlternateContent>
          </a:graphicData>
        </a:graphic>
      </p:graphicFrame>
      <p:graphicFrame>
        <p:nvGraphicFramePr>
          <p:cNvPr id="8" name="Об'єкт 7"/>
          <p:cNvGraphicFramePr>
            <a:graphicFrameLocks noChangeAspect="1"/>
          </p:cNvGraphicFramePr>
          <p:nvPr>
            <p:extLst/>
          </p:nvPr>
        </p:nvGraphicFramePr>
        <p:xfrm>
          <a:off x="1763688" y="5606452"/>
          <a:ext cx="669925" cy="515937"/>
        </p:xfrm>
        <a:graphic>
          <a:graphicData uri="http://schemas.openxmlformats.org/presentationml/2006/ole">
            <mc:AlternateContent xmlns:mc="http://schemas.openxmlformats.org/markup-compatibility/2006">
              <mc:Choice xmlns:v="urn:schemas-microsoft-com:vml" Requires="v">
                <p:oleObj spid="_x0000_s62639" name="Equation" r:id="rId13" imgW="669290" imgH="515179" progId="Equation.DSMT4">
                  <p:embed/>
                </p:oleObj>
              </mc:Choice>
              <mc:Fallback>
                <p:oleObj name="Equation" r:id="rId13" imgW="669290" imgH="515179" progId="Equation.DSMT4">
                  <p:embed/>
                  <p:pic>
                    <p:nvPicPr>
                      <p:cNvPr id="8" name="Об'єкт 7"/>
                      <p:cNvPicPr/>
                      <p:nvPr/>
                    </p:nvPicPr>
                    <p:blipFill>
                      <a:blip r:embed="rId14"/>
                      <a:stretch>
                        <a:fillRect/>
                      </a:stretch>
                    </p:blipFill>
                    <p:spPr>
                      <a:xfrm>
                        <a:off x="1763688" y="5606452"/>
                        <a:ext cx="669925" cy="515937"/>
                      </a:xfrm>
                      <a:prstGeom prst="rect">
                        <a:avLst/>
                      </a:prstGeom>
                    </p:spPr>
                  </p:pic>
                </p:oleObj>
              </mc:Fallback>
            </mc:AlternateContent>
          </a:graphicData>
        </a:graphic>
      </p:graphicFrame>
    </p:spTree>
    <p:extLst>
      <p:ext uri="{BB962C8B-B14F-4D97-AF65-F5344CB8AC3E}">
        <p14:creationId xmlns:p14="http://schemas.microsoft.com/office/powerpoint/2010/main" val="122173158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6" name="TextBox 5"/>
              <p:cNvSpPr txBox="1"/>
              <p:nvPr/>
            </p:nvSpPr>
            <p:spPr>
              <a:xfrm>
                <a:off x="323528" y="2420888"/>
                <a:ext cx="8424936" cy="4185313"/>
              </a:xfrm>
              <a:prstGeom prst="rect">
                <a:avLst/>
              </a:prstGeom>
              <a:noFill/>
            </p:spPr>
            <p:txBody>
              <a:bodyPr wrap="square" rtlCol="0">
                <a:spAutoFit/>
              </a:bodyPr>
              <a:lstStyle/>
              <a:p>
                <a:pPr marL="342900" indent="-342900" algn="just">
                  <a:buFont typeface="Arial" panose="020B0604020202020204" pitchFamily="34" charset="0"/>
                  <a:buChar char="•"/>
                </a:pPr>
                <a:r>
                  <a:rPr lang="uk-UA" sz="2200" b="1" i="1" dirty="0">
                    <a:latin typeface="Times New Roman" panose="02020603050405020304" pitchFamily="18" charset="0"/>
                    <a:ea typeface="Times New Roman" panose="02020603050405020304" pitchFamily="18" charset="0"/>
                    <a:cs typeface="Times New Roman" panose="02020603050405020304" pitchFamily="18" charset="0"/>
                  </a:rPr>
                  <a:t>м</a:t>
                </a:r>
                <a:r>
                  <a:rPr lang="uk-UA" sz="2200" b="1" i="1" dirty="0" smtClean="0">
                    <a:latin typeface="Times New Roman" panose="02020603050405020304" pitchFamily="18" charset="0"/>
                    <a:ea typeface="Times New Roman" panose="02020603050405020304" pitchFamily="18" charset="0"/>
                    <a:cs typeface="Times New Roman" panose="02020603050405020304" pitchFamily="18" charset="0"/>
                  </a:rPr>
                  <a:t>ежа пропорційності        </a:t>
                </a:r>
                <a:r>
                  <a:rPr lang="uk-UA" sz="22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uk-UA" sz="2200" dirty="0">
                    <a:latin typeface="Times New Roman" panose="02020603050405020304" pitchFamily="18" charset="0"/>
                    <a:ea typeface="Times New Roman" panose="02020603050405020304" pitchFamily="18" charset="0"/>
                    <a:cs typeface="Times New Roman" panose="02020603050405020304" pitchFamily="18" charset="0"/>
                  </a:rPr>
                  <a:t>це найбільше напруження, при якому </a:t>
                </a:r>
                <a:r>
                  <a:rPr lang="uk-UA" sz="2200" dirty="0" smtClean="0">
                    <a:latin typeface="Times New Roman" panose="02020603050405020304" pitchFamily="18" charset="0"/>
                    <a:ea typeface="Times New Roman" panose="02020603050405020304" pitchFamily="18" charset="0"/>
                    <a:cs typeface="Times New Roman" panose="02020603050405020304" pitchFamily="18" charset="0"/>
                  </a:rPr>
                  <a:t>ще виконується закон Гука;</a:t>
                </a:r>
              </a:p>
              <a:p>
                <a:pPr marL="342900" indent="-342900" algn="just">
                  <a:buFont typeface="Arial" panose="020B0604020202020204" pitchFamily="34" charset="0"/>
                  <a:buChar char="•"/>
                </a:pPr>
                <a:r>
                  <a:rPr lang="uk-UA" sz="2200" b="1" i="1" dirty="0">
                    <a:latin typeface="Times New Roman" panose="02020603050405020304" pitchFamily="18" charset="0"/>
                    <a:cs typeface="Times New Roman" panose="02020603050405020304" pitchFamily="18" charset="0"/>
                  </a:rPr>
                  <a:t>м</a:t>
                </a:r>
                <a:r>
                  <a:rPr lang="uk-UA" sz="2200" b="1" i="1" dirty="0" smtClean="0">
                    <a:latin typeface="Times New Roman" panose="02020603050405020304" pitchFamily="18" charset="0"/>
                    <a:cs typeface="Times New Roman" panose="02020603050405020304" pitchFamily="18" charset="0"/>
                  </a:rPr>
                  <a:t>ежа пружності</a:t>
                </a:r>
                <a14:m>
                  <m:oMath xmlns:m="http://schemas.openxmlformats.org/officeDocument/2006/math">
                    <m:r>
                      <a:rPr lang="uk-UA" sz="2200" b="1" i="1" smtClean="0">
                        <a:latin typeface="Cambria Math" panose="02040503050406030204" pitchFamily="18" charset="0"/>
                      </a:rPr>
                      <m:t> </m:t>
                    </m:r>
                  </m:oMath>
                </a14:m>
                <a:r>
                  <a:rPr lang="uk-UA" sz="2200" dirty="0" smtClean="0">
                    <a:latin typeface="Times New Roman" panose="02020603050405020304" pitchFamily="18" charset="0"/>
                    <a:cs typeface="Times New Roman" panose="02020603050405020304" pitchFamily="18" charset="0"/>
                  </a:rPr>
                  <a:t>           - це найбільше напруження, при якому ще немає залишкових деформацій;</a:t>
                </a:r>
              </a:p>
              <a:p>
                <a:pPr marL="342900" indent="-342900" algn="just">
                  <a:buFont typeface="Arial" panose="020B0604020202020204" pitchFamily="34" charset="0"/>
                  <a:buChar char="•"/>
                </a:pPr>
                <a:r>
                  <a:rPr lang="uk-UA" sz="2200" b="1" i="1" dirty="0">
                    <a:latin typeface="Times New Roman" panose="02020603050405020304" pitchFamily="18" charset="0"/>
                    <a:cs typeface="Times New Roman" panose="02020603050405020304" pitchFamily="18" charset="0"/>
                  </a:rPr>
                  <a:t>м</a:t>
                </a:r>
                <a:r>
                  <a:rPr lang="uk-UA" sz="2200" b="1" i="1" dirty="0" smtClean="0">
                    <a:latin typeface="Times New Roman" panose="02020603050405020304" pitchFamily="18" charset="0"/>
                    <a:cs typeface="Times New Roman" panose="02020603050405020304" pitchFamily="18" charset="0"/>
                  </a:rPr>
                  <a:t>ежа </a:t>
                </a:r>
                <a:r>
                  <a:rPr lang="uk-UA" sz="2200" b="1" i="1" dirty="0">
                    <a:latin typeface="Times New Roman" panose="02020603050405020304" pitchFamily="18" charset="0"/>
                    <a:cs typeface="Times New Roman" panose="02020603050405020304" pitchFamily="18" charset="0"/>
                  </a:rPr>
                  <a:t>плинності </a:t>
                </a:r>
                <a:r>
                  <a:rPr lang="uk-UA" sz="2200" b="1" i="1" dirty="0" smtClean="0">
                    <a:latin typeface="Times New Roman" panose="02020603050405020304" pitchFamily="18" charset="0"/>
                    <a:cs typeface="Times New Roman" panose="02020603050405020304" pitchFamily="18" charset="0"/>
                  </a:rPr>
                  <a:t>  </a:t>
                </a:r>
                <a:r>
                  <a:rPr lang="uk-UA" sz="2200" dirty="0" smtClean="0">
                    <a:latin typeface="Times New Roman" panose="02020603050405020304" pitchFamily="18" charset="0"/>
                    <a:cs typeface="Times New Roman" panose="02020603050405020304" pitchFamily="18" charset="0"/>
                  </a:rPr>
                  <a:t>- це найбільше напруження, при якому відбувається зростання деформації без помітного збільшення напруження;</a:t>
                </a:r>
              </a:p>
              <a:p>
                <a:pPr marL="342900" indent="-342900" algn="just">
                  <a:buFont typeface="Arial" panose="020B0604020202020204" pitchFamily="34" charset="0"/>
                  <a:buChar char="•"/>
                </a:pPr>
                <a:r>
                  <a:rPr lang="uk-UA" sz="2200" b="1" i="1" dirty="0">
                    <a:latin typeface="Times New Roman" panose="02020603050405020304" pitchFamily="18" charset="0"/>
                    <a:cs typeface="Times New Roman" panose="02020603050405020304" pitchFamily="18" charset="0"/>
                  </a:rPr>
                  <a:t>м</a:t>
                </a:r>
                <a:r>
                  <a:rPr lang="uk-UA" sz="2200" b="1" i="1" dirty="0" smtClean="0">
                    <a:latin typeface="Times New Roman" panose="02020603050405020304" pitchFamily="18" charset="0"/>
                    <a:cs typeface="Times New Roman" panose="02020603050405020304" pitchFamily="18" charset="0"/>
                  </a:rPr>
                  <a:t>ежа міцності     </a:t>
                </a:r>
                <a:r>
                  <a:rPr lang="uk-UA" sz="2200" dirty="0" smtClean="0">
                    <a:latin typeface="Times New Roman" panose="02020603050405020304" pitchFamily="18" charset="0"/>
                    <a:cs typeface="Times New Roman" panose="02020603050405020304" pitchFamily="18" charset="0"/>
                  </a:rPr>
                  <a:t>- це найбільше напруження, яке може витримати зразок. </a:t>
                </a:r>
                <a:r>
                  <a:rPr lang="uk-UA" sz="2200" dirty="0">
                    <a:latin typeface="Times New Roman" panose="02020603050405020304" pitchFamily="18" charset="0"/>
                    <a:cs typeface="Times New Roman" panose="02020603050405020304" pitchFamily="18" charset="0"/>
                  </a:rPr>
                  <a:t>Іноді цю величину називають також </a:t>
                </a:r>
                <a:r>
                  <a:rPr lang="uk-UA" sz="2200" dirty="0" smtClean="0">
                    <a:latin typeface="Times New Roman" panose="02020603050405020304" pitchFamily="18" charset="0"/>
                    <a:cs typeface="Times New Roman" panose="02020603050405020304" pitchFamily="18" charset="0"/>
                  </a:rPr>
                  <a:t> </a:t>
                </a:r>
                <a:r>
                  <a:rPr lang="uk-UA" sz="2200" b="1" i="1" dirty="0" smtClean="0">
                    <a:latin typeface="Times New Roman" panose="02020603050405020304" pitchFamily="18" charset="0"/>
                    <a:cs typeface="Times New Roman" panose="02020603050405020304" pitchFamily="18" charset="0"/>
                  </a:rPr>
                  <a:t>руйнівним напруженням</a:t>
                </a:r>
                <a:r>
                  <a:rPr lang="uk-UA" sz="2200" dirty="0" smtClean="0">
                    <a:latin typeface="Times New Roman" panose="02020603050405020304" pitchFamily="18" charset="0"/>
                    <a:cs typeface="Times New Roman" panose="02020603050405020304" pitchFamily="18" charset="0"/>
                  </a:rPr>
                  <a:t>.</a:t>
                </a:r>
              </a:p>
              <a:p>
                <a:pPr algn="just"/>
                <a:r>
                  <a:rPr lang="uk-UA" sz="2200" dirty="0" smtClean="0">
                    <a:latin typeface="Times New Roman" panose="02020603050405020304" pitchFamily="18" charset="0"/>
                    <a:cs typeface="Times New Roman" panose="02020603050405020304" pitchFamily="18" charset="0"/>
                  </a:rPr>
                  <a:t>Величину відносної деформації   </a:t>
                </a:r>
                <a:r>
                  <a:rPr lang="en-US" sz="2200" dirty="0" smtClean="0">
                    <a:latin typeface="Times New Roman" panose="02020603050405020304" pitchFamily="18" charset="0"/>
                    <a:cs typeface="Times New Roman" panose="02020603050405020304" pitchFamily="18" charset="0"/>
                  </a:rPr>
                  <a:t>     </a:t>
                </a:r>
                <a:r>
                  <a:rPr lang="uk-UA" sz="2200" dirty="0" smtClean="0">
                    <a:latin typeface="Times New Roman" panose="02020603050405020304" pitchFamily="18" charset="0"/>
                    <a:cs typeface="Times New Roman" panose="02020603050405020304" pitchFamily="18" charset="0"/>
                  </a:rPr>
                  <a:t>, </a:t>
                </a:r>
                <a:r>
                  <a:rPr lang="uk-UA" sz="2200" dirty="0">
                    <a:latin typeface="Times New Roman" panose="02020603050405020304" pitchFamily="18" charset="0"/>
                    <a:cs typeface="Times New Roman" panose="02020603050405020304" pitchFamily="18" charset="0"/>
                  </a:rPr>
                  <a:t>яка відповідає </a:t>
                </a:r>
                <a:r>
                  <a:rPr lang="uk-UA" sz="2200" dirty="0" smtClean="0">
                    <a:latin typeface="Times New Roman" panose="02020603050405020304" pitchFamily="18" charset="0"/>
                    <a:cs typeface="Times New Roman" panose="02020603050405020304" pitchFamily="18" charset="0"/>
                  </a:rPr>
                  <a:t>руйнівному напруженню, </a:t>
                </a:r>
                <a:r>
                  <a:rPr lang="uk-UA" sz="2200" dirty="0">
                    <a:latin typeface="Times New Roman" panose="02020603050405020304" pitchFamily="18" charset="0"/>
                    <a:cs typeface="Times New Roman" panose="02020603050405020304" pitchFamily="18" charset="0"/>
                  </a:rPr>
                  <a:t>називають</a:t>
                </a:r>
                <a:r>
                  <a:rPr lang="uk-UA" sz="2200" i="1" dirty="0">
                    <a:latin typeface="Times New Roman" panose="02020603050405020304" pitchFamily="18" charset="0"/>
                    <a:cs typeface="Times New Roman" panose="02020603050405020304" pitchFamily="18" charset="0"/>
                  </a:rPr>
                  <a:t> </a:t>
                </a:r>
                <a:r>
                  <a:rPr lang="uk-UA" sz="2200" b="1" i="1" dirty="0" smtClean="0">
                    <a:latin typeface="Times New Roman" panose="02020603050405020304" pitchFamily="18" charset="0"/>
                    <a:cs typeface="Times New Roman" panose="02020603050405020304" pitchFamily="18" charset="0"/>
                  </a:rPr>
                  <a:t>руйнівною деформацією.</a:t>
                </a:r>
                <a:endParaRPr lang="ru-RU" sz="2200" dirty="0">
                  <a:latin typeface="Times New Roman" panose="02020603050405020304" pitchFamily="18" charset="0"/>
                  <a:cs typeface="Times New Roman" panose="02020603050405020304" pitchFamily="18" charset="0"/>
                </a:endParaRPr>
              </a:p>
            </p:txBody>
          </p:sp>
        </mc:Choice>
        <mc:Fallback xmlns="">
          <p:sp>
            <p:nvSpPr>
              <p:cNvPr id="6" name="TextBox 5"/>
              <p:cNvSpPr txBox="1">
                <a:spLocks noRot="1" noChangeAspect="1" noMove="1" noResize="1" noEditPoints="1" noAdjustHandles="1" noChangeArrowheads="1" noChangeShapeType="1" noTextEdit="1"/>
              </p:cNvSpPr>
              <p:nvPr/>
            </p:nvSpPr>
            <p:spPr>
              <a:xfrm>
                <a:off x="323528" y="2420888"/>
                <a:ext cx="8424936" cy="4185313"/>
              </a:xfrm>
              <a:prstGeom prst="rect">
                <a:avLst/>
              </a:prstGeom>
              <a:blipFill>
                <a:blip r:embed="rId3"/>
                <a:stretch>
                  <a:fillRect l="-941" t="-1019" r="-941" b="-1310"/>
                </a:stretch>
              </a:blipFill>
            </p:spPr>
            <p:txBody>
              <a:bodyPr/>
              <a:lstStyle/>
              <a:p>
                <a:r>
                  <a:rPr lang="uk-UA">
                    <a:noFill/>
                  </a:rPr>
                  <a:t> </a:t>
                </a:r>
              </a:p>
            </p:txBody>
          </p:sp>
        </mc:Fallback>
      </mc:AlternateContent>
      <p:sp>
        <p:nvSpPr>
          <p:cNvPr id="3" name="TextBox 2"/>
          <p:cNvSpPr txBox="1"/>
          <p:nvPr/>
        </p:nvSpPr>
        <p:spPr>
          <a:xfrm>
            <a:off x="323782" y="507366"/>
            <a:ext cx="4464496" cy="1569660"/>
          </a:xfrm>
          <a:prstGeom prst="rect">
            <a:avLst/>
          </a:prstGeom>
          <a:noFill/>
        </p:spPr>
        <p:txBody>
          <a:bodyPr wrap="square" rtlCol="0">
            <a:spAutoFit/>
          </a:bodyPr>
          <a:lstStyle/>
          <a:p>
            <a:r>
              <a:rPr lang="uk-UA" sz="2400" dirty="0" smtClean="0">
                <a:latin typeface="Times New Roman" panose="02020603050405020304" pitchFamily="18" charset="0"/>
                <a:cs typeface="Times New Roman" panose="02020603050405020304" pitchFamily="18" charset="0"/>
              </a:rPr>
              <a:t>Отже діаграма деформації дозволяє визначити ряд найважливіших характерних точок і відповідних їм величин:</a:t>
            </a:r>
            <a:endParaRPr lang="uk-UA" sz="2400" dirty="0">
              <a:latin typeface="Times New Roman" panose="02020603050405020304" pitchFamily="18" charset="0"/>
              <a:cs typeface="Times New Roman" panose="02020603050405020304" pitchFamily="18" charset="0"/>
            </a:endParaRPr>
          </a:p>
        </p:txBody>
      </p:sp>
      <p:pic>
        <p:nvPicPr>
          <p:cNvPr id="13" name="Місце для вмісту 3"/>
          <p:cNvPicPr>
            <a:picLocks noChangeAspect="1"/>
          </p:cNvPicPr>
          <p:nvPr/>
        </p:nvPicPr>
        <p:blipFill>
          <a:blip r:embed="rId4"/>
          <a:stretch>
            <a:fillRect/>
          </a:stretch>
        </p:blipFill>
        <p:spPr>
          <a:xfrm>
            <a:off x="5148064" y="97231"/>
            <a:ext cx="3096344" cy="2407125"/>
          </a:xfrm>
          <a:prstGeom prst="rect">
            <a:avLst/>
          </a:prstGeom>
        </p:spPr>
      </p:pic>
      <p:graphicFrame>
        <p:nvGraphicFramePr>
          <p:cNvPr id="2" name="Об'єкт 1"/>
          <p:cNvGraphicFramePr>
            <a:graphicFrameLocks noChangeAspect="1"/>
          </p:cNvGraphicFramePr>
          <p:nvPr>
            <p:extLst/>
          </p:nvPr>
        </p:nvGraphicFramePr>
        <p:xfrm>
          <a:off x="3037401" y="3825342"/>
          <a:ext cx="463955" cy="397676"/>
        </p:xfrm>
        <a:graphic>
          <a:graphicData uri="http://schemas.openxmlformats.org/presentationml/2006/ole">
            <mc:AlternateContent xmlns:mc="http://schemas.openxmlformats.org/markup-compatibility/2006">
              <mc:Choice xmlns:v="urn:schemas-microsoft-com:vml" Requires="v">
                <p:oleObj spid="_x0000_s63630" name="Equation" r:id="rId5" imgW="266400" imgH="228600" progId="Equation.DSMT4">
                  <p:embed/>
                </p:oleObj>
              </mc:Choice>
              <mc:Fallback>
                <p:oleObj name="Equation" r:id="rId5" imgW="266400" imgH="228600" progId="Equation.DSMT4">
                  <p:embed/>
                  <p:pic>
                    <p:nvPicPr>
                      <p:cNvPr id="2" name="Об'єкт 1"/>
                      <p:cNvPicPr/>
                      <p:nvPr/>
                    </p:nvPicPr>
                    <p:blipFill>
                      <a:blip r:embed="rId6"/>
                      <a:stretch>
                        <a:fillRect/>
                      </a:stretch>
                    </p:blipFill>
                    <p:spPr>
                      <a:xfrm>
                        <a:off x="3037401" y="3825342"/>
                        <a:ext cx="463955" cy="397676"/>
                      </a:xfrm>
                      <a:prstGeom prst="rect">
                        <a:avLst/>
                      </a:prstGeom>
                    </p:spPr>
                  </p:pic>
                </p:oleObj>
              </mc:Fallback>
            </mc:AlternateContent>
          </a:graphicData>
        </a:graphic>
      </p:graphicFrame>
      <p:graphicFrame>
        <p:nvGraphicFramePr>
          <p:cNvPr id="4" name="Об'єкт 3"/>
          <p:cNvGraphicFramePr>
            <a:graphicFrameLocks noChangeAspect="1"/>
          </p:cNvGraphicFramePr>
          <p:nvPr>
            <p:extLst/>
          </p:nvPr>
        </p:nvGraphicFramePr>
        <p:xfrm>
          <a:off x="3779912" y="2420888"/>
          <a:ext cx="474663" cy="450850"/>
        </p:xfrm>
        <a:graphic>
          <a:graphicData uri="http://schemas.openxmlformats.org/presentationml/2006/ole">
            <mc:AlternateContent xmlns:mc="http://schemas.openxmlformats.org/markup-compatibility/2006">
              <mc:Choice xmlns:v="urn:schemas-microsoft-com:vml" Requires="v">
                <p:oleObj spid="_x0000_s63631" name="Equation" r:id="rId7" imgW="474155" imgH="451096" progId="Equation.DSMT4">
                  <p:embed/>
                </p:oleObj>
              </mc:Choice>
              <mc:Fallback>
                <p:oleObj name="Equation" r:id="rId7" imgW="474155" imgH="451096" progId="Equation.DSMT4">
                  <p:embed/>
                  <p:pic>
                    <p:nvPicPr>
                      <p:cNvPr id="4" name="Об'єкт 3"/>
                      <p:cNvPicPr/>
                      <p:nvPr/>
                    </p:nvPicPr>
                    <p:blipFill>
                      <a:blip r:embed="rId8"/>
                      <a:stretch>
                        <a:fillRect/>
                      </a:stretch>
                    </p:blipFill>
                    <p:spPr>
                      <a:xfrm>
                        <a:off x="3779912" y="2420888"/>
                        <a:ext cx="474663" cy="450850"/>
                      </a:xfrm>
                      <a:prstGeom prst="rect">
                        <a:avLst/>
                      </a:prstGeom>
                    </p:spPr>
                  </p:pic>
                </p:oleObj>
              </mc:Fallback>
            </mc:AlternateContent>
          </a:graphicData>
        </a:graphic>
      </p:graphicFrame>
      <p:graphicFrame>
        <p:nvGraphicFramePr>
          <p:cNvPr id="5" name="Об'єкт 4"/>
          <p:cNvGraphicFramePr>
            <a:graphicFrameLocks noChangeAspect="1"/>
          </p:cNvGraphicFramePr>
          <p:nvPr>
            <p:extLst/>
          </p:nvPr>
        </p:nvGraphicFramePr>
        <p:xfrm>
          <a:off x="2934415" y="4758706"/>
          <a:ext cx="669925" cy="515937"/>
        </p:xfrm>
        <a:graphic>
          <a:graphicData uri="http://schemas.openxmlformats.org/presentationml/2006/ole">
            <mc:AlternateContent xmlns:mc="http://schemas.openxmlformats.org/markup-compatibility/2006">
              <mc:Choice xmlns:v="urn:schemas-microsoft-com:vml" Requires="v">
                <p:oleObj spid="_x0000_s63632" name="Equation" r:id="rId9" imgW="669290" imgH="515179" progId="Equation.DSMT4">
                  <p:embed/>
                </p:oleObj>
              </mc:Choice>
              <mc:Fallback>
                <p:oleObj name="Equation" r:id="rId9" imgW="669290" imgH="515179" progId="Equation.DSMT4">
                  <p:embed/>
                  <p:pic>
                    <p:nvPicPr>
                      <p:cNvPr id="5" name="Об'єкт 4"/>
                      <p:cNvPicPr/>
                      <p:nvPr/>
                    </p:nvPicPr>
                    <p:blipFill>
                      <a:blip r:embed="rId10"/>
                      <a:stretch>
                        <a:fillRect/>
                      </a:stretch>
                    </p:blipFill>
                    <p:spPr>
                      <a:xfrm>
                        <a:off x="2934415" y="4758706"/>
                        <a:ext cx="669925" cy="515937"/>
                      </a:xfrm>
                      <a:prstGeom prst="rect">
                        <a:avLst/>
                      </a:prstGeom>
                    </p:spPr>
                  </p:pic>
                </p:oleObj>
              </mc:Fallback>
            </mc:AlternateContent>
          </a:graphicData>
        </a:graphic>
      </p:graphicFrame>
      <p:graphicFrame>
        <p:nvGraphicFramePr>
          <p:cNvPr id="7" name="Об'єкт 6"/>
          <p:cNvGraphicFramePr>
            <a:graphicFrameLocks noChangeAspect="1"/>
          </p:cNvGraphicFramePr>
          <p:nvPr>
            <p:extLst/>
          </p:nvPr>
        </p:nvGraphicFramePr>
        <p:xfrm>
          <a:off x="3106068" y="3090773"/>
          <a:ext cx="790575" cy="466725"/>
        </p:xfrm>
        <a:graphic>
          <a:graphicData uri="http://schemas.openxmlformats.org/presentationml/2006/ole">
            <mc:AlternateContent xmlns:mc="http://schemas.openxmlformats.org/markup-compatibility/2006">
              <mc:Choice xmlns:v="urn:schemas-microsoft-com:vml" Requires="v">
                <p:oleObj spid="_x0000_s63633" name="Equation" r:id="rId11" imgW="790979" imgH="466577" progId="Equation.DSMT4">
                  <p:embed/>
                </p:oleObj>
              </mc:Choice>
              <mc:Fallback>
                <p:oleObj name="Equation" r:id="rId11" imgW="790979" imgH="466577" progId="Equation.DSMT4">
                  <p:embed/>
                  <p:pic>
                    <p:nvPicPr>
                      <p:cNvPr id="7" name="Об'єкт 6"/>
                      <p:cNvPicPr/>
                      <p:nvPr/>
                    </p:nvPicPr>
                    <p:blipFill>
                      <a:blip r:embed="rId12"/>
                      <a:stretch>
                        <a:fillRect/>
                      </a:stretch>
                    </p:blipFill>
                    <p:spPr>
                      <a:xfrm>
                        <a:off x="3106068" y="3090773"/>
                        <a:ext cx="790575" cy="466725"/>
                      </a:xfrm>
                      <a:prstGeom prst="rect">
                        <a:avLst/>
                      </a:prstGeom>
                    </p:spPr>
                  </p:pic>
                </p:oleObj>
              </mc:Fallback>
            </mc:AlternateContent>
          </a:graphicData>
        </a:graphic>
      </p:graphicFrame>
      <p:graphicFrame>
        <p:nvGraphicFramePr>
          <p:cNvPr id="8" name="Об'єкт 7"/>
          <p:cNvGraphicFramePr>
            <a:graphicFrameLocks noChangeAspect="1"/>
          </p:cNvGraphicFramePr>
          <p:nvPr>
            <p:extLst/>
          </p:nvPr>
        </p:nvGraphicFramePr>
        <p:xfrm>
          <a:off x="4404996" y="5733256"/>
          <a:ext cx="766564" cy="485491"/>
        </p:xfrm>
        <a:graphic>
          <a:graphicData uri="http://schemas.openxmlformats.org/presentationml/2006/ole">
            <mc:AlternateContent xmlns:mc="http://schemas.openxmlformats.org/markup-compatibility/2006">
              <mc:Choice xmlns:v="urn:schemas-microsoft-com:vml" Requires="v">
                <p:oleObj spid="_x0000_s63634" name="Equation" r:id="rId13" imgW="380880" imgH="241200" progId="Equation.DSMT4">
                  <p:embed/>
                </p:oleObj>
              </mc:Choice>
              <mc:Fallback>
                <p:oleObj name="Equation" r:id="rId13" imgW="380880" imgH="241200" progId="Equation.DSMT4">
                  <p:embed/>
                  <p:pic>
                    <p:nvPicPr>
                      <p:cNvPr id="8" name="Об'єкт 7"/>
                      <p:cNvPicPr/>
                      <p:nvPr/>
                    </p:nvPicPr>
                    <p:blipFill>
                      <a:blip r:embed="rId14"/>
                      <a:stretch>
                        <a:fillRect/>
                      </a:stretch>
                    </p:blipFill>
                    <p:spPr>
                      <a:xfrm>
                        <a:off x="4404996" y="5733256"/>
                        <a:ext cx="766564" cy="485491"/>
                      </a:xfrm>
                      <a:prstGeom prst="rect">
                        <a:avLst/>
                      </a:prstGeom>
                    </p:spPr>
                  </p:pic>
                </p:oleObj>
              </mc:Fallback>
            </mc:AlternateContent>
          </a:graphicData>
        </a:graphic>
      </p:graphicFrame>
    </p:spTree>
    <p:extLst>
      <p:ext uri="{BB962C8B-B14F-4D97-AF65-F5344CB8AC3E}">
        <p14:creationId xmlns:p14="http://schemas.microsoft.com/office/powerpoint/2010/main" val="211450012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6771"/>
            <a:ext cx="8229600" cy="915491"/>
          </a:xfrm>
        </p:spPr>
        <p:txBody>
          <a:bodyPr>
            <a:normAutofit/>
          </a:bodyPr>
          <a:lstStyle/>
          <a:p>
            <a:r>
              <a:rPr lang="uk-UA" sz="3200" dirty="0" smtClean="0">
                <a:solidFill>
                  <a:srgbClr val="0070C0"/>
                </a:solidFill>
                <a:latin typeface="Times New Roman" panose="02020603050405020304" pitchFamily="18" charset="0"/>
                <a:cs typeface="Times New Roman" panose="02020603050405020304" pitchFamily="18" charset="0"/>
              </a:rPr>
              <a:t>Оцінка пластичності матеріалу</a:t>
            </a:r>
            <a:endParaRPr lang="uk-UA" sz="3200" dirty="0">
              <a:solidFill>
                <a:srgbClr val="0070C0"/>
              </a:solidFill>
              <a:latin typeface="Times New Roman" panose="02020603050405020304" pitchFamily="18" charset="0"/>
              <a:cs typeface="Times New Roman" panose="02020603050405020304" pitchFamily="18" charset="0"/>
            </a:endParaRPr>
          </a:p>
        </p:txBody>
      </p:sp>
      <p:sp>
        <p:nvSpPr>
          <p:cNvPr id="4" name="Прямокутник 3"/>
          <p:cNvSpPr/>
          <p:nvPr/>
        </p:nvSpPr>
        <p:spPr>
          <a:xfrm>
            <a:off x="457200" y="764704"/>
            <a:ext cx="8229600" cy="5386090"/>
          </a:xfrm>
          <a:prstGeom prst="rect">
            <a:avLst/>
          </a:prstGeom>
        </p:spPr>
        <p:txBody>
          <a:bodyPr wrap="square">
            <a:spAutoFit/>
          </a:bodyPr>
          <a:lstStyle/>
          <a:p>
            <a:pPr marL="285750" indent="-285750" algn="just">
              <a:buFont typeface="Arial" panose="020B0604020202020204" pitchFamily="34" charset="0"/>
              <a:buChar char="•"/>
            </a:pPr>
            <a:r>
              <a:rPr lang="uk-UA" sz="2400" dirty="0" smtClean="0">
                <a:latin typeface="Times New Roman" panose="02020603050405020304" pitchFamily="18" charset="0"/>
                <a:cs typeface="Times New Roman" panose="02020603050405020304" pitchFamily="18" charset="0"/>
              </a:rPr>
              <a:t>Матеріали, які руйнуються при порівняно невеликих деформаціях (невеликих значеннях </a:t>
            </a:r>
            <a:r>
              <a:rPr lang="de-DE" sz="3200" i="1" dirty="0">
                <a:latin typeface="Times New Roman" panose="02020603050405020304" pitchFamily="18" charset="0"/>
                <a:cs typeface="Times New Roman" panose="02020603050405020304" pitchFamily="18" charset="0"/>
              </a:rPr>
              <a:t>ɛ</a:t>
            </a:r>
            <a:r>
              <a:rPr lang="uk-UA" sz="2400" dirty="0" smtClean="0">
                <a:latin typeface="Times New Roman" panose="02020603050405020304" pitchFamily="18" charset="0"/>
                <a:cs typeface="Times New Roman" panose="02020603050405020304" pitchFamily="18" charset="0"/>
              </a:rPr>
              <a:t> ), називаються </a:t>
            </a:r>
            <a:r>
              <a:rPr lang="uk-UA" sz="2400" b="1" dirty="0" smtClean="0">
                <a:latin typeface="Times New Roman" panose="02020603050405020304" pitchFamily="18" charset="0"/>
                <a:cs typeface="Times New Roman" panose="02020603050405020304" pitchFamily="18" charset="0"/>
              </a:rPr>
              <a:t>крихкими</a:t>
            </a:r>
            <a:r>
              <a:rPr lang="uk-UA" sz="2400" dirty="0" smtClean="0">
                <a:latin typeface="Times New Roman" panose="02020603050405020304" pitchFamily="18" charset="0"/>
                <a:cs typeface="Times New Roman" panose="02020603050405020304" pitchFamily="18" charset="0"/>
              </a:rPr>
              <a:t>.</a:t>
            </a:r>
          </a:p>
          <a:p>
            <a:pPr marL="285750" indent="-285750" algn="just">
              <a:buFont typeface="Arial" panose="020B0604020202020204" pitchFamily="34" charset="0"/>
              <a:buChar char="•"/>
            </a:pPr>
            <a:r>
              <a:rPr lang="uk-UA" sz="2400" dirty="0" smtClean="0">
                <a:latin typeface="Times New Roman" panose="02020603050405020304" pitchFamily="18" charset="0"/>
                <a:cs typeface="Times New Roman" panose="02020603050405020304" pitchFamily="18" charset="0"/>
              </a:rPr>
              <a:t>Матеріали, у яких незначні навантаження викликають пластичні (непружні) деформації, називають </a:t>
            </a:r>
            <a:r>
              <a:rPr lang="uk-UA" sz="2400" b="1" dirty="0" smtClean="0">
                <a:latin typeface="Times New Roman" panose="02020603050405020304" pitchFamily="18" charset="0"/>
                <a:cs typeface="Times New Roman" panose="02020603050405020304" pitchFamily="18" charset="0"/>
              </a:rPr>
              <a:t>пластичними</a:t>
            </a:r>
            <a:r>
              <a:rPr lang="uk-UA" sz="2400" dirty="0" smtClean="0">
                <a:latin typeface="Times New Roman" panose="02020603050405020304" pitchFamily="18" charset="0"/>
                <a:cs typeface="Times New Roman" panose="02020603050405020304" pitchFamily="18" charset="0"/>
              </a:rPr>
              <a:t>. </a:t>
            </a:r>
          </a:p>
          <a:p>
            <a:pPr marL="285750" indent="-285750" algn="just">
              <a:buFont typeface="Arial" panose="020B0604020202020204" pitchFamily="34" charset="0"/>
              <a:buChar char="•"/>
            </a:pPr>
            <a:r>
              <a:rPr lang="uk-UA" sz="2400" dirty="0" smtClean="0">
                <a:latin typeface="Times New Roman" panose="02020603050405020304" pitchFamily="18" charset="0"/>
                <a:cs typeface="Times New Roman" panose="02020603050405020304" pitchFamily="18" charset="0"/>
              </a:rPr>
              <a:t>Пластичність матеріалу оцінюють значенням відносного залишкового видовження ( </a:t>
            </a:r>
            <a:r>
              <a:rPr lang="el-GR" sz="2400" dirty="0" smtClean="0">
                <a:latin typeface="Times New Roman" panose="02020603050405020304" pitchFamily="18" charset="0"/>
                <a:cs typeface="Times New Roman" panose="02020603050405020304" pitchFamily="18" charset="0"/>
              </a:rPr>
              <a:t>δ</a:t>
            </a:r>
            <a:r>
              <a:rPr lang="uk-UA" sz="2400" dirty="0" smtClean="0">
                <a:latin typeface="Times New Roman" panose="02020603050405020304" pitchFamily="18" charset="0"/>
                <a:cs typeface="Times New Roman" panose="02020603050405020304" pitchFamily="18" charset="0"/>
              </a:rPr>
              <a:t> ) при розриві, що визначається за формулою:</a:t>
            </a:r>
          </a:p>
          <a:p>
            <a:r>
              <a:rPr lang="uk-UA" sz="2400" dirty="0" smtClean="0">
                <a:latin typeface="Times New Roman" panose="02020603050405020304" pitchFamily="18" charset="0"/>
                <a:cs typeface="Times New Roman" panose="02020603050405020304" pitchFamily="18" charset="0"/>
              </a:rPr>
              <a:t> </a:t>
            </a:r>
          </a:p>
          <a:p>
            <a:endParaRPr lang="uk-UA" sz="2400" dirty="0" smtClean="0">
              <a:latin typeface="Times New Roman" panose="02020603050405020304" pitchFamily="18" charset="0"/>
              <a:cs typeface="Times New Roman" panose="02020603050405020304" pitchFamily="18" charset="0"/>
            </a:endParaRPr>
          </a:p>
          <a:p>
            <a:endParaRPr lang="en-US" sz="2400" dirty="0" smtClean="0">
              <a:latin typeface="Times New Roman" panose="02020603050405020304" pitchFamily="18" charset="0"/>
              <a:cs typeface="Times New Roman" panose="02020603050405020304" pitchFamily="18" charset="0"/>
            </a:endParaRPr>
          </a:p>
          <a:p>
            <a:r>
              <a:rPr lang="uk-UA" sz="2400" dirty="0" smtClean="0">
                <a:latin typeface="Times New Roman" panose="02020603050405020304" pitchFamily="18" charset="0"/>
                <a:cs typeface="Times New Roman" panose="02020603050405020304" pitchFamily="18" charset="0"/>
              </a:rPr>
              <a:t>де  </a:t>
            </a:r>
            <a:r>
              <a:rPr lang="en-US" sz="2400" dirty="0" smtClean="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   - кінцева довжина частини зразка після розриву,</a:t>
            </a:r>
            <a:endParaRPr lang="en-US" sz="2400" dirty="0" smtClean="0">
              <a:latin typeface="Times New Roman" panose="02020603050405020304" pitchFamily="18" charset="0"/>
              <a:cs typeface="Times New Roman" panose="02020603050405020304" pitchFamily="18" charset="0"/>
            </a:endParaRPr>
          </a:p>
          <a:p>
            <a:r>
              <a:rPr lang="uk-UA" sz="2400" dirty="0" smtClean="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       </a:t>
            </a:r>
            <a:r>
              <a:rPr lang="ru-RU" sz="2400" dirty="0" smtClean="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 початкова довжина цієї частини зразка. </a:t>
            </a:r>
          </a:p>
        </p:txBody>
      </p:sp>
      <p:graphicFrame>
        <p:nvGraphicFramePr>
          <p:cNvPr id="3" name="Об'єкт 2"/>
          <p:cNvGraphicFramePr>
            <a:graphicFrameLocks noChangeAspect="1"/>
          </p:cNvGraphicFramePr>
          <p:nvPr>
            <p:extLst/>
          </p:nvPr>
        </p:nvGraphicFramePr>
        <p:xfrm>
          <a:off x="3563888" y="4323835"/>
          <a:ext cx="2352628" cy="860101"/>
        </p:xfrm>
        <a:graphic>
          <a:graphicData uri="http://schemas.openxmlformats.org/presentationml/2006/ole">
            <mc:AlternateContent xmlns:mc="http://schemas.openxmlformats.org/markup-compatibility/2006">
              <mc:Choice xmlns:v="urn:schemas-microsoft-com:vml" Requires="v">
                <p:oleObj spid="_x0000_s64598" name="Equation" r:id="rId3" imgW="1180800" imgH="431640" progId="Equation.DSMT4">
                  <p:embed/>
                </p:oleObj>
              </mc:Choice>
              <mc:Fallback>
                <p:oleObj name="Equation" r:id="rId3" imgW="1180800" imgH="431640" progId="Equation.DSMT4">
                  <p:embed/>
                  <p:pic>
                    <p:nvPicPr>
                      <p:cNvPr id="3" name="Об'єкт 2"/>
                      <p:cNvPicPr/>
                      <p:nvPr/>
                    </p:nvPicPr>
                    <p:blipFill>
                      <a:blip r:embed="rId4"/>
                      <a:stretch>
                        <a:fillRect/>
                      </a:stretch>
                    </p:blipFill>
                    <p:spPr>
                      <a:xfrm>
                        <a:off x="3563888" y="4323835"/>
                        <a:ext cx="2352628" cy="860101"/>
                      </a:xfrm>
                      <a:prstGeom prst="rect">
                        <a:avLst/>
                      </a:prstGeom>
                    </p:spPr>
                  </p:pic>
                </p:oleObj>
              </mc:Fallback>
            </mc:AlternateContent>
          </a:graphicData>
        </a:graphic>
      </p:graphicFrame>
      <p:graphicFrame>
        <p:nvGraphicFramePr>
          <p:cNvPr id="5" name="Об'єкт 4"/>
          <p:cNvGraphicFramePr>
            <a:graphicFrameLocks noChangeAspect="1"/>
          </p:cNvGraphicFramePr>
          <p:nvPr>
            <p:extLst/>
          </p:nvPr>
        </p:nvGraphicFramePr>
        <p:xfrm>
          <a:off x="971600" y="5217506"/>
          <a:ext cx="383282" cy="459938"/>
        </p:xfrm>
        <a:graphic>
          <a:graphicData uri="http://schemas.openxmlformats.org/presentationml/2006/ole">
            <mc:AlternateContent xmlns:mc="http://schemas.openxmlformats.org/markup-compatibility/2006">
              <mc:Choice xmlns:v="urn:schemas-microsoft-com:vml" Requires="v">
                <p:oleObj spid="_x0000_s64599" name="Equation" r:id="rId5" imgW="190440" imgH="228600" progId="Equation.DSMT4">
                  <p:embed/>
                </p:oleObj>
              </mc:Choice>
              <mc:Fallback>
                <p:oleObj name="Equation" r:id="rId5" imgW="190440" imgH="228600" progId="Equation.DSMT4">
                  <p:embed/>
                  <p:pic>
                    <p:nvPicPr>
                      <p:cNvPr id="5" name="Об'єкт 4"/>
                      <p:cNvPicPr/>
                      <p:nvPr/>
                    </p:nvPicPr>
                    <p:blipFill>
                      <a:blip r:embed="rId6"/>
                      <a:stretch>
                        <a:fillRect/>
                      </a:stretch>
                    </p:blipFill>
                    <p:spPr>
                      <a:xfrm>
                        <a:off x="971600" y="5217506"/>
                        <a:ext cx="383282" cy="459938"/>
                      </a:xfrm>
                      <a:prstGeom prst="rect">
                        <a:avLst/>
                      </a:prstGeom>
                    </p:spPr>
                  </p:pic>
                </p:oleObj>
              </mc:Fallback>
            </mc:AlternateContent>
          </a:graphicData>
        </a:graphic>
      </p:graphicFrame>
      <p:graphicFrame>
        <p:nvGraphicFramePr>
          <p:cNvPr id="6" name="Об'єкт 5"/>
          <p:cNvGraphicFramePr>
            <a:graphicFrameLocks noChangeAspect="1"/>
          </p:cNvGraphicFramePr>
          <p:nvPr>
            <p:extLst/>
          </p:nvPr>
        </p:nvGraphicFramePr>
        <p:xfrm>
          <a:off x="935596" y="5592437"/>
          <a:ext cx="419286" cy="503143"/>
        </p:xfrm>
        <a:graphic>
          <a:graphicData uri="http://schemas.openxmlformats.org/presentationml/2006/ole">
            <mc:AlternateContent xmlns:mc="http://schemas.openxmlformats.org/markup-compatibility/2006">
              <mc:Choice xmlns:v="urn:schemas-microsoft-com:vml" Requires="v">
                <p:oleObj spid="_x0000_s64600" name="Equation" r:id="rId7" imgW="190440" imgH="228600" progId="Equation.DSMT4">
                  <p:embed/>
                </p:oleObj>
              </mc:Choice>
              <mc:Fallback>
                <p:oleObj name="Equation" r:id="rId7" imgW="190440" imgH="228600" progId="Equation.DSMT4">
                  <p:embed/>
                  <p:pic>
                    <p:nvPicPr>
                      <p:cNvPr id="6" name="Об'єкт 5"/>
                      <p:cNvPicPr/>
                      <p:nvPr/>
                    </p:nvPicPr>
                    <p:blipFill>
                      <a:blip r:embed="rId8"/>
                      <a:stretch>
                        <a:fillRect/>
                      </a:stretch>
                    </p:blipFill>
                    <p:spPr>
                      <a:xfrm>
                        <a:off x="935596" y="5592437"/>
                        <a:ext cx="419286" cy="503143"/>
                      </a:xfrm>
                      <a:prstGeom prst="rect">
                        <a:avLst/>
                      </a:prstGeom>
                    </p:spPr>
                  </p:pic>
                </p:oleObj>
              </mc:Fallback>
            </mc:AlternateContent>
          </a:graphicData>
        </a:graphic>
      </p:graphicFrame>
    </p:spTree>
    <p:extLst>
      <p:ext uri="{BB962C8B-B14F-4D97-AF65-F5344CB8AC3E}">
        <p14:creationId xmlns:p14="http://schemas.microsoft.com/office/powerpoint/2010/main" val="384821751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кутник 3"/>
          <p:cNvSpPr/>
          <p:nvPr/>
        </p:nvSpPr>
        <p:spPr>
          <a:xfrm>
            <a:off x="467544" y="620688"/>
            <a:ext cx="8229600" cy="4154984"/>
          </a:xfrm>
          <a:prstGeom prst="rect">
            <a:avLst/>
          </a:prstGeom>
        </p:spPr>
        <p:txBody>
          <a:bodyPr wrap="square">
            <a:spAutoFit/>
          </a:bodyPr>
          <a:lstStyle/>
          <a:p>
            <a:pPr marL="285750" indent="-285750" algn="just">
              <a:buFont typeface="Arial" panose="020B0604020202020204" pitchFamily="34" charset="0"/>
              <a:buChar char="•"/>
            </a:pPr>
            <a:r>
              <a:rPr lang="uk-UA" sz="2400" dirty="0">
                <a:latin typeface="Times New Roman" panose="02020603050405020304" pitchFamily="18" charset="0"/>
                <a:cs typeface="Times New Roman" panose="02020603050405020304" pitchFamily="18" charset="0"/>
              </a:rPr>
              <a:t>П</a:t>
            </a:r>
            <a:r>
              <a:rPr lang="uk-UA" sz="2400" dirty="0" smtClean="0">
                <a:latin typeface="Times New Roman" panose="02020603050405020304" pitchFamily="18" charset="0"/>
                <a:cs typeface="Times New Roman" panose="02020603050405020304" pitchFamily="18" charset="0"/>
              </a:rPr>
              <a:t>ластичність матеріалів звичайно зростає з ростом температури. </a:t>
            </a:r>
          </a:p>
          <a:p>
            <a:pPr marL="285750" indent="-285750" algn="just">
              <a:buFont typeface="Arial" panose="020B0604020202020204" pitchFamily="34" charset="0"/>
              <a:buChar char="•"/>
            </a:pPr>
            <a:r>
              <a:rPr lang="uk-UA" sz="2400" dirty="0" smtClean="0">
                <a:latin typeface="Times New Roman" panose="02020603050405020304" pitchFamily="18" charset="0"/>
                <a:cs typeface="Times New Roman" panose="02020603050405020304" pitchFamily="18" charset="0"/>
              </a:rPr>
              <a:t>З ростом температури звичайно спостерігають також і зниження міцності.</a:t>
            </a:r>
          </a:p>
          <a:p>
            <a:endParaRPr lang="uk-UA" sz="2400" dirty="0">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uk-UA" sz="2400" dirty="0" smtClean="0">
                <a:latin typeface="Times New Roman" panose="02020603050405020304" pitchFamily="18" charset="0"/>
                <a:cs typeface="Times New Roman" panose="02020603050405020304" pitchFamily="18" charset="0"/>
              </a:rPr>
              <a:t>Хоча </a:t>
            </a:r>
            <a:r>
              <a:rPr lang="uk-UA" sz="2400" dirty="0">
                <a:latin typeface="Times New Roman" panose="02020603050405020304" pitchFamily="18" charset="0"/>
                <a:cs typeface="Times New Roman" panose="02020603050405020304" pitchFamily="18" charset="0"/>
              </a:rPr>
              <a:t>деформації стиску та розтягу описуються тими самими законами і мають подібні </a:t>
            </a:r>
            <a:r>
              <a:rPr lang="uk-UA" sz="2400" dirty="0" smtClean="0">
                <a:latin typeface="Times New Roman" panose="02020603050405020304" pitchFamily="18" charset="0"/>
                <a:cs typeface="Times New Roman" panose="02020603050405020304" pitchFamily="18" charset="0"/>
              </a:rPr>
              <a:t>діаграми напружень, </a:t>
            </a:r>
            <a:r>
              <a:rPr lang="uk-UA" sz="2400" dirty="0">
                <a:latin typeface="Times New Roman" panose="02020603050405020304" pitchFamily="18" charset="0"/>
                <a:cs typeface="Times New Roman" panose="02020603050405020304" pitchFamily="18" charset="0"/>
              </a:rPr>
              <a:t>здатність деяких матеріалів протистояти деформаціям стиску та розтягу істотно різна. Так, крихкі матеріали зазвичай добре витримують деформацію стиску, але порівняно легко руйнуються при деформації розтягу.</a:t>
            </a:r>
          </a:p>
        </p:txBody>
      </p:sp>
    </p:spTree>
    <p:extLst>
      <p:ext uri="{BB962C8B-B14F-4D97-AF65-F5344CB8AC3E}">
        <p14:creationId xmlns:p14="http://schemas.microsoft.com/office/powerpoint/2010/main" val="109296507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395536" y="373360"/>
            <a:ext cx="8496944" cy="6048672"/>
          </a:xfrm>
        </p:spPr>
        <p:txBody>
          <a:bodyPr>
            <a:noAutofit/>
          </a:bodyPr>
          <a:lstStyle/>
          <a:p>
            <a:pPr algn="just"/>
            <a:r>
              <a:rPr lang="ru-RU" sz="2200" dirty="0" smtClean="0">
                <a:solidFill>
                  <a:schemeClr val="tx1"/>
                </a:solidFill>
                <a:latin typeface="Times New Roman" pitchFamily="18" charset="0"/>
                <a:cs typeface="Times New Roman" pitchFamily="18" charset="0"/>
              </a:rPr>
              <a:t>	</a:t>
            </a:r>
            <a:r>
              <a:rPr lang="uk-UA" sz="2400" dirty="0" smtClean="0">
                <a:solidFill>
                  <a:schemeClr val="tx1"/>
                </a:solidFill>
                <a:latin typeface="Times New Roman" pitchFamily="18" charset="0"/>
                <a:cs typeface="Times New Roman" pitchFamily="18" charset="0"/>
              </a:rPr>
              <a:t>При розрахунках на міцність зазвичай прагнуть виділити </a:t>
            </a:r>
            <a:r>
              <a:rPr lang="uk-UA" sz="2400" b="1" i="1" dirty="0" smtClean="0">
                <a:solidFill>
                  <a:schemeClr val="tx1"/>
                </a:solidFill>
                <a:latin typeface="Times New Roman" pitchFamily="18" charset="0"/>
                <a:cs typeface="Times New Roman" pitchFamily="18" charset="0"/>
              </a:rPr>
              <a:t>найнебезпечніший за величиною механічного напруження переріз </a:t>
            </a:r>
            <a:r>
              <a:rPr lang="uk-UA" sz="2400" dirty="0" smtClean="0">
                <a:solidFill>
                  <a:schemeClr val="tx1"/>
                </a:solidFill>
                <a:latin typeface="Times New Roman" pitchFamily="18" charset="0"/>
                <a:cs typeface="Times New Roman" pitchFamily="18" charset="0"/>
              </a:rPr>
              <a:t>та у цьому перерізі визначити точку з найбільшим значенням механічного напруження. </a:t>
            </a:r>
          </a:p>
          <a:p>
            <a:pPr algn="just"/>
            <a:endParaRPr lang="uk-UA" sz="2400" dirty="0">
              <a:solidFill>
                <a:schemeClr val="tx1"/>
              </a:solidFill>
              <a:latin typeface="Times New Roman" pitchFamily="18" charset="0"/>
              <a:cs typeface="Times New Roman" pitchFamily="18" charset="0"/>
            </a:endParaRPr>
          </a:p>
          <a:p>
            <a:pPr algn="just"/>
            <a:endParaRPr lang="uk-UA" sz="2400" dirty="0" smtClean="0">
              <a:solidFill>
                <a:schemeClr val="tx1"/>
              </a:solidFill>
              <a:latin typeface="Times New Roman" pitchFamily="18" charset="0"/>
              <a:cs typeface="Times New Roman" pitchFamily="18" charset="0"/>
            </a:endParaRPr>
          </a:p>
          <a:p>
            <a:pPr algn="just"/>
            <a:endParaRPr lang="uk-UA" sz="2400" dirty="0">
              <a:solidFill>
                <a:schemeClr val="tx1"/>
              </a:solidFill>
              <a:latin typeface="Times New Roman" pitchFamily="18" charset="0"/>
              <a:cs typeface="Times New Roman" pitchFamily="18" charset="0"/>
            </a:endParaRPr>
          </a:p>
          <a:p>
            <a:pPr algn="just"/>
            <a:endParaRPr lang="uk-UA" sz="2400" dirty="0" smtClean="0">
              <a:solidFill>
                <a:schemeClr val="tx1"/>
              </a:solidFill>
              <a:latin typeface="Times New Roman" pitchFamily="18" charset="0"/>
              <a:cs typeface="Times New Roman" pitchFamily="18" charset="0"/>
            </a:endParaRPr>
          </a:p>
          <a:p>
            <a:pPr algn="just"/>
            <a:r>
              <a:rPr lang="uk-UA" sz="2400" dirty="0" smtClean="0">
                <a:solidFill>
                  <a:schemeClr val="tx1"/>
                </a:solidFill>
                <a:latin typeface="Times New Roman" pitchFamily="18" charset="0"/>
                <a:cs typeface="Times New Roman" pitchFamily="18" charset="0"/>
              </a:rPr>
              <a:t>	Максимальне робоче напруження не повинно перевищувати </a:t>
            </a:r>
            <a:r>
              <a:rPr lang="uk-UA" sz="2400" b="1" dirty="0" smtClean="0">
                <a:solidFill>
                  <a:schemeClr val="tx1"/>
                </a:solidFill>
                <a:latin typeface="Times New Roman" pitchFamily="18" charset="0"/>
                <a:cs typeface="Times New Roman" pitchFamily="18" charset="0"/>
              </a:rPr>
              <a:t>припустиме напруження      </a:t>
            </a:r>
            <a:r>
              <a:rPr lang="uk-UA" sz="2400" dirty="0" smtClean="0">
                <a:solidFill>
                  <a:schemeClr val="tx1"/>
                </a:solidFill>
                <a:latin typeface="Times New Roman" pitchFamily="18" charset="0"/>
                <a:cs typeface="Times New Roman" pitchFamily="18" charset="0"/>
              </a:rPr>
              <a:t>, яке обчислюється за формулою:</a:t>
            </a:r>
          </a:p>
          <a:p>
            <a:pPr algn="just"/>
            <a:endParaRPr lang="uk-UA" sz="2400" dirty="0" smtClean="0">
              <a:solidFill>
                <a:schemeClr val="tx1"/>
              </a:solidFill>
              <a:latin typeface="Times New Roman" pitchFamily="18" charset="0"/>
              <a:cs typeface="Times New Roman" pitchFamily="18" charset="0"/>
            </a:endParaRPr>
          </a:p>
          <a:p>
            <a:pPr algn="just"/>
            <a:endParaRPr lang="uk-UA" sz="2400" dirty="0" smtClean="0">
              <a:solidFill>
                <a:schemeClr val="tx1"/>
              </a:solidFill>
              <a:latin typeface="Times New Roman" pitchFamily="18" charset="0"/>
              <a:cs typeface="Times New Roman" pitchFamily="18" charset="0"/>
            </a:endParaRPr>
          </a:p>
          <a:p>
            <a:pPr algn="just"/>
            <a:r>
              <a:rPr lang="uk-UA" sz="2400" dirty="0" smtClean="0">
                <a:solidFill>
                  <a:schemeClr val="tx1"/>
                </a:solidFill>
                <a:latin typeface="Times New Roman" pitchFamily="18" charset="0"/>
                <a:cs typeface="Times New Roman" pitchFamily="18" charset="0"/>
              </a:rPr>
              <a:t>де   </a:t>
            </a:r>
            <a:r>
              <a:rPr lang="en-US" sz="2400" dirty="0" smtClean="0">
                <a:solidFill>
                  <a:schemeClr val="tx1"/>
                </a:solidFill>
                <a:latin typeface="Times New Roman" pitchFamily="18" charset="0"/>
                <a:cs typeface="Times New Roman" pitchFamily="18" charset="0"/>
              </a:rPr>
              <a:t>      </a:t>
            </a:r>
            <a:r>
              <a:rPr lang="uk-UA" sz="2400" dirty="0" smtClean="0">
                <a:solidFill>
                  <a:schemeClr val="tx1"/>
                </a:solidFill>
                <a:latin typeface="Times New Roman" pitchFamily="18" charset="0"/>
                <a:cs typeface="Times New Roman" pitchFamily="18" charset="0"/>
              </a:rPr>
              <a:t>- граничне напруження, </a:t>
            </a:r>
            <a:r>
              <a:rPr lang="en-US" sz="2400" b="1" i="1" dirty="0">
                <a:solidFill>
                  <a:schemeClr val="tx1"/>
                </a:solidFill>
                <a:latin typeface="Times New Roman" pitchFamily="18" charset="0"/>
                <a:cs typeface="Times New Roman" pitchFamily="18" charset="0"/>
              </a:rPr>
              <a:t>n </a:t>
            </a:r>
            <a:r>
              <a:rPr lang="uk-UA" sz="2400" dirty="0" smtClean="0">
                <a:solidFill>
                  <a:schemeClr val="tx1"/>
                </a:solidFill>
                <a:latin typeface="Times New Roman" pitchFamily="18" charset="0"/>
                <a:cs typeface="Times New Roman" pitchFamily="18" charset="0"/>
              </a:rPr>
              <a:t>– коефіцієнт запасу міцності (або просто «</a:t>
            </a:r>
            <a:r>
              <a:rPr lang="uk-UA" sz="2400" b="1" i="1" dirty="0" smtClean="0">
                <a:solidFill>
                  <a:schemeClr val="tx1"/>
                </a:solidFill>
                <a:latin typeface="Times New Roman" pitchFamily="18" charset="0"/>
                <a:cs typeface="Times New Roman" pitchFamily="18" charset="0"/>
              </a:rPr>
              <a:t>запас міцності</a:t>
            </a:r>
            <a:r>
              <a:rPr lang="uk-UA" sz="2400" dirty="0" smtClean="0">
                <a:solidFill>
                  <a:schemeClr val="tx1"/>
                </a:solidFill>
                <a:latin typeface="Times New Roman" pitchFamily="18" charset="0"/>
                <a:cs typeface="Times New Roman" pitchFamily="18" charset="0"/>
              </a:rPr>
              <a:t>»). </a:t>
            </a:r>
          </a:p>
          <a:p>
            <a:pPr algn="just"/>
            <a:r>
              <a:rPr lang="uk-UA" sz="2400" dirty="0" smtClean="0">
                <a:solidFill>
                  <a:schemeClr val="tx1"/>
                </a:solidFill>
                <a:latin typeface="Times New Roman" pitchFamily="18" charset="0"/>
                <a:cs typeface="Times New Roman" pitchFamily="18" charset="0"/>
              </a:rPr>
              <a:t>	</a:t>
            </a:r>
            <a:endParaRPr lang="uk-UA" sz="2400" dirty="0">
              <a:solidFill>
                <a:schemeClr val="tx1"/>
              </a:solidFill>
              <a:latin typeface="Times New Roman" pitchFamily="18" charset="0"/>
              <a:cs typeface="Times New Roman" pitchFamily="18" charset="0"/>
            </a:endParaRPr>
          </a:p>
        </p:txBody>
      </p:sp>
      <p:graphicFrame>
        <p:nvGraphicFramePr>
          <p:cNvPr id="2" name="Об'єкт 1"/>
          <p:cNvGraphicFramePr>
            <a:graphicFrameLocks noChangeAspect="1"/>
          </p:cNvGraphicFramePr>
          <p:nvPr>
            <p:extLst/>
          </p:nvPr>
        </p:nvGraphicFramePr>
        <p:xfrm>
          <a:off x="899592" y="5626605"/>
          <a:ext cx="576064" cy="576064"/>
        </p:xfrm>
        <a:graphic>
          <a:graphicData uri="http://schemas.openxmlformats.org/presentationml/2006/ole">
            <mc:AlternateContent xmlns:mc="http://schemas.openxmlformats.org/markup-compatibility/2006">
              <mc:Choice xmlns:v="urn:schemas-microsoft-com:vml" Requires="v">
                <p:oleObj spid="_x0000_s65622" name="Equation" r:id="rId3" imgW="253800" imgH="253800" progId="Equation.DSMT4">
                  <p:embed/>
                </p:oleObj>
              </mc:Choice>
              <mc:Fallback>
                <p:oleObj name="Equation" r:id="rId3" imgW="253800" imgH="253800" progId="Equation.DSMT4">
                  <p:embed/>
                  <p:pic>
                    <p:nvPicPr>
                      <p:cNvPr id="2" name="Об'єкт 1"/>
                      <p:cNvPicPr/>
                      <p:nvPr/>
                    </p:nvPicPr>
                    <p:blipFill>
                      <a:blip r:embed="rId4"/>
                      <a:stretch>
                        <a:fillRect/>
                      </a:stretch>
                    </p:blipFill>
                    <p:spPr>
                      <a:xfrm>
                        <a:off x="899592" y="5626605"/>
                        <a:ext cx="576064" cy="576064"/>
                      </a:xfrm>
                      <a:prstGeom prst="rect">
                        <a:avLst/>
                      </a:prstGeom>
                    </p:spPr>
                  </p:pic>
                </p:oleObj>
              </mc:Fallback>
            </mc:AlternateContent>
          </a:graphicData>
        </a:graphic>
      </p:graphicFrame>
      <p:graphicFrame>
        <p:nvGraphicFramePr>
          <p:cNvPr id="4" name="Об'єкт 3"/>
          <p:cNvGraphicFramePr>
            <a:graphicFrameLocks noChangeAspect="1"/>
          </p:cNvGraphicFramePr>
          <p:nvPr>
            <p:extLst/>
          </p:nvPr>
        </p:nvGraphicFramePr>
        <p:xfrm>
          <a:off x="3923928" y="4615561"/>
          <a:ext cx="1591646" cy="1029889"/>
        </p:xfrm>
        <a:graphic>
          <a:graphicData uri="http://schemas.openxmlformats.org/presentationml/2006/ole">
            <mc:AlternateContent xmlns:mc="http://schemas.openxmlformats.org/markup-compatibility/2006">
              <mc:Choice xmlns:v="urn:schemas-microsoft-com:vml" Requires="v">
                <p:oleObj spid="_x0000_s65623" name="Equation" r:id="rId5" imgW="647640" imgH="419040" progId="Equation.DSMT4">
                  <p:embed/>
                </p:oleObj>
              </mc:Choice>
              <mc:Fallback>
                <p:oleObj name="Equation" r:id="rId5" imgW="647640" imgH="419040" progId="Equation.DSMT4">
                  <p:embed/>
                  <p:pic>
                    <p:nvPicPr>
                      <p:cNvPr id="4" name="Об'єкт 3"/>
                      <p:cNvPicPr/>
                      <p:nvPr/>
                    </p:nvPicPr>
                    <p:blipFill>
                      <a:blip r:embed="rId6"/>
                      <a:stretch>
                        <a:fillRect/>
                      </a:stretch>
                    </p:blipFill>
                    <p:spPr>
                      <a:xfrm>
                        <a:off x="3923928" y="4615561"/>
                        <a:ext cx="1591646" cy="1029889"/>
                      </a:xfrm>
                      <a:prstGeom prst="rect">
                        <a:avLst/>
                      </a:prstGeom>
                    </p:spPr>
                  </p:pic>
                </p:oleObj>
              </mc:Fallback>
            </mc:AlternateContent>
          </a:graphicData>
        </a:graphic>
      </p:graphicFrame>
      <p:graphicFrame>
        <p:nvGraphicFramePr>
          <p:cNvPr id="5" name="Об'єкт 4"/>
          <p:cNvGraphicFramePr>
            <a:graphicFrameLocks noChangeAspect="1"/>
          </p:cNvGraphicFramePr>
          <p:nvPr>
            <p:extLst/>
          </p:nvPr>
        </p:nvGraphicFramePr>
        <p:xfrm>
          <a:off x="5874242" y="4026750"/>
          <a:ext cx="497958" cy="497958"/>
        </p:xfrm>
        <a:graphic>
          <a:graphicData uri="http://schemas.openxmlformats.org/presentationml/2006/ole">
            <mc:AlternateContent xmlns:mc="http://schemas.openxmlformats.org/markup-compatibility/2006">
              <mc:Choice xmlns:v="urn:schemas-microsoft-com:vml" Requires="v">
                <p:oleObj spid="_x0000_s65624" name="Equation" r:id="rId7" imgW="225600" imgH="225929" progId="Equation.DSMT4">
                  <p:embed/>
                </p:oleObj>
              </mc:Choice>
              <mc:Fallback>
                <p:oleObj name="Equation" r:id="rId7" imgW="225600" imgH="225929" progId="Equation.DSMT4">
                  <p:embed/>
                  <p:pic>
                    <p:nvPicPr>
                      <p:cNvPr id="5" name="Об'єкт 4"/>
                      <p:cNvPicPr/>
                      <p:nvPr/>
                    </p:nvPicPr>
                    <p:blipFill>
                      <a:blip r:embed="rId8"/>
                      <a:stretch>
                        <a:fillRect/>
                      </a:stretch>
                    </p:blipFill>
                    <p:spPr>
                      <a:xfrm>
                        <a:off x="5874242" y="4026750"/>
                        <a:ext cx="497958" cy="497958"/>
                      </a:xfrm>
                      <a:prstGeom prst="rect">
                        <a:avLst/>
                      </a:prstGeom>
                    </p:spPr>
                  </p:pic>
                </p:oleObj>
              </mc:Fallback>
            </mc:AlternateContent>
          </a:graphicData>
        </a:graphic>
      </p:graphicFrame>
      <p:pic>
        <p:nvPicPr>
          <p:cNvPr id="6" name="Рисунок 5"/>
          <p:cNvPicPr>
            <a:picLocks noChangeAspect="1"/>
          </p:cNvPicPr>
          <p:nvPr/>
        </p:nvPicPr>
        <p:blipFill>
          <a:blip r:embed="rId9"/>
          <a:stretch>
            <a:fillRect/>
          </a:stretch>
        </p:blipFill>
        <p:spPr>
          <a:xfrm>
            <a:off x="2123728" y="1830562"/>
            <a:ext cx="1647626" cy="1647626"/>
          </a:xfrm>
          <a:prstGeom prst="rect">
            <a:avLst/>
          </a:prstGeom>
        </p:spPr>
      </p:pic>
      <p:pic>
        <p:nvPicPr>
          <p:cNvPr id="7" name="Рисунок 6"/>
          <p:cNvPicPr>
            <a:picLocks noChangeAspect="1"/>
          </p:cNvPicPr>
          <p:nvPr/>
        </p:nvPicPr>
        <p:blipFill>
          <a:blip r:embed="rId10"/>
          <a:stretch>
            <a:fillRect/>
          </a:stretch>
        </p:blipFill>
        <p:spPr>
          <a:xfrm>
            <a:off x="5220072" y="2231908"/>
            <a:ext cx="2402632" cy="1201316"/>
          </a:xfrm>
          <a:prstGeom prst="rect">
            <a:avLst/>
          </a:prstGeom>
        </p:spPr>
      </p:pic>
    </p:spTree>
    <p:extLst>
      <p:ext uri="{BB962C8B-B14F-4D97-AF65-F5344CB8AC3E}">
        <p14:creationId xmlns:p14="http://schemas.microsoft.com/office/powerpoint/2010/main" val="146715281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683568" y="867101"/>
            <a:ext cx="8229600" cy="4525963"/>
          </a:xfrm>
        </p:spPr>
        <p:txBody>
          <a:bodyPr>
            <a:normAutofit/>
          </a:bodyPr>
          <a:lstStyle/>
          <a:p>
            <a:pPr marL="0" indent="0" algn="ctr">
              <a:buNone/>
            </a:pPr>
            <a:r>
              <a:rPr lang="uk-UA" sz="2400" b="1" dirty="0" smtClean="0">
                <a:latin typeface="Times New Roman" panose="02020603050405020304" pitchFamily="18" charset="0"/>
                <a:cs typeface="Times New Roman" panose="02020603050405020304" pitchFamily="18" charset="0"/>
              </a:rPr>
              <a:t>Граничне напруження </a:t>
            </a:r>
            <a:r>
              <a:rPr lang="uk-UA" sz="2400" dirty="0" smtClean="0">
                <a:latin typeface="Times New Roman" panose="02020603050405020304" pitchFamily="18" charset="0"/>
                <a:cs typeface="Times New Roman" panose="02020603050405020304" pitchFamily="18" charset="0"/>
              </a:rPr>
              <a:t>(          )</a:t>
            </a:r>
          </a:p>
          <a:p>
            <a:pPr marL="0" indent="0">
              <a:buNone/>
            </a:pPr>
            <a:endParaRPr lang="uk-UA" sz="2400" dirty="0">
              <a:latin typeface="Times New Roman" panose="02020603050405020304" pitchFamily="18" charset="0"/>
              <a:cs typeface="Times New Roman" panose="02020603050405020304" pitchFamily="18" charset="0"/>
            </a:endParaRPr>
          </a:p>
          <a:p>
            <a:pPr marL="0" indent="0">
              <a:buNone/>
            </a:pPr>
            <a:r>
              <a:rPr lang="uk-UA" sz="2400" dirty="0" smtClean="0">
                <a:latin typeface="Times New Roman" panose="02020603050405020304" pitchFamily="18" charset="0"/>
                <a:cs typeface="Times New Roman" panose="02020603050405020304" pitchFamily="18" charset="0"/>
              </a:rPr>
              <a:t>Для пластичних матеріалів в якості граничного напруження  приймають межу плинності:</a:t>
            </a:r>
          </a:p>
          <a:p>
            <a:pPr marL="0" indent="0">
              <a:buNone/>
            </a:pPr>
            <a:endParaRPr lang="uk-UA" sz="2400" dirty="0" smtClean="0">
              <a:latin typeface="Times New Roman" panose="02020603050405020304" pitchFamily="18" charset="0"/>
              <a:cs typeface="Times New Roman" panose="02020603050405020304" pitchFamily="18" charset="0"/>
            </a:endParaRPr>
          </a:p>
          <a:p>
            <a:pPr marL="0" indent="0">
              <a:buNone/>
            </a:pPr>
            <a:endParaRPr lang="uk-UA" sz="2400" dirty="0" smtClean="0">
              <a:latin typeface="Times New Roman" panose="02020603050405020304" pitchFamily="18" charset="0"/>
              <a:cs typeface="Times New Roman" panose="02020603050405020304" pitchFamily="18" charset="0"/>
            </a:endParaRPr>
          </a:p>
          <a:p>
            <a:pPr marL="0" indent="0">
              <a:buNone/>
            </a:pPr>
            <a:r>
              <a:rPr lang="uk-UA" sz="2400" dirty="0" smtClean="0">
                <a:latin typeface="Times New Roman" panose="02020603050405020304" pitchFamily="18" charset="0"/>
                <a:cs typeface="Times New Roman" panose="02020603050405020304" pitchFamily="18" charset="0"/>
              </a:rPr>
              <a:t>Для крихких матеріалів в якості граничного напруження приймають межу міцності:</a:t>
            </a:r>
          </a:p>
          <a:p>
            <a:pPr marL="0" indent="0">
              <a:buNone/>
            </a:pPr>
            <a:endParaRPr lang="uk-UA" sz="2400" dirty="0">
              <a:latin typeface="Times New Roman" panose="02020603050405020304" pitchFamily="18" charset="0"/>
              <a:cs typeface="Times New Roman" panose="02020603050405020304" pitchFamily="18" charset="0"/>
            </a:endParaRPr>
          </a:p>
        </p:txBody>
      </p:sp>
      <p:graphicFrame>
        <p:nvGraphicFramePr>
          <p:cNvPr id="2" name="Об'єкт 1"/>
          <p:cNvGraphicFramePr>
            <a:graphicFrameLocks noChangeAspect="1"/>
          </p:cNvGraphicFramePr>
          <p:nvPr>
            <p:extLst/>
          </p:nvPr>
        </p:nvGraphicFramePr>
        <p:xfrm>
          <a:off x="6012160" y="834493"/>
          <a:ext cx="625624" cy="625624"/>
        </p:xfrm>
        <a:graphic>
          <a:graphicData uri="http://schemas.openxmlformats.org/presentationml/2006/ole">
            <mc:AlternateContent xmlns:mc="http://schemas.openxmlformats.org/markup-compatibility/2006">
              <mc:Choice xmlns:v="urn:schemas-microsoft-com:vml" Requires="v">
                <p:oleObj spid="_x0000_s66646" name="Equation" r:id="rId3" imgW="253800" imgH="253800" progId="Equation.DSMT4">
                  <p:embed/>
                </p:oleObj>
              </mc:Choice>
              <mc:Fallback>
                <p:oleObj name="Equation" r:id="rId3" imgW="253800" imgH="253800" progId="Equation.DSMT4">
                  <p:embed/>
                  <p:pic>
                    <p:nvPicPr>
                      <p:cNvPr id="2" name="Об'єкт 1"/>
                      <p:cNvPicPr/>
                      <p:nvPr/>
                    </p:nvPicPr>
                    <p:blipFill>
                      <a:blip r:embed="rId4"/>
                      <a:stretch>
                        <a:fillRect/>
                      </a:stretch>
                    </p:blipFill>
                    <p:spPr>
                      <a:xfrm>
                        <a:off x="6012160" y="834493"/>
                        <a:ext cx="625624" cy="625624"/>
                      </a:xfrm>
                      <a:prstGeom prst="rect">
                        <a:avLst/>
                      </a:prstGeom>
                    </p:spPr>
                  </p:pic>
                </p:oleObj>
              </mc:Fallback>
            </mc:AlternateContent>
          </a:graphicData>
        </a:graphic>
      </p:graphicFrame>
      <p:graphicFrame>
        <p:nvGraphicFramePr>
          <p:cNvPr id="6" name="Об'єкт 5"/>
          <p:cNvGraphicFramePr>
            <a:graphicFrameLocks noChangeAspect="1"/>
          </p:cNvGraphicFramePr>
          <p:nvPr>
            <p:extLst/>
          </p:nvPr>
        </p:nvGraphicFramePr>
        <p:xfrm>
          <a:off x="3992180" y="2564904"/>
          <a:ext cx="1612375" cy="644950"/>
        </p:xfrm>
        <a:graphic>
          <a:graphicData uri="http://schemas.openxmlformats.org/presentationml/2006/ole">
            <mc:AlternateContent xmlns:mc="http://schemas.openxmlformats.org/markup-compatibility/2006">
              <mc:Choice xmlns:v="urn:schemas-microsoft-com:vml" Requires="v">
                <p:oleObj spid="_x0000_s66647" name="Equation" r:id="rId5" imgW="634680" imgH="253800" progId="Equation.DSMT4">
                  <p:embed/>
                </p:oleObj>
              </mc:Choice>
              <mc:Fallback>
                <p:oleObj name="Equation" r:id="rId5" imgW="634680" imgH="253800" progId="Equation.DSMT4">
                  <p:embed/>
                  <p:pic>
                    <p:nvPicPr>
                      <p:cNvPr id="6" name="Об'єкт 5"/>
                      <p:cNvPicPr/>
                      <p:nvPr/>
                    </p:nvPicPr>
                    <p:blipFill>
                      <a:blip r:embed="rId6"/>
                      <a:stretch>
                        <a:fillRect/>
                      </a:stretch>
                    </p:blipFill>
                    <p:spPr>
                      <a:xfrm>
                        <a:off x="3992180" y="2564904"/>
                        <a:ext cx="1612375" cy="644950"/>
                      </a:xfrm>
                      <a:prstGeom prst="rect">
                        <a:avLst/>
                      </a:prstGeom>
                    </p:spPr>
                  </p:pic>
                </p:oleObj>
              </mc:Fallback>
            </mc:AlternateContent>
          </a:graphicData>
        </a:graphic>
      </p:graphicFrame>
      <p:graphicFrame>
        <p:nvGraphicFramePr>
          <p:cNvPr id="7" name="Об'єкт 6"/>
          <p:cNvGraphicFramePr>
            <a:graphicFrameLocks noChangeAspect="1"/>
          </p:cNvGraphicFramePr>
          <p:nvPr>
            <p:extLst/>
          </p:nvPr>
        </p:nvGraphicFramePr>
        <p:xfrm>
          <a:off x="3863975" y="4267200"/>
          <a:ext cx="1811338" cy="646113"/>
        </p:xfrm>
        <a:graphic>
          <a:graphicData uri="http://schemas.openxmlformats.org/presentationml/2006/ole">
            <mc:AlternateContent xmlns:mc="http://schemas.openxmlformats.org/markup-compatibility/2006">
              <mc:Choice xmlns:v="urn:schemas-microsoft-com:vml" Requires="v">
                <p:oleObj spid="_x0000_s66648" name="Equation" r:id="rId7" imgW="711000" imgH="253800" progId="Equation.DSMT4">
                  <p:embed/>
                </p:oleObj>
              </mc:Choice>
              <mc:Fallback>
                <p:oleObj name="Equation" r:id="rId7" imgW="711000" imgH="253800" progId="Equation.DSMT4">
                  <p:embed/>
                  <p:pic>
                    <p:nvPicPr>
                      <p:cNvPr id="7" name="Об'єкт 6"/>
                      <p:cNvPicPr/>
                      <p:nvPr/>
                    </p:nvPicPr>
                    <p:blipFill>
                      <a:blip r:embed="rId8"/>
                      <a:stretch>
                        <a:fillRect/>
                      </a:stretch>
                    </p:blipFill>
                    <p:spPr>
                      <a:xfrm>
                        <a:off x="3863975" y="4267200"/>
                        <a:ext cx="1811338" cy="646113"/>
                      </a:xfrm>
                      <a:prstGeom prst="rect">
                        <a:avLst/>
                      </a:prstGeom>
                    </p:spPr>
                  </p:pic>
                </p:oleObj>
              </mc:Fallback>
            </mc:AlternateContent>
          </a:graphicData>
        </a:graphic>
      </p:graphicFrame>
    </p:spTree>
    <p:extLst>
      <p:ext uri="{BB962C8B-B14F-4D97-AF65-F5344CB8AC3E}">
        <p14:creationId xmlns:p14="http://schemas.microsoft.com/office/powerpoint/2010/main" val="256413693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395536" y="620688"/>
            <a:ext cx="8496944" cy="6048672"/>
          </a:xfrm>
        </p:spPr>
        <p:txBody>
          <a:bodyPr>
            <a:noAutofit/>
          </a:bodyPr>
          <a:lstStyle/>
          <a:p>
            <a:pPr algn="just"/>
            <a:r>
              <a:rPr lang="ru-RU" sz="2200" dirty="0" smtClean="0">
                <a:solidFill>
                  <a:schemeClr val="tx1"/>
                </a:solidFill>
                <a:latin typeface="Times New Roman" pitchFamily="18" charset="0"/>
                <a:cs typeface="Times New Roman" pitchFamily="18" charset="0"/>
              </a:rPr>
              <a:t>	</a:t>
            </a:r>
            <a:r>
              <a:rPr lang="uk-UA" sz="2400" dirty="0" smtClean="0">
                <a:solidFill>
                  <a:schemeClr val="tx1"/>
                </a:solidFill>
                <a:latin typeface="Times New Roman" pitchFamily="18" charset="0"/>
                <a:cs typeface="Times New Roman" pitchFamily="18" charset="0"/>
              </a:rPr>
              <a:t>Значення коефіцієнту запасу міцності </a:t>
            </a:r>
            <a:r>
              <a:rPr lang="en-US" sz="2800" b="1" i="1" dirty="0" smtClean="0">
                <a:solidFill>
                  <a:schemeClr val="tx1"/>
                </a:solidFill>
                <a:latin typeface="Times New Roman" pitchFamily="18" charset="0"/>
                <a:cs typeface="Times New Roman" pitchFamily="18" charset="0"/>
              </a:rPr>
              <a:t>n</a:t>
            </a:r>
            <a:r>
              <a:rPr lang="uk-UA" sz="2400" dirty="0" smtClean="0">
                <a:solidFill>
                  <a:schemeClr val="tx1"/>
                </a:solidFill>
                <a:latin typeface="Times New Roman" pitchFamily="18" charset="0"/>
                <a:cs typeface="Times New Roman" pitchFamily="18" charset="0"/>
              </a:rPr>
              <a:t> найчастіше лежить у межах від 2 до 5. Чим </a:t>
            </a:r>
            <a:r>
              <a:rPr lang="uk-UA" sz="2400" dirty="0">
                <a:solidFill>
                  <a:schemeClr val="tx1"/>
                </a:solidFill>
                <a:latin typeface="Times New Roman" pitchFamily="18" charset="0"/>
                <a:cs typeface="Times New Roman" pitchFamily="18" charset="0"/>
              </a:rPr>
              <a:t>довговічнішою має бути </a:t>
            </a:r>
            <a:r>
              <a:rPr lang="uk-UA" sz="2400" dirty="0" smtClean="0">
                <a:solidFill>
                  <a:schemeClr val="tx1"/>
                </a:solidFill>
                <a:latin typeface="Times New Roman" pitchFamily="18" charset="0"/>
                <a:cs typeface="Times New Roman" pitchFamily="18" charset="0"/>
              </a:rPr>
              <a:t>конструкція, тим більшим має </a:t>
            </a:r>
            <a:r>
              <a:rPr lang="uk-UA" sz="2400" dirty="0">
                <a:solidFill>
                  <a:schemeClr val="tx1"/>
                </a:solidFill>
                <a:latin typeface="Times New Roman" pitchFamily="18" charset="0"/>
                <a:cs typeface="Times New Roman" pitchFamily="18" charset="0"/>
              </a:rPr>
              <a:t>бути з</a:t>
            </a:r>
            <a:r>
              <a:rPr lang="uk-UA" sz="2400" dirty="0" smtClean="0">
                <a:solidFill>
                  <a:schemeClr val="tx1"/>
                </a:solidFill>
                <a:latin typeface="Times New Roman" pitchFamily="18" charset="0"/>
                <a:cs typeface="Times New Roman" pitchFamily="18" charset="0"/>
              </a:rPr>
              <a:t>начення коефіцієнту запасу міцності. </a:t>
            </a:r>
          </a:p>
          <a:p>
            <a:pPr algn="just"/>
            <a:r>
              <a:rPr lang="uk-UA" sz="2400" dirty="0">
                <a:solidFill>
                  <a:schemeClr val="tx1"/>
                </a:solidFill>
                <a:latin typeface="Times New Roman" pitchFamily="18" charset="0"/>
                <a:cs typeface="Times New Roman" pitchFamily="18" charset="0"/>
              </a:rPr>
              <a:t>	</a:t>
            </a:r>
          </a:p>
        </p:txBody>
      </p:sp>
      <p:pic>
        <p:nvPicPr>
          <p:cNvPr id="6" name="Рисунок 5"/>
          <p:cNvPicPr>
            <a:picLocks noChangeAspect="1"/>
          </p:cNvPicPr>
          <p:nvPr/>
        </p:nvPicPr>
        <p:blipFill>
          <a:blip r:embed="rId2"/>
          <a:stretch>
            <a:fillRect/>
          </a:stretch>
        </p:blipFill>
        <p:spPr>
          <a:xfrm>
            <a:off x="755576" y="2924944"/>
            <a:ext cx="3353091" cy="2639797"/>
          </a:xfrm>
          <a:prstGeom prst="rect">
            <a:avLst/>
          </a:prstGeom>
        </p:spPr>
      </p:pic>
      <p:pic>
        <p:nvPicPr>
          <p:cNvPr id="7" name="Рисунок 6"/>
          <p:cNvPicPr>
            <a:picLocks noChangeAspect="1"/>
          </p:cNvPicPr>
          <p:nvPr/>
        </p:nvPicPr>
        <p:blipFill>
          <a:blip r:embed="rId3"/>
          <a:stretch>
            <a:fillRect/>
          </a:stretch>
        </p:blipFill>
        <p:spPr>
          <a:xfrm>
            <a:off x="5220072" y="3409821"/>
            <a:ext cx="3232130" cy="1813314"/>
          </a:xfrm>
          <a:prstGeom prst="rect">
            <a:avLst/>
          </a:prstGeom>
        </p:spPr>
      </p:pic>
    </p:spTree>
    <p:extLst>
      <p:ext uri="{BB962C8B-B14F-4D97-AF65-F5344CB8AC3E}">
        <p14:creationId xmlns:p14="http://schemas.microsoft.com/office/powerpoint/2010/main" val="424017138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188640"/>
            <a:ext cx="8352928" cy="4154984"/>
          </a:xfrm>
          <a:prstGeom prst="rect">
            <a:avLst/>
          </a:prstGeom>
        </p:spPr>
        <p:txBody>
          <a:bodyPr wrap="square">
            <a:spAutoFit/>
          </a:bodyPr>
          <a:lstStyle/>
          <a:p>
            <a:pPr algn="ctr"/>
            <a:r>
              <a:rPr lang="uk-UA" sz="2400" b="1" dirty="0" smtClean="0">
                <a:solidFill>
                  <a:srgbClr val="0070C0"/>
                </a:solidFill>
                <a:latin typeface="Times New Roman" pitchFamily="18" charset="0"/>
                <a:cs typeface="Times New Roman" pitchFamily="18" charset="0"/>
              </a:rPr>
              <a:t>ОСОБЛИВОСТІ ПОВЕДІНКИ БІОЛОГІЧНИХ ТКАНИН ПРИ ДЕФОРМАЦІЇ</a:t>
            </a:r>
            <a:endParaRPr lang="uk-UA" dirty="0" smtClean="0">
              <a:latin typeface="Times New Roman" pitchFamily="18" charset="0"/>
              <a:cs typeface="Times New Roman" pitchFamily="18" charset="0"/>
            </a:endParaRPr>
          </a:p>
          <a:p>
            <a:pPr algn="just"/>
            <a:r>
              <a:rPr lang="uk-UA" sz="2400" dirty="0" smtClean="0">
                <a:latin typeface="Times New Roman" pitchFamily="18" charset="0"/>
                <a:cs typeface="Times New Roman" pitchFamily="18" charset="0"/>
              </a:rPr>
              <a:t>	</a:t>
            </a:r>
          </a:p>
          <a:p>
            <a:pPr algn="just"/>
            <a:r>
              <a:rPr lang="uk-UA" sz="2400" dirty="0" smtClean="0">
                <a:latin typeface="Times New Roman" pitchFamily="18" charset="0"/>
                <a:cs typeface="Times New Roman" pitchFamily="18" charset="0"/>
              </a:rPr>
              <a:t>Біологічні тканини є середовищами, для яких існує ряд </a:t>
            </a:r>
            <a:r>
              <a:rPr lang="uk-UA" sz="2400" b="1" dirty="0" smtClean="0">
                <a:latin typeface="Times New Roman" pitchFamily="18" charset="0"/>
                <a:cs typeface="Times New Roman" pitchFamily="18" charset="0"/>
              </a:rPr>
              <a:t>особливостей</a:t>
            </a:r>
            <a:r>
              <a:rPr lang="uk-UA" sz="2400" dirty="0" smtClean="0">
                <a:latin typeface="Times New Roman" pitchFamily="18" charset="0"/>
                <a:cs typeface="Times New Roman" pitchFamily="18" charset="0"/>
              </a:rPr>
              <a:t>: </a:t>
            </a:r>
            <a:r>
              <a:rPr lang="uk-UA" sz="2400" i="1" dirty="0" smtClean="0">
                <a:latin typeface="Times New Roman" pitchFamily="18" charset="0"/>
                <a:cs typeface="Times New Roman" pitchFamily="18" charset="0"/>
              </a:rPr>
              <a:t>неоднорідність</a:t>
            </a:r>
            <a:r>
              <a:rPr lang="uk-UA" sz="2400" dirty="0" smtClean="0">
                <a:latin typeface="Times New Roman" pitchFamily="18" charset="0"/>
                <a:cs typeface="Times New Roman" pitchFamily="18" charset="0"/>
              </a:rPr>
              <a:t>, </a:t>
            </a:r>
            <a:r>
              <a:rPr lang="uk-UA" sz="2400" i="1" dirty="0" smtClean="0">
                <a:latin typeface="Times New Roman" pitchFamily="18" charset="0"/>
                <a:cs typeface="Times New Roman" pitchFamily="18" charset="0"/>
              </a:rPr>
              <a:t>анізотропія</a:t>
            </a:r>
            <a:r>
              <a:rPr lang="uk-UA" sz="2400" dirty="0" smtClean="0">
                <a:latin typeface="Times New Roman" pitchFamily="18" charset="0"/>
                <a:cs typeface="Times New Roman" pitchFamily="18" charset="0"/>
              </a:rPr>
              <a:t>, </a:t>
            </a:r>
            <a:r>
              <a:rPr lang="uk-UA" sz="2400" i="1" dirty="0" smtClean="0">
                <a:latin typeface="Times New Roman" pitchFamily="18" charset="0"/>
                <a:cs typeface="Times New Roman" pitchFamily="18" charset="0"/>
              </a:rPr>
              <a:t>нелінійність</a:t>
            </a:r>
            <a:r>
              <a:rPr lang="uk-UA" sz="2400" dirty="0" smtClean="0">
                <a:latin typeface="Times New Roman" pitchFamily="18" charset="0"/>
                <a:cs typeface="Times New Roman" pitchFamily="18" charset="0"/>
              </a:rPr>
              <a:t> </a:t>
            </a:r>
            <a:r>
              <a:rPr lang="uk-UA" sz="2400" i="1" dirty="0" smtClean="0">
                <a:latin typeface="Times New Roman" pitchFamily="18" charset="0"/>
                <a:cs typeface="Times New Roman" pitchFamily="18" charset="0"/>
              </a:rPr>
              <a:t>механічних властивостей</a:t>
            </a:r>
            <a:r>
              <a:rPr lang="uk-UA" sz="2400" dirty="0" smtClean="0">
                <a:latin typeface="Times New Roman" pitchFamily="18" charset="0"/>
                <a:cs typeface="Times New Roman" pitchFamily="18" charset="0"/>
              </a:rPr>
              <a:t>, </a:t>
            </a:r>
            <a:r>
              <a:rPr lang="uk-UA" sz="2400" i="1" dirty="0" smtClean="0">
                <a:latin typeface="Times New Roman" pitchFamily="18" charset="0"/>
                <a:cs typeface="Times New Roman" pitchFamily="18" charset="0"/>
              </a:rPr>
              <a:t>великі відносні деформації</a:t>
            </a:r>
            <a:r>
              <a:rPr lang="uk-UA" sz="2400" dirty="0" smtClean="0">
                <a:latin typeface="Times New Roman" pitchFamily="18" charset="0"/>
                <a:cs typeface="Times New Roman" pitchFamily="18" charset="0"/>
              </a:rPr>
              <a:t>.</a:t>
            </a:r>
            <a:r>
              <a:rPr lang="uk-UA" sz="2400" dirty="0"/>
              <a:t> </a:t>
            </a:r>
            <a:endParaRPr lang="uk-UA" sz="2400" dirty="0" smtClean="0"/>
          </a:p>
          <a:p>
            <a:pPr algn="just"/>
            <a:endParaRPr lang="uk-UA" sz="2400" dirty="0"/>
          </a:p>
          <a:p>
            <a:pPr algn="just"/>
            <a:r>
              <a:rPr lang="uk-UA" sz="2400" dirty="0" smtClean="0">
                <a:latin typeface="Times New Roman" panose="02020603050405020304" pitchFamily="18" charset="0"/>
                <a:cs typeface="Times New Roman" panose="02020603050405020304" pitchFamily="18" charset="0"/>
              </a:rPr>
              <a:t>Модуль </a:t>
            </a:r>
            <a:r>
              <a:rPr lang="uk-UA" sz="2400" dirty="0">
                <a:latin typeface="Times New Roman" panose="02020603050405020304" pitchFamily="18" charset="0"/>
                <a:cs typeface="Times New Roman" panose="02020603050405020304" pitchFamily="18" charset="0"/>
              </a:rPr>
              <a:t>пружності біологічних тканин не є </a:t>
            </a:r>
            <a:r>
              <a:rPr lang="uk-UA" sz="2400" dirty="0" smtClean="0">
                <a:latin typeface="Times New Roman" panose="02020603050405020304" pitchFamily="18" charset="0"/>
                <a:cs typeface="Times New Roman" panose="02020603050405020304" pitchFamily="18" charset="0"/>
              </a:rPr>
              <a:t>константою;  </a:t>
            </a:r>
            <a:r>
              <a:rPr lang="uk-UA" sz="2400" dirty="0">
                <a:latin typeface="Times New Roman" panose="02020603050405020304" pitchFamily="18" charset="0"/>
                <a:cs typeface="Times New Roman" panose="02020603050405020304" pitchFamily="18" charset="0"/>
              </a:rPr>
              <a:t>д</a:t>
            </a:r>
            <a:r>
              <a:rPr lang="uk-UA" sz="2400" dirty="0" smtClean="0">
                <a:latin typeface="Times New Roman" panose="02020603050405020304" pitchFamily="18" charset="0"/>
                <a:cs typeface="Times New Roman" panose="02020603050405020304" pitchFamily="18" charset="0"/>
              </a:rPr>
              <a:t>іаграми деформації (</a:t>
            </a:r>
            <a:r>
              <a:rPr lang="uk-UA" sz="2400" dirty="0">
                <a:latin typeface="Times New Roman" panose="02020603050405020304" pitchFamily="18" charset="0"/>
                <a:cs typeface="Times New Roman" panose="02020603050405020304" pitchFamily="18" charset="0"/>
              </a:rPr>
              <a:t>криві залежності механічної напруги від відносної деформації) </a:t>
            </a:r>
            <a:r>
              <a:rPr lang="uk-UA" sz="2400" i="1" dirty="0" smtClean="0">
                <a:latin typeface="Times New Roman" panose="02020603050405020304" pitchFamily="18" charset="0"/>
                <a:cs typeface="Times New Roman" panose="02020603050405020304" pitchFamily="18" charset="0"/>
              </a:rPr>
              <a:t>нелінійні</a:t>
            </a:r>
            <a:r>
              <a:rPr lang="uk-UA" sz="2400" dirty="0" smtClean="0">
                <a:latin typeface="Times New Roman" panose="02020603050405020304" pitchFamily="18" charset="0"/>
                <a:cs typeface="Times New Roman" panose="02020603050405020304" pitchFamily="18" charset="0"/>
              </a:rPr>
              <a:t>.</a:t>
            </a:r>
            <a:endParaRPr lang="uk-UA" sz="2400" dirty="0">
              <a:latin typeface="Times New Roman" panose="02020603050405020304" pitchFamily="18" charset="0"/>
              <a:cs typeface="Times New Roman" panose="02020603050405020304" pitchFamily="18" charset="0"/>
            </a:endParaRPr>
          </a:p>
          <a:p>
            <a:pPr algn="just"/>
            <a:endParaRPr lang="uk-UA" sz="2400" dirty="0" smtClean="0">
              <a:latin typeface="Times New Roman" pitchFamily="18" charset="0"/>
              <a:cs typeface="Times New Roman" pitchFamily="18" charset="0"/>
            </a:endParaRPr>
          </a:p>
        </p:txBody>
      </p:sp>
      <p:sp>
        <p:nvSpPr>
          <p:cNvPr id="3" name="Прямокутник 2"/>
          <p:cNvSpPr/>
          <p:nvPr/>
        </p:nvSpPr>
        <p:spPr>
          <a:xfrm>
            <a:off x="2286000" y="2828836"/>
            <a:ext cx="4572000" cy="369332"/>
          </a:xfrm>
          <a:prstGeom prst="rect">
            <a:avLst/>
          </a:prstGeom>
        </p:spPr>
        <p:txBody>
          <a:bodyPr>
            <a:spAutoFit/>
          </a:bodyPr>
          <a:lstStyle/>
          <a:p>
            <a:endParaRPr lang="uk-UA" dirty="0"/>
          </a:p>
        </p:txBody>
      </p:sp>
      <p:pic>
        <p:nvPicPr>
          <p:cNvPr id="5" name="Рисунок 4"/>
          <p:cNvPicPr>
            <a:picLocks noChangeAspect="1"/>
          </p:cNvPicPr>
          <p:nvPr/>
        </p:nvPicPr>
        <p:blipFill>
          <a:blip r:embed="rId2"/>
          <a:stretch>
            <a:fillRect/>
          </a:stretch>
        </p:blipFill>
        <p:spPr>
          <a:xfrm>
            <a:off x="2987824" y="4251291"/>
            <a:ext cx="3456384" cy="2499900"/>
          </a:xfrm>
          <a:prstGeom prst="rect">
            <a:avLst/>
          </a:prstGeom>
        </p:spPr>
      </p:pic>
    </p:spTree>
    <p:extLst>
      <p:ext uri="{BB962C8B-B14F-4D97-AF65-F5344CB8AC3E}">
        <p14:creationId xmlns:p14="http://schemas.microsoft.com/office/powerpoint/2010/main" val="250558366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764704"/>
            <a:ext cx="8352928" cy="830997"/>
          </a:xfrm>
          <a:prstGeom prst="rect">
            <a:avLst/>
          </a:prstGeom>
        </p:spPr>
        <p:txBody>
          <a:bodyPr wrap="square">
            <a:spAutoFit/>
          </a:bodyPr>
          <a:lstStyle/>
          <a:p>
            <a:pPr marL="342900" indent="-342900" algn="just">
              <a:buFont typeface="Arial" panose="020B0604020202020204" pitchFamily="34" charset="0"/>
              <a:buChar char="•"/>
            </a:pPr>
            <a:r>
              <a:rPr lang="uk-UA" sz="2400" i="1" dirty="0" smtClean="0">
                <a:latin typeface="Times New Roman" pitchFamily="18" charset="0"/>
                <a:cs typeface="Times New Roman" pitchFamily="18" charset="0"/>
              </a:rPr>
              <a:t>Анізотропія</a:t>
            </a:r>
            <a:r>
              <a:rPr lang="uk-UA" sz="2400" dirty="0" smtClean="0">
                <a:latin typeface="Times New Roman" pitchFamily="18" charset="0"/>
                <a:cs typeface="Times New Roman" pitchFamily="18" charset="0"/>
              </a:rPr>
              <a:t>  - це залежність фізичних властивостей середовища від обраного напрямку. 	</a:t>
            </a:r>
          </a:p>
        </p:txBody>
      </p:sp>
      <p:pic>
        <p:nvPicPr>
          <p:cNvPr id="11" name="Рисунок 10"/>
          <p:cNvPicPr>
            <a:picLocks noChangeAspect="1"/>
          </p:cNvPicPr>
          <p:nvPr/>
        </p:nvPicPr>
        <p:blipFill>
          <a:blip r:embed="rId2"/>
          <a:stretch>
            <a:fillRect/>
          </a:stretch>
        </p:blipFill>
        <p:spPr>
          <a:xfrm>
            <a:off x="1835696" y="2276872"/>
            <a:ext cx="6243095" cy="4100172"/>
          </a:xfrm>
          <a:prstGeom prst="rect">
            <a:avLst/>
          </a:prstGeom>
        </p:spPr>
      </p:pic>
    </p:spTree>
    <p:extLst>
      <p:ext uri="{BB962C8B-B14F-4D97-AF65-F5344CB8AC3E}">
        <p14:creationId xmlns:p14="http://schemas.microsoft.com/office/powerpoint/2010/main" val="78053389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260648"/>
            <a:ext cx="8352928" cy="2677656"/>
          </a:xfrm>
          <a:prstGeom prst="rect">
            <a:avLst/>
          </a:prstGeom>
        </p:spPr>
        <p:txBody>
          <a:bodyPr wrap="square">
            <a:spAutoFit/>
          </a:bodyPr>
          <a:lstStyle/>
          <a:p>
            <a:pPr algn="just"/>
            <a:r>
              <a:rPr lang="uk-UA" sz="2400" dirty="0" smtClean="0">
                <a:latin typeface="Times New Roman" pitchFamily="18" charset="0"/>
                <a:cs typeface="Times New Roman" pitchFamily="18" charset="0"/>
              </a:rPr>
              <a:t>Механічні </a:t>
            </a:r>
            <a:r>
              <a:rPr lang="uk-UA" sz="2400" dirty="0">
                <a:latin typeface="Times New Roman" pitchFamily="18" charset="0"/>
                <a:cs typeface="Times New Roman" pitchFamily="18" charset="0"/>
              </a:rPr>
              <a:t>властивості біологічних тканин </a:t>
            </a:r>
            <a:r>
              <a:rPr lang="uk-UA" sz="2400" dirty="0" smtClean="0">
                <a:latin typeface="Times New Roman" pitchFamily="18" charset="0"/>
                <a:cs typeface="Times New Roman" pitchFamily="18" charset="0"/>
              </a:rPr>
              <a:t>залежать</a:t>
            </a:r>
          </a:p>
          <a:p>
            <a:pPr marL="342900" indent="-342900" algn="just">
              <a:buFont typeface="Arial" panose="020B0604020202020204" pitchFamily="34" charset="0"/>
              <a:buChar char="•"/>
            </a:pPr>
            <a:r>
              <a:rPr lang="uk-UA" sz="2400" dirty="0" smtClean="0">
                <a:latin typeface="Times New Roman" pitchFamily="18" charset="0"/>
                <a:cs typeface="Times New Roman" pitchFamily="18" charset="0"/>
              </a:rPr>
              <a:t>від </a:t>
            </a:r>
            <a:r>
              <a:rPr lang="uk-UA" sz="2400" dirty="0">
                <a:latin typeface="Times New Roman" pitchFamily="18" charset="0"/>
                <a:cs typeface="Times New Roman" pitchFamily="18" charset="0"/>
              </a:rPr>
              <a:t>ряду механічних </a:t>
            </a:r>
            <a:r>
              <a:rPr lang="uk-UA" sz="2400" dirty="0" smtClean="0">
                <a:latin typeface="Times New Roman" pitchFamily="18" charset="0"/>
                <a:cs typeface="Times New Roman" pitchFamily="18" charset="0"/>
              </a:rPr>
              <a:t>факторів (швидкості </a:t>
            </a:r>
            <a:r>
              <a:rPr lang="uk-UA" sz="2400" dirty="0">
                <a:latin typeface="Times New Roman" pitchFamily="18" charset="0"/>
                <a:cs typeface="Times New Roman" pitchFamily="18" charset="0"/>
              </a:rPr>
              <a:t>та тривалості навантаження, </a:t>
            </a:r>
            <a:r>
              <a:rPr lang="uk-UA" sz="2400" dirty="0" smtClean="0">
                <a:latin typeface="Times New Roman" pitchFamily="18" charset="0"/>
                <a:cs typeface="Times New Roman" pitchFamily="18" charset="0"/>
              </a:rPr>
              <a:t>орієнтації тощо) </a:t>
            </a:r>
            <a:r>
              <a:rPr lang="uk-UA" sz="2400" dirty="0">
                <a:latin typeface="Times New Roman" pitchFamily="18" charset="0"/>
                <a:cs typeface="Times New Roman" pitchFamily="18" charset="0"/>
              </a:rPr>
              <a:t>та </a:t>
            </a:r>
            <a:endParaRPr lang="uk-UA" sz="2400" dirty="0" smtClean="0">
              <a:latin typeface="Times New Roman" pitchFamily="18" charset="0"/>
              <a:cs typeface="Times New Roman" pitchFamily="18" charset="0"/>
            </a:endParaRPr>
          </a:p>
          <a:p>
            <a:pPr marL="342900" indent="-342900" algn="just">
              <a:buFont typeface="Arial" panose="020B0604020202020204" pitchFamily="34" charset="0"/>
              <a:buChar char="•"/>
            </a:pPr>
            <a:r>
              <a:rPr lang="uk-UA" sz="2400" dirty="0" smtClean="0">
                <a:latin typeface="Times New Roman" pitchFamily="18" charset="0"/>
                <a:cs typeface="Times New Roman" pitchFamily="18" charset="0"/>
              </a:rPr>
              <a:t>від </a:t>
            </a:r>
            <a:r>
              <a:rPr lang="uk-UA" sz="2400" dirty="0">
                <a:latin typeface="Times New Roman" pitchFamily="18" charset="0"/>
                <a:cs typeface="Times New Roman" pitchFamily="18" charset="0"/>
              </a:rPr>
              <a:t>ряду факторів біологічної природи (віку організму, ступеня функціональної активності тощо). </a:t>
            </a:r>
            <a:endParaRPr lang="uk-UA" sz="2400" dirty="0" smtClean="0">
              <a:latin typeface="Times New Roman" pitchFamily="18" charset="0"/>
              <a:cs typeface="Times New Roman" pitchFamily="18" charset="0"/>
            </a:endParaRPr>
          </a:p>
          <a:p>
            <a:pPr algn="just"/>
            <a:r>
              <a:rPr lang="uk-UA" sz="2400" dirty="0" smtClean="0">
                <a:latin typeface="Times New Roman" pitchFamily="18" charset="0"/>
                <a:cs typeface="Times New Roman" pitchFamily="18" charset="0"/>
              </a:rPr>
              <a:t>Крім того, істотно відрізняються механічні властивості кісткової тканини та м'яких тканин.</a:t>
            </a:r>
          </a:p>
        </p:txBody>
      </p:sp>
      <p:pic>
        <p:nvPicPr>
          <p:cNvPr id="3" name="Рисунок 2"/>
          <p:cNvPicPr>
            <a:picLocks noChangeAspect="1"/>
          </p:cNvPicPr>
          <p:nvPr/>
        </p:nvPicPr>
        <p:blipFill>
          <a:blip r:embed="rId2"/>
          <a:stretch>
            <a:fillRect/>
          </a:stretch>
        </p:blipFill>
        <p:spPr>
          <a:xfrm>
            <a:off x="611560" y="3521424"/>
            <a:ext cx="2880320" cy="1920213"/>
          </a:xfrm>
          <a:prstGeom prst="rect">
            <a:avLst/>
          </a:prstGeom>
        </p:spPr>
      </p:pic>
      <p:pic>
        <p:nvPicPr>
          <p:cNvPr id="6" name="Рисунок 5"/>
          <p:cNvPicPr>
            <a:picLocks noChangeAspect="1"/>
          </p:cNvPicPr>
          <p:nvPr/>
        </p:nvPicPr>
        <p:blipFill>
          <a:blip r:embed="rId3"/>
          <a:stretch>
            <a:fillRect/>
          </a:stretch>
        </p:blipFill>
        <p:spPr>
          <a:xfrm>
            <a:off x="7236296" y="3501008"/>
            <a:ext cx="1491737" cy="1833959"/>
          </a:xfrm>
          <a:prstGeom prst="rect">
            <a:avLst/>
          </a:prstGeom>
        </p:spPr>
      </p:pic>
      <p:pic>
        <p:nvPicPr>
          <p:cNvPr id="7" name="Рисунок 6"/>
          <p:cNvPicPr>
            <a:picLocks noChangeAspect="1"/>
          </p:cNvPicPr>
          <p:nvPr/>
        </p:nvPicPr>
        <p:blipFill>
          <a:blip r:embed="rId4"/>
          <a:stretch>
            <a:fillRect/>
          </a:stretch>
        </p:blipFill>
        <p:spPr>
          <a:xfrm>
            <a:off x="3995936" y="4725144"/>
            <a:ext cx="2922818" cy="1753691"/>
          </a:xfrm>
          <a:prstGeom prst="rect">
            <a:avLst/>
          </a:prstGeom>
        </p:spPr>
      </p:pic>
    </p:spTree>
    <p:extLst>
      <p:ext uri="{BB962C8B-B14F-4D97-AF65-F5344CB8AC3E}">
        <p14:creationId xmlns:p14="http://schemas.microsoft.com/office/powerpoint/2010/main" val="50077556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476672"/>
            <a:ext cx="4320480" cy="4893647"/>
          </a:xfrm>
          <a:prstGeom prst="rect">
            <a:avLst/>
          </a:prstGeom>
        </p:spPr>
        <p:txBody>
          <a:bodyPr wrap="square">
            <a:spAutoFit/>
          </a:bodyPr>
          <a:lstStyle/>
          <a:p>
            <a:pPr algn="just"/>
            <a:r>
              <a:rPr lang="uk-UA" sz="2400" dirty="0" smtClean="0">
                <a:latin typeface="Times New Roman" pitchFamily="18" charset="0"/>
                <a:cs typeface="Times New Roman" pitchFamily="18" charset="0"/>
              </a:rPr>
              <a:t>Приклади біологічних тканин і органів, які в процесі функціонування підлягають значним навантаженням:</a:t>
            </a:r>
          </a:p>
          <a:p>
            <a:pPr marL="342900" indent="-342900" algn="just">
              <a:buFont typeface="Arial" panose="020B0604020202020204" pitchFamily="34" charset="0"/>
              <a:buChar char="•"/>
            </a:pPr>
            <a:r>
              <a:rPr lang="uk-UA" sz="2400" dirty="0" smtClean="0">
                <a:latin typeface="Times New Roman" pitchFamily="18" charset="0"/>
                <a:cs typeface="Times New Roman" pitchFamily="18" charset="0"/>
              </a:rPr>
              <a:t>кісткова тканина,</a:t>
            </a:r>
          </a:p>
          <a:p>
            <a:pPr marL="342900" indent="-342900" algn="just">
              <a:buFont typeface="Arial" panose="020B0604020202020204" pitchFamily="34" charset="0"/>
              <a:buChar char="•"/>
            </a:pPr>
            <a:r>
              <a:rPr lang="uk-UA" sz="2400" dirty="0">
                <a:latin typeface="Times New Roman" pitchFamily="18" charset="0"/>
                <a:cs typeface="Times New Roman" pitchFamily="18" charset="0"/>
              </a:rPr>
              <a:t>м</a:t>
            </a:r>
            <a:r>
              <a:rPr lang="uk-UA" sz="2400" dirty="0" smtClean="0">
                <a:latin typeface="Times New Roman" pitchFamily="18" charset="0"/>
                <a:cs typeface="Times New Roman" pitchFamily="18" charset="0"/>
              </a:rPr>
              <a:t>’язова тканини,</a:t>
            </a:r>
          </a:p>
          <a:p>
            <a:pPr marL="342900" indent="-342900" algn="just">
              <a:buFont typeface="Arial" panose="020B0604020202020204" pitchFamily="34" charset="0"/>
              <a:buChar char="•"/>
            </a:pPr>
            <a:r>
              <a:rPr lang="uk-UA" sz="2400" dirty="0" smtClean="0">
                <a:latin typeface="Times New Roman" pitchFamily="18" charset="0"/>
                <a:cs typeface="Times New Roman" pitchFamily="18" charset="0"/>
              </a:rPr>
              <a:t>сухожилля,</a:t>
            </a:r>
          </a:p>
          <a:p>
            <a:pPr marL="342900" indent="-342900" algn="just">
              <a:buFont typeface="Arial" panose="020B0604020202020204" pitchFamily="34" charset="0"/>
              <a:buChar char="•"/>
            </a:pPr>
            <a:r>
              <a:rPr lang="uk-UA" sz="2400" dirty="0" smtClean="0">
                <a:latin typeface="Times New Roman" pitchFamily="18" charset="0"/>
                <a:cs typeface="Times New Roman" pitchFamily="18" charset="0"/>
              </a:rPr>
              <a:t>стінки судин, </a:t>
            </a:r>
          </a:p>
          <a:p>
            <a:pPr marL="342900" indent="-342900" algn="just">
              <a:buFont typeface="Arial" panose="020B0604020202020204" pitchFamily="34" charset="0"/>
              <a:buChar char="•"/>
            </a:pPr>
            <a:r>
              <a:rPr lang="uk-UA" sz="2400" dirty="0">
                <a:latin typeface="Times New Roman" pitchFamily="18" charset="0"/>
                <a:cs typeface="Times New Roman" pitchFamily="18" charset="0"/>
              </a:rPr>
              <a:t>с</a:t>
            </a:r>
            <a:r>
              <a:rPr lang="uk-UA" sz="2400" dirty="0" smtClean="0">
                <a:latin typeface="Times New Roman" pitchFamily="18" charset="0"/>
                <a:cs typeface="Times New Roman" pitchFamily="18" charset="0"/>
              </a:rPr>
              <a:t>ерцеві клапани тощо.</a:t>
            </a:r>
          </a:p>
          <a:p>
            <a:pPr algn="just"/>
            <a:endParaRPr lang="uk-UA" sz="2400" dirty="0" smtClean="0">
              <a:latin typeface="Times New Roman" pitchFamily="18" charset="0"/>
              <a:cs typeface="Times New Roman" pitchFamily="18" charset="0"/>
            </a:endParaRPr>
          </a:p>
          <a:p>
            <a:pPr algn="just"/>
            <a:r>
              <a:rPr lang="uk-UA" sz="2400" dirty="0" smtClean="0">
                <a:latin typeface="Times New Roman" pitchFamily="18" charset="0"/>
                <a:cs typeface="Times New Roman" pitchFamily="18" charset="0"/>
              </a:rPr>
              <a:t>Розглянемо особливості поведінки цих тканин під впливом зовнішніх сил.</a:t>
            </a:r>
          </a:p>
        </p:txBody>
      </p:sp>
      <p:pic>
        <p:nvPicPr>
          <p:cNvPr id="3" name="Рисунок 2"/>
          <p:cNvPicPr>
            <a:picLocks noChangeAspect="1"/>
          </p:cNvPicPr>
          <p:nvPr/>
        </p:nvPicPr>
        <p:blipFill>
          <a:blip r:embed="rId2"/>
          <a:stretch>
            <a:fillRect/>
          </a:stretch>
        </p:blipFill>
        <p:spPr>
          <a:xfrm>
            <a:off x="5580112" y="476672"/>
            <a:ext cx="2990850" cy="4876800"/>
          </a:xfrm>
          <a:prstGeom prst="rect">
            <a:avLst/>
          </a:prstGeom>
        </p:spPr>
      </p:pic>
    </p:spTree>
    <p:extLst>
      <p:ext uri="{BB962C8B-B14F-4D97-AF65-F5344CB8AC3E}">
        <p14:creationId xmlns:p14="http://schemas.microsoft.com/office/powerpoint/2010/main" val="100009849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200884"/>
            <a:ext cx="8208912" cy="3046988"/>
          </a:xfrm>
          <a:prstGeom prst="rect">
            <a:avLst/>
          </a:prstGeom>
        </p:spPr>
        <p:txBody>
          <a:bodyPr wrap="square">
            <a:spAutoFit/>
          </a:bodyPr>
          <a:lstStyle/>
          <a:p>
            <a:pPr algn="just"/>
            <a:r>
              <a:rPr lang="uk-UA" sz="2400" b="1" dirty="0" smtClean="0">
                <a:latin typeface="Times New Roman" pitchFamily="18" charset="0"/>
                <a:cs typeface="Times New Roman" pitchFamily="18" charset="0"/>
              </a:rPr>
              <a:t>Кісткова тканина</a:t>
            </a:r>
            <a:r>
              <a:rPr lang="uk-UA" sz="2400" dirty="0" smtClean="0">
                <a:latin typeface="Times New Roman" pitchFamily="18" charset="0"/>
                <a:cs typeface="Times New Roman" pitchFamily="18" charset="0"/>
              </a:rPr>
              <a:t> - це тканина, яка за своїми механічними властивостями найближча до твердих матеріалів, що використовуються у будівництві як конструкційні матеріали (дерево, бетон, деякі метали), і має </a:t>
            </a:r>
            <a:r>
              <a:rPr lang="uk-UA" sz="2400" i="1" dirty="0" smtClean="0">
                <a:latin typeface="Times New Roman" pitchFamily="18" charset="0"/>
                <a:cs typeface="Times New Roman" pitchFamily="18" charset="0"/>
              </a:rPr>
              <a:t>найбільшу міцність</a:t>
            </a:r>
            <a:r>
              <a:rPr lang="uk-UA" sz="2400" dirty="0" smtClean="0">
                <a:latin typeface="Times New Roman" pitchFamily="18" charset="0"/>
                <a:cs typeface="Times New Roman" pitchFamily="18" charset="0"/>
              </a:rPr>
              <a:t>. </a:t>
            </a:r>
          </a:p>
          <a:p>
            <a:pPr marL="342900" indent="-342900" algn="just">
              <a:buFont typeface="Arial" panose="020B0604020202020204" pitchFamily="34" charset="0"/>
              <a:buChar char="•"/>
            </a:pPr>
            <a:r>
              <a:rPr lang="uk-UA" sz="2400" dirty="0" smtClean="0">
                <a:latin typeface="Times New Roman" pitchFamily="18" charset="0"/>
                <a:cs typeface="Times New Roman" pitchFamily="18" charset="0"/>
              </a:rPr>
              <a:t>Кісткова тканина досить складна за будовою і являє собою </a:t>
            </a:r>
            <a:r>
              <a:rPr lang="uk-UA" sz="2400" i="1" dirty="0" smtClean="0">
                <a:latin typeface="Times New Roman" pitchFamily="18" charset="0"/>
                <a:cs typeface="Times New Roman" pitchFamily="18" charset="0"/>
              </a:rPr>
              <a:t>композитний матеріал</a:t>
            </a:r>
            <a:r>
              <a:rPr lang="uk-UA" sz="2400" dirty="0" smtClean="0">
                <a:latin typeface="Times New Roman" pitchFamily="18" charset="0"/>
                <a:cs typeface="Times New Roman" pitchFamily="18" charset="0"/>
              </a:rPr>
              <a:t>, що складається з органічних (</a:t>
            </a:r>
            <a:r>
              <a:rPr lang="uk-UA" sz="2400" i="1" dirty="0">
                <a:latin typeface="Times New Roman" panose="02020603050405020304" pitchFamily="18" charset="0"/>
                <a:cs typeface="Times New Roman" panose="02020603050405020304" pitchFamily="18" charset="0"/>
              </a:rPr>
              <a:t>колаген</a:t>
            </a:r>
            <a:r>
              <a:rPr lang="uk-UA" sz="2400" dirty="0">
                <a:latin typeface="Times New Roman" panose="02020603050405020304" pitchFamily="18" charset="0"/>
                <a:cs typeface="Times New Roman" panose="02020603050405020304" pitchFamily="18" charset="0"/>
              </a:rPr>
              <a:t>)  </a:t>
            </a:r>
            <a:r>
              <a:rPr lang="uk-UA" sz="2400" dirty="0" smtClean="0">
                <a:latin typeface="Times New Roman" pitchFamily="18" charset="0"/>
                <a:cs typeface="Times New Roman" pitchFamily="18" charset="0"/>
              </a:rPr>
              <a:t>і неорганічних (</a:t>
            </a:r>
            <a:r>
              <a:rPr lang="uk-UA" sz="2400" i="1" dirty="0" err="1">
                <a:latin typeface="Times New Roman" panose="02020603050405020304" pitchFamily="18" charset="0"/>
                <a:cs typeface="Times New Roman" panose="02020603050405020304" pitchFamily="18" charset="0"/>
              </a:rPr>
              <a:t>гідроксиапатит</a:t>
            </a:r>
            <a:r>
              <a:rPr lang="uk-UA" sz="2400" dirty="0">
                <a:latin typeface="Times New Roman" panose="02020603050405020304" pitchFamily="18" charset="0"/>
                <a:cs typeface="Times New Roman" panose="02020603050405020304" pitchFamily="18" charset="0"/>
              </a:rPr>
              <a:t>)  </a:t>
            </a:r>
            <a:r>
              <a:rPr lang="uk-UA" sz="2400" dirty="0" smtClean="0">
                <a:latin typeface="Times New Roman" pitchFamily="18" charset="0"/>
                <a:cs typeface="Times New Roman" pitchFamily="18" charset="0"/>
              </a:rPr>
              <a:t>речовин і має </a:t>
            </a:r>
            <a:r>
              <a:rPr lang="uk-UA" sz="2400" i="1" dirty="0" smtClean="0">
                <a:latin typeface="Times New Roman" pitchFamily="18" charset="0"/>
                <a:cs typeface="Times New Roman" pitchFamily="18" charset="0"/>
              </a:rPr>
              <a:t>анізотропні властивості</a:t>
            </a:r>
            <a:r>
              <a:rPr lang="uk-UA" sz="2400" dirty="0">
                <a:latin typeface="Times New Roman" pitchFamily="18" charset="0"/>
                <a:cs typeface="Times New Roman" pitchFamily="18" charset="0"/>
              </a:rPr>
              <a:t>. </a:t>
            </a:r>
            <a:endParaRPr lang="uk-UA" sz="2400" dirty="0" smtClean="0">
              <a:latin typeface="Times New Roman" pitchFamily="18" charset="0"/>
              <a:cs typeface="Times New Roman" pitchFamily="18" charset="0"/>
            </a:endParaRPr>
          </a:p>
        </p:txBody>
      </p:sp>
      <p:pic>
        <p:nvPicPr>
          <p:cNvPr id="3" name="Рисунок 2"/>
          <p:cNvPicPr>
            <a:picLocks noChangeAspect="1"/>
          </p:cNvPicPr>
          <p:nvPr/>
        </p:nvPicPr>
        <p:blipFill>
          <a:blip r:embed="rId2"/>
          <a:stretch>
            <a:fillRect/>
          </a:stretch>
        </p:blipFill>
        <p:spPr>
          <a:xfrm>
            <a:off x="2411760" y="3933056"/>
            <a:ext cx="4608512" cy="2307610"/>
          </a:xfrm>
          <a:prstGeom prst="rect">
            <a:avLst/>
          </a:prstGeom>
        </p:spPr>
      </p:pic>
    </p:spTree>
    <p:extLst>
      <p:ext uri="{BB962C8B-B14F-4D97-AF65-F5344CB8AC3E}">
        <p14:creationId xmlns:p14="http://schemas.microsoft.com/office/powerpoint/2010/main" val="136293484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467544" y="260649"/>
            <a:ext cx="8424936" cy="2808312"/>
          </a:xfrm>
        </p:spPr>
        <p:txBody>
          <a:bodyPr>
            <a:noAutofit/>
          </a:bodyPr>
          <a:lstStyle/>
          <a:p>
            <a:pPr marL="0" indent="0" algn="just">
              <a:buNone/>
            </a:pPr>
            <a:r>
              <a:rPr lang="uk-UA" sz="2200" dirty="0">
                <a:latin typeface="Times New Roman" panose="02020603050405020304" pitchFamily="18" charset="0"/>
                <a:cs typeface="Times New Roman" panose="02020603050405020304" pitchFamily="18" charset="0"/>
              </a:rPr>
              <a:t>Кісткова </a:t>
            </a:r>
            <a:r>
              <a:rPr lang="uk-UA" sz="2200" dirty="0" smtClean="0">
                <a:latin typeface="Times New Roman" panose="02020603050405020304" pitchFamily="18" charset="0"/>
                <a:cs typeface="Times New Roman" panose="02020603050405020304" pitchFamily="18" charset="0"/>
              </a:rPr>
              <a:t>тканина – це один </a:t>
            </a:r>
            <a:r>
              <a:rPr lang="uk-UA" sz="2200" dirty="0">
                <a:latin typeface="Times New Roman" panose="02020603050405020304" pitchFamily="18" charset="0"/>
                <a:cs typeface="Times New Roman" panose="02020603050405020304" pitchFamily="18" charset="0"/>
              </a:rPr>
              <a:t>з видів сполучної тканини, яка складається з декількох видів клітин та міжклітинної речовини, яка є </a:t>
            </a:r>
            <a:r>
              <a:rPr lang="uk-UA" sz="2200" dirty="0" err="1">
                <a:latin typeface="Times New Roman" panose="02020603050405020304" pitchFamily="18" charset="0"/>
                <a:cs typeface="Times New Roman" panose="02020603050405020304" pitchFamily="18" charset="0"/>
              </a:rPr>
              <a:t>обвапнованою</a:t>
            </a:r>
            <a:r>
              <a:rPr lang="uk-UA" sz="2200" dirty="0">
                <a:latin typeface="Times New Roman" panose="02020603050405020304" pitchFamily="18" charset="0"/>
                <a:cs typeface="Times New Roman" panose="02020603050405020304" pitchFamily="18" charset="0"/>
              </a:rPr>
              <a:t>. </a:t>
            </a:r>
            <a:endParaRPr lang="uk-UA" sz="2200" dirty="0" smtClean="0">
              <a:latin typeface="Times New Roman" panose="02020603050405020304" pitchFamily="18" charset="0"/>
              <a:cs typeface="Times New Roman" panose="02020603050405020304" pitchFamily="18" charset="0"/>
            </a:endParaRPr>
          </a:p>
          <a:p>
            <a:pPr marL="0" indent="0">
              <a:buNone/>
            </a:pPr>
            <a:r>
              <a:rPr lang="uk-UA" sz="2200" dirty="0" smtClean="0">
                <a:latin typeface="Times New Roman" panose="02020603050405020304" pitchFamily="18" charset="0"/>
                <a:cs typeface="Times New Roman" panose="02020603050405020304" pitchFamily="18" charset="0"/>
              </a:rPr>
              <a:t>Розрізняють </a:t>
            </a:r>
            <a:r>
              <a:rPr lang="uk-UA" sz="2200" b="1" i="1" dirty="0">
                <a:latin typeface="Times New Roman" panose="02020603050405020304" pitchFamily="18" charset="0"/>
                <a:cs typeface="Times New Roman" panose="02020603050405020304" pitchFamily="18" charset="0"/>
              </a:rPr>
              <a:t>компактну</a:t>
            </a:r>
            <a:r>
              <a:rPr lang="uk-UA" sz="2200" dirty="0">
                <a:latin typeface="Times New Roman" panose="02020603050405020304" pitchFamily="18" charset="0"/>
                <a:cs typeface="Times New Roman" panose="02020603050405020304" pitchFamily="18" charset="0"/>
              </a:rPr>
              <a:t> та </a:t>
            </a:r>
            <a:r>
              <a:rPr lang="uk-UA" sz="2200" b="1" i="1" dirty="0">
                <a:latin typeface="Times New Roman" panose="02020603050405020304" pitchFamily="18" charset="0"/>
                <a:cs typeface="Times New Roman" panose="02020603050405020304" pitchFamily="18" charset="0"/>
              </a:rPr>
              <a:t>спонгіозну (губчасту) </a:t>
            </a:r>
            <a:r>
              <a:rPr lang="uk-UA" sz="2200" dirty="0">
                <a:latin typeface="Times New Roman" panose="02020603050405020304" pitchFamily="18" charset="0"/>
                <a:cs typeface="Times New Roman" panose="02020603050405020304" pitchFamily="18" charset="0"/>
              </a:rPr>
              <a:t>кісткові тканини. </a:t>
            </a:r>
            <a:endParaRPr lang="uk-UA" sz="2200" dirty="0" smtClean="0">
              <a:latin typeface="Times New Roman" panose="02020603050405020304" pitchFamily="18" charset="0"/>
              <a:cs typeface="Times New Roman" panose="02020603050405020304" pitchFamily="18" charset="0"/>
            </a:endParaRPr>
          </a:p>
          <a:p>
            <a:pPr marL="0" indent="0" algn="just">
              <a:buNone/>
            </a:pPr>
            <a:r>
              <a:rPr lang="uk-UA" sz="2200" dirty="0" smtClean="0">
                <a:latin typeface="Times New Roman" panose="02020603050405020304" pitchFamily="18" charset="0"/>
                <a:cs typeface="Times New Roman" panose="02020603050405020304" pitchFamily="18" charset="0"/>
              </a:rPr>
              <a:t>Компактна </a:t>
            </a:r>
            <a:r>
              <a:rPr lang="uk-UA" sz="2200" dirty="0">
                <a:latin typeface="Times New Roman" panose="02020603050405020304" pitchFamily="18" charset="0"/>
                <a:cs typeface="Times New Roman" panose="02020603050405020304" pitchFamily="18" charset="0"/>
              </a:rPr>
              <a:t>кісткова тканина є основою тих відділів кісток, які піддаються в процесі життєдіяльності людини </a:t>
            </a:r>
            <a:r>
              <a:rPr lang="uk-UA" sz="2200" dirty="0" smtClean="0">
                <a:latin typeface="Times New Roman" panose="02020603050405020304" pitchFamily="18" charset="0"/>
                <a:cs typeface="Times New Roman" panose="02020603050405020304" pitchFamily="18" charset="0"/>
              </a:rPr>
              <a:t>найбільшим </a:t>
            </a:r>
            <a:r>
              <a:rPr lang="uk-UA" sz="2200" dirty="0">
                <a:latin typeface="Times New Roman" panose="02020603050405020304" pitchFamily="18" charset="0"/>
                <a:cs typeface="Times New Roman" panose="02020603050405020304" pitchFamily="18" charset="0"/>
              </a:rPr>
              <a:t>механічним навантаженням. </a:t>
            </a:r>
            <a:endParaRPr lang="uk-UA" sz="2200" dirty="0" smtClean="0">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a:stretch>
            <a:fillRect/>
          </a:stretch>
        </p:blipFill>
        <p:spPr>
          <a:xfrm>
            <a:off x="2555776" y="3356992"/>
            <a:ext cx="3962743" cy="3334801"/>
          </a:xfrm>
          <a:prstGeom prst="rect">
            <a:avLst/>
          </a:prstGeom>
        </p:spPr>
      </p:pic>
    </p:spTree>
    <p:extLst>
      <p:ext uri="{BB962C8B-B14F-4D97-AF65-F5344CB8AC3E}">
        <p14:creationId xmlns:p14="http://schemas.microsoft.com/office/powerpoint/2010/main" val="410216789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467544" y="260648"/>
            <a:ext cx="8424936" cy="4525963"/>
          </a:xfrm>
        </p:spPr>
        <p:txBody>
          <a:bodyPr>
            <a:noAutofit/>
          </a:bodyPr>
          <a:lstStyle/>
          <a:p>
            <a:pPr marL="0" indent="0" algn="just">
              <a:buNone/>
            </a:pPr>
            <a:r>
              <a:rPr lang="uk-UA" sz="2200" dirty="0" smtClean="0">
                <a:latin typeface="Times New Roman" panose="02020603050405020304" pitchFamily="18" charset="0"/>
                <a:cs typeface="Times New Roman" panose="02020603050405020304" pitchFamily="18" charset="0"/>
              </a:rPr>
              <a:t>Основними </a:t>
            </a:r>
            <a:r>
              <a:rPr lang="uk-UA" sz="2200" dirty="0">
                <a:latin typeface="Times New Roman" panose="02020603050405020304" pitchFamily="18" charset="0"/>
                <a:cs typeface="Times New Roman" panose="02020603050405020304" pitchFamily="18" charset="0"/>
              </a:rPr>
              <a:t>компонентами кісткової тканини є макромолекули </a:t>
            </a:r>
            <a:r>
              <a:rPr lang="uk-UA" sz="2200" b="1" i="1" dirty="0" err="1">
                <a:latin typeface="Times New Roman" panose="02020603050405020304" pitchFamily="18" charset="0"/>
                <a:cs typeface="Times New Roman" panose="02020603050405020304" pitchFamily="18" charset="0"/>
              </a:rPr>
              <a:t>тропоколагену</a:t>
            </a:r>
            <a:r>
              <a:rPr lang="uk-UA" sz="2200" dirty="0">
                <a:latin typeface="Times New Roman" panose="02020603050405020304" pitchFamily="18" charset="0"/>
                <a:cs typeface="Times New Roman" panose="02020603050405020304" pitchFamily="18" charset="0"/>
              </a:rPr>
              <a:t> та неорганічні кристали, у першу чергу, різні солі кальцію. </a:t>
            </a:r>
            <a:endParaRPr lang="uk-UA" sz="2200" dirty="0" smtClean="0">
              <a:latin typeface="Times New Roman" panose="02020603050405020304" pitchFamily="18" charset="0"/>
              <a:cs typeface="Times New Roman" panose="02020603050405020304" pitchFamily="18" charset="0"/>
            </a:endParaRPr>
          </a:p>
          <a:p>
            <a:pPr marL="0" indent="0" algn="just">
              <a:buNone/>
            </a:pPr>
            <a:r>
              <a:rPr lang="uk-UA" sz="2200" dirty="0" smtClean="0">
                <a:latin typeface="Times New Roman" panose="02020603050405020304" pitchFamily="18" charset="0"/>
                <a:cs typeface="Times New Roman" panose="02020603050405020304" pitchFamily="18" charset="0"/>
              </a:rPr>
              <a:t>П'ять </a:t>
            </a:r>
            <a:r>
              <a:rPr lang="uk-UA" sz="2200" dirty="0">
                <a:latin typeface="Times New Roman" panose="02020603050405020304" pitchFamily="18" charset="0"/>
                <a:cs typeface="Times New Roman" panose="02020603050405020304" pitchFamily="18" charset="0"/>
              </a:rPr>
              <a:t>спірально розташованих молекул </a:t>
            </a:r>
            <a:r>
              <a:rPr lang="uk-UA" sz="2200" dirty="0" err="1">
                <a:latin typeface="Times New Roman" panose="02020603050405020304" pitchFamily="18" charset="0"/>
                <a:cs typeface="Times New Roman" panose="02020603050405020304" pitchFamily="18" charset="0"/>
              </a:rPr>
              <a:t>тропоколагену</a:t>
            </a:r>
            <a:r>
              <a:rPr lang="uk-UA" sz="2200" dirty="0">
                <a:latin typeface="Times New Roman" panose="02020603050405020304" pitchFamily="18" charset="0"/>
                <a:cs typeface="Times New Roman" panose="02020603050405020304" pitchFamily="18" charset="0"/>
              </a:rPr>
              <a:t> утворюють колагенову </a:t>
            </a:r>
            <a:r>
              <a:rPr lang="uk-UA" sz="2200" i="1" dirty="0" err="1">
                <a:latin typeface="Times New Roman" panose="02020603050405020304" pitchFamily="18" charset="0"/>
                <a:cs typeface="Times New Roman" panose="02020603050405020304" pitchFamily="18" charset="0"/>
              </a:rPr>
              <a:t>мікрофібрилу</a:t>
            </a:r>
            <a:r>
              <a:rPr lang="uk-UA" sz="2200" dirty="0">
                <a:latin typeface="Times New Roman" panose="02020603050405020304" pitchFamily="18" charset="0"/>
                <a:cs typeface="Times New Roman" panose="02020603050405020304" pitchFamily="18" charset="0"/>
              </a:rPr>
              <a:t>. Ці </a:t>
            </a:r>
            <a:r>
              <a:rPr lang="uk-UA" sz="2200" dirty="0" err="1">
                <a:latin typeface="Times New Roman" panose="02020603050405020304" pitchFamily="18" charset="0"/>
                <a:cs typeface="Times New Roman" panose="02020603050405020304" pitchFamily="18" charset="0"/>
              </a:rPr>
              <a:t>мікрофібрили</a:t>
            </a:r>
            <a:r>
              <a:rPr lang="uk-UA" sz="2200" dirty="0">
                <a:latin typeface="Times New Roman" panose="02020603050405020304" pitchFamily="18" charset="0"/>
                <a:cs typeface="Times New Roman" panose="02020603050405020304" pitchFamily="18" charset="0"/>
              </a:rPr>
              <a:t> разом з мінеральними кристалами утворюють волокна. </a:t>
            </a:r>
            <a:r>
              <a:rPr lang="uk-UA" sz="2200" i="1" dirty="0" err="1" smtClean="0">
                <a:latin typeface="Times New Roman" panose="02020603050405020304" pitchFamily="18" charset="0"/>
                <a:cs typeface="Times New Roman" panose="02020603050405020304" pitchFamily="18" charset="0"/>
              </a:rPr>
              <a:t>Колагеновомінеральні</a:t>
            </a:r>
            <a:r>
              <a:rPr lang="uk-UA" sz="2200" i="1" dirty="0" smtClean="0">
                <a:latin typeface="Times New Roman" panose="02020603050405020304" pitchFamily="18" charset="0"/>
                <a:cs typeface="Times New Roman" panose="02020603050405020304" pitchFamily="18" charset="0"/>
              </a:rPr>
              <a:t> </a:t>
            </a:r>
            <a:r>
              <a:rPr lang="uk-UA" sz="2200" i="1" dirty="0">
                <a:latin typeface="Times New Roman" panose="02020603050405020304" pitchFamily="18" charset="0"/>
                <a:cs typeface="Times New Roman" panose="02020603050405020304" pitchFamily="18" charset="0"/>
              </a:rPr>
              <a:t>волокна</a:t>
            </a:r>
            <a:r>
              <a:rPr lang="uk-UA" sz="2200" dirty="0">
                <a:latin typeface="Times New Roman" panose="02020603050405020304" pitchFamily="18" charset="0"/>
                <a:cs typeface="Times New Roman" panose="02020603050405020304" pitchFamily="18" charset="0"/>
              </a:rPr>
              <a:t>, певним чином орієнтовані та з'єднані зв’язувальною речовиною, утворюють </a:t>
            </a:r>
            <a:r>
              <a:rPr lang="uk-UA" sz="2200" i="1" dirty="0" err="1">
                <a:latin typeface="Times New Roman" panose="02020603050405020304" pitchFamily="18" charset="0"/>
                <a:cs typeface="Times New Roman" panose="02020603050405020304" pitchFamily="18" charset="0"/>
              </a:rPr>
              <a:t>ламели</a:t>
            </a:r>
            <a:r>
              <a:rPr lang="uk-UA" sz="2200" dirty="0">
                <a:latin typeface="Times New Roman" panose="02020603050405020304" pitchFamily="18" charset="0"/>
                <a:cs typeface="Times New Roman" panose="02020603050405020304" pitchFamily="18" charset="0"/>
              </a:rPr>
              <a:t>, які можуть мати форму пластинок, вигнутих панелей або циліндричних оболонок</a:t>
            </a:r>
            <a:r>
              <a:rPr lang="uk-UA" sz="2200" dirty="0" smtClean="0">
                <a:latin typeface="Times New Roman" panose="02020603050405020304" pitchFamily="18" charset="0"/>
                <a:cs typeface="Times New Roman" panose="02020603050405020304" pitchFamily="18" charset="0"/>
              </a:rPr>
              <a:t>.</a:t>
            </a:r>
          </a:p>
          <a:p>
            <a:pPr marL="0" indent="0" algn="just">
              <a:buNone/>
            </a:pPr>
            <a:r>
              <a:rPr lang="uk-UA" sz="2200" dirty="0" smtClean="0">
                <a:latin typeface="Times New Roman" panose="02020603050405020304" pitchFamily="18" charset="0"/>
                <a:cs typeface="Times New Roman" panose="02020603050405020304" pitchFamily="18" charset="0"/>
              </a:rPr>
              <a:t>Концентрично </a:t>
            </a:r>
            <a:r>
              <a:rPr lang="uk-UA" sz="2200" dirty="0">
                <a:latin typeface="Times New Roman" panose="02020603050405020304" pitchFamily="18" charset="0"/>
                <a:cs typeface="Times New Roman" panose="02020603050405020304" pitchFamily="18" charset="0"/>
              </a:rPr>
              <a:t>розташовані </a:t>
            </a:r>
            <a:r>
              <a:rPr lang="uk-UA" sz="2200" dirty="0" err="1">
                <a:latin typeface="Times New Roman" panose="02020603050405020304" pitchFamily="18" charset="0"/>
                <a:cs typeface="Times New Roman" panose="02020603050405020304" pitchFamily="18" charset="0"/>
              </a:rPr>
              <a:t>ламели</a:t>
            </a:r>
            <a:r>
              <a:rPr lang="uk-UA" sz="2200" dirty="0">
                <a:latin typeface="Times New Roman" panose="02020603050405020304" pitchFamily="18" charset="0"/>
                <a:cs typeface="Times New Roman" panose="02020603050405020304" pitchFamily="18" charset="0"/>
              </a:rPr>
              <a:t> (від 5 до 20 штук) формують </a:t>
            </a:r>
            <a:r>
              <a:rPr lang="uk-UA" sz="2200" b="1" i="1" dirty="0" err="1">
                <a:latin typeface="Times New Roman" panose="02020603050405020304" pitchFamily="18" charset="0"/>
                <a:cs typeface="Times New Roman" panose="02020603050405020304" pitchFamily="18" charset="0"/>
              </a:rPr>
              <a:t>остеони</a:t>
            </a:r>
            <a:r>
              <a:rPr lang="uk-UA" sz="2200" dirty="0">
                <a:latin typeface="Times New Roman" panose="02020603050405020304" pitchFamily="18" charset="0"/>
                <a:cs typeface="Times New Roman" panose="02020603050405020304" pitchFamily="18" charset="0"/>
              </a:rPr>
              <a:t> – конструкційні елементи, що утворюються навколо кровоносних судин кістки</a:t>
            </a:r>
            <a:r>
              <a:rPr lang="uk-UA" sz="2200" dirty="0" smtClean="0">
                <a:latin typeface="Times New Roman" panose="02020603050405020304" pitchFamily="18" charset="0"/>
                <a:cs typeface="Times New Roman" panose="02020603050405020304" pitchFamily="18" charset="0"/>
              </a:rPr>
              <a:t>.</a:t>
            </a:r>
            <a:endParaRPr lang="uk-UA" sz="2200" dirty="0">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a:blip r:embed="rId2"/>
          <a:stretch>
            <a:fillRect/>
          </a:stretch>
        </p:blipFill>
        <p:spPr>
          <a:xfrm>
            <a:off x="3995936" y="4293096"/>
            <a:ext cx="2808312" cy="2455532"/>
          </a:xfrm>
          <a:prstGeom prst="rect">
            <a:avLst/>
          </a:prstGeom>
        </p:spPr>
      </p:pic>
    </p:spTree>
    <p:extLst>
      <p:ext uri="{BB962C8B-B14F-4D97-AF65-F5344CB8AC3E}">
        <p14:creationId xmlns:p14="http://schemas.microsoft.com/office/powerpoint/2010/main" val="307660486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395536" y="188640"/>
            <a:ext cx="8496944" cy="6525343"/>
          </a:xfrm>
        </p:spPr>
        <p:txBody>
          <a:bodyPr>
            <a:noAutofit/>
          </a:bodyPr>
          <a:lstStyle/>
          <a:p>
            <a:pPr marL="0" indent="0" algn="just">
              <a:buNone/>
            </a:pPr>
            <a:r>
              <a:rPr lang="uk-UA" sz="2300" dirty="0">
                <a:latin typeface="Times New Roman" panose="02020603050405020304" pitchFamily="18" charset="0"/>
                <a:cs typeface="Times New Roman" panose="02020603050405020304" pitchFamily="18" charset="0"/>
              </a:rPr>
              <a:t>Механічні характеристики кісткової тканини сильно залежать від її </a:t>
            </a:r>
            <a:r>
              <a:rPr lang="uk-UA" sz="2300" b="1" i="1" dirty="0" smtClean="0">
                <a:solidFill>
                  <a:srgbClr val="0070C0"/>
                </a:solidFill>
                <a:latin typeface="Times New Roman" panose="02020603050405020304" pitchFamily="18" charset="0"/>
                <a:cs typeface="Times New Roman" panose="02020603050405020304" pitchFamily="18" charset="0"/>
              </a:rPr>
              <a:t>вологовмісту</a:t>
            </a:r>
            <a:r>
              <a:rPr lang="uk-UA" sz="2300" dirty="0">
                <a:latin typeface="Times New Roman" panose="02020603050405020304" pitchFamily="18" charset="0"/>
                <a:cs typeface="Times New Roman" panose="02020603050405020304" pitchFamily="18" charset="0"/>
              </a:rPr>
              <a:t>.</a:t>
            </a:r>
            <a:endParaRPr lang="ru-RU" sz="2300" dirty="0" smtClean="0">
              <a:latin typeface="Times New Roman" panose="02020603050405020304" pitchFamily="18" charset="0"/>
              <a:cs typeface="Times New Roman" panose="02020603050405020304" pitchFamily="18" charset="0"/>
            </a:endParaRPr>
          </a:p>
          <a:p>
            <a:pPr marL="0" indent="0" algn="just">
              <a:buNone/>
            </a:pPr>
            <a:r>
              <a:rPr lang="uk-UA" sz="2300" i="1" dirty="0" smtClean="0">
                <a:latin typeface="Times New Roman" panose="02020603050405020304" pitchFamily="18" charset="0"/>
                <a:cs typeface="Times New Roman" panose="02020603050405020304" pitchFamily="18" charset="0"/>
              </a:rPr>
              <a:t>Вода</a:t>
            </a:r>
            <a:r>
              <a:rPr lang="uk-UA" sz="2300" dirty="0" smtClean="0">
                <a:latin typeface="Times New Roman" panose="02020603050405020304" pitchFamily="18" charset="0"/>
                <a:cs typeface="Times New Roman" panose="02020603050405020304" pitchFamily="18" charset="0"/>
              </a:rPr>
              <a:t> </a:t>
            </a:r>
            <a:r>
              <a:rPr lang="uk-UA" sz="2300" dirty="0">
                <a:latin typeface="Times New Roman" panose="02020603050405020304" pitchFamily="18" charset="0"/>
                <a:cs typeface="Times New Roman" panose="02020603050405020304" pitchFamily="18" charset="0"/>
              </a:rPr>
              <a:t>є важливим структурним елементом кістки, </a:t>
            </a:r>
            <a:r>
              <a:rPr lang="uk-UA" sz="2300" dirty="0" smtClean="0">
                <a:latin typeface="Times New Roman" panose="02020603050405020304" pitchFamily="18" charset="0"/>
                <a:cs typeface="Times New Roman" panose="02020603050405020304" pitchFamily="18" charset="0"/>
              </a:rPr>
              <a:t>який </a:t>
            </a:r>
          </a:p>
          <a:p>
            <a:pPr algn="just"/>
            <a:r>
              <a:rPr lang="uk-UA" sz="2300" dirty="0" smtClean="0">
                <a:latin typeface="Times New Roman" panose="02020603050405020304" pitchFamily="18" charset="0"/>
                <a:cs typeface="Times New Roman" panose="02020603050405020304" pitchFamily="18" charset="0"/>
              </a:rPr>
              <a:t>забезпечує </a:t>
            </a:r>
            <a:r>
              <a:rPr lang="uk-UA" sz="2300" dirty="0">
                <a:latin typeface="Times New Roman" panose="02020603050405020304" pitchFamily="18" charset="0"/>
                <a:cs typeface="Times New Roman" panose="02020603050405020304" pitchFamily="18" charset="0"/>
              </a:rPr>
              <a:t>гнучкість та еластичність</a:t>
            </a:r>
            <a:r>
              <a:rPr lang="uk-UA" sz="2300" dirty="0" smtClean="0">
                <a:latin typeface="Times New Roman" panose="02020603050405020304" pitchFamily="18" charset="0"/>
                <a:cs typeface="Times New Roman" panose="02020603050405020304" pitchFamily="18" charset="0"/>
              </a:rPr>
              <a:t>, </a:t>
            </a:r>
          </a:p>
          <a:p>
            <a:pPr algn="just"/>
            <a:r>
              <a:rPr lang="uk-UA" sz="2300" dirty="0" smtClean="0">
                <a:latin typeface="Times New Roman" panose="02020603050405020304" pitchFamily="18" charset="0"/>
                <a:cs typeface="Times New Roman" panose="02020603050405020304" pitchFamily="18" charset="0"/>
              </a:rPr>
              <a:t>сприяє </a:t>
            </a:r>
            <a:r>
              <a:rPr lang="uk-UA" sz="2300" dirty="0">
                <a:latin typeface="Times New Roman" panose="02020603050405020304" pitchFamily="18" charset="0"/>
                <a:cs typeface="Times New Roman" panose="02020603050405020304" pitchFamily="18" charset="0"/>
              </a:rPr>
              <a:t>транспортуванню мінералів та поживних речовин</a:t>
            </a:r>
            <a:r>
              <a:rPr lang="uk-UA" sz="2300" dirty="0" smtClean="0">
                <a:latin typeface="Times New Roman" panose="02020603050405020304" pitchFamily="18" charset="0"/>
                <a:cs typeface="Times New Roman" panose="02020603050405020304" pitchFamily="18" charset="0"/>
              </a:rPr>
              <a:t>, </a:t>
            </a:r>
          </a:p>
          <a:p>
            <a:pPr algn="just"/>
            <a:r>
              <a:rPr lang="uk-UA" sz="2300" dirty="0" smtClean="0">
                <a:latin typeface="Times New Roman" panose="02020603050405020304" pitchFamily="18" charset="0"/>
                <a:cs typeface="Times New Roman" panose="02020603050405020304" pitchFamily="18" charset="0"/>
              </a:rPr>
              <a:t>впливає </a:t>
            </a:r>
            <a:r>
              <a:rPr lang="uk-UA" sz="2300" dirty="0">
                <a:latin typeface="Times New Roman" panose="02020603050405020304" pitchFamily="18" charset="0"/>
                <a:cs typeface="Times New Roman" panose="02020603050405020304" pitchFamily="18" charset="0"/>
              </a:rPr>
              <a:t>на міцність і здатність кістки протистояти навантаженням</a:t>
            </a:r>
            <a:r>
              <a:rPr lang="uk-UA" sz="2300" dirty="0" smtClean="0">
                <a:latin typeface="Times New Roman" panose="02020603050405020304" pitchFamily="18" charset="0"/>
                <a:cs typeface="Times New Roman" panose="02020603050405020304" pitchFamily="18" charset="0"/>
              </a:rPr>
              <a:t>.</a:t>
            </a:r>
          </a:p>
          <a:p>
            <a:pPr marL="0" indent="0" algn="just">
              <a:buNone/>
            </a:pPr>
            <a:r>
              <a:rPr lang="uk-UA" sz="2300" dirty="0" smtClean="0">
                <a:latin typeface="Times New Roman" panose="02020603050405020304" pitchFamily="18" charset="0"/>
                <a:cs typeface="Times New Roman" panose="02020603050405020304" pitchFamily="18" charset="0"/>
              </a:rPr>
              <a:t>У </a:t>
            </a:r>
            <a:r>
              <a:rPr lang="uk-UA" sz="2300" dirty="0">
                <a:latin typeface="Times New Roman" panose="02020603050405020304" pitchFamily="18" charset="0"/>
                <a:cs typeface="Times New Roman" panose="02020603050405020304" pitchFamily="18" charset="0"/>
              </a:rPr>
              <a:t>нормальних умовах вміст води у кістковій тканині становить близько </a:t>
            </a:r>
            <a:r>
              <a:rPr lang="uk-UA" sz="2300" b="1" i="1" dirty="0" smtClean="0">
                <a:latin typeface="Times New Roman" panose="02020603050405020304" pitchFamily="18" charset="0"/>
                <a:cs typeface="Times New Roman" panose="02020603050405020304" pitchFamily="18" charset="0"/>
              </a:rPr>
              <a:t>10 - 20</a:t>
            </a:r>
            <a:r>
              <a:rPr lang="uk-UA" sz="2300" b="1" i="1" dirty="0">
                <a:latin typeface="Times New Roman" panose="02020603050405020304" pitchFamily="18" charset="0"/>
                <a:cs typeface="Times New Roman" panose="02020603050405020304" pitchFamily="18" charset="0"/>
              </a:rPr>
              <a:t>%</a:t>
            </a:r>
            <a:r>
              <a:rPr lang="uk-UA" sz="2300" i="1" dirty="0">
                <a:latin typeface="Times New Roman" panose="02020603050405020304" pitchFamily="18" charset="0"/>
                <a:cs typeface="Times New Roman" panose="02020603050405020304" pitchFamily="18" charset="0"/>
              </a:rPr>
              <a:t> від загальної маси кістки</a:t>
            </a:r>
            <a:r>
              <a:rPr lang="uk-UA" sz="2300" dirty="0">
                <a:latin typeface="Times New Roman" panose="02020603050405020304" pitchFamily="18" charset="0"/>
                <a:cs typeface="Times New Roman" panose="02020603050405020304" pitchFamily="18" charset="0"/>
              </a:rPr>
              <a:t>. </a:t>
            </a:r>
            <a:endParaRPr lang="uk-UA" sz="2300" dirty="0" smtClean="0">
              <a:latin typeface="Times New Roman" panose="02020603050405020304" pitchFamily="18" charset="0"/>
              <a:cs typeface="Times New Roman" panose="02020603050405020304" pitchFamily="18" charset="0"/>
            </a:endParaRPr>
          </a:p>
          <a:p>
            <a:pPr algn="just"/>
            <a:r>
              <a:rPr lang="uk-UA" sz="2300" dirty="0" smtClean="0">
                <a:latin typeface="Times New Roman" panose="02020603050405020304" pitchFamily="18" charset="0"/>
                <a:cs typeface="Times New Roman" panose="02020603050405020304" pitchFamily="18" charset="0"/>
              </a:rPr>
              <a:t>Втрата </a:t>
            </a:r>
            <a:r>
              <a:rPr lang="uk-UA" sz="2300" dirty="0">
                <a:latin typeface="Times New Roman" panose="02020603050405020304" pitchFamily="18" charset="0"/>
                <a:cs typeface="Times New Roman" panose="02020603050405020304" pitchFamily="18" charset="0"/>
              </a:rPr>
              <a:t>вологи (наприклад, при старінні або патологіях) може зробити кістку більш крихкою</a:t>
            </a:r>
            <a:r>
              <a:rPr lang="uk-UA" sz="2300" dirty="0" smtClean="0">
                <a:latin typeface="Times New Roman" panose="02020603050405020304" pitchFamily="18" charset="0"/>
                <a:cs typeface="Times New Roman" panose="02020603050405020304" pitchFamily="18" charset="0"/>
              </a:rPr>
              <a:t>. </a:t>
            </a:r>
            <a:endParaRPr lang="en-US" sz="2300" dirty="0" smtClean="0">
              <a:latin typeface="Times New Roman" panose="02020603050405020304" pitchFamily="18" charset="0"/>
              <a:cs typeface="Times New Roman" panose="02020603050405020304" pitchFamily="18" charset="0"/>
            </a:endParaRPr>
          </a:p>
          <a:p>
            <a:pPr algn="just"/>
            <a:r>
              <a:rPr lang="uk-UA" sz="2300" dirty="0" smtClean="0">
                <a:latin typeface="Times New Roman" panose="02020603050405020304" pitchFamily="18" charset="0"/>
                <a:cs typeface="Times New Roman" panose="02020603050405020304" pitchFamily="18" charset="0"/>
              </a:rPr>
              <a:t>Збільшення вологи може знижувати міцність кістки через зменшення взаємодії між колагеновими волокнами та мінеральними частинками.</a:t>
            </a:r>
            <a:r>
              <a:rPr lang="en-US" sz="2300" dirty="0" smtClean="0">
                <a:latin typeface="Times New Roman" panose="02020603050405020304" pitchFamily="18" charset="0"/>
                <a:cs typeface="Times New Roman" panose="02020603050405020304" pitchFamily="18" charset="0"/>
              </a:rPr>
              <a:t> </a:t>
            </a:r>
            <a:r>
              <a:rPr lang="uk-UA" sz="2300" dirty="0" smtClean="0">
                <a:latin typeface="Times New Roman" panose="02020603050405020304" pitchFamily="18" charset="0"/>
                <a:cs typeface="Times New Roman" panose="02020603050405020304" pitchFamily="18" charset="0"/>
              </a:rPr>
              <a:t>Зі </a:t>
            </a:r>
            <a:r>
              <a:rPr lang="uk-UA" sz="2300" dirty="0">
                <a:latin typeface="Times New Roman" panose="02020603050405020304" pitchFamily="18" charset="0"/>
                <a:cs typeface="Times New Roman" panose="02020603050405020304" pitchFamily="18" charset="0"/>
              </a:rPr>
              <a:t>збільшенням вологовмісту модуль пружності кісткової тканини та величина </a:t>
            </a:r>
            <a:r>
              <a:rPr lang="uk-UA" sz="2300" dirty="0" smtClean="0">
                <a:latin typeface="Times New Roman" panose="02020603050405020304" pitchFamily="18" charset="0"/>
                <a:cs typeface="Times New Roman" panose="02020603050405020304" pitchFamily="18" charset="0"/>
              </a:rPr>
              <a:t>руйнівного напруження </a:t>
            </a:r>
            <a:r>
              <a:rPr lang="en-US" sz="2300" dirty="0" smtClean="0">
                <a:latin typeface="Times New Roman" panose="02020603050405020304" pitchFamily="18" charset="0"/>
                <a:cs typeface="Times New Roman" panose="02020603050405020304" pitchFamily="18" charset="0"/>
              </a:rPr>
              <a:t>         </a:t>
            </a:r>
            <a:r>
              <a:rPr lang="uk-UA" sz="2300" dirty="0" smtClean="0">
                <a:latin typeface="Times New Roman" panose="02020603050405020304" pitchFamily="18" charset="0"/>
                <a:cs typeface="Times New Roman" panose="02020603050405020304" pitchFamily="18" charset="0"/>
              </a:rPr>
              <a:t>            зменшуються</a:t>
            </a:r>
            <a:r>
              <a:rPr lang="uk-UA" sz="2300" dirty="0">
                <a:latin typeface="Times New Roman" panose="02020603050405020304" pitchFamily="18" charset="0"/>
                <a:cs typeface="Times New Roman" panose="02020603050405020304" pitchFamily="18" charset="0"/>
              </a:rPr>
              <a:t>, а руйнуюча </a:t>
            </a:r>
            <a:r>
              <a:rPr lang="uk-UA" sz="2300" dirty="0" smtClean="0">
                <a:latin typeface="Times New Roman" panose="02020603050405020304" pitchFamily="18" charset="0"/>
                <a:cs typeface="Times New Roman" panose="02020603050405020304" pitchFamily="18" charset="0"/>
              </a:rPr>
              <a:t>деформація</a:t>
            </a:r>
          </a:p>
          <a:p>
            <a:pPr marL="0" indent="0" algn="just">
              <a:buNone/>
            </a:pPr>
            <a:r>
              <a:rPr lang="uk-UA" sz="2300" dirty="0" smtClean="0">
                <a:latin typeface="Times New Roman" panose="02020603050405020304" pitchFamily="18" charset="0"/>
                <a:cs typeface="Times New Roman" panose="02020603050405020304" pitchFamily="18" charset="0"/>
              </a:rPr>
              <a:t>                  зростає</a:t>
            </a:r>
            <a:r>
              <a:rPr lang="uk-UA" sz="2300" dirty="0">
                <a:latin typeface="Times New Roman" panose="02020603050405020304" pitchFamily="18" charset="0"/>
                <a:cs typeface="Times New Roman" panose="02020603050405020304" pitchFamily="18" charset="0"/>
              </a:rPr>
              <a:t>. </a:t>
            </a:r>
            <a:endParaRPr lang="uk-UA" sz="2300" dirty="0" smtClean="0">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3"/>
          <a:stretch>
            <a:fillRect/>
          </a:stretch>
        </p:blipFill>
        <p:spPr>
          <a:xfrm>
            <a:off x="2627784" y="6004480"/>
            <a:ext cx="672084" cy="516636"/>
          </a:xfrm>
          <a:prstGeom prst="rect">
            <a:avLst/>
          </a:prstGeom>
        </p:spPr>
      </p:pic>
      <p:graphicFrame>
        <p:nvGraphicFramePr>
          <p:cNvPr id="4" name="Об'єкт 3"/>
          <p:cNvGraphicFramePr>
            <a:graphicFrameLocks noChangeAspect="1"/>
          </p:cNvGraphicFramePr>
          <p:nvPr>
            <p:extLst/>
          </p:nvPr>
        </p:nvGraphicFramePr>
        <p:xfrm>
          <a:off x="899592" y="6262798"/>
          <a:ext cx="766763" cy="485775"/>
        </p:xfrm>
        <a:graphic>
          <a:graphicData uri="http://schemas.openxmlformats.org/presentationml/2006/ole">
            <mc:AlternateContent xmlns:mc="http://schemas.openxmlformats.org/markup-compatibility/2006">
              <mc:Choice xmlns:v="urn:schemas-microsoft-com:vml" Requires="v">
                <p:oleObj spid="_x0000_s67614" name="Equation" r:id="rId4" imgW="766857" imgH="486377" progId="Equation.DSMT4">
                  <p:embed/>
                </p:oleObj>
              </mc:Choice>
              <mc:Fallback>
                <p:oleObj name="Equation" r:id="rId4" imgW="766857" imgH="486377" progId="Equation.DSMT4">
                  <p:embed/>
                  <p:pic>
                    <p:nvPicPr>
                      <p:cNvPr id="4" name="Об'єкт 3"/>
                      <p:cNvPicPr/>
                      <p:nvPr/>
                    </p:nvPicPr>
                    <p:blipFill>
                      <a:blip r:embed="rId5"/>
                      <a:stretch>
                        <a:fillRect/>
                      </a:stretch>
                    </p:blipFill>
                    <p:spPr>
                      <a:xfrm>
                        <a:off x="899592" y="6262798"/>
                        <a:ext cx="766763" cy="485775"/>
                      </a:xfrm>
                      <a:prstGeom prst="rect">
                        <a:avLst/>
                      </a:prstGeom>
                    </p:spPr>
                  </p:pic>
                </p:oleObj>
              </mc:Fallback>
            </mc:AlternateContent>
          </a:graphicData>
        </a:graphic>
      </p:graphicFrame>
    </p:spTree>
    <p:extLst>
      <p:ext uri="{BB962C8B-B14F-4D97-AF65-F5344CB8AC3E}">
        <p14:creationId xmlns:p14="http://schemas.microsoft.com/office/powerpoint/2010/main" val="69032071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251520" y="260648"/>
            <a:ext cx="8640960" cy="6480720"/>
          </a:xfrm>
        </p:spPr>
        <p:txBody>
          <a:bodyPr>
            <a:noAutofit/>
          </a:bodyPr>
          <a:lstStyle/>
          <a:p>
            <a:pPr marL="0" indent="0" algn="just">
              <a:lnSpc>
                <a:spcPct val="120000"/>
              </a:lnSpc>
              <a:buNone/>
            </a:pPr>
            <a:r>
              <a:rPr lang="uk-UA" sz="2300" dirty="0" smtClean="0">
                <a:latin typeface="Times New Roman" panose="02020603050405020304" pitchFamily="18" charset="0"/>
                <a:cs typeface="Times New Roman" panose="02020603050405020304" pitchFamily="18" charset="0"/>
              </a:rPr>
              <a:t>	</a:t>
            </a:r>
            <a:r>
              <a:rPr lang="uk-UA" sz="2200" dirty="0" smtClean="0">
                <a:latin typeface="Times New Roman" panose="02020603050405020304" pitchFamily="18" charset="0"/>
                <a:cs typeface="Times New Roman" panose="02020603050405020304" pitchFamily="18" charset="0"/>
              </a:rPr>
              <a:t>Крім того, від вологовмісту залежить і вигляд залежності між напруженням (</a:t>
            </a:r>
            <a:r>
              <a:rPr lang="el-GR" sz="2200" dirty="0" smtClean="0">
                <a:latin typeface="Times New Roman" panose="02020603050405020304" pitchFamily="18" charset="0"/>
                <a:cs typeface="Times New Roman" panose="02020603050405020304" pitchFamily="18" charset="0"/>
              </a:rPr>
              <a:t>σ</a:t>
            </a:r>
            <a:r>
              <a:rPr lang="uk-UA" sz="2200" dirty="0" smtClean="0">
                <a:latin typeface="Times New Roman" panose="02020603050405020304" pitchFamily="18" charset="0"/>
                <a:cs typeface="Times New Roman" panose="02020603050405020304" pitchFamily="18" charset="0"/>
              </a:rPr>
              <a:t>) та відносним видовженням (</a:t>
            </a:r>
            <a:r>
              <a:rPr lang="el-GR" sz="2200" dirty="0" smtClean="0">
                <a:latin typeface="Times New Roman" panose="02020603050405020304" pitchFamily="18" charset="0"/>
                <a:cs typeface="Times New Roman" panose="02020603050405020304" pitchFamily="18" charset="0"/>
              </a:rPr>
              <a:t>ε</a:t>
            </a:r>
            <a:r>
              <a:rPr lang="uk-UA" sz="2200" dirty="0" smtClean="0">
                <a:latin typeface="Times New Roman" panose="02020603050405020304" pitchFamily="18" charset="0"/>
                <a:cs typeface="Times New Roman" panose="02020603050405020304" pitchFamily="18" charset="0"/>
              </a:rPr>
              <a:t>). Так, у сухої кісткової тканини залежність між </a:t>
            </a:r>
            <a:r>
              <a:rPr lang="el-GR" sz="2200" dirty="0">
                <a:latin typeface="Times New Roman" panose="02020603050405020304" pitchFamily="18" charset="0"/>
                <a:cs typeface="Times New Roman" panose="02020603050405020304" pitchFamily="18" charset="0"/>
              </a:rPr>
              <a:t>σ </a:t>
            </a:r>
            <a:r>
              <a:rPr lang="uk-UA" sz="2200" dirty="0" smtClean="0">
                <a:latin typeface="Times New Roman" panose="02020603050405020304" pitchFamily="18" charset="0"/>
                <a:cs typeface="Times New Roman" panose="02020603050405020304" pitchFamily="18" charset="0"/>
              </a:rPr>
              <a:t>та </a:t>
            </a:r>
            <a:r>
              <a:rPr lang="el-GR" sz="2200" dirty="0">
                <a:latin typeface="Times New Roman" panose="02020603050405020304" pitchFamily="18" charset="0"/>
                <a:cs typeface="Times New Roman" panose="02020603050405020304" pitchFamily="18" charset="0"/>
              </a:rPr>
              <a:t>ε </a:t>
            </a:r>
            <a:r>
              <a:rPr lang="uk-UA" sz="2200" dirty="0" smtClean="0">
                <a:latin typeface="Times New Roman" panose="02020603050405020304" pitchFamily="18" charset="0"/>
                <a:cs typeface="Times New Roman" panose="02020603050405020304" pitchFamily="18" charset="0"/>
              </a:rPr>
              <a:t> має лінійний характер, а зі збільшенням вологовмісту ця залежність стає все більш </a:t>
            </a:r>
            <a:r>
              <a:rPr lang="uk-UA" sz="2200" i="1" dirty="0" smtClean="0">
                <a:latin typeface="Times New Roman" panose="02020603050405020304" pitchFamily="18" charset="0"/>
                <a:cs typeface="Times New Roman" panose="02020603050405020304" pitchFamily="18" charset="0"/>
              </a:rPr>
              <a:t>нелінійною</a:t>
            </a:r>
            <a:r>
              <a:rPr lang="uk-UA" sz="2200" dirty="0" smtClean="0">
                <a:latin typeface="Times New Roman" panose="02020603050405020304" pitchFamily="18" charset="0"/>
                <a:cs typeface="Times New Roman" panose="02020603050405020304" pitchFamily="18" charset="0"/>
              </a:rPr>
              <a:t>. </a:t>
            </a:r>
          </a:p>
          <a:p>
            <a:pPr marL="0" indent="0" algn="just">
              <a:lnSpc>
                <a:spcPct val="120000"/>
              </a:lnSpc>
              <a:buNone/>
            </a:pPr>
            <a:r>
              <a:rPr lang="uk-UA" sz="2200" dirty="0" smtClean="0">
                <a:latin typeface="Times New Roman" panose="02020603050405020304" pitchFamily="18" charset="0"/>
                <a:cs typeface="Times New Roman" panose="02020603050405020304" pitchFamily="18" charset="0"/>
              </a:rPr>
              <a:t>	Отже, оптимальний рівень вологи є ключовим для збереження нормальної функції та міцності кісткової тканини. Збалансований вміст вологи важливий для гнучкості та міцності кісткової тканини, що запобігає її надмірній ламкості.</a:t>
            </a:r>
          </a:p>
          <a:p>
            <a:pPr marL="0" indent="0" algn="ctr">
              <a:lnSpc>
                <a:spcPct val="120000"/>
              </a:lnSpc>
              <a:buNone/>
            </a:pPr>
            <a:r>
              <a:rPr lang="uk-UA" sz="2200" b="1" dirty="0" smtClean="0">
                <a:latin typeface="Times New Roman" panose="02020603050405020304" pitchFamily="18" charset="0"/>
                <a:cs typeface="Times New Roman" panose="02020603050405020304" pitchFamily="18" charset="0"/>
              </a:rPr>
              <a:t>Фактори, що впливають на вологовміст</a:t>
            </a:r>
          </a:p>
          <a:p>
            <a:pPr algn="just">
              <a:lnSpc>
                <a:spcPct val="120000"/>
              </a:lnSpc>
            </a:pPr>
            <a:r>
              <a:rPr lang="uk-UA" sz="2200" dirty="0" smtClean="0">
                <a:latin typeface="Times New Roman" panose="02020603050405020304" pitchFamily="18" charset="0"/>
                <a:cs typeface="Times New Roman" panose="02020603050405020304" pitchFamily="18" charset="0"/>
              </a:rPr>
              <a:t>Вік: у дітей вміст води в кістках вищий, у літніх людей – нижчий.</a:t>
            </a:r>
          </a:p>
          <a:p>
            <a:pPr algn="just">
              <a:lnSpc>
                <a:spcPct val="120000"/>
              </a:lnSpc>
            </a:pPr>
            <a:r>
              <a:rPr lang="uk-UA" sz="2200" dirty="0" smtClean="0">
                <a:latin typeface="Times New Roman" panose="02020603050405020304" pitchFamily="18" charset="0"/>
                <a:cs typeface="Times New Roman" panose="02020603050405020304" pitchFamily="18" charset="0"/>
              </a:rPr>
              <a:t>Структура кістки: у губчастій кістковій тканині вологи більше, ніж у компактній.</a:t>
            </a:r>
          </a:p>
          <a:p>
            <a:pPr algn="just">
              <a:lnSpc>
                <a:spcPct val="120000"/>
              </a:lnSpc>
            </a:pPr>
            <a:r>
              <a:rPr lang="uk-UA" sz="2200" dirty="0" smtClean="0">
                <a:latin typeface="Times New Roman" panose="02020603050405020304" pitchFamily="18" charset="0"/>
                <a:cs typeface="Times New Roman" panose="02020603050405020304" pitchFamily="18" charset="0"/>
              </a:rPr>
              <a:t>Фізіологічний стан: хвороби (наприклад, остеопороз) можуть змінювати рівень води. </a:t>
            </a:r>
          </a:p>
        </p:txBody>
      </p:sp>
    </p:spTree>
    <p:extLst>
      <p:ext uri="{BB962C8B-B14F-4D97-AF65-F5344CB8AC3E}">
        <p14:creationId xmlns:p14="http://schemas.microsoft.com/office/powerpoint/2010/main" val="186053053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476672"/>
            <a:ext cx="8064896" cy="6001643"/>
          </a:xfrm>
          <a:prstGeom prst="rect">
            <a:avLst/>
          </a:prstGeom>
        </p:spPr>
        <p:txBody>
          <a:bodyPr wrap="square">
            <a:spAutoFit/>
          </a:bodyPr>
          <a:lstStyle/>
          <a:p>
            <a:pPr marL="342900" indent="-342900" algn="just">
              <a:buFont typeface="Arial" panose="020B0604020202020204" pitchFamily="34" charset="0"/>
              <a:buChar char="•"/>
            </a:pPr>
            <a:r>
              <a:rPr lang="uk-UA" sz="2400" dirty="0" smtClean="0">
                <a:latin typeface="Times New Roman" pitchFamily="18" charset="0"/>
                <a:cs typeface="Times New Roman" pitchFamily="18" charset="0"/>
              </a:rPr>
              <a:t>Деформація кістки відбувається у значних межах:</a:t>
            </a:r>
          </a:p>
          <a:p>
            <a:pPr algn="just"/>
            <a:r>
              <a:rPr lang="uk-UA" sz="2400" dirty="0" smtClean="0">
                <a:latin typeface="Times New Roman" pitchFamily="18" charset="0"/>
                <a:cs typeface="Times New Roman" pitchFamily="18" charset="0"/>
              </a:rPr>
              <a:t>- до 10 % при стисненні</a:t>
            </a:r>
          </a:p>
          <a:p>
            <a:pPr algn="just"/>
            <a:r>
              <a:rPr lang="uk-UA" sz="2400" dirty="0" smtClean="0">
                <a:latin typeface="Times New Roman" pitchFamily="18" charset="0"/>
                <a:cs typeface="Times New Roman" pitchFamily="18" charset="0"/>
              </a:rPr>
              <a:t>- до 5% при розтязі (це значно більше, ніж для сталі). </a:t>
            </a:r>
          </a:p>
          <a:p>
            <a:pPr algn="just"/>
            <a:endParaRPr lang="uk-UA" sz="2400" dirty="0" smtClean="0">
              <a:latin typeface="Times New Roman" pitchFamily="18" charset="0"/>
              <a:cs typeface="Times New Roman" pitchFamily="18" charset="0"/>
            </a:endParaRPr>
          </a:p>
          <a:p>
            <a:pPr marL="342900" indent="-342900" algn="just">
              <a:buFont typeface="Arial" panose="020B0604020202020204" pitchFamily="34" charset="0"/>
              <a:buChar char="•"/>
            </a:pPr>
            <a:r>
              <a:rPr lang="uk-UA" sz="2400" dirty="0" smtClean="0">
                <a:latin typeface="Times New Roman" pitchFamily="18" charset="0"/>
                <a:cs typeface="Times New Roman" pitchFamily="18" charset="0"/>
              </a:rPr>
              <a:t>При невеликих деформаціях, менших за 2%, кістка веде себе як </a:t>
            </a:r>
            <a:r>
              <a:rPr lang="uk-UA" sz="2400" dirty="0" smtClean="0">
                <a:solidFill>
                  <a:srgbClr val="0070C0"/>
                </a:solidFill>
                <a:latin typeface="Times New Roman" pitchFamily="18" charset="0"/>
                <a:cs typeface="Times New Roman" pitchFamily="18" charset="0"/>
              </a:rPr>
              <a:t>«</a:t>
            </a:r>
            <a:r>
              <a:rPr lang="uk-UA" sz="2400" i="1" dirty="0" smtClean="0">
                <a:solidFill>
                  <a:srgbClr val="0070C0"/>
                </a:solidFill>
                <a:latin typeface="Times New Roman" pitchFamily="18" charset="0"/>
                <a:cs typeface="Times New Roman" pitchFamily="18" charset="0"/>
              </a:rPr>
              <a:t>гуківське тіло</a:t>
            </a:r>
            <a:r>
              <a:rPr lang="uk-UA" sz="2400" dirty="0" smtClean="0">
                <a:solidFill>
                  <a:srgbClr val="0070C0"/>
                </a:solidFill>
                <a:latin typeface="Times New Roman" pitchFamily="18" charset="0"/>
                <a:cs typeface="Times New Roman" pitchFamily="18" charset="0"/>
              </a:rPr>
              <a:t>»</a:t>
            </a:r>
            <a:r>
              <a:rPr lang="uk-UA" sz="2400" dirty="0" smtClean="0">
                <a:latin typeface="Times New Roman" pitchFamily="18" charset="0"/>
                <a:cs typeface="Times New Roman" pitchFamily="18" charset="0"/>
              </a:rPr>
              <a:t>, для якого залежність напруження </a:t>
            </a:r>
            <a:r>
              <a:rPr lang="el-GR" sz="2800" b="1" dirty="0" smtClean="0">
                <a:latin typeface="Times New Roman" pitchFamily="18" charset="0"/>
                <a:cs typeface="Times New Roman" pitchFamily="18" charset="0"/>
              </a:rPr>
              <a:t>σ</a:t>
            </a:r>
            <a:r>
              <a:rPr lang="uk-UA" sz="2400" dirty="0" smtClean="0">
                <a:latin typeface="Times New Roman" pitchFamily="18" charset="0"/>
                <a:cs typeface="Times New Roman" pitchFamily="18" charset="0"/>
              </a:rPr>
              <a:t> від відносної деформації </a:t>
            </a:r>
            <a:r>
              <a:rPr lang="de-DE" sz="2800" b="1" dirty="0" smtClean="0">
                <a:latin typeface="Times New Roman" pitchFamily="18" charset="0"/>
                <a:cs typeface="Times New Roman" pitchFamily="18" charset="0"/>
              </a:rPr>
              <a:t>ɛ</a:t>
            </a:r>
            <a:r>
              <a:rPr lang="uk-UA" sz="2400" dirty="0" smtClean="0">
                <a:latin typeface="Times New Roman" pitchFamily="18" charset="0"/>
                <a:cs typeface="Times New Roman" pitchFamily="18" charset="0"/>
              </a:rPr>
              <a:t>  </a:t>
            </a:r>
            <a:r>
              <a:rPr lang="uk-UA" sz="2400" i="1" dirty="0" smtClean="0">
                <a:latin typeface="Times New Roman" pitchFamily="18" charset="0"/>
                <a:cs typeface="Times New Roman" pitchFamily="18" charset="0"/>
              </a:rPr>
              <a:t>лінійна</a:t>
            </a:r>
            <a:r>
              <a:rPr lang="uk-UA" sz="2400" dirty="0" smtClean="0">
                <a:latin typeface="Times New Roman" pitchFamily="18" charset="0"/>
                <a:cs typeface="Times New Roman" pitchFamily="18" charset="0"/>
              </a:rPr>
              <a:t>, тобто вона повністю відновлює свої розміри і форму після зняття навантаження.</a:t>
            </a:r>
          </a:p>
          <a:p>
            <a:pPr algn="just"/>
            <a:endParaRPr lang="uk-UA" sz="2400" dirty="0" smtClean="0">
              <a:latin typeface="Times New Roman" pitchFamily="18" charset="0"/>
              <a:cs typeface="Times New Roman" pitchFamily="18" charset="0"/>
            </a:endParaRPr>
          </a:p>
          <a:p>
            <a:pPr marL="342900" indent="-342900" algn="just">
              <a:buFont typeface="Arial" panose="020B0604020202020204" pitchFamily="34" charset="0"/>
              <a:buChar char="•"/>
            </a:pPr>
            <a:r>
              <a:rPr lang="uk-UA" sz="2400" i="1" dirty="0" smtClean="0">
                <a:solidFill>
                  <a:srgbClr val="0070C0"/>
                </a:solidFill>
                <a:latin typeface="Times New Roman" pitchFamily="18" charset="0"/>
                <a:cs typeface="Times New Roman" pitchFamily="18" charset="0"/>
              </a:rPr>
              <a:t>Кістки краще «працюють» на стиснення, ніж на розтяг: </a:t>
            </a:r>
            <a:r>
              <a:rPr lang="uk-UA" sz="2400" dirty="0" smtClean="0">
                <a:latin typeface="Times New Roman" pitchFamily="18" charset="0"/>
                <a:cs typeface="Times New Roman" pitchFamily="18" charset="0"/>
              </a:rPr>
              <a:t>межа міцності та розміри деформації при стисненні майже в двічі перевищують ті, що спостерігаються при розтязі.</a:t>
            </a:r>
          </a:p>
          <a:p>
            <a:pPr algn="just"/>
            <a:endParaRPr lang="uk-UA" sz="2000" dirty="0">
              <a:latin typeface="Times New Roman" pitchFamily="18" charset="0"/>
              <a:cs typeface="Times New Roman" pitchFamily="18" charset="0"/>
            </a:endParaRPr>
          </a:p>
          <a:p>
            <a:pPr algn="just"/>
            <a:endParaRPr lang="uk-UA" sz="20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67344938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01851" y="4725144"/>
            <a:ext cx="8064896" cy="1323439"/>
          </a:xfrm>
          <a:prstGeom prst="rect">
            <a:avLst/>
          </a:prstGeom>
        </p:spPr>
        <p:txBody>
          <a:bodyPr wrap="square">
            <a:spAutoFit/>
          </a:bodyPr>
          <a:lstStyle/>
          <a:p>
            <a:pPr algn="ctr"/>
            <a:r>
              <a:rPr lang="uk-UA" sz="2000" dirty="0" smtClean="0">
                <a:latin typeface="Times New Roman" pitchFamily="18" charset="0"/>
                <a:cs typeface="Times New Roman" pitchFamily="18" charset="0"/>
              </a:rPr>
              <a:t>Рис. Діаграми напруження а) при розтягуванні </a:t>
            </a:r>
            <a:r>
              <a:rPr lang="uk-UA" sz="2000" dirty="0">
                <a:latin typeface="Times New Roman" pitchFamily="18" charset="0"/>
                <a:cs typeface="Times New Roman" pitchFamily="18" charset="0"/>
              </a:rPr>
              <a:t>та </a:t>
            </a:r>
            <a:r>
              <a:rPr lang="uk-UA" sz="2000" dirty="0" smtClean="0">
                <a:latin typeface="Times New Roman" pitchFamily="18" charset="0"/>
                <a:cs typeface="Times New Roman" pitchFamily="18" charset="0"/>
              </a:rPr>
              <a:t>стисканні </a:t>
            </a:r>
            <a:r>
              <a:rPr lang="uk-UA" sz="2000" dirty="0">
                <a:latin typeface="Times New Roman" pitchFamily="18" charset="0"/>
                <a:cs typeface="Times New Roman" pitchFamily="18" charset="0"/>
              </a:rPr>
              <a:t>вздовж поздовжньої </a:t>
            </a:r>
            <a:r>
              <a:rPr lang="uk-UA" sz="2000" dirty="0" smtClean="0">
                <a:latin typeface="Times New Roman" pitchFamily="18" charset="0"/>
                <a:cs typeface="Times New Roman" pitchFamily="18" charset="0"/>
              </a:rPr>
              <a:t>осі зразків</a:t>
            </a:r>
            <a:r>
              <a:rPr lang="uk-UA" sz="2000" dirty="0">
                <a:latin typeface="Times New Roman" pitchFamily="18" charset="0"/>
                <a:cs typeface="Times New Roman" pitchFamily="18" charset="0"/>
              </a:rPr>
              <a:t>, які </a:t>
            </a:r>
            <a:r>
              <a:rPr lang="uk-UA" sz="2000" dirty="0" smtClean="0">
                <a:latin typeface="Times New Roman" pitchFamily="18" charset="0"/>
                <a:cs typeface="Times New Roman" pitchFamily="18" charset="0"/>
              </a:rPr>
              <a:t> вирізані з кістки стегна, б) при розтягуванні </a:t>
            </a:r>
            <a:r>
              <a:rPr lang="uk-UA" sz="2000" dirty="0" err="1" smtClean="0">
                <a:latin typeface="Times New Roman" pitchFamily="18" charset="0"/>
                <a:cs typeface="Times New Roman" pitchFamily="18" charset="0"/>
              </a:rPr>
              <a:t>колагена</a:t>
            </a:r>
            <a:endParaRPr lang="uk-UA" sz="2000" dirty="0" smtClean="0">
              <a:latin typeface="Times New Roman" pitchFamily="18" charset="0"/>
              <a:cs typeface="Times New Roman" pitchFamily="18" charset="0"/>
            </a:endParaRPr>
          </a:p>
          <a:p>
            <a:pPr algn="ctr"/>
            <a:endParaRPr lang="uk-UA" sz="2000" dirty="0" smtClean="0">
              <a:latin typeface="Times New Roman" pitchFamily="18" charset="0"/>
              <a:cs typeface="Times New Roman" pitchFamily="18" charset="0"/>
            </a:endParaRPr>
          </a:p>
        </p:txBody>
      </p:sp>
      <p:pic>
        <p:nvPicPr>
          <p:cNvPr id="45060" name="Picture 4" descr="3.1.2. Деформація біологічних тканин"/>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9974" y="908720"/>
            <a:ext cx="8248650" cy="54726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777264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329720" y="260648"/>
            <a:ext cx="8784976" cy="3456384"/>
          </a:xfrm>
        </p:spPr>
        <p:txBody>
          <a:bodyPr>
            <a:normAutofit/>
          </a:bodyPr>
          <a:lstStyle/>
          <a:p>
            <a:pPr marL="0" indent="0">
              <a:buNone/>
            </a:pPr>
            <a:r>
              <a:rPr lang="uk-UA" sz="2400" dirty="0">
                <a:latin typeface="Times New Roman" panose="02020603050405020304" pitchFamily="18" charset="0"/>
                <a:cs typeface="Times New Roman" panose="02020603050405020304" pitchFamily="18" charset="0"/>
              </a:rPr>
              <a:t>Механічні характеристики компактної кісткової тканини сильно залежать </a:t>
            </a:r>
            <a:r>
              <a:rPr lang="uk-UA" sz="2400" dirty="0" smtClean="0">
                <a:latin typeface="Times New Roman" panose="02020603050405020304" pitchFamily="18" charset="0"/>
                <a:cs typeface="Times New Roman" panose="02020603050405020304" pitchFamily="18" charset="0"/>
              </a:rPr>
              <a:t>від </a:t>
            </a:r>
            <a:r>
              <a:rPr lang="uk-UA" sz="2400" dirty="0">
                <a:latin typeface="Times New Roman" panose="02020603050405020304" pitchFamily="18" charset="0"/>
                <a:cs typeface="Times New Roman" panose="02020603050405020304" pitchFamily="18" charset="0"/>
              </a:rPr>
              <a:t>напрямку виникаючих при деформації механічних </a:t>
            </a:r>
            <a:r>
              <a:rPr lang="uk-UA" sz="2400" dirty="0" smtClean="0">
                <a:latin typeface="Times New Roman" panose="02020603050405020304" pitchFamily="18" charset="0"/>
                <a:cs typeface="Times New Roman" panose="02020603050405020304" pitchFamily="18" charset="0"/>
              </a:rPr>
              <a:t>напружень. Так</a:t>
            </a:r>
            <a:r>
              <a:rPr lang="uk-UA" sz="2400" dirty="0">
                <a:latin typeface="Times New Roman" panose="02020603050405020304" pitchFamily="18" charset="0"/>
                <a:cs typeface="Times New Roman" panose="02020603050405020304" pitchFamily="18" charset="0"/>
              </a:rPr>
              <a:t>, для деформації розтягу </a:t>
            </a:r>
            <a:r>
              <a:rPr lang="uk-UA" sz="2400" b="1" i="1" dirty="0">
                <a:latin typeface="Times New Roman" panose="02020603050405020304" pitchFamily="18" charset="0"/>
                <a:cs typeface="Times New Roman" panose="02020603050405020304" pitchFamily="18" charset="0"/>
              </a:rPr>
              <a:t>модуль Юнга </a:t>
            </a:r>
            <a:r>
              <a:rPr lang="uk-UA" sz="2400" dirty="0">
                <a:latin typeface="Times New Roman" panose="02020603050405020304" pitchFamily="18" charset="0"/>
                <a:cs typeface="Times New Roman" panose="02020603050405020304" pitchFamily="18" charset="0"/>
              </a:rPr>
              <a:t>компактної кісткової тканини становить величину </a:t>
            </a:r>
            <a:endParaRPr lang="uk-UA" sz="2400" dirty="0" smtClean="0">
              <a:latin typeface="Times New Roman" panose="02020603050405020304" pitchFamily="18" charset="0"/>
              <a:cs typeface="Times New Roman" panose="02020603050405020304" pitchFamily="18" charset="0"/>
            </a:endParaRPr>
          </a:p>
          <a:p>
            <a:r>
              <a:rPr lang="uk-UA" sz="2400" dirty="0" smtClean="0">
                <a:latin typeface="Times New Roman" panose="02020603050405020304" pitchFamily="18" charset="0"/>
                <a:cs typeface="Times New Roman" panose="02020603050405020304" pitchFamily="18" charset="0"/>
              </a:rPr>
              <a:t>в </a:t>
            </a:r>
            <a:r>
              <a:rPr lang="uk-UA" sz="2400" dirty="0">
                <a:latin typeface="Times New Roman" panose="02020603050405020304" pitchFamily="18" charset="0"/>
                <a:cs typeface="Times New Roman" panose="02020603050405020304" pitchFamily="18" charset="0"/>
              </a:rPr>
              <a:t>напрямку поздовжньої осі трубчастої кістки </a:t>
            </a:r>
            <a:r>
              <a:rPr lang="uk-UA" sz="2400" dirty="0" smtClean="0">
                <a:latin typeface="Times New Roman" panose="02020603050405020304" pitchFamily="18" charset="0"/>
                <a:cs typeface="Times New Roman" panose="02020603050405020304" pitchFamily="18" charset="0"/>
              </a:rPr>
              <a:t>порядку </a:t>
            </a:r>
            <a:r>
              <a:rPr lang="uk-UA" sz="2400" b="1" i="1" dirty="0">
                <a:latin typeface="Times New Roman" panose="02020603050405020304" pitchFamily="18" charset="0"/>
                <a:cs typeface="Times New Roman" panose="02020603050405020304" pitchFamily="18" charset="0"/>
              </a:rPr>
              <a:t>18 ГПа</a:t>
            </a:r>
            <a:r>
              <a:rPr lang="uk-UA" sz="2400" dirty="0">
                <a:latin typeface="Times New Roman" panose="02020603050405020304" pitchFamily="18" charset="0"/>
                <a:cs typeface="Times New Roman" panose="02020603050405020304" pitchFamily="18" charset="0"/>
              </a:rPr>
              <a:t>, </a:t>
            </a:r>
            <a:endParaRPr lang="uk-UA" sz="2400" dirty="0" smtClean="0">
              <a:latin typeface="Times New Roman" panose="02020603050405020304" pitchFamily="18" charset="0"/>
              <a:cs typeface="Times New Roman" panose="02020603050405020304" pitchFamily="18" charset="0"/>
            </a:endParaRPr>
          </a:p>
          <a:p>
            <a:r>
              <a:rPr lang="uk-UA" sz="2400" dirty="0" smtClean="0">
                <a:latin typeface="Times New Roman" panose="02020603050405020304" pitchFamily="18" charset="0"/>
                <a:cs typeface="Times New Roman" panose="02020603050405020304" pitchFamily="18" charset="0"/>
              </a:rPr>
              <a:t>в </a:t>
            </a:r>
            <a:r>
              <a:rPr lang="uk-UA" sz="2400" dirty="0">
                <a:latin typeface="Times New Roman" panose="02020603050405020304" pitchFamily="18" charset="0"/>
                <a:cs typeface="Times New Roman" panose="02020603050405020304" pitchFamily="18" charset="0"/>
              </a:rPr>
              <a:t>напрямках, перпендикулярних до цієї осі, варіює в межах приблизно від </a:t>
            </a:r>
            <a:r>
              <a:rPr lang="uk-UA" sz="2400" i="1" dirty="0">
                <a:latin typeface="Times New Roman" panose="02020603050405020304" pitchFamily="18" charset="0"/>
                <a:cs typeface="Times New Roman" panose="02020603050405020304" pitchFamily="18" charset="0"/>
              </a:rPr>
              <a:t>7 ГПа </a:t>
            </a:r>
            <a:r>
              <a:rPr lang="uk-UA" sz="2400" dirty="0" smtClean="0">
                <a:latin typeface="Times New Roman" panose="02020603050405020304" pitchFamily="18" charset="0"/>
                <a:cs typeface="Times New Roman" panose="02020603050405020304" pitchFamily="18" charset="0"/>
              </a:rPr>
              <a:t>до </a:t>
            </a:r>
            <a:r>
              <a:rPr lang="uk-UA" sz="2400" b="1" i="1" dirty="0">
                <a:latin typeface="Times New Roman" panose="02020603050405020304" pitchFamily="18" charset="0"/>
                <a:cs typeface="Times New Roman" panose="02020603050405020304" pitchFamily="18" charset="0"/>
              </a:rPr>
              <a:t>8,5 ГПа</a:t>
            </a:r>
            <a:r>
              <a:rPr lang="uk-UA" sz="2400" dirty="0">
                <a:latin typeface="Times New Roman" panose="02020603050405020304" pitchFamily="18" charset="0"/>
                <a:cs typeface="Times New Roman" panose="02020603050405020304" pitchFamily="18" charset="0"/>
              </a:rPr>
              <a:t>. </a:t>
            </a:r>
          </a:p>
        </p:txBody>
      </p:sp>
      <p:pic>
        <p:nvPicPr>
          <p:cNvPr id="4" name="Рисунок 3"/>
          <p:cNvPicPr>
            <a:picLocks noChangeAspect="1"/>
          </p:cNvPicPr>
          <p:nvPr/>
        </p:nvPicPr>
        <p:blipFill>
          <a:blip r:embed="rId2"/>
          <a:stretch>
            <a:fillRect/>
          </a:stretch>
        </p:blipFill>
        <p:spPr>
          <a:xfrm>
            <a:off x="1547664" y="3140968"/>
            <a:ext cx="6979934" cy="3506809"/>
          </a:xfrm>
          <a:prstGeom prst="rect">
            <a:avLst/>
          </a:prstGeom>
        </p:spPr>
      </p:pic>
    </p:spTree>
    <p:extLst>
      <p:ext uri="{BB962C8B-B14F-4D97-AF65-F5344CB8AC3E}">
        <p14:creationId xmlns:p14="http://schemas.microsoft.com/office/powerpoint/2010/main" val="8168553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277180" y="650874"/>
            <a:ext cx="8589640" cy="2539113"/>
          </a:xfrm>
        </p:spPr>
        <p:txBody>
          <a:bodyPr>
            <a:normAutofit/>
          </a:bodyPr>
          <a:lstStyle/>
          <a:p>
            <a:pPr marL="0" indent="0">
              <a:buNone/>
            </a:pPr>
            <a:r>
              <a:rPr lang="uk-UA" sz="2400" i="1" dirty="0" smtClean="0">
                <a:latin typeface="Times New Roman" panose="02020603050405020304" pitchFamily="18" charset="0"/>
                <a:cs typeface="Times New Roman" panose="02020603050405020304" pitchFamily="18" charset="0"/>
              </a:rPr>
              <a:t>Руйнівне </a:t>
            </a:r>
            <a:r>
              <a:rPr lang="uk-UA" sz="2400" i="1" dirty="0">
                <a:latin typeface="Times New Roman" panose="02020603050405020304" pitchFamily="18" charset="0"/>
                <a:cs typeface="Times New Roman" panose="02020603050405020304" pitchFamily="18" charset="0"/>
              </a:rPr>
              <a:t>напруження </a:t>
            </a:r>
            <a:r>
              <a:rPr lang="uk-UA" sz="2400" dirty="0" smtClean="0">
                <a:latin typeface="Times New Roman" panose="02020603050405020304" pitchFamily="18" charset="0"/>
                <a:cs typeface="Times New Roman" panose="02020603050405020304" pitchFamily="18" charset="0"/>
              </a:rPr>
              <a:t>(          ) та </a:t>
            </a:r>
            <a:r>
              <a:rPr lang="uk-UA" sz="2400" i="1" dirty="0" smtClean="0">
                <a:latin typeface="Times New Roman" panose="02020603050405020304" pitchFamily="18" charset="0"/>
                <a:cs typeface="Times New Roman" panose="02020603050405020304" pitchFamily="18" charset="0"/>
              </a:rPr>
              <a:t>руйнівна деформація </a:t>
            </a:r>
            <a:r>
              <a:rPr lang="uk-UA" sz="2400" dirty="0" smtClean="0">
                <a:latin typeface="Times New Roman" panose="02020603050405020304" pitchFamily="18" charset="0"/>
                <a:cs typeface="Times New Roman" panose="02020603050405020304" pitchFamily="18" charset="0"/>
              </a:rPr>
              <a:t>(         ) :</a:t>
            </a:r>
          </a:p>
          <a:p>
            <a:r>
              <a:rPr lang="uk-UA" sz="2400" dirty="0" smtClean="0">
                <a:latin typeface="Times New Roman" panose="02020603050405020304" pitchFamily="18" charset="0"/>
                <a:cs typeface="Times New Roman" panose="02020603050405020304" pitchFamily="18" charset="0"/>
              </a:rPr>
              <a:t>в </a:t>
            </a:r>
            <a:r>
              <a:rPr lang="uk-UA" sz="2400" dirty="0">
                <a:latin typeface="Times New Roman" panose="02020603050405020304" pitchFamily="18" charset="0"/>
                <a:cs typeface="Times New Roman" panose="02020603050405020304" pitchFamily="18" charset="0"/>
              </a:rPr>
              <a:t>напрямку поздовжньої осі вони мають значення порядку </a:t>
            </a:r>
            <a:r>
              <a:rPr lang="uk-UA" sz="2400" b="1" dirty="0">
                <a:latin typeface="Times New Roman" panose="02020603050405020304" pitchFamily="18" charset="0"/>
                <a:cs typeface="Times New Roman" panose="02020603050405020304" pitchFamily="18" charset="0"/>
              </a:rPr>
              <a:t>128 МПа </a:t>
            </a:r>
            <a:r>
              <a:rPr lang="uk-UA" sz="2400" dirty="0">
                <a:latin typeface="Times New Roman" panose="02020603050405020304" pitchFamily="18" charset="0"/>
                <a:cs typeface="Times New Roman" panose="02020603050405020304" pitchFamily="18" charset="0"/>
              </a:rPr>
              <a:t>та </a:t>
            </a:r>
            <a:r>
              <a:rPr lang="uk-UA" sz="2400" b="1" dirty="0">
                <a:latin typeface="Times New Roman" panose="02020603050405020304" pitchFamily="18" charset="0"/>
                <a:cs typeface="Times New Roman" panose="02020603050405020304" pitchFamily="18" charset="0"/>
              </a:rPr>
              <a:t>0,009</a:t>
            </a:r>
            <a:r>
              <a:rPr lang="uk-UA" sz="2400" dirty="0">
                <a:latin typeface="Times New Roman" panose="02020603050405020304" pitchFamily="18" charset="0"/>
                <a:cs typeface="Times New Roman" panose="02020603050405020304" pitchFamily="18" charset="0"/>
              </a:rPr>
              <a:t> відповідно</a:t>
            </a:r>
            <a:r>
              <a:rPr lang="uk-UA" sz="2400" dirty="0" smtClean="0">
                <a:latin typeface="Times New Roman" panose="02020603050405020304" pitchFamily="18" charset="0"/>
                <a:cs typeface="Times New Roman" panose="02020603050405020304" pitchFamily="18" charset="0"/>
              </a:rPr>
              <a:t>,</a:t>
            </a:r>
          </a:p>
          <a:p>
            <a:r>
              <a:rPr lang="uk-UA" sz="2400" dirty="0" smtClean="0">
                <a:latin typeface="Times New Roman" panose="02020603050405020304" pitchFamily="18" charset="0"/>
                <a:cs typeface="Times New Roman" panose="02020603050405020304" pitchFamily="18" charset="0"/>
              </a:rPr>
              <a:t>в </a:t>
            </a:r>
            <a:r>
              <a:rPr lang="uk-UA" sz="2400" dirty="0">
                <a:latin typeface="Times New Roman" panose="02020603050405020304" pitchFamily="18" charset="0"/>
                <a:cs typeface="Times New Roman" panose="02020603050405020304" pitchFamily="18" charset="0"/>
              </a:rPr>
              <a:t>напрямках, перпендикулярних до цієї осі, </a:t>
            </a:r>
            <a:r>
              <a:rPr lang="uk-UA" sz="2400" dirty="0" smtClean="0">
                <a:latin typeface="Times New Roman" panose="02020603050405020304" pitchFamily="18" charset="0"/>
                <a:cs typeface="Times New Roman" panose="02020603050405020304" pitchFamily="18" charset="0"/>
              </a:rPr>
              <a:t>значення</a:t>
            </a:r>
          </a:p>
          <a:p>
            <a:pPr marL="0" indent="0">
              <a:buNone/>
            </a:pPr>
            <a:r>
              <a:rPr lang="uk-UA" sz="2400" dirty="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    </a:t>
            </a:r>
            <a:r>
              <a:rPr lang="uk-UA" sz="2400" b="1" dirty="0" smtClean="0">
                <a:latin typeface="Times New Roman" panose="02020603050405020304" pitchFamily="18" charset="0"/>
                <a:cs typeface="Times New Roman" panose="02020603050405020304" pitchFamily="18" charset="0"/>
              </a:rPr>
              <a:t>13-17 </a:t>
            </a:r>
            <a:r>
              <a:rPr lang="uk-UA" sz="2400" b="1" dirty="0">
                <a:latin typeface="Times New Roman" panose="02020603050405020304" pitchFamily="18" charset="0"/>
                <a:cs typeface="Times New Roman" panose="02020603050405020304" pitchFamily="18" charset="0"/>
              </a:rPr>
              <a:t>МПа </a:t>
            </a:r>
            <a:r>
              <a:rPr lang="uk-UA" sz="2400" dirty="0">
                <a:latin typeface="Times New Roman" panose="02020603050405020304" pitchFamily="18" charset="0"/>
                <a:cs typeface="Times New Roman" panose="02020603050405020304" pitchFamily="18" charset="0"/>
              </a:rPr>
              <a:t>та </a:t>
            </a:r>
            <a:r>
              <a:rPr lang="uk-UA" sz="2400" b="1" dirty="0">
                <a:latin typeface="Times New Roman" panose="02020603050405020304" pitchFamily="18" charset="0"/>
                <a:cs typeface="Times New Roman" panose="02020603050405020304" pitchFamily="18" charset="0"/>
              </a:rPr>
              <a:t>0,002</a:t>
            </a:r>
            <a:r>
              <a:rPr lang="uk-UA" sz="2400" dirty="0">
                <a:latin typeface="Times New Roman" panose="02020603050405020304" pitchFamily="18" charset="0"/>
                <a:cs typeface="Times New Roman" panose="02020603050405020304" pitchFamily="18" charset="0"/>
              </a:rPr>
              <a:t> відповідно. </a:t>
            </a:r>
          </a:p>
        </p:txBody>
      </p:sp>
      <p:pic>
        <p:nvPicPr>
          <p:cNvPr id="6" name="Рисунок 5"/>
          <p:cNvPicPr>
            <a:picLocks noChangeAspect="1"/>
          </p:cNvPicPr>
          <p:nvPr/>
        </p:nvPicPr>
        <p:blipFill>
          <a:blip r:embed="rId2"/>
          <a:stretch>
            <a:fillRect/>
          </a:stretch>
        </p:blipFill>
        <p:spPr>
          <a:xfrm>
            <a:off x="3419872" y="650874"/>
            <a:ext cx="672084" cy="516636"/>
          </a:xfrm>
          <a:prstGeom prst="rect">
            <a:avLst/>
          </a:prstGeom>
        </p:spPr>
      </p:pic>
      <p:pic>
        <p:nvPicPr>
          <p:cNvPr id="11" name="Рисунок 10"/>
          <p:cNvPicPr>
            <a:picLocks noChangeAspect="1"/>
          </p:cNvPicPr>
          <p:nvPr/>
        </p:nvPicPr>
        <p:blipFill>
          <a:blip r:embed="rId3"/>
          <a:stretch>
            <a:fillRect/>
          </a:stretch>
        </p:blipFill>
        <p:spPr>
          <a:xfrm>
            <a:off x="2267744" y="3356992"/>
            <a:ext cx="4608512" cy="3228030"/>
          </a:xfrm>
          <a:prstGeom prst="rect">
            <a:avLst/>
          </a:prstGeom>
        </p:spPr>
      </p:pic>
      <p:pic>
        <p:nvPicPr>
          <p:cNvPr id="12" name="Рисунок 11"/>
          <p:cNvPicPr>
            <a:picLocks noChangeAspect="1"/>
          </p:cNvPicPr>
          <p:nvPr/>
        </p:nvPicPr>
        <p:blipFill>
          <a:blip r:embed="rId4"/>
          <a:stretch>
            <a:fillRect/>
          </a:stretch>
        </p:blipFill>
        <p:spPr>
          <a:xfrm>
            <a:off x="7524328" y="650874"/>
            <a:ext cx="672080" cy="426717"/>
          </a:xfrm>
          <a:prstGeom prst="rect">
            <a:avLst/>
          </a:prstGeom>
        </p:spPr>
      </p:pic>
    </p:spTree>
    <p:extLst>
      <p:ext uri="{BB962C8B-B14F-4D97-AF65-F5344CB8AC3E}">
        <p14:creationId xmlns:p14="http://schemas.microsoft.com/office/powerpoint/2010/main" val="415748228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467544" y="260648"/>
            <a:ext cx="8229600" cy="3456384"/>
          </a:xfrm>
        </p:spPr>
        <p:txBody>
          <a:bodyPr>
            <a:normAutofit lnSpcReduction="10000"/>
          </a:bodyPr>
          <a:lstStyle/>
          <a:p>
            <a:pPr marL="0" indent="0">
              <a:buNone/>
            </a:pPr>
            <a:r>
              <a:rPr lang="uk-UA" sz="2400" b="1" dirty="0" smtClean="0">
                <a:latin typeface="Times New Roman" panose="02020603050405020304" pitchFamily="18" charset="0"/>
                <a:cs typeface="Times New Roman" panose="02020603050405020304" pitchFamily="18" charset="0"/>
              </a:rPr>
              <a:t>Хрящова тканина</a:t>
            </a:r>
          </a:p>
          <a:p>
            <a:pPr marL="0" indent="0" algn="just">
              <a:buNone/>
            </a:pPr>
            <a:r>
              <a:rPr lang="uk-UA" sz="2200" dirty="0" smtClean="0">
                <a:latin typeface="Times New Roman" panose="02020603050405020304" pitchFamily="18" charset="0"/>
                <a:cs typeface="Times New Roman" panose="02020603050405020304" pitchFamily="18" charset="0"/>
              </a:rPr>
              <a:t>Суглобовий </a:t>
            </a:r>
            <a:r>
              <a:rPr lang="uk-UA" sz="2200" dirty="0">
                <a:latin typeface="Times New Roman" panose="02020603050405020304" pitchFamily="18" charset="0"/>
                <a:cs typeface="Times New Roman" panose="02020603050405020304" pitchFamily="18" charset="0"/>
              </a:rPr>
              <a:t>хрящ у синовіальних суглобах покриває кінцеві поверхні трубчастих костей. </a:t>
            </a:r>
            <a:r>
              <a:rPr lang="uk-UA" sz="2200" dirty="0" smtClean="0">
                <a:latin typeface="Times New Roman" panose="02020603050405020304" pitchFamily="18" charset="0"/>
                <a:cs typeface="Times New Roman" panose="02020603050405020304" pitchFamily="18" charset="0"/>
              </a:rPr>
              <a:t>Це </a:t>
            </a:r>
            <a:r>
              <a:rPr lang="uk-UA" sz="2200" dirty="0">
                <a:latin typeface="Times New Roman" panose="02020603050405020304" pitchFamily="18" charset="0"/>
                <a:cs typeface="Times New Roman" panose="02020603050405020304" pitchFamily="18" charset="0"/>
              </a:rPr>
              <a:t>пористий, легкопроникний та низькомолекулярний матеріал, який при  навантаженні виділяє, а при розвантаженні поглинає </a:t>
            </a:r>
            <a:r>
              <a:rPr lang="uk-UA" sz="2200" i="1" dirty="0">
                <a:latin typeface="Times New Roman" panose="02020603050405020304" pitchFamily="18" charset="0"/>
                <a:cs typeface="Times New Roman" panose="02020603050405020304" pitchFamily="18" charset="0"/>
              </a:rPr>
              <a:t>синовіальну рідину</a:t>
            </a:r>
            <a:r>
              <a:rPr lang="uk-UA" sz="2200" dirty="0">
                <a:latin typeface="Times New Roman" panose="02020603050405020304" pitchFamily="18" charset="0"/>
                <a:cs typeface="Times New Roman" panose="02020603050405020304" pitchFamily="18" charset="0"/>
              </a:rPr>
              <a:t>. Суглобовий хрящ може змінювати свої розміри та форму як при короткочасних, так і при тривалих силових впливах, однак </a:t>
            </a:r>
            <a:r>
              <a:rPr lang="uk-UA" sz="2200" i="1" dirty="0">
                <a:latin typeface="Times New Roman" panose="02020603050405020304" pitchFamily="18" charset="0"/>
                <a:cs typeface="Times New Roman" panose="02020603050405020304" pitchFamily="18" charset="0"/>
              </a:rPr>
              <a:t>після розвантаження повністю відновлює свій початковий стан</a:t>
            </a:r>
            <a:r>
              <a:rPr lang="uk-UA" sz="2200" dirty="0">
                <a:latin typeface="Times New Roman" panose="02020603050405020304" pitchFamily="18" charset="0"/>
                <a:cs typeface="Times New Roman" panose="02020603050405020304" pitchFamily="18" charset="0"/>
              </a:rPr>
              <a:t>. Тим самим, забезпечується підвищення просторової відповідності суглобових поверхонь.</a:t>
            </a:r>
          </a:p>
        </p:txBody>
      </p:sp>
      <p:pic>
        <p:nvPicPr>
          <p:cNvPr id="8" name="Рисунок 7"/>
          <p:cNvPicPr>
            <a:picLocks noChangeAspect="1"/>
          </p:cNvPicPr>
          <p:nvPr/>
        </p:nvPicPr>
        <p:blipFill>
          <a:blip r:embed="rId2"/>
          <a:stretch>
            <a:fillRect/>
          </a:stretch>
        </p:blipFill>
        <p:spPr>
          <a:xfrm>
            <a:off x="2195736" y="3501008"/>
            <a:ext cx="5112568" cy="3029484"/>
          </a:xfrm>
          <a:prstGeom prst="rect">
            <a:avLst/>
          </a:prstGeom>
        </p:spPr>
      </p:pic>
    </p:spTree>
    <p:extLst>
      <p:ext uri="{BB962C8B-B14F-4D97-AF65-F5344CB8AC3E}">
        <p14:creationId xmlns:p14="http://schemas.microsoft.com/office/powerpoint/2010/main" val="195438234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467544" y="260648"/>
            <a:ext cx="8229600" cy="2880320"/>
          </a:xfrm>
        </p:spPr>
        <p:txBody>
          <a:bodyPr>
            <a:normAutofit/>
          </a:bodyPr>
          <a:lstStyle/>
          <a:p>
            <a:pPr marL="0" indent="0">
              <a:buNone/>
            </a:pPr>
            <a:r>
              <a:rPr lang="uk-UA" sz="2200" dirty="0">
                <a:latin typeface="Times New Roman" panose="02020603050405020304" pitchFamily="18" charset="0"/>
                <a:cs typeface="Times New Roman" panose="02020603050405020304" pitchFamily="18" charset="0"/>
              </a:rPr>
              <a:t>У хрящі розрізняють рідку та тверду фази. </a:t>
            </a:r>
            <a:endParaRPr lang="uk-UA" sz="2200" dirty="0" smtClean="0">
              <a:latin typeface="Times New Roman" panose="02020603050405020304" pitchFamily="18" charset="0"/>
              <a:cs typeface="Times New Roman" panose="02020603050405020304" pitchFamily="18" charset="0"/>
            </a:endParaRPr>
          </a:p>
          <a:p>
            <a:pPr marL="0" indent="0">
              <a:buNone/>
            </a:pPr>
            <a:r>
              <a:rPr lang="uk-UA" sz="2200" dirty="0" smtClean="0">
                <a:solidFill>
                  <a:srgbClr val="0070C0"/>
                </a:solidFill>
                <a:latin typeface="Times New Roman" panose="02020603050405020304" pitchFamily="18" charset="0"/>
                <a:cs typeface="Times New Roman" panose="02020603050405020304" pitchFamily="18" charset="0"/>
              </a:rPr>
              <a:t>Рідка </a:t>
            </a:r>
            <a:r>
              <a:rPr lang="uk-UA" sz="2200" dirty="0">
                <a:solidFill>
                  <a:srgbClr val="0070C0"/>
                </a:solidFill>
                <a:latin typeface="Times New Roman" panose="02020603050405020304" pitchFamily="18" charset="0"/>
                <a:cs typeface="Times New Roman" panose="02020603050405020304" pitchFamily="18" charset="0"/>
              </a:rPr>
              <a:t>фаза становить </a:t>
            </a:r>
            <a:r>
              <a:rPr lang="uk-UA" sz="2200" dirty="0" smtClean="0">
                <a:solidFill>
                  <a:srgbClr val="0070C0"/>
                </a:solidFill>
                <a:latin typeface="Times New Roman" panose="02020603050405020304" pitchFamily="18" charset="0"/>
                <a:cs typeface="Times New Roman" panose="02020603050405020304" pitchFamily="18" charset="0"/>
              </a:rPr>
              <a:t>60 - 80</a:t>
            </a:r>
            <a:r>
              <a:rPr lang="uk-UA" sz="2200" dirty="0">
                <a:solidFill>
                  <a:srgbClr val="0070C0"/>
                </a:solidFill>
                <a:latin typeface="Times New Roman" panose="02020603050405020304" pitchFamily="18" charset="0"/>
                <a:cs typeface="Times New Roman" panose="02020603050405020304" pitchFamily="18" charset="0"/>
              </a:rPr>
              <a:t>% маси хряща</a:t>
            </a:r>
            <a:r>
              <a:rPr lang="uk-UA" sz="2200" dirty="0">
                <a:latin typeface="Times New Roman" panose="02020603050405020304" pitchFamily="18" charset="0"/>
                <a:cs typeface="Times New Roman" panose="02020603050405020304" pitchFamily="18" charset="0"/>
              </a:rPr>
              <a:t>. Синовіальна рідина, у якій знаходиться хрящ, виконує функції </a:t>
            </a:r>
            <a:r>
              <a:rPr lang="uk-UA" sz="2200" i="1" dirty="0">
                <a:latin typeface="Times New Roman" panose="02020603050405020304" pitchFamily="18" charset="0"/>
                <a:cs typeface="Times New Roman" panose="02020603050405020304" pitchFamily="18" charset="0"/>
              </a:rPr>
              <a:t>змащення</a:t>
            </a:r>
            <a:r>
              <a:rPr lang="uk-UA" sz="2200" dirty="0">
                <a:latin typeface="Times New Roman" panose="02020603050405020304" pitchFamily="18" charset="0"/>
                <a:cs typeface="Times New Roman" panose="02020603050405020304" pitchFamily="18" charset="0"/>
              </a:rPr>
              <a:t> суглоба та забезпечує </a:t>
            </a:r>
            <a:r>
              <a:rPr lang="uk-UA" sz="2200" i="1" dirty="0">
                <a:latin typeface="Times New Roman" panose="02020603050405020304" pitchFamily="18" charset="0"/>
                <a:cs typeface="Times New Roman" panose="02020603050405020304" pitchFamily="18" charset="0"/>
              </a:rPr>
              <a:t>живлення</a:t>
            </a:r>
            <a:r>
              <a:rPr lang="uk-UA" sz="2200" dirty="0">
                <a:latin typeface="Times New Roman" panose="02020603050405020304" pitchFamily="18" charset="0"/>
                <a:cs typeface="Times New Roman" panose="02020603050405020304" pitchFamily="18" charset="0"/>
              </a:rPr>
              <a:t> хряща. </a:t>
            </a:r>
            <a:endParaRPr lang="uk-UA" sz="2200" dirty="0" smtClean="0">
              <a:latin typeface="Times New Roman" panose="02020603050405020304" pitchFamily="18" charset="0"/>
              <a:cs typeface="Times New Roman" panose="02020603050405020304" pitchFamily="18" charset="0"/>
            </a:endParaRPr>
          </a:p>
          <a:p>
            <a:pPr marL="0" indent="0">
              <a:buNone/>
            </a:pPr>
            <a:r>
              <a:rPr lang="uk-UA" sz="2200" dirty="0" smtClean="0">
                <a:latin typeface="Times New Roman" panose="02020603050405020304" pitchFamily="18" charset="0"/>
                <a:cs typeface="Times New Roman" panose="02020603050405020304" pitchFamily="18" charset="0"/>
              </a:rPr>
              <a:t>Крім </a:t>
            </a:r>
            <a:r>
              <a:rPr lang="uk-UA" sz="2200" dirty="0">
                <a:latin typeface="Times New Roman" panose="02020603050405020304" pitchFamily="18" charset="0"/>
                <a:cs typeface="Times New Roman" panose="02020603050405020304" pitchFamily="18" charset="0"/>
              </a:rPr>
              <a:t>того, </a:t>
            </a:r>
            <a:r>
              <a:rPr lang="uk-UA" sz="2200" i="1" dirty="0">
                <a:solidFill>
                  <a:srgbClr val="0070C0"/>
                </a:solidFill>
                <a:latin typeface="Times New Roman" panose="02020603050405020304" pitchFamily="18" charset="0"/>
                <a:cs typeface="Times New Roman" panose="02020603050405020304" pitchFamily="18" charset="0"/>
              </a:rPr>
              <a:t>при збільшенні зовнішнього навантаження </a:t>
            </a:r>
            <a:r>
              <a:rPr lang="uk-UA" sz="2200" dirty="0">
                <a:latin typeface="Times New Roman" panose="02020603050405020304" pitchFamily="18" charset="0"/>
                <a:cs typeface="Times New Roman" panose="02020603050405020304" pitchFamily="18" charset="0"/>
              </a:rPr>
              <a:t>на суглоб відбувається </a:t>
            </a:r>
            <a:r>
              <a:rPr lang="uk-UA" sz="2200" i="1" dirty="0">
                <a:solidFill>
                  <a:srgbClr val="0070C0"/>
                </a:solidFill>
                <a:latin typeface="Times New Roman" panose="02020603050405020304" pitchFamily="18" charset="0"/>
                <a:cs typeface="Times New Roman" panose="02020603050405020304" pitchFamily="18" charset="0"/>
              </a:rPr>
              <a:t>зростання в'язкості синовіальної рідини</a:t>
            </a:r>
            <a:r>
              <a:rPr lang="uk-UA" sz="2200" dirty="0">
                <a:latin typeface="Times New Roman" panose="02020603050405020304" pitchFamily="18" charset="0"/>
                <a:cs typeface="Times New Roman" panose="02020603050405020304" pitchFamily="18" charset="0"/>
              </a:rPr>
              <a:t>, що перешкоджає стиканню суглобових поверхонь. </a:t>
            </a:r>
            <a:endParaRPr lang="uk-UA" sz="2200" dirty="0" smtClean="0">
              <a:latin typeface="Times New Roman" panose="02020603050405020304" pitchFamily="18" charset="0"/>
              <a:cs typeface="Times New Roman" panose="02020603050405020304" pitchFamily="18" charset="0"/>
            </a:endParaRPr>
          </a:p>
        </p:txBody>
      </p:sp>
      <p:pic>
        <p:nvPicPr>
          <p:cNvPr id="35842" name="Picture 2" descr="Склад хрящової тканини"/>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9869" y="3502153"/>
            <a:ext cx="4038980" cy="3025291"/>
          </a:xfrm>
          <a:prstGeom prst="rect">
            <a:avLst/>
          </a:prstGeom>
          <a:noFill/>
          <a:extLst>
            <a:ext uri="{909E8E84-426E-40DD-AFC4-6F175D3DCCD1}">
              <a14:hiddenFill xmlns:a14="http://schemas.microsoft.com/office/drawing/2010/main">
                <a:solidFill>
                  <a:srgbClr val="FFFFFF"/>
                </a:solidFill>
              </a14:hiddenFill>
            </a:ext>
          </a:extLst>
        </p:spPr>
      </p:pic>
      <p:pic>
        <p:nvPicPr>
          <p:cNvPr id="4" name="Рисунок 3"/>
          <p:cNvPicPr>
            <a:picLocks noChangeAspect="1"/>
          </p:cNvPicPr>
          <p:nvPr/>
        </p:nvPicPr>
        <p:blipFill>
          <a:blip r:embed="rId3"/>
          <a:stretch>
            <a:fillRect/>
          </a:stretch>
        </p:blipFill>
        <p:spPr>
          <a:xfrm>
            <a:off x="4860032" y="3717032"/>
            <a:ext cx="3545813" cy="2595535"/>
          </a:xfrm>
          <a:prstGeom prst="rect">
            <a:avLst/>
          </a:prstGeom>
        </p:spPr>
      </p:pic>
    </p:spTree>
    <p:extLst>
      <p:ext uri="{BB962C8B-B14F-4D97-AF65-F5344CB8AC3E}">
        <p14:creationId xmlns:p14="http://schemas.microsoft.com/office/powerpoint/2010/main" val="194817822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467544" y="476673"/>
            <a:ext cx="8229600" cy="4176464"/>
          </a:xfrm>
        </p:spPr>
        <p:txBody>
          <a:bodyPr>
            <a:normAutofit/>
          </a:bodyPr>
          <a:lstStyle/>
          <a:p>
            <a:pPr algn="just"/>
            <a:r>
              <a:rPr lang="uk-UA" sz="2400" dirty="0">
                <a:latin typeface="Times New Roman" panose="02020603050405020304" pitchFamily="18" charset="0"/>
                <a:cs typeface="Times New Roman" panose="02020603050405020304" pitchFamily="18" charset="0"/>
              </a:rPr>
              <a:t>З погляду біореології суглобовий хрящ є </a:t>
            </a:r>
            <a:r>
              <a:rPr lang="uk-UA" sz="2400" dirty="0" err="1">
                <a:latin typeface="Times New Roman" panose="02020603050405020304" pitchFamily="18" charset="0"/>
                <a:cs typeface="Times New Roman" panose="02020603050405020304" pitchFamily="18" charset="0"/>
              </a:rPr>
              <a:t>нелінійно-в’язкопружним</a:t>
            </a:r>
            <a:r>
              <a:rPr lang="uk-UA" sz="2400" dirty="0">
                <a:latin typeface="Times New Roman" panose="02020603050405020304" pitchFamily="18" charset="0"/>
                <a:cs typeface="Times New Roman" panose="02020603050405020304" pitchFamily="18" charset="0"/>
              </a:rPr>
              <a:t> анізотропним матеріалом з гетерогенністю механічних властивостей по суглобній поверхні. </a:t>
            </a:r>
            <a:endParaRPr lang="uk-UA" sz="2400" dirty="0" smtClean="0">
              <a:latin typeface="Times New Roman" panose="02020603050405020304" pitchFamily="18" charset="0"/>
              <a:cs typeface="Times New Roman" panose="02020603050405020304" pitchFamily="18" charset="0"/>
            </a:endParaRPr>
          </a:p>
          <a:p>
            <a:pPr algn="just"/>
            <a:r>
              <a:rPr lang="uk-UA" sz="2400" dirty="0" smtClean="0">
                <a:latin typeface="Times New Roman" panose="02020603050405020304" pitchFamily="18" charset="0"/>
                <a:cs typeface="Times New Roman" panose="02020603050405020304" pitchFamily="18" charset="0"/>
              </a:rPr>
              <a:t>Хрящ </a:t>
            </a:r>
            <a:r>
              <a:rPr lang="uk-UA" sz="2400" dirty="0">
                <a:latin typeface="Times New Roman" panose="02020603050405020304" pitchFamily="18" charset="0"/>
                <a:cs typeface="Times New Roman" panose="02020603050405020304" pitchFamily="18" charset="0"/>
              </a:rPr>
              <a:t>має дві функціональні особливості: </a:t>
            </a:r>
            <a:endParaRPr lang="uk-UA" sz="2400" dirty="0" smtClean="0">
              <a:latin typeface="Times New Roman" panose="02020603050405020304" pitchFamily="18" charset="0"/>
              <a:cs typeface="Times New Roman" panose="02020603050405020304" pitchFamily="18" charset="0"/>
            </a:endParaRPr>
          </a:p>
          <a:p>
            <a:pPr marL="0" indent="0" algn="just">
              <a:buNone/>
            </a:pPr>
            <a:r>
              <a:rPr lang="uk-UA" sz="2400" dirty="0" smtClean="0">
                <a:latin typeface="Times New Roman" panose="02020603050405020304" pitchFamily="18" charset="0"/>
                <a:cs typeface="Times New Roman" panose="02020603050405020304" pitchFamily="18" charset="0"/>
              </a:rPr>
              <a:t>по-перше</a:t>
            </a:r>
            <a:r>
              <a:rPr lang="uk-UA" sz="2400" dirty="0">
                <a:latin typeface="Times New Roman" panose="02020603050405020304" pitchFamily="18" charset="0"/>
                <a:cs typeface="Times New Roman" panose="02020603050405020304" pitchFamily="18" charset="0"/>
              </a:rPr>
              <a:t>, деформуючись під впливом навантаження значно легше, ніж </a:t>
            </a:r>
            <a:r>
              <a:rPr lang="uk-UA" sz="2400" dirty="0" err="1">
                <a:latin typeface="Times New Roman" panose="02020603050405020304" pitchFamily="18" charset="0"/>
                <a:cs typeface="Times New Roman" panose="02020603050405020304" pitchFamily="18" charset="0"/>
              </a:rPr>
              <a:t>субхондральна</a:t>
            </a:r>
            <a:r>
              <a:rPr lang="uk-UA" sz="2400" dirty="0">
                <a:latin typeface="Times New Roman" panose="02020603050405020304" pitchFamily="18" charset="0"/>
                <a:cs typeface="Times New Roman" panose="02020603050405020304" pitchFamily="18" charset="0"/>
              </a:rPr>
              <a:t> кістка (відношення їхніх </a:t>
            </a:r>
            <a:r>
              <a:rPr lang="uk-UA" sz="2400" dirty="0" err="1">
                <a:latin typeface="Times New Roman" panose="02020603050405020304" pitchFamily="18" charset="0"/>
                <a:cs typeface="Times New Roman" panose="02020603050405020304" pitchFamily="18" charset="0"/>
              </a:rPr>
              <a:t>твердостей</a:t>
            </a:r>
            <a:r>
              <a:rPr lang="uk-UA" sz="2400" dirty="0">
                <a:latin typeface="Times New Roman" panose="02020603050405020304" pitchFamily="18" charset="0"/>
                <a:cs typeface="Times New Roman" panose="02020603050405020304" pitchFamily="18" charset="0"/>
              </a:rPr>
              <a:t> дорівнює 1:10), </a:t>
            </a:r>
            <a:r>
              <a:rPr lang="uk-UA" sz="2400" i="1" dirty="0">
                <a:solidFill>
                  <a:srgbClr val="0070C0"/>
                </a:solidFill>
                <a:latin typeface="Times New Roman" panose="02020603050405020304" pitchFamily="18" charset="0"/>
                <a:cs typeface="Times New Roman" panose="02020603050405020304" pitchFamily="18" charset="0"/>
              </a:rPr>
              <a:t>хрящ зменшує концентрацію напружень у кістках</a:t>
            </a:r>
            <a:r>
              <a:rPr lang="uk-UA" sz="2400" dirty="0">
                <a:latin typeface="Times New Roman" panose="02020603050405020304" pitchFamily="18" charset="0"/>
                <a:cs typeface="Times New Roman" panose="02020603050405020304" pitchFamily="18" charset="0"/>
              </a:rPr>
              <a:t>; </a:t>
            </a:r>
            <a:endParaRPr lang="uk-UA" sz="2400" dirty="0" smtClean="0">
              <a:latin typeface="Times New Roman" panose="02020603050405020304" pitchFamily="18" charset="0"/>
              <a:cs typeface="Times New Roman" panose="02020603050405020304" pitchFamily="18" charset="0"/>
            </a:endParaRPr>
          </a:p>
          <a:p>
            <a:pPr marL="0" indent="0" algn="just">
              <a:buNone/>
            </a:pPr>
            <a:r>
              <a:rPr lang="uk-UA" sz="2400" dirty="0" smtClean="0">
                <a:latin typeface="Times New Roman" panose="02020603050405020304" pitchFamily="18" charset="0"/>
                <a:cs typeface="Times New Roman" panose="02020603050405020304" pitchFamily="18" charset="0"/>
              </a:rPr>
              <a:t>по-друге</a:t>
            </a:r>
            <a:r>
              <a:rPr lang="uk-UA" sz="2400" dirty="0">
                <a:latin typeface="Times New Roman" panose="02020603050405020304" pitchFamily="18" charset="0"/>
                <a:cs typeface="Times New Roman" panose="02020603050405020304" pitchFamily="18" charset="0"/>
              </a:rPr>
              <a:t>, </a:t>
            </a:r>
            <a:r>
              <a:rPr lang="uk-UA" sz="2400" i="1" dirty="0">
                <a:solidFill>
                  <a:srgbClr val="0070C0"/>
                </a:solidFill>
                <a:latin typeface="Times New Roman" panose="02020603050405020304" pitchFamily="18" charset="0"/>
                <a:cs typeface="Times New Roman" panose="02020603050405020304" pitchFamily="18" charset="0"/>
              </a:rPr>
              <a:t>хрящ забезпечує низький коефіцієнт тертя в суглобі </a:t>
            </a:r>
            <a:r>
              <a:rPr lang="uk-UA" sz="2400" dirty="0">
                <a:latin typeface="Times New Roman" panose="02020603050405020304" pitchFamily="18" charset="0"/>
                <a:cs typeface="Times New Roman" panose="02020603050405020304" pitchFamily="18" charset="0"/>
              </a:rPr>
              <a:t>- від 0,005 до 0,012. </a:t>
            </a:r>
          </a:p>
        </p:txBody>
      </p:sp>
    </p:spTree>
    <p:extLst>
      <p:ext uri="{BB962C8B-B14F-4D97-AF65-F5344CB8AC3E}">
        <p14:creationId xmlns:p14="http://schemas.microsoft.com/office/powerpoint/2010/main" val="200300932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95536" y="328463"/>
            <a:ext cx="8136904" cy="4154984"/>
          </a:xfrm>
          <a:prstGeom prst="rect">
            <a:avLst/>
          </a:prstGeom>
        </p:spPr>
        <p:txBody>
          <a:bodyPr wrap="square">
            <a:spAutoFit/>
          </a:bodyPr>
          <a:lstStyle/>
          <a:p>
            <a:pPr algn="just"/>
            <a:r>
              <a:rPr lang="uk-UA" sz="2400" b="1" dirty="0" smtClean="0">
                <a:latin typeface="Times New Roman" pitchFamily="18" charset="0"/>
                <a:cs typeface="Times New Roman" pitchFamily="18" charset="0"/>
              </a:rPr>
              <a:t>М'які тканини </a:t>
            </a:r>
          </a:p>
          <a:p>
            <a:pPr algn="just"/>
            <a:r>
              <a:rPr lang="uk-UA" sz="2400" dirty="0" smtClean="0">
                <a:latin typeface="Times New Roman" pitchFamily="18" charset="0"/>
                <a:cs typeface="Times New Roman" pitchFamily="18" charset="0"/>
              </a:rPr>
              <a:t>М’які біологічні тканини за своїми еластичними властивостями та характером деформування суттєво відрізняються від кісток і хрящів. </a:t>
            </a:r>
            <a:endParaRPr lang="en-US" sz="2400" dirty="0" smtClean="0">
              <a:latin typeface="Times New Roman" pitchFamily="18" charset="0"/>
              <a:cs typeface="Times New Roman" pitchFamily="18" charset="0"/>
            </a:endParaRPr>
          </a:p>
          <a:p>
            <a:pPr algn="just"/>
            <a:endParaRPr lang="uk-UA" sz="2400" dirty="0" smtClean="0">
              <a:latin typeface="Times New Roman" pitchFamily="18" charset="0"/>
              <a:cs typeface="Times New Roman" pitchFamily="18" charset="0"/>
            </a:endParaRPr>
          </a:p>
          <a:p>
            <a:pPr marL="342900" indent="-342900" algn="just">
              <a:buFont typeface="Arial" panose="020B0604020202020204" pitchFamily="34" charset="0"/>
              <a:buChar char="•"/>
            </a:pPr>
            <a:r>
              <a:rPr lang="uk-UA" sz="2400" dirty="0" smtClean="0">
                <a:latin typeface="Times New Roman" pitchFamily="18" charset="0"/>
                <a:cs typeface="Times New Roman" pitchFamily="18" charset="0"/>
              </a:rPr>
              <a:t>Вони </a:t>
            </a:r>
            <a:r>
              <a:rPr lang="uk-UA" sz="2400" i="1" dirty="0" smtClean="0">
                <a:solidFill>
                  <a:srgbClr val="0070C0"/>
                </a:solidFill>
                <a:latin typeface="Times New Roman" pitchFamily="18" charset="0"/>
                <a:cs typeface="Times New Roman" pitchFamily="18" charset="0"/>
              </a:rPr>
              <a:t>мають здатність до великих деформацій </a:t>
            </a:r>
            <a:r>
              <a:rPr lang="uk-UA" sz="2400" dirty="0" smtClean="0">
                <a:solidFill>
                  <a:srgbClr val="0070C0"/>
                </a:solidFill>
                <a:latin typeface="Times New Roman" pitchFamily="18" charset="0"/>
                <a:cs typeface="Times New Roman" pitchFamily="18" charset="0"/>
              </a:rPr>
              <a:t>(до </a:t>
            </a:r>
            <a:r>
              <a:rPr lang="uk-UA" sz="2400" b="1" dirty="0" smtClean="0">
                <a:solidFill>
                  <a:srgbClr val="0070C0"/>
                </a:solidFill>
                <a:latin typeface="Times New Roman" pitchFamily="18" charset="0"/>
                <a:cs typeface="Times New Roman" pitchFamily="18" charset="0"/>
              </a:rPr>
              <a:t>200%</a:t>
            </a:r>
            <a:r>
              <a:rPr lang="uk-UA" sz="2400" dirty="0" smtClean="0">
                <a:solidFill>
                  <a:srgbClr val="0070C0"/>
                </a:solidFill>
                <a:latin typeface="Times New Roman" pitchFamily="18" charset="0"/>
                <a:cs typeface="Times New Roman" pitchFamily="18" charset="0"/>
              </a:rPr>
              <a:t>), </a:t>
            </a:r>
            <a:r>
              <a:rPr lang="uk-UA" sz="2400" dirty="0" smtClean="0">
                <a:latin typeface="Times New Roman" pitchFamily="18" charset="0"/>
                <a:cs typeface="Times New Roman" pitchFamily="18" charset="0"/>
              </a:rPr>
              <a:t>містять різноманітні компоненти: клітини, колагенові волокна, еластинові волокна та основну речовину (основними компонентами є </a:t>
            </a:r>
            <a:r>
              <a:rPr lang="uk-UA" sz="2400" dirty="0" err="1" smtClean="0">
                <a:latin typeface="Times New Roman" pitchFamily="18" charset="0"/>
                <a:cs typeface="Times New Roman" pitchFamily="18" charset="0"/>
              </a:rPr>
              <a:t>мукополісахариди</a:t>
            </a:r>
            <a:r>
              <a:rPr lang="uk-UA" sz="2400" dirty="0" smtClean="0">
                <a:latin typeface="Times New Roman" pitchFamily="18" charset="0"/>
                <a:cs typeface="Times New Roman" pitchFamily="18" charset="0"/>
              </a:rPr>
              <a:t> і тканинна рідина). </a:t>
            </a:r>
          </a:p>
          <a:p>
            <a:pPr algn="just"/>
            <a:r>
              <a:rPr lang="uk-UA" sz="2400" dirty="0">
                <a:latin typeface="Times New Roman" pitchFamily="18" charset="0"/>
                <a:cs typeface="Times New Roman" pitchFamily="18" charset="0"/>
              </a:rPr>
              <a:t>	</a:t>
            </a:r>
            <a:endParaRPr lang="uk-UA" sz="2400" dirty="0" smtClean="0">
              <a:latin typeface="Times New Roman" pitchFamily="18" charset="0"/>
              <a:cs typeface="Times New Roman" pitchFamily="18" charset="0"/>
            </a:endParaRPr>
          </a:p>
        </p:txBody>
      </p:sp>
      <p:pic>
        <p:nvPicPr>
          <p:cNvPr id="2" name="Рисунок 1"/>
          <p:cNvPicPr>
            <a:picLocks noChangeAspect="1"/>
          </p:cNvPicPr>
          <p:nvPr/>
        </p:nvPicPr>
        <p:blipFill>
          <a:blip r:embed="rId2"/>
          <a:stretch>
            <a:fillRect/>
          </a:stretch>
        </p:blipFill>
        <p:spPr>
          <a:xfrm>
            <a:off x="2123728" y="4581128"/>
            <a:ext cx="5271319" cy="1827320"/>
          </a:xfrm>
          <a:prstGeom prst="rect">
            <a:avLst/>
          </a:prstGeom>
        </p:spPr>
      </p:pic>
    </p:spTree>
    <p:extLst>
      <p:ext uri="{BB962C8B-B14F-4D97-AF65-F5344CB8AC3E}">
        <p14:creationId xmlns:p14="http://schemas.microsoft.com/office/powerpoint/2010/main" val="356014934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95536" y="328463"/>
            <a:ext cx="8136904" cy="4524315"/>
          </a:xfrm>
          <a:prstGeom prst="rect">
            <a:avLst/>
          </a:prstGeom>
        </p:spPr>
        <p:txBody>
          <a:bodyPr wrap="square">
            <a:spAutoFit/>
          </a:bodyPr>
          <a:lstStyle/>
          <a:p>
            <a:pPr marL="342900" indent="-342900" algn="just">
              <a:buFont typeface="Arial" panose="020B0604020202020204" pitchFamily="34" charset="0"/>
              <a:buChar char="•"/>
            </a:pPr>
            <a:r>
              <a:rPr lang="uk-UA" sz="2400" dirty="0" smtClean="0">
                <a:latin typeface="Times New Roman" pitchFamily="18" charset="0"/>
                <a:cs typeface="Times New Roman" pitchFamily="18" charset="0"/>
              </a:rPr>
              <a:t>М'які тканини, з точки зору біореології, розглядають як матеріал з аморфною матрицею, армований безперервними волокнами двох типів – колагеном і еластином. </a:t>
            </a:r>
          </a:p>
          <a:p>
            <a:pPr marL="342900" indent="-342900" algn="just">
              <a:buFont typeface="Arial" panose="020B0604020202020204" pitchFamily="34" charset="0"/>
              <a:buChar char="•"/>
            </a:pPr>
            <a:r>
              <a:rPr lang="uk-UA" sz="2400" dirty="0" smtClean="0">
                <a:latin typeface="Times New Roman" pitchFamily="18" charset="0"/>
                <a:cs typeface="Times New Roman" pitchFamily="18" charset="0"/>
              </a:rPr>
              <a:t>Колагенові волокна мають високу межу міцності при розтязі (50-100 МПа) та мають високий модуль пружності (порядку 1 ГПа). Модуль пружності еластину порядку 0,6 МПа. </a:t>
            </a:r>
          </a:p>
          <a:p>
            <a:pPr marL="342900" indent="-342900" algn="just">
              <a:buFont typeface="Arial" panose="020B0604020202020204" pitchFamily="34" charset="0"/>
              <a:buChar char="•"/>
            </a:pPr>
            <a:r>
              <a:rPr lang="uk-UA" sz="2400" dirty="0" smtClean="0">
                <a:latin typeface="Times New Roman" pitchFamily="18" charset="0"/>
                <a:cs typeface="Times New Roman" pitchFamily="18" charset="0"/>
              </a:rPr>
              <a:t>Основна речовина перерозподіляє навантаження від одного волокна до іншого, ізолює окремі волокна, запобігаючи поширенню розривів від одного волокна до іншого, зменшує тертя при розпрямленні волокон. </a:t>
            </a:r>
          </a:p>
        </p:txBody>
      </p:sp>
    </p:spTree>
    <p:extLst>
      <p:ext uri="{BB962C8B-B14F-4D97-AF65-F5344CB8AC3E}">
        <p14:creationId xmlns:p14="http://schemas.microsoft.com/office/powerpoint/2010/main" val="304297304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467544" y="404664"/>
            <a:ext cx="8229600" cy="6301680"/>
          </a:xfrm>
        </p:spPr>
        <p:txBody>
          <a:bodyPr>
            <a:normAutofit fontScale="92500" lnSpcReduction="10000"/>
          </a:bodyPr>
          <a:lstStyle/>
          <a:p>
            <a:pPr marL="0" indent="0" algn="just">
              <a:buNone/>
            </a:pPr>
            <a:r>
              <a:rPr lang="uk-UA" sz="2400" dirty="0">
                <a:latin typeface="Times New Roman" panose="02020603050405020304" pitchFamily="18" charset="0"/>
                <a:cs typeface="Times New Roman" panose="02020603050405020304" pitchFamily="18" charset="0"/>
              </a:rPr>
              <a:t>Механічні властивості м'яких тканин залежать від того, як волокна, клітини та основна речовина організовані в структури цих тканин. </a:t>
            </a:r>
            <a:endParaRPr lang="uk-UA" sz="2400" dirty="0" smtClean="0">
              <a:latin typeface="Times New Roman" panose="02020603050405020304" pitchFamily="18" charset="0"/>
              <a:cs typeface="Times New Roman" panose="02020603050405020304" pitchFamily="18" charset="0"/>
            </a:endParaRPr>
          </a:p>
          <a:p>
            <a:pPr algn="just"/>
            <a:r>
              <a:rPr lang="uk-UA" sz="2400" dirty="0" smtClean="0">
                <a:latin typeface="Times New Roman" panose="02020603050405020304" pitchFamily="18" charset="0"/>
                <a:cs typeface="Times New Roman" panose="02020603050405020304" pitchFamily="18" charset="0"/>
              </a:rPr>
              <a:t>Найпростішими </a:t>
            </a:r>
            <a:r>
              <a:rPr lang="uk-UA" sz="2400" dirty="0">
                <a:latin typeface="Times New Roman" panose="02020603050405020304" pitchFamily="18" charset="0"/>
                <a:cs typeface="Times New Roman" panose="02020603050405020304" pitchFamily="18" charset="0"/>
              </a:rPr>
              <a:t>структурами з погляду організації колагенових волокон є </a:t>
            </a:r>
            <a:r>
              <a:rPr lang="uk-UA" sz="2400" b="1" dirty="0">
                <a:latin typeface="Times New Roman" panose="02020603050405020304" pitchFamily="18" charset="0"/>
                <a:cs typeface="Times New Roman" panose="02020603050405020304" pitchFamily="18" charset="0"/>
              </a:rPr>
              <a:t>сухожилля та зв'язки</a:t>
            </a:r>
            <a:r>
              <a:rPr lang="uk-UA" sz="2400" dirty="0">
                <a:latin typeface="Times New Roman" panose="02020603050405020304" pitchFamily="18" charset="0"/>
                <a:cs typeface="Times New Roman" panose="02020603050405020304" pitchFamily="18" charset="0"/>
              </a:rPr>
              <a:t>, у яких ці волокна розташовані </a:t>
            </a:r>
            <a:r>
              <a:rPr lang="uk-UA" sz="2400" dirty="0" err="1">
                <a:latin typeface="Times New Roman" panose="02020603050405020304" pitchFamily="18" charset="0"/>
                <a:cs typeface="Times New Roman" panose="02020603050405020304" pitchFamily="18" charset="0"/>
              </a:rPr>
              <a:t>односпрямовано</a:t>
            </a:r>
            <a:r>
              <a:rPr lang="uk-UA" sz="2400" dirty="0">
                <a:latin typeface="Times New Roman" panose="02020603050405020304" pitchFamily="18" charset="0"/>
                <a:cs typeface="Times New Roman" panose="02020603050405020304" pitchFamily="18" charset="0"/>
              </a:rPr>
              <a:t>, що пов'язано з необхідністю передачі навантаження в одному напрямку. </a:t>
            </a:r>
            <a:endParaRPr lang="uk-UA" sz="2400" dirty="0" smtClean="0">
              <a:latin typeface="Times New Roman" panose="02020603050405020304" pitchFamily="18" charset="0"/>
              <a:cs typeface="Times New Roman" panose="02020603050405020304" pitchFamily="18" charset="0"/>
            </a:endParaRPr>
          </a:p>
          <a:p>
            <a:pPr algn="just"/>
            <a:endParaRPr lang="uk-UA" sz="2400" dirty="0" smtClean="0">
              <a:latin typeface="Times New Roman" panose="02020603050405020304" pitchFamily="18" charset="0"/>
              <a:cs typeface="Times New Roman" panose="02020603050405020304" pitchFamily="18" charset="0"/>
            </a:endParaRPr>
          </a:p>
          <a:p>
            <a:pPr algn="just"/>
            <a:endParaRPr lang="uk-UA" sz="2400" dirty="0">
              <a:latin typeface="Times New Roman" panose="02020603050405020304" pitchFamily="18" charset="0"/>
              <a:cs typeface="Times New Roman" panose="02020603050405020304" pitchFamily="18" charset="0"/>
            </a:endParaRPr>
          </a:p>
          <a:p>
            <a:pPr algn="just"/>
            <a:endParaRPr lang="uk-UA" sz="2400" dirty="0" smtClean="0">
              <a:latin typeface="Times New Roman" panose="02020603050405020304" pitchFamily="18" charset="0"/>
              <a:cs typeface="Times New Roman" panose="02020603050405020304" pitchFamily="18" charset="0"/>
            </a:endParaRPr>
          </a:p>
          <a:p>
            <a:pPr algn="just"/>
            <a:endParaRPr lang="uk-UA" sz="2400" dirty="0">
              <a:latin typeface="Times New Roman" panose="02020603050405020304" pitchFamily="18" charset="0"/>
              <a:cs typeface="Times New Roman" panose="02020603050405020304" pitchFamily="18" charset="0"/>
            </a:endParaRPr>
          </a:p>
          <a:p>
            <a:pPr algn="just"/>
            <a:endParaRPr lang="uk-UA" sz="2400" dirty="0" smtClean="0">
              <a:latin typeface="Times New Roman" panose="02020603050405020304" pitchFamily="18" charset="0"/>
              <a:cs typeface="Times New Roman" panose="02020603050405020304" pitchFamily="18" charset="0"/>
            </a:endParaRPr>
          </a:p>
          <a:p>
            <a:pPr algn="just"/>
            <a:endParaRPr lang="uk-UA" sz="2400" dirty="0">
              <a:latin typeface="Times New Roman" panose="02020603050405020304" pitchFamily="18" charset="0"/>
              <a:cs typeface="Times New Roman" panose="02020603050405020304" pitchFamily="18" charset="0"/>
            </a:endParaRPr>
          </a:p>
          <a:p>
            <a:pPr algn="just"/>
            <a:r>
              <a:rPr lang="uk-UA" sz="2400" dirty="0" smtClean="0">
                <a:latin typeface="Times New Roman" panose="02020603050405020304" pitchFamily="18" charset="0"/>
                <a:cs typeface="Times New Roman" panose="02020603050405020304" pitchFamily="18" charset="0"/>
              </a:rPr>
              <a:t>Складніше </a:t>
            </a:r>
            <a:r>
              <a:rPr lang="uk-UA" sz="2400" dirty="0">
                <a:latin typeface="Times New Roman" panose="02020603050405020304" pitchFamily="18" charset="0"/>
                <a:cs typeface="Times New Roman" panose="02020603050405020304" pitchFamily="18" charset="0"/>
              </a:rPr>
              <a:t>організовані колагенові волокна в </a:t>
            </a:r>
            <a:r>
              <a:rPr lang="uk-UA" sz="2400" b="1" dirty="0">
                <a:latin typeface="Times New Roman" panose="02020603050405020304" pitchFamily="18" charset="0"/>
                <a:cs typeface="Times New Roman" panose="02020603050405020304" pitchFamily="18" charset="0"/>
              </a:rPr>
              <a:t>шкірі</a:t>
            </a:r>
            <a:r>
              <a:rPr lang="uk-UA" sz="2400" dirty="0">
                <a:latin typeface="Times New Roman" panose="02020603050405020304" pitchFamily="18" charset="0"/>
                <a:cs typeface="Times New Roman" panose="02020603050405020304" pitchFamily="18" charset="0"/>
              </a:rPr>
              <a:t>. У ній утворюється тривимірна сітка колагенових фібрил, причому колагенові волокна розташовуються в основному паралельно поверхні шкіри. Слід звернути увагу на те, що в шкірі колаген становить 75% сухої маси, а еластин - близько 4%.</a:t>
            </a:r>
          </a:p>
        </p:txBody>
      </p:sp>
      <p:pic>
        <p:nvPicPr>
          <p:cNvPr id="4" name="Рисунок 3"/>
          <p:cNvPicPr>
            <a:picLocks noChangeAspect="1"/>
          </p:cNvPicPr>
          <p:nvPr/>
        </p:nvPicPr>
        <p:blipFill>
          <a:blip r:embed="rId2"/>
          <a:stretch>
            <a:fillRect/>
          </a:stretch>
        </p:blipFill>
        <p:spPr>
          <a:xfrm>
            <a:off x="1187624" y="2780928"/>
            <a:ext cx="2062201" cy="1765176"/>
          </a:xfrm>
          <a:prstGeom prst="rect">
            <a:avLst/>
          </a:prstGeom>
        </p:spPr>
      </p:pic>
      <p:pic>
        <p:nvPicPr>
          <p:cNvPr id="2" name="Рисунок 1"/>
          <p:cNvPicPr>
            <a:picLocks noChangeAspect="1"/>
          </p:cNvPicPr>
          <p:nvPr/>
        </p:nvPicPr>
        <p:blipFill>
          <a:blip r:embed="rId3"/>
          <a:stretch>
            <a:fillRect/>
          </a:stretch>
        </p:blipFill>
        <p:spPr>
          <a:xfrm>
            <a:off x="4355976" y="2779400"/>
            <a:ext cx="3890983" cy="2011638"/>
          </a:xfrm>
          <a:prstGeom prst="rect">
            <a:avLst/>
          </a:prstGeom>
        </p:spPr>
      </p:pic>
    </p:spTree>
    <p:extLst>
      <p:ext uri="{BB962C8B-B14F-4D97-AF65-F5344CB8AC3E}">
        <p14:creationId xmlns:p14="http://schemas.microsoft.com/office/powerpoint/2010/main" val="302688631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83568" y="332656"/>
            <a:ext cx="7704856" cy="2492990"/>
          </a:xfrm>
          <a:prstGeom prst="rect">
            <a:avLst/>
          </a:prstGeom>
        </p:spPr>
        <p:txBody>
          <a:bodyPr wrap="square">
            <a:spAutoFit/>
          </a:bodyPr>
          <a:lstStyle/>
          <a:p>
            <a:pPr algn="just"/>
            <a:r>
              <a:rPr lang="uk-UA" sz="2400" b="1" dirty="0" smtClean="0">
                <a:latin typeface="Times New Roman" pitchFamily="18" charset="0"/>
                <a:cs typeface="Times New Roman" pitchFamily="18" charset="0"/>
              </a:rPr>
              <a:t>Колагенові волокна </a:t>
            </a:r>
            <a:r>
              <a:rPr lang="uk-UA" sz="2200" dirty="0" smtClean="0">
                <a:latin typeface="Times New Roman" pitchFamily="18" charset="0"/>
                <a:cs typeface="Times New Roman" pitchFamily="18" charset="0"/>
              </a:rPr>
              <a:t>є важливою конструктивною частиною з'єднувальної тканини. Вони входять до складу кісток, стінок судин, м'язових оболонок тощо. </a:t>
            </a:r>
          </a:p>
          <a:p>
            <a:pPr marL="342900" indent="-342900" algn="just">
              <a:buFont typeface="Arial" panose="020B0604020202020204" pitchFamily="34" charset="0"/>
              <a:buChar char="•"/>
            </a:pPr>
            <a:r>
              <a:rPr lang="uk-UA" sz="2200" dirty="0" smtClean="0">
                <a:latin typeface="Times New Roman" pitchFamily="18" charset="0"/>
                <a:cs typeface="Times New Roman" pitchFamily="18" charset="0"/>
              </a:rPr>
              <a:t>Ці міцні гнучкі </a:t>
            </a:r>
            <a:r>
              <a:rPr lang="uk-UA" sz="2200" i="1" dirty="0" smtClean="0">
                <a:latin typeface="Times New Roman" pitchFamily="18" charset="0"/>
                <a:cs typeface="Times New Roman" pitchFamily="18" charset="0"/>
              </a:rPr>
              <a:t>білкові нитки </a:t>
            </a:r>
            <a:r>
              <a:rPr lang="uk-UA" sz="2200" dirty="0" smtClean="0">
                <a:latin typeface="Times New Roman" pitchFamily="18" charset="0"/>
                <a:cs typeface="Times New Roman" pitchFamily="18" charset="0"/>
              </a:rPr>
              <a:t>утворені агрегацією потрійних спіралей, які стабілізуються водневими зв’язками, що забезпечує </a:t>
            </a:r>
            <a:r>
              <a:rPr lang="uk-UA" sz="2200" i="1" dirty="0" smtClean="0">
                <a:latin typeface="Times New Roman" pitchFamily="18" charset="0"/>
                <a:cs typeface="Times New Roman" pitchFamily="18" charset="0"/>
              </a:rPr>
              <a:t>значну міцність колагену при роботі на розрив</a:t>
            </a:r>
            <a:r>
              <a:rPr lang="uk-UA" sz="2200" dirty="0" smtClean="0">
                <a:latin typeface="Times New Roman" pitchFamily="18" charset="0"/>
                <a:cs typeface="Times New Roman" pitchFamily="18" charset="0"/>
              </a:rPr>
              <a:t>.</a:t>
            </a:r>
          </a:p>
        </p:txBody>
      </p:sp>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76056" y="3140968"/>
            <a:ext cx="3528392" cy="3413778"/>
          </a:xfrm>
          <a:prstGeom prst="rect">
            <a:avLst/>
          </a:prstGeom>
        </p:spPr>
      </p:pic>
      <p:pic>
        <p:nvPicPr>
          <p:cNvPr id="5" name="Рисунок 4"/>
          <p:cNvPicPr>
            <a:picLocks noChangeAspect="1"/>
          </p:cNvPicPr>
          <p:nvPr/>
        </p:nvPicPr>
        <p:blipFill>
          <a:blip r:embed="rId3"/>
          <a:stretch>
            <a:fillRect/>
          </a:stretch>
        </p:blipFill>
        <p:spPr>
          <a:xfrm>
            <a:off x="683568" y="2817614"/>
            <a:ext cx="4104456" cy="3903308"/>
          </a:xfrm>
          <a:prstGeom prst="rect">
            <a:avLst/>
          </a:prstGeom>
        </p:spPr>
      </p:pic>
    </p:spTree>
    <p:extLst>
      <p:ext uri="{BB962C8B-B14F-4D97-AF65-F5344CB8AC3E}">
        <p14:creationId xmlns:p14="http://schemas.microsoft.com/office/powerpoint/2010/main" val="17406791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83568" y="332656"/>
            <a:ext cx="7704856" cy="1569660"/>
          </a:xfrm>
          <a:prstGeom prst="rect">
            <a:avLst/>
          </a:prstGeom>
        </p:spPr>
        <p:txBody>
          <a:bodyPr wrap="square">
            <a:spAutoFit/>
          </a:bodyPr>
          <a:lstStyle/>
          <a:p>
            <a:pPr marL="342900" indent="-342900" algn="just">
              <a:buFont typeface="Arial" panose="020B0604020202020204" pitchFamily="34" charset="0"/>
              <a:buChar char="•"/>
            </a:pPr>
            <a:r>
              <a:rPr lang="uk-UA" sz="2400" dirty="0" smtClean="0">
                <a:latin typeface="Times New Roman" pitchFamily="18" charset="0"/>
                <a:cs typeface="Times New Roman" pitchFamily="18" charset="0"/>
              </a:rPr>
              <a:t>Діаграма напруження для колагену за формою майже збігається з діаграмою для кісток, але </a:t>
            </a:r>
            <a:r>
              <a:rPr lang="uk-UA" sz="2400" i="1" dirty="0" smtClean="0">
                <a:latin typeface="Times New Roman" pitchFamily="18" charset="0"/>
                <a:cs typeface="Times New Roman" pitchFamily="18" charset="0"/>
              </a:rPr>
              <a:t>межа міцності у колагену на порядок менша за межу міцності кістки</a:t>
            </a:r>
            <a:r>
              <a:rPr lang="uk-UA" sz="2400" dirty="0" smtClean="0">
                <a:latin typeface="Times New Roman" pitchFamily="18" charset="0"/>
                <a:cs typeface="Times New Roman" pitchFamily="18" charset="0"/>
              </a:rPr>
              <a:t>. </a:t>
            </a:r>
            <a:endParaRPr lang="uk-UA" sz="2400" dirty="0">
              <a:latin typeface="Times New Roman" pitchFamily="18" charset="0"/>
              <a:cs typeface="Times New Roman" pitchFamily="18" charset="0"/>
            </a:endParaRP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79712" y="2420888"/>
            <a:ext cx="4968552" cy="3334414"/>
          </a:xfrm>
          <a:prstGeom prst="rect">
            <a:avLst/>
          </a:prstGeom>
        </p:spPr>
      </p:pic>
    </p:spTree>
    <p:extLst>
      <p:ext uri="{BB962C8B-B14F-4D97-AF65-F5344CB8AC3E}">
        <p14:creationId xmlns:p14="http://schemas.microsoft.com/office/powerpoint/2010/main" val="428492565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83568" y="404664"/>
            <a:ext cx="8136904" cy="2308324"/>
          </a:xfrm>
          <a:prstGeom prst="rect">
            <a:avLst/>
          </a:prstGeom>
        </p:spPr>
        <p:txBody>
          <a:bodyPr wrap="square">
            <a:spAutoFit/>
          </a:bodyPr>
          <a:lstStyle/>
          <a:p>
            <a:pPr algn="just"/>
            <a:r>
              <a:rPr lang="uk-UA" sz="2400" b="1" dirty="0" smtClean="0">
                <a:latin typeface="Times New Roman" pitchFamily="18" charset="0"/>
                <a:cs typeface="Times New Roman" pitchFamily="18" charset="0"/>
              </a:rPr>
              <a:t>Еластинові волокна </a:t>
            </a:r>
            <a:r>
              <a:rPr lang="uk-UA" sz="2400" dirty="0" smtClean="0">
                <a:latin typeface="Times New Roman" panose="02020603050405020304" pitchFamily="18" charset="0"/>
                <a:cs typeface="Times New Roman" panose="02020603050405020304" pitchFamily="18" charset="0"/>
              </a:rPr>
              <a:t>мають </a:t>
            </a:r>
            <a:r>
              <a:rPr lang="uk-UA" sz="2400" i="1" dirty="0" err="1" smtClean="0">
                <a:latin typeface="Times New Roman" panose="02020603050405020304" pitchFamily="18" charset="0"/>
                <a:cs typeface="Times New Roman" panose="02020603050405020304" pitchFamily="18" charset="0"/>
              </a:rPr>
              <a:t>гумоподібні</a:t>
            </a:r>
            <a:r>
              <a:rPr lang="uk-UA" sz="2400" i="1" dirty="0" smtClean="0">
                <a:latin typeface="Times New Roman" panose="02020603050405020304" pitchFamily="18" charset="0"/>
                <a:cs typeface="Times New Roman" panose="02020603050405020304" pitchFamily="18" charset="0"/>
              </a:rPr>
              <a:t> властивості</a:t>
            </a:r>
            <a:r>
              <a:rPr lang="uk-UA" sz="2400" dirty="0" smtClean="0">
                <a:latin typeface="Times New Roman" panose="02020603050405020304" pitchFamily="18" charset="0"/>
                <a:cs typeface="Times New Roman" panose="02020603050405020304" pitchFamily="18" charset="0"/>
              </a:rPr>
              <a:t>. Вони відрізняються значною </a:t>
            </a:r>
            <a:r>
              <a:rPr lang="uk-UA" sz="2400" i="1" dirty="0" smtClean="0">
                <a:latin typeface="Times New Roman" pitchFamily="18" charset="0"/>
                <a:cs typeface="Times New Roman" pitchFamily="18" charset="0"/>
              </a:rPr>
              <a:t>розтяжністю</a:t>
            </a:r>
            <a:r>
              <a:rPr lang="uk-UA" sz="2400" dirty="0" smtClean="0">
                <a:latin typeface="Times New Roman" pitchFamily="18" charset="0"/>
                <a:cs typeface="Times New Roman" pitchFamily="18" charset="0"/>
              </a:rPr>
              <a:t> та </a:t>
            </a:r>
            <a:r>
              <a:rPr lang="uk-UA" sz="2400" i="1" dirty="0" smtClean="0">
                <a:latin typeface="Times New Roman" pitchFamily="18" charset="0"/>
                <a:cs typeface="Times New Roman" pitchFamily="18" charset="0"/>
              </a:rPr>
              <a:t>гнучкістю</a:t>
            </a:r>
            <a:r>
              <a:rPr lang="uk-UA" sz="2400" dirty="0" smtClean="0">
                <a:latin typeface="Times New Roman" pitchFamily="18" charset="0"/>
                <a:cs typeface="Times New Roman" pitchFamily="18" charset="0"/>
              </a:rPr>
              <a:t>. </a:t>
            </a:r>
            <a:endParaRPr lang="en-US" sz="2400" dirty="0" smtClean="0">
              <a:latin typeface="Times New Roman" pitchFamily="18" charset="0"/>
              <a:cs typeface="Times New Roman" pitchFamily="18" charset="0"/>
            </a:endParaRPr>
          </a:p>
          <a:p>
            <a:pPr algn="just"/>
            <a:r>
              <a:rPr lang="uk-UA" sz="2400" dirty="0" smtClean="0">
                <a:latin typeface="Times New Roman" pitchFamily="18" charset="0"/>
                <a:cs typeface="Times New Roman" pitchFamily="18" charset="0"/>
              </a:rPr>
              <a:t>Ці якості роблять його незамінним компонентом в структурах тих тканин, котрі в процесі функціонування </a:t>
            </a:r>
            <a:r>
              <a:rPr lang="uk-UA" sz="2400" i="1" dirty="0" smtClean="0">
                <a:latin typeface="Times New Roman" pitchFamily="18" charset="0"/>
                <a:cs typeface="Times New Roman" pitchFamily="18" charset="0"/>
              </a:rPr>
              <a:t>значно змінюють свою форму та розміри </a:t>
            </a:r>
            <a:r>
              <a:rPr lang="uk-UA" sz="2400" dirty="0" smtClean="0">
                <a:latin typeface="Times New Roman" pitchFamily="18" charset="0"/>
                <a:cs typeface="Times New Roman" pitchFamily="18" charset="0"/>
              </a:rPr>
              <a:t>(стінки судин, м’язи, покривні оболонки тощо). </a:t>
            </a:r>
          </a:p>
        </p:txBody>
      </p:sp>
      <p:pic>
        <p:nvPicPr>
          <p:cNvPr id="2" name="Рисунок 1"/>
          <p:cNvPicPr>
            <a:picLocks noChangeAspect="1"/>
          </p:cNvPicPr>
          <p:nvPr/>
        </p:nvPicPr>
        <p:blipFill>
          <a:blip r:embed="rId2"/>
          <a:stretch>
            <a:fillRect/>
          </a:stretch>
        </p:blipFill>
        <p:spPr>
          <a:xfrm>
            <a:off x="2267744" y="2996952"/>
            <a:ext cx="5616624" cy="3357974"/>
          </a:xfrm>
          <a:prstGeom prst="rect">
            <a:avLst/>
          </a:prstGeom>
        </p:spPr>
      </p:pic>
    </p:spTree>
    <p:extLst>
      <p:ext uri="{BB962C8B-B14F-4D97-AF65-F5344CB8AC3E}">
        <p14:creationId xmlns:p14="http://schemas.microsoft.com/office/powerpoint/2010/main" val="405674944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539552" y="404664"/>
            <a:ext cx="8136904" cy="1569660"/>
          </a:xfrm>
          <a:prstGeom prst="rect">
            <a:avLst/>
          </a:prstGeom>
        </p:spPr>
        <p:txBody>
          <a:bodyPr wrap="square">
            <a:spAutoFit/>
          </a:bodyPr>
          <a:lstStyle/>
          <a:p>
            <a:pPr algn="just"/>
            <a:r>
              <a:rPr lang="uk-UA" sz="2400" dirty="0" smtClean="0">
                <a:latin typeface="Times New Roman" pitchFamily="18" charset="0"/>
                <a:cs typeface="Times New Roman" pitchFamily="18" charset="0"/>
              </a:rPr>
              <a:t>При розтязі </a:t>
            </a:r>
            <a:r>
              <a:rPr lang="uk-UA" sz="2400" i="1" dirty="0" smtClean="0">
                <a:latin typeface="Times New Roman" pitchFamily="18" charset="0"/>
                <a:cs typeface="Times New Roman" pitchFamily="18" charset="0"/>
              </a:rPr>
              <a:t>для еластину</a:t>
            </a:r>
            <a:r>
              <a:rPr lang="uk-UA" sz="2400" dirty="0" smtClean="0">
                <a:latin typeface="Times New Roman" pitchFamily="18" charset="0"/>
                <a:cs typeface="Times New Roman" pitchFamily="18" charset="0"/>
              </a:rPr>
              <a:t>, на відміну від колагену, </a:t>
            </a:r>
            <a:r>
              <a:rPr lang="uk-UA" sz="2400" i="1" dirty="0" smtClean="0">
                <a:latin typeface="Times New Roman" pitchFamily="18" charset="0"/>
                <a:cs typeface="Times New Roman" pitchFamily="18" charset="0"/>
              </a:rPr>
              <a:t>виконується закон Гука</a:t>
            </a:r>
            <a:r>
              <a:rPr lang="uk-UA" sz="2400" dirty="0" smtClean="0">
                <a:latin typeface="Times New Roman" pitchFamily="18" charset="0"/>
                <a:cs typeface="Times New Roman" pitchFamily="18" charset="0"/>
              </a:rPr>
              <a:t>, тобто після зняття навантаження розміри і форма еластину відновлюються. </a:t>
            </a:r>
          </a:p>
          <a:p>
            <a:pPr algn="just"/>
            <a:endParaRPr lang="uk-UA" sz="2400" dirty="0" smtClean="0">
              <a:latin typeface="Times New Roman" pitchFamily="18" charset="0"/>
              <a:cs typeface="Times New Roman" pitchFamily="18" charset="0"/>
            </a:endParaRPr>
          </a:p>
        </p:txBody>
      </p:sp>
      <p:pic>
        <p:nvPicPr>
          <p:cNvPr id="32770" name="Picture 2" descr="Vector Illustration Structure Cells Collagen Elastin 库存矢量图（免版税）795664075 |  Shutterstoc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680" y="2564904"/>
            <a:ext cx="6327703" cy="29092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332629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23528" y="404664"/>
            <a:ext cx="8352928" cy="2677656"/>
          </a:xfrm>
          <a:prstGeom prst="rect">
            <a:avLst/>
          </a:prstGeom>
        </p:spPr>
        <p:txBody>
          <a:bodyPr wrap="square">
            <a:spAutoFit/>
          </a:bodyPr>
          <a:lstStyle/>
          <a:p>
            <a:pPr algn="just"/>
            <a:r>
              <a:rPr lang="uk-UA" sz="2400" dirty="0" smtClean="0">
                <a:latin typeface="Times New Roman" pitchFamily="18" charset="0"/>
                <a:cs typeface="Times New Roman" pitchFamily="18" charset="0"/>
              </a:rPr>
              <a:t>Гнучкість і розтяжність еластину пов’язані із властивостями його </a:t>
            </a:r>
            <a:r>
              <a:rPr lang="uk-UA" sz="2400" dirty="0" err="1" smtClean="0">
                <a:latin typeface="Times New Roman" pitchFamily="18" charset="0"/>
                <a:cs typeface="Times New Roman" pitchFamily="18" charset="0"/>
              </a:rPr>
              <a:t>субодиниць</a:t>
            </a:r>
            <a:r>
              <a:rPr lang="uk-UA" sz="2400" dirty="0" smtClean="0">
                <a:latin typeface="Times New Roman" pitchFamily="18" charset="0"/>
                <a:cs typeface="Times New Roman" pitchFamily="18" charset="0"/>
              </a:rPr>
              <a:t> – білків «</a:t>
            </a:r>
            <a:r>
              <a:rPr lang="uk-UA" sz="2400" dirty="0" err="1">
                <a:latin typeface="Times New Roman" pitchFamily="18" charset="0"/>
                <a:cs typeface="Times New Roman" pitchFamily="18" charset="0"/>
              </a:rPr>
              <a:t>десмозин</a:t>
            </a:r>
            <a:r>
              <a:rPr lang="uk-UA" sz="2400" dirty="0" smtClean="0">
                <a:latin typeface="Times New Roman" pitchFamily="18" charset="0"/>
                <a:cs typeface="Times New Roman" pitchFamily="18" charset="0"/>
              </a:rPr>
              <a:t>», які </a:t>
            </a:r>
            <a:r>
              <a:rPr lang="uk-UA" sz="2400" dirty="0">
                <a:latin typeface="Times New Roman" pitchFamily="18" charset="0"/>
                <a:cs typeface="Times New Roman" pitchFamily="18" charset="0"/>
              </a:rPr>
              <a:t>з'єднані через певні інтервали жорсткими хімічними </a:t>
            </a:r>
            <a:r>
              <a:rPr lang="uk-UA" sz="2400" dirty="0" smtClean="0">
                <a:latin typeface="Times New Roman" pitchFamily="18" charset="0"/>
                <a:cs typeface="Times New Roman" pitchFamily="18" charset="0"/>
              </a:rPr>
              <a:t>зв'язками і утворюють </a:t>
            </a:r>
            <a:r>
              <a:rPr lang="uk-UA" sz="2400" i="1" dirty="0" smtClean="0">
                <a:solidFill>
                  <a:srgbClr val="0070C0"/>
                </a:solidFill>
                <a:latin typeface="Times New Roman" pitchFamily="18" charset="0"/>
                <a:cs typeface="Times New Roman" pitchFamily="18" charset="0"/>
              </a:rPr>
              <a:t>сіткову структуру</a:t>
            </a:r>
            <a:r>
              <a:rPr lang="uk-UA" sz="2400" dirty="0" smtClean="0">
                <a:latin typeface="Times New Roman" pitchFamily="18" charset="0"/>
                <a:cs typeface="Times New Roman" pitchFamily="18" charset="0"/>
              </a:rPr>
              <a:t>. </a:t>
            </a:r>
          </a:p>
          <a:p>
            <a:pPr algn="just"/>
            <a:r>
              <a:rPr lang="uk-UA" sz="2400" dirty="0" smtClean="0">
                <a:latin typeface="Times New Roman" pitchFamily="18" charset="0"/>
                <a:cs typeface="Times New Roman" pitchFamily="18" charset="0"/>
              </a:rPr>
              <a:t>Під впливом зовнішніх навантажень сітка легко деформується без розривів. Жорсткість білкових ниток зростає по </a:t>
            </a:r>
            <a:r>
              <a:rPr lang="uk-UA" sz="2400" dirty="0">
                <a:latin typeface="Times New Roman" pitchFamily="18" charset="0"/>
                <a:cs typeface="Times New Roman" pitchFamily="18" charset="0"/>
              </a:rPr>
              <a:t>мірі </a:t>
            </a:r>
            <a:r>
              <a:rPr lang="uk-UA" sz="2400" dirty="0" smtClean="0">
                <a:latin typeface="Times New Roman" pitchFamily="18" charset="0"/>
                <a:cs typeface="Times New Roman" pitchFamily="18" charset="0"/>
              </a:rPr>
              <a:t>розтягу. </a:t>
            </a:r>
          </a:p>
        </p:txBody>
      </p:sp>
      <p:pic>
        <p:nvPicPr>
          <p:cNvPr id="2" name="Рисунок 1"/>
          <p:cNvPicPr>
            <a:picLocks noChangeAspect="1"/>
          </p:cNvPicPr>
          <p:nvPr/>
        </p:nvPicPr>
        <p:blipFill>
          <a:blip r:embed="rId2"/>
          <a:stretch>
            <a:fillRect/>
          </a:stretch>
        </p:blipFill>
        <p:spPr>
          <a:xfrm>
            <a:off x="2915816" y="3082320"/>
            <a:ext cx="3816424" cy="3366378"/>
          </a:xfrm>
          <a:prstGeom prst="rect">
            <a:avLst/>
          </a:prstGeom>
        </p:spPr>
      </p:pic>
    </p:spTree>
    <p:extLst>
      <p:ext uri="{BB962C8B-B14F-4D97-AF65-F5344CB8AC3E}">
        <p14:creationId xmlns:p14="http://schemas.microsoft.com/office/powerpoint/2010/main" val="172373877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467544" y="548680"/>
            <a:ext cx="8208912" cy="1938992"/>
          </a:xfrm>
          <a:prstGeom prst="rect">
            <a:avLst/>
          </a:prstGeom>
        </p:spPr>
        <p:txBody>
          <a:bodyPr wrap="square">
            <a:spAutoFit/>
          </a:bodyPr>
          <a:lstStyle/>
          <a:p>
            <a:pPr algn="just"/>
            <a:r>
              <a:rPr lang="uk-UA" sz="2400" dirty="0" smtClean="0">
                <a:latin typeface="Times New Roman" pitchFamily="18" charset="0"/>
                <a:cs typeface="Times New Roman" pitchFamily="18" charset="0"/>
              </a:rPr>
              <a:t>Під час розтягу еластин проявляє майже лінійні властивості і розтягується дуже сильно (відносна деформація 200 - 300%). </a:t>
            </a:r>
          </a:p>
          <a:p>
            <a:pPr algn="just"/>
            <a:r>
              <a:rPr lang="uk-UA" sz="2400" dirty="0" smtClean="0">
                <a:latin typeface="Times New Roman" pitchFamily="18" charset="0"/>
                <a:cs typeface="Times New Roman" pitchFamily="18" charset="0"/>
              </a:rPr>
              <a:t>Модуль пружності еластину порядку 0.6 МПа. </a:t>
            </a:r>
          </a:p>
          <a:p>
            <a:pPr algn="just"/>
            <a:endParaRPr lang="uk-UA" sz="2400" dirty="0">
              <a:latin typeface="Times New Roman" pitchFamily="18" charset="0"/>
              <a:cs typeface="Times New Roman" pitchFamily="18" charset="0"/>
            </a:endParaRPr>
          </a:p>
          <a:p>
            <a:pPr algn="just"/>
            <a:r>
              <a:rPr lang="uk-UA" sz="2400" dirty="0" smtClean="0">
                <a:latin typeface="Times New Roman" pitchFamily="18" charset="0"/>
                <a:cs typeface="Times New Roman" pitchFamily="18" charset="0"/>
              </a:rPr>
              <a:t>Діаграма напруження-деформації для еластину:</a:t>
            </a: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03748" y="2780928"/>
            <a:ext cx="4536504" cy="3450719"/>
          </a:xfrm>
          <a:prstGeom prst="rect">
            <a:avLst/>
          </a:prstGeom>
        </p:spPr>
      </p:pic>
    </p:spTree>
    <p:extLst>
      <p:ext uri="{BB962C8B-B14F-4D97-AF65-F5344CB8AC3E}">
        <p14:creationId xmlns:p14="http://schemas.microsoft.com/office/powerpoint/2010/main" val="35672789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6312" y="-6176"/>
            <a:ext cx="8229600" cy="1152128"/>
          </a:xfrm>
        </p:spPr>
        <p:txBody>
          <a:bodyPr>
            <a:normAutofit/>
          </a:bodyPr>
          <a:lstStyle/>
          <a:p>
            <a:r>
              <a:rPr lang="uk-UA" sz="2400" b="1" dirty="0" smtClean="0">
                <a:latin typeface="Times New Roman" panose="02020603050405020304" pitchFamily="18" charset="0"/>
                <a:cs typeface="Times New Roman" panose="02020603050405020304" pitchFamily="18" charset="0"/>
              </a:rPr>
              <a:t>Діаграма напружень-деформацій </a:t>
            </a:r>
            <a:br>
              <a:rPr lang="uk-UA" sz="2400" b="1" dirty="0" smtClean="0">
                <a:latin typeface="Times New Roman" panose="02020603050405020304" pitchFamily="18" charset="0"/>
                <a:cs typeface="Times New Roman" panose="02020603050405020304" pitchFamily="18" charset="0"/>
              </a:rPr>
            </a:br>
            <a:r>
              <a:rPr lang="uk-UA" sz="2400" b="1" dirty="0" smtClean="0">
                <a:latin typeface="Times New Roman" panose="02020603050405020304" pitchFamily="18" charset="0"/>
                <a:cs typeface="Times New Roman" panose="02020603050405020304" pitchFamily="18" charset="0"/>
              </a:rPr>
              <a:t>для м’яких тканин </a:t>
            </a:r>
            <a:endParaRPr lang="uk-UA" sz="2400" b="1" dirty="0"/>
          </a:p>
        </p:txBody>
      </p:sp>
      <p:sp>
        <p:nvSpPr>
          <p:cNvPr id="5" name="TextBox 4"/>
          <p:cNvSpPr txBox="1"/>
          <p:nvPr/>
        </p:nvSpPr>
        <p:spPr>
          <a:xfrm>
            <a:off x="539552" y="1340768"/>
            <a:ext cx="8146360" cy="1938992"/>
          </a:xfrm>
          <a:prstGeom prst="rect">
            <a:avLst/>
          </a:prstGeom>
          <a:noFill/>
        </p:spPr>
        <p:txBody>
          <a:bodyPr wrap="square" rtlCol="0">
            <a:spAutoFit/>
          </a:bodyPr>
          <a:lstStyle/>
          <a:p>
            <a:pPr algn="just"/>
            <a:r>
              <a:rPr lang="uk-UA" sz="2400" dirty="0">
                <a:latin typeface="Times New Roman" panose="02020603050405020304" pitchFamily="18" charset="0"/>
                <a:cs typeface="Times New Roman" panose="02020603050405020304" pitchFamily="18" charset="0"/>
              </a:rPr>
              <a:t>Діаграма напружень-деформацій, тобто залежність механічного напруження (</a:t>
            </a:r>
            <a:r>
              <a:rPr lang="el-GR" sz="2400" dirty="0">
                <a:latin typeface="Times New Roman" panose="02020603050405020304" pitchFamily="18" charset="0"/>
                <a:cs typeface="Times New Roman" panose="02020603050405020304" pitchFamily="18" charset="0"/>
              </a:rPr>
              <a:t>σ) </a:t>
            </a:r>
            <a:r>
              <a:rPr lang="uk-UA" sz="2400" dirty="0">
                <a:latin typeface="Times New Roman" panose="02020603050405020304" pitchFamily="18" charset="0"/>
                <a:cs typeface="Times New Roman" panose="02020603050405020304" pitchFamily="18" charset="0"/>
              </a:rPr>
              <a:t>від відносної деформації (</a:t>
            </a:r>
            <a:r>
              <a:rPr lang="de-DE" sz="2400" dirty="0">
                <a:latin typeface="Times New Roman" panose="02020603050405020304" pitchFamily="18" charset="0"/>
                <a:cs typeface="Times New Roman" panose="02020603050405020304" pitchFamily="18" charset="0"/>
              </a:rPr>
              <a:t>ɛ),  </a:t>
            </a:r>
            <a:r>
              <a:rPr lang="uk-UA" sz="2400" dirty="0">
                <a:latin typeface="Times New Roman" panose="02020603050405020304" pitchFamily="18" charset="0"/>
                <a:cs typeface="Times New Roman" panose="02020603050405020304" pitchFamily="18" charset="0"/>
              </a:rPr>
              <a:t>для м'яких тканин (наприклад, шкіри, </a:t>
            </a:r>
            <a:r>
              <a:rPr lang="uk-UA" sz="2400" dirty="0" smtClean="0">
                <a:latin typeface="Times New Roman" panose="02020603050405020304" pitchFamily="18" charset="0"/>
                <a:cs typeface="Times New Roman" panose="02020603050405020304" pitchFamily="18" charset="0"/>
              </a:rPr>
              <a:t>сухожиль, м’язової тканини, кровоносних судин, клапанів серця) </a:t>
            </a:r>
            <a:r>
              <a:rPr lang="uk-UA" sz="2400" dirty="0">
                <a:latin typeface="Times New Roman" panose="02020603050405020304" pitchFamily="18" charset="0"/>
                <a:cs typeface="Times New Roman" panose="02020603050405020304" pitchFamily="18" charset="0"/>
              </a:rPr>
              <a:t>в цілому має нелінійний характер. </a:t>
            </a:r>
          </a:p>
        </p:txBody>
      </p:sp>
      <p:pic>
        <p:nvPicPr>
          <p:cNvPr id="7" name="Рисунок 6"/>
          <p:cNvPicPr>
            <a:picLocks noChangeAspect="1"/>
          </p:cNvPicPr>
          <p:nvPr/>
        </p:nvPicPr>
        <p:blipFill>
          <a:blip r:embed="rId2"/>
          <a:stretch>
            <a:fillRect/>
          </a:stretch>
        </p:blipFill>
        <p:spPr>
          <a:xfrm>
            <a:off x="3835412" y="5111603"/>
            <a:ext cx="2481287" cy="1481456"/>
          </a:xfrm>
          <a:prstGeom prst="rect">
            <a:avLst/>
          </a:prstGeom>
        </p:spPr>
      </p:pic>
      <p:pic>
        <p:nvPicPr>
          <p:cNvPr id="8" name="Рисунок 7"/>
          <p:cNvPicPr>
            <a:picLocks noChangeAspect="1"/>
          </p:cNvPicPr>
          <p:nvPr/>
        </p:nvPicPr>
        <p:blipFill>
          <a:blip r:embed="rId3"/>
          <a:stretch>
            <a:fillRect/>
          </a:stretch>
        </p:blipFill>
        <p:spPr>
          <a:xfrm>
            <a:off x="5076056" y="3299492"/>
            <a:ext cx="3164098" cy="1792379"/>
          </a:xfrm>
          <a:prstGeom prst="rect">
            <a:avLst/>
          </a:prstGeom>
        </p:spPr>
      </p:pic>
      <p:pic>
        <p:nvPicPr>
          <p:cNvPr id="10" name="Рисунок 9"/>
          <p:cNvPicPr>
            <a:picLocks noChangeAspect="1"/>
          </p:cNvPicPr>
          <p:nvPr/>
        </p:nvPicPr>
        <p:blipFill>
          <a:blip r:embed="rId4"/>
          <a:stretch>
            <a:fillRect/>
          </a:stretch>
        </p:blipFill>
        <p:spPr>
          <a:xfrm>
            <a:off x="971600" y="3959351"/>
            <a:ext cx="2265040" cy="2265040"/>
          </a:xfrm>
          <a:prstGeom prst="rect">
            <a:avLst/>
          </a:prstGeom>
        </p:spPr>
      </p:pic>
    </p:spTree>
    <p:extLst>
      <p:ext uri="{BB962C8B-B14F-4D97-AF65-F5344CB8AC3E}">
        <p14:creationId xmlns:p14="http://schemas.microsoft.com/office/powerpoint/2010/main" val="260423133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539552" y="692696"/>
            <a:ext cx="4320480" cy="5616624"/>
          </a:xfrm>
        </p:spPr>
        <p:txBody>
          <a:bodyPr>
            <a:normAutofit fontScale="92500"/>
          </a:bodyPr>
          <a:lstStyle/>
          <a:p>
            <a:pPr marL="0" indent="0">
              <a:lnSpc>
                <a:spcPct val="120000"/>
              </a:lnSpc>
              <a:buNone/>
            </a:pPr>
            <a:r>
              <a:rPr lang="uk-UA" sz="2400" dirty="0" smtClean="0">
                <a:latin typeface="Times New Roman" panose="02020603050405020304" pitchFamily="18" charset="0"/>
                <a:cs typeface="Times New Roman" panose="02020603050405020304" pitchFamily="18" charset="0"/>
              </a:rPr>
              <a:t>Умовно діаграму напружень для м’яких тканин можна поділити на три ділянки: </a:t>
            </a:r>
          </a:p>
          <a:p>
            <a:pPr marL="0" indent="0">
              <a:lnSpc>
                <a:spcPct val="120000"/>
              </a:lnSpc>
              <a:buNone/>
            </a:pPr>
            <a:r>
              <a:rPr lang="uk-UA" sz="2400" dirty="0" smtClean="0">
                <a:latin typeface="Times New Roman" panose="02020603050405020304" pitchFamily="18" charset="0"/>
                <a:cs typeface="Times New Roman" panose="02020603050405020304" pitchFamily="18" charset="0"/>
              </a:rPr>
              <a:t>1 - ділянка ОА - напруження зі збільшенням деформації зростає за </a:t>
            </a:r>
            <a:r>
              <a:rPr lang="uk-UA" sz="2400" i="1" dirty="0" smtClean="0">
                <a:latin typeface="Times New Roman" panose="02020603050405020304" pitchFamily="18" charset="0"/>
                <a:cs typeface="Times New Roman" panose="02020603050405020304" pitchFamily="18" charset="0"/>
              </a:rPr>
              <a:t>експоненціальним</a:t>
            </a:r>
            <a:r>
              <a:rPr lang="uk-UA" sz="2400" dirty="0" smtClean="0">
                <a:latin typeface="Times New Roman" panose="02020603050405020304" pitchFamily="18" charset="0"/>
                <a:cs typeface="Times New Roman" panose="02020603050405020304" pitchFamily="18" charset="0"/>
              </a:rPr>
              <a:t> законом; </a:t>
            </a:r>
          </a:p>
          <a:p>
            <a:pPr marL="0" indent="0">
              <a:lnSpc>
                <a:spcPct val="120000"/>
              </a:lnSpc>
              <a:buNone/>
            </a:pPr>
            <a:r>
              <a:rPr lang="uk-UA" sz="2400" dirty="0" smtClean="0">
                <a:latin typeface="Times New Roman" panose="02020603050405020304" pitchFamily="18" charset="0"/>
                <a:cs typeface="Times New Roman" panose="02020603050405020304" pitchFamily="18" charset="0"/>
              </a:rPr>
              <a:t>2 - ділянка АВ - зв'язок між напруженням і деформацією практично </a:t>
            </a:r>
            <a:r>
              <a:rPr lang="uk-UA" sz="2400" i="1" dirty="0" smtClean="0">
                <a:latin typeface="Times New Roman" panose="02020603050405020304" pitchFamily="18" charset="0"/>
                <a:cs typeface="Times New Roman" panose="02020603050405020304" pitchFamily="18" charset="0"/>
              </a:rPr>
              <a:t>лінійний</a:t>
            </a:r>
            <a:r>
              <a:rPr lang="uk-UA" sz="2400" dirty="0" smtClean="0">
                <a:latin typeface="Times New Roman" panose="02020603050405020304" pitchFamily="18" charset="0"/>
                <a:cs typeface="Times New Roman" panose="02020603050405020304" pitchFamily="18" charset="0"/>
              </a:rPr>
              <a:t>; </a:t>
            </a:r>
          </a:p>
          <a:p>
            <a:pPr marL="0" indent="0">
              <a:lnSpc>
                <a:spcPct val="120000"/>
              </a:lnSpc>
              <a:buNone/>
            </a:pPr>
            <a:r>
              <a:rPr lang="uk-UA" sz="2400" dirty="0" smtClean="0">
                <a:latin typeface="Times New Roman" panose="02020603050405020304" pitchFamily="18" charset="0"/>
                <a:cs typeface="Times New Roman" panose="02020603050405020304" pitchFamily="18" charset="0"/>
              </a:rPr>
              <a:t>3 – ділянка ВС - проявляється </a:t>
            </a:r>
            <a:r>
              <a:rPr lang="uk-UA" sz="2400" i="1" dirty="0" smtClean="0">
                <a:latin typeface="Times New Roman" panose="02020603050405020304" pitchFamily="18" charset="0"/>
                <a:cs typeface="Times New Roman" panose="02020603050405020304" pitchFamily="18" charset="0"/>
              </a:rPr>
              <a:t>нелінійність</a:t>
            </a:r>
            <a:r>
              <a:rPr lang="uk-UA" sz="2400" dirty="0" smtClean="0">
                <a:latin typeface="Times New Roman" panose="02020603050405020304" pitchFamily="18" charset="0"/>
                <a:cs typeface="Times New Roman" panose="02020603050405020304" pitchFamily="18" charset="0"/>
              </a:rPr>
              <a:t>; в точці С відбувається розрив структурних елементів. </a:t>
            </a:r>
            <a:endParaRPr lang="uk-UA" sz="2400" dirty="0">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a:stretch>
            <a:fillRect/>
          </a:stretch>
        </p:blipFill>
        <p:spPr>
          <a:xfrm>
            <a:off x="5580112" y="1531392"/>
            <a:ext cx="2808312" cy="3579192"/>
          </a:xfrm>
          <a:prstGeom prst="rect">
            <a:avLst/>
          </a:prstGeom>
        </p:spPr>
      </p:pic>
    </p:spTree>
    <p:extLst>
      <p:ext uri="{BB962C8B-B14F-4D97-AF65-F5344CB8AC3E}">
        <p14:creationId xmlns:p14="http://schemas.microsoft.com/office/powerpoint/2010/main" val="183384361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323528" y="404664"/>
            <a:ext cx="8465680" cy="4032448"/>
          </a:xfrm>
        </p:spPr>
        <p:txBody>
          <a:bodyPr>
            <a:noAutofit/>
          </a:bodyPr>
          <a:lstStyle/>
          <a:p>
            <a:pPr algn="just"/>
            <a:r>
              <a:rPr lang="uk-UA" sz="2400" dirty="0" smtClean="0">
                <a:latin typeface="Times New Roman" panose="02020603050405020304" pitchFamily="18" charset="0"/>
                <a:cs typeface="Times New Roman" panose="02020603050405020304" pitchFamily="18" charset="0"/>
              </a:rPr>
              <a:t>При малих навантаженнях (ділянка 1) тканина демонструє значну деформацію без значного зростання напруження. Це пов’язано з розгортанням і вирівнюванням хвилястих колагенових волокон.</a:t>
            </a:r>
          </a:p>
          <a:p>
            <a:pPr algn="just"/>
            <a:r>
              <a:rPr lang="uk-UA" sz="2400" dirty="0" smtClean="0">
                <a:latin typeface="Times New Roman" panose="02020603050405020304" pitchFamily="18" charset="0"/>
                <a:cs typeface="Times New Roman" panose="02020603050405020304" pitchFamily="18" charset="0"/>
              </a:rPr>
              <a:t>Після початкового вирівнювання волокон тканина поводиться майже лінійно (ділянка 2): напруження пропорційне деформації. Основна частина фізіологічних навантажень припадає на цю зону.</a:t>
            </a:r>
          </a:p>
          <a:p>
            <a:pPr algn="just"/>
            <a:r>
              <a:rPr lang="uk-UA" sz="2400" dirty="0" smtClean="0">
                <a:latin typeface="Times New Roman" panose="02020603050405020304" pitchFamily="18" charset="0"/>
                <a:cs typeface="Times New Roman" panose="02020603050405020304" pitchFamily="18" charset="0"/>
              </a:rPr>
              <a:t>При подальшому навантаженні (ділянка 3 – ділянка насичення, зона жорсткості) тканина стає жорсткішою, оскільки майже всі волокна випрямлені й активно чинять опір розтягуванню. Напруження швидко зростає, а деформація зменшується.</a:t>
            </a:r>
          </a:p>
        </p:txBody>
      </p:sp>
    </p:spTree>
    <p:extLst>
      <p:ext uri="{BB962C8B-B14F-4D97-AF65-F5344CB8AC3E}">
        <p14:creationId xmlns:p14="http://schemas.microsoft.com/office/powerpoint/2010/main" val="206866745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323528" y="404664"/>
            <a:ext cx="8465680" cy="5976664"/>
          </a:xfrm>
        </p:spPr>
        <p:txBody>
          <a:bodyPr>
            <a:noAutofit/>
          </a:bodyPr>
          <a:lstStyle/>
          <a:p>
            <a:pPr algn="just"/>
            <a:r>
              <a:rPr lang="uk-UA" sz="2200" dirty="0" smtClean="0">
                <a:latin typeface="Times New Roman" panose="02020603050405020304" pitchFamily="18" charset="0"/>
                <a:cs typeface="Times New Roman" panose="02020603050405020304" pitchFamily="18" charset="0"/>
              </a:rPr>
              <a:t>При перевищенні критичного напруження тканина починає втрачати структурну цілісність, з'являються мікротріщини і відбувається розрив.</a:t>
            </a:r>
          </a:p>
          <a:p>
            <a:pPr marL="0" indent="0" algn="just">
              <a:buNone/>
            </a:pPr>
            <a:endParaRPr lang="uk-UA" sz="2200" dirty="0" smtClean="0">
              <a:latin typeface="Times New Roman" panose="02020603050405020304" pitchFamily="18" charset="0"/>
              <a:cs typeface="Times New Roman" panose="02020603050405020304" pitchFamily="18" charset="0"/>
            </a:endParaRPr>
          </a:p>
          <a:p>
            <a:pPr marL="0" indent="0" algn="just">
              <a:buNone/>
            </a:pPr>
            <a:r>
              <a:rPr lang="uk-UA" sz="2200" i="1" dirty="0">
                <a:latin typeface="Times New Roman" panose="02020603050405020304" pitchFamily="18" charset="0"/>
                <a:cs typeface="Times New Roman" panose="02020603050405020304" pitchFamily="18" charset="0"/>
              </a:rPr>
              <a:t>У межах фізіологічних навантажень</a:t>
            </a:r>
            <a:r>
              <a:rPr lang="uk-UA" sz="2200" dirty="0">
                <a:latin typeface="Times New Roman" panose="02020603050405020304" pitchFamily="18" charset="0"/>
                <a:cs typeface="Times New Roman" panose="02020603050405020304" pitchFamily="18" charset="0"/>
              </a:rPr>
              <a:t> м’які тканини зазвичай працюють у проміжку між початковою нелінійною і лінійною областями діаграми </a:t>
            </a:r>
            <a:r>
              <a:rPr lang="uk-UA" sz="2200" dirty="0" smtClean="0">
                <a:latin typeface="Times New Roman" panose="02020603050405020304" pitchFamily="18" charset="0"/>
                <a:cs typeface="Times New Roman" panose="02020603050405020304" pitchFamily="18" charset="0"/>
              </a:rPr>
              <a:t>напружень-деформацій (</a:t>
            </a:r>
            <a:r>
              <a:rPr lang="uk-UA" sz="2200" dirty="0">
                <a:latin typeface="Times New Roman" panose="02020603050405020304" pitchFamily="18" charset="0"/>
                <a:cs typeface="Times New Roman" panose="02020603050405020304" pitchFamily="18" charset="0"/>
              </a:rPr>
              <a:t>ділянки 1 і 2 на </a:t>
            </a:r>
            <a:r>
              <a:rPr lang="uk-UA" sz="2200" dirty="0" smtClean="0">
                <a:latin typeface="Times New Roman" panose="02020603050405020304" pitchFamily="18" charset="0"/>
                <a:cs typeface="Times New Roman" panose="02020603050405020304" pitchFamily="18" charset="0"/>
              </a:rPr>
              <a:t>діаграмі) , </a:t>
            </a:r>
            <a:r>
              <a:rPr lang="uk-UA" sz="2200" dirty="0">
                <a:latin typeface="Times New Roman" panose="02020603050405020304" pitchFamily="18" charset="0"/>
                <a:cs typeface="Times New Roman" panose="02020603050405020304" pitchFamily="18" charset="0"/>
              </a:rPr>
              <a:t>що забезпечує їхню ефективність і довговічність</a:t>
            </a:r>
            <a:r>
              <a:rPr lang="uk-UA" sz="2200" dirty="0" smtClean="0">
                <a:latin typeface="Times New Roman" panose="02020603050405020304" pitchFamily="18" charset="0"/>
                <a:cs typeface="Times New Roman" panose="02020603050405020304" pitchFamily="18" charset="0"/>
              </a:rPr>
              <a:t>.</a:t>
            </a:r>
          </a:p>
          <a:p>
            <a:pPr marL="0" indent="0" algn="just">
              <a:buNone/>
            </a:pPr>
            <a:r>
              <a:rPr lang="uk-UA" sz="2200" dirty="0" smtClean="0">
                <a:latin typeface="Times New Roman" panose="02020603050405020304" pitchFamily="18" charset="0"/>
                <a:cs typeface="Times New Roman" panose="02020603050405020304" pitchFamily="18" charset="0"/>
              </a:rPr>
              <a:t>При описі поведінки м'яких біологічних тканин в межах  фізіологічних навантажень зазвичай використовують припущення про їхню </a:t>
            </a:r>
            <a:r>
              <a:rPr lang="uk-UA" sz="2200" i="1" dirty="0" smtClean="0">
                <a:solidFill>
                  <a:srgbClr val="00B050"/>
                </a:solidFill>
                <a:latin typeface="Times New Roman" panose="02020603050405020304" pitchFamily="18" charset="0"/>
                <a:cs typeface="Times New Roman" panose="02020603050405020304" pitchFamily="18" charset="0"/>
              </a:rPr>
              <a:t>суто</a:t>
            </a:r>
            <a:r>
              <a:rPr lang="uk-UA" sz="2200" dirty="0" smtClean="0">
                <a:solidFill>
                  <a:srgbClr val="00B050"/>
                </a:solidFill>
                <a:latin typeface="Times New Roman" panose="02020603050405020304" pitchFamily="18" charset="0"/>
                <a:cs typeface="Times New Roman" panose="02020603050405020304" pitchFamily="18" charset="0"/>
              </a:rPr>
              <a:t> </a:t>
            </a:r>
            <a:r>
              <a:rPr lang="uk-UA" sz="2200" i="1" dirty="0" smtClean="0">
                <a:solidFill>
                  <a:srgbClr val="00B050"/>
                </a:solidFill>
                <a:latin typeface="Times New Roman" panose="02020603050405020304" pitchFamily="18" charset="0"/>
                <a:cs typeface="Times New Roman" panose="02020603050405020304" pitchFamily="18" charset="0"/>
              </a:rPr>
              <a:t>пружну поведінку</a:t>
            </a:r>
            <a:r>
              <a:rPr lang="uk-UA" sz="2200" dirty="0" smtClean="0">
                <a:latin typeface="Times New Roman" panose="02020603050405020304" pitchFamily="18" charset="0"/>
                <a:cs typeface="Times New Roman" panose="02020603050405020304" pitchFamily="18" charset="0"/>
              </a:rPr>
              <a:t>, причому це припущення не суперечить експериментальним даним. </a:t>
            </a:r>
          </a:p>
        </p:txBody>
      </p:sp>
    </p:spTree>
    <p:extLst>
      <p:ext uri="{BB962C8B-B14F-4D97-AF65-F5344CB8AC3E}">
        <p14:creationId xmlns:p14="http://schemas.microsoft.com/office/powerpoint/2010/main" val="338810531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1196752"/>
            <a:ext cx="8229600" cy="1143000"/>
          </a:xfrm>
        </p:spPr>
        <p:txBody>
          <a:bodyPr/>
          <a:lstStyle/>
          <a:p>
            <a:r>
              <a:rPr lang="uk-UA" dirty="0" smtClean="0"/>
              <a:t>Дякуємо за увагу!</a:t>
            </a:r>
            <a:endParaRPr lang="uk-UA" dirty="0"/>
          </a:p>
        </p:txBody>
      </p:sp>
      <p:pic>
        <p:nvPicPr>
          <p:cNvPr id="3" name="Рисунок 2"/>
          <p:cNvPicPr>
            <a:picLocks noChangeAspect="1"/>
          </p:cNvPicPr>
          <p:nvPr/>
        </p:nvPicPr>
        <p:blipFill>
          <a:blip r:embed="rId2"/>
          <a:stretch>
            <a:fillRect/>
          </a:stretch>
        </p:blipFill>
        <p:spPr>
          <a:xfrm>
            <a:off x="3464863" y="2996952"/>
            <a:ext cx="2378977" cy="2577817"/>
          </a:xfrm>
          <a:prstGeom prst="rect">
            <a:avLst/>
          </a:prstGeom>
        </p:spPr>
      </p:pic>
    </p:spTree>
    <p:extLst>
      <p:ext uri="{BB962C8B-B14F-4D97-AF65-F5344CB8AC3E}">
        <p14:creationId xmlns:p14="http://schemas.microsoft.com/office/powerpoint/2010/main" val="264120956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395536" y="2924944"/>
            <a:ext cx="8229600" cy="3456384"/>
          </a:xfrm>
          <a:solidFill>
            <a:schemeClr val="accent6">
              <a:lumMod val="40000"/>
              <a:lumOff val="60000"/>
            </a:schemeClr>
          </a:solidFill>
        </p:spPr>
        <p:txBody>
          <a:bodyPr/>
          <a:lstStyle/>
          <a:p>
            <a:pPr marL="0" indent="0" algn="ctr">
              <a:buNone/>
            </a:pPr>
            <a:endParaRPr lang="uk-UA" sz="2800" dirty="0" smtClean="0">
              <a:latin typeface="Times New Roman" panose="02020603050405020304" pitchFamily="18" charset="0"/>
              <a:cs typeface="Times New Roman" panose="02020603050405020304" pitchFamily="18" charset="0"/>
            </a:endParaRPr>
          </a:p>
          <a:p>
            <a:pPr marL="0" indent="0" algn="ctr">
              <a:buNone/>
            </a:pPr>
            <a:r>
              <a:rPr lang="uk-UA" sz="2800" dirty="0" smtClean="0">
                <a:latin typeface="Times New Roman" panose="02020603050405020304" pitchFamily="18" charset="0"/>
                <a:cs typeface="Times New Roman" panose="02020603050405020304" pitchFamily="18" charset="0"/>
              </a:rPr>
              <a:t>Тема </a:t>
            </a:r>
            <a:r>
              <a:rPr lang="uk-UA" sz="2800" dirty="0">
                <a:latin typeface="Times New Roman" panose="02020603050405020304" pitchFamily="18" charset="0"/>
                <a:cs typeface="Times New Roman" panose="02020603050405020304" pitchFamily="18" charset="0"/>
              </a:rPr>
              <a:t>3</a:t>
            </a:r>
            <a:endParaRPr lang="uk-UA" sz="2800" dirty="0" smtClean="0">
              <a:latin typeface="Times New Roman" panose="02020603050405020304" pitchFamily="18" charset="0"/>
              <a:cs typeface="Times New Roman" panose="02020603050405020304" pitchFamily="18" charset="0"/>
            </a:endParaRPr>
          </a:p>
          <a:p>
            <a:pPr marL="0" indent="0" algn="ctr">
              <a:buNone/>
            </a:pPr>
            <a:r>
              <a:rPr lang="uk-UA" sz="2800" b="1" dirty="0">
                <a:latin typeface="Times New Roman" pitchFamily="18" charset="0"/>
                <a:cs typeface="Times New Roman" pitchFamily="18" charset="0"/>
              </a:rPr>
              <a:t>БІОМЕХАНІКА </a:t>
            </a:r>
          </a:p>
          <a:p>
            <a:pPr marL="0" indent="0" algn="ctr">
              <a:buNone/>
            </a:pPr>
            <a:r>
              <a:rPr lang="uk-UA" sz="2800" b="1" dirty="0">
                <a:latin typeface="Times New Roman" pitchFamily="18" charset="0"/>
                <a:cs typeface="Times New Roman" pitchFamily="18" charset="0"/>
              </a:rPr>
              <a:t>ОПОРНО-РУХОВОГО АПАРАТУ ЛЮДИНИ</a:t>
            </a:r>
          </a:p>
          <a:p>
            <a:pPr marL="0" indent="0" algn="ctr">
              <a:buNone/>
            </a:pPr>
            <a:endParaRPr lang="uk-UA" dirty="0" smtClean="0"/>
          </a:p>
          <a:p>
            <a:pPr marL="0" indent="0" algn="ctr">
              <a:buNone/>
            </a:pPr>
            <a:endParaRPr lang="uk-UA" dirty="0"/>
          </a:p>
        </p:txBody>
      </p:sp>
      <p:sp>
        <p:nvSpPr>
          <p:cNvPr id="7" name="TextBox 6"/>
          <p:cNvSpPr txBox="1"/>
          <p:nvPr/>
        </p:nvSpPr>
        <p:spPr>
          <a:xfrm>
            <a:off x="2843808" y="476672"/>
            <a:ext cx="5755729" cy="2246769"/>
          </a:xfrm>
          <a:prstGeom prst="rect">
            <a:avLst/>
          </a:prstGeom>
          <a:solidFill>
            <a:schemeClr val="accent5">
              <a:lumMod val="20000"/>
              <a:lumOff val="80000"/>
            </a:schemeClr>
          </a:solidFill>
        </p:spPr>
        <p:txBody>
          <a:bodyPr wrap="square" rtlCol="0">
            <a:spAutoFit/>
          </a:bodyPr>
          <a:lstStyle/>
          <a:p>
            <a:r>
              <a:rPr lang="uk-UA" sz="2000" dirty="0" smtClean="0">
                <a:latin typeface="Times New Roman" panose="02020603050405020304" pitchFamily="18" charset="0"/>
                <a:cs typeface="Times New Roman" panose="02020603050405020304" pitchFamily="18" charset="0"/>
              </a:rPr>
              <a:t>Харківський національний медичний університет</a:t>
            </a:r>
          </a:p>
          <a:p>
            <a:endParaRPr lang="uk-UA" sz="2000" dirty="0">
              <a:latin typeface="Times New Roman" panose="02020603050405020304" pitchFamily="18" charset="0"/>
              <a:cs typeface="Times New Roman" panose="02020603050405020304" pitchFamily="18" charset="0"/>
            </a:endParaRPr>
          </a:p>
          <a:p>
            <a:r>
              <a:rPr lang="uk-UA" sz="2000" dirty="0" smtClean="0">
                <a:latin typeface="Times New Roman" panose="02020603050405020304" pitchFamily="18" charset="0"/>
                <a:cs typeface="Times New Roman" panose="02020603050405020304" pitchFamily="18" charset="0"/>
              </a:rPr>
              <a:t>Кафедра медичної та біологічної фізики і медичної інформатики</a:t>
            </a:r>
          </a:p>
          <a:p>
            <a:endParaRPr lang="uk-UA" sz="2000" dirty="0">
              <a:latin typeface="Times New Roman" panose="02020603050405020304" pitchFamily="18" charset="0"/>
              <a:cs typeface="Times New Roman" panose="02020603050405020304" pitchFamily="18" charset="0"/>
            </a:endParaRPr>
          </a:p>
          <a:p>
            <a:r>
              <a:rPr lang="uk-UA" sz="2000" dirty="0" smtClean="0">
                <a:latin typeface="Times New Roman" panose="02020603050405020304" pitchFamily="18" charset="0"/>
                <a:cs typeface="Times New Roman" panose="02020603050405020304" pitchFamily="18" charset="0"/>
              </a:rPr>
              <a:t>Освітній компонент «Основи біомеханіки»</a:t>
            </a:r>
          </a:p>
          <a:p>
            <a:endParaRPr lang="uk-UA" sz="2000" dirty="0">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a:stretch>
            <a:fillRect/>
          </a:stretch>
        </p:blipFill>
        <p:spPr>
          <a:xfrm>
            <a:off x="395536" y="476672"/>
            <a:ext cx="2237426" cy="2231329"/>
          </a:xfrm>
          <a:prstGeom prst="rect">
            <a:avLst/>
          </a:prstGeom>
        </p:spPr>
      </p:pic>
    </p:spTree>
    <p:extLst>
      <p:ext uri="{BB962C8B-B14F-4D97-AF65-F5344CB8AC3E}">
        <p14:creationId xmlns:p14="http://schemas.microsoft.com/office/powerpoint/2010/main" val="1437157851"/>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22114"/>
          </a:xfrm>
        </p:spPr>
        <p:txBody>
          <a:bodyPr>
            <a:normAutofit/>
          </a:bodyPr>
          <a:lstStyle/>
          <a:p>
            <a:r>
              <a:rPr lang="uk-UA" sz="3200" b="1" dirty="0" smtClean="0">
                <a:latin typeface="Times New Roman" panose="02020603050405020304" pitchFamily="18" charset="0"/>
                <a:cs typeface="Times New Roman" panose="02020603050405020304" pitchFamily="18" charset="0"/>
              </a:rPr>
              <a:t>План</a:t>
            </a:r>
            <a:endParaRPr lang="ru-RU" sz="3200" b="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251520" y="1124744"/>
            <a:ext cx="8712968" cy="5616624"/>
          </a:xfrm>
        </p:spPr>
        <p:txBody>
          <a:bodyPr>
            <a:normAutofit/>
          </a:bodyPr>
          <a:lstStyle/>
          <a:p>
            <a:pPr lvl="0">
              <a:buFont typeface="+mj-lt"/>
              <a:buAutoNum type="arabicPeriod"/>
            </a:pPr>
            <a:r>
              <a:rPr lang="uk-UA" sz="2400" dirty="0" smtClean="0">
                <a:latin typeface="Times New Roman" panose="02020603050405020304" pitchFamily="18" charset="0"/>
                <a:ea typeface="Calibri" panose="020F0502020204030204" pitchFamily="34" charset="0"/>
                <a:cs typeface="Times New Roman" panose="02020603050405020304" pitchFamily="18" charset="0"/>
              </a:rPr>
              <a:t>О</a:t>
            </a:r>
            <a:r>
              <a:rPr lang="uk-UA" sz="2400" dirty="0" smtClean="0">
                <a:effectLst/>
                <a:latin typeface="Times New Roman" panose="02020603050405020304" pitchFamily="18" charset="0"/>
                <a:ea typeface="Calibri" panose="020F0502020204030204" pitchFamily="34" charset="0"/>
                <a:cs typeface="Times New Roman" panose="02020603050405020304" pitchFamily="18" charset="0"/>
              </a:rPr>
              <a:t>порно-руховий апарат </a:t>
            </a:r>
            <a:r>
              <a:rPr lang="uk-UA" sz="2400" dirty="0" smtClean="0">
                <a:latin typeface="Times New Roman" panose="02020603050405020304" pitchFamily="18" charset="0"/>
                <a:ea typeface="Calibri" panose="020F0502020204030204" pitchFamily="34" charset="0"/>
                <a:cs typeface="Times New Roman" panose="02020603050405020304" pitchFamily="18" charset="0"/>
              </a:rPr>
              <a:t>людини як система важелів. </a:t>
            </a:r>
          </a:p>
          <a:p>
            <a:pPr lvl="0">
              <a:buFont typeface="+mj-lt"/>
              <a:buAutoNum type="arabicPeriod"/>
            </a:pPr>
            <a:r>
              <a:rPr lang="uk-UA" sz="2400" dirty="0" smtClean="0">
                <a:latin typeface="Times New Roman" panose="02020603050405020304" pitchFamily="18" charset="0"/>
                <a:ea typeface="Calibri" panose="020F0502020204030204" pitchFamily="34" charset="0"/>
                <a:cs typeface="Times New Roman" panose="02020603050405020304" pitchFamily="18" charset="0"/>
              </a:rPr>
              <a:t>Види важелів.</a:t>
            </a:r>
          </a:p>
          <a:p>
            <a:pPr lvl="0">
              <a:buFont typeface="+mj-lt"/>
              <a:buAutoNum type="arabicPeriod"/>
            </a:pPr>
            <a:r>
              <a:rPr lang="uk-UA" sz="2400" dirty="0" smtClean="0">
                <a:effectLst/>
                <a:latin typeface="Times New Roman" panose="02020603050405020304" pitchFamily="18" charset="0"/>
                <a:ea typeface="Calibri" panose="020F0502020204030204" pitchFamily="34" charset="0"/>
                <a:cs typeface="Times New Roman" panose="02020603050405020304" pitchFamily="18" charset="0"/>
              </a:rPr>
              <a:t>Класифікація суглобів. </a:t>
            </a:r>
          </a:p>
          <a:p>
            <a:pPr lvl="0">
              <a:buFont typeface="+mj-lt"/>
              <a:buAutoNum type="arabicPeriod"/>
            </a:pPr>
            <a:r>
              <a:rPr lang="uk-UA" sz="2400" dirty="0" smtClean="0">
                <a:latin typeface="Times New Roman" panose="02020603050405020304" pitchFamily="18" charset="0"/>
                <a:ea typeface="Calibri" panose="020F0502020204030204" pitchFamily="34" charset="0"/>
                <a:cs typeface="Times New Roman" panose="02020603050405020304" pitchFamily="18" charset="0"/>
              </a:rPr>
              <a:t>Число ступенів свободи біокінематичних ланцюгів.</a:t>
            </a:r>
            <a:endParaRPr lang="uk-UA" sz="2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0" lvl="0" indent="0">
              <a:buNone/>
            </a:pPr>
            <a:r>
              <a:rPr lang="uk-UA" sz="2400" dirty="0" smtClean="0">
                <a:latin typeface="Times New Roman" panose="02020603050405020304" pitchFamily="18" charset="0"/>
                <a:ea typeface="Calibri" panose="020F0502020204030204" pitchFamily="34" charset="0"/>
                <a:cs typeface="Times New Roman" panose="02020603050405020304" pitchFamily="18" charset="0"/>
              </a:rPr>
              <a:t>5. Класифікація діартрозів за числом ступенів свободи.</a:t>
            </a:r>
          </a:p>
          <a:p>
            <a:pPr marL="0" lvl="0" indent="0">
              <a:buNone/>
            </a:pPr>
            <a:r>
              <a:rPr lang="uk-UA" sz="2400" dirty="0">
                <a:latin typeface="Times New Roman" panose="02020603050405020304" pitchFamily="18" charset="0"/>
                <a:ea typeface="Calibri" panose="020F0502020204030204" pitchFamily="34" charset="0"/>
                <a:cs typeface="Times New Roman" panose="02020603050405020304" pitchFamily="18" charset="0"/>
              </a:rPr>
              <a:t>6</a:t>
            </a:r>
            <a:r>
              <a:rPr lang="uk-UA" sz="2400" dirty="0" smtClean="0">
                <a:latin typeface="Times New Roman" panose="02020603050405020304" pitchFamily="18" charset="0"/>
                <a:ea typeface="Calibri" panose="020F0502020204030204" pitchFamily="34" charset="0"/>
                <a:cs typeface="Times New Roman" panose="02020603050405020304" pitchFamily="18" charset="0"/>
              </a:rPr>
              <a:t>. Число ступенів свободи тіла людини.</a:t>
            </a:r>
          </a:p>
          <a:p>
            <a:pPr marL="0" lvl="0" indent="0">
              <a:buNone/>
            </a:pPr>
            <a:r>
              <a:rPr lang="uk-UA" sz="2400" dirty="0" smtClean="0">
                <a:effectLst/>
                <a:latin typeface="Times New Roman" panose="02020603050405020304" pitchFamily="18" charset="0"/>
                <a:ea typeface="Calibri" panose="020F0502020204030204" pitchFamily="34" charset="0"/>
                <a:cs typeface="Times New Roman" panose="02020603050405020304" pitchFamily="18" charset="0"/>
              </a:rPr>
              <a:t>7. Робота, яку може виконувати людина; її потужність.</a:t>
            </a:r>
          </a:p>
          <a:p>
            <a:pPr marL="0" lvl="0" indent="0">
              <a:buNone/>
            </a:pPr>
            <a:r>
              <a:rPr lang="uk-UA" sz="2400" dirty="0" smtClean="0">
                <a:latin typeface="Times New Roman" panose="02020603050405020304" pitchFamily="18" charset="0"/>
                <a:ea typeface="Calibri" panose="020F0502020204030204" pitchFamily="34" charset="0"/>
                <a:cs typeface="Times New Roman" panose="02020603050405020304" pitchFamily="18" charset="0"/>
              </a:rPr>
              <a:t>8</a:t>
            </a:r>
            <a:r>
              <a:rPr lang="uk-UA" sz="2400" dirty="0" smtClean="0">
                <a:effectLst/>
                <a:latin typeface="Times New Roman" panose="02020603050405020304" pitchFamily="18" charset="0"/>
                <a:ea typeface="Calibri" panose="020F0502020204030204" pitchFamily="34" charset="0"/>
                <a:cs typeface="Times New Roman" panose="02020603050405020304" pitchFamily="18" charset="0"/>
              </a:rPr>
              <a:t>. Стани перевантаження і невагомості.</a:t>
            </a:r>
          </a:p>
          <a:p>
            <a:pPr marL="0" indent="0">
              <a:buNone/>
            </a:pPr>
            <a:endParaRPr lang="ru-RU" sz="2400" dirty="0"/>
          </a:p>
        </p:txBody>
      </p:sp>
    </p:spTree>
    <p:extLst>
      <p:ext uri="{BB962C8B-B14F-4D97-AF65-F5344CB8AC3E}">
        <p14:creationId xmlns:p14="http://schemas.microsoft.com/office/powerpoint/2010/main" val="876148414"/>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F45A8F0-90A7-4C83-A5AB-18ACFF2BD776}"/>
              </a:ext>
            </a:extLst>
          </p:cNvPr>
          <p:cNvSpPr>
            <a:spLocks noGrp="1"/>
          </p:cNvSpPr>
          <p:nvPr>
            <p:ph type="title"/>
          </p:nvPr>
        </p:nvSpPr>
        <p:spPr>
          <a:xfrm>
            <a:off x="467544" y="131848"/>
            <a:ext cx="8225161" cy="1136912"/>
          </a:xfrm>
        </p:spPr>
        <p:txBody>
          <a:bodyPr>
            <a:noAutofit/>
          </a:bodyPr>
          <a:lstStyle/>
          <a:p>
            <a:r>
              <a:rPr lang="uk-UA" sz="2800" b="1"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1. </a:t>
            </a:r>
            <a:r>
              <a:rPr lang="uk-UA" sz="2800" b="1"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rPr>
              <a:t>О</a:t>
            </a:r>
            <a:r>
              <a:rPr lang="uk-UA" sz="2800" b="1" dirty="0" smtClean="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порно-руховий апарат людини як система важелів</a:t>
            </a:r>
            <a:endParaRPr lang="ru-RU" sz="2800" b="1" dirty="0">
              <a:solidFill>
                <a:srgbClr val="0070C0"/>
              </a:solidFill>
            </a:endParaRPr>
          </a:p>
        </p:txBody>
      </p:sp>
      <p:sp>
        <p:nvSpPr>
          <p:cNvPr id="8" name="Объект 7">
            <a:extLst>
              <a:ext uri="{FF2B5EF4-FFF2-40B4-BE49-F238E27FC236}">
                <a16:creationId xmlns:a16="http://schemas.microsoft.com/office/drawing/2014/main" id="{4DD51647-DF47-4CF3-9F2D-E46775CEE934}"/>
              </a:ext>
            </a:extLst>
          </p:cNvPr>
          <p:cNvSpPr>
            <a:spLocks noGrp="1"/>
          </p:cNvSpPr>
          <p:nvPr>
            <p:ph idx="1"/>
          </p:nvPr>
        </p:nvSpPr>
        <p:spPr>
          <a:xfrm>
            <a:off x="323528" y="1268760"/>
            <a:ext cx="8702624" cy="5359452"/>
          </a:xfrm>
        </p:spPr>
        <p:txBody>
          <a:bodyPr>
            <a:normAutofit/>
          </a:bodyPr>
          <a:lstStyle/>
          <a:p>
            <a:pPr marL="0" indent="0" algn="just" fontAlgn="base">
              <a:buNone/>
            </a:pPr>
            <a:r>
              <a:rPr lang="uk-UA" sz="2400" b="1" dirty="0" smtClean="0">
                <a:effectLst/>
                <a:latin typeface="Times New Roman" panose="02020603050405020304" pitchFamily="18" charset="0"/>
                <a:ea typeface="Calibri" panose="020F0502020204030204" pitchFamily="34" charset="0"/>
                <a:cs typeface="Times New Roman" panose="02020603050405020304" pitchFamily="18" charset="0"/>
              </a:rPr>
              <a:t>Опорно-рухова </a:t>
            </a:r>
            <a:r>
              <a:rPr lang="uk-UA" sz="2400" b="1" dirty="0">
                <a:effectLst/>
                <a:latin typeface="Times New Roman" panose="02020603050405020304" pitchFamily="18" charset="0"/>
                <a:ea typeface="Calibri" panose="020F0502020204030204" pitchFamily="34" charset="0"/>
                <a:cs typeface="Times New Roman" panose="02020603050405020304" pitchFamily="18" charset="0"/>
              </a:rPr>
              <a:t>система людини </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є сукупністю зв'язаних між собою </a:t>
            </a:r>
            <a:r>
              <a:rPr lang="uk-UA" sz="2400" i="1" dirty="0" smtClean="0">
                <a:effectLst/>
                <a:latin typeface="Times New Roman" panose="02020603050405020304" pitchFamily="18" charset="0"/>
                <a:ea typeface="Calibri" panose="020F0502020204030204" pitchFamily="34" charset="0"/>
                <a:cs typeface="Times New Roman" panose="02020603050405020304" pitchFamily="18" charset="0"/>
              </a:rPr>
              <a:t>кісток</a:t>
            </a:r>
            <a:r>
              <a:rPr lang="uk-UA" sz="2400" dirty="0" smtClean="0">
                <a:latin typeface="Times New Roman" panose="02020603050405020304" pitchFamily="18" charset="0"/>
                <a:ea typeface="Calibri" panose="020F0502020204030204" pitchFamily="34" charset="0"/>
                <a:cs typeface="Times New Roman" panose="02020603050405020304" pitchFamily="18" charset="0"/>
              </a:rPr>
              <a:t>, </a:t>
            </a:r>
            <a:r>
              <a:rPr lang="uk-UA" sz="2400" dirty="0" smtClean="0">
                <a:effectLst/>
                <a:latin typeface="Times New Roman" panose="02020603050405020304" pitchFamily="18" charset="0"/>
                <a:ea typeface="Calibri" panose="020F0502020204030204" pitchFamily="34" charset="0"/>
                <a:cs typeface="Times New Roman" panose="02020603050405020304" pitchFamily="18" charset="0"/>
              </a:rPr>
              <a:t>зрослих </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або з'єднаних між собою </a:t>
            </a:r>
            <a:r>
              <a:rPr lang="uk-UA" sz="2400" i="1" dirty="0" smtClean="0">
                <a:effectLst/>
                <a:latin typeface="Times New Roman" panose="02020603050405020304" pitchFamily="18" charset="0"/>
                <a:ea typeface="Calibri" panose="020F0502020204030204" pitchFamily="34" charset="0"/>
                <a:cs typeface="Times New Roman" panose="02020603050405020304" pitchFamily="18" charset="0"/>
              </a:rPr>
              <a:t>зв’язками</a:t>
            </a:r>
            <a:r>
              <a:rPr lang="uk-UA" sz="2400" dirty="0" smtClean="0">
                <a:effectLst/>
                <a:latin typeface="Times New Roman" panose="02020603050405020304" pitchFamily="18" charset="0"/>
                <a:ea typeface="Calibri" panose="020F0502020204030204" pitchFamily="34" charset="0"/>
                <a:cs typeface="Times New Roman" panose="02020603050405020304" pitchFamily="18" charset="0"/>
              </a:rPr>
              <a:t> в </a:t>
            </a:r>
            <a:r>
              <a:rPr lang="uk-UA" sz="2400" i="1" dirty="0" smtClean="0">
                <a:effectLst/>
                <a:latin typeface="Times New Roman" panose="02020603050405020304" pitchFamily="18" charset="0"/>
                <a:ea typeface="Calibri" panose="020F0502020204030204" pitchFamily="34" charset="0"/>
                <a:cs typeface="Times New Roman" panose="02020603050405020304" pitchFamily="18" charset="0"/>
              </a:rPr>
              <a:t>суглобах</a:t>
            </a:r>
            <a:r>
              <a:rPr lang="uk-UA" sz="240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та </a:t>
            </a:r>
            <a:r>
              <a:rPr lang="uk-UA" sz="2400" i="1" dirty="0">
                <a:effectLst/>
                <a:latin typeface="Times New Roman" panose="02020603050405020304" pitchFamily="18" charset="0"/>
                <a:ea typeface="Calibri" panose="020F0502020204030204" pitchFamily="34" charset="0"/>
                <a:cs typeface="Times New Roman" panose="02020603050405020304" pitchFamily="18" charset="0"/>
              </a:rPr>
              <a:t>м'язів</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 які кріпляться до </a:t>
            </a:r>
            <a:r>
              <a:rPr lang="uk-UA" sz="2400" dirty="0" smtClean="0">
                <a:effectLst/>
                <a:latin typeface="Times New Roman" panose="02020603050405020304" pitchFamily="18" charset="0"/>
                <a:ea typeface="Calibri" panose="020F0502020204030204" pitchFamily="34" charset="0"/>
                <a:cs typeface="Times New Roman" panose="02020603050405020304" pitchFamily="18" charset="0"/>
              </a:rPr>
              <a:t>кісток за </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допомогою </a:t>
            </a:r>
            <a:r>
              <a:rPr lang="uk-UA" sz="2400" i="1" dirty="0" smtClean="0">
                <a:effectLst/>
                <a:latin typeface="Times New Roman" panose="02020603050405020304" pitchFamily="18" charset="0"/>
                <a:ea typeface="Calibri" panose="020F0502020204030204" pitchFamily="34" charset="0"/>
                <a:cs typeface="Times New Roman" panose="02020603050405020304" pitchFamily="18" charset="0"/>
              </a:rPr>
              <a:t>сухожиль</a:t>
            </a:r>
            <a:r>
              <a:rPr lang="uk-UA" sz="2400" dirty="0" smtClean="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fontAlgn="base">
              <a:buNone/>
            </a:pPr>
            <a:r>
              <a:rPr lang="uk-UA" sz="2400" dirty="0" smtClean="0">
                <a:effectLst/>
                <a:latin typeface="Times New Roman" panose="02020603050405020304" pitchFamily="18" charset="0"/>
                <a:ea typeface="Calibri" panose="020F0502020204030204" pitchFamily="34" charset="0"/>
                <a:cs typeface="Times New Roman" panose="02020603050405020304" pitchFamily="18" charset="0"/>
              </a:rPr>
              <a:t>З точки зору </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біомеханіки опорно-руховий апарат людини – це </a:t>
            </a:r>
            <a:r>
              <a:rPr lang="uk-UA" sz="2400" b="1" i="1" dirty="0">
                <a:effectLst/>
                <a:latin typeface="Times New Roman" panose="02020603050405020304" pitchFamily="18" charset="0"/>
                <a:ea typeface="Calibri" panose="020F0502020204030204" pitchFamily="34" charset="0"/>
                <a:cs typeface="Times New Roman" panose="02020603050405020304" pitchFamily="18" charset="0"/>
              </a:rPr>
              <a:t>система </a:t>
            </a:r>
            <a:r>
              <a:rPr lang="uk-UA" sz="2400" b="1" i="1" dirty="0" smtClean="0">
                <a:effectLst/>
                <a:latin typeface="Times New Roman" panose="02020603050405020304" pitchFamily="18" charset="0"/>
                <a:ea typeface="Calibri" panose="020F0502020204030204" pitchFamily="34" charset="0"/>
                <a:cs typeface="Times New Roman" panose="02020603050405020304" pitchFamily="18" charset="0"/>
              </a:rPr>
              <a:t>різного роду </a:t>
            </a:r>
            <a:r>
              <a:rPr lang="uk-UA" sz="2400" b="1" i="1" dirty="0">
                <a:effectLst/>
                <a:latin typeface="Times New Roman" panose="02020603050405020304" pitchFamily="18" charset="0"/>
                <a:ea typeface="Calibri" panose="020F0502020204030204" pitchFamily="34" charset="0"/>
                <a:cs typeface="Times New Roman" panose="02020603050405020304" pitchFamily="18" charset="0"/>
              </a:rPr>
              <a:t>важелів</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uk-UA" sz="1800" b="0" i="0" strike="noStrike" dirty="0">
              <a:effectLst/>
              <a:latin typeface="Lato" panose="020F0502020204030203" pitchFamily="34" charset="0"/>
              <a:hlinkClick r:id="rId2" tooltip="Реферат з фізики 7 клас на тему: Чи зміг би Архімед зрушити Землю? / Шкільний реферат | Поліанна М">
                <a:extLst>
                  <a:ext uri="{A12FA001-AC4F-418D-AE19-62706E023703}">
                    <ahyp:hlinkClr xmlns:ahyp="http://schemas.microsoft.com/office/drawing/2018/hyperlinkcolor" xmlns="" val="tx"/>
                  </a:ext>
                </a:extLst>
              </a:hlinkClick>
            </a:endParaRPr>
          </a:p>
          <a:p>
            <a:pPr marL="0" indent="0" algn="just" fontAlgn="base">
              <a:buNone/>
            </a:pPr>
            <a:endParaRPr lang="uk-UA" sz="1800" dirty="0">
              <a:latin typeface="Lato" panose="020F0502020204030203" pitchFamily="34" charset="0"/>
            </a:endParaRPr>
          </a:p>
          <a:p>
            <a:pPr marL="0" indent="0" algn="just" fontAlgn="base">
              <a:buNone/>
            </a:pPr>
            <a:endParaRPr lang="uk-UA" sz="1800" b="0" i="0" dirty="0">
              <a:effectLst/>
              <a:latin typeface="Lato" panose="020F0502020204030203" pitchFamily="34" charset="0"/>
            </a:endParaRPr>
          </a:p>
          <a:p>
            <a:pPr marL="0" indent="0">
              <a:buNone/>
            </a:pPr>
            <a:endParaRPr lang="ru-RU" dirty="0"/>
          </a:p>
        </p:txBody>
      </p:sp>
      <p:pic>
        <p:nvPicPr>
          <p:cNvPr id="10" name="Рисунок 9">
            <a:extLst>
              <a:ext uri="{FF2B5EF4-FFF2-40B4-BE49-F238E27FC236}">
                <a16:creationId xmlns:a16="http://schemas.microsoft.com/office/drawing/2014/main" id="{FA98A608-8699-44D3-ADE9-D5285EB9CF6B}"/>
              </a:ext>
            </a:extLst>
          </p:cNvPr>
          <p:cNvPicPr>
            <a:picLocks noChangeAspect="1"/>
          </p:cNvPicPr>
          <p:nvPr/>
        </p:nvPicPr>
        <p:blipFill>
          <a:blip r:embed="rId3"/>
          <a:stretch>
            <a:fillRect/>
          </a:stretch>
        </p:blipFill>
        <p:spPr>
          <a:xfrm>
            <a:off x="1879824" y="4437112"/>
            <a:ext cx="5400600" cy="2299112"/>
          </a:xfrm>
          <a:prstGeom prst="rect">
            <a:avLst/>
          </a:prstGeom>
        </p:spPr>
      </p:pic>
    </p:spTree>
    <p:extLst>
      <p:ext uri="{BB962C8B-B14F-4D97-AF65-F5344CB8AC3E}">
        <p14:creationId xmlns:p14="http://schemas.microsoft.com/office/powerpoint/2010/main" val="389472867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BF4AE3BA-C2B5-41EC-BCCE-6F9D1B691247}"/>
              </a:ext>
            </a:extLst>
          </p:cNvPr>
          <p:cNvSpPr>
            <a:spLocks noGrp="1"/>
          </p:cNvSpPr>
          <p:nvPr>
            <p:ph idx="1"/>
          </p:nvPr>
        </p:nvSpPr>
        <p:spPr>
          <a:xfrm>
            <a:off x="323528" y="692696"/>
            <a:ext cx="8496944" cy="5760640"/>
          </a:xfrm>
        </p:spPr>
        <p:txBody>
          <a:bodyPr/>
          <a:lstStyle/>
          <a:p>
            <a:r>
              <a:rPr lang="uk-UA" sz="2400" b="1" i="0" strike="noStrike" dirty="0" smtClean="0">
                <a:effectLst/>
                <a:latin typeface="Times New Roman" panose="02020603050405020304" pitchFamily="18" charset="0"/>
                <a:cs typeface="Times New Roman" panose="02020603050405020304" pitchFamily="18" charset="0"/>
              </a:rPr>
              <a:t>Важіль</a:t>
            </a:r>
            <a:r>
              <a:rPr lang="uk-UA" sz="2400" dirty="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 </a:t>
            </a:r>
            <a:r>
              <a:rPr lang="uk-UA" sz="2400" b="0" i="0" dirty="0" smtClean="0">
                <a:effectLst/>
                <a:latin typeface="Times New Roman" panose="02020603050405020304" pitchFamily="18" charset="0"/>
                <a:cs typeface="Times New Roman" panose="02020603050405020304" pitchFamily="18" charset="0"/>
              </a:rPr>
              <a:t>це </a:t>
            </a:r>
            <a:r>
              <a:rPr lang="uk-UA" sz="2400" b="0" i="0" dirty="0">
                <a:effectLst/>
                <a:latin typeface="Times New Roman" panose="02020603050405020304" pitchFamily="18" charset="0"/>
                <a:cs typeface="Times New Roman" panose="02020603050405020304" pitchFamily="18" charset="0"/>
              </a:rPr>
              <a:t>тверде тіло, яке може обертатися навколо </a:t>
            </a:r>
            <a:r>
              <a:rPr lang="uk-UA" sz="2400" b="0" i="0" dirty="0" smtClean="0">
                <a:effectLst/>
                <a:latin typeface="Times New Roman" panose="02020603050405020304" pitchFamily="18" charset="0"/>
                <a:cs typeface="Times New Roman" panose="02020603050405020304" pitchFamily="18" charset="0"/>
              </a:rPr>
              <a:t>нерухомої </a:t>
            </a:r>
            <a:r>
              <a:rPr lang="uk-UA" sz="2400" b="0" i="0" dirty="0">
                <a:effectLst/>
                <a:latin typeface="Times New Roman" panose="02020603050405020304" pitchFamily="18" charset="0"/>
                <a:cs typeface="Times New Roman" panose="02020603050405020304" pitchFamily="18" charset="0"/>
              </a:rPr>
              <a:t>опори. </a:t>
            </a:r>
            <a:r>
              <a:rPr lang="uk-UA" sz="2400" dirty="0" smtClean="0">
                <a:latin typeface="Times New Roman" panose="02020603050405020304" pitchFamily="18" charset="0"/>
                <a:cs typeface="Times New Roman" panose="02020603050405020304" pitchFamily="18" charset="0"/>
              </a:rPr>
              <a:t>Важіль являє собою жорстку балку, що обертається навколо точки опори (або підвісу). </a:t>
            </a:r>
          </a:p>
          <a:p>
            <a:r>
              <a:rPr lang="uk-UA" sz="2400" i="1" dirty="0" smtClean="0">
                <a:latin typeface="Times New Roman" panose="02020603050405020304" pitchFamily="18" charset="0"/>
                <a:cs typeface="Times New Roman" panose="02020603050405020304" pitchFamily="18" charset="0"/>
              </a:rPr>
              <a:t>Плече сили </a:t>
            </a:r>
            <a:r>
              <a:rPr lang="uk-UA" sz="2400" dirty="0" smtClean="0">
                <a:latin typeface="Times New Roman" panose="02020603050405020304" pitchFamily="18" charset="0"/>
                <a:cs typeface="Times New Roman" panose="02020603050405020304" pitchFamily="18" charset="0"/>
              </a:rPr>
              <a:t>— найкоротша відстань від точки опори (осі обертання тіла) до лінії дії сили.</a:t>
            </a:r>
          </a:p>
          <a:p>
            <a:r>
              <a:rPr lang="uk-UA" sz="2400" i="1" dirty="0" smtClean="0">
                <a:latin typeface="Times New Roman" panose="02020603050405020304" pitchFamily="18" charset="0"/>
                <a:cs typeface="Times New Roman" panose="02020603050405020304" pitchFamily="18" charset="0"/>
              </a:rPr>
              <a:t>Плече навантаження </a:t>
            </a:r>
            <a:r>
              <a:rPr lang="uk-UA" sz="2400" dirty="0" smtClean="0">
                <a:latin typeface="Times New Roman" panose="02020603050405020304" pitchFamily="18" charset="0"/>
                <a:cs typeface="Times New Roman" panose="02020603050405020304" pitchFamily="18" charset="0"/>
              </a:rPr>
              <a:t>– це найкоротша відстань від точки опри до лінії дії сили навантаження.</a:t>
            </a:r>
            <a:endParaRPr lang="uk-UA" sz="2400" b="0" i="0" dirty="0">
              <a:effectLst/>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a:stretch>
            <a:fillRect/>
          </a:stretch>
        </p:blipFill>
        <p:spPr>
          <a:xfrm>
            <a:off x="755576" y="3717032"/>
            <a:ext cx="7391400" cy="2857500"/>
          </a:xfrm>
          <a:prstGeom prst="rect">
            <a:avLst/>
          </a:prstGeom>
        </p:spPr>
      </p:pic>
    </p:spTree>
    <p:extLst>
      <p:ext uri="{BB962C8B-B14F-4D97-AF65-F5344CB8AC3E}">
        <p14:creationId xmlns:p14="http://schemas.microsoft.com/office/powerpoint/2010/main" val="257976278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611560" y="548680"/>
            <a:ext cx="8229600" cy="6192688"/>
          </a:xfrm>
        </p:spPr>
        <p:txBody>
          <a:bodyPr>
            <a:noAutofit/>
          </a:bodyPr>
          <a:lstStyle/>
          <a:p>
            <a:pPr marL="0" indent="0">
              <a:buNone/>
            </a:pPr>
            <a:r>
              <a:rPr lang="uk-UA" sz="2400" dirty="0" smtClean="0">
                <a:latin typeface="Times New Roman" panose="02020603050405020304" pitchFamily="18" charset="0"/>
                <a:cs typeface="Times New Roman" panose="02020603050405020304" pitchFamily="18" charset="0"/>
              </a:rPr>
              <a:t>Робота важелів підкоряється </a:t>
            </a:r>
            <a:r>
              <a:rPr lang="uk-UA" sz="2400" b="1" dirty="0" smtClean="0">
                <a:latin typeface="Times New Roman" panose="02020603050405020304" pitchFamily="18" charset="0"/>
                <a:cs typeface="Times New Roman" panose="02020603050405020304" pitchFamily="18" charset="0"/>
              </a:rPr>
              <a:t>«золотому правилу механіки»</a:t>
            </a:r>
            <a:r>
              <a:rPr lang="uk-UA" sz="2400" dirty="0" smtClean="0">
                <a:latin typeface="Times New Roman" panose="02020603050405020304" pitchFamily="18" charset="0"/>
                <a:cs typeface="Times New Roman" panose="02020603050405020304" pitchFamily="18" charset="0"/>
              </a:rPr>
              <a:t>.</a:t>
            </a:r>
          </a:p>
          <a:p>
            <a:pPr marL="0" indent="0" algn="just">
              <a:buNone/>
            </a:pPr>
            <a:r>
              <a:rPr lang="uk-UA" sz="2400" dirty="0" smtClean="0">
                <a:latin typeface="Times New Roman" panose="02020603050405020304" pitchFamily="18" charset="0"/>
                <a:cs typeface="Times New Roman" panose="02020603050405020304" pitchFamily="18" charset="0"/>
              </a:rPr>
              <a:t>Золоте </a:t>
            </a:r>
            <a:r>
              <a:rPr lang="uk-UA" sz="2400" dirty="0">
                <a:latin typeface="Times New Roman" panose="02020603050405020304" pitchFamily="18" charset="0"/>
                <a:cs typeface="Times New Roman" panose="02020603050405020304" pitchFamily="18" charset="0"/>
              </a:rPr>
              <a:t>правило </a:t>
            </a:r>
            <a:r>
              <a:rPr lang="uk-UA" sz="2400" dirty="0" smtClean="0">
                <a:latin typeface="Times New Roman" panose="02020603050405020304" pitchFamily="18" charset="0"/>
                <a:cs typeface="Times New Roman" panose="02020603050405020304" pitchFamily="18" charset="0"/>
              </a:rPr>
              <a:t>механікі – це окремий випадок </a:t>
            </a:r>
            <a:r>
              <a:rPr lang="uk-UA" sz="2400" dirty="0">
                <a:latin typeface="Times New Roman" panose="02020603050405020304" pitchFamily="18" charset="0"/>
                <a:cs typeface="Times New Roman" panose="02020603050405020304" pitchFamily="18" charset="0"/>
              </a:rPr>
              <a:t>закону збереження енергії, згідно з яким жоден з простих механізмів не дає виграшу в </a:t>
            </a:r>
            <a:r>
              <a:rPr lang="uk-UA" sz="2400" dirty="0" smtClean="0">
                <a:latin typeface="Times New Roman" panose="02020603050405020304" pitchFamily="18" charset="0"/>
                <a:cs typeface="Times New Roman" panose="02020603050405020304" pitchFamily="18" charset="0"/>
              </a:rPr>
              <a:t>роботі: </a:t>
            </a:r>
            <a:r>
              <a:rPr lang="uk-UA" sz="2400" dirty="0">
                <a:latin typeface="Times New Roman" panose="02020603050405020304" pitchFamily="18" charset="0"/>
                <a:cs typeface="Times New Roman" panose="02020603050405020304" pitchFamily="18" charset="0"/>
              </a:rPr>
              <a:t>у скільки разів </a:t>
            </a:r>
            <a:r>
              <a:rPr lang="uk-UA" sz="2400" dirty="0" smtClean="0">
                <a:latin typeface="Times New Roman" panose="02020603050405020304" pitchFamily="18" charset="0"/>
                <a:cs typeface="Times New Roman" panose="02020603050405020304" pitchFamily="18" charset="0"/>
              </a:rPr>
              <a:t>ми виграємо </a:t>
            </a:r>
            <a:r>
              <a:rPr lang="uk-UA" sz="2400" dirty="0">
                <a:latin typeface="Times New Roman" panose="02020603050405020304" pitchFamily="18" charset="0"/>
                <a:cs typeface="Times New Roman" panose="02020603050405020304" pitchFamily="18" charset="0"/>
              </a:rPr>
              <a:t>в силі, </a:t>
            </a:r>
            <a:r>
              <a:rPr lang="uk-UA" sz="2400" dirty="0" smtClean="0">
                <a:latin typeface="Times New Roman" panose="02020603050405020304" pitchFamily="18" charset="0"/>
                <a:cs typeface="Times New Roman" panose="02020603050405020304" pitchFamily="18" charset="0"/>
              </a:rPr>
              <a:t>у </a:t>
            </a:r>
            <a:r>
              <a:rPr lang="uk-UA" sz="2400" dirty="0">
                <a:latin typeface="Times New Roman" panose="02020603050405020304" pitchFamily="18" charset="0"/>
                <a:cs typeface="Times New Roman" panose="02020603050405020304" pitchFamily="18" charset="0"/>
              </a:rPr>
              <a:t>стільки ж разів програємо у відстані</a:t>
            </a:r>
            <a:r>
              <a:rPr lang="uk-UA" sz="2400" dirty="0" smtClean="0">
                <a:latin typeface="Times New Roman" panose="02020603050405020304" pitchFamily="18" charset="0"/>
                <a:cs typeface="Times New Roman" panose="02020603050405020304" pitchFamily="18" charset="0"/>
              </a:rPr>
              <a:t>.</a:t>
            </a:r>
          </a:p>
          <a:p>
            <a:pPr marL="0" indent="0" algn="just">
              <a:buNone/>
            </a:pPr>
            <a:r>
              <a:rPr lang="uk-UA" sz="2400" dirty="0" smtClean="0">
                <a:latin typeface="Times New Roman" panose="02020603050405020304" pitchFamily="18" charset="0"/>
                <a:cs typeface="Times New Roman" panose="02020603050405020304" pitchFamily="18" charset="0"/>
              </a:rPr>
              <a:t>Золотому правилу механіки підкорюються різні біомеханічні </a:t>
            </a:r>
            <a:r>
              <a:rPr lang="uk-UA" sz="2400" dirty="0">
                <a:latin typeface="Times New Roman" panose="02020603050405020304" pitchFamily="18" charset="0"/>
                <a:cs typeface="Times New Roman" panose="02020603050405020304" pitchFamily="18" charset="0"/>
              </a:rPr>
              <a:t>системи в організмі </a:t>
            </a:r>
            <a:r>
              <a:rPr lang="uk-UA" sz="2400" dirty="0" smtClean="0">
                <a:latin typeface="Times New Roman" panose="02020603050405020304" pitchFamily="18" charset="0"/>
                <a:cs typeface="Times New Roman" panose="02020603050405020304" pitchFamily="18" charset="0"/>
              </a:rPr>
              <a:t>людини, наприклад:</a:t>
            </a:r>
          </a:p>
          <a:p>
            <a:pPr algn="just"/>
            <a:r>
              <a:rPr lang="uk-UA" sz="2400" dirty="0">
                <a:latin typeface="Times New Roman" panose="02020603050405020304" pitchFamily="18" charset="0"/>
                <a:cs typeface="Times New Roman" panose="02020603050405020304" pitchFamily="18" charset="0"/>
              </a:rPr>
              <a:t>р</a:t>
            </a:r>
            <a:r>
              <a:rPr lang="uk-UA" sz="2400" dirty="0" smtClean="0">
                <a:latin typeface="Times New Roman" panose="02020603050405020304" pitchFamily="18" charset="0"/>
                <a:cs typeface="Times New Roman" panose="02020603050405020304" pitchFamily="18" charset="0"/>
              </a:rPr>
              <a:t>ухи </a:t>
            </a:r>
            <a:r>
              <a:rPr lang="uk-UA" sz="2400" dirty="0">
                <a:latin typeface="Times New Roman" panose="02020603050405020304" pitchFamily="18" charset="0"/>
                <a:cs typeface="Times New Roman" panose="02020603050405020304" pitchFamily="18" charset="0"/>
              </a:rPr>
              <a:t>кінцівок (</a:t>
            </a:r>
            <a:r>
              <a:rPr lang="uk-UA" sz="2400" dirty="0" smtClean="0">
                <a:latin typeface="Times New Roman" panose="02020603050405020304" pitchFamily="18" charset="0"/>
                <a:cs typeface="Times New Roman" panose="02020603050405020304" pitchFamily="18" charset="0"/>
              </a:rPr>
              <a:t>робота м’язів </a:t>
            </a:r>
            <a:r>
              <a:rPr lang="uk-UA" sz="2400" dirty="0">
                <a:latin typeface="Times New Roman" panose="02020603050405020304" pitchFamily="18" charset="0"/>
                <a:cs typeface="Times New Roman" panose="02020603050405020304" pitchFamily="18" charset="0"/>
              </a:rPr>
              <a:t>і суглобів</a:t>
            </a:r>
            <a:r>
              <a:rPr lang="uk-UA" sz="2400" dirty="0" smtClean="0">
                <a:latin typeface="Times New Roman" panose="02020603050405020304" pitchFamily="18" charset="0"/>
                <a:cs typeface="Times New Roman" panose="02020603050405020304" pitchFamily="18" charset="0"/>
              </a:rPr>
              <a:t>), </a:t>
            </a:r>
            <a:r>
              <a:rPr lang="uk-UA" sz="2400" dirty="0">
                <a:latin typeface="Times New Roman" panose="02020603050405020304" pitchFamily="18" charset="0"/>
                <a:cs typeface="Times New Roman" panose="02020603050405020304" pitchFamily="18" charset="0"/>
              </a:rPr>
              <a:t>рухи </a:t>
            </a:r>
            <a:r>
              <a:rPr lang="uk-UA" sz="2400" dirty="0" smtClean="0">
                <a:latin typeface="Times New Roman" panose="02020603050405020304" pitchFamily="18" charset="0"/>
                <a:cs typeface="Times New Roman" panose="02020603050405020304" pitchFamily="18" charset="0"/>
              </a:rPr>
              <a:t>голови, жувальний апарат (робота щелепи) тощо діють </a:t>
            </a:r>
            <a:r>
              <a:rPr lang="uk-UA" sz="2400" dirty="0">
                <a:latin typeface="Times New Roman" panose="02020603050405020304" pitchFamily="18" charset="0"/>
                <a:cs typeface="Times New Roman" panose="02020603050405020304" pitchFamily="18" charset="0"/>
              </a:rPr>
              <a:t>як важелі різних </a:t>
            </a:r>
            <a:r>
              <a:rPr lang="uk-UA" sz="2400" dirty="0" smtClean="0">
                <a:latin typeface="Times New Roman" panose="02020603050405020304" pitchFamily="18" charset="0"/>
                <a:cs typeface="Times New Roman" panose="02020603050405020304" pitchFamily="18" charset="0"/>
              </a:rPr>
              <a:t>типів,</a:t>
            </a:r>
          </a:p>
          <a:p>
            <a:pPr algn="just"/>
            <a:r>
              <a:rPr lang="uk-UA" sz="2400" dirty="0">
                <a:latin typeface="Times New Roman" panose="02020603050405020304" pitchFamily="18" charset="0"/>
                <a:cs typeface="Times New Roman" panose="02020603050405020304" pitchFamily="18" charset="0"/>
              </a:rPr>
              <a:t>д</a:t>
            </a:r>
            <a:r>
              <a:rPr lang="uk-UA" sz="2400" dirty="0" smtClean="0">
                <a:latin typeface="Times New Roman" panose="02020603050405020304" pitchFamily="18" charset="0"/>
                <a:cs typeface="Times New Roman" panose="02020603050405020304" pitchFamily="18" charset="0"/>
              </a:rPr>
              <a:t>ихальна система </a:t>
            </a:r>
            <a:r>
              <a:rPr lang="uk-UA" sz="2400" dirty="0">
                <a:latin typeface="Times New Roman" panose="02020603050405020304" pitchFamily="18" charset="0"/>
                <a:cs typeface="Times New Roman" panose="02020603050405020304" pitchFamily="18" charset="0"/>
              </a:rPr>
              <a:t>(робота діафрагми) – діє за принципом </a:t>
            </a:r>
            <a:r>
              <a:rPr lang="uk-UA" sz="2400" dirty="0" smtClean="0">
                <a:latin typeface="Times New Roman" panose="02020603050405020304" pitchFamily="18" charset="0"/>
                <a:cs typeface="Times New Roman" panose="02020603050405020304" pitchFamily="18" charset="0"/>
              </a:rPr>
              <a:t>поршня</a:t>
            </a:r>
            <a:r>
              <a:rPr lang="uk-UA" sz="2400" dirty="0">
                <a:latin typeface="Times New Roman" panose="02020603050405020304" pitchFamily="18" charset="0"/>
                <a:cs typeface="Times New Roman" panose="02020603050405020304" pitchFamily="18" charset="0"/>
              </a:rPr>
              <a:t>,</a:t>
            </a:r>
            <a:endParaRPr lang="uk-UA" sz="2400" dirty="0" smtClean="0">
              <a:latin typeface="Times New Roman" panose="02020603050405020304" pitchFamily="18" charset="0"/>
              <a:cs typeface="Times New Roman" panose="02020603050405020304" pitchFamily="18" charset="0"/>
            </a:endParaRPr>
          </a:p>
          <a:p>
            <a:pPr algn="just"/>
            <a:r>
              <a:rPr lang="uk-UA" sz="2400" dirty="0">
                <a:latin typeface="Times New Roman" panose="02020603050405020304" pitchFamily="18" charset="0"/>
                <a:cs typeface="Times New Roman" panose="02020603050405020304" pitchFamily="18" charset="0"/>
              </a:rPr>
              <a:t>п</a:t>
            </a:r>
            <a:r>
              <a:rPr lang="uk-UA" sz="2400" dirty="0" smtClean="0">
                <a:latin typeface="Times New Roman" panose="02020603050405020304" pitchFamily="18" charset="0"/>
                <a:cs typeface="Times New Roman" panose="02020603050405020304" pitchFamily="18" charset="0"/>
              </a:rPr>
              <a:t>ерекачування </a:t>
            </a:r>
            <a:r>
              <a:rPr lang="uk-UA" sz="2400" dirty="0">
                <a:latin typeface="Times New Roman" panose="02020603050405020304" pitchFamily="18" charset="0"/>
                <a:cs typeface="Times New Roman" panose="02020603050405020304" pitchFamily="18" charset="0"/>
              </a:rPr>
              <a:t>крові серцем – клапани серця працюють як механічні засувки.</a:t>
            </a:r>
          </a:p>
        </p:txBody>
      </p:sp>
    </p:spTree>
    <p:extLst>
      <p:ext uri="{BB962C8B-B14F-4D97-AF65-F5344CB8AC3E}">
        <p14:creationId xmlns:p14="http://schemas.microsoft.com/office/powerpoint/2010/main" val="2379692433"/>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BF4AE3BA-C2B5-41EC-BCCE-6F9D1B691247}"/>
              </a:ext>
            </a:extLst>
          </p:cNvPr>
          <p:cNvSpPr>
            <a:spLocks noGrp="1"/>
          </p:cNvSpPr>
          <p:nvPr>
            <p:ph idx="1"/>
          </p:nvPr>
        </p:nvSpPr>
        <p:spPr>
          <a:xfrm>
            <a:off x="467544" y="332656"/>
            <a:ext cx="8352928" cy="3024336"/>
          </a:xfrm>
        </p:spPr>
        <p:txBody>
          <a:bodyPr>
            <a:normAutofit/>
          </a:bodyPr>
          <a:lstStyle/>
          <a:p>
            <a:pPr marL="0" indent="0">
              <a:buNone/>
            </a:pPr>
            <a:r>
              <a:rPr lang="uk-UA" sz="2400" dirty="0" smtClean="0">
                <a:latin typeface="Times New Roman" panose="02020603050405020304" pitchFamily="18" charset="0"/>
                <a:cs typeface="Times New Roman" panose="02020603050405020304" pitchFamily="18" charset="0"/>
              </a:rPr>
              <a:t>Якщо розглядати опорно-руховий апарат людини як систему важелів, то</a:t>
            </a:r>
          </a:p>
          <a:p>
            <a:r>
              <a:rPr lang="uk-UA" sz="2400" dirty="0" smtClean="0">
                <a:latin typeface="Times New Roman" panose="02020603050405020304" pitchFamily="18" charset="0"/>
                <a:cs typeface="Times New Roman" panose="02020603050405020304" pitchFamily="18" charset="0"/>
              </a:rPr>
              <a:t>кістки </a:t>
            </a:r>
            <a:r>
              <a:rPr lang="uk-UA" sz="2400" dirty="0">
                <a:latin typeface="Times New Roman" panose="02020603050405020304" pitchFamily="18" charset="0"/>
                <a:cs typeface="Times New Roman" panose="02020603050405020304" pitchFamily="18" charset="0"/>
              </a:rPr>
              <a:t>виконують роль важелів, </a:t>
            </a:r>
            <a:endParaRPr lang="uk-UA" sz="2400" dirty="0" smtClean="0">
              <a:latin typeface="Times New Roman" panose="02020603050405020304" pitchFamily="18" charset="0"/>
              <a:cs typeface="Times New Roman" panose="02020603050405020304" pitchFamily="18" charset="0"/>
            </a:endParaRPr>
          </a:p>
          <a:p>
            <a:r>
              <a:rPr lang="uk-UA" sz="2400" dirty="0" smtClean="0">
                <a:latin typeface="Times New Roman" panose="02020603050405020304" pitchFamily="18" charset="0"/>
                <a:cs typeface="Times New Roman" panose="02020603050405020304" pitchFamily="18" charset="0"/>
              </a:rPr>
              <a:t>суглоби - це </a:t>
            </a:r>
            <a:r>
              <a:rPr lang="uk-UA" sz="2400" dirty="0">
                <a:latin typeface="Times New Roman" panose="02020603050405020304" pitchFamily="18" charset="0"/>
                <a:cs typeface="Times New Roman" panose="02020603050405020304" pitchFamily="18" charset="0"/>
              </a:rPr>
              <a:t>точки опори, </a:t>
            </a:r>
            <a:endParaRPr lang="uk-UA" sz="2400" dirty="0" smtClean="0">
              <a:latin typeface="Times New Roman" panose="02020603050405020304" pitchFamily="18" charset="0"/>
              <a:cs typeface="Times New Roman" panose="02020603050405020304" pitchFamily="18" charset="0"/>
            </a:endParaRPr>
          </a:p>
          <a:p>
            <a:r>
              <a:rPr lang="uk-UA" sz="2400" dirty="0" smtClean="0">
                <a:latin typeface="Times New Roman" panose="02020603050405020304" pitchFamily="18" charset="0"/>
                <a:cs typeface="Times New Roman" panose="02020603050405020304" pitchFamily="18" charset="0"/>
              </a:rPr>
              <a:t>м'язи </a:t>
            </a:r>
            <a:r>
              <a:rPr lang="uk-UA" sz="2400" dirty="0">
                <a:latin typeface="Times New Roman" panose="02020603050405020304" pitchFamily="18" charset="0"/>
                <a:cs typeface="Times New Roman" panose="02020603050405020304" pitchFamily="18" charset="0"/>
              </a:rPr>
              <a:t>забезпечують силу, яка приводить важелі в рух</a:t>
            </a:r>
            <a:r>
              <a:rPr lang="uk-UA" sz="2400" dirty="0" smtClean="0">
                <a:latin typeface="Times New Roman" panose="02020603050405020304" pitchFamily="18" charset="0"/>
                <a:cs typeface="Times New Roman" panose="02020603050405020304" pitchFamily="18" charset="0"/>
              </a:rPr>
              <a:t>.</a:t>
            </a:r>
          </a:p>
          <a:p>
            <a:pPr marL="0" indent="0">
              <a:buNone/>
            </a:pPr>
            <a:endParaRPr lang="uk-UA" sz="2400" dirty="0" smtClean="0">
              <a:latin typeface="Times New Roman" panose="02020603050405020304" pitchFamily="18" charset="0"/>
              <a:cs typeface="Times New Roman" panose="02020603050405020304" pitchFamily="18" charset="0"/>
            </a:endParaRPr>
          </a:p>
          <a:p>
            <a:pPr marL="0" indent="0">
              <a:buNone/>
            </a:pPr>
            <a:r>
              <a:rPr lang="uk-UA" sz="2400" dirty="0" smtClean="0">
                <a:latin typeface="Times New Roman" panose="02020603050405020304" pitchFamily="18" charset="0"/>
                <a:cs typeface="Times New Roman" panose="02020603050405020304" pitchFamily="18" charset="0"/>
              </a:rPr>
              <a:t>Опорно-руховий </a:t>
            </a:r>
            <a:r>
              <a:rPr lang="uk-UA" sz="2400" dirty="0">
                <a:latin typeface="Times New Roman" panose="02020603050405020304" pitchFamily="18" charset="0"/>
                <a:cs typeface="Times New Roman" panose="02020603050405020304" pitchFamily="18" charset="0"/>
              </a:rPr>
              <a:t>апарат людини налічує </a:t>
            </a:r>
            <a:r>
              <a:rPr lang="uk-UA" sz="2400" i="1" dirty="0">
                <a:latin typeface="Times New Roman" panose="02020603050405020304" pitchFamily="18" charset="0"/>
                <a:cs typeface="Times New Roman" panose="02020603050405020304" pitchFamily="18" charset="0"/>
              </a:rPr>
              <a:t>понад </a:t>
            </a:r>
            <a:r>
              <a:rPr lang="uk-UA" sz="2400" b="1" i="1" dirty="0">
                <a:latin typeface="Times New Roman" panose="02020603050405020304" pitchFamily="18" charset="0"/>
                <a:cs typeface="Times New Roman" panose="02020603050405020304" pitchFamily="18" charset="0"/>
              </a:rPr>
              <a:t>200 важелів</a:t>
            </a:r>
            <a:r>
              <a:rPr lang="uk-UA" sz="2400" dirty="0">
                <a:latin typeface="Times New Roman" panose="02020603050405020304" pitchFamily="18" charset="0"/>
                <a:cs typeface="Times New Roman" panose="02020603050405020304" pitchFamily="18" charset="0"/>
              </a:rPr>
              <a:t>. </a:t>
            </a:r>
            <a:endParaRPr lang="uk-UA" sz="2400" dirty="0" smtClean="0">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a:stretch>
            <a:fillRect/>
          </a:stretch>
        </p:blipFill>
        <p:spPr>
          <a:xfrm>
            <a:off x="611560" y="3573016"/>
            <a:ext cx="2486025" cy="2757488"/>
          </a:xfrm>
          <a:prstGeom prst="rect">
            <a:avLst/>
          </a:prstGeom>
        </p:spPr>
      </p:pic>
      <p:pic>
        <p:nvPicPr>
          <p:cNvPr id="4" name="Рисунок 3"/>
          <p:cNvPicPr>
            <a:picLocks noChangeAspect="1"/>
          </p:cNvPicPr>
          <p:nvPr/>
        </p:nvPicPr>
        <p:blipFill>
          <a:blip r:embed="rId3"/>
          <a:stretch>
            <a:fillRect/>
          </a:stretch>
        </p:blipFill>
        <p:spPr>
          <a:xfrm>
            <a:off x="4139952" y="3847341"/>
            <a:ext cx="4320480" cy="2483163"/>
          </a:xfrm>
          <a:prstGeom prst="rect">
            <a:avLst/>
          </a:prstGeom>
        </p:spPr>
      </p:pic>
    </p:spTree>
    <p:extLst>
      <p:ext uri="{BB962C8B-B14F-4D97-AF65-F5344CB8AC3E}">
        <p14:creationId xmlns:p14="http://schemas.microsoft.com/office/powerpoint/2010/main" val="144772854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323528" y="260648"/>
            <a:ext cx="8568952" cy="6408712"/>
          </a:xfrm>
        </p:spPr>
        <p:txBody>
          <a:bodyPr>
            <a:noAutofit/>
          </a:bodyPr>
          <a:lstStyle/>
          <a:p>
            <a:pPr marL="0" indent="0" algn="ctr">
              <a:buNone/>
            </a:pPr>
            <a:r>
              <a:rPr lang="uk-UA" sz="2400" b="1" dirty="0" smtClean="0">
                <a:latin typeface="Times New Roman" panose="02020603050405020304" pitchFamily="18" charset="0"/>
                <a:cs typeface="Times New Roman" panose="02020603050405020304" pitchFamily="18" charset="0"/>
              </a:rPr>
              <a:t>Значення </a:t>
            </a:r>
            <a:r>
              <a:rPr lang="uk-UA" sz="2400" b="1" dirty="0">
                <a:latin typeface="Times New Roman" panose="02020603050405020304" pitchFamily="18" charset="0"/>
                <a:cs typeface="Times New Roman" panose="02020603050405020304" pitchFamily="18" charset="0"/>
              </a:rPr>
              <a:t>важелів у русі </a:t>
            </a:r>
            <a:r>
              <a:rPr lang="uk-UA" sz="2400" b="1" dirty="0" smtClean="0">
                <a:latin typeface="Times New Roman" panose="02020603050405020304" pitchFamily="18" charset="0"/>
                <a:cs typeface="Times New Roman" panose="02020603050405020304" pitchFamily="18" charset="0"/>
              </a:rPr>
              <a:t>людини</a:t>
            </a:r>
          </a:p>
          <a:p>
            <a:pPr marL="0" indent="0" algn="ctr">
              <a:buNone/>
            </a:pPr>
            <a:endParaRPr lang="uk-UA" sz="2400" b="1" dirty="0" smtClean="0">
              <a:latin typeface="Times New Roman" panose="02020603050405020304" pitchFamily="18" charset="0"/>
              <a:cs typeface="Times New Roman" panose="02020603050405020304" pitchFamily="18" charset="0"/>
            </a:endParaRPr>
          </a:p>
          <a:p>
            <a:pPr marL="0" indent="0" algn="just">
              <a:buNone/>
            </a:pPr>
            <a:r>
              <a:rPr lang="uk-UA" sz="2400" dirty="0" smtClean="0">
                <a:latin typeface="Times New Roman" panose="02020603050405020304" pitchFamily="18" charset="0"/>
                <a:cs typeface="Times New Roman" panose="02020603050405020304" pitchFamily="18" charset="0"/>
              </a:rPr>
              <a:t>	Різного роду важелі, які діють в організмі, допомагають людині здійснювати рухи, зменшуючи навантаження </a:t>
            </a:r>
            <a:r>
              <a:rPr lang="uk-UA" sz="2400" dirty="0">
                <a:latin typeface="Times New Roman" panose="02020603050405020304" pitchFamily="18" charset="0"/>
                <a:cs typeface="Times New Roman" panose="02020603050405020304" pitchFamily="18" charset="0"/>
              </a:rPr>
              <a:t>на м’язи та суглоби</a:t>
            </a:r>
            <a:r>
              <a:rPr lang="uk-UA" sz="2400" dirty="0" smtClean="0">
                <a:latin typeface="Times New Roman" panose="02020603050405020304" pitchFamily="18" charset="0"/>
                <a:cs typeface="Times New Roman" panose="02020603050405020304" pitchFamily="18" charset="0"/>
              </a:rPr>
              <a:t>. Важелі забезпечують </a:t>
            </a:r>
            <a:r>
              <a:rPr lang="uk-UA" sz="2400" dirty="0">
                <a:latin typeface="Times New Roman" panose="02020603050405020304" pitchFamily="18" charset="0"/>
                <a:cs typeface="Times New Roman" panose="02020603050405020304" pitchFamily="18" charset="0"/>
              </a:rPr>
              <a:t>ефективність </a:t>
            </a:r>
            <a:r>
              <a:rPr lang="uk-UA" sz="2400" dirty="0" smtClean="0">
                <a:latin typeface="Times New Roman" panose="02020603050405020304" pitchFamily="18" charset="0"/>
                <a:cs typeface="Times New Roman" panose="02020603050405020304" pitchFamily="18" charset="0"/>
              </a:rPr>
              <a:t>рухів, дозволяють </a:t>
            </a:r>
            <a:r>
              <a:rPr lang="uk-UA" sz="2400" dirty="0">
                <a:latin typeface="Times New Roman" panose="02020603050405020304" pitchFamily="18" charset="0"/>
                <a:cs typeface="Times New Roman" panose="02020603050405020304" pitchFamily="18" charset="0"/>
              </a:rPr>
              <a:t>піднімати важкі предмети із меншими зусиллями</a:t>
            </a:r>
            <a:r>
              <a:rPr lang="uk-UA" sz="2400" dirty="0" smtClean="0">
                <a:latin typeface="Times New Roman" panose="02020603050405020304" pitchFamily="18" charset="0"/>
                <a:cs typeface="Times New Roman" panose="02020603050405020304" pitchFamily="18" charset="0"/>
              </a:rPr>
              <a:t>. Важелі захищають </a:t>
            </a:r>
            <a:r>
              <a:rPr lang="uk-UA" sz="2400" dirty="0">
                <a:latin typeface="Times New Roman" panose="02020603050405020304" pitchFamily="18" charset="0"/>
                <a:cs typeface="Times New Roman" panose="02020603050405020304" pitchFamily="18" charset="0"/>
              </a:rPr>
              <a:t>суглоби від </a:t>
            </a:r>
            <a:r>
              <a:rPr lang="uk-UA" sz="2400" dirty="0" smtClean="0">
                <a:latin typeface="Times New Roman" panose="02020603050405020304" pitchFamily="18" charset="0"/>
                <a:cs typeface="Times New Roman" panose="02020603050405020304" pitchFamily="18" charset="0"/>
              </a:rPr>
              <a:t>перенавантажень.</a:t>
            </a:r>
          </a:p>
          <a:p>
            <a:pPr marL="0" indent="0" algn="just">
              <a:buNone/>
            </a:pPr>
            <a:r>
              <a:rPr lang="ru-RU" sz="2400" dirty="0" smtClean="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Знання про те, як працюють важелі у тілі людини, широко застосовуються </a:t>
            </a:r>
            <a:r>
              <a:rPr lang="uk-UA" sz="2400" i="1" dirty="0" smtClean="0">
                <a:latin typeface="Times New Roman" panose="02020603050405020304" pitchFamily="18" charset="0"/>
                <a:cs typeface="Times New Roman" panose="02020603050405020304" pitchFamily="18" charset="0"/>
              </a:rPr>
              <a:t>в спорті, медицині </a:t>
            </a:r>
            <a:r>
              <a:rPr lang="uk-UA" sz="2400" dirty="0" smtClean="0">
                <a:latin typeface="Times New Roman" panose="02020603050405020304" pitchFamily="18" charset="0"/>
                <a:cs typeface="Times New Roman" panose="02020603050405020304" pitchFamily="18" charset="0"/>
              </a:rPr>
              <a:t>та</a:t>
            </a:r>
            <a:r>
              <a:rPr lang="uk-UA" sz="2400" i="1" dirty="0" smtClean="0">
                <a:latin typeface="Times New Roman" panose="02020603050405020304" pitchFamily="18" charset="0"/>
                <a:cs typeface="Times New Roman" panose="02020603050405020304" pitchFamily="18" charset="0"/>
              </a:rPr>
              <a:t> ергономіці </a:t>
            </a:r>
            <a:r>
              <a:rPr lang="uk-UA" sz="2400" dirty="0" smtClean="0">
                <a:latin typeface="Times New Roman" panose="02020603050405020304" pitchFamily="18" charset="0"/>
                <a:cs typeface="Times New Roman" panose="02020603050405020304" pitchFamily="18" charset="0"/>
              </a:rPr>
              <a:t>для покращення фізичної підготовки та запобігання травмам. </a:t>
            </a:r>
          </a:p>
          <a:p>
            <a:pPr marL="0" indent="0" algn="just">
              <a:buNone/>
            </a:pPr>
            <a:r>
              <a:rPr lang="uk-UA" sz="2400" dirty="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При лікуванні травм, щоб зростити зламані кості або усунути інші ушкодження, необхідно фіксувати травмовані ділянки й урівноважувати сили, які діють у місці перелому доти, поки він не зростеться; для цього застосовують різні системи витяжки, які використають важелі, вантажі, троси й блоки. </a:t>
            </a:r>
          </a:p>
        </p:txBody>
      </p:sp>
    </p:spTree>
    <p:extLst>
      <p:ext uri="{BB962C8B-B14F-4D97-AF65-F5344CB8AC3E}">
        <p14:creationId xmlns:p14="http://schemas.microsoft.com/office/powerpoint/2010/main" val="1861695103"/>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1F29281-7FDC-468C-9B7F-CFE116654980}"/>
              </a:ext>
            </a:extLst>
          </p:cNvPr>
          <p:cNvSpPr>
            <a:spLocks noGrp="1"/>
          </p:cNvSpPr>
          <p:nvPr>
            <p:ph type="title"/>
          </p:nvPr>
        </p:nvSpPr>
        <p:spPr>
          <a:xfrm>
            <a:off x="395536" y="260648"/>
            <a:ext cx="8233559" cy="576064"/>
          </a:xfrm>
        </p:spPr>
        <p:txBody>
          <a:bodyPr>
            <a:normAutofit/>
          </a:bodyPr>
          <a:lstStyle/>
          <a:p>
            <a:endParaRPr lang="ru-RU" sz="2800" b="1" dirty="0"/>
          </a:p>
        </p:txBody>
      </p:sp>
      <p:sp>
        <p:nvSpPr>
          <p:cNvPr id="3" name="Объект 2">
            <a:extLst>
              <a:ext uri="{FF2B5EF4-FFF2-40B4-BE49-F238E27FC236}">
                <a16:creationId xmlns:a16="http://schemas.microsoft.com/office/drawing/2014/main" id="{0E8AB3F7-3735-4454-93C0-306A555E016C}"/>
              </a:ext>
            </a:extLst>
          </p:cNvPr>
          <p:cNvSpPr>
            <a:spLocks noGrp="1"/>
          </p:cNvSpPr>
          <p:nvPr>
            <p:ph idx="1"/>
          </p:nvPr>
        </p:nvSpPr>
        <p:spPr>
          <a:xfrm>
            <a:off x="251520" y="1052736"/>
            <a:ext cx="8568952" cy="5688632"/>
          </a:xfrm>
        </p:spPr>
        <p:txBody>
          <a:bodyPr>
            <a:normAutofit/>
          </a:bodyPr>
          <a:lstStyle/>
          <a:p>
            <a:pPr algn="just">
              <a:spcAft>
                <a:spcPts val="0"/>
              </a:spcAft>
            </a:pPr>
            <a:endParaRPr lang="uk-UA" sz="2400" dirty="0">
              <a:effectLst/>
              <a:latin typeface="system-ui"/>
            </a:endParaRPr>
          </a:p>
          <a:p>
            <a:endParaRPr lang="ru-RU" dirty="0"/>
          </a:p>
        </p:txBody>
      </p:sp>
      <p:pic>
        <p:nvPicPr>
          <p:cNvPr id="6" name="Рисунок 5">
            <a:extLst>
              <a:ext uri="{FF2B5EF4-FFF2-40B4-BE49-F238E27FC236}">
                <a16:creationId xmlns:a16="http://schemas.microsoft.com/office/drawing/2014/main" id="{AF1A2698-4D56-4650-82AB-E2A795666333}"/>
              </a:ext>
            </a:extLst>
          </p:cNvPr>
          <p:cNvPicPr>
            <a:picLocks noChangeAspect="1"/>
          </p:cNvPicPr>
          <p:nvPr/>
        </p:nvPicPr>
        <p:blipFill>
          <a:blip r:embed="rId2"/>
          <a:stretch>
            <a:fillRect/>
          </a:stretch>
        </p:blipFill>
        <p:spPr>
          <a:xfrm>
            <a:off x="179511" y="116631"/>
            <a:ext cx="8856985" cy="6624737"/>
          </a:xfrm>
          <a:prstGeom prst="rect">
            <a:avLst/>
          </a:prstGeom>
        </p:spPr>
      </p:pic>
    </p:spTree>
    <p:extLst>
      <p:ext uri="{BB962C8B-B14F-4D97-AF65-F5344CB8AC3E}">
        <p14:creationId xmlns:p14="http://schemas.microsoft.com/office/powerpoint/2010/main" val="224483272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BF4AE3BA-C2B5-41EC-BCCE-6F9D1B691247}"/>
              </a:ext>
            </a:extLst>
          </p:cNvPr>
          <p:cNvSpPr>
            <a:spLocks noGrp="1"/>
          </p:cNvSpPr>
          <p:nvPr>
            <p:ph idx="1"/>
          </p:nvPr>
        </p:nvSpPr>
        <p:spPr>
          <a:xfrm>
            <a:off x="371178" y="260648"/>
            <a:ext cx="8496944" cy="2304256"/>
          </a:xfrm>
        </p:spPr>
        <p:txBody>
          <a:bodyPr/>
          <a:lstStyle/>
          <a:p>
            <a:pPr marL="0" indent="0" algn="ctr">
              <a:buNone/>
            </a:pPr>
            <a:r>
              <a:rPr lang="uk-UA" sz="2800" b="1" dirty="0" smtClean="0">
                <a:solidFill>
                  <a:srgbClr val="0070C0"/>
                </a:solidFill>
                <a:latin typeface="Times New Roman" panose="02020603050405020304" pitchFamily="18" charset="0"/>
                <a:cs typeface="Times New Roman" panose="02020603050405020304" pitchFamily="18" charset="0"/>
              </a:rPr>
              <a:t>2. Види важелів</a:t>
            </a:r>
          </a:p>
          <a:p>
            <a:pPr marL="0" indent="0">
              <a:buNone/>
            </a:pPr>
            <a:endParaRPr lang="uk-UA" sz="2400" dirty="0">
              <a:latin typeface="Times New Roman" panose="02020603050405020304" pitchFamily="18" charset="0"/>
              <a:cs typeface="Times New Roman" panose="02020603050405020304" pitchFamily="18" charset="0"/>
            </a:endParaRPr>
          </a:p>
          <a:p>
            <a:r>
              <a:rPr lang="uk-UA" sz="2400" dirty="0" smtClean="0">
                <a:latin typeface="Times New Roman" panose="02020603050405020304" pitchFamily="18" charset="0"/>
                <a:cs typeface="Times New Roman" panose="02020603050405020304" pitchFamily="18" charset="0"/>
              </a:rPr>
              <a:t>Місця прикладання сил можуть бути по різні боки точки опори  (важіль I роду) або з одного боку від точки опори (важелі II і ІІІ роду).</a:t>
            </a:r>
            <a:endParaRPr lang="uk-UA" sz="2400" i="0" dirty="0">
              <a:effectLst/>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a:stretch>
            <a:fillRect/>
          </a:stretch>
        </p:blipFill>
        <p:spPr>
          <a:xfrm>
            <a:off x="1475656" y="2996952"/>
            <a:ext cx="6287988" cy="3630179"/>
          </a:xfrm>
          <a:prstGeom prst="rect">
            <a:avLst/>
          </a:prstGeom>
        </p:spPr>
      </p:pic>
    </p:spTree>
    <p:extLst>
      <p:ext uri="{BB962C8B-B14F-4D97-AF65-F5344CB8AC3E}">
        <p14:creationId xmlns:p14="http://schemas.microsoft.com/office/powerpoint/2010/main" val="347263419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BF4AE3BA-C2B5-41EC-BCCE-6F9D1B691247}"/>
              </a:ext>
            </a:extLst>
          </p:cNvPr>
          <p:cNvSpPr>
            <a:spLocks noGrp="1"/>
          </p:cNvSpPr>
          <p:nvPr>
            <p:ph idx="1"/>
          </p:nvPr>
        </p:nvSpPr>
        <p:spPr>
          <a:xfrm>
            <a:off x="395536" y="449288"/>
            <a:ext cx="8423307" cy="6292080"/>
          </a:xfrm>
        </p:spPr>
        <p:txBody>
          <a:bodyPr>
            <a:normAutofit/>
          </a:bodyPr>
          <a:lstStyle/>
          <a:p>
            <a:r>
              <a:rPr lang="uk-UA" sz="2400" dirty="0" smtClean="0">
                <a:latin typeface="Times New Roman" panose="02020603050405020304" pitchFamily="18" charset="0"/>
                <a:cs typeface="Times New Roman" panose="02020603050405020304" pitchFamily="18" charset="0"/>
              </a:rPr>
              <a:t>У кожному важелі є два плеча. До одного з них прикладається </a:t>
            </a:r>
            <a:r>
              <a:rPr lang="uk-UA" sz="2400" i="1" dirty="0" smtClean="0">
                <a:solidFill>
                  <a:srgbClr val="0070C0"/>
                </a:solidFill>
                <a:latin typeface="Times New Roman" panose="02020603050405020304" pitchFamily="18" charset="0"/>
                <a:cs typeface="Times New Roman" panose="02020603050405020304" pitchFamily="18" charset="0"/>
              </a:rPr>
              <a:t>сила навантаження</a:t>
            </a:r>
            <a:r>
              <a:rPr lang="en-US" sz="2400" i="1" dirty="0" smtClean="0">
                <a:solidFill>
                  <a:srgbClr val="0070C0"/>
                </a:solidFill>
                <a:latin typeface="Times New Roman" panose="02020603050405020304" pitchFamily="18" charset="0"/>
                <a:cs typeface="Times New Roman" panose="02020603050405020304" pitchFamily="18" charset="0"/>
              </a:rPr>
              <a:t> (</a:t>
            </a:r>
            <a:r>
              <a:rPr lang="uk-UA" sz="2400" i="1" dirty="0" smtClean="0">
                <a:solidFill>
                  <a:srgbClr val="0070C0"/>
                </a:solidFill>
                <a:latin typeface="Times New Roman" panose="02020603050405020304" pitchFamily="18" charset="0"/>
                <a:cs typeface="Times New Roman" panose="02020603050405020304" pitchFamily="18" charset="0"/>
              </a:rPr>
              <a:t>сила маси тіла)</a:t>
            </a:r>
            <a:r>
              <a:rPr lang="uk-UA" sz="2400" dirty="0" smtClean="0">
                <a:latin typeface="Times New Roman" panose="02020603050405020304" pitchFamily="18" charset="0"/>
                <a:cs typeface="Times New Roman" panose="02020603050405020304" pitchFamily="18" charset="0"/>
              </a:rPr>
              <a:t>, до другого - </a:t>
            </a:r>
            <a:r>
              <a:rPr lang="uk-UA" sz="2400" i="1" dirty="0" smtClean="0">
                <a:solidFill>
                  <a:srgbClr val="0070C0"/>
                </a:solidFill>
                <a:latin typeface="Times New Roman" panose="02020603050405020304" pitchFamily="18" charset="0"/>
                <a:cs typeface="Times New Roman" panose="02020603050405020304" pitchFamily="18" charset="0"/>
              </a:rPr>
              <a:t>сила м’язової тяги</a:t>
            </a:r>
            <a:r>
              <a:rPr lang="uk-UA" sz="2400" dirty="0" smtClean="0">
                <a:latin typeface="Times New Roman" panose="02020603050405020304" pitchFamily="18" charset="0"/>
                <a:cs typeface="Times New Roman" panose="02020603050405020304" pitchFamily="18" charset="0"/>
              </a:rPr>
              <a:t>. Тому перше плече дістало назву плеча навантаження (плеча сили маси тіла), а друге – плеча сили м’язової тяги. </a:t>
            </a:r>
          </a:p>
          <a:p>
            <a:r>
              <a:rPr lang="uk-UA" sz="2400" dirty="0" smtClean="0">
                <a:latin typeface="Times New Roman" panose="02020603050405020304" pitchFamily="18" charset="0"/>
                <a:cs typeface="Times New Roman" panose="02020603050405020304" pitchFamily="18" charset="0"/>
              </a:rPr>
              <a:t>У тілі людини є важелі всіх трьох видів (родів).</a:t>
            </a:r>
            <a:endParaRPr lang="uk-UA" sz="2400" dirty="0">
              <a:latin typeface="Times New Roman" panose="02020603050405020304" pitchFamily="18" charset="0"/>
              <a:cs typeface="Times New Roman" panose="02020603050405020304" pitchFamily="18" charset="0"/>
            </a:endParaRPr>
          </a:p>
        </p:txBody>
      </p:sp>
      <p:pic>
        <p:nvPicPr>
          <p:cNvPr id="4" name="Рисунок 3">
            <a:extLst>
              <a:ext uri="{FF2B5EF4-FFF2-40B4-BE49-F238E27FC236}">
                <a16:creationId xmlns:a16="http://schemas.microsoft.com/office/drawing/2014/main" id="{B6934F34-A107-4B89-BBD3-4738AF47543D}"/>
              </a:ext>
            </a:extLst>
          </p:cNvPr>
          <p:cNvPicPr>
            <a:picLocks noChangeAspect="1"/>
          </p:cNvPicPr>
          <p:nvPr/>
        </p:nvPicPr>
        <p:blipFill rotWithShape="1">
          <a:blip r:embed="rId2"/>
          <a:srcRect l="8333" t="29849" r="10417" b="4480"/>
          <a:stretch/>
        </p:blipFill>
        <p:spPr>
          <a:xfrm>
            <a:off x="1259632" y="2926481"/>
            <a:ext cx="6516724" cy="3838281"/>
          </a:xfrm>
          <a:prstGeom prst="rect">
            <a:avLst/>
          </a:prstGeom>
        </p:spPr>
      </p:pic>
    </p:spTree>
    <p:extLst>
      <p:ext uri="{BB962C8B-B14F-4D97-AF65-F5344CB8AC3E}">
        <p14:creationId xmlns:p14="http://schemas.microsoft.com/office/powerpoint/2010/main" val="1471380521"/>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323528" y="116632"/>
            <a:ext cx="4608512" cy="6408712"/>
          </a:xfrm>
        </p:spPr>
        <p:txBody>
          <a:bodyPr>
            <a:noAutofit/>
          </a:bodyPr>
          <a:lstStyle/>
          <a:p>
            <a:pPr marL="457200" indent="-457200" algn="just">
              <a:buAutoNum type="arabicPeriod"/>
            </a:pPr>
            <a:r>
              <a:rPr lang="uk-UA" sz="2400" b="1" dirty="0" smtClean="0">
                <a:latin typeface="Times New Roman" panose="02020603050405020304" pitchFamily="18" charset="0"/>
                <a:cs typeface="Times New Roman" panose="02020603050405020304" pitchFamily="18" charset="0"/>
              </a:rPr>
              <a:t>Важелі </a:t>
            </a:r>
            <a:r>
              <a:rPr lang="uk-UA" sz="2400" b="1" dirty="0">
                <a:latin typeface="Times New Roman" panose="02020603050405020304" pitchFamily="18" charset="0"/>
                <a:cs typeface="Times New Roman" panose="02020603050405020304" pitchFamily="18" charset="0"/>
              </a:rPr>
              <a:t>першого </a:t>
            </a:r>
            <a:r>
              <a:rPr lang="uk-UA" sz="2400" b="1" dirty="0" smtClean="0">
                <a:latin typeface="Times New Roman" panose="02020603050405020304" pitchFamily="18" charset="0"/>
                <a:cs typeface="Times New Roman" panose="02020603050405020304" pitchFamily="18" charset="0"/>
              </a:rPr>
              <a:t>роду </a:t>
            </a:r>
            <a:r>
              <a:rPr lang="uk-UA" sz="2400" dirty="0" smtClean="0">
                <a:latin typeface="Times New Roman" panose="02020603050405020304" pitchFamily="18" charset="0"/>
                <a:cs typeface="Times New Roman" panose="02020603050405020304" pitchFamily="18" charset="0"/>
              </a:rPr>
              <a:t>(</a:t>
            </a:r>
            <a:r>
              <a:rPr lang="uk-UA" sz="2400" b="1" i="1" dirty="0" smtClean="0">
                <a:latin typeface="Times New Roman" panose="02020603050405020304" pitchFamily="18" charset="0"/>
                <a:cs typeface="Times New Roman" panose="02020603050405020304" pitchFamily="18" charset="0"/>
              </a:rPr>
              <a:t>важелі рівноваги</a:t>
            </a:r>
            <a:r>
              <a:rPr lang="uk-UA" sz="2400" dirty="0" smtClean="0">
                <a:latin typeface="Times New Roman" panose="02020603050405020304" pitchFamily="18" charset="0"/>
                <a:cs typeface="Times New Roman" panose="02020603050405020304" pitchFamily="18" charset="0"/>
              </a:rPr>
              <a:t>)</a:t>
            </a:r>
          </a:p>
          <a:p>
            <a:pPr marL="0" indent="0" algn="just">
              <a:buNone/>
            </a:pPr>
            <a:r>
              <a:rPr lang="uk-UA" sz="24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Приклад:</a:t>
            </a:r>
            <a:r>
              <a:rPr lang="uk-UA" sz="2400" b="1" dirty="0" smtClean="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череп, який тримається на  першому шийному хребці (атланті). </a:t>
            </a:r>
          </a:p>
          <a:p>
            <a:pPr marL="0" indent="0" algn="just">
              <a:buNone/>
            </a:pPr>
            <a:r>
              <a:rPr lang="uk-UA" sz="2400" dirty="0" smtClean="0">
                <a:latin typeface="Times New Roman" panose="02020603050405020304" pitchFamily="18" charset="0"/>
                <a:cs typeface="Times New Roman" panose="02020603050405020304" pitchFamily="18" charset="0"/>
              </a:rPr>
              <a:t>Череп - це важіль, точкою опори є </a:t>
            </a:r>
            <a:r>
              <a:rPr lang="uk-UA" sz="2400" dirty="0" err="1" smtClean="0">
                <a:latin typeface="Times New Roman" panose="02020603050405020304" pitchFamily="18" charset="0"/>
                <a:cs typeface="Times New Roman" panose="02020603050405020304" pitchFamily="18" charset="0"/>
              </a:rPr>
              <a:t>атланто</a:t>
            </a:r>
            <a:r>
              <a:rPr lang="uk-UA" sz="2400" dirty="0" smtClean="0">
                <a:latin typeface="Times New Roman" panose="02020603050405020304" pitchFamily="18" charset="0"/>
                <a:cs typeface="Times New Roman" panose="02020603050405020304" pitchFamily="18" charset="0"/>
              </a:rPr>
              <a:t>-потиличний суглоб (між черепом і першим шийним хребцем), сила м’язів шиї підтримує голову, яка балансує навколо </a:t>
            </a:r>
            <a:r>
              <a:rPr lang="uk-UA" sz="2400" dirty="0" err="1" smtClean="0">
                <a:latin typeface="Times New Roman" panose="02020603050405020304" pitchFamily="18" charset="0"/>
                <a:cs typeface="Times New Roman" panose="02020603050405020304" pitchFamily="18" charset="0"/>
              </a:rPr>
              <a:t>атланто</a:t>
            </a:r>
            <a:r>
              <a:rPr lang="uk-UA" sz="2400" dirty="0" smtClean="0">
                <a:latin typeface="Times New Roman" panose="02020603050405020304" pitchFamily="18" charset="0"/>
                <a:cs typeface="Times New Roman" panose="02020603050405020304" pitchFamily="18" charset="0"/>
              </a:rPr>
              <a:t>-потиличного суглоба. </a:t>
            </a:r>
          </a:p>
          <a:p>
            <a:pPr marL="0" indent="0" algn="just">
              <a:buNone/>
            </a:pPr>
            <a:r>
              <a:rPr lang="uk-UA" sz="2400" dirty="0" smtClean="0">
                <a:latin typeface="Times New Roman" panose="02020603050405020304" pitchFamily="18" charset="0"/>
                <a:cs typeface="Times New Roman" panose="02020603050405020304" pitchFamily="18" charset="0"/>
              </a:rPr>
              <a:t>Отже точка опори розташована між навантаженням (силою маси тіла) та прикладеною силою м’язів. Обидві сили спрямовані в один бік (униз).</a:t>
            </a:r>
          </a:p>
        </p:txBody>
      </p:sp>
      <p:pic>
        <p:nvPicPr>
          <p:cNvPr id="4" name="Рисунок 3"/>
          <p:cNvPicPr>
            <a:picLocks noChangeAspect="1"/>
          </p:cNvPicPr>
          <p:nvPr/>
        </p:nvPicPr>
        <p:blipFill>
          <a:blip r:embed="rId2"/>
          <a:stretch>
            <a:fillRect/>
          </a:stretch>
        </p:blipFill>
        <p:spPr>
          <a:xfrm>
            <a:off x="5220072" y="764704"/>
            <a:ext cx="3628343" cy="5400600"/>
          </a:xfrm>
          <a:prstGeom prst="rect">
            <a:avLst/>
          </a:prstGeom>
        </p:spPr>
      </p:pic>
    </p:spTree>
    <p:extLst>
      <p:ext uri="{BB962C8B-B14F-4D97-AF65-F5344CB8AC3E}">
        <p14:creationId xmlns:p14="http://schemas.microsoft.com/office/powerpoint/2010/main" val="121549511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683568" y="476672"/>
            <a:ext cx="8013576" cy="4525963"/>
          </a:xfrm>
        </p:spPr>
        <p:txBody>
          <a:bodyPr>
            <a:noAutofit/>
          </a:bodyPr>
          <a:lstStyle/>
          <a:p>
            <a:pPr algn="just"/>
            <a:r>
              <a:rPr lang="uk-UA" sz="2400" dirty="0" smtClean="0">
                <a:latin typeface="Times New Roman" panose="02020603050405020304" pitchFamily="18" charset="0"/>
                <a:cs typeface="Times New Roman" panose="02020603050405020304" pitchFamily="18" charset="0"/>
              </a:rPr>
              <a:t>Плечі важеля першого роду розташовані по обидва боки від суглоба (точки опори). На переднє плече важеля діє сила ваги лицевої частини голови, а на заднє - сила м'язів шиї, голови, спини, які прикріплюються до потиличної кістки.</a:t>
            </a:r>
          </a:p>
          <a:p>
            <a:pPr marL="0" indent="0" algn="just">
              <a:buNone/>
            </a:pPr>
            <a:r>
              <a:rPr lang="uk-UA" sz="2400" dirty="0" smtClean="0">
                <a:latin typeface="Times New Roman" panose="02020603050405020304" pitchFamily="18" charset="0"/>
                <a:cs typeface="Times New Roman" panose="02020603050405020304" pitchFamily="18" charset="0"/>
              </a:rPr>
              <a:t>Голова перебуває у вертикальному положенні (рівновазі) завдяки рівності моментів сили маси тіла й сили м'язової тяги важеля (черепа). Фактично сила потиличних м'язів і зрівноважує масу голови. </a:t>
            </a:r>
          </a:p>
          <a:p>
            <a:pPr marL="0" indent="0" algn="just">
              <a:buNone/>
            </a:pPr>
            <a:r>
              <a:rPr lang="uk-UA" sz="2400" dirty="0" smtClean="0">
                <a:latin typeface="Times New Roman" panose="02020603050405020304" pitchFamily="18" charset="0"/>
                <a:cs typeface="Times New Roman" panose="02020603050405020304" pitchFamily="18" charset="0"/>
              </a:rPr>
              <a:t>Тому важіль першого роду ще називають </a:t>
            </a:r>
            <a:r>
              <a:rPr lang="uk-UA" sz="2400" i="1" dirty="0" smtClean="0">
                <a:latin typeface="Times New Roman" panose="02020603050405020304" pitchFamily="18" charset="0"/>
                <a:cs typeface="Times New Roman" panose="02020603050405020304" pitchFamily="18" charset="0"/>
              </a:rPr>
              <a:t>важелем рівноваги, </a:t>
            </a:r>
            <a:r>
              <a:rPr lang="uk-UA" sz="2400" dirty="0" smtClean="0">
                <a:latin typeface="Times New Roman" panose="02020603050405020304" pitchFamily="18" charset="0"/>
                <a:cs typeface="Times New Roman" panose="02020603050405020304" pitchFamily="18" charset="0"/>
              </a:rPr>
              <a:t>або</a:t>
            </a:r>
            <a:r>
              <a:rPr lang="uk-UA" sz="2400" i="1" dirty="0" smtClean="0">
                <a:latin typeface="Times New Roman" panose="02020603050405020304" pitchFamily="18" charset="0"/>
                <a:cs typeface="Times New Roman" panose="02020603050405020304" pitchFamily="18" charset="0"/>
              </a:rPr>
              <a:t> спокою</a:t>
            </a:r>
            <a:r>
              <a:rPr lang="uk-UA" sz="2400" dirty="0" smtClean="0">
                <a:latin typeface="Times New Roman" panose="02020603050405020304" pitchFamily="18" charset="0"/>
                <a:cs typeface="Times New Roman" panose="02020603050405020304" pitchFamily="18" charset="0"/>
              </a:rPr>
              <a:t>. </a:t>
            </a:r>
          </a:p>
          <a:p>
            <a:pPr marL="0" indent="0" algn="just">
              <a:buNone/>
            </a:pPr>
            <a:r>
              <a:rPr lang="uk-UA" sz="2400" dirty="0" smtClean="0">
                <a:latin typeface="Times New Roman" panose="02020603050405020304" pitchFamily="18" charset="0"/>
                <a:cs typeface="Times New Roman" panose="02020603050405020304" pitchFamily="18" charset="0"/>
              </a:rPr>
              <a:t>Прикладом важеля рівноваги може служити також таз людини.</a:t>
            </a:r>
            <a:endParaRPr lang="uk-UA"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30012269"/>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467544" y="476672"/>
            <a:ext cx="8229600" cy="4525963"/>
          </a:xfrm>
        </p:spPr>
        <p:txBody>
          <a:bodyPr>
            <a:noAutofit/>
          </a:bodyPr>
          <a:lstStyle/>
          <a:p>
            <a:r>
              <a:rPr lang="uk-UA" sz="2400" dirty="0" smtClean="0">
                <a:latin typeface="Times New Roman" panose="02020603050405020304" pitchFamily="18" charset="0"/>
                <a:cs typeface="Times New Roman" panose="02020603050405020304" pitchFamily="18" charset="0"/>
              </a:rPr>
              <a:t>Важелі </a:t>
            </a:r>
            <a:r>
              <a:rPr lang="uk-UA" sz="2400" dirty="0">
                <a:latin typeface="Times New Roman" panose="02020603050405020304" pitchFamily="18" charset="0"/>
                <a:cs typeface="Times New Roman" panose="02020603050405020304" pitchFamily="18" charset="0"/>
              </a:rPr>
              <a:t>другого </a:t>
            </a:r>
            <a:r>
              <a:rPr lang="uk-UA" sz="2400" dirty="0" smtClean="0">
                <a:latin typeface="Times New Roman" panose="02020603050405020304" pitchFamily="18" charset="0"/>
                <a:cs typeface="Times New Roman" panose="02020603050405020304" pitchFamily="18" charset="0"/>
              </a:rPr>
              <a:t>та третього роду теж </a:t>
            </a:r>
            <a:r>
              <a:rPr lang="uk-UA" sz="2400" dirty="0" err="1" smtClean="0">
                <a:latin typeface="Times New Roman" panose="02020603050405020304" pitchFamily="18" charset="0"/>
                <a:cs typeface="Times New Roman" panose="02020603050405020304" pitchFamily="18" charset="0"/>
              </a:rPr>
              <a:t>двохплечі</a:t>
            </a:r>
            <a:r>
              <a:rPr lang="uk-UA" sz="2400" dirty="0" smtClean="0">
                <a:latin typeface="Times New Roman" panose="02020603050405020304" pitchFamily="18" charset="0"/>
                <a:cs typeface="Times New Roman" panose="02020603050405020304" pitchFamily="18" charset="0"/>
              </a:rPr>
              <a:t>, </a:t>
            </a:r>
            <a:r>
              <a:rPr lang="uk-UA" sz="2400" dirty="0">
                <a:latin typeface="Times New Roman" panose="02020603050405020304" pitchFamily="18" charset="0"/>
                <a:cs typeface="Times New Roman" panose="02020603050405020304" pitchFamily="18" charset="0"/>
              </a:rPr>
              <a:t>але в </a:t>
            </a:r>
            <a:r>
              <a:rPr lang="uk-UA" sz="2400" dirty="0" smtClean="0">
                <a:latin typeface="Times New Roman" panose="02020603050405020304" pitchFamily="18" charset="0"/>
                <a:cs typeface="Times New Roman" panose="02020603050405020304" pitchFamily="18" charset="0"/>
              </a:rPr>
              <a:t>них </a:t>
            </a:r>
            <a:r>
              <a:rPr lang="uk-UA" sz="2400" dirty="0">
                <a:latin typeface="Times New Roman" panose="02020603050405020304" pitchFamily="18" charset="0"/>
                <a:cs typeface="Times New Roman" panose="02020603050405020304" pitchFamily="18" charset="0"/>
              </a:rPr>
              <a:t>сила маси тіла діє вниз, а сила м'язової маси – вгору. </a:t>
            </a:r>
            <a:endParaRPr lang="uk-UA" sz="2400" dirty="0" smtClean="0">
              <a:latin typeface="Times New Roman" panose="02020603050405020304" pitchFamily="18" charset="0"/>
              <a:cs typeface="Times New Roman" panose="02020603050405020304" pitchFamily="18" charset="0"/>
            </a:endParaRPr>
          </a:p>
          <a:p>
            <a:pPr marL="0" indent="0" algn="just">
              <a:buNone/>
            </a:pPr>
            <a:r>
              <a:rPr lang="uk-UA" sz="2400" i="1" dirty="0">
                <a:latin typeface="Times New Roman" panose="02020603050405020304" pitchFamily="18" charset="0"/>
                <a:cs typeface="Times New Roman" panose="02020603050405020304" pitchFamily="18" charset="0"/>
              </a:rPr>
              <a:t>Важіль </a:t>
            </a:r>
            <a:r>
              <a:rPr lang="uk-UA" sz="2400" i="1" dirty="0" smtClean="0">
                <a:latin typeface="Times New Roman" panose="02020603050405020304" pitchFamily="18" charset="0"/>
                <a:cs typeface="Times New Roman" panose="02020603050405020304" pitchFamily="18" charset="0"/>
              </a:rPr>
              <a:t>другого роду (важіль сили)</a:t>
            </a:r>
            <a:r>
              <a:rPr lang="uk-UA" sz="2400" dirty="0">
                <a:latin typeface="Times New Roman" panose="02020603050405020304" pitchFamily="18" charset="0"/>
                <a:cs typeface="Times New Roman" panose="02020603050405020304" pitchFamily="18" charset="0"/>
              </a:rPr>
              <a:t> має виграш в силі, але програє в швидкості і амплітуді рухів. Це відбувається внаслідок того, що плече сили м'язової тяги більше плеча сили тяжіння. Прикладом важеля сили може служити стопа.</a:t>
            </a:r>
          </a:p>
          <a:p>
            <a:pPr marL="0" indent="0" algn="just">
              <a:buNone/>
            </a:pPr>
            <a:r>
              <a:rPr lang="uk-UA" sz="2400" i="1" dirty="0" smtClean="0">
                <a:latin typeface="Times New Roman" panose="02020603050405020304" pitchFamily="18" charset="0"/>
                <a:cs typeface="Times New Roman" panose="02020603050405020304" pitchFamily="18" charset="0"/>
              </a:rPr>
              <a:t>Важіль третього роду (важіль швидкості)</a:t>
            </a:r>
            <a:r>
              <a:rPr lang="uk-UA" sz="2400" dirty="0">
                <a:latin typeface="Times New Roman" panose="02020603050405020304" pitchFamily="18" charset="0"/>
                <a:cs typeface="Times New Roman" panose="02020603050405020304" pitchFamily="18" charset="0"/>
              </a:rPr>
              <a:t> характеризується тим, що плече сили м'язової тяги менше, ніж плече сили тяжіння, так як сила м'язової тяги прикладена поблизу осі обертання. Це дозволяє програючи в підйомній силі, вигравати в швидкості і амплітуді рухів. Прикладом такого важеля є ліктьовий суглоб. </a:t>
            </a:r>
          </a:p>
        </p:txBody>
      </p:sp>
    </p:spTree>
    <p:extLst>
      <p:ext uri="{BB962C8B-B14F-4D97-AF65-F5344CB8AC3E}">
        <p14:creationId xmlns:p14="http://schemas.microsoft.com/office/powerpoint/2010/main" val="4119630535"/>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323528" y="188640"/>
            <a:ext cx="5112568" cy="6264696"/>
          </a:xfrm>
        </p:spPr>
        <p:txBody>
          <a:bodyPr>
            <a:noAutofit/>
          </a:bodyPr>
          <a:lstStyle/>
          <a:p>
            <a:pPr marL="0" indent="0">
              <a:buNone/>
            </a:pPr>
            <a:r>
              <a:rPr lang="uk-UA" sz="2400" b="1" dirty="0" smtClean="0">
                <a:latin typeface="Times New Roman" panose="02020603050405020304" pitchFamily="18" charset="0"/>
                <a:cs typeface="Times New Roman" panose="02020603050405020304" pitchFamily="18" charset="0"/>
              </a:rPr>
              <a:t>2. Важелі другого роду (</a:t>
            </a:r>
            <a:r>
              <a:rPr lang="uk-UA" sz="2400" b="1" i="1" dirty="0" smtClean="0">
                <a:latin typeface="Times New Roman" panose="02020603050405020304" pitchFamily="18" charset="0"/>
                <a:cs typeface="Times New Roman" panose="02020603050405020304" pitchFamily="18" charset="0"/>
              </a:rPr>
              <a:t>важелі сили</a:t>
            </a:r>
            <a:r>
              <a:rPr lang="uk-UA" sz="2400" b="1" dirty="0" smtClean="0">
                <a:latin typeface="Times New Roman" panose="02020603050405020304" pitchFamily="18" charset="0"/>
                <a:cs typeface="Times New Roman" panose="02020603050405020304" pitchFamily="18" charset="0"/>
              </a:rPr>
              <a:t>)</a:t>
            </a:r>
          </a:p>
          <a:p>
            <a:pPr marL="0" indent="0">
              <a:buNone/>
            </a:pPr>
            <a:endParaRPr lang="uk-UA" sz="24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0" indent="0">
              <a:buNone/>
            </a:pPr>
            <a:r>
              <a:rPr lang="uk-UA" sz="24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Приклад:</a:t>
            </a:r>
            <a:r>
              <a:rPr lang="uk-UA" sz="2400" dirty="0" smtClean="0">
                <a:latin typeface="Times New Roman" panose="02020603050405020304" pitchFamily="18" charset="0"/>
                <a:cs typeface="Times New Roman" panose="02020603050405020304" pitchFamily="18" charset="0"/>
              </a:rPr>
              <a:t> стопа, піднімання на носочки. </a:t>
            </a:r>
          </a:p>
          <a:p>
            <a:pPr marL="0" indent="0" algn="just">
              <a:buNone/>
            </a:pPr>
            <a:r>
              <a:rPr lang="uk-UA" sz="2400" dirty="0" smtClean="0">
                <a:latin typeface="Times New Roman" panose="02020603050405020304" pitchFamily="18" charset="0"/>
                <a:cs typeface="Times New Roman" panose="02020603050405020304" pitchFamily="18" charset="0"/>
              </a:rPr>
              <a:t>Стопа працює як важіль, при цьому суглоби пальців стопи – це точка опори, маса тіла - навантаження, м’яз литки – сила (литковий </a:t>
            </a:r>
            <a:r>
              <a:rPr lang="uk-UA" sz="2400" dirty="0">
                <a:latin typeface="Times New Roman" panose="02020603050405020304" pitchFamily="18" charset="0"/>
                <a:cs typeface="Times New Roman" panose="02020603050405020304" pitchFamily="18" charset="0"/>
              </a:rPr>
              <a:t>м’яз піднімає </a:t>
            </a:r>
            <a:r>
              <a:rPr lang="uk-UA" sz="2400" dirty="0" smtClean="0">
                <a:latin typeface="Times New Roman" panose="02020603050405020304" pitchFamily="18" charset="0"/>
                <a:cs typeface="Times New Roman" panose="02020603050405020304" pitchFamily="18" charset="0"/>
              </a:rPr>
              <a:t>тіло).</a:t>
            </a:r>
          </a:p>
          <a:p>
            <a:pPr marL="0" indent="0" algn="just">
              <a:buNone/>
            </a:pPr>
            <a:r>
              <a:rPr lang="uk-UA" sz="2400" dirty="0">
                <a:latin typeface="Times New Roman" panose="02020603050405020304" pitchFamily="18" charset="0"/>
                <a:cs typeface="Times New Roman" panose="02020603050405020304" pitchFamily="18" charset="0"/>
              </a:rPr>
              <a:t>Навантаження розташоване між точкою опори та прикладеною силою. Сила м’яза і сила навантаження спрямованні в протилежні сторони.</a:t>
            </a:r>
          </a:p>
        </p:txBody>
      </p:sp>
      <p:pic>
        <p:nvPicPr>
          <p:cNvPr id="2" name="Рисунок 1"/>
          <p:cNvPicPr>
            <a:picLocks noChangeAspect="1"/>
          </p:cNvPicPr>
          <p:nvPr/>
        </p:nvPicPr>
        <p:blipFill>
          <a:blip r:embed="rId2"/>
          <a:stretch>
            <a:fillRect/>
          </a:stretch>
        </p:blipFill>
        <p:spPr>
          <a:xfrm>
            <a:off x="5796136" y="548680"/>
            <a:ext cx="3095625" cy="5524500"/>
          </a:xfrm>
          <a:prstGeom prst="rect">
            <a:avLst/>
          </a:prstGeom>
        </p:spPr>
      </p:pic>
    </p:spTree>
    <p:extLst>
      <p:ext uri="{BB962C8B-B14F-4D97-AF65-F5344CB8AC3E}">
        <p14:creationId xmlns:p14="http://schemas.microsoft.com/office/powerpoint/2010/main" val="1144286471"/>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323528" y="188640"/>
            <a:ext cx="4536504" cy="6547034"/>
          </a:xfrm>
        </p:spPr>
        <p:txBody>
          <a:bodyPr>
            <a:noAutofit/>
          </a:bodyPr>
          <a:lstStyle/>
          <a:p>
            <a:pPr marL="0" indent="0">
              <a:buNone/>
            </a:pPr>
            <a:r>
              <a:rPr lang="uk-UA" sz="2400" b="1" dirty="0" smtClean="0">
                <a:latin typeface="Times New Roman" panose="02020603050405020304" pitchFamily="18" charset="0"/>
                <a:cs typeface="Times New Roman" panose="02020603050405020304" pitchFamily="18" charset="0"/>
              </a:rPr>
              <a:t>3</a:t>
            </a:r>
            <a:r>
              <a:rPr lang="uk-UA" sz="2400" b="1" dirty="0">
                <a:latin typeface="Times New Roman" panose="02020603050405020304" pitchFamily="18" charset="0"/>
                <a:cs typeface="Times New Roman" panose="02020603050405020304" pitchFamily="18" charset="0"/>
              </a:rPr>
              <a:t>. Важелі третього </a:t>
            </a:r>
            <a:r>
              <a:rPr lang="uk-UA" sz="2400" b="1" dirty="0" smtClean="0">
                <a:latin typeface="Times New Roman" panose="02020603050405020304" pitchFamily="18" charset="0"/>
                <a:cs typeface="Times New Roman" panose="02020603050405020304" pitchFamily="18" charset="0"/>
              </a:rPr>
              <a:t>роду (</a:t>
            </a:r>
            <a:r>
              <a:rPr lang="uk-UA" sz="2400" b="1" i="1" dirty="0" smtClean="0">
                <a:latin typeface="Times New Roman" panose="02020603050405020304" pitchFamily="18" charset="0"/>
                <a:cs typeface="Times New Roman" panose="02020603050405020304" pitchFamily="18" charset="0"/>
              </a:rPr>
              <a:t>важелі швидкості</a:t>
            </a:r>
            <a:r>
              <a:rPr lang="uk-UA" sz="2400" b="1" dirty="0" smtClean="0">
                <a:latin typeface="Times New Roman" panose="02020603050405020304" pitchFamily="18" charset="0"/>
                <a:cs typeface="Times New Roman" panose="02020603050405020304" pitchFamily="18" charset="0"/>
              </a:rPr>
              <a:t>)</a:t>
            </a:r>
          </a:p>
          <a:p>
            <a:pPr marL="0" indent="0">
              <a:buNone/>
            </a:pPr>
            <a:endParaRPr lang="uk-UA" sz="2400" b="1" dirty="0" smtClean="0">
              <a:latin typeface="Times New Roman" panose="02020603050405020304" pitchFamily="18" charset="0"/>
              <a:cs typeface="Times New Roman" panose="02020603050405020304" pitchFamily="18" charset="0"/>
            </a:endParaRPr>
          </a:p>
          <a:p>
            <a:pPr marL="0" indent="0">
              <a:buNone/>
            </a:pPr>
            <a:r>
              <a:rPr lang="uk-UA" sz="24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Приклад:</a:t>
            </a:r>
            <a:r>
              <a:rPr lang="uk-UA" sz="2400" dirty="0" smtClean="0">
                <a:latin typeface="Times New Roman" panose="02020603050405020304" pitchFamily="18" charset="0"/>
                <a:cs typeface="Times New Roman" panose="02020603050405020304" pitchFamily="18" charset="0"/>
              </a:rPr>
              <a:t> </a:t>
            </a:r>
            <a:r>
              <a:rPr lang="uk-UA" sz="2400" dirty="0">
                <a:latin typeface="Times New Roman" panose="02020603050405020304" pitchFamily="18" charset="0"/>
                <a:cs typeface="Times New Roman" panose="02020603050405020304" pitchFamily="18" charset="0"/>
              </a:rPr>
              <a:t>згинання </a:t>
            </a:r>
            <a:r>
              <a:rPr lang="uk-UA" sz="2400" dirty="0" smtClean="0">
                <a:latin typeface="Times New Roman" panose="02020603050405020304" pitchFamily="18" charset="0"/>
                <a:cs typeface="Times New Roman" panose="02020603050405020304" pitchFamily="18" charset="0"/>
              </a:rPr>
              <a:t>передпліччя.</a:t>
            </a:r>
            <a:endParaRPr lang="uk-UA" sz="2400" dirty="0">
              <a:latin typeface="Times New Roman" panose="02020603050405020304" pitchFamily="18" charset="0"/>
              <a:cs typeface="Times New Roman" panose="02020603050405020304" pitchFamily="18" charset="0"/>
            </a:endParaRPr>
          </a:p>
          <a:p>
            <a:pPr marL="0" indent="0" algn="just">
              <a:buNone/>
            </a:pPr>
            <a:r>
              <a:rPr lang="uk-UA" sz="2400" dirty="0" smtClean="0">
                <a:latin typeface="Times New Roman" panose="02020603050405020304" pitchFamily="18" charset="0"/>
                <a:cs typeface="Times New Roman" panose="02020603050405020304" pitchFamily="18" charset="0"/>
              </a:rPr>
              <a:t>Ліктьовий </a:t>
            </a:r>
            <a:r>
              <a:rPr lang="uk-UA" sz="2400" dirty="0">
                <a:latin typeface="Times New Roman" panose="02020603050405020304" pitchFamily="18" charset="0"/>
                <a:cs typeface="Times New Roman" panose="02020603050405020304" pitchFamily="18" charset="0"/>
              </a:rPr>
              <a:t>суглоб </a:t>
            </a:r>
            <a:r>
              <a:rPr lang="uk-UA" sz="2400" dirty="0" smtClean="0">
                <a:latin typeface="Times New Roman" panose="02020603050405020304" pitchFamily="18" charset="0"/>
                <a:cs typeface="Times New Roman" panose="02020603050405020304" pitchFamily="18" charset="0"/>
              </a:rPr>
              <a:t>– це точка </a:t>
            </a:r>
            <a:r>
              <a:rPr lang="uk-UA" sz="2400" dirty="0">
                <a:latin typeface="Times New Roman" panose="02020603050405020304" pitchFamily="18" charset="0"/>
                <a:cs typeface="Times New Roman" panose="02020603050405020304" pitchFamily="18" charset="0"/>
              </a:rPr>
              <a:t>опори, м'яз </a:t>
            </a:r>
            <a:r>
              <a:rPr lang="uk-UA" sz="2400" dirty="0" smtClean="0">
                <a:latin typeface="Times New Roman" panose="02020603050405020304" pitchFamily="18" charset="0"/>
                <a:cs typeface="Times New Roman" panose="02020603050405020304" pitchFamily="18" charset="0"/>
              </a:rPr>
              <a:t>біцепса - сила</a:t>
            </a:r>
            <a:r>
              <a:rPr lang="uk-UA" sz="2400" dirty="0">
                <a:latin typeface="Times New Roman" panose="02020603050405020304" pitchFamily="18" charset="0"/>
                <a:cs typeface="Times New Roman" panose="02020603050405020304" pitchFamily="18" charset="0"/>
              </a:rPr>
              <a:t>, вага руки або предмета </a:t>
            </a:r>
            <a:r>
              <a:rPr lang="uk-UA" sz="2400" dirty="0" smtClean="0">
                <a:latin typeface="Times New Roman" panose="02020603050405020304" pitchFamily="18" charset="0"/>
                <a:cs typeface="Times New Roman" panose="02020603050405020304" pitchFamily="18" charset="0"/>
              </a:rPr>
              <a:t>в руці - навантаження. </a:t>
            </a:r>
          </a:p>
          <a:p>
            <a:pPr marL="0" indent="0" algn="just">
              <a:buNone/>
            </a:pPr>
            <a:r>
              <a:rPr lang="uk-UA" sz="2400" dirty="0" smtClean="0">
                <a:latin typeface="Times New Roman" panose="02020603050405020304" pitchFamily="18" charset="0"/>
                <a:cs typeface="Times New Roman" panose="02020603050405020304" pitchFamily="18" charset="0"/>
              </a:rPr>
              <a:t>Прикладена </a:t>
            </a:r>
            <a:r>
              <a:rPr lang="uk-UA" sz="2400" dirty="0">
                <a:latin typeface="Times New Roman" panose="02020603050405020304" pitchFamily="18" charset="0"/>
                <a:cs typeface="Times New Roman" panose="02020603050405020304" pitchFamily="18" charset="0"/>
              </a:rPr>
              <a:t>сила розташована між точкою опори і навантаженням. </a:t>
            </a:r>
            <a:r>
              <a:rPr lang="uk-UA" sz="2400" dirty="0" smtClean="0">
                <a:latin typeface="Times New Roman" panose="02020603050405020304" pitchFamily="18" charset="0"/>
                <a:cs typeface="Times New Roman" panose="02020603050405020304" pitchFamily="18" charset="0"/>
              </a:rPr>
              <a:t>Сила м’яза і сила навантаження спрямованні в протилежні сторони.</a:t>
            </a:r>
          </a:p>
          <a:p>
            <a:pPr marL="0" indent="0" algn="just">
              <a:buNone/>
            </a:pPr>
            <a:r>
              <a:rPr lang="uk-UA" sz="2400" dirty="0" smtClean="0">
                <a:latin typeface="Times New Roman" panose="02020603050405020304" pitchFamily="18" charset="0"/>
                <a:cs typeface="Times New Roman" panose="02020603050405020304" pitchFamily="18" charset="0"/>
              </a:rPr>
              <a:t>Це </a:t>
            </a:r>
            <a:r>
              <a:rPr lang="uk-UA" sz="2400" dirty="0">
                <a:latin typeface="Times New Roman" panose="02020603050405020304" pitchFamily="18" charset="0"/>
                <a:cs typeface="Times New Roman" panose="02020603050405020304" pitchFamily="18" charset="0"/>
              </a:rPr>
              <a:t>найпоширеніший тип важеля у тілі людини. </a:t>
            </a:r>
          </a:p>
          <a:p>
            <a:pPr marL="0" indent="0">
              <a:buNone/>
            </a:pPr>
            <a:endParaRPr lang="uk-UA" sz="2400" dirty="0">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a:stretch>
            <a:fillRect/>
          </a:stretch>
        </p:blipFill>
        <p:spPr>
          <a:xfrm>
            <a:off x="5743004" y="5108846"/>
            <a:ext cx="2213372" cy="1626828"/>
          </a:xfrm>
          <a:prstGeom prst="rect">
            <a:avLst/>
          </a:prstGeom>
        </p:spPr>
      </p:pic>
      <p:pic>
        <p:nvPicPr>
          <p:cNvPr id="5" name="Рисунок 4"/>
          <p:cNvPicPr>
            <a:picLocks noChangeAspect="1"/>
          </p:cNvPicPr>
          <p:nvPr/>
        </p:nvPicPr>
        <p:blipFill>
          <a:blip r:embed="rId3"/>
          <a:stretch>
            <a:fillRect/>
          </a:stretch>
        </p:blipFill>
        <p:spPr>
          <a:xfrm>
            <a:off x="5004048" y="548680"/>
            <a:ext cx="3926185" cy="4354906"/>
          </a:xfrm>
          <a:prstGeom prst="rect">
            <a:avLst/>
          </a:prstGeom>
        </p:spPr>
      </p:pic>
    </p:spTree>
    <p:extLst>
      <p:ext uri="{BB962C8B-B14F-4D97-AF65-F5344CB8AC3E}">
        <p14:creationId xmlns:p14="http://schemas.microsoft.com/office/powerpoint/2010/main" val="309451369"/>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467544" y="476672"/>
            <a:ext cx="8229600" cy="4525963"/>
          </a:xfrm>
        </p:spPr>
        <p:txBody>
          <a:bodyPr>
            <a:normAutofit/>
          </a:bodyPr>
          <a:lstStyle/>
          <a:p>
            <a:r>
              <a:rPr lang="uk-UA" sz="2400" dirty="0">
                <a:latin typeface="Times New Roman" panose="02020603050405020304" pitchFamily="18" charset="0"/>
                <a:cs typeface="Times New Roman" panose="02020603050405020304" pitchFamily="18" charset="0"/>
              </a:rPr>
              <a:t>Важільний пристрій </a:t>
            </a:r>
            <a:r>
              <a:rPr lang="uk-UA" sz="2400" dirty="0" smtClean="0">
                <a:latin typeface="Times New Roman" panose="02020603050405020304" pitchFamily="18" charset="0"/>
                <a:cs typeface="Times New Roman" panose="02020603050405020304" pitchFamily="18" charset="0"/>
              </a:rPr>
              <a:t>опорно-рухового </a:t>
            </a:r>
            <a:r>
              <a:rPr lang="uk-UA" sz="2400" dirty="0">
                <a:latin typeface="Times New Roman" panose="02020603050405020304" pitchFamily="18" charset="0"/>
                <a:cs typeface="Times New Roman" panose="02020603050405020304" pitchFamily="18" charset="0"/>
              </a:rPr>
              <a:t>апарата дає людині можливість виконувати далекі кидки, сильні </a:t>
            </a:r>
            <a:r>
              <a:rPr lang="uk-UA" sz="2400" dirty="0" smtClean="0">
                <a:latin typeface="Times New Roman" panose="02020603050405020304" pitchFamily="18" charset="0"/>
                <a:cs typeface="Times New Roman" panose="02020603050405020304" pitchFamily="18" charset="0"/>
              </a:rPr>
              <a:t>удари, піднімати важкості тощо. </a:t>
            </a:r>
            <a:r>
              <a:rPr lang="uk-UA" sz="2400" dirty="0">
                <a:latin typeface="Times New Roman" panose="02020603050405020304" pitchFamily="18" charset="0"/>
                <a:cs typeface="Times New Roman" panose="02020603050405020304" pitchFamily="18" charset="0"/>
              </a:rPr>
              <a:t>Але </a:t>
            </a:r>
            <a:r>
              <a:rPr lang="uk-UA" sz="2400" i="1" dirty="0">
                <a:latin typeface="Times New Roman" panose="02020603050405020304" pitchFamily="18" charset="0"/>
                <a:cs typeface="Times New Roman" panose="02020603050405020304" pitchFamily="18" charset="0"/>
              </a:rPr>
              <a:t>ніщо </a:t>
            </a:r>
            <a:r>
              <a:rPr lang="uk-UA" sz="2400" i="1" dirty="0" smtClean="0">
                <a:latin typeface="Times New Roman" panose="02020603050405020304" pitchFamily="18" charset="0"/>
                <a:cs typeface="Times New Roman" panose="02020603050405020304" pitchFamily="18" charset="0"/>
              </a:rPr>
              <a:t>у </a:t>
            </a:r>
            <a:r>
              <a:rPr lang="uk-UA" sz="2400" i="1" dirty="0">
                <a:latin typeface="Times New Roman" panose="02020603050405020304" pitchFamily="18" charset="0"/>
                <a:cs typeface="Times New Roman" panose="02020603050405020304" pitchFamily="18" charset="0"/>
              </a:rPr>
              <a:t>світі не </a:t>
            </a:r>
            <a:r>
              <a:rPr lang="uk-UA" sz="2400" i="1" dirty="0" smtClean="0">
                <a:latin typeface="Times New Roman" panose="02020603050405020304" pitchFamily="18" charset="0"/>
                <a:cs typeface="Times New Roman" panose="02020603050405020304" pitchFamily="18" charset="0"/>
              </a:rPr>
              <a:t>дається дарма</a:t>
            </a:r>
            <a:r>
              <a:rPr lang="uk-UA" sz="2400" dirty="0" smtClean="0">
                <a:latin typeface="Times New Roman" panose="02020603050405020304" pitchFamily="18" charset="0"/>
                <a:cs typeface="Times New Roman" panose="02020603050405020304" pitchFamily="18" charset="0"/>
              </a:rPr>
              <a:t>. </a:t>
            </a:r>
          </a:p>
          <a:p>
            <a:r>
              <a:rPr lang="uk-UA" sz="2400" dirty="0" smtClean="0">
                <a:latin typeface="Times New Roman" panose="02020603050405020304" pitchFamily="18" charset="0"/>
                <a:cs typeface="Times New Roman" panose="02020603050405020304" pitchFamily="18" charset="0"/>
              </a:rPr>
              <a:t>Наприклад</a:t>
            </a:r>
            <a:r>
              <a:rPr lang="uk-UA" sz="2400" dirty="0">
                <a:latin typeface="Times New Roman" panose="02020603050405020304" pitchFamily="18" charset="0"/>
                <a:cs typeface="Times New Roman" panose="02020603050405020304" pitchFamily="18" charset="0"/>
              </a:rPr>
              <a:t>, для того щоб, згинаючи руку в ліктьовому суглобі, переміщати вантаж масою 1 кг (тобто </a:t>
            </a:r>
            <a:r>
              <a:rPr lang="uk-UA" sz="2400" dirty="0" smtClean="0">
                <a:latin typeface="Times New Roman" panose="02020603050405020304" pitchFamily="18" charset="0"/>
                <a:cs typeface="Times New Roman" panose="02020603050405020304" pitchFamily="18" charset="0"/>
              </a:rPr>
              <a:t>долати силу </a:t>
            </a:r>
            <a:r>
              <a:rPr lang="uk-UA" sz="2400" dirty="0">
                <a:latin typeface="Times New Roman" panose="02020603050405020304" pitchFamily="18" charset="0"/>
                <a:cs typeface="Times New Roman" panose="02020603050405020304" pitchFamily="18" charset="0"/>
              </a:rPr>
              <a:t>ваги 10 Н), двоголовий м'яз плеча повинен розвинути силу 100-200 Н</a:t>
            </a:r>
            <a:r>
              <a:rPr lang="uk-UA" sz="2400" dirty="0" smtClean="0">
                <a:latin typeface="Times New Roman" panose="02020603050405020304" pitchFamily="18" charset="0"/>
                <a:cs typeface="Times New Roman" panose="02020603050405020304" pitchFamily="18" charset="0"/>
              </a:rPr>
              <a:t>.</a:t>
            </a:r>
            <a:r>
              <a:rPr lang="uk-UA" sz="2400" dirty="0">
                <a:latin typeface="Times New Roman" panose="02020603050405020304" pitchFamily="18" charset="0"/>
                <a:cs typeface="Times New Roman" panose="02020603050405020304" pitchFamily="18" charset="0"/>
              </a:rPr>
              <a:t> </a:t>
            </a:r>
            <a:endParaRPr lang="uk-UA" sz="2400" dirty="0" smtClean="0">
              <a:latin typeface="Times New Roman" panose="02020603050405020304" pitchFamily="18" charset="0"/>
              <a:cs typeface="Times New Roman" panose="02020603050405020304" pitchFamily="18" charset="0"/>
            </a:endParaRPr>
          </a:p>
          <a:p>
            <a:r>
              <a:rPr lang="uk-UA" sz="2400" dirty="0" smtClean="0">
                <a:latin typeface="Times New Roman" panose="02020603050405020304" pitchFamily="18" charset="0"/>
                <a:cs typeface="Times New Roman" panose="02020603050405020304" pitchFamily="18" charset="0"/>
              </a:rPr>
              <a:t>Отже, </a:t>
            </a:r>
            <a:r>
              <a:rPr lang="uk-UA" sz="2400" i="1" dirty="0" smtClean="0">
                <a:solidFill>
                  <a:srgbClr val="0070C0"/>
                </a:solidFill>
                <a:latin typeface="Times New Roman" panose="02020603050405020304" pitchFamily="18" charset="0"/>
                <a:cs typeface="Times New Roman" panose="02020603050405020304" pitchFamily="18" charset="0"/>
              </a:rPr>
              <a:t>ми </a:t>
            </a:r>
            <a:r>
              <a:rPr lang="uk-UA" sz="2400" i="1" dirty="0">
                <a:solidFill>
                  <a:srgbClr val="0070C0"/>
                </a:solidFill>
                <a:latin typeface="Times New Roman" panose="02020603050405020304" pitchFamily="18" charset="0"/>
                <a:cs typeface="Times New Roman" panose="02020603050405020304" pitchFamily="18" charset="0"/>
              </a:rPr>
              <a:t>виграємо у швидкості і потужності руху ціною збільшення сили м'язового скорочення</a:t>
            </a:r>
            <a:r>
              <a:rPr lang="uk-UA" sz="2400" dirty="0">
                <a:latin typeface="Times New Roman" panose="02020603050405020304" pitchFamily="18" charset="0"/>
                <a:cs typeface="Times New Roman" panose="02020603050405020304" pitchFamily="18" charset="0"/>
              </a:rPr>
              <a:t>. </a:t>
            </a:r>
          </a:p>
        </p:txBody>
      </p:sp>
      <p:pic>
        <p:nvPicPr>
          <p:cNvPr id="2" name="Рисунок 1"/>
          <p:cNvPicPr>
            <a:picLocks noChangeAspect="1"/>
          </p:cNvPicPr>
          <p:nvPr/>
        </p:nvPicPr>
        <p:blipFill>
          <a:blip r:embed="rId2"/>
          <a:stretch>
            <a:fillRect/>
          </a:stretch>
        </p:blipFill>
        <p:spPr>
          <a:xfrm>
            <a:off x="899592" y="4653136"/>
            <a:ext cx="3024336" cy="2036590"/>
          </a:xfrm>
          <a:prstGeom prst="rect">
            <a:avLst/>
          </a:prstGeom>
        </p:spPr>
      </p:pic>
      <p:pic>
        <p:nvPicPr>
          <p:cNvPr id="5" name="Рисунок 4"/>
          <p:cNvPicPr>
            <a:picLocks noChangeAspect="1"/>
          </p:cNvPicPr>
          <p:nvPr/>
        </p:nvPicPr>
        <p:blipFill>
          <a:blip r:embed="rId3"/>
          <a:stretch>
            <a:fillRect/>
          </a:stretch>
        </p:blipFill>
        <p:spPr>
          <a:xfrm>
            <a:off x="5580112" y="4653136"/>
            <a:ext cx="2253206" cy="2036590"/>
          </a:xfrm>
          <a:prstGeom prst="rect">
            <a:avLst/>
          </a:prstGeom>
        </p:spPr>
      </p:pic>
    </p:spTree>
    <p:extLst>
      <p:ext uri="{BB962C8B-B14F-4D97-AF65-F5344CB8AC3E}">
        <p14:creationId xmlns:p14="http://schemas.microsoft.com/office/powerpoint/2010/main" val="209588746"/>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79458D64-91A6-479B-B24D-179849FFFEE1}"/>
              </a:ext>
            </a:extLst>
          </p:cNvPr>
          <p:cNvSpPr>
            <a:spLocks noGrp="1"/>
          </p:cNvSpPr>
          <p:nvPr>
            <p:ph idx="1"/>
          </p:nvPr>
        </p:nvSpPr>
        <p:spPr>
          <a:xfrm>
            <a:off x="323528" y="116632"/>
            <a:ext cx="8496944" cy="4464496"/>
          </a:xfrm>
        </p:spPr>
        <p:txBody>
          <a:bodyPr>
            <a:normAutofit lnSpcReduction="10000"/>
          </a:bodyPr>
          <a:lstStyle/>
          <a:p>
            <a:pPr algn="just">
              <a:lnSpc>
                <a:spcPct val="110000"/>
              </a:lnSpc>
            </a:pP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Більшість кістково-м'язових з'єднань функціонує так, що при їх роботі за рахунок програшу в силі відбувається виграш у швидкості </a:t>
            </a:r>
            <a:r>
              <a:rPr lang="uk-UA" sz="2400" dirty="0" smtClean="0">
                <a:effectLst/>
                <a:latin typeface="Times New Roman" panose="02020603050405020304" pitchFamily="18" charset="0"/>
                <a:ea typeface="Calibri" panose="020F0502020204030204" pitchFamily="34" charset="0"/>
                <a:cs typeface="Times New Roman" panose="02020603050405020304" pitchFamily="18" charset="0"/>
              </a:rPr>
              <a:t>переміщення. </a:t>
            </a:r>
            <a:r>
              <a:rPr lang="uk-UA" sz="2400" dirty="0" smtClean="0">
                <a:latin typeface="Times New Roman" panose="02020603050405020304" pitchFamily="18" charset="0"/>
                <a:ea typeface="Calibri" panose="020F0502020204030204" pitchFamily="34" charset="0"/>
                <a:cs typeface="Times New Roman" panose="02020603050405020304" pitchFamily="18" charset="0"/>
              </a:rPr>
              <a:t>Т</a:t>
            </a:r>
            <a:r>
              <a:rPr lang="uk-UA" sz="2400" dirty="0" smtClean="0">
                <a:effectLst/>
                <a:latin typeface="Times New Roman" panose="02020603050405020304" pitchFamily="18" charset="0"/>
                <a:ea typeface="Calibri" panose="020F0502020204030204" pitchFamily="34" charset="0"/>
                <a:cs typeface="Times New Roman" panose="02020603050405020304" pitchFamily="18" charset="0"/>
              </a:rPr>
              <a:t>обто </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в опорно-руховому апараті людини </a:t>
            </a:r>
            <a:r>
              <a:rPr lang="uk-UA" sz="2400" i="1" dirty="0">
                <a:effectLst/>
                <a:latin typeface="Times New Roman" panose="02020603050405020304" pitchFamily="18" charset="0"/>
                <a:ea typeface="Calibri" panose="020F0502020204030204" pitchFamily="34" charset="0"/>
                <a:cs typeface="Times New Roman" panose="02020603050405020304" pitchFamily="18" charset="0"/>
              </a:rPr>
              <a:t>головну роль відіграють </a:t>
            </a:r>
            <a:r>
              <a:rPr lang="uk-UA" sz="2400" b="1" i="1" dirty="0">
                <a:effectLst/>
                <a:latin typeface="Times New Roman" panose="02020603050405020304" pitchFamily="18" charset="0"/>
                <a:ea typeface="Calibri" panose="020F0502020204030204" pitchFamily="34" charset="0"/>
                <a:cs typeface="Times New Roman" panose="02020603050405020304" pitchFamily="18" charset="0"/>
              </a:rPr>
              <a:t>важелі швидкості</a:t>
            </a:r>
            <a:r>
              <a:rPr lang="uk-UA"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(на відміну від важелів сили, які забезпечують виграш у силі за рахунок програшу в переміщенні</a:t>
            </a:r>
            <a:r>
              <a:rPr lang="uk-UA" sz="2400" dirty="0" smtClean="0">
                <a:effectLst/>
                <a:latin typeface="Times New Roman" panose="02020603050405020304" pitchFamily="18" charset="0"/>
                <a:ea typeface="Calibri" panose="020F0502020204030204" pitchFamily="34" charset="0"/>
                <a:cs typeface="Times New Roman" panose="02020603050405020304" pitchFamily="18" charset="0"/>
              </a:rPr>
              <a:t>).</a:t>
            </a:r>
          </a:p>
          <a:p>
            <a:pPr>
              <a:lnSpc>
                <a:spcPct val="110000"/>
              </a:lnSpc>
            </a:pPr>
            <a:r>
              <a:rPr lang="uk-UA" sz="2400" b="1" dirty="0" smtClean="0">
                <a:latin typeface="Times New Roman" panose="02020603050405020304" pitchFamily="18" charset="0"/>
                <a:cs typeface="Times New Roman" panose="02020603050405020304" pitchFamily="18" charset="0"/>
              </a:rPr>
              <a:t>Переваги та недоліки системи важелів у тілі </a:t>
            </a:r>
          </a:p>
          <a:p>
            <a:pPr marL="0" indent="0" algn="just">
              <a:lnSpc>
                <a:spcPct val="110000"/>
              </a:lnSpc>
              <a:buNone/>
            </a:pPr>
            <a:r>
              <a:rPr lang="uk-UA" sz="2400" u="sng" dirty="0" smtClean="0">
                <a:latin typeface="Times New Roman" panose="02020603050405020304" pitchFamily="18" charset="0"/>
                <a:cs typeface="Times New Roman" panose="02020603050405020304" pitchFamily="18" charset="0"/>
              </a:rPr>
              <a:t>Переваги</a:t>
            </a:r>
            <a:r>
              <a:rPr lang="uk-UA" sz="2400" dirty="0" smtClean="0">
                <a:latin typeface="Times New Roman" panose="02020603050405020304" pitchFamily="18" charset="0"/>
                <a:cs typeface="Times New Roman" panose="02020603050405020304" pitchFamily="18" charset="0"/>
              </a:rPr>
              <a:t>: </a:t>
            </a:r>
            <a:r>
              <a:rPr lang="uk-UA" sz="2400" i="1" dirty="0" smtClean="0">
                <a:latin typeface="Times New Roman" panose="02020603050405020304" pitchFamily="18" charset="0"/>
                <a:cs typeface="Times New Roman" panose="02020603050405020304" pitchFamily="18" charset="0"/>
              </a:rPr>
              <a:t>створюють велику швидкість і амплітуду рухів</a:t>
            </a:r>
            <a:r>
              <a:rPr lang="uk-UA" sz="2400" dirty="0" smtClean="0">
                <a:latin typeface="Times New Roman" panose="02020603050405020304" pitchFamily="18" charset="0"/>
                <a:cs typeface="Times New Roman" panose="02020603050405020304" pitchFamily="18" charset="0"/>
              </a:rPr>
              <a:t>, дозволяють переміщувати кінцівки та інші частини тіла.</a:t>
            </a:r>
          </a:p>
          <a:p>
            <a:pPr marL="0" indent="0" algn="just">
              <a:lnSpc>
                <a:spcPct val="110000"/>
              </a:lnSpc>
              <a:buNone/>
            </a:pPr>
            <a:r>
              <a:rPr lang="uk-UA" sz="2400" u="sng" dirty="0" smtClean="0">
                <a:latin typeface="Times New Roman" panose="02020603050405020304" pitchFamily="18" charset="0"/>
                <a:cs typeface="Times New Roman" panose="02020603050405020304" pitchFamily="18" charset="0"/>
              </a:rPr>
              <a:t>Недоліки</a:t>
            </a:r>
            <a:r>
              <a:rPr lang="uk-UA" sz="2400" dirty="0" smtClean="0">
                <a:latin typeface="Times New Roman" panose="02020603050405020304" pitchFamily="18" charset="0"/>
                <a:cs typeface="Times New Roman" panose="02020603050405020304" pitchFamily="18" charset="0"/>
              </a:rPr>
              <a:t>: у багатьох випадках для створення руху </a:t>
            </a:r>
            <a:r>
              <a:rPr lang="uk-UA" sz="2400" i="1" dirty="0" smtClean="0">
                <a:latin typeface="Times New Roman" panose="02020603050405020304" pitchFamily="18" charset="0"/>
                <a:cs typeface="Times New Roman" panose="02020603050405020304" pitchFamily="18" charset="0"/>
              </a:rPr>
              <a:t>потрібне велике зусилля м'язів</a:t>
            </a:r>
            <a:r>
              <a:rPr lang="uk-UA" sz="2400" dirty="0" smtClean="0">
                <a:latin typeface="Times New Roman" panose="02020603050405020304" pitchFamily="18" charset="0"/>
                <a:cs typeface="Times New Roman" panose="02020603050405020304" pitchFamily="18" charset="0"/>
              </a:rPr>
              <a:t> через коротке плече сили м’язів.</a:t>
            </a:r>
            <a:endParaRPr lang="uk-UA" sz="2400" dirty="0">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a:stretch>
            <a:fillRect/>
          </a:stretch>
        </p:blipFill>
        <p:spPr>
          <a:xfrm>
            <a:off x="5508104" y="4581128"/>
            <a:ext cx="2143125" cy="2143125"/>
          </a:xfrm>
          <a:prstGeom prst="rect">
            <a:avLst/>
          </a:prstGeom>
        </p:spPr>
      </p:pic>
      <p:pic>
        <p:nvPicPr>
          <p:cNvPr id="5" name="Рисунок 4"/>
          <p:cNvPicPr>
            <a:picLocks noChangeAspect="1"/>
          </p:cNvPicPr>
          <p:nvPr/>
        </p:nvPicPr>
        <p:blipFill>
          <a:blip r:embed="rId3"/>
          <a:stretch>
            <a:fillRect/>
          </a:stretch>
        </p:blipFill>
        <p:spPr>
          <a:xfrm>
            <a:off x="1547664" y="4905263"/>
            <a:ext cx="2817050" cy="1494854"/>
          </a:xfrm>
          <a:prstGeom prst="rect">
            <a:avLst/>
          </a:prstGeom>
        </p:spPr>
      </p:pic>
    </p:spTree>
    <p:extLst>
      <p:ext uri="{BB962C8B-B14F-4D97-AF65-F5344CB8AC3E}">
        <p14:creationId xmlns:p14="http://schemas.microsoft.com/office/powerpoint/2010/main" val="3979174641"/>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Объект 5">
            <a:extLst>
              <a:ext uri="{FF2B5EF4-FFF2-40B4-BE49-F238E27FC236}">
                <a16:creationId xmlns:a16="http://schemas.microsoft.com/office/drawing/2014/main" id="{BCCE41F1-BBA4-48E6-A776-9659B3A83A50}"/>
              </a:ext>
            </a:extLst>
          </p:cNvPr>
          <p:cNvSpPr>
            <a:spLocks noGrp="1"/>
          </p:cNvSpPr>
          <p:nvPr>
            <p:ph idx="1"/>
          </p:nvPr>
        </p:nvSpPr>
        <p:spPr>
          <a:xfrm>
            <a:off x="395536" y="116632"/>
            <a:ext cx="8496944" cy="6552728"/>
          </a:xfrm>
        </p:spPr>
        <p:txBody>
          <a:bodyPr>
            <a:normAutofit/>
          </a:bodyPr>
          <a:lstStyle/>
          <a:p>
            <a:r>
              <a:rPr lang="uk-UA" sz="2400" dirty="0" smtClean="0">
                <a:latin typeface="Times New Roman" panose="02020603050405020304" pitchFamily="18" charset="0"/>
                <a:ea typeface="Calibri" panose="020F0502020204030204" pitchFamily="34" charset="0"/>
              </a:rPr>
              <a:t>Отже, за кількістю в </a:t>
            </a:r>
            <a:r>
              <a:rPr lang="uk-UA" sz="2400" dirty="0">
                <a:latin typeface="Times New Roman" panose="02020603050405020304" pitchFamily="18" charset="0"/>
                <a:ea typeface="Calibri" panose="020F0502020204030204" pitchFamily="34" charset="0"/>
              </a:rPr>
              <a:t>тілі людини </a:t>
            </a:r>
            <a:r>
              <a:rPr lang="uk-UA" sz="2400" i="1" dirty="0">
                <a:latin typeface="Times New Roman" panose="02020603050405020304" pitchFamily="18" charset="0"/>
                <a:ea typeface="Calibri" panose="020F0502020204030204" pitchFamily="34" charset="0"/>
              </a:rPr>
              <a:t>більше важелів швидкості </a:t>
            </a:r>
            <a:r>
              <a:rPr lang="uk-UA" sz="2400" dirty="0">
                <a:latin typeface="Times New Roman" panose="02020603050405020304" pitchFamily="18" charset="0"/>
                <a:ea typeface="Calibri" panose="020F0502020204030204" pitchFamily="34" charset="0"/>
              </a:rPr>
              <a:t>(важелів 3-го роду</a:t>
            </a:r>
            <a:r>
              <a:rPr lang="uk-UA" sz="2400" dirty="0" smtClean="0">
                <a:latin typeface="Times New Roman" panose="02020603050405020304" pitchFamily="18" charset="0"/>
                <a:ea typeface="Calibri" panose="020F0502020204030204" pitchFamily="34" charset="0"/>
              </a:rPr>
              <a:t>). Чому </a:t>
            </a:r>
            <a:r>
              <a:rPr lang="uk-UA" sz="2400" dirty="0">
                <a:latin typeface="Times New Roman" panose="02020603050405020304" pitchFamily="18" charset="0"/>
                <a:ea typeface="Calibri" panose="020F0502020204030204" pitchFamily="34" charset="0"/>
              </a:rPr>
              <a:t>саме важелі швидкості переважають</a:t>
            </a:r>
            <a:r>
              <a:rPr lang="uk-UA" sz="2400" dirty="0" smtClean="0">
                <a:latin typeface="Times New Roman" panose="02020603050405020304" pitchFamily="18" charset="0"/>
                <a:ea typeface="Calibri" panose="020F0502020204030204" pitchFamily="34" charset="0"/>
              </a:rPr>
              <a:t>?</a:t>
            </a:r>
          </a:p>
          <a:p>
            <a:pPr marL="0" indent="0">
              <a:buNone/>
            </a:pPr>
            <a:r>
              <a:rPr lang="uk-UA" sz="2400" dirty="0" smtClean="0">
                <a:solidFill>
                  <a:srgbClr val="0070C0"/>
                </a:solidFill>
                <a:latin typeface="Times New Roman" panose="02020603050405020304" pitchFamily="18" charset="0"/>
                <a:ea typeface="Calibri" panose="020F0502020204030204" pitchFamily="34" charset="0"/>
              </a:rPr>
              <a:t>✅</a:t>
            </a:r>
            <a:r>
              <a:rPr lang="uk-UA" sz="2400" dirty="0" smtClean="0">
                <a:latin typeface="Times New Roman" panose="02020603050405020304" pitchFamily="18" charset="0"/>
                <a:ea typeface="Calibri" panose="020F0502020204030204" pitchFamily="34" charset="0"/>
              </a:rPr>
              <a:t> </a:t>
            </a:r>
            <a:r>
              <a:rPr lang="uk-UA" sz="2400" dirty="0">
                <a:solidFill>
                  <a:srgbClr val="0070C0"/>
                </a:solidFill>
                <a:latin typeface="Times New Roman" panose="02020603050405020304" pitchFamily="18" charset="0"/>
                <a:ea typeface="Calibri" panose="020F0502020204030204" pitchFamily="34" charset="0"/>
              </a:rPr>
              <a:t>Швидкість і амплітуда руху важливіші за силу</a:t>
            </a:r>
            <a:r>
              <a:rPr lang="uk-UA" sz="2400" dirty="0" smtClean="0">
                <a:latin typeface="Times New Roman" panose="02020603050405020304" pitchFamily="18" charset="0"/>
                <a:ea typeface="Calibri" panose="020F0502020204030204" pitchFamily="34" charset="0"/>
              </a:rPr>
              <a:t>. </a:t>
            </a:r>
          </a:p>
          <a:p>
            <a:pPr marL="0" indent="0">
              <a:buNone/>
            </a:pPr>
            <a:r>
              <a:rPr lang="uk-UA" sz="2400" dirty="0" smtClean="0">
                <a:latin typeface="Times New Roman" panose="02020603050405020304" pitchFamily="18" charset="0"/>
                <a:ea typeface="Calibri" panose="020F0502020204030204" pitchFamily="34" charset="0"/>
              </a:rPr>
              <a:t>Тіло </a:t>
            </a:r>
            <a:r>
              <a:rPr lang="uk-UA" sz="2400" dirty="0">
                <a:latin typeface="Times New Roman" panose="02020603050405020304" pitchFamily="18" charset="0"/>
                <a:ea typeface="Calibri" panose="020F0502020204030204" pitchFamily="34" charset="0"/>
              </a:rPr>
              <a:t>людини більше пристосоване до швидких, точних і координованих рухів (ходьба, біг, хватальні рухи), а не до підняття великих вантажів</a:t>
            </a:r>
            <a:r>
              <a:rPr lang="uk-UA" sz="2400" dirty="0" smtClean="0">
                <a:latin typeface="Times New Roman" panose="02020603050405020304" pitchFamily="18" charset="0"/>
                <a:ea typeface="Calibri" panose="020F0502020204030204" pitchFamily="34" charset="0"/>
              </a:rPr>
              <a:t>. Наприклад</a:t>
            </a:r>
            <a:r>
              <a:rPr lang="uk-UA" sz="2400" dirty="0">
                <a:latin typeface="Times New Roman" panose="02020603050405020304" pitchFamily="18" charset="0"/>
                <a:ea typeface="Calibri" panose="020F0502020204030204" pitchFamily="34" charset="0"/>
              </a:rPr>
              <a:t>, рука, нога або щелепа повинні мати широкий діапазон рухів і швидко змінювати положення</a:t>
            </a:r>
            <a:r>
              <a:rPr lang="uk-UA" sz="2400" dirty="0" smtClean="0">
                <a:latin typeface="Times New Roman" panose="02020603050405020304" pitchFamily="18" charset="0"/>
                <a:ea typeface="Calibri" panose="020F0502020204030204" pitchFamily="34" charset="0"/>
              </a:rPr>
              <a:t>.</a:t>
            </a:r>
          </a:p>
          <a:p>
            <a:pPr marL="0" indent="0">
              <a:buNone/>
            </a:pPr>
            <a:r>
              <a:rPr lang="uk-UA" sz="2400" dirty="0" smtClean="0">
                <a:solidFill>
                  <a:srgbClr val="0070C0"/>
                </a:solidFill>
                <a:latin typeface="Times New Roman" panose="02020603050405020304" pitchFamily="18" charset="0"/>
                <a:ea typeface="Calibri" panose="020F0502020204030204" pitchFamily="34" charset="0"/>
              </a:rPr>
              <a:t>✅</a:t>
            </a:r>
            <a:r>
              <a:rPr lang="uk-UA" sz="2400" dirty="0" smtClean="0">
                <a:latin typeface="Times New Roman" panose="02020603050405020304" pitchFamily="18" charset="0"/>
                <a:ea typeface="Calibri" panose="020F0502020204030204" pitchFamily="34" charset="0"/>
              </a:rPr>
              <a:t> </a:t>
            </a:r>
            <a:r>
              <a:rPr lang="uk-UA" sz="2400" dirty="0">
                <a:solidFill>
                  <a:srgbClr val="0070C0"/>
                </a:solidFill>
                <a:latin typeface="Times New Roman" panose="02020603050405020304" pitchFamily="18" charset="0"/>
                <a:ea typeface="Calibri" panose="020F0502020204030204" pitchFamily="34" charset="0"/>
              </a:rPr>
              <a:t>Будова м’язів і суглобів </a:t>
            </a:r>
            <a:r>
              <a:rPr lang="uk-UA" sz="2400" dirty="0" smtClean="0">
                <a:solidFill>
                  <a:srgbClr val="0070C0"/>
                </a:solidFill>
                <a:latin typeface="Times New Roman" panose="02020603050405020304" pitchFamily="18" charset="0"/>
                <a:ea typeface="Calibri" panose="020F0502020204030204" pitchFamily="34" charset="0"/>
              </a:rPr>
              <a:t>така, що створює </a:t>
            </a:r>
            <a:r>
              <a:rPr lang="uk-UA" sz="2400" dirty="0">
                <a:solidFill>
                  <a:srgbClr val="0070C0"/>
                </a:solidFill>
                <a:latin typeface="Times New Roman" panose="02020603050405020304" pitchFamily="18" charset="0"/>
                <a:ea typeface="Calibri" panose="020F0502020204030204" pitchFamily="34" charset="0"/>
              </a:rPr>
              <a:t>важелі 3-го роду</a:t>
            </a:r>
            <a:r>
              <a:rPr lang="uk-UA" sz="2400" dirty="0" smtClean="0">
                <a:latin typeface="Times New Roman" panose="02020603050405020304" pitchFamily="18" charset="0"/>
                <a:ea typeface="Calibri" panose="020F0502020204030204" pitchFamily="34" charset="0"/>
              </a:rPr>
              <a:t>. </a:t>
            </a:r>
          </a:p>
          <a:p>
            <a:pPr marL="0" indent="0">
              <a:buNone/>
            </a:pPr>
            <a:r>
              <a:rPr lang="uk-UA" sz="2400" dirty="0" smtClean="0">
                <a:latin typeface="Times New Roman" panose="02020603050405020304" pitchFamily="18" charset="0"/>
                <a:ea typeface="Calibri" panose="020F0502020204030204" pitchFamily="34" charset="0"/>
              </a:rPr>
              <a:t>Більшість </a:t>
            </a:r>
            <a:r>
              <a:rPr lang="uk-UA" sz="2400" dirty="0">
                <a:latin typeface="Times New Roman" panose="02020603050405020304" pitchFamily="18" charset="0"/>
                <a:ea typeface="Calibri" panose="020F0502020204030204" pitchFamily="34" charset="0"/>
              </a:rPr>
              <a:t>м’язів кріпляться ближче до суглоба, ніж точка прикладення опору</a:t>
            </a:r>
            <a:r>
              <a:rPr lang="uk-UA" sz="2400" dirty="0" smtClean="0">
                <a:latin typeface="Times New Roman" panose="02020603050405020304" pitchFamily="18" charset="0"/>
                <a:ea typeface="Calibri" panose="020F0502020204030204" pitchFamily="34" charset="0"/>
              </a:rPr>
              <a:t>. Це </a:t>
            </a:r>
            <a:r>
              <a:rPr lang="uk-UA" sz="2400" dirty="0">
                <a:latin typeface="Times New Roman" panose="02020603050405020304" pitchFamily="18" charset="0"/>
                <a:ea typeface="Calibri" panose="020F0502020204030204" pitchFamily="34" charset="0"/>
              </a:rPr>
              <a:t>означає, що для переміщення кінцівки або іншої частини тіла потрібно більше сили, але вона рухається швидко і з великою амплітудою</a:t>
            </a:r>
            <a:r>
              <a:rPr lang="uk-UA" sz="2400" dirty="0" smtClean="0">
                <a:latin typeface="Times New Roman" panose="02020603050405020304" pitchFamily="18" charset="0"/>
                <a:ea typeface="Calibri" panose="020F0502020204030204" pitchFamily="34" charset="0"/>
              </a:rPr>
              <a:t>.</a:t>
            </a:r>
            <a:endParaRPr lang="uk-UA" sz="2400" dirty="0" smtClean="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373493674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Объект 5">
            <a:extLst>
              <a:ext uri="{FF2B5EF4-FFF2-40B4-BE49-F238E27FC236}">
                <a16:creationId xmlns:a16="http://schemas.microsoft.com/office/drawing/2014/main" id="{BCCE41F1-BBA4-48E6-A776-9659B3A83A50}"/>
              </a:ext>
            </a:extLst>
          </p:cNvPr>
          <p:cNvSpPr>
            <a:spLocks noGrp="1"/>
          </p:cNvSpPr>
          <p:nvPr>
            <p:ph idx="1"/>
          </p:nvPr>
        </p:nvSpPr>
        <p:spPr>
          <a:xfrm>
            <a:off x="323528" y="116632"/>
            <a:ext cx="8568952" cy="3816424"/>
          </a:xfrm>
        </p:spPr>
        <p:txBody>
          <a:bodyPr>
            <a:normAutofit/>
          </a:bodyPr>
          <a:lstStyle/>
          <a:p>
            <a:pPr marL="0" indent="0">
              <a:buNone/>
            </a:pPr>
            <a:r>
              <a:rPr lang="uk-UA" sz="2400" dirty="0" smtClean="0">
                <a:effectLst/>
                <a:latin typeface="Times New Roman" panose="02020603050405020304" pitchFamily="18" charset="0"/>
                <a:ea typeface="Calibri" panose="020F0502020204030204" pitchFamily="34" charset="0"/>
              </a:rPr>
              <a:t>Цікавим прикладом</a:t>
            </a:r>
            <a:r>
              <a:rPr lang="en-US" sz="2400" dirty="0" smtClean="0">
                <a:effectLst/>
                <a:latin typeface="Times New Roman" panose="02020603050405020304" pitchFamily="18" charset="0"/>
                <a:ea typeface="Calibri" panose="020F0502020204030204" pitchFamily="34" charset="0"/>
              </a:rPr>
              <a:t> </a:t>
            </a:r>
            <a:r>
              <a:rPr lang="uk-UA" sz="2400" dirty="0" smtClean="0">
                <a:latin typeface="Times New Roman" panose="02020603050405020304" pitchFamily="18" charset="0"/>
                <a:ea typeface="Calibri" panose="020F0502020204030204" pitchFamily="34" charset="0"/>
              </a:rPr>
              <a:t>важелів всіх родів</a:t>
            </a:r>
            <a:r>
              <a:rPr lang="uk-UA" sz="2400" dirty="0" smtClean="0">
                <a:effectLst/>
                <a:latin typeface="Times New Roman" panose="02020603050405020304" pitchFamily="18" charset="0"/>
                <a:ea typeface="Calibri" panose="020F0502020204030204" pitchFamily="34" charset="0"/>
              </a:rPr>
              <a:t> є </a:t>
            </a:r>
            <a:r>
              <a:rPr lang="uk-UA" sz="2400" i="1" dirty="0">
                <a:effectLst/>
                <a:latin typeface="Times New Roman" panose="02020603050405020304" pitchFamily="18" charset="0"/>
                <a:ea typeface="Calibri" panose="020F0502020204030204" pitchFamily="34" charset="0"/>
              </a:rPr>
              <a:t>нижня </a:t>
            </a:r>
            <a:r>
              <a:rPr lang="uk-UA" sz="2400" i="1" dirty="0" smtClean="0">
                <a:effectLst/>
                <a:latin typeface="Times New Roman" panose="02020603050405020304" pitchFamily="18" charset="0"/>
                <a:ea typeface="Calibri" panose="020F0502020204030204" pitchFamily="34" charset="0"/>
              </a:rPr>
              <a:t>щелепа</a:t>
            </a:r>
            <a:r>
              <a:rPr lang="uk-UA" sz="2400" dirty="0">
                <a:latin typeface="Times New Roman" panose="02020603050405020304" pitchFamily="18" charset="0"/>
                <a:ea typeface="Calibri" panose="020F0502020204030204" pitchFamily="34" charset="0"/>
              </a:rPr>
              <a:t> </a:t>
            </a:r>
            <a:r>
              <a:rPr lang="uk-UA" sz="2400" dirty="0" smtClean="0">
                <a:latin typeface="Times New Roman" panose="02020603050405020304" pitchFamily="18" charset="0"/>
                <a:ea typeface="Calibri" panose="020F0502020204030204" pitchFamily="34" charset="0"/>
              </a:rPr>
              <a:t>- вона може працювати в трьох різних режимах:</a:t>
            </a:r>
          </a:p>
          <a:p>
            <a:r>
              <a:rPr lang="uk-UA" sz="2400" dirty="0" smtClean="0">
                <a:latin typeface="Times New Roman" panose="02020603050405020304" pitchFamily="18" charset="0"/>
                <a:ea typeface="Calibri" panose="020F0502020204030204" pitchFamily="34" charset="0"/>
              </a:rPr>
              <a:t>як важіль 1 роду (важіль рівноваги, балансування), коли людина просто відкриває і закриває рота без навантаження; </a:t>
            </a:r>
          </a:p>
          <a:p>
            <a:r>
              <a:rPr lang="uk-UA" sz="2400" dirty="0" smtClean="0">
                <a:latin typeface="Times New Roman" panose="02020603050405020304" pitchFamily="18" charset="0"/>
                <a:ea typeface="Calibri" panose="020F0502020204030204" pitchFamily="34" charset="0"/>
              </a:rPr>
              <a:t>як важіль швидкості (важіль 3 роду), коли людина кусає або пережовує їжу; </a:t>
            </a:r>
          </a:p>
          <a:p>
            <a:r>
              <a:rPr lang="uk-UA" sz="2400" dirty="0" smtClean="0">
                <a:latin typeface="Times New Roman" panose="02020603050405020304" pitchFamily="18" charset="0"/>
                <a:ea typeface="Calibri" panose="020F0502020204030204" pitchFamily="34" charset="0"/>
              </a:rPr>
              <a:t>як важіль сили (важіль 2 роду), коли потрібно розгризти </a:t>
            </a:r>
            <a:r>
              <a:rPr lang="uk-UA" sz="2400" dirty="0">
                <a:latin typeface="Times New Roman" panose="02020603050405020304" pitchFamily="18" charset="0"/>
                <a:ea typeface="Calibri" panose="020F0502020204030204" pitchFamily="34" charset="0"/>
              </a:rPr>
              <a:t>щось </a:t>
            </a:r>
            <a:r>
              <a:rPr lang="uk-UA" sz="2400" dirty="0" smtClean="0">
                <a:latin typeface="Times New Roman" panose="02020603050405020304" pitchFamily="18" charset="0"/>
                <a:ea typeface="Calibri" panose="020F0502020204030204" pitchFamily="34" charset="0"/>
              </a:rPr>
              <a:t>тверде, і людина </a:t>
            </a:r>
            <a:r>
              <a:rPr lang="uk-UA" sz="2400" dirty="0">
                <a:latin typeface="Times New Roman" panose="02020603050405020304" pitchFamily="18" charset="0"/>
                <a:ea typeface="Calibri" panose="020F0502020204030204" pitchFamily="34" charset="0"/>
              </a:rPr>
              <a:t>використовує кореневі зуби, при цьому плече сили </a:t>
            </a:r>
            <a:r>
              <a:rPr lang="uk-UA" sz="2400" dirty="0" smtClean="0">
                <a:latin typeface="Times New Roman" panose="02020603050405020304" pitchFamily="18" charset="0"/>
                <a:ea typeface="Calibri" panose="020F0502020204030204" pitchFamily="34" charset="0"/>
              </a:rPr>
              <a:t>опору зменшується.</a:t>
            </a:r>
            <a:endParaRPr lang="uk-UA" sz="2400" dirty="0">
              <a:effectLst/>
              <a:latin typeface="Times New Roman" panose="02020603050405020304" pitchFamily="18" charset="0"/>
              <a:ea typeface="Calibri" panose="020F0502020204030204" pitchFamily="34" charset="0"/>
            </a:endParaRPr>
          </a:p>
        </p:txBody>
      </p:sp>
      <p:pic>
        <p:nvPicPr>
          <p:cNvPr id="2" name="Рисунок 1"/>
          <p:cNvPicPr>
            <a:picLocks noChangeAspect="1"/>
          </p:cNvPicPr>
          <p:nvPr/>
        </p:nvPicPr>
        <p:blipFill>
          <a:blip r:embed="rId2"/>
          <a:stretch>
            <a:fillRect/>
          </a:stretch>
        </p:blipFill>
        <p:spPr>
          <a:xfrm>
            <a:off x="3109528" y="3717032"/>
            <a:ext cx="2996952" cy="2996952"/>
          </a:xfrm>
          <a:prstGeom prst="rect">
            <a:avLst/>
          </a:prstGeom>
        </p:spPr>
      </p:pic>
    </p:spTree>
    <p:extLst>
      <p:ext uri="{BB962C8B-B14F-4D97-AF65-F5344CB8AC3E}">
        <p14:creationId xmlns:p14="http://schemas.microsoft.com/office/powerpoint/2010/main" val="611690341"/>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0" y="260648"/>
            <a:ext cx="8712968" cy="6264696"/>
          </a:xfrm>
        </p:spPr>
        <p:txBody>
          <a:bodyPr>
            <a:normAutofit lnSpcReduction="10000"/>
          </a:bodyPr>
          <a:lstStyle/>
          <a:p>
            <a:pPr marL="0" indent="0" algn="ctr">
              <a:buNone/>
            </a:pPr>
            <a:r>
              <a:rPr lang="uk-UA" sz="3000" b="1"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rPr>
              <a:t>3. Класифікація суглобів</a:t>
            </a:r>
          </a:p>
          <a:p>
            <a:pPr marL="0" indent="0" algn="just">
              <a:buNone/>
            </a:pPr>
            <a:endParaRPr lang="uk-UA" sz="2600" dirty="0" smtClean="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uk-UA" sz="2600" b="1" dirty="0" smtClean="0">
                <a:latin typeface="Times New Roman" panose="02020603050405020304" pitchFamily="18" charset="0"/>
                <a:ea typeface="Calibri" panose="020F0502020204030204" pitchFamily="34" charset="0"/>
                <a:cs typeface="Times New Roman" panose="02020603050405020304" pitchFamily="18" charset="0"/>
              </a:rPr>
              <a:t>Суглоб</a:t>
            </a:r>
            <a:r>
              <a:rPr lang="uk-UA" sz="2600" dirty="0" smtClean="0">
                <a:latin typeface="Times New Roman" panose="02020603050405020304" pitchFamily="18" charset="0"/>
                <a:ea typeface="Calibri" panose="020F0502020204030204" pitchFamily="34" charset="0"/>
                <a:cs typeface="Times New Roman" panose="02020603050405020304" pitchFamily="18" charset="0"/>
              </a:rPr>
              <a:t> </a:t>
            </a:r>
            <a:r>
              <a:rPr lang="uk-UA" sz="2600" dirty="0">
                <a:latin typeface="Times New Roman" panose="02020603050405020304" pitchFamily="18" charset="0"/>
                <a:ea typeface="Calibri" panose="020F0502020204030204" pitchFamily="34" charset="0"/>
                <a:cs typeface="Times New Roman" panose="02020603050405020304" pitchFamily="18" charset="0"/>
              </a:rPr>
              <a:t>(лат. </a:t>
            </a:r>
            <a:r>
              <a:rPr lang="de-DE" sz="2600" i="1" dirty="0" err="1">
                <a:latin typeface="Times New Roman" panose="02020603050405020304" pitchFamily="18" charset="0"/>
                <a:ea typeface="Calibri" panose="020F0502020204030204" pitchFamily="34" charset="0"/>
                <a:cs typeface="Times New Roman" panose="02020603050405020304" pitchFamily="18" charset="0"/>
              </a:rPr>
              <a:t>articulatio</a:t>
            </a:r>
            <a:r>
              <a:rPr lang="de-DE" sz="2600" dirty="0">
                <a:latin typeface="Times New Roman" panose="02020603050405020304" pitchFamily="18" charset="0"/>
                <a:ea typeface="Calibri" panose="020F0502020204030204" pitchFamily="34" charset="0"/>
                <a:cs typeface="Times New Roman" panose="02020603050405020304" pitchFamily="18" charset="0"/>
              </a:rPr>
              <a:t>) </a:t>
            </a:r>
            <a:r>
              <a:rPr lang="uk-UA" sz="2600" dirty="0" smtClean="0">
                <a:latin typeface="Times New Roman" panose="02020603050405020304" pitchFamily="18" charset="0"/>
                <a:ea typeface="Calibri" panose="020F0502020204030204" pitchFamily="34" charset="0"/>
                <a:cs typeface="Times New Roman" panose="02020603050405020304" pitchFamily="18" charset="0"/>
              </a:rPr>
              <a:t>– це рухоме </a:t>
            </a:r>
            <a:r>
              <a:rPr lang="uk-UA" sz="2600" dirty="0">
                <a:latin typeface="Times New Roman" panose="02020603050405020304" pitchFamily="18" charset="0"/>
                <a:ea typeface="Calibri" panose="020F0502020204030204" pitchFamily="34" charset="0"/>
                <a:cs typeface="Times New Roman" panose="02020603050405020304" pitchFamily="18" charset="0"/>
              </a:rPr>
              <a:t>з'єднання кісток скелета</a:t>
            </a:r>
            <a:r>
              <a:rPr lang="uk-UA" sz="2600" dirty="0" smtClean="0">
                <a:latin typeface="Times New Roman" panose="02020603050405020304" pitchFamily="18" charset="0"/>
                <a:ea typeface="Calibri" panose="020F0502020204030204" pitchFamily="34" charset="0"/>
                <a:cs typeface="Times New Roman" panose="02020603050405020304" pitchFamily="18" charset="0"/>
              </a:rPr>
              <a:t>, які </a:t>
            </a:r>
            <a:r>
              <a:rPr lang="uk-UA" sz="2600" dirty="0">
                <a:latin typeface="Times New Roman" panose="02020603050405020304" pitchFamily="18" charset="0"/>
                <a:ea typeface="Calibri" panose="020F0502020204030204" pitchFamily="34" charset="0"/>
                <a:cs typeface="Times New Roman" panose="02020603050405020304" pitchFamily="18" charset="0"/>
              </a:rPr>
              <a:t>забезпечують різну ступінь рухливості. </a:t>
            </a:r>
            <a:endParaRPr lang="uk-UA" sz="2600" dirty="0" smtClean="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uk-UA" sz="2600" dirty="0" smtClean="0">
                <a:latin typeface="Times New Roman" panose="02020603050405020304" pitchFamily="18" charset="0"/>
                <a:ea typeface="Calibri" panose="020F0502020204030204" pitchFamily="34" charset="0"/>
                <a:cs typeface="Times New Roman" panose="02020603050405020304" pitchFamily="18" charset="0"/>
              </a:rPr>
              <a:t>Суглоби </a:t>
            </a:r>
            <a:r>
              <a:rPr lang="uk-UA" sz="2600" dirty="0">
                <a:latin typeface="Times New Roman" panose="02020603050405020304" pitchFamily="18" charset="0"/>
                <a:ea typeface="Calibri" panose="020F0502020204030204" pitchFamily="34" charset="0"/>
                <a:cs typeface="Times New Roman" panose="02020603050405020304" pitchFamily="18" charset="0"/>
              </a:rPr>
              <a:t>класифікуються за різними критеріями: за будовою, за функціональністю та за формою суглобових поверхонь</a:t>
            </a:r>
            <a:r>
              <a:rPr lang="uk-UA" sz="2600" dirty="0" smtClean="0">
                <a:latin typeface="Times New Roman" panose="02020603050405020304" pitchFamily="18" charset="0"/>
                <a:ea typeface="Calibri" panose="020F0502020204030204" pitchFamily="34" charset="0"/>
                <a:cs typeface="Times New Roman" panose="02020603050405020304" pitchFamily="18" charset="0"/>
              </a:rPr>
              <a:t>.</a:t>
            </a:r>
          </a:p>
          <a:p>
            <a:pPr marL="0" indent="0" algn="just">
              <a:buNone/>
            </a:pPr>
            <a:endParaRPr lang="uk-UA" sz="26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uk-UA" sz="2600" b="1" i="1" dirty="0" smtClean="0">
                <a:latin typeface="Times New Roman" panose="02020603050405020304" pitchFamily="18" charset="0"/>
                <a:ea typeface="Calibri" panose="020F0502020204030204" pitchFamily="34" charset="0"/>
                <a:cs typeface="Times New Roman" panose="02020603050405020304" pitchFamily="18" charset="0"/>
              </a:rPr>
              <a:t>1. За </a:t>
            </a:r>
            <a:r>
              <a:rPr lang="uk-UA" sz="2600" b="1" i="1" dirty="0">
                <a:latin typeface="Times New Roman" panose="02020603050405020304" pitchFamily="18" charset="0"/>
                <a:ea typeface="Calibri" panose="020F0502020204030204" pitchFamily="34" charset="0"/>
                <a:cs typeface="Times New Roman" panose="02020603050405020304" pitchFamily="18" charset="0"/>
              </a:rPr>
              <a:t>будовою (</a:t>
            </a:r>
            <a:r>
              <a:rPr lang="uk-UA" sz="2600" b="1" i="1" dirty="0" smtClean="0">
                <a:latin typeface="Times New Roman" panose="02020603050405020304" pitchFamily="18" charset="0"/>
                <a:ea typeface="Calibri" panose="020F0502020204030204" pitchFamily="34" charset="0"/>
                <a:cs typeface="Times New Roman" panose="02020603050405020304" pitchFamily="18" charset="0"/>
              </a:rPr>
              <a:t>морфологією)</a:t>
            </a:r>
          </a:p>
          <a:p>
            <a:pPr algn="just"/>
            <a:r>
              <a:rPr lang="uk-UA" sz="2600" i="1" dirty="0" smtClean="0">
                <a:latin typeface="Times New Roman" panose="02020603050405020304" pitchFamily="18" charset="0"/>
                <a:ea typeface="Calibri" panose="020F0502020204030204" pitchFamily="34" charset="0"/>
                <a:cs typeface="Times New Roman" panose="02020603050405020304" pitchFamily="18" charset="0"/>
              </a:rPr>
              <a:t>Прості</a:t>
            </a:r>
            <a:r>
              <a:rPr lang="uk-UA" sz="2600" dirty="0" smtClean="0">
                <a:latin typeface="Times New Roman" panose="02020603050405020304" pitchFamily="18" charset="0"/>
                <a:ea typeface="Calibri" panose="020F0502020204030204" pitchFamily="34" charset="0"/>
                <a:cs typeface="Times New Roman" panose="02020603050405020304" pitchFamily="18" charset="0"/>
              </a:rPr>
              <a:t> </a:t>
            </a:r>
            <a:r>
              <a:rPr lang="uk-UA" sz="2600" dirty="0">
                <a:latin typeface="Times New Roman" panose="02020603050405020304" pitchFamily="18" charset="0"/>
                <a:ea typeface="Calibri" panose="020F0502020204030204" pitchFamily="34" charset="0"/>
                <a:cs typeface="Times New Roman" panose="02020603050405020304" pitchFamily="18" charset="0"/>
              </a:rPr>
              <a:t>суглоби – з'єднують дві </a:t>
            </a:r>
            <a:r>
              <a:rPr lang="uk-UA" sz="2600" dirty="0" smtClean="0">
                <a:latin typeface="Times New Roman" panose="02020603050405020304" pitchFamily="18" charset="0"/>
                <a:ea typeface="Calibri" panose="020F0502020204030204" pitchFamily="34" charset="0"/>
                <a:cs typeface="Times New Roman" panose="02020603050405020304" pitchFamily="18" charset="0"/>
              </a:rPr>
              <a:t>кістки.</a:t>
            </a:r>
          </a:p>
          <a:p>
            <a:pPr algn="just"/>
            <a:r>
              <a:rPr lang="uk-UA" sz="2600" i="1" dirty="0" smtClean="0">
                <a:latin typeface="Times New Roman" panose="02020603050405020304" pitchFamily="18" charset="0"/>
                <a:ea typeface="Calibri" panose="020F0502020204030204" pitchFamily="34" charset="0"/>
                <a:cs typeface="Times New Roman" panose="02020603050405020304" pitchFamily="18" charset="0"/>
              </a:rPr>
              <a:t>Складні</a:t>
            </a:r>
            <a:r>
              <a:rPr lang="uk-UA" sz="2600" dirty="0" smtClean="0">
                <a:latin typeface="Times New Roman" panose="02020603050405020304" pitchFamily="18" charset="0"/>
                <a:ea typeface="Calibri" panose="020F0502020204030204" pitchFamily="34" charset="0"/>
                <a:cs typeface="Times New Roman" panose="02020603050405020304" pitchFamily="18" charset="0"/>
              </a:rPr>
              <a:t> </a:t>
            </a:r>
            <a:r>
              <a:rPr lang="uk-UA" sz="2600" dirty="0">
                <a:latin typeface="Times New Roman" panose="02020603050405020304" pitchFamily="18" charset="0"/>
                <a:ea typeface="Calibri" panose="020F0502020204030204" pitchFamily="34" charset="0"/>
                <a:cs typeface="Times New Roman" panose="02020603050405020304" pitchFamily="18" charset="0"/>
              </a:rPr>
              <a:t>суглоби – містять більше ніж дві </a:t>
            </a:r>
            <a:r>
              <a:rPr lang="uk-UA" sz="2600" dirty="0" smtClean="0">
                <a:latin typeface="Times New Roman" panose="02020603050405020304" pitchFamily="18" charset="0"/>
                <a:ea typeface="Calibri" panose="020F0502020204030204" pitchFamily="34" charset="0"/>
                <a:cs typeface="Times New Roman" panose="02020603050405020304" pitchFamily="18" charset="0"/>
              </a:rPr>
              <a:t>кістки.</a:t>
            </a:r>
          </a:p>
          <a:p>
            <a:pPr algn="just"/>
            <a:r>
              <a:rPr lang="uk-UA" sz="2600" i="1" dirty="0" smtClean="0">
                <a:latin typeface="Times New Roman" panose="02020603050405020304" pitchFamily="18" charset="0"/>
                <a:ea typeface="Calibri" panose="020F0502020204030204" pitchFamily="34" charset="0"/>
                <a:cs typeface="Times New Roman" panose="02020603050405020304" pitchFamily="18" charset="0"/>
              </a:rPr>
              <a:t>Комплексні</a:t>
            </a:r>
            <a:r>
              <a:rPr lang="uk-UA" sz="2600" dirty="0" smtClean="0">
                <a:latin typeface="Times New Roman" panose="02020603050405020304" pitchFamily="18" charset="0"/>
                <a:ea typeface="Calibri" panose="020F0502020204030204" pitchFamily="34" charset="0"/>
                <a:cs typeface="Times New Roman" panose="02020603050405020304" pitchFamily="18" charset="0"/>
              </a:rPr>
              <a:t> </a:t>
            </a:r>
            <a:r>
              <a:rPr lang="uk-UA" sz="2600" dirty="0">
                <a:latin typeface="Times New Roman" panose="02020603050405020304" pitchFamily="18" charset="0"/>
                <a:ea typeface="Calibri" panose="020F0502020204030204" pitchFamily="34" charset="0"/>
                <a:cs typeface="Times New Roman" panose="02020603050405020304" pitchFamily="18" charset="0"/>
              </a:rPr>
              <a:t>суглоби – мають внутрішній хрящовий диск або меніск (наприклад, колінний суглоб</a:t>
            </a:r>
            <a:r>
              <a:rPr lang="uk-UA" sz="2600" dirty="0" smtClean="0">
                <a:latin typeface="Times New Roman" panose="02020603050405020304" pitchFamily="18" charset="0"/>
                <a:ea typeface="Calibri" panose="020F0502020204030204" pitchFamily="34" charset="0"/>
                <a:cs typeface="Times New Roman" panose="02020603050405020304" pitchFamily="18" charset="0"/>
              </a:rPr>
              <a:t>).</a:t>
            </a:r>
          </a:p>
          <a:p>
            <a:pPr algn="just"/>
            <a:r>
              <a:rPr lang="uk-UA" sz="2600" i="1" dirty="0" smtClean="0">
                <a:latin typeface="Times New Roman" panose="02020603050405020304" pitchFamily="18" charset="0"/>
                <a:ea typeface="Calibri" panose="020F0502020204030204" pitchFamily="34" charset="0"/>
                <a:cs typeface="Times New Roman" panose="02020603050405020304" pitchFamily="18" charset="0"/>
              </a:rPr>
              <a:t>Комбіновані</a:t>
            </a:r>
            <a:r>
              <a:rPr lang="uk-UA" sz="2600" dirty="0" smtClean="0">
                <a:latin typeface="Times New Roman" panose="02020603050405020304" pitchFamily="18" charset="0"/>
                <a:ea typeface="Calibri" panose="020F0502020204030204" pitchFamily="34" charset="0"/>
                <a:cs typeface="Times New Roman" panose="02020603050405020304" pitchFamily="18" charset="0"/>
              </a:rPr>
              <a:t> </a:t>
            </a:r>
            <a:r>
              <a:rPr lang="uk-UA" sz="2600" dirty="0">
                <a:latin typeface="Times New Roman" panose="02020603050405020304" pitchFamily="18" charset="0"/>
                <a:ea typeface="Calibri" panose="020F0502020204030204" pitchFamily="34" charset="0"/>
                <a:cs typeface="Times New Roman" panose="02020603050405020304" pitchFamily="18" charset="0"/>
              </a:rPr>
              <a:t>суглоби – кілька суглобів, що працюють разом (наприклад, скронево-нижньощелепний суглоб).</a:t>
            </a:r>
            <a:endParaRPr lang="uk-UA" sz="2600" dirty="0" smtClean="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0366576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0" y="548680"/>
            <a:ext cx="8568952" cy="3600400"/>
          </a:xfrm>
        </p:spPr>
        <p:txBody>
          <a:bodyPr>
            <a:normAutofit/>
          </a:bodyPr>
          <a:lstStyle/>
          <a:p>
            <a:pPr marL="0" indent="0" algn="just">
              <a:buNone/>
            </a:pPr>
            <a:r>
              <a:rPr lang="uk-UA" sz="2600" b="1" i="1" dirty="0" smtClean="0">
                <a:latin typeface="Times New Roman" panose="02020603050405020304" pitchFamily="18" charset="0"/>
                <a:ea typeface="Calibri" panose="020F0502020204030204" pitchFamily="34" charset="0"/>
                <a:cs typeface="Times New Roman" panose="02020603050405020304" pitchFamily="18" charset="0"/>
              </a:rPr>
              <a:t>2</a:t>
            </a:r>
            <a:r>
              <a:rPr lang="uk-UA" sz="2600" b="1" i="1" dirty="0">
                <a:latin typeface="Times New Roman" panose="02020603050405020304" pitchFamily="18" charset="0"/>
                <a:ea typeface="Calibri" panose="020F0502020204030204" pitchFamily="34" charset="0"/>
                <a:cs typeface="Times New Roman" panose="02020603050405020304" pitchFamily="18" charset="0"/>
              </a:rPr>
              <a:t>. За функціональністю (ступенем рухливості</a:t>
            </a:r>
            <a:r>
              <a:rPr lang="uk-UA" sz="2600" b="1" i="1" dirty="0" smtClean="0">
                <a:latin typeface="Times New Roman" panose="02020603050405020304" pitchFamily="18" charset="0"/>
                <a:ea typeface="Calibri" panose="020F0502020204030204" pitchFamily="34" charset="0"/>
                <a:cs typeface="Times New Roman" panose="02020603050405020304" pitchFamily="18" charset="0"/>
              </a:rPr>
              <a:t>)</a:t>
            </a:r>
          </a:p>
          <a:p>
            <a:pPr algn="just"/>
            <a:r>
              <a:rPr lang="uk-UA" sz="2600" dirty="0" smtClean="0">
                <a:latin typeface="Times New Roman" panose="02020603050405020304" pitchFamily="18" charset="0"/>
                <a:ea typeface="Calibri" panose="020F0502020204030204" pitchFamily="34" charset="0"/>
                <a:cs typeface="Times New Roman" panose="02020603050405020304" pitchFamily="18" charset="0"/>
              </a:rPr>
              <a:t>Нерухомі </a:t>
            </a:r>
            <a:r>
              <a:rPr lang="uk-UA" sz="2600" dirty="0">
                <a:latin typeface="Times New Roman" panose="02020603050405020304" pitchFamily="18" charset="0"/>
                <a:ea typeface="Calibri" panose="020F0502020204030204" pitchFamily="34" charset="0"/>
                <a:cs typeface="Times New Roman" panose="02020603050405020304" pitchFamily="18" charset="0"/>
              </a:rPr>
              <a:t>(</a:t>
            </a:r>
            <a:r>
              <a:rPr lang="uk-UA" sz="2600" i="1" dirty="0">
                <a:latin typeface="Times New Roman" panose="02020603050405020304" pitchFamily="18" charset="0"/>
                <a:ea typeface="Calibri" panose="020F0502020204030204" pitchFamily="34" charset="0"/>
                <a:cs typeface="Times New Roman" panose="02020603050405020304" pitchFamily="18" charset="0"/>
              </a:rPr>
              <a:t>синартрози</a:t>
            </a:r>
            <a:r>
              <a:rPr lang="uk-UA" sz="2600" dirty="0">
                <a:latin typeface="Times New Roman" panose="02020603050405020304" pitchFamily="18" charset="0"/>
                <a:ea typeface="Calibri" panose="020F0502020204030204" pitchFamily="34" charset="0"/>
                <a:cs typeface="Times New Roman" panose="02020603050405020304" pitchFamily="18" charset="0"/>
              </a:rPr>
              <a:t>) – майже не мають руху (наприклад, шви черепа</a:t>
            </a:r>
            <a:r>
              <a:rPr lang="uk-UA" sz="2600" dirty="0" smtClean="0">
                <a:latin typeface="Times New Roman" panose="02020603050405020304" pitchFamily="18" charset="0"/>
                <a:ea typeface="Calibri" panose="020F0502020204030204" pitchFamily="34" charset="0"/>
                <a:cs typeface="Times New Roman" panose="02020603050405020304" pitchFamily="18" charset="0"/>
              </a:rPr>
              <a:t>).</a:t>
            </a:r>
          </a:p>
          <a:p>
            <a:pPr algn="just"/>
            <a:r>
              <a:rPr lang="uk-UA" sz="2600" dirty="0" smtClean="0">
                <a:latin typeface="Times New Roman" panose="02020603050405020304" pitchFamily="18" charset="0"/>
                <a:ea typeface="Calibri" panose="020F0502020204030204" pitchFamily="34" charset="0"/>
                <a:cs typeface="Times New Roman" panose="02020603050405020304" pitchFamily="18" charset="0"/>
              </a:rPr>
              <a:t>Напіврухомі </a:t>
            </a:r>
            <a:r>
              <a:rPr lang="uk-UA" sz="2600" dirty="0">
                <a:latin typeface="Times New Roman" panose="02020603050405020304" pitchFamily="18" charset="0"/>
                <a:ea typeface="Calibri" panose="020F0502020204030204" pitchFamily="34" charset="0"/>
                <a:cs typeface="Times New Roman" panose="02020603050405020304" pitchFamily="18" charset="0"/>
              </a:rPr>
              <a:t>(</a:t>
            </a:r>
            <a:r>
              <a:rPr lang="uk-UA" sz="2600" i="1" dirty="0">
                <a:latin typeface="Times New Roman" panose="02020603050405020304" pitchFamily="18" charset="0"/>
                <a:ea typeface="Calibri" panose="020F0502020204030204" pitchFamily="34" charset="0"/>
                <a:cs typeface="Times New Roman" panose="02020603050405020304" pitchFamily="18" charset="0"/>
              </a:rPr>
              <a:t>амфіартрози</a:t>
            </a:r>
            <a:r>
              <a:rPr lang="uk-UA" sz="2600" dirty="0">
                <a:latin typeface="Times New Roman" panose="02020603050405020304" pitchFamily="18" charset="0"/>
                <a:ea typeface="Calibri" panose="020F0502020204030204" pitchFamily="34" charset="0"/>
                <a:cs typeface="Times New Roman" panose="02020603050405020304" pitchFamily="18" charset="0"/>
              </a:rPr>
              <a:t>) – забезпечують мінімальний рух (наприклад, міжхребцеві диски</a:t>
            </a:r>
            <a:r>
              <a:rPr lang="uk-UA" sz="2600" dirty="0" smtClean="0">
                <a:latin typeface="Times New Roman" panose="02020603050405020304" pitchFamily="18" charset="0"/>
                <a:ea typeface="Calibri" panose="020F0502020204030204" pitchFamily="34" charset="0"/>
                <a:cs typeface="Times New Roman" panose="02020603050405020304" pitchFamily="18" charset="0"/>
              </a:rPr>
              <a:t>).</a:t>
            </a:r>
          </a:p>
          <a:p>
            <a:pPr algn="just"/>
            <a:r>
              <a:rPr lang="uk-UA" sz="2600" dirty="0" smtClean="0">
                <a:latin typeface="Times New Roman" panose="02020603050405020304" pitchFamily="18" charset="0"/>
                <a:ea typeface="Calibri" panose="020F0502020204030204" pitchFamily="34" charset="0"/>
                <a:cs typeface="Times New Roman" panose="02020603050405020304" pitchFamily="18" charset="0"/>
              </a:rPr>
              <a:t>Рухомі </a:t>
            </a:r>
            <a:r>
              <a:rPr lang="uk-UA" sz="2600" dirty="0">
                <a:latin typeface="Times New Roman" panose="02020603050405020304" pitchFamily="18" charset="0"/>
                <a:ea typeface="Calibri" panose="020F0502020204030204" pitchFamily="34" charset="0"/>
                <a:cs typeface="Times New Roman" panose="02020603050405020304" pitchFamily="18" charset="0"/>
              </a:rPr>
              <a:t>(</a:t>
            </a:r>
            <a:r>
              <a:rPr lang="uk-UA" sz="2600" i="1" dirty="0">
                <a:latin typeface="Times New Roman" panose="02020603050405020304" pitchFamily="18" charset="0"/>
                <a:ea typeface="Calibri" panose="020F0502020204030204" pitchFamily="34" charset="0"/>
                <a:cs typeface="Times New Roman" panose="02020603050405020304" pitchFamily="18" charset="0"/>
              </a:rPr>
              <a:t>діартрози</a:t>
            </a:r>
            <a:r>
              <a:rPr lang="uk-UA" sz="2600" dirty="0">
                <a:latin typeface="Times New Roman" panose="02020603050405020304" pitchFamily="18" charset="0"/>
                <a:ea typeface="Calibri" panose="020F0502020204030204" pitchFamily="34" charset="0"/>
                <a:cs typeface="Times New Roman" panose="02020603050405020304" pitchFamily="18" charset="0"/>
              </a:rPr>
              <a:t>) – мають широкий діапазон рухів (наприклад, кульшовий або колінний суглоб).</a:t>
            </a:r>
            <a:endParaRPr lang="uk-UA" sz="2600" dirty="0" smtClean="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49687604"/>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07628"/>
            <a:ext cx="8435280" cy="1143000"/>
          </a:xfrm>
        </p:spPr>
        <p:txBody>
          <a:bodyPr>
            <a:normAutofit/>
          </a:bodyPr>
          <a:lstStyle/>
          <a:p>
            <a:r>
              <a:rPr lang="uk-UA" sz="3200" dirty="0" smtClean="0"/>
              <a:t>Види суглобів за функцією</a:t>
            </a:r>
            <a:endParaRPr lang="uk-UA" sz="3200" dirty="0"/>
          </a:p>
        </p:txBody>
      </p:sp>
      <p:pic>
        <p:nvPicPr>
          <p:cNvPr id="4" name="Місце для вмісту 3"/>
          <p:cNvPicPr>
            <a:picLocks noGrp="1" noChangeAspect="1"/>
          </p:cNvPicPr>
          <p:nvPr>
            <p:ph idx="1"/>
          </p:nvPr>
        </p:nvPicPr>
        <p:blipFill>
          <a:blip r:embed="rId2"/>
          <a:stretch>
            <a:fillRect/>
          </a:stretch>
        </p:blipFill>
        <p:spPr>
          <a:xfrm>
            <a:off x="750404" y="1052736"/>
            <a:ext cx="7848872" cy="5611717"/>
          </a:xfrm>
          <a:prstGeom prst="rect">
            <a:avLst/>
          </a:prstGeom>
        </p:spPr>
      </p:pic>
    </p:spTree>
    <p:extLst>
      <p:ext uri="{BB962C8B-B14F-4D97-AF65-F5344CB8AC3E}">
        <p14:creationId xmlns:p14="http://schemas.microsoft.com/office/powerpoint/2010/main" val="1065290985"/>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0" y="260648"/>
            <a:ext cx="8712968" cy="6264696"/>
          </a:xfrm>
        </p:spPr>
        <p:txBody>
          <a:bodyPr>
            <a:normAutofit/>
          </a:bodyPr>
          <a:lstStyle/>
          <a:p>
            <a:pPr marL="0" indent="0" algn="just">
              <a:buNone/>
            </a:pPr>
            <a:r>
              <a:rPr lang="uk-UA" sz="2600" b="1" i="1" dirty="0">
                <a:latin typeface="Times New Roman" panose="02020603050405020304" pitchFamily="18" charset="0"/>
                <a:ea typeface="Calibri" panose="020F0502020204030204" pitchFamily="34" charset="0"/>
                <a:cs typeface="Times New Roman" panose="02020603050405020304" pitchFamily="18" charset="0"/>
              </a:rPr>
              <a:t>3. За формою суглобових поверхонь </a:t>
            </a:r>
            <a:r>
              <a:rPr lang="uk-UA" sz="2600" i="1" dirty="0" smtClean="0">
                <a:latin typeface="Times New Roman" panose="02020603050405020304" pitchFamily="18" charset="0"/>
                <a:ea typeface="Calibri" panose="020F0502020204030204" pitchFamily="34" charset="0"/>
                <a:cs typeface="Times New Roman" panose="02020603050405020304" pitchFamily="18" charset="0"/>
              </a:rPr>
              <a:t>(за типом </a:t>
            </a:r>
            <a:r>
              <a:rPr lang="uk-UA" sz="2600" i="1" dirty="0">
                <a:latin typeface="Times New Roman" panose="02020603050405020304" pitchFamily="18" charset="0"/>
                <a:ea typeface="Calibri" panose="020F0502020204030204" pitchFamily="34" charset="0"/>
                <a:cs typeface="Times New Roman" panose="02020603050405020304" pitchFamily="18" charset="0"/>
              </a:rPr>
              <a:t>руху</a:t>
            </a:r>
            <a:r>
              <a:rPr lang="uk-UA" sz="2600" i="1" dirty="0" smtClean="0">
                <a:latin typeface="Times New Roman" panose="02020603050405020304" pitchFamily="18" charset="0"/>
                <a:ea typeface="Calibri" panose="020F0502020204030204" pitchFamily="34" charset="0"/>
                <a:cs typeface="Times New Roman" panose="02020603050405020304" pitchFamily="18" charset="0"/>
              </a:rPr>
              <a:t>)</a:t>
            </a:r>
          </a:p>
          <a:p>
            <a:pPr algn="just"/>
            <a:r>
              <a:rPr lang="uk-UA" sz="2600" i="1" dirty="0" smtClean="0">
                <a:latin typeface="Times New Roman" panose="02020603050405020304" pitchFamily="18" charset="0"/>
                <a:ea typeface="Calibri" panose="020F0502020204030204" pitchFamily="34" charset="0"/>
                <a:cs typeface="Times New Roman" panose="02020603050405020304" pitchFamily="18" charset="0"/>
              </a:rPr>
              <a:t>Кулеподібний, </a:t>
            </a:r>
            <a:r>
              <a:rPr lang="uk-UA" sz="2600" dirty="0" smtClean="0">
                <a:latin typeface="Times New Roman" panose="02020603050405020304" pitchFamily="18" charset="0"/>
                <a:ea typeface="Calibri" panose="020F0502020204030204" pitchFamily="34" charset="0"/>
                <a:cs typeface="Times New Roman" panose="02020603050405020304" pitchFamily="18" charset="0"/>
              </a:rPr>
              <a:t>кулястий (</a:t>
            </a:r>
            <a:r>
              <a:rPr lang="en-US" sz="2600" i="1" dirty="0" smtClean="0">
                <a:latin typeface="Times New Roman" panose="02020603050405020304" pitchFamily="18" charset="0"/>
                <a:ea typeface="Calibri" panose="020F0502020204030204" pitchFamily="34" charset="0"/>
                <a:cs typeface="Times New Roman" panose="02020603050405020304" pitchFamily="18" charset="0"/>
              </a:rPr>
              <a:t>ball-and-socket</a:t>
            </a:r>
            <a:r>
              <a:rPr lang="uk-UA" sz="2600" dirty="0" smtClean="0">
                <a:latin typeface="Times New Roman" panose="02020603050405020304" pitchFamily="18" charset="0"/>
                <a:ea typeface="Calibri" panose="020F0502020204030204" pitchFamily="34" charset="0"/>
                <a:cs typeface="Times New Roman" panose="02020603050405020304" pitchFamily="18" charset="0"/>
              </a:rPr>
              <a:t>) </a:t>
            </a:r>
            <a:r>
              <a:rPr lang="uk-UA" sz="2600" dirty="0">
                <a:latin typeface="Times New Roman" panose="02020603050405020304" pitchFamily="18" charset="0"/>
                <a:ea typeface="Calibri" panose="020F0502020204030204" pitchFamily="34" charset="0"/>
                <a:cs typeface="Times New Roman" panose="02020603050405020304" pitchFamily="18" charset="0"/>
              </a:rPr>
              <a:t>– рух у всіх напрямках (наприклад, </a:t>
            </a:r>
            <a:r>
              <a:rPr lang="uk-UA" sz="2600" dirty="0" smtClean="0">
                <a:latin typeface="Times New Roman" panose="02020603050405020304" pitchFamily="18" charset="0"/>
                <a:ea typeface="Calibri" panose="020F0502020204030204" pitchFamily="34" charset="0"/>
                <a:cs typeface="Times New Roman" panose="02020603050405020304" pitchFamily="18" charset="0"/>
              </a:rPr>
              <a:t>плечовий, кульшовий суглоби).</a:t>
            </a:r>
          </a:p>
          <a:p>
            <a:pPr algn="just"/>
            <a:r>
              <a:rPr lang="uk-UA" sz="2600" i="1" dirty="0" smtClean="0">
                <a:latin typeface="Times New Roman" panose="02020603050405020304" pitchFamily="18" charset="0"/>
                <a:ea typeface="Calibri" panose="020F0502020204030204" pitchFamily="34" charset="0"/>
                <a:cs typeface="Times New Roman" panose="02020603050405020304" pitchFamily="18" charset="0"/>
              </a:rPr>
              <a:t>Блокоподібний</a:t>
            </a:r>
            <a:r>
              <a:rPr lang="uk-UA" sz="26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2600" dirty="0" smtClean="0">
                <a:latin typeface="Times New Roman" panose="02020603050405020304" pitchFamily="18" charset="0"/>
                <a:ea typeface="Calibri" panose="020F0502020204030204" pitchFamily="34" charset="0"/>
                <a:cs typeface="Times New Roman" panose="02020603050405020304" pitchFamily="18" charset="0"/>
              </a:rPr>
              <a:t>(</a:t>
            </a:r>
            <a:r>
              <a:rPr lang="en-US" sz="2600" i="1" dirty="0" smtClean="0">
                <a:latin typeface="Times New Roman" panose="02020603050405020304" pitchFamily="18" charset="0"/>
                <a:ea typeface="Calibri" panose="020F0502020204030204" pitchFamily="34" charset="0"/>
                <a:cs typeface="Times New Roman" panose="02020603050405020304" pitchFamily="18" charset="0"/>
              </a:rPr>
              <a:t>pivot</a:t>
            </a:r>
            <a:r>
              <a:rPr lang="en-US" sz="2600" dirty="0" smtClean="0">
                <a:latin typeface="Times New Roman" panose="02020603050405020304" pitchFamily="18" charset="0"/>
                <a:ea typeface="Calibri" panose="020F0502020204030204" pitchFamily="34" charset="0"/>
                <a:cs typeface="Times New Roman" panose="02020603050405020304" pitchFamily="18" charset="0"/>
              </a:rPr>
              <a:t>) </a:t>
            </a:r>
            <a:r>
              <a:rPr lang="uk-UA" sz="2600" dirty="0" smtClean="0">
                <a:latin typeface="Times New Roman" panose="02020603050405020304" pitchFamily="18" charset="0"/>
                <a:ea typeface="Calibri" panose="020F0502020204030204" pitchFamily="34" charset="0"/>
                <a:cs typeface="Times New Roman" panose="02020603050405020304" pitchFamily="18" charset="0"/>
              </a:rPr>
              <a:t>– </a:t>
            </a:r>
            <a:r>
              <a:rPr lang="uk-UA" sz="2600" dirty="0">
                <a:latin typeface="Times New Roman" panose="02020603050405020304" pitchFamily="18" charset="0"/>
                <a:ea typeface="Calibri" panose="020F0502020204030204" pitchFamily="34" charset="0"/>
                <a:cs typeface="Times New Roman" panose="02020603050405020304" pitchFamily="18" charset="0"/>
              </a:rPr>
              <a:t>рух тільки в одній площині (наприклад, міжфалангові суглоби пальців</a:t>
            </a:r>
            <a:r>
              <a:rPr lang="uk-UA" sz="2600" dirty="0" smtClean="0">
                <a:latin typeface="Times New Roman" panose="02020603050405020304" pitchFamily="18" charset="0"/>
                <a:ea typeface="Calibri" panose="020F0502020204030204" pitchFamily="34" charset="0"/>
                <a:cs typeface="Times New Roman" panose="02020603050405020304" pitchFamily="18" charset="0"/>
              </a:rPr>
              <a:t>).</a:t>
            </a:r>
          </a:p>
          <a:p>
            <a:pPr algn="just"/>
            <a:r>
              <a:rPr lang="uk-UA" sz="2600" i="1" dirty="0" smtClean="0">
                <a:latin typeface="Times New Roman" panose="02020603050405020304" pitchFamily="18" charset="0"/>
                <a:ea typeface="Calibri" panose="020F0502020204030204" pitchFamily="34" charset="0"/>
                <a:cs typeface="Times New Roman" panose="02020603050405020304" pitchFamily="18" charset="0"/>
              </a:rPr>
              <a:t>Циліндричний</a:t>
            </a:r>
            <a:r>
              <a:rPr lang="uk-UA" sz="26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2600" dirty="0" smtClean="0">
                <a:latin typeface="Times New Roman" panose="02020603050405020304" pitchFamily="18" charset="0"/>
                <a:ea typeface="Calibri" panose="020F0502020204030204" pitchFamily="34" charset="0"/>
                <a:cs typeface="Times New Roman" panose="02020603050405020304" pitchFamily="18" charset="0"/>
              </a:rPr>
              <a:t>(</a:t>
            </a:r>
            <a:r>
              <a:rPr lang="en-US" sz="2600" i="1" dirty="0" smtClean="0">
                <a:latin typeface="Times New Roman" panose="02020603050405020304" pitchFamily="18" charset="0"/>
                <a:ea typeface="Calibri" panose="020F0502020204030204" pitchFamily="34" charset="0"/>
                <a:cs typeface="Times New Roman" panose="02020603050405020304" pitchFamily="18" charset="0"/>
              </a:rPr>
              <a:t>hinge</a:t>
            </a:r>
            <a:r>
              <a:rPr lang="en-US" sz="2600" dirty="0" smtClean="0">
                <a:latin typeface="Times New Roman" panose="02020603050405020304" pitchFamily="18" charset="0"/>
                <a:ea typeface="Calibri" panose="020F0502020204030204" pitchFamily="34" charset="0"/>
                <a:cs typeface="Times New Roman" panose="02020603050405020304" pitchFamily="18" charset="0"/>
              </a:rPr>
              <a:t>) </a:t>
            </a:r>
            <a:r>
              <a:rPr lang="uk-UA" sz="2600" dirty="0" smtClean="0">
                <a:latin typeface="Times New Roman" panose="02020603050405020304" pitchFamily="18" charset="0"/>
                <a:ea typeface="Calibri" panose="020F0502020204030204" pitchFamily="34" charset="0"/>
                <a:cs typeface="Times New Roman" panose="02020603050405020304" pitchFamily="18" charset="0"/>
              </a:rPr>
              <a:t>– </a:t>
            </a:r>
            <a:r>
              <a:rPr lang="uk-UA" sz="2600" dirty="0">
                <a:latin typeface="Times New Roman" panose="02020603050405020304" pitchFamily="18" charset="0"/>
                <a:ea typeface="Calibri" panose="020F0502020204030204" pitchFamily="34" charset="0"/>
                <a:cs typeface="Times New Roman" panose="02020603050405020304" pitchFamily="18" charset="0"/>
              </a:rPr>
              <a:t>обертальний рух навколо однієї осі (наприклад, променево-ліктьовий суглоб</a:t>
            </a:r>
            <a:r>
              <a:rPr lang="uk-UA" sz="2600" dirty="0" smtClean="0">
                <a:latin typeface="Times New Roman" panose="02020603050405020304" pitchFamily="18" charset="0"/>
                <a:ea typeface="Calibri" panose="020F0502020204030204" pitchFamily="34" charset="0"/>
                <a:cs typeface="Times New Roman" panose="02020603050405020304" pitchFamily="18" charset="0"/>
              </a:rPr>
              <a:t>).</a:t>
            </a:r>
          </a:p>
          <a:p>
            <a:pPr algn="just"/>
            <a:r>
              <a:rPr lang="uk-UA" sz="2600" i="1" dirty="0" smtClean="0">
                <a:latin typeface="Times New Roman" panose="02020603050405020304" pitchFamily="18" charset="0"/>
                <a:ea typeface="Calibri" panose="020F0502020204030204" pitchFamily="34" charset="0"/>
                <a:cs typeface="Times New Roman" panose="02020603050405020304" pitchFamily="18" charset="0"/>
              </a:rPr>
              <a:t>Еліпсоподібний</a:t>
            </a:r>
            <a:r>
              <a:rPr lang="uk-UA" sz="26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2600" dirty="0" smtClean="0">
                <a:latin typeface="Times New Roman" panose="02020603050405020304" pitchFamily="18" charset="0"/>
                <a:ea typeface="Calibri" panose="020F0502020204030204" pitchFamily="34" charset="0"/>
                <a:cs typeface="Times New Roman" panose="02020603050405020304" pitchFamily="18" charset="0"/>
              </a:rPr>
              <a:t>(</a:t>
            </a:r>
            <a:r>
              <a:rPr lang="en-US" sz="2600" i="1" dirty="0" err="1" smtClean="0">
                <a:latin typeface="Times New Roman" panose="02020603050405020304" pitchFamily="18" charset="0"/>
                <a:ea typeface="Calibri" panose="020F0502020204030204" pitchFamily="34" charset="0"/>
                <a:cs typeface="Times New Roman" panose="02020603050405020304" pitchFamily="18" charset="0"/>
              </a:rPr>
              <a:t>condyloid</a:t>
            </a:r>
            <a:r>
              <a:rPr lang="en-US" sz="2600" dirty="0" smtClean="0">
                <a:latin typeface="Times New Roman" panose="02020603050405020304" pitchFamily="18" charset="0"/>
                <a:ea typeface="Calibri" panose="020F0502020204030204" pitchFamily="34" charset="0"/>
                <a:cs typeface="Times New Roman" panose="02020603050405020304" pitchFamily="18" charset="0"/>
              </a:rPr>
              <a:t>) </a:t>
            </a:r>
            <a:r>
              <a:rPr lang="uk-UA" sz="2600" dirty="0" smtClean="0">
                <a:latin typeface="Times New Roman" panose="02020603050405020304" pitchFamily="18" charset="0"/>
                <a:ea typeface="Calibri" panose="020F0502020204030204" pitchFamily="34" charset="0"/>
                <a:cs typeface="Times New Roman" panose="02020603050405020304" pitchFamily="18" charset="0"/>
              </a:rPr>
              <a:t>– </a:t>
            </a:r>
            <a:r>
              <a:rPr lang="uk-UA" sz="2600" dirty="0">
                <a:latin typeface="Times New Roman" panose="02020603050405020304" pitchFamily="18" charset="0"/>
                <a:ea typeface="Calibri" panose="020F0502020204030204" pitchFamily="34" charset="0"/>
                <a:cs typeface="Times New Roman" panose="02020603050405020304" pitchFamily="18" charset="0"/>
              </a:rPr>
              <a:t>рух у двох площинах (наприклад, променево-зап’ястковий суглоб</a:t>
            </a:r>
            <a:r>
              <a:rPr lang="uk-UA" sz="2600" dirty="0" smtClean="0">
                <a:latin typeface="Times New Roman" panose="02020603050405020304" pitchFamily="18" charset="0"/>
                <a:ea typeface="Calibri" panose="020F0502020204030204" pitchFamily="34" charset="0"/>
                <a:cs typeface="Times New Roman" panose="02020603050405020304" pitchFamily="18" charset="0"/>
              </a:rPr>
              <a:t>).</a:t>
            </a:r>
          </a:p>
          <a:p>
            <a:pPr algn="just"/>
            <a:r>
              <a:rPr lang="uk-UA" sz="2600" i="1" dirty="0" smtClean="0">
                <a:latin typeface="Times New Roman" panose="02020603050405020304" pitchFamily="18" charset="0"/>
                <a:ea typeface="Calibri" panose="020F0502020204030204" pitchFamily="34" charset="0"/>
                <a:cs typeface="Times New Roman" panose="02020603050405020304" pitchFamily="18" charset="0"/>
              </a:rPr>
              <a:t>Сідлоподібний</a:t>
            </a:r>
            <a:r>
              <a:rPr lang="uk-UA" sz="26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2600" dirty="0" smtClean="0">
                <a:latin typeface="Times New Roman" panose="02020603050405020304" pitchFamily="18" charset="0"/>
                <a:ea typeface="Calibri" panose="020F0502020204030204" pitchFamily="34" charset="0"/>
                <a:cs typeface="Times New Roman" panose="02020603050405020304" pitchFamily="18" charset="0"/>
              </a:rPr>
              <a:t>(</a:t>
            </a:r>
            <a:r>
              <a:rPr lang="en-US" sz="2600" i="1" dirty="0" smtClean="0">
                <a:latin typeface="Times New Roman" panose="02020603050405020304" pitchFamily="18" charset="0"/>
                <a:ea typeface="Calibri" panose="020F0502020204030204" pitchFamily="34" charset="0"/>
                <a:cs typeface="Times New Roman" panose="02020603050405020304" pitchFamily="18" charset="0"/>
              </a:rPr>
              <a:t>saddle</a:t>
            </a:r>
            <a:r>
              <a:rPr lang="en-US" sz="2600" dirty="0" smtClean="0">
                <a:latin typeface="Times New Roman" panose="02020603050405020304" pitchFamily="18" charset="0"/>
                <a:ea typeface="Calibri" panose="020F0502020204030204" pitchFamily="34" charset="0"/>
                <a:cs typeface="Times New Roman" panose="02020603050405020304" pitchFamily="18" charset="0"/>
              </a:rPr>
              <a:t>) </a:t>
            </a:r>
            <a:r>
              <a:rPr lang="uk-UA" sz="2600" dirty="0" smtClean="0">
                <a:latin typeface="Times New Roman" panose="02020603050405020304" pitchFamily="18" charset="0"/>
                <a:ea typeface="Calibri" panose="020F0502020204030204" pitchFamily="34" charset="0"/>
                <a:cs typeface="Times New Roman" panose="02020603050405020304" pitchFamily="18" charset="0"/>
              </a:rPr>
              <a:t>– </a:t>
            </a:r>
            <a:r>
              <a:rPr lang="uk-UA" sz="2600" dirty="0">
                <a:latin typeface="Times New Roman" panose="02020603050405020304" pitchFamily="18" charset="0"/>
                <a:ea typeface="Calibri" panose="020F0502020204030204" pitchFamily="34" charset="0"/>
                <a:cs typeface="Times New Roman" panose="02020603050405020304" pitchFamily="18" charset="0"/>
              </a:rPr>
              <a:t>дозволяє рух у двох напрямках (наприклад, зап'ястково-п’ястковий суглоб великого пальця</a:t>
            </a:r>
            <a:r>
              <a:rPr lang="uk-UA" sz="2600" dirty="0" smtClean="0">
                <a:latin typeface="Times New Roman" panose="02020603050405020304" pitchFamily="18" charset="0"/>
                <a:ea typeface="Calibri" panose="020F0502020204030204" pitchFamily="34" charset="0"/>
                <a:cs typeface="Times New Roman" panose="02020603050405020304" pitchFamily="18" charset="0"/>
              </a:rPr>
              <a:t>).</a:t>
            </a:r>
          </a:p>
          <a:p>
            <a:pPr algn="just"/>
            <a:r>
              <a:rPr lang="uk-UA" sz="2600" i="1" dirty="0" smtClean="0">
                <a:latin typeface="Times New Roman" panose="02020603050405020304" pitchFamily="18" charset="0"/>
                <a:ea typeface="Calibri" panose="020F0502020204030204" pitchFamily="34" charset="0"/>
                <a:cs typeface="Times New Roman" panose="02020603050405020304" pitchFamily="18" charset="0"/>
              </a:rPr>
              <a:t>Плоский</a:t>
            </a:r>
            <a:r>
              <a:rPr lang="uk-UA" sz="26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2600" dirty="0" smtClean="0">
                <a:latin typeface="Times New Roman" panose="02020603050405020304" pitchFamily="18" charset="0"/>
                <a:ea typeface="Calibri" panose="020F0502020204030204" pitchFamily="34" charset="0"/>
                <a:cs typeface="Times New Roman" panose="02020603050405020304" pitchFamily="18" charset="0"/>
              </a:rPr>
              <a:t>(</a:t>
            </a:r>
            <a:r>
              <a:rPr lang="en-US" sz="2600" i="1" dirty="0" smtClean="0">
                <a:latin typeface="Times New Roman" panose="02020603050405020304" pitchFamily="18" charset="0"/>
                <a:ea typeface="Calibri" panose="020F0502020204030204" pitchFamily="34" charset="0"/>
                <a:cs typeface="Times New Roman" panose="02020603050405020304" pitchFamily="18" charset="0"/>
              </a:rPr>
              <a:t>plane</a:t>
            </a:r>
            <a:r>
              <a:rPr lang="en-US" sz="2600" dirty="0" smtClean="0">
                <a:latin typeface="Times New Roman" panose="02020603050405020304" pitchFamily="18" charset="0"/>
                <a:ea typeface="Calibri" panose="020F0502020204030204" pitchFamily="34" charset="0"/>
                <a:cs typeface="Times New Roman" panose="02020603050405020304" pitchFamily="18" charset="0"/>
              </a:rPr>
              <a:t>)</a:t>
            </a:r>
            <a:r>
              <a:rPr lang="uk-UA" sz="2600" dirty="0" smtClean="0">
                <a:latin typeface="Times New Roman" panose="02020603050405020304" pitchFamily="18" charset="0"/>
                <a:ea typeface="Calibri" panose="020F0502020204030204" pitchFamily="34" charset="0"/>
                <a:cs typeface="Times New Roman" panose="02020603050405020304" pitchFamily="18" charset="0"/>
              </a:rPr>
              <a:t> – </a:t>
            </a:r>
            <a:r>
              <a:rPr lang="uk-UA" sz="2600" dirty="0">
                <a:latin typeface="Times New Roman" panose="02020603050405020304" pitchFamily="18" charset="0"/>
                <a:ea typeface="Calibri" panose="020F0502020204030204" pitchFamily="34" charset="0"/>
                <a:cs typeface="Times New Roman" panose="02020603050405020304" pitchFamily="18" charset="0"/>
              </a:rPr>
              <a:t>обмежені ковзні рухи (наприклад, міжреберні суглоби).</a:t>
            </a:r>
            <a:endParaRPr lang="uk-UA" sz="2600" dirty="0" smtClean="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00706746"/>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Місце для вмісту 3"/>
          <p:cNvPicPr>
            <a:picLocks noGrp="1" noChangeAspect="1"/>
          </p:cNvPicPr>
          <p:nvPr>
            <p:ph idx="1"/>
          </p:nvPr>
        </p:nvPicPr>
        <p:blipFill>
          <a:blip r:embed="rId2"/>
          <a:stretch>
            <a:fillRect/>
          </a:stretch>
        </p:blipFill>
        <p:spPr>
          <a:xfrm>
            <a:off x="1763688" y="188640"/>
            <a:ext cx="5462154" cy="6392076"/>
          </a:xfrm>
          <a:prstGeom prst="rect">
            <a:avLst/>
          </a:prstGeom>
        </p:spPr>
      </p:pic>
    </p:spTree>
    <p:extLst>
      <p:ext uri="{BB962C8B-B14F-4D97-AF65-F5344CB8AC3E}">
        <p14:creationId xmlns:p14="http://schemas.microsoft.com/office/powerpoint/2010/main" val="3830429581"/>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74" y="188640"/>
            <a:ext cx="8229600" cy="1143000"/>
          </a:xfrm>
        </p:spPr>
        <p:txBody>
          <a:bodyPr>
            <a:normAutofit/>
          </a:bodyPr>
          <a:lstStyle/>
          <a:p>
            <a:r>
              <a:rPr lang="uk-UA" sz="2800" b="1" dirty="0" smtClean="0">
                <a:solidFill>
                  <a:srgbClr val="0070C0"/>
                </a:solidFill>
                <a:latin typeface="Times New Roman" panose="02020603050405020304" pitchFamily="18" charset="0"/>
                <a:cs typeface="Times New Roman" panose="02020603050405020304" pitchFamily="18" charset="0"/>
              </a:rPr>
              <a:t>4. Число </a:t>
            </a:r>
            <a:r>
              <a:rPr lang="uk-UA" sz="2800" b="1" dirty="0">
                <a:solidFill>
                  <a:srgbClr val="0070C0"/>
                </a:solidFill>
                <a:latin typeface="Times New Roman" panose="02020603050405020304" pitchFamily="18" charset="0"/>
                <a:cs typeface="Times New Roman" panose="02020603050405020304" pitchFamily="18" charset="0"/>
              </a:rPr>
              <a:t>ступенів </a:t>
            </a:r>
            <a:r>
              <a:rPr lang="uk-UA" sz="2800" b="1" dirty="0" smtClean="0">
                <a:solidFill>
                  <a:srgbClr val="0070C0"/>
                </a:solidFill>
                <a:latin typeface="Times New Roman" panose="02020603050405020304" pitchFamily="18" charset="0"/>
                <a:cs typeface="Times New Roman" panose="02020603050405020304" pitchFamily="18" charset="0"/>
              </a:rPr>
              <a:t>свободи </a:t>
            </a:r>
            <a:br>
              <a:rPr lang="uk-UA" sz="2800" b="1" dirty="0" smtClean="0">
                <a:solidFill>
                  <a:srgbClr val="0070C0"/>
                </a:solidFill>
                <a:latin typeface="Times New Roman" panose="02020603050405020304" pitchFamily="18" charset="0"/>
                <a:cs typeface="Times New Roman" panose="02020603050405020304" pitchFamily="18" charset="0"/>
              </a:rPr>
            </a:br>
            <a:r>
              <a:rPr lang="uk-UA" sz="2800" b="1" dirty="0" smtClean="0">
                <a:solidFill>
                  <a:srgbClr val="0070C0"/>
                </a:solidFill>
                <a:latin typeface="Times New Roman" panose="02020603050405020304" pitchFamily="18" charset="0"/>
                <a:cs typeface="Times New Roman" panose="02020603050405020304" pitchFamily="18" charset="0"/>
              </a:rPr>
              <a:t>біокінематичних ланцюгів</a:t>
            </a:r>
            <a:endParaRPr lang="uk-UA" sz="2800" b="1" dirty="0">
              <a:solidFill>
                <a:srgbClr val="0070C0"/>
              </a:solidFill>
              <a:latin typeface="Times New Roman" panose="02020603050405020304" pitchFamily="18" charset="0"/>
              <a:cs typeface="Times New Roman" panose="02020603050405020304" pitchFamily="18" charset="0"/>
            </a:endParaRPr>
          </a:p>
        </p:txBody>
      </p:sp>
      <p:sp>
        <p:nvSpPr>
          <p:cNvPr id="3" name="Місце для вмісту 2"/>
          <p:cNvSpPr>
            <a:spLocks noGrp="1"/>
          </p:cNvSpPr>
          <p:nvPr>
            <p:ph idx="1"/>
          </p:nvPr>
        </p:nvSpPr>
        <p:spPr>
          <a:xfrm>
            <a:off x="301774" y="1412776"/>
            <a:ext cx="8590706" cy="5112568"/>
          </a:xfrm>
        </p:spPr>
        <p:txBody>
          <a:bodyPr>
            <a:normAutofit lnSpcReduction="10000"/>
          </a:bodyPr>
          <a:lstStyle/>
          <a:p>
            <a:pPr algn="just"/>
            <a:r>
              <a:rPr lang="uk-UA" sz="2400" b="1" dirty="0" smtClean="0">
                <a:latin typeface="Times New Roman" panose="02020603050405020304" pitchFamily="18" charset="0"/>
                <a:cs typeface="Times New Roman" panose="02020603050405020304" pitchFamily="18" charset="0"/>
              </a:rPr>
              <a:t>Біокінематичні ланцюги - </a:t>
            </a:r>
            <a:r>
              <a:rPr lang="uk-UA" sz="2400" dirty="0" smtClean="0">
                <a:latin typeface="Times New Roman" panose="02020603050405020304" pitchFamily="18" charset="0"/>
                <a:cs typeface="Times New Roman" panose="02020603050405020304" pitchFamily="18" charset="0"/>
              </a:rPr>
              <a:t>це </a:t>
            </a:r>
            <a:r>
              <a:rPr lang="uk-UA" sz="2400" dirty="0">
                <a:latin typeface="Times New Roman" panose="02020603050405020304" pitchFamily="18" charset="0"/>
                <a:cs typeface="Times New Roman" panose="02020603050405020304" pitchFamily="18" charset="0"/>
              </a:rPr>
              <a:t>послідовне з’єднання ряду </a:t>
            </a:r>
            <a:r>
              <a:rPr lang="uk-UA" sz="2400" dirty="0" smtClean="0">
                <a:latin typeface="Times New Roman" panose="02020603050405020304" pitchFamily="18" charset="0"/>
                <a:cs typeface="Times New Roman" panose="02020603050405020304" pitchFamily="18" charset="0"/>
              </a:rPr>
              <a:t>біокінематичних </a:t>
            </a:r>
            <a:r>
              <a:rPr lang="uk-UA" sz="2400" dirty="0">
                <a:latin typeface="Times New Roman" panose="02020603050405020304" pitchFamily="18" charset="0"/>
                <a:cs typeface="Times New Roman" panose="02020603050405020304" pitchFamily="18" charset="0"/>
              </a:rPr>
              <a:t>пар.</a:t>
            </a:r>
          </a:p>
          <a:p>
            <a:pPr algn="just"/>
            <a:r>
              <a:rPr lang="uk-UA" sz="2400" b="1" dirty="0" smtClean="0">
                <a:latin typeface="Times New Roman" panose="02020603050405020304" pitchFamily="18" charset="0"/>
                <a:cs typeface="Times New Roman" panose="02020603050405020304" pitchFamily="18" charset="0"/>
              </a:rPr>
              <a:t>Біокінематична пара </a:t>
            </a:r>
            <a:r>
              <a:rPr lang="uk-UA" sz="2400" dirty="0" smtClean="0">
                <a:latin typeface="Times New Roman" panose="02020603050405020304" pitchFamily="18" charset="0"/>
                <a:cs typeface="Times New Roman" panose="02020603050405020304" pitchFamily="18" charset="0"/>
              </a:rPr>
              <a:t>- це </a:t>
            </a:r>
            <a:r>
              <a:rPr lang="uk-UA" sz="2400" dirty="0">
                <a:latin typeface="Times New Roman" panose="02020603050405020304" pitchFamily="18" charset="0"/>
                <a:cs typeface="Times New Roman" panose="02020603050405020304" pitchFamily="18" charset="0"/>
              </a:rPr>
              <a:t>рухоме (кінематичне) сполучення </a:t>
            </a:r>
            <a:r>
              <a:rPr lang="uk-UA" sz="2400" i="1" dirty="0">
                <a:latin typeface="Times New Roman" panose="02020603050405020304" pitchFamily="18" charset="0"/>
                <a:cs typeface="Times New Roman" panose="02020603050405020304" pitchFamily="18" charset="0"/>
              </a:rPr>
              <a:t>двох</a:t>
            </a:r>
            <a:r>
              <a:rPr lang="uk-UA" sz="2400" dirty="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кісток, </a:t>
            </a:r>
            <a:r>
              <a:rPr lang="uk-UA" sz="2400" dirty="0">
                <a:latin typeface="Times New Roman" panose="02020603050405020304" pitchFamily="18" charset="0"/>
                <a:cs typeface="Times New Roman" panose="02020603050405020304" pitchFamily="18" charset="0"/>
              </a:rPr>
              <a:t>у якому можливості рухів визначаються будовою цього з’єднання </a:t>
            </a:r>
            <a:r>
              <a:rPr lang="uk-UA" sz="2400" dirty="0" smtClean="0">
                <a:latin typeface="Times New Roman" panose="02020603050405020304" pitchFamily="18" charset="0"/>
                <a:cs typeface="Times New Roman" panose="02020603050405020304" pitchFamily="18" charset="0"/>
              </a:rPr>
              <a:t>(видом суглоба) і </a:t>
            </a:r>
            <a:r>
              <a:rPr lang="uk-UA" sz="2400" dirty="0">
                <a:latin typeface="Times New Roman" panose="02020603050405020304" pitchFamily="18" charset="0"/>
                <a:cs typeface="Times New Roman" panose="02020603050405020304" pitchFamily="18" charset="0"/>
              </a:rPr>
              <a:t>управляючим впливом м’язів.</a:t>
            </a:r>
          </a:p>
          <a:p>
            <a:pPr algn="just"/>
            <a:r>
              <a:rPr lang="uk-UA" sz="2400" b="1" dirty="0" smtClean="0">
                <a:latin typeface="Times New Roman" panose="02020603050405020304" pitchFamily="18" charset="0"/>
                <a:cs typeface="Times New Roman" panose="02020603050405020304" pitchFamily="18" charset="0"/>
              </a:rPr>
              <a:t>Кінематична </a:t>
            </a:r>
            <a:r>
              <a:rPr lang="uk-UA" sz="2400" b="1" dirty="0">
                <a:latin typeface="Times New Roman" panose="02020603050405020304" pitchFamily="18" charset="0"/>
                <a:cs typeface="Times New Roman" panose="02020603050405020304" pitchFamily="18" charset="0"/>
              </a:rPr>
              <a:t>рухливість </a:t>
            </a:r>
            <a:r>
              <a:rPr lang="uk-UA" sz="2400" dirty="0">
                <a:latin typeface="Times New Roman" panose="02020603050405020304" pitchFamily="18" charset="0"/>
                <a:cs typeface="Times New Roman" panose="02020603050405020304" pitchFamily="18" charset="0"/>
              </a:rPr>
              <a:t>при </a:t>
            </a:r>
            <a:r>
              <a:rPr lang="uk-UA" sz="2400" dirty="0" err="1">
                <a:latin typeface="Times New Roman" panose="02020603050405020304" pitchFamily="18" charset="0"/>
                <a:cs typeface="Times New Roman" panose="02020603050405020304" pitchFamily="18" charset="0"/>
              </a:rPr>
              <a:t>багатовісних</a:t>
            </a:r>
            <a:r>
              <a:rPr lang="uk-UA" sz="2400" dirty="0">
                <a:latin typeface="Times New Roman" panose="02020603050405020304" pitchFamily="18" charset="0"/>
                <a:cs typeface="Times New Roman" panose="02020603050405020304" pitchFamily="18" charset="0"/>
              </a:rPr>
              <a:t> з'єднаннях забезпечується за рахунок близького розташування двох або декількох одновісних з'єднань. </a:t>
            </a:r>
          </a:p>
          <a:p>
            <a:pPr algn="just"/>
            <a:r>
              <a:rPr lang="uk-UA" sz="2400" b="1" dirty="0">
                <a:latin typeface="Times New Roman" panose="02020603050405020304" pitchFamily="18" charset="0"/>
                <a:cs typeface="Times New Roman" panose="02020603050405020304" pitchFamily="18" charset="0"/>
              </a:rPr>
              <a:t>Ступінь свободи </a:t>
            </a:r>
            <a:r>
              <a:rPr lang="uk-UA" sz="2400" dirty="0">
                <a:latin typeface="Times New Roman" panose="02020603050405020304" pitchFamily="18" charset="0"/>
                <a:cs typeface="Times New Roman" panose="02020603050405020304" pitchFamily="18" charset="0"/>
              </a:rPr>
              <a:t>— це кількість незалежних параметрів, які визначають положення та рух тіла або суглоба в просторі.</a:t>
            </a:r>
          </a:p>
          <a:p>
            <a:pPr algn="just"/>
            <a:r>
              <a:rPr lang="uk-UA" sz="2400" b="1" dirty="0" smtClean="0">
                <a:latin typeface="Times New Roman" panose="02020603050405020304" pitchFamily="18" charset="0"/>
                <a:cs typeface="Times New Roman" panose="02020603050405020304" pitchFamily="18" charset="0"/>
              </a:rPr>
              <a:t>Число </a:t>
            </a:r>
            <a:r>
              <a:rPr lang="uk-UA" sz="2400" b="1" dirty="0">
                <a:latin typeface="Times New Roman" panose="02020603050405020304" pitchFamily="18" charset="0"/>
                <a:cs typeface="Times New Roman" panose="02020603050405020304" pitchFamily="18" charset="0"/>
              </a:rPr>
              <a:t>ступенів свободи </a:t>
            </a:r>
            <a:r>
              <a:rPr lang="uk-UA" sz="2400" dirty="0">
                <a:latin typeface="Times New Roman" panose="02020603050405020304" pitchFamily="18" charset="0"/>
                <a:cs typeface="Times New Roman" panose="02020603050405020304" pitchFamily="18" charset="0"/>
              </a:rPr>
              <a:t>в біокінематичних ланцюгах визначається числом біокінематичних пар, що входять у ланцюг, його будовою та переважним впливом м'язів. </a:t>
            </a:r>
          </a:p>
          <a:p>
            <a:pPr marL="0" indent="0">
              <a:buNone/>
            </a:pPr>
            <a:endParaRPr lang="uk-UA"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41110640"/>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409786" y="332656"/>
            <a:ext cx="8446690" cy="2529408"/>
          </a:xfrm>
        </p:spPr>
        <p:txBody>
          <a:bodyPr>
            <a:normAutofit/>
          </a:bodyPr>
          <a:lstStyle/>
          <a:p>
            <a:pPr marL="0" indent="0">
              <a:buNone/>
            </a:pPr>
            <a:r>
              <a:rPr lang="uk-UA" sz="2400" dirty="0" smtClean="0">
                <a:latin typeface="Times New Roman" panose="02020603050405020304" pitchFamily="18" charset="0"/>
                <a:cs typeface="Times New Roman" panose="02020603050405020304" pitchFamily="18" charset="0"/>
              </a:rPr>
              <a:t>Біокінематичні ланцюги можуть бути замкнені і незамкнені. </a:t>
            </a:r>
          </a:p>
          <a:p>
            <a:r>
              <a:rPr lang="uk-UA" sz="2400" b="1" dirty="0" smtClean="0">
                <a:latin typeface="Times New Roman" panose="02020603050405020304" pitchFamily="18" charset="0"/>
                <a:cs typeface="Times New Roman" panose="02020603050405020304" pitchFamily="18" charset="0"/>
              </a:rPr>
              <a:t>Відкритий </a:t>
            </a:r>
            <a:r>
              <a:rPr lang="uk-UA" sz="2400" dirty="0" smtClean="0">
                <a:latin typeface="Times New Roman" panose="02020603050405020304" pitchFamily="18" charset="0"/>
                <a:cs typeface="Times New Roman" panose="02020603050405020304" pitchFamily="18" charset="0"/>
              </a:rPr>
              <a:t>(незамкнений) </a:t>
            </a:r>
            <a:r>
              <a:rPr lang="uk-UA" sz="2400" b="1" dirty="0" smtClean="0">
                <a:latin typeface="Times New Roman" panose="02020603050405020304" pitchFamily="18" charset="0"/>
                <a:cs typeface="Times New Roman" panose="02020603050405020304" pitchFamily="18" charset="0"/>
              </a:rPr>
              <a:t>ланцюг</a:t>
            </a:r>
            <a:r>
              <a:rPr lang="uk-UA" sz="2400" dirty="0" smtClean="0">
                <a:latin typeface="Times New Roman" panose="02020603050405020304" pitchFamily="18" charset="0"/>
                <a:cs typeface="Times New Roman" panose="02020603050405020304" pitchFamily="18" charset="0"/>
              </a:rPr>
              <a:t> - </a:t>
            </a:r>
            <a:r>
              <a:rPr lang="uk-UA" sz="2400" dirty="0">
                <a:latin typeface="Times New Roman" panose="02020603050405020304" pitchFamily="18" charset="0"/>
                <a:cs typeface="Times New Roman" panose="02020603050405020304" pitchFamily="18" charset="0"/>
              </a:rPr>
              <a:t>кінцівка рухається вільно, максимальна рухливість (наприклад, </a:t>
            </a:r>
            <a:r>
              <a:rPr lang="uk-UA" sz="2400" dirty="0" smtClean="0">
                <a:latin typeface="Times New Roman" panose="02020603050405020304" pitchFamily="18" charset="0"/>
                <a:cs typeface="Times New Roman" panose="02020603050405020304" pitchFamily="18" charset="0"/>
              </a:rPr>
              <a:t>нога </a:t>
            </a:r>
            <a:r>
              <a:rPr lang="uk-UA" sz="2400" dirty="0">
                <a:latin typeface="Times New Roman" panose="02020603050405020304" pitchFamily="18" charset="0"/>
                <a:cs typeface="Times New Roman" panose="02020603050405020304" pitchFamily="18" charset="0"/>
              </a:rPr>
              <a:t>при </a:t>
            </a:r>
            <a:r>
              <a:rPr lang="uk-UA" sz="2400" dirty="0" smtClean="0">
                <a:latin typeface="Times New Roman" panose="02020603050405020304" pitchFamily="18" charset="0"/>
                <a:cs typeface="Times New Roman" panose="02020603050405020304" pitchFamily="18" charset="0"/>
              </a:rPr>
              <a:t>відбиванні </a:t>
            </a:r>
            <a:r>
              <a:rPr lang="uk-UA" sz="2400" dirty="0">
                <a:latin typeface="Times New Roman" panose="02020603050405020304" pitchFamily="18" charset="0"/>
                <a:cs typeface="Times New Roman" panose="02020603050405020304" pitchFamily="18" charset="0"/>
              </a:rPr>
              <a:t>м'яча).</a:t>
            </a:r>
          </a:p>
          <a:p>
            <a:r>
              <a:rPr lang="uk-UA" sz="2400" b="1" dirty="0">
                <a:latin typeface="Times New Roman" panose="02020603050405020304" pitchFamily="18" charset="0"/>
                <a:cs typeface="Times New Roman" panose="02020603050405020304" pitchFamily="18" charset="0"/>
              </a:rPr>
              <a:t>Закритий </a:t>
            </a:r>
            <a:r>
              <a:rPr lang="uk-UA" sz="2400" dirty="0" smtClean="0">
                <a:latin typeface="Times New Roman" panose="02020603050405020304" pitchFamily="18" charset="0"/>
                <a:cs typeface="Times New Roman" panose="02020603050405020304" pitchFamily="18" charset="0"/>
              </a:rPr>
              <a:t>(замкнений)</a:t>
            </a:r>
            <a:r>
              <a:rPr lang="uk-UA" sz="2400" b="1" dirty="0" smtClean="0">
                <a:latin typeface="Times New Roman" panose="02020603050405020304" pitchFamily="18" charset="0"/>
                <a:cs typeface="Times New Roman" panose="02020603050405020304" pitchFamily="18" charset="0"/>
              </a:rPr>
              <a:t> ланцюг</a:t>
            </a:r>
            <a:r>
              <a:rPr lang="uk-UA" sz="2400" dirty="0" smtClean="0">
                <a:latin typeface="Times New Roman" panose="02020603050405020304" pitchFamily="18" charset="0"/>
                <a:cs typeface="Times New Roman" panose="02020603050405020304" pitchFamily="18" charset="0"/>
              </a:rPr>
              <a:t> - </a:t>
            </a:r>
            <a:r>
              <a:rPr lang="uk-UA" sz="2400" dirty="0">
                <a:latin typeface="Times New Roman" panose="02020603050405020304" pitchFamily="18" charset="0"/>
                <a:cs typeface="Times New Roman" panose="02020603050405020304" pitchFamily="18" charset="0"/>
              </a:rPr>
              <a:t>кінцівка зафіксована (наприклад, нога при присіданні).</a:t>
            </a:r>
          </a:p>
          <a:p>
            <a:pPr marL="0" indent="0">
              <a:buNone/>
            </a:pPr>
            <a:endParaRPr lang="uk-UA" sz="2400" dirty="0">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a:stretch>
            <a:fillRect/>
          </a:stretch>
        </p:blipFill>
        <p:spPr>
          <a:xfrm>
            <a:off x="1369330" y="2996952"/>
            <a:ext cx="6527601" cy="3655455"/>
          </a:xfrm>
          <a:prstGeom prst="rect">
            <a:avLst/>
          </a:prstGeom>
        </p:spPr>
      </p:pic>
    </p:spTree>
    <p:extLst>
      <p:ext uri="{BB962C8B-B14F-4D97-AF65-F5344CB8AC3E}">
        <p14:creationId xmlns:p14="http://schemas.microsoft.com/office/powerpoint/2010/main" val="4206296350"/>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404664"/>
            <a:ext cx="8229600" cy="805139"/>
          </a:xfrm>
        </p:spPr>
        <p:txBody>
          <a:bodyPr>
            <a:noAutofit/>
          </a:bodyPr>
          <a:lstStyle/>
          <a:p>
            <a:r>
              <a:rPr lang="uk-UA" sz="2800" b="1" dirty="0" smtClean="0">
                <a:solidFill>
                  <a:srgbClr val="0070C0"/>
                </a:solidFill>
                <a:latin typeface="Times New Roman" panose="02020603050405020304" pitchFamily="18" charset="0"/>
                <a:cs typeface="Times New Roman" panose="02020603050405020304" pitchFamily="18" charset="0"/>
              </a:rPr>
              <a:t>5. Класифікація діартрозів за числом ступенів свободи</a:t>
            </a:r>
            <a:endParaRPr lang="uk-UA" sz="2800" b="1" dirty="0">
              <a:solidFill>
                <a:srgbClr val="0070C0"/>
              </a:solidFill>
              <a:latin typeface="Times New Roman" panose="02020603050405020304" pitchFamily="18" charset="0"/>
              <a:cs typeface="Times New Roman" panose="02020603050405020304" pitchFamily="18" charset="0"/>
            </a:endParaRPr>
          </a:p>
        </p:txBody>
      </p:sp>
      <p:sp>
        <p:nvSpPr>
          <p:cNvPr id="3" name="Місце для вмісту 2"/>
          <p:cNvSpPr>
            <a:spLocks noGrp="1"/>
          </p:cNvSpPr>
          <p:nvPr>
            <p:ph idx="1"/>
          </p:nvPr>
        </p:nvSpPr>
        <p:spPr>
          <a:xfrm>
            <a:off x="395536" y="1628800"/>
            <a:ext cx="8496944" cy="5112568"/>
          </a:xfrm>
        </p:spPr>
        <p:txBody>
          <a:bodyPr>
            <a:normAutofit/>
          </a:bodyPr>
          <a:lstStyle/>
          <a:p>
            <a:pPr marL="0" indent="0">
              <a:buNone/>
            </a:pPr>
            <a:r>
              <a:rPr lang="uk-UA" sz="2400" dirty="0" smtClean="0">
                <a:latin typeface="Times New Roman" panose="02020603050405020304" pitchFamily="18" charset="0"/>
                <a:cs typeface="Times New Roman" panose="02020603050405020304" pitchFamily="18" charset="0"/>
              </a:rPr>
              <a:t>Рухомі </a:t>
            </a:r>
            <a:r>
              <a:rPr lang="uk-UA" sz="2400" dirty="0">
                <a:latin typeface="Times New Roman" panose="02020603050405020304" pitchFamily="18" charset="0"/>
                <a:cs typeface="Times New Roman" panose="02020603050405020304" pitchFamily="18" charset="0"/>
              </a:rPr>
              <a:t>суглоби (діартрози) можуть мати від 1 до 3 ступенів </a:t>
            </a:r>
            <a:r>
              <a:rPr lang="uk-UA" sz="2400" dirty="0" smtClean="0">
                <a:latin typeface="Times New Roman" panose="02020603050405020304" pitchFamily="18" charset="0"/>
                <a:cs typeface="Times New Roman" panose="02020603050405020304" pitchFamily="18" charset="0"/>
              </a:rPr>
              <a:t>свободи (СС):</a:t>
            </a:r>
          </a:p>
          <a:p>
            <a:r>
              <a:rPr lang="uk-UA" sz="2400" dirty="0" smtClean="0">
                <a:latin typeface="Times New Roman" panose="02020603050405020304" pitchFamily="18" charset="0"/>
                <a:cs typeface="Times New Roman" panose="02020603050405020304" pitchFamily="18" charset="0"/>
              </a:rPr>
              <a:t>1 </a:t>
            </a:r>
            <a:r>
              <a:rPr lang="uk-UA" sz="2400" dirty="0">
                <a:latin typeface="Times New Roman" panose="02020603050405020304" pitchFamily="18" charset="0"/>
                <a:cs typeface="Times New Roman" panose="02020603050405020304" pitchFamily="18" charset="0"/>
              </a:rPr>
              <a:t>ступінь свободи (рух в одній площині) </a:t>
            </a:r>
            <a:r>
              <a:rPr lang="uk-UA" sz="2400" dirty="0" smtClean="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блокоподібні</a:t>
            </a:r>
            <a:r>
              <a:rPr lang="uk-UA" sz="2400" dirty="0">
                <a:latin typeface="Times New Roman" panose="02020603050405020304" pitchFamily="18" charset="0"/>
                <a:cs typeface="Times New Roman" panose="02020603050405020304" pitchFamily="18" charset="0"/>
              </a:rPr>
              <a:t> та циліндричні суглоби (наприклад, ліктьовий</a:t>
            </a:r>
            <a:r>
              <a:rPr lang="uk-UA" sz="2400" dirty="0" smtClean="0">
                <a:latin typeface="Times New Roman" panose="02020603050405020304" pitchFamily="18" charset="0"/>
                <a:cs typeface="Times New Roman" panose="02020603050405020304" pitchFamily="18" charset="0"/>
              </a:rPr>
              <a:t>).</a:t>
            </a:r>
          </a:p>
          <a:p>
            <a:r>
              <a:rPr lang="uk-UA" sz="2400" dirty="0" smtClean="0">
                <a:latin typeface="Times New Roman" panose="02020603050405020304" pitchFamily="18" charset="0"/>
                <a:cs typeface="Times New Roman" panose="02020603050405020304" pitchFamily="18" charset="0"/>
              </a:rPr>
              <a:t>2 </a:t>
            </a:r>
            <a:r>
              <a:rPr lang="uk-UA" sz="2400" dirty="0">
                <a:latin typeface="Times New Roman" panose="02020603050405020304" pitchFamily="18" charset="0"/>
                <a:cs typeface="Times New Roman" panose="02020603050405020304" pitchFamily="18" charset="0"/>
              </a:rPr>
              <a:t>ступені свободи (рух у двох площинах) </a:t>
            </a:r>
            <a:r>
              <a:rPr lang="uk-UA" sz="2400" dirty="0" smtClean="0">
                <a:latin typeface="Times New Roman" panose="02020603050405020304" pitchFamily="18" charset="0"/>
                <a:cs typeface="Times New Roman" panose="02020603050405020304" pitchFamily="18" charset="0"/>
              </a:rPr>
              <a:t>- </a:t>
            </a:r>
            <a:r>
              <a:rPr lang="uk-UA" sz="2400" dirty="0">
                <a:latin typeface="Times New Roman" panose="02020603050405020304" pitchFamily="18" charset="0"/>
                <a:cs typeface="Times New Roman" panose="02020603050405020304" pitchFamily="18" charset="0"/>
              </a:rPr>
              <a:t>еліпсоподібні та сідлоподібні суглоби (наприклад, променево-зап’ястковий</a:t>
            </a:r>
            <a:r>
              <a:rPr lang="uk-UA" sz="2400" dirty="0" smtClean="0">
                <a:latin typeface="Times New Roman" panose="02020603050405020304" pitchFamily="18" charset="0"/>
                <a:cs typeface="Times New Roman" panose="02020603050405020304" pitchFamily="18" charset="0"/>
              </a:rPr>
              <a:t>).</a:t>
            </a:r>
          </a:p>
          <a:p>
            <a:r>
              <a:rPr lang="uk-UA" sz="2400" dirty="0" smtClean="0">
                <a:latin typeface="Times New Roman" panose="02020603050405020304" pitchFamily="18" charset="0"/>
                <a:cs typeface="Times New Roman" panose="02020603050405020304" pitchFamily="18" charset="0"/>
              </a:rPr>
              <a:t>3 </a:t>
            </a:r>
            <a:r>
              <a:rPr lang="uk-UA" sz="2400" dirty="0">
                <a:latin typeface="Times New Roman" panose="02020603050405020304" pitchFamily="18" charset="0"/>
                <a:cs typeface="Times New Roman" panose="02020603050405020304" pitchFamily="18" charset="0"/>
              </a:rPr>
              <a:t>ступені свободи (рух у трьох площинах) </a:t>
            </a:r>
            <a:r>
              <a:rPr lang="uk-UA" sz="2400" dirty="0" smtClean="0">
                <a:latin typeface="Times New Roman" panose="02020603050405020304" pitchFamily="18" charset="0"/>
                <a:cs typeface="Times New Roman" panose="02020603050405020304" pitchFamily="18" charset="0"/>
              </a:rPr>
              <a:t>- </a:t>
            </a:r>
            <a:r>
              <a:rPr lang="uk-UA" sz="2400" dirty="0">
                <a:latin typeface="Times New Roman" panose="02020603050405020304" pitchFamily="18" charset="0"/>
                <a:cs typeface="Times New Roman" panose="02020603050405020304" pitchFamily="18" charset="0"/>
              </a:rPr>
              <a:t>кульшовий і плечовий суглоби</a:t>
            </a:r>
            <a:r>
              <a:rPr lang="uk-UA" sz="2400" dirty="0" smtClean="0">
                <a:latin typeface="Times New Roman" panose="02020603050405020304" pitchFamily="18" charset="0"/>
                <a:cs typeface="Times New Roman" panose="02020603050405020304" pitchFamily="18" charset="0"/>
              </a:rPr>
              <a:t>.</a:t>
            </a:r>
          </a:p>
          <a:p>
            <a:pPr marL="0" indent="0">
              <a:buNone/>
            </a:pPr>
            <a:endParaRPr lang="uk-UA" sz="2400" dirty="0" smtClean="0">
              <a:latin typeface="Times New Roman" panose="02020603050405020304" pitchFamily="18" charset="0"/>
              <a:cs typeface="Times New Roman" panose="02020603050405020304" pitchFamily="18" charset="0"/>
            </a:endParaRPr>
          </a:p>
          <a:p>
            <a:pPr marL="0" indent="0" algn="just">
              <a:buNone/>
            </a:pPr>
            <a:r>
              <a:rPr lang="uk-UA" sz="2400" dirty="0" smtClean="0">
                <a:latin typeface="Times New Roman" panose="02020603050405020304" pitchFamily="18" charset="0"/>
                <a:cs typeface="Times New Roman" panose="02020603050405020304" pitchFamily="18" charset="0"/>
              </a:rPr>
              <a:t>З’єднання </a:t>
            </a:r>
            <a:r>
              <a:rPr lang="uk-UA" sz="2400" dirty="0">
                <a:latin typeface="Times New Roman" panose="02020603050405020304" pitchFamily="18" charset="0"/>
                <a:cs typeface="Times New Roman" panose="02020603050405020304" pitchFamily="18" charset="0"/>
              </a:rPr>
              <a:t>кісток в діартрозах бувають </a:t>
            </a:r>
            <a:r>
              <a:rPr lang="uk-UA" sz="2400" dirty="0" smtClean="0">
                <a:latin typeface="Times New Roman" panose="02020603050405020304" pitchFamily="18" charset="0"/>
                <a:cs typeface="Times New Roman" panose="02020603050405020304" pitchFamily="18" charset="0"/>
              </a:rPr>
              <a:t>одновісні</a:t>
            </a:r>
            <a:r>
              <a:rPr lang="uk-UA" sz="2400" dirty="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двовісні</a:t>
            </a:r>
            <a:r>
              <a:rPr lang="uk-UA" sz="2400" dirty="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тривісні</a:t>
            </a:r>
            <a:r>
              <a:rPr lang="uk-UA" sz="2400" dirty="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залежно </a:t>
            </a:r>
            <a:r>
              <a:rPr lang="uk-UA" sz="2400" dirty="0">
                <a:latin typeface="Times New Roman" panose="02020603050405020304" pitchFamily="18" charset="0"/>
                <a:cs typeface="Times New Roman" panose="02020603050405020304" pitchFamily="18" charset="0"/>
              </a:rPr>
              <a:t>від числа взаємно перпендикулярних осей, відносно яких можуть обертатися кості в суглобі. </a:t>
            </a:r>
          </a:p>
        </p:txBody>
      </p:sp>
    </p:spTree>
    <p:extLst>
      <p:ext uri="{BB962C8B-B14F-4D97-AF65-F5344CB8AC3E}">
        <p14:creationId xmlns:p14="http://schemas.microsoft.com/office/powerpoint/2010/main" val="3873424602"/>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3528" y="404664"/>
            <a:ext cx="8424936" cy="2232248"/>
          </a:xfrm>
        </p:spPr>
        <p:txBody>
          <a:bodyPr>
            <a:normAutofit fontScale="55000" lnSpcReduction="20000"/>
          </a:bodyPr>
          <a:lstStyle/>
          <a:p>
            <a:pPr marL="0" indent="0" algn="ctr">
              <a:spcBef>
                <a:spcPts val="0"/>
              </a:spcBef>
              <a:spcAft>
                <a:spcPts val="0"/>
              </a:spcAft>
              <a:buNone/>
            </a:pPr>
            <a:r>
              <a:rPr lang="uk-UA" sz="5100" b="1" i="0" dirty="0" smtClean="0">
                <a:effectLst/>
                <a:latin typeface="Times New Roman" panose="02020603050405020304" pitchFamily="18" charset="0"/>
                <a:cs typeface="Times New Roman" panose="02020603050405020304" pitchFamily="18" charset="0"/>
              </a:rPr>
              <a:t>Класифікація діартрозів</a:t>
            </a:r>
          </a:p>
          <a:p>
            <a:pPr marL="0" indent="0" algn="just">
              <a:spcBef>
                <a:spcPts val="0"/>
              </a:spcBef>
              <a:spcAft>
                <a:spcPts val="0"/>
              </a:spcAft>
              <a:buNone/>
            </a:pPr>
            <a:endParaRPr lang="uk-UA" sz="3100" b="0" i="0" dirty="0">
              <a:solidFill>
                <a:srgbClr val="333333"/>
              </a:solidFill>
              <a:effectLst/>
              <a:latin typeface="Times New Roman" panose="02020603050405020304" pitchFamily="18" charset="0"/>
              <a:cs typeface="Times New Roman" panose="02020603050405020304" pitchFamily="18" charset="0"/>
            </a:endParaRPr>
          </a:p>
          <a:p>
            <a:pPr marL="425450" algn="just">
              <a:lnSpc>
                <a:spcPct val="120000"/>
              </a:lnSpc>
              <a:spcBef>
                <a:spcPts val="0"/>
              </a:spcBef>
            </a:pPr>
            <a:r>
              <a:rPr lang="uk-UA" sz="5100" b="1" i="1" dirty="0" smtClean="0">
                <a:effectLst/>
                <a:latin typeface="Times New Roman" panose="02020603050405020304" pitchFamily="18" charset="0"/>
                <a:cs typeface="Times New Roman" panose="02020603050405020304" pitchFamily="18" charset="0"/>
              </a:rPr>
              <a:t>Одновісні суглоби </a:t>
            </a:r>
            <a:r>
              <a:rPr lang="uk-UA" sz="4400" dirty="0">
                <a:solidFill>
                  <a:srgbClr val="333333"/>
                </a:solidFill>
                <a:latin typeface="Times New Roman" panose="02020603050405020304" pitchFamily="18" charset="0"/>
                <a:cs typeface="Times New Roman" panose="02020603050405020304" pitchFamily="18" charset="0"/>
              </a:rPr>
              <a:t>- мають </a:t>
            </a:r>
            <a:r>
              <a:rPr lang="uk-UA" sz="4400" b="1" dirty="0">
                <a:solidFill>
                  <a:srgbClr val="333333"/>
                </a:solidFill>
                <a:latin typeface="Times New Roman" panose="02020603050405020304" pitchFamily="18" charset="0"/>
                <a:cs typeface="Times New Roman" panose="02020603050405020304" pitchFamily="18" charset="0"/>
              </a:rPr>
              <a:t>1</a:t>
            </a:r>
            <a:r>
              <a:rPr lang="uk-UA" sz="4400" dirty="0">
                <a:solidFill>
                  <a:srgbClr val="333333"/>
                </a:solidFill>
                <a:latin typeface="Times New Roman" panose="02020603050405020304" pitchFamily="18" charset="0"/>
                <a:cs typeface="Times New Roman" panose="02020603050405020304" pitchFamily="18" charset="0"/>
              </a:rPr>
              <a:t> ступінь </a:t>
            </a:r>
            <a:r>
              <a:rPr lang="uk-UA" sz="4400" dirty="0" smtClean="0">
                <a:solidFill>
                  <a:srgbClr val="333333"/>
                </a:solidFill>
                <a:latin typeface="Times New Roman" panose="02020603050405020304" pitchFamily="18" charset="0"/>
                <a:cs typeface="Times New Roman" panose="02020603050405020304" pitchFamily="18" charset="0"/>
              </a:rPr>
              <a:t>свободи, </a:t>
            </a:r>
            <a:r>
              <a:rPr lang="uk-UA" sz="4400" b="0" i="0" dirty="0" smtClean="0">
                <a:solidFill>
                  <a:srgbClr val="333333"/>
                </a:solidFill>
                <a:effectLst/>
                <a:latin typeface="Times New Roman" panose="02020603050405020304" pitchFamily="18" charset="0"/>
                <a:cs typeface="Times New Roman" panose="02020603050405020304" pitchFamily="18" charset="0"/>
              </a:rPr>
              <a:t>виконують </a:t>
            </a:r>
            <a:r>
              <a:rPr lang="uk-UA" sz="4400" b="0" i="0" dirty="0">
                <a:solidFill>
                  <a:srgbClr val="333333"/>
                </a:solidFill>
                <a:effectLst/>
                <a:latin typeface="Times New Roman" panose="02020603050405020304" pitchFamily="18" charset="0"/>
                <a:cs typeface="Times New Roman" panose="02020603050405020304" pitchFamily="18" charset="0"/>
              </a:rPr>
              <a:t>рухи в </a:t>
            </a:r>
            <a:r>
              <a:rPr lang="uk-UA" sz="4400" b="0" i="0" dirty="0" smtClean="0">
                <a:solidFill>
                  <a:srgbClr val="333333"/>
                </a:solidFill>
                <a:effectLst/>
                <a:latin typeface="Times New Roman" panose="02020603050405020304" pitchFamily="18" charset="0"/>
                <a:cs typeface="Times New Roman" panose="02020603050405020304" pitchFamily="18" charset="0"/>
              </a:rPr>
              <a:t>одній площині (</a:t>
            </a:r>
            <a:r>
              <a:rPr lang="uk-UA" sz="4400" dirty="0" smtClean="0">
                <a:solidFill>
                  <a:srgbClr val="333333"/>
                </a:solidFill>
                <a:latin typeface="Times New Roman" panose="02020603050405020304" pitchFamily="18" charset="0"/>
                <a:cs typeface="Times New Roman" panose="02020603050405020304" pitchFamily="18" charset="0"/>
              </a:rPr>
              <a:t>згинання/розгинання).</a:t>
            </a:r>
          </a:p>
          <a:p>
            <a:pPr marL="82550" indent="0" algn="just">
              <a:lnSpc>
                <a:spcPct val="120000"/>
              </a:lnSpc>
              <a:spcBef>
                <a:spcPts val="0"/>
              </a:spcBef>
              <a:buNone/>
            </a:pPr>
            <a:r>
              <a:rPr lang="uk-UA" sz="4400" b="0" i="0" dirty="0" smtClean="0">
                <a:solidFill>
                  <a:srgbClr val="333333"/>
                </a:solidFill>
                <a:effectLst/>
                <a:latin typeface="Times New Roman" panose="02020603050405020304" pitchFamily="18" charset="0"/>
                <a:cs typeface="Times New Roman" panose="02020603050405020304" pitchFamily="18" charset="0"/>
              </a:rPr>
              <a:t>     </a:t>
            </a:r>
            <a:r>
              <a:rPr lang="uk-UA" sz="4400" dirty="0" smtClean="0">
                <a:solidFill>
                  <a:srgbClr val="333333"/>
                </a:solidFill>
                <a:latin typeface="Times New Roman" panose="02020603050405020304" pitchFamily="18" charset="0"/>
                <a:cs typeface="Times New Roman" panose="02020603050405020304" pitchFamily="18" charset="0"/>
              </a:rPr>
              <a:t>Приклади: </a:t>
            </a:r>
            <a:r>
              <a:rPr lang="uk-UA" sz="4400" dirty="0">
                <a:solidFill>
                  <a:srgbClr val="333333"/>
                </a:solidFill>
                <a:latin typeface="Times New Roman" panose="02020603050405020304" pitchFamily="18" charset="0"/>
                <a:cs typeface="Times New Roman" panose="02020603050405020304" pitchFamily="18" charset="0"/>
              </a:rPr>
              <a:t>ліктьовий </a:t>
            </a:r>
            <a:r>
              <a:rPr lang="uk-UA" sz="4400" dirty="0" smtClean="0">
                <a:solidFill>
                  <a:srgbClr val="333333"/>
                </a:solidFill>
                <a:latin typeface="Times New Roman" panose="02020603050405020304" pitchFamily="18" charset="0"/>
                <a:cs typeface="Times New Roman" panose="02020603050405020304" pitchFamily="18" charset="0"/>
              </a:rPr>
              <a:t>суглоб, міжфалангові </a:t>
            </a:r>
            <a:r>
              <a:rPr lang="uk-UA" sz="4400" dirty="0">
                <a:solidFill>
                  <a:srgbClr val="333333"/>
                </a:solidFill>
                <a:latin typeface="Times New Roman" panose="02020603050405020304" pitchFamily="18" charset="0"/>
                <a:cs typeface="Times New Roman" panose="02020603050405020304" pitchFamily="18" charset="0"/>
              </a:rPr>
              <a:t>суглоби </a:t>
            </a:r>
            <a:r>
              <a:rPr lang="uk-UA" sz="4400" dirty="0" smtClean="0">
                <a:solidFill>
                  <a:srgbClr val="333333"/>
                </a:solidFill>
                <a:latin typeface="Times New Roman" panose="02020603050405020304" pitchFamily="18" charset="0"/>
                <a:cs typeface="Times New Roman" panose="02020603050405020304" pitchFamily="18" charset="0"/>
              </a:rPr>
              <a:t>пальців.</a:t>
            </a:r>
          </a:p>
        </p:txBody>
      </p:sp>
      <p:pic>
        <p:nvPicPr>
          <p:cNvPr id="8" name="Рисунок 7"/>
          <p:cNvPicPr>
            <a:picLocks noChangeAspect="1"/>
          </p:cNvPicPr>
          <p:nvPr/>
        </p:nvPicPr>
        <p:blipFill>
          <a:blip r:embed="rId2"/>
          <a:stretch>
            <a:fillRect/>
          </a:stretch>
        </p:blipFill>
        <p:spPr>
          <a:xfrm>
            <a:off x="4932040" y="2924944"/>
            <a:ext cx="3380632" cy="3182020"/>
          </a:xfrm>
          <a:prstGeom prst="rect">
            <a:avLst/>
          </a:prstGeom>
        </p:spPr>
      </p:pic>
      <p:pic>
        <p:nvPicPr>
          <p:cNvPr id="9" name="Рисунок 8"/>
          <p:cNvPicPr>
            <a:picLocks noChangeAspect="1"/>
          </p:cNvPicPr>
          <p:nvPr/>
        </p:nvPicPr>
        <p:blipFill>
          <a:blip r:embed="rId3"/>
          <a:stretch>
            <a:fillRect/>
          </a:stretch>
        </p:blipFill>
        <p:spPr>
          <a:xfrm>
            <a:off x="395536" y="3036570"/>
            <a:ext cx="4032448" cy="3075330"/>
          </a:xfrm>
          <a:prstGeom prst="rect">
            <a:avLst/>
          </a:prstGeom>
        </p:spPr>
      </p:pic>
    </p:spTree>
    <p:extLst>
      <p:ext uri="{BB962C8B-B14F-4D97-AF65-F5344CB8AC3E}">
        <p14:creationId xmlns:p14="http://schemas.microsoft.com/office/powerpoint/2010/main" val="838159292"/>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94957" y="476672"/>
            <a:ext cx="8064896" cy="2448272"/>
          </a:xfrm>
        </p:spPr>
        <p:txBody>
          <a:bodyPr>
            <a:normAutofit fontScale="32500" lnSpcReduction="20000"/>
          </a:bodyPr>
          <a:lstStyle/>
          <a:p>
            <a:pPr marL="425450" algn="just">
              <a:lnSpc>
                <a:spcPct val="120000"/>
              </a:lnSpc>
              <a:spcBef>
                <a:spcPts val="0"/>
              </a:spcBef>
            </a:pPr>
            <a:r>
              <a:rPr lang="uk-UA" sz="8600" b="1" i="1" dirty="0" smtClean="0">
                <a:effectLst/>
                <a:latin typeface="Times New Roman" panose="02020603050405020304" pitchFamily="18" charset="0"/>
                <a:cs typeface="Times New Roman" panose="02020603050405020304" pitchFamily="18" charset="0"/>
              </a:rPr>
              <a:t>Двовісні суглоби </a:t>
            </a:r>
            <a:r>
              <a:rPr lang="uk-UA" sz="7400" dirty="0">
                <a:solidFill>
                  <a:srgbClr val="333333"/>
                </a:solidFill>
                <a:latin typeface="Times New Roman" panose="02020603050405020304" pitchFamily="18" charset="0"/>
                <a:cs typeface="Times New Roman" panose="02020603050405020304" pitchFamily="18" charset="0"/>
              </a:rPr>
              <a:t>- мають </a:t>
            </a:r>
            <a:r>
              <a:rPr lang="uk-UA" sz="7400" b="1" dirty="0">
                <a:solidFill>
                  <a:srgbClr val="333333"/>
                </a:solidFill>
                <a:latin typeface="Times New Roman" panose="02020603050405020304" pitchFamily="18" charset="0"/>
                <a:cs typeface="Times New Roman" panose="02020603050405020304" pitchFamily="18" charset="0"/>
              </a:rPr>
              <a:t>2</a:t>
            </a:r>
            <a:r>
              <a:rPr lang="uk-UA" sz="7400" dirty="0">
                <a:solidFill>
                  <a:srgbClr val="333333"/>
                </a:solidFill>
                <a:latin typeface="Times New Roman" panose="02020603050405020304" pitchFamily="18" charset="0"/>
                <a:cs typeface="Times New Roman" panose="02020603050405020304" pitchFamily="18" charset="0"/>
              </a:rPr>
              <a:t> ступені </a:t>
            </a:r>
            <a:r>
              <a:rPr lang="uk-UA" sz="7400" dirty="0" smtClean="0">
                <a:solidFill>
                  <a:srgbClr val="333333"/>
                </a:solidFill>
                <a:latin typeface="Times New Roman" panose="02020603050405020304" pitchFamily="18" charset="0"/>
                <a:cs typeface="Times New Roman" panose="02020603050405020304" pitchFamily="18" charset="0"/>
              </a:rPr>
              <a:t>свободи, виконують </a:t>
            </a:r>
            <a:r>
              <a:rPr lang="uk-UA" sz="7400" b="0" i="0" dirty="0">
                <a:solidFill>
                  <a:srgbClr val="333333"/>
                </a:solidFill>
                <a:effectLst/>
                <a:latin typeface="Times New Roman" panose="02020603050405020304" pitchFamily="18" charset="0"/>
                <a:cs typeface="Times New Roman" panose="02020603050405020304" pitchFamily="18" charset="0"/>
              </a:rPr>
              <a:t>рухи у двох </a:t>
            </a:r>
            <a:r>
              <a:rPr lang="uk-UA" sz="7400" b="0" i="0" dirty="0" smtClean="0">
                <a:solidFill>
                  <a:srgbClr val="333333"/>
                </a:solidFill>
                <a:effectLst/>
                <a:latin typeface="Times New Roman" panose="02020603050405020304" pitchFamily="18" charset="0"/>
                <a:cs typeface="Times New Roman" panose="02020603050405020304" pitchFamily="18" charset="0"/>
              </a:rPr>
              <a:t>площинах (</a:t>
            </a:r>
            <a:r>
              <a:rPr lang="uk-UA" sz="7400" dirty="0" smtClean="0">
                <a:solidFill>
                  <a:srgbClr val="333333"/>
                </a:solidFill>
                <a:latin typeface="Times New Roman" panose="02020603050405020304" pitchFamily="18" charset="0"/>
                <a:cs typeface="Times New Roman" panose="02020603050405020304" pitchFamily="18" charset="0"/>
              </a:rPr>
              <a:t>згинання/розгинання і обертання або згинання/розгинання</a:t>
            </a:r>
            <a:r>
              <a:rPr lang="en-US" sz="7400" dirty="0" smtClean="0">
                <a:solidFill>
                  <a:srgbClr val="333333"/>
                </a:solidFill>
                <a:latin typeface="Times New Roman" panose="02020603050405020304" pitchFamily="18" charset="0"/>
                <a:cs typeface="Times New Roman" panose="02020603050405020304" pitchFamily="18" charset="0"/>
              </a:rPr>
              <a:t> </a:t>
            </a:r>
            <a:r>
              <a:rPr lang="uk-UA" sz="7400" dirty="0" smtClean="0">
                <a:solidFill>
                  <a:srgbClr val="333333"/>
                </a:solidFill>
                <a:latin typeface="Times New Roman" panose="02020603050405020304" pitchFamily="18" charset="0"/>
                <a:cs typeface="Times New Roman" panose="02020603050405020304" pitchFamily="18" charset="0"/>
              </a:rPr>
              <a:t>і відведення/приведення</a:t>
            </a:r>
            <a:r>
              <a:rPr lang="uk-UA" sz="7400" b="0" i="0" dirty="0" smtClean="0">
                <a:solidFill>
                  <a:srgbClr val="333333"/>
                </a:solidFill>
                <a:effectLst/>
                <a:latin typeface="Times New Roman" panose="02020603050405020304" pitchFamily="18" charset="0"/>
                <a:cs typeface="Times New Roman" panose="02020603050405020304" pitchFamily="18" charset="0"/>
              </a:rPr>
              <a:t>). </a:t>
            </a:r>
          </a:p>
          <a:p>
            <a:pPr marL="82550" indent="0" algn="just">
              <a:lnSpc>
                <a:spcPct val="120000"/>
              </a:lnSpc>
              <a:spcBef>
                <a:spcPts val="0"/>
              </a:spcBef>
              <a:buNone/>
            </a:pPr>
            <a:r>
              <a:rPr lang="uk-UA" sz="7400" b="0" i="0" dirty="0" smtClean="0">
                <a:solidFill>
                  <a:srgbClr val="3333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Приклади:</a:t>
            </a:r>
            <a:r>
              <a:rPr lang="uk-UA" sz="7400" b="0" i="0" dirty="0" smtClean="0">
                <a:solidFill>
                  <a:srgbClr val="333333"/>
                </a:solidFill>
                <a:effectLst/>
                <a:latin typeface="Times New Roman" panose="02020603050405020304" pitchFamily="18" charset="0"/>
                <a:cs typeface="Times New Roman" panose="02020603050405020304" pitchFamily="18" charset="0"/>
              </a:rPr>
              <a:t> </a:t>
            </a:r>
            <a:r>
              <a:rPr lang="uk-UA" sz="7400" b="0" i="0" dirty="0" err="1" smtClean="0">
                <a:solidFill>
                  <a:srgbClr val="333333"/>
                </a:solidFill>
                <a:effectLst/>
                <a:latin typeface="Times New Roman" panose="02020603050405020304" pitchFamily="18" charset="0"/>
                <a:cs typeface="Times New Roman" panose="02020603050405020304" pitchFamily="18" charset="0"/>
              </a:rPr>
              <a:t>променево-зап’ясний</a:t>
            </a:r>
            <a:r>
              <a:rPr lang="uk-UA" sz="7400" b="0" i="0" dirty="0" smtClean="0">
                <a:solidFill>
                  <a:srgbClr val="333333"/>
                </a:solidFill>
                <a:effectLst/>
                <a:latin typeface="Times New Roman" panose="02020603050405020304" pitchFamily="18" charset="0"/>
                <a:cs typeface="Times New Roman" panose="02020603050405020304" pitchFamily="18" charset="0"/>
              </a:rPr>
              <a:t>, </a:t>
            </a:r>
            <a:r>
              <a:rPr lang="uk-UA" sz="7400" dirty="0" err="1" smtClean="0">
                <a:latin typeface="Times New Roman" panose="02020603050405020304" pitchFamily="18" charset="0"/>
                <a:cs typeface="Times New Roman" panose="02020603050405020304" pitchFamily="18" charset="0"/>
              </a:rPr>
              <a:t>гомілково-стопний</a:t>
            </a:r>
            <a:r>
              <a:rPr lang="uk-UA" sz="7400" dirty="0" smtClean="0">
                <a:latin typeface="Times New Roman" panose="02020603050405020304" pitchFamily="18" charset="0"/>
                <a:cs typeface="Times New Roman" panose="02020603050405020304" pitchFamily="18" charset="0"/>
              </a:rPr>
              <a:t> </a:t>
            </a:r>
            <a:r>
              <a:rPr lang="uk-UA" sz="7400" b="0" i="0" dirty="0" smtClean="0">
                <a:solidFill>
                  <a:srgbClr val="333333"/>
                </a:solidFill>
                <a:effectLst/>
                <a:latin typeface="Times New Roman" panose="02020603050405020304" pitchFamily="18" charset="0"/>
                <a:cs typeface="Times New Roman" panose="02020603050405020304" pitchFamily="18" charset="0"/>
              </a:rPr>
              <a:t>  суглоби.</a:t>
            </a:r>
          </a:p>
        </p:txBody>
      </p:sp>
      <p:pic>
        <p:nvPicPr>
          <p:cNvPr id="10" name="Рисунок 9"/>
          <p:cNvPicPr>
            <a:picLocks noChangeAspect="1"/>
          </p:cNvPicPr>
          <p:nvPr/>
        </p:nvPicPr>
        <p:blipFill>
          <a:blip r:embed="rId2"/>
          <a:stretch>
            <a:fillRect/>
          </a:stretch>
        </p:blipFill>
        <p:spPr>
          <a:xfrm>
            <a:off x="2519193" y="2924944"/>
            <a:ext cx="3816424" cy="3511110"/>
          </a:xfrm>
          <a:prstGeom prst="rect">
            <a:avLst/>
          </a:prstGeom>
        </p:spPr>
      </p:pic>
    </p:spTree>
    <p:extLst>
      <p:ext uri="{BB962C8B-B14F-4D97-AF65-F5344CB8AC3E}">
        <p14:creationId xmlns:p14="http://schemas.microsoft.com/office/powerpoint/2010/main" val="1546037287"/>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3528" y="260648"/>
            <a:ext cx="8352928" cy="2055536"/>
          </a:xfrm>
        </p:spPr>
        <p:txBody>
          <a:bodyPr>
            <a:noAutofit/>
          </a:bodyPr>
          <a:lstStyle/>
          <a:p>
            <a:pPr marL="425450">
              <a:lnSpc>
                <a:spcPct val="120000"/>
              </a:lnSpc>
              <a:spcBef>
                <a:spcPts val="0"/>
              </a:spcBef>
            </a:pPr>
            <a:r>
              <a:rPr lang="uk-UA" sz="2800" b="1" i="1" dirty="0" smtClean="0">
                <a:effectLst/>
                <a:latin typeface="Times New Roman" panose="02020603050405020304" pitchFamily="18" charset="0"/>
                <a:cs typeface="Times New Roman" panose="02020603050405020304" pitchFamily="18" charset="0"/>
              </a:rPr>
              <a:t>Тривісні суглоби </a:t>
            </a:r>
            <a:r>
              <a:rPr lang="uk-UA" sz="2400" dirty="0">
                <a:solidFill>
                  <a:srgbClr val="333333"/>
                </a:solidFill>
                <a:latin typeface="Times New Roman" panose="02020603050405020304" pitchFamily="18" charset="0"/>
                <a:cs typeface="Times New Roman" panose="02020603050405020304" pitchFamily="18" charset="0"/>
              </a:rPr>
              <a:t>- мають 3 ступені </a:t>
            </a:r>
            <a:r>
              <a:rPr lang="uk-UA" sz="2400" dirty="0" smtClean="0">
                <a:solidFill>
                  <a:srgbClr val="333333"/>
                </a:solidFill>
                <a:latin typeface="Times New Roman" panose="02020603050405020304" pitchFamily="18" charset="0"/>
                <a:cs typeface="Times New Roman" panose="02020603050405020304" pitchFamily="18" charset="0"/>
              </a:rPr>
              <a:t>свободи, виконують </a:t>
            </a:r>
            <a:r>
              <a:rPr lang="uk-UA" sz="2400" b="0" i="0" dirty="0">
                <a:solidFill>
                  <a:srgbClr val="333333"/>
                </a:solidFill>
                <a:effectLst/>
                <a:latin typeface="Times New Roman" panose="02020603050405020304" pitchFamily="18" charset="0"/>
                <a:cs typeface="Times New Roman" panose="02020603050405020304" pitchFamily="18" charset="0"/>
              </a:rPr>
              <a:t>рухи у трьох </a:t>
            </a:r>
            <a:r>
              <a:rPr lang="uk-UA" sz="2400" dirty="0">
                <a:solidFill>
                  <a:srgbClr val="333333"/>
                </a:solidFill>
                <a:latin typeface="Times New Roman" panose="02020603050405020304" pitchFamily="18" charset="0"/>
                <a:cs typeface="Times New Roman" panose="02020603050405020304" pitchFamily="18" charset="0"/>
              </a:rPr>
              <a:t>площинах (згинання/розгинання, </a:t>
            </a:r>
            <a:r>
              <a:rPr lang="uk-UA" sz="2400" dirty="0" smtClean="0">
                <a:solidFill>
                  <a:srgbClr val="333333"/>
                </a:solidFill>
                <a:latin typeface="Times New Roman" panose="02020603050405020304" pitchFamily="18" charset="0"/>
                <a:cs typeface="Times New Roman" panose="02020603050405020304" pitchFamily="18" charset="0"/>
              </a:rPr>
              <a:t>приведення/відведення, обертання). </a:t>
            </a:r>
            <a:r>
              <a:rPr lang="en-US" sz="2400" b="0" i="0" dirty="0" smtClean="0">
                <a:solidFill>
                  <a:srgbClr val="333333"/>
                </a:solidFill>
                <a:effectLst/>
                <a:latin typeface="Times New Roman" panose="02020603050405020304" pitchFamily="18" charset="0"/>
                <a:cs typeface="Times New Roman" panose="02020603050405020304" pitchFamily="18" charset="0"/>
              </a:rPr>
              <a:t>    </a:t>
            </a:r>
            <a:endParaRPr lang="uk-UA" sz="2400" b="0" i="0" dirty="0" smtClean="0">
              <a:solidFill>
                <a:srgbClr val="333333"/>
              </a:solidFill>
              <a:effectLst/>
              <a:latin typeface="Times New Roman" panose="02020603050405020304" pitchFamily="18" charset="0"/>
              <a:cs typeface="Times New Roman" panose="02020603050405020304" pitchFamily="18" charset="0"/>
            </a:endParaRPr>
          </a:p>
          <a:p>
            <a:pPr marL="82550" indent="0">
              <a:lnSpc>
                <a:spcPct val="120000"/>
              </a:lnSpc>
              <a:spcBef>
                <a:spcPts val="0"/>
              </a:spcBef>
              <a:buNone/>
            </a:pPr>
            <a:r>
              <a:rPr lang="uk-UA" sz="2400" dirty="0" smtClean="0">
                <a:solidFill>
                  <a:srgbClr val="333333"/>
                </a:solidFill>
                <a:latin typeface="Times New Roman" panose="02020603050405020304" pitchFamily="18" charset="0"/>
                <a:cs typeface="Times New Roman" panose="02020603050405020304" pitchFamily="18" charset="0"/>
              </a:rPr>
              <a:t>     </a:t>
            </a:r>
            <a:r>
              <a:rPr lang="uk-UA" sz="2400" b="0" i="0" dirty="0" smtClean="0">
                <a:solidFill>
                  <a:srgbClr val="33333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Приклади</a:t>
            </a:r>
            <a:r>
              <a:rPr lang="uk-UA" sz="2400" b="0" i="0" dirty="0" smtClean="0">
                <a:solidFill>
                  <a:srgbClr val="333333"/>
                </a:solidFill>
                <a:effectLst/>
                <a:latin typeface="Times New Roman" panose="02020603050405020304" pitchFamily="18" charset="0"/>
                <a:cs typeface="Times New Roman" panose="02020603050405020304" pitchFamily="18" charset="0"/>
              </a:rPr>
              <a:t>: плечовий</a:t>
            </a:r>
            <a:r>
              <a:rPr lang="uk-UA" sz="2400" b="0" i="0" dirty="0">
                <a:solidFill>
                  <a:srgbClr val="333333"/>
                </a:solidFill>
                <a:effectLst/>
                <a:latin typeface="Times New Roman" panose="02020603050405020304" pitchFamily="18" charset="0"/>
                <a:cs typeface="Times New Roman" panose="02020603050405020304" pitchFamily="18" charset="0"/>
              </a:rPr>
              <a:t>, </a:t>
            </a:r>
            <a:r>
              <a:rPr lang="uk-UA" sz="2400" b="0" i="0" dirty="0" smtClean="0">
                <a:solidFill>
                  <a:srgbClr val="333333"/>
                </a:solidFill>
                <a:effectLst/>
                <a:latin typeface="Times New Roman" panose="02020603050405020304" pitchFamily="18" charset="0"/>
                <a:cs typeface="Times New Roman" panose="02020603050405020304" pitchFamily="18" charset="0"/>
              </a:rPr>
              <a:t>кульшовий суглоби.</a:t>
            </a:r>
            <a:endParaRPr lang="uk-UA" sz="2400" b="0" i="0" dirty="0">
              <a:solidFill>
                <a:srgbClr val="333333"/>
              </a:solidFill>
              <a:effectLst/>
              <a:latin typeface="Times New Roman" panose="02020603050405020304" pitchFamily="18" charset="0"/>
              <a:cs typeface="Times New Roman" panose="02020603050405020304" pitchFamily="18" charset="0"/>
            </a:endParaRPr>
          </a:p>
        </p:txBody>
      </p:sp>
      <p:pic>
        <p:nvPicPr>
          <p:cNvPr id="7" name="Рисунок 6"/>
          <p:cNvPicPr>
            <a:picLocks noChangeAspect="1"/>
          </p:cNvPicPr>
          <p:nvPr/>
        </p:nvPicPr>
        <p:blipFill>
          <a:blip r:embed="rId2"/>
          <a:stretch>
            <a:fillRect/>
          </a:stretch>
        </p:blipFill>
        <p:spPr>
          <a:xfrm>
            <a:off x="4355976" y="4499963"/>
            <a:ext cx="4536504" cy="2238123"/>
          </a:xfrm>
          <a:prstGeom prst="rect">
            <a:avLst/>
          </a:prstGeom>
        </p:spPr>
      </p:pic>
      <p:pic>
        <p:nvPicPr>
          <p:cNvPr id="2" name="Рисунок 1"/>
          <p:cNvPicPr>
            <a:picLocks noChangeAspect="1"/>
          </p:cNvPicPr>
          <p:nvPr/>
        </p:nvPicPr>
        <p:blipFill>
          <a:blip r:embed="rId3"/>
          <a:stretch>
            <a:fillRect/>
          </a:stretch>
        </p:blipFill>
        <p:spPr>
          <a:xfrm>
            <a:off x="827584" y="2316184"/>
            <a:ext cx="4392488" cy="2183779"/>
          </a:xfrm>
          <a:prstGeom prst="rect">
            <a:avLst/>
          </a:prstGeom>
        </p:spPr>
      </p:pic>
    </p:spTree>
    <p:extLst>
      <p:ext uri="{BB962C8B-B14F-4D97-AF65-F5344CB8AC3E}">
        <p14:creationId xmlns:p14="http://schemas.microsoft.com/office/powerpoint/2010/main" val="54422055"/>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1">
            <a:extLst>
              <a:ext uri="{FF2B5EF4-FFF2-40B4-BE49-F238E27FC236}">
                <a16:creationId xmlns:a16="http://schemas.microsoft.com/office/drawing/2014/main" id="{F0FB4BC5-60BA-4790-87F5-674DE4B63B40}"/>
              </a:ext>
            </a:extLst>
          </p:cNvPr>
          <p:cNvSpPr>
            <a:spLocks noGrp="1"/>
          </p:cNvSpPr>
          <p:nvPr>
            <p:ph idx="1"/>
          </p:nvPr>
        </p:nvSpPr>
        <p:spPr>
          <a:xfrm>
            <a:off x="395536" y="260648"/>
            <a:ext cx="8352928" cy="6264870"/>
          </a:xfrm>
        </p:spPr>
        <p:txBody>
          <a:bodyPr/>
          <a:lstStyle/>
          <a:p>
            <a:pPr algn="just"/>
            <a:r>
              <a:rPr lang="uk-UA" sz="2400" dirty="0" smtClean="0">
                <a:effectLst/>
                <a:latin typeface="Times New Roman" panose="02020603050405020304" pitchFamily="18" charset="0"/>
                <a:ea typeface="Calibri" panose="020F0502020204030204" pitchFamily="34" charset="0"/>
                <a:cs typeface="Times New Roman" panose="02020603050405020304" pitchFamily="18" charset="0"/>
              </a:rPr>
              <a:t>Розглянемо </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систему з двох ланок А і В, що з’єднані віссю ОО.</a:t>
            </a:r>
          </a:p>
          <a:p>
            <a:pPr algn="just"/>
            <a:endParaRPr lang="uk-UA" sz="2400" dirty="0">
              <a:latin typeface="Times New Roman" panose="02020603050405020304" pitchFamily="18" charset="0"/>
              <a:ea typeface="Calibri" panose="020F0502020204030204" pitchFamily="34" charset="0"/>
              <a:cs typeface="Times New Roman" panose="02020603050405020304" pitchFamily="18" charset="0"/>
            </a:endParaRPr>
          </a:p>
          <a:p>
            <a:pPr algn="just"/>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endParaRPr lang="uk-UA" sz="2400" dirty="0">
              <a:latin typeface="Times New Roman" panose="02020603050405020304" pitchFamily="18" charset="0"/>
              <a:ea typeface="Calibri" panose="020F0502020204030204" pitchFamily="34" charset="0"/>
              <a:cs typeface="Times New Roman" panose="02020603050405020304" pitchFamily="18" charset="0"/>
            </a:endParaRPr>
          </a:p>
          <a:p>
            <a:pPr algn="just"/>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endParaRPr lang="uk-UA" sz="24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Це </a:t>
            </a:r>
            <a:r>
              <a:rPr lang="uk-UA" sz="2400" b="1" i="1" dirty="0">
                <a:effectLst/>
                <a:latin typeface="Times New Roman" panose="02020603050405020304" pitchFamily="18" charset="0"/>
                <a:ea typeface="Calibri" panose="020F0502020204030204" pitchFamily="34" charset="0"/>
                <a:cs typeface="Times New Roman" panose="02020603050405020304" pitchFamily="18" charset="0"/>
              </a:rPr>
              <a:t>одновісне двохланкове з'єднання</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 При нерухомій ланці </a:t>
            </a:r>
            <a:r>
              <a:rPr lang="uk-UA" sz="2400" dirty="0" smtClean="0">
                <a:effectLst/>
                <a:latin typeface="Times New Roman" panose="02020603050405020304" pitchFamily="18" charset="0"/>
                <a:ea typeface="Calibri" panose="020F0502020204030204" pitchFamily="34" charset="0"/>
                <a:cs typeface="Times New Roman" panose="02020603050405020304" pitchFamily="18" charset="0"/>
              </a:rPr>
              <a:t>В </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ланка А має один ступінь свободи як тіло, що обертається навколо нерухомої осі. Прикладами одновісного зчленування в організмі людини є ліктьове, надп’яткове та фалангові з’єднання. Вони допускають можливість тільки згинання та розгинання з одним ступенем свободи. </a:t>
            </a:r>
            <a:endParaRPr lang="ru-RU" sz="24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ru-RU" dirty="0"/>
          </a:p>
        </p:txBody>
      </p:sp>
      <p:pic>
        <p:nvPicPr>
          <p:cNvPr id="3" name="Рисунок 2">
            <a:extLst>
              <a:ext uri="{FF2B5EF4-FFF2-40B4-BE49-F238E27FC236}">
                <a16:creationId xmlns:a16="http://schemas.microsoft.com/office/drawing/2014/main" id="{B27F966B-293E-4AB6-943E-AFDEF9FD8C9E}"/>
              </a:ext>
            </a:extLst>
          </p:cNvPr>
          <p:cNvPicPr>
            <a:picLocks noChangeAspect="1"/>
          </p:cNvPicPr>
          <p:nvPr/>
        </p:nvPicPr>
        <p:blipFill rotWithShape="1">
          <a:blip r:embed="rId2">
            <a:extLst>
              <a:ext uri="{28A0092B-C50C-407E-A947-70E740481C1C}">
                <a14:useLocalDpi xmlns:a14="http://schemas.microsoft.com/office/drawing/2010/main" val="0"/>
              </a:ext>
            </a:extLst>
          </a:blip>
          <a:srcRect r="51613"/>
          <a:stretch/>
        </p:blipFill>
        <p:spPr>
          <a:xfrm>
            <a:off x="2801122" y="980728"/>
            <a:ext cx="3541756" cy="2785559"/>
          </a:xfrm>
          <a:prstGeom prst="rect">
            <a:avLst/>
          </a:prstGeom>
        </p:spPr>
      </p:pic>
    </p:spTree>
    <p:extLst>
      <p:ext uri="{BB962C8B-B14F-4D97-AF65-F5344CB8AC3E}">
        <p14:creationId xmlns:p14="http://schemas.microsoft.com/office/powerpoint/2010/main" val="1511885762"/>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3B7B9A63-2C5F-4827-873C-071AC4A2C9B2}"/>
              </a:ext>
            </a:extLst>
          </p:cNvPr>
          <p:cNvSpPr>
            <a:spLocks noGrp="1"/>
          </p:cNvSpPr>
          <p:nvPr>
            <p:ph idx="1"/>
          </p:nvPr>
        </p:nvSpPr>
        <p:spPr>
          <a:xfrm>
            <a:off x="323528" y="188640"/>
            <a:ext cx="8424936" cy="6480720"/>
          </a:xfrm>
        </p:spPr>
        <p:txBody>
          <a:bodyPr/>
          <a:lstStyle/>
          <a:p>
            <a:r>
              <a:rPr lang="uk-UA" sz="2400" dirty="0">
                <a:effectLst/>
                <a:latin typeface="Times New Roman" panose="02020603050405020304" pitchFamily="18" charset="0"/>
                <a:ea typeface="Calibri" panose="020F0502020204030204" pitchFamily="34" charset="0"/>
                <a:cs typeface="Times New Roman" panose="02020603050405020304" pitchFamily="18" charset="0"/>
              </a:rPr>
              <a:t>Збільшимо двохланкову систему на одну ланку (ланка С) з віссю </a:t>
            </a:r>
            <a:r>
              <a:rPr lang="uk-UA" sz="2400" dirty="0" smtClean="0">
                <a:effectLst/>
                <a:latin typeface="Times New Roman" panose="02020603050405020304" pitchFamily="18" charset="0"/>
                <a:ea typeface="Calibri" panose="020F0502020204030204" pitchFamily="34" charset="0"/>
                <a:cs typeface="Times New Roman" panose="02020603050405020304" pitchFamily="18" charset="0"/>
              </a:rPr>
              <a:t>О</a:t>
            </a:r>
            <a:r>
              <a:rPr lang="en-US" sz="2400" dirty="0" smtClean="0">
                <a:latin typeface="Times New Roman" panose="02020603050405020304" pitchFamily="18" charset="0"/>
                <a:ea typeface="Calibri" panose="020F0502020204030204" pitchFamily="34" charset="0"/>
                <a:cs typeface="Times New Roman" panose="02020603050405020304" pitchFamily="18" charset="0"/>
              </a:rPr>
              <a:t>’</a:t>
            </a:r>
            <a:r>
              <a:rPr lang="uk-UA" sz="2400" dirty="0">
                <a:latin typeface="Times New Roman" panose="02020603050405020304" pitchFamily="18" charset="0"/>
                <a:ea typeface="Calibri" panose="020F0502020204030204" pitchFamily="34" charset="0"/>
                <a:cs typeface="Times New Roman" panose="02020603050405020304" pitchFamily="18" charset="0"/>
              </a:rPr>
              <a:t> О</a:t>
            </a:r>
            <a:r>
              <a:rPr lang="en-US" sz="2400" dirty="0">
                <a:latin typeface="Times New Roman" panose="02020603050405020304" pitchFamily="18" charset="0"/>
                <a:ea typeface="Calibri" panose="020F0502020204030204" pitchFamily="34" charset="0"/>
                <a:cs typeface="Times New Roman" panose="02020603050405020304" pitchFamily="18" charset="0"/>
              </a:rPr>
              <a:t>’</a:t>
            </a:r>
            <a:r>
              <a:rPr lang="uk-UA" sz="240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яка паралельна осі ОО.</a:t>
            </a:r>
            <a:endParaRPr lang="uk-UA" sz="2400"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endParaRPr>
          </a:p>
          <a:p>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uk-UA" sz="2400" dirty="0">
              <a:latin typeface="Times New Roman" panose="02020603050405020304" pitchFamily="18" charset="0"/>
              <a:ea typeface="Calibri" panose="020F0502020204030204" pitchFamily="34" charset="0"/>
              <a:cs typeface="Times New Roman" panose="02020603050405020304" pitchFamily="18" charset="0"/>
            </a:endParaRPr>
          </a:p>
          <a:p>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uk-UA" sz="2400" dirty="0">
              <a:latin typeface="Times New Roman" panose="02020603050405020304" pitchFamily="18" charset="0"/>
              <a:ea typeface="Calibri" panose="020F0502020204030204" pitchFamily="34" charset="0"/>
              <a:cs typeface="Times New Roman" panose="02020603050405020304" pitchFamily="18" charset="0"/>
            </a:endParaRPr>
          </a:p>
          <a:p>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uk-UA" sz="2400" dirty="0">
              <a:latin typeface="Times New Roman" panose="02020603050405020304" pitchFamily="18" charset="0"/>
              <a:ea typeface="Calibri" panose="020F0502020204030204" pitchFamily="34" charset="0"/>
              <a:cs typeface="Times New Roman" panose="02020603050405020304" pitchFamily="18" charset="0"/>
            </a:endParaRPr>
          </a:p>
          <a:p>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uk-UA" sz="2400" dirty="0">
              <a:latin typeface="Times New Roman" panose="02020603050405020304" pitchFamily="18" charset="0"/>
              <a:ea typeface="Calibri" panose="020F0502020204030204" pitchFamily="34" charset="0"/>
              <a:cs typeface="Times New Roman" panose="02020603050405020304" pitchFamily="18" charset="0"/>
            </a:endParaRPr>
          </a:p>
          <a:p>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r>
              <a:rPr lang="uk-UA" sz="2400" dirty="0" smtClean="0">
                <a:effectLst/>
                <a:latin typeface="Times New Roman" panose="02020603050405020304" pitchFamily="18" charset="0"/>
                <a:ea typeface="Calibri" panose="020F0502020204030204" pitchFamily="34" charset="0"/>
                <a:cs typeface="Times New Roman" panose="02020603050405020304" pitchFamily="18" charset="0"/>
              </a:rPr>
              <a:t>При </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нерухомій ланці С всі точки ланки В мають один ступінь свободи, у тому числі і вісь ОО, яка може переміщатися по колу. Ланка А, обертаючись навколо ОО, має ще один ступінь. </a:t>
            </a:r>
            <a:endParaRPr lang="ru-RU" sz="24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ru-RU" dirty="0"/>
          </a:p>
        </p:txBody>
      </p:sp>
      <p:pic>
        <p:nvPicPr>
          <p:cNvPr id="2" name="Рисунок 1">
            <a:extLst>
              <a:ext uri="{FF2B5EF4-FFF2-40B4-BE49-F238E27FC236}">
                <a16:creationId xmlns:a16="http://schemas.microsoft.com/office/drawing/2014/main" id="{F6DED3CE-907B-4029-98FC-8C911494BB98}"/>
              </a:ext>
            </a:extLst>
          </p:cNvPr>
          <p:cNvPicPr>
            <a:picLocks noChangeAspect="1"/>
          </p:cNvPicPr>
          <p:nvPr/>
        </p:nvPicPr>
        <p:blipFill rotWithShape="1">
          <a:blip r:embed="rId2"/>
          <a:srcRect l="44627"/>
          <a:stretch/>
        </p:blipFill>
        <p:spPr>
          <a:xfrm>
            <a:off x="2015716" y="1268760"/>
            <a:ext cx="5040560" cy="3462216"/>
          </a:xfrm>
          <a:prstGeom prst="rect">
            <a:avLst/>
          </a:prstGeom>
        </p:spPr>
      </p:pic>
    </p:spTree>
    <p:extLst>
      <p:ext uri="{BB962C8B-B14F-4D97-AF65-F5344CB8AC3E}">
        <p14:creationId xmlns:p14="http://schemas.microsoft.com/office/powerpoint/2010/main" val="386125294"/>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3528" y="476672"/>
            <a:ext cx="8496944" cy="2664296"/>
          </a:xfrm>
        </p:spPr>
        <p:txBody>
          <a:bodyPr>
            <a:normAutofit/>
          </a:bodyPr>
          <a:lstStyle/>
          <a:p>
            <a:pPr algn="just"/>
            <a:r>
              <a:rPr lang="uk-UA" sz="2400" dirty="0" smtClean="0">
                <a:effectLst/>
                <a:latin typeface="Times New Roman" panose="02020603050405020304" pitchFamily="18" charset="0"/>
                <a:ea typeface="Calibri" panose="020F0502020204030204" pitchFamily="34" charset="0"/>
              </a:rPr>
              <a:t>Таким </a:t>
            </a:r>
            <a:r>
              <a:rPr lang="uk-UA" sz="2400" dirty="0">
                <a:effectLst/>
                <a:latin typeface="Times New Roman" panose="02020603050405020304" pitchFamily="18" charset="0"/>
                <a:ea typeface="Calibri" panose="020F0502020204030204" pitchFamily="34" charset="0"/>
              </a:rPr>
              <a:t>чином, в одновісній трьохланковій системі закріплена ланка не має свободи переміщення, друга ланка має один ступінь свободи, а третя – два. </a:t>
            </a:r>
          </a:p>
          <a:p>
            <a:pPr algn="just"/>
            <a:r>
              <a:rPr lang="uk-UA" sz="2400" dirty="0" smtClean="0">
                <a:latin typeface="Times New Roman" panose="02020603050405020304" pitchFamily="18" charset="0"/>
                <a:ea typeface="Calibri" panose="020F0502020204030204" pitchFamily="34" charset="0"/>
              </a:rPr>
              <a:t>Прикладом одновісного з’єднання є ф</a:t>
            </a:r>
            <a:r>
              <a:rPr lang="uk-UA" sz="2400" dirty="0" smtClean="0">
                <a:effectLst/>
                <a:latin typeface="Times New Roman" panose="02020603050405020304" pitchFamily="18" charset="0"/>
                <a:ea typeface="Calibri" panose="020F0502020204030204" pitchFamily="34" charset="0"/>
              </a:rPr>
              <a:t>аланги пальців, </a:t>
            </a:r>
            <a:r>
              <a:rPr lang="uk-UA" sz="2400" dirty="0">
                <a:effectLst/>
                <a:latin typeface="Times New Roman" panose="02020603050405020304" pitchFamily="18" charset="0"/>
                <a:ea typeface="Calibri" panose="020F0502020204030204" pitchFamily="34" charset="0"/>
              </a:rPr>
              <a:t>з’єднані </a:t>
            </a:r>
            <a:r>
              <a:rPr lang="uk-UA" sz="2400" dirty="0" smtClean="0">
                <a:effectLst/>
                <a:latin typeface="Times New Roman" panose="02020603050405020304" pitchFamily="18" charset="0"/>
                <a:ea typeface="Calibri" panose="020F0502020204030204" pitchFamily="34" charset="0"/>
              </a:rPr>
              <a:t>суглобами. </a:t>
            </a:r>
            <a:endParaRPr lang="uk-UA" sz="2200" dirty="0">
              <a:effectLst/>
              <a:latin typeface="Times New Roman" panose="02020603050405020304" pitchFamily="18" charset="0"/>
              <a:ea typeface="Times New Roman" panose="02020603050405020304" pitchFamily="18" charset="0"/>
            </a:endParaRPr>
          </a:p>
          <a:p>
            <a:pPr algn="just"/>
            <a:endParaRPr lang="ru-RU" dirty="0"/>
          </a:p>
        </p:txBody>
      </p:sp>
      <p:pic>
        <p:nvPicPr>
          <p:cNvPr id="2" name="Рисунок 1"/>
          <p:cNvPicPr>
            <a:picLocks noChangeAspect="1"/>
          </p:cNvPicPr>
          <p:nvPr/>
        </p:nvPicPr>
        <p:blipFill>
          <a:blip r:embed="rId2"/>
          <a:stretch>
            <a:fillRect/>
          </a:stretch>
        </p:blipFill>
        <p:spPr>
          <a:xfrm>
            <a:off x="2616253" y="3501008"/>
            <a:ext cx="3911494" cy="2601144"/>
          </a:xfrm>
          <a:prstGeom prst="rect">
            <a:avLst/>
          </a:prstGeom>
        </p:spPr>
      </p:pic>
    </p:spTree>
    <p:extLst>
      <p:ext uri="{BB962C8B-B14F-4D97-AF65-F5344CB8AC3E}">
        <p14:creationId xmlns:p14="http://schemas.microsoft.com/office/powerpoint/2010/main" val="2433502860"/>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idx="1"/>
          </p:nvPr>
        </p:nvSpPr>
        <p:spPr>
          <a:xfrm>
            <a:off x="395536" y="230136"/>
            <a:ext cx="8496944" cy="3846936"/>
          </a:xfrm>
        </p:spPr>
        <p:txBody>
          <a:bodyPr>
            <a:normAutofit fontScale="85000" lnSpcReduction="20000"/>
          </a:bodyPr>
          <a:lstStyle/>
          <a:p>
            <a:pPr algn="just">
              <a:lnSpc>
                <a:spcPct val="120000"/>
              </a:lnSpc>
            </a:pPr>
            <a:r>
              <a:rPr lang="uk-UA" sz="2800" b="1" i="1" dirty="0">
                <a:effectLst/>
                <a:latin typeface="Times New Roman" panose="02020603050405020304" pitchFamily="18" charset="0"/>
                <a:ea typeface="Calibri" panose="020F0502020204030204" pitchFamily="34" charset="0"/>
                <a:cs typeface="Times New Roman" panose="02020603050405020304" pitchFamily="18" charset="0"/>
              </a:rPr>
              <a:t>Двовісне з’єднання </a:t>
            </a:r>
            <a:r>
              <a:rPr lang="uk-UA" sz="2800" dirty="0">
                <a:effectLst/>
                <a:latin typeface="Times New Roman" panose="02020603050405020304" pitchFamily="18" charset="0"/>
                <a:ea typeface="Calibri" panose="020F0502020204030204" pitchFamily="34" charset="0"/>
                <a:cs typeface="Times New Roman" panose="02020603050405020304" pitchFamily="18" charset="0"/>
              </a:rPr>
              <a:t>допускає обертання ланок по двом взаємно перпендикулярним осям</a:t>
            </a:r>
            <a:r>
              <a:rPr lang="uk-UA" sz="2800" dirty="0" smtClean="0">
                <a:effectLst/>
                <a:latin typeface="Times New Roman" panose="02020603050405020304" pitchFamily="18" charset="0"/>
                <a:ea typeface="Calibri" panose="020F0502020204030204" pitchFamily="34" charset="0"/>
                <a:cs typeface="Times New Roman" panose="02020603050405020304" pitchFamily="18" charset="0"/>
              </a:rPr>
              <a:t>. Це </a:t>
            </a:r>
            <a:r>
              <a:rPr lang="uk-UA" sz="2800" dirty="0">
                <a:effectLst/>
                <a:latin typeface="Times New Roman" panose="02020603050405020304" pitchFamily="18" charset="0"/>
                <a:ea typeface="Calibri" panose="020F0502020204030204" pitchFamily="34" charset="0"/>
                <a:cs typeface="Times New Roman" panose="02020603050405020304" pitchFamily="18" charset="0"/>
              </a:rPr>
              <a:t>з’єднання має </a:t>
            </a:r>
            <a:r>
              <a:rPr lang="uk-UA" sz="2800" i="1" dirty="0">
                <a:effectLst/>
                <a:latin typeface="Times New Roman" panose="02020603050405020304" pitchFamily="18" charset="0"/>
                <a:ea typeface="Calibri" panose="020F0502020204030204" pitchFamily="34" charset="0"/>
                <a:cs typeface="Times New Roman" panose="02020603050405020304" pitchFamily="18" charset="0"/>
              </a:rPr>
              <a:t>два ступеня свободи обертання</a:t>
            </a:r>
            <a:r>
              <a:rPr lang="uk-UA" sz="2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uk-UA" sz="28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20000"/>
              </a:lnSpc>
              <a:buNone/>
            </a:pPr>
            <a:r>
              <a:rPr lang="uk-UA" sz="2800" dirty="0" smtClean="0">
                <a:effectLst/>
                <a:latin typeface="Times New Roman" panose="02020603050405020304" pitchFamily="18" charset="0"/>
                <a:ea typeface="Calibri" panose="020F0502020204030204" pitchFamily="34" charset="0"/>
                <a:cs typeface="Times New Roman" panose="02020603050405020304" pitchFamily="18" charset="0"/>
              </a:rPr>
              <a:t>Таке </a:t>
            </a:r>
            <a:r>
              <a:rPr lang="uk-UA" sz="2800" dirty="0">
                <a:effectLst/>
                <a:latin typeface="Times New Roman" panose="02020603050405020304" pitchFamily="18" charset="0"/>
                <a:ea typeface="Calibri" panose="020F0502020204030204" pitchFamily="34" charset="0"/>
                <a:cs typeface="Times New Roman" panose="02020603050405020304" pitchFamily="18" charset="0"/>
              </a:rPr>
              <a:t>двовісне</a:t>
            </a:r>
            <a:r>
              <a:rPr lang="uk-UA" sz="2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uk-UA" sz="2800" dirty="0">
                <a:effectLst/>
                <a:latin typeface="Times New Roman" panose="02020603050405020304" pitchFamily="18" charset="0"/>
                <a:ea typeface="Calibri" panose="020F0502020204030204" pitchFamily="34" charset="0"/>
                <a:cs typeface="Times New Roman" panose="02020603050405020304" pitchFamily="18" charset="0"/>
              </a:rPr>
              <a:t>з’єднання здійснюється в організмі людини двома близько розташованими зчленуваннями</a:t>
            </a:r>
            <a:r>
              <a:rPr lang="uk-UA" sz="2800" dirty="0" smtClean="0">
                <a:effectLst/>
                <a:latin typeface="Times New Roman" panose="02020603050405020304" pitchFamily="18" charset="0"/>
                <a:ea typeface="Calibri" panose="020F0502020204030204" pitchFamily="34" charset="0"/>
                <a:cs typeface="Times New Roman" panose="02020603050405020304" pitchFamily="18" charset="0"/>
              </a:rPr>
              <a:t>: наприклад, </a:t>
            </a:r>
            <a:r>
              <a:rPr lang="uk-UA" sz="2800" dirty="0" err="1">
                <a:effectLst/>
                <a:latin typeface="Times New Roman" panose="02020603050405020304" pitchFamily="18" charset="0"/>
                <a:ea typeface="Calibri" panose="020F0502020204030204" pitchFamily="34" charset="0"/>
                <a:cs typeface="Times New Roman" panose="02020603050405020304" pitchFamily="18" charset="0"/>
              </a:rPr>
              <a:t>атланто</a:t>
            </a:r>
            <a:r>
              <a:rPr lang="uk-UA" sz="2800" dirty="0">
                <a:effectLst/>
                <a:latin typeface="Times New Roman" panose="02020603050405020304" pitchFamily="18" charset="0"/>
                <a:ea typeface="Calibri" panose="020F0502020204030204" pitchFamily="34" charset="0"/>
                <a:cs typeface="Times New Roman" panose="02020603050405020304" pitchFamily="18" charset="0"/>
              </a:rPr>
              <a:t>-потиличним та епістрофо-</a:t>
            </a:r>
            <a:r>
              <a:rPr lang="uk-UA" sz="2800" dirty="0" err="1">
                <a:effectLst/>
                <a:latin typeface="Times New Roman" panose="02020603050405020304" pitchFamily="18" charset="0"/>
                <a:ea typeface="Calibri" panose="020F0502020204030204" pitchFamily="34" charset="0"/>
                <a:cs typeface="Times New Roman" panose="02020603050405020304" pitchFamily="18" charset="0"/>
              </a:rPr>
              <a:t>атлантним</a:t>
            </a:r>
            <a:r>
              <a:rPr lang="uk-UA" sz="28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lnSpc>
                <a:spcPct val="120000"/>
              </a:lnSpc>
              <a:buNone/>
            </a:pPr>
            <a:r>
              <a:rPr lang="uk-UA" sz="2800" dirty="0">
                <a:effectLst/>
                <a:latin typeface="Times New Roman" panose="02020603050405020304" pitchFamily="18" charset="0"/>
                <a:ea typeface="Calibri" panose="020F0502020204030204" pitchFamily="34" charset="0"/>
                <a:cs typeface="Times New Roman" panose="02020603050405020304" pitchFamily="18" charset="0"/>
              </a:rPr>
              <a:t>Перше зчленування має горизонтальну вісь, спрямовану від правого плеча до лівого. Воно здійснює обертання черепа вперед і назад. </a:t>
            </a:r>
          </a:p>
          <a:p>
            <a:pPr marL="0" indent="0">
              <a:buNone/>
            </a:pPr>
            <a:endParaRPr lang="uk-UA" sz="2400" dirty="0">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uk-UA" sz="2400"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18" name="Rectangle 17">
            <a:extLst>
              <a:ext uri="{FF2B5EF4-FFF2-40B4-BE49-F238E27FC236}">
                <a16:creationId xmlns:a16="http://schemas.microsoft.com/office/drawing/2014/main" id="{E5426D9A-E2FB-4493-8FB0-338666447E65}"/>
              </a:ext>
            </a:extLst>
          </p:cNvPr>
          <p:cNvSpPr>
            <a:spLocks noChangeArrowheads="1"/>
          </p:cNvSpPr>
          <p:nvPr/>
        </p:nvSpPr>
        <p:spPr bwMode="auto">
          <a:xfrm>
            <a:off x="1959" y="-99392"/>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23" name="Rectangle 20">
            <a:extLst>
              <a:ext uri="{FF2B5EF4-FFF2-40B4-BE49-F238E27FC236}">
                <a16:creationId xmlns:a16="http://schemas.microsoft.com/office/drawing/2014/main" id="{C6D0D606-FDC6-49E0-94A3-C6FF6411CD78}"/>
              </a:ext>
            </a:extLst>
          </p:cNvPr>
          <p:cNvSpPr>
            <a:spLocks noChangeArrowheads="1"/>
          </p:cNvSpPr>
          <p:nvPr/>
        </p:nvSpPr>
        <p:spPr bwMode="auto">
          <a:xfrm>
            <a:off x="134585" y="-672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30" name="Rectangle 24">
            <a:extLst>
              <a:ext uri="{FF2B5EF4-FFF2-40B4-BE49-F238E27FC236}">
                <a16:creationId xmlns:a16="http://schemas.microsoft.com/office/drawing/2014/main" id="{12B72C5F-5C56-43A2-AA27-C04BC4798830}"/>
              </a:ext>
            </a:extLst>
          </p:cNvPr>
          <p:cNvSpPr>
            <a:spLocks noChangeArrowheads="1"/>
          </p:cNvSpPr>
          <p:nvPr/>
        </p:nvSpPr>
        <p:spPr bwMode="auto">
          <a:xfrm>
            <a:off x="0" y="65372"/>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pic>
        <p:nvPicPr>
          <p:cNvPr id="2" name="Рисунок 1">
            <a:extLst>
              <a:ext uri="{FF2B5EF4-FFF2-40B4-BE49-F238E27FC236}">
                <a16:creationId xmlns:a16="http://schemas.microsoft.com/office/drawing/2014/main" id="{ECF1A430-5E92-4F12-BE02-CDE1B3D34FDF}"/>
              </a:ext>
            </a:extLst>
          </p:cNvPr>
          <p:cNvPicPr>
            <a:picLocks noChangeAspect="1"/>
          </p:cNvPicPr>
          <p:nvPr/>
        </p:nvPicPr>
        <p:blipFill>
          <a:blip r:embed="rId2"/>
          <a:stretch>
            <a:fillRect/>
          </a:stretch>
        </p:blipFill>
        <p:spPr>
          <a:xfrm>
            <a:off x="3266425" y="4050888"/>
            <a:ext cx="2880320" cy="2666547"/>
          </a:xfrm>
          <a:prstGeom prst="rect">
            <a:avLst/>
          </a:prstGeom>
        </p:spPr>
      </p:pic>
    </p:spTree>
    <p:extLst>
      <p:ext uri="{BB962C8B-B14F-4D97-AF65-F5344CB8AC3E}">
        <p14:creationId xmlns:p14="http://schemas.microsoft.com/office/powerpoint/2010/main" val="179038755"/>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398DEBAF-7146-4766-BD32-2027B7EC8FA4}"/>
              </a:ext>
            </a:extLst>
          </p:cNvPr>
          <p:cNvSpPr>
            <a:spLocks noGrp="1"/>
          </p:cNvSpPr>
          <p:nvPr>
            <p:ph idx="1"/>
          </p:nvPr>
        </p:nvSpPr>
        <p:spPr>
          <a:xfrm>
            <a:off x="179512" y="246519"/>
            <a:ext cx="8496944" cy="6165304"/>
          </a:xfrm>
        </p:spPr>
        <p:txBody>
          <a:bodyPr/>
          <a:lstStyle/>
          <a:p>
            <a:pPr algn="just"/>
            <a:r>
              <a:rPr lang="uk-UA" sz="2400" dirty="0" smtClean="0">
                <a:effectLst/>
                <a:latin typeface="Times New Roman" panose="02020603050405020304" pitchFamily="18" charset="0"/>
                <a:ea typeface="Calibri" panose="020F0502020204030204" pitchFamily="34" charset="0"/>
                <a:cs typeface="Times New Roman" panose="02020603050405020304" pitchFamily="18" charset="0"/>
              </a:rPr>
              <a:t>Епістроф (шийний </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хребець, що примикає до </a:t>
            </a:r>
            <a:r>
              <a:rPr lang="uk-UA" sz="2400" dirty="0" smtClean="0">
                <a:effectLst/>
                <a:latin typeface="Times New Roman" panose="02020603050405020304" pitchFamily="18" charset="0"/>
                <a:ea typeface="Calibri" panose="020F0502020204030204" pitchFamily="34" charset="0"/>
                <a:cs typeface="Times New Roman" panose="02020603050405020304" pitchFamily="18" charset="0"/>
              </a:rPr>
              <a:t>атланта) </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має маленький циліндричний шип, який утворює з кільцем атланта одновісне циліндричне зчленування з вертикальною віссю</a:t>
            </a:r>
            <a:r>
              <a:rPr lang="uk-UA" sz="2400" dirty="0" smtClean="0">
                <a:effectLst/>
                <a:latin typeface="Times New Roman" panose="02020603050405020304" pitchFamily="18" charset="0"/>
                <a:ea typeface="Calibri" panose="020F0502020204030204" pitchFamily="34" charset="0"/>
                <a:cs typeface="Times New Roman" panose="02020603050405020304" pitchFamily="18" charset="0"/>
              </a:rPr>
              <a:t>. Це </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зчленування забезпечує обертання голови навколо вертикальної осі. </a:t>
            </a:r>
            <a:endParaRPr lang="ru-RU" sz="2400" dirty="0">
              <a:effectLst/>
              <a:latin typeface="Times New Roman" panose="02020603050405020304" pitchFamily="18" charset="0"/>
              <a:ea typeface="Calibri" panose="020F0502020204030204" pitchFamily="34" charset="0"/>
              <a:cs typeface="Times New Roman" panose="02020603050405020304" pitchFamily="18" charset="0"/>
            </a:endParaRPr>
          </a:p>
          <a:p>
            <a:r>
              <a:rPr lang="uk-UA" sz="2400" dirty="0">
                <a:effectLst/>
                <a:latin typeface="Times New Roman" panose="02020603050405020304" pitchFamily="18" charset="0"/>
                <a:ea typeface="Calibri" panose="020F0502020204030204" pitchFamily="34" charset="0"/>
                <a:cs typeface="Times New Roman" panose="02020603050405020304" pitchFamily="18" charset="0"/>
              </a:rPr>
              <a:t>Приєднання нових ланок збільшує кінематичну рухливість. Так, наприклад, череп має всі шість ступенів свободи завдяки деякій рухливості </a:t>
            </a:r>
            <a:r>
              <a:rPr lang="uk-UA" sz="2400" dirty="0" err="1">
                <a:effectLst/>
                <a:latin typeface="Times New Roman" panose="02020603050405020304" pitchFamily="18" charset="0"/>
                <a:ea typeface="Calibri" panose="020F0502020204030204" pitchFamily="34" charset="0"/>
                <a:cs typeface="Times New Roman" panose="02020603050405020304" pitchFamily="18" charset="0"/>
              </a:rPr>
              <a:t>міжхребцевих</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 суглобів. </a:t>
            </a:r>
            <a:endParaRPr lang="ru-RU" sz="24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ru-RU" dirty="0"/>
          </a:p>
        </p:txBody>
      </p:sp>
      <p:pic>
        <p:nvPicPr>
          <p:cNvPr id="4" name="Рисунок 3">
            <a:extLst>
              <a:ext uri="{FF2B5EF4-FFF2-40B4-BE49-F238E27FC236}">
                <a16:creationId xmlns:a16="http://schemas.microsoft.com/office/drawing/2014/main" id="{3C5853B0-9B54-429E-8FF6-6D068120D4A0}"/>
              </a:ext>
            </a:extLst>
          </p:cNvPr>
          <p:cNvPicPr>
            <a:picLocks noChangeAspect="1"/>
          </p:cNvPicPr>
          <p:nvPr/>
        </p:nvPicPr>
        <p:blipFill>
          <a:blip r:embed="rId2"/>
          <a:stretch>
            <a:fillRect/>
          </a:stretch>
        </p:blipFill>
        <p:spPr>
          <a:xfrm>
            <a:off x="3059832" y="4005064"/>
            <a:ext cx="4320480" cy="2416941"/>
          </a:xfrm>
          <a:prstGeom prst="rect">
            <a:avLst/>
          </a:prstGeom>
        </p:spPr>
      </p:pic>
    </p:spTree>
    <p:extLst>
      <p:ext uri="{BB962C8B-B14F-4D97-AF65-F5344CB8AC3E}">
        <p14:creationId xmlns:p14="http://schemas.microsoft.com/office/powerpoint/2010/main" val="1134625498"/>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95536" y="332656"/>
            <a:ext cx="8568952" cy="5904656"/>
          </a:xfrm>
        </p:spPr>
        <p:txBody>
          <a:bodyPr>
            <a:normAutofit/>
          </a:bodyPr>
          <a:lstStyle/>
          <a:p>
            <a:pPr algn="just" hangingPunct="0"/>
            <a:r>
              <a:rPr lang="uk-UA" sz="2400" b="1" i="1" dirty="0">
                <a:effectLst/>
                <a:latin typeface="Times New Roman" panose="02020603050405020304" pitchFamily="18" charset="0"/>
                <a:ea typeface="Calibri" panose="020F0502020204030204" pitchFamily="34" charset="0"/>
                <a:cs typeface="Times New Roman" panose="02020603050405020304" pitchFamily="18" charset="0"/>
              </a:rPr>
              <a:t>Тривісне зчленування </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забезпечує обертання навколо трьох взаємно перпендикулярних осей</a:t>
            </a:r>
            <a:r>
              <a:rPr lang="uk-UA" sz="2400" dirty="0">
                <a:latin typeface="Times New Roman" panose="02020603050405020304" pitchFamily="18" charset="0"/>
                <a:ea typeface="Calibri" panose="020F0502020204030204" pitchFamily="34" charset="0"/>
                <a:cs typeface="Times New Roman" panose="02020603050405020304" pitchFamily="18" charset="0"/>
              </a:rPr>
              <a:t> </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a:t>
            </a:r>
            <a:r>
              <a:rPr lang="uk-UA" sz="2400" dirty="0" smtClean="0">
                <a:effectLst/>
                <a:latin typeface="Times New Roman" panose="02020603050405020304" pitchFamily="18" charset="0"/>
                <a:ea typeface="Calibri" panose="020F0502020204030204" pitchFamily="34" charset="0"/>
                <a:cs typeface="Times New Roman" panose="02020603050405020304" pitchFamily="18" charset="0"/>
              </a:rPr>
              <a:t>кулеподібний </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шарнір). </a:t>
            </a:r>
            <a:r>
              <a:rPr lang="uk-UA" sz="2400" dirty="0">
                <a:latin typeface="Times New Roman" panose="02020603050405020304" pitchFamily="18" charset="0"/>
                <a:ea typeface="Calibri" panose="020F0502020204030204" pitchFamily="34" charset="0"/>
                <a:cs typeface="Times New Roman" panose="02020603050405020304" pitchFamily="18" charset="0"/>
              </a:rPr>
              <a:t>Це зчленування має три ступені свободи обертання.</a:t>
            </a: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hangingPunct="0"/>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hangingPunct="0"/>
            <a:endParaRPr lang="uk-UA" sz="2400" dirty="0">
              <a:latin typeface="Times New Roman" panose="02020603050405020304" pitchFamily="18" charset="0"/>
              <a:ea typeface="Calibri" panose="020F0502020204030204" pitchFamily="34" charset="0"/>
              <a:cs typeface="Times New Roman" panose="02020603050405020304" pitchFamily="18" charset="0"/>
            </a:endParaRPr>
          </a:p>
          <a:p>
            <a:pPr hangingPunct="0"/>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hangingPunct="0"/>
            <a:endParaRPr lang="uk-UA" sz="2400" dirty="0">
              <a:latin typeface="Times New Roman" panose="02020603050405020304" pitchFamily="18" charset="0"/>
              <a:ea typeface="Calibri" panose="020F0502020204030204" pitchFamily="34" charset="0"/>
              <a:cs typeface="Times New Roman" panose="02020603050405020304" pitchFamily="18" charset="0"/>
            </a:endParaRPr>
          </a:p>
          <a:p>
            <a:pPr marL="0" indent="0" hangingPunct="0">
              <a:buNone/>
            </a:pP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hangingPunct="0">
              <a:buNone/>
            </a:pPr>
            <a:endParaRPr lang="uk-UA" sz="2400" dirty="0">
              <a:latin typeface="Times New Roman" panose="02020603050405020304" pitchFamily="18" charset="0"/>
              <a:ea typeface="Calibri" panose="020F0502020204030204" pitchFamily="34" charset="0"/>
              <a:cs typeface="Times New Roman" panose="02020603050405020304" pitchFamily="18" charset="0"/>
            </a:endParaRPr>
          </a:p>
          <a:p>
            <a:pPr hangingPunct="0"/>
            <a:endParaRPr lang="uk-UA" sz="2400" dirty="0">
              <a:latin typeface="Times New Roman" panose="02020603050405020304" pitchFamily="18" charset="0"/>
              <a:ea typeface="Calibri" panose="020F0502020204030204" pitchFamily="34" charset="0"/>
              <a:cs typeface="Times New Roman" panose="02020603050405020304" pitchFamily="18" charset="0"/>
            </a:endParaRPr>
          </a:p>
          <a:p>
            <a:pPr marL="0" indent="0" hangingPunct="0">
              <a:buNone/>
            </a:pPr>
            <a:endParaRPr lang="uk-UA" sz="2400" dirty="0" smtClean="0">
              <a:latin typeface="Times New Roman" panose="02020603050405020304" pitchFamily="18" charset="0"/>
              <a:ea typeface="Calibri" panose="020F0502020204030204" pitchFamily="34" charset="0"/>
              <a:cs typeface="Times New Roman" panose="02020603050405020304" pitchFamily="18" charset="0"/>
            </a:endParaRPr>
          </a:p>
          <a:p>
            <a:pPr algn="just" hangingPunct="0"/>
            <a:r>
              <a:rPr lang="uk-UA" sz="2400" dirty="0" smtClean="0">
                <a:effectLst/>
                <a:latin typeface="Times New Roman" panose="02020603050405020304" pitchFamily="18" charset="0"/>
                <a:ea typeface="Calibri" panose="020F0502020204030204" pitchFamily="34" charset="0"/>
                <a:cs typeface="Times New Roman" panose="02020603050405020304" pitchFamily="18" charset="0"/>
              </a:rPr>
              <a:t>Тазостегновий </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(кульшовий) суглоб людини працює по принципу </a:t>
            </a:r>
            <a:r>
              <a:rPr lang="uk-UA" sz="2400" dirty="0" smtClean="0">
                <a:effectLst/>
                <a:latin typeface="Times New Roman" panose="02020603050405020304" pitchFamily="18" charset="0"/>
                <a:ea typeface="Calibri" panose="020F0502020204030204" pitchFamily="34" charset="0"/>
                <a:cs typeface="Times New Roman" panose="02020603050405020304" pitchFamily="18" charset="0"/>
              </a:rPr>
              <a:t>кулеподібного </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шарніра. </a:t>
            </a:r>
          </a:p>
        </p:txBody>
      </p:sp>
      <p:sp>
        <p:nvSpPr>
          <p:cNvPr id="20" name="Rectangle 19">
            <a:extLst>
              <a:ext uri="{FF2B5EF4-FFF2-40B4-BE49-F238E27FC236}">
                <a16:creationId xmlns:a16="http://schemas.microsoft.com/office/drawing/2014/main" id="{3A5EB9E4-95FC-455C-B6DD-1AE360D67BC4}"/>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22" name="Rectangle 21">
            <a:extLst>
              <a:ext uri="{FF2B5EF4-FFF2-40B4-BE49-F238E27FC236}">
                <a16:creationId xmlns:a16="http://schemas.microsoft.com/office/drawing/2014/main" id="{D71D64C4-8784-4674-A9DC-F2CB9D8C45F5}"/>
              </a:ext>
            </a:extLst>
          </p:cNvPr>
          <p:cNvSpPr>
            <a:spLocks noChangeArrowheads="1"/>
          </p:cNvSpPr>
          <p:nvPr/>
        </p:nvSpPr>
        <p:spPr bwMode="auto">
          <a:xfrm>
            <a:off x="3635896" y="5373216"/>
            <a:ext cx="1080120" cy="2880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RU"/>
          </a:p>
        </p:txBody>
      </p:sp>
      <p:pic>
        <p:nvPicPr>
          <p:cNvPr id="4" name="Рисунок 3">
            <a:extLst>
              <a:ext uri="{FF2B5EF4-FFF2-40B4-BE49-F238E27FC236}">
                <a16:creationId xmlns:a16="http://schemas.microsoft.com/office/drawing/2014/main" id="{7475E22E-DB55-4DCC-AC4A-5CF15658BD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40005" y="1744830"/>
            <a:ext cx="1263989" cy="3080308"/>
          </a:xfrm>
          <a:prstGeom prst="rect">
            <a:avLst/>
          </a:prstGeom>
        </p:spPr>
      </p:pic>
    </p:spTree>
    <p:extLst>
      <p:ext uri="{BB962C8B-B14F-4D97-AF65-F5344CB8AC3E}">
        <p14:creationId xmlns:p14="http://schemas.microsoft.com/office/powerpoint/2010/main" val="4246505306"/>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A12D3C96-8F17-4065-8009-E5FAEDB5A4F2}"/>
              </a:ext>
            </a:extLst>
          </p:cNvPr>
          <p:cNvSpPr>
            <a:spLocks noGrp="1"/>
          </p:cNvSpPr>
          <p:nvPr>
            <p:ph idx="1"/>
          </p:nvPr>
        </p:nvSpPr>
        <p:spPr>
          <a:xfrm>
            <a:off x="395536" y="332656"/>
            <a:ext cx="8424936" cy="1944216"/>
          </a:xfrm>
        </p:spPr>
        <p:txBody>
          <a:bodyPr/>
          <a:lstStyle/>
          <a:p>
            <a:pPr algn="just"/>
            <a:r>
              <a:rPr lang="uk-UA" sz="2400" dirty="0">
                <a:latin typeface="Times New Roman" panose="02020603050405020304" pitchFamily="18" charset="0"/>
                <a:ea typeface="Calibri" panose="020F0502020204030204" pitchFamily="34" charset="0"/>
                <a:cs typeface="Times New Roman" panose="02020603050405020304" pitchFamily="18" charset="0"/>
              </a:rPr>
              <a:t>Кульшова (вертлюжна) западина, яка </a:t>
            </a:r>
            <a:r>
              <a:rPr lang="uk-UA"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утворює </a:t>
            </a:r>
            <a:r>
              <a:rPr lang="uk-UA" sz="2400" dirty="0">
                <a:latin typeface="Times New Roman" panose="02020603050405020304" pitchFamily="18" charset="0"/>
                <a:ea typeface="Calibri" panose="020F0502020204030204" pitchFamily="34" charset="0"/>
                <a:cs typeface="Times New Roman" panose="02020603050405020304" pitchFamily="18" charset="0"/>
              </a:rPr>
              <a:t>кульшовий суглоб з голівкою стегнової кістки, має форму майже правильної напівкулі. </a:t>
            </a:r>
            <a:r>
              <a:rPr lang="uk-UA" sz="2400" dirty="0" smtClean="0">
                <a:effectLst/>
                <a:latin typeface="Times New Roman" panose="02020603050405020304" pitchFamily="18" charset="0"/>
                <a:ea typeface="Calibri" panose="020F0502020204030204" pitchFamily="34" charset="0"/>
                <a:cs typeface="Times New Roman" panose="02020603050405020304" pitchFamily="18" charset="0"/>
              </a:rPr>
              <a:t>Відповідну </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форму має і голівка стегнової кістки, що входить у кульшову западину.</a:t>
            </a:r>
            <a:endParaRPr lang="ru-RU" dirty="0"/>
          </a:p>
        </p:txBody>
      </p:sp>
      <p:pic>
        <p:nvPicPr>
          <p:cNvPr id="4" name="Рисунок 3">
            <a:extLst>
              <a:ext uri="{FF2B5EF4-FFF2-40B4-BE49-F238E27FC236}">
                <a16:creationId xmlns:a16="http://schemas.microsoft.com/office/drawing/2014/main" id="{89568295-5FB5-44FA-93DB-5D5847B316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71800" y="2273548"/>
            <a:ext cx="3672408" cy="4223270"/>
          </a:xfrm>
          <a:prstGeom prst="rect">
            <a:avLst/>
          </a:prstGeom>
        </p:spPr>
      </p:pic>
    </p:spTree>
    <p:extLst>
      <p:ext uri="{BB962C8B-B14F-4D97-AF65-F5344CB8AC3E}">
        <p14:creationId xmlns:p14="http://schemas.microsoft.com/office/powerpoint/2010/main" val="3942351892"/>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04551"/>
            <a:ext cx="8229600" cy="865996"/>
          </a:xfrm>
        </p:spPr>
        <p:txBody>
          <a:bodyPr>
            <a:normAutofit/>
          </a:bodyPr>
          <a:lstStyle/>
          <a:p>
            <a:r>
              <a:rPr lang="uk-UA" sz="2800" b="1" dirty="0" smtClean="0">
                <a:solidFill>
                  <a:srgbClr val="0070C0"/>
                </a:solidFill>
                <a:latin typeface="Times New Roman" panose="02020603050405020304" pitchFamily="18" charset="0"/>
                <a:cs typeface="Times New Roman" panose="02020603050405020304" pitchFamily="18" charset="0"/>
              </a:rPr>
              <a:t>6. Число ступенів свободи тіла людини</a:t>
            </a:r>
            <a:endParaRPr lang="uk-UA" sz="2800" b="1" dirty="0">
              <a:solidFill>
                <a:srgbClr val="0070C0"/>
              </a:solidFill>
              <a:latin typeface="Times New Roman" panose="02020603050405020304" pitchFamily="18" charset="0"/>
              <a:cs typeface="Times New Roman" panose="02020603050405020304" pitchFamily="18" charset="0"/>
            </a:endParaRPr>
          </a:p>
        </p:txBody>
      </p:sp>
      <p:sp>
        <p:nvSpPr>
          <p:cNvPr id="3" name="Місце для вмісту 2"/>
          <p:cNvSpPr>
            <a:spLocks noGrp="1"/>
          </p:cNvSpPr>
          <p:nvPr>
            <p:ph idx="1"/>
          </p:nvPr>
        </p:nvSpPr>
        <p:spPr>
          <a:xfrm>
            <a:off x="359024" y="836712"/>
            <a:ext cx="8784976" cy="1944216"/>
          </a:xfrm>
        </p:spPr>
        <p:txBody>
          <a:bodyPr>
            <a:noAutofit/>
          </a:bodyPr>
          <a:lstStyle/>
          <a:p>
            <a:pPr marL="0" indent="0">
              <a:buNone/>
            </a:pPr>
            <a:r>
              <a:rPr lang="uk-UA" sz="2400" b="1" dirty="0" smtClean="0">
                <a:latin typeface="Times New Roman" panose="02020603050405020304" pitchFamily="18" charset="0"/>
                <a:cs typeface="Times New Roman" panose="02020603050405020304" pitchFamily="18" charset="0"/>
              </a:rPr>
              <a:t>1.</a:t>
            </a:r>
            <a:r>
              <a:rPr lang="uk-UA" sz="2400" dirty="0" smtClean="0">
                <a:latin typeface="Times New Roman" panose="02020603050405020304" pitchFamily="18" charset="0"/>
                <a:cs typeface="Times New Roman" panose="02020603050405020304" pitchFamily="18" charset="0"/>
              </a:rPr>
              <a:t> </a:t>
            </a:r>
            <a:r>
              <a:rPr lang="uk-UA" sz="2400" b="1" dirty="0" smtClean="0">
                <a:latin typeface="Times New Roman" panose="02020603050405020304" pitchFamily="18" charset="0"/>
                <a:cs typeface="Times New Roman" panose="02020603050405020304" pitchFamily="18" charset="0"/>
              </a:rPr>
              <a:t>Переміщення тіла людини в просторі має 6 ступенів свободи</a:t>
            </a:r>
            <a:r>
              <a:rPr lang="uk-UA" sz="2400" dirty="0" smtClean="0">
                <a:latin typeface="Times New Roman" panose="02020603050405020304" pitchFamily="18" charset="0"/>
                <a:cs typeface="Times New Roman" panose="02020603050405020304" pitchFamily="18" charset="0"/>
              </a:rPr>
              <a:t>:</a:t>
            </a:r>
          </a:p>
          <a:p>
            <a:r>
              <a:rPr lang="uk-UA" sz="2400" dirty="0" smtClean="0">
                <a:latin typeface="Times New Roman" panose="02020603050405020304" pitchFamily="18" charset="0"/>
                <a:cs typeface="Times New Roman" panose="02020603050405020304" pitchFamily="18" charset="0"/>
              </a:rPr>
              <a:t>три поступальні (вперед-назад, вліво-вправо, вгору-вниз).</a:t>
            </a:r>
          </a:p>
          <a:p>
            <a:r>
              <a:rPr lang="uk-UA" sz="2400" dirty="0" smtClean="0">
                <a:latin typeface="Times New Roman" panose="02020603050405020304" pitchFamily="18" charset="0"/>
                <a:cs typeface="Times New Roman" panose="02020603050405020304" pitchFamily="18" charset="0"/>
              </a:rPr>
              <a:t>три обертальні (навколо трьох осей: згинання-розгинання (нахили вперед-назад), відведення-приведення (нахили вліво-вправо), ротація навколо вертикальної осі).</a:t>
            </a:r>
            <a:endParaRPr lang="uk-UA" sz="2400" dirty="0">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a:blip r:embed="rId2"/>
          <a:stretch>
            <a:fillRect/>
          </a:stretch>
        </p:blipFill>
        <p:spPr>
          <a:xfrm>
            <a:off x="1619672" y="3435292"/>
            <a:ext cx="2232248" cy="3352797"/>
          </a:xfrm>
          <a:prstGeom prst="rect">
            <a:avLst/>
          </a:prstGeom>
        </p:spPr>
      </p:pic>
      <p:pic>
        <p:nvPicPr>
          <p:cNvPr id="7" name="Рисунок 6"/>
          <p:cNvPicPr>
            <a:picLocks noChangeAspect="1"/>
          </p:cNvPicPr>
          <p:nvPr/>
        </p:nvPicPr>
        <p:blipFill>
          <a:blip r:embed="rId3"/>
          <a:stretch>
            <a:fillRect/>
          </a:stretch>
        </p:blipFill>
        <p:spPr>
          <a:xfrm>
            <a:off x="4932040" y="3435291"/>
            <a:ext cx="2168620" cy="3352797"/>
          </a:xfrm>
          <a:prstGeom prst="rect">
            <a:avLst/>
          </a:prstGeom>
        </p:spPr>
      </p:pic>
    </p:spTree>
    <p:extLst>
      <p:ext uri="{BB962C8B-B14F-4D97-AF65-F5344CB8AC3E}">
        <p14:creationId xmlns:p14="http://schemas.microsoft.com/office/powerpoint/2010/main" val="3400876651"/>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359024" y="260648"/>
            <a:ext cx="8677472" cy="6336704"/>
          </a:xfrm>
        </p:spPr>
        <p:txBody>
          <a:bodyPr>
            <a:noAutofit/>
          </a:bodyPr>
          <a:lstStyle/>
          <a:p>
            <a:pPr marL="0" indent="0">
              <a:buNone/>
            </a:pPr>
            <a:r>
              <a:rPr lang="uk-UA" sz="2400" b="1" dirty="0" smtClean="0">
                <a:latin typeface="Times New Roman" panose="02020603050405020304" pitchFamily="18" charset="0"/>
                <a:cs typeface="Times New Roman" panose="02020603050405020304" pitchFamily="18" charset="0"/>
              </a:rPr>
              <a:t>2.</a:t>
            </a:r>
            <a:r>
              <a:rPr lang="uk-UA" sz="2400" dirty="0" smtClean="0">
                <a:latin typeface="Times New Roman" panose="02020603050405020304" pitchFamily="18" charset="0"/>
                <a:cs typeface="Times New Roman" panose="02020603050405020304" pitchFamily="18" charset="0"/>
              </a:rPr>
              <a:t> </a:t>
            </a:r>
            <a:r>
              <a:rPr lang="uk-UA" sz="2400" b="1" dirty="0" smtClean="0">
                <a:latin typeface="Times New Roman" panose="02020603050405020304" pitchFamily="18" charset="0"/>
                <a:cs typeface="Times New Roman" panose="02020603050405020304" pitchFamily="18" charset="0"/>
              </a:rPr>
              <a:t>Суглоби </a:t>
            </a:r>
            <a:r>
              <a:rPr lang="uk-UA" sz="2400" b="1" dirty="0">
                <a:latin typeface="Times New Roman" panose="02020603050405020304" pitchFamily="18" charset="0"/>
                <a:cs typeface="Times New Roman" panose="02020603050405020304" pitchFamily="18" charset="0"/>
              </a:rPr>
              <a:t>тіла додають додаткові ступені </a:t>
            </a:r>
            <a:r>
              <a:rPr lang="uk-UA" sz="2400" b="1" dirty="0" smtClean="0">
                <a:latin typeface="Times New Roman" panose="02020603050405020304" pitchFamily="18" charset="0"/>
                <a:cs typeface="Times New Roman" panose="02020603050405020304" pitchFamily="18" charset="0"/>
              </a:rPr>
              <a:t>свободи (СС)</a:t>
            </a:r>
          </a:p>
          <a:p>
            <a:pPr marL="0" indent="0">
              <a:buNone/>
            </a:pPr>
            <a:r>
              <a:rPr lang="uk-UA" sz="2400" dirty="0" smtClean="0">
                <a:latin typeface="Times New Roman" panose="02020603050405020304" pitchFamily="18" charset="0"/>
                <a:cs typeface="Times New Roman" panose="02020603050405020304" pitchFamily="18" charset="0"/>
              </a:rPr>
              <a:t>Приблизна </a:t>
            </a:r>
            <a:r>
              <a:rPr lang="uk-UA" sz="2400" dirty="0">
                <a:latin typeface="Times New Roman" panose="02020603050405020304" pitchFamily="18" charset="0"/>
                <a:cs typeface="Times New Roman" panose="02020603050405020304" pitchFamily="18" charset="0"/>
              </a:rPr>
              <a:t>кількість </a:t>
            </a:r>
            <a:r>
              <a:rPr lang="uk-UA" sz="2400" dirty="0" smtClean="0">
                <a:latin typeface="Times New Roman" panose="02020603050405020304" pitchFamily="18" charset="0"/>
                <a:cs typeface="Times New Roman" panose="02020603050405020304" pitchFamily="18" charset="0"/>
              </a:rPr>
              <a:t>СС </a:t>
            </a:r>
            <a:r>
              <a:rPr lang="uk-UA" sz="2400" dirty="0">
                <a:latin typeface="Times New Roman" panose="02020603050405020304" pitchFamily="18" charset="0"/>
                <a:cs typeface="Times New Roman" panose="02020603050405020304" pitchFamily="18" charset="0"/>
              </a:rPr>
              <a:t>у ключових суглобах</a:t>
            </a:r>
            <a:r>
              <a:rPr lang="uk-UA" sz="2400" dirty="0" smtClean="0">
                <a:latin typeface="Times New Roman" panose="02020603050405020304" pitchFamily="18" charset="0"/>
                <a:cs typeface="Times New Roman" panose="02020603050405020304" pitchFamily="18" charset="0"/>
              </a:rPr>
              <a:t>:</a:t>
            </a:r>
          </a:p>
          <a:p>
            <a:r>
              <a:rPr lang="uk-UA" sz="2400" dirty="0" smtClean="0">
                <a:latin typeface="Times New Roman" panose="02020603050405020304" pitchFamily="18" charset="0"/>
                <a:cs typeface="Times New Roman" panose="02020603050405020304" pitchFamily="18" charset="0"/>
              </a:rPr>
              <a:t>Шия </a:t>
            </a:r>
            <a:r>
              <a:rPr lang="uk-UA" sz="2400" dirty="0">
                <a:latin typeface="Times New Roman" panose="02020603050405020304" pitchFamily="18" charset="0"/>
                <a:cs typeface="Times New Roman" panose="02020603050405020304" pitchFamily="18" charset="0"/>
              </a:rPr>
              <a:t>(</a:t>
            </a:r>
            <a:r>
              <a:rPr lang="uk-UA" sz="2400" dirty="0" err="1">
                <a:latin typeface="Times New Roman" panose="02020603050405020304" pitchFamily="18" charset="0"/>
                <a:cs typeface="Times New Roman" panose="02020603050405020304" pitchFamily="18" charset="0"/>
              </a:rPr>
              <a:t>атланто-окципітальний</a:t>
            </a:r>
            <a:r>
              <a:rPr lang="uk-UA" sz="2400" dirty="0">
                <a:latin typeface="Times New Roman" panose="02020603050405020304" pitchFamily="18" charset="0"/>
                <a:cs typeface="Times New Roman" panose="02020603050405020304" pitchFamily="18" charset="0"/>
              </a:rPr>
              <a:t> суглоб) – </a:t>
            </a:r>
            <a:r>
              <a:rPr lang="uk-UA" sz="2400" dirty="0" smtClean="0">
                <a:latin typeface="Times New Roman" panose="02020603050405020304" pitchFamily="18" charset="0"/>
                <a:cs typeface="Times New Roman" panose="02020603050405020304" pitchFamily="18" charset="0"/>
              </a:rPr>
              <a:t>3</a:t>
            </a:r>
          </a:p>
          <a:p>
            <a:r>
              <a:rPr lang="uk-UA" sz="2400" dirty="0" smtClean="0">
                <a:latin typeface="Times New Roman" panose="02020603050405020304" pitchFamily="18" charset="0"/>
                <a:cs typeface="Times New Roman" panose="02020603050405020304" pitchFamily="18" charset="0"/>
              </a:rPr>
              <a:t>Плечові </a:t>
            </a:r>
            <a:r>
              <a:rPr lang="uk-UA" sz="2400" dirty="0">
                <a:latin typeface="Times New Roman" panose="02020603050405020304" pitchFamily="18" charset="0"/>
                <a:cs typeface="Times New Roman" panose="02020603050405020304" pitchFamily="18" charset="0"/>
              </a:rPr>
              <a:t>суглоби – 3 × 2 = </a:t>
            </a:r>
            <a:r>
              <a:rPr lang="uk-UA" sz="2400" dirty="0" smtClean="0">
                <a:latin typeface="Times New Roman" panose="02020603050405020304" pitchFamily="18" charset="0"/>
                <a:cs typeface="Times New Roman" panose="02020603050405020304" pitchFamily="18" charset="0"/>
              </a:rPr>
              <a:t>6</a:t>
            </a:r>
          </a:p>
          <a:p>
            <a:r>
              <a:rPr lang="uk-UA" sz="2400" dirty="0" smtClean="0">
                <a:latin typeface="Times New Roman" panose="02020603050405020304" pitchFamily="18" charset="0"/>
                <a:cs typeface="Times New Roman" panose="02020603050405020304" pitchFamily="18" charset="0"/>
              </a:rPr>
              <a:t>Ліктьові </a:t>
            </a:r>
            <a:r>
              <a:rPr lang="uk-UA" sz="2400" dirty="0">
                <a:latin typeface="Times New Roman" panose="02020603050405020304" pitchFamily="18" charset="0"/>
                <a:cs typeface="Times New Roman" panose="02020603050405020304" pitchFamily="18" charset="0"/>
              </a:rPr>
              <a:t>суглоби – 2 × 2 = </a:t>
            </a:r>
            <a:r>
              <a:rPr lang="uk-UA" sz="2400" dirty="0" smtClean="0">
                <a:latin typeface="Times New Roman" panose="02020603050405020304" pitchFamily="18" charset="0"/>
                <a:cs typeface="Times New Roman" panose="02020603050405020304" pitchFamily="18" charset="0"/>
              </a:rPr>
              <a:t>4</a:t>
            </a:r>
          </a:p>
          <a:p>
            <a:r>
              <a:rPr lang="uk-UA" sz="2400" dirty="0" smtClean="0">
                <a:latin typeface="Times New Roman" panose="02020603050405020304" pitchFamily="18" charset="0"/>
                <a:cs typeface="Times New Roman" panose="02020603050405020304" pitchFamily="18" charset="0"/>
              </a:rPr>
              <a:t>Зап'ястя </a:t>
            </a:r>
            <a:r>
              <a:rPr lang="uk-UA" sz="2400" dirty="0">
                <a:latin typeface="Times New Roman" panose="02020603050405020304" pitchFamily="18" charset="0"/>
                <a:cs typeface="Times New Roman" panose="02020603050405020304" pitchFamily="18" charset="0"/>
              </a:rPr>
              <a:t>– 2 × 2 = </a:t>
            </a:r>
            <a:r>
              <a:rPr lang="uk-UA" sz="2400" dirty="0" smtClean="0">
                <a:latin typeface="Times New Roman" panose="02020603050405020304" pitchFamily="18" charset="0"/>
                <a:cs typeface="Times New Roman" panose="02020603050405020304" pitchFamily="18" charset="0"/>
              </a:rPr>
              <a:t>4</a:t>
            </a:r>
          </a:p>
          <a:p>
            <a:r>
              <a:rPr lang="uk-UA" sz="2400" dirty="0" smtClean="0">
                <a:latin typeface="Times New Roman" panose="02020603050405020304" pitchFamily="18" charset="0"/>
                <a:cs typeface="Times New Roman" panose="02020603050405020304" pitchFamily="18" charset="0"/>
              </a:rPr>
              <a:t>Пальці </a:t>
            </a:r>
            <a:r>
              <a:rPr lang="uk-UA" sz="2400" dirty="0">
                <a:latin typeface="Times New Roman" panose="02020603050405020304" pitchFamily="18" charset="0"/>
                <a:cs typeface="Times New Roman" panose="02020603050405020304" pitchFamily="18" charset="0"/>
              </a:rPr>
              <a:t>рук – ≈</a:t>
            </a:r>
            <a:r>
              <a:rPr lang="uk-UA" sz="2400" dirty="0" smtClean="0">
                <a:latin typeface="Times New Roman" panose="02020603050405020304" pitchFamily="18" charset="0"/>
                <a:cs typeface="Times New Roman" panose="02020603050405020304" pitchFamily="18" charset="0"/>
              </a:rPr>
              <a:t>20</a:t>
            </a:r>
          </a:p>
          <a:p>
            <a:r>
              <a:rPr lang="uk-UA" sz="2400" dirty="0" smtClean="0">
                <a:latin typeface="Times New Roman" panose="02020603050405020304" pitchFamily="18" charset="0"/>
                <a:cs typeface="Times New Roman" panose="02020603050405020304" pitchFamily="18" charset="0"/>
              </a:rPr>
              <a:t>Хребет </a:t>
            </a:r>
            <a:r>
              <a:rPr lang="uk-UA" sz="2400" dirty="0">
                <a:latin typeface="Times New Roman" panose="02020603050405020304" pitchFamily="18" charset="0"/>
                <a:cs typeface="Times New Roman" panose="02020603050405020304" pitchFamily="18" charset="0"/>
              </a:rPr>
              <a:t>(сума дрібних рухів) – ≈</a:t>
            </a:r>
            <a:r>
              <a:rPr lang="uk-UA" sz="2400" dirty="0" smtClean="0">
                <a:latin typeface="Times New Roman" panose="02020603050405020304" pitchFamily="18" charset="0"/>
                <a:cs typeface="Times New Roman" panose="02020603050405020304" pitchFamily="18" charset="0"/>
              </a:rPr>
              <a:t>24</a:t>
            </a:r>
          </a:p>
          <a:p>
            <a:r>
              <a:rPr lang="uk-UA" sz="2400" dirty="0" smtClean="0">
                <a:latin typeface="Times New Roman" panose="02020603050405020304" pitchFamily="18" charset="0"/>
                <a:cs typeface="Times New Roman" panose="02020603050405020304" pitchFamily="18" charset="0"/>
              </a:rPr>
              <a:t>Кульшові </a:t>
            </a:r>
            <a:r>
              <a:rPr lang="uk-UA" sz="2400" dirty="0">
                <a:latin typeface="Times New Roman" panose="02020603050405020304" pitchFamily="18" charset="0"/>
                <a:cs typeface="Times New Roman" panose="02020603050405020304" pitchFamily="18" charset="0"/>
              </a:rPr>
              <a:t>(тазостегнові) суглоби – 3 × 2 = </a:t>
            </a:r>
            <a:r>
              <a:rPr lang="uk-UA" sz="2400" dirty="0" smtClean="0">
                <a:latin typeface="Times New Roman" panose="02020603050405020304" pitchFamily="18" charset="0"/>
                <a:cs typeface="Times New Roman" panose="02020603050405020304" pitchFamily="18" charset="0"/>
              </a:rPr>
              <a:t>6</a:t>
            </a:r>
          </a:p>
          <a:p>
            <a:r>
              <a:rPr lang="uk-UA" sz="2400" dirty="0" smtClean="0">
                <a:latin typeface="Times New Roman" panose="02020603050405020304" pitchFamily="18" charset="0"/>
                <a:cs typeface="Times New Roman" panose="02020603050405020304" pitchFamily="18" charset="0"/>
              </a:rPr>
              <a:t>Коліна </a:t>
            </a:r>
            <a:r>
              <a:rPr lang="uk-UA" sz="2400" dirty="0">
                <a:latin typeface="Times New Roman" panose="02020603050405020304" pitchFamily="18" charset="0"/>
                <a:cs typeface="Times New Roman" panose="02020603050405020304" pitchFamily="18" charset="0"/>
              </a:rPr>
              <a:t>– 1 × 2 = </a:t>
            </a:r>
            <a:r>
              <a:rPr lang="uk-UA" sz="2400" dirty="0" smtClean="0">
                <a:latin typeface="Times New Roman" panose="02020603050405020304" pitchFamily="18" charset="0"/>
                <a:cs typeface="Times New Roman" panose="02020603050405020304" pitchFamily="18" charset="0"/>
              </a:rPr>
              <a:t>2</a:t>
            </a:r>
          </a:p>
          <a:p>
            <a:r>
              <a:rPr lang="uk-UA" sz="2400" dirty="0" smtClean="0">
                <a:latin typeface="Times New Roman" panose="02020603050405020304" pitchFamily="18" charset="0"/>
                <a:cs typeface="Times New Roman" panose="02020603050405020304" pitchFamily="18" charset="0"/>
              </a:rPr>
              <a:t>Гомілковостопні </a:t>
            </a:r>
            <a:r>
              <a:rPr lang="uk-UA" sz="2400" dirty="0">
                <a:latin typeface="Times New Roman" panose="02020603050405020304" pitchFamily="18" charset="0"/>
                <a:cs typeface="Times New Roman" panose="02020603050405020304" pitchFamily="18" charset="0"/>
              </a:rPr>
              <a:t>– 2 × 2 = </a:t>
            </a:r>
            <a:r>
              <a:rPr lang="uk-UA" sz="2400" dirty="0" smtClean="0">
                <a:latin typeface="Times New Roman" panose="02020603050405020304" pitchFamily="18" charset="0"/>
                <a:cs typeface="Times New Roman" panose="02020603050405020304" pitchFamily="18" charset="0"/>
              </a:rPr>
              <a:t>4</a:t>
            </a:r>
          </a:p>
          <a:p>
            <a:r>
              <a:rPr lang="uk-UA" sz="2400" dirty="0" smtClean="0">
                <a:latin typeface="Times New Roman" panose="02020603050405020304" pitchFamily="18" charset="0"/>
                <a:cs typeface="Times New Roman" panose="02020603050405020304" pitchFamily="18" charset="0"/>
              </a:rPr>
              <a:t>Пальці </a:t>
            </a:r>
            <a:r>
              <a:rPr lang="uk-UA" sz="2400" dirty="0">
                <a:latin typeface="Times New Roman" panose="02020603050405020304" pitchFamily="18" charset="0"/>
                <a:cs typeface="Times New Roman" panose="02020603050405020304" pitchFamily="18" charset="0"/>
              </a:rPr>
              <a:t>ніг – ≈</a:t>
            </a:r>
            <a:r>
              <a:rPr lang="uk-UA" sz="2400" dirty="0" smtClean="0">
                <a:latin typeface="Times New Roman" panose="02020603050405020304" pitchFamily="18" charset="0"/>
                <a:cs typeface="Times New Roman" panose="02020603050405020304" pitchFamily="18" charset="0"/>
              </a:rPr>
              <a:t>10</a:t>
            </a:r>
          </a:p>
          <a:p>
            <a:pPr marL="0" indent="0">
              <a:buNone/>
            </a:pPr>
            <a:r>
              <a:rPr lang="uk-UA" sz="2400" b="1" dirty="0" smtClean="0">
                <a:latin typeface="Times New Roman" panose="02020603050405020304" pitchFamily="18" charset="0"/>
                <a:cs typeface="Times New Roman" panose="02020603050405020304" pitchFamily="18" charset="0"/>
              </a:rPr>
              <a:t>Підсумок</a:t>
            </a:r>
            <a:r>
              <a:rPr lang="uk-UA" sz="2400" dirty="0" smtClean="0">
                <a:latin typeface="Times New Roman" panose="02020603050405020304" pitchFamily="18" charset="0"/>
                <a:cs typeface="Times New Roman" panose="02020603050405020304" pitchFamily="18" charset="0"/>
              </a:rPr>
              <a:t>: у </a:t>
            </a:r>
            <a:r>
              <a:rPr lang="uk-UA" sz="2400" dirty="0">
                <a:latin typeface="Times New Roman" panose="02020603050405020304" pitchFamily="18" charset="0"/>
                <a:cs typeface="Times New Roman" panose="02020603050405020304" pitchFamily="18" charset="0"/>
              </a:rPr>
              <a:t>середньому в людини близько </a:t>
            </a:r>
            <a:r>
              <a:rPr lang="uk-UA" sz="2400" b="1" dirty="0">
                <a:latin typeface="Times New Roman" panose="02020603050405020304" pitchFamily="18" charset="0"/>
                <a:cs typeface="Times New Roman" panose="02020603050405020304" pitchFamily="18" charset="0"/>
              </a:rPr>
              <a:t>244 ступенів свободи</a:t>
            </a:r>
            <a:r>
              <a:rPr lang="uk-UA" sz="2400" dirty="0">
                <a:latin typeface="Times New Roman" panose="02020603050405020304" pitchFamily="18" charset="0"/>
                <a:cs typeface="Times New Roman" panose="02020603050405020304" pitchFamily="18" charset="0"/>
              </a:rPr>
              <a:t>, хоча точне число може варіювати залежно від врахованих дрібних рухів (особливо в пальцях і хребті).</a:t>
            </a:r>
          </a:p>
        </p:txBody>
      </p:sp>
    </p:spTree>
    <p:extLst>
      <p:ext uri="{BB962C8B-B14F-4D97-AF65-F5344CB8AC3E}">
        <p14:creationId xmlns:p14="http://schemas.microsoft.com/office/powerpoint/2010/main" val="3556619482"/>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бъект 3">
            <a:extLst>
              <a:ext uri="{FF2B5EF4-FFF2-40B4-BE49-F238E27FC236}">
                <a16:creationId xmlns:a16="http://schemas.microsoft.com/office/drawing/2014/main" id="{3EAB29F4-DF90-4413-A5E0-CBF60F4FF85B}"/>
              </a:ext>
            </a:extLst>
          </p:cNvPr>
          <p:cNvSpPr>
            <a:spLocks noGrp="1"/>
          </p:cNvSpPr>
          <p:nvPr>
            <p:ph idx="1"/>
          </p:nvPr>
        </p:nvSpPr>
        <p:spPr>
          <a:xfrm>
            <a:off x="251520" y="188640"/>
            <a:ext cx="8496944" cy="6408712"/>
          </a:xfrm>
        </p:spPr>
        <p:txBody>
          <a:bodyPr>
            <a:normAutofit/>
          </a:bodyPr>
          <a:lstStyle/>
          <a:p>
            <a:pPr marL="0" indent="0" algn="ctr">
              <a:buNone/>
            </a:pPr>
            <a:r>
              <a:rPr lang="uk-UA" sz="2800" b="1"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rPr>
              <a:t>7</a:t>
            </a:r>
            <a:r>
              <a:rPr lang="uk-UA" sz="2800" b="1" dirty="0" smtClean="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r>
              <a:rPr lang="uk-UA" sz="2800" b="1"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rPr>
              <a:t>Р</a:t>
            </a:r>
            <a:r>
              <a:rPr lang="uk-UA" sz="2800" b="1" dirty="0" smtClean="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обота</a:t>
            </a:r>
            <a:r>
              <a:rPr lang="uk-UA" sz="2800" b="1"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a:t>
            </a:r>
            <a:r>
              <a:rPr lang="uk-UA"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яку може виконувати людина; </a:t>
            </a:r>
            <a:endParaRPr lang="uk-UA" sz="2800" b="1"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endParaRPr>
          </a:p>
          <a:p>
            <a:pPr marL="0" indent="0" algn="ctr">
              <a:buNone/>
            </a:pPr>
            <a:r>
              <a:rPr lang="uk-UA" sz="2800" b="1"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rPr>
              <a:t>її потужність</a:t>
            </a:r>
            <a:endParaRPr lang="uk-UA"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uk-UA" sz="24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endParaRPr>
          </a:p>
          <a:p>
            <a:pPr algn="just"/>
            <a:r>
              <a:rPr lang="uk-UA" sz="2400" dirty="0" smtClean="0">
                <a:latin typeface="Times New Roman" panose="02020603050405020304" pitchFamily="18" charset="0"/>
                <a:ea typeface="Calibri" panose="020F0502020204030204" pitchFamily="34" charset="0"/>
                <a:cs typeface="Times New Roman" panose="02020603050405020304" pitchFamily="18" charset="0"/>
              </a:rPr>
              <a:t>Під </a:t>
            </a:r>
            <a:r>
              <a:rPr lang="uk-UA" sz="2400" dirty="0">
                <a:latin typeface="Times New Roman" panose="02020603050405020304" pitchFamily="18" charset="0"/>
                <a:ea typeface="Calibri" panose="020F0502020204030204" pitchFamily="34" charset="0"/>
                <a:cs typeface="Times New Roman" panose="02020603050405020304" pitchFamily="18" charset="0"/>
              </a:rPr>
              <a:t>час руху в просторі м'язи людини виконують </a:t>
            </a:r>
            <a:r>
              <a:rPr lang="uk-UA" sz="2400" b="1" dirty="0">
                <a:latin typeface="Times New Roman" panose="02020603050405020304" pitchFamily="18" charset="0"/>
                <a:ea typeface="Calibri" panose="020F0502020204030204" pitchFamily="34" charset="0"/>
                <a:cs typeface="Times New Roman" panose="02020603050405020304" pitchFamily="18" charset="0"/>
              </a:rPr>
              <a:t>роботу (</a:t>
            </a:r>
            <a:r>
              <a:rPr lang="uk-UA" sz="2800" b="1" i="1" dirty="0">
                <a:latin typeface="Times New Roman" panose="02020603050405020304" pitchFamily="18" charset="0"/>
                <a:ea typeface="Calibri" panose="020F0502020204030204" pitchFamily="34" charset="0"/>
                <a:cs typeface="Times New Roman" panose="02020603050405020304" pitchFamily="18" charset="0"/>
              </a:rPr>
              <a:t>А</a:t>
            </a:r>
            <a:r>
              <a:rPr lang="uk-UA" sz="2400" b="1" dirty="0">
                <a:latin typeface="Times New Roman" panose="02020603050405020304" pitchFamily="18" charset="0"/>
                <a:ea typeface="Calibri" panose="020F0502020204030204" pitchFamily="34" charset="0"/>
                <a:cs typeface="Times New Roman" panose="02020603050405020304" pitchFamily="18" charset="0"/>
              </a:rPr>
              <a:t>)</a:t>
            </a:r>
            <a:r>
              <a:rPr lang="uk-UA" sz="2400" dirty="0">
                <a:latin typeface="Times New Roman" panose="02020603050405020304" pitchFamily="18" charset="0"/>
                <a:ea typeface="Calibri" panose="020F0502020204030204" pitchFamily="34" charset="0"/>
                <a:cs typeface="Times New Roman" panose="02020603050405020304" pitchFamily="18" charset="0"/>
              </a:rPr>
              <a:t>, створюючи силу </a:t>
            </a:r>
            <a:r>
              <a:rPr lang="uk-UA" sz="2400" dirty="0" smtClean="0">
                <a:latin typeface="Times New Roman" panose="02020603050405020304" pitchFamily="18" charset="0"/>
                <a:ea typeface="Calibri" panose="020F0502020204030204" pitchFamily="34" charset="0"/>
                <a:cs typeface="Times New Roman" panose="02020603050405020304" pitchFamily="18" charset="0"/>
              </a:rPr>
              <a:t>(</a:t>
            </a:r>
            <a:r>
              <a:rPr lang="en-US" sz="2800" i="1" dirty="0" smtClean="0">
                <a:latin typeface="Times New Roman" panose="02020603050405020304" pitchFamily="18" charset="0"/>
                <a:ea typeface="Calibri" panose="020F0502020204030204" pitchFamily="34" charset="0"/>
                <a:cs typeface="Times New Roman" panose="02020603050405020304" pitchFamily="18" charset="0"/>
              </a:rPr>
              <a:t>F</a:t>
            </a:r>
            <a:r>
              <a:rPr lang="en-US" sz="2400" dirty="0" smtClean="0">
                <a:latin typeface="Times New Roman" panose="02020603050405020304" pitchFamily="18" charset="0"/>
                <a:ea typeface="Calibri" panose="020F0502020204030204" pitchFamily="34" charset="0"/>
                <a:cs typeface="Times New Roman" panose="02020603050405020304" pitchFamily="18" charset="0"/>
              </a:rPr>
              <a:t>)</a:t>
            </a:r>
            <a:r>
              <a:rPr lang="uk-UA" sz="2400" dirty="0" smtClean="0">
                <a:latin typeface="Times New Roman" panose="02020603050405020304" pitchFamily="18" charset="0"/>
                <a:ea typeface="Calibri" panose="020F0502020204030204" pitchFamily="34" charset="0"/>
                <a:cs typeface="Times New Roman" panose="02020603050405020304" pitchFamily="18" charset="0"/>
              </a:rPr>
              <a:t> і </a:t>
            </a:r>
            <a:r>
              <a:rPr lang="uk-UA" sz="2400" dirty="0">
                <a:latin typeface="Times New Roman" panose="02020603050405020304" pitchFamily="18" charset="0"/>
                <a:ea typeface="Calibri" panose="020F0502020204030204" pitchFamily="34" charset="0"/>
                <a:cs typeface="Times New Roman" panose="02020603050405020304" pitchFamily="18" charset="0"/>
              </a:rPr>
              <a:t>забезпечуючи переміщення </a:t>
            </a:r>
            <a:r>
              <a:rPr lang="en-US" sz="2400" dirty="0">
                <a:latin typeface="Times New Roman" panose="02020603050405020304" pitchFamily="18" charset="0"/>
                <a:ea typeface="Calibri" panose="020F0502020204030204" pitchFamily="34" charset="0"/>
                <a:cs typeface="Times New Roman" panose="02020603050405020304" pitchFamily="18" charset="0"/>
              </a:rPr>
              <a:t>(</a:t>
            </a:r>
            <a:r>
              <a:rPr lang="en-US" sz="2800" i="1" dirty="0">
                <a:latin typeface="Times New Roman" panose="02020603050405020304" pitchFamily="18" charset="0"/>
                <a:ea typeface="Calibri" panose="020F0502020204030204" pitchFamily="34" charset="0"/>
                <a:cs typeface="Times New Roman" panose="02020603050405020304" pitchFamily="18" charset="0"/>
              </a:rPr>
              <a:t>S</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uk-UA" sz="2400" dirty="0" smtClean="0">
                <a:latin typeface="Times New Roman" panose="02020603050405020304" pitchFamily="18" charset="0"/>
                <a:ea typeface="Calibri" panose="020F0502020204030204" pitchFamily="34" charset="0"/>
                <a:cs typeface="Times New Roman" panose="02020603050405020304" pitchFamily="18" charset="0"/>
              </a:rPr>
              <a:t>тіла. </a:t>
            </a:r>
            <a:r>
              <a:rPr lang="ru-RU" sz="2400" dirty="0" smtClean="0">
                <a:latin typeface="Times New Roman" panose="02020603050405020304" pitchFamily="18" charset="0"/>
                <a:ea typeface="Calibri" panose="020F0502020204030204" pitchFamily="34" charset="0"/>
                <a:cs typeface="Times New Roman" panose="02020603050405020304" pitchFamily="18" charset="0"/>
              </a:rPr>
              <a:t>Робота </a:t>
            </a:r>
            <a:r>
              <a:rPr lang="uk-UA" sz="2400" dirty="0" smtClean="0">
                <a:latin typeface="Times New Roman" panose="02020603050405020304" pitchFamily="18" charset="0"/>
                <a:ea typeface="Calibri" panose="020F0502020204030204" pitchFamily="34" charset="0"/>
                <a:cs typeface="Times New Roman" panose="02020603050405020304" pitchFamily="18" charset="0"/>
              </a:rPr>
              <a:t>м’язів вимірюється в джоулях (Дж) і визначається за </a:t>
            </a:r>
            <a:r>
              <a:rPr lang="ru-RU" sz="2400" dirty="0" smtClean="0">
                <a:latin typeface="Times New Roman" panose="02020603050405020304" pitchFamily="18" charset="0"/>
                <a:ea typeface="Calibri" panose="020F0502020204030204" pitchFamily="34" charset="0"/>
                <a:cs typeface="Times New Roman" panose="02020603050405020304" pitchFamily="18" charset="0"/>
              </a:rPr>
              <a:t>формулою:</a:t>
            </a:r>
            <a:endParaRPr lang="en-US" sz="2400" dirty="0" smtClean="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uk-UA" sz="2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en-US" sz="2400" dirty="0" smtClean="0">
                <a:latin typeface="Times New Roman" panose="02020603050405020304" pitchFamily="18" charset="0"/>
                <a:ea typeface="Calibri" panose="020F0502020204030204" pitchFamily="34" charset="0"/>
                <a:cs typeface="Times New Roman" panose="02020603050405020304" pitchFamily="18" charset="0"/>
              </a:rPr>
              <a:t>F – </a:t>
            </a:r>
            <a:r>
              <a:rPr lang="uk-UA" sz="2400" dirty="0" smtClean="0">
                <a:latin typeface="Times New Roman" panose="02020603050405020304" pitchFamily="18" charset="0"/>
                <a:ea typeface="Calibri" panose="020F0502020204030204" pitchFamily="34" charset="0"/>
                <a:cs typeface="Times New Roman" panose="02020603050405020304" pitchFamily="18" charset="0"/>
              </a:rPr>
              <a:t>сила м’язів, ньютон (Н), </a:t>
            </a:r>
          </a:p>
          <a:p>
            <a:pPr marL="0" indent="0" algn="just">
              <a:buNone/>
            </a:pPr>
            <a:r>
              <a:rPr lang="en-US" sz="2400" dirty="0" smtClean="0">
                <a:latin typeface="Times New Roman" panose="02020603050405020304" pitchFamily="18" charset="0"/>
                <a:ea typeface="Calibri" panose="020F0502020204030204" pitchFamily="34" charset="0"/>
                <a:cs typeface="Times New Roman" panose="02020603050405020304" pitchFamily="18" charset="0"/>
              </a:rPr>
              <a:t>S – </a:t>
            </a:r>
            <a:r>
              <a:rPr lang="uk-UA" sz="2400" dirty="0" smtClean="0">
                <a:latin typeface="Times New Roman" panose="02020603050405020304" pitchFamily="18" charset="0"/>
                <a:ea typeface="Calibri" panose="020F0502020204030204" pitchFamily="34" charset="0"/>
                <a:cs typeface="Times New Roman" panose="02020603050405020304" pitchFamily="18" charset="0"/>
              </a:rPr>
              <a:t>переміщення, метр (м).</a:t>
            </a:r>
          </a:p>
          <a:p>
            <a:pPr marL="0" indent="0" algn="just">
              <a:buNone/>
            </a:pPr>
            <a:r>
              <a:rPr lang="uk-UA" sz="2400" dirty="0">
                <a:latin typeface="Times New Roman" panose="02020603050405020304" pitchFamily="18" charset="0"/>
                <a:ea typeface="Calibri" panose="020F0502020204030204" pitchFamily="34" charset="0"/>
                <a:cs typeface="Times New Roman" panose="02020603050405020304" pitchFamily="18" charset="0"/>
              </a:rPr>
              <a:t>Якщо людина, наприклад, піднімає </a:t>
            </a:r>
            <a:r>
              <a:rPr lang="uk-UA" sz="2400" dirty="0" smtClean="0">
                <a:latin typeface="Times New Roman" panose="02020603050405020304" pitchFamily="18" charset="0"/>
                <a:ea typeface="Calibri" panose="020F0502020204030204" pitchFamily="34" charset="0"/>
                <a:cs typeface="Times New Roman" panose="02020603050405020304" pitchFamily="18" charset="0"/>
              </a:rPr>
              <a:t>вантаж масою </a:t>
            </a:r>
            <a:r>
              <a:rPr lang="en-US" sz="2800" i="1" dirty="0" smtClean="0">
                <a:latin typeface="Times New Roman" panose="02020603050405020304" pitchFamily="18" charset="0"/>
                <a:ea typeface="Calibri" panose="020F0502020204030204" pitchFamily="34" charset="0"/>
                <a:cs typeface="Times New Roman" panose="02020603050405020304" pitchFamily="18" charset="0"/>
              </a:rPr>
              <a:t>m</a:t>
            </a:r>
            <a:r>
              <a:rPr lang="en-US" sz="2400" dirty="0" smtClean="0">
                <a:latin typeface="Times New Roman" panose="02020603050405020304" pitchFamily="18" charset="0"/>
                <a:ea typeface="Calibri" panose="020F0502020204030204" pitchFamily="34" charset="0"/>
                <a:cs typeface="Times New Roman" panose="02020603050405020304" pitchFamily="18" charset="0"/>
              </a:rPr>
              <a:t> </a:t>
            </a:r>
            <a:r>
              <a:rPr lang="uk-UA" sz="2400" dirty="0" smtClean="0">
                <a:latin typeface="Times New Roman" panose="02020603050405020304" pitchFamily="18" charset="0"/>
                <a:ea typeface="Calibri" panose="020F0502020204030204" pitchFamily="34" charset="0"/>
                <a:cs typeface="Times New Roman" panose="02020603050405020304" pitchFamily="18" charset="0"/>
              </a:rPr>
              <a:t>на висоту </a:t>
            </a:r>
            <a:r>
              <a:rPr lang="en-US" sz="2800" i="1" dirty="0" smtClean="0">
                <a:latin typeface="Times New Roman" panose="02020603050405020304" pitchFamily="18" charset="0"/>
                <a:ea typeface="Calibri" panose="020F0502020204030204" pitchFamily="34" charset="0"/>
                <a:cs typeface="Times New Roman" panose="02020603050405020304" pitchFamily="18" charset="0"/>
              </a:rPr>
              <a:t>h</a:t>
            </a:r>
            <a:r>
              <a:rPr lang="uk-UA" sz="2400" dirty="0" smtClean="0">
                <a:latin typeface="Times New Roman" panose="02020603050405020304" pitchFamily="18" charset="0"/>
                <a:ea typeface="Calibri" panose="020F0502020204030204" pitchFamily="34" charset="0"/>
                <a:cs typeface="Times New Roman" panose="02020603050405020304" pitchFamily="18" charset="0"/>
              </a:rPr>
              <a:t>, </a:t>
            </a:r>
            <a:r>
              <a:rPr lang="uk-UA" sz="2400" dirty="0">
                <a:latin typeface="Times New Roman" panose="02020603050405020304" pitchFamily="18" charset="0"/>
                <a:ea typeface="Calibri" panose="020F0502020204030204" pitchFamily="34" charset="0"/>
                <a:cs typeface="Times New Roman" panose="02020603050405020304" pitchFamily="18" charset="0"/>
              </a:rPr>
              <a:t>то </a:t>
            </a:r>
            <a:r>
              <a:rPr lang="uk-UA" sz="2400" dirty="0" smtClean="0">
                <a:latin typeface="Times New Roman" panose="02020603050405020304" pitchFamily="18" charset="0"/>
                <a:ea typeface="Calibri" panose="020F0502020204030204" pitchFamily="34" charset="0"/>
                <a:cs typeface="Times New Roman" panose="02020603050405020304" pitchFamily="18" charset="0"/>
              </a:rPr>
              <a:t>робота</a:t>
            </a:r>
            <a:r>
              <a:rPr lang="en-US" sz="2400" dirty="0" smtClean="0">
                <a:latin typeface="Times New Roman" panose="02020603050405020304" pitchFamily="18" charset="0"/>
                <a:ea typeface="Calibri" panose="020F0502020204030204" pitchFamily="34" charset="0"/>
                <a:cs typeface="Times New Roman" panose="02020603050405020304" pitchFamily="18" charset="0"/>
              </a:rPr>
              <a:t> </a:t>
            </a:r>
            <a:r>
              <a:rPr lang="uk-UA" sz="2400" dirty="0" smtClean="0">
                <a:latin typeface="Times New Roman" panose="02020603050405020304" pitchFamily="18" charset="0"/>
                <a:ea typeface="Calibri" panose="020F0502020204030204" pitchFamily="34" charset="0"/>
                <a:cs typeface="Times New Roman" panose="02020603050405020304" pitchFamily="18" charset="0"/>
              </a:rPr>
              <a:t>дорівнює</a:t>
            </a:r>
          </a:p>
          <a:p>
            <a:pPr marL="0" indent="0" algn="ctr">
              <a:buNone/>
            </a:pPr>
            <a:r>
              <a:rPr lang="uk-UA" sz="2800" dirty="0" smtClean="0">
                <a:latin typeface="Times New Roman" panose="02020603050405020304" pitchFamily="18" charset="0"/>
                <a:ea typeface="Calibri" panose="020F0502020204030204" pitchFamily="34" charset="0"/>
                <a:cs typeface="Times New Roman" panose="02020603050405020304" pitchFamily="18" charset="0"/>
              </a:rPr>
              <a:t>𝐴 = 𝑚</a:t>
            </a:r>
            <a:r>
              <a:rPr lang="uk-UA" sz="2800" dirty="0">
                <a:latin typeface="Times New Roman" panose="02020603050405020304" pitchFamily="18" charset="0"/>
                <a:ea typeface="Calibri" panose="020F0502020204030204" pitchFamily="34" charset="0"/>
                <a:cs typeface="Times New Roman" panose="02020603050405020304" pitchFamily="18" charset="0"/>
              </a:rPr>
              <a:t>⋅𝑔⋅</a:t>
            </a:r>
            <a:r>
              <a:rPr lang="uk-UA" sz="2800" dirty="0" smtClean="0">
                <a:latin typeface="Times New Roman" panose="02020603050405020304" pitchFamily="18" charset="0"/>
                <a:ea typeface="Calibri" panose="020F0502020204030204" pitchFamily="34" charset="0"/>
                <a:cs typeface="Times New Roman" panose="02020603050405020304" pitchFamily="18" charset="0"/>
              </a:rPr>
              <a:t>ℎ</a:t>
            </a:r>
          </a:p>
          <a:p>
            <a:pPr marL="0" indent="0" algn="just">
              <a:buNone/>
            </a:pPr>
            <a:r>
              <a:rPr lang="uk-UA" sz="2400" dirty="0" smtClean="0">
                <a:latin typeface="Times New Roman" panose="02020603050405020304" pitchFamily="18" charset="0"/>
                <a:ea typeface="Calibri" panose="020F0502020204030204" pitchFamily="34" charset="0"/>
                <a:cs typeface="Times New Roman" panose="02020603050405020304" pitchFamily="18" charset="0"/>
              </a:rPr>
              <a:t>де                     - прискорення </a:t>
            </a:r>
            <a:r>
              <a:rPr lang="uk-UA" sz="2400" dirty="0">
                <a:latin typeface="Times New Roman" panose="02020603050405020304" pitchFamily="18" charset="0"/>
                <a:ea typeface="Calibri" panose="020F0502020204030204" pitchFamily="34" charset="0"/>
                <a:cs typeface="Times New Roman" panose="02020603050405020304" pitchFamily="18" charset="0"/>
              </a:rPr>
              <a:t>вільного </a:t>
            </a:r>
            <a:r>
              <a:rPr lang="uk-UA" sz="2400" dirty="0" smtClean="0">
                <a:latin typeface="Times New Roman" panose="02020603050405020304" pitchFamily="18" charset="0"/>
                <a:ea typeface="Calibri" panose="020F0502020204030204" pitchFamily="34" charset="0"/>
                <a:cs typeface="Times New Roman" panose="02020603050405020304" pitchFamily="18" charset="0"/>
              </a:rPr>
              <a:t>падіння.</a:t>
            </a:r>
          </a:p>
        </p:txBody>
      </p:sp>
      <p:graphicFrame>
        <p:nvGraphicFramePr>
          <p:cNvPr id="2" name="Об'єкт 1"/>
          <p:cNvGraphicFramePr>
            <a:graphicFrameLocks noChangeAspect="1"/>
          </p:cNvGraphicFramePr>
          <p:nvPr>
            <p:extLst/>
          </p:nvPr>
        </p:nvGraphicFramePr>
        <p:xfrm>
          <a:off x="3722991" y="2953184"/>
          <a:ext cx="1554002" cy="439812"/>
        </p:xfrm>
        <a:graphic>
          <a:graphicData uri="http://schemas.openxmlformats.org/presentationml/2006/ole">
            <mc:AlternateContent xmlns:mc="http://schemas.openxmlformats.org/markup-compatibility/2006">
              <mc:Choice xmlns:v="urn:schemas-microsoft-com:vml" Requires="v">
                <p:oleObj spid="_x0000_s68668" name="Equation" r:id="rId3" imgW="672840" imgH="190440" progId="Equation.DSMT4">
                  <p:embed/>
                </p:oleObj>
              </mc:Choice>
              <mc:Fallback>
                <p:oleObj name="Equation" r:id="rId3" imgW="672840" imgH="190440" progId="Equation.DSMT4">
                  <p:embed/>
                  <p:pic>
                    <p:nvPicPr>
                      <p:cNvPr id="2" name="Об'єкт 1"/>
                      <p:cNvPicPr/>
                      <p:nvPr/>
                    </p:nvPicPr>
                    <p:blipFill>
                      <a:blip r:embed="rId4"/>
                      <a:stretch>
                        <a:fillRect/>
                      </a:stretch>
                    </p:blipFill>
                    <p:spPr>
                      <a:xfrm>
                        <a:off x="3722991" y="2953184"/>
                        <a:ext cx="1554002" cy="439812"/>
                      </a:xfrm>
                      <a:prstGeom prst="rect">
                        <a:avLst/>
                      </a:prstGeom>
                    </p:spPr>
                  </p:pic>
                </p:oleObj>
              </mc:Fallback>
            </mc:AlternateContent>
          </a:graphicData>
        </a:graphic>
      </p:graphicFrame>
      <p:graphicFrame>
        <p:nvGraphicFramePr>
          <p:cNvPr id="3" name="Об'єкт 2"/>
          <p:cNvGraphicFramePr>
            <a:graphicFrameLocks noChangeAspect="1"/>
          </p:cNvGraphicFramePr>
          <p:nvPr>
            <p:extLst/>
          </p:nvPr>
        </p:nvGraphicFramePr>
        <p:xfrm>
          <a:off x="827584" y="5517232"/>
          <a:ext cx="1257796" cy="770907"/>
        </p:xfrm>
        <a:graphic>
          <a:graphicData uri="http://schemas.openxmlformats.org/presentationml/2006/ole">
            <mc:AlternateContent xmlns:mc="http://schemas.openxmlformats.org/markup-compatibility/2006">
              <mc:Choice xmlns:v="urn:schemas-microsoft-com:vml" Requires="v">
                <p:oleObj spid="_x0000_s68669" name="Equation" r:id="rId5" imgW="787320" imgH="482400" progId="Equation.DSMT4">
                  <p:embed/>
                </p:oleObj>
              </mc:Choice>
              <mc:Fallback>
                <p:oleObj name="Equation" r:id="rId5" imgW="787320" imgH="482400" progId="Equation.DSMT4">
                  <p:embed/>
                  <p:pic>
                    <p:nvPicPr>
                      <p:cNvPr id="3" name="Об'єкт 2"/>
                      <p:cNvPicPr/>
                      <p:nvPr/>
                    </p:nvPicPr>
                    <p:blipFill>
                      <a:blip r:embed="rId6"/>
                      <a:stretch>
                        <a:fillRect/>
                      </a:stretch>
                    </p:blipFill>
                    <p:spPr>
                      <a:xfrm>
                        <a:off x="827584" y="5517232"/>
                        <a:ext cx="1257796" cy="770907"/>
                      </a:xfrm>
                      <a:prstGeom prst="rect">
                        <a:avLst/>
                      </a:prstGeom>
                    </p:spPr>
                  </p:pic>
                </p:oleObj>
              </mc:Fallback>
            </mc:AlternateContent>
          </a:graphicData>
        </a:graphic>
      </p:graphicFrame>
    </p:spTree>
    <p:extLst>
      <p:ext uri="{BB962C8B-B14F-4D97-AF65-F5344CB8AC3E}">
        <p14:creationId xmlns:p14="http://schemas.microsoft.com/office/powerpoint/2010/main" val="381461283"/>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Объект 2"/>
              <p:cNvSpPr>
                <a:spLocks noGrp="1"/>
              </p:cNvSpPr>
              <p:nvPr>
                <p:ph idx="1"/>
              </p:nvPr>
            </p:nvSpPr>
            <p:spPr>
              <a:xfrm>
                <a:off x="179512" y="116632"/>
                <a:ext cx="8712968" cy="6624736"/>
              </a:xfrm>
            </p:spPr>
            <p:txBody>
              <a:bodyPr>
                <a:normAutofit/>
              </a:bodyPr>
              <a:lstStyle/>
              <a:p>
                <a:pPr algn="just"/>
                <a:r>
                  <a:rPr lang="uk-UA" sz="2400" dirty="0">
                    <a:effectLst/>
                    <a:latin typeface="Times New Roman" panose="02020603050405020304" pitchFamily="18" charset="0"/>
                    <a:ea typeface="Calibri" panose="020F0502020204030204" pitchFamily="34" charset="0"/>
                    <a:cs typeface="Times New Roman" panose="02020603050405020304" pitchFamily="18" charset="0"/>
                  </a:rPr>
                  <a:t>Підчас ходьби людина здійснює роботу, оскільки при цьому енергія витрачається на періодичне невелике піднімання тіла і на прискорення і уповільнення кінцівок, головним чином ніг. </a:t>
                </a:r>
                <a:endParaRPr lang="ru-RU"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endParaRPr lang="uk-UA" sz="2400" dirty="0">
                  <a:latin typeface="Times New Roman" panose="02020603050405020304" pitchFamily="18" charset="0"/>
                  <a:ea typeface="Calibri" panose="020F0502020204030204" pitchFamily="34" charset="0"/>
                  <a:cs typeface="Times New Roman" panose="02020603050405020304" pitchFamily="18" charset="0"/>
                </a:endParaRPr>
              </a:p>
              <a:p>
                <a:pPr algn="just"/>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endParaRPr lang="uk-UA" sz="2400" dirty="0">
                  <a:latin typeface="Times New Roman" panose="02020603050405020304" pitchFamily="18" charset="0"/>
                  <a:ea typeface="Calibri" panose="020F0502020204030204" pitchFamily="34" charset="0"/>
                  <a:cs typeface="Times New Roman" panose="02020603050405020304" pitchFamily="18" charset="0"/>
                </a:endParaRPr>
              </a:p>
              <a:p>
                <a:pPr algn="just"/>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uk-UA" sz="2400" b="1" dirty="0" smtClean="0">
                    <a:effectLst/>
                    <a:latin typeface="Times New Roman" panose="02020603050405020304" pitchFamily="18" charset="0"/>
                    <a:ea typeface="Calibri" panose="020F0502020204030204" pitchFamily="34" charset="0"/>
                    <a:cs typeface="Times New Roman" panose="02020603050405020304" pitchFamily="18" charset="0"/>
                  </a:rPr>
                  <a:t>Роботу (</a:t>
                </a:r>
                <a:r>
                  <a:rPr lang="en-US" sz="2400" b="1"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uk-UA" sz="2400" b="1" i="1" dirty="0" smtClean="0">
                    <a:effectLst/>
                    <a:latin typeface="Times New Roman" panose="02020603050405020304" pitchFamily="18" charset="0"/>
                    <a:ea typeface="Calibri" panose="020F0502020204030204" pitchFamily="34" charset="0"/>
                    <a:cs typeface="Times New Roman" panose="02020603050405020304" pitchFamily="18" charset="0"/>
                  </a:rPr>
                  <a:t>А</a:t>
                </a:r>
                <a:r>
                  <a:rPr lang="en-US" sz="2400" b="1" i="1"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uk-UA" sz="2400" b="1" dirty="0" smtClean="0">
                    <a:effectLst/>
                    <a:latin typeface="Times New Roman" panose="02020603050405020304" pitchFamily="18" charset="0"/>
                    <a:ea typeface="Calibri" panose="020F0502020204030204" pitchFamily="34" charset="0"/>
                    <a:cs typeface="Times New Roman" panose="02020603050405020304" pitchFamily="18" charset="0"/>
                  </a:rPr>
                  <a:t>)</a:t>
                </a:r>
                <a:r>
                  <a:rPr lang="uk-UA" sz="240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яка йде на зміну кінетичної енергії кінців</a:t>
                </a:r>
                <a:r>
                  <a:rPr lang="uk-UA" sz="2400" dirty="0">
                    <a:latin typeface="Times New Roman" panose="02020603050405020304" pitchFamily="18" charset="0"/>
                    <a:ea typeface="Calibri" panose="020F0502020204030204" pitchFamily="34" charset="0"/>
                    <a:cs typeface="Times New Roman" panose="02020603050405020304" pitchFamily="18" charset="0"/>
                  </a:rPr>
                  <a:t>ки (</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t>
                </a:r>
                <a14:m>
                  <m:oMath xmlns:m="http://schemas.openxmlformats.org/officeDocument/2006/math">
                    <m:sSub>
                      <m:sSubPr>
                        <m:ctrlPr>
                          <a:rPr lang="en-US" sz="2400" i="1" smtClean="0">
                            <a:effectLst/>
                            <a:latin typeface="Cambria Math" panose="02040503050406030204" pitchFamily="18" charset="0"/>
                            <a:cs typeface="Times New Roman" panose="02020603050405020304" pitchFamily="18" charset="0"/>
                          </a:rPr>
                        </m:ctrlPr>
                      </m:sSubPr>
                      <m:e>
                        <m:r>
                          <a:rPr lang="en-US" sz="2400" b="0" i="1" smtClean="0">
                            <a:effectLst/>
                            <a:latin typeface="Cambria Math" panose="02040503050406030204" pitchFamily="18" charset="0"/>
                            <a:cs typeface="Times New Roman" panose="02020603050405020304" pitchFamily="18" charset="0"/>
                          </a:rPr>
                          <m:t>𝐸</m:t>
                        </m:r>
                      </m:e>
                      <m:sub>
                        <m:r>
                          <a:rPr lang="en-US" sz="2400" b="0" i="1" smtClean="0">
                            <a:effectLst/>
                            <a:latin typeface="Cambria Math" panose="02040503050406030204" pitchFamily="18" charset="0"/>
                            <a:cs typeface="Times New Roman" panose="02020603050405020304" pitchFamily="18" charset="0"/>
                          </a:rPr>
                          <m:t>𝑘</m:t>
                        </m:r>
                      </m:sub>
                    </m:sSub>
                  </m:oMath>
                </a14:m>
                <a:r>
                  <a:rPr lang="uk-UA" sz="2400" dirty="0">
                    <a:effectLst/>
                    <a:latin typeface="Times New Roman" panose="02020603050405020304" pitchFamily="18" charset="0"/>
                    <a:ea typeface="Calibri" panose="020F0502020204030204" pitchFamily="34" charset="0"/>
                    <a:cs typeface="Times New Roman" panose="02020603050405020304" pitchFamily="18" charset="0"/>
                  </a:rPr>
                  <a:t>), можна обчислити за формулою:</a:t>
                </a:r>
                <a:r>
                  <a:rPr lang="uk-UA" sz="2400"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 </a:t>
                </a:r>
              </a:p>
              <a:p>
                <a:pPr algn="just"/>
                <a:endParaRPr lang="en-US" sz="2400" dirty="0" smtClean="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en-US" sz="2400" dirty="0" smtClean="0">
                  <a:latin typeface="Times New Roman" panose="02020603050405020304" pitchFamily="18" charset="0"/>
                  <a:ea typeface="Calibri" panose="020F0502020204030204" pitchFamily="34" charset="0"/>
                  <a:cs typeface="Times New Roman" panose="02020603050405020304" pitchFamily="18" charset="0"/>
                </a:endParaRPr>
              </a:p>
              <a:p>
                <a:pPr algn="just"/>
                <a:r>
                  <a:rPr lang="uk-UA" sz="2400" dirty="0" smtClean="0">
                    <a:latin typeface="Times New Roman" panose="02020603050405020304" pitchFamily="18" charset="0"/>
                    <a:ea typeface="Calibri" panose="020F0502020204030204" pitchFamily="34" charset="0"/>
                    <a:cs typeface="Times New Roman" panose="02020603050405020304" pitchFamily="18" charset="0"/>
                  </a:rPr>
                  <a:t>д</a:t>
                </a:r>
                <a:r>
                  <a:rPr lang="uk-UA" sz="2400" dirty="0" smtClean="0">
                    <a:effectLst/>
                    <a:latin typeface="Times New Roman" panose="02020603050405020304" pitchFamily="18" charset="0"/>
                    <a:ea typeface="Calibri" panose="020F0502020204030204" pitchFamily="34" charset="0"/>
                    <a:cs typeface="Times New Roman" panose="02020603050405020304" pitchFamily="18" charset="0"/>
                  </a:rPr>
                  <a:t>е </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ⱳ - кутова швидкість обертання кінцівки (</a:t>
                </a:r>
                <a14:m>
                  <m:oMath xmlns:m="http://schemas.openxmlformats.org/officeDocument/2006/math">
                    <m:f>
                      <m:fPr>
                        <m:ctrlPr>
                          <a:rPr lang="uk-UA" sz="2400" i="1" smtClean="0">
                            <a:effectLst/>
                            <a:latin typeface="Cambria Math" panose="02040503050406030204" pitchFamily="18" charset="0"/>
                            <a:cs typeface="Times New Roman" panose="02020603050405020304" pitchFamily="18" charset="0"/>
                          </a:rPr>
                        </m:ctrlPr>
                      </m:fPr>
                      <m:num>
                        <m:r>
                          <a:rPr lang="uk-UA" sz="2400" b="0" i="1" smtClean="0">
                            <a:effectLst/>
                            <a:latin typeface="Cambria Math" panose="02040503050406030204" pitchFamily="18" charset="0"/>
                            <a:cs typeface="Times New Roman" panose="02020603050405020304" pitchFamily="18" charset="0"/>
                          </a:rPr>
                          <m:t>рад</m:t>
                        </m:r>
                      </m:num>
                      <m:den>
                        <m:r>
                          <a:rPr lang="uk-UA" sz="2400" b="0" i="1" smtClean="0">
                            <a:effectLst/>
                            <a:latin typeface="Cambria Math" panose="02040503050406030204" pitchFamily="18" charset="0"/>
                            <a:cs typeface="Times New Roman" panose="02020603050405020304" pitchFamily="18" charset="0"/>
                          </a:rPr>
                          <m:t>с</m:t>
                        </m:r>
                      </m:den>
                    </m:f>
                  </m:oMath>
                </a14:m>
                <a:r>
                  <a:rPr lang="ru-RU" sz="24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2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en-US" sz="2400" dirty="0" smtClean="0">
                    <a:effectLst/>
                    <a:latin typeface="Times New Roman" panose="02020603050405020304" pitchFamily="18" charset="0"/>
                    <a:ea typeface="Calibri" panose="020F0502020204030204" pitchFamily="34" charset="0"/>
                    <a:cs typeface="Times New Roman" panose="02020603050405020304" pitchFamily="18" charset="0"/>
                  </a:rPr>
                  <a:t>J - </a:t>
                </a:r>
                <a:r>
                  <a:rPr lang="uk-UA" sz="2400" dirty="0" smtClean="0">
                    <a:effectLst/>
                    <a:latin typeface="Times New Roman" panose="02020603050405020304" pitchFamily="18" charset="0"/>
                    <a:ea typeface="Calibri" panose="020F0502020204030204" pitchFamily="34" charset="0"/>
                    <a:cs typeface="Times New Roman" panose="02020603050405020304" pitchFamily="18" charset="0"/>
                  </a:rPr>
                  <a:t>момент </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інерції кінцівки </a:t>
                </a:r>
                <a:r>
                  <a:rPr lang="uk-UA"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14:m>
                  <m:oMath xmlns:m="http://schemas.openxmlformats.org/officeDocument/2006/math">
                    <m:r>
                      <a:rPr lang="uk-UA" sz="2000" b="0" i="1" smtClean="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кг◦</m:t>
                    </m:r>
                    <m:sSup>
                      <m:sSupPr>
                        <m:ctrlPr>
                          <a:rPr lang="uk-UA" sz="2000" b="0" i="1" smtClean="0">
                            <a:solidFill>
                              <a:schemeClr val="tx1"/>
                            </a:solidFill>
                            <a:effectLst/>
                            <a:latin typeface="Cambria Math" panose="02040503050406030204" pitchFamily="18" charset="0"/>
                            <a:cs typeface="Times New Roman" panose="02020603050405020304" pitchFamily="18" charset="0"/>
                          </a:rPr>
                        </m:ctrlPr>
                      </m:sSupPr>
                      <m:e>
                        <m:r>
                          <a:rPr lang="uk-UA" sz="2000" b="0" i="1" smtClean="0">
                            <a:solidFill>
                              <a:schemeClr val="tx1"/>
                            </a:solidFill>
                            <a:effectLst/>
                            <a:latin typeface="Cambria Math" panose="02040503050406030204" pitchFamily="18" charset="0"/>
                            <a:cs typeface="Times New Roman" panose="02020603050405020304" pitchFamily="18" charset="0"/>
                          </a:rPr>
                          <m:t>м</m:t>
                        </m:r>
                      </m:e>
                      <m:sup>
                        <m:r>
                          <a:rPr lang="uk-UA" sz="2000" b="0" i="1" smtClean="0">
                            <a:solidFill>
                              <a:schemeClr val="tx1"/>
                            </a:solidFill>
                            <a:effectLst/>
                            <a:latin typeface="Cambria Math" panose="02040503050406030204" pitchFamily="18" charset="0"/>
                            <a:cs typeface="Times New Roman" panose="02020603050405020304" pitchFamily="18" charset="0"/>
                          </a:rPr>
                          <m:t>2</m:t>
                        </m:r>
                      </m:sup>
                    </m:sSup>
                  </m:oMath>
                </a14:m>
                <a:r>
                  <a:rPr lang="ru-RU"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ru-RU" sz="2400" dirty="0">
                  <a:effectLst/>
                  <a:latin typeface="Times New Roman" panose="02020603050405020304" pitchFamily="18" charset="0"/>
                  <a:ea typeface="Calibri" panose="020F0502020204030204" pitchFamily="34" charset="0"/>
                  <a:cs typeface="Times New Roman" panose="02020603050405020304" pitchFamily="18" charset="0"/>
                </a:endParaRPr>
              </a:p>
            </p:txBody>
          </p:sp>
        </mc:Choice>
        <mc:Fallback xmlns="">
          <p:sp>
            <p:nvSpPr>
              <p:cNvPr id="3" name="Объект 2"/>
              <p:cNvSpPr>
                <a:spLocks noGrp="1" noRot="1" noChangeAspect="1" noMove="1" noResize="1" noEditPoints="1" noAdjustHandles="1" noChangeArrowheads="1" noChangeShapeType="1" noTextEdit="1"/>
              </p:cNvSpPr>
              <p:nvPr>
                <p:ph idx="1"/>
              </p:nvPr>
            </p:nvSpPr>
            <p:spPr>
              <a:xfrm>
                <a:off x="179512" y="116632"/>
                <a:ext cx="8712968" cy="6624736"/>
              </a:xfrm>
              <a:blipFill>
                <a:blip r:embed="rId3"/>
                <a:stretch>
                  <a:fillRect l="-1049" t="-736" r="-1049"/>
                </a:stretch>
              </a:blipFill>
            </p:spPr>
            <p:txBody>
              <a:bodyPr/>
              <a:lstStyle/>
              <a:p>
                <a:r>
                  <a:rPr lang="uk-UA">
                    <a:noFill/>
                  </a:rPr>
                  <a:t> </a:t>
                </a:r>
              </a:p>
            </p:txBody>
          </p:sp>
        </mc:Fallback>
      </mc:AlternateContent>
      <p:pic>
        <p:nvPicPr>
          <p:cNvPr id="2" name="Рисунок 1">
            <a:extLst>
              <a:ext uri="{FF2B5EF4-FFF2-40B4-BE49-F238E27FC236}">
                <a16:creationId xmlns:a16="http://schemas.microsoft.com/office/drawing/2014/main" id="{BF46A2F5-2DB3-4D2E-959D-C654BAA99C18}"/>
              </a:ext>
            </a:extLst>
          </p:cNvPr>
          <p:cNvPicPr>
            <a:picLocks noChangeAspect="1"/>
          </p:cNvPicPr>
          <p:nvPr/>
        </p:nvPicPr>
        <p:blipFill>
          <a:blip r:embed="rId4"/>
          <a:stretch>
            <a:fillRect/>
          </a:stretch>
        </p:blipFill>
        <p:spPr>
          <a:xfrm>
            <a:off x="3563888" y="1412776"/>
            <a:ext cx="2736304" cy="1765357"/>
          </a:xfrm>
          <a:prstGeom prst="rect">
            <a:avLst/>
          </a:prstGeom>
        </p:spPr>
      </p:pic>
      <p:graphicFrame>
        <p:nvGraphicFramePr>
          <p:cNvPr id="4" name="Об'єкт 3"/>
          <p:cNvGraphicFramePr>
            <a:graphicFrameLocks noChangeAspect="1"/>
          </p:cNvGraphicFramePr>
          <p:nvPr>
            <p:extLst/>
          </p:nvPr>
        </p:nvGraphicFramePr>
        <p:xfrm>
          <a:off x="3851920" y="4293096"/>
          <a:ext cx="2160240" cy="936104"/>
        </p:xfrm>
        <a:graphic>
          <a:graphicData uri="http://schemas.openxmlformats.org/presentationml/2006/ole">
            <mc:AlternateContent xmlns:mc="http://schemas.openxmlformats.org/markup-compatibility/2006">
              <mc:Choice xmlns:v="urn:schemas-microsoft-com:vml" Requires="v">
                <p:oleObj spid="_x0000_s69662" name="Equation" r:id="rId5" imgW="1143000" imgH="495000" progId="Equation.DSMT4">
                  <p:embed/>
                </p:oleObj>
              </mc:Choice>
              <mc:Fallback>
                <p:oleObj name="Equation" r:id="rId5" imgW="1143000" imgH="495000" progId="Equation.DSMT4">
                  <p:embed/>
                  <p:pic>
                    <p:nvPicPr>
                      <p:cNvPr id="4" name="Об'єкт 3"/>
                      <p:cNvPicPr/>
                      <p:nvPr/>
                    </p:nvPicPr>
                    <p:blipFill>
                      <a:blip r:embed="rId6"/>
                      <a:stretch>
                        <a:fillRect/>
                      </a:stretch>
                    </p:blipFill>
                    <p:spPr>
                      <a:xfrm>
                        <a:off x="3851920" y="4293096"/>
                        <a:ext cx="2160240" cy="936104"/>
                      </a:xfrm>
                      <a:prstGeom prst="rect">
                        <a:avLst/>
                      </a:prstGeom>
                    </p:spPr>
                  </p:pic>
                </p:oleObj>
              </mc:Fallback>
            </mc:AlternateContent>
          </a:graphicData>
        </a:graphic>
      </p:graphicFrame>
    </p:spTree>
    <p:extLst>
      <p:ext uri="{BB962C8B-B14F-4D97-AF65-F5344CB8AC3E}">
        <p14:creationId xmlns:p14="http://schemas.microsoft.com/office/powerpoint/2010/main" val="3669709099"/>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395536" y="188640"/>
            <a:ext cx="8424936" cy="3024336"/>
          </a:xfrm>
        </p:spPr>
        <p:txBody>
          <a:bodyPr>
            <a:noAutofit/>
          </a:bodyPr>
          <a:lstStyle/>
          <a:p>
            <a:r>
              <a:rPr lang="uk-UA" sz="2400" b="1" dirty="0">
                <a:latin typeface="Times New Roman" panose="02020603050405020304" pitchFamily="18" charset="0"/>
                <a:cs typeface="Times New Roman" panose="02020603050405020304" pitchFamily="18" charset="0"/>
              </a:rPr>
              <a:t>Потужність </a:t>
            </a:r>
            <a:r>
              <a:rPr lang="uk-UA" sz="2400" b="1" dirty="0" smtClean="0">
                <a:latin typeface="Times New Roman" panose="02020603050405020304" pitchFamily="18" charset="0"/>
                <a:cs typeface="Times New Roman" panose="02020603050405020304" pitchFamily="18" charset="0"/>
              </a:rPr>
              <a:t>(</a:t>
            </a:r>
            <a:r>
              <a:rPr lang="en-US" sz="2400" b="1" dirty="0" smtClean="0">
                <a:latin typeface="Times New Roman" panose="02020603050405020304" pitchFamily="18" charset="0"/>
                <a:cs typeface="Times New Roman" panose="02020603050405020304" pitchFamily="18" charset="0"/>
              </a:rPr>
              <a:t> </a:t>
            </a:r>
            <a:r>
              <a:rPr lang="en-US" sz="2800" b="1" i="1" dirty="0" smtClean="0">
                <a:latin typeface="Times New Roman" panose="02020603050405020304" pitchFamily="18" charset="0"/>
                <a:cs typeface="Times New Roman" panose="02020603050405020304" pitchFamily="18" charset="0"/>
              </a:rPr>
              <a:t>N</a:t>
            </a:r>
            <a:r>
              <a:rPr lang="en-US" sz="2400" b="1" dirty="0" smtClean="0">
                <a:latin typeface="Times New Roman" panose="02020603050405020304" pitchFamily="18" charset="0"/>
                <a:cs typeface="Times New Roman" panose="02020603050405020304" pitchFamily="18" charset="0"/>
              </a:rPr>
              <a:t> </a:t>
            </a:r>
            <a:r>
              <a:rPr lang="de-DE" sz="2400" b="1" dirty="0" smtClean="0">
                <a:latin typeface="Times New Roman" panose="02020603050405020304" pitchFamily="18" charset="0"/>
                <a:cs typeface="Times New Roman" panose="02020603050405020304" pitchFamily="18" charset="0"/>
              </a:rPr>
              <a:t>) </a:t>
            </a:r>
            <a:r>
              <a:rPr lang="uk-UA" sz="2400" dirty="0">
                <a:latin typeface="Times New Roman" panose="02020603050405020304" pitchFamily="18" charset="0"/>
                <a:cs typeface="Times New Roman" panose="02020603050405020304" pitchFamily="18" charset="0"/>
              </a:rPr>
              <a:t>визначається як робота, виконана за одиницю часу</a:t>
            </a:r>
            <a:r>
              <a:rPr lang="uk-UA" sz="2400" dirty="0" smtClean="0">
                <a:latin typeface="Times New Roman" panose="02020603050405020304" pitchFamily="18" charset="0"/>
                <a:cs typeface="Times New Roman" panose="02020603050405020304" pitchFamily="18" charset="0"/>
              </a:rPr>
              <a:t>:</a:t>
            </a:r>
          </a:p>
          <a:p>
            <a:pPr marL="0" indent="0" algn="ctr">
              <a:buNone/>
            </a:pPr>
            <a:r>
              <a:rPr lang="de-DE" sz="2400" dirty="0" smtClean="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або </a:t>
            </a:r>
          </a:p>
          <a:p>
            <a:pPr marL="0" indent="0">
              <a:buNone/>
            </a:pPr>
            <a:endParaRPr lang="en-US" sz="2400" dirty="0" smtClean="0">
              <a:latin typeface="Times New Roman" panose="02020603050405020304" pitchFamily="18" charset="0"/>
              <a:cs typeface="Times New Roman" panose="02020603050405020304" pitchFamily="18" charset="0"/>
            </a:endParaRPr>
          </a:p>
          <a:p>
            <a:pPr marL="0" indent="0">
              <a:buNone/>
            </a:pPr>
            <a:r>
              <a:rPr lang="uk-UA" sz="2400" dirty="0" smtClean="0">
                <a:latin typeface="Times New Roman" panose="02020603050405020304" pitchFamily="18" charset="0"/>
                <a:cs typeface="Times New Roman" panose="02020603050405020304" pitchFamily="18" charset="0"/>
              </a:rPr>
              <a:t>де </a:t>
            </a:r>
            <a:r>
              <a:rPr lang="en-US" sz="2800" i="1" dirty="0" smtClean="0">
                <a:latin typeface="Times New Roman" panose="02020603050405020304" pitchFamily="18" charset="0"/>
                <a:cs typeface="Times New Roman" panose="02020603050405020304" pitchFamily="18" charset="0"/>
              </a:rPr>
              <a:t>t</a:t>
            </a:r>
            <a:r>
              <a:rPr lang="de-DE" sz="2400" i="1" dirty="0" smtClean="0">
                <a:latin typeface="Times New Roman" panose="02020603050405020304" pitchFamily="18" charset="0"/>
                <a:cs typeface="Times New Roman" panose="02020603050405020304" pitchFamily="18" charset="0"/>
              </a:rPr>
              <a:t> - </a:t>
            </a:r>
            <a:r>
              <a:rPr lang="uk-UA" sz="2400" dirty="0" smtClean="0">
                <a:latin typeface="Times New Roman" panose="02020603050405020304" pitchFamily="18" charset="0"/>
                <a:cs typeface="Times New Roman" panose="02020603050405020304" pitchFamily="18" charset="0"/>
              </a:rPr>
              <a:t>час </a:t>
            </a:r>
            <a:r>
              <a:rPr lang="uk-UA" sz="2400" dirty="0">
                <a:latin typeface="Times New Roman" panose="02020603050405020304" pitchFamily="18" charset="0"/>
                <a:cs typeface="Times New Roman" panose="02020603050405020304" pitchFamily="18" charset="0"/>
              </a:rPr>
              <a:t>виконання роботи (с</a:t>
            </a:r>
            <a:r>
              <a:rPr lang="uk-UA" sz="2400" dirty="0" smtClean="0">
                <a:latin typeface="Times New Roman" panose="02020603050405020304" pitchFamily="18" charset="0"/>
                <a:cs typeface="Times New Roman" panose="02020603050405020304" pitchFamily="18" charset="0"/>
              </a:rPr>
              <a:t>),</a:t>
            </a:r>
            <a:endParaRPr lang="en-US" sz="2400" dirty="0" smtClean="0">
              <a:latin typeface="Times New Roman" panose="02020603050405020304" pitchFamily="18" charset="0"/>
              <a:cs typeface="Times New Roman" panose="02020603050405020304" pitchFamily="18" charset="0"/>
            </a:endParaRPr>
          </a:p>
          <a:p>
            <a:pPr marL="0" indent="0">
              <a:buNone/>
            </a:pPr>
            <a:r>
              <a:rPr lang="en-US" sz="2400" i="1" dirty="0">
                <a:latin typeface="Times New Roman" panose="02020603050405020304" pitchFamily="18" charset="0"/>
                <a:cs typeface="Times New Roman" panose="02020603050405020304" pitchFamily="18" charset="0"/>
              </a:rPr>
              <a:t> </a:t>
            </a:r>
            <a:r>
              <a:rPr lang="en-US" sz="2400" i="1" dirty="0" smtClean="0">
                <a:latin typeface="Times New Roman" panose="02020603050405020304" pitchFamily="18" charset="0"/>
                <a:cs typeface="Times New Roman" panose="02020603050405020304" pitchFamily="18" charset="0"/>
              </a:rPr>
              <a:t>   </a:t>
            </a:r>
            <a:r>
              <a:rPr lang="en-US" sz="2800" i="1" dirty="0" smtClean="0">
                <a:latin typeface="Times New Roman" panose="02020603050405020304" pitchFamily="18" charset="0"/>
                <a:cs typeface="Times New Roman" panose="02020603050405020304" pitchFamily="18" charset="0"/>
              </a:rPr>
              <a:t>v</a:t>
            </a:r>
            <a:r>
              <a:rPr lang="en-US" sz="2400" dirty="0" smtClean="0">
                <a:latin typeface="Times New Roman" panose="02020603050405020304" pitchFamily="18" charset="0"/>
                <a:cs typeface="Times New Roman" panose="02020603050405020304" pitchFamily="18" charset="0"/>
              </a:rPr>
              <a:t> - </a:t>
            </a:r>
            <a:r>
              <a:rPr lang="uk-UA" sz="2400" dirty="0" smtClean="0">
                <a:latin typeface="Times New Roman" panose="02020603050405020304" pitchFamily="18" charset="0"/>
                <a:cs typeface="Times New Roman" panose="02020603050405020304" pitchFamily="18" charset="0"/>
              </a:rPr>
              <a:t>швидкість </a:t>
            </a:r>
            <a:r>
              <a:rPr lang="uk-UA" sz="2400" dirty="0">
                <a:latin typeface="Times New Roman" panose="02020603050405020304" pitchFamily="18" charset="0"/>
                <a:cs typeface="Times New Roman" panose="02020603050405020304" pitchFamily="18" charset="0"/>
              </a:rPr>
              <a:t>руху тіла (м/с</a:t>
            </a:r>
            <a:r>
              <a:rPr lang="uk-UA" sz="2400" dirty="0" smtClean="0">
                <a:latin typeface="Times New Roman" panose="02020603050405020304" pitchFamily="18" charset="0"/>
                <a:cs typeface="Times New Roman" panose="02020603050405020304" pitchFamily="18" charset="0"/>
              </a:rPr>
              <a:t>).</a:t>
            </a:r>
            <a:endParaRPr lang="en-US" sz="2400" dirty="0" smtClean="0">
              <a:latin typeface="Times New Roman" panose="02020603050405020304" pitchFamily="18" charset="0"/>
              <a:cs typeface="Times New Roman" panose="02020603050405020304" pitchFamily="18" charset="0"/>
            </a:endParaRPr>
          </a:p>
          <a:p>
            <a:pPr marL="0" indent="0">
              <a:buNone/>
            </a:pPr>
            <a:endParaRPr lang="en-US" sz="2400" dirty="0">
              <a:latin typeface="Times New Roman" panose="02020603050405020304" pitchFamily="18" charset="0"/>
              <a:cs typeface="Times New Roman" panose="02020603050405020304" pitchFamily="18" charset="0"/>
            </a:endParaRPr>
          </a:p>
        </p:txBody>
      </p:sp>
      <p:graphicFrame>
        <p:nvGraphicFramePr>
          <p:cNvPr id="5" name="Об'єкт 4"/>
          <p:cNvGraphicFramePr>
            <a:graphicFrameLocks noChangeAspect="1"/>
          </p:cNvGraphicFramePr>
          <p:nvPr>
            <p:extLst/>
          </p:nvPr>
        </p:nvGraphicFramePr>
        <p:xfrm>
          <a:off x="2611438" y="846138"/>
          <a:ext cx="1062037" cy="955675"/>
        </p:xfrm>
        <a:graphic>
          <a:graphicData uri="http://schemas.openxmlformats.org/presentationml/2006/ole">
            <mc:AlternateContent xmlns:mc="http://schemas.openxmlformats.org/markup-compatibility/2006">
              <mc:Choice xmlns:v="urn:schemas-microsoft-com:vml" Requires="v">
                <p:oleObj spid="_x0000_s70714" name="Equation" r:id="rId3" imgW="507960" imgH="457200" progId="Equation.DSMT4">
                  <p:embed/>
                </p:oleObj>
              </mc:Choice>
              <mc:Fallback>
                <p:oleObj name="Equation" r:id="rId3" imgW="507960" imgH="457200" progId="Equation.DSMT4">
                  <p:embed/>
                  <p:pic>
                    <p:nvPicPr>
                      <p:cNvPr id="5" name="Об'єкт 4"/>
                      <p:cNvPicPr/>
                      <p:nvPr/>
                    </p:nvPicPr>
                    <p:blipFill>
                      <a:blip r:embed="rId4"/>
                      <a:stretch>
                        <a:fillRect/>
                      </a:stretch>
                    </p:blipFill>
                    <p:spPr>
                      <a:xfrm>
                        <a:off x="2611438" y="846138"/>
                        <a:ext cx="1062037" cy="955675"/>
                      </a:xfrm>
                      <a:prstGeom prst="rect">
                        <a:avLst/>
                      </a:prstGeom>
                    </p:spPr>
                  </p:pic>
                </p:oleObj>
              </mc:Fallback>
            </mc:AlternateContent>
          </a:graphicData>
        </a:graphic>
      </p:graphicFrame>
      <p:graphicFrame>
        <p:nvGraphicFramePr>
          <p:cNvPr id="6" name="Об'єкт 5"/>
          <p:cNvGraphicFramePr>
            <a:graphicFrameLocks noChangeAspect="1"/>
          </p:cNvGraphicFramePr>
          <p:nvPr>
            <p:extLst/>
          </p:nvPr>
        </p:nvGraphicFramePr>
        <p:xfrm>
          <a:off x="5359400" y="1125538"/>
          <a:ext cx="1409700" cy="398462"/>
        </p:xfrm>
        <a:graphic>
          <a:graphicData uri="http://schemas.openxmlformats.org/presentationml/2006/ole">
            <mc:AlternateContent xmlns:mc="http://schemas.openxmlformats.org/markup-compatibility/2006">
              <mc:Choice xmlns:v="urn:schemas-microsoft-com:vml" Requires="v">
                <p:oleObj spid="_x0000_s70715" name="Equation" r:id="rId5" imgW="672840" imgH="190440" progId="Equation.DSMT4">
                  <p:embed/>
                </p:oleObj>
              </mc:Choice>
              <mc:Fallback>
                <p:oleObj name="Equation" r:id="rId5" imgW="672840" imgH="190440" progId="Equation.DSMT4">
                  <p:embed/>
                  <p:pic>
                    <p:nvPicPr>
                      <p:cNvPr id="6" name="Об'єкт 5"/>
                      <p:cNvPicPr/>
                      <p:nvPr/>
                    </p:nvPicPr>
                    <p:blipFill>
                      <a:blip r:embed="rId6"/>
                      <a:stretch>
                        <a:fillRect/>
                      </a:stretch>
                    </p:blipFill>
                    <p:spPr>
                      <a:xfrm>
                        <a:off x="5359400" y="1125538"/>
                        <a:ext cx="1409700" cy="398462"/>
                      </a:xfrm>
                      <a:prstGeom prst="rect">
                        <a:avLst/>
                      </a:prstGeom>
                    </p:spPr>
                  </p:pic>
                </p:oleObj>
              </mc:Fallback>
            </mc:AlternateContent>
          </a:graphicData>
        </a:graphic>
      </p:graphicFrame>
      <p:pic>
        <p:nvPicPr>
          <p:cNvPr id="7" name="Рисунок 6"/>
          <p:cNvPicPr>
            <a:picLocks noChangeAspect="1"/>
          </p:cNvPicPr>
          <p:nvPr/>
        </p:nvPicPr>
        <p:blipFill>
          <a:blip r:embed="rId7"/>
          <a:stretch>
            <a:fillRect/>
          </a:stretch>
        </p:blipFill>
        <p:spPr>
          <a:xfrm>
            <a:off x="5796136" y="4158559"/>
            <a:ext cx="3200436" cy="2122028"/>
          </a:xfrm>
          <a:prstGeom prst="rect">
            <a:avLst/>
          </a:prstGeom>
        </p:spPr>
      </p:pic>
      <p:sp>
        <p:nvSpPr>
          <p:cNvPr id="8" name="TextBox 7"/>
          <p:cNvSpPr txBox="1"/>
          <p:nvPr/>
        </p:nvSpPr>
        <p:spPr>
          <a:xfrm>
            <a:off x="395536" y="3429000"/>
            <a:ext cx="5184576" cy="3046988"/>
          </a:xfrm>
          <a:prstGeom prst="rect">
            <a:avLst/>
          </a:prstGeom>
          <a:noFill/>
        </p:spPr>
        <p:txBody>
          <a:bodyPr wrap="square" rtlCol="0">
            <a:spAutoFit/>
          </a:bodyPr>
          <a:lstStyle/>
          <a:p>
            <a:r>
              <a:rPr lang="uk-UA" sz="2400" dirty="0" smtClean="0">
                <a:latin typeface="Times New Roman" panose="02020603050405020304" pitchFamily="18" charset="0"/>
                <a:cs typeface="Times New Roman" panose="02020603050405020304" pitchFamily="18" charset="0"/>
              </a:rPr>
              <a:t>Наприклад, якщо спортсмен піднімає штангу масою 100 кг на висоту 2 м за 2 с, то він виконує роботу:</a:t>
            </a:r>
          </a:p>
          <a:p>
            <a:endParaRPr lang="uk-UA" sz="2400" dirty="0" smtClean="0">
              <a:latin typeface="Times New Roman" panose="02020603050405020304" pitchFamily="18" charset="0"/>
              <a:cs typeface="Times New Roman" panose="02020603050405020304" pitchFamily="18" charset="0"/>
            </a:endParaRPr>
          </a:p>
          <a:p>
            <a:pPr algn="ctr"/>
            <a:r>
              <a:rPr lang="uk-UA" sz="2400" dirty="0" smtClean="0">
                <a:latin typeface="Times New Roman" panose="02020603050405020304" pitchFamily="18" charset="0"/>
                <a:cs typeface="Times New Roman" panose="02020603050405020304" pitchFamily="18" charset="0"/>
              </a:rPr>
              <a:t>𝐴 = 100 ⋅ 9,8 ⋅ 2 = 1962 Дж ,</a:t>
            </a:r>
          </a:p>
          <a:p>
            <a:endParaRPr lang="uk-UA" sz="2400" dirty="0" smtClean="0">
              <a:latin typeface="Times New Roman" panose="02020603050405020304" pitchFamily="18" charset="0"/>
              <a:cs typeface="Times New Roman" panose="02020603050405020304" pitchFamily="18" charset="0"/>
            </a:endParaRPr>
          </a:p>
          <a:p>
            <a:r>
              <a:rPr lang="uk-UA" sz="2400" dirty="0" smtClean="0">
                <a:latin typeface="Times New Roman" panose="02020603050405020304" pitchFamily="18" charset="0"/>
                <a:cs typeface="Times New Roman" panose="02020603050405020304" pitchFamily="18" charset="0"/>
              </a:rPr>
              <a:t>потужність:</a:t>
            </a:r>
          </a:p>
          <a:p>
            <a:pPr algn="ctr"/>
            <a:r>
              <a:rPr lang="en-US" sz="2400" i="1" dirty="0" smtClean="0">
                <a:latin typeface="Times New Roman" panose="02020603050405020304" pitchFamily="18" charset="0"/>
                <a:cs typeface="Times New Roman" panose="02020603050405020304" pitchFamily="18" charset="0"/>
              </a:rPr>
              <a:t>N</a:t>
            </a:r>
            <a:r>
              <a:rPr lang="uk-UA" sz="2400" dirty="0" smtClean="0">
                <a:latin typeface="Times New Roman" panose="02020603050405020304" pitchFamily="18" charset="0"/>
                <a:cs typeface="Times New Roman" panose="02020603050405020304" pitchFamily="18" charset="0"/>
              </a:rPr>
              <a:t> = 1962 / 2 = 981 Вт .</a:t>
            </a:r>
            <a:endParaRPr lang="uk-UA"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36940153"/>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бъект 3">
            <a:extLst>
              <a:ext uri="{FF2B5EF4-FFF2-40B4-BE49-F238E27FC236}">
                <a16:creationId xmlns:a16="http://schemas.microsoft.com/office/drawing/2014/main" id="{3EAB29F4-DF90-4413-A5E0-CBF60F4FF85B}"/>
              </a:ext>
            </a:extLst>
          </p:cNvPr>
          <p:cNvSpPr>
            <a:spLocks noGrp="1"/>
          </p:cNvSpPr>
          <p:nvPr>
            <p:ph idx="1"/>
          </p:nvPr>
        </p:nvSpPr>
        <p:spPr>
          <a:xfrm>
            <a:off x="251520" y="260648"/>
            <a:ext cx="8496944" cy="6408712"/>
          </a:xfrm>
        </p:spPr>
        <p:txBody>
          <a:bodyPr>
            <a:normAutofit/>
          </a:bodyPr>
          <a:lstStyle/>
          <a:p>
            <a:pPr algn="just">
              <a:lnSpc>
                <a:spcPct val="120000"/>
              </a:lnSpc>
            </a:pPr>
            <a:r>
              <a:rPr lang="uk-UA" sz="2400" dirty="0">
                <a:latin typeface="Times New Roman" panose="02020603050405020304" pitchFamily="18" charset="0"/>
                <a:ea typeface="Calibri" panose="020F0502020204030204" pitchFamily="34" charset="0"/>
                <a:cs typeface="Times New Roman" panose="02020603050405020304" pitchFamily="18" charset="0"/>
              </a:rPr>
              <a:t>Вважається, що робота тіла дорівнює нулю, якщо немає переміщення. Тому, коли вантаж знаходиться на </a:t>
            </a:r>
            <a:r>
              <a:rPr lang="uk-UA" sz="2400" dirty="0" smtClean="0">
                <a:latin typeface="Times New Roman" panose="02020603050405020304" pitchFamily="18" charset="0"/>
                <a:ea typeface="Calibri" panose="020F0502020204030204" pitchFamily="34" charset="0"/>
                <a:cs typeface="Times New Roman" panose="02020603050405020304" pitchFamily="18" charset="0"/>
              </a:rPr>
              <a:t>опорі чи на підставці </a:t>
            </a:r>
            <a:r>
              <a:rPr lang="uk-UA" sz="2400" dirty="0">
                <a:latin typeface="Times New Roman" panose="02020603050405020304" pitchFamily="18" charset="0"/>
                <a:ea typeface="Calibri" panose="020F0502020204030204" pitchFamily="34" charset="0"/>
                <a:cs typeface="Times New Roman" panose="02020603050405020304" pitchFamily="18" charset="0"/>
              </a:rPr>
              <a:t>або підвішений на нитці, сила тяжіння не здійснює роботу</a:t>
            </a:r>
            <a:r>
              <a:rPr lang="uk-UA" sz="2400" dirty="0" smtClean="0">
                <a:latin typeface="Times New Roman" panose="02020603050405020304" pitchFamily="18" charset="0"/>
                <a:ea typeface="Calibri" panose="020F0502020204030204" pitchFamily="34" charset="0"/>
                <a:cs typeface="Times New Roman" panose="02020603050405020304" pitchFamily="18" charset="0"/>
              </a:rPr>
              <a:t>.</a:t>
            </a:r>
          </a:p>
          <a:p>
            <a:pPr algn="just">
              <a:lnSpc>
                <a:spcPct val="120000"/>
              </a:lnSpc>
            </a:pPr>
            <a:r>
              <a:rPr lang="uk-UA" sz="2400" dirty="0" smtClean="0">
                <a:latin typeface="Times New Roman" panose="02020603050405020304" pitchFamily="18" charset="0"/>
                <a:ea typeface="Calibri" panose="020F0502020204030204" pitchFamily="34" charset="0"/>
                <a:cs typeface="Times New Roman" panose="02020603050405020304" pitchFamily="18" charset="0"/>
              </a:rPr>
              <a:t>Хоча в класичному фізичному розумінні робота дорівнює нулю, оскільки немає переміщення, можна сказати, що м'язи виконують статичну роботу, оскільки вони витрачають енергію на утримання статичного положення.</a:t>
            </a:r>
          </a:p>
          <a:p>
            <a:pPr algn="just">
              <a:lnSpc>
                <a:spcPct val="120000"/>
              </a:lnSpc>
            </a:pPr>
            <a:r>
              <a:rPr lang="uk-UA" sz="2400" dirty="0" smtClean="0">
                <a:latin typeface="Times New Roman" panose="02020603050405020304" pitchFamily="18" charset="0"/>
                <a:ea typeface="Calibri" panose="020F0502020204030204" pitchFamily="34" charset="0"/>
              </a:rPr>
              <a:t>Таку роботу називають </a:t>
            </a:r>
            <a:r>
              <a:rPr lang="uk-UA" sz="2400" i="1" dirty="0" smtClean="0">
                <a:latin typeface="Times New Roman" panose="02020603050405020304" pitchFamily="18" charset="0"/>
                <a:ea typeface="Calibri" panose="020F0502020204030204" pitchFamily="34" charset="0"/>
              </a:rPr>
              <a:t>статичною роботою м’язів</a:t>
            </a:r>
            <a:r>
              <a:rPr lang="uk-UA" sz="2400" dirty="0" smtClean="0">
                <a:latin typeface="Times New Roman" panose="02020603050405020304" pitchFamily="18" charset="0"/>
                <a:ea typeface="Calibri" panose="020F0502020204030204" pitchFamily="34" charset="0"/>
              </a:rPr>
              <a:t>. </a:t>
            </a:r>
          </a:p>
          <a:p>
            <a:pPr marL="0" indent="0" algn="just">
              <a:lnSpc>
                <a:spcPct val="120000"/>
              </a:lnSpc>
              <a:buNone/>
            </a:pPr>
            <a:endParaRPr lang="uk-UA" sz="2400" dirty="0">
              <a:effectLst/>
              <a:latin typeface="Times New Roman" panose="02020603050405020304" pitchFamily="18" charset="0"/>
              <a:ea typeface="Calibri" panose="020F0502020204030204" pitchFamily="34" charset="0"/>
            </a:endParaRPr>
          </a:p>
        </p:txBody>
      </p:sp>
      <p:pic>
        <p:nvPicPr>
          <p:cNvPr id="3" name="Рисунок 2"/>
          <p:cNvPicPr>
            <a:picLocks noChangeAspect="1"/>
          </p:cNvPicPr>
          <p:nvPr/>
        </p:nvPicPr>
        <p:blipFill>
          <a:blip r:embed="rId2"/>
          <a:stretch>
            <a:fillRect/>
          </a:stretch>
        </p:blipFill>
        <p:spPr>
          <a:xfrm>
            <a:off x="2833424" y="4720158"/>
            <a:ext cx="3333135" cy="1949202"/>
          </a:xfrm>
          <a:prstGeom prst="rect">
            <a:avLst/>
          </a:prstGeom>
        </p:spPr>
      </p:pic>
    </p:spTree>
    <p:extLst>
      <p:ext uri="{BB962C8B-B14F-4D97-AF65-F5344CB8AC3E}">
        <p14:creationId xmlns:p14="http://schemas.microsoft.com/office/powerpoint/2010/main" val="1335285544"/>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бъект 3">
            <a:extLst>
              <a:ext uri="{FF2B5EF4-FFF2-40B4-BE49-F238E27FC236}">
                <a16:creationId xmlns:a16="http://schemas.microsoft.com/office/drawing/2014/main" id="{3EAB29F4-DF90-4413-A5E0-CBF60F4FF85B}"/>
              </a:ext>
            </a:extLst>
          </p:cNvPr>
          <p:cNvSpPr>
            <a:spLocks noGrp="1"/>
          </p:cNvSpPr>
          <p:nvPr>
            <p:ph idx="1"/>
          </p:nvPr>
        </p:nvSpPr>
        <p:spPr>
          <a:xfrm>
            <a:off x="251520" y="260648"/>
            <a:ext cx="8496944" cy="6408712"/>
          </a:xfrm>
        </p:spPr>
        <p:txBody>
          <a:bodyPr>
            <a:normAutofit/>
          </a:bodyPr>
          <a:lstStyle/>
          <a:p>
            <a:pPr algn="just">
              <a:lnSpc>
                <a:spcPct val="120000"/>
              </a:lnSpc>
            </a:pPr>
            <a:r>
              <a:rPr lang="uk-UA" sz="2400" dirty="0">
                <a:latin typeface="Times New Roman" panose="02020603050405020304" pitchFamily="18" charset="0"/>
                <a:ea typeface="Calibri" panose="020F0502020204030204" pitchFamily="34" charset="0"/>
              </a:rPr>
              <a:t>М'язи працюють, підтримуючи рівновагу, і в тому випадку, коли людина стоїть нерухомо і не рухає </a:t>
            </a:r>
            <a:r>
              <a:rPr lang="uk-UA" sz="2400" dirty="0" smtClean="0">
                <a:latin typeface="Times New Roman" panose="02020603050405020304" pitchFamily="18" charset="0"/>
                <a:ea typeface="Calibri" panose="020F0502020204030204" pitchFamily="34" charset="0"/>
              </a:rPr>
              <a:t>кінцівками. </a:t>
            </a:r>
            <a:r>
              <a:rPr lang="uk-UA" sz="2400" dirty="0">
                <a:latin typeface="Times New Roman" panose="02020603050405020304" pitchFamily="18" charset="0"/>
                <a:ea typeface="Calibri" panose="020F0502020204030204" pitchFamily="34" charset="0"/>
              </a:rPr>
              <a:t>Тому розрізняють </a:t>
            </a:r>
            <a:r>
              <a:rPr lang="uk-UA" sz="2400" i="1" dirty="0">
                <a:latin typeface="Times New Roman" panose="02020603050405020304" pitchFamily="18" charset="0"/>
                <a:ea typeface="Calibri" panose="020F0502020204030204" pitchFamily="34" charset="0"/>
              </a:rPr>
              <a:t>динамічну</a:t>
            </a:r>
            <a:r>
              <a:rPr lang="uk-UA" sz="2400" dirty="0">
                <a:latin typeface="Times New Roman" panose="02020603050405020304" pitchFamily="18" charset="0"/>
                <a:ea typeface="Calibri" panose="020F0502020204030204" pitchFamily="34" charset="0"/>
              </a:rPr>
              <a:t> (при русі) і </a:t>
            </a:r>
            <a:r>
              <a:rPr lang="uk-UA" sz="2400" i="1" dirty="0">
                <a:latin typeface="Times New Roman" panose="02020603050405020304" pitchFamily="18" charset="0"/>
                <a:ea typeface="Calibri" panose="020F0502020204030204" pitchFamily="34" charset="0"/>
              </a:rPr>
              <a:t>статичну</a:t>
            </a:r>
            <a:r>
              <a:rPr lang="uk-UA" sz="2400" dirty="0">
                <a:latin typeface="Times New Roman" panose="02020603050405020304" pitchFamily="18" charset="0"/>
                <a:ea typeface="Calibri" panose="020F0502020204030204" pitchFamily="34" charset="0"/>
              </a:rPr>
              <a:t> (у нерухомому стані) роботу м'язів. </a:t>
            </a:r>
          </a:p>
          <a:p>
            <a:pPr marL="0" indent="0" algn="just">
              <a:lnSpc>
                <a:spcPct val="120000"/>
              </a:lnSpc>
              <a:buNone/>
            </a:pPr>
            <a:endParaRPr lang="uk-UA" sz="2400" dirty="0" smtClean="0">
              <a:latin typeface="Times New Roman" panose="02020603050405020304" pitchFamily="18" charset="0"/>
              <a:ea typeface="Calibri" panose="020F0502020204030204" pitchFamily="34" charset="0"/>
            </a:endParaRPr>
          </a:p>
        </p:txBody>
      </p:sp>
      <p:pic>
        <p:nvPicPr>
          <p:cNvPr id="3" name="Рисунок 2"/>
          <p:cNvPicPr>
            <a:picLocks noChangeAspect="1"/>
          </p:cNvPicPr>
          <p:nvPr/>
        </p:nvPicPr>
        <p:blipFill>
          <a:blip r:embed="rId2"/>
          <a:stretch>
            <a:fillRect/>
          </a:stretch>
        </p:blipFill>
        <p:spPr>
          <a:xfrm>
            <a:off x="3203848" y="2708920"/>
            <a:ext cx="3536765" cy="3168352"/>
          </a:xfrm>
          <a:prstGeom prst="rect">
            <a:avLst/>
          </a:prstGeom>
        </p:spPr>
      </p:pic>
    </p:spTree>
    <p:extLst>
      <p:ext uri="{BB962C8B-B14F-4D97-AF65-F5344CB8AC3E}">
        <p14:creationId xmlns:p14="http://schemas.microsoft.com/office/powerpoint/2010/main" val="48799461"/>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7504" y="188640"/>
            <a:ext cx="8712968" cy="6552728"/>
          </a:xfrm>
        </p:spPr>
        <p:txBody>
          <a:bodyPr>
            <a:normAutofit/>
          </a:bodyPr>
          <a:lstStyle/>
          <a:p>
            <a:pPr algn="just"/>
            <a:r>
              <a:rPr lang="uk-UA" sz="2400" dirty="0" smtClean="0">
                <a:latin typeface="Times New Roman" panose="02020603050405020304" pitchFamily="18" charset="0"/>
                <a:cs typeface="Times New Roman" panose="02020603050405020304" pitchFamily="18" charset="0"/>
              </a:rPr>
              <a:t>Статична робота (або </a:t>
            </a:r>
            <a:r>
              <a:rPr lang="uk-UA" sz="2400" i="1" dirty="0" smtClean="0">
                <a:latin typeface="Times New Roman" panose="02020603050405020304" pitchFamily="18" charset="0"/>
                <a:cs typeface="Times New Roman" panose="02020603050405020304" pitchFamily="18" charset="0"/>
              </a:rPr>
              <a:t>ізометричне скорочення м'язів</a:t>
            </a:r>
            <a:r>
              <a:rPr lang="uk-UA" sz="2400" dirty="0" smtClean="0">
                <a:latin typeface="Times New Roman" panose="02020603050405020304" pitchFamily="18" charset="0"/>
                <a:cs typeface="Times New Roman" panose="02020603050405020304" pitchFamily="18" charset="0"/>
              </a:rPr>
              <a:t>) - це коли м'язи утримують об'єкт чи частину тіла в певному положенні, але не здійснюють переміщення. У цьому випадку м'язи напружуються і створюють силу для протистояння зовнішнім силам (наприклад, силі тяжіння), </a:t>
            </a:r>
            <a:r>
              <a:rPr lang="uk-UA" sz="2400" dirty="0">
                <a:latin typeface="Times New Roman" panose="02020603050405020304" pitchFamily="18" charset="0"/>
                <a:cs typeface="Times New Roman" panose="02020603050405020304" pitchFamily="18" charset="0"/>
              </a:rPr>
              <a:t>але зміщення об'єкта або частини </a:t>
            </a:r>
            <a:r>
              <a:rPr lang="uk-UA" sz="2400" dirty="0" smtClean="0">
                <a:latin typeface="Times New Roman" panose="02020603050405020304" pitchFamily="18" charset="0"/>
                <a:cs typeface="Times New Roman" panose="02020603050405020304" pitchFamily="18" charset="0"/>
              </a:rPr>
              <a:t>тіла при цьому не відбувається.</a:t>
            </a:r>
          </a:p>
          <a:p>
            <a:r>
              <a:rPr lang="uk-UA" sz="2400" dirty="0" smtClean="0">
                <a:latin typeface="Times New Roman" panose="02020603050405020304" pitchFamily="18" charset="0"/>
                <a:cs typeface="Times New Roman" panose="02020603050405020304" pitchFamily="18" charset="0"/>
              </a:rPr>
              <a:t>Статична робота м’язів також пов'язана з переміщеннями (без переміщення немає механічної роботи). Коли людина стоїть, відбуваються дрібні скорочення та розслаблення м'язів, які створюють невеличкі (часто непомітні для ока) переміщення тіла або його частин. У біологічних системах робота включає також біохімічні та теплові процеси.</a:t>
            </a:r>
          </a:p>
          <a:p>
            <a:endParaRPr lang="uk-UA" sz="2400" dirty="0" smtClean="0">
              <a:latin typeface="Times New Roman" panose="02020603050405020304" pitchFamily="18" charset="0"/>
              <a:cs typeface="Times New Roman" panose="02020603050405020304" pitchFamily="18" charset="0"/>
            </a:endParaRPr>
          </a:p>
          <a:p>
            <a:pPr marL="0" indent="0">
              <a:buNone/>
            </a:pPr>
            <a:endParaRPr lang="ru-RU" sz="2400" dirty="0"/>
          </a:p>
          <a:p>
            <a:endParaRPr lang="ru-RU" sz="2400" dirty="0"/>
          </a:p>
          <a:p>
            <a:pPr marL="0" indent="0">
              <a:buNone/>
            </a:pPr>
            <a:endParaRPr lang="ru-RU" sz="2400" dirty="0"/>
          </a:p>
          <a:p>
            <a:endParaRPr lang="ru-RU" sz="2400" dirty="0"/>
          </a:p>
          <a:p>
            <a:pPr marL="0" indent="0">
              <a:buNone/>
            </a:pPr>
            <a:endParaRPr lang="ru-RU" sz="2400" dirty="0"/>
          </a:p>
          <a:p>
            <a:endParaRPr lang="ru-RU" sz="2400" dirty="0"/>
          </a:p>
          <a:p>
            <a:endParaRPr lang="ru-RU" sz="2400" dirty="0"/>
          </a:p>
        </p:txBody>
      </p:sp>
      <p:pic>
        <p:nvPicPr>
          <p:cNvPr id="4" name="Рисунок 3"/>
          <p:cNvPicPr>
            <a:picLocks noChangeAspect="1"/>
          </p:cNvPicPr>
          <p:nvPr/>
        </p:nvPicPr>
        <p:blipFill>
          <a:blip r:embed="rId2"/>
          <a:stretch>
            <a:fillRect/>
          </a:stretch>
        </p:blipFill>
        <p:spPr>
          <a:xfrm>
            <a:off x="3197256" y="4869160"/>
            <a:ext cx="2533464" cy="1688976"/>
          </a:xfrm>
          <a:prstGeom prst="rect">
            <a:avLst/>
          </a:prstGeom>
        </p:spPr>
      </p:pic>
    </p:spTree>
    <p:extLst>
      <p:ext uri="{BB962C8B-B14F-4D97-AF65-F5344CB8AC3E}">
        <p14:creationId xmlns:p14="http://schemas.microsoft.com/office/powerpoint/2010/main" val="646119773"/>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7544" y="260648"/>
            <a:ext cx="8496944" cy="3672408"/>
          </a:xfrm>
        </p:spPr>
        <p:txBody>
          <a:bodyPr>
            <a:normAutofit lnSpcReduction="10000"/>
          </a:bodyPr>
          <a:lstStyle/>
          <a:p>
            <a:pPr marL="0" indent="0">
              <a:buNone/>
            </a:pPr>
            <a:r>
              <a:rPr lang="uk-UA" sz="2400" b="1" dirty="0" smtClean="0">
                <a:solidFill>
                  <a:srgbClr val="0070C0"/>
                </a:solidFill>
                <a:latin typeface="Times New Roman" panose="02020603050405020304" pitchFamily="18" charset="0"/>
                <a:cs typeface="Times New Roman" panose="02020603050405020304" pitchFamily="18" charset="0"/>
              </a:rPr>
              <a:t>- Що відбувається в м’язах при статичній роботі?</a:t>
            </a:r>
          </a:p>
          <a:p>
            <a:r>
              <a:rPr lang="uk-UA" sz="2400" dirty="0" smtClean="0">
                <a:latin typeface="Times New Roman" panose="02020603050405020304" pitchFamily="18" charset="0"/>
                <a:cs typeface="Times New Roman" panose="02020603050405020304" pitchFamily="18" charset="0"/>
              </a:rPr>
              <a:t>Витрачається енергія (АТФ) - молекули аденозинтрифосфату розщеплюються, щоб підтримувати напругу м’язів.</a:t>
            </a:r>
          </a:p>
          <a:p>
            <a:r>
              <a:rPr lang="uk-UA" sz="2400" dirty="0" smtClean="0">
                <a:latin typeface="Times New Roman" panose="02020603050405020304" pitchFamily="18" charset="0"/>
                <a:cs typeface="Times New Roman" panose="02020603050405020304" pitchFamily="18" charset="0"/>
              </a:rPr>
              <a:t>Відбуваються мікроскопічні рухи </a:t>
            </a:r>
            <a:r>
              <a:rPr lang="uk-UA" sz="2400" dirty="0">
                <a:latin typeface="Times New Roman" panose="02020603050405020304" pitchFamily="18" charset="0"/>
                <a:cs typeface="Times New Roman" panose="02020603050405020304" pitchFamily="18" charset="0"/>
              </a:rPr>
              <a:t>м’язових волокон</a:t>
            </a:r>
            <a:r>
              <a:rPr lang="uk-UA" sz="2400" dirty="0" smtClean="0">
                <a:latin typeface="Times New Roman" panose="02020603050405020304" pitchFamily="18" charset="0"/>
                <a:cs typeface="Times New Roman" panose="02020603050405020304" pitchFamily="18" charset="0"/>
              </a:rPr>
              <a:t> (ізометричне скорочення м’язів) - міофіламенти актин і міозин створюють цикли прикріплення та від’єднання, навіть без подовження чи скорочення м’яза.</a:t>
            </a:r>
          </a:p>
          <a:p>
            <a:r>
              <a:rPr lang="uk-UA" sz="2400" dirty="0" smtClean="0">
                <a:latin typeface="Times New Roman" panose="02020603050405020304" pitchFamily="18" charset="0"/>
                <a:cs typeface="Times New Roman" panose="02020603050405020304" pitchFamily="18" charset="0"/>
              </a:rPr>
              <a:t>Виділяється тепло – тому після тривалого утримування важкого предмета м’язи втомлюються, навіть якщо немає руху.</a:t>
            </a:r>
            <a:endParaRPr lang="ru-RU" sz="2400" dirty="0"/>
          </a:p>
          <a:p>
            <a:pPr marL="0" indent="0">
              <a:buNone/>
            </a:pPr>
            <a:endParaRPr lang="ru-RU" sz="2400" dirty="0"/>
          </a:p>
          <a:p>
            <a:pPr marL="0" indent="0">
              <a:buNone/>
            </a:pPr>
            <a:endParaRPr lang="ru-RU" sz="2400" dirty="0"/>
          </a:p>
          <a:p>
            <a:endParaRPr lang="ru-RU" sz="2400" dirty="0"/>
          </a:p>
        </p:txBody>
      </p:sp>
      <p:pic>
        <p:nvPicPr>
          <p:cNvPr id="4" name="Рисунок 3"/>
          <p:cNvPicPr>
            <a:picLocks noChangeAspect="1"/>
          </p:cNvPicPr>
          <p:nvPr/>
        </p:nvPicPr>
        <p:blipFill>
          <a:blip r:embed="rId2"/>
          <a:stretch>
            <a:fillRect/>
          </a:stretch>
        </p:blipFill>
        <p:spPr>
          <a:xfrm>
            <a:off x="5436095" y="3933056"/>
            <a:ext cx="3416183" cy="2736304"/>
          </a:xfrm>
          <a:prstGeom prst="rect">
            <a:avLst/>
          </a:prstGeom>
        </p:spPr>
      </p:pic>
      <p:pic>
        <p:nvPicPr>
          <p:cNvPr id="5" name="Рисунок 4"/>
          <p:cNvPicPr>
            <a:picLocks noChangeAspect="1"/>
          </p:cNvPicPr>
          <p:nvPr/>
        </p:nvPicPr>
        <p:blipFill>
          <a:blip r:embed="rId3"/>
          <a:stretch>
            <a:fillRect/>
          </a:stretch>
        </p:blipFill>
        <p:spPr>
          <a:xfrm>
            <a:off x="401444" y="3930095"/>
            <a:ext cx="4866714" cy="2739265"/>
          </a:xfrm>
          <a:prstGeom prst="rect">
            <a:avLst/>
          </a:prstGeom>
        </p:spPr>
      </p:pic>
    </p:spTree>
    <p:extLst>
      <p:ext uri="{BB962C8B-B14F-4D97-AF65-F5344CB8AC3E}">
        <p14:creationId xmlns:p14="http://schemas.microsoft.com/office/powerpoint/2010/main" val="2211411468"/>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F7CAA02C-115A-4A67-9394-84D83077EE37}"/>
              </a:ext>
            </a:extLst>
          </p:cNvPr>
          <p:cNvSpPr>
            <a:spLocks noGrp="1"/>
          </p:cNvSpPr>
          <p:nvPr>
            <p:ph idx="1"/>
          </p:nvPr>
        </p:nvSpPr>
        <p:spPr>
          <a:xfrm>
            <a:off x="251520" y="260649"/>
            <a:ext cx="8713093" cy="2736303"/>
          </a:xfrm>
        </p:spPr>
        <p:txBody>
          <a:bodyPr>
            <a:normAutofit/>
          </a:bodyPr>
          <a:lstStyle/>
          <a:p>
            <a:pPr algn="just"/>
            <a:r>
              <a:rPr lang="uk-UA" sz="2400" dirty="0" smtClean="0">
                <a:effectLst/>
                <a:latin typeface="Times New Roman" panose="02020603050405020304" pitchFamily="18" charset="0"/>
                <a:ea typeface="Calibri" panose="020F0502020204030204" pitchFamily="34" charset="0"/>
                <a:cs typeface="Times New Roman" panose="02020603050405020304" pitchFamily="18" charset="0"/>
              </a:rPr>
              <a:t>Зрозуміло</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 що робота виконується не тільки </a:t>
            </a:r>
            <a:r>
              <a:rPr lang="uk-UA" sz="2400" i="1" dirty="0">
                <a:effectLst/>
                <a:latin typeface="Times New Roman" panose="02020603050405020304" pitchFamily="18" charset="0"/>
                <a:ea typeface="Calibri" panose="020F0502020204030204" pitchFamily="34" charset="0"/>
                <a:cs typeface="Times New Roman" panose="02020603050405020304" pitchFamily="18" charset="0"/>
              </a:rPr>
              <a:t>кістяковими </a:t>
            </a:r>
            <a:r>
              <a:rPr lang="uk-UA" sz="2400" i="1" dirty="0" smtClean="0">
                <a:effectLst/>
                <a:latin typeface="Times New Roman" panose="02020603050405020304" pitchFamily="18" charset="0"/>
                <a:ea typeface="Calibri" panose="020F0502020204030204" pitchFamily="34" charset="0"/>
                <a:cs typeface="Times New Roman" panose="02020603050405020304" pitchFamily="18" charset="0"/>
              </a:rPr>
              <a:t>м'язами</a:t>
            </a:r>
            <a:r>
              <a:rPr lang="ru-RU" sz="2400" dirty="0" smtClean="0">
                <a:latin typeface="Times New Roman" panose="02020603050405020304" pitchFamily="18" charset="0"/>
                <a:ea typeface="Calibri" panose="020F0502020204030204" pitchFamily="34" charset="0"/>
                <a:cs typeface="Times New Roman" panose="02020603050405020304" pitchFamily="18" charset="0"/>
              </a:rPr>
              <a:t>, а </a:t>
            </a:r>
            <a:r>
              <a:rPr lang="uk-UA" sz="2400" dirty="0" smtClean="0">
                <a:latin typeface="Times New Roman" panose="02020603050405020304" pitchFamily="18" charset="0"/>
                <a:ea typeface="Calibri" panose="020F0502020204030204" pitchFamily="34" charset="0"/>
                <a:cs typeface="Times New Roman" panose="02020603050405020304" pitchFamily="18" charset="0"/>
              </a:rPr>
              <a:t>й іншими видами м’язів:</a:t>
            </a:r>
            <a:endParaRPr lang="uk-UA" sz="2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uk-UA" sz="2400" i="1" dirty="0" smtClean="0">
                <a:effectLst/>
                <a:latin typeface="Times New Roman" panose="02020603050405020304" pitchFamily="18" charset="0"/>
                <a:ea typeface="Calibri" panose="020F0502020204030204" pitchFamily="34" charset="0"/>
                <a:cs typeface="Times New Roman" panose="02020603050405020304" pitchFamily="18" charset="0"/>
              </a:rPr>
              <a:t>- м'яз </a:t>
            </a:r>
            <a:r>
              <a:rPr lang="uk-UA" sz="2400" i="1" dirty="0">
                <a:effectLst/>
                <a:latin typeface="Times New Roman" panose="02020603050405020304" pitchFamily="18" charset="0"/>
                <a:ea typeface="Calibri" panose="020F0502020204030204" pitchFamily="34" charset="0"/>
                <a:cs typeface="Times New Roman" panose="02020603050405020304" pitchFamily="18" charset="0"/>
              </a:rPr>
              <a:t>міокарда </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безупинно виконує роботу, перекачуючи кровоносною системою </a:t>
            </a:r>
            <a:r>
              <a:rPr lang="uk-UA" sz="2400" dirty="0" smtClean="0">
                <a:effectLst/>
                <a:latin typeface="Times New Roman" panose="02020603050405020304" pitchFamily="18" charset="0"/>
                <a:ea typeface="Calibri" panose="020F0502020204030204" pitchFamily="34" charset="0"/>
                <a:cs typeface="Times New Roman" panose="02020603050405020304" pitchFamily="18" charset="0"/>
              </a:rPr>
              <a:t>кров; </a:t>
            </a: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uk-UA" sz="2400" i="1" dirty="0" smtClean="0">
                <a:effectLst/>
                <a:latin typeface="Times New Roman" panose="02020603050405020304" pitchFamily="18" charset="0"/>
                <a:ea typeface="Calibri" panose="020F0502020204030204" pitchFamily="34" charset="0"/>
                <a:cs typeface="Times New Roman" panose="02020603050405020304" pitchFamily="18" charset="0"/>
              </a:rPr>
              <a:t>- гладкі м'язи внутрішніх органів </a:t>
            </a:r>
            <a:r>
              <a:rPr lang="uk-UA" sz="2400" dirty="0" smtClean="0">
                <a:effectLst/>
                <a:latin typeface="Times New Roman" panose="02020603050405020304" pitchFamily="18" charset="0"/>
                <a:ea typeface="Calibri" panose="020F0502020204030204" pitchFamily="34" charset="0"/>
                <a:cs typeface="Times New Roman" panose="02020603050405020304" pitchFamily="18" charset="0"/>
              </a:rPr>
              <a:t>теж працюють (наприклад</a:t>
            </a:r>
            <a:r>
              <a:rPr lang="uk-UA" sz="2400" i="1"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uk-UA" sz="2400" dirty="0" smtClean="0">
                <a:effectLst/>
                <a:latin typeface="Times New Roman" panose="02020603050405020304" pitchFamily="18" charset="0"/>
                <a:ea typeface="Calibri" panose="020F0502020204030204" pitchFamily="34" charset="0"/>
                <a:cs typeface="Times New Roman" panose="02020603050405020304" pitchFamily="18" charset="0"/>
              </a:rPr>
              <a:t>м’язи стінок </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кишечника забезпечують його </a:t>
            </a:r>
            <a:r>
              <a:rPr lang="uk-UA" sz="2400" dirty="0" smtClean="0">
                <a:effectLst/>
                <a:latin typeface="Times New Roman" panose="02020603050405020304" pitchFamily="18" charset="0"/>
                <a:ea typeface="Calibri" panose="020F0502020204030204" pitchFamily="34" charset="0"/>
                <a:cs typeface="Times New Roman" panose="02020603050405020304" pitchFamily="18" charset="0"/>
              </a:rPr>
              <a:t>перистальтику).</a:t>
            </a:r>
            <a:endParaRPr lang="ru-RU" sz="24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ru-RU" dirty="0"/>
          </a:p>
        </p:txBody>
      </p:sp>
      <p:pic>
        <p:nvPicPr>
          <p:cNvPr id="5" name="Рисунок 4">
            <a:extLst>
              <a:ext uri="{FF2B5EF4-FFF2-40B4-BE49-F238E27FC236}">
                <a16:creationId xmlns:a16="http://schemas.microsoft.com/office/drawing/2014/main" id="{65A0FCF5-1BB8-4368-8A26-C83C9661F3A6}"/>
              </a:ext>
            </a:extLst>
          </p:cNvPr>
          <p:cNvPicPr>
            <a:picLocks noChangeAspect="1"/>
          </p:cNvPicPr>
          <p:nvPr/>
        </p:nvPicPr>
        <p:blipFill>
          <a:blip r:embed="rId2"/>
          <a:stretch>
            <a:fillRect/>
          </a:stretch>
        </p:blipFill>
        <p:spPr>
          <a:xfrm>
            <a:off x="228163" y="4516196"/>
            <a:ext cx="2520280" cy="1939434"/>
          </a:xfrm>
          <a:prstGeom prst="rect">
            <a:avLst/>
          </a:prstGeom>
        </p:spPr>
      </p:pic>
      <p:pic>
        <p:nvPicPr>
          <p:cNvPr id="7" name="Рисунок 6">
            <a:extLst>
              <a:ext uri="{FF2B5EF4-FFF2-40B4-BE49-F238E27FC236}">
                <a16:creationId xmlns:a16="http://schemas.microsoft.com/office/drawing/2014/main" id="{818CAEB1-4F8E-4D3B-8BA8-B32914A1853C}"/>
              </a:ext>
            </a:extLst>
          </p:cNvPr>
          <p:cNvPicPr>
            <a:picLocks noChangeAspect="1"/>
          </p:cNvPicPr>
          <p:nvPr/>
        </p:nvPicPr>
        <p:blipFill>
          <a:blip r:embed="rId3"/>
          <a:stretch>
            <a:fillRect/>
          </a:stretch>
        </p:blipFill>
        <p:spPr>
          <a:xfrm>
            <a:off x="2862140" y="2996952"/>
            <a:ext cx="2700878" cy="1519244"/>
          </a:xfrm>
          <a:prstGeom prst="rect">
            <a:avLst/>
          </a:prstGeom>
        </p:spPr>
      </p:pic>
      <p:pic>
        <p:nvPicPr>
          <p:cNvPr id="2" name="Рисунок 1"/>
          <p:cNvPicPr>
            <a:picLocks noChangeAspect="1"/>
          </p:cNvPicPr>
          <p:nvPr/>
        </p:nvPicPr>
        <p:blipFill>
          <a:blip r:embed="rId4"/>
          <a:stretch>
            <a:fillRect/>
          </a:stretch>
        </p:blipFill>
        <p:spPr>
          <a:xfrm>
            <a:off x="5559219" y="4516196"/>
            <a:ext cx="3341365" cy="1878851"/>
          </a:xfrm>
          <a:prstGeom prst="rect">
            <a:avLst/>
          </a:prstGeom>
        </p:spPr>
      </p:pic>
    </p:spTree>
    <p:extLst>
      <p:ext uri="{BB962C8B-B14F-4D97-AF65-F5344CB8AC3E}">
        <p14:creationId xmlns:p14="http://schemas.microsoft.com/office/powerpoint/2010/main" val="3650103934"/>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118DA6CF-7D0E-4B3A-B1CB-7A2E0D804FCC}"/>
              </a:ext>
            </a:extLst>
          </p:cNvPr>
          <p:cNvSpPr>
            <a:spLocks noGrp="1"/>
          </p:cNvSpPr>
          <p:nvPr>
            <p:ph idx="1"/>
          </p:nvPr>
        </p:nvSpPr>
        <p:spPr>
          <a:xfrm>
            <a:off x="179512" y="233264"/>
            <a:ext cx="8712968" cy="6624736"/>
          </a:xfrm>
        </p:spPr>
        <p:txBody>
          <a:bodyPr/>
          <a:lstStyle/>
          <a:p>
            <a:pPr marL="0" indent="0" algn="ctr">
              <a:buNone/>
            </a:pPr>
            <a:r>
              <a:rPr lang="uk-UA" sz="2800" b="1"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rPr>
              <a:t>Потужність, яку може розвинути людина</a:t>
            </a:r>
          </a:p>
          <a:p>
            <a:pPr marL="0" indent="0" algn="ctr">
              <a:buNone/>
            </a:pPr>
            <a:endParaRPr lang="uk-UA" sz="2800" b="1"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uk-UA" sz="2400" dirty="0" smtClean="0">
                <a:effectLst/>
                <a:latin typeface="Times New Roman" panose="02020603050405020304" pitchFamily="18" charset="0"/>
                <a:ea typeface="Calibri" panose="020F0502020204030204" pitchFamily="34" charset="0"/>
                <a:cs typeface="Times New Roman" panose="02020603050405020304" pitchFamily="18" charset="0"/>
              </a:rPr>
              <a:t>Потужність, </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яку здатна розвинути </a:t>
            </a:r>
            <a:r>
              <a:rPr lang="uk-UA" sz="2400" dirty="0" smtClean="0">
                <a:effectLst/>
                <a:latin typeface="Times New Roman" panose="02020603050405020304" pitchFamily="18" charset="0"/>
                <a:ea typeface="Calibri" panose="020F0502020204030204" pitchFamily="34" charset="0"/>
                <a:cs typeface="Times New Roman" panose="02020603050405020304" pitchFamily="18" charset="0"/>
              </a:rPr>
              <a:t>людина, </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залежить від багатьох </a:t>
            </a:r>
            <a:r>
              <a:rPr lang="uk-UA" sz="2400" dirty="0" smtClean="0">
                <a:effectLst/>
                <a:latin typeface="Times New Roman" panose="02020603050405020304" pitchFamily="18" charset="0"/>
                <a:ea typeface="Calibri" panose="020F0502020204030204" pitchFamily="34" charset="0"/>
                <a:cs typeface="Times New Roman" panose="02020603050405020304" pitchFamily="18" charset="0"/>
              </a:rPr>
              <a:t>факторів</a:t>
            </a:r>
            <a:r>
              <a:rPr lang="uk-UA" sz="2400" dirty="0" smtClean="0">
                <a:latin typeface="Times New Roman" panose="02020603050405020304" pitchFamily="18" charset="0"/>
                <a:ea typeface="Calibri" panose="020F0502020204030204" pitchFamily="34" charset="0"/>
                <a:cs typeface="Times New Roman" panose="02020603050405020304" pitchFamily="18" charset="0"/>
              </a:rPr>
              <a:t>, </a:t>
            </a:r>
            <a:r>
              <a:rPr lang="uk-UA" sz="2400" dirty="0">
                <a:latin typeface="Times New Roman" panose="02020603050405020304" pitchFamily="18" charset="0"/>
                <a:ea typeface="Calibri" panose="020F0502020204030204" pitchFamily="34" charset="0"/>
                <a:cs typeface="Times New Roman" panose="02020603050405020304" pitchFamily="18" charset="0"/>
              </a:rPr>
              <a:t>таких як фізична підготовка, тривалість навантаження, тип діяльності та інші індивідуальні особливості. </a:t>
            </a:r>
            <a:r>
              <a:rPr lang="uk-UA" sz="2400" dirty="0" smtClean="0">
                <a:effectLst/>
                <a:latin typeface="Times New Roman" panose="02020603050405020304" pitchFamily="18" charset="0"/>
                <a:ea typeface="Calibri" panose="020F0502020204030204" pitchFamily="34" charset="0"/>
                <a:cs typeface="Times New Roman" panose="02020603050405020304" pitchFamily="18" charset="0"/>
              </a:rPr>
              <a:t>При </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короткочасних зусиллях людина може розвивати потужність порядку декількох </a:t>
            </a:r>
            <a:r>
              <a:rPr lang="uk-UA" sz="2400" dirty="0" smtClean="0">
                <a:effectLst/>
                <a:latin typeface="Times New Roman" panose="02020603050405020304" pitchFamily="18" charset="0"/>
                <a:ea typeface="Calibri" panose="020F0502020204030204" pitchFamily="34" charset="0"/>
                <a:cs typeface="Times New Roman" panose="02020603050405020304" pitchFamily="18" charset="0"/>
              </a:rPr>
              <a:t>кіловат (кВт). </a:t>
            </a:r>
            <a:endParaRPr lang="ru-RU"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uk-UA" sz="2400" dirty="0">
                <a:effectLst/>
                <a:latin typeface="Times New Roman" panose="02020603050405020304" pitchFamily="18" charset="0"/>
                <a:ea typeface="Calibri" panose="020F0502020204030204" pitchFamily="34" charset="0"/>
                <a:cs typeface="Times New Roman" panose="02020603050405020304" pitchFamily="18" charset="0"/>
              </a:rPr>
              <a:t>Якщо спортсмен масою 70 кг підстрибує з місця так, що його центр мас піднімається на 1 м по відношенню до нормальної стойки, а фаза відштовхування триває 0,2 с, то він розвиває потужність близько 3,5 кВт.  </a:t>
            </a:r>
            <a:endParaRPr lang="ru-RU" sz="2400"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6" name="Рисунок 5">
            <a:extLst>
              <a:ext uri="{FF2B5EF4-FFF2-40B4-BE49-F238E27FC236}">
                <a16:creationId xmlns:a16="http://schemas.microsoft.com/office/drawing/2014/main" id="{B9DDABA0-A0F6-4A66-8EB2-C0D5DA3A7C16}"/>
              </a:ext>
            </a:extLst>
          </p:cNvPr>
          <p:cNvPicPr>
            <a:picLocks noChangeAspect="1"/>
          </p:cNvPicPr>
          <p:nvPr/>
        </p:nvPicPr>
        <p:blipFill>
          <a:blip r:embed="rId2"/>
          <a:stretch>
            <a:fillRect/>
          </a:stretch>
        </p:blipFill>
        <p:spPr>
          <a:xfrm>
            <a:off x="2969822" y="4797152"/>
            <a:ext cx="3132348" cy="1838194"/>
          </a:xfrm>
          <a:prstGeom prst="rect">
            <a:avLst/>
          </a:prstGeom>
        </p:spPr>
      </p:pic>
    </p:spTree>
    <p:extLst>
      <p:ext uri="{BB962C8B-B14F-4D97-AF65-F5344CB8AC3E}">
        <p14:creationId xmlns:p14="http://schemas.microsoft.com/office/powerpoint/2010/main" val="1471817406"/>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118DA6CF-7D0E-4B3A-B1CB-7A2E0D804FCC}"/>
              </a:ext>
            </a:extLst>
          </p:cNvPr>
          <p:cNvSpPr>
            <a:spLocks noGrp="1"/>
          </p:cNvSpPr>
          <p:nvPr>
            <p:ph idx="1"/>
          </p:nvPr>
        </p:nvSpPr>
        <p:spPr>
          <a:xfrm>
            <a:off x="179512" y="116632"/>
            <a:ext cx="8784976" cy="6624736"/>
          </a:xfrm>
        </p:spPr>
        <p:txBody>
          <a:bodyPr>
            <a:normAutofit/>
          </a:bodyPr>
          <a:lstStyle/>
          <a:p>
            <a:pPr algn="just"/>
            <a:r>
              <a:rPr lang="uk-UA" sz="2400" dirty="0" smtClean="0">
                <a:latin typeface="Times New Roman" panose="02020603050405020304" pitchFamily="18" charset="0"/>
                <a:cs typeface="Times New Roman" panose="02020603050405020304" pitchFamily="18" charset="0"/>
              </a:rPr>
              <a:t>Людина може досягти </a:t>
            </a:r>
            <a:r>
              <a:rPr lang="uk-UA" sz="2400" i="1" dirty="0" smtClean="0">
                <a:latin typeface="Times New Roman" panose="02020603050405020304" pitchFamily="18" charset="0"/>
                <a:cs typeface="Times New Roman" panose="02020603050405020304" pitchFamily="18" charset="0"/>
              </a:rPr>
              <a:t>пікової потужності </a:t>
            </a:r>
            <a:r>
              <a:rPr lang="uk-UA" sz="2400" dirty="0" smtClean="0">
                <a:latin typeface="Times New Roman" panose="02020603050405020304" pitchFamily="18" charset="0"/>
                <a:cs typeface="Times New Roman" panose="02020603050405020304" pitchFamily="18" charset="0"/>
              </a:rPr>
              <a:t>приблизно 10-15 кінських сил (</a:t>
            </a:r>
            <a:r>
              <a:rPr lang="uk-UA" sz="2400" dirty="0" err="1" smtClean="0">
                <a:latin typeface="Times New Roman" panose="02020603050405020304" pitchFamily="18" charset="0"/>
                <a:cs typeface="Times New Roman" panose="02020603050405020304" pitchFamily="18" charset="0"/>
              </a:rPr>
              <a:t>к.с</a:t>
            </a:r>
            <a:r>
              <a:rPr lang="uk-UA" sz="2400" dirty="0" smtClean="0">
                <a:latin typeface="Times New Roman" panose="02020603050405020304" pitchFamily="18" charset="0"/>
                <a:cs typeface="Times New Roman" panose="02020603050405020304" pitchFamily="18" charset="0"/>
              </a:rPr>
              <a:t>.) на короткий час, наприклад, під час спринту. Для порівняння, 1 кінська сила - це приблизно 735,5 ватт. Тобто, це може бути потужність в межах </a:t>
            </a:r>
            <a:r>
              <a:rPr lang="uk-UA" sz="2400" b="1" dirty="0" smtClean="0">
                <a:latin typeface="Times New Roman" panose="02020603050405020304" pitchFamily="18" charset="0"/>
                <a:cs typeface="Times New Roman" panose="02020603050405020304" pitchFamily="18" charset="0"/>
              </a:rPr>
              <a:t>7-10 кВт</a:t>
            </a:r>
            <a:r>
              <a:rPr lang="uk-UA" sz="2400" dirty="0" smtClean="0">
                <a:latin typeface="Times New Roman" panose="02020603050405020304" pitchFamily="18" charset="0"/>
                <a:cs typeface="Times New Roman" panose="02020603050405020304" pitchFamily="18" charset="0"/>
              </a:rPr>
              <a:t>, але на кілька секунд.</a:t>
            </a:r>
          </a:p>
          <a:p>
            <a:pPr algn="just"/>
            <a:r>
              <a:rPr lang="uk-UA" sz="2400" i="1" dirty="0" smtClean="0">
                <a:latin typeface="Times New Roman" panose="02020603050405020304" pitchFamily="18" charset="0"/>
                <a:cs typeface="Times New Roman" panose="02020603050405020304" pitchFamily="18" charset="0"/>
              </a:rPr>
              <a:t>Під час тривалих фізичних навантажень</a:t>
            </a:r>
            <a:r>
              <a:rPr lang="uk-UA" sz="2400" dirty="0" smtClean="0">
                <a:latin typeface="Times New Roman" panose="02020603050405020304" pitchFamily="18" charset="0"/>
                <a:cs typeface="Times New Roman" panose="02020603050405020304" pitchFamily="18" charset="0"/>
              </a:rPr>
              <a:t>, таких як велосипедний спорт або біг, потужність зменшується, але вона все одно може бути значною. Для прикладу, досвідчений велогонщик може підтримувати потужність 250-400 ватт протягом тривалого часу. Потужність в такому режимі, зазвичай, знаходиться в діапазоні </a:t>
            </a:r>
            <a:r>
              <a:rPr lang="uk-UA" sz="2400" b="1" dirty="0" smtClean="0">
                <a:latin typeface="Times New Roman" panose="02020603050405020304" pitchFamily="18" charset="0"/>
                <a:cs typeface="Times New Roman" panose="02020603050405020304" pitchFamily="18" charset="0"/>
              </a:rPr>
              <a:t>100-400 ватт</a:t>
            </a:r>
            <a:r>
              <a:rPr lang="uk-UA" sz="2400" dirty="0" smtClean="0">
                <a:latin typeface="Times New Roman" panose="02020603050405020304" pitchFamily="18" charset="0"/>
                <a:cs typeface="Times New Roman" panose="02020603050405020304" pitchFamily="18" charset="0"/>
              </a:rPr>
              <a:t>, в залежності від інтенсивності та витривалості.</a:t>
            </a:r>
          </a:p>
          <a:p>
            <a:pPr marL="0" indent="0">
              <a:buNone/>
            </a:pPr>
            <a:endParaRPr lang="uk-UA" sz="2400" dirty="0" smtClean="0">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a:stretch>
            <a:fillRect/>
          </a:stretch>
        </p:blipFill>
        <p:spPr>
          <a:xfrm>
            <a:off x="683568" y="4863959"/>
            <a:ext cx="3744416" cy="1877409"/>
          </a:xfrm>
          <a:prstGeom prst="rect">
            <a:avLst/>
          </a:prstGeom>
        </p:spPr>
      </p:pic>
      <p:pic>
        <p:nvPicPr>
          <p:cNvPr id="4" name="Рисунок 3"/>
          <p:cNvPicPr>
            <a:picLocks noChangeAspect="1"/>
          </p:cNvPicPr>
          <p:nvPr/>
        </p:nvPicPr>
        <p:blipFill>
          <a:blip r:embed="rId3"/>
          <a:stretch>
            <a:fillRect/>
          </a:stretch>
        </p:blipFill>
        <p:spPr>
          <a:xfrm>
            <a:off x="5220072" y="4872066"/>
            <a:ext cx="2736304" cy="1883882"/>
          </a:xfrm>
          <a:prstGeom prst="rect">
            <a:avLst/>
          </a:prstGeom>
        </p:spPr>
      </p:pic>
    </p:spTree>
    <p:extLst>
      <p:ext uri="{BB962C8B-B14F-4D97-AF65-F5344CB8AC3E}">
        <p14:creationId xmlns:p14="http://schemas.microsoft.com/office/powerpoint/2010/main" val="2890238056"/>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118DA6CF-7D0E-4B3A-B1CB-7A2E0D804FCC}"/>
              </a:ext>
            </a:extLst>
          </p:cNvPr>
          <p:cNvSpPr>
            <a:spLocks noGrp="1"/>
          </p:cNvSpPr>
          <p:nvPr>
            <p:ph idx="1"/>
          </p:nvPr>
        </p:nvSpPr>
        <p:spPr>
          <a:xfrm>
            <a:off x="179512" y="116632"/>
            <a:ext cx="8784976" cy="4392488"/>
          </a:xfrm>
        </p:spPr>
        <p:txBody>
          <a:bodyPr>
            <a:normAutofit/>
          </a:bodyPr>
          <a:lstStyle/>
          <a:p>
            <a:r>
              <a:rPr lang="uk-UA" sz="2400" i="1" dirty="0" smtClean="0">
                <a:latin typeface="Times New Roman" panose="02020603050405020304" pitchFamily="18" charset="0"/>
                <a:cs typeface="Times New Roman" panose="02020603050405020304" pitchFamily="18" charset="0"/>
              </a:rPr>
              <a:t>У режимі низької інтенсивності</a:t>
            </a:r>
            <a:r>
              <a:rPr lang="uk-UA" sz="2400" dirty="0" smtClean="0">
                <a:latin typeface="Times New Roman" panose="02020603050405020304" pitchFamily="18" charset="0"/>
                <a:cs typeface="Times New Roman" panose="02020603050405020304" pitchFamily="18" charset="0"/>
              </a:rPr>
              <a:t>, наприклад, під час ходьби або тривалої пробіжки, потужність буде набагато меншою, зазвичай </a:t>
            </a:r>
            <a:r>
              <a:rPr lang="uk-UA" sz="2400" b="1" dirty="0" smtClean="0">
                <a:latin typeface="Times New Roman" panose="02020603050405020304" pitchFamily="18" charset="0"/>
                <a:cs typeface="Times New Roman" panose="02020603050405020304" pitchFamily="18" charset="0"/>
              </a:rPr>
              <a:t>50-150 ватт</a:t>
            </a:r>
            <a:r>
              <a:rPr lang="uk-UA" sz="2400" dirty="0" smtClean="0">
                <a:latin typeface="Times New Roman" panose="02020603050405020304" pitchFamily="18" charset="0"/>
                <a:cs typeface="Times New Roman" panose="02020603050405020304" pitchFamily="18" charset="0"/>
              </a:rPr>
              <a:t>.</a:t>
            </a:r>
          </a:p>
          <a:p>
            <a:pPr marL="0" indent="0">
              <a:buNone/>
            </a:pPr>
            <a:r>
              <a:rPr lang="uk-UA" sz="2400" dirty="0" smtClean="0">
                <a:latin typeface="Times New Roman" panose="02020603050405020304" pitchFamily="18" charset="0"/>
                <a:cs typeface="Times New Roman" panose="02020603050405020304" pitchFamily="18" charset="0"/>
              </a:rPr>
              <a:t>Наприклад, при </a:t>
            </a:r>
            <a:r>
              <a:rPr lang="uk-UA" sz="2400" dirty="0">
                <a:latin typeface="Times New Roman" panose="02020603050405020304" pitchFamily="18" charset="0"/>
                <a:cs typeface="Times New Roman" panose="02020603050405020304" pitchFamily="18" charset="0"/>
              </a:rPr>
              <a:t>ходьбі із швидкістю 5 км/год </a:t>
            </a:r>
            <a:r>
              <a:rPr lang="uk-UA" sz="2400" dirty="0" smtClean="0">
                <a:latin typeface="Times New Roman" panose="02020603050405020304" pitchFamily="18" charset="0"/>
                <a:cs typeface="Times New Roman" panose="02020603050405020304" pitchFamily="18" charset="0"/>
              </a:rPr>
              <a:t>людина </a:t>
            </a:r>
            <a:r>
              <a:rPr lang="uk-UA" sz="2400" dirty="0">
                <a:latin typeface="Times New Roman" panose="02020603050405020304" pitchFamily="18" charset="0"/>
                <a:cs typeface="Times New Roman" panose="02020603050405020304" pitchFamily="18" charset="0"/>
              </a:rPr>
              <a:t>масою 75 кг </a:t>
            </a:r>
            <a:r>
              <a:rPr lang="uk-UA" sz="2400" dirty="0" smtClean="0">
                <a:latin typeface="Times New Roman" panose="02020603050405020304" pitchFamily="18" charset="0"/>
                <a:cs typeface="Times New Roman" panose="02020603050405020304" pitchFamily="18" charset="0"/>
              </a:rPr>
              <a:t>розвиває </a:t>
            </a:r>
            <a:r>
              <a:rPr lang="uk-UA" sz="2400" dirty="0">
                <a:latin typeface="Times New Roman" panose="02020603050405020304" pitchFamily="18" charset="0"/>
                <a:cs typeface="Times New Roman" panose="02020603050405020304" pitchFamily="18" charset="0"/>
              </a:rPr>
              <a:t>потужність близько 60 Вт. Із збільшенням швидкості ця потужність швидко збільшується, сягаючи 200 Вт при швидкості 7 км/год. </a:t>
            </a:r>
            <a:endParaRPr lang="uk-UA" sz="2400" dirty="0" smtClean="0">
              <a:latin typeface="Times New Roman" panose="02020603050405020304" pitchFamily="18" charset="0"/>
              <a:cs typeface="Times New Roman" panose="02020603050405020304" pitchFamily="18" charset="0"/>
            </a:endParaRPr>
          </a:p>
          <a:p>
            <a:pPr marL="0" indent="0">
              <a:buNone/>
            </a:pPr>
            <a:endParaRPr lang="uk-UA" sz="2400" dirty="0">
              <a:latin typeface="Times New Roman" panose="02020603050405020304" pitchFamily="18" charset="0"/>
              <a:cs typeface="Times New Roman" panose="02020603050405020304" pitchFamily="18" charset="0"/>
            </a:endParaRPr>
          </a:p>
          <a:p>
            <a:pPr marL="0" indent="0">
              <a:buNone/>
            </a:pPr>
            <a:endParaRPr lang="uk-UA" sz="2400" dirty="0" smtClean="0">
              <a:latin typeface="Times New Roman" panose="02020603050405020304" pitchFamily="18" charset="0"/>
              <a:cs typeface="Times New Roman" panose="02020603050405020304" pitchFamily="18" charset="0"/>
            </a:endParaRPr>
          </a:p>
          <a:p>
            <a:pPr marL="0" indent="0">
              <a:buNone/>
            </a:pPr>
            <a:endParaRPr lang="uk-UA" sz="2400" dirty="0">
              <a:latin typeface="Times New Roman" panose="02020603050405020304" pitchFamily="18" charset="0"/>
              <a:cs typeface="Times New Roman" panose="02020603050405020304" pitchFamily="18" charset="0"/>
            </a:endParaRPr>
          </a:p>
          <a:p>
            <a:pPr marL="0" indent="0">
              <a:buNone/>
            </a:pPr>
            <a:endParaRPr lang="uk-UA" sz="2400" dirty="0">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a:stretch>
            <a:fillRect/>
          </a:stretch>
        </p:blipFill>
        <p:spPr>
          <a:xfrm>
            <a:off x="2123728" y="2636912"/>
            <a:ext cx="2619375" cy="1743075"/>
          </a:xfrm>
          <a:prstGeom prst="rect">
            <a:avLst/>
          </a:prstGeom>
        </p:spPr>
      </p:pic>
      <p:pic>
        <p:nvPicPr>
          <p:cNvPr id="5" name="Рисунок 4"/>
          <p:cNvPicPr>
            <a:picLocks noChangeAspect="1"/>
          </p:cNvPicPr>
          <p:nvPr/>
        </p:nvPicPr>
        <p:blipFill>
          <a:blip r:embed="rId3"/>
          <a:stretch>
            <a:fillRect/>
          </a:stretch>
        </p:blipFill>
        <p:spPr>
          <a:xfrm>
            <a:off x="6084168" y="4420090"/>
            <a:ext cx="2304256" cy="2156784"/>
          </a:xfrm>
          <a:prstGeom prst="rect">
            <a:avLst/>
          </a:prstGeom>
        </p:spPr>
      </p:pic>
      <p:sp>
        <p:nvSpPr>
          <p:cNvPr id="6" name="TextBox 5"/>
          <p:cNvSpPr txBox="1"/>
          <p:nvPr/>
        </p:nvSpPr>
        <p:spPr>
          <a:xfrm>
            <a:off x="251520" y="4589330"/>
            <a:ext cx="5040560" cy="2215991"/>
          </a:xfrm>
          <a:prstGeom prst="rect">
            <a:avLst/>
          </a:prstGeom>
          <a:noFill/>
        </p:spPr>
        <p:txBody>
          <a:bodyPr wrap="square" rtlCol="0">
            <a:spAutoFit/>
          </a:bodyPr>
          <a:lstStyle/>
          <a:p>
            <a:r>
              <a:rPr lang="uk-UA" sz="2400" dirty="0">
                <a:latin typeface="Times New Roman" panose="02020603050405020304" pitchFamily="18" charset="0"/>
                <a:cs typeface="Times New Roman" panose="02020603050405020304" pitchFamily="18" charset="0"/>
              </a:rPr>
              <a:t>При підйомі важких вантажів або при </a:t>
            </a:r>
            <a:r>
              <a:rPr lang="uk-UA" sz="2400" dirty="0" smtClean="0">
                <a:latin typeface="Times New Roman" panose="02020603050405020304" pitchFamily="18" charset="0"/>
                <a:cs typeface="Times New Roman" panose="02020603050405020304" pitchFamily="18" charset="0"/>
              </a:rPr>
              <a:t>виконанні вправ важкої </a:t>
            </a:r>
            <a:r>
              <a:rPr lang="uk-UA" sz="2400" dirty="0">
                <a:latin typeface="Times New Roman" panose="02020603050405020304" pitchFamily="18" charset="0"/>
                <a:cs typeface="Times New Roman" panose="02020603050405020304" pitchFamily="18" charset="0"/>
              </a:rPr>
              <a:t>атлетики максимальна потужність може досягати 300-500 ватт на кілька секунд. </a:t>
            </a:r>
          </a:p>
          <a:p>
            <a:endParaRPr lang="uk-UA" dirty="0"/>
          </a:p>
        </p:txBody>
      </p:sp>
    </p:spTree>
    <p:extLst>
      <p:ext uri="{BB962C8B-B14F-4D97-AF65-F5344CB8AC3E}">
        <p14:creationId xmlns:p14="http://schemas.microsoft.com/office/powerpoint/2010/main" val="4121777890"/>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118DA6CF-7D0E-4B3A-B1CB-7A2E0D804FCC}"/>
              </a:ext>
            </a:extLst>
          </p:cNvPr>
          <p:cNvSpPr>
            <a:spLocks noGrp="1"/>
          </p:cNvSpPr>
          <p:nvPr>
            <p:ph idx="1"/>
          </p:nvPr>
        </p:nvSpPr>
        <p:spPr>
          <a:xfrm>
            <a:off x="251520" y="476672"/>
            <a:ext cx="8496944" cy="4536504"/>
          </a:xfrm>
        </p:spPr>
        <p:txBody>
          <a:bodyPr>
            <a:normAutofit/>
          </a:bodyPr>
          <a:lstStyle/>
          <a:p>
            <a:pPr marL="0" indent="0">
              <a:buNone/>
            </a:pPr>
            <a:r>
              <a:rPr lang="uk-UA" sz="2400" dirty="0" smtClean="0">
                <a:latin typeface="Times New Roman" panose="02020603050405020304" pitchFamily="18" charset="0"/>
                <a:cs typeface="Times New Roman" panose="02020603050405020304" pitchFamily="18" charset="0"/>
              </a:rPr>
              <a:t>Отже, можна зробити такі висновки.</a:t>
            </a:r>
          </a:p>
          <a:p>
            <a:r>
              <a:rPr lang="uk-UA" sz="2400" dirty="0" smtClean="0">
                <a:latin typeface="Times New Roman" panose="02020603050405020304" pitchFamily="18" charset="0"/>
                <a:cs typeface="Times New Roman" panose="02020603050405020304" pitchFamily="18" charset="0"/>
              </a:rPr>
              <a:t>Максимальна короткочасна потужність може бути дуже високою і становить </a:t>
            </a:r>
            <a:r>
              <a:rPr lang="uk-UA" sz="2400" b="1" dirty="0" smtClean="0">
                <a:latin typeface="Times New Roman" panose="02020603050405020304" pitchFamily="18" charset="0"/>
                <a:cs typeface="Times New Roman" panose="02020603050405020304" pitchFamily="18" charset="0"/>
              </a:rPr>
              <a:t>до 10 кВт </a:t>
            </a:r>
            <a:r>
              <a:rPr lang="uk-UA" sz="2400" dirty="0" smtClean="0">
                <a:latin typeface="Times New Roman" panose="02020603050405020304" pitchFamily="18" charset="0"/>
                <a:cs typeface="Times New Roman" panose="02020603050405020304" pitchFamily="18" charset="0"/>
              </a:rPr>
              <a:t>(10 000 ватт) на кілька секунд.</a:t>
            </a:r>
          </a:p>
          <a:p>
            <a:r>
              <a:rPr lang="uk-UA" sz="2400" dirty="0" smtClean="0">
                <a:latin typeface="Times New Roman" panose="02020603050405020304" pitchFamily="18" charset="0"/>
                <a:cs typeface="Times New Roman" panose="02020603050405020304" pitchFamily="18" charset="0"/>
              </a:rPr>
              <a:t>Нормальна потужність для тривалих навантажень (біг, велоспорт) зазвичай знаходиться в межах 100-500 ватт.</a:t>
            </a:r>
          </a:p>
          <a:p>
            <a:r>
              <a:rPr lang="uk-UA" sz="2400" dirty="0" smtClean="0">
                <a:latin typeface="Times New Roman" panose="02020603050405020304" pitchFamily="18" charset="0"/>
                <a:cs typeface="Times New Roman" panose="02020603050405020304" pitchFamily="18" charset="0"/>
              </a:rPr>
              <a:t>Потужність у повсякденному житті (наприклад, при ходьбі чи легких зусиллях) може бути менше 100 ватт.</a:t>
            </a:r>
          </a:p>
          <a:p>
            <a:r>
              <a:rPr lang="uk-UA" sz="2400" dirty="0" smtClean="0">
                <a:latin typeface="Times New Roman" panose="02020603050405020304" pitchFamily="18" charset="0"/>
                <a:cs typeface="Times New Roman" panose="02020603050405020304" pitchFamily="18" charset="0"/>
              </a:rPr>
              <a:t>Отже, потенціал людського організму для розвитку потужності залежить від тривалості зусилля, тренованості людини і типу діяльності.</a:t>
            </a:r>
            <a:endParaRPr lang="uk-UA"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90670384"/>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9512" y="116632"/>
            <a:ext cx="8784976" cy="6624736"/>
          </a:xfrm>
        </p:spPr>
        <p:txBody>
          <a:bodyPr>
            <a:normAutofit/>
          </a:bodyPr>
          <a:lstStyle/>
          <a:p>
            <a:r>
              <a:rPr lang="uk-UA" sz="2400" dirty="0">
                <a:effectLst/>
                <a:latin typeface="Times New Roman" panose="02020603050405020304" pitchFamily="18" charset="0"/>
                <a:ea typeface="Calibri" panose="020F0502020204030204" pitchFamily="34" charset="0"/>
                <a:cs typeface="Times New Roman" panose="02020603050405020304" pitchFamily="18" charset="0"/>
              </a:rPr>
              <a:t>Для вимірювання роботи людини застосовують пристрої, які називаються </a:t>
            </a:r>
            <a:r>
              <a:rPr lang="uk-UA" sz="2400" b="1" dirty="0" smtClean="0">
                <a:effectLst/>
                <a:latin typeface="Times New Roman" panose="02020603050405020304" pitchFamily="18" charset="0"/>
                <a:ea typeface="Calibri" panose="020F0502020204030204" pitchFamily="34" charset="0"/>
                <a:cs typeface="Times New Roman" panose="02020603050405020304" pitchFamily="18" charset="0"/>
              </a:rPr>
              <a:t>ергометрами</a:t>
            </a:r>
            <a:r>
              <a:rPr lang="uk-UA" sz="2400" dirty="0" smtClean="0">
                <a:latin typeface="Times New Roman" panose="02020603050405020304" pitchFamily="18" charset="0"/>
                <a:ea typeface="Calibri" panose="020F0502020204030204" pitchFamily="34" charset="0"/>
                <a:cs typeface="Times New Roman" panose="02020603050405020304" pitchFamily="18" charset="0"/>
              </a:rPr>
              <a:t>. П</a:t>
            </a:r>
            <a:r>
              <a:rPr lang="uk-UA" sz="2400" dirty="0" smtClean="0">
                <a:effectLst/>
                <a:latin typeface="Times New Roman" panose="02020603050405020304" pitchFamily="18" charset="0"/>
                <a:ea typeface="Calibri" panose="020F0502020204030204" pitchFamily="34" charset="0"/>
                <a:cs typeface="Times New Roman" panose="02020603050405020304" pitchFamily="18" charset="0"/>
              </a:rPr>
              <a:t>роцес </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вимірювання роботи при цьому називаються </a:t>
            </a:r>
            <a:r>
              <a:rPr lang="uk-UA" sz="2400" b="1" dirty="0">
                <a:effectLst/>
                <a:latin typeface="Times New Roman" panose="02020603050405020304" pitchFamily="18" charset="0"/>
                <a:ea typeface="Calibri" panose="020F0502020204030204" pitchFamily="34" charset="0"/>
                <a:cs typeface="Times New Roman" panose="02020603050405020304" pitchFamily="18" charset="0"/>
              </a:rPr>
              <a:t>ергометрією</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 </a:t>
            </a:r>
          </a:p>
          <a:p>
            <a:r>
              <a:rPr lang="uk-UA" sz="2400" dirty="0" smtClean="0">
                <a:effectLst/>
                <a:latin typeface="Times New Roman" panose="02020603050405020304" pitchFamily="18" charset="0"/>
                <a:ea typeface="Calibri" panose="020F0502020204030204" pitchFamily="34" charset="0"/>
                <a:cs typeface="Times New Roman" panose="02020603050405020304" pitchFamily="18" charset="0"/>
              </a:rPr>
              <a:t>Наприклад</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 дозовані навантаження на організм людини з метою оцінки стану й резервів серцево-судинної системи можуть створюватися за допомогою </a:t>
            </a:r>
            <a:r>
              <a:rPr lang="uk-UA" sz="2400" b="1" dirty="0">
                <a:effectLst/>
                <a:latin typeface="Times New Roman" panose="02020603050405020304" pitchFamily="18" charset="0"/>
                <a:ea typeface="Calibri" panose="020F0502020204030204" pitchFamily="34" charset="0"/>
                <a:cs typeface="Times New Roman" panose="02020603050405020304" pitchFamily="18" charset="0"/>
              </a:rPr>
              <a:t>велоергометра</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a:t>
            </a:r>
            <a:endParaRPr lang="ru-RU" sz="24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ru-RU" sz="2400" dirty="0"/>
          </a:p>
        </p:txBody>
      </p:sp>
      <p:pic>
        <p:nvPicPr>
          <p:cNvPr id="8" name="Рисунок 7">
            <a:extLst>
              <a:ext uri="{FF2B5EF4-FFF2-40B4-BE49-F238E27FC236}">
                <a16:creationId xmlns:a16="http://schemas.microsoft.com/office/drawing/2014/main" id="{82774C5B-6BF1-43EF-9E6A-6F69CED7C560}"/>
              </a:ext>
            </a:extLst>
          </p:cNvPr>
          <p:cNvPicPr>
            <a:picLocks noChangeAspect="1"/>
          </p:cNvPicPr>
          <p:nvPr/>
        </p:nvPicPr>
        <p:blipFill>
          <a:blip r:embed="rId2"/>
          <a:stretch>
            <a:fillRect/>
          </a:stretch>
        </p:blipFill>
        <p:spPr>
          <a:xfrm>
            <a:off x="4008271" y="3185239"/>
            <a:ext cx="4704189" cy="3140047"/>
          </a:xfrm>
          <a:prstGeom prst="rect">
            <a:avLst/>
          </a:prstGeom>
        </p:spPr>
      </p:pic>
      <p:pic>
        <p:nvPicPr>
          <p:cNvPr id="9" name="Рисунок 8">
            <a:extLst>
              <a:ext uri="{FF2B5EF4-FFF2-40B4-BE49-F238E27FC236}">
                <a16:creationId xmlns:a16="http://schemas.microsoft.com/office/drawing/2014/main" id="{668B5A07-3F10-43F1-9E58-E7964FFC31E5}"/>
              </a:ext>
            </a:extLst>
          </p:cNvPr>
          <p:cNvPicPr>
            <a:picLocks noChangeAspect="1"/>
          </p:cNvPicPr>
          <p:nvPr/>
        </p:nvPicPr>
        <p:blipFill>
          <a:blip r:embed="rId3"/>
          <a:stretch>
            <a:fillRect/>
          </a:stretch>
        </p:blipFill>
        <p:spPr>
          <a:xfrm>
            <a:off x="327243" y="3153809"/>
            <a:ext cx="3429000" cy="3429000"/>
          </a:xfrm>
          <a:prstGeom prst="rect">
            <a:avLst/>
          </a:prstGeom>
        </p:spPr>
      </p:pic>
    </p:spTree>
    <p:extLst>
      <p:ext uri="{BB962C8B-B14F-4D97-AF65-F5344CB8AC3E}">
        <p14:creationId xmlns:p14="http://schemas.microsoft.com/office/powerpoint/2010/main" val="1220651518"/>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solidFill>
                  <a:srgbClr val="0070C0"/>
                </a:solidFill>
                <a:latin typeface="Times New Roman" panose="02020603050405020304" pitchFamily="18" charset="0"/>
                <a:cs typeface="Times New Roman" panose="02020603050405020304" pitchFamily="18" charset="0"/>
              </a:rPr>
              <a:t>Вимірювання електричної активності м’язів</a:t>
            </a:r>
            <a:endParaRPr lang="uk-UA" sz="2800" b="1" dirty="0">
              <a:solidFill>
                <a:srgbClr val="0070C0"/>
              </a:solidFill>
              <a:latin typeface="Times New Roman" panose="02020603050405020304" pitchFamily="18" charset="0"/>
              <a:cs typeface="Times New Roman" panose="02020603050405020304" pitchFamily="18" charset="0"/>
            </a:endParaRPr>
          </a:p>
        </p:txBody>
      </p:sp>
      <p:sp>
        <p:nvSpPr>
          <p:cNvPr id="3" name="Місце для вмісту 2"/>
          <p:cNvSpPr>
            <a:spLocks noGrp="1"/>
          </p:cNvSpPr>
          <p:nvPr>
            <p:ph idx="1"/>
          </p:nvPr>
        </p:nvSpPr>
        <p:spPr/>
        <p:txBody>
          <a:bodyPr>
            <a:normAutofit/>
          </a:bodyPr>
          <a:lstStyle/>
          <a:p>
            <a:pPr algn="just"/>
            <a:r>
              <a:rPr lang="uk-UA" sz="2400" dirty="0" smtClean="0">
                <a:latin typeface="Times New Roman" panose="02020603050405020304" pitchFamily="18" charset="0"/>
                <a:cs typeface="Times New Roman" panose="02020603050405020304" pitchFamily="18" charset="0"/>
              </a:rPr>
              <a:t>Сила тяги на кінці м'яза з'являється не відразу після виникнення сили у скорочувальних елементах, а через деякий час, поки не розтягнуться послідовні пружні компоненти м'яза. </a:t>
            </a:r>
          </a:p>
          <a:p>
            <a:pPr algn="just"/>
            <a:r>
              <a:rPr lang="uk-UA" sz="2400" dirty="0" smtClean="0">
                <a:latin typeface="Times New Roman" panose="02020603050405020304" pitchFamily="18" charset="0"/>
                <a:cs typeface="Times New Roman" panose="02020603050405020304" pitchFamily="18" charset="0"/>
              </a:rPr>
              <a:t>Записані експериментально </a:t>
            </a:r>
            <a:r>
              <a:rPr lang="uk-UA" sz="2400" b="1" dirty="0" smtClean="0">
                <a:latin typeface="Times New Roman" panose="02020603050405020304" pitchFamily="18" charset="0"/>
                <a:cs typeface="Times New Roman" panose="02020603050405020304" pitchFamily="18" charset="0"/>
              </a:rPr>
              <a:t>електроміограми</a:t>
            </a:r>
            <a:r>
              <a:rPr lang="uk-UA" sz="2400" dirty="0" smtClean="0">
                <a:latin typeface="Times New Roman" panose="02020603050405020304" pitchFamily="18" charset="0"/>
                <a:cs typeface="Times New Roman" panose="02020603050405020304" pitchFamily="18" charset="0"/>
              </a:rPr>
              <a:t> (графіки залежності </a:t>
            </a:r>
            <a:r>
              <a:rPr lang="uk-UA" sz="2400" dirty="0">
                <a:latin typeface="Times New Roman" panose="02020603050405020304" pitchFamily="18" charset="0"/>
                <a:cs typeface="Times New Roman" panose="02020603050405020304" pitchFamily="18" charset="0"/>
              </a:rPr>
              <a:t>електричних </a:t>
            </a:r>
            <a:r>
              <a:rPr lang="uk-UA" sz="2400" dirty="0" smtClean="0">
                <a:latin typeface="Times New Roman" panose="02020603050405020304" pitchFamily="18" charset="0"/>
                <a:cs typeface="Times New Roman" panose="02020603050405020304" pitchFamily="18" charset="0"/>
              </a:rPr>
              <a:t>біопотенціалів, які виникають у м’язах під час їх роботи, від </a:t>
            </a:r>
            <a:r>
              <a:rPr lang="uk-UA" sz="2400" dirty="0">
                <a:latin typeface="Times New Roman" panose="02020603050405020304" pitchFamily="18" charset="0"/>
                <a:cs typeface="Times New Roman" panose="02020603050405020304" pitchFamily="18" charset="0"/>
              </a:rPr>
              <a:t>часу </a:t>
            </a:r>
            <a:r>
              <a:rPr lang="uk-UA" sz="2400" dirty="0" smtClean="0">
                <a:latin typeface="Times New Roman" panose="02020603050405020304" pitchFamily="18" charset="0"/>
                <a:cs typeface="Times New Roman" panose="02020603050405020304" pitchFamily="18" charset="0"/>
              </a:rPr>
              <a:t>) м'язів нижніх кінцівок бігунів показали, що електрична активність у них спостерігається ще до початку активної роботи – приблизно за 15-25 мс до постановки стопи на опорну поверхню.</a:t>
            </a:r>
            <a:endParaRPr lang="uk-UA"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27332347"/>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9512" y="188640"/>
            <a:ext cx="8712968" cy="6408712"/>
          </a:xfrm>
        </p:spPr>
        <p:txBody>
          <a:bodyPr>
            <a:normAutofit/>
          </a:bodyPr>
          <a:lstStyle/>
          <a:p>
            <a:pPr marL="0" indent="0" algn="ctr">
              <a:buNone/>
            </a:pPr>
            <a:r>
              <a:rPr lang="uk-UA" sz="2800" b="1"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rPr>
              <a:t>8</a:t>
            </a:r>
            <a:r>
              <a:rPr lang="uk-UA" sz="2800" b="1" dirty="0" smtClean="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r>
              <a:rPr lang="uk-UA" sz="2800" b="1"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Стани </a:t>
            </a:r>
            <a:r>
              <a:rPr lang="uk-UA" sz="2800" b="1" dirty="0" smtClean="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перевантаження </a:t>
            </a:r>
            <a:r>
              <a:rPr lang="uk-UA" sz="2800" b="1"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і </a:t>
            </a:r>
            <a:r>
              <a:rPr lang="uk-UA" sz="2800" b="1" dirty="0" smtClean="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невагомості</a:t>
            </a:r>
          </a:p>
          <a:p>
            <a:pPr marL="0" indent="0" algn="ctr">
              <a:buNone/>
            </a:pPr>
            <a:endParaRPr lang="uk-UA" sz="2800" b="1"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uk-UA" sz="2400" dirty="0">
                <a:effectLst/>
                <a:latin typeface="Times New Roman" panose="02020603050405020304" pitchFamily="18" charset="0"/>
                <a:ea typeface="Calibri" panose="020F0502020204030204" pitchFamily="34" charset="0"/>
              </a:rPr>
              <a:t>У звичайних умовах на </a:t>
            </a:r>
            <a:r>
              <a:rPr lang="uk-UA" sz="2400" dirty="0" smtClean="0">
                <a:effectLst/>
                <a:latin typeface="Times New Roman" panose="02020603050405020304" pitchFamily="18" charset="0"/>
                <a:ea typeface="Calibri" panose="020F0502020204030204" pitchFamily="34" charset="0"/>
              </a:rPr>
              <a:t>тіло масою </a:t>
            </a:r>
            <a:r>
              <a:rPr lang="en-US" sz="2400" dirty="0" smtClean="0">
                <a:effectLst/>
                <a:latin typeface="Times New Roman" panose="02020603050405020304" pitchFamily="18" charset="0"/>
                <a:ea typeface="Calibri" panose="020F0502020204030204" pitchFamily="34" charset="0"/>
              </a:rPr>
              <a:t>(m) </a:t>
            </a:r>
            <a:r>
              <a:rPr lang="uk-UA" sz="2400" dirty="0" smtClean="0">
                <a:effectLst/>
                <a:latin typeface="Times New Roman" panose="02020603050405020304" pitchFamily="18" charset="0"/>
                <a:ea typeface="Calibri" panose="020F0502020204030204" pitchFamily="34" charset="0"/>
              </a:rPr>
              <a:t>впливає </a:t>
            </a:r>
            <a:r>
              <a:rPr lang="uk-UA" sz="2400" dirty="0">
                <a:effectLst/>
                <a:latin typeface="Times New Roman" panose="02020603050405020304" pitchFamily="18" charset="0"/>
                <a:ea typeface="Calibri" panose="020F0502020204030204" pitchFamily="34" charset="0"/>
              </a:rPr>
              <a:t>сила тяжіння  </a:t>
            </a:r>
            <a:r>
              <a:rPr lang="uk-UA" sz="2400" dirty="0" smtClean="0">
                <a:effectLst/>
                <a:latin typeface="Times New Roman" panose="02020603050405020304" pitchFamily="18" charset="0"/>
                <a:ea typeface="Calibri" panose="020F0502020204030204" pitchFamily="34" charset="0"/>
              </a:rPr>
              <a:t>(</a:t>
            </a:r>
            <a:r>
              <a:rPr lang="en-US" sz="2400" dirty="0" smtClean="0">
                <a:effectLst/>
                <a:latin typeface="Times New Roman" panose="02020603050405020304" pitchFamily="18" charset="0"/>
                <a:ea typeface="Calibri" panose="020F0502020204030204" pitchFamily="34" charset="0"/>
              </a:rPr>
              <a:t>mg</a:t>
            </a:r>
            <a:r>
              <a:rPr lang="uk-UA" sz="2400" dirty="0" smtClean="0">
                <a:effectLst/>
                <a:latin typeface="Times New Roman" panose="02020603050405020304" pitchFamily="18" charset="0"/>
                <a:ea typeface="Calibri" panose="020F0502020204030204" pitchFamily="34" charset="0"/>
              </a:rPr>
              <a:t>) </a:t>
            </a:r>
            <a:r>
              <a:rPr lang="uk-UA" sz="2400" dirty="0">
                <a:effectLst/>
                <a:latin typeface="Times New Roman" panose="02020603050405020304" pitchFamily="18" charset="0"/>
                <a:ea typeface="Calibri" panose="020F0502020204030204" pitchFamily="34" charset="0"/>
              </a:rPr>
              <a:t>та сила реакції опори </a:t>
            </a:r>
            <a:r>
              <a:rPr lang="uk-UA" sz="2400" dirty="0" smtClean="0">
                <a:effectLst/>
                <a:latin typeface="Times New Roman" panose="02020603050405020304" pitchFamily="18" charset="0"/>
                <a:ea typeface="Calibri" panose="020F0502020204030204" pitchFamily="34" charset="0"/>
              </a:rPr>
              <a:t>(</a:t>
            </a:r>
            <a:r>
              <a:rPr lang="en-US" sz="2400" dirty="0" smtClean="0">
                <a:effectLst/>
                <a:latin typeface="Times New Roman" panose="02020603050405020304" pitchFamily="18" charset="0"/>
                <a:ea typeface="Calibri" panose="020F0502020204030204" pitchFamily="34" charset="0"/>
              </a:rPr>
              <a:t>N</a:t>
            </a:r>
            <a:r>
              <a:rPr lang="uk-UA" sz="2400" dirty="0" smtClean="0">
                <a:effectLst/>
                <a:latin typeface="Times New Roman" panose="02020603050405020304" pitchFamily="18" charset="0"/>
                <a:ea typeface="Calibri" panose="020F0502020204030204" pitchFamily="34" charset="0"/>
              </a:rPr>
              <a:t>). Якщо тіло не рухається або рухається з постійною швидкістю (тобто з</a:t>
            </a:r>
            <a:r>
              <a:rPr lang="uk-UA" sz="2400" dirty="0" smtClean="0">
                <a:effectLst/>
                <a:latin typeface="Times New Roman" panose="02020603050405020304" pitchFamily="18" charset="0"/>
                <a:ea typeface="Calibri" panose="020F0502020204030204" pitchFamily="34" charset="0"/>
                <a:cs typeface="Times New Roman" panose="02020603050405020304" pitchFamily="18" charset="0"/>
              </a:rPr>
              <a:t>а </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відсутності </a:t>
            </a:r>
            <a:r>
              <a:rPr lang="uk-UA" sz="2400" dirty="0" smtClean="0">
                <a:effectLst/>
                <a:latin typeface="Times New Roman" panose="02020603050405020304" pitchFamily="18" charset="0"/>
                <a:ea typeface="Calibri" panose="020F0502020204030204" pitchFamily="34" charset="0"/>
                <a:cs typeface="Times New Roman" panose="02020603050405020304" pitchFamily="18" charset="0"/>
              </a:rPr>
              <a:t>прискорення) </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ці сили </a:t>
            </a:r>
            <a:r>
              <a:rPr lang="uk-UA" sz="2400" dirty="0">
                <a:latin typeface="Times New Roman" panose="02020603050405020304" pitchFamily="18" charset="0"/>
                <a:ea typeface="Calibri" panose="020F0502020204030204" pitchFamily="34" charset="0"/>
                <a:cs typeface="Times New Roman" panose="02020603050405020304" pitchFamily="18" charset="0"/>
              </a:rPr>
              <a:t>спрямовані </a:t>
            </a:r>
            <a:r>
              <a:rPr lang="uk-UA" sz="2400" dirty="0" smtClean="0">
                <a:latin typeface="Times New Roman" panose="02020603050405020304" pitchFamily="18" charset="0"/>
                <a:ea typeface="Calibri" panose="020F0502020204030204" pitchFamily="34" charset="0"/>
                <a:cs typeface="Times New Roman" panose="02020603050405020304" pitchFamily="18" charset="0"/>
              </a:rPr>
              <a:t>протилежно і дорівнюють </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одна </a:t>
            </a:r>
            <a:r>
              <a:rPr lang="uk-UA" sz="2400" dirty="0" smtClean="0">
                <a:effectLst/>
                <a:latin typeface="Times New Roman" panose="02020603050405020304" pitchFamily="18" charset="0"/>
                <a:ea typeface="Calibri" panose="020F0502020204030204" pitchFamily="34" charset="0"/>
                <a:cs typeface="Times New Roman" panose="02020603050405020304" pitchFamily="18" charset="0"/>
              </a:rPr>
              <a:t>одній. </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Такий стан є природнім для людини</a:t>
            </a:r>
            <a:r>
              <a:rPr lang="uk-UA" sz="2400" dirty="0" smtClean="0">
                <a:effectLst/>
                <a:latin typeface="Times New Roman" panose="02020603050405020304" pitchFamily="18" charset="0"/>
                <a:ea typeface="Calibri" panose="020F0502020204030204" pitchFamily="34" charset="0"/>
                <a:cs typeface="Times New Roman" panose="02020603050405020304" pitchFamily="18" charset="0"/>
              </a:rPr>
              <a:t>.</a:t>
            </a:r>
          </a:p>
          <a:p>
            <a:pPr algn="just"/>
            <a:endParaRPr lang="uk-UA" sz="2400" dirty="0">
              <a:latin typeface="Times New Roman" panose="02020603050405020304" pitchFamily="18" charset="0"/>
              <a:ea typeface="Calibri" panose="020F0502020204030204" pitchFamily="34" charset="0"/>
              <a:cs typeface="Times New Roman" panose="02020603050405020304" pitchFamily="18" charset="0"/>
            </a:endParaRPr>
          </a:p>
          <a:p>
            <a:pPr algn="just"/>
            <a:endParaRPr lang="uk-UA" sz="2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uk-UA" sz="2400" dirty="0" smtClean="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uk-UA" sz="2400" dirty="0">
              <a:latin typeface="Times New Roman" panose="02020603050405020304" pitchFamily="18" charset="0"/>
              <a:ea typeface="Calibri" panose="020F0502020204030204" pitchFamily="34" charset="0"/>
              <a:cs typeface="Times New Roman" panose="02020603050405020304" pitchFamily="18" charset="0"/>
            </a:endParaRPr>
          </a:p>
          <a:p>
            <a:pPr algn="just"/>
            <a:endParaRPr lang="uk-UA" sz="2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uk-UA" sz="2400" dirty="0" smtClean="0">
                <a:effectLst/>
                <a:latin typeface="Times New Roman" panose="02020603050405020304" pitchFamily="18" charset="0"/>
                <a:ea typeface="Calibri" panose="020F0502020204030204" pitchFamily="34" charset="0"/>
                <a:cs typeface="Times New Roman" panose="02020603050405020304" pitchFamily="18" charset="0"/>
              </a:rPr>
              <a:t>Підчас </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прискореного руху системи можуть виникати особливі стани, які називаються «</a:t>
            </a:r>
            <a:r>
              <a:rPr lang="uk-UA" sz="2400" i="1" dirty="0" smtClean="0">
                <a:effectLst/>
                <a:latin typeface="Times New Roman" panose="02020603050405020304" pitchFamily="18" charset="0"/>
                <a:ea typeface="Calibri" panose="020F0502020204030204" pitchFamily="34" charset="0"/>
                <a:cs typeface="Times New Roman" panose="02020603050405020304" pitchFamily="18" charset="0"/>
              </a:rPr>
              <a:t>перевантаженням</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2400" dirty="0" smtClean="0">
                <a:effectLst/>
                <a:latin typeface="Times New Roman" panose="02020603050405020304" pitchFamily="18" charset="0"/>
                <a:ea typeface="Calibri" panose="020F0502020204030204" pitchFamily="34" charset="0"/>
                <a:cs typeface="Times New Roman" panose="02020603050405020304" pitchFamily="18" charset="0"/>
              </a:rPr>
              <a:t>або </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a:t>
            </a:r>
            <a:r>
              <a:rPr lang="uk-UA" sz="2400" i="1" dirty="0">
                <a:effectLst/>
                <a:latin typeface="Times New Roman" panose="02020603050405020304" pitchFamily="18" charset="0"/>
                <a:ea typeface="Calibri" panose="020F0502020204030204" pitchFamily="34" charset="0"/>
                <a:cs typeface="Times New Roman" panose="02020603050405020304" pitchFamily="18" charset="0"/>
              </a:rPr>
              <a:t>невагомістю</a:t>
            </a:r>
            <a:r>
              <a:rPr lang="uk-UA" sz="2400" dirty="0" smtClean="0">
                <a:effectLst/>
                <a:latin typeface="Times New Roman" panose="02020603050405020304" pitchFamily="18" charset="0"/>
                <a:ea typeface="Calibri" panose="020F0502020204030204" pitchFamily="34" charset="0"/>
                <a:cs typeface="Times New Roman" panose="02020603050405020304" pitchFamily="18" charset="0"/>
              </a:rPr>
              <a:t>». Обидва стани пов’язані з поняттям «</a:t>
            </a:r>
            <a:r>
              <a:rPr lang="uk-UA" sz="2400" i="1" dirty="0" smtClean="0">
                <a:effectLst/>
                <a:latin typeface="Times New Roman" panose="02020603050405020304" pitchFamily="18" charset="0"/>
                <a:ea typeface="Calibri" panose="020F0502020204030204" pitchFamily="34" charset="0"/>
                <a:cs typeface="Times New Roman" panose="02020603050405020304" pitchFamily="18" charset="0"/>
              </a:rPr>
              <a:t>вага</a:t>
            </a:r>
            <a:r>
              <a:rPr lang="uk-UA" sz="2400" dirty="0" smtClean="0">
                <a:effectLst/>
                <a:latin typeface="Times New Roman" panose="02020603050405020304" pitchFamily="18" charset="0"/>
                <a:ea typeface="Calibri" panose="020F0502020204030204" pitchFamily="34" charset="0"/>
                <a:cs typeface="Times New Roman" panose="02020603050405020304" pitchFamily="18" charset="0"/>
              </a:rPr>
              <a:t>».</a:t>
            </a: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2" name="Рисунок 1"/>
          <p:cNvPicPr>
            <a:picLocks noChangeAspect="1"/>
          </p:cNvPicPr>
          <p:nvPr/>
        </p:nvPicPr>
        <p:blipFill>
          <a:blip r:embed="rId2"/>
          <a:stretch>
            <a:fillRect/>
          </a:stretch>
        </p:blipFill>
        <p:spPr>
          <a:xfrm>
            <a:off x="3635896" y="3392996"/>
            <a:ext cx="2059930" cy="1656184"/>
          </a:xfrm>
          <a:prstGeom prst="rect">
            <a:avLst/>
          </a:prstGeom>
        </p:spPr>
      </p:pic>
    </p:spTree>
    <p:extLst>
      <p:ext uri="{BB962C8B-B14F-4D97-AF65-F5344CB8AC3E}">
        <p14:creationId xmlns:p14="http://schemas.microsoft.com/office/powerpoint/2010/main" val="333351601"/>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95536" y="443257"/>
            <a:ext cx="8496944" cy="6154095"/>
          </a:xfrm>
        </p:spPr>
        <p:txBody>
          <a:bodyPr>
            <a:normAutofit lnSpcReduction="10000"/>
          </a:bodyPr>
          <a:lstStyle/>
          <a:p>
            <a:pPr marL="0" indent="0" algn="just">
              <a:buNone/>
            </a:pPr>
            <a:r>
              <a:rPr lang="ru-RU" sz="2400" dirty="0" smtClean="0">
                <a:latin typeface="Times New Roman" panose="02020603050405020304" pitchFamily="18" charset="0"/>
                <a:ea typeface="Calibri" panose="020F0502020204030204" pitchFamily="34" charset="0"/>
                <a:cs typeface="Times New Roman" panose="02020603050405020304" pitchFamily="18" charset="0"/>
              </a:rPr>
              <a:t>	</a:t>
            </a:r>
            <a:r>
              <a:rPr lang="uk-UA" sz="2400" dirty="0" smtClean="0">
                <a:latin typeface="Times New Roman" panose="02020603050405020304" pitchFamily="18" charset="0"/>
                <a:ea typeface="Calibri" panose="020F0502020204030204" pitchFamily="34" charset="0"/>
                <a:cs typeface="Times New Roman" panose="02020603050405020304" pitchFamily="18" charset="0"/>
              </a:rPr>
              <a:t>У повсякденному житті ми часто використовуємо поняття ваги тіла. Нам доводиться визначати вагу продуктів, предметів, свого тіла та ін. Під словом «вага» найчастіше мається на увазі маса тіла. Але це різні поняття. </a:t>
            </a:r>
          </a:p>
          <a:p>
            <a:pPr marL="0" indent="0" algn="just">
              <a:buNone/>
            </a:pPr>
            <a:r>
              <a:rPr lang="uk-UA" sz="240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uk-UA" sz="2400" b="1" dirty="0" smtClean="0">
                <a:effectLst/>
                <a:latin typeface="Times New Roman" panose="02020603050405020304" pitchFamily="18" charset="0"/>
                <a:ea typeface="Calibri" panose="020F0502020204030204" pitchFamily="34" charset="0"/>
                <a:cs typeface="Times New Roman" panose="02020603050405020304" pitchFamily="18" charset="0"/>
              </a:rPr>
              <a:t>Вага</a:t>
            </a:r>
            <a:r>
              <a:rPr lang="uk-UA" sz="2400" dirty="0" smtClean="0">
                <a:effectLst/>
                <a:latin typeface="Times New Roman" panose="02020603050405020304" pitchFamily="18" charset="0"/>
                <a:ea typeface="Calibri" panose="020F0502020204030204" pitchFamily="34" charset="0"/>
                <a:cs typeface="Times New Roman" panose="02020603050405020304" pitchFamily="18" charset="0"/>
              </a:rPr>
              <a:t> – це сила </a:t>
            </a:r>
            <a:r>
              <a:rPr lang="uk-UA" sz="2400" dirty="0" smtClean="0">
                <a:latin typeface="Times New Roman" panose="02020603050405020304" pitchFamily="18" charset="0"/>
                <a:ea typeface="Calibri" panose="020F0502020204030204" pitchFamily="34" charset="0"/>
                <a:cs typeface="Times New Roman" panose="02020603050405020304" pitchFamily="18" charset="0"/>
              </a:rPr>
              <a:t>пружності (</a:t>
            </a:r>
            <a:r>
              <a:rPr lang="uk-UA" sz="2400" b="1" i="1" dirty="0" smtClean="0">
                <a:latin typeface="Times New Roman" panose="02020603050405020304" pitchFamily="18" charset="0"/>
                <a:ea typeface="Calibri" panose="020F0502020204030204" pitchFamily="34" charset="0"/>
                <a:cs typeface="Times New Roman" panose="02020603050405020304" pitchFamily="18" charset="0"/>
              </a:rPr>
              <a:t>Р</a:t>
            </a:r>
            <a:r>
              <a:rPr lang="uk-UA" sz="2400" dirty="0" smtClean="0">
                <a:latin typeface="Times New Roman" panose="02020603050405020304" pitchFamily="18" charset="0"/>
                <a:ea typeface="Calibri" panose="020F0502020204030204" pitchFamily="34" charset="0"/>
                <a:cs typeface="Times New Roman" panose="02020603050405020304" pitchFamily="18" charset="0"/>
              </a:rPr>
              <a:t>),  з  якою тіло,  внаслідок  його притягання  до Землі,  діє  на опору  або  підвіс. </a:t>
            </a:r>
          </a:p>
          <a:p>
            <a:pPr marL="0" indent="0" algn="just">
              <a:buNone/>
            </a:pP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uk-UA" sz="2400" dirty="0" smtClean="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uk-UA" sz="2400" dirty="0" smtClean="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uk-UA"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uk-UA" sz="2400" dirty="0" smtClean="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uk-UA" sz="2400" dirty="0" smtClean="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uk-UA" sz="2400" dirty="0" smtClean="0">
                <a:latin typeface="Times New Roman" panose="02020603050405020304" pitchFamily="18" charset="0"/>
                <a:ea typeface="Calibri" panose="020F0502020204030204" pitchFamily="34" charset="0"/>
                <a:cs typeface="Times New Roman" panose="02020603050405020304" pitchFamily="18" charset="0"/>
              </a:rPr>
              <a:t>Різниця між силою </a:t>
            </a:r>
            <a:r>
              <a:rPr lang="uk-UA" sz="2400" dirty="0">
                <a:latin typeface="Times New Roman" panose="02020603050405020304" pitchFamily="18" charset="0"/>
                <a:ea typeface="Calibri" panose="020F0502020204030204" pitchFamily="34" charset="0"/>
                <a:cs typeface="Times New Roman" panose="02020603050405020304" pitchFamily="18" charset="0"/>
              </a:rPr>
              <a:t>тяжіння і </a:t>
            </a:r>
            <a:r>
              <a:rPr lang="uk-UA" sz="2400" dirty="0" smtClean="0">
                <a:latin typeface="Times New Roman" panose="02020603050405020304" pitchFamily="18" charset="0"/>
                <a:ea typeface="Calibri" panose="020F0502020204030204" pitchFamily="34" charset="0"/>
                <a:cs typeface="Times New Roman" panose="02020603050405020304" pitchFamily="18" charset="0"/>
              </a:rPr>
              <a:t>вагою тіла: 1) сила </a:t>
            </a:r>
            <a:r>
              <a:rPr lang="uk-UA" sz="2400" dirty="0">
                <a:latin typeface="Times New Roman" panose="02020603050405020304" pitchFamily="18" charset="0"/>
                <a:ea typeface="Calibri" panose="020F0502020204030204" pitchFamily="34" charset="0"/>
                <a:cs typeface="Times New Roman" panose="02020603050405020304" pitchFamily="18" charset="0"/>
              </a:rPr>
              <a:t>тяжіння діє на тіло, вага тіла діє на опору або </a:t>
            </a:r>
            <a:r>
              <a:rPr lang="uk-UA" sz="2400" dirty="0" smtClean="0">
                <a:latin typeface="Times New Roman" panose="02020603050405020304" pitchFamily="18" charset="0"/>
                <a:ea typeface="Calibri" panose="020F0502020204030204" pitchFamily="34" charset="0"/>
                <a:cs typeface="Times New Roman" panose="02020603050405020304" pitchFamily="18" charset="0"/>
              </a:rPr>
              <a:t>підвіс; 2) </a:t>
            </a:r>
            <a:r>
              <a:rPr lang="uk-UA" sz="2400" dirty="0">
                <a:latin typeface="Times New Roman" panose="02020603050405020304" pitchFamily="18" charset="0"/>
                <a:ea typeface="Calibri" panose="020F0502020204030204" pitchFamily="34" charset="0"/>
                <a:cs typeface="Times New Roman" panose="02020603050405020304" pitchFamily="18" charset="0"/>
              </a:rPr>
              <a:t>сила тяжіння – це гравітаційна </a:t>
            </a:r>
            <a:r>
              <a:rPr lang="uk-UA" sz="2400" dirty="0" smtClean="0">
                <a:latin typeface="Times New Roman" panose="02020603050405020304" pitchFamily="18" charset="0"/>
                <a:ea typeface="Calibri" panose="020F0502020204030204" pitchFamily="34" charset="0"/>
                <a:cs typeface="Times New Roman" panose="02020603050405020304" pitchFamily="18" charset="0"/>
              </a:rPr>
              <a:t>сила, вага </a:t>
            </a:r>
            <a:r>
              <a:rPr lang="uk-UA" sz="2400" dirty="0">
                <a:latin typeface="Times New Roman" panose="02020603050405020304" pitchFamily="18" charset="0"/>
                <a:ea typeface="Calibri" panose="020F0502020204030204" pitchFamily="34" charset="0"/>
                <a:cs typeface="Times New Roman" panose="02020603050405020304" pitchFamily="18" charset="0"/>
              </a:rPr>
              <a:t>– це електромагнітна </a:t>
            </a:r>
            <a:r>
              <a:rPr lang="uk-UA" sz="2400" dirty="0" smtClean="0">
                <a:latin typeface="Times New Roman" panose="02020603050405020304" pitchFamily="18" charset="0"/>
                <a:ea typeface="Calibri" panose="020F0502020204030204" pitchFamily="34" charset="0"/>
                <a:cs typeface="Times New Roman" panose="02020603050405020304" pitchFamily="18" charset="0"/>
              </a:rPr>
              <a:t>сила. </a:t>
            </a:r>
            <a:endParaRPr lang="uk-UA" sz="2400" dirty="0">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4" name="Рисунок 3"/>
          <p:cNvPicPr>
            <a:picLocks noChangeAspect="1"/>
          </p:cNvPicPr>
          <p:nvPr/>
        </p:nvPicPr>
        <p:blipFill>
          <a:blip r:embed="rId2"/>
          <a:stretch>
            <a:fillRect/>
          </a:stretch>
        </p:blipFill>
        <p:spPr>
          <a:xfrm>
            <a:off x="1187624" y="2636912"/>
            <a:ext cx="3701911" cy="2740115"/>
          </a:xfrm>
          <a:prstGeom prst="rect">
            <a:avLst/>
          </a:prstGeom>
        </p:spPr>
      </p:pic>
      <p:pic>
        <p:nvPicPr>
          <p:cNvPr id="5" name="Рисунок 4"/>
          <p:cNvPicPr>
            <a:picLocks noChangeAspect="1"/>
          </p:cNvPicPr>
          <p:nvPr/>
        </p:nvPicPr>
        <p:blipFill>
          <a:blip r:embed="rId3"/>
          <a:stretch>
            <a:fillRect/>
          </a:stretch>
        </p:blipFill>
        <p:spPr>
          <a:xfrm>
            <a:off x="6372200" y="2811402"/>
            <a:ext cx="1425699" cy="2391133"/>
          </a:xfrm>
          <a:prstGeom prst="rect">
            <a:avLst/>
          </a:prstGeom>
        </p:spPr>
      </p:pic>
    </p:spTree>
    <p:extLst>
      <p:ext uri="{BB962C8B-B14F-4D97-AF65-F5344CB8AC3E}">
        <p14:creationId xmlns:p14="http://schemas.microsoft.com/office/powerpoint/2010/main" val="1010057337"/>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395536" y="332656"/>
            <a:ext cx="8373616" cy="6408712"/>
          </a:xfrm>
        </p:spPr>
        <p:txBody>
          <a:bodyPr>
            <a:noAutofit/>
          </a:bodyPr>
          <a:lstStyle/>
          <a:p>
            <a:r>
              <a:rPr lang="uk-UA" sz="2400" dirty="0" smtClean="0">
                <a:latin typeface="Times New Roman" panose="02020603050405020304" pitchFamily="18" charset="0"/>
                <a:cs typeface="Times New Roman" panose="02020603050405020304" pitchFamily="18" charset="0"/>
              </a:rPr>
              <a:t>Якщо </a:t>
            </a:r>
            <a:r>
              <a:rPr lang="uk-UA" sz="2400" dirty="0">
                <a:latin typeface="Times New Roman" panose="02020603050405020304" pitchFamily="18" charset="0"/>
                <a:cs typeface="Times New Roman" panose="02020603050405020304" pitchFamily="18" charset="0"/>
              </a:rPr>
              <a:t>тіло перебуває в стані спокою або прямолінійного рівномірного руху, то його вага збігається за напрямком із силою тяжіння і дорівнює їй за значенням:</a:t>
            </a:r>
          </a:p>
          <a:p>
            <a:pPr marL="0" indent="0" algn="ctr">
              <a:buNone/>
            </a:pPr>
            <a:r>
              <a:rPr lang="de-DE" sz="2400" dirty="0">
                <a:latin typeface="Times New Roman" panose="02020603050405020304" pitchFamily="18" charset="0"/>
                <a:cs typeface="Times New Roman" panose="02020603050405020304" pitchFamily="18" charset="0"/>
              </a:rPr>
              <a:t>P = </a:t>
            </a:r>
            <a:r>
              <a:rPr lang="de-DE" sz="2400" dirty="0" smtClean="0">
                <a:latin typeface="Times New Roman" panose="02020603050405020304" pitchFamily="18" charset="0"/>
                <a:cs typeface="Times New Roman" panose="02020603050405020304" pitchFamily="18" charset="0"/>
              </a:rPr>
              <a:t>mg</a:t>
            </a:r>
            <a:endParaRPr lang="uk-UA" sz="2400" dirty="0" smtClean="0">
              <a:latin typeface="Times New Roman" panose="02020603050405020304" pitchFamily="18" charset="0"/>
              <a:cs typeface="Times New Roman" panose="02020603050405020304" pitchFamily="18" charset="0"/>
            </a:endParaRPr>
          </a:p>
          <a:p>
            <a:pPr algn="just"/>
            <a:r>
              <a:rPr lang="uk-UA" sz="2400" dirty="0" smtClean="0">
                <a:latin typeface="Times New Roman" panose="02020603050405020304" pitchFamily="18" charset="0"/>
                <a:cs typeface="Times New Roman" panose="02020603050405020304" pitchFamily="18" charset="0"/>
              </a:rPr>
              <a:t>Якщо тіло рухається з прискоренням вгору, то його вага збільшується і обчислюється за формулою:</a:t>
            </a:r>
          </a:p>
          <a:p>
            <a:pPr marL="0" indent="0" algn="ctr">
              <a:buNone/>
            </a:pPr>
            <a:r>
              <a:rPr lang="de-DE" sz="2400" dirty="0">
                <a:latin typeface="Times New Roman" panose="02020603050405020304" pitchFamily="18" charset="0"/>
                <a:cs typeface="Times New Roman" panose="02020603050405020304" pitchFamily="18" charset="0"/>
              </a:rPr>
              <a:t>P = </a:t>
            </a:r>
            <a:r>
              <a:rPr lang="de-DE" sz="2400" dirty="0" smtClean="0">
                <a:latin typeface="Times New Roman" panose="02020603050405020304" pitchFamily="18" charset="0"/>
                <a:cs typeface="Times New Roman" panose="02020603050405020304" pitchFamily="18" charset="0"/>
              </a:rPr>
              <a:t>m</a:t>
            </a:r>
            <a:r>
              <a:rPr lang="uk-UA" sz="2400" dirty="0" smtClean="0">
                <a:latin typeface="Times New Roman" panose="02020603050405020304" pitchFamily="18" charset="0"/>
                <a:cs typeface="Times New Roman" panose="02020603050405020304" pitchFamily="18" charset="0"/>
              </a:rPr>
              <a:t> (</a:t>
            </a:r>
            <a:r>
              <a:rPr lang="de-DE" sz="2400" dirty="0" smtClean="0">
                <a:latin typeface="Times New Roman" panose="02020603050405020304" pitchFamily="18" charset="0"/>
                <a:cs typeface="Times New Roman" panose="02020603050405020304" pitchFamily="18" charset="0"/>
              </a:rPr>
              <a:t>g</a:t>
            </a:r>
            <a:r>
              <a:rPr lang="uk-UA" sz="2400" dirty="0" smtClean="0">
                <a:latin typeface="Times New Roman" panose="02020603050405020304" pitchFamily="18" charset="0"/>
                <a:cs typeface="Times New Roman" panose="02020603050405020304" pitchFamily="18" charset="0"/>
              </a:rPr>
              <a:t> + а)</a:t>
            </a:r>
            <a:endParaRPr lang="uk-UA" sz="2400" dirty="0">
              <a:latin typeface="Times New Roman" panose="02020603050405020304" pitchFamily="18" charset="0"/>
              <a:cs typeface="Times New Roman" panose="02020603050405020304" pitchFamily="18" charset="0"/>
            </a:endParaRPr>
          </a:p>
          <a:p>
            <a:pPr algn="just"/>
            <a:endParaRPr lang="de-DE" sz="2400" dirty="0">
              <a:latin typeface="Times New Roman" panose="02020603050405020304" pitchFamily="18" charset="0"/>
              <a:cs typeface="Times New Roman" panose="02020603050405020304" pitchFamily="18" charset="0"/>
            </a:endParaRPr>
          </a:p>
          <a:p>
            <a:r>
              <a:rPr lang="uk-UA" sz="2400" dirty="0" smtClean="0">
                <a:latin typeface="Times New Roman" panose="02020603050405020304" pitchFamily="18" charset="0"/>
                <a:cs typeface="Times New Roman" panose="02020603050405020304" pitchFamily="18" charset="0"/>
              </a:rPr>
              <a:t>Якщо тіло рухається з прискоренням вгору, то його вага зменшується і обчислюється за формулою:</a:t>
            </a:r>
          </a:p>
          <a:p>
            <a:pPr marL="0" indent="0" algn="ctr">
              <a:buNone/>
            </a:pPr>
            <a:r>
              <a:rPr lang="uk-UA" sz="2400" dirty="0" smtClean="0">
                <a:latin typeface="Times New Roman" panose="02020603050405020304" pitchFamily="18" charset="0"/>
                <a:cs typeface="Times New Roman" panose="02020603050405020304" pitchFamily="18" charset="0"/>
              </a:rPr>
              <a:t>P = m (g - а)</a:t>
            </a:r>
            <a:endParaRPr lang="en-US" sz="2400" dirty="0" smtClean="0">
              <a:latin typeface="Times New Roman" panose="02020603050405020304" pitchFamily="18" charset="0"/>
              <a:cs typeface="Times New Roman" panose="02020603050405020304" pitchFamily="18" charset="0"/>
            </a:endParaRPr>
          </a:p>
          <a:p>
            <a:pPr marL="0" indent="0" algn="ctr">
              <a:buNone/>
            </a:pPr>
            <a:endParaRPr lang="uk-UA" sz="2400" dirty="0" smtClean="0">
              <a:latin typeface="Times New Roman" panose="02020603050405020304" pitchFamily="18" charset="0"/>
              <a:cs typeface="Times New Roman" panose="02020603050405020304" pitchFamily="18" charset="0"/>
            </a:endParaRPr>
          </a:p>
          <a:p>
            <a:r>
              <a:rPr lang="uk-UA" sz="2400" dirty="0" smtClean="0">
                <a:latin typeface="Times New Roman" panose="02020603050405020304" pitchFamily="18" charset="0"/>
                <a:cs typeface="Times New Roman" panose="02020603050405020304" pitchFamily="18" charset="0"/>
              </a:rPr>
              <a:t>Вага тіла, яке вільно падає вниз, дорівнює нулю. Таке тіло стає невагомим:</a:t>
            </a:r>
          </a:p>
          <a:p>
            <a:pPr marL="0" indent="0" algn="ctr">
              <a:buNone/>
            </a:pPr>
            <a:r>
              <a:rPr lang="en-US" sz="2400" dirty="0" smtClean="0">
                <a:latin typeface="Times New Roman" panose="02020603050405020304" pitchFamily="18" charset="0"/>
                <a:cs typeface="Times New Roman" panose="02020603050405020304" pitchFamily="18" charset="0"/>
              </a:rPr>
              <a:t>P = m (g – a) = 0, </a:t>
            </a:r>
            <a:r>
              <a:rPr lang="uk-UA" sz="2400" dirty="0" smtClean="0">
                <a:latin typeface="Times New Roman" panose="02020603050405020304" pitchFamily="18" charset="0"/>
                <a:cs typeface="Times New Roman" panose="02020603050405020304" pitchFamily="18" charset="0"/>
              </a:rPr>
              <a:t>коли </a:t>
            </a:r>
            <a:r>
              <a:rPr lang="en-US" sz="2400" dirty="0" smtClean="0">
                <a:latin typeface="Times New Roman" panose="02020603050405020304" pitchFamily="18" charset="0"/>
                <a:cs typeface="Times New Roman" panose="02020603050405020304" pitchFamily="18" charset="0"/>
              </a:rPr>
              <a:t>a = g</a:t>
            </a:r>
            <a:endParaRPr lang="uk-UA"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82701459"/>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0"/>
            <a:ext cx="8229600" cy="1143001"/>
          </a:xfrm>
        </p:spPr>
        <p:txBody>
          <a:bodyPr>
            <a:noAutofit/>
          </a:bodyPr>
          <a:lstStyle/>
          <a:p>
            <a:r>
              <a:rPr lang="uk-UA" sz="3200" dirty="0" smtClean="0">
                <a:latin typeface="Times New Roman" panose="02020603050405020304" pitchFamily="18" charset="0"/>
                <a:cs typeface="Times New Roman" panose="02020603050405020304" pitchFamily="18" charset="0"/>
              </a:rPr>
              <a:t>Як змінюється вага </a:t>
            </a:r>
            <a:br>
              <a:rPr lang="uk-UA" sz="3200" dirty="0" smtClean="0">
                <a:latin typeface="Times New Roman" panose="02020603050405020304" pitchFamily="18" charset="0"/>
                <a:cs typeface="Times New Roman" panose="02020603050405020304" pitchFamily="18" charset="0"/>
              </a:rPr>
            </a:br>
            <a:r>
              <a:rPr lang="uk-UA" sz="3200" dirty="0" smtClean="0">
                <a:latin typeface="Times New Roman" panose="02020603050405020304" pitchFamily="18" charset="0"/>
                <a:cs typeface="Times New Roman" panose="02020603050405020304" pitchFamily="18" charset="0"/>
              </a:rPr>
              <a:t>під час руху з прискоренням:</a:t>
            </a:r>
            <a:endParaRPr lang="uk-UA" sz="3200" dirty="0">
              <a:latin typeface="Times New Roman" panose="02020603050405020304" pitchFamily="18" charset="0"/>
              <a:cs typeface="Times New Roman" panose="02020603050405020304" pitchFamily="18" charset="0"/>
            </a:endParaRPr>
          </a:p>
        </p:txBody>
      </p:sp>
      <p:pic>
        <p:nvPicPr>
          <p:cNvPr id="4" name="Місце для вмісту 3"/>
          <p:cNvPicPr>
            <a:picLocks noGrp="1" noChangeAspect="1"/>
          </p:cNvPicPr>
          <p:nvPr>
            <p:ph idx="1"/>
          </p:nvPr>
        </p:nvPicPr>
        <p:blipFill>
          <a:blip r:embed="rId2"/>
          <a:stretch>
            <a:fillRect/>
          </a:stretch>
        </p:blipFill>
        <p:spPr>
          <a:xfrm>
            <a:off x="1043608" y="1412776"/>
            <a:ext cx="7488832" cy="4212469"/>
          </a:xfrm>
          <a:prstGeom prst="rect">
            <a:avLst/>
          </a:prstGeom>
        </p:spPr>
      </p:pic>
      <p:sp>
        <p:nvSpPr>
          <p:cNvPr id="6" name="TextBox 5"/>
          <p:cNvSpPr txBox="1"/>
          <p:nvPr/>
        </p:nvSpPr>
        <p:spPr>
          <a:xfrm>
            <a:off x="1979712" y="5895020"/>
            <a:ext cx="5904656" cy="414300"/>
          </a:xfrm>
          <a:prstGeom prst="rect">
            <a:avLst/>
          </a:prstGeom>
          <a:noFill/>
        </p:spPr>
        <p:txBody>
          <a:bodyPr wrap="square" rtlCol="0">
            <a:spAutoFit/>
          </a:bodyPr>
          <a:lstStyle/>
          <a:p>
            <a:r>
              <a:rPr lang="en-US" sz="2000" b="1" dirty="0" smtClean="0"/>
              <a:t>P = mg                P &gt; mg               P &lt; mg                P = 0</a:t>
            </a:r>
            <a:endParaRPr lang="uk-UA" sz="2000" b="1" dirty="0"/>
          </a:p>
        </p:txBody>
      </p:sp>
    </p:spTree>
    <p:extLst>
      <p:ext uri="{BB962C8B-B14F-4D97-AF65-F5344CB8AC3E}">
        <p14:creationId xmlns:p14="http://schemas.microsoft.com/office/powerpoint/2010/main" val="57537943"/>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107504" y="260648"/>
            <a:ext cx="8856984" cy="4320480"/>
          </a:xfrm>
        </p:spPr>
        <p:txBody>
          <a:bodyPr>
            <a:normAutofit/>
          </a:bodyPr>
          <a:lstStyle/>
          <a:p>
            <a:pPr algn="just"/>
            <a:r>
              <a:rPr lang="uk-UA" sz="2400" b="1" dirty="0">
                <a:latin typeface="Times New Roman" panose="02020603050405020304" pitchFamily="18" charset="0"/>
                <a:cs typeface="Times New Roman" panose="02020603050405020304" pitchFamily="18" charset="0"/>
              </a:rPr>
              <a:t>Невагомість</a:t>
            </a:r>
            <a:r>
              <a:rPr lang="uk-UA" sz="2400" dirty="0">
                <a:latin typeface="Times New Roman" panose="02020603050405020304" pitchFamily="18" charset="0"/>
                <a:cs typeface="Times New Roman" panose="02020603050405020304" pitchFamily="18" charset="0"/>
              </a:rPr>
              <a:t> – це такий стан тіла, за якого тіло не діє на опору чи </a:t>
            </a:r>
            <a:r>
              <a:rPr lang="uk-UA" sz="2400" dirty="0" smtClean="0">
                <a:latin typeface="Times New Roman" panose="02020603050405020304" pitchFamily="18" charset="0"/>
                <a:cs typeface="Times New Roman" panose="02020603050405020304" pitchFamily="18" charset="0"/>
              </a:rPr>
              <a:t>підвіс. Тіло перебуває </a:t>
            </a:r>
            <a:r>
              <a:rPr lang="uk-UA" sz="2400" dirty="0">
                <a:latin typeface="Times New Roman" panose="02020603050405020304" pitchFamily="18" charset="0"/>
                <a:cs typeface="Times New Roman" panose="02020603050405020304" pitchFamily="18" charset="0"/>
              </a:rPr>
              <a:t>в стані невагомості (його вага дорівнює </a:t>
            </a:r>
            <a:r>
              <a:rPr lang="uk-UA" sz="2400" dirty="0" smtClean="0">
                <a:latin typeface="Times New Roman" panose="02020603050405020304" pitchFamily="18" charset="0"/>
                <a:cs typeface="Times New Roman" panose="02020603050405020304" pitchFamily="18" charset="0"/>
              </a:rPr>
              <a:t>нулю), коли воно </a:t>
            </a:r>
            <a:r>
              <a:rPr lang="uk-UA" sz="2400" dirty="0">
                <a:latin typeface="Times New Roman" panose="02020603050405020304" pitchFamily="18" charset="0"/>
                <a:cs typeface="Times New Roman" panose="02020603050405020304" pitchFamily="18" charset="0"/>
              </a:rPr>
              <a:t>рухається під дією лише сили </a:t>
            </a:r>
            <a:r>
              <a:rPr lang="uk-UA" sz="2400" dirty="0" smtClean="0">
                <a:latin typeface="Times New Roman" panose="02020603050405020304" pitchFamily="18" charset="0"/>
                <a:cs typeface="Times New Roman" panose="02020603050405020304" pitchFamily="18" charset="0"/>
              </a:rPr>
              <a:t>тяжіння</a:t>
            </a:r>
            <a:r>
              <a:rPr lang="uk-UA" sz="2400" dirty="0">
                <a:latin typeface="Times New Roman" panose="02020603050405020304" pitchFamily="18" charset="0"/>
                <a:cs typeface="Times New Roman" panose="02020603050405020304" pitchFamily="18" charset="0"/>
              </a:rPr>
              <a:t>.</a:t>
            </a:r>
          </a:p>
          <a:p>
            <a:pPr algn="just"/>
            <a:r>
              <a:rPr lang="uk-UA" sz="2400" dirty="0" smtClean="0">
                <a:latin typeface="Times New Roman" panose="02020603050405020304" pitchFamily="18" charset="0"/>
                <a:cs typeface="Times New Roman" panose="02020603050405020304" pitchFamily="18" charset="0"/>
              </a:rPr>
              <a:t>Невагомість – це стан, який спостерігається не лише в космосі, де відсутня гравітація. Стан невагомості є зовсім не рідкісним для людини. </a:t>
            </a:r>
            <a:r>
              <a:rPr lang="uk-UA" sz="2400" dirty="0">
                <a:latin typeface="Times New Roman" panose="02020603050405020304" pitchFamily="18" charset="0"/>
                <a:cs typeface="Times New Roman" panose="02020603050405020304" pitchFamily="18" charset="0"/>
              </a:rPr>
              <a:t>Невагомість відчував кожен, але дуже малий проміжок часу. В такому стані знаходиться стрибун з моменту відриву від Землі й до моменту приземлення; пловець, що стрибає з вишки, до дотику з водою. І навіть, бігун у моменти між дотиками ногами землі. </a:t>
            </a:r>
          </a:p>
        </p:txBody>
      </p:sp>
      <p:pic>
        <p:nvPicPr>
          <p:cNvPr id="4" name="Рисунок 3"/>
          <p:cNvPicPr>
            <a:picLocks noChangeAspect="1"/>
          </p:cNvPicPr>
          <p:nvPr/>
        </p:nvPicPr>
        <p:blipFill>
          <a:blip r:embed="rId2"/>
          <a:stretch>
            <a:fillRect/>
          </a:stretch>
        </p:blipFill>
        <p:spPr>
          <a:xfrm>
            <a:off x="2987824" y="4420741"/>
            <a:ext cx="3687366" cy="2437259"/>
          </a:xfrm>
          <a:prstGeom prst="rect">
            <a:avLst/>
          </a:prstGeom>
        </p:spPr>
      </p:pic>
    </p:spTree>
    <p:extLst>
      <p:ext uri="{BB962C8B-B14F-4D97-AF65-F5344CB8AC3E}">
        <p14:creationId xmlns:p14="http://schemas.microsoft.com/office/powerpoint/2010/main" val="1303815829"/>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467544" y="404664"/>
            <a:ext cx="8229600" cy="6048672"/>
          </a:xfrm>
        </p:spPr>
        <p:txBody>
          <a:bodyPr>
            <a:noAutofit/>
          </a:bodyPr>
          <a:lstStyle/>
          <a:p>
            <a:pPr algn="just"/>
            <a:r>
              <a:rPr lang="uk-UA" sz="2400" b="1" dirty="0" smtClean="0">
                <a:latin typeface="Times New Roman" panose="02020603050405020304" pitchFamily="18" charset="0"/>
                <a:cs typeface="Times New Roman" panose="02020603050405020304" pitchFamily="18" charset="0"/>
              </a:rPr>
              <a:t>Перевантаження</a:t>
            </a:r>
            <a:r>
              <a:rPr lang="uk-UA" sz="2400" dirty="0" smtClean="0">
                <a:latin typeface="Times New Roman" panose="02020603050405020304" pitchFamily="18" charset="0"/>
                <a:cs typeface="Times New Roman" panose="02020603050405020304" pitchFamily="18" charset="0"/>
              </a:rPr>
              <a:t> – це стан тіла, при якому його вага більше, ніж сила тяжіння. </a:t>
            </a:r>
          </a:p>
          <a:p>
            <a:pPr algn="just"/>
            <a:r>
              <a:rPr lang="uk-UA" sz="2400" i="1" dirty="0" smtClean="0">
                <a:solidFill>
                  <a:srgbClr val="0070C0"/>
                </a:solidFill>
                <a:latin typeface="Times New Roman" panose="02020603050405020304" pitchFamily="18" charset="0"/>
                <a:cs typeface="Times New Roman" panose="02020603050405020304" pitchFamily="18" charset="0"/>
              </a:rPr>
              <a:t>Чим більше прискорення, тим більше вага тіла, а сила тяжіння і маса тіла при цьому та сама.</a:t>
            </a:r>
          </a:p>
          <a:p>
            <a:pPr algn="just">
              <a:lnSpc>
                <a:spcPct val="110000"/>
              </a:lnSpc>
            </a:pPr>
            <a:r>
              <a:rPr lang="uk-UA" sz="2400" dirty="0" smtClean="0">
                <a:latin typeface="Times New Roman" panose="02020603050405020304" pitchFamily="18" charset="0"/>
                <a:cs typeface="Times New Roman" panose="02020603050405020304" pitchFamily="18" charset="0"/>
              </a:rPr>
              <a:t>Для живих істот стан перевантаження потребує уваги. Якщо ми рухаємося з великим прискоренням, то сила пружності, яка виникає у наших кістках може достягнути критичного значення і призвести до травми. Крім цього, якщо перевантаження велике, то серцю доводиться качати кров до голови під великим тиском, і серце при цьому може не впоратися. Настає знекровлення мозку, людина втрачає свідомість. </a:t>
            </a:r>
            <a:endParaRPr lang="uk-UA"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63268002"/>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90654" y="345688"/>
            <a:ext cx="8196146" cy="1071950"/>
          </a:xfrm>
        </p:spPr>
        <p:txBody>
          <a:bodyPr>
            <a:normAutofit/>
          </a:bodyPr>
          <a:lstStyle/>
          <a:p>
            <a:pPr algn="just"/>
            <a:r>
              <a:rPr lang="uk-UA" sz="2400" dirty="0" smtClean="0">
                <a:latin typeface="Times New Roman" panose="02020603050405020304" pitchFamily="18" charset="0"/>
                <a:cs typeface="Times New Roman" panose="02020603050405020304" pitchFamily="18" charset="0"/>
              </a:rPr>
              <a:t>Американські гірки – ще один приклад зміни стану людини – від перевантаження до невагомості. </a:t>
            </a:r>
            <a:endParaRPr lang="uk-UA" sz="2400" dirty="0">
              <a:latin typeface="Times New Roman" panose="02020603050405020304" pitchFamily="18" charset="0"/>
              <a:cs typeface="Times New Roman" panose="02020603050405020304" pitchFamily="18" charset="0"/>
            </a:endParaRPr>
          </a:p>
        </p:txBody>
      </p:sp>
      <p:pic>
        <p:nvPicPr>
          <p:cNvPr id="4" name="Місце для вмісту 3"/>
          <p:cNvPicPr>
            <a:picLocks noGrp="1" noChangeAspect="1"/>
          </p:cNvPicPr>
          <p:nvPr>
            <p:ph idx="1"/>
          </p:nvPr>
        </p:nvPicPr>
        <p:blipFill>
          <a:blip r:embed="rId2"/>
          <a:stretch>
            <a:fillRect/>
          </a:stretch>
        </p:blipFill>
        <p:spPr>
          <a:xfrm>
            <a:off x="741187" y="1988840"/>
            <a:ext cx="7695080" cy="4021115"/>
          </a:xfrm>
          <a:prstGeom prst="rect">
            <a:avLst/>
          </a:prstGeom>
        </p:spPr>
      </p:pic>
    </p:spTree>
    <p:extLst>
      <p:ext uri="{BB962C8B-B14F-4D97-AF65-F5344CB8AC3E}">
        <p14:creationId xmlns:p14="http://schemas.microsoft.com/office/powerpoint/2010/main" val="204905216"/>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9512" y="188640"/>
            <a:ext cx="8712968" cy="6408712"/>
          </a:xfrm>
        </p:spPr>
        <p:txBody>
          <a:bodyPr>
            <a:normAutofit/>
          </a:bodyPr>
          <a:lstStyle/>
          <a:p>
            <a:pPr algn="just"/>
            <a:r>
              <a:rPr lang="uk-UA" sz="2400" dirty="0" smtClean="0">
                <a:effectLst/>
                <a:latin typeface="Times New Roman" panose="02020603050405020304" pitchFamily="18" charset="0"/>
                <a:ea typeface="Calibri" panose="020F0502020204030204" pitchFamily="34" charset="0"/>
              </a:rPr>
              <a:t>Із </a:t>
            </a:r>
            <a:r>
              <a:rPr lang="uk-UA" sz="2400" dirty="0">
                <a:effectLst/>
                <a:latin typeface="Times New Roman" panose="02020603050405020304" pitchFamily="18" charset="0"/>
                <a:ea typeface="Calibri" panose="020F0502020204030204" pitchFamily="34" charset="0"/>
              </a:rPr>
              <a:t>проблемами </a:t>
            </a:r>
            <a:r>
              <a:rPr lang="uk-UA" sz="2400" dirty="0" smtClean="0">
                <a:effectLst/>
                <a:latin typeface="Times New Roman" panose="02020603050405020304" pitchFamily="18" charset="0"/>
                <a:ea typeface="Calibri" panose="020F0502020204030204" pitchFamily="34" charset="0"/>
              </a:rPr>
              <a:t>перевантажень </a:t>
            </a:r>
            <a:r>
              <a:rPr lang="uk-UA" sz="2400" dirty="0">
                <a:effectLst/>
                <a:latin typeface="Times New Roman" panose="02020603050405020304" pitchFamily="18" charset="0"/>
                <a:ea typeface="Calibri" panose="020F0502020204030204" pitchFamily="34" charset="0"/>
              </a:rPr>
              <a:t>найчастіше доводиться зіштовхуватися в авіації та космонавтиці. </a:t>
            </a:r>
            <a:r>
              <a:rPr lang="uk-UA" sz="2400" dirty="0" smtClean="0">
                <a:latin typeface="Times New Roman" panose="02020603050405020304" pitchFamily="18" charset="0"/>
                <a:ea typeface="Calibri" panose="020F0502020204030204" pitchFamily="34" charset="0"/>
              </a:rPr>
              <a:t>Потужні </a:t>
            </a:r>
            <a:r>
              <a:rPr lang="uk-UA" sz="2400" dirty="0">
                <a:latin typeface="Times New Roman" panose="02020603050405020304" pitchFamily="18" charset="0"/>
                <a:ea typeface="Calibri" panose="020F0502020204030204" pitchFamily="34" charset="0"/>
              </a:rPr>
              <a:t>реактивні двигуни ракет і літаків дозволяють їм рухатися з великим прискоренням.</a:t>
            </a:r>
          </a:p>
          <a:p>
            <a:pPr algn="just"/>
            <a:r>
              <a:rPr lang="uk-UA" sz="2400" dirty="0" smtClean="0">
                <a:latin typeface="Times New Roman" panose="02020603050405020304" pitchFamily="18" charset="0"/>
                <a:ea typeface="Calibri" panose="020F0502020204030204" pitchFamily="34" charset="0"/>
              </a:rPr>
              <a:t>Космонавти</a:t>
            </a:r>
            <a:r>
              <a:rPr lang="uk-UA" sz="2400" dirty="0">
                <a:latin typeface="Times New Roman" panose="02020603050405020304" pitchFamily="18" charset="0"/>
                <a:ea typeface="Calibri" panose="020F0502020204030204" pitchFamily="34" charset="0"/>
              </a:rPr>
              <a:t>, льотчики і пілоти «</a:t>
            </a:r>
            <a:r>
              <a:rPr lang="uk-UA" sz="2400" dirty="0" smtClean="0">
                <a:latin typeface="Times New Roman" panose="02020603050405020304" pitchFamily="18" charset="0"/>
                <a:ea typeface="Calibri" panose="020F0502020204030204" pitchFamily="34" charset="0"/>
              </a:rPr>
              <a:t>Формули - 1</a:t>
            </a:r>
            <a:r>
              <a:rPr lang="uk-UA" sz="2400" dirty="0">
                <a:latin typeface="Times New Roman" panose="02020603050405020304" pitchFamily="18" charset="0"/>
                <a:ea typeface="Calibri" panose="020F0502020204030204" pitchFamily="34" charset="0"/>
              </a:rPr>
              <a:t>» відчувають великі перевантаження.</a:t>
            </a:r>
          </a:p>
          <a:p>
            <a:pPr marL="0" indent="0" algn="just">
              <a:buNone/>
            </a:pPr>
            <a:endParaRPr lang="uk-UA" sz="2400" dirty="0">
              <a:latin typeface="Times New Roman" panose="02020603050405020304" pitchFamily="18" charset="0"/>
              <a:ea typeface="Calibri" panose="020F0502020204030204" pitchFamily="34" charset="0"/>
            </a:endParaRPr>
          </a:p>
          <a:p>
            <a:pPr algn="just"/>
            <a:r>
              <a:rPr lang="uk-UA" sz="2400" dirty="0">
                <a:latin typeface="Times New Roman" panose="02020603050405020304" pitchFamily="18" charset="0"/>
                <a:ea typeface="Calibri" panose="020F0502020204030204" pitchFamily="34" charset="0"/>
              </a:rPr>
              <a:t>Максимальне перевантаження, яке відчуває людина без незворотних </a:t>
            </a:r>
            <a:r>
              <a:rPr lang="uk-UA" sz="2400" dirty="0" smtClean="0">
                <a:latin typeface="Times New Roman" panose="02020603050405020304" pitchFamily="18" charset="0"/>
                <a:ea typeface="Calibri" panose="020F0502020204030204" pitchFamily="34" charset="0"/>
              </a:rPr>
              <a:t>наслідків, </a:t>
            </a:r>
            <a:r>
              <a:rPr lang="uk-UA" sz="2400" dirty="0">
                <a:latin typeface="Times New Roman" panose="02020603050405020304" pitchFamily="18" charset="0"/>
                <a:ea typeface="Calibri" panose="020F0502020204030204" pitchFamily="34" charset="0"/>
              </a:rPr>
              <a:t>– </a:t>
            </a:r>
            <a:r>
              <a:rPr lang="uk-UA" sz="2400" b="1" dirty="0">
                <a:latin typeface="Times New Roman" panose="02020603050405020304" pitchFamily="18" charset="0"/>
                <a:ea typeface="Calibri" panose="020F0502020204030204" pitchFamily="34" charset="0"/>
              </a:rPr>
              <a:t>10 </a:t>
            </a:r>
            <a:r>
              <a:rPr lang="de-DE" sz="2400" b="1" dirty="0">
                <a:latin typeface="Times New Roman" panose="02020603050405020304" pitchFamily="18" charset="0"/>
                <a:ea typeface="Calibri" panose="020F0502020204030204" pitchFamily="34" charset="0"/>
              </a:rPr>
              <a:t>g</a:t>
            </a:r>
            <a:r>
              <a:rPr lang="de-DE" sz="2400" dirty="0">
                <a:latin typeface="Times New Roman" panose="02020603050405020304" pitchFamily="18" charset="0"/>
                <a:ea typeface="Calibri" panose="020F0502020204030204" pitchFamily="34" charset="0"/>
              </a:rPr>
              <a:t>. </a:t>
            </a:r>
            <a:r>
              <a:rPr lang="uk-UA" sz="2400" dirty="0">
                <a:latin typeface="Times New Roman" panose="02020603050405020304" pitchFamily="18" charset="0"/>
                <a:ea typeface="Calibri" panose="020F0502020204030204" pitchFamily="34" charset="0"/>
              </a:rPr>
              <a:t>Тому, всі конструктори авіа та ракетної техніки слідкують за тим, щоб кратність перевантаження не переважало це значення. Це критичне значення і лише для тренованих людей.</a:t>
            </a:r>
          </a:p>
          <a:p>
            <a:pPr algn="just"/>
            <a:r>
              <a:rPr lang="uk-UA" sz="2400" dirty="0" smtClean="0">
                <a:latin typeface="Times New Roman" panose="02020603050405020304" pitchFamily="18" charset="0"/>
                <a:ea typeface="Calibri" panose="020F0502020204030204" pitchFamily="34" charset="0"/>
              </a:rPr>
              <a:t>В </a:t>
            </a:r>
            <a:r>
              <a:rPr lang="uk-UA" sz="2400" dirty="0">
                <a:latin typeface="Times New Roman" panose="02020603050405020304" pitchFamily="18" charset="0"/>
                <a:ea typeface="Calibri" panose="020F0502020204030204" pitchFamily="34" charset="0"/>
              </a:rPr>
              <a:t>повсякденному житті, в громадянський авіації ми  відчуваємо </a:t>
            </a:r>
            <a:r>
              <a:rPr lang="uk-UA" sz="2400" b="1" dirty="0">
                <a:latin typeface="Times New Roman" panose="02020603050405020304" pitchFamily="18" charset="0"/>
                <a:ea typeface="Calibri" panose="020F0502020204030204" pitchFamily="34" charset="0"/>
              </a:rPr>
              <a:t>2 </a:t>
            </a:r>
            <a:r>
              <a:rPr lang="de-DE" sz="2400" b="1" dirty="0" smtClean="0">
                <a:latin typeface="Times New Roman" panose="02020603050405020304" pitchFamily="18" charset="0"/>
                <a:ea typeface="Calibri" panose="020F0502020204030204" pitchFamily="34" charset="0"/>
              </a:rPr>
              <a:t>g</a:t>
            </a:r>
            <a:r>
              <a:rPr lang="uk-UA" sz="2400" dirty="0">
                <a:latin typeface="Times New Roman" panose="02020603050405020304" pitchFamily="18" charset="0"/>
                <a:ea typeface="Calibri" panose="020F0502020204030204" pitchFamily="34" charset="0"/>
              </a:rPr>
              <a:t>.</a:t>
            </a:r>
            <a:endParaRPr lang="uk-UA" sz="2400" dirty="0" smtClean="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1567190716"/>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9512" y="188640"/>
            <a:ext cx="8712968" cy="6408712"/>
          </a:xfrm>
        </p:spPr>
        <p:txBody>
          <a:bodyPr>
            <a:normAutofit/>
          </a:bodyPr>
          <a:lstStyle/>
          <a:p>
            <a:pPr marL="0" indent="0" algn="ctr">
              <a:buNone/>
            </a:pPr>
            <a:r>
              <a:rPr lang="uk-UA" sz="2800" b="1" dirty="0" smtClean="0">
                <a:latin typeface="Times New Roman" panose="02020603050405020304" pitchFamily="18" charset="0"/>
                <a:ea typeface="Calibri" panose="020F0502020204030204" pitchFamily="34" charset="0"/>
              </a:rPr>
              <a:t>Реакція </a:t>
            </a:r>
            <a:r>
              <a:rPr lang="uk-UA" sz="2800" b="1" dirty="0">
                <a:latin typeface="Times New Roman" panose="02020603050405020304" pitchFamily="18" charset="0"/>
                <a:ea typeface="Calibri" panose="020F0502020204030204" pitchFamily="34" charset="0"/>
              </a:rPr>
              <a:t>організму на </a:t>
            </a:r>
            <a:r>
              <a:rPr lang="uk-UA" sz="2800" b="1" dirty="0" smtClean="0">
                <a:latin typeface="Times New Roman" panose="02020603050405020304" pitchFamily="18" charset="0"/>
                <a:ea typeface="Calibri" panose="020F0502020204030204" pitchFamily="34" charset="0"/>
              </a:rPr>
              <a:t>перевантаження</a:t>
            </a:r>
          </a:p>
          <a:p>
            <a:pPr marL="0" indent="0" algn="ctr">
              <a:buNone/>
            </a:pPr>
            <a:endParaRPr lang="uk-UA" sz="2800" b="1" dirty="0" smtClean="0">
              <a:effectLst/>
              <a:latin typeface="Times New Roman" panose="02020603050405020304" pitchFamily="18" charset="0"/>
              <a:ea typeface="Calibri" panose="020F0502020204030204" pitchFamily="34" charset="0"/>
            </a:endParaRPr>
          </a:p>
          <a:p>
            <a:pPr algn="just"/>
            <a:r>
              <a:rPr lang="uk-UA" sz="2400" dirty="0" smtClean="0">
                <a:latin typeface="Times New Roman" panose="02020603050405020304" pitchFamily="18" charset="0"/>
                <a:ea typeface="Calibri" panose="020F0502020204030204" pitchFamily="34" charset="0"/>
              </a:rPr>
              <a:t>Перевантаження впливає на організм залежно від його величини (</a:t>
            </a:r>
            <a:r>
              <a:rPr lang="uk-UA" sz="2400" b="1" dirty="0" smtClean="0">
                <a:latin typeface="Times New Roman" panose="02020603050405020304" pitchFamily="18" charset="0"/>
                <a:ea typeface="Calibri" panose="020F0502020204030204" pitchFamily="34" charset="0"/>
              </a:rPr>
              <a:t>g</a:t>
            </a:r>
            <a:r>
              <a:rPr lang="uk-UA" sz="2400" dirty="0" smtClean="0">
                <a:latin typeface="Times New Roman" panose="02020603050405020304" pitchFamily="18" charset="0"/>
                <a:ea typeface="Calibri" panose="020F0502020204030204" pitchFamily="34" charset="0"/>
              </a:rPr>
              <a:t>) і тривалості дії. Основні проблеми виникають через порушення кровообігу, нестачу кисню і надмірний тиск на органи.</a:t>
            </a:r>
            <a:endParaRPr lang="uk-UA" sz="2400" dirty="0" smtClean="0">
              <a:effectLst/>
              <a:latin typeface="Times New Roman" panose="02020603050405020304" pitchFamily="18" charset="0"/>
              <a:ea typeface="Calibri" panose="020F0502020204030204" pitchFamily="34" charset="0"/>
            </a:endParaRPr>
          </a:p>
          <a:p>
            <a:pPr algn="just"/>
            <a:r>
              <a:rPr lang="uk-UA" sz="2400" dirty="0" smtClean="0">
                <a:effectLst/>
                <a:latin typeface="Times New Roman" panose="02020603050405020304" pitchFamily="18" charset="0"/>
                <a:ea typeface="Calibri" panose="020F0502020204030204" pitchFamily="34" charset="0"/>
              </a:rPr>
              <a:t>Найважливішими </a:t>
            </a:r>
            <a:r>
              <a:rPr lang="uk-UA" sz="2400" dirty="0">
                <a:effectLst/>
                <a:latin typeface="Times New Roman" panose="02020603050405020304" pitchFamily="18" charset="0"/>
                <a:ea typeface="Calibri" panose="020F0502020204030204" pitchFamily="34" charset="0"/>
              </a:rPr>
              <a:t>реакціями організму на перевантаження є зміни, які відбуваються в серцево-судинній системі. </a:t>
            </a:r>
            <a:r>
              <a:rPr lang="uk-UA" sz="2400" dirty="0" smtClean="0">
                <a:effectLst/>
                <a:latin typeface="Times New Roman" panose="02020603050405020304" pitchFamily="18" charset="0"/>
                <a:ea typeface="Calibri" panose="020F0502020204030204" pitchFamily="34" charset="0"/>
              </a:rPr>
              <a:t>Обумовлене </a:t>
            </a:r>
            <a:r>
              <a:rPr lang="uk-UA" sz="2400" dirty="0">
                <a:effectLst/>
                <a:latin typeface="Times New Roman" panose="02020603050405020304" pitchFamily="18" charset="0"/>
                <a:ea typeface="Calibri" panose="020F0502020204030204" pitchFamily="34" charset="0"/>
              </a:rPr>
              <a:t>інерційними явищами збільшення гідравлічного тиску </a:t>
            </a:r>
            <a:r>
              <a:rPr lang="uk-UA" sz="2400" dirty="0" smtClean="0">
                <a:effectLst/>
                <a:latin typeface="Times New Roman" panose="02020603050405020304" pitchFamily="18" charset="0"/>
                <a:ea typeface="Calibri" panose="020F0502020204030204" pitchFamily="34" charset="0"/>
              </a:rPr>
              <a:t>в судинах призводить </a:t>
            </a:r>
            <a:r>
              <a:rPr lang="uk-UA" sz="2400" dirty="0">
                <a:effectLst/>
                <a:latin typeface="Times New Roman" panose="02020603050405020304" pitchFamily="18" charset="0"/>
                <a:ea typeface="Calibri" panose="020F0502020204030204" pitchFamily="34" charset="0"/>
              </a:rPr>
              <a:t>унаслідок еластичності судин до перерозподілу крові в організмі, точніше, до зсуву її в напрямку дії перевантаження. Це може спричинювати зменшення припливу крові до серця, легенів, головного мозку</a:t>
            </a:r>
            <a:r>
              <a:rPr lang="uk-UA" sz="2400" dirty="0" smtClean="0">
                <a:effectLst/>
                <a:latin typeface="Times New Roman" panose="02020603050405020304" pitchFamily="18" charset="0"/>
                <a:ea typeface="Calibri" panose="020F0502020204030204" pitchFamily="34" charset="0"/>
              </a:rPr>
              <a:t>.</a:t>
            </a:r>
          </a:p>
          <a:p>
            <a:pPr algn="just"/>
            <a:r>
              <a:rPr lang="uk-UA" sz="2400" dirty="0" smtClean="0">
                <a:latin typeface="Times New Roman" panose="02020603050405020304" pitchFamily="18" charset="0"/>
                <a:ea typeface="Calibri" panose="020F0502020204030204" pitchFamily="34" charset="0"/>
              </a:rPr>
              <a:t>Чутливим до перенавантажень виявляється </a:t>
            </a:r>
            <a:r>
              <a:rPr lang="uk-UA" sz="2400" dirty="0">
                <a:latin typeface="Times New Roman" panose="02020603050405020304" pitchFamily="18" charset="0"/>
                <a:ea typeface="Calibri" panose="020F0502020204030204" pitchFamily="34" charset="0"/>
              </a:rPr>
              <a:t>кровопостачання очей, унаслідок чого </a:t>
            </a:r>
            <a:r>
              <a:rPr lang="uk-UA" sz="2400" dirty="0" smtClean="0">
                <a:latin typeface="Times New Roman" panose="02020603050405020304" pitchFamily="18" charset="0"/>
                <a:ea typeface="Calibri" panose="020F0502020204030204" pitchFamily="34" charset="0"/>
              </a:rPr>
              <a:t>може відбуватись </a:t>
            </a:r>
            <a:r>
              <a:rPr lang="uk-UA" sz="2400" dirty="0">
                <a:latin typeface="Times New Roman" panose="02020603050405020304" pitchFamily="18" charset="0"/>
                <a:ea typeface="Calibri" panose="020F0502020204030204" pitchFamily="34" charset="0"/>
              </a:rPr>
              <a:t>порушення зорової функції. </a:t>
            </a:r>
            <a:r>
              <a:rPr lang="uk-UA" sz="2400" dirty="0" smtClean="0">
                <a:effectLst/>
                <a:latin typeface="Times New Roman" panose="02020603050405020304" pitchFamily="18" charset="0"/>
                <a:ea typeface="Calibri" panose="020F0502020204030204" pitchFamily="34" charset="0"/>
              </a:rPr>
              <a:t> </a:t>
            </a:r>
            <a:endParaRPr lang="ru-RU" sz="2400" b="1" dirty="0">
              <a:solidFill>
                <a:srgbClr val="7030A0"/>
              </a:solidFill>
            </a:endParaRPr>
          </a:p>
        </p:txBody>
      </p:sp>
    </p:spTree>
    <p:extLst>
      <p:ext uri="{BB962C8B-B14F-4D97-AF65-F5344CB8AC3E}">
        <p14:creationId xmlns:p14="http://schemas.microsoft.com/office/powerpoint/2010/main" val="172899687"/>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395536" y="404664"/>
            <a:ext cx="8229600" cy="5472608"/>
          </a:xfrm>
        </p:spPr>
        <p:txBody>
          <a:bodyPr>
            <a:noAutofit/>
          </a:bodyPr>
          <a:lstStyle/>
          <a:p>
            <a:pPr marL="0" indent="0">
              <a:buNone/>
            </a:pPr>
            <a:r>
              <a:rPr lang="uk-UA" sz="2400" dirty="0" smtClean="0">
                <a:latin typeface="Times New Roman" panose="02020603050405020304" pitchFamily="18" charset="0"/>
                <a:cs typeface="Times New Roman" panose="02020603050405020304" pitchFamily="18" charset="0"/>
              </a:rPr>
              <a:t>Таким чином, найбільше від перевантажень страждають такі органи системи:</a:t>
            </a:r>
          </a:p>
          <a:p>
            <a:r>
              <a:rPr lang="uk-UA" sz="2400" dirty="0" smtClean="0">
                <a:latin typeface="Times New Roman" panose="02020603050405020304" pitchFamily="18" charset="0"/>
                <a:cs typeface="Times New Roman" panose="02020603050405020304" pitchFamily="18" charset="0"/>
              </a:rPr>
              <a:t>Серце і судини (можливе кисневе голодування мозку).</a:t>
            </a:r>
          </a:p>
          <a:p>
            <a:r>
              <a:rPr lang="uk-UA" sz="2400" dirty="0" smtClean="0">
                <a:latin typeface="Times New Roman" panose="02020603050405020304" pitchFamily="18" charset="0"/>
                <a:cs typeface="Times New Roman" panose="02020603050405020304" pitchFamily="18" charset="0"/>
              </a:rPr>
              <a:t>Мозок і нервова система (запаморочення, втрата свідомості).</a:t>
            </a:r>
          </a:p>
          <a:p>
            <a:r>
              <a:rPr lang="uk-UA" sz="2400" dirty="0" smtClean="0">
                <a:latin typeface="Times New Roman" panose="02020603050405020304" pitchFamily="18" charset="0"/>
                <a:cs typeface="Times New Roman" panose="02020603050405020304" pitchFamily="18" charset="0"/>
              </a:rPr>
              <a:t>Очі і вестибулярний апарат (тимчасова втрата зору, порушення рівноваги).</a:t>
            </a:r>
          </a:p>
          <a:p>
            <a:r>
              <a:rPr lang="uk-UA" sz="2400" dirty="0" smtClean="0">
                <a:latin typeface="Times New Roman" panose="02020603050405020304" pitchFamily="18" charset="0"/>
                <a:cs typeface="Times New Roman" panose="02020603050405020304" pitchFamily="18" charset="0"/>
              </a:rPr>
              <a:t>Дихальна система (ускладнене дихання, гіпоксія).</a:t>
            </a:r>
          </a:p>
          <a:p>
            <a:r>
              <a:rPr lang="uk-UA" sz="2400" dirty="0" smtClean="0">
                <a:latin typeface="Times New Roman" panose="02020603050405020304" pitchFamily="18" charset="0"/>
                <a:cs typeface="Times New Roman" panose="02020603050405020304" pitchFamily="18" charset="0"/>
              </a:rPr>
              <a:t>Кістки і м’язи (перевантаження можуть призвести до травм).</a:t>
            </a:r>
          </a:p>
          <a:p>
            <a:pPr marL="0" indent="0">
              <a:buNone/>
            </a:pPr>
            <a:endParaRPr lang="uk-UA" sz="2400" dirty="0" smtClean="0">
              <a:latin typeface="Times New Roman" panose="02020603050405020304" pitchFamily="18" charset="0"/>
              <a:cs typeface="Times New Roman" panose="02020603050405020304" pitchFamily="18" charset="0"/>
            </a:endParaRPr>
          </a:p>
          <a:p>
            <a:pPr marL="0" indent="0">
              <a:buNone/>
            </a:pPr>
            <a:r>
              <a:rPr lang="uk-UA" sz="2400" dirty="0" smtClean="0">
                <a:latin typeface="Times New Roman" panose="02020603050405020304" pitchFamily="18" charset="0"/>
                <a:cs typeface="Times New Roman" panose="02020603050405020304" pitchFamily="18" charset="0"/>
              </a:rPr>
              <a:t>Перевантаження понад 9g смертельно небезпечне для людини без спеціального захисту!</a:t>
            </a:r>
            <a:endParaRPr lang="uk-UA"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70374792"/>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7504" y="116632"/>
            <a:ext cx="8784976" cy="6624736"/>
          </a:xfrm>
        </p:spPr>
        <p:txBody>
          <a:bodyPr>
            <a:normAutofit/>
          </a:bodyPr>
          <a:lstStyle/>
          <a:p>
            <a:pPr marL="0" indent="0" algn="ctr">
              <a:buNone/>
            </a:pPr>
            <a:r>
              <a:rPr lang="uk-UA" sz="2800" b="1" dirty="0">
                <a:latin typeface="Times New Roman" panose="02020603050405020304" pitchFamily="18" charset="0"/>
                <a:ea typeface="Calibri" panose="020F0502020204030204" pitchFamily="34" charset="0"/>
              </a:rPr>
              <a:t>Методи боротьби з перевантаженнями </a:t>
            </a:r>
            <a:endParaRPr lang="uk-UA" sz="2800" b="1" dirty="0" smtClean="0">
              <a:latin typeface="Times New Roman" panose="02020603050405020304" pitchFamily="18" charset="0"/>
              <a:ea typeface="Calibri" panose="020F0502020204030204" pitchFamily="34" charset="0"/>
            </a:endParaRPr>
          </a:p>
          <a:p>
            <a:pPr marL="0" indent="0" algn="just">
              <a:buNone/>
            </a:pPr>
            <a:endParaRPr lang="uk-UA" sz="2400" dirty="0" smtClean="0">
              <a:effectLst/>
              <a:latin typeface="Times New Roman" panose="02020603050405020304" pitchFamily="18" charset="0"/>
              <a:ea typeface="Calibri" panose="020F0502020204030204" pitchFamily="34" charset="0"/>
            </a:endParaRPr>
          </a:p>
          <a:p>
            <a:pPr algn="just"/>
            <a:r>
              <a:rPr lang="uk-UA" sz="2400" dirty="0" smtClean="0">
                <a:effectLst/>
                <a:latin typeface="Times New Roman" panose="02020603050405020304" pitchFamily="18" charset="0"/>
                <a:ea typeface="Calibri" panose="020F0502020204030204" pitchFamily="34" charset="0"/>
              </a:rPr>
              <a:t>Одним </a:t>
            </a:r>
            <a:r>
              <a:rPr lang="uk-UA" sz="2400" dirty="0">
                <a:effectLst/>
                <a:latin typeface="Times New Roman" panose="02020603050405020304" pitchFamily="18" charset="0"/>
                <a:ea typeface="Calibri" panose="020F0502020204030204" pitchFamily="34" charset="0"/>
              </a:rPr>
              <a:t>з найважливіших </a:t>
            </a:r>
            <a:r>
              <a:rPr lang="uk-UA" sz="2400" dirty="0" smtClean="0">
                <a:effectLst/>
                <a:latin typeface="Times New Roman" panose="02020603050405020304" pitchFamily="18" charset="0"/>
                <a:ea typeface="Calibri" panose="020F0502020204030204" pitchFamily="34" charset="0"/>
              </a:rPr>
              <a:t>методів боротьби з перевантаженнями є </a:t>
            </a:r>
            <a:r>
              <a:rPr lang="uk-UA" sz="2400" dirty="0">
                <a:effectLst/>
                <a:latin typeface="Times New Roman" panose="02020603050405020304" pitchFamily="18" charset="0"/>
                <a:ea typeface="Calibri" panose="020F0502020204030204" pitchFamily="34" charset="0"/>
              </a:rPr>
              <a:t>зміна положення тіла щодо напрямку перевантаження. </a:t>
            </a:r>
            <a:r>
              <a:rPr lang="uk-UA" sz="2400" dirty="0" smtClean="0">
                <a:effectLst/>
                <a:latin typeface="Times New Roman" panose="02020603050405020304" pitchFamily="18" charset="0"/>
                <a:ea typeface="Calibri" panose="020F0502020204030204" pitchFamily="34" charset="0"/>
              </a:rPr>
              <a:t>Так</a:t>
            </a:r>
            <a:r>
              <a:rPr lang="uk-UA" sz="2400" dirty="0">
                <a:effectLst/>
                <a:latin typeface="Times New Roman" panose="02020603050405020304" pitchFamily="18" charset="0"/>
                <a:ea typeface="Calibri" panose="020F0502020204030204" pitchFamily="34" charset="0"/>
              </a:rPr>
              <a:t>, якщо перевантаження спрямоване не вздовж тіла, а під кутами, близькими до  </a:t>
            </a:r>
            <a:r>
              <a:rPr lang="uk-UA" sz="2400" dirty="0" smtClean="0">
                <a:effectLst/>
                <a:latin typeface="Times New Roman" panose="02020603050405020304" pitchFamily="18" charset="0"/>
                <a:ea typeface="Calibri" panose="020F0502020204030204" pitchFamily="34" charset="0"/>
              </a:rPr>
              <a:t> </a:t>
            </a:r>
            <a:r>
              <a:rPr lang="uk-UA" sz="2400" dirty="0">
                <a:effectLst/>
                <a:latin typeface="Times New Roman" panose="02020603050405020304" pitchFamily="18" charset="0"/>
                <a:ea typeface="Calibri" panose="020F0502020204030204" pitchFamily="34" charset="0"/>
              </a:rPr>
              <a:t>, до напрямку </a:t>
            </a:r>
            <a:r>
              <a:rPr lang="uk-UA" sz="2400" dirty="0" smtClean="0">
                <a:effectLst/>
                <a:latin typeface="Times New Roman" panose="02020603050405020304" pitchFamily="18" charset="0"/>
                <a:ea typeface="Calibri" panose="020F0502020204030204" pitchFamily="34" charset="0"/>
              </a:rPr>
              <a:t>«голова-таз», </a:t>
            </a:r>
            <a:r>
              <a:rPr lang="uk-UA" sz="2400" dirty="0">
                <a:effectLst/>
                <a:latin typeface="Times New Roman" panose="02020603050405020304" pitchFamily="18" charset="0"/>
                <a:ea typeface="Calibri" panose="020F0502020204030204" pitchFamily="34" charset="0"/>
              </a:rPr>
              <a:t>то переносимість перенавантаження зростає в багато разів</a:t>
            </a:r>
            <a:r>
              <a:rPr lang="uk-UA" sz="2400" dirty="0" smtClean="0">
                <a:effectLst/>
                <a:latin typeface="Times New Roman" panose="02020603050405020304" pitchFamily="18" charset="0"/>
                <a:ea typeface="Calibri" panose="020F0502020204030204" pitchFamily="34" charset="0"/>
              </a:rPr>
              <a:t>.</a:t>
            </a:r>
          </a:p>
          <a:p>
            <a:pPr algn="just"/>
            <a:r>
              <a:rPr lang="uk-UA" sz="2400" dirty="0">
                <a:latin typeface="Times New Roman" panose="02020603050405020304" pitchFamily="18" charset="0"/>
                <a:cs typeface="Times New Roman" panose="02020603050405020304" pitchFamily="18" charset="0"/>
              </a:rPr>
              <a:t>П</a:t>
            </a:r>
            <a:r>
              <a:rPr lang="uk-UA" sz="2400" dirty="0" smtClean="0">
                <a:latin typeface="Times New Roman" panose="02020603050405020304" pitchFamily="18" charset="0"/>
                <a:cs typeface="Times New Roman" panose="02020603050405020304" pitchFamily="18" charset="0"/>
              </a:rPr>
              <a:t>еревантаження </a:t>
            </a:r>
            <a:r>
              <a:rPr lang="uk-UA" sz="2400" dirty="0">
                <a:latin typeface="Times New Roman" panose="02020603050405020304" pitchFamily="18" charset="0"/>
                <a:cs typeface="Times New Roman" panose="02020603050405020304" pitchFamily="18" charset="0"/>
              </a:rPr>
              <a:t>легше переживати горизонтально.</a:t>
            </a:r>
          </a:p>
          <a:p>
            <a:pPr marL="0" indent="0" algn="just">
              <a:buNone/>
            </a:pPr>
            <a:endParaRPr lang="ru-RU" sz="2400" dirty="0"/>
          </a:p>
        </p:txBody>
      </p:sp>
      <p:pic>
        <p:nvPicPr>
          <p:cNvPr id="15" name="Рисунок 14">
            <a:extLst>
              <a:ext uri="{FF2B5EF4-FFF2-40B4-BE49-F238E27FC236}">
                <a16:creationId xmlns:a16="http://schemas.microsoft.com/office/drawing/2014/main" id="{EDAA0DA5-FB0A-4E8F-A6C3-A1F8F9694516}"/>
              </a:ext>
            </a:extLst>
          </p:cNvPr>
          <p:cNvPicPr>
            <a:picLocks noChangeAspect="1"/>
          </p:cNvPicPr>
          <p:nvPr/>
        </p:nvPicPr>
        <p:blipFill>
          <a:blip r:embed="rId2"/>
          <a:stretch>
            <a:fillRect/>
          </a:stretch>
        </p:blipFill>
        <p:spPr>
          <a:xfrm>
            <a:off x="6372200" y="2132856"/>
            <a:ext cx="504056" cy="426509"/>
          </a:xfrm>
          <a:prstGeom prst="rect">
            <a:avLst/>
          </a:prstGeom>
        </p:spPr>
      </p:pic>
      <p:pic>
        <p:nvPicPr>
          <p:cNvPr id="2" name="Рисунок 1"/>
          <p:cNvPicPr>
            <a:picLocks noChangeAspect="1"/>
          </p:cNvPicPr>
          <p:nvPr/>
        </p:nvPicPr>
        <p:blipFill>
          <a:blip r:embed="rId3"/>
          <a:stretch>
            <a:fillRect/>
          </a:stretch>
        </p:blipFill>
        <p:spPr>
          <a:xfrm>
            <a:off x="6516216" y="3883868"/>
            <a:ext cx="1728192" cy="2857500"/>
          </a:xfrm>
          <a:prstGeom prst="rect">
            <a:avLst/>
          </a:prstGeom>
        </p:spPr>
      </p:pic>
      <p:pic>
        <p:nvPicPr>
          <p:cNvPr id="5" name="Рисунок 4"/>
          <p:cNvPicPr>
            <a:picLocks noChangeAspect="1"/>
          </p:cNvPicPr>
          <p:nvPr/>
        </p:nvPicPr>
        <p:blipFill>
          <a:blip r:embed="rId4"/>
          <a:stretch>
            <a:fillRect/>
          </a:stretch>
        </p:blipFill>
        <p:spPr>
          <a:xfrm>
            <a:off x="1007604" y="3883868"/>
            <a:ext cx="4608512" cy="2880320"/>
          </a:xfrm>
          <a:prstGeom prst="rect">
            <a:avLst/>
          </a:prstGeom>
        </p:spPr>
      </p:pic>
    </p:spTree>
    <p:extLst>
      <p:ext uri="{BB962C8B-B14F-4D97-AF65-F5344CB8AC3E}">
        <p14:creationId xmlns:p14="http://schemas.microsoft.com/office/powerpoint/2010/main" val="187218865"/>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9512" y="188640"/>
            <a:ext cx="8712968" cy="6552728"/>
          </a:xfrm>
        </p:spPr>
        <p:txBody>
          <a:bodyPr>
            <a:normAutofit/>
          </a:bodyPr>
          <a:lstStyle/>
          <a:p>
            <a:pPr algn="just"/>
            <a:r>
              <a:rPr lang="uk-UA" sz="2400" dirty="0">
                <a:effectLst/>
                <a:latin typeface="Times New Roman" panose="02020603050405020304" pitchFamily="18" charset="0"/>
                <a:ea typeface="Calibri" panose="020F0502020204030204" pitchFamily="34" charset="0"/>
                <a:cs typeface="Times New Roman" panose="02020603050405020304" pitchFamily="18" charset="0"/>
              </a:rPr>
              <a:t>На рис</a:t>
            </a:r>
            <a:r>
              <a:rPr lang="uk-UA" sz="2400" dirty="0">
                <a:latin typeface="Times New Roman" panose="02020603050405020304" pitchFamily="18" charset="0"/>
                <a:ea typeface="Calibri" panose="020F0502020204030204" pitchFamily="34" charset="0"/>
                <a:cs typeface="Times New Roman" panose="02020603050405020304" pitchFamily="18" charset="0"/>
              </a:rPr>
              <a:t>унку</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 схематично показані положення тіла і наведені відповідні значення </a:t>
            </a:r>
            <a:r>
              <a:rPr lang="uk-UA" sz="2400" dirty="0" smtClean="0">
                <a:effectLst/>
                <a:latin typeface="Times New Roman" panose="02020603050405020304" pitchFamily="18" charset="0"/>
                <a:ea typeface="Calibri" panose="020F0502020204030204" pitchFamily="34" charset="0"/>
                <a:cs typeface="Times New Roman" panose="02020603050405020304" pitchFamily="18" charset="0"/>
              </a:rPr>
              <a:t>перевантажень</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 які може протягом принаймні декількох хвилин витримувати здорова людина без того, щоб виникли серйозні розлади здоров’я.</a:t>
            </a:r>
            <a:endParaRPr lang="ru-RU" sz="2400" dirty="0">
              <a:effectLst/>
              <a:latin typeface="Times New Roman" panose="02020603050405020304" pitchFamily="18" charset="0"/>
              <a:ea typeface="Calibri" panose="020F0502020204030204" pitchFamily="34" charset="0"/>
              <a:cs typeface="Times New Roman" panose="02020603050405020304" pitchFamily="18" charset="0"/>
            </a:endParaRPr>
          </a:p>
          <a:p>
            <a:r>
              <a:rPr lang="uk-UA" sz="2400" dirty="0">
                <a:effectLst/>
                <a:latin typeface="Times New Roman" panose="02020603050405020304" pitchFamily="18" charset="0"/>
                <a:ea typeface="Calibri" panose="020F0502020204030204" pitchFamily="34" charset="0"/>
              </a:rPr>
              <a:t>Перенавантаження  (      ) обчислюється за формулою:</a:t>
            </a:r>
          </a:p>
          <a:p>
            <a:pPr marL="0" indent="0">
              <a:buNone/>
            </a:pPr>
            <a:endParaRPr lang="uk-UA" sz="2400" dirty="0">
              <a:latin typeface="Times New Roman" panose="02020603050405020304" pitchFamily="18" charset="0"/>
            </a:endParaRPr>
          </a:p>
          <a:p>
            <a:pPr marL="0" indent="0">
              <a:buNone/>
            </a:pPr>
            <a:endParaRPr lang="uk-UA" sz="2400" dirty="0">
              <a:latin typeface="Times New Roman" panose="02020603050405020304" pitchFamily="18" charset="0"/>
            </a:endParaRPr>
          </a:p>
          <a:p>
            <a:pPr marL="0" indent="0">
              <a:buNone/>
            </a:pPr>
            <a:endParaRPr lang="uk-UA" sz="2400" dirty="0">
              <a:latin typeface="Times New Roman" panose="02020603050405020304" pitchFamily="18" charset="0"/>
            </a:endParaRPr>
          </a:p>
          <a:p>
            <a:endParaRPr lang="uk-UA" sz="2400" dirty="0">
              <a:latin typeface="Times New Roman" panose="02020603050405020304" pitchFamily="18" charset="0"/>
            </a:endParaRPr>
          </a:p>
          <a:p>
            <a:pPr marL="0" indent="0">
              <a:buNone/>
            </a:pPr>
            <a:endParaRPr lang="uk-UA" sz="2400" dirty="0">
              <a:latin typeface="Times New Roman" panose="02020603050405020304" pitchFamily="18" charset="0"/>
            </a:endParaRPr>
          </a:p>
          <a:p>
            <a:endParaRPr lang="ru-RU" sz="2400" dirty="0"/>
          </a:p>
        </p:txBody>
      </p:sp>
      <p:pic>
        <p:nvPicPr>
          <p:cNvPr id="4" name="Рисунок 3">
            <a:extLst>
              <a:ext uri="{FF2B5EF4-FFF2-40B4-BE49-F238E27FC236}">
                <a16:creationId xmlns:a16="http://schemas.microsoft.com/office/drawing/2014/main" id="{AD9A7BCD-1C19-476A-9ECD-69938C3CF600}"/>
              </a:ext>
            </a:extLst>
          </p:cNvPr>
          <p:cNvPicPr>
            <a:picLocks noChangeAspect="1"/>
          </p:cNvPicPr>
          <p:nvPr/>
        </p:nvPicPr>
        <p:blipFill>
          <a:blip r:embed="rId2"/>
          <a:stretch>
            <a:fillRect/>
          </a:stretch>
        </p:blipFill>
        <p:spPr>
          <a:xfrm>
            <a:off x="3419872" y="1772814"/>
            <a:ext cx="360040" cy="432050"/>
          </a:xfrm>
          <a:prstGeom prst="rect">
            <a:avLst/>
          </a:prstGeom>
        </p:spPr>
      </p:pic>
      <p:pic>
        <p:nvPicPr>
          <p:cNvPr id="5" name="Рисунок 4">
            <a:extLst>
              <a:ext uri="{FF2B5EF4-FFF2-40B4-BE49-F238E27FC236}">
                <a16:creationId xmlns:a16="http://schemas.microsoft.com/office/drawing/2014/main" id="{8C94A47C-9E7E-401B-8000-299C5724AC3D}"/>
              </a:ext>
            </a:extLst>
          </p:cNvPr>
          <p:cNvPicPr>
            <a:picLocks noChangeAspect="1"/>
          </p:cNvPicPr>
          <p:nvPr/>
        </p:nvPicPr>
        <p:blipFill>
          <a:blip r:embed="rId3"/>
          <a:stretch>
            <a:fillRect/>
          </a:stretch>
        </p:blipFill>
        <p:spPr>
          <a:xfrm>
            <a:off x="3298363" y="2204864"/>
            <a:ext cx="1265255" cy="1054378"/>
          </a:xfrm>
          <a:prstGeom prst="rect">
            <a:avLst/>
          </a:prstGeom>
        </p:spPr>
      </p:pic>
      <p:pic>
        <p:nvPicPr>
          <p:cNvPr id="6" name="Рисунок 5">
            <a:extLst>
              <a:ext uri="{FF2B5EF4-FFF2-40B4-BE49-F238E27FC236}">
                <a16:creationId xmlns:a16="http://schemas.microsoft.com/office/drawing/2014/main" id="{44F6B259-4839-46CE-8805-F2D590441D3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97578" y="3306218"/>
            <a:ext cx="3226549" cy="3410739"/>
          </a:xfrm>
          <a:prstGeom prst="rect">
            <a:avLst/>
          </a:prstGeom>
        </p:spPr>
      </p:pic>
    </p:spTree>
    <p:extLst>
      <p:ext uri="{BB962C8B-B14F-4D97-AF65-F5344CB8AC3E}">
        <p14:creationId xmlns:p14="http://schemas.microsoft.com/office/powerpoint/2010/main" val="1669381005"/>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6" name="Rectangle 6"/>
          <p:cNvSpPr>
            <a:spLocks noChangeArrowheads="1"/>
          </p:cNvSpPr>
          <p:nvPr/>
        </p:nvSpPr>
        <p:spPr bwMode="auto">
          <a:xfrm>
            <a:off x="152400" y="152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8" name="Rectangle 8"/>
          <p:cNvSpPr>
            <a:spLocks noChangeArrowheads="1"/>
          </p:cNvSpPr>
          <p:nvPr/>
        </p:nvSpPr>
        <p:spPr bwMode="auto">
          <a:xfrm>
            <a:off x="304800" y="3048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5" name="Объект 4">
            <a:extLst>
              <a:ext uri="{FF2B5EF4-FFF2-40B4-BE49-F238E27FC236}">
                <a16:creationId xmlns:a16="http://schemas.microsoft.com/office/drawing/2014/main" id="{3F81EC19-560D-42A4-BFE0-254EAA854AFD}"/>
              </a:ext>
            </a:extLst>
          </p:cNvPr>
          <p:cNvSpPr>
            <a:spLocks noGrp="1"/>
          </p:cNvSpPr>
          <p:nvPr>
            <p:ph idx="1"/>
          </p:nvPr>
        </p:nvSpPr>
        <p:spPr>
          <a:xfrm>
            <a:off x="152400" y="152400"/>
            <a:ext cx="8839200" cy="6553199"/>
          </a:xfrm>
        </p:spPr>
        <p:txBody>
          <a:bodyPr>
            <a:normAutofit/>
          </a:bodyPr>
          <a:lstStyle/>
          <a:p>
            <a:pPr algn="just"/>
            <a:r>
              <a:rPr lang="uk-UA" sz="2400" dirty="0" smtClean="0">
                <a:effectLst/>
                <a:latin typeface="Times New Roman" panose="02020603050405020304" pitchFamily="18" charset="0"/>
                <a:ea typeface="Calibri" panose="020F0502020204030204" pitchFamily="34" charset="0"/>
                <a:cs typeface="Times New Roman" panose="02020603050405020304" pitchFamily="18" charset="0"/>
              </a:rPr>
              <a:t>Для </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біологічних об’єктів </a:t>
            </a:r>
            <a:r>
              <a:rPr lang="uk-UA" sz="2400" b="1" dirty="0">
                <a:effectLst/>
                <a:latin typeface="Times New Roman" panose="02020603050405020304" pitchFamily="18" charset="0"/>
                <a:ea typeface="Calibri" panose="020F0502020204030204" pitchFamily="34" charset="0"/>
                <a:cs typeface="Times New Roman" panose="02020603050405020304" pitchFamily="18" charset="0"/>
              </a:rPr>
              <a:t>невагомість</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 – це </a:t>
            </a:r>
            <a:r>
              <a:rPr lang="uk-UA" sz="2400" dirty="0" smtClean="0">
                <a:effectLst/>
                <a:latin typeface="Times New Roman" panose="02020603050405020304" pitchFamily="18" charset="0"/>
                <a:ea typeface="Calibri" panose="020F0502020204030204" pitchFamily="34" charset="0"/>
                <a:cs typeface="Times New Roman" panose="02020603050405020304" pitchFamily="18" charset="0"/>
              </a:rPr>
              <a:t>також незвичайний </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стан, хоча і в звичайному житті зустрічаються короткочасні періоди часткової невагомості: стрибки, гойдалки, початок руху вниз швидкісного ліфта та інше. </a:t>
            </a:r>
            <a:endParaRPr lang="ru-RU"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uk-UA" sz="2400" dirty="0">
                <a:effectLst/>
                <a:latin typeface="Times New Roman" panose="02020603050405020304" pitchFamily="18" charset="0"/>
                <a:ea typeface="Calibri" panose="020F0502020204030204" pitchFamily="34" charset="0"/>
                <a:cs typeface="Times New Roman" panose="02020603050405020304" pitchFamily="18" charset="0"/>
              </a:rPr>
              <a:t>Відсутність дії опори при невагомості </a:t>
            </a:r>
            <a:r>
              <a:rPr lang="uk-UA" sz="2400" dirty="0" smtClean="0">
                <a:effectLst/>
                <a:latin typeface="Times New Roman" panose="02020603050405020304" pitchFamily="18" charset="0"/>
                <a:ea typeface="Calibri" panose="020F0502020204030204" pitchFamily="34" charset="0"/>
                <a:cs typeface="Times New Roman" panose="02020603050405020304" pitchFamily="18" charset="0"/>
              </a:rPr>
              <a:t>може приводити </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до </a:t>
            </a:r>
            <a:r>
              <a:rPr lang="uk-UA" sz="2400" dirty="0" smtClean="0">
                <a:effectLst/>
                <a:latin typeface="Times New Roman" panose="02020603050405020304" pitchFamily="18" charset="0"/>
                <a:ea typeface="Calibri" panose="020F0502020204030204" pitchFamily="34" charset="0"/>
                <a:cs typeface="Times New Roman" panose="02020603050405020304" pitchFamily="18" charset="0"/>
              </a:rPr>
              <a:t>зниженням </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працездатності, </a:t>
            </a:r>
            <a:r>
              <a:rPr lang="uk-UA" sz="2400" dirty="0" smtClean="0">
                <a:effectLst/>
                <a:latin typeface="Times New Roman" panose="02020603050405020304" pitchFamily="18" charset="0"/>
                <a:ea typeface="Calibri" panose="020F0502020204030204" pitchFamily="34" charset="0"/>
                <a:cs typeface="Times New Roman" panose="02020603050405020304" pitchFamily="18" charset="0"/>
              </a:rPr>
              <a:t>зменшення м’язової маси, </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відбувається демінералізація кісткової тканини або падіння мінеральної насиченості кісткової тканини, а отже </a:t>
            </a:r>
            <a:r>
              <a:rPr lang="uk-UA" sz="2400" dirty="0" smtClean="0">
                <a:effectLst/>
                <a:latin typeface="Times New Roman" panose="02020603050405020304" pitchFamily="18" charset="0"/>
                <a:ea typeface="Calibri" panose="020F0502020204030204" pitchFamily="34" charset="0"/>
                <a:cs typeface="Times New Roman" panose="02020603050405020304" pitchFamily="18" charset="0"/>
              </a:rPr>
              <a:t>погіршуються механічні характеристики кісток і, </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в першу чергу, </a:t>
            </a:r>
            <a:r>
              <a:rPr lang="uk-UA" sz="2400" dirty="0" smtClean="0">
                <a:effectLst/>
                <a:latin typeface="Times New Roman" panose="02020603050405020304" pitchFamily="18" charset="0"/>
                <a:ea typeface="Calibri" panose="020F0502020204030204" pitchFamily="34" charset="0"/>
                <a:cs typeface="Times New Roman" panose="02020603050405020304" pitchFamily="18" charset="0"/>
              </a:rPr>
              <a:t>знижується межа міцності кісток.</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uk-UA" sz="2400" dirty="0" smtClean="0">
                <a:effectLst/>
                <a:latin typeface="Times New Roman" panose="02020603050405020304" pitchFamily="18" charset="0"/>
                <a:ea typeface="Calibri" panose="020F0502020204030204" pitchFamily="34" charset="0"/>
                <a:cs typeface="Times New Roman" panose="02020603050405020304" pitchFamily="18" charset="0"/>
              </a:rPr>
              <a:t>При </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цьому найшвидша атрофія кісткової тканини відбувається в хребті, із чим </a:t>
            </a:r>
            <a:r>
              <a:rPr lang="uk-UA" sz="2400" dirty="0" smtClean="0">
                <a:effectLst/>
                <a:latin typeface="Times New Roman" panose="02020603050405020304" pitchFamily="18" charset="0"/>
                <a:ea typeface="Calibri" panose="020F0502020204030204" pitchFamily="34" charset="0"/>
                <a:cs typeface="Times New Roman" panose="02020603050405020304" pitchFamily="18" charset="0"/>
              </a:rPr>
              <a:t>пов'язаний ризик ушкоджень кісток при </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поверненні </a:t>
            </a:r>
            <a:r>
              <a:rPr lang="uk-UA" sz="2400" dirty="0" smtClean="0">
                <a:effectLst/>
                <a:latin typeface="Times New Roman" panose="02020603050405020304" pitchFamily="18" charset="0"/>
                <a:ea typeface="Calibri" panose="020F0502020204030204" pitchFamily="34" charset="0"/>
                <a:cs typeface="Times New Roman" panose="02020603050405020304" pitchFamily="18" charset="0"/>
              </a:rPr>
              <a:t>людини від перебування у стані невагомості </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до нормальної вагомості.</a:t>
            </a:r>
            <a:endParaRPr lang="ru-RU" sz="24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ru-RU" sz="2400" dirty="0"/>
          </a:p>
        </p:txBody>
      </p:sp>
    </p:spTree>
    <p:extLst>
      <p:ext uri="{BB962C8B-B14F-4D97-AF65-F5344CB8AC3E}">
        <p14:creationId xmlns:p14="http://schemas.microsoft.com/office/powerpoint/2010/main" val="2511127570"/>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0" y="476672"/>
            <a:ext cx="8568952" cy="2664296"/>
          </a:xfrm>
        </p:spPr>
        <p:txBody>
          <a:bodyPr>
            <a:normAutofit/>
          </a:bodyPr>
          <a:lstStyle/>
          <a:p>
            <a:pPr algn="just"/>
            <a:r>
              <a:rPr lang="uk-UA" sz="2400" dirty="0">
                <a:effectLst/>
                <a:latin typeface="Times New Roman" panose="02020603050405020304" pitchFamily="18" charset="0"/>
                <a:ea typeface="Calibri" panose="020F0502020204030204" pitchFamily="34" charset="0"/>
                <a:cs typeface="Times New Roman" panose="02020603050405020304" pitchFamily="18" charset="0"/>
              </a:rPr>
              <a:t>У звичайних умовах гідростатичний тиск крові у верхній частині тіла менший, ніж у нижній. </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uk-UA" sz="2400" dirty="0">
                <a:effectLst/>
                <a:latin typeface="Times New Roman" panose="02020603050405020304" pitchFamily="18" charset="0"/>
                <a:ea typeface="Calibri" panose="020F0502020204030204" pitchFamily="34" charset="0"/>
                <a:cs typeface="Times New Roman" panose="02020603050405020304" pitchFamily="18" charset="0"/>
              </a:rPr>
              <a:t>У невагомості кров </a:t>
            </a:r>
            <a:r>
              <a:rPr lang="uk-UA" sz="2400" dirty="0" smtClean="0">
                <a:effectLst/>
                <a:latin typeface="Times New Roman" panose="02020603050405020304" pitchFamily="18" charset="0"/>
                <a:ea typeface="Calibri" panose="020F0502020204030204" pitchFamily="34" charset="0"/>
                <a:cs typeface="Times New Roman" panose="02020603050405020304" pitchFamily="18" charset="0"/>
              </a:rPr>
              <a:t>рівномірно </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розподіляється в організмі; це </a:t>
            </a:r>
            <a:r>
              <a:rPr lang="uk-UA" sz="2400" dirty="0" smtClean="0">
                <a:effectLst/>
                <a:latin typeface="Times New Roman" panose="02020603050405020304" pitchFamily="18" charset="0"/>
                <a:ea typeface="Calibri" panose="020F0502020204030204" pitchFamily="34" charset="0"/>
                <a:cs typeface="Times New Roman" panose="02020603050405020304" pitchFamily="18" charset="0"/>
              </a:rPr>
              <a:t>означає</a:t>
            </a:r>
            <a:r>
              <a:rPr lang="uk-UA" sz="2400" dirty="0">
                <a:effectLst/>
                <a:latin typeface="Times New Roman" panose="02020603050405020304" pitchFamily="18" charset="0"/>
                <a:ea typeface="Calibri" panose="020F0502020204030204" pitchFamily="34" charset="0"/>
                <a:cs typeface="Times New Roman" panose="02020603050405020304" pitchFamily="18" charset="0"/>
              </a:rPr>
              <a:t>, що верхня частина тіла переповнена кров’ю у порівняння зі звичайним станом (відчувається важкість у голові, з’являється набряклість </a:t>
            </a:r>
            <a:r>
              <a:rPr lang="uk-UA" sz="2400" dirty="0" smtClean="0">
                <a:effectLst/>
                <a:latin typeface="Times New Roman" panose="02020603050405020304" pitchFamily="18" charset="0"/>
                <a:ea typeface="Calibri" panose="020F0502020204030204" pitchFamily="34" charset="0"/>
                <a:cs typeface="Times New Roman" panose="02020603050405020304" pitchFamily="18" charset="0"/>
              </a:rPr>
              <a:t>обличчя).</a:t>
            </a:r>
            <a:endParaRPr lang="ru-RU" sz="24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sz="2800" dirty="0"/>
          </a:p>
          <a:p>
            <a:endParaRPr lang="ru-RU" sz="2800" dirty="0"/>
          </a:p>
        </p:txBody>
      </p:sp>
      <p:pic>
        <p:nvPicPr>
          <p:cNvPr id="2" name="Рисунок 1">
            <a:extLst>
              <a:ext uri="{FF2B5EF4-FFF2-40B4-BE49-F238E27FC236}">
                <a16:creationId xmlns:a16="http://schemas.microsoft.com/office/drawing/2014/main" id="{07A46CF6-F8FF-4970-90C9-C6A3446EAAC1}"/>
              </a:ext>
            </a:extLst>
          </p:cNvPr>
          <p:cNvPicPr>
            <a:picLocks noChangeAspect="1"/>
          </p:cNvPicPr>
          <p:nvPr/>
        </p:nvPicPr>
        <p:blipFill>
          <a:blip r:embed="rId2"/>
          <a:stretch>
            <a:fillRect/>
          </a:stretch>
        </p:blipFill>
        <p:spPr>
          <a:xfrm>
            <a:off x="2429762" y="3573016"/>
            <a:ext cx="4284476" cy="3025075"/>
          </a:xfrm>
          <a:prstGeom prst="rect">
            <a:avLst/>
          </a:prstGeom>
        </p:spPr>
      </p:pic>
    </p:spTree>
    <p:extLst>
      <p:ext uri="{BB962C8B-B14F-4D97-AF65-F5344CB8AC3E}">
        <p14:creationId xmlns:p14="http://schemas.microsoft.com/office/powerpoint/2010/main" val="757156656"/>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735695"/>
            <a:ext cx="8229600" cy="778098"/>
          </a:xfrm>
        </p:spPr>
        <p:txBody>
          <a:bodyPr>
            <a:normAutofit/>
          </a:bodyPr>
          <a:lstStyle/>
          <a:p>
            <a:r>
              <a:rPr lang="uk-UA" sz="4000" dirty="0">
                <a:solidFill>
                  <a:srgbClr val="7030A0"/>
                </a:solidFill>
              </a:rPr>
              <a:t>Дякуємо за </a:t>
            </a:r>
            <a:r>
              <a:rPr lang="uk-UA" sz="4000" dirty="0" smtClean="0">
                <a:solidFill>
                  <a:srgbClr val="7030A0"/>
                </a:solidFill>
              </a:rPr>
              <a:t>увагу !</a:t>
            </a:r>
            <a:endParaRPr lang="ru-RU" sz="4000" dirty="0">
              <a:solidFill>
                <a:srgbClr val="7030A0"/>
              </a:solidFill>
            </a:endParaRPr>
          </a:p>
        </p:txBody>
      </p:sp>
      <p:sp>
        <p:nvSpPr>
          <p:cNvPr id="3" name="Объект 2"/>
          <p:cNvSpPr>
            <a:spLocks noGrp="1"/>
          </p:cNvSpPr>
          <p:nvPr>
            <p:ph idx="1"/>
          </p:nvPr>
        </p:nvSpPr>
        <p:spPr>
          <a:xfrm>
            <a:off x="107504" y="1124744"/>
            <a:ext cx="8928992" cy="5544616"/>
          </a:xfrm>
        </p:spPr>
        <p:txBody>
          <a:bodyPr>
            <a:normAutofit lnSpcReduction="10000"/>
          </a:bodyPr>
          <a:lstStyle/>
          <a:p>
            <a:endParaRPr lang="uk-UA" sz="1800" dirty="0"/>
          </a:p>
          <a:p>
            <a:endParaRPr lang="uk-UA" sz="1800" dirty="0"/>
          </a:p>
          <a:p>
            <a:endParaRPr lang="uk-UA" sz="1800" dirty="0"/>
          </a:p>
          <a:p>
            <a:endParaRPr lang="uk-UA" sz="1800" dirty="0"/>
          </a:p>
          <a:p>
            <a:endParaRPr lang="uk-UA" sz="1800" dirty="0"/>
          </a:p>
          <a:p>
            <a:endParaRPr lang="uk-UA" sz="1800" dirty="0"/>
          </a:p>
          <a:p>
            <a:endParaRPr lang="uk-UA" sz="1800" dirty="0"/>
          </a:p>
          <a:p>
            <a:endParaRPr lang="uk-UA" sz="1800" dirty="0"/>
          </a:p>
          <a:p>
            <a:endParaRPr lang="uk-UA" sz="1800" dirty="0"/>
          </a:p>
          <a:p>
            <a:endParaRPr lang="uk-UA" sz="1800" dirty="0"/>
          </a:p>
          <a:p>
            <a:endParaRPr lang="uk-UA" sz="1800" dirty="0"/>
          </a:p>
          <a:p>
            <a:endParaRPr lang="uk-UA" sz="1800" dirty="0"/>
          </a:p>
          <a:p>
            <a:endParaRPr lang="uk-UA" sz="1800" dirty="0"/>
          </a:p>
          <a:p>
            <a:endParaRPr lang="uk-UA" sz="1800" dirty="0"/>
          </a:p>
          <a:p>
            <a:endParaRPr lang="uk-UA" sz="1800" dirty="0"/>
          </a:p>
          <a:p>
            <a:endParaRPr lang="uk-UA" sz="1800" dirty="0"/>
          </a:p>
          <a:p>
            <a:pPr marL="0" indent="0">
              <a:buNone/>
            </a:pPr>
            <a:r>
              <a:rPr lang="ru-RU" sz="1800" dirty="0"/>
              <a:t>       </a:t>
            </a:r>
            <a:endParaRPr lang="ru-RU" sz="1800" dirty="0">
              <a:solidFill>
                <a:srgbClr val="7030A0"/>
              </a:solidFill>
            </a:endParaRPr>
          </a:p>
        </p:txBody>
      </p:sp>
      <p:pic>
        <p:nvPicPr>
          <p:cNvPr id="4" name="Рисунок 3">
            <a:extLst>
              <a:ext uri="{FF2B5EF4-FFF2-40B4-BE49-F238E27FC236}">
                <a16:creationId xmlns:a16="http://schemas.microsoft.com/office/drawing/2014/main" id="{85E514E7-BB69-46B5-8CA2-30755E9D8703}"/>
              </a:ext>
            </a:extLst>
          </p:cNvPr>
          <p:cNvPicPr>
            <a:picLocks noChangeAspect="1"/>
          </p:cNvPicPr>
          <p:nvPr/>
        </p:nvPicPr>
        <p:blipFill>
          <a:blip r:embed="rId2"/>
          <a:stretch>
            <a:fillRect/>
          </a:stretch>
        </p:blipFill>
        <p:spPr>
          <a:xfrm>
            <a:off x="5508104" y="2960948"/>
            <a:ext cx="2811123" cy="1872208"/>
          </a:xfrm>
          <a:prstGeom prst="rect">
            <a:avLst/>
          </a:prstGeom>
        </p:spPr>
      </p:pic>
      <p:pic>
        <p:nvPicPr>
          <p:cNvPr id="5" name="Рисунок 4">
            <a:extLst>
              <a:ext uri="{FF2B5EF4-FFF2-40B4-BE49-F238E27FC236}">
                <a16:creationId xmlns:a16="http://schemas.microsoft.com/office/drawing/2014/main" id="{AA219CA2-5A0E-4E22-AAA7-EB30C1590AC8}"/>
              </a:ext>
            </a:extLst>
          </p:cNvPr>
          <p:cNvPicPr>
            <a:picLocks noChangeAspect="1"/>
          </p:cNvPicPr>
          <p:nvPr/>
        </p:nvPicPr>
        <p:blipFill>
          <a:blip r:embed="rId3"/>
          <a:stretch>
            <a:fillRect/>
          </a:stretch>
        </p:blipFill>
        <p:spPr>
          <a:xfrm>
            <a:off x="1619672" y="2636912"/>
            <a:ext cx="2302953" cy="2232248"/>
          </a:xfrm>
          <a:prstGeom prst="rect">
            <a:avLst/>
          </a:prstGeom>
        </p:spPr>
      </p:pic>
    </p:spTree>
    <p:extLst>
      <p:ext uri="{BB962C8B-B14F-4D97-AF65-F5344CB8AC3E}">
        <p14:creationId xmlns:p14="http://schemas.microsoft.com/office/powerpoint/2010/main" val="870503632"/>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395536" y="2924944"/>
            <a:ext cx="8229600" cy="3456384"/>
          </a:xfrm>
          <a:solidFill>
            <a:schemeClr val="accent6">
              <a:lumMod val="40000"/>
              <a:lumOff val="60000"/>
            </a:schemeClr>
          </a:solidFill>
        </p:spPr>
        <p:txBody>
          <a:bodyPr/>
          <a:lstStyle/>
          <a:p>
            <a:pPr marL="0" indent="0" algn="ctr">
              <a:buNone/>
            </a:pPr>
            <a:endParaRPr lang="uk-UA" sz="2800" dirty="0" smtClean="0">
              <a:latin typeface="Times New Roman" panose="02020603050405020304" pitchFamily="18" charset="0"/>
              <a:cs typeface="Times New Roman" panose="02020603050405020304" pitchFamily="18" charset="0"/>
            </a:endParaRPr>
          </a:p>
          <a:p>
            <a:pPr marL="0" indent="0" algn="ctr">
              <a:buNone/>
            </a:pPr>
            <a:r>
              <a:rPr lang="uk-UA" sz="2800" dirty="0" smtClean="0">
                <a:latin typeface="Times New Roman" panose="02020603050405020304" pitchFamily="18" charset="0"/>
                <a:cs typeface="Times New Roman" panose="02020603050405020304" pitchFamily="18" charset="0"/>
              </a:rPr>
              <a:t>Тема 4</a:t>
            </a:r>
          </a:p>
          <a:p>
            <a:pPr marL="0" indent="0" algn="ctr">
              <a:buNone/>
            </a:pPr>
            <a:r>
              <a:rPr lang="uk-UA" sz="2800" b="1" dirty="0">
                <a:latin typeface="Times New Roman" pitchFamily="18" charset="0"/>
                <a:cs typeface="Times New Roman" pitchFamily="18" charset="0"/>
              </a:rPr>
              <a:t>БІОМЕХАНІЧНІ ОСОБЛИВОСТІ </a:t>
            </a:r>
          </a:p>
          <a:p>
            <a:pPr marL="0" indent="0" algn="ctr">
              <a:buNone/>
            </a:pPr>
            <a:r>
              <a:rPr lang="uk-UA" sz="2800" b="1" dirty="0">
                <a:latin typeface="Times New Roman" pitchFamily="18" charset="0"/>
                <a:cs typeface="Times New Roman" pitchFamily="18" charset="0"/>
              </a:rPr>
              <a:t>М’ЯЗОВОГО СКОРОЧЕННЯ</a:t>
            </a:r>
          </a:p>
          <a:p>
            <a:pPr marL="0" indent="0" algn="ctr">
              <a:buNone/>
            </a:pPr>
            <a:endParaRPr lang="uk-UA" dirty="0"/>
          </a:p>
        </p:txBody>
      </p:sp>
      <p:sp>
        <p:nvSpPr>
          <p:cNvPr id="7" name="TextBox 6"/>
          <p:cNvSpPr txBox="1"/>
          <p:nvPr/>
        </p:nvSpPr>
        <p:spPr>
          <a:xfrm>
            <a:off x="2843808" y="476672"/>
            <a:ext cx="5755729" cy="2246769"/>
          </a:xfrm>
          <a:prstGeom prst="rect">
            <a:avLst/>
          </a:prstGeom>
          <a:solidFill>
            <a:schemeClr val="accent5">
              <a:lumMod val="20000"/>
              <a:lumOff val="80000"/>
            </a:schemeClr>
          </a:solidFill>
        </p:spPr>
        <p:txBody>
          <a:bodyPr wrap="square" rtlCol="0">
            <a:spAutoFit/>
          </a:bodyPr>
          <a:lstStyle/>
          <a:p>
            <a:r>
              <a:rPr lang="uk-UA" sz="2000" dirty="0" smtClean="0">
                <a:latin typeface="Times New Roman" panose="02020603050405020304" pitchFamily="18" charset="0"/>
                <a:cs typeface="Times New Roman" panose="02020603050405020304" pitchFamily="18" charset="0"/>
              </a:rPr>
              <a:t>Харківський національний медичний університет</a:t>
            </a:r>
          </a:p>
          <a:p>
            <a:endParaRPr lang="uk-UA" sz="2000" dirty="0">
              <a:latin typeface="Times New Roman" panose="02020603050405020304" pitchFamily="18" charset="0"/>
              <a:cs typeface="Times New Roman" panose="02020603050405020304" pitchFamily="18" charset="0"/>
            </a:endParaRPr>
          </a:p>
          <a:p>
            <a:r>
              <a:rPr lang="uk-UA" sz="2000" dirty="0" smtClean="0">
                <a:latin typeface="Times New Roman" panose="02020603050405020304" pitchFamily="18" charset="0"/>
                <a:cs typeface="Times New Roman" panose="02020603050405020304" pitchFamily="18" charset="0"/>
              </a:rPr>
              <a:t>Кафедра медичної та біологічної фізики і медичної інформатики</a:t>
            </a:r>
          </a:p>
          <a:p>
            <a:endParaRPr lang="uk-UA" sz="2000" dirty="0">
              <a:latin typeface="Times New Roman" panose="02020603050405020304" pitchFamily="18" charset="0"/>
              <a:cs typeface="Times New Roman" panose="02020603050405020304" pitchFamily="18" charset="0"/>
            </a:endParaRPr>
          </a:p>
          <a:p>
            <a:r>
              <a:rPr lang="uk-UA" sz="2000" dirty="0" smtClean="0">
                <a:latin typeface="Times New Roman" panose="02020603050405020304" pitchFamily="18" charset="0"/>
                <a:cs typeface="Times New Roman" panose="02020603050405020304" pitchFamily="18" charset="0"/>
              </a:rPr>
              <a:t>Освітній компонент «Основи біомеханіки»</a:t>
            </a:r>
          </a:p>
          <a:p>
            <a:endParaRPr lang="uk-UA" sz="2000" dirty="0">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a:stretch>
            <a:fillRect/>
          </a:stretch>
        </p:blipFill>
        <p:spPr>
          <a:xfrm>
            <a:off x="395536" y="476672"/>
            <a:ext cx="2237426" cy="2231329"/>
          </a:xfrm>
          <a:prstGeom prst="rect">
            <a:avLst/>
          </a:prstGeom>
        </p:spPr>
      </p:pic>
    </p:spTree>
    <p:extLst>
      <p:ext uri="{BB962C8B-B14F-4D97-AF65-F5344CB8AC3E}">
        <p14:creationId xmlns:p14="http://schemas.microsoft.com/office/powerpoint/2010/main" val="3456354236"/>
      </p:ext>
    </p:extLst>
  </p:cSld>
  <p:clrMapOvr>
    <a:masterClrMapping/>
  </p:clrMapOvr>
  <p:timing>
    <p:tnLst>
      <p:par>
        <p:cT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467544" y="188640"/>
            <a:ext cx="8424936" cy="6408712"/>
          </a:xfrm>
        </p:spPr>
        <p:txBody>
          <a:bodyPr>
            <a:noAutofit/>
          </a:bodyPr>
          <a:lstStyle/>
          <a:p>
            <a:r>
              <a:rPr lang="uk-UA" sz="2800" b="1" i="1" dirty="0" smtClean="0">
                <a:solidFill>
                  <a:schemeClr val="tx1"/>
                </a:solidFill>
                <a:latin typeface="Times New Roman" pitchFamily="18" charset="0"/>
                <a:cs typeface="Times New Roman" pitchFamily="18" charset="0"/>
              </a:rPr>
              <a:t>План</a:t>
            </a:r>
          </a:p>
          <a:p>
            <a:endParaRPr lang="uk-UA" sz="2800" b="1" i="1" dirty="0" smtClean="0">
              <a:solidFill>
                <a:schemeClr val="tx1"/>
              </a:solidFill>
              <a:latin typeface="Times New Roman" pitchFamily="18" charset="0"/>
              <a:cs typeface="Times New Roman" pitchFamily="18" charset="0"/>
            </a:endParaRPr>
          </a:p>
          <a:p>
            <a:pPr marL="457200" indent="-457200" algn="just">
              <a:buFont typeface="+mj-lt"/>
              <a:buAutoNum type="arabicPeriod"/>
            </a:pPr>
            <a:r>
              <a:rPr lang="uk-UA" sz="2400" dirty="0" smtClean="0">
                <a:solidFill>
                  <a:schemeClr val="tx1"/>
                </a:solidFill>
                <a:latin typeface="Times New Roman" pitchFamily="18" charset="0"/>
                <a:cs typeface="Times New Roman" pitchFamily="18" charset="0"/>
              </a:rPr>
              <a:t>Типи м’язів: скелетні, гладенькі, серцевий.</a:t>
            </a:r>
          </a:p>
          <a:p>
            <a:pPr marL="457200" indent="-457200" algn="just">
              <a:buFont typeface="+mj-lt"/>
              <a:buAutoNum type="arabicPeriod"/>
            </a:pPr>
            <a:r>
              <a:rPr lang="uk-UA" sz="2400" dirty="0" smtClean="0">
                <a:solidFill>
                  <a:schemeClr val="tx1"/>
                </a:solidFill>
                <a:latin typeface="Times New Roman" pitchFamily="18" charset="0"/>
                <a:cs typeface="Times New Roman" pitchFamily="18" charset="0"/>
              </a:rPr>
              <a:t>Механізм скорочення м’язів.</a:t>
            </a:r>
          </a:p>
          <a:p>
            <a:pPr marL="457200" indent="-457200" algn="just">
              <a:buFont typeface="+mj-lt"/>
              <a:buAutoNum type="arabicPeriod"/>
            </a:pPr>
            <a:r>
              <a:rPr lang="uk-UA" sz="2400" dirty="0" smtClean="0">
                <a:solidFill>
                  <a:schemeClr val="tx1"/>
                </a:solidFill>
                <a:latin typeface="Times New Roman" pitchFamily="18" charset="0"/>
                <a:cs typeface="Times New Roman" pitchFamily="18" charset="0"/>
              </a:rPr>
              <a:t>Скорочувальна активність м’язів:</a:t>
            </a:r>
          </a:p>
          <a:p>
            <a:pPr marL="342900" indent="-342900" algn="just">
              <a:buFontTx/>
              <a:buChar char="-"/>
            </a:pPr>
            <a:r>
              <a:rPr lang="uk-UA" sz="2400" dirty="0" smtClean="0">
                <a:solidFill>
                  <a:schemeClr val="tx1"/>
                </a:solidFill>
                <a:latin typeface="Times New Roman" pitchFamily="18" charset="0"/>
                <a:cs typeface="Times New Roman" pitchFamily="18" charset="0"/>
              </a:rPr>
              <a:t>види </a:t>
            </a:r>
            <a:r>
              <a:rPr lang="uk-UA" sz="2400" dirty="0">
                <a:solidFill>
                  <a:schemeClr val="tx1"/>
                </a:solidFill>
                <a:latin typeface="Times New Roman" panose="02020603050405020304" pitchFamily="18" charset="0"/>
                <a:cs typeface="Times New Roman" panose="02020603050405020304" pitchFamily="18" charset="0"/>
              </a:rPr>
              <a:t>м’язових </a:t>
            </a:r>
            <a:r>
              <a:rPr lang="uk-UA" sz="2400" dirty="0" smtClean="0">
                <a:solidFill>
                  <a:schemeClr val="tx1"/>
                </a:solidFill>
                <a:latin typeface="Times New Roman" pitchFamily="18" charset="0"/>
                <a:cs typeface="Times New Roman" pitchFamily="18" charset="0"/>
              </a:rPr>
              <a:t>скорочень: ізометричне і ізотонічне; одиночне скорочення і тетанус;</a:t>
            </a:r>
          </a:p>
          <a:p>
            <a:pPr marL="342900" indent="-342900" algn="just">
              <a:buFontTx/>
              <a:buChar char="-"/>
            </a:pPr>
            <a:r>
              <a:rPr lang="uk-UA" sz="2400" dirty="0" smtClean="0">
                <a:solidFill>
                  <a:schemeClr val="tx1"/>
                </a:solidFill>
                <a:latin typeface="Times New Roman" pitchFamily="18" charset="0"/>
                <a:cs typeface="Times New Roman" pitchFamily="18" charset="0"/>
              </a:rPr>
              <a:t>види роботи м’язів (статична, динамічна).</a:t>
            </a:r>
          </a:p>
          <a:p>
            <a:pPr algn="just"/>
            <a:r>
              <a:rPr lang="uk-UA" sz="2400" dirty="0" smtClean="0">
                <a:solidFill>
                  <a:schemeClr val="tx1"/>
                </a:solidFill>
                <a:latin typeface="Times New Roman" pitchFamily="18" charset="0"/>
                <a:cs typeface="Times New Roman" pitchFamily="18" charset="0"/>
              </a:rPr>
              <a:t>4. Сила </a:t>
            </a:r>
            <a:r>
              <a:rPr lang="uk-UA" sz="2400" dirty="0">
                <a:solidFill>
                  <a:schemeClr val="tx1"/>
                </a:solidFill>
                <a:latin typeface="Times New Roman" panose="02020603050405020304" pitchFamily="18" charset="0"/>
                <a:cs typeface="Times New Roman" panose="02020603050405020304" pitchFamily="18" charset="0"/>
              </a:rPr>
              <a:t>м’яза при скороченні (максимальна, абсолютна, відносна</a:t>
            </a:r>
            <a:r>
              <a:rPr lang="uk-UA" sz="2400" dirty="0" smtClean="0">
                <a:solidFill>
                  <a:schemeClr val="tx1"/>
                </a:solidFill>
                <a:latin typeface="Times New Roman" panose="02020603050405020304" pitchFamily="18" charset="0"/>
                <a:cs typeface="Times New Roman" panose="02020603050405020304" pitchFamily="18" charset="0"/>
              </a:rPr>
              <a:t>).</a:t>
            </a:r>
          </a:p>
          <a:p>
            <a:pPr algn="just"/>
            <a:r>
              <a:rPr lang="uk-UA" sz="2400" dirty="0" smtClean="0">
                <a:solidFill>
                  <a:schemeClr val="tx1"/>
                </a:solidFill>
                <a:latin typeface="Times New Roman" panose="02020603050405020304" pitchFamily="18" charset="0"/>
                <a:cs typeface="Times New Roman" panose="02020603050405020304" pitchFamily="18" charset="0"/>
              </a:rPr>
              <a:t>5. Закономірності м’язового скорочення. Рівняння </a:t>
            </a:r>
            <a:r>
              <a:rPr lang="uk-UA" sz="2400" dirty="0" err="1">
                <a:solidFill>
                  <a:schemeClr val="tx1"/>
                </a:solidFill>
                <a:latin typeface="Times New Roman" panose="02020603050405020304" pitchFamily="18" charset="0"/>
                <a:cs typeface="Times New Roman" panose="02020603050405020304" pitchFamily="18" charset="0"/>
              </a:rPr>
              <a:t>Хілла</a:t>
            </a:r>
            <a:r>
              <a:rPr lang="uk-UA" sz="2400" dirty="0">
                <a:solidFill>
                  <a:schemeClr val="tx1"/>
                </a:solidFill>
                <a:latin typeface="Times New Roman" panose="02020603050405020304" pitchFamily="18" charset="0"/>
                <a:cs typeface="Times New Roman" panose="02020603050405020304" pitchFamily="18" charset="0"/>
              </a:rPr>
              <a:t>.</a:t>
            </a:r>
          </a:p>
          <a:p>
            <a:pPr algn="just"/>
            <a:r>
              <a:rPr lang="uk-UA" sz="2400" dirty="0" smtClean="0">
                <a:solidFill>
                  <a:schemeClr val="tx1"/>
                </a:solidFill>
                <a:latin typeface="Times New Roman" panose="02020603050405020304" pitchFamily="18" charset="0"/>
                <a:cs typeface="Times New Roman" panose="02020603050405020304" pitchFamily="18" charset="0"/>
              </a:rPr>
              <a:t>6. Енергетика м’язового скорочення:</a:t>
            </a:r>
          </a:p>
          <a:p>
            <a:pPr marL="342900" indent="-342900" algn="just">
              <a:buFontTx/>
              <a:buChar char="-"/>
            </a:pPr>
            <a:r>
              <a:rPr lang="uk-UA" sz="2400" dirty="0" smtClean="0">
                <a:solidFill>
                  <a:schemeClr val="tx1"/>
                </a:solidFill>
                <a:latin typeface="Times New Roman" panose="02020603050405020304" pitchFamily="18" charset="0"/>
                <a:cs typeface="Times New Roman" panose="02020603050405020304" pitchFamily="18" charset="0"/>
              </a:rPr>
              <a:t>кількість </a:t>
            </a:r>
            <a:r>
              <a:rPr lang="uk-UA" sz="2400" dirty="0">
                <a:solidFill>
                  <a:schemeClr val="tx1"/>
                </a:solidFill>
                <a:latin typeface="Times New Roman" panose="02020603050405020304" pitchFamily="18" charset="0"/>
                <a:cs typeface="Times New Roman" panose="02020603050405020304" pitchFamily="18" charset="0"/>
              </a:rPr>
              <a:t>теплоти, яка виділяється у м’язі при його </a:t>
            </a:r>
            <a:r>
              <a:rPr lang="uk-UA" sz="2400" dirty="0" smtClean="0">
                <a:solidFill>
                  <a:schemeClr val="tx1"/>
                </a:solidFill>
                <a:latin typeface="Times New Roman" panose="02020603050405020304" pitchFamily="18" charset="0"/>
                <a:cs typeface="Times New Roman" panose="02020603050405020304" pitchFamily="18" charset="0"/>
              </a:rPr>
              <a:t>скороченні;</a:t>
            </a:r>
          </a:p>
          <a:p>
            <a:pPr marL="342900" indent="-342900" algn="just">
              <a:buFontTx/>
              <a:buChar char="-"/>
            </a:pPr>
            <a:r>
              <a:rPr lang="uk-UA" sz="2400" dirty="0" smtClean="0">
                <a:solidFill>
                  <a:schemeClr val="tx1"/>
                </a:solidFill>
                <a:latin typeface="Times New Roman" panose="02020603050405020304" pitchFamily="18" charset="0"/>
                <a:cs typeface="Times New Roman" panose="02020603050405020304" pitchFamily="18" charset="0"/>
              </a:rPr>
              <a:t>коефіцієнт </a:t>
            </a:r>
            <a:r>
              <a:rPr lang="uk-UA" sz="2400" dirty="0">
                <a:solidFill>
                  <a:schemeClr val="tx1"/>
                </a:solidFill>
                <a:latin typeface="Times New Roman" pitchFamily="18" charset="0"/>
                <a:cs typeface="Times New Roman" pitchFamily="18" charset="0"/>
              </a:rPr>
              <a:t>корисної дії </a:t>
            </a:r>
            <a:r>
              <a:rPr lang="uk-UA" sz="2400" dirty="0" smtClean="0">
                <a:solidFill>
                  <a:schemeClr val="tx1"/>
                </a:solidFill>
                <a:latin typeface="Times New Roman" panose="02020603050405020304" pitchFamily="18" charset="0"/>
                <a:cs typeface="Times New Roman" panose="02020603050405020304" pitchFamily="18" charset="0"/>
              </a:rPr>
              <a:t>м’яза.</a:t>
            </a:r>
            <a:endParaRPr lang="uk-UA" sz="2400" dirty="0">
              <a:solidFill>
                <a:schemeClr val="tx1"/>
              </a:solidFill>
              <a:cs typeface="Times New Roman" pitchFamily="18" charset="0"/>
            </a:endParaRPr>
          </a:p>
          <a:p>
            <a:pPr algn="just"/>
            <a:endParaRPr lang="uk-UA" sz="2400" dirty="0" smtClean="0">
              <a:solidFill>
                <a:schemeClr val="tx1"/>
              </a:solidFill>
              <a:latin typeface="Times New Roman" pitchFamily="18" charset="0"/>
              <a:cs typeface="Times New Roman" pitchFamily="18" charset="0"/>
            </a:endParaRPr>
          </a:p>
          <a:p>
            <a:pPr marL="457200" indent="-457200" algn="just">
              <a:buAutoNum type="arabicPeriod"/>
            </a:pPr>
            <a:endParaRPr lang="uk-UA" sz="2400" dirty="0" smtClean="0">
              <a:solidFill>
                <a:schemeClr val="tx1"/>
              </a:solidFill>
              <a:latin typeface="Times New Roman" pitchFamily="18" charset="0"/>
              <a:cs typeface="Times New Roman" pitchFamily="18" charset="0"/>
            </a:endParaRPr>
          </a:p>
          <a:p>
            <a:pPr marL="457200" indent="-457200" algn="just">
              <a:buAutoNum type="arabicPeriod"/>
            </a:pPr>
            <a:endParaRPr lang="uk-UA" sz="2400" dirty="0" smtClean="0">
              <a:solidFill>
                <a:schemeClr val="tx1"/>
              </a:solidFill>
              <a:latin typeface="Times New Roman" pitchFamily="18" charset="0"/>
              <a:cs typeface="Times New Roman" pitchFamily="18" charset="0"/>
            </a:endParaRPr>
          </a:p>
          <a:p>
            <a:pPr marL="457200" indent="-457200" algn="just">
              <a:buAutoNum type="arabicPeriod"/>
            </a:pPr>
            <a:endParaRPr lang="uk-UA" sz="2400" dirty="0" smtClean="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2147535393"/>
      </p:ext>
    </p:extLst>
  </p:cSld>
  <p:clrMapOvr>
    <a:masterClrMapping/>
  </p:clrMapOvr>
  <p:timing>
    <p:tnLst>
      <p:par>
        <p:cT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395536" y="332656"/>
            <a:ext cx="8424936" cy="5040560"/>
          </a:xfrm>
        </p:spPr>
        <p:txBody>
          <a:bodyPr>
            <a:noAutofit/>
          </a:bodyPr>
          <a:lstStyle/>
          <a:p>
            <a:pPr marL="342900" indent="-342900" algn="just">
              <a:buFont typeface="Arial" panose="020B0604020202020204" pitchFamily="34" charset="0"/>
              <a:buChar char="•"/>
            </a:pPr>
            <a:r>
              <a:rPr lang="uk-UA" sz="2400" b="1" dirty="0" smtClean="0">
                <a:solidFill>
                  <a:schemeClr val="tx1"/>
                </a:solidFill>
                <a:latin typeface="Times New Roman" pitchFamily="18" charset="0"/>
                <a:cs typeface="Times New Roman" pitchFamily="18" charset="0"/>
              </a:rPr>
              <a:t>М’язи</a:t>
            </a:r>
            <a:r>
              <a:rPr lang="uk-UA" sz="2400" dirty="0" smtClean="0">
                <a:solidFill>
                  <a:schemeClr val="tx1"/>
                </a:solidFill>
                <a:latin typeface="Times New Roman" pitchFamily="18" charset="0"/>
                <a:cs typeface="Times New Roman" pitchFamily="18" charset="0"/>
              </a:rPr>
              <a:t> становлять </a:t>
            </a:r>
            <a:r>
              <a:rPr lang="uk-UA" sz="2400" i="1" dirty="0" smtClean="0">
                <a:solidFill>
                  <a:schemeClr val="tx1"/>
                </a:solidFill>
                <a:latin typeface="Times New Roman" pitchFamily="18" charset="0"/>
                <a:cs typeface="Times New Roman" pitchFamily="18" charset="0"/>
              </a:rPr>
              <a:t>2/5 маси тіла людини</a:t>
            </a:r>
            <a:r>
              <a:rPr lang="uk-UA" sz="2400" dirty="0" smtClean="0">
                <a:solidFill>
                  <a:schemeClr val="tx1"/>
                </a:solidFill>
                <a:latin typeface="Times New Roman" pitchFamily="18" charset="0"/>
                <a:cs typeface="Times New Roman" pitchFamily="18" charset="0"/>
              </a:rPr>
              <a:t>. </a:t>
            </a:r>
          </a:p>
          <a:p>
            <a:pPr marL="342900" indent="-342900" algn="just">
              <a:buFont typeface="Arial" panose="020B0604020202020204" pitchFamily="34" charset="0"/>
              <a:buChar char="•"/>
            </a:pPr>
            <a:r>
              <a:rPr lang="uk-UA" sz="2400" dirty="0" smtClean="0">
                <a:solidFill>
                  <a:schemeClr val="tx1"/>
                </a:solidFill>
                <a:latin typeface="Times New Roman" pitchFamily="18" charset="0"/>
                <a:cs typeface="Times New Roman" pitchFamily="18" charset="0"/>
              </a:rPr>
              <a:t>М'язи, на відміну від інших м’яких тканин, здатні виконувати механічну роботу, забезпечуючи переміщення людини в просторі, рух повітря в дихальних шляхах, механічну роботу серця, рух крові по судинах та багато інших життєво важливих процесів.</a:t>
            </a:r>
          </a:p>
          <a:p>
            <a:pPr algn="just"/>
            <a:r>
              <a:rPr lang="uk-UA" sz="2400" dirty="0" smtClean="0">
                <a:solidFill>
                  <a:schemeClr val="tx1"/>
                </a:solidFill>
                <a:latin typeface="Times New Roman" pitchFamily="18" charset="0"/>
                <a:cs typeface="Times New Roman" pitchFamily="18" charset="0"/>
              </a:rPr>
              <a:t> </a:t>
            </a:r>
          </a:p>
          <a:p>
            <a:pPr marL="342900" indent="-342900" algn="just">
              <a:buFont typeface="Arial" panose="020B0604020202020204" pitchFamily="34" charset="0"/>
              <a:buChar char="•"/>
            </a:pPr>
            <a:r>
              <a:rPr lang="uk-UA" sz="2400" dirty="0" smtClean="0">
                <a:solidFill>
                  <a:schemeClr val="tx1"/>
                </a:solidFill>
                <a:latin typeface="Times New Roman" pitchFamily="18" charset="0"/>
                <a:cs typeface="Times New Roman" pitchFamily="18" charset="0"/>
              </a:rPr>
              <a:t>Властивості м’язів унікальні. Вони </a:t>
            </a:r>
            <a:r>
              <a:rPr lang="uk-UA" sz="2400" i="1" dirty="0" smtClean="0">
                <a:solidFill>
                  <a:schemeClr val="tx1"/>
                </a:solidFill>
                <a:latin typeface="Times New Roman" pitchFamily="18" charset="0"/>
                <a:cs typeface="Times New Roman" pitchFamily="18" charset="0"/>
              </a:rPr>
              <a:t>можуть скорочуватись до 1/3 своєї довжини у спокійному стані </a:t>
            </a:r>
            <a:r>
              <a:rPr lang="uk-UA" sz="2400" dirty="0" smtClean="0">
                <a:solidFill>
                  <a:schemeClr val="tx1"/>
                </a:solidFill>
                <a:latin typeface="Times New Roman" pitchFamily="18" charset="0"/>
                <a:cs typeface="Times New Roman" pitchFamily="18" charset="0"/>
              </a:rPr>
              <a:t>і при цьому здійснювати роботу. У деяких м’язів цей процес іде дуже швидко, так що повне скорочення та розслаблення займають долі секунди. </a:t>
            </a:r>
          </a:p>
          <a:p>
            <a:pPr algn="just"/>
            <a:endParaRPr lang="ru-RU" sz="24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639514977"/>
      </p:ext>
    </p:extLst>
  </p:cSld>
  <p:clrMapOvr>
    <a:masterClrMapping/>
  </p:clrMapOvr>
  <p:timing>
    <p:tnLst>
      <p:par>
        <p:cT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1187624"/>
          </a:xfrm>
        </p:spPr>
        <p:txBody>
          <a:bodyPr>
            <a:normAutofit/>
          </a:bodyPr>
          <a:lstStyle/>
          <a:p>
            <a:r>
              <a:rPr lang="uk-UA" sz="2800" b="1" dirty="0" smtClean="0">
                <a:solidFill>
                  <a:srgbClr val="0070C0"/>
                </a:solidFill>
                <a:latin typeface="Times New Roman" panose="02020603050405020304" pitchFamily="18" charset="0"/>
                <a:cs typeface="Times New Roman" panose="02020603050405020304" pitchFamily="18" charset="0"/>
              </a:rPr>
              <a:t>1. Типи м’язів людини</a:t>
            </a:r>
            <a:endParaRPr lang="uk-UA" sz="2800" b="1" dirty="0">
              <a:solidFill>
                <a:srgbClr val="0070C0"/>
              </a:solidFill>
              <a:latin typeface="Times New Roman" panose="02020603050405020304" pitchFamily="18" charset="0"/>
              <a:cs typeface="Times New Roman" panose="02020603050405020304" pitchFamily="18" charset="0"/>
            </a:endParaRPr>
          </a:p>
        </p:txBody>
      </p:sp>
      <p:sp>
        <p:nvSpPr>
          <p:cNvPr id="3" name="Місце для вмісту 2"/>
          <p:cNvSpPr>
            <a:spLocks noGrp="1"/>
          </p:cNvSpPr>
          <p:nvPr>
            <p:ph idx="1"/>
          </p:nvPr>
        </p:nvSpPr>
        <p:spPr>
          <a:xfrm>
            <a:off x="486344" y="980729"/>
            <a:ext cx="7974088" cy="2088232"/>
          </a:xfrm>
        </p:spPr>
        <p:txBody>
          <a:bodyPr>
            <a:normAutofit lnSpcReduction="10000"/>
          </a:bodyPr>
          <a:lstStyle/>
          <a:p>
            <a:pPr marL="0" indent="0">
              <a:buNone/>
            </a:pPr>
            <a:r>
              <a:rPr lang="uk-UA" sz="2400" dirty="0" smtClean="0">
                <a:latin typeface="Times New Roman" panose="02020603050405020304" pitchFamily="18" charset="0"/>
                <a:cs typeface="Times New Roman" panose="02020603050405020304" pitchFamily="18" charset="0"/>
              </a:rPr>
              <a:t>Морфофункціональна класифікація поділяє м’язи людини на 3 типи:</a:t>
            </a:r>
          </a:p>
          <a:p>
            <a:pPr marL="0" indent="0">
              <a:buNone/>
            </a:pPr>
            <a:r>
              <a:rPr lang="uk-UA" sz="2400" dirty="0" smtClean="0">
                <a:latin typeface="Times New Roman" panose="02020603050405020304" pitchFamily="18" charset="0"/>
                <a:cs typeface="Times New Roman" panose="02020603050405020304" pitchFamily="18" charset="0"/>
              </a:rPr>
              <a:t>1. Скелетні (або поперечносмугасті, або посмуговані)</a:t>
            </a:r>
          </a:p>
          <a:p>
            <a:pPr marL="0" indent="0">
              <a:buNone/>
            </a:pPr>
            <a:r>
              <a:rPr lang="uk-UA" sz="2400" dirty="0" smtClean="0">
                <a:latin typeface="Times New Roman" panose="02020603050405020304" pitchFamily="18" charset="0"/>
                <a:cs typeface="Times New Roman" panose="02020603050405020304" pitchFamily="18" charset="0"/>
              </a:rPr>
              <a:t>2. Гладенькі (непосмуговані)</a:t>
            </a:r>
            <a:endParaRPr lang="uk-UA" sz="2400" dirty="0">
              <a:latin typeface="Times New Roman" panose="02020603050405020304" pitchFamily="18" charset="0"/>
              <a:cs typeface="Times New Roman" panose="02020603050405020304" pitchFamily="18" charset="0"/>
            </a:endParaRPr>
          </a:p>
          <a:p>
            <a:pPr marL="0" indent="0">
              <a:buNone/>
            </a:pPr>
            <a:r>
              <a:rPr lang="uk-UA" sz="2400" dirty="0" smtClean="0">
                <a:latin typeface="Times New Roman" panose="02020603050405020304" pitchFamily="18" charset="0"/>
                <a:cs typeface="Times New Roman" panose="02020603050405020304" pitchFamily="18" charset="0"/>
              </a:rPr>
              <a:t>3. Серцевий (посмугований)</a:t>
            </a:r>
          </a:p>
          <a:p>
            <a:pPr marL="0" indent="0">
              <a:buNone/>
            </a:pPr>
            <a:endParaRPr lang="uk-UA" sz="2400" dirty="0" smtClean="0">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a:blip r:embed="rId2"/>
          <a:stretch>
            <a:fillRect/>
          </a:stretch>
        </p:blipFill>
        <p:spPr>
          <a:xfrm>
            <a:off x="1727684" y="3284984"/>
            <a:ext cx="5688632" cy="3179651"/>
          </a:xfrm>
          <a:prstGeom prst="rect">
            <a:avLst/>
          </a:prstGeom>
        </p:spPr>
      </p:pic>
    </p:spTree>
    <p:extLst>
      <p:ext uri="{BB962C8B-B14F-4D97-AF65-F5344CB8AC3E}">
        <p14:creationId xmlns:p14="http://schemas.microsoft.com/office/powerpoint/2010/main" val="407339808"/>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467544" y="404664"/>
            <a:ext cx="8229600" cy="4525963"/>
          </a:xfrm>
        </p:spPr>
        <p:txBody>
          <a:bodyPr>
            <a:normAutofit/>
          </a:bodyPr>
          <a:lstStyle/>
          <a:p>
            <a:r>
              <a:rPr lang="uk-UA" sz="2400" dirty="0">
                <a:latin typeface="Times New Roman" panose="02020603050405020304" pitchFamily="18" charset="0"/>
                <a:cs typeface="Times New Roman" panose="02020603050405020304" pitchFamily="18" charset="0"/>
              </a:rPr>
              <a:t>Всі види </a:t>
            </a:r>
            <a:r>
              <a:rPr lang="uk-UA" sz="2400" i="1" dirty="0">
                <a:solidFill>
                  <a:srgbClr val="0070C0"/>
                </a:solidFill>
                <a:latin typeface="Times New Roman" panose="02020603050405020304" pitchFamily="18" charset="0"/>
                <a:cs typeface="Times New Roman" panose="02020603050405020304" pitchFamily="18" charset="0"/>
              </a:rPr>
              <a:t>довільних </a:t>
            </a:r>
            <a:r>
              <a:rPr lang="uk-UA" sz="2400" i="1" dirty="0" smtClean="0">
                <a:solidFill>
                  <a:srgbClr val="0070C0"/>
                </a:solidFill>
                <a:latin typeface="Times New Roman" panose="02020603050405020304" pitchFamily="18" charset="0"/>
                <a:cs typeface="Times New Roman" panose="02020603050405020304" pitchFamily="18" charset="0"/>
              </a:rPr>
              <a:t>рухів </a:t>
            </a:r>
            <a:r>
              <a:rPr lang="uk-UA" sz="2400" i="1" dirty="0" smtClean="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 </a:t>
            </a:r>
            <a:r>
              <a:rPr lang="uk-UA" sz="2400" dirty="0">
                <a:latin typeface="Times New Roman" panose="02020603050405020304" pitchFamily="18" charset="0"/>
                <a:cs typeface="Times New Roman" panose="02020603050405020304" pitchFamily="18" charset="0"/>
              </a:rPr>
              <a:t>ходьба, міміка, рух очних яблук, ковтання, дихання і </a:t>
            </a:r>
            <a:r>
              <a:rPr lang="uk-UA" sz="2400" dirty="0" smtClean="0">
                <a:latin typeface="Times New Roman" panose="02020603050405020304" pitchFamily="18" charset="0"/>
                <a:cs typeface="Times New Roman" panose="02020603050405020304" pitchFamily="18" charset="0"/>
              </a:rPr>
              <a:t>тощо</a:t>
            </a:r>
            <a:r>
              <a:rPr lang="uk-UA" sz="2400" dirty="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 здійснюються </a:t>
            </a:r>
            <a:r>
              <a:rPr lang="uk-UA" sz="2400" dirty="0">
                <a:latin typeface="Times New Roman" panose="02020603050405020304" pitchFamily="18" charset="0"/>
                <a:cs typeface="Times New Roman" panose="02020603050405020304" pitchFamily="18" charset="0"/>
              </a:rPr>
              <a:t>за рахунок скелетних м'язів. </a:t>
            </a:r>
            <a:endParaRPr lang="uk-UA" sz="2400" dirty="0" smtClean="0">
              <a:latin typeface="Times New Roman" panose="02020603050405020304" pitchFamily="18" charset="0"/>
              <a:cs typeface="Times New Roman" panose="02020603050405020304" pitchFamily="18" charset="0"/>
            </a:endParaRPr>
          </a:p>
          <a:p>
            <a:r>
              <a:rPr lang="uk-UA" sz="2400" i="1" dirty="0" smtClean="0">
                <a:solidFill>
                  <a:srgbClr val="0070C0"/>
                </a:solidFill>
                <a:latin typeface="Times New Roman" panose="02020603050405020304" pitchFamily="18" charset="0"/>
                <a:cs typeface="Times New Roman" panose="02020603050405020304" pitchFamily="18" charset="0"/>
              </a:rPr>
              <a:t>Мимовільні </a:t>
            </a:r>
            <a:r>
              <a:rPr lang="uk-UA" sz="2400" i="1" dirty="0">
                <a:solidFill>
                  <a:srgbClr val="0070C0"/>
                </a:solidFill>
                <a:latin typeface="Times New Roman" panose="02020603050405020304" pitchFamily="18" charset="0"/>
                <a:cs typeface="Times New Roman" panose="02020603050405020304" pitchFamily="18" charset="0"/>
              </a:rPr>
              <a:t>рухи </a:t>
            </a:r>
            <a:r>
              <a:rPr lang="uk-UA" sz="2400" dirty="0">
                <a:latin typeface="Times New Roman" panose="02020603050405020304" pitchFamily="18" charset="0"/>
                <a:cs typeface="Times New Roman" panose="02020603050405020304" pitchFamily="18" charset="0"/>
              </a:rPr>
              <a:t>(крім скорочення </a:t>
            </a:r>
            <a:r>
              <a:rPr lang="uk-UA" sz="2400" dirty="0" smtClean="0">
                <a:latin typeface="Times New Roman" panose="02020603050405020304" pitchFamily="18" charset="0"/>
                <a:cs typeface="Times New Roman" panose="02020603050405020304" pitchFamily="18" charset="0"/>
              </a:rPr>
              <a:t>серця) - перистальтика </a:t>
            </a:r>
            <a:r>
              <a:rPr lang="uk-UA" sz="2400" dirty="0">
                <a:latin typeface="Times New Roman" panose="02020603050405020304" pitchFamily="18" charset="0"/>
                <a:cs typeface="Times New Roman" panose="02020603050405020304" pitchFamily="18" charset="0"/>
              </a:rPr>
              <a:t>шлунка і кишечника, зміна тонусу кровоносних судин, підтримання тонусу сечового </a:t>
            </a:r>
            <a:r>
              <a:rPr lang="uk-UA" sz="2400" dirty="0" smtClean="0">
                <a:latin typeface="Times New Roman" panose="02020603050405020304" pitchFamily="18" charset="0"/>
                <a:cs typeface="Times New Roman" panose="02020603050405020304" pitchFamily="18" charset="0"/>
              </a:rPr>
              <a:t>міхура - обумовлені </a:t>
            </a:r>
            <a:r>
              <a:rPr lang="uk-UA" sz="2400" dirty="0">
                <a:latin typeface="Times New Roman" panose="02020603050405020304" pitchFamily="18" charset="0"/>
                <a:cs typeface="Times New Roman" panose="02020603050405020304" pitchFamily="18" charset="0"/>
              </a:rPr>
              <a:t>скороченням гладкої мускулатури. </a:t>
            </a:r>
            <a:endParaRPr lang="uk-UA" sz="2400" dirty="0" smtClean="0">
              <a:latin typeface="Times New Roman" panose="02020603050405020304" pitchFamily="18" charset="0"/>
              <a:cs typeface="Times New Roman" panose="02020603050405020304" pitchFamily="18" charset="0"/>
            </a:endParaRPr>
          </a:p>
          <a:p>
            <a:r>
              <a:rPr lang="uk-UA" sz="2400" dirty="0" smtClean="0">
                <a:latin typeface="Times New Roman" panose="02020603050405020304" pitchFamily="18" charset="0"/>
                <a:cs typeface="Times New Roman" panose="02020603050405020304" pitchFamily="18" charset="0"/>
              </a:rPr>
              <a:t>Робота </a:t>
            </a:r>
            <a:r>
              <a:rPr lang="uk-UA" sz="2400" dirty="0">
                <a:latin typeface="Times New Roman" panose="02020603050405020304" pitchFamily="18" charset="0"/>
                <a:cs typeface="Times New Roman" panose="02020603050405020304" pitchFamily="18" charset="0"/>
              </a:rPr>
              <a:t>серця забезпечується скороченням серцевої мускулатури.</a:t>
            </a:r>
          </a:p>
        </p:txBody>
      </p:sp>
    </p:spTree>
    <p:extLst>
      <p:ext uri="{BB962C8B-B14F-4D97-AF65-F5344CB8AC3E}">
        <p14:creationId xmlns:p14="http://schemas.microsoft.com/office/powerpoint/2010/main" val="3895267699"/>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467544" y="260648"/>
            <a:ext cx="8352928" cy="3096344"/>
          </a:xfrm>
        </p:spPr>
        <p:txBody>
          <a:bodyPr>
            <a:noAutofit/>
          </a:bodyPr>
          <a:lstStyle/>
          <a:p>
            <a:pPr marL="0" indent="0">
              <a:buNone/>
            </a:pPr>
            <a:r>
              <a:rPr lang="uk-UA" sz="2400" b="1" dirty="0" smtClean="0">
                <a:latin typeface="Times New Roman" panose="02020603050405020304" pitchFamily="18" charset="0"/>
                <a:cs typeface="Times New Roman" panose="02020603050405020304" pitchFamily="18" charset="0"/>
              </a:rPr>
              <a:t>1. Скелетні</a:t>
            </a:r>
            <a:r>
              <a:rPr lang="uk-UA" sz="2400" b="1" dirty="0">
                <a:latin typeface="Times New Roman" panose="02020603050405020304" pitchFamily="18" charset="0"/>
                <a:cs typeface="Times New Roman" panose="02020603050405020304" pitchFamily="18" charset="0"/>
              </a:rPr>
              <a:t>, або поперечносмугасті </a:t>
            </a:r>
            <a:r>
              <a:rPr lang="uk-UA" sz="2400" b="1" dirty="0" smtClean="0">
                <a:latin typeface="Times New Roman" panose="02020603050405020304" pitchFamily="18" charset="0"/>
                <a:cs typeface="Times New Roman" panose="02020603050405020304" pitchFamily="18" charset="0"/>
              </a:rPr>
              <a:t>м'язи</a:t>
            </a:r>
          </a:p>
          <a:p>
            <a:pPr marL="0" indent="0">
              <a:buNone/>
            </a:pPr>
            <a:endParaRPr lang="uk-UA" sz="2400" dirty="0">
              <a:latin typeface="Times New Roman" panose="02020603050405020304" pitchFamily="18" charset="0"/>
              <a:cs typeface="Times New Roman" panose="02020603050405020304" pitchFamily="18" charset="0"/>
            </a:endParaRPr>
          </a:p>
          <a:p>
            <a:pPr>
              <a:lnSpc>
                <a:spcPct val="120000"/>
              </a:lnSpc>
            </a:pPr>
            <a:r>
              <a:rPr lang="uk-UA" sz="2200" dirty="0" smtClean="0">
                <a:latin typeface="Times New Roman" panose="02020603050405020304" pitchFamily="18" charset="0"/>
                <a:cs typeface="Times New Roman" panose="02020603050405020304" pitchFamily="18" charset="0"/>
              </a:rPr>
              <a:t>Скелетних </a:t>
            </a:r>
            <a:r>
              <a:rPr lang="uk-UA" sz="2200" dirty="0">
                <a:latin typeface="Times New Roman" panose="02020603050405020304" pitchFamily="18" charset="0"/>
                <a:cs typeface="Times New Roman" panose="02020603050405020304" pitchFamily="18" charset="0"/>
              </a:rPr>
              <a:t>м'язів у людини </a:t>
            </a:r>
            <a:r>
              <a:rPr lang="uk-UA" sz="2200" i="1" dirty="0">
                <a:latin typeface="Times New Roman" panose="02020603050405020304" pitchFamily="18" charset="0"/>
                <a:cs typeface="Times New Roman" panose="02020603050405020304" pitchFamily="18" charset="0"/>
              </a:rPr>
              <a:t>понад 600. </a:t>
            </a:r>
            <a:endParaRPr lang="uk-UA" sz="2200" i="1" dirty="0" smtClean="0">
              <a:latin typeface="Times New Roman" panose="02020603050405020304" pitchFamily="18" charset="0"/>
              <a:cs typeface="Times New Roman" panose="02020603050405020304" pitchFamily="18" charset="0"/>
            </a:endParaRPr>
          </a:p>
          <a:p>
            <a:pPr>
              <a:lnSpc>
                <a:spcPct val="120000"/>
              </a:lnSpc>
            </a:pPr>
            <a:r>
              <a:rPr lang="uk-UA" sz="2200" dirty="0" smtClean="0">
                <a:latin typeface="Times New Roman" panose="02020603050405020304" pitchFamily="18" charset="0"/>
                <a:cs typeface="Times New Roman" panose="02020603050405020304" pitchFamily="18" charset="0"/>
              </a:rPr>
              <a:t>Ці </a:t>
            </a:r>
            <a:r>
              <a:rPr lang="uk-UA" sz="2200" dirty="0">
                <a:latin typeface="Times New Roman" panose="02020603050405020304" pitchFamily="18" charset="0"/>
                <a:cs typeface="Times New Roman" panose="02020603050405020304" pitchFamily="18" charset="0"/>
              </a:rPr>
              <a:t>м'язи здатні </a:t>
            </a:r>
            <a:r>
              <a:rPr lang="uk-UA" sz="2200" i="1" dirty="0">
                <a:latin typeface="Times New Roman" panose="02020603050405020304" pitchFamily="18" charset="0"/>
                <a:cs typeface="Times New Roman" panose="02020603050405020304" pitchFamily="18" charset="0"/>
              </a:rPr>
              <a:t>довільно</a:t>
            </a:r>
            <a:r>
              <a:rPr lang="uk-UA" sz="2200" dirty="0">
                <a:latin typeface="Times New Roman" panose="02020603050405020304" pitchFamily="18" charset="0"/>
                <a:cs typeface="Times New Roman" panose="02020603050405020304" pitchFamily="18" charset="0"/>
              </a:rPr>
              <a:t>, на бажання людини, скорочуватися і разом зі скелетом утворюють опорно-рухову систему. </a:t>
            </a:r>
            <a:endParaRPr lang="uk-UA" sz="2200" dirty="0" smtClean="0">
              <a:latin typeface="Times New Roman" panose="02020603050405020304" pitchFamily="18" charset="0"/>
              <a:cs typeface="Times New Roman" panose="02020603050405020304" pitchFamily="18" charset="0"/>
            </a:endParaRPr>
          </a:p>
          <a:p>
            <a:pPr>
              <a:lnSpc>
                <a:spcPct val="120000"/>
              </a:lnSpc>
            </a:pPr>
            <a:r>
              <a:rPr lang="uk-UA" sz="2200" dirty="0" smtClean="0">
                <a:latin typeface="Times New Roman" panose="02020603050405020304" pitchFamily="18" charset="0"/>
                <a:cs typeface="Times New Roman" panose="02020603050405020304" pitchFamily="18" charset="0"/>
              </a:rPr>
              <a:t>Загальна </a:t>
            </a:r>
            <a:r>
              <a:rPr lang="uk-UA" sz="2200" dirty="0">
                <a:latin typeface="Times New Roman" panose="02020603050405020304" pitchFamily="18" charset="0"/>
                <a:cs typeface="Times New Roman" panose="02020603050405020304" pitchFamily="18" charset="0"/>
              </a:rPr>
              <a:t>маса цих м'язів становить близько </a:t>
            </a:r>
            <a:r>
              <a:rPr lang="uk-UA" sz="2200" i="1" dirty="0">
                <a:latin typeface="Times New Roman" panose="02020603050405020304" pitchFamily="18" charset="0"/>
                <a:cs typeface="Times New Roman" panose="02020603050405020304" pitchFamily="18" charset="0"/>
              </a:rPr>
              <a:t>40 % ваги тіла</a:t>
            </a:r>
            <a:r>
              <a:rPr lang="uk-UA" sz="2200" dirty="0">
                <a:latin typeface="Times New Roman" panose="02020603050405020304" pitchFamily="18" charset="0"/>
                <a:cs typeface="Times New Roman" panose="02020603050405020304" pitchFamily="18" charset="0"/>
              </a:rPr>
              <a:t>, а у людей, що активно розвивають свої м'язи, може бути ще </a:t>
            </a:r>
            <a:r>
              <a:rPr lang="uk-UA" sz="2200" dirty="0" smtClean="0">
                <a:latin typeface="Times New Roman" panose="02020603050405020304" pitchFamily="18" charset="0"/>
                <a:cs typeface="Times New Roman" panose="02020603050405020304" pitchFamily="18" charset="0"/>
              </a:rPr>
              <a:t>більше. За </a:t>
            </a:r>
            <a:r>
              <a:rPr lang="uk-UA" sz="2200" dirty="0">
                <a:latin typeface="Times New Roman" panose="02020603050405020304" pitchFamily="18" charset="0"/>
                <a:cs typeface="Times New Roman" panose="02020603050405020304" pitchFamily="18" charset="0"/>
              </a:rPr>
              <a:t>допомогою спеціальних вправ розмір м'язових клітин можна </a:t>
            </a:r>
            <a:r>
              <a:rPr lang="uk-UA" sz="2200" dirty="0" smtClean="0">
                <a:latin typeface="Times New Roman" panose="02020603050405020304" pitchFamily="18" charset="0"/>
                <a:cs typeface="Times New Roman" panose="02020603050405020304" pitchFamily="18" charset="0"/>
              </a:rPr>
              <a:t>збільшувати. </a:t>
            </a:r>
          </a:p>
        </p:txBody>
      </p:sp>
      <p:pic>
        <p:nvPicPr>
          <p:cNvPr id="6" name="Рисунок 5"/>
          <p:cNvPicPr>
            <a:picLocks noChangeAspect="1"/>
          </p:cNvPicPr>
          <p:nvPr/>
        </p:nvPicPr>
        <p:blipFill>
          <a:blip r:embed="rId2"/>
          <a:stretch>
            <a:fillRect/>
          </a:stretch>
        </p:blipFill>
        <p:spPr>
          <a:xfrm>
            <a:off x="2915816" y="4293096"/>
            <a:ext cx="4032448" cy="2059429"/>
          </a:xfrm>
          <a:prstGeom prst="rect">
            <a:avLst/>
          </a:prstGeom>
        </p:spPr>
      </p:pic>
    </p:spTree>
    <p:extLst>
      <p:ext uri="{BB962C8B-B14F-4D97-AF65-F5344CB8AC3E}">
        <p14:creationId xmlns:p14="http://schemas.microsoft.com/office/powerpoint/2010/main" val="3166379014"/>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467544" y="260648"/>
            <a:ext cx="8208912" cy="6048672"/>
          </a:xfrm>
        </p:spPr>
        <p:txBody>
          <a:bodyPr>
            <a:normAutofit/>
          </a:bodyPr>
          <a:lstStyle/>
          <a:p>
            <a:r>
              <a:rPr lang="uk-UA" sz="2400" dirty="0" smtClean="0">
                <a:latin typeface="Times New Roman" panose="02020603050405020304" pitchFamily="18" charset="0"/>
                <a:cs typeface="Times New Roman" panose="02020603050405020304" pitchFamily="18" charset="0"/>
              </a:rPr>
              <a:t>Скорочуючись</a:t>
            </a:r>
            <a:r>
              <a:rPr lang="uk-UA" sz="2400" dirty="0">
                <a:latin typeface="Times New Roman" panose="02020603050405020304" pitchFamily="18" charset="0"/>
                <a:cs typeface="Times New Roman" panose="02020603050405020304" pitchFamily="18" charset="0"/>
              </a:rPr>
              <a:t>, м'яз коротшає, потовщується і рухається відносно сусідніх м'язів. </a:t>
            </a:r>
            <a:endParaRPr lang="uk-UA" sz="2400" dirty="0" smtClean="0">
              <a:latin typeface="Times New Roman" panose="02020603050405020304" pitchFamily="18" charset="0"/>
              <a:cs typeface="Times New Roman" panose="02020603050405020304" pitchFamily="18" charset="0"/>
            </a:endParaRPr>
          </a:p>
          <a:p>
            <a:r>
              <a:rPr lang="uk-UA" sz="2400" dirty="0" smtClean="0">
                <a:latin typeface="Times New Roman" panose="02020603050405020304" pitchFamily="18" charset="0"/>
                <a:cs typeface="Times New Roman" panose="02020603050405020304" pitchFamily="18" charset="0"/>
              </a:rPr>
              <a:t>Скорочення </a:t>
            </a:r>
            <a:r>
              <a:rPr lang="uk-UA" sz="2400" dirty="0">
                <a:latin typeface="Times New Roman" panose="02020603050405020304" pitchFamily="18" charset="0"/>
                <a:cs typeface="Times New Roman" panose="02020603050405020304" pitchFamily="18" charset="0"/>
              </a:rPr>
              <a:t>м'яза супроводжується зближенням його кінців і кісток, до яких він прикріплений. </a:t>
            </a:r>
            <a:endParaRPr lang="uk-UA" sz="2400" dirty="0" smtClean="0">
              <a:latin typeface="Times New Roman" panose="02020603050405020304" pitchFamily="18" charset="0"/>
              <a:cs typeface="Times New Roman" panose="02020603050405020304" pitchFamily="18" charset="0"/>
            </a:endParaRPr>
          </a:p>
          <a:p>
            <a:r>
              <a:rPr lang="uk-UA" sz="2400" dirty="0" smtClean="0">
                <a:latin typeface="Times New Roman" panose="02020603050405020304" pitchFamily="18" charset="0"/>
                <a:cs typeface="Times New Roman" panose="02020603050405020304" pitchFamily="18" charset="0"/>
              </a:rPr>
              <a:t>У </a:t>
            </a:r>
            <a:r>
              <a:rPr lang="uk-UA" sz="2400" dirty="0">
                <a:latin typeface="Times New Roman" panose="02020603050405020304" pitchFamily="18" charset="0"/>
                <a:cs typeface="Times New Roman" panose="02020603050405020304" pitchFamily="18" charset="0"/>
              </a:rPr>
              <a:t>кожному русі </a:t>
            </a:r>
            <a:r>
              <a:rPr lang="uk-UA" sz="2400" dirty="0" smtClean="0">
                <a:latin typeface="Times New Roman" panose="02020603050405020304" pitchFamily="18" charset="0"/>
                <a:cs typeface="Times New Roman" panose="02020603050405020304" pitchFamily="18" charset="0"/>
              </a:rPr>
              <a:t>одночасно беруть </a:t>
            </a:r>
            <a:r>
              <a:rPr lang="uk-UA" sz="2400" dirty="0">
                <a:latin typeface="Times New Roman" panose="02020603050405020304" pitchFamily="18" charset="0"/>
                <a:cs typeface="Times New Roman" panose="02020603050405020304" pitchFamily="18" charset="0"/>
              </a:rPr>
              <a:t>участь м'язи, які вчиняють його </a:t>
            </a:r>
            <a:r>
              <a:rPr lang="uk-UA" sz="2400" dirty="0" smtClean="0">
                <a:latin typeface="Times New Roman" panose="02020603050405020304" pitchFamily="18" charset="0"/>
                <a:cs typeface="Times New Roman" panose="02020603050405020304" pitchFamily="18" charset="0"/>
              </a:rPr>
              <a:t>і які </a:t>
            </a:r>
            <a:r>
              <a:rPr lang="uk-UA" sz="2400" dirty="0">
                <a:latin typeface="Times New Roman" panose="02020603050405020304" pitchFamily="18" charset="0"/>
                <a:cs typeface="Times New Roman" panose="02020603050405020304" pitchFamily="18" charset="0"/>
              </a:rPr>
              <a:t>протидіють йому, що надає </a:t>
            </a:r>
            <a:r>
              <a:rPr lang="uk-UA" sz="2400" dirty="0" smtClean="0">
                <a:latin typeface="Times New Roman" panose="02020603050405020304" pitchFamily="18" charset="0"/>
                <a:cs typeface="Times New Roman" panose="02020603050405020304" pitchFamily="18" charset="0"/>
              </a:rPr>
              <a:t>руху </a:t>
            </a:r>
            <a:r>
              <a:rPr lang="uk-UA" sz="2400" dirty="0">
                <a:latin typeface="Times New Roman" panose="02020603050405020304" pitchFamily="18" charset="0"/>
                <a:cs typeface="Times New Roman" panose="02020603050405020304" pitchFamily="18" charset="0"/>
              </a:rPr>
              <a:t>точність і плавність.</a:t>
            </a:r>
          </a:p>
        </p:txBody>
      </p:sp>
      <p:pic>
        <p:nvPicPr>
          <p:cNvPr id="2" name="Рисунок 1"/>
          <p:cNvPicPr>
            <a:picLocks noChangeAspect="1"/>
          </p:cNvPicPr>
          <p:nvPr/>
        </p:nvPicPr>
        <p:blipFill>
          <a:blip r:embed="rId2"/>
          <a:stretch>
            <a:fillRect/>
          </a:stretch>
        </p:blipFill>
        <p:spPr>
          <a:xfrm>
            <a:off x="3419872" y="3140968"/>
            <a:ext cx="2772308" cy="3469438"/>
          </a:xfrm>
          <a:prstGeom prst="rect">
            <a:avLst/>
          </a:prstGeom>
        </p:spPr>
      </p:pic>
    </p:spTree>
    <p:extLst>
      <p:ext uri="{BB962C8B-B14F-4D97-AF65-F5344CB8AC3E}">
        <p14:creationId xmlns:p14="http://schemas.microsoft.com/office/powerpoint/2010/main" val="3197768210"/>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stretch>
            <a:fillRect/>
          </a:stretch>
        </p:blipFill>
        <p:spPr>
          <a:xfrm>
            <a:off x="3275855" y="3599481"/>
            <a:ext cx="5789249" cy="3258519"/>
          </a:xfrm>
          <a:prstGeom prst="rect">
            <a:avLst/>
          </a:prstGeom>
        </p:spPr>
      </p:pic>
      <p:sp>
        <p:nvSpPr>
          <p:cNvPr id="3" name="Місце для вмісту 2"/>
          <p:cNvSpPr>
            <a:spLocks noGrp="1"/>
          </p:cNvSpPr>
          <p:nvPr>
            <p:ph idx="1"/>
          </p:nvPr>
        </p:nvSpPr>
        <p:spPr>
          <a:xfrm>
            <a:off x="251520" y="188640"/>
            <a:ext cx="8424936" cy="3960440"/>
          </a:xfrm>
        </p:spPr>
        <p:txBody>
          <a:bodyPr>
            <a:normAutofit/>
          </a:bodyPr>
          <a:lstStyle/>
          <a:p>
            <a:pPr marL="0" indent="0">
              <a:buNone/>
            </a:pPr>
            <a:r>
              <a:rPr lang="uk-UA" sz="2400" b="1" dirty="0" smtClean="0">
                <a:latin typeface="Times New Roman" panose="02020603050405020304" pitchFamily="18" charset="0"/>
                <a:cs typeface="Times New Roman" panose="02020603050405020304" pitchFamily="18" charset="0"/>
              </a:rPr>
              <a:t>2. Гладкі (непосмуговані) м’язи</a:t>
            </a:r>
          </a:p>
          <a:p>
            <a:pPr marL="0" indent="0">
              <a:buNone/>
            </a:pPr>
            <a:r>
              <a:rPr lang="uk-UA" sz="2200" dirty="0" smtClean="0">
                <a:latin typeface="Times New Roman" panose="02020603050405020304" pitchFamily="18" charset="0"/>
                <a:cs typeface="Times New Roman" panose="02020603050405020304" pitchFamily="18" charset="0"/>
              </a:rPr>
              <a:t>Другий </a:t>
            </a:r>
            <a:r>
              <a:rPr lang="uk-UA" sz="2200" dirty="0">
                <a:latin typeface="Times New Roman" panose="02020603050405020304" pitchFamily="18" charset="0"/>
                <a:cs typeface="Times New Roman" panose="02020603050405020304" pitchFamily="18" charset="0"/>
              </a:rPr>
              <a:t>тип м'язів, який входить до </a:t>
            </a:r>
            <a:r>
              <a:rPr lang="uk-UA" sz="2200" dirty="0" smtClean="0">
                <a:latin typeface="Times New Roman" panose="02020603050405020304" pitchFamily="18" charset="0"/>
                <a:cs typeface="Times New Roman" panose="02020603050405020304" pitchFamily="18" charset="0"/>
              </a:rPr>
              <a:t>складу кровоносних судин,  </a:t>
            </a:r>
            <a:r>
              <a:rPr lang="uk-UA" sz="2200" dirty="0">
                <a:latin typeface="Times New Roman" panose="02020603050405020304" pitchFamily="18" charset="0"/>
                <a:cs typeface="Times New Roman" panose="02020603050405020304" pitchFamily="18" charset="0"/>
              </a:rPr>
              <a:t>клітин внутрішніх </a:t>
            </a:r>
            <a:r>
              <a:rPr lang="uk-UA" sz="2200" dirty="0" smtClean="0">
                <a:latin typeface="Times New Roman" panose="02020603050405020304" pitchFamily="18" charset="0"/>
                <a:cs typeface="Times New Roman" panose="02020603050405020304" pitchFamily="18" charset="0"/>
              </a:rPr>
              <a:t>органів та шкіри, - це гладка </a:t>
            </a:r>
            <a:r>
              <a:rPr lang="uk-UA" sz="2200" dirty="0">
                <a:latin typeface="Times New Roman" panose="02020603050405020304" pitchFamily="18" charset="0"/>
                <a:cs typeface="Times New Roman" panose="02020603050405020304" pitchFamily="18" charset="0"/>
              </a:rPr>
              <a:t>м'язова тканина, що складається з характерних м'язових клітин (</a:t>
            </a:r>
            <a:r>
              <a:rPr lang="uk-UA" sz="2200" i="1" dirty="0" err="1">
                <a:latin typeface="Times New Roman" panose="02020603050405020304" pitchFamily="18" charset="0"/>
                <a:cs typeface="Times New Roman" panose="02020603050405020304" pitchFamily="18" charset="0"/>
              </a:rPr>
              <a:t>міоцитів</a:t>
            </a:r>
            <a:r>
              <a:rPr lang="uk-UA" sz="2200" dirty="0" smtClean="0">
                <a:latin typeface="Times New Roman" panose="02020603050405020304" pitchFamily="18" charset="0"/>
                <a:cs typeface="Times New Roman" panose="02020603050405020304" pitchFamily="18" charset="0"/>
              </a:rPr>
              <a:t>).</a:t>
            </a:r>
          </a:p>
          <a:p>
            <a:pPr marL="0" indent="0">
              <a:buNone/>
            </a:pPr>
            <a:r>
              <a:rPr lang="uk-UA" sz="2200" dirty="0" smtClean="0">
                <a:latin typeface="Times New Roman" panose="02020603050405020304" pitchFamily="18" charset="0"/>
                <a:cs typeface="Times New Roman" panose="02020603050405020304" pitchFamily="18" charset="0"/>
              </a:rPr>
              <a:t>Гладкі </a:t>
            </a:r>
            <a:r>
              <a:rPr lang="uk-UA" sz="2200" dirty="0">
                <a:latin typeface="Times New Roman" panose="02020603050405020304" pitchFamily="18" charset="0"/>
                <a:cs typeface="Times New Roman" panose="02020603050405020304" pitchFamily="18" charset="0"/>
              </a:rPr>
              <a:t>м'язи, або </a:t>
            </a:r>
            <a:r>
              <a:rPr lang="uk-UA" sz="2200" i="1" dirty="0">
                <a:solidFill>
                  <a:srgbClr val="C00000"/>
                </a:solidFill>
                <a:latin typeface="Times New Roman" panose="02020603050405020304" pitchFamily="18" charset="0"/>
                <a:cs typeface="Times New Roman" panose="02020603050405020304" pitchFamily="18" charset="0"/>
              </a:rPr>
              <a:t>м'язи мимовільних рухів</a:t>
            </a:r>
            <a:r>
              <a:rPr lang="uk-UA" sz="2200" dirty="0">
                <a:latin typeface="Times New Roman" panose="02020603050405020304" pitchFamily="18" charset="0"/>
                <a:cs typeface="Times New Roman" panose="02020603050405020304" pitchFamily="18" charset="0"/>
              </a:rPr>
              <a:t>, розташовані переважно у стінках порожнистих внутрішніх органів, таких як стравохід або сечовий міхур. </a:t>
            </a:r>
            <a:r>
              <a:rPr lang="uk-UA" sz="2200" dirty="0" smtClean="0">
                <a:latin typeface="Times New Roman" panose="02020603050405020304" pitchFamily="18" charset="0"/>
                <a:cs typeface="Times New Roman" panose="02020603050405020304" pitchFamily="18" charset="0"/>
              </a:rPr>
              <a:t>Основною </a:t>
            </a:r>
            <a:r>
              <a:rPr lang="uk-UA" sz="2200" dirty="0">
                <a:latin typeface="Times New Roman" panose="02020603050405020304" pitchFamily="18" charset="0"/>
                <a:cs typeface="Times New Roman" panose="02020603050405020304" pitchFamily="18" charset="0"/>
              </a:rPr>
              <a:t>функцією гладеньких м'язів є </a:t>
            </a:r>
            <a:r>
              <a:rPr lang="uk-UA" sz="2200" i="1" dirty="0">
                <a:latin typeface="Times New Roman" panose="02020603050405020304" pitchFamily="18" charset="0"/>
                <a:cs typeface="Times New Roman" panose="02020603050405020304" pitchFamily="18" charset="0"/>
              </a:rPr>
              <a:t>просування рідин і об'єктів вздовж внутрішніх шляхів, завдяки ритмічному скороченню</a:t>
            </a:r>
            <a:r>
              <a:rPr lang="uk-UA" sz="2200" dirty="0">
                <a:latin typeface="Times New Roman" panose="02020603050405020304" pitchFamily="18" charset="0"/>
                <a:cs typeface="Times New Roman" panose="02020603050405020304" pitchFamily="18" charset="0"/>
              </a:rPr>
              <a:t>. Оскільки вони іннервуються вегетативною нервовою системою, скорочення </a:t>
            </a:r>
            <a:r>
              <a:rPr lang="uk-UA" sz="2200" dirty="0" smtClean="0">
                <a:latin typeface="Times New Roman" panose="02020603050405020304" pitchFamily="18" charset="0"/>
                <a:cs typeface="Times New Roman" panose="02020603050405020304" pitchFamily="18" charset="0"/>
              </a:rPr>
              <a:t>відбувається </a:t>
            </a:r>
            <a:r>
              <a:rPr lang="uk-UA" sz="2200" dirty="0">
                <a:latin typeface="Times New Roman" panose="02020603050405020304" pitchFamily="18" charset="0"/>
                <a:cs typeface="Times New Roman" panose="02020603050405020304" pitchFamily="18" charset="0"/>
              </a:rPr>
              <a:t>мимовільно, тобто не може регулюватись свідомо</a:t>
            </a:r>
            <a:r>
              <a:rPr lang="uk-UA" sz="2200" dirty="0" smtClean="0">
                <a:latin typeface="Times New Roman" panose="02020603050405020304" pitchFamily="18" charset="0"/>
                <a:cs typeface="Times New Roman" panose="02020603050405020304" pitchFamily="18" charset="0"/>
              </a:rPr>
              <a:t>.</a:t>
            </a:r>
            <a:endParaRPr lang="uk-UA" sz="2200" dirty="0">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3"/>
          <a:stretch>
            <a:fillRect/>
          </a:stretch>
        </p:blipFill>
        <p:spPr>
          <a:xfrm>
            <a:off x="791580" y="4437112"/>
            <a:ext cx="1944216" cy="1919913"/>
          </a:xfrm>
          <a:prstGeom prst="rect">
            <a:avLst/>
          </a:prstGeom>
        </p:spPr>
      </p:pic>
      <p:sp>
        <p:nvSpPr>
          <p:cNvPr id="6" name="TextBox 5"/>
          <p:cNvSpPr txBox="1"/>
          <p:nvPr/>
        </p:nvSpPr>
        <p:spPr>
          <a:xfrm>
            <a:off x="4572000" y="3757682"/>
            <a:ext cx="3456384" cy="391398"/>
          </a:xfrm>
          <a:prstGeom prst="rect">
            <a:avLst/>
          </a:prstGeom>
          <a:solidFill>
            <a:schemeClr val="bg1"/>
          </a:solidFill>
        </p:spPr>
        <p:txBody>
          <a:bodyPr wrap="square" rtlCol="0">
            <a:spAutoFit/>
          </a:bodyPr>
          <a:lstStyle/>
          <a:p>
            <a:endParaRPr lang="uk-UA" dirty="0"/>
          </a:p>
        </p:txBody>
      </p:sp>
    </p:spTree>
    <p:extLst>
      <p:ext uri="{BB962C8B-B14F-4D97-AF65-F5344CB8AC3E}">
        <p14:creationId xmlns:p14="http://schemas.microsoft.com/office/powerpoint/2010/main" val="1354364423"/>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451321" y="332656"/>
            <a:ext cx="8208912" cy="2513686"/>
          </a:xfrm>
        </p:spPr>
        <p:txBody>
          <a:bodyPr>
            <a:normAutofit fontScale="92500"/>
          </a:bodyPr>
          <a:lstStyle/>
          <a:p>
            <a:pPr marL="0" indent="0">
              <a:buNone/>
            </a:pPr>
            <a:r>
              <a:rPr lang="uk-UA" sz="2400" b="1" dirty="0" smtClean="0">
                <a:latin typeface="Times New Roman" panose="02020603050405020304" pitchFamily="18" charset="0"/>
                <a:cs typeface="Times New Roman" panose="02020603050405020304" pitchFamily="18" charset="0"/>
              </a:rPr>
              <a:t>3</a:t>
            </a:r>
            <a:r>
              <a:rPr lang="uk-UA" sz="2400" b="1" dirty="0">
                <a:latin typeface="Times New Roman" panose="02020603050405020304" pitchFamily="18" charset="0"/>
                <a:cs typeface="Times New Roman" panose="02020603050405020304" pitchFamily="18" charset="0"/>
              </a:rPr>
              <a:t>. </a:t>
            </a:r>
            <a:r>
              <a:rPr lang="uk-UA" sz="2400" b="1" dirty="0" smtClean="0">
                <a:latin typeface="Times New Roman" panose="02020603050405020304" pitchFamily="18" charset="0"/>
                <a:cs typeface="Times New Roman" panose="02020603050405020304" pitchFamily="18" charset="0"/>
              </a:rPr>
              <a:t>Серцевий </a:t>
            </a:r>
            <a:r>
              <a:rPr lang="uk-UA" sz="2400" b="1" dirty="0">
                <a:latin typeface="Times New Roman" panose="02020603050405020304" pitchFamily="18" charset="0"/>
                <a:cs typeface="Times New Roman" panose="02020603050405020304" pitchFamily="18" charset="0"/>
              </a:rPr>
              <a:t>(</a:t>
            </a:r>
            <a:r>
              <a:rPr lang="uk-UA" sz="2400" b="1" dirty="0" smtClean="0">
                <a:latin typeface="Times New Roman" panose="02020603050405020304" pitchFamily="18" charset="0"/>
                <a:cs typeface="Times New Roman" panose="02020603050405020304" pitchFamily="18" charset="0"/>
              </a:rPr>
              <a:t>посмугований) м'яз</a:t>
            </a:r>
            <a:endParaRPr lang="uk-UA" sz="2400" b="1" dirty="0">
              <a:latin typeface="Times New Roman" panose="02020603050405020304" pitchFamily="18" charset="0"/>
              <a:cs typeface="Times New Roman" panose="02020603050405020304" pitchFamily="18" charset="0"/>
            </a:endParaRPr>
          </a:p>
          <a:p>
            <a:pPr marL="0" indent="0">
              <a:buNone/>
            </a:pPr>
            <a:r>
              <a:rPr lang="uk-UA" sz="2400" dirty="0" smtClean="0">
                <a:latin typeface="Times New Roman" panose="02020603050405020304" pitchFamily="18" charset="0"/>
                <a:cs typeface="Times New Roman" panose="02020603050405020304" pitchFamily="18" charset="0"/>
              </a:rPr>
              <a:t>Третю </a:t>
            </a:r>
            <a:r>
              <a:rPr lang="uk-UA" sz="2400" dirty="0">
                <a:latin typeface="Times New Roman" panose="02020603050405020304" pitchFamily="18" charset="0"/>
                <a:cs typeface="Times New Roman" panose="02020603050405020304" pitchFamily="18" charset="0"/>
              </a:rPr>
              <a:t>групу м'язів становить серцева поперечносмугаста (</a:t>
            </a:r>
            <a:r>
              <a:rPr lang="uk-UA" sz="2400" dirty="0" smtClean="0">
                <a:latin typeface="Times New Roman" panose="02020603050405020304" pitchFamily="18" charset="0"/>
                <a:cs typeface="Times New Roman" panose="02020603050405020304" pitchFamily="18" charset="0"/>
              </a:rPr>
              <a:t>посмугована) </a:t>
            </a:r>
            <a:r>
              <a:rPr lang="uk-UA" sz="2400" dirty="0">
                <a:latin typeface="Times New Roman" panose="02020603050405020304" pitchFamily="18" charset="0"/>
                <a:cs typeface="Times New Roman" panose="02020603050405020304" pitchFamily="18" charset="0"/>
              </a:rPr>
              <a:t>м'язова тканина (</a:t>
            </a:r>
            <a:r>
              <a:rPr lang="uk-UA" sz="2400" b="1" i="1" dirty="0">
                <a:solidFill>
                  <a:srgbClr val="C00000"/>
                </a:solidFill>
                <a:latin typeface="Times New Roman" panose="02020603050405020304" pitchFamily="18" charset="0"/>
                <a:cs typeface="Times New Roman" panose="02020603050405020304" pitchFamily="18" charset="0"/>
              </a:rPr>
              <a:t>міокард</a:t>
            </a:r>
            <a:r>
              <a:rPr lang="uk-UA" sz="2400" dirty="0">
                <a:latin typeface="Times New Roman" panose="02020603050405020304" pitchFamily="18" charset="0"/>
                <a:cs typeface="Times New Roman" panose="02020603050405020304" pitchFamily="18" charset="0"/>
              </a:rPr>
              <a:t>). Вона складається з </a:t>
            </a:r>
            <a:r>
              <a:rPr lang="uk-UA" sz="2400" i="1" dirty="0">
                <a:latin typeface="Times New Roman" panose="02020603050405020304" pitchFamily="18" charset="0"/>
                <a:cs typeface="Times New Roman" panose="02020603050405020304" pitchFamily="18" charset="0"/>
              </a:rPr>
              <a:t>кардіоміоцитів</a:t>
            </a:r>
            <a:r>
              <a:rPr lang="uk-UA" sz="2400" dirty="0">
                <a:latin typeface="Times New Roman" panose="02020603050405020304" pitchFamily="18" charset="0"/>
                <a:cs typeface="Times New Roman" panose="02020603050405020304" pitchFamily="18" charset="0"/>
              </a:rPr>
              <a:t>. </a:t>
            </a:r>
            <a:endParaRPr lang="uk-UA" sz="2400" dirty="0" smtClean="0">
              <a:latin typeface="Times New Roman" panose="02020603050405020304" pitchFamily="18" charset="0"/>
              <a:cs typeface="Times New Roman" panose="02020603050405020304" pitchFamily="18" charset="0"/>
            </a:endParaRPr>
          </a:p>
          <a:p>
            <a:pPr marL="0" indent="0">
              <a:buNone/>
            </a:pPr>
            <a:r>
              <a:rPr lang="uk-UA" sz="2400" dirty="0" smtClean="0">
                <a:latin typeface="Times New Roman" panose="02020603050405020304" pitchFamily="18" charset="0"/>
                <a:cs typeface="Times New Roman" panose="02020603050405020304" pitchFamily="18" charset="0"/>
              </a:rPr>
              <a:t>Скорочення </a:t>
            </a:r>
            <a:r>
              <a:rPr lang="uk-UA" sz="2400" dirty="0">
                <a:latin typeface="Times New Roman" panose="02020603050405020304" pitchFamily="18" charset="0"/>
                <a:cs typeface="Times New Roman" panose="02020603050405020304" pitchFamily="18" charset="0"/>
              </a:rPr>
              <a:t>серцевого м'яза </a:t>
            </a:r>
            <a:r>
              <a:rPr lang="uk-UA" sz="2400" i="1" dirty="0">
                <a:latin typeface="Times New Roman" panose="02020603050405020304" pitchFamily="18" charset="0"/>
                <a:cs typeface="Times New Roman" panose="02020603050405020304" pitchFamily="18" charset="0"/>
              </a:rPr>
              <a:t>не підконтрольні свідомості людини</a:t>
            </a:r>
            <a:r>
              <a:rPr lang="uk-UA" sz="2400" dirty="0">
                <a:latin typeface="Times New Roman" panose="02020603050405020304" pitchFamily="18" charset="0"/>
                <a:cs typeface="Times New Roman" panose="02020603050405020304" pitchFamily="18" charset="0"/>
              </a:rPr>
              <a:t>, вона іннервується вегетативною нервовою системою</a:t>
            </a:r>
            <a:r>
              <a:rPr lang="uk-UA" sz="2400" dirty="0" smtClean="0">
                <a:latin typeface="Times New Roman" panose="02020603050405020304" pitchFamily="18" charset="0"/>
                <a:cs typeface="Times New Roman" panose="02020603050405020304" pitchFamily="18" charset="0"/>
              </a:rPr>
              <a:t>.</a:t>
            </a:r>
            <a:endParaRPr lang="uk-UA" sz="2400" dirty="0">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a:stretch>
            <a:fillRect/>
          </a:stretch>
        </p:blipFill>
        <p:spPr>
          <a:xfrm>
            <a:off x="467544" y="2996952"/>
            <a:ext cx="3370866" cy="2379435"/>
          </a:xfrm>
          <a:prstGeom prst="rect">
            <a:avLst/>
          </a:prstGeom>
        </p:spPr>
      </p:pic>
      <p:pic>
        <p:nvPicPr>
          <p:cNvPr id="4" name="Рисунок 3"/>
          <p:cNvPicPr>
            <a:picLocks noChangeAspect="1"/>
          </p:cNvPicPr>
          <p:nvPr/>
        </p:nvPicPr>
        <p:blipFill>
          <a:blip r:embed="rId3"/>
          <a:stretch>
            <a:fillRect/>
          </a:stretch>
        </p:blipFill>
        <p:spPr>
          <a:xfrm>
            <a:off x="1187624" y="5526997"/>
            <a:ext cx="1952612" cy="1171567"/>
          </a:xfrm>
          <a:prstGeom prst="rect">
            <a:avLst/>
          </a:prstGeom>
        </p:spPr>
      </p:pic>
      <p:pic>
        <p:nvPicPr>
          <p:cNvPr id="5" name="Рисунок 4"/>
          <p:cNvPicPr>
            <a:picLocks noChangeAspect="1"/>
          </p:cNvPicPr>
          <p:nvPr/>
        </p:nvPicPr>
        <p:blipFill>
          <a:blip r:embed="rId4"/>
          <a:stretch>
            <a:fillRect/>
          </a:stretch>
        </p:blipFill>
        <p:spPr>
          <a:xfrm>
            <a:off x="4499991" y="3356992"/>
            <a:ext cx="4181981" cy="2755789"/>
          </a:xfrm>
          <a:prstGeom prst="rect">
            <a:avLst/>
          </a:prstGeom>
        </p:spPr>
      </p:pic>
    </p:spTree>
    <p:extLst>
      <p:ext uri="{BB962C8B-B14F-4D97-AF65-F5344CB8AC3E}">
        <p14:creationId xmlns:p14="http://schemas.microsoft.com/office/powerpoint/2010/main" val="989553519"/>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467544" y="188640"/>
            <a:ext cx="8352928" cy="6480720"/>
          </a:xfrm>
        </p:spPr>
        <p:txBody>
          <a:bodyPr>
            <a:noAutofit/>
          </a:bodyPr>
          <a:lstStyle/>
          <a:p>
            <a:r>
              <a:rPr lang="uk-UA" sz="2800" b="1" dirty="0" smtClean="0">
                <a:solidFill>
                  <a:srgbClr val="0070C0"/>
                </a:solidFill>
                <a:latin typeface="Times New Roman" panose="02020603050405020304" pitchFamily="18" charset="0"/>
                <a:cs typeface="Times New Roman" panose="02020603050405020304" pitchFamily="18" charset="0"/>
              </a:rPr>
              <a:t>2. Механізм скорочення м’язів</a:t>
            </a:r>
          </a:p>
          <a:p>
            <a:pPr algn="just"/>
            <a:endParaRPr lang="uk-UA" sz="2800" b="1" dirty="0" smtClean="0">
              <a:solidFill>
                <a:schemeClr val="tx1"/>
              </a:solidFill>
              <a:latin typeface="Times New Roman" pitchFamily="18" charset="0"/>
              <a:cs typeface="Times New Roman" pitchFamily="18" charset="0"/>
            </a:endParaRPr>
          </a:p>
          <a:p>
            <a:pPr algn="just"/>
            <a:r>
              <a:rPr lang="uk-UA" sz="2400" b="1" dirty="0">
                <a:solidFill>
                  <a:schemeClr val="tx1"/>
                </a:solidFill>
                <a:latin typeface="Times New Roman" pitchFamily="18" charset="0"/>
                <a:cs typeface="Times New Roman" pitchFamily="18" charset="0"/>
              </a:rPr>
              <a:t>	</a:t>
            </a:r>
            <a:r>
              <a:rPr lang="uk-UA" sz="2400" b="1" dirty="0" smtClean="0">
                <a:solidFill>
                  <a:schemeClr val="tx1"/>
                </a:solidFill>
                <a:latin typeface="Times New Roman" pitchFamily="18" charset="0"/>
                <a:cs typeface="Times New Roman" pitchFamily="18" charset="0"/>
              </a:rPr>
              <a:t>М'язове </a:t>
            </a:r>
            <a:r>
              <a:rPr lang="uk-UA" sz="2400" b="1" dirty="0">
                <a:solidFill>
                  <a:schemeClr val="tx1"/>
                </a:solidFill>
                <a:latin typeface="Times New Roman" pitchFamily="18" charset="0"/>
                <a:cs typeface="Times New Roman" pitchFamily="18" charset="0"/>
              </a:rPr>
              <a:t>скорочення </a:t>
            </a:r>
            <a:r>
              <a:rPr lang="uk-UA" sz="2400" dirty="0" smtClean="0">
                <a:solidFill>
                  <a:schemeClr val="tx1"/>
                </a:solidFill>
                <a:latin typeface="Times New Roman" pitchFamily="18" charset="0"/>
                <a:cs typeface="Times New Roman" pitchFamily="18" charset="0"/>
              </a:rPr>
              <a:t>– це реакція </a:t>
            </a:r>
            <a:r>
              <a:rPr lang="uk-UA" sz="2400" i="1" dirty="0">
                <a:solidFill>
                  <a:schemeClr val="tx1"/>
                </a:solidFill>
                <a:latin typeface="Times New Roman" pitchFamily="18" charset="0"/>
                <a:cs typeface="Times New Roman" pitchFamily="18" charset="0"/>
              </a:rPr>
              <a:t>м'язових клітин </a:t>
            </a:r>
            <a:r>
              <a:rPr lang="uk-UA" sz="2400" dirty="0">
                <a:solidFill>
                  <a:schemeClr val="tx1"/>
                </a:solidFill>
                <a:latin typeface="Times New Roman" pitchFamily="18" charset="0"/>
                <a:cs typeface="Times New Roman" pitchFamily="18" charset="0"/>
              </a:rPr>
              <a:t>на вплив </a:t>
            </a:r>
            <a:r>
              <a:rPr lang="uk-UA" sz="2400" i="1" dirty="0">
                <a:solidFill>
                  <a:schemeClr val="tx1"/>
                </a:solidFill>
                <a:latin typeface="Times New Roman" pitchFamily="18" charset="0"/>
                <a:cs typeface="Times New Roman" pitchFamily="18" charset="0"/>
              </a:rPr>
              <a:t>нейромедіатора</a:t>
            </a:r>
            <a:r>
              <a:rPr lang="uk-UA" sz="2400" dirty="0">
                <a:solidFill>
                  <a:schemeClr val="tx1"/>
                </a:solidFill>
                <a:latin typeface="Times New Roman" pitchFamily="18" charset="0"/>
                <a:cs typeface="Times New Roman" pitchFamily="18" charset="0"/>
              </a:rPr>
              <a:t>, рідше гормону, що виявляється у зменшенні довжини клітини. </a:t>
            </a:r>
            <a:endParaRPr lang="uk-UA" sz="2400" dirty="0" smtClean="0">
              <a:solidFill>
                <a:schemeClr val="tx1"/>
              </a:solidFill>
              <a:latin typeface="Times New Roman" pitchFamily="18" charset="0"/>
              <a:cs typeface="Times New Roman" pitchFamily="18" charset="0"/>
            </a:endParaRPr>
          </a:p>
          <a:p>
            <a:pPr algn="just"/>
            <a:r>
              <a:rPr lang="uk-UA" sz="2400" dirty="0">
                <a:solidFill>
                  <a:schemeClr val="tx1"/>
                </a:solidFill>
                <a:latin typeface="Times New Roman" pitchFamily="18" charset="0"/>
                <a:cs typeface="Times New Roman" pitchFamily="18" charset="0"/>
              </a:rPr>
              <a:t>	</a:t>
            </a:r>
            <a:r>
              <a:rPr lang="uk-UA" sz="2400" dirty="0" smtClean="0">
                <a:solidFill>
                  <a:schemeClr val="tx1"/>
                </a:solidFill>
                <a:latin typeface="Times New Roman" pitchFamily="18" charset="0"/>
                <a:cs typeface="Times New Roman" pitchFamily="18" charset="0"/>
              </a:rPr>
              <a:t>Це </a:t>
            </a:r>
            <a:r>
              <a:rPr lang="uk-UA" sz="2400" dirty="0">
                <a:solidFill>
                  <a:schemeClr val="tx1"/>
                </a:solidFill>
                <a:latin typeface="Times New Roman" pitchFamily="18" charset="0"/>
                <a:cs typeface="Times New Roman" pitchFamily="18" charset="0"/>
              </a:rPr>
              <a:t>життєво важлива функція організму, пов'язана із захисними, дихальними, харчовими, статевими, видільними і іншими фізіологічними </a:t>
            </a:r>
            <a:r>
              <a:rPr lang="uk-UA" sz="2400" dirty="0" smtClean="0">
                <a:solidFill>
                  <a:schemeClr val="tx1"/>
                </a:solidFill>
                <a:latin typeface="Times New Roman" pitchFamily="18" charset="0"/>
                <a:cs typeface="Times New Roman" pitchFamily="18" charset="0"/>
              </a:rPr>
              <a:t>процесами.</a:t>
            </a:r>
          </a:p>
          <a:p>
            <a:pPr algn="just"/>
            <a:r>
              <a:rPr lang="uk-UA" sz="2400" dirty="0">
                <a:solidFill>
                  <a:schemeClr val="tx1"/>
                </a:solidFill>
                <a:latin typeface="Times New Roman" pitchFamily="18" charset="0"/>
                <a:cs typeface="Times New Roman" pitchFamily="18" charset="0"/>
              </a:rPr>
              <a:t>	</a:t>
            </a:r>
            <a:r>
              <a:rPr lang="uk-UA" sz="2400" dirty="0" smtClean="0">
                <a:solidFill>
                  <a:schemeClr val="tx1"/>
                </a:solidFill>
                <a:latin typeface="Times New Roman" pitchFamily="18" charset="0"/>
                <a:cs typeface="Times New Roman" pitchFamily="18" charset="0"/>
              </a:rPr>
              <a:t>Властивість </a:t>
            </a:r>
            <a:r>
              <a:rPr lang="uk-UA" sz="2400" dirty="0">
                <a:solidFill>
                  <a:schemeClr val="tx1"/>
                </a:solidFill>
                <a:latin typeface="Times New Roman" pitchFamily="18" charset="0"/>
                <a:cs typeface="Times New Roman" pitchFamily="18" charset="0"/>
              </a:rPr>
              <a:t>зміни форми мають клітини багатьох тканин, але </a:t>
            </a:r>
            <a:r>
              <a:rPr lang="uk-UA" sz="2400" i="1" dirty="0" smtClean="0">
                <a:solidFill>
                  <a:schemeClr val="tx1"/>
                </a:solidFill>
                <a:latin typeface="Times New Roman" pitchFamily="18" charset="0"/>
                <a:cs typeface="Times New Roman" pitchFamily="18" charset="0"/>
              </a:rPr>
              <a:t>у </a:t>
            </a:r>
            <a:r>
              <a:rPr lang="uk-UA" sz="2400" i="1" dirty="0">
                <a:solidFill>
                  <a:schemeClr val="tx1"/>
                </a:solidFill>
                <a:latin typeface="Times New Roman" pitchFamily="18" charset="0"/>
                <a:cs typeface="Times New Roman" pitchFamily="18" charset="0"/>
              </a:rPr>
              <a:t>м'язових тканинах ця здатність є головною функцією</a:t>
            </a:r>
            <a:r>
              <a:rPr lang="uk-UA" sz="2400" dirty="0">
                <a:solidFill>
                  <a:schemeClr val="tx1"/>
                </a:solidFill>
                <a:latin typeface="Times New Roman" pitchFamily="18" charset="0"/>
                <a:cs typeface="Times New Roman" pitchFamily="18" charset="0"/>
              </a:rPr>
              <a:t>.</a:t>
            </a:r>
            <a:endParaRPr lang="uk-UA" sz="2400" dirty="0" smtClean="0">
              <a:solidFill>
                <a:schemeClr val="tx1"/>
              </a:solidFill>
              <a:latin typeface="Times New Roman" pitchFamily="18" charset="0"/>
              <a:cs typeface="Times New Roman" pitchFamily="18" charset="0"/>
            </a:endParaRPr>
          </a:p>
          <a:p>
            <a:pPr algn="just"/>
            <a:r>
              <a:rPr lang="uk-UA" sz="2400" dirty="0">
                <a:solidFill>
                  <a:schemeClr val="tx1"/>
                </a:solidFill>
                <a:latin typeface="Times New Roman" pitchFamily="18" charset="0"/>
                <a:cs typeface="Times New Roman" pitchFamily="18" charset="0"/>
              </a:rPr>
              <a:t>		</a:t>
            </a:r>
          </a:p>
        </p:txBody>
      </p:sp>
    </p:spTree>
    <p:extLst>
      <p:ext uri="{BB962C8B-B14F-4D97-AF65-F5344CB8AC3E}">
        <p14:creationId xmlns:p14="http://schemas.microsoft.com/office/powerpoint/2010/main" val="481820144"/>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467544" y="377280"/>
            <a:ext cx="8352928" cy="3987824"/>
          </a:xfrm>
        </p:spPr>
        <p:txBody>
          <a:bodyPr>
            <a:noAutofit/>
          </a:bodyPr>
          <a:lstStyle/>
          <a:p>
            <a:r>
              <a:rPr lang="uk-UA" sz="2800" b="1" dirty="0">
                <a:solidFill>
                  <a:schemeClr val="tx1"/>
                </a:solidFill>
                <a:latin typeface="Times New Roman" pitchFamily="18" charset="0"/>
                <a:cs typeface="Times New Roman" pitchFamily="18" charset="0"/>
              </a:rPr>
              <a:t>С</a:t>
            </a:r>
            <a:r>
              <a:rPr lang="uk-UA" sz="2800" b="1" dirty="0" smtClean="0">
                <a:solidFill>
                  <a:schemeClr val="tx1"/>
                </a:solidFill>
                <a:latin typeface="Times New Roman" pitchFamily="18" charset="0"/>
                <a:cs typeface="Times New Roman" pitchFamily="18" charset="0"/>
              </a:rPr>
              <a:t>корочення скелетних м'язів</a:t>
            </a:r>
            <a:r>
              <a:rPr lang="uk-UA" sz="2200" dirty="0" smtClean="0">
                <a:solidFill>
                  <a:schemeClr val="tx1"/>
                </a:solidFill>
                <a:latin typeface="Times New Roman" pitchFamily="18" charset="0"/>
                <a:cs typeface="Times New Roman" pitchFamily="18" charset="0"/>
              </a:rPr>
              <a:t> </a:t>
            </a:r>
          </a:p>
          <a:p>
            <a:pPr algn="just"/>
            <a:endParaRPr lang="uk-UA" sz="2200" dirty="0">
              <a:solidFill>
                <a:schemeClr val="tx1"/>
              </a:solidFill>
              <a:latin typeface="Times New Roman" pitchFamily="18" charset="0"/>
              <a:cs typeface="Times New Roman" pitchFamily="18" charset="0"/>
            </a:endParaRPr>
          </a:p>
          <a:p>
            <a:pPr algn="just"/>
            <a:r>
              <a:rPr lang="uk-UA" sz="2400" dirty="0">
                <a:solidFill>
                  <a:schemeClr val="tx1"/>
                </a:solidFill>
                <a:latin typeface="Times New Roman" pitchFamily="18" charset="0"/>
                <a:cs typeface="Times New Roman" pitchFamily="18" charset="0"/>
              </a:rPr>
              <a:t>Механізм м'язового скорочення можна розглянути на прикладі скорочення скелетного м'яза.</a:t>
            </a:r>
          </a:p>
          <a:p>
            <a:pPr algn="just"/>
            <a:r>
              <a:rPr lang="uk-UA" sz="2400" dirty="0" smtClean="0">
                <a:solidFill>
                  <a:schemeClr val="tx1"/>
                </a:solidFill>
                <a:latin typeface="Times New Roman" pitchFamily="18" charset="0"/>
                <a:cs typeface="Times New Roman" pitchFamily="18" charset="0"/>
              </a:rPr>
              <a:t>Скелетний м’яз складається з пучків паралельних волокон, кожне з яких має діаметр 10-100 мкм та довжину 10-15 см. </a:t>
            </a:r>
          </a:p>
          <a:p>
            <a:pPr algn="just"/>
            <a:r>
              <a:rPr lang="uk-UA" sz="2400" b="1" i="1" dirty="0" smtClean="0">
                <a:solidFill>
                  <a:schemeClr val="tx1"/>
                </a:solidFill>
                <a:latin typeface="Times New Roman" pitchFamily="18" charset="0"/>
                <a:cs typeface="Times New Roman" pitchFamily="18" charset="0"/>
              </a:rPr>
              <a:t>М’язове волокно</a:t>
            </a:r>
            <a:r>
              <a:rPr lang="uk-UA" sz="2400" dirty="0" smtClean="0">
                <a:solidFill>
                  <a:schemeClr val="tx1"/>
                </a:solidFill>
                <a:latin typeface="Times New Roman" pitchFamily="18" charset="0"/>
                <a:cs typeface="Times New Roman" pitchFamily="18" charset="0"/>
              </a:rPr>
              <a:t> оточене пружною оболонкою (</a:t>
            </a:r>
            <a:r>
              <a:rPr lang="uk-UA" sz="2400" b="1" i="1" dirty="0" smtClean="0">
                <a:solidFill>
                  <a:schemeClr val="tx1"/>
                </a:solidFill>
                <a:latin typeface="Times New Roman" pitchFamily="18" charset="0"/>
                <a:cs typeface="Times New Roman" pitchFamily="18" charset="0"/>
              </a:rPr>
              <a:t>сарколемою</a:t>
            </a:r>
            <a:r>
              <a:rPr lang="uk-UA" sz="2400" dirty="0" smtClean="0">
                <a:solidFill>
                  <a:schemeClr val="tx1"/>
                </a:solidFill>
                <a:latin typeface="Times New Roman" pitchFamily="18" charset="0"/>
                <a:cs typeface="Times New Roman" pitchFamily="18" charset="0"/>
              </a:rPr>
              <a:t>) та містить 1000-2000 паралельно розташованих тонких ниток - </a:t>
            </a:r>
            <a:r>
              <a:rPr lang="uk-UA" sz="2400" i="1" dirty="0" smtClean="0">
                <a:solidFill>
                  <a:schemeClr val="tx1"/>
                </a:solidFill>
                <a:latin typeface="Times New Roman" pitchFamily="18" charset="0"/>
                <a:cs typeface="Times New Roman" pitchFamily="18" charset="0"/>
              </a:rPr>
              <a:t>міофібрил</a:t>
            </a:r>
            <a:r>
              <a:rPr lang="uk-UA" sz="2400" dirty="0" smtClean="0">
                <a:solidFill>
                  <a:schemeClr val="tx1"/>
                </a:solidFill>
                <a:latin typeface="Times New Roman" pitchFamily="18" charset="0"/>
                <a:cs typeface="Times New Roman" pitchFamily="18" charset="0"/>
              </a:rPr>
              <a:t> діаметром 1-2 мкм</a:t>
            </a:r>
            <a:r>
              <a:rPr lang="uk-UA" sz="2400" dirty="0">
                <a:solidFill>
                  <a:schemeClr val="tx1"/>
                </a:solidFill>
                <a:latin typeface="Times New Roman" pitchFamily="18" charset="0"/>
                <a:cs typeface="Times New Roman" pitchFamily="18" charset="0"/>
              </a:rPr>
              <a:t>. </a:t>
            </a:r>
            <a:endParaRPr lang="uk-UA" sz="2400" dirty="0" smtClean="0">
              <a:solidFill>
                <a:schemeClr val="tx1"/>
              </a:solidFill>
              <a:latin typeface="Times New Roman" pitchFamily="18" charset="0"/>
              <a:cs typeface="Times New Roman" pitchFamily="18" charset="0"/>
            </a:endParaRPr>
          </a:p>
          <a:p>
            <a:pPr algn="just"/>
            <a:r>
              <a:rPr lang="uk-UA" sz="2400" dirty="0" smtClean="0">
                <a:solidFill>
                  <a:schemeClr val="tx1"/>
                </a:solidFill>
                <a:latin typeface="Times New Roman" pitchFamily="18" charset="0"/>
                <a:cs typeface="Times New Roman" pitchFamily="18" charset="0"/>
              </a:rPr>
              <a:t>Міофібрили</a:t>
            </a:r>
            <a:r>
              <a:rPr lang="uk-UA" sz="2400" dirty="0">
                <a:solidFill>
                  <a:schemeClr val="tx1"/>
                </a:solidFill>
                <a:latin typeface="Times New Roman" pitchFamily="18" charset="0"/>
                <a:cs typeface="Times New Roman" pitchFamily="18" charset="0"/>
              </a:rPr>
              <a:t>, у свою чергу, складаються з пучків паралельних </a:t>
            </a:r>
            <a:r>
              <a:rPr lang="uk-UA" sz="2400" i="1" dirty="0">
                <a:solidFill>
                  <a:schemeClr val="tx1"/>
                </a:solidFill>
                <a:latin typeface="Times New Roman" pitchFamily="18" charset="0"/>
                <a:cs typeface="Times New Roman" pitchFamily="18" charset="0"/>
              </a:rPr>
              <a:t>протофібрил</a:t>
            </a:r>
            <a:r>
              <a:rPr lang="uk-UA" sz="2400" dirty="0">
                <a:solidFill>
                  <a:schemeClr val="tx1"/>
                </a:solidFill>
                <a:latin typeface="Times New Roman" pitchFamily="18" charset="0"/>
                <a:cs typeface="Times New Roman" pitchFamily="18" charset="0"/>
              </a:rPr>
              <a:t> (або </a:t>
            </a:r>
            <a:r>
              <a:rPr lang="uk-UA" sz="2400" i="1" dirty="0">
                <a:solidFill>
                  <a:schemeClr val="tx1"/>
                </a:solidFill>
                <a:latin typeface="Times New Roman" pitchFamily="18" charset="0"/>
                <a:cs typeface="Times New Roman" pitchFamily="18" charset="0"/>
              </a:rPr>
              <a:t>міофіламентів</a:t>
            </a:r>
            <a:r>
              <a:rPr lang="uk-UA" sz="2400" dirty="0">
                <a:solidFill>
                  <a:schemeClr val="tx1"/>
                </a:solidFill>
                <a:latin typeface="Times New Roman" pitchFamily="18" charset="0"/>
                <a:cs typeface="Times New Roman" pitchFamily="18" charset="0"/>
              </a:rPr>
              <a:t>).</a:t>
            </a:r>
          </a:p>
          <a:p>
            <a:pPr algn="just"/>
            <a:r>
              <a:rPr lang="uk-UA" sz="2400" dirty="0">
                <a:solidFill>
                  <a:schemeClr val="tx1"/>
                </a:solidFill>
                <a:latin typeface="Times New Roman" pitchFamily="18" charset="0"/>
                <a:cs typeface="Times New Roman" pitchFamily="18" charset="0"/>
              </a:rPr>
              <a:t>	</a:t>
            </a:r>
          </a:p>
        </p:txBody>
      </p:sp>
    </p:spTree>
    <p:extLst>
      <p:ext uri="{BB962C8B-B14F-4D97-AF65-F5344CB8AC3E}">
        <p14:creationId xmlns:p14="http://schemas.microsoft.com/office/powerpoint/2010/main" val="3610878288"/>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467544" y="620688"/>
            <a:ext cx="4320356" cy="5832648"/>
          </a:xfrm>
        </p:spPr>
        <p:txBody>
          <a:bodyPr>
            <a:noAutofit/>
          </a:bodyPr>
          <a:lstStyle/>
          <a:p>
            <a:pPr marL="342900" indent="-342900" algn="l">
              <a:buFont typeface="Arial" panose="020B0604020202020204" pitchFamily="34" charset="0"/>
              <a:buChar char="•"/>
            </a:pPr>
            <a:r>
              <a:rPr lang="uk-UA" sz="2400" dirty="0" smtClean="0">
                <a:solidFill>
                  <a:schemeClr val="tx1"/>
                </a:solidFill>
                <a:latin typeface="Times New Roman" pitchFamily="18" charset="0"/>
                <a:cs typeface="Times New Roman" pitchFamily="18" charset="0"/>
              </a:rPr>
              <a:t>Волокна і фібрили добре видимі </a:t>
            </a:r>
            <a:r>
              <a:rPr lang="uk-UA" sz="2400" i="1" dirty="0" smtClean="0">
                <a:solidFill>
                  <a:schemeClr val="tx1"/>
                </a:solidFill>
                <a:latin typeface="Times New Roman" pitchFamily="18" charset="0"/>
                <a:cs typeface="Times New Roman" pitchFamily="18" charset="0"/>
              </a:rPr>
              <a:t>в оптичному мікроскопі</a:t>
            </a:r>
            <a:r>
              <a:rPr lang="uk-UA" sz="2400" dirty="0" smtClean="0">
                <a:solidFill>
                  <a:schemeClr val="tx1"/>
                </a:solidFill>
                <a:latin typeface="Times New Roman" pitchFamily="18" charset="0"/>
                <a:cs typeface="Times New Roman" pitchFamily="18" charset="0"/>
              </a:rPr>
              <a:t>. </a:t>
            </a:r>
          </a:p>
          <a:p>
            <a:pPr marL="342900" indent="-342900" algn="l">
              <a:buFont typeface="Arial" panose="020B0604020202020204" pitchFamily="34" charset="0"/>
              <a:buChar char="•"/>
            </a:pPr>
            <a:r>
              <a:rPr lang="uk-UA" sz="2400" dirty="0" smtClean="0">
                <a:solidFill>
                  <a:schemeClr val="tx1"/>
                </a:solidFill>
                <a:latin typeface="Times New Roman" pitchFamily="18" charset="0"/>
                <a:cs typeface="Times New Roman" pitchFamily="18" charset="0"/>
              </a:rPr>
              <a:t>Протофібрили можна спостерігати </a:t>
            </a:r>
            <a:r>
              <a:rPr lang="uk-UA" sz="2400" i="1" dirty="0" smtClean="0">
                <a:solidFill>
                  <a:schemeClr val="tx1"/>
                </a:solidFill>
                <a:latin typeface="Times New Roman" pitchFamily="18" charset="0"/>
                <a:cs typeface="Times New Roman" pitchFamily="18" charset="0"/>
              </a:rPr>
              <a:t>в електронному мікроскопі. </a:t>
            </a:r>
          </a:p>
          <a:p>
            <a:pPr marL="342900" indent="-342900" algn="l">
              <a:buFont typeface="Arial" panose="020B0604020202020204" pitchFamily="34" charset="0"/>
              <a:buChar char="•"/>
            </a:pPr>
            <a:r>
              <a:rPr lang="uk-UA" sz="2400" dirty="0" smtClean="0">
                <a:solidFill>
                  <a:schemeClr val="tx1"/>
                </a:solidFill>
                <a:latin typeface="Times New Roman" pitchFamily="18" charset="0"/>
                <a:cs typeface="Times New Roman" pitchFamily="18" charset="0"/>
              </a:rPr>
              <a:t>Утворюючі їх молекулярні ланцюжки можна виявити </a:t>
            </a:r>
            <a:r>
              <a:rPr lang="uk-UA" sz="2400" i="1" dirty="0" smtClean="0">
                <a:solidFill>
                  <a:schemeClr val="tx1"/>
                </a:solidFill>
                <a:latin typeface="Times New Roman" pitchFamily="18" charset="0"/>
                <a:cs typeface="Times New Roman" pitchFamily="18" charset="0"/>
              </a:rPr>
              <a:t>при дифракції рентгенівських променів</a:t>
            </a:r>
            <a:r>
              <a:rPr lang="uk-UA" sz="2400" dirty="0" smtClean="0">
                <a:solidFill>
                  <a:schemeClr val="tx1"/>
                </a:solidFill>
                <a:latin typeface="Times New Roman" pitchFamily="18" charset="0"/>
                <a:cs typeface="Times New Roman" pitchFamily="18" charset="0"/>
              </a:rPr>
              <a:t> або при подвійному променезаломленні.</a:t>
            </a:r>
            <a:endParaRPr lang="uk-UA" sz="2400" dirty="0">
              <a:solidFill>
                <a:schemeClr val="tx1"/>
              </a:solidFill>
              <a:latin typeface="Times New Roman" pitchFamily="18" charset="0"/>
              <a:cs typeface="Times New Roman" pitchFamily="18" charset="0"/>
            </a:endParaRPr>
          </a:p>
        </p:txBody>
      </p:sp>
      <p:graphicFrame>
        <p:nvGraphicFramePr>
          <p:cNvPr id="13" name="Объект 12"/>
          <p:cNvGraphicFramePr>
            <a:graphicFrameLocks noChangeAspect="1"/>
          </p:cNvGraphicFramePr>
          <p:nvPr>
            <p:extLst/>
          </p:nvPr>
        </p:nvGraphicFramePr>
        <p:xfrm>
          <a:off x="4356100" y="3281363"/>
          <a:ext cx="431800" cy="293687"/>
        </p:xfrm>
        <a:graphic>
          <a:graphicData uri="http://schemas.openxmlformats.org/presentationml/2006/ole">
            <mc:AlternateContent xmlns:mc="http://schemas.openxmlformats.org/markup-compatibility/2006">
              <mc:Choice xmlns:v="urn:schemas-microsoft-com:vml" Requires="v">
                <p:oleObj spid="_x0000_s72114" name="Equation" r:id="rId3" imgW="431640" imgH="293760" progId="Equation.DSMT4">
                  <p:embed/>
                </p:oleObj>
              </mc:Choice>
              <mc:Fallback>
                <p:oleObj name="Equation" r:id="rId3" imgW="431640" imgH="293760" progId="Equation.DSMT4">
                  <p:embed/>
                  <p:pic>
                    <p:nvPicPr>
                      <p:cNvPr id="13" name="Объект 12"/>
                      <p:cNvPicPr/>
                      <p:nvPr/>
                    </p:nvPicPr>
                    <p:blipFill>
                      <a:blip r:embed="rId4"/>
                      <a:stretch>
                        <a:fillRect/>
                      </a:stretch>
                    </p:blipFill>
                    <p:spPr>
                      <a:xfrm>
                        <a:off x="4356100" y="3281363"/>
                        <a:ext cx="431800" cy="293687"/>
                      </a:xfrm>
                      <a:prstGeom prst="rect">
                        <a:avLst/>
                      </a:prstGeom>
                    </p:spPr>
                  </p:pic>
                </p:oleObj>
              </mc:Fallback>
            </mc:AlternateContent>
          </a:graphicData>
        </a:graphic>
      </p:graphicFrame>
      <p:graphicFrame>
        <p:nvGraphicFramePr>
          <p:cNvPr id="14" name="Объект 13"/>
          <p:cNvGraphicFramePr>
            <a:graphicFrameLocks noChangeAspect="1"/>
          </p:cNvGraphicFramePr>
          <p:nvPr>
            <p:extLst/>
          </p:nvPr>
        </p:nvGraphicFramePr>
        <p:xfrm>
          <a:off x="4356100" y="3281363"/>
          <a:ext cx="431800" cy="293687"/>
        </p:xfrm>
        <a:graphic>
          <a:graphicData uri="http://schemas.openxmlformats.org/presentationml/2006/ole">
            <mc:AlternateContent xmlns:mc="http://schemas.openxmlformats.org/markup-compatibility/2006">
              <mc:Choice xmlns:v="urn:schemas-microsoft-com:vml" Requires="v">
                <p:oleObj spid="_x0000_s72115" name="Equation" r:id="rId5" imgW="431640" imgH="293760" progId="Equation.DSMT4">
                  <p:embed/>
                </p:oleObj>
              </mc:Choice>
              <mc:Fallback>
                <p:oleObj name="Equation" r:id="rId5" imgW="431640" imgH="293760" progId="Equation.DSMT4">
                  <p:embed/>
                  <p:pic>
                    <p:nvPicPr>
                      <p:cNvPr id="14" name="Объект 13"/>
                      <p:cNvPicPr/>
                      <p:nvPr/>
                    </p:nvPicPr>
                    <p:blipFill>
                      <a:blip r:embed="rId4"/>
                      <a:stretch>
                        <a:fillRect/>
                      </a:stretch>
                    </p:blipFill>
                    <p:spPr>
                      <a:xfrm>
                        <a:off x="4356100" y="3281363"/>
                        <a:ext cx="431800" cy="293687"/>
                      </a:xfrm>
                      <a:prstGeom prst="rect">
                        <a:avLst/>
                      </a:prstGeom>
                    </p:spPr>
                  </p:pic>
                </p:oleObj>
              </mc:Fallback>
            </mc:AlternateContent>
          </a:graphicData>
        </a:graphic>
      </p:graphicFrame>
      <p:graphicFrame>
        <p:nvGraphicFramePr>
          <p:cNvPr id="15" name="Объект 14"/>
          <p:cNvGraphicFramePr>
            <a:graphicFrameLocks noChangeAspect="1"/>
          </p:cNvGraphicFramePr>
          <p:nvPr>
            <p:extLst/>
          </p:nvPr>
        </p:nvGraphicFramePr>
        <p:xfrm>
          <a:off x="4356100" y="3281363"/>
          <a:ext cx="431800" cy="293687"/>
        </p:xfrm>
        <a:graphic>
          <a:graphicData uri="http://schemas.openxmlformats.org/presentationml/2006/ole">
            <mc:AlternateContent xmlns:mc="http://schemas.openxmlformats.org/markup-compatibility/2006">
              <mc:Choice xmlns:v="urn:schemas-microsoft-com:vml" Requires="v">
                <p:oleObj spid="_x0000_s72116" name="Equation" r:id="rId6" imgW="431640" imgH="293760" progId="Equation.DSMT4">
                  <p:embed/>
                </p:oleObj>
              </mc:Choice>
              <mc:Fallback>
                <p:oleObj name="Equation" r:id="rId6" imgW="431640" imgH="293760" progId="Equation.DSMT4">
                  <p:embed/>
                  <p:pic>
                    <p:nvPicPr>
                      <p:cNvPr id="15" name="Объект 14"/>
                      <p:cNvPicPr/>
                      <p:nvPr/>
                    </p:nvPicPr>
                    <p:blipFill>
                      <a:blip r:embed="rId4"/>
                      <a:stretch>
                        <a:fillRect/>
                      </a:stretch>
                    </p:blipFill>
                    <p:spPr>
                      <a:xfrm>
                        <a:off x="4356100" y="3281363"/>
                        <a:ext cx="431800" cy="293687"/>
                      </a:xfrm>
                      <a:prstGeom prst="rect">
                        <a:avLst/>
                      </a:prstGeom>
                    </p:spPr>
                  </p:pic>
                </p:oleObj>
              </mc:Fallback>
            </mc:AlternateContent>
          </a:graphicData>
        </a:graphic>
      </p:graphicFrame>
      <p:graphicFrame>
        <p:nvGraphicFramePr>
          <p:cNvPr id="16" name="Объект 15"/>
          <p:cNvGraphicFramePr>
            <a:graphicFrameLocks noChangeAspect="1"/>
          </p:cNvGraphicFramePr>
          <p:nvPr>
            <p:extLst/>
          </p:nvPr>
        </p:nvGraphicFramePr>
        <p:xfrm>
          <a:off x="4356100" y="3281363"/>
          <a:ext cx="431800" cy="293687"/>
        </p:xfrm>
        <a:graphic>
          <a:graphicData uri="http://schemas.openxmlformats.org/presentationml/2006/ole">
            <mc:AlternateContent xmlns:mc="http://schemas.openxmlformats.org/markup-compatibility/2006">
              <mc:Choice xmlns:v="urn:schemas-microsoft-com:vml" Requires="v">
                <p:oleObj spid="_x0000_s72117" name="Equation" r:id="rId7" imgW="431640" imgH="293760" progId="Equation.DSMT4">
                  <p:embed/>
                </p:oleObj>
              </mc:Choice>
              <mc:Fallback>
                <p:oleObj name="Equation" r:id="rId7" imgW="431640" imgH="293760" progId="Equation.DSMT4">
                  <p:embed/>
                  <p:pic>
                    <p:nvPicPr>
                      <p:cNvPr id="16" name="Объект 15"/>
                      <p:cNvPicPr/>
                      <p:nvPr/>
                    </p:nvPicPr>
                    <p:blipFill>
                      <a:blip r:embed="rId8"/>
                      <a:stretch>
                        <a:fillRect/>
                      </a:stretch>
                    </p:blipFill>
                    <p:spPr>
                      <a:xfrm>
                        <a:off x="4356100" y="3281363"/>
                        <a:ext cx="431800" cy="293687"/>
                      </a:xfrm>
                      <a:prstGeom prst="rect">
                        <a:avLst/>
                      </a:prstGeom>
                    </p:spPr>
                  </p:pic>
                </p:oleObj>
              </mc:Fallback>
            </mc:AlternateContent>
          </a:graphicData>
        </a:graphic>
      </p:graphicFrame>
      <p:graphicFrame>
        <p:nvGraphicFramePr>
          <p:cNvPr id="17" name="Объект 16"/>
          <p:cNvGraphicFramePr>
            <a:graphicFrameLocks noChangeAspect="1"/>
          </p:cNvGraphicFramePr>
          <p:nvPr>
            <p:extLst/>
          </p:nvPr>
        </p:nvGraphicFramePr>
        <p:xfrm>
          <a:off x="4356100" y="3281363"/>
          <a:ext cx="431800" cy="293687"/>
        </p:xfrm>
        <a:graphic>
          <a:graphicData uri="http://schemas.openxmlformats.org/presentationml/2006/ole">
            <mc:AlternateContent xmlns:mc="http://schemas.openxmlformats.org/markup-compatibility/2006">
              <mc:Choice xmlns:v="urn:schemas-microsoft-com:vml" Requires="v">
                <p:oleObj spid="_x0000_s72118" name="Equation" r:id="rId9" imgW="431640" imgH="293760" progId="Equation.DSMT4">
                  <p:embed/>
                </p:oleObj>
              </mc:Choice>
              <mc:Fallback>
                <p:oleObj name="Equation" r:id="rId9" imgW="431640" imgH="293760" progId="Equation.DSMT4">
                  <p:embed/>
                  <p:pic>
                    <p:nvPicPr>
                      <p:cNvPr id="17" name="Объект 16"/>
                      <p:cNvPicPr/>
                      <p:nvPr/>
                    </p:nvPicPr>
                    <p:blipFill>
                      <a:blip r:embed="rId8"/>
                      <a:stretch>
                        <a:fillRect/>
                      </a:stretch>
                    </p:blipFill>
                    <p:spPr>
                      <a:xfrm>
                        <a:off x="4356100" y="3281363"/>
                        <a:ext cx="431800" cy="293687"/>
                      </a:xfrm>
                      <a:prstGeom prst="rect">
                        <a:avLst/>
                      </a:prstGeom>
                    </p:spPr>
                  </p:pic>
                </p:oleObj>
              </mc:Fallback>
            </mc:AlternateContent>
          </a:graphicData>
        </a:graphic>
      </p:graphicFrame>
      <p:graphicFrame>
        <p:nvGraphicFramePr>
          <p:cNvPr id="18" name="Объект 17"/>
          <p:cNvGraphicFramePr>
            <a:graphicFrameLocks noChangeAspect="1"/>
          </p:cNvGraphicFramePr>
          <p:nvPr>
            <p:extLst/>
          </p:nvPr>
        </p:nvGraphicFramePr>
        <p:xfrm>
          <a:off x="4356100" y="3281363"/>
          <a:ext cx="431800" cy="293687"/>
        </p:xfrm>
        <a:graphic>
          <a:graphicData uri="http://schemas.openxmlformats.org/presentationml/2006/ole">
            <mc:AlternateContent xmlns:mc="http://schemas.openxmlformats.org/markup-compatibility/2006">
              <mc:Choice xmlns:v="urn:schemas-microsoft-com:vml" Requires="v">
                <p:oleObj spid="_x0000_s72119" name="Equation" r:id="rId10" imgW="431640" imgH="293760" progId="Equation.DSMT4">
                  <p:embed/>
                </p:oleObj>
              </mc:Choice>
              <mc:Fallback>
                <p:oleObj name="Equation" r:id="rId10" imgW="431640" imgH="293760" progId="Equation.DSMT4">
                  <p:embed/>
                  <p:pic>
                    <p:nvPicPr>
                      <p:cNvPr id="18" name="Объект 17"/>
                      <p:cNvPicPr/>
                      <p:nvPr/>
                    </p:nvPicPr>
                    <p:blipFill>
                      <a:blip r:embed="rId8"/>
                      <a:stretch>
                        <a:fillRect/>
                      </a:stretch>
                    </p:blipFill>
                    <p:spPr>
                      <a:xfrm>
                        <a:off x="4356100" y="3281363"/>
                        <a:ext cx="431800" cy="293687"/>
                      </a:xfrm>
                      <a:prstGeom prst="rect">
                        <a:avLst/>
                      </a:prstGeom>
                    </p:spPr>
                  </p:pic>
                </p:oleObj>
              </mc:Fallback>
            </mc:AlternateContent>
          </a:graphicData>
        </a:graphic>
      </p:graphicFrame>
      <p:graphicFrame>
        <p:nvGraphicFramePr>
          <p:cNvPr id="19" name="Объект 18"/>
          <p:cNvGraphicFramePr>
            <a:graphicFrameLocks noChangeAspect="1"/>
          </p:cNvGraphicFramePr>
          <p:nvPr>
            <p:extLst/>
          </p:nvPr>
        </p:nvGraphicFramePr>
        <p:xfrm>
          <a:off x="4356100" y="3281363"/>
          <a:ext cx="431800" cy="293687"/>
        </p:xfrm>
        <a:graphic>
          <a:graphicData uri="http://schemas.openxmlformats.org/presentationml/2006/ole">
            <mc:AlternateContent xmlns:mc="http://schemas.openxmlformats.org/markup-compatibility/2006">
              <mc:Choice xmlns:v="urn:schemas-microsoft-com:vml" Requires="v">
                <p:oleObj spid="_x0000_s72120" name="Equation" r:id="rId11" imgW="431640" imgH="293760" progId="Equation.DSMT4">
                  <p:embed/>
                </p:oleObj>
              </mc:Choice>
              <mc:Fallback>
                <p:oleObj name="Equation" r:id="rId11" imgW="431640" imgH="293760" progId="Equation.DSMT4">
                  <p:embed/>
                  <p:pic>
                    <p:nvPicPr>
                      <p:cNvPr id="19" name="Объект 18"/>
                      <p:cNvPicPr/>
                      <p:nvPr/>
                    </p:nvPicPr>
                    <p:blipFill>
                      <a:blip r:embed="rId8"/>
                      <a:stretch>
                        <a:fillRect/>
                      </a:stretch>
                    </p:blipFill>
                    <p:spPr>
                      <a:xfrm>
                        <a:off x="4356100" y="3281363"/>
                        <a:ext cx="431800" cy="293687"/>
                      </a:xfrm>
                      <a:prstGeom prst="rect">
                        <a:avLst/>
                      </a:prstGeom>
                    </p:spPr>
                  </p:pic>
                </p:oleObj>
              </mc:Fallback>
            </mc:AlternateContent>
          </a:graphicData>
        </a:graphic>
      </p:graphicFrame>
      <p:graphicFrame>
        <p:nvGraphicFramePr>
          <p:cNvPr id="24" name="Объект 23"/>
          <p:cNvGraphicFramePr>
            <a:graphicFrameLocks noChangeAspect="1"/>
          </p:cNvGraphicFramePr>
          <p:nvPr>
            <p:extLst/>
          </p:nvPr>
        </p:nvGraphicFramePr>
        <p:xfrm>
          <a:off x="4356100" y="3281363"/>
          <a:ext cx="431800" cy="293687"/>
        </p:xfrm>
        <a:graphic>
          <a:graphicData uri="http://schemas.openxmlformats.org/presentationml/2006/ole">
            <mc:AlternateContent xmlns:mc="http://schemas.openxmlformats.org/markup-compatibility/2006">
              <mc:Choice xmlns:v="urn:schemas-microsoft-com:vml" Requires="v">
                <p:oleObj spid="_x0000_s72121" name="Equation" r:id="rId12" imgW="431640" imgH="293760" progId="Equation.DSMT4">
                  <p:embed/>
                </p:oleObj>
              </mc:Choice>
              <mc:Fallback>
                <p:oleObj name="Equation" r:id="rId12" imgW="431640" imgH="293760" progId="Equation.DSMT4">
                  <p:embed/>
                  <p:pic>
                    <p:nvPicPr>
                      <p:cNvPr id="24" name="Объект 23"/>
                      <p:cNvPicPr/>
                      <p:nvPr/>
                    </p:nvPicPr>
                    <p:blipFill>
                      <a:blip r:embed="rId13"/>
                      <a:stretch>
                        <a:fillRect/>
                      </a:stretch>
                    </p:blipFill>
                    <p:spPr>
                      <a:xfrm>
                        <a:off x="4356100" y="3281363"/>
                        <a:ext cx="431800" cy="293687"/>
                      </a:xfrm>
                      <a:prstGeom prst="rect">
                        <a:avLst/>
                      </a:prstGeom>
                    </p:spPr>
                  </p:pic>
                </p:oleObj>
              </mc:Fallback>
            </mc:AlternateContent>
          </a:graphicData>
        </a:graphic>
      </p:graphicFrame>
      <p:graphicFrame>
        <p:nvGraphicFramePr>
          <p:cNvPr id="25" name="Объект 24"/>
          <p:cNvGraphicFramePr>
            <a:graphicFrameLocks noChangeAspect="1"/>
          </p:cNvGraphicFramePr>
          <p:nvPr>
            <p:extLst/>
          </p:nvPr>
        </p:nvGraphicFramePr>
        <p:xfrm>
          <a:off x="4356100" y="3281363"/>
          <a:ext cx="431800" cy="293687"/>
        </p:xfrm>
        <a:graphic>
          <a:graphicData uri="http://schemas.openxmlformats.org/presentationml/2006/ole">
            <mc:AlternateContent xmlns:mc="http://schemas.openxmlformats.org/markup-compatibility/2006">
              <mc:Choice xmlns:v="urn:schemas-microsoft-com:vml" Requires="v">
                <p:oleObj spid="_x0000_s72122" name="Equation" r:id="rId14" imgW="431640" imgH="293760" progId="Equation.DSMT4">
                  <p:embed/>
                </p:oleObj>
              </mc:Choice>
              <mc:Fallback>
                <p:oleObj name="Equation" r:id="rId14" imgW="431640" imgH="293760" progId="Equation.DSMT4">
                  <p:embed/>
                  <p:pic>
                    <p:nvPicPr>
                      <p:cNvPr id="25" name="Объект 24"/>
                      <p:cNvPicPr/>
                      <p:nvPr/>
                    </p:nvPicPr>
                    <p:blipFill>
                      <a:blip r:embed="rId13"/>
                      <a:stretch>
                        <a:fillRect/>
                      </a:stretch>
                    </p:blipFill>
                    <p:spPr>
                      <a:xfrm>
                        <a:off x="4356100" y="3281363"/>
                        <a:ext cx="431800" cy="293687"/>
                      </a:xfrm>
                      <a:prstGeom prst="rect">
                        <a:avLst/>
                      </a:prstGeom>
                    </p:spPr>
                  </p:pic>
                </p:oleObj>
              </mc:Fallback>
            </mc:AlternateContent>
          </a:graphicData>
        </a:graphic>
      </p:graphicFrame>
      <p:graphicFrame>
        <p:nvGraphicFramePr>
          <p:cNvPr id="26" name="Объект 25"/>
          <p:cNvGraphicFramePr>
            <a:graphicFrameLocks noChangeAspect="1"/>
          </p:cNvGraphicFramePr>
          <p:nvPr>
            <p:extLst/>
          </p:nvPr>
        </p:nvGraphicFramePr>
        <p:xfrm>
          <a:off x="4356100" y="3281363"/>
          <a:ext cx="431800" cy="293687"/>
        </p:xfrm>
        <a:graphic>
          <a:graphicData uri="http://schemas.openxmlformats.org/presentationml/2006/ole">
            <mc:AlternateContent xmlns:mc="http://schemas.openxmlformats.org/markup-compatibility/2006">
              <mc:Choice xmlns:v="urn:schemas-microsoft-com:vml" Requires="v">
                <p:oleObj spid="_x0000_s72123" name="Equation" r:id="rId15" imgW="431640" imgH="293760" progId="Equation.DSMT4">
                  <p:embed/>
                </p:oleObj>
              </mc:Choice>
              <mc:Fallback>
                <p:oleObj name="Equation" r:id="rId15" imgW="431640" imgH="293760" progId="Equation.DSMT4">
                  <p:embed/>
                  <p:pic>
                    <p:nvPicPr>
                      <p:cNvPr id="26" name="Объект 25"/>
                      <p:cNvPicPr/>
                      <p:nvPr/>
                    </p:nvPicPr>
                    <p:blipFill>
                      <a:blip r:embed="rId13"/>
                      <a:stretch>
                        <a:fillRect/>
                      </a:stretch>
                    </p:blipFill>
                    <p:spPr>
                      <a:xfrm>
                        <a:off x="4356100" y="3281363"/>
                        <a:ext cx="431800" cy="293687"/>
                      </a:xfrm>
                      <a:prstGeom prst="rect">
                        <a:avLst/>
                      </a:prstGeom>
                    </p:spPr>
                  </p:pic>
                </p:oleObj>
              </mc:Fallback>
            </mc:AlternateContent>
          </a:graphicData>
        </a:graphic>
      </p:graphicFrame>
      <p:graphicFrame>
        <p:nvGraphicFramePr>
          <p:cNvPr id="27" name="Объект 26"/>
          <p:cNvGraphicFramePr>
            <a:graphicFrameLocks noChangeAspect="1"/>
          </p:cNvGraphicFramePr>
          <p:nvPr>
            <p:extLst/>
          </p:nvPr>
        </p:nvGraphicFramePr>
        <p:xfrm>
          <a:off x="4356100" y="3281363"/>
          <a:ext cx="431800" cy="293687"/>
        </p:xfrm>
        <a:graphic>
          <a:graphicData uri="http://schemas.openxmlformats.org/presentationml/2006/ole">
            <mc:AlternateContent xmlns:mc="http://schemas.openxmlformats.org/markup-compatibility/2006">
              <mc:Choice xmlns:v="urn:schemas-microsoft-com:vml" Requires="v">
                <p:oleObj spid="_x0000_s72124" name="Equation" r:id="rId16" imgW="431640" imgH="293760" progId="Equation.DSMT4">
                  <p:embed/>
                </p:oleObj>
              </mc:Choice>
              <mc:Fallback>
                <p:oleObj name="Equation" r:id="rId16" imgW="431640" imgH="293760" progId="Equation.DSMT4">
                  <p:embed/>
                  <p:pic>
                    <p:nvPicPr>
                      <p:cNvPr id="27" name="Объект 26"/>
                      <p:cNvPicPr/>
                      <p:nvPr/>
                    </p:nvPicPr>
                    <p:blipFill>
                      <a:blip r:embed="rId13"/>
                      <a:stretch>
                        <a:fillRect/>
                      </a:stretch>
                    </p:blipFill>
                    <p:spPr>
                      <a:xfrm>
                        <a:off x="4356100" y="3281363"/>
                        <a:ext cx="431800" cy="293687"/>
                      </a:xfrm>
                      <a:prstGeom prst="rect">
                        <a:avLst/>
                      </a:prstGeom>
                    </p:spPr>
                  </p:pic>
                </p:oleObj>
              </mc:Fallback>
            </mc:AlternateContent>
          </a:graphicData>
        </a:graphic>
      </p:graphicFrame>
      <p:graphicFrame>
        <p:nvGraphicFramePr>
          <p:cNvPr id="28" name="Объект 27"/>
          <p:cNvGraphicFramePr>
            <a:graphicFrameLocks noChangeAspect="1"/>
          </p:cNvGraphicFramePr>
          <p:nvPr>
            <p:extLst/>
          </p:nvPr>
        </p:nvGraphicFramePr>
        <p:xfrm>
          <a:off x="4356100" y="3281363"/>
          <a:ext cx="431800" cy="293687"/>
        </p:xfrm>
        <a:graphic>
          <a:graphicData uri="http://schemas.openxmlformats.org/presentationml/2006/ole">
            <mc:AlternateContent xmlns:mc="http://schemas.openxmlformats.org/markup-compatibility/2006">
              <mc:Choice xmlns:v="urn:schemas-microsoft-com:vml" Requires="v">
                <p:oleObj spid="_x0000_s72125" name="Equation" r:id="rId17" imgW="431640" imgH="293760" progId="Equation.DSMT4">
                  <p:embed/>
                </p:oleObj>
              </mc:Choice>
              <mc:Fallback>
                <p:oleObj name="Equation" r:id="rId17" imgW="431640" imgH="293760" progId="Equation.DSMT4">
                  <p:embed/>
                  <p:pic>
                    <p:nvPicPr>
                      <p:cNvPr id="28" name="Объект 27"/>
                      <p:cNvPicPr/>
                      <p:nvPr/>
                    </p:nvPicPr>
                    <p:blipFill>
                      <a:blip r:embed="rId13"/>
                      <a:stretch>
                        <a:fillRect/>
                      </a:stretch>
                    </p:blipFill>
                    <p:spPr>
                      <a:xfrm>
                        <a:off x="4356100" y="3281363"/>
                        <a:ext cx="431800" cy="293687"/>
                      </a:xfrm>
                      <a:prstGeom prst="rect">
                        <a:avLst/>
                      </a:prstGeom>
                    </p:spPr>
                  </p:pic>
                </p:oleObj>
              </mc:Fallback>
            </mc:AlternateContent>
          </a:graphicData>
        </a:graphic>
      </p:graphicFrame>
      <p:graphicFrame>
        <p:nvGraphicFramePr>
          <p:cNvPr id="29" name="Объект 28"/>
          <p:cNvGraphicFramePr>
            <a:graphicFrameLocks noChangeAspect="1"/>
          </p:cNvGraphicFramePr>
          <p:nvPr>
            <p:extLst/>
          </p:nvPr>
        </p:nvGraphicFramePr>
        <p:xfrm>
          <a:off x="4356100" y="3281363"/>
          <a:ext cx="431800" cy="293687"/>
        </p:xfrm>
        <a:graphic>
          <a:graphicData uri="http://schemas.openxmlformats.org/presentationml/2006/ole">
            <mc:AlternateContent xmlns:mc="http://schemas.openxmlformats.org/markup-compatibility/2006">
              <mc:Choice xmlns:v="urn:schemas-microsoft-com:vml" Requires="v">
                <p:oleObj spid="_x0000_s72126" name="Equation" r:id="rId18" imgW="431640" imgH="293760" progId="Equation.DSMT4">
                  <p:embed/>
                </p:oleObj>
              </mc:Choice>
              <mc:Fallback>
                <p:oleObj name="Equation" r:id="rId18" imgW="431640" imgH="293760" progId="Equation.DSMT4">
                  <p:embed/>
                  <p:pic>
                    <p:nvPicPr>
                      <p:cNvPr id="29" name="Объект 28"/>
                      <p:cNvPicPr/>
                      <p:nvPr/>
                    </p:nvPicPr>
                    <p:blipFill>
                      <a:blip r:embed="rId13"/>
                      <a:stretch>
                        <a:fillRect/>
                      </a:stretch>
                    </p:blipFill>
                    <p:spPr>
                      <a:xfrm>
                        <a:off x="4356100" y="3281363"/>
                        <a:ext cx="431800" cy="293687"/>
                      </a:xfrm>
                      <a:prstGeom prst="rect">
                        <a:avLst/>
                      </a:prstGeom>
                    </p:spPr>
                  </p:pic>
                </p:oleObj>
              </mc:Fallback>
            </mc:AlternateContent>
          </a:graphicData>
        </a:graphic>
      </p:graphicFrame>
      <p:graphicFrame>
        <p:nvGraphicFramePr>
          <p:cNvPr id="30" name="Объект 29"/>
          <p:cNvGraphicFramePr>
            <a:graphicFrameLocks noChangeAspect="1"/>
          </p:cNvGraphicFramePr>
          <p:nvPr>
            <p:extLst/>
          </p:nvPr>
        </p:nvGraphicFramePr>
        <p:xfrm>
          <a:off x="4356100" y="3281363"/>
          <a:ext cx="431800" cy="293687"/>
        </p:xfrm>
        <a:graphic>
          <a:graphicData uri="http://schemas.openxmlformats.org/presentationml/2006/ole">
            <mc:AlternateContent xmlns:mc="http://schemas.openxmlformats.org/markup-compatibility/2006">
              <mc:Choice xmlns:v="urn:schemas-microsoft-com:vml" Requires="v">
                <p:oleObj spid="_x0000_s72127" name="Equation" r:id="rId19" imgW="431640" imgH="293760" progId="Equation.DSMT4">
                  <p:embed/>
                </p:oleObj>
              </mc:Choice>
              <mc:Fallback>
                <p:oleObj name="Equation" r:id="rId19" imgW="431640" imgH="293760" progId="Equation.DSMT4">
                  <p:embed/>
                  <p:pic>
                    <p:nvPicPr>
                      <p:cNvPr id="30" name="Объект 29"/>
                      <p:cNvPicPr/>
                      <p:nvPr/>
                    </p:nvPicPr>
                    <p:blipFill>
                      <a:blip r:embed="rId13"/>
                      <a:stretch>
                        <a:fillRect/>
                      </a:stretch>
                    </p:blipFill>
                    <p:spPr>
                      <a:xfrm>
                        <a:off x="4356100" y="3281363"/>
                        <a:ext cx="431800" cy="293687"/>
                      </a:xfrm>
                      <a:prstGeom prst="rect">
                        <a:avLst/>
                      </a:prstGeom>
                    </p:spPr>
                  </p:pic>
                </p:oleObj>
              </mc:Fallback>
            </mc:AlternateContent>
          </a:graphicData>
        </a:graphic>
      </p:graphicFrame>
      <p:graphicFrame>
        <p:nvGraphicFramePr>
          <p:cNvPr id="31" name="Объект 30"/>
          <p:cNvGraphicFramePr>
            <a:graphicFrameLocks noChangeAspect="1"/>
          </p:cNvGraphicFramePr>
          <p:nvPr>
            <p:extLst/>
          </p:nvPr>
        </p:nvGraphicFramePr>
        <p:xfrm>
          <a:off x="4356100" y="3281363"/>
          <a:ext cx="431800" cy="293687"/>
        </p:xfrm>
        <a:graphic>
          <a:graphicData uri="http://schemas.openxmlformats.org/presentationml/2006/ole">
            <mc:AlternateContent xmlns:mc="http://schemas.openxmlformats.org/markup-compatibility/2006">
              <mc:Choice xmlns:v="urn:schemas-microsoft-com:vml" Requires="v">
                <p:oleObj spid="_x0000_s72128" name="Equation" r:id="rId20" imgW="431640" imgH="293760" progId="Equation.DSMT4">
                  <p:embed/>
                </p:oleObj>
              </mc:Choice>
              <mc:Fallback>
                <p:oleObj name="Equation" r:id="rId20" imgW="431640" imgH="293760" progId="Equation.DSMT4">
                  <p:embed/>
                  <p:pic>
                    <p:nvPicPr>
                      <p:cNvPr id="31" name="Объект 30"/>
                      <p:cNvPicPr/>
                      <p:nvPr/>
                    </p:nvPicPr>
                    <p:blipFill>
                      <a:blip r:embed="rId13"/>
                      <a:stretch>
                        <a:fillRect/>
                      </a:stretch>
                    </p:blipFill>
                    <p:spPr>
                      <a:xfrm>
                        <a:off x="4356100" y="3281363"/>
                        <a:ext cx="431800" cy="293687"/>
                      </a:xfrm>
                      <a:prstGeom prst="rect">
                        <a:avLst/>
                      </a:prstGeom>
                    </p:spPr>
                  </p:pic>
                </p:oleObj>
              </mc:Fallback>
            </mc:AlternateContent>
          </a:graphicData>
        </a:graphic>
      </p:graphicFrame>
      <p:graphicFrame>
        <p:nvGraphicFramePr>
          <p:cNvPr id="32" name="Объект 31"/>
          <p:cNvGraphicFramePr>
            <a:graphicFrameLocks noChangeAspect="1"/>
          </p:cNvGraphicFramePr>
          <p:nvPr>
            <p:extLst/>
          </p:nvPr>
        </p:nvGraphicFramePr>
        <p:xfrm>
          <a:off x="4356100" y="3281363"/>
          <a:ext cx="431800" cy="293687"/>
        </p:xfrm>
        <a:graphic>
          <a:graphicData uri="http://schemas.openxmlformats.org/presentationml/2006/ole">
            <mc:AlternateContent xmlns:mc="http://schemas.openxmlformats.org/markup-compatibility/2006">
              <mc:Choice xmlns:v="urn:schemas-microsoft-com:vml" Requires="v">
                <p:oleObj spid="_x0000_s72129" name="Equation" r:id="rId21" imgW="431640" imgH="293760" progId="Equation.DSMT4">
                  <p:embed/>
                </p:oleObj>
              </mc:Choice>
              <mc:Fallback>
                <p:oleObj name="Equation" r:id="rId21" imgW="431640" imgH="293760" progId="Equation.DSMT4">
                  <p:embed/>
                  <p:pic>
                    <p:nvPicPr>
                      <p:cNvPr id="32" name="Объект 31"/>
                      <p:cNvPicPr/>
                      <p:nvPr/>
                    </p:nvPicPr>
                    <p:blipFill>
                      <a:blip r:embed="rId22"/>
                      <a:stretch>
                        <a:fillRect/>
                      </a:stretch>
                    </p:blipFill>
                    <p:spPr>
                      <a:xfrm>
                        <a:off x="4356100" y="3281363"/>
                        <a:ext cx="431800" cy="293687"/>
                      </a:xfrm>
                      <a:prstGeom prst="rect">
                        <a:avLst/>
                      </a:prstGeom>
                    </p:spPr>
                  </p:pic>
                </p:oleObj>
              </mc:Fallback>
            </mc:AlternateContent>
          </a:graphicData>
        </a:graphic>
      </p:graphicFrame>
      <p:pic>
        <p:nvPicPr>
          <p:cNvPr id="4" name="Рисунок 3"/>
          <p:cNvPicPr>
            <a:picLocks noChangeAspect="1"/>
          </p:cNvPicPr>
          <p:nvPr/>
        </p:nvPicPr>
        <p:blipFill>
          <a:blip r:embed="rId23"/>
          <a:stretch>
            <a:fillRect/>
          </a:stretch>
        </p:blipFill>
        <p:spPr>
          <a:xfrm>
            <a:off x="4686663" y="1196752"/>
            <a:ext cx="4000500" cy="3381375"/>
          </a:xfrm>
          <a:prstGeom prst="rect">
            <a:avLst/>
          </a:prstGeom>
        </p:spPr>
      </p:pic>
    </p:spTree>
    <p:extLst>
      <p:ext uri="{BB962C8B-B14F-4D97-AF65-F5344CB8AC3E}">
        <p14:creationId xmlns:p14="http://schemas.microsoft.com/office/powerpoint/2010/main" val="674575112"/>
      </p:ext>
    </p:extLst>
  </p:cSld>
  <p:clrMapOvr>
    <a:masterClrMapping/>
  </p:clrMapOvr>
  <p:timing>
    <p:tnLst>
      <p:par>
        <p:cTn id="1" dur="indefinite" restart="never" nodeType="tmRoot"/>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323528" y="404664"/>
            <a:ext cx="8229600" cy="4525963"/>
          </a:xfrm>
        </p:spPr>
        <p:txBody>
          <a:bodyPr>
            <a:normAutofit/>
          </a:bodyPr>
          <a:lstStyle/>
          <a:p>
            <a:r>
              <a:rPr lang="uk-UA" sz="2400" dirty="0">
                <a:latin typeface="Times New Roman" panose="02020603050405020304" pitchFamily="18" charset="0"/>
                <a:cs typeface="Times New Roman" panose="02020603050405020304" pitchFamily="18" charset="0"/>
              </a:rPr>
              <a:t>Спеціальні скорочувальні органели — міофіламенти, або міофібрили — забезпечують скорочення, яке виникає при взаємодії в них </a:t>
            </a:r>
            <a:r>
              <a:rPr lang="uk-UA" sz="2400" i="1" dirty="0">
                <a:latin typeface="Times New Roman" panose="02020603050405020304" pitchFamily="18" charset="0"/>
                <a:cs typeface="Times New Roman" panose="02020603050405020304" pitchFamily="18" charset="0"/>
              </a:rPr>
              <a:t>двох основних фібрилярних білків </a:t>
            </a:r>
            <a:r>
              <a:rPr lang="uk-UA" sz="2400" dirty="0">
                <a:latin typeface="Times New Roman" panose="02020603050405020304" pitchFamily="18" charset="0"/>
                <a:cs typeface="Times New Roman" panose="02020603050405020304" pitchFamily="18" charset="0"/>
              </a:rPr>
              <a:t>— </a:t>
            </a:r>
            <a:r>
              <a:rPr lang="uk-UA" sz="2400" b="1" i="1" dirty="0">
                <a:latin typeface="Times New Roman" panose="02020603050405020304" pitchFamily="18" charset="0"/>
                <a:cs typeface="Times New Roman" panose="02020603050405020304" pitchFamily="18" charset="0"/>
              </a:rPr>
              <a:t>актину </a:t>
            </a:r>
            <a:r>
              <a:rPr lang="uk-UA" sz="2400" dirty="0">
                <a:latin typeface="Times New Roman" panose="02020603050405020304" pitchFamily="18" charset="0"/>
                <a:cs typeface="Times New Roman" panose="02020603050405020304" pitchFamily="18" charset="0"/>
              </a:rPr>
              <a:t>і</a:t>
            </a:r>
            <a:r>
              <a:rPr lang="uk-UA" sz="2400" b="1" i="1" dirty="0">
                <a:latin typeface="Times New Roman" panose="02020603050405020304" pitchFamily="18" charset="0"/>
                <a:cs typeface="Times New Roman" panose="02020603050405020304" pitchFamily="18" charset="0"/>
              </a:rPr>
              <a:t> міозину</a:t>
            </a:r>
            <a:r>
              <a:rPr lang="uk-UA" sz="2400" dirty="0">
                <a:latin typeface="Times New Roman" panose="02020603050405020304" pitchFamily="18" charset="0"/>
                <a:cs typeface="Times New Roman" panose="02020603050405020304" pitchFamily="18" charset="0"/>
              </a:rPr>
              <a:t>, за обов'язкової </a:t>
            </a:r>
            <a:r>
              <a:rPr lang="uk-UA" sz="2400" dirty="0" smtClean="0">
                <a:latin typeface="Times New Roman" panose="02020603050405020304" pitchFamily="18" charset="0"/>
                <a:cs typeface="Times New Roman" panose="02020603050405020304" pitchFamily="18" charset="0"/>
              </a:rPr>
              <a:t>участі іонів </a:t>
            </a:r>
            <a:r>
              <a:rPr lang="uk-UA" sz="2400" dirty="0">
                <a:latin typeface="Times New Roman" panose="02020603050405020304" pitchFamily="18" charset="0"/>
                <a:cs typeface="Times New Roman" panose="02020603050405020304" pitchFamily="18" charset="0"/>
              </a:rPr>
              <a:t>кальцію. </a:t>
            </a:r>
            <a:endParaRPr lang="uk-UA" sz="2400" dirty="0" smtClean="0">
              <a:latin typeface="Times New Roman" panose="02020603050405020304" pitchFamily="18" charset="0"/>
              <a:cs typeface="Times New Roman" panose="02020603050405020304" pitchFamily="18" charset="0"/>
            </a:endParaRPr>
          </a:p>
          <a:p>
            <a:r>
              <a:rPr lang="uk-UA" sz="2400" dirty="0" smtClean="0">
                <a:latin typeface="Times New Roman" panose="02020603050405020304" pitchFamily="18" charset="0"/>
                <a:cs typeface="Times New Roman" panose="02020603050405020304" pitchFamily="18" charset="0"/>
              </a:rPr>
              <a:t>Мітохондрії </a:t>
            </a:r>
            <a:r>
              <a:rPr lang="uk-UA" sz="2400" dirty="0">
                <a:latin typeface="Times New Roman" panose="02020603050405020304" pitchFamily="18" charset="0"/>
                <a:cs typeface="Times New Roman" panose="02020603050405020304" pitchFamily="18" charset="0"/>
              </a:rPr>
              <a:t>забезпечують ці процеси енергією. Запаси джерел енергії утворюють </a:t>
            </a:r>
            <a:r>
              <a:rPr lang="uk-UA" sz="2400" b="1" i="1" dirty="0">
                <a:latin typeface="Times New Roman" panose="02020603050405020304" pitchFamily="18" charset="0"/>
                <a:cs typeface="Times New Roman" panose="02020603050405020304" pitchFamily="18" charset="0"/>
              </a:rPr>
              <a:t>глікоген</a:t>
            </a:r>
            <a:r>
              <a:rPr lang="uk-UA" sz="2400" dirty="0">
                <a:latin typeface="Times New Roman" panose="02020603050405020304" pitchFamily="18" charset="0"/>
                <a:cs typeface="Times New Roman" panose="02020603050405020304" pitchFamily="18" charset="0"/>
              </a:rPr>
              <a:t> і </a:t>
            </a:r>
            <a:r>
              <a:rPr lang="uk-UA" sz="2400" b="1" i="1" dirty="0">
                <a:latin typeface="Times New Roman" panose="02020603050405020304" pitchFamily="18" charset="0"/>
                <a:cs typeface="Times New Roman" panose="02020603050405020304" pitchFamily="18" charset="0"/>
              </a:rPr>
              <a:t>ліпіди</a:t>
            </a:r>
            <a:r>
              <a:rPr lang="uk-UA" sz="2400" dirty="0">
                <a:latin typeface="Times New Roman" panose="02020603050405020304" pitchFamily="18" charset="0"/>
                <a:cs typeface="Times New Roman" panose="02020603050405020304" pitchFamily="18" charset="0"/>
              </a:rPr>
              <a:t>. </a:t>
            </a:r>
            <a:endParaRPr lang="uk-UA" sz="2400" dirty="0" smtClean="0">
              <a:latin typeface="Times New Roman" panose="02020603050405020304" pitchFamily="18" charset="0"/>
              <a:cs typeface="Times New Roman" panose="02020603050405020304" pitchFamily="18" charset="0"/>
            </a:endParaRPr>
          </a:p>
          <a:p>
            <a:r>
              <a:rPr lang="uk-UA" sz="2400" b="1" i="1" dirty="0" smtClean="0">
                <a:latin typeface="Times New Roman" panose="02020603050405020304" pitchFamily="18" charset="0"/>
                <a:cs typeface="Times New Roman" panose="02020603050405020304" pitchFamily="18" charset="0"/>
              </a:rPr>
              <a:t>Міоглобін</a:t>
            </a:r>
            <a:r>
              <a:rPr lang="uk-UA" sz="2400" dirty="0" smtClean="0">
                <a:latin typeface="Times New Roman" panose="02020603050405020304" pitchFamily="18" charset="0"/>
                <a:cs typeface="Times New Roman" panose="02020603050405020304" pitchFamily="18" charset="0"/>
              </a:rPr>
              <a:t> </a:t>
            </a:r>
            <a:r>
              <a:rPr lang="uk-UA" sz="2400" dirty="0">
                <a:latin typeface="Times New Roman" panose="02020603050405020304" pitchFamily="18" charset="0"/>
                <a:cs typeface="Times New Roman" panose="02020603050405020304" pitchFamily="18" charset="0"/>
              </a:rPr>
              <a:t>— білок, що забезпечує зв'язування кисню і створення його запасу на момент скорочення м'яза, коли стискаються кровоносні судини </a:t>
            </a:r>
            <a:r>
              <a:rPr lang="uk-UA" sz="2400" dirty="0" smtClean="0">
                <a:latin typeface="Times New Roman" panose="02020603050405020304" pitchFamily="18" charset="0"/>
                <a:cs typeface="Times New Roman" panose="02020603050405020304" pitchFamily="18" charset="0"/>
              </a:rPr>
              <a:t>і надходження </a:t>
            </a:r>
            <a:r>
              <a:rPr lang="uk-UA" sz="2400" dirty="0">
                <a:latin typeface="Times New Roman" panose="02020603050405020304" pitchFamily="18" charset="0"/>
                <a:cs typeface="Times New Roman" panose="02020603050405020304" pitchFamily="18" charset="0"/>
              </a:rPr>
              <a:t>кисню при цьому різко </a:t>
            </a:r>
            <a:r>
              <a:rPr lang="uk-UA" sz="2400" dirty="0" smtClean="0">
                <a:latin typeface="Times New Roman" panose="02020603050405020304" pitchFamily="18" charset="0"/>
                <a:cs typeface="Times New Roman" panose="02020603050405020304" pitchFamily="18" charset="0"/>
              </a:rPr>
              <a:t>падає.</a:t>
            </a:r>
            <a:endParaRPr lang="uk-UA"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89235285"/>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1115616" y="782705"/>
            <a:ext cx="7056784" cy="5292589"/>
          </a:xfrm>
          <a:prstGeom prst="rect">
            <a:avLst/>
          </a:prstGeom>
        </p:spPr>
      </p:pic>
      <p:sp>
        <p:nvSpPr>
          <p:cNvPr id="5" name="TextBox 4"/>
          <p:cNvSpPr txBox="1"/>
          <p:nvPr/>
        </p:nvSpPr>
        <p:spPr>
          <a:xfrm>
            <a:off x="2051720" y="5709689"/>
            <a:ext cx="1728192" cy="396045"/>
          </a:xfrm>
          <a:prstGeom prst="rect">
            <a:avLst/>
          </a:prstGeom>
          <a:solidFill>
            <a:schemeClr val="bg1"/>
          </a:solidFill>
        </p:spPr>
        <p:txBody>
          <a:bodyPr wrap="square" rtlCol="0">
            <a:spAutoFit/>
          </a:bodyPr>
          <a:lstStyle/>
          <a:p>
            <a:endParaRPr lang="uk-UA" dirty="0"/>
          </a:p>
        </p:txBody>
      </p:sp>
    </p:spTree>
    <p:extLst>
      <p:ext uri="{BB962C8B-B14F-4D97-AF65-F5344CB8AC3E}">
        <p14:creationId xmlns:p14="http://schemas.microsoft.com/office/powerpoint/2010/main" val="412956798"/>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кутник 5"/>
          <p:cNvSpPr/>
          <p:nvPr/>
        </p:nvSpPr>
        <p:spPr>
          <a:xfrm>
            <a:off x="467544" y="476672"/>
            <a:ext cx="8352928" cy="5262979"/>
          </a:xfrm>
          <a:prstGeom prst="rect">
            <a:avLst/>
          </a:prstGeom>
        </p:spPr>
        <p:txBody>
          <a:bodyPr wrap="square">
            <a:spAutoFit/>
          </a:bodyPr>
          <a:lstStyle/>
          <a:p>
            <a:pPr marL="342900" indent="-342900" algn="just">
              <a:buFont typeface="Arial" panose="020B0604020202020204" pitchFamily="34" charset="0"/>
              <a:buChar char="•"/>
            </a:pPr>
            <a:r>
              <a:rPr lang="uk-UA" sz="2400" b="1" i="1" dirty="0">
                <a:latin typeface="Times New Roman" panose="02020603050405020304" pitchFamily="18" charset="0"/>
                <a:cs typeface="Times New Roman" panose="02020603050405020304" pitchFamily="18" charset="0"/>
              </a:rPr>
              <a:t>Міофибрила</a:t>
            </a:r>
            <a:r>
              <a:rPr lang="uk-UA" sz="2400" dirty="0">
                <a:latin typeface="Times New Roman" panose="02020603050405020304" pitchFamily="18" charset="0"/>
                <a:cs typeface="Times New Roman" panose="02020603050405020304" pitchFamily="18" charset="0"/>
              </a:rPr>
              <a:t> — ниткоподібна структура, що складається з саркомерів. </a:t>
            </a:r>
            <a:endParaRPr lang="uk-UA" sz="2400" dirty="0" smtClean="0">
              <a:latin typeface="Times New Roman" panose="02020603050405020304" pitchFamily="18" charset="0"/>
              <a:cs typeface="Times New Roman" panose="02020603050405020304" pitchFamily="18" charset="0"/>
            </a:endParaRPr>
          </a:p>
          <a:p>
            <a:pPr algn="just"/>
            <a:r>
              <a:rPr lang="uk-UA" sz="2400" dirty="0" smtClean="0">
                <a:latin typeface="Times New Roman" panose="02020603050405020304" pitchFamily="18" charset="0"/>
                <a:cs typeface="Times New Roman" panose="02020603050405020304" pitchFamily="18" charset="0"/>
              </a:rPr>
              <a:t>Кожна </a:t>
            </a:r>
            <a:r>
              <a:rPr lang="uk-UA" sz="2400" dirty="0">
                <a:latin typeface="Times New Roman" panose="02020603050405020304" pitchFamily="18" charset="0"/>
                <a:cs typeface="Times New Roman" panose="02020603050405020304" pitchFamily="18" charset="0"/>
              </a:rPr>
              <a:t>міофібрила розділена </a:t>
            </a:r>
            <a:r>
              <a:rPr lang="de-DE" sz="2400" b="1" i="1" dirty="0">
                <a:latin typeface="Times New Roman" panose="02020603050405020304" pitchFamily="18" charset="0"/>
                <a:cs typeface="Times New Roman" panose="02020603050405020304" pitchFamily="18" charset="0"/>
              </a:rPr>
              <a:t>z-</a:t>
            </a:r>
            <a:r>
              <a:rPr lang="uk-UA" sz="2400" b="1" i="1" dirty="0" smtClean="0">
                <a:latin typeface="Times New Roman" panose="02020603050405020304" pitchFamily="18" charset="0"/>
                <a:cs typeface="Times New Roman" panose="02020603050405020304" pitchFamily="18" charset="0"/>
              </a:rPr>
              <a:t>мембранами</a:t>
            </a:r>
            <a:r>
              <a:rPr lang="uk-UA" sz="2400" dirty="0" smtClean="0">
                <a:latin typeface="Times New Roman" panose="02020603050405020304" pitchFamily="18" charset="0"/>
                <a:cs typeface="Times New Roman" panose="02020603050405020304" pitchFamily="18" charset="0"/>
              </a:rPr>
              <a:t> на саркомери.</a:t>
            </a:r>
            <a:endParaRPr lang="uk-UA" sz="2400" b="1" i="1" dirty="0" smtClean="0">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endParaRPr lang="uk-UA" sz="2400" dirty="0" smtClean="0">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uk-UA" sz="2400" b="1" i="1" dirty="0" smtClean="0">
                <a:latin typeface="Times New Roman" panose="02020603050405020304" pitchFamily="18" charset="0"/>
                <a:cs typeface="Times New Roman" panose="02020603050405020304" pitchFamily="18" charset="0"/>
              </a:rPr>
              <a:t>Саркомер</a:t>
            </a:r>
            <a:r>
              <a:rPr lang="uk-UA" sz="2400" dirty="0" smtClean="0">
                <a:latin typeface="Times New Roman" panose="02020603050405020304" pitchFamily="18" charset="0"/>
                <a:cs typeface="Times New Roman" panose="02020603050405020304" pitchFamily="18" charset="0"/>
              </a:rPr>
              <a:t> </a:t>
            </a:r>
            <a:r>
              <a:rPr lang="uk-UA" sz="2400" dirty="0">
                <a:latin typeface="Times New Roman" panose="02020603050405020304" pitchFamily="18" charset="0"/>
                <a:cs typeface="Times New Roman" panose="02020603050405020304" pitchFamily="18" charset="0"/>
              </a:rPr>
              <a:t>(від грецької </a:t>
            </a:r>
            <a:r>
              <a:rPr lang="el-GR" sz="2400" dirty="0">
                <a:latin typeface="Times New Roman" panose="02020603050405020304" pitchFamily="18" charset="0"/>
                <a:cs typeface="Times New Roman" panose="02020603050405020304" pitchFamily="18" charset="0"/>
              </a:rPr>
              <a:t>σαρκο</a:t>
            </a:r>
            <a:r>
              <a:rPr lang="uk-UA" sz="2400" dirty="0">
                <a:latin typeface="Times New Roman" panose="02020603050405020304" pitchFamily="18" charset="0"/>
                <a:cs typeface="Times New Roman" panose="02020603050405020304" pitchFamily="18" charset="0"/>
              </a:rPr>
              <a:t> - м'якоть, плоть; </a:t>
            </a:r>
            <a:r>
              <a:rPr lang="el-GR" sz="2400" dirty="0">
                <a:latin typeface="Times New Roman" panose="02020603050405020304" pitchFamily="18" charset="0"/>
                <a:cs typeface="Times New Roman" panose="02020603050405020304" pitchFamily="18" charset="0"/>
              </a:rPr>
              <a:t>μέρος</a:t>
            </a:r>
            <a:r>
              <a:rPr lang="uk-UA" sz="2400" dirty="0">
                <a:latin typeface="Times New Roman" panose="02020603050405020304" pitchFamily="18" charset="0"/>
                <a:cs typeface="Times New Roman" panose="02020603050405020304" pitchFamily="18" charset="0"/>
              </a:rPr>
              <a:t> - частина) - основна одиниця міофібрил поперечно-посмугованих м'язів. </a:t>
            </a:r>
            <a:r>
              <a:rPr lang="uk-UA" sz="2400" dirty="0" smtClean="0">
                <a:latin typeface="Times New Roman" panose="02020603050405020304" pitchFamily="18" charset="0"/>
                <a:cs typeface="Times New Roman" panose="02020603050405020304" pitchFamily="18" charset="0"/>
              </a:rPr>
              <a:t>Саркомер </a:t>
            </a:r>
            <a:r>
              <a:rPr lang="uk-UA" sz="2400" dirty="0">
                <a:latin typeface="Times New Roman" panose="02020603050405020304" pitchFamily="18" charset="0"/>
                <a:cs typeface="Times New Roman" panose="02020603050405020304" pitchFamily="18" charset="0"/>
              </a:rPr>
              <a:t>має довжину близько </a:t>
            </a:r>
            <a:r>
              <a:rPr lang="uk-UA" sz="2400" dirty="0" smtClean="0">
                <a:latin typeface="Times New Roman" panose="02020603050405020304" pitchFamily="18" charset="0"/>
                <a:cs typeface="Times New Roman" panose="02020603050405020304" pitchFamily="18" charset="0"/>
              </a:rPr>
              <a:t>2-3 </a:t>
            </a:r>
            <a:r>
              <a:rPr lang="uk-UA" sz="2400" dirty="0">
                <a:latin typeface="Times New Roman" panose="02020603050405020304" pitchFamily="18" charset="0"/>
                <a:cs typeface="Times New Roman" panose="02020603050405020304" pitchFamily="18" charset="0"/>
              </a:rPr>
              <a:t>мікрометрів і містить </a:t>
            </a:r>
            <a:r>
              <a:rPr lang="uk-UA" sz="2400" dirty="0" smtClean="0">
                <a:latin typeface="Times New Roman" panose="02020603050405020304" pitchFamily="18" charset="0"/>
                <a:cs typeface="Times New Roman" panose="02020603050405020304" pitchFamily="18" charset="0"/>
              </a:rPr>
              <a:t>решітки з двох типів </a:t>
            </a:r>
            <a:r>
              <a:rPr lang="uk-UA" sz="2400" b="1" i="1" dirty="0" smtClean="0">
                <a:latin typeface="Times New Roman" panose="02020603050405020304" pitchFamily="18" charset="0"/>
                <a:cs typeface="Times New Roman" panose="02020603050405020304" pitchFamily="18" charset="0"/>
              </a:rPr>
              <a:t>філаментів</a:t>
            </a:r>
            <a:r>
              <a:rPr lang="uk-UA" sz="2400" dirty="0">
                <a:latin typeface="Times New Roman" panose="02020603050405020304" pitchFamily="18" charset="0"/>
                <a:cs typeface="Times New Roman" panose="02020603050405020304" pitchFamily="18" charset="0"/>
              </a:rPr>
              <a:t>: тонкі мікрофіламенти з </a:t>
            </a:r>
            <a:r>
              <a:rPr lang="uk-UA" sz="2400" dirty="0" smtClean="0">
                <a:latin typeface="Times New Roman" panose="02020603050405020304" pitchFamily="18" charset="0"/>
                <a:cs typeface="Times New Roman" panose="02020603050405020304" pitchFamily="18" charset="0"/>
              </a:rPr>
              <a:t>білків </a:t>
            </a:r>
            <a:r>
              <a:rPr lang="uk-UA" sz="2400" b="1" i="1" dirty="0" smtClean="0">
                <a:latin typeface="Times New Roman" panose="02020603050405020304" pitchFamily="18" charset="0"/>
                <a:cs typeface="Times New Roman" panose="02020603050405020304" pitchFamily="18" charset="0"/>
              </a:rPr>
              <a:t>актину</a:t>
            </a:r>
            <a:r>
              <a:rPr lang="uk-UA" sz="2400" dirty="0" smtClean="0">
                <a:latin typeface="Times New Roman" panose="02020603050405020304" pitchFamily="18" charset="0"/>
                <a:cs typeface="Times New Roman" panose="02020603050405020304" pitchFamily="18" charset="0"/>
              </a:rPr>
              <a:t> </a:t>
            </a:r>
            <a:r>
              <a:rPr lang="uk-UA" sz="2400" dirty="0">
                <a:latin typeface="Times New Roman" panose="02020603050405020304" pitchFamily="18" charset="0"/>
                <a:cs typeface="Times New Roman" panose="02020603050405020304" pitchFamily="18" charset="0"/>
              </a:rPr>
              <a:t>і товсті </a:t>
            </a:r>
            <a:r>
              <a:rPr lang="uk-UA" sz="2400" dirty="0" smtClean="0">
                <a:latin typeface="Times New Roman" panose="02020603050405020304" pitchFamily="18" charset="0"/>
                <a:cs typeface="Times New Roman" panose="02020603050405020304" pitchFamily="18" charset="0"/>
              </a:rPr>
              <a:t>мікрофіламенти </a:t>
            </a:r>
            <a:r>
              <a:rPr lang="uk-UA" sz="2400" dirty="0">
                <a:latin typeface="Times New Roman" panose="02020603050405020304" pitchFamily="18" charset="0"/>
                <a:cs typeface="Times New Roman" panose="02020603050405020304" pitchFamily="18" charset="0"/>
              </a:rPr>
              <a:t>з </a:t>
            </a:r>
            <a:r>
              <a:rPr lang="uk-UA" sz="2400" dirty="0" smtClean="0">
                <a:latin typeface="Times New Roman" panose="02020603050405020304" pitchFamily="18" charset="0"/>
                <a:cs typeface="Times New Roman" panose="02020603050405020304" pitchFamily="18" charset="0"/>
              </a:rPr>
              <a:t>білків </a:t>
            </a:r>
            <a:r>
              <a:rPr lang="uk-UA" sz="2400" b="1" i="1" dirty="0" smtClean="0">
                <a:latin typeface="Times New Roman" panose="02020603050405020304" pitchFamily="18" charset="0"/>
                <a:cs typeface="Times New Roman" panose="02020603050405020304" pitchFamily="18" charset="0"/>
              </a:rPr>
              <a:t>міозину</a:t>
            </a:r>
            <a:r>
              <a:rPr lang="uk-UA" sz="2400" dirty="0" smtClean="0">
                <a:latin typeface="Times New Roman" panose="02020603050405020304" pitchFamily="18" charset="0"/>
                <a:cs typeface="Times New Roman" panose="02020603050405020304" pitchFamily="18" charset="0"/>
              </a:rPr>
              <a:t>.</a:t>
            </a:r>
          </a:p>
          <a:p>
            <a:pPr algn="just"/>
            <a:endParaRPr lang="uk-UA" sz="2400" dirty="0">
              <a:latin typeface="Times New Roman" panose="02020603050405020304" pitchFamily="18" charset="0"/>
              <a:cs typeface="Times New Roman" panose="02020603050405020304" pitchFamily="18" charset="0"/>
            </a:endParaRPr>
          </a:p>
          <a:p>
            <a:pPr algn="just"/>
            <a:r>
              <a:rPr lang="uk-UA" sz="2400" i="1" dirty="0">
                <a:latin typeface="Times New Roman" panose="02020603050405020304" pitchFamily="18" charset="0"/>
                <a:cs typeface="Times New Roman" panose="02020603050405020304" pitchFamily="18" charset="0"/>
              </a:rPr>
              <a:t>Саркомер</a:t>
            </a:r>
            <a:r>
              <a:rPr lang="uk-UA" sz="2400" b="1" dirty="0">
                <a:latin typeface="Times New Roman" panose="02020603050405020304" pitchFamily="18" charset="0"/>
                <a:cs typeface="Times New Roman" panose="02020603050405020304" pitchFamily="18" charset="0"/>
              </a:rPr>
              <a:t> </a:t>
            </a:r>
            <a:r>
              <a:rPr lang="uk-UA" sz="2400" dirty="0">
                <a:latin typeface="Times New Roman" panose="02020603050405020304" pitchFamily="18" charset="0"/>
                <a:cs typeface="Times New Roman" panose="02020603050405020304" pitchFamily="18" charset="0"/>
              </a:rPr>
              <a:t>– </a:t>
            </a:r>
            <a:r>
              <a:rPr lang="uk-UA" sz="2400" i="1" dirty="0" smtClean="0">
                <a:latin typeface="Times New Roman" panose="02020603050405020304" pitchFamily="18" charset="0"/>
                <a:cs typeface="Times New Roman" panose="02020603050405020304" pitchFamily="18" charset="0"/>
              </a:rPr>
              <a:t>це</a:t>
            </a:r>
            <a:r>
              <a:rPr lang="uk-UA" sz="2400" dirty="0" smtClean="0">
                <a:latin typeface="Times New Roman" panose="02020603050405020304" pitchFamily="18" charset="0"/>
                <a:cs typeface="Times New Roman" panose="02020603050405020304" pitchFamily="18" charset="0"/>
              </a:rPr>
              <a:t> </a:t>
            </a:r>
            <a:r>
              <a:rPr lang="uk-UA" sz="2400" i="1" dirty="0" smtClean="0">
                <a:latin typeface="Times New Roman" panose="02020603050405020304" pitchFamily="18" charset="0"/>
                <a:cs typeface="Times New Roman" panose="02020603050405020304" pitchFamily="18" charset="0"/>
              </a:rPr>
              <a:t>найменше </a:t>
            </a:r>
            <a:r>
              <a:rPr lang="uk-UA" sz="2400" i="1" dirty="0">
                <a:latin typeface="Times New Roman" panose="02020603050405020304" pitchFamily="18" charset="0"/>
                <a:cs typeface="Times New Roman" panose="02020603050405020304" pitchFamily="18" charset="0"/>
              </a:rPr>
              <a:t>утворення, яке має властивість скоротності. </a:t>
            </a:r>
          </a:p>
          <a:p>
            <a:pPr algn="just"/>
            <a:endParaRPr lang="uk-UA" sz="24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21360513"/>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Місце для вмісту 3"/>
          <p:cNvPicPr>
            <a:picLocks noGrp="1" noChangeAspect="1"/>
          </p:cNvPicPr>
          <p:nvPr>
            <p:ph idx="1"/>
          </p:nvPr>
        </p:nvPicPr>
        <p:blipFill>
          <a:blip r:embed="rId2"/>
          <a:stretch>
            <a:fillRect/>
          </a:stretch>
        </p:blipFill>
        <p:spPr>
          <a:xfrm>
            <a:off x="1907704" y="3429000"/>
            <a:ext cx="4896544" cy="3103933"/>
          </a:xfrm>
          <a:prstGeom prst="rect">
            <a:avLst/>
          </a:prstGeom>
        </p:spPr>
      </p:pic>
      <p:sp>
        <p:nvSpPr>
          <p:cNvPr id="5" name="Прямокутник 4"/>
          <p:cNvSpPr/>
          <p:nvPr/>
        </p:nvSpPr>
        <p:spPr>
          <a:xfrm>
            <a:off x="395536" y="332656"/>
            <a:ext cx="8424936" cy="2800767"/>
          </a:xfrm>
          <a:prstGeom prst="rect">
            <a:avLst/>
          </a:prstGeom>
        </p:spPr>
        <p:txBody>
          <a:bodyPr wrap="square">
            <a:spAutoFit/>
          </a:bodyPr>
          <a:lstStyle/>
          <a:p>
            <a:pPr marL="285750" indent="-285750" algn="just">
              <a:buFont typeface="Arial" panose="020B0604020202020204" pitchFamily="34" charset="0"/>
              <a:buChar char="•"/>
            </a:pPr>
            <a:r>
              <a:rPr lang="uk-UA" sz="2200" i="1" dirty="0">
                <a:latin typeface="Times New Roman" panose="02020603050405020304" pitchFamily="18" charset="0"/>
                <a:cs typeface="Times New Roman" panose="02020603050405020304" pitchFamily="18" charset="0"/>
              </a:rPr>
              <a:t>Товсті філаменти </a:t>
            </a:r>
            <a:r>
              <a:rPr lang="uk-UA" sz="2200" dirty="0">
                <a:latin typeface="Times New Roman" panose="02020603050405020304" pitchFamily="18" charset="0"/>
                <a:cs typeface="Times New Roman" panose="02020603050405020304" pitchFamily="18" charset="0"/>
              </a:rPr>
              <a:t>складаються з молекул </a:t>
            </a:r>
            <a:r>
              <a:rPr lang="uk-UA" sz="2200" b="1" dirty="0">
                <a:latin typeface="Times New Roman" panose="02020603050405020304" pitchFamily="18" charset="0"/>
                <a:cs typeface="Times New Roman" panose="02020603050405020304" pitchFamily="18" charset="0"/>
              </a:rPr>
              <a:t>міозину</a:t>
            </a:r>
            <a:r>
              <a:rPr lang="uk-UA" sz="2200" dirty="0">
                <a:latin typeface="Times New Roman" panose="02020603050405020304" pitchFamily="18" charset="0"/>
                <a:cs typeface="Times New Roman" panose="02020603050405020304" pitchFamily="18" charset="0"/>
              </a:rPr>
              <a:t>, що з'єднують </a:t>
            </a:r>
            <a:r>
              <a:rPr lang="de-DE" sz="2200" dirty="0">
                <a:latin typeface="Times New Roman" panose="02020603050405020304" pitchFamily="18" charset="0"/>
                <a:cs typeface="Times New Roman" panose="02020603050405020304" pitchFamily="18" charset="0"/>
              </a:rPr>
              <a:t>M-</a:t>
            </a:r>
            <a:r>
              <a:rPr lang="uk-UA" sz="2200" dirty="0">
                <a:latin typeface="Times New Roman" panose="02020603050405020304" pitchFamily="18" charset="0"/>
                <a:cs typeface="Times New Roman" panose="02020603050405020304" pitchFamily="18" charset="0"/>
              </a:rPr>
              <a:t>лінію і </a:t>
            </a:r>
            <a:r>
              <a:rPr lang="de-DE" sz="2200" dirty="0">
                <a:latin typeface="Times New Roman" panose="02020603050405020304" pitchFamily="18" charset="0"/>
                <a:cs typeface="Times New Roman" panose="02020603050405020304" pitchFamily="18" charset="0"/>
              </a:rPr>
              <a:t>Z-</a:t>
            </a:r>
            <a:r>
              <a:rPr lang="uk-UA" sz="2200" dirty="0">
                <a:latin typeface="Times New Roman" panose="02020603050405020304" pitchFamily="18" charset="0"/>
                <a:cs typeface="Times New Roman" panose="02020603050405020304" pitchFamily="18" charset="0"/>
              </a:rPr>
              <a:t>диск за допомогою білка </a:t>
            </a:r>
            <a:r>
              <a:rPr lang="uk-UA" sz="2200" dirty="0" err="1">
                <a:latin typeface="Times New Roman" panose="02020603050405020304" pitchFamily="18" charset="0"/>
                <a:cs typeface="Times New Roman" panose="02020603050405020304" pitchFamily="18" charset="0"/>
              </a:rPr>
              <a:t>тітіну</a:t>
            </a:r>
            <a:r>
              <a:rPr lang="uk-UA" sz="2200" dirty="0">
                <a:latin typeface="Times New Roman" panose="02020603050405020304" pitchFamily="18" charset="0"/>
                <a:cs typeface="Times New Roman" panose="02020603050405020304" pitchFamily="18" charset="0"/>
              </a:rPr>
              <a:t>. Також товсті філаменти містять білок </a:t>
            </a:r>
            <a:r>
              <a:rPr lang="de-DE" sz="2200" dirty="0">
                <a:latin typeface="Times New Roman" panose="02020603050405020304" pitchFamily="18" charset="0"/>
                <a:cs typeface="Times New Roman" panose="02020603050405020304" pitchFamily="18" charset="0"/>
              </a:rPr>
              <a:t>C, </a:t>
            </a:r>
            <a:r>
              <a:rPr lang="uk-UA" sz="2200" dirty="0">
                <a:latin typeface="Times New Roman" panose="02020603050405020304" pitchFamily="18" charset="0"/>
                <a:cs typeface="Times New Roman" panose="02020603050405020304" pitchFamily="18" charset="0"/>
              </a:rPr>
              <a:t>що зв'язує молекули міозину на одному кінці і молекули актину на іншому.</a:t>
            </a:r>
          </a:p>
          <a:p>
            <a:pPr marL="285750" indent="-285750" algn="just">
              <a:buFont typeface="Arial" panose="020B0604020202020204" pitchFamily="34" charset="0"/>
              <a:buChar char="•"/>
            </a:pPr>
            <a:r>
              <a:rPr lang="uk-UA" sz="2200" i="1" dirty="0">
                <a:latin typeface="Times New Roman" panose="02020603050405020304" pitchFamily="18" charset="0"/>
                <a:cs typeface="Times New Roman" panose="02020603050405020304" pitchFamily="18" charset="0"/>
              </a:rPr>
              <a:t>Тонкі філаменти </a:t>
            </a:r>
            <a:r>
              <a:rPr lang="uk-UA" sz="2200" dirty="0">
                <a:latin typeface="Times New Roman" panose="02020603050405020304" pitchFamily="18" charset="0"/>
                <a:cs typeface="Times New Roman" panose="02020603050405020304" pitchFamily="18" charset="0"/>
              </a:rPr>
              <a:t>складаються з молекул </a:t>
            </a:r>
            <a:r>
              <a:rPr lang="uk-UA" sz="2200" b="1" dirty="0">
                <a:latin typeface="Times New Roman" panose="02020603050405020304" pitchFamily="18" charset="0"/>
                <a:cs typeface="Times New Roman" panose="02020603050405020304" pitchFamily="18" charset="0"/>
              </a:rPr>
              <a:t>актину</a:t>
            </a:r>
            <a:r>
              <a:rPr lang="uk-UA" sz="2200" dirty="0">
                <a:latin typeface="Times New Roman" panose="02020603050405020304" pitchFamily="18" charset="0"/>
                <a:cs typeface="Times New Roman" panose="02020603050405020304" pitchFamily="18" charset="0"/>
              </a:rPr>
              <a:t>, зв'язаних разом молекулами білка </a:t>
            </a:r>
            <a:r>
              <a:rPr lang="uk-UA" sz="2200" dirty="0" err="1">
                <a:latin typeface="Times New Roman" panose="02020603050405020304" pitchFamily="18" charset="0"/>
                <a:cs typeface="Times New Roman" panose="02020603050405020304" pitchFamily="18" charset="0"/>
              </a:rPr>
              <a:t>небуліну</a:t>
            </a:r>
            <a:r>
              <a:rPr lang="uk-UA" sz="2200" dirty="0">
                <a:latin typeface="Times New Roman" panose="02020603050405020304" pitchFamily="18" charset="0"/>
                <a:cs typeface="Times New Roman" panose="02020603050405020304" pitchFamily="18" charset="0"/>
              </a:rPr>
              <a:t>. Також містять білок </a:t>
            </a:r>
            <a:r>
              <a:rPr lang="uk-UA" sz="2200" dirty="0" err="1">
                <a:latin typeface="Times New Roman" panose="02020603050405020304" pitchFamily="18" charset="0"/>
                <a:cs typeface="Times New Roman" panose="02020603050405020304" pitchFamily="18" charset="0"/>
              </a:rPr>
              <a:t>тропоміозин</a:t>
            </a:r>
            <a:r>
              <a:rPr lang="uk-UA" sz="2200" dirty="0">
                <a:latin typeface="Times New Roman" panose="02020603050405020304" pitchFamily="18" charset="0"/>
                <a:cs typeface="Times New Roman" panose="02020603050405020304" pitchFamily="18" charset="0"/>
              </a:rPr>
              <a:t>, </a:t>
            </a:r>
            <a:r>
              <a:rPr lang="uk-UA" sz="2200" dirty="0" err="1">
                <a:latin typeface="Times New Roman" panose="02020603050405020304" pitchFamily="18" charset="0"/>
                <a:cs typeface="Times New Roman" panose="02020603050405020304" pitchFamily="18" charset="0"/>
              </a:rPr>
              <a:t>димери</a:t>
            </a:r>
            <a:r>
              <a:rPr lang="uk-UA" sz="2200" dirty="0">
                <a:latin typeface="Times New Roman" panose="02020603050405020304" pitchFamily="18" charset="0"/>
                <a:cs typeface="Times New Roman" panose="02020603050405020304" pitchFamily="18" charset="0"/>
              </a:rPr>
              <a:t> якого обвивають </a:t>
            </a:r>
            <a:r>
              <a:rPr lang="de-DE" sz="2200" dirty="0">
                <a:latin typeface="Times New Roman" panose="02020603050405020304" pitchFamily="18" charset="0"/>
                <a:cs typeface="Times New Roman" panose="02020603050405020304" pitchFamily="18" charset="0"/>
              </a:rPr>
              <a:t>F-</a:t>
            </a:r>
            <a:r>
              <a:rPr lang="uk-UA" sz="2200" dirty="0" err="1">
                <a:latin typeface="Times New Roman" panose="02020603050405020304" pitchFamily="18" charset="0"/>
                <a:cs typeface="Times New Roman" panose="02020603050405020304" pitchFamily="18" charset="0"/>
              </a:rPr>
              <a:t>актинове</a:t>
            </a:r>
            <a:r>
              <a:rPr lang="uk-UA" sz="2200" dirty="0">
                <a:latin typeface="Times New Roman" panose="02020603050405020304" pitchFamily="18" charset="0"/>
                <a:cs typeface="Times New Roman" panose="02020603050405020304" pitchFamily="18" charset="0"/>
              </a:rPr>
              <a:t> ядро тонкого філаменту.</a:t>
            </a:r>
          </a:p>
          <a:p>
            <a:pPr marL="285750" indent="-285750" algn="just">
              <a:buFont typeface="Arial" panose="020B0604020202020204" pitchFamily="34" charset="0"/>
              <a:buChar char="•"/>
            </a:pPr>
            <a:r>
              <a:rPr lang="uk-UA" sz="2200" dirty="0" err="1">
                <a:latin typeface="Times New Roman" panose="02020603050405020304" pitchFamily="18" charset="0"/>
                <a:cs typeface="Times New Roman" panose="02020603050405020304" pitchFamily="18" charset="0"/>
              </a:rPr>
              <a:t>Небулін</a:t>
            </a:r>
            <a:r>
              <a:rPr lang="uk-UA" sz="2200" dirty="0">
                <a:latin typeface="Times New Roman" panose="02020603050405020304" pitchFamily="18" charset="0"/>
                <a:cs typeface="Times New Roman" panose="02020603050405020304" pitchFamily="18" charset="0"/>
              </a:rPr>
              <a:t> і </a:t>
            </a:r>
            <a:r>
              <a:rPr lang="uk-UA" sz="2200" dirty="0" err="1">
                <a:latin typeface="Times New Roman" panose="02020603050405020304" pitchFamily="18" charset="0"/>
                <a:cs typeface="Times New Roman" panose="02020603050405020304" pitchFamily="18" charset="0"/>
              </a:rPr>
              <a:t>тітін</a:t>
            </a:r>
            <a:r>
              <a:rPr lang="uk-UA" sz="2200" dirty="0">
                <a:latin typeface="Times New Roman" panose="02020603050405020304" pitchFamily="18" charset="0"/>
                <a:cs typeface="Times New Roman" panose="02020603050405020304" pitchFamily="18" charset="0"/>
              </a:rPr>
              <a:t> надають стабільність структурі саркомери.</a:t>
            </a:r>
          </a:p>
        </p:txBody>
      </p:sp>
    </p:spTree>
    <p:extLst>
      <p:ext uri="{BB962C8B-B14F-4D97-AF65-F5344CB8AC3E}">
        <p14:creationId xmlns:p14="http://schemas.microsoft.com/office/powerpoint/2010/main" val="1656302883"/>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539552" y="332656"/>
            <a:ext cx="8280920" cy="3312368"/>
          </a:xfrm>
        </p:spPr>
        <p:txBody>
          <a:bodyPr>
            <a:noAutofit/>
          </a:bodyPr>
          <a:lstStyle/>
          <a:p>
            <a:pPr algn="just"/>
            <a:r>
              <a:rPr lang="uk-UA" sz="2200" dirty="0">
                <a:solidFill>
                  <a:schemeClr val="tx1"/>
                </a:solidFill>
                <a:latin typeface="Times New Roman" pitchFamily="18" charset="0"/>
                <a:cs typeface="Times New Roman" pitchFamily="18" charset="0"/>
              </a:rPr>
              <a:t>Початок скорочення волокна пов'язаний з надходженням у міофібрили речовин – активаторів </a:t>
            </a:r>
            <a:r>
              <a:rPr lang="uk-UA" sz="2200" b="1" i="1" dirty="0">
                <a:solidFill>
                  <a:schemeClr val="tx1"/>
                </a:solidFill>
                <a:latin typeface="Times New Roman" pitchFamily="18" charset="0"/>
                <a:cs typeface="Times New Roman" pitchFamily="18" charset="0"/>
              </a:rPr>
              <a:t>механохімічної реакції</a:t>
            </a:r>
            <a:r>
              <a:rPr lang="uk-UA" sz="2200" dirty="0">
                <a:solidFill>
                  <a:schemeClr val="tx1"/>
                </a:solidFill>
                <a:latin typeface="Times New Roman" pitchFamily="18" charset="0"/>
                <a:cs typeface="Times New Roman" pitchFamily="18" charset="0"/>
              </a:rPr>
              <a:t>, зокрема іонів </a:t>
            </a:r>
            <a:r>
              <a:rPr lang="uk-UA" sz="2200" dirty="0" err="1">
                <a:solidFill>
                  <a:schemeClr val="tx1"/>
                </a:solidFill>
                <a:latin typeface="Times New Roman" pitchFamily="18" charset="0"/>
                <a:cs typeface="Times New Roman" pitchFamily="18" charset="0"/>
              </a:rPr>
              <a:t>Са</a:t>
            </a:r>
            <a:r>
              <a:rPr lang="uk-UA" sz="2200" dirty="0">
                <a:solidFill>
                  <a:schemeClr val="tx1"/>
                </a:solidFill>
                <a:latin typeface="Times New Roman" pitchFamily="18" charset="0"/>
                <a:cs typeface="Times New Roman" pitchFamily="18" charset="0"/>
              </a:rPr>
              <a:t>++.</a:t>
            </a:r>
          </a:p>
          <a:p>
            <a:pPr algn="just"/>
            <a:r>
              <a:rPr lang="uk-UA" sz="2200" dirty="0" smtClean="0">
                <a:solidFill>
                  <a:schemeClr val="tx1"/>
                </a:solidFill>
                <a:latin typeface="Times New Roman" pitchFamily="18" charset="0"/>
                <a:cs typeface="Times New Roman" pitchFamily="18" charset="0"/>
              </a:rPr>
              <a:t>При </a:t>
            </a:r>
            <a:r>
              <a:rPr lang="uk-UA" sz="2200" i="1" dirty="0">
                <a:solidFill>
                  <a:schemeClr val="tx1"/>
                </a:solidFill>
                <a:latin typeface="Times New Roman" pitchFamily="18" charset="0"/>
                <a:cs typeface="Times New Roman" pitchFamily="18" charset="0"/>
              </a:rPr>
              <a:t>активації саркомера  </a:t>
            </a:r>
            <a:r>
              <a:rPr lang="uk-UA" sz="2200" dirty="0">
                <a:solidFill>
                  <a:schemeClr val="tx1"/>
                </a:solidFill>
                <a:latin typeface="Times New Roman" pitchFamily="18" charset="0"/>
                <a:cs typeface="Times New Roman" pitchFamily="18" charset="0"/>
              </a:rPr>
              <a:t>актинові та міозинові нитки </a:t>
            </a:r>
            <a:r>
              <a:rPr lang="uk-UA" sz="2200" dirty="0" smtClean="0">
                <a:solidFill>
                  <a:schemeClr val="tx1"/>
                </a:solidFill>
                <a:latin typeface="Times New Roman" pitchFamily="18" charset="0"/>
                <a:cs typeface="Times New Roman" pitchFamily="18" charset="0"/>
              </a:rPr>
              <a:t>зчіплюються </a:t>
            </a:r>
            <a:r>
              <a:rPr lang="uk-UA" sz="2200" dirty="0">
                <a:solidFill>
                  <a:schemeClr val="tx1"/>
                </a:solidFill>
                <a:latin typeface="Times New Roman" pitchFamily="18" charset="0"/>
                <a:cs typeface="Times New Roman" pitchFamily="18" charset="0"/>
              </a:rPr>
              <a:t>за допомогою поперечних містків. </a:t>
            </a:r>
            <a:endParaRPr lang="uk-UA" sz="2200" dirty="0" smtClean="0">
              <a:solidFill>
                <a:schemeClr val="tx1"/>
              </a:solidFill>
              <a:latin typeface="Times New Roman" pitchFamily="18" charset="0"/>
              <a:cs typeface="Times New Roman" pitchFamily="18" charset="0"/>
            </a:endParaRPr>
          </a:p>
          <a:p>
            <a:pPr algn="just"/>
            <a:r>
              <a:rPr lang="uk-UA" sz="2200" dirty="0">
                <a:solidFill>
                  <a:schemeClr val="tx1"/>
                </a:solidFill>
                <a:latin typeface="Times New Roman" pitchFamily="18" charset="0"/>
                <a:cs typeface="Times New Roman" pitchFamily="18" charset="0"/>
              </a:rPr>
              <a:t>Теорія, що пояснює механізм скорочення м'язів, називається </a:t>
            </a:r>
            <a:r>
              <a:rPr lang="uk-UA" sz="2200" b="1" i="1" dirty="0">
                <a:solidFill>
                  <a:schemeClr val="tx1"/>
                </a:solidFill>
                <a:latin typeface="Times New Roman" pitchFamily="18" charset="0"/>
                <a:cs typeface="Times New Roman" pitchFamily="18" charset="0"/>
              </a:rPr>
              <a:t>теорією ковзання</a:t>
            </a:r>
            <a:r>
              <a:rPr lang="uk-UA" sz="2200" dirty="0" smtClean="0">
                <a:solidFill>
                  <a:schemeClr val="tx1"/>
                </a:solidFill>
                <a:latin typeface="Times New Roman" pitchFamily="18" charset="0"/>
                <a:cs typeface="Times New Roman" pitchFamily="18" charset="0"/>
              </a:rPr>
              <a:t>. Решітки </a:t>
            </a:r>
            <a:r>
              <a:rPr lang="uk-UA" sz="2200" dirty="0">
                <a:solidFill>
                  <a:schemeClr val="tx1"/>
                </a:solidFill>
                <a:latin typeface="Times New Roman" pitchFamily="18" charset="0"/>
                <a:cs typeface="Times New Roman" pitchFamily="18" charset="0"/>
              </a:rPr>
              <a:t>ниток ковзають, усуваючись одна в одну, завдяки чому й відбувається скорочення волокна. Містки в процесі скорочення саркомера багаторазово </a:t>
            </a:r>
            <a:r>
              <a:rPr lang="uk-UA" sz="2200" dirty="0" smtClean="0">
                <a:solidFill>
                  <a:schemeClr val="tx1"/>
                </a:solidFill>
                <a:latin typeface="Times New Roman" pitchFamily="18" charset="0"/>
                <a:cs typeface="Times New Roman" pitchFamily="18" charset="0"/>
              </a:rPr>
              <a:t>прикріплюються та </a:t>
            </a:r>
            <a:r>
              <a:rPr lang="uk-UA" sz="2200" dirty="0">
                <a:solidFill>
                  <a:schemeClr val="tx1"/>
                </a:solidFill>
                <a:latin typeface="Times New Roman" pitchFamily="18" charset="0"/>
                <a:cs typeface="Times New Roman" pitchFamily="18" charset="0"/>
              </a:rPr>
              <a:t>відкріплюються, створюють зусилля, згинаються, просуваючи нитку вздовж </a:t>
            </a:r>
            <a:r>
              <a:rPr lang="uk-UA" sz="2200" dirty="0" smtClean="0">
                <a:solidFill>
                  <a:schemeClr val="tx1"/>
                </a:solidFill>
                <a:latin typeface="Times New Roman" pitchFamily="18" charset="0"/>
                <a:cs typeface="Times New Roman" pitchFamily="18" charset="0"/>
              </a:rPr>
              <a:t>нитки. </a:t>
            </a:r>
          </a:p>
        </p:txBody>
      </p:sp>
      <p:pic>
        <p:nvPicPr>
          <p:cNvPr id="2" name="Рисунок 1"/>
          <p:cNvPicPr>
            <a:picLocks noChangeAspect="1"/>
          </p:cNvPicPr>
          <p:nvPr/>
        </p:nvPicPr>
        <p:blipFill>
          <a:blip r:embed="rId2"/>
          <a:stretch>
            <a:fillRect/>
          </a:stretch>
        </p:blipFill>
        <p:spPr>
          <a:xfrm>
            <a:off x="2519772" y="4221088"/>
            <a:ext cx="4320480" cy="2366270"/>
          </a:xfrm>
          <a:prstGeom prst="rect">
            <a:avLst/>
          </a:prstGeom>
        </p:spPr>
      </p:pic>
    </p:spTree>
    <p:extLst>
      <p:ext uri="{BB962C8B-B14F-4D97-AF65-F5344CB8AC3E}">
        <p14:creationId xmlns:p14="http://schemas.microsoft.com/office/powerpoint/2010/main" val="4150882463"/>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251520" y="260648"/>
            <a:ext cx="8568952" cy="6192688"/>
          </a:xfrm>
        </p:spPr>
        <p:txBody>
          <a:bodyPr>
            <a:noAutofit/>
          </a:bodyPr>
          <a:lstStyle/>
          <a:p>
            <a:pPr algn="just"/>
            <a:r>
              <a:rPr lang="uk-UA" sz="2400" b="1" dirty="0" smtClean="0">
                <a:solidFill>
                  <a:schemeClr val="tx1"/>
                </a:solidFill>
                <a:latin typeface="Times New Roman" pitchFamily="18" charset="0"/>
                <a:cs typeface="Times New Roman" pitchFamily="18" charset="0"/>
              </a:rPr>
              <a:t>Енергозабезпечення </a:t>
            </a:r>
            <a:r>
              <a:rPr lang="uk-UA" sz="2400" b="1" dirty="0">
                <a:solidFill>
                  <a:schemeClr val="tx1"/>
                </a:solidFill>
                <a:latin typeface="Times New Roman" pitchFamily="18" charset="0"/>
                <a:cs typeface="Times New Roman" pitchFamily="18" charset="0"/>
              </a:rPr>
              <a:t>м’язового скорочення</a:t>
            </a:r>
          </a:p>
          <a:p>
            <a:pPr algn="just"/>
            <a:r>
              <a:rPr lang="uk-UA" sz="2400" dirty="0" smtClean="0">
                <a:solidFill>
                  <a:schemeClr val="tx1"/>
                </a:solidFill>
                <a:latin typeface="Times New Roman" pitchFamily="18" charset="0"/>
                <a:cs typeface="Times New Roman" pitchFamily="18" charset="0"/>
              </a:rPr>
              <a:t>М’язове </a:t>
            </a:r>
            <a:r>
              <a:rPr lang="uk-UA" sz="2400" dirty="0">
                <a:solidFill>
                  <a:schemeClr val="tx1"/>
                </a:solidFill>
                <a:latin typeface="Times New Roman" pitchFamily="18" charset="0"/>
                <a:cs typeface="Times New Roman" pitchFamily="18" charset="0"/>
              </a:rPr>
              <a:t>скорочення потребує енергії, основним джерелом якої є </a:t>
            </a:r>
            <a:r>
              <a:rPr lang="uk-UA" sz="2400" dirty="0" err="1">
                <a:solidFill>
                  <a:schemeClr val="tx1"/>
                </a:solidFill>
                <a:latin typeface="Times New Roman" pitchFamily="18" charset="0"/>
                <a:cs typeface="Times New Roman" pitchFamily="18" charset="0"/>
              </a:rPr>
              <a:t>аденозинтрифосфат</a:t>
            </a:r>
            <a:r>
              <a:rPr lang="uk-UA" sz="2400" dirty="0">
                <a:solidFill>
                  <a:schemeClr val="tx1"/>
                </a:solidFill>
                <a:latin typeface="Times New Roman" pitchFamily="18" charset="0"/>
                <a:cs typeface="Times New Roman" pitchFamily="18" charset="0"/>
              </a:rPr>
              <a:t> (АТФ). Крім АТФ важливу роль у скороченні м'язів відіграє вода, а також іони кальцію і магнію. </a:t>
            </a:r>
            <a:endParaRPr lang="uk-UA" sz="2400" dirty="0" smtClean="0">
              <a:solidFill>
                <a:schemeClr val="tx1"/>
              </a:solidFill>
              <a:latin typeface="Times New Roman" pitchFamily="18" charset="0"/>
              <a:cs typeface="Times New Roman" pitchFamily="18" charset="0"/>
            </a:endParaRPr>
          </a:p>
          <a:p>
            <a:pPr algn="just"/>
            <a:r>
              <a:rPr lang="uk-UA" sz="2400" dirty="0" smtClean="0">
                <a:solidFill>
                  <a:schemeClr val="tx1"/>
                </a:solidFill>
                <a:latin typeface="Times New Roman" pitchFamily="18" charset="0"/>
                <a:cs typeface="Times New Roman" pitchFamily="18" charset="0"/>
              </a:rPr>
              <a:t>Оскільки </a:t>
            </a:r>
            <a:r>
              <a:rPr lang="uk-UA" sz="2400" dirty="0">
                <a:solidFill>
                  <a:schemeClr val="tx1"/>
                </a:solidFill>
                <a:latin typeface="Times New Roman" pitchFamily="18" charset="0"/>
                <a:cs typeface="Times New Roman" pitchFamily="18" charset="0"/>
              </a:rPr>
              <a:t>запас АТФ у м’язах обмежений (вистачає лише на кілька секунд роботи), організм використовує різні енергетичні системи для його </a:t>
            </a:r>
            <a:r>
              <a:rPr lang="uk-UA" sz="2400" dirty="0" smtClean="0">
                <a:solidFill>
                  <a:schemeClr val="tx1"/>
                </a:solidFill>
                <a:latin typeface="Times New Roman" pitchFamily="18" charset="0"/>
                <a:cs typeface="Times New Roman" pitchFamily="18" charset="0"/>
              </a:rPr>
              <a:t>відновлення:</a:t>
            </a:r>
          </a:p>
          <a:p>
            <a:pPr marL="457200" indent="-457200" algn="just">
              <a:buAutoNum type="arabicPeriod"/>
            </a:pPr>
            <a:r>
              <a:rPr lang="uk-UA" sz="2400" dirty="0" err="1" smtClean="0">
                <a:solidFill>
                  <a:schemeClr val="tx1"/>
                </a:solidFill>
                <a:latin typeface="Times New Roman" pitchFamily="18" charset="0"/>
                <a:cs typeface="Times New Roman" pitchFamily="18" charset="0"/>
              </a:rPr>
              <a:t>Фосфагенна</a:t>
            </a:r>
            <a:r>
              <a:rPr lang="uk-UA" sz="2400" dirty="0" smtClean="0">
                <a:solidFill>
                  <a:schemeClr val="tx1"/>
                </a:solidFill>
                <a:latin typeface="Times New Roman" pitchFamily="18" charset="0"/>
                <a:cs typeface="Times New Roman" pitchFamily="18" charset="0"/>
              </a:rPr>
              <a:t> (</a:t>
            </a:r>
            <a:r>
              <a:rPr lang="uk-UA" sz="2400" dirty="0" err="1" smtClean="0">
                <a:solidFill>
                  <a:schemeClr val="tx1"/>
                </a:solidFill>
                <a:latin typeface="Times New Roman" pitchFamily="18" charset="0"/>
                <a:cs typeface="Times New Roman" pitchFamily="18" charset="0"/>
              </a:rPr>
              <a:t>креатинфосфатна</a:t>
            </a:r>
            <a:r>
              <a:rPr lang="uk-UA" sz="2400" dirty="0">
                <a:solidFill>
                  <a:schemeClr val="tx1"/>
                </a:solidFill>
                <a:latin typeface="Times New Roman" pitchFamily="18" charset="0"/>
                <a:cs typeface="Times New Roman" pitchFamily="18" charset="0"/>
              </a:rPr>
              <a:t>) система (анаеробна </a:t>
            </a:r>
            <a:r>
              <a:rPr lang="uk-UA" sz="2400" dirty="0" err="1">
                <a:solidFill>
                  <a:schemeClr val="tx1"/>
                </a:solidFill>
                <a:latin typeface="Times New Roman" pitchFamily="18" charset="0"/>
                <a:cs typeface="Times New Roman" pitchFamily="18" charset="0"/>
              </a:rPr>
              <a:t>алактатна</a:t>
            </a:r>
            <a:r>
              <a:rPr lang="uk-UA" sz="2400" dirty="0">
                <a:solidFill>
                  <a:schemeClr val="tx1"/>
                </a:solidFill>
                <a:latin typeface="Times New Roman" pitchFamily="18" charset="0"/>
                <a:cs typeface="Times New Roman" pitchFamily="18" charset="0"/>
              </a:rPr>
              <a:t>) </a:t>
            </a:r>
            <a:r>
              <a:rPr lang="uk-UA" sz="2400" dirty="0" smtClean="0">
                <a:solidFill>
                  <a:schemeClr val="tx1"/>
                </a:solidFill>
                <a:latin typeface="Times New Roman" pitchFamily="18" charset="0"/>
                <a:cs typeface="Times New Roman" pitchFamily="18" charset="0"/>
              </a:rPr>
              <a:t>- використовується при короткочасних, вибухових зусиллях (0 - 10 секунд)</a:t>
            </a:r>
          </a:p>
          <a:p>
            <a:pPr marL="457200" indent="-457200" algn="just">
              <a:buAutoNum type="arabicPeriod"/>
            </a:pPr>
            <a:r>
              <a:rPr lang="uk-UA" sz="2400" dirty="0" err="1" smtClean="0">
                <a:solidFill>
                  <a:schemeClr val="tx1"/>
                </a:solidFill>
                <a:latin typeface="Times New Roman" pitchFamily="18" charset="0"/>
                <a:cs typeface="Times New Roman" pitchFamily="18" charset="0"/>
              </a:rPr>
              <a:t>Гліколітична</a:t>
            </a:r>
            <a:r>
              <a:rPr lang="uk-UA" sz="2400" dirty="0" smtClean="0">
                <a:solidFill>
                  <a:schemeClr val="tx1"/>
                </a:solidFill>
                <a:latin typeface="Times New Roman" pitchFamily="18" charset="0"/>
                <a:cs typeface="Times New Roman" pitchFamily="18" charset="0"/>
              </a:rPr>
              <a:t> система (анаеробний гліколіз, </a:t>
            </a:r>
            <a:r>
              <a:rPr lang="uk-UA" sz="2400" dirty="0" err="1" smtClean="0">
                <a:solidFill>
                  <a:schemeClr val="tx1"/>
                </a:solidFill>
                <a:latin typeface="Times New Roman" pitchFamily="18" charset="0"/>
                <a:cs typeface="Times New Roman" pitchFamily="18" charset="0"/>
              </a:rPr>
              <a:t>лактатна</a:t>
            </a:r>
            <a:r>
              <a:rPr lang="uk-UA" sz="2400" dirty="0" smtClean="0">
                <a:solidFill>
                  <a:schemeClr val="tx1"/>
                </a:solidFill>
                <a:latin typeface="Times New Roman" pitchFamily="18" charset="0"/>
                <a:cs typeface="Times New Roman" pitchFamily="18" charset="0"/>
              </a:rPr>
              <a:t>) - працює при </a:t>
            </a:r>
            <a:r>
              <a:rPr lang="uk-UA" sz="2400" dirty="0" err="1" smtClean="0">
                <a:solidFill>
                  <a:schemeClr val="tx1"/>
                </a:solidFill>
                <a:latin typeface="Times New Roman" pitchFamily="18" charset="0"/>
                <a:cs typeface="Times New Roman" pitchFamily="18" charset="0"/>
              </a:rPr>
              <a:t>середньоінтенсивних</a:t>
            </a:r>
            <a:r>
              <a:rPr lang="uk-UA" sz="2400" dirty="0" smtClean="0">
                <a:solidFill>
                  <a:schemeClr val="tx1"/>
                </a:solidFill>
                <a:latin typeface="Times New Roman" pitchFamily="18" charset="0"/>
                <a:cs typeface="Times New Roman" pitchFamily="18" charset="0"/>
              </a:rPr>
              <a:t> навантаженнях (10 секунд - 2 хвилин)</a:t>
            </a:r>
          </a:p>
          <a:p>
            <a:pPr marL="457200" indent="-457200" algn="just">
              <a:buAutoNum type="arabicPeriod"/>
            </a:pPr>
            <a:r>
              <a:rPr lang="uk-UA" sz="2400" dirty="0" smtClean="0">
                <a:solidFill>
                  <a:schemeClr val="tx1"/>
                </a:solidFill>
                <a:latin typeface="Times New Roman" pitchFamily="18" charset="0"/>
                <a:cs typeface="Times New Roman" pitchFamily="18" charset="0"/>
              </a:rPr>
              <a:t>Окисне (аеробне) енергозабезпечення - основне джерело енергії при тривалих навантаженнях (від 2 хвилин до кількох годин).</a:t>
            </a:r>
          </a:p>
          <a:p>
            <a:pPr marL="457200" indent="-457200" algn="just">
              <a:buAutoNum type="arabicPeriod"/>
            </a:pPr>
            <a:endParaRPr lang="ru-RU" sz="2400" dirty="0" smtClean="0">
              <a:solidFill>
                <a:schemeClr val="tx1"/>
              </a:solidFill>
              <a:latin typeface="Times New Roman" pitchFamily="18" charset="0"/>
              <a:cs typeface="Times New Roman" pitchFamily="18" charset="0"/>
            </a:endParaRPr>
          </a:p>
          <a:p>
            <a:pPr marL="457200" indent="-457200" algn="just">
              <a:buAutoNum type="arabicPeriod"/>
            </a:pPr>
            <a:endParaRPr lang="ru-RU" sz="2400" dirty="0" smtClean="0">
              <a:solidFill>
                <a:schemeClr val="tx1"/>
              </a:solidFill>
              <a:latin typeface="Times New Roman" pitchFamily="18" charset="0"/>
              <a:cs typeface="Times New Roman" pitchFamily="18" charset="0"/>
            </a:endParaRPr>
          </a:p>
          <a:p>
            <a:pPr marL="457200" indent="-457200" algn="just">
              <a:buAutoNum type="arabicPeriod"/>
            </a:pPr>
            <a:endParaRPr lang="uk-UA" sz="2400" dirty="0" smtClean="0">
              <a:solidFill>
                <a:schemeClr val="tx1"/>
              </a:solidFill>
              <a:latin typeface="Times New Roman" pitchFamily="18" charset="0"/>
              <a:cs typeface="Times New Roman" pitchFamily="18" charset="0"/>
            </a:endParaRPr>
          </a:p>
          <a:p>
            <a:pPr marL="457200" indent="-457200" algn="just">
              <a:buAutoNum type="arabicPeriod"/>
            </a:pPr>
            <a:endParaRPr lang="uk-UA" sz="24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996216390"/>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Місце для вмісту 3"/>
          <p:cNvPicPr>
            <a:picLocks noGrp="1" noChangeAspect="1"/>
          </p:cNvPicPr>
          <p:nvPr>
            <p:ph idx="1"/>
          </p:nvPr>
        </p:nvPicPr>
        <p:blipFill>
          <a:blip r:embed="rId2"/>
          <a:stretch>
            <a:fillRect/>
          </a:stretch>
        </p:blipFill>
        <p:spPr>
          <a:xfrm>
            <a:off x="3203848" y="3356992"/>
            <a:ext cx="3960440" cy="3064391"/>
          </a:xfrm>
          <a:prstGeom prst="rect">
            <a:avLst/>
          </a:prstGeom>
        </p:spPr>
      </p:pic>
      <p:pic>
        <p:nvPicPr>
          <p:cNvPr id="3" name="Рисунок 2"/>
          <p:cNvPicPr>
            <a:picLocks noChangeAspect="1"/>
          </p:cNvPicPr>
          <p:nvPr/>
        </p:nvPicPr>
        <p:blipFill>
          <a:blip r:embed="rId3"/>
          <a:stretch>
            <a:fillRect/>
          </a:stretch>
        </p:blipFill>
        <p:spPr>
          <a:xfrm>
            <a:off x="2195736" y="476672"/>
            <a:ext cx="5665554" cy="2736305"/>
          </a:xfrm>
          <a:prstGeom prst="rect">
            <a:avLst/>
          </a:prstGeom>
        </p:spPr>
      </p:pic>
    </p:spTree>
    <p:extLst>
      <p:ext uri="{BB962C8B-B14F-4D97-AF65-F5344CB8AC3E}">
        <p14:creationId xmlns:p14="http://schemas.microsoft.com/office/powerpoint/2010/main" val="591405147"/>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395536" y="373360"/>
            <a:ext cx="8496944" cy="4783832"/>
          </a:xfrm>
        </p:spPr>
        <p:txBody>
          <a:bodyPr>
            <a:noAutofit/>
          </a:bodyPr>
          <a:lstStyle/>
          <a:p>
            <a:pPr algn="just"/>
            <a:r>
              <a:rPr lang="ru-RU" sz="2200" dirty="0" smtClean="0">
                <a:solidFill>
                  <a:schemeClr val="tx1"/>
                </a:solidFill>
                <a:latin typeface="Times New Roman" pitchFamily="18" charset="0"/>
                <a:cs typeface="Times New Roman" pitchFamily="18" charset="0"/>
              </a:rPr>
              <a:t>	</a:t>
            </a:r>
            <a:r>
              <a:rPr lang="uk-UA" sz="2400" dirty="0" smtClean="0">
                <a:solidFill>
                  <a:schemeClr val="tx1"/>
                </a:solidFill>
                <a:latin typeface="Times New Roman" pitchFamily="18" charset="0"/>
                <a:cs typeface="Times New Roman" pitchFamily="18" charset="0"/>
              </a:rPr>
              <a:t>	</a:t>
            </a:r>
            <a:endParaRPr lang="uk-UA" sz="2400" dirty="0">
              <a:solidFill>
                <a:schemeClr val="tx1"/>
              </a:solidFill>
              <a:latin typeface="Times New Roman" pitchFamily="18" charset="0"/>
              <a:cs typeface="Times New Roman" pitchFamily="18" charset="0"/>
            </a:endParaRPr>
          </a:p>
        </p:txBody>
      </p:sp>
      <p:sp>
        <p:nvSpPr>
          <p:cNvPr id="8" name="Прямокутник 7"/>
          <p:cNvSpPr/>
          <p:nvPr/>
        </p:nvSpPr>
        <p:spPr>
          <a:xfrm>
            <a:off x="539552" y="373360"/>
            <a:ext cx="8352928" cy="5324535"/>
          </a:xfrm>
          <a:prstGeom prst="rect">
            <a:avLst/>
          </a:prstGeom>
        </p:spPr>
        <p:txBody>
          <a:bodyPr wrap="square">
            <a:spAutoFit/>
          </a:bodyPr>
          <a:lstStyle/>
          <a:p>
            <a:pPr algn="ctr"/>
            <a:r>
              <a:rPr lang="uk-UA" sz="2800" b="1" dirty="0" smtClean="0">
                <a:latin typeface="Times New Roman" panose="02020603050405020304" pitchFamily="18" charset="0"/>
                <a:cs typeface="Times New Roman" panose="02020603050405020304" pitchFamily="18" charset="0"/>
              </a:rPr>
              <a:t>Скорочення гладких м’язів</a:t>
            </a:r>
          </a:p>
          <a:p>
            <a:pPr algn="just"/>
            <a:endParaRPr lang="uk-UA" sz="2400" b="1" dirty="0">
              <a:latin typeface="Times New Roman" panose="02020603050405020304" pitchFamily="18" charset="0"/>
              <a:cs typeface="Times New Roman" panose="02020603050405020304" pitchFamily="18" charset="0"/>
            </a:endParaRPr>
          </a:p>
          <a:p>
            <a:pPr algn="just"/>
            <a:r>
              <a:rPr lang="uk-UA" sz="2400" dirty="0" smtClean="0">
                <a:latin typeface="Times New Roman" panose="02020603050405020304" pitchFamily="18" charset="0"/>
                <a:cs typeface="Times New Roman" panose="02020603050405020304" pitchFamily="18" charset="0"/>
              </a:rPr>
              <a:t>Гладкі </a:t>
            </a:r>
            <a:r>
              <a:rPr lang="uk-UA" sz="2400" dirty="0">
                <a:latin typeface="Times New Roman" panose="02020603050405020304" pitchFamily="18" charset="0"/>
                <a:cs typeface="Times New Roman" panose="02020603050405020304" pitchFamily="18" charset="0"/>
              </a:rPr>
              <a:t>м'язи за своїми </a:t>
            </a:r>
            <a:r>
              <a:rPr lang="uk-UA" sz="2400" dirty="0" smtClean="0">
                <a:latin typeface="Times New Roman" panose="02020603050405020304" pitchFamily="18" charset="0"/>
                <a:cs typeface="Times New Roman" panose="02020603050405020304" pitchFamily="18" charset="0"/>
              </a:rPr>
              <a:t>скорочувальними властивостями </a:t>
            </a:r>
            <a:r>
              <a:rPr lang="uk-UA" sz="2400" dirty="0">
                <a:latin typeface="Times New Roman" panose="02020603050405020304" pitchFamily="18" charset="0"/>
                <a:cs typeface="Times New Roman" panose="02020603050405020304" pitchFamily="18" charset="0"/>
              </a:rPr>
              <a:t>істотно відрізняються від </a:t>
            </a:r>
            <a:r>
              <a:rPr lang="uk-UA" sz="2400" dirty="0" smtClean="0">
                <a:latin typeface="Times New Roman" panose="02020603050405020304" pitchFamily="18" charset="0"/>
                <a:cs typeface="Times New Roman" panose="02020603050405020304" pitchFamily="18" charset="0"/>
              </a:rPr>
              <a:t>скелетних</a:t>
            </a:r>
            <a:r>
              <a:rPr lang="en-US" sz="2400" dirty="0" smtClean="0">
                <a:latin typeface="Times New Roman" panose="02020603050405020304" pitchFamily="18" charset="0"/>
                <a:cs typeface="Times New Roman" panose="02020603050405020304" pitchFamily="18" charset="0"/>
              </a:rPr>
              <a:t>.</a:t>
            </a:r>
            <a:endParaRPr lang="uk-UA" sz="2400" dirty="0" smtClean="0">
              <a:latin typeface="Times New Roman" panose="02020603050405020304" pitchFamily="18" charset="0"/>
              <a:cs typeface="Times New Roman" panose="02020603050405020304" pitchFamily="18" charset="0"/>
            </a:endParaRPr>
          </a:p>
          <a:p>
            <a:pPr algn="just"/>
            <a:endParaRPr lang="uk-UA" sz="2400" dirty="0" smtClean="0">
              <a:latin typeface="Times New Roman" panose="02020603050405020304" pitchFamily="18" charset="0"/>
              <a:cs typeface="Times New Roman" panose="02020603050405020304" pitchFamily="18" charset="0"/>
            </a:endParaRPr>
          </a:p>
          <a:p>
            <a:pPr algn="just"/>
            <a:r>
              <a:rPr lang="en-US" sz="2400" dirty="0" smtClean="0">
                <a:latin typeface="Times New Roman" panose="02020603050405020304" pitchFamily="18" charset="0"/>
                <a:cs typeface="Times New Roman" panose="02020603050405020304" pitchFamily="18" charset="0"/>
              </a:rPr>
              <a:t>1) </a:t>
            </a:r>
            <a:r>
              <a:rPr lang="uk-UA" sz="2400" i="1" dirty="0" smtClean="0">
                <a:latin typeface="Times New Roman" panose="02020603050405020304" pitchFamily="18" charset="0"/>
                <a:cs typeface="Times New Roman" panose="02020603050405020304" pitchFamily="18" charset="0"/>
              </a:rPr>
              <a:t>Збудливість </a:t>
            </a:r>
            <a:r>
              <a:rPr lang="uk-UA" sz="2400" i="1" dirty="0">
                <a:latin typeface="Times New Roman" panose="02020603050405020304" pitchFamily="18" charset="0"/>
                <a:cs typeface="Times New Roman" panose="02020603050405020304" pitchFamily="18" charset="0"/>
              </a:rPr>
              <a:t>гладких м'язів значно нижча</a:t>
            </a:r>
            <a:r>
              <a:rPr lang="uk-UA" sz="2400" dirty="0">
                <a:latin typeface="Times New Roman" panose="02020603050405020304" pitchFamily="18" charset="0"/>
                <a:cs typeface="Times New Roman" panose="02020603050405020304" pitchFamily="18" charset="0"/>
              </a:rPr>
              <a:t>, ніж </a:t>
            </a:r>
            <a:r>
              <a:rPr lang="uk-UA" sz="2400" dirty="0" smtClean="0">
                <a:latin typeface="Times New Roman" panose="02020603050405020304" pitchFamily="18" charset="0"/>
                <a:cs typeface="Times New Roman" panose="02020603050405020304" pitchFamily="18" charset="0"/>
              </a:rPr>
              <a:t>смугастих</a:t>
            </a:r>
            <a:r>
              <a:rPr lang="uk-UA" sz="2400" dirty="0">
                <a:latin typeface="Times New Roman" panose="02020603050405020304" pitchFamily="18" charset="0"/>
                <a:cs typeface="Times New Roman" panose="02020603050405020304" pitchFamily="18" charset="0"/>
              </a:rPr>
              <a:t>, а </a:t>
            </a:r>
            <a:r>
              <a:rPr lang="uk-UA" sz="2400" i="1" dirty="0">
                <a:latin typeface="Times New Roman" panose="02020603050405020304" pitchFamily="18" charset="0"/>
                <a:cs typeface="Times New Roman" panose="02020603050405020304" pitchFamily="18" charset="0"/>
              </a:rPr>
              <a:t>період м'язового скорочення </a:t>
            </a:r>
            <a:r>
              <a:rPr lang="uk-UA" sz="2400" i="1" dirty="0" smtClean="0">
                <a:latin typeface="Times New Roman" panose="02020603050405020304" pitchFamily="18" charset="0"/>
                <a:cs typeface="Times New Roman" panose="02020603050405020304" pitchFamily="18" charset="0"/>
              </a:rPr>
              <a:t>довший</a:t>
            </a:r>
            <a:r>
              <a:rPr lang="uk-UA" sz="2400" i="1" dirty="0">
                <a:latin typeface="Times New Roman" panose="02020603050405020304" pitchFamily="18" charset="0"/>
                <a:cs typeface="Times New Roman" panose="02020603050405020304" pitchFamily="18" charset="0"/>
              </a:rPr>
              <a:t>. </a:t>
            </a:r>
            <a:endParaRPr lang="en-US" sz="2400" i="1" dirty="0" smtClean="0">
              <a:latin typeface="Times New Roman" panose="02020603050405020304" pitchFamily="18" charset="0"/>
              <a:cs typeface="Times New Roman" panose="02020603050405020304" pitchFamily="18" charset="0"/>
            </a:endParaRPr>
          </a:p>
          <a:p>
            <a:pPr algn="just"/>
            <a:r>
              <a:rPr lang="uk-UA" sz="2400" dirty="0" smtClean="0">
                <a:latin typeface="Times New Roman" panose="02020603050405020304" pitchFamily="18" charset="0"/>
                <a:cs typeface="Times New Roman" panose="02020603050405020304" pitchFamily="18" charset="0"/>
              </a:rPr>
              <a:t>Якщо скорочення скелетних м'язів триває близько </a:t>
            </a:r>
            <a:r>
              <a:rPr lang="uk-UA" sz="2400" b="1" dirty="0" smtClean="0">
                <a:latin typeface="Times New Roman" panose="02020603050405020304" pitchFamily="18" charset="0"/>
                <a:cs typeface="Times New Roman" panose="02020603050405020304" pitchFamily="18" charset="0"/>
              </a:rPr>
              <a:t>0,09</a:t>
            </a:r>
            <a:r>
              <a:rPr lang="uk-UA" sz="2400" dirty="0" smtClean="0">
                <a:latin typeface="Times New Roman" panose="02020603050405020304" pitchFamily="18" charset="0"/>
                <a:cs typeface="Times New Roman" panose="02020603050405020304" pitchFamily="18" charset="0"/>
              </a:rPr>
              <a:t> секунд, то скорочення гладких м'язів тривають від 3 до </a:t>
            </a:r>
            <a:r>
              <a:rPr lang="uk-UA" sz="2400" b="1" dirty="0" smtClean="0">
                <a:latin typeface="Times New Roman" panose="02020603050405020304" pitchFamily="18" charset="0"/>
                <a:cs typeface="Times New Roman" panose="02020603050405020304" pitchFamily="18" charset="0"/>
              </a:rPr>
              <a:t>180,5</a:t>
            </a:r>
            <a:r>
              <a:rPr lang="uk-UA" sz="2400" dirty="0" smtClean="0">
                <a:latin typeface="Times New Roman" panose="02020603050405020304" pitchFamily="18" charset="0"/>
                <a:cs typeface="Times New Roman" panose="02020603050405020304" pitchFamily="18" charset="0"/>
              </a:rPr>
              <a:t> секунд. </a:t>
            </a:r>
            <a:endParaRPr lang="en-US" sz="2400" dirty="0" smtClean="0">
              <a:latin typeface="Times New Roman" panose="02020603050405020304" pitchFamily="18" charset="0"/>
              <a:cs typeface="Times New Roman" panose="02020603050405020304" pitchFamily="18" charset="0"/>
            </a:endParaRPr>
          </a:p>
          <a:p>
            <a:pPr algn="just"/>
            <a:r>
              <a:rPr lang="uk-UA" sz="2400" dirty="0" smtClean="0">
                <a:latin typeface="Times New Roman" panose="02020603050405020304" pitchFamily="18" charset="0"/>
                <a:cs typeface="Times New Roman" panose="02020603050405020304" pitchFamily="18" charset="0"/>
              </a:rPr>
              <a:t>Серцевий м'яз (міокард) при нормальній роботі витрачає на скорочення близько </a:t>
            </a:r>
            <a:r>
              <a:rPr lang="uk-UA" sz="2400" b="1" dirty="0" smtClean="0">
                <a:latin typeface="Times New Roman" panose="02020603050405020304" pitchFamily="18" charset="0"/>
                <a:cs typeface="Times New Roman" panose="02020603050405020304" pitchFamily="18" charset="0"/>
              </a:rPr>
              <a:t>1 </a:t>
            </a:r>
            <a:r>
              <a:rPr lang="uk-UA" sz="2400" dirty="0" smtClean="0">
                <a:latin typeface="Times New Roman" panose="02020603050405020304" pitchFamily="18" charset="0"/>
                <a:cs typeface="Times New Roman" panose="02020603050405020304" pitchFamily="18" charset="0"/>
              </a:rPr>
              <a:t>секунди, а при збільшенні навантаження швидкість скорочень збільшується. </a:t>
            </a:r>
          </a:p>
          <a:p>
            <a:pPr algn="just"/>
            <a:endParaRPr lang="uk-UA" sz="2400" dirty="0" smtClean="0">
              <a:latin typeface="Times New Roman" panose="02020603050405020304" pitchFamily="18" charset="0"/>
              <a:cs typeface="Times New Roman" panose="02020603050405020304" pitchFamily="18" charset="0"/>
            </a:endParaRPr>
          </a:p>
          <a:p>
            <a:pPr algn="just"/>
            <a:r>
              <a:rPr lang="uk-UA" sz="2400" dirty="0">
                <a:latin typeface="Times New Roman" panose="02020603050405020304" pitchFamily="18" charset="0"/>
                <a:cs typeface="Times New Roman" panose="02020603050405020304" pitchFamily="18" charset="0"/>
              </a:rPr>
              <a:t>2) </a:t>
            </a:r>
            <a:r>
              <a:rPr lang="uk-UA" sz="2400" dirty="0" smtClean="0">
                <a:latin typeface="Times New Roman" panose="02020603050405020304" pitchFamily="18" charset="0"/>
                <a:cs typeface="Times New Roman" panose="02020603050405020304" pitchFamily="18" charset="0"/>
              </a:rPr>
              <a:t>Гладка </a:t>
            </a:r>
            <a:r>
              <a:rPr lang="uk-UA" sz="2400" dirty="0">
                <a:latin typeface="Times New Roman" panose="02020603050405020304" pitchFamily="18" charset="0"/>
                <a:cs typeface="Times New Roman" panose="02020603050405020304" pitchFamily="18" charset="0"/>
              </a:rPr>
              <a:t>м'язова тканина має </a:t>
            </a:r>
            <a:r>
              <a:rPr lang="uk-UA" sz="2400" i="1" dirty="0">
                <a:latin typeface="Times New Roman" panose="02020603050405020304" pitchFamily="18" charset="0"/>
                <a:cs typeface="Times New Roman" panose="02020603050405020304" pitchFamily="18" charset="0"/>
              </a:rPr>
              <a:t>клітинну </a:t>
            </a:r>
            <a:r>
              <a:rPr lang="uk-UA" sz="2400" i="1" dirty="0" smtClean="0">
                <a:latin typeface="Times New Roman" panose="02020603050405020304" pitchFamily="18" charset="0"/>
                <a:cs typeface="Times New Roman" panose="02020603050405020304" pitchFamily="18" charset="0"/>
              </a:rPr>
              <a:t>будову.</a:t>
            </a:r>
            <a:endParaRPr lang="uk-UA" sz="24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89092482"/>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395536" y="373360"/>
            <a:ext cx="8496944" cy="6048672"/>
          </a:xfrm>
        </p:spPr>
        <p:txBody>
          <a:bodyPr>
            <a:noAutofit/>
          </a:bodyPr>
          <a:lstStyle/>
          <a:p>
            <a:pPr algn="just"/>
            <a:r>
              <a:rPr lang="ru-RU" sz="2200" dirty="0" smtClean="0">
                <a:solidFill>
                  <a:schemeClr val="tx1"/>
                </a:solidFill>
                <a:latin typeface="Times New Roman" pitchFamily="18" charset="0"/>
                <a:cs typeface="Times New Roman" pitchFamily="18" charset="0"/>
              </a:rPr>
              <a:t>	</a:t>
            </a:r>
            <a:r>
              <a:rPr lang="uk-UA" sz="2400" dirty="0" smtClean="0">
                <a:solidFill>
                  <a:schemeClr val="tx1"/>
                </a:solidFill>
                <a:latin typeface="Times New Roman" pitchFamily="18" charset="0"/>
                <a:cs typeface="Times New Roman" pitchFamily="18" charset="0"/>
              </a:rPr>
              <a:t>	</a:t>
            </a:r>
            <a:endParaRPr lang="uk-UA" sz="2400" dirty="0">
              <a:solidFill>
                <a:schemeClr val="tx1"/>
              </a:solidFill>
              <a:latin typeface="Times New Roman" pitchFamily="18" charset="0"/>
              <a:cs typeface="Times New Roman" pitchFamily="18" charset="0"/>
            </a:endParaRPr>
          </a:p>
        </p:txBody>
      </p:sp>
      <p:sp>
        <p:nvSpPr>
          <p:cNvPr id="8" name="Прямокутник 7"/>
          <p:cNvSpPr/>
          <p:nvPr/>
        </p:nvSpPr>
        <p:spPr>
          <a:xfrm>
            <a:off x="539552" y="373360"/>
            <a:ext cx="8352928" cy="2308324"/>
          </a:xfrm>
          <a:prstGeom prst="rect">
            <a:avLst/>
          </a:prstGeom>
        </p:spPr>
        <p:txBody>
          <a:bodyPr wrap="square">
            <a:spAutoFit/>
          </a:bodyPr>
          <a:lstStyle/>
          <a:p>
            <a:pPr algn="just"/>
            <a:r>
              <a:rPr lang="uk-UA" sz="2400" dirty="0" smtClean="0">
                <a:latin typeface="Times New Roman" panose="02020603050405020304" pitchFamily="18" charset="0"/>
                <a:cs typeface="Times New Roman" panose="02020603050405020304" pitchFamily="18" charset="0"/>
              </a:rPr>
              <a:t>Гладкі м’язи не мають упорядкованого розташування скорочувальних білків (актин </a:t>
            </a:r>
            <a:r>
              <a:rPr lang="uk-UA" sz="2400" dirty="0">
                <a:latin typeface="Times New Roman" panose="02020603050405020304" pitchFamily="18" charset="0"/>
                <a:cs typeface="Times New Roman" panose="02020603050405020304" pitchFamily="18" charset="0"/>
              </a:rPr>
              <a:t>і міозин </a:t>
            </a:r>
            <a:r>
              <a:rPr lang="uk-UA" sz="2400" dirty="0" smtClean="0">
                <a:latin typeface="Times New Roman" panose="02020603050405020304" pitchFamily="18" charset="0"/>
                <a:cs typeface="Times New Roman" panose="02020603050405020304" pitchFamily="18" charset="0"/>
              </a:rPr>
              <a:t>НЕ </a:t>
            </a:r>
            <a:r>
              <a:rPr lang="uk-UA" sz="2400" dirty="0">
                <a:latin typeface="Times New Roman" panose="02020603050405020304" pitchFamily="18" charset="0"/>
                <a:cs typeface="Times New Roman" panose="02020603050405020304" pitchFamily="18" charset="0"/>
              </a:rPr>
              <a:t>організовані в </a:t>
            </a:r>
            <a:r>
              <a:rPr lang="uk-UA" sz="2400" dirty="0" smtClean="0">
                <a:latin typeface="Times New Roman" panose="02020603050405020304" pitchFamily="18" charset="0"/>
                <a:cs typeface="Times New Roman" panose="02020603050405020304" pitchFamily="18" charset="0"/>
              </a:rPr>
              <a:t>саркомер) та мають менші розміри волокон. </a:t>
            </a:r>
          </a:p>
          <a:p>
            <a:pPr algn="just"/>
            <a:r>
              <a:rPr lang="uk-UA" sz="2400" dirty="0" smtClean="0">
                <a:latin typeface="Times New Roman" panose="02020603050405020304" pitchFamily="18" charset="0"/>
                <a:cs typeface="Times New Roman" panose="02020603050405020304" pitchFamily="18" charset="0"/>
              </a:rPr>
              <a:t>Клітини з'єднуються між собою </a:t>
            </a:r>
            <a:r>
              <a:rPr lang="uk-UA" sz="2400" dirty="0" err="1" smtClean="0">
                <a:latin typeface="Times New Roman" panose="02020603050405020304" pitchFamily="18" charset="0"/>
                <a:cs typeface="Times New Roman" panose="02020603050405020304" pitchFamily="18" charset="0"/>
              </a:rPr>
              <a:t>протоплазменими</a:t>
            </a:r>
            <a:r>
              <a:rPr lang="uk-UA" sz="2400" dirty="0" smtClean="0">
                <a:latin typeface="Times New Roman" panose="02020603050405020304" pitchFamily="18" charset="0"/>
                <a:cs typeface="Times New Roman" panose="02020603050405020304" pitchFamily="18" charset="0"/>
              </a:rPr>
              <a:t> містками та міофібрилами. </a:t>
            </a:r>
          </a:p>
          <a:p>
            <a:endParaRPr lang="uk-UA" sz="2400" dirty="0" smtClean="0">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a:stretch>
            <a:fillRect/>
          </a:stretch>
        </p:blipFill>
        <p:spPr>
          <a:xfrm>
            <a:off x="2278275" y="2927291"/>
            <a:ext cx="4875481" cy="3897421"/>
          </a:xfrm>
          <a:prstGeom prst="rect">
            <a:avLst/>
          </a:prstGeom>
        </p:spPr>
      </p:pic>
    </p:spTree>
    <p:extLst>
      <p:ext uri="{BB962C8B-B14F-4D97-AF65-F5344CB8AC3E}">
        <p14:creationId xmlns:p14="http://schemas.microsoft.com/office/powerpoint/2010/main" val="1843328448"/>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395536" y="373360"/>
            <a:ext cx="8496944" cy="6048672"/>
          </a:xfrm>
        </p:spPr>
        <p:txBody>
          <a:bodyPr>
            <a:noAutofit/>
          </a:bodyPr>
          <a:lstStyle/>
          <a:p>
            <a:pPr algn="just"/>
            <a:r>
              <a:rPr lang="ru-RU" sz="2200" dirty="0" smtClean="0">
                <a:solidFill>
                  <a:schemeClr val="tx1"/>
                </a:solidFill>
                <a:latin typeface="Times New Roman" pitchFamily="18" charset="0"/>
                <a:cs typeface="Times New Roman" pitchFamily="18" charset="0"/>
              </a:rPr>
              <a:t>	</a:t>
            </a:r>
            <a:r>
              <a:rPr lang="uk-UA" sz="2400" dirty="0" smtClean="0">
                <a:solidFill>
                  <a:schemeClr val="tx1"/>
                </a:solidFill>
                <a:latin typeface="Times New Roman" pitchFamily="18" charset="0"/>
                <a:cs typeface="Times New Roman" pitchFamily="18" charset="0"/>
              </a:rPr>
              <a:t>	</a:t>
            </a:r>
            <a:endParaRPr lang="uk-UA" sz="2400" dirty="0">
              <a:solidFill>
                <a:schemeClr val="tx1"/>
              </a:solidFill>
              <a:latin typeface="Times New Roman" pitchFamily="18" charset="0"/>
              <a:cs typeface="Times New Roman" pitchFamily="18" charset="0"/>
            </a:endParaRPr>
          </a:p>
        </p:txBody>
      </p:sp>
      <p:sp>
        <p:nvSpPr>
          <p:cNvPr id="8" name="Прямокутник 7"/>
          <p:cNvSpPr/>
          <p:nvPr/>
        </p:nvSpPr>
        <p:spPr>
          <a:xfrm>
            <a:off x="395536" y="476672"/>
            <a:ext cx="8352928" cy="3785652"/>
          </a:xfrm>
          <a:prstGeom prst="rect">
            <a:avLst/>
          </a:prstGeom>
        </p:spPr>
        <p:txBody>
          <a:bodyPr wrap="square">
            <a:spAutoFit/>
          </a:bodyPr>
          <a:lstStyle/>
          <a:p>
            <a:pPr algn="just"/>
            <a:r>
              <a:rPr lang="en-US" sz="2400" dirty="0" smtClean="0">
                <a:latin typeface="Times New Roman" panose="02020603050405020304" pitchFamily="18" charset="0"/>
                <a:cs typeface="Times New Roman" panose="02020603050405020304" pitchFamily="18" charset="0"/>
              </a:rPr>
              <a:t>3) </a:t>
            </a:r>
            <a:r>
              <a:rPr lang="uk-UA" sz="2400" dirty="0" smtClean="0">
                <a:latin typeface="Times New Roman" panose="02020603050405020304" pitchFamily="18" charset="0"/>
                <a:cs typeface="Times New Roman" panose="02020603050405020304" pitchFamily="18" charset="0"/>
              </a:rPr>
              <a:t>Гладкі м'язи відрізняються так званим </a:t>
            </a:r>
            <a:r>
              <a:rPr lang="uk-UA" sz="2400" b="1" i="1" dirty="0" smtClean="0">
                <a:latin typeface="Times New Roman" panose="02020603050405020304" pitchFamily="18" charset="0"/>
                <a:cs typeface="Times New Roman" panose="02020603050405020304" pitchFamily="18" charset="0"/>
              </a:rPr>
              <a:t>автоматизмом</a:t>
            </a:r>
            <a:r>
              <a:rPr lang="uk-UA" sz="2400" dirty="0" smtClean="0">
                <a:latin typeface="Times New Roman" panose="02020603050405020304" pitchFamily="18" charset="0"/>
                <a:cs typeface="Times New Roman" panose="02020603050405020304" pitchFamily="18" charset="0"/>
              </a:rPr>
              <a:t>, тобто здатністю приходити в стан збудження при відсутності зовнішніх подразників. </a:t>
            </a:r>
          </a:p>
          <a:p>
            <a:pPr algn="just"/>
            <a:r>
              <a:rPr lang="uk-UA" sz="2400" dirty="0" smtClean="0">
                <a:latin typeface="Times New Roman" panose="02020603050405020304" pitchFamily="18" charset="0"/>
                <a:cs typeface="Times New Roman" panose="02020603050405020304" pitchFamily="18" charset="0"/>
              </a:rPr>
              <a:t>Подразниками (активаторами), </a:t>
            </a:r>
            <a:r>
              <a:rPr lang="uk-UA" sz="2400" dirty="0">
                <a:latin typeface="Times New Roman" panose="02020603050405020304" pitchFamily="18" charset="0"/>
                <a:cs typeface="Times New Roman" panose="02020603050405020304" pitchFamily="18" charset="0"/>
              </a:rPr>
              <a:t>які збуджують </a:t>
            </a:r>
            <a:r>
              <a:rPr lang="uk-UA" sz="2400" dirty="0" smtClean="0">
                <a:latin typeface="Times New Roman" panose="02020603050405020304" pitchFamily="18" charset="0"/>
                <a:cs typeface="Times New Roman" panose="02020603050405020304" pitchFamily="18" charset="0"/>
              </a:rPr>
              <a:t>їх автоматичне </a:t>
            </a:r>
            <a:r>
              <a:rPr lang="uk-UA" sz="2400" dirty="0">
                <a:latin typeface="Times New Roman" panose="02020603050405020304" pitchFamily="18" charset="0"/>
                <a:cs typeface="Times New Roman" panose="02020603050405020304" pitchFamily="18" charset="0"/>
              </a:rPr>
              <a:t>скорочення, є деякі продукти обміну речовин, що </a:t>
            </a:r>
            <a:r>
              <a:rPr lang="uk-UA" sz="2400" dirty="0" smtClean="0">
                <a:latin typeface="Times New Roman" panose="02020603050405020304" pitchFamily="18" charset="0"/>
                <a:cs typeface="Times New Roman" panose="02020603050405020304" pitchFamily="18" charset="0"/>
              </a:rPr>
              <a:t>утворюються </a:t>
            </a:r>
            <a:r>
              <a:rPr lang="uk-UA" sz="2400" dirty="0">
                <a:latin typeface="Times New Roman" panose="02020603050405020304" pitchFamily="18" charset="0"/>
                <a:cs typeface="Times New Roman" panose="02020603050405020304" pitchFamily="18" charset="0"/>
              </a:rPr>
              <a:t>в самому м'язі або доставляються  кров’ю</a:t>
            </a:r>
            <a:r>
              <a:rPr lang="uk-UA" sz="2400" dirty="0" smtClean="0">
                <a:latin typeface="Times New Roman" panose="02020603050405020304" pitchFamily="18" charset="0"/>
                <a:cs typeface="Times New Roman" panose="02020603050405020304" pitchFamily="18" charset="0"/>
              </a:rPr>
              <a:t>.</a:t>
            </a:r>
            <a:endParaRPr lang="en-US" sz="2400" dirty="0" smtClean="0">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uk-UA" sz="2400" dirty="0">
                <a:latin typeface="Times New Roman" panose="02020603050405020304" pitchFamily="18" charset="0"/>
                <a:cs typeface="Times New Roman" panose="02020603050405020304" pitchFamily="18" charset="0"/>
              </a:rPr>
              <a:t>У стравоході, статевих органах і сечовому каналі збудження у гладких м’язах передається від однієї м'язової клітини до наступної. </a:t>
            </a:r>
          </a:p>
          <a:p>
            <a:pPr algn="just"/>
            <a:endParaRPr lang="uk-UA" sz="2400" dirty="0" smtClean="0">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a:stretch>
            <a:fillRect/>
          </a:stretch>
        </p:blipFill>
        <p:spPr>
          <a:xfrm>
            <a:off x="1259632" y="4262589"/>
            <a:ext cx="2946740" cy="2159443"/>
          </a:xfrm>
          <a:prstGeom prst="rect">
            <a:avLst/>
          </a:prstGeom>
        </p:spPr>
      </p:pic>
      <p:pic>
        <p:nvPicPr>
          <p:cNvPr id="5" name="Рисунок 4"/>
          <p:cNvPicPr>
            <a:picLocks noChangeAspect="1"/>
          </p:cNvPicPr>
          <p:nvPr/>
        </p:nvPicPr>
        <p:blipFill>
          <a:blip r:embed="rId3"/>
          <a:stretch>
            <a:fillRect/>
          </a:stretch>
        </p:blipFill>
        <p:spPr>
          <a:xfrm>
            <a:off x="5040567" y="3895246"/>
            <a:ext cx="3240360" cy="2786710"/>
          </a:xfrm>
          <a:prstGeom prst="rect">
            <a:avLst/>
          </a:prstGeom>
        </p:spPr>
      </p:pic>
    </p:spTree>
    <p:extLst>
      <p:ext uri="{BB962C8B-B14F-4D97-AF65-F5344CB8AC3E}">
        <p14:creationId xmlns:p14="http://schemas.microsoft.com/office/powerpoint/2010/main" val="1914103710"/>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395536" y="373360"/>
            <a:ext cx="8496944" cy="6048672"/>
          </a:xfrm>
        </p:spPr>
        <p:txBody>
          <a:bodyPr>
            <a:noAutofit/>
          </a:bodyPr>
          <a:lstStyle/>
          <a:p>
            <a:pPr algn="just"/>
            <a:r>
              <a:rPr lang="ru-RU" sz="2200" dirty="0" smtClean="0">
                <a:solidFill>
                  <a:schemeClr val="tx1"/>
                </a:solidFill>
                <a:latin typeface="Times New Roman" pitchFamily="18" charset="0"/>
                <a:cs typeface="Times New Roman" pitchFamily="18" charset="0"/>
              </a:rPr>
              <a:t>	</a:t>
            </a:r>
            <a:r>
              <a:rPr lang="uk-UA" sz="2400" dirty="0" smtClean="0">
                <a:solidFill>
                  <a:schemeClr val="tx1"/>
                </a:solidFill>
                <a:latin typeface="Times New Roman" pitchFamily="18" charset="0"/>
                <a:cs typeface="Times New Roman" pitchFamily="18" charset="0"/>
              </a:rPr>
              <a:t>	</a:t>
            </a:r>
            <a:endParaRPr lang="uk-UA" sz="2400" dirty="0">
              <a:solidFill>
                <a:schemeClr val="tx1"/>
              </a:solidFill>
              <a:latin typeface="Times New Roman" pitchFamily="18" charset="0"/>
              <a:cs typeface="Times New Roman" pitchFamily="18" charset="0"/>
            </a:endParaRPr>
          </a:p>
        </p:txBody>
      </p:sp>
      <p:sp>
        <p:nvSpPr>
          <p:cNvPr id="8" name="Прямокутник 7"/>
          <p:cNvSpPr/>
          <p:nvPr/>
        </p:nvSpPr>
        <p:spPr>
          <a:xfrm>
            <a:off x="407039" y="522797"/>
            <a:ext cx="8352928" cy="1938992"/>
          </a:xfrm>
          <a:prstGeom prst="rect">
            <a:avLst/>
          </a:prstGeom>
        </p:spPr>
        <p:txBody>
          <a:bodyPr wrap="square">
            <a:spAutoFit/>
          </a:bodyPr>
          <a:lstStyle/>
          <a:p>
            <a:pPr marL="342900" indent="-342900" algn="just">
              <a:buFont typeface="Arial" panose="020B0604020202020204" pitchFamily="34" charset="0"/>
              <a:buChar char="•"/>
            </a:pPr>
            <a:r>
              <a:rPr lang="uk-UA" sz="2400" dirty="0" smtClean="0">
                <a:latin typeface="Times New Roman" panose="02020603050405020304" pitchFamily="18" charset="0"/>
                <a:cs typeface="Times New Roman" panose="02020603050405020304" pitchFamily="18" charset="0"/>
              </a:rPr>
              <a:t>Скорочення </a:t>
            </a:r>
            <a:r>
              <a:rPr lang="uk-UA" sz="2400" dirty="0">
                <a:latin typeface="Times New Roman" panose="02020603050405020304" pitchFamily="18" charset="0"/>
                <a:cs typeface="Times New Roman" panose="02020603050405020304" pitchFamily="18" charset="0"/>
              </a:rPr>
              <a:t>гладких м'язів, що знаходяться в стінках кровоносних судин і в райдужній оболонці ока, не переноситься з клітини на клітину; до гладких м'язів підходять симпатичні і парасимпатичні нерви автономної нервової системи.</a:t>
            </a:r>
          </a:p>
        </p:txBody>
      </p:sp>
      <p:pic>
        <p:nvPicPr>
          <p:cNvPr id="2" name="Рисунок 1"/>
          <p:cNvPicPr>
            <a:picLocks noChangeAspect="1"/>
          </p:cNvPicPr>
          <p:nvPr/>
        </p:nvPicPr>
        <p:blipFill>
          <a:blip r:embed="rId2"/>
          <a:stretch>
            <a:fillRect/>
          </a:stretch>
        </p:blipFill>
        <p:spPr>
          <a:xfrm>
            <a:off x="204313" y="2970575"/>
            <a:ext cx="3947493" cy="3161140"/>
          </a:xfrm>
          <a:prstGeom prst="rect">
            <a:avLst/>
          </a:prstGeom>
        </p:spPr>
      </p:pic>
      <p:pic>
        <p:nvPicPr>
          <p:cNvPr id="5" name="Рисунок 4"/>
          <p:cNvPicPr>
            <a:picLocks noChangeAspect="1"/>
          </p:cNvPicPr>
          <p:nvPr/>
        </p:nvPicPr>
        <p:blipFill>
          <a:blip r:embed="rId3"/>
          <a:stretch>
            <a:fillRect/>
          </a:stretch>
        </p:blipFill>
        <p:spPr>
          <a:xfrm>
            <a:off x="4158559" y="3389271"/>
            <a:ext cx="4873878" cy="2742444"/>
          </a:xfrm>
          <a:prstGeom prst="rect">
            <a:avLst/>
          </a:prstGeom>
        </p:spPr>
      </p:pic>
    </p:spTree>
    <p:extLst>
      <p:ext uri="{BB962C8B-B14F-4D97-AF65-F5344CB8AC3E}">
        <p14:creationId xmlns:p14="http://schemas.microsoft.com/office/powerpoint/2010/main" val="278771561"/>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467544" y="980728"/>
            <a:ext cx="8064896" cy="3672408"/>
          </a:xfrm>
        </p:spPr>
        <p:txBody>
          <a:bodyPr>
            <a:noAutofit/>
          </a:bodyPr>
          <a:lstStyle/>
          <a:p>
            <a:pPr algn="just"/>
            <a:r>
              <a:rPr lang="uk-UA" sz="2400" dirty="0" smtClean="0">
                <a:solidFill>
                  <a:schemeClr val="tx1"/>
                </a:solidFill>
                <a:latin typeface="Times New Roman" pitchFamily="18" charset="0"/>
                <a:cs typeface="Times New Roman" pitchFamily="18" charset="0"/>
              </a:rPr>
              <a:t>	Зовнішній </a:t>
            </a:r>
            <a:r>
              <a:rPr lang="uk-UA" sz="2400" dirty="0">
                <a:solidFill>
                  <a:schemeClr val="tx1"/>
                </a:solidFill>
                <a:latin typeface="Times New Roman" pitchFamily="18" charset="0"/>
                <a:cs typeface="Times New Roman" pitchFamily="18" charset="0"/>
              </a:rPr>
              <a:t>прояв скорочувальної активності м'яза (пучка волокон або волокна) полягає в тому, що при його фіксованій довжині розвивається зусилля, а при фіксованому навантаженні відбувається укорочення. Відповідно </a:t>
            </a:r>
            <a:r>
              <a:rPr lang="uk-UA" sz="2400" dirty="0" smtClean="0">
                <a:solidFill>
                  <a:schemeClr val="tx1"/>
                </a:solidFill>
                <a:latin typeface="Times New Roman" pitchFamily="18" charset="0"/>
                <a:cs typeface="Times New Roman" pitchFamily="18" charset="0"/>
              </a:rPr>
              <a:t>до цього експерименти з м'язами проводяться при </a:t>
            </a:r>
            <a:r>
              <a:rPr lang="uk-UA" sz="2400" b="1" dirty="0" smtClean="0">
                <a:solidFill>
                  <a:schemeClr val="tx1"/>
                </a:solidFill>
                <a:latin typeface="Times New Roman" pitchFamily="18" charset="0"/>
                <a:cs typeface="Times New Roman" pitchFamily="18" charset="0"/>
              </a:rPr>
              <a:t>двох режимах</a:t>
            </a:r>
            <a:r>
              <a:rPr lang="uk-UA" sz="2400" dirty="0" smtClean="0">
                <a:solidFill>
                  <a:schemeClr val="tx1"/>
                </a:solidFill>
                <a:latin typeface="Times New Roman" pitchFamily="18" charset="0"/>
                <a:cs typeface="Times New Roman" pitchFamily="18" charset="0"/>
              </a:rPr>
              <a:t>: </a:t>
            </a:r>
          </a:p>
          <a:p>
            <a:pPr marL="342900" indent="-342900" algn="just">
              <a:buFont typeface="Arial" panose="020B0604020202020204" pitchFamily="34" charset="0"/>
              <a:buChar char="•"/>
            </a:pPr>
            <a:r>
              <a:rPr lang="uk-UA" sz="2400" i="1" dirty="0" smtClean="0">
                <a:solidFill>
                  <a:schemeClr val="tx1"/>
                </a:solidFill>
                <a:latin typeface="Times New Roman" pitchFamily="18" charset="0"/>
                <a:cs typeface="Times New Roman" pitchFamily="18" charset="0"/>
              </a:rPr>
              <a:t>ізометричному</a:t>
            </a:r>
            <a:r>
              <a:rPr lang="uk-UA" sz="2400" dirty="0" smtClean="0">
                <a:solidFill>
                  <a:schemeClr val="tx1"/>
                </a:solidFill>
                <a:latin typeface="Times New Roman" pitchFamily="18" charset="0"/>
                <a:cs typeface="Times New Roman" pitchFamily="18" charset="0"/>
              </a:rPr>
              <a:t>, коли довжина м'яза фіксована</a:t>
            </a:r>
          </a:p>
          <a:p>
            <a:pPr marL="342900" indent="-342900" algn="just">
              <a:buFont typeface="Arial" panose="020B0604020202020204" pitchFamily="34" charset="0"/>
              <a:buChar char="•"/>
            </a:pPr>
            <a:r>
              <a:rPr lang="uk-UA" sz="2400" i="1" dirty="0" smtClean="0">
                <a:solidFill>
                  <a:schemeClr val="tx1"/>
                </a:solidFill>
                <a:latin typeface="Times New Roman" pitchFamily="18" charset="0"/>
                <a:cs typeface="Times New Roman" pitchFamily="18" charset="0"/>
              </a:rPr>
              <a:t>ізотонічному</a:t>
            </a:r>
            <a:r>
              <a:rPr lang="uk-UA" sz="2400" dirty="0" smtClean="0">
                <a:solidFill>
                  <a:schemeClr val="tx1"/>
                </a:solidFill>
                <a:latin typeface="Times New Roman" pitchFamily="18" charset="0"/>
                <a:cs typeface="Times New Roman" pitchFamily="18" charset="0"/>
              </a:rPr>
              <a:t>, коли м'яз має можливість коротшати при сталому навантаженні. </a:t>
            </a:r>
          </a:p>
        </p:txBody>
      </p:sp>
      <p:sp>
        <p:nvSpPr>
          <p:cNvPr id="2" name="TextBox 1"/>
          <p:cNvSpPr txBox="1"/>
          <p:nvPr/>
        </p:nvSpPr>
        <p:spPr>
          <a:xfrm>
            <a:off x="755576" y="249460"/>
            <a:ext cx="7776864" cy="523220"/>
          </a:xfrm>
          <a:prstGeom prst="rect">
            <a:avLst/>
          </a:prstGeom>
          <a:noFill/>
        </p:spPr>
        <p:txBody>
          <a:bodyPr wrap="square" rtlCol="0">
            <a:spAutoFit/>
          </a:bodyPr>
          <a:lstStyle/>
          <a:p>
            <a:r>
              <a:rPr lang="uk-UA" sz="2800" b="1" dirty="0">
                <a:solidFill>
                  <a:srgbClr val="0070C0"/>
                </a:solidFill>
                <a:latin typeface="Times New Roman" panose="02020603050405020304" pitchFamily="18" charset="0"/>
                <a:cs typeface="Times New Roman" panose="02020603050405020304" pitchFamily="18" charset="0"/>
              </a:rPr>
              <a:t>3</a:t>
            </a:r>
            <a:r>
              <a:rPr lang="uk-UA" sz="2800" b="1" dirty="0" smtClean="0">
                <a:solidFill>
                  <a:srgbClr val="0070C0"/>
                </a:solidFill>
                <a:latin typeface="Times New Roman" panose="02020603050405020304" pitchFamily="18" charset="0"/>
                <a:cs typeface="Times New Roman" panose="02020603050405020304" pitchFamily="18" charset="0"/>
              </a:rPr>
              <a:t>. Скорочувальна активність м’язів</a:t>
            </a:r>
            <a:endParaRPr lang="uk-UA" sz="2800" b="1" dirty="0">
              <a:solidFill>
                <a:srgbClr val="0070C0"/>
              </a:solidFill>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a:stretch>
            <a:fillRect/>
          </a:stretch>
        </p:blipFill>
        <p:spPr>
          <a:xfrm>
            <a:off x="1043608" y="5069232"/>
            <a:ext cx="2160240" cy="1439377"/>
          </a:xfrm>
          <a:prstGeom prst="rect">
            <a:avLst/>
          </a:prstGeom>
        </p:spPr>
      </p:pic>
      <p:pic>
        <p:nvPicPr>
          <p:cNvPr id="5" name="Рисунок 4"/>
          <p:cNvPicPr>
            <a:picLocks noChangeAspect="1"/>
          </p:cNvPicPr>
          <p:nvPr/>
        </p:nvPicPr>
        <p:blipFill>
          <a:blip r:embed="rId3"/>
          <a:stretch>
            <a:fillRect/>
          </a:stretch>
        </p:blipFill>
        <p:spPr>
          <a:xfrm>
            <a:off x="4283968" y="5069232"/>
            <a:ext cx="3672232" cy="1419170"/>
          </a:xfrm>
          <a:prstGeom prst="rect">
            <a:avLst/>
          </a:prstGeom>
        </p:spPr>
      </p:pic>
    </p:spTree>
    <p:extLst>
      <p:ext uri="{BB962C8B-B14F-4D97-AF65-F5344CB8AC3E}">
        <p14:creationId xmlns:p14="http://schemas.microsoft.com/office/powerpoint/2010/main" val="4097121529"/>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395536" y="340854"/>
            <a:ext cx="8496944" cy="6328506"/>
          </a:xfrm>
        </p:spPr>
        <p:txBody>
          <a:bodyPr>
            <a:noAutofit/>
          </a:bodyPr>
          <a:lstStyle/>
          <a:p>
            <a:pPr algn="just"/>
            <a:r>
              <a:rPr lang="uk-UA" sz="2400" dirty="0" smtClean="0">
                <a:solidFill>
                  <a:schemeClr val="tx1"/>
                </a:solidFill>
                <a:latin typeface="Times New Roman" pitchFamily="18" charset="0"/>
                <a:cs typeface="Times New Roman" pitchFamily="18" charset="0"/>
              </a:rPr>
              <a:t>	</a:t>
            </a:r>
            <a:r>
              <a:rPr lang="uk-UA" sz="2400" b="1" dirty="0" smtClean="0">
                <a:solidFill>
                  <a:schemeClr val="tx1"/>
                </a:solidFill>
                <a:latin typeface="Times New Roman" pitchFamily="18" charset="0"/>
                <a:cs typeface="Times New Roman" pitchFamily="18" charset="0"/>
              </a:rPr>
              <a:t>Ізометричне зусилля </a:t>
            </a:r>
            <a:r>
              <a:rPr lang="uk-UA" sz="2400" dirty="0" smtClean="0">
                <a:solidFill>
                  <a:schemeClr val="tx1"/>
                </a:solidFill>
                <a:latin typeface="Times New Roman" pitchFamily="18" charset="0"/>
                <a:cs typeface="Times New Roman" pitchFamily="18" charset="0"/>
              </a:rPr>
              <a:t>(напруження м’яза) розвивається дуже швидко й досягає своєї максимальної величини приблизно через </a:t>
            </a:r>
            <a:r>
              <a:rPr lang="uk-UA" sz="2400" b="1" dirty="0" smtClean="0">
                <a:solidFill>
                  <a:schemeClr val="tx1"/>
                </a:solidFill>
                <a:latin typeface="Times New Roman" pitchFamily="18" charset="0"/>
                <a:cs typeface="Times New Roman" pitchFamily="18" charset="0"/>
              </a:rPr>
              <a:t>170 мс</a:t>
            </a:r>
            <a:r>
              <a:rPr lang="uk-UA" sz="2400" dirty="0" smtClean="0">
                <a:solidFill>
                  <a:schemeClr val="tx1"/>
                </a:solidFill>
                <a:latin typeface="Times New Roman" pitchFamily="18" charset="0"/>
                <a:cs typeface="Times New Roman" pitchFamily="18" charset="0"/>
              </a:rPr>
              <a:t> після збудження. Починаючи з 200 мс воно  зменшується зі зростаючою швидкістю.</a:t>
            </a:r>
          </a:p>
          <a:p>
            <a:pPr algn="just"/>
            <a:r>
              <a:rPr lang="uk-UA" sz="2400" dirty="0" smtClean="0">
                <a:solidFill>
                  <a:schemeClr val="tx1"/>
                </a:solidFill>
                <a:latin typeface="Times New Roman" pitchFamily="18" charset="0"/>
                <a:cs typeface="Times New Roman" pitchFamily="18" charset="0"/>
              </a:rPr>
              <a:t>	</a:t>
            </a:r>
            <a:r>
              <a:rPr lang="uk-UA" sz="2400" b="1" dirty="0" smtClean="0">
                <a:solidFill>
                  <a:schemeClr val="tx1"/>
                </a:solidFill>
                <a:latin typeface="Times New Roman" pitchFamily="18" charset="0"/>
                <a:cs typeface="Times New Roman" pitchFamily="18" charset="0"/>
              </a:rPr>
              <a:t>Ізотонічне</a:t>
            </a:r>
            <a:r>
              <a:rPr lang="uk-UA" sz="2400" dirty="0" smtClean="0">
                <a:solidFill>
                  <a:schemeClr val="tx1"/>
                </a:solidFill>
                <a:latin typeface="Times New Roman" pitchFamily="18" charset="0"/>
                <a:cs typeface="Times New Roman" pitchFamily="18" charset="0"/>
              </a:rPr>
              <a:t> </a:t>
            </a:r>
            <a:r>
              <a:rPr lang="uk-UA" sz="2400" b="1" dirty="0" smtClean="0">
                <a:solidFill>
                  <a:schemeClr val="tx1"/>
                </a:solidFill>
                <a:latin typeface="Times New Roman" pitchFamily="18" charset="0"/>
                <a:cs typeface="Times New Roman" pitchFamily="18" charset="0"/>
              </a:rPr>
              <a:t>скорочення </a:t>
            </a:r>
            <a:r>
              <a:rPr lang="uk-UA" sz="2400" dirty="0">
                <a:solidFill>
                  <a:schemeClr val="tx1"/>
                </a:solidFill>
                <a:latin typeface="Times New Roman" pitchFamily="18" charset="0"/>
                <a:cs typeface="Times New Roman" pitchFamily="18" charset="0"/>
              </a:rPr>
              <a:t>істотно відрізняється від ізометричного. </a:t>
            </a:r>
            <a:r>
              <a:rPr lang="uk-UA" sz="2400" dirty="0" smtClean="0">
                <a:solidFill>
                  <a:schemeClr val="tx1"/>
                </a:solidFill>
                <a:latin typeface="Times New Roman" pitchFamily="18" charset="0"/>
                <a:cs typeface="Times New Roman" pitchFamily="18" charset="0"/>
              </a:rPr>
              <a:t>Укорочення </a:t>
            </a:r>
            <a:r>
              <a:rPr lang="uk-UA" sz="2400" dirty="0">
                <a:solidFill>
                  <a:schemeClr val="tx1"/>
                </a:solidFill>
                <a:latin typeface="Times New Roman" pitchFamily="18" charset="0"/>
                <a:cs typeface="Times New Roman" pitchFamily="18" charset="0"/>
              </a:rPr>
              <a:t>в процесі ізотонічного одиночного скорочення починається тільки тоді, коли в м'язі розвивається достатнє зусилля (напруження), яке дорівнює за величиною зовнішньому. </a:t>
            </a:r>
          </a:p>
          <a:p>
            <a:pPr algn="just"/>
            <a:r>
              <a:rPr lang="uk-UA" sz="2400" dirty="0">
                <a:solidFill>
                  <a:schemeClr val="tx1"/>
                </a:solidFill>
                <a:latin typeface="Times New Roman" pitchFamily="18" charset="0"/>
                <a:cs typeface="Times New Roman" pitchFamily="18" charset="0"/>
              </a:rPr>
              <a:t>	У результаті одиночне скорочення починається тим пізніше, чим більше навантаження. Далі укорочення спочатку майже лінійно залежить від часу й досягає максимальних значень тим раніше, чим більше навантаження.</a:t>
            </a:r>
          </a:p>
          <a:p>
            <a:pPr algn="just"/>
            <a:r>
              <a:rPr lang="uk-UA" sz="2400" dirty="0" smtClean="0">
                <a:solidFill>
                  <a:schemeClr val="tx1"/>
                </a:solidFill>
                <a:latin typeface="Times New Roman" pitchFamily="18" charset="0"/>
                <a:cs typeface="Times New Roman" pitchFamily="18" charset="0"/>
              </a:rPr>
              <a:t>	У природних умовах м’яз при скороченні одночасно і вкорочується, і розвиває певне напруження. Такий режим скорочування називається </a:t>
            </a:r>
            <a:r>
              <a:rPr lang="uk-UA" sz="2400" b="1" dirty="0" smtClean="0">
                <a:solidFill>
                  <a:schemeClr val="tx1"/>
                </a:solidFill>
                <a:latin typeface="Times New Roman" pitchFamily="18" charset="0"/>
                <a:cs typeface="Times New Roman" pitchFamily="18" charset="0"/>
              </a:rPr>
              <a:t>проміжним, </a:t>
            </a:r>
            <a:r>
              <a:rPr lang="uk-UA" sz="2400" dirty="0" smtClean="0">
                <a:solidFill>
                  <a:schemeClr val="tx1"/>
                </a:solidFill>
                <a:latin typeface="Times New Roman" pitchFamily="18" charset="0"/>
                <a:cs typeface="Times New Roman" pitchFamily="18" charset="0"/>
              </a:rPr>
              <a:t>або</a:t>
            </a:r>
            <a:r>
              <a:rPr lang="uk-UA" sz="2400" b="1" dirty="0" smtClean="0">
                <a:solidFill>
                  <a:schemeClr val="tx1"/>
                </a:solidFill>
                <a:latin typeface="Times New Roman" pitchFamily="18" charset="0"/>
                <a:cs typeface="Times New Roman" pitchFamily="18" charset="0"/>
              </a:rPr>
              <a:t> ауксотонічним</a:t>
            </a:r>
            <a:r>
              <a:rPr lang="uk-UA" sz="2400" dirty="0" smtClean="0">
                <a:solidFill>
                  <a:schemeClr val="tx1"/>
                </a:solidFill>
                <a:latin typeface="Times New Roman" pitchFamily="18" charset="0"/>
                <a:cs typeface="Times New Roman" pitchFamily="18" charset="0"/>
              </a:rPr>
              <a:t>.</a:t>
            </a:r>
            <a:endParaRPr lang="uk-UA" sz="24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1163346033"/>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467544" y="404664"/>
            <a:ext cx="8568952" cy="3033567"/>
          </a:xfrm>
        </p:spPr>
        <p:txBody>
          <a:bodyPr>
            <a:normAutofit/>
          </a:bodyPr>
          <a:lstStyle/>
          <a:p>
            <a:pPr marL="0" indent="0" algn="just">
              <a:buNone/>
            </a:pPr>
            <a:r>
              <a:rPr lang="uk-UA" sz="2400" dirty="0" smtClean="0">
                <a:latin typeface="Times New Roman" panose="02020603050405020304" pitchFamily="18" charset="0"/>
                <a:cs typeface="Times New Roman" panose="02020603050405020304" pitchFamily="18" charset="0"/>
              </a:rPr>
              <a:t>Відповідно до режимів скорочення м’яза розрізняють два основних </a:t>
            </a:r>
            <a:r>
              <a:rPr lang="uk-UA" sz="2400" b="1" dirty="0" smtClean="0">
                <a:latin typeface="Times New Roman" panose="02020603050405020304" pitchFamily="18" charset="0"/>
                <a:cs typeface="Times New Roman" panose="02020603050405020304" pitchFamily="18" charset="0"/>
              </a:rPr>
              <a:t>види роботи м’язів</a:t>
            </a:r>
            <a:r>
              <a:rPr lang="uk-UA" sz="2400" dirty="0" smtClean="0">
                <a:latin typeface="Times New Roman" panose="02020603050405020304" pitchFamily="18" charset="0"/>
                <a:cs typeface="Times New Roman" panose="02020603050405020304" pitchFamily="18" charset="0"/>
              </a:rPr>
              <a:t>: статичну і динамічну.</a:t>
            </a:r>
          </a:p>
          <a:p>
            <a:pPr marL="457200" indent="-457200" algn="just">
              <a:buFont typeface="+mj-lt"/>
              <a:buAutoNum type="arabicPeriod"/>
            </a:pPr>
            <a:r>
              <a:rPr lang="uk-UA" sz="2400" i="1" dirty="0" smtClean="0">
                <a:latin typeface="Times New Roman" panose="02020603050405020304" pitchFamily="18" charset="0"/>
                <a:cs typeface="Times New Roman" panose="02020603050405020304" pitchFamily="18" charset="0"/>
              </a:rPr>
              <a:t>Статична робота </a:t>
            </a:r>
            <a:r>
              <a:rPr lang="uk-UA" sz="2400" dirty="0" smtClean="0">
                <a:latin typeface="Times New Roman" panose="02020603050405020304" pitchFamily="18" charset="0"/>
                <a:cs typeface="Times New Roman" panose="02020603050405020304" pitchFamily="18" charset="0"/>
              </a:rPr>
              <a:t>- це робота, за якої м'язи напружуються, але не скорочуються (наприклад, при утриманні вантажу)</a:t>
            </a:r>
          </a:p>
          <a:p>
            <a:pPr marL="457200" indent="-457200" algn="just">
              <a:buFont typeface="+mj-lt"/>
              <a:buAutoNum type="arabicPeriod"/>
            </a:pPr>
            <a:r>
              <a:rPr lang="uk-UA" sz="2400" i="1" dirty="0" smtClean="0">
                <a:latin typeface="Times New Roman" panose="02020603050405020304" pitchFamily="18" charset="0"/>
                <a:cs typeface="Times New Roman" panose="02020603050405020304" pitchFamily="18" charset="0"/>
              </a:rPr>
              <a:t>Динамічна робота </a:t>
            </a:r>
            <a:r>
              <a:rPr lang="uk-UA" sz="2400" dirty="0" smtClean="0">
                <a:latin typeface="Times New Roman" panose="02020603050405020304" pitchFamily="18" charset="0"/>
                <a:cs typeface="Times New Roman" panose="02020603050405020304" pitchFamily="18" charset="0"/>
              </a:rPr>
              <a:t>- робота, за якої м'язи почергово скорочуються й розслаблюються (наприклад, під час бігу чи ходіння). </a:t>
            </a:r>
            <a:endParaRPr lang="uk-UA" sz="2400" dirty="0">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a:stretch>
            <a:fillRect/>
          </a:stretch>
        </p:blipFill>
        <p:spPr>
          <a:xfrm>
            <a:off x="1871700" y="3789040"/>
            <a:ext cx="5760640" cy="2515367"/>
          </a:xfrm>
          <a:prstGeom prst="rect">
            <a:avLst/>
          </a:prstGeom>
        </p:spPr>
      </p:pic>
    </p:spTree>
    <p:extLst>
      <p:ext uri="{BB962C8B-B14F-4D97-AF65-F5344CB8AC3E}">
        <p14:creationId xmlns:p14="http://schemas.microsoft.com/office/powerpoint/2010/main" val="3328801987"/>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Місце для вмісту 3"/>
          <p:cNvPicPr>
            <a:picLocks noGrp="1" noChangeAspect="1"/>
          </p:cNvPicPr>
          <p:nvPr>
            <p:ph idx="1"/>
          </p:nvPr>
        </p:nvPicPr>
        <p:blipFill>
          <a:blip r:embed="rId2"/>
          <a:stretch>
            <a:fillRect/>
          </a:stretch>
        </p:blipFill>
        <p:spPr>
          <a:xfrm>
            <a:off x="1727684" y="2492896"/>
            <a:ext cx="5616624" cy="4115871"/>
          </a:xfrm>
          <a:prstGeom prst="rect">
            <a:avLst/>
          </a:prstGeom>
        </p:spPr>
      </p:pic>
      <p:sp>
        <p:nvSpPr>
          <p:cNvPr id="5" name="TextBox 4"/>
          <p:cNvSpPr txBox="1"/>
          <p:nvPr/>
        </p:nvSpPr>
        <p:spPr>
          <a:xfrm>
            <a:off x="899592" y="404664"/>
            <a:ext cx="7272808" cy="2308324"/>
          </a:xfrm>
          <a:prstGeom prst="rect">
            <a:avLst/>
          </a:prstGeom>
          <a:noFill/>
        </p:spPr>
        <p:txBody>
          <a:bodyPr wrap="square" rtlCol="0">
            <a:spAutoFit/>
          </a:bodyPr>
          <a:lstStyle/>
          <a:p>
            <a:pPr algn="ctr">
              <a:lnSpc>
                <a:spcPct val="150000"/>
              </a:lnSpc>
            </a:pPr>
            <a:r>
              <a:rPr lang="uk-UA" sz="2400" b="1" dirty="0">
                <a:latin typeface="Times New Roman" panose="02020603050405020304" pitchFamily="18" charset="0"/>
                <a:cs typeface="Times New Roman" panose="02020603050405020304" pitchFamily="18" charset="0"/>
              </a:rPr>
              <a:t>Скорочення м’язів</a:t>
            </a:r>
            <a:r>
              <a:rPr lang="uk-UA" sz="2400" b="1" dirty="0" smtClean="0">
                <a:latin typeface="Times New Roman" panose="02020603050405020304" pitchFamily="18" charset="0"/>
                <a:cs typeface="Times New Roman" panose="02020603050405020304" pitchFamily="18" charset="0"/>
              </a:rPr>
              <a:t>:</a:t>
            </a:r>
          </a:p>
          <a:p>
            <a:pPr marL="342900" indent="-342900">
              <a:lnSpc>
                <a:spcPct val="150000"/>
              </a:lnSpc>
              <a:buFont typeface="Arial" panose="020B0604020202020204" pitchFamily="34" charset="0"/>
              <a:buChar char="•"/>
            </a:pPr>
            <a:r>
              <a:rPr lang="uk-UA" sz="2400" dirty="0" smtClean="0">
                <a:latin typeface="Times New Roman" panose="02020603050405020304" pitchFamily="18" charset="0"/>
                <a:cs typeface="Times New Roman" panose="02020603050405020304" pitchFamily="18" charset="0"/>
              </a:rPr>
              <a:t>Ізометричне</a:t>
            </a:r>
          </a:p>
          <a:p>
            <a:pPr marL="342900" indent="-342900">
              <a:lnSpc>
                <a:spcPct val="150000"/>
              </a:lnSpc>
              <a:buFont typeface="Arial" panose="020B0604020202020204" pitchFamily="34" charset="0"/>
              <a:buChar char="•"/>
            </a:pPr>
            <a:r>
              <a:rPr lang="uk-UA" sz="2400" dirty="0" smtClean="0">
                <a:latin typeface="Times New Roman" panose="02020603050405020304" pitchFamily="18" charset="0"/>
                <a:cs typeface="Times New Roman" panose="02020603050405020304" pitchFamily="18" charset="0"/>
              </a:rPr>
              <a:t>Ізотонічне </a:t>
            </a:r>
            <a:r>
              <a:rPr lang="uk-UA" sz="2400" dirty="0">
                <a:latin typeface="Times New Roman" panose="02020603050405020304" pitchFamily="18" charset="0"/>
                <a:cs typeface="Times New Roman" panose="02020603050405020304" pitchFamily="18" charset="0"/>
              </a:rPr>
              <a:t>(ексцентричне або концентричне)</a:t>
            </a:r>
          </a:p>
          <a:p>
            <a:pPr marL="342900" indent="-342900">
              <a:lnSpc>
                <a:spcPct val="150000"/>
              </a:lnSpc>
              <a:buFont typeface="Arial" panose="020B0604020202020204" pitchFamily="34" charset="0"/>
              <a:buChar char="•"/>
            </a:pPr>
            <a:endParaRPr lang="uk-UA"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55728481"/>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395536" y="340854"/>
            <a:ext cx="8064896" cy="3376178"/>
          </a:xfrm>
        </p:spPr>
        <p:txBody>
          <a:bodyPr>
            <a:noAutofit/>
          </a:bodyPr>
          <a:lstStyle/>
          <a:p>
            <a:pPr algn="just"/>
            <a:endParaRPr lang="uk-UA" sz="2800" dirty="0">
              <a:solidFill>
                <a:schemeClr val="tx1"/>
              </a:solidFill>
              <a:latin typeface="Times New Roman" pitchFamily="18" charset="0"/>
              <a:cs typeface="Times New Roman" pitchFamily="18" charset="0"/>
            </a:endParaRPr>
          </a:p>
          <a:p>
            <a:pPr algn="just"/>
            <a:endParaRPr lang="uk-UA" sz="2800" dirty="0" smtClean="0">
              <a:solidFill>
                <a:schemeClr val="tx1"/>
              </a:solidFill>
              <a:latin typeface="Times New Roman" pitchFamily="18" charset="0"/>
              <a:cs typeface="Times New Roman" pitchFamily="18" charset="0"/>
            </a:endParaRPr>
          </a:p>
        </p:txBody>
      </p:sp>
      <p:sp>
        <p:nvSpPr>
          <p:cNvPr id="2" name="Прямокутник 1"/>
          <p:cNvSpPr/>
          <p:nvPr/>
        </p:nvSpPr>
        <p:spPr>
          <a:xfrm>
            <a:off x="395536" y="162212"/>
            <a:ext cx="8568952" cy="2215991"/>
          </a:xfrm>
          <a:prstGeom prst="rect">
            <a:avLst/>
          </a:prstGeom>
        </p:spPr>
        <p:txBody>
          <a:bodyPr wrap="square">
            <a:spAutoFit/>
          </a:bodyPr>
          <a:lstStyle/>
          <a:p>
            <a:pPr marL="342900" indent="-342900" algn="just">
              <a:buFont typeface="Arial" panose="020B0604020202020204" pitchFamily="34" charset="0"/>
              <a:buChar char="•"/>
            </a:pPr>
            <a:r>
              <a:rPr lang="uk-UA" sz="2300" dirty="0" smtClean="0">
                <a:latin typeface="Times New Roman" panose="02020603050405020304" pitchFamily="18" charset="0"/>
                <a:cs typeface="Times New Roman" panose="02020603050405020304" pitchFamily="18" charset="0"/>
              </a:rPr>
              <a:t>Статична робота виконується при ізометричному скороченні.</a:t>
            </a:r>
          </a:p>
          <a:p>
            <a:pPr algn="just"/>
            <a:r>
              <a:rPr lang="uk-UA" sz="2300" b="1" dirty="0" smtClean="0">
                <a:latin typeface="Times New Roman" panose="02020603050405020304" pitchFamily="18" charset="0"/>
                <a:cs typeface="Times New Roman" panose="02020603050405020304" pitchFamily="18" charset="0"/>
              </a:rPr>
              <a:t>Ізометричне скорочення </a:t>
            </a:r>
            <a:r>
              <a:rPr lang="uk-UA" sz="2300" dirty="0" smtClean="0">
                <a:latin typeface="Times New Roman" panose="02020603050405020304" pitchFamily="18" charset="0"/>
                <a:cs typeface="Times New Roman" panose="02020603050405020304" pitchFamily="18" charset="0"/>
              </a:rPr>
              <a:t>– це тип напруження, при якому довжина м’яза під час скорочення не змінюється. </a:t>
            </a:r>
          </a:p>
          <a:p>
            <a:pPr algn="just"/>
            <a:r>
              <a:rPr lang="uk-UA" sz="2300" dirty="0" smtClean="0">
                <a:latin typeface="Times New Roman" panose="02020603050405020304" pitchFamily="18" charset="0"/>
                <a:cs typeface="Times New Roman" panose="02020603050405020304" pitchFamily="18" charset="0"/>
              </a:rPr>
              <a:t>Наприклад, натискання на стіну, утримання вантажу. </a:t>
            </a:r>
          </a:p>
          <a:p>
            <a:pPr algn="just"/>
            <a:r>
              <a:rPr lang="uk-UA" sz="2300" dirty="0" smtClean="0">
                <a:latin typeface="Times New Roman" panose="02020603050405020304" pitchFamily="18" charset="0"/>
                <a:cs typeface="Times New Roman" panose="02020603050405020304" pitchFamily="18" charset="0"/>
              </a:rPr>
              <a:t>Ізометрична активність має найнижчий ризик травми. </a:t>
            </a:r>
          </a:p>
          <a:p>
            <a:pPr algn="just"/>
            <a:endParaRPr lang="uk-UA" sz="2300" dirty="0">
              <a:latin typeface="Times New Roman" panose="02020603050405020304" pitchFamily="18" charset="0"/>
              <a:cs typeface="Times New Roman" panose="02020603050405020304" pitchFamily="18" charset="0"/>
            </a:endParaRPr>
          </a:p>
        </p:txBody>
      </p:sp>
      <p:pic>
        <p:nvPicPr>
          <p:cNvPr id="7" name="Рисунок 6"/>
          <p:cNvPicPr>
            <a:picLocks noChangeAspect="1"/>
          </p:cNvPicPr>
          <p:nvPr/>
        </p:nvPicPr>
        <p:blipFill>
          <a:blip r:embed="rId2"/>
          <a:stretch>
            <a:fillRect/>
          </a:stretch>
        </p:blipFill>
        <p:spPr>
          <a:xfrm>
            <a:off x="2298762" y="2528967"/>
            <a:ext cx="4762500" cy="3276600"/>
          </a:xfrm>
          <a:prstGeom prst="rect">
            <a:avLst/>
          </a:prstGeom>
        </p:spPr>
      </p:pic>
    </p:spTree>
    <p:extLst>
      <p:ext uri="{BB962C8B-B14F-4D97-AF65-F5344CB8AC3E}">
        <p14:creationId xmlns:p14="http://schemas.microsoft.com/office/powerpoint/2010/main" val="2607568179"/>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395536" y="340854"/>
            <a:ext cx="8064896" cy="3376178"/>
          </a:xfrm>
        </p:spPr>
        <p:txBody>
          <a:bodyPr>
            <a:noAutofit/>
          </a:bodyPr>
          <a:lstStyle/>
          <a:p>
            <a:pPr algn="just"/>
            <a:endParaRPr lang="uk-UA" sz="2800" dirty="0">
              <a:solidFill>
                <a:schemeClr val="tx1"/>
              </a:solidFill>
              <a:latin typeface="Times New Roman" pitchFamily="18" charset="0"/>
              <a:cs typeface="Times New Roman" pitchFamily="18" charset="0"/>
            </a:endParaRPr>
          </a:p>
          <a:p>
            <a:pPr algn="just"/>
            <a:endParaRPr lang="uk-UA" sz="2800" dirty="0" smtClean="0">
              <a:solidFill>
                <a:schemeClr val="tx1"/>
              </a:solidFill>
              <a:latin typeface="Times New Roman" pitchFamily="18" charset="0"/>
              <a:cs typeface="Times New Roman" pitchFamily="18" charset="0"/>
            </a:endParaRPr>
          </a:p>
        </p:txBody>
      </p:sp>
      <p:sp>
        <p:nvSpPr>
          <p:cNvPr id="2" name="Прямокутник 1"/>
          <p:cNvSpPr/>
          <p:nvPr/>
        </p:nvSpPr>
        <p:spPr>
          <a:xfrm>
            <a:off x="395536" y="351529"/>
            <a:ext cx="8568952" cy="2677656"/>
          </a:xfrm>
          <a:prstGeom prst="rect">
            <a:avLst/>
          </a:prstGeom>
        </p:spPr>
        <p:txBody>
          <a:bodyPr wrap="square">
            <a:spAutoFit/>
          </a:bodyPr>
          <a:lstStyle/>
          <a:p>
            <a:pPr marL="342900" indent="-342900" algn="just">
              <a:buFont typeface="Arial" panose="020B0604020202020204" pitchFamily="34" charset="0"/>
              <a:buChar char="•"/>
            </a:pPr>
            <a:r>
              <a:rPr lang="uk-UA" sz="2400" dirty="0" smtClean="0">
                <a:latin typeface="Times New Roman" panose="02020603050405020304" pitchFamily="18" charset="0"/>
                <a:cs typeface="Times New Roman" panose="02020603050405020304" pitchFamily="18" charset="0"/>
              </a:rPr>
              <a:t>Динамічна робота виконується при ізотонічному скороченні.</a:t>
            </a:r>
          </a:p>
          <a:p>
            <a:pPr algn="just"/>
            <a:r>
              <a:rPr lang="uk-UA" sz="2400" b="1" dirty="0" smtClean="0">
                <a:latin typeface="Times New Roman" panose="02020603050405020304" pitchFamily="18" charset="0"/>
                <a:cs typeface="Times New Roman" panose="02020603050405020304" pitchFamily="18" charset="0"/>
              </a:rPr>
              <a:t>Ізотонічне скорочення </a:t>
            </a:r>
            <a:r>
              <a:rPr lang="uk-UA" sz="2400" dirty="0" smtClean="0">
                <a:latin typeface="Times New Roman" panose="02020603050405020304" pitchFamily="18" charset="0"/>
                <a:cs typeface="Times New Roman" panose="02020603050405020304" pitchFamily="18" charset="0"/>
              </a:rPr>
              <a:t>– це тип м'язового скорочення, при якому змінюється довжина м'яза, але його напруження (тонус) залишається відносно постійним протягом всієї амплітуди руху.</a:t>
            </a:r>
          </a:p>
          <a:p>
            <a:pPr algn="just"/>
            <a:r>
              <a:rPr lang="uk-UA" sz="2400" dirty="0" smtClean="0">
                <a:latin typeface="Times New Roman" panose="02020603050405020304" pitchFamily="18" charset="0"/>
                <a:cs typeface="Times New Roman" panose="02020603050405020304" pitchFamily="18" charset="0"/>
              </a:rPr>
              <a:t>	Розрізняють два види ізотонічного скорочення:</a:t>
            </a:r>
          </a:p>
          <a:p>
            <a:pPr marL="342900" indent="-342900" algn="just">
              <a:buFontTx/>
              <a:buChar char="-"/>
            </a:pPr>
            <a:r>
              <a:rPr lang="uk-UA" sz="2400" i="1" dirty="0" smtClean="0">
                <a:latin typeface="Times New Roman" panose="02020603050405020304" pitchFamily="18" charset="0"/>
                <a:cs typeface="Times New Roman" panose="02020603050405020304" pitchFamily="18" charset="0"/>
              </a:rPr>
              <a:t>концентричне скорочення</a:t>
            </a:r>
          </a:p>
          <a:p>
            <a:pPr marL="342900" indent="-342900" algn="just">
              <a:buFontTx/>
              <a:buChar char="-"/>
            </a:pPr>
            <a:r>
              <a:rPr lang="uk-UA" sz="2400" i="1" dirty="0" smtClean="0">
                <a:latin typeface="Times New Roman" panose="02020603050405020304" pitchFamily="18" charset="0"/>
                <a:cs typeface="Times New Roman" panose="02020603050405020304" pitchFamily="18" charset="0"/>
              </a:rPr>
              <a:t>ексцентричне скорочення</a:t>
            </a:r>
            <a:endParaRPr lang="uk-UA" sz="2400" dirty="0" smtClean="0">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a:stretch>
            <a:fillRect/>
          </a:stretch>
        </p:blipFill>
        <p:spPr>
          <a:xfrm>
            <a:off x="1426468" y="3356992"/>
            <a:ext cx="6507088" cy="3416221"/>
          </a:xfrm>
          <a:prstGeom prst="rect">
            <a:avLst/>
          </a:prstGeom>
        </p:spPr>
      </p:pic>
    </p:spTree>
    <p:extLst>
      <p:ext uri="{BB962C8B-B14F-4D97-AF65-F5344CB8AC3E}">
        <p14:creationId xmlns:p14="http://schemas.microsoft.com/office/powerpoint/2010/main" val="200739693"/>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395536" y="340854"/>
            <a:ext cx="8064896" cy="3376178"/>
          </a:xfrm>
        </p:spPr>
        <p:txBody>
          <a:bodyPr>
            <a:noAutofit/>
          </a:bodyPr>
          <a:lstStyle/>
          <a:p>
            <a:pPr algn="just"/>
            <a:endParaRPr lang="uk-UA" sz="2800" dirty="0">
              <a:solidFill>
                <a:schemeClr val="tx1"/>
              </a:solidFill>
              <a:latin typeface="Times New Roman" pitchFamily="18" charset="0"/>
              <a:cs typeface="Times New Roman" pitchFamily="18" charset="0"/>
            </a:endParaRPr>
          </a:p>
          <a:p>
            <a:pPr algn="just"/>
            <a:endParaRPr lang="uk-UA" sz="2800" dirty="0" smtClean="0">
              <a:solidFill>
                <a:schemeClr val="tx1"/>
              </a:solidFill>
              <a:latin typeface="Times New Roman" pitchFamily="18" charset="0"/>
              <a:cs typeface="Times New Roman" pitchFamily="18" charset="0"/>
            </a:endParaRPr>
          </a:p>
        </p:txBody>
      </p:sp>
      <p:sp>
        <p:nvSpPr>
          <p:cNvPr id="2" name="Прямокутник 1"/>
          <p:cNvSpPr/>
          <p:nvPr/>
        </p:nvSpPr>
        <p:spPr>
          <a:xfrm>
            <a:off x="389381" y="325571"/>
            <a:ext cx="8568952" cy="5262979"/>
          </a:xfrm>
          <a:prstGeom prst="rect">
            <a:avLst/>
          </a:prstGeom>
        </p:spPr>
        <p:txBody>
          <a:bodyPr wrap="square">
            <a:spAutoFit/>
          </a:bodyPr>
          <a:lstStyle/>
          <a:p>
            <a:pPr algn="just"/>
            <a:r>
              <a:rPr lang="uk-UA" sz="2400" dirty="0" smtClean="0">
                <a:latin typeface="Times New Roman" panose="02020603050405020304" pitchFamily="18" charset="0"/>
                <a:cs typeface="Times New Roman" panose="02020603050405020304" pitchFamily="18" charset="0"/>
              </a:rPr>
              <a:t>- </a:t>
            </a:r>
            <a:r>
              <a:rPr lang="uk-UA" sz="2400" b="1" i="1" dirty="0" smtClean="0">
                <a:latin typeface="Times New Roman" panose="02020603050405020304" pitchFamily="18" charset="0"/>
                <a:cs typeface="Times New Roman" panose="02020603050405020304" pitchFamily="18" charset="0"/>
              </a:rPr>
              <a:t>Концентричне скорочення </a:t>
            </a:r>
            <a:r>
              <a:rPr lang="uk-UA" sz="2400" dirty="0" smtClean="0">
                <a:latin typeface="Times New Roman" panose="02020603050405020304" pitchFamily="18" charset="0"/>
                <a:cs typeface="Times New Roman" panose="02020603050405020304" pitchFamily="18" charset="0"/>
              </a:rPr>
              <a:t>– м'яз </a:t>
            </a:r>
            <a:r>
              <a:rPr lang="uk-UA" sz="2400" i="1" dirty="0" smtClean="0">
                <a:latin typeface="Times New Roman" panose="02020603050405020304" pitchFamily="18" charset="0"/>
                <a:cs typeface="Times New Roman" panose="02020603050405020304" pitchFamily="18" charset="0"/>
              </a:rPr>
              <a:t>вкорочується</a:t>
            </a:r>
            <a:r>
              <a:rPr lang="uk-UA" sz="2400" dirty="0" smtClean="0">
                <a:latin typeface="Times New Roman" panose="02020603050405020304" pitchFamily="18" charset="0"/>
                <a:cs typeface="Times New Roman" panose="02020603050405020304" pitchFamily="18" charset="0"/>
              </a:rPr>
              <a:t>, долаючи опір (наприклад, підйом гантелі в </a:t>
            </a:r>
            <a:r>
              <a:rPr lang="uk-UA" sz="2400" dirty="0" err="1" smtClean="0">
                <a:latin typeface="Times New Roman" panose="02020603050405020304" pitchFamily="18" charset="0"/>
                <a:cs typeface="Times New Roman" panose="02020603050405020304" pitchFamily="18" charset="0"/>
              </a:rPr>
              <a:t>біцепсовому</a:t>
            </a:r>
            <a:r>
              <a:rPr lang="uk-UA" sz="2400" dirty="0" smtClean="0">
                <a:latin typeface="Times New Roman" panose="02020603050405020304" pitchFamily="18" charset="0"/>
                <a:cs typeface="Times New Roman" panose="02020603050405020304" pitchFamily="18" charset="0"/>
              </a:rPr>
              <a:t> згинанні). При цьому точки кріплення м’язу наближаються одна до одної. Зазвичай концентричні скорочення роблять проти сил гравітації (наприклад, підтягування на перекладені). </a:t>
            </a:r>
          </a:p>
          <a:p>
            <a:pPr algn="just"/>
            <a:endParaRPr lang="uk-UA" sz="2400" b="1" dirty="0" smtClean="0">
              <a:latin typeface="Times New Roman" panose="02020603050405020304" pitchFamily="18" charset="0"/>
              <a:cs typeface="Times New Roman" panose="02020603050405020304" pitchFamily="18" charset="0"/>
            </a:endParaRPr>
          </a:p>
          <a:p>
            <a:pPr algn="just"/>
            <a:r>
              <a:rPr lang="uk-UA" sz="2400" b="1" dirty="0" smtClean="0">
                <a:latin typeface="Times New Roman" panose="02020603050405020304" pitchFamily="18" charset="0"/>
                <a:cs typeface="Times New Roman" panose="02020603050405020304" pitchFamily="18" charset="0"/>
              </a:rPr>
              <a:t>- </a:t>
            </a:r>
            <a:r>
              <a:rPr lang="uk-UA" sz="2400" b="1" i="1" dirty="0" smtClean="0">
                <a:latin typeface="Times New Roman" panose="02020603050405020304" pitchFamily="18" charset="0"/>
                <a:cs typeface="Times New Roman" panose="02020603050405020304" pitchFamily="18" charset="0"/>
              </a:rPr>
              <a:t>Ексцентричне скорочення </a:t>
            </a:r>
            <a:r>
              <a:rPr lang="uk-UA" sz="2400" dirty="0" smtClean="0">
                <a:latin typeface="Times New Roman" panose="02020603050405020304" pitchFamily="18" charset="0"/>
                <a:cs typeface="Times New Roman" panose="02020603050405020304" pitchFamily="18" charset="0"/>
              </a:rPr>
              <a:t>– м'яз </a:t>
            </a:r>
            <a:r>
              <a:rPr lang="uk-UA" sz="2400" i="1" dirty="0" smtClean="0">
                <a:latin typeface="Times New Roman" panose="02020603050405020304" pitchFamily="18" charset="0"/>
                <a:cs typeface="Times New Roman" panose="02020603050405020304" pitchFamily="18" charset="0"/>
              </a:rPr>
              <a:t>подовжується</a:t>
            </a:r>
            <a:r>
              <a:rPr lang="uk-UA" sz="2400" dirty="0" smtClean="0">
                <a:latin typeface="Times New Roman" panose="02020603050405020304" pitchFamily="18" charset="0"/>
                <a:cs typeface="Times New Roman" panose="02020603050405020304" pitchFamily="18" charset="0"/>
              </a:rPr>
              <a:t>, контролюючи опір (наприклад, опускання гантелі після згинання). При цьому точки кріплення м'язу віддаляються. Або, наприклад, коли ми вже підтягнуті на перекладені і помалу опускаємось. При цьому посилюється контроль над подовжувальною дією, внаслідок чого збільшується напруження м’язів (це створює більший потенціал для травм тканин і більший потенціал для гіпертрофії м’язів).</a:t>
            </a:r>
          </a:p>
        </p:txBody>
      </p:sp>
    </p:spTree>
    <p:extLst>
      <p:ext uri="{BB962C8B-B14F-4D97-AF65-F5344CB8AC3E}">
        <p14:creationId xmlns:p14="http://schemas.microsoft.com/office/powerpoint/2010/main" val="1187123923"/>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421196" y="1186348"/>
            <a:ext cx="8229600" cy="2687736"/>
          </a:xfrm>
        </p:spPr>
        <p:txBody>
          <a:bodyPr>
            <a:noAutofit/>
          </a:bodyPr>
          <a:lstStyle/>
          <a:p>
            <a:pPr marL="0" indent="0">
              <a:buNone/>
            </a:pPr>
            <a:r>
              <a:rPr lang="uk-UA" sz="2400" dirty="0" smtClean="0">
                <a:latin typeface="Times New Roman" panose="02020603050405020304" pitchFamily="18" charset="0"/>
                <a:cs typeface="Times New Roman" panose="02020603050405020304" pitchFamily="18" charset="0"/>
              </a:rPr>
              <a:t>Види скорочень м’яза залежно</a:t>
            </a:r>
            <a:r>
              <a:rPr lang="uk-UA" sz="2400" i="1" dirty="0" smtClean="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від частоти подразнення:</a:t>
            </a:r>
          </a:p>
          <a:p>
            <a:r>
              <a:rPr lang="uk-UA" sz="2400" dirty="0" smtClean="0">
                <a:latin typeface="Times New Roman" panose="02020603050405020304" pitchFamily="18" charset="0"/>
                <a:cs typeface="Times New Roman" panose="02020603050405020304" pitchFamily="18" charset="0"/>
              </a:rPr>
              <a:t>поодиноке </a:t>
            </a:r>
            <a:r>
              <a:rPr lang="uk-UA" sz="2400" dirty="0">
                <a:latin typeface="Times New Roman" panose="02020603050405020304" pitchFamily="18" charset="0"/>
                <a:cs typeface="Times New Roman" panose="02020603050405020304" pitchFamily="18" charset="0"/>
              </a:rPr>
              <a:t>(одиночне) </a:t>
            </a:r>
            <a:r>
              <a:rPr lang="uk-UA" sz="2400" dirty="0" smtClean="0">
                <a:latin typeface="Times New Roman" panose="02020603050405020304" pitchFamily="18" charset="0"/>
                <a:cs typeface="Times New Roman" panose="02020603050405020304" pitchFamily="18" charset="0"/>
              </a:rPr>
              <a:t>скорочення</a:t>
            </a:r>
          </a:p>
          <a:p>
            <a:r>
              <a:rPr lang="uk-UA" sz="2400" dirty="0" smtClean="0">
                <a:latin typeface="Times New Roman" panose="02020603050405020304" pitchFamily="18" charset="0"/>
                <a:cs typeface="Times New Roman" panose="02020603050405020304" pitchFamily="18" charset="0"/>
              </a:rPr>
              <a:t>тетанус</a:t>
            </a:r>
          </a:p>
          <a:p>
            <a:pPr marL="0" indent="0" algn="just">
              <a:buNone/>
            </a:pPr>
            <a:r>
              <a:rPr lang="uk-UA" sz="2400" b="1" dirty="0" smtClean="0">
                <a:latin typeface="Times New Roman" panose="02020603050405020304" pitchFamily="18" charset="0"/>
                <a:cs typeface="Times New Roman" panose="02020603050405020304" pitchFamily="18" charset="0"/>
              </a:rPr>
              <a:t>Поодиноке скорочення - </a:t>
            </a:r>
            <a:r>
              <a:rPr lang="uk-UA" sz="2400" dirty="0" smtClean="0">
                <a:latin typeface="Times New Roman" panose="02020603050405020304" pitchFamily="18" charset="0"/>
                <a:cs typeface="Times New Roman" panose="02020603050405020304" pitchFamily="18" charset="0"/>
              </a:rPr>
              <a:t>виникає при нанесенні одного подразнення і має такі фази (періоди): </a:t>
            </a:r>
            <a:r>
              <a:rPr lang="uk-UA" sz="2400" dirty="0">
                <a:latin typeface="Times New Roman" panose="02020603050405020304" pitchFamily="18" charset="0"/>
                <a:cs typeface="Times New Roman" panose="02020603050405020304" pitchFamily="18" charset="0"/>
              </a:rPr>
              <a:t>(1</a:t>
            </a:r>
            <a:r>
              <a:rPr lang="uk-UA" sz="2400" dirty="0" smtClean="0">
                <a:latin typeface="Times New Roman" panose="02020603050405020304" pitchFamily="18" charset="0"/>
                <a:cs typeface="Times New Roman" panose="02020603050405020304" pitchFamily="18" charset="0"/>
              </a:rPr>
              <a:t>) латентну 5-7 мс, </a:t>
            </a:r>
            <a:r>
              <a:rPr lang="uk-UA" sz="2400" dirty="0">
                <a:latin typeface="Times New Roman" panose="02020603050405020304" pitchFamily="18" charset="0"/>
                <a:cs typeface="Times New Roman" panose="02020603050405020304" pitchFamily="18" charset="0"/>
              </a:rPr>
              <a:t>(2</a:t>
            </a:r>
            <a:r>
              <a:rPr lang="uk-UA" sz="2400" dirty="0" smtClean="0">
                <a:latin typeface="Times New Roman" panose="02020603050405020304" pitchFamily="18" charset="0"/>
                <a:cs typeface="Times New Roman" panose="02020603050405020304" pitchFamily="18" charset="0"/>
              </a:rPr>
              <a:t>) скорочення 40-50 мс, </a:t>
            </a:r>
            <a:r>
              <a:rPr lang="uk-UA" sz="2400" dirty="0">
                <a:latin typeface="Times New Roman" panose="02020603050405020304" pitchFamily="18" charset="0"/>
                <a:cs typeface="Times New Roman" panose="02020603050405020304" pitchFamily="18" charset="0"/>
              </a:rPr>
              <a:t>(3</a:t>
            </a:r>
            <a:r>
              <a:rPr lang="uk-UA" sz="2400" dirty="0" smtClean="0">
                <a:latin typeface="Times New Roman" panose="02020603050405020304" pitchFamily="18" charset="0"/>
                <a:cs typeface="Times New Roman" panose="02020603050405020304" pitchFamily="18" charset="0"/>
              </a:rPr>
              <a:t>) розслаблення 50-60 мс:</a:t>
            </a:r>
          </a:p>
          <a:p>
            <a:pPr marL="0" indent="0" algn="just">
              <a:buNone/>
            </a:pPr>
            <a:endParaRPr lang="en-US" sz="2400" dirty="0">
              <a:latin typeface="Times New Roman" panose="02020603050405020304" pitchFamily="18" charset="0"/>
              <a:cs typeface="Times New Roman" panose="02020603050405020304" pitchFamily="18" charset="0"/>
            </a:endParaRPr>
          </a:p>
        </p:txBody>
      </p:sp>
      <p:sp>
        <p:nvSpPr>
          <p:cNvPr id="2" name="TextBox 1"/>
          <p:cNvSpPr txBox="1"/>
          <p:nvPr/>
        </p:nvSpPr>
        <p:spPr>
          <a:xfrm>
            <a:off x="1043608" y="22105"/>
            <a:ext cx="6984776" cy="954107"/>
          </a:xfrm>
          <a:prstGeom prst="rect">
            <a:avLst/>
          </a:prstGeom>
          <a:noFill/>
        </p:spPr>
        <p:txBody>
          <a:bodyPr wrap="square" rtlCol="0">
            <a:spAutoFit/>
          </a:bodyPr>
          <a:lstStyle/>
          <a:p>
            <a:pPr algn="ctr"/>
            <a:r>
              <a:rPr lang="uk-UA" sz="2800" b="1" dirty="0" smtClean="0">
                <a:solidFill>
                  <a:srgbClr val="0070C0"/>
                </a:solidFill>
                <a:latin typeface="Times New Roman" panose="02020603050405020304" pitchFamily="18" charset="0"/>
                <a:cs typeface="Times New Roman" panose="02020603050405020304" pitchFamily="18" charset="0"/>
              </a:rPr>
              <a:t>Види скорочень м’яза</a:t>
            </a:r>
          </a:p>
          <a:p>
            <a:pPr algn="ctr"/>
            <a:r>
              <a:rPr lang="uk-UA" sz="2800" b="1" dirty="0">
                <a:solidFill>
                  <a:srgbClr val="0070C0"/>
                </a:solidFill>
                <a:latin typeface="Times New Roman" panose="02020603050405020304" pitchFamily="18" charset="0"/>
                <a:cs typeface="Times New Roman" panose="02020603050405020304" pitchFamily="18" charset="0"/>
              </a:rPr>
              <a:t>залежно від частоти подразнення</a:t>
            </a:r>
          </a:p>
        </p:txBody>
      </p:sp>
      <p:pic>
        <p:nvPicPr>
          <p:cNvPr id="5" name="Рисунок 4"/>
          <p:cNvPicPr>
            <a:picLocks noChangeAspect="1"/>
          </p:cNvPicPr>
          <p:nvPr/>
        </p:nvPicPr>
        <p:blipFill>
          <a:blip r:embed="rId2"/>
          <a:stretch>
            <a:fillRect/>
          </a:stretch>
        </p:blipFill>
        <p:spPr>
          <a:xfrm>
            <a:off x="1691680" y="3881196"/>
            <a:ext cx="5909459" cy="2906266"/>
          </a:xfrm>
          <a:prstGeom prst="rect">
            <a:avLst/>
          </a:prstGeom>
        </p:spPr>
      </p:pic>
    </p:spTree>
    <p:extLst>
      <p:ext uri="{BB962C8B-B14F-4D97-AF65-F5344CB8AC3E}">
        <p14:creationId xmlns:p14="http://schemas.microsoft.com/office/powerpoint/2010/main" val="1824008421"/>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395536" y="404664"/>
            <a:ext cx="8280920" cy="4464496"/>
          </a:xfrm>
        </p:spPr>
        <p:txBody>
          <a:bodyPr>
            <a:noAutofit/>
          </a:bodyPr>
          <a:lstStyle/>
          <a:p>
            <a:pPr marL="0" indent="0" algn="just">
              <a:buNone/>
            </a:pPr>
            <a:r>
              <a:rPr lang="uk-UA" sz="2400" b="1" dirty="0" smtClean="0">
                <a:latin typeface="Times New Roman" panose="02020603050405020304" pitchFamily="18" charset="0"/>
                <a:cs typeface="Times New Roman" panose="02020603050405020304" pitchFamily="18" charset="0"/>
              </a:rPr>
              <a:t>Тетанічне скорочення м’язів (тетанус) </a:t>
            </a:r>
            <a:r>
              <a:rPr lang="uk-UA" sz="2400" dirty="0" smtClean="0">
                <a:latin typeface="Times New Roman" panose="02020603050405020304" pitchFamily="18" charset="0"/>
                <a:cs typeface="Times New Roman" panose="02020603050405020304" pitchFamily="18" charset="0"/>
              </a:rPr>
              <a:t>(від латин. </a:t>
            </a:r>
            <a:r>
              <a:rPr lang="de-DE" sz="2400" i="1" dirty="0" err="1" smtClean="0">
                <a:latin typeface="Times New Roman" panose="02020603050405020304" pitchFamily="18" charset="0"/>
                <a:cs typeface="Times New Roman" panose="02020603050405020304" pitchFamily="18" charset="0"/>
              </a:rPr>
              <a:t>tetanus</a:t>
            </a:r>
            <a:r>
              <a:rPr lang="de-DE" sz="2400" dirty="0" smtClean="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«судома»)</a:t>
            </a:r>
            <a:r>
              <a:rPr lang="uk-UA" sz="2400" b="1" dirty="0" smtClean="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 це тривале скорочення м’язів, викликане частими стимуляціями без достатнього часу для розслаблення. </a:t>
            </a:r>
          </a:p>
          <a:p>
            <a:pPr marL="0" indent="0" algn="just">
              <a:buNone/>
            </a:pPr>
            <a:r>
              <a:rPr lang="uk-UA" sz="2400" dirty="0" smtClean="0">
                <a:latin typeface="Times New Roman" panose="02020603050405020304" pitchFamily="18" charset="0"/>
                <a:cs typeface="Times New Roman" panose="02020603050405020304" pitchFamily="18" charset="0"/>
              </a:rPr>
              <a:t>При тетанусі руховий нерв, який іннервує скелетний м’яз, генерує потенціал дії з дуже високою швидкістю. </a:t>
            </a:r>
          </a:p>
          <a:p>
            <a:pPr marL="0" indent="0" algn="just">
              <a:buNone/>
            </a:pPr>
            <a:r>
              <a:rPr lang="uk-UA" sz="2400" dirty="0" smtClean="0">
                <a:latin typeface="Times New Roman" panose="02020603050405020304" pitchFamily="18" charset="0"/>
                <a:cs typeface="Times New Roman" panose="02020603050405020304" pitchFamily="18" charset="0"/>
              </a:rPr>
              <a:t>Під час тетанусу в </a:t>
            </a:r>
            <a:r>
              <a:rPr lang="uk-UA" sz="2400" dirty="0">
                <a:latin typeface="Times New Roman" panose="02020603050405020304" pitchFamily="18" charset="0"/>
                <a:cs typeface="Times New Roman" panose="02020603050405020304" pitchFamily="18" charset="0"/>
              </a:rPr>
              <a:t>цитоплазмі м’язових волокон підвищується концентрація іонів кальцію, які </a:t>
            </a:r>
            <a:r>
              <a:rPr lang="uk-UA" sz="2400" dirty="0" smtClean="0">
                <a:latin typeface="Times New Roman" panose="02020603050405020304" pitchFamily="18" charset="0"/>
                <a:cs typeface="Times New Roman" panose="02020603050405020304" pitchFamily="18" charset="0"/>
              </a:rPr>
              <a:t>вивільнюються </a:t>
            </a:r>
            <a:r>
              <a:rPr lang="uk-UA" sz="2400" dirty="0">
                <a:latin typeface="Times New Roman" panose="02020603050405020304" pitchFamily="18" charset="0"/>
                <a:cs typeface="Times New Roman" panose="02020603050405020304" pitchFamily="18" charset="0"/>
              </a:rPr>
              <a:t>із </a:t>
            </a:r>
            <a:r>
              <a:rPr lang="uk-UA" sz="2400" dirty="0" smtClean="0">
                <a:latin typeface="Times New Roman" panose="02020603050405020304" pitchFamily="18" charset="0"/>
                <a:cs typeface="Times New Roman" panose="02020603050405020304" pitchFamily="18" charset="0"/>
              </a:rPr>
              <a:t>саркоплазматичного ретикулуму, </a:t>
            </a:r>
            <a:r>
              <a:rPr lang="uk-UA" sz="2400" dirty="0">
                <a:latin typeface="Times New Roman" panose="02020603050405020304" pitchFamily="18" charset="0"/>
                <a:cs typeface="Times New Roman" panose="02020603050405020304" pitchFamily="18" charset="0"/>
              </a:rPr>
              <a:t>утворюється більше поперечних </a:t>
            </a:r>
            <a:r>
              <a:rPr lang="uk-UA" sz="2400" dirty="0" err="1">
                <a:latin typeface="Times New Roman" panose="02020603050405020304" pitchFamily="18" charset="0"/>
                <a:cs typeface="Times New Roman" panose="02020603050405020304" pitchFamily="18" charset="0"/>
              </a:rPr>
              <a:t>актино</a:t>
            </a:r>
            <a:r>
              <a:rPr lang="uk-UA" sz="2400" dirty="0">
                <a:latin typeface="Times New Roman" panose="02020603050405020304" pitchFamily="18" charset="0"/>
                <a:cs typeface="Times New Roman" panose="02020603050405020304" pitchFamily="18" charset="0"/>
              </a:rPr>
              <a:t>-міозинових містків, збільшується напруження м’язових волокон.</a:t>
            </a:r>
          </a:p>
          <a:p>
            <a:pPr marL="0" indent="0" algn="just">
              <a:buNone/>
            </a:pPr>
            <a:endParaRPr lang="uk-UA" sz="2400" dirty="0" smtClean="0">
              <a:latin typeface="Times New Roman" panose="02020603050405020304" pitchFamily="18" charset="0"/>
              <a:cs typeface="Times New Roman" panose="02020603050405020304" pitchFamily="18" charset="0"/>
            </a:endParaRPr>
          </a:p>
          <a:p>
            <a:pPr marL="0" indent="0" algn="just">
              <a:buNone/>
            </a:pPr>
            <a:endParaRPr lang="uk-UA" sz="2400" dirty="0" smtClean="0">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a:stretch>
            <a:fillRect/>
          </a:stretch>
        </p:blipFill>
        <p:spPr>
          <a:xfrm>
            <a:off x="2843808" y="4509120"/>
            <a:ext cx="3240360" cy="2157985"/>
          </a:xfrm>
          <a:prstGeom prst="rect">
            <a:avLst/>
          </a:prstGeom>
        </p:spPr>
      </p:pic>
    </p:spTree>
    <p:extLst>
      <p:ext uri="{BB962C8B-B14F-4D97-AF65-F5344CB8AC3E}">
        <p14:creationId xmlns:p14="http://schemas.microsoft.com/office/powerpoint/2010/main" val="2284338517"/>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413299" y="332656"/>
            <a:ext cx="8229600" cy="4536504"/>
          </a:xfrm>
        </p:spPr>
        <p:txBody>
          <a:bodyPr>
            <a:noAutofit/>
          </a:bodyPr>
          <a:lstStyle/>
          <a:p>
            <a:pPr marL="0" indent="0" algn="just">
              <a:buNone/>
            </a:pPr>
            <a:r>
              <a:rPr lang="uk-UA" sz="2400" dirty="0" smtClean="0">
                <a:latin typeface="Times New Roman" panose="02020603050405020304" pitchFamily="18" charset="0"/>
                <a:cs typeface="Times New Roman" panose="02020603050405020304" pitchFamily="18" charset="0"/>
              </a:rPr>
              <a:t>Слід розрізняти </a:t>
            </a:r>
            <a:r>
              <a:rPr lang="uk-UA" sz="2400" i="1" dirty="0" smtClean="0">
                <a:latin typeface="Times New Roman" panose="02020603050405020304" pitchFamily="18" charset="0"/>
                <a:cs typeface="Times New Roman" panose="02020603050405020304" pitchFamily="18" charset="0"/>
              </a:rPr>
              <a:t>фізіологічний</a:t>
            </a:r>
            <a:r>
              <a:rPr lang="uk-UA" sz="2400" dirty="0" smtClean="0">
                <a:latin typeface="Times New Roman" panose="02020603050405020304" pitchFamily="18" charset="0"/>
                <a:cs typeface="Times New Roman" panose="02020603050405020304" pitchFamily="18" charset="0"/>
              </a:rPr>
              <a:t> і </a:t>
            </a:r>
            <a:r>
              <a:rPr lang="uk-UA" sz="2400" i="1" dirty="0" smtClean="0">
                <a:latin typeface="Times New Roman" panose="02020603050405020304" pitchFamily="18" charset="0"/>
                <a:cs typeface="Times New Roman" panose="02020603050405020304" pitchFamily="18" charset="0"/>
              </a:rPr>
              <a:t>інфекційний тетанус</a:t>
            </a:r>
            <a:r>
              <a:rPr lang="uk-UA" sz="2400" dirty="0" smtClean="0">
                <a:latin typeface="Times New Roman" panose="02020603050405020304" pitchFamily="18" charset="0"/>
                <a:cs typeface="Times New Roman" panose="02020603050405020304" pitchFamily="18" charset="0"/>
              </a:rPr>
              <a:t>.</a:t>
            </a:r>
            <a:endParaRPr lang="uk-UA" sz="2400" dirty="0">
              <a:latin typeface="Times New Roman" panose="02020603050405020304" pitchFamily="18" charset="0"/>
              <a:cs typeface="Times New Roman" panose="02020603050405020304" pitchFamily="18" charset="0"/>
            </a:endParaRPr>
          </a:p>
          <a:p>
            <a:pPr algn="just"/>
            <a:r>
              <a:rPr lang="uk-UA" sz="2400" dirty="0">
                <a:latin typeface="Times New Roman" panose="02020603050405020304" pitchFamily="18" charset="0"/>
                <a:cs typeface="Times New Roman" panose="02020603050405020304" pitchFamily="18" charset="0"/>
              </a:rPr>
              <a:t>При інфекційному тетанусі, викликаному бактерією </a:t>
            </a:r>
            <a:r>
              <a:rPr lang="en-US" sz="2400" i="1" dirty="0">
                <a:latin typeface="Times New Roman" panose="02020603050405020304" pitchFamily="18" charset="0"/>
                <a:cs typeface="Times New Roman" panose="02020603050405020304" pitchFamily="18" charset="0"/>
              </a:rPr>
              <a:t>Clostridium </a:t>
            </a:r>
            <a:r>
              <a:rPr lang="en-US" sz="2400" i="1" dirty="0" err="1">
                <a:latin typeface="Times New Roman" panose="02020603050405020304" pitchFamily="18" charset="0"/>
                <a:cs typeface="Times New Roman" panose="02020603050405020304" pitchFamily="18" charset="0"/>
              </a:rPr>
              <a:t>tetani</a:t>
            </a:r>
            <a:r>
              <a:rPr lang="en-US" sz="2400" dirty="0">
                <a:latin typeface="Times New Roman" panose="02020603050405020304" pitchFamily="18" charset="0"/>
                <a:cs typeface="Times New Roman" panose="02020603050405020304" pitchFamily="18" charset="0"/>
              </a:rPr>
              <a:t>, </a:t>
            </a:r>
            <a:r>
              <a:rPr lang="uk-UA" sz="2400" dirty="0">
                <a:latin typeface="Times New Roman" panose="02020603050405020304" pitchFamily="18" charset="0"/>
                <a:cs typeface="Times New Roman" panose="02020603050405020304" pitchFamily="18" charset="0"/>
              </a:rPr>
              <a:t>токсин (</a:t>
            </a:r>
            <a:r>
              <a:rPr lang="uk-UA" sz="2400" dirty="0" err="1">
                <a:latin typeface="Times New Roman" panose="02020603050405020304" pitchFamily="18" charset="0"/>
                <a:cs typeface="Times New Roman" panose="02020603050405020304" pitchFamily="18" charset="0"/>
              </a:rPr>
              <a:t>тетаноспазмін</a:t>
            </a:r>
            <a:r>
              <a:rPr lang="uk-UA" sz="2400" dirty="0">
                <a:latin typeface="Times New Roman" panose="02020603050405020304" pitchFamily="18" charset="0"/>
                <a:cs typeface="Times New Roman" panose="02020603050405020304" pitchFamily="18" charset="0"/>
              </a:rPr>
              <a:t>) порушує нормальну передачу нервових сигналів, що призводить до постійного скорочення м'язів. Це схоже на фізіологічний повний тетанус, але </a:t>
            </a:r>
            <a:r>
              <a:rPr lang="uk-UA" sz="2400" dirty="0" smtClean="0">
                <a:latin typeface="Times New Roman" panose="02020603050405020304" pitchFamily="18" charset="0"/>
                <a:cs typeface="Times New Roman" panose="02020603050405020304" pitchFamily="18" charset="0"/>
              </a:rPr>
              <a:t>процес скорочення неконтрольований </a:t>
            </a:r>
            <a:r>
              <a:rPr lang="uk-UA" sz="2400" dirty="0">
                <a:latin typeface="Times New Roman" panose="02020603050405020304" pitchFamily="18" charset="0"/>
                <a:cs typeface="Times New Roman" panose="02020603050405020304" pitchFamily="18" charset="0"/>
              </a:rPr>
              <a:t>і </a:t>
            </a:r>
            <a:r>
              <a:rPr lang="uk-UA" sz="2400" dirty="0" smtClean="0">
                <a:latin typeface="Times New Roman" panose="02020603050405020304" pitchFamily="18" charset="0"/>
                <a:cs typeface="Times New Roman" panose="02020603050405020304" pitchFamily="18" charset="0"/>
              </a:rPr>
              <a:t>викликаний </a:t>
            </a:r>
            <a:r>
              <a:rPr lang="uk-UA" sz="2400" dirty="0">
                <a:latin typeface="Times New Roman" panose="02020603050405020304" pitchFamily="18" charset="0"/>
                <a:cs typeface="Times New Roman" panose="02020603050405020304" pitchFamily="18" charset="0"/>
              </a:rPr>
              <a:t>патологічними процесами</a:t>
            </a:r>
            <a:r>
              <a:rPr lang="uk-UA" sz="2400" dirty="0" smtClean="0">
                <a:latin typeface="Times New Roman" panose="02020603050405020304" pitchFamily="18" charset="0"/>
                <a:cs typeface="Times New Roman" panose="02020603050405020304" pitchFamily="18" charset="0"/>
              </a:rPr>
              <a:t>. </a:t>
            </a:r>
          </a:p>
          <a:p>
            <a:pPr algn="just"/>
            <a:r>
              <a:rPr lang="uk-UA" sz="2400" dirty="0" smtClean="0">
                <a:latin typeface="Times New Roman" panose="02020603050405020304" pitchFamily="18" charset="0"/>
                <a:cs typeface="Times New Roman" panose="02020603050405020304" pitchFamily="18" charset="0"/>
              </a:rPr>
              <a:t>Ключова </a:t>
            </a:r>
            <a:r>
              <a:rPr lang="uk-UA" sz="2400" dirty="0">
                <a:latin typeface="Times New Roman" panose="02020603050405020304" pitchFamily="18" charset="0"/>
                <a:cs typeface="Times New Roman" panose="02020603050405020304" pitchFamily="18" charset="0"/>
              </a:rPr>
              <a:t>різниця</a:t>
            </a:r>
            <a:r>
              <a:rPr lang="uk-UA" sz="2400" dirty="0" smtClean="0">
                <a:latin typeface="Times New Roman" panose="02020603050405020304" pitchFamily="18" charset="0"/>
                <a:cs typeface="Times New Roman" panose="02020603050405020304" pitchFamily="18" charset="0"/>
              </a:rPr>
              <a:t>: фізіологічний </a:t>
            </a:r>
            <a:r>
              <a:rPr lang="uk-UA" sz="2400" dirty="0">
                <a:latin typeface="Times New Roman" panose="02020603050405020304" pitchFamily="18" charset="0"/>
                <a:cs typeface="Times New Roman" panose="02020603050405020304" pitchFamily="18" charset="0"/>
              </a:rPr>
              <a:t>тетанус є нормальною реакцією м'язів на часті нервові </a:t>
            </a:r>
            <a:r>
              <a:rPr lang="uk-UA" sz="2400" dirty="0" smtClean="0">
                <a:latin typeface="Times New Roman" panose="02020603050405020304" pitchFamily="18" charset="0"/>
                <a:cs typeface="Times New Roman" panose="02020603050405020304" pitchFamily="18" charset="0"/>
              </a:rPr>
              <a:t>імпульси; інфекційний тетанус - це </a:t>
            </a:r>
            <a:r>
              <a:rPr lang="uk-UA" sz="2400" dirty="0">
                <a:latin typeface="Times New Roman" panose="02020603050405020304" pitchFamily="18" charset="0"/>
                <a:cs typeface="Times New Roman" panose="02020603050405020304" pitchFamily="18" charset="0"/>
              </a:rPr>
              <a:t>патологічний стан, спричинений дією бактеріального токсину.</a:t>
            </a:r>
            <a:endParaRPr lang="en-US" sz="2400" dirty="0">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a:stretch>
            <a:fillRect/>
          </a:stretch>
        </p:blipFill>
        <p:spPr>
          <a:xfrm>
            <a:off x="2885968" y="4653136"/>
            <a:ext cx="3284261" cy="2012558"/>
          </a:xfrm>
          <a:prstGeom prst="rect">
            <a:avLst/>
          </a:prstGeom>
        </p:spPr>
      </p:pic>
    </p:spTree>
    <p:extLst>
      <p:ext uri="{BB962C8B-B14F-4D97-AF65-F5344CB8AC3E}">
        <p14:creationId xmlns:p14="http://schemas.microsoft.com/office/powerpoint/2010/main" val="1305919540"/>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413299" y="332656"/>
            <a:ext cx="8229600" cy="3847157"/>
          </a:xfrm>
        </p:spPr>
        <p:txBody>
          <a:bodyPr>
            <a:noAutofit/>
          </a:bodyPr>
          <a:lstStyle/>
          <a:p>
            <a:pPr marL="0" indent="0" algn="just">
              <a:buNone/>
            </a:pPr>
            <a:r>
              <a:rPr lang="uk-UA" sz="2400" dirty="0" smtClean="0">
                <a:latin typeface="Times New Roman" panose="02020603050405020304" pitchFamily="18" charset="0"/>
                <a:cs typeface="Times New Roman" panose="02020603050405020304" pitchFamily="18" charset="0"/>
              </a:rPr>
              <a:t>Розрізняють зубчастий і гладкий (суцільний) тетанус.</a:t>
            </a:r>
            <a:endParaRPr lang="en-US" sz="2400" dirty="0" smtClean="0">
              <a:latin typeface="Times New Roman" panose="02020603050405020304" pitchFamily="18" charset="0"/>
              <a:cs typeface="Times New Roman" panose="02020603050405020304" pitchFamily="18" charset="0"/>
            </a:endParaRPr>
          </a:p>
          <a:p>
            <a:pPr marL="0" indent="0" algn="just">
              <a:buNone/>
            </a:pPr>
            <a:r>
              <a:rPr lang="uk-UA" sz="2400" i="1" dirty="0" smtClean="0">
                <a:latin typeface="Times New Roman" panose="02020603050405020304" pitchFamily="18" charset="0"/>
                <a:cs typeface="Times New Roman" panose="02020603050405020304" pitchFamily="18" charset="0"/>
              </a:rPr>
              <a:t>Зубчастий тетанус </a:t>
            </a:r>
            <a:r>
              <a:rPr lang="uk-UA" sz="2400" dirty="0" smtClean="0">
                <a:latin typeface="Times New Roman" panose="02020603050405020304" pitchFamily="18" charset="0"/>
                <a:cs typeface="Times New Roman" panose="02020603050405020304" pitchFamily="18" charset="0"/>
              </a:rPr>
              <a:t>розвивається, коли інтервал між послідовними подразненнями більший, ніж тривалість фази скорочення м’яза</a:t>
            </a:r>
            <a:r>
              <a:rPr lang="uk-UA" sz="2400" dirty="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Тобто зубчастий </a:t>
            </a:r>
            <a:r>
              <a:rPr lang="uk-UA" sz="2400" dirty="0">
                <a:latin typeface="Times New Roman" panose="02020603050405020304" pitchFamily="18" charset="0"/>
                <a:cs typeface="Times New Roman" panose="02020603050405020304" pitchFamily="18" charset="0"/>
              </a:rPr>
              <a:t>тетанус виникає </a:t>
            </a:r>
            <a:r>
              <a:rPr lang="uk-UA" sz="2400" dirty="0" smtClean="0">
                <a:latin typeface="Times New Roman" panose="02020603050405020304" pitchFamily="18" charset="0"/>
                <a:cs typeface="Times New Roman" panose="02020603050405020304" pitchFamily="18" charset="0"/>
              </a:rPr>
              <a:t>тоді, </a:t>
            </a:r>
            <a:r>
              <a:rPr lang="uk-UA" sz="2400" dirty="0">
                <a:latin typeface="Times New Roman" panose="02020603050405020304" pitchFamily="18" charset="0"/>
                <a:cs typeface="Times New Roman" panose="02020603050405020304" pitchFamily="18" charset="0"/>
              </a:rPr>
              <a:t>коли повторна стимуляція припадає на період розслаблення м’язів.</a:t>
            </a:r>
          </a:p>
          <a:p>
            <a:pPr marL="0" indent="0" algn="just">
              <a:buNone/>
            </a:pPr>
            <a:r>
              <a:rPr lang="uk-UA" sz="2400" i="1" dirty="0" smtClean="0">
                <a:latin typeface="Times New Roman" panose="02020603050405020304" pitchFamily="18" charset="0"/>
                <a:cs typeface="Times New Roman" panose="02020603050405020304" pitchFamily="18" charset="0"/>
              </a:rPr>
              <a:t>Гладкий тетанус </a:t>
            </a:r>
            <a:r>
              <a:rPr lang="uk-UA" sz="2400" dirty="0" smtClean="0">
                <a:latin typeface="Times New Roman" panose="02020603050405020304" pitchFamily="18" charset="0"/>
                <a:cs typeface="Times New Roman" panose="02020603050405020304" pitchFamily="18" charset="0"/>
              </a:rPr>
              <a:t>виникає тоді, коли інтервал між подразненнями менше тривалості фази скорочення, але більше тривалості потенціалу </a:t>
            </a:r>
            <a:r>
              <a:rPr lang="uk-UA" sz="2400" dirty="0">
                <a:latin typeface="Times New Roman" panose="02020603050405020304" pitchFamily="18" charset="0"/>
                <a:cs typeface="Times New Roman" panose="02020603050405020304" pitchFamily="18" charset="0"/>
              </a:rPr>
              <a:t>дії. </a:t>
            </a:r>
            <a:r>
              <a:rPr lang="uk-UA" sz="2400" dirty="0" smtClean="0">
                <a:latin typeface="Times New Roman" panose="02020603050405020304" pitchFamily="18" charset="0"/>
                <a:cs typeface="Times New Roman" panose="02020603050405020304" pitchFamily="18" charset="0"/>
              </a:rPr>
              <a:t>Отже суцільний </a:t>
            </a:r>
            <a:r>
              <a:rPr lang="uk-UA" sz="2400" dirty="0">
                <a:latin typeface="Times New Roman" panose="02020603050405020304" pitchFamily="18" charset="0"/>
                <a:cs typeface="Times New Roman" panose="02020603050405020304" pitchFamily="18" charset="0"/>
              </a:rPr>
              <a:t>тетанус виникає </a:t>
            </a:r>
            <a:r>
              <a:rPr lang="uk-UA" sz="2400" dirty="0" smtClean="0">
                <a:latin typeface="Times New Roman" panose="02020603050405020304" pitchFamily="18" charset="0"/>
                <a:cs typeface="Times New Roman" panose="02020603050405020304" pitchFamily="18" charset="0"/>
              </a:rPr>
              <a:t>тоді, </a:t>
            </a:r>
            <a:r>
              <a:rPr lang="uk-UA" sz="2400" dirty="0">
                <a:latin typeface="Times New Roman" panose="02020603050405020304" pitchFamily="18" charset="0"/>
                <a:cs typeface="Times New Roman" panose="02020603050405020304" pitchFamily="18" charset="0"/>
              </a:rPr>
              <a:t>коли повторна стимуляція припадає на період скорочення м’язів.</a:t>
            </a:r>
          </a:p>
          <a:p>
            <a:pPr marL="0" indent="0" algn="just">
              <a:buNone/>
            </a:pPr>
            <a:endParaRPr lang="en-US" sz="2400" dirty="0">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a:stretch>
            <a:fillRect/>
          </a:stretch>
        </p:blipFill>
        <p:spPr>
          <a:xfrm>
            <a:off x="1979712" y="4365104"/>
            <a:ext cx="5614903" cy="2231329"/>
          </a:xfrm>
          <a:prstGeom prst="rect">
            <a:avLst/>
          </a:prstGeom>
        </p:spPr>
      </p:pic>
    </p:spTree>
    <p:extLst>
      <p:ext uri="{BB962C8B-B14F-4D97-AF65-F5344CB8AC3E}">
        <p14:creationId xmlns:p14="http://schemas.microsoft.com/office/powerpoint/2010/main" val="90784438"/>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323528" y="188640"/>
            <a:ext cx="8229600" cy="3240359"/>
          </a:xfrm>
        </p:spPr>
        <p:txBody>
          <a:bodyPr>
            <a:noAutofit/>
          </a:bodyPr>
          <a:lstStyle/>
          <a:p>
            <a:pPr marL="0" indent="0" algn="just">
              <a:buNone/>
            </a:pPr>
            <a:r>
              <a:rPr lang="uk-UA" sz="2400" dirty="0" smtClean="0">
                <a:latin typeface="Times New Roman" panose="02020603050405020304" pitchFamily="18" charset="0"/>
                <a:cs typeface="Times New Roman" panose="02020603050405020304" pitchFamily="18" charset="0"/>
              </a:rPr>
              <a:t>Механічні </a:t>
            </a:r>
            <a:r>
              <a:rPr lang="uk-UA" sz="2400" dirty="0">
                <a:latin typeface="Times New Roman" panose="02020603050405020304" pitchFamily="18" charset="0"/>
                <a:cs typeface="Times New Roman" panose="02020603050405020304" pitchFamily="18" charset="0"/>
              </a:rPr>
              <a:t>показники скорочення м'яза залежать від </a:t>
            </a:r>
            <a:r>
              <a:rPr lang="uk-UA" sz="2400" dirty="0" smtClean="0">
                <a:latin typeface="Times New Roman" panose="02020603050405020304" pitchFamily="18" charset="0"/>
                <a:cs typeface="Times New Roman" panose="02020603050405020304" pitchFamily="18" charset="0"/>
              </a:rPr>
              <a:t>зовнішнього навантаження</a:t>
            </a:r>
            <a:r>
              <a:rPr lang="uk-UA" sz="2400" dirty="0">
                <a:latin typeface="Times New Roman" panose="02020603050405020304" pitchFamily="18" charset="0"/>
                <a:cs typeface="Times New Roman" panose="02020603050405020304" pitchFamily="18" charset="0"/>
              </a:rPr>
              <a:t>:</a:t>
            </a:r>
            <a:r>
              <a:rPr lang="uk-UA" sz="2400" dirty="0" smtClean="0">
                <a:latin typeface="Times New Roman" panose="02020603050405020304" pitchFamily="18" charset="0"/>
                <a:cs typeface="Times New Roman" panose="02020603050405020304" pitchFamily="18" charset="0"/>
              </a:rPr>
              <a:t> </a:t>
            </a:r>
            <a:r>
              <a:rPr lang="uk-UA" sz="2400" dirty="0">
                <a:latin typeface="Times New Roman" panose="02020603050405020304" pitchFamily="18" charset="0"/>
                <a:cs typeface="Times New Roman" panose="02020603050405020304" pitchFamily="18" charset="0"/>
              </a:rPr>
              <a:t>із збільшенням </a:t>
            </a:r>
            <a:r>
              <a:rPr lang="uk-UA" sz="2400" dirty="0" smtClean="0">
                <a:latin typeface="Times New Roman" panose="02020603050405020304" pitchFamily="18" charset="0"/>
                <a:cs typeface="Times New Roman" panose="02020603050405020304" pitchFamily="18" charset="0"/>
              </a:rPr>
              <a:t>навантаження </a:t>
            </a:r>
            <a:r>
              <a:rPr lang="uk-UA" sz="2400" dirty="0">
                <a:latin typeface="Times New Roman" panose="02020603050405020304" pitchFamily="18" charset="0"/>
                <a:cs typeface="Times New Roman" panose="02020603050405020304" pitchFamily="18" charset="0"/>
              </a:rPr>
              <a:t>зростає латентний час реакції</a:t>
            </a:r>
            <a:r>
              <a:rPr lang="uk-UA" sz="2400" dirty="0" smtClean="0">
                <a:latin typeface="Times New Roman" panose="02020603050405020304" pitchFamily="18" charset="0"/>
                <a:cs typeface="Times New Roman" panose="02020603050405020304" pitchFamily="18" charset="0"/>
              </a:rPr>
              <a:t>, зменшується </a:t>
            </a:r>
            <a:r>
              <a:rPr lang="uk-UA" sz="2400" dirty="0">
                <a:latin typeface="Times New Roman" panose="02020603050405020304" pitchFamily="18" charset="0"/>
                <a:cs typeface="Times New Roman" panose="02020603050405020304" pitchFamily="18" charset="0"/>
              </a:rPr>
              <a:t>величина скорочення, падає швидкість </a:t>
            </a:r>
            <a:r>
              <a:rPr lang="uk-UA" sz="2400" dirty="0" smtClean="0">
                <a:latin typeface="Times New Roman" panose="02020603050405020304" pitchFamily="18" charset="0"/>
                <a:cs typeface="Times New Roman" panose="02020603050405020304" pitchFamily="18" charset="0"/>
              </a:rPr>
              <a:t>скорочення. </a:t>
            </a:r>
          </a:p>
          <a:p>
            <a:pPr marL="0" indent="0" algn="just">
              <a:buNone/>
            </a:pPr>
            <a:r>
              <a:rPr lang="uk-UA" sz="2400" dirty="0" smtClean="0">
                <a:latin typeface="Times New Roman" panose="02020603050405020304" pitchFamily="18" charset="0"/>
                <a:cs typeface="Times New Roman" panose="02020603050405020304" pitchFamily="18" charset="0"/>
              </a:rPr>
              <a:t>Амплітуда (сила) поодинокого скорочення м’язів менша, ніж тетанічного скорочення. </a:t>
            </a:r>
          </a:p>
          <a:p>
            <a:pPr marL="0" indent="0" algn="just">
              <a:buNone/>
            </a:pPr>
            <a:r>
              <a:rPr lang="uk-UA" sz="2400" dirty="0" smtClean="0">
                <a:latin typeface="Times New Roman" panose="02020603050405020304" pitchFamily="18" charset="0"/>
                <a:cs typeface="Times New Roman" panose="02020603050405020304" pitchFamily="18" charset="0"/>
              </a:rPr>
              <a:t>Амплітуда суцільного тетанусу більша, ніж зубчастого тетанусу.</a:t>
            </a:r>
          </a:p>
          <a:p>
            <a:pPr marL="0" indent="0" algn="just">
              <a:buNone/>
            </a:pPr>
            <a:endParaRPr lang="en-US" sz="2400" dirty="0">
              <a:latin typeface="Times New Roman" panose="02020603050405020304" pitchFamily="18" charset="0"/>
              <a:cs typeface="Times New Roman" panose="02020603050405020304" pitchFamily="18" charset="0"/>
            </a:endParaRPr>
          </a:p>
        </p:txBody>
      </p:sp>
      <p:pic>
        <p:nvPicPr>
          <p:cNvPr id="6" name="Рисунок 5"/>
          <p:cNvPicPr>
            <a:picLocks noChangeAspect="1"/>
          </p:cNvPicPr>
          <p:nvPr/>
        </p:nvPicPr>
        <p:blipFill>
          <a:blip r:embed="rId2"/>
          <a:stretch>
            <a:fillRect/>
          </a:stretch>
        </p:blipFill>
        <p:spPr>
          <a:xfrm>
            <a:off x="2555776" y="3019559"/>
            <a:ext cx="5472608" cy="3816424"/>
          </a:xfrm>
          <a:prstGeom prst="rect">
            <a:avLst/>
          </a:prstGeom>
        </p:spPr>
      </p:pic>
    </p:spTree>
    <p:extLst>
      <p:ext uri="{BB962C8B-B14F-4D97-AF65-F5344CB8AC3E}">
        <p14:creationId xmlns:p14="http://schemas.microsoft.com/office/powerpoint/2010/main" val="1398289124"/>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395536" y="260648"/>
            <a:ext cx="8229600" cy="2880319"/>
          </a:xfrm>
        </p:spPr>
        <p:txBody>
          <a:bodyPr>
            <a:noAutofit/>
          </a:bodyPr>
          <a:lstStyle/>
          <a:p>
            <a:pPr marL="0" indent="0" algn="just">
              <a:buNone/>
            </a:pPr>
            <a:r>
              <a:rPr lang="uk-UA" sz="2200" dirty="0">
                <a:latin typeface="Times New Roman" panose="02020603050405020304" pitchFamily="18" charset="0"/>
                <a:cs typeface="Times New Roman" panose="02020603050405020304" pitchFamily="18" charset="0"/>
              </a:rPr>
              <a:t>На </a:t>
            </a:r>
            <a:r>
              <a:rPr lang="uk-UA" sz="2200" dirty="0" smtClean="0">
                <a:latin typeface="Times New Roman" panose="02020603050405020304" pitchFamily="18" charset="0"/>
                <a:cs typeface="Times New Roman" panose="02020603050405020304" pitchFamily="18" charset="0"/>
              </a:rPr>
              <a:t>рисунку </a:t>
            </a:r>
            <a:r>
              <a:rPr lang="uk-UA" sz="2200" dirty="0">
                <a:latin typeface="Times New Roman" panose="02020603050405020304" pitchFamily="18" charset="0"/>
                <a:cs typeface="Times New Roman" panose="02020603050405020304" pitchFamily="18" charset="0"/>
              </a:rPr>
              <a:t>показана залежність сили </a:t>
            </a:r>
            <a:r>
              <a:rPr lang="uk-UA" sz="2200" dirty="0" smtClean="0">
                <a:latin typeface="Times New Roman" panose="02020603050405020304" pitchFamily="18" charset="0"/>
                <a:cs typeface="Times New Roman" panose="02020603050405020304" pitchFamily="18" charset="0"/>
              </a:rPr>
              <a:t>тяги </a:t>
            </a:r>
            <a:r>
              <a:rPr lang="en-US" sz="2200" dirty="0" smtClean="0">
                <a:latin typeface="Times New Roman" panose="02020603050405020304" pitchFamily="18" charset="0"/>
                <a:cs typeface="Times New Roman" panose="02020603050405020304" pitchFamily="18" charset="0"/>
              </a:rPr>
              <a:t>(</a:t>
            </a:r>
            <a:r>
              <a:rPr lang="en-US" sz="2200" b="1" i="1" dirty="0" smtClean="0">
                <a:latin typeface="Times New Roman" panose="02020603050405020304" pitchFamily="18" charset="0"/>
                <a:cs typeface="Times New Roman" panose="02020603050405020304" pitchFamily="18" charset="0"/>
              </a:rPr>
              <a:t>F</a:t>
            </a:r>
            <a:r>
              <a:rPr lang="en-US" sz="2200" dirty="0" smtClean="0">
                <a:latin typeface="Times New Roman" panose="02020603050405020304" pitchFamily="18" charset="0"/>
                <a:cs typeface="Times New Roman" panose="02020603050405020304" pitchFamily="18" charset="0"/>
              </a:rPr>
              <a:t>)</a:t>
            </a:r>
            <a:r>
              <a:rPr lang="uk-UA" sz="2200" dirty="0" smtClean="0">
                <a:latin typeface="Times New Roman" panose="02020603050405020304" pitchFamily="18" charset="0"/>
                <a:cs typeface="Times New Roman" panose="02020603050405020304" pitchFamily="18" charset="0"/>
              </a:rPr>
              <a:t> </a:t>
            </a:r>
            <a:r>
              <a:rPr lang="uk-UA" sz="2200" dirty="0">
                <a:latin typeface="Times New Roman" panose="02020603050405020304" pitchFamily="18" charset="0"/>
                <a:cs typeface="Times New Roman" panose="02020603050405020304" pitchFamily="18" charset="0"/>
              </a:rPr>
              <a:t>скелетного м'яза людини </a:t>
            </a:r>
            <a:r>
              <a:rPr lang="uk-UA" sz="2200" dirty="0" smtClean="0">
                <a:latin typeface="Times New Roman" panose="02020603050405020304" pitchFamily="18" charset="0"/>
                <a:cs typeface="Times New Roman" panose="02020603050405020304" pitchFamily="18" charset="0"/>
              </a:rPr>
              <a:t>від часу</a:t>
            </a:r>
            <a:r>
              <a:rPr lang="en-US" sz="2200" dirty="0" smtClean="0">
                <a:latin typeface="Times New Roman" panose="02020603050405020304" pitchFamily="18" charset="0"/>
                <a:cs typeface="Times New Roman" panose="02020603050405020304" pitchFamily="18" charset="0"/>
              </a:rPr>
              <a:t> (</a:t>
            </a:r>
            <a:r>
              <a:rPr lang="en-US" sz="2200" b="1" i="1" dirty="0" smtClean="0">
                <a:latin typeface="Times New Roman" panose="02020603050405020304" pitchFamily="18" charset="0"/>
                <a:cs typeface="Times New Roman" panose="02020603050405020304" pitchFamily="18" charset="0"/>
              </a:rPr>
              <a:t>t</a:t>
            </a:r>
            <a:r>
              <a:rPr lang="en-US" sz="2200" dirty="0" smtClean="0">
                <a:latin typeface="Times New Roman" panose="02020603050405020304" pitchFamily="18" charset="0"/>
                <a:cs typeface="Times New Roman" panose="02020603050405020304" pitchFamily="18" charset="0"/>
              </a:rPr>
              <a:t>)</a:t>
            </a:r>
            <a:r>
              <a:rPr lang="uk-UA" sz="2200" dirty="0" smtClean="0">
                <a:latin typeface="Times New Roman" panose="02020603050405020304" pitchFamily="18" charset="0"/>
                <a:cs typeface="Times New Roman" panose="02020603050405020304" pitchFamily="18" charset="0"/>
              </a:rPr>
              <a:t> в режимі одиночного збуджуючого імпульсу і в режимі тетанусу. </a:t>
            </a:r>
            <a:endParaRPr lang="en-US" sz="2200" dirty="0" smtClean="0">
              <a:latin typeface="Times New Roman" panose="02020603050405020304" pitchFamily="18" charset="0"/>
              <a:cs typeface="Times New Roman" panose="02020603050405020304" pitchFamily="18" charset="0"/>
            </a:endParaRPr>
          </a:p>
          <a:p>
            <a:pPr algn="just"/>
            <a:r>
              <a:rPr lang="uk-UA" sz="2200" dirty="0" smtClean="0">
                <a:latin typeface="Times New Roman" panose="02020603050405020304" pitchFamily="18" charset="0"/>
                <a:cs typeface="Times New Roman" panose="02020603050405020304" pitchFamily="18" charset="0"/>
              </a:rPr>
              <a:t>У </a:t>
            </a:r>
            <a:r>
              <a:rPr lang="uk-UA" sz="2200" dirty="0">
                <a:latin typeface="Times New Roman" panose="02020603050405020304" pitchFamily="18" charset="0"/>
                <a:cs typeface="Times New Roman" panose="02020603050405020304" pitchFamily="18" charset="0"/>
              </a:rPr>
              <a:t>режимі </a:t>
            </a:r>
            <a:r>
              <a:rPr lang="uk-UA" sz="2200" b="1" i="1" dirty="0" smtClean="0">
                <a:latin typeface="Times New Roman" panose="02020603050405020304" pitchFamily="18" charset="0"/>
                <a:cs typeface="Times New Roman" panose="02020603050405020304" pitchFamily="18" charset="0"/>
              </a:rPr>
              <a:t>поодинокого</a:t>
            </a:r>
            <a:r>
              <a:rPr lang="en-US" sz="2200" b="1" i="1" dirty="0" smtClean="0">
                <a:latin typeface="Times New Roman" panose="02020603050405020304" pitchFamily="18" charset="0"/>
                <a:cs typeface="Times New Roman" panose="02020603050405020304" pitchFamily="18" charset="0"/>
              </a:rPr>
              <a:t> </a:t>
            </a:r>
            <a:r>
              <a:rPr lang="uk-UA" sz="2200" b="1" i="1" dirty="0" smtClean="0">
                <a:latin typeface="Times New Roman" panose="02020603050405020304" pitchFamily="18" charset="0"/>
                <a:cs typeface="Times New Roman" panose="02020603050405020304" pitchFamily="18" charset="0"/>
              </a:rPr>
              <a:t>скорочення </a:t>
            </a:r>
            <a:r>
              <a:rPr lang="uk-UA" sz="2200" dirty="0">
                <a:latin typeface="Times New Roman" panose="02020603050405020304" pitchFamily="18" charset="0"/>
                <a:cs typeface="Times New Roman" panose="02020603050405020304" pitchFamily="18" charset="0"/>
              </a:rPr>
              <a:t>(один електричний </a:t>
            </a:r>
            <a:r>
              <a:rPr lang="uk-UA" sz="2200" dirty="0" smtClean="0">
                <a:latin typeface="Times New Roman" panose="02020603050405020304" pitchFamily="18" charset="0"/>
                <a:cs typeface="Times New Roman" panose="02020603050405020304" pitchFamily="18" charset="0"/>
              </a:rPr>
              <a:t>імпульс збудження</a:t>
            </a:r>
            <a:r>
              <a:rPr lang="uk-UA" sz="2200" dirty="0">
                <a:latin typeface="Times New Roman" panose="02020603050405020304" pitchFamily="18" charset="0"/>
                <a:cs typeface="Times New Roman" panose="02020603050405020304" pitchFamily="18" charset="0"/>
              </a:rPr>
              <a:t>) сила тяги м'яза поступово зростає, а потім </a:t>
            </a:r>
            <a:r>
              <a:rPr lang="uk-UA" sz="2200" dirty="0" smtClean="0">
                <a:latin typeface="Times New Roman" panose="02020603050405020304" pitchFamily="18" charset="0"/>
                <a:cs typeface="Times New Roman" panose="02020603050405020304" pitchFamily="18" charset="0"/>
              </a:rPr>
              <a:t>повільно зменшується </a:t>
            </a:r>
            <a:r>
              <a:rPr lang="uk-UA" sz="2200" dirty="0">
                <a:latin typeface="Times New Roman" panose="02020603050405020304" pitchFamily="18" charset="0"/>
                <a:cs typeface="Times New Roman" panose="02020603050405020304" pitchFamily="18" charset="0"/>
              </a:rPr>
              <a:t>до </a:t>
            </a:r>
            <a:r>
              <a:rPr lang="uk-UA" sz="2200" dirty="0" smtClean="0">
                <a:latin typeface="Times New Roman" panose="02020603050405020304" pitchFamily="18" charset="0"/>
                <a:cs typeface="Times New Roman" panose="02020603050405020304" pitchFamily="18" charset="0"/>
              </a:rPr>
              <a:t>нуля. </a:t>
            </a:r>
          </a:p>
          <a:p>
            <a:pPr algn="just"/>
            <a:r>
              <a:rPr lang="uk-UA" sz="2200" dirty="0" smtClean="0">
                <a:latin typeface="Times New Roman" panose="02020603050405020304" pitchFamily="18" charset="0"/>
                <a:cs typeface="Times New Roman" panose="02020603050405020304" pitchFamily="18" charset="0"/>
              </a:rPr>
              <a:t>Якщо </a:t>
            </a:r>
            <a:r>
              <a:rPr lang="uk-UA" sz="2200" dirty="0">
                <a:latin typeface="Times New Roman" panose="02020603050405020304" pitchFamily="18" charset="0"/>
                <a:cs typeface="Times New Roman" panose="02020603050405020304" pitchFamily="18" charset="0"/>
              </a:rPr>
              <a:t>збуджуючі імпульси подаються на м'яз один за одним, м'яз </a:t>
            </a:r>
            <a:r>
              <a:rPr lang="uk-UA" sz="2200" dirty="0" smtClean="0">
                <a:latin typeface="Times New Roman" panose="02020603050405020304" pitchFamily="18" charset="0"/>
                <a:cs typeface="Times New Roman" panose="02020603050405020304" pitchFamily="18" charset="0"/>
              </a:rPr>
              <a:t>може розвивати </a:t>
            </a:r>
            <a:r>
              <a:rPr lang="uk-UA" sz="2200" dirty="0">
                <a:latin typeface="Times New Roman" panose="02020603050405020304" pitchFamily="18" charset="0"/>
                <a:cs typeface="Times New Roman" panose="02020603050405020304" pitchFamily="18" charset="0"/>
              </a:rPr>
              <a:t>набагато більшу силу тяги, скорочуючись у </a:t>
            </a:r>
            <a:r>
              <a:rPr lang="uk-UA" sz="2200" dirty="0" smtClean="0">
                <a:latin typeface="Times New Roman" panose="02020603050405020304" pitchFamily="18" charset="0"/>
                <a:cs typeface="Times New Roman" panose="02020603050405020304" pitchFamily="18" charset="0"/>
              </a:rPr>
              <a:t>режимі </a:t>
            </a:r>
            <a:r>
              <a:rPr lang="uk-UA" sz="2200" b="1" i="1" dirty="0" smtClean="0">
                <a:latin typeface="Times New Roman" panose="02020603050405020304" pitchFamily="18" charset="0"/>
                <a:cs typeface="Times New Roman" panose="02020603050405020304" pitchFamily="18" charset="0"/>
              </a:rPr>
              <a:t>тетануса</a:t>
            </a:r>
            <a:r>
              <a:rPr lang="uk-UA" sz="2200" dirty="0">
                <a:latin typeface="Times New Roman" panose="02020603050405020304" pitchFamily="18" charset="0"/>
                <a:cs typeface="Times New Roman" panose="02020603050405020304" pitchFamily="18" charset="0"/>
              </a:rPr>
              <a:t>. </a:t>
            </a:r>
          </a:p>
        </p:txBody>
      </p:sp>
      <p:pic>
        <p:nvPicPr>
          <p:cNvPr id="4" name="Рисунок 3"/>
          <p:cNvPicPr>
            <a:picLocks noChangeAspect="1"/>
          </p:cNvPicPr>
          <p:nvPr/>
        </p:nvPicPr>
        <p:blipFill>
          <a:blip r:embed="rId2"/>
          <a:stretch>
            <a:fillRect/>
          </a:stretch>
        </p:blipFill>
        <p:spPr>
          <a:xfrm>
            <a:off x="1882044" y="3645024"/>
            <a:ext cx="5256584" cy="3083936"/>
          </a:xfrm>
          <a:prstGeom prst="rect">
            <a:avLst/>
          </a:prstGeom>
        </p:spPr>
      </p:pic>
    </p:spTree>
    <p:extLst>
      <p:ext uri="{BB962C8B-B14F-4D97-AF65-F5344CB8AC3E}">
        <p14:creationId xmlns:p14="http://schemas.microsoft.com/office/powerpoint/2010/main" val="3788024155"/>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395536" y="260648"/>
            <a:ext cx="8496944" cy="4464496"/>
          </a:xfrm>
        </p:spPr>
        <p:txBody>
          <a:bodyPr>
            <a:noAutofit/>
          </a:bodyPr>
          <a:lstStyle/>
          <a:p>
            <a:pPr algn="just">
              <a:lnSpc>
                <a:spcPct val="120000"/>
              </a:lnSpc>
            </a:pPr>
            <a:r>
              <a:rPr lang="uk-UA" sz="2400" dirty="0" smtClean="0">
                <a:latin typeface="Times New Roman" panose="02020603050405020304" pitchFamily="18" charset="0"/>
                <a:cs typeface="Times New Roman" panose="02020603050405020304" pitchFamily="18" charset="0"/>
              </a:rPr>
              <a:t>Для </a:t>
            </a:r>
            <a:r>
              <a:rPr lang="uk-UA" sz="2400" dirty="0">
                <a:latin typeface="Times New Roman" panose="02020603050405020304" pitchFamily="18" charset="0"/>
                <a:cs typeface="Times New Roman" panose="02020603050405020304" pitchFamily="18" charset="0"/>
              </a:rPr>
              <a:t>досягнення максимальної </a:t>
            </a:r>
            <a:r>
              <a:rPr lang="uk-UA" sz="2400" dirty="0" smtClean="0">
                <a:latin typeface="Times New Roman" panose="02020603050405020304" pitchFamily="18" charset="0"/>
                <a:cs typeface="Times New Roman" panose="02020603050405020304" pitchFamily="18" charset="0"/>
              </a:rPr>
              <a:t>сили  </a:t>
            </a:r>
            <a:r>
              <a:rPr lang="en-US" sz="2400" dirty="0" smtClean="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чи </a:t>
            </a:r>
            <a:r>
              <a:rPr lang="uk-UA" sz="2400" dirty="0">
                <a:latin typeface="Times New Roman" panose="02020603050405020304" pitchFamily="18" charset="0"/>
                <a:cs typeface="Times New Roman" panose="02020603050405020304" pitchFamily="18" charset="0"/>
              </a:rPr>
              <a:t>найвищої швидкості </a:t>
            </a:r>
            <a:r>
              <a:rPr lang="uk-UA" sz="2400" dirty="0" smtClean="0">
                <a:latin typeface="Times New Roman" panose="02020603050405020304" pitchFamily="18" charset="0"/>
                <a:cs typeface="Times New Roman" panose="02020603050405020304" pitchFamily="18" charset="0"/>
              </a:rPr>
              <a:t>її зростання </a:t>
            </a:r>
            <a:r>
              <a:rPr lang="en-US" sz="2400" dirty="0" smtClean="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 ці </a:t>
            </a:r>
            <a:r>
              <a:rPr lang="uk-UA" sz="2400" dirty="0">
                <a:latin typeface="Times New Roman" panose="02020603050405020304" pitchFamily="18" charset="0"/>
                <a:cs typeface="Times New Roman" panose="02020603050405020304" pitchFamily="18" charset="0"/>
              </a:rPr>
              <a:t>імпульси повинні бути певної форми, частоти та амплітуди. </a:t>
            </a:r>
            <a:endParaRPr lang="uk-UA" sz="2400" dirty="0" smtClean="0">
              <a:latin typeface="Times New Roman" panose="02020603050405020304" pitchFamily="18" charset="0"/>
              <a:cs typeface="Times New Roman" panose="02020603050405020304" pitchFamily="18" charset="0"/>
            </a:endParaRPr>
          </a:p>
          <a:p>
            <a:pPr algn="just"/>
            <a:r>
              <a:rPr lang="uk-UA" sz="2400" dirty="0" smtClean="0">
                <a:latin typeface="Times New Roman" panose="02020603050405020304" pitchFamily="18" charset="0"/>
                <a:cs typeface="Times New Roman" panose="02020603050405020304" pitchFamily="18" charset="0"/>
              </a:rPr>
              <a:t>У висококваліфікованих </a:t>
            </a:r>
            <a:r>
              <a:rPr lang="uk-UA" sz="2400" dirty="0">
                <a:latin typeface="Times New Roman" panose="02020603050405020304" pitchFamily="18" charset="0"/>
                <a:cs typeface="Times New Roman" panose="02020603050405020304" pitchFamily="18" charset="0"/>
              </a:rPr>
              <a:t>фахівців </a:t>
            </a:r>
            <a:r>
              <a:rPr lang="uk-UA" sz="2400" dirty="0" smtClean="0">
                <a:latin typeface="Times New Roman" panose="02020603050405020304" pitchFamily="18" charset="0"/>
                <a:cs typeface="Times New Roman" panose="02020603050405020304" pitchFamily="18" charset="0"/>
              </a:rPr>
              <a:t>якість</a:t>
            </a:r>
            <a:r>
              <a:rPr lang="uk-UA" sz="2400" i="1" dirty="0" smtClean="0">
                <a:latin typeface="Times New Roman" panose="02020603050405020304" pitchFamily="18" charset="0"/>
                <a:cs typeface="Times New Roman" panose="02020603050405020304" pitchFamily="18" charset="0"/>
              </a:rPr>
              <a:t> вміння </a:t>
            </a:r>
            <a:r>
              <a:rPr lang="uk-UA" sz="2400" i="1" dirty="0">
                <a:latin typeface="Times New Roman" panose="02020603050405020304" pitchFamily="18" charset="0"/>
                <a:cs typeface="Times New Roman" panose="02020603050405020304" pitchFamily="18" charset="0"/>
              </a:rPr>
              <a:t>керування своїми м'язами</a:t>
            </a:r>
            <a:r>
              <a:rPr lang="uk-UA" sz="2400" dirty="0">
                <a:latin typeface="Times New Roman" panose="02020603050405020304" pitchFamily="18" charset="0"/>
                <a:cs typeface="Times New Roman" panose="02020603050405020304" pitchFamily="18" charset="0"/>
              </a:rPr>
              <a:t> за </a:t>
            </a:r>
            <a:r>
              <a:rPr lang="uk-UA" sz="2400" dirty="0" smtClean="0">
                <a:latin typeface="Times New Roman" panose="02020603050405020304" pitchFamily="18" charset="0"/>
                <a:cs typeface="Times New Roman" panose="02020603050405020304" pitchFamily="18" charset="0"/>
              </a:rPr>
              <a:t>рахунок досконалих </a:t>
            </a:r>
            <a:r>
              <a:rPr lang="uk-UA" sz="2400" dirty="0">
                <a:latin typeface="Times New Roman" panose="02020603050405020304" pitchFamily="18" charset="0"/>
                <a:cs typeface="Times New Roman" panose="02020603050405020304" pitchFamily="18" charset="0"/>
              </a:rPr>
              <a:t>збуджуючих імпульсів значно вища, ніж у новачків. Крім </a:t>
            </a:r>
            <a:r>
              <a:rPr lang="uk-UA" sz="2400" dirty="0" smtClean="0">
                <a:latin typeface="Times New Roman" panose="02020603050405020304" pitchFamily="18" charset="0"/>
                <a:cs typeface="Times New Roman" panose="02020603050405020304" pitchFamily="18" charset="0"/>
              </a:rPr>
              <a:t>цього, їхні </a:t>
            </a:r>
            <a:r>
              <a:rPr lang="uk-UA" sz="2400" dirty="0">
                <a:latin typeface="Times New Roman" panose="02020603050405020304" pitchFamily="18" charset="0"/>
                <a:cs typeface="Times New Roman" panose="02020603050405020304" pitchFamily="18" charset="0"/>
              </a:rPr>
              <a:t>м'язи завдяки багаторічним тренуванням збуджуються значно краще</a:t>
            </a:r>
            <a:r>
              <a:rPr lang="uk-UA" sz="2400" dirty="0" smtClean="0">
                <a:latin typeface="Times New Roman" panose="02020603050405020304" pitchFamily="18" charset="0"/>
                <a:cs typeface="Times New Roman" panose="02020603050405020304" pitchFamily="18" charset="0"/>
              </a:rPr>
              <a:t>, періоди </a:t>
            </a:r>
            <a:r>
              <a:rPr lang="uk-UA" sz="2400" dirty="0">
                <a:latin typeface="Times New Roman" panose="02020603050405020304" pitchFamily="18" charset="0"/>
                <a:cs typeface="Times New Roman" panose="02020603050405020304" pitchFamily="18" charset="0"/>
              </a:rPr>
              <a:t>розслаблення (а, значить, і витривалість людини) зростають, </a:t>
            </a:r>
            <a:r>
              <a:rPr lang="uk-UA" sz="2400" dirty="0" smtClean="0">
                <a:latin typeface="Times New Roman" panose="02020603050405020304" pitchFamily="18" charset="0"/>
                <a:cs typeface="Times New Roman" panose="02020603050405020304" pitchFamily="18" charset="0"/>
              </a:rPr>
              <a:t>м'язи включаються </a:t>
            </a:r>
            <a:r>
              <a:rPr lang="uk-UA" sz="2400" dirty="0">
                <a:latin typeface="Times New Roman" panose="02020603050405020304" pitchFamily="18" charset="0"/>
                <a:cs typeface="Times New Roman" panose="02020603050405020304" pitchFamily="18" charset="0"/>
              </a:rPr>
              <a:t>і виключаються з роботи дуже вчасно (таку </a:t>
            </a:r>
            <a:r>
              <a:rPr lang="uk-UA" sz="2400" dirty="0" smtClean="0">
                <a:latin typeface="Times New Roman" panose="02020603050405020304" pitchFamily="18" charset="0"/>
                <a:cs typeface="Times New Roman" panose="02020603050405020304" pitchFamily="18" charset="0"/>
              </a:rPr>
              <a:t>злагоджену картину </a:t>
            </a:r>
            <a:r>
              <a:rPr lang="uk-UA" sz="2400" dirty="0">
                <a:latin typeface="Times New Roman" panose="02020603050405020304" pitchFamily="18" charset="0"/>
                <a:cs typeface="Times New Roman" panose="02020603050405020304" pitchFamily="18" charset="0"/>
              </a:rPr>
              <a:t>м'язової роботи деколи називають </a:t>
            </a:r>
            <a:r>
              <a:rPr lang="uk-UA" sz="2400" i="1" dirty="0">
                <a:latin typeface="Times New Roman" panose="02020603050405020304" pitchFamily="18" charset="0"/>
                <a:cs typeface="Times New Roman" panose="02020603050405020304" pitchFamily="18" charset="0"/>
              </a:rPr>
              <a:t>м'язовим ансамблем</a:t>
            </a:r>
            <a:r>
              <a:rPr lang="uk-UA" sz="2400" dirty="0" smtClean="0">
                <a:latin typeface="Times New Roman" panose="02020603050405020304" pitchFamily="18" charset="0"/>
                <a:cs typeface="Times New Roman" panose="02020603050405020304" pitchFamily="18" charset="0"/>
              </a:rPr>
              <a:t>).</a:t>
            </a:r>
          </a:p>
        </p:txBody>
      </p:sp>
      <p:graphicFrame>
        <p:nvGraphicFramePr>
          <p:cNvPr id="2" name="Об'єкт 1"/>
          <p:cNvGraphicFramePr>
            <a:graphicFrameLocks noChangeAspect="1"/>
          </p:cNvGraphicFramePr>
          <p:nvPr>
            <p:extLst/>
          </p:nvPr>
        </p:nvGraphicFramePr>
        <p:xfrm>
          <a:off x="6012160" y="311448"/>
          <a:ext cx="603498" cy="402332"/>
        </p:xfrm>
        <a:graphic>
          <a:graphicData uri="http://schemas.openxmlformats.org/presentationml/2006/ole">
            <mc:AlternateContent xmlns:mc="http://schemas.openxmlformats.org/markup-compatibility/2006">
              <mc:Choice xmlns:v="urn:schemas-microsoft-com:vml" Requires="v">
                <p:oleObj spid="_x0000_s72760" name="Equation" r:id="rId3" imgW="342720" imgH="228600" progId="Equation.DSMT4">
                  <p:embed/>
                </p:oleObj>
              </mc:Choice>
              <mc:Fallback>
                <p:oleObj name="Equation" r:id="rId3" imgW="342720" imgH="228600" progId="Equation.DSMT4">
                  <p:embed/>
                  <p:pic>
                    <p:nvPicPr>
                      <p:cNvPr id="2" name="Об'єкт 1"/>
                      <p:cNvPicPr/>
                      <p:nvPr/>
                    </p:nvPicPr>
                    <p:blipFill>
                      <a:blip r:embed="rId4"/>
                      <a:stretch>
                        <a:fillRect/>
                      </a:stretch>
                    </p:blipFill>
                    <p:spPr>
                      <a:xfrm>
                        <a:off x="6012160" y="311448"/>
                        <a:ext cx="603498" cy="402332"/>
                      </a:xfrm>
                      <a:prstGeom prst="rect">
                        <a:avLst/>
                      </a:prstGeom>
                    </p:spPr>
                  </p:pic>
                </p:oleObj>
              </mc:Fallback>
            </mc:AlternateContent>
          </a:graphicData>
        </a:graphic>
      </p:graphicFrame>
      <p:graphicFrame>
        <p:nvGraphicFramePr>
          <p:cNvPr id="4" name="Об'єкт 3"/>
          <p:cNvGraphicFramePr>
            <a:graphicFrameLocks noChangeAspect="1"/>
          </p:cNvGraphicFramePr>
          <p:nvPr>
            <p:extLst/>
          </p:nvPr>
        </p:nvGraphicFramePr>
        <p:xfrm>
          <a:off x="4103143" y="662980"/>
          <a:ext cx="383321" cy="594147"/>
        </p:xfrm>
        <a:graphic>
          <a:graphicData uri="http://schemas.openxmlformats.org/presentationml/2006/ole">
            <mc:AlternateContent xmlns:mc="http://schemas.openxmlformats.org/markup-compatibility/2006">
              <mc:Choice xmlns:v="urn:schemas-microsoft-com:vml" Requires="v">
                <p:oleObj spid="_x0000_s72761" name="Equation" r:id="rId5" imgW="253800" imgH="393480" progId="Equation.DSMT4">
                  <p:embed/>
                </p:oleObj>
              </mc:Choice>
              <mc:Fallback>
                <p:oleObj name="Equation" r:id="rId5" imgW="253800" imgH="393480" progId="Equation.DSMT4">
                  <p:embed/>
                  <p:pic>
                    <p:nvPicPr>
                      <p:cNvPr id="4" name="Об'єкт 3"/>
                      <p:cNvPicPr/>
                      <p:nvPr/>
                    </p:nvPicPr>
                    <p:blipFill>
                      <a:blip r:embed="rId6"/>
                      <a:stretch>
                        <a:fillRect/>
                      </a:stretch>
                    </p:blipFill>
                    <p:spPr>
                      <a:xfrm>
                        <a:off x="4103143" y="662980"/>
                        <a:ext cx="383321" cy="594147"/>
                      </a:xfrm>
                      <a:prstGeom prst="rect">
                        <a:avLst/>
                      </a:prstGeom>
                    </p:spPr>
                  </p:pic>
                </p:oleObj>
              </mc:Fallback>
            </mc:AlternateContent>
          </a:graphicData>
        </a:graphic>
      </p:graphicFrame>
      <p:pic>
        <p:nvPicPr>
          <p:cNvPr id="6" name="Рисунок 5"/>
          <p:cNvPicPr>
            <a:picLocks noChangeAspect="1"/>
          </p:cNvPicPr>
          <p:nvPr/>
        </p:nvPicPr>
        <p:blipFill>
          <a:blip r:embed="rId7"/>
          <a:stretch>
            <a:fillRect/>
          </a:stretch>
        </p:blipFill>
        <p:spPr>
          <a:xfrm>
            <a:off x="3184062" y="4941400"/>
            <a:ext cx="2919891" cy="1789426"/>
          </a:xfrm>
          <a:prstGeom prst="rect">
            <a:avLst/>
          </a:prstGeom>
        </p:spPr>
      </p:pic>
    </p:spTree>
    <p:extLst>
      <p:ext uri="{BB962C8B-B14F-4D97-AF65-F5344CB8AC3E}">
        <p14:creationId xmlns:p14="http://schemas.microsoft.com/office/powerpoint/2010/main" val="2355441169"/>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395536" y="260648"/>
            <a:ext cx="8229600" cy="4032448"/>
          </a:xfrm>
        </p:spPr>
        <p:txBody>
          <a:bodyPr>
            <a:noAutofit/>
          </a:bodyPr>
          <a:lstStyle/>
          <a:p>
            <a:pPr algn="just"/>
            <a:r>
              <a:rPr lang="uk-UA" sz="2400" dirty="0" smtClean="0">
                <a:latin typeface="Times New Roman" panose="02020603050405020304" pitchFamily="18" charset="0"/>
                <a:cs typeface="Times New Roman" panose="02020603050405020304" pitchFamily="18" charset="0"/>
              </a:rPr>
              <a:t>Зазвичай </a:t>
            </a:r>
            <a:r>
              <a:rPr lang="uk-UA" sz="2400" dirty="0">
                <a:latin typeface="Times New Roman" panose="02020603050405020304" pitchFamily="18" charset="0"/>
                <a:cs typeface="Times New Roman" panose="02020603050405020304" pitchFamily="18" charset="0"/>
              </a:rPr>
              <a:t>скелетні м'язи людини </a:t>
            </a:r>
            <a:r>
              <a:rPr lang="uk-UA" sz="2400" dirty="0" smtClean="0">
                <a:latin typeface="Times New Roman" panose="02020603050405020304" pitchFamily="18" charset="0"/>
                <a:cs typeface="Times New Roman" panose="02020603050405020304" pitchFamily="18" charset="0"/>
              </a:rPr>
              <a:t>досягають </a:t>
            </a:r>
            <a:r>
              <a:rPr lang="uk-UA" sz="2400" i="1" dirty="0" smtClean="0">
                <a:latin typeface="Times New Roman" panose="02020603050405020304" pitchFamily="18" charset="0"/>
                <a:cs typeface="Times New Roman" panose="02020603050405020304" pitchFamily="18" charset="0"/>
              </a:rPr>
              <a:t>максимальної сили тяги </a:t>
            </a:r>
            <a:r>
              <a:rPr lang="uk-UA" sz="2400" dirty="0" smtClean="0">
                <a:latin typeface="Times New Roman" panose="02020603050405020304" pitchFamily="18" charset="0"/>
                <a:cs typeface="Times New Roman" panose="02020603050405020304" pitchFamily="18" charset="0"/>
              </a:rPr>
              <a:t>в режимі тетанічного скорочення приблизно </a:t>
            </a:r>
            <a:r>
              <a:rPr lang="uk-UA" sz="2400" i="1" dirty="0" smtClean="0">
                <a:latin typeface="Times New Roman" panose="02020603050405020304" pitchFamily="18" charset="0"/>
                <a:cs typeface="Times New Roman" panose="02020603050405020304" pitchFamily="18" charset="0"/>
              </a:rPr>
              <a:t>через одну секунду </a:t>
            </a:r>
            <a:r>
              <a:rPr lang="uk-UA" sz="2400" dirty="0" smtClean="0">
                <a:latin typeface="Times New Roman" panose="02020603050405020304" pitchFamily="18" charset="0"/>
                <a:cs typeface="Times New Roman" panose="02020603050405020304" pitchFamily="18" charset="0"/>
              </a:rPr>
              <a:t>після початку їх збудження. </a:t>
            </a:r>
          </a:p>
          <a:p>
            <a:pPr algn="just"/>
            <a:r>
              <a:rPr lang="uk-UA" sz="2400" dirty="0" smtClean="0">
                <a:latin typeface="Times New Roman" panose="02020603050405020304" pitchFamily="18" charset="0"/>
                <a:cs typeface="Times New Roman" panose="02020603050405020304" pitchFamily="18" charset="0"/>
              </a:rPr>
              <a:t>Тому при виконанні більшості фізичних вправ м'язи не досягають своєї максимальної сили тяги, а для виконання деяких дій, як уже згадувалось вище, м'язи починають активуватися завчасно перед виконанням роботи. Для практики спорту уміння людини </a:t>
            </a:r>
            <a:r>
              <a:rPr lang="uk-UA" sz="2400" i="1" dirty="0" smtClean="0">
                <a:latin typeface="Times New Roman" panose="02020603050405020304" pitchFamily="18" charset="0"/>
                <a:cs typeface="Times New Roman" panose="02020603050405020304" pitchFamily="18" charset="0"/>
              </a:rPr>
              <a:t>швидко нарощувати силу тяги м'язів </a:t>
            </a:r>
            <a:r>
              <a:rPr lang="uk-UA" sz="2400" dirty="0" smtClean="0">
                <a:latin typeface="Times New Roman" panose="02020603050405020304" pitchFamily="18" charset="0"/>
                <a:cs typeface="Times New Roman" panose="02020603050405020304" pitchFamily="18" charset="0"/>
              </a:rPr>
              <a:t>часто має більше значення, ніж максимальна сила.</a:t>
            </a:r>
            <a:endParaRPr lang="uk-UA" sz="2400" dirty="0">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a:blip r:embed="rId2"/>
          <a:stretch>
            <a:fillRect/>
          </a:stretch>
        </p:blipFill>
        <p:spPr>
          <a:xfrm>
            <a:off x="3427190" y="4005064"/>
            <a:ext cx="2166292" cy="2729528"/>
          </a:xfrm>
          <a:prstGeom prst="rect">
            <a:avLst/>
          </a:prstGeom>
        </p:spPr>
      </p:pic>
    </p:spTree>
    <p:extLst>
      <p:ext uri="{BB962C8B-B14F-4D97-AF65-F5344CB8AC3E}">
        <p14:creationId xmlns:p14="http://schemas.microsoft.com/office/powerpoint/2010/main" val="2771683020"/>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11560" y="332656"/>
            <a:ext cx="8208912" cy="5760640"/>
          </a:xfrm>
        </p:spPr>
        <p:txBody>
          <a:bodyPr>
            <a:noAutofit/>
          </a:bodyPr>
          <a:lstStyle/>
          <a:p>
            <a:r>
              <a:rPr lang="uk-UA"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4</a:t>
            </a:r>
            <a:r>
              <a:rPr lang="uk-UA" sz="2800" b="1"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Сила м’яза при скороченні</a:t>
            </a:r>
          </a:p>
          <a:p>
            <a:endParaRPr lang="uk-UA" sz="2800" dirty="0" smtClean="0">
              <a:solidFill>
                <a:srgbClr val="0070C0"/>
              </a:solidFill>
              <a:latin typeface="Calibri" panose="020F0502020204030204" pitchFamily="34" charset="0"/>
              <a:ea typeface="Calibri" panose="020F0502020204030204" pitchFamily="34" charset="0"/>
              <a:cs typeface="Calibri" panose="020F0502020204030204" pitchFamily="34" charset="0"/>
            </a:endParaRPr>
          </a:p>
          <a:p>
            <a:pPr marL="342900" indent="-342900" algn="just">
              <a:buFont typeface="Arial" panose="020B0604020202020204" pitchFamily="34" charset="0"/>
              <a:buChar char="•"/>
            </a:pPr>
            <a:r>
              <a:rPr lang="uk-UA" sz="2400" dirty="0" smtClean="0">
                <a:solidFill>
                  <a:schemeClr val="tx1"/>
                </a:solidFill>
                <a:latin typeface="Times New Roman" panose="02020603050405020304" pitchFamily="18" charset="0"/>
                <a:cs typeface="Times New Roman" panose="02020603050405020304" pitchFamily="18" charset="0"/>
              </a:rPr>
              <a:t>При </a:t>
            </a:r>
            <a:r>
              <a:rPr lang="uk-UA" sz="2400" dirty="0">
                <a:solidFill>
                  <a:schemeClr val="tx1"/>
                </a:solidFill>
                <a:latin typeface="Times New Roman" panose="02020603050405020304" pitchFamily="18" charset="0"/>
                <a:cs typeface="Times New Roman" panose="02020603050405020304" pitchFamily="18" charset="0"/>
              </a:rPr>
              <a:t>скороченні м'язи розвивають великі зусилля, які залежать від площі поперечного перерізу, початкової довжини волокон та ряду інших факторів. </a:t>
            </a:r>
            <a:endParaRPr lang="uk-UA" sz="2400" dirty="0" smtClean="0">
              <a:solidFill>
                <a:schemeClr val="tx1"/>
              </a:solidFill>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uk-UA" sz="2400" dirty="0" smtClean="0">
                <a:solidFill>
                  <a:schemeClr val="tx1"/>
                </a:solidFill>
                <a:latin typeface="Times New Roman" panose="02020603050405020304" pitchFamily="18" charset="0"/>
                <a:cs typeface="Times New Roman" panose="02020603050405020304" pitchFamily="18" charset="0"/>
              </a:rPr>
              <a:t>Сила </a:t>
            </a:r>
            <a:r>
              <a:rPr lang="uk-UA" sz="2400" dirty="0">
                <a:solidFill>
                  <a:schemeClr val="tx1"/>
                </a:solidFill>
                <a:latin typeface="Times New Roman" panose="02020603050405020304" pitchFamily="18" charset="0"/>
                <a:cs typeface="Times New Roman" panose="02020603050405020304" pitchFamily="18" charset="0"/>
              </a:rPr>
              <a:t>й потужність </a:t>
            </a:r>
            <a:r>
              <a:rPr lang="uk-UA" sz="2400" dirty="0" smtClean="0">
                <a:solidFill>
                  <a:schemeClr val="tx1"/>
                </a:solidFill>
                <a:latin typeface="Times New Roman" panose="02020603050405020304" pitchFamily="18" charset="0"/>
                <a:cs typeface="Times New Roman" panose="02020603050405020304" pitchFamily="18" charset="0"/>
              </a:rPr>
              <a:t>м'язів </a:t>
            </a:r>
            <a:r>
              <a:rPr lang="uk-UA" sz="2400" dirty="0">
                <a:solidFill>
                  <a:schemeClr val="tx1"/>
                </a:solidFill>
                <a:latin typeface="Times New Roman" panose="02020603050405020304" pitchFamily="18" charset="0"/>
                <a:cs typeface="Times New Roman" panose="02020603050405020304" pitchFamily="18" charset="0"/>
              </a:rPr>
              <a:t>залежать </a:t>
            </a:r>
            <a:r>
              <a:rPr lang="uk-UA" sz="2400" dirty="0" smtClean="0">
                <a:solidFill>
                  <a:schemeClr val="tx1"/>
                </a:solidFill>
                <a:latin typeface="Times New Roman" panose="02020603050405020304" pitchFamily="18" charset="0"/>
                <a:cs typeface="Times New Roman" panose="02020603050405020304" pitchFamily="18" charset="0"/>
              </a:rPr>
              <a:t>також від </a:t>
            </a:r>
            <a:r>
              <a:rPr lang="uk-UA" sz="2400" dirty="0">
                <a:solidFill>
                  <a:schemeClr val="tx1"/>
                </a:solidFill>
                <a:latin typeface="Times New Roman" panose="02020603050405020304" pitchFamily="18" charset="0"/>
                <a:cs typeface="Times New Roman" panose="02020603050405020304" pitchFamily="18" charset="0"/>
              </a:rPr>
              <a:t>ряду </a:t>
            </a:r>
            <a:r>
              <a:rPr lang="uk-UA" sz="2400" dirty="0" smtClean="0">
                <a:solidFill>
                  <a:schemeClr val="tx1"/>
                </a:solidFill>
                <a:latin typeface="Times New Roman" panose="02020603050405020304" pitchFamily="18" charset="0"/>
                <a:cs typeface="Times New Roman" panose="02020603050405020304" pitchFamily="18" charset="0"/>
              </a:rPr>
              <a:t>фізіологічних умов</a:t>
            </a:r>
            <a:r>
              <a:rPr lang="uk-UA" sz="2400" dirty="0">
                <a:solidFill>
                  <a:schemeClr val="tx1"/>
                </a:solidFill>
                <a:latin typeface="Times New Roman" panose="02020603050405020304" pitchFamily="18" charset="0"/>
                <a:cs typeface="Times New Roman" panose="02020603050405020304" pitchFamily="18" charset="0"/>
              </a:rPr>
              <a:t>: віку, статі, </a:t>
            </a:r>
            <a:r>
              <a:rPr lang="uk-UA" sz="2400" dirty="0" smtClean="0">
                <a:solidFill>
                  <a:schemeClr val="tx1"/>
                </a:solidFill>
                <a:latin typeface="Times New Roman" panose="02020603050405020304" pitchFamily="18" charset="0"/>
                <a:cs typeface="Times New Roman" panose="02020603050405020304" pitchFamily="18" charset="0"/>
              </a:rPr>
              <a:t>тренованості </a:t>
            </a:r>
            <a:r>
              <a:rPr lang="uk-UA" sz="2400" dirty="0">
                <a:solidFill>
                  <a:schemeClr val="tx1"/>
                </a:solidFill>
                <a:latin typeface="Times New Roman" panose="02020603050405020304" pitchFamily="18" charset="0"/>
                <a:cs typeface="Times New Roman" panose="02020603050405020304" pitchFamily="18" charset="0"/>
              </a:rPr>
              <a:t>та ін. </a:t>
            </a:r>
            <a:endParaRPr lang="uk-UA" sz="2400" dirty="0" smtClean="0">
              <a:solidFill>
                <a:schemeClr val="tx1"/>
              </a:solidFill>
              <a:latin typeface="Times New Roman" panose="02020603050405020304" pitchFamily="18" charset="0"/>
              <a:cs typeface="Times New Roman" panose="02020603050405020304" pitchFamily="18" charset="0"/>
            </a:endParaRPr>
          </a:p>
          <a:p>
            <a:pPr algn="just"/>
            <a:endParaRPr lang="uk-UA" sz="2400" dirty="0" smtClean="0">
              <a:solidFill>
                <a:schemeClr val="tx1"/>
              </a:solidFill>
              <a:latin typeface="Times New Roman" panose="02020603050405020304" pitchFamily="18" charset="0"/>
              <a:cs typeface="Times New Roman" panose="02020603050405020304" pitchFamily="18" charset="0"/>
            </a:endParaRPr>
          </a:p>
          <a:p>
            <a:pPr algn="just"/>
            <a:r>
              <a:rPr lang="uk-UA" sz="2400" dirty="0" smtClean="0">
                <a:solidFill>
                  <a:schemeClr val="tx1"/>
                </a:solidFill>
                <a:latin typeface="Times New Roman" panose="02020603050405020304" pitchFamily="18" charset="0"/>
                <a:cs typeface="Times New Roman" panose="02020603050405020304" pitchFamily="18" charset="0"/>
              </a:rPr>
              <a:t>Основні види сили м’язів:</a:t>
            </a:r>
          </a:p>
          <a:p>
            <a:pPr marL="457200" indent="-457200" algn="just">
              <a:buAutoNum type="arabicPeriod"/>
            </a:pPr>
            <a:r>
              <a:rPr lang="uk-UA" sz="2400" dirty="0" smtClean="0">
                <a:solidFill>
                  <a:schemeClr val="tx1"/>
                </a:solidFill>
                <a:latin typeface="Times New Roman" panose="02020603050405020304" pitchFamily="18" charset="0"/>
                <a:cs typeface="Times New Roman" panose="02020603050405020304" pitchFamily="18" charset="0"/>
              </a:rPr>
              <a:t>Максимальна сила</a:t>
            </a:r>
          </a:p>
          <a:p>
            <a:pPr marL="457200" indent="-457200" algn="just">
              <a:buAutoNum type="arabicPeriod"/>
            </a:pPr>
            <a:r>
              <a:rPr lang="uk-UA" sz="2400" dirty="0" smtClean="0">
                <a:solidFill>
                  <a:schemeClr val="tx1"/>
                </a:solidFill>
                <a:latin typeface="Times New Roman" panose="02020603050405020304" pitchFamily="18" charset="0"/>
                <a:cs typeface="Times New Roman" panose="02020603050405020304" pitchFamily="18" charset="0"/>
              </a:rPr>
              <a:t>Абсолютна сила</a:t>
            </a:r>
          </a:p>
          <a:p>
            <a:pPr marL="457200" indent="-457200" algn="just">
              <a:buAutoNum type="arabicPeriod"/>
            </a:pPr>
            <a:r>
              <a:rPr lang="uk-UA" sz="2400" dirty="0" smtClean="0">
                <a:solidFill>
                  <a:schemeClr val="tx1"/>
                </a:solidFill>
                <a:latin typeface="Times New Roman" panose="02020603050405020304" pitchFamily="18" charset="0"/>
                <a:cs typeface="Times New Roman" panose="02020603050405020304" pitchFamily="18" charset="0"/>
              </a:rPr>
              <a:t>Відносна сила </a:t>
            </a:r>
          </a:p>
          <a:p>
            <a:pPr algn="just"/>
            <a:endParaRPr lang="uk-UA" sz="2400" dirty="0" smtClean="0">
              <a:solidFill>
                <a:schemeClr val="tx1"/>
              </a:solidFill>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a:stretch>
            <a:fillRect/>
          </a:stretch>
        </p:blipFill>
        <p:spPr>
          <a:xfrm>
            <a:off x="4572000" y="3933056"/>
            <a:ext cx="4047772" cy="2276872"/>
          </a:xfrm>
          <a:prstGeom prst="rect">
            <a:avLst/>
          </a:prstGeom>
        </p:spPr>
      </p:pic>
    </p:spTree>
    <p:extLst>
      <p:ext uri="{BB962C8B-B14F-4D97-AF65-F5344CB8AC3E}">
        <p14:creationId xmlns:p14="http://schemas.microsoft.com/office/powerpoint/2010/main" val="2621114084"/>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51520" y="224553"/>
            <a:ext cx="8604956" cy="3785652"/>
          </a:xfrm>
          <a:prstGeom prst="rect">
            <a:avLst/>
          </a:prstGeom>
          <a:noFill/>
        </p:spPr>
        <p:txBody>
          <a:bodyPr wrap="square" rtlCol="0">
            <a:spAutoFit/>
          </a:bodyPr>
          <a:lstStyle/>
          <a:p>
            <a:pPr algn="just"/>
            <a:r>
              <a:rPr lang="uk-UA" sz="2400" b="1" dirty="0" smtClean="0">
                <a:latin typeface="Times New Roman" panose="02020603050405020304" pitchFamily="18" charset="0"/>
                <a:cs typeface="Times New Roman" panose="02020603050405020304" pitchFamily="18" charset="0"/>
              </a:rPr>
              <a:t>Максимальна </a:t>
            </a:r>
            <a:r>
              <a:rPr lang="uk-UA" sz="2400" b="1" dirty="0">
                <a:latin typeface="Times New Roman" panose="02020603050405020304" pitchFamily="18" charset="0"/>
                <a:cs typeface="Times New Roman" panose="02020603050405020304" pitchFamily="18" charset="0"/>
              </a:rPr>
              <a:t>сила </a:t>
            </a:r>
            <a:r>
              <a:rPr lang="uk-UA" sz="2400" b="1" dirty="0" smtClean="0">
                <a:latin typeface="Times New Roman" panose="02020603050405020304" pitchFamily="18" charset="0"/>
                <a:cs typeface="Times New Roman" panose="02020603050405020304" pitchFamily="18" charset="0"/>
              </a:rPr>
              <a:t>м’яза (    </a:t>
            </a:r>
            <a:r>
              <a:rPr lang="en-US" sz="2400" b="1" dirty="0" smtClean="0">
                <a:latin typeface="Times New Roman" panose="02020603050405020304" pitchFamily="18" charset="0"/>
                <a:cs typeface="Times New Roman" panose="02020603050405020304" pitchFamily="18" charset="0"/>
              </a:rPr>
              <a:t> </a:t>
            </a:r>
            <a:r>
              <a:rPr lang="uk-UA" sz="2400" b="1" dirty="0" smtClean="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визначається тим </a:t>
            </a:r>
            <a:r>
              <a:rPr lang="uk-UA" sz="2400" i="1" dirty="0" smtClean="0">
                <a:solidFill>
                  <a:srgbClr val="C00000"/>
                </a:solidFill>
                <a:latin typeface="Times New Roman" panose="02020603050405020304" pitchFamily="18" charset="0"/>
                <a:cs typeface="Times New Roman" panose="02020603050405020304" pitchFamily="18" charset="0"/>
              </a:rPr>
              <a:t>максимальним вантажем</a:t>
            </a:r>
            <a:r>
              <a:rPr lang="uk-UA" sz="2400" dirty="0" smtClean="0">
                <a:latin typeface="Times New Roman" panose="02020603050405020304" pitchFamily="18" charset="0"/>
                <a:cs typeface="Times New Roman" panose="02020603050405020304" pitchFamily="18" charset="0"/>
              </a:rPr>
              <a:t>, який м’яз здатний підняти. Це найбільша сила, яку може розвинути м’яз або група м’язів при одноразовому зусиллі. </a:t>
            </a:r>
            <a:endParaRPr lang="en-US" sz="2400" dirty="0" smtClean="0">
              <a:latin typeface="Times New Roman" panose="02020603050405020304" pitchFamily="18" charset="0"/>
              <a:cs typeface="Times New Roman" panose="02020603050405020304" pitchFamily="18" charset="0"/>
            </a:endParaRPr>
          </a:p>
          <a:p>
            <a:pPr algn="just"/>
            <a:r>
              <a:rPr lang="uk-UA" sz="2400" dirty="0" smtClean="0">
                <a:latin typeface="Times New Roman" panose="02020603050405020304" pitchFamily="18" charset="0"/>
                <a:cs typeface="Times New Roman" panose="02020603050405020304" pitchFamily="18" charset="0"/>
              </a:rPr>
              <a:t>Вимірюється у вправах, таких як </a:t>
            </a:r>
            <a:r>
              <a:rPr lang="uk-UA" sz="2400" i="1" dirty="0" smtClean="0">
                <a:latin typeface="Times New Roman" panose="02020603050405020304" pitchFamily="18" charset="0"/>
                <a:cs typeface="Times New Roman" panose="02020603050405020304" pitchFamily="18" charset="0"/>
              </a:rPr>
              <a:t>жим лежачи</a:t>
            </a:r>
            <a:r>
              <a:rPr lang="uk-UA" sz="2400" dirty="0" smtClean="0">
                <a:latin typeface="Times New Roman" panose="02020603050405020304" pitchFamily="18" charset="0"/>
                <a:cs typeface="Times New Roman" panose="02020603050405020304" pitchFamily="18" charset="0"/>
              </a:rPr>
              <a:t> або </a:t>
            </a:r>
            <a:r>
              <a:rPr lang="uk-UA" sz="2400" i="1" dirty="0" smtClean="0">
                <a:latin typeface="Times New Roman" panose="02020603050405020304" pitchFamily="18" charset="0"/>
                <a:cs typeface="Times New Roman" panose="02020603050405020304" pitchFamily="18" charset="0"/>
              </a:rPr>
              <a:t>присідання з максимальною вагою</a:t>
            </a:r>
            <a:r>
              <a:rPr lang="uk-UA" sz="2400" dirty="0" smtClean="0">
                <a:latin typeface="Times New Roman" panose="02020603050405020304" pitchFamily="18" charset="0"/>
                <a:cs typeface="Times New Roman" panose="02020603050405020304" pitchFamily="18" charset="0"/>
              </a:rPr>
              <a:t>.</a:t>
            </a:r>
          </a:p>
          <a:p>
            <a:pPr algn="just"/>
            <a:r>
              <a:rPr lang="uk-UA" sz="2400" dirty="0" smtClean="0">
                <a:latin typeface="Times New Roman" panose="02020603050405020304" pitchFamily="18" charset="0"/>
                <a:cs typeface="Times New Roman" panose="02020603050405020304" pitchFamily="18" charset="0"/>
              </a:rPr>
              <a:t>Сила тим більша, чим більший діаметр і “фізіологічний” поперечний переріз м’яза</a:t>
            </a:r>
            <a:r>
              <a:rPr lang="uk-UA" sz="2400" dirty="0">
                <a:latin typeface="Times New Roman" panose="02020603050405020304" pitchFamily="18" charset="0"/>
                <a:cs typeface="Times New Roman" panose="02020603050405020304" pitchFamily="18" charset="0"/>
              </a:rPr>
              <a:t>. </a:t>
            </a:r>
            <a:endParaRPr lang="uk-UA" sz="2400" dirty="0" smtClean="0">
              <a:latin typeface="Times New Roman" panose="02020603050405020304" pitchFamily="18" charset="0"/>
              <a:cs typeface="Times New Roman" panose="02020603050405020304" pitchFamily="18" charset="0"/>
            </a:endParaRPr>
          </a:p>
          <a:p>
            <a:pPr algn="just"/>
            <a:r>
              <a:rPr lang="uk-UA" sz="2400" dirty="0" smtClean="0">
                <a:latin typeface="Times New Roman" panose="02020603050405020304" pitchFamily="18" charset="0"/>
                <a:cs typeface="Times New Roman" panose="02020603050405020304" pitchFamily="18" charset="0"/>
              </a:rPr>
              <a:t>Скелетний </a:t>
            </a:r>
            <a:r>
              <a:rPr lang="uk-UA" sz="2400" dirty="0">
                <a:latin typeface="Times New Roman" panose="02020603050405020304" pitchFamily="18" charset="0"/>
                <a:cs typeface="Times New Roman" panose="02020603050405020304" pitchFamily="18" charset="0"/>
              </a:rPr>
              <a:t>м'яз складається з великої кількості м'язових волокон: чим їх </a:t>
            </a:r>
            <a:r>
              <a:rPr lang="uk-UA" sz="2400" dirty="0" smtClean="0">
                <a:latin typeface="Times New Roman" panose="02020603050405020304" pitchFamily="18" charset="0"/>
                <a:cs typeface="Times New Roman" panose="02020603050405020304" pitchFamily="18" charset="0"/>
              </a:rPr>
              <a:t>більше волокон, </a:t>
            </a:r>
            <a:r>
              <a:rPr lang="uk-UA" sz="2400" dirty="0">
                <a:latin typeface="Times New Roman" panose="02020603050405020304" pitchFamily="18" charset="0"/>
                <a:cs typeface="Times New Roman" panose="02020603050405020304" pitchFamily="18" charset="0"/>
              </a:rPr>
              <a:t>тим сильніший м'яз</a:t>
            </a:r>
            <a:r>
              <a:rPr lang="uk-UA" sz="2400" dirty="0" smtClean="0">
                <a:latin typeface="Times New Roman" panose="02020603050405020304" pitchFamily="18" charset="0"/>
                <a:cs typeface="Times New Roman" panose="02020603050405020304" pitchFamily="18" charset="0"/>
              </a:rPr>
              <a:t>.</a:t>
            </a:r>
            <a:endParaRPr lang="uk-UA" sz="2400" dirty="0">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3"/>
          <a:stretch>
            <a:fillRect/>
          </a:stretch>
        </p:blipFill>
        <p:spPr>
          <a:xfrm>
            <a:off x="683568" y="4372848"/>
            <a:ext cx="3888432" cy="2177522"/>
          </a:xfrm>
          <a:prstGeom prst="rect">
            <a:avLst/>
          </a:prstGeom>
        </p:spPr>
      </p:pic>
      <p:pic>
        <p:nvPicPr>
          <p:cNvPr id="3" name="Рисунок 2"/>
          <p:cNvPicPr>
            <a:picLocks noChangeAspect="1"/>
          </p:cNvPicPr>
          <p:nvPr/>
        </p:nvPicPr>
        <p:blipFill>
          <a:blip r:embed="rId4"/>
          <a:stretch>
            <a:fillRect/>
          </a:stretch>
        </p:blipFill>
        <p:spPr>
          <a:xfrm>
            <a:off x="5076056" y="4428205"/>
            <a:ext cx="3905931" cy="2122165"/>
          </a:xfrm>
          <a:prstGeom prst="rect">
            <a:avLst/>
          </a:prstGeom>
        </p:spPr>
      </p:pic>
      <p:graphicFrame>
        <p:nvGraphicFramePr>
          <p:cNvPr id="4" name="Об'єкт 3"/>
          <p:cNvGraphicFramePr>
            <a:graphicFrameLocks noChangeAspect="1"/>
          </p:cNvGraphicFramePr>
          <p:nvPr>
            <p:extLst/>
          </p:nvPr>
        </p:nvGraphicFramePr>
        <p:xfrm>
          <a:off x="4788024" y="260648"/>
          <a:ext cx="784757" cy="480980"/>
        </p:xfrm>
        <a:graphic>
          <a:graphicData uri="http://schemas.openxmlformats.org/presentationml/2006/ole">
            <mc:AlternateContent xmlns:mc="http://schemas.openxmlformats.org/markup-compatibility/2006">
              <mc:Choice xmlns:v="urn:schemas-microsoft-com:vml" Requires="v">
                <p:oleObj spid="_x0000_s73757" name="Equation" r:id="rId5" imgW="393480" imgH="241200" progId="Equation.DSMT4">
                  <p:embed/>
                </p:oleObj>
              </mc:Choice>
              <mc:Fallback>
                <p:oleObj name="Equation" r:id="rId5" imgW="393480" imgH="241200" progId="Equation.DSMT4">
                  <p:embed/>
                  <p:pic>
                    <p:nvPicPr>
                      <p:cNvPr id="4" name="Об'єкт 3"/>
                      <p:cNvPicPr/>
                      <p:nvPr/>
                    </p:nvPicPr>
                    <p:blipFill>
                      <a:blip r:embed="rId6"/>
                      <a:stretch>
                        <a:fillRect/>
                      </a:stretch>
                    </p:blipFill>
                    <p:spPr>
                      <a:xfrm>
                        <a:off x="4788024" y="260648"/>
                        <a:ext cx="784757" cy="480980"/>
                      </a:xfrm>
                      <a:prstGeom prst="rect">
                        <a:avLst/>
                      </a:prstGeom>
                    </p:spPr>
                  </p:pic>
                </p:oleObj>
              </mc:Fallback>
            </mc:AlternateContent>
          </a:graphicData>
        </a:graphic>
      </p:graphicFrame>
    </p:spTree>
    <p:extLst>
      <p:ext uri="{BB962C8B-B14F-4D97-AF65-F5344CB8AC3E}">
        <p14:creationId xmlns:p14="http://schemas.microsoft.com/office/powerpoint/2010/main" val="801959346"/>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51520" y="260648"/>
            <a:ext cx="8604956" cy="2677656"/>
          </a:xfrm>
          <a:prstGeom prst="rect">
            <a:avLst/>
          </a:prstGeom>
          <a:noFill/>
        </p:spPr>
        <p:txBody>
          <a:bodyPr wrap="square" rtlCol="0">
            <a:spAutoFit/>
          </a:bodyPr>
          <a:lstStyle/>
          <a:p>
            <a:pPr algn="just"/>
            <a:r>
              <a:rPr lang="uk-UA" sz="2400" dirty="0" smtClean="0">
                <a:latin typeface="Times New Roman" panose="02020603050405020304" pitchFamily="18" charset="0"/>
                <a:cs typeface="Times New Roman" panose="02020603050405020304" pitchFamily="18" charset="0"/>
              </a:rPr>
              <a:t>Наприклад, </a:t>
            </a:r>
          </a:p>
          <a:p>
            <a:pPr marL="342900" indent="-342900" algn="just">
              <a:buFont typeface="Arial" panose="020B0604020202020204" pitchFamily="34" charset="0"/>
              <a:buChar char="•"/>
            </a:pPr>
            <a:r>
              <a:rPr lang="uk-UA" sz="2400" dirty="0" smtClean="0">
                <a:latin typeface="Times New Roman" panose="02020603050405020304" pitchFamily="18" charset="0"/>
                <a:cs typeface="Times New Roman" panose="02020603050405020304" pitchFamily="18" charset="0"/>
              </a:rPr>
              <a:t>литковий м’яз, що має значний фізіологічний переріз завдяки пір’єподібному розташуванню м’язових волокон, може розвивати силу, здатну перемістити до </a:t>
            </a:r>
            <a:r>
              <a:rPr lang="uk-UA" sz="2400" b="1" dirty="0" smtClean="0">
                <a:latin typeface="Times New Roman" panose="02020603050405020304" pitchFamily="18" charset="0"/>
                <a:cs typeface="Times New Roman" panose="02020603050405020304" pitchFamily="18" charset="0"/>
              </a:rPr>
              <a:t>400 кг</a:t>
            </a:r>
            <a:r>
              <a:rPr lang="uk-UA" sz="2400" dirty="0" smtClean="0">
                <a:latin typeface="Times New Roman" panose="02020603050405020304" pitchFamily="18" charset="0"/>
                <a:cs typeface="Times New Roman" panose="02020603050405020304" pitchFamily="18" charset="0"/>
              </a:rPr>
              <a:t>, </a:t>
            </a:r>
          </a:p>
          <a:p>
            <a:pPr marL="342900" indent="-342900" algn="just">
              <a:buFont typeface="Arial" panose="020B0604020202020204" pitchFamily="34" charset="0"/>
              <a:buChar char="•"/>
            </a:pPr>
            <a:r>
              <a:rPr lang="uk-UA" sz="2400" dirty="0" smtClean="0">
                <a:latin typeface="Times New Roman" panose="02020603050405020304" pitchFamily="18" charset="0"/>
                <a:cs typeface="Times New Roman" panose="02020603050405020304" pitchFamily="18" charset="0"/>
              </a:rPr>
              <a:t>великий </a:t>
            </a:r>
            <a:r>
              <a:rPr lang="uk-UA" sz="2400" dirty="0">
                <a:latin typeface="Times New Roman" panose="02020603050405020304" pitchFamily="18" charset="0"/>
                <a:cs typeface="Times New Roman" panose="02020603050405020304" pitchFamily="18" charset="0"/>
              </a:rPr>
              <a:t>сідничний м’яз – </a:t>
            </a:r>
            <a:r>
              <a:rPr lang="uk-UA" sz="2400" b="1" dirty="0">
                <a:latin typeface="Times New Roman" panose="02020603050405020304" pitchFamily="18" charset="0"/>
                <a:cs typeface="Times New Roman" panose="02020603050405020304" pitchFamily="18" charset="0"/>
              </a:rPr>
              <a:t>1200 </a:t>
            </a:r>
            <a:r>
              <a:rPr lang="uk-UA" sz="2400" b="1" dirty="0" smtClean="0">
                <a:latin typeface="Times New Roman" panose="02020603050405020304" pitchFamily="18" charset="0"/>
                <a:cs typeface="Times New Roman" panose="02020603050405020304" pitchFamily="18" charset="0"/>
              </a:rPr>
              <a:t>кг</a:t>
            </a:r>
            <a:r>
              <a:rPr lang="uk-UA" sz="2400" dirty="0" smtClean="0">
                <a:latin typeface="Times New Roman" panose="02020603050405020304" pitchFamily="18" charset="0"/>
                <a:cs typeface="Times New Roman" panose="02020603050405020304" pitchFamily="18" charset="0"/>
              </a:rPr>
              <a:t>;</a:t>
            </a:r>
          </a:p>
          <a:p>
            <a:pPr marL="342900" indent="-342900" algn="just">
              <a:buFont typeface="Arial" panose="020B0604020202020204" pitchFamily="34" charset="0"/>
              <a:buChar char="•"/>
            </a:pPr>
            <a:r>
              <a:rPr lang="uk-UA" sz="2400" dirty="0" smtClean="0">
                <a:latin typeface="Times New Roman" panose="02020603050405020304" pitchFamily="18" charset="0"/>
                <a:cs typeface="Times New Roman" panose="02020603050405020304" pitchFamily="18" charset="0"/>
              </a:rPr>
              <a:t>загальна максимальна сила, </a:t>
            </a:r>
            <a:r>
              <a:rPr lang="uk-UA" sz="2400" dirty="0">
                <a:latin typeface="Times New Roman" panose="02020603050405020304" pitchFamily="18" charset="0"/>
                <a:cs typeface="Times New Roman" panose="02020603050405020304" pitchFamily="18" charset="0"/>
              </a:rPr>
              <a:t>яку розвинули б м’язи тіла людини, якби скоротились одночасно, дорівнює майже </a:t>
            </a:r>
            <a:r>
              <a:rPr lang="uk-UA" sz="2400" b="1" dirty="0">
                <a:latin typeface="Times New Roman" panose="02020603050405020304" pitchFamily="18" charset="0"/>
                <a:cs typeface="Times New Roman" panose="02020603050405020304" pitchFamily="18" charset="0"/>
              </a:rPr>
              <a:t>22 т</a:t>
            </a:r>
            <a:r>
              <a:rPr lang="uk-UA" sz="2400" dirty="0" smtClean="0">
                <a:latin typeface="Times New Roman" panose="02020603050405020304" pitchFamily="18" charset="0"/>
                <a:cs typeface="Times New Roman" panose="02020603050405020304" pitchFamily="18" charset="0"/>
              </a:rPr>
              <a:t>.</a:t>
            </a:r>
            <a:endParaRPr lang="uk-UA" sz="2400" dirty="0">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a:stretch>
            <a:fillRect/>
          </a:stretch>
        </p:blipFill>
        <p:spPr>
          <a:xfrm>
            <a:off x="395536" y="3068960"/>
            <a:ext cx="4390830" cy="3691881"/>
          </a:xfrm>
          <a:prstGeom prst="rect">
            <a:avLst/>
          </a:prstGeom>
        </p:spPr>
      </p:pic>
      <p:pic>
        <p:nvPicPr>
          <p:cNvPr id="3" name="Рисунок 2"/>
          <p:cNvPicPr>
            <a:picLocks noChangeAspect="1"/>
          </p:cNvPicPr>
          <p:nvPr/>
        </p:nvPicPr>
        <p:blipFill>
          <a:blip r:embed="rId3"/>
          <a:stretch>
            <a:fillRect/>
          </a:stretch>
        </p:blipFill>
        <p:spPr>
          <a:xfrm>
            <a:off x="4772338" y="3717032"/>
            <a:ext cx="4027481" cy="2626618"/>
          </a:xfrm>
          <a:prstGeom prst="rect">
            <a:avLst/>
          </a:prstGeom>
        </p:spPr>
      </p:pic>
    </p:spTree>
    <p:extLst>
      <p:ext uri="{BB962C8B-B14F-4D97-AF65-F5344CB8AC3E}">
        <p14:creationId xmlns:p14="http://schemas.microsoft.com/office/powerpoint/2010/main" val="612722784"/>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07504" y="15920"/>
            <a:ext cx="8928992" cy="4524315"/>
          </a:xfrm>
          <a:prstGeom prst="rect">
            <a:avLst/>
          </a:prstGeom>
          <a:noFill/>
        </p:spPr>
        <p:txBody>
          <a:bodyPr wrap="square" rtlCol="0">
            <a:spAutoFit/>
          </a:bodyPr>
          <a:lstStyle/>
          <a:p>
            <a:pPr algn="just"/>
            <a:r>
              <a:rPr lang="uk-UA" sz="2400" b="1" dirty="0" smtClean="0">
                <a:latin typeface="Times New Roman" panose="02020603050405020304" pitchFamily="18" charset="0"/>
                <a:cs typeface="Times New Roman" panose="02020603050405020304" pitchFamily="18" charset="0"/>
              </a:rPr>
              <a:t>Абсолютна сила м’яза - </a:t>
            </a:r>
            <a:r>
              <a:rPr lang="uk-UA" sz="2400" dirty="0" smtClean="0">
                <a:latin typeface="Times New Roman" panose="02020603050405020304" pitchFamily="18" charset="0"/>
                <a:cs typeface="Times New Roman" panose="02020603050405020304" pitchFamily="18" charset="0"/>
              </a:rPr>
              <a:t>це відношення максимальної сили до площі </a:t>
            </a:r>
            <a:r>
              <a:rPr lang="en-US" sz="2400" dirty="0" smtClean="0">
                <a:latin typeface="Times New Roman" panose="02020603050405020304" pitchFamily="18" charset="0"/>
                <a:cs typeface="Times New Roman" panose="02020603050405020304" pitchFamily="18" charset="0"/>
              </a:rPr>
              <a:t>(S) </a:t>
            </a:r>
            <a:r>
              <a:rPr lang="uk-UA" sz="2400" dirty="0" smtClean="0">
                <a:latin typeface="Times New Roman" panose="02020603050405020304" pitchFamily="18" charset="0"/>
                <a:cs typeface="Times New Roman" panose="02020603050405020304" pitchFamily="18" charset="0"/>
              </a:rPr>
              <a:t>поперечного перерізу м’язів; це сила м’яза, що приходиться на 1          його поперечного перерізу.</a:t>
            </a:r>
          </a:p>
          <a:p>
            <a:endParaRPr lang="uk-UA" sz="2400" dirty="0" smtClean="0">
              <a:latin typeface="Times New Roman" panose="02020603050405020304" pitchFamily="18" charset="0"/>
              <a:cs typeface="Times New Roman" panose="02020603050405020304" pitchFamily="18" charset="0"/>
            </a:endParaRPr>
          </a:p>
          <a:p>
            <a:pPr algn="just"/>
            <a:endParaRPr lang="en-US" sz="2400" dirty="0" smtClean="0">
              <a:latin typeface="Times New Roman" panose="02020603050405020304" pitchFamily="18" charset="0"/>
              <a:cs typeface="Times New Roman" panose="02020603050405020304" pitchFamily="18" charset="0"/>
            </a:endParaRPr>
          </a:p>
          <a:p>
            <a:pPr algn="just"/>
            <a:endParaRPr lang="en-US" sz="2400" dirty="0">
              <a:latin typeface="Times New Roman" panose="02020603050405020304" pitchFamily="18" charset="0"/>
              <a:cs typeface="Times New Roman" panose="02020603050405020304" pitchFamily="18" charset="0"/>
            </a:endParaRPr>
          </a:p>
          <a:p>
            <a:pPr algn="just"/>
            <a:r>
              <a:rPr lang="uk-UA" sz="2400" dirty="0" smtClean="0">
                <a:latin typeface="Times New Roman" panose="02020603050405020304" pitchFamily="18" charset="0"/>
                <a:cs typeface="Times New Roman" panose="02020603050405020304" pitchFamily="18" charset="0"/>
              </a:rPr>
              <a:t>Сила </a:t>
            </a:r>
            <a:r>
              <a:rPr lang="uk-UA" sz="2400" dirty="0">
                <a:latin typeface="Times New Roman" panose="02020603050405020304" pitchFamily="18" charset="0"/>
                <a:cs typeface="Times New Roman" panose="02020603050405020304" pitchFamily="18" charset="0"/>
              </a:rPr>
              <a:t>скорочення м’язового волокна залежить від </a:t>
            </a:r>
            <a:endParaRPr lang="uk-UA" sz="2400" dirty="0" smtClean="0">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uk-UA" sz="2400" dirty="0" smtClean="0">
                <a:latin typeface="Times New Roman" panose="02020603050405020304" pitchFamily="18" charset="0"/>
                <a:cs typeface="Times New Roman" panose="02020603050405020304" pitchFamily="18" charset="0"/>
              </a:rPr>
              <a:t>кількості </a:t>
            </a:r>
            <a:r>
              <a:rPr lang="uk-UA" sz="2400" dirty="0">
                <a:latin typeface="Times New Roman" panose="02020603050405020304" pitchFamily="18" charset="0"/>
                <a:cs typeface="Times New Roman" panose="02020603050405020304" pitchFamily="18" charset="0"/>
              </a:rPr>
              <a:t>поперечних </a:t>
            </a:r>
            <a:r>
              <a:rPr lang="uk-UA" sz="2400" dirty="0" err="1">
                <a:latin typeface="Times New Roman" panose="02020603050405020304" pitchFamily="18" charset="0"/>
                <a:cs typeface="Times New Roman" panose="02020603050405020304" pitchFamily="18" charset="0"/>
              </a:rPr>
              <a:t>актино</a:t>
            </a:r>
            <a:r>
              <a:rPr lang="uk-UA" sz="2400" dirty="0">
                <a:latin typeface="Times New Roman" panose="02020603050405020304" pitchFamily="18" charset="0"/>
                <a:cs typeface="Times New Roman" panose="02020603050405020304" pitchFamily="18" charset="0"/>
              </a:rPr>
              <a:t>-міозинових містків, що утворюються під час скорочення, </a:t>
            </a:r>
            <a:endParaRPr lang="uk-UA" sz="2400" dirty="0" smtClean="0">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uk-UA" sz="2400" dirty="0" smtClean="0">
                <a:latin typeface="Times New Roman" panose="02020603050405020304" pitchFamily="18" charset="0"/>
                <a:cs typeface="Times New Roman" panose="02020603050405020304" pitchFamily="18" charset="0"/>
              </a:rPr>
              <a:t>кількість </a:t>
            </a:r>
            <a:r>
              <a:rPr lang="uk-UA" sz="2400" dirty="0">
                <a:latin typeface="Times New Roman" panose="02020603050405020304" pitchFamily="18" charset="0"/>
                <a:cs typeface="Times New Roman" panose="02020603050405020304" pitchFamily="18" charset="0"/>
              </a:rPr>
              <a:t>поперечних містків залежить а) від концентрації іонів кальцію у біоплазмі, б) початкової довжини м’язового </a:t>
            </a:r>
            <a:r>
              <a:rPr lang="uk-UA" sz="2400" dirty="0" smtClean="0">
                <a:latin typeface="Times New Roman" panose="02020603050405020304" pitchFamily="18" charset="0"/>
                <a:cs typeface="Times New Roman" panose="02020603050405020304" pitchFamily="18" charset="0"/>
              </a:rPr>
              <a:t>волокна - ступеня </a:t>
            </a:r>
            <a:r>
              <a:rPr lang="uk-UA" sz="2400" dirty="0">
                <a:latin typeface="Times New Roman" panose="02020603050405020304" pitchFamily="18" charset="0"/>
                <a:cs typeface="Times New Roman" panose="02020603050405020304" pitchFamily="18" charset="0"/>
              </a:rPr>
              <a:t>його розтягнення.</a:t>
            </a:r>
          </a:p>
        </p:txBody>
      </p:sp>
      <p:pic>
        <p:nvPicPr>
          <p:cNvPr id="2" name="Рисунок 1"/>
          <p:cNvPicPr>
            <a:picLocks noChangeAspect="1"/>
          </p:cNvPicPr>
          <p:nvPr/>
        </p:nvPicPr>
        <p:blipFill>
          <a:blip r:embed="rId3"/>
          <a:stretch>
            <a:fillRect/>
          </a:stretch>
        </p:blipFill>
        <p:spPr>
          <a:xfrm>
            <a:off x="2627784" y="692696"/>
            <a:ext cx="589788" cy="483108"/>
          </a:xfrm>
          <a:prstGeom prst="rect">
            <a:avLst/>
          </a:prstGeom>
        </p:spPr>
      </p:pic>
      <p:graphicFrame>
        <p:nvGraphicFramePr>
          <p:cNvPr id="4" name="Об'єкт 3"/>
          <p:cNvGraphicFramePr>
            <a:graphicFrameLocks noChangeAspect="1"/>
          </p:cNvGraphicFramePr>
          <p:nvPr>
            <p:extLst/>
          </p:nvPr>
        </p:nvGraphicFramePr>
        <p:xfrm>
          <a:off x="3582700" y="1308186"/>
          <a:ext cx="1929916" cy="938878"/>
        </p:xfrm>
        <a:graphic>
          <a:graphicData uri="http://schemas.openxmlformats.org/presentationml/2006/ole">
            <mc:AlternateContent xmlns:mc="http://schemas.openxmlformats.org/markup-compatibility/2006">
              <mc:Choice xmlns:v="urn:schemas-microsoft-com:vml" Requires="v">
                <p:oleObj spid="_x0000_s74781" name="Equation" r:id="rId4" imgW="939600" imgH="457200" progId="Equation.DSMT4">
                  <p:embed/>
                </p:oleObj>
              </mc:Choice>
              <mc:Fallback>
                <p:oleObj name="Equation" r:id="rId4" imgW="939600" imgH="457200" progId="Equation.DSMT4">
                  <p:embed/>
                  <p:pic>
                    <p:nvPicPr>
                      <p:cNvPr id="4" name="Об'єкт 3"/>
                      <p:cNvPicPr/>
                      <p:nvPr/>
                    </p:nvPicPr>
                    <p:blipFill>
                      <a:blip r:embed="rId5"/>
                      <a:stretch>
                        <a:fillRect/>
                      </a:stretch>
                    </p:blipFill>
                    <p:spPr>
                      <a:xfrm>
                        <a:off x="3582700" y="1308186"/>
                        <a:ext cx="1929916" cy="938878"/>
                      </a:xfrm>
                      <a:prstGeom prst="rect">
                        <a:avLst/>
                      </a:prstGeom>
                    </p:spPr>
                  </p:pic>
                </p:oleObj>
              </mc:Fallback>
            </mc:AlternateContent>
          </a:graphicData>
        </a:graphic>
      </p:graphicFrame>
      <p:pic>
        <p:nvPicPr>
          <p:cNvPr id="7" name="Рисунок 6"/>
          <p:cNvPicPr>
            <a:picLocks noChangeAspect="1"/>
          </p:cNvPicPr>
          <p:nvPr/>
        </p:nvPicPr>
        <p:blipFill>
          <a:blip r:embed="rId6"/>
          <a:stretch>
            <a:fillRect/>
          </a:stretch>
        </p:blipFill>
        <p:spPr>
          <a:xfrm>
            <a:off x="2195736" y="4540235"/>
            <a:ext cx="5688632" cy="2197052"/>
          </a:xfrm>
          <a:prstGeom prst="rect">
            <a:avLst/>
          </a:prstGeom>
        </p:spPr>
      </p:pic>
    </p:spTree>
    <p:extLst>
      <p:ext uri="{BB962C8B-B14F-4D97-AF65-F5344CB8AC3E}">
        <p14:creationId xmlns:p14="http://schemas.microsoft.com/office/powerpoint/2010/main" val="1565835465"/>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61238" y="620688"/>
            <a:ext cx="7987226" cy="2308324"/>
          </a:xfrm>
          <a:prstGeom prst="rect">
            <a:avLst/>
          </a:prstGeom>
          <a:noFill/>
        </p:spPr>
        <p:txBody>
          <a:bodyPr wrap="square" rtlCol="0">
            <a:spAutoFit/>
          </a:bodyPr>
          <a:lstStyle/>
          <a:p>
            <a:r>
              <a:rPr lang="uk-UA" sz="2400" dirty="0" smtClean="0">
                <a:latin typeface="Times New Roman" panose="02020603050405020304" pitchFamily="18" charset="0"/>
                <a:cs typeface="Times New Roman" panose="02020603050405020304" pitchFamily="18" charset="0"/>
              </a:rPr>
              <a:t>Абсолютна сила м’яза </a:t>
            </a:r>
          </a:p>
          <a:p>
            <a:pPr marL="342900" indent="-342900">
              <a:buFont typeface="Arial" panose="020B0604020202020204" pitchFamily="34" charset="0"/>
              <a:buChar char="•"/>
            </a:pPr>
            <a:r>
              <a:rPr lang="uk-UA" sz="2400" dirty="0" smtClean="0">
                <a:latin typeface="Times New Roman" panose="02020603050405020304" pitchFamily="18" charset="0"/>
                <a:cs typeface="Times New Roman" panose="02020603050405020304" pitchFamily="18" charset="0"/>
              </a:rPr>
              <a:t>у середньому становить близько 6 - 8 кг на 1 см² поперечного перерізу м’язової тканини.</a:t>
            </a:r>
          </a:p>
          <a:p>
            <a:pPr marL="342900" indent="-342900">
              <a:buFont typeface="Arial" panose="020B0604020202020204" pitchFamily="34" charset="0"/>
              <a:buChar char="•"/>
            </a:pPr>
            <a:r>
              <a:rPr lang="uk-UA" sz="2400" dirty="0" smtClean="0">
                <a:latin typeface="Times New Roman" panose="02020603050405020304" pitchFamily="18" charset="0"/>
                <a:cs typeface="Times New Roman" panose="02020603050405020304" pitchFamily="18" charset="0"/>
              </a:rPr>
              <a:t>литкового м’язу – 5,9 кг/см2, </a:t>
            </a:r>
          </a:p>
          <a:p>
            <a:pPr marL="342900" indent="-342900">
              <a:buFont typeface="Arial" panose="020B0604020202020204" pitchFamily="34" charset="0"/>
              <a:buChar char="•"/>
            </a:pPr>
            <a:r>
              <a:rPr lang="uk-UA" sz="2400" dirty="0" smtClean="0">
                <a:latin typeface="Times New Roman" panose="02020603050405020304" pitchFamily="18" charset="0"/>
                <a:cs typeface="Times New Roman" panose="02020603050405020304" pitchFamily="18" charset="0"/>
              </a:rPr>
              <a:t>жувального – 10 кг /см2, </a:t>
            </a:r>
          </a:p>
          <a:p>
            <a:pPr marL="342900" indent="-342900">
              <a:buFont typeface="Arial" panose="020B0604020202020204" pitchFamily="34" charset="0"/>
              <a:buChar char="•"/>
            </a:pPr>
            <a:r>
              <a:rPr lang="uk-UA" sz="2400" dirty="0" smtClean="0">
                <a:latin typeface="Times New Roman" panose="02020603050405020304" pitchFamily="18" charset="0"/>
                <a:cs typeface="Times New Roman" panose="02020603050405020304" pitchFamily="18" charset="0"/>
              </a:rPr>
              <a:t>триголового м’яза плеча – 16,8 кг/см2. </a:t>
            </a:r>
          </a:p>
        </p:txBody>
      </p:sp>
      <p:pic>
        <p:nvPicPr>
          <p:cNvPr id="4" name="Рисунок 3"/>
          <p:cNvPicPr>
            <a:picLocks noChangeAspect="1"/>
          </p:cNvPicPr>
          <p:nvPr/>
        </p:nvPicPr>
        <p:blipFill>
          <a:blip r:embed="rId2"/>
          <a:stretch>
            <a:fillRect/>
          </a:stretch>
        </p:blipFill>
        <p:spPr>
          <a:xfrm>
            <a:off x="611560" y="3791616"/>
            <a:ext cx="4098794" cy="2301373"/>
          </a:xfrm>
          <a:prstGeom prst="rect">
            <a:avLst/>
          </a:prstGeom>
        </p:spPr>
      </p:pic>
      <p:pic>
        <p:nvPicPr>
          <p:cNvPr id="7" name="Рисунок 6"/>
          <p:cNvPicPr>
            <a:picLocks noChangeAspect="1"/>
          </p:cNvPicPr>
          <p:nvPr/>
        </p:nvPicPr>
        <p:blipFill>
          <a:blip r:embed="rId3"/>
          <a:stretch>
            <a:fillRect/>
          </a:stretch>
        </p:blipFill>
        <p:spPr>
          <a:xfrm>
            <a:off x="5436096" y="3791616"/>
            <a:ext cx="3312368" cy="2644442"/>
          </a:xfrm>
          <a:prstGeom prst="rect">
            <a:avLst/>
          </a:prstGeom>
        </p:spPr>
      </p:pic>
    </p:spTree>
    <p:extLst>
      <p:ext uri="{BB962C8B-B14F-4D97-AF65-F5344CB8AC3E}">
        <p14:creationId xmlns:p14="http://schemas.microsoft.com/office/powerpoint/2010/main" val="1663178384"/>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251520" y="332656"/>
            <a:ext cx="8568952" cy="5976664"/>
          </a:xfrm>
        </p:spPr>
        <p:txBody>
          <a:bodyPr>
            <a:noAutofit/>
          </a:bodyPr>
          <a:lstStyle/>
          <a:p>
            <a:pPr algn="just"/>
            <a:r>
              <a:rPr lang="uk-UA" sz="2400" b="1" dirty="0" smtClean="0">
                <a:solidFill>
                  <a:schemeClr val="tx1"/>
                </a:solidFill>
                <a:latin typeface="Times New Roman" panose="02020603050405020304" pitchFamily="18" charset="0"/>
                <a:cs typeface="Times New Roman" panose="02020603050405020304" pitchFamily="18" charset="0"/>
              </a:rPr>
              <a:t>Відносна сила м’яза </a:t>
            </a:r>
            <a:r>
              <a:rPr lang="uk-UA" sz="2400" dirty="0" smtClean="0">
                <a:solidFill>
                  <a:schemeClr val="tx1"/>
                </a:solidFill>
                <a:latin typeface="Times New Roman" panose="02020603050405020304" pitchFamily="18" charset="0"/>
                <a:cs typeface="Times New Roman" panose="02020603050405020304" pitchFamily="18" charset="0"/>
              </a:rPr>
              <a:t>розраховується як відношення максимальної сили до маси тіла. </a:t>
            </a:r>
          </a:p>
          <a:p>
            <a:pPr algn="just"/>
            <a:endParaRPr lang="uk-UA" sz="2400" dirty="0">
              <a:solidFill>
                <a:schemeClr val="tx1"/>
              </a:solidFill>
              <a:latin typeface="Times New Roman" panose="02020603050405020304" pitchFamily="18" charset="0"/>
              <a:cs typeface="Times New Roman" panose="02020603050405020304" pitchFamily="18" charset="0"/>
            </a:endParaRPr>
          </a:p>
          <a:p>
            <a:pPr algn="just"/>
            <a:endParaRPr lang="uk-UA" sz="2400" dirty="0" smtClean="0">
              <a:solidFill>
                <a:schemeClr val="tx1"/>
              </a:solidFill>
              <a:latin typeface="Times New Roman" panose="02020603050405020304" pitchFamily="18" charset="0"/>
              <a:cs typeface="Times New Roman" panose="02020603050405020304" pitchFamily="18" charset="0"/>
            </a:endParaRPr>
          </a:p>
          <a:p>
            <a:pPr algn="just"/>
            <a:endParaRPr lang="uk-UA" sz="2400" dirty="0" smtClean="0">
              <a:solidFill>
                <a:schemeClr val="tx1"/>
              </a:solidFill>
              <a:latin typeface="Times New Roman" panose="02020603050405020304" pitchFamily="18" charset="0"/>
              <a:cs typeface="Times New Roman" panose="02020603050405020304" pitchFamily="18" charset="0"/>
            </a:endParaRPr>
          </a:p>
          <a:p>
            <a:pPr algn="just"/>
            <a:r>
              <a:rPr lang="uk-UA" sz="2400" dirty="0" smtClean="0">
                <a:solidFill>
                  <a:schemeClr val="tx1"/>
                </a:solidFill>
                <a:latin typeface="Times New Roman" panose="02020603050405020304" pitchFamily="18" charset="0"/>
                <a:cs typeface="Times New Roman" panose="02020603050405020304" pitchFamily="18" charset="0"/>
              </a:rPr>
              <a:t>Чим нижча маса тіла при високій абсолютній силі, тим вищий рівень відносної сили. Відносна сила м’язів є ключовим </a:t>
            </a:r>
            <a:r>
              <a:rPr lang="uk-UA" sz="2400" dirty="0">
                <a:solidFill>
                  <a:schemeClr val="tx1"/>
                </a:solidFill>
                <a:latin typeface="Times New Roman" panose="02020603050405020304" pitchFamily="18" charset="0"/>
                <a:cs typeface="Times New Roman" panose="02020603050405020304" pitchFamily="18" charset="0"/>
              </a:rPr>
              <a:t>фактором у таких видах спорту, де потрібне оптимальне співвідношення </a:t>
            </a:r>
            <a:r>
              <a:rPr lang="uk-UA" sz="2400" dirty="0" smtClean="0">
                <a:solidFill>
                  <a:schemeClr val="tx1"/>
                </a:solidFill>
                <a:latin typeface="Times New Roman" panose="02020603050405020304" pitchFamily="18" charset="0"/>
                <a:cs typeface="Times New Roman" panose="02020603050405020304" pitchFamily="18" charset="0"/>
              </a:rPr>
              <a:t>сили м’язів і </a:t>
            </a:r>
            <a:r>
              <a:rPr lang="uk-UA" sz="2400" dirty="0">
                <a:solidFill>
                  <a:schemeClr val="tx1"/>
                </a:solidFill>
                <a:latin typeface="Times New Roman" panose="02020603050405020304" pitchFamily="18" charset="0"/>
                <a:cs typeface="Times New Roman" panose="02020603050405020304" pitchFamily="18" charset="0"/>
              </a:rPr>
              <a:t>ваги </a:t>
            </a:r>
            <a:r>
              <a:rPr lang="uk-UA" sz="2400" dirty="0" smtClean="0">
                <a:solidFill>
                  <a:schemeClr val="tx1"/>
                </a:solidFill>
                <a:latin typeface="Times New Roman" panose="02020603050405020304" pitchFamily="18" charset="0"/>
                <a:cs typeface="Times New Roman" panose="02020603050405020304" pitchFamily="18" charset="0"/>
              </a:rPr>
              <a:t>тіла.</a:t>
            </a:r>
          </a:p>
        </p:txBody>
      </p:sp>
      <p:graphicFrame>
        <p:nvGraphicFramePr>
          <p:cNvPr id="4" name="Об'єкт 3"/>
          <p:cNvGraphicFramePr>
            <a:graphicFrameLocks noChangeAspect="1"/>
          </p:cNvGraphicFramePr>
          <p:nvPr>
            <p:extLst/>
          </p:nvPr>
        </p:nvGraphicFramePr>
        <p:xfrm>
          <a:off x="3203848" y="1268760"/>
          <a:ext cx="2664296" cy="1008811"/>
        </p:xfrm>
        <a:graphic>
          <a:graphicData uri="http://schemas.openxmlformats.org/presentationml/2006/ole">
            <mc:AlternateContent xmlns:mc="http://schemas.openxmlformats.org/markup-compatibility/2006">
              <mc:Choice xmlns:v="urn:schemas-microsoft-com:vml" Requires="v">
                <p:oleObj spid="_x0000_s75805" name="Equation" r:id="rId3" imgW="1307880" imgH="495000" progId="Equation.DSMT4">
                  <p:embed/>
                </p:oleObj>
              </mc:Choice>
              <mc:Fallback>
                <p:oleObj name="Equation" r:id="rId3" imgW="1307880" imgH="495000" progId="Equation.DSMT4">
                  <p:embed/>
                  <p:pic>
                    <p:nvPicPr>
                      <p:cNvPr id="4" name="Об'єкт 3"/>
                      <p:cNvPicPr/>
                      <p:nvPr/>
                    </p:nvPicPr>
                    <p:blipFill>
                      <a:blip r:embed="rId4"/>
                      <a:stretch>
                        <a:fillRect/>
                      </a:stretch>
                    </p:blipFill>
                    <p:spPr>
                      <a:xfrm>
                        <a:off x="3203848" y="1268760"/>
                        <a:ext cx="2664296" cy="1008811"/>
                      </a:xfrm>
                      <a:prstGeom prst="rect">
                        <a:avLst/>
                      </a:prstGeom>
                    </p:spPr>
                  </p:pic>
                </p:oleObj>
              </mc:Fallback>
            </mc:AlternateContent>
          </a:graphicData>
        </a:graphic>
      </p:graphicFrame>
      <p:pic>
        <p:nvPicPr>
          <p:cNvPr id="5" name="Рисунок 4"/>
          <p:cNvPicPr>
            <a:picLocks noChangeAspect="1"/>
          </p:cNvPicPr>
          <p:nvPr/>
        </p:nvPicPr>
        <p:blipFill>
          <a:blip r:embed="rId5"/>
          <a:stretch>
            <a:fillRect/>
          </a:stretch>
        </p:blipFill>
        <p:spPr>
          <a:xfrm>
            <a:off x="2987824" y="4149080"/>
            <a:ext cx="3744416" cy="2493840"/>
          </a:xfrm>
          <a:prstGeom prst="rect">
            <a:avLst/>
          </a:prstGeom>
        </p:spPr>
      </p:pic>
    </p:spTree>
    <p:extLst>
      <p:ext uri="{BB962C8B-B14F-4D97-AF65-F5344CB8AC3E}">
        <p14:creationId xmlns:p14="http://schemas.microsoft.com/office/powerpoint/2010/main" val="152181290"/>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251520" y="332656"/>
            <a:ext cx="8568952" cy="5976664"/>
          </a:xfrm>
        </p:spPr>
        <p:txBody>
          <a:bodyPr>
            <a:noAutofit/>
          </a:bodyPr>
          <a:lstStyle/>
          <a:p>
            <a:pPr algn="just"/>
            <a:r>
              <a:rPr lang="uk-UA" sz="2400" dirty="0" smtClean="0">
                <a:solidFill>
                  <a:schemeClr val="tx1"/>
                </a:solidFill>
                <a:latin typeface="Times New Roman" panose="02020603050405020304" pitchFamily="18" charset="0"/>
                <a:cs typeface="Times New Roman" panose="02020603050405020304" pitchFamily="18" charset="0"/>
              </a:rPr>
              <a:t>Відносна сила враховується в таких видах спорту, як гімнастика, легка атлетика, бойові мистецтва. </a:t>
            </a:r>
          </a:p>
          <a:p>
            <a:pPr algn="just"/>
            <a:r>
              <a:rPr lang="uk-UA" sz="2400" dirty="0" smtClean="0">
                <a:solidFill>
                  <a:schemeClr val="tx1"/>
                </a:solidFill>
                <a:latin typeface="Times New Roman" panose="02020603050405020304" pitchFamily="18" charset="0"/>
                <a:cs typeface="Times New Roman" panose="02020603050405020304" pitchFamily="18" charset="0"/>
              </a:rPr>
              <a:t>Висока відносна сила дозволяє спортсменам виконувати складні </a:t>
            </a:r>
            <a:r>
              <a:rPr lang="uk-UA" sz="2400" i="1" dirty="0" smtClean="0">
                <a:solidFill>
                  <a:srgbClr val="C00000"/>
                </a:solidFill>
                <a:latin typeface="Times New Roman" panose="02020603050405020304" pitchFamily="18" charset="0"/>
                <a:cs typeface="Times New Roman" panose="02020603050405020304" pitchFamily="18" charset="0"/>
              </a:rPr>
              <a:t>вправи з власною вагою</a:t>
            </a:r>
            <a:r>
              <a:rPr lang="uk-UA" sz="2400" i="1" dirty="0" smtClean="0">
                <a:solidFill>
                  <a:schemeClr val="tx1"/>
                </a:solidFill>
                <a:latin typeface="Times New Roman" panose="02020603050405020304" pitchFamily="18" charset="0"/>
                <a:cs typeface="Times New Roman" panose="02020603050405020304" pitchFamily="18" charset="0"/>
              </a:rPr>
              <a:t> </a:t>
            </a:r>
            <a:r>
              <a:rPr lang="uk-UA" sz="2400" dirty="0" smtClean="0">
                <a:solidFill>
                  <a:schemeClr val="tx1"/>
                </a:solidFill>
                <a:latin typeface="Times New Roman" panose="02020603050405020304" pitchFamily="18" charset="0"/>
                <a:cs typeface="Times New Roman" panose="02020603050405020304" pitchFamily="18" charset="0"/>
              </a:rPr>
              <a:t>(підтягування, стрибки, гімнастичні елементи тощо).</a:t>
            </a:r>
          </a:p>
        </p:txBody>
      </p:sp>
      <p:pic>
        <p:nvPicPr>
          <p:cNvPr id="4" name="Рисунок 3"/>
          <p:cNvPicPr>
            <a:picLocks noChangeAspect="1"/>
          </p:cNvPicPr>
          <p:nvPr/>
        </p:nvPicPr>
        <p:blipFill>
          <a:blip r:embed="rId2"/>
          <a:stretch>
            <a:fillRect/>
          </a:stretch>
        </p:blipFill>
        <p:spPr>
          <a:xfrm>
            <a:off x="530333" y="3068960"/>
            <a:ext cx="4032448" cy="2419469"/>
          </a:xfrm>
          <a:prstGeom prst="rect">
            <a:avLst/>
          </a:prstGeom>
        </p:spPr>
      </p:pic>
      <p:pic>
        <p:nvPicPr>
          <p:cNvPr id="5" name="Рисунок 4"/>
          <p:cNvPicPr>
            <a:picLocks noChangeAspect="1"/>
          </p:cNvPicPr>
          <p:nvPr/>
        </p:nvPicPr>
        <p:blipFill>
          <a:blip r:embed="rId3"/>
          <a:stretch>
            <a:fillRect/>
          </a:stretch>
        </p:blipFill>
        <p:spPr>
          <a:xfrm>
            <a:off x="4884345" y="3933056"/>
            <a:ext cx="3963820" cy="2265040"/>
          </a:xfrm>
          <a:prstGeom prst="rect">
            <a:avLst/>
          </a:prstGeom>
        </p:spPr>
      </p:pic>
    </p:spTree>
    <p:extLst>
      <p:ext uri="{BB962C8B-B14F-4D97-AF65-F5344CB8AC3E}">
        <p14:creationId xmlns:p14="http://schemas.microsoft.com/office/powerpoint/2010/main" val="3127172737"/>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251520" y="170489"/>
            <a:ext cx="8568952" cy="5976664"/>
          </a:xfrm>
        </p:spPr>
        <p:txBody>
          <a:bodyPr>
            <a:noAutofit/>
          </a:bodyPr>
          <a:lstStyle/>
          <a:p>
            <a:pPr algn="just"/>
            <a:r>
              <a:rPr lang="uk-UA" sz="2400" b="1" dirty="0" smtClean="0">
                <a:solidFill>
                  <a:schemeClr val="tx1"/>
                </a:solidFill>
                <a:latin typeface="Times New Roman" panose="02020603050405020304" pitchFamily="18" charset="0"/>
                <a:cs typeface="Times New Roman" panose="02020603050405020304" pitchFamily="18" charset="0"/>
              </a:rPr>
              <a:t>Силова витривалість м’язів:</a:t>
            </a:r>
          </a:p>
          <a:p>
            <a:pPr algn="just"/>
            <a:r>
              <a:rPr lang="uk-UA" sz="2400" dirty="0">
                <a:solidFill>
                  <a:schemeClr val="tx1"/>
                </a:solidFill>
                <a:latin typeface="Times New Roman" panose="02020603050405020304" pitchFamily="18" charset="0"/>
                <a:cs typeface="Times New Roman" panose="02020603050405020304" pitchFamily="18" charset="0"/>
              </a:rPr>
              <a:t>з</a:t>
            </a:r>
            <a:r>
              <a:rPr lang="uk-UA" sz="2400" dirty="0" smtClean="0">
                <a:solidFill>
                  <a:schemeClr val="tx1"/>
                </a:solidFill>
                <a:latin typeface="Times New Roman" panose="02020603050405020304" pitchFamily="18" charset="0"/>
                <a:cs typeface="Times New Roman" panose="02020603050405020304" pitchFamily="18" charset="0"/>
              </a:rPr>
              <a:t>датність м’язів чинити опір стомленню та виконувати </a:t>
            </a:r>
            <a:r>
              <a:rPr lang="uk-UA" sz="2400" i="1" dirty="0" smtClean="0">
                <a:solidFill>
                  <a:srgbClr val="0070C0"/>
                </a:solidFill>
                <a:latin typeface="Times New Roman" panose="02020603050405020304" pitchFamily="18" charset="0"/>
                <a:cs typeface="Times New Roman" panose="02020603050405020304" pitchFamily="18" charset="0"/>
              </a:rPr>
              <a:t>силову роботу</a:t>
            </a:r>
            <a:r>
              <a:rPr lang="uk-UA" sz="2400" dirty="0" smtClean="0">
                <a:solidFill>
                  <a:srgbClr val="0070C0"/>
                </a:solidFill>
                <a:latin typeface="Times New Roman" panose="02020603050405020304" pitchFamily="18" charset="0"/>
                <a:cs typeface="Times New Roman" panose="02020603050405020304" pitchFamily="18" charset="0"/>
              </a:rPr>
              <a:t> </a:t>
            </a:r>
            <a:r>
              <a:rPr lang="uk-UA" sz="2400" i="1" dirty="0" smtClean="0">
                <a:solidFill>
                  <a:srgbClr val="0070C0"/>
                </a:solidFill>
                <a:latin typeface="Times New Roman" panose="02020603050405020304" pitchFamily="18" charset="0"/>
                <a:cs typeface="Times New Roman" panose="02020603050405020304" pitchFamily="18" charset="0"/>
              </a:rPr>
              <a:t>протягом тривалого часу</a:t>
            </a:r>
            <a:r>
              <a:rPr lang="uk-UA" sz="2400" dirty="0" smtClean="0">
                <a:solidFill>
                  <a:srgbClr val="0070C0"/>
                </a:solidFill>
                <a:latin typeface="Times New Roman" panose="02020603050405020304" pitchFamily="18" charset="0"/>
                <a:cs typeface="Times New Roman" panose="02020603050405020304" pitchFamily="18" charset="0"/>
              </a:rPr>
              <a:t>. </a:t>
            </a:r>
          </a:p>
          <a:p>
            <a:pPr algn="just"/>
            <a:r>
              <a:rPr lang="uk-UA" sz="2400" dirty="0" smtClean="0">
                <a:solidFill>
                  <a:schemeClr val="tx1"/>
                </a:solidFill>
                <a:latin typeface="Times New Roman" panose="02020603050405020304" pitchFamily="18" charset="0"/>
                <a:cs typeface="Times New Roman" panose="02020603050405020304" pitchFamily="18" charset="0"/>
              </a:rPr>
              <a:t>Важлива у видах спорту, де потрібно багаторазово повторювати силові дії (плавання, біг, веслування).</a:t>
            </a:r>
          </a:p>
          <a:p>
            <a:pPr algn="just"/>
            <a:endParaRPr lang="uk-UA" sz="2400" dirty="0" smtClean="0">
              <a:solidFill>
                <a:schemeClr val="tx1"/>
              </a:solidFill>
              <a:latin typeface="Times New Roman" panose="02020603050405020304" pitchFamily="18" charset="0"/>
              <a:cs typeface="Times New Roman" panose="02020603050405020304" pitchFamily="18" charset="0"/>
            </a:endParaRPr>
          </a:p>
          <a:p>
            <a:pPr algn="just"/>
            <a:endParaRPr lang="uk-UA" sz="2400" dirty="0">
              <a:solidFill>
                <a:schemeClr val="tx1"/>
              </a:solidFill>
              <a:latin typeface="Times New Roman" panose="02020603050405020304" pitchFamily="18" charset="0"/>
              <a:cs typeface="Times New Roman" panose="02020603050405020304" pitchFamily="18" charset="0"/>
            </a:endParaRPr>
          </a:p>
          <a:p>
            <a:pPr algn="just"/>
            <a:endParaRPr lang="uk-UA" sz="2400" dirty="0" smtClean="0">
              <a:solidFill>
                <a:schemeClr val="tx1"/>
              </a:solidFill>
              <a:latin typeface="Times New Roman" panose="02020603050405020304" pitchFamily="18" charset="0"/>
              <a:cs typeface="Times New Roman" panose="02020603050405020304" pitchFamily="18" charset="0"/>
            </a:endParaRPr>
          </a:p>
          <a:p>
            <a:pPr algn="just"/>
            <a:endParaRPr lang="uk-UA" sz="2400" dirty="0" smtClean="0">
              <a:solidFill>
                <a:schemeClr val="tx1"/>
              </a:solidFill>
              <a:latin typeface="Times New Roman" panose="02020603050405020304" pitchFamily="18" charset="0"/>
              <a:cs typeface="Times New Roman" panose="02020603050405020304" pitchFamily="18" charset="0"/>
            </a:endParaRPr>
          </a:p>
          <a:p>
            <a:pPr algn="just"/>
            <a:r>
              <a:rPr lang="uk-UA" sz="2400" b="1" dirty="0" smtClean="0">
                <a:solidFill>
                  <a:schemeClr val="tx1"/>
                </a:solidFill>
                <a:latin typeface="Times New Roman" panose="02020603050405020304" pitchFamily="18" charset="0"/>
                <a:cs typeface="Times New Roman" panose="02020603050405020304" pitchFamily="18" charset="0"/>
              </a:rPr>
              <a:t>Вибухова сила м’яза:</a:t>
            </a:r>
          </a:p>
          <a:p>
            <a:pPr algn="just"/>
            <a:r>
              <a:rPr lang="uk-UA" sz="2400" dirty="0">
                <a:solidFill>
                  <a:schemeClr val="tx1"/>
                </a:solidFill>
                <a:latin typeface="Times New Roman" panose="02020603050405020304" pitchFamily="18" charset="0"/>
                <a:cs typeface="Times New Roman" panose="02020603050405020304" pitchFamily="18" charset="0"/>
              </a:rPr>
              <a:t>з</a:t>
            </a:r>
            <a:r>
              <a:rPr lang="uk-UA" sz="2400" dirty="0" smtClean="0">
                <a:solidFill>
                  <a:schemeClr val="tx1"/>
                </a:solidFill>
                <a:latin typeface="Times New Roman" panose="02020603050405020304" pitchFamily="18" charset="0"/>
                <a:cs typeface="Times New Roman" panose="02020603050405020304" pitchFamily="18" charset="0"/>
              </a:rPr>
              <a:t>датність розвинути </a:t>
            </a:r>
            <a:r>
              <a:rPr lang="uk-UA" sz="2400" i="1" dirty="0" smtClean="0">
                <a:solidFill>
                  <a:srgbClr val="0070C0"/>
                </a:solidFill>
                <a:latin typeface="Times New Roman" panose="02020603050405020304" pitchFamily="18" charset="0"/>
                <a:cs typeface="Times New Roman" panose="02020603050405020304" pitchFamily="18" charset="0"/>
              </a:rPr>
              <a:t>велику силу за короткий час</a:t>
            </a:r>
            <a:r>
              <a:rPr lang="uk-UA" sz="2400" dirty="0" smtClean="0">
                <a:solidFill>
                  <a:srgbClr val="0070C0"/>
                </a:solidFill>
                <a:latin typeface="Times New Roman" panose="02020603050405020304" pitchFamily="18" charset="0"/>
                <a:cs typeface="Times New Roman" panose="02020603050405020304" pitchFamily="18" charset="0"/>
              </a:rPr>
              <a:t>. </a:t>
            </a:r>
          </a:p>
          <a:p>
            <a:pPr algn="just"/>
            <a:r>
              <a:rPr lang="uk-UA" sz="2400" dirty="0" smtClean="0">
                <a:solidFill>
                  <a:schemeClr val="tx1"/>
                </a:solidFill>
                <a:latin typeface="Times New Roman" panose="02020603050405020304" pitchFamily="18" charset="0"/>
                <a:cs typeface="Times New Roman" panose="02020603050405020304" pitchFamily="18" charset="0"/>
              </a:rPr>
              <a:t>Характерна для швидкісно-силових видів спорту, таких як спринт, стрибки, метання.</a:t>
            </a:r>
          </a:p>
        </p:txBody>
      </p:sp>
      <p:pic>
        <p:nvPicPr>
          <p:cNvPr id="4" name="Рисунок 3"/>
          <p:cNvPicPr>
            <a:picLocks noChangeAspect="1"/>
          </p:cNvPicPr>
          <p:nvPr/>
        </p:nvPicPr>
        <p:blipFill>
          <a:blip r:embed="rId2"/>
          <a:stretch>
            <a:fillRect/>
          </a:stretch>
        </p:blipFill>
        <p:spPr>
          <a:xfrm>
            <a:off x="5220072" y="2300231"/>
            <a:ext cx="2893048" cy="1720602"/>
          </a:xfrm>
          <a:prstGeom prst="rect">
            <a:avLst/>
          </a:prstGeom>
        </p:spPr>
      </p:pic>
      <p:pic>
        <p:nvPicPr>
          <p:cNvPr id="5" name="Рисунок 4"/>
          <p:cNvPicPr>
            <a:picLocks noChangeAspect="1"/>
          </p:cNvPicPr>
          <p:nvPr/>
        </p:nvPicPr>
        <p:blipFill>
          <a:blip r:embed="rId3"/>
          <a:stretch>
            <a:fillRect/>
          </a:stretch>
        </p:blipFill>
        <p:spPr>
          <a:xfrm>
            <a:off x="1259632" y="2296808"/>
            <a:ext cx="2657475" cy="1724025"/>
          </a:xfrm>
          <a:prstGeom prst="rect">
            <a:avLst/>
          </a:prstGeom>
        </p:spPr>
      </p:pic>
      <p:pic>
        <p:nvPicPr>
          <p:cNvPr id="6" name="Рисунок 5"/>
          <p:cNvPicPr>
            <a:picLocks noChangeAspect="1"/>
          </p:cNvPicPr>
          <p:nvPr/>
        </p:nvPicPr>
        <p:blipFill>
          <a:blip r:embed="rId4"/>
          <a:stretch>
            <a:fillRect/>
          </a:stretch>
        </p:blipFill>
        <p:spPr>
          <a:xfrm>
            <a:off x="3917107" y="5373216"/>
            <a:ext cx="2653110" cy="1381344"/>
          </a:xfrm>
          <a:prstGeom prst="rect">
            <a:avLst/>
          </a:prstGeom>
        </p:spPr>
      </p:pic>
    </p:spTree>
    <p:extLst>
      <p:ext uri="{BB962C8B-B14F-4D97-AF65-F5344CB8AC3E}">
        <p14:creationId xmlns:p14="http://schemas.microsoft.com/office/powerpoint/2010/main" val="370785495"/>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251520" y="332656"/>
            <a:ext cx="8568952" cy="5976664"/>
          </a:xfrm>
        </p:spPr>
        <p:txBody>
          <a:bodyPr>
            <a:noAutofit/>
          </a:bodyPr>
          <a:lstStyle/>
          <a:p>
            <a:pPr algn="just"/>
            <a:r>
              <a:rPr lang="uk-UA" sz="2400" b="1" dirty="0" smtClean="0">
                <a:solidFill>
                  <a:schemeClr val="tx1"/>
                </a:solidFill>
                <a:latin typeface="Times New Roman" panose="02020603050405020304" pitchFamily="18" charset="0"/>
                <a:cs typeface="Times New Roman" panose="02020603050405020304" pitchFamily="18" charset="0"/>
              </a:rPr>
              <a:t>Динамічна сила</a:t>
            </a:r>
            <a:r>
              <a:rPr lang="uk-UA" sz="2400" dirty="0">
                <a:solidFill>
                  <a:schemeClr val="tx1"/>
                </a:solidFill>
                <a:latin typeface="Times New Roman" panose="02020603050405020304" pitchFamily="18" charset="0"/>
                <a:cs typeface="Times New Roman" panose="02020603050405020304" pitchFamily="18" charset="0"/>
              </a:rPr>
              <a:t> </a:t>
            </a:r>
            <a:r>
              <a:rPr lang="uk-UA" sz="2400" dirty="0" smtClean="0">
                <a:solidFill>
                  <a:schemeClr val="tx1"/>
                </a:solidFill>
                <a:latin typeface="Times New Roman" panose="02020603050405020304" pitchFamily="18" charset="0"/>
                <a:cs typeface="Times New Roman" panose="02020603050405020304" pitchFamily="18" charset="0"/>
              </a:rPr>
              <a:t>- сила</a:t>
            </a:r>
            <a:r>
              <a:rPr lang="uk-UA" sz="2400" dirty="0">
                <a:solidFill>
                  <a:schemeClr val="tx1"/>
                </a:solidFill>
                <a:latin typeface="Times New Roman" panose="02020603050405020304" pitchFamily="18" charset="0"/>
                <a:cs typeface="Times New Roman" panose="02020603050405020304" pitchFamily="18" charset="0"/>
              </a:rPr>
              <a:t>, що розвивається під час руху. </a:t>
            </a:r>
            <a:endParaRPr lang="uk-UA" sz="2400" dirty="0" smtClean="0">
              <a:solidFill>
                <a:schemeClr val="tx1"/>
              </a:solidFill>
              <a:latin typeface="Times New Roman" panose="02020603050405020304" pitchFamily="18" charset="0"/>
              <a:cs typeface="Times New Roman" panose="02020603050405020304" pitchFamily="18" charset="0"/>
            </a:endParaRPr>
          </a:p>
          <a:p>
            <a:pPr algn="just"/>
            <a:r>
              <a:rPr lang="uk-UA" sz="2400" dirty="0" smtClean="0">
                <a:solidFill>
                  <a:schemeClr val="tx1"/>
                </a:solidFill>
                <a:latin typeface="Times New Roman" panose="02020603050405020304" pitchFamily="18" charset="0"/>
                <a:cs typeface="Times New Roman" panose="02020603050405020304" pitchFamily="18" charset="0"/>
              </a:rPr>
              <a:t>Буває </a:t>
            </a:r>
            <a:r>
              <a:rPr lang="uk-UA" sz="2400" dirty="0">
                <a:solidFill>
                  <a:schemeClr val="tx1"/>
                </a:solidFill>
                <a:latin typeface="Times New Roman" panose="02020603050405020304" pitchFamily="18" charset="0"/>
                <a:cs typeface="Times New Roman" panose="02020603050405020304" pitchFamily="18" charset="0"/>
              </a:rPr>
              <a:t>двох видів</a:t>
            </a:r>
            <a:r>
              <a:rPr lang="uk-UA" sz="2400" dirty="0" smtClean="0">
                <a:solidFill>
                  <a:schemeClr val="tx1"/>
                </a:solidFill>
                <a:latin typeface="Times New Roman" panose="02020603050405020304" pitchFamily="18" charset="0"/>
                <a:cs typeface="Times New Roman" panose="02020603050405020304" pitchFamily="18" charset="0"/>
              </a:rPr>
              <a:t>:</a:t>
            </a:r>
          </a:p>
          <a:p>
            <a:pPr marL="342900" indent="-342900" algn="just">
              <a:buFont typeface="Arial" panose="020B0604020202020204" pitchFamily="34" charset="0"/>
              <a:buChar char="•"/>
            </a:pPr>
            <a:r>
              <a:rPr lang="uk-UA" sz="2400" dirty="0">
                <a:solidFill>
                  <a:schemeClr val="tx1"/>
                </a:solidFill>
                <a:latin typeface="Times New Roman" panose="02020603050405020304" pitchFamily="18" charset="0"/>
                <a:cs typeface="Times New Roman" panose="02020603050405020304" pitchFamily="18" charset="0"/>
              </a:rPr>
              <a:t>к</a:t>
            </a:r>
            <a:r>
              <a:rPr lang="uk-UA" sz="2400" dirty="0" smtClean="0">
                <a:solidFill>
                  <a:schemeClr val="tx1"/>
                </a:solidFill>
                <a:latin typeface="Times New Roman" panose="02020603050405020304" pitchFamily="18" charset="0"/>
                <a:cs typeface="Times New Roman" panose="02020603050405020304" pitchFamily="18" charset="0"/>
              </a:rPr>
              <a:t>онцентрична </a:t>
            </a:r>
            <a:r>
              <a:rPr lang="uk-UA" sz="2400" dirty="0">
                <a:solidFill>
                  <a:schemeClr val="tx1"/>
                </a:solidFill>
                <a:latin typeface="Times New Roman" panose="02020603050405020304" pitchFamily="18" charset="0"/>
                <a:cs typeface="Times New Roman" panose="02020603050405020304" pitchFamily="18" charset="0"/>
              </a:rPr>
              <a:t>– коли м’яз скорочується (наприклад, підйом гантелі в </a:t>
            </a:r>
            <a:r>
              <a:rPr lang="uk-UA" sz="2400" dirty="0" err="1">
                <a:solidFill>
                  <a:schemeClr val="tx1"/>
                </a:solidFill>
                <a:latin typeface="Times New Roman" panose="02020603050405020304" pitchFamily="18" charset="0"/>
                <a:cs typeface="Times New Roman" panose="02020603050405020304" pitchFamily="18" charset="0"/>
              </a:rPr>
              <a:t>біцепсовому</a:t>
            </a:r>
            <a:r>
              <a:rPr lang="uk-UA" sz="2400" dirty="0">
                <a:solidFill>
                  <a:schemeClr val="tx1"/>
                </a:solidFill>
                <a:latin typeface="Times New Roman" panose="02020603050405020304" pitchFamily="18" charset="0"/>
                <a:cs typeface="Times New Roman" panose="02020603050405020304" pitchFamily="18" charset="0"/>
              </a:rPr>
              <a:t> згинанні</a:t>
            </a:r>
            <a:r>
              <a:rPr lang="uk-UA" sz="2400" dirty="0" smtClean="0">
                <a:solidFill>
                  <a:schemeClr val="tx1"/>
                </a:solidFill>
                <a:latin typeface="Times New Roman" panose="02020603050405020304" pitchFamily="18" charset="0"/>
                <a:cs typeface="Times New Roman" panose="02020603050405020304" pitchFamily="18" charset="0"/>
              </a:rPr>
              <a:t>);</a:t>
            </a:r>
          </a:p>
          <a:p>
            <a:pPr marL="342900" indent="-342900" algn="just">
              <a:buFont typeface="Arial" panose="020B0604020202020204" pitchFamily="34" charset="0"/>
              <a:buChar char="•"/>
            </a:pPr>
            <a:r>
              <a:rPr lang="uk-UA" sz="2400" dirty="0">
                <a:solidFill>
                  <a:schemeClr val="tx1"/>
                </a:solidFill>
                <a:latin typeface="Times New Roman" panose="02020603050405020304" pitchFamily="18" charset="0"/>
                <a:cs typeface="Times New Roman" panose="02020603050405020304" pitchFamily="18" charset="0"/>
              </a:rPr>
              <a:t>е</a:t>
            </a:r>
            <a:r>
              <a:rPr lang="uk-UA" sz="2400" dirty="0" smtClean="0">
                <a:solidFill>
                  <a:schemeClr val="tx1"/>
                </a:solidFill>
                <a:latin typeface="Times New Roman" panose="02020603050405020304" pitchFamily="18" charset="0"/>
                <a:cs typeface="Times New Roman" panose="02020603050405020304" pitchFamily="18" charset="0"/>
              </a:rPr>
              <a:t>ксцентрична </a:t>
            </a:r>
            <a:r>
              <a:rPr lang="uk-UA" sz="2400" dirty="0">
                <a:solidFill>
                  <a:schemeClr val="tx1"/>
                </a:solidFill>
                <a:latin typeface="Times New Roman" panose="02020603050405020304" pitchFamily="18" charset="0"/>
                <a:cs typeface="Times New Roman" panose="02020603050405020304" pitchFamily="18" charset="0"/>
              </a:rPr>
              <a:t>– коли м’яз розтягується під навантаженням (наприклад, опускання гантелі після підйому</a:t>
            </a:r>
            <a:r>
              <a:rPr lang="uk-UA" sz="2400" dirty="0" smtClean="0">
                <a:solidFill>
                  <a:schemeClr val="tx1"/>
                </a:solidFill>
                <a:latin typeface="Times New Roman" panose="02020603050405020304" pitchFamily="18" charset="0"/>
                <a:cs typeface="Times New Roman" panose="02020603050405020304" pitchFamily="18" charset="0"/>
              </a:rPr>
              <a:t>).</a:t>
            </a:r>
            <a:endParaRPr lang="uk-UA" sz="2400" dirty="0">
              <a:solidFill>
                <a:schemeClr val="tx1"/>
              </a:solidFill>
              <a:latin typeface="Times New Roman" panose="02020603050405020304" pitchFamily="18" charset="0"/>
              <a:cs typeface="Times New Roman" panose="02020603050405020304" pitchFamily="18" charset="0"/>
            </a:endParaRPr>
          </a:p>
          <a:p>
            <a:pPr algn="just"/>
            <a:endParaRPr lang="uk-UA" sz="2400" dirty="0" smtClean="0">
              <a:solidFill>
                <a:schemeClr val="tx1"/>
              </a:solidFill>
              <a:latin typeface="Times New Roman" panose="02020603050405020304" pitchFamily="18" charset="0"/>
              <a:cs typeface="Times New Roman" panose="02020603050405020304" pitchFamily="18" charset="0"/>
            </a:endParaRPr>
          </a:p>
          <a:p>
            <a:pPr algn="just"/>
            <a:r>
              <a:rPr lang="uk-UA" sz="2400" b="1" dirty="0" smtClean="0">
                <a:solidFill>
                  <a:schemeClr val="tx1"/>
                </a:solidFill>
                <a:latin typeface="Times New Roman" panose="02020603050405020304" pitchFamily="18" charset="0"/>
                <a:cs typeface="Times New Roman" panose="02020603050405020304" pitchFamily="18" charset="0"/>
              </a:rPr>
              <a:t>Статична </a:t>
            </a:r>
            <a:r>
              <a:rPr lang="uk-UA" sz="2400" b="1" dirty="0">
                <a:solidFill>
                  <a:schemeClr val="tx1"/>
                </a:solidFill>
                <a:latin typeface="Times New Roman" panose="02020603050405020304" pitchFamily="18" charset="0"/>
                <a:cs typeface="Times New Roman" panose="02020603050405020304" pitchFamily="18" charset="0"/>
              </a:rPr>
              <a:t>(ізометрична) </a:t>
            </a:r>
            <a:r>
              <a:rPr lang="uk-UA" sz="2400" b="1" dirty="0" smtClean="0">
                <a:solidFill>
                  <a:schemeClr val="tx1"/>
                </a:solidFill>
                <a:latin typeface="Times New Roman" panose="02020603050405020304" pitchFamily="18" charset="0"/>
                <a:cs typeface="Times New Roman" panose="02020603050405020304" pitchFamily="18" charset="0"/>
              </a:rPr>
              <a:t>сила</a:t>
            </a:r>
            <a:r>
              <a:rPr lang="uk-UA" sz="2400" dirty="0">
                <a:solidFill>
                  <a:schemeClr val="tx1"/>
                </a:solidFill>
                <a:latin typeface="Times New Roman" panose="02020603050405020304" pitchFamily="18" charset="0"/>
                <a:cs typeface="Times New Roman" panose="02020603050405020304" pitchFamily="18" charset="0"/>
              </a:rPr>
              <a:t> </a:t>
            </a:r>
            <a:r>
              <a:rPr lang="uk-UA" sz="2400" dirty="0" smtClean="0">
                <a:solidFill>
                  <a:schemeClr val="tx1"/>
                </a:solidFill>
                <a:latin typeface="Times New Roman" panose="02020603050405020304" pitchFamily="18" charset="0"/>
                <a:cs typeface="Times New Roman" panose="02020603050405020304" pitchFamily="18" charset="0"/>
              </a:rPr>
              <a:t>- сила</a:t>
            </a:r>
            <a:r>
              <a:rPr lang="uk-UA" sz="2400" dirty="0">
                <a:solidFill>
                  <a:schemeClr val="tx1"/>
                </a:solidFill>
                <a:latin typeface="Times New Roman" panose="02020603050405020304" pitchFamily="18" charset="0"/>
                <a:cs typeface="Times New Roman" panose="02020603050405020304" pitchFamily="18" charset="0"/>
              </a:rPr>
              <a:t>, яка проявляється без зміни довжини м’яза (наприклад, утримання ваги в нерухомому положенні, планка).</a:t>
            </a:r>
            <a:endParaRPr lang="uk-UA" sz="2400" dirty="0" smtClean="0">
              <a:solidFill>
                <a:schemeClr val="tx1"/>
              </a:solidFill>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a:stretch>
            <a:fillRect/>
          </a:stretch>
        </p:blipFill>
        <p:spPr>
          <a:xfrm>
            <a:off x="1884040" y="4509120"/>
            <a:ext cx="5303912" cy="2192007"/>
          </a:xfrm>
          <a:prstGeom prst="rect">
            <a:avLst/>
          </a:prstGeom>
        </p:spPr>
      </p:pic>
    </p:spTree>
    <p:extLst>
      <p:ext uri="{BB962C8B-B14F-4D97-AF65-F5344CB8AC3E}">
        <p14:creationId xmlns:p14="http://schemas.microsoft.com/office/powerpoint/2010/main" val="1754895085"/>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457200" y="1268760"/>
            <a:ext cx="8229600" cy="2448272"/>
          </a:xfrm>
        </p:spPr>
        <p:txBody>
          <a:bodyPr>
            <a:normAutofit/>
          </a:bodyPr>
          <a:lstStyle/>
          <a:p>
            <a:pPr marL="0" indent="0" algn="just">
              <a:buNone/>
            </a:pPr>
            <a:r>
              <a:rPr lang="uk-UA" sz="8000" dirty="0" smtClean="0">
                <a:latin typeface="Times New Roman" panose="02020603050405020304" pitchFamily="18" charset="0"/>
                <a:cs typeface="Times New Roman" panose="02020603050405020304" pitchFamily="18" charset="0"/>
              </a:rPr>
              <a:t>	</a:t>
            </a:r>
            <a:endParaRPr lang="uk-UA" sz="6200" i="1" dirty="0" smtClean="0">
              <a:latin typeface="Times New Roman" panose="02020603050405020304" pitchFamily="18" charset="0"/>
              <a:cs typeface="Times New Roman" panose="02020603050405020304" pitchFamily="18" charset="0"/>
            </a:endParaRPr>
          </a:p>
        </p:txBody>
      </p:sp>
      <p:sp>
        <p:nvSpPr>
          <p:cNvPr id="7" name="Прямокутник 6"/>
          <p:cNvSpPr/>
          <p:nvPr/>
        </p:nvSpPr>
        <p:spPr>
          <a:xfrm>
            <a:off x="611560" y="1780361"/>
            <a:ext cx="7920880" cy="2800767"/>
          </a:xfrm>
          <a:prstGeom prst="rect">
            <a:avLst/>
          </a:prstGeom>
        </p:spPr>
        <p:txBody>
          <a:bodyPr wrap="square">
            <a:spAutoFit/>
          </a:bodyPr>
          <a:lstStyle/>
          <a:p>
            <a:pPr algn="just"/>
            <a:r>
              <a:rPr lang="uk-UA" sz="2400" dirty="0" smtClean="0">
                <a:latin typeface="Times New Roman" panose="02020603050405020304" pitchFamily="18" charset="0"/>
                <a:cs typeface="Times New Roman" panose="02020603050405020304" pitchFamily="18" charset="0"/>
              </a:rPr>
              <a:t>	Залежність </a:t>
            </a:r>
            <a:r>
              <a:rPr lang="uk-UA" sz="2400" i="1" dirty="0">
                <a:solidFill>
                  <a:srgbClr val="0070C0"/>
                </a:solidFill>
                <a:latin typeface="Times New Roman" panose="02020603050405020304" pitchFamily="18" charset="0"/>
                <a:cs typeface="Times New Roman" panose="02020603050405020304" pitchFamily="18" charset="0"/>
              </a:rPr>
              <a:t>швидкості</a:t>
            </a:r>
            <a:r>
              <a:rPr lang="uk-UA" sz="2400" dirty="0">
                <a:latin typeface="Times New Roman" panose="02020603050405020304" pitchFamily="18" charset="0"/>
                <a:cs typeface="Times New Roman" panose="02020603050405020304" pitchFamily="18" charset="0"/>
              </a:rPr>
              <a:t>  скорочення м’яза від </a:t>
            </a:r>
            <a:r>
              <a:rPr lang="uk-UA" sz="2400" i="1" dirty="0">
                <a:solidFill>
                  <a:srgbClr val="0070C0"/>
                </a:solidFill>
                <a:latin typeface="Times New Roman" panose="02020603050405020304" pitchFamily="18" charset="0"/>
                <a:cs typeface="Times New Roman" panose="02020603050405020304" pitchFamily="18" charset="0"/>
              </a:rPr>
              <a:t>сили</a:t>
            </a:r>
            <a:r>
              <a:rPr lang="uk-UA" sz="2400" dirty="0">
                <a:latin typeface="Times New Roman" panose="02020603050405020304" pitchFamily="18" charset="0"/>
                <a:cs typeface="Times New Roman" panose="02020603050405020304" pitchFamily="18" charset="0"/>
              </a:rPr>
              <a:t> навантаження м’яза є важливою при вивченні роботи м’яза, оскільки дозволяє виявити закономірності м’язового скорочення і його енергетики. </a:t>
            </a:r>
          </a:p>
          <a:p>
            <a:pPr algn="just"/>
            <a:r>
              <a:rPr lang="uk-UA" sz="2400" dirty="0" smtClean="0">
                <a:latin typeface="Times New Roman" panose="02020603050405020304" pitchFamily="18" charset="0"/>
                <a:cs typeface="Times New Roman" panose="02020603050405020304" pitchFamily="18" charset="0"/>
              </a:rPr>
              <a:t>	Англійський </a:t>
            </a:r>
            <a:r>
              <a:rPr lang="uk-UA" sz="2400" dirty="0">
                <a:latin typeface="Times New Roman" panose="02020603050405020304" pitchFamily="18" charset="0"/>
                <a:cs typeface="Times New Roman" panose="02020603050405020304" pitchFamily="18" charset="0"/>
              </a:rPr>
              <a:t>вчений </a:t>
            </a:r>
            <a:r>
              <a:rPr lang="uk-UA" sz="2400" b="1" dirty="0" err="1" smtClean="0">
                <a:latin typeface="Times New Roman" panose="02020603050405020304" pitchFamily="18" charset="0"/>
                <a:cs typeface="Times New Roman" panose="02020603050405020304" pitchFamily="18" charset="0"/>
              </a:rPr>
              <a:t>Хілл</a:t>
            </a:r>
            <a:r>
              <a:rPr lang="uk-UA" sz="2400" dirty="0" smtClean="0">
                <a:latin typeface="Times New Roman" panose="02020603050405020304" pitchFamily="18" charset="0"/>
                <a:cs typeface="Times New Roman" panose="02020603050405020304" pitchFamily="18" charset="0"/>
              </a:rPr>
              <a:t> </a:t>
            </a:r>
            <a:r>
              <a:rPr lang="uk-UA" sz="2400" dirty="0">
                <a:latin typeface="Times New Roman" panose="02020603050405020304" pitchFamily="18" charset="0"/>
                <a:cs typeface="Times New Roman" panose="02020603050405020304" pitchFamily="18" charset="0"/>
              </a:rPr>
              <a:t>запропонував емпіричну залежність між силою </a:t>
            </a:r>
            <a:r>
              <a:rPr lang="uk-UA" sz="2400" dirty="0" smtClean="0">
                <a:latin typeface="Times New Roman" panose="02020603050405020304" pitchFamily="18" charset="0"/>
                <a:cs typeface="Times New Roman" panose="02020603050405020304" pitchFamily="18" charset="0"/>
              </a:rPr>
              <a:t>навантаження ( </a:t>
            </a:r>
            <a:r>
              <a:rPr lang="de-DE" sz="2800" i="1" dirty="0" smtClean="0">
                <a:latin typeface="Times New Roman" panose="02020603050405020304" pitchFamily="18" charset="0"/>
                <a:cs typeface="Times New Roman" panose="02020603050405020304" pitchFamily="18" charset="0"/>
              </a:rPr>
              <a:t>F</a:t>
            </a:r>
            <a:r>
              <a:rPr lang="uk-UA" sz="2800" i="1" dirty="0" smtClean="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 </a:t>
            </a:r>
            <a:r>
              <a:rPr lang="uk-UA" sz="2400" dirty="0">
                <a:latin typeface="Times New Roman" panose="02020603050405020304" pitchFamily="18" charset="0"/>
                <a:cs typeface="Times New Roman" panose="02020603050405020304" pitchFamily="18" charset="0"/>
              </a:rPr>
              <a:t>і швидкістю </a:t>
            </a:r>
            <a:r>
              <a:rPr lang="uk-UA" sz="2400" dirty="0" smtClean="0">
                <a:latin typeface="Times New Roman" panose="02020603050405020304" pitchFamily="18" charset="0"/>
                <a:cs typeface="Times New Roman" panose="02020603050405020304" pitchFamily="18" charset="0"/>
              </a:rPr>
              <a:t>скорочення ( </a:t>
            </a:r>
            <a:r>
              <a:rPr lang="de-DE" sz="2800" i="1" dirty="0" smtClean="0">
                <a:latin typeface="Times New Roman" panose="02020603050405020304" pitchFamily="18" charset="0"/>
                <a:cs typeface="Times New Roman" panose="02020603050405020304" pitchFamily="18" charset="0"/>
              </a:rPr>
              <a:t>v</a:t>
            </a:r>
            <a:r>
              <a:rPr lang="uk-UA" sz="2800" i="1" dirty="0" smtClean="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 м’яза </a:t>
            </a:r>
            <a:r>
              <a:rPr lang="uk-UA" sz="2400" dirty="0">
                <a:latin typeface="Times New Roman" panose="02020603050405020304" pitchFamily="18" charset="0"/>
                <a:cs typeface="Times New Roman" panose="02020603050405020304" pitchFamily="18" charset="0"/>
              </a:rPr>
              <a:t>при його ізотонічному скороченні. </a:t>
            </a:r>
          </a:p>
        </p:txBody>
      </p:sp>
      <p:sp>
        <p:nvSpPr>
          <p:cNvPr id="2" name="TextBox 1"/>
          <p:cNvSpPr txBox="1"/>
          <p:nvPr/>
        </p:nvSpPr>
        <p:spPr>
          <a:xfrm>
            <a:off x="1115616" y="404664"/>
            <a:ext cx="6552728" cy="954107"/>
          </a:xfrm>
          <a:prstGeom prst="rect">
            <a:avLst/>
          </a:prstGeom>
          <a:noFill/>
        </p:spPr>
        <p:txBody>
          <a:bodyPr wrap="square" rtlCol="0">
            <a:spAutoFit/>
          </a:bodyPr>
          <a:lstStyle/>
          <a:p>
            <a:pPr algn="ctr"/>
            <a:r>
              <a:rPr lang="uk-UA" sz="2800" b="1" dirty="0" smtClean="0">
                <a:solidFill>
                  <a:srgbClr val="0070C0"/>
                </a:solidFill>
                <a:latin typeface="Times New Roman" panose="02020603050405020304" pitchFamily="18" charset="0"/>
                <a:cs typeface="Times New Roman" panose="02020603050405020304" pitchFamily="18" charset="0"/>
              </a:rPr>
              <a:t>5. Закономірності </a:t>
            </a:r>
          </a:p>
          <a:p>
            <a:pPr algn="ctr"/>
            <a:r>
              <a:rPr lang="uk-UA" sz="2800" b="1" dirty="0">
                <a:solidFill>
                  <a:srgbClr val="0070C0"/>
                </a:solidFill>
                <a:latin typeface="Times New Roman" panose="02020603050405020304" pitchFamily="18" charset="0"/>
                <a:cs typeface="Times New Roman" panose="02020603050405020304" pitchFamily="18" charset="0"/>
              </a:rPr>
              <a:t>м</a:t>
            </a:r>
            <a:r>
              <a:rPr lang="uk-UA" sz="2800" b="1" dirty="0" smtClean="0">
                <a:solidFill>
                  <a:srgbClr val="0070C0"/>
                </a:solidFill>
                <a:latin typeface="Times New Roman" panose="02020603050405020304" pitchFamily="18" charset="0"/>
                <a:cs typeface="Times New Roman" panose="02020603050405020304" pitchFamily="18" charset="0"/>
              </a:rPr>
              <a:t>’язового скорочення </a:t>
            </a:r>
            <a:endParaRPr lang="uk-UA" sz="2800" b="1" dirty="0">
              <a:solidFill>
                <a:srgbClr val="0070C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71442981"/>
      </p:ext>
    </p:extLst>
  </p:cSld>
  <p:clrMapOvr>
    <a:masterClrMapping/>
  </p:clrMapOvr>
  <p:timing>
    <p:tnLst>
      <p:par>
        <p:cTn id="1" dur="indefinite" restart="never" nodeType="tmRoot"/>
      </p:par>
    </p:tn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кутник 6"/>
          <p:cNvSpPr/>
          <p:nvPr/>
        </p:nvSpPr>
        <p:spPr>
          <a:xfrm>
            <a:off x="395536" y="764704"/>
            <a:ext cx="5472608" cy="5262979"/>
          </a:xfrm>
          <a:prstGeom prst="rect">
            <a:avLst/>
          </a:prstGeom>
        </p:spPr>
        <p:txBody>
          <a:bodyPr wrap="square">
            <a:spAutoFit/>
          </a:bodyPr>
          <a:lstStyle/>
          <a:p>
            <a:pPr algn="just"/>
            <a:r>
              <a:rPr lang="uk-UA" sz="2400" b="1" dirty="0" err="1" smtClean="0">
                <a:latin typeface="Times New Roman" panose="02020603050405020304" pitchFamily="18" charset="0"/>
                <a:cs typeface="Times New Roman" panose="02020603050405020304" pitchFamily="18" charset="0"/>
              </a:rPr>
              <a:t>Хілл</a:t>
            </a:r>
            <a:r>
              <a:rPr lang="uk-UA" sz="2400" b="1" dirty="0" smtClean="0">
                <a:latin typeface="Times New Roman" panose="02020603050405020304" pitchFamily="18" charset="0"/>
                <a:cs typeface="Times New Roman" panose="02020603050405020304" pitchFamily="18" charset="0"/>
              </a:rPr>
              <a:t> </a:t>
            </a:r>
            <a:r>
              <a:rPr lang="uk-UA" sz="2400" b="1" dirty="0" err="1">
                <a:latin typeface="Times New Roman" panose="02020603050405020304" pitchFamily="18" charset="0"/>
                <a:cs typeface="Times New Roman" panose="02020603050405020304" pitchFamily="18" charset="0"/>
              </a:rPr>
              <a:t>Арчибалд</a:t>
            </a:r>
            <a:r>
              <a:rPr lang="uk-UA" sz="2400" b="1" dirty="0">
                <a:latin typeface="Times New Roman" panose="02020603050405020304" pitchFamily="18" charset="0"/>
                <a:cs typeface="Times New Roman" panose="02020603050405020304" pitchFamily="18" charset="0"/>
              </a:rPr>
              <a:t> </a:t>
            </a:r>
            <a:r>
              <a:rPr lang="uk-UA" sz="2400" b="1" dirty="0" err="1">
                <a:latin typeface="Times New Roman" panose="02020603050405020304" pitchFamily="18" charset="0"/>
                <a:cs typeface="Times New Roman" panose="02020603050405020304" pitchFamily="18" charset="0"/>
              </a:rPr>
              <a:t>Вівієн</a:t>
            </a:r>
            <a:r>
              <a:rPr lang="uk-UA" sz="2400" b="1" dirty="0">
                <a:latin typeface="Times New Roman" panose="02020603050405020304" pitchFamily="18" charset="0"/>
                <a:cs typeface="Times New Roman" panose="02020603050405020304" pitchFamily="18" charset="0"/>
              </a:rPr>
              <a:t> </a:t>
            </a:r>
            <a:r>
              <a:rPr lang="uk-UA" sz="2400" dirty="0">
                <a:latin typeface="Times New Roman" panose="02020603050405020304" pitchFamily="18" charset="0"/>
                <a:cs typeface="Times New Roman" panose="02020603050405020304" pitchFamily="18" charset="0"/>
              </a:rPr>
              <a:t>(1886-1977), англійський </a:t>
            </a:r>
            <a:r>
              <a:rPr lang="uk-UA" sz="2400" dirty="0" smtClean="0">
                <a:latin typeface="Times New Roman" panose="02020603050405020304" pitchFamily="18" charset="0"/>
                <a:cs typeface="Times New Roman" panose="02020603050405020304" pitchFamily="18" charset="0"/>
              </a:rPr>
              <a:t>математик і фізіолог</a:t>
            </a:r>
            <a:r>
              <a:rPr lang="uk-UA" sz="2400" dirty="0">
                <a:latin typeface="Times New Roman" panose="02020603050405020304" pitchFamily="18" charset="0"/>
                <a:cs typeface="Times New Roman" panose="02020603050405020304" pitchFamily="18" charset="0"/>
              </a:rPr>
              <a:t>, один з основоположників </a:t>
            </a:r>
            <a:r>
              <a:rPr lang="uk-UA" sz="2400" i="1" dirty="0" smtClean="0">
                <a:latin typeface="Times New Roman" panose="02020603050405020304" pitchFamily="18" charset="0"/>
                <a:cs typeface="Times New Roman" panose="02020603050405020304" pitchFamily="18" charset="0"/>
              </a:rPr>
              <a:t>біофізики</a:t>
            </a:r>
            <a:r>
              <a:rPr lang="uk-UA" sz="2400" dirty="0" smtClean="0">
                <a:latin typeface="Times New Roman" panose="02020603050405020304" pitchFamily="18" charset="0"/>
                <a:cs typeface="Times New Roman" panose="02020603050405020304" pitchFamily="18" charset="0"/>
              </a:rPr>
              <a:t>,  лауреат </a:t>
            </a:r>
            <a:r>
              <a:rPr lang="uk-UA" sz="2400" dirty="0">
                <a:latin typeface="Times New Roman" panose="02020603050405020304" pitchFamily="18" charset="0"/>
                <a:cs typeface="Times New Roman" panose="02020603050405020304" pitchFamily="18" charset="0"/>
              </a:rPr>
              <a:t>Нобелівської премії з фізіології і медицини </a:t>
            </a:r>
            <a:r>
              <a:rPr lang="uk-UA" sz="2400" dirty="0" smtClean="0">
                <a:latin typeface="Times New Roman" panose="02020603050405020304" pitchFamily="18" charset="0"/>
                <a:cs typeface="Times New Roman" panose="02020603050405020304" pitchFamily="18" charset="0"/>
              </a:rPr>
              <a:t>1922 року </a:t>
            </a:r>
            <a:r>
              <a:rPr lang="uk-UA" sz="2400" dirty="0">
                <a:latin typeface="Times New Roman" panose="02020603050405020304" pitchFamily="18" charset="0"/>
                <a:cs typeface="Times New Roman" panose="02020603050405020304" pitchFamily="18" charset="0"/>
              </a:rPr>
              <a:t>(спільно з Отто </a:t>
            </a:r>
            <a:r>
              <a:rPr lang="uk-UA" sz="2400" dirty="0" err="1">
                <a:latin typeface="Times New Roman" panose="02020603050405020304" pitchFamily="18" charset="0"/>
                <a:cs typeface="Times New Roman" panose="02020603050405020304" pitchFamily="18" charset="0"/>
              </a:rPr>
              <a:t>Меєргофом</a:t>
            </a:r>
            <a:r>
              <a:rPr lang="uk-UA" sz="2400" dirty="0">
                <a:latin typeface="Times New Roman" panose="02020603050405020304" pitchFamily="18" charset="0"/>
                <a:cs typeface="Times New Roman" panose="02020603050405020304" pitchFamily="18" charset="0"/>
              </a:rPr>
              <a:t>) за праці в галузі </a:t>
            </a:r>
            <a:r>
              <a:rPr lang="uk-UA" sz="2400" dirty="0" smtClean="0">
                <a:latin typeface="Times New Roman" panose="02020603050405020304" pitchFamily="18" charset="0"/>
                <a:cs typeface="Times New Roman" panose="02020603050405020304" pitchFamily="18" charset="0"/>
              </a:rPr>
              <a:t>теплопродукції при м'язовій діяльності. </a:t>
            </a:r>
          </a:p>
          <a:p>
            <a:pPr algn="just"/>
            <a:r>
              <a:rPr lang="uk-UA" sz="2400" dirty="0">
                <a:latin typeface="Times New Roman" panose="02020603050405020304" pitchFamily="18" charset="0"/>
                <a:cs typeface="Times New Roman" panose="02020603050405020304" pitchFamily="18" charset="0"/>
              </a:rPr>
              <a:t>Т</a:t>
            </a:r>
            <a:r>
              <a:rPr lang="uk-UA" sz="2400" dirty="0" smtClean="0">
                <a:latin typeface="Times New Roman" panose="02020603050405020304" pitchFamily="18" charset="0"/>
                <a:cs typeface="Times New Roman" panose="02020603050405020304" pitchFamily="18" charset="0"/>
              </a:rPr>
              <a:t>акож успішний спортсмен-легкоатлет. </a:t>
            </a:r>
          </a:p>
          <a:p>
            <a:pPr algn="just"/>
            <a:r>
              <a:rPr lang="uk-UA" sz="2400" dirty="0" smtClean="0">
                <a:latin typeface="Times New Roman" panose="02020603050405020304" pitchFamily="18" charset="0"/>
                <a:cs typeface="Times New Roman" panose="02020603050405020304" pitchFamily="18" charset="0"/>
              </a:rPr>
              <a:t>Науковий напрямок його робіт - термодинаміка м’язового скорочення, застосування методів знаходження оптимальних рішень на основі математичного моделювання в біології і медицині.</a:t>
            </a:r>
          </a:p>
        </p:txBody>
      </p:sp>
      <p:pic>
        <p:nvPicPr>
          <p:cNvPr id="5" name="Рисунок 4"/>
          <p:cNvPicPr>
            <a:picLocks noChangeAspect="1"/>
          </p:cNvPicPr>
          <p:nvPr/>
        </p:nvPicPr>
        <p:blipFill>
          <a:blip r:embed="rId2"/>
          <a:stretch>
            <a:fillRect/>
          </a:stretch>
        </p:blipFill>
        <p:spPr>
          <a:xfrm>
            <a:off x="6228184" y="764704"/>
            <a:ext cx="2448272" cy="3458670"/>
          </a:xfrm>
          <a:prstGeom prst="rect">
            <a:avLst/>
          </a:prstGeom>
        </p:spPr>
      </p:pic>
      <p:pic>
        <p:nvPicPr>
          <p:cNvPr id="9" name="Рисунок 8"/>
          <p:cNvPicPr>
            <a:picLocks noChangeAspect="1"/>
          </p:cNvPicPr>
          <p:nvPr/>
        </p:nvPicPr>
        <p:blipFill>
          <a:blip r:embed="rId3"/>
          <a:stretch>
            <a:fillRect/>
          </a:stretch>
        </p:blipFill>
        <p:spPr>
          <a:xfrm>
            <a:off x="6228184" y="4365104"/>
            <a:ext cx="2619375" cy="1743075"/>
          </a:xfrm>
          <a:prstGeom prst="rect">
            <a:avLst/>
          </a:prstGeom>
        </p:spPr>
      </p:pic>
    </p:spTree>
    <p:extLst>
      <p:ext uri="{BB962C8B-B14F-4D97-AF65-F5344CB8AC3E}">
        <p14:creationId xmlns:p14="http://schemas.microsoft.com/office/powerpoint/2010/main" val="188235450"/>
      </p:ext>
    </p:extLst>
  </p:cSld>
  <p:clrMapOvr>
    <a:masterClrMapping/>
  </p:clrMapOvr>
  <p:timing>
    <p:tnLst>
      <p:par>
        <p:cTn id="1" dur="indefinite" restart="never" nodeType="tmRoot"/>
      </p:par>
    </p:tn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кутник 4"/>
          <p:cNvSpPr/>
          <p:nvPr/>
        </p:nvSpPr>
        <p:spPr>
          <a:xfrm>
            <a:off x="395536" y="332656"/>
            <a:ext cx="8568952" cy="6186309"/>
          </a:xfrm>
          <a:prstGeom prst="rect">
            <a:avLst/>
          </a:prstGeom>
        </p:spPr>
        <p:txBody>
          <a:bodyPr wrap="square">
            <a:spAutoFit/>
          </a:bodyPr>
          <a:lstStyle/>
          <a:p>
            <a:r>
              <a:rPr lang="uk-UA" sz="2400" dirty="0" smtClean="0">
                <a:latin typeface="Times New Roman" panose="02020603050405020304" pitchFamily="18" charset="0"/>
                <a:cs typeface="Times New Roman" panose="02020603050405020304" pitchFamily="18" charset="0"/>
              </a:rPr>
              <a:t>Швидкість скорочення (</a:t>
            </a:r>
            <a:r>
              <a:rPr lang="en-US" sz="2800" i="1" dirty="0" smtClean="0">
                <a:latin typeface="Times New Roman" panose="02020603050405020304" pitchFamily="18" charset="0"/>
                <a:cs typeface="Times New Roman" panose="02020603050405020304" pitchFamily="18" charset="0"/>
              </a:rPr>
              <a:t>v</a:t>
            </a:r>
            <a:r>
              <a:rPr lang="en-US" sz="2400" dirty="0" smtClean="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можна описати рівнянням</a:t>
            </a:r>
          </a:p>
          <a:p>
            <a:endParaRPr lang="uk-UA" sz="2400" dirty="0" smtClean="0">
              <a:latin typeface="Times New Roman" panose="02020603050405020304" pitchFamily="18" charset="0"/>
              <a:cs typeface="Times New Roman" panose="02020603050405020304" pitchFamily="18" charset="0"/>
            </a:endParaRPr>
          </a:p>
          <a:p>
            <a:r>
              <a:rPr lang="uk-UA" sz="2400" dirty="0" smtClean="0">
                <a:latin typeface="Times New Roman" panose="02020603050405020304" pitchFamily="18" charset="0"/>
                <a:cs typeface="Times New Roman" panose="02020603050405020304" pitchFamily="18" charset="0"/>
              </a:rPr>
              <a:t> 					                               (1</a:t>
            </a:r>
            <a:r>
              <a:rPr lang="uk-UA" sz="2400" dirty="0">
                <a:latin typeface="Times New Roman" panose="02020603050405020304" pitchFamily="18" charset="0"/>
                <a:cs typeface="Times New Roman" panose="02020603050405020304" pitchFamily="18" charset="0"/>
              </a:rPr>
              <a:t>)</a:t>
            </a:r>
            <a:endParaRPr lang="ru-RU" sz="2400" dirty="0" smtClean="0">
              <a:latin typeface="Times New Roman" panose="02020603050405020304" pitchFamily="18" charset="0"/>
              <a:cs typeface="Times New Roman" panose="02020603050405020304" pitchFamily="18" charset="0"/>
            </a:endParaRPr>
          </a:p>
          <a:p>
            <a:endParaRPr lang="uk-UA" sz="2400" dirty="0" smtClean="0">
              <a:latin typeface="Times New Roman" panose="02020603050405020304" pitchFamily="18" charset="0"/>
              <a:cs typeface="Times New Roman" panose="02020603050405020304" pitchFamily="18" charset="0"/>
            </a:endParaRPr>
          </a:p>
          <a:p>
            <a:pPr>
              <a:lnSpc>
                <a:spcPct val="150000"/>
              </a:lnSpc>
            </a:pPr>
            <a:r>
              <a:rPr lang="uk-UA" sz="2400" dirty="0" smtClean="0">
                <a:latin typeface="Times New Roman" panose="02020603050405020304" pitchFamily="18" charset="0"/>
                <a:cs typeface="Times New Roman" panose="02020603050405020304" pitchFamily="18" charset="0"/>
              </a:rPr>
              <a:t>де        </a:t>
            </a:r>
            <a:r>
              <a:rPr lang="en-US" sz="2400" dirty="0" smtClean="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 швидкість скорочення у момент спостерігання;</a:t>
            </a:r>
          </a:p>
          <a:p>
            <a:pPr>
              <a:lnSpc>
                <a:spcPct val="150000"/>
              </a:lnSpc>
            </a:pPr>
            <a:r>
              <a:rPr lang="uk-UA" sz="2400" dirty="0" smtClean="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   - повне скорочення м’яза;</a:t>
            </a:r>
          </a:p>
          <a:p>
            <a:r>
              <a:rPr lang="uk-UA" sz="2400" dirty="0" smtClean="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 </a:t>
            </a:r>
            <a:r>
              <a:rPr lang="en-US" sz="2800" i="1" dirty="0" smtClean="0">
                <a:latin typeface="Times New Roman" panose="02020603050405020304" pitchFamily="18" charset="0"/>
                <a:cs typeface="Times New Roman" panose="02020603050405020304" pitchFamily="18" charset="0"/>
              </a:rPr>
              <a:t>x</a:t>
            </a:r>
            <a:r>
              <a:rPr lang="uk-UA" sz="2400" dirty="0" smtClean="0">
                <a:latin typeface="Times New Roman" panose="02020603050405020304" pitchFamily="18" charset="0"/>
                <a:cs typeface="Times New Roman" panose="02020603050405020304" pitchFamily="18" charset="0"/>
              </a:rPr>
              <a:t>       - скорочення м’яза у даний момент;</a:t>
            </a:r>
            <a:endParaRPr lang="en-US" sz="2400" dirty="0" smtClean="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          </a:t>
            </a:r>
            <a:r>
              <a:rPr lang="en-US" sz="2800" i="1" dirty="0" smtClean="0">
                <a:latin typeface="Times New Roman" panose="02020603050405020304" pitchFamily="18" charset="0"/>
                <a:cs typeface="Times New Roman" panose="02020603050405020304" pitchFamily="18" charset="0"/>
              </a:rPr>
              <a:t>B</a:t>
            </a:r>
            <a:r>
              <a:rPr lang="en-US" sz="2400" dirty="0" smtClean="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константа, яка визначає початкову швидкість процесу.</a:t>
            </a:r>
            <a:r>
              <a:rPr lang="ru-RU" sz="2400" dirty="0">
                <a:latin typeface="Times New Roman" panose="02020603050405020304" pitchFamily="18" charset="0"/>
                <a:cs typeface="Times New Roman" panose="02020603050405020304" pitchFamily="18" charset="0"/>
              </a:rPr>
              <a:t> </a:t>
            </a:r>
            <a:endParaRPr lang="ru-RU" sz="2400" dirty="0" smtClean="0">
              <a:latin typeface="Times New Roman" panose="02020603050405020304" pitchFamily="18" charset="0"/>
              <a:cs typeface="Times New Roman" panose="02020603050405020304" pitchFamily="18" charset="0"/>
            </a:endParaRPr>
          </a:p>
          <a:p>
            <a:pPr algn="just"/>
            <a:endParaRPr lang="en-US" sz="2400" dirty="0" smtClean="0">
              <a:latin typeface="Times New Roman" panose="02020603050405020304" pitchFamily="18" charset="0"/>
              <a:cs typeface="Times New Roman" panose="02020603050405020304" pitchFamily="18" charset="0"/>
            </a:endParaRPr>
          </a:p>
          <a:p>
            <a:pPr algn="just"/>
            <a:r>
              <a:rPr lang="uk-UA" sz="2400" dirty="0" smtClean="0">
                <a:latin typeface="Times New Roman" panose="02020603050405020304" pitchFamily="18" charset="0"/>
                <a:cs typeface="Times New Roman" panose="02020603050405020304" pitchFamily="18" charset="0"/>
              </a:rPr>
              <a:t>Одним з головних факторів, який визначає величину </a:t>
            </a:r>
            <a:r>
              <a:rPr lang="uk-UA" sz="2400" i="1" dirty="0" smtClean="0">
                <a:latin typeface="Times New Roman" panose="02020603050405020304" pitchFamily="18" charset="0"/>
                <a:cs typeface="Times New Roman" panose="02020603050405020304" pitchFamily="18" charset="0"/>
              </a:rPr>
              <a:t>В</a:t>
            </a:r>
            <a:r>
              <a:rPr lang="uk-UA" sz="2400" dirty="0" smtClean="0">
                <a:latin typeface="Times New Roman" panose="02020603050405020304" pitchFamily="18" charset="0"/>
                <a:cs typeface="Times New Roman" panose="02020603050405020304" pitchFamily="18" charset="0"/>
              </a:rPr>
              <a:t>, є навантаження, що прикладено до м’яза. Причому величина </a:t>
            </a:r>
            <a:r>
              <a:rPr lang="uk-UA" sz="2400" i="1" dirty="0" smtClean="0">
                <a:latin typeface="Times New Roman" panose="02020603050405020304" pitchFamily="18" charset="0"/>
                <a:cs typeface="Times New Roman" panose="02020603050405020304" pitchFamily="18" charset="0"/>
              </a:rPr>
              <a:t>В</a:t>
            </a:r>
            <a:r>
              <a:rPr lang="uk-UA" sz="2400" dirty="0" smtClean="0">
                <a:latin typeface="Times New Roman" panose="02020603050405020304" pitchFamily="18" charset="0"/>
                <a:cs typeface="Times New Roman" panose="02020603050405020304" pitchFamily="18" charset="0"/>
              </a:rPr>
              <a:t> зменшується із зростанням навантаження. </a:t>
            </a:r>
          </a:p>
          <a:p>
            <a:pPr algn="just"/>
            <a:r>
              <a:rPr lang="uk-UA" sz="2400" dirty="0" smtClean="0">
                <a:latin typeface="Times New Roman" panose="02020603050405020304" pitchFamily="18" charset="0"/>
                <a:cs typeface="Times New Roman" panose="02020603050405020304" pitchFamily="18" charset="0"/>
              </a:rPr>
              <a:t>Так, </a:t>
            </a:r>
            <a:r>
              <a:rPr lang="uk-UA" sz="2400" dirty="0" smtClean="0">
                <a:solidFill>
                  <a:srgbClr val="0070C0"/>
                </a:solidFill>
                <a:latin typeface="Times New Roman" panose="02020603050405020304" pitchFamily="18" charset="0"/>
                <a:cs typeface="Times New Roman" panose="02020603050405020304" pitchFamily="18" charset="0"/>
              </a:rPr>
              <a:t>при дуже малих навантаженнях м’яз скорочується швидко, а при дуже великих – повільно.</a:t>
            </a:r>
            <a:endParaRPr lang="uk-UA" sz="2400" dirty="0">
              <a:solidFill>
                <a:srgbClr val="0070C0"/>
              </a:solidFill>
              <a:latin typeface="Times New Roman" panose="02020603050405020304" pitchFamily="18" charset="0"/>
              <a:cs typeface="Times New Roman" panose="02020603050405020304" pitchFamily="18" charset="0"/>
            </a:endParaRPr>
          </a:p>
        </p:txBody>
      </p:sp>
      <p:graphicFrame>
        <p:nvGraphicFramePr>
          <p:cNvPr id="2" name="Об'єкт 1"/>
          <p:cNvGraphicFramePr>
            <a:graphicFrameLocks noChangeAspect="1"/>
          </p:cNvGraphicFramePr>
          <p:nvPr>
            <p:extLst/>
          </p:nvPr>
        </p:nvGraphicFramePr>
        <p:xfrm>
          <a:off x="2797175" y="836613"/>
          <a:ext cx="2700338" cy="900112"/>
        </p:xfrm>
        <a:graphic>
          <a:graphicData uri="http://schemas.openxmlformats.org/presentationml/2006/ole">
            <mc:AlternateContent xmlns:mc="http://schemas.openxmlformats.org/markup-compatibility/2006">
              <mc:Choice xmlns:v="urn:schemas-microsoft-com:vml" Requires="v">
                <p:oleObj spid="_x0000_s76856" name="Equation" r:id="rId3" imgW="1180800" imgH="393480" progId="Equation.DSMT4">
                  <p:embed/>
                </p:oleObj>
              </mc:Choice>
              <mc:Fallback>
                <p:oleObj name="Equation" r:id="rId3" imgW="1180800" imgH="393480" progId="Equation.DSMT4">
                  <p:embed/>
                  <p:pic>
                    <p:nvPicPr>
                      <p:cNvPr id="2" name="Об'єкт 1"/>
                      <p:cNvPicPr/>
                      <p:nvPr/>
                    </p:nvPicPr>
                    <p:blipFill>
                      <a:blip r:embed="rId4"/>
                      <a:stretch>
                        <a:fillRect/>
                      </a:stretch>
                    </p:blipFill>
                    <p:spPr>
                      <a:xfrm>
                        <a:off x="2797175" y="836613"/>
                        <a:ext cx="2700338" cy="900112"/>
                      </a:xfrm>
                      <a:prstGeom prst="rect">
                        <a:avLst/>
                      </a:prstGeom>
                    </p:spPr>
                  </p:pic>
                </p:oleObj>
              </mc:Fallback>
            </mc:AlternateContent>
          </a:graphicData>
        </a:graphic>
      </p:graphicFrame>
      <p:graphicFrame>
        <p:nvGraphicFramePr>
          <p:cNvPr id="4" name="Об'єкт 3"/>
          <p:cNvGraphicFramePr>
            <a:graphicFrameLocks noChangeAspect="1"/>
          </p:cNvGraphicFramePr>
          <p:nvPr>
            <p:extLst/>
          </p:nvPr>
        </p:nvGraphicFramePr>
        <p:xfrm>
          <a:off x="1044662" y="1736220"/>
          <a:ext cx="963612" cy="854075"/>
        </p:xfrm>
        <a:graphic>
          <a:graphicData uri="http://schemas.openxmlformats.org/presentationml/2006/ole">
            <mc:AlternateContent xmlns:mc="http://schemas.openxmlformats.org/markup-compatibility/2006">
              <mc:Choice xmlns:v="urn:schemas-microsoft-com:vml" Requires="v">
                <p:oleObj spid="_x0000_s76857" name="Equation" r:id="rId5" imgW="444240" imgH="393480" progId="Equation.DSMT4">
                  <p:embed/>
                </p:oleObj>
              </mc:Choice>
              <mc:Fallback>
                <p:oleObj name="Equation" r:id="rId5" imgW="444240" imgH="393480" progId="Equation.DSMT4">
                  <p:embed/>
                  <p:pic>
                    <p:nvPicPr>
                      <p:cNvPr id="4" name="Об'єкт 3"/>
                      <p:cNvPicPr/>
                      <p:nvPr/>
                    </p:nvPicPr>
                    <p:blipFill>
                      <a:blip r:embed="rId6"/>
                      <a:stretch>
                        <a:fillRect/>
                      </a:stretch>
                    </p:blipFill>
                    <p:spPr>
                      <a:xfrm>
                        <a:off x="1044662" y="1736220"/>
                        <a:ext cx="963612" cy="854075"/>
                      </a:xfrm>
                      <a:prstGeom prst="rect">
                        <a:avLst/>
                      </a:prstGeom>
                    </p:spPr>
                  </p:pic>
                </p:oleObj>
              </mc:Fallback>
            </mc:AlternateContent>
          </a:graphicData>
        </a:graphic>
      </p:graphicFrame>
      <p:pic>
        <p:nvPicPr>
          <p:cNvPr id="6" name="Рисунок 5"/>
          <p:cNvPicPr>
            <a:picLocks noChangeAspect="1"/>
          </p:cNvPicPr>
          <p:nvPr/>
        </p:nvPicPr>
        <p:blipFill>
          <a:blip r:embed="rId7"/>
          <a:stretch>
            <a:fillRect/>
          </a:stretch>
        </p:blipFill>
        <p:spPr>
          <a:xfrm>
            <a:off x="1277391" y="2545785"/>
            <a:ext cx="498153" cy="566864"/>
          </a:xfrm>
          <a:prstGeom prst="rect">
            <a:avLst/>
          </a:prstGeom>
        </p:spPr>
      </p:pic>
    </p:spTree>
    <p:extLst>
      <p:ext uri="{BB962C8B-B14F-4D97-AF65-F5344CB8AC3E}">
        <p14:creationId xmlns:p14="http://schemas.microsoft.com/office/powerpoint/2010/main" val="3479271007"/>
      </p:ext>
    </p:extLst>
  </p:cSld>
  <p:clrMapOvr>
    <a:masterClrMapping/>
  </p:clrMapOvr>
  <p:timing>
    <p:tnLst>
      <p:par>
        <p:cTn id="1" dur="indefinite" restart="never" nodeType="tmRoot"/>
      </p:par>
    </p:tn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467544" y="548680"/>
            <a:ext cx="8280920" cy="5688632"/>
          </a:xfrm>
        </p:spPr>
        <p:txBody>
          <a:bodyPr>
            <a:noAutofit/>
          </a:bodyPr>
          <a:lstStyle/>
          <a:p>
            <a:r>
              <a:rPr lang="uk-UA" sz="2800" b="1" dirty="0" smtClean="0">
                <a:solidFill>
                  <a:srgbClr val="0070C0"/>
                </a:solidFill>
                <a:latin typeface="Times New Roman" panose="02020603050405020304" pitchFamily="18" charset="0"/>
                <a:cs typeface="Times New Roman" panose="02020603050405020304" pitchFamily="18" charset="0"/>
              </a:rPr>
              <a:t>Основне рівняння </a:t>
            </a:r>
            <a:r>
              <a:rPr lang="uk-UA" sz="2800" b="1" dirty="0">
                <a:solidFill>
                  <a:srgbClr val="0070C0"/>
                </a:solidFill>
                <a:latin typeface="Times New Roman" panose="02020603050405020304" pitchFamily="18" charset="0"/>
                <a:cs typeface="Times New Roman" panose="02020603050405020304" pitchFamily="18" charset="0"/>
              </a:rPr>
              <a:t>скорочення </a:t>
            </a:r>
            <a:r>
              <a:rPr lang="uk-UA" sz="2800" b="1" dirty="0" smtClean="0">
                <a:solidFill>
                  <a:srgbClr val="0070C0"/>
                </a:solidFill>
                <a:latin typeface="Times New Roman" panose="02020603050405020304" pitchFamily="18" charset="0"/>
                <a:cs typeface="Times New Roman" panose="02020603050405020304" pitchFamily="18" charset="0"/>
              </a:rPr>
              <a:t>м’яза </a:t>
            </a:r>
          </a:p>
          <a:p>
            <a:r>
              <a:rPr lang="uk-UA" sz="2800" b="1" dirty="0" smtClean="0">
                <a:solidFill>
                  <a:srgbClr val="0070C0"/>
                </a:solidFill>
                <a:latin typeface="Times New Roman" panose="02020603050405020304" pitchFamily="18" charset="0"/>
                <a:cs typeface="Times New Roman" panose="02020603050405020304" pitchFamily="18" charset="0"/>
              </a:rPr>
              <a:t>(рівняння </a:t>
            </a:r>
            <a:r>
              <a:rPr lang="uk-UA" sz="2800" b="1" dirty="0" err="1" smtClean="0">
                <a:solidFill>
                  <a:srgbClr val="0070C0"/>
                </a:solidFill>
                <a:latin typeface="Times New Roman" panose="02020603050405020304" pitchFamily="18" charset="0"/>
                <a:cs typeface="Times New Roman" panose="02020603050405020304" pitchFamily="18" charset="0"/>
              </a:rPr>
              <a:t>Хілла</a:t>
            </a:r>
            <a:r>
              <a:rPr lang="uk-UA" sz="2800" b="1" dirty="0" smtClean="0">
                <a:solidFill>
                  <a:srgbClr val="0070C0"/>
                </a:solidFill>
                <a:latin typeface="Times New Roman" panose="02020603050405020304" pitchFamily="18" charset="0"/>
                <a:cs typeface="Times New Roman" panose="02020603050405020304" pitchFamily="18" charset="0"/>
              </a:rPr>
              <a:t>)</a:t>
            </a:r>
            <a:endParaRPr lang="en-US" sz="2800" dirty="0" smtClean="0">
              <a:solidFill>
                <a:schemeClr val="tx1"/>
              </a:solidFill>
              <a:latin typeface="Times New Roman" pitchFamily="18" charset="0"/>
              <a:cs typeface="Times New Roman" pitchFamily="18" charset="0"/>
            </a:endParaRPr>
          </a:p>
          <a:p>
            <a:pPr algn="just"/>
            <a:r>
              <a:rPr lang="en-US" sz="2400" dirty="0">
                <a:solidFill>
                  <a:schemeClr val="tx1"/>
                </a:solidFill>
                <a:latin typeface="Times New Roman" pitchFamily="18" charset="0"/>
                <a:cs typeface="Times New Roman" pitchFamily="18" charset="0"/>
              </a:rPr>
              <a:t>	</a:t>
            </a:r>
            <a:endParaRPr lang="uk-UA" sz="2400" dirty="0" smtClean="0">
              <a:solidFill>
                <a:schemeClr val="tx1"/>
              </a:solidFill>
              <a:latin typeface="Times New Roman" pitchFamily="18" charset="0"/>
              <a:cs typeface="Times New Roman" pitchFamily="18" charset="0"/>
            </a:endParaRPr>
          </a:p>
          <a:p>
            <a:pPr algn="just"/>
            <a:r>
              <a:rPr lang="uk-UA" sz="2400" dirty="0">
                <a:solidFill>
                  <a:schemeClr val="tx1"/>
                </a:solidFill>
                <a:latin typeface="Times New Roman" pitchFamily="18" charset="0"/>
                <a:cs typeface="Times New Roman" pitchFamily="18" charset="0"/>
              </a:rPr>
              <a:t>	</a:t>
            </a:r>
            <a:r>
              <a:rPr lang="uk-UA" sz="2400" dirty="0" smtClean="0">
                <a:solidFill>
                  <a:schemeClr val="tx1"/>
                </a:solidFill>
                <a:latin typeface="Times New Roman" pitchFamily="18" charset="0"/>
                <a:cs typeface="Times New Roman" pitchFamily="18" charset="0"/>
              </a:rPr>
              <a:t>Вимірюючи кількість теплоти, яка виділяється у м’язі при його скороченні, </a:t>
            </a:r>
            <a:r>
              <a:rPr lang="uk-UA" sz="2400" dirty="0" err="1" smtClean="0">
                <a:solidFill>
                  <a:schemeClr val="tx1"/>
                </a:solidFill>
                <a:latin typeface="Times New Roman" pitchFamily="18" charset="0"/>
                <a:cs typeface="Times New Roman" pitchFamily="18" charset="0"/>
              </a:rPr>
              <a:t>Хілл</a:t>
            </a:r>
            <a:r>
              <a:rPr lang="uk-UA" sz="2400" dirty="0" smtClean="0">
                <a:solidFill>
                  <a:schemeClr val="tx1"/>
                </a:solidFill>
                <a:latin typeface="Times New Roman" pitchFamily="18" charset="0"/>
                <a:cs typeface="Times New Roman" pitchFamily="18" charset="0"/>
              </a:rPr>
              <a:t> дійшов висновку, що </a:t>
            </a:r>
            <a:r>
              <a:rPr lang="uk-UA" sz="2400" b="1" dirty="0" smtClean="0">
                <a:solidFill>
                  <a:schemeClr val="tx1"/>
                </a:solidFill>
                <a:latin typeface="Times New Roman" pitchFamily="18" charset="0"/>
                <a:cs typeface="Times New Roman" pitchFamily="18" charset="0"/>
              </a:rPr>
              <a:t>енергія скорочення</a:t>
            </a:r>
            <a:r>
              <a:rPr lang="uk-UA" sz="2400" dirty="0" smtClean="0">
                <a:solidFill>
                  <a:schemeClr val="tx1"/>
                </a:solidFill>
                <a:latin typeface="Times New Roman" pitchFamily="18" charset="0"/>
                <a:cs typeface="Times New Roman" pitchFamily="18" charset="0"/>
              </a:rPr>
              <a:t> ( </a:t>
            </a:r>
            <a:r>
              <a:rPr lang="uk-UA" sz="2800" b="1" i="1" dirty="0" smtClean="0">
                <a:solidFill>
                  <a:schemeClr val="tx1"/>
                </a:solidFill>
                <a:latin typeface="Times New Roman" pitchFamily="18" charset="0"/>
                <a:cs typeface="Times New Roman" pitchFamily="18" charset="0"/>
              </a:rPr>
              <a:t>Е</a:t>
            </a:r>
            <a:r>
              <a:rPr lang="uk-UA" sz="2800" i="1" dirty="0" smtClean="0">
                <a:solidFill>
                  <a:schemeClr val="tx1"/>
                </a:solidFill>
                <a:latin typeface="Times New Roman" pitchFamily="18" charset="0"/>
                <a:cs typeface="Times New Roman" pitchFamily="18" charset="0"/>
              </a:rPr>
              <a:t> </a:t>
            </a:r>
            <a:r>
              <a:rPr lang="uk-UA" sz="2400" dirty="0" smtClean="0">
                <a:solidFill>
                  <a:schemeClr val="tx1"/>
                </a:solidFill>
                <a:latin typeface="Times New Roman" pitchFamily="18" charset="0"/>
                <a:cs typeface="Times New Roman" pitchFamily="18" charset="0"/>
              </a:rPr>
              <a:t>)  включає в себе </a:t>
            </a:r>
            <a:r>
              <a:rPr lang="uk-UA" sz="2400" i="1" dirty="0" smtClean="0">
                <a:solidFill>
                  <a:schemeClr val="tx1"/>
                </a:solidFill>
                <a:latin typeface="Times New Roman" pitchFamily="18" charset="0"/>
                <a:cs typeface="Times New Roman" pitchFamily="18" charset="0"/>
              </a:rPr>
              <a:t>роботу ( </a:t>
            </a:r>
            <a:r>
              <a:rPr lang="uk-UA" sz="2800" b="1" i="1" dirty="0" smtClean="0">
                <a:solidFill>
                  <a:schemeClr val="tx1"/>
                </a:solidFill>
                <a:latin typeface="Times New Roman" pitchFamily="18" charset="0"/>
                <a:cs typeface="Times New Roman" pitchFamily="18" charset="0"/>
              </a:rPr>
              <a:t>A</a:t>
            </a:r>
            <a:r>
              <a:rPr lang="uk-UA" sz="2400" i="1" dirty="0" smtClean="0">
                <a:solidFill>
                  <a:schemeClr val="tx1"/>
                </a:solidFill>
                <a:latin typeface="Times New Roman" pitchFamily="18" charset="0"/>
                <a:cs typeface="Times New Roman" pitchFamily="18" charset="0"/>
              </a:rPr>
              <a:t> ), </a:t>
            </a:r>
            <a:r>
              <a:rPr lang="uk-UA" sz="2400" dirty="0" smtClean="0">
                <a:solidFill>
                  <a:schemeClr val="tx1"/>
                </a:solidFill>
                <a:latin typeface="Times New Roman" pitchFamily="18" charset="0"/>
                <a:cs typeface="Times New Roman" pitchFamily="18" charset="0"/>
              </a:rPr>
              <a:t>яку виконує м’яз, </a:t>
            </a:r>
            <a:r>
              <a:rPr lang="uk-UA" sz="2400" dirty="0">
                <a:solidFill>
                  <a:schemeClr val="tx1"/>
                </a:solidFill>
                <a:latin typeface="Times New Roman" pitchFamily="18" charset="0"/>
                <a:cs typeface="Times New Roman" pitchFamily="18" charset="0"/>
              </a:rPr>
              <a:t>і</a:t>
            </a:r>
            <a:r>
              <a:rPr lang="uk-UA" sz="2400" dirty="0" smtClean="0">
                <a:solidFill>
                  <a:schemeClr val="tx1"/>
                </a:solidFill>
                <a:latin typeface="Times New Roman" pitchFamily="18" charset="0"/>
                <a:cs typeface="Times New Roman" pitchFamily="18" charset="0"/>
              </a:rPr>
              <a:t> </a:t>
            </a:r>
            <a:r>
              <a:rPr lang="uk-UA" sz="2400" i="1" dirty="0" smtClean="0">
                <a:solidFill>
                  <a:schemeClr val="tx1"/>
                </a:solidFill>
                <a:latin typeface="Times New Roman" pitchFamily="18" charset="0"/>
                <a:cs typeface="Times New Roman" pitchFamily="18" charset="0"/>
              </a:rPr>
              <a:t>теплоту скорочення ( </a:t>
            </a:r>
            <a:r>
              <a:rPr lang="uk-UA" sz="2800" b="1" i="1" dirty="0" smtClean="0">
                <a:solidFill>
                  <a:schemeClr val="tx1"/>
                </a:solidFill>
                <a:latin typeface="Times New Roman" pitchFamily="18" charset="0"/>
                <a:cs typeface="Times New Roman" pitchFamily="18" charset="0"/>
              </a:rPr>
              <a:t>Q</a:t>
            </a:r>
            <a:r>
              <a:rPr lang="uk-UA" sz="2800" i="1" dirty="0" smtClean="0">
                <a:solidFill>
                  <a:schemeClr val="tx1"/>
                </a:solidFill>
                <a:latin typeface="Times New Roman" pitchFamily="18" charset="0"/>
                <a:cs typeface="Times New Roman" pitchFamily="18" charset="0"/>
              </a:rPr>
              <a:t> </a:t>
            </a:r>
            <a:r>
              <a:rPr lang="uk-UA" sz="2400" i="1" dirty="0" smtClean="0">
                <a:solidFill>
                  <a:schemeClr val="tx1"/>
                </a:solidFill>
                <a:latin typeface="Times New Roman" pitchFamily="18" charset="0"/>
                <a:cs typeface="Times New Roman" pitchFamily="18" charset="0"/>
              </a:rPr>
              <a:t>).</a:t>
            </a:r>
          </a:p>
          <a:p>
            <a:pPr algn="l"/>
            <a:r>
              <a:rPr lang="uk-UA" sz="2400" dirty="0" smtClean="0">
                <a:solidFill>
                  <a:schemeClr val="tx1"/>
                </a:solidFill>
                <a:latin typeface="Times New Roman" pitchFamily="18" charset="0"/>
                <a:cs typeface="Times New Roman" pitchFamily="18" charset="0"/>
              </a:rPr>
              <a:t>Робота А = добутку </a:t>
            </a:r>
            <a:r>
              <a:rPr lang="uk-UA" sz="2400" dirty="0">
                <a:solidFill>
                  <a:schemeClr val="tx1"/>
                </a:solidFill>
                <a:latin typeface="Times New Roman" pitchFamily="18" charset="0"/>
                <a:cs typeface="Times New Roman" pitchFamily="18" charset="0"/>
              </a:rPr>
              <a:t>сили навантаження </a:t>
            </a:r>
            <a:r>
              <a:rPr lang="en-US" sz="2400" b="1" i="1" dirty="0" smtClean="0">
                <a:solidFill>
                  <a:schemeClr val="tx1"/>
                </a:solidFill>
                <a:latin typeface="Times New Roman" pitchFamily="18" charset="0"/>
                <a:cs typeface="Times New Roman" pitchFamily="18" charset="0"/>
              </a:rPr>
              <a:t>F</a:t>
            </a:r>
            <a:r>
              <a:rPr lang="uk-UA" sz="2400" dirty="0" smtClean="0">
                <a:solidFill>
                  <a:schemeClr val="tx1"/>
                </a:solidFill>
                <a:latin typeface="Times New Roman" pitchFamily="18" charset="0"/>
                <a:cs typeface="Times New Roman" pitchFamily="18" charset="0"/>
              </a:rPr>
              <a:t>  </a:t>
            </a:r>
            <a:r>
              <a:rPr lang="ru-RU" sz="2400" dirty="0" smtClean="0">
                <a:solidFill>
                  <a:schemeClr val="tx1"/>
                </a:solidFill>
                <a:latin typeface="Times New Roman" pitchFamily="18" charset="0"/>
                <a:cs typeface="Times New Roman" pitchFamily="18" charset="0"/>
              </a:rPr>
              <a:t>на</a:t>
            </a:r>
            <a:r>
              <a:rPr lang="uk-UA" sz="2400" dirty="0" smtClean="0">
                <a:solidFill>
                  <a:schemeClr val="tx1"/>
                </a:solidFill>
                <a:latin typeface="Times New Roman" pitchFamily="18" charset="0"/>
                <a:cs typeface="Times New Roman" pitchFamily="18" charset="0"/>
              </a:rPr>
              <a:t> </a:t>
            </a:r>
            <a:r>
              <a:rPr lang="uk-UA" sz="2400" dirty="0">
                <a:solidFill>
                  <a:schemeClr val="tx1"/>
                </a:solidFill>
                <a:latin typeface="Times New Roman" pitchFamily="18" charset="0"/>
                <a:cs typeface="Times New Roman" pitchFamily="18" charset="0"/>
              </a:rPr>
              <a:t>скорочення </a:t>
            </a:r>
            <a:r>
              <a:rPr lang="en-US" sz="2800" b="1" i="1" dirty="0" smtClean="0">
                <a:solidFill>
                  <a:schemeClr val="tx1"/>
                </a:solidFill>
                <a:latin typeface="Times New Roman" pitchFamily="18" charset="0"/>
                <a:cs typeface="Times New Roman" pitchFamily="18" charset="0"/>
              </a:rPr>
              <a:t>x</a:t>
            </a:r>
            <a:r>
              <a:rPr lang="uk-UA" sz="2800" i="1" dirty="0" smtClean="0">
                <a:solidFill>
                  <a:schemeClr val="tx1"/>
                </a:solidFill>
                <a:latin typeface="Times New Roman" pitchFamily="18" charset="0"/>
                <a:cs typeface="Times New Roman" pitchFamily="18" charset="0"/>
              </a:rPr>
              <a:t>.</a:t>
            </a:r>
            <a:endParaRPr lang="ru-RU" sz="2800" i="1" dirty="0">
              <a:solidFill>
                <a:schemeClr val="tx1"/>
              </a:solidFill>
              <a:latin typeface="Times New Roman" pitchFamily="18" charset="0"/>
              <a:cs typeface="Times New Roman" pitchFamily="18" charset="0"/>
            </a:endParaRPr>
          </a:p>
          <a:p>
            <a:pPr algn="l"/>
            <a:r>
              <a:rPr lang="uk-UA" sz="2400" dirty="0" smtClean="0">
                <a:solidFill>
                  <a:schemeClr val="tx1"/>
                </a:solidFill>
                <a:latin typeface="Times New Roman" pitchFamily="18" charset="0"/>
                <a:cs typeface="Times New Roman" pitchFamily="18" charset="0"/>
              </a:rPr>
              <a:t>Теплота скорочення </a:t>
            </a:r>
            <a:r>
              <a:rPr lang="uk-UA" sz="2400" i="1" dirty="0">
                <a:solidFill>
                  <a:schemeClr val="tx1"/>
                </a:solidFill>
                <a:latin typeface="Times New Roman" pitchFamily="18" charset="0"/>
                <a:cs typeface="Times New Roman" pitchFamily="18" charset="0"/>
              </a:rPr>
              <a:t>Q </a:t>
            </a:r>
            <a:r>
              <a:rPr lang="uk-UA" sz="2400" dirty="0" smtClean="0">
                <a:solidFill>
                  <a:schemeClr val="tx1"/>
                </a:solidFill>
                <a:latin typeface="Times New Roman" pitchFamily="18" charset="0"/>
                <a:cs typeface="Times New Roman" pitchFamily="18" charset="0"/>
              </a:rPr>
              <a:t>= добутку </a:t>
            </a:r>
            <a:r>
              <a:rPr lang="uk-UA" sz="2400" dirty="0">
                <a:solidFill>
                  <a:schemeClr val="tx1"/>
                </a:solidFill>
                <a:latin typeface="Times New Roman" pitchFamily="18" charset="0"/>
                <a:cs typeface="Times New Roman" pitchFamily="18" charset="0"/>
              </a:rPr>
              <a:t>деякої константи </a:t>
            </a:r>
            <a:r>
              <a:rPr lang="uk-UA" sz="2800" i="1" dirty="0">
                <a:solidFill>
                  <a:schemeClr val="tx1"/>
                </a:solidFill>
                <a:latin typeface="Times New Roman" pitchFamily="18" charset="0"/>
                <a:cs typeface="Times New Roman" pitchFamily="18" charset="0"/>
              </a:rPr>
              <a:t>а</a:t>
            </a:r>
            <a:r>
              <a:rPr lang="uk-UA" sz="2400" dirty="0">
                <a:solidFill>
                  <a:schemeClr val="tx1"/>
                </a:solidFill>
                <a:latin typeface="Times New Roman" pitchFamily="18" charset="0"/>
                <a:cs typeface="Times New Roman" pitchFamily="18" charset="0"/>
              </a:rPr>
              <a:t> та скорочення </a:t>
            </a:r>
            <a:r>
              <a:rPr lang="en-US" sz="2800" i="1" dirty="0" smtClean="0">
                <a:solidFill>
                  <a:schemeClr val="tx1"/>
                </a:solidFill>
                <a:latin typeface="Times New Roman" pitchFamily="18" charset="0"/>
                <a:cs typeface="Times New Roman" pitchFamily="18" charset="0"/>
              </a:rPr>
              <a:t>x.</a:t>
            </a:r>
            <a:endParaRPr lang="uk-UA" sz="2800" dirty="0" smtClean="0">
              <a:solidFill>
                <a:schemeClr val="tx1"/>
              </a:solidFill>
              <a:latin typeface="Times New Roman" pitchFamily="18" charset="0"/>
              <a:cs typeface="Times New Roman" pitchFamily="18" charset="0"/>
            </a:endParaRPr>
          </a:p>
          <a:p>
            <a:pPr algn="just"/>
            <a:endParaRPr lang="uk-UA" sz="2400" dirty="0" smtClean="0">
              <a:solidFill>
                <a:schemeClr val="tx1"/>
              </a:solidFill>
              <a:latin typeface="Times New Roman" pitchFamily="18" charset="0"/>
              <a:cs typeface="Times New Roman" pitchFamily="18" charset="0"/>
            </a:endParaRPr>
          </a:p>
        </p:txBody>
      </p:sp>
      <p:graphicFrame>
        <p:nvGraphicFramePr>
          <p:cNvPr id="7" name="Об'єкт 6"/>
          <p:cNvGraphicFramePr>
            <a:graphicFrameLocks noChangeAspect="1"/>
          </p:cNvGraphicFramePr>
          <p:nvPr>
            <p:extLst/>
          </p:nvPr>
        </p:nvGraphicFramePr>
        <p:xfrm>
          <a:off x="2483768" y="5301208"/>
          <a:ext cx="4799626" cy="505224"/>
        </p:xfrm>
        <a:graphic>
          <a:graphicData uri="http://schemas.openxmlformats.org/presentationml/2006/ole">
            <mc:AlternateContent xmlns:mc="http://schemas.openxmlformats.org/markup-compatibility/2006">
              <mc:Choice xmlns:v="urn:schemas-microsoft-com:vml" Requires="v">
                <p:oleObj spid="_x0000_s77854" name="Equation" r:id="rId4" imgW="1930320" imgH="203040" progId="Equation.DSMT4">
                  <p:embed/>
                </p:oleObj>
              </mc:Choice>
              <mc:Fallback>
                <p:oleObj name="Equation" r:id="rId4" imgW="1930320" imgH="203040" progId="Equation.DSMT4">
                  <p:embed/>
                  <p:pic>
                    <p:nvPicPr>
                      <p:cNvPr id="7" name="Об'єкт 6"/>
                      <p:cNvPicPr/>
                      <p:nvPr/>
                    </p:nvPicPr>
                    <p:blipFill>
                      <a:blip r:embed="rId5"/>
                      <a:stretch>
                        <a:fillRect/>
                      </a:stretch>
                    </p:blipFill>
                    <p:spPr>
                      <a:xfrm>
                        <a:off x="2483768" y="5301208"/>
                        <a:ext cx="4799626" cy="505224"/>
                      </a:xfrm>
                      <a:prstGeom prst="rect">
                        <a:avLst/>
                      </a:prstGeom>
                    </p:spPr>
                  </p:pic>
                </p:oleObj>
              </mc:Fallback>
            </mc:AlternateContent>
          </a:graphicData>
        </a:graphic>
      </p:graphicFrame>
    </p:spTree>
    <p:extLst>
      <p:ext uri="{BB962C8B-B14F-4D97-AF65-F5344CB8AC3E}">
        <p14:creationId xmlns:p14="http://schemas.microsoft.com/office/powerpoint/2010/main" val="1156098084"/>
      </p:ext>
    </p:extLst>
  </p:cSld>
  <p:clrMapOvr>
    <a:masterClrMapping/>
  </p:clrMapOvr>
  <p:timing>
    <p:tnLst>
      <p:par>
        <p:cTn id="1" dur="indefinite" restart="never" nodeType="tmRoot"/>
      </p:par>
    </p:tn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395536" y="217231"/>
            <a:ext cx="8352928" cy="3240360"/>
          </a:xfrm>
        </p:spPr>
        <p:txBody>
          <a:bodyPr>
            <a:noAutofit/>
          </a:bodyPr>
          <a:lstStyle/>
          <a:p>
            <a:pPr algn="just">
              <a:lnSpc>
                <a:spcPct val="150000"/>
              </a:lnSpc>
            </a:pPr>
            <a:r>
              <a:rPr lang="uk-UA" sz="2400" dirty="0" smtClean="0">
                <a:solidFill>
                  <a:schemeClr val="tx1"/>
                </a:solidFill>
                <a:latin typeface="Times New Roman" pitchFamily="18" charset="0"/>
                <a:cs typeface="Times New Roman" pitchFamily="18" charset="0"/>
              </a:rPr>
              <a:t>У будь-який момент часу </a:t>
            </a:r>
            <a:r>
              <a:rPr lang="uk-UA" sz="2400" i="1" dirty="0" smtClean="0">
                <a:solidFill>
                  <a:schemeClr val="tx1"/>
                </a:solidFill>
                <a:latin typeface="Times New Roman" pitchFamily="18" charset="0"/>
                <a:cs typeface="Times New Roman" pitchFamily="18" charset="0"/>
              </a:rPr>
              <a:t>швидкість зміни енергії</a:t>
            </a:r>
            <a:r>
              <a:rPr lang="uk-UA" sz="2400" b="1" dirty="0" smtClean="0">
                <a:solidFill>
                  <a:srgbClr val="0070C0"/>
                </a:solidFill>
                <a:latin typeface="Times New Roman" pitchFamily="18" charset="0"/>
                <a:cs typeface="Times New Roman" pitchFamily="18" charset="0"/>
              </a:rPr>
              <a:t>   </a:t>
            </a:r>
            <a:r>
              <a:rPr lang="en-US" sz="2400" b="1" dirty="0" smtClean="0">
                <a:solidFill>
                  <a:srgbClr val="0070C0"/>
                </a:solidFill>
                <a:latin typeface="Times New Roman" pitchFamily="18" charset="0"/>
                <a:cs typeface="Times New Roman" pitchFamily="18" charset="0"/>
              </a:rPr>
              <a:t>     </a:t>
            </a:r>
            <a:r>
              <a:rPr lang="uk-UA" sz="2400" dirty="0" smtClean="0">
                <a:solidFill>
                  <a:schemeClr val="tx1"/>
                </a:solidFill>
                <a:latin typeface="Times New Roman" pitchFamily="18" charset="0"/>
                <a:cs typeface="Times New Roman" pitchFamily="18" charset="0"/>
              </a:rPr>
              <a:t>має бути пропорційною </a:t>
            </a:r>
            <a:r>
              <a:rPr lang="uk-UA" sz="2400" i="1" dirty="0" smtClean="0">
                <a:solidFill>
                  <a:schemeClr val="tx1"/>
                </a:solidFill>
                <a:latin typeface="Times New Roman" pitchFamily="18" charset="0"/>
                <a:cs typeface="Times New Roman" pitchFamily="18" charset="0"/>
              </a:rPr>
              <a:t>швидкості скорочення</a:t>
            </a:r>
            <a:r>
              <a:rPr lang="en-US" sz="2400" dirty="0" smtClean="0">
                <a:solidFill>
                  <a:schemeClr val="tx1"/>
                </a:solidFill>
                <a:latin typeface="Times New Roman" pitchFamily="18" charset="0"/>
                <a:cs typeface="Times New Roman" pitchFamily="18" charset="0"/>
              </a:rPr>
              <a:t>             </a:t>
            </a:r>
            <a:r>
              <a:rPr lang="uk-UA" sz="2400" dirty="0" smtClean="0">
                <a:solidFill>
                  <a:schemeClr val="tx1"/>
                </a:solidFill>
                <a:latin typeface="Times New Roman" pitchFamily="18" charset="0"/>
                <a:cs typeface="Times New Roman" pitchFamily="18" charset="0"/>
              </a:rPr>
              <a:t>  . </a:t>
            </a:r>
          </a:p>
          <a:p>
            <a:pPr algn="just">
              <a:lnSpc>
                <a:spcPct val="150000"/>
              </a:lnSpc>
            </a:pPr>
            <a:r>
              <a:rPr lang="uk-UA" sz="2400" dirty="0" smtClean="0">
                <a:solidFill>
                  <a:schemeClr val="tx1"/>
                </a:solidFill>
                <a:latin typeface="Times New Roman" pitchFamily="18" charset="0"/>
                <a:cs typeface="Times New Roman" pitchFamily="18" charset="0"/>
              </a:rPr>
              <a:t>Отже</a:t>
            </a:r>
            <a:r>
              <a:rPr lang="en-US" sz="2400" dirty="0" smtClean="0">
                <a:solidFill>
                  <a:schemeClr val="tx1"/>
                </a:solidFill>
                <a:latin typeface="Times New Roman" pitchFamily="18" charset="0"/>
                <a:cs typeface="Times New Roman" pitchFamily="18" charset="0"/>
              </a:rPr>
              <a:t> </a:t>
            </a:r>
            <a:r>
              <a:rPr lang="uk-UA" sz="2400" dirty="0" smtClean="0">
                <a:solidFill>
                  <a:schemeClr val="tx1"/>
                </a:solidFill>
                <a:latin typeface="Times New Roman" pitchFamily="18" charset="0"/>
                <a:cs typeface="Times New Roman" pitchFamily="18" charset="0"/>
              </a:rPr>
              <a:t>отримуємо</a:t>
            </a:r>
          </a:p>
          <a:p>
            <a:pPr algn="just">
              <a:lnSpc>
                <a:spcPct val="150000"/>
              </a:lnSpc>
            </a:pPr>
            <a:r>
              <a:rPr lang="en-US" sz="2400" dirty="0" smtClean="0">
                <a:solidFill>
                  <a:schemeClr val="tx1"/>
                </a:solidFill>
                <a:latin typeface="Times New Roman" pitchFamily="18" charset="0"/>
                <a:cs typeface="Times New Roman" pitchFamily="18" charset="0"/>
              </a:rPr>
              <a:t>								(3)</a:t>
            </a:r>
            <a:endParaRPr lang="uk-UA" sz="2400" dirty="0">
              <a:solidFill>
                <a:schemeClr val="tx1"/>
              </a:solidFill>
              <a:latin typeface="Times New Roman" pitchFamily="18" charset="0"/>
              <a:cs typeface="Times New Roman" pitchFamily="18" charset="0"/>
            </a:endParaRPr>
          </a:p>
        </p:txBody>
      </p:sp>
      <p:graphicFrame>
        <p:nvGraphicFramePr>
          <p:cNvPr id="2" name="Об'єкт 1"/>
          <p:cNvGraphicFramePr>
            <a:graphicFrameLocks noChangeAspect="1"/>
          </p:cNvGraphicFramePr>
          <p:nvPr>
            <p:extLst/>
          </p:nvPr>
        </p:nvGraphicFramePr>
        <p:xfrm>
          <a:off x="7524328" y="217231"/>
          <a:ext cx="553740" cy="858297"/>
        </p:xfrm>
        <a:graphic>
          <a:graphicData uri="http://schemas.openxmlformats.org/presentationml/2006/ole">
            <mc:AlternateContent xmlns:mc="http://schemas.openxmlformats.org/markup-compatibility/2006">
              <mc:Choice xmlns:v="urn:schemas-microsoft-com:vml" Requires="v">
                <p:oleObj spid="_x0000_s78985" name="Equation" r:id="rId4" imgW="253800" imgH="393480" progId="Equation.DSMT4">
                  <p:embed/>
                </p:oleObj>
              </mc:Choice>
              <mc:Fallback>
                <p:oleObj name="Equation" r:id="rId4" imgW="253800" imgH="393480" progId="Equation.DSMT4">
                  <p:embed/>
                  <p:pic>
                    <p:nvPicPr>
                      <p:cNvPr id="2" name="Об'єкт 1"/>
                      <p:cNvPicPr/>
                      <p:nvPr/>
                    </p:nvPicPr>
                    <p:blipFill>
                      <a:blip r:embed="rId5"/>
                      <a:stretch>
                        <a:fillRect/>
                      </a:stretch>
                    </p:blipFill>
                    <p:spPr>
                      <a:xfrm>
                        <a:off x="7524328" y="217231"/>
                        <a:ext cx="553740" cy="858297"/>
                      </a:xfrm>
                      <a:prstGeom prst="rect">
                        <a:avLst/>
                      </a:prstGeom>
                    </p:spPr>
                  </p:pic>
                </p:oleObj>
              </mc:Fallback>
            </mc:AlternateContent>
          </a:graphicData>
        </a:graphic>
      </p:graphicFrame>
      <p:graphicFrame>
        <p:nvGraphicFramePr>
          <p:cNvPr id="5" name="Об'єкт 4"/>
          <p:cNvGraphicFramePr>
            <a:graphicFrameLocks noChangeAspect="1"/>
          </p:cNvGraphicFramePr>
          <p:nvPr>
            <p:extLst/>
          </p:nvPr>
        </p:nvGraphicFramePr>
        <p:xfrm>
          <a:off x="6183188" y="751718"/>
          <a:ext cx="954087" cy="844550"/>
        </p:xfrm>
        <a:graphic>
          <a:graphicData uri="http://schemas.openxmlformats.org/presentationml/2006/ole">
            <mc:AlternateContent xmlns:mc="http://schemas.openxmlformats.org/markup-compatibility/2006">
              <mc:Choice xmlns:v="urn:schemas-microsoft-com:vml" Requires="v">
                <p:oleObj spid="_x0000_s78986" name="Equation" r:id="rId6" imgW="444240" imgH="393480" progId="Equation.DSMT4">
                  <p:embed/>
                </p:oleObj>
              </mc:Choice>
              <mc:Fallback>
                <p:oleObj name="Equation" r:id="rId6" imgW="444240" imgH="393480" progId="Equation.DSMT4">
                  <p:embed/>
                  <p:pic>
                    <p:nvPicPr>
                      <p:cNvPr id="5" name="Об'єкт 4"/>
                      <p:cNvPicPr/>
                      <p:nvPr/>
                    </p:nvPicPr>
                    <p:blipFill>
                      <a:blip r:embed="rId7"/>
                      <a:stretch>
                        <a:fillRect/>
                      </a:stretch>
                    </p:blipFill>
                    <p:spPr>
                      <a:xfrm>
                        <a:off x="6183188" y="751718"/>
                        <a:ext cx="954087" cy="844550"/>
                      </a:xfrm>
                      <a:prstGeom prst="rect">
                        <a:avLst/>
                      </a:prstGeom>
                    </p:spPr>
                  </p:pic>
                </p:oleObj>
              </mc:Fallback>
            </mc:AlternateContent>
          </a:graphicData>
        </a:graphic>
      </p:graphicFrame>
      <p:graphicFrame>
        <p:nvGraphicFramePr>
          <p:cNvPr id="6" name="Об'єкт 5"/>
          <p:cNvGraphicFramePr>
            <a:graphicFrameLocks noChangeAspect="1"/>
          </p:cNvGraphicFramePr>
          <p:nvPr>
            <p:extLst/>
          </p:nvPr>
        </p:nvGraphicFramePr>
        <p:xfrm>
          <a:off x="2955705" y="1773651"/>
          <a:ext cx="4079796" cy="950930"/>
        </p:xfrm>
        <a:graphic>
          <a:graphicData uri="http://schemas.openxmlformats.org/presentationml/2006/ole">
            <mc:AlternateContent xmlns:mc="http://schemas.openxmlformats.org/markup-compatibility/2006">
              <mc:Choice xmlns:v="urn:schemas-microsoft-com:vml" Requires="v">
                <p:oleObj spid="_x0000_s78987" name="Equation" r:id="rId8" imgW="1688760" imgH="393480" progId="Equation.DSMT4">
                  <p:embed/>
                </p:oleObj>
              </mc:Choice>
              <mc:Fallback>
                <p:oleObj name="Equation" r:id="rId8" imgW="1688760" imgH="393480" progId="Equation.DSMT4">
                  <p:embed/>
                  <p:pic>
                    <p:nvPicPr>
                      <p:cNvPr id="6" name="Об'єкт 5"/>
                      <p:cNvPicPr/>
                      <p:nvPr/>
                    </p:nvPicPr>
                    <p:blipFill>
                      <a:blip r:embed="rId9"/>
                      <a:stretch>
                        <a:fillRect/>
                      </a:stretch>
                    </p:blipFill>
                    <p:spPr>
                      <a:xfrm>
                        <a:off x="2955705" y="1773651"/>
                        <a:ext cx="4079796" cy="950930"/>
                      </a:xfrm>
                      <a:prstGeom prst="rect">
                        <a:avLst/>
                      </a:prstGeom>
                    </p:spPr>
                  </p:pic>
                </p:oleObj>
              </mc:Fallback>
            </mc:AlternateContent>
          </a:graphicData>
        </a:graphic>
      </p:graphicFrame>
      <p:sp>
        <p:nvSpPr>
          <p:cNvPr id="7" name="Прямокутник 6"/>
          <p:cNvSpPr/>
          <p:nvPr/>
        </p:nvSpPr>
        <p:spPr>
          <a:xfrm>
            <a:off x="395536" y="2685327"/>
            <a:ext cx="8352928" cy="3908762"/>
          </a:xfrm>
          <a:prstGeom prst="rect">
            <a:avLst/>
          </a:prstGeom>
        </p:spPr>
        <p:txBody>
          <a:bodyPr wrap="square">
            <a:spAutoFit/>
          </a:bodyPr>
          <a:lstStyle/>
          <a:p>
            <a:pPr>
              <a:lnSpc>
                <a:spcPct val="150000"/>
              </a:lnSpc>
            </a:pPr>
            <a:r>
              <a:rPr lang="uk-UA" sz="2400" dirty="0" err="1">
                <a:latin typeface="Times New Roman" panose="02020603050405020304" pitchFamily="18" charset="0"/>
                <a:cs typeface="Times New Roman" panose="02020603050405020304" pitchFamily="18" charset="0"/>
              </a:rPr>
              <a:t>Хілл</a:t>
            </a:r>
            <a:r>
              <a:rPr lang="uk-UA" sz="2400" dirty="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також </a:t>
            </a:r>
            <a:r>
              <a:rPr lang="uk-UA" sz="2400" dirty="0">
                <a:latin typeface="Times New Roman" panose="02020603050405020304" pitchFamily="18" charset="0"/>
                <a:cs typeface="Times New Roman" panose="02020603050405020304" pitchFamily="18" charset="0"/>
              </a:rPr>
              <a:t>експериментально встановив, що швидкість зміни енергії   </a:t>
            </a:r>
            <a:r>
              <a:rPr lang="en-US" sz="2400" dirty="0" smtClean="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прямо </a:t>
            </a:r>
            <a:r>
              <a:rPr lang="uk-UA" sz="2400" dirty="0">
                <a:latin typeface="Times New Roman" panose="02020603050405020304" pitchFamily="18" charset="0"/>
                <a:cs typeface="Times New Roman" panose="02020603050405020304" pitchFamily="18" charset="0"/>
              </a:rPr>
              <a:t>пропорційна </a:t>
            </a:r>
            <a:r>
              <a:rPr lang="uk-UA" sz="2400" i="1" dirty="0" smtClean="0">
                <a:latin typeface="Times New Roman" panose="02020603050405020304" pitchFamily="18" charset="0"/>
                <a:cs typeface="Times New Roman" panose="02020603050405020304" pitchFamily="18" charset="0"/>
              </a:rPr>
              <a:t>різниці натягів</a:t>
            </a:r>
            <a:r>
              <a:rPr lang="uk-UA" sz="2400" dirty="0" smtClean="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 </a:t>
            </a:r>
          </a:p>
          <a:p>
            <a:r>
              <a:rPr lang="uk-UA" sz="2400" dirty="0" smtClean="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   </a:t>
            </a:r>
          </a:p>
          <a:p>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a:t>
            </a:r>
            <a:r>
              <a:rPr lang="uk-UA" sz="2400" dirty="0">
                <a:latin typeface="Times New Roman" panose="02020603050405020304" pitchFamily="18" charset="0"/>
                <a:cs typeface="Times New Roman" panose="02020603050405020304" pitchFamily="18" charset="0"/>
              </a:rPr>
              <a:t>4)</a:t>
            </a:r>
          </a:p>
          <a:p>
            <a:endParaRPr lang="en-US" sz="2400" dirty="0" smtClean="0">
              <a:latin typeface="Times New Roman" panose="02020603050405020304" pitchFamily="18" charset="0"/>
              <a:cs typeface="Times New Roman" panose="02020603050405020304" pitchFamily="18" charset="0"/>
            </a:endParaRPr>
          </a:p>
          <a:p>
            <a:r>
              <a:rPr lang="uk-UA" sz="2400" dirty="0" smtClean="0">
                <a:latin typeface="Times New Roman" panose="02020603050405020304" pitchFamily="18" charset="0"/>
                <a:cs typeface="Times New Roman" panose="02020603050405020304" pitchFamily="18" charset="0"/>
              </a:rPr>
              <a:t>де   </a:t>
            </a:r>
            <a:r>
              <a:rPr lang="en-US" sz="2400" dirty="0" smtClean="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 максимальна сила ізометричного скорочення;</a:t>
            </a:r>
            <a:endParaRPr lang="uk-UA" sz="2400" dirty="0">
              <a:latin typeface="Times New Roman" panose="02020603050405020304" pitchFamily="18" charset="0"/>
              <a:cs typeface="Times New Roman" panose="02020603050405020304" pitchFamily="18" charset="0"/>
            </a:endParaRPr>
          </a:p>
          <a:p>
            <a:r>
              <a:rPr lang="uk-UA"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    </a:t>
            </a:r>
            <a:r>
              <a:rPr lang="en-US" sz="2800" i="1" dirty="0" smtClean="0">
                <a:latin typeface="Times New Roman" panose="02020603050405020304" pitchFamily="18" charset="0"/>
                <a:cs typeface="Times New Roman" panose="02020603050405020304" pitchFamily="18" charset="0"/>
              </a:rPr>
              <a:t>F</a:t>
            </a:r>
            <a:r>
              <a:rPr lang="en-US" sz="2400" dirty="0" smtClean="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 м’язова сила або зовнішня сила прикладеного навантаження ;</a:t>
            </a:r>
            <a:endParaRPr lang="uk-UA" sz="2400" dirty="0">
              <a:latin typeface="Times New Roman" panose="02020603050405020304" pitchFamily="18" charset="0"/>
              <a:cs typeface="Times New Roman" panose="02020603050405020304" pitchFamily="18" charset="0"/>
            </a:endParaRPr>
          </a:p>
          <a:p>
            <a:r>
              <a:rPr lang="uk-UA"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    </a:t>
            </a:r>
            <a:r>
              <a:rPr lang="en-US" sz="2800" i="1" dirty="0" smtClean="0">
                <a:latin typeface="Times New Roman" panose="02020603050405020304" pitchFamily="18" charset="0"/>
                <a:cs typeface="Times New Roman" panose="02020603050405020304" pitchFamily="18" charset="0"/>
              </a:rPr>
              <a:t>b </a:t>
            </a:r>
            <a:r>
              <a:rPr lang="en-US" sz="2400" dirty="0" smtClean="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 </a:t>
            </a:r>
            <a:r>
              <a:rPr lang="uk-UA" sz="2400" dirty="0">
                <a:latin typeface="Times New Roman" panose="02020603050405020304" pitchFamily="18" charset="0"/>
                <a:cs typeface="Times New Roman" panose="02020603050405020304" pitchFamily="18" charset="0"/>
              </a:rPr>
              <a:t>константа.</a:t>
            </a:r>
          </a:p>
        </p:txBody>
      </p:sp>
      <p:pic>
        <p:nvPicPr>
          <p:cNvPr id="8" name="Рисунок 7"/>
          <p:cNvPicPr>
            <a:picLocks noChangeAspect="1"/>
          </p:cNvPicPr>
          <p:nvPr/>
        </p:nvPicPr>
        <p:blipFill>
          <a:blip r:embed="rId10"/>
          <a:stretch>
            <a:fillRect/>
          </a:stretch>
        </p:blipFill>
        <p:spPr>
          <a:xfrm>
            <a:off x="1547664" y="3273649"/>
            <a:ext cx="554736" cy="859536"/>
          </a:xfrm>
          <a:prstGeom prst="rect">
            <a:avLst/>
          </a:prstGeom>
        </p:spPr>
      </p:pic>
      <p:graphicFrame>
        <p:nvGraphicFramePr>
          <p:cNvPr id="9" name="Об'єкт 8"/>
          <p:cNvGraphicFramePr>
            <a:graphicFrameLocks noChangeAspect="1"/>
          </p:cNvGraphicFramePr>
          <p:nvPr>
            <p:extLst/>
          </p:nvPr>
        </p:nvGraphicFramePr>
        <p:xfrm>
          <a:off x="7053509" y="3354666"/>
          <a:ext cx="1147493" cy="469429"/>
        </p:xfrm>
        <a:graphic>
          <a:graphicData uri="http://schemas.openxmlformats.org/presentationml/2006/ole">
            <mc:AlternateContent xmlns:mc="http://schemas.openxmlformats.org/markup-compatibility/2006">
              <mc:Choice xmlns:v="urn:schemas-microsoft-com:vml" Requires="v">
                <p:oleObj spid="_x0000_s78988" name="Equation" r:id="rId11" imgW="558720" imgH="228600" progId="Equation.DSMT4">
                  <p:embed/>
                </p:oleObj>
              </mc:Choice>
              <mc:Fallback>
                <p:oleObj name="Equation" r:id="rId11" imgW="558720" imgH="228600" progId="Equation.DSMT4">
                  <p:embed/>
                  <p:pic>
                    <p:nvPicPr>
                      <p:cNvPr id="9" name="Об'єкт 8"/>
                      <p:cNvPicPr/>
                      <p:nvPr/>
                    </p:nvPicPr>
                    <p:blipFill>
                      <a:blip r:embed="rId12"/>
                      <a:stretch>
                        <a:fillRect/>
                      </a:stretch>
                    </p:blipFill>
                    <p:spPr>
                      <a:xfrm>
                        <a:off x="7053509" y="3354666"/>
                        <a:ext cx="1147493" cy="469429"/>
                      </a:xfrm>
                      <a:prstGeom prst="rect">
                        <a:avLst/>
                      </a:prstGeom>
                    </p:spPr>
                  </p:pic>
                </p:oleObj>
              </mc:Fallback>
            </mc:AlternateContent>
          </a:graphicData>
        </a:graphic>
      </p:graphicFrame>
      <p:pic>
        <p:nvPicPr>
          <p:cNvPr id="10" name="Рисунок 9"/>
          <p:cNvPicPr>
            <a:picLocks noChangeAspect="1"/>
          </p:cNvPicPr>
          <p:nvPr/>
        </p:nvPicPr>
        <p:blipFill>
          <a:blip r:embed="rId13"/>
          <a:stretch>
            <a:fillRect/>
          </a:stretch>
        </p:blipFill>
        <p:spPr>
          <a:xfrm>
            <a:off x="899592" y="4869832"/>
            <a:ext cx="421382" cy="496628"/>
          </a:xfrm>
          <a:prstGeom prst="rect">
            <a:avLst/>
          </a:prstGeom>
        </p:spPr>
      </p:pic>
      <p:graphicFrame>
        <p:nvGraphicFramePr>
          <p:cNvPr id="11" name="Об'єкт 10"/>
          <p:cNvGraphicFramePr>
            <a:graphicFrameLocks noChangeAspect="1"/>
          </p:cNvGraphicFramePr>
          <p:nvPr>
            <p:extLst/>
          </p:nvPr>
        </p:nvGraphicFramePr>
        <p:xfrm>
          <a:off x="3254528" y="3824095"/>
          <a:ext cx="2415501" cy="960006"/>
        </p:xfrm>
        <a:graphic>
          <a:graphicData uri="http://schemas.openxmlformats.org/presentationml/2006/ole">
            <mc:AlternateContent xmlns:mc="http://schemas.openxmlformats.org/markup-compatibility/2006">
              <mc:Choice xmlns:v="urn:schemas-microsoft-com:vml" Requires="v">
                <p:oleObj spid="_x0000_s78989" name="Equation" r:id="rId14" imgW="990360" imgH="393480" progId="Equation.DSMT4">
                  <p:embed/>
                </p:oleObj>
              </mc:Choice>
              <mc:Fallback>
                <p:oleObj name="Equation" r:id="rId14" imgW="990360" imgH="393480" progId="Equation.DSMT4">
                  <p:embed/>
                  <p:pic>
                    <p:nvPicPr>
                      <p:cNvPr id="11" name="Об'єкт 10"/>
                      <p:cNvPicPr/>
                      <p:nvPr/>
                    </p:nvPicPr>
                    <p:blipFill>
                      <a:blip r:embed="rId15"/>
                      <a:stretch>
                        <a:fillRect/>
                      </a:stretch>
                    </p:blipFill>
                    <p:spPr>
                      <a:xfrm>
                        <a:off x="3254528" y="3824095"/>
                        <a:ext cx="2415501" cy="960006"/>
                      </a:xfrm>
                      <a:prstGeom prst="rect">
                        <a:avLst/>
                      </a:prstGeom>
                    </p:spPr>
                  </p:pic>
                </p:oleObj>
              </mc:Fallback>
            </mc:AlternateContent>
          </a:graphicData>
        </a:graphic>
      </p:graphicFrame>
    </p:spTree>
    <p:extLst>
      <p:ext uri="{BB962C8B-B14F-4D97-AF65-F5344CB8AC3E}">
        <p14:creationId xmlns:p14="http://schemas.microsoft.com/office/powerpoint/2010/main" val="895024143"/>
      </p:ext>
    </p:extLst>
  </p:cSld>
  <p:clrMapOvr>
    <a:masterClrMapping/>
  </p:clrMapOvr>
  <p:timing>
    <p:tnLst>
      <p:par>
        <p:cTn id="1" dur="indefinite" restart="never" nodeType="tmRoot"/>
      </p:par>
    </p:tn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539552" y="456905"/>
            <a:ext cx="8229600" cy="4525963"/>
          </a:xfrm>
        </p:spPr>
        <p:txBody>
          <a:bodyPr>
            <a:normAutofit/>
          </a:bodyPr>
          <a:lstStyle/>
          <a:p>
            <a:pPr marL="0" indent="0">
              <a:buNone/>
            </a:pPr>
            <a:r>
              <a:rPr lang="uk-UA" sz="2400" dirty="0" smtClean="0">
                <a:latin typeface="Times New Roman" panose="02020603050405020304" pitchFamily="18" charset="0"/>
                <a:cs typeface="Times New Roman" panose="02020603050405020304" pitchFamily="18" charset="0"/>
              </a:rPr>
              <a:t>Прирівняємо праві частини рівнянь (3) і (4):</a:t>
            </a:r>
          </a:p>
          <a:p>
            <a:pPr marL="0" indent="0">
              <a:buNone/>
            </a:pPr>
            <a:endParaRPr lang="uk-UA" sz="2400" dirty="0">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a:blip r:embed="rId3"/>
          <a:stretch>
            <a:fillRect/>
          </a:stretch>
        </p:blipFill>
        <p:spPr>
          <a:xfrm>
            <a:off x="6948264" y="2674544"/>
            <a:ext cx="972639" cy="592042"/>
          </a:xfrm>
          <a:prstGeom prst="rect">
            <a:avLst/>
          </a:prstGeom>
        </p:spPr>
      </p:pic>
      <p:graphicFrame>
        <p:nvGraphicFramePr>
          <p:cNvPr id="7" name="Об'єкт 6"/>
          <p:cNvGraphicFramePr>
            <a:graphicFrameLocks noChangeAspect="1"/>
          </p:cNvGraphicFramePr>
          <p:nvPr>
            <p:extLst/>
          </p:nvPr>
        </p:nvGraphicFramePr>
        <p:xfrm>
          <a:off x="2339752" y="2674544"/>
          <a:ext cx="4271357" cy="569515"/>
        </p:xfrm>
        <a:graphic>
          <a:graphicData uri="http://schemas.openxmlformats.org/presentationml/2006/ole">
            <mc:AlternateContent xmlns:mc="http://schemas.openxmlformats.org/markup-compatibility/2006">
              <mc:Choice xmlns:v="urn:schemas-microsoft-com:vml" Requires="v">
                <p:oleObj spid="_x0000_s79982" name="Equation" r:id="rId4" imgW="1904760" imgH="253800" progId="Equation.DSMT4">
                  <p:embed/>
                </p:oleObj>
              </mc:Choice>
              <mc:Fallback>
                <p:oleObj name="Equation" r:id="rId4" imgW="1904760" imgH="253800" progId="Equation.DSMT4">
                  <p:embed/>
                  <p:pic>
                    <p:nvPicPr>
                      <p:cNvPr id="7" name="Об'єкт 6"/>
                      <p:cNvPicPr/>
                      <p:nvPr/>
                    </p:nvPicPr>
                    <p:blipFill>
                      <a:blip r:embed="rId5"/>
                      <a:stretch>
                        <a:fillRect/>
                      </a:stretch>
                    </p:blipFill>
                    <p:spPr>
                      <a:xfrm>
                        <a:off x="2339752" y="2674544"/>
                        <a:ext cx="4271357" cy="569515"/>
                      </a:xfrm>
                      <a:prstGeom prst="rect">
                        <a:avLst/>
                      </a:prstGeom>
                    </p:spPr>
                  </p:pic>
                </p:oleObj>
              </mc:Fallback>
            </mc:AlternateContent>
          </a:graphicData>
        </a:graphic>
      </p:graphicFrame>
      <p:graphicFrame>
        <p:nvGraphicFramePr>
          <p:cNvPr id="8" name="Об'єкт 7"/>
          <p:cNvGraphicFramePr>
            <a:graphicFrameLocks noChangeAspect="1"/>
          </p:cNvGraphicFramePr>
          <p:nvPr>
            <p:extLst/>
          </p:nvPr>
        </p:nvGraphicFramePr>
        <p:xfrm>
          <a:off x="3603785" y="2070970"/>
          <a:ext cx="2780402" cy="532417"/>
        </p:xfrm>
        <a:graphic>
          <a:graphicData uri="http://schemas.openxmlformats.org/presentationml/2006/ole">
            <mc:AlternateContent xmlns:mc="http://schemas.openxmlformats.org/markup-compatibility/2006">
              <mc:Choice xmlns:v="urn:schemas-microsoft-com:vml" Requires="v">
                <p:oleObj spid="_x0000_s79983" name="Equation" r:id="rId6" imgW="1193760" imgH="228600" progId="Equation.DSMT4">
                  <p:embed/>
                </p:oleObj>
              </mc:Choice>
              <mc:Fallback>
                <p:oleObj name="Equation" r:id="rId6" imgW="1193760" imgH="228600" progId="Equation.DSMT4">
                  <p:embed/>
                  <p:pic>
                    <p:nvPicPr>
                      <p:cNvPr id="8" name="Об'єкт 7"/>
                      <p:cNvPicPr/>
                      <p:nvPr/>
                    </p:nvPicPr>
                    <p:blipFill>
                      <a:blip r:embed="rId7"/>
                      <a:stretch>
                        <a:fillRect/>
                      </a:stretch>
                    </p:blipFill>
                    <p:spPr>
                      <a:xfrm>
                        <a:off x="3603785" y="2070970"/>
                        <a:ext cx="2780402" cy="532417"/>
                      </a:xfrm>
                      <a:prstGeom prst="rect">
                        <a:avLst/>
                      </a:prstGeom>
                    </p:spPr>
                  </p:pic>
                </p:oleObj>
              </mc:Fallback>
            </mc:AlternateContent>
          </a:graphicData>
        </a:graphic>
      </p:graphicFrame>
      <p:graphicFrame>
        <p:nvGraphicFramePr>
          <p:cNvPr id="9" name="Об'єкт 8"/>
          <p:cNvGraphicFramePr>
            <a:graphicFrameLocks noChangeAspect="1"/>
          </p:cNvGraphicFramePr>
          <p:nvPr>
            <p:extLst/>
          </p:nvPr>
        </p:nvGraphicFramePr>
        <p:xfrm>
          <a:off x="3485014" y="1258106"/>
          <a:ext cx="3017944" cy="532578"/>
        </p:xfrm>
        <a:graphic>
          <a:graphicData uri="http://schemas.openxmlformats.org/presentationml/2006/ole">
            <mc:AlternateContent xmlns:mc="http://schemas.openxmlformats.org/markup-compatibility/2006">
              <mc:Choice xmlns:v="urn:schemas-microsoft-com:vml" Requires="v">
                <p:oleObj spid="_x0000_s79984" name="Equation" r:id="rId8" imgW="1295280" imgH="228600" progId="Equation.DSMT4">
                  <p:embed/>
                </p:oleObj>
              </mc:Choice>
              <mc:Fallback>
                <p:oleObj name="Equation" r:id="rId8" imgW="1295280" imgH="228600" progId="Equation.DSMT4">
                  <p:embed/>
                  <p:pic>
                    <p:nvPicPr>
                      <p:cNvPr id="9" name="Об'єкт 8"/>
                      <p:cNvPicPr/>
                      <p:nvPr/>
                    </p:nvPicPr>
                    <p:blipFill>
                      <a:blip r:embed="rId9"/>
                      <a:stretch>
                        <a:fillRect/>
                      </a:stretch>
                    </p:blipFill>
                    <p:spPr>
                      <a:xfrm>
                        <a:off x="3485014" y="1258106"/>
                        <a:ext cx="3017944" cy="532578"/>
                      </a:xfrm>
                      <a:prstGeom prst="rect">
                        <a:avLst/>
                      </a:prstGeom>
                    </p:spPr>
                  </p:pic>
                </p:oleObj>
              </mc:Fallback>
            </mc:AlternateContent>
          </a:graphicData>
        </a:graphic>
      </p:graphicFrame>
      <p:graphicFrame>
        <p:nvGraphicFramePr>
          <p:cNvPr id="10" name="Об'єкт 9"/>
          <p:cNvGraphicFramePr>
            <a:graphicFrameLocks noChangeAspect="1"/>
          </p:cNvGraphicFramePr>
          <p:nvPr>
            <p:extLst/>
          </p:nvPr>
        </p:nvGraphicFramePr>
        <p:xfrm>
          <a:off x="2699792" y="3230824"/>
          <a:ext cx="4904749" cy="544973"/>
        </p:xfrm>
        <a:graphic>
          <a:graphicData uri="http://schemas.openxmlformats.org/presentationml/2006/ole">
            <mc:AlternateContent xmlns:mc="http://schemas.openxmlformats.org/markup-compatibility/2006">
              <mc:Choice xmlns:v="urn:schemas-microsoft-com:vml" Requires="v">
                <p:oleObj spid="_x0000_s79985" name="Equation" r:id="rId10" imgW="2057400" imgH="228600" progId="Equation.DSMT4">
                  <p:embed/>
                </p:oleObj>
              </mc:Choice>
              <mc:Fallback>
                <p:oleObj name="Equation" r:id="rId10" imgW="2057400" imgH="228600" progId="Equation.DSMT4">
                  <p:embed/>
                  <p:pic>
                    <p:nvPicPr>
                      <p:cNvPr id="10" name="Об'єкт 9"/>
                      <p:cNvPicPr/>
                      <p:nvPr/>
                    </p:nvPicPr>
                    <p:blipFill>
                      <a:blip r:embed="rId11"/>
                      <a:stretch>
                        <a:fillRect/>
                      </a:stretch>
                    </p:blipFill>
                    <p:spPr>
                      <a:xfrm>
                        <a:off x="2699792" y="3230824"/>
                        <a:ext cx="4904749" cy="544973"/>
                      </a:xfrm>
                      <a:prstGeom prst="rect">
                        <a:avLst/>
                      </a:prstGeom>
                    </p:spPr>
                  </p:pic>
                </p:oleObj>
              </mc:Fallback>
            </mc:AlternateContent>
          </a:graphicData>
        </a:graphic>
      </p:graphicFrame>
      <p:sp>
        <p:nvSpPr>
          <p:cNvPr id="11" name="TextBox 10"/>
          <p:cNvSpPr txBox="1"/>
          <p:nvPr/>
        </p:nvSpPr>
        <p:spPr>
          <a:xfrm>
            <a:off x="539552" y="3244059"/>
            <a:ext cx="8352928" cy="2308324"/>
          </a:xfrm>
          <a:prstGeom prst="rect">
            <a:avLst/>
          </a:prstGeom>
          <a:noFill/>
        </p:spPr>
        <p:txBody>
          <a:bodyPr wrap="square" rtlCol="0">
            <a:spAutoFit/>
          </a:bodyPr>
          <a:lstStyle/>
          <a:p>
            <a:r>
              <a:rPr lang="uk-UA" dirty="0" smtClean="0"/>
              <a:t>							                      </a:t>
            </a:r>
            <a:r>
              <a:rPr lang="uk-UA" sz="2400" dirty="0" smtClean="0">
                <a:latin typeface="Times New Roman" panose="02020603050405020304" pitchFamily="18" charset="0"/>
                <a:cs typeface="Times New Roman" panose="02020603050405020304" pitchFamily="18" charset="0"/>
              </a:rPr>
              <a:t>(5)</a:t>
            </a:r>
          </a:p>
          <a:p>
            <a:endParaRPr lang="uk-UA" sz="2400" dirty="0" smtClean="0">
              <a:latin typeface="Times New Roman" panose="02020603050405020304" pitchFamily="18" charset="0"/>
              <a:cs typeface="Times New Roman" panose="02020603050405020304" pitchFamily="18" charset="0"/>
            </a:endParaRPr>
          </a:p>
          <a:p>
            <a:pPr algn="just"/>
            <a:r>
              <a:rPr lang="uk-UA" sz="2400" dirty="0">
                <a:latin typeface="Times New Roman" panose="02020603050405020304" pitchFamily="18" charset="0"/>
                <a:cs typeface="Times New Roman" panose="02020603050405020304" pitchFamily="18" charset="0"/>
              </a:rPr>
              <a:t>Р</a:t>
            </a:r>
            <a:r>
              <a:rPr lang="uk-UA" sz="2400" dirty="0" smtClean="0">
                <a:latin typeface="Times New Roman" panose="02020603050405020304" pitchFamily="18" charset="0"/>
                <a:cs typeface="Times New Roman" panose="02020603050405020304" pitchFamily="18" charset="0"/>
              </a:rPr>
              <a:t>івняння </a:t>
            </a:r>
            <a:r>
              <a:rPr lang="uk-UA" sz="2400" dirty="0">
                <a:latin typeface="Times New Roman" panose="02020603050405020304" pitchFamily="18" charset="0"/>
                <a:cs typeface="Times New Roman" panose="02020603050405020304" pitchFamily="18" charset="0"/>
              </a:rPr>
              <a:t>(5) називається </a:t>
            </a:r>
            <a:r>
              <a:rPr lang="uk-UA" sz="2400" b="1" dirty="0">
                <a:latin typeface="Times New Roman" panose="02020603050405020304" pitchFamily="18" charset="0"/>
                <a:cs typeface="Times New Roman" panose="02020603050405020304" pitchFamily="18" charset="0"/>
              </a:rPr>
              <a:t>«основним рівнянням скорочення м’яза</a:t>
            </a:r>
            <a:r>
              <a:rPr lang="uk-UA" sz="2400" b="1" dirty="0" smtClean="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або</a:t>
            </a:r>
            <a:r>
              <a:rPr lang="uk-UA" sz="2400" b="1" dirty="0" smtClean="0">
                <a:latin typeface="Times New Roman" panose="02020603050405020304" pitchFamily="18" charset="0"/>
                <a:cs typeface="Times New Roman" panose="02020603050405020304" pitchFamily="18" charset="0"/>
              </a:rPr>
              <a:t> рівнянням </a:t>
            </a:r>
            <a:r>
              <a:rPr lang="uk-UA" sz="2400" b="1" dirty="0" err="1" smtClean="0">
                <a:latin typeface="Times New Roman" panose="02020603050405020304" pitchFamily="18" charset="0"/>
                <a:cs typeface="Times New Roman" panose="02020603050405020304" pitchFamily="18" charset="0"/>
              </a:rPr>
              <a:t>Хілла</a:t>
            </a:r>
            <a:r>
              <a:rPr lang="uk-UA" sz="2400" dirty="0" smtClean="0">
                <a:latin typeface="Times New Roman" panose="02020603050405020304" pitchFamily="18" charset="0"/>
                <a:cs typeface="Times New Roman" panose="02020603050405020304" pitchFamily="18" charset="0"/>
              </a:rPr>
              <a:t>. </a:t>
            </a:r>
          </a:p>
          <a:p>
            <a:pPr algn="just"/>
            <a:r>
              <a:rPr lang="uk-UA" sz="2400" dirty="0" smtClean="0">
                <a:latin typeface="Times New Roman" panose="02020603050405020304" pitchFamily="18" charset="0"/>
                <a:cs typeface="Times New Roman" panose="02020603050405020304" pitchFamily="18" charset="0"/>
              </a:rPr>
              <a:t>Рівняння </a:t>
            </a:r>
            <a:r>
              <a:rPr lang="uk-UA" sz="2400" dirty="0" err="1" smtClean="0">
                <a:latin typeface="Times New Roman" panose="02020603050405020304" pitchFamily="18" charset="0"/>
                <a:cs typeface="Times New Roman" panose="02020603050405020304" pitchFamily="18" charset="0"/>
              </a:rPr>
              <a:t>Хілла</a:t>
            </a:r>
            <a:r>
              <a:rPr lang="uk-UA" sz="2400" dirty="0" smtClean="0">
                <a:latin typeface="Times New Roman" panose="02020603050405020304" pitchFamily="18" charset="0"/>
                <a:cs typeface="Times New Roman" panose="02020603050405020304" pitchFamily="18" charset="0"/>
              </a:rPr>
              <a:t> пов’язує між собою силу і швидкість скорочення м’яза при ізотонічному скороченні.</a:t>
            </a:r>
            <a:endParaRPr lang="uk-UA"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33236308"/>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323528" y="476672"/>
            <a:ext cx="8352928" cy="5755422"/>
          </a:xfrm>
          <a:prstGeom prst="rect">
            <a:avLst/>
          </a:prstGeom>
          <a:noFill/>
        </p:spPr>
        <p:txBody>
          <a:bodyPr wrap="square" rtlCol="0">
            <a:spAutoFit/>
          </a:bodyPr>
          <a:lstStyle/>
          <a:p>
            <a:r>
              <a:rPr lang="uk-UA" sz="2400" dirty="0" smtClean="0">
                <a:latin typeface="Times New Roman" panose="02020603050405020304" pitchFamily="18" charset="0"/>
                <a:cs typeface="Times New Roman" panose="02020603050405020304" pitchFamily="18" charset="0"/>
              </a:rPr>
              <a:t>Рівняння </a:t>
            </a:r>
            <a:r>
              <a:rPr lang="uk-UA" sz="2400" dirty="0" err="1" smtClean="0">
                <a:latin typeface="Times New Roman" panose="02020603050405020304" pitchFamily="18" charset="0"/>
                <a:cs typeface="Times New Roman" panose="02020603050405020304" pitchFamily="18" charset="0"/>
              </a:rPr>
              <a:t>Хілла</a:t>
            </a:r>
            <a:r>
              <a:rPr lang="uk-UA" sz="2400" dirty="0" smtClean="0">
                <a:latin typeface="Times New Roman" panose="02020603050405020304" pitchFamily="18" charset="0"/>
                <a:cs typeface="Times New Roman" panose="02020603050405020304" pitchFamily="18" charset="0"/>
              </a:rPr>
              <a:t> можна записати  для швидкості </a:t>
            </a:r>
            <a:r>
              <a:rPr lang="en-US" sz="2400" dirty="0" smtClean="0">
                <a:latin typeface="Times New Roman" panose="02020603050405020304" pitchFamily="18" charset="0"/>
                <a:cs typeface="Times New Roman" panose="02020603050405020304" pitchFamily="18" charset="0"/>
              </a:rPr>
              <a:t>(</a:t>
            </a:r>
            <a:r>
              <a:rPr lang="en-US" sz="2400" b="1" i="1" dirty="0" smtClean="0">
                <a:latin typeface="Times New Roman" panose="02020603050405020304" pitchFamily="18" charset="0"/>
                <a:cs typeface="Times New Roman" panose="02020603050405020304" pitchFamily="18" charset="0"/>
              </a:rPr>
              <a:t>v</a:t>
            </a:r>
            <a:r>
              <a:rPr lang="en-US" sz="2400" dirty="0" smtClean="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скорочення м’яза або для сили м’яза (</a:t>
            </a:r>
            <a:r>
              <a:rPr lang="en-US" sz="2400" b="1" i="1" dirty="0" smtClean="0">
                <a:latin typeface="Times New Roman" panose="02020603050405020304" pitchFamily="18" charset="0"/>
                <a:cs typeface="Times New Roman" panose="02020603050405020304" pitchFamily="18" charset="0"/>
              </a:rPr>
              <a:t>F</a:t>
            </a:r>
            <a:r>
              <a:rPr lang="en-US" sz="2400" dirty="0" smtClean="0">
                <a:latin typeface="Times New Roman" panose="02020603050405020304" pitchFamily="18" charset="0"/>
                <a:cs typeface="Times New Roman" panose="02020603050405020304" pitchFamily="18" charset="0"/>
              </a:rPr>
              <a:t>)</a:t>
            </a:r>
            <a:r>
              <a:rPr lang="uk-UA" sz="2400" dirty="0" smtClean="0">
                <a:latin typeface="Times New Roman" panose="02020603050405020304" pitchFamily="18" charset="0"/>
                <a:cs typeface="Times New Roman" panose="02020603050405020304" pitchFamily="18" charset="0"/>
              </a:rPr>
              <a:t>:</a:t>
            </a:r>
          </a:p>
          <a:p>
            <a:endParaRPr lang="uk-UA" sz="2400" dirty="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або</a:t>
            </a:r>
            <a:r>
              <a:rPr lang="ru-RU" sz="2400" dirty="0" smtClean="0">
                <a:latin typeface="Times New Roman" panose="02020603050405020304" pitchFamily="18" charset="0"/>
                <a:cs typeface="Times New Roman" panose="02020603050405020304" pitchFamily="18" charset="0"/>
              </a:rPr>
              <a:t>    	  		           (6), (7)</a:t>
            </a:r>
            <a:endParaRPr lang="uk-UA" sz="2400" dirty="0" smtClean="0">
              <a:latin typeface="Times New Roman" panose="02020603050405020304" pitchFamily="18" charset="0"/>
              <a:cs typeface="Times New Roman" panose="02020603050405020304" pitchFamily="18" charset="0"/>
            </a:endParaRPr>
          </a:p>
          <a:p>
            <a:endParaRPr lang="uk-UA" sz="2400" dirty="0">
              <a:latin typeface="Times New Roman" panose="02020603050405020304" pitchFamily="18" charset="0"/>
              <a:cs typeface="Times New Roman" panose="02020603050405020304" pitchFamily="18" charset="0"/>
            </a:endParaRPr>
          </a:p>
          <a:p>
            <a:r>
              <a:rPr lang="uk-UA" sz="2400" dirty="0">
                <a:latin typeface="Times New Roman" panose="02020603050405020304" pitchFamily="18" charset="0"/>
                <a:cs typeface="Times New Roman" panose="02020603050405020304" pitchFamily="18" charset="0"/>
              </a:rPr>
              <a:t>де  </a:t>
            </a:r>
            <a:r>
              <a:rPr lang="en-US" sz="2800" i="1" dirty="0" smtClean="0">
                <a:latin typeface="Times New Roman" panose="02020603050405020304" pitchFamily="18" charset="0"/>
                <a:cs typeface="Times New Roman" panose="02020603050405020304" pitchFamily="18" charset="0"/>
              </a:rPr>
              <a:t>v</a:t>
            </a:r>
            <a:r>
              <a:rPr lang="uk-UA" sz="2800" i="1" dirty="0" smtClean="0">
                <a:latin typeface="Times New Roman" panose="02020603050405020304" pitchFamily="18" charset="0"/>
                <a:cs typeface="Times New Roman" panose="02020603050405020304" pitchFamily="18" charset="0"/>
              </a:rPr>
              <a:t> </a:t>
            </a:r>
            <a:r>
              <a:rPr lang="uk-UA" sz="2400" dirty="0">
                <a:latin typeface="Times New Roman" panose="02020603050405020304" pitchFamily="18" charset="0"/>
                <a:cs typeface="Times New Roman" panose="02020603050405020304" pitchFamily="18" charset="0"/>
              </a:rPr>
              <a:t>- швидкість скорочення м’яза; </a:t>
            </a:r>
          </a:p>
          <a:p>
            <a:r>
              <a:rPr lang="en-US" sz="2800" i="1" dirty="0" smtClean="0">
                <a:latin typeface="Times New Roman" panose="02020603050405020304" pitchFamily="18" charset="0"/>
                <a:cs typeface="Times New Roman" panose="02020603050405020304" pitchFamily="18" charset="0"/>
              </a:rPr>
              <a:t>F</a:t>
            </a:r>
            <a:r>
              <a:rPr lang="uk-UA" sz="2400" dirty="0" smtClean="0">
                <a:latin typeface="Times New Roman" panose="02020603050405020304" pitchFamily="18" charset="0"/>
                <a:cs typeface="Times New Roman" panose="02020603050405020304" pitchFamily="18" charset="0"/>
              </a:rPr>
              <a:t> </a:t>
            </a:r>
            <a:r>
              <a:rPr lang="uk-UA" sz="2400" dirty="0">
                <a:latin typeface="Times New Roman" panose="02020603050405020304" pitchFamily="18" charset="0"/>
                <a:cs typeface="Times New Roman" panose="02020603050405020304" pitchFamily="18" charset="0"/>
              </a:rPr>
              <a:t>– сила навантаження м’яза (або сила тяги м’яза);  </a:t>
            </a:r>
          </a:p>
          <a:p>
            <a:r>
              <a:rPr lang="uk-UA"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 </a:t>
            </a:r>
            <a:r>
              <a:rPr lang="uk-UA" sz="2400" dirty="0">
                <a:latin typeface="Times New Roman" panose="02020603050405020304" pitchFamily="18" charset="0"/>
                <a:cs typeface="Times New Roman" panose="02020603050405020304" pitchFamily="18" charset="0"/>
              </a:rPr>
              <a:t>максимальна ізометрична сила, яку може розвити м'яз, або максимальний вантаж, який витримує м’яз без його видовження; </a:t>
            </a:r>
          </a:p>
          <a:p>
            <a:pPr>
              <a:lnSpc>
                <a:spcPct val="150000"/>
              </a:lnSpc>
            </a:pPr>
            <a:r>
              <a:rPr lang="en-US" sz="2400" i="1" dirty="0" smtClean="0">
                <a:latin typeface="Times New Roman" panose="02020603050405020304" pitchFamily="18" charset="0"/>
                <a:cs typeface="Times New Roman" panose="02020603050405020304" pitchFamily="18" charset="0"/>
              </a:rPr>
              <a:t>b</a:t>
            </a:r>
            <a:r>
              <a:rPr lang="uk-UA" sz="2400" dirty="0" smtClean="0">
                <a:latin typeface="Times New Roman" panose="02020603050405020304" pitchFamily="18" charset="0"/>
                <a:cs typeface="Times New Roman" panose="02020603050405020304" pitchFamily="18" charset="0"/>
              </a:rPr>
              <a:t> </a:t>
            </a:r>
            <a:r>
              <a:rPr lang="uk-UA" sz="2400" dirty="0">
                <a:latin typeface="Times New Roman" panose="02020603050405020304" pitchFamily="18" charset="0"/>
                <a:cs typeface="Times New Roman" panose="02020603050405020304" pitchFamily="18" charset="0"/>
              </a:rPr>
              <a:t>– константа, яка має розмірність швидкості </a:t>
            </a:r>
            <a:r>
              <a:rPr lang="uk-UA" sz="2400" dirty="0" smtClean="0">
                <a:latin typeface="Times New Roman" panose="02020603050405020304" pitchFamily="18" charset="0"/>
                <a:cs typeface="Times New Roman" panose="02020603050405020304" pitchFamily="18" charset="0"/>
              </a:rPr>
              <a:t>(</a:t>
            </a:r>
            <a:r>
              <a:rPr lang="en-US" sz="2400" dirty="0" smtClean="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 </a:t>
            </a:r>
            <a:r>
              <a:rPr lang="uk-UA" sz="2400" dirty="0">
                <a:latin typeface="Times New Roman" panose="02020603050405020304" pitchFamily="18" charset="0"/>
                <a:cs typeface="Times New Roman" panose="02020603050405020304" pitchFamily="18" charset="0"/>
              </a:rPr>
              <a:t>);</a:t>
            </a:r>
          </a:p>
          <a:p>
            <a:pPr>
              <a:lnSpc>
                <a:spcPct val="150000"/>
              </a:lnSpc>
            </a:pPr>
            <a:r>
              <a:rPr lang="en-US" sz="2400" i="1" dirty="0">
                <a:latin typeface="Times New Roman" panose="02020603050405020304" pitchFamily="18" charset="0"/>
                <a:cs typeface="Times New Roman" panose="02020603050405020304" pitchFamily="18" charset="0"/>
              </a:rPr>
              <a:t>a</a:t>
            </a:r>
            <a:r>
              <a:rPr lang="uk-UA" sz="2400" dirty="0" smtClean="0">
                <a:latin typeface="Times New Roman" panose="02020603050405020304" pitchFamily="18" charset="0"/>
                <a:cs typeface="Times New Roman" panose="02020603050405020304" pitchFamily="18" charset="0"/>
              </a:rPr>
              <a:t>  </a:t>
            </a:r>
            <a:r>
              <a:rPr lang="uk-UA" sz="2400" dirty="0">
                <a:latin typeface="Times New Roman" panose="02020603050405020304" pitchFamily="18" charset="0"/>
                <a:cs typeface="Times New Roman" panose="02020603050405020304" pitchFamily="18" charset="0"/>
              </a:rPr>
              <a:t>– константа, яка має розмірність сили </a:t>
            </a:r>
            <a:r>
              <a:rPr lang="uk-UA" sz="2400" dirty="0" smtClean="0">
                <a:latin typeface="Times New Roman" panose="02020603050405020304" pitchFamily="18" charset="0"/>
                <a:cs typeface="Times New Roman" panose="02020603050405020304" pitchFamily="18" charset="0"/>
              </a:rPr>
              <a:t>(</a:t>
            </a:r>
            <a:r>
              <a:rPr lang="en-US" sz="2400" dirty="0" smtClean="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 </a:t>
            </a:r>
            <a:r>
              <a:rPr lang="uk-UA" sz="2400" dirty="0">
                <a:latin typeface="Times New Roman" panose="02020603050405020304" pitchFamily="18" charset="0"/>
                <a:cs typeface="Times New Roman" panose="02020603050405020304" pitchFamily="18" charset="0"/>
              </a:rPr>
              <a:t>). </a:t>
            </a:r>
          </a:p>
          <a:p>
            <a:r>
              <a:rPr lang="uk-UA" sz="2400" dirty="0">
                <a:latin typeface="Times New Roman" panose="02020603050405020304" pitchFamily="18" charset="0"/>
                <a:cs typeface="Times New Roman" panose="02020603050405020304" pitchFamily="18" charset="0"/>
              </a:rPr>
              <a:t>Графічно </a:t>
            </a:r>
            <a:r>
              <a:rPr lang="uk-UA" sz="2400" dirty="0" smtClean="0">
                <a:latin typeface="Times New Roman" panose="02020603050405020304" pitchFamily="18" charset="0"/>
                <a:cs typeface="Times New Roman" panose="02020603050405020304" pitchFamily="18" charset="0"/>
              </a:rPr>
              <a:t>рівняння </a:t>
            </a:r>
            <a:r>
              <a:rPr lang="uk-UA" sz="2400" dirty="0">
                <a:latin typeface="Times New Roman" panose="02020603050405020304" pitchFamily="18" charset="0"/>
                <a:cs typeface="Times New Roman" panose="02020603050405020304" pitchFamily="18" charset="0"/>
              </a:rPr>
              <a:t>зображується гіперболічною залежністю швидкості скорочення від навантаження</a:t>
            </a:r>
            <a:r>
              <a:rPr lang="uk-UA" sz="2400" dirty="0" smtClean="0">
                <a:latin typeface="Times New Roman" panose="02020603050405020304" pitchFamily="18" charset="0"/>
                <a:cs typeface="Times New Roman" panose="02020603050405020304" pitchFamily="18" charset="0"/>
              </a:rPr>
              <a:t>.</a:t>
            </a:r>
            <a:endParaRPr lang="uk-UA" sz="2400" dirty="0">
              <a:latin typeface="Times New Roman" panose="02020603050405020304" pitchFamily="18" charset="0"/>
              <a:cs typeface="Times New Roman" panose="02020603050405020304" pitchFamily="18" charset="0"/>
            </a:endParaRPr>
          </a:p>
        </p:txBody>
      </p:sp>
      <p:graphicFrame>
        <p:nvGraphicFramePr>
          <p:cNvPr id="8" name="Об'єкт 7"/>
          <p:cNvGraphicFramePr>
            <a:graphicFrameLocks noChangeAspect="1"/>
          </p:cNvGraphicFramePr>
          <p:nvPr>
            <p:extLst/>
          </p:nvPr>
        </p:nvGraphicFramePr>
        <p:xfrm>
          <a:off x="1270208" y="1423896"/>
          <a:ext cx="1959964" cy="880564"/>
        </p:xfrm>
        <a:graphic>
          <a:graphicData uri="http://schemas.openxmlformats.org/presentationml/2006/ole">
            <mc:AlternateContent xmlns:mc="http://schemas.openxmlformats.org/markup-compatibility/2006">
              <mc:Choice xmlns:v="urn:schemas-microsoft-com:vml" Requires="v">
                <p:oleObj spid="_x0000_s81033" name="Equation" r:id="rId3" imgW="876240" imgH="393480" progId="Equation.DSMT4">
                  <p:embed/>
                </p:oleObj>
              </mc:Choice>
              <mc:Fallback>
                <p:oleObj name="Equation" r:id="rId3" imgW="876240" imgH="393480" progId="Equation.DSMT4">
                  <p:embed/>
                  <p:pic>
                    <p:nvPicPr>
                      <p:cNvPr id="8" name="Об'єкт 7"/>
                      <p:cNvPicPr/>
                      <p:nvPr/>
                    </p:nvPicPr>
                    <p:blipFill>
                      <a:blip r:embed="rId4"/>
                      <a:stretch>
                        <a:fillRect/>
                      </a:stretch>
                    </p:blipFill>
                    <p:spPr>
                      <a:xfrm>
                        <a:off x="1270208" y="1423896"/>
                        <a:ext cx="1959964" cy="880564"/>
                      </a:xfrm>
                      <a:prstGeom prst="rect">
                        <a:avLst/>
                      </a:prstGeom>
                    </p:spPr>
                  </p:pic>
                </p:oleObj>
              </mc:Fallback>
            </mc:AlternateContent>
          </a:graphicData>
        </a:graphic>
      </p:graphicFrame>
      <p:graphicFrame>
        <p:nvGraphicFramePr>
          <p:cNvPr id="9" name="Об'єкт 8"/>
          <p:cNvGraphicFramePr>
            <a:graphicFrameLocks noChangeAspect="1"/>
          </p:cNvGraphicFramePr>
          <p:nvPr>
            <p:extLst/>
          </p:nvPr>
        </p:nvGraphicFramePr>
        <p:xfrm>
          <a:off x="346696" y="3140968"/>
          <a:ext cx="402837" cy="483404"/>
        </p:xfrm>
        <a:graphic>
          <a:graphicData uri="http://schemas.openxmlformats.org/presentationml/2006/ole">
            <mc:AlternateContent xmlns:mc="http://schemas.openxmlformats.org/markup-compatibility/2006">
              <mc:Choice xmlns:v="urn:schemas-microsoft-com:vml" Requires="v">
                <p:oleObj spid="_x0000_s81034" name="Equation" r:id="rId5" imgW="190440" imgH="228600" progId="Equation.DSMT4">
                  <p:embed/>
                </p:oleObj>
              </mc:Choice>
              <mc:Fallback>
                <p:oleObj name="Equation" r:id="rId5" imgW="190440" imgH="228600" progId="Equation.DSMT4">
                  <p:embed/>
                  <p:pic>
                    <p:nvPicPr>
                      <p:cNvPr id="9" name="Об'єкт 8"/>
                      <p:cNvPicPr/>
                      <p:nvPr/>
                    </p:nvPicPr>
                    <p:blipFill>
                      <a:blip r:embed="rId6"/>
                      <a:stretch>
                        <a:fillRect/>
                      </a:stretch>
                    </p:blipFill>
                    <p:spPr>
                      <a:xfrm>
                        <a:off x="346696" y="3140968"/>
                        <a:ext cx="402837" cy="483404"/>
                      </a:xfrm>
                      <a:prstGeom prst="rect">
                        <a:avLst/>
                      </a:prstGeom>
                    </p:spPr>
                  </p:pic>
                </p:oleObj>
              </mc:Fallback>
            </mc:AlternateContent>
          </a:graphicData>
        </a:graphic>
      </p:graphicFrame>
      <p:graphicFrame>
        <p:nvGraphicFramePr>
          <p:cNvPr id="10" name="Об'єкт 9"/>
          <p:cNvGraphicFramePr>
            <a:graphicFrameLocks noChangeAspect="1"/>
          </p:cNvGraphicFramePr>
          <p:nvPr>
            <p:extLst/>
          </p:nvPr>
        </p:nvGraphicFramePr>
        <p:xfrm>
          <a:off x="6440814" y="4149080"/>
          <a:ext cx="792088" cy="846715"/>
        </p:xfrm>
        <a:graphic>
          <a:graphicData uri="http://schemas.openxmlformats.org/presentationml/2006/ole">
            <mc:AlternateContent xmlns:mc="http://schemas.openxmlformats.org/markup-compatibility/2006">
              <mc:Choice xmlns:v="urn:schemas-microsoft-com:vml" Requires="v">
                <p:oleObj spid="_x0000_s81035" name="Equation" r:id="rId7" imgW="368280" imgH="393480" progId="Equation.DSMT4">
                  <p:embed/>
                </p:oleObj>
              </mc:Choice>
              <mc:Fallback>
                <p:oleObj name="Equation" r:id="rId7" imgW="368280" imgH="393480" progId="Equation.DSMT4">
                  <p:embed/>
                  <p:pic>
                    <p:nvPicPr>
                      <p:cNvPr id="10" name="Об'єкт 9"/>
                      <p:cNvPicPr/>
                      <p:nvPr/>
                    </p:nvPicPr>
                    <p:blipFill>
                      <a:blip r:embed="rId8"/>
                      <a:stretch>
                        <a:fillRect/>
                      </a:stretch>
                    </p:blipFill>
                    <p:spPr>
                      <a:xfrm>
                        <a:off x="6440814" y="4149080"/>
                        <a:ext cx="792088" cy="846715"/>
                      </a:xfrm>
                      <a:prstGeom prst="rect">
                        <a:avLst/>
                      </a:prstGeom>
                    </p:spPr>
                  </p:pic>
                </p:oleObj>
              </mc:Fallback>
            </mc:AlternateContent>
          </a:graphicData>
        </a:graphic>
      </p:graphicFrame>
      <p:graphicFrame>
        <p:nvGraphicFramePr>
          <p:cNvPr id="11" name="Об'єкт 10"/>
          <p:cNvGraphicFramePr>
            <a:graphicFrameLocks noChangeAspect="1"/>
          </p:cNvGraphicFramePr>
          <p:nvPr>
            <p:extLst/>
          </p:nvPr>
        </p:nvGraphicFramePr>
        <p:xfrm>
          <a:off x="5796136" y="4725144"/>
          <a:ext cx="852314" cy="800659"/>
        </p:xfrm>
        <a:graphic>
          <a:graphicData uri="http://schemas.openxmlformats.org/presentationml/2006/ole">
            <mc:AlternateContent xmlns:mc="http://schemas.openxmlformats.org/markup-compatibility/2006">
              <mc:Choice xmlns:v="urn:schemas-microsoft-com:vml" Requires="v">
                <p:oleObj spid="_x0000_s81036" name="Equation" r:id="rId9" imgW="419040" imgH="393480" progId="Equation.DSMT4">
                  <p:embed/>
                </p:oleObj>
              </mc:Choice>
              <mc:Fallback>
                <p:oleObj name="Equation" r:id="rId9" imgW="419040" imgH="393480" progId="Equation.DSMT4">
                  <p:embed/>
                  <p:pic>
                    <p:nvPicPr>
                      <p:cNvPr id="11" name="Об'єкт 10"/>
                      <p:cNvPicPr/>
                      <p:nvPr/>
                    </p:nvPicPr>
                    <p:blipFill>
                      <a:blip r:embed="rId10"/>
                      <a:stretch>
                        <a:fillRect/>
                      </a:stretch>
                    </p:blipFill>
                    <p:spPr>
                      <a:xfrm>
                        <a:off x="5796136" y="4725144"/>
                        <a:ext cx="852314" cy="800659"/>
                      </a:xfrm>
                      <a:prstGeom prst="rect">
                        <a:avLst/>
                      </a:prstGeom>
                    </p:spPr>
                  </p:pic>
                </p:oleObj>
              </mc:Fallback>
            </mc:AlternateContent>
          </a:graphicData>
        </a:graphic>
      </p:graphicFrame>
      <p:graphicFrame>
        <p:nvGraphicFramePr>
          <p:cNvPr id="2" name="Об'єкт 1"/>
          <p:cNvGraphicFramePr>
            <a:graphicFrameLocks noChangeAspect="1"/>
          </p:cNvGraphicFramePr>
          <p:nvPr>
            <p:extLst/>
          </p:nvPr>
        </p:nvGraphicFramePr>
        <p:xfrm>
          <a:off x="4897837" y="1402124"/>
          <a:ext cx="1939021" cy="910752"/>
        </p:xfrm>
        <a:graphic>
          <a:graphicData uri="http://schemas.openxmlformats.org/presentationml/2006/ole">
            <mc:AlternateContent xmlns:mc="http://schemas.openxmlformats.org/markup-compatibility/2006">
              <mc:Choice xmlns:v="urn:schemas-microsoft-com:vml" Requires="v">
                <p:oleObj spid="_x0000_s81037" name="Equation" r:id="rId11" imgW="838080" imgH="393480" progId="Equation.DSMT4">
                  <p:embed/>
                </p:oleObj>
              </mc:Choice>
              <mc:Fallback>
                <p:oleObj name="Equation" r:id="rId11" imgW="838080" imgH="393480" progId="Equation.DSMT4">
                  <p:embed/>
                  <p:pic>
                    <p:nvPicPr>
                      <p:cNvPr id="2" name="Об'єкт 1"/>
                      <p:cNvPicPr/>
                      <p:nvPr/>
                    </p:nvPicPr>
                    <p:blipFill>
                      <a:blip r:embed="rId12"/>
                      <a:stretch>
                        <a:fillRect/>
                      </a:stretch>
                    </p:blipFill>
                    <p:spPr>
                      <a:xfrm>
                        <a:off x="4897837" y="1402124"/>
                        <a:ext cx="1939021" cy="910752"/>
                      </a:xfrm>
                      <a:prstGeom prst="rect">
                        <a:avLst/>
                      </a:prstGeom>
                    </p:spPr>
                  </p:pic>
                </p:oleObj>
              </mc:Fallback>
            </mc:AlternateContent>
          </a:graphicData>
        </a:graphic>
      </p:graphicFrame>
    </p:spTree>
    <p:extLst>
      <p:ext uri="{BB962C8B-B14F-4D97-AF65-F5344CB8AC3E}">
        <p14:creationId xmlns:p14="http://schemas.microsoft.com/office/powerpoint/2010/main" val="346704805"/>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кутник 5"/>
          <p:cNvSpPr/>
          <p:nvPr/>
        </p:nvSpPr>
        <p:spPr>
          <a:xfrm>
            <a:off x="755576" y="548680"/>
            <a:ext cx="8064896" cy="3908762"/>
          </a:xfrm>
          <a:prstGeom prst="rect">
            <a:avLst/>
          </a:prstGeom>
        </p:spPr>
        <p:txBody>
          <a:bodyPr wrap="square">
            <a:spAutoFit/>
          </a:bodyPr>
          <a:lstStyle/>
          <a:p>
            <a:pPr algn="just"/>
            <a:r>
              <a:rPr lang="uk-UA" sz="2400" dirty="0" smtClean="0">
                <a:latin typeface="Times New Roman" panose="02020603050405020304" pitchFamily="18" charset="0"/>
                <a:cs typeface="Times New Roman" panose="02020603050405020304" pitchFamily="18" charset="0"/>
              </a:rPr>
              <a:t>	З рівняння </a:t>
            </a:r>
            <a:r>
              <a:rPr lang="uk-UA" sz="2400" dirty="0" err="1" smtClean="0">
                <a:latin typeface="Times New Roman" panose="02020603050405020304" pitchFamily="18" charset="0"/>
                <a:cs typeface="Times New Roman" panose="02020603050405020304" pitchFamily="18" charset="0"/>
              </a:rPr>
              <a:t>Хілла</a:t>
            </a:r>
            <a:r>
              <a:rPr lang="uk-UA" sz="2400" dirty="0" smtClean="0">
                <a:latin typeface="Times New Roman" panose="02020603050405020304" pitchFamily="18" charset="0"/>
                <a:cs typeface="Times New Roman" panose="02020603050405020304" pitchFamily="18" charset="0"/>
              </a:rPr>
              <a:t> випливає, що </a:t>
            </a:r>
            <a:r>
              <a:rPr lang="uk-UA" sz="2400" b="1" i="1" dirty="0" smtClean="0">
                <a:latin typeface="Times New Roman" panose="02020603050405020304" pitchFamily="18" charset="0"/>
                <a:cs typeface="Times New Roman" panose="02020603050405020304" pitchFamily="18" charset="0"/>
              </a:rPr>
              <a:t>максимальна швидкість</a:t>
            </a:r>
            <a:r>
              <a:rPr lang="uk-UA" sz="2400" i="1" dirty="0" smtClean="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розвивається тоді, коли сила </a:t>
            </a:r>
            <a:r>
              <a:rPr lang="uk-UA" sz="2400" dirty="0">
                <a:latin typeface="Times New Roman" panose="02020603050405020304" pitchFamily="18" charset="0"/>
                <a:cs typeface="Times New Roman" panose="02020603050405020304" pitchFamily="18" charset="0"/>
              </a:rPr>
              <a:t>навантаження м’яза (або сила тяги м’яза</a:t>
            </a:r>
            <a:r>
              <a:rPr lang="uk-UA" sz="2400" dirty="0" smtClean="0">
                <a:latin typeface="Times New Roman" panose="02020603050405020304" pitchFamily="18" charset="0"/>
                <a:cs typeface="Times New Roman" panose="02020603050405020304" pitchFamily="18" charset="0"/>
              </a:rPr>
              <a:t>)  </a:t>
            </a:r>
            <a:r>
              <a:rPr lang="uk-UA" sz="2400" i="1" dirty="0" smtClean="0">
                <a:latin typeface="Times New Roman" panose="02020603050405020304" pitchFamily="18" charset="0"/>
                <a:cs typeface="Times New Roman" panose="02020603050405020304" pitchFamily="18" charset="0"/>
              </a:rPr>
              <a:t>F = 0</a:t>
            </a:r>
            <a:r>
              <a:rPr lang="uk-UA" sz="2800" i="1" dirty="0" smtClean="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і дорівнює:</a:t>
            </a:r>
          </a:p>
          <a:p>
            <a:endParaRPr lang="uk-UA" sz="2400" dirty="0">
              <a:latin typeface="Times New Roman" panose="02020603050405020304" pitchFamily="18" charset="0"/>
              <a:cs typeface="Times New Roman" panose="02020603050405020304" pitchFamily="18" charset="0"/>
            </a:endParaRPr>
          </a:p>
          <a:p>
            <a:endParaRPr lang="uk-UA" sz="2400" dirty="0" smtClean="0">
              <a:latin typeface="Times New Roman" panose="02020603050405020304" pitchFamily="18" charset="0"/>
              <a:cs typeface="Times New Roman" panose="02020603050405020304" pitchFamily="18" charset="0"/>
            </a:endParaRPr>
          </a:p>
          <a:p>
            <a:endParaRPr lang="uk-UA" sz="2400" dirty="0">
              <a:latin typeface="Times New Roman" panose="02020603050405020304" pitchFamily="18" charset="0"/>
              <a:cs typeface="Times New Roman" panose="02020603050405020304" pitchFamily="18" charset="0"/>
            </a:endParaRPr>
          </a:p>
          <a:p>
            <a:pPr algn="just"/>
            <a:r>
              <a:rPr lang="uk-UA" sz="2400" dirty="0" smtClean="0">
                <a:latin typeface="Times New Roman" panose="02020603050405020304" pitchFamily="18" charset="0"/>
                <a:cs typeface="Times New Roman" panose="02020603050405020304" pitchFamily="18" charset="0"/>
              </a:rPr>
              <a:t>Коли максимальний </a:t>
            </a:r>
            <a:r>
              <a:rPr lang="uk-UA" sz="2400" dirty="0">
                <a:latin typeface="Times New Roman" panose="02020603050405020304" pitchFamily="18" charset="0"/>
                <a:cs typeface="Times New Roman" panose="02020603050405020304" pitchFamily="18" charset="0"/>
              </a:rPr>
              <a:t>вантаж, який витримує м’яз без його </a:t>
            </a:r>
            <a:r>
              <a:rPr lang="uk-UA" sz="2400" dirty="0" smtClean="0">
                <a:latin typeface="Times New Roman" panose="02020603050405020304" pitchFamily="18" charset="0"/>
                <a:cs typeface="Times New Roman" panose="02020603050405020304" pitchFamily="18" charset="0"/>
              </a:rPr>
              <a:t>видовження, дорівнює нулю, тобто при           , отримуємо швидкість  </a:t>
            </a:r>
            <a:r>
              <a:rPr lang="uk-UA" sz="2800" i="1" dirty="0" smtClean="0">
                <a:latin typeface="Times New Roman" panose="02020603050405020304" pitchFamily="18" charset="0"/>
                <a:cs typeface="Times New Roman" panose="02020603050405020304" pitchFamily="18" charset="0"/>
              </a:rPr>
              <a:t>v = 0 </a:t>
            </a:r>
            <a:r>
              <a:rPr lang="uk-UA" sz="2400" dirty="0" smtClean="0">
                <a:latin typeface="Times New Roman" panose="02020603050405020304" pitchFamily="18" charset="0"/>
                <a:cs typeface="Times New Roman" panose="02020603050405020304" pitchFamily="18" charset="0"/>
              </a:rPr>
              <a:t>, тобто скорочення м’яза не відбувається (ізометричний режим). </a:t>
            </a:r>
            <a:endParaRPr lang="uk-UA" sz="2400" dirty="0">
              <a:latin typeface="Times New Roman" panose="02020603050405020304" pitchFamily="18" charset="0"/>
              <a:cs typeface="Times New Roman" panose="02020603050405020304" pitchFamily="18" charset="0"/>
            </a:endParaRPr>
          </a:p>
        </p:txBody>
      </p:sp>
      <p:graphicFrame>
        <p:nvGraphicFramePr>
          <p:cNvPr id="8" name="Об'єкт 7"/>
          <p:cNvGraphicFramePr>
            <a:graphicFrameLocks noChangeAspect="1"/>
          </p:cNvGraphicFramePr>
          <p:nvPr>
            <p:extLst/>
          </p:nvPr>
        </p:nvGraphicFramePr>
        <p:xfrm>
          <a:off x="3948931" y="1772816"/>
          <a:ext cx="1678186" cy="852849"/>
        </p:xfrm>
        <a:graphic>
          <a:graphicData uri="http://schemas.openxmlformats.org/presentationml/2006/ole">
            <mc:AlternateContent xmlns:mc="http://schemas.openxmlformats.org/markup-compatibility/2006">
              <mc:Choice xmlns:v="urn:schemas-microsoft-com:vml" Requires="v">
                <p:oleObj spid="_x0000_s81976" name="Equation" r:id="rId3" imgW="774360" imgH="393480" progId="Equation.DSMT4">
                  <p:embed/>
                </p:oleObj>
              </mc:Choice>
              <mc:Fallback>
                <p:oleObj name="Equation" r:id="rId3" imgW="774360" imgH="393480" progId="Equation.DSMT4">
                  <p:embed/>
                  <p:pic>
                    <p:nvPicPr>
                      <p:cNvPr id="8" name="Об'єкт 7"/>
                      <p:cNvPicPr/>
                      <p:nvPr/>
                    </p:nvPicPr>
                    <p:blipFill>
                      <a:blip r:embed="rId4"/>
                      <a:stretch>
                        <a:fillRect/>
                      </a:stretch>
                    </p:blipFill>
                    <p:spPr>
                      <a:xfrm>
                        <a:off x="3948931" y="1772816"/>
                        <a:ext cx="1678186" cy="852849"/>
                      </a:xfrm>
                      <a:prstGeom prst="rect">
                        <a:avLst/>
                      </a:prstGeom>
                    </p:spPr>
                  </p:pic>
                </p:oleObj>
              </mc:Fallback>
            </mc:AlternateContent>
          </a:graphicData>
        </a:graphic>
      </p:graphicFrame>
      <p:pic>
        <p:nvPicPr>
          <p:cNvPr id="10" name="Рисунок 9"/>
          <p:cNvPicPr>
            <a:picLocks noChangeAspect="1"/>
          </p:cNvPicPr>
          <p:nvPr/>
        </p:nvPicPr>
        <p:blipFill>
          <a:blip r:embed="rId5"/>
          <a:stretch>
            <a:fillRect/>
          </a:stretch>
        </p:blipFill>
        <p:spPr>
          <a:xfrm>
            <a:off x="2339752" y="908720"/>
            <a:ext cx="652789" cy="458341"/>
          </a:xfrm>
          <a:prstGeom prst="rect">
            <a:avLst/>
          </a:prstGeom>
        </p:spPr>
      </p:pic>
      <p:graphicFrame>
        <p:nvGraphicFramePr>
          <p:cNvPr id="11" name="Об'єкт 10"/>
          <p:cNvGraphicFramePr>
            <a:graphicFrameLocks noChangeAspect="1"/>
          </p:cNvGraphicFramePr>
          <p:nvPr>
            <p:extLst/>
          </p:nvPr>
        </p:nvGraphicFramePr>
        <p:xfrm>
          <a:off x="6228184" y="3212976"/>
          <a:ext cx="887239" cy="469715"/>
        </p:xfrm>
        <a:graphic>
          <a:graphicData uri="http://schemas.openxmlformats.org/presentationml/2006/ole">
            <mc:AlternateContent xmlns:mc="http://schemas.openxmlformats.org/markup-compatibility/2006">
              <mc:Choice xmlns:v="urn:schemas-microsoft-com:vml" Requires="v">
                <p:oleObj spid="_x0000_s81977" name="Equation" r:id="rId6" imgW="431640" imgH="228600" progId="Equation.DSMT4">
                  <p:embed/>
                </p:oleObj>
              </mc:Choice>
              <mc:Fallback>
                <p:oleObj name="Equation" r:id="rId6" imgW="431640" imgH="228600" progId="Equation.DSMT4">
                  <p:embed/>
                  <p:pic>
                    <p:nvPicPr>
                      <p:cNvPr id="11" name="Об'єкт 10"/>
                      <p:cNvPicPr/>
                      <p:nvPr/>
                    </p:nvPicPr>
                    <p:blipFill>
                      <a:blip r:embed="rId7"/>
                      <a:stretch>
                        <a:fillRect/>
                      </a:stretch>
                    </p:blipFill>
                    <p:spPr>
                      <a:xfrm>
                        <a:off x="6228184" y="3212976"/>
                        <a:ext cx="887239" cy="469715"/>
                      </a:xfrm>
                      <a:prstGeom prst="rect">
                        <a:avLst/>
                      </a:prstGeom>
                    </p:spPr>
                  </p:pic>
                </p:oleObj>
              </mc:Fallback>
            </mc:AlternateContent>
          </a:graphicData>
        </a:graphic>
      </p:graphicFrame>
    </p:spTree>
    <p:extLst>
      <p:ext uri="{BB962C8B-B14F-4D97-AF65-F5344CB8AC3E}">
        <p14:creationId xmlns:p14="http://schemas.microsoft.com/office/powerpoint/2010/main" val="681970675"/>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522829" y="188640"/>
            <a:ext cx="8352928" cy="6370975"/>
          </a:xfrm>
          <a:prstGeom prst="rect">
            <a:avLst/>
          </a:prstGeom>
        </p:spPr>
        <p:txBody>
          <a:bodyPr wrap="square">
            <a:spAutoFit/>
          </a:bodyPr>
          <a:lstStyle/>
          <a:p>
            <a:pPr algn="just"/>
            <a:r>
              <a:rPr lang="uk-UA" sz="2400" dirty="0" smtClean="0">
                <a:latin typeface="Times New Roman" pitchFamily="18" charset="0"/>
                <a:cs typeface="Times New Roman" pitchFamily="18" charset="0"/>
              </a:rPr>
              <a:t>Застосовуючи рівняння </a:t>
            </a:r>
            <a:r>
              <a:rPr lang="uk-UA" sz="2400" dirty="0" err="1" smtClean="0">
                <a:latin typeface="Times New Roman" pitchFamily="18" charset="0"/>
                <a:cs typeface="Times New Roman" pitchFamily="18" charset="0"/>
              </a:rPr>
              <a:t>Хілла</a:t>
            </a:r>
            <a:r>
              <a:rPr lang="uk-UA" sz="2400" dirty="0" smtClean="0">
                <a:latin typeface="Times New Roman" pitchFamily="18" charset="0"/>
                <a:cs typeface="Times New Roman" pitchFamily="18" charset="0"/>
              </a:rPr>
              <a:t> у вигляді виразів (6) і (7), можна вивести формули для обчислення роботи і потужності м’яза.</a:t>
            </a:r>
            <a:endParaRPr lang="uk-UA" sz="2400" dirty="0">
              <a:latin typeface="Times New Roman" pitchFamily="18" charset="0"/>
              <a:cs typeface="Times New Roman" pitchFamily="18" charset="0"/>
            </a:endParaRPr>
          </a:p>
          <a:p>
            <a:pPr marL="342900" indent="-342900" algn="just">
              <a:buFont typeface="Arial" panose="020B0604020202020204" pitchFamily="34" charset="0"/>
              <a:buChar char="•"/>
            </a:pPr>
            <a:r>
              <a:rPr lang="uk-UA" sz="2400" b="1" dirty="0" smtClean="0">
                <a:latin typeface="Times New Roman" pitchFamily="18" charset="0"/>
                <a:cs typeface="Times New Roman" pitchFamily="18" charset="0"/>
              </a:rPr>
              <a:t>Робота </a:t>
            </a:r>
            <a:r>
              <a:rPr lang="uk-UA" sz="2400" dirty="0" smtClean="0">
                <a:latin typeface="Times New Roman" pitchFamily="18" charset="0"/>
                <a:cs typeface="Times New Roman" pitchFamily="18" charset="0"/>
              </a:rPr>
              <a:t>(</a:t>
            </a:r>
            <a:r>
              <a:rPr lang="uk-UA" sz="2400" b="1" i="1" dirty="0">
                <a:latin typeface="Times New Roman" pitchFamily="18" charset="0"/>
                <a:cs typeface="Times New Roman" pitchFamily="18" charset="0"/>
              </a:rPr>
              <a:t>А</a:t>
            </a:r>
            <a:r>
              <a:rPr lang="uk-UA" sz="2400" dirty="0">
                <a:latin typeface="Times New Roman" pitchFamily="18" charset="0"/>
                <a:cs typeface="Times New Roman" pitchFamily="18" charset="0"/>
              </a:rPr>
              <a:t>), </a:t>
            </a:r>
            <a:r>
              <a:rPr lang="uk-UA" sz="2400" dirty="0" smtClean="0">
                <a:latin typeface="Times New Roman" pitchFamily="18" charset="0"/>
                <a:cs typeface="Times New Roman" pitchFamily="18" charset="0"/>
              </a:rPr>
              <a:t>яка виконується м’язом при одному скороченні м’яза на довжину        , дорівнює</a:t>
            </a:r>
          </a:p>
          <a:p>
            <a:pPr algn="just"/>
            <a:endParaRPr lang="uk-UA" sz="2400" dirty="0" smtClean="0">
              <a:latin typeface="Times New Roman" pitchFamily="18" charset="0"/>
              <a:cs typeface="Times New Roman" pitchFamily="18" charset="0"/>
            </a:endParaRPr>
          </a:p>
          <a:p>
            <a:pPr algn="just"/>
            <a:endParaRPr lang="uk-UA" sz="2400" dirty="0" smtClean="0">
              <a:latin typeface="Times New Roman" pitchFamily="18" charset="0"/>
              <a:cs typeface="Times New Roman" pitchFamily="18" charset="0"/>
            </a:endParaRPr>
          </a:p>
          <a:p>
            <a:pPr algn="just"/>
            <a:endParaRPr lang="uk-UA" sz="2400" dirty="0" smtClean="0">
              <a:latin typeface="Times New Roman" pitchFamily="18" charset="0"/>
              <a:cs typeface="Times New Roman" pitchFamily="18" charset="0"/>
            </a:endParaRPr>
          </a:p>
          <a:p>
            <a:pPr marL="342900" indent="-342900" algn="just">
              <a:buFont typeface="Arial" panose="020B0604020202020204" pitchFamily="34" charset="0"/>
              <a:buChar char="•"/>
            </a:pPr>
            <a:r>
              <a:rPr lang="uk-UA" sz="2400" b="1" dirty="0" smtClean="0">
                <a:latin typeface="Times New Roman" pitchFamily="18" charset="0"/>
                <a:cs typeface="Times New Roman" pitchFamily="18" charset="0"/>
              </a:rPr>
              <a:t>Потужність </a:t>
            </a:r>
            <a:r>
              <a:rPr lang="uk-UA" sz="2400" dirty="0">
                <a:latin typeface="Times New Roman" pitchFamily="18" charset="0"/>
                <a:cs typeface="Times New Roman" pitchFamily="18" charset="0"/>
              </a:rPr>
              <a:t>(</a:t>
            </a:r>
            <a:r>
              <a:rPr lang="en-US" sz="2400" b="1" i="1" dirty="0">
                <a:latin typeface="Times New Roman" pitchFamily="18" charset="0"/>
                <a:cs typeface="Times New Roman" pitchFamily="18" charset="0"/>
              </a:rPr>
              <a:t>N</a:t>
            </a:r>
            <a:r>
              <a:rPr lang="uk-UA" sz="2400" dirty="0">
                <a:latin typeface="Times New Roman" pitchFamily="18" charset="0"/>
                <a:cs typeface="Times New Roman" pitchFamily="18" charset="0"/>
              </a:rPr>
              <a:t>) </a:t>
            </a:r>
            <a:r>
              <a:rPr lang="uk-UA" sz="2400" b="1" dirty="0" smtClean="0">
                <a:latin typeface="Times New Roman" pitchFamily="18" charset="0"/>
                <a:cs typeface="Times New Roman" pitchFamily="18" charset="0"/>
              </a:rPr>
              <a:t>м’яза</a:t>
            </a:r>
            <a:r>
              <a:rPr lang="en-US" sz="2400" b="1"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r>
              <a:rPr lang="uk-UA" sz="2400" dirty="0" smtClean="0">
                <a:latin typeface="Times New Roman" pitchFamily="18" charset="0"/>
                <a:cs typeface="Times New Roman" pitchFamily="18" charset="0"/>
              </a:rPr>
              <a:t>це добуток сили м’яза (</a:t>
            </a:r>
            <a:r>
              <a:rPr lang="en-US" sz="2400" i="1" dirty="0" smtClean="0">
                <a:latin typeface="Times New Roman" pitchFamily="18" charset="0"/>
                <a:cs typeface="Times New Roman" pitchFamily="18" charset="0"/>
              </a:rPr>
              <a:t>F</a:t>
            </a:r>
            <a:r>
              <a:rPr lang="en-US" sz="2400" dirty="0" smtClean="0">
                <a:latin typeface="Times New Roman" pitchFamily="18" charset="0"/>
                <a:cs typeface="Times New Roman" pitchFamily="18" charset="0"/>
              </a:rPr>
              <a:t>) </a:t>
            </a:r>
            <a:r>
              <a:rPr lang="uk-UA" sz="2400" dirty="0" smtClean="0">
                <a:latin typeface="Times New Roman" pitchFamily="18" charset="0"/>
                <a:cs typeface="Times New Roman" pitchFamily="18" charset="0"/>
              </a:rPr>
              <a:t>на швидкість його скорочення</a:t>
            </a:r>
            <a:r>
              <a:rPr lang="en-US" sz="2400" dirty="0" smtClean="0">
                <a:latin typeface="Times New Roman" pitchFamily="18" charset="0"/>
                <a:cs typeface="Times New Roman" pitchFamily="18" charset="0"/>
              </a:rPr>
              <a:t> (</a:t>
            </a:r>
            <a:r>
              <a:rPr lang="en-US" sz="2400" i="1" dirty="0" smtClean="0">
                <a:latin typeface="Times New Roman" pitchFamily="18" charset="0"/>
                <a:cs typeface="Times New Roman" pitchFamily="18" charset="0"/>
              </a:rPr>
              <a:t>v</a:t>
            </a:r>
            <a:r>
              <a:rPr lang="en-US" sz="2400" dirty="0" smtClean="0">
                <a:latin typeface="Times New Roman" pitchFamily="18" charset="0"/>
                <a:cs typeface="Times New Roman" pitchFamily="18" charset="0"/>
              </a:rPr>
              <a:t>):</a:t>
            </a:r>
          </a:p>
          <a:p>
            <a:pPr algn="just"/>
            <a:endParaRPr lang="en-US" sz="2400" dirty="0" smtClean="0">
              <a:latin typeface="Times New Roman" pitchFamily="18" charset="0"/>
              <a:cs typeface="Times New Roman" pitchFamily="18" charset="0"/>
            </a:endParaRPr>
          </a:p>
          <a:p>
            <a:pPr algn="just"/>
            <a:endParaRPr lang="en-US" sz="2400" dirty="0">
              <a:latin typeface="Times New Roman" pitchFamily="18" charset="0"/>
              <a:cs typeface="Times New Roman" pitchFamily="18" charset="0"/>
            </a:endParaRPr>
          </a:p>
          <a:p>
            <a:pPr algn="just"/>
            <a:endParaRPr lang="en-US" sz="2400" dirty="0" smtClean="0">
              <a:latin typeface="Times New Roman" pitchFamily="18" charset="0"/>
              <a:cs typeface="Times New Roman" pitchFamily="18" charset="0"/>
            </a:endParaRPr>
          </a:p>
          <a:p>
            <a:pPr algn="just"/>
            <a:r>
              <a:rPr lang="uk-UA" sz="2400" dirty="0" smtClean="0">
                <a:latin typeface="Times New Roman" pitchFamily="18" charset="0"/>
                <a:cs typeface="Times New Roman" pitchFamily="18" charset="0"/>
              </a:rPr>
              <a:t>Потужність м’яза – це основний показник при виконанні рухових дій спринтерського характеру</a:t>
            </a:r>
            <a:r>
              <a:rPr lang="uk-UA" sz="2400" dirty="0">
                <a:latin typeface="Times New Roman" pitchFamily="18" charset="0"/>
                <a:cs typeface="Times New Roman" pitchFamily="18" charset="0"/>
              </a:rPr>
              <a:t>.</a:t>
            </a:r>
            <a:endParaRPr lang="uk-UA" sz="2400" dirty="0" smtClean="0">
              <a:latin typeface="Times New Roman" pitchFamily="18" charset="0"/>
              <a:cs typeface="Times New Roman" pitchFamily="18" charset="0"/>
            </a:endParaRPr>
          </a:p>
          <a:p>
            <a:pPr algn="just"/>
            <a:r>
              <a:rPr lang="uk-UA" sz="2400" dirty="0" smtClean="0">
                <a:latin typeface="Times New Roman" pitchFamily="18" charset="0"/>
                <a:cs typeface="Times New Roman" pitchFamily="18" charset="0"/>
              </a:rPr>
              <a:t>Потужність м’яза досягає </a:t>
            </a:r>
            <a:r>
              <a:rPr lang="uk-UA" sz="2400" i="1" dirty="0" smtClean="0">
                <a:latin typeface="Times New Roman" pitchFamily="18" charset="0"/>
                <a:cs typeface="Times New Roman" pitchFamily="18" charset="0"/>
              </a:rPr>
              <a:t>максимального значення при оптимальній величині сили навантаження                         .  </a:t>
            </a:r>
          </a:p>
          <a:p>
            <a:pPr algn="just"/>
            <a:r>
              <a:rPr lang="uk-UA" sz="2400" dirty="0">
                <a:latin typeface="Times New Roman" pitchFamily="18" charset="0"/>
                <a:cs typeface="Times New Roman" pitchFamily="18" charset="0"/>
              </a:rPr>
              <a:t>Потужність дорівнює нулю при </a:t>
            </a:r>
            <a:r>
              <a:rPr lang="en-US" sz="2400" dirty="0">
                <a:latin typeface="Times New Roman" pitchFamily="18" charset="0"/>
                <a:cs typeface="Times New Roman" pitchFamily="18" charset="0"/>
              </a:rPr>
              <a:t>    </a:t>
            </a:r>
            <a:r>
              <a:rPr lang="uk-UA" sz="2400" dirty="0">
                <a:latin typeface="Times New Roman" pitchFamily="18" charset="0"/>
                <a:cs typeface="Times New Roman" pitchFamily="18" charset="0"/>
              </a:rPr>
              <a:t>         та при F = 0. </a:t>
            </a:r>
          </a:p>
        </p:txBody>
      </p:sp>
      <p:graphicFrame>
        <p:nvGraphicFramePr>
          <p:cNvPr id="2" name="Об'єкт 1"/>
          <p:cNvGraphicFramePr>
            <a:graphicFrameLocks noChangeAspect="1"/>
          </p:cNvGraphicFramePr>
          <p:nvPr>
            <p:extLst/>
          </p:nvPr>
        </p:nvGraphicFramePr>
        <p:xfrm>
          <a:off x="3332455" y="1361511"/>
          <a:ext cx="504849" cy="319575"/>
        </p:xfrm>
        <a:graphic>
          <a:graphicData uri="http://schemas.openxmlformats.org/presentationml/2006/ole">
            <mc:AlternateContent xmlns:mc="http://schemas.openxmlformats.org/markup-compatibility/2006">
              <mc:Choice xmlns:v="urn:schemas-microsoft-com:vml" Requires="v">
                <p:oleObj spid="_x0000_s83081" name="Equation" r:id="rId3" imgW="203040" imgH="164880" progId="Equation.DSMT4">
                  <p:embed/>
                </p:oleObj>
              </mc:Choice>
              <mc:Fallback>
                <p:oleObj name="Equation" r:id="rId3" imgW="203040" imgH="164880" progId="Equation.DSMT4">
                  <p:embed/>
                  <p:pic>
                    <p:nvPicPr>
                      <p:cNvPr id="2" name="Об'єкт 1"/>
                      <p:cNvPicPr/>
                      <p:nvPr/>
                    </p:nvPicPr>
                    <p:blipFill>
                      <a:blip r:embed="rId4"/>
                      <a:stretch>
                        <a:fillRect/>
                      </a:stretch>
                    </p:blipFill>
                    <p:spPr>
                      <a:xfrm>
                        <a:off x="3332455" y="1361511"/>
                        <a:ext cx="504849" cy="319575"/>
                      </a:xfrm>
                      <a:prstGeom prst="rect">
                        <a:avLst/>
                      </a:prstGeom>
                    </p:spPr>
                  </p:pic>
                </p:oleObj>
              </mc:Fallback>
            </mc:AlternateContent>
          </a:graphicData>
        </a:graphic>
      </p:graphicFrame>
      <p:graphicFrame>
        <p:nvGraphicFramePr>
          <p:cNvPr id="3" name="Об'єкт 2"/>
          <p:cNvGraphicFramePr>
            <a:graphicFrameLocks noChangeAspect="1"/>
          </p:cNvGraphicFramePr>
          <p:nvPr>
            <p:extLst/>
          </p:nvPr>
        </p:nvGraphicFramePr>
        <p:xfrm>
          <a:off x="3094613" y="1807293"/>
          <a:ext cx="3209358" cy="802339"/>
        </p:xfrm>
        <a:graphic>
          <a:graphicData uri="http://schemas.openxmlformats.org/presentationml/2006/ole">
            <mc:AlternateContent xmlns:mc="http://schemas.openxmlformats.org/markup-compatibility/2006">
              <mc:Choice xmlns:v="urn:schemas-microsoft-com:vml" Requires="v">
                <p:oleObj spid="_x0000_s83082" name="Equation" r:id="rId5" imgW="1574640" imgH="393480" progId="Equation.DSMT4">
                  <p:embed/>
                </p:oleObj>
              </mc:Choice>
              <mc:Fallback>
                <p:oleObj name="Equation" r:id="rId5" imgW="1574640" imgH="393480" progId="Equation.DSMT4">
                  <p:embed/>
                  <p:pic>
                    <p:nvPicPr>
                      <p:cNvPr id="3" name="Об'єкт 2"/>
                      <p:cNvPicPr/>
                      <p:nvPr/>
                    </p:nvPicPr>
                    <p:blipFill>
                      <a:blip r:embed="rId6"/>
                      <a:stretch>
                        <a:fillRect/>
                      </a:stretch>
                    </p:blipFill>
                    <p:spPr>
                      <a:xfrm>
                        <a:off x="3094613" y="1807293"/>
                        <a:ext cx="3209358" cy="802339"/>
                      </a:xfrm>
                      <a:prstGeom prst="rect">
                        <a:avLst/>
                      </a:prstGeom>
                    </p:spPr>
                  </p:pic>
                </p:oleObj>
              </mc:Fallback>
            </mc:AlternateContent>
          </a:graphicData>
        </a:graphic>
      </p:graphicFrame>
      <p:graphicFrame>
        <p:nvGraphicFramePr>
          <p:cNvPr id="4" name="Об'єкт 3"/>
          <p:cNvGraphicFramePr>
            <a:graphicFrameLocks noChangeAspect="1"/>
          </p:cNvGraphicFramePr>
          <p:nvPr>
            <p:extLst/>
          </p:nvPr>
        </p:nvGraphicFramePr>
        <p:xfrm>
          <a:off x="3332455" y="3757258"/>
          <a:ext cx="2733675" cy="792163"/>
        </p:xfrm>
        <a:graphic>
          <a:graphicData uri="http://schemas.openxmlformats.org/presentationml/2006/ole">
            <mc:AlternateContent xmlns:mc="http://schemas.openxmlformats.org/markup-compatibility/2006">
              <mc:Choice xmlns:v="urn:schemas-microsoft-com:vml" Requires="v">
                <p:oleObj spid="_x0000_s83083" name="Equation" r:id="rId7" imgW="1358640" imgH="393480" progId="Equation.DSMT4">
                  <p:embed/>
                </p:oleObj>
              </mc:Choice>
              <mc:Fallback>
                <p:oleObj name="Equation" r:id="rId7" imgW="1358640" imgH="393480" progId="Equation.DSMT4">
                  <p:embed/>
                  <p:pic>
                    <p:nvPicPr>
                      <p:cNvPr id="4" name="Об'єкт 3"/>
                      <p:cNvPicPr/>
                      <p:nvPr/>
                    </p:nvPicPr>
                    <p:blipFill>
                      <a:blip r:embed="rId8"/>
                      <a:stretch>
                        <a:fillRect/>
                      </a:stretch>
                    </p:blipFill>
                    <p:spPr>
                      <a:xfrm>
                        <a:off x="3332455" y="3757258"/>
                        <a:ext cx="2733675" cy="792163"/>
                      </a:xfrm>
                      <a:prstGeom prst="rect">
                        <a:avLst/>
                      </a:prstGeom>
                    </p:spPr>
                  </p:pic>
                </p:oleObj>
              </mc:Fallback>
            </mc:AlternateContent>
          </a:graphicData>
        </a:graphic>
      </p:graphicFrame>
      <p:graphicFrame>
        <p:nvGraphicFramePr>
          <p:cNvPr id="6" name="Об'єкт 5"/>
          <p:cNvGraphicFramePr>
            <a:graphicFrameLocks noChangeAspect="1"/>
          </p:cNvGraphicFramePr>
          <p:nvPr>
            <p:extLst/>
          </p:nvPr>
        </p:nvGraphicFramePr>
        <p:xfrm>
          <a:off x="6228184" y="5695375"/>
          <a:ext cx="1827502" cy="469929"/>
        </p:xfrm>
        <a:graphic>
          <a:graphicData uri="http://schemas.openxmlformats.org/presentationml/2006/ole">
            <mc:AlternateContent xmlns:mc="http://schemas.openxmlformats.org/markup-compatibility/2006">
              <mc:Choice xmlns:v="urn:schemas-microsoft-com:vml" Requires="v">
                <p:oleObj spid="_x0000_s83084" name="Equation" r:id="rId9" imgW="888840" imgH="228600" progId="Equation.DSMT4">
                  <p:embed/>
                </p:oleObj>
              </mc:Choice>
              <mc:Fallback>
                <p:oleObj name="Equation" r:id="rId9" imgW="888840" imgH="228600" progId="Equation.DSMT4">
                  <p:embed/>
                  <p:pic>
                    <p:nvPicPr>
                      <p:cNvPr id="6" name="Об'єкт 5"/>
                      <p:cNvPicPr/>
                      <p:nvPr/>
                    </p:nvPicPr>
                    <p:blipFill>
                      <a:blip r:embed="rId10"/>
                      <a:stretch>
                        <a:fillRect/>
                      </a:stretch>
                    </p:blipFill>
                    <p:spPr>
                      <a:xfrm>
                        <a:off x="6228184" y="5695375"/>
                        <a:ext cx="1827502" cy="469929"/>
                      </a:xfrm>
                      <a:prstGeom prst="rect">
                        <a:avLst/>
                      </a:prstGeom>
                    </p:spPr>
                  </p:pic>
                </p:oleObj>
              </mc:Fallback>
            </mc:AlternateContent>
          </a:graphicData>
        </a:graphic>
      </p:graphicFrame>
      <p:graphicFrame>
        <p:nvGraphicFramePr>
          <p:cNvPr id="8" name="Об'єкт 7"/>
          <p:cNvGraphicFramePr>
            <a:graphicFrameLocks noChangeAspect="1"/>
          </p:cNvGraphicFramePr>
          <p:nvPr>
            <p:extLst/>
          </p:nvPr>
        </p:nvGraphicFramePr>
        <p:xfrm>
          <a:off x="4788024" y="6098216"/>
          <a:ext cx="864096" cy="432048"/>
        </p:xfrm>
        <a:graphic>
          <a:graphicData uri="http://schemas.openxmlformats.org/presentationml/2006/ole">
            <mc:AlternateContent xmlns:mc="http://schemas.openxmlformats.org/markup-compatibility/2006">
              <mc:Choice xmlns:v="urn:schemas-microsoft-com:vml" Requires="v">
                <p:oleObj spid="_x0000_s83085" name="Equation" r:id="rId11" imgW="457200" imgH="228600" progId="Equation.DSMT4">
                  <p:embed/>
                </p:oleObj>
              </mc:Choice>
              <mc:Fallback>
                <p:oleObj name="Equation" r:id="rId11" imgW="457200" imgH="228600" progId="Equation.DSMT4">
                  <p:embed/>
                  <p:pic>
                    <p:nvPicPr>
                      <p:cNvPr id="8" name="Об'єкт 7"/>
                      <p:cNvPicPr/>
                      <p:nvPr/>
                    </p:nvPicPr>
                    <p:blipFill>
                      <a:blip r:embed="rId12"/>
                      <a:stretch>
                        <a:fillRect/>
                      </a:stretch>
                    </p:blipFill>
                    <p:spPr>
                      <a:xfrm>
                        <a:off x="4788024" y="6098216"/>
                        <a:ext cx="864096" cy="432048"/>
                      </a:xfrm>
                      <a:prstGeom prst="rect">
                        <a:avLst/>
                      </a:prstGeom>
                    </p:spPr>
                  </p:pic>
                </p:oleObj>
              </mc:Fallback>
            </mc:AlternateContent>
          </a:graphicData>
        </a:graphic>
      </p:graphicFrame>
    </p:spTree>
    <p:extLst>
      <p:ext uri="{BB962C8B-B14F-4D97-AF65-F5344CB8AC3E}">
        <p14:creationId xmlns:p14="http://schemas.microsoft.com/office/powerpoint/2010/main" val="1734437471"/>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395536" y="373360"/>
            <a:ext cx="8496944" cy="6048672"/>
          </a:xfrm>
        </p:spPr>
        <p:txBody>
          <a:bodyPr>
            <a:noAutofit/>
          </a:bodyPr>
          <a:lstStyle/>
          <a:p>
            <a:pPr algn="just"/>
            <a:r>
              <a:rPr lang="ru-RU" sz="2200" dirty="0" smtClean="0">
                <a:solidFill>
                  <a:schemeClr val="tx1"/>
                </a:solidFill>
                <a:latin typeface="Times New Roman" pitchFamily="18" charset="0"/>
                <a:cs typeface="Times New Roman" pitchFamily="18" charset="0"/>
              </a:rPr>
              <a:t>	</a:t>
            </a:r>
            <a:r>
              <a:rPr lang="uk-UA" sz="2400" dirty="0">
                <a:solidFill>
                  <a:schemeClr val="tx1"/>
                </a:solidFill>
                <a:latin typeface="Times New Roman" pitchFamily="18" charset="0"/>
                <a:cs typeface="Times New Roman" pitchFamily="18" charset="0"/>
              </a:rPr>
              <a:t>	</a:t>
            </a:r>
          </a:p>
          <a:p>
            <a:pPr algn="just"/>
            <a:r>
              <a:rPr lang="uk-UA" sz="2400" dirty="0" smtClean="0">
                <a:solidFill>
                  <a:schemeClr val="tx1"/>
                </a:solidFill>
                <a:latin typeface="Times New Roman" pitchFamily="18" charset="0"/>
                <a:cs typeface="Times New Roman" pitchFamily="18" charset="0"/>
              </a:rPr>
              <a:t>	</a:t>
            </a:r>
            <a:endParaRPr lang="uk-UA" sz="2400" dirty="0">
              <a:solidFill>
                <a:schemeClr val="tx1"/>
              </a:solidFill>
              <a:latin typeface="Times New Roman" pitchFamily="18" charset="0"/>
              <a:cs typeface="Times New Roman" pitchFamily="18" charset="0"/>
            </a:endParaRPr>
          </a:p>
        </p:txBody>
      </p:sp>
      <p:pic>
        <p:nvPicPr>
          <p:cNvPr id="2" name="Рисунок 1"/>
          <p:cNvPicPr>
            <a:picLocks noChangeAspect="1"/>
          </p:cNvPicPr>
          <p:nvPr/>
        </p:nvPicPr>
        <p:blipFill>
          <a:blip r:embed="rId2"/>
          <a:stretch>
            <a:fillRect/>
          </a:stretch>
        </p:blipFill>
        <p:spPr>
          <a:xfrm>
            <a:off x="1763688" y="105728"/>
            <a:ext cx="6424049" cy="3795631"/>
          </a:xfrm>
          <a:prstGeom prst="rect">
            <a:avLst/>
          </a:prstGeom>
        </p:spPr>
      </p:pic>
      <p:sp>
        <p:nvSpPr>
          <p:cNvPr id="4" name="TextBox 3"/>
          <p:cNvSpPr txBox="1"/>
          <p:nvPr/>
        </p:nvSpPr>
        <p:spPr>
          <a:xfrm>
            <a:off x="905429" y="4144486"/>
            <a:ext cx="7348477" cy="707886"/>
          </a:xfrm>
          <a:prstGeom prst="rect">
            <a:avLst/>
          </a:prstGeom>
          <a:noFill/>
        </p:spPr>
        <p:txBody>
          <a:bodyPr wrap="square" rtlCol="0">
            <a:spAutoFit/>
          </a:bodyPr>
          <a:lstStyle/>
          <a:p>
            <a:pPr algn="ctr"/>
            <a:r>
              <a:rPr lang="uk-UA" sz="2000" b="1" dirty="0" smtClean="0">
                <a:latin typeface="Times New Roman" panose="02020603050405020304" pitchFamily="18" charset="0"/>
                <a:cs typeface="Times New Roman" panose="02020603050405020304" pitchFamily="18" charset="0"/>
              </a:rPr>
              <a:t>Рис.</a:t>
            </a:r>
            <a:r>
              <a:rPr lang="uk-UA" sz="2000" dirty="0" smtClean="0">
                <a:latin typeface="Times New Roman" panose="02020603050405020304" pitchFamily="18" charset="0"/>
                <a:cs typeface="Times New Roman" panose="02020603050405020304" pitchFamily="18" charset="0"/>
              </a:rPr>
              <a:t> Залежність сили тяги м'яза від швидкості його скорочення (</a:t>
            </a:r>
            <a:r>
              <a:rPr lang="uk-UA" sz="2000" b="1" dirty="0" smtClean="0">
                <a:latin typeface="Times New Roman" panose="02020603050405020304" pitchFamily="18" charset="0"/>
                <a:cs typeface="Times New Roman" panose="02020603050405020304" pitchFamily="18" charset="0"/>
              </a:rPr>
              <a:t>крива </a:t>
            </a:r>
            <a:r>
              <a:rPr lang="uk-UA" sz="2000" b="1" dirty="0" err="1" smtClean="0">
                <a:latin typeface="Times New Roman" panose="02020603050405020304" pitchFamily="18" charset="0"/>
                <a:cs typeface="Times New Roman" panose="02020603050405020304" pitchFamily="18" charset="0"/>
              </a:rPr>
              <a:t>Хілла</a:t>
            </a:r>
            <a:r>
              <a:rPr lang="uk-UA" sz="2000" dirty="0" smtClean="0">
                <a:latin typeface="Times New Roman" panose="02020603050405020304" pitchFamily="18" charset="0"/>
                <a:cs typeface="Times New Roman" panose="02020603050405020304" pitchFamily="18" charset="0"/>
              </a:rPr>
              <a:t>)</a:t>
            </a:r>
            <a:endParaRPr lang="uk-UA" sz="20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459875" y="4941168"/>
            <a:ext cx="8368265" cy="1569660"/>
          </a:xfrm>
          <a:prstGeom prst="rect">
            <a:avLst/>
          </a:prstGeom>
          <a:noFill/>
        </p:spPr>
        <p:txBody>
          <a:bodyPr wrap="square" rtlCol="0">
            <a:spAutoFit/>
          </a:bodyPr>
          <a:lstStyle/>
          <a:p>
            <a:pPr algn="just"/>
            <a:r>
              <a:rPr lang="uk-UA" sz="2400" dirty="0" smtClean="0">
                <a:latin typeface="Times New Roman" panose="02020603050405020304" pitchFamily="18" charset="0"/>
                <a:cs typeface="Times New Roman" panose="02020603050405020304" pitchFamily="18" charset="0"/>
              </a:rPr>
              <a:t>Як видно з рисунка, при ізотонічному навантаженні швидкість укорочення гіперболічно зменшується з навантаженням. </a:t>
            </a:r>
            <a:r>
              <a:rPr lang="uk-UA" sz="2400" i="1" dirty="0">
                <a:latin typeface="Times New Roman" panose="02020603050405020304" pitchFamily="18" charset="0"/>
                <a:cs typeface="Times New Roman" panose="02020603050405020304" pitchFamily="18" charset="0"/>
              </a:rPr>
              <a:t>Найбільша швидкість скорочення </a:t>
            </a:r>
            <a:r>
              <a:rPr lang="uk-UA" sz="2400" dirty="0">
                <a:latin typeface="Times New Roman" panose="02020603050405020304" pitchFamily="18" charset="0"/>
                <a:cs typeface="Times New Roman" panose="02020603050405020304" pitchFamily="18" charset="0"/>
              </a:rPr>
              <a:t>м’яза спостерігається тільки на початку процесу. </a:t>
            </a:r>
          </a:p>
        </p:txBody>
      </p:sp>
    </p:spTree>
    <p:extLst>
      <p:ext uri="{BB962C8B-B14F-4D97-AF65-F5344CB8AC3E}">
        <p14:creationId xmlns:p14="http://schemas.microsoft.com/office/powerpoint/2010/main" val="3775960787"/>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395536" y="373360"/>
            <a:ext cx="8496944" cy="6048672"/>
          </a:xfrm>
        </p:spPr>
        <p:txBody>
          <a:bodyPr>
            <a:noAutofit/>
          </a:bodyPr>
          <a:lstStyle/>
          <a:p>
            <a:pPr algn="just"/>
            <a:r>
              <a:rPr lang="ru-RU" sz="2200" dirty="0" smtClean="0">
                <a:solidFill>
                  <a:schemeClr val="tx1"/>
                </a:solidFill>
                <a:latin typeface="Times New Roman" pitchFamily="18" charset="0"/>
                <a:cs typeface="Times New Roman" pitchFamily="18" charset="0"/>
              </a:rPr>
              <a:t>	</a:t>
            </a:r>
            <a:r>
              <a:rPr lang="uk-UA" sz="2400" dirty="0">
                <a:solidFill>
                  <a:schemeClr val="tx1"/>
                </a:solidFill>
                <a:latin typeface="Times New Roman" pitchFamily="18" charset="0"/>
                <a:cs typeface="Times New Roman" pitchFamily="18" charset="0"/>
              </a:rPr>
              <a:t>	</a:t>
            </a:r>
          </a:p>
          <a:p>
            <a:pPr algn="just"/>
            <a:r>
              <a:rPr lang="uk-UA" sz="2400" dirty="0" smtClean="0">
                <a:solidFill>
                  <a:schemeClr val="tx1"/>
                </a:solidFill>
                <a:latin typeface="Times New Roman" pitchFamily="18" charset="0"/>
                <a:cs typeface="Times New Roman" pitchFamily="18" charset="0"/>
              </a:rPr>
              <a:t>	</a:t>
            </a:r>
            <a:endParaRPr lang="uk-UA" sz="2400" dirty="0">
              <a:solidFill>
                <a:schemeClr val="tx1"/>
              </a:solidFill>
              <a:latin typeface="Times New Roman" pitchFamily="18" charset="0"/>
              <a:cs typeface="Times New Roman" pitchFamily="18" charset="0"/>
            </a:endParaRPr>
          </a:p>
        </p:txBody>
      </p:sp>
      <p:sp>
        <p:nvSpPr>
          <p:cNvPr id="5" name="TextBox 4"/>
          <p:cNvSpPr txBox="1"/>
          <p:nvPr/>
        </p:nvSpPr>
        <p:spPr>
          <a:xfrm>
            <a:off x="502896" y="71788"/>
            <a:ext cx="8282221" cy="3416320"/>
          </a:xfrm>
          <a:prstGeom prst="rect">
            <a:avLst/>
          </a:prstGeom>
          <a:noFill/>
        </p:spPr>
        <p:txBody>
          <a:bodyPr wrap="square" rtlCol="0">
            <a:spAutoFit/>
          </a:bodyPr>
          <a:lstStyle/>
          <a:p>
            <a:pPr algn="just"/>
            <a:r>
              <a:rPr lang="uk-UA" sz="2400" i="1" dirty="0" smtClean="0">
                <a:latin typeface="Times New Roman" panose="02020603050405020304" pitchFamily="18" charset="0"/>
                <a:cs typeface="Times New Roman" panose="02020603050405020304" pitchFamily="18" charset="0"/>
              </a:rPr>
              <a:t>Максимальну потужність </a:t>
            </a:r>
            <a:r>
              <a:rPr lang="uk-UA" sz="2400" dirty="0" smtClean="0">
                <a:latin typeface="Times New Roman" panose="02020603050405020304" pitchFamily="18" charset="0"/>
                <a:cs typeface="Times New Roman" panose="02020603050405020304" pitchFamily="18" charset="0"/>
              </a:rPr>
              <a:t>м'яз людини розвиває в режимі скорочення з швидкістю, що становить </a:t>
            </a:r>
            <a:r>
              <a:rPr lang="uk-UA" sz="2400" i="1" dirty="0" smtClean="0">
                <a:latin typeface="Times New Roman" panose="02020603050405020304" pitchFamily="18" charset="0"/>
                <a:cs typeface="Times New Roman" panose="02020603050405020304" pitchFamily="18" charset="0"/>
              </a:rPr>
              <a:t>третину</a:t>
            </a:r>
            <a:r>
              <a:rPr lang="uk-UA" sz="2400" dirty="0" smtClean="0">
                <a:latin typeface="Times New Roman" panose="02020603050405020304" pitchFamily="18" charset="0"/>
                <a:cs typeface="Times New Roman" panose="02020603050405020304" pitchFamily="18" charset="0"/>
              </a:rPr>
              <a:t> від максимальної. При цьому сила тяги на його кінцях також становить приблизно третю частину від максимальної ізометричної сили. У випадку максимальної швидкості скорочення чи максимальної сили тяги м'яза (які, згідно кривої </a:t>
            </a:r>
            <a:r>
              <a:rPr lang="uk-UA" sz="2400" dirty="0" err="1" smtClean="0">
                <a:latin typeface="Times New Roman" panose="02020603050405020304" pitchFamily="18" charset="0"/>
                <a:cs typeface="Times New Roman" panose="02020603050405020304" pitchFamily="18" charset="0"/>
              </a:rPr>
              <a:t>Хілла</a:t>
            </a:r>
            <a:r>
              <a:rPr lang="uk-UA" sz="2400" dirty="0" smtClean="0">
                <a:latin typeface="Times New Roman" panose="02020603050405020304" pitchFamily="18" charset="0"/>
                <a:cs typeface="Times New Roman" panose="02020603050405020304" pitchFamily="18" charset="0"/>
              </a:rPr>
              <a:t>, ніколи не можуть виникнути одночасно), потужність його роботи дорівнює нулю, що пояснюється формулою для розрахунку потужності скорочення м'яза.</a:t>
            </a:r>
            <a:endParaRPr lang="uk-UA" sz="2400" dirty="0">
              <a:latin typeface="Times New Roman" panose="02020603050405020304" pitchFamily="18" charset="0"/>
              <a:cs typeface="Times New Roman" panose="02020603050405020304" pitchFamily="18" charset="0"/>
            </a:endParaRPr>
          </a:p>
        </p:txBody>
      </p:sp>
      <p:pic>
        <p:nvPicPr>
          <p:cNvPr id="6" name="Рисунок 5"/>
          <p:cNvPicPr>
            <a:picLocks noChangeAspect="1"/>
          </p:cNvPicPr>
          <p:nvPr/>
        </p:nvPicPr>
        <p:blipFill>
          <a:blip r:embed="rId2"/>
          <a:stretch>
            <a:fillRect/>
          </a:stretch>
        </p:blipFill>
        <p:spPr>
          <a:xfrm>
            <a:off x="1943707" y="3488108"/>
            <a:ext cx="5400600" cy="3345566"/>
          </a:xfrm>
          <a:prstGeom prst="rect">
            <a:avLst/>
          </a:prstGeom>
        </p:spPr>
      </p:pic>
    </p:spTree>
    <p:extLst>
      <p:ext uri="{BB962C8B-B14F-4D97-AF65-F5344CB8AC3E}">
        <p14:creationId xmlns:p14="http://schemas.microsoft.com/office/powerpoint/2010/main" val="2787946985"/>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467544" y="476672"/>
            <a:ext cx="8424936" cy="5256583"/>
          </a:xfrm>
        </p:spPr>
        <p:txBody>
          <a:bodyPr>
            <a:normAutofit lnSpcReduction="10000"/>
          </a:bodyPr>
          <a:lstStyle/>
          <a:p>
            <a:pPr marL="0" indent="0" algn="just">
              <a:buNone/>
            </a:pPr>
            <a:r>
              <a:rPr lang="uk-UA" sz="2400" dirty="0" smtClean="0">
                <a:latin typeface="Times New Roman" panose="02020603050405020304" pitchFamily="18" charset="0"/>
                <a:cs typeface="Times New Roman" panose="02020603050405020304" pitchFamily="18" charset="0"/>
              </a:rPr>
              <a:t>У </a:t>
            </a:r>
            <a:r>
              <a:rPr lang="uk-UA" sz="2400" b="1" dirty="0" smtClean="0">
                <a:latin typeface="Times New Roman" panose="02020603050405020304" pitchFamily="18" charset="0"/>
                <a:cs typeface="Times New Roman" panose="02020603050405020304" pitchFamily="18" charset="0"/>
              </a:rPr>
              <a:t>пасивному стані м’яз </a:t>
            </a:r>
            <a:r>
              <a:rPr lang="uk-UA" sz="2400" dirty="0" smtClean="0">
                <a:latin typeface="Times New Roman" panose="02020603050405020304" pitchFamily="18" charset="0"/>
                <a:cs typeface="Times New Roman" panose="02020603050405020304" pitchFamily="18" charset="0"/>
              </a:rPr>
              <a:t>поводиться </a:t>
            </a:r>
            <a:r>
              <a:rPr lang="uk-UA" sz="2400" i="1" dirty="0" smtClean="0">
                <a:latin typeface="Times New Roman" panose="02020603050405020304" pitchFamily="18" charset="0"/>
                <a:cs typeface="Times New Roman" panose="02020603050405020304" pitchFamily="18" charset="0"/>
              </a:rPr>
              <a:t>як м’яка біологічна тканина</a:t>
            </a:r>
            <a:r>
              <a:rPr lang="uk-UA" sz="2400" dirty="0" smtClean="0">
                <a:latin typeface="Times New Roman" panose="02020603050405020304" pitchFamily="18" charset="0"/>
                <a:cs typeface="Times New Roman" panose="02020603050405020304" pitchFamily="18" charset="0"/>
              </a:rPr>
              <a:t>. Співвідношення між довжиною м’яза та розтягувальною силою </a:t>
            </a:r>
            <a:r>
              <a:rPr lang="en-US" sz="2400" dirty="0" smtClean="0">
                <a:latin typeface="Times New Roman" panose="02020603050405020304" pitchFamily="18" charset="0"/>
                <a:cs typeface="Times New Roman" panose="02020603050405020304" pitchFamily="18" charset="0"/>
              </a:rPr>
              <a:t>F </a:t>
            </a:r>
            <a:r>
              <a:rPr lang="uk-UA" sz="2400" dirty="0" smtClean="0">
                <a:latin typeface="Times New Roman" panose="02020603050405020304" pitchFamily="18" charset="0"/>
                <a:cs typeface="Times New Roman" panose="02020603050405020304" pitchFamily="18" charset="0"/>
              </a:rPr>
              <a:t>описується у цьому випадку експоненціальною залежністю:</a:t>
            </a:r>
          </a:p>
          <a:p>
            <a:pPr marL="0" indent="0">
              <a:buNone/>
            </a:pPr>
            <a:endParaRPr lang="uk-UA" sz="2400" dirty="0">
              <a:latin typeface="Times New Roman" panose="02020603050405020304" pitchFamily="18" charset="0"/>
              <a:cs typeface="Times New Roman" panose="02020603050405020304" pitchFamily="18" charset="0"/>
            </a:endParaRPr>
          </a:p>
          <a:p>
            <a:pPr marL="0" indent="0">
              <a:buNone/>
            </a:pPr>
            <a:endParaRPr lang="uk-UA" sz="2400" dirty="0" smtClean="0">
              <a:latin typeface="Times New Roman" panose="02020603050405020304" pitchFamily="18" charset="0"/>
              <a:cs typeface="Times New Roman" panose="02020603050405020304" pitchFamily="18" charset="0"/>
            </a:endParaRPr>
          </a:p>
          <a:p>
            <a:pPr marL="0" indent="0">
              <a:buNone/>
            </a:pPr>
            <a:endParaRPr lang="uk-UA" sz="2400" dirty="0">
              <a:latin typeface="Times New Roman" panose="02020603050405020304" pitchFamily="18" charset="0"/>
              <a:cs typeface="Times New Roman" panose="02020603050405020304" pitchFamily="18" charset="0"/>
            </a:endParaRPr>
          </a:p>
          <a:p>
            <a:pPr marL="0" indent="0" algn="just">
              <a:buNone/>
            </a:pPr>
            <a:r>
              <a:rPr lang="uk-UA" sz="2400" dirty="0" smtClean="0">
                <a:latin typeface="Times New Roman" panose="02020603050405020304" pitchFamily="18" charset="0"/>
                <a:cs typeface="Times New Roman" panose="02020603050405020304" pitchFamily="18" charset="0"/>
              </a:rPr>
              <a:t>де     та       - довжини розтягнутого та нерозтягнутого м'яза відповідно,  </a:t>
            </a:r>
            <a:r>
              <a:rPr lang="uk-UA" sz="2800" i="1" dirty="0" smtClean="0">
                <a:latin typeface="Times New Roman" panose="02020603050405020304" pitchFamily="18" charset="0"/>
                <a:cs typeface="Times New Roman" panose="02020603050405020304" pitchFamily="18" charset="0"/>
              </a:rPr>
              <a:t>k</a:t>
            </a:r>
            <a:r>
              <a:rPr lang="uk-UA" sz="2400" dirty="0" smtClean="0">
                <a:latin typeface="Times New Roman" panose="02020603050405020304" pitchFamily="18" charset="0"/>
                <a:cs typeface="Times New Roman" panose="02020603050405020304" pitchFamily="18" charset="0"/>
              </a:rPr>
              <a:t> та </a:t>
            </a:r>
            <a:r>
              <a:rPr lang="uk-UA" sz="2800" i="1" dirty="0" smtClean="0">
                <a:latin typeface="Times New Roman" panose="02020603050405020304" pitchFamily="18" charset="0"/>
                <a:cs typeface="Times New Roman" panose="02020603050405020304" pitchFamily="18" charset="0"/>
              </a:rPr>
              <a:t>с</a:t>
            </a:r>
            <a:r>
              <a:rPr lang="uk-UA" sz="2400" dirty="0" smtClean="0">
                <a:latin typeface="Times New Roman" panose="02020603050405020304" pitchFamily="18" charset="0"/>
                <a:cs typeface="Times New Roman" panose="02020603050405020304" pitchFamily="18" charset="0"/>
              </a:rPr>
              <a:t> –  деякі константи. </a:t>
            </a:r>
          </a:p>
          <a:p>
            <a:pPr marL="0" indent="0" algn="just">
              <a:buNone/>
            </a:pPr>
            <a:r>
              <a:rPr lang="uk-UA" sz="2400" dirty="0" smtClean="0">
                <a:latin typeface="Times New Roman" panose="02020603050405020304" pitchFamily="18" charset="0"/>
                <a:cs typeface="Times New Roman" panose="02020603050405020304" pitchFamily="18" charset="0"/>
              </a:rPr>
              <a:t>Зростаюча опірність спочиваючого м'яза розтягненню до великих довжин обумовлена пружними елементами, розташованими паралельно скорочувальним ниткам. Самі нитки в стані спокою майже не чинять опору.</a:t>
            </a:r>
          </a:p>
        </p:txBody>
      </p:sp>
      <p:graphicFrame>
        <p:nvGraphicFramePr>
          <p:cNvPr id="2" name="Об'єкт 1"/>
          <p:cNvGraphicFramePr>
            <a:graphicFrameLocks noChangeAspect="1"/>
          </p:cNvGraphicFramePr>
          <p:nvPr>
            <p:extLst/>
          </p:nvPr>
        </p:nvGraphicFramePr>
        <p:xfrm>
          <a:off x="3592312" y="1894653"/>
          <a:ext cx="2175400" cy="1008112"/>
        </p:xfrm>
        <a:graphic>
          <a:graphicData uri="http://schemas.openxmlformats.org/presentationml/2006/ole">
            <mc:AlternateContent xmlns:mc="http://schemas.openxmlformats.org/markup-compatibility/2006">
              <mc:Choice xmlns:v="urn:schemas-microsoft-com:vml" Requires="v">
                <p:oleObj spid="_x0000_s84051" name="Equation" r:id="rId3" imgW="1041120" imgH="482400" progId="Equation.DSMT4">
                  <p:embed/>
                </p:oleObj>
              </mc:Choice>
              <mc:Fallback>
                <p:oleObj name="Equation" r:id="rId3" imgW="1041120" imgH="482400" progId="Equation.DSMT4">
                  <p:embed/>
                  <p:pic>
                    <p:nvPicPr>
                      <p:cNvPr id="2" name="Об'єкт 1"/>
                      <p:cNvPicPr/>
                      <p:nvPr/>
                    </p:nvPicPr>
                    <p:blipFill>
                      <a:blip r:embed="rId4"/>
                      <a:stretch>
                        <a:fillRect/>
                      </a:stretch>
                    </p:blipFill>
                    <p:spPr>
                      <a:xfrm>
                        <a:off x="3592312" y="1894653"/>
                        <a:ext cx="2175400" cy="1008112"/>
                      </a:xfrm>
                      <a:prstGeom prst="rect">
                        <a:avLst/>
                      </a:prstGeom>
                    </p:spPr>
                  </p:pic>
                </p:oleObj>
              </mc:Fallback>
            </mc:AlternateContent>
          </a:graphicData>
        </a:graphic>
      </p:graphicFrame>
      <p:graphicFrame>
        <p:nvGraphicFramePr>
          <p:cNvPr id="4" name="Об'єкт 3"/>
          <p:cNvGraphicFramePr>
            <a:graphicFrameLocks noChangeAspect="1"/>
          </p:cNvGraphicFramePr>
          <p:nvPr>
            <p:extLst/>
          </p:nvPr>
        </p:nvGraphicFramePr>
        <p:xfrm>
          <a:off x="827584" y="2924944"/>
          <a:ext cx="365646" cy="528155"/>
        </p:xfrm>
        <a:graphic>
          <a:graphicData uri="http://schemas.openxmlformats.org/presentationml/2006/ole">
            <mc:AlternateContent xmlns:mc="http://schemas.openxmlformats.org/markup-compatibility/2006">
              <mc:Choice xmlns:v="urn:schemas-microsoft-com:vml" Requires="v">
                <p:oleObj spid="_x0000_s84052" name="Equation" r:id="rId5" imgW="114120" imgH="164880" progId="Equation.DSMT4">
                  <p:embed/>
                </p:oleObj>
              </mc:Choice>
              <mc:Fallback>
                <p:oleObj name="Equation" r:id="rId5" imgW="114120" imgH="164880" progId="Equation.DSMT4">
                  <p:embed/>
                  <p:pic>
                    <p:nvPicPr>
                      <p:cNvPr id="4" name="Об'єкт 3"/>
                      <p:cNvPicPr/>
                      <p:nvPr/>
                    </p:nvPicPr>
                    <p:blipFill>
                      <a:blip r:embed="rId6"/>
                      <a:stretch>
                        <a:fillRect/>
                      </a:stretch>
                    </p:blipFill>
                    <p:spPr>
                      <a:xfrm>
                        <a:off x="827584" y="2924944"/>
                        <a:ext cx="365646" cy="528155"/>
                      </a:xfrm>
                      <a:prstGeom prst="rect">
                        <a:avLst/>
                      </a:prstGeom>
                    </p:spPr>
                  </p:pic>
                </p:oleObj>
              </mc:Fallback>
            </mc:AlternateContent>
          </a:graphicData>
        </a:graphic>
      </p:graphicFrame>
      <p:graphicFrame>
        <p:nvGraphicFramePr>
          <p:cNvPr id="5" name="Об'єкт 4"/>
          <p:cNvGraphicFramePr>
            <a:graphicFrameLocks noChangeAspect="1"/>
          </p:cNvGraphicFramePr>
          <p:nvPr>
            <p:extLst/>
          </p:nvPr>
        </p:nvGraphicFramePr>
        <p:xfrm>
          <a:off x="1794793" y="2934139"/>
          <a:ext cx="547762" cy="657314"/>
        </p:xfrm>
        <a:graphic>
          <a:graphicData uri="http://schemas.openxmlformats.org/presentationml/2006/ole">
            <mc:AlternateContent xmlns:mc="http://schemas.openxmlformats.org/markup-compatibility/2006">
              <mc:Choice xmlns:v="urn:schemas-microsoft-com:vml" Requires="v">
                <p:oleObj spid="_x0000_s84053" name="Equation" r:id="rId7" imgW="190440" imgH="228600" progId="Equation.DSMT4">
                  <p:embed/>
                </p:oleObj>
              </mc:Choice>
              <mc:Fallback>
                <p:oleObj name="Equation" r:id="rId7" imgW="190440" imgH="228600" progId="Equation.DSMT4">
                  <p:embed/>
                  <p:pic>
                    <p:nvPicPr>
                      <p:cNvPr id="5" name="Об'єкт 4"/>
                      <p:cNvPicPr/>
                      <p:nvPr/>
                    </p:nvPicPr>
                    <p:blipFill>
                      <a:blip r:embed="rId8"/>
                      <a:stretch>
                        <a:fillRect/>
                      </a:stretch>
                    </p:blipFill>
                    <p:spPr>
                      <a:xfrm>
                        <a:off x="1794793" y="2934139"/>
                        <a:ext cx="547762" cy="657314"/>
                      </a:xfrm>
                      <a:prstGeom prst="rect">
                        <a:avLst/>
                      </a:prstGeom>
                    </p:spPr>
                  </p:pic>
                </p:oleObj>
              </mc:Fallback>
            </mc:AlternateContent>
          </a:graphicData>
        </a:graphic>
      </p:graphicFrame>
    </p:spTree>
    <p:extLst>
      <p:ext uri="{BB962C8B-B14F-4D97-AF65-F5344CB8AC3E}">
        <p14:creationId xmlns:p14="http://schemas.microsoft.com/office/powerpoint/2010/main" val="2945617439"/>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кутник 5"/>
          <p:cNvSpPr/>
          <p:nvPr/>
        </p:nvSpPr>
        <p:spPr>
          <a:xfrm>
            <a:off x="323528" y="476672"/>
            <a:ext cx="8568952" cy="5570756"/>
          </a:xfrm>
          <a:prstGeom prst="rect">
            <a:avLst/>
          </a:prstGeom>
        </p:spPr>
        <p:txBody>
          <a:bodyPr wrap="square">
            <a:spAutoFit/>
          </a:bodyPr>
          <a:lstStyle/>
          <a:p>
            <a:pPr algn="ctr"/>
            <a:r>
              <a:rPr lang="uk-UA" sz="2800" b="1" dirty="0" smtClean="0">
                <a:solidFill>
                  <a:srgbClr val="0070C0"/>
                </a:solidFill>
                <a:latin typeface="Times New Roman" panose="02020603050405020304" pitchFamily="18" charset="0"/>
                <a:cs typeface="Times New Roman" panose="02020603050405020304" pitchFamily="18" charset="0"/>
              </a:rPr>
              <a:t>6. Енергетика м’язового скорочення</a:t>
            </a:r>
          </a:p>
          <a:p>
            <a:pPr algn="ctr"/>
            <a:endParaRPr lang="uk-UA" sz="3200" dirty="0" smtClean="0">
              <a:solidFill>
                <a:srgbClr val="0070C0"/>
              </a:solidFill>
              <a:latin typeface="Times New Roman" panose="02020603050405020304" pitchFamily="18" charset="0"/>
              <a:cs typeface="Times New Roman" panose="02020603050405020304" pitchFamily="18" charset="0"/>
            </a:endParaRPr>
          </a:p>
          <a:p>
            <a:pPr algn="just"/>
            <a:r>
              <a:rPr lang="uk-UA" sz="2400" dirty="0" smtClean="0">
                <a:latin typeface="Times New Roman" panose="02020603050405020304" pitchFamily="18" charset="0"/>
                <a:cs typeface="Times New Roman" panose="02020603050405020304" pitchFamily="18" charset="0"/>
              </a:rPr>
              <a:t>	При скороченні м’яза виділяється теплота, це приводить до підвищення його температури, яку можна виміряти чутливими термопарами. </a:t>
            </a:r>
          </a:p>
          <a:p>
            <a:pPr marL="342900" indent="-342900" algn="just">
              <a:buFont typeface="Arial" panose="020B0604020202020204" pitchFamily="34" charset="0"/>
              <a:buChar char="•"/>
            </a:pPr>
            <a:r>
              <a:rPr lang="uk-UA" sz="2400" b="1" i="1" dirty="0" smtClean="0">
                <a:solidFill>
                  <a:srgbClr val="0070C0"/>
                </a:solidFill>
                <a:latin typeface="Times New Roman" panose="02020603050405020304" pitchFamily="18" charset="0"/>
                <a:cs typeface="Times New Roman" panose="02020603050405020304" pitchFamily="18" charset="0"/>
              </a:rPr>
              <a:t>Кількість виділеної теплоти </a:t>
            </a:r>
            <a:r>
              <a:rPr lang="uk-UA" sz="2400" i="1" dirty="0" smtClean="0">
                <a:latin typeface="Times New Roman" panose="02020603050405020304" pitchFamily="18" charset="0"/>
                <a:cs typeface="Times New Roman" panose="02020603050405020304" pitchFamily="18" charset="0"/>
              </a:rPr>
              <a:t>( </a:t>
            </a:r>
            <a:r>
              <a:rPr lang="uk-UA" sz="2800" b="1" i="1" dirty="0" smtClean="0">
                <a:solidFill>
                  <a:srgbClr val="0070C0"/>
                </a:solidFill>
                <a:latin typeface="Times New Roman" panose="02020603050405020304" pitchFamily="18" charset="0"/>
                <a:cs typeface="Times New Roman" panose="02020603050405020304" pitchFamily="18" charset="0"/>
              </a:rPr>
              <a:t>Q</a:t>
            </a:r>
            <a:r>
              <a:rPr lang="uk-UA" sz="2800" i="1" dirty="0" smtClean="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 мала: </a:t>
            </a:r>
            <a:r>
              <a:rPr lang="uk-UA" sz="2400" b="1" dirty="0" smtClean="0">
                <a:latin typeface="Times New Roman" panose="02020603050405020304" pitchFamily="18" charset="0"/>
                <a:cs typeface="Times New Roman" panose="02020603050405020304" pitchFamily="18" charset="0"/>
              </a:rPr>
              <a:t>Q ~ 5 </a:t>
            </a:r>
            <a:r>
              <a:rPr lang="uk-UA" sz="2400" b="1" dirty="0" err="1" smtClean="0">
                <a:latin typeface="Times New Roman" panose="02020603050405020304" pitchFamily="18" charset="0"/>
                <a:cs typeface="Times New Roman" panose="02020603050405020304" pitchFamily="18" charset="0"/>
              </a:rPr>
              <a:t>мкал</a:t>
            </a:r>
            <a:r>
              <a:rPr lang="uk-UA" sz="2400" b="1" dirty="0" smtClean="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a:t>
            </a:r>
            <a:r>
              <a:rPr lang="uk-UA" sz="2400" dirty="0" err="1" smtClean="0">
                <a:latin typeface="Times New Roman" panose="02020603050405020304" pitchFamily="18" charset="0"/>
                <a:cs typeface="Times New Roman" panose="02020603050405020304" pitchFamily="18" charset="0"/>
              </a:rPr>
              <a:t>мілікалорій</a:t>
            </a:r>
            <a:r>
              <a:rPr lang="uk-UA" sz="2400" dirty="0" smtClean="0">
                <a:latin typeface="Times New Roman" panose="02020603050405020304" pitchFamily="18" charset="0"/>
                <a:cs typeface="Times New Roman" panose="02020603050405020304" pitchFamily="18" charset="0"/>
              </a:rPr>
              <a:t>) </a:t>
            </a:r>
            <a:r>
              <a:rPr lang="uk-UA" sz="2400" b="1" dirty="0" smtClean="0">
                <a:latin typeface="Times New Roman" panose="02020603050405020304" pitchFamily="18" charset="0"/>
                <a:cs typeface="Times New Roman" panose="02020603050405020304" pitchFamily="18" charset="0"/>
              </a:rPr>
              <a:t>на 1 г м’яза</a:t>
            </a:r>
            <a:r>
              <a:rPr lang="uk-UA" sz="2400" dirty="0" smtClean="0">
                <a:latin typeface="Times New Roman" panose="02020603050405020304" pitchFamily="18" charset="0"/>
                <a:cs typeface="Times New Roman" panose="02020603050405020304" pitchFamily="18" charset="0"/>
              </a:rPr>
              <a:t>. Такі досліди були успішно проведені </a:t>
            </a:r>
            <a:r>
              <a:rPr lang="uk-UA" sz="2400" dirty="0" err="1" smtClean="0">
                <a:latin typeface="Times New Roman" panose="02020603050405020304" pitchFamily="18" charset="0"/>
                <a:cs typeface="Times New Roman" panose="02020603050405020304" pitchFamily="18" charset="0"/>
              </a:rPr>
              <a:t>Хіллом</a:t>
            </a:r>
            <a:r>
              <a:rPr lang="uk-UA" sz="2400" dirty="0" smtClean="0">
                <a:latin typeface="Times New Roman" panose="02020603050405020304" pitchFamily="18" charset="0"/>
                <a:cs typeface="Times New Roman" panose="02020603050405020304" pitchFamily="18" charset="0"/>
              </a:rPr>
              <a:t>. </a:t>
            </a:r>
          </a:p>
          <a:p>
            <a:pPr marL="342900" indent="-342900" algn="just">
              <a:buFont typeface="Arial" panose="020B0604020202020204" pitchFamily="34" charset="0"/>
              <a:buChar char="•"/>
            </a:pPr>
            <a:r>
              <a:rPr lang="uk-UA" sz="2400" dirty="0" smtClean="0">
                <a:latin typeface="Times New Roman" panose="02020603050405020304" pitchFamily="18" charset="0"/>
                <a:cs typeface="Times New Roman" panose="02020603050405020304" pitchFamily="18" charset="0"/>
              </a:rPr>
              <a:t>При одиночному скороченні теплоутворення можна розділити на 2 частини:</a:t>
            </a:r>
          </a:p>
          <a:p>
            <a:pPr algn="just"/>
            <a:r>
              <a:rPr lang="uk-UA" sz="2400" dirty="0" smtClean="0">
                <a:latin typeface="Times New Roman" panose="02020603050405020304" pitchFamily="18" charset="0"/>
                <a:cs typeface="Times New Roman" panose="02020603050405020304" pitchFamily="18" charset="0"/>
              </a:rPr>
              <a:t>1) постійна за величиною </a:t>
            </a:r>
            <a:r>
              <a:rPr lang="uk-UA" sz="2400" i="1" dirty="0" smtClean="0">
                <a:latin typeface="Times New Roman" panose="02020603050405020304" pitchFamily="18" charset="0"/>
                <a:cs typeface="Times New Roman" panose="02020603050405020304" pitchFamily="18" charset="0"/>
              </a:rPr>
              <a:t>теплота активації </a:t>
            </a:r>
            <a:r>
              <a:rPr lang="uk-UA" sz="2400" dirty="0" smtClean="0">
                <a:latin typeface="Times New Roman" panose="02020603050405020304" pitchFamily="18" charset="0"/>
                <a:cs typeface="Times New Roman" panose="02020603050405020304" pitchFamily="18" charset="0"/>
              </a:rPr>
              <a:t>(</a:t>
            </a:r>
            <a:r>
              <a:rPr lang="en-US" sz="2400" dirty="0" smtClean="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 ), що виділяється кожного разу при дії на м’яз відповідного подразнення;</a:t>
            </a:r>
          </a:p>
          <a:p>
            <a:pPr algn="just"/>
            <a:r>
              <a:rPr lang="uk-UA" sz="2400" dirty="0" smtClean="0">
                <a:latin typeface="Times New Roman" panose="02020603050405020304" pitchFamily="18" charset="0"/>
                <a:cs typeface="Times New Roman" panose="02020603050405020304" pitchFamily="18" charset="0"/>
              </a:rPr>
              <a:t>2) </a:t>
            </a:r>
            <a:r>
              <a:rPr lang="uk-UA" sz="2400" i="1" dirty="0" smtClean="0">
                <a:latin typeface="Times New Roman" panose="02020603050405020304" pitchFamily="18" charset="0"/>
                <a:cs typeface="Times New Roman" panose="02020603050405020304" pitchFamily="18" charset="0"/>
              </a:rPr>
              <a:t>теплота укорочення</a:t>
            </a:r>
            <a:r>
              <a:rPr lang="en-US" sz="2400" i="1" dirty="0" smtClean="0">
                <a:latin typeface="Times New Roman" panose="02020603050405020304" pitchFamily="18" charset="0"/>
                <a:cs typeface="Times New Roman" panose="02020603050405020304" pitchFamily="18" charset="0"/>
              </a:rPr>
              <a:t> </a:t>
            </a:r>
            <a:r>
              <a:rPr lang="ru-RU" sz="2400" i="1" dirty="0" smtClean="0">
                <a:latin typeface="Times New Roman" panose="02020603050405020304" pitchFamily="18" charset="0"/>
                <a:cs typeface="Times New Roman" panose="02020603050405020304" pitchFamily="18" charset="0"/>
              </a:rPr>
              <a:t>  </a:t>
            </a:r>
            <a:r>
              <a:rPr lang="ru-RU" sz="2400" dirty="0" smtClean="0">
                <a:latin typeface="Times New Roman" panose="02020603050405020304" pitchFamily="18" charset="0"/>
                <a:cs typeface="Times New Roman" panose="02020603050405020304" pitchFamily="18" charset="0"/>
              </a:rPr>
              <a:t>(         ).</a:t>
            </a:r>
            <a:endParaRPr lang="uk-UA" sz="2400" b="1" i="1" dirty="0" smtClean="0">
              <a:latin typeface="Times New Roman" panose="02020603050405020304" pitchFamily="18" charset="0"/>
              <a:cs typeface="Times New Roman" panose="02020603050405020304" pitchFamily="18" charset="0"/>
            </a:endParaRPr>
          </a:p>
        </p:txBody>
      </p:sp>
      <p:graphicFrame>
        <p:nvGraphicFramePr>
          <p:cNvPr id="2" name="Об'єкт 1"/>
          <p:cNvGraphicFramePr>
            <a:graphicFrameLocks noChangeAspect="1"/>
          </p:cNvGraphicFramePr>
          <p:nvPr>
            <p:extLst/>
          </p:nvPr>
        </p:nvGraphicFramePr>
        <p:xfrm>
          <a:off x="7236296" y="4365104"/>
          <a:ext cx="560462" cy="593431"/>
        </p:xfrm>
        <a:graphic>
          <a:graphicData uri="http://schemas.openxmlformats.org/presentationml/2006/ole">
            <mc:AlternateContent xmlns:mc="http://schemas.openxmlformats.org/markup-compatibility/2006">
              <mc:Choice xmlns:v="urn:schemas-microsoft-com:vml" Requires="v">
                <p:oleObj spid="_x0000_s85050" name="Equation" r:id="rId3" imgW="215640" imgH="228600" progId="Equation.DSMT4">
                  <p:embed/>
                </p:oleObj>
              </mc:Choice>
              <mc:Fallback>
                <p:oleObj name="Equation" r:id="rId3" imgW="215640" imgH="228600" progId="Equation.DSMT4">
                  <p:embed/>
                  <p:pic>
                    <p:nvPicPr>
                      <p:cNvPr id="2" name="Об'єкт 1"/>
                      <p:cNvPicPr/>
                      <p:nvPr/>
                    </p:nvPicPr>
                    <p:blipFill>
                      <a:blip r:embed="rId4"/>
                      <a:stretch>
                        <a:fillRect/>
                      </a:stretch>
                    </p:blipFill>
                    <p:spPr>
                      <a:xfrm>
                        <a:off x="7236296" y="4365104"/>
                        <a:ext cx="560462" cy="593431"/>
                      </a:xfrm>
                      <a:prstGeom prst="rect">
                        <a:avLst/>
                      </a:prstGeom>
                    </p:spPr>
                  </p:pic>
                </p:oleObj>
              </mc:Fallback>
            </mc:AlternateContent>
          </a:graphicData>
        </a:graphic>
      </p:graphicFrame>
      <p:graphicFrame>
        <p:nvGraphicFramePr>
          <p:cNvPr id="3" name="Об'єкт 2"/>
          <p:cNvGraphicFramePr>
            <a:graphicFrameLocks noChangeAspect="1"/>
          </p:cNvGraphicFramePr>
          <p:nvPr>
            <p:extLst/>
          </p:nvPr>
        </p:nvGraphicFramePr>
        <p:xfrm>
          <a:off x="3851920" y="5445224"/>
          <a:ext cx="576798" cy="678586"/>
        </p:xfrm>
        <a:graphic>
          <a:graphicData uri="http://schemas.openxmlformats.org/presentationml/2006/ole">
            <mc:AlternateContent xmlns:mc="http://schemas.openxmlformats.org/markup-compatibility/2006">
              <mc:Choice xmlns:v="urn:schemas-microsoft-com:vml" Requires="v">
                <p:oleObj spid="_x0000_s85051" name="Equation" r:id="rId5" imgW="215640" imgH="253800" progId="Equation.DSMT4">
                  <p:embed/>
                </p:oleObj>
              </mc:Choice>
              <mc:Fallback>
                <p:oleObj name="Equation" r:id="rId5" imgW="215640" imgH="253800" progId="Equation.DSMT4">
                  <p:embed/>
                  <p:pic>
                    <p:nvPicPr>
                      <p:cNvPr id="3" name="Об'єкт 2"/>
                      <p:cNvPicPr/>
                      <p:nvPr/>
                    </p:nvPicPr>
                    <p:blipFill>
                      <a:blip r:embed="rId6"/>
                      <a:stretch>
                        <a:fillRect/>
                      </a:stretch>
                    </p:blipFill>
                    <p:spPr>
                      <a:xfrm>
                        <a:off x="3851920" y="5445224"/>
                        <a:ext cx="576798" cy="678586"/>
                      </a:xfrm>
                      <a:prstGeom prst="rect">
                        <a:avLst/>
                      </a:prstGeom>
                    </p:spPr>
                  </p:pic>
                </p:oleObj>
              </mc:Fallback>
            </mc:AlternateContent>
          </a:graphicData>
        </a:graphic>
      </p:graphicFrame>
    </p:spTree>
    <p:extLst>
      <p:ext uri="{BB962C8B-B14F-4D97-AF65-F5344CB8AC3E}">
        <p14:creationId xmlns:p14="http://schemas.microsoft.com/office/powerpoint/2010/main" val="3729821972"/>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p:cNvSpPr/>
          <p:nvPr/>
        </p:nvSpPr>
        <p:spPr>
          <a:xfrm>
            <a:off x="571209" y="548680"/>
            <a:ext cx="8136904" cy="5386090"/>
          </a:xfrm>
          <a:prstGeom prst="rect">
            <a:avLst/>
          </a:prstGeom>
        </p:spPr>
        <p:txBody>
          <a:bodyPr wrap="square">
            <a:spAutoFit/>
          </a:bodyPr>
          <a:lstStyle/>
          <a:p>
            <a:pPr algn="just"/>
            <a:r>
              <a:rPr lang="uk-UA" sz="2400" dirty="0" smtClean="0">
                <a:latin typeface="Times New Roman" panose="02020603050405020304" pitchFamily="18" charset="0"/>
                <a:cs typeface="Times New Roman" panose="02020603050405020304" pitchFamily="18" charset="0"/>
              </a:rPr>
              <a:t>Теплота активації дещо менша за максимальну теплоту укорочення. Досліди показали, що при виключно ізометричному скороченні виділяється лише теплота активації. Вона виділяється при кожному подразненні м’яза.</a:t>
            </a:r>
          </a:p>
          <a:p>
            <a:pPr algn="just"/>
            <a:r>
              <a:rPr lang="uk-UA" sz="2400" dirty="0" smtClean="0">
                <a:latin typeface="Times New Roman" panose="02020603050405020304" pitchFamily="18" charset="0"/>
                <a:cs typeface="Times New Roman" panose="02020603050405020304" pitchFamily="18" charset="0"/>
              </a:rPr>
              <a:t>	</a:t>
            </a:r>
          </a:p>
          <a:p>
            <a:pPr algn="just"/>
            <a:r>
              <a:rPr lang="uk-UA" sz="2400" dirty="0" smtClean="0">
                <a:latin typeface="Times New Roman" panose="02020603050405020304" pitchFamily="18" charset="0"/>
                <a:cs typeface="Times New Roman" panose="02020603050405020304" pitchFamily="18" charset="0"/>
              </a:rPr>
              <a:t>Оскільки теплота активації - величина постійна, а теплота укорочення лінійно залежить від ступеня укорочення,</a:t>
            </a:r>
            <a:endParaRPr lang="en-US" sz="2400" dirty="0" smtClean="0">
              <a:latin typeface="Times New Roman" panose="02020603050405020304" pitchFamily="18" charset="0"/>
              <a:cs typeface="Times New Roman" panose="02020603050405020304" pitchFamily="18" charset="0"/>
            </a:endParaRPr>
          </a:p>
          <a:p>
            <a:pPr algn="just"/>
            <a:endParaRPr lang="en-US" sz="2400" dirty="0">
              <a:latin typeface="Times New Roman" panose="02020603050405020304" pitchFamily="18" charset="0"/>
              <a:cs typeface="Times New Roman" panose="02020603050405020304" pitchFamily="18" charset="0"/>
            </a:endParaRPr>
          </a:p>
          <a:p>
            <a:pPr algn="just"/>
            <a:endParaRPr lang="en-US" sz="2400" dirty="0">
              <a:latin typeface="Times New Roman" panose="02020603050405020304" pitchFamily="18" charset="0"/>
              <a:cs typeface="Times New Roman" panose="02020603050405020304" pitchFamily="18" charset="0"/>
            </a:endParaRPr>
          </a:p>
          <a:p>
            <a:pPr algn="just"/>
            <a:r>
              <a:rPr lang="uk-UA" sz="2400" dirty="0" smtClean="0">
                <a:latin typeface="Times New Roman" panose="02020603050405020304" pitchFamily="18" charset="0"/>
                <a:cs typeface="Times New Roman" panose="02020603050405020304" pitchFamily="18" charset="0"/>
              </a:rPr>
              <a:t>то </a:t>
            </a:r>
            <a:r>
              <a:rPr lang="uk-UA" sz="2400" b="1" i="1" dirty="0" smtClean="0">
                <a:solidFill>
                  <a:srgbClr val="0070C0"/>
                </a:solidFill>
                <a:latin typeface="Times New Roman" panose="02020603050405020304" pitchFamily="18" charset="0"/>
                <a:cs typeface="Times New Roman" panose="02020603050405020304" pitchFamily="18" charset="0"/>
              </a:rPr>
              <a:t>загальна кількість теплоти</a:t>
            </a:r>
            <a:r>
              <a:rPr lang="en-US" sz="2400" b="1" i="1" dirty="0" smtClean="0">
                <a:solidFill>
                  <a:srgbClr val="0070C0"/>
                </a:solidFill>
                <a:latin typeface="Times New Roman" panose="02020603050405020304" pitchFamily="18" charset="0"/>
                <a:cs typeface="Times New Roman" panose="02020603050405020304" pitchFamily="18" charset="0"/>
              </a:rPr>
              <a:t> ( Q ) </a:t>
            </a:r>
            <a:r>
              <a:rPr lang="uk-UA" sz="2400" dirty="0" smtClean="0">
                <a:latin typeface="Times New Roman" panose="02020603050405020304" pitchFamily="18" charset="0"/>
                <a:cs typeface="Times New Roman" panose="02020603050405020304" pitchFamily="18" charset="0"/>
              </a:rPr>
              <a:t>буде дорівнювати</a:t>
            </a:r>
            <a:r>
              <a:rPr lang="en-US" sz="2400" dirty="0">
                <a:latin typeface="Times New Roman" panose="02020603050405020304" pitchFamily="18" charset="0"/>
                <a:cs typeface="Times New Roman" panose="02020603050405020304" pitchFamily="18" charset="0"/>
              </a:rPr>
              <a:t>:</a:t>
            </a:r>
            <a:endParaRPr lang="uk-UA" sz="2400" dirty="0" smtClean="0">
              <a:latin typeface="Times New Roman" panose="02020603050405020304" pitchFamily="18" charset="0"/>
              <a:cs typeface="Times New Roman" panose="02020603050405020304" pitchFamily="18" charset="0"/>
            </a:endParaRPr>
          </a:p>
          <a:p>
            <a:pPr algn="just"/>
            <a:r>
              <a:rPr lang="uk-UA" sz="2400" dirty="0" smtClean="0">
                <a:latin typeface="Times New Roman" panose="02020603050405020304" pitchFamily="18" charset="0"/>
                <a:cs typeface="Times New Roman" panose="02020603050405020304" pitchFamily="18" charset="0"/>
              </a:rPr>
              <a:t> </a:t>
            </a:r>
          </a:p>
          <a:p>
            <a:pPr algn="just"/>
            <a:endParaRPr lang="uk-UA" sz="2400" dirty="0" smtClean="0">
              <a:latin typeface="Times New Roman" panose="02020603050405020304" pitchFamily="18" charset="0"/>
              <a:cs typeface="Times New Roman" panose="02020603050405020304" pitchFamily="18" charset="0"/>
            </a:endParaRPr>
          </a:p>
          <a:p>
            <a:pPr algn="just"/>
            <a:r>
              <a:rPr lang="uk-UA" sz="2400" dirty="0" smtClean="0">
                <a:latin typeface="Times New Roman" panose="02020603050405020304" pitchFamily="18" charset="0"/>
                <a:cs typeface="Times New Roman" panose="02020603050405020304" pitchFamily="18" charset="0"/>
              </a:rPr>
              <a:t>де </a:t>
            </a:r>
            <a:r>
              <a:rPr lang="uk-UA" sz="2800" i="1" dirty="0" smtClean="0">
                <a:latin typeface="Times New Roman" panose="02020603050405020304" pitchFamily="18" charset="0"/>
                <a:cs typeface="Times New Roman" panose="02020603050405020304" pitchFamily="18" charset="0"/>
              </a:rPr>
              <a:t>а</a:t>
            </a:r>
            <a:r>
              <a:rPr lang="uk-UA" sz="2400" dirty="0" smtClean="0">
                <a:latin typeface="Times New Roman" panose="02020603050405020304" pitchFamily="18" charset="0"/>
                <a:cs typeface="Times New Roman" panose="02020603050405020304" pitchFamily="18" charset="0"/>
              </a:rPr>
              <a:t> - константа, яка не залежить від навантаження,  </a:t>
            </a:r>
            <a:endParaRPr lang="en-US" sz="2400" dirty="0" smtClean="0">
              <a:latin typeface="Times New Roman" panose="02020603050405020304" pitchFamily="18" charset="0"/>
              <a:cs typeface="Times New Roman" panose="02020603050405020304" pitchFamily="18" charset="0"/>
            </a:endParaRPr>
          </a:p>
          <a:p>
            <a:pPr algn="just"/>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    </a:t>
            </a:r>
            <a:r>
              <a:rPr lang="en-US" sz="2800" i="1" dirty="0" smtClean="0">
                <a:latin typeface="Times New Roman" panose="02020603050405020304" pitchFamily="18" charset="0"/>
                <a:cs typeface="Times New Roman" panose="02020603050405020304" pitchFamily="18" charset="0"/>
              </a:rPr>
              <a:t>x</a:t>
            </a:r>
            <a:r>
              <a:rPr lang="uk-UA" sz="2400" dirty="0" smtClean="0">
                <a:latin typeface="Times New Roman" panose="02020603050405020304" pitchFamily="18" charset="0"/>
                <a:cs typeface="Times New Roman" panose="02020603050405020304" pitchFamily="18" charset="0"/>
              </a:rPr>
              <a:t> - укорочення м’яза.</a:t>
            </a:r>
            <a:endParaRPr lang="uk-UA" sz="2400" dirty="0">
              <a:latin typeface="Times New Roman" panose="02020603050405020304" pitchFamily="18" charset="0"/>
              <a:cs typeface="Times New Roman" panose="02020603050405020304" pitchFamily="18" charset="0"/>
            </a:endParaRPr>
          </a:p>
        </p:txBody>
      </p:sp>
      <p:graphicFrame>
        <p:nvGraphicFramePr>
          <p:cNvPr id="3" name="Об'єкт 2"/>
          <p:cNvGraphicFramePr>
            <a:graphicFrameLocks noChangeAspect="1"/>
          </p:cNvGraphicFramePr>
          <p:nvPr>
            <p:extLst/>
          </p:nvPr>
        </p:nvGraphicFramePr>
        <p:xfrm>
          <a:off x="3275856" y="4365104"/>
          <a:ext cx="3305175" cy="590550"/>
        </p:xfrm>
        <a:graphic>
          <a:graphicData uri="http://schemas.openxmlformats.org/presentationml/2006/ole">
            <mc:AlternateContent xmlns:mc="http://schemas.openxmlformats.org/markup-compatibility/2006">
              <mc:Choice xmlns:v="urn:schemas-microsoft-com:vml" Requires="v">
                <p:oleObj spid="_x0000_s86072" name="Equation" r:id="rId3" imgW="1422360" imgH="253800" progId="Equation.DSMT4">
                  <p:embed/>
                </p:oleObj>
              </mc:Choice>
              <mc:Fallback>
                <p:oleObj name="Equation" r:id="rId3" imgW="1422360" imgH="253800" progId="Equation.DSMT4">
                  <p:embed/>
                  <p:pic>
                    <p:nvPicPr>
                      <p:cNvPr id="3" name="Об'єкт 2"/>
                      <p:cNvPicPr/>
                      <p:nvPr/>
                    </p:nvPicPr>
                    <p:blipFill>
                      <a:blip r:embed="rId4"/>
                      <a:stretch>
                        <a:fillRect/>
                      </a:stretch>
                    </p:blipFill>
                    <p:spPr>
                      <a:xfrm>
                        <a:off x="3275856" y="4365104"/>
                        <a:ext cx="3305175" cy="590550"/>
                      </a:xfrm>
                      <a:prstGeom prst="rect">
                        <a:avLst/>
                      </a:prstGeom>
                    </p:spPr>
                  </p:pic>
                </p:oleObj>
              </mc:Fallback>
            </mc:AlternateContent>
          </a:graphicData>
        </a:graphic>
      </p:graphicFrame>
      <p:graphicFrame>
        <p:nvGraphicFramePr>
          <p:cNvPr id="4" name="Об'єкт 3"/>
          <p:cNvGraphicFramePr>
            <a:graphicFrameLocks noChangeAspect="1"/>
          </p:cNvGraphicFramePr>
          <p:nvPr>
            <p:extLst/>
          </p:nvPr>
        </p:nvGraphicFramePr>
        <p:xfrm>
          <a:off x="3851920" y="3241725"/>
          <a:ext cx="1296144" cy="617212"/>
        </p:xfrm>
        <a:graphic>
          <a:graphicData uri="http://schemas.openxmlformats.org/presentationml/2006/ole">
            <mc:AlternateContent xmlns:mc="http://schemas.openxmlformats.org/markup-compatibility/2006">
              <mc:Choice xmlns:v="urn:schemas-microsoft-com:vml" Requires="v">
                <p:oleObj spid="_x0000_s86073" name="Equation" r:id="rId5" imgW="533160" imgH="253800" progId="Equation.DSMT4">
                  <p:embed/>
                </p:oleObj>
              </mc:Choice>
              <mc:Fallback>
                <p:oleObj name="Equation" r:id="rId5" imgW="533160" imgH="253800" progId="Equation.DSMT4">
                  <p:embed/>
                  <p:pic>
                    <p:nvPicPr>
                      <p:cNvPr id="4" name="Об'єкт 3"/>
                      <p:cNvPicPr/>
                      <p:nvPr/>
                    </p:nvPicPr>
                    <p:blipFill>
                      <a:blip r:embed="rId6"/>
                      <a:stretch>
                        <a:fillRect/>
                      </a:stretch>
                    </p:blipFill>
                    <p:spPr>
                      <a:xfrm>
                        <a:off x="3851920" y="3241725"/>
                        <a:ext cx="1296144" cy="617212"/>
                      </a:xfrm>
                      <a:prstGeom prst="rect">
                        <a:avLst/>
                      </a:prstGeom>
                    </p:spPr>
                  </p:pic>
                </p:oleObj>
              </mc:Fallback>
            </mc:AlternateContent>
          </a:graphicData>
        </a:graphic>
      </p:graphicFrame>
    </p:spTree>
    <p:extLst>
      <p:ext uri="{BB962C8B-B14F-4D97-AF65-F5344CB8AC3E}">
        <p14:creationId xmlns:p14="http://schemas.microsoft.com/office/powerpoint/2010/main" val="119918174"/>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кутник 2"/>
          <p:cNvSpPr/>
          <p:nvPr/>
        </p:nvSpPr>
        <p:spPr>
          <a:xfrm>
            <a:off x="539552" y="116632"/>
            <a:ext cx="8208912" cy="6617196"/>
          </a:xfrm>
          <a:prstGeom prst="rect">
            <a:avLst/>
          </a:prstGeom>
        </p:spPr>
        <p:txBody>
          <a:bodyPr wrap="square">
            <a:spAutoFit/>
          </a:bodyPr>
          <a:lstStyle/>
          <a:p>
            <a:pPr algn="just"/>
            <a:r>
              <a:rPr lang="uk-UA" sz="2400" b="1" i="1" dirty="0" smtClean="0">
                <a:solidFill>
                  <a:srgbClr val="0070C0"/>
                </a:solidFill>
                <a:latin typeface="Times New Roman" panose="02020603050405020304" pitchFamily="18" charset="0"/>
                <a:cs typeface="Times New Roman" panose="02020603050405020304" pitchFamily="18" charset="0"/>
              </a:rPr>
              <a:t>Максимальна кількість теплоти</a:t>
            </a:r>
            <a:r>
              <a:rPr lang="en-US" sz="2400" b="1" i="1" dirty="0" smtClean="0">
                <a:solidFill>
                  <a:srgbClr val="0070C0"/>
                </a:solidFill>
                <a:latin typeface="Times New Roman" panose="02020603050405020304" pitchFamily="18" charset="0"/>
                <a:cs typeface="Times New Roman" panose="02020603050405020304" pitchFamily="18" charset="0"/>
              </a:rPr>
              <a:t> ( </a:t>
            </a:r>
            <a:r>
              <a:rPr lang="en-US" sz="2800" b="1" i="1" dirty="0" smtClean="0">
                <a:solidFill>
                  <a:srgbClr val="0070C0"/>
                </a:solidFill>
                <a:latin typeface="Times New Roman" panose="02020603050405020304" pitchFamily="18" charset="0"/>
                <a:cs typeface="Times New Roman" panose="02020603050405020304" pitchFamily="18" charset="0"/>
              </a:rPr>
              <a:t>H</a:t>
            </a:r>
            <a:r>
              <a:rPr lang="en-US" sz="2400" b="1" i="1" dirty="0" smtClean="0">
                <a:solidFill>
                  <a:srgbClr val="0070C0"/>
                </a:solidFill>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 яка виділяється при тетанусі, дорівнює</a:t>
            </a:r>
          </a:p>
          <a:p>
            <a:endParaRPr lang="en-US" dirty="0"/>
          </a:p>
          <a:p>
            <a:endParaRPr lang="en-US" dirty="0" smtClean="0"/>
          </a:p>
          <a:p>
            <a:r>
              <a:rPr lang="uk-UA" sz="2400" dirty="0" smtClean="0">
                <a:latin typeface="Times New Roman" panose="02020603050405020304" pitchFamily="18" charset="0"/>
                <a:cs typeface="Times New Roman" panose="02020603050405020304" pitchFamily="18" charset="0"/>
              </a:rPr>
              <a:t>де   </a:t>
            </a:r>
            <a:r>
              <a:rPr lang="en-US" sz="2400" dirty="0" smtClean="0">
                <a:latin typeface="Times New Roman" panose="02020603050405020304" pitchFamily="18" charset="0"/>
                <a:cs typeface="Times New Roman" panose="02020603050405020304" pitchFamily="18" charset="0"/>
              </a:rPr>
              <a:t>L </a:t>
            </a:r>
            <a:r>
              <a:rPr lang="uk-UA" sz="2400" dirty="0" smtClean="0">
                <a:latin typeface="Times New Roman" panose="02020603050405020304" pitchFamily="18" charset="0"/>
                <a:cs typeface="Times New Roman" panose="02020603050405020304" pitchFamily="18" charset="0"/>
              </a:rPr>
              <a:t>- </a:t>
            </a:r>
            <a:r>
              <a:rPr lang="uk-UA" sz="2400" dirty="0">
                <a:latin typeface="Times New Roman" panose="02020603050405020304" pitchFamily="18" charset="0"/>
                <a:cs typeface="Times New Roman" panose="02020603050405020304" pitchFamily="18" charset="0"/>
              </a:rPr>
              <a:t>довжина м’яза у спокої,</a:t>
            </a:r>
          </a:p>
          <a:p>
            <a:r>
              <a:rPr lang="uk-UA"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     f </a:t>
            </a:r>
            <a:r>
              <a:rPr lang="uk-UA" sz="2400" dirty="0" smtClean="0">
                <a:latin typeface="Times New Roman" panose="02020603050405020304" pitchFamily="18" charset="0"/>
                <a:cs typeface="Times New Roman" panose="02020603050405020304" pitchFamily="18" charset="0"/>
              </a:rPr>
              <a:t>- </a:t>
            </a:r>
            <a:r>
              <a:rPr lang="uk-UA" sz="2400" dirty="0">
                <a:latin typeface="Times New Roman" panose="02020603050405020304" pitchFamily="18" charset="0"/>
                <a:cs typeface="Times New Roman" panose="02020603050405020304" pitchFamily="18" charset="0"/>
              </a:rPr>
              <a:t>частота подразнення,</a:t>
            </a:r>
          </a:p>
          <a:p>
            <a:r>
              <a:rPr lang="en-US" sz="2400" dirty="0" smtClean="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t</a:t>
            </a:r>
            <a:r>
              <a:rPr lang="uk-UA" sz="2400" dirty="0" smtClean="0">
                <a:latin typeface="Times New Roman" panose="02020603050405020304" pitchFamily="18" charset="0"/>
                <a:cs typeface="Times New Roman" panose="02020603050405020304" pitchFamily="18" charset="0"/>
              </a:rPr>
              <a:t> </a:t>
            </a:r>
            <a:r>
              <a:rPr lang="uk-UA" sz="2400" dirty="0">
                <a:latin typeface="Times New Roman" panose="02020603050405020304" pitchFamily="18" charset="0"/>
                <a:cs typeface="Times New Roman" panose="02020603050405020304" pitchFamily="18" charset="0"/>
              </a:rPr>
              <a:t>- тривалість подразнення.</a:t>
            </a:r>
          </a:p>
          <a:p>
            <a:r>
              <a:rPr lang="uk-UA" sz="2400" dirty="0">
                <a:latin typeface="Times New Roman" panose="02020603050405020304" pitchFamily="18" charset="0"/>
                <a:cs typeface="Times New Roman" panose="02020603050405020304" pitchFamily="18" charset="0"/>
              </a:rPr>
              <a:t>У даному виразі враховується, що м’яз може скорочуватися лише на 1/3 своєї довжини. </a:t>
            </a:r>
          </a:p>
          <a:p>
            <a:r>
              <a:rPr lang="uk-UA" sz="2400" dirty="0">
                <a:latin typeface="Times New Roman" panose="02020603050405020304" pitchFamily="18" charset="0"/>
                <a:cs typeface="Times New Roman" panose="02020603050405020304" pitchFamily="18" charset="0"/>
              </a:rPr>
              <a:t>	</a:t>
            </a:r>
            <a:endParaRPr lang="en-US" sz="2400" dirty="0" smtClean="0">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uk-UA" sz="2400" dirty="0" smtClean="0">
                <a:latin typeface="Times New Roman" panose="02020603050405020304" pitchFamily="18" charset="0"/>
                <a:cs typeface="Times New Roman" panose="02020603050405020304" pitchFamily="18" charset="0"/>
              </a:rPr>
              <a:t>Теплота</a:t>
            </a:r>
            <a:r>
              <a:rPr lang="uk-UA" sz="2400" dirty="0">
                <a:latin typeface="Times New Roman" panose="02020603050405020304" pitchFamily="18" charset="0"/>
                <a:cs typeface="Times New Roman" panose="02020603050405020304" pitchFamily="18" charset="0"/>
              </a:rPr>
              <a:t>, що виділяється у фазі розслаблення одинарного скорочення, приблизно дорівнює потенціальній енергії скорочення навантаженого м’яза. </a:t>
            </a:r>
          </a:p>
          <a:p>
            <a:pPr marL="342900" indent="-342900" algn="just">
              <a:buFont typeface="Arial" panose="020B0604020202020204" pitchFamily="34" charset="0"/>
              <a:buChar char="•"/>
            </a:pPr>
            <a:r>
              <a:rPr lang="uk-UA" sz="2400" dirty="0" smtClean="0">
                <a:latin typeface="Times New Roman" panose="02020603050405020304" pitchFamily="18" charset="0"/>
                <a:cs typeface="Times New Roman" panose="02020603050405020304" pitchFamily="18" charset="0"/>
              </a:rPr>
              <a:t>За </a:t>
            </a:r>
            <a:r>
              <a:rPr lang="uk-UA" sz="2400" dirty="0">
                <a:latin typeface="Times New Roman" panose="02020603050405020304" pitchFamily="18" charset="0"/>
                <a:cs typeface="Times New Roman" panose="02020603050405020304" pitchFamily="18" charset="0"/>
              </a:rPr>
              <a:t>відсутності навантаження, що розтягує м’яз, теплота розслаблення дорівнює звісно нулю. </a:t>
            </a:r>
            <a:endParaRPr lang="en-US" sz="2400" dirty="0" smtClean="0">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uk-UA" sz="2400" dirty="0" smtClean="0">
                <a:latin typeface="Times New Roman" panose="02020603050405020304" pitchFamily="18" charset="0"/>
                <a:cs typeface="Times New Roman" panose="02020603050405020304" pitchFamily="18" charset="0"/>
              </a:rPr>
              <a:t>Загальна кількість теплоти, що виділяється у м’язі, лінійно залежить від ступеня укорочення і не залежить від величини навантаження на м’яз. </a:t>
            </a:r>
            <a:endParaRPr lang="uk-UA" sz="2400" dirty="0">
              <a:latin typeface="Times New Roman" panose="02020603050405020304" pitchFamily="18" charset="0"/>
              <a:cs typeface="Times New Roman" panose="02020603050405020304" pitchFamily="18" charset="0"/>
            </a:endParaRPr>
          </a:p>
        </p:txBody>
      </p:sp>
      <p:graphicFrame>
        <p:nvGraphicFramePr>
          <p:cNvPr id="4" name="Об'єкт 3"/>
          <p:cNvGraphicFramePr>
            <a:graphicFrameLocks noChangeAspect="1"/>
          </p:cNvGraphicFramePr>
          <p:nvPr>
            <p:extLst/>
          </p:nvPr>
        </p:nvGraphicFramePr>
        <p:xfrm>
          <a:off x="3585852" y="692696"/>
          <a:ext cx="2290593" cy="946401"/>
        </p:xfrm>
        <a:graphic>
          <a:graphicData uri="http://schemas.openxmlformats.org/presentationml/2006/ole">
            <mc:AlternateContent xmlns:mc="http://schemas.openxmlformats.org/markup-compatibility/2006">
              <mc:Choice xmlns:v="urn:schemas-microsoft-com:vml" Requires="v">
                <p:oleObj spid="_x0000_s87069" name="Equation" r:id="rId3" imgW="952200" imgH="393480" progId="Equation.DSMT4">
                  <p:embed/>
                </p:oleObj>
              </mc:Choice>
              <mc:Fallback>
                <p:oleObj name="Equation" r:id="rId3" imgW="952200" imgH="393480" progId="Equation.DSMT4">
                  <p:embed/>
                  <p:pic>
                    <p:nvPicPr>
                      <p:cNvPr id="4" name="Об'єкт 3"/>
                      <p:cNvPicPr/>
                      <p:nvPr/>
                    </p:nvPicPr>
                    <p:blipFill>
                      <a:blip r:embed="rId4"/>
                      <a:stretch>
                        <a:fillRect/>
                      </a:stretch>
                    </p:blipFill>
                    <p:spPr>
                      <a:xfrm>
                        <a:off x="3585852" y="692696"/>
                        <a:ext cx="2290593" cy="946401"/>
                      </a:xfrm>
                      <a:prstGeom prst="rect">
                        <a:avLst/>
                      </a:prstGeom>
                    </p:spPr>
                  </p:pic>
                </p:oleObj>
              </mc:Fallback>
            </mc:AlternateContent>
          </a:graphicData>
        </a:graphic>
      </p:graphicFrame>
    </p:spTree>
    <p:extLst>
      <p:ext uri="{BB962C8B-B14F-4D97-AF65-F5344CB8AC3E}">
        <p14:creationId xmlns:p14="http://schemas.microsoft.com/office/powerpoint/2010/main" val="2743326344"/>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кутник 1"/>
          <p:cNvSpPr/>
          <p:nvPr/>
        </p:nvSpPr>
        <p:spPr>
          <a:xfrm>
            <a:off x="467544" y="548680"/>
            <a:ext cx="8064896" cy="4985980"/>
          </a:xfrm>
          <a:prstGeom prst="rect">
            <a:avLst/>
          </a:prstGeom>
        </p:spPr>
        <p:txBody>
          <a:bodyPr wrap="square">
            <a:spAutoFit/>
          </a:bodyPr>
          <a:lstStyle/>
          <a:p>
            <a:r>
              <a:rPr lang="uk-UA" sz="2400" dirty="0" smtClean="0">
                <a:latin typeface="Times New Roman" panose="02020603050405020304" pitchFamily="18" charset="0"/>
                <a:cs typeface="Times New Roman" panose="02020603050405020304" pitchFamily="18" charset="0"/>
              </a:rPr>
              <a:t>Загальну енергію   одиночного скорочення можна виразити так</a:t>
            </a:r>
            <a:r>
              <a:rPr lang="en-US" sz="2400" dirty="0" smtClean="0">
                <a:latin typeface="Times New Roman" panose="02020603050405020304" pitchFamily="18" charset="0"/>
                <a:cs typeface="Times New Roman" panose="02020603050405020304" pitchFamily="18" charset="0"/>
              </a:rPr>
              <a:t>:</a:t>
            </a:r>
          </a:p>
          <a:p>
            <a:endParaRPr lang="uk-UA" sz="2400" dirty="0" smtClean="0">
              <a:latin typeface="Times New Roman" panose="02020603050405020304" pitchFamily="18" charset="0"/>
              <a:cs typeface="Times New Roman" panose="02020603050405020304" pitchFamily="18" charset="0"/>
            </a:endParaRPr>
          </a:p>
          <a:p>
            <a:endParaRPr lang="en-US" dirty="0"/>
          </a:p>
          <a:p>
            <a:endParaRPr lang="en-US" dirty="0" smtClean="0"/>
          </a:p>
          <a:p>
            <a:r>
              <a:rPr lang="uk-UA" sz="2400" dirty="0" smtClean="0">
                <a:latin typeface="Times New Roman" panose="02020603050405020304" pitchFamily="18" charset="0"/>
                <a:cs typeface="Times New Roman" panose="02020603050405020304" pitchFamily="18" charset="0"/>
              </a:rPr>
              <a:t>де  А - виконана робота,</a:t>
            </a:r>
            <a:r>
              <a:rPr lang="en-US" sz="2400" dirty="0" smtClean="0">
                <a:latin typeface="Times New Roman" panose="02020603050405020304" pitchFamily="18" charset="0"/>
                <a:cs typeface="Times New Roman" panose="02020603050405020304" pitchFamily="18" charset="0"/>
              </a:rPr>
              <a:t> </a:t>
            </a:r>
            <a:endParaRPr lang="uk-UA" sz="2400" dirty="0" smtClean="0">
              <a:latin typeface="Times New Roman" panose="02020603050405020304" pitchFamily="18" charset="0"/>
              <a:cs typeface="Times New Roman" panose="02020603050405020304" pitchFamily="18" charset="0"/>
            </a:endParaRPr>
          </a:p>
          <a:p>
            <a:r>
              <a:rPr lang="uk-UA" sz="2400" dirty="0" smtClean="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     x</a:t>
            </a:r>
            <a:r>
              <a:rPr lang="uk-UA" sz="2400" dirty="0" smtClean="0">
                <a:latin typeface="Times New Roman" panose="02020603050405020304" pitchFamily="18" charset="0"/>
                <a:cs typeface="Times New Roman" panose="02020603050405020304" pitchFamily="18" charset="0"/>
              </a:rPr>
              <a:t> - укорочення,</a:t>
            </a:r>
          </a:p>
          <a:p>
            <a:r>
              <a:rPr lang="uk-UA" sz="2400" dirty="0" smtClean="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    F </a:t>
            </a:r>
            <a:r>
              <a:rPr lang="uk-UA" sz="2400" dirty="0" smtClean="0">
                <a:latin typeface="Times New Roman" panose="02020603050405020304" pitchFamily="18" charset="0"/>
                <a:cs typeface="Times New Roman" panose="02020603050405020304" pitchFamily="18" charset="0"/>
              </a:rPr>
              <a:t>- сила навантаження.</a:t>
            </a:r>
          </a:p>
          <a:p>
            <a:r>
              <a:rPr lang="uk-UA" sz="2400" dirty="0" smtClean="0">
                <a:latin typeface="Times New Roman" panose="02020603050405020304" pitchFamily="18" charset="0"/>
                <a:cs typeface="Times New Roman" panose="02020603050405020304" pitchFamily="18" charset="0"/>
              </a:rPr>
              <a:t>	</a:t>
            </a:r>
            <a:endParaRPr lang="en-US" sz="2400" dirty="0" smtClean="0">
              <a:latin typeface="Times New Roman" panose="02020603050405020304" pitchFamily="18" charset="0"/>
              <a:cs typeface="Times New Roman" panose="02020603050405020304" pitchFamily="18" charset="0"/>
            </a:endParaRPr>
          </a:p>
          <a:p>
            <a:r>
              <a:rPr lang="uk-UA" sz="2400" dirty="0" smtClean="0">
                <a:latin typeface="Times New Roman" panose="02020603050405020304" pitchFamily="18" charset="0"/>
                <a:cs typeface="Times New Roman" panose="02020603050405020304" pitchFamily="18" charset="0"/>
              </a:rPr>
              <a:t>Це означає, що скорочувальний механізм повинен мати властивість пристосування до прикладеного навантаження, тобто збільшення навантаження викликає додаткове виділення енергії. </a:t>
            </a:r>
          </a:p>
          <a:p>
            <a:endParaRPr lang="en-US" dirty="0"/>
          </a:p>
        </p:txBody>
      </p:sp>
      <p:graphicFrame>
        <p:nvGraphicFramePr>
          <p:cNvPr id="3" name="Об'єкт 2"/>
          <p:cNvGraphicFramePr>
            <a:graphicFrameLocks noChangeAspect="1"/>
          </p:cNvGraphicFramePr>
          <p:nvPr>
            <p:extLst/>
          </p:nvPr>
        </p:nvGraphicFramePr>
        <p:xfrm>
          <a:off x="1475656" y="1412776"/>
          <a:ext cx="6621938" cy="554137"/>
        </p:xfrm>
        <a:graphic>
          <a:graphicData uri="http://schemas.openxmlformats.org/presentationml/2006/ole">
            <mc:AlternateContent xmlns:mc="http://schemas.openxmlformats.org/markup-compatibility/2006">
              <mc:Choice xmlns:v="urn:schemas-microsoft-com:vml" Requires="v">
                <p:oleObj spid="_x0000_s88120" name="Equation" r:id="rId3" imgW="3035160" imgH="253800" progId="Equation.DSMT4">
                  <p:embed/>
                </p:oleObj>
              </mc:Choice>
              <mc:Fallback>
                <p:oleObj name="Equation" r:id="rId3" imgW="3035160" imgH="253800" progId="Equation.DSMT4">
                  <p:embed/>
                  <p:pic>
                    <p:nvPicPr>
                      <p:cNvPr id="3" name="Об'єкт 2"/>
                      <p:cNvPicPr/>
                      <p:nvPr/>
                    </p:nvPicPr>
                    <p:blipFill>
                      <a:blip r:embed="rId4"/>
                      <a:stretch>
                        <a:fillRect/>
                      </a:stretch>
                    </p:blipFill>
                    <p:spPr>
                      <a:xfrm>
                        <a:off x="1475656" y="1412776"/>
                        <a:ext cx="6621938" cy="554137"/>
                      </a:xfrm>
                      <a:prstGeom prst="rect">
                        <a:avLst/>
                      </a:prstGeom>
                    </p:spPr>
                  </p:pic>
                </p:oleObj>
              </mc:Fallback>
            </mc:AlternateContent>
          </a:graphicData>
        </a:graphic>
      </p:graphicFrame>
      <p:graphicFrame>
        <p:nvGraphicFramePr>
          <p:cNvPr id="4" name="Об'єкт 3"/>
          <p:cNvGraphicFramePr>
            <a:graphicFrameLocks noChangeAspect="1"/>
          </p:cNvGraphicFramePr>
          <p:nvPr>
            <p:extLst/>
          </p:nvPr>
        </p:nvGraphicFramePr>
        <p:xfrm>
          <a:off x="3807623" y="2276872"/>
          <a:ext cx="979002" cy="360040"/>
        </p:xfrm>
        <a:graphic>
          <a:graphicData uri="http://schemas.openxmlformats.org/presentationml/2006/ole">
            <mc:AlternateContent xmlns:mc="http://schemas.openxmlformats.org/markup-compatibility/2006">
              <mc:Choice xmlns:v="urn:schemas-microsoft-com:vml" Requires="v">
                <p:oleObj spid="_x0000_s88121" name="Equation" r:id="rId5" imgW="469800" imgH="177480" progId="Equation.DSMT4">
                  <p:embed/>
                </p:oleObj>
              </mc:Choice>
              <mc:Fallback>
                <p:oleObj name="Equation" r:id="rId5" imgW="469800" imgH="177480" progId="Equation.DSMT4">
                  <p:embed/>
                  <p:pic>
                    <p:nvPicPr>
                      <p:cNvPr id="4" name="Об'єкт 3"/>
                      <p:cNvPicPr/>
                      <p:nvPr/>
                    </p:nvPicPr>
                    <p:blipFill>
                      <a:blip r:embed="rId6"/>
                      <a:stretch>
                        <a:fillRect/>
                      </a:stretch>
                    </p:blipFill>
                    <p:spPr>
                      <a:xfrm>
                        <a:off x="3807623" y="2276872"/>
                        <a:ext cx="979002" cy="360040"/>
                      </a:xfrm>
                      <a:prstGeom prst="rect">
                        <a:avLst/>
                      </a:prstGeom>
                    </p:spPr>
                  </p:pic>
                </p:oleObj>
              </mc:Fallback>
            </mc:AlternateContent>
          </a:graphicData>
        </a:graphic>
      </p:graphicFrame>
    </p:spTree>
    <p:extLst>
      <p:ext uri="{BB962C8B-B14F-4D97-AF65-F5344CB8AC3E}">
        <p14:creationId xmlns:p14="http://schemas.microsoft.com/office/powerpoint/2010/main" val="1651619026"/>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395536" y="548680"/>
            <a:ext cx="8229600" cy="4525963"/>
          </a:xfrm>
        </p:spPr>
        <p:txBody>
          <a:bodyPr>
            <a:normAutofit/>
          </a:bodyPr>
          <a:lstStyle/>
          <a:p>
            <a:pPr marL="0" indent="0" algn="ctr">
              <a:buNone/>
            </a:pPr>
            <a:r>
              <a:rPr lang="uk-UA" sz="2800" b="1" dirty="0" smtClean="0">
                <a:solidFill>
                  <a:srgbClr val="0070C0"/>
                </a:solidFill>
                <a:latin typeface="Times New Roman" panose="02020603050405020304" pitchFamily="18" charset="0"/>
                <a:cs typeface="Times New Roman" panose="02020603050405020304" pitchFamily="18" charset="0"/>
              </a:rPr>
              <a:t>Коефіцієнт корисної дії м’яза </a:t>
            </a:r>
          </a:p>
          <a:p>
            <a:pPr marL="0" indent="0">
              <a:buNone/>
            </a:pPr>
            <a:endParaRPr lang="uk-UA" sz="2400" dirty="0" smtClean="0">
              <a:latin typeface="Times New Roman" panose="02020603050405020304" pitchFamily="18" charset="0"/>
              <a:cs typeface="Times New Roman" panose="02020603050405020304" pitchFamily="18" charset="0"/>
            </a:endParaRPr>
          </a:p>
          <a:p>
            <a:pPr marL="0" indent="0">
              <a:buNone/>
            </a:pPr>
            <a:r>
              <a:rPr lang="uk-UA" sz="2400" dirty="0" smtClean="0">
                <a:latin typeface="Times New Roman" panose="02020603050405020304" pitchFamily="18" charset="0"/>
                <a:cs typeface="Times New Roman" panose="02020603050405020304" pitchFamily="18" charset="0"/>
              </a:rPr>
              <a:t>Коефіцієнт корисної дії (</a:t>
            </a:r>
            <a:r>
              <a:rPr lang="uk-UA" sz="2400" b="1" i="1" dirty="0" smtClean="0">
                <a:latin typeface="Times New Roman" panose="02020603050405020304" pitchFamily="18" charset="0"/>
                <a:cs typeface="Times New Roman" panose="02020603050405020304" pitchFamily="18" charset="0"/>
              </a:rPr>
              <a:t>ККД</a:t>
            </a:r>
            <a:r>
              <a:rPr lang="uk-UA" sz="2400" dirty="0" smtClean="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 </a:t>
            </a:r>
            <a:r>
              <a:rPr lang="el-GR" sz="2800" b="1" i="1" dirty="0" smtClean="0">
                <a:latin typeface="Times New Roman" panose="02020603050405020304" pitchFamily="18" charset="0"/>
                <a:cs typeface="Times New Roman" panose="02020603050405020304" pitchFamily="18" charset="0"/>
              </a:rPr>
              <a:t>η</a:t>
            </a:r>
            <a:r>
              <a:rPr lang="en-US" sz="2400" dirty="0" smtClean="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 ) м’яза дорівнює:</a:t>
            </a:r>
          </a:p>
          <a:p>
            <a:pPr marL="0" indent="0">
              <a:buNone/>
            </a:pPr>
            <a:r>
              <a:rPr lang="uk-UA" sz="2400" dirty="0" smtClean="0">
                <a:latin typeface="Times New Roman" panose="02020603050405020304" pitchFamily="18" charset="0"/>
                <a:cs typeface="Times New Roman" panose="02020603050405020304" pitchFamily="18" charset="0"/>
              </a:rPr>
              <a:t> </a:t>
            </a:r>
            <a:endParaRPr lang="en-US" sz="2400" dirty="0" smtClean="0">
              <a:latin typeface="Times New Roman" panose="02020603050405020304" pitchFamily="18" charset="0"/>
              <a:cs typeface="Times New Roman" panose="02020603050405020304" pitchFamily="18" charset="0"/>
            </a:endParaRPr>
          </a:p>
          <a:p>
            <a:pPr marL="0" indent="0">
              <a:buNone/>
            </a:pPr>
            <a:endParaRPr lang="uk-UA" sz="2400" dirty="0" smtClean="0">
              <a:latin typeface="Times New Roman" panose="02020603050405020304" pitchFamily="18" charset="0"/>
              <a:cs typeface="Times New Roman" panose="02020603050405020304" pitchFamily="18" charset="0"/>
            </a:endParaRPr>
          </a:p>
          <a:p>
            <a:pPr marL="0" indent="0">
              <a:buNone/>
            </a:pPr>
            <a:endParaRPr lang="uk-UA" sz="2400" dirty="0" smtClean="0">
              <a:latin typeface="Times New Roman" panose="02020603050405020304" pitchFamily="18" charset="0"/>
              <a:cs typeface="Times New Roman" panose="02020603050405020304" pitchFamily="18" charset="0"/>
            </a:endParaRPr>
          </a:p>
          <a:p>
            <a:pPr marL="0" indent="0">
              <a:buNone/>
            </a:pPr>
            <a:r>
              <a:rPr lang="uk-UA" sz="2400" dirty="0" smtClean="0">
                <a:latin typeface="Times New Roman" panose="02020603050405020304" pitchFamily="18" charset="0"/>
                <a:cs typeface="Times New Roman" panose="02020603050405020304" pitchFamily="18" charset="0"/>
              </a:rPr>
              <a:t>ККД м’яза, обчислений </a:t>
            </a:r>
            <a:r>
              <a:rPr lang="uk-UA" sz="2400" dirty="0" err="1" smtClean="0">
                <a:latin typeface="Times New Roman" panose="02020603050405020304" pitchFamily="18" charset="0"/>
                <a:cs typeface="Times New Roman" panose="02020603050405020304" pitchFamily="18" charset="0"/>
              </a:rPr>
              <a:t>Хіллом</a:t>
            </a:r>
            <a:r>
              <a:rPr lang="uk-UA" sz="2400" dirty="0" smtClean="0">
                <a:latin typeface="Times New Roman" panose="02020603050405020304" pitchFamily="18" charset="0"/>
                <a:cs typeface="Times New Roman" panose="02020603050405020304" pitchFamily="18" charset="0"/>
              </a:rPr>
              <a:t> за результатами дослідження теплоутворення при скороченні м’яза, приблизно дорівнює </a:t>
            </a:r>
            <a:endParaRPr lang="en-US" sz="2400" dirty="0" smtClean="0">
              <a:latin typeface="Times New Roman" panose="02020603050405020304" pitchFamily="18" charset="0"/>
              <a:cs typeface="Times New Roman" panose="02020603050405020304" pitchFamily="18" charset="0"/>
            </a:endParaRPr>
          </a:p>
          <a:p>
            <a:pPr marL="0" indent="0">
              <a:buNone/>
            </a:pPr>
            <a:endParaRPr lang="uk-UA" dirty="0"/>
          </a:p>
        </p:txBody>
      </p:sp>
      <p:graphicFrame>
        <p:nvGraphicFramePr>
          <p:cNvPr id="4" name="Об'єкт 3"/>
          <p:cNvGraphicFramePr>
            <a:graphicFrameLocks noChangeAspect="1"/>
          </p:cNvGraphicFramePr>
          <p:nvPr>
            <p:extLst/>
          </p:nvPr>
        </p:nvGraphicFramePr>
        <p:xfrm>
          <a:off x="3059832" y="2348880"/>
          <a:ext cx="2891332" cy="877726"/>
        </p:xfrm>
        <a:graphic>
          <a:graphicData uri="http://schemas.openxmlformats.org/presentationml/2006/ole">
            <mc:AlternateContent xmlns:mc="http://schemas.openxmlformats.org/markup-compatibility/2006">
              <mc:Choice xmlns:v="urn:schemas-microsoft-com:vml" Requires="v">
                <p:oleObj spid="_x0000_s89146" name="Equation" r:id="rId3" imgW="1422360" imgH="431640" progId="Equation.DSMT4">
                  <p:embed/>
                </p:oleObj>
              </mc:Choice>
              <mc:Fallback>
                <p:oleObj name="Equation" r:id="rId3" imgW="1422360" imgH="431640" progId="Equation.DSMT4">
                  <p:embed/>
                  <p:pic>
                    <p:nvPicPr>
                      <p:cNvPr id="4" name="Об'єкт 3"/>
                      <p:cNvPicPr/>
                      <p:nvPr/>
                    </p:nvPicPr>
                    <p:blipFill>
                      <a:blip r:embed="rId4"/>
                      <a:stretch>
                        <a:fillRect/>
                      </a:stretch>
                    </p:blipFill>
                    <p:spPr>
                      <a:xfrm>
                        <a:off x="3059832" y="2348880"/>
                        <a:ext cx="2891332" cy="877726"/>
                      </a:xfrm>
                      <a:prstGeom prst="rect">
                        <a:avLst/>
                      </a:prstGeom>
                    </p:spPr>
                  </p:pic>
                </p:oleObj>
              </mc:Fallback>
            </mc:AlternateContent>
          </a:graphicData>
        </a:graphic>
      </p:graphicFrame>
      <p:graphicFrame>
        <p:nvGraphicFramePr>
          <p:cNvPr id="5" name="Об'єкт 4"/>
          <p:cNvGraphicFramePr>
            <a:graphicFrameLocks noChangeAspect="1"/>
          </p:cNvGraphicFramePr>
          <p:nvPr>
            <p:extLst/>
          </p:nvPr>
        </p:nvGraphicFramePr>
        <p:xfrm>
          <a:off x="3893430" y="4365104"/>
          <a:ext cx="1224136" cy="435248"/>
        </p:xfrm>
        <a:graphic>
          <a:graphicData uri="http://schemas.openxmlformats.org/presentationml/2006/ole">
            <mc:AlternateContent xmlns:mc="http://schemas.openxmlformats.org/markup-compatibility/2006">
              <mc:Choice xmlns:v="urn:schemas-microsoft-com:vml" Requires="v">
                <p:oleObj spid="_x0000_s89147" name="Equation" r:id="rId5" imgW="571320" imgH="203040" progId="Equation.DSMT4">
                  <p:embed/>
                </p:oleObj>
              </mc:Choice>
              <mc:Fallback>
                <p:oleObj name="Equation" r:id="rId5" imgW="571320" imgH="203040" progId="Equation.DSMT4">
                  <p:embed/>
                  <p:pic>
                    <p:nvPicPr>
                      <p:cNvPr id="5" name="Об'єкт 4"/>
                      <p:cNvPicPr/>
                      <p:nvPr/>
                    </p:nvPicPr>
                    <p:blipFill>
                      <a:blip r:embed="rId6"/>
                      <a:stretch>
                        <a:fillRect/>
                      </a:stretch>
                    </p:blipFill>
                    <p:spPr>
                      <a:xfrm>
                        <a:off x="3893430" y="4365104"/>
                        <a:ext cx="1224136" cy="435248"/>
                      </a:xfrm>
                      <a:prstGeom prst="rect">
                        <a:avLst/>
                      </a:prstGeom>
                    </p:spPr>
                  </p:pic>
                </p:oleObj>
              </mc:Fallback>
            </mc:AlternateContent>
          </a:graphicData>
        </a:graphic>
      </p:graphicFrame>
    </p:spTree>
    <p:extLst>
      <p:ext uri="{BB962C8B-B14F-4D97-AF65-F5344CB8AC3E}">
        <p14:creationId xmlns:p14="http://schemas.microsoft.com/office/powerpoint/2010/main" val="4260302432"/>
      </p:ext>
    </p:ext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323528" y="404664"/>
            <a:ext cx="8352928" cy="5721499"/>
          </a:xfrm>
        </p:spPr>
        <p:txBody>
          <a:bodyPr>
            <a:noAutofit/>
          </a:bodyPr>
          <a:lstStyle/>
          <a:p>
            <a:pPr marL="0" indent="0">
              <a:buNone/>
            </a:pPr>
            <a:r>
              <a:rPr lang="uk-UA" sz="2300" dirty="0" smtClean="0">
                <a:latin typeface="Times New Roman" panose="02020603050405020304" pitchFamily="18" charset="0"/>
                <a:cs typeface="Times New Roman" panose="02020603050405020304" pitchFamily="18" charset="0"/>
              </a:rPr>
              <a:t>30.10.2024 р.</a:t>
            </a:r>
            <a:r>
              <a:rPr lang="uk-UA" sz="2300" b="1" dirty="0" smtClean="0">
                <a:latin typeface="Times New Roman" panose="02020603050405020304" pitchFamily="18" charset="0"/>
                <a:cs typeface="Times New Roman" panose="02020603050405020304" pitchFamily="18" charset="0"/>
              </a:rPr>
              <a:t> </a:t>
            </a:r>
            <a:r>
              <a:rPr lang="uk-UA" sz="2300" dirty="0" smtClean="0">
                <a:latin typeface="Times New Roman" panose="02020603050405020304" pitchFamily="18" charset="0"/>
                <a:cs typeface="Times New Roman" panose="02020603050405020304" pitchFamily="18" charset="0"/>
              </a:rPr>
              <a:t>Міністр </a:t>
            </a:r>
            <a:r>
              <a:rPr lang="uk-UA" sz="2300" dirty="0">
                <a:latin typeface="Times New Roman" panose="02020603050405020304" pitchFamily="18" charset="0"/>
                <a:cs typeface="Times New Roman" panose="02020603050405020304" pitchFamily="18" charset="0"/>
              </a:rPr>
              <a:t>цифрової трансформації </a:t>
            </a:r>
            <a:r>
              <a:rPr lang="uk-UA" sz="2300" dirty="0" smtClean="0">
                <a:latin typeface="Times New Roman" panose="02020603050405020304" pitchFamily="18" charset="0"/>
                <a:cs typeface="Times New Roman" panose="02020603050405020304" pitchFamily="18" charset="0"/>
              </a:rPr>
              <a:t>України Михайло Федоров, повідомив наступне.</a:t>
            </a:r>
            <a:endParaRPr lang="uk-UA" sz="2300" dirty="0">
              <a:latin typeface="Times New Roman" panose="02020603050405020304" pitchFamily="18" charset="0"/>
              <a:cs typeface="Times New Roman" panose="02020603050405020304" pitchFamily="18" charset="0"/>
            </a:endParaRPr>
          </a:p>
          <a:p>
            <a:pPr algn="just"/>
            <a:r>
              <a:rPr lang="uk-UA" sz="2300" dirty="0" smtClean="0">
                <a:latin typeface="Times New Roman" panose="02020603050405020304" pitchFamily="18" charset="0"/>
                <a:cs typeface="Times New Roman" panose="02020603050405020304" pitchFamily="18" charset="0"/>
              </a:rPr>
              <a:t>Розроблена </a:t>
            </a:r>
            <a:r>
              <a:rPr lang="uk-UA" sz="2300" i="1" dirty="0" smtClean="0">
                <a:latin typeface="Times New Roman" panose="02020603050405020304" pitchFamily="18" charset="0"/>
                <a:cs typeface="Times New Roman" panose="02020603050405020304" pitchFamily="18" charset="0"/>
              </a:rPr>
              <a:t>нова </a:t>
            </a:r>
            <a:r>
              <a:rPr lang="uk-UA" sz="2300" i="1" dirty="0">
                <a:latin typeface="Times New Roman" panose="02020603050405020304" pitchFamily="18" charset="0"/>
                <a:cs typeface="Times New Roman" panose="02020603050405020304" pitchFamily="18" charset="0"/>
              </a:rPr>
              <a:t>система управління протезом </a:t>
            </a:r>
            <a:r>
              <a:rPr lang="de-DE" sz="2300" i="1" dirty="0" smtClean="0">
                <a:latin typeface="Times New Roman" panose="02020603050405020304" pitchFamily="18" charset="0"/>
                <a:cs typeface="Times New Roman" panose="02020603050405020304" pitchFamily="18" charset="0"/>
              </a:rPr>
              <a:t>MARS</a:t>
            </a:r>
            <a:r>
              <a:rPr lang="uk-UA" sz="2300" dirty="0" smtClean="0">
                <a:latin typeface="Times New Roman" panose="02020603050405020304" pitchFamily="18" charset="0"/>
                <a:cs typeface="Times New Roman" panose="02020603050405020304" pitchFamily="18" charset="0"/>
              </a:rPr>
              <a:t>, яка</a:t>
            </a:r>
            <a:r>
              <a:rPr lang="de-DE" sz="2300" dirty="0" smtClean="0">
                <a:latin typeface="Times New Roman" panose="02020603050405020304" pitchFamily="18" charset="0"/>
                <a:cs typeface="Times New Roman" panose="02020603050405020304" pitchFamily="18" charset="0"/>
              </a:rPr>
              <a:t> </a:t>
            </a:r>
            <a:r>
              <a:rPr lang="uk-UA" sz="2300" dirty="0">
                <a:latin typeface="Times New Roman" panose="02020603050405020304" pitchFamily="18" charset="0"/>
                <a:cs typeface="Times New Roman" panose="02020603050405020304" pitchFamily="18" charset="0"/>
              </a:rPr>
              <a:t>використовує спеціальні сенсори та </a:t>
            </a:r>
            <a:r>
              <a:rPr lang="uk-UA" sz="2300" dirty="0" smtClean="0">
                <a:latin typeface="Times New Roman" panose="02020603050405020304" pitchFamily="18" charset="0"/>
                <a:cs typeface="Times New Roman" panose="02020603050405020304" pitchFamily="18" charset="0"/>
              </a:rPr>
              <a:t>штучний інтелект для </a:t>
            </a:r>
            <a:r>
              <a:rPr lang="uk-UA" sz="2300" i="1" dirty="0">
                <a:latin typeface="Times New Roman" panose="02020603050405020304" pitchFamily="18" charset="0"/>
                <a:cs typeface="Times New Roman" panose="02020603050405020304" pitchFamily="18" charset="0"/>
              </a:rPr>
              <a:t>розпізнавання рухів м’язів</a:t>
            </a:r>
            <a:r>
              <a:rPr lang="uk-UA" sz="2300" dirty="0">
                <a:latin typeface="Times New Roman" panose="02020603050405020304" pitchFamily="18" charset="0"/>
                <a:cs typeface="Times New Roman" panose="02020603050405020304" pitchFamily="18" charset="0"/>
              </a:rPr>
              <a:t>. Завдяки рішенню протез буквально може розуміти наміри користувача. Цей </a:t>
            </a:r>
            <a:r>
              <a:rPr lang="uk-UA" sz="2300" dirty="0" smtClean="0">
                <a:latin typeface="Times New Roman" panose="02020603050405020304" pitchFamily="18" charset="0"/>
                <a:cs typeface="Times New Roman" panose="02020603050405020304" pitchFamily="18" charset="0"/>
              </a:rPr>
              <a:t>підхід </a:t>
            </a:r>
            <a:r>
              <a:rPr lang="uk-UA" sz="2300" dirty="0">
                <a:latin typeface="Times New Roman" panose="02020603050405020304" pitchFamily="18" charset="0"/>
                <a:cs typeface="Times New Roman" panose="02020603050405020304" pitchFamily="18" charset="0"/>
              </a:rPr>
              <a:t>робить керування протезом більш природним, а в майбутньому відкриває нові можливості для управління </a:t>
            </a:r>
            <a:r>
              <a:rPr lang="uk-UA" sz="2300" dirty="0" smtClean="0">
                <a:latin typeface="Times New Roman" panose="02020603050405020304" pitchFamily="18" charset="0"/>
                <a:cs typeface="Times New Roman" panose="02020603050405020304" pitchFamily="18" charset="0"/>
              </a:rPr>
              <a:t>через протез </a:t>
            </a:r>
            <a:r>
              <a:rPr lang="uk-UA" sz="2300" dirty="0">
                <a:latin typeface="Times New Roman" panose="02020603050405020304" pitchFamily="18" charset="0"/>
                <a:cs typeface="Times New Roman" panose="02020603050405020304" pitchFamily="18" charset="0"/>
              </a:rPr>
              <a:t>дронами. </a:t>
            </a:r>
          </a:p>
          <a:p>
            <a:pPr algn="just"/>
            <a:r>
              <a:rPr lang="uk-UA" sz="2300" dirty="0">
                <a:latin typeface="Times New Roman" panose="02020603050405020304" pitchFamily="18" charset="0"/>
                <a:cs typeface="Times New Roman" panose="02020603050405020304" pitchFamily="18" charset="0"/>
              </a:rPr>
              <a:t>Користувач протеза зможе керувати дроном, змінюючи положення протеза в просторі і напружуючи м’язи. Принцип схожий на комп’ютерну мишу: рухом руки контролюється напрямок і кут руху дрона, а напруженням м’язів – функції – як-от натискання кнопок.</a:t>
            </a:r>
          </a:p>
          <a:p>
            <a:pPr algn="just"/>
            <a:r>
              <a:rPr lang="de-DE" sz="2300" b="1" i="1" dirty="0" err="1">
                <a:latin typeface="Times New Roman" panose="02020603050405020304" pitchFamily="18" charset="0"/>
                <a:cs typeface="Times New Roman" panose="02020603050405020304" pitchFamily="18" charset="0"/>
              </a:rPr>
              <a:t>Esper</a:t>
            </a:r>
            <a:r>
              <a:rPr lang="de-DE" sz="2300" b="1" i="1" dirty="0">
                <a:latin typeface="Times New Roman" panose="02020603050405020304" pitchFamily="18" charset="0"/>
                <a:cs typeface="Times New Roman" panose="02020603050405020304" pitchFamily="18" charset="0"/>
              </a:rPr>
              <a:t> </a:t>
            </a:r>
            <a:r>
              <a:rPr lang="de-DE" sz="2300" b="1" i="1" dirty="0" err="1">
                <a:latin typeface="Times New Roman" panose="02020603050405020304" pitchFamily="18" charset="0"/>
                <a:cs typeface="Times New Roman" panose="02020603050405020304" pitchFamily="18" charset="0"/>
              </a:rPr>
              <a:t>Bionics</a:t>
            </a:r>
            <a:r>
              <a:rPr lang="de-DE" sz="2300" b="1" i="1" dirty="0">
                <a:latin typeface="Times New Roman" panose="02020603050405020304" pitchFamily="18" charset="0"/>
                <a:cs typeface="Times New Roman" panose="02020603050405020304" pitchFamily="18" charset="0"/>
              </a:rPr>
              <a:t> </a:t>
            </a:r>
            <a:r>
              <a:rPr lang="uk-UA" sz="2300" dirty="0">
                <a:latin typeface="Times New Roman" panose="02020603050405020304" pitchFamily="18" charset="0"/>
                <a:cs typeface="Times New Roman" panose="02020603050405020304" pitchFamily="18" charset="0"/>
              </a:rPr>
              <a:t>уже тестують прототип, а наступного року планують виробити версію для ринку.</a:t>
            </a:r>
          </a:p>
          <a:p>
            <a:pPr marL="0" indent="0">
              <a:buNone/>
            </a:pPr>
            <a:r>
              <a:rPr lang="en-US" sz="2200" dirty="0" smtClean="0">
                <a:latin typeface="Times New Roman" panose="02020603050405020304" pitchFamily="18" charset="0"/>
                <a:cs typeface="Times New Roman" panose="02020603050405020304" pitchFamily="18" charset="0"/>
              </a:rPr>
              <a:t> </a:t>
            </a:r>
            <a:endParaRPr lang="uk-UA"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33246602"/>
      </p:ext>
    </p:extLst>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416006" y="468670"/>
            <a:ext cx="8352928" cy="3608402"/>
          </a:xfrm>
        </p:spPr>
        <p:txBody>
          <a:bodyPr>
            <a:noAutofit/>
          </a:bodyPr>
          <a:lstStyle/>
          <a:p>
            <a:pPr algn="just"/>
            <a:r>
              <a:rPr lang="uk-UA" sz="2400" dirty="0" smtClean="0">
                <a:latin typeface="Times New Roman" panose="02020603050405020304" pitchFamily="18" charset="0"/>
                <a:cs typeface="Times New Roman" panose="02020603050405020304" pitchFamily="18" charset="0"/>
              </a:rPr>
              <a:t>Український стартап </a:t>
            </a:r>
            <a:r>
              <a:rPr lang="uk-UA" sz="2400" i="1" dirty="0" smtClean="0">
                <a:latin typeface="Times New Roman" panose="02020603050405020304" pitchFamily="18" charset="0"/>
                <a:cs typeface="Times New Roman" panose="02020603050405020304" pitchFamily="18" charset="0"/>
              </a:rPr>
              <a:t>Esper Bionics </a:t>
            </a:r>
            <a:r>
              <a:rPr lang="uk-UA" sz="2400" dirty="0" smtClean="0">
                <a:latin typeface="Times New Roman" panose="02020603050405020304" pitchFamily="18" charset="0"/>
                <a:cs typeface="Times New Roman" panose="02020603050405020304" pitchFamily="18" charset="0"/>
              </a:rPr>
              <a:t>на обкладинці журналу «Time». Їх робопротез – один з 200 найкращих винаходів 2022 року. Восени 2022 року журнал Time назвав продукт </a:t>
            </a:r>
            <a:r>
              <a:rPr lang="uk-UA" sz="2400" i="1" dirty="0" smtClean="0">
                <a:latin typeface="Times New Roman" panose="02020603050405020304" pitchFamily="18" charset="0"/>
                <a:cs typeface="Times New Roman" panose="02020603050405020304" pitchFamily="18" charset="0"/>
              </a:rPr>
              <a:t>Esper Hand </a:t>
            </a:r>
            <a:r>
              <a:rPr lang="uk-UA" sz="2400" dirty="0" smtClean="0">
                <a:latin typeface="Times New Roman" panose="02020603050405020304" pitchFamily="18" charset="0"/>
                <a:cs typeface="Times New Roman" panose="02020603050405020304" pitchFamily="18" charset="0"/>
              </a:rPr>
              <a:t>«протезом з дивовижною точністю» і одним з найкращих винаходів людства. </a:t>
            </a:r>
          </a:p>
          <a:p>
            <a:pPr algn="just"/>
            <a:r>
              <a:rPr lang="uk-UA" sz="2400" dirty="0" smtClean="0">
                <a:latin typeface="Times New Roman" panose="02020603050405020304" pitchFamily="18" charset="0"/>
                <a:cs typeface="Times New Roman" panose="02020603050405020304" pitchFamily="18" charset="0"/>
              </a:rPr>
              <a:t>Ані серійного виробництва, ані системних продажів у Esper Bionics поки немає, але є великі плани: через 2 роки буде розроблено повноцінний протез ноги, через 5 років – перші імпланти для вдосконалення людського тіла.</a:t>
            </a:r>
            <a:endParaRPr lang="uk-UA" sz="2400" dirty="0">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a:stretch>
            <a:fillRect/>
          </a:stretch>
        </p:blipFill>
        <p:spPr>
          <a:xfrm>
            <a:off x="4572000" y="4365104"/>
            <a:ext cx="4021442" cy="2114500"/>
          </a:xfrm>
          <a:prstGeom prst="rect">
            <a:avLst/>
          </a:prstGeom>
        </p:spPr>
      </p:pic>
      <p:pic>
        <p:nvPicPr>
          <p:cNvPr id="4" name="Рисунок 3"/>
          <p:cNvPicPr>
            <a:picLocks noChangeAspect="1"/>
          </p:cNvPicPr>
          <p:nvPr/>
        </p:nvPicPr>
        <p:blipFill>
          <a:blip r:embed="rId3"/>
          <a:stretch>
            <a:fillRect/>
          </a:stretch>
        </p:blipFill>
        <p:spPr>
          <a:xfrm>
            <a:off x="899592" y="4267200"/>
            <a:ext cx="3492624" cy="2324182"/>
          </a:xfrm>
          <a:prstGeom prst="rect">
            <a:avLst/>
          </a:prstGeom>
        </p:spPr>
      </p:pic>
    </p:spTree>
    <p:extLst>
      <p:ext uri="{BB962C8B-B14F-4D97-AF65-F5344CB8AC3E}">
        <p14:creationId xmlns:p14="http://schemas.microsoft.com/office/powerpoint/2010/main" val="649923400"/>
      </p:ext>
    </p:extLst>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dirty="0" smtClean="0">
                <a:latin typeface="Times New Roman" panose="02020603050405020304" pitchFamily="18" charset="0"/>
                <a:cs typeface="Times New Roman" panose="02020603050405020304" pitchFamily="18" charset="0"/>
              </a:rPr>
              <a:t>Тестування біопротезу </a:t>
            </a:r>
            <a:r>
              <a:rPr lang="en-US" sz="2800" dirty="0" smtClean="0">
                <a:latin typeface="Times New Roman" panose="02020603050405020304" pitchFamily="18" charset="0"/>
                <a:cs typeface="Times New Roman" panose="02020603050405020304" pitchFamily="18" charset="0"/>
              </a:rPr>
              <a:t>MARS</a:t>
            </a:r>
            <a:endParaRPr lang="uk-UA" sz="2800" dirty="0">
              <a:latin typeface="Times New Roman" panose="02020603050405020304" pitchFamily="18" charset="0"/>
              <a:cs typeface="Times New Roman" panose="02020603050405020304" pitchFamily="18" charset="0"/>
            </a:endParaRPr>
          </a:p>
        </p:txBody>
      </p:sp>
      <p:pic>
        <p:nvPicPr>
          <p:cNvPr id="4" name="протез MARS">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457200" y="1600200"/>
            <a:ext cx="8229600" cy="4525963"/>
          </a:xfrm>
        </p:spPr>
      </p:pic>
    </p:spTree>
    <p:extLst>
      <p:ext uri="{BB962C8B-B14F-4D97-AF65-F5344CB8AC3E}">
        <p14:creationId xmlns:p14="http://schemas.microsoft.com/office/powerpoint/2010/main" val="215122460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1196752"/>
            <a:ext cx="8229600" cy="1143000"/>
          </a:xfrm>
        </p:spPr>
        <p:txBody>
          <a:bodyPr/>
          <a:lstStyle/>
          <a:p>
            <a:r>
              <a:rPr lang="uk-UA" dirty="0" smtClean="0">
                <a:solidFill>
                  <a:schemeClr val="accent4">
                    <a:lumMod val="75000"/>
                  </a:schemeClr>
                </a:solidFill>
              </a:rPr>
              <a:t>Дякуємо за увагу!</a:t>
            </a:r>
            <a:endParaRPr lang="uk-UA" dirty="0">
              <a:solidFill>
                <a:schemeClr val="accent4">
                  <a:lumMod val="75000"/>
                </a:schemeClr>
              </a:solidFill>
            </a:endParaRPr>
          </a:p>
        </p:txBody>
      </p:sp>
      <p:pic>
        <p:nvPicPr>
          <p:cNvPr id="3" name="Рисунок 2"/>
          <p:cNvPicPr>
            <a:picLocks noChangeAspect="1"/>
          </p:cNvPicPr>
          <p:nvPr/>
        </p:nvPicPr>
        <p:blipFill>
          <a:blip r:embed="rId2"/>
          <a:stretch>
            <a:fillRect/>
          </a:stretch>
        </p:blipFill>
        <p:spPr>
          <a:xfrm>
            <a:off x="3582789" y="2852936"/>
            <a:ext cx="2143125" cy="2143125"/>
          </a:xfrm>
          <a:prstGeom prst="rect">
            <a:avLst/>
          </a:prstGeom>
        </p:spPr>
      </p:pic>
    </p:spTree>
    <p:extLst>
      <p:ext uri="{BB962C8B-B14F-4D97-AF65-F5344CB8AC3E}">
        <p14:creationId xmlns:p14="http://schemas.microsoft.com/office/powerpoint/2010/main" val="2432937915"/>
      </p:ext>
    </p:extLst>
  </p:cSld>
  <p:clrMapOvr>
    <a:masterClrMapping/>
  </p:clrMapOvr>
  <p:timing>
    <p:tnLst>
      <p:par>
        <p:cTn id="1" dur="indefinite" restart="never" nodeType="tmRoot"/>
      </p:par>
    </p:tnLst>
  </p:timing>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395536" y="2924944"/>
            <a:ext cx="8229600" cy="3456384"/>
          </a:xfrm>
          <a:solidFill>
            <a:schemeClr val="accent6">
              <a:lumMod val="40000"/>
              <a:lumOff val="60000"/>
            </a:schemeClr>
          </a:solidFill>
        </p:spPr>
        <p:txBody>
          <a:bodyPr/>
          <a:lstStyle/>
          <a:p>
            <a:pPr marL="0" indent="0" algn="ctr">
              <a:buNone/>
            </a:pPr>
            <a:endParaRPr lang="uk-UA" sz="2800" dirty="0" smtClean="0">
              <a:latin typeface="Times New Roman" panose="02020603050405020304" pitchFamily="18" charset="0"/>
              <a:cs typeface="Times New Roman" panose="02020603050405020304" pitchFamily="18" charset="0"/>
            </a:endParaRPr>
          </a:p>
          <a:p>
            <a:pPr marL="0" indent="0" algn="ctr">
              <a:buNone/>
            </a:pPr>
            <a:r>
              <a:rPr lang="uk-UA" sz="2800" dirty="0" smtClean="0">
                <a:latin typeface="Times New Roman" panose="02020603050405020304" pitchFamily="18" charset="0"/>
                <a:cs typeface="Times New Roman" panose="02020603050405020304" pitchFamily="18" charset="0"/>
              </a:rPr>
              <a:t>Тема </a:t>
            </a:r>
            <a:r>
              <a:rPr lang="uk-UA" sz="2800" dirty="0">
                <a:latin typeface="Times New Roman" panose="02020603050405020304" pitchFamily="18" charset="0"/>
                <a:cs typeface="Times New Roman" panose="02020603050405020304" pitchFamily="18" charset="0"/>
              </a:rPr>
              <a:t>5</a:t>
            </a:r>
            <a:endParaRPr lang="uk-UA" sz="2800" dirty="0" smtClean="0">
              <a:latin typeface="Times New Roman" panose="02020603050405020304" pitchFamily="18" charset="0"/>
              <a:cs typeface="Times New Roman" panose="02020603050405020304" pitchFamily="18" charset="0"/>
            </a:endParaRPr>
          </a:p>
          <a:p>
            <a:pPr marL="0" indent="0" algn="ctr">
              <a:buNone/>
            </a:pPr>
            <a:r>
              <a:rPr lang="uk-UA" sz="2800" b="1" dirty="0">
                <a:latin typeface="Times New Roman" pitchFamily="18" charset="0"/>
                <a:cs typeface="Times New Roman" pitchFamily="18" charset="0"/>
              </a:rPr>
              <a:t>БІОСТАТИЧНІ ХАРАКТЕРИСТИКИ </a:t>
            </a:r>
          </a:p>
          <a:p>
            <a:pPr marL="0" indent="0" algn="ctr">
              <a:buNone/>
            </a:pPr>
            <a:r>
              <a:rPr lang="uk-UA" sz="2800" b="1" dirty="0">
                <a:latin typeface="Times New Roman" pitchFamily="18" charset="0"/>
                <a:cs typeface="Times New Roman" pitchFamily="18" charset="0"/>
              </a:rPr>
              <a:t>ТІЛА ЛЮДИНИ</a:t>
            </a:r>
          </a:p>
          <a:p>
            <a:pPr marL="0" indent="0" algn="ctr">
              <a:buNone/>
            </a:pPr>
            <a:endParaRPr lang="uk-UA" dirty="0"/>
          </a:p>
        </p:txBody>
      </p:sp>
      <p:sp>
        <p:nvSpPr>
          <p:cNvPr id="7" name="TextBox 6"/>
          <p:cNvSpPr txBox="1"/>
          <p:nvPr/>
        </p:nvSpPr>
        <p:spPr>
          <a:xfrm>
            <a:off x="2843808" y="476672"/>
            <a:ext cx="5755729" cy="2246769"/>
          </a:xfrm>
          <a:prstGeom prst="rect">
            <a:avLst/>
          </a:prstGeom>
          <a:solidFill>
            <a:schemeClr val="accent5">
              <a:lumMod val="20000"/>
              <a:lumOff val="80000"/>
            </a:schemeClr>
          </a:solidFill>
        </p:spPr>
        <p:txBody>
          <a:bodyPr wrap="square" rtlCol="0">
            <a:spAutoFit/>
          </a:bodyPr>
          <a:lstStyle/>
          <a:p>
            <a:r>
              <a:rPr lang="uk-UA" sz="2000" dirty="0" smtClean="0">
                <a:latin typeface="Times New Roman" panose="02020603050405020304" pitchFamily="18" charset="0"/>
                <a:cs typeface="Times New Roman" panose="02020603050405020304" pitchFamily="18" charset="0"/>
              </a:rPr>
              <a:t>Харківський національний медичний університет</a:t>
            </a:r>
          </a:p>
          <a:p>
            <a:endParaRPr lang="uk-UA" sz="2000" dirty="0">
              <a:latin typeface="Times New Roman" panose="02020603050405020304" pitchFamily="18" charset="0"/>
              <a:cs typeface="Times New Roman" panose="02020603050405020304" pitchFamily="18" charset="0"/>
            </a:endParaRPr>
          </a:p>
          <a:p>
            <a:r>
              <a:rPr lang="uk-UA" sz="2000" dirty="0" smtClean="0">
                <a:latin typeface="Times New Roman" panose="02020603050405020304" pitchFamily="18" charset="0"/>
                <a:cs typeface="Times New Roman" panose="02020603050405020304" pitchFamily="18" charset="0"/>
              </a:rPr>
              <a:t>Кафедра медичної та біологічної фізики і медичної інформатики</a:t>
            </a:r>
          </a:p>
          <a:p>
            <a:endParaRPr lang="uk-UA" sz="2000" dirty="0">
              <a:latin typeface="Times New Roman" panose="02020603050405020304" pitchFamily="18" charset="0"/>
              <a:cs typeface="Times New Roman" panose="02020603050405020304" pitchFamily="18" charset="0"/>
            </a:endParaRPr>
          </a:p>
          <a:p>
            <a:r>
              <a:rPr lang="uk-UA" sz="2000" dirty="0" smtClean="0">
                <a:latin typeface="Times New Roman" panose="02020603050405020304" pitchFamily="18" charset="0"/>
                <a:cs typeface="Times New Roman" panose="02020603050405020304" pitchFamily="18" charset="0"/>
              </a:rPr>
              <a:t>Освітній компонент «Основи біомеханіки»</a:t>
            </a:r>
          </a:p>
          <a:p>
            <a:endParaRPr lang="uk-UA" sz="2000" dirty="0">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a:stretch>
            <a:fillRect/>
          </a:stretch>
        </p:blipFill>
        <p:spPr>
          <a:xfrm>
            <a:off x="395536" y="476672"/>
            <a:ext cx="2237426" cy="2231329"/>
          </a:xfrm>
          <a:prstGeom prst="rect">
            <a:avLst/>
          </a:prstGeom>
        </p:spPr>
      </p:pic>
    </p:spTree>
    <p:extLst>
      <p:ext uri="{BB962C8B-B14F-4D97-AF65-F5344CB8AC3E}">
        <p14:creationId xmlns:p14="http://schemas.microsoft.com/office/powerpoint/2010/main" val="3863170929"/>
      </p:ext>
    </p:extLst>
  </p:cSld>
  <p:clrMapOvr>
    <a:masterClrMapping/>
  </p:clrMapOvr>
  <p:timing>
    <p:tnLst>
      <p:par>
        <p:cTn id="1" dur="indefinite" restart="never" nodeType="tmRoot"/>
      </p:par>
    </p:tnLst>
  </p:timing>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6C34F59-32C6-4B14-8306-B60E5149E757}"/>
              </a:ext>
            </a:extLst>
          </p:cNvPr>
          <p:cNvSpPr>
            <a:spLocks noGrp="1"/>
          </p:cNvSpPr>
          <p:nvPr>
            <p:ph type="title"/>
          </p:nvPr>
        </p:nvSpPr>
        <p:spPr/>
        <p:txBody>
          <a:bodyPr>
            <a:normAutofit/>
          </a:bodyPr>
          <a:lstStyle/>
          <a:p>
            <a:r>
              <a:rPr lang="uk-UA" sz="2800" b="1" i="1" dirty="0" smtClean="0">
                <a:latin typeface="Times New Roman" panose="02020603050405020304" pitchFamily="18" charset="0"/>
                <a:cs typeface="Times New Roman" panose="02020603050405020304" pitchFamily="18" charset="0"/>
              </a:rPr>
              <a:t>План</a:t>
            </a:r>
            <a:endParaRPr lang="ru-RU" sz="2800" b="1" i="1" dirty="0">
              <a:latin typeface="Times New Roman" panose="02020603050405020304" pitchFamily="18" charset="0"/>
              <a:cs typeface="Times New Roman" panose="02020603050405020304" pitchFamily="18" charset="0"/>
            </a:endParaRPr>
          </a:p>
        </p:txBody>
      </p:sp>
      <p:sp>
        <p:nvSpPr>
          <p:cNvPr id="3" name="Объект 2">
            <a:extLst>
              <a:ext uri="{FF2B5EF4-FFF2-40B4-BE49-F238E27FC236}">
                <a16:creationId xmlns:a16="http://schemas.microsoft.com/office/drawing/2014/main" id="{48B47331-5F8C-4E16-9B05-3384871E87C4}"/>
              </a:ext>
            </a:extLst>
          </p:cNvPr>
          <p:cNvSpPr>
            <a:spLocks noGrp="1"/>
          </p:cNvSpPr>
          <p:nvPr>
            <p:ph idx="1"/>
          </p:nvPr>
        </p:nvSpPr>
        <p:spPr>
          <a:xfrm>
            <a:off x="457200" y="1417638"/>
            <a:ext cx="8229600" cy="4525963"/>
          </a:xfrm>
        </p:spPr>
        <p:txBody>
          <a:bodyPr/>
          <a:lstStyle/>
          <a:p>
            <a:pPr marL="0" indent="0">
              <a:buNone/>
            </a:pPr>
            <a:r>
              <a:rPr lang="uk-UA" sz="2800" dirty="0" smtClean="0">
                <a:latin typeface="Times New Roman" panose="02020603050405020304" pitchFamily="18" charset="0"/>
                <a:cs typeface="Times New Roman" panose="02020603050405020304" pitchFamily="18" charset="0"/>
              </a:rPr>
              <a:t>1. Центр мас тіла.</a:t>
            </a:r>
          </a:p>
          <a:p>
            <a:pPr marL="0" indent="0">
              <a:buNone/>
            </a:pPr>
            <a:r>
              <a:rPr lang="uk-UA" sz="2800" dirty="0" smtClean="0">
                <a:latin typeface="Times New Roman" panose="02020603050405020304" pitchFamily="18" charset="0"/>
                <a:cs typeface="Times New Roman" panose="02020603050405020304" pitchFamily="18" charset="0"/>
              </a:rPr>
              <a:t>2.</a:t>
            </a:r>
            <a:r>
              <a:rPr lang="uk-UA" sz="2800" dirty="0">
                <a:latin typeface="Times New Roman" panose="02020603050405020304" pitchFamily="18" charset="0"/>
                <a:cs typeface="Times New Roman" panose="02020603050405020304" pitchFamily="18" charset="0"/>
              </a:rPr>
              <a:t> Рівновага тіла</a:t>
            </a:r>
            <a:r>
              <a:rPr lang="uk-UA" sz="2800" dirty="0" smtClean="0">
                <a:latin typeface="Times New Roman" panose="02020603050405020304" pitchFamily="18" charset="0"/>
                <a:cs typeface="Times New Roman" panose="02020603050405020304" pitchFamily="18" charset="0"/>
              </a:rPr>
              <a:t>.</a:t>
            </a:r>
          </a:p>
          <a:p>
            <a:pPr marL="0" indent="0">
              <a:buNone/>
            </a:pPr>
            <a:r>
              <a:rPr lang="uk-UA" sz="2800" dirty="0" smtClean="0">
                <a:latin typeface="Times New Roman" panose="02020603050405020304" pitchFamily="18" charset="0"/>
                <a:cs typeface="Times New Roman" panose="02020603050405020304" pitchFamily="18" charset="0"/>
              </a:rPr>
              <a:t>3. </a:t>
            </a:r>
            <a:r>
              <a:rPr lang="uk-UA" sz="2800" dirty="0">
                <a:latin typeface="Times New Roman" panose="02020603050405020304" pitchFamily="18" charset="0"/>
                <a:cs typeface="Times New Roman" panose="02020603050405020304" pitchFamily="18" charset="0"/>
              </a:rPr>
              <a:t>Стійкість людини та її оцінювання.</a:t>
            </a:r>
          </a:p>
          <a:p>
            <a:endParaRPr lang="ru-RU" dirty="0"/>
          </a:p>
        </p:txBody>
      </p:sp>
      <p:pic>
        <p:nvPicPr>
          <p:cNvPr id="6" name="Рисунок 5">
            <a:extLst>
              <a:ext uri="{FF2B5EF4-FFF2-40B4-BE49-F238E27FC236}">
                <a16:creationId xmlns:a16="http://schemas.microsoft.com/office/drawing/2014/main" id="{99E593CC-460F-47C9-A29C-DA3525AE7C85}"/>
              </a:ext>
            </a:extLst>
          </p:cNvPr>
          <p:cNvPicPr>
            <a:picLocks noChangeAspect="1"/>
          </p:cNvPicPr>
          <p:nvPr/>
        </p:nvPicPr>
        <p:blipFill>
          <a:blip r:embed="rId2"/>
          <a:stretch>
            <a:fillRect/>
          </a:stretch>
        </p:blipFill>
        <p:spPr>
          <a:xfrm>
            <a:off x="899592" y="3706448"/>
            <a:ext cx="2062783" cy="2575914"/>
          </a:xfrm>
          <a:prstGeom prst="rect">
            <a:avLst/>
          </a:prstGeom>
        </p:spPr>
      </p:pic>
      <p:pic>
        <p:nvPicPr>
          <p:cNvPr id="7" name="Рисунок 6">
            <a:extLst>
              <a:ext uri="{FF2B5EF4-FFF2-40B4-BE49-F238E27FC236}">
                <a16:creationId xmlns:a16="http://schemas.microsoft.com/office/drawing/2014/main" id="{06B5E9BB-DADA-45A9-B09A-7E1A8B94FA5B}"/>
              </a:ext>
            </a:extLst>
          </p:cNvPr>
          <p:cNvPicPr>
            <a:picLocks noChangeAspect="1"/>
          </p:cNvPicPr>
          <p:nvPr/>
        </p:nvPicPr>
        <p:blipFill>
          <a:blip r:embed="rId3"/>
          <a:stretch>
            <a:fillRect/>
          </a:stretch>
        </p:blipFill>
        <p:spPr>
          <a:xfrm>
            <a:off x="3923928" y="3706448"/>
            <a:ext cx="4171520" cy="2575914"/>
          </a:xfrm>
          <a:prstGeom prst="rect">
            <a:avLst/>
          </a:prstGeom>
        </p:spPr>
      </p:pic>
    </p:spTree>
    <p:extLst>
      <p:ext uri="{BB962C8B-B14F-4D97-AF65-F5344CB8AC3E}">
        <p14:creationId xmlns:p14="http://schemas.microsoft.com/office/powerpoint/2010/main" val="564219363"/>
      </p:ext>
    </p:extLst>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279CFA27-7A81-4FB6-828B-7539724318EC}"/>
              </a:ext>
            </a:extLst>
          </p:cNvPr>
          <p:cNvSpPr>
            <a:spLocks noGrp="1"/>
          </p:cNvSpPr>
          <p:nvPr>
            <p:ph idx="1"/>
          </p:nvPr>
        </p:nvSpPr>
        <p:spPr>
          <a:xfrm>
            <a:off x="323528" y="188640"/>
            <a:ext cx="8461448" cy="3168352"/>
          </a:xfrm>
        </p:spPr>
        <p:txBody>
          <a:bodyPr>
            <a:noAutofit/>
          </a:bodyPr>
          <a:lstStyle/>
          <a:p>
            <a:pPr algn="just"/>
            <a:r>
              <a:rPr lang="uk-UA" sz="2400" dirty="0" smtClean="0">
                <a:latin typeface="Times New Roman" panose="02020603050405020304" pitchFamily="18" charset="0"/>
                <a:cs typeface="Times New Roman" panose="02020603050405020304" pitchFamily="18" charset="0"/>
              </a:rPr>
              <a:t>Рівновага і стійкість - це ключові поняття у біомеханіці, фізіології та клінічній практиці, особливо важливі для розуміння руху під час  реабілітації і профілактики падінь у пацієнтів.</a:t>
            </a:r>
          </a:p>
          <a:p>
            <a:pPr algn="just"/>
            <a:r>
              <a:rPr lang="uk-UA" sz="2400" dirty="0" smtClean="0">
                <a:latin typeface="Times New Roman" panose="02020603050405020304" pitchFamily="18" charset="0"/>
                <a:cs typeface="Times New Roman" panose="02020603050405020304" pitchFamily="18" charset="0"/>
              </a:rPr>
              <a:t>Рівновага (здатність людини зберігати положення тіла в просторі або повертатися до нього після його порушення) забезпечується завдяки спільній роботі і взаємодії таких систем, як вестибулярний апарат, зір, пропріоцепція та ЦНС. </a:t>
            </a:r>
          </a:p>
        </p:txBody>
      </p:sp>
      <p:pic>
        <p:nvPicPr>
          <p:cNvPr id="4" name="Рисунок 3"/>
          <p:cNvPicPr>
            <a:picLocks noChangeAspect="1"/>
          </p:cNvPicPr>
          <p:nvPr/>
        </p:nvPicPr>
        <p:blipFill>
          <a:blip r:embed="rId2"/>
          <a:stretch>
            <a:fillRect/>
          </a:stretch>
        </p:blipFill>
        <p:spPr>
          <a:xfrm>
            <a:off x="6356993" y="3645024"/>
            <a:ext cx="2060329" cy="3080866"/>
          </a:xfrm>
          <a:prstGeom prst="rect">
            <a:avLst/>
          </a:prstGeom>
        </p:spPr>
      </p:pic>
      <p:pic>
        <p:nvPicPr>
          <p:cNvPr id="5" name="Рисунок 4"/>
          <p:cNvPicPr>
            <a:picLocks noChangeAspect="1"/>
          </p:cNvPicPr>
          <p:nvPr/>
        </p:nvPicPr>
        <p:blipFill>
          <a:blip r:embed="rId3"/>
          <a:stretch>
            <a:fillRect/>
          </a:stretch>
        </p:blipFill>
        <p:spPr>
          <a:xfrm>
            <a:off x="1099909" y="3645024"/>
            <a:ext cx="4176464" cy="2783222"/>
          </a:xfrm>
          <a:prstGeom prst="rect">
            <a:avLst/>
          </a:prstGeom>
        </p:spPr>
      </p:pic>
    </p:spTree>
    <p:extLst>
      <p:ext uri="{BB962C8B-B14F-4D97-AF65-F5344CB8AC3E}">
        <p14:creationId xmlns:p14="http://schemas.microsoft.com/office/powerpoint/2010/main" val="43152488"/>
      </p:ext>
    </p:extLst>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279CFA27-7A81-4FB6-828B-7539724318EC}"/>
              </a:ext>
            </a:extLst>
          </p:cNvPr>
          <p:cNvSpPr>
            <a:spLocks noGrp="1"/>
          </p:cNvSpPr>
          <p:nvPr>
            <p:ph idx="1"/>
          </p:nvPr>
        </p:nvSpPr>
        <p:spPr>
          <a:xfrm>
            <a:off x="0" y="188640"/>
            <a:ext cx="8784976" cy="5904656"/>
          </a:xfrm>
        </p:spPr>
        <p:txBody>
          <a:bodyPr>
            <a:noAutofit/>
          </a:bodyPr>
          <a:lstStyle/>
          <a:p>
            <a:pPr algn="just"/>
            <a:r>
              <a:rPr lang="uk-UA" sz="2400" dirty="0" smtClean="0">
                <a:latin typeface="Times New Roman" panose="02020603050405020304" pitchFamily="18" charset="0"/>
                <a:cs typeface="Times New Roman" panose="02020603050405020304" pitchFamily="18" charset="0"/>
              </a:rPr>
              <a:t>Стійкість - це здатність людини протистояти силам, які намагаються змінити положення тіла, тобто порушити рівновагу. Обидва ці поняття тісно пов’язані з поняттям центра мас тіла, його положенням.</a:t>
            </a:r>
          </a:p>
          <a:p>
            <a:pPr algn="just"/>
            <a:r>
              <a:rPr lang="uk-UA" sz="2400" dirty="0" smtClean="0">
                <a:latin typeface="Times New Roman" panose="02020603050405020304" pitchFamily="18" charset="0"/>
                <a:cs typeface="Times New Roman" panose="02020603050405020304" pitchFamily="18" charset="0"/>
              </a:rPr>
              <a:t>Втрата рівноваги  і зниження стійкості часто спостерігається у літніх людей, при захворюваннях мозку, вестибулярного апарату або опорно-рухового апарату. Оцінка стійкості людини дуже важлива в неврології, ортопедії і фізіотерапії.</a:t>
            </a:r>
            <a:endParaRPr lang="uk-UA" sz="2400" dirty="0">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a:stretch>
            <a:fillRect/>
          </a:stretch>
        </p:blipFill>
        <p:spPr>
          <a:xfrm>
            <a:off x="1037250" y="4067517"/>
            <a:ext cx="3350146" cy="2233431"/>
          </a:xfrm>
          <a:prstGeom prst="rect">
            <a:avLst/>
          </a:prstGeom>
        </p:spPr>
      </p:pic>
      <p:pic>
        <p:nvPicPr>
          <p:cNvPr id="5" name="Рисунок 4"/>
          <p:cNvPicPr>
            <a:picLocks noChangeAspect="1"/>
          </p:cNvPicPr>
          <p:nvPr/>
        </p:nvPicPr>
        <p:blipFill>
          <a:blip r:embed="rId3"/>
          <a:stretch>
            <a:fillRect/>
          </a:stretch>
        </p:blipFill>
        <p:spPr>
          <a:xfrm>
            <a:off x="5364088" y="3789040"/>
            <a:ext cx="2443530" cy="2719561"/>
          </a:xfrm>
          <a:prstGeom prst="rect">
            <a:avLst/>
          </a:prstGeom>
        </p:spPr>
      </p:pic>
    </p:spTree>
    <p:extLst>
      <p:ext uri="{BB962C8B-B14F-4D97-AF65-F5344CB8AC3E}">
        <p14:creationId xmlns:p14="http://schemas.microsoft.com/office/powerpoint/2010/main" val="1862449481"/>
      </p:ext>
    </p:extLst>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680C9A6-4736-4543-B3B9-451DDAD2693D}"/>
              </a:ext>
            </a:extLst>
          </p:cNvPr>
          <p:cNvSpPr>
            <a:spLocks noGrp="1"/>
          </p:cNvSpPr>
          <p:nvPr>
            <p:ph type="title"/>
          </p:nvPr>
        </p:nvSpPr>
        <p:spPr>
          <a:xfrm>
            <a:off x="467544" y="116632"/>
            <a:ext cx="8147248" cy="778098"/>
          </a:xfrm>
        </p:spPr>
        <p:txBody>
          <a:bodyPr>
            <a:normAutofit/>
          </a:bodyPr>
          <a:lstStyle/>
          <a:p>
            <a:r>
              <a:rPr lang="uk-UA" sz="3200" b="1" dirty="0" smtClean="0">
                <a:solidFill>
                  <a:srgbClr val="0070C0"/>
                </a:solidFill>
                <a:latin typeface="Times New Roman" panose="02020603050405020304" pitchFamily="18" charset="0"/>
                <a:cs typeface="Times New Roman" panose="02020603050405020304" pitchFamily="18" charset="0"/>
              </a:rPr>
              <a:t>1. Центр мас </a:t>
            </a:r>
            <a:r>
              <a:rPr lang="uk-UA" sz="3200" b="1" dirty="0">
                <a:solidFill>
                  <a:srgbClr val="0070C0"/>
                </a:solidFill>
                <a:latin typeface="Times New Roman" panose="02020603050405020304" pitchFamily="18" charset="0"/>
                <a:cs typeface="Times New Roman" panose="02020603050405020304" pitchFamily="18" charset="0"/>
              </a:rPr>
              <a:t>тіла</a:t>
            </a:r>
            <a:endParaRPr lang="ru-RU" sz="3200" b="1" dirty="0">
              <a:solidFill>
                <a:srgbClr val="0070C0"/>
              </a:solidFill>
              <a:latin typeface="Times New Roman" panose="02020603050405020304" pitchFamily="18" charset="0"/>
              <a:cs typeface="Times New Roman" panose="02020603050405020304" pitchFamily="18" charset="0"/>
            </a:endParaRPr>
          </a:p>
        </p:txBody>
      </p:sp>
      <p:sp>
        <p:nvSpPr>
          <p:cNvPr id="3" name="Объект 2">
            <a:extLst>
              <a:ext uri="{FF2B5EF4-FFF2-40B4-BE49-F238E27FC236}">
                <a16:creationId xmlns:a16="http://schemas.microsoft.com/office/drawing/2014/main" id="{279CFA27-7A81-4FB6-828B-7539724318EC}"/>
              </a:ext>
            </a:extLst>
          </p:cNvPr>
          <p:cNvSpPr>
            <a:spLocks noGrp="1"/>
          </p:cNvSpPr>
          <p:nvPr>
            <p:ph idx="1"/>
          </p:nvPr>
        </p:nvSpPr>
        <p:spPr>
          <a:xfrm>
            <a:off x="323528" y="1052736"/>
            <a:ext cx="8640960" cy="5904656"/>
          </a:xfrm>
        </p:spPr>
        <p:txBody>
          <a:bodyPr>
            <a:noAutofit/>
          </a:bodyPr>
          <a:lstStyle/>
          <a:p>
            <a:pPr algn="just"/>
            <a:r>
              <a:rPr lang="uk-UA" sz="2400" b="1" i="0" u="none" strike="noStrike" baseline="0" dirty="0" smtClean="0">
                <a:latin typeface="Times New Roman" panose="02020603050405020304" pitchFamily="18" charset="0"/>
                <a:cs typeface="Times New Roman" panose="02020603050405020304" pitchFamily="18" charset="0"/>
              </a:rPr>
              <a:t>Центром мас тіла (ЦМТ) </a:t>
            </a:r>
            <a:r>
              <a:rPr lang="uk-UA" sz="2400" b="0" i="0" u="none" strike="noStrike" baseline="0" dirty="0" smtClean="0">
                <a:latin typeface="Times New Roman" panose="02020603050405020304" pitchFamily="18" charset="0"/>
                <a:cs typeface="Times New Roman" panose="02020603050405020304" pitchFamily="18" charset="0"/>
              </a:rPr>
              <a:t>називається точка перетину прямих, уздовж яких повинні бути спрямовані сили, аби тіло рухалося тільки поступально</a:t>
            </a:r>
            <a:r>
              <a:rPr lang="uk-UA" sz="2400" dirty="0" smtClean="0">
                <a:latin typeface="Times New Roman" panose="02020603050405020304" pitchFamily="18" charset="0"/>
                <a:cs typeface="Times New Roman" panose="02020603050405020304" pitchFamily="18" charset="0"/>
              </a:rPr>
              <a:t> </a:t>
            </a:r>
            <a:r>
              <a:rPr lang="uk-UA" sz="2400" b="0" i="0" u="none" strike="noStrike" baseline="0" dirty="0" smtClean="0">
                <a:latin typeface="Times New Roman" panose="02020603050405020304" pitchFamily="18" charset="0"/>
                <a:cs typeface="Times New Roman" panose="02020603050405020304" pitchFamily="18" charset="0"/>
              </a:rPr>
              <a:t>(без обертання). </a:t>
            </a:r>
          </a:p>
          <a:p>
            <a:pPr marL="0" indent="0" algn="l">
              <a:buNone/>
            </a:pPr>
            <a:endParaRPr lang="uk-UA" sz="2400" b="0" i="0" u="none" strike="noStrike" baseline="0" dirty="0" smtClean="0">
              <a:latin typeface="Times New Roman" panose="02020603050405020304" pitchFamily="18" charset="0"/>
              <a:cs typeface="Times New Roman" panose="02020603050405020304" pitchFamily="18" charset="0"/>
            </a:endParaRPr>
          </a:p>
          <a:p>
            <a:pPr algn="l"/>
            <a:r>
              <a:rPr lang="uk-UA" sz="2400" b="0" i="0" strike="noStrike" baseline="0" dirty="0" smtClean="0">
                <a:latin typeface="Times New Roman" panose="02020603050405020304" pitchFamily="18" charset="0"/>
                <a:cs typeface="Times New Roman" panose="02020603050405020304" pitchFamily="18" charset="0"/>
              </a:rPr>
              <a:t>ЦМТ – це чисто уявна, розрахункова точка. Тому не можна казати, що це точка, у якій</a:t>
            </a:r>
            <a:r>
              <a:rPr lang="uk-UA" sz="2400" dirty="0" smtClean="0">
                <a:latin typeface="Times New Roman" panose="02020603050405020304" pitchFamily="18" charset="0"/>
                <a:cs typeface="Times New Roman" panose="02020603050405020304" pitchFamily="18" charset="0"/>
              </a:rPr>
              <a:t> </a:t>
            </a:r>
            <a:r>
              <a:rPr lang="uk-UA" sz="2400" b="0" i="0" strike="noStrike" baseline="0" dirty="0" smtClean="0">
                <a:latin typeface="Times New Roman" panose="02020603050405020304" pitchFamily="18" charset="0"/>
                <a:cs typeface="Times New Roman" panose="02020603050405020304" pitchFamily="18" charset="0"/>
              </a:rPr>
              <a:t>сконцентрована вся маса тіла, або що це точка, до якої прикладена сила тяжіння</a:t>
            </a:r>
            <a:r>
              <a:rPr lang="uk-UA" sz="2400" dirty="0" smtClean="0">
                <a:latin typeface="Times New Roman" panose="02020603050405020304" pitchFamily="18" charset="0"/>
                <a:cs typeface="Times New Roman" panose="02020603050405020304" pitchFamily="18" charset="0"/>
              </a:rPr>
              <a:t>.</a:t>
            </a:r>
            <a:r>
              <a:rPr lang="uk-UA" sz="2400" b="0" i="0" strike="noStrike" baseline="0" dirty="0" smtClean="0">
                <a:latin typeface="Times New Roman" panose="02020603050405020304" pitchFamily="18" charset="0"/>
                <a:cs typeface="Times New Roman" panose="02020603050405020304" pitchFamily="18" charset="0"/>
              </a:rPr>
              <a:t> </a:t>
            </a:r>
          </a:p>
          <a:p>
            <a:pPr algn="l"/>
            <a:endParaRPr lang="ru-RU" sz="2400" dirty="0"/>
          </a:p>
        </p:txBody>
      </p:sp>
      <p:pic>
        <p:nvPicPr>
          <p:cNvPr id="4" name="Рисунок 3"/>
          <p:cNvPicPr>
            <a:picLocks noChangeAspect="1"/>
          </p:cNvPicPr>
          <p:nvPr/>
        </p:nvPicPr>
        <p:blipFill>
          <a:blip r:embed="rId2"/>
          <a:stretch>
            <a:fillRect/>
          </a:stretch>
        </p:blipFill>
        <p:spPr>
          <a:xfrm>
            <a:off x="323528" y="4149080"/>
            <a:ext cx="3897065" cy="2417981"/>
          </a:xfrm>
          <a:prstGeom prst="rect">
            <a:avLst/>
          </a:prstGeom>
        </p:spPr>
      </p:pic>
      <p:pic>
        <p:nvPicPr>
          <p:cNvPr id="5" name="Рисунок 4"/>
          <p:cNvPicPr>
            <a:picLocks noChangeAspect="1"/>
          </p:cNvPicPr>
          <p:nvPr/>
        </p:nvPicPr>
        <p:blipFill>
          <a:blip r:embed="rId3"/>
          <a:stretch>
            <a:fillRect/>
          </a:stretch>
        </p:blipFill>
        <p:spPr>
          <a:xfrm>
            <a:off x="4932040" y="3447053"/>
            <a:ext cx="3120008" cy="3120008"/>
          </a:xfrm>
          <a:prstGeom prst="rect">
            <a:avLst/>
          </a:prstGeom>
        </p:spPr>
      </p:pic>
    </p:spTree>
    <p:extLst>
      <p:ext uri="{BB962C8B-B14F-4D97-AF65-F5344CB8AC3E}">
        <p14:creationId xmlns:p14="http://schemas.microsoft.com/office/powerpoint/2010/main" val="1057667443"/>
      </p:ext>
    </p:extLst>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279CFA27-7A81-4FB6-828B-7539724318EC}"/>
              </a:ext>
            </a:extLst>
          </p:cNvPr>
          <p:cNvSpPr>
            <a:spLocks noGrp="1"/>
          </p:cNvSpPr>
          <p:nvPr>
            <p:ph idx="1"/>
          </p:nvPr>
        </p:nvSpPr>
        <p:spPr>
          <a:xfrm>
            <a:off x="323528" y="260648"/>
            <a:ext cx="8640960" cy="3024336"/>
          </a:xfrm>
        </p:spPr>
        <p:txBody>
          <a:bodyPr>
            <a:noAutofit/>
          </a:bodyPr>
          <a:lstStyle/>
          <a:p>
            <a:pPr marL="0" indent="0" algn="just">
              <a:buNone/>
            </a:pPr>
            <a:r>
              <a:rPr lang="uk-UA" sz="2400" dirty="0" smtClean="0">
                <a:latin typeface="Times New Roman" panose="02020603050405020304" pitchFamily="18" charset="0"/>
                <a:cs typeface="Times New Roman" panose="02020603050405020304" pitchFamily="18" charset="0"/>
              </a:rPr>
              <a:t>Іноді центр мас тіла заміняють поняттям центру тяжіння тіла. </a:t>
            </a:r>
          </a:p>
          <a:p>
            <a:pPr marL="0" indent="0" algn="just">
              <a:buNone/>
            </a:pPr>
            <a:endParaRPr lang="uk-UA" sz="2400" dirty="0" smtClean="0">
              <a:latin typeface="Times New Roman" panose="02020603050405020304" pitchFamily="18" charset="0"/>
              <a:cs typeface="Times New Roman" panose="02020603050405020304" pitchFamily="18" charset="0"/>
            </a:endParaRPr>
          </a:p>
          <a:p>
            <a:pPr algn="just"/>
            <a:r>
              <a:rPr lang="uk-UA" sz="2400" i="1" dirty="0" smtClean="0">
                <a:latin typeface="Times New Roman" panose="02020603050405020304" pitchFamily="18" charset="0"/>
                <a:cs typeface="Times New Roman" panose="02020603050405020304" pitchFamily="18" charset="0"/>
              </a:rPr>
              <a:t>Центр мас тіла </a:t>
            </a:r>
            <a:r>
              <a:rPr lang="uk-UA" sz="2400" dirty="0" smtClean="0">
                <a:latin typeface="Times New Roman" panose="02020603050405020304" pitchFamily="18" charset="0"/>
                <a:cs typeface="Times New Roman" panose="02020603050405020304" pitchFamily="18" charset="0"/>
              </a:rPr>
              <a:t>- це </a:t>
            </a:r>
            <a:r>
              <a:rPr lang="uk-UA" sz="2400" dirty="0">
                <a:latin typeface="Times New Roman" panose="02020603050405020304" pitchFamily="18" charset="0"/>
                <a:cs typeface="Times New Roman" panose="02020603050405020304" pitchFamily="18" charset="0"/>
              </a:rPr>
              <a:t>точка, в якій можна уявно зосередити всю масу тіла для розрахунків. Якщо тіло однорідне (тобто маса розподілена рівномірно), центр мас буде в його геометричному </a:t>
            </a:r>
            <a:r>
              <a:rPr lang="uk-UA" sz="2400" dirty="0" smtClean="0">
                <a:latin typeface="Times New Roman" panose="02020603050405020304" pitchFamily="18" charset="0"/>
                <a:cs typeface="Times New Roman" panose="02020603050405020304" pitchFamily="18" charset="0"/>
              </a:rPr>
              <a:t>центрі. Наприклад, у </a:t>
            </a:r>
            <a:r>
              <a:rPr lang="uk-UA" sz="2400" dirty="0">
                <a:latin typeface="Times New Roman" panose="02020603050405020304" pitchFamily="18" charset="0"/>
                <a:cs typeface="Times New Roman" panose="02020603050405020304" pitchFamily="18" charset="0"/>
              </a:rPr>
              <a:t>людини в положенні стоячи центр мас розташований приблизно на рівні таза </a:t>
            </a:r>
            <a:r>
              <a:rPr lang="uk-UA" sz="2400" dirty="0" smtClean="0">
                <a:latin typeface="Times New Roman" panose="02020603050405020304" pitchFamily="18" charset="0"/>
                <a:cs typeface="Times New Roman" panose="02020603050405020304" pitchFamily="18" charset="0"/>
              </a:rPr>
              <a:t>перед </a:t>
            </a:r>
            <a:r>
              <a:rPr lang="uk-UA" sz="2400" dirty="0">
                <a:latin typeface="Times New Roman" panose="02020603050405020304" pitchFamily="18" charset="0"/>
                <a:cs typeface="Times New Roman" panose="02020603050405020304" pitchFamily="18" charset="0"/>
              </a:rPr>
              <a:t>другим крижовим хребцем (</a:t>
            </a:r>
            <a:r>
              <a:rPr lang="de-DE" sz="2400" dirty="0">
                <a:latin typeface="Times New Roman" panose="02020603050405020304" pitchFamily="18" charset="0"/>
                <a:cs typeface="Times New Roman" panose="02020603050405020304" pitchFamily="18" charset="0"/>
              </a:rPr>
              <a:t>S2).</a:t>
            </a:r>
            <a:endParaRPr lang="uk-UA" sz="2400" dirty="0" smtClean="0">
              <a:latin typeface="Times New Roman" panose="02020603050405020304" pitchFamily="18" charset="0"/>
              <a:cs typeface="Times New Roman" panose="02020603050405020304" pitchFamily="18" charset="0"/>
            </a:endParaRPr>
          </a:p>
          <a:p>
            <a:pPr marL="0" indent="0" algn="just">
              <a:buNone/>
            </a:pPr>
            <a:endParaRPr lang="uk-UA" sz="2400" dirty="0">
              <a:latin typeface="Times New Roman" panose="02020603050405020304" pitchFamily="18" charset="0"/>
              <a:cs typeface="Times New Roman" panose="02020603050405020304" pitchFamily="18" charset="0"/>
            </a:endParaRPr>
          </a:p>
          <a:p>
            <a:pPr algn="just"/>
            <a:r>
              <a:rPr lang="uk-UA" sz="2400" i="1" dirty="0" smtClean="0">
                <a:latin typeface="Times New Roman" panose="02020603050405020304" pitchFamily="18" charset="0"/>
                <a:cs typeface="Times New Roman" panose="02020603050405020304" pitchFamily="18" charset="0"/>
              </a:rPr>
              <a:t>Центр тяжіння </a:t>
            </a:r>
            <a:r>
              <a:rPr lang="uk-UA" sz="2400" dirty="0" smtClean="0">
                <a:latin typeface="Times New Roman" panose="02020603050405020304" pitchFamily="18" charset="0"/>
                <a:cs typeface="Times New Roman" panose="02020603050405020304" pitchFamily="18" charset="0"/>
              </a:rPr>
              <a:t>- це точка, в якій прикладена рівнодійна всіх сил тяжіння, що діють на тіло. </a:t>
            </a:r>
            <a:r>
              <a:rPr lang="uk-UA" sz="2400" i="1" dirty="0" smtClean="0">
                <a:solidFill>
                  <a:srgbClr val="0070C0"/>
                </a:solidFill>
                <a:latin typeface="Times New Roman" panose="02020603050405020304" pitchFamily="18" charset="0"/>
                <a:cs typeface="Times New Roman" panose="02020603050405020304" pitchFamily="18" charset="0"/>
              </a:rPr>
              <a:t>В нормальних умовах на Землі центр тяжіння приблизно збігається з центром мас</a:t>
            </a:r>
            <a:r>
              <a:rPr lang="uk-UA" sz="2400" dirty="0" smtClean="0">
                <a:latin typeface="Times New Roman" panose="02020603050405020304" pitchFamily="18" charset="0"/>
                <a:cs typeface="Times New Roman" panose="02020603050405020304" pitchFamily="18" charset="0"/>
              </a:rPr>
              <a:t>, бо сила тяжіння всюди приблизно однакова. Але якщо тіло знаходиться в неоднорідному гравітаційному полі (наприклад, біля масивного об’єкта), ці точки можуть не збігатися.</a:t>
            </a:r>
            <a:endParaRPr lang="uk-UA"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02688296"/>
      </p:ext>
    </p:extLst>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279CFA27-7A81-4FB6-828B-7539724318EC}"/>
              </a:ext>
            </a:extLst>
          </p:cNvPr>
          <p:cNvSpPr>
            <a:spLocks noGrp="1"/>
          </p:cNvSpPr>
          <p:nvPr>
            <p:ph idx="1"/>
          </p:nvPr>
        </p:nvSpPr>
        <p:spPr>
          <a:xfrm>
            <a:off x="323528" y="260648"/>
            <a:ext cx="8640960" cy="3024336"/>
          </a:xfrm>
        </p:spPr>
        <p:txBody>
          <a:bodyPr>
            <a:noAutofit/>
          </a:bodyPr>
          <a:lstStyle/>
          <a:p>
            <a:pPr marL="0" indent="0" algn="just">
              <a:buNone/>
            </a:pPr>
            <a:r>
              <a:rPr lang="uk-UA" sz="2400" dirty="0" smtClean="0">
                <a:latin typeface="Times New Roman" panose="02020603050405020304" pitchFamily="18" charset="0"/>
                <a:cs typeface="Times New Roman" panose="02020603050405020304" pitchFamily="18" charset="0"/>
              </a:rPr>
              <a:t>Положення </a:t>
            </a:r>
            <a:r>
              <a:rPr lang="uk-UA" sz="2400" dirty="0">
                <a:latin typeface="Times New Roman" panose="02020603050405020304" pitchFamily="18" charset="0"/>
                <a:cs typeface="Times New Roman" panose="02020603050405020304" pitchFamily="18" charset="0"/>
              </a:rPr>
              <a:t>ЦМТ </a:t>
            </a:r>
            <a:r>
              <a:rPr lang="uk-UA" sz="2400" dirty="0" smtClean="0">
                <a:latin typeface="Times New Roman" panose="02020603050405020304" pitchFamily="18" charset="0"/>
                <a:cs typeface="Times New Roman" panose="02020603050405020304" pitchFamily="18" charset="0"/>
              </a:rPr>
              <a:t>людини </a:t>
            </a:r>
            <a:r>
              <a:rPr lang="uk-UA" sz="2400" dirty="0">
                <a:latin typeface="Times New Roman" panose="02020603050405020304" pitchFamily="18" charset="0"/>
                <a:cs typeface="Times New Roman" panose="02020603050405020304" pitchFamily="18" charset="0"/>
              </a:rPr>
              <a:t>обумовлюється </a:t>
            </a:r>
            <a:r>
              <a:rPr lang="uk-UA" sz="2400" dirty="0" smtClean="0">
                <a:latin typeface="Times New Roman" panose="02020603050405020304" pitchFamily="18" charset="0"/>
                <a:cs typeface="Times New Roman" panose="02020603050405020304" pitchFamily="18" charset="0"/>
              </a:rPr>
              <a:t>не тільки фізичними розрахунками, а й анатомо-фізіологічними </a:t>
            </a:r>
            <a:r>
              <a:rPr lang="uk-UA" sz="2400" dirty="0">
                <a:latin typeface="Times New Roman" panose="02020603050405020304" pitchFamily="18" charset="0"/>
                <a:cs typeface="Times New Roman" panose="02020603050405020304" pitchFamily="18" charset="0"/>
              </a:rPr>
              <a:t>особливостями, позою тіла, навіть активністю функціювання органів </a:t>
            </a:r>
            <a:r>
              <a:rPr lang="uk-UA" sz="2400" dirty="0" smtClean="0">
                <a:latin typeface="Times New Roman" panose="02020603050405020304" pitchFamily="18" charset="0"/>
                <a:cs typeface="Times New Roman" panose="02020603050405020304" pitchFamily="18" charset="0"/>
              </a:rPr>
              <a:t>і систем. Тому у  </a:t>
            </a:r>
            <a:r>
              <a:rPr lang="uk-UA" sz="2400" dirty="0">
                <a:latin typeface="Times New Roman" panose="02020603050405020304" pitchFamily="18" charset="0"/>
                <a:cs typeface="Times New Roman" panose="02020603050405020304" pitchFamily="18" charset="0"/>
              </a:rPr>
              <a:t>живому </a:t>
            </a:r>
            <a:r>
              <a:rPr lang="uk-UA" sz="2400" dirty="0" smtClean="0">
                <a:latin typeface="Times New Roman" panose="02020603050405020304" pitchFamily="18" charset="0"/>
                <a:cs typeface="Times New Roman" panose="02020603050405020304" pitchFamily="18" charset="0"/>
              </a:rPr>
              <a:t>організмі людини </a:t>
            </a:r>
            <a:r>
              <a:rPr lang="uk-UA" sz="2400" i="1" dirty="0" smtClean="0">
                <a:solidFill>
                  <a:srgbClr val="0070C0"/>
                </a:solidFill>
                <a:latin typeface="Times New Roman" panose="02020603050405020304" pitchFamily="18" charset="0"/>
                <a:cs typeface="Times New Roman" panose="02020603050405020304" pitchFamily="18" charset="0"/>
              </a:rPr>
              <a:t>ЦМТ </a:t>
            </a:r>
            <a:r>
              <a:rPr lang="uk-UA" sz="2400" i="1" dirty="0">
                <a:solidFill>
                  <a:srgbClr val="0070C0"/>
                </a:solidFill>
                <a:latin typeface="Times New Roman" panose="02020603050405020304" pitchFamily="18" charset="0"/>
                <a:cs typeface="Times New Roman" panose="02020603050405020304" pitchFamily="18" charset="0"/>
              </a:rPr>
              <a:t>не є строго фіксованою </a:t>
            </a:r>
            <a:r>
              <a:rPr lang="uk-UA" sz="2400" i="1" dirty="0" smtClean="0">
                <a:solidFill>
                  <a:srgbClr val="0070C0"/>
                </a:solidFill>
                <a:latin typeface="Times New Roman" panose="02020603050405020304" pitchFamily="18" charset="0"/>
                <a:cs typeface="Times New Roman" panose="02020603050405020304" pitchFamily="18" charset="0"/>
              </a:rPr>
              <a:t>точкою</a:t>
            </a:r>
            <a:r>
              <a:rPr lang="uk-UA" sz="2400" dirty="0" smtClean="0">
                <a:latin typeface="Times New Roman" panose="02020603050405020304" pitchFamily="18" charset="0"/>
                <a:cs typeface="Times New Roman" panose="02020603050405020304" pitchFamily="18" charset="0"/>
              </a:rPr>
              <a:t>, вона постійно </a:t>
            </a:r>
            <a:r>
              <a:rPr lang="uk-UA" sz="2400" dirty="0">
                <a:latin typeface="Times New Roman" panose="02020603050405020304" pitchFamily="18" charset="0"/>
                <a:cs typeface="Times New Roman" panose="02020603050405020304" pitchFamily="18" charset="0"/>
              </a:rPr>
              <a:t>«мігрує».</a:t>
            </a:r>
          </a:p>
          <a:p>
            <a:pPr marL="0" indent="0" algn="just">
              <a:buNone/>
            </a:pPr>
            <a:r>
              <a:rPr lang="uk-UA" sz="2400" dirty="0" smtClean="0">
                <a:latin typeface="Times New Roman" panose="02020603050405020304" pitchFamily="18" charset="0"/>
                <a:cs typeface="Times New Roman" panose="02020603050405020304" pitchFamily="18" charset="0"/>
              </a:rPr>
              <a:t>Залежно </a:t>
            </a:r>
            <a:r>
              <a:rPr lang="uk-UA" sz="2400" dirty="0">
                <a:latin typeface="Times New Roman" panose="02020603050405020304" pitchFamily="18" charset="0"/>
                <a:cs typeface="Times New Roman" panose="02020603050405020304" pitchFamily="18" charset="0"/>
              </a:rPr>
              <a:t>від процесів кровообігу, дихання, травлення в кожен момент часу положення окремих елементів тіла змінюється, що позначається і на положенні його </a:t>
            </a:r>
            <a:r>
              <a:rPr lang="uk-UA" sz="2400" dirty="0" smtClean="0">
                <a:latin typeface="Times New Roman" panose="02020603050405020304" pitchFamily="18" charset="0"/>
                <a:cs typeface="Times New Roman" panose="02020603050405020304" pitchFamily="18" charset="0"/>
              </a:rPr>
              <a:t>ЦМТ. </a:t>
            </a:r>
            <a:endParaRPr lang="ru-RU" sz="2400" dirty="0"/>
          </a:p>
        </p:txBody>
      </p:sp>
      <p:pic>
        <p:nvPicPr>
          <p:cNvPr id="4" name="Рисунок 3"/>
          <p:cNvPicPr>
            <a:picLocks noChangeAspect="1"/>
          </p:cNvPicPr>
          <p:nvPr/>
        </p:nvPicPr>
        <p:blipFill>
          <a:blip r:embed="rId2"/>
          <a:stretch>
            <a:fillRect/>
          </a:stretch>
        </p:blipFill>
        <p:spPr>
          <a:xfrm>
            <a:off x="2437117" y="3429000"/>
            <a:ext cx="4413782" cy="3312368"/>
          </a:xfrm>
          <a:prstGeom prst="rect">
            <a:avLst/>
          </a:prstGeom>
        </p:spPr>
      </p:pic>
    </p:spTree>
    <p:extLst>
      <p:ext uri="{BB962C8B-B14F-4D97-AF65-F5344CB8AC3E}">
        <p14:creationId xmlns:p14="http://schemas.microsoft.com/office/powerpoint/2010/main" val="351391752"/>
      </p:ext>
    </p:extLst>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29208" y="0"/>
            <a:ext cx="8229600" cy="764704"/>
          </a:xfrm>
        </p:spPr>
        <p:txBody>
          <a:bodyPr>
            <a:normAutofit fontScale="90000"/>
          </a:bodyPr>
          <a:lstStyle/>
          <a:p>
            <a:r>
              <a:rPr lang="uk-UA" sz="2800" b="1" dirty="0" smtClean="0">
                <a:latin typeface="Times New Roman" panose="02020603050405020304" pitchFamily="18" charset="0"/>
                <a:cs typeface="Times New Roman" panose="02020603050405020304" pitchFamily="18" charset="0"/>
              </a:rPr>
              <a:t>Різниця в положенні центра мас у чоловіків і жінок</a:t>
            </a:r>
            <a:endParaRPr lang="uk-UA" sz="2800" b="1" dirty="0">
              <a:latin typeface="Times New Roman" panose="02020603050405020304" pitchFamily="18" charset="0"/>
              <a:cs typeface="Times New Roman" panose="02020603050405020304" pitchFamily="18" charset="0"/>
            </a:endParaRPr>
          </a:p>
        </p:txBody>
      </p:sp>
      <p:sp>
        <p:nvSpPr>
          <p:cNvPr id="3" name="Місце для вмісту 2"/>
          <p:cNvSpPr>
            <a:spLocks noGrp="1"/>
          </p:cNvSpPr>
          <p:nvPr>
            <p:ph idx="1"/>
          </p:nvPr>
        </p:nvSpPr>
        <p:spPr>
          <a:xfrm>
            <a:off x="529208" y="980728"/>
            <a:ext cx="5122912" cy="5688632"/>
          </a:xfrm>
        </p:spPr>
        <p:txBody>
          <a:bodyPr>
            <a:normAutofit fontScale="92500" lnSpcReduction="10000"/>
          </a:bodyPr>
          <a:lstStyle/>
          <a:p>
            <a:pPr algn="just"/>
            <a:r>
              <a:rPr lang="uk-UA" sz="2600" dirty="0" smtClean="0">
                <a:latin typeface="Times New Roman" panose="02020603050405020304" pitchFamily="18" charset="0"/>
                <a:cs typeface="Times New Roman" panose="02020603050405020304" pitchFamily="18" charset="0"/>
              </a:rPr>
              <a:t>Положення </a:t>
            </a:r>
            <a:r>
              <a:rPr lang="uk-UA" sz="2600" dirty="0">
                <a:latin typeface="Times New Roman" panose="02020603050405020304" pitchFamily="18" charset="0"/>
                <a:cs typeface="Times New Roman" panose="02020603050405020304" pitchFamily="18" charset="0"/>
              </a:rPr>
              <a:t>центра мас у чоловіків і жінок відрізняється через анатомічні особливості та різне розподілення маси </a:t>
            </a:r>
            <a:r>
              <a:rPr lang="uk-UA" sz="2600" dirty="0" smtClean="0">
                <a:latin typeface="Times New Roman" panose="02020603050405020304" pitchFamily="18" charset="0"/>
                <a:cs typeface="Times New Roman" panose="02020603050405020304" pitchFamily="18" charset="0"/>
              </a:rPr>
              <a:t>по об’єму тіла</a:t>
            </a:r>
            <a:r>
              <a:rPr lang="uk-UA" sz="2600" dirty="0">
                <a:latin typeface="Times New Roman" panose="02020603050405020304" pitchFamily="18" charset="0"/>
                <a:cs typeface="Times New Roman" panose="02020603050405020304" pitchFamily="18" charset="0"/>
              </a:rPr>
              <a:t>. </a:t>
            </a:r>
            <a:endParaRPr lang="uk-UA" sz="2600" dirty="0" smtClean="0">
              <a:latin typeface="Times New Roman" panose="02020603050405020304" pitchFamily="18" charset="0"/>
              <a:cs typeface="Times New Roman" panose="02020603050405020304" pitchFamily="18" charset="0"/>
            </a:endParaRPr>
          </a:p>
          <a:p>
            <a:pPr algn="just"/>
            <a:r>
              <a:rPr lang="uk-UA" sz="2600" dirty="0">
                <a:latin typeface="Times New Roman" panose="02020603050405020304" pitchFamily="18" charset="0"/>
                <a:cs typeface="Times New Roman" panose="02020603050405020304" pitchFamily="18" charset="0"/>
              </a:rPr>
              <a:t>У чоловіків: центр мас розташований вище, приблизно на рівні 56–58% загального зросту, рахуючи від стоп. Це обумовлено більшою масою верхньої частини тіла (груди, плечі) та розвиненою мускулатурою. </a:t>
            </a:r>
          </a:p>
          <a:p>
            <a:pPr algn="just"/>
            <a:r>
              <a:rPr lang="uk-UA" sz="2600" dirty="0">
                <a:latin typeface="Times New Roman" panose="02020603050405020304" pitchFamily="18" charset="0"/>
                <a:cs typeface="Times New Roman" panose="02020603050405020304" pitchFamily="18" charset="0"/>
              </a:rPr>
              <a:t>У жінок: центр мас розташований нижче, приблизно на рівні 53–55% зросту від стоп. Причина в ширшому тазі та більшій масі в зоні стегон і сідниць</a:t>
            </a:r>
            <a:r>
              <a:rPr lang="uk-UA" sz="2600" dirty="0" smtClean="0">
                <a:latin typeface="Times New Roman" panose="02020603050405020304" pitchFamily="18" charset="0"/>
                <a:cs typeface="Times New Roman" panose="02020603050405020304" pitchFamily="18" charset="0"/>
              </a:rPr>
              <a:t>.</a:t>
            </a:r>
            <a:endParaRPr lang="uk-UA" sz="2600" dirty="0">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a:stretch>
            <a:fillRect/>
          </a:stretch>
        </p:blipFill>
        <p:spPr>
          <a:xfrm>
            <a:off x="5940152" y="1268760"/>
            <a:ext cx="2981325" cy="4176464"/>
          </a:xfrm>
          <a:prstGeom prst="rect">
            <a:avLst/>
          </a:prstGeom>
        </p:spPr>
      </p:pic>
    </p:spTree>
    <p:extLst>
      <p:ext uri="{BB962C8B-B14F-4D97-AF65-F5344CB8AC3E}">
        <p14:creationId xmlns:p14="http://schemas.microsoft.com/office/powerpoint/2010/main" val="2491956597"/>
      </p:ext>
    </p:extLst>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323528" y="188640"/>
            <a:ext cx="8568952" cy="2016224"/>
          </a:xfrm>
        </p:spPr>
        <p:txBody>
          <a:bodyPr>
            <a:noAutofit/>
          </a:bodyPr>
          <a:lstStyle/>
          <a:p>
            <a:pPr algn="just"/>
            <a:r>
              <a:rPr lang="uk-UA" sz="2400" dirty="0" smtClean="0">
                <a:latin typeface="Times New Roman" panose="02020603050405020304" pitchFamily="18" charset="0"/>
                <a:cs typeface="Times New Roman" panose="02020603050405020304" pitchFamily="18" charset="0"/>
              </a:rPr>
              <a:t>У чоловіків центр ваги знаходиться приблизно на рівні грудей. Це робить їх більш стійкими в рухах, де потрібна верхня сила тіла, наприклад, у витягуванні або згинанні. </a:t>
            </a:r>
          </a:p>
          <a:p>
            <a:pPr algn="just"/>
            <a:r>
              <a:rPr lang="uk-UA" sz="2400" dirty="0" smtClean="0">
                <a:latin typeface="Times New Roman" panose="02020603050405020304" pitchFamily="18" charset="0"/>
                <a:cs typeface="Times New Roman" panose="02020603050405020304" pitchFamily="18" charset="0"/>
              </a:rPr>
              <a:t>У жінок центр тяжіння зазвичай нижче, ближче до стегон.</a:t>
            </a:r>
          </a:p>
        </p:txBody>
      </p:sp>
      <p:pic>
        <p:nvPicPr>
          <p:cNvPr id="6" name="Рисунок 5"/>
          <p:cNvPicPr>
            <a:picLocks noChangeAspect="1"/>
          </p:cNvPicPr>
          <p:nvPr/>
        </p:nvPicPr>
        <p:blipFill>
          <a:blip r:embed="rId2"/>
          <a:stretch>
            <a:fillRect/>
          </a:stretch>
        </p:blipFill>
        <p:spPr>
          <a:xfrm>
            <a:off x="1340265" y="2204864"/>
            <a:ext cx="6535478" cy="4359018"/>
          </a:xfrm>
          <a:prstGeom prst="rect">
            <a:avLst/>
          </a:prstGeom>
        </p:spPr>
      </p:pic>
    </p:spTree>
    <p:extLst>
      <p:ext uri="{BB962C8B-B14F-4D97-AF65-F5344CB8AC3E}">
        <p14:creationId xmlns:p14="http://schemas.microsoft.com/office/powerpoint/2010/main" val="3295706333"/>
      </p:ext>
    </p:extLst>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251520" y="476672"/>
            <a:ext cx="8640960" cy="4525963"/>
          </a:xfrm>
        </p:spPr>
        <p:txBody>
          <a:bodyPr>
            <a:normAutofit/>
          </a:bodyPr>
          <a:lstStyle/>
          <a:p>
            <a:pPr marL="0" indent="0" algn="just">
              <a:buNone/>
            </a:pPr>
            <a:r>
              <a:rPr lang="uk-UA" sz="2400" dirty="0" smtClean="0">
                <a:latin typeface="Times New Roman" panose="02020603050405020304" pitchFamily="18" charset="0"/>
                <a:cs typeface="Times New Roman" panose="02020603050405020304" pitchFamily="18" charset="0"/>
              </a:rPr>
              <a:t>	Наприклад, для чоловіка зі зростом 180 см центр мас буде знаходитися приблизно на висоті 100–104 см від стоп. Для жінки зі зростом 160 см центр мас буде знаходитися приблизно на висоті 85–88 см від стоп.</a:t>
            </a:r>
          </a:p>
          <a:p>
            <a:pPr algn="just"/>
            <a:r>
              <a:rPr lang="uk-UA" sz="2400" dirty="0">
                <a:latin typeface="Times New Roman" panose="02020603050405020304" pitchFamily="18" charset="0"/>
                <a:cs typeface="Times New Roman" panose="02020603050405020304" pitchFamily="18" charset="0"/>
              </a:rPr>
              <a:t>У </a:t>
            </a:r>
            <a:r>
              <a:rPr lang="uk-UA" sz="2400" dirty="0" smtClean="0">
                <a:latin typeface="Times New Roman" panose="02020603050405020304" pitchFamily="18" charset="0"/>
                <a:cs typeface="Times New Roman" panose="02020603050405020304" pitchFamily="18" charset="0"/>
              </a:rPr>
              <a:t>чоловіків більш </a:t>
            </a:r>
            <a:r>
              <a:rPr lang="uk-UA" sz="2400" dirty="0">
                <a:latin typeface="Times New Roman" panose="02020603050405020304" pitchFamily="18" charset="0"/>
                <a:cs typeface="Times New Roman" panose="02020603050405020304" pitchFamily="18" charset="0"/>
              </a:rPr>
              <a:t>високий центр мас забезпечує більшу мобільність верхньої частини тіла</a:t>
            </a:r>
            <a:r>
              <a:rPr lang="uk-UA" sz="2400" dirty="0" smtClean="0">
                <a:latin typeface="Times New Roman" panose="02020603050405020304" pitchFamily="18" charset="0"/>
                <a:cs typeface="Times New Roman" panose="02020603050405020304" pitchFamily="18" charset="0"/>
              </a:rPr>
              <a:t>. Однак </a:t>
            </a:r>
            <a:r>
              <a:rPr lang="uk-UA" sz="2400" dirty="0">
                <a:latin typeface="Times New Roman" panose="02020603050405020304" pitchFamily="18" charset="0"/>
                <a:cs typeface="Times New Roman" panose="02020603050405020304" pitchFamily="18" charset="0"/>
              </a:rPr>
              <a:t>це може знижувати стійкість, особливо під час різких рухів чи нахилів</a:t>
            </a:r>
            <a:r>
              <a:rPr lang="uk-UA" sz="2400" dirty="0" smtClean="0">
                <a:latin typeface="Times New Roman" panose="02020603050405020304" pitchFamily="18" charset="0"/>
                <a:cs typeface="Times New Roman" panose="02020603050405020304" pitchFamily="18" charset="0"/>
              </a:rPr>
              <a:t>.</a:t>
            </a:r>
          </a:p>
          <a:p>
            <a:pPr algn="just"/>
            <a:r>
              <a:rPr lang="uk-UA" sz="2400" dirty="0" smtClean="0">
                <a:latin typeface="Times New Roman" panose="02020603050405020304" pitchFamily="18" charset="0"/>
                <a:cs typeface="Times New Roman" panose="02020603050405020304" pitchFamily="18" charset="0"/>
              </a:rPr>
              <a:t>У жінок низький </a:t>
            </a:r>
            <a:r>
              <a:rPr lang="uk-UA" sz="2400" dirty="0">
                <a:latin typeface="Times New Roman" panose="02020603050405020304" pitchFamily="18" charset="0"/>
                <a:cs typeface="Times New Roman" panose="02020603050405020304" pitchFamily="18" charset="0"/>
              </a:rPr>
              <a:t>центр мас сприяє кращій стійкості, що особливо помітно під час статичних положень або ходьби</a:t>
            </a:r>
            <a:r>
              <a:rPr lang="uk-UA" sz="2400" dirty="0" smtClean="0">
                <a:latin typeface="Times New Roman" panose="02020603050405020304" pitchFamily="18" charset="0"/>
                <a:cs typeface="Times New Roman" panose="02020603050405020304" pitchFamily="18" charset="0"/>
              </a:rPr>
              <a:t>. Це </a:t>
            </a:r>
            <a:r>
              <a:rPr lang="uk-UA" sz="2400" dirty="0">
                <a:latin typeface="Times New Roman" panose="02020603050405020304" pitchFamily="18" charset="0"/>
                <a:cs typeface="Times New Roman" panose="02020603050405020304" pitchFamily="18" charset="0"/>
              </a:rPr>
              <a:t>робить жінок стійкішими при зміні положення тіла.</a:t>
            </a:r>
            <a:endParaRPr lang="uk-UA" sz="24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79811369"/>
      </p:ext>
    </p:extLst>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395536" y="332657"/>
            <a:ext cx="8229600" cy="3024336"/>
          </a:xfrm>
        </p:spPr>
        <p:txBody>
          <a:bodyPr>
            <a:normAutofit/>
          </a:bodyPr>
          <a:lstStyle/>
          <a:p>
            <a:r>
              <a:rPr lang="uk-UA" sz="2400" i="1" dirty="0">
                <a:latin typeface="Times New Roman" panose="02020603050405020304" pitchFamily="18" charset="0"/>
                <a:cs typeface="Times New Roman" panose="02020603050405020304" pitchFamily="18" charset="0"/>
              </a:rPr>
              <a:t>У спорті </a:t>
            </a:r>
            <a:r>
              <a:rPr lang="uk-UA" sz="2400" dirty="0">
                <a:latin typeface="Times New Roman" panose="02020603050405020304" pitchFamily="18" charset="0"/>
                <a:cs typeface="Times New Roman" panose="02020603050405020304" pitchFamily="18" charset="0"/>
              </a:rPr>
              <a:t>ці відмінності впливають на стратегії тренувань (наприклад, стрибки, баланс, біг</a:t>
            </a:r>
            <a:r>
              <a:rPr lang="uk-UA" sz="2400" dirty="0" smtClean="0">
                <a:latin typeface="Times New Roman" panose="02020603050405020304" pitchFamily="18" charset="0"/>
                <a:cs typeface="Times New Roman" panose="02020603050405020304" pitchFamily="18" charset="0"/>
              </a:rPr>
              <a:t>).</a:t>
            </a:r>
          </a:p>
          <a:p>
            <a:r>
              <a:rPr lang="uk-UA" sz="2400" i="1" dirty="0">
                <a:latin typeface="Times New Roman" panose="02020603050405020304" pitchFamily="18" charset="0"/>
                <a:cs typeface="Times New Roman" panose="02020603050405020304" pitchFamily="18" charset="0"/>
              </a:rPr>
              <a:t>У дизайні обладнання </a:t>
            </a:r>
            <a:r>
              <a:rPr lang="uk-UA" sz="2400" dirty="0">
                <a:latin typeface="Times New Roman" panose="02020603050405020304" pitchFamily="18" charset="0"/>
                <a:cs typeface="Times New Roman" panose="02020603050405020304" pitchFamily="18" charset="0"/>
              </a:rPr>
              <a:t>або інструментів це важливо для забезпечення ергономіки.</a:t>
            </a:r>
          </a:p>
          <a:p>
            <a:r>
              <a:rPr lang="uk-UA" sz="2400" i="1" dirty="0" smtClean="0">
                <a:latin typeface="Times New Roman" panose="02020603050405020304" pitchFamily="18" charset="0"/>
                <a:cs typeface="Times New Roman" panose="02020603050405020304" pitchFamily="18" charset="0"/>
              </a:rPr>
              <a:t>У </a:t>
            </a:r>
            <a:r>
              <a:rPr lang="uk-UA" sz="2400" i="1" dirty="0">
                <a:latin typeface="Times New Roman" panose="02020603050405020304" pitchFamily="18" charset="0"/>
                <a:cs typeface="Times New Roman" panose="02020603050405020304" pitchFamily="18" charset="0"/>
              </a:rPr>
              <a:t>медицині </a:t>
            </a:r>
            <a:r>
              <a:rPr lang="uk-UA" sz="2400" dirty="0">
                <a:latin typeface="Times New Roman" panose="02020603050405020304" pitchFamily="18" charset="0"/>
                <a:cs typeface="Times New Roman" panose="02020603050405020304" pitchFamily="18" charset="0"/>
              </a:rPr>
              <a:t>це враховують при створенні ортопедичних засобів, реабілітації чи аналізі травм</a:t>
            </a:r>
            <a:r>
              <a:rPr lang="uk-UA" sz="2400" dirty="0" smtClean="0">
                <a:latin typeface="Times New Roman" panose="02020603050405020304" pitchFamily="18" charset="0"/>
                <a:cs typeface="Times New Roman" panose="02020603050405020304" pitchFamily="18" charset="0"/>
              </a:rPr>
              <a:t>.</a:t>
            </a:r>
          </a:p>
        </p:txBody>
      </p:sp>
      <p:pic>
        <p:nvPicPr>
          <p:cNvPr id="8" name="Рисунок 7"/>
          <p:cNvPicPr>
            <a:picLocks noChangeAspect="1"/>
          </p:cNvPicPr>
          <p:nvPr/>
        </p:nvPicPr>
        <p:blipFill>
          <a:blip r:embed="rId2"/>
          <a:stretch>
            <a:fillRect/>
          </a:stretch>
        </p:blipFill>
        <p:spPr>
          <a:xfrm>
            <a:off x="3760587" y="4984004"/>
            <a:ext cx="3175122" cy="1786535"/>
          </a:xfrm>
          <a:prstGeom prst="rect">
            <a:avLst/>
          </a:prstGeom>
        </p:spPr>
      </p:pic>
      <p:pic>
        <p:nvPicPr>
          <p:cNvPr id="9" name="Рисунок 8"/>
          <p:cNvPicPr>
            <a:picLocks noChangeAspect="1"/>
          </p:cNvPicPr>
          <p:nvPr/>
        </p:nvPicPr>
        <p:blipFill>
          <a:blip r:embed="rId3"/>
          <a:stretch>
            <a:fillRect/>
          </a:stretch>
        </p:blipFill>
        <p:spPr>
          <a:xfrm>
            <a:off x="395536" y="3028550"/>
            <a:ext cx="3211104" cy="2283898"/>
          </a:xfrm>
          <a:prstGeom prst="rect">
            <a:avLst/>
          </a:prstGeom>
        </p:spPr>
      </p:pic>
      <p:pic>
        <p:nvPicPr>
          <p:cNvPr id="10" name="Рисунок 9"/>
          <p:cNvPicPr>
            <a:picLocks noChangeAspect="1"/>
          </p:cNvPicPr>
          <p:nvPr/>
        </p:nvPicPr>
        <p:blipFill>
          <a:blip r:embed="rId4"/>
          <a:stretch>
            <a:fillRect/>
          </a:stretch>
        </p:blipFill>
        <p:spPr>
          <a:xfrm>
            <a:off x="5348148" y="2852936"/>
            <a:ext cx="2579195" cy="2007890"/>
          </a:xfrm>
          <a:prstGeom prst="rect">
            <a:avLst/>
          </a:prstGeom>
        </p:spPr>
      </p:pic>
    </p:spTree>
    <p:extLst>
      <p:ext uri="{BB962C8B-B14F-4D97-AF65-F5344CB8AC3E}">
        <p14:creationId xmlns:p14="http://schemas.microsoft.com/office/powerpoint/2010/main" val="571815992"/>
      </p:ext>
    </p:extLst>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8D05A4D0-F2A4-4C89-8BAD-A696F7B67EC0}"/>
              </a:ext>
            </a:extLst>
          </p:cNvPr>
          <p:cNvSpPr>
            <a:spLocks noGrp="1"/>
          </p:cNvSpPr>
          <p:nvPr>
            <p:ph idx="1"/>
          </p:nvPr>
        </p:nvSpPr>
        <p:spPr>
          <a:xfrm>
            <a:off x="539552" y="548680"/>
            <a:ext cx="8208912" cy="5688632"/>
          </a:xfrm>
        </p:spPr>
        <p:txBody>
          <a:bodyPr>
            <a:normAutofit/>
          </a:bodyPr>
          <a:lstStyle/>
          <a:p>
            <a:pPr marL="0" indent="0" algn="ctr">
              <a:buNone/>
            </a:pPr>
            <a:r>
              <a:rPr lang="uk-UA" sz="2400" b="1" i="0" strike="noStrike" baseline="0" dirty="0" smtClean="0">
                <a:latin typeface="Times New Roman" panose="02020603050405020304" pitchFamily="18" charset="0"/>
                <a:cs typeface="Times New Roman" panose="02020603050405020304" pitchFamily="18" charset="0"/>
              </a:rPr>
              <a:t>Електронне обладнання для визначення координат центра мас тіла</a:t>
            </a:r>
          </a:p>
          <a:p>
            <a:pPr algn="just"/>
            <a:endParaRPr lang="uk-UA" sz="2400" dirty="0">
              <a:latin typeface="Times New Roman" panose="02020603050405020304" pitchFamily="18" charset="0"/>
              <a:cs typeface="Times New Roman" panose="02020603050405020304" pitchFamily="18" charset="0"/>
            </a:endParaRPr>
          </a:p>
          <a:p>
            <a:pPr algn="just"/>
            <a:r>
              <a:rPr lang="uk-UA" sz="2400" b="0" i="0" strike="noStrike" baseline="0" dirty="0" smtClean="0">
                <a:latin typeface="Times New Roman" panose="02020603050405020304" pitchFamily="18" charset="0"/>
                <a:cs typeface="Times New Roman" panose="02020603050405020304" pitchFamily="18" charset="0"/>
              </a:rPr>
              <a:t>Визначення координат ЦМТ – це важливе завдання з точки зору біомеханіки, адже траєкторія руху ЦМТ людини та центрів мас його окремих частин не співпадають. Тому можливість визначення </a:t>
            </a:r>
            <a:r>
              <a:rPr lang="uk-UA" sz="2400" dirty="0" smtClean="0">
                <a:latin typeface="Times New Roman" panose="02020603050405020304" pitchFamily="18" charset="0"/>
                <a:cs typeface="Times New Roman" panose="02020603050405020304" pitchFamily="18" charset="0"/>
              </a:rPr>
              <a:t>цих</a:t>
            </a:r>
            <a:r>
              <a:rPr lang="uk-UA" sz="2400" b="0" i="0" strike="noStrike" baseline="0" dirty="0" smtClean="0">
                <a:latin typeface="Times New Roman" panose="02020603050405020304" pitchFamily="18" charset="0"/>
                <a:cs typeface="Times New Roman" panose="02020603050405020304" pitchFamily="18" charset="0"/>
              </a:rPr>
              <a:t> координат є показником</a:t>
            </a:r>
            <a:r>
              <a:rPr lang="uk-UA" sz="2400" dirty="0" smtClean="0">
                <a:latin typeface="Times New Roman" panose="02020603050405020304" pitchFamily="18" charset="0"/>
                <a:cs typeface="Times New Roman" panose="02020603050405020304" pitchFamily="18" charset="0"/>
              </a:rPr>
              <a:t> </a:t>
            </a:r>
            <a:r>
              <a:rPr lang="uk-UA" sz="2400" b="0" strike="noStrike" baseline="0" dirty="0" smtClean="0">
                <a:latin typeface="Times New Roman" panose="02020603050405020304" pitchFamily="18" charset="0"/>
                <a:cs typeface="Times New Roman" panose="02020603050405020304" pitchFamily="18" charset="0"/>
              </a:rPr>
              <a:t>досконалості електронного обладнання при обробці медико-біологічних даних.</a:t>
            </a:r>
          </a:p>
          <a:p>
            <a:pPr algn="just"/>
            <a:r>
              <a:rPr lang="uk-UA" sz="2400" b="0" i="0" strike="noStrike" baseline="0" dirty="0" smtClean="0">
                <a:latin typeface="Times New Roman" panose="02020603050405020304" pitchFamily="18" charset="0"/>
                <a:cs typeface="Times New Roman" panose="02020603050405020304" pitchFamily="18" charset="0"/>
              </a:rPr>
              <a:t>Зміна траєкторії руху ЦМТ, згідно з першим законом Ньютона, відображає дію на тіло людини інших тiл. Це дає можливість визначити кінематичні та динамічні характеристики (а саме, розрахувати величину та напрямок сили реакції опори).</a:t>
            </a:r>
            <a:endParaRPr lang="uk-UA"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22180218"/>
      </p:ext>
    </p:extLst>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5576" y="0"/>
            <a:ext cx="7931224" cy="764704"/>
          </a:xfrm>
        </p:spPr>
        <p:txBody>
          <a:bodyPr>
            <a:normAutofit/>
          </a:bodyPr>
          <a:lstStyle/>
          <a:p>
            <a:r>
              <a:rPr lang="uk-UA" sz="2800" dirty="0" smtClean="0">
                <a:solidFill>
                  <a:srgbClr val="0070C0"/>
                </a:solidFill>
                <a:latin typeface="Times New Roman" panose="02020603050405020304" pitchFamily="18" charset="0"/>
                <a:cs typeface="Times New Roman" panose="02020603050405020304" pitchFamily="18" charset="0"/>
              </a:rPr>
              <a:t>Платформа сили</a:t>
            </a:r>
            <a:endParaRPr lang="uk-UA" sz="2800" dirty="0">
              <a:solidFill>
                <a:srgbClr val="0070C0"/>
              </a:solidFill>
              <a:latin typeface="Times New Roman" panose="02020603050405020304" pitchFamily="18" charset="0"/>
              <a:cs typeface="Times New Roman" panose="02020603050405020304" pitchFamily="18" charset="0"/>
            </a:endParaRPr>
          </a:p>
        </p:txBody>
      </p:sp>
      <p:sp>
        <p:nvSpPr>
          <p:cNvPr id="3" name="Місце для вмісту 2"/>
          <p:cNvSpPr>
            <a:spLocks noGrp="1"/>
          </p:cNvSpPr>
          <p:nvPr>
            <p:ph idx="1"/>
          </p:nvPr>
        </p:nvSpPr>
        <p:spPr>
          <a:xfrm>
            <a:off x="97161" y="4822285"/>
            <a:ext cx="8589639" cy="2035715"/>
          </a:xfrm>
        </p:spPr>
        <p:txBody>
          <a:bodyPr>
            <a:noAutofit/>
          </a:bodyPr>
          <a:lstStyle/>
          <a:p>
            <a:pPr algn="just"/>
            <a:r>
              <a:rPr lang="uk-UA" sz="2400" dirty="0" smtClean="0">
                <a:latin typeface="Times New Roman" panose="02020603050405020304" pitchFamily="18" charset="0"/>
                <a:cs typeface="Times New Roman" panose="02020603050405020304" pitchFamily="18" charset="0"/>
              </a:rPr>
              <a:t>Платформу сили використовують для біомеханічного аналізу. На зображенні показано платформу з датчиками, що вимірюють силу. Людина стоїть на платформі, а основні характеристики тіла і розподіл сил відображаються на екрані комп’ютера у вигляді графіків і векторів сили.</a:t>
            </a:r>
            <a:endParaRPr lang="uk-UA" sz="2400" dirty="0">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a:blip r:embed="rId2"/>
          <a:stretch>
            <a:fillRect/>
          </a:stretch>
        </p:blipFill>
        <p:spPr>
          <a:xfrm>
            <a:off x="2699792" y="764704"/>
            <a:ext cx="4050499" cy="4057581"/>
          </a:xfrm>
          <a:prstGeom prst="rect">
            <a:avLst/>
          </a:prstGeom>
        </p:spPr>
      </p:pic>
    </p:spTree>
    <p:extLst>
      <p:ext uri="{BB962C8B-B14F-4D97-AF65-F5344CB8AC3E}">
        <p14:creationId xmlns:p14="http://schemas.microsoft.com/office/powerpoint/2010/main" val="116391767"/>
      </p:ext>
    </p:extLst>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34550"/>
            <a:ext cx="8219256" cy="634082"/>
          </a:xfrm>
        </p:spPr>
        <p:txBody>
          <a:bodyPr>
            <a:normAutofit/>
          </a:bodyPr>
          <a:lstStyle/>
          <a:p>
            <a:r>
              <a:rPr lang="uk-UA" sz="2800" dirty="0" smtClean="0">
                <a:solidFill>
                  <a:srgbClr val="0070C0"/>
                </a:solidFill>
                <a:latin typeface="Times New Roman" panose="02020603050405020304" pitchFamily="18" charset="0"/>
                <a:cs typeface="Times New Roman" panose="02020603050405020304" pitchFamily="18" charset="0"/>
              </a:rPr>
              <a:t>Система аналізу ходи</a:t>
            </a:r>
            <a:endParaRPr lang="uk-UA" sz="2800" dirty="0">
              <a:solidFill>
                <a:srgbClr val="0070C0"/>
              </a:solidFill>
              <a:latin typeface="Times New Roman" panose="02020603050405020304" pitchFamily="18" charset="0"/>
              <a:cs typeface="Times New Roman" panose="02020603050405020304" pitchFamily="18" charset="0"/>
            </a:endParaRPr>
          </a:p>
        </p:txBody>
      </p:sp>
      <p:sp>
        <p:nvSpPr>
          <p:cNvPr id="3" name="Місце для вмісту 2"/>
          <p:cNvSpPr>
            <a:spLocks noGrp="1"/>
          </p:cNvSpPr>
          <p:nvPr>
            <p:ph idx="1"/>
          </p:nvPr>
        </p:nvSpPr>
        <p:spPr>
          <a:xfrm>
            <a:off x="107504" y="4941168"/>
            <a:ext cx="8784976" cy="1184995"/>
          </a:xfrm>
        </p:spPr>
        <p:txBody>
          <a:bodyPr>
            <a:noAutofit/>
          </a:bodyPr>
          <a:lstStyle/>
          <a:p>
            <a:pPr algn="just"/>
            <a:r>
              <a:rPr lang="uk-UA" sz="2400" dirty="0" smtClean="0">
                <a:latin typeface="Times New Roman" panose="02020603050405020304" pitchFamily="18" charset="0"/>
                <a:cs typeface="Times New Roman" panose="02020603050405020304" pitchFamily="18" charset="0"/>
              </a:rPr>
              <a:t>Система </a:t>
            </a:r>
            <a:r>
              <a:rPr lang="uk-UA" sz="2400" dirty="0">
                <a:latin typeface="Times New Roman" panose="02020603050405020304" pitchFamily="18" charset="0"/>
                <a:cs typeface="Times New Roman" panose="02020603050405020304" pitchFamily="18" charset="0"/>
              </a:rPr>
              <a:t>аналізу </a:t>
            </a:r>
            <a:r>
              <a:rPr lang="uk-UA" sz="2400" dirty="0" smtClean="0">
                <a:latin typeface="Times New Roman" panose="02020603050405020304" pitchFamily="18" charset="0"/>
                <a:cs typeface="Times New Roman" panose="02020603050405020304" pitchFamily="18" charset="0"/>
              </a:rPr>
              <a:t>ходи: людина йде </a:t>
            </a:r>
            <a:r>
              <a:rPr lang="uk-UA" sz="2400" dirty="0">
                <a:latin typeface="Times New Roman" panose="02020603050405020304" pitchFamily="18" charset="0"/>
                <a:cs typeface="Times New Roman" panose="02020603050405020304" pitchFamily="18" charset="0"/>
              </a:rPr>
              <a:t>по платформі або біговій доріжці, оточеній камерами. На тілі людини </a:t>
            </a:r>
            <a:r>
              <a:rPr lang="uk-UA" sz="2400" dirty="0" smtClean="0">
                <a:latin typeface="Times New Roman" panose="02020603050405020304" pitchFamily="18" charset="0"/>
                <a:cs typeface="Times New Roman" panose="02020603050405020304" pitchFamily="18" charset="0"/>
              </a:rPr>
              <a:t>встановлюють </a:t>
            </a:r>
            <a:r>
              <a:rPr lang="uk-UA" sz="2400" dirty="0">
                <a:latin typeface="Times New Roman" panose="02020603050405020304" pitchFamily="18" charset="0"/>
                <a:cs typeface="Times New Roman" panose="02020603050405020304" pitchFamily="18" charset="0"/>
              </a:rPr>
              <a:t>маркери для захоплення руху, а комп’ютерний екран демонструє 3</a:t>
            </a:r>
            <a:r>
              <a:rPr lang="de-DE" sz="2400" dirty="0">
                <a:latin typeface="Times New Roman" panose="02020603050405020304" pitchFamily="18" charset="0"/>
                <a:cs typeface="Times New Roman" panose="02020603050405020304" pitchFamily="18" charset="0"/>
              </a:rPr>
              <a:t>D-</a:t>
            </a:r>
            <a:r>
              <a:rPr lang="uk-UA" sz="2400" dirty="0">
                <a:latin typeface="Times New Roman" panose="02020603050405020304" pitchFamily="18" charset="0"/>
                <a:cs typeface="Times New Roman" panose="02020603050405020304" pitchFamily="18" charset="0"/>
              </a:rPr>
              <a:t>модель рухів, графіки циклу ходи та розподіл тиску.</a:t>
            </a:r>
          </a:p>
        </p:txBody>
      </p:sp>
      <p:pic>
        <p:nvPicPr>
          <p:cNvPr id="4" name="Рисунок 3"/>
          <p:cNvPicPr>
            <a:picLocks noChangeAspect="1"/>
          </p:cNvPicPr>
          <p:nvPr/>
        </p:nvPicPr>
        <p:blipFill>
          <a:blip r:embed="rId2"/>
          <a:stretch>
            <a:fillRect/>
          </a:stretch>
        </p:blipFill>
        <p:spPr>
          <a:xfrm>
            <a:off x="2560948" y="668632"/>
            <a:ext cx="4032448" cy="4032448"/>
          </a:xfrm>
          <a:prstGeom prst="rect">
            <a:avLst/>
          </a:prstGeom>
        </p:spPr>
      </p:pic>
    </p:spTree>
    <p:extLst>
      <p:ext uri="{BB962C8B-B14F-4D97-AF65-F5344CB8AC3E}">
        <p14:creationId xmlns:p14="http://schemas.microsoft.com/office/powerpoint/2010/main" val="116219949"/>
      </p:ext>
    </p:extLst>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D0D20836-D6CD-458B-A9C7-EDA01B0B3EDE}"/>
              </a:ext>
            </a:extLst>
          </p:cNvPr>
          <p:cNvSpPr>
            <a:spLocks noGrp="1"/>
          </p:cNvSpPr>
          <p:nvPr>
            <p:ph idx="1"/>
          </p:nvPr>
        </p:nvSpPr>
        <p:spPr>
          <a:xfrm>
            <a:off x="323528" y="989651"/>
            <a:ext cx="8496944" cy="3384376"/>
          </a:xfrm>
        </p:spPr>
        <p:txBody>
          <a:bodyPr>
            <a:normAutofit/>
          </a:bodyPr>
          <a:lstStyle/>
          <a:p>
            <a:pPr marL="0" indent="0">
              <a:buNone/>
            </a:pPr>
            <a:r>
              <a:rPr lang="uk-UA" sz="2400" dirty="0" smtClean="0">
                <a:latin typeface="Times New Roman" panose="02020603050405020304" pitchFamily="18" charset="0"/>
                <a:cs typeface="Times New Roman" panose="02020603050405020304" pitchFamily="18" charset="0"/>
              </a:rPr>
              <a:t>Поняття рівноваги по-різному вводиться для поступального та обертального рухів тіла. </a:t>
            </a:r>
          </a:p>
          <a:p>
            <a:pPr marL="0" indent="0">
              <a:buNone/>
            </a:pPr>
            <a:endParaRPr lang="uk-UA" sz="2400" dirty="0" smtClean="0">
              <a:latin typeface="Times New Roman" panose="02020603050405020304" pitchFamily="18" charset="0"/>
              <a:cs typeface="Times New Roman" panose="02020603050405020304" pitchFamily="18" charset="0"/>
            </a:endParaRPr>
          </a:p>
          <a:p>
            <a:pPr algn="just"/>
            <a:r>
              <a:rPr lang="uk-UA" sz="2400" b="1" dirty="0" smtClean="0">
                <a:latin typeface="Times New Roman" panose="02020603050405020304" pitchFamily="18" charset="0"/>
                <a:cs typeface="Times New Roman" panose="02020603050405020304" pitchFamily="18" charset="0"/>
              </a:rPr>
              <a:t>При поступальному русі </a:t>
            </a:r>
            <a:r>
              <a:rPr lang="uk-UA" sz="2400" dirty="0" smtClean="0">
                <a:latin typeface="Times New Roman" panose="02020603050405020304" pitchFamily="18" charset="0"/>
                <a:cs typeface="Times New Roman" panose="02020603050405020304" pitchFamily="18" charset="0"/>
              </a:rPr>
              <a:t>тіло знаходиться в рівновазі, якщо воно знаходиться у стані спокою, або рухається рівномірно та прямолінійно. </a:t>
            </a:r>
          </a:p>
          <a:p>
            <a:pPr algn="just"/>
            <a:r>
              <a:rPr lang="uk-UA" sz="2400" dirty="0" smtClean="0">
                <a:latin typeface="Times New Roman" panose="02020603050405020304" pitchFamily="18" charset="0"/>
                <a:cs typeface="Times New Roman" panose="02020603050405020304" pitchFamily="18" charset="0"/>
              </a:rPr>
              <a:t>Рівновага при поступальному русі - це відсутність прискорення. </a:t>
            </a:r>
          </a:p>
          <a:p>
            <a:pPr marL="0" indent="0">
              <a:buNone/>
            </a:pPr>
            <a:endParaRPr lang="ru-RU" sz="2400" dirty="0">
              <a:latin typeface="Times New Roman" panose="02020603050405020304" pitchFamily="18" charset="0"/>
              <a:cs typeface="Times New Roman" panose="02020603050405020304" pitchFamily="18" charset="0"/>
            </a:endParaRPr>
          </a:p>
        </p:txBody>
      </p:sp>
      <p:pic>
        <p:nvPicPr>
          <p:cNvPr id="4" name="Рисунок 3">
            <a:extLst>
              <a:ext uri="{FF2B5EF4-FFF2-40B4-BE49-F238E27FC236}">
                <a16:creationId xmlns:a16="http://schemas.microsoft.com/office/drawing/2014/main" id="{C1005DCD-5081-4F31-A0F0-58A12C2B383F}"/>
              </a:ext>
            </a:extLst>
          </p:cNvPr>
          <p:cNvPicPr>
            <a:picLocks noChangeAspect="1"/>
          </p:cNvPicPr>
          <p:nvPr/>
        </p:nvPicPr>
        <p:blipFill>
          <a:blip r:embed="rId2"/>
          <a:stretch>
            <a:fillRect/>
          </a:stretch>
        </p:blipFill>
        <p:spPr>
          <a:xfrm>
            <a:off x="3131841" y="4496823"/>
            <a:ext cx="2808312" cy="2106234"/>
          </a:xfrm>
          <a:prstGeom prst="rect">
            <a:avLst/>
          </a:prstGeom>
        </p:spPr>
      </p:pic>
      <p:pic>
        <p:nvPicPr>
          <p:cNvPr id="5" name="Рисунок 4"/>
          <p:cNvPicPr>
            <a:picLocks noChangeAspect="1"/>
          </p:cNvPicPr>
          <p:nvPr/>
        </p:nvPicPr>
        <p:blipFill>
          <a:blip r:embed="rId3"/>
          <a:stretch>
            <a:fillRect/>
          </a:stretch>
        </p:blipFill>
        <p:spPr>
          <a:xfrm>
            <a:off x="2892406" y="188640"/>
            <a:ext cx="3359187" cy="853514"/>
          </a:xfrm>
          <a:prstGeom prst="rect">
            <a:avLst/>
          </a:prstGeom>
        </p:spPr>
      </p:pic>
    </p:spTree>
    <p:extLst>
      <p:ext uri="{BB962C8B-B14F-4D97-AF65-F5344CB8AC3E}">
        <p14:creationId xmlns:p14="http://schemas.microsoft.com/office/powerpoint/2010/main" val="3939931642"/>
      </p:ext>
    </p:extLst>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D131ED82-6186-4205-8619-91A3F8118988}"/>
              </a:ext>
            </a:extLst>
          </p:cNvPr>
          <p:cNvSpPr>
            <a:spLocks noGrp="1"/>
          </p:cNvSpPr>
          <p:nvPr>
            <p:ph idx="1"/>
          </p:nvPr>
        </p:nvSpPr>
        <p:spPr>
          <a:xfrm>
            <a:off x="467544" y="620688"/>
            <a:ext cx="8208912" cy="2376264"/>
          </a:xfrm>
        </p:spPr>
        <p:txBody>
          <a:bodyPr>
            <a:normAutofit/>
          </a:bodyPr>
          <a:lstStyle/>
          <a:p>
            <a:pPr algn="just"/>
            <a:r>
              <a:rPr lang="uk-UA" sz="2400" b="1" dirty="0" smtClean="0">
                <a:latin typeface="Times New Roman" panose="02020603050405020304" pitchFamily="18" charset="0"/>
                <a:cs typeface="Times New Roman" panose="02020603050405020304" pitchFamily="18" charset="0"/>
              </a:rPr>
              <a:t>При обертальному русі </a:t>
            </a:r>
            <a:r>
              <a:rPr lang="uk-UA" sz="2400" dirty="0" smtClean="0">
                <a:latin typeface="Times New Roman" panose="02020603050405020304" pitchFamily="18" charset="0"/>
                <a:cs typeface="Times New Roman" panose="02020603050405020304" pitchFamily="18" charset="0"/>
              </a:rPr>
              <a:t>тіло знаходиться в рівновазі, якщо воно знаходиться у стані спокою, або обертається зі сталою кутовою швидкістю.</a:t>
            </a:r>
          </a:p>
          <a:p>
            <a:pPr algn="just"/>
            <a:r>
              <a:rPr lang="uk-UA" sz="2400" dirty="0">
                <a:latin typeface="Times New Roman" panose="02020603050405020304" pitchFamily="18" charset="0"/>
                <a:cs typeface="Times New Roman" panose="02020603050405020304" pitchFamily="18" charset="0"/>
              </a:rPr>
              <a:t>П</a:t>
            </a:r>
            <a:r>
              <a:rPr lang="uk-UA" sz="2400" dirty="0" smtClean="0">
                <a:latin typeface="Times New Roman" panose="02020603050405020304" pitchFamily="18" charset="0"/>
                <a:cs typeface="Times New Roman" panose="02020603050405020304" pitchFamily="18" charset="0"/>
              </a:rPr>
              <a:t>ри обертальному русі рівновага - це відсутність зміни кутової швидкості обертання (тобто відсутність кутового прискорення). </a:t>
            </a:r>
          </a:p>
          <a:p>
            <a:pPr marL="0" indent="0">
              <a:buNone/>
            </a:pPr>
            <a:endParaRPr lang="ru-RU" sz="3200" dirty="0">
              <a:latin typeface="Times New Roman" panose="02020603050405020304" pitchFamily="18" charset="0"/>
              <a:cs typeface="Times New Roman" panose="02020603050405020304" pitchFamily="18" charset="0"/>
            </a:endParaRPr>
          </a:p>
          <a:p>
            <a:endParaRPr lang="ru-RU" dirty="0"/>
          </a:p>
        </p:txBody>
      </p:sp>
      <p:pic>
        <p:nvPicPr>
          <p:cNvPr id="4" name="Рисунок 3">
            <a:extLst>
              <a:ext uri="{FF2B5EF4-FFF2-40B4-BE49-F238E27FC236}">
                <a16:creationId xmlns:a16="http://schemas.microsoft.com/office/drawing/2014/main" id="{7B8AE699-27FC-435D-8395-079234E0750A}"/>
              </a:ext>
            </a:extLst>
          </p:cNvPr>
          <p:cNvPicPr>
            <a:picLocks noChangeAspect="1"/>
          </p:cNvPicPr>
          <p:nvPr/>
        </p:nvPicPr>
        <p:blipFill>
          <a:blip r:embed="rId2"/>
          <a:stretch>
            <a:fillRect/>
          </a:stretch>
        </p:blipFill>
        <p:spPr>
          <a:xfrm>
            <a:off x="2015716" y="3717032"/>
            <a:ext cx="5112568" cy="2946454"/>
          </a:xfrm>
          <a:prstGeom prst="rect">
            <a:avLst/>
          </a:prstGeom>
        </p:spPr>
      </p:pic>
    </p:spTree>
    <p:extLst>
      <p:ext uri="{BB962C8B-B14F-4D97-AF65-F5344CB8AC3E}">
        <p14:creationId xmlns:p14="http://schemas.microsoft.com/office/powerpoint/2010/main" val="3217968796"/>
      </p:ext>
    </p:extLst>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F7EDBF69-7A08-4CCE-B840-1FEAAB0E8C7B}"/>
              </a:ext>
            </a:extLst>
          </p:cNvPr>
          <p:cNvSpPr>
            <a:spLocks noGrp="1"/>
          </p:cNvSpPr>
          <p:nvPr>
            <p:ph idx="1"/>
          </p:nvPr>
        </p:nvSpPr>
        <p:spPr>
          <a:xfrm>
            <a:off x="323528" y="332656"/>
            <a:ext cx="8496944" cy="1944216"/>
          </a:xfrm>
        </p:spPr>
        <p:txBody>
          <a:bodyPr/>
          <a:lstStyle/>
          <a:p>
            <a:pPr algn="just"/>
            <a:r>
              <a:rPr lang="uk-UA" sz="2400" b="1" dirty="0" smtClean="0">
                <a:latin typeface="Times New Roman" panose="02020603050405020304" pitchFamily="18" charset="0"/>
                <a:cs typeface="Times New Roman" panose="02020603050405020304" pitchFamily="18" charset="0"/>
              </a:rPr>
              <a:t>При поступально-обертальному русі </a:t>
            </a:r>
            <a:r>
              <a:rPr lang="uk-UA" sz="2400" dirty="0" smtClean="0">
                <a:latin typeface="Times New Roman" panose="02020603050405020304" pitchFamily="18" charset="0"/>
                <a:cs typeface="Times New Roman" panose="02020603050405020304" pitchFamily="18" charset="0"/>
              </a:rPr>
              <a:t>тіло людини знаходиться в рівновазі, якщо одночасно виконуються умови рівноваги як для поступального, так і для обертального рухів.</a:t>
            </a:r>
          </a:p>
          <a:p>
            <a:pPr marL="0" indent="0">
              <a:buNone/>
            </a:pPr>
            <a:endParaRPr lang="ru-RU" dirty="0"/>
          </a:p>
        </p:txBody>
      </p:sp>
      <p:pic>
        <p:nvPicPr>
          <p:cNvPr id="4" name="Рисунок 3">
            <a:extLst>
              <a:ext uri="{FF2B5EF4-FFF2-40B4-BE49-F238E27FC236}">
                <a16:creationId xmlns:a16="http://schemas.microsoft.com/office/drawing/2014/main" id="{C83EBC60-3F55-4F7E-9DFF-3102D8818366}"/>
              </a:ext>
            </a:extLst>
          </p:cNvPr>
          <p:cNvPicPr>
            <a:picLocks noChangeAspect="1"/>
          </p:cNvPicPr>
          <p:nvPr/>
        </p:nvPicPr>
        <p:blipFill>
          <a:blip r:embed="rId2"/>
          <a:stretch>
            <a:fillRect/>
          </a:stretch>
        </p:blipFill>
        <p:spPr>
          <a:xfrm>
            <a:off x="1961710" y="2924944"/>
            <a:ext cx="5220580" cy="3480386"/>
          </a:xfrm>
          <a:prstGeom prst="rect">
            <a:avLst/>
          </a:prstGeom>
        </p:spPr>
      </p:pic>
    </p:spTree>
    <p:extLst>
      <p:ext uri="{BB962C8B-B14F-4D97-AF65-F5344CB8AC3E}">
        <p14:creationId xmlns:p14="http://schemas.microsoft.com/office/powerpoint/2010/main" val="186346212"/>
      </p:ext>
    </p:extLst>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Місце для вмісту 5"/>
          <p:cNvPicPr>
            <a:picLocks noGrp="1" noChangeAspect="1"/>
          </p:cNvPicPr>
          <p:nvPr>
            <p:ph idx="1"/>
          </p:nvPr>
        </p:nvPicPr>
        <p:blipFill>
          <a:blip r:embed="rId2"/>
          <a:stretch>
            <a:fillRect/>
          </a:stretch>
        </p:blipFill>
        <p:spPr>
          <a:xfrm>
            <a:off x="971600" y="620688"/>
            <a:ext cx="7488832" cy="5616624"/>
          </a:xfrm>
          <a:prstGeom prst="rect">
            <a:avLst/>
          </a:prstGeom>
        </p:spPr>
      </p:pic>
    </p:spTree>
    <p:extLst>
      <p:ext uri="{BB962C8B-B14F-4D97-AF65-F5344CB8AC3E}">
        <p14:creationId xmlns:p14="http://schemas.microsoft.com/office/powerpoint/2010/main" val="2719077396"/>
      </p:ext>
    </p:extLst>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ChangeAspect="1"/>
          </p:cNvPicPr>
          <p:nvPr/>
        </p:nvPicPr>
        <p:blipFill>
          <a:blip r:embed="rId2"/>
          <a:stretch>
            <a:fillRect/>
          </a:stretch>
        </p:blipFill>
        <p:spPr>
          <a:xfrm>
            <a:off x="683568" y="404664"/>
            <a:ext cx="7872875" cy="5904656"/>
          </a:xfrm>
          <a:prstGeom prst="rect">
            <a:avLst/>
          </a:prstGeom>
        </p:spPr>
      </p:pic>
    </p:spTree>
    <p:extLst>
      <p:ext uri="{BB962C8B-B14F-4D97-AF65-F5344CB8AC3E}">
        <p14:creationId xmlns:p14="http://schemas.microsoft.com/office/powerpoint/2010/main" val="3384902460"/>
      </p:ext>
    </p:extLst>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Місце для вмісту 3"/>
          <p:cNvPicPr>
            <a:picLocks noGrp="1" noChangeAspect="1"/>
          </p:cNvPicPr>
          <p:nvPr>
            <p:ph idx="1"/>
          </p:nvPr>
        </p:nvPicPr>
        <p:blipFill>
          <a:blip r:embed="rId2"/>
          <a:stretch>
            <a:fillRect/>
          </a:stretch>
        </p:blipFill>
        <p:spPr>
          <a:xfrm>
            <a:off x="539552" y="404664"/>
            <a:ext cx="8167978" cy="6120680"/>
          </a:xfrm>
          <a:prstGeom prst="rect">
            <a:avLst/>
          </a:prstGeom>
        </p:spPr>
      </p:pic>
    </p:spTree>
    <p:extLst>
      <p:ext uri="{BB962C8B-B14F-4D97-AF65-F5344CB8AC3E}">
        <p14:creationId xmlns:p14="http://schemas.microsoft.com/office/powerpoint/2010/main" val="2820952606"/>
      </p:ext>
    </p:extLst>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852DE585-0ED1-4E54-86CF-04E25D79226E}"/>
              </a:ext>
            </a:extLst>
          </p:cNvPr>
          <p:cNvSpPr>
            <a:spLocks noGrp="1"/>
          </p:cNvSpPr>
          <p:nvPr>
            <p:ph idx="1"/>
          </p:nvPr>
        </p:nvSpPr>
        <p:spPr>
          <a:xfrm>
            <a:off x="107504" y="260648"/>
            <a:ext cx="8640960" cy="3528392"/>
          </a:xfrm>
        </p:spPr>
        <p:txBody>
          <a:bodyPr>
            <a:normAutofit/>
          </a:bodyPr>
          <a:lstStyle/>
          <a:p>
            <a:pPr algn="just"/>
            <a:r>
              <a:rPr lang="uk-UA" sz="2400" dirty="0" smtClean="0">
                <a:latin typeface="Times New Roman" panose="02020603050405020304" pitchFamily="18" charset="0"/>
                <a:cs typeface="Times New Roman" panose="02020603050405020304" pitchFamily="18" charset="0"/>
              </a:rPr>
              <a:t>Додавання сил, прикладених до тіла, означає знаходження </a:t>
            </a:r>
            <a:r>
              <a:rPr lang="uk-UA" sz="2400" i="1" dirty="0" smtClean="0">
                <a:solidFill>
                  <a:srgbClr val="0070C0"/>
                </a:solidFill>
                <a:latin typeface="Times New Roman" panose="02020603050405020304" pitchFamily="18" charset="0"/>
                <a:cs typeface="Times New Roman" panose="02020603050405020304" pitchFamily="18" charset="0"/>
              </a:rPr>
              <a:t>рівнодійної сили (</a:t>
            </a:r>
            <a:r>
              <a:rPr lang="en-US" sz="2400" i="1" dirty="0" smtClean="0">
                <a:solidFill>
                  <a:srgbClr val="0070C0"/>
                </a:solidFill>
                <a:latin typeface="Times New Roman" panose="02020603050405020304" pitchFamily="18" charset="0"/>
                <a:cs typeface="Times New Roman" panose="02020603050405020304" pitchFamily="18" charset="0"/>
              </a:rPr>
              <a:t>F)</a:t>
            </a:r>
            <a:r>
              <a:rPr lang="uk-UA" sz="2400" i="1" dirty="0" smtClean="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 суми всіх сил, що діють на тіло одночасно. Рівнодійна визначає стан тіла та його рух. </a:t>
            </a:r>
          </a:p>
          <a:p>
            <a:pPr algn="just"/>
            <a:r>
              <a:rPr lang="uk-UA" sz="2400" dirty="0" smtClean="0">
                <a:latin typeface="Times New Roman" panose="02020603050405020304" pitchFamily="18" charset="0"/>
                <a:cs typeface="Times New Roman" panose="02020603050405020304" pitchFamily="18" charset="0"/>
              </a:rPr>
              <a:t>При додаванні сил, прикладених до тіла в різних його точках (при визначенні рівнодійної цих сил), звичайно сили </a:t>
            </a:r>
            <a:r>
              <a:rPr lang="uk-UA" sz="2400" dirty="0" err="1" smtClean="0">
                <a:latin typeface="Times New Roman" panose="02020603050405020304" pitchFamily="18" charset="0"/>
                <a:cs typeface="Times New Roman" panose="02020603050405020304" pitchFamily="18" charset="0"/>
              </a:rPr>
              <a:t>переносять</a:t>
            </a:r>
            <a:r>
              <a:rPr lang="uk-UA" sz="2400" dirty="0" smtClean="0">
                <a:latin typeface="Times New Roman" panose="02020603050405020304" pitchFamily="18" charset="0"/>
                <a:cs typeface="Times New Roman" panose="02020603050405020304" pitchFamily="18" charset="0"/>
              </a:rPr>
              <a:t>, а потім додають за правилом трикутника або за правилом паралелограма. </a:t>
            </a:r>
          </a:p>
        </p:txBody>
      </p:sp>
      <p:pic>
        <p:nvPicPr>
          <p:cNvPr id="2" name="Рисунок 1"/>
          <p:cNvPicPr>
            <a:picLocks noChangeAspect="1"/>
          </p:cNvPicPr>
          <p:nvPr/>
        </p:nvPicPr>
        <p:blipFill>
          <a:blip r:embed="rId2"/>
          <a:stretch>
            <a:fillRect/>
          </a:stretch>
        </p:blipFill>
        <p:spPr>
          <a:xfrm>
            <a:off x="1721040" y="3396645"/>
            <a:ext cx="6163328" cy="3227025"/>
          </a:xfrm>
          <a:prstGeom prst="rect">
            <a:avLst/>
          </a:prstGeom>
        </p:spPr>
      </p:pic>
    </p:spTree>
    <p:extLst>
      <p:ext uri="{BB962C8B-B14F-4D97-AF65-F5344CB8AC3E}">
        <p14:creationId xmlns:p14="http://schemas.microsoft.com/office/powerpoint/2010/main" val="1767092054"/>
      </p:ext>
    </p:extLst>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852DE585-0ED1-4E54-86CF-04E25D79226E}"/>
              </a:ext>
            </a:extLst>
          </p:cNvPr>
          <p:cNvSpPr>
            <a:spLocks noGrp="1"/>
          </p:cNvSpPr>
          <p:nvPr>
            <p:ph idx="1"/>
          </p:nvPr>
        </p:nvSpPr>
        <p:spPr>
          <a:xfrm>
            <a:off x="467544" y="476672"/>
            <a:ext cx="8280920" cy="1440160"/>
          </a:xfrm>
        </p:spPr>
        <p:txBody>
          <a:bodyPr>
            <a:normAutofit/>
          </a:bodyPr>
          <a:lstStyle/>
          <a:p>
            <a:pPr algn="just"/>
            <a:r>
              <a:rPr lang="uk-UA" sz="2400" dirty="0" smtClean="0">
                <a:latin typeface="Times New Roman" panose="02020603050405020304" pitchFamily="18" charset="0"/>
                <a:cs typeface="Times New Roman" panose="02020603050405020304" pitchFamily="18" charset="0"/>
              </a:rPr>
              <a:t>Важливо пам'ятати, що переносити сили можна тільки вздовж лінії їх дії, бо інакше змінюватимуться моменти цих сил.</a:t>
            </a:r>
            <a:endParaRPr lang="uk-UA" sz="2400" dirty="0">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a:stretch>
            <a:fillRect/>
          </a:stretch>
        </p:blipFill>
        <p:spPr>
          <a:xfrm>
            <a:off x="2195736" y="2204864"/>
            <a:ext cx="4464496" cy="4007380"/>
          </a:xfrm>
          <a:prstGeom prst="rect">
            <a:avLst/>
          </a:prstGeom>
        </p:spPr>
      </p:pic>
    </p:spTree>
    <p:extLst>
      <p:ext uri="{BB962C8B-B14F-4D97-AF65-F5344CB8AC3E}">
        <p14:creationId xmlns:p14="http://schemas.microsoft.com/office/powerpoint/2010/main" val="1716523861"/>
      </p:ext>
    </p:extLst>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5FC626A4-51DF-48E0-820E-1257850447F4}"/>
              </a:ext>
            </a:extLst>
          </p:cNvPr>
          <p:cNvSpPr>
            <a:spLocks noGrp="1"/>
          </p:cNvSpPr>
          <p:nvPr>
            <p:ph idx="1"/>
          </p:nvPr>
        </p:nvSpPr>
        <p:spPr>
          <a:xfrm>
            <a:off x="431540" y="476672"/>
            <a:ext cx="7704856" cy="1584176"/>
          </a:xfrm>
        </p:spPr>
        <p:txBody>
          <a:bodyPr>
            <a:normAutofit/>
          </a:bodyPr>
          <a:lstStyle/>
          <a:p>
            <a:r>
              <a:rPr lang="uk-UA" sz="2400" i="1" dirty="0" smtClean="0">
                <a:latin typeface="Times New Roman" panose="02020603050405020304" pitchFamily="18" charset="0"/>
                <a:cs typeface="Times New Roman" panose="02020603050405020304" pitchFamily="18" charset="0"/>
              </a:rPr>
              <a:t>Моменти сил (М)</a:t>
            </a:r>
            <a:r>
              <a:rPr lang="uk-UA" sz="2400" dirty="0" smtClean="0">
                <a:latin typeface="Times New Roman" panose="02020603050405020304" pitchFamily="18" charset="0"/>
                <a:cs typeface="Times New Roman" panose="02020603050405020304" pitchFamily="18" charset="0"/>
              </a:rPr>
              <a:t>, які викликають обертання тіла навколо осі проти годинникової стрілки, прийнято вважати позитивними, а за годинниковою стрілкою - негативними.</a:t>
            </a:r>
            <a:endParaRPr lang="uk-UA" sz="2400" dirty="0">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a:blip r:embed="rId2"/>
          <a:stretch>
            <a:fillRect/>
          </a:stretch>
        </p:blipFill>
        <p:spPr>
          <a:xfrm>
            <a:off x="6732240" y="4653136"/>
            <a:ext cx="1656184" cy="1515232"/>
          </a:xfrm>
          <a:prstGeom prst="rect">
            <a:avLst/>
          </a:prstGeom>
        </p:spPr>
      </p:pic>
      <p:pic>
        <p:nvPicPr>
          <p:cNvPr id="6" name="Рисунок 5"/>
          <p:cNvPicPr>
            <a:picLocks noChangeAspect="1"/>
          </p:cNvPicPr>
          <p:nvPr/>
        </p:nvPicPr>
        <p:blipFill>
          <a:blip r:embed="rId3"/>
          <a:stretch>
            <a:fillRect/>
          </a:stretch>
        </p:blipFill>
        <p:spPr>
          <a:xfrm>
            <a:off x="827584" y="2564904"/>
            <a:ext cx="5306677" cy="2738381"/>
          </a:xfrm>
          <a:prstGeom prst="rect">
            <a:avLst/>
          </a:prstGeom>
        </p:spPr>
      </p:pic>
    </p:spTree>
    <p:extLst>
      <p:ext uri="{BB962C8B-B14F-4D97-AF65-F5344CB8AC3E}">
        <p14:creationId xmlns:p14="http://schemas.microsoft.com/office/powerpoint/2010/main" val="3927454754"/>
      </p:ext>
    </p:extLst>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3200" b="1" dirty="0" smtClean="0">
                <a:solidFill>
                  <a:srgbClr val="0070C0"/>
                </a:solidFill>
                <a:latin typeface="Times New Roman" panose="02020603050405020304" pitchFamily="18" charset="0"/>
                <a:cs typeface="Times New Roman" panose="02020603050405020304" pitchFamily="18" charset="0"/>
              </a:rPr>
              <a:t>Види рівноваги</a:t>
            </a:r>
            <a:endParaRPr lang="uk-UA" sz="3200" dirty="0">
              <a:solidFill>
                <a:srgbClr val="0070C0"/>
              </a:solidFill>
              <a:latin typeface="Times New Roman" panose="02020603050405020304" pitchFamily="18" charset="0"/>
              <a:cs typeface="Times New Roman" panose="02020603050405020304" pitchFamily="18" charset="0"/>
            </a:endParaRPr>
          </a:p>
        </p:txBody>
      </p:sp>
      <p:sp>
        <p:nvSpPr>
          <p:cNvPr id="3" name="Місце для вмісту 2"/>
          <p:cNvSpPr>
            <a:spLocks noGrp="1"/>
          </p:cNvSpPr>
          <p:nvPr>
            <p:ph idx="1"/>
          </p:nvPr>
        </p:nvSpPr>
        <p:spPr/>
        <p:txBody>
          <a:bodyPr>
            <a:normAutofit/>
          </a:bodyPr>
          <a:lstStyle/>
          <a:p>
            <a:pPr algn="just"/>
            <a:r>
              <a:rPr lang="uk-UA" sz="2800" dirty="0" smtClean="0">
                <a:latin typeface="Times New Roman" panose="02020603050405020304" pitchFamily="18" charset="0"/>
                <a:cs typeface="Times New Roman" panose="02020603050405020304" pitchFamily="18" charset="0"/>
              </a:rPr>
              <a:t>✅ </a:t>
            </a:r>
            <a:r>
              <a:rPr lang="uk-UA" sz="2800" b="1" dirty="0">
                <a:latin typeface="Times New Roman" panose="02020603050405020304" pitchFamily="18" charset="0"/>
                <a:cs typeface="Times New Roman" panose="02020603050405020304" pitchFamily="18" charset="0"/>
              </a:rPr>
              <a:t>Стабільна (стійка)</a:t>
            </a:r>
            <a:r>
              <a:rPr lang="uk-UA" sz="2800" dirty="0">
                <a:latin typeface="Times New Roman" panose="02020603050405020304" pitchFamily="18" charset="0"/>
                <a:cs typeface="Times New Roman" panose="02020603050405020304" pitchFamily="18" charset="0"/>
              </a:rPr>
              <a:t> — після відхилення тіло повертається у вихідне положення (наприклад, сидячи)</a:t>
            </a:r>
          </a:p>
          <a:p>
            <a:pPr algn="just"/>
            <a:r>
              <a:rPr lang="uk-UA" sz="2800" dirty="0" smtClean="0">
                <a:latin typeface="Times New Roman" panose="02020603050405020304" pitchFamily="18" charset="0"/>
                <a:cs typeface="Times New Roman" panose="02020603050405020304" pitchFamily="18" charset="0"/>
              </a:rPr>
              <a:t>⚠️ </a:t>
            </a:r>
            <a:r>
              <a:rPr lang="uk-UA" sz="2800" b="1" dirty="0">
                <a:latin typeface="Times New Roman" panose="02020603050405020304" pitchFamily="18" charset="0"/>
                <a:cs typeface="Times New Roman" panose="02020603050405020304" pitchFamily="18" charset="0"/>
              </a:rPr>
              <a:t>Нестабільна</a:t>
            </a:r>
            <a:r>
              <a:rPr lang="uk-UA" sz="2800" dirty="0">
                <a:latin typeface="Times New Roman" panose="02020603050405020304" pitchFamily="18" charset="0"/>
                <a:cs typeface="Times New Roman" panose="02020603050405020304" pitchFamily="18" charset="0"/>
              </a:rPr>
              <a:t> — тіло далі відхиляється (стоячи на одній нозі)</a:t>
            </a:r>
          </a:p>
          <a:p>
            <a:pPr algn="just"/>
            <a:r>
              <a:rPr lang="uk-UA" sz="2800" dirty="0">
                <a:latin typeface="Times New Roman" panose="02020603050405020304" pitchFamily="18" charset="0"/>
                <a:cs typeface="Times New Roman" panose="02020603050405020304" pitchFamily="18" charset="0"/>
              </a:rPr>
              <a:t>⚖️ </a:t>
            </a:r>
            <a:r>
              <a:rPr lang="uk-UA" sz="2800" b="1" dirty="0">
                <a:latin typeface="Times New Roman" panose="02020603050405020304" pitchFamily="18" charset="0"/>
                <a:cs typeface="Times New Roman" panose="02020603050405020304" pitchFamily="18" charset="0"/>
              </a:rPr>
              <a:t>Байдужа (нейтральна)</a:t>
            </a:r>
            <a:r>
              <a:rPr lang="uk-UA" sz="2800" dirty="0">
                <a:latin typeface="Times New Roman" panose="02020603050405020304" pitchFamily="18" charset="0"/>
                <a:cs typeface="Times New Roman" panose="02020603050405020304" pitchFamily="18" charset="0"/>
              </a:rPr>
              <a:t> — переміщується без зміни стану стійкості (лежачи на животі, катаючись)</a:t>
            </a:r>
          </a:p>
          <a:p>
            <a:endParaRPr lang="uk-UA" dirty="0"/>
          </a:p>
        </p:txBody>
      </p:sp>
    </p:spTree>
    <p:extLst>
      <p:ext uri="{BB962C8B-B14F-4D97-AF65-F5344CB8AC3E}">
        <p14:creationId xmlns:p14="http://schemas.microsoft.com/office/powerpoint/2010/main" val="282198335"/>
      </p:ext>
    </p:extLst>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1BBD6E5-6852-448B-9A74-61530C505A2E}"/>
              </a:ext>
            </a:extLst>
          </p:cNvPr>
          <p:cNvSpPr>
            <a:spLocks noGrp="1"/>
          </p:cNvSpPr>
          <p:nvPr>
            <p:ph type="title"/>
          </p:nvPr>
        </p:nvSpPr>
        <p:spPr/>
        <p:txBody>
          <a:bodyPr/>
          <a:lstStyle/>
          <a:p>
            <a:endParaRPr lang="ru-RU"/>
          </a:p>
        </p:txBody>
      </p:sp>
      <p:pic>
        <p:nvPicPr>
          <p:cNvPr id="4" name="Объект 3">
            <a:extLst>
              <a:ext uri="{FF2B5EF4-FFF2-40B4-BE49-F238E27FC236}">
                <a16:creationId xmlns:a16="http://schemas.microsoft.com/office/drawing/2014/main" id="{21047277-7867-4CCD-AE8A-1030E76AA26E}"/>
              </a:ext>
            </a:extLst>
          </p:cNvPr>
          <p:cNvPicPr>
            <a:picLocks noGrp="1" noChangeAspect="1"/>
          </p:cNvPicPr>
          <p:nvPr>
            <p:ph idx="1"/>
          </p:nvPr>
        </p:nvPicPr>
        <p:blipFill>
          <a:blip r:embed="rId2"/>
          <a:stretch>
            <a:fillRect/>
          </a:stretch>
        </p:blipFill>
        <p:spPr>
          <a:xfrm>
            <a:off x="251520" y="188640"/>
            <a:ext cx="8664963" cy="6498722"/>
          </a:xfrm>
          <a:prstGeom prst="rect">
            <a:avLst/>
          </a:prstGeom>
        </p:spPr>
      </p:pic>
    </p:spTree>
    <p:extLst>
      <p:ext uri="{BB962C8B-B14F-4D97-AF65-F5344CB8AC3E}">
        <p14:creationId xmlns:p14="http://schemas.microsoft.com/office/powerpoint/2010/main" val="704789771"/>
      </p:ext>
    </p:extLst>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D3F9F1D5-FBF1-493D-9073-E9FC978E4846}"/>
              </a:ext>
            </a:extLst>
          </p:cNvPr>
          <p:cNvSpPr>
            <a:spLocks noGrp="1"/>
          </p:cNvSpPr>
          <p:nvPr>
            <p:ph idx="1"/>
          </p:nvPr>
        </p:nvSpPr>
        <p:spPr>
          <a:xfrm>
            <a:off x="107504" y="116632"/>
            <a:ext cx="8784976" cy="6624736"/>
          </a:xfrm>
        </p:spPr>
        <p:txBody>
          <a:bodyPr>
            <a:normAutofit/>
          </a:bodyPr>
          <a:lstStyle/>
          <a:p>
            <a:pPr algn="just"/>
            <a:r>
              <a:rPr lang="uk-UA" sz="2400" b="1" i="0" u="none" strike="noStrike" baseline="0" dirty="0" smtClean="0">
                <a:solidFill>
                  <a:srgbClr val="000000"/>
                </a:solidFill>
                <a:latin typeface="Times New Roman" panose="02020603050405020304" pitchFamily="18" charset="0"/>
              </a:rPr>
              <a:t>Положення тіла </a:t>
            </a:r>
            <a:r>
              <a:rPr lang="uk-UA" sz="2400" i="0" u="none" strike="noStrike" baseline="0" dirty="0" smtClean="0">
                <a:solidFill>
                  <a:srgbClr val="000000"/>
                </a:solidFill>
                <a:latin typeface="Times New Roman" panose="02020603050405020304" pitchFamily="18" charset="0"/>
              </a:rPr>
              <a:t>визначається</a:t>
            </a:r>
            <a:r>
              <a:rPr lang="uk-UA" sz="2400" b="1" i="0" u="none" strike="noStrike" baseline="0" dirty="0" smtClean="0">
                <a:solidFill>
                  <a:srgbClr val="000000"/>
                </a:solidFill>
                <a:latin typeface="Times New Roman" panose="02020603050405020304" pitchFamily="18" charset="0"/>
              </a:rPr>
              <a:t> </a:t>
            </a:r>
            <a:r>
              <a:rPr lang="uk-UA" sz="2400" b="0" i="0" u="none" strike="noStrike" baseline="0" dirty="0" smtClean="0">
                <a:latin typeface="Times New Roman" panose="02020603050405020304" pitchFamily="18" charset="0"/>
              </a:rPr>
              <a:t>фіксацією </a:t>
            </a:r>
            <a:r>
              <a:rPr lang="uk-UA" sz="2400" dirty="0" smtClean="0">
                <a:latin typeface="Times New Roman" panose="02020603050405020304" pitchFamily="18" charset="0"/>
              </a:rPr>
              <a:t>в</a:t>
            </a:r>
            <a:r>
              <a:rPr lang="uk-UA" sz="2400" b="0" i="0" u="none" strike="noStrike" baseline="0" dirty="0" smtClean="0">
                <a:latin typeface="Times New Roman" panose="02020603050405020304" pitchFamily="18" charset="0"/>
              </a:rPr>
              <a:t>сієї біомеханічної системи тіла відносно системи відліку, яка пов’язана з тілами навколишнього середовища (наприклад, положення тіла стоячи, сидячи, лежачи тощо). </a:t>
            </a:r>
          </a:p>
          <a:p>
            <a:pPr marL="0" indent="0">
              <a:buNone/>
            </a:pPr>
            <a:endParaRPr lang="uk-UA" sz="2400" b="0" i="0" u="none" strike="noStrike" baseline="0" dirty="0" smtClean="0">
              <a:latin typeface="Times New Roman" panose="02020603050405020304" pitchFamily="18" charset="0"/>
            </a:endParaRPr>
          </a:p>
          <a:p>
            <a:pPr marL="0" indent="0">
              <a:buNone/>
            </a:pPr>
            <a:endParaRPr lang="uk-UA" sz="2400" dirty="0" smtClean="0">
              <a:latin typeface="Times New Roman" panose="02020603050405020304" pitchFamily="18" charset="0"/>
            </a:endParaRPr>
          </a:p>
          <a:p>
            <a:pPr marL="0" indent="0">
              <a:buNone/>
            </a:pPr>
            <a:endParaRPr lang="uk-UA" sz="2400" dirty="0" smtClean="0">
              <a:latin typeface="Times New Roman" panose="02020603050405020304" pitchFamily="18" charset="0"/>
            </a:endParaRPr>
          </a:p>
          <a:p>
            <a:pPr marL="0" indent="0">
              <a:buNone/>
            </a:pPr>
            <a:endParaRPr lang="uk-UA" sz="2400" b="0" i="0" u="none" strike="noStrike" baseline="0" dirty="0" smtClean="0">
              <a:latin typeface="Times New Roman" panose="02020603050405020304" pitchFamily="18" charset="0"/>
            </a:endParaRPr>
          </a:p>
          <a:p>
            <a:pPr marL="0" indent="0">
              <a:buNone/>
            </a:pPr>
            <a:endParaRPr lang="uk-UA" sz="2400" b="0" i="0" u="none" strike="noStrike" baseline="0" dirty="0" smtClean="0">
              <a:latin typeface="Times New Roman" panose="02020603050405020304" pitchFamily="18" charset="0"/>
            </a:endParaRPr>
          </a:p>
          <a:p>
            <a:pPr algn="just"/>
            <a:r>
              <a:rPr lang="uk-UA" sz="2400" b="1" i="0" u="none" strike="noStrike" baseline="0" dirty="0" smtClean="0">
                <a:latin typeface="Times New Roman" panose="02020603050405020304" pitchFamily="18" charset="0"/>
              </a:rPr>
              <a:t>Поза тіла </a:t>
            </a:r>
            <a:r>
              <a:rPr lang="uk-UA" sz="2400" i="0" u="none" strike="noStrike" baseline="0" dirty="0" smtClean="0">
                <a:latin typeface="Times New Roman" panose="02020603050405020304" pitchFamily="18" charset="0"/>
              </a:rPr>
              <a:t>визначається </a:t>
            </a:r>
            <a:r>
              <a:rPr lang="uk-UA" sz="2400" b="0" i="0" u="none" strike="noStrike" baseline="0" dirty="0" smtClean="0">
                <a:latin typeface="Times New Roman" panose="02020603050405020304" pitchFamily="18" charset="0"/>
              </a:rPr>
              <a:t>фіксацією окремих відносно рухомих ланок тіла відносно систем відліку, </a:t>
            </a:r>
            <a:r>
              <a:rPr lang="uk-UA" sz="2400" dirty="0" smtClean="0">
                <a:latin typeface="Times New Roman" panose="02020603050405020304" pitchFamily="18" charset="0"/>
              </a:rPr>
              <a:t>яка</a:t>
            </a:r>
            <a:r>
              <a:rPr lang="uk-UA" sz="2400" b="0" i="0" u="none" strike="noStrike" baseline="0" dirty="0" smtClean="0">
                <a:latin typeface="Times New Roman" panose="02020603050405020304" pitchFamily="18" charset="0"/>
              </a:rPr>
              <a:t> пов’язана з біомеханічною системою (наприклад, поза тіла уві сні тощо). </a:t>
            </a:r>
            <a:endParaRPr lang="uk-UA" sz="2400" dirty="0"/>
          </a:p>
        </p:txBody>
      </p:sp>
      <p:pic>
        <p:nvPicPr>
          <p:cNvPr id="2" name="Рисунок 1">
            <a:extLst>
              <a:ext uri="{FF2B5EF4-FFF2-40B4-BE49-F238E27FC236}">
                <a16:creationId xmlns:a16="http://schemas.microsoft.com/office/drawing/2014/main" id="{3C6CDD7D-0AED-4994-A712-C52E9ECC91EC}"/>
              </a:ext>
            </a:extLst>
          </p:cNvPr>
          <p:cNvPicPr>
            <a:picLocks noChangeAspect="1"/>
          </p:cNvPicPr>
          <p:nvPr/>
        </p:nvPicPr>
        <p:blipFill>
          <a:blip r:embed="rId2"/>
          <a:stretch>
            <a:fillRect/>
          </a:stretch>
        </p:blipFill>
        <p:spPr>
          <a:xfrm>
            <a:off x="2991308" y="5409220"/>
            <a:ext cx="2664296" cy="1332148"/>
          </a:xfrm>
          <a:prstGeom prst="rect">
            <a:avLst/>
          </a:prstGeom>
        </p:spPr>
      </p:pic>
      <p:pic>
        <p:nvPicPr>
          <p:cNvPr id="4" name="Рисунок 3">
            <a:extLst>
              <a:ext uri="{FF2B5EF4-FFF2-40B4-BE49-F238E27FC236}">
                <a16:creationId xmlns:a16="http://schemas.microsoft.com/office/drawing/2014/main" id="{71001F48-C002-456E-8946-0A51DB834009}"/>
              </a:ext>
            </a:extLst>
          </p:cNvPr>
          <p:cNvPicPr>
            <a:picLocks noChangeAspect="1"/>
          </p:cNvPicPr>
          <p:nvPr/>
        </p:nvPicPr>
        <p:blipFill>
          <a:blip r:embed="rId3"/>
          <a:stretch>
            <a:fillRect/>
          </a:stretch>
        </p:blipFill>
        <p:spPr>
          <a:xfrm>
            <a:off x="3131839" y="1790818"/>
            <a:ext cx="2383233" cy="1944216"/>
          </a:xfrm>
          <a:prstGeom prst="rect">
            <a:avLst/>
          </a:prstGeom>
        </p:spPr>
      </p:pic>
    </p:spTree>
    <p:extLst>
      <p:ext uri="{BB962C8B-B14F-4D97-AF65-F5344CB8AC3E}">
        <p14:creationId xmlns:p14="http://schemas.microsoft.com/office/powerpoint/2010/main" val="1663012739"/>
      </p:ext>
    </p:extLst>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B519DEB2-64D0-4463-845E-B4A628FA86D4}"/>
              </a:ext>
            </a:extLst>
          </p:cNvPr>
          <p:cNvSpPr>
            <a:spLocks noGrp="1"/>
          </p:cNvSpPr>
          <p:nvPr>
            <p:ph idx="1"/>
          </p:nvPr>
        </p:nvSpPr>
        <p:spPr>
          <a:xfrm>
            <a:off x="179512" y="188640"/>
            <a:ext cx="8856984" cy="6552728"/>
          </a:xfrm>
        </p:spPr>
        <p:txBody>
          <a:bodyPr>
            <a:normAutofit/>
          </a:bodyPr>
          <a:lstStyle/>
          <a:p>
            <a:pPr algn="just"/>
            <a:r>
              <a:rPr lang="uk-UA" sz="2400" dirty="0">
                <a:solidFill>
                  <a:srgbClr val="000000"/>
                </a:solidFill>
                <a:latin typeface="Times New Roman" panose="02020603050405020304" pitchFamily="18" charset="0"/>
              </a:rPr>
              <a:t>З</a:t>
            </a:r>
            <a:r>
              <a:rPr lang="uk-UA" sz="2400" b="0" i="0" u="none" strike="noStrike" baseline="0" dirty="0" smtClean="0">
                <a:solidFill>
                  <a:srgbClr val="000000"/>
                </a:solidFill>
                <a:latin typeface="Times New Roman" panose="02020603050405020304" pitchFamily="18" charset="0"/>
              </a:rPr>
              <a:t>береження певного положення свого тіла у стані рівноваги – це достатньо складне завдання для тіла людини. </a:t>
            </a:r>
          </a:p>
          <a:p>
            <a:pPr algn="just"/>
            <a:r>
              <a:rPr lang="uk-UA" sz="2400" b="0" i="0" u="none" strike="noStrike" baseline="0" dirty="0" smtClean="0">
                <a:solidFill>
                  <a:srgbClr val="000000"/>
                </a:solidFill>
                <a:latin typeface="Times New Roman" panose="02020603050405020304" pitchFamily="18" charset="0"/>
              </a:rPr>
              <a:t>Підтримання рівноваги свого тіла людиною відносно об’єктів навколишнього середовища вимагає значно більших енергетичних витрат, ніж підтримання рівноваги в тій чи в іншій позі. </a:t>
            </a:r>
          </a:p>
        </p:txBody>
      </p:sp>
      <p:pic>
        <p:nvPicPr>
          <p:cNvPr id="2" name="Рисунок 1"/>
          <p:cNvPicPr>
            <a:picLocks noChangeAspect="1"/>
          </p:cNvPicPr>
          <p:nvPr/>
        </p:nvPicPr>
        <p:blipFill>
          <a:blip r:embed="rId2"/>
          <a:stretch>
            <a:fillRect/>
          </a:stretch>
        </p:blipFill>
        <p:spPr>
          <a:xfrm>
            <a:off x="2519772" y="2774016"/>
            <a:ext cx="4176464" cy="3943985"/>
          </a:xfrm>
          <a:prstGeom prst="rect">
            <a:avLst/>
          </a:prstGeom>
        </p:spPr>
      </p:pic>
    </p:spTree>
    <p:extLst>
      <p:ext uri="{BB962C8B-B14F-4D97-AF65-F5344CB8AC3E}">
        <p14:creationId xmlns:p14="http://schemas.microsoft.com/office/powerpoint/2010/main" val="3040875471"/>
      </p:ext>
    </p:extLst>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B519DEB2-64D0-4463-845E-B4A628FA86D4}"/>
              </a:ext>
            </a:extLst>
          </p:cNvPr>
          <p:cNvSpPr>
            <a:spLocks noGrp="1"/>
          </p:cNvSpPr>
          <p:nvPr>
            <p:ph idx="1"/>
          </p:nvPr>
        </p:nvSpPr>
        <p:spPr>
          <a:xfrm>
            <a:off x="179512" y="188640"/>
            <a:ext cx="8856984" cy="6552728"/>
          </a:xfrm>
        </p:spPr>
        <p:txBody>
          <a:bodyPr>
            <a:normAutofit/>
          </a:bodyPr>
          <a:lstStyle/>
          <a:p>
            <a:pPr algn="just"/>
            <a:r>
              <a:rPr lang="uk-UA" sz="2400" b="0" i="0" u="none" strike="noStrike" baseline="0" dirty="0" smtClean="0">
                <a:solidFill>
                  <a:srgbClr val="000000"/>
                </a:solidFill>
                <a:latin typeface="Times New Roman" panose="02020603050405020304" pitchFamily="18" charset="0"/>
              </a:rPr>
              <a:t>Тіло людини та окремі його ланки можуть набувати положення </a:t>
            </a:r>
            <a:r>
              <a:rPr lang="uk-UA" sz="2400" b="0" i="1" u="none" strike="noStrike" baseline="0" dirty="0" smtClean="0">
                <a:solidFill>
                  <a:srgbClr val="000000"/>
                </a:solidFill>
                <a:latin typeface="Times New Roman" panose="02020603050405020304" pitchFamily="18" charset="0"/>
              </a:rPr>
              <a:t>стійкої рівноваги</a:t>
            </a:r>
            <a:r>
              <a:rPr lang="uk-UA" sz="2400" b="0" i="0" u="none" strike="noStrike" baseline="0" dirty="0" smtClean="0">
                <a:solidFill>
                  <a:srgbClr val="000000"/>
                </a:solidFill>
                <a:latin typeface="Times New Roman" panose="02020603050405020304" pitchFamily="18" charset="0"/>
              </a:rPr>
              <a:t>. Характерними прикладами найбільш стійкого положення тіла людини можуть бути положення лежачи на горизонтальній площині (нижня опора), вис на перекладині (верхня опора). </a:t>
            </a:r>
          </a:p>
          <a:p>
            <a:pPr algn="just"/>
            <a:endParaRPr lang="uk-UA" sz="2400" dirty="0">
              <a:solidFill>
                <a:srgbClr val="000000"/>
              </a:solidFill>
              <a:latin typeface="Times New Roman" panose="02020603050405020304" pitchFamily="18" charset="0"/>
            </a:endParaRPr>
          </a:p>
          <a:p>
            <a:pPr algn="just"/>
            <a:endParaRPr lang="uk-UA" sz="2400" b="0" i="0" u="none" strike="noStrike" baseline="0" dirty="0" smtClean="0">
              <a:solidFill>
                <a:srgbClr val="000000"/>
              </a:solidFill>
              <a:latin typeface="Times New Roman" panose="02020603050405020304" pitchFamily="18" charset="0"/>
            </a:endParaRPr>
          </a:p>
          <a:p>
            <a:pPr algn="just"/>
            <a:endParaRPr lang="uk-UA" sz="2400" dirty="0">
              <a:solidFill>
                <a:srgbClr val="000000"/>
              </a:solidFill>
              <a:latin typeface="Times New Roman" panose="02020603050405020304" pitchFamily="18" charset="0"/>
            </a:endParaRPr>
          </a:p>
          <a:p>
            <a:pPr algn="just"/>
            <a:r>
              <a:rPr lang="uk-UA" sz="2400" b="0" i="0" u="none" strike="noStrike" baseline="0" dirty="0" smtClean="0">
                <a:solidFill>
                  <a:srgbClr val="000000"/>
                </a:solidFill>
                <a:latin typeface="Times New Roman" panose="02020603050405020304" pitchFamily="18" charset="0"/>
              </a:rPr>
              <a:t>Займаючи звичне ортоградне (вертикальне) положення у просторі, тіло людини перебуває у </a:t>
            </a:r>
            <a:r>
              <a:rPr lang="uk-UA" sz="2400" b="0" i="1" u="none" strike="noStrike" baseline="0" dirty="0" smtClean="0">
                <a:solidFill>
                  <a:srgbClr val="000000"/>
                </a:solidFill>
                <a:latin typeface="Times New Roman" panose="02020603050405020304" pitchFamily="18" charset="0"/>
              </a:rPr>
              <a:t>нестійкій рівновазі. </a:t>
            </a:r>
          </a:p>
          <a:p>
            <a:pPr algn="just"/>
            <a:endParaRPr lang="uk-UA" sz="2400" b="0" i="0" u="none" strike="noStrike" baseline="0" dirty="0" smtClean="0">
              <a:solidFill>
                <a:srgbClr val="000000"/>
              </a:solidFill>
              <a:latin typeface="Times New Roman" panose="02020603050405020304" pitchFamily="18" charset="0"/>
            </a:endParaRPr>
          </a:p>
          <a:p>
            <a:pPr algn="just"/>
            <a:endParaRPr lang="uk-UA" sz="2400" dirty="0">
              <a:solidFill>
                <a:srgbClr val="000000"/>
              </a:solidFill>
              <a:latin typeface="Times New Roman" panose="02020603050405020304" pitchFamily="18" charset="0"/>
            </a:endParaRPr>
          </a:p>
          <a:p>
            <a:pPr algn="just"/>
            <a:endParaRPr lang="uk-UA" sz="2400" b="0" i="0" u="none" strike="noStrike" baseline="0" dirty="0" smtClean="0">
              <a:solidFill>
                <a:srgbClr val="000000"/>
              </a:solidFill>
              <a:latin typeface="Times New Roman" panose="02020603050405020304" pitchFamily="18" charset="0"/>
            </a:endParaRPr>
          </a:p>
          <a:p>
            <a:pPr algn="just"/>
            <a:r>
              <a:rPr lang="uk-UA" sz="2400" b="0" i="0" u="none" strike="noStrike" baseline="0" dirty="0" smtClean="0">
                <a:solidFill>
                  <a:srgbClr val="000000"/>
                </a:solidFill>
                <a:latin typeface="Times New Roman" panose="02020603050405020304" pitchFamily="18" charset="0"/>
              </a:rPr>
              <a:t>Положення </a:t>
            </a:r>
            <a:r>
              <a:rPr lang="uk-UA" sz="2400" b="0" i="1" u="none" strike="noStrike" baseline="0" dirty="0" smtClean="0">
                <a:solidFill>
                  <a:srgbClr val="000000"/>
                </a:solidFill>
                <a:latin typeface="Times New Roman" panose="02020603050405020304" pitchFamily="18" charset="0"/>
              </a:rPr>
              <a:t>байдужої рівноваги </a:t>
            </a:r>
            <a:r>
              <a:rPr lang="uk-UA" sz="2400" b="0" i="0" u="none" strike="noStrike" baseline="0" dirty="0" smtClean="0">
                <a:solidFill>
                  <a:srgbClr val="000000"/>
                </a:solidFill>
                <a:latin typeface="Times New Roman" panose="02020603050405020304" pitchFamily="18" charset="0"/>
              </a:rPr>
              <a:t>у природних умовах тіло людини набути не може.</a:t>
            </a:r>
            <a:endParaRPr lang="uk-UA" sz="2400" dirty="0">
              <a:solidFill>
                <a:srgbClr val="C00000"/>
              </a:solidFill>
              <a:highlight>
                <a:srgbClr val="FFFF00"/>
              </a:highlight>
            </a:endParaRPr>
          </a:p>
        </p:txBody>
      </p:sp>
      <p:pic>
        <p:nvPicPr>
          <p:cNvPr id="4" name="Рисунок 3"/>
          <p:cNvPicPr>
            <a:picLocks noChangeAspect="1"/>
          </p:cNvPicPr>
          <p:nvPr/>
        </p:nvPicPr>
        <p:blipFill>
          <a:blip r:embed="rId2"/>
          <a:stretch>
            <a:fillRect/>
          </a:stretch>
        </p:blipFill>
        <p:spPr>
          <a:xfrm>
            <a:off x="5508104" y="1736812"/>
            <a:ext cx="1152128" cy="1728192"/>
          </a:xfrm>
          <a:prstGeom prst="rect">
            <a:avLst/>
          </a:prstGeom>
        </p:spPr>
      </p:pic>
      <p:pic>
        <p:nvPicPr>
          <p:cNvPr id="5" name="Рисунок 4"/>
          <p:cNvPicPr>
            <a:picLocks noChangeAspect="1"/>
          </p:cNvPicPr>
          <p:nvPr/>
        </p:nvPicPr>
        <p:blipFill>
          <a:blip r:embed="rId3"/>
          <a:stretch>
            <a:fillRect/>
          </a:stretch>
        </p:blipFill>
        <p:spPr>
          <a:xfrm flipH="1">
            <a:off x="2600602" y="2295808"/>
            <a:ext cx="1808544" cy="1085126"/>
          </a:xfrm>
          <a:prstGeom prst="rect">
            <a:avLst/>
          </a:prstGeom>
        </p:spPr>
      </p:pic>
      <p:pic>
        <p:nvPicPr>
          <p:cNvPr id="6" name="Рисунок 5"/>
          <p:cNvPicPr>
            <a:picLocks noChangeAspect="1"/>
          </p:cNvPicPr>
          <p:nvPr/>
        </p:nvPicPr>
        <p:blipFill>
          <a:blip r:embed="rId4"/>
          <a:stretch>
            <a:fillRect/>
          </a:stretch>
        </p:blipFill>
        <p:spPr>
          <a:xfrm>
            <a:off x="3816148" y="4221088"/>
            <a:ext cx="1816423" cy="1343438"/>
          </a:xfrm>
          <a:prstGeom prst="rect">
            <a:avLst/>
          </a:prstGeom>
        </p:spPr>
      </p:pic>
    </p:spTree>
    <p:extLst>
      <p:ext uri="{BB962C8B-B14F-4D97-AF65-F5344CB8AC3E}">
        <p14:creationId xmlns:p14="http://schemas.microsoft.com/office/powerpoint/2010/main" val="825877651"/>
      </p:ext>
    </p:extLst>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Місце для вмісту 3"/>
          <p:cNvPicPr>
            <a:picLocks noGrp="1" noChangeAspect="1"/>
          </p:cNvPicPr>
          <p:nvPr>
            <p:ph idx="1"/>
          </p:nvPr>
        </p:nvPicPr>
        <p:blipFill>
          <a:blip r:embed="rId2"/>
          <a:stretch>
            <a:fillRect/>
          </a:stretch>
        </p:blipFill>
        <p:spPr>
          <a:xfrm>
            <a:off x="1763688" y="1340768"/>
            <a:ext cx="5616624" cy="4208958"/>
          </a:xfrm>
          <a:prstGeom prst="rect">
            <a:avLst/>
          </a:prstGeom>
        </p:spPr>
      </p:pic>
    </p:spTree>
    <p:extLst>
      <p:ext uri="{BB962C8B-B14F-4D97-AF65-F5344CB8AC3E}">
        <p14:creationId xmlns:p14="http://schemas.microsoft.com/office/powerpoint/2010/main" val="626388546"/>
      </p:ext>
    </p:extLst>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FD894C0C-B982-421F-9356-044ED3BEAC44}"/>
              </a:ext>
            </a:extLst>
          </p:cNvPr>
          <p:cNvSpPr>
            <a:spLocks noGrp="1"/>
          </p:cNvSpPr>
          <p:nvPr>
            <p:ph idx="1"/>
          </p:nvPr>
        </p:nvSpPr>
        <p:spPr>
          <a:xfrm>
            <a:off x="395536" y="692696"/>
            <a:ext cx="8483752" cy="4763621"/>
          </a:xfrm>
        </p:spPr>
        <p:txBody>
          <a:bodyPr>
            <a:normAutofit/>
          </a:bodyPr>
          <a:lstStyle/>
          <a:p>
            <a:pPr marL="0" indent="0" algn="ctr">
              <a:buNone/>
            </a:pPr>
            <a:r>
              <a:rPr lang="uk-UA" sz="2800" b="1" dirty="0" smtClean="0">
                <a:latin typeface="Times New Roman" panose="02020603050405020304" pitchFamily="18" charset="0"/>
              </a:rPr>
              <a:t>Рівновага при виконанні рухових завдань</a:t>
            </a:r>
            <a:endParaRPr lang="uk-UA" sz="2800" b="1" i="0" u="none" strike="noStrike" baseline="0" dirty="0" smtClean="0">
              <a:latin typeface="Times New Roman" panose="02020603050405020304" pitchFamily="18" charset="0"/>
            </a:endParaRPr>
          </a:p>
          <a:p>
            <a:pPr marL="0" indent="0" algn="ctr">
              <a:buNone/>
            </a:pPr>
            <a:endParaRPr lang="uk-UA" sz="2800" dirty="0" smtClean="0">
              <a:solidFill>
                <a:srgbClr val="FF0000"/>
              </a:solidFill>
              <a:latin typeface="Times New Roman" panose="02020603050405020304" pitchFamily="18" charset="0"/>
            </a:endParaRPr>
          </a:p>
          <a:p>
            <a:r>
              <a:rPr lang="uk-UA" sz="2400" b="0" i="0" u="none" strike="noStrike" baseline="0" dirty="0" smtClean="0">
                <a:latin typeface="Times New Roman" panose="02020603050405020304" pitchFamily="18" charset="0"/>
              </a:rPr>
              <a:t>При виконанні різноманітних рухових завдань людина мусить зберігати рівновагу або нерухоме положення тіла</a:t>
            </a:r>
            <a:r>
              <a:rPr lang="uk-UA" sz="2400" dirty="0" smtClean="0">
                <a:latin typeface="Times New Roman" panose="02020603050405020304" pitchFamily="18" charset="0"/>
              </a:rPr>
              <a:t> </a:t>
            </a:r>
            <a:r>
              <a:rPr lang="uk-UA" sz="2400" b="0" i="0" u="none" strike="noStrike" baseline="0" dirty="0" smtClean="0">
                <a:latin typeface="Times New Roman" panose="02020603050405020304" pitchFamily="18" charset="0"/>
              </a:rPr>
              <a:t>у взаємодії з іншими тілами, спортивними снарядами тощо. </a:t>
            </a:r>
          </a:p>
          <a:p>
            <a:r>
              <a:rPr lang="uk-UA" sz="2400" dirty="0" smtClean="0">
                <a:latin typeface="Times New Roman" panose="02020603050405020304" pitchFamily="18" charset="0"/>
              </a:rPr>
              <a:t>Н</a:t>
            </a:r>
            <a:r>
              <a:rPr lang="uk-UA" sz="2400" b="0" i="0" u="none" strike="noStrike" baseline="0" dirty="0" smtClean="0">
                <a:latin typeface="Times New Roman" panose="02020603050405020304" pitchFamily="18" charset="0"/>
              </a:rPr>
              <a:t>априклад, штанга, яку необхідно зафіксувати у вертикальному положенні на прямих руках над головою.</a:t>
            </a:r>
            <a:r>
              <a:rPr lang="uk-UA" sz="2400" dirty="0" smtClean="0">
                <a:latin typeface="Times New Roman" panose="02020603050405020304" pitchFamily="18" charset="0"/>
              </a:rPr>
              <a:t> </a:t>
            </a:r>
            <a:endParaRPr lang="uk-UA" sz="2400" dirty="0">
              <a:latin typeface="Times New Roman" panose="02020603050405020304" pitchFamily="18" charset="0"/>
            </a:endParaRPr>
          </a:p>
          <a:p>
            <a:r>
              <a:rPr lang="uk-UA" sz="2400" b="0" i="0" u="none" strike="noStrike" baseline="0" dirty="0" smtClean="0">
                <a:latin typeface="Times New Roman" panose="02020603050405020304" pitchFamily="18" charset="0"/>
              </a:rPr>
              <a:t>Для того щоби людина могла утримати спортивний снаряд або партнера, як, наприклад, у фігурному катанні чи акробатиці,  та зафіксувати ці положення свого тіла, вона повинна знаходитись у стані рівноваги.</a:t>
            </a:r>
            <a:endParaRPr lang="uk-UA" sz="2400" b="0" i="0" u="none" strike="noStrike" baseline="0" dirty="0">
              <a:latin typeface="Times New Roman" panose="02020603050405020304" pitchFamily="18" charset="0"/>
            </a:endParaRPr>
          </a:p>
        </p:txBody>
      </p:sp>
    </p:spTree>
    <p:extLst>
      <p:ext uri="{BB962C8B-B14F-4D97-AF65-F5344CB8AC3E}">
        <p14:creationId xmlns:p14="http://schemas.microsoft.com/office/powerpoint/2010/main" val="3031207883"/>
      </p:ext>
    </p:extLst>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0264F2DD-D6BA-452C-B323-32FB72FB48AA}"/>
              </a:ext>
            </a:extLst>
          </p:cNvPr>
          <p:cNvSpPr>
            <a:spLocks noGrp="1"/>
          </p:cNvSpPr>
          <p:nvPr>
            <p:ph idx="1"/>
          </p:nvPr>
        </p:nvSpPr>
        <p:spPr>
          <a:xfrm>
            <a:off x="251520" y="476672"/>
            <a:ext cx="8568952" cy="2592288"/>
          </a:xfrm>
        </p:spPr>
        <p:txBody>
          <a:bodyPr>
            <a:normAutofit/>
          </a:bodyPr>
          <a:lstStyle/>
          <a:p>
            <a:pPr algn="just"/>
            <a:r>
              <a:rPr lang="uk-UA" sz="2400" dirty="0" smtClean="0">
                <a:latin typeface="Times New Roman" panose="02020603050405020304" pitchFamily="18" charset="0"/>
                <a:cs typeface="Times New Roman" panose="02020603050405020304" pitchFamily="18" charset="0"/>
              </a:rPr>
              <a:t>Отже, у</a:t>
            </a:r>
            <a:r>
              <a:rPr lang="uk-UA" sz="2400" b="0" i="0" u="none" strike="noStrike" baseline="0" dirty="0" smtClean="0">
                <a:latin typeface="Times New Roman" panose="02020603050405020304" pitchFamily="18" charset="0"/>
                <a:cs typeface="Times New Roman" panose="02020603050405020304" pitchFamily="18" charset="0"/>
              </a:rPr>
              <a:t> процесі виконання рухових дій людині досить часто приходиться затримувати на деякий час (зафіксовувати) певні пози: вихідну (стартове</a:t>
            </a:r>
            <a:r>
              <a:rPr lang="uk-UA" sz="2400" dirty="0" smtClean="0">
                <a:latin typeface="Times New Roman" panose="02020603050405020304" pitchFamily="18" charset="0"/>
                <a:cs typeface="Times New Roman" panose="02020603050405020304" pitchFamily="18" charset="0"/>
              </a:rPr>
              <a:t> </a:t>
            </a:r>
            <a:r>
              <a:rPr lang="uk-UA" sz="2400" b="0" i="0" u="none" strike="noStrike" baseline="0" dirty="0" smtClean="0">
                <a:latin typeface="Times New Roman" panose="02020603050405020304" pitchFamily="18" charset="0"/>
                <a:cs typeface="Times New Roman" panose="02020603050405020304" pitchFamily="18" charset="0"/>
              </a:rPr>
              <a:t>положення), проміжну (фіксація пози у гімнастиці чи акробатиці), кінцеву</a:t>
            </a:r>
            <a:r>
              <a:rPr lang="uk-UA" sz="2400" dirty="0" smtClean="0">
                <a:latin typeface="Times New Roman" panose="02020603050405020304" pitchFamily="18" charset="0"/>
                <a:cs typeface="Times New Roman" panose="02020603050405020304" pitchFamily="18" charset="0"/>
              </a:rPr>
              <a:t> </a:t>
            </a:r>
            <a:r>
              <a:rPr lang="uk-UA" sz="2400" b="0" i="0" u="none" strike="noStrike" baseline="0" dirty="0" smtClean="0">
                <a:latin typeface="Times New Roman" panose="02020603050405020304" pitchFamily="18" charset="0"/>
                <a:cs typeface="Times New Roman" panose="02020603050405020304" pitchFamily="18" charset="0"/>
              </a:rPr>
              <a:t>(важка атлетика) тощо. </a:t>
            </a:r>
          </a:p>
          <a:p>
            <a:pPr algn="just"/>
            <a:r>
              <a:rPr lang="uk-UA" sz="2400" b="0" i="0" u="none" strike="noStrike" baseline="0" dirty="0" smtClean="0">
                <a:latin typeface="Times New Roman" panose="02020603050405020304" pitchFamily="18" charset="0"/>
                <a:cs typeface="Times New Roman" panose="02020603050405020304" pitchFamily="18" charset="0"/>
              </a:rPr>
              <a:t>Окрім власного тіла, часом доводиться утримувати в рівновазі різні предмети або партнера.</a:t>
            </a:r>
            <a:endParaRPr lang="uk-UA" sz="2400" dirty="0">
              <a:latin typeface="Times New Roman" panose="02020603050405020304" pitchFamily="18" charset="0"/>
              <a:cs typeface="Times New Roman" panose="02020603050405020304" pitchFamily="18" charset="0"/>
            </a:endParaRPr>
          </a:p>
        </p:txBody>
      </p:sp>
      <p:pic>
        <p:nvPicPr>
          <p:cNvPr id="5" name="Рисунок 4">
            <a:extLst>
              <a:ext uri="{FF2B5EF4-FFF2-40B4-BE49-F238E27FC236}">
                <a16:creationId xmlns:a16="http://schemas.microsoft.com/office/drawing/2014/main" id="{499B9700-6509-482F-8FF1-C69A5406F9EC}"/>
              </a:ext>
            </a:extLst>
          </p:cNvPr>
          <p:cNvPicPr>
            <a:picLocks noChangeAspect="1"/>
          </p:cNvPicPr>
          <p:nvPr/>
        </p:nvPicPr>
        <p:blipFill>
          <a:blip r:embed="rId2"/>
          <a:stretch>
            <a:fillRect/>
          </a:stretch>
        </p:blipFill>
        <p:spPr>
          <a:xfrm>
            <a:off x="5301139" y="3933056"/>
            <a:ext cx="3564515" cy="2468735"/>
          </a:xfrm>
          <a:prstGeom prst="rect">
            <a:avLst/>
          </a:prstGeom>
        </p:spPr>
      </p:pic>
      <p:pic>
        <p:nvPicPr>
          <p:cNvPr id="6" name="Рисунок 5">
            <a:extLst>
              <a:ext uri="{FF2B5EF4-FFF2-40B4-BE49-F238E27FC236}">
                <a16:creationId xmlns:a16="http://schemas.microsoft.com/office/drawing/2014/main" id="{09611EDE-9424-4998-B433-20DDA1950D68}"/>
              </a:ext>
            </a:extLst>
          </p:cNvPr>
          <p:cNvPicPr>
            <a:picLocks noChangeAspect="1"/>
          </p:cNvPicPr>
          <p:nvPr/>
        </p:nvPicPr>
        <p:blipFill>
          <a:blip r:embed="rId3"/>
          <a:stretch>
            <a:fillRect/>
          </a:stretch>
        </p:blipFill>
        <p:spPr>
          <a:xfrm>
            <a:off x="2767303" y="4057818"/>
            <a:ext cx="2160240" cy="2331195"/>
          </a:xfrm>
          <a:prstGeom prst="rect">
            <a:avLst/>
          </a:prstGeom>
        </p:spPr>
      </p:pic>
      <p:pic>
        <p:nvPicPr>
          <p:cNvPr id="4" name="Рисунок 3">
            <a:extLst>
              <a:ext uri="{FF2B5EF4-FFF2-40B4-BE49-F238E27FC236}">
                <a16:creationId xmlns:a16="http://schemas.microsoft.com/office/drawing/2014/main" id="{D15B343A-8243-4279-9CB2-1463708FC895}"/>
              </a:ext>
            </a:extLst>
          </p:cNvPr>
          <p:cNvPicPr>
            <a:picLocks noChangeAspect="1"/>
          </p:cNvPicPr>
          <p:nvPr/>
        </p:nvPicPr>
        <p:blipFill>
          <a:blip r:embed="rId4"/>
          <a:stretch>
            <a:fillRect/>
          </a:stretch>
        </p:blipFill>
        <p:spPr>
          <a:xfrm>
            <a:off x="586607" y="3548522"/>
            <a:ext cx="1816160" cy="3122910"/>
          </a:xfrm>
          <a:prstGeom prst="rect">
            <a:avLst/>
          </a:prstGeom>
        </p:spPr>
      </p:pic>
    </p:spTree>
    <p:extLst>
      <p:ext uri="{BB962C8B-B14F-4D97-AF65-F5344CB8AC3E}">
        <p14:creationId xmlns:p14="http://schemas.microsoft.com/office/powerpoint/2010/main" val="4142713579"/>
      </p:ext>
    </p:extLst>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A145B4E5-24C0-49A4-9905-2BB42C3F183A}"/>
              </a:ext>
            </a:extLst>
          </p:cNvPr>
          <p:cNvSpPr>
            <a:spLocks noGrp="1"/>
          </p:cNvSpPr>
          <p:nvPr>
            <p:ph idx="1"/>
          </p:nvPr>
        </p:nvSpPr>
        <p:spPr>
          <a:xfrm>
            <a:off x="395536" y="332656"/>
            <a:ext cx="8496944" cy="3960440"/>
          </a:xfrm>
        </p:spPr>
        <p:txBody>
          <a:bodyPr>
            <a:noAutofit/>
          </a:bodyPr>
          <a:lstStyle/>
          <a:p>
            <a:pPr marL="0" indent="0" algn="ctr">
              <a:buNone/>
            </a:pPr>
            <a:r>
              <a:rPr lang="uk-UA" sz="2800" b="1" dirty="0" smtClean="0">
                <a:solidFill>
                  <a:srgbClr val="000000"/>
                </a:solidFill>
                <a:latin typeface="Times New Roman" panose="02020603050405020304" pitchFamily="18" charset="0"/>
              </a:rPr>
              <a:t>Рухи </a:t>
            </a:r>
            <a:r>
              <a:rPr lang="uk-UA" sz="2800" b="1" dirty="0">
                <a:solidFill>
                  <a:srgbClr val="000000"/>
                </a:solidFill>
                <a:latin typeface="Times New Roman" panose="02020603050405020304" pitchFamily="18" charset="0"/>
              </a:rPr>
              <a:t>на місці</a:t>
            </a:r>
            <a:endParaRPr lang="uk-UA" sz="2800" b="1" i="0" u="none" strike="noStrike" baseline="0" dirty="0" smtClean="0">
              <a:solidFill>
                <a:srgbClr val="000000"/>
              </a:solidFill>
              <a:latin typeface="Times New Roman" panose="02020603050405020304" pitchFamily="18" charset="0"/>
            </a:endParaRPr>
          </a:p>
          <a:p>
            <a:pPr algn="just"/>
            <a:endParaRPr lang="uk-UA" sz="2400" dirty="0">
              <a:solidFill>
                <a:srgbClr val="000000"/>
              </a:solidFill>
              <a:latin typeface="Times New Roman" panose="02020603050405020304" pitchFamily="18" charset="0"/>
            </a:endParaRPr>
          </a:p>
          <a:p>
            <a:pPr algn="just"/>
            <a:r>
              <a:rPr lang="uk-UA" sz="2400" b="0" i="0" u="none" strike="noStrike" baseline="0" dirty="0" smtClean="0">
                <a:solidFill>
                  <a:srgbClr val="000000"/>
                </a:solidFill>
                <a:latin typeface="Times New Roman" panose="02020603050405020304" pitchFamily="18" charset="0"/>
              </a:rPr>
              <a:t>Аналізуючи рухи на місці, необхідно використовувати закони не тільки статики, але й динаміки. В активних рухах на місці може брати участь як одна ланка тіла, так і системи з багатьох ланок та біокінематичних ланцюгів. </a:t>
            </a:r>
          </a:p>
          <a:p>
            <a:pPr marL="0" indent="0" algn="just">
              <a:buNone/>
            </a:pPr>
            <a:r>
              <a:rPr lang="uk-UA" sz="2400" b="0" i="0" u="none" strike="noStrike" baseline="0" dirty="0" smtClean="0">
                <a:solidFill>
                  <a:srgbClr val="000000"/>
                </a:solidFill>
                <a:latin typeface="Times New Roman" panose="02020603050405020304" pitchFamily="18" charset="0"/>
              </a:rPr>
              <a:t>Усі рухи даного типу можна класифікувати як </a:t>
            </a:r>
          </a:p>
          <a:p>
            <a:pPr algn="just"/>
            <a:r>
              <a:rPr lang="uk-UA" sz="2400" b="0" i="0" u="none" strike="noStrike" baseline="0" dirty="0" smtClean="0">
                <a:solidFill>
                  <a:srgbClr val="000000"/>
                </a:solidFill>
                <a:latin typeface="Times New Roman" panose="02020603050405020304" pitchFamily="18" charset="0"/>
              </a:rPr>
              <a:t>рухи, що змінюють тільки позу, </a:t>
            </a:r>
          </a:p>
          <a:p>
            <a:pPr algn="just"/>
            <a:r>
              <a:rPr lang="uk-UA" sz="2400" b="0" i="0" u="none" strike="noStrike" baseline="0" dirty="0" smtClean="0">
                <a:solidFill>
                  <a:srgbClr val="000000"/>
                </a:solidFill>
                <a:latin typeface="Times New Roman" panose="02020603050405020304" pitchFamily="18" charset="0"/>
              </a:rPr>
              <a:t>рухи, що змінюють і позу і положення тіла людини. </a:t>
            </a:r>
          </a:p>
          <a:p>
            <a:pPr marL="0" indent="0" algn="just">
              <a:buNone/>
            </a:pPr>
            <a:endParaRPr lang="uk-UA" sz="2400" b="0" i="0" u="none" strike="noStrike" baseline="0" dirty="0" smtClean="0">
              <a:solidFill>
                <a:srgbClr val="000000"/>
              </a:solidFill>
              <a:latin typeface="Times New Roman" panose="02020603050405020304" pitchFamily="18" charset="0"/>
            </a:endParaRPr>
          </a:p>
          <a:p>
            <a:pPr marL="0" indent="0" algn="just">
              <a:buNone/>
            </a:pPr>
            <a:r>
              <a:rPr lang="uk-UA" sz="2400" b="0" i="0" u="none" strike="noStrike" baseline="0" dirty="0" smtClean="0">
                <a:solidFill>
                  <a:srgbClr val="000000"/>
                </a:solidFill>
                <a:latin typeface="Times New Roman" panose="02020603050405020304" pitchFamily="18" charset="0"/>
              </a:rPr>
              <a:t>	</a:t>
            </a:r>
            <a:endParaRPr lang="uk-UA" sz="2400" b="0" i="0" u="none" strike="noStrike" baseline="0" dirty="0" smtClean="0">
              <a:latin typeface="Times New Roman" panose="02020603050405020304" pitchFamily="18" charset="0"/>
            </a:endParaRPr>
          </a:p>
        </p:txBody>
      </p:sp>
      <p:pic>
        <p:nvPicPr>
          <p:cNvPr id="2" name="Рисунок 1"/>
          <p:cNvPicPr>
            <a:picLocks noChangeAspect="1"/>
          </p:cNvPicPr>
          <p:nvPr/>
        </p:nvPicPr>
        <p:blipFill>
          <a:blip r:embed="rId2"/>
          <a:stretch>
            <a:fillRect/>
          </a:stretch>
        </p:blipFill>
        <p:spPr>
          <a:xfrm>
            <a:off x="3179254" y="4293096"/>
            <a:ext cx="2929508" cy="2309429"/>
          </a:xfrm>
          <a:prstGeom prst="rect">
            <a:avLst/>
          </a:prstGeom>
        </p:spPr>
      </p:pic>
    </p:spTree>
    <p:extLst>
      <p:ext uri="{BB962C8B-B14F-4D97-AF65-F5344CB8AC3E}">
        <p14:creationId xmlns:p14="http://schemas.microsoft.com/office/powerpoint/2010/main" val="3182356878"/>
      </p:ext>
    </p:extLst>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A145B4E5-24C0-49A4-9905-2BB42C3F183A}"/>
              </a:ext>
            </a:extLst>
          </p:cNvPr>
          <p:cNvSpPr>
            <a:spLocks noGrp="1"/>
          </p:cNvSpPr>
          <p:nvPr>
            <p:ph idx="1"/>
          </p:nvPr>
        </p:nvSpPr>
        <p:spPr>
          <a:xfrm>
            <a:off x="179512" y="404664"/>
            <a:ext cx="8712968" cy="1944216"/>
          </a:xfrm>
        </p:spPr>
        <p:txBody>
          <a:bodyPr>
            <a:noAutofit/>
          </a:bodyPr>
          <a:lstStyle/>
          <a:p>
            <a:pPr marL="0" indent="0" algn="just">
              <a:buNone/>
            </a:pPr>
            <a:r>
              <a:rPr lang="uk-UA" sz="2400" b="0" i="0" u="none" strike="noStrike" baseline="0" dirty="0" smtClean="0">
                <a:solidFill>
                  <a:srgbClr val="000000"/>
                </a:solidFill>
                <a:latin typeface="Times New Roman" panose="02020603050405020304" pitchFamily="18" charset="0"/>
              </a:rPr>
              <a:t>	Змінюючи тільки позу, людина звичайно здійснює багато робочих рухів. У випадку, коли положення тіла стійке, ці рухи виконуються легко, з високою точністю. Наприклад, рухи художника, ювеліра, годинникаря тощо. </a:t>
            </a:r>
            <a:endParaRPr lang="uk-UA" sz="2400" b="0" i="0" u="none" strike="noStrike" baseline="0" dirty="0" smtClean="0">
              <a:latin typeface="Times New Roman" panose="02020603050405020304" pitchFamily="18" charset="0"/>
            </a:endParaRPr>
          </a:p>
        </p:txBody>
      </p:sp>
      <p:pic>
        <p:nvPicPr>
          <p:cNvPr id="2" name="Рисунок 1"/>
          <p:cNvPicPr>
            <a:picLocks noChangeAspect="1"/>
          </p:cNvPicPr>
          <p:nvPr/>
        </p:nvPicPr>
        <p:blipFill>
          <a:blip r:embed="rId2"/>
          <a:stretch>
            <a:fillRect/>
          </a:stretch>
        </p:blipFill>
        <p:spPr>
          <a:xfrm>
            <a:off x="2992946" y="2636912"/>
            <a:ext cx="3086100" cy="3981450"/>
          </a:xfrm>
          <a:prstGeom prst="rect">
            <a:avLst/>
          </a:prstGeom>
        </p:spPr>
      </p:pic>
    </p:spTree>
    <p:extLst>
      <p:ext uri="{BB962C8B-B14F-4D97-AF65-F5344CB8AC3E}">
        <p14:creationId xmlns:p14="http://schemas.microsoft.com/office/powerpoint/2010/main" val="3249886903"/>
      </p:ext>
    </p:extLst>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A145B4E5-24C0-49A4-9905-2BB42C3F183A}"/>
              </a:ext>
            </a:extLst>
          </p:cNvPr>
          <p:cNvSpPr>
            <a:spLocks noGrp="1"/>
          </p:cNvSpPr>
          <p:nvPr>
            <p:ph idx="1"/>
          </p:nvPr>
        </p:nvSpPr>
        <p:spPr>
          <a:xfrm>
            <a:off x="179512" y="260648"/>
            <a:ext cx="8496944" cy="6552728"/>
          </a:xfrm>
        </p:spPr>
        <p:txBody>
          <a:bodyPr>
            <a:noAutofit/>
          </a:bodyPr>
          <a:lstStyle/>
          <a:p>
            <a:pPr marL="0" indent="0" algn="just">
              <a:buNone/>
            </a:pPr>
            <a:r>
              <a:rPr lang="uk-UA" sz="2400" b="0" i="0" u="none" strike="noStrike" baseline="0" dirty="0" smtClean="0">
                <a:solidFill>
                  <a:srgbClr val="000000"/>
                </a:solidFill>
                <a:latin typeface="Times New Roman" panose="02020603050405020304" pitchFamily="18" charset="0"/>
              </a:rPr>
              <a:t>	Для того, щоб здійснити рухи зі зміною пози і положення тіла, людина має виконати попередню перебудову своєї пози – так звану підготовчу фазу. Прикладом таких рухів є перехід із положення сидячи у положення стоячи і навпаки. </a:t>
            </a:r>
            <a:endParaRPr lang="uk-UA" sz="2400" b="0" i="0" u="none" strike="noStrike" baseline="0" dirty="0" smtClean="0">
              <a:latin typeface="Times New Roman" panose="02020603050405020304" pitchFamily="18" charset="0"/>
            </a:endParaRPr>
          </a:p>
          <a:p>
            <a:pPr marL="0" indent="0" algn="just">
              <a:buNone/>
            </a:pPr>
            <a:r>
              <a:rPr lang="uk-UA" sz="2400" b="0" i="0" u="none" strike="noStrike" baseline="0" dirty="0" smtClean="0">
                <a:latin typeface="Times New Roman" panose="02020603050405020304" pitchFamily="18" charset="0"/>
              </a:rPr>
              <a:t>	Підготовча фаза необхідна для того, щоб створити для тіла необхідний ступінь стійкості. У другій, основній фазі, реалізується основна частина рухового завдання – зміна положення тіла. </a:t>
            </a:r>
            <a:endParaRPr lang="uk-UA" sz="2400" dirty="0"/>
          </a:p>
        </p:txBody>
      </p:sp>
      <p:pic>
        <p:nvPicPr>
          <p:cNvPr id="4" name="Рисунок 3"/>
          <p:cNvPicPr>
            <a:picLocks noChangeAspect="1"/>
          </p:cNvPicPr>
          <p:nvPr/>
        </p:nvPicPr>
        <p:blipFill>
          <a:blip r:embed="rId2"/>
          <a:stretch>
            <a:fillRect/>
          </a:stretch>
        </p:blipFill>
        <p:spPr>
          <a:xfrm>
            <a:off x="2915816" y="3537012"/>
            <a:ext cx="3024336" cy="2892021"/>
          </a:xfrm>
          <a:prstGeom prst="rect">
            <a:avLst/>
          </a:prstGeom>
        </p:spPr>
      </p:pic>
    </p:spTree>
    <p:extLst>
      <p:ext uri="{BB962C8B-B14F-4D97-AF65-F5344CB8AC3E}">
        <p14:creationId xmlns:p14="http://schemas.microsoft.com/office/powerpoint/2010/main" val="2294638536"/>
      </p:ext>
    </p:extLst>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11836E93-262F-4838-B230-FAF30B34F413}"/>
              </a:ext>
            </a:extLst>
          </p:cNvPr>
          <p:cNvSpPr>
            <a:spLocks noGrp="1"/>
          </p:cNvSpPr>
          <p:nvPr>
            <p:ph idx="1"/>
          </p:nvPr>
        </p:nvSpPr>
        <p:spPr>
          <a:xfrm>
            <a:off x="287016" y="476672"/>
            <a:ext cx="8533456" cy="3384376"/>
          </a:xfrm>
        </p:spPr>
        <p:txBody>
          <a:bodyPr>
            <a:normAutofit/>
          </a:bodyPr>
          <a:lstStyle/>
          <a:p>
            <a:r>
              <a:rPr lang="uk-UA" sz="2400" b="0" u="none" strike="noStrike" baseline="0" dirty="0" smtClean="0">
                <a:solidFill>
                  <a:srgbClr val="000000"/>
                </a:solidFill>
                <a:latin typeface="Times New Roman" panose="02020603050405020304" pitchFamily="18" charset="0"/>
              </a:rPr>
              <a:t>При виконанні рухів без зміни місця відбувається зміна умов рівноваги тіла людини. </a:t>
            </a:r>
          </a:p>
          <a:p>
            <a:pPr marL="0" indent="0">
              <a:buNone/>
            </a:pPr>
            <a:r>
              <a:rPr lang="uk-UA" sz="2400" b="0" strike="noStrike" baseline="0" dirty="0" smtClean="0">
                <a:solidFill>
                  <a:srgbClr val="000000"/>
                </a:solidFill>
                <a:latin typeface="Times New Roman" panose="02020603050405020304" pitchFamily="18" charset="0"/>
              </a:rPr>
              <a:t>Спостерігається два процеси</a:t>
            </a:r>
            <a:r>
              <a:rPr lang="uk-UA" sz="2400" b="0" u="none" strike="noStrike" baseline="0" dirty="0" smtClean="0">
                <a:solidFill>
                  <a:srgbClr val="000000"/>
                </a:solidFill>
                <a:latin typeface="Times New Roman" panose="02020603050405020304" pitchFamily="18" charset="0"/>
              </a:rPr>
              <a:t>: </a:t>
            </a:r>
          </a:p>
          <a:p>
            <a:pPr marL="0" indent="0">
              <a:buNone/>
            </a:pPr>
            <a:r>
              <a:rPr lang="uk-UA" sz="2400" b="0" u="none" strike="noStrike" baseline="0" dirty="0" smtClean="0">
                <a:solidFill>
                  <a:srgbClr val="000000"/>
                </a:solidFill>
                <a:latin typeface="Times New Roman" panose="02020603050405020304" pitchFamily="18" charset="0"/>
              </a:rPr>
              <a:t>1) переміщення ЦМТ по вертикалі; </a:t>
            </a:r>
          </a:p>
          <a:p>
            <a:pPr marL="0" indent="0">
              <a:buNone/>
            </a:pPr>
            <a:r>
              <a:rPr lang="uk-UA" sz="2400" b="0" u="none" strike="noStrike" baseline="0" dirty="0" smtClean="0">
                <a:solidFill>
                  <a:srgbClr val="000000"/>
                </a:solidFill>
                <a:latin typeface="Times New Roman" panose="02020603050405020304" pitchFamily="18" charset="0"/>
              </a:rPr>
              <a:t>2) переміщення ЦМТ по горизонталі. </a:t>
            </a:r>
          </a:p>
          <a:p>
            <a:r>
              <a:rPr lang="uk-UA" sz="2400" b="0" u="none" strike="noStrike" baseline="0" dirty="0" smtClean="0">
                <a:solidFill>
                  <a:srgbClr val="000000"/>
                </a:solidFill>
                <a:latin typeface="Times New Roman" panose="02020603050405020304" pitchFamily="18" charset="0"/>
              </a:rPr>
              <a:t>І в тому і в іншому випадках помітна тенденція до втрати рівноваги тіла. </a:t>
            </a:r>
          </a:p>
        </p:txBody>
      </p:sp>
      <p:pic>
        <p:nvPicPr>
          <p:cNvPr id="2" name="Рисунок 1"/>
          <p:cNvPicPr>
            <a:picLocks noChangeAspect="1"/>
          </p:cNvPicPr>
          <p:nvPr/>
        </p:nvPicPr>
        <p:blipFill>
          <a:blip r:embed="rId2"/>
          <a:stretch>
            <a:fillRect/>
          </a:stretch>
        </p:blipFill>
        <p:spPr>
          <a:xfrm>
            <a:off x="2717540" y="3861048"/>
            <a:ext cx="3672408" cy="2705247"/>
          </a:xfrm>
          <a:prstGeom prst="rect">
            <a:avLst/>
          </a:prstGeom>
        </p:spPr>
      </p:pic>
    </p:spTree>
    <p:extLst>
      <p:ext uri="{BB962C8B-B14F-4D97-AF65-F5344CB8AC3E}">
        <p14:creationId xmlns:p14="http://schemas.microsoft.com/office/powerpoint/2010/main" val="2963363366"/>
      </p:ext>
    </p:extLst>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Місце для вмісту 1"/>
          <p:cNvPicPr>
            <a:picLocks noGrp="1" noChangeAspect="1"/>
          </p:cNvPicPr>
          <p:nvPr>
            <p:ph idx="1"/>
          </p:nvPr>
        </p:nvPicPr>
        <p:blipFill>
          <a:blip r:embed="rId2"/>
          <a:stretch>
            <a:fillRect/>
          </a:stretch>
        </p:blipFill>
        <p:spPr>
          <a:xfrm>
            <a:off x="1852124" y="1424233"/>
            <a:ext cx="5223728" cy="2611864"/>
          </a:xfrm>
          <a:prstGeom prst="rect">
            <a:avLst/>
          </a:prstGeom>
        </p:spPr>
      </p:pic>
      <p:sp>
        <p:nvSpPr>
          <p:cNvPr id="4" name="Прямокутник 3"/>
          <p:cNvSpPr/>
          <p:nvPr/>
        </p:nvSpPr>
        <p:spPr>
          <a:xfrm>
            <a:off x="323528" y="4293096"/>
            <a:ext cx="8280920" cy="2308324"/>
          </a:xfrm>
          <a:prstGeom prst="rect">
            <a:avLst/>
          </a:prstGeom>
        </p:spPr>
        <p:txBody>
          <a:bodyPr wrap="square">
            <a:spAutoFit/>
          </a:bodyPr>
          <a:lstStyle/>
          <a:p>
            <a:r>
              <a:rPr lang="uk-UA" sz="2400" dirty="0">
                <a:latin typeface="Times New Roman" panose="02020603050405020304" pitchFamily="18" charset="0"/>
                <a:cs typeface="Times New Roman" panose="02020603050405020304" pitchFamily="18" charset="0"/>
              </a:rPr>
              <a:t>Рис. 1. Площина опори тіла при вільному стоянні: </a:t>
            </a:r>
            <a:r>
              <a:rPr lang="de-DE" sz="2400" dirty="0">
                <a:latin typeface="Times New Roman" panose="02020603050405020304" pitchFamily="18" charset="0"/>
                <a:cs typeface="Times New Roman" panose="02020603050405020304" pitchFamily="18" charset="0"/>
              </a:rPr>
              <a:t>S - </a:t>
            </a:r>
            <a:r>
              <a:rPr lang="uk-UA" sz="2400" dirty="0" smtClean="0">
                <a:latin typeface="Times New Roman" panose="02020603050405020304" pitchFamily="18" charset="0"/>
                <a:cs typeface="Times New Roman" panose="02020603050405020304" pitchFamily="18" charset="0"/>
              </a:rPr>
              <a:t>точка </a:t>
            </a:r>
            <a:r>
              <a:rPr lang="uk-UA" sz="2400" dirty="0">
                <a:latin typeface="Times New Roman" panose="02020603050405020304" pitchFamily="18" charset="0"/>
                <a:cs typeface="Times New Roman" panose="02020603050405020304" pitchFamily="18" charset="0"/>
              </a:rPr>
              <a:t>проекції загального центру </a:t>
            </a:r>
            <a:r>
              <a:rPr lang="uk-UA" sz="2400" dirty="0" smtClean="0">
                <a:latin typeface="Times New Roman" panose="02020603050405020304" pitchFamily="18" charset="0"/>
                <a:cs typeface="Times New Roman" panose="02020603050405020304" pitchFamily="18" charset="0"/>
              </a:rPr>
              <a:t>тяжіння тіла. </a:t>
            </a:r>
          </a:p>
          <a:p>
            <a:r>
              <a:rPr lang="uk-UA" sz="2400" dirty="0" smtClean="0">
                <a:latin typeface="Times New Roman" panose="02020603050405020304" pitchFamily="18" charset="0"/>
                <a:cs typeface="Times New Roman" panose="02020603050405020304" pitchFamily="18" charset="0"/>
              </a:rPr>
              <a:t>Рис</a:t>
            </a:r>
            <a:r>
              <a:rPr lang="uk-UA" sz="2400" dirty="0">
                <a:latin typeface="Times New Roman" panose="02020603050405020304" pitchFamily="18" charset="0"/>
                <a:cs typeface="Times New Roman" panose="02020603050405020304" pitchFamily="18" charset="0"/>
              </a:rPr>
              <a:t>. 2. Відновлення рівноваги тіла шляхом </a:t>
            </a:r>
            <a:r>
              <a:rPr lang="uk-UA" sz="2400" dirty="0" smtClean="0">
                <a:latin typeface="Times New Roman" panose="02020603050405020304" pitchFamily="18" charset="0"/>
                <a:cs typeface="Times New Roman" panose="02020603050405020304" pitchFamily="18" charset="0"/>
              </a:rPr>
              <a:t>компенсуючої </a:t>
            </a:r>
            <a:r>
              <a:rPr lang="uk-UA" sz="2400" dirty="0">
                <a:latin typeface="Times New Roman" panose="02020603050405020304" pitchFamily="18" charset="0"/>
                <a:cs typeface="Times New Roman" panose="02020603050405020304" pitchFamily="18" charset="0"/>
              </a:rPr>
              <a:t>зміни діяльності м'язів ніг при нахилі тулуба вперед. Проекція центру ваги (вертикальна лінія</a:t>
            </a:r>
            <a:r>
              <a:rPr lang="uk-UA" sz="2400" dirty="0" smtClean="0">
                <a:latin typeface="Times New Roman" panose="02020603050405020304" pitchFamily="18" charset="0"/>
                <a:cs typeface="Times New Roman" panose="02020603050405020304" pitchFamily="18" charset="0"/>
              </a:rPr>
              <a:t>) має повернутися </a:t>
            </a:r>
            <a:r>
              <a:rPr lang="uk-UA" sz="2400" dirty="0">
                <a:latin typeface="Times New Roman" panose="02020603050405020304" pitchFamily="18" charset="0"/>
                <a:cs typeface="Times New Roman" panose="02020603050405020304" pitchFamily="18" charset="0"/>
              </a:rPr>
              <a:t>в </a:t>
            </a:r>
            <a:r>
              <a:rPr lang="uk-UA" sz="2400" dirty="0" smtClean="0">
                <a:latin typeface="Times New Roman" panose="02020603050405020304" pitchFamily="18" charset="0"/>
                <a:cs typeface="Times New Roman" panose="02020603050405020304" pitchFamily="18" charset="0"/>
              </a:rPr>
              <a:t>попереднє положення </a:t>
            </a:r>
            <a:r>
              <a:rPr lang="uk-UA" sz="2400" dirty="0">
                <a:latin typeface="Times New Roman" panose="02020603050405020304" pitchFamily="18" charset="0"/>
                <a:cs typeface="Times New Roman" panose="02020603050405020304" pitchFamily="18" charset="0"/>
              </a:rPr>
              <a:t>на </a:t>
            </a:r>
            <a:r>
              <a:rPr lang="uk-UA" sz="2400" dirty="0" smtClean="0">
                <a:latin typeface="Times New Roman" panose="02020603050405020304" pitchFamily="18" charset="0"/>
                <a:cs typeface="Times New Roman" panose="02020603050405020304" pitchFamily="18" charset="0"/>
              </a:rPr>
              <a:t>площині </a:t>
            </a:r>
            <a:r>
              <a:rPr lang="uk-UA" sz="2400" dirty="0">
                <a:latin typeface="Times New Roman" panose="02020603050405020304" pitchFamily="18" charset="0"/>
                <a:cs typeface="Times New Roman" panose="02020603050405020304" pitchFamily="18" charset="0"/>
              </a:rPr>
              <a:t>опори.</a:t>
            </a:r>
          </a:p>
        </p:txBody>
      </p:sp>
      <p:sp>
        <p:nvSpPr>
          <p:cNvPr id="5" name="Прямокутник 4"/>
          <p:cNvSpPr/>
          <p:nvPr/>
        </p:nvSpPr>
        <p:spPr>
          <a:xfrm>
            <a:off x="323528" y="404664"/>
            <a:ext cx="8280920" cy="830997"/>
          </a:xfrm>
          <a:prstGeom prst="rect">
            <a:avLst/>
          </a:prstGeom>
        </p:spPr>
        <p:txBody>
          <a:bodyPr wrap="square">
            <a:spAutoFit/>
          </a:bodyPr>
          <a:lstStyle/>
          <a:p>
            <a:r>
              <a:rPr lang="ru-RU" dirty="0"/>
              <a:t> </a:t>
            </a:r>
            <a:r>
              <a:rPr lang="uk-UA" sz="2400" dirty="0" smtClean="0">
                <a:latin typeface="Times New Roman" panose="02020603050405020304" pitchFamily="18" charset="0"/>
                <a:cs typeface="Times New Roman" panose="02020603050405020304" pitchFamily="18" charset="0"/>
              </a:rPr>
              <a:t>При статичній рівновазі тіла проекція загального центру ваги тіла має знаходитись усередині площі опори. </a:t>
            </a:r>
            <a:endParaRPr lang="uk-UA"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67378615"/>
      </p:ext>
    </p:extLst>
  </p:cSld>
  <p:clrMapOvr>
    <a:masterClrMapping/>
  </p:clrMapOvr>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E47F560D-15D0-4879-B7C9-11D76DF7C755}"/>
              </a:ext>
            </a:extLst>
          </p:cNvPr>
          <p:cNvSpPr>
            <a:spLocks noGrp="1"/>
          </p:cNvSpPr>
          <p:nvPr>
            <p:ph idx="1"/>
          </p:nvPr>
        </p:nvSpPr>
        <p:spPr>
          <a:xfrm>
            <a:off x="179512" y="188640"/>
            <a:ext cx="8568952" cy="6552728"/>
          </a:xfrm>
        </p:spPr>
        <p:txBody>
          <a:bodyPr>
            <a:normAutofit/>
          </a:bodyPr>
          <a:lstStyle/>
          <a:p>
            <a:pPr algn="just"/>
            <a:r>
              <a:rPr lang="uk-UA" sz="2400" b="0" i="0" u="none" strike="noStrike" baseline="0" dirty="0" smtClean="0">
                <a:solidFill>
                  <a:srgbClr val="000000"/>
                </a:solidFill>
                <a:latin typeface="Times New Roman" panose="02020603050405020304" pitchFamily="18" charset="0"/>
              </a:rPr>
              <a:t>При переміщенні ЦМТ по горизонталі лінія тяжіння може переміщуватися до краю межі площі опори. Результатом цього є зміна ступеня стійкості тіла людини. </a:t>
            </a:r>
          </a:p>
          <a:p>
            <a:pPr algn="just"/>
            <a:r>
              <a:rPr lang="uk-UA" sz="2400" b="0" i="0" u="none" strike="noStrike" baseline="0" dirty="0" smtClean="0">
                <a:solidFill>
                  <a:srgbClr val="000000"/>
                </a:solidFill>
                <a:latin typeface="Times New Roman" panose="02020603050405020304" pitchFamily="18" charset="0"/>
              </a:rPr>
              <a:t>Для збереження рівноваги у такому положенні рекомендується виконувати так звані </a:t>
            </a:r>
            <a:r>
              <a:rPr lang="uk-UA" sz="2400" b="1" i="0" u="none" strike="noStrike" baseline="0" dirty="0" smtClean="0">
                <a:solidFill>
                  <a:srgbClr val="000000"/>
                </a:solidFill>
                <a:latin typeface="Times New Roman" panose="02020603050405020304" pitchFamily="18" charset="0"/>
              </a:rPr>
              <a:t>компенсаторні рухи</a:t>
            </a:r>
            <a:r>
              <a:rPr lang="uk-UA" sz="2400" b="0" i="0" u="none" strike="noStrike" baseline="0" dirty="0" smtClean="0">
                <a:solidFill>
                  <a:srgbClr val="000000"/>
                </a:solidFill>
                <a:latin typeface="Times New Roman" panose="02020603050405020304" pitchFamily="18" charset="0"/>
              </a:rPr>
              <a:t>. Ці рухи дають змогу компенсувати переміщення певних мас ланок тіла у протилежному напрямку, внаслідок чого ЦМТ системи суттєво не змінює свого положення відносно опори. </a:t>
            </a:r>
          </a:p>
          <a:p>
            <a:pPr algn="just"/>
            <a:r>
              <a:rPr lang="uk-UA" sz="2400" b="0" i="0" u="none" strike="noStrike" baseline="0" dirty="0" smtClean="0">
                <a:solidFill>
                  <a:srgbClr val="000000"/>
                </a:solidFill>
                <a:latin typeface="Times New Roman" panose="02020603050405020304" pitchFamily="18" charset="0"/>
              </a:rPr>
              <a:t>При нижній опорі компенсаторні рухи рекомендується виконувати, починаючи з тих суглобів і ланок тіла, котрі розташовуються ближче до опори</a:t>
            </a:r>
            <a:r>
              <a:rPr lang="ru-RU" sz="2400" b="0" i="0" u="none" strike="noStrike" baseline="0" dirty="0" smtClean="0">
                <a:solidFill>
                  <a:srgbClr val="000000"/>
                </a:solidFill>
                <a:latin typeface="Times New Roman" panose="02020603050405020304" pitchFamily="18" charset="0"/>
              </a:rPr>
              <a:t>. </a:t>
            </a:r>
            <a:endParaRPr lang="ru-RU" sz="2400" dirty="0"/>
          </a:p>
        </p:txBody>
      </p:sp>
    </p:spTree>
    <p:extLst>
      <p:ext uri="{BB962C8B-B14F-4D97-AF65-F5344CB8AC3E}">
        <p14:creationId xmlns:p14="http://schemas.microsoft.com/office/powerpoint/2010/main" val="257689077"/>
      </p:ext>
    </p:extLst>
  </p:cSld>
  <p:clrMapOvr>
    <a:masterClrMapping/>
  </p:clrMapOvr>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stretch>
            <a:fillRect/>
          </a:stretch>
        </p:blipFill>
        <p:spPr>
          <a:xfrm>
            <a:off x="323528" y="116632"/>
            <a:ext cx="8529961" cy="6389141"/>
          </a:xfrm>
          <a:prstGeom prst="rect">
            <a:avLst/>
          </a:prstGeom>
        </p:spPr>
      </p:pic>
    </p:spTree>
    <p:extLst>
      <p:ext uri="{BB962C8B-B14F-4D97-AF65-F5344CB8AC3E}">
        <p14:creationId xmlns:p14="http://schemas.microsoft.com/office/powerpoint/2010/main" val="3417781872"/>
      </p:ext>
    </p:extLst>
  </p:cSld>
  <p:clrMapOvr>
    <a:masterClrMapping/>
  </p:clrMapOvr>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4AADDBF-D52E-4E64-BD86-D1389A4D34B2}"/>
              </a:ext>
            </a:extLst>
          </p:cNvPr>
          <p:cNvSpPr>
            <a:spLocks noGrp="1"/>
          </p:cNvSpPr>
          <p:nvPr>
            <p:ph type="title"/>
          </p:nvPr>
        </p:nvSpPr>
        <p:spPr>
          <a:xfrm>
            <a:off x="503548" y="188640"/>
            <a:ext cx="8136904" cy="648071"/>
          </a:xfrm>
        </p:spPr>
        <p:txBody>
          <a:bodyPr>
            <a:normAutofit/>
          </a:bodyPr>
          <a:lstStyle/>
          <a:p>
            <a:r>
              <a:rPr lang="uk-UA" sz="2800" b="1" dirty="0">
                <a:solidFill>
                  <a:srgbClr val="0070C0"/>
                </a:solidFill>
                <a:latin typeface="Times New Roman" panose="02020603050405020304" pitchFamily="18" charset="0"/>
                <a:cs typeface="Times New Roman" panose="02020603050405020304" pitchFamily="18" charset="0"/>
              </a:rPr>
              <a:t>3</a:t>
            </a:r>
            <a:r>
              <a:rPr lang="uk-UA" sz="2800" b="1" i="0" u="none" strike="noStrike" baseline="0" dirty="0" smtClean="0">
                <a:solidFill>
                  <a:srgbClr val="0070C0"/>
                </a:solidFill>
                <a:latin typeface="Times New Roman" panose="02020603050405020304" pitchFamily="18" charset="0"/>
                <a:cs typeface="Times New Roman" panose="02020603050405020304" pitchFamily="18" charset="0"/>
              </a:rPr>
              <a:t>. Стійкість людини та її оцінювання</a:t>
            </a:r>
            <a:endParaRPr lang="uk-UA" sz="2800" b="1" dirty="0">
              <a:solidFill>
                <a:srgbClr val="0070C0"/>
              </a:solidFill>
              <a:latin typeface="Times New Roman" panose="02020603050405020304" pitchFamily="18" charset="0"/>
              <a:cs typeface="Times New Roman" panose="02020603050405020304" pitchFamily="18" charset="0"/>
            </a:endParaRPr>
          </a:p>
        </p:txBody>
      </p:sp>
      <p:sp>
        <p:nvSpPr>
          <p:cNvPr id="3" name="Объект 2">
            <a:extLst>
              <a:ext uri="{FF2B5EF4-FFF2-40B4-BE49-F238E27FC236}">
                <a16:creationId xmlns:a16="http://schemas.microsoft.com/office/drawing/2014/main" id="{0264F2DD-D6BA-452C-B323-32FB72FB48AA}"/>
              </a:ext>
            </a:extLst>
          </p:cNvPr>
          <p:cNvSpPr>
            <a:spLocks noGrp="1"/>
          </p:cNvSpPr>
          <p:nvPr>
            <p:ph idx="1"/>
          </p:nvPr>
        </p:nvSpPr>
        <p:spPr>
          <a:xfrm>
            <a:off x="395536" y="1196752"/>
            <a:ext cx="8352928" cy="2725985"/>
          </a:xfrm>
        </p:spPr>
        <p:txBody>
          <a:bodyPr>
            <a:normAutofit/>
          </a:bodyPr>
          <a:lstStyle/>
          <a:p>
            <a:pPr marL="0" indent="0" algn="just">
              <a:buNone/>
            </a:pPr>
            <a:r>
              <a:rPr lang="uk-UA" sz="2400" b="1" i="0" u="none" strike="noStrike" baseline="0" dirty="0" smtClean="0">
                <a:latin typeface="Times New Roman" panose="02020603050405020304" pitchFamily="18" charset="0"/>
                <a:cs typeface="Times New Roman" panose="02020603050405020304" pitchFamily="18" charset="0"/>
              </a:rPr>
              <a:t>Стійкість тіла людини </a:t>
            </a:r>
            <a:endParaRPr lang="uk-UA" sz="2400" dirty="0" smtClean="0">
              <a:latin typeface="Times New Roman" panose="02020603050405020304" pitchFamily="18" charset="0"/>
              <a:cs typeface="Times New Roman" panose="02020603050405020304" pitchFamily="18" charset="0"/>
            </a:endParaRPr>
          </a:p>
          <a:p>
            <a:pPr algn="just"/>
            <a:r>
              <a:rPr lang="uk-UA" sz="2400" dirty="0" smtClean="0">
                <a:latin typeface="Times New Roman" panose="02020603050405020304" pitchFamily="18" charset="0"/>
                <a:cs typeface="Times New Roman" panose="02020603050405020304" pitchFamily="18" charset="0"/>
              </a:rPr>
              <a:t>це </a:t>
            </a:r>
            <a:r>
              <a:rPr lang="uk-UA" sz="2400" dirty="0">
                <a:latin typeface="Times New Roman" panose="02020603050405020304" pitchFamily="18" charset="0"/>
                <a:cs typeface="Times New Roman" panose="02020603050405020304" pitchFamily="18" charset="0"/>
              </a:rPr>
              <a:t>здатність тіла </a:t>
            </a:r>
            <a:r>
              <a:rPr lang="uk-UA" sz="2400" i="1" dirty="0">
                <a:latin typeface="Times New Roman" panose="02020603050405020304" pitchFamily="18" charset="0"/>
                <a:cs typeface="Times New Roman" panose="02020603050405020304" pitchFamily="18" charset="0"/>
              </a:rPr>
              <a:t>зберігати рівновагу та положення </a:t>
            </a:r>
            <a:r>
              <a:rPr lang="uk-UA" sz="2400" dirty="0">
                <a:latin typeface="Times New Roman" panose="02020603050405020304" pitchFamily="18" charset="0"/>
                <a:cs typeface="Times New Roman" panose="02020603050405020304" pitchFamily="18" charset="0"/>
              </a:rPr>
              <a:t>в просторі під дією різних зовнішніх і внутрішніх </a:t>
            </a:r>
            <a:r>
              <a:rPr lang="uk-UA" sz="2400" dirty="0" smtClean="0">
                <a:latin typeface="Times New Roman" panose="02020603050405020304" pitchFamily="18" charset="0"/>
                <a:cs typeface="Times New Roman" panose="02020603050405020304" pitchFamily="18" charset="0"/>
              </a:rPr>
              <a:t>сил; </a:t>
            </a:r>
          </a:p>
          <a:p>
            <a:pPr algn="just"/>
            <a:r>
              <a:rPr lang="uk-UA" sz="2400" dirty="0" smtClean="0">
                <a:latin typeface="Times New Roman" panose="02020603050405020304" pitchFamily="18" charset="0"/>
                <a:cs typeface="Times New Roman" panose="02020603050405020304" pitchFamily="18" charset="0"/>
              </a:rPr>
              <a:t>це </a:t>
            </a:r>
            <a:r>
              <a:rPr lang="uk-UA" sz="2400" b="0" i="0" u="none" strike="noStrike" baseline="0" dirty="0" smtClean="0">
                <a:latin typeface="Times New Roman" panose="02020603050405020304" pitchFamily="18" charset="0"/>
                <a:cs typeface="Times New Roman" panose="02020603050405020304" pitchFamily="18" charset="0"/>
              </a:rPr>
              <a:t>здатність тіла повернутись</a:t>
            </a:r>
            <a:r>
              <a:rPr lang="uk-UA" sz="2400" dirty="0" smtClean="0">
                <a:latin typeface="Times New Roman" panose="02020603050405020304" pitchFamily="18" charset="0"/>
                <a:cs typeface="Times New Roman" panose="02020603050405020304" pitchFamily="18" charset="0"/>
              </a:rPr>
              <a:t> до початкового</a:t>
            </a:r>
            <a:r>
              <a:rPr lang="uk-UA" sz="2400" b="0" i="0" u="none" strike="noStrike" baseline="0" dirty="0" smtClean="0">
                <a:latin typeface="Times New Roman" panose="02020603050405020304" pitchFamily="18" charset="0"/>
                <a:cs typeface="Times New Roman" panose="02020603050405020304" pitchFamily="18" charset="0"/>
              </a:rPr>
              <a:t> положення після припинення дії сили, що впливає на </a:t>
            </a:r>
            <a:r>
              <a:rPr lang="uk-UA" sz="2400" dirty="0">
                <a:latin typeface="Times New Roman" panose="02020603050405020304" pitchFamily="18" charset="0"/>
                <a:cs typeface="Times New Roman" panose="02020603050405020304" pitchFamily="18" charset="0"/>
              </a:rPr>
              <a:t>тіло </a:t>
            </a:r>
            <a:r>
              <a:rPr lang="uk-UA" sz="2400" dirty="0" smtClean="0">
                <a:latin typeface="Times New Roman" panose="02020603050405020304" pitchFamily="18" charset="0"/>
                <a:cs typeface="Times New Roman" panose="02020603050405020304" pitchFamily="18" charset="0"/>
              </a:rPr>
              <a:t>людини ззовні, або після зміни положення тіла.</a:t>
            </a:r>
            <a:endParaRPr lang="uk-UA" sz="2400" b="0" i="0" u="none" strike="noStrike" baseline="0" dirty="0" smtClean="0">
              <a:latin typeface="Times New Roman" panose="02020603050405020304" pitchFamily="18" charset="0"/>
              <a:cs typeface="Times New Roman" panose="02020603050405020304" pitchFamily="18" charset="0"/>
            </a:endParaRPr>
          </a:p>
        </p:txBody>
      </p:sp>
      <p:pic>
        <p:nvPicPr>
          <p:cNvPr id="8" name="Рисунок 7"/>
          <p:cNvPicPr>
            <a:picLocks noChangeAspect="1"/>
          </p:cNvPicPr>
          <p:nvPr/>
        </p:nvPicPr>
        <p:blipFill>
          <a:blip r:embed="rId2"/>
          <a:stretch>
            <a:fillRect/>
          </a:stretch>
        </p:blipFill>
        <p:spPr>
          <a:xfrm>
            <a:off x="2555776" y="4369604"/>
            <a:ext cx="3888432" cy="2187243"/>
          </a:xfrm>
          <a:prstGeom prst="rect">
            <a:avLst/>
          </a:prstGeom>
        </p:spPr>
      </p:pic>
    </p:spTree>
    <p:extLst>
      <p:ext uri="{BB962C8B-B14F-4D97-AF65-F5344CB8AC3E}">
        <p14:creationId xmlns:p14="http://schemas.microsoft.com/office/powerpoint/2010/main" val="2344901507"/>
      </p:ext>
    </p:extLst>
  </p:cSld>
  <p:clrMapOvr>
    <a:masterClrMapping/>
  </p:clrMapOvr>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0264F2DD-D6BA-452C-B323-32FB72FB48AA}"/>
              </a:ext>
            </a:extLst>
          </p:cNvPr>
          <p:cNvSpPr>
            <a:spLocks noGrp="1"/>
          </p:cNvSpPr>
          <p:nvPr>
            <p:ph idx="1"/>
          </p:nvPr>
        </p:nvSpPr>
        <p:spPr>
          <a:xfrm>
            <a:off x="323528" y="548680"/>
            <a:ext cx="8496944" cy="2160240"/>
          </a:xfrm>
        </p:spPr>
        <p:txBody>
          <a:bodyPr>
            <a:noAutofit/>
          </a:bodyPr>
          <a:lstStyle/>
          <a:p>
            <a:pPr marL="0" indent="0" algn="just">
              <a:buNone/>
            </a:pPr>
            <a:r>
              <a:rPr lang="uk-UA" sz="2400" b="1" dirty="0">
                <a:latin typeface="Times New Roman" panose="02020603050405020304" pitchFamily="18" charset="0"/>
                <a:cs typeface="Times New Roman" panose="02020603050405020304" pitchFamily="18" charset="0"/>
              </a:rPr>
              <a:t>Статична стійкість </a:t>
            </a:r>
            <a:r>
              <a:rPr lang="uk-UA" sz="2400" dirty="0" smtClean="0">
                <a:latin typeface="Times New Roman" panose="02020603050405020304" pitchFamily="18" charset="0"/>
                <a:cs typeface="Times New Roman" panose="02020603050405020304" pitchFamily="18" charset="0"/>
              </a:rPr>
              <a:t>- це </a:t>
            </a:r>
            <a:r>
              <a:rPr lang="uk-UA" sz="2400" dirty="0">
                <a:latin typeface="Times New Roman" panose="02020603050405020304" pitchFamily="18" charset="0"/>
                <a:cs typeface="Times New Roman" panose="02020603050405020304" pitchFamily="18" charset="0"/>
              </a:rPr>
              <a:t>здатність тіла зберігати рівновагу в нерухомому стані, наприклад, стоячи на одній нозі</a:t>
            </a:r>
            <a:r>
              <a:rPr lang="uk-UA" sz="2400" dirty="0" smtClean="0">
                <a:latin typeface="Times New Roman" panose="02020603050405020304" pitchFamily="18" charset="0"/>
                <a:cs typeface="Times New Roman" panose="02020603050405020304" pitchFamily="18" charset="0"/>
              </a:rPr>
              <a:t>.</a:t>
            </a:r>
          </a:p>
          <a:p>
            <a:pPr marL="0" indent="0" algn="just">
              <a:buNone/>
            </a:pPr>
            <a:r>
              <a:rPr lang="uk-UA" sz="2400" b="1" dirty="0" smtClean="0">
                <a:latin typeface="Times New Roman" panose="02020603050405020304" pitchFamily="18" charset="0"/>
                <a:cs typeface="Times New Roman" panose="02020603050405020304" pitchFamily="18" charset="0"/>
              </a:rPr>
              <a:t>Динамічна стійкість </a:t>
            </a:r>
            <a:r>
              <a:rPr lang="uk-UA" sz="2400" dirty="0" smtClean="0">
                <a:latin typeface="Times New Roman" panose="02020603050405020304" pitchFamily="18" charset="0"/>
                <a:cs typeface="Times New Roman" panose="02020603050405020304" pitchFamily="18" charset="0"/>
              </a:rPr>
              <a:t>– це здатність </a:t>
            </a:r>
            <a:r>
              <a:rPr lang="uk-UA" sz="2400" dirty="0">
                <a:latin typeface="Times New Roman" panose="02020603050405020304" pitchFamily="18" charset="0"/>
                <a:cs typeface="Times New Roman" panose="02020603050405020304" pitchFamily="18" charset="0"/>
              </a:rPr>
              <a:t>зберігати рівновагу під час руху, наприклад, при ходьбі, бігу чи виконанні спортивних вправ</a:t>
            </a:r>
            <a:r>
              <a:rPr lang="uk-UA" sz="2400" dirty="0" smtClean="0">
                <a:latin typeface="Times New Roman" panose="02020603050405020304" pitchFamily="18" charset="0"/>
                <a:cs typeface="Times New Roman" panose="02020603050405020304" pitchFamily="18" charset="0"/>
              </a:rPr>
              <a:t>.</a:t>
            </a:r>
          </a:p>
          <a:p>
            <a:pPr marL="0" indent="0" algn="just">
              <a:buNone/>
            </a:pPr>
            <a:endParaRPr lang="uk-UA" sz="2000" dirty="0" smtClean="0">
              <a:latin typeface="Times New Roman" panose="02020603050405020304" pitchFamily="18" charset="0"/>
              <a:cs typeface="Times New Roman" panose="02020603050405020304" pitchFamily="18" charset="0"/>
            </a:endParaRPr>
          </a:p>
          <a:p>
            <a:pPr marL="0" indent="0" algn="just">
              <a:buNone/>
            </a:pPr>
            <a:endParaRPr lang="uk-UA" sz="2000" dirty="0">
              <a:latin typeface="Times New Roman" panose="02020603050405020304" pitchFamily="18" charset="0"/>
              <a:cs typeface="Times New Roman" panose="02020603050405020304" pitchFamily="18" charset="0"/>
            </a:endParaRPr>
          </a:p>
          <a:p>
            <a:pPr marL="0" indent="0" algn="just">
              <a:buNone/>
            </a:pPr>
            <a:endParaRPr lang="uk-UA" sz="2000" dirty="0" smtClean="0">
              <a:latin typeface="Times New Roman" panose="02020603050405020304" pitchFamily="18" charset="0"/>
              <a:cs typeface="Times New Roman" panose="02020603050405020304" pitchFamily="18" charset="0"/>
            </a:endParaRPr>
          </a:p>
          <a:p>
            <a:pPr marL="0" indent="0" algn="just">
              <a:buNone/>
            </a:pPr>
            <a:endParaRPr lang="uk-UA" sz="2000" dirty="0" smtClean="0">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a:stretch>
            <a:fillRect/>
          </a:stretch>
        </p:blipFill>
        <p:spPr>
          <a:xfrm>
            <a:off x="611560" y="3356992"/>
            <a:ext cx="3798883" cy="2770810"/>
          </a:xfrm>
          <a:prstGeom prst="rect">
            <a:avLst/>
          </a:prstGeom>
        </p:spPr>
      </p:pic>
      <p:pic>
        <p:nvPicPr>
          <p:cNvPr id="5" name="Рисунок 4"/>
          <p:cNvPicPr>
            <a:picLocks noChangeAspect="1"/>
          </p:cNvPicPr>
          <p:nvPr/>
        </p:nvPicPr>
        <p:blipFill>
          <a:blip r:embed="rId3"/>
          <a:stretch>
            <a:fillRect/>
          </a:stretch>
        </p:blipFill>
        <p:spPr>
          <a:xfrm>
            <a:off x="4860032" y="3531914"/>
            <a:ext cx="3780420" cy="2595888"/>
          </a:xfrm>
          <a:prstGeom prst="rect">
            <a:avLst/>
          </a:prstGeom>
        </p:spPr>
      </p:pic>
    </p:spTree>
    <p:extLst>
      <p:ext uri="{BB962C8B-B14F-4D97-AF65-F5344CB8AC3E}">
        <p14:creationId xmlns:p14="http://schemas.microsoft.com/office/powerpoint/2010/main" val="2355472718"/>
      </p:ext>
    </p:extLst>
  </p:cSld>
  <p:clrMapOvr>
    <a:masterClrMapping/>
  </p:clrMapOvr>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0264F2DD-D6BA-452C-B323-32FB72FB48AA}"/>
              </a:ext>
            </a:extLst>
          </p:cNvPr>
          <p:cNvSpPr>
            <a:spLocks noGrp="1"/>
          </p:cNvSpPr>
          <p:nvPr>
            <p:ph idx="1"/>
          </p:nvPr>
        </p:nvSpPr>
        <p:spPr>
          <a:xfrm>
            <a:off x="179512" y="260648"/>
            <a:ext cx="8496944" cy="4166145"/>
          </a:xfrm>
        </p:spPr>
        <p:txBody>
          <a:bodyPr>
            <a:noAutofit/>
          </a:bodyPr>
          <a:lstStyle/>
          <a:p>
            <a:pPr algn="just"/>
            <a:r>
              <a:rPr lang="uk-UA" sz="2400" b="1" dirty="0" smtClean="0">
                <a:latin typeface="Times New Roman" panose="02020603050405020304" pitchFamily="18" charset="0"/>
                <a:cs typeface="Times New Roman" panose="02020603050405020304" pitchFamily="18" charset="0"/>
              </a:rPr>
              <a:t>Положення </a:t>
            </a:r>
            <a:r>
              <a:rPr lang="uk-UA" sz="2400" b="1" dirty="0">
                <a:latin typeface="Times New Roman" panose="02020603050405020304" pitchFamily="18" charset="0"/>
                <a:cs typeface="Times New Roman" panose="02020603050405020304" pitchFamily="18" charset="0"/>
              </a:rPr>
              <a:t>центру маси </a:t>
            </a:r>
            <a:r>
              <a:rPr lang="uk-UA" sz="2400" dirty="0">
                <a:latin typeface="Times New Roman" panose="02020603050405020304" pitchFamily="18" charset="0"/>
                <a:cs typeface="Times New Roman" panose="02020603050405020304" pitchFamily="18" charset="0"/>
              </a:rPr>
              <a:t>тіла відіграє ключову роль у підтриманні стійкості. Чим ближче центр </a:t>
            </a:r>
            <a:r>
              <a:rPr lang="uk-UA" sz="2400" dirty="0" smtClean="0">
                <a:latin typeface="Times New Roman" panose="02020603050405020304" pitchFamily="18" charset="0"/>
                <a:cs typeface="Times New Roman" panose="02020603050405020304" pitchFamily="18" charset="0"/>
              </a:rPr>
              <a:t>мас </a:t>
            </a:r>
            <a:r>
              <a:rPr lang="uk-UA" sz="2400" dirty="0">
                <a:latin typeface="Times New Roman" panose="02020603050405020304" pitchFamily="18" charset="0"/>
                <a:cs typeface="Times New Roman" panose="02020603050405020304" pitchFamily="18" charset="0"/>
              </a:rPr>
              <a:t>до площі опори, тим вища стійкість</a:t>
            </a:r>
            <a:r>
              <a:rPr lang="uk-UA" sz="2400" dirty="0" smtClean="0">
                <a:latin typeface="Times New Roman" panose="02020603050405020304" pitchFamily="18" charset="0"/>
                <a:cs typeface="Times New Roman" panose="02020603050405020304" pitchFamily="18" charset="0"/>
              </a:rPr>
              <a:t>.</a:t>
            </a:r>
          </a:p>
          <a:p>
            <a:pPr algn="just"/>
            <a:r>
              <a:rPr lang="uk-UA" sz="2400" b="1" dirty="0" smtClean="0">
                <a:latin typeface="Times New Roman" panose="02020603050405020304" pitchFamily="18" charset="0"/>
                <a:cs typeface="Times New Roman" panose="02020603050405020304" pitchFamily="18" charset="0"/>
              </a:rPr>
              <a:t>Площа опори </a:t>
            </a:r>
            <a:r>
              <a:rPr lang="uk-UA" sz="2400" dirty="0" smtClean="0">
                <a:latin typeface="Times New Roman" panose="02020603050405020304" pitchFamily="18" charset="0"/>
                <a:cs typeface="Times New Roman" panose="02020603050405020304" pitchFamily="18" charset="0"/>
              </a:rPr>
              <a:t>також важлива: чим більша площа опори (наприклад, при широкій постановці ніг), тим легше зберігати рівновагу</a:t>
            </a:r>
            <a:r>
              <a:rPr lang="uk-UA" sz="2400" dirty="0">
                <a:latin typeface="Times New Roman" panose="02020603050405020304" pitchFamily="18" charset="0"/>
                <a:cs typeface="Times New Roman" panose="02020603050405020304" pitchFamily="18" charset="0"/>
              </a:rPr>
              <a:t>. Площа опори визначає, на яку площу розподіляються сили, що діють на тіло.</a:t>
            </a:r>
          </a:p>
          <a:p>
            <a:pPr algn="just"/>
            <a:r>
              <a:rPr lang="uk-UA" sz="2400" dirty="0" smtClean="0">
                <a:solidFill>
                  <a:srgbClr val="000000"/>
                </a:solidFill>
                <a:latin typeface="Times New Roman" panose="02020603050405020304" pitchFamily="18" charset="0"/>
              </a:rPr>
              <a:t>Під</a:t>
            </a:r>
            <a:r>
              <a:rPr lang="uk-UA" sz="2400" b="1" dirty="0" smtClean="0">
                <a:solidFill>
                  <a:srgbClr val="000000"/>
                </a:solidFill>
                <a:latin typeface="Times New Roman" panose="02020603050405020304" pitchFamily="18" charset="0"/>
              </a:rPr>
              <a:t> </a:t>
            </a:r>
            <a:r>
              <a:rPr lang="uk-UA" sz="2400" dirty="0">
                <a:solidFill>
                  <a:srgbClr val="000000"/>
                </a:solidFill>
                <a:latin typeface="Times New Roman" panose="02020603050405020304" pitchFamily="18" charset="0"/>
              </a:rPr>
              <a:t>площею опори розуміють</a:t>
            </a:r>
            <a:r>
              <a:rPr lang="uk-UA" sz="2400" b="1" dirty="0">
                <a:solidFill>
                  <a:srgbClr val="000000"/>
                </a:solidFill>
                <a:latin typeface="Times New Roman" panose="02020603050405020304" pitchFamily="18" charset="0"/>
              </a:rPr>
              <a:t> </a:t>
            </a:r>
            <a:r>
              <a:rPr lang="uk-UA" sz="2400" dirty="0">
                <a:solidFill>
                  <a:srgbClr val="000000"/>
                </a:solidFill>
                <a:latin typeface="Times New Roman" panose="02020603050405020304" pitchFamily="18" charset="0"/>
              </a:rPr>
              <a:t>площу, обмежену крайніми точками опори тіла. </a:t>
            </a:r>
          </a:p>
          <a:p>
            <a:pPr algn="just"/>
            <a:r>
              <a:rPr lang="uk-UA" sz="2400" dirty="0">
                <a:solidFill>
                  <a:srgbClr val="000000"/>
                </a:solidFill>
                <a:latin typeface="Times New Roman" panose="02020603050405020304" pitchFamily="18" charset="0"/>
              </a:rPr>
              <a:t>Чим більша площа опори, тим тіло є більш стійким. </a:t>
            </a:r>
            <a:endParaRPr lang="uk-UA" sz="2400" dirty="0" smtClean="0">
              <a:latin typeface="Times New Roman" panose="02020603050405020304" pitchFamily="18" charset="0"/>
              <a:cs typeface="Times New Roman" panose="02020603050405020304" pitchFamily="18" charset="0"/>
            </a:endParaRPr>
          </a:p>
          <a:p>
            <a:pPr algn="just"/>
            <a:endParaRPr lang="uk-UA" sz="2400" dirty="0">
              <a:latin typeface="Times New Roman" panose="02020603050405020304" pitchFamily="18" charset="0"/>
              <a:cs typeface="Times New Roman" panose="02020603050405020304" pitchFamily="18" charset="0"/>
            </a:endParaRPr>
          </a:p>
          <a:p>
            <a:pPr algn="just"/>
            <a:endParaRPr lang="uk-UA" sz="2400" dirty="0" smtClean="0">
              <a:latin typeface="Times New Roman" panose="02020603050405020304" pitchFamily="18" charset="0"/>
              <a:cs typeface="Times New Roman" panose="02020603050405020304" pitchFamily="18" charset="0"/>
            </a:endParaRPr>
          </a:p>
          <a:p>
            <a:pPr algn="just"/>
            <a:endParaRPr lang="uk-UA" sz="2400" dirty="0">
              <a:latin typeface="Times New Roman" panose="02020603050405020304" pitchFamily="18" charset="0"/>
              <a:cs typeface="Times New Roman" panose="02020603050405020304" pitchFamily="18" charset="0"/>
            </a:endParaRPr>
          </a:p>
          <a:p>
            <a:pPr algn="just"/>
            <a:endParaRPr lang="uk-UA" sz="2400" dirty="0" smtClean="0">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a:stretch>
            <a:fillRect/>
          </a:stretch>
        </p:blipFill>
        <p:spPr>
          <a:xfrm>
            <a:off x="3563887" y="4426794"/>
            <a:ext cx="2906709" cy="2216790"/>
          </a:xfrm>
          <a:prstGeom prst="rect">
            <a:avLst/>
          </a:prstGeom>
        </p:spPr>
      </p:pic>
    </p:spTree>
    <p:extLst>
      <p:ext uri="{BB962C8B-B14F-4D97-AF65-F5344CB8AC3E}">
        <p14:creationId xmlns:p14="http://schemas.microsoft.com/office/powerpoint/2010/main" val="3836897083"/>
      </p:ext>
    </p:extLst>
  </p:cSld>
  <p:clrMapOvr>
    <a:masterClrMapping/>
  </p:clrMapOvr>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7EC2ADAA-CF05-41A3-A6B2-BCDFF8376306}"/>
              </a:ext>
            </a:extLst>
          </p:cNvPr>
          <p:cNvSpPr>
            <a:spLocks noGrp="1"/>
          </p:cNvSpPr>
          <p:nvPr>
            <p:ph idx="1"/>
          </p:nvPr>
        </p:nvSpPr>
        <p:spPr>
          <a:xfrm>
            <a:off x="395536" y="260648"/>
            <a:ext cx="8496944" cy="6480720"/>
          </a:xfrm>
        </p:spPr>
        <p:txBody>
          <a:bodyPr>
            <a:normAutofit/>
          </a:bodyPr>
          <a:lstStyle/>
          <a:p>
            <a:pPr algn="just"/>
            <a:r>
              <a:rPr lang="uk-UA" sz="2400" b="1" i="0" u="none" strike="noStrike" baseline="0" dirty="0" smtClean="0">
                <a:solidFill>
                  <a:srgbClr val="000000"/>
                </a:solidFill>
                <a:latin typeface="Times New Roman" panose="02020603050405020304" pitchFamily="18" charset="0"/>
              </a:rPr>
              <a:t>Лінія </a:t>
            </a:r>
            <a:r>
              <a:rPr lang="uk-UA" sz="2400" b="1" dirty="0" smtClean="0">
                <a:solidFill>
                  <a:srgbClr val="000000"/>
                </a:solidFill>
                <a:latin typeface="Times New Roman" panose="02020603050405020304" pitchFamily="18" charset="0"/>
              </a:rPr>
              <a:t>сили </a:t>
            </a:r>
            <a:r>
              <a:rPr lang="uk-UA" sz="2400" b="1" i="0" u="none" strike="noStrike" baseline="0" dirty="0" smtClean="0">
                <a:solidFill>
                  <a:srgbClr val="000000"/>
                </a:solidFill>
                <a:latin typeface="Times New Roman" panose="02020603050405020304" pitchFamily="18" charset="0"/>
              </a:rPr>
              <a:t>тяжіння </a:t>
            </a:r>
            <a:r>
              <a:rPr lang="uk-UA" sz="2400" b="0" i="0" u="none" strike="noStrike" baseline="0" dirty="0" smtClean="0">
                <a:solidFill>
                  <a:srgbClr val="000000"/>
                </a:solidFill>
                <a:latin typeface="Times New Roman" panose="02020603050405020304" pitchFamily="18" charset="0"/>
              </a:rPr>
              <a:t>(перпендикуляр, опущений з центра тяжіння тіла на площу опори) не завжди перетинає площу опори через її центр. Тому стійкість тіла не в усіх напрямках однакова. </a:t>
            </a:r>
          </a:p>
          <a:p>
            <a:pPr marL="0" indent="0" algn="just">
              <a:buNone/>
            </a:pPr>
            <a:r>
              <a:rPr lang="uk-UA" sz="2400" b="0" i="0" u="none" strike="noStrike" baseline="0" dirty="0" smtClean="0">
                <a:solidFill>
                  <a:srgbClr val="000000"/>
                </a:solidFill>
                <a:latin typeface="Times New Roman" panose="02020603050405020304" pitchFamily="18" charset="0"/>
              </a:rPr>
              <a:t>Так, у важкоатлета, який зафіксував штангу на прямих руках над головою, у передньо-задньому напрямку ступінь стійкості буде меншою, ніж у фронтальному. </a:t>
            </a:r>
            <a:endParaRPr lang="uk-UA" sz="2400" dirty="0"/>
          </a:p>
        </p:txBody>
      </p:sp>
      <p:pic>
        <p:nvPicPr>
          <p:cNvPr id="4" name="Рисунок 3">
            <a:extLst>
              <a:ext uri="{FF2B5EF4-FFF2-40B4-BE49-F238E27FC236}">
                <a16:creationId xmlns:a16="http://schemas.microsoft.com/office/drawing/2014/main" id="{D4660D52-EBB4-420D-97D5-6B8B2658E7A4}"/>
              </a:ext>
            </a:extLst>
          </p:cNvPr>
          <p:cNvPicPr>
            <a:picLocks noChangeAspect="1"/>
          </p:cNvPicPr>
          <p:nvPr/>
        </p:nvPicPr>
        <p:blipFill>
          <a:blip r:embed="rId2"/>
          <a:stretch>
            <a:fillRect/>
          </a:stretch>
        </p:blipFill>
        <p:spPr>
          <a:xfrm>
            <a:off x="2807804" y="3144116"/>
            <a:ext cx="3456384" cy="3456384"/>
          </a:xfrm>
          <a:prstGeom prst="rect">
            <a:avLst/>
          </a:prstGeom>
        </p:spPr>
      </p:pic>
    </p:spTree>
    <p:extLst>
      <p:ext uri="{BB962C8B-B14F-4D97-AF65-F5344CB8AC3E}">
        <p14:creationId xmlns:p14="http://schemas.microsoft.com/office/powerpoint/2010/main" val="2756659209"/>
      </p:ext>
    </p:extLst>
  </p:cSld>
  <p:clrMapOvr>
    <a:masterClrMapping/>
  </p:clrMapOvr>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0264F2DD-D6BA-452C-B323-32FB72FB48AA}"/>
              </a:ext>
            </a:extLst>
          </p:cNvPr>
          <p:cNvSpPr>
            <a:spLocks noGrp="1"/>
          </p:cNvSpPr>
          <p:nvPr>
            <p:ph idx="1"/>
          </p:nvPr>
        </p:nvSpPr>
        <p:spPr>
          <a:xfrm>
            <a:off x="251520" y="499325"/>
            <a:ext cx="8496944" cy="2808312"/>
          </a:xfrm>
        </p:spPr>
        <p:txBody>
          <a:bodyPr>
            <a:noAutofit/>
          </a:bodyPr>
          <a:lstStyle/>
          <a:p>
            <a:pPr algn="just"/>
            <a:r>
              <a:rPr lang="uk-UA" sz="2400" dirty="0" smtClean="0">
                <a:latin typeface="Times New Roman" panose="02020603050405020304" pitchFamily="18" charset="0"/>
                <a:cs typeface="Times New Roman" panose="02020603050405020304" pitchFamily="18" charset="0"/>
              </a:rPr>
              <a:t>Ефективнішому </a:t>
            </a:r>
            <a:r>
              <a:rPr lang="uk-UA" sz="2400" dirty="0">
                <a:latin typeface="Times New Roman" panose="02020603050405020304" pitchFamily="18" charset="0"/>
                <a:cs typeface="Times New Roman" panose="02020603050405020304" pitchFamily="18" charset="0"/>
              </a:rPr>
              <a:t>збереженню </a:t>
            </a:r>
            <a:r>
              <a:rPr lang="uk-UA" sz="2400" dirty="0" smtClean="0">
                <a:latin typeface="Times New Roman" panose="02020603050405020304" pitchFamily="18" charset="0"/>
                <a:cs typeface="Times New Roman" panose="02020603050405020304" pitchFamily="18" charset="0"/>
              </a:rPr>
              <a:t>стійкості сприяють також сильні </a:t>
            </a:r>
            <a:r>
              <a:rPr lang="uk-UA" sz="2400" dirty="0">
                <a:latin typeface="Times New Roman" panose="02020603050405020304" pitchFamily="18" charset="0"/>
                <a:cs typeface="Times New Roman" panose="02020603050405020304" pitchFamily="18" charset="0"/>
              </a:rPr>
              <a:t>м’язи і добре розвинена </a:t>
            </a:r>
            <a:r>
              <a:rPr lang="uk-UA" sz="2400" b="1" dirty="0">
                <a:latin typeface="Times New Roman" panose="02020603050405020304" pitchFamily="18" charset="0"/>
                <a:cs typeface="Times New Roman" panose="02020603050405020304" pitchFamily="18" charset="0"/>
              </a:rPr>
              <a:t>нервово-м’язова </a:t>
            </a:r>
            <a:r>
              <a:rPr lang="uk-UA" sz="2400" b="1" dirty="0" smtClean="0">
                <a:latin typeface="Times New Roman" panose="02020603050405020304" pitchFamily="18" charset="0"/>
                <a:cs typeface="Times New Roman" panose="02020603050405020304" pitchFamily="18" charset="0"/>
              </a:rPr>
              <a:t>система</a:t>
            </a:r>
            <a:r>
              <a:rPr lang="uk-UA" sz="2400" dirty="0" smtClean="0">
                <a:latin typeface="Times New Roman" panose="02020603050405020304" pitchFamily="18" charset="0"/>
                <a:cs typeface="Times New Roman" panose="02020603050405020304" pitchFamily="18" charset="0"/>
              </a:rPr>
              <a:t>.</a:t>
            </a:r>
          </a:p>
          <a:p>
            <a:pPr algn="just"/>
            <a:r>
              <a:rPr lang="uk-UA" sz="2400" b="1" dirty="0" smtClean="0">
                <a:latin typeface="Times New Roman" panose="02020603050405020304" pitchFamily="18" charset="0"/>
                <a:cs typeface="Times New Roman" panose="02020603050405020304" pitchFamily="18" charset="0"/>
              </a:rPr>
              <a:t>Зорова </a:t>
            </a:r>
            <a:r>
              <a:rPr lang="uk-UA" sz="2400" dirty="0">
                <a:latin typeface="Times New Roman" panose="02020603050405020304" pitchFamily="18" charset="0"/>
                <a:cs typeface="Times New Roman" panose="02020603050405020304" pitchFamily="18" charset="0"/>
              </a:rPr>
              <a:t>та</a:t>
            </a:r>
            <a:r>
              <a:rPr lang="uk-UA" sz="2400" b="1" dirty="0">
                <a:latin typeface="Times New Roman" panose="02020603050405020304" pitchFamily="18" charset="0"/>
                <a:cs typeface="Times New Roman" panose="02020603050405020304" pitchFamily="18" charset="0"/>
              </a:rPr>
              <a:t> вестибулярна система </a:t>
            </a:r>
            <a:r>
              <a:rPr lang="uk-UA" sz="2400" dirty="0" smtClean="0">
                <a:latin typeface="Times New Roman" panose="02020603050405020304" pitchFamily="18" charset="0"/>
                <a:cs typeface="Times New Roman" panose="02020603050405020304" pitchFamily="18" charset="0"/>
              </a:rPr>
              <a:t>допомагають </a:t>
            </a:r>
            <a:r>
              <a:rPr lang="uk-UA" sz="2400" dirty="0">
                <a:latin typeface="Times New Roman" panose="02020603050405020304" pitchFamily="18" charset="0"/>
                <a:cs typeface="Times New Roman" panose="02020603050405020304" pitchFamily="18" charset="0"/>
              </a:rPr>
              <a:t>людині орієнтуватися у просторі та реагувати на зміни положення тіла</a:t>
            </a:r>
            <a:r>
              <a:rPr lang="uk-UA" sz="2400" dirty="0" smtClean="0">
                <a:latin typeface="Times New Roman" panose="02020603050405020304" pitchFamily="18" charset="0"/>
                <a:cs typeface="Times New Roman" panose="02020603050405020304" pitchFamily="18" charset="0"/>
              </a:rPr>
              <a:t>.</a:t>
            </a:r>
          </a:p>
          <a:p>
            <a:pPr algn="just"/>
            <a:endParaRPr lang="uk-UA" sz="2400" b="0" i="0" u="none" strike="noStrike" baseline="0" dirty="0">
              <a:latin typeface="Times New Roman" panose="02020603050405020304" pitchFamily="18" charset="0"/>
              <a:cs typeface="Times New Roman" panose="02020603050405020304" pitchFamily="18" charset="0"/>
            </a:endParaRPr>
          </a:p>
          <a:p>
            <a:pPr algn="just"/>
            <a:endParaRPr lang="uk-UA" sz="2400" dirty="0" smtClean="0">
              <a:latin typeface="Times New Roman" panose="02020603050405020304" pitchFamily="18" charset="0"/>
              <a:cs typeface="Times New Roman" panose="02020603050405020304" pitchFamily="18" charset="0"/>
            </a:endParaRPr>
          </a:p>
          <a:p>
            <a:pPr algn="just"/>
            <a:endParaRPr lang="uk-UA" sz="2400" b="0" i="0" u="none" strike="noStrike" baseline="0" dirty="0">
              <a:latin typeface="Times New Roman" panose="02020603050405020304" pitchFamily="18" charset="0"/>
              <a:cs typeface="Times New Roman" panose="02020603050405020304" pitchFamily="18" charset="0"/>
            </a:endParaRPr>
          </a:p>
          <a:p>
            <a:pPr algn="just"/>
            <a:endParaRPr lang="uk-UA" sz="2400" dirty="0" smtClean="0">
              <a:latin typeface="Times New Roman" panose="02020603050405020304" pitchFamily="18" charset="0"/>
              <a:cs typeface="Times New Roman" panose="02020603050405020304" pitchFamily="18" charset="0"/>
            </a:endParaRPr>
          </a:p>
          <a:p>
            <a:pPr algn="just"/>
            <a:endParaRPr lang="uk-UA" sz="2400" dirty="0" smtClean="0">
              <a:latin typeface="Times New Roman" panose="02020603050405020304" pitchFamily="18" charset="0"/>
              <a:cs typeface="Times New Roman" panose="02020603050405020304" pitchFamily="18" charset="0"/>
            </a:endParaRPr>
          </a:p>
          <a:p>
            <a:pPr algn="just"/>
            <a:r>
              <a:rPr lang="uk-UA" sz="2400" b="1" dirty="0" smtClean="0">
                <a:latin typeface="Times New Roman" panose="02020603050405020304" pitchFamily="18" charset="0"/>
                <a:cs typeface="Times New Roman" panose="02020603050405020304" pitchFamily="18" charset="0"/>
              </a:rPr>
              <a:t>Пропріоцепція</a:t>
            </a:r>
            <a:r>
              <a:rPr lang="uk-UA" sz="2400" dirty="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 це здатність організму </a:t>
            </a:r>
            <a:r>
              <a:rPr lang="uk-UA" sz="2400" i="1" dirty="0" smtClean="0">
                <a:latin typeface="Times New Roman" panose="02020603050405020304" pitchFamily="18" charset="0"/>
                <a:cs typeface="Times New Roman" panose="02020603050405020304" pitchFamily="18" charset="0"/>
              </a:rPr>
              <a:t>відчувати положення та рухи власного тіла </a:t>
            </a:r>
            <a:r>
              <a:rPr lang="uk-UA" sz="2400" dirty="0" smtClean="0">
                <a:latin typeface="Times New Roman" panose="02020603050405020304" pitchFamily="18" charset="0"/>
                <a:cs typeface="Times New Roman" panose="02020603050405020304" pitchFamily="18" charset="0"/>
              </a:rPr>
              <a:t>в просторі </a:t>
            </a:r>
            <a:r>
              <a:rPr lang="uk-UA" sz="2400" i="1" dirty="0" smtClean="0">
                <a:latin typeface="Times New Roman" panose="02020603050405020304" pitchFamily="18" charset="0"/>
                <a:cs typeface="Times New Roman" panose="02020603050405020304" pitchFamily="18" charset="0"/>
              </a:rPr>
              <a:t>без участі зору</a:t>
            </a:r>
            <a:r>
              <a:rPr lang="uk-UA" sz="2400" dirty="0" smtClean="0">
                <a:latin typeface="Times New Roman" panose="02020603050405020304" pitchFamily="18" charset="0"/>
                <a:cs typeface="Times New Roman" panose="02020603050405020304" pitchFamily="18" charset="0"/>
              </a:rPr>
              <a:t>. Вона є частиною сомато-сенсорної системи і надзвичайно важлива для автоматичного контролю рівноваги.</a:t>
            </a:r>
            <a:endParaRPr lang="uk-UA" sz="2400" i="0" u="none" strike="noStrike" baseline="0" dirty="0">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a:stretch>
            <a:fillRect/>
          </a:stretch>
        </p:blipFill>
        <p:spPr>
          <a:xfrm>
            <a:off x="1187624" y="2636912"/>
            <a:ext cx="6912768" cy="1831774"/>
          </a:xfrm>
          <a:prstGeom prst="rect">
            <a:avLst/>
          </a:prstGeom>
        </p:spPr>
      </p:pic>
    </p:spTree>
    <p:extLst>
      <p:ext uri="{BB962C8B-B14F-4D97-AF65-F5344CB8AC3E}">
        <p14:creationId xmlns:p14="http://schemas.microsoft.com/office/powerpoint/2010/main" val="415868248"/>
      </p:ext>
    </p:extLst>
  </p:cSld>
  <p:clrMapOvr>
    <a:masterClrMapping/>
  </p:clrMapOvr>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0264F2DD-D6BA-452C-B323-32FB72FB48AA}"/>
              </a:ext>
            </a:extLst>
          </p:cNvPr>
          <p:cNvSpPr>
            <a:spLocks noGrp="1"/>
          </p:cNvSpPr>
          <p:nvPr>
            <p:ph idx="1"/>
          </p:nvPr>
        </p:nvSpPr>
        <p:spPr>
          <a:xfrm>
            <a:off x="251520" y="499324"/>
            <a:ext cx="8496944" cy="4585859"/>
          </a:xfrm>
        </p:spPr>
        <p:txBody>
          <a:bodyPr>
            <a:noAutofit/>
          </a:bodyPr>
          <a:lstStyle/>
          <a:p>
            <a:pPr marL="0" indent="0" algn="just">
              <a:buNone/>
            </a:pPr>
            <a:r>
              <a:rPr lang="uk-UA" sz="2400" dirty="0" smtClean="0">
                <a:latin typeface="Times New Roman" panose="02020603050405020304" pitchFamily="18" charset="0"/>
                <a:cs typeface="Times New Roman" panose="02020603050405020304" pitchFamily="18" charset="0"/>
              </a:rPr>
              <a:t>Отже, рівновага </a:t>
            </a:r>
            <a:r>
              <a:rPr lang="uk-UA" sz="2400" dirty="0">
                <a:latin typeface="Times New Roman" panose="02020603050405020304" pitchFamily="18" charset="0"/>
                <a:cs typeface="Times New Roman" panose="02020603050405020304" pitchFamily="18" charset="0"/>
              </a:rPr>
              <a:t>забезпечується інтеграцією сигналів з трьох основних сенсорних </a:t>
            </a:r>
            <a:r>
              <a:rPr lang="uk-UA" sz="2400" dirty="0" smtClean="0">
                <a:latin typeface="Times New Roman" panose="02020603050405020304" pitchFamily="18" charset="0"/>
                <a:cs typeface="Times New Roman" panose="02020603050405020304" pitchFamily="18" charset="0"/>
              </a:rPr>
              <a:t>систем</a:t>
            </a:r>
            <a:r>
              <a:rPr lang="uk-UA" sz="2400" dirty="0">
                <a:latin typeface="Times New Roman" panose="02020603050405020304" pitchFamily="18" charset="0"/>
                <a:cs typeface="Times New Roman" panose="02020603050405020304" pitchFamily="18" charset="0"/>
              </a:rPr>
              <a:t>:</a:t>
            </a:r>
            <a:endParaRPr lang="uk-UA" sz="2400" dirty="0" smtClean="0">
              <a:latin typeface="Times New Roman" panose="02020603050405020304" pitchFamily="18" charset="0"/>
              <a:cs typeface="Times New Roman" panose="02020603050405020304" pitchFamily="18" charset="0"/>
            </a:endParaRPr>
          </a:p>
          <a:p>
            <a:pPr algn="just"/>
            <a:r>
              <a:rPr lang="uk-UA" sz="2400" dirty="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зорової</a:t>
            </a:r>
          </a:p>
          <a:p>
            <a:pPr algn="just"/>
            <a:r>
              <a:rPr lang="uk-UA" sz="2400" dirty="0">
                <a:latin typeface="Times New Roman" panose="02020603050405020304" pitchFamily="18" charset="0"/>
                <a:cs typeface="Times New Roman" panose="02020603050405020304" pitchFamily="18" charset="0"/>
              </a:rPr>
              <a:t>в</a:t>
            </a:r>
            <a:r>
              <a:rPr lang="uk-UA" sz="2400" dirty="0" smtClean="0">
                <a:latin typeface="Times New Roman" panose="02020603050405020304" pitchFamily="18" charset="0"/>
                <a:cs typeface="Times New Roman" panose="02020603050405020304" pitchFamily="18" charset="0"/>
              </a:rPr>
              <a:t>естибулярної</a:t>
            </a:r>
          </a:p>
          <a:p>
            <a:pPr algn="just"/>
            <a:r>
              <a:rPr lang="uk-UA" sz="2400" dirty="0" smtClean="0">
                <a:latin typeface="Times New Roman" panose="02020603050405020304" pitchFamily="18" charset="0"/>
                <a:cs typeface="Times New Roman" panose="02020603050405020304" pitchFamily="18" charset="0"/>
              </a:rPr>
              <a:t>пропріоцептивної</a:t>
            </a:r>
          </a:p>
          <a:p>
            <a:pPr marL="0" indent="0" algn="just">
              <a:buNone/>
            </a:pPr>
            <a:endParaRPr lang="uk-UA" sz="2400" dirty="0" smtClean="0">
              <a:latin typeface="Times New Roman" panose="02020603050405020304" pitchFamily="18" charset="0"/>
              <a:cs typeface="Times New Roman" panose="02020603050405020304" pitchFamily="18" charset="0"/>
            </a:endParaRPr>
          </a:p>
          <a:p>
            <a:pPr marL="0" indent="0" algn="just">
              <a:buNone/>
            </a:pPr>
            <a:endParaRPr lang="uk-UA" sz="2400" dirty="0">
              <a:latin typeface="Times New Roman" panose="02020603050405020304" pitchFamily="18" charset="0"/>
              <a:cs typeface="Times New Roman" panose="02020603050405020304" pitchFamily="18" charset="0"/>
            </a:endParaRPr>
          </a:p>
          <a:p>
            <a:pPr marL="0" indent="0" algn="just">
              <a:buNone/>
            </a:pPr>
            <a:endParaRPr lang="uk-UA" sz="2400" dirty="0" smtClean="0">
              <a:latin typeface="Times New Roman" panose="02020603050405020304" pitchFamily="18" charset="0"/>
              <a:cs typeface="Times New Roman" panose="02020603050405020304" pitchFamily="18" charset="0"/>
            </a:endParaRPr>
          </a:p>
          <a:p>
            <a:pPr marL="0" indent="0" algn="just">
              <a:buNone/>
            </a:pPr>
            <a:endParaRPr lang="uk-UA" sz="2400" dirty="0">
              <a:latin typeface="Times New Roman" panose="02020603050405020304" pitchFamily="18" charset="0"/>
              <a:cs typeface="Times New Roman" panose="02020603050405020304" pitchFamily="18" charset="0"/>
            </a:endParaRPr>
          </a:p>
          <a:p>
            <a:pPr marL="0" indent="0" algn="just">
              <a:buNone/>
            </a:pPr>
            <a:endParaRPr lang="uk-UA" sz="2400" dirty="0" smtClean="0">
              <a:latin typeface="Times New Roman" panose="02020603050405020304" pitchFamily="18" charset="0"/>
              <a:cs typeface="Times New Roman" panose="02020603050405020304" pitchFamily="18" charset="0"/>
            </a:endParaRPr>
          </a:p>
          <a:p>
            <a:pPr marL="0" indent="0" algn="just">
              <a:buNone/>
            </a:pPr>
            <a:r>
              <a:rPr lang="uk-UA" sz="2400" dirty="0" smtClean="0">
                <a:latin typeface="Times New Roman" panose="02020603050405020304" pitchFamily="18" charset="0"/>
                <a:cs typeface="Times New Roman" panose="02020603050405020304" pitchFamily="18" charset="0"/>
              </a:rPr>
              <a:t>Всі ці </a:t>
            </a:r>
            <a:r>
              <a:rPr lang="uk-UA" sz="2400" dirty="0">
                <a:latin typeface="Times New Roman" panose="02020603050405020304" pitchFamily="18" charset="0"/>
                <a:cs typeface="Times New Roman" panose="02020603050405020304" pitchFamily="18" charset="0"/>
              </a:rPr>
              <a:t>сигнали обробляються в </a:t>
            </a:r>
            <a:r>
              <a:rPr lang="uk-UA" sz="2400" b="1" dirty="0">
                <a:latin typeface="Times New Roman" panose="02020603050405020304" pitchFamily="18" charset="0"/>
                <a:cs typeface="Times New Roman" panose="02020603050405020304" pitchFamily="18" charset="0"/>
              </a:rPr>
              <a:t>центральній нервовій системі</a:t>
            </a:r>
            <a:r>
              <a:rPr lang="uk-UA" sz="2400" dirty="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(зокрема</a:t>
            </a:r>
            <a:r>
              <a:rPr lang="en-US" sz="2400" dirty="0">
                <a:latin typeface="Times New Roman" panose="02020603050405020304" pitchFamily="18" charset="0"/>
                <a:cs typeface="Times New Roman" panose="02020603050405020304" pitchFamily="18" charset="0"/>
              </a:rPr>
              <a:t>,</a:t>
            </a:r>
            <a:r>
              <a:rPr lang="uk-UA" sz="2400" dirty="0" smtClean="0">
                <a:latin typeface="Times New Roman" panose="02020603050405020304" pitchFamily="18" charset="0"/>
                <a:cs typeface="Times New Roman" panose="02020603050405020304" pitchFamily="18" charset="0"/>
              </a:rPr>
              <a:t> </a:t>
            </a:r>
            <a:r>
              <a:rPr lang="uk-UA" sz="2400" dirty="0">
                <a:latin typeface="Times New Roman" panose="02020603050405020304" pitchFamily="18" charset="0"/>
                <a:cs typeface="Times New Roman" panose="02020603050405020304" pitchFamily="18" charset="0"/>
              </a:rPr>
              <a:t>в мозочку, корі та стовбурі </a:t>
            </a:r>
            <a:r>
              <a:rPr lang="uk-UA" sz="2400" dirty="0" smtClean="0">
                <a:latin typeface="Times New Roman" panose="02020603050405020304" pitchFamily="18" charset="0"/>
                <a:cs typeface="Times New Roman" panose="02020603050405020304" pitchFamily="18" charset="0"/>
              </a:rPr>
              <a:t>мозку) </a:t>
            </a:r>
            <a:r>
              <a:rPr lang="uk-UA" sz="2400" dirty="0">
                <a:latin typeface="Times New Roman" panose="02020603050405020304" pitchFamily="18" charset="0"/>
                <a:cs typeface="Times New Roman" panose="02020603050405020304" pitchFamily="18" charset="0"/>
              </a:rPr>
              <a:t>для формування координованих моторних реакцій, що підтримують баланс</a:t>
            </a:r>
            <a:r>
              <a:rPr lang="uk-UA" sz="2400" dirty="0" smtClean="0">
                <a:latin typeface="Times New Roman" panose="02020603050405020304" pitchFamily="18" charset="0"/>
                <a:cs typeface="Times New Roman" panose="02020603050405020304" pitchFamily="18" charset="0"/>
              </a:rPr>
              <a:t>.</a:t>
            </a:r>
          </a:p>
        </p:txBody>
      </p:sp>
      <p:pic>
        <p:nvPicPr>
          <p:cNvPr id="2" name="Рисунок 1"/>
          <p:cNvPicPr>
            <a:picLocks noChangeAspect="1"/>
          </p:cNvPicPr>
          <p:nvPr/>
        </p:nvPicPr>
        <p:blipFill>
          <a:blip r:embed="rId2"/>
          <a:stretch>
            <a:fillRect/>
          </a:stretch>
        </p:blipFill>
        <p:spPr>
          <a:xfrm>
            <a:off x="899592" y="3501008"/>
            <a:ext cx="1378519" cy="775417"/>
          </a:xfrm>
          <a:prstGeom prst="rect">
            <a:avLst/>
          </a:prstGeom>
        </p:spPr>
      </p:pic>
      <p:pic>
        <p:nvPicPr>
          <p:cNvPr id="4" name="Рисунок 3"/>
          <p:cNvPicPr>
            <a:picLocks noChangeAspect="1"/>
          </p:cNvPicPr>
          <p:nvPr/>
        </p:nvPicPr>
        <p:blipFill>
          <a:blip r:embed="rId3"/>
          <a:stretch>
            <a:fillRect/>
          </a:stretch>
        </p:blipFill>
        <p:spPr>
          <a:xfrm>
            <a:off x="3185367" y="3043468"/>
            <a:ext cx="2327920" cy="1309455"/>
          </a:xfrm>
          <a:prstGeom prst="rect">
            <a:avLst/>
          </a:prstGeom>
        </p:spPr>
      </p:pic>
      <p:pic>
        <p:nvPicPr>
          <p:cNvPr id="5" name="Рисунок 4"/>
          <p:cNvPicPr>
            <a:picLocks noChangeAspect="1"/>
          </p:cNvPicPr>
          <p:nvPr/>
        </p:nvPicPr>
        <p:blipFill>
          <a:blip r:embed="rId4"/>
          <a:stretch>
            <a:fillRect/>
          </a:stretch>
        </p:blipFill>
        <p:spPr>
          <a:xfrm>
            <a:off x="6573958" y="2521006"/>
            <a:ext cx="1873176" cy="1831917"/>
          </a:xfrm>
          <a:prstGeom prst="rect">
            <a:avLst/>
          </a:prstGeom>
        </p:spPr>
      </p:pic>
    </p:spTree>
    <p:extLst>
      <p:ext uri="{BB962C8B-B14F-4D97-AF65-F5344CB8AC3E}">
        <p14:creationId xmlns:p14="http://schemas.microsoft.com/office/powerpoint/2010/main" val="3621829123"/>
      </p:ext>
    </p:extLst>
  </p:cSld>
  <p:clrMapOvr>
    <a:masterClrMapping/>
  </p:clrMapOvr>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0264F2DD-D6BA-452C-B323-32FB72FB48AA}"/>
              </a:ext>
            </a:extLst>
          </p:cNvPr>
          <p:cNvSpPr>
            <a:spLocks noGrp="1"/>
          </p:cNvSpPr>
          <p:nvPr>
            <p:ph idx="1"/>
          </p:nvPr>
        </p:nvSpPr>
        <p:spPr>
          <a:xfrm>
            <a:off x="323528" y="188640"/>
            <a:ext cx="8496944" cy="4585859"/>
          </a:xfrm>
        </p:spPr>
        <p:txBody>
          <a:bodyPr>
            <a:noAutofit/>
          </a:bodyPr>
          <a:lstStyle/>
          <a:p>
            <a:pPr marL="0" indent="0" algn="ctr">
              <a:buNone/>
            </a:pPr>
            <a:r>
              <a:rPr lang="uk-UA" sz="2400" b="1" dirty="0" smtClean="0">
                <a:latin typeface="Times New Roman" panose="02020603050405020304" pitchFamily="18" charset="0"/>
                <a:cs typeface="Times New Roman" panose="02020603050405020304" pitchFamily="18" charset="0"/>
              </a:rPr>
              <a:t>Механізми </a:t>
            </a:r>
            <a:r>
              <a:rPr lang="uk-UA" sz="2400" b="1" dirty="0">
                <a:latin typeface="Times New Roman" panose="02020603050405020304" pitchFamily="18" charset="0"/>
                <a:cs typeface="Times New Roman" panose="02020603050405020304" pitchFamily="18" charset="0"/>
              </a:rPr>
              <a:t>підтримання </a:t>
            </a:r>
            <a:r>
              <a:rPr lang="uk-UA" sz="2400" b="1" dirty="0" smtClean="0">
                <a:latin typeface="Times New Roman" panose="02020603050405020304" pitchFamily="18" charset="0"/>
                <a:cs typeface="Times New Roman" panose="02020603050405020304" pitchFamily="18" charset="0"/>
              </a:rPr>
              <a:t>рівноваги</a:t>
            </a:r>
          </a:p>
          <a:p>
            <a:pPr algn="just"/>
            <a:r>
              <a:rPr lang="uk-UA" sz="2400" dirty="0" smtClean="0">
                <a:latin typeface="Times New Roman" panose="02020603050405020304" pitchFamily="18" charset="0"/>
                <a:cs typeface="Times New Roman" panose="02020603050405020304" pitchFamily="18" charset="0"/>
              </a:rPr>
              <a:t>Постуральний </a:t>
            </a:r>
            <a:r>
              <a:rPr lang="uk-UA" sz="2400" dirty="0">
                <a:latin typeface="Times New Roman" panose="02020603050405020304" pitchFamily="18" charset="0"/>
                <a:cs typeface="Times New Roman" panose="02020603050405020304" pitchFamily="18" charset="0"/>
              </a:rPr>
              <a:t>контроль (антиципаторний і реактивний</a:t>
            </a:r>
            <a:r>
              <a:rPr lang="uk-UA" sz="2400" dirty="0" smtClean="0">
                <a:latin typeface="Times New Roman" panose="02020603050405020304" pitchFamily="18" charset="0"/>
                <a:cs typeface="Times New Roman" panose="02020603050405020304" pitchFamily="18" charset="0"/>
              </a:rPr>
              <a:t>).</a:t>
            </a:r>
          </a:p>
          <a:p>
            <a:pPr algn="just"/>
            <a:r>
              <a:rPr lang="uk-UA" sz="2400" dirty="0" smtClean="0">
                <a:latin typeface="Times New Roman" panose="02020603050405020304" pitchFamily="18" charset="0"/>
                <a:cs typeface="Times New Roman" panose="02020603050405020304" pitchFamily="18" charset="0"/>
              </a:rPr>
              <a:t>Рефлекси</a:t>
            </a:r>
            <a:r>
              <a:rPr lang="uk-UA" sz="2400" dirty="0">
                <a:latin typeface="Times New Roman" panose="02020603050405020304" pitchFamily="18" charset="0"/>
                <a:cs typeface="Times New Roman" panose="02020603050405020304" pitchFamily="18" charset="0"/>
              </a:rPr>
              <a:t>, які забезпечують рівновагу (випрямляючі, рівноважні</a:t>
            </a:r>
            <a:r>
              <a:rPr lang="uk-UA" sz="2400" dirty="0" smtClean="0">
                <a:latin typeface="Times New Roman" panose="02020603050405020304" pitchFamily="18" charset="0"/>
                <a:cs typeface="Times New Roman" panose="02020603050405020304" pitchFamily="18" charset="0"/>
              </a:rPr>
              <a:t>).</a:t>
            </a:r>
          </a:p>
          <a:p>
            <a:pPr algn="just"/>
            <a:r>
              <a:rPr lang="uk-UA" sz="2400" dirty="0" smtClean="0">
                <a:latin typeface="Times New Roman" panose="02020603050405020304" pitchFamily="18" charset="0"/>
                <a:cs typeface="Times New Roman" panose="02020603050405020304" pitchFamily="18" charset="0"/>
              </a:rPr>
              <a:t>М’язовий </a:t>
            </a:r>
            <a:r>
              <a:rPr lang="uk-UA" sz="2400" dirty="0">
                <a:latin typeface="Times New Roman" panose="02020603050405020304" pitchFamily="18" charset="0"/>
                <a:cs typeface="Times New Roman" panose="02020603050405020304" pitchFamily="18" charset="0"/>
              </a:rPr>
              <a:t>тонус і координація рухів</a:t>
            </a:r>
            <a:r>
              <a:rPr lang="uk-UA" sz="2400" dirty="0" smtClean="0">
                <a:latin typeface="Times New Roman" panose="02020603050405020304" pitchFamily="18" charset="0"/>
                <a:cs typeface="Times New Roman" panose="02020603050405020304" pitchFamily="18" charset="0"/>
              </a:rPr>
              <a:t>.</a:t>
            </a:r>
          </a:p>
          <a:p>
            <a:pPr marL="0" indent="0" algn="just">
              <a:buNone/>
            </a:pPr>
            <a:endParaRPr lang="uk-UA" sz="2400" b="1" dirty="0" smtClean="0">
              <a:latin typeface="Times New Roman" panose="02020603050405020304" pitchFamily="18" charset="0"/>
              <a:cs typeface="Times New Roman" panose="02020603050405020304" pitchFamily="18" charset="0"/>
            </a:endParaRPr>
          </a:p>
          <a:p>
            <a:pPr marL="0" indent="0" algn="just">
              <a:buNone/>
            </a:pPr>
            <a:r>
              <a:rPr lang="uk-UA" sz="2400" b="1" dirty="0" smtClean="0">
                <a:latin typeface="Times New Roman" panose="02020603050405020304" pitchFamily="18" charset="0"/>
                <a:cs typeface="Times New Roman" panose="02020603050405020304" pitchFamily="18" charset="0"/>
              </a:rPr>
              <a:t>Постуральна рівновага - </a:t>
            </a:r>
            <a:r>
              <a:rPr lang="uk-UA" sz="2400" dirty="0" smtClean="0">
                <a:latin typeface="Times New Roman" panose="02020603050405020304" pitchFamily="18" charset="0"/>
                <a:cs typeface="Times New Roman" panose="02020603050405020304" pitchFamily="18" charset="0"/>
              </a:rPr>
              <a:t>це </a:t>
            </a:r>
            <a:r>
              <a:rPr lang="uk-UA" sz="2400" dirty="0">
                <a:latin typeface="Times New Roman" panose="02020603050405020304" pitchFamily="18" charset="0"/>
                <a:cs typeface="Times New Roman" panose="02020603050405020304" pitchFamily="18" charset="0"/>
              </a:rPr>
              <a:t>здатність тіла підтримувати </a:t>
            </a:r>
            <a:r>
              <a:rPr lang="uk-UA" sz="2400" i="1" dirty="0">
                <a:solidFill>
                  <a:srgbClr val="0070C0"/>
                </a:solidFill>
                <a:latin typeface="Times New Roman" panose="02020603050405020304" pitchFamily="18" charset="0"/>
                <a:cs typeface="Times New Roman" panose="02020603050405020304" pitchFamily="18" charset="0"/>
              </a:rPr>
              <a:t>стійке</a:t>
            </a:r>
            <a:r>
              <a:rPr lang="uk-UA" sz="2400" dirty="0">
                <a:solidFill>
                  <a:srgbClr val="0070C0"/>
                </a:solidFill>
                <a:latin typeface="Times New Roman" panose="02020603050405020304" pitchFamily="18" charset="0"/>
                <a:cs typeface="Times New Roman" panose="02020603050405020304" pitchFamily="18" charset="0"/>
              </a:rPr>
              <a:t> </a:t>
            </a:r>
            <a:r>
              <a:rPr lang="uk-UA" sz="2400" i="1" dirty="0">
                <a:solidFill>
                  <a:srgbClr val="0070C0"/>
                </a:solidFill>
                <a:latin typeface="Times New Roman" panose="02020603050405020304" pitchFamily="18" charset="0"/>
                <a:cs typeface="Times New Roman" panose="02020603050405020304" pitchFamily="18" charset="0"/>
              </a:rPr>
              <a:t>вертикальне положення </a:t>
            </a:r>
            <a:r>
              <a:rPr lang="uk-UA" sz="2400" dirty="0">
                <a:latin typeface="Times New Roman" panose="02020603050405020304" pitchFamily="18" charset="0"/>
                <a:cs typeface="Times New Roman" panose="02020603050405020304" pitchFamily="18" charset="0"/>
              </a:rPr>
              <a:t>(стоячи, сидячи або в русі) за допомогою постійної м’язової активності та сенсорного контролю</a:t>
            </a:r>
            <a:r>
              <a:rPr lang="uk-UA" sz="2400" dirty="0" smtClean="0">
                <a:latin typeface="Times New Roman" panose="02020603050405020304" pitchFamily="18" charset="0"/>
                <a:cs typeface="Times New Roman" panose="02020603050405020304" pitchFamily="18" charset="0"/>
              </a:rPr>
              <a:t>. Це </a:t>
            </a:r>
            <a:r>
              <a:rPr lang="uk-UA" sz="2400" dirty="0">
                <a:latin typeface="Times New Roman" panose="02020603050405020304" pitchFamily="18" charset="0"/>
                <a:cs typeface="Times New Roman" panose="02020603050405020304" pitchFamily="18" charset="0"/>
              </a:rPr>
              <a:t>основний компонент моторного контролю та щоденної активності </a:t>
            </a:r>
            <a:r>
              <a:rPr lang="uk-UA" sz="2400" dirty="0" smtClean="0">
                <a:latin typeface="Times New Roman" panose="02020603050405020304" pitchFamily="18" charset="0"/>
                <a:cs typeface="Times New Roman" panose="02020603050405020304" pitchFamily="18" charset="0"/>
              </a:rPr>
              <a:t>людини - від </a:t>
            </a:r>
            <a:r>
              <a:rPr lang="uk-UA" sz="2400" dirty="0">
                <a:latin typeface="Times New Roman" panose="02020603050405020304" pitchFamily="18" charset="0"/>
                <a:cs typeface="Times New Roman" panose="02020603050405020304" pitchFamily="18" charset="0"/>
              </a:rPr>
              <a:t>стояння до ходьби й навіть точних рухів.</a:t>
            </a:r>
            <a:endParaRPr lang="uk-UA" sz="2400" b="0" i="0" u="none" strike="noStrike" baseline="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93133163"/>
      </p:ext>
    </p:extLst>
  </p:cSld>
  <p:clrMapOvr>
    <a:masterClrMapping/>
  </p:clrMapOvr>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0264F2DD-D6BA-452C-B323-32FB72FB48AA}"/>
              </a:ext>
            </a:extLst>
          </p:cNvPr>
          <p:cNvSpPr>
            <a:spLocks noGrp="1"/>
          </p:cNvSpPr>
          <p:nvPr>
            <p:ph idx="1"/>
          </p:nvPr>
        </p:nvSpPr>
        <p:spPr>
          <a:xfrm>
            <a:off x="323528" y="188641"/>
            <a:ext cx="8496944" cy="3096344"/>
          </a:xfrm>
        </p:spPr>
        <p:txBody>
          <a:bodyPr>
            <a:noAutofit/>
          </a:bodyPr>
          <a:lstStyle/>
          <a:p>
            <a:pPr marL="0" indent="0" algn="ctr">
              <a:buNone/>
            </a:pPr>
            <a:r>
              <a:rPr lang="uk-UA" sz="2400" dirty="0" smtClean="0">
                <a:latin typeface="Times New Roman" panose="02020603050405020304" pitchFamily="18" charset="0"/>
                <a:cs typeface="Times New Roman" panose="02020603050405020304" pitchFamily="18" charset="0"/>
              </a:rPr>
              <a:t>.</a:t>
            </a:r>
          </a:p>
          <a:p>
            <a:pPr marL="0" indent="0" algn="just">
              <a:buNone/>
            </a:pPr>
            <a:r>
              <a:rPr lang="uk-UA" sz="2400" b="1" dirty="0" smtClean="0">
                <a:latin typeface="Times New Roman" panose="02020603050405020304" pitchFamily="18" charset="0"/>
                <a:cs typeface="Times New Roman" panose="02020603050405020304" pitchFamily="18" charset="0"/>
              </a:rPr>
              <a:t>Постуральний контроль </a:t>
            </a:r>
            <a:r>
              <a:rPr lang="uk-UA" sz="2400" dirty="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це </a:t>
            </a:r>
            <a:r>
              <a:rPr lang="uk-UA" sz="2400" dirty="0">
                <a:latin typeface="Times New Roman" panose="02020603050405020304" pitchFamily="18" charset="0"/>
                <a:cs typeface="Times New Roman" panose="02020603050405020304" pitchFamily="18" charset="0"/>
              </a:rPr>
              <a:t>здатність нервової системи забезпечити рівновагу тіла шляхом координованої роботи м’язів, сенсорних систем та центрів головного мозку</a:t>
            </a:r>
            <a:r>
              <a:rPr lang="uk-UA" sz="2400" dirty="0" smtClean="0">
                <a:latin typeface="Times New Roman" panose="02020603050405020304" pitchFamily="18" charset="0"/>
                <a:cs typeface="Times New Roman" panose="02020603050405020304" pitchFamily="18" charset="0"/>
              </a:rPr>
              <a:t>. Постуральний </a:t>
            </a:r>
            <a:r>
              <a:rPr lang="uk-UA" sz="2400" dirty="0">
                <a:latin typeface="Times New Roman" panose="02020603050405020304" pitchFamily="18" charset="0"/>
                <a:cs typeface="Times New Roman" panose="02020603050405020304" pitchFamily="18" charset="0"/>
              </a:rPr>
              <a:t>контроль забезпечує нам </a:t>
            </a:r>
            <a:r>
              <a:rPr lang="uk-UA" sz="2400" dirty="0" smtClean="0">
                <a:latin typeface="Times New Roman" panose="02020603050405020304" pitchFamily="18" charset="0"/>
                <a:cs typeface="Times New Roman" panose="02020603050405020304" pitchFamily="18" charset="0"/>
              </a:rPr>
              <a:t>можливість стояти</a:t>
            </a:r>
            <a:r>
              <a:rPr lang="uk-UA" sz="2400" dirty="0">
                <a:latin typeface="Times New Roman" panose="02020603050405020304" pitchFamily="18" charset="0"/>
                <a:cs typeface="Times New Roman" panose="02020603050405020304" pitchFamily="18" charset="0"/>
              </a:rPr>
              <a:t>, не падаючи</a:t>
            </a:r>
            <a:r>
              <a:rPr lang="uk-UA" sz="2400" dirty="0" smtClean="0">
                <a:latin typeface="Times New Roman" panose="02020603050405020304" pitchFamily="18" charset="0"/>
                <a:cs typeface="Times New Roman" panose="02020603050405020304" pitchFamily="18" charset="0"/>
              </a:rPr>
              <a:t>, рухатися</a:t>
            </a:r>
            <a:r>
              <a:rPr lang="uk-UA" sz="2400" dirty="0">
                <a:latin typeface="Times New Roman" panose="02020603050405020304" pitchFamily="18" charset="0"/>
                <a:cs typeface="Times New Roman" panose="02020603050405020304" pitchFamily="18" charset="0"/>
              </a:rPr>
              <a:t>, зберігаючи рівновагу</a:t>
            </a:r>
            <a:r>
              <a:rPr lang="uk-UA" sz="2400" dirty="0" smtClean="0">
                <a:latin typeface="Times New Roman" panose="02020603050405020304" pitchFamily="18" charset="0"/>
                <a:cs typeface="Times New Roman" panose="02020603050405020304" pitchFamily="18" charset="0"/>
              </a:rPr>
              <a:t>, адаптуватися </a:t>
            </a:r>
            <a:r>
              <a:rPr lang="uk-UA" sz="2400" dirty="0">
                <a:latin typeface="Times New Roman" panose="02020603050405020304" pitchFamily="18" charset="0"/>
                <a:cs typeface="Times New Roman" panose="02020603050405020304" pitchFamily="18" charset="0"/>
              </a:rPr>
              <a:t>до зовнішніх впливів (штовхання, </a:t>
            </a:r>
            <a:r>
              <a:rPr lang="uk-UA" sz="2400" dirty="0" smtClean="0">
                <a:latin typeface="Times New Roman" panose="02020603050405020304" pitchFamily="18" charset="0"/>
                <a:cs typeface="Times New Roman" panose="02020603050405020304" pitchFamily="18" charset="0"/>
              </a:rPr>
              <a:t>зміна опорної </a:t>
            </a:r>
            <a:r>
              <a:rPr lang="uk-UA" sz="2400" dirty="0">
                <a:latin typeface="Times New Roman" panose="02020603050405020304" pitchFamily="18" charset="0"/>
                <a:cs typeface="Times New Roman" panose="02020603050405020304" pitchFamily="18" charset="0"/>
              </a:rPr>
              <a:t>поверхні тощо).</a:t>
            </a:r>
            <a:endParaRPr lang="uk-UA" sz="2400" i="0" u="none" strike="noStrike" baseline="0" dirty="0">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a:stretch>
            <a:fillRect/>
          </a:stretch>
        </p:blipFill>
        <p:spPr>
          <a:xfrm>
            <a:off x="2483768" y="3501008"/>
            <a:ext cx="4896544" cy="3022086"/>
          </a:xfrm>
          <a:prstGeom prst="rect">
            <a:avLst/>
          </a:prstGeom>
        </p:spPr>
      </p:pic>
    </p:spTree>
    <p:extLst>
      <p:ext uri="{BB962C8B-B14F-4D97-AF65-F5344CB8AC3E}">
        <p14:creationId xmlns:p14="http://schemas.microsoft.com/office/powerpoint/2010/main" val="1266096366"/>
      </p:ext>
    </p:extLst>
  </p:cSld>
  <p:clrMapOvr>
    <a:masterClrMapping/>
  </p:clrMapOvr>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0264F2DD-D6BA-452C-B323-32FB72FB48AA}"/>
              </a:ext>
            </a:extLst>
          </p:cNvPr>
          <p:cNvSpPr>
            <a:spLocks noGrp="1"/>
          </p:cNvSpPr>
          <p:nvPr>
            <p:ph idx="1"/>
          </p:nvPr>
        </p:nvSpPr>
        <p:spPr>
          <a:xfrm>
            <a:off x="323527" y="25802"/>
            <a:ext cx="8496944" cy="4195286"/>
          </a:xfrm>
        </p:spPr>
        <p:txBody>
          <a:bodyPr>
            <a:noAutofit/>
          </a:bodyPr>
          <a:lstStyle/>
          <a:p>
            <a:pPr marL="0" indent="0" algn="just">
              <a:buNone/>
            </a:pPr>
            <a:r>
              <a:rPr lang="uk-UA" sz="2400" dirty="0" smtClean="0">
                <a:latin typeface="Times New Roman" panose="02020603050405020304" pitchFamily="18" charset="0"/>
                <a:cs typeface="Times New Roman" panose="02020603050405020304" pitchFamily="18" charset="0"/>
              </a:rPr>
              <a:t>	Існує 2 основних </a:t>
            </a:r>
            <a:r>
              <a:rPr lang="uk-UA" sz="2400" b="1" dirty="0" smtClean="0">
                <a:latin typeface="Times New Roman" panose="02020603050405020304" pitchFamily="18" charset="0"/>
                <a:cs typeface="Times New Roman" panose="02020603050405020304" pitchFamily="18" charset="0"/>
              </a:rPr>
              <a:t>типи постурального контролю</a:t>
            </a:r>
            <a:r>
              <a:rPr lang="uk-UA" sz="2400" dirty="0" smtClean="0">
                <a:latin typeface="Times New Roman" panose="02020603050405020304" pitchFamily="18" charset="0"/>
                <a:cs typeface="Times New Roman" panose="02020603050405020304" pitchFamily="18" charset="0"/>
              </a:rPr>
              <a:t>: антиципарний і реактивний.</a:t>
            </a:r>
          </a:p>
          <a:p>
            <a:pPr marL="0" indent="0" algn="just">
              <a:buNone/>
            </a:pPr>
            <a:r>
              <a:rPr lang="uk-UA" sz="2400" b="1" dirty="0" smtClean="0">
                <a:latin typeface="Times New Roman" panose="02020603050405020304" pitchFamily="18" charset="0"/>
                <a:cs typeface="Times New Roman" panose="02020603050405020304" pitchFamily="18" charset="0"/>
              </a:rPr>
              <a:t> </a:t>
            </a:r>
            <a:r>
              <a:rPr lang="uk-UA" sz="2400" b="1" i="1" dirty="0">
                <a:latin typeface="Times New Roman" panose="02020603050405020304" pitchFamily="18" charset="0"/>
                <a:cs typeface="Times New Roman" panose="02020603050405020304" pitchFamily="18" charset="0"/>
              </a:rPr>
              <a:t>1. Антиципаторний постуральний контроль (АПК</a:t>
            </a:r>
            <a:r>
              <a:rPr lang="uk-UA" sz="2400" b="1" i="1" dirty="0" smtClean="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заздалегідь «передбачає» можливість руху </a:t>
            </a:r>
            <a:r>
              <a:rPr lang="uk-UA" sz="2400" dirty="0">
                <a:latin typeface="Times New Roman" panose="02020603050405020304" pitchFamily="18" charset="0"/>
                <a:cs typeface="Times New Roman" panose="02020603050405020304" pitchFamily="18" charset="0"/>
              </a:rPr>
              <a:t>і готує тіло до </a:t>
            </a:r>
            <a:r>
              <a:rPr lang="uk-UA" sz="2400" dirty="0" smtClean="0">
                <a:latin typeface="Times New Roman" panose="02020603050405020304" pitchFamily="18" charset="0"/>
                <a:cs typeface="Times New Roman" panose="02020603050405020304" pitchFamily="18" charset="0"/>
              </a:rPr>
              <a:t>руху. Під час АПК відбувається попередня </a:t>
            </a:r>
            <a:r>
              <a:rPr lang="uk-UA" sz="2400" dirty="0">
                <a:latin typeface="Times New Roman" panose="02020603050405020304" pitchFamily="18" charset="0"/>
                <a:cs typeface="Times New Roman" panose="02020603050405020304" pitchFamily="18" charset="0"/>
              </a:rPr>
              <a:t>(прогнозована) активація </a:t>
            </a:r>
            <a:r>
              <a:rPr lang="uk-UA" sz="2400" dirty="0" smtClean="0">
                <a:latin typeface="Times New Roman" panose="02020603050405020304" pitchFamily="18" charset="0"/>
                <a:cs typeface="Times New Roman" panose="02020603050405020304" pitchFamily="18" charset="0"/>
              </a:rPr>
              <a:t>м’язів, ще </a:t>
            </a:r>
            <a:r>
              <a:rPr lang="uk-UA" sz="2400" dirty="0">
                <a:latin typeface="Times New Roman" panose="02020603050405020304" pitchFamily="18" charset="0"/>
                <a:cs typeface="Times New Roman" panose="02020603050405020304" pitchFamily="18" charset="0"/>
              </a:rPr>
              <a:t>до того, як розпочнеться рух або очікуване порушення рівноваги</a:t>
            </a:r>
            <a:r>
              <a:rPr lang="uk-UA" sz="2400" dirty="0" smtClean="0">
                <a:latin typeface="Times New Roman" panose="02020603050405020304" pitchFamily="18" charset="0"/>
                <a:cs typeface="Times New Roman" panose="02020603050405020304" pitchFamily="18" charset="0"/>
              </a:rPr>
              <a:t>.</a:t>
            </a:r>
            <a:r>
              <a:rPr lang="uk-UA" sz="2400" dirty="0">
                <a:latin typeface="Times New Roman" panose="02020603050405020304" pitchFamily="18" charset="0"/>
                <a:cs typeface="Times New Roman" panose="02020603050405020304" pitchFamily="18" charset="0"/>
              </a:rPr>
              <a:t> </a:t>
            </a:r>
            <a:endParaRPr lang="uk-UA" sz="2400" dirty="0" smtClean="0">
              <a:latin typeface="Times New Roman" panose="02020603050405020304" pitchFamily="18" charset="0"/>
              <a:cs typeface="Times New Roman" panose="02020603050405020304" pitchFamily="18" charset="0"/>
            </a:endParaRPr>
          </a:p>
          <a:p>
            <a:pPr marL="0" indent="0" algn="just">
              <a:buNone/>
            </a:pPr>
            <a:r>
              <a:rPr lang="uk-UA" sz="2400" dirty="0" smtClean="0">
                <a:latin typeface="Times New Roman" panose="02020603050405020304" pitchFamily="18" charset="0"/>
                <a:cs typeface="Times New Roman" panose="02020603050405020304" pitchFamily="18" charset="0"/>
              </a:rPr>
              <a:t>	Наприклад</a:t>
            </a:r>
            <a:r>
              <a:rPr lang="uk-UA" sz="2400" dirty="0">
                <a:latin typeface="Times New Roman" panose="02020603050405020304" pitchFamily="18" charset="0"/>
                <a:cs typeface="Times New Roman" panose="02020603050405020304" pitchFamily="18" charset="0"/>
              </a:rPr>
              <a:t>, коли людина збирається підняти важкий предмет, що лежить попереду, ще до того, як руки дійсно його піднімуть, завдяки АПК активуються м’язи живота та спини. Це потрібно, щоб стабілізувати тулуб і не впасти.</a:t>
            </a:r>
          </a:p>
          <a:p>
            <a:pPr marL="0" indent="0" algn="just">
              <a:buNone/>
            </a:pPr>
            <a:endParaRPr lang="uk-UA" sz="2400" dirty="0">
              <a:latin typeface="Times New Roman" panose="02020603050405020304" pitchFamily="18" charset="0"/>
              <a:cs typeface="Times New Roman" panose="02020603050405020304" pitchFamily="18" charset="0"/>
            </a:endParaRPr>
          </a:p>
          <a:p>
            <a:pPr marL="0" indent="0" algn="just">
              <a:buNone/>
            </a:pPr>
            <a:endParaRPr lang="uk-UA" sz="2400" dirty="0">
              <a:latin typeface="Times New Roman" panose="02020603050405020304" pitchFamily="18" charset="0"/>
              <a:cs typeface="Times New Roman" panose="02020603050405020304" pitchFamily="18" charset="0"/>
            </a:endParaRPr>
          </a:p>
          <a:p>
            <a:pPr marL="0" indent="0" algn="just">
              <a:buNone/>
            </a:pPr>
            <a:endParaRPr lang="uk-UA" sz="2400" dirty="0">
              <a:latin typeface="Times New Roman" panose="02020603050405020304" pitchFamily="18" charset="0"/>
              <a:cs typeface="Times New Roman" panose="02020603050405020304" pitchFamily="18" charset="0"/>
            </a:endParaRPr>
          </a:p>
          <a:p>
            <a:pPr marL="0" indent="0" algn="just">
              <a:buNone/>
            </a:pPr>
            <a:endParaRPr lang="uk-UA" sz="2400" dirty="0">
              <a:latin typeface="Times New Roman" panose="02020603050405020304" pitchFamily="18" charset="0"/>
              <a:cs typeface="Times New Roman" panose="02020603050405020304" pitchFamily="18" charset="0"/>
            </a:endParaRPr>
          </a:p>
          <a:p>
            <a:pPr marL="0" indent="0" algn="just">
              <a:buNone/>
            </a:pPr>
            <a:endParaRPr lang="uk-UA" sz="2400" dirty="0">
              <a:latin typeface="Times New Roman" panose="02020603050405020304" pitchFamily="18" charset="0"/>
              <a:cs typeface="Times New Roman" panose="02020603050405020304" pitchFamily="18" charset="0"/>
            </a:endParaRPr>
          </a:p>
          <a:p>
            <a:pPr marL="0" indent="0" algn="just">
              <a:buNone/>
            </a:pPr>
            <a:endParaRPr lang="uk-UA" sz="2400" dirty="0">
              <a:latin typeface="Times New Roman" panose="02020603050405020304" pitchFamily="18" charset="0"/>
              <a:cs typeface="Times New Roman" panose="02020603050405020304" pitchFamily="18" charset="0"/>
            </a:endParaRPr>
          </a:p>
          <a:p>
            <a:pPr marL="0" indent="0" algn="just">
              <a:buNone/>
            </a:pPr>
            <a:endParaRPr lang="uk-UA" sz="2400" dirty="0" smtClean="0">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a:stretch>
            <a:fillRect/>
          </a:stretch>
        </p:blipFill>
        <p:spPr>
          <a:xfrm>
            <a:off x="2987824" y="4519166"/>
            <a:ext cx="3318638" cy="2210481"/>
          </a:xfrm>
          <a:prstGeom prst="rect">
            <a:avLst/>
          </a:prstGeom>
        </p:spPr>
      </p:pic>
    </p:spTree>
    <p:extLst>
      <p:ext uri="{BB962C8B-B14F-4D97-AF65-F5344CB8AC3E}">
        <p14:creationId xmlns:p14="http://schemas.microsoft.com/office/powerpoint/2010/main" val="51043751"/>
      </p:ext>
    </p:extLst>
  </p:cSld>
  <p:clrMapOvr>
    <a:masterClrMapping/>
  </p:clrMapOvr>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0264F2DD-D6BA-452C-B323-32FB72FB48AA}"/>
              </a:ext>
            </a:extLst>
          </p:cNvPr>
          <p:cNvSpPr>
            <a:spLocks noGrp="1"/>
          </p:cNvSpPr>
          <p:nvPr>
            <p:ph idx="1"/>
          </p:nvPr>
        </p:nvSpPr>
        <p:spPr>
          <a:xfrm>
            <a:off x="323528" y="188640"/>
            <a:ext cx="8496944" cy="5760639"/>
          </a:xfrm>
        </p:spPr>
        <p:txBody>
          <a:bodyPr>
            <a:noAutofit/>
          </a:bodyPr>
          <a:lstStyle/>
          <a:p>
            <a:pPr marL="0" indent="0" algn="just">
              <a:buNone/>
            </a:pPr>
            <a:r>
              <a:rPr lang="uk-UA" sz="2400" dirty="0" smtClean="0">
                <a:latin typeface="Times New Roman" panose="02020603050405020304" pitchFamily="18" charset="0"/>
                <a:cs typeface="Times New Roman" panose="02020603050405020304" pitchFamily="18" charset="0"/>
              </a:rPr>
              <a:t>	</a:t>
            </a:r>
            <a:endParaRPr lang="uk-UA" sz="2400" dirty="0">
              <a:latin typeface="Times New Roman" panose="02020603050405020304" pitchFamily="18" charset="0"/>
              <a:cs typeface="Times New Roman" panose="02020603050405020304" pitchFamily="18" charset="0"/>
            </a:endParaRPr>
          </a:p>
          <a:p>
            <a:pPr marL="0" indent="0" algn="just">
              <a:buNone/>
            </a:pPr>
            <a:r>
              <a:rPr lang="uk-UA" sz="2400" i="1" dirty="0" smtClean="0">
                <a:solidFill>
                  <a:srgbClr val="00B050"/>
                </a:solidFill>
                <a:latin typeface="Times New Roman" panose="02020603050405020304" pitchFamily="18" charset="0"/>
                <a:cs typeface="Times New Roman" panose="02020603050405020304" pitchFamily="18" charset="0"/>
              </a:rPr>
              <a:t>Клінічний </a:t>
            </a:r>
            <a:r>
              <a:rPr lang="uk-UA" sz="2400" i="1" dirty="0">
                <a:solidFill>
                  <a:srgbClr val="00B050"/>
                </a:solidFill>
                <a:latin typeface="Times New Roman" panose="02020603050405020304" pitchFamily="18" charset="0"/>
                <a:cs typeface="Times New Roman" panose="02020603050405020304" pitchFamily="18" charset="0"/>
              </a:rPr>
              <a:t>інтерес</a:t>
            </a:r>
            <a:r>
              <a:rPr lang="uk-UA" sz="2400" i="1" dirty="0" smtClean="0">
                <a:solidFill>
                  <a:srgbClr val="00B050"/>
                </a:solidFill>
                <a:latin typeface="Times New Roman" panose="02020603050405020304" pitchFamily="18" charset="0"/>
                <a:cs typeface="Times New Roman" panose="02020603050405020304" pitchFamily="18" charset="0"/>
              </a:rPr>
              <a:t>:</a:t>
            </a:r>
            <a:r>
              <a:rPr lang="uk-UA" sz="2400" i="1" dirty="0" smtClean="0">
                <a:solidFill>
                  <a:schemeClr val="accent3">
                    <a:lumMod val="50000"/>
                  </a:schemeClr>
                </a:solidFill>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АПК </a:t>
            </a:r>
            <a:r>
              <a:rPr lang="uk-UA" sz="2400" dirty="0">
                <a:latin typeface="Times New Roman" panose="02020603050405020304" pitchFamily="18" charset="0"/>
                <a:cs typeface="Times New Roman" panose="02020603050405020304" pitchFamily="18" charset="0"/>
              </a:rPr>
              <a:t>порушується при хворобі Паркінсона, інсульті, </a:t>
            </a:r>
            <a:r>
              <a:rPr lang="uk-UA" sz="2400" dirty="0" smtClean="0">
                <a:latin typeface="Times New Roman" panose="02020603050405020304" pitchFamily="18" charset="0"/>
                <a:cs typeface="Times New Roman" panose="02020603050405020304" pitchFamily="18" charset="0"/>
              </a:rPr>
              <a:t> у дітей </a:t>
            </a:r>
            <a:r>
              <a:rPr lang="uk-UA" sz="2400" dirty="0">
                <a:latin typeface="Times New Roman" panose="02020603050405020304" pitchFamily="18" charset="0"/>
                <a:cs typeface="Times New Roman" panose="02020603050405020304" pitchFamily="18" charset="0"/>
              </a:rPr>
              <a:t>із ДЦП</a:t>
            </a:r>
            <a:r>
              <a:rPr lang="uk-UA" sz="2400" dirty="0" smtClean="0">
                <a:latin typeface="Times New Roman" panose="02020603050405020304" pitchFamily="18" charset="0"/>
                <a:cs typeface="Times New Roman" panose="02020603050405020304" pitchFamily="18" charset="0"/>
              </a:rPr>
              <a:t>. Реабілітаційні </a:t>
            </a:r>
            <a:r>
              <a:rPr lang="uk-UA" sz="2400" dirty="0">
                <a:latin typeface="Times New Roman" panose="02020603050405020304" pitchFamily="18" charset="0"/>
                <a:cs typeface="Times New Roman" panose="02020603050405020304" pitchFamily="18" charset="0"/>
              </a:rPr>
              <a:t>програми можуть тренувати антиципаторний контроль через вправи, що вимагають прогнозування руху</a:t>
            </a:r>
            <a:r>
              <a:rPr lang="uk-UA" sz="2400" dirty="0" smtClean="0">
                <a:latin typeface="Times New Roman" panose="02020603050405020304" pitchFamily="18" charset="0"/>
                <a:cs typeface="Times New Roman" panose="02020603050405020304" pitchFamily="18" charset="0"/>
              </a:rPr>
              <a:t>.</a:t>
            </a:r>
          </a:p>
          <a:p>
            <a:pPr marL="0" indent="0" algn="just">
              <a:buNone/>
            </a:pPr>
            <a:endParaRPr lang="uk-UA" sz="2400" dirty="0" smtClean="0">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a:blip r:embed="rId2"/>
          <a:stretch>
            <a:fillRect/>
          </a:stretch>
        </p:blipFill>
        <p:spPr>
          <a:xfrm>
            <a:off x="2591780" y="2564904"/>
            <a:ext cx="3960440" cy="3914029"/>
          </a:xfrm>
          <a:prstGeom prst="rect">
            <a:avLst/>
          </a:prstGeom>
        </p:spPr>
      </p:pic>
    </p:spTree>
    <p:extLst>
      <p:ext uri="{BB962C8B-B14F-4D97-AF65-F5344CB8AC3E}">
        <p14:creationId xmlns:p14="http://schemas.microsoft.com/office/powerpoint/2010/main" val="450919417"/>
      </p:ext>
    </p:extLst>
  </p:cSld>
  <p:clrMapOvr>
    <a:masterClrMapping/>
  </p:clrMapOvr>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0264F2DD-D6BA-452C-B323-32FB72FB48AA}"/>
              </a:ext>
            </a:extLst>
          </p:cNvPr>
          <p:cNvSpPr>
            <a:spLocks noGrp="1"/>
          </p:cNvSpPr>
          <p:nvPr>
            <p:ph idx="1"/>
          </p:nvPr>
        </p:nvSpPr>
        <p:spPr>
          <a:xfrm>
            <a:off x="323528" y="25802"/>
            <a:ext cx="8496944" cy="6832198"/>
          </a:xfrm>
        </p:spPr>
        <p:txBody>
          <a:bodyPr>
            <a:noAutofit/>
          </a:bodyPr>
          <a:lstStyle/>
          <a:p>
            <a:pPr marL="0" indent="0" algn="just">
              <a:buNone/>
            </a:pPr>
            <a:r>
              <a:rPr lang="uk-UA" sz="2400" b="1" i="1" dirty="0">
                <a:latin typeface="Times New Roman" panose="02020603050405020304" pitchFamily="18" charset="0"/>
                <a:cs typeface="Times New Roman" panose="02020603050405020304" pitchFamily="18" charset="0"/>
              </a:rPr>
              <a:t> 2. Реактивний постуральний контроль (РПК</a:t>
            </a:r>
            <a:r>
              <a:rPr lang="uk-UA" sz="2400" b="1" i="1" dirty="0" smtClean="0">
                <a:latin typeface="Times New Roman" panose="02020603050405020304" pitchFamily="18" charset="0"/>
                <a:cs typeface="Times New Roman" panose="02020603050405020304" pitchFamily="18" charset="0"/>
              </a:rPr>
              <a:t>) </a:t>
            </a:r>
          </a:p>
          <a:p>
            <a:pPr marL="0" indent="0" algn="just">
              <a:buNone/>
            </a:pPr>
            <a:r>
              <a:rPr lang="uk-UA" sz="2400" dirty="0" smtClean="0">
                <a:latin typeface="Times New Roman" panose="02020603050405020304" pitchFamily="18" charset="0"/>
                <a:cs typeface="Times New Roman" panose="02020603050405020304" pitchFamily="18" charset="0"/>
              </a:rPr>
              <a:t>«реагує» </a:t>
            </a:r>
            <a:r>
              <a:rPr lang="uk-UA" sz="2400" dirty="0">
                <a:latin typeface="Times New Roman" panose="02020603050405020304" pitchFamily="18" charset="0"/>
                <a:cs typeface="Times New Roman" panose="02020603050405020304" pitchFamily="18" charset="0"/>
              </a:rPr>
              <a:t>на несподівану зміну положення </a:t>
            </a:r>
            <a:r>
              <a:rPr lang="uk-UA" sz="2400" dirty="0" smtClean="0">
                <a:latin typeface="Times New Roman" panose="02020603050405020304" pitchFamily="18" charset="0"/>
                <a:cs typeface="Times New Roman" panose="02020603050405020304" pitchFamily="18" charset="0"/>
              </a:rPr>
              <a:t>тіла. </a:t>
            </a:r>
          </a:p>
          <a:p>
            <a:pPr marL="0" indent="0" algn="just">
              <a:buNone/>
            </a:pPr>
            <a:r>
              <a:rPr lang="uk-UA" sz="2400" dirty="0" smtClean="0">
                <a:latin typeface="Times New Roman" panose="02020603050405020304" pitchFamily="18" charset="0"/>
                <a:cs typeface="Times New Roman" panose="02020603050405020304" pitchFamily="18" charset="0"/>
              </a:rPr>
              <a:t>РПК включається для коригуючої активації м’язів </a:t>
            </a:r>
            <a:r>
              <a:rPr lang="uk-UA" sz="2400" i="1" dirty="0" smtClean="0">
                <a:latin typeface="Times New Roman" panose="02020603050405020304" pitchFamily="18" charset="0"/>
                <a:cs typeface="Times New Roman" panose="02020603050405020304" pitchFamily="18" charset="0"/>
              </a:rPr>
              <a:t>після</a:t>
            </a:r>
            <a:r>
              <a:rPr lang="uk-UA" sz="2400" dirty="0" smtClean="0">
                <a:latin typeface="Times New Roman" panose="02020603050405020304" pitchFamily="18" charset="0"/>
                <a:cs typeface="Times New Roman" panose="02020603050405020304" pitchFamily="18" charset="0"/>
              </a:rPr>
              <a:t> </a:t>
            </a:r>
            <a:r>
              <a:rPr lang="uk-UA" sz="2400" dirty="0">
                <a:latin typeface="Times New Roman" panose="02020603050405020304" pitchFamily="18" charset="0"/>
                <a:cs typeface="Times New Roman" panose="02020603050405020304" pitchFamily="18" charset="0"/>
              </a:rPr>
              <a:t>того, як рівновага вже була порушена</a:t>
            </a:r>
            <a:r>
              <a:rPr lang="uk-UA" sz="2400" dirty="0" smtClean="0">
                <a:latin typeface="Times New Roman" panose="02020603050405020304" pitchFamily="18" charset="0"/>
                <a:cs typeface="Times New Roman" panose="02020603050405020304" pitchFamily="18" charset="0"/>
              </a:rPr>
              <a:t>. Це рефлекторна </a:t>
            </a:r>
            <a:r>
              <a:rPr lang="uk-UA" sz="2400" dirty="0">
                <a:latin typeface="Times New Roman" panose="02020603050405020304" pitchFamily="18" charset="0"/>
                <a:cs typeface="Times New Roman" panose="02020603050405020304" pitchFamily="18" charset="0"/>
              </a:rPr>
              <a:t>або швидка реакція, спрямована на відновлення балансу</a:t>
            </a:r>
            <a:r>
              <a:rPr lang="uk-UA" sz="2400" dirty="0" smtClean="0">
                <a:latin typeface="Times New Roman" panose="02020603050405020304" pitchFamily="18" charset="0"/>
                <a:cs typeface="Times New Roman" panose="02020603050405020304" pitchFamily="18" charset="0"/>
              </a:rPr>
              <a:t>.</a:t>
            </a:r>
          </a:p>
          <a:p>
            <a:pPr marL="0" indent="0" algn="just">
              <a:buNone/>
            </a:pPr>
            <a:r>
              <a:rPr lang="uk-UA" sz="2400" dirty="0" smtClean="0">
                <a:latin typeface="Times New Roman" panose="02020603050405020304" pitchFamily="18" charset="0"/>
                <a:cs typeface="Times New Roman" panose="02020603050405020304" pitchFamily="18" charset="0"/>
              </a:rPr>
              <a:t>Наприклад, людина послизнулась або її раптово штовхнули - тіло </a:t>
            </a:r>
            <a:r>
              <a:rPr lang="uk-UA" sz="2400" dirty="0">
                <a:latin typeface="Times New Roman" panose="02020603050405020304" pitchFamily="18" charset="0"/>
                <a:cs typeface="Times New Roman" panose="02020603050405020304" pitchFamily="18" charset="0"/>
              </a:rPr>
              <a:t>автоматично включає м’язи ніг, тулуба, рук, щоб не впасти. Це і є реактивний постуральний </a:t>
            </a:r>
            <a:r>
              <a:rPr lang="uk-UA" sz="2400" dirty="0" smtClean="0">
                <a:latin typeface="Times New Roman" panose="02020603050405020304" pitchFamily="18" charset="0"/>
                <a:cs typeface="Times New Roman" panose="02020603050405020304" pitchFamily="18" charset="0"/>
              </a:rPr>
              <a:t>контроль.</a:t>
            </a:r>
          </a:p>
          <a:p>
            <a:pPr marL="0" indent="0" algn="just">
              <a:buNone/>
            </a:pPr>
            <a:endParaRPr lang="uk-UA" sz="2400" dirty="0">
              <a:latin typeface="Times New Roman" panose="02020603050405020304" pitchFamily="18" charset="0"/>
              <a:cs typeface="Times New Roman" panose="02020603050405020304" pitchFamily="18" charset="0"/>
            </a:endParaRPr>
          </a:p>
          <a:p>
            <a:pPr marL="0" indent="0" algn="just">
              <a:buNone/>
            </a:pPr>
            <a:endParaRPr lang="uk-UA" sz="2400" dirty="0" smtClean="0">
              <a:latin typeface="Times New Roman" panose="02020603050405020304" pitchFamily="18" charset="0"/>
              <a:cs typeface="Times New Roman" panose="02020603050405020304" pitchFamily="18" charset="0"/>
            </a:endParaRPr>
          </a:p>
          <a:p>
            <a:pPr marL="0" indent="0" algn="just">
              <a:buNone/>
            </a:pPr>
            <a:endParaRPr lang="uk-UA" sz="2400" dirty="0">
              <a:latin typeface="Times New Roman" panose="02020603050405020304" pitchFamily="18" charset="0"/>
              <a:cs typeface="Times New Roman" panose="02020603050405020304" pitchFamily="18" charset="0"/>
            </a:endParaRPr>
          </a:p>
          <a:p>
            <a:pPr marL="0" indent="0" algn="just">
              <a:buNone/>
            </a:pPr>
            <a:r>
              <a:rPr lang="uk-UA" sz="2400" dirty="0" smtClean="0">
                <a:latin typeface="Times New Roman" panose="02020603050405020304" pitchFamily="18" charset="0"/>
                <a:cs typeface="Times New Roman" panose="02020603050405020304" pitchFamily="18" charset="0"/>
              </a:rPr>
              <a:t> </a:t>
            </a:r>
          </a:p>
          <a:p>
            <a:pPr marL="0" indent="0" algn="just">
              <a:buNone/>
            </a:pPr>
            <a:endParaRPr lang="uk-UA" sz="2400" dirty="0" smtClean="0">
              <a:latin typeface="Times New Roman" panose="02020603050405020304" pitchFamily="18" charset="0"/>
              <a:cs typeface="Times New Roman" panose="02020603050405020304" pitchFamily="18" charset="0"/>
            </a:endParaRPr>
          </a:p>
          <a:p>
            <a:pPr marL="0" indent="0" algn="just">
              <a:buNone/>
            </a:pPr>
            <a:r>
              <a:rPr lang="uk-UA" sz="2400" i="1" dirty="0" smtClean="0">
                <a:solidFill>
                  <a:srgbClr val="00B050"/>
                </a:solidFill>
                <a:latin typeface="Times New Roman" panose="02020603050405020304" pitchFamily="18" charset="0"/>
                <a:cs typeface="Times New Roman" panose="02020603050405020304" pitchFamily="18" charset="0"/>
              </a:rPr>
              <a:t>Клінічний </a:t>
            </a:r>
            <a:r>
              <a:rPr lang="uk-UA" sz="2400" i="1" dirty="0">
                <a:solidFill>
                  <a:srgbClr val="00B050"/>
                </a:solidFill>
                <a:latin typeface="Times New Roman" panose="02020603050405020304" pitchFamily="18" charset="0"/>
                <a:cs typeface="Times New Roman" panose="02020603050405020304" pitchFamily="18" charset="0"/>
              </a:rPr>
              <a:t>інтерес</a:t>
            </a:r>
            <a:r>
              <a:rPr lang="uk-UA" sz="2400" i="1" dirty="0" smtClean="0">
                <a:solidFill>
                  <a:srgbClr val="00B050"/>
                </a:solidFill>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робота РПК важлива </a:t>
            </a:r>
            <a:r>
              <a:rPr lang="uk-UA" sz="2400" dirty="0">
                <a:latin typeface="Times New Roman" panose="02020603050405020304" pitchFamily="18" charset="0"/>
                <a:cs typeface="Times New Roman" panose="02020603050405020304" pitchFamily="18" charset="0"/>
              </a:rPr>
              <a:t>при профілактиці падінь у літніх людей</a:t>
            </a:r>
            <a:r>
              <a:rPr lang="uk-UA" sz="2400" dirty="0" smtClean="0">
                <a:latin typeface="Times New Roman" panose="02020603050405020304" pitchFamily="18" charset="0"/>
                <a:cs typeface="Times New Roman" panose="02020603050405020304" pitchFamily="18" charset="0"/>
              </a:rPr>
              <a:t>. РПК </a:t>
            </a:r>
            <a:r>
              <a:rPr lang="uk-UA" sz="2400" dirty="0">
                <a:latin typeface="Times New Roman" panose="02020603050405020304" pitchFamily="18" charset="0"/>
                <a:cs typeface="Times New Roman" panose="02020603050405020304" pitchFamily="18" charset="0"/>
              </a:rPr>
              <a:t>оцінюється тестами, наприклад, </a:t>
            </a:r>
            <a:r>
              <a:rPr lang="de-DE" sz="2400" dirty="0">
                <a:latin typeface="Times New Roman" panose="02020603050405020304" pitchFamily="18" charset="0"/>
                <a:cs typeface="Times New Roman" panose="02020603050405020304" pitchFamily="18" charset="0"/>
              </a:rPr>
              <a:t>Pull </a:t>
            </a:r>
            <a:r>
              <a:rPr lang="de-DE" sz="2400" dirty="0" smtClean="0">
                <a:latin typeface="Times New Roman" panose="02020603050405020304" pitchFamily="18" charset="0"/>
                <a:cs typeface="Times New Roman" panose="02020603050405020304" pitchFamily="18" charset="0"/>
              </a:rPr>
              <a:t>Test</a:t>
            </a:r>
            <a:r>
              <a:rPr lang="uk-UA" sz="2400" dirty="0" smtClean="0">
                <a:latin typeface="Times New Roman" panose="02020603050405020304" pitchFamily="18" charset="0"/>
                <a:cs typeface="Times New Roman" panose="02020603050405020304" pitchFamily="18" charset="0"/>
              </a:rPr>
              <a:t> і часто </a:t>
            </a:r>
            <a:r>
              <a:rPr lang="uk-UA" sz="2400" dirty="0">
                <a:latin typeface="Times New Roman" panose="02020603050405020304" pitchFamily="18" charset="0"/>
                <a:cs typeface="Times New Roman" panose="02020603050405020304" pitchFamily="18" charset="0"/>
              </a:rPr>
              <a:t>використовується при </a:t>
            </a:r>
            <a:r>
              <a:rPr lang="uk-UA" sz="2400" dirty="0" smtClean="0">
                <a:latin typeface="Times New Roman" panose="02020603050405020304" pitchFamily="18" charset="0"/>
                <a:cs typeface="Times New Roman" panose="02020603050405020304" pitchFamily="18" charset="0"/>
              </a:rPr>
              <a:t>хворобі Паркінсона.</a:t>
            </a:r>
          </a:p>
        </p:txBody>
      </p:sp>
      <p:pic>
        <p:nvPicPr>
          <p:cNvPr id="2" name="Рисунок 1"/>
          <p:cNvPicPr>
            <a:picLocks noChangeAspect="1"/>
          </p:cNvPicPr>
          <p:nvPr/>
        </p:nvPicPr>
        <p:blipFill>
          <a:blip r:embed="rId2"/>
          <a:stretch>
            <a:fillRect/>
          </a:stretch>
        </p:blipFill>
        <p:spPr>
          <a:xfrm>
            <a:off x="2699792" y="3356992"/>
            <a:ext cx="3168352" cy="2113266"/>
          </a:xfrm>
          <a:prstGeom prst="rect">
            <a:avLst/>
          </a:prstGeom>
        </p:spPr>
      </p:pic>
    </p:spTree>
    <p:extLst>
      <p:ext uri="{BB962C8B-B14F-4D97-AF65-F5344CB8AC3E}">
        <p14:creationId xmlns:p14="http://schemas.microsoft.com/office/powerpoint/2010/main" val="3856478095"/>
      </p:ext>
    </p:extLst>
  </p:cSld>
  <p:clrMapOvr>
    <a:masterClrMapping/>
  </p:clrMapOvr>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5147AB0C-79FC-4FB7-AE47-2DE693909995}"/>
              </a:ext>
            </a:extLst>
          </p:cNvPr>
          <p:cNvSpPr>
            <a:spLocks noGrp="1"/>
          </p:cNvSpPr>
          <p:nvPr>
            <p:ph idx="1"/>
          </p:nvPr>
        </p:nvSpPr>
        <p:spPr>
          <a:xfrm>
            <a:off x="107504" y="260648"/>
            <a:ext cx="5256584" cy="6480720"/>
          </a:xfrm>
        </p:spPr>
        <p:txBody>
          <a:bodyPr>
            <a:normAutofit/>
          </a:bodyPr>
          <a:lstStyle/>
          <a:p>
            <a:pPr algn="l"/>
            <a:r>
              <a:rPr lang="uk-UA" sz="2400" b="0" i="0" u="none" strike="noStrike" baseline="0" dirty="0" smtClean="0">
                <a:latin typeface="Times New Roman" panose="02020603050405020304" pitchFamily="18" charset="0"/>
                <a:cs typeface="Times New Roman" panose="02020603050405020304" pitchFamily="18" charset="0"/>
              </a:rPr>
              <a:t>Утримання певної пози людиною у просторі</a:t>
            </a:r>
            <a:r>
              <a:rPr lang="uk-UA" sz="2400" dirty="0" smtClean="0">
                <a:latin typeface="Times New Roman" panose="02020603050405020304" pitchFamily="18" charset="0"/>
                <a:cs typeface="Times New Roman" panose="02020603050405020304" pitchFamily="18" charset="0"/>
              </a:rPr>
              <a:t>,</a:t>
            </a:r>
            <a:r>
              <a:rPr lang="uk-UA" sz="2400" b="0" i="0" u="none" strike="noStrike" baseline="0" dirty="0" smtClean="0">
                <a:latin typeface="Times New Roman" panose="02020603050405020304" pitchFamily="18" charset="0"/>
                <a:cs typeface="Times New Roman" panose="02020603050405020304" pitchFamily="18" charset="0"/>
              </a:rPr>
              <a:t> орієнтація тіла </a:t>
            </a:r>
            <a:r>
              <a:rPr lang="uk-UA" sz="2400" dirty="0" smtClean="0">
                <a:latin typeface="Times New Roman" panose="02020603050405020304" pitchFamily="18" charset="0"/>
                <a:cs typeface="Times New Roman" panose="02020603050405020304" pitchFamily="18" charset="0"/>
              </a:rPr>
              <a:t>та</a:t>
            </a:r>
            <a:r>
              <a:rPr lang="uk-UA" sz="2400" b="0" i="0" u="none" strike="noStrike" baseline="0" dirty="0" smtClean="0">
                <a:latin typeface="Times New Roman" panose="02020603050405020304" pitchFamily="18" charset="0"/>
                <a:cs typeface="Times New Roman" panose="02020603050405020304" pitchFamily="18" charset="0"/>
              </a:rPr>
              <a:t> його положення </a:t>
            </a:r>
            <a:r>
              <a:rPr lang="uk-UA" sz="2400" b="0" i="1" u="none" strike="noStrike" baseline="0" dirty="0" smtClean="0">
                <a:latin typeface="Times New Roman" panose="02020603050405020304" pitchFamily="18" charset="0"/>
                <a:cs typeface="Times New Roman" panose="02020603050405020304" pitchFamily="18" charset="0"/>
              </a:rPr>
              <a:t>відносно площі опори</a:t>
            </a:r>
            <a:r>
              <a:rPr lang="uk-UA" sz="2400" b="0" i="0" u="none" strike="noStrike" baseline="0" dirty="0" smtClean="0">
                <a:latin typeface="Times New Roman" panose="02020603050405020304" pitchFamily="18" charset="0"/>
                <a:cs typeface="Times New Roman" panose="02020603050405020304" pitchFamily="18" charset="0"/>
              </a:rPr>
              <a:t>, здійснюється шляхом урівноважування</a:t>
            </a:r>
            <a:r>
              <a:rPr lang="uk-UA" sz="2400" dirty="0" smtClean="0">
                <a:latin typeface="Times New Roman" panose="02020603050405020304" pitchFamily="18" charset="0"/>
                <a:cs typeface="Times New Roman" panose="02020603050405020304" pitchFamily="18" charset="0"/>
              </a:rPr>
              <a:t> </a:t>
            </a:r>
            <a:r>
              <a:rPr lang="uk-UA" sz="2400" b="0" i="0" u="none" strike="noStrike" baseline="0" dirty="0" smtClean="0">
                <a:latin typeface="Times New Roman" panose="02020603050405020304" pitchFamily="18" charset="0"/>
                <a:cs typeface="Times New Roman" panose="02020603050405020304" pitchFamily="18" charset="0"/>
              </a:rPr>
              <a:t>зовнішніх сил, що діють на тіло таким чином, аби їх алгебраїчна сума дорівнювала нулю. Також повинна дорівнювати нулю алгебраїчна сума моментів усіх сил, що діють на тіло людини.</a:t>
            </a:r>
          </a:p>
          <a:p>
            <a:pPr algn="l"/>
            <a:r>
              <a:rPr lang="uk-UA" sz="2400" dirty="0" smtClean="0">
                <a:latin typeface="Times New Roman" panose="02020603050405020304" pitchFamily="18" charset="0"/>
                <a:cs typeface="Times New Roman" panose="02020603050405020304" pitchFamily="18" charset="0"/>
              </a:rPr>
              <a:t>При зміні положення тіла змінюється положення центру тяжіння. </a:t>
            </a:r>
          </a:p>
          <a:p>
            <a:r>
              <a:rPr lang="uk-UA" sz="2400" dirty="0" smtClean="0">
                <a:latin typeface="Times New Roman" panose="02020603050405020304" pitchFamily="18" charset="0"/>
                <a:cs typeface="Times New Roman" panose="02020603050405020304" pitchFamily="18" charset="0"/>
              </a:rPr>
              <a:t>Спортсмени або люди після травм і ампутацій вчаться </a:t>
            </a:r>
            <a:r>
              <a:rPr lang="uk-UA" sz="2400" i="1" dirty="0" smtClean="0">
                <a:solidFill>
                  <a:srgbClr val="0070C0"/>
                </a:solidFill>
                <a:latin typeface="Times New Roman" panose="02020603050405020304" pitchFamily="18" charset="0"/>
                <a:cs typeface="Times New Roman" panose="02020603050405020304" pitchFamily="18" charset="0"/>
              </a:rPr>
              <a:t>контролювати своє тіло через керування центром тяжіння</a:t>
            </a:r>
            <a:r>
              <a:rPr lang="uk-UA" sz="2400" dirty="0" smtClean="0">
                <a:latin typeface="Times New Roman" panose="02020603050405020304" pitchFamily="18" charset="0"/>
                <a:cs typeface="Times New Roman" panose="02020603050405020304" pitchFamily="18" charset="0"/>
              </a:rPr>
              <a:t>.</a:t>
            </a:r>
            <a:endParaRPr lang="uk-UA" sz="2400" b="0" i="0" u="none" strike="noStrike" baseline="0" dirty="0">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a:blip r:embed="rId2"/>
          <a:stretch>
            <a:fillRect/>
          </a:stretch>
        </p:blipFill>
        <p:spPr>
          <a:xfrm>
            <a:off x="5673491" y="476672"/>
            <a:ext cx="3312368" cy="5767417"/>
          </a:xfrm>
          <a:prstGeom prst="rect">
            <a:avLst/>
          </a:prstGeom>
        </p:spPr>
      </p:pic>
    </p:spTree>
    <p:extLst>
      <p:ext uri="{BB962C8B-B14F-4D97-AF65-F5344CB8AC3E}">
        <p14:creationId xmlns:p14="http://schemas.microsoft.com/office/powerpoint/2010/main" val="3129193725"/>
      </p:ext>
    </p:extLst>
  </p:cSld>
  <p:clrMapOvr>
    <a:masterClrMapping/>
  </p:clrMapOvr>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65ED0BCB-F64B-4D0A-B0D6-4F33B1E57286}"/>
              </a:ext>
            </a:extLst>
          </p:cNvPr>
          <p:cNvSpPr>
            <a:spLocks noGrp="1"/>
          </p:cNvSpPr>
          <p:nvPr>
            <p:ph idx="1"/>
          </p:nvPr>
        </p:nvSpPr>
        <p:spPr>
          <a:xfrm>
            <a:off x="179512" y="188640"/>
            <a:ext cx="8784976" cy="6552728"/>
          </a:xfrm>
        </p:spPr>
        <p:txBody>
          <a:bodyPr>
            <a:normAutofit/>
          </a:bodyPr>
          <a:lstStyle/>
          <a:p>
            <a:pPr algn="just"/>
            <a:r>
              <a:rPr lang="uk-UA" sz="2400" dirty="0">
                <a:latin typeface="Times New Roman" panose="02020603050405020304" pitchFamily="18" charset="0"/>
                <a:cs typeface="Times New Roman" panose="02020603050405020304" pitchFamily="18" charset="0"/>
              </a:rPr>
              <a:t>Д</a:t>
            </a:r>
            <a:r>
              <a:rPr lang="uk-UA" sz="2400" b="0" i="0" u="none" strike="noStrike" baseline="0" dirty="0" smtClean="0">
                <a:latin typeface="Times New Roman" panose="02020603050405020304" pitchFamily="18" charset="0"/>
                <a:cs typeface="Times New Roman" panose="02020603050405020304" pitchFamily="18" charset="0"/>
              </a:rPr>
              <a:t>ля кожного тіла існує максимально </a:t>
            </a:r>
            <a:r>
              <a:rPr lang="uk-UA" sz="2400" b="1" u="none" strike="noStrike" baseline="0" dirty="0" smtClean="0">
                <a:latin typeface="Times New Roman" panose="02020603050405020304" pitchFamily="18" charset="0"/>
                <a:cs typeface="Times New Roman" panose="02020603050405020304" pitchFamily="18" charset="0"/>
              </a:rPr>
              <a:t>допустимий </a:t>
            </a:r>
            <a:r>
              <a:rPr lang="uk-UA" sz="2400" u="none" strike="noStrike" baseline="0" dirty="0" smtClean="0">
                <a:latin typeface="Times New Roman" panose="02020603050405020304" pitchFamily="18" charset="0"/>
                <a:cs typeface="Times New Roman" panose="02020603050405020304" pitchFamily="18" charset="0"/>
              </a:rPr>
              <a:t>(або </a:t>
            </a:r>
            <a:r>
              <a:rPr lang="uk-UA" sz="2400" b="1" u="none" strike="noStrike" baseline="0" dirty="0" smtClean="0">
                <a:latin typeface="Times New Roman" panose="02020603050405020304" pitchFamily="18" charset="0"/>
                <a:cs typeface="Times New Roman" panose="02020603050405020304" pitchFamily="18" charset="0"/>
              </a:rPr>
              <a:t>критичний</a:t>
            </a:r>
            <a:r>
              <a:rPr lang="uk-UA" sz="2400" u="none" strike="noStrike" baseline="0" dirty="0" smtClean="0">
                <a:latin typeface="Times New Roman" panose="02020603050405020304" pitchFamily="18" charset="0"/>
                <a:cs typeface="Times New Roman" panose="02020603050405020304" pitchFamily="18" charset="0"/>
              </a:rPr>
              <a:t>)</a:t>
            </a:r>
            <a:r>
              <a:rPr lang="uk-UA" sz="2400" b="1" i="1" u="none" strike="noStrike" baseline="0" dirty="0" smtClean="0">
                <a:latin typeface="Times New Roman" panose="02020603050405020304" pitchFamily="18" charset="0"/>
                <a:cs typeface="Times New Roman" panose="02020603050405020304" pitchFamily="18" charset="0"/>
              </a:rPr>
              <a:t> </a:t>
            </a:r>
            <a:r>
              <a:rPr lang="uk-UA" sz="2400" b="1" dirty="0" smtClean="0">
                <a:latin typeface="Times New Roman" panose="02020603050405020304" pitchFamily="18" charset="0"/>
                <a:cs typeface="Times New Roman" panose="02020603050405020304" pitchFamily="18" charset="0"/>
              </a:rPr>
              <a:t>кут стійкості</a:t>
            </a:r>
            <a:r>
              <a:rPr lang="uk-UA" sz="2400" b="1" dirty="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 кут нахилу </a:t>
            </a:r>
            <a:r>
              <a:rPr lang="uk-UA" sz="2400" dirty="0">
                <a:latin typeface="Times New Roman" panose="02020603050405020304" pitchFamily="18" charset="0"/>
                <a:cs typeface="Times New Roman" panose="02020603050405020304" pitchFamily="18" charset="0"/>
              </a:rPr>
              <a:t>відносно </a:t>
            </a:r>
            <a:r>
              <a:rPr lang="uk-UA" sz="2400" dirty="0" smtClean="0">
                <a:latin typeface="Times New Roman" panose="02020603050405020304" pitchFamily="18" charset="0"/>
                <a:cs typeface="Times New Roman" panose="02020603050405020304" pitchFamily="18" charset="0"/>
              </a:rPr>
              <a:t>вертикалі, </a:t>
            </a:r>
            <a:r>
              <a:rPr lang="uk-UA" sz="2400" b="0" i="0" u="none" strike="noStrike" baseline="0" dirty="0" smtClean="0">
                <a:latin typeface="Times New Roman" panose="02020603050405020304" pitchFamily="18" charset="0"/>
                <a:cs typeface="Times New Roman" panose="02020603050405020304" pitchFamily="18" charset="0"/>
              </a:rPr>
              <a:t>при якому вертикальна проекція ЦМТ на площину опори ще не виходить за межи площини опори у заданому напрямку.</a:t>
            </a:r>
          </a:p>
          <a:p>
            <a:pPr marL="0" indent="0">
              <a:buNone/>
            </a:pPr>
            <a:endParaRPr lang="uk-UA" sz="2400" dirty="0" smtClean="0">
              <a:latin typeface="Times New Roman" panose="02020603050405020304" pitchFamily="18" charset="0"/>
              <a:cs typeface="Times New Roman" panose="02020603050405020304" pitchFamily="18" charset="0"/>
            </a:endParaRPr>
          </a:p>
          <a:p>
            <a:pPr marL="0" indent="0">
              <a:buNone/>
            </a:pPr>
            <a:endParaRPr lang="uk-UA" sz="2400" dirty="0">
              <a:latin typeface="Times New Roman" panose="02020603050405020304" pitchFamily="18" charset="0"/>
              <a:cs typeface="Times New Roman" panose="02020603050405020304" pitchFamily="18" charset="0"/>
            </a:endParaRPr>
          </a:p>
          <a:p>
            <a:pPr marL="0" indent="0">
              <a:buNone/>
            </a:pPr>
            <a:endParaRPr lang="uk-UA" sz="2400" dirty="0" smtClean="0">
              <a:latin typeface="Times New Roman" panose="02020603050405020304" pitchFamily="18" charset="0"/>
              <a:cs typeface="Times New Roman" panose="02020603050405020304" pitchFamily="18" charset="0"/>
            </a:endParaRPr>
          </a:p>
          <a:p>
            <a:pPr marL="0" indent="0">
              <a:buNone/>
            </a:pPr>
            <a:endParaRPr lang="uk-UA" sz="2400" dirty="0">
              <a:latin typeface="Times New Roman" panose="02020603050405020304" pitchFamily="18" charset="0"/>
              <a:cs typeface="Times New Roman" panose="02020603050405020304" pitchFamily="18" charset="0"/>
            </a:endParaRPr>
          </a:p>
          <a:p>
            <a:pPr marL="0" indent="0">
              <a:buNone/>
            </a:pPr>
            <a:endParaRPr lang="uk-UA" sz="2400" dirty="0" smtClean="0">
              <a:latin typeface="Times New Roman" panose="02020603050405020304" pitchFamily="18" charset="0"/>
              <a:cs typeface="Times New Roman" panose="02020603050405020304" pitchFamily="18" charset="0"/>
            </a:endParaRPr>
          </a:p>
          <a:p>
            <a:pPr marL="0" indent="0">
              <a:buNone/>
            </a:pPr>
            <a:endParaRPr lang="uk-UA" sz="2400" dirty="0">
              <a:latin typeface="Times New Roman" panose="02020603050405020304" pitchFamily="18" charset="0"/>
              <a:cs typeface="Times New Roman" panose="02020603050405020304" pitchFamily="18" charset="0"/>
            </a:endParaRPr>
          </a:p>
          <a:p>
            <a:r>
              <a:rPr lang="uk-UA" sz="2400" dirty="0" smtClean="0">
                <a:latin typeface="Times New Roman" panose="02020603050405020304" pitchFamily="18" charset="0"/>
                <a:cs typeface="Times New Roman" panose="02020603050405020304" pitchFamily="18" charset="0"/>
              </a:rPr>
              <a:t>Роз</a:t>
            </a:r>
            <a:r>
              <a:rPr lang="uk-UA" sz="2400" b="0" i="0" u="none" strike="noStrike" baseline="0" dirty="0" smtClean="0">
                <a:latin typeface="Times New Roman" panose="02020603050405020304" pitchFamily="18" charset="0"/>
                <a:cs typeface="Times New Roman" panose="02020603050405020304" pitchFamily="18" charset="0"/>
              </a:rPr>
              <a:t>різняють стійкість вперед, назад, праворуч, ліворуч тощо. </a:t>
            </a:r>
          </a:p>
          <a:p>
            <a:pPr algn="l"/>
            <a:r>
              <a:rPr lang="uk-UA" sz="2400" dirty="0">
                <a:latin typeface="Times New Roman" panose="02020603050405020304" pitchFamily="18" charset="0"/>
                <a:cs typeface="Times New Roman" panose="02020603050405020304" pitchFamily="18" charset="0"/>
              </a:rPr>
              <a:t>К</a:t>
            </a:r>
            <a:r>
              <a:rPr lang="uk-UA" sz="2400" b="0" i="0" u="none" strike="noStrike" baseline="0" dirty="0" smtClean="0">
                <a:latin typeface="Times New Roman" panose="02020603050405020304" pitchFamily="18" charset="0"/>
                <a:cs typeface="Times New Roman" panose="02020603050405020304" pitchFamily="18" charset="0"/>
              </a:rPr>
              <a:t>ут стійкості залежить від розмірів площини опори відносно проекції ЦМТ на заданий напрямок та від висоти ЦМТ.</a:t>
            </a:r>
          </a:p>
          <a:p>
            <a:pPr algn="l"/>
            <a:r>
              <a:rPr lang="uk-UA" sz="2400" dirty="0" smtClean="0">
                <a:latin typeface="Times New Roman" panose="02020603050405020304" pitchFamily="18" charset="0"/>
                <a:cs typeface="Times New Roman" panose="02020603050405020304" pitchFamily="18" charset="0"/>
              </a:rPr>
              <a:t>Допустимий кут нахилу тим більший, чим більша площа опори і чим нижче </a:t>
            </a:r>
            <a:r>
              <a:rPr lang="uk-UA" sz="2400" dirty="0">
                <a:latin typeface="Times New Roman" panose="02020603050405020304" pitchFamily="18" charset="0"/>
                <a:cs typeface="Times New Roman" panose="02020603050405020304" pitchFamily="18" charset="0"/>
              </a:rPr>
              <a:t>ц</a:t>
            </a:r>
            <a:r>
              <a:rPr lang="uk-UA" sz="2400" dirty="0" smtClean="0">
                <a:latin typeface="Times New Roman" panose="02020603050405020304" pitchFamily="18" charset="0"/>
                <a:cs typeface="Times New Roman" panose="02020603050405020304" pitchFamily="18" charset="0"/>
              </a:rPr>
              <a:t>ентр мас тіла.</a:t>
            </a:r>
            <a:endParaRPr lang="uk-UA" sz="2400" b="0" i="0" u="none" strike="noStrike" baseline="0" dirty="0" smtClean="0">
              <a:latin typeface="Times New Roman" panose="02020603050405020304" pitchFamily="18" charset="0"/>
              <a:cs typeface="Times New Roman" panose="02020603050405020304" pitchFamily="18" charset="0"/>
            </a:endParaRPr>
          </a:p>
          <a:p>
            <a:pPr algn="l"/>
            <a:endParaRPr lang="ru-RU" sz="2400" b="0" i="0" u="none" strike="noStrike" baseline="0" dirty="0">
              <a:latin typeface="Times New Roman" panose="02020603050405020304" pitchFamily="18" charset="0"/>
              <a:cs typeface="Times New Roman" panose="02020603050405020304" pitchFamily="18" charset="0"/>
            </a:endParaRPr>
          </a:p>
          <a:p>
            <a:pPr marL="0" indent="0" algn="l">
              <a:buNone/>
            </a:pPr>
            <a:endParaRPr lang="ru-RU" sz="2400" dirty="0">
              <a:solidFill>
                <a:srgbClr val="FF0000"/>
              </a:solidFill>
              <a:highlight>
                <a:srgbClr val="FFFF00"/>
              </a:highlight>
              <a:latin typeface="Times New Roman" panose="02020603050405020304" pitchFamily="18" charset="0"/>
              <a:cs typeface="Times New Roman" panose="02020603050405020304" pitchFamily="18" charset="0"/>
            </a:endParaRPr>
          </a:p>
        </p:txBody>
      </p:sp>
      <p:pic>
        <p:nvPicPr>
          <p:cNvPr id="6" name="Рисунок 5">
            <a:extLst>
              <a:ext uri="{FF2B5EF4-FFF2-40B4-BE49-F238E27FC236}">
                <a16:creationId xmlns:a16="http://schemas.microsoft.com/office/drawing/2014/main" id="{6EFA0DF5-F03E-4F3B-AC43-4DD19DA15184}"/>
              </a:ext>
            </a:extLst>
          </p:cNvPr>
          <p:cNvPicPr>
            <a:picLocks noChangeAspect="1"/>
          </p:cNvPicPr>
          <p:nvPr/>
        </p:nvPicPr>
        <p:blipFill>
          <a:blip r:embed="rId2"/>
          <a:stretch>
            <a:fillRect/>
          </a:stretch>
        </p:blipFill>
        <p:spPr>
          <a:xfrm>
            <a:off x="3167844" y="2132856"/>
            <a:ext cx="2808312" cy="1868804"/>
          </a:xfrm>
          <a:prstGeom prst="rect">
            <a:avLst/>
          </a:prstGeom>
        </p:spPr>
      </p:pic>
    </p:spTree>
    <p:extLst>
      <p:ext uri="{BB962C8B-B14F-4D97-AF65-F5344CB8AC3E}">
        <p14:creationId xmlns:p14="http://schemas.microsoft.com/office/powerpoint/2010/main" val="4183471398"/>
      </p:ext>
    </p:extLst>
  </p:cSld>
  <p:clrMapOvr>
    <a:masterClrMapping/>
  </p:clrMapOvr>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9C34C968-6CA6-4152-A248-48757CA7CD67}"/>
              </a:ext>
            </a:extLst>
          </p:cNvPr>
          <p:cNvSpPr>
            <a:spLocks noGrp="1"/>
          </p:cNvSpPr>
          <p:nvPr>
            <p:ph idx="1"/>
          </p:nvPr>
        </p:nvSpPr>
        <p:spPr>
          <a:xfrm>
            <a:off x="251520" y="116632"/>
            <a:ext cx="8712968" cy="6552728"/>
          </a:xfrm>
        </p:spPr>
        <p:txBody>
          <a:bodyPr>
            <a:normAutofit/>
          </a:bodyPr>
          <a:lstStyle/>
          <a:p>
            <a:pPr marL="0" indent="0" algn="l">
              <a:buNone/>
            </a:pPr>
            <a:r>
              <a:rPr lang="uk-UA" sz="2400" b="0" i="0" u="none" strike="noStrike" baseline="0" dirty="0" smtClean="0">
                <a:latin typeface="Times New Roman" panose="02020603050405020304" pitchFamily="18" charset="0"/>
                <a:cs typeface="Times New Roman" panose="02020603050405020304" pitchFamily="18" charset="0"/>
              </a:rPr>
              <a:t>Стійкість тіла оцінюється за різними критеріями залежно від конкретного завдання. Найпоширенішим </a:t>
            </a:r>
            <a:r>
              <a:rPr lang="uk-UA" sz="2400" b="0" i="1" u="none" strike="noStrike" baseline="0" dirty="0" smtClean="0">
                <a:latin typeface="Times New Roman" panose="02020603050405020304" pitchFamily="18" charset="0"/>
                <a:cs typeface="Times New Roman" panose="02020603050405020304" pitchFamily="18" charset="0"/>
              </a:rPr>
              <a:t>критерієм стійкості </a:t>
            </a:r>
            <a:r>
              <a:rPr lang="uk-UA" sz="2400" b="0" i="0" u="none" strike="noStrike" baseline="0" dirty="0" smtClean="0">
                <a:latin typeface="Times New Roman" panose="02020603050405020304" pitchFamily="18" charset="0"/>
                <a:cs typeface="Times New Roman" panose="02020603050405020304" pitchFamily="18" charset="0"/>
              </a:rPr>
              <a:t>тіла (біомеханічної системи) є </a:t>
            </a:r>
            <a:r>
              <a:rPr lang="uk-UA" sz="2400" b="1" i="0" u="none" strike="noStrike" baseline="0" dirty="0" smtClean="0">
                <a:latin typeface="Times New Roman" panose="02020603050405020304" pitchFamily="18" charset="0"/>
                <a:cs typeface="Times New Roman" panose="02020603050405020304" pitchFamily="18" charset="0"/>
              </a:rPr>
              <a:t>кут стійкості</a:t>
            </a:r>
            <a:r>
              <a:rPr lang="uk-UA" sz="2400" b="1" dirty="0" smtClean="0">
                <a:latin typeface="Times New Roman" panose="02020603050405020304" pitchFamily="18" charset="0"/>
                <a:cs typeface="Times New Roman" panose="02020603050405020304" pitchFamily="18" charset="0"/>
              </a:rPr>
              <a:t>.</a:t>
            </a:r>
            <a:endParaRPr lang="uk-UA" sz="2400" b="0" i="0" u="none" strike="noStrike" baseline="0" dirty="0" smtClean="0">
              <a:highlight>
                <a:srgbClr val="FFFF00"/>
              </a:highlight>
              <a:latin typeface="Times New Roman" panose="02020603050405020304" pitchFamily="18" charset="0"/>
              <a:cs typeface="Times New Roman" panose="02020603050405020304" pitchFamily="18" charset="0"/>
            </a:endParaRPr>
          </a:p>
          <a:p>
            <a:pPr algn="l"/>
            <a:endParaRPr lang="uk-UA" sz="2400" dirty="0" smtClean="0">
              <a:highlight>
                <a:srgbClr val="FFFF00"/>
              </a:highlight>
              <a:latin typeface="Times New Roman" panose="02020603050405020304" pitchFamily="18" charset="0"/>
              <a:cs typeface="Times New Roman" panose="02020603050405020304" pitchFamily="18" charset="0"/>
            </a:endParaRPr>
          </a:p>
          <a:p>
            <a:pPr algn="l"/>
            <a:endParaRPr lang="uk-UA" sz="2400" dirty="0" smtClean="0">
              <a:highlight>
                <a:srgbClr val="FFFF00"/>
              </a:highlight>
              <a:latin typeface="Times New Roman" panose="02020603050405020304" pitchFamily="18" charset="0"/>
              <a:cs typeface="Times New Roman" panose="02020603050405020304" pitchFamily="18" charset="0"/>
            </a:endParaRPr>
          </a:p>
          <a:p>
            <a:pPr marL="0" indent="0" algn="l">
              <a:buNone/>
            </a:pPr>
            <a:endParaRPr lang="uk-UA" sz="2400" dirty="0" smtClean="0">
              <a:highlight>
                <a:srgbClr val="FFFF00"/>
              </a:highlight>
              <a:latin typeface="Times New Roman" panose="02020603050405020304" pitchFamily="18" charset="0"/>
              <a:cs typeface="Times New Roman" panose="02020603050405020304" pitchFamily="18" charset="0"/>
            </a:endParaRPr>
          </a:p>
          <a:p>
            <a:pPr algn="l"/>
            <a:endParaRPr lang="uk-UA" sz="2400" dirty="0" smtClean="0">
              <a:highlight>
                <a:srgbClr val="FFFF00"/>
              </a:highlight>
              <a:latin typeface="Times New Roman" panose="02020603050405020304" pitchFamily="18" charset="0"/>
              <a:cs typeface="Times New Roman" panose="02020603050405020304" pitchFamily="18" charset="0"/>
            </a:endParaRPr>
          </a:p>
          <a:p>
            <a:pPr algn="l"/>
            <a:endParaRPr lang="uk-UA" sz="2400" dirty="0" smtClean="0">
              <a:highlight>
                <a:srgbClr val="FFFF00"/>
              </a:highlight>
              <a:latin typeface="Times New Roman" panose="02020603050405020304" pitchFamily="18" charset="0"/>
              <a:cs typeface="Times New Roman" panose="02020603050405020304" pitchFamily="18" charset="0"/>
            </a:endParaRPr>
          </a:p>
          <a:p>
            <a:pPr marL="0" indent="0" algn="l">
              <a:buNone/>
            </a:pPr>
            <a:endParaRPr lang="uk-UA" sz="2400" dirty="0" smtClean="0">
              <a:highlight>
                <a:srgbClr val="FFFF00"/>
              </a:highlight>
              <a:latin typeface="Times New Roman" panose="02020603050405020304" pitchFamily="18" charset="0"/>
              <a:cs typeface="Times New Roman" panose="02020603050405020304" pitchFamily="18" charset="0"/>
            </a:endParaRPr>
          </a:p>
          <a:p>
            <a:pPr marL="0" indent="0" algn="l">
              <a:buNone/>
            </a:pPr>
            <a:endParaRPr lang="uk-UA" sz="2400" dirty="0">
              <a:highlight>
                <a:srgbClr val="FFFF00"/>
              </a:highlight>
              <a:latin typeface="Times New Roman" panose="02020603050405020304" pitchFamily="18" charset="0"/>
              <a:cs typeface="Times New Roman" panose="02020603050405020304" pitchFamily="18" charset="0"/>
            </a:endParaRPr>
          </a:p>
          <a:p>
            <a:pPr marL="0" indent="0" algn="ctr">
              <a:buNone/>
            </a:pPr>
            <a:endParaRPr lang="uk-UA" sz="2000" b="1" i="0" u="none" strike="noStrike" baseline="0" dirty="0" smtClean="0">
              <a:latin typeface="Times New Roman" panose="02020603050405020304" pitchFamily="18" charset="0"/>
              <a:cs typeface="Times New Roman" panose="02020603050405020304" pitchFamily="18" charset="0"/>
            </a:endParaRPr>
          </a:p>
          <a:p>
            <a:pPr marL="0" indent="0" algn="ctr">
              <a:buNone/>
            </a:pPr>
            <a:endParaRPr lang="uk-UA" sz="2000" b="1" dirty="0">
              <a:latin typeface="Times New Roman" panose="02020603050405020304" pitchFamily="18" charset="0"/>
              <a:cs typeface="Times New Roman" panose="02020603050405020304" pitchFamily="18" charset="0"/>
            </a:endParaRPr>
          </a:p>
          <a:p>
            <a:pPr marL="0" indent="0" algn="ctr">
              <a:buNone/>
            </a:pPr>
            <a:endParaRPr lang="uk-UA" sz="2000" b="1" i="0" u="none" strike="noStrike" baseline="0" dirty="0" smtClean="0">
              <a:latin typeface="Times New Roman" panose="02020603050405020304" pitchFamily="18" charset="0"/>
              <a:cs typeface="Times New Roman" panose="02020603050405020304" pitchFamily="18" charset="0"/>
            </a:endParaRPr>
          </a:p>
          <a:p>
            <a:pPr marL="0" indent="0" algn="ctr">
              <a:buNone/>
            </a:pPr>
            <a:r>
              <a:rPr lang="uk-UA" sz="2000" b="1" i="0" u="none" strike="noStrike" baseline="0" dirty="0" smtClean="0">
                <a:latin typeface="Times New Roman" panose="02020603050405020304" pitchFamily="18" charset="0"/>
                <a:cs typeface="Times New Roman" panose="02020603050405020304" pitchFamily="18" charset="0"/>
              </a:rPr>
              <a:t>Рис.</a:t>
            </a:r>
            <a:r>
              <a:rPr lang="uk-UA" sz="2000" b="0" i="0" u="none" strike="noStrike" baseline="0" dirty="0" smtClean="0">
                <a:latin typeface="Times New Roman" panose="02020603050405020304" pitchFamily="18" charset="0"/>
                <a:cs typeface="Times New Roman" panose="02020603050405020304" pitchFamily="18" charset="0"/>
              </a:rPr>
              <a:t> Кут стійкості та момент стійкості тіла, що знаходиться у рівновазі</a:t>
            </a:r>
            <a:endParaRPr lang="uk-UA" sz="2000" dirty="0">
              <a:highlight>
                <a:srgbClr val="FFFF00"/>
              </a:highlight>
              <a:latin typeface="Times New Roman" panose="02020603050405020304" pitchFamily="18" charset="0"/>
              <a:cs typeface="Times New Roman" panose="02020603050405020304" pitchFamily="18"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1772816"/>
            <a:ext cx="6840760" cy="31229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09622183"/>
      </p:ext>
    </p:extLst>
  </p:cSld>
  <p:clrMapOvr>
    <a:masterClrMapping/>
  </p:clrMapOvr>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ACDD4488-77CB-4BA2-88F1-F8A9B949B09D}"/>
              </a:ext>
            </a:extLst>
          </p:cNvPr>
          <p:cNvSpPr>
            <a:spLocks noGrp="1"/>
          </p:cNvSpPr>
          <p:nvPr>
            <p:ph idx="1"/>
          </p:nvPr>
        </p:nvSpPr>
        <p:spPr>
          <a:xfrm>
            <a:off x="251520" y="332656"/>
            <a:ext cx="8712968" cy="6336704"/>
          </a:xfrm>
        </p:spPr>
        <p:txBody>
          <a:bodyPr>
            <a:normAutofit/>
          </a:bodyPr>
          <a:lstStyle/>
          <a:p>
            <a:pPr algn="just"/>
            <a:r>
              <a:rPr lang="uk-UA" sz="2400" b="0" i="0" u="none" strike="noStrike" baseline="0" dirty="0" smtClean="0">
                <a:latin typeface="Times New Roman" panose="02020603050405020304" pitchFamily="18" charset="0"/>
                <a:cs typeface="Times New Roman" panose="02020603050405020304" pitchFamily="18" charset="0"/>
              </a:rPr>
              <a:t>На стійкість суттєво впливає також </a:t>
            </a:r>
            <a:r>
              <a:rPr lang="uk-UA" sz="2400" i="0" u="none" strike="noStrike" baseline="0" dirty="0" smtClean="0">
                <a:latin typeface="Times New Roman" panose="02020603050405020304" pitchFamily="18" charset="0"/>
                <a:cs typeface="Times New Roman" panose="02020603050405020304" pitchFamily="18" charset="0"/>
              </a:rPr>
              <a:t>маса тіла. </a:t>
            </a:r>
          </a:p>
          <a:p>
            <a:pPr marL="0" indent="0" algn="just">
              <a:buNone/>
            </a:pPr>
            <a:r>
              <a:rPr lang="uk-UA" sz="2400" b="1" dirty="0" smtClean="0">
                <a:latin typeface="Times New Roman" panose="02020603050405020304" pitchFamily="18" charset="0"/>
                <a:cs typeface="Times New Roman" panose="02020603050405020304" pitchFamily="18" charset="0"/>
              </a:rPr>
              <a:t>Маса тіла </a:t>
            </a:r>
            <a:r>
              <a:rPr lang="uk-UA" sz="2400" dirty="0" smtClean="0">
                <a:latin typeface="Times New Roman" panose="02020603050405020304" pitchFamily="18" charset="0"/>
                <a:cs typeface="Times New Roman" panose="02020603050405020304" pitchFamily="18" charset="0"/>
              </a:rPr>
              <a:t>- це </a:t>
            </a:r>
            <a:r>
              <a:rPr lang="uk-UA" sz="2400" dirty="0">
                <a:latin typeface="Times New Roman" panose="02020603050405020304" pitchFamily="18" charset="0"/>
                <a:cs typeface="Times New Roman" panose="02020603050405020304" pitchFamily="18" charset="0"/>
              </a:rPr>
              <a:t>фізична величина, яка є мірою інертності та мірою гравітаційних властивостей тіла. </a:t>
            </a:r>
            <a:endParaRPr lang="uk-UA" sz="2400" dirty="0" smtClean="0">
              <a:latin typeface="Times New Roman" panose="02020603050405020304" pitchFamily="18" charset="0"/>
              <a:cs typeface="Times New Roman" panose="02020603050405020304" pitchFamily="18" charset="0"/>
            </a:endParaRPr>
          </a:p>
          <a:p>
            <a:pPr marL="0" indent="0" algn="just">
              <a:buNone/>
            </a:pPr>
            <a:r>
              <a:rPr lang="uk-UA" sz="2400" dirty="0" smtClean="0">
                <a:latin typeface="Times New Roman" panose="02020603050405020304" pitchFamily="18" charset="0"/>
                <a:cs typeface="Times New Roman" panose="02020603050405020304" pitchFamily="18" charset="0"/>
              </a:rPr>
              <a:t>Чим більша маса тіла, </a:t>
            </a:r>
            <a:r>
              <a:rPr lang="uk-UA" sz="2400" dirty="0">
                <a:latin typeface="Times New Roman" panose="02020603050405020304" pitchFamily="18" charset="0"/>
                <a:cs typeface="Times New Roman" panose="02020603050405020304" pitchFamily="18" charset="0"/>
              </a:rPr>
              <a:t>тим більша </a:t>
            </a:r>
            <a:r>
              <a:rPr lang="uk-UA" sz="2400" dirty="0" smtClean="0">
                <a:latin typeface="Times New Roman" panose="02020603050405020304" pitchFamily="18" charset="0"/>
                <a:cs typeface="Times New Roman" panose="02020603050405020304" pitchFamily="18" charset="0"/>
              </a:rPr>
              <a:t>його інертність: </a:t>
            </a:r>
            <a:r>
              <a:rPr lang="uk-UA" sz="2400" dirty="0">
                <a:latin typeface="Times New Roman" panose="02020603050405020304" pitchFamily="18" charset="0"/>
                <a:cs typeface="Times New Roman" panose="02020603050405020304" pitchFamily="18" charset="0"/>
              </a:rPr>
              <a:t>тож під дією однакової сили швидкість тіла з більшою масою змінюється повільніше, ніж у тіла з меншою масою.</a:t>
            </a:r>
            <a:endParaRPr lang="uk-UA" sz="2400" b="0" i="0" u="none" strike="noStrike" baseline="0" dirty="0" smtClean="0">
              <a:latin typeface="Times New Roman" panose="02020603050405020304" pitchFamily="18" charset="0"/>
              <a:cs typeface="Times New Roman" panose="02020603050405020304" pitchFamily="18" charset="0"/>
            </a:endParaRPr>
          </a:p>
          <a:p>
            <a:pPr marL="0" indent="0" algn="just">
              <a:buNone/>
            </a:pPr>
            <a:r>
              <a:rPr lang="uk-UA" sz="2400" b="0" i="0" u="none" strike="noStrike" baseline="0" dirty="0" smtClean="0">
                <a:latin typeface="Times New Roman" panose="02020603050405020304" pitchFamily="18" charset="0"/>
                <a:cs typeface="Times New Roman" panose="02020603050405020304" pitchFamily="18" charset="0"/>
              </a:rPr>
              <a:t>Наприклад, зсунути з місця бетонний куб значно важче,</a:t>
            </a:r>
            <a:r>
              <a:rPr lang="uk-UA" sz="2400" dirty="0" smtClean="0">
                <a:latin typeface="Times New Roman" panose="02020603050405020304" pitchFamily="18" charset="0"/>
                <a:cs typeface="Times New Roman" panose="02020603050405020304" pitchFamily="18" charset="0"/>
              </a:rPr>
              <a:t> </a:t>
            </a:r>
            <a:r>
              <a:rPr lang="uk-UA" sz="2400" b="0" i="0" u="none" strike="noStrike" baseline="0" dirty="0" smtClean="0">
                <a:latin typeface="Times New Roman" panose="02020603050405020304" pitchFamily="18" charset="0"/>
                <a:cs typeface="Times New Roman" panose="02020603050405020304" pitchFamily="18" charset="0"/>
              </a:rPr>
              <a:t>ніж картонну коробку таких же розмірів, як і бетонний куб.</a:t>
            </a:r>
            <a:r>
              <a:rPr lang="uk-UA" sz="2400" b="0" i="0" u="none" strike="noStrike" dirty="0" smtClean="0">
                <a:latin typeface="Times New Roman" panose="02020603050405020304" pitchFamily="18" charset="0"/>
                <a:cs typeface="Times New Roman" panose="02020603050405020304" pitchFamily="18" charset="0"/>
              </a:rPr>
              <a:t> </a:t>
            </a:r>
          </a:p>
          <a:p>
            <a:pPr marL="0" indent="0" algn="just">
              <a:buNone/>
            </a:pPr>
            <a:r>
              <a:rPr lang="uk-UA" sz="2400" dirty="0" smtClean="0">
                <a:latin typeface="Times New Roman" panose="02020603050405020304" pitchFamily="18" charset="0"/>
                <a:cs typeface="Times New Roman" panose="02020603050405020304" pitchFamily="18" charset="0"/>
              </a:rPr>
              <a:t>Тому м</a:t>
            </a:r>
            <a:r>
              <a:rPr lang="uk-UA" sz="2400" b="0" i="0" u="none" strike="noStrike" baseline="0" dirty="0" smtClean="0">
                <a:latin typeface="Times New Roman" panose="02020603050405020304" pitchFamily="18" charset="0"/>
                <a:cs typeface="Times New Roman" panose="02020603050405020304" pitchFamily="18" charset="0"/>
              </a:rPr>
              <a:t>аса спортсмена враховується</a:t>
            </a:r>
            <a:r>
              <a:rPr lang="uk-UA" sz="2400" dirty="0" smtClean="0">
                <a:latin typeface="Times New Roman" panose="02020603050405020304" pitchFamily="18" charset="0"/>
                <a:cs typeface="Times New Roman" panose="02020603050405020304" pitchFamily="18" charset="0"/>
              </a:rPr>
              <a:t> у багатьох видах спорту. Наприклад, </a:t>
            </a:r>
            <a:r>
              <a:rPr lang="uk-UA" sz="2400" b="0" i="0" u="none" strike="noStrike" baseline="0" dirty="0" smtClean="0">
                <a:latin typeface="Times New Roman" panose="02020603050405020304" pitchFamily="18" charset="0"/>
                <a:cs typeface="Times New Roman" panose="02020603050405020304" pitchFamily="18" charset="0"/>
              </a:rPr>
              <a:t>у боротьбі, у боксі це одна з </a:t>
            </a:r>
            <a:r>
              <a:rPr lang="uk-UA" sz="2400" dirty="0" smtClean="0">
                <a:latin typeface="Times New Roman" panose="02020603050405020304" pitchFamily="18" charset="0"/>
                <a:cs typeface="Times New Roman" panose="02020603050405020304" pitchFamily="18" charset="0"/>
              </a:rPr>
              <a:t>характеристик, за якою </a:t>
            </a:r>
            <a:r>
              <a:rPr lang="uk-UA" sz="2400" b="0" i="0" u="none" strike="noStrike" baseline="0" dirty="0" smtClean="0">
                <a:latin typeface="Times New Roman" panose="02020603050405020304" pitchFamily="18" charset="0"/>
                <a:cs typeface="Times New Roman" panose="02020603050405020304" pitchFamily="18" charset="0"/>
              </a:rPr>
              <a:t>спортсменів поділяють на </a:t>
            </a:r>
            <a:r>
              <a:rPr lang="uk-UA" sz="2400" b="0" i="1" u="none" strike="noStrike" baseline="0" dirty="0" smtClean="0">
                <a:latin typeface="Times New Roman" panose="02020603050405020304" pitchFamily="18" charset="0"/>
                <a:cs typeface="Times New Roman" panose="02020603050405020304" pitchFamily="18" charset="0"/>
              </a:rPr>
              <a:t>вагові категорії</a:t>
            </a:r>
            <a:r>
              <a:rPr lang="uk-UA" sz="2400" b="0" i="0" u="none" strike="noStrike" baseline="0" dirty="0" smtClean="0">
                <a:latin typeface="Times New Roman" panose="02020603050405020304" pitchFamily="18" charset="0"/>
                <a:cs typeface="Times New Roman" panose="02020603050405020304" pitchFamily="18" charset="0"/>
              </a:rPr>
              <a:t>. </a:t>
            </a:r>
          </a:p>
          <a:p>
            <a:pPr marL="0" indent="0">
              <a:buNone/>
            </a:pPr>
            <a:endParaRPr lang="uk-UA" sz="2400" b="0" i="0" u="none" strike="noStrike" baseline="0" dirty="0" smtClean="0">
              <a:latin typeface="Times New Roman" panose="02020603050405020304" pitchFamily="18" charset="0"/>
              <a:cs typeface="Times New Roman" panose="02020603050405020304" pitchFamily="18" charset="0"/>
            </a:endParaRPr>
          </a:p>
          <a:p>
            <a:pPr algn="just"/>
            <a:r>
              <a:rPr lang="uk-UA" sz="2400" b="1" i="0" u="none" strike="noStrike" baseline="0" dirty="0" smtClean="0">
                <a:latin typeface="Times New Roman" panose="02020603050405020304" pitchFamily="18" charset="0"/>
                <a:cs typeface="Times New Roman" panose="02020603050405020304" pitchFamily="18" charset="0"/>
              </a:rPr>
              <a:t>Особливості будови тіла</a:t>
            </a:r>
            <a:r>
              <a:rPr lang="uk-UA" sz="2400" b="1" dirty="0" smtClean="0">
                <a:latin typeface="Times New Roman" panose="02020603050405020304" pitchFamily="18" charset="0"/>
                <a:cs typeface="Times New Roman" panose="02020603050405020304" pitchFamily="18" charset="0"/>
              </a:rPr>
              <a:t> </a:t>
            </a:r>
            <a:r>
              <a:rPr lang="uk-UA" sz="2400" b="0" i="0" u="none" strike="noStrike" baseline="0" dirty="0" smtClean="0">
                <a:latin typeface="Times New Roman" panose="02020603050405020304" pitchFamily="18" charset="0"/>
                <a:cs typeface="Times New Roman" panose="02020603050405020304" pitchFamily="18" charset="0"/>
              </a:rPr>
              <a:t>(загальні розміри, пропорції, особливості конституції) дають відчутну</a:t>
            </a:r>
            <a:r>
              <a:rPr lang="uk-UA" sz="2400" dirty="0" smtClean="0">
                <a:latin typeface="Times New Roman" panose="02020603050405020304" pitchFamily="18" charset="0"/>
                <a:cs typeface="Times New Roman" panose="02020603050405020304" pitchFamily="18" charset="0"/>
              </a:rPr>
              <a:t> </a:t>
            </a:r>
            <a:r>
              <a:rPr lang="uk-UA" sz="2400" b="0" i="0" u="none" strike="noStrike" baseline="0" dirty="0" smtClean="0">
                <a:latin typeface="Times New Roman" panose="02020603050405020304" pitchFamily="18" charset="0"/>
                <a:cs typeface="Times New Roman" panose="02020603050405020304" pitchFamily="18" charset="0"/>
              </a:rPr>
              <a:t>перевагу у випадках, коли положення ЦМТ визначає стійкість. </a:t>
            </a:r>
            <a:endParaRPr lang="uk-UA" sz="2400" b="0" i="0" u="none" strike="noStrike" baseline="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90110579"/>
      </p:ext>
    </p:extLst>
  </p:cSld>
  <p:clrMapOvr>
    <a:masterClrMapping/>
  </p:clrMapOvr>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FE30F555-2431-4D2C-9FBC-F18884C1B61F}"/>
              </a:ext>
            </a:extLst>
          </p:cNvPr>
          <p:cNvSpPr>
            <a:spLocks noGrp="1"/>
          </p:cNvSpPr>
          <p:nvPr>
            <p:ph idx="1"/>
          </p:nvPr>
        </p:nvSpPr>
        <p:spPr>
          <a:xfrm>
            <a:off x="179512" y="476672"/>
            <a:ext cx="8640960" cy="6264696"/>
          </a:xfrm>
        </p:spPr>
        <p:txBody>
          <a:bodyPr>
            <a:normAutofit/>
          </a:bodyPr>
          <a:lstStyle/>
          <a:p>
            <a:r>
              <a:rPr lang="uk-UA" sz="2400" b="0" i="0" u="none" strike="noStrike" baseline="0" dirty="0" smtClean="0">
                <a:solidFill>
                  <a:srgbClr val="000000"/>
                </a:solidFill>
                <a:latin typeface="Times New Roman" panose="02020603050405020304" pitchFamily="18" charset="0"/>
              </a:rPr>
              <a:t>Для точного оцінювання положення стійкості тіла визначають кути стійкості. </a:t>
            </a:r>
          </a:p>
          <a:p>
            <a:pPr algn="just"/>
            <a:r>
              <a:rPr lang="uk-UA" sz="2400" b="1" i="0" u="none" strike="noStrike" baseline="0" dirty="0" smtClean="0">
                <a:solidFill>
                  <a:srgbClr val="000000"/>
                </a:solidFill>
                <a:latin typeface="Times New Roman" panose="02020603050405020304" pitchFamily="18" charset="0"/>
              </a:rPr>
              <a:t>Кутом стійкості </a:t>
            </a:r>
            <a:r>
              <a:rPr lang="uk-UA" sz="2400" i="0" u="none" strike="noStrike" baseline="0" dirty="0" smtClean="0">
                <a:solidFill>
                  <a:srgbClr val="000000"/>
                </a:solidFill>
                <a:latin typeface="Times New Roman" panose="02020603050405020304" pitchFamily="18" charset="0"/>
              </a:rPr>
              <a:t>називається</a:t>
            </a:r>
            <a:r>
              <a:rPr lang="uk-UA" sz="2400" b="1" i="0" u="none" strike="noStrike" baseline="0" dirty="0" smtClean="0">
                <a:solidFill>
                  <a:srgbClr val="000000"/>
                </a:solidFill>
                <a:latin typeface="Times New Roman" panose="02020603050405020304" pitchFamily="18" charset="0"/>
              </a:rPr>
              <a:t> </a:t>
            </a:r>
            <a:r>
              <a:rPr lang="uk-UA" sz="2400" b="0" i="0" u="none" strike="noStrike" baseline="0" dirty="0" smtClean="0">
                <a:solidFill>
                  <a:srgbClr val="000000"/>
                </a:solidFill>
                <a:latin typeface="Times New Roman" panose="02020603050405020304" pitchFamily="18" charset="0"/>
              </a:rPr>
              <a:t>кут між лінією дії сили тяжіння та похилою лінією, проведеною із ЦМТ до будь-якої точки межі площі опори тіла. Чим більший кут стійкості, тим більшу стійкість має тіло у даному конкретному напрямку. </a:t>
            </a:r>
          </a:p>
          <a:p>
            <a:endParaRPr lang="uk-UA" sz="2400" dirty="0" smtClean="0">
              <a:solidFill>
                <a:srgbClr val="000000"/>
              </a:solidFill>
              <a:latin typeface="Times New Roman" panose="02020603050405020304" pitchFamily="18" charset="0"/>
            </a:endParaRPr>
          </a:p>
          <a:p>
            <a:endParaRPr lang="uk-UA" sz="2400" dirty="0" smtClean="0">
              <a:solidFill>
                <a:srgbClr val="000000"/>
              </a:solidFill>
              <a:latin typeface="Times New Roman" panose="02020603050405020304" pitchFamily="18" charset="0"/>
            </a:endParaRPr>
          </a:p>
          <a:p>
            <a:endParaRPr lang="uk-UA" sz="2400" dirty="0" smtClean="0">
              <a:solidFill>
                <a:srgbClr val="000000"/>
              </a:solidFill>
              <a:latin typeface="Times New Roman" panose="02020603050405020304" pitchFamily="18" charset="0"/>
            </a:endParaRPr>
          </a:p>
          <a:p>
            <a:pPr marL="0" indent="0">
              <a:buNone/>
            </a:pPr>
            <a:endParaRPr lang="uk-UA" sz="2400" dirty="0" smtClean="0">
              <a:solidFill>
                <a:srgbClr val="000000"/>
              </a:solidFill>
              <a:latin typeface="Times New Roman" panose="02020603050405020304" pitchFamily="18" charset="0"/>
            </a:endParaRPr>
          </a:p>
          <a:p>
            <a:pPr marL="0" indent="0">
              <a:buNone/>
            </a:pPr>
            <a:endParaRPr lang="uk-UA" sz="2400" dirty="0" smtClean="0">
              <a:solidFill>
                <a:srgbClr val="000000"/>
              </a:solidFill>
              <a:latin typeface="Times New Roman" panose="02020603050405020304" pitchFamily="18" charset="0"/>
            </a:endParaRPr>
          </a:p>
          <a:p>
            <a:endParaRPr lang="uk-UA" sz="2400" dirty="0" smtClean="0">
              <a:solidFill>
                <a:srgbClr val="000000"/>
              </a:solidFill>
              <a:latin typeface="Times New Roman" panose="02020603050405020304" pitchFamily="18" charset="0"/>
            </a:endParaRPr>
          </a:p>
          <a:p>
            <a:endParaRPr lang="uk-UA" sz="2400" dirty="0" smtClean="0">
              <a:solidFill>
                <a:srgbClr val="000000"/>
              </a:solidFill>
              <a:latin typeface="Times New Roman" panose="02020603050405020304" pitchFamily="18" charset="0"/>
            </a:endParaRPr>
          </a:p>
          <a:p>
            <a:endParaRPr lang="uk-UA" sz="2400" dirty="0" smtClean="0">
              <a:solidFill>
                <a:srgbClr val="000000"/>
              </a:solidFill>
              <a:latin typeface="Times New Roman" panose="02020603050405020304" pitchFamily="18" charset="0"/>
            </a:endParaRPr>
          </a:p>
          <a:p>
            <a:pPr marL="0" indent="0" algn="ctr">
              <a:buNone/>
            </a:pPr>
            <a:r>
              <a:rPr lang="uk-UA" sz="2000" b="1" i="0" u="none" strike="noStrike" baseline="0" dirty="0" smtClean="0">
                <a:solidFill>
                  <a:srgbClr val="000000"/>
                </a:solidFill>
                <a:latin typeface="Times New Roman" panose="02020603050405020304" pitchFamily="18" charset="0"/>
              </a:rPr>
              <a:t>Рис.</a:t>
            </a:r>
            <a:r>
              <a:rPr lang="uk-UA" sz="2000" b="0" i="0" u="none" strike="noStrike" baseline="0" dirty="0" smtClean="0">
                <a:solidFill>
                  <a:srgbClr val="000000"/>
                </a:solidFill>
                <a:latin typeface="Times New Roman" panose="02020603050405020304" pitchFamily="18" charset="0"/>
              </a:rPr>
              <a:t> Визначення кута стійкості </a:t>
            </a:r>
            <a:endParaRPr lang="uk-UA" sz="20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7824" y="3212976"/>
            <a:ext cx="3024336" cy="3092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14555917"/>
      </p:ext>
    </p:extLst>
  </p:cSld>
  <p:clrMapOvr>
    <a:masterClrMapping/>
  </p:clrMapOvr>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7BC3782D-9334-4418-AA62-E341FC76DA36}"/>
              </a:ext>
            </a:extLst>
          </p:cNvPr>
          <p:cNvSpPr>
            <a:spLocks noGrp="1"/>
          </p:cNvSpPr>
          <p:nvPr>
            <p:ph idx="1"/>
          </p:nvPr>
        </p:nvSpPr>
        <p:spPr>
          <a:xfrm>
            <a:off x="251520" y="404664"/>
            <a:ext cx="8712968" cy="6264696"/>
          </a:xfrm>
        </p:spPr>
        <p:txBody>
          <a:bodyPr>
            <a:normAutofit/>
          </a:bodyPr>
          <a:lstStyle/>
          <a:p>
            <a:r>
              <a:rPr lang="uk-UA" sz="2400" b="1" i="0" u="none" strike="noStrike" baseline="0" dirty="0" smtClean="0">
                <a:solidFill>
                  <a:srgbClr val="000000"/>
                </a:solidFill>
                <a:latin typeface="Times New Roman" panose="02020603050405020304" pitchFamily="18" charset="0"/>
              </a:rPr>
              <a:t>Момент стійкості </a:t>
            </a:r>
            <a:r>
              <a:rPr lang="en-US" sz="2400" b="1" dirty="0">
                <a:solidFill>
                  <a:srgbClr val="000000"/>
                </a:solidFill>
                <a:latin typeface="Times New Roman" panose="02020603050405020304" pitchFamily="18" charset="0"/>
              </a:rPr>
              <a:t>( </a:t>
            </a:r>
            <a:r>
              <a:rPr lang="en-US" sz="2400" b="1" i="1" dirty="0">
                <a:solidFill>
                  <a:srgbClr val="000000"/>
                </a:solidFill>
                <a:latin typeface="Times New Roman" panose="02020603050405020304" pitchFamily="18" charset="0"/>
              </a:rPr>
              <a:t>M </a:t>
            </a:r>
            <a:r>
              <a:rPr lang="en-US" sz="2400" b="1" dirty="0">
                <a:solidFill>
                  <a:srgbClr val="000000"/>
                </a:solidFill>
                <a:latin typeface="Times New Roman" panose="02020603050405020304" pitchFamily="18" charset="0"/>
              </a:rPr>
              <a:t>) </a:t>
            </a:r>
            <a:r>
              <a:rPr lang="uk-UA" sz="2400" i="0" u="none" strike="noStrike" baseline="0" dirty="0" smtClean="0">
                <a:solidFill>
                  <a:srgbClr val="000000"/>
                </a:solidFill>
                <a:latin typeface="Times New Roman" panose="02020603050405020304" pitchFamily="18" charset="0"/>
              </a:rPr>
              <a:t>тіла</a:t>
            </a:r>
            <a:r>
              <a:rPr lang="uk-UA" sz="2400" b="1" i="0" u="none" strike="noStrike" baseline="0" dirty="0" smtClean="0">
                <a:solidFill>
                  <a:srgbClr val="000000"/>
                </a:solidFill>
                <a:latin typeface="Times New Roman" panose="02020603050405020304" pitchFamily="18" charset="0"/>
              </a:rPr>
              <a:t> </a:t>
            </a:r>
            <a:r>
              <a:rPr lang="uk-UA" sz="2400" i="0" u="none" strike="noStrike" baseline="0" dirty="0" smtClean="0">
                <a:solidFill>
                  <a:srgbClr val="000000"/>
                </a:solidFill>
                <a:latin typeface="Times New Roman" panose="02020603050405020304" pitchFamily="18" charset="0"/>
              </a:rPr>
              <a:t>визначається</a:t>
            </a:r>
            <a:r>
              <a:rPr lang="uk-UA" sz="2400" b="1" i="0" u="none" strike="noStrike" baseline="0" dirty="0" smtClean="0">
                <a:solidFill>
                  <a:srgbClr val="000000"/>
                </a:solidFill>
                <a:latin typeface="Times New Roman" panose="02020603050405020304" pitchFamily="18" charset="0"/>
              </a:rPr>
              <a:t> </a:t>
            </a:r>
            <a:r>
              <a:rPr lang="uk-UA" sz="2400" b="0" i="0" u="none" strike="noStrike" baseline="0" dirty="0" smtClean="0">
                <a:solidFill>
                  <a:srgbClr val="000000"/>
                </a:solidFill>
                <a:latin typeface="Times New Roman" panose="02020603050405020304" pitchFamily="18" charset="0"/>
              </a:rPr>
              <a:t>добутком ваги тіла</a:t>
            </a:r>
            <a:endParaRPr lang="en-US" sz="2400" b="0" i="0" u="none" strike="noStrike" baseline="0" dirty="0" smtClean="0">
              <a:solidFill>
                <a:srgbClr val="000000"/>
              </a:solidFill>
              <a:latin typeface="Times New Roman" panose="02020603050405020304" pitchFamily="18" charset="0"/>
            </a:endParaRPr>
          </a:p>
          <a:p>
            <a:pPr marL="0" indent="0">
              <a:buNone/>
            </a:pPr>
            <a:r>
              <a:rPr lang="uk-UA" sz="2400" i="1" dirty="0" smtClean="0">
                <a:latin typeface="Times New Roman" panose="02020603050405020304" pitchFamily="18" charset="0"/>
              </a:rPr>
              <a:t>(</a:t>
            </a:r>
            <a:r>
              <a:rPr lang="en-US" sz="2400" i="1" dirty="0" smtClean="0">
                <a:latin typeface="Times New Roman" panose="02020603050405020304" pitchFamily="18" charset="0"/>
              </a:rPr>
              <a:t> </a:t>
            </a:r>
            <a:r>
              <a:rPr lang="uk-UA" sz="2400" i="1" dirty="0" smtClean="0">
                <a:latin typeface="Times New Roman" panose="02020603050405020304" pitchFamily="18" charset="0"/>
              </a:rPr>
              <a:t>Р</a:t>
            </a:r>
            <a:r>
              <a:rPr lang="en-US" sz="2400" i="1" dirty="0" smtClean="0">
                <a:latin typeface="Times New Roman" panose="02020603050405020304" pitchFamily="18" charset="0"/>
              </a:rPr>
              <a:t> </a:t>
            </a:r>
            <a:r>
              <a:rPr lang="uk-UA" sz="2400" dirty="0" smtClean="0">
                <a:latin typeface="Times New Roman" panose="02020603050405020304" pitchFamily="18" charset="0"/>
              </a:rPr>
              <a:t>)</a:t>
            </a:r>
            <a:r>
              <a:rPr lang="en-US" sz="2400" dirty="0" smtClean="0">
                <a:latin typeface="Times New Roman" panose="02020603050405020304" pitchFamily="18" charset="0"/>
              </a:rPr>
              <a:t> </a:t>
            </a:r>
            <a:r>
              <a:rPr lang="uk-UA" sz="2400" b="0" i="0" u="none" strike="noStrike" baseline="0" dirty="0" smtClean="0">
                <a:solidFill>
                  <a:srgbClr val="000000"/>
                </a:solidFill>
                <a:latin typeface="Times New Roman" panose="02020603050405020304" pitchFamily="18" charset="0"/>
              </a:rPr>
              <a:t>на </a:t>
            </a:r>
            <a:r>
              <a:rPr lang="uk-UA" sz="2400" dirty="0">
                <a:latin typeface="Times New Roman" panose="02020603050405020304" pitchFamily="18" charset="0"/>
              </a:rPr>
              <a:t>плече </a:t>
            </a:r>
            <a:r>
              <a:rPr lang="uk-UA" sz="2400" dirty="0" smtClean="0">
                <a:latin typeface="Times New Roman" panose="02020603050405020304" pitchFamily="18" charset="0"/>
              </a:rPr>
              <a:t>(</a:t>
            </a:r>
            <a:r>
              <a:rPr lang="en-US" sz="2400" dirty="0" smtClean="0">
                <a:latin typeface="Times New Roman" panose="02020603050405020304" pitchFamily="18" charset="0"/>
              </a:rPr>
              <a:t> </a:t>
            </a:r>
            <a:r>
              <a:rPr lang="uk-UA" sz="2400" i="1" dirty="0" smtClean="0">
                <a:latin typeface="Times New Roman" panose="02020603050405020304" pitchFamily="18" charset="0"/>
              </a:rPr>
              <a:t>r</a:t>
            </a:r>
            <a:r>
              <a:rPr lang="en-US" sz="2400" i="1" dirty="0" smtClean="0">
                <a:latin typeface="Times New Roman" panose="02020603050405020304" pitchFamily="18" charset="0"/>
              </a:rPr>
              <a:t> </a:t>
            </a:r>
            <a:r>
              <a:rPr lang="uk-UA" sz="2400" dirty="0" smtClean="0">
                <a:latin typeface="Times New Roman" panose="02020603050405020304" pitchFamily="18" charset="0"/>
              </a:rPr>
              <a:t>)</a:t>
            </a:r>
            <a:r>
              <a:rPr lang="en-US" sz="2400" dirty="0" smtClean="0">
                <a:latin typeface="Times New Roman" panose="02020603050405020304" pitchFamily="18" charset="0"/>
              </a:rPr>
              <a:t> </a:t>
            </a:r>
            <a:r>
              <a:rPr lang="uk-UA" sz="2400" dirty="0" smtClean="0">
                <a:latin typeface="Times New Roman" panose="02020603050405020304" pitchFamily="18" charset="0"/>
              </a:rPr>
              <a:t>його </a:t>
            </a:r>
            <a:r>
              <a:rPr lang="uk-UA" sz="2400" b="0" i="0" u="none" strike="noStrike" baseline="0" dirty="0" smtClean="0">
                <a:latin typeface="Times New Roman" panose="02020603050405020304" pitchFamily="18" charset="0"/>
              </a:rPr>
              <a:t>прикладання (величину перпендикуляра, проведеного від межі площі опори до лінії </a:t>
            </a:r>
            <a:r>
              <a:rPr lang="uk-UA" sz="2400" dirty="0" smtClean="0">
                <a:latin typeface="Times New Roman" panose="02020603050405020304" pitchFamily="18" charset="0"/>
              </a:rPr>
              <a:t>дії сили </a:t>
            </a:r>
            <a:r>
              <a:rPr lang="uk-UA" sz="2400" b="0" i="0" u="none" strike="noStrike" baseline="0" dirty="0" smtClean="0">
                <a:latin typeface="Times New Roman" panose="02020603050405020304" pitchFamily="18" charset="0"/>
              </a:rPr>
              <a:t>тяжіння – радіуса стійкості). </a:t>
            </a:r>
            <a:endParaRPr lang="en-US" sz="2400" b="0" i="0" u="none" strike="noStrike" baseline="0" dirty="0" smtClean="0">
              <a:latin typeface="Times New Roman" panose="02020603050405020304" pitchFamily="18" charset="0"/>
            </a:endParaRPr>
          </a:p>
          <a:p>
            <a:pPr marL="0" indent="0">
              <a:buNone/>
            </a:pPr>
            <a:endParaRPr lang="en-US" sz="2400" dirty="0">
              <a:latin typeface="Times New Roman" panose="02020603050405020304" pitchFamily="18" charset="0"/>
            </a:endParaRPr>
          </a:p>
          <a:p>
            <a:pPr marL="0" indent="0">
              <a:buNone/>
            </a:pPr>
            <a:endParaRPr lang="uk-UA" sz="2400" b="0" i="0" u="none" strike="noStrike" baseline="0" dirty="0" smtClean="0">
              <a:latin typeface="Times New Roman" panose="02020603050405020304" pitchFamily="18" charset="0"/>
            </a:endParaRPr>
          </a:p>
          <a:p>
            <a:r>
              <a:rPr lang="uk-UA" sz="2400" b="0" i="0" u="none" strike="noStrike" baseline="0" dirty="0" smtClean="0">
                <a:latin typeface="Times New Roman" panose="02020603050405020304" pitchFamily="18" charset="0"/>
              </a:rPr>
              <a:t>Чим більшими є ці величини, тим більшим буде момент стійкості, а відповідно і ступінь стійкості усього тіла</a:t>
            </a:r>
            <a:r>
              <a:rPr lang="uk-UA" sz="2400" dirty="0">
                <a:latin typeface="Times New Roman" panose="02020603050405020304" pitchFamily="18" charset="0"/>
              </a:rPr>
              <a:t>.</a:t>
            </a:r>
            <a:endParaRPr lang="uk-UA" sz="2400" b="0" i="0" u="none" strike="noStrike" baseline="0" dirty="0" smtClean="0">
              <a:latin typeface="Times New Roman" panose="02020603050405020304" pitchFamily="18" charset="0"/>
            </a:endParaRPr>
          </a:p>
          <a:p>
            <a:pPr marL="0" indent="0">
              <a:buNone/>
            </a:pPr>
            <a:r>
              <a:rPr lang="uk-UA" sz="2400" b="0" i="0" u="none" strike="noStrike" baseline="0" dirty="0" smtClean="0">
                <a:latin typeface="Times New Roman" panose="02020603050405020304" pitchFamily="18" charset="0"/>
              </a:rPr>
              <a:t> </a:t>
            </a:r>
            <a:r>
              <a:rPr lang="uk-UA" sz="2400" dirty="0" smtClean="0">
                <a:latin typeface="Times New Roman" panose="02020603050405020304" pitchFamily="18" charset="0"/>
              </a:rPr>
              <a:t>      </a:t>
            </a:r>
            <a:endParaRPr lang="uk-UA" sz="2400" b="0" i="0" u="none" strike="noStrike" baseline="0" dirty="0" smtClean="0">
              <a:latin typeface="Times New Roman" panose="02020603050405020304" pitchFamily="18" charset="0"/>
            </a:endParaRPr>
          </a:p>
          <a:p>
            <a:pPr algn="just"/>
            <a:r>
              <a:rPr lang="uk-UA" sz="2400" i="0" u="none" strike="noStrike" baseline="0" dirty="0" smtClean="0">
                <a:latin typeface="Times New Roman" panose="02020603050405020304" pitchFamily="18" charset="0"/>
                <a:cs typeface="Times New Roman" panose="02020603050405020304" pitchFamily="18" charset="0"/>
              </a:rPr>
              <a:t>Момент стійкості </a:t>
            </a:r>
            <a:r>
              <a:rPr lang="uk-UA" sz="2400" b="0" i="0" u="none" strike="noStrike" baseline="0" dirty="0" smtClean="0">
                <a:latin typeface="Times New Roman" panose="02020603050405020304" pitchFamily="18" charset="0"/>
                <a:cs typeface="Times New Roman" panose="02020603050405020304" pitchFamily="18" charset="0"/>
              </a:rPr>
              <a:t>показує, як тіло здатне до протидії зовнішнім силам</a:t>
            </a:r>
            <a:r>
              <a:rPr lang="uk-UA" sz="2400" dirty="0" smtClean="0">
                <a:latin typeface="Times New Roman" panose="02020603050405020304" pitchFamily="18" charset="0"/>
                <a:cs typeface="Times New Roman" panose="02020603050405020304" pitchFamily="18" charset="0"/>
              </a:rPr>
              <a:t> </a:t>
            </a:r>
            <a:r>
              <a:rPr lang="uk-UA" sz="2400" b="0" i="0" u="none" strike="noStrike" baseline="0" dirty="0" smtClean="0">
                <a:latin typeface="Times New Roman" panose="02020603050405020304" pitchFamily="18" charset="0"/>
                <a:cs typeface="Times New Roman" panose="02020603050405020304" pitchFamily="18" charset="0"/>
              </a:rPr>
              <a:t>різної інтенсивності</a:t>
            </a:r>
            <a:r>
              <a:rPr lang="uk-UA" sz="2400" dirty="0" smtClean="0">
                <a:latin typeface="Times New Roman" panose="02020603050405020304" pitchFamily="18" charset="0"/>
                <a:cs typeface="Times New Roman" panose="02020603050405020304" pitchFamily="18" charset="0"/>
              </a:rPr>
              <a:t>. Наприклад,</a:t>
            </a:r>
            <a:r>
              <a:rPr lang="uk-UA" sz="2400" b="0" i="0" u="none" strike="noStrike" baseline="0" dirty="0" smtClean="0">
                <a:latin typeface="Times New Roman" panose="02020603050405020304" pitchFamily="18" charset="0"/>
                <a:cs typeface="Times New Roman" panose="02020603050405020304" pitchFamily="18" charset="0"/>
              </a:rPr>
              <a:t> спортсмени намагаються розмістити своє тіло таким чином, щоб активніше протидіяти прийомам суперників і одночасно</a:t>
            </a:r>
            <a:r>
              <a:rPr lang="uk-UA" sz="2400" dirty="0" smtClean="0">
                <a:latin typeface="Times New Roman" panose="02020603050405020304" pitchFamily="18" charset="0"/>
                <a:cs typeface="Times New Roman" panose="02020603050405020304" pitchFamily="18" charset="0"/>
              </a:rPr>
              <a:t> </a:t>
            </a:r>
            <a:r>
              <a:rPr lang="uk-UA" sz="2400" b="0" i="0" u="none" strike="noStrike" baseline="0" dirty="0" smtClean="0">
                <a:latin typeface="Times New Roman" panose="02020603050405020304" pitchFamily="18" charset="0"/>
                <a:cs typeface="Times New Roman" panose="02020603050405020304" pitchFamily="18" charset="0"/>
              </a:rPr>
              <a:t>найефективніше виводити їх із стану рівноваги.</a:t>
            </a:r>
          </a:p>
        </p:txBody>
      </p:sp>
      <p:graphicFrame>
        <p:nvGraphicFramePr>
          <p:cNvPr id="2" name="Об'єкт 1"/>
          <p:cNvGraphicFramePr>
            <a:graphicFrameLocks noChangeAspect="1"/>
          </p:cNvGraphicFramePr>
          <p:nvPr>
            <p:extLst/>
          </p:nvPr>
        </p:nvGraphicFramePr>
        <p:xfrm>
          <a:off x="3491880" y="2060848"/>
          <a:ext cx="1638246" cy="453132"/>
        </p:xfrm>
        <a:graphic>
          <a:graphicData uri="http://schemas.openxmlformats.org/presentationml/2006/ole">
            <mc:AlternateContent xmlns:mc="http://schemas.openxmlformats.org/markup-compatibility/2006">
              <mc:Choice xmlns:v="urn:schemas-microsoft-com:vml" Requires="v">
                <p:oleObj spid="_x0000_s90133" name="Equation" r:id="rId3" imgW="596880" imgH="164880" progId="Equation.DSMT4">
                  <p:embed/>
                </p:oleObj>
              </mc:Choice>
              <mc:Fallback>
                <p:oleObj name="Equation" r:id="rId3" imgW="596880" imgH="164880" progId="Equation.DSMT4">
                  <p:embed/>
                  <p:pic>
                    <p:nvPicPr>
                      <p:cNvPr id="2" name="Об'єкт 1"/>
                      <p:cNvPicPr/>
                      <p:nvPr/>
                    </p:nvPicPr>
                    <p:blipFill>
                      <a:blip r:embed="rId4"/>
                      <a:stretch>
                        <a:fillRect/>
                      </a:stretch>
                    </p:blipFill>
                    <p:spPr>
                      <a:xfrm>
                        <a:off x="3491880" y="2060848"/>
                        <a:ext cx="1638246" cy="453132"/>
                      </a:xfrm>
                      <a:prstGeom prst="rect">
                        <a:avLst/>
                      </a:prstGeom>
                    </p:spPr>
                  </p:pic>
                </p:oleObj>
              </mc:Fallback>
            </mc:AlternateContent>
          </a:graphicData>
        </a:graphic>
      </p:graphicFrame>
    </p:spTree>
    <p:extLst>
      <p:ext uri="{BB962C8B-B14F-4D97-AF65-F5344CB8AC3E}">
        <p14:creationId xmlns:p14="http://schemas.microsoft.com/office/powerpoint/2010/main" val="406041471"/>
      </p:ext>
    </p:extLst>
  </p:cSld>
  <p:clrMapOvr>
    <a:masterClrMapping/>
  </p:clrMapOvr>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AF2C0448-D7FD-4554-B374-D99FAABEC6A7}"/>
              </a:ext>
            </a:extLst>
          </p:cNvPr>
          <p:cNvSpPr>
            <a:spLocks noGrp="1"/>
          </p:cNvSpPr>
          <p:nvPr>
            <p:ph idx="1"/>
          </p:nvPr>
        </p:nvSpPr>
        <p:spPr>
          <a:xfrm>
            <a:off x="539552" y="608950"/>
            <a:ext cx="8064896" cy="2027962"/>
          </a:xfrm>
        </p:spPr>
        <p:txBody>
          <a:bodyPr>
            <a:normAutofit/>
          </a:bodyPr>
          <a:lstStyle/>
          <a:p>
            <a:pPr algn="l"/>
            <a:r>
              <a:rPr lang="uk-UA" sz="2400" b="0" u="none" strike="noStrike" baseline="0" dirty="0" smtClean="0">
                <a:latin typeface="Times New Roman" panose="02020603050405020304" pitchFamily="18" charset="0"/>
                <a:cs typeface="Times New Roman" panose="02020603050405020304" pitchFamily="18" charset="0"/>
              </a:rPr>
              <a:t>Таким чином, стійкість тіла залежить від висоти положення ЦМТ, розмірів площини опори тіла, маси тіла та наявності додаткових обертаючих</a:t>
            </a:r>
            <a:r>
              <a:rPr lang="uk-UA" sz="2400" dirty="0" smtClean="0">
                <a:latin typeface="Times New Roman" panose="02020603050405020304" pitchFamily="18" charset="0"/>
                <a:cs typeface="Times New Roman" panose="02020603050405020304" pitchFamily="18" charset="0"/>
              </a:rPr>
              <a:t> </a:t>
            </a:r>
            <a:r>
              <a:rPr lang="uk-UA" sz="2400" b="0" u="none" strike="noStrike" baseline="0" dirty="0" smtClean="0">
                <a:latin typeface="Times New Roman" panose="02020603050405020304" pitchFamily="18" charset="0"/>
                <a:cs typeface="Times New Roman" panose="02020603050405020304" pitchFamily="18" charset="0"/>
              </a:rPr>
              <a:t>сил.</a:t>
            </a:r>
            <a:endParaRPr lang="uk-UA" sz="2400" dirty="0">
              <a:latin typeface="Times New Roman" panose="02020603050405020304" pitchFamily="18" charset="0"/>
              <a:cs typeface="Times New Roman" panose="02020603050405020304" pitchFamily="18" charset="0"/>
            </a:endParaRPr>
          </a:p>
        </p:txBody>
      </p:sp>
      <p:pic>
        <p:nvPicPr>
          <p:cNvPr id="4" name="Рисунок 3">
            <a:extLst>
              <a:ext uri="{FF2B5EF4-FFF2-40B4-BE49-F238E27FC236}">
                <a16:creationId xmlns:a16="http://schemas.microsoft.com/office/drawing/2014/main" id="{DFD06BC5-3543-416F-8C26-44BECFED5FC7}"/>
              </a:ext>
            </a:extLst>
          </p:cNvPr>
          <p:cNvPicPr>
            <a:picLocks noChangeAspect="1"/>
          </p:cNvPicPr>
          <p:nvPr/>
        </p:nvPicPr>
        <p:blipFill>
          <a:blip r:embed="rId2"/>
          <a:stretch>
            <a:fillRect/>
          </a:stretch>
        </p:blipFill>
        <p:spPr>
          <a:xfrm>
            <a:off x="5292079" y="3284985"/>
            <a:ext cx="3235651" cy="2652557"/>
          </a:xfrm>
          <a:prstGeom prst="rect">
            <a:avLst/>
          </a:prstGeom>
        </p:spPr>
      </p:pic>
      <p:pic>
        <p:nvPicPr>
          <p:cNvPr id="2" name="Рисунок 1">
            <a:extLst>
              <a:ext uri="{FF2B5EF4-FFF2-40B4-BE49-F238E27FC236}">
                <a16:creationId xmlns:a16="http://schemas.microsoft.com/office/drawing/2014/main" id="{1E42CA42-5ED7-4442-9D06-9F2E720B428B}"/>
              </a:ext>
            </a:extLst>
          </p:cNvPr>
          <p:cNvPicPr>
            <a:picLocks noChangeAspect="1"/>
          </p:cNvPicPr>
          <p:nvPr/>
        </p:nvPicPr>
        <p:blipFill>
          <a:blip r:embed="rId3"/>
          <a:stretch>
            <a:fillRect/>
          </a:stretch>
        </p:blipFill>
        <p:spPr>
          <a:xfrm>
            <a:off x="971600" y="3284985"/>
            <a:ext cx="3767424" cy="2586824"/>
          </a:xfrm>
          <a:prstGeom prst="rect">
            <a:avLst/>
          </a:prstGeom>
        </p:spPr>
      </p:pic>
    </p:spTree>
    <p:extLst>
      <p:ext uri="{BB962C8B-B14F-4D97-AF65-F5344CB8AC3E}">
        <p14:creationId xmlns:p14="http://schemas.microsoft.com/office/powerpoint/2010/main" val="549875757"/>
      </p:ext>
    </p:extLst>
  </p:cSld>
  <p:clrMapOvr>
    <a:masterClrMapping/>
  </p:clrMapOvr>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0BC6F3A1-4FAD-440C-BC3F-5F1F44902491}"/>
              </a:ext>
            </a:extLst>
          </p:cNvPr>
          <p:cNvSpPr>
            <a:spLocks noGrp="1"/>
          </p:cNvSpPr>
          <p:nvPr>
            <p:ph idx="1"/>
          </p:nvPr>
        </p:nvSpPr>
        <p:spPr>
          <a:xfrm>
            <a:off x="0" y="188640"/>
            <a:ext cx="9036496" cy="6552728"/>
          </a:xfrm>
        </p:spPr>
        <p:txBody>
          <a:bodyPr>
            <a:normAutofit/>
          </a:bodyPr>
          <a:lstStyle/>
          <a:p>
            <a:r>
              <a:rPr lang="uk-UA" sz="2400" b="0" u="none" strike="noStrike" baseline="0" dirty="0" smtClean="0">
                <a:solidFill>
                  <a:srgbClr val="000000"/>
                </a:solidFill>
                <a:latin typeface="Times New Roman" panose="02020603050405020304" pitchFamily="18" charset="0"/>
              </a:rPr>
              <a:t>Нерідко у біомеханічному аналізі доводиться розглядати такі умови рівноваги, за котрих тіло людини перебуває під дією не тільки власної ваги (</a:t>
            </a:r>
            <a:r>
              <a:rPr lang="uk-UA" sz="2400" b="0" i="1" u="none" strike="noStrike" baseline="0" dirty="0" smtClean="0">
                <a:solidFill>
                  <a:srgbClr val="000000"/>
                </a:solidFill>
                <a:latin typeface="Times New Roman" panose="02020603050405020304" pitchFamily="18" charset="0"/>
              </a:rPr>
              <a:t>Р</a:t>
            </a:r>
            <a:r>
              <a:rPr lang="uk-UA" sz="2400" b="0" u="none" strike="noStrike" baseline="0" dirty="0" smtClean="0">
                <a:solidFill>
                  <a:srgbClr val="000000"/>
                </a:solidFill>
                <a:latin typeface="Times New Roman" panose="02020603050405020304" pitchFamily="18" charset="0"/>
              </a:rPr>
              <a:t>), але й додаткової </a:t>
            </a:r>
            <a:r>
              <a:rPr lang="uk-UA" sz="2400" b="0" i="1" u="none" strike="noStrike" baseline="0" dirty="0" smtClean="0">
                <a:solidFill>
                  <a:srgbClr val="000000"/>
                </a:solidFill>
                <a:latin typeface="Times New Roman" panose="02020603050405020304" pitchFamily="18" charset="0"/>
              </a:rPr>
              <a:t>перекидної сили </a:t>
            </a:r>
            <a:r>
              <a:rPr lang="uk-UA" sz="2400" b="0" u="none" strike="noStrike" baseline="0" dirty="0" smtClean="0">
                <a:solidFill>
                  <a:srgbClr val="000000"/>
                </a:solidFill>
                <a:latin typeface="Times New Roman" panose="02020603050405020304" pitchFamily="18" charset="0"/>
              </a:rPr>
              <a:t>(</a:t>
            </a:r>
            <a:r>
              <a:rPr lang="uk-UA" sz="2400" dirty="0" smtClean="0">
                <a:solidFill>
                  <a:srgbClr val="000000"/>
                </a:solidFill>
                <a:latin typeface="Times New Roman" panose="02020603050405020304" pitchFamily="18" charset="0"/>
              </a:rPr>
              <a:t>         </a:t>
            </a:r>
            <a:r>
              <a:rPr lang="uk-UA" sz="2400" b="0" u="none" strike="noStrike" baseline="0" dirty="0" smtClean="0">
                <a:solidFill>
                  <a:srgbClr val="000000"/>
                </a:solidFill>
                <a:latin typeface="Times New Roman" panose="02020603050405020304" pitchFamily="18" charset="0"/>
              </a:rPr>
              <a:t>). </a:t>
            </a:r>
          </a:p>
          <a:p>
            <a:r>
              <a:rPr lang="uk-UA" sz="2400" b="0" u="none" strike="noStrike" baseline="0" dirty="0" smtClean="0">
                <a:solidFill>
                  <a:srgbClr val="000000"/>
                </a:solidFill>
                <a:latin typeface="Times New Roman" panose="02020603050405020304" pitchFamily="18" charset="0"/>
              </a:rPr>
              <a:t>Сила            намагається обернути тіло людини навколо якоїсь осі, що часто проходить через опорну площину, у той час, як сила ваги протидіє її перекидному впливу. </a:t>
            </a:r>
          </a:p>
          <a:p>
            <a:r>
              <a:rPr lang="uk-UA" sz="2400" b="0" u="none" strike="noStrike" baseline="0" dirty="0" smtClean="0">
                <a:solidFill>
                  <a:srgbClr val="000000"/>
                </a:solidFill>
                <a:latin typeface="Times New Roman" panose="02020603050405020304" pitchFamily="18" charset="0"/>
              </a:rPr>
              <a:t>Такі положення часто спостерігаються у спортивній боротьбі та інших видах єдиноборств, коли суперники своїми діями спеціально створюють такі сили, які спрямовані на те, щоб перекинути один одного на килим або ринг. </a:t>
            </a:r>
          </a:p>
          <a:p>
            <a:r>
              <a:rPr lang="uk-UA" sz="2400" b="0" u="none" strike="noStrike" baseline="0" dirty="0" smtClean="0">
                <a:solidFill>
                  <a:srgbClr val="000000"/>
                </a:solidFill>
                <a:latin typeface="Times New Roman" panose="02020603050405020304" pitchFamily="18" charset="0"/>
              </a:rPr>
              <a:t>Момент перекидної сили </a:t>
            </a:r>
            <a:r>
              <a:rPr lang="uk-UA" sz="2400" dirty="0">
                <a:solidFill>
                  <a:srgbClr val="000000"/>
                </a:solidFill>
                <a:latin typeface="Times New Roman" panose="02020603050405020304" pitchFamily="18" charset="0"/>
              </a:rPr>
              <a:t> </a:t>
            </a:r>
            <a:r>
              <a:rPr lang="uk-UA" sz="2400" dirty="0" smtClean="0">
                <a:solidFill>
                  <a:srgbClr val="000000"/>
                </a:solidFill>
                <a:latin typeface="Times New Roman" panose="02020603050405020304" pitchFamily="18" charset="0"/>
              </a:rPr>
              <a:t>       </a:t>
            </a:r>
            <a:r>
              <a:rPr lang="uk-UA" sz="2400" b="0" u="none" strike="noStrike" baseline="0" dirty="0" smtClean="0">
                <a:solidFill>
                  <a:srgbClr val="000000"/>
                </a:solidFill>
                <a:latin typeface="Times New Roman" panose="02020603050405020304" pitchFamily="18" charset="0"/>
              </a:rPr>
              <a:t>    відносно осі можливого обертання називається </a:t>
            </a:r>
            <a:r>
              <a:rPr lang="uk-UA" sz="2400" b="1" u="none" strike="noStrike" baseline="0" dirty="0" smtClean="0">
                <a:solidFill>
                  <a:srgbClr val="000000"/>
                </a:solidFill>
                <a:latin typeface="Times New Roman" panose="02020603050405020304" pitchFamily="18" charset="0"/>
              </a:rPr>
              <a:t>перекидним моментом</a:t>
            </a:r>
            <a:r>
              <a:rPr lang="uk-UA" sz="2400" b="0" u="none" strike="noStrike" baseline="0" dirty="0" smtClean="0">
                <a:solidFill>
                  <a:srgbClr val="000000"/>
                </a:solidFill>
                <a:latin typeface="Times New Roman" panose="02020603050405020304" pitchFamily="18" charset="0"/>
              </a:rPr>
              <a:t>. Він визначається добутком величини перекидної сили </a:t>
            </a:r>
            <a:r>
              <a:rPr lang="en-US" sz="2400" dirty="0">
                <a:solidFill>
                  <a:srgbClr val="000000"/>
                </a:solidFill>
                <a:latin typeface="Times New Roman" panose="02020603050405020304" pitchFamily="18" charset="0"/>
              </a:rPr>
              <a:t> </a:t>
            </a:r>
            <a:r>
              <a:rPr lang="en-US" sz="2400" dirty="0" smtClean="0">
                <a:solidFill>
                  <a:srgbClr val="000000"/>
                </a:solidFill>
                <a:latin typeface="Times New Roman" panose="02020603050405020304" pitchFamily="18" charset="0"/>
              </a:rPr>
              <a:t>        </a:t>
            </a:r>
            <a:r>
              <a:rPr lang="uk-UA" sz="2400" b="0" u="none" strike="noStrike" baseline="0" dirty="0" smtClean="0">
                <a:solidFill>
                  <a:srgbClr val="000000"/>
                </a:solidFill>
                <a:latin typeface="Times New Roman" panose="02020603050405020304" pitchFamily="18" charset="0"/>
              </a:rPr>
              <a:t> на </a:t>
            </a:r>
            <a:r>
              <a:rPr lang="uk-UA" sz="2400" dirty="0" smtClean="0">
                <a:solidFill>
                  <a:srgbClr val="000000"/>
                </a:solidFill>
                <a:latin typeface="Times New Roman" panose="02020603050405020304" pitchFamily="18" charset="0"/>
              </a:rPr>
              <a:t>плече (</a:t>
            </a:r>
            <a:r>
              <a:rPr lang="en-US" sz="2400" dirty="0" smtClean="0">
                <a:solidFill>
                  <a:srgbClr val="000000"/>
                </a:solidFill>
                <a:latin typeface="Times New Roman" panose="02020603050405020304" pitchFamily="18" charset="0"/>
              </a:rPr>
              <a:t> </a:t>
            </a:r>
            <a:r>
              <a:rPr lang="en-US" sz="2800" i="1" dirty="0" smtClean="0">
                <a:solidFill>
                  <a:srgbClr val="000000"/>
                </a:solidFill>
                <a:latin typeface="Times New Roman" panose="02020603050405020304" pitchFamily="18" charset="0"/>
              </a:rPr>
              <a:t>d </a:t>
            </a:r>
            <a:r>
              <a:rPr lang="uk-UA" sz="2400" dirty="0" smtClean="0">
                <a:solidFill>
                  <a:srgbClr val="000000"/>
                </a:solidFill>
                <a:latin typeface="Times New Roman" panose="02020603050405020304" pitchFamily="18" charset="0"/>
              </a:rPr>
              <a:t>) </a:t>
            </a:r>
            <a:r>
              <a:rPr lang="uk-UA" sz="2400" b="0" u="none" strike="noStrike" baseline="0" dirty="0" smtClean="0">
                <a:solidFill>
                  <a:srgbClr val="000000"/>
                </a:solidFill>
                <a:latin typeface="Times New Roman" panose="02020603050405020304" pitchFamily="18" charset="0"/>
              </a:rPr>
              <a:t>її прикладання до тіла :                                 </a:t>
            </a:r>
            <a:r>
              <a:rPr lang="en-US" sz="2400" b="0" u="none" strike="noStrike" baseline="0" dirty="0" smtClean="0">
                <a:solidFill>
                  <a:srgbClr val="000000"/>
                </a:solidFill>
                <a:latin typeface="Times New Roman" panose="02020603050405020304" pitchFamily="18" charset="0"/>
              </a:rPr>
              <a:t>		</a:t>
            </a:r>
            <a:endParaRPr lang="uk-UA" sz="2400" dirty="0">
              <a:solidFill>
                <a:srgbClr val="000000"/>
              </a:solidFill>
              <a:latin typeface="Times New Roman" panose="02020603050405020304" pitchFamily="18" charset="0"/>
            </a:endParaRPr>
          </a:p>
          <a:p>
            <a:pPr marL="0" indent="0" algn="ctr">
              <a:buNone/>
            </a:pPr>
            <a:r>
              <a:rPr lang="uk-UA" sz="2400" b="0" u="none" strike="noStrike" baseline="0" dirty="0" smtClean="0">
                <a:solidFill>
                  <a:srgbClr val="000000"/>
                </a:solidFill>
                <a:latin typeface="Times New Roman" panose="02020603050405020304" pitchFamily="18" charset="0"/>
              </a:rPr>
              <a:t> </a:t>
            </a:r>
            <a:endParaRPr lang="uk-UA" sz="2400" dirty="0"/>
          </a:p>
        </p:txBody>
      </p:sp>
      <p:graphicFrame>
        <p:nvGraphicFramePr>
          <p:cNvPr id="2" name="Об'єкт 1"/>
          <p:cNvGraphicFramePr>
            <a:graphicFrameLocks noChangeAspect="1"/>
          </p:cNvGraphicFramePr>
          <p:nvPr>
            <p:extLst/>
          </p:nvPr>
        </p:nvGraphicFramePr>
        <p:xfrm>
          <a:off x="4508500" y="2197100"/>
          <a:ext cx="127000" cy="190500"/>
        </p:xfrm>
        <a:graphic>
          <a:graphicData uri="http://schemas.openxmlformats.org/presentationml/2006/ole">
            <mc:AlternateContent xmlns:mc="http://schemas.openxmlformats.org/markup-compatibility/2006">
              <mc:Choice xmlns:v="urn:schemas-microsoft-com:vml" Requires="v">
                <p:oleObj spid="_x0000_s91252" name="Equation" r:id="rId3" imgW="126720" imgH="190440" progId="Equation.DSMT4">
                  <p:embed/>
                </p:oleObj>
              </mc:Choice>
              <mc:Fallback>
                <p:oleObj name="Equation" r:id="rId3" imgW="126720" imgH="190440" progId="Equation.DSMT4">
                  <p:embed/>
                  <p:pic>
                    <p:nvPicPr>
                      <p:cNvPr id="2" name="Об'єкт 1"/>
                      <p:cNvPicPr/>
                      <p:nvPr/>
                    </p:nvPicPr>
                    <p:blipFill>
                      <a:blip r:embed="rId4"/>
                      <a:stretch>
                        <a:fillRect/>
                      </a:stretch>
                    </p:blipFill>
                    <p:spPr>
                      <a:xfrm>
                        <a:off x="4508500" y="2197100"/>
                        <a:ext cx="127000" cy="190500"/>
                      </a:xfrm>
                      <a:prstGeom prst="rect">
                        <a:avLst/>
                      </a:prstGeom>
                    </p:spPr>
                  </p:pic>
                </p:oleObj>
              </mc:Fallback>
            </mc:AlternateContent>
          </a:graphicData>
        </a:graphic>
      </p:graphicFrame>
      <p:graphicFrame>
        <p:nvGraphicFramePr>
          <p:cNvPr id="4" name="Об'єкт 3"/>
          <p:cNvGraphicFramePr>
            <a:graphicFrameLocks noChangeAspect="1"/>
          </p:cNvGraphicFramePr>
          <p:nvPr>
            <p:extLst/>
          </p:nvPr>
        </p:nvGraphicFramePr>
        <p:xfrm>
          <a:off x="3131840" y="5805264"/>
          <a:ext cx="2520280" cy="616068"/>
        </p:xfrm>
        <a:graphic>
          <a:graphicData uri="http://schemas.openxmlformats.org/presentationml/2006/ole">
            <mc:AlternateContent xmlns:mc="http://schemas.openxmlformats.org/markup-compatibility/2006">
              <mc:Choice xmlns:v="urn:schemas-microsoft-com:vml" Requires="v">
                <p:oleObj spid="_x0000_s91253" name="Equation" r:id="rId5" imgW="1143000" imgH="279360" progId="Equation.DSMT4">
                  <p:embed/>
                </p:oleObj>
              </mc:Choice>
              <mc:Fallback>
                <p:oleObj name="Equation" r:id="rId5" imgW="1143000" imgH="279360" progId="Equation.DSMT4">
                  <p:embed/>
                  <p:pic>
                    <p:nvPicPr>
                      <p:cNvPr id="4" name="Об'єкт 3"/>
                      <p:cNvPicPr/>
                      <p:nvPr/>
                    </p:nvPicPr>
                    <p:blipFill>
                      <a:blip r:embed="rId6"/>
                      <a:stretch>
                        <a:fillRect/>
                      </a:stretch>
                    </p:blipFill>
                    <p:spPr>
                      <a:xfrm>
                        <a:off x="3131840" y="5805264"/>
                        <a:ext cx="2520280" cy="616068"/>
                      </a:xfrm>
                      <a:prstGeom prst="rect">
                        <a:avLst/>
                      </a:prstGeom>
                    </p:spPr>
                  </p:pic>
                </p:oleObj>
              </mc:Fallback>
            </mc:AlternateContent>
          </a:graphicData>
        </a:graphic>
      </p:graphicFrame>
      <p:graphicFrame>
        <p:nvGraphicFramePr>
          <p:cNvPr id="5" name="Об'єкт 4"/>
          <p:cNvGraphicFramePr>
            <a:graphicFrameLocks noChangeAspect="1"/>
          </p:cNvGraphicFramePr>
          <p:nvPr>
            <p:extLst/>
          </p:nvPr>
        </p:nvGraphicFramePr>
        <p:xfrm>
          <a:off x="5182531" y="4941168"/>
          <a:ext cx="757621" cy="468271"/>
        </p:xfrm>
        <a:graphic>
          <a:graphicData uri="http://schemas.openxmlformats.org/presentationml/2006/ole">
            <mc:AlternateContent xmlns:mc="http://schemas.openxmlformats.org/markup-compatibility/2006">
              <mc:Choice xmlns:v="urn:schemas-microsoft-com:vml" Requires="v">
                <p:oleObj spid="_x0000_s91254" name="Equation" r:id="rId7" imgW="355320" imgH="279360" progId="Equation.DSMT4">
                  <p:embed/>
                </p:oleObj>
              </mc:Choice>
              <mc:Fallback>
                <p:oleObj name="Equation" r:id="rId7" imgW="355320" imgH="279360" progId="Equation.DSMT4">
                  <p:embed/>
                  <p:pic>
                    <p:nvPicPr>
                      <p:cNvPr id="5" name="Об'єкт 4"/>
                      <p:cNvPicPr/>
                      <p:nvPr/>
                    </p:nvPicPr>
                    <p:blipFill>
                      <a:blip r:embed="rId8"/>
                      <a:stretch>
                        <a:fillRect/>
                      </a:stretch>
                    </p:blipFill>
                    <p:spPr>
                      <a:xfrm>
                        <a:off x="5182531" y="4941168"/>
                        <a:ext cx="757621" cy="468271"/>
                      </a:xfrm>
                      <a:prstGeom prst="rect">
                        <a:avLst/>
                      </a:prstGeom>
                    </p:spPr>
                  </p:pic>
                </p:oleObj>
              </mc:Fallback>
            </mc:AlternateContent>
          </a:graphicData>
        </a:graphic>
      </p:graphicFrame>
      <p:graphicFrame>
        <p:nvGraphicFramePr>
          <p:cNvPr id="6" name="Об'єкт 5"/>
          <p:cNvGraphicFramePr>
            <a:graphicFrameLocks noChangeAspect="1"/>
          </p:cNvGraphicFramePr>
          <p:nvPr>
            <p:extLst/>
          </p:nvPr>
        </p:nvGraphicFramePr>
        <p:xfrm>
          <a:off x="7956376" y="980728"/>
          <a:ext cx="757237" cy="469900"/>
        </p:xfrm>
        <a:graphic>
          <a:graphicData uri="http://schemas.openxmlformats.org/presentationml/2006/ole">
            <mc:AlternateContent xmlns:mc="http://schemas.openxmlformats.org/markup-compatibility/2006">
              <mc:Choice xmlns:v="urn:schemas-microsoft-com:vml" Requires="v">
                <p:oleObj spid="_x0000_s91255" name="Equation" r:id="rId9" imgW="757497" imgH="469457" progId="Equation.DSMT4">
                  <p:embed/>
                </p:oleObj>
              </mc:Choice>
              <mc:Fallback>
                <p:oleObj name="Equation" r:id="rId9" imgW="757497" imgH="469457" progId="Equation.DSMT4">
                  <p:embed/>
                  <p:pic>
                    <p:nvPicPr>
                      <p:cNvPr id="6" name="Об'єкт 5"/>
                      <p:cNvPicPr/>
                      <p:nvPr/>
                    </p:nvPicPr>
                    <p:blipFill>
                      <a:blip r:embed="rId10"/>
                      <a:stretch>
                        <a:fillRect/>
                      </a:stretch>
                    </p:blipFill>
                    <p:spPr>
                      <a:xfrm>
                        <a:off x="7956376" y="980728"/>
                        <a:ext cx="757237" cy="469900"/>
                      </a:xfrm>
                      <a:prstGeom prst="rect">
                        <a:avLst/>
                      </a:prstGeom>
                    </p:spPr>
                  </p:pic>
                </p:oleObj>
              </mc:Fallback>
            </mc:AlternateContent>
          </a:graphicData>
        </a:graphic>
      </p:graphicFrame>
      <p:graphicFrame>
        <p:nvGraphicFramePr>
          <p:cNvPr id="7" name="Об'єкт 6"/>
          <p:cNvGraphicFramePr>
            <a:graphicFrameLocks noChangeAspect="1"/>
          </p:cNvGraphicFramePr>
          <p:nvPr>
            <p:extLst/>
          </p:nvPr>
        </p:nvGraphicFramePr>
        <p:xfrm>
          <a:off x="1187624" y="1450628"/>
          <a:ext cx="757237" cy="469900"/>
        </p:xfrm>
        <a:graphic>
          <a:graphicData uri="http://schemas.openxmlformats.org/presentationml/2006/ole">
            <mc:AlternateContent xmlns:mc="http://schemas.openxmlformats.org/markup-compatibility/2006">
              <mc:Choice xmlns:v="urn:schemas-microsoft-com:vml" Requires="v">
                <p:oleObj spid="_x0000_s91256" name="Equation" r:id="rId11" imgW="757497" imgH="469457" progId="Equation.DSMT4">
                  <p:embed/>
                </p:oleObj>
              </mc:Choice>
              <mc:Fallback>
                <p:oleObj name="Equation" r:id="rId11" imgW="757497" imgH="469457" progId="Equation.DSMT4">
                  <p:embed/>
                  <p:pic>
                    <p:nvPicPr>
                      <p:cNvPr id="7" name="Об'єкт 6"/>
                      <p:cNvPicPr/>
                      <p:nvPr/>
                    </p:nvPicPr>
                    <p:blipFill>
                      <a:blip r:embed="rId12"/>
                      <a:stretch>
                        <a:fillRect/>
                      </a:stretch>
                    </p:blipFill>
                    <p:spPr>
                      <a:xfrm>
                        <a:off x="1187624" y="1450628"/>
                        <a:ext cx="757237" cy="469900"/>
                      </a:xfrm>
                      <a:prstGeom prst="rect">
                        <a:avLst/>
                      </a:prstGeom>
                    </p:spPr>
                  </p:pic>
                </p:oleObj>
              </mc:Fallback>
            </mc:AlternateContent>
          </a:graphicData>
        </a:graphic>
      </p:graphicFrame>
      <p:graphicFrame>
        <p:nvGraphicFramePr>
          <p:cNvPr id="8" name="Об'єкт 7"/>
          <p:cNvGraphicFramePr>
            <a:graphicFrameLocks noChangeAspect="1"/>
          </p:cNvGraphicFramePr>
          <p:nvPr>
            <p:extLst/>
          </p:nvPr>
        </p:nvGraphicFramePr>
        <p:xfrm>
          <a:off x="3779912" y="4141614"/>
          <a:ext cx="767283" cy="511522"/>
        </p:xfrm>
        <a:graphic>
          <a:graphicData uri="http://schemas.openxmlformats.org/presentationml/2006/ole">
            <mc:AlternateContent xmlns:mc="http://schemas.openxmlformats.org/markup-compatibility/2006">
              <mc:Choice xmlns:v="urn:schemas-microsoft-com:vml" Requires="v">
                <p:oleObj spid="_x0000_s91257" name="Equation" r:id="rId13" imgW="419040" imgH="279360" progId="Equation.DSMT4">
                  <p:embed/>
                </p:oleObj>
              </mc:Choice>
              <mc:Fallback>
                <p:oleObj name="Equation" r:id="rId13" imgW="419040" imgH="279360" progId="Equation.DSMT4">
                  <p:embed/>
                  <p:pic>
                    <p:nvPicPr>
                      <p:cNvPr id="8" name="Об'єкт 7"/>
                      <p:cNvPicPr/>
                      <p:nvPr/>
                    </p:nvPicPr>
                    <p:blipFill>
                      <a:blip r:embed="rId14"/>
                      <a:stretch>
                        <a:fillRect/>
                      </a:stretch>
                    </p:blipFill>
                    <p:spPr>
                      <a:xfrm>
                        <a:off x="3779912" y="4141614"/>
                        <a:ext cx="767283" cy="511522"/>
                      </a:xfrm>
                      <a:prstGeom prst="rect">
                        <a:avLst/>
                      </a:prstGeom>
                    </p:spPr>
                  </p:pic>
                </p:oleObj>
              </mc:Fallback>
            </mc:AlternateContent>
          </a:graphicData>
        </a:graphic>
      </p:graphicFrame>
    </p:spTree>
    <p:extLst>
      <p:ext uri="{BB962C8B-B14F-4D97-AF65-F5344CB8AC3E}">
        <p14:creationId xmlns:p14="http://schemas.microsoft.com/office/powerpoint/2010/main" val="2354502928"/>
      </p:ext>
    </p:extLst>
  </p:cSld>
  <p:clrMapOvr>
    <a:masterClrMapping/>
  </p:clrMapOvr>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FAEEB19B-C71A-481E-BC51-429D3D3BA42B}"/>
              </a:ext>
            </a:extLst>
          </p:cNvPr>
          <p:cNvSpPr>
            <a:spLocks noGrp="1"/>
          </p:cNvSpPr>
          <p:nvPr>
            <p:ph idx="1"/>
          </p:nvPr>
        </p:nvSpPr>
        <p:spPr>
          <a:xfrm>
            <a:off x="146681" y="133276"/>
            <a:ext cx="8928992" cy="6624736"/>
          </a:xfrm>
        </p:spPr>
        <p:txBody>
          <a:bodyPr>
            <a:normAutofit/>
          </a:bodyPr>
          <a:lstStyle/>
          <a:p>
            <a:r>
              <a:rPr lang="uk-UA" sz="2400" b="0" i="0" u="none" strike="noStrike" baseline="0" dirty="0" smtClean="0">
                <a:solidFill>
                  <a:srgbClr val="000000"/>
                </a:solidFill>
                <a:latin typeface="Times New Roman" panose="02020603050405020304" pitchFamily="18" charset="0"/>
              </a:rPr>
              <a:t>За таких умов </a:t>
            </a:r>
            <a:r>
              <a:rPr lang="uk-UA" sz="2400" dirty="0" smtClean="0">
                <a:solidFill>
                  <a:srgbClr val="000000"/>
                </a:solidFill>
                <a:latin typeface="Times New Roman" panose="02020603050405020304" pitchFamily="18" charset="0"/>
              </a:rPr>
              <a:t>пов'язаний </a:t>
            </a:r>
            <a:r>
              <a:rPr lang="uk-UA" sz="2400" b="0" i="0" u="none" strike="noStrike" baseline="0" dirty="0" smtClean="0">
                <a:solidFill>
                  <a:srgbClr val="000000"/>
                </a:solidFill>
                <a:latin typeface="Times New Roman" panose="02020603050405020304" pitchFamily="18" charset="0"/>
              </a:rPr>
              <a:t>з ним момент стійкості можна розглядати як стримуючий момент. </a:t>
            </a:r>
          </a:p>
          <a:p>
            <a:r>
              <a:rPr lang="uk-UA" sz="2400" b="0" i="0" u="none" strike="noStrike" baseline="0" dirty="0">
                <a:solidFill>
                  <a:srgbClr val="000000"/>
                </a:solidFill>
                <a:latin typeface="Times New Roman" panose="02020603050405020304" pitchFamily="18" charset="0"/>
              </a:rPr>
              <a:t>Для збереження рівноваги тіла людини необхідно, щоб момент стійкості був більшим, ніж перекидний момент. </a:t>
            </a:r>
          </a:p>
          <a:p>
            <a:r>
              <a:rPr lang="uk-UA" sz="2400" b="0" i="0" u="none" strike="noStrike" baseline="0" dirty="0">
                <a:solidFill>
                  <a:srgbClr val="000000"/>
                </a:solidFill>
                <a:latin typeface="Times New Roman" panose="02020603050405020304" pitchFamily="18" charset="0"/>
              </a:rPr>
              <a:t>Відношення моменту стійкості до перекидного моменту називається </a:t>
            </a:r>
            <a:r>
              <a:rPr lang="uk-UA" sz="2400" b="1" u="none" strike="noStrike" baseline="0" dirty="0">
                <a:solidFill>
                  <a:srgbClr val="000000"/>
                </a:solidFill>
                <a:latin typeface="Times New Roman" panose="02020603050405020304" pitchFamily="18" charset="0"/>
              </a:rPr>
              <a:t>коефіцієнтом </a:t>
            </a:r>
            <a:r>
              <a:rPr lang="uk-UA" sz="2400" b="1" u="none" strike="noStrike" baseline="0" dirty="0" smtClean="0">
                <a:solidFill>
                  <a:srgbClr val="000000"/>
                </a:solidFill>
                <a:latin typeface="Times New Roman" panose="02020603050405020304" pitchFamily="18" charset="0"/>
              </a:rPr>
              <a:t>стійкості </a:t>
            </a:r>
            <a:r>
              <a:rPr lang="uk-UA" sz="2400" u="none" strike="noStrike" baseline="0" dirty="0" smtClean="0">
                <a:solidFill>
                  <a:srgbClr val="000000"/>
                </a:solidFill>
                <a:latin typeface="Times New Roman" panose="02020603050405020304" pitchFamily="18" charset="0"/>
              </a:rPr>
              <a:t>(              ) </a:t>
            </a:r>
            <a:r>
              <a:rPr lang="uk-UA" sz="2400" dirty="0" smtClean="0">
                <a:solidFill>
                  <a:srgbClr val="000000"/>
                </a:solidFill>
                <a:latin typeface="Times New Roman" panose="02020603050405020304" pitchFamily="18" charset="0"/>
              </a:rPr>
              <a:t>:</a:t>
            </a:r>
            <a:r>
              <a:rPr lang="uk-UA" sz="2400" b="0" i="1" u="none" strike="noStrike" baseline="0" dirty="0" smtClean="0">
                <a:solidFill>
                  <a:srgbClr val="000000"/>
                </a:solidFill>
                <a:latin typeface="Times New Roman" panose="02020603050405020304" pitchFamily="18" charset="0"/>
              </a:rPr>
              <a:t> </a:t>
            </a:r>
          </a:p>
          <a:p>
            <a:pPr marL="0" indent="0">
              <a:buNone/>
            </a:pPr>
            <a:endParaRPr lang="uk-UA" sz="2400" i="1" dirty="0">
              <a:solidFill>
                <a:srgbClr val="000000"/>
              </a:solidFill>
              <a:latin typeface="Times New Roman" panose="02020603050405020304" pitchFamily="18" charset="0"/>
            </a:endParaRPr>
          </a:p>
          <a:p>
            <a:pPr marL="0" indent="0">
              <a:buNone/>
            </a:pPr>
            <a:endParaRPr lang="uk-UA" sz="2400" b="0" i="1" u="none" strike="noStrike" baseline="0" dirty="0">
              <a:solidFill>
                <a:srgbClr val="000000"/>
              </a:solidFill>
              <a:latin typeface="Times New Roman" panose="02020603050405020304" pitchFamily="18" charset="0"/>
            </a:endParaRPr>
          </a:p>
          <a:p>
            <a:r>
              <a:rPr lang="uk-UA" sz="2400" b="0" u="none" strike="noStrike" baseline="0" dirty="0">
                <a:solidFill>
                  <a:srgbClr val="000000"/>
                </a:solidFill>
                <a:latin typeface="Times New Roman" panose="02020603050405020304" pitchFamily="18" charset="0"/>
              </a:rPr>
              <a:t>Якщо коефіцієнт стійкості більший за одиницю, то рівнодійна (</a:t>
            </a:r>
            <a:r>
              <a:rPr lang="uk-UA" sz="2400" b="0" i="1" u="none" strike="noStrike" baseline="0" dirty="0">
                <a:solidFill>
                  <a:srgbClr val="000000"/>
                </a:solidFill>
                <a:latin typeface="Times New Roman" panose="02020603050405020304" pitchFamily="18" charset="0"/>
              </a:rPr>
              <a:t>R</a:t>
            </a:r>
            <a:r>
              <a:rPr lang="uk-UA" sz="2400" b="0" u="none" strike="noStrike" baseline="0" dirty="0">
                <a:solidFill>
                  <a:srgbClr val="000000"/>
                </a:solidFill>
                <a:latin typeface="Times New Roman" panose="02020603050405020304" pitchFamily="18" charset="0"/>
              </a:rPr>
              <a:t>) двох </a:t>
            </a:r>
            <a:r>
              <a:rPr lang="uk-UA" sz="2400" b="0" u="none" strike="noStrike" baseline="0" dirty="0" smtClean="0">
                <a:solidFill>
                  <a:srgbClr val="000000"/>
                </a:solidFill>
                <a:latin typeface="Times New Roman" panose="02020603050405020304" pitchFamily="18" charset="0"/>
              </a:rPr>
              <a:t>сил           та </a:t>
            </a:r>
            <a:r>
              <a:rPr lang="uk-UA" sz="2400" b="0" i="1" u="none" strike="noStrike" baseline="0" dirty="0">
                <a:solidFill>
                  <a:srgbClr val="000000"/>
                </a:solidFill>
                <a:latin typeface="Times New Roman" panose="02020603050405020304" pitchFamily="18" charset="0"/>
              </a:rPr>
              <a:t>Р</a:t>
            </a:r>
            <a:r>
              <a:rPr lang="uk-UA" sz="2400" b="0" u="none" strike="noStrike" baseline="0" dirty="0">
                <a:solidFill>
                  <a:srgbClr val="000000"/>
                </a:solidFill>
                <a:latin typeface="Times New Roman" panose="02020603050405020304" pitchFamily="18" charset="0"/>
              </a:rPr>
              <a:t> проходить у межах площі опори. </a:t>
            </a:r>
          </a:p>
          <a:p>
            <a:r>
              <a:rPr lang="uk-UA" sz="2400" b="0" u="none" strike="noStrike" baseline="0" dirty="0">
                <a:solidFill>
                  <a:srgbClr val="000000"/>
                </a:solidFill>
                <a:latin typeface="Times New Roman" panose="02020603050405020304" pitchFamily="18" charset="0"/>
              </a:rPr>
              <a:t>Якщо коефіцієнт стійкості дорівнює одиниці, то тіло людини набуває </a:t>
            </a:r>
            <a:r>
              <a:rPr lang="uk-UA" sz="2400" b="0" u="none" strike="noStrike" baseline="0" dirty="0" smtClean="0">
                <a:solidFill>
                  <a:srgbClr val="000000"/>
                </a:solidFill>
                <a:latin typeface="Times New Roman" panose="02020603050405020304" pitchFamily="18" charset="0"/>
              </a:rPr>
              <a:t>крайнього стану </a:t>
            </a:r>
            <a:r>
              <a:rPr lang="uk-UA" sz="2400" b="0" u="none" strike="noStrike" baseline="0" dirty="0">
                <a:solidFill>
                  <a:srgbClr val="000000"/>
                </a:solidFill>
                <a:latin typeface="Times New Roman" panose="02020603050405020304" pitchFamily="18" charset="0"/>
              </a:rPr>
              <a:t>положення рівноваги. </a:t>
            </a:r>
          </a:p>
          <a:p>
            <a:r>
              <a:rPr lang="uk-UA" sz="2400" b="0" u="none" strike="noStrike" baseline="0" dirty="0">
                <a:solidFill>
                  <a:srgbClr val="000000"/>
                </a:solidFill>
                <a:latin typeface="Times New Roman" panose="02020603050405020304" pitchFamily="18" charset="0"/>
              </a:rPr>
              <a:t>Якщо коефіцієнті стійкості менший за одиницю, лінія дії рівнодіючої (</a:t>
            </a:r>
            <a:r>
              <a:rPr lang="uk-UA" sz="2400" b="0" i="1" u="none" strike="noStrike" baseline="0" dirty="0">
                <a:solidFill>
                  <a:srgbClr val="000000"/>
                </a:solidFill>
                <a:latin typeface="Times New Roman" panose="02020603050405020304" pitchFamily="18" charset="0"/>
              </a:rPr>
              <a:t>R</a:t>
            </a:r>
            <a:r>
              <a:rPr lang="uk-UA" sz="2400" b="0" u="none" strike="noStrike" baseline="0" dirty="0">
                <a:solidFill>
                  <a:srgbClr val="000000"/>
                </a:solidFill>
                <a:latin typeface="Times New Roman" panose="02020603050405020304" pitchFamily="18" charset="0"/>
              </a:rPr>
              <a:t>) двох сил </a:t>
            </a:r>
            <a:r>
              <a:rPr lang="uk-UA" sz="2400" b="0" u="none" strike="noStrike" baseline="0" dirty="0" smtClean="0">
                <a:solidFill>
                  <a:srgbClr val="000000"/>
                </a:solidFill>
                <a:latin typeface="Times New Roman" panose="02020603050405020304" pitchFamily="18" charset="0"/>
              </a:rPr>
              <a:t>–    </a:t>
            </a:r>
            <a:r>
              <a:rPr lang="uk-UA" sz="2400" dirty="0" smtClean="0">
                <a:solidFill>
                  <a:srgbClr val="000000"/>
                </a:solidFill>
                <a:latin typeface="Times New Roman" panose="02020603050405020304" pitchFamily="18" charset="0"/>
              </a:rPr>
              <a:t>      </a:t>
            </a:r>
            <a:r>
              <a:rPr lang="uk-UA" sz="2400" b="0" u="none" strike="noStrike" baseline="0" dirty="0" smtClean="0">
                <a:solidFill>
                  <a:srgbClr val="000000"/>
                </a:solidFill>
                <a:latin typeface="Times New Roman" panose="02020603050405020304" pitchFamily="18" charset="0"/>
              </a:rPr>
              <a:t>  та </a:t>
            </a:r>
            <a:r>
              <a:rPr lang="uk-UA" sz="2400" b="0" i="1" u="none" strike="noStrike" baseline="0" dirty="0">
                <a:solidFill>
                  <a:srgbClr val="000000"/>
                </a:solidFill>
                <a:latin typeface="Times New Roman" panose="02020603050405020304" pitchFamily="18" charset="0"/>
              </a:rPr>
              <a:t>Р</a:t>
            </a:r>
            <a:r>
              <a:rPr lang="uk-UA" sz="2400" b="0" u="none" strike="noStrike" baseline="0" dirty="0">
                <a:solidFill>
                  <a:srgbClr val="000000"/>
                </a:solidFill>
                <a:latin typeface="Times New Roman" panose="02020603050405020304" pitchFamily="18" charset="0"/>
              </a:rPr>
              <a:t> </a:t>
            </a:r>
            <a:r>
              <a:rPr lang="uk-UA" sz="2400" b="0" u="none" strike="noStrike" baseline="0" dirty="0" smtClean="0">
                <a:solidFill>
                  <a:srgbClr val="000000"/>
                </a:solidFill>
                <a:latin typeface="Times New Roman" panose="02020603050405020304" pitchFamily="18" charset="0"/>
              </a:rPr>
              <a:t> проходить </a:t>
            </a:r>
            <a:r>
              <a:rPr lang="uk-UA" sz="2400" b="0" u="none" strike="noStrike" baseline="0" dirty="0">
                <a:solidFill>
                  <a:srgbClr val="000000"/>
                </a:solidFill>
                <a:latin typeface="Times New Roman" panose="02020603050405020304" pitchFamily="18" charset="0"/>
              </a:rPr>
              <a:t>за межами площі опори і тіло втрачає рівновагу</a:t>
            </a:r>
            <a:r>
              <a:rPr lang="uk-UA" sz="2400" b="0" u="none" strike="noStrike" baseline="0" dirty="0" smtClean="0">
                <a:solidFill>
                  <a:srgbClr val="000000"/>
                </a:solidFill>
                <a:latin typeface="Times New Roman" panose="02020603050405020304" pitchFamily="18" charset="0"/>
              </a:rPr>
              <a:t>.</a:t>
            </a:r>
            <a:endParaRPr lang="uk-UA" sz="2400" b="0" u="none" strike="noStrike" baseline="0" dirty="0">
              <a:solidFill>
                <a:srgbClr val="000000"/>
              </a:solidFill>
              <a:latin typeface="Times New Roman" panose="02020603050405020304" pitchFamily="18" charset="0"/>
            </a:endParaRPr>
          </a:p>
        </p:txBody>
      </p:sp>
      <p:graphicFrame>
        <p:nvGraphicFramePr>
          <p:cNvPr id="2" name="Об'єкт 1"/>
          <p:cNvGraphicFramePr>
            <a:graphicFrameLocks noChangeAspect="1"/>
          </p:cNvGraphicFramePr>
          <p:nvPr>
            <p:extLst/>
          </p:nvPr>
        </p:nvGraphicFramePr>
        <p:xfrm>
          <a:off x="4102795" y="5407372"/>
          <a:ext cx="757237" cy="469900"/>
        </p:xfrm>
        <a:graphic>
          <a:graphicData uri="http://schemas.openxmlformats.org/presentationml/2006/ole">
            <mc:AlternateContent xmlns:mc="http://schemas.openxmlformats.org/markup-compatibility/2006">
              <mc:Choice xmlns:v="urn:schemas-microsoft-com:vml" Requires="v">
                <p:oleObj spid="_x0000_s92238" name="Equation" r:id="rId3" imgW="757497" imgH="469457" progId="Equation.DSMT4">
                  <p:embed/>
                </p:oleObj>
              </mc:Choice>
              <mc:Fallback>
                <p:oleObj name="Equation" r:id="rId3" imgW="757497" imgH="469457" progId="Equation.DSMT4">
                  <p:embed/>
                  <p:pic>
                    <p:nvPicPr>
                      <p:cNvPr id="2" name="Об'єкт 1"/>
                      <p:cNvPicPr/>
                      <p:nvPr/>
                    </p:nvPicPr>
                    <p:blipFill>
                      <a:blip r:embed="rId4"/>
                      <a:stretch>
                        <a:fillRect/>
                      </a:stretch>
                    </p:blipFill>
                    <p:spPr>
                      <a:xfrm>
                        <a:off x="4102795" y="5407372"/>
                        <a:ext cx="757237" cy="469900"/>
                      </a:xfrm>
                      <a:prstGeom prst="rect">
                        <a:avLst/>
                      </a:prstGeom>
                    </p:spPr>
                  </p:pic>
                </p:oleObj>
              </mc:Fallback>
            </mc:AlternateContent>
          </a:graphicData>
        </a:graphic>
      </p:graphicFrame>
      <p:graphicFrame>
        <p:nvGraphicFramePr>
          <p:cNvPr id="4" name="Об'єкт 3"/>
          <p:cNvGraphicFramePr>
            <a:graphicFrameLocks noChangeAspect="1"/>
          </p:cNvGraphicFramePr>
          <p:nvPr>
            <p:extLst/>
          </p:nvPr>
        </p:nvGraphicFramePr>
        <p:xfrm>
          <a:off x="2230587" y="3839144"/>
          <a:ext cx="757237" cy="469900"/>
        </p:xfrm>
        <a:graphic>
          <a:graphicData uri="http://schemas.openxmlformats.org/presentationml/2006/ole">
            <mc:AlternateContent xmlns:mc="http://schemas.openxmlformats.org/markup-compatibility/2006">
              <mc:Choice xmlns:v="urn:schemas-microsoft-com:vml" Requires="v">
                <p:oleObj spid="_x0000_s92239" name="Equation" r:id="rId5" imgW="757497" imgH="469457" progId="Equation.DSMT4">
                  <p:embed/>
                </p:oleObj>
              </mc:Choice>
              <mc:Fallback>
                <p:oleObj name="Equation" r:id="rId5" imgW="757497" imgH="469457" progId="Equation.DSMT4">
                  <p:embed/>
                  <p:pic>
                    <p:nvPicPr>
                      <p:cNvPr id="4" name="Об'єкт 3"/>
                      <p:cNvPicPr/>
                      <p:nvPr/>
                    </p:nvPicPr>
                    <p:blipFill>
                      <a:blip r:embed="rId6"/>
                      <a:stretch>
                        <a:fillRect/>
                      </a:stretch>
                    </p:blipFill>
                    <p:spPr>
                      <a:xfrm>
                        <a:off x="2230587" y="3839144"/>
                        <a:ext cx="757237" cy="469900"/>
                      </a:xfrm>
                      <a:prstGeom prst="rect">
                        <a:avLst/>
                      </a:prstGeom>
                    </p:spPr>
                  </p:pic>
                </p:oleObj>
              </mc:Fallback>
            </mc:AlternateContent>
          </a:graphicData>
        </a:graphic>
      </p:graphicFrame>
      <p:graphicFrame>
        <p:nvGraphicFramePr>
          <p:cNvPr id="5" name="Об'єкт 4"/>
          <p:cNvGraphicFramePr>
            <a:graphicFrameLocks noChangeAspect="1"/>
          </p:cNvGraphicFramePr>
          <p:nvPr>
            <p:extLst/>
          </p:nvPr>
        </p:nvGraphicFramePr>
        <p:xfrm>
          <a:off x="3303424" y="2610050"/>
          <a:ext cx="2348696" cy="962965"/>
        </p:xfrm>
        <a:graphic>
          <a:graphicData uri="http://schemas.openxmlformats.org/presentationml/2006/ole">
            <mc:AlternateContent xmlns:mc="http://schemas.openxmlformats.org/markup-compatibility/2006">
              <mc:Choice xmlns:v="urn:schemas-microsoft-com:vml" Requires="v">
                <p:oleObj spid="_x0000_s92240" name="Equation" r:id="rId7" imgW="1269720" imgH="520560" progId="Equation.DSMT4">
                  <p:embed/>
                </p:oleObj>
              </mc:Choice>
              <mc:Fallback>
                <p:oleObj name="Equation" r:id="rId7" imgW="1269720" imgH="520560" progId="Equation.DSMT4">
                  <p:embed/>
                  <p:pic>
                    <p:nvPicPr>
                      <p:cNvPr id="5" name="Об'єкт 4"/>
                      <p:cNvPicPr/>
                      <p:nvPr/>
                    </p:nvPicPr>
                    <p:blipFill>
                      <a:blip r:embed="rId8"/>
                      <a:stretch>
                        <a:fillRect/>
                      </a:stretch>
                    </p:blipFill>
                    <p:spPr>
                      <a:xfrm>
                        <a:off x="3303424" y="2610050"/>
                        <a:ext cx="2348696" cy="962965"/>
                      </a:xfrm>
                      <a:prstGeom prst="rect">
                        <a:avLst/>
                      </a:prstGeom>
                    </p:spPr>
                  </p:pic>
                </p:oleObj>
              </mc:Fallback>
            </mc:AlternateContent>
          </a:graphicData>
        </a:graphic>
      </p:graphicFrame>
      <p:graphicFrame>
        <p:nvGraphicFramePr>
          <p:cNvPr id="6" name="Об'єкт 5"/>
          <p:cNvGraphicFramePr>
            <a:graphicFrameLocks noChangeAspect="1"/>
          </p:cNvGraphicFramePr>
          <p:nvPr>
            <p:extLst/>
          </p:nvPr>
        </p:nvGraphicFramePr>
        <p:xfrm>
          <a:off x="5535786" y="2132856"/>
          <a:ext cx="980430" cy="454346"/>
        </p:xfrm>
        <a:graphic>
          <a:graphicData uri="http://schemas.openxmlformats.org/presentationml/2006/ole">
            <mc:AlternateContent xmlns:mc="http://schemas.openxmlformats.org/markup-compatibility/2006">
              <mc:Choice xmlns:v="urn:schemas-microsoft-com:vml" Requires="v">
                <p:oleObj spid="_x0000_s92241" name="Equation" r:id="rId9" imgW="520560" imgH="241200" progId="Equation.DSMT4">
                  <p:embed/>
                </p:oleObj>
              </mc:Choice>
              <mc:Fallback>
                <p:oleObj name="Equation" r:id="rId9" imgW="520560" imgH="241200" progId="Equation.DSMT4">
                  <p:embed/>
                  <p:pic>
                    <p:nvPicPr>
                      <p:cNvPr id="6" name="Об'єкт 5"/>
                      <p:cNvPicPr/>
                      <p:nvPr/>
                    </p:nvPicPr>
                    <p:blipFill>
                      <a:blip r:embed="rId10"/>
                      <a:stretch>
                        <a:fillRect/>
                      </a:stretch>
                    </p:blipFill>
                    <p:spPr>
                      <a:xfrm>
                        <a:off x="5535786" y="2132856"/>
                        <a:ext cx="980430" cy="454346"/>
                      </a:xfrm>
                      <a:prstGeom prst="rect">
                        <a:avLst/>
                      </a:prstGeom>
                    </p:spPr>
                  </p:pic>
                </p:oleObj>
              </mc:Fallback>
            </mc:AlternateContent>
          </a:graphicData>
        </a:graphic>
      </p:graphicFrame>
    </p:spTree>
    <p:extLst>
      <p:ext uri="{BB962C8B-B14F-4D97-AF65-F5344CB8AC3E}">
        <p14:creationId xmlns:p14="http://schemas.microsoft.com/office/powerpoint/2010/main" val="2590220084"/>
      </p:ext>
    </p:extLst>
  </p:cSld>
  <p:clrMapOvr>
    <a:masterClrMapping/>
  </p:clrMapOvr>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641FF659-F483-4453-ABFF-7A359C0FDA1A}"/>
              </a:ext>
            </a:extLst>
          </p:cNvPr>
          <p:cNvSpPr>
            <a:spLocks noGrp="1"/>
          </p:cNvSpPr>
          <p:nvPr>
            <p:ph idx="1"/>
          </p:nvPr>
        </p:nvSpPr>
        <p:spPr>
          <a:xfrm>
            <a:off x="323528" y="337992"/>
            <a:ext cx="8568952" cy="6331368"/>
          </a:xfrm>
        </p:spPr>
        <p:txBody>
          <a:bodyPr>
            <a:normAutofit/>
          </a:bodyPr>
          <a:lstStyle/>
          <a:p>
            <a:pPr marL="0" indent="0" algn="ctr">
              <a:buNone/>
            </a:pPr>
            <a:r>
              <a:rPr lang="uk-UA" sz="2400" b="1" i="0" u="none" strike="noStrike" baseline="0" dirty="0" smtClean="0">
                <a:solidFill>
                  <a:srgbClr val="000000"/>
                </a:solidFill>
                <a:latin typeface="Times New Roman" panose="02020603050405020304" pitchFamily="18" charset="0"/>
              </a:rPr>
              <a:t>Основні критерії стійкості тіла людини</a:t>
            </a:r>
          </a:p>
          <a:p>
            <a:pPr marL="0" indent="0">
              <a:buNone/>
            </a:pPr>
            <a:r>
              <a:rPr lang="uk-UA" sz="2400" dirty="0" smtClean="0">
                <a:solidFill>
                  <a:srgbClr val="000000"/>
                </a:solidFill>
                <a:latin typeface="Times New Roman" panose="02020603050405020304" pitchFamily="18" charset="0"/>
              </a:rPr>
              <a:t>1. В</a:t>
            </a:r>
            <a:r>
              <a:rPr lang="uk-UA" sz="2400" b="0" i="0" u="none" strike="noStrike" baseline="0" dirty="0" smtClean="0">
                <a:solidFill>
                  <a:srgbClr val="000000"/>
                </a:solidFill>
                <a:latin typeface="Times New Roman" panose="02020603050405020304" pitchFamily="18" charset="0"/>
              </a:rPr>
              <a:t>исота розташування загального центра мас тіла над опорою.</a:t>
            </a:r>
          </a:p>
          <a:p>
            <a:pPr marL="0" indent="0">
              <a:buNone/>
            </a:pPr>
            <a:r>
              <a:rPr lang="uk-UA" sz="2400" dirty="0" smtClean="0">
                <a:solidFill>
                  <a:srgbClr val="000000"/>
                </a:solidFill>
                <a:latin typeface="Times New Roman" panose="02020603050405020304" pitchFamily="18" charset="0"/>
              </a:rPr>
              <a:t>2.</a:t>
            </a:r>
            <a:r>
              <a:rPr lang="uk-UA" sz="2400" b="0" i="0" u="none" strike="noStrike" baseline="0" dirty="0" smtClean="0">
                <a:solidFill>
                  <a:srgbClr val="000000"/>
                </a:solidFill>
                <a:latin typeface="Times New Roman" panose="02020603050405020304" pitchFamily="18" charset="0"/>
              </a:rPr>
              <a:t> Місце проходження лінії тяжіння відносно опори. </a:t>
            </a:r>
          </a:p>
          <a:p>
            <a:pPr marL="0" indent="0">
              <a:buNone/>
            </a:pPr>
            <a:r>
              <a:rPr lang="uk-UA" sz="2400" dirty="0" smtClean="0">
                <a:solidFill>
                  <a:srgbClr val="000000"/>
                </a:solidFill>
                <a:latin typeface="Times New Roman" panose="02020603050405020304" pitchFamily="18" charset="0"/>
              </a:rPr>
              <a:t>3. В</a:t>
            </a:r>
            <a:r>
              <a:rPr lang="uk-UA" sz="2400" b="0" i="0" u="none" strike="noStrike" baseline="0" dirty="0" smtClean="0">
                <a:solidFill>
                  <a:srgbClr val="000000"/>
                </a:solidFill>
                <a:latin typeface="Times New Roman" panose="02020603050405020304" pitchFamily="18" charset="0"/>
              </a:rPr>
              <a:t>еличина площі опори тіла. </a:t>
            </a:r>
          </a:p>
          <a:p>
            <a:pPr marL="0" indent="0">
              <a:buNone/>
            </a:pPr>
            <a:r>
              <a:rPr lang="uk-UA" sz="2400" dirty="0" smtClean="0">
                <a:solidFill>
                  <a:srgbClr val="000000"/>
                </a:solidFill>
                <a:latin typeface="Times New Roman" panose="02020603050405020304" pitchFamily="18" charset="0"/>
              </a:rPr>
              <a:t>4. К</a:t>
            </a:r>
            <a:r>
              <a:rPr lang="uk-UA" sz="2400" b="0" i="0" u="none" strike="noStrike" baseline="0" dirty="0" smtClean="0">
                <a:solidFill>
                  <a:srgbClr val="000000"/>
                </a:solidFill>
                <a:latin typeface="Times New Roman" panose="02020603050405020304" pitchFamily="18" charset="0"/>
              </a:rPr>
              <a:t>ути стійкості тіла у різних площинах простору.</a:t>
            </a:r>
          </a:p>
          <a:p>
            <a:pPr marL="0" indent="0">
              <a:buNone/>
            </a:pPr>
            <a:r>
              <a:rPr lang="uk-UA" sz="2400" dirty="0" smtClean="0">
                <a:solidFill>
                  <a:srgbClr val="000000"/>
                </a:solidFill>
                <a:latin typeface="Times New Roman" panose="02020603050405020304" pitchFamily="18" charset="0"/>
              </a:rPr>
              <a:t>5. В</a:t>
            </a:r>
            <a:r>
              <a:rPr lang="uk-UA" sz="2400" b="0" i="0" u="none" strike="noStrike" baseline="0" dirty="0" smtClean="0">
                <a:solidFill>
                  <a:srgbClr val="000000"/>
                </a:solidFill>
                <a:latin typeface="Times New Roman" panose="02020603050405020304" pitchFamily="18" charset="0"/>
              </a:rPr>
              <a:t>ідповідні цим площинам моменти стійкості та перекидні моменти, а також коефіцієнт стійкості тіла</a:t>
            </a:r>
            <a:r>
              <a:rPr lang="uk-UA" sz="2400" dirty="0">
                <a:solidFill>
                  <a:srgbClr val="000000"/>
                </a:solidFill>
                <a:latin typeface="Times New Roman" panose="02020603050405020304" pitchFamily="18" charset="0"/>
              </a:rPr>
              <a:t>.</a:t>
            </a:r>
            <a:endParaRPr lang="uk-UA" sz="2400" dirty="0" smtClean="0">
              <a:solidFill>
                <a:srgbClr val="000000"/>
              </a:solidFill>
              <a:latin typeface="Times New Roman" panose="02020603050405020304" pitchFamily="18" charset="0"/>
            </a:endParaRPr>
          </a:p>
          <a:p>
            <a:pPr marL="0" indent="0">
              <a:buNone/>
            </a:pPr>
            <a:r>
              <a:rPr lang="uk-UA" sz="2400" b="0" i="0" u="none" strike="noStrike" baseline="0" dirty="0" smtClean="0">
                <a:solidFill>
                  <a:srgbClr val="000000"/>
                </a:solidFill>
                <a:latin typeface="Times New Roman" panose="02020603050405020304" pitchFamily="18" charset="0"/>
              </a:rPr>
              <a:t>6. Ступінь відносної рухомості </a:t>
            </a:r>
            <a:r>
              <a:rPr lang="uk-UA" sz="2400" b="0" i="0" u="none" strike="noStrike" baseline="0" dirty="0" err="1" smtClean="0">
                <a:solidFill>
                  <a:srgbClr val="000000"/>
                </a:solidFill>
                <a:latin typeface="Times New Roman" panose="02020603050405020304" pitchFamily="18" charset="0"/>
              </a:rPr>
              <a:t>біоланок</a:t>
            </a:r>
            <a:r>
              <a:rPr lang="uk-UA" sz="2400" b="0" i="0" u="none" strike="noStrike" baseline="0" dirty="0" smtClean="0">
                <a:solidFill>
                  <a:srgbClr val="000000"/>
                </a:solidFill>
                <a:latin typeface="Times New Roman" panose="02020603050405020304" pitchFamily="18" charset="0"/>
              </a:rPr>
              <a:t> тіла людини. </a:t>
            </a:r>
          </a:p>
          <a:p>
            <a:pPr marL="0" indent="0">
              <a:buNone/>
            </a:pPr>
            <a:r>
              <a:rPr lang="uk-UA" sz="2400" dirty="0" smtClean="0">
                <a:solidFill>
                  <a:srgbClr val="000000"/>
                </a:solidFill>
                <a:latin typeface="Times New Roman" panose="02020603050405020304" pitchFamily="18" charset="0"/>
              </a:rPr>
              <a:t>7. О</a:t>
            </a:r>
            <a:r>
              <a:rPr lang="uk-UA" sz="2400" b="0" i="0" u="none" strike="noStrike" baseline="0" dirty="0" smtClean="0">
                <a:solidFill>
                  <a:srgbClr val="000000"/>
                </a:solidFill>
                <a:latin typeface="Times New Roman" panose="02020603050405020304" pitchFamily="18" charset="0"/>
              </a:rPr>
              <a:t>собливості функціонування життєво важливих систем організму, що обслуговують рухову систему та забезпечують відповідні силові можливості м’язової системи.</a:t>
            </a:r>
          </a:p>
          <a:p>
            <a:pPr marL="0" indent="0" algn="just">
              <a:buNone/>
            </a:pPr>
            <a:r>
              <a:rPr lang="uk-UA" sz="2400" b="0" i="0" u="none" strike="noStrike" baseline="0" dirty="0" smtClean="0">
                <a:solidFill>
                  <a:srgbClr val="000000"/>
                </a:solidFill>
                <a:latin typeface="Times New Roman" panose="02020603050405020304" pitchFamily="18" charset="0"/>
              </a:rPr>
              <a:t>	Визначення усіх </a:t>
            </a:r>
            <a:r>
              <a:rPr lang="uk-UA" sz="2400" b="0" i="0" u="none" strike="noStrike" baseline="0" dirty="0" smtClean="0">
                <a:latin typeface="Times New Roman" panose="02020603050405020304" pitchFamily="18" charset="0"/>
              </a:rPr>
              <a:t>цих критеріїв обов’язкове при біомеханічному аналізі положень тіла людини, яка знаходиться у рівновазі. </a:t>
            </a:r>
            <a:endParaRPr lang="uk-UA" sz="2400" dirty="0"/>
          </a:p>
        </p:txBody>
      </p:sp>
    </p:spTree>
    <p:extLst>
      <p:ext uri="{BB962C8B-B14F-4D97-AF65-F5344CB8AC3E}">
        <p14:creationId xmlns:p14="http://schemas.microsoft.com/office/powerpoint/2010/main" val="1362982437"/>
      </p:ext>
    </p:extLst>
  </p:cSld>
  <p:clrMapOvr>
    <a:masterClrMapping/>
  </p:clrMapOvr>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8712E4CA-AF0D-4D5C-8E12-E1B983D4403B}"/>
              </a:ext>
            </a:extLst>
          </p:cNvPr>
          <p:cNvSpPr>
            <a:spLocks noGrp="1"/>
          </p:cNvSpPr>
          <p:nvPr>
            <p:ph idx="1"/>
          </p:nvPr>
        </p:nvSpPr>
        <p:spPr>
          <a:xfrm>
            <a:off x="251520" y="332656"/>
            <a:ext cx="8784976" cy="3531540"/>
          </a:xfrm>
        </p:spPr>
        <p:txBody>
          <a:bodyPr>
            <a:normAutofit/>
          </a:bodyPr>
          <a:lstStyle/>
          <a:p>
            <a:pPr marL="0" indent="0">
              <a:buNone/>
            </a:pPr>
            <a:r>
              <a:rPr lang="uk-UA" sz="2400" b="0" i="0" strike="noStrike" baseline="0" dirty="0" smtClean="0">
                <a:solidFill>
                  <a:srgbClr val="000000"/>
                </a:solidFill>
                <a:latin typeface="Times New Roman" panose="02020603050405020304" pitchFamily="18" charset="0"/>
              </a:rPr>
              <a:t>У підсумку можна зазначити</a:t>
            </a:r>
            <a:r>
              <a:rPr lang="uk-UA" sz="2400" b="0" i="0" u="none" strike="noStrike" baseline="0" dirty="0" smtClean="0">
                <a:solidFill>
                  <a:srgbClr val="000000"/>
                </a:solidFill>
                <a:latin typeface="Times New Roman" panose="02020603050405020304" pitchFamily="18" charset="0"/>
              </a:rPr>
              <a:t>, що тіло набуває тим більш стійкого положення, </a:t>
            </a:r>
          </a:p>
          <a:p>
            <a:r>
              <a:rPr lang="uk-UA" sz="2400" b="0" i="0" u="none" strike="noStrike" baseline="0" dirty="0" smtClean="0">
                <a:solidFill>
                  <a:srgbClr val="000000"/>
                </a:solidFill>
                <a:latin typeface="Times New Roman" panose="02020603050405020304" pitchFamily="18" charset="0"/>
              </a:rPr>
              <a:t>чим нижче розташований ЦМТ,</a:t>
            </a:r>
          </a:p>
          <a:p>
            <a:r>
              <a:rPr lang="uk-UA" sz="2400" b="0" i="0" u="none" strike="noStrike" baseline="0" dirty="0" smtClean="0">
                <a:solidFill>
                  <a:srgbClr val="000000"/>
                </a:solidFill>
                <a:latin typeface="Times New Roman" panose="02020603050405020304" pitchFamily="18" charset="0"/>
              </a:rPr>
              <a:t>чим більша площа опори тіла, </a:t>
            </a:r>
          </a:p>
          <a:p>
            <a:r>
              <a:rPr lang="uk-UA" sz="2400" b="0" i="0" u="none" strike="noStrike" baseline="0" dirty="0" smtClean="0">
                <a:solidFill>
                  <a:srgbClr val="000000"/>
                </a:solidFill>
                <a:latin typeface="Times New Roman" panose="02020603050405020304" pitchFamily="18" charset="0"/>
              </a:rPr>
              <a:t>чим ближче до центра перетинає площу опори лінія тяжіння,</a:t>
            </a:r>
          </a:p>
          <a:p>
            <a:r>
              <a:rPr lang="uk-UA" sz="2400" b="0" i="0" u="none" strike="noStrike" baseline="0" dirty="0" smtClean="0">
                <a:solidFill>
                  <a:srgbClr val="000000"/>
                </a:solidFill>
                <a:latin typeface="Times New Roman" panose="02020603050405020304" pitchFamily="18" charset="0"/>
              </a:rPr>
              <a:t>чим більший кут та момент стійкості має тіло у даному напрямку, </a:t>
            </a:r>
          </a:p>
          <a:p>
            <a:r>
              <a:rPr lang="uk-UA" sz="2400" b="0" i="0" u="none" strike="noStrike" baseline="0" dirty="0" smtClean="0">
                <a:solidFill>
                  <a:srgbClr val="000000"/>
                </a:solidFill>
                <a:latin typeface="Times New Roman" panose="02020603050405020304" pitchFamily="18" charset="0"/>
              </a:rPr>
              <a:t>більший за одиницю коефіцієнт стійкості тіла. </a:t>
            </a:r>
            <a:endParaRPr lang="uk-UA" sz="2400" dirty="0"/>
          </a:p>
        </p:txBody>
      </p:sp>
      <p:pic>
        <p:nvPicPr>
          <p:cNvPr id="4" name="Рисунок 3">
            <a:extLst>
              <a:ext uri="{FF2B5EF4-FFF2-40B4-BE49-F238E27FC236}">
                <a16:creationId xmlns:a16="http://schemas.microsoft.com/office/drawing/2014/main" id="{922FFC3E-F842-4672-8E12-EE6D50FFC59B}"/>
              </a:ext>
            </a:extLst>
          </p:cNvPr>
          <p:cNvPicPr>
            <a:picLocks noChangeAspect="1"/>
          </p:cNvPicPr>
          <p:nvPr/>
        </p:nvPicPr>
        <p:blipFill>
          <a:blip r:embed="rId2"/>
          <a:stretch>
            <a:fillRect/>
          </a:stretch>
        </p:blipFill>
        <p:spPr>
          <a:xfrm>
            <a:off x="2843808" y="4293096"/>
            <a:ext cx="3600400" cy="2400267"/>
          </a:xfrm>
          <a:prstGeom prst="rect">
            <a:avLst/>
          </a:prstGeom>
        </p:spPr>
      </p:pic>
    </p:spTree>
    <p:extLst>
      <p:ext uri="{BB962C8B-B14F-4D97-AF65-F5344CB8AC3E}">
        <p14:creationId xmlns:p14="http://schemas.microsoft.com/office/powerpoint/2010/main" val="432598598"/>
      </p:ext>
    </p:extLst>
  </p:cSld>
  <p:clrMapOvr>
    <a:masterClrMapping/>
  </p:clrMapOvr>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8712E4CA-AF0D-4D5C-8E12-E1B983D4403B}"/>
              </a:ext>
            </a:extLst>
          </p:cNvPr>
          <p:cNvSpPr>
            <a:spLocks noGrp="1"/>
          </p:cNvSpPr>
          <p:nvPr>
            <p:ph idx="1"/>
          </p:nvPr>
        </p:nvSpPr>
        <p:spPr>
          <a:xfrm>
            <a:off x="251520" y="332656"/>
            <a:ext cx="8568952" cy="6525344"/>
          </a:xfrm>
        </p:spPr>
        <p:txBody>
          <a:bodyPr>
            <a:normAutofit/>
          </a:bodyPr>
          <a:lstStyle/>
          <a:p>
            <a:pPr marL="0" indent="0" algn="ctr">
              <a:buNone/>
            </a:pPr>
            <a:r>
              <a:rPr lang="uk-UA" sz="2800" b="1" dirty="0" smtClean="0">
                <a:solidFill>
                  <a:srgbClr val="0070C0"/>
                </a:solidFill>
                <a:latin typeface="Times New Roman" panose="02020603050405020304" pitchFamily="18" charset="0"/>
                <a:cs typeface="Times New Roman" panose="02020603050405020304" pitchFamily="18" charset="0"/>
              </a:rPr>
              <a:t>Оцінювання стійкості</a:t>
            </a:r>
          </a:p>
          <a:p>
            <a:pPr marL="0" indent="0" algn="ctr">
              <a:buNone/>
            </a:pPr>
            <a:endParaRPr lang="uk-UA" sz="2800" b="1" dirty="0">
              <a:solidFill>
                <a:srgbClr val="0070C0"/>
              </a:solidFill>
              <a:latin typeface="Times New Roman" panose="02020603050405020304" pitchFamily="18" charset="0"/>
              <a:cs typeface="Times New Roman" panose="02020603050405020304" pitchFamily="18" charset="0"/>
            </a:endParaRPr>
          </a:p>
          <a:p>
            <a:pPr marL="0" indent="0" algn="just">
              <a:buNone/>
            </a:pPr>
            <a:r>
              <a:rPr lang="uk-UA" sz="2400" dirty="0" smtClean="0">
                <a:latin typeface="Times New Roman" panose="02020603050405020304" pitchFamily="18" charset="0"/>
                <a:cs typeface="Times New Roman" panose="02020603050405020304" pitchFamily="18" charset="0"/>
              </a:rPr>
              <a:t>	Підтримання людиною свого тіла в рівновазі - це </a:t>
            </a:r>
            <a:r>
              <a:rPr lang="uk-UA" sz="2400" dirty="0">
                <a:latin typeface="Times New Roman" panose="02020603050405020304" pitchFamily="18" charset="0"/>
                <a:cs typeface="Times New Roman" panose="02020603050405020304" pitchFamily="18" charset="0"/>
              </a:rPr>
              <a:t>результат узгодженої роботи трьох сенсорних систем та центральної інтеграції в мозочку, стовбурі та корі</a:t>
            </a:r>
            <a:r>
              <a:rPr lang="uk-UA" sz="2400" dirty="0" smtClean="0">
                <a:latin typeface="Times New Roman" panose="02020603050405020304" pitchFamily="18" charset="0"/>
                <a:cs typeface="Times New Roman" panose="02020603050405020304" pitchFamily="18" charset="0"/>
              </a:rPr>
              <a:t>. Порушення </a:t>
            </a:r>
            <a:r>
              <a:rPr lang="uk-UA" sz="2400" dirty="0">
                <a:latin typeface="Times New Roman" panose="02020603050405020304" pitchFamily="18" charset="0"/>
                <a:cs typeface="Times New Roman" panose="02020603050405020304" pitchFamily="18" charset="0"/>
              </a:rPr>
              <a:t>на будь-якому рівні можуть викликати </a:t>
            </a:r>
            <a:r>
              <a:rPr lang="uk-UA" sz="2400" dirty="0" smtClean="0">
                <a:latin typeface="Times New Roman" panose="02020603050405020304" pitchFamily="18" charset="0"/>
                <a:cs typeface="Times New Roman" panose="02020603050405020304" pitchFamily="18" charset="0"/>
              </a:rPr>
              <a:t>падіння, атаксії, запаморочення, тому ці знання критично важливі для неврології, реабілітації, геріатрії та фізіотерапії. </a:t>
            </a:r>
          </a:p>
          <a:p>
            <a:pPr marL="0" indent="0" algn="just">
              <a:buNone/>
            </a:pPr>
            <a:r>
              <a:rPr lang="uk-UA" sz="2400" dirty="0" smtClean="0">
                <a:latin typeface="Times New Roman" panose="02020603050405020304" pitchFamily="18" charset="0"/>
                <a:cs typeface="Times New Roman" panose="02020603050405020304" pitchFamily="18" charset="0"/>
              </a:rPr>
              <a:t>	Оцінка стійкості є обов’язковою частиною неврологічного та фізіотерапевтичного обстеження пацієнта.</a:t>
            </a:r>
          </a:p>
          <a:p>
            <a:pPr marL="0" indent="0" algn="just">
              <a:buNone/>
            </a:pPr>
            <a:r>
              <a:rPr lang="uk-UA" sz="2400" dirty="0" smtClean="0">
                <a:latin typeface="Times New Roman" panose="02020603050405020304" pitchFamily="18" charset="0"/>
                <a:cs typeface="Times New Roman" panose="02020603050405020304" pitchFamily="18" charset="0"/>
              </a:rPr>
              <a:t>	Ступінь стійкості необхідно визначати при діагностиці неврологічних, ортопедичних, геріатричних порушень, при оцінці ризику падінь у людей похилого віку, під час контролю ефективності реабілітації після інсультів, травм, при оцінці рівня розвитку у дітей з порушеннями координації тощо.</a:t>
            </a:r>
            <a:endParaRPr lang="uk-UA"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34385442"/>
      </p:ext>
    </p:extLst>
  </p:cSld>
  <p:clrMapOvr>
    <a:masterClrMapping/>
  </p:clrMapOvr>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8712E4CA-AF0D-4D5C-8E12-E1B983D4403B}"/>
              </a:ext>
            </a:extLst>
          </p:cNvPr>
          <p:cNvSpPr>
            <a:spLocks noGrp="1"/>
          </p:cNvSpPr>
          <p:nvPr>
            <p:ph idx="1"/>
          </p:nvPr>
        </p:nvSpPr>
        <p:spPr>
          <a:xfrm>
            <a:off x="251520" y="332656"/>
            <a:ext cx="8568952" cy="6525344"/>
          </a:xfrm>
        </p:spPr>
        <p:txBody>
          <a:bodyPr>
            <a:normAutofit/>
          </a:bodyPr>
          <a:lstStyle/>
          <a:p>
            <a:pPr marL="0" indent="0" algn="just">
              <a:buNone/>
            </a:pPr>
            <a:r>
              <a:rPr lang="uk-UA" sz="2400" dirty="0" smtClean="0">
                <a:latin typeface="Times New Roman" panose="02020603050405020304" pitchFamily="18" charset="0"/>
                <a:cs typeface="Times New Roman" panose="02020603050405020304" pitchFamily="18" charset="0"/>
              </a:rPr>
              <a:t>	В медичній практиці застосовують клінічні і інструментальні методи оцінки стійкості людини. </a:t>
            </a:r>
          </a:p>
          <a:p>
            <a:pPr marL="0" indent="0" algn="just">
              <a:buNone/>
            </a:pPr>
            <a:r>
              <a:rPr lang="uk-UA" sz="2400" dirty="0" smtClean="0">
                <a:latin typeface="Times New Roman" panose="02020603050405020304" pitchFamily="18" charset="0"/>
                <a:cs typeface="Times New Roman" panose="02020603050405020304" pitchFamily="18" charset="0"/>
              </a:rPr>
              <a:t>	</a:t>
            </a:r>
            <a:r>
              <a:rPr lang="uk-UA" sz="2400" b="1" dirty="0" smtClean="0">
                <a:solidFill>
                  <a:srgbClr val="0070C0"/>
                </a:solidFill>
                <a:latin typeface="Times New Roman" panose="02020603050405020304" pitchFamily="18" charset="0"/>
                <a:cs typeface="Times New Roman" panose="02020603050405020304" pitchFamily="18" charset="0"/>
              </a:rPr>
              <a:t>Клінічні </a:t>
            </a:r>
            <a:r>
              <a:rPr lang="uk-UA" sz="2400" b="1" dirty="0">
                <a:solidFill>
                  <a:srgbClr val="0070C0"/>
                </a:solidFill>
                <a:latin typeface="Times New Roman" panose="02020603050405020304" pitchFamily="18" charset="0"/>
                <a:cs typeface="Times New Roman" panose="02020603050405020304" pitchFamily="18" charset="0"/>
              </a:rPr>
              <a:t>методи </a:t>
            </a:r>
            <a:r>
              <a:rPr lang="uk-UA" sz="2400" dirty="0">
                <a:solidFill>
                  <a:srgbClr val="0070C0"/>
                </a:solidFill>
                <a:latin typeface="Times New Roman" panose="02020603050405020304" pitchFamily="18" charset="0"/>
                <a:cs typeface="Times New Roman" panose="02020603050405020304" pitchFamily="18" charset="0"/>
              </a:rPr>
              <a:t>(</a:t>
            </a:r>
            <a:r>
              <a:rPr lang="uk-UA" sz="2400" b="1" dirty="0">
                <a:solidFill>
                  <a:srgbClr val="0070C0"/>
                </a:solidFill>
                <a:latin typeface="Times New Roman" panose="02020603050405020304" pitchFamily="18" charset="0"/>
                <a:cs typeface="Times New Roman" panose="02020603050405020304" pitchFamily="18" charset="0"/>
              </a:rPr>
              <a:t>функціональні </a:t>
            </a:r>
            <a:r>
              <a:rPr lang="uk-UA" sz="2400" b="1" dirty="0" smtClean="0">
                <a:solidFill>
                  <a:srgbClr val="0070C0"/>
                </a:solidFill>
                <a:latin typeface="Times New Roman" panose="02020603050405020304" pitchFamily="18" charset="0"/>
                <a:cs typeface="Times New Roman" panose="02020603050405020304" pitchFamily="18" charset="0"/>
              </a:rPr>
              <a:t>тести</a:t>
            </a:r>
            <a:r>
              <a:rPr lang="uk-UA" sz="2400" dirty="0" smtClean="0">
                <a:latin typeface="Times New Roman" panose="02020603050405020304" pitchFamily="18" charset="0"/>
                <a:cs typeface="Times New Roman" panose="02020603050405020304" pitchFamily="18" charset="0"/>
              </a:rPr>
              <a:t>) </a:t>
            </a:r>
          </a:p>
          <a:p>
            <a:pPr marL="0" indent="0" algn="just">
              <a:buNone/>
            </a:pPr>
            <a:r>
              <a:rPr lang="uk-UA" sz="2400" dirty="0" smtClean="0">
                <a:latin typeface="Times New Roman" panose="02020603050405020304" pitchFamily="18" charset="0"/>
                <a:cs typeface="Times New Roman" panose="02020603050405020304" pitchFamily="18" charset="0"/>
              </a:rPr>
              <a:t>Вони прості</a:t>
            </a:r>
            <a:r>
              <a:rPr lang="uk-UA" sz="2400" dirty="0">
                <a:latin typeface="Times New Roman" panose="02020603050405020304" pitchFamily="18" charset="0"/>
                <a:cs typeface="Times New Roman" panose="02020603050405020304" pitchFamily="18" charset="0"/>
              </a:rPr>
              <a:t>, не потребують спеціального </a:t>
            </a:r>
            <a:r>
              <a:rPr lang="uk-UA" sz="2400" dirty="0" smtClean="0">
                <a:latin typeface="Times New Roman" panose="02020603050405020304" pitchFamily="18" charset="0"/>
                <a:cs typeface="Times New Roman" panose="02020603050405020304" pitchFamily="18" charset="0"/>
              </a:rPr>
              <a:t>обладнання і </a:t>
            </a:r>
            <a:r>
              <a:rPr lang="uk-UA" sz="2400" dirty="0">
                <a:latin typeface="Times New Roman" panose="02020603050405020304" pitchFamily="18" charset="0"/>
                <a:cs typeface="Times New Roman" panose="02020603050405020304" pitchFamily="18" charset="0"/>
              </a:rPr>
              <a:t>підходять для використання в палаті чи кабінеті лікаря</a:t>
            </a:r>
            <a:r>
              <a:rPr lang="uk-UA" sz="2400" dirty="0" smtClean="0">
                <a:latin typeface="Times New Roman" panose="02020603050405020304" pitchFamily="18" charset="0"/>
                <a:cs typeface="Times New Roman" panose="02020603050405020304" pitchFamily="18" charset="0"/>
              </a:rPr>
              <a:t>.</a:t>
            </a:r>
          </a:p>
          <a:p>
            <a:pPr algn="just"/>
            <a:r>
              <a:rPr lang="uk-UA" sz="2400" b="1" dirty="0" smtClean="0">
                <a:latin typeface="Times New Roman" panose="02020603050405020304" pitchFamily="18" charset="0"/>
                <a:cs typeface="Times New Roman" panose="02020603050405020304" pitchFamily="18" charset="0"/>
              </a:rPr>
              <a:t>Тест </a:t>
            </a:r>
            <a:r>
              <a:rPr lang="uk-UA" sz="2400" b="1" dirty="0" err="1" smtClean="0">
                <a:latin typeface="Times New Roman" panose="02020603050405020304" pitchFamily="18" charset="0"/>
                <a:cs typeface="Times New Roman" panose="02020603050405020304" pitchFamily="18" charset="0"/>
              </a:rPr>
              <a:t>Ромберга</a:t>
            </a:r>
            <a:r>
              <a:rPr lang="uk-UA" sz="2400" b="1" dirty="0" smtClean="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a:t>
            </a:r>
            <a:r>
              <a:rPr lang="de-DE" sz="2400" dirty="0"/>
              <a:t>Romberg </a:t>
            </a:r>
            <a:r>
              <a:rPr lang="de-DE" sz="2400" dirty="0" smtClean="0"/>
              <a:t>Test</a:t>
            </a:r>
            <a:r>
              <a:rPr lang="uk-UA" sz="2400" dirty="0" smtClean="0"/>
              <a:t>)</a:t>
            </a:r>
            <a:r>
              <a:rPr lang="uk-UA" sz="2400" dirty="0" smtClean="0">
                <a:latin typeface="Times New Roman" panose="02020603050405020304" pitchFamily="18" charset="0"/>
                <a:cs typeface="Times New Roman" panose="02020603050405020304" pitchFamily="18" charset="0"/>
              </a:rPr>
              <a:t>: </a:t>
            </a:r>
          </a:p>
          <a:p>
            <a:pPr marL="0" indent="0" algn="just">
              <a:buNone/>
            </a:pPr>
            <a:r>
              <a:rPr lang="uk-UA" sz="2400" dirty="0" smtClean="0">
                <a:latin typeface="Times New Roman" panose="02020603050405020304" pitchFamily="18" charset="0"/>
                <a:cs typeface="Times New Roman" panose="02020603050405020304" pitchFamily="18" charset="0"/>
              </a:rPr>
              <a:t>пацієнт </a:t>
            </a:r>
            <a:r>
              <a:rPr lang="uk-UA" sz="2400" dirty="0">
                <a:latin typeface="Times New Roman" panose="02020603050405020304" pitchFamily="18" charset="0"/>
                <a:cs typeface="Times New Roman" panose="02020603050405020304" pitchFamily="18" charset="0"/>
              </a:rPr>
              <a:t>стоїть </a:t>
            </a:r>
            <a:r>
              <a:rPr lang="uk-UA" sz="2400" dirty="0" smtClean="0">
                <a:latin typeface="Times New Roman" panose="02020603050405020304" pitchFamily="18" charset="0"/>
                <a:cs typeface="Times New Roman" panose="02020603050405020304" pitchFamily="18" charset="0"/>
              </a:rPr>
              <a:t>із </a:t>
            </a:r>
            <a:r>
              <a:rPr lang="uk-UA" sz="2400" dirty="0">
                <a:latin typeface="Times New Roman" panose="02020603050405020304" pitchFamily="18" charset="0"/>
                <a:cs typeface="Times New Roman" panose="02020603050405020304" pitchFamily="18" charset="0"/>
              </a:rPr>
              <a:t>зімкнутими ногами, очі спочатку відкриті, потім закриті</a:t>
            </a:r>
            <a:r>
              <a:rPr lang="uk-UA" sz="2400" dirty="0" smtClean="0">
                <a:latin typeface="Times New Roman" panose="02020603050405020304" pitchFamily="18" charset="0"/>
                <a:cs typeface="Times New Roman" panose="02020603050405020304" pitchFamily="18" charset="0"/>
              </a:rPr>
              <a:t>. Оцінюється </a:t>
            </a:r>
            <a:r>
              <a:rPr lang="uk-UA" sz="2400" dirty="0">
                <a:latin typeface="Times New Roman" panose="02020603050405020304" pitchFamily="18" charset="0"/>
                <a:cs typeface="Times New Roman" panose="02020603050405020304" pitchFamily="18" charset="0"/>
              </a:rPr>
              <a:t>здатність утримати </a:t>
            </a:r>
            <a:r>
              <a:rPr lang="uk-UA" sz="2400" dirty="0" smtClean="0">
                <a:latin typeface="Times New Roman" panose="02020603050405020304" pitchFamily="18" charset="0"/>
                <a:cs typeface="Times New Roman" panose="02020603050405020304" pitchFamily="18" charset="0"/>
              </a:rPr>
              <a:t>рівновагу з закритими очима. Позитивний симптом означає порушення </a:t>
            </a:r>
            <a:r>
              <a:rPr lang="uk-UA" sz="2400" dirty="0">
                <a:latin typeface="Times New Roman" panose="02020603050405020304" pitchFamily="18" charset="0"/>
                <a:cs typeface="Times New Roman" panose="02020603050405020304" pitchFamily="18" charset="0"/>
              </a:rPr>
              <a:t>пропріоцепції або вестибулярної системи</a:t>
            </a:r>
            <a:r>
              <a:rPr lang="uk-UA" sz="2400" dirty="0" smtClean="0">
                <a:latin typeface="Times New Roman" panose="02020603050405020304" pitchFamily="18" charset="0"/>
                <a:cs typeface="Times New Roman" panose="02020603050405020304" pitchFamily="18" charset="0"/>
              </a:rPr>
              <a:t>.</a:t>
            </a:r>
          </a:p>
          <a:p>
            <a:pPr marL="0" indent="0" algn="just">
              <a:buNone/>
            </a:pPr>
            <a:endParaRPr lang="uk-UA" sz="2400" dirty="0" smtClean="0">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a:stretch>
            <a:fillRect/>
          </a:stretch>
        </p:blipFill>
        <p:spPr>
          <a:xfrm>
            <a:off x="2474498" y="4520629"/>
            <a:ext cx="4122996" cy="2321247"/>
          </a:xfrm>
          <a:prstGeom prst="rect">
            <a:avLst/>
          </a:prstGeom>
        </p:spPr>
      </p:pic>
    </p:spTree>
    <p:extLst>
      <p:ext uri="{BB962C8B-B14F-4D97-AF65-F5344CB8AC3E}">
        <p14:creationId xmlns:p14="http://schemas.microsoft.com/office/powerpoint/2010/main" val="1357752384"/>
      </p:ext>
    </p:extLst>
  </p:cSld>
  <p:clrMapOvr>
    <a:masterClrMapping/>
  </p:clrMapOvr>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8712E4CA-AF0D-4D5C-8E12-E1B983D4403B}"/>
              </a:ext>
            </a:extLst>
          </p:cNvPr>
          <p:cNvSpPr>
            <a:spLocks noGrp="1"/>
          </p:cNvSpPr>
          <p:nvPr>
            <p:ph idx="1"/>
          </p:nvPr>
        </p:nvSpPr>
        <p:spPr>
          <a:xfrm>
            <a:off x="251520" y="332656"/>
            <a:ext cx="8568952" cy="6525344"/>
          </a:xfrm>
        </p:spPr>
        <p:txBody>
          <a:bodyPr>
            <a:normAutofit/>
          </a:bodyPr>
          <a:lstStyle/>
          <a:p>
            <a:pPr algn="just"/>
            <a:r>
              <a:rPr lang="uk-UA" sz="2400" b="1" dirty="0" smtClean="0">
                <a:latin typeface="Times New Roman" panose="02020603050405020304" pitchFamily="18" charset="0"/>
                <a:cs typeface="Times New Roman" panose="02020603050405020304" pitchFamily="18" charset="0"/>
              </a:rPr>
              <a:t>Тест «Вставай і руш» </a:t>
            </a:r>
            <a:r>
              <a:rPr lang="en-US" sz="2400" b="1" dirty="0" smtClean="0">
                <a:latin typeface="Times New Roman" panose="02020603050405020304" pitchFamily="18" charset="0"/>
                <a:cs typeface="Times New Roman" panose="02020603050405020304" pitchFamily="18" charset="0"/>
              </a:rPr>
              <a:t>(</a:t>
            </a:r>
            <a:r>
              <a:rPr lang="de-DE" sz="2400" b="1" dirty="0" err="1" smtClean="0">
                <a:latin typeface="Times New Roman" panose="02020603050405020304" pitchFamily="18" charset="0"/>
                <a:cs typeface="Times New Roman" panose="02020603050405020304" pitchFamily="18" charset="0"/>
              </a:rPr>
              <a:t>Timed</a:t>
            </a:r>
            <a:r>
              <a:rPr lang="de-DE" sz="2400" b="1" dirty="0" smtClean="0">
                <a:latin typeface="Times New Roman" panose="02020603050405020304" pitchFamily="18" charset="0"/>
                <a:cs typeface="Times New Roman" panose="02020603050405020304" pitchFamily="18" charset="0"/>
              </a:rPr>
              <a:t> </a:t>
            </a:r>
            <a:r>
              <a:rPr lang="de-DE" sz="2400" b="1" dirty="0" err="1">
                <a:latin typeface="Times New Roman" panose="02020603050405020304" pitchFamily="18" charset="0"/>
                <a:cs typeface="Times New Roman" panose="02020603050405020304" pitchFamily="18" charset="0"/>
              </a:rPr>
              <a:t>Up</a:t>
            </a:r>
            <a:r>
              <a:rPr lang="de-DE" sz="2400" b="1" dirty="0">
                <a:latin typeface="Times New Roman" panose="02020603050405020304" pitchFamily="18" charset="0"/>
                <a:cs typeface="Times New Roman" panose="02020603050405020304" pitchFamily="18" charset="0"/>
              </a:rPr>
              <a:t> </a:t>
            </a:r>
            <a:r>
              <a:rPr lang="de-DE" sz="2400" b="1" dirty="0" err="1">
                <a:latin typeface="Times New Roman" panose="02020603050405020304" pitchFamily="18" charset="0"/>
                <a:cs typeface="Times New Roman" panose="02020603050405020304" pitchFamily="18" charset="0"/>
              </a:rPr>
              <a:t>and</a:t>
            </a:r>
            <a:r>
              <a:rPr lang="de-DE" sz="2400" b="1" dirty="0">
                <a:latin typeface="Times New Roman" panose="02020603050405020304" pitchFamily="18" charset="0"/>
                <a:cs typeface="Times New Roman" panose="02020603050405020304" pitchFamily="18" charset="0"/>
              </a:rPr>
              <a:t> Go (TUG</a:t>
            </a:r>
            <a:r>
              <a:rPr lang="de-DE" sz="2400" b="1" dirty="0" smtClean="0">
                <a:latin typeface="Times New Roman" panose="02020603050405020304" pitchFamily="18" charset="0"/>
                <a:cs typeface="Times New Roman" panose="02020603050405020304" pitchFamily="18" charset="0"/>
              </a:rPr>
              <a:t>)</a:t>
            </a:r>
            <a:r>
              <a:rPr lang="uk-UA" sz="2400" b="1" dirty="0" smtClean="0">
                <a:latin typeface="Times New Roman" panose="02020603050405020304" pitchFamily="18" charset="0"/>
                <a:cs typeface="Times New Roman" panose="02020603050405020304" pitchFamily="18" charset="0"/>
              </a:rPr>
              <a:t> </a:t>
            </a:r>
            <a:r>
              <a:rPr lang="en-US" sz="2400" b="1" dirty="0" smtClean="0">
                <a:latin typeface="Times New Roman" panose="02020603050405020304" pitchFamily="18" charset="0"/>
                <a:cs typeface="Times New Roman" panose="02020603050405020304" pitchFamily="18" charset="0"/>
              </a:rPr>
              <a:t>test)</a:t>
            </a:r>
            <a:r>
              <a:rPr lang="uk-UA" sz="2400" b="1" dirty="0" smtClean="0">
                <a:latin typeface="Times New Roman" panose="02020603050405020304" pitchFamily="18" charset="0"/>
                <a:cs typeface="Times New Roman" panose="02020603050405020304" pitchFamily="18" charset="0"/>
              </a:rPr>
              <a:t>:</a:t>
            </a:r>
          </a:p>
          <a:p>
            <a:pPr marL="0" indent="0" algn="just">
              <a:buNone/>
            </a:pPr>
            <a:r>
              <a:rPr lang="uk-UA" sz="2400" dirty="0" smtClean="0">
                <a:latin typeface="Times New Roman" panose="02020603050405020304" pitchFamily="18" charset="0"/>
                <a:cs typeface="Times New Roman" panose="02020603050405020304" pitchFamily="18" charset="0"/>
              </a:rPr>
              <a:t>пацієнт </a:t>
            </a:r>
            <a:r>
              <a:rPr lang="uk-UA" sz="2400" dirty="0">
                <a:latin typeface="Times New Roman" panose="02020603050405020304" pitchFamily="18" charset="0"/>
                <a:cs typeface="Times New Roman" panose="02020603050405020304" pitchFamily="18" charset="0"/>
              </a:rPr>
              <a:t>встає зі стільця, проходить 3 м, повертається, сідає </a:t>
            </a:r>
            <a:r>
              <a:rPr lang="uk-UA" sz="2400" dirty="0" smtClean="0">
                <a:latin typeface="Times New Roman" panose="02020603050405020304" pitchFamily="18" charset="0"/>
                <a:cs typeface="Times New Roman" panose="02020603050405020304" pitchFamily="18" charset="0"/>
              </a:rPr>
              <a:t>назад; вимірюється час виконання завдання.</a:t>
            </a:r>
          </a:p>
          <a:p>
            <a:pPr marL="0" indent="0" algn="just">
              <a:buNone/>
            </a:pPr>
            <a:r>
              <a:rPr lang="uk-UA" sz="2400" dirty="0" smtClean="0">
                <a:latin typeface="Times New Roman" panose="02020603050405020304" pitchFamily="18" charset="0"/>
                <a:cs typeface="Times New Roman" panose="02020603050405020304" pitchFamily="18" charset="0"/>
              </a:rPr>
              <a:t>Час &lt; 10 секунд – це норма; час &gt; 13,5 секунд - ризик </a:t>
            </a:r>
            <a:r>
              <a:rPr lang="uk-UA" sz="2400" dirty="0">
                <a:latin typeface="Times New Roman" panose="02020603050405020304" pitchFamily="18" charset="0"/>
                <a:cs typeface="Times New Roman" panose="02020603050405020304" pitchFamily="18" charset="0"/>
              </a:rPr>
              <a:t>падіння (особливо у літніх</a:t>
            </a:r>
            <a:r>
              <a:rPr lang="uk-UA" sz="2400" dirty="0" smtClean="0">
                <a:latin typeface="Times New Roman" panose="02020603050405020304" pitchFamily="18" charset="0"/>
                <a:cs typeface="Times New Roman" panose="02020603050405020304" pitchFamily="18" charset="0"/>
              </a:rPr>
              <a:t>)</a:t>
            </a:r>
          </a:p>
        </p:txBody>
      </p:sp>
      <p:pic>
        <p:nvPicPr>
          <p:cNvPr id="2" name="Рисунок 1"/>
          <p:cNvPicPr>
            <a:picLocks noChangeAspect="1"/>
          </p:cNvPicPr>
          <p:nvPr/>
        </p:nvPicPr>
        <p:blipFill>
          <a:blip r:embed="rId2"/>
          <a:stretch>
            <a:fillRect/>
          </a:stretch>
        </p:blipFill>
        <p:spPr>
          <a:xfrm>
            <a:off x="1583668" y="2708920"/>
            <a:ext cx="5904656" cy="3834090"/>
          </a:xfrm>
          <a:prstGeom prst="rect">
            <a:avLst/>
          </a:prstGeom>
        </p:spPr>
      </p:pic>
    </p:spTree>
    <p:extLst>
      <p:ext uri="{BB962C8B-B14F-4D97-AF65-F5344CB8AC3E}">
        <p14:creationId xmlns:p14="http://schemas.microsoft.com/office/powerpoint/2010/main" val="3243893931"/>
      </p:ext>
    </p:extLst>
  </p:cSld>
  <p:clrMapOvr>
    <a:masterClrMapping/>
  </p:clrMapOvr>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8712E4CA-AF0D-4D5C-8E12-E1B983D4403B}"/>
              </a:ext>
            </a:extLst>
          </p:cNvPr>
          <p:cNvSpPr>
            <a:spLocks noGrp="1"/>
          </p:cNvSpPr>
          <p:nvPr>
            <p:ph idx="1"/>
          </p:nvPr>
        </p:nvSpPr>
        <p:spPr>
          <a:xfrm>
            <a:off x="251520" y="332656"/>
            <a:ext cx="8568952" cy="6525344"/>
          </a:xfrm>
        </p:spPr>
        <p:txBody>
          <a:bodyPr>
            <a:normAutofit/>
          </a:bodyPr>
          <a:lstStyle/>
          <a:p>
            <a:pPr algn="just"/>
            <a:r>
              <a:rPr lang="uk-UA" sz="2400" b="1" dirty="0" smtClean="0">
                <a:latin typeface="Times New Roman" panose="02020603050405020304" pitchFamily="18" charset="0"/>
                <a:cs typeface="Times New Roman" panose="02020603050405020304" pitchFamily="18" charset="0"/>
              </a:rPr>
              <a:t>Шкала </a:t>
            </a:r>
            <a:r>
              <a:rPr lang="uk-UA" sz="2400" b="1" dirty="0">
                <a:latin typeface="Times New Roman" panose="02020603050405020304" pitchFamily="18" charset="0"/>
                <a:cs typeface="Times New Roman" panose="02020603050405020304" pitchFamily="18" charset="0"/>
              </a:rPr>
              <a:t>Берга (</a:t>
            </a:r>
            <a:r>
              <a:rPr lang="de-DE" sz="2400" b="1" dirty="0">
                <a:latin typeface="Times New Roman" panose="02020603050405020304" pitchFamily="18" charset="0"/>
                <a:cs typeface="Times New Roman" panose="02020603050405020304" pitchFamily="18" charset="0"/>
              </a:rPr>
              <a:t>Berg Balance </a:t>
            </a:r>
            <a:r>
              <a:rPr lang="de-DE" sz="2400" b="1" dirty="0" err="1">
                <a:latin typeface="Times New Roman" panose="02020603050405020304" pitchFamily="18" charset="0"/>
                <a:cs typeface="Times New Roman" panose="02020603050405020304" pitchFamily="18" charset="0"/>
              </a:rPr>
              <a:t>Scale</a:t>
            </a:r>
            <a:r>
              <a:rPr lang="de-DE" sz="2400" b="1" dirty="0" smtClean="0">
                <a:latin typeface="Times New Roman" panose="02020603050405020304" pitchFamily="18" charset="0"/>
                <a:cs typeface="Times New Roman" panose="02020603050405020304" pitchFamily="18" charset="0"/>
              </a:rPr>
              <a:t>)</a:t>
            </a:r>
            <a:r>
              <a:rPr lang="uk-UA" sz="2400" b="1" dirty="0" smtClean="0">
                <a:latin typeface="Times New Roman" panose="02020603050405020304" pitchFamily="18" charset="0"/>
                <a:cs typeface="Times New Roman" panose="02020603050405020304" pitchFamily="18" charset="0"/>
              </a:rPr>
              <a:t>:</a:t>
            </a:r>
          </a:p>
          <a:p>
            <a:pPr marL="0" indent="0" algn="just">
              <a:buNone/>
            </a:pPr>
            <a:r>
              <a:rPr lang="uk-UA" sz="2400" dirty="0" smtClean="0">
                <a:latin typeface="Times New Roman" panose="02020603050405020304" pitchFamily="18" charset="0"/>
                <a:cs typeface="Times New Roman" panose="02020603050405020304" pitchFamily="18" charset="0"/>
              </a:rPr>
              <a:t>складається </a:t>
            </a:r>
            <a:r>
              <a:rPr lang="uk-UA" sz="2400" dirty="0">
                <a:latin typeface="Times New Roman" panose="02020603050405020304" pitchFamily="18" charset="0"/>
                <a:cs typeface="Times New Roman" panose="02020603050405020304" pitchFamily="18" charset="0"/>
              </a:rPr>
              <a:t>з 14 завдань (встати, сісти, підняти предмет, обернутися тощо</a:t>
            </a:r>
            <a:r>
              <a:rPr lang="uk-UA" sz="2400" dirty="0" smtClean="0">
                <a:latin typeface="Times New Roman" panose="02020603050405020304" pitchFamily="18" charset="0"/>
                <a:cs typeface="Times New Roman" panose="02020603050405020304" pitchFamily="18" charset="0"/>
              </a:rPr>
              <a:t>). Кожне </a:t>
            </a:r>
            <a:r>
              <a:rPr lang="uk-UA" sz="2400" dirty="0">
                <a:latin typeface="Times New Roman" panose="02020603050405020304" pitchFamily="18" charset="0"/>
                <a:cs typeface="Times New Roman" panose="02020603050405020304" pitchFamily="18" charset="0"/>
              </a:rPr>
              <a:t>оцінюється від 0 до 4 балів</a:t>
            </a:r>
            <a:r>
              <a:rPr lang="uk-UA" sz="2400" dirty="0" smtClean="0">
                <a:latin typeface="Times New Roman" panose="02020603050405020304" pitchFamily="18" charset="0"/>
                <a:cs typeface="Times New Roman" panose="02020603050405020304" pitchFamily="18" charset="0"/>
              </a:rPr>
              <a:t>.</a:t>
            </a:r>
          </a:p>
          <a:p>
            <a:pPr marL="0" indent="0" algn="just">
              <a:buNone/>
            </a:pPr>
            <a:r>
              <a:rPr lang="uk-UA" sz="2400" dirty="0" smtClean="0">
                <a:latin typeface="Times New Roman" panose="02020603050405020304" pitchFamily="18" charset="0"/>
                <a:cs typeface="Times New Roman" panose="02020603050405020304" pitchFamily="18" charset="0"/>
              </a:rPr>
              <a:t>Максимальна кількість балів - 56, кількість &lt; 45 </a:t>
            </a:r>
            <a:r>
              <a:rPr lang="uk-UA" sz="2400" dirty="0">
                <a:latin typeface="Times New Roman" panose="02020603050405020304" pitchFamily="18" charset="0"/>
                <a:cs typeface="Times New Roman" panose="02020603050405020304" pitchFamily="18" charset="0"/>
              </a:rPr>
              <a:t>балів </a:t>
            </a:r>
            <a:r>
              <a:rPr lang="uk-UA" sz="2400" dirty="0" smtClean="0">
                <a:latin typeface="Times New Roman" panose="02020603050405020304" pitchFamily="18" charset="0"/>
                <a:cs typeface="Times New Roman" panose="02020603050405020304" pitchFamily="18" charset="0"/>
              </a:rPr>
              <a:t>означає </a:t>
            </a:r>
            <a:r>
              <a:rPr lang="uk-UA" sz="2400" dirty="0">
                <a:latin typeface="Times New Roman" panose="02020603050405020304" pitchFamily="18" charset="0"/>
                <a:cs typeface="Times New Roman" panose="02020603050405020304" pitchFamily="18" charset="0"/>
              </a:rPr>
              <a:t>високий ризик </a:t>
            </a:r>
            <a:r>
              <a:rPr lang="uk-UA" sz="2400" dirty="0" smtClean="0">
                <a:latin typeface="Times New Roman" panose="02020603050405020304" pitchFamily="18" charset="0"/>
                <a:cs typeface="Times New Roman" panose="02020603050405020304" pitchFamily="18" charset="0"/>
              </a:rPr>
              <a:t>падіння.</a:t>
            </a:r>
          </a:p>
          <a:p>
            <a:pPr marL="0" indent="0" algn="just">
              <a:buNone/>
            </a:pPr>
            <a:endParaRPr lang="uk-UA" sz="2800" dirty="0" smtClean="0">
              <a:latin typeface="Times New Roman" panose="02020603050405020304" pitchFamily="18" charset="0"/>
              <a:cs typeface="Times New Roman" panose="02020603050405020304" pitchFamily="18" charset="0"/>
            </a:endParaRPr>
          </a:p>
          <a:p>
            <a:pPr marL="0" indent="0" algn="just">
              <a:buNone/>
            </a:pPr>
            <a:endParaRPr lang="uk-UA" sz="2800" dirty="0" smtClean="0">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a:stretch>
            <a:fillRect/>
          </a:stretch>
        </p:blipFill>
        <p:spPr>
          <a:xfrm>
            <a:off x="2555776" y="2492896"/>
            <a:ext cx="4717565" cy="4262459"/>
          </a:xfrm>
          <a:prstGeom prst="rect">
            <a:avLst/>
          </a:prstGeom>
        </p:spPr>
      </p:pic>
    </p:spTree>
    <p:extLst>
      <p:ext uri="{BB962C8B-B14F-4D97-AF65-F5344CB8AC3E}">
        <p14:creationId xmlns:p14="http://schemas.microsoft.com/office/powerpoint/2010/main" val="1217629033"/>
      </p:ext>
    </p:extLst>
  </p:cSld>
  <p:clrMapOvr>
    <a:masterClrMapping/>
  </p:clrMapOvr>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8712E4CA-AF0D-4D5C-8E12-E1B983D4403B}"/>
              </a:ext>
            </a:extLst>
          </p:cNvPr>
          <p:cNvSpPr>
            <a:spLocks noGrp="1"/>
          </p:cNvSpPr>
          <p:nvPr>
            <p:ph idx="1"/>
          </p:nvPr>
        </p:nvSpPr>
        <p:spPr>
          <a:xfrm>
            <a:off x="323528" y="260648"/>
            <a:ext cx="8541751" cy="6420272"/>
          </a:xfrm>
        </p:spPr>
        <p:txBody>
          <a:bodyPr>
            <a:normAutofit/>
          </a:bodyPr>
          <a:lstStyle/>
          <a:p>
            <a:pPr algn="just"/>
            <a:r>
              <a:rPr lang="uk-UA" sz="2400" b="1" dirty="0">
                <a:latin typeface="Times New Roman" panose="02020603050405020304" pitchFamily="18" charset="0"/>
                <a:cs typeface="Times New Roman" panose="02020603050405020304" pitchFamily="18" charset="0"/>
              </a:rPr>
              <a:t>Тест функціональної досяжності </a:t>
            </a:r>
            <a:r>
              <a:rPr lang="uk-UA" sz="2400" b="1" dirty="0" smtClean="0">
                <a:latin typeface="Times New Roman" panose="02020603050405020304" pitchFamily="18" charset="0"/>
                <a:cs typeface="Times New Roman" panose="02020603050405020304" pitchFamily="18" charset="0"/>
              </a:rPr>
              <a:t>(</a:t>
            </a:r>
            <a:r>
              <a:rPr lang="de-DE" sz="2400" b="1" dirty="0" err="1" smtClean="0">
                <a:latin typeface="Times New Roman" panose="02020603050405020304" pitchFamily="18" charset="0"/>
                <a:cs typeface="Times New Roman" panose="02020603050405020304" pitchFamily="18" charset="0"/>
              </a:rPr>
              <a:t>Functional</a:t>
            </a:r>
            <a:r>
              <a:rPr lang="de-DE" sz="2400" b="1" dirty="0" smtClean="0">
                <a:latin typeface="Times New Roman" panose="02020603050405020304" pitchFamily="18" charset="0"/>
                <a:cs typeface="Times New Roman" panose="02020603050405020304" pitchFamily="18" charset="0"/>
              </a:rPr>
              <a:t> </a:t>
            </a:r>
            <a:r>
              <a:rPr lang="de-DE" sz="2400" b="1" dirty="0" err="1">
                <a:latin typeface="Times New Roman" panose="02020603050405020304" pitchFamily="18" charset="0"/>
                <a:cs typeface="Times New Roman" panose="02020603050405020304" pitchFamily="18" charset="0"/>
              </a:rPr>
              <a:t>Reach</a:t>
            </a:r>
            <a:r>
              <a:rPr lang="de-DE" sz="2400" b="1" dirty="0">
                <a:latin typeface="Times New Roman" panose="02020603050405020304" pitchFamily="18" charset="0"/>
                <a:cs typeface="Times New Roman" panose="02020603050405020304" pitchFamily="18" charset="0"/>
              </a:rPr>
              <a:t> </a:t>
            </a:r>
            <a:r>
              <a:rPr lang="de-DE" sz="2400" b="1" dirty="0" smtClean="0">
                <a:latin typeface="Times New Roman" panose="02020603050405020304" pitchFamily="18" charset="0"/>
                <a:cs typeface="Times New Roman" panose="02020603050405020304" pitchFamily="18" charset="0"/>
              </a:rPr>
              <a:t>Test</a:t>
            </a:r>
            <a:r>
              <a:rPr lang="uk-UA" sz="2400" b="1" dirty="0" smtClean="0">
                <a:latin typeface="Times New Roman" panose="02020603050405020304" pitchFamily="18" charset="0"/>
                <a:cs typeface="Times New Roman" panose="02020603050405020304" pitchFamily="18" charset="0"/>
              </a:rPr>
              <a:t>): </a:t>
            </a:r>
          </a:p>
          <a:p>
            <a:pPr marL="0" indent="0" algn="just">
              <a:buNone/>
            </a:pPr>
            <a:r>
              <a:rPr lang="uk-UA" sz="2400" dirty="0">
                <a:latin typeface="Times New Roman" panose="02020603050405020304" pitchFamily="18" charset="0"/>
                <a:cs typeface="Times New Roman" panose="02020603050405020304" pitchFamily="18" charset="0"/>
              </a:rPr>
              <a:t>п</a:t>
            </a:r>
            <a:r>
              <a:rPr lang="uk-UA" sz="2400" dirty="0" smtClean="0">
                <a:latin typeface="Times New Roman" panose="02020603050405020304" pitchFamily="18" charset="0"/>
                <a:cs typeface="Times New Roman" panose="02020603050405020304" pitchFamily="18" charset="0"/>
              </a:rPr>
              <a:t>ацієнт стоїть з витягнутою рукою, потім тягнеться рукою вперед, стоячи на місці і не втрачаючи рівноваги. Мета - виміряти, наскільки далеко людина може дотягнутися вперед, не зробивши кроків і не втративши баланс.</a:t>
            </a:r>
          </a:p>
          <a:p>
            <a:pPr marL="0" indent="0">
              <a:buNone/>
            </a:pPr>
            <a:r>
              <a:rPr lang="uk-UA" sz="2400" i="1" dirty="0" smtClean="0">
                <a:latin typeface="Times New Roman" panose="02020603050405020304" pitchFamily="18" charset="0"/>
                <a:cs typeface="Times New Roman" panose="02020603050405020304" pitchFamily="18" charset="0"/>
              </a:rPr>
              <a:t>Норма </a:t>
            </a:r>
            <a:r>
              <a:rPr lang="uk-UA" sz="2400" i="1" dirty="0">
                <a:latin typeface="Times New Roman" panose="02020603050405020304" pitchFamily="18" charset="0"/>
                <a:cs typeface="Times New Roman" panose="02020603050405020304" pitchFamily="18" charset="0"/>
              </a:rPr>
              <a:t>залежить від віку:</a:t>
            </a:r>
            <a:endParaRPr lang="uk-UA" sz="2400" dirty="0">
              <a:latin typeface="Times New Roman" panose="02020603050405020304" pitchFamily="18" charset="0"/>
              <a:cs typeface="Times New Roman" panose="02020603050405020304" pitchFamily="18" charset="0"/>
            </a:endParaRPr>
          </a:p>
          <a:p>
            <a:pPr marL="0" indent="0">
              <a:buNone/>
            </a:pPr>
            <a:r>
              <a:rPr lang="uk-UA" sz="2400" dirty="0">
                <a:latin typeface="Times New Roman" panose="02020603050405020304" pitchFamily="18" charset="0"/>
                <a:cs typeface="Times New Roman" panose="02020603050405020304" pitchFamily="18" charset="0"/>
              </a:rPr>
              <a:t>м</a:t>
            </a:r>
            <a:r>
              <a:rPr lang="uk-UA" sz="2400" dirty="0" smtClean="0">
                <a:latin typeface="Times New Roman" panose="02020603050405020304" pitchFamily="18" charset="0"/>
                <a:cs typeface="Times New Roman" panose="02020603050405020304" pitchFamily="18" charset="0"/>
              </a:rPr>
              <a:t>олоді </a:t>
            </a:r>
            <a:r>
              <a:rPr lang="uk-UA" sz="2400" dirty="0">
                <a:latin typeface="Times New Roman" panose="02020603050405020304" pitchFamily="18" charset="0"/>
                <a:cs typeface="Times New Roman" panose="02020603050405020304" pitchFamily="18" charset="0"/>
              </a:rPr>
              <a:t>дорослі: 35–40 </a:t>
            </a:r>
            <a:r>
              <a:rPr lang="uk-UA" sz="2400" dirty="0" smtClean="0">
                <a:latin typeface="Times New Roman" panose="02020603050405020304" pitchFamily="18" charset="0"/>
                <a:cs typeface="Times New Roman" panose="02020603050405020304" pitchFamily="18" charset="0"/>
              </a:rPr>
              <a:t>см, особи </a:t>
            </a:r>
            <a:r>
              <a:rPr lang="uk-UA" sz="2400" dirty="0">
                <a:latin typeface="Times New Roman" panose="02020603050405020304" pitchFamily="18" charset="0"/>
                <a:cs typeface="Times New Roman" panose="02020603050405020304" pitchFamily="18" charset="0"/>
              </a:rPr>
              <a:t>65+ років: 25–30 </a:t>
            </a:r>
            <a:r>
              <a:rPr lang="uk-UA" sz="2400" dirty="0" smtClean="0">
                <a:latin typeface="Times New Roman" panose="02020603050405020304" pitchFamily="18" charset="0"/>
                <a:cs typeface="Times New Roman" panose="02020603050405020304" pitchFamily="18" charset="0"/>
              </a:rPr>
              <a:t>см.</a:t>
            </a:r>
            <a:endParaRPr lang="uk-UA" sz="2400" dirty="0">
              <a:latin typeface="Times New Roman" panose="02020603050405020304" pitchFamily="18" charset="0"/>
              <a:cs typeface="Times New Roman" panose="02020603050405020304" pitchFamily="18" charset="0"/>
            </a:endParaRPr>
          </a:p>
          <a:p>
            <a:pPr marL="0" indent="0">
              <a:buNone/>
            </a:pPr>
            <a:r>
              <a:rPr lang="uk-UA" sz="2400" dirty="0" smtClean="0">
                <a:latin typeface="Times New Roman" panose="02020603050405020304" pitchFamily="18" charset="0"/>
                <a:cs typeface="Times New Roman" panose="02020603050405020304" pitchFamily="18" charset="0"/>
              </a:rPr>
              <a:t>Відстань &lt; 15-18 </a:t>
            </a:r>
            <a:r>
              <a:rPr lang="uk-UA" sz="2400" dirty="0">
                <a:latin typeface="Times New Roman" panose="02020603050405020304" pitchFamily="18" charset="0"/>
                <a:cs typeface="Times New Roman" panose="02020603050405020304" pitchFamily="18" charset="0"/>
              </a:rPr>
              <a:t>см у літніх </a:t>
            </a:r>
            <a:r>
              <a:rPr lang="uk-UA" sz="2400" dirty="0" smtClean="0">
                <a:latin typeface="Times New Roman" panose="02020603050405020304" pitchFamily="18" charset="0"/>
                <a:cs typeface="Times New Roman" panose="02020603050405020304" pitchFamily="18" charset="0"/>
              </a:rPr>
              <a:t>людей - </a:t>
            </a:r>
            <a:r>
              <a:rPr lang="uk-UA" sz="2400" dirty="0">
                <a:latin typeface="Times New Roman" panose="02020603050405020304" pitchFamily="18" charset="0"/>
                <a:cs typeface="Times New Roman" panose="02020603050405020304" pitchFamily="18" charset="0"/>
              </a:rPr>
              <a:t>серйозний індикатор обмеженої </a:t>
            </a:r>
            <a:r>
              <a:rPr lang="uk-UA" sz="2400" dirty="0" smtClean="0">
                <a:latin typeface="Times New Roman" panose="02020603050405020304" pitchFamily="18" charset="0"/>
                <a:cs typeface="Times New Roman" panose="02020603050405020304" pitchFamily="18" charset="0"/>
              </a:rPr>
              <a:t>стабільності; означає  </a:t>
            </a:r>
            <a:r>
              <a:rPr lang="uk-UA" sz="2400" dirty="0">
                <a:latin typeface="Times New Roman" panose="02020603050405020304" pitchFamily="18" charset="0"/>
                <a:cs typeface="Times New Roman" panose="02020603050405020304" pitchFamily="18" charset="0"/>
              </a:rPr>
              <a:t>підвищений ризик падіння.</a:t>
            </a:r>
          </a:p>
          <a:p>
            <a:pPr marL="0" indent="0" algn="just">
              <a:buNone/>
            </a:pPr>
            <a:endParaRPr lang="uk-UA" sz="2400" dirty="0" smtClean="0">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a:stretch>
            <a:fillRect/>
          </a:stretch>
        </p:blipFill>
        <p:spPr>
          <a:xfrm>
            <a:off x="2830207" y="3962791"/>
            <a:ext cx="3181953" cy="2723776"/>
          </a:xfrm>
          <a:prstGeom prst="rect">
            <a:avLst/>
          </a:prstGeom>
        </p:spPr>
      </p:pic>
    </p:spTree>
    <p:extLst>
      <p:ext uri="{BB962C8B-B14F-4D97-AF65-F5344CB8AC3E}">
        <p14:creationId xmlns:p14="http://schemas.microsoft.com/office/powerpoint/2010/main" val="1658280305"/>
      </p:ext>
    </p:extLst>
  </p:cSld>
  <p:clrMapOvr>
    <a:masterClrMapping/>
  </p:clrMapOvr>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8712E4CA-AF0D-4D5C-8E12-E1B983D4403B}"/>
              </a:ext>
            </a:extLst>
          </p:cNvPr>
          <p:cNvSpPr>
            <a:spLocks noGrp="1"/>
          </p:cNvSpPr>
          <p:nvPr>
            <p:ph idx="1"/>
          </p:nvPr>
        </p:nvSpPr>
        <p:spPr>
          <a:xfrm>
            <a:off x="251520" y="332656"/>
            <a:ext cx="8568952" cy="6525344"/>
          </a:xfrm>
        </p:spPr>
        <p:txBody>
          <a:bodyPr>
            <a:normAutofit/>
          </a:bodyPr>
          <a:lstStyle/>
          <a:p>
            <a:pPr algn="just"/>
            <a:r>
              <a:rPr lang="uk-UA" sz="2400" b="1" dirty="0" smtClean="0">
                <a:latin typeface="Times New Roman" panose="02020603050405020304" pitchFamily="18" charset="0"/>
                <a:cs typeface="Times New Roman" panose="02020603050405020304" pitchFamily="18" charset="0"/>
              </a:rPr>
              <a:t>Тест </a:t>
            </a:r>
            <a:r>
              <a:rPr lang="uk-UA" sz="2400" b="1" dirty="0" err="1">
                <a:latin typeface="Times New Roman" panose="02020603050405020304" pitchFamily="18" charset="0"/>
                <a:cs typeface="Times New Roman" panose="02020603050405020304" pitchFamily="18" charset="0"/>
              </a:rPr>
              <a:t>Тінетті</a:t>
            </a:r>
            <a:r>
              <a:rPr lang="uk-UA" sz="2400" dirty="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a:t>
            </a:r>
            <a:r>
              <a:rPr lang="de-DE" sz="2400" dirty="0" err="1" smtClean="0">
                <a:latin typeface="Times New Roman" panose="02020603050405020304" pitchFamily="18" charset="0"/>
                <a:cs typeface="Times New Roman" panose="02020603050405020304" pitchFamily="18" charset="0"/>
              </a:rPr>
              <a:t>Tinetti</a:t>
            </a:r>
            <a:r>
              <a:rPr lang="de-DE" sz="2400" dirty="0" smtClean="0">
                <a:latin typeface="Times New Roman" panose="02020603050405020304" pitchFamily="18" charset="0"/>
                <a:cs typeface="Times New Roman" panose="02020603050405020304" pitchFamily="18" charset="0"/>
              </a:rPr>
              <a:t> </a:t>
            </a:r>
            <a:r>
              <a:rPr lang="de-DE" sz="2400" dirty="0">
                <a:latin typeface="Times New Roman" panose="02020603050405020304" pitchFamily="18" charset="0"/>
                <a:cs typeface="Times New Roman" panose="02020603050405020304" pitchFamily="18" charset="0"/>
              </a:rPr>
              <a:t>Balance </a:t>
            </a:r>
            <a:r>
              <a:rPr lang="de-DE" sz="2400" dirty="0" smtClean="0">
                <a:latin typeface="Times New Roman" panose="02020603050405020304" pitchFamily="18" charset="0"/>
                <a:cs typeface="Times New Roman" panose="02020603050405020304" pitchFamily="18" charset="0"/>
              </a:rPr>
              <a:t>Test)</a:t>
            </a:r>
            <a:r>
              <a:rPr lang="uk-UA" sz="2400" dirty="0" smtClean="0">
                <a:latin typeface="Times New Roman" panose="02020603050405020304" pitchFamily="18" charset="0"/>
                <a:cs typeface="Times New Roman" panose="02020603050405020304" pitchFamily="18" charset="0"/>
              </a:rPr>
              <a:t>: </a:t>
            </a:r>
          </a:p>
          <a:p>
            <a:pPr marL="0" indent="0" algn="just">
              <a:buNone/>
            </a:pPr>
            <a:r>
              <a:rPr lang="uk-UA" sz="2400" dirty="0">
                <a:latin typeface="Times New Roman" panose="02020603050405020304" pitchFamily="18" charset="0"/>
                <a:cs typeface="Times New Roman" panose="02020603050405020304" pitchFamily="18" charset="0"/>
              </a:rPr>
              <a:t>це клінічний тест, який використовується для оцінки рівноваги, ходи та ризику падінь у пацієнтів, особливо літніх. Він складається з двох частин: оцінки рівноваги та оцінки ходи. </a:t>
            </a:r>
            <a:endParaRPr lang="uk-UA" sz="2400" dirty="0" smtClean="0">
              <a:latin typeface="Times New Roman" panose="02020603050405020304" pitchFamily="18" charset="0"/>
              <a:cs typeface="Times New Roman" panose="02020603050405020304" pitchFamily="18" charset="0"/>
            </a:endParaRPr>
          </a:p>
          <a:p>
            <a:pPr marL="0" indent="0" algn="just">
              <a:buNone/>
            </a:pPr>
            <a:r>
              <a:rPr lang="uk-UA" sz="2400" dirty="0" smtClean="0">
                <a:latin typeface="Times New Roman" panose="02020603050405020304" pitchFamily="18" charset="0"/>
                <a:cs typeface="Times New Roman" panose="02020603050405020304" pitchFamily="18" charset="0"/>
              </a:rPr>
              <a:t>Використовується в геріатрії.</a:t>
            </a:r>
            <a:endParaRPr lang="uk-UA" sz="2400" dirty="0">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a:stretch>
            <a:fillRect/>
          </a:stretch>
        </p:blipFill>
        <p:spPr>
          <a:xfrm>
            <a:off x="2699792" y="2969992"/>
            <a:ext cx="4392488" cy="2482711"/>
          </a:xfrm>
          <a:prstGeom prst="rect">
            <a:avLst/>
          </a:prstGeom>
        </p:spPr>
      </p:pic>
    </p:spTree>
    <p:extLst>
      <p:ext uri="{BB962C8B-B14F-4D97-AF65-F5344CB8AC3E}">
        <p14:creationId xmlns:p14="http://schemas.microsoft.com/office/powerpoint/2010/main" val="2465150781"/>
      </p:ext>
    </p:extLst>
  </p:cSld>
  <p:clrMapOvr>
    <a:masterClrMapping/>
  </p:clrMapOvr>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8712E4CA-AF0D-4D5C-8E12-E1B983D4403B}"/>
              </a:ext>
            </a:extLst>
          </p:cNvPr>
          <p:cNvSpPr>
            <a:spLocks noGrp="1"/>
          </p:cNvSpPr>
          <p:nvPr>
            <p:ph idx="1"/>
          </p:nvPr>
        </p:nvSpPr>
        <p:spPr>
          <a:xfrm>
            <a:off x="323528" y="191467"/>
            <a:ext cx="8568952" cy="6525344"/>
          </a:xfrm>
        </p:spPr>
        <p:txBody>
          <a:bodyPr>
            <a:normAutofit/>
          </a:bodyPr>
          <a:lstStyle/>
          <a:p>
            <a:pPr marL="0" indent="0" algn="ctr">
              <a:buNone/>
            </a:pPr>
            <a:r>
              <a:rPr lang="uk-UA" sz="2400" b="1" dirty="0" smtClean="0">
                <a:solidFill>
                  <a:srgbClr val="0070C0"/>
                </a:solidFill>
                <a:latin typeface="Times New Roman" panose="02020603050405020304" pitchFamily="18" charset="0"/>
                <a:cs typeface="Times New Roman" panose="02020603050405020304" pitchFamily="18" charset="0"/>
              </a:rPr>
              <a:t>Інструментальні методи</a:t>
            </a:r>
          </a:p>
          <a:p>
            <a:pPr marL="0" indent="0" algn="ctr">
              <a:buNone/>
            </a:pPr>
            <a:endParaRPr lang="uk-UA" sz="2400" b="1" dirty="0" smtClean="0">
              <a:latin typeface="Times New Roman" panose="02020603050405020304" pitchFamily="18" charset="0"/>
              <a:cs typeface="Times New Roman" panose="02020603050405020304" pitchFamily="18" charset="0"/>
            </a:endParaRPr>
          </a:p>
          <a:p>
            <a:pPr algn="just"/>
            <a:r>
              <a:rPr lang="uk-UA" sz="2400" b="1" dirty="0" smtClean="0">
                <a:latin typeface="Times New Roman" panose="02020603050405020304" pitchFamily="18" charset="0"/>
                <a:cs typeface="Times New Roman" panose="02020603050405020304" pitchFamily="18" charset="0"/>
              </a:rPr>
              <a:t>Стабілографія (платформна постурографія) </a:t>
            </a:r>
            <a:r>
              <a:rPr lang="uk-UA" sz="2400" dirty="0" smtClean="0">
                <a:latin typeface="Times New Roman" panose="02020603050405020304" pitchFamily="18" charset="0"/>
                <a:cs typeface="Times New Roman" panose="02020603050405020304" pitchFamily="18" charset="0"/>
              </a:rPr>
              <a:t>– вважається найточнішим </a:t>
            </a:r>
            <a:r>
              <a:rPr lang="uk-UA" sz="2400" dirty="0">
                <a:latin typeface="Times New Roman" panose="02020603050405020304" pitchFamily="18" charset="0"/>
                <a:cs typeface="Times New Roman" panose="02020603050405020304" pitchFamily="18" charset="0"/>
              </a:rPr>
              <a:t>і </a:t>
            </a:r>
            <a:r>
              <a:rPr lang="uk-UA" sz="2400" dirty="0" smtClean="0">
                <a:latin typeface="Times New Roman" panose="02020603050405020304" pitchFamily="18" charset="0"/>
                <a:cs typeface="Times New Roman" panose="02020603050405020304" pitchFamily="18" charset="0"/>
              </a:rPr>
              <a:t>найпоширенішим інструментальним методом оцінювання здатності утримувати рівновагу.</a:t>
            </a:r>
          </a:p>
          <a:p>
            <a:pPr marL="0" indent="0" algn="just">
              <a:buNone/>
            </a:pPr>
            <a:r>
              <a:rPr lang="uk-UA" sz="2400" dirty="0" smtClean="0">
                <a:latin typeface="Times New Roman" panose="02020603050405020304" pitchFamily="18" charset="0"/>
                <a:cs typeface="Times New Roman" panose="02020603050405020304" pitchFamily="18" charset="0"/>
              </a:rPr>
              <a:t>Людина </a:t>
            </a:r>
            <a:r>
              <a:rPr lang="uk-UA" sz="2400" dirty="0">
                <a:latin typeface="Times New Roman" panose="02020603050405020304" pitchFamily="18" charset="0"/>
                <a:cs typeface="Times New Roman" panose="02020603050405020304" pitchFamily="18" charset="0"/>
              </a:rPr>
              <a:t>стоїть на спеціальній платформі, яка реєструє коливання тіла (центр </a:t>
            </a:r>
            <a:r>
              <a:rPr lang="uk-UA" sz="2400" dirty="0" smtClean="0">
                <a:latin typeface="Times New Roman" panose="02020603050405020304" pitchFamily="18" charset="0"/>
                <a:cs typeface="Times New Roman" panose="02020603050405020304" pitchFamily="18" charset="0"/>
              </a:rPr>
              <a:t>тиску тіла (ЦТТ), </a:t>
            </a:r>
            <a:r>
              <a:rPr lang="uk-UA" sz="2400" dirty="0">
                <a:latin typeface="Times New Roman" panose="02020603050405020304" pitchFamily="18" charset="0"/>
                <a:cs typeface="Times New Roman" panose="02020603050405020304" pitchFamily="18" charset="0"/>
              </a:rPr>
              <a:t>зміщення маси</a:t>
            </a:r>
            <a:r>
              <a:rPr lang="uk-UA" sz="2400" dirty="0" smtClean="0">
                <a:latin typeface="Times New Roman" panose="02020603050405020304" pitchFamily="18" charset="0"/>
                <a:cs typeface="Times New Roman" panose="02020603050405020304" pitchFamily="18" charset="0"/>
              </a:rPr>
              <a:t>). Може виконуватись із відкритими/закритими очима, на нестійкій поверхні тощо.</a:t>
            </a:r>
          </a:p>
          <a:p>
            <a:pPr marL="0" indent="0" algn="just">
              <a:buNone/>
            </a:pPr>
            <a:endParaRPr lang="uk-UA" sz="2400" dirty="0">
              <a:latin typeface="Times New Roman" panose="02020603050405020304" pitchFamily="18" charset="0"/>
              <a:cs typeface="Times New Roman" panose="02020603050405020304" pitchFamily="18" charset="0"/>
            </a:endParaRPr>
          </a:p>
          <a:p>
            <a:pPr marL="0" indent="0" algn="just">
              <a:buNone/>
            </a:pPr>
            <a:endParaRPr lang="uk-UA" sz="2400" dirty="0">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a:stretch>
            <a:fillRect/>
          </a:stretch>
        </p:blipFill>
        <p:spPr>
          <a:xfrm>
            <a:off x="2483768" y="3933056"/>
            <a:ext cx="3741606" cy="2783755"/>
          </a:xfrm>
          <a:prstGeom prst="rect">
            <a:avLst/>
          </a:prstGeom>
        </p:spPr>
      </p:pic>
    </p:spTree>
    <p:extLst>
      <p:ext uri="{BB962C8B-B14F-4D97-AF65-F5344CB8AC3E}">
        <p14:creationId xmlns:p14="http://schemas.microsoft.com/office/powerpoint/2010/main" val="4274582887"/>
      </p:ext>
    </p:extLst>
  </p:cSld>
  <p:clrMapOvr>
    <a:masterClrMapping/>
  </p:clrMapOvr>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8712E4CA-AF0D-4D5C-8E12-E1B983D4403B}"/>
              </a:ext>
            </a:extLst>
          </p:cNvPr>
          <p:cNvSpPr>
            <a:spLocks noGrp="1"/>
          </p:cNvSpPr>
          <p:nvPr>
            <p:ph idx="1"/>
          </p:nvPr>
        </p:nvSpPr>
        <p:spPr>
          <a:xfrm>
            <a:off x="251520" y="332656"/>
            <a:ext cx="8568952" cy="6525344"/>
          </a:xfrm>
        </p:spPr>
        <p:txBody>
          <a:bodyPr>
            <a:normAutofit/>
          </a:bodyPr>
          <a:lstStyle/>
          <a:p>
            <a:pPr marL="0" indent="0" algn="just">
              <a:buNone/>
            </a:pPr>
            <a:r>
              <a:rPr lang="uk-UA" sz="2400" b="1" dirty="0" smtClean="0">
                <a:latin typeface="Times New Roman" panose="02020603050405020304" pitchFamily="18" charset="0"/>
                <a:cs typeface="Times New Roman" panose="02020603050405020304" pitchFamily="18" charset="0"/>
              </a:rPr>
              <a:t>Типи постурографії</a:t>
            </a:r>
          </a:p>
          <a:p>
            <a:pPr algn="just"/>
            <a:r>
              <a:rPr lang="uk-UA" sz="2400" dirty="0" smtClean="0">
                <a:latin typeface="Times New Roman" panose="02020603050405020304" pitchFamily="18" charset="0"/>
                <a:cs typeface="Times New Roman" panose="02020603050405020304" pitchFamily="18" charset="0"/>
              </a:rPr>
              <a:t>Динамічна </a:t>
            </a:r>
            <a:r>
              <a:rPr lang="uk-UA" sz="2400" dirty="0">
                <a:latin typeface="Times New Roman" panose="02020603050405020304" pitchFamily="18" charset="0"/>
                <a:cs typeface="Times New Roman" panose="02020603050405020304" pitchFamily="18" charset="0"/>
              </a:rPr>
              <a:t>постурографія – оцінка рівноваги під час рухів або навантажень</a:t>
            </a:r>
            <a:r>
              <a:rPr lang="uk-UA" sz="2400" dirty="0" smtClean="0">
                <a:latin typeface="Times New Roman" panose="02020603050405020304" pitchFamily="18" charset="0"/>
                <a:cs typeface="Times New Roman" panose="02020603050405020304" pitchFamily="18" charset="0"/>
              </a:rPr>
              <a:t>.</a:t>
            </a:r>
          </a:p>
          <a:p>
            <a:pPr algn="just"/>
            <a:r>
              <a:rPr lang="uk-UA" sz="2400" dirty="0" smtClean="0">
                <a:latin typeface="Times New Roman" panose="02020603050405020304" pitchFamily="18" charset="0"/>
                <a:cs typeface="Times New Roman" panose="02020603050405020304" pitchFamily="18" charset="0"/>
              </a:rPr>
              <a:t>Статична </a:t>
            </a:r>
            <a:r>
              <a:rPr lang="uk-UA" sz="2400" dirty="0">
                <a:latin typeface="Times New Roman" panose="02020603050405020304" pitchFamily="18" charset="0"/>
                <a:cs typeface="Times New Roman" panose="02020603050405020304" pitchFamily="18" charset="0"/>
              </a:rPr>
              <a:t>постурографія – оцінка </a:t>
            </a:r>
            <a:r>
              <a:rPr lang="uk-UA" sz="2400" dirty="0" smtClean="0">
                <a:latin typeface="Times New Roman" panose="02020603050405020304" pitchFamily="18" charset="0"/>
                <a:cs typeface="Times New Roman" panose="02020603050405020304" pitchFamily="18" charset="0"/>
              </a:rPr>
              <a:t>рівноваги під </a:t>
            </a:r>
            <a:r>
              <a:rPr lang="uk-UA" sz="2400" dirty="0">
                <a:latin typeface="Times New Roman" panose="02020603050405020304" pitchFamily="18" charset="0"/>
                <a:cs typeface="Times New Roman" panose="02020603050405020304" pitchFamily="18" charset="0"/>
              </a:rPr>
              <a:t>час стояння на місці</a:t>
            </a:r>
            <a:r>
              <a:rPr lang="uk-UA" sz="2400" dirty="0" smtClean="0">
                <a:latin typeface="Times New Roman" panose="02020603050405020304" pitchFamily="18" charset="0"/>
                <a:cs typeface="Times New Roman" panose="02020603050405020304" pitchFamily="18" charset="0"/>
              </a:rPr>
              <a:t>.</a:t>
            </a:r>
          </a:p>
          <a:p>
            <a:pPr marL="0" indent="0" algn="just">
              <a:buNone/>
            </a:pPr>
            <a:endParaRPr lang="uk-UA" sz="2400" dirty="0">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a:stretch>
            <a:fillRect/>
          </a:stretch>
        </p:blipFill>
        <p:spPr>
          <a:xfrm>
            <a:off x="4298655" y="4671839"/>
            <a:ext cx="4248472" cy="2006947"/>
          </a:xfrm>
          <a:prstGeom prst="rect">
            <a:avLst/>
          </a:prstGeom>
        </p:spPr>
      </p:pic>
      <p:pic>
        <p:nvPicPr>
          <p:cNvPr id="5" name="Рисунок 4"/>
          <p:cNvPicPr>
            <a:picLocks noChangeAspect="1"/>
          </p:cNvPicPr>
          <p:nvPr/>
        </p:nvPicPr>
        <p:blipFill>
          <a:blip r:embed="rId3"/>
          <a:stretch>
            <a:fillRect/>
          </a:stretch>
        </p:blipFill>
        <p:spPr>
          <a:xfrm>
            <a:off x="366876" y="2844495"/>
            <a:ext cx="3816424" cy="2858634"/>
          </a:xfrm>
          <a:prstGeom prst="rect">
            <a:avLst/>
          </a:prstGeom>
        </p:spPr>
      </p:pic>
      <p:pic>
        <p:nvPicPr>
          <p:cNvPr id="6" name="Рисунок 5"/>
          <p:cNvPicPr>
            <a:picLocks noChangeAspect="1"/>
          </p:cNvPicPr>
          <p:nvPr/>
        </p:nvPicPr>
        <p:blipFill>
          <a:blip r:embed="rId4"/>
          <a:stretch>
            <a:fillRect/>
          </a:stretch>
        </p:blipFill>
        <p:spPr>
          <a:xfrm>
            <a:off x="5148064" y="2204864"/>
            <a:ext cx="1847850" cy="2466975"/>
          </a:xfrm>
          <a:prstGeom prst="rect">
            <a:avLst/>
          </a:prstGeom>
        </p:spPr>
      </p:pic>
    </p:spTree>
    <p:extLst>
      <p:ext uri="{BB962C8B-B14F-4D97-AF65-F5344CB8AC3E}">
        <p14:creationId xmlns:p14="http://schemas.microsoft.com/office/powerpoint/2010/main" val="3162583413"/>
      </p:ext>
    </p:extLst>
  </p:cSld>
  <p:clrMapOvr>
    <a:masterClrMapping/>
  </p:clrMapOvr>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8712E4CA-AF0D-4D5C-8E12-E1B983D4403B}"/>
              </a:ext>
            </a:extLst>
          </p:cNvPr>
          <p:cNvSpPr>
            <a:spLocks noGrp="1"/>
          </p:cNvSpPr>
          <p:nvPr>
            <p:ph idx="1"/>
          </p:nvPr>
        </p:nvSpPr>
        <p:spPr>
          <a:xfrm>
            <a:off x="251520" y="332656"/>
            <a:ext cx="8568952" cy="6525344"/>
          </a:xfrm>
        </p:spPr>
        <p:txBody>
          <a:bodyPr>
            <a:normAutofit/>
          </a:bodyPr>
          <a:lstStyle/>
          <a:p>
            <a:pPr marL="0" indent="0" algn="just">
              <a:buNone/>
            </a:pPr>
            <a:r>
              <a:rPr lang="uk-UA" sz="2400" dirty="0" smtClean="0">
                <a:latin typeface="Times New Roman" panose="02020603050405020304" pitchFamily="18" charset="0"/>
                <a:cs typeface="Times New Roman" panose="02020603050405020304" pitchFamily="18" charset="0"/>
              </a:rPr>
              <a:t>Параметри, що оцінюються при постурографії:</a:t>
            </a:r>
          </a:p>
          <a:p>
            <a:pPr algn="just">
              <a:buFont typeface="Courier New" panose="02070309020205020404" pitchFamily="49" charset="0"/>
              <a:buChar char="o"/>
            </a:pPr>
            <a:r>
              <a:rPr lang="uk-UA" sz="2400" dirty="0">
                <a:latin typeface="Times New Roman" panose="02020603050405020304" pitchFamily="18" charset="0"/>
                <a:cs typeface="Times New Roman" panose="02020603050405020304" pitchFamily="18" charset="0"/>
              </a:rPr>
              <a:t>а</a:t>
            </a:r>
            <a:r>
              <a:rPr lang="uk-UA" sz="2400" dirty="0" smtClean="0">
                <a:latin typeface="Times New Roman" panose="02020603050405020304" pitchFamily="18" charset="0"/>
                <a:cs typeface="Times New Roman" panose="02020603050405020304" pitchFamily="18" charset="0"/>
              </a:rPr>
              <a:t>мплітуда і швидкість </a:t>
            </a:r>
            <a:r>
              <a:rPr lang="uk-UA" sz="2400" dirty="0">
                <a:latin typeface="Times New Roman" panose="02020603050405020304" pitchFamily="18" charset="0"/>
                <a:cs typeface="Times New Roman" panose="02020603050405020304" pitchFamily="18" charset="0"/>
              </a:rPr>
              <a:t>коливань </a:t>
            </a:r>
            <a:r>
              <a:rPr lang="uk-UA" sz="2400" dirty="0" smtClean="0">
                <a:latin typeface="Times New Roman" panose="02020603050405020304" pitchFamily="18" charset="0"/>
                <a:cs typeface="Times New Roman" panose="02020603050405020304" pitchFamily="18" charset="0"/>
              </a:rPr>
              <a:t>тіла (коливань ЦТТ), </a:t>
            </a:r>
          </a:p>
          <a:p>
            <a:pPr algn="just">
              <a:buFont typeface="Courier New" panose="02070309020205020404" pitchFamily="49" charset="0"/>
              <a:buChar char="o"/>
            </a:pPr>
            <a:r>
              <a:rPr lang="uk-UA" sz="2400" dirty="0" smtClean="0">
                <a:latin typeface="Times New Roman" panose="02020603050405020304" pitchFamily="18" charset="0"/>
                <a:cs typeface="Times New Roman" panose="02020603050405020304" pitchFamily="18" charset="0"/>
              </a:rPr>
              <a:t>площа рівноважного поля (площа </a:t>
            </a:r>
            <a:r>
              <a:rPr lang="uk-UA" sz="2400" dirty="0">
                <a:latin typeface="Times New Roman" panose="02020603050405020304" pitchFamily="18" charset="0"/>
                <a:cs typeface="Times New Roman" panose="02020603050405020304" pitchFamily="18" charset="0"/>
              </a:rPr>
              <a:t>коливань </a:t>
            </a:r>
            <a:r>
              <a:rPr lang="uk-UA" sz="2400" dirty="0" smtClean="0">
                <a:latin typeface="Times New Roman" panose="02020603050405020304" pitchFamily="18" charset="0"/>
                <a:cs typeface="Times New Roman" panose="02020603050405020304" pitchFamily="18" charset="0"/>
              </a:rPr>
              <a:t>ЦТТ),</a:t>
            </a:r>
          </a:p>
          <a:p>
            <a:pPr algn="just">
              <a:buFont typeface="Courier New" panose="02070309020205020404" pitchFamily="49" charset="0"/>
              <a:buChar char="o"/>
            </a:pPr>
            <a:r>
              <a:rPr lang="uk-UA" sz="2400" dirty="0" smtClean="0">
                <a:latin typeface="Times New Roman" panose="02020603050405020304" pitchFamily="18" charset="0"/>
                <a:cs typeface="Times New Roman" panose="02020603050405020304" pitchFamily="18" charset="0"/>
              </a:rPr>
              <a:t>постурографічний </a:t>
            </a:r>
            <a:r>
              <a:rPr lang="uk-UA" sz="2400" dirty="0">
                <a:latin typeface="Times New Roman" panose="02020603050405020304" pitchFamily="18" charset="0"/>
                <a:cs typeface="Times New Roman" panose="02020603050405020304" pitchFamily="18" charset="0"/>
              </a:rPr>
              <a:t>індекс </a:t>
            </a:r>
            <a:r>
              <a:rPr lang="uk-UA" sz="2400" dirty="0" smtClean="0">
                <a:latin typeface="Times New Roman" panose="02020603050405020304" pitchFamily="18" charset="0"/>
                <a:cs typeface="Times New Roman" panose="02020603050405020304" pitchFamily="18" charset="0"/>
              </a:rPr>
              <a:t>стабільності.</a:t>
            </a:r>
          </a:p>
        </p:txBody>
      </p:sp>
      <p:pic>
        <p:nvPicPr>
          <p:cNvPr id="2" name="Рисунок 1"/>
          <p:cNvPicPr>
            <a:picLocks noChangeAspect="1"/>
          </p:cNvPicPr>
          <p:nvPr/>
        </p:nvPicPr>
        <p:blipFill>
          <a:blip r:embed="rId2"/>
          <a:stretch>
            <a:fillRect/>
          </a:stretch>
        </p:blipFill>
        <p:spPr>
          <a:xfrm>
            <a:off x="2181318" y="2132856"/>
            <a:ext cx="4709355" cy="4602610"/>
          </a:xfrm>
          <a:prstGeom prst="rect">
            <a:avLst/>
          </a:prstGeom>
        </p:spPr>
      </p:pic>
    </p:spTree>
    <p:extLst>
      <p:ext uri="{BB962C8B-B14F-4D97-AF65-F5344CB8AC3E}">
        <p14:creationId xmlns:p14="http://schemas.microsoft.com/office/powerpoint/2010/main" val="2830978571"/>
      </p:ext>
    </p:extLst>
  </p:cSld>
  <p:clrMapOvr>
    <a:masterClrMapping/>
  </p:clrMapOvr>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8712E4CA-AF0D-4D5C-8E12-E1B983D4403B}"/>
              </a:ext>
            </a:extLst>
          </p:cNvPr>
          <p:cNvSpPr>
            <a:spLocks noGrp="1"/>
          </p:cNvSpPr>
          <p:nvPr>
            <p:ph idx="1"/>
          </p:nvPr>
        </p:nvSpPr>
        <p:spPr>
          <a:xfrm>
            <a:off x="179512" y="188640"/>
            <a:ext cx="5761106" cy="6525344"/>
          </a:xfrm>
        </p:spPr>
        <p:txBody>
          <a:bodyPr>
            <a:normAutofit/>
          </a:bodyPr>
          <a:lstStyle/>
          <a:p>
            <a:r>
              <a:rPr lang="uk-UA" sz="2400" b="1" dirty="0" smtClean="0">
                <a:latin typeface="Times New Roman" panose="02020603050405020304" pitchFamily="18" charset="0"/>
                <a:cs typeface="Times New Roman" panose="02020603050405020304" pitchFamily="18" charset="0"/>
              </a:rPr>
              <a:t>Вестибулометрія </a:t>
            </a:r>
            <a:r>
              <a:rPr lang="uk-UA" sz="2400" b="1" dirty="0">
                <a:latin typeface="Times New Roman" panose="02020603050405020304" pitchFamily="18" charset="0"/>
                <a:cs typeface="Times New Roman" panose="02020603050405020304" pitchFamily="18" charset="0"/>
              </a:rPr>
              <a:t>/ вестибулярні проби</a:t>
            </a:r>
          </a:p>
          <a:p>
            <a:pPr marL="0" indent="0">
              <a:buNone/>
            </a:pPr>
            <a:r>
              <a:rPr lang="uk-UA" sz="2400" dirty="0" smtClean="0">
                <a:latin typeface="Times New Roman" panose="02020603050405020304" pitchFamily="18" charset="0"/>
                <a:cs typeface="Times New Roman" panose="02020603050405020304" pitchFamily="18" charset="0"/>
              </a:rPr>
              <a:t>Інструментальна </a:t>
            </a:r>
            <a:r>
              <a:rPr lang="uk-UA" sz="2400" dirty="0">
                <a:latin typeface="Times New Roman" panose="02020603050405020304" pitchFamily="18" charset="0"/>
                <a:cs typeface="Times New Roman" panose="02020603050405020304" pitchFamily="18" charset="0"/>
              </a:rPr>
              <a:t>вестибулометрія – це діагностичний метод, який використовується для оцінки функціонального стану вестибулярного апарату, що відповідає за баланс і координацію. Проводиться за допомогою спеціального обладнання, що дозволяє аналізувати рухи очей під час різноманітних тестів, таких як </a:t>
            </a:r>
            <a:r>
              <a:rPr lang="uk-UA" sz="2400" i="1" dirty="0" err="1">
                <a:latin typeface="Times New Roman" panose="02020603050405020304" pitchFamily="18" charset="0"/>
                <a:cs typeface="Times New Roman" panose="02020603050405020304" pitchFamily="18" charset="0"/>
              </a:rPr>
              <a:t>відеоністагмографія</a:t>
            </a:r>
            <a:r>
              <a:rPr lang="uk-UA" sz="2400" i="1" dirty="0">
                <a:latin typeface="Times New Roman" panose="02020603050405020304" pitchFamily="18" charset="0"/>
                <a:cs typeface="Times New Roman" panose="02020603050405020304" pitchFamily="18" charset="0"/>
              </a:rPr>
              <a:t>, позиційні тести, </a:t>
            </a:r>
            <a:r>
              <a:rPr lang="uk-UA" sz="2400" i="1" dirty="0" err="1">
                <a:latin typeface="Times New Roman" panose="02020603050405020304" pitchFamily="18" charset="0"/>
                <a:cs typeface="Times New Roman" panose="02020603050405020304" pitchFamily="18" charset="0"/>
              </a:rPr>
              <a:t>калоричні</a:t>
            </a:r>
            <a:r>
              <a:rPr lang="uk-UA" sz="2400" i="1" dirty="0">
                <a:latin typeface="Times New Roman" panose="02020603050405020304" pitchFamily="18" charset="0"/>
                <a:cs typeface="Times New Roman" panose="02020603050405020304" pitchFamily="18" charset="0"/>
              </a:rPr>
              <a:t> проби</a:t>
            </a:r>
            <a:r>
              <a:rPr lang="uk-UA" sz="2400" dirty="0">
                <a:latin typeface="Times New Roman" panose="02020603050405020304" pitchFamily="18" charset="0"/>
                <a:cs typeface="Times New Roman" panose="02020603050405020304" pitchFamily="18" charset="0"/>
              </a:rPr>
              <a:t>. </a:t>
            </a:r>
          </a:p>
          <a:p>
            <a:pPr marL="0" indent="0">
              <a:buNone/>
            </a:pPr>
            <a:endParaRPr lang="uk-UA" sz="2600" dirty="0">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a:stretch>
            <a:fillRect/>
          </a:stretch>
        </p:blipFill>
        <p:spPr>
          <a:xfrm>
            <a:off x="2915816" y="4970909"/>
            <a:ext cx="2619375" cy="1743075"/>
          </a:xfrm>
          <a:prstGeom prst="rect">
            <a:avLst/>
          </a:prstGeom>
        </p:spPr>
      </p:pic>
      <p:pic>
        <p:nvPicPr>
          <p:cNvPr id="5" name="Рисунок 4"/>
          <p:cNvPicPr>
            <a:picLocks noChangeAspect="1"/>
          </p:cNvPicPr>
          <p:nvPr/>
        </p:nvPicPr>
        <p:blipFill>
          <a:blip r:embed="rId3"/>
          <a:stretch>
            <a:fillRect/>
          </a:stretch>
        </p:blipFill>
        <p:spPr>
          <a:xfrm>
            <a:off x="5796136" y="375494"/>
            <a:ext cx="3168352" cy="6341855"/>
          </a:xfrm>
          <a:prstGeom prst="rect">
            <a:avLst/>
          </a:prstGeom>
        </p:spPr>
      </p:pic>
    </p:spTree>
    <p:extLst>
      <p:ext uri="{BB962C8B-B14F-4D97-AF65-F5344CB8AC3E}">
        <p14:creationId xmlns:p14="http://schemas.microsoft.com/office/powerpoint/2010/main" val="768928499"/>
      </p:ext>
    </p:extLst>
  </p:cSld>
  <p:clrMapOvr>
    <a:masterClrMapping/>
  </p:clrMapOvr>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8712E4CA-AF0D-4D5C-8E12-E1B983D4403B}"/>
              </a:ext>
            </a:extLst>
          </p:cNvPr>
          <p:cNvSpPr>
            <a:spLocks noGrp="1"/>
          </p:cNvSpPr>
          <p:nvPr>
            <p:ph idx="1"/>
          </p:nvPr>
        </p:nvSpPr>
        <p:spPr>
          <a:xfrm>
            <a:off x="179512" y="188640"/>
            <a:ext cx="8568952" cy="6525344"/>
          </a:xfrm>
        </p:spPr>
        <p:txBody>
          <a:bodyPr>
            <a:normAutofit/>
          </a:bodyPr>
          <a:lstStyle/>
          <a:p>
            <a:r>
              <a:rPr lang="uk-UA" sz="2600" i="1" dirty="0" err="1" smtClean="0">
                <a:latin typeface="Times New Roman" panose="02020603050405020304" pitchFamily="18" charset="0"/>
                <a:cs typeface="Times New Roman" panose="02020603050405020304" pitchFamily="18" charset="0"/>
              </a:rPr>
              <a:t>Калорична</a:t>
            </a:r>
            <a:r>
              <a:rPr lang="uk-UA" sz="2600" i="1" dirty="0" smtClean="0">
                <a:latin typeface="Times New Roman" panose="02020603050405020304" pitchFamily="18" charset="0"/>
                <a:cs typeface="Times New Roman" panose="02020603050405020304" pitchFamily="18" charset="0"/>
              </a:rPr>
              <a:t> </a:t>
            </a:r>
            <a:r>
              <a:rPr lang="uk-UA" sz="2600" i="1" dirty="0">
                <a:latin typeface="Times New Roman" panose="02020603050405020304" pitchFamily="18" charset="0"/>
                <a:cs typeface="Times New Roman" panose="02020603050405020304" pitchFamily="18" charset="0"/>
              </a:rPr>
              <a:t>проба </a:t>
            </a:r>
            <a:r>
              <a:rPr lang="uk-UA" sz="2600" dirty="0">
                <a:latin typeface="Times New Roman" panose="02020603050405020304" pitchFamily="18" charset="0"/>
                <a:cs typeface="Times New Roman" panose="02020603050405020304" pitchFamily="18" charset="0"/>
              </a:rPr>
              <a:t>– вплив на вухо </a:t>
            </a:r>
            <a:r>
              <a:rPr lang="uk-UA" sz="2600" dirty="0" smtClean="0">
                <a:latin typeface="Times New Roman" panose="02020603050405020304" pitchFamily="18" charset="0"/>
                <a:cs typeface="Times New Roman" panose="02020603050405020304" pitchFamily="18" charset="0"/>
              </a:rPr>
              <a:t>холодною або теплою водою/повітрям </a:t>
            </a:r>
            <a:r>
              <a:rPr lang="uk-UA" sz="2600" dirty="0">
                <a:latin typeface="Times New Roman" panose="02020603050405020304" pitchFamily="18" charset="0"/>
                <a:cs typeface="Times New Roman" panose="02020603050405020304" pitchFamily="18" charset="0"/>
              </a:rPr>
              <a:t>для оцінки вестибулярного апарату.</a:t>
            </a:r>
          </a:p>
          <a:p>
            <a:pPr marL="0" indent="0">
              <a:buNone/>
            </a:pPr>
            <a:r>
              <a:rPr lang="uk-UA" sz="2600" dirty="0">
                <a:latin typeface="Times New Roman" panose="02020603050405020304" pitchFamily="18" charset="0"/>
                <a:cs typeface="Times New Roman" panose="02020603050405020304" pitchFamily="18" charset="0"/>
              </a:rPr>
              <a:t>Канал зовнішнього слухового проходу промивається водою або повітрям певної температури, що викликає рух ендолімфи у півколовому каналі. Це подразнює рецептори й викликає вестибулярний </a:t>
            </a:r>
            <a:r>
              <a:rPr lang="uk-UA" sz="2600" dirty="0" smtClean="0">
                <a:latin typeface="Times New Roman" panose="02020603050405020304" pitchFamily="18" charset="0"/>
                <a:cs typeface="Times New Roman" panose="02020603050405020304" pitchFamily="18" charset="0"/>
              </a:rPr>
              <a:t>ністагм у відповідний бік.</a:t>
            </a:r>
          </a:p>
          <a:p>
            <a:pPr marL="0" indent="0">
              <a:buNone/>
            </a:pPr>
            <a:endParaRPr lang="uk-UA" sz="2600" dirty="0">
              <a:latin typeface="Times New Roman" panose="02020603050405020304" pitchFamily="18" charset="0"/>
              <a:cs typeface="Times New Roman" panose="02020603050405020304" pitchFamily="18" charset="0"/>
            </a:endParaRPr>
          </a:p>
          <a:p>
            <a:pPr marL="0" indent="0">
              <a:buNone/>
            </a:pPr>
            <a:endParaRPr lang="uk-UA" sz="2600" dirty="0" smtClean="0">
              <a:latin typeface="Times New Roman" panose="02020603050405020304" pitchFamily="18" charset="0"/>
              <a:cs typeface="Times New Roman" panose="02020603050405020304" pitchFamily="18" charset="0"/>
            </a:endParaRPr>
          </a:p>
          <a:p>
            <a:pPr marL="0" indent="0">
              <a:buNone/>
            </a:pPr>
            <a:endParaRPr lang="uk-UA" sz="2600" dirty="0">
              <a:latin typeface="Times New Roman" panose="02020603050405020304" pitchFamily="18" charset="0"/>
              <a:cs typeface="Times New Roman" panose="02020603050405020304" pitchFamily="18" charset="0"/>
            </a:endParaRPr>
          </a:p>
          <a:p>
            <a:pPr marL="0" indent="0">
              <a:buNone/>
            </a:pPr>
            <a:endParaRPr lang="uk-UA" sz="2600" dirty="0" smtClean="0">
              <a:latin typeface="Times New Roman" panose="02020603050405020304" pitchFamily="18" charset="0"/>
              <a:cs typeface="Times New Roman" panose="02020603050405020304" pitchFamily="18" charset="0"/>
            </a:endParaRPr>
          </a:p>
          <a:p>
            <a:pPr marL="0" indent="0">
              <a:buNone/>
            </a:pPr>
            <a:endParaRPr lang="uk-UA" sz="2600" dirty="0" smtClean="0">
              <a:latin typeface="Times New Roman" panose="02020603050405020304" pitchFamily="18" charset="0"/>
              <a:cs typeface="Times New Roman" panose="02020603050405020304" pitchFamily="18" charset="0"/>
            </a:endParaRPr>
          </a:p>
          <a:p>
            <a:pPr marL="0" indent="0">
              <a:buNone/>
            </a:pPr>
            <a:endParaRPr lang="uk-UA" sz="2600" dirty="0" smtClean="0">
              <a:latin typeface="Times New Roman" panose="02020603050405020304" pitchFamily="18" charset="0"/>
              <a:cs typeface="Times New Roman" panose="02020603050405020304" pitchFamily="18" charset="0"/>
            </a:endParaRPr>
          </a:p>
          <a:p>
            <a:pPr marL="0" indent="0">
              <a:buNone/>
            </a:pPr>
            <a:endParaRPr lang="uk-UA" sz="2600" dirty="0">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a:stretch>
            <a:fillRect/>
          </a:stretch>
        </p:blipFill>
        <p:spPr>
          <a:xfrm>
            <a:off x="97244" y="3451312"/>
            <a:ext cx="3030066" cy="2937038"/>
          </a:xfrm>
          <a:prstGeom prst="rect">
            <a:avLst/>
          </a:prstGeom>
        </p:spPr>
      </p:pic>
      <p:pic>
        <p:nvPicPr>
          <p:cNvPr id="4" name="Рисунок 3"/>
          <p:cNvPicPr>
            <a:picLocks noChangeAspect="1"/>
          </p:cNvPicPr>
          <p:nvPr/>
        </p:nvPicPr>
        <p:blipFill>
          <a:blip r:embed="rId3"/>
          <a:stretch>
            <a:fillRect/>
          </a:stretch>
        </p:blipFill>
        <p:spPr>
          <a:xfrm>
            <a:off x="3209578" y="3902072"/>
            <a:ext cx="2856551" cy="2196243"/>
          </a:xfrm>
          <a:prstGeom prst="rect">
            <a:avLst/>
          </a:prstGeom>
        </p:spPr>
      </p:pic>
      <p:pic>
        <p:nvPicPr>
          <p:cNvPr id="5" name="Рисунок 4"/>
          <p:cNvPicPr>
            <a:picLocks noChangeAspect="1"/>
          </p:cNvPicPr>
          <p:nvPr/>
        </p:nvPicPr>
        <p:blipFill>
          <a:blip r:embed="rId4"/>
          <a:stretch>
            <a:fillRect/>
          </a:stretch>
        </p:blipFill>
        <p:spPr>
          <a:xfrm>
            <a:off x="6075107" y="3506695"/>
            <a:ext cx="2882326" cy="2204979"/>
          </a:xfrm>
          <a:prstGeom prst="rect">
            <a:avLst/>
          </a:prstGeom>
        </p:spPr>
      </p:pic>
    </p:spTree>
    <p:extLst>
      <p:ext uri="{BB962C8B-B14F-4D97-AF65-F5344CB8AC3E}">
        <p14:creationId xmlns:p14="http://schemas.microsoft.com/office/powerpoint/2010/main" val="1860164511"/>
      </p:ext>
    </p:extLst>
  </p:cSld>
  <p:clrMapOvr>
    <a:masterClrMapping/>
  </p:clrMapOvr>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8712E4CA-AF0D-4D5C-8E12-E1B983D4403B}"/>
              </a:ext>
            </a:extLst>
          </p:cNvPr>
          <p:cNvSpPr>
            <a:spLocks noGrp="1"/>
          </p:cNvSpPr>
          <p:nvPr>
            <p:ph idx="1"/>
          </p:nvPr>
        </p:nvSpPr>
        <p:spPr>
          <a:xfrm>
            <a:off x="179512" y="188640"/>
            <a:ext cx="8568952" cy="6525344"/>
          </a:xfrm>
        </p:spPr>
        <p:txBody>
          <a:bodyPr>
            <a:normAutofit/>
          </a:bodyPr>
          <a:lstStyle/>
          <a:p>
            <a:r>
              <a:rPr lang="uk-UA" sz="2400" b="1" dirty="0" smtClean="0">
                <a:latin typeface="Times New Roman" panose="02020603050405020304" pitchFamily="18" charset="0"/>
                <a:cs typeface="Times New Roman" panose="02020603050405020304" pitchFamily="18" charset="0"/>
              </a:rPr>
              <a:t>Платформа </a:t>
            </a:r>
            <a:r>
              <a:rPr lang="uk-UA" sz="2400" b="1" dirty="0" err="1">
                <a:latin typeface="Times New Roman" panose="02020603050405020304" pitchFamily="18" charset="0"/>
                <a:cs typeface="Times New Roman" panose="02020603050405020304" pitchFamily="18" charset="0"/>
              </a:rPr>
              <a:t>Біоаналізу</a:t>
            </a:r>
            <a:r>
              <a:rPr lang="uk-UA" sz="2400" b="1" dirty="0">
                <a:latin typeface="Times New Roman" panose="02020603050405020304" pitchFamily="18" charset="0"/>
                <a:cs typeface="Times New Roman" panose="02020603050405020304" pitchFamily="18" charset="0"/>
              </a:rPr>
              <a:t> </a:t>
            </a:r>
            <a:r>
              <a:rPr lang="uk-UA" sz="2400" b="1" dirty="0" smtClean="0">
                <a:latin typeface="Times New Roman" panose="02020603050405020304" pitchFamily="18" charset="0"/>
                <a:cs typeface="Times New Roman" panose="02020603050405020304" pitchFamily="18" charset="0"/>
              </a:rPr>
              <a:t>Ходи </a:t>
            </a:r>
            <a:r>
              <a:rPr lang="uk-UA" sz="2400" b="1" dirty="0">
                <a:latin typeface="Times New Roman" panose="02020603050405020304" pitchFamily="18" charset="0"/>
                <a:cs typeface="Times New Roman" panose="02020603050405020304" pitchFamily="18" charset="0"/>
              </a:rPr>
              <a:t>(</a:t>
            </a:r>
            <a:r>
              <a:rPr lang="de-DE" sz="2400" b="1" dirty="0" err="1">
                <a:latin typeface="Times New Roman" panose="02020603050405020304" pitchFamily="18" charset="0"/>
                <a:cs typeface="Times New Roman" panose="02020603050405020304" pitchFamily="18" charset="0"/>
              </a:rPr>
              <a:t>Gait</a:t>
            </a:r>
            <a:r>
              <a:rPr lang="de-DE" sz="2400" b="1" dirty="0">
                <a:latin typeface="Times New Roman" panose="02020603050405020304" pitchFamily="18" charset="0"/>
                <a:cs typeface="Times New Roman" panose="02020603050405020304" pitchFamily="18" charset="0"/>
              </a:rPr>
              <a:t> Analysis </a:t>
            </a:r>
            <a:r>
              <a:rPr lang="de-DE" sz="2400" b="1" dirty="0" err="1">
                <a:latin typeface="Times New Roman" panose="02020603050405020304" pitchFamily="18" charset="0"/>
                <a:cs typeface="Times New Roman" panose="02020603050405020304" pitchFamily="18" charset="0"/>
              </a:rPr>
              <a:t>Platforms</a:t>
            </a:r>
            <a:r>
              <a:rPr lang="de-DE" sz="2400" b="1" dirty="0" smtClean="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Оцінка </a:t>
            </a:r>
            <a:r>
              <a:rPr lang="uk-UA" sz="2400" dirty="0">
                <a:latin typeface="Times New Roman" panose="02020603050405020304" pitchFamily="18" charset="0"/>
                <a:cs typeface="Times New Roman" panose="02020603050405020304" pitchFamily="18" charset="0"/>
              </a:rPr>
              <a:t>параметрів ходи: крок, довжина, швидкість, симетрія, фаза опори</a:t>
            </a:r>
            <a:r>
              <a:rPr lang="uk-UA" sz="2400" dirty="0" smtClean="0">
                <a:latin typeface="Times New Roman" panose="02020603050405020304" pitchFamily="18" charset="0"/>
                <a:cs typeface="Times New Roman" panose="02020603050405020304" pitchFamily="18" charset="0"/>
              </a:rPr>
              <a:t>. Дозволяє </a:t>
            </a:r>
            <a:r>
              <a:rPr lang="uk-UA" sz="2400" dirty="0">
                <a:latin typeface="Times New Roman" panose="02020603050405020304" pitchFamily="18" charset="0"/>
                <a:cs typeface="Times New Roman" panose="02020603050405020304" pitchFamily="18" charset="0"/>
              </a:rPr>
              <a:t>виявити порушення рівноваги, які проявляються лише під час руху.</a:t>
            </a:r>
          </a:p>
        </p:txBody>
      </p:sp>
      <p:pic>
        <p:nvPicPr>
          <p:cNvPr id="4" name="Рисунок 3"/>
          <p:cNvPicPr>
            <a:picLocks noChangeAspect="1"/>
          </p:cNvPicPr>
          <p:nvPr/>
        </p:nvPicPr>
        <p:blipFill>
          <a:blip r:embed="rId2"/>
          <a:stretch>
            <a:fillRect/>
          </a:stretch>
        </p:blipFill>
        <p:spPr>
          <a:xfrm>
            <a:off x="3347864" y="4967934"/>
            <a:ext cx="5112568" cy="1908507"/>
          </a:xfrm>
          <a:prstGeom prst="rect">
            <a:avLst/>
          </a:prstGeom>
        </p:spPr>
      </p:pic>
      <p:pic>
        <p:nvPicPr>
          <p:cNvPr id="5" name="Рисунок 4"/>
          <p:cNvPicPr>
            <a:picLocks noChangeAspect="1"/>
          </p:cNvPicPr>
          <p:nvPr/>
        </p:nvPicPr>
        <p:blipFill>
          <a:blip r:embed="rId3"/>
          <a:stretch>
            <a:fillRect/>
          </a:stretch>
        </p:blipFill>
        <p:spPr>
          <a:xfrm>
            <a:off x="323528" y="1916832"/>
            <a:ext cx="4695810" cy="3052276"/>
          </a:xfrm>
          <a:prstGeom prst="rect">
            <a:avLst/>
          </a:prstGeom>
        </p:spPr>
      </p:pic>
    </p:spTree>
    <p:extLst>
      <p:ext uri="{BB962C8B-B14F-4D97-AF65-F5344CB8AC3E}">
        <p14:creationId xmlns:p14="http://schemas.microsoft.com/office/powerpoint/2010/main" val="1755139730"/>
      </p:ext>
    </p:extLst>
  </p:cSld>
  <p:clrMapOvr>
    <a:masterClrMapping/>
  </p:clrMapOvr>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764704"/>
            <a:ext cx="8229600" cy="778098"/>
          </a:xfrm>
        </p:spPr>
        <p:txBody>
          <a:bodyPr>
            <a:normAutofit/>
          </a:bodyPr>
          <a:lstStyle/>
          <a:p>
            <a:r>
              <a:rPr lang="uk-UA" sz="4000" dirty="0">
                <a:solidFill>
                  <a:srgbClr val="0070C0"/>
                </a:solidFill>
              </a:rPr>
              <a:t>Дякуємо за </a:t>
            </a:r>
            <a:r>
              <a:rPr lang="uk-UA" sz="4000" dirty="0" smtClean="0">
                <a:solidFill>
                  <a:srgbClr val="0070C0"/>
                </a:solidFill>
              </a:rPr>
              <a:t>увагу !</a:t>
            </a:r>
            <a:endParaRPr lang="ru-RU" sz="4000" dirty="0">
              <a:solidFill>
                <a:srgbClr val="0070C0"/>
              </a:solidFill>
            </a:endParaRPr>
          </a:p>
        </p:txBody>
      </p:sp>
      <p:pic>
        <p:nvPicPr>
          <p:cNvPr id="4098" name="Picture 2" descr="Презентація к уроку&quot; Рівновага тіл. Центр мас, Центр тяжіння&qu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3728" y="2276872"/>
            <a:ext cx="4896544" cy="36724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4665818"/>
      </p:ext>
    </p:extLst>
  </p:cSld>
  <p:clrMapOvr>
    <a:masterClrMapping/>
  </p:clrMapOvr>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6632"/>
            <a:ext cx="8229600" cy="706090"/>
          </a:xfrm>
        </p:spPr>
        <p:txBody>
          <a:bodyPr>
            <a:normAutofit/>
          </a:bodyPr>
          <a:lstStyle/>
          <a:p>
            <a:r>
              <a:rPr lang="uk-UA" sz="2800" b="1" dirty="0" smtClean="0">
                <a:latin typeface="Times New Roman" panose="02020603050405020304" pitchFamily="18" charset="0"/>
                <a:cs typeface="Times New Roman" panose="02020603050405020304" pitchFamily="18" charset="0"/>
              </a:rPr>
              <a:t>Література</a:t>
            </a:r>
            <a:endParaRPr lang="uk-UA" sz="2800" b="1" dirty="0">
              <a:latin typeface="Times New Roman" panose="02020603050405020304" pitchFamily="18" charset="0"/>
              <a:cs typeface="Times New Roman" panose="02020603050405020304" pitchFamily="18" charset="0"/>
            </a:endParaRPr>
          </a:p>
        </p:txBody>
      </p:sp>
      <p:sp>
        <p:nvSpPr>
          <p:cNvPr id="3" name="Місце для вмісту 2"/>
          <p:cNvSpPr>
            <a:spLocks noGrp="1"/>
          </p:cNvSpPr>
          <p:nvPr>
            <p:ph idx="1"/>
          </p:nvPr>
        </p:nvSpPr>
        <p:spPr>
          <a:xfrm>
            <a:off x="457200" y="808027"/>
            <a:ext cx="8507288" cy="5544616"/>
          </a:xfrm>
        </p:spPr>
        <p:txBody>
          <a:bodyPr>
            <a:noAutofit/>
          </a:bodyPr>
          <a:lstStyle/>
          <a:p>
            <a:pPr marL="0" indent="0" algn="just">
              <a:lnSpc>
                <a:spcPct val="120000"/>
              </a:lnSpc>
              <a:buNone/>
            </a:pPr>
            <a:r>
              <a:rPr lang="uk-UA" sz="2400" dirty="0"/>
              <a:t>1. </a:t>
            </a:r>
            <a:r>
              <a:rPr lang="uk-UA" sz="2400" dirty="0">
                <a:latin typeface="Times New Roman" panose="02020603050405020304" pitchFamily="18" charset="0"/>
                <a:cs typeface="Times New Roman" panose="02020603050405020304" pitchFamily="18" charset="0"/>
              </a:rPr>
              <a:t>Кнігавко В. Г., Зайцева О. В., Бондаренко М. А. та ін. Основи біофізики та медична апаратура: навч. посіб. для студентів мед. ун-тів / за ред. В. Г. Кнігавка. — Харків: ХНМУ, 2019. — 177 с.</a:t>
            </a:r>
          </a:p>
          <a:p>
            <a:pPr marL="0" indent="0" algn="just">
              <a:lnSpc>
                <a:spcPct val="120000"/>
              </a:lnSpc>
              <a:buNone/>
            </a:pPr>
            <a:r>
              <a:rPr lang="uk-UA" sz="2400" dirty="0">
                <a:latin typeface="Times New Roman" panose="02020603050405020304" pitchFamily="18" charset="0"/>
                <a:cs typeface="Times New Roman" panose="02020603050405020304" pitchFamily="18" charset="0"/>
              </a:rPr>
              <a:t>2. </a:t>
            </a:r>
            <a:r>
              <a:rPr lang="uk-UA" sz="2400" dirty="0" err="1">
                <a:latin typeface="Times New Roman" panose="02020603050405020304" pitchFamily="18" charset="0"/>
                <a:cs typeface="Times New Roman" panose="02020603050405020304" pitchFamily="18" charset="0"/>
              </a:rPr>
              <a:t>Салєєва</a:t>
            </a:r>
            <a:r>
              <a:rPr lang="uk-UA" sz="2400" dirty="0">
                <a:latin typeface="Times New Roman" panose="02020603050405020304" pitchFamily="18" charset="0"/>
                <a:cs typeface="Times New Roman" panose="02020603050405020304" pitchFamily="18" charset="0"/>
              </a:rPr>
              <a:t> А. Д., Семенець В. В., Носова Т. В. та ін. Біомеханічні основи протезування та ортезування: навч. посіб. — Харків: ХНУРЕ, 2022. — 352 с.</a:t>
            </a:r>
          </a:p>
          <a:p>
            <a:pPr marL="0" indent="0" algn="just">
              <a:lnSpc>
                <a:spcPct val="120000"/>
              </a:lnSpc>
              <a:buNone/>
            </a:pPr>
            <a:r>
              <a:rPr lang="uk-UA" sz="2400" dirty="0">
                <a:latin typeface="Times New Roman" panose="02020603050405020304" pitchFamily="18" charset="0"/>
                <a:cs typeface="Times New Roman" panose="02020603050405020304" pitchFamily="18" charset="0"/>
              </a:rPr>
              <a:t>3. Білаш С. М., </a:t>
            </a:r>
            <a:r>
              <a:rPr lang="uk-UA" sz="2400" dirty="0" err="1">
                <a:latin typeface="Times New Roman" panose="02020603050405020304" pitchFamily="18" charset="0"/>
                <a:cs typeface="Times New Roman" panose="02020603050405020304" pitchFamily="18" charset="0"/>
              </a:rPr>
              <a:t>Коптєв</a:t>
            </a:r>
            <a:r>
              <a:rPr lang="uk-UA" sz="2400" dirty="0">
                <a:latin typeface="Times New Roman" panose="02020603050405020304" pitchFamily="18" charset="0"/>
                <a:cs typeface="Times New Roman" panose="02020603050405020304" pitchFamily="18" charset="0"/>
              </a:rPr>
              <a:t> М. М., Проніна О. М. та ін. Фізіологія людини з основами біомеханіки жувального апарату: підручник. — Київ: </a:t>
            </a:r>
            <a:r>
              <a:rPr lang="uk-UA" sz="2400" dirty="0" err="1">
                <a:latin typeface="Times New Roman" panose="02020603050405020304" pitchFamily="18" charset="0"/>
                <a:cs typeface="Times New Roman" panose="02020603050405020304" pitchFamily="18" charset="0"/>
              </a:rPr>
              <a:t>Укрпатент</a:t>
            </a:r>
            <a:r>
              <a:rPr lang="uk-UA" sz="2400" dirty="0">
                <a:latin typeface="Times New Roman" panose="02020603050405020304" pitchFamily="18" charset="0"/>
                <a:cs typeface="Times New Roman" panose="02020603050405020304" pitchFamily="18" charset="0"/>
              </a:rPr>
              <a:t>, 2024. — 256 с.</a:t>
            </a:r>
          </a:p>
          <a:p>
            <a:pPr marL="0" indent="0" algn="just">
              <a:lnSpc>
                <a:spcPct val="120000"/>
              </a:lnSpc>
              <a:buNone/>
            </a:pPr>
            <a:r>
              <a:rPr lang="uk-UA" sz="2400" dirty="0">
                <a:latin typeface="Times New Roman" panose="02020603050405020304" pitchFamily="18" charset="0"/>
                <a:cs typeface="Times New Roman" panose="02020603050405020304" pitchFamily="18" charset="0"/>
              </a:rPr>
              <a:t>4. </a:t>
            </a:r>
            <a:r>
              <a:rPr lang="uk-UA" sz="2400" dirty="0" err="1">
                <a:latin typeface="Times New Roman" panose="02020603050405020304" pitchFamily="18" charset="0"/>
                <a:cs typeface="Times New Roman" panose="02020603050405020304" pitchFamily="18" charset="0"/>
              </a:rPr>
              <a:t>Кізілова</a:t>
            </a:r>
            <a:r>
              <a:rPr lang="uk-UA" sz="2400" dirty="0">
                <a:latin typeface="Times New Roman" panose="02020603050405020304" pitchFamily="18" charset="0"/>
                <a:cs typeface="Times New Roman" panose="02020603050405020304" pitchFamily="18" charset="0"/>
              </a:rPr>
              <a:t> Н. М. Основи біомеханіки: конспект лекцій для студентів спец. «Прикладна математика». Ч. 1. Загальна і молекулярна біомеханіка. — Харків: ХНУ ім. В. Н. Каразіна, 2024. — 104 с</a:t>
            </a:r>
            <a:r>
              <a:rPr lang="uk-UA" sz="2400" dirty="0" smtClean="0">
                <a:latin typeface="Times New Roman" panose="02020603050405020304" pitchFamily="18" charset="0"/>
                <a:cs typeface="Times New Roman" panose="02020603050405020304" pitchFamily="18" charset="0"/>
              </a:rPr>
              <a:t>.</a:t>
            </a:r>
            <a:endParaRPr lang="uk-UA"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88460204"/>
      </p:ext>
    </p:extLst>
  </p:cSld>
  <p:clrMapOvr>
    <a:masterClrMapping/>
  </p:clrMapOvr>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251520" y="620688"/>
            <a:ext cx="8507288" cy="5544616"/>
          </a:xfrm>
        </p:spPr>
        <p:txBody>
          <a:bodyPr>
            <a:noAutofit/>
          </a:bodyPr>
          <a:lstStyle/>
          <a:p>
            <a:pPr marL="0" indent="0" algn="just">
              <a:lnSpc>
                <a:spcPct val="120000"/>
              </a:lnSpc>
              <a:buNone/>
            </a:pPr>
            <a:r>
              <a:rPr lang="uk-UA" sz="2400" dirty="0" smtClean="0">
                <a:latin typeface="Times New Roman" panose="02020603050405020304" pitchFamily="18" charset="0"/>
                <a:cs typeface="Times New Roman" panose="02020603050405020304" pitchFamily="18" charset="0"/>
              </a:rPr>
              <a:t>5</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Тісов</a:t>
            </a:r>
            <a:r>
              <a:rPr lang="uk-UA" sz="2400" dirty="0">
                <a:latin typeface="Times New Roman" panose="02020603050405020304" pitchFamily="18" charset="0"/>
                <a:cs typeface="Times New Roman" panose="02020603050405020304" pitchFamily="18" charset="0"/>
              </a:rPr>
              <a:t> О. В. Основи біомеханіки: навч.-метод. комплекс навч. дисципліни. — Київ: НАУ, 2015. — 120 с</a:t>
            </a:r>
            <a:r>
              <a:rPr lang="uk-UA" sz="2400" dirty="0" smtClean="0">
                <a:latin typeface="Times New Roman" panose="02020603050405020304" pitchFamily="18" charset="0"/>
                <a:cs typeface="Times New Roman" panose="02020603050405020304" pitchFamily="18" charset="0"/>
              </a:rPr>
              <a:t>.</a:t>
            </a:r>
          </a:p>
          <a:p>
            <a:pPr marL="0" indent="0" algn="just">
              <a:lnSpc>
                <a:spcPct val="120000"/>
              </a:lnSpc>
              <a:buNone/>
            </a:pPr>
            <a:r>
              <a:rPr lang="de-DE" sz="2400" dirty="0">
                <a:latin typeface="Times New Roman" panose="02020603050405020304" pitchFamily="18" charset="0"/>
                <a:cs typeface="Times New Roman" panose="02020603050405020304" pitchFamily="18" charset="0"/>
              </a:rPr>
              <a:t>6. </a:t>
            </a:r>
            <a:r>
              <a:rPr lang="de-DE" sz="2400" dirty="0" err="1">
                <a:latin typeface="Times New Roman" panose="02020603050405020304" pitchFamily="18" charset="0"/>
                <a:cs typeface="Times New Roman" panose="02020603050405020304" pitchFamily="18" charset="0"/>
              </a:rPr>
              <a:t>Rabbany</a:t>
            </a:r>
            <a:r>
              <a:rPr lang="de-DE" sz="2400" dirty="0">
                <a:latin typeface="Times New Roman" panose="02020603050405020304" pitchFamily="18" charset="0"/>
                <a:cs typeface="Times New Roman" panose="02020603050405020304" pitchFamily="18" charset="0"/>
              </a:rPr>
              <a:t> S. Y., </a:t>
            </a:r>
            <a:r>
              <a:rPr lang="de-DE" sz="2400" dirty="0" err="1">
                <a:latin typeface="Times New Roman" panose="02020603050405020304" pitchFamily="18" charset="0"/>
                <a:cs typeface="Times New Roman" panose="02020603050405020304" pitchFamily="18" charset="0"/>
              </a:rPr>
              <a:t>Rooney</a:t>
            </a:r>
            <a:r>
              <a:rPr lang="de-DE" sz="2400" dirty="0">
                <a:latin typeface="Times New Roman" panose="02020603050405020304" pitchFamily="18" charset="0"/>
                <a:cs typeface="Times New Roman" panose="02020603050405020304" pitchFamily="18" charset="0"/>
              </a:rPr>
              <a:t> D. M., </a:t>
            </a:r>
            <a:r>
              <a:rPr lang="de-DE" sz="2400" dirty="0" err="1">
                <a:latin typeface="Times New Roman" panose="02020603050405020304" pitchFamily="18" charset="0"/>
                <a:cs typeface="Times New Roman" panose="02020603050405020304" pitchFamily="18" charset="0"/>
              </a:rPr>
              <a:t>Merna</a:t>
            </a:r>
            <a:r>
              <a:rPr lang="de-DE" sz="2400" dirty="0">
                <a:latin typeface="Times New Roman" panose="02020603050405020304" pitchFamily="18" charset="0"/>
                <a:cs typeface="Times New Roman" panose="02020603050405020304" pitchFamily="18" charset="0"/>
              </a:rPr>
              <a:t> N. </a:t>
            </a:r>
            <a:r>
              <a:rPr lang="de-DE" sz="2400" dirty="0" err="1">
                <a:latin typeface="Times New Roman" panose="02020603050405020304" pitchFamily="18" charset="0"/>
                <a:cs typeface="Times New Roman" panose="02020603050405020304" pitchFamily="18" charset="0"/>
              </a:rPr>
              <a:t>Fundamentals</a:t>
            </a:r>
            <a:r>
              <a:rPr lang="de-DE" sz="2400" dirty="0">
                <a:latin typeface="Times New Roman" panose="02020603050405020304" pitchFamily="18" charset="0"/>
                <a:cs typeface="Times New Roman" panose="02020603050405020304" pitchFamily="18" charset="0"/>
              </a:rPr>
              <a:t> </a:t>
            </a:r>
            <a:r>
              <a:rPr lang="de-DE" sz="2400" dirty="0" err="1">
                <a:latin typeface="Times New Roman" panose="02020603050405020304" pitchFamily="18" charset="0"/>
                <a:cs typeface="Times New Roman" panose="02020603050405020304" pitchFamily="18" charset="0"/>
              </a:rPr>
              <a:t>of</a:t>
            </a:r>
            <a:r>
              <a:rPr lang="de-DE" sz="2400" dirty="0">
                <a:latin typeface="Times New Roman" panose="02020603050405020304" pitchFamily="18" charset="0"/>
                <a:cs typeface="Times New Roman" panose="02020603050405020304" pitchFamily="18" charset="0"/>
              </a:rPr>
              <a:t> </a:t>
            </a:r>
            <a:r>
              <a:rPr lang="de-DE" sz="2400" dirty="0" err="1">
                <a:latin typeface="Times New Roman" panose="02020603050405020304" pitchFamily="18" charset="0"/>
                <a:cs typeface="Times New Roman" panose="02020603050405020304" pitchFamily="18" charset="0"/>
              </a:rPr>
              <a:t>Biomechanics</a:t>
            </a:r>
            <a:r>
              <a:rPr lang="de-DE" sz="2400" dirty="0">
                <a:latin typeface="Times New Roman" panose="02020603050405020304" pitchFamily="18" charset="0"/>
                <a:cs typeface="Times New Roman" panose="02020603050405020304" pitchFamily="18" charset="0"/>
              </a:rPr>
              <a:t>: </a:t>
            </a:r>
            <a:r>
              <a:rPr lang="de-DE" sz="2400" dirty="0" err="1">
                <a:latin typeface="Times New Roman" panose="02020603050405020304" pitchFamily="18" charset="0"/>
                <a:cs typeface="Times New Roman" panose="02020603050405020304" pitchFamily="18" charset="0"/>
              </a:rPr>
              <a:t>From</a:t>
            </a:r>
            <a:r>
              <a:rPr lang="de-DE" sz="2400" dirty="0">
                <a:latin typeface="Times New Roman" panose="02020603050405020304" pitchFamily="18" charset="0"/>
                <a:cs typeface="Times New Roman" panose="02020603050405020304" pitchFamily="18" charset="0"/>
              </a:rPr>
              <a:t> Cells </a:t>
            </a:r>
            <a:r>
              <a:rPr lang="de-DE" sz="2400" dirty="0" err="1">
                <a:latin typeface="Times New Roman" panose="02020603050405020304" pitchFamily="18" charset="0"/>
                <a:cs typeface="Times New Roman" panose="02020603050405020304" pitchFamily="18" charset="0"/>
              </a:rPr>
              <a:t>to</a:t>
            </a:r>
            <a:r>
              <a:rPr lang="de-DE" sz="2400" dirty="0">
                <a:latin typeface="Times New Roman" panose="02020603050405020304" pitchFamily="18" charset="0"/>
                <a:cs typeface="Times New Roman" panose="02020603050405020304" pitchFamily="18" charset="0"/>
              </a:rPr>
              <a:t> Organ Systems. — Cham: Springer, 2025. — XIII, 252 p.</a:t>
            </a:r>
          </a:p>
          <a:p>
            <a:pPr marL="0" indent="0" algn="just">
              <a:lnSpc>
                <a:spcPct val="120000"/>
              </a:lnSpc>
              <a:buNone/>
            </a:pPr>
            <a:r>
              <a:rPr lang="de-DE" sz="2400" dirty="0">
                <a:latin typeface="Times New Roman" panose="02020603050405020304" pitchFamily="18" charset="0"/>
                <a:cs typeface="Times New Roman" panose="02020603050405020304" pitchFamily="18" charset="0"/>
              </a:rPr>
              <a:t>7. Richards J. The </a:t>
            </a:r>
            <a:r>
              <a:rPr lang="de-DE" sz="2400" dirty="0" err="1">
                <a:latin typeface="Times New Roman" panose="02020603050405020304" pitchFamily="18" charset="0"/>
                <a:cs typeface="Times New Roman" panose="02020603050405020304" pitchFamily="18" charset="0"/>
              </a:rPr>
              <a:t>Comprehensive</a:t>
            </a:r>
            <a:r>
              <a:rPr lang="de-DE" sz="2400" dirty="0">
                <a:latin typeface="Times New Roman" panose="02020603050405020304" pitchFamily="18" charset="0"/>
                <a:cs typeface="Times New Roman" panose="02020603050405020304" pitchFamily="18" charset="0"/>
              </a:rPr>
              <a:t> </a:t>
            </a:r>
            <a:r>
              <a:rPr lang="de-DE" sz="2400" dirty="0" err="1">
                <a:latin typeface="Times New Roman" panose="02020603050405020304" pitchFamily="18" charset="0"/>
                <a:cs typeface="Times New Roman" panose="02020603050405020304" pitchFamily="18" charset="0"/>
              </a:rPr>
              <a:t>Textbook</a:t>
            </a:r>
            <a:r>
              <a:rPr lang="de-DE" sz="2400" dirty="0">
                <a:latin typeface="Times New Roman" panose="02020603050405020304" pitchFamily="18" charset="0"/>
                <a:cs typeface="Times New Roman" panose="02020603050405020304" pitchFamily="18" charset="0"/>
              </a:rPr>
              <a:t> </a:t>
            </a:r>
            <a:r>
              <a:rPr lang="de-DE" sz="2400" dirty="0" err="1">
                <a:latin typeface="Times New Roman" panose="02020603050405020304" pitchFamily="18" charset="0"/>
                <a:cs typeface="Times New Roman" panose="02020603050405020304" pitchFamily="18" charset="0"/>
              </a:rPr>
              <a:t>of</a:t>
            </a:r>
            <a:r>
              <a:rPr lang="de-DE" sz="2400" dirty="0">
                <a:latin typeface="Times New Roman" panose="02020603050405020304" pitchFamily="18" charset="0"/>
                <a:cs typeface="Times New Roman" panose="02020603050405020304" pitchFamily="18" charset="0"/>
              </a:rPr>
              <a:t> Clinical </a:t>
            </a:r>
            <a:r>
              <a:rPr lang="de-DE" sz="2400" dirty="0" err="1">
                <a:latin typeface="Times New Roman" panose="02020603050405020304" pitchFamily="18" charset="0"/>
                <a:cs typeface="Times New Roman" panose="02020603050405020304" pitchFamily="18" charset="0"/>
              </a:rPr>
              <a:t>Biomechanics</a:t>
            </a:r>
            <a:r>
              <a:rPr lang="de-DE" sz="2400" dirty="0">
                <a:latin typeface="Times New Roman" panose="02020603050405020304" pitchFamily="18" charset="0"/>
                <a:cs typeface="Times New Roman" panose="02020603050405020304" pitchFamily="18" charset="0"/>
              </a:rPr>
              <a:t>. 2nd </a:t>
            </a:r>
            <a:r>
              <a:rPr lang="de-DE" sz="2400" dirty="0" err="1">
                <a:latin typeface="Times New Roman" panose="02020603050405020304" pitchFamily="18" charset="0"/>
                <a:cs typeface="Times New Roman" panose="02020603050405020304" pitchFamily="18" charset="0"/>
              </a:rPr>
              <a:t>ed</a:t>
            </a:r>
            <a:r>
              <a:rPr lang="de-DE" sz="2400" dirty="0">
                <a:latin typeface="Times New Roman" panose="02020603050405020304" pitchFamily="18" charset="0"/>
                <a:cs typeface="Times New Roman" panose="02020603050405020304" pitchFamily="18" charset="0"/>
              </a:rPr>
              <a:t>. — </a:t>
            </a:r>
            <a:r>
              <a:rPr lang="de-DE" sz="2400" dirty="0" err="1">
                <a:latin typeface="Times New Roman" panose="02020603050405020304" pitchFamily="18" charset="0"/>
                <a:cs typeface="Times New Roman" panose="02020603050405020304" pitchFamily="18" charset="0"/>
              </a:rPr>
              <a:t>Elsevier</a:t>
            </a:r>
            <a:r>
              <a:rPr lang="de-DE" sz="2400" dirty="0">
                <a:latin typeface="Times New Roman" panose="02020603050405020304" pitchFamily="18" charset="0"/>
                <a:cs typeface="Times New Roman" panose="02020603050405020304" pitchFamily="18" charset="0"/>
              </a:rPr>
              <a:t>, 2018. — 380 p.</a:t>
            </a:r>
          </a:p>
          <a:p>
            <a:pPr marL="0" indent="0" algn="just">
              <a:lnSpc>
                <a:spcPct val="120000"/>
              </a:lnSpc>
              <a:buNone/>
            </a:pPr>
            <a:r>
              <a:rPr lang="de-DE" sz="2400" dirty="0">
                <a:latin typeface="Times New Roman" panose="02020603050405020304" pitchFamily="18" charset="0"/>
                <a:cs typeface="Times New Roman" panose="02020603050405020304" pitchFamily="18" charset="0"/>
              </a:rPr>
              <a:t>8. Hall S. J. Basic </a:t>
            </a:r>
            <a:r>
              <a:rPr lang="de-DE" sz="2400" dirty="0" err="1">
                <a:latin typeface="Times New Roman" panose="02020603050405020304" pitchFamily="18" charset="0"/>
                <a:cs typeface="Times New Roman" panose="02020603050405020304" pitchFamily="18" charset="0"/>
              </a:rPr>
              <a:t>Biomechanics</a:t>
            </a:r>
            <a:r>
              <a:rPr lang="de-DE" sz="2400" dirty="0">
                <a:latin typeface="Times New Roman" panose="02020603050405020304" pitchFamily="18" charset="0"/>
                <a:cs typeface="Times New Roman" panose="02020603050405020304" pitchFamily="18" charset="0"/>
              </a:rPr>
              <a:t>. 10th </a:t>
            </a:r>
            <a:r>
              <a:rPr lang="de-DE" sz="2400" dirty="0" err="1">
                <a:latin typeface="Times New Roman" panose="02020603050405020304" pitchFamily="18" charset="0"/>
                <a:cs typeface="Times New Roman" panose="02020603050405020304" pitchFamily="18" charset="0"/>
              </a:rPr>
              <a:t>ed</a:t>
            </a:r>
            <a:r>
              <a:rPr lang="de-DE" sz="2400" dirty="0">
                <a:latin typeface="Times New Roman" panose="02020603050405020304" pitchFamily="18" charset="0"/>
                <a:cs typeface="Times New Roman" panose="02020603050405020304" pitchFamily="18" charset="0"/>
              </a:rPr>
              <a:t>. — New York: McGraw-Hill Education, 2025.</a:t>
            </a:r>
          </a:p>
          <a:p>
            <a:pPr marL="0" indent="0" algn="just">
              <a:lnSpc>
                <a:spcPct val="120000"/>
              </a:lnSpc>
              <a:buNone/>
            </a:pPr>
            <a:r>
              <a:rPr lang="de-DE" sz="2400" dirty="0">
                <a:latin typeface="Times New Roman" panose="02020603050405020304" pitchFamily="18" charset="0"/>
                <a:cs typeface="Times New Roman" panose="02020603050405020304" pitchFamily="18" charset="0"/>
              </a:rPr>
              <a:t>9. </a:t>
            </a:r>
            <a:r>
              <a:rPr lang="de-DE" sz="2400" dirty="0" err="1">
                <a:latin typeface="Times New Roman" panose="02020603050405020304" pitchFamily="18" charset="0"/>
                <a:cs typeface="Times New Roman" panose="02020603050405020304" pitchFamily="18" charset="0"/>
              </a:rPr>
              <a:t>Oomens</a:t>
            </a:r>
            <a:r>
              <a:rPr lang="de-DE" sz="2400" dirty="0">
                <a:latin typeface="Times New Roman" panose="02020603050405020304" pitchFamily="18" charset="0"/>
                <a:cs typeface="Times New Roman" panose="02020603050405020304" pitchFamily="18" charset="0"/>
              </a:rPr>
              <a:t> C., </a:t>
            </a:r>
            <a:r>
              <a:rPr lang="de-DE" sz="2400" dirty="0" err="1">
                <a:latin typeface="Times New Roman" panose="02020603050405020304" pitchFamily="18" charset="0"/>
                <a:cs typeface="Times New Roman" panose="02020603050405020304" pitchFamily="18" charset="0"/>
              </a:rPr>
              <a:t>Brekelmans</a:t>
            </a:r>
            <a:r>
              <a:rPr lang="de-DE" sz="2400" dirty="0">
                <a:latin typeface="Times New Roman" panose="02020603050405020304" pitchFamily="18" charset="0"/>
                <a:cs typeface="Times New Roman" panose="02020603050405020304" pitchFamily="18" charset="0"/>
              </a:rPr>
              <a:t> M., </a:t>
            </a:r>
            <a:r>
              <a:rPr lang="de-DE" sz="2400" dirty="0" err="1">
                <a:latin typeface="Times New Roman" panose="02020603050405020304" pitchFamily="18" charset="0"/>
                <a:cs typeface="Times New Roman" panose="02020603050405020304" pitchFamily="18" charset="0"/>
              </a:rPr>
              <a:t>Loerakker</a:t>
            </a:r>
            <a:r>
              <a:rPr lang="de-DE" sz="2400" dirty="0">
                <a:latin typeface="Times New Roman" panose="02020603050405020304" pitchFamily="18" charset="0"/>
                <a:cs typeface="Times New Roman" panose="02020603050405020304" pitchFamily="18" charset="0"/>
              </a:rPr>
              <a:t> S., </a:t>
            </a:r>
            <a:r>
              <a:rPr lang="de-DE" sz="2400" dirty="0" err="1">
                <a:latin typeface="Times New Roman" panose="02020603050405020304" pitchFamily="18" charset="0"/>
                <a:cs typeface="Times New Roman" panose="02020603050405020304" pitchFamily="18" charset="0"/>
              </a:rPr>
              <a:t>Baaijens</a:t>
            </a:r>
            <a:r>
              <a:rPr lang="de-DE" sz="2400" dirty="0">
                <a:latin typeface="Times New Roman" panose="02020603050405020304" pitchFamily="18" charset="0"/>
                <a:cs typeface="Times New Roman" panose="02020603050405020304" pitchFamily="18" charset="0"/>
              </a:rPr>
              <a:t> F. </a:t>
            </a:r>
            <a:r>
              <a:rPr lang="de-DE" sz="2400" dirty="0" err="1">
                <a:latin typeface="Times New Roman" panose="02020603050405020304" pitchFamily="18" charset="0"/>
                <a:cs typeface="Times New Roman" panose="02020603050405020304" pitchFamily="18" charset="0"/>
              </a:rPr>
              <a:t>Biomechanics</a:t>
            </a:r>
            <a:r>
              <a:rPr lang="de-DE" sz="2400" dirty="0">
                <a:latin typeface="Times New Roman" panose="02020603050405020304" pitchFamily="18" charset="0"/>
                <a:cs typeface="Times New Roman" panose="02020603050405020304" pitchFamily="18" charset="0"/>
              </a:rPr>
              <a:t>. 2nd </a:t>
            </a:r>
            <a:r>
              <a:rPr lang="de-DE" sz="2400" dirty="0" err="1">
                <a:latin typeface="Times New Roman" panose="02020603050405020304" pitchFamily="18" charset="0"/>
                <a:cs typeface="Times New Roman" panose="02020603050405020304" pitchFamily="18" charset="0"/>
              </a:rPr>
              <a:t>ed</a:t>
            </a:r>
            <a:r>
              <a:rPr lang="de-DE" sz="2400" dirty="0">
                <a:latin typeface="Times New Roman" panose="02020603050405020304" pitchFamily="18" charset="0"/>
                <a:cs typeface="Times New Roman" panose="02020603050405020304" pitchFamily="18" charset="0"/>
              </a:rPr>
              <a:t>. — Cambridge: Cambridge University Press, 2018.</a:t>
            </a:r>
          </a:p>
          <a:p>
            <a:pPr marL="0" indent="0" algn="just">
              <a:lnSpc>
                <a:spcPct val="120000"/>
              </a:lnSpc>
              <a:buNone/>
            </a:pPr>
            <a:endParaRPr lang="uk-UA"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51187883"/>
      </p:ext>
    </p:extLst>
  </p:cSld>
  <p:clrMapOvr>
    <a:masterClrMapping/>
  </p:clrMapOvr>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323528" y="332656"/>
            <a:ext cx="8507288" cy="5544616"/>
          </a:xfrm>
        </p:spPr>
        <p:txBody>
          <a:bodyPr>
            <a:noAutofit/>
          </a:bodyPr>
          <a:lstStyle/>
          <a:p>
            <a:pPr marL="0" indent="0" algn="just">
              <a:lnSpc>
                <a:spcPct val="120000"/>
              </a:lnSpc>
              <a:buNone/>
            </a:pPr>
            <a:r>
              <a:rPr lang="de-DE" sz="2400" dirty="0">
                <a:latin typeface="Times New Roman" panose="02020603050405020304" pitchFamily="18" charset="0"/>
                <a:cs typeface="Times New Roman" panose="02020603050405020304" pitchFamily="18" charset="0"/>
              </a:rPr>
              <a:t>10. </a:t>
            </a:r>
            <a:r>
              <a:rPr lang="en-US" sz="2400" dirty="0" smtClean="0">
                <a:latin typeface="Times New Roman" panose="02020603050405020304" pitchFamily="18" charset="0"/>
                <a:cs typeface="Times New Roman" panose="02020603050405020304" pitchFamily="18" charset="0"/>
              </a:rPr>
              <a:t>Uchida T. K., </a:t>
            </a:r>
            <a:r>
              <a:rPr lang="en-US" sz="2400" dirty="0" err="1" smtClean="0">
                <a:latin typeface="Times New Roman" panose="02020603050405020304" pitchFamily="18" charset="0"/>
                <a:cs typeface="Times New Roman" panose="02020603050405020304" pitchFamily="18" charset="0"/>
              </a:rPr>
              <a:t>Delp</a:t>
            </a:r>
            <a:r>
              <a:rPr lang="en-US" sz="2400" dirty="0" smtClean="0">
                <a:latin typeface="Times New Roman" panose="02020603050405020304" pitchFamily="18" charset="0"/>
                <a:cs typeface="Times New Roman" panose="02020603050405020304" pitchFamily="18" charset="0"/>
              </a:rPr>
              <a:t> S. L. Biomechanics of Movement: The Science of Sports, Robotics, and Rehabilitation. — Cambridge, MA: MIT Press, 2020.</a:t>
            </a:r>
          </a:p>
          <a:p>
            <a:pPr marL="0" indent="0" algn="just">
              <a:lnSpc>
                <a:spcPct val="120000"/>
              </a:lnSpc>
              <a:buNone/>
            </a:pPr>
            <a:r>
              <a:rPr lang="en-US" sz="2400" dirty="0" smtClean="0">
                <a:latin typeface="Times New Roman" panose="02020603050405020304" pitchFamily="18" charset="0"/>
                <a:cs typeface="Times New Roman" panose="02020603050405020304" pitchFamily="18" charset="0"/>
              </a:rPr>
              <a:t>11. </a:t>
            </a:r>
            <a:r>
              <a:rPr lang="en-US" sz="2400" dirty="0" err="1" smtClean="0">
                <a:latin typeface="Times New Roman" panose="02020603050405020304" pitchFamily="18" charset="0"/>
                <a:cs typeface="Times New Roman" panose="02020603050405020304" pitchFamily="18" charset="0"/>
              </a:rPr>
              <a:t>Haluzynskyi</a:t>
            </a:r>
            <a:r>
              <a:rPr lang="en-US" sz="2400" dirty="0" smtClean="0">
                <a:latin typeface="Times New Roman" panose="02020603050405020304" pitchFamily="18" charset="0"/>
                <a:cs typeface="Times New Roman" panose="02020603050405020304" pitchFamily="18" charset="0"/>
              </a:rPr>
              <a:t> O., </a:t>
            </a:r>
            <a:r>
              <a:rPr lang="en-US" sz="2400" dirty="0" err="1" smtClean="0">
                <a:latin typeface="Times New Roman" panose="02020603050405020304" pitchFamily="18" charset="0"/>
                <a:cs typeface="Times New Roman" panose="02020603050405020304" pitchFamily="18" charset="0"/>
              </a:rPr>
              <a:t>Linenko</a:t>
            </a:r>
            <a:r>
              <a:rPr lang="en-US" sz="2400" dirty="0" smtClean="0">
                <a:latin typeface="Times New Roman" panose="02020603050405020304" pitchFamily="18" charset="0"/>
                <a:cs typeface="Times New Roman" panose="02020603050405020304" pitchFamily="18" charset="0"/>
              </a:rPr>
              <a:t> O., Bondarenko S. et al. </a:t>
            </a:r>
            <a:r>
              <a:rPr lang="en-US" sz="2400" dirty="0" err="1" smtClean="0">
                <a:latin typeface="Times New Roman" panose="02020603050405020304" pitchFamily="18" charset="0"/>
                <a:cs typeface="Times New Roman" panose="02020603050405020304" pitchFamily="18" charset="0"/>
              </a:rPr>
              <a:t>Osseointegrative</a:t>
            </a:r>
            <a:r>
              <a:rPr lang="en-US" sz="2400" dirty="0" smtClean="0">
                <a:latin typeface="Times New Roman" panose="02020603050405020304" pitchFamily="18" charset="0"/>
                <a:cs typeface="Times New Roman" panose="02020603050405020304" pitchFamily="18" charset="0"/>
              </a:rPr>
              <a:t> prosthetics: opportunities, challenges, and prospects for its application in the rehabilitation of patients with amputated limbs. </a:t>
            </a:r>
            <a:r>
              <a:rPr lang="en-US" sz="2400" dirty="0" err="1" smtClean="0">
                <a:latin typeface="Times New Roman" panose="02020603050405020304" pitchFamily="18" charset="0"/>
                <a:cs typeface="Times New Roman" panose="02020603050405020304" pitchFamily="18" charset="0"/>
              </a:rPr>
              <a:t>Orthopaedics</a:t>
            </a:r>
            <a:r>
              <a:rPr lang="en-US" sz="2400" dirty="0" smtClean="0">
                <a:latin typeface="Times New Roman" panose="02020603050405020304" pitchFamily="18" charset="0"/>
                <a:cs typeface="Times New Roman" panose="02020603050405020304" pitchFamily="18" charset="0"/>
              </a:rPr>
              <a:t> Traumatology and Prosthetics. 2024;(3):86–97. DOI: https://doi.org/10.15674/0030-59872024386-97</a:t>
            </a:r>
          </a:p>
          <a:p>
            <a:pPr marL="0" indent="0" algn="just">
              <a:lnSpc>
                <a:spcPct val="120000"/>
              </a:lnSpc>
              <a:buNone/>
            </a:pPr>
            <a:r>
              <a:rPr lang="en-US" sz="2400" dirty="0" smtClean="0">
                <a:latin typeface="Times New Roman" panose="02020603050405020304" pitchFamily="18" charset="0"/>
                <a:cs typeface="Times New Roman" panose="02020603050405020304" pitchFamily="18" charset="0"/>
              </a:rPr>
              <a:t>12. </a:t>
            </a:r>
            <a:r>
              <a:rPr lang="en-US" sz="2400" dirty="0" err="1" smtClean="0">
                <a:latin typeface="Times New Roman" panose="02020603050405020304" pitchFamily="18" charset="0"/>
                <a:cs typeface="Times New Roman" panose="02020603050405020304" pitchFamily="18" charset="0"/>
              </a:rPr>
              <a:t>Sitenko</a:t>
            </a:r>
            <a:r>
              <a:rPr lang="en-US" sz="2400" dirty="0" smtClean="0">
                <a:latin typeface="Times New Roman" panose="02020603050405020304" pitchFamily="18" charset="0"/>
                <a:cs typeface="Times New Roman" panose="02020603050405020304" pitchFamily="18" charset="0"/>
              </a:rPr>
              <a:t> O., </a:t>
            </a:r>
            <a:r>
              <a:rPr lang="en-US" sz="2400" dirty="0" err="1" smtClean="0">
                <a:latin typeface="Times New Roman" panose="02020603050405020304" pitchFamily="18" charset="0"/>
                <a:cs typeface="Times New Roman" panose="02020603050405020304" pitchFamily="18" charset="0"/>
              </a:rPr>
              <a:t>Sitenko</a:t>
            </a:r>
            <a:r>
              <a:rPr lang="en-US" sz="2400" dirty="0" smtClean="0">
                <a:latin typeface="Times New Roman" panose="02020603050405020304" pitchFamily="18" charset="0"/>
                <a:cs typeface="Times New Roman" panose="02020603050405020304" pitchFamily="18" charset="0"/>
              </a:rPr>
              <a:t> T. Biomechanical aspects of endo-</a:t>
            </a:r>
            <a:r>
              <a:rPr lang="en-US" sz="2400" dirty="0" err="1" smtClean="0">
                <a:latin typeface="Times New Roman" panose="02020603050405020304" pitchFamily="18" charset="0"/>
                <a:cs typeface="Times New Roman" panose="02020603050405020304" pitchFamily="18" charset="0"/>
              </a:rPr>
              <a:t>exo</a:t>
            </a:r>
            <a:r>
              <a:rPr lang="en-US" sz="2400" dirty="0" smtClean="0">
                <a:latin typeface="Times New Roman" panose="02020603050405020304" pitchFamily="18" charset="0"/>
                <a:cs typeface="Times New Roman" panose="02020603050405020304" pitchFamily="18" charset="0"/>
              </a:rPr>
              <a:t>-prosthetics of the lower limbs. </a:t>
            </a:r>
            <a:r>
              <a:rPr lang="en-US" sz="2400" dirty="0" err="1" smtClean="0">
                <a:latin typeface="Times New Roman" panose="02020603050405020304" pitchFamily="18" charset="0"/>
                <a:cs typeface="Times New Roman" panose="02020603050405020304" pitchFamily="18" charset="0"/>
              </a:rPr>
              <a:t>Orthopaedics</a:t>
            </a:r>
            <a:r>
              <a:rPr lang="en-US" sz="2400" dirty="0" smtClean="0">
                <a:latin typeface="Times New Roman" panose="02020603050405020304" pitchFamily="18" charset="0"/>
                <a:cs typeface="Times New Roman" panose="02020603050405020304" pitchFamily="18" charset="0"/>
              </a:rPr>
              <a:t> Traumatology and Prosthetics. 2024;(2):69–75. DOI: https://doi.org/10.15674/0030-59872024269-75</a:t>
            </a:r>
          </a:p>
          <a:p>
            <a:pPr marL="0" indent="0" algn="just">
              <a:lnSpc>
                <a:spcPct val="120000"/>
              </a:lnSpc>
              <a:buNone/>
            </a:pPr>
            <a:endParaRPr lang="uk-UA"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75264187"/>
      </p:ext>
    </p:extLst>
  </p:cSld>
  <p:clrMapOvr>
    <a:masterClrMapping/>
  </p:clrMapOvr>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323528" y="332656"/>
            <a:ext cx="8507288" cy="6192688"/>
          </a:xfrm>
        </p:spPr>
        <p:txBody>
          <a:bodyPr>
            <a:noAutofit/>
          </a:bodyPr>
          <a:lstStyle/>
          <a:p>
            <a:pPr marL="0" indent="0" algn="just">
              <a:lnSpc>
                <a:spcPct val="120000"/>
              </a:lnSpc>
              <a:buNone/>
            </a:pPr>
            <a:r>
              <a:rPr lang="de-DE" sz="2400" dirty="0">
                <a:latin typeface="Times New Roman" panose="02020603050405020304" pitchFamily="18" charset="0"/>
                <a:cs typeface="Times New Roman" panose="02020603050405020304" pitchFamily="18" charset="0"/>
              </a:rPr>
              <a:t>13. </a:t>
            </a:r>
            <a:r>
              <a:rPr lang="de-DE" sz="2400" dirty="0" err="1">
                <a:latin typeface="Times New Roman" panose="02020603050405020304" pitchFamily="18" charset="0"/>
                <a:cs typeface="Times New Roman" panose="02020603050405020304" pitchFamily="18" charset="0"/>
              </a:rPr>
              <a:t>Zubov</a:t>
            </a:r>
            <a:r>
              <a:rPr lang="de-DE" sz="2400" dirty="0">
                <a:latin typeface="Times New Roman" panose="02020603050405020304" pitchFamily="18" charset="0"/>
                <a:cs typeface="Times New Roman" panose="02020603050405020304" pitchFamily="18" charset="0"/>
              </a:rPr>
              <a:t> D., </a:t>
            </a:r>
            <a:r>
              <a:rPr lang="de-DE" sz="2400" dirty="0" err="1">
                <a:latin typeface="Times New Roman" panose="02020603050405020304" pitchFamily="18" charset="0"/>
                <a:cs typeface="Times New Roman" panose="02020603050405020304" pitchFamily="18" charset="0"/>
              </a:rPr>
              <a:t>Poliachenko</a:t>
            </a:r>
            <a:r>
              <a:rPr lang="de-DE" sz="2400" dirty="0">
                <a:latin typeface="Times New Roman" panose="02020603050405020304" pitchFamily="18" charset="0"/>
                <a:cs typeface="Times New Roman" panose="02020603050405020304" pitchFamily="18" charset="0"/>
              </a:rPr>
              <a:t> I., </a:t>
            </a:r>
            <a:r>
              <a:rPr lang="de-DE" sz="2400" dirty="0" err="1">
                <a:latin typeface="Times New Roman" panose="02020603050405020304" pitchFamily="18" charset="0"/>
                <a:cs typeface="Times New Roman" panose="02020603050405020304" pitchFamily="18" charset="0"/>
              </a:rPr>
              <a:t>Kostrub</a:t>
            </a:r>
            <a:r>
              <a:rPr lang="de-DE" sz="2400" dirty="0">
                <a:latin typeface="Times New Roman" panose="02020603050405020304" pitchFamily="18" charset="0"/>
                <a:cs typeface="Times New Roman" panose="02020603050405020304" pitchFamily="18" charset="0"/>
              </a:rPr>
              <a:t> O. et al. Biotechnological </a:t>
            </a:r>
            <a:r>
              <a:rPr lang="de-DE" sz="2400" dirty="0" err="1">
                <a:latin typeface="Times New Roman" panose="02020603050405020304" pitchFamily="18" charset="0"/>
                <a:cs typeface="Times New Roman" panose="02020603050405020304" pitchFamily="18" charset="0"/>
              </a:rPr>
              <a:t>aspects</a:t>
            </a:r>
            <a:r>
              <a:rPr lang="de-DE" sz="2400" dirty="0">
                <a:latin typeface="Times New Roman" panose="02020603050405020304" pitchFamily="18" charset="0"/>
                <a:cs typeface="Times New Roman" panose="02020603050405020304" pitchFamily="18" charset="0"/>
              </a:rPr>
              <a:t> </a:t>
            </a:r>
            <a:r>
              <a:rPr lang="de-DE" sz="2400" dirty="0" err="1">
                <a:latin typeface="Times New Roman" panose="02020603050405020304" pitchFamily="18" charset="0"/>
                <a:cs typeface="Times New Roman" panose="02020603050405020304" pitchFamily="18" charset="0"/>
              </a:rPr>
              <a:t>of</a:t>
            </a:r>
            <a:r>
              <a:rPr lang="de-DE" sz="2400" dirty="0">
                <a:latin typeface="Times New Roman" panose="02020603050405020304" pitchFamily="18" charset="0"/>
                <a:cs typeface="Times New Roman" panose="02020603050405020304" pitchFamily="18" charset="0"/>
              </a:rPr>
              <a:t> </a:t>
            </a:r>
            <a:r>
              <a:rPr lang="de-DE" sz="2400" dirty="0" err="1">
                <a:latin typeface="Times New Roman" panose="02020603050405020304" pitchFamily="18" charset="0"/>
                <a:cs typeface="Times New Roman" panose="02020603050405020304" pitchFamily="18" charset="0"/>
              </a:rPr>
              <a:t>the</a:t>
            </a:r>
            <a:r>
              <a:rPr lang="de-DE" sz="2400" dirty="0">
                <a:latin typeface="Times New Roman" panose="02020603050405020304" pitchFamily="18" charset="0"/>
                <a:cs typeface="Times New Roman" panose="02020603050405020304" pitchFamily="18" charset="0"/>
              </a:rPr>
              <a:t> </a:t>
            </a:r>
            <a:r>
              <a:rPr lang="de-DE" sz="2400" dirty="0" err="1">
                <a:latin typeface="Times New Roman" panose="02020603050405020304" pitchFamily="18" charset="0"/>
                <a:cs typeface="Times New Roman" panose="02020603050405020304" pitchFamily="18" charset="0"/>
              </a:rPr>
              <a:t>working</a:t>
            </a:r>
            <a:r>
              <a:rPr lang="de-DE" sz="2400" dirty="0">
                <a:latin typeface="Times New Roman" panose="02020603050405020304" pitchFamily="18" charset="0"/>
                <a:cs typeface="Times New Roman" panose="02020603050405020304" pitchFamily="18" charset="0"/>
              </a:rPr>
              <a:t>-out </a:t>
            </a:r>
            <a:r>
              <a:rPr lang="de-DE" sz="2400" dirty="0" err="1">
                <a:latin typeface="Times New Roman" panose="02020603050405020304" pitchFamily="18" charset="0"/>
                <a:cs typeface="Times New Roman" panose="02020603050405020304" pitchFamily="18" charset="0"/>
              </a:rPr>
              <a:t>and</a:t>
            </a:r>
            <a:r>
              <a:rPr lang="de-DE" sz="2400" dirty="0">
                <a:latin typeface="Times New Roman" panose="02020603050405020304" pitchFamily="18" charset="0"/>
                <a:cs typeface="Times New Roman" panose="02020603050405020304" pitchFamily="18" charset="0"/>
              </a:rPr>
              <a:t> </a:t>
            </a:r>
            <a:r>
              <a:rPr lang="de-DE" sz="2400" dirty="0" err="1">
                <a:latin typeface="Times New Roman" panose="02020603050405020304" pitchFamily="18" charset="0"/>
                <a:cs typeface="Times New Roman" panose="02020603050405020304" pitchFamily="18" charset="0"/>
              </a:rPr>
              <a:t>manufacturing</a:t>
            </a:r>
            <a:r>
              <a:rPr lang="de-DE" sz="2400" dirty="0">
                <a:latin typeface="Times New Roman" panose="02020603050405020304" pitchFamily="18" charset="0"/>
                <a:cs typeface="Times New Roman" panose="02020603050405020304" pitchFamily="18" charset="0"/>
              </a:rPr>
              <a:t> </a:t>
            </a:r>
            <a:r>
              <a:rPr lang="de-DE" sz="2400" dirty="0" err="1">
                <a:latin typeface="Times New Roman" panose="02020603050405020304" pitchFamily="18" charset="0"/>
                <a:cs typeface="Times New Roman" panose="02020603050405020304" pitchFamily="18" charset="0"/>
              </a:rPr>
              <a:t>of</a:t>
            </a:r>
            <a:r>
              <a:rPr lang="de-DE" sz="2400" dirty="0">
                <a:latin typeface="Times New Roman" panose="02020603050405020304" pitchFamily="18" charset="0"/>
                <a:cs typeface="Times New Roman" panose="02020603050405020304" pitchFamily="18" charset="0"/>
              </a:rPr>
              <a:t> </a:t>
            </a:r>
            <a:r>
              <a:rPr lang="de-DE" sz="2400" dirty="0" err="1">
                <a:latin typeface="Times New Roman" panose="02020603050405020304" pitchFamily="18" charset="0"/>
                <a:cs typeface="Times New Roman" panose="02020603050405020304" pitchFamily="18" charset="0"/>
              </a:rPr>
              <a:t>living</a:t>
            </a:r>
            <a:r>
              <a:rPr lang="de-DE" sz="2400" dirty="0">
                <a:latin typeface="Times New Roman" panose="02020603050405020304" pitchFamily="18" charset="0"/>
                <a:cs typeface="Times New Roman" panose="02020603050405020304" pitchFamily="18" charset="0"/>
              </a:rPr>
              <a:t> </a:t>
            </a:r>
            <a:r>
              <a:rPr lang="de-DE" sz="2400" dirty="0" err="1">
                <a:latin typeface="Times New Roman" panose="02020603050405020304" pitchFamily="18" charset="0"/>
                <a:cs typeface="Times New Roman" panose="02020603050405020304" pitchFamily="18" charset="0"/>
              </a:rPr>
              <a:t>bone</a:t>
            </a:r>
            <a:r>
              <a:rPr lang="de-DE" sz="2400" dirty="0">
                <a:latin typeface="Times New Roman" panose="02020603050405020304" pitchFamily="18" charset="0"/>
                <a:cs typeface="Times New Roman" panose="02020603050405020304" pitchFamily="18" charset="0"/>
              </a:rPr>
              <a:t> </a:t>
            </a:r>
            <a:r>
              <a:rPr lang="de-DE" sz="2400" dirty="0" err="1">
                <a:latin typeface="Times New Roman" panose="02020603050405020304" pitchFamily="18" charset="0"/>
                <a:cs typeface="Times New Roman" panose="02020603050405020304" pitchFamily="18" charset="0"/>
              </a:rPr>
              <a:t>equivalent</a:t>
            </a:r>
            <a:r>
              <a:rPr lang="de-DE" sz="2400" dirty="0">
                <a:latin typeface="Times New Roman" panose="02020603050405020304" pitchFamily="18" charset="0"/>
                <a:cs typeface="Times New Roman" panose="02020603050405020304" pitchFamily="18" charset="0"/>
              </a:rPr>
              <a:t>. </a:t>
            </a:r>
            <a:r>
              <a:rPr lang="de-DE" sz="2400" dirty="0" err="1">
                <a:latin typeface="Times New Roman" panose="02020603050405020304" pitchFamily="18" charset="0"/>
                <a:cs typeface="Times New Roman" panose="02020603050405020304" pitchFamily="18" charset="0"/>
              </a:rPr>
              <a:t>Orthopaedics</a:t>
            </a:r>
            <a:r>
              <a:rPr lang="de-DE" sz="2400" dirty="0">
                <a:latin typeface="Times New Roman" panose="02020603050405020304" pitchFamily="18" charset="0"/>
                <a:cs typeface="Times New Roman" panose="02020603050405020304" pitchFamily="18" charset="0"/>
              </a:rPr>
              <a:t> </a:t>
            </a:r>
            <a:r>
              <a:rPr lang="de-DE" sz="2400" dirty="0" err="1">
                <a:latin typeface="Times New Roman" panose="02020603050405020304" pitchFamily="18" charset="0"/>
                <a:cs typeface="Times New Roman" panose="02020603050405020304" pitchFamily="18" charset="0"/>
              </a:rPr>
              <a:t>Traumatology</a:t>
            </a:r>
            <a:r>
              <a:rPr lang="de-DE" sz="2400" dirty="0">
                <a:latin typeface="Times New Roman" panose="02020603050405020304" pitchFamily="18" charset="0"/>
                <a:cs typeface="Times New Roman" panose="02020603050405020304" pitchFamily="18" charset="0"/>
              </a:rPr>
              <a:t> </a:t>
            </a:r>
            <a:r>
              <a:rPr lang="de-DE" sz="2400" dirty="0" err="1">
                <a:latin typeface="Times New Roman" panose="02020603050405020304" pitchFamily="18" charset="0"/>
                <a:cs typeface="Times New Roman" panose="02020603050405020304" pitchFamily="18" charset="0"/>
              </a:rPr>
              <a:t>and</a:t>
            </a:r>
            <a:r>
              <a:rPr lang="de-DE" sz="2400" dirty="0">
                <a:latin typeface="Times New Roman" panose="02020603050405020304" pitchFamily="18" charset="0"/>
                <a:cs typeface="Times New Roman" panose="02020603050405020304" pitchFamily="18" charset="0"/>
              </a:rPr>
              <a:t> </a:t>
            </a:r>
            <a:r>
              <a:rPr lang="de-DE" sz="2400" dirty="0" err="1">
                <a:latin typeface="Times New Roman" panose="02020603050405020304" pitchFamily="18" charset="0"/>
                <a:cs typeface="Times New Roman" panose="02020603050405020304" pitchFamily="18" charset="0"/>
              </a:rPr>
              <a:t>Prosthetics</a:t>
            </a:r>
            <a:r>
              <a:rPr lang="de-DE" sz="2400" dirty="0">
                <a:latin typeface="Times New Roman" panose="02020603050405020304" pitchFamily="18" charset="0"/>
                <a:cs typeface="Times New Roman" panose="02020603050405020304" pitchFamily="18" charset="0"/>
              </a:rPr>
              <a:t>. 2024;(4):87–92. DOI: https://doi.org/10.15674/0030-59872023487-92</a:t>
            </a:r>
          </a:p>
          <a:p>
            <a:pPr marL="0" indent="0" algn="just">
              <a:lnSpc>
                <a:spcPct val="120000"/>
              </a:lnSpc>
              <a:buNone/>
            </a:pPr>
            <a:r>
              <a:rPr lang="de-DE" sz="2400" dirty="0">
                <a:latin typeface="Times New Roman" panose="02020603050405020304" pitchFamily="18" charset="0"/>
                <a:cs typeface="Times New Roman" panose="02020603050405020304" pitchFamily="18" charset="0"/>
              </a:rPr>
              <a:t>14. </a:t>
            </a:r>
            <a:r>
              <a:rPr lang="de-DE" sz="2400" dirty="0" err="1">
                <a:latin typeface="Times New Roman" panose="02020603050405020304" pitchFamily="18" charset="0"/>
                <a:cs typeface="Times New Roman" panose="02020603050405020304" pitchFamily="18" charset="0"/>
              </a:rPr>
              <a:t>Dudok</a:t>
            </a:r>
            <a:r>
              <a:rPr lang="de-DE" sz="2400" dirty="0">
                <a:latin typeface="Times New Roman" panose="02020603050405020304" pitchFamily="18" charset="0"/>
                <a:cs typeface="Times New Roman" panose="02020603050405020304" pitchFamily="18" charset="0"/>
              </a:rPr>
              <a:t> G., </a:t>
            </a:r>
            <a:r>
              <a:rPr lang="de-DE" sz="2400" dirty="0" err="1">
                <a:latin typeface="Times New Roman" panose="02020603050405020304" pitchFamily="18" charset="0"/>
                <a:cs typeface="Times New Roman" panose="02020603050405020304" pitchFamily="18" charset="0"/>
              </a:rPr>
              <a:t>Semenyuk</a:t>
            </a:r>
            <a:r>
              <a:rPr lang="de-DE" sz="2400" dirty="0">
                <a:latin typeface="Times New Roman" panose="02020603050405020304" pitchFamily="18" charset="0"/>
                <a:cs typeface="Times New Roman" panose="02020603050405020304" pitchFamily="18" charset="0"/>
              </a:rPr>
              <a:t> N., </a:t>
            </a:r>
            <a:r>
              <a:rPr lang="de-DE" sz="2400" dirty="0" err="1">
                <a:latin typeface="Times New Roman" panose="02020603050405020304" pitchFamily="18" charset="0"/>
                <a:cs typeface="Times New Roman" panose="02020603050405020304" pitchFamily="18" charset="0"/>
              </a:rPr>
              <a:t>Faryna</a:t>
            </a:r>
            <a:r>
              <a:rPr lang="de-DE" sz="2400" dirty="0">
                <a:latin typeface="Times New Roman" panose="02020603050405020304" pitchFamily="18" charset="0"/>
                <a:cs typeface="Times New Roman" panose="02020603050405020304" pitchFamily="18" charset="0"/>
              </a:rPr>
              <a:t> V. D. et al. Polymers in </a:t>
            </a:r>
            <a:r>
              <a:rPr lang="de-DE" sz="2400" dirty="0" err="1">
                <a:latin typeface="Times New Roman" panose="02020603050405020304" pitchFamily="18" charset="0"/>
                <a:cs typeface="Times New Roman" panose="02020603050405020304" pitchFamily="18" charset="0"/>
              </a:rPr>
              <a:t>biomedical</a:t>
            </a:r>
            <a:r>
              <a:rPr lang="de-DE" sz="2400" dirty="0">
                <a:latin typeface="Times New Roman" panose="02020603050405020304" pitchFamily="18" charset="0"/>
                <a:cs typeface="Times New Roman" panose="02020603050405020304" pitchFamily="18" charset="0"/>
              </a:rPr>
              <a:t> </a:t>
            </a:r>
            <a:r>
              <a:rPr lang="de-DE" sz="2400" dirty="0" err="1">
                <a:latin typeface="Times New Roman" panose="02020603050405020304" pitchFamily="18" charset="0"/>
                <a:cs typeface="Times New Roman" panose="02020603050405020304" pitchFamily="18" charset="0"/>
              </a:rPr>
              <a:t>engineering</a:t>
            </a:r>
            <a:r>
              <a:rPr lang="de-DE" sz="2400" dirty="0">
                <a:latin typeface="Times New Roman" panose="02020603050405020304" pitchFamily="18" charset="0"/>
                <a:cs typeface="Times New Roman" panose="02020603050405020304" pitchFamily="18" charset="0"/>
              </a:rPr>
              <a:t>: </a:t>
            </a:r>
            <a:r>
              <a:rPr lang="de-DE" sz="2400" dirty="0" err="1">
                <a:latin typeface="Times New Roman" panose="02020603050405020304" pitchFamily="18" charset="0"/>
                <a:cs typeface="Times New Roman" panose="02020603050405020304" pitchFamily="18" charset="0"/>
              </a:rPr>
              <a:t>materials</a:t>
            </a:r>
            <a:r>
              <a:rPr lang="de-DE" sz="2400" dirty="0">
                <a:latin typeface="Times New Roman" panose="02020603050405020304" pitchFamily="18" charset="0"/>
                <a:cs typeface="Times New Roman" panose="02020603050405020304" pitchFamily="18" charset="0"/>
              </a:rPr>
              <a:t> </a:t>
            </a:r>
            <a:r>
              <a:rPr lang="de-DE" sz="2400" dirty="0" err="1">
                <a:latin typeface="Times New Roman" panose="02020603050405020304" pitchFamily="18" charset="0"/>
                <a:cs typeface="Times New Roman" panose="02020603050405020304" pitchFamily="18" charset="0"/>
              </a:rPr>
              <a:t>for</a:t>
            </a:r>
            <a:r>
              <a:rPr lang="de-DE" sz="2400" dirty="0">
                <a:latin typeface="Times New Roman" panose="02020603050405020304" pitchFamily="18" charset="0"/>
                <a:cs typeface="Times New Roman" panose="02020603050405020304" pitchFamily="18" charset="0"/>
              </a:rPr>
              <a:t> </a:t>
            </a:r>
            <a:r>
              <a:rPr lang="de-DE" sz="2400" dirty="0" err="1">
                <a:latin typeface="Times New Roman" panose="02020603050405020304" pitchFamily="18" charset="0"/>
                <a:cs typeface="Times New Roman" panose="02020603050405020304" pitchFamily="18" charset="0"/>
              </a:rPr>
              <a:t>prosthesis</a:t>
            </a:r>
            <a:r>
              <a:rPr lang="de-DE" sz="2400" dirty="0">
                <a:latin typeface="Times New Roman" panose="02020603050405020304" pitchFamily="18" charset="0"/>
                <a:cs typeface="Times New Roman" panose="02020603050405020304" pitchFamily="18" charset="0"/>
              </a:rPr>
              <a:t> </a:t>
            </a:r>
            <a:r>
              <a:rPr lang="de-DE" sz="2400" dirty="0" err="1">
                <a:latin typeface="Times New Roman" panose="02020603050405020304" pitchFamily="18" charset="0"/>
                <a:cs typeface="Times New Roman" panose="02020603050405020304" pitchFamily="18" charset="0"/>
              </a:rPr>
              <a:t>and</a:t>
            </a:r>
            <a:r>
              <a:rPr lang="de-DE" sz="2400" dirty="0">
                <a:latin typeface="Times New Roman" panose="02020603050405020304" pitchFamily="18" charset="0"/>
                <a:cs typeface="Times New Roman" panose="02020603050405020304" pitchFamily="18" charset="0"/>
              </a:rPr>
              <a:t> </a:t>
            </a:r>
            <a:r>
              <a:rPr lang="de-DE" sz="2400" dirty="0" err="1">
                <a:latin typeface="Times New Roman" panose="02020603050405020304" pitchFamily="18" charset="0"/>
                <a:cs typeface="Times New Roman" panose="02020603050405020304" pitchFamily="18" charset="0"/>
              </a:rPr>
              <a:t>orthosis</a:t>
            </a:r>
            <a:r>
              <a:rPr lang="de-DE" sz="2400" dirty="0">
                <a:latin typeface="Times New Roman" panose="02020603050405020304" pitchFamily="18" charset="0"/>
                <a:cs typeface="Times New Roman" panose="02020603050405020304" pitchFamily="18" charset="0"/>
              </a:rPr>
              <a:t> </a:t>
            </a:r>
            <a:r>
              <a:rPr lang="de-DE" sz="2400" dirty="0" err="1">
                <a:latin typeface="Times New Roman" panose="02020603050405020304" pitchFamily="18" charset="0"/>
                <a:cs typeface="Times New Roman" panose="02020603050405020304" pitchFamily="18" charset="0"/>
              </a:rPr>
              <a:t>production</a:t>
            </a:r>
            <a:r>
              <a:rPr lang="de-DE" sz="2400" dirty="0">
                <a:latin typeface="Times New Roman" panose="02020603050405020304" pitchFamily="18" charset="0"/>
                <a:cs typeface="Times New Roman" panose="02020603050405020304" pitchFamily="18" charset="0"/>
              </a:rPr>
              <a:t>. CTAS. 2024;7(1):211–220. DOI: https://doi.org/10.23939/ctas2024.01.211</a:t>
            </a:r>
          </a:p>
          <a:p>
            <a:pPr marL="0" indent="0" algn="just">
              <a:lnSpc>
                <a:spcPct val="120000"/>
              </a:lnSpc>
              <a:buNone/>
            </a:pPr>
            <a:r>
              <a:rPr lang="de-DE" sz="2400" dirty="0">
                <a:latin typeface="Times New Roman" panose="02020603050405020304" pitchFamily="18" charset="0"/>
                <a:cs typeface="Times New Roman" panose="02020603050405020304" pitchFamily="18" charset="0"/>
              </a:rPr>
              <a:t>15. Ponomarenko G. N., </a:t>
            </a:r>
            <a:r>
              <a:rPr lang="de-DE" sz="2400" dirty="0" err="1">
                <a:latin typeface="Times New Roman" panose="02020603050405020304" pitchFamily="18" charset="0"/>
                <a:cs typeface="Times New Roman" panose="02020603050405020304" pitchFamily="18" charset="0"/>
              </a:rPr>
              <a:t>Smirnova</a:t>
            </a:r>
            <a:r>
              <a:rPr lang="de-DE" sz="2400" dirty="0">
                <a:latin typeface="Times New Roman" panose="02020603050405020304" pitchFamily="18" charset="0"/>
                <a:cs typeface="Times New Roman" panose="02020603050405020304" pitchFamily="18" charset="0"/>
              </a:rPr>
              <a:t> L. M., </a:t>
            </a:r>
            <a:r>
              <a:rPr lang="de-DE" sz="2400" dirty="0" err="1">
                <a:latin typeface="Times New Roman" panose="02020603050405020304" pitchFamily="18" charset="0"/>
                <a:cs typeface="Times New Roman" panose="02020603050405020304" pitchFamily="18" charset="0"/>
              </a:rPr>
              <a:t>Yuldashev</a:t>
            </a:r>
            <a:r>
              <a:rPr lang="de-DE" sz="2400" dirty="0">
                <a:latin typeface="Times New Roman" panose="02020603050405020304" pitchFamily="18" charset="0"/>
                <a:cs typeface="Times New Roman" panose="02020603050405020304" pitchFamily="18" charset="0"/>
              </a:rPr>
              <a:t> Z. M. Digital </a:t>
            </a:r>
            <a:r>
              <a:rPr lang="de-DE" sz="2400" dirty="0" err="1">
                <a:latin typeface="Times New Roman" panose="02020603050405020304" pitchFamily="18" charset="0"/>
                <a:cs typeface="Times New Roman" panose="02020603050405020304" pitchFamily="18" charset="0"/>
              </a:rPr>
              <a:t>transformation</a:t>
            </a:r>
            <a:r>
              <a:rPr lang="de-DE" sz="2400" dirty="0">
                <a:latin typeface="Times New Roman" panose="02020603050405020304" pitchFamily="18" charset="0"/>
                <a:cs typeface="Times New Roman" panose="02020603050405020304" pitchFamily="18" charset="0"/>
              </a:rPr>
              <a:t> </a:t>
            </a:r>
            <a:r>
              <a:rPr lang="de-DE" sz="2400" dirty="0" err="1">
                <a:latin typeface="Times New Roman" panose="02020603050405020304" pitchFamily="18" charset="0"/>
                <a:cs typeface="Times New Roman" panose="02020603050405020304" pitchFamily="18" charset="0"/>
              </a:rPr>
              <a:t>of</a:t>
            </a:r>
            <a:r>
              <a:rPr lang="de-DE" sz="2400" dirty="0">
                <a:latin typeface="Times New Roman" panose="02020603050405020304" pitchFamily="18" charset="0"/>
                <a:cs typeface="Times New Roman" panose="02020603050405020304" pitchFamily="18" charset="0"/>
              </a:rPr>
              <a:t> </a:t>
            </a:r>
            <a:r>
              <a:rPr lang="de-DE" sz="2400" dirty="0" err="1">
                <a:latin typeface="Times New Roman" panose="02020603050405020304" pitchFamily="18" charset="0"/>
                <a:cs typeface="Times New Roman" panose="02020603050405020304" pitchFamily="18" charset="0"/>
              </a:rPr>
              <a:t>prosthetics</a:t>
            </a:r>
            <a:r>
              <a:rPr lang="de-DE" sz="2400" dirty="0">
                <a:latin typeface="Times New Roman" panose="02020603050405020304" pitchFamily="18" charset="0"/>
                <a:cs typeface="Times New Roman" panose="02020603050405020304" pitchFamily="18" charset="0"/>
              </a:rPr>
              <a:t> </a:t>
            </a:r>
            <a:r>
              <a:rPr lang="de-DE" sz="2400" dirty="0" err="1">
                <a:latin typeface="Times New Roman" panose="02020603050405020304" pitchFamily="18" charset="0"/>
                <a:cs typeface="Times New Roman" panose="02020603050405020304" pitchFamily="18" charset="0"/>
              </a:rPr>
              <a:t>and</a:t>
            </a:r>
            <a:r>
              <a:rPr lang="de-DE" sz="2400" dirty="0">
                <a:latin typeface="Times New Roman" panose="02020603050405020304" pitchFamily="18" charset="0"/>
                <a:cs typeface="Times New Roman" panose="02020603050405020304" pitchFamily="18" charset="0"/>
              </a:rPr>
              <a:t> </a:t>
            </a:r>
            <a:r>
              <a:rPr lang="de-DE" sz="2400" dirty="0" err="1">
                <a:latin typeface="Times New Roman" panose="02020603050405020304" pitchFamily="18" charset="0"/>
                <a:cs typeface="Times New Roman" panose="02020603050405020304" pitchFamily="18" charset="0"/>
              </a:rPr>
              <a:t>orthotics</a:t>
            </a:r>
            <a:r>
              <a:rPr lang="de-DE" sz="2400" dirty="0">
                <a:latin typeface="Times New Roman" panose="02020603050405020304" pitchFamily="18" charset="0"/>
                <a:cs typeface="Times New Roman" panose="02020603050405020304" pitchFamily="18" charset="0"/>
              </a:rPr>
              <a:t>. Biomedical Engineering. 2024;(5):305–310. DOI: https://doi.org/10.1007/s10527-023-10321-8</a:t>
            </a:r>
          </a:p>
          <a:p>
            <a:pPr marL="0" indent="0" algn="just">
              <a:lnSpc>
                <a:spcPct val="120000"/>
              </a:lnSpc>
              <a:buNone/>
            </a:pPr>
            <a:endParaRPr lang="uk-UA"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0497597"/>
      </p:ext>
    </p:extLst>
  </p:cSld>
  <p:clrMapOvr>
    <a:masterClrMapping/>
  </p:clrMapOvr>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323528" y="332656"/>
            <a:ext cx="8507288" cy="6192688"/>
          </a:xfrm>
        </p:spPr>
        <p:txBody>
          <a:bodyPr>
            <a:noAutofit/>
          </a:bodyPr>
          <a:lstStyle/>
          <a:p>
            <a:pPr marL="0" indent="0" algn="just">
              <a:lnSpc>
                <a:spcPct val="120000"/>
              </a:lnSpc>
              <a:buNone/>
            </a:pPr>
            <a:r>
              <a:rPr lang="de-DE" sz="2400" dirty="0" smtClean="0">
                <a:latin typeface="Times New Roman" panose="02020603050405020304" pitchFamily="18" charset="0"/>
                <a:cs typeface="Times New Roman" panose="02020603050405020304" pitchFamily="18" charset="0"/>
              </a:rPr>
              <a:t>16</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Oldfrey</a:t>
            </a:r>
            <a:r>
              <a:rPr lang="en-US" sz="2400" dirty="0" smtClean="0">
                <a:latin typeface="Times New Roman" panose="02020603050405020304" pitchFamily="18" charset="0"/>
                <a:cs typeface="Times New Roman" panose="02020603050405020304" pitchFamily="18" charset="0"/>
              </a:rPr>
              <a:t> B. M., Ramirez D. Z. M., </a:t>
            </a:r>
            <a:r>
              <a:rPr lang="en-US" sz="2400" dirty="0" err="1" smtClean="0">
                <a:latin typeface="Times New Roman" panose="02020603050405020304" pitchFamily="18" charset="0"/>
                <a:cs typeface="Times New Roman" panose="02020603050405020304" pitchFamily="18" charset="0"/>
              </a:rPr>
              <a:t>Miodownik</a:t>
            </a:r>
            <a:r>
              <a:rPr lang="en-US" sz="2400" dirty="0" smtClean="0">
                <a:latin typeface="Times New Roman" panose="02020603050405020304" pitchFamily="18" charset="0"/>
                <a:cs typeface="Times New Roman" panose="02020603050405020304" pitchFamily="18" charset="0"/>
              </a:rPr>
              <a:t> M. et al. A scoping review of digital fabrication techniques for prosthetic and orthotic devices. Prosthetics and Orthotics International. 2024;48(5):574–589. DOI: https://doi.org/10.1097/PXR.0000000000000351</a:t>
            </a:r>
          </a:p>
          <a:p>
            <a:pPr marL="0" indent="0" algn="just">
              <a:lnSpc>
                <a:spcPct val="120000"/>
              </a:lnSpc>
              <a:buNone/>
            </a:pPr>
            <a:r>
              <a:rPr lang="en-US" sz="2400" dirty="0" smtClean="0">
                <a:latin typeface="Times New Roman" panose="02020603050405020304" pitchFamily="18" charset="0"/>
                <a:cs typeface="Times New Roman" panose="02020603050405020304" pitchFamily="18" charset="0"/>
              </a:rPr>
              <a:t>17. </a:t>
            </a:r>
            <a:r>
              <a:rPr lang="en-US" sz="2400" dirty="0" err="1" smtClean="0">
                <a:latin typeface="Times New Roman" panose="02020603050405020304" pitchFamily="18" charset="0"/>
                <a:cs typeface="Times New Roman" panose="02020603050405020304" pitchFamily="18" charset="0"/>
              </a:rPr>
              <a:t>Presnyakov</a:t>
            </a:r>
            <a:r>
              <a:rPr lang="en-US" sz="2400" dirty="0" smtClean="0">
                <a:latin typeface="Times New Roman" panose="02020603050405020304" pitchFamily="18" charset="0"/>
                <a:cs typeface="Times New Roman" panose="02020603050405020304" pitchFamily="18" charset="0"/>
              </a:rPr>
              <a:t> E. V., </a:t>
            </a:r>
            <a:r>
              <a:rPr lang="en-US" sz="2400" dirty="0" err="1" smtClean="0">
                <a:latin typeface="Times New Roman" panose="02020603050405020304" pitchFamily="18" charset="0"/>
                <a:cs typeface="Times New Roman" panose="02020603050405020304" pitchFamily="18" charset="0"/>
              </a:rPr>
              <a:t>Komarov</a:t>
            </a:r>
            <a:r>
              <a:rPr lang="en-US" sz="2400" dirty="0" smtClean="0">
                <a:latin typeface="Times New Roman" panose="02020603050405020304" pitchFamily="18" charset="0"/>
                <a:cs typeface="Times New Roman" panose="02020603050405020304" pitchFamily="18" charset="0"/>
              </a:rPr>
              <a:t> A. V., Bozo I. </a:t>
            </a:r>
            <a:r>
              <a:rPr lang="en-US" sz="2400" dirty="0" err="1" smtClean="0">
                <a:latin typeface="Times New Roman" panose="02020603050405020304" pitchFamily="18" charset="0"/>
                <a:cs typeface="Times New Roman" panose="02020603050405020304" pitchFamily="18" charset="0"/>
              </a:rPr>
              <a:t>Ya</a:t>
            </a:r>
            <a:r>
              <a:rPr lang="en-US" sz="2400" dirty="0" smtClean="0">
                <a:latin typeface="Times New Roman" panose="02020603050405020304" pitchFamily="18" charset="0"/>
                <a:cs typeface="Times New Roman" panose="02020603050405020304" pitchFamily="18" charset="0"/>
              </a:rPr>
              <a:t>. et al. Biotechnological method for bone tissue recovery: theoretical basis and clinical application.</a:t>
            </a:r>
            <a:r>
              <a:rPr lang="uk-UA" sz="2400" dirty="0" smtClean="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Renewable biotechnologies</a:t>
            </a:r>
            <a:r>
              <a:rPr lang="ru-RU" sz="2400" dirty="0" smtClean="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2024;2:101–112. DOI: https://doi.org/10.13034252X2024021012</a:t>
            </a:r>
          </a:p>
          <a:p>
            <a:pPr marL="0" indent="0" algn="just">
              <a:lnSpc>
                <a:spcPct val="120000"/>
              </a:lnSpc>
              <a:buNone/>
            </a:pPr>
            <a:r>
              <a:rPr lang="en-US" sz="2400" dirty="0" smtClean="0">
                <a:latin typeface="Times New Roman" panose="02020603050405020304" pitchFamily="18" charset="0"/>
                <a:cs typeface="Times New Roman" panose="02020603050405020304" pitchFamily="18" charset="0"/>
              </a:rPr>
              <a:t>18. Fogarty K., Yang J., </a:t>
            </a:r>
            <a:r>
              <a:rPr lang="en-US" sz="2400" dirty="0" err="1" smtClean="0">
                <a:latin typeface="Times New Roman" panose="02020603050405020304" pitchFamily="18" charset="0"/>
                <a:cs typeface="Times New Roman" panose="02020603050405020304" pitchFamily="18" charset="0"/>
              </a:rPr>
              <a:t>Patodi</a:t>
            </a:r>
            <a:r>
              <a:rPr lang="en-US" sz="2400" dirty="0" smtClean="0">
                <a:latin typeface="Times New Roman" panose="02020603050405020304" pitchFamily="18" charset="0"/>
                <a:cs typeface="Times New Roman" panose="02020603050405020304" pitchFamily="18" charset="0"/>
              </a:rPr>
              <a:t> C. K. et al. Best Foot Forward: Robust Foot Reconstruction in-the-wild. </a:t>
            </a:r>
            <a:r>
              <a:rPr lang="en-US" sz="2400" dirty="0" err="1" smtClean="0">
                <a:latin typeface="Times New Roman" panose="02020603050405020304" pitchFamily="18" charset="0"/>
                <a:cs typeface="Times New Roman" panose="02020603050405020304" pitchFamily="18" charset="0"/>
              </a:rPr>
              <a:t>arXiv</a:t>
            </a:r>
            <a:r>
              <a:rPr lang="en-US" sz="2400" dirty="0" smtClean="0">
                <a:latin typeface="Times New Roman" panose="02020603050405020304" pitchFamily="18" charset="0"/>
                <a:cs typeface="Times New Roman" panose="02020603050405020304" pitchFamily="18" charset="0"/>
              </a:rPr>
              <a:t> preprint arXiv:2502.20511. 2025.</a:t>
            </a:r>
          </a:p>
          <a:p>
            <a:pPr marL="0" indent="0" algn="just">
              <a:lnSpc>
                <a:spcPct val="120000"/>
              </a:lnSpc>
              <a:buNone/>
            </a:pPr>
            <a:endParaRPr lang="uk-UA"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87025079"/>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Офіс">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Офіс">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6537</TotalTime>
  <Words>21198</Words>
  <Application>Microsoft Office PowerPoint</Application>
  <PresentationFormat>Екран (4:3)</PresentationFormat>
  <Paragraphs>1658</Paragraphs>
  <Slides>335</Slides>
  <Notes>6</Notes>
  <HiddenSlides>0</HiddenSlides>
  <MMClips>1</MMClips>
  <ScaleCrop>false</ScaleCrop>
  <HeadingPairs>
    <vt:vector size="8" baseType="variant">
      <vt:variant>
        <vt:lpstr>Використані шрифти</vt:lpstr>
      </vt:variant>
      <vt:variant>
        <vt:i4>8</vt:i4>
      </vt:variant>
      <vt:variant>
        <vt:lpstr>Тема</vt:lpstr>
      </vt:variant>
      <vt:variant>
        <vt:i4>2</vt:i4>
      </vt:variant>
      <vt:variant>
        <vt:lpstr>Вбудовані сервери OLE</vt:lpstr>
      </vt:variant>
      <vt:variant>
        <vt:i4>1</vt:i4>
      </vt:variant>
      <vt:variant>
        <vt:lpstr>Заголовки слайдів</vt:lpstr>
      </vt:variant>
      <vt:variant>
        <vt:i4>335</vt:i4>
      </vt:variant>
    </vt:vector>
  </HeadingPairs>
  <TitlesOfParts>
    <vt:vector size="346" baseType="lpstr">
      <vt:lpstr>Arial</vt:lpstr>
      <vt:lpstr>Calibri</vt:lpstr>
      <vt:lpstr>Calibri Light</vt:lpstr>
      <vt:lpstr>Cambria Math</vt:lpstr>
      <vt:lpstr>Courier New</vt:lpstr>
      <vt:lpstr>Lato</vt:lpstr>
      <vt:lpstr>system-ui</vt:lpstr>
      <vt:lpstr>Times New Roman</vt:lpstr>
      <vt:lpstr>Тема Office</vt:lpstr>
      <vt:lpstr>1_Тема Office</vt:lpstr>
      <vt:lpstr>Equation</vt:lpstr>
      <vt:lpstr>Презентація PowerPoint</vt:lpstr>
      <vt:lpstr>Презентація PowerPoint</vt:lpstr>
      <vt:lpstr>Презентація PowerPoint</vt:lpstr>
      <vt:lpstr>Презентація PowerPoint</vt:lpstr>
      <vt:lpstr>ВСТУП</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Лава Жуковського</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Поняття деформації; її види </vt:lpstr>
      <vt:lpstr>Презентація PowerPoint</vt:lpstr>
      <vt:lpstr>Презентація PowerPoint</vt:lpstr>
      <vt:lpstr>Презентація PowerPoint</vt:lpstr>
      <vt:lpstr>Презентація PowerPoint</vt:lpstr>
      <vt:lpstr>Пружні тіла</vt:lpstr>
      <vt:lpstr>Презентація PowerPoint</vt:lpstr>
      <vt:lpstr>Презентація PowerPoint</vt:lpstr>
      <vt:lpstr>Презентація PowerPoint</vt:lpstr>
      <vt:lpstr>Види деформації</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Оцінка пластичності матеріалу</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Діаграма напружень-деформацій  для м’яких тканин </vt:lpstr>
      <vt:lpstr>Презентація PowerPoint</vt:lpstr>
      <vt:lpstr>Презентація PowerPoint</vt:lpstr>
      <vt:lpstr>Презентація PowerPoint</vt:lpstr>
      <vt:lpstr>Дякуємо за увагу!</vt:lpstr>
      <vt:lpstr>Презентація PowerPoint</vt:lpstr>
      <vt:lpstr>План</vt:lpstr>
      <vt:lpstr>1. Опорно-руховий апарат людини як система важелів</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Види суглобів за функцією</vt:lpstr>
      <vt:lpstr>Презентація PowerPoint</vt:lpstr>
      <vt:lpstr>Презентація PowerPoint</vt:lpstr>
      <vt:lpstr>4. Число ступенів свободи  біокінематичних ланцюгів</vt:lpstr>
      <vt:lpstr>Презентація PowerPoint</vt:lpstr>
      <vt:lpstr>5. Класифікація діартрозів за числом ступенів свободи</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6. Число ступенів свободи тіла людини</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Вимірювання електричної активності м’язів</vt:lpstr>
      <vt:lpstr>Презентація PowerPoint</vt:lpstr>
      <vt:lpstr>Презентація PowerPoint</vt:lpstr>
      <vt:lpstr>Презентація PowerPoint</vt:lpstr>
      <vt:lpstr>Як змінюється вага  під час руху з прискоренням:</vt:lpstr>
      <vt:lpstr>Презентація PowerPoint</vt:lpstr>
      <vt:lpstr>Презентація PowerPoint</vt:lpstr>
      <vt:lpstr>Американські гірки – ще один приклад зміни стану людини – від перевантаження до невагомості. </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Дякуємо за увагу !</vt:lpstr>
      <vt:lpstr>Презентація PowerPoint</vt:lpstr>
      <vt:lpstr>Презентація PowerPoint</vt:lpstr>
      <vt:lpstr>Презентація PowerPoint</vt:lpstr>
      <vt:lpstr>1. Типи м’язів людини</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Тестування біопротезу MARS</vt:lpstr>
      <vt:lpstr>Дякуємо за увагу!</vt:lpstr>
      <vt:lpstr>Презентація PowerPoint</vt:lpstr>
      <vt:lpstr>План</vt:lpstr>
      <vt:lpstr>Презентація PowerPoint</vt:lpstr>
      <vt:lpstr>Презентація PowerPoint</vt:lpstr>
      <vt:lpstr>1. Центр мас тіла</vt:lpstr>
      <vt:lpstr>Презентація PowerPoint</vt:lpstr>
      <vt:lpstr>Презентація PowerPoint</vt:lpstr>
      <vt:lpstr>Різниця в положенні центра мас у чоловіків і жінок</vt:lpstr>
      <vt:lpstr>Презентація PowerPoint</vt:lpstr>
      <vt:lpstr>Презентація PowerPoint</vt:lpstr>
      <vt:lpstr>Презентація PowerPoint</vt:lpstr>
      <vt:lpstr>Презентація PowerPoint</vt:lpstr>
      <vt:lpstr>Платформа сили</vt:lpstr>
      <vt:lpstr>Система аналізу ходи</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Види рівноваги</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3. Стійкість людини та її оцінювання</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Дякуємо за увагу !</vt:lpstr>
      <vt:lpstr>Література</vt:lpstr>
      <vt:lpstr>Презентація PowerPoint</vt:lpstr>
      <vt:lpstr>Презентація PowerPoint</vt:lpstr>
      <vt:lpstr>Презентація PowerPoint</vt:lpstr>
      <vt:lpstr>Презентація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ar</dc:creator>
  <cp:lastModifiedBy>bondaren.koma3007@gmail.com</cp:lastModifiedBy>
  <cp:revision>396</cp:revision>
  <dcterms:created xsi:type="dcterms:W3CDTF">2024-09-06T07:51:51Z</dcterms:created>
  <dcterms:modified xsi:type="dcterms:W3CDTF">2025-11-24T18:19:25Z</dcterms:modified>
</cp:coreProperties>
</file>