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1" r:id="rId3"/>
    <p:sldId id="262" r:id="rId4"/>
    <p:sldId id="263" r:id="rId5"/>
    <p:sldId id="265" r:id="rId6"/>
    <p:sldId id="264" r:id="rId7"/>
    <p:sldId id="268" r:id="rId8"/>
    <p:sldId id="267" r:id="rId9"/>
    <p:sldId id="266" r:id="rId10"/>
    <p:sldId id="269" r:id="rId11"/>
    <p:sldId id="270" r:id="rId12"/>
    <p:sldId id="271" r:id="rId13"/>
    <p:sldId id="272" r:id="rId14"/>
    <p:sldId id="273" r:id="rId15"/>
    <p:sldId id="276" r:id="rId16"/>
    <p:sldId id="274" r:id="rId17"/>
    <p:sldId id="278" r:id="rId18"/>
    <p:sldId id="277" r:id="rId19"/>
    <p:sldId id="275" r:id="rId20"/>
    <p:sldId id="279" r:id="rId21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-1644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3A3D8-DE6A-47B8-B0E1-A6259AC438F8}" type="datetimeFigureOut">
              <a:rPr lang="ru-RU" smtClean="0"/>
              <a:pPr/>
              <a:t>09.03.2015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371ADB3-46C7-4A6A-BBE6-ED220E129E1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3A3D8-DE6A-47B8-B0E1-A6259AC438F8}" type="datetimeFigureOut">
              <a:rPr lang="ru-RU" smtClean="0"/>
              <a:pPr/>
              <a:t>09.03.2015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1ADB3-46C7-4A6A-BBE6-ED220E129E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B371ADB3-46C7-4A6A-BBE6-ED220E129E1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3A3D8-DE6A-47B8-B0E1-A6259AC438F8}" type="datetimeFigureOut">
              <a:rPr lang="ru-RU" smtClean="0"/>
              <a:pPr/>
              <a:t>09.03.2015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3A3D8-DE6A-47B8-B0E1-A6259AC438F8}" type="datetimeFigureOut">
              <a:rPr lang="ru-RU" smtClean="0"/>
              <a:pPr/>
              <a:t>09.03.2015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B371ADB3-46C7-4A6A-BBE6-ED220E129E1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3A3D8-DE6A-47B8-B0E1-A6259AC438F8}" type="datetimeFigureOut">
              <a:rPr lang="ru-RU" smtClean="0"/>
              <a:pPr/>
              <a:t>09.03.2015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371ADB3-46C7-4A6A-BBE6-ED220E129E1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EF83A3D8-DE6A-47B8-B0E1-A6259AC438F8}" type="datetimeFigureOut">
              <a:rPr lang="ru-RU" smtClean="0"/>
              <a:pPr/>
              <a:t>09.03.2015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1ADB3-46C7-4A6A-BBE6-ED220E129E1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3A3D8-DE6A-47B8-B0E1-A6259AC438F8}" type="datetimeFigureOut">
              <a:rPr lang="ru-RU" smtClean="0"/>
              <a:pPr/>
              <a:t>09.03.2015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B371ADB3-46C7-4A6A-BBE6-ED220E129E1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3A3D8-DE6A-47B8-B0E1-A6259AC438F8}" type="datetimeFigureOut">
              <a:rPr lang="ru-RU" smtClean="0"/>
              <a:pPr/>
              <a:t>09.03.2015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B371ADB3-46C7-4A6A-BBE6-ED220E129E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3A3D8-DE6A-47B8-B0E1-A6259AC438F8}" type="datetimeFigureOut">
              <a:rPr lang="ru-RU" smtClean="0"/>
              <a:pPr/>
              <a:t>09.03.2015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371ADB3-46C7-4A6A-BBE6-ED220E129E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371ADB3-46C7-4A6A-BBE6-ED220E129E1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3A3D8-DE6A-47B8-B0E1-A6259AC438F8}" type="datetimeFigureOut">
              <a:rPr lang="ru-RU" smtClean="0"/>
              <a:pPr/>
              <a:t>09.03.2015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B371ADB3-46C7-4A6A-BBE6-ED220E129E1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EF83A3D8-DE6A-47B8-B0E1-A6259AC438F8}" type="datetimeFigureOut">
              <a:rPr lang="ru-RU" smtClean="0"/>
              <a:pPr/>
              <a:t>09.03.2015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EF83A3D8-DE6A-47B8-B0E1-A6259AC438F8}" type="datetimeFigureOut">
              <a:rPr lang="ru-RU" smtClean="0"/>
              <a:pPr/>
              <a:t>09.03.2015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371ADB3-46C7-4A6A-BBE6-ED220E129E1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2780928"/>
            <a:ext cx="8643998" cy="2252674"/>
          </a:xfrm>
        </p:spPr>
        <p:txBody>
          <a:bodyPr>
            <a:noAutofit/>
          </a:bodyPr>
          <a:lstStyle/>
          <a:p>
            <a:r>
              <a:rPr lang="en-US" sz="2800" dirty="0" smtClean="0"/>
              <a:t>Lecture</a:t>
            </a:r>
          </a:p>
          <a:p>
            <a:pPr>
              <a:lnSpc>
                <a:spcPct val="150000"/>
              </a:lnSpc>
            </a:pPr>
            <a:r>
              <a:rPr lang="en-US" sz="2800" dirty="0" smtClean="0"/>
              <a:t>“</a:t>
            </a:r>
            <a:r>
              <a:rPr lang="en-US" sz="2800" dirty="0" smtClean="0"/>
              <a:t>vessels &amp;nerves of thoracic and abdominal cavities</a:t>
            </a:r>
            <a:r>
              <a:rPr lang="en-US" sz="2800" dirty="0" smtClean="0"/>
              <a:t>”</a:t>
            </a:r>
            <a:endParaRPr lang="en-US" sz="2800" dirty="0" smtClean="0"/>
          </a:p>
          <a:p>
            <a:endParaRPr lang="en-US" sz="2400" dirty="0" smtClean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175792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Department of human anatomy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87624" y="5445224"/>
            <a:ext cx="74168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Lecturer: MD, PhD  Mr. Oleg Vovk </a:t>
            </a:r>
            <a:endParaRPr lang="ru-RU" sz="36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8534400" cy="536104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+mn-lt"/>
              </a:rPr>
              <a:t>The abdominal aorta</a:t>
            </a:r>
            <a:endParaRPr lang="ru-RU" dirty="0">
              <a:latin typeface="+mn-lt"/>
            </a:endParaRPr>
          </a:p>
        </p:txBody>
      </p:sp>
      <p:pic>
        <p:nvPicPr>
          <p:cNvPr id="31746" name="Picture 2" descr="http://www.uptodate.com/contents/images/SURG/51087/Normal-aorta.jpg?title=Normal+aorta&amp;language=en-U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484784"/>
            <a:ext cx="3876675" cy="49434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1748" name="Picture 4" descr="https://classconnection.s3.amazonaws.com/739/flashcards/695313/jpg/abdominal-aort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92788" y="1412777"/>
            <a:ext cx="4771699" cy="49685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ttp://www.elu.sgul.ac.uk/rehash/guest/scorm/406/package/content/images/abdominal_aorta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80728"/>
            <a:ext cx="7704856" cy="47770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534400" cy="680120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+mn-lt"/>
              </a:rPr>
              <a:t>The abdominal aorta</a:t>
            </a:r>
            <a:endParaRPr lang="ru-RU" dirty="0">
              <a:latin typeface="+mn-lt"/>
            </a:endParaRPr>
          </a:p>
        </p:txBody>
      </p:sp>
      <p:pic>
        <p:nvPicPr>
          <p:cNvPr id="30724" name="Picture 4" descr="http://mb.cision.com/Public/MigratedWpy/102669/9232958/83e4b4ea7b807434_400x400ar.png"/>
          <p:cNvPicPr>
            <a:picLocks noChangeAspect="1" noChangeArrowheads="1"/>
          </p:cNvPicPr>
          <p:nvPr/>
        </p:nvPicPr>
        <p:blipFill>
          <a:blip r:embed="rId3" cstate="print"/>
          <a:srcRect l="12348" r="11096"/>
          <a:stretch>
            <a:fillRect/>
          </a:stretch>
        </p:blipFill>
        <p:spPr bwMode="auto">
          <a:xfrm>
            <a:off x="6516216" y="3501008"/>
            <a:ext cx="2520280" cy="32920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6" name="Picture 10" descr="http://www.scielo.cl/fbpe/img/ijmorphol/v24n2/fig24-02.jpg"/>
          <p:cNvPicPr>
            <a:picLocks noChangeAspect="1" noChangeArrowheads="1"/>
          </p:cNvPicPr>
          <p:nvPr/>
        </p:nvPicPr>
        <p:blipFill>
          <a:blip r:embed="rId2" cstate="print"/>
          <a:srcRect t="8591" b="5501"/>
          <a:stretch>
            <a:fillRect/>
          </a:stretch>
        </p:blipFill>
        <p:spPr bwMode="auto">
          <a:xfrm>
            <a:off x="6286500" y="3789040"/>
            <a:ext cx="2857500" cy="28803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260648"/>
            <a:ext cx="3925888" cy="504056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+mn-lt"/>
              </a:rPr>
              <a:t>The celiac trunk</a:t>
            </a:r>
            <a:endParaRPr lang="ru-RU" dirty="0">
              <a:latin typeface="+mn-lt"/>
            </a:endParaRPr>
          </a:p>
        </p:txBody>
      </p:sp>
      <p:pic>
        <p:nvPicPr>
          <p:cNvPr id="29698" name="Picture 2" descr="http://api.ning.com/files/ccAmYTM1IHCwXl9innLRgBdUwNKHVrSLX8P5KVKkKBE-ziyNhaAoP72lth3Be9zq*dZmsgqcT4EyVK-p9gR-VH5sp9MQP*0m/celiactrunk.jpg%3Fwidth%3D7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836712"/>
            <a:ext cx="6804248" cy="52070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9700" name="Picture 4" descr="http://www.scielo.cl/fbpe/img/ijmorphol/v24n2/fig23-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75953" y="0"/>
            <a:ext cx="2368047" cy="35283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32040" y="548680"/>
            <a:ext cx="4768208" cy="608112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+mn-lt"/>
              </a:rPr>
              <a:t>The superior </a:t>
            </a:r>
            <a:br>
              <a:rPr lang="en-US" dirty="0" smtClean="0">
                <a:latin typeface="+mn-lt"/>
              </a:rPr>
            </a:br>
            <a:r>
              <a:rPr lang="en-US" dirty="0" smtClean="0">
                <a:latin typeface="+mn-lt"/>
              </a:rPr>
              <a:t>mesenteric artery</a:t>
            </a:r>
            <a:endParaRPr lang="ru-RU" dirty="0">
              <a:latin typeface="+mn-lt"/>
            </a:endParaRPr>
          </a:p>
        </p:txBody>
      </p:sp>
      <p:pic>
        <p:nvPicPr>
          <p:cNvPr id="28674" name="Picture 2" descr="https://classconnection.s3.amazonaws.com/33/flashcards/602033/jpg/midgut_-_superior_mesenteric_artery131450782183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638800" cy="46672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8676" name="Picture 4" descr="https://classconnection.s3.amazonaws.com/110/flashcards/717110/jpg/superior_mesenteric_artery131605796439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78331" y="2564904"/>
            <a:ext cx="4665669" cy="42930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4932040" y="548680"/>
            <a:ext cx="4768208" cy="608112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shade val="75000"/>
                  </a:schemeClr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The inferior </a:t>
            </a:r>
            <a:b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shade val="75000"/>
                  </a:schemeClr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</a:b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shade val="75000"/>
                  </a:schemeClr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mesenteric artery</a:t>
            </a:r>
            <a:endParaRPr kumimoji="0" lang="ru-RU" sz="30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shade val="75000"/>
                </a:schemeClr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  <p:pic>
        <p:nvPicPr>
          <p:cNvPr id="27650" name="Picture 2" descr="http://3.bp.blogspot.com/-El9-ke4Xv2Y/Tal6mrvRVoI/AAAAAAAADkQ/DGVUTsebVbg/s1600/Inferior%25252Bmesenteric%25252Bartery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364087" cy="60654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7652" name="Picture 4" descr="https://classconnection.s3.amazonaws.com/390/flashcards/463390/png/inferior_mesenteric_artery131645124057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30711" y="2060848"/>
            <a:ext cx="4513289" cy="46200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648"/>
            <a:ext cx="5426677" cy="60486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5436096" y="476672"/>
            <a:ext cx="3328048" cy="758952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+mn-lt"/>
              </a:rPr>
              <a:t>The inferior </a:t>
            </a:r>
            <a:br>
              <a:rPr lang="en-US" dirty="0" smtClean="0">
                <a:latin typeface="+mn-lt"/>
              </a:rPr>
            </a:br>
            <a:r>
              <a:rPr lang="en-US" dirty="0" smtClean="0">
                <a:latin typeface="+mn-lt"/>
              </a:rPr>
              <a:t>vena cava</a:t>
            </a:r>
            <a:endParaRPr lang="ru-RU" dirty="0">
              <a:latin typeface="+mn-lt"/>
            </a:endParaRPr>
          </a:p>
        </p:txBody>
      </p:sp>
      <p:pic>
        <p:nvPicPr>
          <p:cNvPr id="33794" name="Picture 2" descr="https://classconnection.s3.amazonaws.com/765/flashcards/5666765/jpg/abdvanvavaivinferiorvenacava-146FAAA0B2B4DEB70D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24106" y="1700808"/>
            <a:ext cx="4319894" cy="449810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536104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+mn-lt"/>
              </a:rPr>
              <a:t>The inferior vena cava</a:t>
            </a:r>
            <a:endParaRPr lang="ru-RU" dirty="0">
              <a:latin typeface="+mn-lt"/>
            </a:endParaRPr>
          </a:p>
        </p:txBody>
      </p:sp>
      <p:pic>
        <p:nvPicPr>
          <p:cNvPr id="26626" name="Picture 2" descr="http://www.harvard-wm.org/wp-content/uploads/2014/11/Inferior-vena-cava-filter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908720"/>
            <a:ext cx="4881547" cy="57606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6628" name="Picture 4" descr="http://geekymedics.com/wp-content/uploads/2014/04/IVC-geeky-medics-right1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932040" y="908720"/>
            <a:ext cx="4027877" cy="5695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22" name="Picture 6" descr="https://classconnection.s3.amazonaws.com/485/flashcards/1628485/jpg/hepatic_portal_vein13431648929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10355" y="260648"/>
            <a:ext cx="3833645" cy="41044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4630288" cy="464096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+mn-lt"/>
              </a:rPr>
              <a:t>The portal vein</a:t>
            </a:r>
            <a:endParaRPr lang="ru-RU" dirty="0">
              <a:latin typeface="+mn-lt"/>
            </a:endParaRPr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821721"/>
            <a:ext cx="5292080" cy="60362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4820" name="Picture 4" descr="http://www.le.ac.uk/pa/teach/va/anatomy/case5/liverani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168" y="4437112"/>
            <a:ext cx="2619375" cy="22002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64704"/>
            <a:ext cx="4536504" cy="464096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+mn-lt"/>
              </a:rPr>
              <a:t>The abdominal blood drainage</a:t>
            </a:r>
            <a:endParaRPr lang="ru-RU" dirty="0">
              <a:latin typeface="+mn-lt"/>
            </a:endParaRPr>
          </a:p>
        </p:txBody>
      </p:sp>
      <p:pic>
        <p:nvPicPr>
          <p:cNvPr id="32770" name="Picture 2" descr="http://www.elu.sgul.ac.uk/rehash/guest/scorm/406/package/content/images/inf_vena_cava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420888"/>
            <a:ext cx="5715000" cy="381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2772" name="Picture 4" descr="http://o.quizlet.com/4EFuK1SLmeb1crRk7QCXm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764704"/>
            <a:ext cx="4495800" cy="47625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211960" y="332656"/>
            <a:ext cx="4717976" cy="758952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+mn-lt"/>
              </a:rPr>
              <a:t>The nerves of </a:t>
            </a:r>
            <a:br>
              <a:rPr lang="en-US" dirty="0" smtClean="0">
                <a:latin typeface="+mn-lt"/>
              </a:rPr>
            </a:br>
            <a:r>
              <a:rPr lang="en-US" dirty="0" smtClean="0">
                <a:latin typeface="+mn-lt"/>
              </a:rPr>
              <a:t>abdominal cavity</a:t>
            </a:r>
            <a:endParaRPr lang="ru-RU" dirty="0">
              <a:latin typeface="+mn-lt"/>
            </a:endParaRPr>
          </a:p>
        </p:txBody>
      </p:sp>
      <p:pic>
        <p:nvPicPr>
          <p:cNvPr id="25604" name="Picture 4" descr="http://upload.wikimedia.org/wikipedia/commons/2/2d/Gray84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261757" cy="685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5606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71950" y="1038225"/>
            <a:ext cx="4972050" cy="58197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0"/>
            <a:ext cx="4536504" cy="758952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+mn-lt"/>
              </a:rPr>
              <a:t>The </a:t>
            </a:r>
            <a:r>
              <a:rPr lang="en-US" dirty="0" smtClean="0">
                <a:latin typeface="+mn-lt"/>
              </a:rPr>
              <a:t>thoracic aorta</a:t>
            </a:r>
            <a:endParaRPr lang="ru-RU" dirty="0">
              <a:latin typeface="+mn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63688" y="809625"/>
            <a:ext cx="5476875" cy="60483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+mn-lt"/>
              </a:rPr>
              <a:t>The nerves of abdominal cavity</a:t>
            </a:r>
            <a:endParaRPr lang="ru-RU" dirty="0">
              <a:latin typeface="+mn-lt"/>
            </a:endParaRPr>
          </a:p>
        </p:txBody>
      </p:sp>
      <p:pic>
        <p:nvPicPr>
          <p:cNvPr id="35842" name="Picture 2" descr="https://www.preferredpaincenter.com/wp-content/uploads/2012/06/Celiac-Plexu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84784"/>
            <a:ext cx="4457700" cy="50101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2" descr="https://classconnection.s3.amazonaws.com/634/flashcards/785634/png/nerves_&amp;_lymphatics1320346479939.png"/>
          <p:cNvPicPr>
            <a:picLocks noChangeAspect="1" noChangeArrowheads="1"/>
          </p:cNvPicPr>
          <p:nvPr/>
        </p:nvPicPr>
        <p:blipFill>
          <a:blip r:embed="rId3" cstate="print"/>
          <a:srcRect l="17219"/>
          <a:stretch>
            <a:fillRect/>
          </a:stretch>
        </p:blipFill>
        <p:spPr bwMode="auto">
          <a:xfrm>
            <a:off x="4499992" y="1916832"/>
            <a:ext cx="4644008" cy="42280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https://classconnection.s3.amazonaws.com/421/flashcards/463421/png/thoracic_aorta1316407150731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067944" y="1844824"/>
            <a:ext cx="4536504" cy="47360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6" descr="http://classconnection.s3.amazonaws.com/535/flashcards/3547535/png/screen_shot_2013-10-23_at_84358_pm-141E88FEC8F19FA1202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1684298"/>
            <a:ext cx="3635896" cy="51737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8434" name="Picture 2" descr="http://www.elu.sgul.ac.uk/rehash/guest/scorm/406/package/content/images/thoracic_aorta.gif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429000" y="0"/>
            <a:ext cx="5715000" cy="1895476"/>
          </a:xfrm>
          <a:prstGeom prst="rect">
            <a:avLst/>
          </a:prstGeom>
          <a:noFill/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0" y="476672"/>
            <a:ext cx="3744416" cy="758952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+mn-lt"/>
              </a:rPr>
              <a:t>The </a:t>
            </a:r>
            <a:r>
              <a:rPr lang="en-US" dirty="0" smtClean="0">
                <a:latin typeface="+mn-lt"/>
              </a:rPr>
              <a:t>thoracic aorta</a:t>
            </a:r>
            <a:endParaRPr lang="ru-RU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39888" y="476672"/>
            <a:ext cx="3904112" cy="758952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+mn-lt"/>
              </a:rPr>
              <a:t>The intercostals </a:t>
            </a:r>
            <a:br>
              <a:rPr lang="en-US" dirty="0" smtClean="0">
                <a:latin typeface="+mn-lt"/>
              </a:rPr>
            </a:br>
            <a:r>
              <a:rPr lang="en-US" dirty="0" smtClean="0">
                <a:latin typeface="+mn-lt"/>
              </a:rPr>
              <a:t>arteries</a:t>
            </a:r>
            <a:endParaRPr lang="ru-RU" dirty="0">
              <a:latin typeface="+mn-lt"/>
            </a:endParaRPr>
          </a:p>
        </p:txBody>
      </p:sp>
      <p:pic>
        <p:nvPicPr>
          <p:cNvPr id="20484" name="Picture 4" descr="https://classconnection.s3.amazonaws.com/14/flashcards/1310014/png/screen_shot_2012-03-24_at_50835_pm1332634145883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5358460" cy="47911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019550" y="3076575"/>
            <a:ext cx="5124450" cy="37814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11" name="Picture 7" descr="https://encrypted-tbn2.gstatic.com/images?q=tbn:ANd9GcSHSic-uVLJLoxycP7CSwY1KK7P-bB-SWGENj7zceQnqZ5sexpMJ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300192" y="685532"/>
            <a:ext cx="2448272" cy="25484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1509" name="Picture 5" descr="https://classconnection.s3.amazonaws.com/63/flashcards/1254063/jpg/05_azygos_system_of_veins13133840300861365395897575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128098" y="3284984"/>
            <a:ext cx="4015902" cy="35730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534400" cy="392088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+mn-lt"/>
              </a:rPr>
              <a:t>The veins of thoracic cavity</a:t>
            </a:r>
            <a:endParaRPr lang="ru-RU" dirty="0">
              <a:latin typeface="+mn-lt"/>
            </a:endParaRPr>
          </a:p>
        </p:txBody>
      </p:sp>
      <p:pic>
        <p:nvPicPr>
          <p:cNvPr id="21507" name="Picture 3" descr="https://classconnection.s3.amazonaws.com/535/flashcards/3547535/png/intercostal_veins-141A0B7FBE905889D96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620688"/>
            <a:ext cx="5844900" cy="49685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4787581" cy="48691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5004048" y="404664"/>
            <a:ext cx="3923928" cy="758952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+mn-lt"/>
              </a:rPr>
              <a:t>The veins of the backbone</a:t>
            </a:r>
            <a:endParaRPr lang="ru-RU" dirty="0">
              <a:latin typeface="+mn-lt"/>
            </a:endParaRPr>
          </a:p>
        </p:txBody>
      </p:sp>
      <p:pic>
        <p:nvPicPr>
          <p:cNvPr id="22531" name="Picture 3" descr="http://academicdepartments.musc.edu/radiology/divisions/interventional/atlas/images/CHAP6FIG2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16017" y="1834464"/>
            <a:ext cx="4427984" cy="50235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8" name="Picture 6" descr="http://www.dartmouth.edu/~humananatomy/figures/chapter_20/20-2_files/IMAGE001.JPG"/>
          <p:cNvPicPr>
            <a:picLocks noChangeAspect="1" noChangeArrowheads="1"/>
          </p:cNvPicPr>
          <p:nvPr/>
        </p:nvPicPr>
        <p:blipFill>
          <a:blip r:embed="rId2" cstate="email"/>
          <a:srcRect l="5249" t="10870" r="49391" b="1651"/>
          <a:stretch>
            <a:fillRect/>
          </a:stretch>
        </p:blipFill>
        <p:spPr bwMode="auto">
          <a:xfrm>
            <a:off x="5724128" y="0"/>
            <a:ext cx="3419872" cy="3429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5040560" cy="464096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+mn-lt"/>
              </a:rPr>
              <a:t>The intercostals nerves</a:t>
            </a:r>
            <a:endParaRPr lang="ru-RU" dirty="0">
              <a:latin typeface="+mn-lt"/>
            </a:endParaRPr>
          </a:p>
        </p:txBody>
      </p:sp>
      <p:pic>
        <p:nvPicPr>
          <p:cNvPr id="23554" name="Picture 2" descr="http://polanest.webd.pl/pliki/varia/books/AtRegAn/micro189.lib3.hawaii.edu_3a2127/das/book/body/0/1353/f4-u1.0-b1-4160-2239-2..50037-0..f033001.jpg"/>
          <p:cNvPicPr>
            <a:picLocks noChangeAspect="1" noChangeArrowheads="1"/>
          </p:cNvPicPr>
          <p:nvPr/>
        </p:nvPicPr>
        <p:blipFill>
          <a:blip r:embed="rId3" cstate="email">
            <a:lum contrast="10000"/>
          </a:blip>
          <a:srcRect/>
          <a:stretch>
            <a:fillRect/>
          </a:stretch>
        </p:blipFill>
        <p:spPr bwMode="auto">
          <a:xfrm>
            <a:off x="0" y="692697"/>
            <a:ext cx="5715000" cy="38164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3556" name="Picture 4" descr="http://www.clinicalexams.co.uk/images/Musculoskeletal%20Medicine%20Resource-images/Intercostal-nerve-lesion-web-large(800x600)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326810" y="3429000"/>
            <a:ext cx="3817189" cy="3429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3560" name="Picture 8" descr="http://wberesford.hsc.wvu.edu/PC1010010labelled2.jpg"/>
          <p:cNvPicPr>
            <a:picLocks noChangeAspect="1" noChangeArrowheads="1"/>
          </p:cNvPicPr>
          <p:nvPr/>
        </p:nvPicPr>
        <p:blipFill>
          <a:blip r:embed="rId5" cstate="email"/>
          <a:srcRect r="7990"/>
          <a:stretch>
            <a:fillRect/>
          </a:stretch>
        </p:blipFill>
        <p:spPr bwMode="auto">
          <a:xfrm>
            <a:off x="1043608" y="4509120"/>
            <a:ext cx="3600400" cy="23488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536104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+mn-lt"/>
              </a:rPr>
              <a:t>The nerves of the thoracic cavity</a:t>
            </a:r>
            <a:endParaRPr lang="ru-RU" dirty="0">
              <a:latin typeface="+mn-lt"/>
            </a:endParaRPr>
          </a:p>
        </p:txBody>
      </p:sp>
      <p:pic>
        <p:nvPicPr>
          <p:cNvPr id="2457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1" y="764704"/>
            <a:ext cx="4572000" cy="59793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908720"/>
            <a:ext cx="4571999" cy="57332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-1"/>
            <a:ext cx="5508104" cy="67505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716016" y="692696"/>
            <a:ext cx="4912224" cy="464096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+mn-lt"/>
              </a:rPr>
              <a:t>The nerves of the </a:t>
            </a:r>
            <a:br>
              <a:rPr lang="en-US" dirty="0" smtClean="0">
                <a:latin typeface="+mn-lt"/>
              </a:rPr>
            </a:br>
            <a:r>
              <a:rPr lang="en-US" dirty="0" smtClean="0">
                <a:latin typeface="+mn-lt"/>
              </a:rPr>
              <a:t>thoracic cavity</a:t>
            </a:r>
            <a:endParaRPr lang="ru-RU" dirty="0">
              <a:latin typeface="+mn-lt"/>
            </a:endParaRPr>
          </a:p>
        </p:txBody>
      </p:sp>
      <p:pic>
        <p:nvPicPr>
          <p:cNvPr id="19460" name="Picture 4" descr="http://web.uni-plovdiv.bg/stu1104541018/docs/res/anatomy_atlas_-_Patrick_W._Tank/4%20-%20The%20Thorax_files/C4FF4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1484784"/>
            <a:ext cx="3503875" cy="43872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3002</TotalTime>
  <Words>89</Words>
  <Application>Microsoft Office PowerPoint</Application>
  <PresentationFormat>Экран (4:3)</PresentationFormat>
  <Paragraphs>23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Официальная</vt:lpstr>
      <vt:lpstr>Department of human anatomy</vt:lpstr>
      <vt:lpstr>The thoracic aorta</vt:lpstr>
      <vt:lpstr>The thoracic aorta</vt:lpstr>
      <vt:lpstr>The intercostals  arteries</vt:lpstr>
      <vt:lpstr>The veins of thoracic cavity</vt:lpstr>
      <vt:lpstr>The veins of the backbone</vt:lpstr>
      <vt:lpstr>The intercostals nerves</vt:lpstr>
      <vt:lpstr>The nerves of the thoracic cavity</vt:lpstr>
      <vt:lpstr>The nerves of the  thoracic cavity</vt:lpstr>
      <vt:lpstr>The abdominal aorta</vt:lpstr>
      <vt:lpstr>The abdominal aorta</vt:lpstr>
      <vt:lpstr>The celiac trunk</vt:lpstr>
      <vt:lpstr>The superior  mesenteric artery</vt:lpstr>
      <vt:lpstr>Слайд 14</vt:lpstr>
      <vt:lpstr>The inferior  vena cava</vt:lpstr>
      <vt:lpstr>The inferior vena cava</vt:lpstr>
      <vt:lpstr>The portal vein</vt:lpstr>
      <vt:lpstr>The abdominal blood drainage</vt:lpstr>
      <vt:lpstr>The nerves of  abdominal cavity</vt:lpstr>
      <vt:lpstr>The nerves of abdominal cavity</vt:lpstr>
    </vt:vector>
  </TitlesOfParts>
  <Company>Бук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Department of clinical anatomy and operative surgery.</dc:title>
  <dc:creator>Customer</dc:creator>
  <cp:lastModifiedBy>Customer</cp:lastModifiedBy>
  <cp:revision>277</cp:revision>
  <dcterms:created xsi:type="dcterms:W3CDTF">2009-02-04T06:51:45Z</dcterms:created>
  <dcterms:modified xsi:type="dcterms:W3CDTF">2015-03-09T11:22:54Z</dcterms:modified>
</cp:coreProperties>
</file>