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4"/>
  </p:notesMasterIdLst>
  <p:sldIdLst>
    <p:sldId id="318" r:id="rId2"/>
    <p:sldId id="256" r:id="rId3"/>
    <p:sldId id="31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7" r:id="rId63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D0E0"/>
    <a:srgbClr val="663300"/>
    <a:srgbClr val="E4ECF1"/>
    <a:srgbClr val="E5F1F1"/>
    <a:srgbClr val="B7E6F7"/>
    <a:srgbClr val="FAECEF"/>
    <a:srgbClr val="FCF2F4"/>
    <a:srgbClr val="F8E0E5"/>
    <a:srgbClr val="5DB8E5"/>
    <a:srgbClr val="AF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14" autoAdjust="0"/>
  </p:normalViewPr>
  <p:slideViewPr>
    <p:cSldViewPr snapToGrid="0">
      <p:cViewPr>
        <p:scale>
          <a:sx n="90" d="100"/>
          <a:sy n="90" d="100"/>
        </p:scale>
        <p:origin x="-768" y="-4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14610-34AD-43FB-B5C3-72DB9A8CDDC0}" type="datetimeFigureOut">
              <a:rPr lang="ru-RU" smtClean="0"/>
              <a:t>чт 28.11.24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93492-C178-43C3-9FE7-86C0F9E81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568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93492-C178-43C3-9FE7-86C0F9E8101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742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uk-U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uk-UA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000" b="0" strike="noStrike" spc="-1">
              <a:solidFill>
                <a:srgbClr val="191B0E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DE3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478080" y="360"/>
            <a:ext cx="228240" cy="68576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PlaceHolder 2"/>
          <p:cNvSpPr>
            <a:spLocks noGrp="1"/>
          </p:cNvSpPr>
          <p:nvPr>
            <p:ph type="dt"/>
          </p:nvPr>
        </p:nvSpPr>
        <p:spPr>
          <a:xfrm>
            <a:off x="1390680" y="6453360"/>
            <a:ext cx="1204200" cy="4042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A8025D9A-48EC-4C70-96A5-0F56FD14A7C3}" type="datetime">
              <a:rPr lang="uk-UA" sz="1200" b="0" strike="noStrike" spc="-1">
                <a:solidFill>
                  <a:srgbClr val="191B0E"/>
                </a:solidFill>
                <a:latin typeface="Franklin Gothic Book"/>
              </a:rPr>
              <a:t>28.11.2024</a:t>
            </a:fld>
            <a:endParaRPr lang="uk-UA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2893680" y="6453360"/>
            <a:ext cx="6280560" cy="4042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uk-UA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9472680" y="6453360"/>
            <a:ext cx="1595880" cy="4042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1AB319BA-2F41-4FA8-8CA3-7FF4B247668B}" type="slidenum">
              <a:rPr lang="uk-UA" sz="1200" b="0" strike="noStrike" spc="-1">
                <a:solidFill>
                  <a:srgbClr val="191B0E"/>
                </a:solidFill>
                <a:latin typeface="Franklin Gothic Book"/>
              </a:rPr>
              <a:t>‹#›</a:t>
            </a:fld>
            <a:endParaRPr lang="uk-UA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Franklin Gothic Book"/>
              </a:rPr>
              <a:t>Для правки тексту заголовка клацніть мишею</a:t>
            </a: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91B0E"/>
                </a:solidFill>
                <a:latin typeface="Franklin Gothic Book"/>
              </a:rPr>
              <a:t>Для редагування структури клацніть мишею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191B0E"/>
                </a:solidFill>
                <a:latin typeface="Franklin Gothic Book"/>
              </a:rPr>
              <a:t>Другий рівень структури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i="1" strike="noStrike" spc="-1">
                <a:solidFill>
                  <a:srgbClr val="191B0E"/>
                </a:solidFill>
                <a:latin typeface="Franklin Gothic Book"/>
              </a:rPr>
              <a:t>Третій рівень структури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191B0E"/>
                </a:solidFill>
                <a:latin typeface="Franklin Gothic Book"/>
              </a:rPr>
              <a:t>Четвертий рівень структури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91B0E"/>
                </a:solidFill>
                <a:latin typeface="Franklin Gothic Book"/>
              </a:rPr>
              <a:t>П'ятий рівень структури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91B0E"/>
                </a:solidFill>
                <a:latin typeface="Franklin Gothic Book"/>
              </a:rPr>
              <a:t>Шостий рівень структури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91B0E"/>
                </a:solidFill>
                <a:latin typeface="Franklin Gothic Book"/>
              </a:rPr>
              <a:t>Сьомий рівень структури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7.wdp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9.wdp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0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1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3.png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2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3.wdp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6.wdp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8.wdp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0.wdp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ystathionine_beta_synthase" TargetMode="Externa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1.wdp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2.wdp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3.wdp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24.wdp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25.wdp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6.wdp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27.wdp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28.wdp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29.wdp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662" y="-5810"/>
            <a:ext cx="7902109" cy="68528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1048" y="520390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uk-UA" b="1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Альбом-презентація</a:t>
            </a:r>
          </a:p>
          <a:p>
            <a:pPr lvl="0" algn="ctr"/>
            <a:r>
              <a:rPr lang="uk-UA" b="1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здобувачів вищої медичної освіти, </a:t>
            </a:r>
          </a:p>
          <a:p>
            <a:pPr lvl="0" algn="ctr"/>
            <a:r>
              <a:rPr lang="uk-UA" b="1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лікарів-інтернів, лікарів - слухачів циклів післядипломної освіти</a:t>
            </a:r>
            <a:endParaRPr lang="uk-UA" spc="-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4188" r="252" b="11419"/>
          <a:stretch/>
        </p:blipFill>
        <p:spPr>
          <a:xfrm>
            <a:off x="16" y="-91915"/>
            <a:ext cx="12229603" cy="694991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114818" y="265939"/>
            <a:ext cx="5985163" cy="557075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algn="r"/>
            <a:r>
              <a:rPr lang="uk-UA" sz="5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Соматогенетичне</a:t>
            </a:r>
            <a:endParaRPr lang="uk-UA" sz="5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uk-UA" sz="5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обстеження </a:t>
            </a:r>
          </a:p>
          <a:p>
            <a:pPr lvl="0" algn="r"/>
            <a:r>
              <a:rPr lang="uk-UA" sz="5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пацієнтів </a:t>
            </a:r>
          </a:p>
          <a:p>
            <a:pPr lvl="0" algn="r"/>
            <a:r>
              <a:rPr lang="uk-UA" sz="5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із підозрою</a:t>
            </a:r>
          </a:p>
          <a:p>
            <a:pPr lvl="0" algn="r"/>
            <a:r>
              <a:rPr lang="uk-UA" sz="5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 спадкову</a:t>
            </a:r>
          </a:p>
          <a:p>
            <a:pPr lvl="0" algn="r"/>
            <a:r>
              <a:rPr lang="uk-UA" sz="5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патологію</a:t>
            </a:r>
          </a:p>
          <a:p>
            <a:pPr lvl="0" algn="ctr"/>
            <a:endParaRPr lang="uk-UA" sz="3200" b="1" dirty="0">
              <a:ln w="50800"/>
              <a:solidFill>
                <a:schemeClr val="bg1">
                  <a:shade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7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819719" y="111960"/>
            <a:ext cx="11186234" cy="64279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indent="3232150">
              <a:lnSpc>
                <a:spcPct val="100000"/>
              </a:lnSpc>
            </a:pPr>
            <a:r>
              <a:rPr lang="uk-UA" sz="2800" b="1" strike="noStrike" spc="-1" dirty="0" smtClean="0"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    </a:t>
            </a:r>
            <a:r>
              <a:rPr lang="uk-UA" sz="2800" b="1" strike="noStrike" spc="-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Неврологічний </a:t>
            </a:r>
            <a:r>
              <a:rPr lang="uk-UA" sz="2800" b="1" strike="noStrike" spc="-1" dirty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статус</a:t>
            </a:r>
            <a:endParaRPr lang="uk-UA" sz="2800" b="0" strike="noStrike" spc="-1" dirty="0">
              <a:ln>
                <a:solidFill>
                  <a:sysClr val="windowText" lastClr="000000"/>
                </a:solidFill>
              </a:ln>
              <a:solidFill>
                <a:schemeClr val="accent5">
                  <a:lumMod val="75000"/>
                </a:schemeClr>
              </a:solidFill>
              <a:latin typeface="Arial"/>
            </a:endParaRPr>
          </a:p>
          <a:p>
            <a:pPr marL="273050" indent="-273050">
              <a:lnSpc>
                <a:spcPct val="100000"/>
              </a:lnSpc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Очні щілини D</a:t>
            </a:r>
            <a:r>
              <a:rPr lang="uk-UA" sz="2000" b="0" strike="noStrike" spc="-1" dirty="0">
                <a:solidFill>
                  <a:srgbClr val="4D5156"/>
                </a:solidFill>
                <a:latin typeface="arial"/>
              </a:rPr>
              <a:t> </a:t>
            </a:r>
            <a:r>
              <a:rPr lang="uk-UA" sz="2000" b="0" strike="noStrike" spc="-1" dirty="0">
                <a:solidFill>
                  <a:srgbClr val="4D5156"/>
                </a:solidFill>
                <a:latin typeface="Times New Roman"/>
              </a:rPr>
              <a:t>≤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S,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</a:rPr>
              <a:t>слабопозитивний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 симптом Манна, при погляді прямо непостійна легка розбіжна косоокість за рахунок правого ока, послаблений акт конвергенції, носо-губні складки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D = S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, ковтання, фонація не порушені,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</a:rPr>
              <a:t>гіпомімія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.</a:t>
            </a:r>
            <a:endParaRPr lang="uk-UA" sz="2000" b="0" strike="noStrike" spc="-1" dirty="0">
              <a:latin typeface="Arial"/>
            </a:endParaRPr>
          </a:p>
          <a:p>
            <a:pPr marL="273050" indent="-273050"/>
            <a:r>
              <a:rPr lang="uk-UA" sz="1980" b="0" strike="noStrike" spc="-40" dirty="0">
                <a:solidFill>
                  <a:srgbClr val="000000"/>
                </a:solidFill>
                <a:latin typeface="Times New Roman"/>
              </a:rPr>
              <a:t>М'язовий тонус знижений в руках, підвищений  в ногах за спастичним типом, позитивний симптом </a:t>
            </a:r>
            <a:r>
              <a:rPr lang="uk-UA" sz="1980" b="0" strike="noStrike" spc="-40" dirty="0" err="1" smtClean="0">
                <a:solidFill>
                  <a:srgbClr val="000000"/>
                </a:solidFill>
                <a:latin typeface="Times New Roman"/>
              </a:rPr>
              <a:t>Нойка</a:t>
            </a:r>
            <a:r>
              <a:rPr lang="uk-UA" sz="1980" b="0" strike="noStrike" spc="-4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дає зниження сили в ногах до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3,5</a:t>
            </a:r>
            <a:r>
              <a:rPr lang="uk-UA" sz="2000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‒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4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балів, легкі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</a:rPr>
              <a:t>аміотрофії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 в ногах, сухожилкові рефлекси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D = S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uk-UA" sz="2000" b="0" strike="noStrike" spc="-20" dirty="0">
                <a:solidFill>
                  <a:srgbClr val="000000"/>
                </a:solidFill>
                <a:latin typeface="Times New Roman"/>
              </a:rPr>
              <a:t>середньої живості з рук, високі з розширеною рефлексогенною зоною з ніг, </a:t>
            </a:r>
            <a:r>
              <a:rPr lang="uk-UA" sz="2000" b="0" strike="noStrike" spc="-20" dirty="0" err="1">
                <a:solidFill>
                  <a:srgbClr val="000000"/>
                </a:solidFill>
                <a:latin typeface="Times New Roman"/>
              </a:rPr>
              <a:t>полікінетичні</a:t>
            </a:r>
            <a:r>
              <a:rPr lang="uk-UA" sz="2000" b="0" strike="noStrike" spc="-2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uk-UA" sz="2000" spc="-20" dirty="0">
                <a:solidFill>
                  <a:srgbClr val="000000"/>
                </a:solidFill>
                <a:latin typeface="Times New Roman"/>
                <a:ea typeface="Times New Roman"/>
              </a:rPr>
              <a:t>‒ </a:t>
            </a:r>
            <a:r>
              <a:rPr lang="uk-UA" sz="2000" b="0" strike="noStrike" spc="-20" dirty="0" err="1">
                <a:solidFill>
                  <a:srgbClr val="000000"/>
                </a:solidFill>
                <a:latin typeface="Times New Roman"/>
              </a:rPr>
              <a:t>ахілові</a:t>
            </a:r>
            <a:r>
              <a:rPr lang="uk-UA" sz="2000" b="0" strike="noStrike" spc="-20" dirty="0">
                <a:solidFill>
                  <a:srgbClr val="000000"/>
                </a:solidFill>
                <a:latin typeface="Times New Roman"/>
              </a:rPr>
              <a:t>, патологічні </a:t>
            </a:r>
            <a:r>
              <a:rPr lang="uk-UA" sz="2000" b="0" strike="noStrike" spc="-20" dirty="0" err="1">
                <a:solidFill>
                  <a:srgbClr val="000000"/>
                </a:solidFill>
                <a:latin typeface="Times New Roman"/>
              </a:rPr>
              <a:t>стопні</a:t>
            </a:r>
            <a:r>
              <a:rPr lang="uk-UA" sz="2000" b="0" strike="noStrike" spc="-20" dirty="0">
                <a:solidFill>
                  <a:srgbClr val="000000"/>
                </a:solidFill>
                <a:latin typeface="Times New Roman"/>
              </a:rPr>
              <a:t> знаки </a:t>
            </a:r>
            <a:r>
              <a:rPr lang="uk-UA" sz="2000" spc="-20" dirty="0">
                <a:solidFill>
                  <a:srgbClr val="000000"/>
                </a:solidFill>
                <a:latin typeface="Times New Roman"/>
                <a:ea typeface="Times New Roman"/>
              </a:rPr>
              <a:t>‒</a:t>
            </a:r>
            <a:r>
              <a:rPr lang="uk-UA" sz="2000" b="0" strike="noStrike" spc="-20" dirty="0">
                <a:solidFill>
                  <a:srgbClr val="000000"/>
                </a:solidFill>
                <a:latin typeface="Times New Roman"/>
              </a:rPr>
              <a:t> симптом </a:t>
            </a:r>
            <a:r>
              <a:rPr lang="uk-UA" sz="2000" b="0" strike="noStrike" spc="-20" dirty="0" err="1">
                <a:solidFill>
                  <a:srgbClr val="000000"/>
                </a:solidFill>
                <a:latin typeface="Times New Roman"/>
              </a:rPr>
              <a:t>Бабінського</a:t>
            </a:r>
            <a:r>
              <a:rPr lang="uk-UA" sz="2000" b="0" strike="noStrike" spc="-2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uk-UA" sz="2000" b="0" strike="noStrike" spc="-20" dirty="0" err="1">
                <a:solidFill>
                  <a:srgbClr val="000000"/>
                </a:solidFill>
                <a:latin typeface="Times New Roman"/>
              </a:rPr>
              <a:t>Штрюмпеля</a:t>
            </a:r>
            <a:r>
              <a:rPr lang="uk-UA" sz="2000" b="0" strike="noStrike" spc="-20" dirty="0">
                <a:solidFill>
                  <a:srgbClr val="000000"/>
                </a:solidFill>
                <a:latin typeface="Times New Roman"/>
              </a:rPr>
              <a:t> з 2 сторін, </a:t>
            </a:r>
            <a:r>
              <a:rPr lang="uk-UA" sz="2000" b="0" strike="noStrike" spc="-20" dirty="0" err="1">
                <a:solidFill>
                  <a:srgbClr val="000000"/>
                </a:solidFill>
                <a:latin typeface="Times New Roman"/>
              </a:rPr>
              <a:t>фібрилярні</a:t>
            </a:r>
            <a:r>
              <a:rPr lang="uk-UA" sz="2000" b="0" strike="noStrike" spc="-20" dirty="0">
                <a:solidFill>
                  <a:srgbClr val="000000"/>
                </a:solidFill>
                <a:latin typeface="Times New Roman"/>
              </a:rPr>
              <a:t> i </a:t>
            </a:r>
            <a:r>
              <a:rPr lang="uk-UA" sz="2000" b="0" strike="noStrike" spc="-20" dirty="0" err="1">
                <a:solidFill>
                  <a:srgbClr val="000000"/>
                </a:solidFill>
                <a:latin typeface="Times New Roman"/>
              </a:rPr>
              <a:t>фасцикулярні</a:t>
            </a:r>
            <a:r>
              <a:rPr lang="uk-UA" sz="2000" b="0" strike="noStrike" spc="-2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посмикування в ногах, які наростають при цілеспрямованих діях, наприклад, втримати підняту ногу тощо.</a:t>
            </a:r>
            <a:endParaRPr lang="uk-UA" sz="2000" b="0" strike="noStrike" spc="-1" dirty="0">
              <a:latin typeface="Arial"/>
            </a:endParaRPr>
          </a:p>
          <a:p>
            <a:pPr marL="273050" indent="-273050">
              <a:lnSpc>
                <a:spcPct val="100000"/>
              </a:lnSpc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Порушень поверхневої чутливості немає, нечітко дає порушення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</a:rPr>
              <a:t>стеріагнозису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uk-UA" sz="1600" b="0" strike="noStrike" spc="-1" dirty="0" smtClean="0">
                <a:solidFill>
                  <a:srgbClr val="000000"/>
                </a:solidFill>
                <a:latin typeface="Times New Roman"/>
              </a:rPr>
              <a:t>(</a:t>
            </a:r>
            <a:r>
              <a:rPr lang="uk-UA" sz="1600" b="0" strike="noStrike" spc="-1" dirty="0" err="1" smtClean="0">
                <a:solidFill>
                  <a:srgbClr val="000000"/>
                </a:solidFill>
                <a:latin typeface="Times New Roman"/>
              </a:rPr>
              <a:t>Стереогнозис</a:t>
            </a:r>
            <a:r>
              <a:rPr lang="uk-UA" sz="1600" b="0" strike="noStrike" spc="-1" dirty="0" smtClean="0">
                <a:solidFill>
                  <a:srgbClr val="000000"/>
                </a:solidFill>
                <a:latin typeface="Times New Roman"/>
              </a:rPr>
              <a:t> (також відомий як тактильне сприйняття або тактильний </a:t>
            </a:r>
            <a:r>
              <a:rPr lang="uk-UA" sz="1600" b="0" strike="noStrike" spc="-1" dirty="0" err="1" smtClean="0">
                <a:solidFill>
                  <a:srgbClr val="000000"/>
                </a:solidFill>
                <a:latin typeface="Times New Roman"/>
              </a:rPr>
              <a:t>гнозис</a:t>
            </a:r>
            <a:r>
              <a:rPr lang="uk-UA" sz="1600" b="0" strike="noStrike" spc="-1" dirty="0" smtClean="0">
                <a:solidFill>
                  <a:srgbClr val="000000"/>
                </a:solidFill>
                <a:latin typeface="Times New Roman"/>
              </a:rPr>
              <a:t>) - це здатність сприймати і розпізнавати форму об'єкта без зорової та </a:t>
            </a:r>
            <a:r>
              <a:rPr lang="uk-UA" sz="1600" b="0" strike="noStrike" spc="-1" dirty="0">
                <a:solidFill>
                  <a:srgbClr val="000000"/>
                </a:solidFill>
                <a:latin typeface="Times New Roman"/>
              </a:rPr>
              <a:t>слухової </a:t>
            </a:r>
            <a:r>
              <a:rPr lang="uk-UA" sz="1600" b="0" strike="noStrike" spc="-1" dirty="0" smtClean="0">
                <a:solidFill>
                  <a:srgbClr val="000000"/>
                </a:solidFill>
                <a:latin typeface="Times New Roman"/>
              </a:rPr>
              <a:t>інформації з </a:t>
            </a:r>
            <a:r>
              <a:rPr lang="uk-UA" sz="1600" b="0" strike="noStrike" spc="-1" dirty="0">
                <a:solidFill>
                  <a:srgbClr val="000000"/>
                </a:solidFill>
                <a:latin typeface="Times New Roman"/>
              </a:rPr>
              <a:t>використанням тактильної інформації для отримання підказок за текстурою, розміром, </a:t>
            </a:r>
            <a:r>
              <a:rPr lang="uk-UA" sz="1600" b="0" strike="noStrike" spc="-1" dirty="0" smtClean="0">
                <a:solidFill>
                  <a:srgbClr val="000000"/>
                </a:solidFill>
                <a:latin typeface="Times New Roman"/>
              </a:rPr>
              <a:t> просторовими </a:t>
            </a:r>
            <a:r>
              <a:rPr lang="uk-UA" sz="1600" b="0" strike="noStrike" spc="-1" dirty="0">
                <a:solidFill>
                  <a:srgbClr val="000000"/>
                </a:solidFill>
                <a:latin typeface="Times New Roman"/>
              </a:rPr>
              <a:t>властивостями, температурою і т.д.). </a:t>
            </a:r>
            <a:endParaRPr lang="uk-UA" sz="1600" b="0" strike="noStrike" spc="-1" dirty="0" smtClean="0">
              <a:solidFill>
                <a:srgbClr val="000000"/>
              </a:solidFill>
              <a:latin typeface="Times New Roman"/>
            </a:endParaRPr>
          </a:p>
          <a:p>
            <a:pPr marL="273050" indent="-273050">
              <a:lnSpc>
                <a:spcPct val="100000"/>
              </a:lnSpc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Прийом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</a:rPr>
              <a:t>Говерса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 не використовує, але присідає на широко розставлених ногах,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дещо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утруднене вставання із-за слабкості, порушення координації.</a:t>
            </a:r>
            <a:endParaRPr lang="uk-UA" sz="2000" b="0" strike="noStrike" spc="-1" dirty="0">
              <a:latin typeface="Arial"/>
            </a:endParaRPr>
          </a:p>
          <a:p>
            <a:pPr marL="273050" indent="-273050">
              <a:lnSpc>
                <a:spcPct val="100000"/>
              </a:lnSpc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Хиткість в ускладненій позі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</a:rPr>
              <a:t>Ромберга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.</a:t>
            </a:r>
            <a:endParaRPr lang="uk-UA" sz="2000" b="0" strike="noStrike" spc="-1" dirty="0">
              <a:latin typeface="Arial"/>
            </a:endParaRPr>
          </a:p>
          <a:p>
            <a:pPr marL="273050" indent="-273050">
              <a:lnSpc>
                <a:spcPct val="100000"/>
              </a:lnSpc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Хода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</a:rPr>
              <a:t>спастико-паретична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</a:rPr>
              <a:t>атактична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.</a:t>
            </a:r>
            <a:endParaRPr lang="uk-UA" sz="2000" b="0" strike="noStrike" spc="-1" dirty="0">
              <a:latin typeface="Arial"/>
            </a:endParaRPr>
          </a:p>
          <a:p>
            <a:pPr marL="273050" indent="-273050">
              <a:lnSpc>
                <a:spcPct val="100000"/>
              </a:lnSpc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Когнітивних,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</a:rPr>
              <a:t>мнестичних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 порушень немає.</a:t>
            </a:r>
            <a:endParaRPr lang="uk-UA" sz="2000" b="0" strike="noStrike" spc="-1" dirty="0">
              <a:latin typeface="Arial"/>
            </a:endParaRPr>
          </a:p>
          <a:p>
            <a:pPr marL="273050" indent="-273050">
              <a:lnSpc>
                <a:spcPct val="100000"/>
              </a:lnSpc>
            </a:pP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</a:rPr>
              <a:t>Сфінктерні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 порушення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по типу нетримання та затримки.</a:t>
            </a:r>
            <a:endParaRPr lang="uk-UA" sz="2000" b="0" strike="noStrike" spc="-1" dirty="0">
              <a:latin typeface="Arial"/>
            </a:endParaRPr>
          </a:p>
          <a:p>
            <a:pPr marL="273050" indent="-273050">
              <a:lnSpc>
                <a:spcPct val="100000"/>
              </a:lnSpc>
            </a:pP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Паравертебральні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точки болісні в шийному відділі, симптоми </a:t>
            </a:r>
            <a:r>
              <a:rPr lang="uk-UA" sz="2000" b="0" strike="noStrike" spc="-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натяжіння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негативні.</a:t>
            </a:r>
            <a:endParaRPr lang="uk-UA" sz="2000" b="0" strike="noStrike" spc="-1" dirty="0">
              <a:latin typeface="Arial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Рисунок 3"/>
          <p:cNvPicPr/>
          <p:nvPr/>
        </p:nvPicPr>
        <p:blipFill>
          <a:blip r:embed="rId2"/>
          <a:stretch/>
        </p:blipFill>
        <p:spPr>
          <a:xfrm>
            <a:off x="7381787" y="4308505"/>
            <a:ext cx="4102100" cy="198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CustomShape 1"/>
          <p:cNvSpPr/>
          <p:nvPr/>
        </p:nvSpPr>
        <p:spPr>
          <a:xfrm>
            <a:off x="989280" y="133278"/>
            <a:ext cx="10912320" cy="63387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800" b="1" strike="noStrike" spc="-1" dirty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Результати візуальних методів досліджень</a:t>
            </a:r>
            <a:endParaRPr lang="uk-UA" sz="2800" b="0" strike="noStrike" spc="-1" dirty="0">
              <a:ln>
                <a:solidFill>
                  <a:sysClr val="windowText" lastClr="000000"/>
                </a:solidFill>
              </a:ln>
              <a:solidFill>
                <a:schemeClr val="accent5">
                  <a:lumMod val="75000"/>
                </a:schemeClr>
              </a:solidFill>
              <a:latin typeface="Arial"/>
            </a:endParaRPr>
          </a:p>
          <a:p>
            <a:pPr marL="355600" indent="-355600">
              <a:lnSpc>
                <a:spcPct val="130000"/>
              </a:lnSpc>
            </a:pP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ЕЕГ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: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дифузні зміни з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генералізованою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пароксизмальною передчасною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постактивністю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на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фоновій ЕЕГ та при гіпервентиляції.</a:t>
            </a:r>
            <a:endParaRPr lang="uk-UA" sz="2000" b="0" strike="noStrike" spc="-1" dirty="0">
              <a:latin typeface="Arial"/>
            </a:endParaRPr>
          </a:p>
          <a:p>
            <a:pPr marL="355600" indent="-355600">
              <a:lnSpc>
                <a:spcPct val="150000"/>
              </a:lnSpc>
            </a:pPr>
            <a:endParaRPr lang="uk-UA" sz="1000" b="1" strike="noStrike" spc="-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355600" indent="-355600">
              <a:lnSpc>
                <a:spcPct val="150000"/>
              </a:lnSpc>
            </a:pP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РЕГ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: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зміни за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дистонічним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типом, утруднений венозний відтік.</a:t>
            </a:r>
            <a:endParaRPr lang="uk-UA" sz="2000" b="0" strike="noStrike" spc="-1" dirty="0">
              <a:latin typeface="Arial"/>
            </a:endParaRPr>
          </a:p>
          <a:p>
            <a:pPr marL="355600" indent="-355600">
              <a:lnSpc>
                <a:spcPct val="150000"/>
              </a:lnSpc>
            </a:pPr>
            <a:endParaRPr lang="uk-UA" sz="1000" b="1" strike="noStrike" spc="-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355600" indent="-355600">
              <a:lnSpc>
                <a:spcPct val="150000"/>
              </a:lnSpc>
            </a:pP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М-ЕХО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: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без зміщення, гіпертензія.</a:t>
            </a:r>
            <a:endParaRPr lang="uk-UA" sz="2000" b="0" strike="noStrike" spc="-1" dirty="0">
              <a:latin typeface="Arial"/>
            </a:endParaRPr>
          </a:p>
          <a:p>
            <a:pPr marL="355600" indent="-355600">
              <a:lnSpc>
                <a:spcPct val="120000"/>
              </a:lnSpc>
            </a:pPr>
            <a:endParaRPr lang="uk-UA" sz="1000" b="1" strike="noStrike" spc="-3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355600" indent="-355600">
              <a:lnSpc>
                <a:spcPct val="120000"/>
              </a:lnSpc>
            </a:pPr>
            <a:r>
              <a:rPr lang="uk-UA" sz="2000" b="1" strike="noStrike" spc="-3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Доплерографія</a:t>
            </a:r>
            <a:r>
              <a:rPr lang="uk-UA" sz="2000" b="1" strike="noStrike" spc="-3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b="1" strike="noStrike" spc="-30" dirty="0">
                <a:solidFill>
                  <a:srgbClr val="000000"/>
                </a:solidFill>
                <a:latin typeface="Times New Roman"/>
                <a:ea typeface="Times New Roman"/>
              </a:rPr>
              <a:t>магістральних </a:t>
            </a:r>
            <a:r>
              <a:rPr lang="uk-UA" sz="2000" b="1" strike="noStrike" spc="-30" dirty="0" err="1">
                <a:solidFill>
                  <a:srgbClr val="000000"/>
                </a:solidFill>
                <a:latin typeface="Times New Roman"/>
                <a:ea typeface="Times New Roman"/>
              </a:rPr>
              <a:t>інтра-</a:t>
            </a:r>
            <a:r>
              <a:rPr lang="uk-UA" sz="2000" b="1" strike="noStrike" spc="-30" dirty="0">
                <a:solidFill>
                  <a:srgbClr val="000000"/>
                </a:solidFill>
                <a:latin typeface="Times New Roman"/>
                <a:ea typeface="Times New Roman"/>
              </a:rPr>
              <a:t> і </a:t>
            </a:r>
            <a:r>
              <a:rPr lang="uk-UA" sz="2000" b="1" strike="noStrike" spc="-30" dirty="0" err="1">
                <a:solidFill>
                  <a:srgbClr val="000000"/>
                </a:solidFill>
                <a:latin typeface="Times New Roman"/>
                <a:ea typeface="Times New Roman"/>
              </a:rPr>
              <a:t>екстракраніальних</a:t>
            </a:r>
            <a:r>
              <a:rPr lang="uk-UA" sz="2000" b="1" strike="noStrike" spc="-30" dirty="0">
                <a:solidFill>
                  <a:srgbClr val="000000"/>
                </a:solidFill>
                <a:latin typeface="Times New Roman"/>
                <a:ea typeface="Times New Roman"/>
              </a:rPr>
              <a:t> судин. </a:t>
            </a:r>
            <a:r>
              <a:rPr lang="uk-UA" sz="2000" b="1" strike="noStrike" spc="-3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b="0" strike="noStrike" spc="-3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Гемодинамічно</a:t>
            </a:r>
            <a:r>
              <a:rPr lang="uk-UA" sz="2000" b="0" strike="noStrike" spc="-3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b="0" strike="noStrike" spc="-30" dirty="0">
                <a:solidFill>
                  <a:srgbClr val="000000"/>
                </a:solidFill>
                <a:latin typeface="Times New Roman"/>
                <a:ea typeface="Times New Roman"/>
              </a:rPr>
              <a:t>значущі оклюзії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не виявлено. Кровотік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антероградний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. Лінійна швидкість кровотоку в межах вікової норми. Спектр за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дистонічним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типом. Ознаки венозної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дисциркуляції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uk-UA" sz="2000" b="0" strike="noStrike" spc="-1" dirty="0">
              <a:latin typeface="Arial"/>
            </a:endParaRPr>
          </a:p>
          <a:p>
            <a:pPr marL="355600" indent="-355600">
              <a:lnSpc>
                <a:spcPct val="120000"/>
              </a:lnSpc>
            </a:pPr>
            <a:endParaRPr lang="uk-UA" sz="1000" b="1" strike="noStrike" spc="-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355600" indent="-355600">
              <a:lnSpc>
                <a:spcPct val="120000"/>
              </a:lnSpc>
            </a:pPr>
            <a:r>
              <a:rPr lang="uk-UA" sz="2000" b="1" strike="noStrike" spc="-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Електронейроміографія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Отримані дані свідчать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на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користь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пірамідної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недостатності,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більше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вираженої зліва.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Ознаки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залучення </a:t>
            </a:r>
            <a:r>
              <a:rPr lang="uk-UA" sz="2000" b="0" strike="noStrike" spc="-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мотонейронів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сп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/м</a:t>
            </a:r>
            <a:endParaRPr lang="uk-UA" sz="2000" b="0" strike="noStrike" spc="-1" dirty="0">
              <a:latin typeface="Arial"/>
            </a:endParaRPr>
          </a:p>
          <a:p>
            <a:pPr>
              <a:lnSpc>
                <a:spcPct val="150000"/>
              </a:lnSpc>
            </a:pPr>
            <a:endParaRPr lang="uk-UA" sz="2000" b="0" strike="noStrike" spc="-1" dirty="0">
              <a:latin typeface="Arial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5413205" y="531357"/>
            <a:ext cx="6093000" cy="8295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uk-UA" sz="2800" b="1" strike="noStrike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</a:rPr>
              <a:t>Біохімічний фенотип</a:t>
            </a:r>
            <a:endParaRPr lang="uk-UA" sz="2800" b="1" strike="noStrike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 </a:t>
            </a:r>
            <a:endParaRPr lang="uk-UA" sz="2000" b="0" strike="noStrike" spc="-1" dirty="0"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5413205" y="1299346"/>
            <a:ext cx="6093000" cy="41902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Клінічний аналіз крові: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лімфоцити </a:t>
            </a:r>
            <a:r>
              <a:rPr lang="uk-UA" sz="2000" spc="-1" dirty="0">
                <a:solidFill>
                  <a:srgbClr val="000000"/>
                </a:solidFill>
                <a:latin typeface="Times New Roman"/>
                <a:ea typeface="Times New Roman"/>
              </a:rPr>
              <a:t>‒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↑38 %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(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19‒37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) </a:t>
            </a:r>
            <a:endParaRPr lang="uk-UA" sz="2000" b="0" strike="noStrike" spc="-1" dirty="0">
              <a:latin typeface="Arial"/>
            </a:endParaRPr>
          </a:p>
          <a:p>
            <a:pPr>
              <a:lnSpc>
                <a:spcPct val="150000"/>
              </a:lnSpc>
            </a:pPr>
            <a:endParaRPr lang="uk-UA" sz="2000" b="0" strike="noStrike" spc="-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Біохімічний аналіз крові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: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креатинкіназа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spc="-1" dirty="0">
                <a:solidFill>
                  <a:srgbClr val="000000"/>
                </a:solidFill>
                <a:latin typeface="Times New Roman"/>
                <a:ea typeface="Times New Roman"/>
              </a:rPr>
              <a:t>‒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↑</a:t>
            </a: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222,52 Од/л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(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0‒190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загальний білок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‒</a:t>
            </a: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↑78,17 г/л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(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60‒78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uk-UA" sz="2000" b="0" strike="noStrike" spc="-1" dirty="0">
              <a:latin typeface="Arial"/>
            </a:endParaRPr>
          </a:p>
          <a:p>
            <a:pPr>
              <a:lnSpc>
                <a:spcPct val="150000"/>
              </a:lnSpc>
            </a:pPr>
            <a:endParaRPr lang="uk-UA" sz="2000" b="0" strike="noStrike" spc="-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Аналіз вільних амінокислот крові: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глютамін </a:t>
            </a:r>
            <a:r>
              <a:rPr lang="uk-UA" sz="2000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‒ </a:t>
            </a: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↑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1,118 ммоль/л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(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0,396‒0,711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) </a:t>
            </a:r>
            <a:endParaRPr lang="uk-UA" sz="2000" b="0" strike="noStrike" spc="-1" dirty="0">
              <a:latin typeface="Arial"/>
            </a:endParaRPr>
          </a:p>
        </p:txBody>
      </p:sp>
      <p:pic>
        <p:nvPicPr>
          <p:cNvPr id="115" name="Рисунок 6"/>
          <p:cNvPicPr>
            <a:picLocks noChangeAspect="1"/>
          </p:cNvPicPr>
          <p:nvPr/>
        </p:nvPicPr>
        <p:blipFill rotWithShape="1">
          <a:blip r:embed="rId2">
            <a:extLst/>
          </a:blip>
          <a:srcRect t="12156" r="21588"/>
          <a:stretch/>
        </p:blipFill>
        <p:spPr>
          <a:xfrm>
            <a:off x="541600" y="311984"/>
            <a:ext cx="4293177" cy="6546016"/>
          </a:xfrm>
          <a:prstGeom prst="rect">
            <a:avLst/>
          </a:prstGeom>
          <a:ln>
            <a:noFill/>
          </a:ln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987915" y="38945"/>
            <a:ext cx="10195920" cy="68311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800" b="1" strike="noStrik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Дослідження органічних кислот сечі</a:t>
            </a:r>
            <a:r>
              <a:rPr lang="uk-UA" sz="2000" b="1" strike="noStrik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. </a:t>
            </a:r>
            <a:endParaRPr lang="uk-UA" sz="2000" b="1" strike="noStrike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Виявлені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зміни метаболітів: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циклу Кребса та ферментів дихального ланцюга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окислення жирних кислот в мітохондріях та (або)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пероксисомах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кетозу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, порушення окислення АК з розгалуженим ланцюгом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надмірного росту грибків і дріжджів в ШКТ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вуглеводів, оксалатів,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нейротрансмітерів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, фенолу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кісткової тканини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недостатності В1, В2, В3, В5, В6, біотину,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2000" b="0" strike="noStrike" spc="-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фолієвої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кислоти, В12, С,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Fe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Cu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Mg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Zn</a:t>
            </a:r>
            <a:endParaRPr lang="uk-UA" sz="2000" b="0" strike="noStrike" spc="-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uk-UA" sz="2400" b="1" strike="noStrike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Скринінг-тести</a:t>
            </a:r>
            <a:r>
              <a:rPr lang="uk-UA" sz="2400" b="1" strike="noStrik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uk-UA" sz="2400" b="1" strike="noStrik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сечі: </a:t>
            </a:r>
            <a:endParaRPr lang="uk-UA" sz="2400" b="1" strike="noStrik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проба на індикан – 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слід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(в нормі негативна)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проба на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редукуючі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речовини – 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н</a:t>
            </a: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. сл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(в нормі негативна)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проба на пролін – 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позитивна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(в нормі негативна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  <a:endParaRPr lang="uk-UA" sz="2000" b="0" strike="noStrike" spc="-1" dirty="0">
              <a:latin typeface="Arial"/>
            </a:endParaRPr>
          </a:p>
        </p:txBody>
      </p:sp>
      <p:pic>
        <p:nvPicPr>
          <p:cNvPr id="117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 l="6833" r="7036"/>
          <a:stretch/>
        </p:blipFill>
        <p:spPr>
          <a:xfrm>
            <a:off x="8383980" y="2136853"/>
            <a:ext cx="3681350" cy="4274119"/>
          </a:xfrm>
          <a:prstGeom prst="rect">
            <a:avLst/>
          </a:prstGeom>
          <a:ln>
            <a:noFill/>
          </a:ln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Рисунок 4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542258" y="2850078"/>
            <a:ext cx="4825392" cy="4023797"/>
          </a:xfrm>
          <a:prstGeom prst="rect">
            <a:avLst/>
          </a:prstGeom>
          <a:ln>
            <a:noFill/>
          </a:ln>
        </p:spPr>
      </p:pic>
      <p:sp>
        <p:nvSpPr>
          <p:cNvPr id="118" name="CustomShape 1"/>
          <p:cNvSpPr/>
          <p:nvPr/>
        </p:nvSpPr>
        <p:spPr>
          <a:xfrm>
            <a:off x="811525" y="728065"/>
            <a:ext cx="3891110" cy="1014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000" b="1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Гомоцистеїн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: 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↑</a:t>
            </a: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22,6 </a:t>
            </a:r>
            <a:r>
              <a:rPr lang="uk-UA" sz="2000" b="1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мкмоль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/л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(до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11,2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  <a:endParaRPr lang="uk-UA" sz="2000" b="0" strike="noStrike" spc="-1" dirty="0">
              <a:latin typeface="Arial"/>
            </a:endParaRPr>
          </a:p>
        </p:txBody>
      </p:sp>
      <p:pic>
        <p:nvPicPr>
          <p:cNvPr id="120" name="Рисунок 5"/>
          <p:cNvPicPr/>
          <p:nvPr/>
        </p:nvPicPr>
        <p:blipFill>
          <a:blip r:embed="rId4">
            <a:duotone>
              <a:prstClr val="black"/>
              <a:srgbClr val="B6D0E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5082640" y="-223281"/>
            <a:ext cx="6566694" cy="6339388"/>
          </a:xfrm>
          <a:prstGeom prst="roundRect">
            <a:avLst>
              <a:gd name="adj" fmla="val 9163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878773" y="3229772"/>
            <a:ext cx="10210624" cy="34148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355600" indent="-355600">
              <a:lnSpc>
                <a:spcPct val="150000"/>
              </a:lnSpc>
            </a:pPr>
            <a:r>
              <a:rPr lang="uk-UA" sz="2400" b="0" strike="noStrike" spc="-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Метаболізм </a:t>
            </a:r>
            <a:r>
              <a:rPr lang="uk-UA" sz="2400" b="0" strike="noStrike" spc="-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гомоцистеїну</a:t>
            </a:r>
            <a:r>
              <a:rPr lang="uk-UA" sz="2400" b="0" strike="noStrike" spc="-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 здійснюється з MTHFR, </a:t>
            </a:r>
            <a:r>
              <a:rPr lang="uk-UA" sz="2400" b="0" strike="noStrike" spc="-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CBS</a:t>
            </a:r>
            <a:r>
              <a:rPr lang="uk-UA" sz="2400" b="0" strike="noStrike" spc="-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, вітамінами В6, В12 та </a:t>
            </a:r>
            <a:r>
              <a:rPr lang="uk-UA" sz="2400" b="0" strike="noStrike" spc="-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фолієвою</a:t>
            </a:r>
            <a:r>
              <a:rPr lang="uk-UA" sz="2400" b="0" strike="noStrike" spc="-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 кислотою. </a:t>
            </a:r>
            <a:endParaRPr lang="uk-UA" sz="2400" b="0" strike="noStrike" spc="-1" dirty="0">
              <a:solidFill>
                <a:schemeClr val="tx1">
                  <a:lumMod val="95000"/>
                  <a:lumOff val="5000"/>
                </a:schemeClr>
              </a:solidFill>
              <a:latin typeface="Arial"/>
            </a:endParaRPr>
          </a:p>
          <a:p>
            <a:pPr marL="355600" indent="-355600">
              <a:lnSpc>
                <a:spcPct val="150000"/>
              </a:lnSpc>
            </a:pPr>
            <a:r>
              <a:rPr lang="uk-UA" sz="2400" b="0" strike="noStrike" spc="-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Дослідження </a:t>
            </a:r>
            <a:r>
              <a:rPr lang="uk-UA" sz="2400" b="0" strike="noStrike" spc="-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гомоцистеїну</a:t>
            </a:r>
            <a:r>
              <a:rPr lang="uk-UA" sz="2400" b="0" strike="noStrike" spc="-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 є пріоритетним </a:t>
            </a:r>
            <a:r>
              <a:rPr lang="uk-UA" sz="2400" b="0" strike="noStrike" spc="-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дослідженням у </a:t>
            </a:r>
            <a:r>
              <a:rPr lang="uk-UA" sz="2400" b="0" strike="noStrike" spc="-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клінічній діагностиці </a:t>
            </a:r>
            <a:r>
              <a:rPr lang="uk-UA" sz="2400" b="0" strike="noStrike" spc="-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в </a:t>
            </a:r>
            <a:r>
              <a:rPr lang="uk-UA" sz="2400" b="0" strike="noStrike" spc="-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ряді країн </a:t>
            </a:r>
            <a:r>
              <a:rPr lang="uk-UA" sz="2400" b="0" strike="noStrike" spc="-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і </a:t>
            </a:r>
            <a:r>
              <a:rPr lang="uk-UA" sz="2400" b="0" strike="noStrike" spc="-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є обов'язковим аналізом. </a:t>
            </a:r>
            <a:endParaRPr lang="uk-UA" sz="2400" b="0" strike="noStrike" spc="-1" dirty="0">
              <a:solidFill>
                <a:schemeClr val="tx1">
                  <a:lumMod val="95000"/>
                  <a:lumOff val="5000"/>
                </a:schemeClr>
              </a:solidFill>
              <a:latin typeface="Arial"/>
            </a:endParaRPr>
          </a:p>
          <a:p>
            <a:pPr marL="355600" indent="-355600">
              <a:lnSpc>
                <a:spcPct val="150000"/>
              </a:lnSpc>
            </a:pPr>
            <a:r>
              <a:rPr lang="uk-UA" sz="2400" b="0" strike="noStrike" spc="-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Відзначається </a:t>
            </a:r>
            <a:r>
              <a:rPr lang="uk-UA" sz="2400" b="0" strike="noStrike" spc="-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зв'язок із </a:t>
            </a:r>
            <a:r>
              <a:rPr lang="uk-UA" sz="2400" spc="-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захворюваннями ССС, </a:t>
            </a:r>
            <a:r>
              <a:rPr lang="uk-UA" sz="2400" b="0" strike="noStrike" spc="-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депресивними </a:t>
            </a:r>
            <a:r>
              <a:rPr lang="uk-UA" sz="2400" b="0" strike="noStrike" spc="-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станами, шизофренією, </a:t>
            </a:r>
            <a:r>
              <a:rPr lang="uk-UA" sz="2400" b="0" strike="noStrike" spc="-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когнітивними </a:t>
            </a:r>
            <a:r>
              <a:rPr lang="uk-UA" sz="2400" b="0" strike="noStrike" spc="-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розладами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.</a:t>
            </a:r>
            <a:endParaRPr lang="uk-UA" sz="2400" b="0" strike="noStrike" spc="-1" dirty="0">
              <a:latin typeface="Arial"/>
            </a:endParaRPr>
          </a:p>
        </p:txBody>
      </p:sp>
      <p:pic>
        <p:nvPicPr>
          <p:cNvPr id="122" name="Picture 2" descr="C:\Users\User\Downloads\images (10).jpg"/>
          <p:cNvPicPr>
            <a:picLocks noChangeAspect="1"/>
          </p:cNvPicPr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t="17889" b="13490"/>
          <a:stretch/>
        </p:blipFill>
        <p:spPr>
          <a:xfrm>
            <a:off x="541600" y="-9525"/>
            <a:ext cx="11650400" cy="3085234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90000" dir="5400000" sy="-100000" algn="bl" rotWithShape="0"/>
          </a:effectLst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1600" y="54"/>
            <a:ext cx="11650400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CustomShape 1"/>
          <p:cNvSpPr/>
          <p:nvPr/>
        </p:nvSpPr>
        <p:spPr>
          <a:xfrm>
            <a:off x="819399" y="3085419"/>
            <a:ext cx="3653722" cy="1014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Свинець: 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↑</a:t>
            </a: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3,11 </a:t>
            </a:r>
            <a:r>
              <a:rPr lang="uk-UA" sz="2000" b="1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мкмоль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/л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(&lt; 2,41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  <a:endParaRPr lang="uk-UA" sz="2000" b="0" strike="noStrike" spc="-1" dirty="0">
              <a:latin typeface="Arial"/>
            </a:endParaRPr>
          </a:p>
        </p:txBody>
      </p:sp>
      <p:pic>
        <p:nvPicPr>
          <p:cNvPr id="124" name="Рисунок 3"/>
          <p:cNvPicPr/>
          <p:nvPr/>
        </p:nvPicPr>
        <p:blipFill rotWithShape="1">
          <a:blip r:embed="rId2"/>
          <a:srcRect l="12216" r="10873"/>
          <a:stretch/>
        </p:blipFill>
        <p:spPr>
          <a:xfrm>
            <a:off x="890650" y="387089"/>
            <a:ext cx="2695699" cy="2323800"/>
          </a:xfrm>
          <a:prstGeom prst="rect">
            <a:avLst/>
          </a:prstGeom>
          <a:ln>
            <a:noFill/>
          </a:ln>
        </p:spPr>
      </p:pic>
      <p:sp>
        <p:nvSpPr>
          <p:cNvPr id="125" name="CustomShape 2"/>
          <p:cNvSpPr/>
          <p:nvPr/>
        </p:nvSpPr>
        <p:spPr>
          <a:xfrm>
            <a:off x="4473121" y="599582"/>
            <a:ext cx="7409880" cy="57847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177800" indent="-177800" algn="just">
              <a:lnSpc>
                <a:spcPct val="100000"/>
              </a:lnSpc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Існує гіпотеза, що одним із факторів, який призвів до падіння </a:t>
            </a:r>
            <a:r>
              <a:rPr lang="uk-UA" sz="2000" b="0" strike="noStrike" spc="-40" dirty="0">
                <a:solidFill>
                  <a:srgbClr val="000000"/>
                </a:solidFill>
                <a:latin typeface="Times New Roman"/>
              </a:rPr>
              <a:t>Римської імперії, є свинець. </a:t>
            </a:r>
            <a:r>
              <a:rPr lang="uk-UA" sz="1600" spc="-40" dirty="0">
                <a:solidFill>
                  <a:srgbClr val="000000"/>
                </a:solidFill>
                <a:latin typeface="Times New Roman"/>
              </a:rPr>
              <a:t>(Іван Матвійчук «</a:t>
            </a:r>
            <a:r>
              <a:rPr lang="uk-UA" sz="1600" b="0" strike="noStrike" spc="-40" dirty="0">
                <a:solidFill>
                  <a:srgbClr val="000000"/>
                </a:solidFill>
                <a:latin typeface="Times New Roman"/>
              </a:rPr>
              <a:t>Свинець – невидимий вбивця», </a:t>
            </a:r>
            <a:r>
              <a:rPr lang="uk-UA" sz="1600" b="0" strike="noStrike" spc="-1" dirty="0">
                <a:solidFill>
                  <a:srgbClr val="000000"/>
                </a:solidFill>
                <a:latin typeface="Times New Roman"/>
              </a:rPr>
              <a:t>стаття від 21.02.2020.)</a:t>
            </a:r>
            <a:endParaRPr lang="uk-UA" sz="1600" b="0" strike="noStrike" spc="-1" dirty="0">
              <a:latin typeface="Arial"/>
            </a:endParaRPr>
          </a:p>
          <a:p>
            <a:pPr marL="177800" indent="-177800" algn="just">
              <a:lnSpc>
                <a:spcPct val="100000"/>
              </a:lnSpc>
            </a:pPr>
            <a:endParaRPr lang="uk-UA" sz="1400" b="0" strike="noStrike" spc="-1" dirty="0">
              <a:latin typeface="Arial"/>
            </a:endParaRPr>
          </a:p>
          <a:p>
            <a:pPr marL="177800" indent="-177800" algn="just">
              <a:lnSpc>
                <a:spcPct val="100000"/>
              </a:lnSpc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ВООЗ назвала свинець однією з 10 хімічних речовин, що викликають основну стурбованість у сфері охорони здоров’я,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і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закликають міжнародну спільноту вживати певні дії для того, щоб захистити здоров’я працівників, дітей та жінок дітородного віку.</a:t>
            </a:r>
            <a:endParaRPr lang="uk-UA" sz="2000" b="0" strike="noStrike" spc="-1" dirty="0">
              <a:latin typeface="Arial"/>
            </a:endParaRPr>
          </a:p>
          <a:p>
            <a:pPr marL="177800" indent="-177800" algn="just">
              <a:lnSpc>
                <a:spcPct val="100000"/>
              </a:lnSpc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Свинець впливає на кровотворну і нервову системи, шлунково-кишковий тракт і нирки, спричиняє анемію (оскільки включається до ланцюгу біосинтезу гема і скорочує період життя еритроцитів), а також енцефалопатію, зниження розумових властивостей, викликає шлунково-кишкові розлади, диспепсію,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</a:rPr>
              <a:t>коліки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, нефропатію.</a:t>
            </a:r>
            <a:endParaRPr lang="uk-UA" sz="2000" b="0" strike="noStrike" spc="-1" dirty="0">
              <a:latin typeface="Arial"/>
            </a:endParaRPr>
          </a:p>
          <a:p>
            <a:pPr marL="177800" indent="-177800" algn="just">
              <a:lnSpc>
                <a:spcPct val="100000"/>
              </a:lnSpc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Виведення свинцю здійснюється в основному нирками. При перевищенні певного рівня надходження він починає накопичуватися в організмі з утворенням стійких депо, головним чином в кістковій тканині.</a:t>
            </a:r>
            <a:endParaRPr lang="uk-UA" sz="2000" b="0" strike="noStrike" spc="-1" dirty="0">
              <a:latin typeface="Arial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0" b="12613"/>
          <a:stretch/>
        </p:blipFill>
        <p:spPr bwMode="auto">
          <a:xfrm>
            <a:off x="541599" y="-9525"/>
            <a:ext cx="1230448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6" name="CustomShape 1"/>
          <p:cNvSpPr/>
          <p:nvPr/>
        </p:nvSpPr>
        <p:spPr>
          <a:xfrm>
            <a:off x="884244" y="122094"/>
            <a:ext cx="6093000" cy="28608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Вітаміни: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вітамін В1 ‒ 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↓</a:t>
            </a: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31,12 </a:t>
            </a:r>
            <a:r>
              <a:rPr lang="uk-UA" sz="2000" b="1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нмоль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/л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(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40‒80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вітамін В2 </a:t>
            </a:r>
            <a:r>
              <a:rPr lang="uk-UA" sz="2000" spc="-1" dirty="0">
                <a:solidFill>
                  <a:srgbClr val="000000"/>
                </a:solidFill>
                <a:latin typeface="Times New Roman"/>
                <a:ea typeface="Times New Roman"/>
              </a:rPr>
              <a:t>‒ 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↓</a:t>
            </a: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69,41 </a:t>
            </a:r>
            <a:r>
              <a:rPr lang="uk-UA" sz="2000" b="1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нмоль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/л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(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100‒150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вітамін В3 </a:t>
            </a:r>
            <a:r>
              <a:rPr lang="uk-UA" sz="2000" spc="-1" dirty="0">
                <a:solidFill>
                  <a:srgbClr val="000000"/>
                </a:solidFill>
                <a:latin typeface="Times New Roman"/>
                <a:ea typeface="Times New Roman"/>
              </a:rPr>
              <a:t>‒ 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↓</a:t>
            </a: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3,15 </a:t>
            </a:r>
            <a:r>
              <a:rPr lang="uk-UA" sz="2000" b="1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мкмоль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/л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(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4,70‒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8,34)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вітамін Е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</a:t>
            </a:r>
            <a:r>
              <a:rPr lang="uk-UA" sz="2000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‒ 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↓</a:t>
            </a: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24,18 </a:t>
            </a:r>
            <a:r>
              <a:rPr lang="uk-UA" sz="2000" b="1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мкмоль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/л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(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27,2‒42,3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вітамін В9 </a:t>
            </a:r>
            <a:r>
              <a:rPr lang="uk-UA" sz="2000" spc="-1" dirty="0">
                <a:solidFill>
                  <a:srgbClr val="000000"/>
                </a:solidFill>
                <a:latin typeface="Times New Roman"/>
                <a:ea typeface="Times New Roman"/>
              </a:rPr>
              <a:t>‒ 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↓</a:t>
            </a: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3,636 </a:t>
            </a:r>
            <a:r>
              <a:rPr lang="uk-UA" sz="2000" b="1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нг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/мл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(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5,21‒20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  <a:endParaRPr lang="uk-UA" sz="2000" b="0" strike="noStrike" spc="-1" dirty="0">
              <a:latin typeface="Arial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38" y="-46038"/>
            <a:ext cx="11747500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8" name="CustomShape 1"/>
          <p:cNvSpPr/>
          <p:nvPr/>
        </p:nvSpPr>
        <p:spPr>
          <a:xfrm>
            <a:off x="816966" y="279506"/>
            <a:ext cx="10548360" cy="57598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800" b="1" strike="noStrike" spc="-1" dirty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Міждисциплінарні </a:t>
            </a:r>
            <a:r>
              <a:rPr lang="uk-UA" sz="2800" b="1" strike="noStrike" spc="-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консультації</a:t>
            </a:r>
          </a:p>
          <a:p>
            <a:pPr marL="350838" lvl="1" indent="-284163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Гастроентеролог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uk-UA" sz="2000" b="0" strike="noStrike" spc="-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355600" lvl="1">
              <a:lnSpc>
                <a:spcPct val="150000"/>
              </a:lnSpc>
              <a:buClr>
                <a:srgbClr val="000000"/>
              </a:buClr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Хронічний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панкреатит з порушеною </a:t>
            </a:r>
            <a:r>
              <a:rPr lang="uk-UA" sz="2000" b="0" strike="noStrike" spc="-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зовнішньосекреторною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функцією. </a:t>
            </a:r>
            <a:r>
              <a:rPr lang="uk-UA" sz="2000" spc="-1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uk-UA" sz="2000" spc="-1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2000" spc="-1" dirty="0">
                <a:solidFill>
                  <a:srgbClr val="000000"/>
                </a:solidFill>
                <a:latin typeface="Times New Roman"/>
                <a:ea typeface="Times New Roman"/>
              </a:rPr>
              <a:t>Синдром подразненого </a:t>
            </a:r>
            <a:r>
              <a:rPr lang="uk-UA" sz="2000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кишківника</a:t>
            </a:r>
            <a:r>
              <a:rPr lang="uk-UA" sz="2000" spc="-1" dirty="0">
                <a:solidFill>
                  <a:srgbClr val="000000"/>
                </a:solidFill>
                <a:latin typeface="Times New Roman"/>
                <a:ea typeface="Times New Roman"/>
              </a:rPr>
              <a:t> із закрепом. </a:t>
            </a:r>
          </a:p>
          <a:p>
            <a:pPr marL="355600" lvl="1">
              <a:lnSpc>
                <a:spcPct val="150000"/>
              </a:lnSpc>
              <a:buClr>
                <a:srgbClr val="000000"/>
              </a:buClr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Хронічний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гастродуоденіт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?</a:t>
            </a:r>
          </a:p>
          <a:p>
            <a:pPr marL="350838" lvl="1" indent="-284163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Офтальмолог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uk-UA" sz="2000" b="0" strike="noStrike" spc="-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66675" lvl="1" indent="288925">
              <a:lnSpc>
                <a:spcPct val="150000"/>
              </a:lnSpc>
              <a:buClr>
                <a:srgbClr val="000000"/>
              </a:buClr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Складний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міопічний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астигматизм прямого типу обох очей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marL="350838" lvl="1" indent="-284163">
              <a:lnSpc>
                <a:spcPct val="15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Ортопед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uk-UA" sz="2000" b="0" strike="noStrike" spc="-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542925" lvl="1" indent="-177800">
              <a:lnSpc>
                <a:spcPct val="150000"/>
              </a:lnSpc>
              <a:buClr>
                <a:srgbClr val="000000"/>
              </a:buClr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Остеохондроз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шийного, поперекового, грудного відділу хребта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задні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протрузії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b="0" strike="noStrike" spc="-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міжхребцевих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дисків С4-С5,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С5-С6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, S-подібний сколіоз 1 ст. </a:t>
            </a:r>
            <a:endParaRPr lang="uk-UA" sz="2000" b="0" strike="noStrike" spc="-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542925" lvl="1" indent="-177800">
              <a:lnSpc>
                <a:spcPct val="150000"/>
              </a:lnSpc>
              <a:buClr>
                <a:srgbClr val="000000"/>
              </a:buClr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Нижній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парапарез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Еквіноплосковальгусна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деформація стоп. </a:t>
            </a:r>
            <a:endParaRPr lang="uk-UA" sz="2000" b="0" strike="noStrike" spc="-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542925" lvl="1" indent="-177800">
              <a:lnSpc>
                <a:spcPct val="150000"/>
              </a:lnSpc>
              <a:buClr>
                <a:srgbClr val="000000"/>
              </a:buClr>
            </a:pPr>
            <a:r>
              <a:rPr lang="uk-UA" sz="2000" b="0" strike="noStrike" spc="-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Дорсалгія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поперекового відділу. </a:t>
            </a:r>
            <a:endParaRPr lang="uk-UA" sz="2000" b="0" strike="noStrike" spc="-1" dirty="0">
              <a:latin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8348" y="1856416"/>
            <a:ext cx="3757481" cy="2206127"/>
          </a:xfrm>
          <a:prstGeom prst="rect">
            <a:avLst/>
          </a:prstGeom>
          <a:effectLst>
            <a:softEdge rad="127000"/>
          </a:effectLst>
          <a:scene3d>
            <a:camera prst="perspectiveHeroicExtremeLeftFacing"/>
            <a:lightRig rig="threePt" dir="t"/>
          </a:scene3d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38" y="-40433"/>
            <a:ext cx="11772000" cy="69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0" name="CustomShape 1"/>
          <p:cNvSpPr/>
          <p:nvPr/>
        </p:nvSpPr>
        <p:spPr>
          <a:xfrm>
            <a:off x="1198855" y="597016"/>
            <a:ext cx="10172861" cy="5205099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355600" indent="-355600">
              <a:lnSpc>
                <a:spcPct val="150000"/>
              </a:lnSpc>
            </a:pPr>
            <a:r>
              <a:rPr lang="uk-UA" sz="2800" b="1" strike="noStrike" spc="-1" dirty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У пацієнта спостерігається</a:t>
            </a:r>
            <a:r>
              <a:rPr lang="uk-UA" sz="2800" b="1" strike="noStrike" spc="-1" dirty="0" smtClean="0"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:</a:t>
            </a:r>
          </a:p>
          <a:p>
            <a:pPr marL="355600" indent="-355600">
              <a:lnSpc>
                <a:spcPct val="150000"/>
              </a:lnSpc>
            </a:pPr>
            <a:r>
              <a:rPr lang="uk-UA" sz="1000" b="1" strike="noStrike" spc="-1" dirty="0" smtClean="0"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 </a:t>
            </a:r>
          </a:p>
          <a:p>
            <a:pPr marL="355600" indent="-355600">
              <a:spcAft>
                <a:spcPts val="2000"/>
              </a:spcAft>
            </a:pPr>
            <a:r>
              <a:rPr lang="uk-UA" sz="2400" strike="noStrike" spc="-1" dirty="0" err="1" smtClean="0">
                <a:solidFill>
                  <a:srgbClr val="000000"/>
                </a:solidFill>
                <a:latin typeface="Times New Roman"/>
              </a:rPr>
              <a:t>Коморбідний</a:t>
            </a:r>
            <a:r>
              <a:rPr lang="uk-UA" sz="2400" strike="noStrike" spc="-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uk-UA" sz="2400" strike="noStrike" spc="-1" dirty="0">
                <a:solidFill>
                  <a:srgbClr val="000000"/>
                </a:solidFill>
                <a:latin typeface="Times New Roman"/>
              </a:rPr>
              <a:t>стан</a:t>
            </a:r>
            <a:r>
              <a:rPr lang="uk-UA" sz="2400" strike="noStrike" spc="-1" dirty="0" smtClean="0">
                <a:solidFill>
                  <a:srgbClr val="000000"/>
                </a:solidFill>
                <a:latin typeface="Times New Roman"/>
              </a:rPr>
              <a:t>. </a:t>
            </a:r>
            <a:endParaRPr lang="uk-UA" sz="1000" strike="noStrike" spc="-1" dirty="0" smtClean="0">
              <a:solidFill>
                <a:srgbClr val="000000"/>
              </a:solidFill>
              <a:latin typeface="Times New Roman"/>
            </a:endParaRPr>
          </a:p>
          <a:p>
            <a:pPr marL="355600" indent="-355600">
              <a:spcAft>
                <a:spcPts val="2000"/>
              </a:spcAft>
            </a:pPr>
            <a:r>
              <a:rPr lang="uk-UA" sz="2400" strike="noStrike" spc="-1" dirty="0" smtClean="0">
                <a:solidFill>
                  <a:srgbClr val="000000"/>
                </a:solidFill>
                <a:latin typeface="Times New Roman"/>
              </a:rPr>
              <a:t>Спадкова </a:t>
            </a:r>
            <a:r>
              <a:rPr lang="uk-UA" sz="2400" strike="noStrike" spc="-1" dirty="0">
                <a:solidFill>
                  <a:srgbClr val="000000"/>
                </a:solidFill>
                <a:latin typeface="Times New Roman"/>
              </a:rPr>
              <a:t>спастична параплегія «плюс» ‒ </a:t>
            </a:r>
            <a:r>
              <a:rPr lang="uk-UA" sz="240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40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400" strike="noStrike" spc="-1" dirty="0" smtClean="0">
                <a:solidFill>
                  <a:srgbClr val="000000"/>
                </a:solidFill>
                <a:latin typeface="Times New Roman"/>
              </a:rPr>
              <a:t>спастична </a:t>
            </a:r>
            <a:r>
              <a:rPr lang="uk-UA" sz="2400" strike="noStrike" spc="-1" dirty="0">
                <a:solidFill>
                  <a:srgbClr val="000000"/>
                </a:solidFill>
                <a:latin typeface="Times New Roman"/>
              </a:rPr>
              <a:t>параплегія з </a:t>
            </a:r>
            <a:r>
              <a:rPr lang="uk-UA" sz="2400" strike="noStrike" spc="-1" dirty="0" err="1">
                <a:solidFill>
                  <a:srgbClr val="000000"/>
                </a:solidFill>
                <a:latin typeface="Times New Roman"/>
              </a:rPr>
              <a:t>аміотрофіями</a:t>
            </a:r>
            <a:r>
              <a:rPr lang="uk-UA" sz="2400" strike="noStrike" spc="-1" dirty="0">
                <a:solidFill>
                  <a:srgbClr val="000000"/>
                </a:solidFill>
                <a:latin typeface="Times New Roman"/>
              </a:rPr>
              <a:t>. </a:t>
            </a:r>
            <a:endParaRPr lang="uk-UA" sz="2400" strike="noStrike" spc="-1" dirty="0" smtClean="0">
              <a:solidFill>
                <a:srgbClr val="000000"/>
              </a:solidFill>
              <a:latin typeface="Times New Roman"/>
            </a:endParaRPr>
          </a:p>
          <a:p>
            <a:pPr marL="355600" indent="-355600">
              <a:spcAft>
                <a:spcPts val="2000"/>
              </a:spcAft>
            </a:pPr>
            <a:r>
              <a:rPr lang="uk-UA" sz="2400" strike="noStrike" spc="-1" dirty="0" err="1" smtClean="0">
                <a:solidFill>
                  <a:srgbClr val="000000"/>
                </a:solidFill>
                <a:latin typeface="Times New Roman"/>
              </a:rPr>
              <a:t>Гомоцистинурія</a:t>
            </a:r>
            <a:r>
              <a:rPr lang="uk-UA" sz="2400" strike="noStrike" spc="-1" dirty="0">
                <a:solidFill>
                  <a:srgbClr val="000000"/>
                </a:solidFill>
                <a:latin typeface="Times New Roman"/>
              </a:rPr>
              <a:t>. </a:t>
            </a:r>
            <a:endParaRPr lang="uk-UA" sz="2400" strike="noStrike" spc="-1" dirty="0" smtClean="0">
              <a:solidFill>
                <a:srgbClr val="000000"/>
              </a:solidFill>
              <a:latin typeface="Times New Roman"/>
            </a:endParaRPr>
          </a:p>
          <a:p>
            <a:pPr marL="355600" indent="-355600">
              <a:spcAft>
                <a:spcPts val="2000"/>
              </a:spcAft>
            </a:pPr>
            <a:r>
              <a:rPr lang="uk-UA" sz="2400" strike="noStrike" spc="-1" dirty="0" smtClean="0">
                <a:solidFill>
                  <a:srgbClr val="000000"/>
                </a:solidFill>
                <a:latin typeface="Times New Roman"/>
              </a:rPr>
              <a:t>Поліморфізм </a:t>
            </a:r>
            <a:r>
              <a:rPr lang="uk-UA" sz="2400" strike="noStrike" spc="-1" dirty="0">
                <a:solidFill>
                  <a:srgbClr val="000000"/>
                </a:solidFill>
                <a:latin typeface="Times New Roman"/>
              </a:rPr>
              <a:t>генів </a:t>
            </a:r>
            <a:r>
              <a:rPr lang="uk-UA" sz="2400" strike="noStrike" spc="-1" dirty="0" err="1">
                <a:solidFill>
                  <a:srgbClr val="000000"/>
                </a:solidFill>
                <a:latin typeface="Times New Roman"/>
              </a:rPr>
              <a:t>фолатно-метіонінового</a:t>
            </a:r>
            <a:r>
              <a:rPr lang="uk-UA" sz="2400" strike="noStrike" spc="-1" dirty="0">
                <a:solidFill>
                  <a:srgbClr val="000000"/>
                </a:solidFill>
                <a:latin typeface="Times New Roman"/>
              </a:rPr>
              <a:t> циклу, </a:t>
            </a:r>
            <a:r>
              <a:rPr lang="uk-UA" sz="2400" strike="noStrike" spc="-1" dirty="0" err="1">
                <a:solidFill>
                  <a:srgbClr val="000000"/>
                </a:solidFill>
                <a:latin typeface="Times New Roman"/>
              </a:rPr>
              <a:t>метилентетрагідрофолатредуктаза</a:t>
            </a:r>
            <a:r>
              <a:rPr lang="uk-UA" sz="2400" strike="noStrike" spc="-1" dirty="0">
                <a:solidFill>
                  <a:srgbClr val="000000"/>
                </a:solidFill>
                <a:latin typeface="Times New Roman"/>
              </a:rPr>
              <a:t> 677 СТ (алель ризику</a:t>
            </a:r>
            <a:r>
              <a:rPr lang="uk-UA" sz="2400" strike="noStrike" spc="-1" dirty="0" smtClean="0">
                <a:solidFill>
                  <a:srgbClr val="000000"/>
                </a:solidFill>
                <a:latin typeface="Times New Roman"/>
              </a:rPr>
              <a:t>).</a:t>
            </a:r>
          </a:p>
          <a:p>
            <a:pPr marL="355600" indent="-355600">
              <a:spcAft>
                <a:spcPts val="2000"/>
              </a:spcAft>
            </a:pPr>
            <a:r>
              <a:rPr lang="uk-UA" sz="2400" strike="noStrike" spc="-1" dirty="0" smtClean="0">
                <a:solidFill>
                  <a:srgbClr val="000000"/>
                </a:solidFill>
                <a:latin typeface="Times New Roman"/>
              </a:rPr>
              <a:t>Недостатність </a:t>
            </a:r>
            <a:r>
              <a:rPr lang="uk-UA" sz="2400" strike="noStrike" spc="-1" dirty="0">
                <a:solidFill>
                  <a:srgbClr val="000000"/>
                </a:solidFill>
                <a:latin typeface="Times New Roman"/>
              </a:rPr>
              <a:t>вітамінів В1, В2, В3, В9, вітаміну Е</a:t>
            </a:r>
            <a:r>
              <a:rPr lang="uk-UA" sz="2400" strike="noStrike" spc="-1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pPr marL="355600" indent="-355600">
              <a:spcAft>
                <a:spcPts val="2000"/>
              </a:spcAft>
            </a:pPr>
            <a:r>
              <a:rPr lang="uk-UA" sz="2400" strike="noStrike" spc="-1" dirty="0" smtClean="0">
                <a:solidFill>
                  <a:srgbClr val="000000"/>
                </a:solidFill>
                <a:latin typeface="Times New Roman"/>
              </a:rPr>
              <a:t>Інтоксикація </a:t>
            </a:r>
            <a:r>
              <a:rPr lang="uk-UA" sz="2400" strike="noStrike" spc="-1" dirty="0">
                <a:solidFill>
                  <a:srgbClr val="000000"/>
                </a:solidFill>
                <a:latin typeface="Times New Roman"/>
              </a:rPr>
              <a:t>свинцем.</a:t>
            </a:r>
            <a:endParaRPr lang="uk-UA" sz="2400" strike="noStrike" spc="-1" dirty="0">
              <a:latin typeface="Arial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53" t="12816" r="36220" b="9941"/>
          <a:stretch/>
        </p:blipFill>
        <p:spPr bwMode="auto">
          <a:xfrm flipH="1">
            <a:off x="9120247" y="3038146"/>
            <a:ext cx="2814453" cy="3869421"/>
          </a:xfrm>
          <a:prstGeom prst="rect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1371600" y="308431"/>
            <a:ext cx="10122120" cy="10757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108000" algn="ctr">
              <a:lnSpc>
                <a:spcPct val="100000"/>
              </a:lnSpc>
            </a:pPr>
            <a:r>
              <a:rPr lang="uk-UA" sz="1600" b="1" strike="noStrike" spc="-1" dirty="0">
                <a:solidFill>
                  <a:srgbClr val="000000"/>
                </a:solidFill>
                <a:latin typeface="Times New Roman"/>
              </a:rPr>
              <a:t>МІНІСТЕРСТВО ОХОРОНИ ЗДОРОВ’Я УКРАЇНИ</a:t>
            </a:r>
          </a:p>
          <a:p>
            <a:pPr marL="108000" algn="ctr">
              <a:lnSpc>
                <a:spcPct val="100000"/>
              </a:lnSpc>
            </a:pPr>
            <a:r>
              <a:rPr lang="uk-UA" sz="1600" b="1" spc="-1" dirty="0">
                <a:solidFill>
                  <a:srgbClr val="000000"/>
                </a:solidFill>
                <a:latin typeface="Times New Roman"/>
              </a:rPr>
              <a:t>Харківський національний медичний університет</a:t>
            </a:r>
          </a:p>
          <a:p>
            <a:pPr marL="108000" algn="ctr">
              <a:lnSpc>
                <a:spcPct val="100000"/>
              </a:lnSpc>
            </a:pPr>
            <a:r>
              <a:rPr lang="uk-UA" sz="1600" b="1" strike="noStrike" spc="-1" dirty="0">
                <a:solidFill>
                  <a:srgbClr val="000000"/>
                </a:solidFill>
                <a:latin typeface="Times New Roman"/>
              </a:rPr>
              <a:t>Харківське  функціональне  об’єднання  «ГЕНОМІКА»</a:t>
            </a:r>
            <a:endParaRPr lang="uk-UA" sz="1600" b="1" strike="noStrike" spc="-1" dirty="0">
              <a:latin typeface="Arial"/>
            </a:endParaRPr>
          </a:p>
          <a:p>
            <a:pPr marL="108000" algn="ctr">
              <a:lnSpc>
                <a:spcPct val="100000"/>
              </a:lnSpc>
              <a:spcBef>
                <a:spcPts val="20"/>
              </a:spcBef>
            </a:pPr>
            <a:endParaRPr lang="uk-UA" sz="1600" b="0" strike="noStrike" spc="-1" dirty="0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2841812" y="2151528"/>
            <a:ext cx="7671988" cy="21222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uk-UA" sz="3200" b="1" strike="noStrike" dirty="0" err="1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Соматогенетичне</a:t>
            </a:r>
            <a:r>
              <a:rPr lang="uk-UA" sz="32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strike="noStrike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обстеження пацієнтів </a:t>
            </a:r>
          </a:p>
          <a:p>
            <a:pPr algn="ctr">
              <a:lnSpc>
                <a:spcPct val="100000"/>
              </a:lnSpc>
            </a:pPr>
            <a:r>
              <a:rPr lang="uk-UA" sz="32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3200" b="1" strike="noStrike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 підозрою на спадкову патологію</a:t>
            </a:r>
          </a:p>
          <a:p>
            <a:pPr algn="ctr">
              <a:lnSpc>
                <a:spcPct val="100000"/>
              </a:lnSpc>
            </a:pPr>
            <a:endParaRPr lang="uk-UA" sz="32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uk-UA" sz="18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Альбом-презентація для </a:t>
            </a:r>
            <a:r>
              <a:rPr lang="uk-UA" sz="1800" b="1" strike="noStrike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здобувачів вищої медичної </a:t>
            </a:r>
            <a:r>
              <a:rPr lang="uk-UA" sz="18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освіти, </a:t>
            </a:r>
          </a:p>
          <a:p>
            <a:pPr algn="ctr">
              <a:lnSpc>
                <a:spcPct val="100000"/>
              </a:lnSpc>
            </a:pPr>
            <a:r>
              <a:rPr lang="uk-UA" sz="1800" b="1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лікарів-інтернів, лікарів - слухачів циклів післядипломної освіти</a:t>
            </a:r>
            <a:endParaRPr lang="uk-UA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CustomShape 3"/>
          <p:cNvSpPr/>
          <p:nvPr/>
        </p:nvSpPr>
        <p:spPr>
          <a:xfrm>
            <a:off x="8629095" y="4687052"/>
            <a:ext cx="3249139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uk-UA" sz="1400" b="0" strike="noStrike" spc="-1" dirty="0">
                <a:solidFill>
                  <a:srgbClr val="000000"/>
                </a:solidFill>
                <a:latin typeface="Times New Roman"/>
              </a:rPr>
              <a:t>Затверджено Вченою радою ХНМУ.</a:t>
            </a:r>
          </a:p>
          <a:p>
            <a:pPr>
              <a:lnSpc>
                <a:spcPct val="100000"/>
              </a:lnSpc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Протокол №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15 від 28.11.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2024 р.</a:t>
            </a:r>
          </a:p>
        </p:txBody>
      </p:sp>
      <p:sp>
        <p:nvSpPr>
          <p:cNvPr id="87" name="CustomShape 4"/>
          <p:cNvSpPr/>
          <p:nvPr/>
        </p:nvSpPr>
        <p:spPr>
          <a:xfrm>
            <a:off x="5373360" y="5958799"/>
            <a:ext cx="1911600" cy="7679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uk-UA" sz="1100" b="1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Харків</a:t>
            </a:r>
            <a:endParaRPr lang="uk-UA" sz="1100" b="1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uk-UA" sz="1100" b="1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ХНМУ</a:t>
            </a:r>
            <a:endParaRPr lang="uk-UA" sz="1100" b="1" spc="-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uk-UA" sz="1100" b="1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2024</a:t>
            </a:r>
            <a:endParaRPr lang="uk-UA" sz="1100" b="1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uk-UA" sz="11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uk-UA" sz="11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" y="0"/>
            <a:ext cx="522514" cy="6858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3706589" y="663008"/>
            <a:ext cx="7171208" cy="507685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273050" indent="-273050">
              <a:lnSpc>
                <a:spcPct val="15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При проведенні обстеження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пробанда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необхідно дотримуватися стандартизованої класифікації основних клінічних, морфологічних, антропометричних та інших характеристик,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їх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слід враховувати в описі </a:t>
            </a:r>
            <a:r>
              <a:rPr lang="uk-UA" sz="2400" b="1" strike="noStrike" spc="-1" dirty="0">
                <a:solidFill>
                  <a:srgbClr val="000000"/>
                </a:solidFill>
                <a:latin typeface="Times New Roman"/>
              </a:rPr>
              <a:t>клінічного фенотипу</a:t>
            </a:r>
            <a:r>
              <a:rPr lang="uk-UA" sz="2400" b="1" strike="noStrike" spc="-1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pPr marL="273050" indent="-273050">
              <a:lnSpc>
                <a:spcPct val="150000"/>
              </a:lnSpc>
            </a:pP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Особливу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увагу слід надавати не тільки реєстрації природжених вад розвитку (ПВР), але і малих аномалій розвитку (МАР), оскільки в медичній документації останні, як правило, не відображені.</a:t>
            </a:r>
            <a:endParaRPr lang="uk-UA" sz="2400" b="0" strike="noStrike" spc="-1" dirty="0">
              <a:latin typeface="Arial"/>
            </a:endParaRPr>
          </a:p>
        </p:txBody>
      </p:sp>
      <p:pic>
        <p:nvPicPr>
          <p:cNvPr id="132" name="Рисунок 4"/>
          <p:cNvPicPr/>
          <p:nvPr/>
        </p:nvPicPr>
        <p:blipFill rotWithShape="1">
          <a:blip r:embed="rId2"/>
          <a:srcRect l="9215" t="4988"/>
          <a:stretch/>
        </p:blipFill>
        <p:spPr>
          <a:xfrm>
            <a:off x="855023" y="508628"/>
            <a:ext cx="2851566" cy="6034983"/>
          </a:xfrm>
          <a:prstGeom prst="rect">
            <a:avLst/>
          </a:prstGeom>
          <a:ln>
            <a:noFill/>
          </a:ln>
        </p:spPr>
      </p:pic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1600" y="54"/>
            <a:ext cx="11650400" cy="6858000"/>
          </a:xfrm>
          <a:prstGeom prst="rect">
            <a:avLst/>
          </a:prstGeom>
          <a:solidFill>
            <a:srgbClr val="E4ECF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" name="CustomShape 1"/>
          <p:cNvSpPr/>
          <p:nvPr/>
        </p:nvSpPr>
        <p:spPr>
          <a:xfrm>
            <a:off x="1504080" y="1249200"/>
            <a:ext cx="10018440" cy="411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За чіткістю реєстрації МАР можна розділити на три групи: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uk-UA" sz="2400" b="0" strike="noStrike" spc="-1" dirty="0">
              <a:latin typeface="Arial"/>
            </a:endParaRPr>
          </a:p>
          <a:p>
            <a:pPr marL="355600" indent="-35560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Альтернативні </a:t>
            </a:r>
            <a:r>
              <a:rPr lang="uk-UA" sz="2400" spc="-1" dirty="0">
                <a:solidFill>
                  <a:srgbClr val="000000"/>
                </a:solidFill>
                <a:latin typeface="Times New Roman"/>
                <a:ea typeface="Times New Roman"/>
              </a:rPr>
              <a:t>‒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ознаки, які так само, як ПВР,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 або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є,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або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їх немає (папіломи, насічки, алопеція, та ін.).</a:t>
            </a:r>
            <a:endParaRPr lang="uk-UA" sz="2400" b="0" strike="noStrike" spc="-1" dirty="0">
              <a:latin typeface="Arial"/>
            </a:endParaRPr>
          </a:p>
          <a:p>
            <a:pPr marL="355600" indent="-355600">
              <a:lnSpc>
                <a:spcPct val="100000"/>
              </a:lnSpc>
            </a:pPr>
            <a:endParaRPr lang="uk-UA" sz="2400" b="0" strike="noStrike" spc="-1" dirty="0">
              <a:latin typeface="Arial"/>
            </a:endParaRPr>
          </a:p>
          <a:p>
            <a:pPr marL="355600" indent="-355600">
              <a:lnSpc>
                <a:spcPct val="10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2. Вимірювальні </a:t>
            </a:r>
            <a:r>
              <a:rPr lang="uk-UA" sz="2400" spc="-1" dirty="0">
                <a:solidFill>
                  <a:srgbClr val="000000"/>
                </a:solidFill>
                <a:latin typeface="Times New Roman"/>
                <a:ea typeface="Times New Roman"/>
              </a:rPr>
              <a:t>‒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ознаки, що визначаються абсолютним або відносним числовим значенням (подовження, укорочення, зменшення, збільшення, зміщення частини тіла або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органа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, зміна кривизни поверхні).</a:t>
            </a:r>
            <a:endParaRPr lang="uk-UA" sz="2400" b="0" strike="noStrike" spc="-1" dirty="0">
              <a:latin typeface="Arial"/>
            </a:endParaRPr>
          </a:p>
          <a:p>
            <a:pPr marL="355600" indent="-355600">
              <a:lnSpc>
                <a:spcPct val="100000"/>
              </a:lnSpc>
            </a:pPr>
            <a:endParaRPr lang="uk-UA" sz="2400" b="0" strike="noStrike" spc="-1" dirty="0">
              <a:latin typeface="Arial"/>
            </a:endParaRPr>
          </a:p>
          <a:p>
            <a:pPr marL="355600" indent="-355600">
              <a:lnSpc>
                <a:spcPct val="10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3. Описові </a:t>
            </a:r>
            <a:r>
              <a:rPr lang="uk-UA" sz="2400" spc="-1" dirty="0">
                <a:solidFill>
                  <a:srgbClr val="000000"/>
                </a:solidFill>
                <a:latin typeface="Times New Roman"/>
                <a:ea typeface="Times New Roman"/>
              </a:rPr>
              <a:t> ‒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зміни форми м’яких тканин, кольору волосся, шкіри та ін.,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до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яких важко застосувати кількісні методи дослідження.</a:t>
            </a:r>
            <a:endParaRPr lang="uk-UA" sz="2400" b="0" strike="noStrike" spc="-1" dirty="0">
              <a:latin typeface="Arial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955800" y="131431"/>
            <a:ext cx="5361480" cy="113731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uk-UA" sz="2400" b="1" strike="noStrik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</a:rPr>
              <a:t>Антропометричні </a:t>
            </a:r>
            <a:r>
              <a:rPr lang="uk-UA" sz="2400" b="1" strike="noStrik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</a:rPr>
              <a:t>точки</a:t>
            </a:r>
          </a:p>
          <a:p>
            <a:pPr algn="ctr">
              <a:lnSpc>
                <a:spcPct val="100000"/>
              </a:lnSpc>
            </a:pPr>
            <a:endParaRPr lang="uk-UA" sz="2400" b="0" strike="noStrike" spc="-1" dirty="0">
              <a:latin typeface="Arial"/>
            </a:endParaRPr>
          </a:p>
          <a:p>
            <a:pPr algn="just">
              <a:spcAft>
                <a:spcPts val="0"/>
              </a:spcAft>
            </a:pPr>
            <a:r>
              <a:rPr lang="uk-UA" sz="2000" b="1" dirty="0">
                <a:solidFill>
                  <a:srgbClr val="000000"/>
                </a:solidFill>
                <a:latin typeface="Times New Roman"/>
              </a:rPr>
              <a:t>На голові: </a:t>
            </a:r>
            <a:endParaRPr lang="ru-RU" sz="1400" dirty="0">
              <a:latin typeface="Times New Roman"/>
              <a:ea typeface="Times New Roman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6" t="7103" r="15465" b="21341"/>
          <a:stretch/>
        </p:blipFill>
        <p:spPr>
          <a:xfrm>
            <a:off x="7091916" y="561384"/>
            <a:ext cx="4763386" cy="5741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476555"/>
              </p:ext>
            </p:extLst>
          </p:nvPr>
        </p:nvGraphicFramePr>
        <p:xfrm>
          <a:off x="711251" y="1436178"/>
          <a:ext cx="6401930" cy="4996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8000"/>
                <a:gridCol w="2963930"/>
              </a:tblGrid>
              <a:tr h="4996520">
                <a:tc>
                  <a:txBody>
                    <a:bodyPr/>
                    <a:lstStyle/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над підборідна;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губна нижня;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ротова;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губна верхня;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uk-UA" sz="1600" b="0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підносова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6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 </a:t>
                      </a:r>
                      <a:r>
                        <a:rPr lang="uk-UA" sz="1600" b="0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передньоносова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;  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7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точка у внутрішньому куті ока; 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8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uk-UA" sz="1600" b="0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верхньовушна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9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точка у зовнішньому куті ока;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10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контур лінії росту волосся;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11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надбрівна лінія;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12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верхівкова;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61950" indent="-1333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13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точка на перетині лінії, </a:t>
                      </a:r>
                      <a:b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</a:b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яка з’єднує точки лобних бугрів, що найбільш виступають;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sz="16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14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uk-UA" sz="1600" b="0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надграбелярна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975" indent="-1809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15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точка в ділянці, </a:t>
                      </a:r>
                      <a:b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</a:b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де сходяться надбрівні дуги;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975" indent="-1809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16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найбільш глибока точка перенісся;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17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uk-UA" sz="1600" b="0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зовнішньоочна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18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uk-UA" sz="1600" b="0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нижньоочна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19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козелок вуха;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20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uk-UA" sz="1600" b="0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вилицева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21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uk-UA" sz="1600" b="0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носокрилова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22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uk-UA" sz="1600" b="0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нижньовушна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23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uk-UA" sz="1600" b="0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губнокутова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24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кутова щелепна;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25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щелепна;</a:t>
                      </a:r>
                      <a:endParaRPr lang="ru-RU" sz="16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26 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uk-UA" sz="1600" b="0" dirty="0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зона підборіддя.</a:t>
                      </a:r>
                      <a:endParaRPr lang="ru-RU" sz="1600" b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sz="16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907" y="-25400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333" y="228600"/>
            <a:ext cx="4013860" cy="6374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301246"/>
              </p:ext>
            </p:extLst>
          </p:nvPr>
        </p:nvGraphicFramePr>
        <p:xfrm>
          <a:off x="894316" y="912704"/>
          <a:ext cx="6303926" cy="524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791"/>
                <a:gridCol w="3179135"/>
              </a:tblGrid>
              <a:tr h="2012901">
                <a:tc>
                  <a:txBody>
                    <a:bodyPr/>
                    <a:lstStyle/>
                    <a:p>
                      <a:pPr lvl="0" fontAlgn="base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 </a:t>
                      </a: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‒ </a:t>
                      </a: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точка верхівки голови;</a:t>
                      </a:r>
                      <a:endParaRPr lang="ru-RU" sz="2000" b="0" dirty="0" smtClean="0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 ‒ волосяна;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 ‒ лобова;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 ‒ </a:t>
                      </a:r>
                      <a:r>
                        <a:rPr lang="uk-UA" sz="20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верхньоносова</a:t>
                      </a: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;</a:t>
                      </a:r>
                      <a:r>
                        <a:rPr lang="uk-UA" sz="2000" b="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/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 ‒ </a:t>
                      </a:r>
                      <a:r>
                        <a:rPr lang="uk-UA" sz="20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нижньоносова</a:t>
                      </a: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 ‒ підборіддя;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 </a:t>
                      </a: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  <a:sym typeface="Symbol"/>
                        </a:rPr>
                        <a:t></a:t>
                      </a: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шийна</a:t>
                      </a: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 ‒ </a:t>
                      </a:r>
                      <a:r>
                        <a:rPr lang="uk-UA" sz="20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верхньогрудинна</a:t>
                      </a: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9 ‒ плечова;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 ‒ </a:t>
                      </a:r>
                      <a:r>
                        <a:rPr lang="uk-UA" sz="20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средньогрудинна</a:t>
                      </a: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 ‒ </a:t>
                      </a:r>
                      <a:r>
                        <a:rPr lang="uk-UA" sz="20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нижньогрудинна</a:t>
                      </a: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 ‒ променева;</a:t>
                      </a:r>
                    </a:p>
                    <a:p>
                      <a:pPr>
                        <a:lnSpc>
                          <a:spcPct val="130000"/>
                        </a:lnSpc>
                      </a:pP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13 ‒ пупкова;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14 ‒ гребінцева;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15 ‒ </a:t>
                      </a:r>
                      <a:r>
                        <a:rPr lang="uk-UA" sz="20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остистоподвздошна</a:t>
                      </a: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16 ‒ лобкова;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17 ‒ </a:t>
                      </a:r>
                      <a:r>
                        <a:rPr lang="uk-UA" sz="20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вертельна</a:t>
                      </a: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;</a:t>
                      </a:r>
                      <a:r>
                        <a:rPr lang="uk-UA" sz="2000" b="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/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18 ‒ шилоподібна;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19 ‒ фалангова;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20 ‒ пальцева;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21 ‒ </a:t>
                      </a:r>
                      <a:r>
                        <a:rPr lang="uk-UA" sz="20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верхньогомілкова</a:t>
                      </a: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22 ‒ </a:t>
                      </a:r>
                      <a:r>
                        <a:rPr lang="uk-UA" sz="20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нижньогомілкова</a:t>
                      </a: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23 ‒ кінцева;</a:t>
                      </a:r>
                      <a:b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lang="uk-UA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24 ‒ п'яткова.</a:t>
                      </a:r>
                      <a:endParaRPr lang="uk-UA" sz="2000" b="0" dirty="0" smtClean="0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1800794" y="292268"/>
            <a:ext cx="9077003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uk-UA" sz="2400" b="1" strike="noStrike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</a:rPr>
              <a:t>ДАНІ   </a:t>
            </a:r>
            <a:r>
              <a:rPr lang="uk-UA" sz="2400" b="1" strike="noStrike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</a:rPr>
              <a:t>КЛІНІКО-МОРФОЛОГІЧНОГО</a:t>
            </a:r>
            <a:r>
              <a:rPr lang="uk-UA" sz="2400" b="1" strike="noStrike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</a:rPr>
              <a:t>  ДОСЛІДЖЕННЯ</a:t>
            </a:r>
            <a:r>
              <a:rPr lang="uk-UA" sz="2000" b="1" strike="noStrike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</a:rPr>
              <a:t> </a:t>
            </a:r>
            <a:endParaRPr lang="uk-UA" sz="2000" b="1" strike="noStrike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/>
            </a:endParaRPr>
          </a:p>
        </p:txBody>
      </p:sp>
      <p:graphicFrame>
        <p:nvGraphicFramePr>
          <p:cNvPr id="139" name="Table 2"/>
          <p:cNvGraphicFramePr/>
          <p:nvPr>
            <p:extLst>
              <p:ext uri="{D42A27DB-BD31-4B8C-83A1-F6EECF244321}">
                <p14:modId xmlns:p14="http://schemas.microsoft.com/office/powerpoint/2010/main" val="449508480"/>
              </p:ext>
            </p:extLst>
          </p:nvPr>
        </p:nvGraphicFramePr>
        <p:xfrm>
          <a:off x="1072840" y="873715"/>
          <a:ext cx="10453280" cy="5273040"/>
        </p:xfrm>
        <a:graphic>
          <a:graphicData uri="http://schemas.openxmlformats.org/drawingml/2006/table">
            <a:tbl>
              <a:tblPr/>
              <a:tblGrid>
                <a:gridCol w="52266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266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uk-UA" sz="2000" b="1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Маса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uk-UA" sz="2000" b="1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Зріст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uk-UA" sz="2000" b="1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Шкіра: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 змін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Іхтіоз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Гіперкератоз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Осередкова аплазія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Бульозний</a:t>
                      </a:r>
                      <a:r>
                        <a:rPr lang="uk-UA" sz="2000" b="0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2000" b="0" strike="noStrike" spc="-1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епідермоліз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Вітиліго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Альбінізм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Невус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Телеангіектазія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marR="0" lvl="1" indent="-3427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StarSymbol"/>
                        <a:buChar char="-"/>
                        <a:tabLst/>
                        <a:defRPr/>
                      </a:pPr>
                      <a:r>
                        <a:rPr lang="uk-UA" sz="2000" b="0" strike="noStrike" spc="-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Ангіоми</a:t>
                      </a:r>
                      <a:endParaRPr lang="uk-UA" sz="2000" b="0" strike="noStrike" spc="-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Ліпоми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Фіброми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Птеригіум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Складчаста гіперплазія волосистої частини голови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Ектодермальна</a:t>
                      </a:r>
                      <a:r>
                        <a:rPr lang="uk-UA" sz="2000" b="0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2000" b="0" strike="noStrike" spc="-1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дисплазія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Склеродермія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Природжені рубці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800280" lvl="1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lang="uk-UA" sz="2000" b="0" strike="noStrike" spc="-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Жирові грижі</a:t>
                      </a: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00000"/>
                        </a:lnSpc>
                      </a:pP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uk-UA" sz="2000" b="0" strike="noStrike" spc="-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140" name="Рисунок 12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4883927" y="878787"/>
            <a:ext cx="1692000" cy="1692000"/>
          </a:xfrm>
          <a:prstGeom prst="rect">
            <a:avLst/>
          </a:prstGeom>
          <a:ln>
            <a:noFill/>
          </a:ln>
        </p:spPr>
      </p:pic>
      <p:pic>
        <p:nvPicPr>
          <p:cNvPr id="141" name="Рисунок 13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4883927" y="2764004"/>
            <a:ext cx="1692000" cy="1692000"/>
          </a:xfrm>
          <a:prstGeom prst="rect">
            <a:avLst/>
          </a:prstGeom>
          <a:ln>
            <a:noFill/>
          </a:ln>
        </p:spPr>
      </p:pic>
      <p:pic>
        <p:nvPicPr>
          <p:cNvPr id="142" name="Рисунок 14"/>
          <p:cNvPicPr/>
          <p:nvPr/>
        </p:nvPicPr>
        <p:blipFill rotWithShape="1">
          <a:blip r:embed="rId4"/>
          <a:srcRect t="6986"/>
          <a:stretch/>
        </p:blipFill>
        <p:spPr>
          <a:xfrm>
            <a:off x="882164" y="4672342"/>
            <a:ext cx="3809520" cy="1984319"/>
          </a:xfrm>
          <a:prstGeom prst="rect">
            <a:avLst/>
          </a:prstGeom>
          <a:ln>
            <a:noFill/>
          </a:ln>
        </p:spPr>
      </p:pic>
      <p:pic>
        <p:nvPicPr>
          <p:cNvPr id="143" name="Рисунок 15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4895805" y="4707967"/>
            <a:ext cx="1692000" cy="1692000"/>
          </a:xfrm>
          <a:prstGeom prst="rect">
            <a:avLst/>
          </a:prstGeom>
          <a:ln>
            <a:noFill/>
          </a:ln>
        </p:spPr>
      </p:pic>
      <p:pic>
        <p:nvPicPr>
          <p:cNvPr id="144" name="Рисунок 16"/>
          <p:cNvPicPr/>
          <p:nvPr/>
        </p:nvPicPr>
        <p:blipFill>
          <a:blip r:embed="rId6"/>
          <a:stretch/>
        </p:blipFill>
        <p:spPr>
          <a:xfrm>
            <a:off x="8747921" y="950040"/>
            <a:ext cx="2549880" cy="1696680"/>
          </a:xfrm>
          <a:prstGeom prst="rect">
            <a:avLst/>
          </a:prstGeom>
          <a:ln>
            <a:noFill/>
          </a:ln>
        </p:spPr>
      </p:pic>
      <p:pic>
        <p:nvPicPr>
          <p:cNvPr id="145" name="Рисунок 17"/>
          <p:cNvPicPr>
            <a:picLocks noChangeAspect="1"/>
          </p:cNvPicPr>
          <p:nvPr/>
        </p:nvPicPr>
        <p:blipFill>
          <a:blip r:embed="rId7"/>
          <a:stretch/>
        </p:blipFill>
        <p:spPr>
          <a:xfrm>
            <a:off x="6840215" y="4716157"/>
            <a:ext cx="3436336" cy="1980000"/>
          </a:xfrm>
          <a:prstGeom prst="rect">
            <a:avLst/>
          </a:prstGeom>
          <a:ln>
            <a:noFill/>
          </a:ln>
        </p:spPr>
      </p:pic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1082880" y="415080"/>
            <a:ext cx="6093000" cy="593863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</a:rPr>
              <a:t>Нігті:</a:t>
            </a:r>
            <a:endParaRPr lang="uk-UA" sz="2000" b="0" strike="noStrike" spc="-1" dirty="0"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-    Без змін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Ламкі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Що розщеплюються на пластинки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Типу годинникових скелець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Осередкова аплазія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Осередкова гіперплазія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</a:rPr>
              <a:t>Аноніхія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 err="1" smtClean="0">
                <a:solidFill>
                  <a:srgbClr val="000000"/>
                </a:solidFill>
                <a:latin typeface="Times New Roman"/>
              </a:rPr>
              <a:t>Пахіоніхія</a:t>
            </a:r>
            <a:endParaRPr lang="uk-UA" sz="2000" b="0" strike="noStrike" spc="-1" dirty="0" smtClean="0">
              <a:solidFill>
                <a:srgbClr val="000000"/>
              </a:solidFill>
              <a:latin typeface="Times New Roman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endParaRPr lang="uk-UA" sz="20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</a:rPr>
              <a:t>Волосся: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Без змін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Ламке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Тонке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Алопеція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Гіпертрихоз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</a:rPr>
              <a:t>Гіпотрихоз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Альбінізм</a:t>
            </a:r>
            <a:endParaRPr lang="uk-UA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uk-UA" sz="2000" b="0" strike="noStrike" spc="-1" dirty="0">
              <a:latin typeface="Arial"/>
            </a:endParaRPr>
          </a:p>
        </p:txBody>
      </p:sp>
      <p:pic>
        <p:nvPicPr>
          <p:cNvPr id="147" name="Рисунок 5"/>
          <p:cNvPicPr/>
          <p:nvPr/>
        </p:nvPicPr>
        <p:blipFill rotWithShape="1">
          <a:blip r:embed="rId2"/>
          <a:srcRect t="6098"/>
          <a:stretch/>
        </p:blipFill>
        <p:spPr>
          <a:xfrm>
            <a:off x="8772111" y="846014"/>
            <a:ext cx="2658599" cy="2409209"/>
          </a:xfrm>
          <a:prstGeom prst="rect">
            <a:avLst/>
          </a:prstGeom>
          <a:ln>
            <a:noFill/>
          </a:ln>
        </p:spPr>
      </p:pic>
      <p:pic>
        <p:nvPicPr>
          <p:cNvPr id="148" name="Рисунок 6"/>
          <p:cNvPicPr/>
          <p:nvPr/>
        </p:nvPicPr>
        <p:blipFill>
          <a:blip r:embed="rId3"/>
          <a:stretch/>
        </p:blipFill>
        <p:spPr>
          <a:xfrm>
            <a:off x="5759533" y="846014"/>
            <a:ext cx="2909454" cy="2442240"/>
          </a:xfrm>
          <a:prstGeom prst="rect">
            <a:avLst/>
          </a:prstGeom>
          <a:ln>
            <a:noFill/>
          </a:ln>
        </p:spPr>
      </p:pic>
      <p:pic>
        <p:nvPicPr>
          <p:cNvPr id="149" name="Рисунок 7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8772110" y="3823604"/>
            <a:ext cx="2658600" cy="2045880"/>
          </a:xfrm>
          <a:prstGeom prst="rect">
            <a:avLst/>
          </a:prstGeom>
          <a:ln>
            <a:noFill/>
          </a:ln>
        </p:spPr>
      </p:pic>
      <p:pic>
        <p:nvPicPr>
          <p:cNvPr id="150" name="Рисунок 8"/>
          <p:cNvPicPr>
            <a:picLocks noChangeAspect="1"/>
          </p:cNvPicPr>
          <p:nvPr/>
        </p:nvPicPr>
        <p:blipFill rotWithShape="1">
          <a:blip r:embed="rId5"/>
          <a:srcRect l="8492"/>
          <a:stretch/>
        </p:blipFill>
        <p:spPr>
          <a:xfrm>
            <a:off x="5450802" y="3776344"/>
            <a:ext cx="2952158" cy="2152516"/>
          </a:xfrm>
          <a:prstGeom prst="rect">
            <a:avLst/>
          </a:prstGeom>
          <a:ln>
            <a:noFill/>
          </a:ln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550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1041620" y="457083"/>
            <a:ext cx="6093000" cy="5323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</a:rPr>
              <a:t>Підшкірна клітковина: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Без змін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Надлишок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Нестача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</a:rPr>
              <a:t>Лімфоїдний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 набряк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Склеродермія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endParaRPr lang="uk-UA" sz="2000" spc="-1" dirty="0">
              <a:solidFill>
                <a:srgbClr val="000000"/>
              </a:solidFill>
              <a:latin typeface="Times New Roman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endParaRPr lang="uk-UA" sz="20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</a:rPr>
              <a:t>М’язи: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Без змін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Аплазія великого грудного м’яза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Аплазія прямих м’язів живота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Розходження прямих м’язів живота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Гіпотонія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Гіпертонія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Атетоз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Аплазія</a:t>
            </a:r>
            <a:endParaRPr lang="uk-UA" sz="2000" b="0" strike="noStrike" spc="-1" dirty="0">
              <a:latin typeface="Arial"/>
            </a:endParaRPr>
          </a:p>
        </p:txBody>
      </p:sp>
      <p:pic>
        <p:nvPicPr>
          <p:cNvPr id="152" name="Рисунок 3"/>
          <p:cNvPicPr/>
          <p:nvPr/>
        </p:nvPicPr>
        <p:blipFill rotWithShape="1">
          <a:blip r:embed="rId2"/>
          <a:srcRect r="65961"/>
          <a:stretch/>
        </p:blipFill>
        <p:spPr>
          <a:xfrm>
            <a:off x="6171511" y="457083"/>
            <a:ext cx="1096213" cy="1711616"/>
          </a:xfrm>
          <a:prstGeom prst="rect">
            <a:avLst/>
          </a:prstGeom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409" y="2210473"/>
            <a:ext cx="5683139" cy="437601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26" r="33737"/>
          <a:stretch/>
        </p:blipFill>
        <p:spPr bwMode="auto">
          <a:xfrm>
            <a:off x="8194009" y="457083"/>
            <a:ext cx="1088293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7"/>
          <a:stretch/>
        </p:blipFill>
        <p:spPr bwMode="auto">
          <a:xfrm>
            <a:off x="10272162" y="457083"/>
            <a:ext cx="1063635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CustomShape 2"/>
              <p:cNvSpPr/>
              <p:nvPr/>
            </p:nvSpPr>
            <p:spPr>
              <a:xfrm>
                <a:off x="736270" y="279963"/>
                <a:ext cx="10700570" cy="62922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anchor="ctr">
                <a:spAutoFit/>
              </a:bodyPr>
              <a:lstStyle/>
              <a:p>
                <a:pPr marL="342900" indent="-341313">
                  <a:lnSpc>
                    <a:spcPct val="10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 smtClean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Череп:</a:t>
                </a:r>
                <a:endParaRPr lang="uk-UA" sz="2000" b="0" strike="noStrike" spc="-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3400" indent="-341313"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Брахі-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та </a:t>
                </a:r>
                <a:r>
                  <a:rPr lang="uk-UA" sz="2000" b="0" strike="noStrike" spc="-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доліхоцефалія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визначаються обчисленням</a:t>
                </a: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endParaRPr lang="uk-UA" sz="2000" spc="-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763963">
                  <a:buClr>
                    <a:srgbClr val="000000"/>
                  </a:buClr>
                  <a:tabLst>
                    <a:tab pos="1258888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2000" b="0" i="1" strike="noStrike" spc="-1" smtClean="0">
                              <a:solidFill>
                                <a:srgbClr val="0070C0"/>
                              </a:solidFill>
                              <a:uFillTx/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2000" b="0" i="0" strike="noStrike" spc="-1" smtClean="0">
                              <a:solidFill>
                                <a:srgbClr val="0070C0"/>
                              </a:solidFill>
                              <a:uFillTx/>
                              <a:latin typeface="Cambria Math" panose="02040503050406030204" pitchFamily="18" charset="0"/>
                            </a:rPr>
                            <m:t>поперечний діаметр </m:t>
                          </m:r>
                          <m:r>
                            <a:rPr lang="uk-UA" sz="2000" b="0" i="1" strike="noStrike" spc="-1" smtClean="0">
                              <a:solidFill>
                                <a:srgbClr val="0070C0"/>
                              </a:solidFill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×100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подовжній діаметр</m:t>
                          </m:r>
                        </m:den>
                      </m:f>
                    </m:oMath>
                  </m:oMathPara>
                </a14:m>
                <a:endParaRPr lang="uk-UA" sz="2000" b="0" strike="noStrike" spc="-1" dirty="0">
                  <a:solidFill>
                    <a:srgbClr val="000000"/>
                  </a:solidFill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4988"/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 новонароджених величина цього показника до 78 оцінюється як </a:t>
                </a:r>
                <a:r>
                  <a:rPr lang="uk-UA" sz="2000" b="0" strike="noStrike" spc="-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доліхоцефалія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83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і більше 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‒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як брахіцефалія; у дорослих відповідні величини </a:t>
                </a:r>
                <a:r>
                  <a:rPr lang="uk-UA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‒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76 і 81. </a:t>
                </a:r>
                <a:endParaRPr lang="uk-UA" sz="2000" b="0" strike="noStrike" spc="-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0850" indent="-273050"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Кількісний показник: </a:t>
                </a:r>
              </a:p>
              <a:p>
                <a:pPr marL="360"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2000" i="1" strike="noStrike" spc="-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2000" b="0" i="0" strike="noStrike" spc="-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висота мозкового черепа </m:t>
                          </m:r>
                          <m:r>
                            <a:rPr lang="uk-UA" sz="2000" b="0" i="0" strike="noStrike" spc="-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×100</m:t>
                          </m:r>
                          <m:r>
                            <a:rPr lang="uk-UA" sz="2000" b="0" i="0" strike="noStrike" spc="-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коло голови</m:t>
                          </m:r>
                        </m:den>
                      </m:f>
                    </m:oMath>
                  </m:oMathPara>
                </a14:m>
                <a:endParaRPr lang="uk-UA" sz="2000" u="sng" spc="-1" dirty="0" smtClean="0">
                  <a:solidFill>
                    <a:srgbClr val="000000"/>
                  </a:solidFill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4988" indent="-354013"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Числовий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показник: </a:t>
                </a:r>
                <a:endParaRPr lang="uk-UA" sz="2000" b="0" strike="noStrike" spc="-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4988" indent="-354013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2000" b="0" i="1" strike="noStrike" spc="-1" smtClean="0">
                              <a:solidFill>
                                <a:srgbClr val="0070C0"/>
                              </a:solidFill>
                              <a:uFillTx/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фронтотемпоральний розмір</m:t>
                          </m:r>
                          <m:r>
                            <a:rPr lang="uk-UA" sz="2000" b="0" i="0" spc="-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uk-UA" sz="2000" b="0" i="0" spc="-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×100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поперечний розмір </m:t>
                          </m:r>
                        </m:den>
                      </m:f>
                    </m:oMath>
                  </m:oMathPara>
                </a14:m>
                <a:endParaRPr lang="uk-UA" sz="2000" b="0" strike="noStrike" spc="-1" dirty="0">
                  <a:solidFill>
                    <a:srgbClr val="000000"/>
                  </a:solidFill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4988" indent="-354013"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Низький лоб </a:t>
                </a:r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‒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низька лінія росту волосся; кількісно визначається показником:</a:t>
                </a:r>
                <a:endParaRPr lang="uk-UA" sz="2000" b="0" strike="noStrike" spc="-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4988" indent="-354013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2000" b="0" i="1" strike="noStrike" spc="-1" smtClean="0">
                              <a:solidFill>
                                <a:srgbClr val="0070C0"/>
                              </a:solidFill>
                              <a:uFillTx/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відстань назіон − волосяна точка</m:t>
                          </m:r>
                          <m:r>
                            <a:rPr lang="uk-UA" sz="2000" i="1" spc="-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uk-UA" sz="2000" b="0" i="1" spc="-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100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фронтотемпоральний розмір </m:t>
                          </m:r>
                        </m:den>
                      </m:f>
                    </m:oMath>
                  </m:oMathPara>
                </a14:m>
                <a:endParaRPr lang="uk-UA" sz="2000" b="0" strike="noStrike" spc="-1" dirty="0">
                  <a:solidFill>
                    <a:srgbClr val="000000"/>
                  </a:solidFill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34988" indent="-354013"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V-подібний ріст волосся на лобі </a:t>
                </a:r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‒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клиноподібний ріст волосся донизу по середній лінії; кількісно можна визначити показником:</a:t>
                </a:r>
                <a:endParaRPr lang="uk-UA" sz="2000" b="0" strike="noStrike" spc="-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2000" b="0" i="1" strike="noStrike" spc="-1" smtClean="0">
                              <a:solidFill>
                                <a:srgbClr val="0070C0"/>
                              </a:solidFill>
                              <a:uFillTx/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відстань від волосяної точки до назіона х 100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відстань від горизонталі назіона до лінії росту волосся в ділянці лобових горбів</m:t>
                          </m:r>
                        </m:den>
                      </m:f>
                    </m:oMath>
                  </m:oMathPara>
                </a14:m>
                <a:endParaRPr lang="uk-UA" sz="2000" b="0" strike="noStrike" spc="-1" dirty="0">
                  <a:solidFill>
                    <a:srgbClr val="0070C0"/>
                  </a:solidFill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:endParaRPr lang="uk-UA" sz="2000" b="0" strike="noStrike" spc="-1" dirty="0">
                  <a:solidFill>
                    <a:srgbClr val="0070C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55" name="CustomShap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270" y="279963"/>
                <a:ext cx="10700570" cy="6292235"/>
              </a:xfrm>
              <a:prstGeom prst="rect">
                <a:avLst/>
              </a:prstGeom>
              <a:blipFill rotWithShape="1">
                <a:blip r:embed="rId2"/>
                <a:stretch>
                  <a:fillRect l="-51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6" name="Picture 2" descr="C:\Users\User\Downloads\365px-Human_skull_side_bones_uk.svg.pn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8773069" y="2009953"/>
            <a:ext cx="2996280" cy="2052000"/>
          </a:xfrm>
          <a:prstGeom prst="rect">
            <a:avLst/>
          </a:prstGeom>
          <a:ln>
            <a:noFill/>
          </a:ln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CustomShape 1"/>
              <p:cNvSpPr/>
              <p:nvPr/>
            </p:nvSpPr>
            <p:spPr>
              <a:xfrm>
                <a:off x="1083600" y="903455"/>
                <a:ext cx="5827839" cy="42960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90000" tIns="45000" rIns="90000" bIns="45000">
                <a:spAutoFit/>
              </a:bodyPr>
              <a:lstStyle/>
              <a:p>
                <a:pPr marL="285840" indent="-285480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Вушні раковини</a:t>
                </a:r>
                <a:r>
                  <a:rPr lang="uk-UA" sz="2000" b="1" strike="noStrike" spc="-1" dirty="0" smtClean="0">
                    <a:solidFill>
                      <a:srgbClr val="000000"/>
                    </a:solidFill>
                    <a:uFillTx/>
                    <a:latin typeface="Times New Roman"/>
                  </a:rPr>
                  <a:t>:</a:t>
                </a:r>
              </a:p>
              <a:p>
                <a:pPr marL="285840" indent="-285480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endParaRPr lang="uk-UA" sz="2000" b="0" strike="noStrike" spc="-1" dirty="0">
                  <a:latin typeface="Arial"/>
                </a:endParaRPr>
              </a:p>
              <a:p>
                <a:pPr marL="285750" indent="-12700">
                  <a:lnSpc>
                    <a:spcPct val="15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 Розмір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визначають:</a:t>
                </a:r>
                <a:endParaRPr lang="uk-UA" sz="2000" b="0" strike="noStrike" spc="-1" dirty="0" smtClean="0">
                  <a:solidFill>
                    <a:srgbClr val="000000"/>
                  </a:solidFill>
                  <a:latin typeface="Times New Roman"/>
                </a:endParaRPr>
              </a:p>
              <a:p>
                <a:pPr marL="360">
                  <a:lnSpc>
                    <a:spcPct val="150000"/>
                  </a:lnSpc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2000" b="0" i="1" strike="noStrike" spc="-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2000" b="0" i="1" strike="noStrike" spc="-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довжина вушної раковини </m:t>
                          </m:r>
                          <m:r>
                            <a:rPr lang="uk-UA" sz="2000" b="0" i="1" strike="noStrike" spc="-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×100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/>
                            </a:rPr>
                            <m:t>висота голови (підборіддя</m:t>
                          </m:r>
                          <m:r>
                            <m:rPr>
                              <m:nor/>
                            </m:rPr>
                            <a:rPr lang="uk-UA" sz="2000" spc="-1" smtClean="0">
                              <a:solidFill>
                                <a:srgbClr val="0070C0"/>
                              </a:solidFill>
                              <a:latin typeface="Times New Roman"/>
                            </a:rPr>
                            <m:t> − 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/>
                            </a:rPr>
                            <m:t>верхівкова точка)</m:t>
                          </m:r>
                        </m:den>
                      </m:f>
                    </m:oMath>
                  </m:oMathPara>
                </a14:m>
                <a:endParaRPr lang="uk-UA" sz="2000" b="0" strike="noStrike" spc="-1" dirty="0" smtClean="0">
                  <a:latin typeface="Arial"/>
                </a:endParaRPr>
              </a:p>
              <a:p>
                <a:pPr marL="360">
                  <a:lnSpc>
                    <a:spcPct val="150000"/>
                  </a:lnSpc>
                  <a:buClr>
                    <a:srgbClr val="000000"/>
                  </a:buClr>
                </a:pPr>
                <a:endParaRPr lang="uk-UA" sz="2000" b="0" strike="noStrike" spc="-1" dirty="0">
                  <a:latin typeface="Arial"/>
                </a:endParaRPr>
              </a:p>
              <a:p>
                <a:pPr marL="342900" indent="-69850">
                  <a:lnSpc>
                    <a:spcPct val="15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 </a:t>
                </a:r>
                <a:r>
                  <a:rPr lang="uk-UA" sz="2000" b="0" strike="noStrike" spc="-1" dirty="0" err="1" smtClean="0">
                    <a:solidFill>
                      <a:srgbClr val="000000"/>
                    </a:solidFill>
                    <a:latin typeface="Times New Roman"/>
                  </a:rPr>
                  <a:t>Витягнутість</a:t>
                </a: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визначають показником:</a:t>
                </a:r>
                <a:endParaRPr lang="uk-UA" sz="2000" b="0" strike="noStrike" spc="-1" dirty="0">
                  <a:latin typeface="Arial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2000" b="0" i="1" strike="noStrike" spc="-1" smtClean="0">
                              <a:solidFill>
                                <a:srgbClr val="0070C0"/>
                              </a:solidFill>
                              <a:uFillTx/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2000" b="0" i="1" strike="noStrike" spc="-1" smtClean="0">
                              <a:solidFill>
                                <a:srgbClr val="0070C0"/>
                              </a:solidFill>
                              <a:uFillTx/>
                              <a:latin typeface="Cambria Math" panose="02040503050406030204" pitchFamily="18" charset="0"/>
                            </a:rPr>
                            <m:t>поперечний розмір раковини </m:t>
                          </m:r>
                          <m:r>
                            <a:rPr lang="uk-UA" sz="2000" b="0" i="1" strike="noStrike" spc="-1" smtClean="0">
                              <a:solidFill>
                                <a:srgbClr val="0070C0"/>
                              </a:solidFill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×100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/>
                            </a:rPr>
                            <m:t>подовжній розмір раковин</m:t>
                          </m:r>
                        </m:den>
                      </m:f>
                    </m:oMath>
                  </m:oMathPara>
                </a14:m>
                <a:endParaRPr lang="uk-UA" sz="2000" b="0" strike="noStrike" spc="-1" dirty="0">
                  <a:solidFill>
                    <a:srgbClr val="000000"/>
                  </a:solidFill>
                  <a:uFillTx/>
                  <a:latin typeface="Times New Roman"/>
                </a:endParaRPr>
              </a:p>
            </p:txBody>
          </p:sp>
        </mc:Choice>
        <mc:Fallback xmlns="">
          <p:sp>
            <p:nvSpPr>
              <p:cNvPr id="157" name="CustomShap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3600" y="903455"/>
                <a:ext cx="5827839" cy="4296069"/>
              </a:xfrm>
              <a:prstGeom prst="rect">
                <a:avLst/>
              </a:prstGeom>
              <a:blipFill rotWithShape="1">
                <a:blip r:embed="rId2"/>
                <a:stretch>
                  <a:fillRect l="-9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8" name="Рисунок 3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6804561" y="0"/>
            <a:ext cx="5403190" cy="6858000"/>
          </a:xfrm>
          <a:prstGeom prst="rect">
            <a:avLst/>
          </a:prstGeom>
          <a:ln>
            <a:noFill/>
          </a:ln>
        </p:spPr>
      </p:pic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CustomShape 1"/>
              <p:cNvSpPr/>
              <p:nvPr/>
            </p:nvSpPr>
            <p:spPr>
              <a:xfrm>
                <a:off x="1203668" y="502392"/>
                <a:ext cx="7472499" cy="542112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90000" tIns="45000" rIns="90000" bIns="45000">
                <a:spAutoFit/>
              </a:bodyPr>
              <a:lstStyle/>
              <a:p>
                <a:pPr indent="-284163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Ділянка очей, очне яблуко</a:t>
                </a:r>
                <a:r>
                  <a:rPr lang="uk-UA" sz="2000" b="1" strike="noStrike" spc="-1" dirty="0" smtClean="0">
                    <a:solidFill>
                      <a:srgbClr val="000000"/>
                    </a:solidFill>
                    <a:uFillTx/>
                    <a:latin typeface="Times New Roman"/>
                  </a:rPr>
                  <a:t>:</a:t>
                </a:r>
              </a:p>
              <a:p>
                <a:pPr>
                  <a:lnSpc>
                    <a:spcPct val="150000"/>
                  </a:lnSpc>
                  <a:buClr>
                    <a:srgbClr val="000000"/>
                  </a:buClr>
                </a:pPr>
                <a:endParaRPr lang="uk-UA" sz="2000" b="0" strike="noStrike" spc="-1" dirty="0">
                  <a:latin typeface="Arial"/>
                </a:endParaRPr>
              </a:p>
              <a:p>
                <a:pPr marL="542925" indent="-277813">
                  <a:lnSpc>
                    <a:spcPct val="15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Відстань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між орбітами </a:t>
                </a:r>
                <a:r>
                  <a:rPr lang="uk-UA" dirty="0"/>
                  <a:t>‒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 відстань між внутрішніми стінками очних ямок на рівні внутрішніх кутів очної щілини.</a:t>
                </a:r>
                <a:endParaRPr lang="uk-UA" sz="2000" b="0" strike="noStrike" spc="-1" dirty="0">
                  <a:latin typeface="Arial"/>
                </a:endParaRPr>
              </a:p>
              <a:p>
                <a:pPr marL="446088" indent="96838">
                  <a:lnSpc>
                    <a:spcPct val="150000"/>
                  </a:lnSpc>
                </a:pP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Кількісно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визначається</a:t>
                </a: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:</a:t>
                </a:r>
              </a:p>
              <a:p>
                <a:pPr marL="446088" indent="96838">
                  <a:lnSpc>
                    <a:spcPct val="150000"/>
                  </a:lnSpc>
                </a:pPr>
                <a:endParaRPr lang="uk-UA" sz="1000" b="0" strike="noStrike" spc="-1" dirty="0">
                  <a:latin typeface="Arial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2000" b="0" i="1" strike="noStrike" spc="-1" smtClean="0">
                              <a:solidFill>
                                <a:srgbClr val="663300"/>
                              </a:solidFill>
                              <a:uFillTx/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відстань між орбітами</m:t>
                          </m:r>
                          <m:r>
                            <a:rPr lang="uk-UA" sz="2000" i="1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100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відстань між внутрішніми кутами очних щілин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uk-UA" sz="2000" b="0" strike="noStrike" spc="-1" dirty="0" smtClean="0">
                  <a:solidFill>
                    <a:srgbClr val="000000"/>
                  </a:solidFill>
                  <a:uFillTx/>
                  <a:latin typeface="Times New Roman"/>
                </a:endParaRPr>
              </a:p>
              <a:p>
                <a:pPr algn="ctr"/>
                <a:endParaRPr lang="uk-UA" sz="2000" b="0" strike="noStrike" spc="-1" dirty="0">
                  <a:solidFill>
                    <a:srgbClr val="000000"/>
                  </a:solidFill>
                  <a:uFillTx/>
                  <a:latin typeface="Times New Roman"/>
                </a:endParaRPr>
              </a:p>
              <a:p>
                <a:pPr marL="546100" indent="-280988">
                  <a:lnSpc>
                    <a:spcPct val="15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 err="1">
                    <a:solidFill>
                      <a:srgbClr val="000000"/>
                    </a:solidFill>
                    <a:latin typeface="Times New Roman"/>
                  </a:rPr>
                  <a:t>Гіпертелоризм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 </a:t>
                </a:r>
                <a:r>
                  <a:rPr lang="uk-UA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‒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 </a:t>
                </a:r>
                <a:r>
                  <a:rPr lang="uk-UA" sz="2000" b="0" strike="noStrike" spc="-1" dirty="0" err="1">
                    <a:solidFill>
                      <a:srgbClr val="000000"/>
                    </a:solidFill>
                    <a:latin typeface="Times New Roman"/>
                  </a:rPr>
                  <a:t>міжорбітальний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 індекс (МІ) більше 6,8</a:t>
                </a:r>
                <a:endParaRPr lang="uk-UA" sz="2000" b="0" strike="noStrike" spc="-1" dirty="0">
                  <a:latin typeface="Arial"/>
                </a:endParaRPr>
              </a:p>
              <a:p>
                <a:pPr>
                  <a:lnSpc>
                    <a:spcPct val="150000"/>
                  </a:lnSpc>
                </a:pPr>
                <a:endParaRPr lang="uk-UA" sz="2000" b="0" strike="noStrike" spc="-1" dirty="0">
                  <a:latin typeface="Arial"/>
                </a:endParaRPr>
              </a:p>
              <a:p>
                <a:pPr>
                  <a:lnSpc>
                    <a:spcPct val="150000"/>
                  </a:lnSpc>
                </a:pPr>
                <a:endParaRPr lang="uk-UA" sz="2000" b="0" strike="noStrike" spc="-1" dirty="0">
                  <a:latin typeface="Arial"/>
                </a:endParaRPr>
              </a:p>
              <a:p>
                <a:pPr>
                  <a:lnSpc>
                    <a:spcPct val="150000"/>
                  </a:lnSpc>
                </a:pPr>
                <a:endParaRPr lang="uk-UA" sz="2000" b="0" strike="noStrike" spc="-1" dirty="0">
                  <a:latin typeface="Arial"/>
                </a:endParaRPr>
              </a:p>
            </p:txBody>
          </p:sp>
        </mc:Choice>
        <mc:Fallback xmlns="">
          <p:sp>
            <p:nvSpPr>
              <p:cNvPr id="159" name="CustomShap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3668" y="502392"/>
                <a:ext cx="7472499" cy="5421121"/>
              </a:xfrm>
              <a:prstGeom prst="rect">
                <a:avLst/>
              </a:prstGeom>
              <a:blipFill rotWithShape="1">
                <a:blip r:embed="rId2"/>
                <a:stretch>
                  <a:fillRect l="-65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xmlns="" id="{8637A7E0-3DB7-4DAB-99C7-E4E0B8A28E42}"/>
                  </a:ext>
                </a:extLst>
              </p:cNvPr>
              <p:cNvSpPr txBox="1"/>
              <p:nvPr/>
            </p:nvSpPr>
            <p:spPr>
              <a:xfrm>
                <a:off x="2519618" y="4756241"/>
                <a:ext cx="4142160" cy="5859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000" b="0" i="1" smtClean="0">
                          <a:solidFill>
                            <a:srgbClr val="663300"/>
                          </a:solidFill>
                          <a:latin typeface="Cambria Math" panose="02040503050406030204" pitchFamily="18" charset="0"/>
                        </a:rPr>
                        <m:t>МІ= </m:t>
                      </m:r>
                      <m:f>
                        <m:fPr>
                          <m:ctrlPr>
                            <a:rPr lang="uk-UA" sz="20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2000" b="0" i="1" smtClean="0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</a:rPr>
                            <m:t>відстань між орбітами </m:t>
                          </m:r>
                          <m:r>
                            <a:rPr lang="uk-UA" sz="2000" b="0" i="1" smtClean="0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×100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коло голови</m:t>
                          </m:r>
                        </m:den>
                      </m:f>
                    </m:oMath>
                  </m:oMathPara>
                </a14:m>
                <a:endParaRPr lang="ru-RU" sz="2000" dirty="0">
                  <a:solidFill>
                    <a:srgbClr val="6633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637A7E0-3DB7-4DAB-99C7-E4E0B8A28E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618" y="4756241"/>
                <a:ext cx="4142160" cy="5859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Группа 1"/>
          <p:cNvGrpSpPr/>
          <p:nvPr/>
        </p:nvGrpSpPr>
        <p:grpSpPr>
          <a:xfrm>
            <a:off x="9013912" y="0"/>
            <a:ext cx="3193904" cy="6858000"/>
            <a:chOff x="8348912" y="269501"/>
            <a:chExt cx="2383375" cy="6229764"/>
          </a:xfrm>
        </p:grpSpPr>
        <p:pic>
          <p:nvPicPr>
            <p:cNvPr id="160" name="Picture 3" descr="C:\Users\User\Downloads\EyelinerTout-869f42790651412e9d0c40f1222b6736.jpg"/>
            <p:cNvPicPr/>
            <p:nvPr/>
          </p:nvPicPr>
          <p:blipFill rotWithShape="1">
            <a:blip r:embed="rId4"/>
            <a:srcRect r="50000" b="50000"/>
            <a:stretch/>
          </p:blipFill>
          <p:spPr>
            <a:xfrm>
              <a:off x="8360787" y="4918325"/>
              <a:ext cx="2371500" cy="15809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" name="Picture 3" descr="C:\Users\User\Downloads\EyelinerTout-869f42790651412e9d0c40f1222b6736.jpg"/>
            <p:cNvPicPr/>
            <p:nvPr/>
          </p:nvPicPr>
          <p:blipFill rotWithShape="1">
            <a:blip r:embed="rId4"/>
            <a:srcRect l="50000"/>
            <a:stretch/>
          </p:blipFill>
          <p:spPr>
            <a:xfrm>
              <a:off x="8348912" y="269501"/>
              <a:ext cx="2371500" cy="31618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/>
            <a:stretch/>
          </p:blipFill>
          <p:spPr bwMode="auto">
            <a:xfrm>
              <a:off x="8349514" y="3336381"/>
              <a:ext cx="2371725" cy="15819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8519" y="273599"/>
            <a:ext cx="9556376" cy="4468730"/>
          </a:xfrm>
        </p:spPr>
        <p:txBody>
          <a:bodyPr/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Соматогенетичне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обстеження пацієнтів із підозрою на спадкову патологію : альбом-презентація для здобувачів вищої медичної освіти, лікарів-інтернів, лікарів </a:t>
            </a:r>
            <a:r>
              <a:rPr lang="uk-UA" sz="1400" spc="-1" dirty="0">
                <a:solidFill>
                  <a:srgbClr val="000000"/>
                </a:solidFill>
                <a:latin typeface="Times New Roman"/>
                <a:ea typeface="Times New Roman"/>
              </a:rPr>
              <a:t>‒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слухачів циклів післядипломної освіти / упор. О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Я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Гречаніна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Ю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Гречаніна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 В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Фролова та ін. Харків : ХНМУ,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2024. 62 с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Упорядники: О. Я.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Гречаніна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Ю. Б.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Гречаніна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Т. В. Фролова</a:t>
            </a:r>
            <a:b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Ю. М.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Купріянчук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О. В. Бугайова</a:t>
            </a:r>
            <a:b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Я. Р.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Гречанін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Д. В.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Школьнікова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/>
              <a:t/>
            </a:r>
            <a:br>
              <a:rPr lang="uk-UA" sz="1400" dirty="0"/>
            </a:br>
            <a:r>
              <a:rPr lang="uk-UA" sz="1400" dirty="0"/>
              <a:t/>
            </a:r>
            <a:br>
              <a:rPr lang="uk-UA" sz="1400" dirty="0"/>
            </a:br>
            <a:endParaRPr lang="uk-UA" sz="14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032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CustomShape 1"/>
              <p:cNvSpPr/>
              <p:nvPr/>
            </p:nvSpPr>
            <p:spPr>
              <a:xfrm>
                <a:off x="935869" y="1064261"/>
                <a:ext cx="6093000" cy="46024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marL="285840" indent="-285480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Ніс</a:t>
                </a:r>
                <a:r>
                  <a:rPr lang="uk-UA" sz="2000" b="1" strike="noStrike" spc="-1" dirty="0" smtClean="0">
                    <a:solidFill>
                      <a:srgbClr val="000000"/>
                    </a:solidFill>
                    <a:uFillTx/>
                    <a:latin typeface="Times New Roman"/>
                  </a:rPr>
                  <a:t>:</a:t>
                </a:r>
              </a:p>
              <a:p>
                <a:pPr marL="360">
                  <a:lnSpc>
                    <a:spcPct val="150000"/>
                  </a:lnSpc>
                  <a:buClr>
                    <a:srgbClr val="000000"/>
                  </a:buClr>
                </a:pPr>
                <a:endParaRPr lang="uk-UA" sz="2000" b="0" strike="noStrike" spc="-1" dirty="0">
                  <a:latin typeface="Arial"/>
                </a:endParaRPr>
              </a:p>
              <a:p>
                <a:pPr marL="628650" indent="-355600"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Довжина носа визначається відстанню </a:t>
                </a: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/>
                </a:r>
                <a:b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</a:b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між </a:t>
                </a:r>
                <a:r>
                  <a:rPr lang="uk-UA" sz="2000" b="0" strike="noStrike" spc="-1" dirty="0" err="1">
                    <a:solidFill>
                      <a:srgbClr val="000000"/>
                    </a:solidFill>
                    <a:latin typeface="Times New Roman"/>
                  </a:rPr>
                  <a:t>назіоном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 і </a:t>
                </a:r>
                <a:r>
                  <a:rPr lang="uk-UA" sz="2000" b="0" strike="noStrike" spc="-1" dirty="0" err="1">
                    <a:solidFill>
                      <a:srgbClr val="000000"/>
                    </a:solidFill>
                    <a:latin typeface="Times New Roman"/>
                  </a:rPr>
                  <a:t>нижньоносовою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 точкою.</a:t>
                </a:r>
                <a:endParaRPr lang="uk-UA" sz="2000" b="0" strike="noStrike" spc="-1" dirty="0">
                  <a:latin typeface="Arial"/>
                </a:endParaRPr>
              </a:p>
              <a:p>
                <a:pPr marL="628650">
                  <a:lnSpc>
                    <a:spcPct val="150000"/>
                  </a:lnSpc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Можна визначити показником:</a:t>
                </a:r>
                <a:endParaRPr lang="uk-UA" sz="2000" b="0" strike="noStrike" spc="-1" dirty="0">
                  <a:latin typeface="Arial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2000" b="0" i="1" strike="noStrike" spc="-1" smtClean="0">
                              <a:solidFill>
                                <a:srgbClr val="663300"/>
                              </a:solidFill>
                              <a:uFillTx/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довжина носа </m:t>
                          </m:r>
                          <m:r>
                            <a:rPr lang="uk-UA" sz="2000" i="1" spc="-1" smtClean="0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 100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морфологічна довжина обличчя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uk-UA" sz="2000" b="0" strike="noStrike" spc="-1" dirty="0" smtClean="0">
                  <a:solidFill>
                    <a:srgbClr val="0070C0"/>
                  </a:solidFill>
                  <a:uFillTx/>
                  <a:latin typeface="Times New Roman"/>
                </a:endParaRPr>
              </a:p>
              <a:p>
                <a:pPr algn="ctr">
                  <a:lnSpc>
                    <a:spcPct val="150000"/>
                  </a:lnSpc>
                </a:pPr>
                <a:endParaRPr lang="uk-UA" sz="2000" b="0" strike="noStrike" spc="-1" dirty="0">
                  <a:solidFill>
                    <a:srgbClr val="000000"/>
                  </a:solidFill>
                  <a:uFillTx/>
                  <a:latin typeface="Times New Roman"/>
                </a:endParaRPr>
              </a:p>
              <a:p>
                <a:pPr marL="534988" indent="-261938"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 Носовий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показник визначається:</a:t>
                </a:r>
                <a:endParaRPr lang="uk-UA" sz="2000" b="0" strike="noStrike" spc="-1" dirty="0">
                  <a:latin typeface="Arial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uk-UA" sz="2000" b="0" i="1" strike="noStrike" spc="-1" smtClean="0">
                            <a:solidFill>
                              <a:srgbClr val="6633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663300"/>
                            </a:solidFill>
                            <a:latin typeface="Times New Roman"/>
                          </a:rPr>
                          <m:t>ширина носа (по крилах) </m:t>
                        </m:r>
                        <m:r>
                          <a:rPr lang="uk-UA" sz="2000" i="1" spc="-1" smtClean="0">
                            <a:solidFill>
                              <a:srgbClr val="6633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663300"/>
                            </a:solidFill>
                            <a:latin typeface="Times New Roman"/>
                          </a:rPr>
                          <m:t> 100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663300"/>
                            </a:solidFill>
                            <a:latin typeface="Times New Roman"/>
                          </a:rPr>
                          <m:t>довжина носа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663300"/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              </a:t>
                </a:r>
              </a:p>
            </p:txBody>
          </p:sp>
        </mc:Choice>
        <mc:Fallback xmlns="">
          <p:sp>
            <p:nvSpPr>
              <p:cNvPr id="161" name="CustomShap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869" y="1064261"/>
                <a:ext cx="6093000" cy="4602499"/>
              </a:xfrm>
              <a:prstGeom prst="rect">
                <a:avLst/>
              </a:prstGeom>
              <a:blipFill rotWithShape="1">
                <a:blip r:embed="rId2"/>
                <a:stretch>
                  <a:fillRect l="-90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2" name="Picture 3" descr="C:\Users\User\Downloads\aptos-3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b="3077"/>
          <a:stretch/>
        </p:blipFill>
        <p:spPr>
          <a:xfrm>
            <a:off x="6341422" y="1064261"/>
            <a:ext cx="5387377" cy="4802158"/>
          </a:xfrm>
          <a:prstGeom prst="rect">
            <a:avLst/>
          </a:prstGeom>
          <a:ln>
            <a:noFill/>
          </a:ln>
        </p:spPr>
      </p:pic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550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63" name="CustomShape 1"/>
              <p:cNvSpPr/>
              <p:nvPr/>
            </p:nvSpPr>
            <p:spPr>
              <a:xfrm>
                <a:off x="813240" y="357840"/>
                <a:ext cx="10812700" cy="618536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90000" tIns="45000" rIns="90000" bIns="45000">
                <a:spAutoFit/>
              </a:bodyPr>
              <a:lstStyle/>
              <a:p>
                <a:pPr marL="285840" indent="-285480"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Губи і порожнина рота</a:t>
                </a:r>
                <a:r>
                  <a:rPr lang="uk-UA" sz="2000" b="1" strike="noStrike" spc="-1" dirty="0" smtClean="0">
                    <a:solidFill>
                      <a:srgbClr val="000000"/>
                    </a:solidFill>
                    <a:uFillTx/>
                    <a:latin typeface="Times New Roman"/>
                  </a:rPr>
                  <a:t>:</a:t>
                </a:r>
              </a:p>
              <a:p>
                <a:pPr marL="285840" indent="-285480">
                  <a:buClr>
                    <a:srgbClr val="000000"/>
                  </a:buClr>
                  <a:buFont typeface="Arial"/>
                  <a:buChar char="•"/>
                </a:pPr>
                <a:endParaRPr lang="uk-UA" sz="2000" b="0" strike="noStrike" spc="-1" dirty="0">
                  <a:latin typeface="Arial"/>
                </a:endParaRPr>
              </a:p>
              <a:p>
                <a:pPr marL="534988" indent="-261938"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Висота фільтру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  <a:sym typeface="Symbol" panose="05050102010706020507" pitchFamily="18" charset="2"/>
                  </a:rPr>
                  <a:t>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 відстань від </a:t>
                </a:r>
                <a:r>
                  <a:rPr lang="uk-UA" sz="2000" b="0" strike="noStrike" spc="-1" dirty="0" err="1">
                    <a:solidFill>
                      <a:srgbClr val="000000"/>
                    </a:solidFill>
                    <a:latin typeface="Times New Roman"/>
                  </a:rPr>
                  <a:t>нижньоносової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 точки </a:t>
                </a: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/>
                </a:r>
                <a:b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</a:b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до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червоної облямівки верхньої губи.</a:t>
                </a:r>
                <a:endParaRPr lang="uk-UA" sz="2000" b="0" strike="noStrike" spc="-1" dirty="0">
                  <a:latin typeface="Arial"/>
                </a:endParaRPr>
              </a:p>
              <a:p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         </a:t>
                </a: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Кількісний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показник:</a:t>
                </a:r>
              </a:p>
              <a:p>
                <a:pPr marL="1793875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trike="noStrike" spc="-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довжина фільтр</m:t>
                          </m:r>
                          <m:r>
                            <m:rPr>
                              <m:nor/>
                            </m:rPr>
                            <a:rPr lang="uk-UA" sz="2000" b="0" i="0" spc="-1" smtClean="0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а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 </m:t>
                          </m:r>
                          <m:r>
                            <a:rPr lang="uk-UA" sz="2000" i="1" spc="-1" smtClean="0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 100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морфологічна довжина обличчя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uk-UA" sz="2000" b="0" strike="noStrike" spc="-1" dirty="0" smtClean="0">
                  <a:solidFill>
                    <a:srgbClr val="0070C0"/>
                  </a:solidFill>
                  <a:latin typeface="Arial"/>
                </a:endParaRPr>
              </a:p>
              <a:p>
                <a:pPr marL="1793875">
                  <a:lnSpc>
                    <a:spcPct val="150000"/>
                  </a:lnSpc>
                </a:pPr>
                <a:endParaRPr lang="uk-UA" sz="1000" b="0" strike="noStrike" spc="-1" dirty="0">
                  <a:latin typeface="Arial"/>
                </a:endParaRPr>
              </a:p>
              <a:p>
                <a:pPr marL="285750" indent="-12700"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 Розмір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щілини рота (ротовий отвір).</a:t>
                </a:r>
                <a:endParaRPr lang="uk-UA" sz="2000" b="0" strike="noStrike" spc="-1" dirty="0">
                  <a:latin typeface="Arial"/>
                </a:endParaRPr>
              </a:p>
              <a:p>
                <a:pPr algn="just"/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         </a:t>
                </a: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Кількісний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показник:</a:t>
                </a:r>
                <a:endParaRPr lang="uk-UA" sz="2000" b="0" strike="noStrike" spc="-1" dirty="0">
                  <a:latin typeface="Arial"/>
                </a:endParaRPr>
              </a:p>
              <a:p>
                <a:pPr marL="1793875" indent="-1793875"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2000" b="0" i="1" strike="noStrike" spc="-1" smtClean="0">
                              <a:solidFill>
                                <a:srgbClr val="663300"/>
                              </a:solidFill>
                              <a:uFillTx/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розмір щілини рота </m:t>
                          </m:r>
                          <m:r>
                            <a:rPr lang="uk-UA" sz="2000" i="1" spc="-1" smtClean="0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 100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морфологічна довжина обличчя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uk-UA" sz="2000" b="0" strike="noStrike" spc="-1" dirty="0" smtClean="0">
                  <a:solidFill>
                    <a:srgbClr val="C00000"/>
                  </a:solidFill>
                  <a:uFillTx/>
                  <a:latin typeface="Times New Roman"/>
                </a:endParaRPr>
              </a:p>
              <a:p>
                <a:pPr marL="1793875" indent="-1793875" algn="ctr">
                  <a:lnSpc>
                    <a:spcPct val="150000"/>
                  </a:lnSpc>
                </a:pPr>
                <a:endParaRPr lang="uk-UA" sz="1000" b="0" strike="noStrike" spc="-1" dirty="0">
                  <a:solidFill>
                    <a:srgbClr val="000000"/>
                  </a:solidFill>
                  <a:uFillTx/>
                  <a:latin typeface="Times New Roman"/>
                </a:endParaRPr>
              </a:p>
              <a:p>
                <a:pPr marL="285750" indent="69850"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 Розмір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губ визначають:</a:t>
                </a:r>
              </a:p>
              <a:p>
                <a:pPr marL="360">
                  <a:lnSpc>
                    <a:spcPct val="150000"/>
                  </a:lnSpc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2000" b="0" i="1" strike="noStrike" spc="-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uk-UA" sz="2000" spc="-1" smtClean="0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ширина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 червоної облямівки обоїх губ по середній лінії </m:t>
                          </m:r>
                          <m:r>
                            <a:rPr lang="uk-UA" sz="2000" i="1" spc="-1" smtClean="0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 100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  <a:latin typeface="Times New Roman"/>
                            </a:rPr>
                            <m:t>розмір ротової щілини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663300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uk-UA" sz="2000" b="0" strike="noStrike" spc="-1" dirty="0">
                  <a:solidFill>
                    <a:srgbClr val="C00000"/>
                  </a:solidFill>
                  <a:latin typeface="Arial"/>
                </a:endParaRPr>
              </a:p>
              <a:p>
                <a:pPr marL="457200"/>
                <a:endParaRPr lang="uk-UA" sz="2000" b="0" strike="noStrike" spc="-1" dirty="0">
                  <a:latin typeface="Arial"/>
                </a:endParaRPr>
              </a:p>
            </p:txBody>
          </p:sp>
        </mc:Choice>
        <mc:Fallback>
          <p:sp>
            <p:nvSpPr>
              <p:cNvPr id="163" name="CustomShap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240" y="357840"/>
                <a:ext cx="10812700" cy="6185368"/>
              </a:xfrm>
              <a:prstGeom prst="rect">
                <a:avLst/>
              </a:prstGeom>
              <a:blipFill rotWithShape="1">
                <a:blip r:embed="rId2"/>
                <a:stretch>
                  <a:fillRect l="-451" t="-4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71" t="2675" r="6017" b="12130"/>
          <a:stretch/>
        </p:blipFill>
        <p:spPr>
          <a:xfrm>
            <a:off x="7464057" y="992129"/>
            <a:ext cx="4082902" cy="39387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perspectiveContrastingLeftFacing"/>
            <a:lightRig rig="threePt" dir="t"/>
          </a:scene3d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 preferRelativeResize="0">
            <a:picLocks noChangeAspect="1"/>
          </p:cNvPicPr>
          <p:nvPr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1" t="32756" r="12525" b="11207"/>
          <a:stretch/>
        </p:blipFill>
        <p:spPr>
          <a:xfrm>
            <a:off x="541600" y="-9525"/>
            <a:ext cx="11650400" cy="6883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5" name="CustomShape 1"/>
              <p:cNvSpPr>
                <a:spLocks noChangeAspect="1"/>
              </p:cNvSpPr>
              <p:nvPr/>
            </p:nvSpPr>
            <p:spPr>
              <a:xfrm>
                <a:off x="760020" y="535180"/>
                <a:ext cx="10806545" cy="531782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90000" tIns="45000" rIns="90000" bIns="45000">
                <a:spAutoFit/>
              </a:bodyPr>
              <a:lstStyle/>
              <a:p>
                <a:pPr marL="285840" indent="-285480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Верхня та нижня щелепи:</a:t>
                </a:r>
                <a:endParaRPr lang="uk-UA" sz="2000" b="0" strike="noStrike" spc="-1" dirty="0">
                  <a:latin typeface="Arial"/>
                </a:endParaRPr>
              </a:p>
              <a:p>
                <a:pPr marL="627063" indent="-284163" algn="just">
                  <a:lnSpc>
                    <a:spcPct val="15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Недорозвинення верхньої щелепи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  <a:sym typeface="Symbol" panose="05050102010706020507" pitchFamily="18" charset="2"/>
                  </a:rPr>
                  <a:t>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 зменшення (скорочення) середньої частини обличчя.  Кількісно може бути виражений показником:</a:t>
                </a:r>
              </a:p>
              <a:p>
                <a:pPr marL="360" algn="just">
                  <a:lnSpc>
                    <a:spcPct val="150000"/>
                  </a:lnSpc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2000" b="0" i="1" strike="noStrike" spc="-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uk-UA" sz="2000" i="1" spc="-1">
                              <a:solidFill>
                                <a:srgbClr val="000000"/>
                              </a:solidFill>
                              <a:latin typeface="Times New Roman"/>
                            </a:rPr>
                            <m:t>верхня висота обличчя </m:t>
                          </m:r>
                          <m:r>
                            <a:rPr lang="uk-UA" sz="2000" i="1" spc="-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nor/>
                            </m:rPr>
                            <a:rPr lang="uk-UA" sz="2000" i="1" spc="-1">
                              <a:solidFill>
                                <a:srgbClr val="000000"/>
                              </a:solidFill>
                              <a:latin typeface="Times New Roman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0000"/>
                              </a:solidFill>
                              <a:latin typeface="Times New Roman"/>
                            </a:rPr>
                            <m:t>100</m:t>
                          </m:r>
                          <m:r>
                            <m:rPr>
                              <m:nor/>
                            </m:rPr>
                            <a:rPr lang="uk-UA" sz="2000" i="1" spc="-1"/>
                            <m:t> 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uk-UA" sz="2000" i="1" spc="-1">
                              <a:solidFill>
                                <a:srgbClr val="000000"/>
                              </a:solidFill>
                              <a:latin typeface="Times New Roman"/>
                            </a:rPr>
                            <m:t>висота обличчя</m:t>
                          </m:r>
                          <m:r>
                            <m:rPr>
                              <m:nor/>
                            </m:rPr>
                            <a:rPr lang="uk-UA" sz="2000" i="1" spc="-1"/>
                            <m:t> </m:t>
                          </m:r>
                        </m:den>
                      </m:f>
                      <m:r>
                        <a:rPr lang="uk-UA" sz="2000" b="0" i="1" strike="noStrike" spc="-1" smtClean="0">
                          <a:latin typeface="Cambria Math" panose="02040503050406030204" pitchFamily="18" charset="0"/>
                        </a:rPr>
                        <m:t> .</m:t>
                      </m:r>
                    </m:oMath>
                  </m:oMathPara>
                </a14:m>
                <a:endParaRPr lang="uk-UA" sz="2000" b="0" strike="noStrike" spc="-1" dirty="0">
                  <a:latin typeface="Arial"/>
                </a:endParaRPr>
              </a:p>
              <a:p>
                <a:pPr marL="627063" indent="-284163" algn="just">
                  <a:lnSpc>
                    <a:spcPct val="15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Недорозвинення нижньої щелепи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  <a:sym typeface="Symbol" panose="05050102010706020507" pitchFamily="18" charset="2"/>
                  </a:rPr>
                  <a:t>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 зменшення щелепи в одному або у всіх трьох розмірах. </a:t>
                </a:r>
                <a:r>
                  <a:rPr lang="uk-UA" sz="2000" b="0" strike="noStrike" spc="-30" dirty="0" err="1">
                    <a:solidFill>
                      <a:srgbClr val="000000"/>
                    </a:solidFill>
                    <a:latin typeface="Times New Roman"/>
                  </a:rPr>
                  <a:t>Ретрогенія</a:t>
                </a:r>
                <a:r>
                  <a:rPr lang="uk-UA" sz="2000" b="0" strike="noStrike" spc="-30" dirty="0">
                    <a:solidFill>
                      <a:srgbClr val="000000"/>
                    </a:solidFill>
                    <a:latin typeface="Times New Roman"/>
                  </a:rPr>
                  <a:t> </a:t>
                </a:r>
                <a:r>
                  <a:rPr lang="uk-UA" sz="2000" b="0" strike="noStrike" spc="-30" dirty="0">
                    <a:solidFill>
                      <a:srgbClr val="000000"/>
                    </a:solidFill>
                    <a:latin typeface="Times New Roman"/>
                    <a:sym typeface="Symbol" panose="05050102010706020507" pitchFamily="18" charset="2"/>
                  </a:rPr>
                  <a:t></a:t>
                </a:r>
                <a:r>
                  <a:rPr lang="uk-UA" sz="2000" b="0" strike="noStrike" spc="-30" dirty="0">
                    <a:solidFill>
                      <a:srgbClr val="000000"/>
                    </a:solidFill>
                    <a:latin typeface="Times New Roman"/>
                  </a:rPr>
                  <a:t> відхилення назад </a:t>
                </a:r>
                <a:r>
                  <a:rPr lang="uk-UA" sz="2000" b="0" strike="noStrike" spc="-30" dirty="0" smtClean="0">
                    <a:solidFill>
                      <a:srgbClr val="000000"/>
                    </a:solidFill>
                    <a:latin typeface="Times New Roman"/>
                  </a:rPr>
                  <a:t>підборіддя та альвеолярної дуги (</a:t>
                </a:r>
                <a:r>
                  <a:rPr lang="uk-UA" sz="2000" b="0" strike="noStrike" spc="-30" dirty="0" err="1" smtClean="0">
                    <a:solidFill>
                      <a:srgbClr val="000000"/>
                    </a:solidFill>
                    <a:latin typeface="Times New Roman"/>
                  </a:rPr>
                  <a:t>супроводиться</a:t>
                </a:r>
                <a:r>
                  <a:rPr lang="uk-UA" sz="2000" b="0" strike="noStrike" spc="-30" dirty="0" smtClean="0">
                    <a:solidFill>
                      <a:srgbClr val="000000"/>
                    </a:solidFill>
                    <a:latin typeface="Times New Roman"/>
                  </a:rPr>
                  <a:t> </a:t>
                </a:r>
                <a:r>
                  <a:rPr lang="uk-UA" sz="2000" spc="-30" dirty="0" smtClean="0">
                    <a:solidFill>
                      <a:srgbClr val="000000"/>
                    </a:solidFill>
                    <a:latin typeface="Times New Roman"/>
                  </a:rPr>
                  <a:t>прогнатією</a:t>
                </a:r>
                <a:r>
                  <a:rPr lang="uk-UA" sz="2000" spc="-30" dirty="0">
                    <a:solidFill>
                      <a:srgbClr val="000000"/>
                    </a:solidFill>
                    <a:latin typeface="Times New Roman"/>
                  </a:rPr>
                  <a:t>). </a:t>
                </a:r>
                <a:r>
                  <a:rPr lang="uk-UA" sz="2000" spc="-1" dirty="0">
                    <a:solidFill>
                      <a:srgbClr val="000000"/>
                    </a:solidFill>
                    <a:latin typeface="Times New Roman"/>
                  </a:rPr>
                  <a:t>Вертикальне і бічні зменшення можуть бути кількісно виражені індексами:</a:t>
                </a:r>
                <a:endParaRPr lang="uk-UA" sz="2000" spc="-1" dirty="0"/>
              </a:p>
              <a:p>
                <a:pPr algn="ctr">
                  <a:lnSpc>
                    <a:spcPct val="150000"/>
                  </a:lnSpc>
                </a:pPr>
                <a:r>
                  <a:rPr lang="uk-UA" sz="2000" spc="-1" dirty="0">
                    <a:solidFill>
                      <a:srgbClr val="000000"/>
                    </a:solidFill>
                    <a:latin typeface="Times New Roman"/>
                  </a:rPr>
                  <a:t>1)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000" i="1" spc="-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000" i="1" spc="-1">
                            <a:solidFill>
                              <a:srgbClr val="000000"/>
                            </a:solidFill>
                            <a:latin typeface="Times New Roman"/>
                          </a:rPr>
                          <m:t>нижня висота обличчя </m:t>
                        </m:r>
                        <m:r>
                          <a:rPr lang="uk-UA" sz="20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0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0000"/>
                            </a:solidFill>
                            <a:latin typeface="Times New Roman"/>
                          </a:rPr>
                          <m:t>100</m:t>
                        </m:r>
                        <m:r>
                          <m:rPr>
                            <m:nor/>
                          </m:rPr>
                          <a:rPr lang="uk-UA" sz="2000" i="1" spc="-1"/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000" i="1" spc="-1">
                            <a:solidFill>
                              <a:srgbClr val="000000"/>
                            </a:solidFill>
                            <a:latin typeface="Times New Roman"/>
                          </a:rPr>
                          <m:t>висота обличчя</m:t>
                        </m:r>
                      </m:den>
                    </m:f>
                    <m:r>
                      <a:rPr lang="uk-UA" sz="20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endParaRPr lang="uk-UA" sz="2000" b="0" strike="noStrike" spc="-1" dirty="0">
                  <a:solidFill>
                    <a:srgbClr val="000000"/>
                  </a:solidFill>
                  <a:latin typeface="Times New Roman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2)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000" b="0" i="1" strike="noStrike" spc="-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000" i="1" spc="-1">
                            <a:solidFill>
                              <a:srgbClr val="000000"/>
                            </a:solidFill>
                            <a:latin typeface="Times New Roman"/>
                          </a:rPr>
                          <m:t>нижньощелеп</m:t>
                        </m:r>
                        <m:r>
                          <m:rPr>
                            <m:nor/>
                          </m:rPr>
                          <a:rPr lang="uk-UA" sz="2000" b="0" i="1" spc="-1" smtClean="0">
                            <a:solidFill>
                              <a:srgbClr val="000000"/>
                            </a:solidFill>
                            <a:latin typeface="Times New Roman"/>
                          </a:rPr>
                          <m:t>н</m:t>
                        </m:r>
                        <m:r>
                          <m:rPr>
                            <m:nor/>
                          </m:rPr>
                          <a:rPr lang="uk-UA" sz="2000" i="1" spc="-1">
                            <a:solidFill>
                              <a:srgbClr val="000000"/>
                            </a:solidFill>
                            <a:latin typeface="Times New Roman"/>
                          </a:rPr>
                          <m:t>ий розмір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0000"/>
                            </a:solidFill>
                            <a:latin typeface="Times New Roman"/>
                          </a:rPr>
                          <m:t> </m:t>
                        </m:r>
                        <m:r>
                          <a:rPr lang="uk-UA" sz="2000" i="1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0000"/>
                            </a:solidFill>
                            <a:latin typeface="Times New Roman"/>
                          </a:rPr>
                          <m:t> 100</m:t>
                        </m:r>
                        <m:r>
                          <m:rPr>
                            <m:nor/>
                          </m:rPr>
                          <a:rPr lang="uk-UA" sz="2000" spc="-1"/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000" i="1" spc="-1">
                            <a:solidFill>
                              <a:srgbClr val="000000"/>
                            </a:solidFill>
                            <a:latin typeface="Times New Roman"/>
                          </a:rPr>
                          <m:t>напівсума </m:t>
                        </m:r>
                        <m:r>
                          <m:rPr>
                            <m:nor/>
                          </m:rPr>
                          <a:rPr lang="uk-UA" sz="2000" b="0" i="1" spc="-1" smtClean="0">
                            <a:solidFill>
                              <a:srgbClr val="000000"/>
                            </a:solidFill>
                            <a:latin typeface="Times New Roman"/>
                          </a:rPr>
                          <m:t>виличного</m:t>
                        </m:r>
                        <m:r>
                          <m:rPr>
                            <m:nor/>
                          </m:rPr>
                          <a:rPr lang="uk-UA" sz="2000" i="1" spc="-1">
                            <a:solidFill>
                              <a:srgbClr val="000000"/>
                            </a:solidFill>
                            <a:latin typeface="Times New Roman"/>
                          </a:rPr>
                          <m:t> і фронтотемпорального розмірів</m:t>
                        </m:r>
                        <m:r>
                          <m:rPr>
                            <m:nor/>
                          </m:rPr>
                          <a:rPr lang="uk-UA" sz="2000" i="1" spc="-1"/>
                          <m:t> </m:t>
                        </m:r>
                      </m:den>
                    </m:f>
                    <m:r>
                      <a:rPr lang="uk-UA" sz="2000" b="0" i="1" strike="noStrike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.</m:t>
                    </m:r>
                  </m:oMath>
                </a14:m>
                <a:endParaRPr lang="uk-UA" sz="2000" b="0" strike="noStrike" spc="-1" dirty="0">
                  <a:solidFill>
                    <a:srgbClr val="000000"/>
                  </a:solidFill>
                  <a:latin typeface="Times New Roman"/>
                </a:endParaRPr>
              </a:p>
            </p:txBody>
          </p:sp>
        </mc:Choice>
        <mc:Fallback xmlns="">
          <p:sp>
            <p:nvSpPr>
              <p:cNvPr id="165" name="CustomShap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020" y="535180"/>
                <a:ext cx="10806545" cy="5317823"/>
              </a:xfrm>
              <a:prstGeom prst="rect">
                <a:avLst/>
              </a:prstGeom>
              <a:blipFill rotWithShape="1">
                <a:blip r:embed="rId4"/>
                <a:stretch>
                  <a:fillRect l="-508" r="-62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66" name="CustomShape 1"/>
              <p:cNvSpPr/>
              <p:nvPr/>
            </p:nvSpPr>
            <p:spPr>
              <a:xfrm>
                <a:off x="878774" y="384840"/>
                <a:ext cx="9606946" cy="524716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90000" tIns="45000" rIns="90000" bIns="45000">
                <a:spAutoFit/>
              </a:bodyPr>
              <a:lstStyle/>
              <a:p>
                <a:pPr marL="285840" indent="-285480"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Зуби.</a:t>
                </a:r>
                <a:endParaRPr lang="uk-UA" sz="2000" b="0" strike="noStrike" spc="-1" dirty="0">
                  <a:latin typeface="Arial"/>
                </a:endParaRPr>
              </a:p>
              <a:p>
                <a:pPr marL="285840" indent="-285480"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Язик.</a:t>
                </a:r>
                <a:endParaRPr lang="uk-UA" sz="2000" b="0" strike="noStrike" spc="-1" dirty="0">
                  <a:latin typeface="Arial"/>
                </a:endParaRPr>
              </a:p>
              <a:p>
                <a:pPr marL="285840" indent="-285480"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Піднебіння.</a:t>
                </a:r>
                <a:endParaRPr lang="uk-UA" sz="2000" b="0" strike="noStrike" spc="-1" dirty="0">
                  <a:latin typeface="Arial"/>
                </a:endParaRPr>
              </a:p>
              <a:p>
                <a:pPr marL="285840" indent="-285480"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Шия: </a:t>
                </a:r>
                <a:endParaRPr lang="uk-UA" sz="2000" b="0" strike="noStrike" spc="-1" dirty="0">
                  <a:latin typeface="Arial"/>
                </a:endParaRPr>
              </a:p>
              <a:p>
                <a:pPr marL="533400" indent="-284163">
                  <a:lnSpc>
                    <a:spcPct val="10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Довжина шиї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  <a:sym typeface="Symbol" panose="05050102010706020507" pitchFamily="18" charset="2"/>
                  </a:rPr>
                  <a:t>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 відстань між </a:t>
                </a:r>
                <a:r>
                  <a:rPr lang="uk-UA" sz="2000" b="0" strike="noStrike" spc="-1" dirty="0" err="1">
                    <a:solidFill>
                      <a:srgbClr val="000000"/>
                    </a:solidFill>
                    <a:latin typeface="Times New Roman"/>
                  </a:rPr>
                  <a:t>верхньогрудинною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 </a:t>
                </a: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/>
                </a:r>
                <a:b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</a:b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і </a:t>
                </a:r>
                <a:r>
                  <a:rPr lang="uk-UA" sz="2000" b="0" strike="noStrike" spc="-1" dirty="0" err="1">
                    <a:solidFill>
                      <a:srgbClr val="000000"/>
                    </a:solidFill>
                    <a:latin typeface="Times New Roman"/>
                  </a:rPr>
                  <a:t>нижньоносовою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 точками </a:t>
                </a: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(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при стандартному положенні голови). </a:t>
                </a:r>
                <a:endParaRPr lang="uk-UA" sz="2000" b="0" strike="noStrike" spc="-1" dirty="0" smtClean="0">
                  <a:solidFill>
                    <a:srgbClr val="000000"/>
                  </a:solidFill>
                  <a:latin typeface="Times New Roman"/>
                </a:endParaRPr>
              </a:p>
              <a:p>
                <a:pPr marL="533400" algn="just">
                  <a:lnSpc>
                    <a:spcPct val="100000"/>
                  </a:lnSpc>
                  <a:buClr>
                    <a:srgbClr val="000000"/>
                  </a:buClr>
                </a:pP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Кількісний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показник:</a:t>
                </a:r>
                <a:endParaRPr lang="uk-UA" sz="2000" b="0" strike="noStrike" spc="-1" dirty="0">
                  <a:latin typeface="Arial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uk-UA" sz="2200" strike="noStrike" spc="-1" smtClean="0">
                            <a:solidFill>
                              <a:srgbClr val="0070C0"/>
                            </a:solidFill>
                            <a:uFillTx/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2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шиї </m:t>
                        </m:r>
                        <m:r>
                          <a:rPr lang="uk-UA" sz="2200" b="0" i="0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200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uk-UA" sz="22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100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2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тулуба</m:t>
                        </m:r>
                        <m:r>
                          <m:rPr>
                            <m:nor/>
                          </m:rPr>
                          <a:rPr lang="uk-UA" sz="22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r>
                  <a:rPr lang="uk-UA" sz="2000" b="0" strike="noStrike" spc="-1" dirty="0">
                    <a:latin typeface="Arial"/>
                  </a:rPr>
                  <a:t>.</a:t>
                </a:r>
              </a:p>
              <a:p>
                <a:pPr marL="533400" indent="-284163" algn="just"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Низька лінія росту волосся. </a:t>
                </a:r>
                <a:endParaRPr lang="uk-UA" sz="2000" b="0" strike="noStrike" spc="-1" dirty="0" smtClean="0">
                  <a:solidFill>
                    <a:srgbClr val="000000"/>
                  </a:solidFill>
                  <a:latin typeface="Times New Roman"/>
                </a:endParaRPr>
              </a:p>
              <a:p>
                <a:pPr marL="533400" algn="just">
                  <a:buClr>
                    <a:srgbClr val="000000"/>
                  </a:buClr>
                </a:pP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Показник:</a:t>
                </a:r>
              </a:p>
              <a:p>
                <a:pPr marL="533400" algn="just">
                  <a:buClr>
                    <a:srgbClr val="000000"/>
                  </a:buClr>
                </a:pPr>
                <a:endParaRPr lang="uk-UA" sz="2000" b="0" strike="noStrike" spc="-1" dirty="0" smtClean="0">
                  <a:latin typeface="Arial"/>
                </a:endParaRPr>
              </a:p>
              <a:p>
                <a:pPr marL="533400" algn="just">
                  <a:buClr>
                    <a:srgbClr val="000000"/>
                  </a:buClr>
                </a:pPr>
                <a:endParaRPr lang="uk-UA" sz="2000" b="0" strike="noStrike" spc="-1" dirty="0">
                  <a:latin typeface="Arial"/>
                </a:endParaRPr>
              </a:p>
              <a:p>
                <a:pPr marL="1081088" algn="ctr">
                  <a:lnSpc>
                    <a:spcPct val="150000"/>
                  </a:lnSpc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uFillTx/>
                  </a:rPr>
                  <a:t>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200" b="0" strike="noStrike" spc="-1" smtClean="0">
                            <a:solidFill>
                              <a:srgbClr val="0070C0"/>
                            </a:solidFill>
                            <a:uFillTx/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200" b="0" strike="noStrike" spc="-1" smtClean="0">
                            <a:solidFill>
                              <a:srgbClr val="0070C0"/>
                            </a:solidFill>
                            <a:uFillTx/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uk-UA" sz="22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відстань від шийної точки до лінії волосся </m:t>
                        </m:r>
                        <m:r>
                          <a:rPr lang="uk-UA" sz="2200" i="0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2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 100</m:t>
                        </m:r>
                        <m:r>
                          <m:rPr>
                            <m:nor/>
                          </m:rPr>
                          <a:rPr lang="uk-UA" sz="22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2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шиї</m:t>
                        </m:r>
                        <m:r>
                          <m:rPr>
                            <m:nor/>
                          </m:rPr>
                          <a:rPr lang="uk-UA" sz="22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r>
                  <a:rPr lang="uk-UA" sz="2000" b="0" strike="noStrike" spc="-1" dirty="0">
                    <a:solidFill>
                      <a:srgbClr val="0070C0"/>
                    </a:solidFill>
                    <a:uFillTx/>
                    <a:latin typeface="Times New Roman"/>
                  </a:rPr>
                  <a:t>.</a:t>
                </a:r>
              </a:p>
            </p:txBody>
          </p:sp>
        </mc:Choice>
        <mc:Fallback>
          <p:sp>
            <p:nvSpPr>
              <p:cNvPr id="166" name="CustomShap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774" y="384840"/>
                <a:ext cx="9606946" cy="5247162"/>
              </a:xfrm>
              <a:prstGeom prst="rect">
                <a:avLst/>
              </a:prstGeom>
              <a:blipFill rotWithShape="1">
                <a:blip r:embed="rId2"/>
                <a:stretch>
                  <a:fillRect l="-571" t="-5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7" name="Рисунок 4"/>
          <p:cNvPicPr/>
          <p:nvPr/>
        </p:nvPicPr>
        <p:blipFill>
          <a:blip r:embed="rId3"/>
          <a:stretch/>
        </p:blipFill>
        <p:spPr>
          <a:xfrm>
            <a:off x="976509" y="4075725"/>
            <a:ext cx="2511720" cy="2638080"/>
          </a:xfrm>
          <a:prstGeom prst="rect">
            <a:avLst/>
          </a:prstGeom>
          <a:ln>
            <a:noFill/>
          </a:ln>
        </p:spPr>
      </p:pic>
      <p:pic>
        <p:nvPicPr>
          <p:cNvPr id="168" name="Рисунок 5"/>
          <p:cNvPicPr>
            <a:picLocks noChangeAspect="1"/>
          </p:cNvPicPr>
          <p:nvPr/>
        </p:nvPicPr>
        <p:blipFill rotWithShape="1">
          <a:blip r:embed="rId4"/>
          <a:srcRect l="14264" r="5938"/>
          <a:stretch/>
        </p:blipFill>
        <p:spPr>
          <a:xfrm>
            <a:off x="8778591" y="0"/>
            <a:ext cx="3414257" cy="4278663"/>
          </a:xfrm>
          <a:prstGeom prst="rect">
            <a:avLst/>
          </a:prstGeom>
          <a:ln>
            <a:noFill/>
          </a:ln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099" y="0"/>
            <a:ext cx="4009901" cy="4009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9" name="CustomShape 1"/>
          <p:cNvSpPr/>
          <p:nvPr/>
        </p:nvSpPr>
        <p:spPr>
          <a:xfrm>
            <a:off x="808620" y="325608"/>
            <a:ext cx="10401686" cy="62464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000" b="1" strike="noStrike" spc="-1" dirty="0">
                <a:solidFill>
                  <a:srgbClr val="000000"/>
                </a:solidFill>
                <a:uFillTx/>
                <a:latin typeface="Times New Roman"/>
              </a:rPr>
              <a:t>Грудна клітка:</a:t>
            </a:r>
            <a:endParaRPr lang="uk-UA" sz="2000" b="0" strike="noStrike" spc="-1" dirty="0">
              <a:latin typeface="Arial"/>
            </a:endParaRPr>
          </a:p>
          <a:p>
            <a:pPr marL="533400" indent="-284163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Ширина визначається показником:</a:t>
            </a:r>
            <a:endParaRPr lang="uk-UA" sz="2000" b="0" strike="noStrike" spc="-1" dirty="0">
              <a:latin typeface="Arial"/>
            </a:endParaRPr>
          </a:p>
          <a:p>
            <a:pPr marL="2327275">
              <a:lnSpc>
                <a:spcPct val="100000"/>
              </a:lnSpc>
            </a:pPr>
            <a:r>
              <a:rPr lang="uk-UA" sz="2000" b="0" u="sng" strike="noStrike" spc="-1" dirty="0">
                <a:solidFill>
                  <a:srgbClr val="0070C0"/>
                </a:solidFill>
                <a:uFillTx/>
                <a:latin typeface="Times New Roman"/>
              </a:rPr>
              <a:t>поперечний діаметр грудної клітки </a:t>
            </a:r>
            <a:r>
              <a:rPr lang="uk-UA" sz="2000" b="0" u="sng" strike="noStrike" spc="-1" dirty="0" smtClean="0">
                <a:solidFill>
                  <a:srgbClr val="0070C0"/>
                </a:solidFill>
                <a:uFillTx/>
                <a:latin typeface="Times New Roman"/>
              </a:rPr>
              <a:t>× </a:t>
            </a:r>
            <a:r>
              <a:rPr lang="uk-UA" sz="2000" b="0" u="sng" strike="noStrike" spc="-1" dirty="0">
                <a:solidFill>
                  <a:srgbClr val="0070C0"/>
                </a:solidFill>
                <a:uFillTx/>
                <a:latin typeface="Times New Roman"/>
              </a:rPr>
              <a:t>100</a:t>
            </a:r>
            <a:r>
              <a:rPr lang="uk-UA" sz="2000" b="0" strike="noStrike" spc="-1" dirty="0">
                <a:solidFill>
                  <a:srgbClr val="0070C0"/>
                </a:solidFill>
                <a:uFillTx/>
                <a:latin typeface="Times New Roman"/>
              </a:rPr>
              <a:t>.</a:t>
            </a:r>
            <a:endParaRPr lang="uk-UA" sz="2000" b="0" strike="noStrike" spc="-1" dirty="0">
              <a:solidFill>
                <a:srgbClr val="0070C0"/>
              </a:solidFill>
              <a:latin typeface="Arial"/>
            </a:endParaRPr>
          </a:p>
          <a:p>
            <a:pPr indent="3763963">
              <a:lnSpc>
                <a:spcPct val="100000"/>
              </a:lnSpc>
            </a:pPr>
            <a:r>
              <a:rPr lang="uk-UA" sz="2000" b="0" strike="noStrike" spc="-1" dirty="0" smtClean="0">
                <a:solidFill>
                  <a:srgbClr val="0070C0"/>
                </a:solidFill>
                <a:latin typeface="Times New Roman"/>
              </a:rPr>
              <a:t>довжина </a:t>
            </a:r>
            <a:r>
              <a:rPr lang="uk-UA" sz="2000" b="0" strike="noStrike" spc="-1" dirty="0">
                <a:solidFill>
                  <a:srgbClr val="0070C0"/>
                </a:solidFill>
                <a:latin typeface="Times New Roman"/>
              </a:rPr>
              <a:t>тулуба</a:t>
            </a:r>
            <a:endParaRPr lang="uk-UA" sz="2000" b="0" strike="noStrike" spc="-1" dirty="0">
              <a:solidFill>
                <a:srgbClr val="0070C0"/>
              </a:solidFill>
              <a:latin typeface="Arial"/>
            </a:endParaRPr>
          </a:p>
          <a:p>
            <a:pPr marL="533400" indent="-284163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</a:rPr>
              <a:t>Килоподібна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 (витягнута наперед грудна клітка).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Кількісний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показник</a:t>
            </a:r>
            <a:r>
              <a:rPr lang="uk-UA" sz="2000" b="0" strike="noStrike" spc="-1" dirty="0">
                <a:solidFill>
                  <a:srgbClr val="000000"/>
                </a:solidFill>
                <a:uFillTx/>
                <a:latin typeface="Times New Roman"/>
              </a:rPr>
              <a:t>:</a:t>
            </a:r>
            <a:endParaRPr lang="uk-UA" sz="2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uk-UA" sz="2000" b="0" u="sng" strike="noStrike" spc="-1" dirty="0" err="1">
                <a:solidFill>
                  <a:srgbClr val="0070C0"/>
                </a:solidFill>
                <a:uFillTx/>
                <a:latin typeface="Times New Roman"/>
              </a:rPr>
              <a:t>передньозадній</a:t>
            </a:r>
            <a:r>
              <a:rPr lang="uk-UA" sz="2000" b="0" u="sng" strike="noStrike" spc="-1" dirty="0">
                <a:solidFill>
                  <a:srgbClr val="0070C0"/>
                </a:solidFill>
                <a:uFillTx/>
                <a:latin typeface="Times New Roman"/>
              </a:rPr>
              <a:t> діаметр × 100</a:t>
            </a:r>
            <a:r>
              <a:rPr lang="uk-UA" sz="2000" b="0" strike="noStrike" spc="-1" dirty="0">
                <a:solidFill>
                  <a:srgbClr val="0070C0"/>
                </a:solidFill>
                <a:uFillTx/>
                <a:latin typeface="Times New Roman"/>
              </a:rPr>
              <a:t>.</a:t>
            </a:r>
            <a:endParaRPr lang="uk-UA" sz="2000" b="0" strike="noStrike" spc="-1" dirty="0">
              <a:solidFill>
                <a:srgbClr val="0070C0"/>
              </a:solidFill>
              <a:latin typeface="Arial"/>
            </a:endParaRPr>
          </a:p>
          <a:p>
            <a:pPr indent="808038">
              <a:lnSpc>
                <a:spcPct val="100000"/>
              </a:lnSpc>
              <a:tabLst>
                <a:tab pos="2149475" algn="l"/>
              </a:tabLst>
            </a:pPr>
            <a:r>
              <a:rPr lang="uk-UA" sz="2000" b="0" strike="noStrike" spc="-1" dirty="0">
                <a:solidFill>
                  <a:srgbClr val="0070C0"/>
                </a:solidFill>
                <a:latin typeface="Times New Roman"/>
              </a:rPr>
              <a:t>                                                    поперечний діаметр</a:t>
            </a:r>
            <a:endParaRPr lang="uk-UA" sz="2000" b="0" strike="noStrike" spc="-1" dirty="0">
              <a:solidFill>
                <a:srgbClr val="0070C0"/>
              </a:solidFill>
              <a:latin typeface="Arial"/>
            </a:endParaRPr>
          </a:p>
          <a:p>
            <a:pPr marL="533400" indent="-284163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Коротка грудина.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Кількісний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показник:</a:t>
            </a:r>
            <a:endParaRPr lang="uk-UA" sz="2000" b="0" strike="noStrike" spc="-1" dirty="0">
              <a:latin typeface="Arial"/>
            </a:endParaRPr>
          </a:p>
          <a:p>
            <a:pPr marL="4310063">
              <a:lnSpc>
                <a:spcPct val="100000"/>
              </a:lnSpc>
            </a:pPr>
            <a:r>
              <a:rPr lang="uk-UA" sz="2000" b="0" u="sng" strike="noStrike" spc="-1" dirty="0">
                <a:solidFill>
                  <a:srgbClr val="0070C0"/>
                </a:solidFill>
                <a:uFillTx/>
                <a:latin typeface="Times New Roman"/>
              </a:rPr>
              <a:t>довжина грудей × 100</a:t>
            </a:r>
            <a:r>
              <a:rPr lang="uk-UA" sz="2000" b="0" strike="noStrike" spc="-1" dirty="0">
                <a:solidFill>
                  <a:srgbClr val="0070C0"/>
                </a:solidFill>
                <a:uFillTx/>
                <a:latin typeface="Times New Roman"/>
              </a:rPr>
              <a:t>.</a:t>
            </a:r>
            <a:endParaRPr lang="uk-UA" sz="2000" b="0" strike="noStrike" spc="-1" dirty="0">
              <a:solidFill>
                <a:srgbClr val="0070C0"/>
              </a:solidFill>
              <a:latin typeface="Arial"/>
            </a:endParaRPr>
          </a:p>
          <a:p>
            <a:pPr indent="4749800">
              <a:lnSpc>
                <a:spcPct val="100000"/>
              </a:lnSpc>
            </a:pPr>
            <a:r>
              <a:rPr lang="uk-UA" sz="2000" b="0" strike="noStrike" spc="-1" dirty="0">
                <a:solidFill>
                  <a:srgbClr val="0070C0"/>
                </a:solidFill>
                <a:latin typeface="Times New Roman"/>
              </a:rPr>
              <a:t>довжина тулуба</a:t>
            </a:r>
            <a:endParaRPr lang="uk-UA" sz="2000" b="0" strike="noStrike" spc="-1" dirty="0">
              <a:solidFill>
                <a:srgbClr val="0070C0"/>
              </a:solidFill>
              <a:latin typeface="Arial"/>
            </a:endParaRPr>
          </a:p>
          <a:p>
            <a:pPr marL="534988" indent="-271463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Широке стояння сосків </a:t>
            </a:r>
            <a:r>
              <a:rPr lang="uk-UA" sz="1800" b="0" kern="1200" spc="-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jaVu Sans"/>
                <a:cs typeface="DejaVu Sans"/>
                <a:sym typeface="Symbol" panose="05050102010706020507" pitchFamily="18" charset="2"/>
              </a:rPr>
              <a:t>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 розташування сосків молочних залоз назовні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від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середньої ключичної лінії. Кількісний показник:</a:t>
            </a:r>
            <a:endParaRPr lang="uk-UA" sz="2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uk-UA" sz="2000" b="0" u="sng" strike="noStrike" spc="-1" dirty="0" smtClean="0">
                <a:solidFill>
                  <a:srgbClr val="0070C0"/>
                </a:solidFill>
                <a:uFillTx/>
                <a:latin typeface="Times New Roman"/>
              </a:rPr>
              <a:t>    відстань </a:t>
            </a:r>
            <a:r>
              <a:rPr lang="uk-UA" sz="2000" b="0" u="sng" strike="noStrike" spc="-1" dirty="0">
                <a:solidFill>
                  <a:srgbClr val="0070C0"/>
                </a:solidFill>
                <a:uFillTx/>
                <a:latin typeface="Times New Roman"/>
              </a:rPr>
              <a:t>між сосками × 100</a:t>
            </a:r>
            <a:r>
              <a:rPr lang="uk-UA" sz="2000" b="0" strike="noStrike" spc="-1" dirty="0">
                <a:solidFill>
                  <a:srgbClr val="0070C0"/>
                </a:solidFill>
                <a:uFillTx/>
                <a:latin typeface="Times New Roman"/>
              </a:rPr>
              <a:t>.</a:t>
            </a:r>
            <a:endParaRPr lang="uk-UA" sz="2000" b="0" strike="noStrike" spc="-1" dirty="0">
              <a:solidFill>
                <a:srgbClr val="0070C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2000" b="0" strike="noStrike" spc="-1" dirty="0">
                <a:solidFill>
                  <a:srgbClr val="0070C0"/>
                </a:solidFill>
                <a:latin typeface="Times New Roman"/>
              </a:rPr>
              <a:t>                                                      </a:t>
            </a:r>
            <a:r>
              <a:rPr lang="uk-UA" sz="2000" b="0" strike="noStrike" spc="-1" dirty="0" smtClean="0">
                <a:solidFill>
                  <a:srgbClr val="0070C0"/>
                </a:solidFill>
                <a:latin typeface="Times New Roman"/>
              </a:rPr>
              <a:t>                </a:t>
            </a:r>
            <a:r>
              <a:rPr lang="uk-UA" sz="2000" b="0" strike="noStrike" spc="-1" dirty="0">
                <a:solidFill>
                  <a:srgbClr val="0070C0"/>
                </a:solidFill>
                <a:latin typeface="Times New Roman"/>
              </a:rPr>
              <a:t>довжина тулуба</a:t>
            </a:r>
            <a:endParaRPr lang="uk-UA" sz="2000" b="0" strike="noStrike" spc="-1" dirty="0">
              <a:solidFill>
                <a:srgbClr val="0070C0"/>
              </a:solidFill>
              <a:latin typeface="Arial"/>
            </a:endParaRPr>
          </a:p>
          <a:p>
            <a:pPr marL="533400" indent="-284163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Аномалії лопатки. Гіпоплазію і асиметрію лопаток можна виразити показником:</a:t>
            </a:r>
            <a:endParaRPr lang="uk-UA" sz="2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uk-UA" sz="2000" b="0" u="sng" strike="noStrike" spc="-1" dirty="0">
                <a:solidFill>
                  <a:srgbClr val="0070C0"/>
                </a:solidFill>
                <a:uFillTx/>
                <a:latin typeface="Times New Roman"/>
              </a:rPr>
              <a:t>довжина лопатки (між нижнім її кутом і плечовою точкою) × 100</a:t>
            </a:r>
            <a:r>
              <a:rPr lang="uk-UA" sz="2000" b="0" strike="noStrike" spc="-1" dirty="0">
                <a:solidFill>
                  <a:srgbClr val="0070C0"/>
                </a:solidFill>
                <a:uFillTx/>
                <a:latin typeface="Times New Roman"/>
              </a:rPr>
              <a:t>.</a:t>
            </a:r>
            <a:endParaRPr lang="uk-UA" sz="2000" b="0" strike="noStrike" spc="-1" dirty="0">
              <a:solidFill>
                <a:srgbClr val="0070C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2000" b="0" strike="noStrike" spc="-1" dirty="0">
                <a:solidFill>
                  <a:srgbClr val="0070C0"/>
                </a:solidFill>
                <a:latin typeface="Times New Roman"/>
              </a:rPr>
              <a:t>                                                               довжина тулуба</a:t>
            </a:r>
            <a:endParaRPr lang="uk-UA" sz="2000" b="0" strike="noStrike" spc="-1" dirty="0">
              <a:solidFill>
                <a:srgbClr val="0070C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uk-UA" sz="2000" b="0" strike="noStrike" spc="-1" dirty="0">
              <a:latin typeface="Arial"/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18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71" name="CustomShape 1"/>
              <p:cNvSpPr/>
              <p:nvPr/>
            </p:nvSpPr>
            <p:spPr>
              <a:xfrm>
                <a:off x="850818" y="683714"/>
                <a:ext cx="9304920" cy="499978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marL="285840" indent="-285480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Хребет.</a:t>
                </a:r>
                <a:endParaRPr lang="uk-UA" sz="2000" b="0" strike="noStrike" spc="-1" dirty="0">
                  <a:latin typeface="Arial"/>
                </a:endParaRPr>
              </a:p>
              <a:p>
                <a:pPr marL="285840" indent="-285480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Живіт, таз:</a:t>
                </a:r>
                <a:endParaRPr lang="uk-UA" sz="2000" b="0" strike="noStrike" spc="-1" dirty="0">
                  <a:latin typeface="Arial"/>
                </a:endParaRPr>
              </a:p>
              <a:p>
                <a:pPr marL="533400" indent="-284163">
                  <a:lnSpc>
                    <a:spcPct val="15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Розташування пупка. </a:t>
                </a:r>
                <a:endParaRPr lang="uk-UA" sz="2000" b="0" strike="noStrike" spc="-1" dirty="0" smtClean="0">
                  <a:solidFill>
                    <a:srgbClr val="000000"/>
                  </a:solidFill>
                  <a:latin typeface="Times New Roman"/>
                </a:endParaRPr>
              </a:p>
              <a:p>
                <a:pPr marL="712788" indent="-358775">
                  <a:lnSpc>
                    <a:spcPct val="150000"/>
                  </a:lnSpc>
                  <a:buClr>
                    <a:srgbClr val="000000"/>
                  </a:buClr>
                </a:pP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   Кількісно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визначається показником:</a:t>
                </a:r>
                <a:endParaRPr lang="uk-UA" sz="2000" b="0" strike="noStrike" spc="-1" dirty="0">
                  <a:latin typeface="Arial"/>
                </a:endParaRPr>
              </a:p>
              <a:p>
                <a:pPr marL="1793875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uk-UA" sz="2400" b="0" i="1" strike="noStrike" spc="-1" smtClean="0">
                            <a:solidFill>
                              <a:srgbClr val="0070C0"/>
                            </a:solidFill>
                            <a:uFillTx/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4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нижній розмір живота </m:t>
                        </m:r>
                        <m:r>
                          <a:rPr lang="uk-UA" sz="2400" i="1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4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 100</m:t>
                        </m:r>
                        <m:r>
                          <m:rPr>
                            <m:nor/>
                          </m:rPr>
                          <a:rPr lang="uk-UA" sz="24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4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верхній розмір</m:t>
                        </m:r>
                        <m:r>
                          <m:rPr>
                            <m:nor/>
                          </m:rPr>
                          <a:rPr lang="uk-UA" sz="24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r>
                  <a:rPr lang="uk-UA" sz="2000" b="0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 </a:t>
                </a:r>
                <a:r>
                  <a:rPr lang="uk-UA" sz="2000" b="0" strike="noStrike" spc="-1" dirty="0" smtClean="0">
                    <a:solidFill>
                      <a:srgbClr val="000000"/>
                    </a:solidFill>
                    <a:uFillTx/>
                    <a:latin typeface="Times New Roman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endParaRPr lang="uk-UA" sz="2000" b="0" strike="noStrike" spc="-1" dirty="0">
                  <a:solidFill>
                    <a:srgbClr val="000000"/>
                  </a:solidFill>
                  <a:uFillTx/>
                  <a:latin typeface="Times New Roman"/>
                </a:endParaRPr>
              </a:p>
              <a:p>
                <a:pPr marL="533400" indent="-284163"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Гіпоплазія таза. </a:t>
                </a: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/>
                </a:r>
                <a:b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</a:b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Кількісний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показник:</a:t>
                </a:r>
                <a:endParaRPr lang="uk-UA" sz="2000" b="0" strike="noStrike" spc="-1" dirty="0">
                  <a:latin typeface="Arial"/>
                </a:endParaRPr>
              </a:p>
              <a:p>
                <a:pPr marL="3943350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uk-UA" sz="2400" b="0" i="1" strike="noStrike" spc="-1" smtClean="0">
                            <a:solidFill>
                              <a:srgbClr val="0070C0"/>
                            </a:solidFill>
                            <a:uFillTx/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4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ширина таз</m:t>
                        </m:r>
                        <m:r>
                          <m:rPr>
                            <m:nor/>
                          </m:rPr>
                          <a:rPr lang="uk-UA" sz="2400" b="0" i="0" spc="-1" smtClean="0">
                            <a:solidFill>
                              <a:srgbClr val="0070C0"/>
                            </a:solidFill>
                            <a:latin typeface="Times New Roman"/>
                          </a:rPr>
                          <m:t>а</m:t>
                        </m:r>
                        <m:r>
                          <m:rPr>
                            <m:nor/>
                          </m:rPr>
                          <a:rPr lang="uk-UA" sz="24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 </m:t>
                        </m:r>
                        <m:r>
                          <a:rPr lang="uk-UA" sz="2400" i="1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4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 100</m:t>
                        </m:r>
                        <m:r>
                          <m:rPr>
                            <m:nor/>
                          </m:rPr>
                          <a:rPr lang="uk-UA" sz="24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4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тулуба</m:t>
                        </m:r>
                        <m:r>
                          <m:rPr>
                            <m:nor/>
                          </m:rPr>
                          <a:rPr lang="uk-UA" sz="24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r>
                  <a:rPr lang="uk-UA" sz="2000" b="0" strike="noStrike" spc="-1" dirty="0">
                    <a:solidFill>
                      <a:srgbClr val="0070C0"/>
                    </a:solidFill>
                    <a:uFillTx/>
                    <a:latin typeface="Times New Roman"/>
                  </a:rPr>
                  <a:t>.</a:t>
                </a:r>
                <a:endParaRPr lang="uk-UA" sz="2000" b="0" strike="noStrike" spc="-1" dirty="0">
                  <a:latin typeface="Arial"/>
                </a:endParaRPr>
              </a:p>
            </p:txBody>
          </p:sp>
        </mc:Choice>
        <mc:Fallback>
          <p:sp>
            <p:nvSpPr>
              <p:cNvPr id="171" name="CustomShap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818" y="683714"/>
                <a:ext cx="9304920" cy="4999787"/>
              </a:xfrm>
              <a:prstGeom prst="rect">
                <a:avLst/>
              </a:prstGeom>
              <a:blipFill rotWithShape="1">
                <a:blip r:embed="rId2"/>
                <a:stretch>
                  <a:fillRect l="-5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517" b="9816"/>
          <a:stretch/>
        </p:blipFill>
        <p:spPr>
          <a:xfrm>
            <a:off x="5805537" y="534389"/>
            <a:ext cx="1687794" cy="1745673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79" r="37656"/>
          <a:stretch/>
        </p:blipFill>
        <p:spPr bwMode="auto">
          <a:xfrm>
            <a:off x="7220198" y="2458192"/>
            <a:ext cx="1995055" cy="17430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41"/>
          <a:stretch/>
        </p:blipFill>
        <p:spPr bwMode="auto">
          <a:xfrm>
            <a:off x="8618387" y="4342439"/>
            <a:ext cx="2314679" cy="17430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18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3" name="CustomShape 1"/>
              <p:cNvSpPr/>
              <p:nvPr/>
            </p:nvSpPr>
            <p:spPr>
              <a:xfrm>
                <a:off x="1198800" y="459000"/>
                <a:ext cx="7925760" cy="587374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marL="285840" indent="-285480">
                  <a:lnSpc>
                    <a:spcPct val="10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Верхні кінцівки:</a:t>
                </a:r>
                <a:endParaRPr lang="uk-UA" sz="2000" b="0" strike="noStrike" spc="-1" dirty="0">
                  <a:latin typeface="Arial"/>
                </a:endParaRPr>
              </a:p>
              <a:p>
                <a:pPr marL="533400" indent="-284163" algn="just">
                  <a:lnSpc>
                    <a:spcPct val="10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Довжина кінцівки:</a:t>
                </a:r>
                <a:endParaRPr lang="uk-UA" sz="2000" b="0" strike="noStrike" spc="-1" dirty="0">
                  <a:latin typeface="Arial"/>
                </a:endParaRPr>
              </a:p>
              <a:p>
                <a:pPr indent="1436688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uk-UA" sz="2000" b="0" i="1" strike="noStrike" spc="-1" smtClean="0">
                            <a:solidFill>
                              <a:srgbClr val="0070C0"/>
                            </a:solidFill>
                            <a:uFillTx/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в/кінці</m:t>
                        </m:r>
                        <m:r>
                          <m:rPr>
                            <m:nor/>
                          </m:rPr>
                          <a:rPr lang="uk-UA" sz="2000" b="0" i="0" spc="-1" smtClean="0">
                            <a:solidFill>
                              <a:srgbClr val="0070C0"/>
                            </a:solidFill>
                            <a:latin typeface="Times New Roman"/>
                          </a:rPr>
                          <m:t>в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ки </m:t>
                        </m:r>
                        <m:r>
                          <a:rPr lang="uk-UA" sz="2000" i="1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 100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тіла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r>
                  <a:rPr lang="uk-UA" sz="2000" b="0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.</a:t>
                </a:r>
              </a:p>
              <a:p>
                <a:pPr marL="533400" indent="-284163">
                  <a:lnSpc>
                    <a:spcPct val="10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Довжина плечової кістки:</a:t>
                </a:r>
                <a:endParaRPr lang="uk-UA" sz="2000" b="0" strike="noStrike" spc="-1" dirty="0">
                  <a:latin typeface="Arial"/>
                </a:endParaRPr>
              </a:p>
              <a:p>
                <a:pPr indent="1436688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uk-UA" sz="2000" b="0" i="1" strike="noStrike" spc="-1" smtClean="0">
                            <a:solidFill>
                              <a:srgbClr val="0070C0"/>
                            </a:solidFill>
                            <a:uFillTx/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плечової кістки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верхньої кінцівки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r>
                  <a:rPr lang="uk-UA" sz="2000" b="0" strike="noStrike" spc="-1" dirty="0">
                    <a:solidFill>
                      <a:srgbClr val="0070C0"/>
                    </a:solidFill>
                    <a:uFillTx/>
                    <a:latin typeface="Times New Roman"/>
                  </a:rPr>
                  <a:t>.</a:t>
                </a:r>
              </a:p>
              <a:p>
                <a:pPr marL="533400" indent="-284163" algn="just">
                  <a:lnSpc>
                    <a:spcPct val="10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Довжина передпліччя. </a:t>
                </a: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/>
                </a:r>
                <a:b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</a:b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Кількісний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показник:</a:t>
                </a:r>
                <a:endParaRPr lang="uk-UA" sz="2000" b="0" strike="noStrike" spc="-1" dirty="0">
                  <a:latin typeface="Arial"/>
                </a:endParaRPr>
              </a:p>
              <a:p>
                <a:pPr marL="1436688" indent="1436688" algn="ctr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2000" b="0" i="1" strike="noStrike" spc="-1" smtClean="0">
                              <a:solidFill>
                                <a:srgbClr val="0070C0"/>
                              </a:solidFill>
                              <a:uFillTx/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/>
                            </a:rPr>
                            <m:t>довжина передпліччя </m:t>
                          </m:r>
                          <m:r>
                            <a:rPr lang="uk-UA" sz="2000" i="1" spc="-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/>
                            </a:rPr>
                            <m:t> 100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/>
                            </a:rPr>
                            <m:t>довжина верхньої кінцівки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</a:rPr>
                            <m:t> </m:t>
                          </m:r>
                        </m:den>
                      </m:f>
                      <m:r>
                        <a:rPr lang="uk-UA" sz="2000" b="0" i="1" strike="noStrike" spc="-1" smtClean="0">
                          <a:solidFill>
                            <a:srgbClr val="000000"/>
                          </a:solidFill>
                          <a:uFillTx/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uk-UA" sz="2000" b="0" strike="noStrike" spc="-1" dirty="0">
                  <a:solidFill>
                    <a:srgbClr val="000000"/>
                  </a:solidFill>
                  <a:uFillTx/>
                  <a:latin typeface="Times New Roman"/>
                </a:endParaRPr>
              </a:p>
              <a:p>
                <a:pPr marL="534988" indent="-271463">
                  <a:lnSpc>
                    <a:spcPct val="10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Ширина кисті:</a:t>
                </a:r>
                <a:endParaRPr lang="uk-UA" sz="2000" b="0" strike="noStrike" spc="-1" dirty="0">
                  <a:latin typeface="Arial"/>
                </a:endParaRPr>
              </a:p>
              <a:p>
                <a:pPr marL="1436688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uk-UA" sz="2000" b="0" i="1" strike="noStrike" spc="-1" smtClean="0">
                            <a:solidFill>
                              <a:srgbClr val="0070C0"/>
                            </a:solidFill>
                            <a:uFillTx/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ширина </m:t>
                        </m:r>
                        <m:r>
                          <m:rPr>
                            <m:nor/>
                          </m:rPr>
                          <a:rPr lang="uk-UA" sz="2000" b="0" i="0" spc="-1" smtClean="0">
                            <a:solidFill>
                              <a:srgbClr val="0070C0"/>
                            </a:solidFill>
                            <a:latin typeface="Times New Roman"/>
                          </a:rPr>
                          <m:t>кисті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 </m:t>
                        </m:r>
                        <m:r>
                          <a:rPr lang="uk-UA" sz="2000" i="1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 100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кисті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r>
                  <a:rPr lang="uk-UA" sz="2000" b="0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.</a:t>
                </a:r>
              </a:p>
              <a:p>
                <a:pPr marL="533400" indent="-284163">
                  <a:lnSpc>
                    <a:spcPct val="100000"/>
                  </a:lnSpc>
                  <a:buClr>
                    <a:srgbClr val="000000"/>
                  </a:buClr>
                  <a:buFont typeface="Wingdings" charset="2"/>
                  <a:buChar char=""/>
                  <a:tabLst>
                    <a:tab pos="450850" algn="l"/>
                  </a:tabLst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Довжина кисті:</a:t>
                </a:r>
                <a:endParaRPr lang="uk-UA" sz="2000" b="0" strike="noStrike" spc="-1" dirty="0">
                  <a:latin typeface="Arial"/>
                </a:endParaRPr>
              </a:p>
              <a:p>
                <a:pPr indent="1436688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uk-UA" sz="2000" b="0" i="1" strike="noStrike" spc="-1" smtClean="0">
                            <a:solidFill>
                              <a:srgbClr val="0070C0"/>
                            </a:solidFill>
                            <a:uFillTx/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</m:t>
                        </m:r>
                        <m:r>
                          <m:rPr>
                            <m:nor/>
                          </m:rPr>
                          <a:rPr lang="uk-UA" sz="2000" b="0" i="0" spc="-1" smtClean="0">
                            <a:solidFill>
                              <a:srgbClr val="0070C0"/>
                            </a:solidFill>
                            <a:latin typeface="Times New Roman"/>
                          </a:rPr>
                          <m:t>кисті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 </m:t>
                        </m:r>
                        <m:r>
                          <a:rPr lang="uk-UA" sz="2000" i="1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 100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верхньої кінцівки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r>
                  <a:rPr lang="uk-UA" sz="2000" b="0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.</a:t>
                </a:r>
              </a:p>
              <a:p>
                <a:pPr marL="533400" indent="-284163">
                  <a:lnSpc>
                    <a:spcPct val="10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Довжина пальців:</a:t>
                </a:r>
                <a:endParaRPr lang="uk-UA" sz="2000" b="0" strike="noStrike" spc="-1" dirty="0">
                  <a:latin typeface="Arial"/>
                </a:endParaRPr>
              </a:p>
              <a:p>
                <a:pPr indent="1436688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uk-UA" sz="2000" b="0" i="1" strike="noStrike" spc="-1" smtClean="0">
                            <a:solidFill>
                              <a:srgbClr val="0070C0"/>
                            </a:solidFill>
                            <a:uFillTx/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</m:t>
                        </m:r>
                        <m:r>
                          <m:rPr>
                            <m:nor/>
                          </m:rPr>
                          <a:rPr lang="uk-UA" sz="2000" b="0" i="0" spc="-1" smtClean="0">
                            <a:solidFill>
                              <a:srgbClr val="0070C0"/>
                            </a:solidFill>
                            <a:latin typeface="Times New Roman"/>
                          </a:rPr>
                          <m:t>третього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 пальця </m:t>
                        </m:r>
                        <m:r>
                          <a:rPr lang="uk-UA" sz="2000" i="1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 100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кисті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r>
                  <a:rPr lang="uk-UA" sz="2000" b="0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.</a:t>
                </a:r>
              </a:p>
            </p:txBody>
          </p:sp>
        </mc:Choice>
        <mc:Fallback xmlns="">
          <p:sp>
            <p:nvSpPr>
              <p:cNvPr id="173" name="CustomShap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8800" y="459000"/>
                <a:ext cx="7925760" cy="5873744"/>
              </a:xfrm>
              <a:prstGeom prst="rect">
                <a:avLst/>
              </a:prstGeom>
              <a:blipFill rotWithShape="1">
                <a:blip r:embed="rId2"/>
                <a:stretch>
                  <a:fillRect l="-692" t="-519" r="-84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4" name="Рисунок 4"/>
          <p:cNvPicPr/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/>
        </p:blipFill>
        <p:spPr>
          <a:xfrm>
            <a:off x="6080166" y="961900"/>
            <a:ext cx="5891274" cy="4523249"/>
          </a:xfrm>
          <a:prstGeom prst="rect">
            <a:avLst/>
          </a:prstGeom>
          <a:ln>
            <a:noFill/>
          </a:ln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30" y="-118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CustomShape 1"/>
              <p:cNvSpPr/>
              <p:nvPr/>
            </p:nvSpPr>
            <p:spPr>
              <a:xfrm>
                <a:off x="736270" y="146160"/>
                <a:ext cx="8043770" cy="634419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90000" tIns="45000" rIns="90000" bIns="45000">
                <a:spAutoFit/>
              </a:bodyPr>
              <a:lstStyle/>
              <a:p>
                <a:pPr marL="285840" indent="-285480">
                  <a:lnSpc>
                    <a:spcPct val="10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Нижні кінцівки:</a:t>
                </a:r>
                <a:endParaRPr lang="uk-UA" sz="2000" b="0" strike="noStrike" spc="-1" dirty="0">
                  <a:latin typeface="Arial"/>
                </a:endParaRPr>
              </a:p>
              <a:p>
                <a:pPr marL="534988" indent="-271463">
                  <a:lnSpc>
                    <a:spcPct val="10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Довжина кінцівки:</a:t>
                </a:r>
                <a:endParaRPr lang="uk-UA" sz="2000" b="0" strike="noStrike" spc="-1" dirty="0">
                  <a:latin typeface="Arial"/>
                </a:endParaRPr>
              </a:p>
              <a:p>
                <a:pPr algn="ctr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uk-UA" sz="2000" b="0" i="1" strike="noStrike" spc="-1" smtClean="0">
                            <a:solidFill>
                              <a:srgbClr val="0070C0"/>
                            </a:solidFill>
                            <a:uFillTx/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нижньої кінцівки </m:t>
                        </m:r>
                        <m:r>
                          <a:rPr lang="uk-UA" sz="2000" i="0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 100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зріст</m:t>
                        </m:r>
                      </m:den>
                    </m:f>
                  </m:oMath>
                </a14:m>
                <a:r>
                  <a:rPr lang="uk-UA" sz="2000" b="0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.</a:t>
                </a:r>
              </a:p>
              <a:p>
                <a:pPr marL="534988" indent="-261938" algn="just">
                  <a:lnSpc>
                    <a:spcPct val="10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Гіпоплазія стегнової кістки. Показник:</a:t>
                </a:r>
                <a:endParaRPr lang="uk-UA" sz="2000" b="0" strike="noStrike" spc="-1" dirty="0">
                  <a:latin typeface="Arial"/>
                </a:endParaRPr>
              </a:p>
              <a:p>
                <a:pPr algn="ctr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uk-UA" sz="2000" b="0" i="1" strike="noStrike" spc="-1" smtClean="0">
                            <a:solidFill>
                              <a:srgbClr val="0070C0"/>
                            </a:solidFill>
                            <a:uFillTx/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стегна</m:t>
                        </m:r>
                        <m:r>
                          <m:rPr>
                            <m:nor/>
                          </m:rPr>
                          <a:rPr lang="uk-UA" sz="2000" b="0" i="0" spc="-1" smtClean="0">
                            <a:solidFill>
                              <a:srgbClr val="0070C0"/>
                            </a:solidFill>
                            <a:latin typeface="Times New Roman"/>
                          </a:rPr>
                          <m:t> </m:t>
                        </m:r>
                        <m:r>
                          <a:rPr lang="uk-UA" sz="2000" i="1" spc="-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000" b="0" i="0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100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нижньої кінці</m:t>
                        </m:r>
                        <m:r>
                          <m:rPr>
                            <m:nor/>
                          </m:rPr>
                          <a:rPr lang="uk-UA" sz="2000" b="0" i="0" spc="-1" smtClean="0">
                            <a:solidFill>
                              <a:srgbClr val="0070C0"/>
                            </a:solidFill>
                            <a:latin typeface="Times New Roman"/>
                          </a:rPr>
                          <m:t>в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ки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r>
                  <a:rPr lang="uk-UA" sz="2000" b="0" strike="noStrike" spc="-1" dirty="0">
                    <a:solidFill>
                      <a:srgbClr val="663300"/>
                    </a:solidFill>
                    <a:uFillTx/>
                    <a:latin typeface="Times New Roman"/>
                  </a:rPr>
                  <a:t>.</a:t>
                </a:r>
              </a:p>
              <a:p>
                <a:pPr marL="285750" indent="-12700" algn="just">
                  <a:lnSpc>
                    <a:spcPct val="10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 Гіпоплазія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великогомілкової кістки. Кількісний показник:</a:t>
                </a:r>
                <a:endParaRPr lang="uk-UA" sz="2000" b="0" strike="noStrike" spc="-1" dirty="0">
                  <a:latin typeface="Arial"/>
                </a:endParaRPr>
              </a:p>
              <a:p>
                <a:pPr algn="ctr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uk-UA" sz="2000" b="0" i="1" strike="noStrike" spc="-1" smtClean="0">
                            <a:solidFill>
                              <a:srgbClr val="0070C0"/>
                            </a:solidFill>
                            <a:uFillTx/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гомілки </m:t>
                        </m:r>
                        <m:r>
                          <a:rPr lang="uk-UA" sz="2000" i="1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 100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нижньої кінцівки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r>
                  <a:rPr lang="uk-UA" sz="2000" b="0" strike="noStrike" spc="-1" dirty="0">
                    <a:solidFill>
                      <a:srgbClr val="663300"/>
                    </a:solidFill>
                    <a:uFillTx/>
                    <a:latin typeface="Times New Roman"/>
                  </a:rPr>
                  <a:t>.</a:t>
                </a:r>
              </a:p>
              <a:p>
                <a:pPr marL="285750" indent="-12700" algn="just">
                  <a:lnSpc>
                    <a:spcPct val="10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 Коротка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стопа. Показник:</a:t>
                </a:r>
                <a:endParaRPr lang="uk-UA" sz="2000" b="0" strike="noStrike" spc="-1" dirty="0">
                  <a:latin typeface="Arial"/>
                </a:endParaRPr>
              </a:p>
              <a:p>
                <a:pPr algn="ctr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uk-UA" sz="2000" b="0" i="1" strike="noStrike" spc="-1" smtClean="0">
                            <a:solidFill>
                              <a:srgbClr val="0070C0"/>
                            </a:solidFill>
                            <a:uFillTx/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стопи </m:t>
                        </m:r>
                        <m:r>
                          <a:rPr lang="uk-UA" sz="2000" i="1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 100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нижньої кінцівки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r>
                  <a:rPr lang="uk-UA" sz="2000" b="0" strike="noStrike" spc="-1" dirty="0">
                    <a:solidFill>
                      <a:srgbClr val="663300"/>
                    </a:solidFill>
                    <a:uFillTx/>
                    <a:latin typeface="Times New Roman"/>
                  </a:rPr>
                  <a:t>.</a:t>
                </a:r>
              </a:p>
              <a:p>
                <a:pPr marL="355600" indent="-82550" algn="just">
                  <a:lnSpc>
                    <a:spcPct val="10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 Широка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стопа. Показник:</a:t>
                </a:r>
                <a:endParaRPr lang="uk-UA" sz="2000" b="0" strike="noStrike" spc="-1" dirty="0">
                  <a:latin typeface="Arial"/>
                </a:endParaRPr>
              </a:p>
              <a:p>
                <a:pPr algn="ctr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uk-UA" sz="2000" b="0" i="1" strike="noStrike" spc="-1" smtClean="0">
                            <a:solidFill>
                              <a:srgbClr val="0070C0"/>
                            </a:solidFill>
                            <a:uFillTx/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ширина стопи </m:t>
                        </m:r>
                        <m:r>
                          <a:rPr lang="uk-UA" sz="2000" i="1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 100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стопи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r>
                  <a:rPr lang="uk-UA" sz="2000" b="0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.</a:t>
                </a:r>
              </a:p>
              <a:p>
                <a:pPr marL="285750" indent="-12700" algn="just">
                  <a:lnSpc>
                    <a:spcPct val="10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 Розширення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першого пальця. Показник:</a:t>
                </a:r>
                <a:endParaRPr lang="uk-UA" sz="2000" b="0" strike="noStrike" spc="-1" dirty="0">
                  <a:latin typeface="Arial"/>
                </a:endParaRPr>
              </a:p>
              <a:p>
                <a:pPr algn="ctr"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uk-UA" sz="2000" b="0" i="1" strike="noStrike" spc="-1" smtClean="0">
                            <a:solidFill>
                              <a:srgbClr val="0070C0"/>
                            </a:solidFill>
                            <a:uFillTx/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ширина першого пальця на рівні основи нігтя </m:t>
                        </m:r>
                        <m:r>
                          <a:rPr lang="uk-UA" sz="2000" i="1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100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довжина стопи</m:t>
                        </m:r>
                        <m:r>
                          <m:rPr>
                            <m:nor/>
                          </m:rPr>
                          <a:rPr lang="uk-UA" sz="2000" spc="-1">
                            <a:solidFill>
                              <a:srgbClr val="0070C0"/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r>
                  <a:rPr lang="uk-UA" sz="2000" b="0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.</a:t>
                </a:r>
              </a:p>
              <a:p>
                <a:pPr marL="450850" indent="-177800" algn="just">
                  <a:lnSpc>
                    <a:spcPct val="10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 Укорочення 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першого пальця:</a:t>
                </a:r>
                <a:endParaRPr lang="uk-UA" sz="2000" b="0" strike="noStrike" spc="-1" dirty="0">
                  <a:latin typeface="Arial"/>
                </a:endParaRPr>
              </a:p>
              <a:p>
                <a:pPr algn="ctr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2000" b="0" i="1" strike="noStrike" spc="-1" smtClean="0">
                              <a:solidFill>
                                <a:srgbClr val="0070C0"/>
                              </a:solidFill>
                              <a:uFillTx/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/>
                            </a:rPr>
                            <m:t>довжина </m:t>
                          </m:r>
                          <m:r>
                            <m:rPr>
                              <m:nor/>
                            </m:rPr>
                            <a:rPr lang="uk-UA" sz="2000" b="0" i="0" spc="-1" smtClean="0">
                              <a:solidFill>
                                <a:srgbClr val="0070C0"/>
                              </a:solidFill>
                              <a:latin typeface="Times New Roman"/>
                            </a:rPr>
                            <m:t>першого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/>
                            </a:rPr>
                            <m:t> пальця (від міжпальцевої складки)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  <a:latin typeface="Times New Roman"/>
                            </a:rPr>
                            <m:t>довжина стопи</m:t>
                          </m:r>
                          <m:r>
                            <m:rPr>
                              <m:nor/>
                            </m:rPr>
                            <a:rPr lang="uk-UA" sz="2000" spc="-1">
                              <a:solidFill>
                                <a:srgbClr val="0070C0"/>
                              </a:solidFill>
                            </a:rPr>
                            <m:t> </m:t>
                          </m:r>
                        </m:den>
                      </m:f>
                      <m:r>
                        <a:rPr lang="uk-UA" sz="2000" b="0" i="1" strike="noStrike" spc="-1" smtClean="0">
                          <a:solidFill>
                            <a:srgbClr val="000000"/>
                          </a:solidFill>
                          <a:uFillTx/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uk-UA" sz="2000" b="0" strike="noStrike" spc="-1" dirty="0">
                  <a:latin typeface="Arial"/>
                </a:endParaRPr>
              </a:p>
            </p:txBody>
          </p:sp>
        </mc:Choice>
        <mc:Fallback xmlns="">
          <p:sp>
            <p:nvSpPr>
              <p:cNvPr id="175" name="CustomShap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270" y="146160"/>
                <a:ext cx="8043770" cy="6344194"/>
              </a:xfrm>
              <a:prstGeom prst="rect">
                <a:avLst/>
              </a:prstGeom>
              <a:blipFill rotWithShape="1">
                <a:blip r:embed="rId2"/>
                <a:stretch>
                  <a:fillRect l="-682" t="-4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https://resources.cdn.miyklas.com.ua/8eed5584-5b2c-4884-93c9-a184f9b986d4/%D1%81%D0%BA%D0%B5%D0%BB%D0%B5%D1%82%20%D0%BD%D0%BE%D0%B3%D0%B0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231" y="-11875"/>
            <a:ext cx="4400770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18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77" name="CustomShape 1"/>
              <p:cNvSpPr/>
              <p:nvPr/>
            </p:nvSpPr>
            <p:spPr>
              <a:xfrm>
                <a:off x="919884" y="409679"/>
                <a:ext cx="8420400" cy="6065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spAutoFit/>
              </a:bodyPr>
              <a:lstStyle/>
              <a:p>
                <a:pPr marL="285840" indent="-285480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Центральна нервова система.</a:t>
                </a:r>
                <a:endParaRPr lang="uk-UA" sz="2000" b="0" strike="noStrike" spc="-1" dirty="0">
                  <a:latin typeface="Arial"/>
                </a:endParaRPr>
              </a:p>
              <a:p>
                <a:pPr marL="285840" indent="-285480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Головний і спинний мозок:</a:t>
                </a:r>
                <a:endParaRPr lang="uk-UA" sz="2000" b="0" strike="noStrike" spc="-1" dirty="0">
                  <a:latin typeface="Arial"/>
                </a:endParaRPr>
              </a:p>
              <a:p>
                <a:pPr marL="533400" indent="-284163">
                  <a:lnSpc>
                    <a:spcPct val="150000"/>
                  </a:lnSpc>
                  <a:buClr>
                    <a:srgbClr val="000000"/>
                  </a:buClr>
                  <a:buFont typeface="Wingdings" charset="2"/>
                  <a:buChar char=""/>
                </a:pP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маса в грамах, відносна маса: </a:t>
                </a:r>
                <a:endParaRPr lang="uk-UA" sz="2000" b="0" strike="noStrike" spc="-1" dirty="0" smtClean="0">
                  <a:latin typeface="Arial"/>
                </a:endParaRPr>
              </a:p>
              <a:p>
                <a:pPr marL="808038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uk-UA" sz="2400" b="0" i="1" strike="noStrike" spc="-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uk-UA" sz="24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маса мозку </m:t>
                        </m:r>
                        <m:r>
                          <a:rPr lang="uk-UA" sz="2400" i="1" spc="-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uk-UA" sz="24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 100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400" spc="-1">
                            <a:solidFill>
                              <a:srgbClr val="0070C0"/>
                            </a:solidFill>
                            <a:latin typeface="Times New Roman"/>
                          </a:rPr>
                          <m:t>маса тіла</m:t>
                        </m:r>
                      </m:den>
                    </m:f>
                  </m:oMath>
                </a14:m>
                <a:r>
                  <a:rPr lang="uk-UA" sz="2000" spc="-1" dirty="0">
                    <a:solidFill>
                      <a:srgbClr val="000000"/>
                    </a:solidFill>
                    <a:latin typeface="Times New Roman"/>
                  </a:rPr>
                  <a:t>.</a:t>
                </a:r>
                <a:r>
                  <a:rPr lang="uk-UA" sz="2000" b="0" strike="noStrike" spc="-1" dirty="0">
                    <a:solidFill>
                      <a:srgbClr val="000000"/>
                    </a:solidFill>
                    <a:latin typeface="Times New Roman"/>
                  </a:rPr>
                  <a:t> </a:t>
                </a:r>
                <a:endParaRPr lang="uk-UA" sz="2000" b="0" strike="noStrike" spc="-1" dirty="0">
                  <a:latin typeface="Arial"/>
                </a:endParaRPr>
              </a:p>
              <a:p>
                <a:pPr marL="285840" indent="-285480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Серцево-судинна система.</a:t>
                </a:r>
                <a:endParaRPr lang="uk-UA" sz="2000" b="0" strike="noStrike" spc="-1" dirty="0">
                  <a:latin typeface="Arial"/>
                </a:endParaRPr>
              </a:p>
              <a:p>
                <a:pPr marL="285840" indent="-285480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Органи дихання.</a:t>
                </a:r>
                <a:endParaRPr lang="uk-UA" sz="2000" b="0" strike="noStrike" spc="-1" dirty="0">
                  <a:latin typeface="Arial"/>
                </a:endParaRPr>
              </a:p>
              <a:p>
                <a:pPr marL="285840" indent="-285480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Шлунково-кишковий тракт.</a:t>
                </a:r>
                <a:endParaRPr lang="uk-UA" sz="2000" b="0" strike="noStrike" spc="-1" dirty="0">
                  <a:latin typeface="Arial"/>
                </a:endParaRPr>
              </a:p>
              <a:p>
                <a:pPr marL="285840" indent="-285480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Сечова система.</a:t>
                </a:r>
                <a:endParaRPr lang="uk-UA" sz="2000" b="0" strike="noStrike" spc="-1" dirty="0">
                  <a:latin typeface="Arial"/>
                </a:endParaRPr>
              </a:p>
              <a:p>
                <a:pPr marL="285840" indent="-285480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Статеві органи.</a:t>
                </a:r>
                <a:endParaRPr lang="uk-UA" sz="2000" b="0" strike="noStrike" spc="-1" dirty="0">
                  <a:latin typeface="Arial"/>
                </a:endParaRPr>
              </a:p>
              <a:p>
                <a:pPr marL="285840" indent="-285480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Залози внутрішньої секреції.</a:t>
                </a:r>
                <a:endParaRPr lang="uk-UA" sz="2000" b="0" strike="noStrike" spc="-1" dirty="0">
                  <a:latin typeface="Arial"/>
                </a:endParaRPr>
              </a:p>
              <a:p>
                <a:pPr marL="285840" indent="-285480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Селезінка, </a:t>
                </a:r>
                <a:r>
                  <a:rPr lang="uk-UA" sz="2000" b="1" strike="noStrike" spc="-1" dirty="0" err="1">
                    <a:solidFill>
                      <a:srgbClr val="000000"/>
                    </a:solidFill>
                    <a:uFillTx/>
                    <a:latin typeface="Times New Roman"/>
                  </a:rPr>
                  <a:t>вилочкова</a:t>
                </a: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 залоза.</a:t>
                </a:r>
                <a:endParaRPr lang="uk-UA" sz="2000" b="0" strike="noStrike" spc="-1" dirty="0">
                  <a:latin typeface="Arial"/>
                </a:endParaRPr>
              </a:p>
              <a:p>
                <a:pPr marL="285840" indent="-285480">
                  <a:lnSpc>
                    <a:spcPct val="150000"/>
                  </a:lnSpc>
                  <a:buClr>
                    <a:srgbClr val="000000"/>
                  </a:buClr>
                  <a:buFont typeface="Arial"/>
                  <a:buChar char="•"/>
                </a:pPr>
                <a:r>
                  <a:rPr lang="uk-UA" sz="2000" b="1" strike="noStrike" spc="-1" dirty="0">
                    <a:solidFill>
                      <a:srgbClr val="000000"/>
                    </a:solidFill>
                    <a:uFillTx/>
                    <a:latin typeface="Times New Roman"/>
                  </a:rPr>
                  <a:t>Послід.</a:t>
                </a:r>
                <a:endParaRPr lang="uk-UA" sz="2000" b="0" strike="noStrike" spc="-1" dirty="0">
                  <a:latin typeface="Arial"/>
                </a:endParaRPr>
              </a:p>
            </p:txBody>
          </p:sp>
        </mc:Choice>
        <mc:Fallback>
          <p:sp>
            <p:nvSpPr>
              <p:cNvPr id="177" name="CustomShap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884" y="409679"/>
                <a:ext cx="8420400" cy="6065400"/>
              </a:xfrm>
              <a:prstGeom prst="rect">
                <a:avLst/>
              </a:prstGeom>
              <a:blipFill rotWithShape="1">
                <a:blip r:embed="rId2"/>
                <a:stretch>
                  <a:fillRect l="-65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8" name="Рисунок 4"/>
          <p:cNvPicPr/>
          <p:nvPr/>
        </p:nvPicPr>
        <p:blipFill>
          <a:blip r:embed="rId3"/>
          <a:stretch/>
        </p:blipFill>
        <p:spPr>
          <a:xfrm>
            <a:off x="5690608" y="196626"/>
            <a:ext cx="6260760" cy="6286320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18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439" y="0"/>
            <a:ext cx="9852561" cy="6880311"/>
          </a:xfrm>
          <a:prstGeom prst="rect">
            <a:avLst/>
          </a:prstGeom>
        </p:spPr>
      </p:pic>
      <p:sp>
        <p:nvSpPr>
          <p:cNvPr id="179" name="CustomShape 1"/>
          <p:cNvSpPr/>
          <p:nvPr/>
        </p:nvSpPr>
        <p:spPr>
          <a:xfrm>
            <a:off x="1199813" y="48939"/>
            <a:ext cx="649771" cy="663410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wordArtVert" wrap="square" lIns="90000" tIns="45000" rIns="90000" bIns="45000">
            <a:spAutoFit/>
          </a:bodyPr>
          <a:lstStyle/>
          <a:p>
            <a:pPr marL="360"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</a:pPr>
            <a:r>
              <a:rPr lang="uk-UA" sz="2800" b="1" strike="noStrike" spc="-1" dirty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uFillTx/>
                <a:latin typeface="Times New Roman"/>
              </a:rPr>
              <a:t>Дерматогліфіка</a:t>
            </a:r>
            <a:endParaRPr lang="uk-UA" sz="2800" b="0" strike="noStrike" spc="-1" dirty="0">
              <a:ln>
                <a:solidFill>
                  <a:sysClr val="windowText" lastClr="000000"/>
                </a:solidFill>
              </a:ln>
              <a:solidFill>
                <a:schemeClr val="accent5">
                  <a:lumMod val="75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82743" y="6273235"/>
            <a:ext cx="295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Вроджені пороки серця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18586" y="6242458"/>
            <a:ext cx="226217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Синдром </a:t>
            </a:r>
            <a:r>
              <a:rPr lang="uk-UA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Едвардса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30" y="-118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1114200" y="0"/>
            <a:ext cx="11077200" cy="687427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uk-UA" sz="3200" b="1" strike="noStrike" spc="-1" dirty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Клінічне спостереження як приклад </a:t>
            </a:r>
            <a:endParaRPr lang="uk-UA" sz="3200" b="0" strike="noStrike" spc="-1" dirty="0">
              <a:ln>
                <a:solidFill>
                  <a:sysClr val="windowText" lastClr="000000"/>
                </a:solidFill>
              </a:ln>
              <a:solidFill>
                <a:schemeClr val="accent5">
                  <a:lumMod val="75000"/>
                </a:schemeClr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uk-UA" sz="2000" b="1" strike="noStrike" spc="-1" dirty="0"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</a:rPr>
              <a:t>Скарги: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uk-UA" sz="2000" b="0" strike="noStrike" spc="-1" dirty="0">
              <a:latin typeface="Arial"/>
            </a:endParaRP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Скованість в ногах</a:t>
            </a:r>
            <a:endParaRPr lang="uk-UA" sz="1800" b="0" strike="noStrike" spc="-1" dirty="0">
              <a:latin typeface="Arial"/>
            </a:endParaRP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Слабкість в ногах</a:t>
            </a:r>
            <a:endParaRPr lang="uk-UA" sz="1800" b="0" strike="noStrike" spc="-1" dirty="0">
              <a:latin typeface="Arial"/>
            </a:endParaRP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Утруднення ходи із-за скованості та слабкості</a:t>
            </a:r>
            <a:endParaRPr lang="uk-UA" sz="1800" b="0" strike="noStrike" spc="-1" dirty="0">
              <a:latin typeface="Arial"/>
            </a:endParaRP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Хода переважно на пальцях</a:t>
            </a:r>
            <a:endParaRPr lang="uk-UA" sz="1800" b="0" strike="noStrike" spc="-1" dirty="0">
              <a:latin typeface="Arial"/>
            </a:endParaRP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Хиткість при ходьбі</a:t>
            </a:r>
            <a:endParaRPr lang="uk-UA" sz="1800" b="0" strike="noStrike" spc="-1" dirty="0">
              <a:latin typeface="Arial"/>
            </a:endParaRP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Періодичне відчуття м’якості підлоги</a:t>
            </a:r>
            <a:endParaRPr lang="uk-UA" sz="1800" b="0" strike="noStrike" spc="-1" dirty="0">
              <a:latin typeface="Arial"/>
            </a:endParaRP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Відчуття дискомфортного стану</a:t>
            </a:r>
            <a:endParaRPr lang="uk-UA" sz="1800" b="0" strike="noStrike" spc="-1" dirty="0">
              <a:latin typeface="Arial"/>
            </a:endParaRP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Скованість шиї</a:t>
            </a:r>
            <a:endParaRPr lang="uk-UA" sz="1800" b="0" strike="noStrike" spc="-1" dirty="0">
              <a:latin typeface="Arial"/>
            </a:endParaRP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Головний біль у тім’яній та потиличній ділянках зранку</a:t>
            </a:r>
            <a:endParaRPr lang="uk-UA" sz="1800" b="0" strike="noStrike" spc="-1" dirty="0">
              <a:latin typeface="Arial"/>
            </a:endParaRP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Інколи «важкість» в голові</a:t>
            </a:r>
            <a:endParaRPr lang="uk-UA" sz="1800" b="0" strike="noStrike" spc="-1" dirty="0">
              <a:latin typeface="Arial"/>
            </a:endParaRP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Втома при ходьбі, загальна втома</a:t>
            </a:r>
            <a:endParaRPr lang="uk-UA" sz="1800" b="0" strike="noStrike" spc="-1" dirty="0">
              <a:latin typeface="Arial"/>
            </a:endParaRP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Тремор в ногах при ходьбі, який виникає при прагненні втримати рівновагу</a:t>
            </a:r>
            <a:endParaRPr lang="uk-UA" sz="1800" b="0" strike="noStrike" spc="-1" dirty="0">
              <a:latin typeface="Arial"/>
            </a:endParaRP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18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Фібрилярні</a:t>
            </a: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та </a:t>
            </a:r>
            <a:r>
              <a:rPr lang="uk-UA" sz="18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фасцикулярні</a:t>
            </a: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посмикування м’язів ніг</a:t>
            </a:r>
            <a:endParaRPr lang="uk-UA" sz="1800" b="0" strike="noStrike" spc="-1" dirty="0">
              <a:latin typeface="Arial"/>
            </a:endParaRP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Вранішні </a:t>
            </a:r>
            <a:r>
              <a:rPr lang="uk-UA" sz="18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крампії</a:t>
            </a:r>
            <a:endParaRPr lang="uk-UA" sz="1800" b="0" strike="noStrike" spc="-1" dirty="0">
              <a:latin typeface="Arial"/>
            </a:endParaRPr>
          </a:p>
          <a:p>
            <a:pPr marL="285840" indent="-28548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18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Сфінктерні</a:t>
            </a: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порушення по типу нетримання та затримки</a:t>
            </a:r>
            <a:endParaRPr lang="uk-UA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pc="-1" dirty="0">
                <a:solidFill>
                  <a:srgbClr val="000000"/>
                </a:solidFill>
                <a:latin typeface="Times New Roman"/>
                <a:ea typeface="Times New Roman"/>
              </a:rPr>
              <a:t>Б</a:t>
            </a: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олі судомного типу, які виникають спонтанно у нижній третині м’язів стегон та верхній третині м'язів гомілки (</a:t>
            </a:r>
            <a:r>
              <a:rPr lang="uk-UA" sz="18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близькосуглобово</a:t>
            </a: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) </a:t>
            </a:r>
            <a:endParaRPr lang="uk-UA" sz="18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Судомні болі такого ж характеру в бічних ділянках шиї, вздовж хребта </a:t>
            </a:r>
            <a:endParaRPr lang="uk-UA" sz="1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endParaRPr lang="uk-UA" sz="1800" b="0" strike="noStrike" spc="-1" dirty="0">
              <a:latin typeface="Arial"/>
            </a:endParaRPr>
          </a:p>
        </p:txBody>
      </p:sp>
      <p:pic>
        <p:nvPicPr>
          <p:cNvPr id="89" name="Рисунок 25"/>
          <p:cNvPicPr/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p:blipFill>
        <p:spPr>
          <a:xfrm>
            <a:off x="9132124" y="855023"/>
            <a:ext cx="2703016" cy="4464757"/>
          </a:xfrm>
          <a:prstGeom prst="rect">
            <a:avLst/>
          </a:prstGeom>
          <a:ln>
            <a:noFill/>
          </a:ln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Рисунок 5"/>
          <p:cNvPicPr/>
          <p:nvPr/>
        </p:nvPicPr>
        <p:blipFill>
          <a:blip r:embed="rId2"/>
          <a:stretch/>
        </p:blipFill>
        <p:spPr>
          <a:xfrm>
            <a:off x="6472052" y="457560"/>
            <a:ext cx="5564548" cy="5610731"/>
          </a:xfrm>
          <a:prstGeom prst="rect">
            <a:avLst/>
          </a:prstGeom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00" y="0"/>
            <a:ext cx="11657900" cy="6858000"/>
          </a:xfrm>
          <a:prstGeom prst="rect">
            <a:avLst/>
          </a:prstGeom>
        </p:spPr>
      </p:pic>
      <p:sp>
        <p:nvSpPr>
          <p:cNvPr id="181" name="CustomShape 1"/>
          <p:cNvSpPr/>
          <p:nvPr/>
        </p:nvSpPr>
        <p:spPr>
          <a:xfrm>
            <a:off x="1250963" y="1001493"/>
            <a:ext cx="5221089" cy="45228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273050" indent="-273050">
              <a:lnSpc>
                <a:spcPct val="15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Спадкові та неспадкові захворювання пов'язані з генами. </a:t>
            </a:r>
            <a:endParaRPr lang="uk-UA" sz="2400" b="0" strike="noStrike" spc="-1" dirty="0" smtClean="0">
              <a:solidFill>
                <a:srgbClr val="000000"/>
              </a:solidFill>
              <a:latin typeface="Times New Roman"/>
            </a:endParaRPr>
          </a:p>
          <a:p>
            <a:pPr marL="273050" indent="-273050">
              <a:lnSpc>
                <a:spcPct val="150000"/>
              </a:lnSpc>
            </a:pPr>
            <a:endParaRPr lang="uk-UA" sz="2400" spc="-1" dirty="0">
              <a:solidFill>
                <a:srgbClr val="000000"/>
              </a:solidFill>
              <a:latin typeface="Times New Roman"/>
            </a:endParaRPr>
          </a:p>
          <a:p>
            <a:pPr marL="273050" indent="-273050">
              <a:lnSpc>
                <a:spcPct val="150000"/>
              </a:lnSpc>
            </a:pP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Спадкові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викликані дефектом гена,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а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набуті </a:t>
            </a:r>
            <a:r>
              <a:rPr lang="uk-UA" sz="2400" spc="-1" dirty="0">
                <a:solidFill>
                  <a:srgbClr val="000000"/>
                </a:solidFill>
                <a:latin typeface="Times New Roman"/>
              </a:rPr>
              <a:t>– порушенням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регуляції експресії гена. </a:t>
            </a:r>
            <a:endParaRPr lang="uk-UA" sz="2400" b="0" strike="noStrike" spc="-1" dirty="0" smtClean="0">
              <a:solidFill>
                <a:srgbClr val="000000"/>
              </a:solidFill>
              <a:latin typeface="Times New Roman"/>
            </a:endParaRPr>
          </a:p>
          <a:p>
            <a:pPr marL="273050" indent="-273050">
              <a:lnSpc>
                <a:spcPct val="150000"/>
              </a:lnSpc>
            </a:pPr>
            <a:endParaRPr lang="uk-UA" sz="2400" spc="-1" dirty="0">
              <a:solidFill>
                <a:srgbClr val="000000"/>
              </a:solidFill>
              <a:latin typeface="Times New Roman"/>
            </a:endParaRPr>
          </a:p>
          <a:p>
            <a:pPr marL="273050" indent="-273050">
              <a:lnSpc>
                <a:spcPct val="150000"/>
              </a:lnSpc>
            </a:pP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Логічний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вихід – генна терапія обох.</a:t>
            </a:r>
            <a:endParaRPr lang="uk-UA" sz="2400" b="0" strike="noStrike" spc="-1" dirty="0">
              <a:latin typeface="Arial"/>
            </a:endParaRP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75" y="-118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996235" y="622552"/>
            <a:ext cx="10594081" cy="507685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273050" indent="-273050">
              <a:lnSpc>
                <a:spcPct val="150000"/>
              </a:lnSpc>
              <a:spcBef>
                <a:spcPts val="26"/>
              </a:spcBef>
            </a:pPr>
            <a:r>
              <a:rPr lang="uk-UA" sz="2400" b="1" strike="noStrike" spc="-1" dirty="0" err="1">
                <a:solidFill>
                  <a:srgbClr val="000000"/>
                </a:solidFill>
                <a:latin typeface="Times New Roman"/>
                <a:ea typeface="Calibri"/>
              </a:rPr>
              <a:t>Гомоцистинурія</a:t>
            </a:r>
            <a:r>
              <a:rPr lang="uk-UA" sz="2400" b="1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(ГЦУ)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– генетично гетерогенне спадкове захворювання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із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групи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Calibri"/>
              </a:rPr>
              <a:t>аміноацидопатій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, обумовлене порушенням метаболізму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сірковмісних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амінокислот, в першу чергу метіоніну. </a:t>
            </a:r>
            <a:endParaRPr lang="uk-UA" sz="2400" b="0" strike="noStrike" spc="-1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273050" indent="-273050">
              <a:lnSpc>
                <a:spcPct val="150000"/>
              </a:lnSpc>
              <a:spcBef>
                <a:spcPts val="26"/>
              </a:spcBef>
            </a:pP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Головним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проявом є підвищення рівня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Calibri"/>
              </a:rPr>
              <a:t>гомоцистеїну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, притому що профіль амінокислот при різних формах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ГЦУ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значно відрізняється. </a:t>
            </a:r>
            <a:endParaRPr lang="uk-UA" sz="2400" b="0" strike="noStrike" spc="-1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273050" lvl="0" indent="-273050">
              <a:lnSpc>
                <a:spcPct val="150000"/>
              </a:lnSpc>
              <a:spcBef>
                <a:spcPts val="26"/>
              </a:spcBef>
            </a:pPr>
            <a:r>
              <a:rPr lang="uk-UA" sz="2400" spc="-1" dirty="0">
                <a:solidFill>
                  <a:srgbClr val="000000"/>
                </a:solidFill>
                <a:latin typeface="Times New Roman"/>
                <a:ea typeface="Calibri"/>
              </a:rPr>
              <a:t>Вперше ГЦУ було описано в 1962 р. </a:t>
            </a:r>
            <a:r>
              <a:rPr lang="uk-UA" sz="2400" spc="-1" dirty="0" err="1">
                <a:solidFill>
                  <a:srgbClr val="000000"/>
                </a:solidFill>
                <a:latin typeface="Times New Roman"/>
                <a:ea typeface="Calibri"/>
              </a:rPr>
              <a:t>Джеррітсеном</a:t>
            </a:r>
            <a:r>
              <a:rPr lang="uk-UA" sz="2400" spc="-1" dirty="0">
                <a:solidFill>
                  <a:srgbClr val="000000"/>
                </a:solidFill>
                <a:latin typeface="Times New Roman"/>
                <a:ea typeface="Calibri"/>
              </a:rPr>
              <a:t> та співробітниками (США), </a:t>
            </a:r>
            <a:r>
              <a:rPr lang="uk-UA" sz="2400" spc="-1" dirty="0" err="1">
                <a:solidFill>
                  <a:srgbClr val="000000"/>
                </a:solidFill>
                <a:latin typeface="Times New Roman"/>
                <a:ea typeface="Calibri"/>
              </a:rPr>
              <a:t>Карсоном</a:t>
            </a:r>
            <a:r>
              <a:rPr lang="uk-UA" sz="2400" spc="-1" dirty="0">
                <a:solidFill>
                  <a:srgbClr val="000000"/>
                </a:solidFill>
                <a:latin typeface="Times New Roman"/>
                <a:ea typeface="Calibri"/>
              </a:rPr>
              <a:t> та </a:t>
            </a:r>
            <a:r>
              <a:rPr lang="uk-UA" sz="2400" spc="-1" dirty="0" err="1">
                <a:solidFill>
                  <a:srgbClr val="000000"/>
                </a:solidFill>
                <a:latin typeface="Times New Roman"/>
                <a:ea typeface="Calibri"/>
              </a:rPr>
              <a:t>Нейлом</a:t>
            </a:r>
            <a:r>
              <a:rPr lang="uk-UA" sz="2400" spc="-1" dirty="0">
                <a:solidFill>
                  <a:srgbClr val="000000"/>
                </a:solidFill>
                <a:latin typeface="Times New Roman"/>
                <a:ea typeface="Calibri"/>
              </a:rPr>
              <a:t> (Північна Ірландія). </a:t>
            </a:r>
            <a:endParaRPr lang="uk-UA" sz="2400" spc="-1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273050" lvl="0" indent="-273050">
              <a:lnSpc>
                <a:spcPct val="150000"/>
              </a:lnSpc>
              <a:spcBef>
                <a:spcPts val="26"/>
              </a:spcBef>
            </a:pPr>
            <a:r>
              <a:rPr lang="uk-UA" sz="2400" spc="-1" dirty="0" smtClean="0">
                <a:solidFill>
                  <a:srgbClr val="000000"/>
                </a:solidFill>
                <a:latin typeface="Times New Roman"/>
                <a:ea typeface="Calibri"/>
              </a:rPr>
              <a:t>В </a:t>
            </a:r>
            <a:r>
              <a:rPr lang="uk-UA" sz="2400" spc="-1" dirty="0">
                <a:solidFill>
                  <a:srgbClr val="000000"/>
                </a:solidFill>
                <a:latin typeface="Times New Roman"/>
                <a:ea typeface="Calibri"/>
              </a:rPr>
              <a:t>обох випадках пацієнтів досліджували через розумову відсталість.</a:t>
            </a:r>
            <a:endParaRPr lang="uk-UA" sz="2400" spc="-1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Bef>
                <a:spcPts val="26"/>
              </a:spcBef>
            </a:pPr>
            <a:endParaRPr lang="uk-UA" sz="2400" b="0" strike="noStrike" spc="-1" dirty="0">
              <a:latin typeface="Arial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06" t="7802" r="27467" b="5447"/>
          <a:stretch/>
        </p:blipFill>
        <p:spPr bwMode="auto">
          <a:xfrm>
            <a:off x="10153403" y="4073236"/>
            <a:ext cx="1223158" cy="2173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3526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7400" y="-1"/>
            <a:ext cx="11676050" cy="6864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7" name="TextShape 1"/>
          <p:cNvSpPr txBox="1"/>
          <p:nvPr/>
        </p:nvSpPr>
        <p:spPr>
          <a:xfrm>
            <a:off x="896049" y="723580"/>
            <a:ext cx="10958745" cy="39899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1001"/>
              </a:spcBef>
              <a:spcAft>
                <a:spcPts val="201"/>
              </a:spcAft>
              <a:buClr>
                <a:srgbClr val="000000"/>
              </a:buClr>
            </a:pPr>
            <a:r>
              <a:rPr lang="uk-UA" sz="2800" b="0" strike="noStrike" spc="-1" dirty="0">
                <a:solidFill>
                  <a:schemeClr val="tx1"/>
                </a:solidFill>
                <a:latin typeface="Times New Roman"/>
                <a:ea typeface="Calibri"/>
              </a:rPr>
              <a:t>В  Україні  пріоритет  вивчення порушень  обміну  сірковмісних  амінокислот  із  визначенням їх частоти належить кафедрі акушерства, гінекології, дитячої гінекології та  медичної  генетики ХНМУ  </a:t>
            </a:r>
            <a:r>
              <a:rPr lang="uk-UA" sz="2800" b="0" strike="noStrike" spc="-1" dirty="0" smtClean="0">
                <a:solidFill>
                  <a:schemeClr val="tx1"/>
                </a:solidFill>
                <a:latin typeface="Times New Roman"/>
                <a:ea typeface="Calibri"/>
              </a:rPr>
              <a:t/>
            </a:r>
            <a:br>
              <a:rPr lang="uk-UA" sz="2800" b="0" strike="noStrike" spc="-1" dirty="0" smtClean="0">
                <a:solidFill>
                  <a:schemeClr val="tx1"/>
                </a:solidFill>
                <a:latin typeface="Times New Roman"/>
                <a:ea typeface="Calibri"/>
              </a:rPr>
            </a:br>
            <a:r>
              <a:rPr lang="uk-UA" sz="2800" b="0" strike="noStrike" spc="-1" dirty="0" smtClean="0">
                <a:solidFill>
                  <a:schemeClr val="tx1"/>
                </a:solidFill>
                <a:latin typeface="Times New Roman"/>
                <a:ea typeface="Calibri"/>
              </a:rPr>
              <a:t>і   </a:t>
            </a:r>
            <a:r>
              <a:rPr lang="uk-UA" sz="2800" b="0" strike="noStrike" spc="-1" dirty="0">
                <a:solidFill>
                  <a:schemeClr val="tx1"/>
                </a:solidFill>
                <a:latin typeface="Times New Roman"/>
                <a:ea typeface="Calibri"/>
              </a:rPr>
              <a:t>Міжобласному спеціалізованому медико-генетичному  центру ‒ центру рідкісних (</a:t>
            </a:r>
            <a:r>
              <a:rPr lang="uk-UA" sz="2800" b="0" strike="noStrike" spc="-1" dirty="0" err="1">
                <a:solidFill>
                  <a:schemeClr val="tx1"/>
                </a:solidFill>
                <a:latin typeface="Times New Roman"/>
                <a:ea typeface="Calibri"/>
              </a:rPr>
              <a:t>орфанних</a:t>
            </a:r>
            <a:r>
              <a:rPr lang="uk-UA" sz="2800" b="0" strike="noStrike" spc="-1" dirty="0">
                <a:solidFill>
                  <a:schemeClr val="tx1"/>
                </a:solidFill>
                <a:latin typeface="Times New Roman"/>
                <a:ea typeface="Calibri"/>
              </a:rPr>
              <a:t>) захворювань </a:t>
            </a:r>
            <a:r>
              <a:rPr lang="uk-UA" sz="2800" b="0" strike="noStrike" spc="-1" dirty="0" smtClean="0">
                <a:solidFill>
                  <a:schemeClr val="tx1"/>
                </a:solidFill>
                <a:latin typeface="Times New Roman"/>
                <a:ea typeface="Calibri"/>
              </a:rPr>
              <a:t>(</a:t>
            </a:r>
            <a:r>
              <a:rPr lang="uk-UA" sz="2800" b="0" strike="noStrike" spc="-1" dirty="0">
                <a:solidFill>
                  <a:schemeClr val="tx1"/>
                </a:solidFill>
                <a:latin typeface="Times New Roman"/>
                <a:ea typeface="Calibri"/>
              </a:rPr>
              <a:t>проф. </a:t>
            </a:r>
            <a:r>
              <a:rPr lang="uk-UA" sz="2800" b="0" strike="noStrike" spc="-1" dirty="0" err="1">
                <a:solidFill>
                  <a:schemeClr val="tx1"/>
                </a:solidFill>
                <a:latin typeface="Times New Roman"/>
                <a:ea typeface="Calibri"/>
              </a:rPr>
              <a:t>Гречаніна</a:t>
            </a:r>
            <a:r>
              <a:rPr lang="uk-UA" sz="2800" b="0" strike="noStrike" spc="-1" dirty="0">
                <a:solidFill>
                  <a:schemeClr val="tx1"/>
                </a:solidFill>
                <a:latin typeface="Times New Roman"/>
                <a:ea typeface="Calibri"/>
              </a:rPr>
              <a:t> О. Я., Гусар В. А. (2007), у  співпраці </a:t>
            </a:r>
            <a:r>
              <a:rPr lang="uk-UA" sz="2800" b="0" strike="noStrike" spc="-1" dirty="0" smtClean="0">
                <a:solidFill>
                  <a:schemeClr val="tx1"/>
                </a:solidFill>
                <a:latin typeface="Times New Roman"/>
                <a:ea typeface="Calibri"/>
              </a:rPr>
              <a:t>із  </a:t>
            </a:r>
            <a:r>
              <a:rPr lang="uk-UA" sz="2800" b="0" strike="noStrike" spc="-1" dirty="0" err="1">
                <a:solidFill>
                  <a:schemeClr val="tx1"/>
                </a:solidFill>
                <a:latin typeface="Times New Roman"/>
                <a:ea typeface="Calibri"/>
              </a:rPr>
              <a:t>Маталон</a:t>
            </a:r>
            <a:r>
              <a:rPr lang="uk-UA" sz="2800" b="0" strike="noStrike" spc="-1" dirty="0">
                <a:solidFill>
                  <a:schemeClr val="tx1"/>
                </a:solidFill>
                <a:latin typeface="Times New Roman"/>
                <a:ea typeface="Calibri"/>
              </a:rPr>
              <a:t> Р. (США). </a:t>
            </a:r>
            <a:r>
              <a:rPr lang="uk-UA" sz="2800" b="0" strike="noStrike" spc="-1" dirty="0" smtClean="0">
                <a:solidFill>
                  <a:schemeClr val="tx1"/>
                </a:solidFill>
                <a:latin typeface="Times New Roman"/>
                <a:ea typeface="Calibri"/>
              </a:rPr>
              <a:t/>
            </a:r>
            <a:br>
              <a:rPr lang="uk-UA" sz="2800" b="0" strike="noStrike" spc="-1" dirty="0" smtClean="0">
                <a:solidFill>
                  <a:schemeClr val="tx1"/>
                </a:solidFill>
                <a:latin typeface="Times New Roman"/>
                <a:ea typeface="Calibri"/>
              </a:rPr>
            </a:br>
            <a:r>
              <a:rPr lang="uk-UA" sz="2800" b="0" strike="noStrike" spc="-1" dirty="0" smtClean="0">
                <a:solidFill>
                  <a:schemeClr val="tx1"/>
                </a:solidFill>
                <a:latin typeface="Times New Roman"/>
                <a:ea typeface="Calibri"/>
              </a:rPr>
              <a:t>Дослідження </a:t>
            </a:r>
            <a:r>
              <a:rPr lang="uk-UA" sz="2800" b="0" strike="noStrike" spc="-1" dirty="0">
                <a:solidFill>
                  <a:schemeClr val="tx1"/>
                </a:solidFill>
                <a:latin typeface="Times New Roman"/>
                <a:ea typeface="Calibri"/>
              </a:rPr>
              <a:t>щодо епігенетичних  характеристик зв'язку  </a:t>
            </a:r>
            <a:r>
              <a:rPr lang="uk-UA" sz="2800" b="0" strike="noStrike" spc="-1" dirty="0" smtClean="0">
                <a:solidFill>
                  <a:schemeClr val="tx1"/>
                </a:solidFill>
                <a:latin typeface="Times New Roman"/>
                <a:ea typeface="Calibri"/>
              </a:rPr>
              <a:t/>
            </a:r>
            <a:br>
              <a:rPr lang="uk-UA" sz="2800" b="0" strike="noStrike" spc="-1" dirty="0" smtClean="0">
                <a:solidFill>
                  <a:schemeClr val="tx1"/>
                </a:solidFill>
                <a:latin typeface="Times New Roman"/>
                <a:ea typeface="Calibri"/>
              </a:rPr>
            </a:br>
            <a:r>
              <a:rPr lang="uk-UA" sz="2800" b="0" strike="noStrike" spc="-1" dirty="0" err="1" smtClean="0">
                <a:solidFill>
                  <a:schemeClr val="tx1"/>
                </a:solidFill>
                <a:latin typeface="Times New Roman"/>
                <a:ea typeface="Calibri"/>
              </a:rPr>
              <a:t>фолатно-метіонінового</a:t>
            </a:r>
            <a:r>
              <a:rPr lang="uk-UA" sz="2800" b="0" strike="noStrike" spc="-1" dirty="0" smtClean="0">
                <a:solidFill>
                  <a:schemeClr val="tx1"/>
                </a:solidFill>
                <a:latin typeface="Times New Roman"/>
                <a:ea typeface="Calibri"/>
              </a:rPr>
              <a:t>  </a:t>
            </a:r>
            <a:r>
              <a:rPr lang="uk-UA" sz="2800" b="0" strike="noStrike" spc="-1" dirty="0">
                <a:solidFill>
                  <a:schemeClr val="tx1"/>
                </a:solidFill>
                <a:latin typeface="Times New Roman"/>
                <a:ea typeface="Calibri"/>
              </a:rPr>
              <a:t>циклу </a:t>
            </a:r>
            <a:r>
              <a:rPr lang="uk-UA" sz="2800" b="0" strike="noStrike" spc="-1" dirty="0" smtClean="0">
                <a:solidFill>
                  <a:schemeClr val="tx1"/>
                </a:solidFill>
                <a:latin typeface="Times New Roman"/>
                <a:ea typeface="Calibri"/>
              </a:rPr>
              <a:t>та  </a:t>
            </a:r>
            <a:r>
              <a:rPr lang="uk-UA" sz="2800" b="0" strike="noStrike" spc="-1" dirty="0">
                <a:solidFill>
                  <a:schemeClr val="tx1"/>
                </a:solidFill>
                <a:latin typeface="Times New Roman"/>
                <a:ea typeface="Calibri"/>
              </a:rPr>
              <a:t>мітохондріальних  захворювань  належать </a:t>
            </a:r>
            <a:r>
              <a:rPr lang="uk-UA" sz="2800" b="0" strike="noStrike" spc="-1" dirty="0" err="1">
                <a:solidFill>
                  <a:schemeClr val="tx1"/>
                </a:solidFill>
                <a:latin typeface="Times New Roman"/>
                <a:ea typeface="Calibri"/>
              </a:rPr>
              <a:t>Гречаніній</a:t>
            </a:r>
            <a:r>
              <a:rPr lang="uk-UA" sz="2800" b="0" strike="noStrike" spc="-1" dirty="0">
                <a:solidFill>
                  <a:schemeClr val="tx1"/>
                </a:solidFill>
                <a:latin typeface="Times New Roman"/>
                <a:ea typeface="Calibri"/>
              </a:rPr>
              <a:t> </a:t>
            </a:r>
            <a:r>
              <a:rPr lang="uk-UA" sz="2800" b="0" strike="noStrike" spc="-1" dirty="0" smtClean="0">
                <a:solidFill>
                  <a:schemeClr val="tx1"/>
                </a:solidFill>
                <a:latin typeface="Times New Roman"/>
                <a:ea typeface="Calibri"/>
              </a:rPr>
              <a:t>Ю.Б. </a:t>
            </a:r>
            <a:r>
              <a:rPr lang="uk-UA" sz="2800" b="0" strike="noStrike" spc="-1" dirty="0">
                <a:solidFill>
                  <a:schemeClr val="tx1"/>
                </a:solidFill>
                <a:latin typeface="Times New Roman"/>
                <a:ea typeface="Calibri"/>
              </a:rPr>
              <a:t>(2011</a:t>
            </a:r>
            <a:r>
              <a:rPr lang="en-US" sz="2800" b="0" strike="noStrike" spc="-1" dirty="0" smtClean="0">
                <a:solidFill>
                  <a:schemeClr val="tx1"/>
                </a:solidFill>
                <a:latin typeface="Times New Roman"/>
                <a:ea typeface="Calibri"/>
              </a:rPr>
              <a:t>)</a:t>
            </a:r>
            <a:r>
              <a:rPr lang="uk-UA" sz="2800" b="0" strike="noStrike" spc="-1" dirty="0" smtClean="0">
                <a:solidFill>
                  <a:schemeClr val="tx1"/>
                </a:solidFill>
                <a:latin typeface="Times New Roman"/>
                <a:ea typeface="Calibri"/>
              </a:rPr>
              <a:t>.</a:t>
            </a:r>
            <a:endParaRPr lang="en-US" sz="2800" b="0" strike="noStrike" spc="-1" dirty="0">
              <a:solidFill>
                <a:srgbClr val="191B0E"/>
              </a:solidFill>
              <a:latin typeface="Franklin Gothic Book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0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Рисунок 3"/>
          <p:cNvPicPr/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537400" y="0"/>
            <a:ext cx="11654599" cy="6858000"/>
          </a:xfrm>
          <a:prstGeom prst="rect">
            <a:avLst/>
          </a:prstGeom>
          <a:ln>
            <a:noFill/>
          </a:ln>
        </p:spPr>
      </p:pic>
      <p:sp>
        <p:nvSpPr>
          <p:cNvPr id="188" name="CustomShape 1"/>
          <p:cNvSpPr/>
          <p:nvPr/>
        </p:nvSpPr>
        <p:spPr>
          <a:xfrm>
            <a:off x="1007640" y="466560"/>
            <a:ext cx="10580400" cy="6125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400" b="1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Підвищення рівня </a:t>
            </a:r>
            <a:r>
              <a:rPr lang="uk-UA" sz="2400" b="1" strike="noStrike" spc="-1" dirty="0" err="1">
                <a:solidFill>
                  <a:srgbClr val="000000"/>
                </a:solidFill>
                <a:latin typeface="Times New Roman"/>
                <a:ea typeface="Calibri"/>
              </a:rPr>
              <a:t>гомоцистеїну</a:t>
            </a:r>
            <a:r>
              <a:rPr lang="uk-UA" sz="2400" b="1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не є  специфічним показником.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uk-UA" sz="2400" b="1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Часто він зустрічається при набутих станах:</a:t>
            </a:r>
            <a:endParaRPr lang="uk-UA" sz="24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Symbol"/>
              <a:buChar char=""/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дисфункції щитоподібної залози;</a:t>
            </a:r>
            <a:endParaRPr lang="uk-UA" sz="24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Symbol"/>
              <a:buChar char=""/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хронічній гіперглікемії;</a:t>
            </a:r>
            <a:endParaRPr lang="uk-UA" sz="24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Symbol"/>
              <a:buChar char=""/>
            </a:pP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онкогематологічних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захворюваннях;</a:t>
            </a:r>
            <a:endParaRPr lang="uk-UA" sz="24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Symbol"/>
              <a:buChar char=""/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псоріазі;</a:t>
            </a:r>
            <a:endParaRPr lang="uk-UA" sz="24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Symbol"/>
              <a:buChar char=""/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курінні (за наявними даними, кожна викурена за день сигарета збільшує рівень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гомоцистеїну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на 1 % у жінок та на 0,5 %  у чоловіків);</a:t>
            </a:r>
            <a:endParaRPr lang="uk-UA" sz="24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buClr>
                <a:srgbClr val="000000"/>
              </a:buClr>
              <a:buFont typeface="Symbol"/>
              <a:buChar char=""/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зловживанні кави (у осіб, які вживають більше шести чашок кави на день, рівень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гомоцистеїну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на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2‒3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мкмоль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/л вище, ніж у тих, хто не п'є каву, оскільки кофеїн здатний пригнічувати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метіонінсинтазу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).</a:t>
            </a:r>
            <a:endParaRPr lang="uk-UA" sz="2400" b="0" strike="noStrike" spc="-1" dirty="0">
              <a:latin typeface="Arial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0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Рисунок 3"/>
          <p:cNvPicPr/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/>
        </p:blipFill>
        <p:spPr>
          <a:xfrm>
            <a:off x="537400" y="-83127"/>
            <a:ext cx="11765436" cy="6941127"/>
          </a:xfrm>
          <a:prstGeom prst="rect">
            <a:avLst/>
          </a:prstGeom>
          <a:ln>
            <a:noFill/>
          </a:ln>
        </p:spPr>
      </p:pic>
      <p:sp>
        <p:nvSpPr>
          <p:cNvPr id="190" name="CustomShape 1"/>
          <p:cNvSpPr/>
          <p:nvPr/>
        </p:nvSpPr>
        <p:spPr>
          <a:xfrm>
            <a:off x="890649" y="1239120"/>
            <a:ext cx="9832769" cy="2288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457200" algn="ctr">
              <a:lnSpc>
                <a:spcPct val="150000"/>
              </a:lnSpc>
            </a:pPr>
            <a:r>
              <a:rPr lang="uk-UA" sz="2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Високий рівень </a:t>
            </a:r>
            <a:r>
              <a:rPr lang="uk-UA" sz="2400" b="1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гомоцистеїну</a:t>
            </a:r>
            <a:r>
              <a:rPr lang="uk-UA" sz="2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в плазмі крові потрібно розглядати як фактор ризику розвитку як атеросклеротичного, </a:t>
            </a:r>
            <a:r>
              <a:rPr lang="uk-UA" sz="24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uk-UA" sz="24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2400" b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так </a:t>
            </a:r>
            <a:r>
              <a:rPr lang="uk-UA" sz="2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і </a:t>
            </a:r>
            <a:r>
              <a:rPr lang="uk-UA" sz="2400" b="1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тромбогенного</a:t>
            </a:r>
            <a:r>
              <a:rPr lang="uk-UA" sz="24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ураження судин.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50000"/>
              </a:lnSpc>
              <a:spcBef>
                <a:spcPts val="26"/>
              </a:spcBef>
            </a:pPr>
            <a:r>
              <a:rPr lang="uk-UA" sz="2400" b="1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 </a:t>
            </a:r>
            <a:endParaRPr lang="uk-UA" sz="2400" b="0" strike="noStrike" spc="-1" dirty="0">
              <a:latin typeface="Arial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25400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7399" y="-11875"/>
            <a:ext cx="11684625" cy="68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2" name="CustomShape 1"/>
          <p:cNvSpPr/>
          <p:nvPr/>
        </p:nvSpPr>
        <p:spPr>
          <a:xfrm>
            <a:off x="1300320" y="716820"/>
            <a:ext cx="10180080" cy="5151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50000"/>
              </a:lnSpc>
              <a:spcBef>
                <a:spcPts val="26"/>
              </a:spcBef>
            </a:pP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Класифікація ГЦУ</a:t>
            </a:r>
            <a:endParaRPr lang="uk-UA" sz="2000" b="0" strike="noStrike" spc="-1" dirty="0">
              <a:latin typeface="Arial"/>
            </a:endParaRPr>
          </a:p>
          <a:p>
            <a:pPr>
              <a:lnSpc>
                <a:spcPct val="150000"/>
              </a:lnSpc>
              <a:spcBef>
                <a:spcPts val="26"/>
              </a:spcBef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Клініко-генетичні форми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Calibri"/>
              </a:rPr>
              <a:t>гомоцистинурії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spcBef>
                <a:spcPts val="26"/>
              </a:spcBef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Гомоцистинурія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обумовлена порушенням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транссульфурації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(класична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гомоцистинурія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):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spcBef>
                <a:spcPts val="26"/>
              </a:spcBef>
              <a:buClr>
                <a:srgbClr val="000000"/>
              </a:buClr>
              <a:buFont typeface="Courier New"/>
              <a:buChar char="o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В6-залежна;</a:t>
            </a:r>
            <a:endParaRPr lang="uk-UA" sz="2000" b="0" strike="noStrike" spc="-1" dirty="0">
              <a:latin typeface="Arial"/>
            </a:endParaRPr>
          </a:p>
          <a:p>
            <a:pPr marL="743040" lvl="1" indent="-285480">
              <a:lnSpc>
                <a:spcPct val="150000"/>
              </a:lnSpc>
              <a:spcBef>
                <a:spcPts val="26"/>
              </a:spcBef>
              <a:buClr>
                <a:srgbClr val="000000"/>
              </a:buClr>
              <a:buFont typeface="Courier New"/>
              <a:buChar char="o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В6-резистентна.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spcBef>
                <a:spcPts val="26"/>
              </a:spcBef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Гомоцистинурія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обумовлена порушенням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реметилювання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uk-UA" sz="2000" b="0" strike="noStrike" spc="-1" dirty="0">
              <a:latin typeface="Arial"/>
            </a:endParaRPr>
          </a:p>
          <a:p>
            <a:pPr>
              <a:lnSpc>
                <a:spcPct val="150000"/>
              </a:lnSpc>
              <a:spcBef>
                <a:spcPts val="26"/>
              </a:spcBef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 </a:t>
            </a:r>
            <a:endParaRPr lang="uk-UA" sz="2000" b="0" strike="noStrike" spc="-1" dirty="0">
              <a:latin typeface="Arial"/>
            </a:endParaRPr>
          </a:p>
          <a:p>
            <a:pPr>
              <a:lnSpc>
                <a:spcPct val="150000"/>
              </a:lnSpc>
              <a:spcBef>
                <a:spcPts val="26"/>
              </a:spcBef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Ступені тяжкості ГЦУ: рівень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Calibri"/>
              </a:rPr>
              <a:t>гомоцистеїну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: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spcBef>
                <a:spcPts val="26"/>
              </a:spcBef>
              <a:buClr>
                <a:srgbClr val="000000"/>
              </a:buClr>
              <a:buFont typeface="Symbol"/>
              <a:buChar char=""/>
            </a:pPr>
            <a:r>
              <a:rPr lang="uk-UA" sz="2000" spc="-1" dirty="0">
                <a:solidFill>
                  <a:srgbClr val="000000"/>
                </a:solidFill>
                <a:latin typeface="Times New Roman"/>
                <a:ea typeface="Times New Roman"/>
              </a:rPr>
              <a:t>легкий ‒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15‒30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мкмоль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/л;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spcBef>
                <a:spcPts val="26"/>
              </a:spcBef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середній ‒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31‒100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мкмоль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/л;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spcBef>
                <a:spcPts val="26"/>
              </a:spcBef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тяжкий 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&gt; 100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мкмоль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/л.</a:t>
            </a:r>
            <a:endParaRPr lang="uk-UA" sz="2000" b="0" strike="noStrike" spc="-1" dirty="0">
              <a:latin typeface="Arial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18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3" name="Table 1"/>
          <p:cNvGraphicFramePr/>
          <p:nvPr>
            <p:extLst>
              <p:ext uri="{D42A27DB-BD31-4B8C-83A1-F6EECF244321}">
                <p14:modId xmlns:p14="http://schemas.microsoft.com/office/powerpoint/2010/main" val="1061008393"/>
              </p:ext>
            </p:extLst>
          </p:nvPr>
        </p:nvGraphicFramePr>
        <p:xfrm>
          <a:off x="894240" y="1104480"/>
          <a:ext cx="11042280" cy="5316195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8138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390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628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26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821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b="1" strike="noStrike" spc="-1" dirty="0"/>
                        <a:t>Захворювання (номер ОМІМ)</a:t>
                      </a:r>
                      <a:endParaRPr lang="uk-UA" sz="1400" b="1" strike="noStrike" spc="-1" dirty="0">
                        <a:latin typeface="Arial"/>
                      </a:endParaRPr>
                    </a:p>
                  </a:txBody>
                  <a:tcPr marL="38160" marR="381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b="1" strike="noStrike" spc="-1" dirty="0"/>
                        <a:t>Дефіцит ферменту</a:t>
                      </a:r>
                      <a:endParaRPr lang="uk-UA" sz="1400" b="1" strike="noStrike" spc="-1" dirty="0">
                        <a:latin typeface="Arial"/>
                      </a:endParaRPr>
                    </a:p>
                  </a:txBody>
                  <a:tcPr marL="38160" marR="381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b="1" strike="noStrike" spc="-1" dirty="0"/>
                        <a:t>Ген (локус)</a:t>
                      </a:r>
                      <a:endParaRPr lang="uk-UA" sz="1400" b="1" strike="noStrike" spc="-1" dirty="0">
                        <a:latin typeface="Arial"/>
                      </a:endParaRPr>
                    </a:p>
                  </a:txBody>
                  <a:tcPr marL="38160" marR="381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b="1" strike="noStrike" spc="-1" dirty="0"/>
                        <a:t>Тип успадкування</a:t>
                      </a:r>
                      <a:endParaRPr lang="uk-UA" sz="1400" b="1" strike="noStrike" spc="-1" dirty="0">
                        <a:latin typeface="Arial"/>
                      </a:endParaRPr>
                    </a:p>
                  </a:txBody>
                  <a:tcPr marL="38160" marR="3816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15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 noProof="0"/>
                        <a:t>Класична гомоцистинурія (# 236200) </a:t>
                      </a:r>
                      <a:endParaRPr lang="uk-UA" sz="1400" b="0" strike="noStrike" spc="-1" noProof="0">
                        <a:latin typeface="Arial"/>
                      </a:endParaRPr>
                    </a:p>
                  </a:txBody>
                  <a:tcPr marL="38160" marR="3816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noProof="0"/>
                        <a:t>Цистатіонін бета-синтаза </a:t>
                      </a:r>
                      <a:endParaRPr lang="uk-UA" sz="1400" b="0" strike="noStrike" spc="-1" noProof="0">
                        <a:latin typeface="Arial"/>
                      </a:endParaRPr>
                    </a:p>
                  </a:txBody>
                  <a:tcPr marL="38160" marR="381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noProof="0"/>
                        <a:t>CBS (21q22.3)</a:t>
                      </a:r>
                      <a:endParaRPr lang="uk-UA" sz="1400" b="0" strike="noStrike" spc="-1" noProof="0">
                        <a:latin typeface="Arial"/>
                      </a:endParaRPr>
                    </a:p>
                  </a:txBody>
                  <a:tcPr marL="38160" marR="381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/>
                        <a:t>АР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38160" marR="3816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956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 noProof="0"/>
                        <a:t>Тяжка форма дефіциту метилентетрагідрофолатредуктази (MTHFR) (# 236250) </a:t>
                      </a:r>
                      <a:endParaRPr lang="uk-UA" sz="1400" b="0" strike="noStrike" spc="-1" noProof="0">
                        <a:latin typeface="Arial"/>
                      </a:endParaRPr>
                    </a:p>
                  </a:txBody>
                  <a:tcPr marL="38160" marR="3816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noProof="0"/>
                        <a:t>Метилентетрагідрофолатредуктаза</a:t>
                      </a:r>
                      <a:endParaRPr lang="uk-UA" sz="1400" b="0" strike="noStrike" spc="-1" noProof="0">
                        <a:latin typeface="Arial"/>
                      </a:endParaRPr>
                    </a:p>
                  </a:txBody>
                  <a:tcPr marL="38160" marR="381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noProof="0"/>
                        <a:t>MTHFR (1р36.22)</a:t>
                      </a:r>
                      <a:endParaRPr lang="uk-UA" sz="1400" b="0" strike="noStrike" spc="-1" noProof="0">
                        <a:latin typeface="Arial"/>
                      </a:endParaRPr>
                    </a:p>
                  </a:txBody>
                  <a:tcPr marL="38160" marR="381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/>
                        <a:t>АР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38160" marR="3816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430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 noProof="0" dirty="0" err="1"/>
                        <a:t>Метилмалонова</a:t>
                      </a:r>
                      <a:r>
                        <a:rPr lang="uk-UA" sz="1400" strike="noStrike" spc="-1" noProof="0" dirty="0"/>
                        <a:t> </a:t>
                      </a:r>
                      <a:r>
                        <a:rPr lang="uk-UA" sz="1400" strike="noStrike" spc="-1" noProof="0" dirty="0" err="1"/>
                        <a:t>ацидурія</a:t>
                      </a:r>
                      <a:r>
                        <a:rPr lang="uk-UA" sz="1400" strike="noStrike" spc="-1" noProof="0" dirty="0"/>
                        <a:t> та </a:t>
                      </a:r>
                      <a:r>
                        <a:rPr lang="uk-UA" sz="1400" strike="noStrike" spc="-1" noProof="0" dirty="0" err="1"/>
                        <a:t>гомоцистинурія</a:t>
                      </a:r>
                      <a:r>
                        <a:rPr lang="uk-UA" sz="1400" strike="noStrike" spc="-1" noProof="0" dirty="0"/>
                        <a:t>, тип </a:t>
                      </a:r>
                      <a:r>
                        <a:rPr lang="uk-UA" sz="1400" strike="noStrike" spc="-1" noProof="0" dirty="0" err="1"/>
                        <a:t>cblC</a:t>
                      </a:r>
                      <a:r>
                        <a:rPr lang="uk-UA" sz="1400" strike="noStrike" spc="-1" noProof="0" dirty="0"/>
                        <a:t> (# 277400)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noProof="0" dirty="0"/>
                        <a:t> </a:t>
                      </a:r>
                      <a:endParaRPr lang="uk-UA" sz="1400" b="0" strike="noStrike" spc="-1" noProof="0" dirty="0">
                        <a:latin typeface="Arial"/>
                      </a:endParaRPr>
                    </a:p>
                  </a:txBody>
                  <a:tcPr marL="38160" marR="3816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noProof="0"/>
                        <a:t>Метилмалоніл-КоА мутаза та метіонінсинтаза – активність ферментів порушується вторинно через відсутність кофактора</a:t>
                      </a:r>
                      <a:endParaRPr lang="uk-UA" sz="1400" b="0" strike="noStrike" spc="-1" noProof="0">
                        <a:latin typeface="Arial"/>
                      </a:endParaRPr>
                    </a:p>
                  </a:txBody>
                  <a:tcPr marL="38160" marR="381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 noProof="0"/>
                        <a:t>MMACHC (1p34.1)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noProof="0"/>
                        <a:t> </a:t>
                      </a:r>
                      <a:endParaRPr lang="uk-UA" sz="1400" b="0" strike="noStrike" spc="-1" noProof="0">
                        <a:latin typeface="Arial"/>
                      </a:endParaRPr>
                    </a:p>
                  </a:txBody>
                  <a:tcPr marL="38160" marR="381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/>
                        <a:t>АР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38160" marR="3816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 noProof="0"/>
                        <a:t>Метилмалонова ацидурія та гомоцистинурія, тип cblC, дигенний (epi-cblC # 277400) </a:t>
                      </a:r>
                      <a:endParaRPr lang="uk-UA" sz="1400" b="0" strike="noStrike" spc="-1" noProof="0">
                        <a:latin typeface="Arial"/>
                      </a:endParaRPr>
                    </a:p>
                  </a:txBody>
                  <a:tcPr marL="38160" marR="3816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noProof="0"/>
                        <a:t>Метилмалоніл-КоА мутаза та метіонінсинтаза – активність ферментів порушується вторинно через відсутність кофактора</a:t>
                      </a:r>
                      <a:endParaRPr lang="uk-UA" sz="1400" b="0" strike="noStrike" spc="-1" noProof="0">
                        <a:latin typeface="Arial"/>
                      </a:endParaRPr>
                    </a:p>
                  </a:txBody>
                  <a:tcPr marL="38160" marR="381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 noProof="0"/>
                        <a:t>PRDX1 (</a:t>
                      </a:r>
                      <a:r>
                        <a:rPr lang="uk-UA" sz="1400" strike="noStrike" spc="-1" noProof="0" smtClean="0"/>
                        <a:t>1p34.1)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 noProof="0" smtClean="0"/>
                        <a:t>MAHCC </a:t>
                      </a:r>
                      <a:r>
                        <a:rPr lang="uk-UA" sz="1400" strike="noStrike" spc="-1" noProof="0"/>
                        <a:t>(1p34.1)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noProof="0"/>
                        <a:t> </a:t>
                      </a:r>
                      <a:endParaRPr lang="uk-UA" sz="1400" b="0" strike="noStrike" spc="-1" noProof="0">
                        <a:latin typeface="Arial"/>
                      </a:endParaRPr>
                    </a:p>
                  </a:txBody>
                  <a:tcPr marL="38160" marR="381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/>
                        <a:t>АР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38160" marR="3816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78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 noProof="0"/>
                        <a:t>Метилмалонова ацидурія та гомоцистинурія, тип cblD (# 277410) </a:t>
                      </a:r>
                      <a:endParaRPr lang="uk-UA" sz="1400" b="0" strike="noStrike" spc="-1" noProof="0">
                        <a:latin typeface="Arial"/>
                      </a:endParaRPr>
                    </a:p>
                  </a:txBody>
                  <a:tcPr marL="38160" marR="3816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noProof="0"/>
                        <a:t>Метилмалоніл-КоА мутаза та метіонінсинтаза – активність ферментів порушується вторинно через відсутність кофактора</a:t>
                      </a:r>
                      <a:endParaRPr lang="uk-UA" sz="1400" b="0" strike="noStrike" spc="-1" noProof="0">
                        <a:latin typeface="Arial"/>
                      </a:endParaRPr>
                    </a:p>
                  </a:txBody>
                  <a:tcPr marL="38160" marR="381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 noProof="0"/>
                        <a:t>MMADHC (2q23.2)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noProof="0"/>
                        <a:t> </a:t>
                      </a:r>
                      <a:endParaRPr lang="uk-UA" sz="1400" b="0" strike="noStrike" spc="-1" noProof="0">
                        <a:latin typeface="Arial"/>
                      </a:endParaRPr>
                    </a:p>
                  </a:txBody>
                  <a:tcPr marL="38160" marR="3816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dirty="0"/>
                        <a:t>АР</a:t>
                      </a:r>
                      <a:endParaRPr lang="uk-UA" sz="1400" b="0" strike="noStrike" spc="-1" dirty="0">
                        <a:latin typeface="Arial"/>
                      </a:endParaRPr>
                    </a:p>
                  </a:txBody>
                  <a:tcPr marL="38160" marR="3816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78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 noProof="0"/>
                        <a:t>Гомоцистинурія-мегалобласна анемія, </a:t>
                      </a:r>
                      <a:r>
                        <a:rPr lang="uk-UA" sz="1400" strike="noStrike" spc="-1" noProof="0" smtClean="0"/>
                        <a:t/>
                      </a:r>
                      <a:br>
                        <a:rPr lang="uk-UA" sz="1400" strike="noStrike" spc="-1" noProof="0" smtClean="0"/>
                      </a:br>
                      <a:r>
                        <a:rPr lang="uk-UA" sz="1400" strike="noStrike" spc="-1" noProof="0" smtClean="0"/>
                        <a:t>тип </a:t>
                      </a:r>
                      <a:r>
                        <a:rPr lang="uk-UA" sz="1400" strike="noStrike" spc="-1" noProof="0"/>
                        <a:t>cblE (# 236270)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noProof="0"/>
                        <a:t> </a:t>
                      </a:r>
                      <a:endParaRPr lang="uk-UA" sz="1400" b="0" strike="noStrike" spc="-1" noProof="0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noProof="0"/>
                        <a:t>Редуктаза метіонінсинтази – активність фермента порушується вторинно через відсутність кофактора</a:t>
                      </a:r>
                      <a:endParaRPr lang="uk-UA" sz="1400" b="0" strike="noStrike" spc="-1" noProof="0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 noProof="0" dirty="0"/>
                        <a:t>MTRR (5p15.31)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noProof="0" dirty="0"/>
                        <a:t> </a:t>
                      </a:r>
                      <a:endParaRPr lang="uk-UA" sz="1400" b="0" strike="noStrike" spc="-1" noProof="0" dirty="0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dirty="0"/>
                        <a:t>АР</a:t>
                      </a:r>
                      <a:endParaRPr lang="uk-UA" sz="1400" b="0" strike="noStrike" spc="-1" dirty="0">
                        <a:latin typeface="Arial"/>
                      </a:endParaRPr>
                    </a:p>
                  </a:txBody>
                  <a:tcPr marL="24480" marR="24480"/>
                </a:tc>
              </a:tr>
            </a:tbl>
          </a:graphicData>
        </a:graphic>
      </p:graphicFrame>
      <p:sp>
        <p:nvSpPr>
          <p:cNvPr id="194" name="CustomShape 2"/>
          <p:cNvSpPr/>
          <p:nvPr/>
        </p:nvSpPr>
        <p:spPr>
          <a:xfrm>
            <a:off x="-7859880" y="219182"/>
            <a:ext cx="27808920" cy="8309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uk-UA" sz="2400" b="1" strike="noStrike" spc="-1" dirty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</a:rPr>
              <a:t>Сучасна класифікація </a:t>
            </a:r>
            <a:r>
              <a:rPr lang="uk-UA" sz="2400" b="1" strike="noStrike" spc="-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</a:rPr>
              <a:t>ГЦУ</a:t>
            </a:r>
          </a:p>
          <a:p>
            <a:pPr algn="ctr">
              <a:lnSpc>
                <a:spcPct val="100000"/>
              </a:lnSpc>
            </a:pPr>
            <a:r>
              <a:rPr lang="uk-UA" sz="2400" b="1" strike="noStrike" spc="-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</a:rPr>
              <a:t>з </a:t>
            </a:r>
            <a:r>
              <a:rPr lang="uk-UA" sz="2400" b="1" strike="noStrike" spc="-1" dirty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</a:rPr>
              <a:t>генетичними </a:t>
            </a:r>
            <a:r>
              <a:rPr lang="uk-UA" sz="2400" b="1" strike="noStrike" spc="-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</a:rPr>
              <a:t>та біохімічними </a:t>
            </a:r>
            <a:r>
              <a:rPr lang="uk-UA" sz="2400" b="1" strike="noStrike" spc="-1" dirty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</a:rPr>
              <a:t>дефектами</a:t>
            </a:r>
            <a:endParaRPr lang="uk-UA" sz="2400" b="0" strike="noStrike" spc="-1" dirty="0">
              <a:ln>
                <a:solidFill>
                  <a:sysClr val="windowText" lastClr="000000"/>
                </a:solidFill>
              </a:ln>
              <a:solidFill>
                <a:schemeClr val="accent5">
                  <a:lumMod val="75000"/>
                </a:schemeClr>
              </a:solidFill>
              <a:latin typeface="Arial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18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5" name="Table 1"/>
          <p:cNvGraphicFramePr/>
          <p:nvPr>
            <p:extLst>
              <p:ext uri="{D42A27DB-BD31-4B8C-83A1-F6EECF244321}">
                <p14:modId xmlns:p14="http://schemas.microsoft.com/office/powerpoint/2010/main" val="1581757126"/>
              </p:ext>
            </p:extLst>
          </p:nvPr>
        </p:nvGraphicFramePr>
        <p:xfrm>
          <a:off x="802800" y="142200"/>
          <a:ext cx="11072525" cy="649299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8815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865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744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00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84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b="1" strike="noStrike" spc="-1" dirty="0"/>
                        <a:t>Захворювання (номер ОМІМ)</a:t>
                      </a:r>
                      <a:endParaRPr lang="uk-UA" sz="1400" b="1" strike="noStrike" spc="-1" dirty="0">
                        <a:latin typeface="Arial"/>
                      </a:endParaRPr>
                    </a:p>
                  </a:txBody>
                  <a:tcPr marL="38160" marR="381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b="1" strike="noStrike" spc="-1" dirty="0"/>
                        <a:t>Дефіцит ферменту</a:t>
                      </a:r>
                      <a:endParaRPr lang="uk-UA" sz="1400" b="1" strike="noStrike" spc="-1" dirty="0">
                        <a:latin typeface="Arial"/>
                      </a:endParaRPr>
                    </a:p>
                  </a:txBody>
                  <a:tcPr marL="38160" marR="381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b="1" strike="noStrike" spc="-1" dirty="0"/>
                        <a:t>Ген (локус)</a:t>
                      </a:r>
                      <a:endParaRPr lang="uk-UA" sz="1400" b="1" strike="noStrike" spc="-1" dirty="0">
                        <a:latin typeface="Arial"/>
                      </a:endParaRPr>
                    </a:p>
                  </a:txBody>
                  <a:tcPr marL="38160" marR="381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b="1" strike="noStrike" spc="-1" dirty="0"/>
                        <a:t>Тип успадкування</a:t>
                      </a:r>
                      <a:endParaRPr lang="uk-UA" sz="1400" b="1" strike="noStrike" spc="-1" dirty="0">
                        <a:latin typeface="Arial"/>
                      </a:endParaRPr>
                    </a:p>
                  </a:txBody>
                  <a:tcPr marL="38160" marR="38160" anchor="ctr"/>
                </a:tc>
              </a:tr>
              <a:tr h="913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 dirty="0" err="1"/>
                        <a:t>Метилмалонова</a:t>
                      </a:r>
                      <a:r>
                        <a:rPr lang="uk-UA" sz="1400" strike="noStrike" spc="-1" dirty="0"/>
                        <a:t> </a:t>
                      </a:r>
                      <a:r>
                        <a:rPr lang="uk-UA" sz="1400" strike="noStrike" spc="-1" dirty="0" err="1"/>
                        <a:t>ацидурія</a:t>
                      </a:r>
                      <a:r>
                        <a:rPr lang="uk-UA" sz="1400" strike="noStrike" spc="-1" dirty="0"/>
                        <a:t> та </a:t>
                      </a:r>
                      <a:r>
                        <a:rPr lang="uk-UA" sz="1400" strike="noStrike" spc="-1" dirty="0" err="1"/>
                        <a:t>гомоцистинурія</a:t>
                      </a:r>
                      <a:r>
                        <a:rPr lang="uk-UA" sz="1400" strike="noStrike" spc="-1" dirty="0"/>
                        <a:t>, тип </a:t>
                      </a:r>
                      <a:r>
                        <a:rPr lang="uk-UA" sz="1400" strike="noStrike" spc="-1" dirty="0" err="1"/>
                        <a:t>cblF</a:t>
                      </a:r>
                      <a:r>
                        <a:rPr lang="uk-UA" sz="1400" strike="noStrike" spc="-1" dirty="0"/>
                        <a:t> (# 277380) </a:t>
                      </a:r>
                      <a:endParaRPr lang="uk-UA" sz="1400" b="0" strike="noStrike" spc="-1" dirty="0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dirty="0" err="1"/>
                        <a:t>Метилмалоніл-КоА</a:t>
                      </a:r>
                      <a:r>
                        <a:rPr lang="uk-UA" sz="1400" strike="noStrike" spc="-1" dirty="0"/>
                        <a:t> </a:t>
                      </a:r>
                      <a:r>
                        <a:rPr lang="uk-UA" sz="1400" strike="noStrike" spc="-1" dirty="0" err="1"/>
                        <a:t>мутаза</a:t>
                      </a:r>
                      <a:r>
                        <a:rPr lang="uk-UA" sz="1400" strike="noStrike" spc="-1" dirty="0"/>
                        <a:t> та </a:t>
                      </a:r>
                      <a:r>
                        <a:rPr lang="uk-UA" sz="1400" strike="noStrike" spc="-1" dirty="0" err="1"/>
                        <a:t>метіонінсинтаза</a:t>
                      </a:r>
                      <a:r>
                        <a:rPr lang="uk-UA" sz="1400" strike="noStrike" spc="-1" dirty="0"/>
                        <a:t> – активність ферментів порушується вторинно через відсутність </a:t>
                      </a:r>
                      <a:r>
                        <a:rPr lang="uk-UA" sz="1400" strike="noStrike" spc="-1" dirty="0" err="1"/>
                        <a:t>кофактора</a:t>
                      </a:r>
                      <a:endParaRPr lang="uk-UA" sz="1400" b="0" strike="noStrike" spc="-1" dirty="0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/>
                        <a:t>LMBRD1 (6q13)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/>
                        <a:t> 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/>
                        <a:t>АР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87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 dirty="0" err="1"/>
                        <a:t>Гомоцистинурія-мегалобласна</a:t>
                      </a:r>
                      <a:r>
                        <a:rPr lang="uk-UA" sz="1400" strike="noStrike" spc="-1" dirty="0"/>
                        <a:t> анемія, </a:t>
                      </a:r>
                      <a:r>
                        <a:rPr lang="uk-UA" sz="1400" strike="noStrike" spc="-1" dirty="0" smtClean="0"/>
                        <a:t/>
                      </a:r>
                      <a:br>
                        <a:rPr lang="uk-UA" sz="1400" strike="noStrike" spc="-1" dirty="0" smtClean="0"/>
                      </a:br>
                      <a:r>
                        <a:rPr lang="uk-UA" sz="1400" strike="noStrike" spc="-1" dirty="0" smtClean="0"/>
                        <a:t>тип </a:t>
                      </a:r>
                      <a:r>
                        <a:rPr lang="uk-UA" sz="1400" strike="noStrike" spc="-1" dirty="0" err="1"/>
                        <a:t>cblG</a:t>
                      </a:r>
                      <a:r>
                        <a:rPr lang="uk-UA" sz="1400" strike="noStrike" spc="-1" dirty="0"/>
                        <a:t> (# 250940) </a:t>
                      </a:r>
                      <a:endParaRPr lang="uk-UA" sz="1400" b="0" strike="noStrike" spc="-1" dirty="0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dirty="0" err="1"/>
                        <a:t>Метіонінсинтаза</a:t>
                      </a:r>
                      <a:r>
                        <a:rPr lang="uk-UA" sz="1400" strike="noStrike" spc="-1" dirty="0"/>
                        <a:t> – активність ферменту порушується </a:t>
                      </a:r>
                      <a:r>
                        <a:rPr lang="uk-UA" sz="1400" strike="noStrike" spc="-1" dirty="0" err="1"/>
                        <a:t>вторинно</a:t>
                      </a:r>
                      <a:r>
                        <a:rPr lang="uk-UA" sz="1400" strike="noStrike" spc="-1" dirty="0"/>
                        <a:t> через відсутність </a:t>
                      </a:r>
                      <a:r>
                        <a:rPr lang="uk-UA" sz="1400" strike="noStrike" spc="-1" dirty="0" err="1"/>
                        <a:t>кофактора</a:t>
                      </a:r>
                      <a:endParaRPr lang="uk-UA" sz="1400" b="0" strike="noStrike" spc="-1" dirty="0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/>
                        <a:t>MTR (1q43)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/>
                        <a:t> 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/>
                        <a:t>АР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13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/>
                        <a:t>Метилмалонова ацидурія та гомоцистинурія, тип cblJ (# 614857) 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 dirty="0" err="1"/>
                        <a:t>Метилмалоніл-КоА</a:t>
                      </a:r>
                      <a:r>
                        <a:rPr lang="uk-UA" sz="1400" strike="noStrike" spc="-1" dirty="0"/>
                        <a:t> </a:t>
                      </a:r>
                      <a:r>
                        <a:rPr lang="uk-UA" sz="1400" strike="noStrike" spc="-1" dirty="0" err="1"/>
                        <a:t>мутаза</a:t>
                      </a:r>
                      <a:r>
                        <a:rPr lang="uk-UA" sz="1400" strike="noStrike" spc="-1" dirty="0"/>
                        <a:t> та </a:t>
                      </a:r>
                      <a:r>
                        <a:rPr lang="uk-UA" sz="1400" strike="noStrike" spc="-1" dirty="0" err="1"/>
                        <a:t>метіонінсинтаза</a:t>
                      </a:r>
                      <a:r>
                        <a:rPr lang="uk-UA" sz="1400" strike="noStrike" spc="-1" dirty="0"/>
                        <a:t> – активність ферментів порушується вторинно через відсутність </a:t>
                      </a:r>
                      <a:r>
                        <a:rPr lang="uk-UA" sz="1400" strike="noStrike" spc="-1" dirty="0" err="1"/>
                        <a:t>кофактора</a:t>
                      </a:r>
                      <a:endParaRPr lang="uk-UA" sz="1400" b="0" strike="noStrike" spc="-1" dirty="0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/>
                        <a:t>ABCD4 (14q24.3)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/>
                        <a:t> 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/>
                        <a:t>АР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77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/>
                        <a:t>Метилмалонова ацидурія та гомоцистинурія, тип cblХ (# 309541) 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uk-UA" sz="1400" strike="noStrike" spc="-1" dirty="0"/>
                        <a:t>Транскрипційна регуляція MMACHC. </a:t>
                      </a:r>
                      <a:r>
                        <a:rPr lang="uk-UA" sz="1400" strike="noStrike" spc="-1" dirty="0" err="1"/>
                        <a:t>Метилмалоніл-КоА</a:t>
                      </a:r>
                      <a:r>
                        <a:rPr lang="uk-UA" sz="1400" strike="noStrike" spc="-1" dirty="0"/>
                        <a:t> </a:t>
                      </a:r>
                      <a:r>
                        <a:rPr lang="uk-UA" sz="1400" strike="noStrike" spc="-1" dirty="0" err="1"/>
                        <a:t>мутаза</a:t>
                      </a:r>
                      <a:r>
                        <a:rPr lang="uk-UA" sz="1400" strike="noStrike" spc="-1" dirty="0"/>
                        <a:t> та </a:t>
                      </a:r>
                      <a:r>
                        <a:rPr lang="uk-UA" sz="1400" strike="noStrike" spc="-1" dirty="0" err="1"/>
                        <a:t>метіонінсинтаза</a:t>
                      </a:r>
                      <a:r>
                        <a:rPr lang="uk-UA" sz="1400" strike="noStrike" spc="-1" dirty="0"/>
                        <a:t> – активність ферментів порушується </a:t>
                      </a:r>
                      <a:r>
                        <a:rPr lang="uk-UA" sz="1400" strike="noStrike" spc="-1" dirty="0" err="1"/>
                        <a:t>вторинно</a:t>
                      </a:r>
                      <a:r>
                        <a:rPr lang="uk-UA" sz="1400" strike="noStrike" spc="-1" dirty="0"/>
                        <a:t> через відсутність </a:t>
                      </a:r>
                      <a:r>
                        <a:rPr lang="uk-UA" sz="1400" strike="noStrike" spc="-1" dirty="0" err="1"/>
                        <a:t>кофактора</a:t>
                      </a:r>
                      <a:endParaRPr lang="uk-UA" sz="1400" b="0" strike="noStrike" spc="-1" dirty="0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/>
                        <a:t>HCFC1 (Xq28)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/>
                        <a:t> 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/>
                        <a:t>ХР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/>
                        <a:t> 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14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 dirty="0"/>
                        <a:t>Дефіцит </a:t>
                      </a:r>
                      <a:r>
                        <a:rPr lang="uk-UA" sz="1400" strike="noStrike" spc="-1" dirty="0" err="1"/>
                        <a:t>метилентетрагідрофолатдегідрогенази</a:t>
                      </a:r>
                      <a:r>
                        <a:rPr lang="uk-UA" sz="1400" strike="noStrike" spc="-1" dirty="0"/>
                        <a:t> </a:t>
                      </a:r>
                      <a:r>
                        <a:rPr lang="uk-UA" sz="1400" strike="noStrike" spc="-1" dirty="0" smtClean="0"/>
                        <a:t/>
                      </a:r>
                      <a:br>
                        <a:rPr lang="uk-UA" sz="1400" strike="noStrike" spc="-1" dirty="0" smtClean="0"/>
                      </a:br>
                      <a:r>
                        <a:rPr lang="uk-UA" sz="1400" strike="noStrike" spc="-1" dirty="0" smtClean="0"/>
                        <a:t>(# </a:t>
                      </a:r>
                      <a:r>
                        <a:rPr lang="uk-UA" sz="1400" strike="noStrike" spc="-1" dirty="0"/>
                        <a:t>617780) </a:t>
                      </a:r>
                      <a:endParaRPr lang="uk-UA" sz="1400" b="0" strike="noStrike" spc="-1" dirty="0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uk-UA" sz="1400" strike="noStrike" spc="-1" dirty="0" smtClean="0"/>
                        <a:t>5,10-метилентетрагідрофолатдегідрогеназа</a:t>
                      </a:r>
                      <a:r>
                        <a:rPr lang="uk-UA" sz="1400" strike="noStrike" spc="-1" dirty="0"/>
                        <a:t>, </a:t>
                      </a:r>
                      <a:r>
                        <a:rPr lang="uk-UA" sz="1400" strike="noStrike" spc="-1" dirty="0" smtClean="0"/>
                        <a:t/>
                      </a:r>
                      <a:br>
                        <a:rPr lang="uk-UA" sz="1400" strike="noStrike" spc="-1" dirty="0" smtClean="0"/>
                      </a:br>
                      <a:r>
                        <a:rPr lang="uk-UA" sz="1400" strike="noStrike" spc="-1" dirty="0" smtClean="0"/>
                        <a:t>5,10-метенілтетрагідрофолатциклогідролаза</a:t>
                      </a:r>
                      <a:r>
                        <a:rPr lang="uk-UA" sz="1400" strike="noStrike" spc="-1" dirty="0"/>
                        <a:t>, </a:t>
                      </a:r>
                      <a:r>
                        <a:rPr lang="uk-UA" sz="1400" strike="noStrike" spc="-1" dirty="0" smtClean="0"/>
                        <a:t/>
                      </a:r>
                      <a:br>
                        <a:rPr lang="uk-UA" sz="1400" strike="noStrike" spc="-1" dirty="0" smtClean="0"/>
                      </a:br>
                      <a:r>
                        <a:rPr lang="uk-UA" sz="1400" strike="noStrike" spc="-1" dirty="0" smtClean="0"/>
                        <a:t>10-формілтетрагідрофолат </a:t>
                      </a:r>
                      <a:r>
                        <a:rPr lang="uk-UA" sz="1400" strike="noStrike" spc="-1" dirty="0" err="1"/>
                        <a:t>синтетаза</a:t>
                      </a:r>
                      <a:r>
                        <a:rPr lang="uk-UA" sz="1400" strike="noStrike" spc="-1" dirty="0"/>
                        <a:t> </a:t>
                      </a:r>
                      <a:endParaRPr lang="uk-UA" sz="1400" b="0" strike="noStrike" spc="-1" dirty="0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/>
                        <a:t>MTHFD1 (14q23.3)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/>
                        <a:t> 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/>
                        <a:t>АР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26"/>
                        </a:spcBef>
                      </a:pPr>
                      <a:r>
                        <a:rPr lang="uk-UA" sz="1400" strike="noStrike" spc="-1"/>
                        <a:t> 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8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/>
                        <a:t>Дефіцит транскобаламіну ІІ (# 275350) 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uk-UA" sz="1400" strike="noStrike" spc="-1" dirty="0" err="1"/>
                        <a:t>Транскобаламін</a:t>
                      </a:r>
                      <a:r>
                        <a:rPr lang="uk-UA" sz="1400" strike="noStrike" spc="-1" dirty="0"/>
                        <a:t>, клітинна доставка </a:t>
                      </a:r>
                      <a:r>
                        <a:rPr lang="uk-UA" sz="1400" strike="noStrike" spc="-1" dirty="0" err="1"/>
                        <a:t>cbl</a:t>
                      </a:r>
                      <a:r>
                        <a:rPr lang="uk-UA" sz="1400" strike="noStrike" spc="-1" dirty="0"/>
                        <a:t> </a:t>
                      </a:r>
                      <a:endParaRPr lang="uk-UA" sz="1400" b="0" strike="noStrike" spc="-1" dirty="0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/>
                        <a:t>TCN2 (22q12.2) 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/>
                        <a:t>АР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/>
                        <a:t> 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20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/>
                        <a:t>Метилмалонова ацидурія та гомоцистинурія, тип TcblR (# 613646) 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uk-UA" sz="1400" strike="noStrike" spc="-1" dirty="0" err="1"/>
                        <a:t>TCblR</a:t>
                      </a:r>
                      <a:r>
                        <a:rPr lang="uk-UA" sz="1400" strike="noStrike" spc="-1" dirty="0"/>
                        <a:t> клітинний рецептор</a:t>
                      </a:r>
                      <a:endParaRPr lang="uk-UA" sz="1400" b="0" strike="noStrike" spc="-1" dirty="0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/>
                        <a:t>CD320 (19p13.2)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/>
                        <a:t> </a:t>
                      </a:r>
                      <a:endParaRPr lang="uk-UA" sz="1400" b="0" strike="noStrike" spc="-1">
                        <a:latin typeface="Arial"/>
                      </a:endParaRPr>
                    </a:p>
                  </a:txBody>
                  <a:tcPr marL="24480" marR="24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 dirty="0"/>
                        <a:t>АР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strike="noStrike" spc="-1" dirty="0"/>
                        <a:t> </a:t>
                      </a:r>
                      <a:endParaRPr lang="uk-UA" sz="1400" b="0" strike="noStrike" spc="-1" dirty="0">
                        <a:latin typeface="Arial"/>
                      </a:endParaRPr>
                    </a:p>
                  </a:txBody>
                  <a:tcPr marL="24480" marR="2448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" y="-372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859147" y="688680"/>
            <a:ext cx="11067480" cy="59571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15000"/>
              </a:lnSpc>
            </a:pPr>
            <a:r>
              <a:rPr lang="uk-UA" sz="2000" b="1" strike="noStrike" spc="-30" dirty="0">
                <a:solidFill>
                  <a:srgbClr val="000000"/>
                </a:solidFill>
                <a:latin typeface="Times New Roman"/>
                <a:ea typeface="Calibri"/>
              </a:rPr>
              <a:t>Критерії постановки діагнозу класичної форми </a:t>
            </a:r>
            <a:r>
              <a:rPr lang="uk-UA" sz="2000" b="1" strike="noStrike" spc="-30" dirty="0" err="1">
                <a:solidFill>
                  <a:srgbClr val="000000"/>
                </a:solidFill>
                <a:latin typeface="Times New Roman"/>
                <a:ea typeface="Calibri"/>
              </a:rPr>
              <a:t>гомоцистинурії</a:t>
            </a:r>
            <a:r>
              <a:rPr lang="uk-UA" sz="2000" b="1" strike="noStrike" spc="-30" dirty="0">
                <a:solidFill>
                  <a:srgbClr val="000000"/>
                </a:solidFill>
                <a:latin typeface="Times New Roman"/>
                <a:ea typeface="Calibri"/>
              </a:rPr>
              <a:t>, пов'язаної з мутаціями гена CBS:</a:t>
            </a:r>
            <a:endParaRPr lang="uk-UA" sz="2000" b="1" strike="noStrike" spc="-30" dirty="0">
              <a:latin typeface="Arial"/>
            </a:endParaRPr>
          </a:p>
          <a:p>
            <a:pPr marL="343080" indent="-342720">
              <a:lnSpc>
                <a:spcPct val="115000"/>
              </a:lnSpc>
              <a:spcAft>
                <a:spcPts val="601"/>
              </a:spcAft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Фенотипові особливості: м’яке світле волосся, легкий рум’янець на щоках, блакитний колір райдужки,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кіфосколіоз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, деформація грудної клітки.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15000"/>
              </a:lnSpc>
              <a:spcAft>
                <a:spcPts val="601"/>
              </a:spcAft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Марфаноподібний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фенотип: високий зріст, астенічна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тілобудова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, довгі тонкі кінцівки,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арахнодактилія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кистей та стоп.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15000"/>
              </a:lnSpc>
              <a:spcAft>
                <a:spcPts val="601"/>
              </a:spcAft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Підвивих кришталика, катаракта.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15000"/>
              </a:lnSpc>
              <a:spcAft>
                <a:spcPts val="601"/>
              </a:spcAft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Парези, паралічі.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15000"/>
              </a:lnSpc>
              <a:spcAft>
                <a:spcPts val="601"/>
              </a:spcAft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Порушення ходи.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15000"/>
              </a:lnSpc>
              <a:spcAft>
                <a:spcPts val="601"/>
              </a:spcAft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Підвищення рівня метіоніну в сироватці крові та сечі.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15000"/>
              </a:lnSpc>
              <a:spcAft>
                <a:spcPts val="601"/>
              </a:spcAft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Зниження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цистину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в сироватці крові та сечі.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15000"/>
              </a:lnSpc>
              <a:spcAft>
                <a:spcPts val="601"/>
              </a:spcAft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Мутації гена CBS .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15000"/>
              </a:lnSpc>
              <a:spcAft>
                <a:spcPts val="601"/>
              </a:spcAft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Підвищення рівня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гомоцистеїну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в сироватці крові.</a:t>
            </a:r>
            <a:endParaRPr lang="uk-UA" sz="2000" b="0" strike="noStrike" spc="-1" dirty="0">
              <a:latin typeface="Arial"/>
            </a:endParaRPr>
          </a:p>
          <a:p>
            <a:pPr marL="179640">
              <a:lnSpc>
                <a:spcPct val="115000"/>
              </a:lnSpc>
              <a:spcAft>
                <a:spcPts val="601"/>
              </a:spcAft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uk-UA" sz="2400" b="0" strike="noStrike" spc="-1" dirty="0">
              <a:latin typeface="Arial"/>
            </a:endParaRPr>
          </a:p>
          <a:p>
            <a:pPr marL="179640">
              <a:lnSpc>
                <a:spcPct val="115000"/>
              </a:lnSpc>
              <a:spcAft>
                <a:spcPts val="601"/>
              </a:spcAft>
            </a:pPr>
            <a:endParaRPr lang="uk-UA" sz="2400" b="0" strike="noStrike" spc="-1" dirty="0">
              <a:latin typeface="Arial"/>
            </a:endParaRPr>
          </a:p>
        </p:txBody>
      </p:sp>
      <p:pic>
        <p:nvPicPr>
          <p:cNvPr id="197" name="Рисунок 3"/>
          <p:cNvPicPr/>
          <p:nvPr/>
        </p:nvPicPr>
        <p:blipFill rotWithShape="1">
          <a:blip r:embed="rId2"/>
          <a:srcRect t="7941" b="13382"/>
          <a:stretch/>
        </p:blipFill>
        <p:spPr>
          <a:xfrm>
            <a:off x="7575840" y="2271879"/>
            <a:ext cx="3547080" cy="2790701"/>
          </a:xfrm>
          <a:prstGeom prst="rect">
            <a:avLst/>
          </a:prstGeom>
          <a:ln>
            <a:noFill/>
          </a:ln>
        </p:spPr>
      </p:pic>
      <p:sp>
        <p:nvSpPr>
          <p:cNvPr id="198" name="CustomShape 2"/>
          <p:cNvSpPr/>
          <p:nvPr/>
        </p:nvSpPr>
        <p:spPr>
          <a:xfrm>
            <a:off x="7692206" y="5191263"/>
            <a:ext cx="3314348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uk-UA" sz="1800" b="0" u="sng" strike="noStrike" spc="-1" dirty="0" err="1">
                <a:solidFill>
                  <a:schemeClr val="accent5">
                    <a:lumMod val="75000"/>
                  </a:schemeClr>
                </a:solidFill>
                <a:uFillTx/>
                <a:latin typeface="Google Sans"/>
                <a:hlinkClick r:id="rId3"/>
              </a:rPr>
              <a:t>Cystathionine</a:t>
            </a:r>
            <a:r>
              <a:rPr lang="uk-UA" sz="1800" b="0" u="sng" strike="noStrike" spc="-1" dirty="0">
                <a:solidFill>
                  <a:schemeClr val="accent5">
                    <a:lumMod val="75000"/>
                  </a:schemeClr>
                </a:solidFill>
                <a:uFillTx/>
                <a:latin typeface="Google Sans"/>
                <a:hlinkClick r:id="rId3"/>
              </a:rPr>
              <a:t> </a:t>
            </a:r>
            <a:r>
              <a:rPr lang="uk-UA" sz="1800" b="0" u="sng" strike="noStrike" spc="-1" dirty="0" err="1">
                <a:solidFill>
                  <a:schemeClr val="accent5">
                    <a:lumMod val="75000"/>
                  </a:schemeClr>
                </a:solidFill>
                <a:uFillTx/>
                <a:latin typeface="Google Sans"/>
                <a:hlinkClick r:id="rId3"/>
              </a:rPr>
              <a:t>beta</a:t>
            </a:r>
            <a:r>
              <a:rPr lang="uk-UA" sz="1800" b="0" u="sng" strike="noStrike" spc="-1" dirty="0">
                <a:solidFill>
                  <a:schemeClr val="accent5">
                    <a:lumMod val="75000"/>
                  </a:schemeClr>
                </a:solidFill>
                <a:uFillTx/>
                <a:latin typeface="Google Sans"/>
                <a:hlinkClick r:id="rId3"/>
              </a:rPr>
              <a:t> </a:t>
            </a:r>
            <a:r>
              <a:rPr lang="uk-UA" sz="1800" b="0" u="sng" strike="noStrike" spc="-1" dirty="0" err="1">
                <a:solidFill>
                  <a:schemeClr val="accent5">
                    <a:lumMod val="75000"/>
                  </a:schemeClr>
                </a:solidFill>
                <a:uFillTx/>
                <a:latin typeface="Google Sans"/>
                <a:hlinkClick r:id="rId3"/>
              </a:rPr>
              <a:t>synthase</a:t>
            </a:r>
            <a:endParaRPr lang="uk-UA" sz="1800" b="0" strike="noStrike" spc="-1" dirty="0">
              <a:solidFill>
                <a:schemeClr val="accent5">
                  <a:lumMod val="75000"/>
                </a:schemeClr>
              </a:solidFill>
              <a:latin typeface="Arial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26642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8E0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01" y="0"/>
            <a:ext cx="11658550" cy="6858000"/>
          </a:xfrm>
          <a:prstGeom prst="rect">
            <a:avLst/>
          </a:prstGeom>
        </p:spPr>
      </p:pic>
      <p:sp>
        <p:nvSpPr>
          <p:cNvPr id="199" name="CustomShape 1"/>
          <p:cNvSpPr/>
          <p:nvPr/>
        </p:nvSpPr>
        <p:spPr>
          <a:xfrm>
            <a:off x="1102320" y="473081"/>
            <a:ext cx="9986760" cy="534872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Критерії постановки діагнозу </a:t>
            </a:r>
            <a:r>
              <a:rPr lang="uk-UA" sz="2000" b="1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гомоцистинурії</a:t>
            </a: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, обумовленої дефіцитом MTHFR</a:t>
            </a:r>
            <a:r>
              <a:rPr lang="uk-UA" sz="2000" b="1" i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: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spcAft>
                <a:spcPts val="1000"/>
              </a:spcAft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При ранній маніфестації: мікроцефалія, порушення набору ваги,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порушення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вигодовування, блідість шкірних покривів, апное, м’язова гіпотонія, затримка психомоторного розвитку, судоми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spcAft>
                <a:spcPts val="1000"/>
              </a:spcAft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При пізній маніфестації: психіатричні порушення, когнітивні порушення, атаксія,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парапарез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/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тетрапарез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спастичний,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екстрапірамідні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порушення, парестезії.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spcAft>
                <a:spcPts val="1000"/>
              </a:spcAft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Високий рівень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гомоцистеїну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spcAft>
                <a:spcPts val="1000"/>
              </a:spcAft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Знижений або нормальний рівень метіоніну.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spcAft>
                <a:spcPts val="1000"/>
              </a:spcAft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Нормальний рівень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метилмалонової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кислоти.</a:t>
            </a:r>
            <a:endParaRPr lang="uk-UA" sz="2000" b="0" strike="noStrike" spc="-1" dirty="0">
              <a:latin typeface="Arial"/>
            </a:endParaRPr>
          </a:p>
          <a:p>
            <a:pPr marL="343080" indent="-342720">
              <a:lnSpc>
                <a:spcPct val="150000"/>
              </a:lnSpc>
              <a:spcAft>
                <a:spcPts val="1000"/>
              </a:spcAft>
              <a:buClr>
                <a:srgbClr val="000000"/>
              </a:buClr>
              <a:buFont typeface="Symbol"/>
              <a:buChar char="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Мутації гена MTHFR. </a:t>
            </a:r>
            <a:endParaRPr lang="uk-UA" sz="2000" b="0" strike="noStrike" spc="-1" dirty="0">
              <a:latin typeface="Arial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25400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1256040" y="295107"/>
            <a:ext cx="9938160" cy="623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uk-UA" sz="2800" b="1" strike="noStrike" spc="-1" dirty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</a:rPr>
              <a:t>Анамнез життя та захворювання </a:t>
            </a:r>
            <a:endParaRPr lang="uk-UA" sz="2800" b="0" strike="noStrike" spc="-1" dirty="0">
              <a:ln>
                <a:solidFill>
                  <a:sysClr val="windowText" lastClr="000000"/>
                </a:solidFill>
              </a:ln>
              <a:solidFill>
                <a:schemeClr val="accent5">
                  <a:lumMod val="75000"/>
                </a:schemeClr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endParaRPr lang="uk-UA" sz="1000" b="0" strike="noStrike" spc="-1" dirty="0">
              <a:latin typeface="Arial"/>
            </a:endParaRPr>
          </a:p>
          <a:p>
            <a:pPr marL="355600" indent="-355600" algn="just"/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У віці 14 років почав ходити на носочках, поступово з’явились падіння при ходьбі («тягнув ноги»). </a:t>
            </a:r>
            <a:endParaRPr lang="uk-UA" sz="2000" b="0" strike="noStrike" spc="-1" dirty="0">
              <a:latin typeface="Arial"/>
            </a:endParaRPr>
          </a:p>
          <a:p>
            <a:pPr marL="355600" indent="-355600" algn="just"/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Поступово, приблизно через 3 роки приєднались скованість та слабкість в ногах. </a:t>
            </a:r>
            <a:endParaRPr lang="uk-UA" sz="2000" b="0" strike="noStrike" spc="-1" dirty="0">
              <a:latin typeface="Arial"/>
            </a:endParaRPr>
          </a:p>
          <a:p>
            <a:pPr marL="355600" indent="-355600"/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Скутість переважала над слабкістю. </a:t>
            </a:r>
            <a:endParaRPr lang="uk-UA" sz="2000" b="0" strike="noStrike" spc="-1" dirty="0">
              <a:latin typeface="Arial"/>
            </a:endParaRPr>
          </a:p>
          <a:p>
            <a:pPr marL="355600" indent="-355600"/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У цей період не міг стати на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п’яти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uk-UA" sz="2000" b="0" strike="noStrike" spc="-1" dirty="0">
              <a:latin typeface="Arial"/>
            </a:endParaRPr>
          </a:p>
          <a:p>
            <a:pPr marL="355600" indent="-355600" algn="just"/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Діагностовано легкий нижній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парапарез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на тлі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диспластичного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остеохондрозу поперекового відділу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хребта.</a:t>
            </a:r>
            <a:endParaRPr lang="uk-UA" sz="2000" b="0" strike="noStrike" spc="-1" dirty="0">
              <a:latin typeface="Arial"/>
            </a:endParaRPr>
          </a:p>
          <a:p>
            <a:endParaRPr lang="uk-UA" sz="2000" b="0" strike="noStrike" spc="-1" dirty="0">
              <a:latin typeface="Arial"/>
            </a:endParaRPr>
          </a:p>
          <a:p>
            <a:endParaRPr lang="uk-UA" sz="2000" b="0" strike="noStrike" spc="-1" dirty="0">
              <a:latin typeface="Arial"/>
            </a:endParaRPr>
          </a:p>
          <a:p>
            <a:endParaRPr lang="uk-UA" sz="2000" b="0" strike="noStrike" spc="-1" dirty="0">
              <a:latin typeface="Arial"/>
            </a:endParaRPr>
          </a:p>
          <a:p>
            <a:endParaRPr lang="uk-UA" sz="2000" b="0" strike="noStrike" spc="-1" dirty="0">
              <a:latin typeface="Arial"/>
            </a:endParaRPr>
          </a:p>
          <a:p>
            <a:endParaRPr lang="uk-UA" sz="2000" b="0" strike="noStrike" spc="-1" dirty="0">
              <a:latin typeface="Arial"/>
            </a:endParaRPr>
          </a:p>
          <a:p>
            <a:endParaRPr lang="uk-UA" sz="2000" b="0" strike="noStrike" spc="-1" dirty="0">
              <a:latin typeface="Arial"/>
            </a:endParaRPr>
          </a:p>
          <a:p>
            <a:endParaRPr lang="uk-UA" sz="2000" b="0" strike="noStrike" spc="-1" dirty="0">
              <a:latin typeface="Arial"/>
            </a:endParaRPr>
          </a:p>
          <a:p>
            <a:pPr indent="450850">
              <a:tabLst>
                <a:tab pos="2600325" algn="l"/>
                <a:tab pos="4667250" algn="l"/>
                <a:tab pos="6638925" algn="l"/>
              </a:tabLst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  </a:t>
            </a:r>
            <a:endParaRPr lang="uk-UA" sz="2000" b="0" strike="noStrike" spc="-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450850">
              <a:tabLst>
                <a:tab pos="2600325" algn="l"/>
                <a:tab pos="4667250" algn="l"/>
                <a:tab pos="6638925" algn="l"/>
              </a:tabLst>
            </a:pPr>
            <a:endParaRPr lang="uk-UA" sz="2000" b="0" strike="noStrike" spc="-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273050">
              <a:tabLst>
                <a:tab pos="2422525" algn="l"/>
                <a:tab pos="4489450" algn="l"/>
                <a:tab pos="6638925" algn="l"/>
              </a:tabLst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</a:p>
          <a:p>
            <a:pPr>
              <a:tabLst>
                <a:tab pos="2422525" algn="l"/>
                <a:tab pos="4489450" algn="l"/>
                <a:tab pos="6638925" algn="l"/>
              </a:tabLst>
            </a:pPr>
            <a:r>
              <a:rPr lang="uk-UA" sz="1600" spc="-1" dirty="0" smtClean="0">
                <a:solidFill>
                  <a:srgbClr val="000000"/>
                </a:solidFill>
                <a:latin typeface="Times New Roman"/>
              </a:rPr>
              <a:t>                             геміпарез	         верхній </a:t>
            </a:r>
            <a:r>
              <a:rPr lang="uk-UA" sz="1600" spc="-1" dirty="0" err="1" smtClean="0">
                <a:solidFill>
                  <a:srgbClr val="000000"/>
                </a:solidFill>
                <a:latin typeface="Times New Roman"/>
              </a:rPr>
              <a:t>парапарез</a:t>
            </a:r>
            <a:r>
              <a:rPr lang="uk-UA" sz="1600" spc="-1" dirty="0" smtClean="0">
                <a:solidFill>
                  <a:srgbClr val="000000"/>
                </a:solidFill>
                <a:latin typeface="Times New Roman"/>
              </a:rPr>
              <a:t>       нижній </a:t>
            </a:r>
            <a:r>
              <a:rPr lang="uk-UA" sz="1600" spc="-1" dirty="0" err="1" smtClean="0">
                <a:solidFill>
                  <a:srgbClr val="000000"/>
                </a:solidFill>
                <a:latin typeface="Times New Roman"/>
              </a:rPr>
              <a:t>парапарез</a:t>
            </a:r>
            <a:r>
              <a:rPr lang="uk-UA" sz="1600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uk-UA" sz="1600" spc="-1" dirty="0" smtClean="0">
                <a:solidFill>
                  <a:srgbClr val="000000"/>
                </a:solidFill>
                <a:latin typeface="Times New Roman"/>
              </a:rPr>
              <a:t>              </a:t>
            </a:r>
            <a:r>
              <a:rPr lang="uk-UA" sz="1600" spc="-1" dirty="0" err="1" smtClean="0">
                <a:solidFill>
                  <a:srgbClr val="000000"/>
                </a:solidFill>
                <a:latin typeface="Times New Roman"/>
              </a:rPr>
              <a:t>монопарез</a:t>
            </a:r>
            <a:endParaRPr lang="uk-UA" sz="1600" spc="-1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2074"/>
          <a:stretch/>
        </p:blipFill>
        <p:spPr>
          <a:xfrm>
            <a:off x="2449562" y="3099460"/>
            <a:ext cx="7551116" cy="3014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3047040" y="351055"/>
            <a:ext cx="6097680" cy="48117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uk-UA" sz="2400" b="1" strike="noStrike" spc="-1" dirty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</a:rPr>
              <a:t>Алгоритм дій лікаря при підозрі на ГЦУ</a:t>
            </a:r>
            <a:endParaRPr lang="uk-UA" sz="2400" b="0" strike="noStrike" spc="-1" dirty="0">
              <a:ln>
                <a:solidFill>
                  <a:schemeClr val="tx1"/>
                </a:solidFill>
              </a:ln>
              <a:solidFill>
                <a:schemeClr val="accent5">
                  <a:lumMod val="75000"/>
                </a:schemeClr>
              </a:solidFill>
              <a:latin typeface="Arial"/>
            </a:endParaRPr>
          </a:p>
        </p:txBody>
      </p:sp>
      <p:pic>
        <p:nvPicPr>
          <p:cNvPr id="202" name="Рисунок 25"/>
          <p:cNvPicPr/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3091205" y="985735"/>
            <a:ext cx="5974920" cy="5598720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18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1138231" y="396472"/>
            <a:ext cx="10366920" cy="36364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50000"/>
              </a:lnSpc>
              <a:spcBef>
                <a:spcPts val="26"/>
              </a:spcBef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Метіонін має унікальні функції: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50000"/>
              </a:lnSpc>
              <a:spcBef>
                <a:spcPts val="26"/>
              </a:spcBef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– бере участь у реакціях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Calibri"/>
              </a:rPr>
              <a:t>трансметилювання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;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50000"/>
              </a:lnSpc>
              <a:spcBef>
                <a:spcPts val="26"/>
              </a:spcBef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– служить донором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Calibri"/>
              </a:rPr>
              <a:t>метильних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груп у синтезі біологічно активних речовин;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50000"/>
              </a:lnSpc>
              <a:spcBef>
                <a:spcPts val="26"/>
              </a:spcBef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– бере участь у синтезі нуклеїнових кислот.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20000"/>
              </a:lnSpc>
              <a:spcBef>
                <a:spcPts val="26"/>
              </a:spcBef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Метіонін є акцептором метилу для 5-метилентетрагідрофолат-гомоцистеїн-метилтрансферази (метіонін-синтази) в єдиній реакції, а також є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Calibri"/>
              </a:rPr>
              <a:t>метильним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акцептором у катаболізмі бетаїну.</a:t>
            </a:r>
            <a:endParaRPr lang="uk-UA" sz="2400" b="0" strike="noStrike" spc="-1" dirty="0">
              <a:latin typeface="Arial"/>
            </a:endParaRPr>
          </a:p>
        </p:txBody>
      </p:sp>
      <p:pic>
        <p:nvPicPr>
          <p:cNvPr id="204" name="Рисунок 3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2432633" y="4032936"/>
            <a:ext cx="7778113" cy="2575223"/>
          </a:xfrm>
          <a:prstGeom prst="rect">
            <a:avLst/>
          </a:prstGeom>
          <a:ln w="76200">
            <a:solidFill>
              <a:srgbClr val="B6D0E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Рисунок 3"/>
          <p:cNvPicPr/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r="823"/>
          <a:stretch/>
        </p:blipFill>
        <p:spPr>
          <a:xfrm>
            <a:off x="537401" y="-23751"/>
            <a:ext cx="11654600" cy="6912000"/>
          </a:xfrm>
          <a:prstGeom prst="rect">
            <a:avLst/>
          </a:prstGeom>
          <a:ln>
            <a:noFill/>
          </a:ln>
        </p:spPr>
      </p:pic>
      <p:sp>
        <p:nvSpPr>
          <p:cNvPr id="205" name="CustomShape 1"/>
          <p:cNvSpPr/>
          <p:nvPr/>
        </p:nvSpPr>
        <p:spPr>
          <a:xfrm>
            <a:off x="1124641" y="1072243"/>
            <a:ext cx="9942480" cy="45228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73050" indent="-273050">
              <a:lnSpc>
                <a:spcPct val="150000"/>
              </a:lnSpc>
            </a:pP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Протеоміка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характеризує білки та їх перетворення у процесі життя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в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модифіковані форми. Кожна конкретна клітина, тканина або орган містить зазначені білки, кількість яких різна в нормі та при патології.</a:t>
            </a:r>
            <a:endParaRPr lang="uk-UA" sz="2400" b="0" strike="noStrike" spc="-1" dirty="0">
              <a:latin typeface="Arial"/>
            </a:endParaRPr>
          </a:p>
          <a:p>
            <a:pPr marL="273050" indent="-273050">
              <a:lnSpc>
                <a:spcPct val="15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Сучасні діагностичні можливості дозволяють побачити в кожній тканині диспропорцію вказаних білків.</a:t>
            </a:r>
            <a:endParaRPr lang="uk-UA" sz="2400" b="0" strike="noStrike" spc="-1" dirty="0">
              <a:latin typeface="Arial"/>
            </a:endParaRPr>
          </a:p>
          <a:p>
            <a:pPr marL="273050" indent="-273050">
              <a:lnSpc>
                <a:spcPct val="150000"/>
              </a:lnSpc>
            </a:pP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Біоінформатика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створює нові шляхи від гена до ліків.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Визначальна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роль в оцінці дефектів лікування відводиться клінічним показникам та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біомаркерам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.</a:t>
            </a:r>
            <a:endParaRPr lang="uk-UA" sz="2400" b="0" strike="noStrike" spc="-1" dirty="0">
              <a:latin typeface="Arial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18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203"/>
          <a:stretch/>
        </p:blipFill>
        <p:spPr>
          <a:xfrm>
            <a:off x="537399" y="-11875"/>
            <a:ext cx="11753561" cy="6883400"/>
          </a:xfrm>
          <a:prstGeom prst="rect">
            <a:avLst/>
          </a:prstGeom>
        </p:spPr>
      </p:pic>
      <p:sp>
        <p:nvSpPr>
          <p:cNvPr id="207" name="CustomShape 1"/>
          <p:cNvSpPr/>
          <p:nvPr/>
        </p:nvSpPr>
        <p:spPr>
          <a:xfrm>
            <a:off x="1033560" y="626760"/>
            <a:ext cx="10753920" cy="52615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73050" indent="-273050">
              <a:lnSpc>
                <a:spcPct val="150000"/>
              </a:lnSpc>
            </a:pPr>
            <a:r>
              <a:rPr lang="uk-UA" sz="28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Клінічні ознаки та показники </a:t>
            </a:r>
            <a:r>
              <a:rPr lang="uk-UA" sz="2800" b="0" strike="noStrike" spc="-1" dirty="0" err="1">
                <a:solidFill>
                  <a:srgbClr val="000000"/>
                </a:solidFill>
                <a:latin typeface="Times New Roman"/>
                <a:ea typeface="Calibri"/>
              </a:rPr>
              <a:t>біомаркерів</a:t>
            </a:r>
            <a:r>
              <a:rPr lang="uk-UA" sz="28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є фенотипом пацієнта</a:t>
            </a:r>
            <a:r>
              <a:rPr lang="uk-UA" sz="28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.</a:t>
            </a:r>
          </a:p>
          <a:p>
            <a:pPr marL="273050" indent="-273050">
              <a:lnSpc>
                <a:spcPct val="150000"/>
              </a:lnSpc>
            </a:pPr>
            <a:r>
              <a:rPr lang="uk-UA" sz="28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Визначення </a:t>
            </a:r>
            <a:r>
              <a:rPr lang="uk-UA" sz="28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поняття: </a:t>
            </a:r>
            <a:r>
              <a:rPr lang="uk-UA" sz="2800" b="0" u="sng" strike="noStrike" spc="-1" dirty="0">
                <a:solidFill>
                  <a:srgbClr val="000000"/>
                </a:solidFill>
                <a:uFillTx/>
                <a:latin typeface="Times New Roman"/>
                <a:ea typeface="Calibri"/>
              </a:rPr>
              <a:t>біологічні маркери </a:t>
            </a:r>
            <a:r>
              <a:rPr lang="uk-UA" sz="28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– це кількісно біологічні параметри, які як індикатори визначають норму, патологію </a:t>
            </a:r>
            <a:r>
              <a:rPr lang="uk-UA" sz="28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/>
            </a:r>
            <a:br>
              <a:rPr lang="uk-UA" sz="28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uk-UA" sz="28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і </a:t>
            </a:r>
            <a:r>
              <a:rPr lang="uk-UA" sz="28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результат лікування.</a:t>
            </a:r>
            <a:endParaRPr lang="uk-UA" sz="2800" b="0" strike="noStrike" spc="-1" dirty="0">
              <a:latin typeface="Arial"/>
            </a:endParaRPr>
          </a:p>
          <a:p>
            <a:pPr marL="273050" indent="-273050">
              <a:lnSpc>
                <a:spcPct val="150000"/>
              </a:lnSpc>
            </a:pPr>
            <a:r>
              <a:rPr lang="uk-UA" sz="28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Широке визначення: </a:t>
            </a:r>
            <a:r>
              <a:rPr lang="uk-UA" sz="2800" b="0" u="sng" strike="noStrike" spc="-1" dirty="0" err="1">
                <a:solidFill>
                  <a:srgbClr val="000000"/>
                </a:solidFill>
                <a:uFillTx/>
                <a:latin typeface="Times New Roman"/>
                <a:ea typeface="Calibri"/>
              </a:rPr>
              <a:t>біомаркери</a:t>
            </a:r>
            <a:r>
              <a:rPr lang="uk-UA" sz="2800" b="0" u="sng" strike="noStrike" spc="-1" dirty="0">
                <a:solidFill>
                  <a:srgbClr val="000000"/>
                </a:solidFill>
                <a:uFillTx/>
                <a:latin typeface="Times New Roman"/>
                <a:ea typeface="Calibri"/>
              </a:rPr>
              <a:t> </a:t>
            </a:r>
            <a:r>
              <a:rPr lang="uk-UA" sz="28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– це вимірювані біохімічний, генетичний, нейрофізіологічний, ендокринологічний, анатомічний, когнітивний, реологічний та інші показники, що вказують </a:t>
            </a:r>
            <a:r>
              <a:rPr lang="uk-UA" sz="28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/>
            </a:r>
            <a:br>
              <a:rPr lang="uk-UA" sz="28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uk-UA" sz="28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на </a:t>
            </a:r>
            <a:r>
              <a:rPr lang="uk-UA" sz="28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наявність відповідного захворювання.</a:t>
            </a:r>
            <a:endParaRPr lang="uk-UA" sz="2800" b="0" strike="noStrike" spc="-1" dirty="0">
              <a:latin typeface="Arial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18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3688"/>
          <a:stretch/>
        </p:blipFill>
        <p:spPr>
          <a:xfrm>
            <a:off x="538246" y="0"/>
            <a:ext cx="11653753" cy="6878304"/>
          </a:xfrm>
          <a:prstGeom prst="rect">
            <a:avLst/>
          </a:prstGeom>
        </p:spPr>
      </p:pic>
      <p:sp>
        <p:nvSpPr>
          <p:cNvPr id="208" name="CustomShape 1"/>
          <p:cNvSpPr/>
          <p:nvPr/>
        </p:nvSpPr>
        <p:spPr>
          <a:xfrm>
            <a:off x="834840" y="646200"/>
            <a:ext cx="9852952" cy="56308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І.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Мірошниченко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та С.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Птиціна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у 2009 р. запропонували класифікацію:</a:t>
            </a:r>
            <a:endParaRPr lang="uk-UA" sz="2400" b="0" strike="noStrike" spc="-1" dirty="0">
              <a:latin typeface="Arial"/>
            </a:endParaRPr>
          </a:p>
          <a:p>
            <a:pPr marL="273050" indent="-273050">
              <a:lnSpc>
                <a:spcPct val="15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• 0 тип – маркер захворювання, що корелює з його клінічними ознаками;</a:t>
            </a:r>
            <a:endParaRPr lang="uk-UA" sz="2400" b="0" strike="noStrike" spc="-1" dirty="0">
              <a:latin typeface="Arial"/>
            </a:endParaRPr>
          </a:p>
          <a:p>
            <a:pPr marL="273050" indent="-273050">
              <a:lnSpc>
                <a:spcPct val="15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• І тип – маркер, пов'язаний з лікувальним ефектом та механізмом дії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того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чи іншого препарату;</a:t>
            </a:r>
            <a:endParaRPr lang="uk-UA" sz="2400" b="0" strike="noStrike" spc="-1" dirty="0">
              <a:latin typeface="Arial"/>
            </a:endParaRPr>
          </a:p>
          <a:p>
            <a:pPr marL="273050" indent="-273050">
              <a:lnSpc>
                <a:spcPct val="15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• ІІ тип (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предиктор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клінічного результату,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surrogate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endpoint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) – маркер,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який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дозволяє передбачити сприятливий чи несприятливий результат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захворювання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.</a:t>
            </a:r>
            <a:endParaRPr lang="uk-UA" sz="2400" b="0" strike="noStrike" spc="-1" dirty="0">
              <a:latin typeface="Arial"/>
            </a:endParaRPr>
          </a:p>
          <a:p>
            <a:pPr marL="273050" indent="-273050">
              <a:lnSpc>
                <a:spcPct val="150000"/>
              </a:lnSpc>
            </a:pPr>
            <a:r>
              <a:rPr lang="uk-UA" sz="2400" b="0" strike="noStrike" spc="-1" dirty="0" err="1" smtClean="0">
                <a:solidFill>
                  <a:srgbClr val="000000"/>
                </a:solidFill>
                <a:latin typeface="Times New Roman"/>
              </a:rPr>
              <a:t>Біомаркер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оцінює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clinical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endpoints</a:t>
            </a:r>
            <a:r>
              <a:rPr lang="uk-UA" sz="2400" spc="-1" dirty="0">
                <a:solidFill>
                  <a:srgbClr val="000000"/>
                </a:solidFill>
                <a:latin typeface="Times New Roman"/>
              </a:rPr>
              <a:t> – результат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захворювання.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Основою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передбачуваних дій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clinical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endpoints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є епідеміологічні, патофізіологічні, терапевтичні та інші інформативні дані.</a:t>
            </a:r>
            <a:endParaRPr lang="uk-UA" sz="2400" b="0" strike="noStrike" spc="-1" dirty="0">
              <a:latin typeface="Arial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5697"/>
            <a:ext cx="550121" cy="689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CustomShape 1"/>
          <p:cNvSpPr/>
          <p:nvPr/>
        </p:nvSpPr>
        <p:spPr>
          <a:xfrm>
            <a:off x="934200" y="1097640"/>
            <a:ext cx="10995530" cy="5833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uk-UA" sz="3200" b="0" strike="noStrike" spc="-1" dirty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Моніторинг ефективності, опосередкований </a:t>
            </a:r>
            <a:r>
              <a:rPr lang="uk-UA" sz="3200" b="0" strike="noStrike" spc="-1" dirty="0" err="1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біомаркером</a:t>
            </a:r>
            <a:endParaRPr lang="uk-UA" sz="3200" b="0" strike="noStrike" spc="-1" dirty="0">
              <a:ln>
                <a:solidFill>
                  <a:schemeClr val="tx1"/>
                </a:solidFill>
              </a:ln>
              <a:solidFill>
                <a:schemeClr val="accent5">
                  <a:lumMod val="75000"/>
                </a:schemeClr>
              </a:solidFill>
              <a:latin typeface="Arial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934200" y="2286001"/>
            <a:ext cx="10822371" cy="3444948"/>
            <a:chOff x="934200" y="2583615"/>
            <a:chExt cx="10822371" cy="250318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10" name="CustomShape 2"/>
            <p:cNvSpPr/>
            <p:nvPr/>
          </p:nvSpPr>
          <p:spPr>
            <a:xfrm>
              <a:off x="934200" y="2703600"/>
              <a:ext cx="2842200" cy="87444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uk-UA" sz="2800" b="0" strike="noStrike" spc="-1" dirty="0">
                  <a:solidFill>
                    <a:schemeClr val="tx1"/>
                  </a:solidFill>
                  <a:latin typeface="Times New Roman"/>
                </a:rPr>
                <a:t>Терапія</a:t>
              </a:r>
              <a:endParaRPr lang="uk-UA" sz="2800" b="0" strike="noStrike" spc="-1" dirty="0"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211" name="CustomShape 3"/>
            <p:cNvSpPr/>
            <p:nvPr/>
          </p:nvSpPr>
          <p:spPr>
            <a:xfrm>
              <a:off x="4881625" y="2703960"/>
              <a:ext cx="2837612" cy="1013400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uk-UA" sz="2800" b="0" strike="noStrike" spc="-1" dirty="0" err="1">
                  <a:solidFill>
                    <a:schemeClr val="tx1"/>
                  </a:solidFill>
                  <a:latin typeface="Times New Roman"/>
                </a:rPr>
                <a:t>Біомаркер</a:t>
              </a:r>
              <a:endParaRPr lang="uk-UA" sz="2800" b="0" strike="noStrike" spc="-1" dirty="0">
                <a:solidFill>
                  <a:schemeClr val="tx1"/>
                </a:solidFill>
                <a:latin typeface="Arial"/>
              </a:endParaRPr>
            </a:p>
          </p:txBody>
        </p:sp>
        <p:sp>
          <p:nvSpPr>
            <p:cNvPr id="212" name="CustomShape 4"/>
            <p:cNvSpPr/>
            <p:nvPr/>
          </p:nvSpPr>
          <p:spPr>
            <a:xfrm>
              <a:off x="3916080" y="3140640"/>
              <a:ext cx="91404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57150">
              <a:round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3" name="CustomShape 5"/>
            <p:cNvSpPr/>
            <p:nvPr/>
          </p:nvSpPr>
          <p:spPr>
            <a:xfrm>
              <a:off x="8021097" y="3140640"/>
              <a:ext cx="95364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57150">
              <a:round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4" name="CustomShape 6"/>
            <p:cNvSpPr/>
            <p:nvPr/>
          </p:nvSpPr>
          <p:spPr>
            <a:xfrm>
              <a:off x="9393382" y="2910990"/>
              <a:ext cx="2363189" cy="45612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uk-UA" sz="2400" b="0" strike="noStrike" spc="-1" dirty="0" err="1">
                  <a:solidFill>
                    <a:srgbClr val="000000"/>
                  </a:solidFill>
                  <a:latin typeface="Times New Roman"/>
                </a:rPr>
                <a:t>clinical</a:t>
              </a:r>
              <a:r>
                <a:rPr lang="uk-UA" sz="2400" b="0" strike="noStrike" spc="-1" dirty="0">
                  <a:solidFill>
                    <a:srgbClr val="000000"/>
                  </a:solidFill>
                  <a:latin typeface="Times New Roman"/>
                </a:rPr>
                <a:t> </a:t>
              </a:r>
              <a:r>
                <a:rPr lang="uk-UA" sz="2400" b="0" strike="noStrike" spc="-1" dirty="0" err="1">
                  <a:solidFill>
                    <a:srgbClr val="000000"/>
                  </a:solidFill>
                  <a:latin typeface="Times New Roman"/>
                </a:rPr>
                <a:t>endpoints</a:t>
              </a:r>
              <a:r>
                <a:rPr lang="uk-UA" sz="2400" b="0" strike="noStrike" spc="-1" dirty="0">
                  <a:solidFill>
                    <a:srgbClr val="000000"/>
                  </a:solidFill>
                  <a:latin typeface="Times New Roman"/>
                </a:rPr>
                <a:t> </a:t>
              </a:r>
              <a:endParaRPr lang="uk-UA" sz="2400" b="0" strike="noStrike" spc="-1" dirty="0">
                <a:latin typeface="Arial"/>
              </a:endParaRPr>
            </a:p>
          </p:txBody>
        </p:sp>
        <p:sp>
          <p:nvSpPr>
            <p:cNvPr id="215" name="CustomShape 7"/>
            <p:cNvSpPr/>
            <p:nvPr/>
          </p:nvSpPr>
          <p:spPr>
            <a:xfrm>
              <a:off x="3956065" y="2583615"/>
              <a:ext cx="814680" cy="364680"/>
            </a:xfrm>
            <a:prstGeom prst="rect">
              <a:avLst/>
            </a:prstGeom>
            <a:solidFill>
              <a:srgbClr val="B6D0E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uk-UA" sz="1800" b="0" strike="noStrike" spc="-1" dirty="0">
                  <a:solidFill>
                    <a:srgbClr val="000000"/>
                  </a:solidFill>
                  <a:latin typeface="Franklin Gothic Book"/>
                </a:rPr>
                <a:t>вплив</a:t>
              </a:r>
              <a:endParaRPr lang="uk-UA" sz="1800" b="0" strike="noStrike" spc="-1" dirty="0">
                <a:latin typeface="Arial"/>
              </a:endParaRPr>
            </a:p>
          </p:txBody>
        </p:sp>
        <p:sp>
          <p:nvSpPr>
            <p:cNvPr id="216" name="CustomShape 8"/>
            <p:cNvSpPr/>
            <p:nvPr/>
          </p:nvSpPr>
          <p:spPr>
            <a:xfrm>
              <a:off x="7719237" y="2594229"/>
              <a:ext cx="1557360" cy="364680"/>
            </a:xfrm>
            <a:prstGeom prst="rect">
              <a:avLst/>
            </a:prstGeom>
            <a:solidFill>
              <a:srgbClr val="B6D0E0"/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uk-UA" sz="1800" b="0" strike="noStrike" spc="-1" dirty="0">
                  <a:solidFill>
                    <a:srgbClr val="000000"/>
                  </a:solidFill>
                  <a:latin typeface="Franklin Gothic Book"/>
                </a:rPr>
                <a:t>вимірювання</a:t>
              </a:r>
              <a:endParaRPr lang="uk-UA" sz="1800" b="0" strike="noStrike" spc="-1" dirty="0">
                <a:latin typeface="Arial"/>
              </a:endParaRPr>
            </a:p>
          </p:txBody>
        </p:sp>
        <p:sp>
          <p:nvSpPr>
            <p:cNvPr id="217" name="CustomShape 9"/>
            <p:cNvSpPr/>
            <p:nvPr/>
          </p:nvSpPr>
          <p:spPr>
            <a:xfrm>
              <a:off x="2343960" y="3717360"/>
              <a:ext cx="8344800" cy="1369440"/>
            </a:xfrm>
            <a:prstGeom prst="curvedUpArrow">
              <a:avLst>
                <a:gd name="adj1" fmla="val 25000"/>
                <a:gd name="adj2" fmla="val 50000"/>
                <a:gd name="adj3" fmla="val 25000"/>
              </a:avLst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</p:sp>
      </p:grp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18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" t="2540" r="1495" b="1258"/>
          <a:stretch/>
        </p:blipFill>
        <p:spPr>
          <a:xfrm>
            <a:off x="548034" y="0"/>
            <a:ext cx="11643966" cy="6858001"/>
          </a:xfrm>
          <a:prstGeom prst="rect">
            <a:avLst/>
          </a:prstGeom>
        </p:spPr>
      </p:pic>
      <p:sp>
        <p:nvSpPr>
          <p:cNvPr id="218" name="CustomShape 1"/>
          <p:cNvSpPr/>
          <p:nvPr/>
        </p:nvSpPr>
        <p:spPr>
          <a:xfrm>
            <a:off x="981720" y="428040"/>
            <a:ext cx="10951560" cy="594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uk-UA" sz="2400" b="1" strike="noStrike" spc="-1" dirty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Властивості </a:t>
            </a:r>
            <a:r>
              <a:rPr lang="uk-UA" sz="2400" b="1" strike="noStrike" spc="-1" dirty="0" err="1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біомаркерів</a:t>
            </a:r>
            <a:r>
              <a:rPr lang="uk-UA" sz="2400" b="1" strike="noStrike" spc="-1" dirty="0">
                <a:solidFill>
                  <a:srgbClr val="000000"/>
                </a:solidFill>
                <a:latin typeface="Times New Roman"/>
              </a:rPr>
              <a:t>: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• Специфічний зв'язок із патологією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• Чутливість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• Доступність застосування до осіб різної статі та віку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• Однозначність ідентифікації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• Висока роздільна здатність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методовизначення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• Сумісність із наявним лабораторним обладнанням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• Можливість визначення у гострій фазі,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прогредієнтним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перебігом та при ремісії</a:t>
            </a:r>
            <a:endParaRPr lang="uk-UA" sz="2400" b="0" strike="noStrike" spc="-1" dirty="0">
              <a:latin typeface="Arial"/>
            </a:endParaRPr>
          </a:p>
          <a:p>
            <a:pPr marL="273050" indent="-273050">
              <a:lnSpc>
                <a:spcPct val="10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• У гострій стадії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біомаркер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виявляє «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rule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out</a:t>
            </a:r>
            <a:r>
              <a:rPr lang="uk-UA" sz="2400" spc="-1" dirty="0">
                <a:solidFill>
                  <a:srgbClr val="000000"/>
                </a:solidFill>
                <a:latin typeface="Times New Roman"/>
              </a:rPr>
              <a:t>» – виключення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захворювання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на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гострій стадії</a:t>
            </a:r>
            <a:endParaRPr lang="uk-UA" sz="2400" b="0" strike="noStrike" spc="-1" dirty="0">
              <a:latin typeface="Arial"/>
            </a:endParaRPr>
          </a:p>
          <a:p>
            <a:pPr marL="273050" indent="-273050">
              <a:lnSpc>
                <a:spcPct val="10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• Вимірювання активності ферментів у сироватці – головний підхід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за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допомогою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ензимологічних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методів</a:t>
            </a:r>
            <a:endParaRPr lang="uk-UA" sz="2400" b="0" strike="noStrike" spc="-1" dirty="0">
              <a:latin typeface="Arial"/>
            </a:endParaRPr>
          </a:p>
          <a:p>
            <a:pPr marL="273050" indent="-273050">
              <a:lnSpc>
                <a:spcPct val="10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• Ізоферменти, як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біомаркери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, дозволяють дати генетичну характеристику популяції людей, виявити рівень типів, схильних до впливу,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показати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генетичну різноманітність вибірки (навести ілюстрацію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нашого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дослідження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фолатного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циклу графіки, частоти)</a:t>
            </a:r>
            <a:endParaRPr lang="uk-UA" sz="2400" b="0" strike="noStrike" spc="-1" dirty="0">
              <a:latin typeface="Arial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18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1311120" y="662400"/>
            <a:ext cx="10391040" cy="943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uk-UA" sz="2800" b="1" strike="noStrike" spc="-1" dirty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Характеристика окремих </a:t>
            </a:r>
            <a:r>
              <a:rPr lang="uk-UA" sz="2800" b="1" strike="noStrike" spc="-1" dirty="0" err="1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біомаркерів</a:t>
            </a:r>
            <a:r>
              <a:rPr lang="uk-UA" sz="2800" b="1" strike="noStrike" spc="-1" dirty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uk-UA" sz="2800" b="1" strike="noStrike" spc="-1" dirty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у практиці генетичного консультування</a:t>
            </a:r>
            <a:endParaRPr lang="uk-UA" sz="2800" b="0" strike="noStrike" spc="-1" dirty="0">
              <a:ln>
                <a:solidFill>
                  <a:schemeClr val="tx1"/>
                </a:solidFill>
              </a:ln>
              <a:solidFill>
                <a:schemeClr val="accent5">
                  <a:lumMod val="75000"/>
                </a:schemeClr>
              </a:solidFill>
              <a:latin typeface="Arial"/>
            </a:endParaRPr>
          </a:p>
        </p:txBody>
      </p:sp>
      <p:graphicFrame>
        <p:nvGraphicFramePr>
          <p:cNvPr id="220" name="Table 2"/>
          <p:cNvGraphicFramePr/>
          <p:nvPr>
            <p:extLst>
              <p:ext uri="{D42A27DB-BD31-4B8C-83A1-F6EECF244321}">
                <p14:modId xmlns:p14="http://schemas.microsoft.com/office/powerpoint/2010/main" val="2754925138"/>
              </p:ext>
            </p:extLst>
          </p:nvPr>
        </p:nvGraphicFramePr>
        <p:xfrm>
          <a:off x="712520" y="1813320"/>
          <a:ext cx="11380240" cy="429768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9805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832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748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4158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3897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800" b="1" strike="noStrike" spc="-1" dirty="0"/>
                        <a:t>Наднирники</a:t>
                      </a:r>
                      <a:endParaRPr lang="uk-UA" sz="1800" b="1" strike="noStrike" spc="-1" dirty="0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800" b="1" strike="noStrike" spc="-1" dirty="0"/>
                        <a:t>Серцево-судинна система</a:t>
                      </a:r>
                      <a:endParaRPr lang="uk-UA" sz="1800" b="1" strike="noStrike" spc="-1" dirty="0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800" b="1" strike="noStrike" spc="-1" dirty="0"/>
                        <a:t>Репродуктивна система</a:t>
                      </a:r>
                      <a:endParaRPr lang="uk-UA" sz="1800" b="1" strike="noStrike" spc="-1" dirty="0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800" b="1" strike="noStrike" spc="-1" dirty="0"/>
                        <a:t>Анемія</a:t>
                      </a:r>
                      <a:endParaRPr lang="uk-UA" sz="1800" b="1" strike="noStrike" spc="-1" dirty="0">
                        <a:latin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516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АКТГ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Кортизол</a:t>
                      </a:r>
                      <a:endParaRPr lang="uk-UA" sz="1800" strike="noStrike" spc="-1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11-дезоксикортизол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17-α-гідроксіпрогестерон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Альдостерон</a:t>
                      </a:r>
                      <a:endParaRPr lang="uk-UA" sz="1800" b="0" strike="noStrike" spc="-1" dirty="0">
                        <a:latin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Ангіотензин І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Ангіотензин ІІ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Аполіпопротеїн</a:t>
                      </a:r>
                      <a:r>
                        <a:rPr lang="uk-UA" sz="1800" strike="noStrike" spc="-1" dirty="0"/>
                        <a:t> А І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Аполіпопротеїн</a:t>
                      </a:r>
                      <a:r>
                        <a:rPr lang="uk-UA" sz="1800" strike="noStrike" spc="-1" dirty="0"/>
                        <a:t> А ІІ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Аполіпопротеїн</a:t>
                      </a:r>
                      <a:r>
                        <a:rPr lang="uk-UA" sz="1800" strike="noStrike" spc="-1" dirty="0"/>
                        <a:t> В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20" baseline="0" dirty="0" err="1"/>
                        <a:t>Аполіпопротеїн</a:t>
                      </a:r>
                      <a:r>
                        <a:rPr lang="uk-UA" sz="1800" strike="noStrike" spc="-20" baseline="0" dirty="0"/>
                        <a:t> </a:t>
                      </a:r>
                      <a:r>
                        <a:rPr lang="uk-UA" sz="1800" strike="noStrike" spc="-20" baseline="0" dirty="0" err="1" smtClean="0"/>
                        <a:t>ендотелін</a:t>
                      </a:r>
                      <a:r>
                        <a:rPr lang="uk-UA" sz="1800" strike="noStrike" spc="-20" baseline="0" dirty="0" smtClean="0"/>
                        <a:t> </a:t>
                      </a:r>
                      <a:r>
                        <a:rPr lang="uk-UA" sz="1800" strike="noStrike" spc="-20" baseline="0" dirty="0"/>
                        <a:t>І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CRP (С-реактивний білок)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Міоглобін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Ренін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Натрійуретичний</a:t>
                      </a:r>
                      <a:r>
                        <a:rPr lang="uk-UA" sz="1800" strike="noStrike" spc="-1" dirty="0"/>
                        <a:t> пептид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Тропонін</a:t>
                      </a:r>
                      <a:r>
                        <a:rPr lang="uk-UA" sz="1800" strike="noStrike" spc="-1" dirty="0"/>
                        <a:t> І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Тропонін</a:t>
                      </a:r>
                      <a:r>
                        <a:rPr lang="uk-UA" sz="1800" strike="noStrike" spc="-1" dirty="0"/>
                        <a:t> Т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Тропонін</a:t>
                      </a:r>
                      <a:r>
                        <a:rPr lang="uk-UA" sz="1800" strike="noStrike" spc="-1" dirty="0"/>
                        <a:t> С</a:t>
                      </a:r>
                      <a:endParaRPr lang="uk-UA" sz="1800" b="0" strike="noStrike" spc="-1" dirty="0">
                        <a:latin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Андростандіон</a:t>
                      </a:r>
                      <a:endParaRPr lang="uk-UA" sz="1800" strike="noStrike" spc="-1" dirty="0"/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Андростендіон</a:t>
                      </a:r>
                      <a:endParaRPr lang="uk-UA" sz="1800" strike="noStrike" spc="-1" dirty="0"/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Дигідротестостерон</a:t>
                      </a:r>
                      <a:endParaRPr lang="uk-UA" sz="1800" strike="noStrike" spc="-1" dirty="0"/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DHEA-S04- (</a:t>
                      </a:r>
                      <a:r>
                        <a:rPr lang="uk-UA" sz="1800" strike="noStrike" spc="-1" dirty="0" err="1"/>
                        <a:t>дегідроепіандростерон</a:t>
                      </a:r>
                      <a:r>
                        <a:rPr lang="uk-UA" sz="1800" strike="noStrike" spc="-1" dirty="0" smtClean="0"/>
                        <a:t>)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 smtClean="0"/>
                        <a:t>Тестостерон </a:t>
                      </a:r>
                      <a:r>
                        <a:rPr lang="uk-UA" sz="1800" strike="noStrike" spc="-1" dirty="0"/>
                        <a:t>вільний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Тестостерон загальний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Прогестерон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Пролактин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Естрадіол</a:t>
                      </a:r>
                      <a:endParaRPr lang="uk-UA" sz="1800" b="0" strike="noStrike" spc="-1" dirty="0">
                        <a:latin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Феритин</a:t>
                      </a:r>
                      <a:endParaRPr lang="uk-UA" sz="1800" strike="noStrike" spc="-1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Фолієва кислота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Гаптоглобулін</a:t>
                      </a:r>
                      <a:endParaRPr lang="uk-UA" sz="1800" strike="noStrike" spc="-1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Трансферин</a:t>
                      </a:r>
                      <a:endParaRPr lang="uk-UA" sz="1800" strike="noStrike" spc="-1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Вітамін В12</a:t>
                      </a:r>
                      <a:endParaRPr lang="uk-UA" sz="1800" b="0" strike="noStrike" spc="-1" dirty="0">
                        <a:latin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18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1" name="Table 1"/>
          <p:cNvGraphicFramePr/>
          <p:nvPr>
            <p:extLst>
              <p:ext uri="{D42A27DB-BD31-4B8C-83A1-F6EECF244321}">
                <p14:modId xmlns:p14="http://schemas.microsoft.com/office/powerpoint/2010/main" val="177851600"/>
              </p:ext>
            </p:extLst>
          </p:nvPr>
        </p:nvGraphicFramePr>
        <p:xfrm>
          <a:off x="712520" y="1016523"/>
          <a:ext cx="11352810" cy="452925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8525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413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3820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7818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4255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745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800" b="1" strike="noStrike" spc="-1" dirty="0"/>
                        <a:t>Діабет</a:t>
                      </a:r>
                      <a:endParaRPr lang="uk-UA" sz="1800" b="1" strike="noStrike" spc="-1" dirty="0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800" b="1" strike="noStrike" spc="-1" dirty="0"/>
                        <a:t>Щитоподібна залоза</a:t>
                      </a:r>
                      <a:endParaRPr lang="uk-UA" sz="1800" b="1" strike="noStrike" spc="-1" dirty="0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800" b="1" strike="noStrike" spc="-1" dirty="0"/>
                        <a:t>Стан кісток</a:t>
                      </a:r>
                      <a:endParaRPr lang="uk-UA" sz="1800" b="1" strike="noStrike" spc="-1" dirty="0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800" b="1" strike="noStrike" spc="-1" dirty="0"/>
                        <a:t>Запальні процеси</a:t>
                      </a:r>
                      <a:endParaRPr lang="uk-UA" sz="1800" b="1" strike="noStrike" spc="-1" dirty="0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800" b="1" strike="noStrike" spc="-1" dirty="0"/>
                        <a:t>Нирки</a:t>
                      </a:r>
                      <a:endParaRPr lang="uk-UA" sz="1800" b="1" strike="noStrike" spc="-1" dirty="0">
                        <a:latin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5468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С-пептид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Глюкагон</a:t>
                      </a:r>
                      <a:endParaRPr lang="uk-UA" sz="1800" strike="noStrike" spc="-1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Інсулін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Мікроальбумін</a:t>
                      </a:r>
                      <a:endParaRPr lang="uk-UA" sz="1800" strike="noStrike" spc="-1" dirty="0"/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Глюкоза</a:t>
                      </a:r>
                      <a:endParaRPr lang="uk-UA" sz="1800" b="0" strike="noStrike" spc="-1" dirty="0">
                        <a:latin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Т3 вільний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Т3 загальний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Т4 загальний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Тиреоглобулін</a:t>
                      </a:r>
                      <a:endParaRPr lang="uk-UA" sz="1800" strike="noStrike" spc="-1" dirty="0"/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TSH (</a:t>
                      </a:r>
                      <a:r>
                        <a:rPr lang="uk-UA" sz="1800" strike="noStrike" spc="-1" dirty="0" err="1"/>
                        <a:t>тиреотропний</a:t>
                      </a:r>
                      <a:r>
                        <a:rPr lang="uk-UA" sz="1800" strike="noStrike" spc="-1" dirty="0"/>
                        <a:t> гормон)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TBG (</a:t>
                      </a:r>
                      <a:r>
                        <a:rPr lang="uk-UA" sz="1800" strike="noStrike" spc="-1" dirty="0" err="1" smtClean="0"/>
                        <a:t>тироксин-зв'язуючий</a:t>
                      </a:r>
                      <a:r>
                        <a:rPr lang="uk-UA" sz="1800" strike="noStrike" spc="-1" dirty="0" smtClean="0"/>
                        <a:t> </a:t>
                      </a:r>
                      <a:r>
                        <a:rPr lang="uk-UA" sz="1800" strike="noStrike" spc="-1" dirty="0"/>
                        <a:t>глобулін)</a:t>
                      </a:r>
                      <a:endParaRPr lang="uk-UA" sz="1800" b="0" strike="noStrike" spc="-1" dirty="0">
                        <a:latin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25-гідроксивітамін Д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1-25-дигідроксивітамін Д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Кальцитонін</a:t>
                      </a:r>
                      <a:endParaRPr lang="uk-UA" sz="1800" strike="noStrike" spc="-1" dirty="0"/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Остеокальцин</a:t>
                      </a:r>
                      <a:endParaRPr lang="uk-UA" sz="1800" b="0" strike="noStrike" spc="-1" dirty="0">
                        <a:latin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Цитокіни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Інтерлейкіни</a:t>
                      </a:r>
                      <a:endParaRPr lang="uk-UA" sz="1800" strike="noStrike" spc="-1" dirty="0"/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Гемопексин</a:t>
                      </a:r>
                      <a:endParaRPr lang="uk-UA" sz="1800" strike="noStrike" spc="-1" dirty="0"/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D-</a:t>
                      </a:r>
                      <a:r>
                        <a:rPr lang="uk-UA" sz="1800" strike="noStrike" spc="-1" dirty="0" err="1"/>
                        <a:t>даймер</a:t>
                      </a:r>
                      <a:endParaRPr lang="uk-UA" sz="1800" strike="noStrike" spc="-1" dirty="0"/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TNF-α (фактор некрозу пухлин, синдром – </a:t>
                      </a:r>
                      <a:r>
                        <a:rPr lang="uk-UA" sz="1800" strike="noStrike" spc="-1" dirty="0" err="1"/>
                        <a:t>лімфотоксин</a:t>
                      </a:r>
                      <a:r>
                        <a:rPr lang="uk-UA" sz="1800" strike="noStrike" spc="-1" dirty="0"/>
                        <a:t> В) 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M-CSF (фактор, стимулюючий колонії макрофагів)</a:t>
                      </a:r>
                      <a:endParaRPr lang="uk-UA" sz="1800" b="0" strike="noStrike" spc="-1" dirty="0">
                        <a:latin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Цитостатин</a:t>
                      </a:r>
                      <a:r>
                        <a:rPr lang="uk-UA" sz="1800" strike="noStrike" spc="-1" dirty="0"/>
                        <a:t> С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αGST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Колаген IV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Альбумін в сечі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α-1-мікроглобулін </a:t>
                      </a:r>
                      <a:r>
                        <a:rPr lang="uk-UA" sz="1800" strike="noStrike" spc="-1" dirty="0" smtClean="0"/>
                        <a:t/>
                      </a:r>
                      <a:br>
                        <a:rPr lang="uk-UA" sz="1800" strike="noStrike" spc="-1" dirty="0" smtClean="0"/>
                      </a:br>
                      <a:r>
                        <a:rPr lang="uk-UA" sz="1800" strike="noStrike" spc="-1" dirty="0" smtClean="0"/>
                        <a:t>в </a:t>
                      </a:r>
                      <a:r>
                        <a:rPr lang="uk-UA" sz="1800" strike="noStrike" spc="-1" dirty="0"/>
                        <a:t>сечі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/>
                        <a:t>β-2-мікроглобулін </a:t>
                      </a:r>
                      <a:r>
                        <a:rPr lang="uk-UA" sz="1800" strike="noStrike" spc="-1" dirty="0" smtClean="0"/>
                        <a:t/>
                      </a:r>
                      <a:br>
                        <a:rPr lang="uk-UA" sz="1800" strike="noStrike" spc="-1" dirty="0" smtClean="0"/>
                      </a:br>
                      <a:r>
                        <a:rPr lang="uk-UA" sz="1800" strike="noStrike" spc="-1" dirty="0" smtClean="0"/>
                        <a:t>в </a:t>
                      </a:r>
                      <a:r>
                        <a:rPr lang="uk-UA" sz="1800" strike="noStrike" spc="-1" dirty="0"/>
                        <a:t>сечі</a:t>
                      </a:r>
                    </a:p>
                    <a:p>
                      <a:pPr marL="177800" indent="-177800">
                        <a:lnSpc>
                          <a:spcPct val="100000"/>
                        </a:lnSpc>
                      </a:pPr>
                      <a:r>
                        <a:rPr lang="uk-UA" sz="1800" strike="noStrike" spc="-1" dirty="0" err="1"/>
                        <a:t>IgG</a:t>
                      </a:r>
                      <a:r>
                        <a:rPr lang="uk-UA" sz="1800" strike="noStrike" spc="-1" dirty="0"/>
                        <a:t> в сечі</a:t>
                      </a:r>
                      <a:endParaRPr lang="uk-UA" sz="1800" b="0" strike="noStrike" spc="-1" dirty="0">
                        <a:latin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187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00" y="-9525"/>
            <a:ext cx="11741685" cy="6867525"/>
          </a:xfrm>
          <a:prstGeom prst="rect">
            <a:avLst/>
          </a:prstGeom>
        </p:spPr>
      </p:pic>
      <p:sp>
        <p:nvSpPr>
          <p:cNvPr id="222" name="CustomShape 1"/>
          <p:cNvSpPr/>
          <p:nvPr/>
        </p:nvSpPr>
        <p:spPr>
          <a:xfrm>
            <a:off x="939240" y="519120"/>
            <a:ext cx="10873440" cy="5576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Генетичні маркери серцево-судинних захворювань:</a:t>
            </a:r>
            <a:endParaRPr lang="uk-UA" sz="2400" b="0" strike="noStrike" spc="-1" dirty="0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гени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лімфотоксину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α (LTA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);</a:t>
            </a:r>
            <a:endParaRPr lang="uk-UA" sz="2400" b="0" strike="noStrike" spc="-1" dirty="0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гени галектину-2 (LGALS2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).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uk-UA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Генетичні маркери неврологічних захворювань:</a:t>
            </a:r>
            <a:endParaRPr lang="uk-UA" sz="2400" b="0" strike="noStrike" spc="-1" dirty="0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експансія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тринуклеотидних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повторів GAG в тій самій ділянці гена ІТ-15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при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хореї </a:t>
            </a:r>
            <a:r>
              <a:rPr lang="uk-UA" sz="2400" b="0" strike="noStrike" spc="-1" dirty="0" err="1" smtClean="0">
                <a:solidFill>
                  <a:srgbClr val="000000"/>
                </a:solidFill>
                <a:latin typeface="Times New Roman"/>
              </a:rPr>
              <a:t>Гентінгтона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;</a:t>
            </a:r>
            <a:endParaRPr lang="uk-UA" sz="2400" b="0" strike="noStrike" spc="-1" dirty="0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мутації гена SCA1 на хромосомі 6р22-р23, характерні для спинномозкової атаксії та інших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захворювань.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uk-UA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Печінкові та серцеві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</a:rPr>
              <a:t>біомаркери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:</a:t>
            </a:r>
            <a:endParaRPr lang="uk-UA" sz="2400" b="0" strike="noStrike" spc="-1" dirty="0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АСТ (його концентрація в тканині печінки та серці в 7 тис. разів вища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ніж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у сироватці (АСТ чутливість? патологічних змін у серці та печінці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);</a:t>
            </a:r>
            <a:endParaRPr lang="uk-UA" sz="2400" b="0" strike="noStrike" spc="-1" dirty="0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400" b="0" strike="noStrike" spc="-1" dirty="0" err="1" smtClean="0">
                <a:solidFill>
                  <a:srgbClr val="000000"/>
                </a:solidFill>
                <a:latin typeface="Times New Roman"/>
              </a:rPr>
              <a:t>креатинфосфокіназа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(ізофермент МФ) – використовується для діагностики інфаркту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міокарда.</a:t>
            </a:r>
            <a:endParaRPr lang="uk-UA" sz="2400" b="0" strike="noStrike" spc="-1" dirty="0">
              <a:latin typeface="Arial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735045" y="598615"/>
            <a:ext cx="11039760" cy="283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355600" indent="-355600">
              <a:lnSpc>
                <a:spcPct val="150000"/>
              </a:lnSpc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При ЕНМГ виявлені ознаки вторинно-м’язових змін </a:t>
            </a:r>
            <a:endParaRPr lang="uk-UA" sz="2000" b="0" strike="noStrike" spc="-1" dirty="0">
              <a:latin typeface="Arial"/>
            </a:endParaRPr>
          </a:p>
          <a:p>
            <a:pPr marL="355600" indent="-355600">
              <a:lnSpc>
                <a:spcPct val="150000"/>
              </a:lnSpc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(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більш характерних для патології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мотонейронів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uk-UA" sz="2000" b="0" strike="noStrike" spc="-1" dirty="0">
              <a:latin typeface="Arial"/>
            </a:endParaRPr>
          </a:p>
          <a:p>
            <a:pPr marL="355600" indent="-355600">
              <a:lnSpc>
                <a:spcPct val="150000"/>
              </a:lnSpc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передніх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рогів спинного мозку) без ознак прогресування.</a:t>
            </a:r>
            <a:endParaRPr lang="uk-UA" sz="2000" b="0" strike="noStrike" spc="-1" dirty="0">
              <a:latin typeface="Arial"/>
            </a:endParaRPr>
          </a:p>
          <a:p>
            <a:pPr marL="355600" indent="-355600">
              <a:lnSpc>
                <a:spcPct val="150000"/>
              </a:lnSpc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У 2022 р. консультований неврологом. </a:t>
            </a:r>
            <a:endParaRPr lang="uk-UA" sz="2000" b="0" strike="noStrike" spc="-1" dirty="0">
              <a:latin typeface="Arial"/>
            </a:endParaRPr>
          </a:p>
          <a:p>
            <a:pPr marL="355600" indent="-355600">
              <a:lnSpc>
                <a:spcPct val="150000"/>
              </a:lnSpc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Запідозрений об’ємний процес та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спіноцеребелярна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атаксія. </a:t>
            </a:r>
            <a:endParaRPr lang="uk-UA" sz="2000" b="0" strike="noStrike" spc="-1" dirty="0">
              <a:latin typeface="Arial"/>
            </a:endParaRPr>
          </a:p>
          <a:p>
            <a:pPr marL="355600" indent="-355600">
              <a:lnSpc>
                <a:spcPct val="150000"/>
              </a:lnSpc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Рекомендовано проведення МРТ та молекулярно-генетичного аналізу  гену SCA. </a:t>
            </a:r>
            <a:endParaRPr lang="uk-UA" sz="2000" b="0" strike="noStrike" spc="-1" dirty="0">
              <a:latin typeface="Arial"/>
            </a:endParaRPr>
          </a:p>
        </p:txBody>
      </p:sp>
      <p:pic>
        <p:nvPicPr>
          <p:cNvPr id="98" name="Рисунок 4"/>
          <p:cNvPicPr/>
          <p:nvPr/>
        </p:nvPicPr>
        <p:blipFill>
          <a:blip r:embed="rId2"/>
          <a:stretch/>
        </p:blipFill>
        <p:spPr>
          <a:xfrm>
            <a:off x="3366000" y="4084920"/>
            <a:ext cx="2952720" cy="2297880"/>
          </a:xfrm>
          <a:prstGeom prst="rect">
            <a:avLst/>
          </a:prstGeom>
          <a:ln>
            <a:noFill/>
          </a:ln>
        </p:spPr>
      </p:pic>
      <p:sp>
        <p:nvSpPr>
          <p:cNvPr id="99" name="CustomShape 2"/>
          <p:cNvSpPr/>
          <p:nvPr/>
        </p:nvSpPr>
        <p:spPr>
          <a:xfrm>
            <a:off x="6826102" y="4211533"/>
            <a:ext cx="5012498" cy="17528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180975" indent="-180975">
              <a:lnSpc>
                <a:spcPct val="150000"/>
              </a:lnSpc>
            </a:pPr>
            <a:r>
              <a:rPr lang="uk-UA" sz="1800" b="0" strike="noStrike" spc="-1" dirty="0" err="1" smtClean="0">
                <a:solidFill>
                  <a:srgbClr val="000000"/>
                </a:solidFill>
                <a:latin typeface="Times New Roman"/>
              </a:rPr>
              <a:t>Спіноцеребелярна</a:t>
            </a:r>
            <a:r>
              <a:rPr lang="uk-UA" sz="1800" b="0" strike="noStrike" spc="-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</a:rPr>
              <a:t>атаксія (</a:t>
            </a:r>
            <a:r>
              <a:rPr lang="uk-UA" sz="1800" b="0" strike="noStrike" spc="-1" dirty="0" err="1">
                <a:solidFill>
                  <a:srgbClr val="000000"/>
                </a:solidFill>
                <a:latin typeface="Times New Roman"/>
              </a:rPr>
              <a:t>атаксія</a:t>
            </a: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</a:rPr>
              <a:t> з грецької </a:t>
            </a:r>
            <a:r>
              <a:rPr lang="uk-UA" spc="-1" dirty="0">
                <a:solidFill>
                  <a:srgbClr val="000000"/>
                </a:solidFill>
                <a:latin typeface="Times New Roman"/>
                <a:ea typeface="Times New Roman"/>
              </a:rPr>
              <a:t>‒</a:t>
            </a:r>
            <a:r>
              <a:rPr lang="uk-UA" sz="1800" b="0" strike="noStrike" spc="-1" dirty="0">
                <a:solidFill>
                  <a:srgbClr val="000000"/>
                </a:solidFill>
                <a:latin typeface="Times New Roman"/>
              </a:rPr>
              <a:t> розлад) – рідкісне генетичне неврологічне захворювання, що призводить до порушення рухових функцій, </a:t>
            </a:r>
            <a:r>
              <a:rPr lang="uk-UA" sz="1800" b="0" strike="noStrike" spc="-1" dirty="0" smtClean="0">
                <a:solidFill>
                  <a:srgbClr val="000000"/>
                </a:solidFill>
                <a:latin typeface="Times New Roman"/>
              </a:rPr>
              <a:t>координації</a:t>
            </a:r>
            <a:endParaRPr lang="uk-UA" sz="1800" b="0" strike="noStrike" spc="-1" dirty="0">
              <a:latin typeface="Arial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5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515" y="3728663"/>
            <a:ext cx="5268367" cy="27186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60" t="12790" r="8400" b="17701"/>
          <a:stretch/>
        </p:blipFill>
        <p:spPr>
          <a:xfrm>
            <a:off x="7692655" y="379046"/>
            <a:ext cx="3870252" cy="26581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00" y="-15835"/>
            <a:ext cx="11654599" cy="689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3" name="CustomShape 1"/>
          <p:cNvSpPr/>
          <p:nvPr/>
        </p:nvSpPr>
        <p:spPr>
          <a:xfrm>
            <a:off x="1025640" y="394512"/>
            <a:ext cx="10651320" cy="54461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400" b="1" strike="noStrike" spc="-1" dirty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Приклад використання </a:t>
            </a:r>
            <a:r>
              <a:rPr lang="uk-UA" sz="2400" b="1" strike="noStrike" spc="-1" dirty="0" err="1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біомаркерів</a:t>
            </a:r>
            <a:endParaRPr lang="uk-UA" sz="2400" b="0" strike="noStrike" spc="-1" dirty="0">
              <a:ln>
                <a:solidFill>
                  <a:schemeClr val="tx1"/>
                </a:solidFill>
              </a:ln>
              <a:solidFill>
                <a:schemeClr val="accent5">
                  <a:lumMod val="75000"/>
                </a:schemeClr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uk-UA" sz="24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26"/>
              </a:spcBef>
            </a:pPr>
            <a:r>
              <a:rPr lang="uk-UA" sz="2400" b="0" strike="noStrike" spc="-1" dirty="0" err="1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Гомоцистеїн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– продукт метаболізму метіоніну (незамінна амінокислота).  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         У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плазмі відновлений вільний Н</a:t>
            </a:r>
            <a:r>
              <a:rPr lang="en-US" sz="2400" b="0" strike="noStrike" spc="-1" dirty="0">
                <a:solidFill>
                  <a:srgbClr val="000000"/>
                </a:solidFill>
                <a:latin typeface="Times New Roman"/>
              </a:rPr>
              <a:t>cy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 присутній у кількості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</a:rPr>
              <a:t>1‒2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</a:rPr>
              <a:t>%.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Гомоцистеїн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має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реакційноздатну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сульфгідрильну групу, яка утворює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дисульфідні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зв’язки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гомоцистеїном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чи цистеїном або білковими сульфгідрильними групами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2400" b="0" strike="noStrike" spc="-2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 </a:t>
            </a:r>
            <a:r>
              <a:rPr lang="uk-UA" sz="2400" b="0" strike="noStrike" spc="-20" dirty="0">
                <a:solidFill>
                  <a:srgbClr val="000000"/>
                </a:solidFill>
                <a:latin typeface="Times New Roman"/>
                <a:ea typeface="Times New Roman"/>
              </a:rPr>
              <a:t>утворенням окисленої форми </a:t>
            </a:r>
            <a:r>
              <a:rPr lang="uk-UA" sz="2400" b="0" strike="noStrike" spc="-20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гомоцистеїну</a:t>
            </a:r>
            <a:r>
              <a:rPr lang="uk-UA" sz="2400" b="0" strike="noStrike" spc="-20" dirty="0">
                <a:solidFill>
                  <a:srgbClr val="000000"/>
                </a:solidFill>
                <a:latin typeface="Times New Roman"/>
                <a:ea typeface="Times New Roman"/>
              </a:rPr>
              <a:t>: </a:t>
            </a:r>
            <a:r>
              <a:rPr lang="uk-UA" sz="2400" b="0" strike="noStrike" spc="-20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гомоцистину</a:t>
            </a:r>
            <a:r>
              <a:rPr lang="uk-UA" sz="2400" b="0" strike="noStrike" spc="-20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uk-UA" sz="2400" b="0" strike="noStrike" spc="-2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гомоцистеїн-цистеїну</a:t>
            </a:r>
            <a:r>
              <a:rPr lang="uk-UA" sz="2400" b="0" strike="noStrike" spc="-2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змішаного дисульфіду та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гомоцистеїну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зв’язаного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з білками.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26"/>
              </a:spcBef>
            </a:pP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 Вільний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гомоцистеїн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становить &lt;  2 % від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гомоцистеїну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плазми </a:t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і 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80 % у вигляді зв’язаного з білком </a:t>
            </a:r>
            <a:r>
              <a:rPr lang="uk-UA" sz="2400" b="0" strike="noStrike" spc="-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гомоцистеїну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; 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решта </a:t>
            </a:r>
            <a:r>
              <a:rPr lang="uk-UA" sz="2400" spc="-1" dirty="0">
                <a:solidFill>
                  <a:srgbClr val="000000"/>
                </a:solidFill>
                <a:latin typeface="Times New Roman"/>
              </a:rPr>
              <a:t>–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4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гомоцистин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або </a:t>
            </a:r>
            <a:r>
              <a:rPr lang="uk-UA" sz="24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змішані дисульфіди</a:t>
            </a:r>
            <a:r>
              <a:rPr lang="uk-UA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uk-UA" sz="24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26"/>
              </a:spcBef>
            </a:pPr>
            <a:endParaRPr lang="uk-UA" sz="2400" b="0" strike="noStrike" spc="-1" dirty="0">
              <a:latin typeface="Arial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3525"/>
            <a:ext cx="550121" cy="689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97" y="0"/>
            <a:ext cx="1137260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" name="CustomShape 1"/>
          <p:cNvSpPr/>
          <p:nvPr/>
        </p:nvSpPr>
        <p:spPr>
          <a:xfrm>
            <a:off x="1067400" y="890570"/>
            <a:ext cx="10402560" cy="507685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Лікування</a:t>
            </a:r>
            <a:endParaRPr lang="uk-UA" sz="2000" b="0" strike="noStrike" spc="-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uk-UA" sz="2000" b="1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 </a:t>
            </a:r>
            <a:endParaRPr lang="uk-UA" sz="2000" b="0" strike="noStrike" spc="-1" dirty="0">
              <a:latin typeface="Arial"/>
            </a:endParaRPr>
          </a:p>
          <a:p>
            <a:pPr marL="342900" indent="-341313">
              <a:lnSpc>
                <a:spcPct val="120000"/>
              </a:lnSpc>
              <a:spcBef>
                <a:spcPts val="26"/>
              </a:spcBef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Головною метою терапії при ГЦУ є попередження розвитку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Calibri"/>
              </a:rPr>
              <a:t>тромбоемболічної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хвороби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та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відновлення біохімічного та фізіологічного гомеостазу. Ведення пацієнтів з ГЦУ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має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проводитись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Calibri"/>
              </a:rPr>
              <a:t>мультидисциплінарною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командою, враховуючи ураження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багатьох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органів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та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систем.</a:t>
            </a:r>
            <a:endParaRPr lang="uk-UA" sz="2000" b="0" strike="noStrike" spc="-1" dirty="0">
              <a:latin typeface="Arial"/>
            </a:endParaRPr>
          </a:p>
          <a:p>
            <a:pPr marL="342900" indent="-341313">
              <a:lnSpc>
                <a:spcPct val="150000"/>
              </a:lnSpc>
              <a:spcBef>
                <a:spcPts val="26"/>
              </a:spcBef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До </a:t>
            </a:r>
            <a:r>
              <a:rPr lang="uk-UA" sz="2000" b="0" strike="noStrike" spc="-26" dirty="0">
                <a:solidFill>
                  <a:srgbClr val="000000"/>
                </a:solidFill>
                <a:latin typeface="Times New Roman"/>
                <a:ea typeface="Calibri"/>
              </a:rPr>
              <a:t>основних заходів щодо лікування порушень </a:t>
            </a:r>
            <a:r>
              <a:rPr lang="uk-UA" sz="2000" b="0" strike="noStrike" spc="-26" dirty="0" err="1" smtClean="0">
                <a:solidFill>
                  <a:srgbClr val="000000"/>
                </a:solidFill>
                <a:latin typeface="Times New Roman"/>
                <a:ea typeface="Calibri"/>
              </a:rPr>
              <a:t>гомоцистинурії</a:t>
            </a:r>
            <a:r>
              <a:rPr lang="uk-UA" sz="2000" b="0" strike="noStrike" spc="-26" dirty="0" smtClean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uk-UA" sz="2000" b="0" strike="noStrike" spc="-26" dirty="0">
                <a:solidFill>
                  <a:srgbClr val="000000"/>
                </a:solidFill>
                <a:latin typeface="Times New Roman"/>
                <a:ea typeface="Calibri"/>
              </a:rPr>
              <a:t>відносяться:</a:t>
            </a:r>
            <a:endParaRPr lang="uk-UA" sz="2000" b="0" strike="noStrike" spc="-1" dirty="0">
              <a:latin typeface="Arial"/>
            </a:endParaRPr>
          </a:p>
          <a:p>
            <a:pPr marL="342900" indent="-341313">
              <a:lnSpc>
                <a:spcPct val="150000"/>
              </a:lnSpc>
              <a:spcBef>
                <a:spcPts val="26"/>
              </a:spcBef>
              <a:buClr>
                <a:srgbClr val="000000"/>
              </a:buClr>
              <a:buFont typeface="Franklin Gothic Book"/>
              <a:buAutoNum type="arabicPeriod"/>
            </a:pPr>
            <a:r>
              <a:rPr lang="uk-UA" sz="2000" b="0" strike="noStrike" spc="-26" dirty="0">
                <a:solidFill>
                  <a:srgbClr val="000000"/>
                </a:solidFill>
                <a:latin typeface="Times New Roman"/>
                <a:ea typeface="Calibri"/>
              </a:rPr>
              <a:t>Дієтичні заходи.</a:t>
            </a:r>
            <a:endParaRPr lang="uk-UA" sz="2000" b="0" strike="noStrike" spc="-1" dirty="0">
              <a:latin typeface="Arial"/>
            </a:endParaRPr>
          </a:p>
          <a:p>
            <a:pPr marL="342900" indent="-341313">
              <a:lnSpc>
                <a:spcPct val="150000"/>
              </a:lnSpc>
              <a:spcBef>
                <a:spcPts val="26"/>
              </a:spcBef>
              <a:buClr>
                <a:srgbClr val="000000"/>
              </a:buClr>
              <a:buFont typeface="Franklin Gothic Book"/>
              <a:buAutoNum type="arabicPeriod"/>
            </a:pPr>
            <a:r>
              <a:rPr lang="uk-UA" sz="2000" b="0" strike="noStrike" spc="-26" dirty="0">
                <a:solidFill>
                  <a:srgbClr val="000000"/>
                </a:solidFill>
                <a:latin typeface="Times New Roman"/>
                <a:ea typeface="Calibri"/>
              </a:rPr>
              <a:t>Терапія вітамінна</a:t>
            </a:r>
            <a:r>
              <a:rPr lang="uk-UA" sz="2000" b="0" strike="noStrike" spc="-26" dirty="0" smtClean="0">
                <a:solidFill>
                  <a:srgbClr val="000000"/>
                </a:solidFill>
                <a:latin typeface="Times New Roman"/>
                <a:ea typeface="Calibri"/>
              </a:rPr>
              <a:t>.</a:t>
            </a:r>
          </a:p>
          <a:p>
            <a:pPr marL="342900" indent="-341313">
              <a:lnSpc>
                <a:spcPct val="120000"/>
              </a:lnSpc>
              <a:spcBef>
                <a:spcPts val="26"/>
              </a:spcBef>
              <a:buClr>
                <a:srgbClr val="000000"/>
              </a:buClr>
              <a:buFont typeface="Franklin Gothic Book"/>
              <a:buAutoNum type="arabicPeriod"/>
            </a:pPr>
            <a:r>
              <a:rPr lang="uk-UA" sz="2000" b="0" strike="noStrike" spc="-26" dirty="0" smtClean="0">
                <a:solidFill>
                  <a:srgbClr val="000000"/>
                </a:solidFill>
                <a:latin typeface="Times New Roman"/>
                <a:ea typeface="Calibri"/>
              </a:rPr>
              <a:t>Додаткове </a:t>
            </a:r>
            <a:r>
              <a:rPr lang="uk-UA" sz="2000" b="0" strike="noStrike" spc="-26" dirty="0">
                <a:solidFill>
                  <a:srgbClr val="000000"/>
                </a:solidFill>
                <a:latin typeface="Times New Roman"/>
                <a:ea typeface="Calibri"/>
              </a:rPr>
              <a:t>введення </a:t>
            </a:r>
            <a:r>
              <a:rPr lang="uk-UA" sz="2000" b="0" strike="noStrike" spc="-26" dirty="0" err="1">
                <a:solidFill>
                  <a:srgbClr val="000000"/>
                </a:solidFill>
                <a:latin typeface="Times New Roman"/>
                <a:ea typeface="Calibri"/>
              </a:rPr>
              <a:t>кофакторів</a:t>
            </a:r>
            <a:r>
              <a:rPr lang="uk-UA" sz="2000" b="0" strike="noStrike" spc="-26" dirty="0">
                <a:solidFill>
                  <a:srgbClr val="000000"/>
                </a:solidFill>
                <a:latin typeface="Times New Roman"/>
                <a:ea typeface="Calibri"/>
              </a:rPr>
              <a:t> залежно від первинного дефекту  </a:t>
            </a:r>
            <a:r>
              <a:rPr lang="uk-UA" sz="2000" b="0" strike="noStrike" spc="-26" dirty="0" smtClean="0">
                <a:solidFill>
                  <a:srgbClr val="000000"/>
                </a:solidFill>
                <a:latin typeface="Times New Roman"/>
                <a:ea typeface="Calibri"/>
              </a:rPr>
              <a:t/>
            </a:r>
            <a:br>
              <a:rPr lang="uk-UA" sz="2000" b="0" strike="noStrike" spc="-26" dirty="0" smtClean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uk-UA" sz="2000" b="0" strike="noStrike" spc="-26" dirty="0" smtClean="0">
                <a:solidFill>
                  <a:srgbClr val="000000"/>
                </a:solidFill>
                <a:latin typeface="Times New Roman"/>
                <a:ea typeface="Calibri"/>
              </a:rPr>
              <a:t>(</a:t>
            </a:r>
            <a:r>
              <a:rPr lang="uk-UA" sz="2000" b="0" strike="noStrike" spc="-26" dirty="0">
                <a:solidFill>
                  <a:srgbClr val="000000"/>
                </a:solidFill>
                <a:latin typeface="Times New Roman"/>
                <a:ea typeface="Calibri"/>
              </a:rPr>
              <a:t>вітамін В12, фолієва кислота, холін, бетаїн).</a:t>
            </a:r>
            <a:endParaRPr lang="uk-UA" sz="2000" b="0" strike="noStrike" spc="-1" dirty="0">
              <a:latin typeface="Arial"/>
            </a:endParaRPr>
          </a:p>
          <a:p>
            <a:pPr marL="342900" indent="-341313">
              <a:lnSpc>
                <a:spcPct val="150000"/>
              </a:lnSpc>
              <a:spcBef>
                <a:spcPts val="26"/>
              </a:spcBef>
              <a:buClr>
                <a:srgbClr val="000000"/>
              </a:buClr>
              <a:buFont typeface="Franklin Gothic Book"/>
              <a:buAutoNum type="arabicPeriod"/>
            </a:pPr>
            <a:r>
              <a:rPr lang="uk-UA" sz="2000" b="0" strike="noStrike" spc="-26" dirty="0">
                <a:solidFill>
                  <a:srgbClr val="000000"/>
                </a:solidFill>
                <a:latin typeface="Times New Roman"/>
                <a:ea typeface="Calibri"/>
              </a:rPr>
              <a:t>Хірургічне лікування (офтальмологічні операції).</a:t>
            </a:r>
            <a:endParaRPr lang="uk-UA" sz="2000" b="0" strike="noStrike" spc="-1" dirty="0">
              <a:latin typeface="Arial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3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6809" y="234538"/>
            <a:ext cx="10972440" cy="1855520"/>
          </a:xfrm>
        </p:spPr>
        <p:txBody>
          <a:bodyPr/>
          <a:lstStyle/>
          <a:p>
            <a:pPr algn="ctr"/>
            <a:r>
              <a:rPr lang="uk-UA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Навчальне видання</a:t>
            </a:r>
            <a:br>
              <a:rPr lang="uk-UA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Соматогенетичне</a:t>
            </a:r>
            <a:r>
              <a:rPr lang="uk-UA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обстеження пацієнтів із підозрою на спадкову патологію</a:t>
            </a: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b="1" i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Альбом-презентація </a:t>
            </a:r>
            <a:br>
              <a:rPr lang="uk-UA" sz="1400" b="1" i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</a:br>
            <a:r>
              <a:rPr lang="uk-UA" sz="1400" b="1" i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  для здобувачів вищої медичної освіти, </a:t>
            </a:r>
            <a:br>
              <a:rPr lang="uk-UA" sz="1400" b="1" i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</a:br>
            <a:r>
              <a:rPr lang="uk-UA" sz="1400" b="1" i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лікарів-інтернів, лікарів </a:t>
            </a:r>
            <a:r>
              <a:rPr lang="uk-UA" sz="1400" i="1" spc="-1" dirty="0">
                <a:solidFill>
                  <a:srgbClr val="000000"/>
                </a:solidFill>
                <a:latin typeface="+mn-lt"/>
                <a:sym typeface="Symbol" panose="05050102010706020507" pitchFamily="18" charset="2"/>
              </a:rPr>
              <a:t></a:t>
            </a:r>
            <a:r>
              <a:rPr lang="uk-UA" sz="1400" b="1" i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 слухачів циклів післядипломної </a:t>
            </a:r>
            <a:r>
              <a:rPr lang="uk-UA" sz="1400" b="1" i="1" dirty="0" smtClean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освіти</a:t>
            </a:r>
            <a:endParaRPr lang="ru-RU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2164645"/>
            <a:ext cx="6096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1073150" algn="l"/>
              </a:tabLst>
            </a:pPr>
            <a:r>
              <a:rPr lang="uk-UA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Упорядники	</a:t>
            </a:r>
            <a:r>
              <a:rPr lang="uk-UA" sz="1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Гречаніна</a:t>
            </a:r>
            <a:r>
              <a:rPr lang="uk-UA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Олена Яківна</a:t>
            </a:r>
            <a:b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uk-UA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1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Гречаніна</a:t>
            </a:r>
            <a:r>
              <a:rPr lang="uk-UA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Юлія Борисівна</a:t>
            </a:r>
            <a:b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uk-UA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Фролова </a:t>
            </a: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Тетяна Володимирівна</a:t>
            </a:r>
            <a:b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uk-UA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1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Купріянчук</a:t>
            </a:r>
            <a:r>
              <a:rPr lang="uk-UA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Юлія Миколаївна</a:t>
            </a:r>
            <a:b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uk-UA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Бугайова </a:t>
            </a: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Олена Валеріївна</a:t>
            </a:r>
            <a:b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uk-UA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1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Гречанін</a:t>
            </a:r>
            <a:r>
              <a:rPr lang="uk-UA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Ярослав Русланович</a:t>
            </a:r>
            <a:b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uk-UA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1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Школьнікова</a:t>
            </a:r>
            <a:r>
              <a:rPr lang="uk-UA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Дарія Владиславівна</a:t>
            </a:r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75" y="-13525"/>
            <a:ext cx="548684" cy="68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48000" y="3765083"/>
            <a:ext cx="6096000" cy="252376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Відповідальний за випуск </a:t>
            </a: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Бугайова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Комп’ютерний набір О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О. </a:t>
            </a:r>
            <a:r>
              <a:rPr lang="uk-UA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Мартем’янова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Комп’ютерна</a:t>
            </a:r>
            <a:r>
              <a:rPr lang="ru-RU" alt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верстка </a:t>
            </a:r>
            <a:r>
              <a:rPr lang="ru-RU" alt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В. </a:t>
            </a:r>
            <a:r>
              <a:rPr lang="ru-RU" altLang="ru-RU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Брітякова</a:t>
            </a:r>
            <a:r>
              <a:rPr lang="ru-RU" alt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1400" dirty="0">
                <a:solidFill>
                  <a:srgbClr val="000000"/>
                </a:solidFill>
                <a:latin typeface="Arial" charset="0"/>
              </a:rPr>
              <a:t> 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О. Ю. Лавриненко</a:t>
            </a:r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uk-UA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Формат </a:t>
            </a: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слайдів «Екран 4:3». Формат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PDF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254,0×190,5.</a:t>
            </a: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Зам. № </a:t>
            </a:r>
            <a:r>
              <a:rPr lang="uk-UA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24-34438. 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Редакційно-видавничий </a:t>
            </a:r>
            <a:r>
              <a:rPr lang="uk-UA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 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ХНМУ, пр. Науки, 4, м. Харків, 61022 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іzdatknmurіo</a:t>
            </a:r>
            <a:r>
              <a:rPr lang="uk-UA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uk-UA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gmaіl.com</a:t>
            </a:r>
            <a:r>
              <a:rPr lang="uk-UA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vid</a:t>
            </a:r>
            <a:r>
              <a:rPr lang="uk-UA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redact</a:t>
            </a:r>
            <a:r>
              <a:rPr lang="uk-UA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knmu</a:t>
            </a:r>
            <a:r>
              <a:rPr lang="uk-UA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</a:t>
            </a:r>
            <a:r>
              <a:rPr lang="uk-UA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ua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Свідоцтво про внесення суб'єкта видавничої справи до Державного реєстру видавництв, 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виготівників</a:t>
            </a:r>
            <a:r>
              <a:rPr lang="uk-UA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розповсюджувачів видавничої продукції серії ДК № 3242 від 18.07.2008 р. </a:t>
            </a:r>
            <a:endParaRPr lang="uk-UA" alt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44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75" y="0"/>
            <a:ext cx="11638525" cy="6873875"/>
          </a:xfrm>
          <a:prstGeom prst="rect">
            <a:avLst/>
          </a:prstGeom>
        </p:spPr>
      </p:pic>
      <p:sp>
        <p:nvSpPr>
          <p:cNvPr id="102" name="CustomShape 1"/>
          <p:cNvSpPr/>
          <p:nvPr/>
        </p:nvSpPr>
        <p:spPr>
          <a:xfrm>
            <a:off x="1040315" y="799104"/>
            <a:ext cx="10276863" cy="526614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355600" indent="-355600">
              <a:lnSpc>
                <a:spcPct val="114000"/>
              </a:lnSpc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При МРТ головного мозку вогнищеві ураження та об’ємні новоутворення було виключено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marL="355600" indent="-355600">
              <a:lnSpc>
                <a:spcPct val="114000"/>
              </a:lnSpc>
            </a:pPr>
            <a:endParaRPr lang="uk-UA" sz="2500" spc="-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355600" indent="-355600">
              <a:lnSpc>
                <a:spcPct val="114000"/>
              </a:lnSpc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При МРТ шийного відділу хребта виявлено ознаки </a:t>
            </a:r>
            <a:r>
              <a:rPr lang="uk-UA" sz="2000" b="0" strike="noStrike" spc="-20" dirty="0">
                <a:solidFill>
                  <a:srgbClr val="000000"/>
                </a:solidFill>
                <a:latin typeface="Times New Roman"/>
                <a:ea typeface="Times New Roman"/>
              </a:rPr>
              <a:t>дегенеративно-дистрофічних змін шийного відділу хребта (остеохондроз), </a:t>
            </a:r>
            <a:r>
              <a:rPr lang="uk-UA" sz="2000" b="0" strike="noStrike" spc="-20" dirty="0" err="1">
                <a:solidFill>
                  <a:srgbClr val="000000"/>
                </a:solidFill>
                <a:latin typeface="Times New Roman"/>
                <a:ea typeface="Times New Roman"/>
              </a:rPr>
              <a:t>протрузії</a:t>
            </a:r>
            <a:r>
              <a:rPr lang="uk-UA" sz="2000" b="0" strike="noStrike" spc="-20" dirty="0">
                <a:solidFill>
                  <a:srgbClr val="000000"/>
                </a:solidFill>
                <a:latin typeface="Times New Roman"/>
                <a:ea typeface="Times New Roman"/>
              </a:rPr>
              <a:t> МХД С5-С6, С6-С7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endParaRPr lang="uk-UA" sz="2000" b="0" strike="noStrike" spc="-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355600" indent="-355600">
              <a:lnSpc>
                <a:spcPct val="114000"/>
              </a:lnSpc>
            </a:pPr>
            <a:endParaRPr lang="uk-UA" sz="3000" spc="-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355600" indent="-355600">
              <a:lnSpc>
                <a:spcPct val="114000"/>
              </a:lnSpc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При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МРТ попереково-куприкового відділу виявлено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диспластичний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остеохондроз попереково-куприкового відділу хребта.</a:t>
            </a:r>
            <a:endParaRPr lang="uk-UA" sz="2000" b="0" strike="noStrike" spc="-1" dirty="0">
              <a:latin typeface="Arial"/>
            </a:endParaRPr>
          </a:p>
          <a:p>
            <a:pPr marL="355600" indent="-355600">
              <a:lnSpc>
                <a:spcPct val="114000"/>
              </a:lnSpc>
            </a:pPr>
            <a:endParaRPr lang="uk-UA" sz="2500" b="0" strike="noStrike" spc="-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355600" indent="-355600">
              <a:lnSpc>
                <a:spcPct val="114000"/>
              </a:lnSpc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При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МРТ-дослідженні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 грудного відділу хребта патології виявлено не було.</a:t>
            </a:r>
            <a:endParaRPr lang="uk-UA" sz="2000" b="0" strike="noStrike" spc="-1" dirty="0">
              <a:latin typeface="Arial"/>
            </a:endParaRPr>
          </a:p>
          <a:p>
            <a:pPr marL="355600" indent="-355600">
              <a:lnSpc>
                <a:spcPct val="114000"/>
              </a:lnSpc>
            </a:pPr>
            <a:endParaRPr lang="uk-UA" sz="2500" b="0" strike="noStrike" spc="-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355600" indent="-355600">
              <a:lnSpc>
                <a:spcPct val="114000"/>
              </a:lnSpc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Зі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слів мами молекулярно-генетичний аналіз не виявив мутацій, асоційованих зі SCA. </a:t>
            </a:r>
            <a:endParaRPr lang="uk-UA" sz="2000" b="0" strike="noStrike" spc="-1" dirty="0">
              <a:latin typeface="Arial"/>
            </a:endParaRPr>
          </a:p>
          <a:p>
            <a:pPr marL="355600" indent="-355600">
              <a:lnSpc>
                <a:spcPct val="114000"/>
              </a:lnSpc>
            </a:pPr>
            <a:endParaRPr lang="uk-UA" sz="2500" b="0" strike="noStrike" spc="-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355600" indent="-355600">
              <a:lnSpc>
                <a:spcPct val="114000"/>
              </a:lnSpc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2023 р. неврологом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місцем проживання запідозрена спадкова параплегія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  <a:ea typeface="Times New Roman"/>
              </a:rPr>
              <a:t>Штрюмпеля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uk-UA" sz="2000" b="0" strike="noStrike" spc="-1" dirty="0">
              <a:latin typeface="Arial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Рисунок 2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6737040" y="779400"/>
            <a:ext cx="5128200" cy="5328000"/>
          </a:xfrm>
          <a:prstGeom prst="rect">
            <a:avLst/>
          </a:prstGeom>
          <a:ln>
            <a:noFill/>
          </a:ln>
        </p:spPr>
      </p:pic>
      <p:sp>
        <p:nvSpPr>
          <p:cNvPr id="104" name="CustomShape 1"/>
          <p:cNvSpPr/>
          <p:nvPr/>
        </p:nvSpPr>
        <p:spPr>
          <a:xfrm>
            <a:off x="749160" y="563760"/>
            <a:ext cx="6091560" cy="56308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73050" indent="-271463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Пропорція </a:t>
            </a:r>
            <a:r>
              <a:rPr lang="uk-UA" sz="2000" b="0" strike="noStrike" spc="-1" dirty="0" err="1">
                <a:solidFill>
                  <a:srgbClr val="000000"/>
                </a:solidFill>
                <a:latin typeface="Times New Roman"/>
              </a:rPr>
              <a:t>тілобудови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 порушена за рахунок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широкої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шиї та ширшої потилиці, плечовий пояс диспропорційний порівняно з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шиєю.</a:t>
            </a:r>
            <a:endParaRPr lang="uk-UA" sz="2000" b="0" strike="noStrike" spc="-1" dirty="0">
              <a:latin typeface="Arial"/>
            </a:endParaRPr>
          </a:p>
          <a:p>
            <a:pPr marL="273050" indent="-271463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Шкіра жирна з множинними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висипами.</a:t>
            </a:r>
            <a:endParaRPr lang="uk-UA" sz="2000" b="0" strike="noStrike" spc="-1" dirty="0">
              <a:latin typeface="Arial"/>
            </a:endParaRPr>
          </a:p>
          <a:p>
            <a:pPr marL="273050" indent="-271463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М'язи шиї щільні, гіпертрофовані, м'язи спини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звичайні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(відсутні ознаки довготривалих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занять бойовим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мистецтвом – дзюдо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).</a:t>
            </a:r>
            <a:endParaRPr lang="uk-UA" sz="2000" b="0" strike="noStrike" spc="-1" dirty="0">
              <a:latin typeface="Arial"/>
            </a:endParaRPr>
          </a:p>
          <a:p>
            <a:pPr marL="273050" indent="-271463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Об'єм м'язів плечей, передплічь, стегон,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гомілок дещо зменшений.</a:t>
            </a:r>
            <a:endParaRPr lang="uk-UA" sz="2000" b="0" strike="noStrike" spc="-1" dirty="0">
              <a:latin typeface="Arial"/>
            </a:endParaRPr>
          </a:p>
          <a:p>
            <a:pPr marL="273050" indent="-271463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Долоні яскраві</a:t>
            </a:r>
            <a:endParaRPr lang="uk-UA" sz="2000" b="0" strike="noStrike" spc="-1" dirty="0">
              <a:latin typeface="Arial"/>
            </a:endParaRPr>
          </a:p>
          <a:p>
            <a:pPr marL="273050" indent="-271463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Правий великий палець руки розігнутий під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кутом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із легкою контрактурою (з моменту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народження). </a:t>
            </a:r>
            <a:endParaRPr lang="uk-UA" sz="2000" b="0" strike="noStrike" spc="-1" dirty="0">
              <a:latin typeface="Arial"/>
            </a:endParaRPr>
          </a:p>
          <a:p>
            <a:pPr marL="273050" indent="-271463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Нерівна поверхня голови, наближена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до </a:t>
            </a:r>
            <a:r>
              <a:rPr lang="uk-UA" sz="2000" b="0" strike="noStrike" spc="-1" dirty="0" err="1" smtClean="0">
                <a:solidFill>
                  <a:srgbClr val="000000"/>
                </a:solidFill>
                <a:latin typeface="Times New Roman"/>
              </a:rPr>
              <a:t>оліхоцефалічної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 форми.</a:t>
            </a:r>
            <a:endParaRPr lang="uk-UA" sz="2000" b="0" strike="noStrike" spc="-1" dirty="0">
              <a:latin typeface="Arial"/>
            </a:endParaRPr>
          </a:p>
          <a:p>
            <a:pPr marL="273050" indent="-271463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Волосся грубе, «відчуття брудного волосся»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з неприємним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недиференційованим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запахом.</a:t>
            </a:r>
            <a:endParaRPr lang="uk-UA" sz="2000" b="0" strike="noStrike" spc="-1" dirty="0">
              <a:latin typeface="Arial"/>
            </a:endParaRPr>
          </a:p>
          <a:p>
            <a:pPr marL="273050" indent="-271463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Пропорції обличчя порушені, нижня частина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обличчя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більша за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верхню.</a:t>
            </a:r>
            <a:endParaRPr lang="uk-UA" sz="2000" b="0" strike="noStrike" spc="-1" dirty="0">
              <a:latin typeface="Arial"/>
            </a:endParaRPr>
          </a:p>
        </p:txBody>
      </p:sp>
      <p:sp>
        <p:nvSpPr>
          <p:cNvPr id="105" name="CustomShape 2"/>
          <p:cNvSpPr/>
          <p:nvPr/>
        </p:nvSpPr>
        <p:spPr>
          <a:xfrm>
            <a:off x="1454400" y="37440"/>
            <a:ext cx="9003960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uk-UA" sz="2800" b="1" strike="noStrike" spc="-1" dirty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При огляді звертає на себе увагу (фенотип</a:t>
            </a:r>
            <a:r>
              <a:rPr lang="uk-UA" sz="2400" b="1" strike="noStrike" spc="-1" dirty="0"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)</a:t>
            </a:r>
            <a:endParaRPr lang="uk-UA" sz="2400" b="0" strike="noStrike" spc="-1" dirty="0">
              <a:solidFill>
                <a:schemeClr val="accent5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06" name="CustomShape 3"/>
          <p:cNvSpPr/>
          <p:nvPr/>
        </p:nvSpPr>
        <p:spPr>
          <a:xfrm>
            <a:off x="8371080" y="2546290"/>
            <a:ext cx="1860120" cy="33480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Рисунок 2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976955" y="406009"/>
            <a:ext cx="4932000" cy="6031114"/>
          </a:xfrm>
          <a:prstGeom prst="rect">
            <a:avLst/>
          </a:prstGeom>
          <a:ln>
            <a:noFill/>
          </a:ln>
        </p:spPr>
      </p:pic>
      <p:sp>
        <p:nvSpPr>
          <p:cNvPr id="108" name="CustomShape 1"/>
          <p:cNvSpPr/>
          <p:nvPr/>
        </p:nvSpPr>
        <p:spPr>
          <a:xfrm>
            <a:off x="6148748" y="14118"/>
            <a:ext cx="5869080" cy="67080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273050" lvl="0" indent="-271463">
              <a:lnSpc>
                <a:spcPct val="150000"/>
              </a:lnSpc>
              <a:spcAft>
                <a:spcPts val="1200"/>
              </a:spcAft>
              <a:buClr>
                <a:srgbClr val="000000"/>
              </a:buClr>
              <a:buFont typeface="Arial"/>
              <a:buChar char="•"/>
            </a:pPr>
            <a:r>
              <a:rPr lang="uk-UA" sz="2000" spc="-1" dirty="0">
                <a:solidFill>
                  <a:srgbClr val="000000"/>
                </a:solidFill>
                <a:latin typeface="Times New Roman"/>
              </a:rPr>
              <a:t>Помірна прогнатія.</a:t>
            </a:r>
            <a:endParaRPr lang="uk-UA" sz="2000" spc="-1" dirty="0">
              <a:solidFill>
                <a:prstClr val="black"/>
              </a:solidFill>
            </a:endParaRPr>
          </a:p>
          <a:p>
            <a:pPr marL="273050" indent="-273050">
              <a:spcAft>
                <a:spcPts val="1200"/>
              </a:spcAft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Погляд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фіксує зі складнощами, сам пацієнт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відчуває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«упливання» точки фіксації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погляду.</a:t>
            </a:r>
            <a:endParaRPr lang="uk-UA" sz="2000" b="0" strike="noStrike" spc="-1" dirty="0">
              <a:latin typeface="Arial"/>
            </a:endParaRPr>
          </a:p>
          <a:p>
            <a:pPr marL="273050" indent="-273050">
              <a:lnSpc>
                <a:spcPct val="150000"/>
              </a:lnSpc>
              <a:spcAft>
                <a:spcPts val="1200"/>
              </a:spcAft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Перенісся звужене, але кінчик носа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розширений.</a:t>
            </a:r>
            <a:endParaRPr lang="uk-UA" sz="2000" b="0" strike="noStrike" spc="-1" dirty="0">
              <a:latin typeface="Arial"/>
            </a:endParaRPr>
          </a:p>
          <a:p>
            <a:pPr marL="273050" indent="-273050">
              <a:lnSpc>
                <a:spcPct val="150000"/>
              </a:lnSpc>
              <a:spcAft>
                <a:spcPts val="1200"/>
              </a:spcAft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Рот великий, але немає </a:t>
            </a:r>
            <a:r>
              <a:rPr lang="uk-UA" sz="2000" b="0" strike="noStrike" spc="-1" dirty="0" err="1" smtClean="0">
                <a:solidFill>
                  <a:srgbClr val="000000"/>
                </a:solidFill>
                <a:latin typeface="Times New Roman"/>
              </a:rPr>
              <a:t>макростомії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lang="uk-UA" sz="2000" b="0" strike="noStrike" spc="-1" dirty="0">
              <a:latin typeface="Arial"/>
            </a:endParaRPr>
          </a:p>
          <a:p>
            <a:pPr marL="273050" indent="-273050">
              <a:lnSpc>
                <a:spcPct val="150000"/>
              </a:lnSpc>
              <a:spcAft>
                <a:spcPts val="1200"/>
              </a:spcAft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Зубний ряд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нормальний.</a:t>
            </a:r>
            <a:endParaRPr lang="uk-UA" sz="2000" b="0" strike="noStrike" spc="-1" dirty="0">
              <a:latin typeface="Arial"/>
            </a:endParaRPr>
          </a:p>
          <a:p>
            <a:pPr marL="273050" indent="-273050">
              <a:spcAft>
                <a:spcPts val="1200"/>
              </a:spcAft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Язик обкладений жорстким білим нальотом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з візуально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гнійним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включенням.</a:t>
            </a:r>
            <a:endParaRPr lang="uk-UA" sz="2000" b="0" strike="noStrike" spc="-1" dirty="0">
              <a:latin typeface="Arial"/>
            </a:endParaRPr>
          </a:p>
          <a:p>
            <a:pPr marL="273050" indent="-273050">
              <a:lnSpc>
                <a:spcPct val="150000"/>
              </a:lnSpc>
              <a:spcAft>
                <a:spcPts val="1200"/>
              </a:spcAft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З рота неприємний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запах. </a:t>
            </a:r>
            <a:endParaRPr lang="uk-UA" sz="2000" b="0" strike="noStrike" spc="-1" dirty="0">
              <a:latin typeface="Arial"/>
            </a:endParaRPr>
          </a:p>
          <a:p>
            <a:pPr marL="273050" indent="-273050">
              <a:spcAft>
                <a:spcPts val="1200"/>
              </a:spcAft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На знімках МРТ ротова порожнина округла,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язик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звичайного розміру, але під’язикова ділянка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на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знімку виявляється заповненою тканиною,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</a:b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що </a:t>
            </a: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нагадує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язикову. </a:t>
            </a:r>
            <a:endParaRPr lang="uk-UA" sz="2000" b="0" strike="noStrike" spc="-1" dirty="0">
              <a:latin typeface="Arial"/>
            </a:endParaRPr>
          </a:p>
          <a:p>
            <a:pPr marL="273050" indent="-273050">
              <a:buClr>
                <a:srgbClr val="000000"/>
              </a:buClr>
              <a:buFont typeface="Arial"/>
              <a:buChar char="•"/>
            </a:pPr>
            <a:r>
              <a:rPr lang="uk-UA" sz="2000" b="0" strike="noStrike" spc="-1" dirty="0">
                <a:solidFill>
                  <a:srgbClr val="000000"/>
                </a:solidFill>
                <a:latin typeface="Times New Roman"/>
              </a:rPr>
              <a:t>Кістки голови не потовщені, мають горбисту поверхню, на потилиці </a:t>
            </a:r>
            <a:r>
              <a:rPr lang="uk-UA" sz="2000" b="0" strike="noStrike" spc="-1" dirty="0" smtClean="0">
                <a:solidFill>
                  <a:srgbClr val="000000"/>
                </a:solidFill>
                <a:latin typeface="Times New Roman"/>
              </a:rPr>
              <a:t>виступають.</a:t>
            </a:r>
            <a:endParaRPr lang="uk-UA" sz="2000" b="0" strike="noStrike" spc="-1" dirty="0">
              <a:latin typeface="Arial"/>
            </a:endParaRPr>
          </a:p>
        </p:txBody>
      </p:sp>
      <p:sp>
        <p:nvSpPr>
          <p:cNvPr id="109" name="CustomShape 2"/>
          <p:cNvSpPr/>
          <p:nvPr/>
        </p:nvSpPr>
        <p:spPr>
          <a:xfrm>
            <a:off x="3956400" y="2252160"/>
            <a:ext cx="861480" cy="36756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" y="-9525"/>
            <a:ext cx="54927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Другая 2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F3CDD4"/>
      </a:accent6>
      <a:hlink>
        <a:srgbClr val="77A2BB"/>
      </a:hlink>
      <a:folHlink>
        <a:srgbClr val="957A9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7497</TotalTime>
  <Words>2852</Words>
  <Application>Microsoft Office PowerPoint</Application>
  <PresentationFormat>Произвольный</PresentationFormat>
  <Paragraphs>688</Paragraphs>
  <Slides>62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63" baseType="lpstr">
      <vt:lpstr>Office Theme</vt:lpstr>
      <vt:lpstr>Презентация PowerPoint</vt:lpstr>
      <vt:lpstr>Презентация PowerPoint</vt:lpstr>
      <vt:lpstr>         Соматогенетичне обстеження пацієнтів із підозрою на спадкову патологію : альбом-презентація для здобувачів вищої медичної освіти, лікарів-інтернів, лікарів ‒ слухачів циклів післядипломної освіти / упор. О. Я. Гречаніна, Ю. Б. Гречаніна,  Т. В. Фролова та ін. Харків : ХНМУ, 2024. 62 с.  Упорядники: О. Я. Гречаніна                        Ю. Б. Гречаніна                        Т. В. Фролова                        Ю. М. Купріянчук                        О. В. Бугайова                        Я. Р. Гречанін                        Д. В. Школьнікова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Навчальне видання    Соматогенетичне обстеження пацієнтів із підозрою на спадкову патологію  Альбом-презентація     для здобувачів вищої медичної освіти,  лікарів-інтернів, лікарів  слухачів циклів післядипломної освіти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Izdat10</cp:lastModifiedBy>
  <cp:revision>361</cp:revision>
  <cp:lastPrinted>2024-03-14T14:43:46Z</cp:lastPrinted>
  <dcterms:created xsi:type="dcterms:W3CDTF">2023-04-10T20:35:44Z</dcterms:created>
  <dcterms:modified xsi:type="dcterms:W3CDTF">2024-11-28T11:57:23Z</dcterms:modified>
  <dc:language>uk-UA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60</vt:i4>
  </property>
</Properties>
</file>