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84" r:id="rId3"/>
    <p:sldId id="257" r:id="rId4"/>
    <p:sldId id="258" r:id="rId5"/>
    <p:sldId id="260" r:id="rId6"/>
    <p:sldId id="261" r:id="rId7"/>
    <p:sldId id="281" r:id="rId8"/>
    <p:sldId id="282" r:id="rId9"/>
    <p:sldId id="28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126288033440265E-2"/>
          <c:y val="0.19378455818022752"/>
          <c:w val="0.58607684456109665"/>
          <c:h val="0.727653105861767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Академическа адаптация</c:v>
                </c:pt>
                <c:pt idx="1">
                  <c:v>Физиологическа адаптация</c:v>
                </c:pt>
                <c:pt idx="2">
                  <c:v>Социально - культурная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0.4</c:v>
                </c:pt>
                <c:pt idx="1">
                  <c:v>0.36000000000000004</c:v>
                </c:pt>
                <c:pt idx="2">
                  <c:v>0.24000000000000002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8236803732866735"/>
          <c:y val="0.24393919510061243"/>
          <c:w val="0.30837270341207362"/>
          <c:h val="0.55234383202099746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4374290753408369E-2"/>
          <c:y val="0.24793804476270323"/>
          <c:w val="0.55022805005793007"/>
          <c:h val="0.662375266384543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v медицинский факультет</c:v>
                </c:pt>
                <c:pt idx="1">
                  <c:v>V стоматологический факультет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0.52</c:v>
                </c:pt>
                <c:pt idx="1">
                  <c:v>0.48000000000000004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5267772826828774"/>
          <c:y val="0.195474174023302"/>
          <c:w val="0.32212665854587591"/>
          <c:h val="0.55770353357735847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0.94330000000000003</c:v>
                </c:pt>
                <c:pt idx="1">
                  <c:v>3.7700000000000004E-2</c:v>
                </c:pt>
                <c:pt idx="2">
                  <c:v>1.9000000000000003E-2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стоматологический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0.79500000000000004</c:v>
                </c:pt>
                <c:pt idx="1">
                  <c:v>8.9700000000000016E-2</c:v>
                </c:pt>
                <c:pt idx="2">
                  <c:v>0.1153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box"/>
        <c:axId val="126695680"/>
        <c:axId val="126709760"/>
        <c:axId val="0"/>
      </c:bar3DChart>
      <c:catAx>
        <c:axId val="126695680"/>
        <c:scaling>
          <c:orientation val="minMax"/>
        </c:scaling>
        <c:axPos val="b"/>
        <c:numFmt formatCode="General" sourceLinked="1"/>
        <c:tickLblPos val="nextTo"/>
        <c:crossAx val="126709760"/>
        <c:crosses val="autoZero"/>
        <c:auto val="1"/>
        <c:lblAlgn val="ctr"/>
        <c:lblOffset val="100"/>
      </c:catAx>
      <c:valAx>
        <c:axId val="126709760"/>
        <c:scaling>
          <c:orientation val="minMax"/>
        </c:scaling>
        <c:axPos val="l"/>
        <c:majorGridlines/>
        <c:numFmt formatCode="0.00%" sourceLinked="1"/>
        <c:tickLblPos val="nextTo"/>
        <c:crossAx val="12669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66412213740479"/>
          <c:y val="0.36593059936908529"/>
          <c:w val="0.32251908396946583"/>
          <c:h val="0.44724636974557747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0.93400000000000005</c:v>
                </c:pt>
                <c:pt idx="1">
                  <c:v>5.6599999999999998E-2</c:v>
                </c:pt>
                <c:pt idx="2">
                  <c:v>9.4000000000000021E-3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стоматолоческийфакультет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0.9002</c:v>
                </c:pt>
                <c:pt idx="1">
                  <c:v>8.9700000000000016E-2</c:v>
                </c:pt>
                <c:pt idx="2">
                  <c:v>1.0100000000000001E-2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box"/>
        <c:axId val="75041408"/>
        <c:axId val="75047296"/>
        <c:axId val="0"/>
      </c:bar3DChart>
      <c:catAx>
        <c:axId val="75041408"/>
        <c:scaling>
          <c:orientation val="minMax"/>
        </c:scaling>
        <c:axPos val="b"/>
        <c:numFmt formatCode="General" sourceLinked="1"/>
        <c:tickLblPos val="nextTo"/>
        <c:crossAx val="75047296"/>
        <c:crosses val="autoZero"/>
        <c:auto val="1"/>
        <c:lblAlgn val="ctr"/>
        <c:lblOffset val="100"/>
      </c:catAx>
      <c:valAx>
        <c:axId val="75047296"/>
        <c:scaling>
          <c:orientation val="minMax"/>
        </c:scaling>
        <c:axPos val="l"/>
        <c:majorGridlines/>
        <c:numFmt formatCode="0.00%" sourceLinked="1"/>
        <c:tickLblPos val="nextTo"/>
        <c:crossAx val="75041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952579949852652"/>
          <c:y val="0.34228187919463093"/>
          <c:w val="0.30230609441976186"/>
          <c:h val="0.447757219710787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0.85840000000000005</c:v>
                </c:pt>
                <c:pt idx="1">
                  <c:v>9.4300000000000023E-2</c:v>
                </c:pt>
                <c:pt idx="2">
                  <c:v>4.7300000000000009E-2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cтоматологический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0.82050000000000001</c:v>
                </c:pt>
                <c:pt idx="1">
                  <c:v>7.6999999999999999E-2</c:v>
                </c:pt>
                <c:pt idx="2">
                  <c:v>0.10249999999999998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box"/>
        <c:axId val="127058304"/>
        <c:axId val="127059840"/>
        <c:axId val="0"/>
      </c:bar3DChart>
      <c:catAx>
        <c:axId val="127058304"/>
        <c:scaling>
          <c:orientation val="minMax"/>
        </c:scaling>
        <c:axPos val="b"/>
        <c:numFmt formatCode="General" sourceLinked="1"/>
        <c:tickLblPos val="nextTo"/>
        <c:crossAx val="127059840"/>
        <c:crosses val="autoZero"/>
        <c:auto val="1"/>
        <c:lblAlgn val="ctr"/>
        <c:lblOffset val="100"/>
      </c:catAx>
      <c:valAx>
        <c:axId val="127059840"/>
        <c:scaling>
          <c:orientation val="minMax"/>
        </c:scaling>
        <c:axPos val="l"/>
        <c:majorGridlines/>
        <c:numFmt formatCode="0.00%" sourceLinked="1"/>
        <c:tickLblPos val="nextTo"/>
        <c:crossAx val="127058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705882352941202"/>
          <c:y val="0.22512419511574891"/>
          <c:w val="0.33586337760910828"/>
          <c:h val="0.44067917350747049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0.85850000000000004</c:v>
                </c:pt>
                <c:pt idx="1">
                  <c:v>6.1300000000000007E-2</c:v>
                </c:pt>
                <c:pt idx="2">
                  <c:v>8.0200000000000021E-2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стоматологический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0.84250000000000003</c:v>
                </c:pt>
                <c:pt idx="1">
                  <c:v>8.9600000000000055E-2</c:v>
                </c:pt>
                <c:pt idx="2">
                  <c:v>6.7900000000000002E-2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box"/>
        <c:axId val="127139840"/>
        <c:axId val="127141376"/>
        <c:axId val="0"/>
      </c:bar3DChart>
      <c:catAx>
        <c:axId val="127139840"/>
        <c:scaling>
          <c:orientation val="minMax"/>
        </c:scaling>
        <c:axPos val="b"/>
        <c:numFmt formatCode="General" sourceLinked="1"/>
        <c:tickLblPos val="nextTo"/>
        <c:crossAx val="127141376"/>
        <c:crosses val="autoZero"/>
        <c:auto val="1"/>
        <c:lblAlgn val="ctr"/>
        <c:lblOffset val="100"/>
      </c:catAx>
      <c:valAx>
        <c:axId val="127141376"/>
        <c:scaling>
          <c:orientation val="minMax"/>
        </c:scaling>
        <c:axPos val="l"/>
        <c:majorGridlines/>
        <c:numFmt formatCode="0.00%" sourceLinked="1"/>
        <c:tickLblPos val="nextTo"/>
        <c:crossAx val="127139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39694656488568"/>
          <c:y val="0.19282892406615262"/>
          <c:w val="0.32824427480916035"/>
          <c:h val="0.4303933591815123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rotX val="4"/>
      <c:rotY val="9"/>
      <c:depthPercent val="100"/>
      <c:rAngAx val="1"/>
    </c:view3D>
    <c:plotArea>
      <c:layout>
        <c:manualLayout>
          <c:layoutTarget val="inner"/>
          <c:xMode val="edge"/>
          <c:yMode val="edge"/>
          <c:x val="0.19576111913491093"/>
          <c:y val="4.2024960189608572E-2"/>
          <c:w val="0.65477284931303936"/>
          <c:h val="0.590505168229171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Проблема</c:v>
                </c:pt>
                <c:pt idx="1">
                  <c:v>Нет проблемы</c:v>
                </c:pt>
                <c:pt idx="2">
                  <c:v>Не отрабатывал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0.1651</c:v>
                </c:pt>
                <c:pt idx="1">
                  <c:v>0.29500000000000004</c:v>
                </c:pt>
                <c:pt idx="2">
                  <c:v>0.53990000000000005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стоматологический факультет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Проблема</c:v>
                </c:pt>
                <c:pt idx="1">
                  <c:v>Нет проблемы</c:v>
                </c:pt>
                <c:pt idx="2">
                  <c:v>Не отрабатывал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 formatCode="0%">
                  <c:v>0.25</c:v>
                </c:pt>
                <c:pt idx="1">
                  <c:v>0.21800000000000003</c:v>
                </c:pt>
                <c:pt idx="2">
                  <c:v>0.53200000000000003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Проблема</c:v>
                </c:pt>
                <c:pt idx="1">
                  <c:v>Нет проблемы</c:v>
                </c:pt>
                <c:pt idx="2">
                  <c:v>Не отрабатывал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box"/>
        <c:axId val="127222144"/>
        <c:axId val="127223680"/>
        <c:axId val="0"/>
      </c:bar3DChart>
      <c:catAx>
        <c:axId val="127222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</a:defRPr>
            </a:pPr>
            <a:endParaRPr lang="ru-RU"/>
          </a:p>
        </c:txPr>
        <c:crossAx val="127223680"/>
        <c:crosses val="autoZero"/>
        <c:auto val="1"/>
        <c:lblAlgn val="ctr"/>
        <c:lblOffset val="100"/>
      </c:catAx>
      <c:valAx>
        <c:axId val="127223680"/>
        <c:scaling>
          <c:orientation val="minMax"/>
        </c:scaling>
        <c:axPos val="l"/>
        <c:majorGridlines/>
        <c:numFmt formatCode="0.00%" sourceLinked="1"/>
        <c:tickLblPos val="nextTo"/>
        <c:crossAx val="127222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9199394511720916E-2"/>
          <c:y val="0.73200760812901144"/>
          <c:w val="0.94125861015442736"/>
          <c:h val="0.17288383555673303"/>
        </c:manualLayout>
      </c:layout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все</c:v>
                </c:pt>
                <c:pt idx="3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0.5707000000000001</c:v>
                </c:pt>
                <c:pt idx="1">
                  <c:v>4.2500000000000003E-2</c:v>
                </c:pt>
                <c:pt idx="2">
                  <c:v>0.35400000000000004</c:v>
                </c:pt>
                <c:pt idx="3">
                  <c:v>3.280000000000001E-2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стоматологический факультет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все</c:v>
                </c:pt>
                <c:pt idx="3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4"/>
                <c:pt idx="0">
                  <c:v>0.56399999999999995</c:v>
                </c:pt>
                <c:pt idx="1">
                  <c:v>3.8399999999999997E-2</c:v>
                </c:pt>
                <c:pt idx="2">
                  <c:v>0.38450000000000006</c:v>
                </c:pt>
                <c:pt idx="3">
                  <c:v>1.3100000000000002E-2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все</c:v>
                </c:pt>
                <c:pt idx="3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shape val="box"/>
        <c:axId val="127279872"/>
        <c:axId val="127281408"/>
        <c:axId val="0"/>
      </c:bar3DChart>
      <c:catAx>
        <c:axId val="127279872"/>
        <c:scaling>
          <c:orientation val="minMax"/>
        </c:scaling>
        <c:axPos val="b"/>
        <c:numFmt formatCode="General" sourceLinked="1"/>
        <c:tickLblPos val="nextTo"/>
        <c:crossAx val="127281408"/>
        <c:crosses val="autoZero"/>
        <c:auto val="1"/>
        <c:lblAlgn val="ctr"/>
        <c:lblOffset val="100"/>
      </c:catAx>
      <c:valAx>
        <c:axId val="127281408"/>
        <c:scaling>
          <c:orientation val="minMax"/>
        </c:scaling>
        <c:axPos val="l"/>
        <c:majorGridlines/>
        <c:numFmt formatCode="0.00%" sourceLinked="1"/>
        <c:tickLblPos val="nextTo"/>
        <c:crossAx val="127279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29487268508628"/>
          <c:y val="0.26753417290728571"/>
          <c:w val="0.33664301722885498"/>
          <c:h val="0.3439827547506060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2000030970010216"/>
          <c:y val="3.568156997230916E-2"/>
          <c:w val="0.54734029654504113"/>
          <c:h val="0.6727182304691514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Да, только в группе</c:v>
                </c:pt>
                <c:pt idx="1">
                  <c:v>Да, на первом курсе</c:v>
                </c:pt>
                <c:pt idx="2">
                  <c:v>Да,  на старших курсах</c:v>
                </c:pt>
                <c:pt idx="3">
                  <c:v>Не, мене тяжело</c:v>
                </c:pt>
                <c:pt idx="4">
                  <c:v>В группе+на першвом курсе+на старших курсах</c:v>
                </c:pt>
                <c:pt idx="5">
                  <c:v>На первом курсе+на старших курсах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0.3020000000000001</c:v>
                </c:pt>
                <c:pt idx="1">
                  <c:v>0.32500000000000007</c:v>
                </c:pt>
                <c:pt idx="2">
                  <c:v>0.19800000000000001</c:v>
                </c:pt>
                <c:pt idx="3" formatCode="0%">
                  <c:v>6.0000000000000005E-2</c:v>
                </c:pt>
                <c:pt idx="4">
                  <c:v>7.1999999999999995E-2</c:v>
                </c:pt>
                <c:pt idx="5">
                  <c:v>4.3000000000000003E-2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стоматологический факультет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Да, только в группе</c:v>
                </c:pt>
                <c:pt idx="1">
                  <c:v>Да, на первом курсе</c:v>
                </c:pt>
                <c:pt idx="2">
                  <c:v>Да,  на старших курсах</c:v>
                </c:pt>
                <c:pt idx="3">
                  <c:v>Не, мене тяжело</c:v>
                </c:pt>
                <c:pt idx="4">
                  <c:v>В группе+на першвом курсе+на старших курсах</c:v>
                </c:pt>
                <c:pt idx="5">
                  <c:v>На первом курсе+на старших курсах</c:v>
                </c:pt>
              </c:strCache>
            </c:strRef>
          </c:cat>
          <c:val>
            <c:numRef>
              <c:f>Лист1!$C$2:$C$7</c:f>
              <c:numCache>
                <c:formatCode>0.00%</c:formatCode>
                <c:ptCount val="6"/>
                <c:pt idx="0">
                  <c:v>0.26900000000000002</c:v>
                </c:pt>
                <c:pt idx="1">
                  <c:v>0.28200000000000003</c:v>
                </c:pt>
                <c:pt idx="2" formatCode="0%">
                  <c:v>0.23</c:v>
                </c:pt>
                <c:pt idx="3">
                  <c:v>5.1199999999999996E-2</c:v>
                </c:pt>
                <c:pt idx="4">
                  <c:v>8.9700000000000016E-2</c:v>
                </c:pt>
                <c:pt idx="5">
                  <c:v>7.8100000000000003E-2</c:v>
                </c:pt>
              </c:numCache>
            </c:numRef>
          </c:val>
        </c:ser>
        <c:dLbls/>
        <c:shape val="box"/>
        <c:axId val="127453056"/>
        <c:axId val="127454592"/>
        <c:axId val="0"/>
      </c:bar3DChart>
      <c:catAx>
        <c:axId val="1274530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00" normalizeH="0" baseline="0">
                <a:latin typeface="Times New Roman" pitchFamily="18" charset="0"/>
              </a:defRPr>
            </a:pPr>
            <a:endParaRPr lang="ru-RU"/>
          </a:p>
        </c:txPr>
        <c:crossAx val="127454592"/>
        <c:crosses val="autoZero"/>
        <c:auto val="1"/>
        <c:lblAlgn val="ctr"/>
        <c:lblOffset val="100"/>
      </c:catAx>
      <c:valAx>
        <c:axId val="127454592"/>
        <c:scaling>
          <c:orientation val="minMax"/>
        </c:scaling>
        <c:axPos val="l"/>
        <c:majorGridlines/>
        <c:numFmt formatCode="0.00%" sourceLinked="1"/>
        <c:tickLblPos val="nextTo"/>
        <c:crossAx val="127453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760524804136633"/>
          <c:y val="0.41361494425147732"/>
          <c:w val="0.34239475195863384"/>
          <c:h val="0.35952189798617767"/>
        </c:manualLayout>
      </c:layout>
      <c:txPr>
        <a:bodyPr/>
        <a:lstStyle/>
        <a:p>
          <a:pPr>
            <a:defRPr sz="158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2343488425312668"/>
          <c:y val="6.8717243014037796E-2"/>
          <c:w val="0.45195151927563609"/>
          <c:h val="0.525289798308662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V медицинский факультет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Книги</c:v>
                </c:pt>
                <c:pt idx="1">
                  <c:v>Друзь</c:v>
                </c:pt>
                <c:pt idx="2">
                  <c:v>Препадователи</c:v>
                </c:pt>
                <c:pt idx="3">
                  <c:v>Internet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0.28300000000000003</c:v>
                </c:pt>
                <c:pt idx="1">
                  <c:v>0.3207000000000001</c:v>
                </c:pt>
                <c:pt idx="2">
                  <c:v>0.16980000000000001</c:v>
                </c:pt>
                <c:pt idx="3">
                  <c:v>0.22650000000000001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V стоматологгический факультет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Книги</c:v>
                </c:pt>
                <c:pt idx="1">
                  <c:v>Друзь</c:v>
                </c:pt>
                <c:pt idx="2">
                  <c:v>Препадователи</c:v>
                </c:pt>
                <c:pt idx="3">
                  <c:v>Internet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4"/>
                <c:pt idx="0" formatCode="0%">
                  <c:v>0.4</c:v>
                </c:pt>
                <c:pt idx="1">
                  <c:v>0.21500000000000002</c:v>
                </c:pt>
                <c:pt idx="2">
                  <c:v>6.2000000000000006E-2</c:v>
                </c:pt>
                <c:pt idx="3">
                  <c:v>0.32300000000000006</c:v>
                </c:pt>
              </c:numCache>
            </c:numRef>
          </c:val>
        </c:ser>
        <c:dLbls/>
        <c:shape val="box"/>
        <c:axId val="127590400"/>
        <c:axId val="127591936"/>
        <c:axId val="0"/>
      </c:bar3DChart>
      <c:catAx>
        <c:axId val="1275904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27591936"/>
        <c:crosses val="autoZero"/>
        <c:auto val="1"/>
        <c:lblAlgn val="ctr"/>
        <c:lblOffset val="100"/>
      </c:catAx>
      <c:valAx>
        <c:axId val="127591936"/>
        <c:scaling>
          <c:orientation val="minMax"/>
        </c:scaling>
        <c:axPos val="l"/>
        <c:majorGridlines/>
        <c:numFmt formatCode="0.00%" sourceLinked="1"/>
        <c:tickLblPos val="nextTo"/>
        <c:crossAx val="127590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03637677485038"/>
          <c:y val="0.55962331868963722"/>
          <c:w val="0.33155551567394703"/>
          <c:h val="0.3881433136431169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80D77-F2CA-4CB2-A5DA-D03035E9A0F4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27E62EE-460D-4B24-9429-C370589ACDE7}">
      <dgm:prSet/>
      <dgm:spPr/>
      <dgm:t>
        <a:bodyPr/>
        <a:lstStyle/>
        <a:p>
          <a:pPr rtl="0"/>
          <a:r>
            <a:rPr lang="ru-RU" b="1" i="1" smtClean="0"/>
            <a:t>Спасибо за внимание!</a:t>
          </a:r>
          <a:endParaRPr lang="ru-RU"/>
        </a:p>
      </dgm:t>
    </dgm:pt>
    <dgm:pt modelId="{1BE76CF1-D781-4A77-8197-F471AE2DE311}" type="parTrans" cxnId="{859C8859-AD1F-4A83-8D80-468BBB60AEAA}">
      <dgm:prSet/>
      <dgm:spPr/>
      <dgm:t>
        <a:bodyPr/>
        <a:lstStyle/>
        <a:p>
          <a:endParaRPr lang="ru-RU"/>
        </a:p>
      </dgm:t>
    </dgm:pt>
    <dgm:pt modelId="{A93E3E5B-CACC-47A1-B767-BD63579BF3A0}" type="sibTrans" cxnId="{859C8859-AD1F-4A83-8D80-468BBB60AEAA}">
      <dgm:prSet/>
      <dgm:spPr/>
      <dgm:t>
        <a:bodyPr/>
        <a:lstStyle/>
        <a:p>
          <a:endParaRPr lang="ru-RU"/>
        </a:p>
      </dgm:t>
    </dgm:pt>
    <dgm:pt modelId="{5F0C4A4F-6617-4036-9159-502A2CE83661}" type="pres">
      <dgm:prSet presAssocID="{91F80D77-F2CA-4CB2-A5DA-D03035E9A0F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56BC9B-463F-4D9C-B527-A815CEBAF87B}" type="pres">
      <dgm:prSet presAssocID="{E27E62EE-460D-4B24-9429-C370589ACDE7}" presName="circle1" presStyleLbl="node1" presStyleIdx="0" presStyleCnt="1"/>
      <dgm:spPr/>
    </dgm:pt>
    <dgm:pt modelId="{904F5CCD-3231-47CA-9EA0-9F6A83AEEF36}" type="pres">
      <dgm:prSet presAssocID="{E27E62EE-460D-4B24-9429-C370589ACDE7}" presName="space" presStyleCnt="0"/>
      <dgm:spPr/>
    </dgm:pt>
    <dgm:pt modelId="{3FE71AB6-520D-40A6-B368-6C0D9F3A5ED7}" type="pres">
      <dgm:prSet presAssocID="{E27E62EE-460D-4B24-9429-C370589ACDE7}" presName="rect1" presStyleLbl="alignAcc1" presStyleIdx="0" presStyleCnt="1"/>
      <dgm:spPr/>
      <dgm:t>
        <a:bodyPr/>
        <a:lstStyle/>
        <a:p>
          <a:endParaRPr lang="ru-RU"/>
        </a:p>
      </dgm:t>
    </dgm:pt>
    <dgm:pt modelId="{D62CAA04-E568-4928-B02A-63A94DDDB60B}" type="pres">
      <dgm:prSet presAssocID="{E27E62EE-460D-4B24-9429-C370589ACDE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9C8859-AD1F-4A83-8D80-468BBB60AEAA}" srcId="{91F80D77-F2CA-4CB2-A5DA-D03035E9A0F4}" destId="{E27E62EE-460D-4B24-9429-C370589ACDE7}" srcOrd="0" destOrd="0" parTransId="{1BE76CF1-D781-4A77-8197-F471AE2DE311}" sibTransId="{A93E3E5B-CACC-47A1-B767-BD63579BF3A0}"/>
    <dgm:cxn modelId="{2A5B6935-784B-40A9-99ED-B20A2F6A4D6A}" type="presOf" srcId="{E27E62EE-460D-4B24-9429-C370589ACDE7}" destId="{D62CAA04-E568-4928-B02A-63A94DDDB60B}" srcOrd="1" destOrd="0" presId="urn:microsoft.com/office/officeart/2005/8/layout/target3"/>
    <dgm:cxn modelId="{ED29DBAF-ED04-4F84-BD17-1FE80D153A9E}" type="presOf" srcId="{91F80D77-F2CA-4CB2-A5DA-D03035E9A0F4}" destId="{5F0C4A4F-6617-4036-9159-502A2CE83661}" srcOrd="0" destOrd="0" presId="urn:microsoft.com/office/officeart/2005/8/layout/target3"/>
    <dgm:cxn modelId="{405FDF6A-DD96-4D07-9A99-B932982330B9}" type="presOf" srcId="{E27E62EE-460D-4B24-9429-C370589ACDE7}" destId="{3FE71AB6-520D-40A6-B368-6C0D9F3A5ED7}" srcOrd="0" destOrd="0" presId="urn:microsoft.com/office/officeart/2005/8/layout/target3"/>
    <dgm:cxn modelId="{493F14A9-40B4-4FDB-86A4-AE70CD29DCD4}" type="presParOf" srcId="{5F0C4A4F-6617-4036-9159-502A2CE83661}" destId="{4456BC9B-463F-4D9C-B527-A815CEBAF87B}" srcOrd="0" destOrd="0" presId="urn:microsoft.com/office/officeart/2005/8/layout/target3"/>
    <dgm:cxn modelId="{05CCD182-77FF-4FD8-8A69-0196588A5886}" type="presParOf" srcId="{5F0C4A4F-6617-4036-9159-502A2CE83661}" destId="{904F5CCD-3231-47CA-9EA0-9F6A83AEEF36}" srcOrd="1" destOrd="0" presId="urn:microsoft.com/office/officeart/2005/8/layout/target3"/>
    <dgm:cxn modelId="{48E1BFAB-F1AE-4529-93E0-5D5E7D463566}" type="presParOf" srcId="{5F0C4A4F-6617-4036-9159-502A2CE83661}" destId="{3FE71AB6-520D-40A6-B368-6C0D9F3A5ED7}" srcOrd="2" destOrd="0" presId="urn:microsoft.com/office/officeart/2005/8/layout/target3"/>
    <dgm:cxn modelId="{B1D1AD70-8182-478E-BDE9-DCD054DACC34}" type="presParOf" srcId="{5F0C4A4F-6617-4036-9159-502A2CE83661}" destId="{D62CAA04-E568-4928-B02A-63A94DDDB60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56BC9B-463F-4D9C-B527-A815CEBAF87B}">
      <dsp:nvSpPr>
        <dsp:cNvPr id="0" name=""/>
        <dsp:cNvSpPr/>
      </dsp:nvSpPr>
      <dsp:spPr>
        <a:xfrm>
          <a:off x="0" y="0"/>
          <a:ext cx="2194264" cy="219426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71AB6-520D-40A6-B368-6C0D9F3A5ED7}">
      <dsp:nvSpPr>
        <dsp:cNvPr id="0" name=""/>
        <dsp:cNvSpPr/>
      </dsp:nvSpPr>
      <dsp:spPr>
        <a:xfrm>
          <a:off x="1097132" y="0"/>
          <a:ext cx="7410156" cy="21942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b="1" i="1" kern="1200" smtClean="0"/>
            <a:t>Спасибо за внимание!</a:t>
          </a:r>
          <a:endParaRPr lang="ru-RU" sz="6100" kern="1200"/>
        </a:p>
      </dsp:txBody>
      <dsp:txXfrm>
        <a:off x="1097132" y="0"/>
        <a:ext cx="7410156" cy="2194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2CC6D6C-6398-4492-8382-60C8A958AA21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84E8763-3EF5-45A1-B675-3DF3FF5A1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1" y="0"/>
            <a:ext cx="6912768" cy="282883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Кафедра медицинской и </a:t>
            </a:r>
            <a:b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биоорганической химии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Методический  семинар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посвященный Всемирному  дню здоровья</a:t>
            </a:r>
            <a:endParaRPr lang="ru-RU" sz="24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8104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cергей\Desktop\polnoekrannaia_zapis_11.01.2012_134817_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2209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2828836"/>
            <a:ext cx="8402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ПРОБЛЕМ АДАПТАЦИИ ИНОСТРАННЫХ СТУДЕНТОВ - ПЕРВОКУРСНИКОВ К ОБУЧЕНИЮ И ПУТИ ИХ РЕШЕНИЯ.</a:t>
            </a: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Проф.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Сыровая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А.О.</a:t>
            </a: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Доц. Макаров В.А.</a:t>
            </a: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Асс. Савельева Е.В..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марта 2017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7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ФИЗИОЛОГИЧЕСКАЯ АДАПТАЦИЯ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причин снижения интереса к учебе - это физиологическая адаптация.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Нравится ли Вам учиться в университете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?»    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Вы скучаете по родителям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?»                         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Нравится Вам город Харьков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marL="64008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pic>
        <p:nvPicPr>
          <p:cNvPr id="3074" name="Picture 2" descr="C:\Users\himiya_1\Desktop\images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390850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imiya_1\Desktop\images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836" y="3645024"/>
            <a:ext cx="389661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90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93686439"/>
              </p:ext>
            </p:extLst>
          </p:nvPr>
        </p:nvGraphicFramePr>
        <p:xfrm>
          <a:off x="539552" y="836712"/>
          <a:ext cx="7992888" cy="394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781470"/>
            <a:ext cx="8964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«Нравится ли Вам учиться в университете?»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94,33%,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79,5%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Нет: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3,77%,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8,97%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знаю: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1,9%,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11,53%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53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4438902"/>
              </p:ext>
            </p:extLst>
          </p:nvPr>
        </p:nvGraphicFramePr>
        <p:xfrm>
          <a:off x="318356" y="908720"/>
          <a:ext cx="8291264" cy="4233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5284365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«Скучаете ли Вы за родителями?»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Да: V медицинский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93,4%,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90,02%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Нет: V медицинский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5,66%,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V стоматологический -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8, 97%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знаю: V медицинский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0, 94%,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1,01%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19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869160"/>
            <a:ext cx="9036496" cy="187220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Вам нравится город Харьков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marL="64008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Да: V медицинский факультет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85,84%,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V стоматологический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82,05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marL="64008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V медицинский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факультет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9,43%,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V стоматологический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7,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7%</a:t>
            </a:r>
          </a:p>
          <a:p>
            <a:pPr marL="64008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знаю: V медицинский факультет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4,73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%,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стоматологический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10,25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15600193"/>
              </p:ext>
            </p:extLst>
          </p:nvPr>
        </p:nvGraphicFramePr>
        <p:xfrm>
          <a:off x="395536" y="908720"/>
          <a:ext cx="820891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8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АКАДЕМИЧЕСКАЯ АДАПТАЦИЯ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83264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Успешная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адаптация к учебному процессу, понимание специфики обучения в украинских университетах является залогом хорошей успеваемости. Для выявления проблем, связанных с обучением, были предложены следующие вопросы: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Вам нравятся лекции, практические занятия по химии?», 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Отработка лекций, практических занятий для Вас - проблема или нет», 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«Понимаете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ли Вы, что преподаватель говорит на лекции, практические занятия по химии?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1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9770639"/>
              </p:ext>
            </p:extLst>
          </p:nvPr>
        </p:nvGraphicFramePr>
        <p:xfrm>
          <a:off x="426368" y="1052736"/>
          <a:ext cx="8291264" cy="4211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526404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«Вам нравятся лекции, практические занятия по химии?»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85,85%,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84,25%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Нет: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6,13%,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 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8, 96%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знаю: V медицинский факультет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8,02%,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V стоматологический -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6,79%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48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33539671"/>
              </p:ext>
            </p:extLst>
          </p:nvPr>
        </p:nvGraphicFramePr>
        <p:xfrm>
          <a:off x="107504" y="692696"/>
          <a:ext cx="864096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504" y="4207728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Отработка лекций, практических занятий для Вас это - проблема или нет».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Проблема: V медицинский факультет-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16,51%,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V стоматологический факультет 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25%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Нет проблемы: V медицинский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29,5%,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V стоматологический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21,8%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знаю, не отрабатывал: V медицинский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53,99%,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V стоматологический факультет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53,2%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0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0158997"/>
              </p:ext>
            </p:extLst>
          </p:nvPr>
        </p:nvGraphicFramePr>
        <p:xfrm>
          <a:off x="107504" y="908720"/>
          <a:ext cx="8712968" cy="3729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463803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Понимаете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практическом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uk-UA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химии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57,07%,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56,4%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4,25%,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3, 84%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35,4</a:t>
            </a:r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38,45%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3,28%, 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1,31%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64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АДАПТАЦИЯ</a:t>
            </a:r>
            <a:endParaRPr lang="ru-RU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Украине иностранные студенты попадают в новую социальную среду, в которой сначала трудно ориентируются. Социальная адаптация заключается в возможности сохранять и поддерживать привычный образ жизни, если он не противоречит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существующему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Украине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укладу.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проблем социальной адаптации были предложены следующие вопросы: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есть друзья в университете?»,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 что Вам помогает адаптироваться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</a:p>
          <a:p>
            <a:pPr marL="64008" indent="0" algn="just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himiya_1\Desktop\images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653137"/>
            <a:ext cx="3960440" cy="20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99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293096"/>
            <a:ext cx="9036496" cy="2520280"/>
          </a:xfrm>
        </p:spPr>
        <p:txBody>
          <a:bodyPr>
            <a:normAutofit fontScale="25000" lnSpcReduction="20000"/>
          </a:bodyPr>
          <a:lstStyle/>
          <a:p>
            <a:pPr marL="64008" indent="0">
              <a:buNone/>
            </a:pPr>
            <a:r>
              <a:rPr lang="uk-UA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Вас </a:t>
            </a:r>
            <a:r>
              <a:rPr lang="uk-UA" sz="7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7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университете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30,2%, 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26,9%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курсе: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32,5%, 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28,2%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Да, на старших курсах: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19,8%,  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23%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мне трудно: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6%, 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гический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5,12%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на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курсе + на старших курсах: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7,2%, 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8,97%, 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курсе + на старших курсах: V </a:t>
            </a:r>
            <a:r>
              <a:rPr lang="uk-UA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4,3%,                                        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7,81%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013233"/>
              </p:ext>
            </p:extLst>
          </p:nvPr>
        </p:nvGraphicFramePr>
        <p:xfrm>
          <a:off x="0" y="2882"/>
          <a:ext cx="9036496" cy="4290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333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Декан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факультета по работе с иностранными студентами, доцент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Маракушин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Д.И. присутствовал на методическом семинаре посвященному адаптации иностранных студентов – первокурсников.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352928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1969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25454327"/>
              </p:ext>
            </p:extLst>
          </p:nvPr>
        </p:nvGraphicFramePr>
        <p:xfrm>
          <a:off x="323528" y="692696"/>
          <a:ext cx="864096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4812828"/>
            <a:ext cx="88569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Кто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uk-UA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Вам </a:t>
            </a:r>
            <a:r>
              <a:rPr lang="uk-UA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адаптироваться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28,3%,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40%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32,07%,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21,5%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Преподаватели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16,98</a:t>
            </a:r>
            <a:r>
              <a:rPr lang="uk-UA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6,2%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Internet: 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 - </a:t>
            </a:r>
            <a:r>
              <a:rPr lang="uk-UA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22,65%,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стоматологический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32,3%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16632"/>
            <a:ext cx="8229600" cy="864096"/>
          </a:xfrm>
          <a:prstGeom prst="rect">
            <a:avLst/>
          </a:prstGeom>
        </p:spPr>
        <p:txBody>
          <a:bodyPr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1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3144"/>
            <a:ext cx="8784976" cy="3563888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факультеты является первым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шагом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иностранных граждан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дальнейшему обучению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вузах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Украины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успешной адаптации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факультете студент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возможность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максимально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обучения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вузе.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только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первокурсников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 иностранных студентов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представлена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uk-UA" sz="2400" dirty="0"/>
              <a:t>.</a:t>
            </a:r>
            <a:endParaRPr lang="ru-RU" sz="2400" dirty="0"/>
          </a:p>
          <a:p>
            <a:pPr algn="just"/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644456516"/>
              </p:ext>
            </p:extLst>
          </p:nvPr>
        </p:nvGraphicFramePr>
        <p:xfrm>
          <a:off x="395536" y="3068960"/>
          <a:ext cx="806489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2747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РАБОТА.</a:t>
            </a:r>
            <a:endParaRPr lang="ru-RU" sz="32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J:\Фото_конф_2017\SDC1596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768" y="620688"/>
            <a:ext cx="3895216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J:\Фото_конф_2017\SDC15963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4093310" cy="2483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cергей\Desktop\Pмммм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64632"/>
            <a:ext cx="4360384" cy="26006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11560" y="2957558"/>
            <a:ext cx="3816424" cy="68746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932040" y="2852936"/>
            <a:ext cx="3960440" cy="71169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Музей кафедры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51520" y="6029672"/>
            <a:ext cx="3960440" cy="711696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знакомят с украинскими традициями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C:\Users\himiya_1\Desktop\P_20170317_15185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986" y="3429000"/>
            <a:ext cx="3799478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427984" y="6029672"/>
            <a:ext cx="4536504" cy="864096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для самостоятельной подготовке студентов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5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РАБОТА</a:t>
            </a:r>
            <a:endParaRPr lang="ru-RU" sz="32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579296" cy="583264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Студенты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факультета  по работе с иностранными студентами каждый год принимают участие в конференции студентов -первокурсников  «Химия. Экология. Медицина», «Химия в стоматологии»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himiya_1\Desktop\P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7"/>
            <a:ext cx="4298567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132858"/>
            <a:ext cx="4190218" cy="34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5621854"/>
            <a:ext cx="3816424" cy="687466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студенческих конференций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16016" y="5733256"/>
            <a:ext cx="3816424" cy="687466"/>
          </a:xfrm>
          <a:prstGeom prst="rect">
            <a:avLst/>
          </a:prstGeom>
        </p:spPr>
        <p:txBody>
          <a:bodyPr vert="horz" anchor="ctr">
            <a:normAutofit fontScale="92500" lnSpcReduction="2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 «Химия</a:t>
            </a:r>
            <a:r>
              <a:rPr lang="ru-RU" sz="24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Экология. Медицина</a:t>
            </a: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4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49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3200" b="1" i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589640" cy="55446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проблемными для иностранных студентов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первокурсников - 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академическая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адаптация, эти трудности связаны с языковым барьером (недостаточным знанием языка, на котором учатся студенты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- актуальный вопрос, как для студентов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преподавателей, так как не только студенты должны адаптироваться к новым условиям, а и мы, преподаватели, должны адаптироваться к новым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студентам-первокурсникам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своими взглядами, обычаями,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показали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V медицинского факультета, обучающихся на русском языке, помогают: друзья (32,07%), книги (28,3%),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(22,65%), преподаватели (16,98%) , студентов V стоматологического факультета, обучающихся на русском языке: книги (40%),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(32,3%), друзья (21,5%), преподаватели (6,2%).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повышать роль преподавателей в адаптации иностранных студентов к обучению путем проведения воспитательных мероприятий: экскурсий, научных конференций, круглых столов и введение кураторства в каждой отдельной группе первокурсников - иностранцев.</a:t>
            </a:r>
          </a:p>
        </p:txBody>
      </p:sp>
    </p:spTree>
    <p:extLst>
      <p:ext uri="{BB962C8B-B14F-4D97-AF65-F5344CB8AC3E}">
        <p14:creationId xmlns:p14="http://schemas.microsoft.com/office/powerpoint/2010/main" xmlns="" val="37147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21447177"/>
              </p:ext>
            </p:extLst>
          </p:nvPr>
        </p:nvGraphicFramePr>
        <p:xfrm>
          <a:off x="179512" y="1594776"/>
          <a:ext cx="8507288" cy="219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128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147248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32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568952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современном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развиваются международные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 связи, увеличивается количество молодежи, желающих получить образование за пределами своей страны.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 данным Министерства образования Украины, в нашей стране учатся студенты из 134 стран мира. По результатам исследования Украинского центра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статистики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было отмечено, что из 48 тысяч иностранных студентов 11 тысяч иностранных студентов учатся в городе Харькове.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17168"/>
            <a:ext cx="3960440" cy="220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17168"/>
            <a:ext cx="4176464" cy="220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931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676456" cy="35010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ХНМУ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Харьковском национальном медицинском университете на І курсе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медицинского факультета обучается – 251 студент из 21 страны мира: 125 студентов специальности «Медицина» и 126 специальности «Стоматология»; большинство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Узбекистана (142) и Марокко (73). 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связи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этим актуальной проблемой с которой сталкиваться преподаватели первого курса – это проблема адаптации иностранных студентов.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104456" cy="313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17646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355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91264" cy="92925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608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медицинского факультета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курса ХНМУ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Нами были разработаны для исследования анкеты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простых вопросов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анонимное анкетирование. В исследование принимали участие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184 студента V факультета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106 студентов специальности «Медицина» и 78 студентов специальности «Стоматология»)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4032448" cy="241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cергей\Desktop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065"/>
            <a:ext cx="4176464" cy="241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43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61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ВИДЫ АДАПТАЦИИ.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Традиционно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выделяют 3 вида адаптации иностранных студентов: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физиологическая, социально – культурная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которая объясняется изменением условий, а иногда и качеством жизни;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академическая,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связанная новыми требованиями к учебной деятельности и нагрузками.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Исходя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типологии адаптации, студентам – первокурсникам была предложена анкета которая включала в себя 20 простых вопросов.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Вопросы носили общий характер и выявляли, какой из трех видов адаптации (физиологическая, академическая и социально-культурная) представляют для иностранных студентов наибольшую сложность.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754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АНОНИМНОГО АНКЕТИРОВАНИЯ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692696"/>
            <a:ext cx="4388296" cy="6165303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Нравиться ли Вам учится в университете?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2. Вам нравится, учится на кафедре химии?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3. Вам нравятся лекции по химии?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4. Вам нравятся практические занятия по химии?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5. Отработка лекций по химии это –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Проблема,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Нет проблемы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в) Не знаю, я не отрабатывал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6. Отработка практических занятий по химии –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Проблема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Нет проблемы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в)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я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отрабатывал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7. Понимаете ли Вы, что преподаватель говорит на лекции по химии?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908720"/>
            <a:ext cx="4186808" cy="5949279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Вам интересно на лекции по химии?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Нет,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Преподаватель химии на лекции Вас уважает?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Адаптировались ли Вы к занятиям в университете?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Вы скучаете, за родителями?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б) 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Вы понимаете, что преподаватель говорит на практическом занятие по химии?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Вам интересно, на практическом занятие по химии?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Преподаватель на практическом занятии по химии Вас уважает?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Нет,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pPr marL="64008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21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711860"/>
            <a:ext cx="4316288" cy="614614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Вы адаптировались к занятиям по химии?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Нет,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У Вас есть друзья в университете?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Да, только в моей группе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б) Да, на первом курсе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в) Да, на старших курсах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г) Нет, мне трудно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Учились ли Вы на подготовительном отделении 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Нет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помога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т адаптироваться?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Книги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б) Друзья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в) Преподаватели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Internet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Вам нравиться город Харьков?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б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Не знаю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Ваша любимая кафедра в университете?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__________________________________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ВОПРОСЫ АНОНИМНОГО АНКЕТИРОВАНИЯ</a:t>
            </a:r>
            <a:endParaRPr lang="ru-RU" sz="2800" dirty="0"/>
          </a:p>
        </p:txBody>
      </p:sp>
      <p:pic>
        <p:nvPicPr>
          <p:cNvPr id="2050" name="Picture 2" descr="C:\Users\himiya_1\Desktop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2484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81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778694789"/>
              </p:ext>
            </p:extLst>
          </p:nvPr>
        </p:nvGraphicFramePr>
        <p:xfrm>
          <a:off x="457200" y="1722438"/>
          <a:ext cx="7786688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79512" y="267494"/>
            <a:ext cx="8784976" cy="1289298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i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АКАДЕМИЧЕСКОЙ,  ФИЗИОЛОГИЧЕСКОЙ  И СОЦИАЛЬНО-КУЛЬТУРНОЙ АДАПТАЦИИ </a:t>
            </a:r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956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2639</TotalTime>
  <Words>1777</Words>
  <Application>Microsoft Office PowerPoint</Application>
  <PresentationFormat>Экран (4:3)</PresentationFormat>
  <Paragraphs>145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Кафедра медицинской и  биоорганической химии  Методический  семинар  посвященный Всемирному  дню здоровья</vt:lpstr>
      <vt:lpstr>Слайд 2</vt:lpstr>
      <vt:lpstr>АКТУАЛЬНОСТЬ ТЕМЫ</vt:lpstr>
      <vt:lpstr>Слайд 4</vt:lpstr>
      <vt:lpstr>ОБЪЕКТ ИССЛЕДОВАНИЯ</vt:lpstr>
      <vt:lpstr>Слайд 6</vt:lpstr>
      <vt:lpstr>ВОПРОСЫ АНОНИМНОГО АНКЕТИРОВАНИЯ</vt:lpstr>
      <vt:lpstr>Слайд 8</vt:lpstr>
      <vt:lpstr>Слайд 9</vt:lpstr>
      <vt:lpstr>ФИЗИОЛОГИЧЕСКАЯ АДАПТАЦИЯ</vt:lpstr>
      <vt:lpstr>РЕЗУЛЬТАТЫ АНКЕТИРОВАНИЯ</vt:lpstr>
      <vt:lpstr>РЕЗУЛЬТАТЫ АНКЕТИРОВАНИЯ</vt:lpstr>
      <vt:lpstr>РЕЗУЛЬТАТЫ АНКЕТИРОВАНИЯ</vt:lpstr>
      <vt:lpstr>АКАДЕМИЧЕСКАЯ АДАПТАЦИЯ</vt:lpstr>
      <vt:lpstr>РЕЗУЛЬТАТЫ АНКЕТИРОВАНИЯ</vt:lpstr>
      <vt:lpstr>РЕЗУЛЬТАТЫ АНКЕТИРОВАНИЯ</vt:lpstr>
      <vt:lpstr>РЕЗУЛЬТАТЫ АНКЕТИРОВАНИЯ</vt:lpstr>
      <vt:lpstr>СОЦИАЛЬНАЯ АДАПТАЦИЯ</vt:lpstr>
      <vt:lpstr>Слайд 19</vt:lpstr>
      <vt:lpstr>Слайд 20</vt:lpstr>
      <vt:lpstr>Слайд 21</vt:lpstr>
      <vt:lpstr>ВОСПИТАТЕЛЬНАЯ РАБОТА.</vt:lpstr>
      <vt:lpstr>НАУЧНАЯ РАБОТА</vt:lpstr>
      <vt:lpstr>Выводы:</vt:lpstr>
      <vt:lpstr>Слайд 25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himiya_1</dc:creator>
  <cp:lastModifiedBy>Оля</cp:lastModifiedBy>
  <cp:revision>76</cp:revision>
  <cp:lastPrinted>2017-03-27T08:24:53Z</cp:lastPrinted>
  <dcterms:created xsi:type="dcterms:W3CDTF">2017-03-16T09:04:29Z</dcterms:created>
  <dcterms:modified xsi:type="dcterms:W3CDTF">2017-04-02T18:28:23Z</dcterms:modified>
</cp:coreProperties>
</file>