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7" r:id="rId2"/>
    <p:sldId id="308" r:id="rId3"/>
    <p:sldId id="294" r:id="rId4"/>
    <p:sldId id="295" r:id="rId5"/>
    <p:sldId id="296" r:id="rId6"/>
    <p:sldId id="297" r:id="rId7"/>
    <p:sldId id="298" r:id="rId8"/>
    <p:sldId id="299" r:id="rId9"/>
    <p:sldId id="300" r:id="rId10"/>
    <p:sldId id="301" r:id="rId11"/>
    <p:sldId id="302" r:id="rId12"/>
    <p:sldId id="303" r:id="rId13"/>
    <p:sldId id="304" r:id="rId14"/>
  </p:sldIdLst>
  <p:sldSz cx="9144000" cy="6858000" type="screen4x3"/>
  <p:notesSz cx="6797675" cy="9926638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0099"/>
    <a:srgbClr val="990000"/>
    <a:srgbClr val="FF9900"/>
    <a:srgbClr val="E7F379"/>
    <a:srgbClr val="FFFF99"/>
    <a:srgbClr val="003300"/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586" autoAdjust="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43" Type="http://schemas.microsoft.com/office/2015/10/relationships/revisionInfo" Target="revisionInfo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34E5D1-DFDD-4802-9F7D-56632683CE6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49370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A18947-D618-4420-A1C6-965A438E076E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33837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4A0935-D50B-4496-97CD-1ED786F380E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2353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DC71FA-AA1D-465D-93D2-EF770E8B52F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56792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2AE12F-8722-4B94-9405-33EB1459A431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03905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3CADDD-CAB4-4359-80EC-A5D19B8EB9E1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08252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84BB2C-68C3-44A9-99D7-B9D35E2CDDF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556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FCC75-199B-49AB-8A60-A2720E8CE11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21521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525D9B-C37F-4173-8820-64ACCAE734B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81411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6B8F1D-5DC8-490D-B154-D555354635F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3172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DD6C24-7E41-4369-9A4D-DED17FB0E5D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7377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E15BD84-F15B-4189-A78F-214BA5C80B17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3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2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11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4"/>
          <p:cNvSpPr txBox="1">
            <a:spLocks noChangeArrowheads="1"/>
          </p:cNvSpPr>
          <p:nvPr/>
        </p:nvSpPr>
        <p:spPr bwMode="auto">
          <a:xfrm>
            <a:off x="0" y="260648"/>
            <a:ext cx="9144000" cy="501675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800" i="0" dirty="0" err="1">
                <a:solidFill>
                  <a:srgbClr val="333399"/>
                </a:solidFill>
                <a:latin typeface="Arial" charset="0"/>
              </a:rPr>
              <a:t>Харк</a:t>
            </a:r>
            <a:r>
              <a:rPr lang="uk-UA" sz="2800" i="0" dirty="0">
                <a:solidFill>
                  <a:srgbClr val="333399"/>
                </a:solidFill>
                <a:latin typeface="Arial" charset="0"/>
              </a:rPr>
              <a:t>і</a:t>
            </a:r>
            <a:r>
              <a:rPr lang="ru-RU" sz="2800" i="0" dirty="0" err="1">
                <a:solidFill>
                  <a:srgbClr val="333399"/>
                </a:solidFill>
                <a:latin typeface="Arial" charset="0"/>
              </a:rPr>
              <a:t>вський</a:t>
            </a:r>
            <a:r>
              <a:rPr lang="ru-RU" sz="2800" i="0" dirty="0">
                <a:solidFill>
                  <a:srgbClr val="333399"/>
                </a:solidFill>
                <a:latin typeface="Arial" charset="0"/>
              </a:rPr>
              <a:t> </a:t>
            </a:r>
            <a:r>
              <a:rPr lang="ru-RU" sz="2800" i="0" dirty="0" err="1">
                <a:solidFill>
                  <a:srgbClr val="333399"/>
                </a:solidFill>
                <a:latin typeface="Arial" charset="0"/>
              </a:rPr>
              <a:t>національний</a:t>
            </a:r>
            <a:r>
              <a:rPr lang="ru-RU" sz="2800" i="0" dirty="0">
                <a:solidFill>
                  <a:srgbClr val="333399"/>
                </a:solidFill>
                <a:latin typeface="Arial" charset="0"/>
              </a:rPr>
              <a:t> </a:t>
            </a:r>
            <a:r>
              <a:rPr lang="ru-RU" sz="2800" i="0" dirty="0" err="1">
                <a:solidFill>
                  <a:srgbClr val="333399"/>
                </a:solidFill>
                <a:latin typeface="Arial" charset="0"/>
              </a:rPr>
              <a:t>медичний</a:t>
            </a:r>
            <a:r>
              <a:rPr lang="ru-RU" sz="2800" i="0" dirty="0">
                <a:solidFill>
                  <a:srgbClr val="333399"/>
                </a:solidFill>
                <a:latin typeface="Arial" charset="0"/>
              </a:rPr>
              <a:t> </a:t>
            </a:r>
            <a:r>
              <a:rPr lang="ru-RU" sz="2800" i="0" dirty="0" err="1">
                <a:solidFill>
                  <a:srgbClr val="333399"/>
                </a:solidFill>
                <a:latin typeface="Arial" charset="0"/>
              </a:rPr>
              <a:t>університет</a:t>
            </a:r>
            <a:r>
              <a:rPr lang="ru-RU" sz="2800" i="0" dirty="0">
                <a:solidFill>
                  <a:srgbClr val="333399"/>
                </a:solidFill>
                <a:latin typeface="Arial" charset="0"/>
              </a:rPr>
              <a:t/>
            </a:r>
            <a:br>
              <a:rPr lang="ru-RU" sz="2800" i="0" dirty="0">
                <a:solidFill>
                  <a:srgbClr val="333399"/>
                </a:solidFill>
                <a:latin typeface="Arial" charset="0"/>
              </a:rPr>
            </a:br>
            <a:r>
              <a:rPr lang="ru-RU" sz="2800" i="0" dirty="0">
                <a:solidFill>
                  <a:srgbClr val="333399"/>
                </a:solidFill>
                <a:latin typeface="Arial" charset="0"/>
              </a:rPr>
              <a:t/>
            </a:r>
            <a:br>
              <a:rPr lang="ru-RU" sz="2800" i="0" dirty="0">
                <a:solidFill>
                  <a:srgbClr val="333399"/>
                </a:solidFill>
                <a:latin typeface="Arial" charset="0"/>
              </a:rPr>
            </a:br>
            <a:r>
              <a:rPr lang="ru-RU" sz="2400" i="0" dirty="0">
                <a:solidFill>
                  <a:srgbClr val="333399"/>
                </a:solidFill>
                <a:latin typeface="Arial" charset="0"/>
              </a:rPr>
              <a:t>Кафедра </a:t>
            </a:r>
            <a:r>
              <a:rPr lang="ru-RU" sz="2400" i="0" dirty="0" err="1">
                <a:solidFill>
                  <a:srgbClr val="333399"/>
                </a:solidFill>
                <a:latin typeface="Arial" charset="0"/>
              </a:rPr>
              <a:t>медичної</a:t>
            </a:r>
            <a:r>
              <a:rPr lang="ru-RU" sz="2400" i="0" dirty="0">
                <a:solidFill>
                  <a:srgbClr val="333399"/>
                </a:solidFill>
                <a:latin typeface="Arial" charset="0"/>
              </a:rPr>
              <a:t> та </a:t>
            </a:r>
            <a:r>
              <a:rPr lang="ru-RU" sz="2400" i="0" dirty="0" err="1">
                <a:solidFill>
                  <a:srgbClr val="333399"/>
                </a:solidFill>
                <a:latin typeface="Arial" charset="0"/>
              </a:rPr>
              <a:t>біоорганічної</a:t>
            </a:r>
            <a:r>
              <a:rPr lang="ru-RU" sz="2400" i="0" dirty="0">
                <a:solidFill>
                  <a:srgbClr val="333399"/>
                </a:solidFill>
                <a:latin typeface="Arial" charset="0"/>
              </a:rPr>
              <a:t> </a:t>
            </a:r>
            <a:r>
              <a:rPr lang="ru-RU" sz="2400" i="0" dirty="0" err="1">
                <a:solidFill>
                  <a:srgbClr val="333399"/>
                </a:solidFill>
                <a:latin typeface="Arial" charset="0"/>
              </a:rPr>
              <a:t>хімії</a:t>
            </a:r>
            <a:r>
              <a:rPr lang="ru-RU" sz="2400" i="0" dirty="0">
                <a:solidFill>
                  <a:srgbClr val="333399"/>
                </a:solidFill>
                <a:latin typeface="Arial" charset="0"/>
              </a:rPr>
              <a:t/>
            </a:r>
            <a:br>
              <a:rPr lang="ru-RU" sz="2400" i="0" dirty="0">
                <a:solidFill>
                  <a:srgbClr val="333399"/>
                </a:solidFill>
                <a:latin typeface="Arial" charset="0"/>
              </a:rPr>
            </a:br>
            <a:r>
              <a:rPr lang="ru-RU" sz="2400" i="0" dirty="0">
                <a:solidFill>
                  <a:srgbClr val="333399"/>
                </a:solidFill>
                <a:latin typeface="Arial" charset="0"/>
              </a:rPr>
              <a:t/>
            </a:r>
            <a:br>
              <a:rPr lang="ru-RU" sz="2400" i="0" dirty="0">
                <a:solidFill>
                  <a:srgbClr val="333399"/>
                </a:solidFill>
                <a:latin typeface="Arial" charset="0"/>
              </a:rPr>
            </a:br>
            <a:r>
              <a:rPr lang="ru-RU" sz="2400" i="0" dirty="0">
                <a:solidFill>
                  <a:srgbClr val="006600"/>
                </a:solidFill>
                <a:latin typeface="Arial" charset="0"/>
              </a:rPr>
              <a:t> </a:t>
            </a:r>
            <a:br>
              <a:rPr lang="ru-RU" sz="2400" i="0" dirty="0">
                <a:solidFill>
                  <a:srgbClr val="006600"/>
                </a:solidFill>
                <a:latin typeface="Arial" charset="0"/>
              </a:rPr>
            </a:br>
            <a:endParaRPr lang="ru-RU" sz="2400" i="0" dirty="0">
              <a:solidFill>
                <a:srgbClr val="006600"/>
              </a:solidFill>
              <a:latin typeface="Arial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ru-RU" sz="2400" i="0" dirty="0" err="1">
                <a:solidFill>
                  <a:srgbClr val="006600"/>
                </a:solidFill>
                <a:latin typeface="Arial" charset="0"/>
              </a:rPr>
              <a:t>Лекція</a:t>
            </a:r>
            <a:r>
              <a:rPr lang="ru-RU" sz="2400" i="0" dirty="0">
                <a:solidFill>
                  <a:srgbClr val="006600"/>
                </a:solidFill>
                <a:latin typeface="Arial" charset="0"/>
              </a:rPr>
              <a:t> </a:t>
            </a:r>
          </a:p>
          <a:p>
            <a:pPr eaLnBrk="1" hangingPunct="1">
              <a:spcBef>
                <a:spcPct val="50000"/>
              </a:spcBef>
            </a:pPr>
            <a:endParaRPr lang="ru-RU" sz="2400" i="0" dirty="0">
              <a:solidFill>
                <a:srgbClr val="006600"/>
              </a:solidFill>
              <a:latin typeface="Arial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uk-UA" sz="3200" i="0" dirty="0" smtClean="0">
                <a:solidFill>
                  <a:srgbClr val="000000"/>
                </a:solidFill>
                <a:latin typeface="Arial" charset="0"/>
              </a:rPr>
              <a:t>Структура і функції </a:t>
            </a:r>
            <a:r>
              <a:rPr lang="uk-UA" sz="3200" i="0" dirty="0" err="1" smtClean="0">
                <a:solidFill>
                  <a:srgbClr val="000000"/>
                </a:solidFill>
                <a:latin typeface="Arial" charset="0"/>
              </a:rPr>
              <a:t>ди</a:t>
            </a:r>
            <a:r>
              <a:rPr lang="uk-UA" sz="3200" i="0" dirty="0" smtClean="0">
                <a:solidFill>
                  <a:srgbClr val="000000"/>
                </a:solidFill>
                <a:latin typeface="Arial" charset="0"/>
              </a:rPr>
              <a:t>- та </a:t>
            </a:r>
          </a:p>
          <a:p>
            <a:pPr eaLnBrk="1" hangingPunct="1">
              <a:spcBef>
                <a:spcPct val="50000"/>
              </a:spcBef>
            </a:pPr>
            <a:r>
              <a:rPr lang="uk-UA" sz="3200" i="0" dirty="0" smtClean="0">
                <a:solidFill>
                  <a:srgbClr val="000000"/>
                </a:solidFill>
                <a:latin typeface="Arial" charset="0"/>
              </a:rPr>
              <a:t>полісахаридів</a:t>
            </a:r>
            <a:endParaRPr lang="ru-RU" sz="3200" i="0" dirty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3624" y="1638471"/>
            <a:ext cx="1457325" cy="1857375"/>
          </a:xfrm>
          <a:prstGeom prst="rect">
            <a:avLst/>
          </a:prstGeom>
          <a:noFill/>
        </p:spPr>
      </p:pic>
      <p:pic>
        <p:nvPicPr>
          <p:cNvPr id="7" name="Рисунок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7" y="1556792"/>
            <a:ext cx="1914525" cy="191452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51520" y="5661248"/>
            <a:ext cx="86409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>
                <a:solidFill>
                  <a:srgbClr val="6600CC"/>
                </a:solidFill>
              </a:rPr>
              <a:t>Лектор: доцент кафедри медичної та біоорганічної </a:t>
            </a:r>
            <a:r>
              <a:rPr lang="uk-UA" b="1">
                <a:solidFill>
                  <a:srgbClr val="6600CC"/>
                </a:solidFill>
              </a:rPr>
              <a:t>хімії </a:t>
            </a:r>
            <a:r>
              <a:rPr lang="uk-UA" b="1">
                <a:solidFill>
                  <a:srgbClr val="6600CC"/>
                </a:solidFill>
              </a:rPr>
              <a:t>Макаров В.О.</a:t>
            </a:r>
            <a:endParaRPr lang="uk-UA" b="1" dirty="0">
              <a:solidFill>
                <a:srgbClr val="66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586615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8418"/>
            <a:ext cx="8229600" cy="648072"/>
          </a:xfrm>
        </p:spPr>
        <p:txBody>
          <a:bodyPr/>
          <a:lstStyle/>
          <a:p>
            <a:r>
              <a:rPr lang="ru-RU" sz="3200" b="1" dirty="0">
                <a:solidFill>
                  <a:srgbClr val="FF0000"/>
                </a:solidFill>
              </a:rPr>
              <a:t>ДЕКСТРАНИ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548680"/>
            <a:ext cx="9144000" cy="4525963"/>
          </a:xfrm>
        </p:spPr>
        <p:txBody>
          <a:bodyPr/>
          <a:lstStyle/>
          <a:p>
            <a:pPr marL="0" lvl="0" indent="0" algn="just">
              <a:spcBef>
                <a:spcPct val="0"/>
              </a:spcBef>
              <a:buNone/>
            </a:pPr>
            <a:r>
              <a:rPr lang="ru-RU" sz="1600" b="1" kern="1200" dirty="0">
                <a:solidFill>
                  <a:srgbClr val="000099"/>
                </a:solidFill>
                <a:latin typeface="Arial" charset="0"/>
                <a:cs typeface="Arial" charset="0"/>
                <a:sym typeface="Symbol" pitchFamily="18" charset="2"/>
              </a:rPr>
              <a:t>	</a:t>
            </a:r>
            <a:r>
              <a:rPr lang="ru-RU" sz="1600" b="1" kern="1200" dirty="0" err="1">
                <a:solidFill>
                  <a:srgbClr val="000099"/>
                </a:solidFill>
                <a:latin typeface="Arial" charset="0"/>
                <a:cs typeface="Arial" charset="0"/>
                <a:sym typeface="Symbol" pitchFamily="18" charset="2"/>
              </a:rPr>
              <a:t>Декстрани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– </a:t>
            </a:r>
            <a:r>
              <a:rPr lang="ru-RU" sz="1600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полісахариди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ru-RU" sz="1600" kern="1200" dirty="0" err="1">
                <a:solidFill>
                  <a:srgbClr val="006600"/>
                </a:solidFill>
                <a:latin typeface="Arial" charset="0"/>
                <a:cs typeface="Arial" charset="0"/>
                <a:sym typeface="Symbol" pitchFamily="18" charset="2"/>
              </a:rPr>
              <a:t>бактеріального</a:t>
            </a:r>
            <a:r>
              <a:rPr lang="ru-RU" sz="1600" kern="1200" dirty="0">
                <a:solidFill>
                  <a:srgbClr val="006600"/>
                </a:solidFill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ru-RU" sz="1600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походження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. </a:t>
            </a:r>
          </a:p>
          <a:p>
            <a:pPr marL="0" lvl="0" indent="0" algn="just">
              <a:spcBef>
                <a:spcPct val="0"/>
              </a:spcBef>
              <a:buNone/>
            </a:pPr>
            <a:r>
              <a:rPr lang="ru-RU" sz="1600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Складаються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з -Д-</a:t>
            </a:r>
            <a:r>
              <a:rPr lang="ru-RU" sz="1600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глюкопіранозних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ru-RU" sz="1600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залишків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, </a:t>
            </a:r>
            <a:r>
              <a:rPr lang="ru-RU" sz="1600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дуже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ru-RU" sz="1600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розгалужені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. </a:t>
            </a:r>
            <a:r>
              <a:rPr lang="ru-RU" sz="1600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Основним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типом </a:t>
            </a:r>
            <a:r>
              <a:rPr lang="ru-RU" sz="1600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зв`язку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є 1,6-глікозидний </a:t>
            </a:r>
            <a:r>
              <a:rPr lang="ru-RU" sz="1600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зв'язок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, в </a:t>
            </a:r>
            <a:r>
              <a:rPr lang="ru-RU" sz="1600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місцях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ru-RU" sz="1600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розгалуження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- 1-4 і 1-3-глікозидні </a:t>
            </a:r>
            <a:r>
              <a:rPr lang="ru-RU" sz="1600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зв’язки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.</a:t>
            </a:r>
          </a:p>
          <a:p>
            <a:pPr marL="0" lvl="0" indent="0" algn="just">
              <a:spcBef>
                <a:spcPct val="0"/>
              </a:spcBef>
              <a:buNone/>
            </a:pPr>
            <a:r>
              <a:rPr lang="ru-RU" sz="1600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Використовуються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як </a:t>
            </a:r>
            <a:r>
              <a:rPr lang="ru-RU" sz="1600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замінники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ru-RU" sz="1600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плазми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ru-RU" sz="1600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крові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(</a:t>
            </a:r>
            <a:r>
              <a:rPr lang="ru-RU" sz="1600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поліглюкін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, </a:t>
            </a:r>
            <a:r>
              <a:rPr lang="ru-RU" sz="1600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реополіглюкін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)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3165011"/>
              </p:ext>
            </p:extLst>
          </p:nvPr>
        </p:nvGraphicFramePr>
        <p:xfrm>
          <a:off x="2687767" y="2150279"/>
          <a:ext cx="6469432" cy="38670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102" name="ISIS/Draw Sketch" r:id="rId3" imgW="6546850" imgH="3830320" progId="ISISServer">
                  <p:embed/>
                </p:oleObj>
              </mc:Choice>
              <mc:Fallback>
                <p:oleObj name="ISIS/Draw Sketch" r:id="rId3" imgW="6546850" imgH="3830320" progId="ISISServer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87767" y="2150279"/>
                        <a:ext cx="6469432" cy="386703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198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97" y="1916832"/>
            <a:ext cx="2541836" cy="25418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99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97" y="4458668"/>
            <a:ext cx="2541836" cy="2183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46143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5238"/>
            <a:ext cx="8229600" cy="648072"/>
          </a:xfrm>
        </p:spPr>
        <p:txBody>
          <a:bodyPr/>
          <a:lstStyle/>
          <a:p>
            <a:r>
              <a:rPr lang="ru-RU" sz="3200" b="1" kern="1200" cap="all" dirty="0" err="1">
                <a:solidFill>
                  <a:srgbClr val="FF0000"/>
                </a:solidFill>
                <a:latin typeface="Arial" charset="0"/>
                <a:ea typeface="+mn-ea"/>
                <a:cs typeface="Arial" charset="0"/>
                <a:sym typeface="Symbol" pitchFamily="18" charset="2"/>
              </a:rPr>
              <a:t>ГетерополІсахаридИ</a:t>
            </a:r>
            <a:endParaRPr lang="ru-RU" sz="6600" cap="all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620689"/>
            <a:ext cx="9036496" cy="4176464"/>
          </a:xfrm>
        </p:spPr>
        <p:txBody>
          <a:bodyPr/>
          <a:lstStyle/>
          <a:p>
            <a:pPr marL="0" lvl="0" indent="0" algn="just" defTabSz="360363">
              <a:spcBef>
                <a:spcPct val="0"/>
              </a:spcBef>
              <a:buNone/>
            </a:pPr>
            <a:r>
              <a:rPr lang="ru-RU" sz="1800" b="1" kern="1200" dirty="0">
                <a:solidFill>
                  <a:srgbClr val="990000"/>
                </a:solidFill>
                <a:latin typeface="Arial" charset="0"/>
                <a:cs typeface="Arial" charset="0"/>
                <a:sym typeface="Symbol" pitchFamily="18" charset="2"/>
              </a:rPr>
              <a:t>	</a:t>
            </a:r>
            <a:r>
              <a:rPr lang="ru-RU" sz="2000" b="1" kern="1200" dirty="0" err="1">
                <a:solidFill>
                  <a:srgbClr val="990000"/>
                </a:solidFill>
                <a:latin typeface="Arial" charset="0"/>
                <a:cs typeface="Arial" charset="0"/>
                <a:sym typeface="Symbol" pitchFamily="18" charset="2"/>
              </a:rPr>
              <a:t>Гетерополісахариди</a:t>
            </a:r>
            <a:r>
              <a:rPr lang="ru-RU" sz="2000" b="1" kern="1200" dirty="0">
                <a:solidFill>
                  <a:srgbClr val="990000"/>
                </a:solidFill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ru-RU" sz="2000" kern="1200" dirty="0">
                <a:latin typeface="Arial" charset="0"/>
                <a:cs typeface="Arial" charset="0"/>
                <a:sym typeface="Symbol" pitchFamily="18" charset="2"/>
              </a:rPr>
              <a:t>- </a:t>
            </a:r>
            <a:r>
              <a:rPr lang="ru-RU" sz="2000" kern="1200" dirty="0" err="1">
                <a:latin typeface="Arial" charset="0"/>
                <a:cs typeface="Arial" charset="0"/>
                <a:sym typeface="Symbol" pitchFamily="18" charset="2"/>
              </a:rPr>
              <a:t>високомолекулярні</a:t>
            </a:r>
            <a:r>
              <a:rPr lang="ru-RU" sz="2000" kern="1200" dirty="0"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ru-RU" sz="2000" kern="1200" dirty="0" err="1">
                <a:latin typeface="Arial" charset="0"/>
                <a:cs typeface="Arial" charset="0"/>
                <a:sym typeface="Symbol" pitchFamily="18" charset="2"/>
              </a:rPr>
              <a:t>сполуки</a:t>
            </a:r>
            <a:r>
              <a:rPr lang="ru-RU" sz="2000" kern="1200" dirty="0">
                <a:latin typeface="Arial" charset="0"/>
                <a:cs typeface="Arial" charset="0"/>
                <a:sym typeface="Symbol" pitchFamily="18" charset="2"/>
              </a:rPr>
              <a:t>, </a:t>
            </a:r>
            <a:r>
              <a:rPr lang="ru-RU" sz="2000" kern="1200" dirty="0" err="1">
                <a:latin typeface="Arial" charset="0"/>
                <a:cs typeface="Arial" charset="0"/>
                <a:sym typeface="Symbol" pitchFamily="18" charset="2"/>
              </a:rPr>
              <a:t>що</a:t>
            </a:r>
            <a:r>
              <a:rPr lang="ru-RU" sz="2000" kern="1200" dirty="0"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ru-RU" sz="2000" kern="1200" dirty="0" err="1">
                <a:latin typeface="Arial" charset="0"/>
                <a:cs typeface="Arial" charset="0"/>
                <a:sym typeface="Symbol" pitchFamily="18" charset="2"/>
              </a:rPr>
              <a:t>складаються</a:t>
            </a:r>
            <a:r>
              <a:rPr lang="ru-RU" sz="2000" kern="1200" dirty="0"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ru-RU" sz="2000" kern="1200" dirty="0" err="1">
                <a:latin typeface="Arial" charset="0"/>
                <a:cs typeface="Arial" charset="0"/>
                <a:sym typeface="Symbol" pitchFamily="18" charset="2"/>
              </a:rPr>
              <a:t>із</a:t>
            </a:r>
            <a:r>
              <a:rPr lang="ru-RU" sz="2000" kern="1200" dirty="0"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ru-RU" sz="2000" kern="1200" dirty="0" err="1">
                <a:latin typeface="Arial" charset="0"/>
                <a:cs typeface="Arial" charset="0"/>
                <a:sym typeface="Symbol" pitchFamily="18" charset="2"/>
              </a:rPr>
              <a:t>залишків</a:t>
            </a:r>
            <a:r>
              <a:rPr lang="ru-RU" sz="2000" kern="1200" dirty="0"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ru-RU" sz="2000" kern="1200" dirty="0" err="1">
                <a:latin typeface="Arial" charset="0"/>
                <a:cs typeface="Arial" charset="0"/>
                <a:sym typeface="Symbol" pitchFamily="18" charset="2"/>
              </a:rPr>
              <a:t>різних</a:t>
            </a:r>
            <a:r>
              <a:rPr lang="ru-RU" sz="2000" kern="1200" dirty="0"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ru-RU" sz="2000" kern="1200" dirty="0" err="1">
                <a:latin typeface="Arial" charset="0"/>
                <a:cs typeface="Arial" charset="0"/>
                <a:sym typeface="Symbol" pitchFamily="18" charset="2"/>
              </a:rPr>
              <a:t>моносахаридів</a:t>
            </a:r>
            <a:r>
              <a:rPr lang="ru-RU" sz="2000" kern="1200" dirty="0">
                <a:latin typeface="Arial" charset="0"/>
                <a:cs typeface="Arial" charset="0"/>
                <a:sym typeface="Symbol" pitchFamily="18" charset="2"/>
              </a:rPr>
              <a:t>. </a:t>
            </a:r>
            <a:r>
              <a:rPr lang="ru-RU" sz="2000" kern="1200" dirty="0" err="1">
                <a:latin typeface="Arial" charset="0"/>
                <a:cs typeface="Arial" charset="0"/>
                <a:sym typeface="Symbol" pitchFamily="18" charset="2"/>
              </a:rPr>
              <a:t>Найбільш</a:t>
            </a:r>
            <a:r>
              <a:rPr lang="ru-RU" sz="2000" kern="1200" dirty="0"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ru-RU" sz="2000" kern="1200" dirty="0" err="1">
                <a:latin typeface="Arial" charset="0"/>
                <a:cs typeface="Arial" charset="0"/>
                <a:sym typeface="Symbol" pitchFamily="18" charset="2"/>
              </a:rPr>
              <a:t>важливими</a:t>
            </a:r>
            <a:r>
              <a:rPr lang="ru-RU" sz="2000" kern="1200" dirty="0">
                <a:latin typeface="Arial" charset="0"/>
                <a:cs typeface="Arial" charset="0"/>
                <a:sym typeface="Symbol" pitchFamily="18" charset="2"/>
              </a:rPr>
              <a:t> є </a:t>
            </a:r>
            <a:r>
              <a:rPr lang="ru-RU" sz="2000" kern="1200" dirty="0" err="1">
                <a:latin typeface="Arial" charset="0"/>
                <a:cs typeface="Arial" charset="0"/>
                <a:sym typeface="Symbol" pitchFamily="18" charset="2"/>
              </a:rPr>
              <a:t>полісахариди</a:t>
            </a:r>
            <a:r>
              <a:rPr lang="ru-RU" sz="2000" kern="1200" dirty="0"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ru-RU" sz="2000" kern="1200" dirty="0" err="1">
                <a:latin typeface="Arial" charset="0"/>
                <a:cs typeface="Arial" charset="0"/>
                <a:sym typeface="Symbol" pitchFamily="18" charset="2"/>
              </a:rPr>
              <a:t>сполучної</a:t>
            </a:r>
            <a:r>
              <a:rPr lang="ru-RU" sz="2000" kern="1200" dirty="0"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ru-RU" sz="2000" kern="1200" dirty="0" err="1">
                <a:latin typeface="Arial" charset="0"/>
                <a:cs typeface="Arial" charset="0"/>
                <a:sym typeface="Symbol" pitchFamily="18" charset="2"/>
              </a:rPr>
              <a:t>тканини</a:t>
            </a:r>
            <a:r>
              <a:rPr lang="ru-RU" sz="2000" kern="1200" dirty="0">
                <a:latin typeface="Arial" charset="0"/>
                <a:cs typeface="Arial" charset="0"/>
                <a:sym typeface="Symbol" pitchFamily="18" charset="2"/>
              </a:rPr>
              <a:t> (</a:t>
            </a:r>
            <a:r>
              <a:rPr lang="ru-RU" sz="2000" kern="1200" dirty="0" err="1">
                <a:latin typeface="Arial" charset="0"/>
                <a:cs typeface="Arial" charset="0"/>
                <a:sym typeface="Symbol" pitchFamily="18" charset="2"/>
              </a:rPr>
              <a:t>шкіра</a:t>
            </a:r>
            <a:r>
              <a:rPr lang="ru-RU" sz="2000" kern="1200" dirty="0">
                <a:latin typeface="Arial" charset="0"/>
                <a:cs typeface="Arial" charset="0"/>
                <a:sym typeface="Symbol" pitchFamily="18" charset="2"/>
              </a:rPr>
              <a:t>, </a:t>
            </a:r>
            <a:r>
              <a:rPr lang="ru-RU" sz="2000" kern="1200" dirty="0" err="1">
                <a:latin typeface="Arial" charset="0"/>
                <a:cs typeface="Arial" charset="0"/>
                <a:sym typeface="Symbol" pitchFamily="18" charset="2"/>
              </a:rPr>
              <a:t>хрящі</a:t>
            </a:r>
            <a:r>
              <a:rPr lang="ru-RU" sz="2000" kern="1200" dirty="0">
                <a:latin typeface="Arial" charset="0"/>
                <a:cs typeface="Arial" charset="0"/>
                <a:sym typeface="Symbol" pitchFamily="18" charset="2"/>
              </a:rPr>
              <a:t>, </a:t>
            </a:r>
            <a:r>
              <a:rPr lang="ru-RU" sz="2000" kern="1200" dirty="0" err="1">
                <a:latin typeface="Arial" charset="0"/>
                <a:cs typeface="Arial" charset="0"/>
                <a:sym typeface="Symbol" pitchFamily="18" charset="2"/>
              </a:rPr>
              <a:t>рогівка</a:t>
            </a:r>
            <a:r>
              <a:rPr lang="ru-RU" sz="2000" kern="1200" dirty="0">
                <a:latin typeface="Arial" charset="0"/>
                <a:cs typeface="Arial" charset="0"/>
                <a:sym typeface="Symbol" pitchFamily="18" charset="2"/>
              </a:rPr>
              <a:t>, </a:t>
            </a:r>
            <a:r>
              <a:rPr lang="ru-RU" sz="2000" kern="1200" dirty="0" err="1">
                <a:latin typeface="Arial" charset="0"/>
                <a:cs typeface="Arial" charset="0"/>
                <a:sym typeface="Symbol" pitchFamily="18" charset="2"/>
              </a:rPr>
              <a:t>стінки</a:t>
            </a:r>
            <a:r>
              <a:rPr lang="ru-RU" sz="2000" kern="1200" dirty="0">
                <a:latin typeface="Arial" charset="0"/>
                <a:cs typeface="Arial" charset="0"/>
                <a:sym typeface="Symbol" pitchFamily="18" charset="2"/>
              </a:rPr>
              <a:t> великих </a:t>
            </a:r>
            <a:r>
              <a:rPr lang="ru-RU" sz="2000" kern="1200" dirty="0" err="1">
                <a:latin typeface="Arial" charset="0"/>
                <a:cs typeface="Arial" charset="0"/>
                <a:sym typeface="Symbol" pitchFamily="18" charset="2"/>
              </a:rPr>
              <a:t>кровоносних</a:t>
            </a:r>
            <a:r>
              <a:rPr lang="ru-RU" sz="2000" kern="1200" dirty="0"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ru-RU" sz="2000" kern="1200" dirty="0" err="1">
                <a:latin typeface="Arial" charset="0"/>
                <a:cs typeface="Arial" charset="0"/>
                <a:sym typeface="Symbol" pitchFamily="18" charset="2"/>
              </a:rPr>
              <a:t>судин</a:t>
            </a:r>
            <a:r>
              <a:rPr lang="ru-RU" sz="2000" kern="1200" dirty="0">
                <a:latin typeface="Arial" charset="0"/>
                <a:cs typeface="Arial" charset="0"/>
                <a:sym typeface="Symbol" pitchFamily="18" charset="2"/>
              </a:rPr>
              <a:t>, </a:t>
            </a:r>
            <a:r>
              <a:rPr lang="ru-RU" sz="2000" kern="1200" dirty="0" err="1">
                <a:latin typeface="Arial" charset="0"/>
                <a:cs typeface="Arial" charset="0"/>
                <a:sym typeface="Symbol" pitchFamily="18" charset="2"/>
              </a:rPr>
              <a:t>кістки</a:t>
            </a:r>
            <a:r>
              <a:rPr lang="ru-RU" sz="2000" kern="1200" dirty="0">
                <a:latin typeface="Arial" charset="0"/>
                <a:cs typeface="Arial" charset="0"/>
                <a:sym typeface="Symbol" pitchFamily="18" charset="2"/>
              </a:rPr>
              <a:t>) - </a:t>
            </a:r>
            <a:r>
              <a:rPr lang="ru-RU" sz="2000" kern="1200" dirty="0" err="1">
                <a:latin typeface="Arial" charset="0"/>
                <a:cs typeface="Arial" charset="0"/>
                <a:sym typeface="Symbol" pitchFamily="18" charset="2"/>
              </a:rPr>
              <a:t>гіалуронова</a:t>
            </a:r>
            <a:r>
              <a:rPr lang="ru-RU" sz="2000" kern="1200" dirty="0">
                <a:latin typeface="Arial" charset="0"/>
                <a:cs typeface="Arial" charset="0"/>
                <a:sym typeface="Symbol" pitchFamily="18" charset="2"/>
              </a:rPr>
              <a:t> кислота, </a:t>
            </a:r>
            <a:r>
              <a:rPr lang="ru-RU" sz="2000" kern="1200" dirty="0" err="1">
                <a:latin typeface="Arial" charset="0"/>
                <a:cs typeface="Arial" charset="0"/>
                <a:sym typeface="Symbol" pitchFamily="18" charset="2"/>
              </a:rPr>
              <a:t>хондроїтинсульфати</a:t>
            </a:r>
            <a:r>
              <a:rPr lang="ru-RU" sz="2000" kern="1200" dirty="0">
                <a:latin typeface="Arial" charset="0"/>
                <a:cs typeface="Arial" charset="0"/>
                <a:sym typeface="Symbol" pitchFamily="18" charset="2"/>
              </a:rPr>
              <a:t>, гепарин</a:t>
            </a:r>
            <a:r>
              <a:rPr lang="ru-RU" sz="1800" i="1" kern="1200" dirty="0">
                <a:solidFill>
                  <a:srgbClr val="000099"/>
                </a:solidFill>
                <a:latin typeface="Arial" charset="0"/>
                <a:cs typeface="Arial" charset="0"/>
                <a:sym typeface="Symbol" pitchFamily="18" charset="2"/>
              </a:rPr>
              <a:t>	</a:t>
            </a:r>
          </a:p>
          <a:p>
            <a:pPr marL="0" lvl="0" indent="0" algn="just" defTabSz="360363">
              <a:spcBef>
                <a:spcPct val="0"/>
              </a:spcBef>
              <a:buNone/>
            </a:pPr>
            <a:r>
              <a:rPr lang="ru-RU" sz="1800" i="1" kern="1200" dirty="0">
                <a:solidFill>
                  <a:srgbClr val="000099"/>
                </a:solidFill>
                <a:latin typeface="Arial" charset="0"/>
                <a:cs typeface="Arial" charset="0"/>
                <a:sym typeface="Symbol" pitchFamily="18" charset="2"/>
              </a:rPr>
              <a:t>	</a:t>
            </a:r>
            <a:r>
              <a:rPr lang="ru-RU" sz="1800" b="1" i="1" kern="1200" dirty="0" err="1">
                <a:solidFill>
                  <a:srgbClr val="000099"/>
                </a:solidFill>
                <a:latin typeface="Arial" charset="0"/>
                <a:cs typeface="Arial" charset="0"/>
                <a:sym typeface="Symbol" pitchFamily="18" charset="2"/>
              </a:rPr>
              <a:t>Гіалуронова</a:t>
            </a:r>
            <a:r>
              <a:rPr lang="ru-RU" sz="1800" b="1" i="1" kern="1200" dirty="0">
                <a:solidFill>
                  <a:srgbClr val="000099"/>
                </a:solidFill>
                <a:latin typeface="Arial" charset="0"/>
                <a:cs typeface="Arial" charset="0"/>
                <a:sym typeface="Symbol" pitchFamily="18" charset="2"/>
              </a:rPr>
              <a:t> кислота</a:t>
            </a:r>
            <a:r>
              <a:rPr lang="ru-RU" sz="1800" b="1" i="1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ru-RU" sz="1800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побудована</a:t>
            </a:r>
            <a:r>
              <a:rPr lang="ru-RU" sz="18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з</a:t>
            </a:r>
          </a:p>
          <a:p>
            <a:pPr marL="0" lvl="0" indent="0" algn="just" defTabSz="360363">
              <a:spcBef>
                <a:spcPct val="0"/>
              </a:spcBef>
              <a:buNone/>
            </a:pPr>
            <a:r>
              <a:rPr lang="ru-RU" sz="1800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дисахарідних</a:t>
            </a:r>
            <a:r>
              <a:rPr lang="ru-RU" sz="18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ru-RU" sz="1800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залишків</a:t>
            </a:r>
            <a:r>
              <a:rPr lang="ru-RU" sz="18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, </a:t>
            </a:r>
            <a:r>
              <a:rPr lang="ru-RU" sz="1800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сполучених</a:t>
            </a:r>
            <a:endParaRPr lang="ru-RU" sz="1800" kern="1200" dirty="0">
              <a:solidFill>
                <a:srgbClr val="000000"/>
              </a:solidFill>
              <a:latin typeface="Arial" charset="0"/>
              <a:cs typeface="Arial" charset="0"/>
              <a:sym typeface="Symbol" pitchFamily="18" charset="2"/>
            </a:endParaRPr>
          </a:p>
          <a:p>
            <a:pPr marL="0" lvl="0" indent="0" algn="just" defTabSz="360363">
              <a:spcBef>
                <a:spcPct val="0"/>
              </a:spcBef>
              <a:buNone/>
            </a:pPr>
            <a:r>
              <a:rPr lang="ru-RU" sz="18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-1-4-глікозидними </a:t>
            </a:r>
            <a:r>
              <a:rPr lang="ru-RU" sz="1800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зв’язками</a:t>
            </a:r>
            <a:r>
              <a:rPr lang="ru-RU" sz="18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. </a:t>
            </a:r>
            <a:r>
              <a:rPr lang="ru-RU" sz="1800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Дисахаридний</a:t>
            </a:r>
            <a:endParaRPr lang="ru-RU" sz="1800" kern="1200" dirty="0">
              <a:solidFill>
                <a:srgbClr val="000000"/>
              </a:solidFill>
              <a:latin typeface="Arial" charset="0"/>
              <a:cs typeface="Arial" charset="0"/>
              <a:sym typeface="Symbol" pitchFamily="18" charset="2"/>
            </a:endParaRPr>
          </a:p>
          <a:p>
            <a:pPr marL="0" lvl="0" indent="0" algn="just" defTabSz="360363">
              <a:spcBef>
                <a:spcPct val="0"/>
              </a:spcBef>
              <a:buNone/>
            </a:pPr>
            <a:r>
              <a:rPr lang="ru-RU" sz="18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фрагмент </a:t>
            </a:r>
            <a:r>
              <a:rPr lang="ru-RU" sz="1800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складається</a:t>
            </a:r>
            <a:r>
              <a:rPr lang="ru-RU" sz="18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ru-RU" sz="1800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із</a:t>
            </a:r>
            <a:r>
              <a:rPr lang="ru-RU" sz="18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ru-RU" sz="1800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залишків</a:t>
            </a:r>
            <a:endParaRPr lang="ru-RU" sz="1800" kern="1200" dirty="0">
              <a:solidFill>
                <a:srgbClr val="000000"/>
              </a:solidFill>
              <a:latin typeface="Arial" charset="0"/>
              <a:cs typeface="Arial" charset="0"/>
              <a:sym typeface="Symbol" pitchFamily="18" charset="2"/>
            </a:endParaRPr>
          </a:p>
          <a:p>
            <a:pPr marL="0" lvl="0" indent="0" algn="just" defTabSz="360363">
              <a:spcBef>
                <a:spcPct val="0"/>
              </a:spcBef>
              <a:buNone/>
            </a:pPr>
            <a:r>
              <a:rPr lang="ru-RU" sz="18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Д-</a:t>
            </a:r>
            <a:r>
              <a:rPr lang="ru-RU" sz="1800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глюкуронової</a:t>
            </a:r>
            <a:r>
              <a:rPr lang="ru-RU" sz="18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ru-RU" sz="1800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кислоти</a:t>
            </a:r>
            <a:r>
              <a:rPr lang="ru-RU" sz="18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і</a:t>
            </a:r>
          </a:p>
          <a:p>
            <a:pPr marL="0" lvl="0" indent="0" algn="just" defTabSz="360363">
              <a:spcBef>
                <a:spcPct val="0"/>
              </a:spcBef>
              <a:buNone/>
            </a:pPr>
            <a:r>
              <a:rPr lang="en-US" sz="18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N-</a:t>
            </a:r>
            <a:r>
              <a:rPr lang="ru-RU" sz="1800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ацетилглюкозаміну</a:t>
            </a:r>
            <a:r>
              <a:rPr lang="ru-RU" sz="18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,</a:t>
            </a:r>
          </a:p>
          <a:p>
            <a:pPr marL="0" lvl="0" indent="0" algn="just" defTabSz="360363">
              <a:spcBef>
                <a:spcPct val="0"/>
              </a:spcBef>
              <a:buNone/>
            </a:pPr>
            <a:r>
              <a:rPr lang="ru-RU" sz="1800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пов'язаних</a:t>
            </a:r>
            <a:r>
              <a:rPr lang="ru-RU" sz="18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-1-3-глікозидним </a:t>
            </a:r>
            <a:r>
              <a:rPr lang="ru-RU" sz="1800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зв'язком</a:t>
            </a:r>
            <a:r>
              <a:rPr lang="ru-RU" sz="18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:</a:t>
            </a:r>
          </a:p>
          <a:p>
            <a:pPr marL="0" lvl="0" indent="0" algn="just" defTabSz="360363">
              <a:spcBef>
                <a:spcPct val="0"/>
              </a:spcBef>
              <a:buNone/>
            </a:pPr>
            <a:r>
              <a:rPr lang="ru-RU" sz="18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(</a:t>
            </a:r>
            <a:r>
              <a:rPr lang="ru-RU" sz="1800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Склоподібне</a:t>
            </a:r>
            <a:r>
              <a:rPr lang="ru-RU" sz="18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ru-RU" sz="1800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тіло</a:t>
            </a:r>
            <a:r>
              <a:rPr lang="ru-RU" sz="18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ока, пуповина,</a:t>
            </a:r>
          </a:p>
          <a:p>
            <a:pPr marL="0" lvl="0" indent="0" algn="just" defTabSz="360363">
              <a:spcBef>
                <a:spcPct val="0"/>
              </a:spcBef>
              <a:buNone/>
            </a:pPr>
            <a:r>
              <a:rPr lang="ru-RU" sz="1800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хрящі</a:t>
            </a:r>
            <a:r>
              <a:rPr lang="ru-RU" sz="18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, </a:t>
            </a:r>
            <a:r>
              <a:rPr lang="ru-RU" sz="1800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суглобова</a:t>
            </a:r>
            <a:r>
              <a:rPr lang="ru-RU" sz="18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ru-RU" sz="1800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рідина</a:t>
            </a:r>
            <a:r>
              <a:rPr lang="ru-RU" sz="18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)</a:t>
            </a:r>
            <a:r>
              <a:rPr lang="ru-RU" sz="1600" kern="1200" dirty="0">
                <a:solidFill>
                  <a:srgbClr val="000099"/>
                </a:solidFill>
                <a:latin typeface="Arial" charset="0"/>
                <a:cs typeface="Arial" charset="0"/>
                <a:sym typeface="Symbol" pitchFamily="18" charset="2"/>
              </a:rPr>
              <a:t>	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90367808"/>
              </p:ext>
            </p:extLst>
          </p:nvPr>
        </p:nvGraphicFramePr>
        <p:xfrm>
          <a:off x="4611688" y="2574925"/>
          <a:ext cx="4529137" cy="2446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125" name="ISIS/Draw Sketch" r:id="rId3" imgW="3809880" imgH="2057400" progId="ISISServer">
                  <p:embed/>
                </p:oleObj>
              </mc:Choice>
              <mc:Fallback>
                <p:oleObj name="ISIS/Draw Sketch" r:id="rId3" imgW="3809880" imgH="2057400" progId="ISISServer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11688" y="2574925"/>
                        <a:ext cx="4529137" cy="24463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3012" name="Picture 4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63" t="11310" b="12989"/>
          <a:stretch/>
        </p:blipFill>
        <p:spPr bwMode="auto">
          <a:xfrm>
            <a:off x="323528" y="5023159"/>
            <a:ext cx="3923928" cy="1433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3013" name="Picture 5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02" t="11603" r="8330" b="8849"/>
          <a:stretch/>
        </p:blipFill>
        <p:spPr bwMode="auto">
          <a:xfrm>
            <a:off x="6444208" y="5023159"/>
            <a:ext cx="1781505" cy="17184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24119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78098"/>
          </a:xfrm>
        </p:spPr>
        <p:txBody>
          <a:bodyPr/>
          <a:lstStyle/>
          <a:p>
            <a:r>
              <a:rPr lang="ru-RU" sz="3200" b="1" dirty="0">
                <a:solidFill>
                  <a:srgbClr val="FF0000"/>
                </a:solidFill>
              </a:rPr>
              <a:t>ХОНДРОЇТИН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548680"/>
            <a:ext cx="8229600" cy="4525963"/>
          </a:xfrm>
        </p:spPr>
        <p:txBody>
          <a:bodyPr/>
          <a:lstStyle/>
          <a:p>
            <a:pPr marL="0" lvl="0" indent="0" algn="just">
              <a:spcBef>
                <a:spcPct val="0"/>
              </a:spcBef>
              <a:buNone/>
            </a:pPr>
            <a:r>
              <a:rPr lang="ru-RU" sz="1800" kern="1200" dirty="0" err="1">
                <a:solidFill>
                  <a:srgbClr val="000099"/>
                </a:solidFill>
                <a:latin typeface="Arial" charset="0"/>
                <a:cs typeface="Arial" charset="0"/>
                <a:sym typeface="Symbol" pitchFamily="18" charset="2"/>
              </a:rPr>
              <a:t>Хондроїтин</a:t>
            </a:r>
            <a:r>
              <a:rPr lang="ru-RU" sz="1800" kern="1200" dirty="0">
                <a:solidFill>
                  <a:srgbClr val="000099"/>
                </a:solidFill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ru-RU" sz="1800" kern="1200" dirty="0" err="1">
                <a:latin typeface="Arial" charset="0"/>
                <a:cs typeface="Arial" charset="0"/>
                <a:sym typeface="Symbol" pitchFamily="18" charset="2"/>
              </a:rPr>
              <a:t>утворює</a:t>
            </a:r>
            <a:r>
              <a:rPr lang="ru-RU" sz="1800" kern="1200" dirty="0"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ru-RU" sz="1800" kern="1200" dirty="0" err="1">
                <a:latin typeface="Arial" charset="0"/>
                <a:cs typeface="Arial" charset="0"/>
                <a:sym typeface="Symbol" pitchFamily="18" charset="2"/>
              </a:rPr>
              <a:t>сірчанокислі</a:t>
            </a:r>
            <a:r>
              <a:rPr lang="ru-RU" sz="1800" kern="1200" dirty="0"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ru-RU" sz="1800" kern="1200" dirty="0" err="1">
                <a:latin typeface="Arial" charset="0"/>
                <a:cs typeface="Arial" charset="0"/>
                <a:sym typeface="Symbol" pitchFamily="18" charset="2"/>
              </a:rPr>
              <a:t>ефіри</a:t>
            </a:r>
            <a:endParaRPr lang="ru-RU" sz="1800" kern="1200" dirty="0">
              <a:latin typeface="Arial" charset="0"/>
              <a:cs typeface="Arial" charset="0"/>
              <a:sym typeface="Symbol" pitchFamily="18" charset="2"/>
            </a:endParaRPr>
          </a:p>
          <a:p>
            <a:pPr marL="0" lvl="0" indent="0" algn="just">
              <a:spcBef>
                <a:spcPct val="0"/>
              </a:spcBef>
              <a:buNone/>
            </a:pPr>
            <a:r>
              <a:rPr lang="ru-RU" sz="1800" kern="1200" dirty="0">
                <a:latin typeface="Arial" charset="0"/>
                <a:cs typeface="Arial" charset="0"/>
                <a:sym typeface="Symbol" pitchFamily="18" charset="2"/>
              </a:rPr>
              <a:t>(Хондроїтин-4-сульфат і хондроїтин-6-сульфат),</a:t>
            </a:r>
          </a:p>
          <a:p>
            <a:pPr marL="0" lvl="0" indent="0" algn="just">
              <a:spcBef>
                <a:spcPct val="0"/>
              </a:spcBef>
              <a:buNone/>
            </a:pPr>
            <a:r>
              <a:rPr lang="ru-RU" sz="1800" kern="1200" dirty="0">
                <a:latin typeface="Arial" charset="0"/>
                <a:cs typeface="Arial" charset="0"/>
                <a:sym typeface="Symbol" pitchFamily="18" charset="2"/>
              </a:rPr>
              <a:t> </a:t>
            </a:r>
            <a:r>
              <a:rPr lang="ru-RU" sz="1800" kern="1200" dirty="0" err="1">
                <a:latin typeface="Arial" charset="0"/>
                <a:cs typeface="Arial" charset="0"/>
                <a:sym typeface="Symbol" pitchFamily="18" charset="2"/>
              </a:rPr>
              <a:t>які</a:t>
            </a:r>
            <a:r>
              <a:rPr lang="ru-RU" sz="1800" kern="1200" dirty="0">
                <a:latin typeface="Arial" charset="0"/>
                <a:cs typeface="Arial" charset="0"/>
                <a:sym typeface="Symbol" pitchFamily="18" charset="2"/>
              </a:rPr>
              <a:t> є </a:t>
            </a:r>
            <a:r>
              <a:rPr lang="ru-RU" sz="1800" kern="1200" dirty="0" err="1">
                <a:latin typeface="Arial" charset="0"/>
                <a:cs typeface="Arial" charset="0"/>
                <a:sym typeface="Symbol" pitchFamily="18" charset="2"/>
              </a:rPr>
              <a:t>основними</a:t>
            </a:r>
            <a:r>
              <a:rPr lang="ru-RU" sz="1800" kern="1200" dirty="0"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ru-RU" sz="1800" kern="1200" dirty="0" err="1">
                <a:latin typeface="Arial" charset="0"/>
                <a:cs typeface="Arial" charset="0"/>
                <a:sym typeface="Symbol" pitchFamily="18" charset="2"/>
              </a:rPr>
              <a:t>структурними</a:t>
            </a:r>
            <a:endParaRPr lang="ru-RU" sz="1800" kern="1200" dirty="0">
              <a:latin typeface="Arial" charset="0"/>
              <a:cs typeface="Arial" charset="0"/>
              <a:sym typeface="Symbol" pitchFamily="18" charset="2"/>
            </a:endParaRPr>
          </a:p>
          <a:p>
            <a:pPr marL="0" lvl="0" indent="0" algn="just">
              <a:spcBef>
                <a:spcPct val="0"/>
              </a:spcBef>
              <a:buNone/>
            </a:pPr>
            <a:r>
              <a:rPr lang="ru-RU" sz="1800" kern="1200" dirty="0">
                <a:latin typeface="Arial" charset="0"/>
                <a:cs typeface="Arial" charset="0"/>
                <a:sym typeface="Symbol" pitchFamily="18" charset="2"/>
              </a:rPr>
              <a:t>компонентами </a:t>
            </a:r>
            <a:r>
              <a:rPr lang="ru-RU" sz="1800" kern="1200" dirty="0" err="1">
                <a:latin typeface="Arial" charset="0"/>
                <a:cs typeface="Arial" charset="0"/>
                <a:sym typeface="Symbol" pitchFamily="18" charset="2"/>
              </a:rPr>
              <a:t>хрящової</a:t>
            </a:r>
            <a:r>
              <a:rPr lang="ru-RU" sz="1800" kern="1200" dirty="0">
                <a:latin typeface="Arial" charset="0"/>
                <a:cs typeface="Arial" charset="0"/>
                <a:sym typeface="Symbol" pitchFamily="18" charset="2"/>
              </a:rPr>
              <a:t> і </a:t>
            </a:r>
            <a:r>
              <a:rPr lang="ru-RU" sz="1800" kern="1200" dirty="0" err="1">
                <a:latin typeface="Arial" charset="0"/>
                <a:cs typeface="Arial" charset="0"/>
                <a:sym typeface="Symbol" pitchFamily="18" charset="2"/>
              </a:rPr>
              <a:t>кісткової</a:t>
            </a:r>
            <a:r>
              <a:rPr lang="ru-RU" sz="1800" kern="1200" dirty="0"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ru-RU" sz="1800" kern="1200" dirty="0" err="1">
                <a:latin typeface="Arial" charset="0"/>
                <a:cs typeface="Arial" charset="0"/>
                <a:sym typeface="Symbol" pitchFamily="18" charset="2"/>
              </a:rPr>
              <a:t>тканини</a:t>
            </a:r>
            <a:endParaRPr lang="ru-RU" sz="1800" kern="1200" dirty="0">
              <a:latin typeface="Arial" charset="0"/>
              <a:cs typeface="Arial" charset="0"/>
              <a:sym typeface="Symbol" pitchFamily="18" charset="2"/>
            </a:endParaRPr>
          </a:p>
          <a:p>
            <a:pPr marL="0" lvl="0" indent="0" algn="just">
              <a:spcBef>
                <a:spcPct val="0"/>
              </a:spcBef>
              <a:buNone/>
            </a:pPr>
            <a:r>
              <a:rPr lang="ru-RU" sz="1800" kern="1200" dirty="0">
                <a:latin typeface="Arial" charset="0"/>
                <a:cs typeface="Arial" charset="0"/>
                <a:sym typeface="Symbol" pitchFamily="18" charset="2"/>
              </a:rPr>
              <a:t>За </a:t>
            </a:r>
            <a:r>
              <a:rPr lang="ru-RU" sz="1800" kern="1200" dirty="0" err="1">
                <a:latin typeface="Arial" charset="0"/>
                <a:cs typeface="Arial" charset="0"/>
                <a:sym typeface="Symbol" pitchFamily="18" charset="2"/>
              </a:rPr>
              <a:t>своєю</a:t>
            </a:r>
            <a:r>
              <a:rPr lang="ru-RU" sz="1800" kern="1200" dirty="0">
                <a:latin typeface="Arial" charset="0"/>
                <a:cs typeface="Arial" charset="0"/>
                <a:sym typeface="Symbol" pitchFamily="18" charset="2"/>
              </a:rPr>
              <a:t> структурою </a:t>
            </a:r>
            <a:r>
              <a:rPr lang="ru-RU" sz="1800" kern="1200" dirty="0" err="1">
                <a:latin typeface="Arial" charset="0"/>
                <a:cs typeface="Arial" charset="0"/>
                <a:sym typeface="Symbol" pitchFamily="18" charset="2"/>
              </a:rPr>
              <a:t>хондроїтин</a:t>
            </a:r>
            <a:r>
              <a:rPr lang="ru-RU" sz="1800" kern="1200" dirty="0"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ru-RU" sz="1800" kern="1200" dirty="0" err="1">
                <a:latin typeface="Arial" charset="0"/>
                <a:cs typeface="Arial" charset="0"/>
                <a:sym typeface="Symbol" pitchFamily="18" charset="2"/>
              </a:rPr>
              <a:t>майже</a:t>
            </a:r>
            <a:r>
              <a:rPr lang="ru-RU" sz="1800" kern="1200" dirty="0"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ru-RU" sz="1800" kern="1200" dirty="0" err="1">
                <a:latin typeface="Arial" charset="0"/>
                <a:cs typeface="Arial" charset="0"/>
                <a:sym typeface="Symbol" pitchFamily="18" charset="2"/>
              </a:rPr>
              <a:t>ідентичний</a:t>
            </a:r>
            <a:endParaRPr lang="ru-RU" sz="1800" kern="1200" dirty="0">
              <a:latin typeface="Arial" charset="0"/>
              <a:cs typeface="Arial" charset="0"/>
              <a:sym typeface="Symbol" pitchFamily="18" charset="2"/>
            </a:endParaRPr>
          </a:p>
          <a:p>
            <a:pPr marL="0" lvl="0" indent="0" algn="just">
              <a:spcBef>
                <a:spcPct val="0"/>
              </a:spcBef>
              <a:buNone/>
            </a:pPr>
            <a:r>
              <a:rPr lang="ru-RU" sz="1800" kern="1200" dirty="0" err="1">
                <a:latin typeface="Arial" charset="0"/>
                <a:cs typeface="Arial" charset="0"/>
                <a:sym typeface="Symbol" pitchFamily="18" charset="2"/>
              </a:rPr>
              <a:t>гіалуроновій</a:t>
            </a:r>
            <a:r>
              <a:rPr lang="ru-RU" sz="1800" kern="1200" dirty="0"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ru-RU" sz="1800" kern="1200" dirty="0" err="1">
                <a:latin typeface="Arial" charset="0"/>
                <a:cs typeface="Arial" charset="0"/>
                <a:sym typeface="Symbol" pitchFamily="18" charset="2"/>
              </a:rPr>
              <a:t>кислоті</a:t>
            </a:r>
            <a:r>
              <a:rPr lang="ru-RU" sz="1800" kern="1200" dirty="0">
                <a:latin typeface="Arial" charset="0"/>
                <a:cs typeface="Arial" charset="0"/>
                <a:sym typeface="Symbol" pitchFamily="18" charset="2"/>
              </a:rPr>
              <a:t>. </a:t>
            </a:r>
            <a:r>
              <a:rPr lang="ru-RU" sz="1800" kern="1200" dirty="0" err="1">
                <a:latin typeface="Arial" charset="0"/>
                <a:cs typeface="Arial" charset="0"/>
                <a:sym typeface="Symbol" pitchFamily="18" charset="2"/>
              </a:rPr>
              <a:t>Єдина</a:t>
            </a:r>
            <a:r>
              <a:rPr lang="ru-RU" sz="1800" kern="1200" dirty="0"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ru-RU" sz="1800" kern="1200" dirty="0" err="1">
                <a:latin typeface="Arial" charset="0"/>
                <a:cs typeface="Arial" charset="0"/>
                <a:sym typeface="Symbol" pitchFamily="18" charset="2"/>
              </a:rPr>
              <a:t>відмінність</a:t>
            </a:r>
            <a:endParaRPr lang="ru-RU" sz="1800" kern="1200" dirty="0">
              <a:latin typeface="Arial" charset="0"/>
              <a:cs typeface="Arial" charset="0"/>
              <a:sym typeface="Symbol" pitchFamily="18" charset="2"/>
            </a:endParaRPr>
          </a:p>
          <a:p>
            <a:pPr marL="0" lvl="0" indent="0" algn="just">
              <a:spcBef>
                <a:spcPct val="0"/>
              </a:spcBef>
              <a:buNone/>
            </a:pPr>
            <a:r>
              <a:rPr lang="ru-RU" sz="1800" kern="1200" dirty="0" err="1">
                <a:latin typeface="Arial" charset="0"/>
                <a:cs typeface="Arial" charset="0"/>
                <a:sym typeface="Symbol" pitchFamily="18" charset="2"/>
              </a:rPr>
              <a:t>полягає</a:t>
            </a:r>
            <a:r>
              <a:rPr lang="ru-RU" sz="1800" kern="1200" dirty="0">
                <a:latin typeface="Arial" charset="0"/>
                <a:cs typeface="Arial" charset="0"/>
                <a:sym typeface="Symbol" pitchFamily="18" charset="2"/>
              </a:rPr>
              <a:t> в тому, </a:t>
            </a:r>
            <a:r>
              <a:rPr lang="ru-RU" sz="1800" kern="1200" dirty="0" err="1">
                <a:latin typeface="Arial" charset="0"/>
                <a:cs typeface="Arial" charset="0"/>
                <a:sym typeface="Symbol" pitchFamily="18" charset="2"/>
              </a:rPr>
              <a:t>що</a:t>
            </a:r>
            <a:r>
              <a:rPr lang="ru-RU" sz="1800" kern="1200" dirty="0"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ru-RU" sz="1800" kern="1200" dirty="0" err="1">
                <a:latin typeface="Arial" charset="0"/>
                <a:cs typeface="Arial" charset="0"/>
                <a:sym typeface="Symbol" pitchFamily="18" charset="2"/>
              </a:rPr>
              <a:t>він</a:t>
            </a:r>
            <a:r>
              <a:rPr lang="ru-RU" sz="1800" kern="1200" dirty="0"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ru-RU" sz="1800" kern="1200" dirty="0" err="1">
                <a:latin typeface="Arial" charset="0"/>
                <a:cs typeface="Arial" charset="0"/>
                <a:sym typeface="Symbol" pitchFamily="18" charset="2"/>
              </a:rPr>
              <a:t>містить</a:t>
            </a:r>
            <a:r>
              <a:rPr lang="ru-RU" sz="1800" kern="1200" dirty="0"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ru-RU" sz="1800" kern="1200" dirty="0" err="1">
                <a:latin typeface="Arial" charset="0"/>
                <a:cs typeface="Arial" charset="0"/>
                <a:sym typeface="Symbol" pitchFamily="18" charset="2"/>
              </a:rPr>
              <a:t>залишки</a:t>
            </a:r>
            <a:endParaRPr lang="ru-RU" sz="1800" kern="1200" dirty="0">
              <a:latin typeface="Arial" charset="0"/>
              <a:cs typeface="Arial" charset="0"/>
              <a:sym typeface="Symbol" pitchFamily="18" charset="2"/>
            </a:endParaRPr>
          </a:p>
          <a:p>
            <a:pPr marL="0" lvl="0" indent="0" algn="just">
              <a:spcBef>
                <a:spcPct val="0"/>
              </a:spcBef>
              <a:buNone/>
            </a:pPr>
            <a:r>
              <a:rPr lang="en-US" sz="1800" kern="1200" dirty="0">
                <a:latin typeface="Arial" charset="0"/>
                <a:cs typeface="Arial" charset="0"/>
                <a:sym typeface="Symbol" pitchFamily="18" charset="2"/>
              </a:rPr>
              <a:t>N-</a:t>
            </a:r>
            <a:r>
              <a:rPr lang="ru-RU" sz="1800" kern="1200" dirty="0">
                <a:latin typeface="Arial" charset="0"/>
                <a:cs typeface="Arial" charset="0"/>
                <a:sym typeface="Symbol" pitchFamily="18" charset="2"/>
              </a:rPr>
              <a:t>ацетил-Д-</a:t>
            </a:r>
            <a:r>
              <a:rPr lang="ru-RU" sz="1800" kern="1200" dirty="0" err="1">
                <a:latin typeface="Arial" charset="0"/>
                <a:cs typeface="Arial" charset="0"/>
                <a:sym typeface="Symbol" pitchFamily="18" charset="2"/>
              </a:rPr>
              <a:t>галактозаміну</a:t>
            </a:r>
            <a:r>
              <a:rPr lang="ru-RU" sz="1800" kern="1200" dirty="0">
                <a:latin typeface="Arial" charset="0"/>
                <a:cs typeface="Arial" charset="0"/>
                <a:sym typeface="Symbol" pitchFamily="18" charset="2"/>
              </a:rPr>
              <a:t>.</a:t>
            </a:r>
          </a:p>
          <a:p>
            <a:pPr marL="0" lvl="0" indent="0" algn="just">
              <a:spcBef>
                <a:spcPct val="0"/>
              </a:spcBef>
              <a:buNone/>
            </a:pPr>
            <a:r>
              <a:rPr lang="ru-RU" sz="1800" kern="1200" dirty="0" err="1">
                <a:latin typeface="Arial" charset="0"/>
                <a:cs typeface="Arial" charset="0"/>
                <a:sym typeface="Symbol" pitchFamily="18" charset="2"/>
              </a:rPr>
              <a:t>Чимало</a:t>
            </a:r>
            <a:r>
              <a:rPr lang="ru-RU" sz="1800" kern="1200" dirty="0"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ru-RU" sz="1800" kern="1200" dirty="0" err="1">
                <a:latin typeface="Arial" charset="0"/>
                <a:cs typeface="Arial" charset="0"/>
                <a:sym typeface="Symbol" pitchFamily="18" charset="2"/>
              </a:rPr>
              <a:t>структурних</a:t>
            </a:r>
            <a:r>
              <a:rPr lang="ru-RU" sz="1800" kern="1200" dirty="0"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ru-RU" sz="1800" kern="1200" dirty="0" err="1">
                <a:latin typeface="Arial" charset="0"/>
                <a:cs typeface="Arial" charset="0"/>
                <a:sym typeface="Symbol" pitchFamily="18" charset="2"/>
              </a:rPr>
              <a:t>компонентів</a:t>
            </a:r>
            <a:r>
              <a:rPr lang="ru-RU" sz="1800" kern="1200" dirty="0"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ru-RU" sz="1800" kern="1200" dirty="0" err="1">
                <a:latin typeface="Arial" charset="0"/>
                <a:cs typeface="Arial" charset="0"/>
                <a:sym typeface="Symbol" pitchFamily="18" charset="2"/>
              </a:rPr>
              <a:t>клітин</a:t>
            </a:r>
            <a:r>
              <a:rPr lang="ru-RU" sz="1800" kern="1200" dirty="0"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ru-RU" sz="1800" kern="1200" dirty="0" err="1">
                <a:latin typeface="Arial" charset="0"/>
                <a:cs typeface="Arial" charset="0"/>
                <a:sym typeface="Symbol" pitchFamily="18" charset="2"/>
              </a:rPr>
              <a:t>представляють</a:t>
            </a:r>
            <a:endParaRPr lang="ru-RU" sz="1800" kern="1200" dirty="0">
              <a:latin typeface="Arial" charset="0"/>
              <a:cs typeface="Arial" charset="0"/>
              <a:sym typeface="Symbol" pitchFamily="18" charset="2"/>
            </a:endParaRPr>
          </a:p>
          <a:p>
            <a:pPr marL="0" lvl="0" indent="0" algn="just">
              <a:spcBef>
                <a:spcPct val="0"/>
              </a:spcBef>
              <a:buNone/>
            </a:pPr>
            <a:r>
              <a:rPr lang="ru-RU" sz="1800" kern="1200" dirty="0">
                <a:latin typeface="Arial" charset="0"/>
                <a:cs typeface="Arial" charset="0"/>
                <a:sym typeface="Symbol" pitchFamily="18" charset="2"/>
              </a:rPr>
              <a:t>собою </a:t>
            </a:r>
            <a:r>
              <a:rPr lang="ru-RU" sz="1800" kern="1200" dirty="0" err="1">
                <a:latin typeface="Arial" charset="0"/>
                <a:cs typeface="Arial" charset="0"/>
                <a:sym typeface="Symbol" pitchFamily="18" charset="2"/>
              </a:rPr>
              <a:t>біополімери</a:t>
            </a:r>
            <a:r>
              <a:rPr lang="ru-RU" sz="1800" kern="1200" dirty="0">
                <a:latin typeface="Arial" charset="0"/>
                <a:cs typeface="Arial" charset="0"/>
                <a:sym typeface="Symbol" pitchFamily="18" charset="2"/>
              </a:rPr>
              <a:t>: </a:t>
            </a:r>
            <a:r>
              <a:rPr lang="ru-RU" sz="1800" kern="1200" dirty="0" err="1">
                <a:latin typeface="Arial" charset="0"/>
                <a:cs typeface="Arial" charset="0"/>
                <a:sym typeface="Symbol" pitchFamily="18" charset="2"/>
              </a:rPr>
              <a:t>протеоглікани</a:t>
            </a:r>
            <a:r>
              <a:rPr lang="ru-RU" sz="1800" kern="1200" dirty="0">
                <a:latin typeface="Arial" charset="0"/>
                <a:cs typeface="Arial" charset="0"/>
                <a:sym typeface="Symbol" pitchFamily="18" charset="2"/>
              </a:rPr>
              <a:t>, </a:t>
            </a:r>
            <a:r>
              <a:rPr lang="ru-RU" sz="1800" kern="1200" dirty="0" err="1">
                <a:latin typeface="Arial" charset="0"/>
                <a:cs typeface="Arial" charset="0"/>
                <a:sym typeface="Symbol" pitchFamily="18" charset="2"/>
              </a:rPr>
              <a:t>гліколіпіди</a:t>
            </a:r>
            <a:r>
              <a:rPr lang="ru-RU" sz="1800" kern="1200" dirty="0">
                <a:latin typeface="Arial" charset="0"/>
                <a:cs typeface="Arial" charset="0"/>
                <a:sym typeface="Symbol" pitchFamily="18" charset="2"/>
              </a:rPr>
              <a:t>,</a:t>
            </a:r>
          </a:p>
          <a:p>
            <a:pPr marL="0" lvl="0" indent="0" algn="just">
              <a:spcBef>
                <a:spcPct val="0"/>
              </a:spcBef>
              <a:buNone/>
            </a:pPr>
            <a:r>
              <a:rPr lang="ru-RU" sz="1800" kern="1200" dirty="0" err="1">
                <a:latin typeface="Arial" charset="0"/>
                <a:cs typeface="Arial" charset="0"/>
                <a:sym typeface="Symbol" pitchFamily="18" charset="2"/>
              </a:rPr>
              <a:t>глікопротеїни</a:t>
            </a:r>
            <a:endParaRPr lang="ru-RU" dirty="0"/>
          </a:p>
        </p:txBody>
      </p:sp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1" y="764703"/>
            <a:ext cx="3580770" cy="19749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403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924620"/>
            <a:ext cx="2399300" cy="18949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403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2892" y="3929186"/>
            <a:ext cx="3600400" cy="2041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403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3708255"/>
            <a:ext cx="228600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88165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706"/>
            <a:ext cx="8229600" cy="648072"/>
          </a:xfrm>
        </p:spPr>
        <p:txBody>
          <a:bodyPr/>
          <a:lstStyle/>
          <a:p>
            <a:r>
              <a:rPr lang="ru-RU" sz="3200" b="1" dirty="0">
                <a:solidFill>
                  <a:srgbClr val="FF0000"/>
                </a:solidFill>
              </a:rPr>
              <a:t>ГЕПАРИН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23830" y="404665"/>
            <a:ext cx="6900086" cy="3672408"/>
          </a:xfrm>
        </p:spPr>
        <p:txBody>
          <a:bodyPr/>
          <a:lstStyle/>
          <a:p>
            <a:pPr marL="0" lvl="0" indent="0">
              <a:spcBef>
                <a:spcPct val="0"/>
              </a:spcBef>
              <a:buNone/>
            </a:pPr>
            <a:r>
              <a:rPr lang="ru-RU" sz="1800" b="1" i="1" kern="1200" dirty="0">
                <a:solidFill>
                  <a:srgbClr val="000099"/>
                </a:solidFill>
                <a:latin typeface="Arial" charset="0"/>
                <a:cs typeface="Arial" charset="0"/>
                <a:sym typeface="Symbol" pitchFamily="18" charset="2"/>
              </a:rPr>
              <a:t>Гепарин</a:t>
            </a:r>
            <a:r>
              <a:rPr lang="ru-RU" sz="1800" b="1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ru-RU" sz="1800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міститься</a:t>
            </a:r>
            <a:r>
              <a:rPr lang="ru-RU" sz="18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в органах і тканинах </a:t>
            </a:r>
            <a:r>
              <a:rPr lang="ru-RU" sz="1800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тварин</a:t>
            </a:r>
            <a:r>
              <a:rPr lang="ru-RU" sz="18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і </a:t>
            </a:r>
            <a:r>
              <a:rPr lang="ru-RU" sz="1800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людини</a:t>
            </a:r>
            <a:r>
              <a:rPr lang="ru-RU" sz="18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- в </a:t>
            </a:r>
            <a:r>
              <a:rPr lang="ru-RU" sz="1800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печінці</a:t>
            </a:r>
            <a:r>
              <a:rPr lang="ru-RU" sz="18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, </a:t>
            </a:r>
            <a:r>
              <a:rPr lang="ru-RU" sz="1800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легенях</a:t>
            </a:r>
            <a:r>
              <a:rPr lang="ru-RU" sz="18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, </a:t>
            </a:r>
            <a:r>
              <a:rPr lang="ru-RU" sz="1800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серці</a:t>
            </a:r>
            <a:r>
              <a:rPr lang="ru-RU" sz="18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і </a:t>
            </a:r>
            <a:r>
              <a:rPr lang="ru-RU" sz="1800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скелетних</a:t>
            </a:r>
            <a:r>
              <a:rPr lang="ru-RU" sz="18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ru-RU" sz="1800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м'язах</a:t>
            </a:r>
            <a:r>
              <a:rPr lang="ru-RU" sz="18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. Антикоагулянт.</a:t>
            </a:r>
          </a:p>
          <a:p>
            <a:pPr marL="0" lvl="0" indent="0">
              <a:spcBef>
                <a:spcPct val="0"/>
              </a:spcBef>
              <a:buNone/>
            </a:pPr>
            <a:r>
              <a:rPr lang="ru-RU" sz="1800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Складається</a:t>
            </a:r>
            <a:r>
              <a:rPr lang="ru-RU" sz="18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з </a:t>
            </a:r>
            <a:r>
              <a:rPr lang="ru-RU" sz="1800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повторюваних</a:t>
            </a:r>
            <a:r>
              <a:rPr lang="ru-RU" sz="18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ru-RU" sz="1800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дисахарідних</a:t>
            </a:r>
            <a:r>
              <a:rPr lang="ru-RU" sz="18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ru-RU" sz="1800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одиниць</a:t>
            </a:r>
            <a:r>
              <a:rPr lang="ru-RU" sz="18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, до складу </a:t>
            </a:r>
            <a:r>
              <a:rPr lang="ru-RU" sz="1800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яких</a:t>
            </a:r>
            <a:r>
              <a:rPr lang="ru-RU" sz="18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ru-RU" sz="1800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входять</a:t>
            </a:r>
            <a:r>
              <a:rPr lang="ru-RU" sz="18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:</a:t>
            </a:r>
          </a:p>
          <a:p>
            <a:pPr marL="0" lvl="0" indent="0">
              <a:spcBef>
                <a:spcPct val="0"/>
              </a:spcBef>
              <a:buNone/>
            </a:pPr>
            <a:r>
              <a:rPr lang="ru-RU" sz="18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- Д-</a:t>
            </a:r>
            <a:r>
              <a:rPr lang="ru-RU" sz="1800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глюкозамін</a:t>
            </a:r>
            <a:r>
              <a:rPr lang="ru-RU" sz="18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з </a:t>
            </a:r>
            <a:r>
              <a:rPr lang="ru-RU" sz="1800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сульфатованою</a:t>
            </a:r>
            <a:r>
              <a:rPr lang="ru-RU" sz="18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ru-RU" sz="1800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або</a:t>
            </a:r>
            <a:r>
              <a:rPr lang="ru-RU" sz="18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ru-RU" sz="1800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ацетильованою</a:t>
            </a:r>
            <a:r>
              <a:rPr lang="ru-RU" sz="18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ru-RU" sz="1800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аміногрупою</a:t>
            </a:r>
            <a:r>
              <a:rPr lang="ru-RU" sz="18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;</a:t>
            </a:r>
          </a:p>
          <a:p>
            <a:pPr marL="0" lvl="0" indent="0">
              <a:spcBef>
                <a:spcPct val="0"/>
              </a:spcBef>
              <a:buNone/>
            </a:pPr>
            <a:r>
              <a:rPr lang="ru-RU" sz="1800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уронові</a:t>
            </a:r>
            <a:r>
              <a:rPr lang="ru-RU" sz="18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ru-RU" sz="1800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кислоти</a:t>
            </a:r>
            <a:r>
              <a:rPr lang="ru-RU" sz="18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: - Д-</a:t>
            </a:r>
            <a:r>
              <a:rPr lang="ru-RU" sz="1800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глюкуронова</a:t>
            </a:r>
            <a:r>
              <a:rPr lang="ru-RU" sz="18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і </a:t>
            </a:r>
            <a:r>
              <a:rPr lang="en-US" sz="18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L-</a:t>
            </a:r>
            <a:r>
              <a:rPr lang="ru-RU" sz="1800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глюкуронова</a:t>
            </a:r>
            <a:r>
              <a:rPr lang="ru-RU" sz="18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.</a:t>
            </a:r>
          </a:p>
          <a:p>
            <a:pPr marL="0" lvl="0" indent="0">
              <a:spcBef>
                <a:spcPct val="0"/>
              </a:spcBef>
              <a:buNone/>
            </a:pPr>
            <a:r>
              <a:rPr lang="ru-RU" sz="1800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Усередині</a:t>
            </a:r>
            <a:r>
              <a:rPr lang="ru-RU" sz="18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дисахаридного фрагменту </a:t>
            </a:r>
            <a:r>
              <a:rPr lang="ru-RU" sz="1800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здійснюється</a:t>
            </a:r>
            <a:r>
              <a:rPr lang="ru-RU" sz="18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</a:t>
            </a:r>
          </a:p>
          <a:p>
            <a:pPr marL="0" lvl="0" indent="0">
              <a:spcBef>
                <a:spcPct val="0"/>
              </a:spcBef>
              <a:buNone/>
            </a:pPr>
            <a:r>
              <a:rPr lang="ru-RU" sz="18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-1-4-глікозидний </a:t>
            </a:r>
            <a:r>
              <a:rPr lang="ru-RU" sz="1800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зв'язок</a:t>
            </a:r>
            <a:r>
              <a:rPr lang="ru-RU" sz="18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, а </a:t>
            </a:r>
            <a:r>
              <a:rPr lang="ru-RU" sz="1800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між</a:t>
            </a:r>
            <a:r>
              <a:rPr lang="ru-RU" sz="18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ru-RU" sz="1800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дисахаридними</a:t>
            </a:r>
            <a:r>
              <a:rPr lang="ru-RU" sz="18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фрагментами:</a:t>
            </a:r>
          </a:p>
          <a:p>
            <a:pPr marL="0" lvl="0" indent="0">
              <a:spcBef>
                <a:spcPct val="0"/>
              </a:spcBef>
              <a:buNone/>
            </a:pPr>
            <a:r>
              <a:rPr lang="ru-RU" sz="18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-1-4-глікозидний </a:t>
            </a:r>
            <a:r>
              <a:rPr lang="ru-RU" sz="1800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зв'язок</a:t>
            </a:r>
            <a:r>
              <a:rPr lang="ru-RU" sz="18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, </a:t>
            </a:r>
            <a:r>
              <a:rPr lang="ru-RU" sz="1800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якщо</a:t>
            </a:r>
            <a:r>
              <a:rPr lang="ru-RU" sz="18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фрагмент </a:t>
            </a:r>
            <a:r>
              <a:rPr lang="ru-RU" sz="1800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закінчується</a:t>
            </a:r>
            <a:r>
              <a:rPr lang="ru-RU" sz="18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en-US" sz="18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L-</a:t>
            </a:r>
            <a:r>
              <a:rPr lang="ru-RU" sz="1800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ідуроновою</a:t>
            </a:r>
            <a:r>
              <a:rPr lang="ru-RU" sz="18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, -1-4-зв'язок, коли фрагмент </a:t>
            </a:r>
            <a:r>
              <a:rPr lang="ru-RU" sz="1800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закінчується</a:t>
            </a:r>
            <a:r>
              <a:rPr lang="ru-RU" sz="18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Д-</a:t>
            </a:r>
            <a:r>
              <a:rPr lang="ru-RU" sz="1800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глюкуроновою</a:t>
            </a:r>
            <a:r>
              <a:rPr lang="ru-RU" sz="1800" kern="120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кислотою</a:t>
            </a:r>
            <a:r>
              <a:rPr lang="ru-RU" sz="18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:</a:t>
            </a:r>
          </a:p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30292481"/>
              </p:ext>
            </p:extLst>
          </p:nvPr>
        </p:nvGraphicFramePr>
        <p:xfrm>
          <a:off x="611560" y="4653136"/>
          <a:ext cx="7686997" cy="20836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69" name="ISIS/Draw Sketch" r:id="rId3" imgW="6403340" imgH="1739900" progId="ISISServer">
                  <p:embed/>
                </p:oleObj>
              </mc:Choice>
              <mc:Fallback>
                <p:oleObj name="ISIS/Draw Sketch" r:id="rId3" imgW="6403340" imgH="1739900" progId="ISISServer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560" y="4653136"/>
                        <a:ext cx="7686997" cy="208363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506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3038" y="812700"/>
            <a:ext cx="2420959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5061" name="Picture 5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690" b="32608"/>
          <a:stretch/>
        </p:blipFill>
        <p:spPr bwMode="auto">
          <a:xfrm>
            <a:off x="6723039" y="2708920"/>
            <a:ext cx="2420959" cy="10756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83300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1143000"/>
          </a:xfrm>
        </p:spPr>
        <p:txBody>
          <a:bodyPr/>
          <a:lstStyle/>
          <a:p>
            <a:r>
              <a:rPr lang="ru-RU" dirty="0"/>
              <a:t>ПЛАН ЛЕКЦ</a:t>
            </a:r>
            <a:r>
              <a:rPr lang="uk-UA" dirty="0"/>
              <a:t>ІЇ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412776"/>
            <a:ext cx="9144000" cy="4525963"/>
          </a:xfrm>
        </p:spPr>
        <p:txBody>
          <a:bodyPr/>
          <a:lstStyle/>
          <a:p>
            <a:pPr marL="457200" indent="-457200">
              <a:buAutoNum type="arabicPeriod"/>
            </a:pPr>
            <a:r>
              <a:rPr lang="ru-RU" sz="2400" dirty="0" err="1" smtClean="0"/>
              <a:t>Дисахариди</a:t>
            </a:r>
            <a:r>
              <a:rPr lang="ru-RU" sz="2400" dirty="0"/>
              <a:t>: </a:t>
            </a:r>
            <a:endParaRPr lang="ru-RU" sz="2400" dirty="0" smtClean="0"/>
          </a:p>
          <a:p>
            <a:pPr marL="457200" indent="-457200">
              <a:buAutoNum type="arabicPeriod"/>
            </a:pPr>
            <a:r>
              <a:rPr lang="ru-RU" sz="2400" dirty="0" err="1"/>
              <a:t>В</a:t>
            </a:r>
            <a:r>
              <a:rPr lang="ru-RU" sz="2400" dirty="0" err="1" smtClean="0"/>
              <a:t>іднов</a:t>
            </a:r>
            <a:r>
              <a:rPr lang="uk-UA" sz="2400" dirty="0"/>
              <a:t>н</a:t>
            </a:r>
            <a:r>
              <a:rPr lang="ru-RU" sz="2400" dirty="0"/>
              <a:t>і </a:t>
            </a:r>
            <a:r>
              <a:rPr lang="ru-RU" sz="2400" dirty="0" err="1"/>
              <a:t>і</a:t>
            </a:r>
            <a:r>
              <a:rPr lang="ru-RU" sz="2400" dirty="0"/>
              <a:t> </a:t>
            </a:r>
            <a:r>
              <a:rPr lang="ru-RU" sz="2400" dirty="0" err="1" smtClean="0"/>
              <a:t>невідновні</a:t>
            </a:r>
            <a:r>
              <a:rPr lang="ru-RU" sz="2400" dirty="0" smtClean="0"/>
              <a:t> </a:t>
            </a:r>
            <a:r>
              <a:rPr lang="ru-RU" sz="2400" dirty="0" err="1" smtClean="0"/>
              <a:t>дисахариди</a:t>
            </a:r>
            <a:r>
              <a:rPr lang="ru-RU" sz="2400" dirty="0" smtClean="0"/>
              <a:t>.</a:t>
            </a:r>
            <a:endParaRPr lang="ru-RU" sz="2400" dirty="0"/>
          </a:p>
          <a:p>
            <a:pPr marL="457200" indent="-457200">
              <a:buAutoNum type="arabicPeriod"/>
            </a:pPr>
            <a:r>
              <a:rPr lang="ru-RU" sz="2400" dirty="0" err="1"/>
              <a:t>Полісахариди</a:t>
            </a:r>
            <a:r>
              <a:rPr lang="ru-RU" sz="2400" dirty="0"/>
              <a:t>. </a:t>
            </a:r>
            <a:endParaRPr lang="ru-RU" sz="2400" dirty="0" smtClean="0"/>
          </a:p>
          <a:p>
            <a:pPr marL="457200" indent="-457200">
              <a:buAutoNum type="arabicPeriod"/>
            </a:pPr>
            <a:r>
              <a:rPr lang="ru-RU" sz="2400" dirty="0" smtClean="0"/>
              <a:t>Гомо- </a:t>
            </a:r>
            <a:r>
              <a:rPr lang="ru-RU" sz="2400" dirty="0"/>
              <a:t>і </a:t>
            </a:r>
            <a:r>
              <a:rPr lang="ru-RU" sz="2400" dirty="0" err="1" smtClean="0"/>
              <a:t>гетерополісахариди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438458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06090"/>
          </a:xfrm>
        </p:spPr>
        <p:txBody>
          <a:bodyPr/>
          <a:lstStyle/>
          <a:p>
            <a:r>
              <a:rPr lang="ru-RU" sz="3200" b="1" dirty="0">
                <a:solidFill>
                  <a:srgbClr val="FF0000"/>
                </a:solidFill>
              </a:rPr>
              <a:t>ДИСАХАРИДИ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548680"/>
            <a:ext cx="8229600" cy="1440160"/>
          </a:xfrm>
        </p:spPr>
        <p:txBody>
          <a:bodyPr/>
          <a:lstStyle/>
          <a:p>
            <a:pPr marL="0" indent="0">
              <a:buNone/>
            </a:pPr>
            <a:r>
              <a:rPr lang="ru-RU" sz="2000" dirty="0" err="1"/>
              <a:t>Вуглеводи</a:t>
            </a:r>
            <a:r>
              <a:rPr lang="ru-RU" sz="2000" dirty="0"/>
              <a:t>, </a:t>
            </a:r>
            <a:r>
              <a:rPr lang="ru-RU" sz="2000" dirty="0" err="1"/>
              <a:t>молекули</a:t>
            </a:r>
            <a:r>
              <a:rPr lang="ru-RU" sz="2000" dirty="0"/>
              <a:t> </a:t>
            </a:r>
            <a:r>
              <a:rPr lang="ru-RU" sz="2000" dirty="0" err="1"/>
              <a:t>яких</a:t>
            </a:r>
            <a:r>
              <a:rPr lang="ru-RU" sz="2000" dirty="0"/>
              <a:t> </a:t>
            </a:r>
            <a:r>
              <a:rPr lang="ru-RU" sz="2000" dirty="0" err="1"/>
              <a:t>складаються</a:t>
            </a:r>
            <a:r>
              <a:rPr lang="ru-RU" sz="2000" dirty="0"/>
              <a:t> з </a:t>
            </a:r>
            <a:r>
              <a:rPr lang="ru-RU" sz="2000" dirty="0" err="1"/>
              <a:t>двох</a:t>
            </a:r>
            <a:r>
              <a:rPr lang="ru-RU" sz="2000" dirty="0"/>
              <a:t> </a:t>
            </a:r>
            <a:r>
              <a:rPr lang="ru-RU" sz="2000" dirty="0" err="1"/>
              <a:t>однакових</a:t>
            </a:r>
            <a:r>
              <a:rPr lang="ru-RU" sz="2000" dirty="0"/>
              <a:t> </a:t>
            </a:r>
            <a:r>
              <a:rPr lang="ru-RU" sz="2000" dirty="0" err="1"/>
              <a:t>або</a:t>
            </a:r>
            <a:r>
              <a:rPr lang="ru-RU" sz="2000" dirty="0"/>
              <a:t> </a:t>
            </a:r>
            <a:r>
              <a:rPr lang="ru-RU" sz="2000" dirty="0" err="1"/>
              <a:t>різних</a:t>
            </a:r>
            <a:r>
              <a:rPr lang="ru-RU" sz="2000" dirty="0"/>
              <a:t> </a:t>
            </a:r>
            <a:r>
              <a:rPr lang="ru-RU" sz="2000" dirty="0" err="1"/>
              <a:t>залишків</a:t>
            </a:r>
            <a:r>
              <a:rPr lang="ru-RU" sz="2000" dirty="0"/>
              <a:t> </a:t>
            </a:r>
            <a:r>
              <a:rPr lang="ru-RU" sz="2000" dirty="0" err="1"/>
              <a:t>моносахаридів</a:t>
            </a:r>
            <a:r>
              <a:rPr lang="ru-RU" sz="2000" dirty="0"/>
              <a:t>, </a:t>
            </a:r>
            <a:r>
              <a:rPr lang="ru-RU" sz="2000" dirty="0" err="1"/>
              <a:t>з'єднаних</a:t>
            </a:r>
            <a:r>
              <a:rPr lang="ru-RU" sz="2000" dirty="0"/>
              <a:t> </a:t>
            </a:r>
            <a:r>
              <a:rPr lang="ru-RU" sz="2000" dirty="0" err="1"/>
              <a:t>глікозидним</a:t>
            </a:r>
            <a:r>
              <a:rPr lang="ru-RU" sz="2000" dirty="0"/>
              <a:t> </a:t>
            </a:r>
            <a:r>
              <a:rPr lang="ru-RU" sz="2000" dirty="0" err="1"/>
              <a:t>зв'язком</a:t>
            </a:r>
            <a:r>
              <a:rPr lang="ru-RU" sz="2000" dirty="0"/>
              <a:t>.</a:t>
            </a:r>
          </a:p>
          <a:p>
            <a:pPr marL="0" indent="0">
              <a:buNone/>
            </a:pPr>
            <a:r>
              <a:rPr lang="ru-RU" sz="2000" dirty="0"/>
              <a:t>Дисахариды – О-</a:t>
            </a:r>
            <a:r>
              <a:rPr lang="ru-RU" sz="2000" dirty="0" err="1"/>
              <a:t>глікозиди</a:t>
            </a:r>
            <a:r>
              <a:rPr lang="ru-RU" sz="2000" dirty="0"/>
              <a:t> (</a:t>
            </a:r>
            <a:r>
              <a:rPr lang="ru-RU" sz="2000" dirty="0" err="1"/>
              <a:t>повні</a:t>
            </a:r>
            <a:r>
              <a:rPr lang="ru-RU" sz="2000" dirty="0"/>
              <a:t> </a:t>
            </a:r>
            <a:r>
              <a:rPr lang="ru-RU" sz="2000" dirty="0" err="1"/>
              <a:t>ацеталі</a:t>
            </a:r>
            <a:r>
              <a:rPr lang="ru-RU" sz="2000" dirty="0"/>
              <a:t>), С</a:t>
            </a:r>
            <a:r>
              <a:rPr lang="ru-RU" sz="2000" baseline="-25000" dirty="0"/>
              <a:t>12</a:t>
            </a:r>
            <a:r>
              <a:rPr lang="ru-RU" sz="2000" dirty="0"/>
              <a:t>Н</a:t>
            </a:r>
            <a:r>
              <a:rPr lang="ru-RU" sz="2000" baseline="-25000" dirty="0"/>
              <a:t>22</a:t>
            </a:r>
            <a:r>
              <a:rPr lang="ru-RU" sz="2000" dirty="0"/>
              <a:t>О</a:t>
            </a:r>
            <a:r>
              <a:rPr lang="ru-RU" sz="2000" baseline="-25000" dirty="0"/>
              <a:t>11</a:t>
            </a:r>
            <a:r>
              <a:rPr lang="ru-RU" sz="2000" dirty="0"/>
              <a:t>.</a:t>
            </a:r>
            <a:endParaRPr lang="ru-RU" sz="2000" baseline="-25000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524942" y="1700808"/>
            <a:ext cx="8229600" cy="7060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ru-RU" sz="3200" b="1" dirty="0">
                <a:solidFill>
                  <a:srgbClr val="FF0000"/>
                </a:solidFill>
              </a:rPr>
              <a:t>ДИСАХАРИДИ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79512" y="2708920"/>
            <a:ext cx="411347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cap="all" dirty="0" err="1"/>
              <a:t>ВідновНі</a:t>
            </a:r>
            <a:endParaRPr lang="ru-RU" b="1" cap="all" dirty="0"/>
          </a:p>
          <a:p>
            <a:endParaRPr lang="ru-RU" cap="all" dirty="0"/>
          </a:p>
          <a:p>
            <a:pPr algn="just"/>
            <a:r>
              <a:rPr lang="ru-RU" dirty="0" err="1"/>
              <a:t>Глікозидний</a:t>
            </a:r>
            <a:r>
              <a:rPr lang="ru-RU" dirty="0"/>
              <a:t> </a:t>
            </a:r>
            <a:r>
              <a:rPr lang="ru-RU" dirty="0" err="1"/>
              <a:t>зв'язок</a:t>
            </a:r>
            <a:r>
              <a:rPr lang="ru-RU" dirty="0"/>
              <a:t> </a:t>
            </a:r>
            <a:r>
              <a:rPr lang="ru-RU" dirty="0" err="1"/>
              <a:t>утворений</a:t>
            </a:r>
            <a:r>
              <a:rPr lang="ru-RU" dirty="0"/>
              <a:t> за </a:t>
            </a:r>
            <a:r>
              <a:rPr lang="ru-RU" dirty="0" err="1"/>
              <a:t>рахунок</a:t>
            </a:r>
            <a:r>
              <a:rPr lang="ru-RU" dirty="0"/>
              <a:t> </a:t>
            </a:r>
            <a:r>
              <a:rPr lang="ru-RU" dirty="0" err="1"/>
              <a:t>навіацетальної</a:t>
            </a:r>
            <a:r>
              <a:rPr lang="ru-RU" dirty="0"/>
              <a:t> (</a:t>
            </a:r>
            <a:r>
              <a:rPr lang="ru-RU" dirty="0" err="1"/>
              <a:t>глікозидної</a:t>
            </a:r>
            <a:r>
              <a:rPr lang="ru-RU" dirty="0"/>
              <a:t>) ОН-</a:t>
            </a:r>
            <a:r>
              <a:rPr lang="ru-RU" dirty="0" err="1"/>
              <a:t>групи</a:t>
            </a:r>
            <a:r>
              <a:rPr lang="ru-RU" dirty="0"/>
              <a:t> одного моносахариду і будь-</a:t>
            </a:r>
            <a:r>
              <a:rPr lang="ru-RU" dirty="0" err="1"/>
              <a:t>якої</a:t>
            </a:r>
            <a:r>
              <a:rPr lang="ru-RU" dirty="0"/>
              <a:t> </a:t>
            </a:r>
            <a:r>
              <a:rPr lang="ru-RU" dirty="0" err="1"/>
              <a:t>спиртової</a:t>
            </a:r>
            <a:r>
              <a:rPr lang="ru-RU" dirty="0"/>
              <a:t> </a:t>
            </a:r>
            <a:r>
              <a:rPr lang="ru-RU" dirty="0" err="1"/>
              <a:t>групи</a:t>
            </a:r>
            <a:r>
              <a:rPr lang="ru-RU" dirty="0"/>
              <a:t> </a:t>
            </a:r>
            <a:r>
              <a:rPr lang="ru-RU" dirty="0" err="1"/>
              <a:t>іншого</a:t>
            </a:r>
            <a:r>
              <a:rPr lang="ru-RU" dirty="0"/>
              <a:t> моносахариду (</a:t>
            </a:r>
            <a:r>
              <a:rPr lang="ru-RU" dirty="0" err="1"/>
              <a:t>частіше</a:t>
            </a:r>
            <a:r>
              <a:rPr lang="ru-RU" dirty="0"/>
              <a:t> в С-4). У </a:t>
            </a:r>
            <a:r>
              <a:rPr lang="ru-RU" dirty="0" err="1"/>
              <a:t>молекулі</a:t>
            </a:r>
            <a:r>
              <a:rPr lang="ru-RU" dirty="0"/>
              <a:t> </a:t>
            </a:r>
            <a:r>
              <a:rPr lang="ru-RU" dirty="0" err="1"/>
              <a:t>залишається</a:t>
            </a:r>
            <a:r>
              <a:rPr lang="ru-RU" dirty="0"/>
              <a:t> одна </a:t>
            </a:r>
            <a:r>
              <a:rPr lang="ru-RU" dirty="0" err="1"/>
              <a:t>вільна</a:t>
            </a:r>
            <a:r>
              <a:rPr lang="ru-RU" dirty="0"/>
              <a:t> </a:t>
            </a:r>
            <a:r>
              <a:rPr lang="ru-RU" dirty="0" err="1"/>
              <a:t>напівцетальна</a:t>
            </a:r>
            <a:r>
              <a:rPr lang="ru-RU" dirty="0"/>
              <a:t> ОН-</a:t>
            </a:r>
            <a:r>
              <a:rPr lang="ru-RU" dirty="0" err="1"/>
              <a:t>група</a:t>
            </a:r>
            <a:r>
              <a:rPr lang="ru-RU" dirty="0"/>
              <a:t>, тому дисахарид </a:t>
            </a:r>
            <a:r>
              <a:rPr lang="ru-RU" dirty="0" err="1"/>
              <a:t>здатний</a:t>
            </a:r>
            <a:r>
              <a:rPr lang="ru-RU" dirty="0"/>
              <a:t> до ЦИКЛО-ОКСО-</a:t>
            </a:r>
            <a:r>
              <a:rPr lang="ru-RU" dirty="0" err="1"/>
              <a:t>таутомерії</a:t>
            </a:r>
            <a:r>
              <a:rPr lang="ru-RU" dirty="0"/>
              <a:t>, </a:t>
            </a:r>
            <a:r>
              <a:rPr lang="ru-RU" dirty="0" err="1"/>
              <a:t>має</a:t>
            </a:r>
            <a:r>
              <a:rPr lang="ru-RU" dirty="0"/>
              <a:t> </a:t>
            </a:r>
            <a:r>
              <a:rPr lang="ru-RU" dirty="0" err="1"/>
              <a:t>відновлюючі</a:t>
            </a:r>
            <a:r>
              <a:rPr lang="ru-RU" dirty="0"/>
              <a:t> </a:t>
            </a:r>
            <a:r>
              <a:rPr lang="ru-RU" dirty="0" err="1"/>
              <a:t>властивості</a:t>
            </a:r>
            <a:r>
              <a:rPr lang="ru-RU" dirty="0"/>
              <a:t>, </a:t>
            </a:r>
            <a:r>
              <a:rPr lang="ru-RU" dirty="0" err="1"/>
              <a:t>мутаротацію</a:t>
            </a:r>
            <a:r>
              <a:rPr lang="ru-RU" dirty="0"/>
              <a:t> (мальтоза, лактоза, </a:t>
            </a:r>
            <a:r>
              <a:rPr lang="ru-RU" dirty="0" err="1"/>
              <a:t>целобіоза</a:t>
            </a:r>
            <a:r>
              <a:rPr lang="ru-RU" dirty="0"/>
              <a:t>).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476085" y="2708919"/>
            <a:ext cx="464400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/>
              <a:t>НЕ</a:t>
            </a:r>
            <a:r>
              <a:rPr lang="ru-RU" b="1" cap="all" dirty="0" err="1"/>
              <a:t>ВідновНі</a:t>
            </a:r>
            <a:endParaRPr lang="ru-RU" b="1" cap="all" dirty="0"/>
          </a:p>
          <a:p>
            <a:endParaRPr lang="ru-RU" dirty="0">
              <a:solidFill>
                <a:srgbClr val="FF0000"/>
              </a:solidFill>
            </a:endParaRPr>
          </a:p>
          <a:p>
            <a:pPr algn="just"/>
            <a:r>
              <a:rPr lang="ru-RU" dirty="0" err="1"/>
              <a:t>Глікозидний</a:t>
            </a:r>
            <a:r>
              <a:rPr lang="ru-RU" dirty="0"/>
              <a:t> </a:t>
            </a:r>
            <a:r>
              <a:rPr lang="ru-RU" dirty="0" err="1"/>
              <a:t>зв'язок</a:t>
            </a:r>
            <a:r>
              <a:rPr lang="ru-RU" dirty="0"/>
              <a:t> </a:t>
            </a:r>
            <a:r>
              <a:rPr lang="ru-RU" dirty="0" err="1"/>
              <a:t>утворюється</a:t>
            </a:r>
            <a:r>
              <a:rPr lang="ru-RU" dirty="0"/>
              <a:t> за </a:t>
            </a:r>
            <a:r>
              <a:rPr lang="ru-RU" dirty="0" err="1"/>
              <a:t>рахунок</a:t>
            </a:r>
            <a:r>
              <a:rPr lang="ru-RU" dirty="0"/>
              <a:t> </a:t>
            </a:r>
            <a:r>
              <a:rPr lang="ru-RU" dirty="0" err="1"/>
              <a:t>напівацетальних</a:t>
            </a:r>
            <a:r>
              <a:rPr lang="ru-RU" dirty="0"/>
              <a:t> ОН-</a:t>
            </a:r>
            <a:r>
              <a:rPr lang="ru-RU" dirty="0" err="1"/>
              <a:t>груп</a:t>
            </a:r>
            <a:r>
              <a:rPr lang="ru-RU" dirty="0"/>
              <a:t> </a:t>
            </a:r>
            <a:r>
              <a:rPr lang="ru-RU" dirty="0" err="1"/>
              <a:t>обох</a:t>
            </a:r>
            <a:r>
              <a:rPr lang="ru-RU" dirty="0"/>
              <a:t> </a:t>
            </a:r>
            <a:r>
              <a:rPr lang="ru-RU" dirty="0" err="1"/>
              <a:t>моносахаридів</a:t>
            </a:r>
            <a:r>
              <a:rPr lang="ru-RU" dirty="0"/>
              <a:t>. </a:t>
            </a:r>
            <a:r>
              <a:rPr lang="ru-RU" dirty="0" err="1"/>
              <a:t>Ці</a:t>
            </a:r>
            <a:r>
              <a:rPr lang="ru-RU" dirty="0"/>
              <a:t> </a:t>
            </a:r>
            <a:r>
              <a:rPr lang="ru-RU" dirty="0" err="1"/>
              <a:t>дисахариди</a:t>
            </a:r>
            <a:r>
              <a:rPr lang="ru-RU" dirty="0"/>
              <a:t> не </a:t>
            </a:r>
            <a:r>
              <a:rPr lang="ru-RU" dirty="0" err="1"/>
              <a:t>мають</a:t>
            </a:r>
            <a:r>
              <a:rPr lang="ru-RU" dirty="0"/>
              <a:t> в </a:t>
            </a:r>
            <a:r>
              <a:rPr lang="ru-RU" dirty="0" err="1"/>
              <a:t>своєму</a:t>
            </a:r>
            <a:r>
              <a:rPr lang="ru-RU" dirty="0"/>
              <a:t> </a:t>
            </a:r>
            <a:r>
              <a:rPr lang="ru-RU" dirty="0" err="1"/>
              <a:t>складі</a:t>
            </a:r>
            <a:r>
              <a:rPr lang="ru-RU" dirty="0"/>
              <a:t> </a:t>
            </a:r>
            <a:r>
              <a:rPr lang="ru-RU" dirty="0" err="1"/>
              <a:t>вільного</a:t>
            </a:r>
            <a:r>
              <a:rPr lang="ru-RU" dirty="0"/>
              <a:t> </a:t>
            </a:r>
            <a:r>
              <a:rPr lang="ru-RU" dirty="0" err="1"/>
              <a:t>напівацетального</a:t>
            </a:r>
            <a:r>
              <a:rPr lang="ru-RU" dirty="0"/>
              <a:t> </a:t>
            </a:r>
            <a:r>
              <a:rPr lang="ru-RU" dirty="0" err="1"/>
              <a:t>гідроксилу</a:t>
            </a:r>
            <a:r>
              <a:rPr lang="ru-RU" dirty="0"/>
              <a:t>, тому в </a:t>
            </a:r>
            <a:r>
              <a:rPr lang="ru-RU" dirty="0" err="1"/>
              <a:t>розчинах</a:t>
            </a:r>
            <a:r>
              <a:rPr lang="ru-RU" dirty="0"/>
              <a:t> вони </a:t>
            </a:r>
            <a:r>
              <a:rPr lang="ru-RU" dirty="0" err="1"/>
              <a:t>існують</a:t>
            </a:r>
            <a:r>
              <a:rPr lang="ru-RU" dirty="0"/>
              <a:t> </a:t>
            </a:r>
            <a:r>
              <a:rPr lang="ru-RU" dirty="0" err="1"/>
              <a:t>тільки</a:t>
            </a:r>
            <a:r>
              <a:rPr lang="ru-RU" dirty="0"/>
              <a:t> в </a:t>
            </a:r>
            <a:r>
              <a:rPr lang="ru-RU" dirty="0" err="1"/>
              <a:t>циклічній</a:t>
            </a:r>
            <a:r>
              <a:rPr lang="ru-RU" dirty="0"/>
              <a:t> </a:t>
            </a:r>
            <a:r>
              <a:rPr lang="ru-RU" dirty="0" err="1"/>
              <a:t>формі</a:t>
            </a:r>
            <a:r>
              <a:rPr lang="ru-RU" dirty="0"/>
              <a:t>,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розчини</a:t>
            </a:r>
            <a:r>
              <a:rPr lang="ru-RU" dirty="0"/>
              <a:t> не </a:t>
            </a:r>
            <a:r>
              <a:rPr lang="ru-RU" dirty="0" err="1"/>
              <a:t>мутаротують</a:t>
            </a:r>
            <a:r>
              <a:rPr lang="ru-RU" dirty="0"/>
              <a:t> і не </a:t>
            </a:r>
            <a:r>
              <a:rPr lang="ru-RU" dirty="0" err="1"/>
              <a:t>мають</a:t>
            </a:r>
            <a:r>
              <a:rPr lang="ru-RU" dirty="0"/>
              <a:t> </a:t>
            </a:r>
            <a:r>
              <a:rPr lang="ru-RU" dirty="0" err="1"/>
              <a:t>відновлюючих</a:t>
            </a:r>
            <a:r>
              <a:rPr lang="ru-RU" dirty="0"/>
              <a:t> </a:t>
            </a:r>
            <a:r>
              <a:rPr lang="ru-RU" dirty="0" err="1"/>
              <a:t>властивостей</a:t>
            </a:r>
            <a:r>
              <a:rPr lang="ru-RU" dirty="0"/>
              <a:t>, не </a:t>
            </a:r>
            <a:r>
              <a:rPr lang="ru-RU" dirty="0" err="1"/>
              <a:t>дають</a:t>
            </a:r>
            <a:r>
              <a:rPr lang="ru-RU" dirty="0"/>
              <a:t> </a:t>
            </a:r>
            <a:r>
              <a:rPr lang="ru-RU" dirty="0" err="1"/>
              <a:t>реакції</a:t>
            </a:r>
            <a:r>
              <a:rPr lang="ru-RU" dirty="0"/>
              <a:t> за </a:t>
            </a:r>
            <a:r>
              <a:rPr lang="ru-RU" dirty="0" err="1"/>
              <a:t>альдегідною</a:t>
            </a:r>
            <a:r>
              <a:rPr lang="ru-RU" dirty="0"/>
              <a:t> </a:t>
            </a:r>
            <a:r>
              <a:rPr lang="ru-RU" dirty="0" err="1"/>
              <a:t>групою</a:t>
            </a:r>
            <a:r>
              <a:rPr lang="ru-RU" dirty="0"/>
              <a:t> і </a:t>
            </a:r>
            <a:r>
              <a:rPr lang="ru-RU" dirty="0" err="1"/>
              <a:t>глікозидним</a:t>
            </a:r>
            <a:r>
              <a:rPr lang="ru-RU" dirty="0"/>
              <a:t> </a:t>
            </a:r>
            <a:r>
              <a:rPr lang="ru-RU" dirty="0" err="1"/>
              <a:t>гідроксилом</a:t>
            </a:r>
            <a:r>
              <a:rPr lang="ru-RU" dirty="0"/>
              <a:t>. </a:t>
            </a:r>
            <a:r>
              <a:rPr lang="ru-RU" dirty="0" err="1"/>
              <a:t>Можуть</a:t>
            </a:r>
            <a:r>
              <a:rPr lang="ru-RU" dirty="0"/>
              <a:t> </a:t>
            </a:r>
            <a:r>
              <a:rPr lang="ru-RU" dirty="0" err="1"/>
              <a:t>тільки</a:t>
            </a:r>
            <a:r>
              <a:rPr lang="ru-RU" dirty="0"/>
              <a:t> </a:t>
            </a:r>
            <a:r>
              <a:rPr lang="ru-RU" dirty="0" err="1"/>
              <a:t>утворювати</a:t>
            </a:r>
            <a:r>
              <a:rPr lang="ru-RU" dirty="0"/>
              <a:t> </a:t>
            </a:r>
            <a:r>
              <a:rPr lang="ru-RU" dirty="0" err="1"/>
              <a:t>етери</a:t>
            </a:r>
            <a:r>
              <a:rPr lang="ru-RU" dirty="0"/>
              <a:t> і </a:t>
            </a:r>
            <a:r>
              <a:rPr lang="ru-RU" dirty="0" err="1"/>
              <a:t>естери</a:t>
            </a:r>
            <a:r>
              <a:rPr lang="ru-RU" dirty="0"/>
              <a:t> (сахароза).</a:t>
            </a:r>
          </a:p>
        </p:txBody>
      </p:sp>
    </p:spTree>
    <p:extLst>
      <p:ext uri="{BB962C8B-B14F-4D97-AF65-F5344CB8AC3E}">
        <p14:creationId xmlns:p14="http://schemas.microsoft.com/office/powerpoint/2010/main" val="3479459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9743" y="8400"/>
            <a:ext cx="8229600" cy="1143000"/>
          </a:xfrm>
        </p:spPr>
        <p:txBody>
          <a:bodyPr/>
          <a:lstStyle/>
          <a:p>
            <a:r>
              <a:rPr lang="ru-RU" sz="3200" kern="1200" cap="all" dirty="0">
                <a:solidFill>
                  <a:srgbClr val="FF0000"/>
                </a:solidFill>
                <a:latin typeface="Arial" charset="0"/>
                <a:ea typeface="+mn-ea"/>
                <a:cs typeface="Arial" charset="0"/>
                <a:sym typeface="Symbol" pitchFamily="18" charset="2"/>
              </a:rPr>
              <a:t> </a:t>
            </a:r>
            <a:r>
              <a:rPr lang="ru-RU" sz="3200" b="1" cap="all" dirty="0" err="1">
                <a:solidFill>
                  <a:srgbClr val="FF0000"/>
                </a:solidFill>
              </a:rPr>
              <a:t>ВідновНі</a:t>
            </a:r>
            <a:r>
              <a:rPr lang="ru-RU" sz="3200" b="1" cap="all" dirty="0"/>
              <a:t/>
            </a:r>
            <a:br>
              <a:rPr lang="ru-RU" sz="3200" b="1" cap="all" dirty="0"/>
            </a:br>
            <a:endParaRPr lang="ru-RU" sz="3200" cap="all" dirty="0">
              <a:solidFill>
                <a:srgbClr val="FF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88878759"/>
              </p:ext>
            </p:extLst>
          </p:nvPr>
        </p:nvGraphicFramePr>
        <p:xfrm>
          <a:off x="1087438" y="803275"/>
          <a:ext cx="6010275" cy="1887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253" name="ISIS/Draw Sketch" r:id="rId3" imgW="6248160" imgH="1962000" progId="ISISServer">
                  <p:embed/>
                </p:oleObj>
              </mc:Choice>
              <mc:Fallback>
                <p:oleObj name="ISIS/Draw Sketch" r:id="rId3" imgW="6248160" imgH="1962000" progId="ISISServer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87438" y="803275"/>
                        <a:ext cx="6010275" cy="18875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31790" y="476672"/>
            <a:ext cx="7721794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>
                <a:solidFill>
                  <a:srgbClr val="000099"/>
                </a:solidFill>
                <a:ea typeface="+mj-ea"/>
                <a:sym typeface="Symbol" pitchFamily="18" charset="2"/>
              </a:rPr>
              <a:t>Мальтоза</a:t>
            </a:r>
            <a:r>
              <a:rPr lang="ru-RU" sz="1600" b="1" dirty="0">
                <a:solidFill>
                  <a:srgbClr val="000000"/>
                </a:solidFill>
                <a:ea typeface="+mj-ea"/>
                <a:sym typeface="Symbol" pitchFamily="18" charset="2"/>
              </a:rPr>
              <a:t> (</a:t>
            </a:r>
            <a:r>
              <a:rPr lang="ru-RU" sz="1600" b="1" dirty="0" err="1">
                <a:solidFill>
                  <a:srgbClr val="000000"/>
                </a:solidFill>
                <a:ea typeface="+mj-ea"/>
                <a:sym typeface="Symbol" pitchFamily="18" charset="2"/>
              </a:rPr>
              <a:t>солодовий</a:t>
            </a:r>
            <a:r>
              <a:rPr lang="ru-RU" sz="1600" b="1" dirty="0">
                <a:solidFill>
                  <a:srgbClr val="000000"/>
                </a:solidFill>
                <a:ea typeface="+mj-ea"/>
                <a:sym typeface="Symbol" pitchFamily="18" charset="2"/>
              </a:rPr>
              <a:t> </a:t>
            </a:r>
            <a:r>
              <a:rPr lang="ru-RU" sz="1600" b="1" dirty="0" err="1">
                <a:solidFill>
                  <a:srgbClr val="000000"/>
                </a:solidFill>
                <a:ea typeface="+mj-ea"/>
                <a:sym typeface="Symbol" pitchFamily="18" charset="2"/>
              </a:rPr>
              <a:t>цукор</a:t>
            </a:r>
            <a:r>
              <a:rPr lang="ru-RU" sz="1600" b="1" dirty="0">
                <a:solidFill>
                  <a:srgbClr val="000000"/>
                </a:solidFill>
                <a:ea typeface="+mj-ea"/>
                <a:sym typeface="Symbol" pitchFamily="18" charset="2"/>
              </a:rPr>
              <a:t>) – основной продукт </a:t>
            </a:r>
            <a:r>
              <a:rPr lang="ru-RU" sz="1600" b="1" dirty="0" err="1">
                <a:solidFill>
                  <a:srgbClr val="000000"/>
                </a:solidFill>
                <a:ea typeface="+mj-ea"/>
                <a:sym typeface="Symbol" pitchFamily="18" charset="2"/>
              </a:rPr>
              <a:t>розщеплення</a:t>
            </a:r>
            <a:r>
              <a:rPr lang="ru-RU" sz="1600" b="1" dirty="0">
                <a:solidFill>
                  <a:srgbClr val="000000"/>
                </a:solidFill>
                <a:ea typeface="+mj-ea"/>
                <a:sym typeface="Symbol" pitchFamily="18" charset="2"/>
              </a:rPr>
              <a:t> </a:t>
            </a:r>
            <a:r>
              <a:rPr lang="ru-RU" sz="1600" b="1" dirty="0" err="1">
                <a:solidFill>
                  <a:srgbClr val="000000"/>
                </a:solidFill>
                <a:ea typeface="+mj-ea"/>
                <a:sym typeface="Symbol" pitchFamily="18" charset="2"/>
              </a:rPr>
              <a:t>крохмалю</a:t>
            </a:r>
            <a:r>
              <a:rPr lang="ru-RU" sz="1600" b="1" dirty="0">
                <a:solidFill>
                  <a:srgbClr val="000000"/>
                </a:solidFill>
                <a:ea typeface="+mj-ea"/>
                <a:sym typeface="Symbol" pitchFamily="18" charset="2"/>
              </a:rPr>
              <a:t>:</a:t>
            </a:r>
            <a:br>
              <a:rPr lang="ru-RU" sz="1600" b="1" dirty="0">
                <a:solidFill>
                  <a:srgbClr val="000000"/>
                </a:solidFill>
                <a:ea typeface="+mj-ea"/>
                <a:sym typeface="Symbol" pitchFamily="18" charset="2"/>
              </a:rPr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189174" y="2704827"/>
            <a:ext cx="527416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ru-RU" sz="1600" dirty="0">
                <a:solidFill>
                  <a:srgbClr val="990000"/>
                </a:solidFill>
                <a:sym typeface="Symbol" pitchFamily="18" charset="2"/>
              </a:rPr>
              <a:t>- Д-</a:t>
            </a:r>
            <a:r>
              <a:rPr lang="ru-RU" sz="1600" dirty="0" err="1">
                <a:solidFill>
                  <a:srgbClr val="990000"/>
                </a:solidFill>
                <a:sym typeface="Symbol" pitchFamily="18" charset="2"/>
              </a:rPr>
              <a:t>глюкопіран</a:t>
            </a:r>
            <a:r>
              <a:rPr lang="ru-RU" b="1" dirty="0" err="1">
                <a:solidFill>
                  <a:srgbClr val="000099"/>
                </a:solidFill>
                <a:sym typeface="Symbol" pitchFamily="18" charset="2"/>
              </a:rPr>
              <a:t>озил</a:t>
            </a:r>
            <a:r>
              <a:rPr lang="ru-RU" sz="1600" dirty="0">
                <a:solidFill>
                  <a:srgbClr val="990000"/>
                </a:solidFill>
                <a:sym typeface="Symbol" pitchFamily="18" charset="2"/>
              </a:rPr>
              <a:t>-(14)- - Д-</a:t>
            </a:r>
            <a:r>
              <a:rPr lang="ru-RU" sz="1600" dirty="0" err="1">
                <a:solidFill>
                  <a:srgbClr val="990000"/>
                </a:solidFill>
                <a:sym typeface="Symbol" pitchFamily="18" charset="2"/>
              </a:rPr>
              <a:t>глюкопіран</a:t>
            </a:r>
            <a:r>
              <a:rPr lang="ru-RU" b="1" dirty="0" err="1">
                <a:solidFill>
                  <a:srgbClr val="000099"/>
                </a:solidFill>
                <a:sym typeface="Symbol" pitchFamily="18" charset="2"/>
              </a:rPr>
              <a:t>оза</a:t>
            </a:r>
            <a:r>
              <a:rPr lang="ru-RU" b="1" dirty="0">
                <a:solidFill>
                  <a:srgbClr val="000099"/>
                </a:solidFill>
                <a:sym typeface="Symbol" pitchFamily="18" charset="2"/>
              </a:rPr>
              <a:t> 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83568" y="2420888"/>
            <a:ext cx="13375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600" dirty="0">
                <a:latin typeface="Arial"/>
                <a:cs typeface="Arial"/>
              </a:rPr>
              <a:t>α</a:t>
            </a:r>
            <a:r>
              <a:rPr lang="ru-RU" sz="1600" dirty="0">
                <a:latin typeface="Arial"/>
                <a:cs typeface="Arial"/>
              </a:rPr>
              <a:t>-Д-глюкоза</a:t>
            </a:r>
            <a:endParaRPr lang="ru-RU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2392457" y="2388679"/>
            <a:ext cx="13375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600" dirty="0">
                <a:latin typeface="Arial"/>
                <a:cs typeface="Arial"/>
              </a:rPr>
              <a:t>α</a:t>
            </a:r>
            <a:r>
              <a:rPr lang="ru-RU" sz="1600" dirty="0">
                <a:latin typeface="Arial"/>
                <a:cs typeface="Arial"/>
              </a:rPr>
              <a:t>-Д-глюкоза</a:t>
            </a:r>
            <a:endParaRPr lang="ru-RU" sz="16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084" y="2986206"/>
            <a:ext cx="4572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just"/>
            <a:r>
              <a:rPr lang="ru-RU" sz="1600" b="1" dirty="0">
                <a:solidFill>
                  <a:srgbClr val="000099"/>
                </a:solidFill>
              </a:rPr>
              <a:t>Лактоза</a:t>
            </a:r>
            <a:r>
              <a:rPr lang="ru-RU" sz="1600" dirty="0">
                <a:solidFill>
                  <a:srgbClr val="000000"/>
                </a:solidFill>
              </a:rPr>
              <a:t> (</a:t>
            </a:r>
            <a:r>
              <a:rPr lang="ru-RU" sz="1600" dirty="0" err="1">
                <a:solidFill>
                  <a:srgbClr val="000000"/>
                </a:solidFill>
              </a:rPr>
              <a:t>молочний</a:t>
            </a:r>
            <a:r>
              <a:rPr lang="ru-RU" sz="1600" dirty="0">
                <a:solidFill>
                  <a:srgbClr val="000000"/>
                </a:solidFill>
              </a:rPr>
              <a:t> </a:t>
            </a:r>
            <a:r>
              <a:rPr lang="ru-RU" sz="1600" dirty="0" err="1">
                <a:solidFill>
                  <a:srgbClr val="000000"/>
                </a:solidFill>
              </a:rPr>
              <a:t>цукор</a:t>
            </a:r>
            <a:r>
              <a:rPr lang="ru-RU" sz="1600" dirty="0">
                <a:solidFill>
                  <a:srgbClr val="000000"/>
                </a:solidFill>
              </a:rPr>
              <a:t>) </a:t>
            </a:r>
            <a:r>
              <a:rPr lang="ru-RU" sz="1600" dirty="0" err="1">
                <a:solidFill>
                  <a:srgbClr val="000000"/>
                </a:solidFill>
              </a:rPr>
              <a:t>міститься</a:t>
            </a:r>
            <a:r>
              <a:rPr lang="ru-RU" sz="1600" dirty="0">
                <a:solidFill>
                  <a:srgbClr val="000000"/>
                </a:solidFill>
              </a:rPr>
              <a:t> в </a:t>
            </a:r>
            <a:r>
              <a:rPr lang="ru-RU" sz="1600" dirty="0" err="1">
                <a:solidFill>
                  <a:srgbClr val="000000"/>
                </a:solidFill>
              </a:rPr>
              <a:t>молоці</a:t>
            </a:r>
            <a:r>
              <a:rPr lang="ru-RU" sz="1600" dirty="0">
                <a:solidFill>
                  <a:srgbClr val="000000"/>
                </a:solidFill>
              </a:rPr>
              <a:t>: </a:t>
            </a:r>
            <a:r>
              <a:rPr lang="ru-RU" sz="1600" dirty="0" err="1">
                <a:solidFill>
                  <a:srgbClr val="000000"/>
                </a:solidFill>
              </a:rPr>
              <a:t>складається</a:t>
            </a:r>
            <a:r>
              <a:rPr lang="ru-RU" sz="1600" dirty="0">
                <a:solidFill>
                  <a:srgbClr val="000000"/>
                </a:solidFill>
              </a:rPr>
              <a:t> </a:t>
            </a:r>
            <a:r>
              <a:rPr lang="ru-RU" sz="1600" dirty="0" err="1">
                <a:solidFill>
                  <a:srgbClr val="000000"/>
                </a:solidFill>
              </a:rPr>
              <a:t>із</a:t>
            </a:r>
            <a:r>
              <a:rPr lang="ru-RU" sz="1600" dirty="0">
                <a:solidFill>
                  <a:srgbClr val="000000"/>
                </a:solidFill>
              </a:rPr>
              <a:t> </a:t>
            </a:r>
            <a:r>
              <a:rPr lang="ru-RU" sz="1600" dirty="0" err="1">
                <a:solidFill>
                  <a:srgbClr val="000000"/>
                </a:solidFill>
              </a:rPr>
              <a:t>залишків</a:t>
            </a:r>
            <a:endParaRPr lang="ru-RU" sz="1600" dirty="0">
              <a:solidFill>
                <a:srgbClr val="000000"/>
              </a:solidFill>
            </a:endParaRPr>
          </a:p>
          <a:p>
            <a:pPr lvl="0" algn="just"/>
            <a:r>
              <a:rPr lang="el-GR" sz="1600" dirty="0">
                <a:sym typeface="Symbol" pitchFamily="18" charset="2"/>
              </a:rPr>
              <a:t>α</a:t>
            </a:r>
            <a:r>
              <a:rPr lang="ru-RU" sz="1600" dirty="0">
                <a:solidFill>
                  <a:srgbClr val="990000"/>
                </a:solidFill>
                <a:sym typeface="Symbol" pitchFamily="18" charset="2"/>
              </a:rPr>
              <a:t> </a:t>
            </a:r>
            <a:r>
              <a:rPr lang="ru-RU" sz="1600" dirty="0">
                <a:solidFill>
                  <a:srgbClr val="000000"/>
                </a:solidFill>
              </a:rPr>
              <a:t>-Д-</a:t>
            </a:r>
            <a:r>
              <a:rPr lang="ru-RU" sz="1600" dirty="0" err="1">
                <a:solidFill>
                  <a:srgbClr val="000000"/>
                </a:solidFill>
              </a:rPr>
              <a:t>галактопіранози</a:t>
            </a:r>
            <a:r>
              <a:rPr lang="ru-RU" sz="1600" dirty="0">
                <a:solidFill>
                  <a:srgbClr val="000000"/>
                </a:solidFill>
              </a:rPr>
              <a:t> і </a:t>
            </a:r>
            <a:r>
              <a:rPr lang="el-GR" sz="1600" dirty="0">
                <a:solidFill>
                  <a:srgbClr val="000000"/>
                </a:solidFill>
              </a:rPr>
              <a:t>β</a:t>
            </a:r>
            <a:r>
              <a:rPr lang="ru-RU" sz="1600" dirty="0">
                <a:solidFill>
                  <a:srgbClr val="000000"/>
                </a:solidFill>
              </a:rPr>
              <a:t>-Д-</a:t>
            </a:r>
            <a:r>
              <a:rPr lang="ru-RU" sz="1600" dirty="0" err="1">
                <a:solidFill>
                  <a:srgbClr val="000000"/>
                </a:solidFill>
              </a:rPr>
              <a:t>глюкопіранози</a:t>
            </a:r>
            <a:r>
              <a:rPr lang="ru-RU" sz="1600" dirty="0">
                <a:solidFill>
                  <a:srgbClr val="000000"/>
                </a:solidFill>
              </a:rPr>
              <a:t>:</a:t>
            </a:r>
          </a:p>
          <a:p>
            <a:pPr lvl="0" algn="just"/>
            <a:r>
              <a:rPr lang="ru-RU" sz="1600" dirty="0" err="1">
                <a:solidFill>
                  <a:srgbClr val="000000"/>
                </a:solidFill>
              </a:rPr>
              <a:t>Відновні</a:t>
            </a:r>
            <a:r>
              <a:rPr lang="ru-RU" sz="1600" dirty="0">
                <a:solidFill>
                  <a:srgbClr val="000000"/>
                </a:solidFill>
              </a:rPr>
              <a:t> </a:t>
            </a:r>
            <a:r>
              <a:rPr lang="ru-RU" sz="1600" dirty="0" err="1">
                <a:solidFill>
                  <a:srgbClr val="000000"/>
                </a:solidFill>
              </a:rPr>
              <a:t>дисахариди</a:t>
            </a:r>
            <a:endParaRPr lang="ru-RU" sz="1600" dirty="0">
              <a:solidFill>
                <a:srgbClr val="000000"/>
              </a:solidFill>
            </a:endParaRPr>
          </a:p>
          <a:p>
            <a:pPr lvl="0" algn="just"/>
            <a:r>
              <a:rPr lang="ru-RU" sz="1600" dirty="0" err="1">
                <a:solidFill>
                  <a:srgbClr val="000000"/>
                </a:solidFill>
              </a:rPr>
              <a:t>здатні</a:t>
            </a:r>
            <a:r>
              <a:rPr lang="ru-RU" sz="1600" dirty="0">
                <a:solidFill>
                  <a:srgbClr val="000000"/>
                </a:solidFill>
              </a:rPr>
              <a:t> </a:t>
            </a:r>
            <a:r>
              <a:rPr lang="ru-RU" sz="1600" dirty="0" err="1">
                <a:solidFill>
                  <a:srgbClr val="000000"/>
                </a:solidFill>
              </a:rPr>
              <a:t>завдяки</a:t>
            </a:r>
            <a:r>
              <a:rPr lang="ru-RU" sz="1600" dirty="0">
                <a:solidFill>
                  <a:srgbClr val="000000"/>
                </a:solidFill>
              </a:rPr>
              <a:t> </a:t>
            </a:r>
            <a:r>
              <a:rPr lang="ru-RU" sz="1600" dirty="0" err="1">
                <a:solidFill>
                  <a:srgbClr val="000000"/>
                </a:solidFill>
              </a:rPr>
              <a:t>наявності</a:t>
            </a:r>
            <a:r>
              <a:rPr lang="ru-RU" sz="1600" dirty="0">
                <a:solidFill>
                  <a:srgbClr val="000000"/>
                </a:solidFill>
              </a:rPr>
              <a:t> в </a:t>
            </a:r>
            <a:r>
              <a:rPr lang="ru-RU" sz="1600" dirty="0" err="1">
                <a:solidFill>
                  <a:srgbClr val="000000"/>
                </a:solidFill>
              </a:rPr>
              <a:t>агліконі</a:t>
            </a:r>
            <a:endParaRPr lang="ru-RU" sz="1600" dirty="0">
              <a:solidFill>
                <a:srgbClr val="000000"/>
              </a:solidFill>
            </a:endParaRPr>
          </a:p>
          <a:p>
            <a:pPr lvl="0" algn="just"/>
            <a:r>
              <a:rPr lang="ru-RU" sz="1600" dirty="0" err="1">
                <a:solidFill>
                  <a:srgbClr val="000000"/>
                </a:solidFill>
              </a:rPr>
              <a:t>вільного</a:t>
            </a:r>
            <a:r>
              <a:rPr lang="ru-RU" sz="1600" dirty="0">
                <a:solidFill>
                  <a:srgbClr val="000000"/>
                </a:solidFill>
              </a:rPr>
              <a:t> </a:t>
            </a:r>
            <a:r>
              <a:rPr lang="ru-RU" sz="1600" dirty="0" err="1">
                <a:solidFill>
                  <a:srgbClr val="000000"/>
                </a:solidFill>
              </a:rPr>
              <a:t>напівацетального</a:t>
            </a:r>
            <a:r>
              <a:rPr lang="ru-RU" sz="1600" dirty="0">
                <a:solidFill>
                  <a:srgbClr val="000000"/>
                </a:solidFill>
              </a:rPr>
              <a:t> </a:t>
            </a:r>
            <a:r>
              <a:rPr lang="ru-RU" sz="1600" dirty="0" err="1">
                <a:solidFill>
                  <a:srgbClr val="000000"/>
                </a:solidFill>
              </a:rPr>
              <a:t>гідроксилу</a:t>
            </a:r>
            <a:endParaRPr lang="ru-RU" sz="1600" dirty="0">
              <a:solidFill>
                <a:srgbClr val="000000"/>
              </a:solidFill>
            </a:endParaRPr>
          </a:p>
          <a:p>
            <a:pPr lvl="0" algn="just"/>
            <a:r>
              <a:rPr lang="ru-RU" sz="1600" dirty="0">
                <a:solidFill>
                  <a:srgbClr val="000000"/>
                </a:solidFill>
              </a:rPr>
              <a:t>до </a:t>
            </a:r>
            <a:r>
              <a:rPr lang="ru-RU" sz="1600" dirty="0" err="1">
                <a:solidFill>
                  <a:srgbClr val="000000"/>
                </a:solidFill>
              </a:rPr>
              <a:t>таутомерних</a:t>
            </a:r>
            <a:r>
              <a:rPr lang="ru-RU" sz="1600" dirty="0">
                <a:solidFill>
                  <a:srgbClr val="000000"/>
                </a:solidFill>
              </a:rPr>
              <a:t> </a:t>
            </a:r>
            <a:r>
              <a:rPr lang="ru-RU" sz="1600" dirty="0" err="1">
                <a:solidFill>
                  <a:srgbClr val="000000"/>
                </a:solidFill>
              </a:rPr>
              <a:t>перетворень</a:t>
            </a:r>
            <a:r>
              <a:rPr lang="ru-RU" sz="1600" dirty="0">
                <a:solidFill>
                  <a:srgbClr val="000000"/>
                </a:solidFill>
              </a:rPr>
              <a:t>:</a:t>
            </a:r>
            <a:endParaRPr lang="ru-RU" sz="1600" dirty="0">
              <a:solidFill>
                <a:srgbClr val="990000"/>
              </a:solidFill>
            </a:endParaRPr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42889052"/>
              </p:ext>
            </p:extLst>
          </p:nvPr>
        </p:nvGraphicFramePr>
        <p:xfrm>
          <a:off x="5719763" y="3284538"/>
          <a:ext cx="3232150" cy="2363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254" name="ISIS/Draw Sketch" r:id="rId5" imgW="3590640" imgH="2628720" progId="ISISServer">
                  <p:embed/>
                </p:oleObj>
              </mc:Choice>
              <mc:Fallback>
                <p:oleObj name="ISIS/Draw Sketch" r:id="rId5" imgW="3590640" imgH="2628720" progId="ISISServer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9763" y="3284538"/>
                        <a:ext cx="3232150" cy="23637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99582339"/>
              </p:ext>
            </p:extLst>
          </p:nvPr>
        </p:nvGraphicFramePr>
        <p:xfrm>
          <a:off x="211559" y="4802088"/>
          <a:ext cx="5797550" cy="1525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255" name="ISIS/Draw Sketch" r:id="rId7" imgW="6391898" imgH="1687634" progId="ISISServer">
                  <p:embed/>
                </p:oleObj>
              </mc:Choice>
              <mc:Fallback>
                <p:oleObj name="ISIS/Draw Sketch" r:id="rId7" imgW="6391898" imgH="1687634" progId="ISISServer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559" y="4802088"/>
                        <a:ext cx="5797550" cy="15255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246979" y="6268069"/>
            <a:ext cx="67687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1400" dirty="0" err="1">
                <a:solidFill>
                  <a:srgbClr val="000000"/>
                </a:solidFill>
              </a:rPr>
              <a:t>відкрита</a:t>
            </a:r>
            <a:r>
              <a:rPr lang="ru-RU" sz="1400" dirty="0">
                <a:solidFill>
                  <a:srgbClr val="000000"/>
                </a:solidFill>
              </a:rPr>
              <a:t> (</a:t>
            </a:r>
            <a:r>
              <a:rPr lang="ru-RU" sz="1400" dirty="0" err="1">
                <a:solidFill>
                  <a:srgbClr val="000000"/>
                </a:solidFill>
              </a:rPr>
              <a:t>альдегідна</a:t>
            </a:r>
            <a:r>
              <a:rPr lang="ru-RU" sz="1400" dirty="0">
                <a:solidFill>
                  <a:srgbClr val="000000"/>
                </a:solidFill>
              </a:rPr>
              <a:t>)                          (</a:t>
            </a:r>
            <a:r>
              <a:rPr lang="ru-RU" sz="1400" dirty="0" err="1">
                <a:solidFill>
                  <a:srgbClr val="000000"/>
                </a:solidFill>
              </a:rPr>
              <a:t>циклічна</a:t>
            </a:r>
            <a:r>
              <a:rPr lang="ru-RU" sz="1400" dirty="0">
                <a:solidFill>
                  <a:srgbClr val="000000"/>
                </a:solidFill>
              </a:rPr>
              <a:t>) </a:t>
            </a:r>
            <a:r>
              <a:rPr lang="ru-RU" sz="1400" dirty="0" err="1">
                <a:solidFill>
                  <a:srgbClr val="000000"/>
                </a:solidFill>
              </a:rPr>
              <a:t>форми</a:t>
            </a:r>
            <a:r>
              <a:rPr lang="ru-RU" sz="1400" dirty="0">
                <a:solidFill>
                  <a:srgbClr val="000000"/>
                </a:solidFill>
              </a:rPr>
              <a:t>            </a:t>
            </a:r>
          </a:p>
          <a:p>
            <a:pPr lvl="0" algn="just"/>
            <a:r>
              <a:rPr lang="ru-RU" sz="1400" dirty="0">
                <a:solidFill>
                  <a:srgbClr val="000000"/>
                </a:solidFill>
              </a:rPr>
              <a:t> </a:t>
            </a:r>
            <a:r>
              <a:rPr lang="ru-RU" sz="1400" dirty="0">
                <a:solidFill>
                  <a:srgbClr val="000099"/>
                </a:solidFill>
                <a:sym typeface="Symbol" pitchFamily="18" charset="2"/>
              </a:rPr>
              <a:t></a:t>
            </a:r>
            <a:r>
              <a:rPr lang="ru-RU" sz="1400" dirty="0">
                <a:solidFill>
                  <a:srgbClr val="000099"/>
                </a:solidFill>
              </a:rPr>
              <a:t>-мальтоза</a:t>
            </a:r>
            <a:endParaRPr lang="ru-RU" sz="1400" dirty="0">
              <a:solidFill>
                <a:srgbClr val="0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2004" y="2637059"/>
            <a:ext cx="19482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600" dirty="0">
                <a:latin typeface="Arial"/>
                <a:cs typeface="Arial"/>
              </a:rPr>
              <a:t>α</a:t>
            </a:r>
            <a:r>
              <a:rPr lang="ru-RU" sz="1600" dirty="0">
                <a:latin typeface="Arial"/>
                <a:cs typeface="Arial"/>
              </a:rPr>
              <a:t>-Д-</a:t>
            </a:r>
            <a:r>
              <a:rPr lang="ru-RU" sz="1600" dirty="0" err="1">
                <a:latin typeface="Arial"/>
                <a:cs typeface="Arial"/>
              </a:rPr>
              <a:t>глюкопіраноза</a:t>
            </a:r>
            <a:endParaRPr lang="ru-RU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2210825" y="2647652"/>
            <a:ext cx="19482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600" dirty="0">
                <a:latin typeface="Arial"/>
                <a:cs typeface="Arial"/>
              </a:rPr>
              <a:t>α</a:t>
            </a:r>
            <a:r>
              <a:rPr lang="ru-RU" sz="1600" dirty="0">
                <a:latin typeface="Arial"/>
                <a:cs typeface="Arial"/>
              </a:rPr>
              <a:t>-Д-</a:t>
            </a:r>
            <a:r>
              <a:rPr lang="ru-RU" sz="1600" dirty="0" err="1">
                <a:latin typeface="Arial"/>
                <a:cs typeface="Arial"/>
              </a:rPr>
              <a:t>глюкопіраноза</a:t>
            </a:r>
            <a:endParaRPr lang="ru-RU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4200604" y="2388679"/>
            <a:ext cx="2655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</a:t>
            </a:r>
            <a:r>
              <a:rPr lang="ru-RU" dirty="0" smtClean="0">
                <a:latin typeface="Times New Roman"/>
                <a:cs typeface="Times New Roman"/>
              </a:rPr>
              <a:t>→4 г</a:t>
            </a:r>
            <a:r>
              <a:rPr lang="uk-UA" dirty="0" err="1" smtClean="0">
                <a:latin typeface="Times New Roman"/>
                <a:cs typeface="Times New Roman"/>
              </a:rPr>
              <a:t>лікозидний</a:t>
            </a:r>
            <a:r>
              <a:rPr lang="uk-UA" dirty="0" smtClean="0">
                <a:latin typeface="Times New Roman"/>
                <a:cs typeface="Times New Roman"/>
              </a:rPr>
              <a:t> зв’язок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7040511" y="2069270"/>
            <a:ext cx="13082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latin typeface="Times New Roman"/>
                <a:cs typeface="Times New Roman"/>
              </a:rPr>
              <a:t>α</a:t>
            </a:r>
            <a:r>
              <a:rPr lang="uk-UA" dirty="0" smtClean="0">
                <a:latin typeface="Times New Roman"/>
                <a:cs typeface="Times New Roman"/>
              </a:rPr>
              <a:t>- мальтоза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60225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7989"/>
            <a:ext cx="8229600" cy="562074"/>
          </a:xfrm>
        </p:spPr>
        <p:txBody>
          <a:bodyPr/>
          <a:lstStyle/>
          <a:p>
            <a:r>
              <a:rPr lang="ru-RU" sz="3200" b="1" kern="1200" cap="all" dirty="0" err="1">
                <a:solidFill>
                  <a:srgbClr val="FF0000"/>
                </a:solidFill>
                <a:latin typeface="Arial" charset="0"/>
                <a:cs typeface="Arial" charset="0"/>
                <a:sym typeface="Symbol" pitchFamily="18" charset="2"/>
              </a:rPr>
              <a:t>НЕ</a:t>
            </a:r>
            <a:r>
              <a:rPr lang="ru-RU" sz="3200" b="1" cap="all" dirty="0" err="1">
                <a:solidFill>
                  <a:srgbClr val="FF0000"/>
                </a:solidFill>
              </a:rPr>
              <a:t>ВідновНі</a:t>
            </a:r>
            <a:r>
              <a:rPr lang="ru-RU" sz="3200" b="1" kern="1200" cap="all" dirty="0">
                <a:solidFill>
                  <a:srgbClr val="FF0000"/>
                </a:solidFill>
                <a:latin typeface="Arial" charset="0"/>
                <a:cs typeface="Arial" charset="0"/>
                <a:sym typeface="Symbol" pitchFamily="18" charset="2"/>
              </a:rPr>
              <a:t> </a:t>
            </a:r>
            <a:br>
              <a:rPr lang="ru-RU" sz="3200" b="1" kern="1200" cap="all" dirty="0">
                <a:solidFill>
                  <a:srgbClr val="FF0000"/>
                </a:solidFill>
                <a:latin typeface="Arial" charset="0"/>
                <a:cs typeface="Arial" charset="0"/>
                <a:sym typeface="Symbol" pitchFamily="18" charset="2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476672"/>
            <a:ext cx="9144000" cy="4525963"/>
          </a:xfrm>
        </p:spPr>
        <p:txBody>
          <a:bodyPr/>
          <a:lstStyle/>
          <a:p>
            <a:pPr marL="0" lvl="0" indent="0" algn="just">
              <a:spcBef>
                <a:spcPct val="0"/>
              </a:spcBef>
              <a:buNone/>
              <a:tabLst>
                <a:tab pos="360363" algn="l"/>
              </a:tabLst>
            </a:pPr>
            <a:r>
              <a:rPr lang="ru-RU" sz="2000" b="1" kern="1200" dirty="0">
                <a:solidFill>
                  <a:srgbClr val="000099"/>
                </a:solidFill>
                <a:latin typeface="Arial" charset="0"/>
                <a:cs typeface="Arial" charset="0"/>
                <a:sym typeface="Symbol" pitchFamily="18" charset="2"/>
              </a:rPr>
              <a:t>	Сахароза</a:t>
            </a:r>
            <a:r>
              <a:rPr lang="ru-RU" sz="2000" b="1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(</a:t>
            </a:r>
            <a:r>
              <a:rPr lang="ru-RU" sz="2000" b="1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буряковий</a:t>
            </a:r>
            <a:r>
              <a:rPr lang="ru-RU" sz="2000" b="1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ru-RU" sz="2000" b="1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цукор</a:t>
            </a:r>
            <a:r>
              <a:rPr lang="ru-RU" sz="2000" b="1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): </a:t>
            </a:r>
            <a:r>
              <a:rPr lang="ru-RU" sz="2000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складається</a:t>
            </a:r>
            <a:r>
              <a:rPr lang="ru-RU" sz="20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ru-RU" sz="2000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із</a:t>
            </a:r>
            <a:r>
              <a:rPr lang="ru-RU" sz="20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ru-RU" sz="2000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залишків</a:t>
            </a:r>
            <a:endParaRPr lang="ru-RU" sz="2000" kern="1200" dirty="0">
              <a:solidFill>
                <a:srgbClr val="000000"/>
              </a:solidFill>
              <a:latin typeface="Arial" charset="0"/>
              <a:cs typeface="Arial" charset="0"/>
              <a:sym typeface="Symbol" pitchFamily="18" charset="2"/>
            </a:endParaRPr>
          </a:p>
          <a:p>
            <a:pPr marL="0" lvl="0" indent="0" algn="just">
              <a:spcBef>
                <a:spcPct val="0"/>
              </a:spcBef>
              <a:buNone/>
              <a:tabLst>
                <a:tab pos="360363" algn="l"/>
              </a:tabLst>
            </a:pPr>
            <a:r>
              <a:rPr lang="ru-RU" sz="18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</a:t>
            </a:r>
            <a:r>
              <a:rPr lang="ru-RU" sz="1800" kern="1200" dirty="0">
                <a:solidFill>
                  <a:srgbClr val="000000"/>
                </a:solidFill>
                <a:latin typeface="Arial" charset="0"/>
                <a:cs typeface="Arial" charset="0"/>
              </a:rPr>
              <a:t>-Д-</a:t>
            </a:r>
            <a:r>
              <a:rPr lang="ru-RU" sz="1800" kern="1200" dirty="0" err="1">
                <a:solidFill>
                  <a:srgbClr val="000000"/>
                </a:solidFill>
                <a:latin typeface="Arial" charset="0"/>
                <a:cs typeface="Arial" charset="0"/>
              </a:rPr>
              <a:t>глюкопіранози</a:t>
            </a:r>
            <a:r>
              <a:rPr lang="ru-RU" sz="1800" kern="1200" dirty="0">
                <a:solidFill>
                  <a:srgbClr val="000000"/>
                </a:solidFill>
                <a:latin typeface="Arial" charset="0"/>
                <a:cs typeface="Arial" charset="0"/>
              </a:rPr>
              <a:t>  (</a:t>
            </a:r>
            <a:r>
              <a:rPr lang="ru-RU" sz="18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</a:t>
            </a:r>
            <a:r>
              <a:rPr lang="ru-RU" sz="1800" kern="1200" dirty="0">
                <a:solidFill>
                  <a:srgbClr val="000000"/>
                </a:solidFill>
                <a:latin typeface="Arial" charset="0"/>
                <a:cs typeface="Arial" charset="0"/>
              </a:rPr>
              <a:t>-Д-</a:t>
            </a:r>
            <a:r>
              <a:rPr lang="ru-RU" sz="1800" kern="1200" dirty="0" err="1">
                <a:solidFill>
                  <a:srgbClr val="000000"/>
                </a:solidFill>
                <a:latin typeface="Arial" charset="0"/>
                <a:cs typeface="Arial" charset="0"/>
              </a:rPr>
              <a:t>глюкози</a:t>
            </a:r>
            <a:r>
              <a:rPr lang="ru-RU" sz="1800" kern="1200" dirty="0">
                <a:solidFill>
                  <a:srgbClr val="000000"/>
                </a:solidFill>
                <a:latin typeface="Arial" charset="0"/>
                <a:cs typeface="Arial" charset="0"/>
              </a:rPr>
              <a:t>) и </a:t>
            </a:r>
            <a:r>
              <a:rPr lang="ru-RU" sz="18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</a:t>
            </a:r>
            <a:r>
              <a:rPr lang="ru-RU" sz="1800" kern="1200" dirty="0">
                <a:solidFill>
                  <a:srgbClr val="000000"/>
                </a:solidFill>
                <a:latin typeface="Arial" charset="0"/>
                <a:cs typeface="Arial" charset="0"/>
              </a:rPr>
              <a:t>-Д-</a:t>
            </a:r>
            <a:r>
              <a:rPr lang="ru-RU" sz="1800" kern="1200" dirty="0" err="1">
                <a:solidFill>
                  <a:srgbClr val="000000"/>
                </a:solidFill>
                <a:latin typeface="Arial" charset="0"/>
                <a:cs typeface="Arial" charset="0"/>
              </a:rPr>
              <a:t>фруктофуранози</a:t>
            </a:r>
            <a:r>
              <a:rPr lang="ru-RU" sz="1800" kern="1200" dirty="0">
                <a:solidFill>
                  <a:srgbClr val="000000"/>
                </a:solidFill>
                <a:latin typeface="Arial" charset="0"/>
                <a:cs typeface="Arial" charset="0"/>
              </a:rPr>
              <a:t> (</a:t>
            </a:r>
            <a:r>
              <a:rPr lang="ru-RU" sz="18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</a:t>
            </a:r>
            <a:r>
              <a:rPr lang="ru-RU" sz="1800" kern="1200" dirty="0">
                <a:solidFill>
                  <a:srgbClr val="000000"/>
                </a:solidFill>
                <a:latin typeface="Arial" charset="0"/>
                <a:cs typeface="Arial" charset="0"/>
              </a:rPr>
              <a:t>-Д-</a:t>
            </a:r>
            <a:r>
              <a:rPr lang="ru-RU" sz="1800" kern="1200" dirty="0" err="1">
                <a:solidFill>
                  <a:srgbClr val="000000"/>
                </a:solidFill>
                <a:latin typeface="Arial" charset="0"/>
                <a:cs typeface="Arial" charset="0"/>
              </a:rPr>
              <a:t>фруктози</a:t>
            </a:r>
            <a:r>
              <a:rPr lang="ru-RU" sz="1800" kern="1200" dirty="0">
                <a:solidFill>
                  <a:srgbClr val="000000"/>
                </a:solidFill>
                <a:latin typeface="Arial" charset="0"/>
                <a:cs typeface="Arial" charset="0"/>
              </a:rPr>
              <a:t>), </a:t>
            </a:r>
            <a:r>
              <a:rPr lang="ru-RU" sz="1800" kern="1200" dirty="0" err="1">
                <a:solidFill>
                  <a:srgbClr val="000000"/>
                </a:solidFill>
                <a:latin typeface="Arial" charset="0"/>
                <a:cs typeface="Arial" charset="0"/>
              </a:rPr>
              <a:t>сполучених</a:t>
            </a:r>
            <a:r>
              <a:rPr lang="ru-RU" sz="1800" kern="1200" dirty="0">
                <a:solidFill>
                  <a:srgbClr val="000000"/>
                </a:solidFill>
                <a:latin typeface="Arial" charset="0"/>
                <a:cs typeface="Arial" charset="0"/>
              </a:rPr>
              <a:t> 1-2-глікозидним </a:t>
            </a:r>
            <a:r>
              <a:rPr lang="ru-RU" sz="1800" kern="1200" dirty="0" err="1">
                <a:solidFill>
                  <a:srgbClr val="000000"/>
                </a:solidFill>
                <a:latin typeface="Arial" charset="0"/>
                <a:cs typeface="Arial" charset="0"/>
              </a:rPr>
              <a:t>зв'язком</a:t>
            </a:r>
            <a:r>
              <a:rPr lang="ru-RU" sz="1800" kern="1200" dirty="0">
                <a:solidFill>
                  <a:srgbClr val="000000"/>
                </a:solidFill>
                <a:latin typeface="Arial" charset="0"/>
                <a:cs typeface="Arial" charset="0"/>
              </a:rPr>
              <a:t>:</a:t>
            </a:r>
            <a:endParaRPr lang="ru-RU" sz="2000" kern="1200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0" lvl="0" indent="0" algn="just">
              <a:spcBef>
                <a:spcPct val="0"/>
              </a:spcBef>
              <a:buNone/>
            </a:pPr>
            <a:r>
              <a:rPr lang="ru-RU" sz="2000" kern="1200" dirty="0">
                <a:solidFill>
                  <a:srgbClr val="000000"/>
                </a:solidFill>
                <a:latin typeface="Arial" charset="0"/>
                <a:cs typeface="Arial" charset="0"/>
              </a:rPr>
              <a:t>Сахароза не </a:t>
            </a:r>
            <a:r>
              <a:rPr lang="ru-RU" sz="2000" kern="1200" dirty="0" err="1">
                <a:solidFill>
                  <a:srgbClr val="000000"/>
                </a:solidFill>
                <a:latin typeface="Arial" charset="0"/>
                <a:cs typeface="Arial" charset="0"/>
              </a:rPr>
              <a:t>здібна</a:t>
            </a:r>
            <a:r>
              <a:rPr lang="ru-RU" sz="2000" kern="1200" dirty="0">
                <a:solidFill>
                  <a:srgbClr val="000000"/>
                </a:solidFill>
                <a:latin typeface="Arial" charset="0"/>
                <a:cs typeface="Arial" charset="0"/>
              </a:rPr>
              <a:t> до цикло-</a:t>
            </a:r>
            <a:r>
              <a:rPr lang="ru-RU" sz="2000" kern="1200" dirty="0" err="1">
                <a:solidFill>
                  <a:srgbClr val="000000"/>
                </a:solidFill>
                <a:latin typeface="Arial" charset="0"/>
                <a:cs typeface="Arial" charset="0"/>
              </a:rPr>
              <a:t>оксо</a:t>
            </a:r>
            <a:r>
              <a:rPr lang="ru-RU" sz="2000" kern="1200" dirty="0">
                <a:solidFill>
                  <a:srgbClr val="000000"/>
                </a:solidFill>
                <a:latin typeface="Arial" charset="0"/>
                <a:cs typeface="Arial" charset="0"/>
              </a:rPr>
              <a:t>-</a:t>
            </a:r>
            <a:r>
              <a:rPr lang="ru-RU" sz="2000" kern="1200" dirty="0" err="1">
                <a:solidFill>
                  <a:srgbClr val="000000"/>
                </a:solidFill>
                <a:latin typeface="Arial" charset="0"/>
                <a:cs typeface="Arial" charset="0"/>
              </a:rPr>
              <a:t>таутомерії</a:t>
            </a:r>
            <a:r>
              <a:rPr lang="ru-RU" sz="2000" kern="1200" dirty="0">
                <a:solidFill>
                  <a:srgbClr val="000000"/>
                </a:solidFill>
                <a:latin typeface="Arial" charset="0"/>
                <a:cs typeface="Arial" charset="0"/>
              </a:rPr>
              <a:t> !!!</a:t>
            </a:r>
          </a:p>
          <a:p>
            <a:pPr marL="0" lvl="0" indent="0" algn="just">
              <a:spcBef>
                <a:spcPct val="0"/>
              </a:spcBef>
              <a:buNone/>
            </a:pPr>
            <a:endParaRPr lang="ru-RU" sz="2000" kern="1200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0" lvl="0" indent="0" algn="just">
              <a:spcBef>
                <a:spcPct val="0"/>
              </a:spcBef>
              <a:buNone/>
            </a:pPr>
            <a:r>
              <a:rPr lang="ru-RU" sz="2000" kern="1200" dirty="0">
                <a:solidFill>
                  <a:srgbClr val="000000"/>
                </a:solidFill>
                <a:latin typeface="Arial" charset="0"/>
                <a:cs typeface="Arial" charset="0"/>
              </a:rPr>
              <a:t>Сахароза                        </a:t>
            </a:r>
            <a:r>
              <a:rPr lang="ru-RU" sz="2000" kern="1200" dirty="0" err="1">
                <a:solidFill>
                  <a:srgbClr val="000000"/>
                </a:solidFill>
                <a:latin typeface="Arial" charset="0"/>
                <a:cs typeface="Arial" charset="0"/>
              </a:rPr>
              <a:t>Д-глюкоза+Д-фруктоза</a:t>
            </a:r>
            <a:r>
              <a:rPr lang="ru-RU" sz="2000" kern="1200" dirty="0">
                <a:solidFill>
                  <a:srgbClr val="000000"/>
                </a:solidFill>
                <a:latin typeface="Arial" charset="0"/>
                <a:cs typeface="Arial" charset="0"/>
              </a:rPr>
              <a:t> (</a:t>
            </a:r>
            <a:r>
              <a:rPr lang="ru-RU" sz="2000" kern="1200" dirty="0" err="1">
                <a:solidFill>
                  <a:srgbClr val="000000"/>
                </a:solidFill>
                <a:latin typeface="Arial" charset="0"/>
                <a:cs typeface="Arial" charset="0"/>
              </a:rPr>
              <a:t>інвертний</a:t>
            </a:r>
            <a:r>
              <a:rPr lang="ru-RU" sz="2000" kern="1200" dirty="0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  <a:r>
              <a:rPr lang="ru-RU" sz="2000" kern="1200" dirty="0" err="1">
                <a:solidFill>
                  <a:srgbClr val="000000"/>
                </a:solidFill>
                <a:latin typeface="Arial" charset="0"/>
                <a:cs typeface="Arial" charset="0"/>
              </a:rPr>
              <a:t>цукор</a:t>
            </a:r>
            <a:r>
              <a:rPr lang="ru-RU" sz="2000" kern="1200" dirty="0">
                <a:solidFill>
                  <a:srgbClr val="000000"/>
                </a:solidFill>
                <a:latin typeface="Arial" charset="0"/>
                <a:cs typeface="Arial" charset="0"/>
              </a:rPr>
              <a:t>)</a:t>
            </a:r>
          </a:p>
          <a:p>
            <a:pPr marL="0" lvl="0" indent="0" algn="just">
              <a:spcBef>
                <a:spcPct val="0"/>
              </a:spcBef>
              <a:buNone/>
            </a:pPr>
            <a:endParaRPr lang="ru-RU" sz="2000" kern="1200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0" lvl="0" indent="0" algn="just">
              <a:spcBef>
                <a:spcPct val="0"/>
              </a:spcBef>
              <a:buNone/>
            </a:pPr>
            <a:r>
              <a:rPr lang="ru-RU" sz="2000" kern="1200" dirty="0" err="1">
                <a:solidFill>
                  <a:srgbClr val="000000"/>
                </a:solidFill>
                <a:latin typeface="Arial" charset="0"/>
                <a:cs typeface="Arial" charset="0"/>
              </a:rPr>
              <a:t>Інверсія</a:t>
            </a:r>
            <a:r>
              <a:rPr lang="ru-RU" sz="2000" kern="1200" dirty="0">
                <a:solidFill>
                  <a:srgbClr val="000000"/>
                </a:solidFill>
                <a:latin typeface="Arial" charset="0"/>
                <a:cs typeface="Arial" charset="0"/>
              </a:rPr>
              <a:t>: </a:t>
            </a:r>
            <a:r>
              <a:rPr lang="el-GR" sz="2000" kern="1200" dirty="0">
                <a:solidFill>
                  <a:srgbClr val="000000"/>
                </a:solidFill>
              </a:rPr>
              <a:t>[</a:t>
            </a:r>
            <a:r>
              <a:rPr lang="el-GR" sz="2000" kern="1200" dirty="0">
                <a:solidFill>
                  <a:srgbClr val="000000"/>
                </a:solidFill>
                <a:latin typeface="Arial"/>
                <a:cs typeface="Arial"/>
              </a:rPr>
              <a:t>α</a:t>
            </a:r>
            <a:r>
              <a:rPr lang="ru-RU" sz="2000" kern="1200" baseline="-25000" dirty="0">
                <a:solidFill>
                  <a:srgbClr val="000000"/>
                </a:solidFill>
                <a:latin typeface="Arial"/>
                <a:cs typeface="Arial"/>
              </a:rPr>
              <a:t>Д</a:t>
            </a:r>
            <a:r>
              <a:rPr lang="ru-RU" sz="2000" kern="1200" baseline="30000" dirty="0">
                <a:solidFill>
                  <a:srgbClr val="000000"/>
                </a:solidFill>
                <a:latin typeface="Arial"/>
                <a:cs typeface="Arial"/>
              </a:rPr>
              <a:t>20</a:t>
            </a:r>
            <a:r>
              <a:rPr lang="ru-RU" sz="2000" kern="1200" dirty="0">
                <a:solidFill>
                  <a:srgbClr val="000000"/>
                </a:solidFill>
                <a:latin typeface="Arial"/>
                <a:cs typeface="Arial"/>
              </a:rPr>
              <a:t>=+66,5</a:t>
            </a:r>
            <a:r>
              <a:rPr lang="ru-RU" sz="2000" kern="1200" dirty="0">
                <a:solidFill>
                  <a:srgbClr val="000000"/>
                </a:solidFill>
                <a:latin typeface="Times New Roman"/>
                <a:cs typeface="Times New Roman"/>
              </a:rPr>
              <a:t>°</a:t>
            </a:r>
            <a:r>
              <a:rPr lang="ru-RU" sz="2000" kern="1200" dirty="0">
                <a:solidFill>
                  <a:srgbClr val="000000"/>
                </a:solidFill>
                <a:latin typeface="Arial"/>
                <a:cs typeface="Arial"/>
              </a:rPr>
              <a:t>] →</a:t>
            </a:r>
            <a:r>
              <a:rPr lang="el-GR" sz="2000" kern="1200" dirty="0">
                <a:solidFill>
                  <a:srgbClr val="000000"/>
                </a:solidFill>
              </a:rPr>
              <a:t> [α</a:t>
            </a:r>
            <a:r>
              <a:rPr lang="ru-RU" sz="2000" kern="1200" baseline="-25000" dirty="0">
                <a:solidFill>
                  <a:srgbClr val="000000"/>
                </a:solidFill>
              </a:rPr>
              <a:t>0</a:t>
            </a:r>
            <a:r>
              <a:rPr lang="ru-RU" sz="2000" kern="1200" baseline="30000" dirty="0">
                <a:solidFill>
                  <a:srgbClr val="000000"/>
                </a:solidFill>
              </a:rPr>
              <a:t>20</a:t>
            </a:r>
            <a:r>
              <a:rPr lang="ru-RU" sz="2000" kern="1200" dirty="0">
                <a:solidFill>
                  <a:srgbClr val="000000"/>
                </a:solidFill>
              </a:rPr>
              <a:t>=-39,5</a:t>
            </a:r>
            <a:r>
              <a:rPr lang="ru-RU" sz="2000" kern="1200" dirty="0">
                <a:solidFill>
                  <a:srgbClr val="000000"/>
                </a:solidFill>
                <a:latin typeface="Times New Roman"/>
                <a:cs typeface="Times New Roman"/>
              </a:rPr>
              <a:t>°</a:t>
            </a:r>
            <a:r>
              <a:rPr lang="ru-RU" sz="2000" kern="1200" dirty="0">
                <a:solidFill>
                  <a:srgbClr val="000000"/>
                </a:solidFill>
              </a:rPr>
              <a:t>] </a:t>
            </a:r>
            <a:endParaRPr lang="ru-RU" sz="2000" dirty="0"/>
          </a:p>
        </p:txBody>
      </p:sp>
      <p:graphicFrame>
        <p:nvGraphicFramePr>
          <p:cNvPr id="4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82395752"/>
              </p:ext>
            </p:extLst>
          </p:nvPr>
        </p:nvGraphicFramePr>
        <p:xfrm>
          <a:off x="7008184" y="2347628"/>
          <a:ext cx="2137425" cy="3248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035" name="ISIS/Draw Sketch" r:id="rId3" imgW="2314800" imgH="4169880" progId="ISISServer">
                  <p:embed/>
                </p:oleObj>
              </mc:Choice>
              <mc:Fallback>
                <p:oleObj name="ISIS/Draw Sketch" r:id="rId3" imgW="2314800" imgH="4169880" progId="ISISServer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08184" y="2347628"/>
                        <a:ext cx="2137425" cy="3248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6" name="Прямая со стрелкой 5"/>
          <p:cNvCxnSpPr/>
          <p:nvPr/>
        </p:nvCxnSpPr>
        <p:spPr bwMode="auto">
          <a:xfrm>
            <a:off x="1248690" y="2174505"/>
            <a:ext cx="1595118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" name="TextBox 6"/>
          <p:cNvSpPr txBox="1"/>
          <p:nvPr/>
        </p:nvSpPr>
        <p:spPr>
          <a:xfrm>
            <a:off x="1266024" y="1851340"/>
            <a:ext cx="16434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/>
              <a:t>мін</a:t>
            </a:r>
            <a:r>
              <a:rPr lang="ru-RU" dirty="0"/>
              <a:t>. к-</a:t>
            </a:r>
            <a:r>
              <a:rPr lang="ru-RU" dirty="0" err="1"/>
              <a:t>ти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en-US" dirty="0"/>
              <a:t>t</a:t>
            </a:r>
          </a:p>
          <a:p>
            <a:r>
              <a:rPr lang="ru-RU" dirty="0" err="1"/>
              <a:t>гідроліз</a:t>
            </a:r>
            <a:r>
              <a:rPr lang="ru-RU" dirty="0"/>
              <a:t>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004048" y="5589240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dirty="0">
                <a:solidFill>
                  <a:srgbClr val="000000"/>
                </a:solidFill>
              </a:rPr>
              <a:t> </a:t>
            </a:r>
            <a:r>
              <a:rPr lang="ru-RU" sz="1400" b="1" dirty="0">
                <a:solidFill>
                  <a:srgbClr val="990000"/>
                </a:solidFill>
                <a:sym typeface="Symbol" pitchFamily="18" charset="2"/>
              </a:rPr>
              <a:t></a:t>
            </a:r>
            <a:r>
              <a:rPr lang="ru-RU" sz="1400" b="1" dirty="0">
                <a:solidFill>
                  <a:srgbClr val="990000"/>
                </a:solidFill>
              </a:rPr>
              <a:t>-Д-</a:t>
            </a:r>
            <a:r>
              <a:rPr lang="ru-RU" sz="1400" b="1" dirty="0" err="1">
                <a:solidFill>
                  <a:srgbClr val="990000"/>
                </a:solidFill>
              </a:rPr>
              <a:t>глюкопіран</a:t>
            </a:r>
            <a:r>
              <a:rPr lang="ru-RU" sz="1600" b="1" dirty="0" err="1">
                <a:solidFill>
                  <a:srgbClr val="000099"/>
                </a:solidFill>
              </a:rPr>
              <a:t>озил</a:t>
            </a:r>
            <a:r>
              <a:rPr lang="ru-RU" sz="1400" b="1" dirty="0">
                <a:solidFill>
                  <a:srgbClr val="990000"/>
                </a:solidFill>
              </a:rPr>
              <a:t>- (1</a:t>
            </a:r>
            <a:r>
              <a:rPr lang="ru-RU" sz="1400" b="1" dirty="0">
                <a:solidFill>
                  <a:srgbClr val="990000"/>
                </a:solidFill>
                <a:sym typeface="Symbol" pitchFamily="18" charset="2"/>
              </a:rPr>
              <a:t>2)- </a:t>
            </a:r>
            <a:r>
              <a:rPr lang="ru-RU" sz="1400" b="1" dirty="0">
                <a:solidFill>
                  <a:srgbClr val="990000"/>
                </a:solidFill>
              </a:rPr>
              <a:t>-Д-</a:t>
            </a:r>
            <a:r>
              <a:rPr lang="ru-RU" sz="1400" b="1" dirty="0" err="1">
                <a:solidFill>
                  <a:srgbClr val="990000"/>
                </a:solidFill>
              </a:rPr>
              <a:t>фруктофуран</a:t>
            </a:r>
            <a:r>
              <a:rPr lang="ru-RU" sz="1600" b="1" dirty="0" err="1">
                <a:solidFill>
                  <a:srgbClr val="000099"/>
                </a:solidFill>
              </a:rPr>
              <a:t>озид</a:t>
            </a:r>
            <a:endParaRPr lang="ru-RU" dirty="0"/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520" y="3711969"/>
            <a:ext cx="3886572" cy="2331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8929" name="Picture 1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8858" y="3210444"/>
            <a:ext cx="2634865" cy="1940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158644" y="6174015"/>
            <a:ext cx="51435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ru-RU" dirty="0" err="1"/>
              <a:t>напівацетальні</a:t>
            </a:r>
            <a:r>
              <a:rPr lang="ru-RU" dirty="0"/>
              <a:t>  –ОН </a:t>
            </a:r>
            <a:r>
              <a:rPr lang="ru-RU" dirty="0" err="1"/>
              <a:t>обох</a:t>
            </a:r>
            <a:r>
              <a:rPr lang="ru-RU" dirty="0"/>
              <a:t> молекул</a:t>
            </a:r>
          </a:p>
          <a:p>
            <a:pPr algn="l"/>
            <a:r>
              <a:rPr lang="ru-RU" dirty="0" err="1"/>
              <a:t>беруть</a:t>
            </a:r>
            <a:r>
              <a:rPr lang="ru-RU" dirty="0"/>
              <a:t> участь в </a:t>
            </a:r>
            <a:r>
              <a:rPr lang="ru-RU" dirty="0" err="1"/>
              <a:t>утворенні</a:t>
            </a:r>
            <a:r>
              <a:rPr lang="ru-RU" dirty="0"/>
              <a:t> </a:t>
            </a:r>
            <a:r>
              <a:rPr lang="ru-RU" dirty="0" err="1"/>
              <a:t>глікозидного</a:t>
            </a:r>
            <a:r>
              <a:rPr lang="ru-RU" dirty="0"/>
              <a:t> </a:t>
            </a:r>
            <a:r>
              <a:rPr lang="ru-RU" dirty="0" err="1"/>
              <a:t>зв'язку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0248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972616" y="0"/>
            <a:ext cx="8229600" cy="1143000"/>
          </a:xfrm>
        </p:spPr>
        <p:txBody>
          <a:bodyPr/>
          <a:lstStyle/>
          <a:p>
            <a:r>
              <a:rPr lang="ru-RU" sz="3200" b="1" dirty="0">
                <a:solidFill>
                  <a:srgbClr val="FF0000"/>
                </a:solidFill>
              </a:rPr>
              <a:t>САХАРОЗА І КАРІЕС</a:t>
            </a:r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6726" y="-7001"/>
            <a:ext cx="3146750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104642"/>
            <a:ext cx="8964488" cy="4525963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/>
              <a:t>В 1 мл </a:t>
            </a:r>
            <a:r>
              <a:rPr lang="ru-RU" sz="2400" dirty="0" err="1"/>
              <a:t>слини</a:t>
            </a:r>
            <a:r>
              <a:rPr lang="ru-RU" sz="2400" dirty="0"/>
              <a:t> </a:t>
            </a:r>
            <a:r>
              <a:rPr lang="ru-RU" sz="2400" dirty="0" err="1"/>
              <a:t>знаходиться</a:t>
            </a:r>
            <a:r>
              <a:rPr lang="ru-RU" sz="2400" dirty="0"/>
              <a:t> </a:t>
            </a:r>
            <a:r>
              <a:rPr lang="ru-RU" sz="2400" dirty="0" err="1"/>
              <a:t>понад</a:t>
            </a:r>
            <a:r>
              <a:rPr lang="ru-RU" sz="2400" dirty="0"/>
              <a:t> 100 млн. </a:t>
            </a:r>
            <a:r>
              <a:rPr lang="ru-RU" sz="2400" dirty="0" err="1"/>
              <a:t>бактерій</a:t>
            </a:r>
            <a:r>
              <a:rPr lang="ru-RU" sz="2400" dirty="0"/>
              <a:t>.! </a:t>
            </a:r>
            <a:r>
              <a:rPr lang="en-US" sz="2400" dirty="0"/>
              <a:t>Streptococcus </a:t>
            </a:r>
            <a:r>
              <a:rPr lang="en-US" sz="2400" dirty="0" err="1"/>
              <a:t>mutans</a:t>
            </a:r>
            <a:r>
              <a:rPr lang="en-US" sz="2400" dirty="0">
                <a:latin typeface="Arial"/>
                <a:cs typeface="Arial"/>
              </a:rPr>
              <a:t>→</a:t>
            </a:r>
            <a:r>
              <a:rPr lang="ru-RU" sz="2400" dirty="0" err="1">
                <a:latin typeface="Arial"/>
                <a:cs typeface="Arial"/>
              </a:rPr>
              <a:t>каріес</a:t>
            </a:r>
            <a:r>
              <a:rPr lang="ru-RU" sz="2400" dirty="0">
                <a:latin typeface="Arial"/>
                <a:cs typeface="Arial"/>
              </a:rPr>
              <a:t>!</a:t>
            </a:r>
          </a:p>
          <a:p>
            <a:pPr marL="0" indent="0">
              <a:buNone/>
            </a:pPr>
            <a:r>
              <a:rPr lang="ru-RU" sz="2400" dirty="0">
                <a:latin typeface="Arial"/>
                <a:cs typeface="Arial"/>
              </a:rPr>
              <a:t>На </a:t>
            </a:r>
            <a:r>
              <a:rPr lang="ru-RU" sz="2400" dirty="0" err="1">
                <a:latin typeface="Arial"/>
                <a:cs typeface="Arial"/>
              </a:rPr>
              <a:t>поверхні</a:t>
            </a:r>
            <a:r>
              <a:rPr lang="ru-RU" sz="2400" dirty="0">
                <a:latin typeface="Arial"/>
                <a:cs typeface="Arial"/>
              </a:rPr>
              <a:t> </a:t>
            </a:r>
            <a:r>
              <a:rPr lang="ru-RU" sz="2400" dirty="0" err="1">
                <a:latin typeface="Arial"/>
                <a:cs typeface="Arial"/>
              </a:rPr>
              <a:t>цих</a:t>
            </a:r>
            <a:r>
              <a:rPr lang="ru-RU" sz="2400" dirty="0">
                <a:latin typeface="Arial"/>
                <a:cs typeface="Arial"/>
              </a:rPr>
              <a:t> </a:t>
            </a:r>
            <a:r>
              <a:rPr lang="ru-RU" sz="2400" dirty="0" err="1">
                <a:latin typeface="Arial"/>
                <a:cs typeface="Arial"/>
              </a:rPr>
              <a:t>бактерій</a:t>
            </a:r>
            <a:r>
              <a:rPr lang="ru-RU" sz="2400" dirty="0">
                <a:latin typeface="Arial"/>
                <a:cs typeface="Arial"/>
              </a:rPr>
              <a:t> </a:t>
            </a:r>
            <a:r>
              <a:rPr lang="ru-RU" sz="2400" dirty="0" err="1">
                <a:latin typeface="Arial"/>
                <a:cs typeface="Arial"/>
              </a:rPr>
              <a:t>утворюється</a:t>
            </a:r>
            <a:r>
              <a:rPr lang="ru-RU" sz="2400" dirty="0">
                <a:latin typeface="Arial"/>
                <a:cs typeface="Arial"/>
              </a:rPr>
              <a:t> </a:t>
            </a:r>
          </a:p>
          <a:p>
            <a:pPr marL="0" indent="0" algn="ctr">
              <a:buNone/>
            </a:pPr>
            <a:r>
              <a:rPr lang="ru-RU" sz="2400" dirty="0">
                <a:latin typeface="Arial"/>
                <a:cs typeface="Arial"/>
              </a:rPr>
              <a:t>Ф </a:t>
            </a:r>
            <a:r>
              <a:rPr lang="ru-RU" sz="2400" dirty="0" err="1">
                <a:latin typeface="Arial"/>
                <a:cs typeface="Arial"/>
              </a:rPr>
              <a:t>глюкозилтрансфераза</a:t>
            </a:r>
            <a:endParaRPr lang="ru-RU" sz="2400" dirty="0"/>
          </a:p>
          <a:p>
            <a:pPr marL="0" indent="0">
              <a:buNone/>
            </a:pPr>
            <a:endParaRPr lang="ru-RU" sz="2400" dirty="0"/>
          </a:p>
        </p:txBody>
      </p:sp>
      <p:cxnSp>
        <p:nvCxnSpPr>
          <p:cNvPr id="5" name="Прямая со стрелкой 4"/>
          <p:cNvCxnSpPr/>
          <p:nvPr/>
        </p:nvCxnSpPr>
        <p:spPr bwMode="auto">
          <a:xfrm flipH="1">
            <a:off x="2339752" y="3151600"/>
            <a:ext cx="720080" cy="43204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" name="Прямая со стрелкой 6"/>
          <p:cNvCxnSpPr/>
          <p:nvPr/>
        </p:nvCxnSpPr>
        <p:spPr bwMode="auto">
          <a:xfrm>
            <a:off x="5222630" y="3140968"/>
            <a:ext cx="864096" cy="43204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TextBox 7"/>
          <p:cNvSpPr txBox="1"/>
          <p:nvPr/>
        </p:nvSpPr>
        <p:spPr>
          <a:xfrm>
            <a:off x="275051" y="3573639"/>
            <a:ext cx="25859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/>
              <a:t>Розщеплює</a:t>
            </a:r>
            <a:r>
              <a:rPr lang="ru-RU" dirty="0"/>
              <a:t> сахарозу </a:t>
            </a:r>
          </a:p>
          <a:p>
            <a:r>
              <a:rPr lang="ru-RU" dirty="0"/>
              <a:t>на глюкозу + фруктозу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498838" y="3583648"/>
            <a:ext cx="517577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Синтез декстрану </a:t>
            </a:r>
          </a:p>
          <a:p>
            <a:r>
              <a:rPr lang="ru-RU" dirty="0"/>
              <a:t>(структурна од. </a:t>
            </a:r>
            <a:r>
              <a:rPr lang="el-GR" dirty="0">
                <a:latin typeface="Arial"/>
                <a:cs typeface="Arial"/>
              </a:rPr>
              <a:t>β</a:t>
            </a:r>
            <a:r>
              <a:rPr lang="ru-RU" dirty="0">
                <a:latin typeface="Arial"/>
                <a:cs typeface="Arial"/>
              </a:rPr>
              <a:t>-Д-</a:t>
            </a:r>
            <a:r>
              <a:rPr lang="ru-RU" dirty="0" err="1">
                <a:latin typeface="Arial"/>
                <a:cs typeface="Arial"/>
              </a:rPr>
              <a:t>глюкопіраноза</a:t>
            </a:r>
            <a:r>
              <a:rPr lang="ru-RU" dirty="0">
                <a:latin typeface="Arial"/>
                <a:cs typeface="Arial"/>
              </a:rPr>
              <a:t>)</a:t>
            </a:r>
          </a:p>
          <a:p>
            <a:r>
              <a:rPr lang="ru-RU" dirty="0" err="1">
                <a:latin typeface="Arial"/>
                <a:cs typeface="Arial"/>
              </a:rPr>
              <a:t>Зубний</a:t>
            </a:r>
            <a:r>
              <a:rPr lang="ru-RU" dirty="0">
                <a:latin typeface="Arial"/>
                <a:cs typeface="Arial"/>
              </a:rPr>
              <a:t> </a:t>
            </a:r>
            <a:r>
              <a:rPr lang="ru-RU" dirty="0" err="1">
                <a:latin typeface="Arial"/>
                <a:cs typeface="Arial"/>
              </a:rPr>
              <a:t>наліт</a:t>
            </a:r>
            <a:r>
              <a:rPr lang="ru-RU" dirty="0">
                <a:latin typeface="Arial"/>
                <a:cs typeface="Arial"/>
              </a:rPr>
              <a:t> на 10% </a:t>
            </a:r>
            <a:r>
              <a:rPr lang="ru-RU" dirty="0" err="1">
                <a:latin typeface="Arial"/>
                <a:cs typeface="Arial"/>
              </a:rPr>
              <a:t>складається</a:t>
            </a:r>
            <a:r>
              <a:rPr lang="ru-RU" dirty="0">
                <a:latin typeface="Arial"/>
                <a:cs typeface="Arial"/>
              </a:rPr>
              <a:t> з декстрану,</a:t>
            </a:r>
          </a:p>
          <a:p>
            <a:r>
              <a:rPr lang="ru-RU" dirty="0" err="1">
                <a:latin typeface="Arial"/>
                <a:cs typeface="Arial"/>
              </a:rPr>
              <a:t>який</a:t>
            </a:r>
            <a:r>
              <a:rPr lang="ru-RU" dirty="0">
                <a:latin typeface="Arial"/>
                <a:cs typeface="Arial"/>
              </a:rPr>
              <a:t> </a:t>
            </a:r>
            <a:r>
              <a:rPr lang="ru-RU" dirty="0" err="1">
                <a:latin typeface="Arial"/>
                <a:cs typeface="Arial"/>
              </a:rPr>
              <a:t>зв’язує</a:t>
            </a:r>
            <a:r>
              <a:rPr lang="ru-RU" dirty="0">
                <a:latin typeface="Arial"/>
                <a:cs typeface="Arial"/>
              </a:rPr>
              <a:t> </a:t>
            </a:r>
            <a:r>
              <a:rPr lang="ru-RU" dirty="0" err="1">
                <a:latin typeface="Arial"/>
                <a:cs typeface="Arial"/>
              </a:rPr>
              <a:t>емаль</a:t>
            </a:r>
            <a:r>
              <a:rPr lang="ru-RU" dirty="0">
                <a:latin typeface="Arial"/>
                <a:cs typeface="Arial"/>
              </a:rPr>
              <a:t> зуба і </a:t>
            </a:r>
            <a:r>
              <a:rPr lang="ru-RU" dirty="0" err="1">
                <a:latin typeface="Arial"/>
                <a:cs typeface="Arial"/>
              </a:rPr>
              <a:t>бактерії</a:t>
            </a:r>
            <a:endParaRPr lang="ru-RU" dirty="0"/>
          </a:p>
        </p:txBody>
      </p:sp>
      <p:cxnSp>
        <p:nvCxnSpPr>
          <p:cNvPr id="13" name="Прямая соединительная линия 12"/>
          <p:cNvCxnSpPr/>
          <p:nvPr/>
        </p:nvCxnSpPr>
        <p:spPr bwMode="auto">
          <a:xfrm>
            <a:off x="1979712" y="4219970"/>
            <a:ext cx="0" cy="108123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" name="Прямая со стрелкой 14"/>
          <p:cNvCxnSpPr/>
          <p:nvPr/>
        </p:nvCxnSpPr>
        <p:spPr bwMode="auto">
          <a:xfrm>
            <a:off x="1979712" y="5301208"/>
            <a:ext cx="4238937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" name="TextBox 15"/>
          <p:cNvSpPr txBox="1"/>
          <p:nvPr/>
        </p:nvSpPr>
        <p:spPr>
          <a:xfrm>
            <a:off x="2242847" y="4900086"/>
            <a:ext cx="37664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/>
              <a:t>гліколіз</a:t>
            </a:r>
            <a:r>
              <a:rPr lang="ru-RU" dirty="0"/>
              <a:t> и </a:t>
            </a:r>
            <a:r>
              <a:rPr lang="ru-RU" dirty="0" err="1"/>
              <a:t>молочнокисле</a:t>
            </a:r>
            <a:r>
              <a:rPr lang="ru-RU" dirty="0"/>
              <a:t> </a:t>
            </a:r>
            <a:r>
              <a:rPr lang="ru-RU" dirty="0" err="1"/>
              <a:t>бродіння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6109744" y="4891941"/>
            <a:ext cx="30342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tabLst>
                <a:tab pos="268288" algn="l"/>
              </a:tabLst>
            </a:pPr>
            <a:r>
              <a:rPr lang="ru-RU" dirty="0"/>
              <a:t>	</a:t>
            </a:r>
            <a:r>
              <a:rPr lang="ru-RU" dirty="0" err="1"/>
              <a:t>Молочна</a:t>
            </a:r>
            <a:r>
              <a:rPr lang="ru-RU" dirty="0"/>
              <a:t> кислота,</a:t>
            </a:r>
          </a:p>
          <a:p>
            <a:pPr algn="l"/>
            <a:r>
              <a:rPr lang="ru-RU" dirty="0"/>
              <a:t>↑ </a:t>
            </a:r>
            <a:r>
              <a:rPr lang="ru-RU" dirty="0" err="1"/>
              <a:t>кислотність</a:t>
            </a:r>
            <a:r>
              <a:rPr lang="ru-RU" dirty="0"/>
              <a:t>  в </a:t>
            </a:r>
            <a:r>
              <a:rPr lang="ru-RU" dirty="0" err="1"/>
              <a:t>порожнині</a:t>
            </a:r>
            <a:endParaRPr lang="ru-RU" dirty="0"/>
          </a:p>
          <a:p>
            <a:pPr algn="l"/>
            <a:r>
              <a:rPr lang="ru-RU" dirty="0"/>
              <a:t>рота, </a:t>
            </a:r>
            <a:r>
              <a:rPr lang="ru-RU" dirty="0" err="1"/>
              <a:t>сприяє</a:t>
            </a:r>
            <a:endParaRPr lang="ru-RU" dirty="0"/>
          </a:p>
          <a:p>
            <a:pPr algn="l"/>
            <a:r>
              <a:rPr lang="ru-RU" dirty="0" err="1"/>
              <a:t>розчиненню</a:t>
            </a:r>
            <a:r>
              <a:rPr lang="ru-RU" dirty="0"/>
              <a:t> </a:t>
            </a:r>
            <a:r>
              <a:rPr lang="ru-RU" dirty="0" err="1"/>
              <a:t>кальцію</a:t>
            </a:r>
            <a:endParaRPr lang="ru-RU" dirty="0"/>
          </a:p>
        </p:txBody>
      </p:sp>
      <p:pic>
        <p:nvPicPr>
          <p:cNvPr id="3993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3158" y="5316362"/>
            <a:ext cx="2224700" cy="1568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85625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854" y="71462"/>
            <a:ext cx="7776864" cy="844078"/>
          </a:xfrm>
        </p:spPr>
        <p:txBody>
          <a:bodyPr/>
          <a:lstStyle/>
          <a:p>
            <a:r>
              <a:rPr lang="ru-RU" sz="3200" b="1" dirty="0">
                <a:solidFill>
                  <a:srgbClr val="FF0000"/>
                </a:solidFill>
              </a:rPr>
              <a:t>ПОЛІСАХАРИДИ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853530"/>
            <a:ext cx="8874916" cy="852373"/>
          </a:xfrm>
        </p:spPr>
        <p:txBody>
          <a:bodyPr/>
          <a:lstStyle/>
          <a:p>
            <a:pPr marL="0" lvl="0" indent="0" algn="just">
              <a:buNone/>
              <a:tabLst>
                <a:tab pos="360363" algn="l"/>
              </a:tabLst>
            </a:pPr>
            <a:r>
              <a:rPr lang="ru-RU" sz="2000" dirty="0"/>
              <a:t>	</a:t>
            </a:r>
            <a:r>
              <a:rPr lang="ru-RU" sz="2000" dirty="0" err="1"/>
              <a:t>Сполуки</a:t>
            </a:r>
            <a:r>
              <a:rPr lang="ru-RU" sz="2000" dirty="0"/>
              <a:t>, </a:t>
            </a:r>
            <a:r>
              <a:rPr lang="ru-RU" sz="2000" dirty="0" err="1"/>
              <a:t>молекули</a:t>
            </a:r>
            <a:r>
              <a:rPr lang="ru-RU" sz="2000" dirty="0"/>
              <a:t> </a:t>
            </a:r>
            <a:r>
              <a:rPr lang="ru-RU" sz="2000" dirty="0" err="1"/>
              <a:t>яких</a:t>
            </a:r>
            <a:r>
              <a:rPr lang="ru-RU" sz="2000" dirty="0"/>
              <a:t> </a:t>
            </a:r>
            <a:r>
              <a:rPr lang="ru-RU" sz="2000" dirty="0" err="1"/>
              <a:t>містять</a:t>
            </a:r>
            <a:r>
              <a:rPr lang="ru-RU" sz="2000" dirty="0"/>
              <a:t> </a:t>
            </a:r>
            <a:r>
              <a:rPr lang="ru-RU" sz="2000" dirty="0" err="1"/>
              <a:t>більше</a:t>
            </a:r>
            <a:r>
              <a:rPr lang="ru-RU" sz="2000" dirty="0"/>
              <a:t> 10 </a:t>
            </a:r>
            <a:r>
              <a:rPr lang="ru-RU" sz="2000" dirty="0" err="1"/>
              <a:t>моносахаридів</a:t>
            </a:r>
            <a:r>
              <a:rPr lang="ru-RU" sz="2000" dirty="0"/>
              <a:t>, </a:t>
            </a:r>
            <a:r>
              <a:rPr lang="ru-RU" sz="2000" dirty="0" err="1"/>
              <a:t>сполучених</a:t>
            </a:r>
            <a:r>
              <a:rPr lang="ru-RU" sz="2000" dirty="0"/>
              <a:t> О-</a:t>
            </a:r>
            <a:r>
              <a:rPr lang="ru-RU" sz="2000" dirty="0" err="1"/>
              <a:t>глікозидним</a:t>
            </a:r>
            <a:r>
              <a:rPr lang="ru-RU" sz="2000" dirty="0"/>
              <a:t> </a:t>
            </a:r>
            <a:r>
              <a:rPr lang="ru-RU" sz="2000" dirty="0" err="1"/>
              <a:t>зв'язком</a:t>
            </a:r>
            <a:r>
              <a:rPr lang="ru-RU" sz="2000" dirty="0"/>
              <a:t>. </a:t>
            </a:r>
            <a:r>
              <a:rPr lang="ru-RU" sz="2000" dirty="0" err="1"/>
              <a:t>Це</a:t>
            </a:r>
            <a:r>
              <a:rPr lang="ru-RU" sz="2000" dirty="0"/>
              <a:t> </a:t>
            </a:r>
            <a:r>
              <a:rPr lang="ru-RU" sz="2000" dirty="0" err="1"/>
              <a:t>вуглеводи</a:t>
            </a:r>
            <a:r>
              <a:rPr lang="ru-RU" sz="2000" dirty="0"/>
              <a:t>, </a:t>
            </a:r>
            <a:r>
              <a:rPr lang="ru-RU" sz="2000" dirty="0" err="1"/>
              <a:t>поліацеталі</a:t>
            </a:r>
            <a:r>
              <a:rPr lang="ru-RU" sz="2000" dirty="0"/>
              <a:t>,  </a:t>
            </a:r>
            <a:r>
              <a:rPr lang="ru-RU" sz="2000" dirty="0" err="1"/>
              <a:t>поліглікозиди</a:t>
            </a:r>
            <a:r>
              <a:rPr lang="ru-RU" sz="2000" dirty="0"/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8849" y="2685712"/>
            <a:ext cx="459051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err="1">
                <a:solidFill>
                  <a:srgbClr val="FF0000"/>
                </a:solidFill>
              </a:rPr>
              <a:t>Гомоглікани</a:t>
            </a:r>
            <a:endParaRPr lang="ru-RU" sz="2000" dirty="0">
              <a:solidFill>
                <a:srgbClr val="FF0000"/>
              </a:solidFill>
            </a:endParaRPr>
          </a:p>
          <a:p>
            <a:r>
              <a:rPr lang="ru-RU" sz="2000" dirty="0"/>
              <a:t> </a:t>
            </a:r>
          </a:p>
          <a:p>
            <a:pPr algn="l"/>
            <a:r>
              <a:rPr lang="ru-RU" sz="2000" dirty="0" err="1"/>
              <a:t>побудовані</a:t>
            </a:r>
            <a:r>
              <a:rPr lang="ru-RU" sz="2000" dirty="0"/>
              <a:t> з </a:t>
            </a:r>
            <a:r>
              <a:rPr lang="ru-RU" sz="2000" dirty="0" err="1"/>
              <a:t>однакових</a:t>
            </a:r>
            <a:endParaRPr lang="ru-RU" sz="2000" dirty="0"/>
          </a:p>
          <a:p>
            <a:pPr algn="l"/>
            <a:r>
              <a:rPr lang="ru-RU" sz="2000" dirty="0"/>
              <a:t>  </a:t>
            </a:r>
            <a:r>
              <a:rPr lang="ru-RU" sz="2000" dirty="0" err="1"/>
              <a:t>моносахаридних</a:t>
            </a:r>
            <a:r>
              <a:rPr lang="ru-RU" sz="2000" dirty="0"/>
              <a:t> ланок:</a:t>
            </a:r>
          </a:p>
          <a:p>
            <a:pPr algn="l"/>
            <a:r>
              <a:rPr lang="ru-RU" sz="2000" dirty="0"/>
              <a:t>з пентоз → </a:t>
            </a:r>
            <a:r>
              <a:rPr lang="ru-RU" sz="2000" dirty="0" err="1"/>
              <a:t>пентозани</a:t>
            </a:r>
            <a:r>
              <a:rPr lang="ru-RU" sz="2000" dirty="0"/>
              <a:t> </a:t>
            </a:r>
            <a:r>
              <a:rPr lang="ru-RU" sz="2000" dirty="0">
                <a:latin typeface="Arial"/>
                <a:cs typeface="Arial"/>
              </a:rPr>
              <a:t>(С</a:t>
            </a:r>
            <a:r>
              <a:rPr lang="ru-RU" sz="2000" baseline="-25000" dirty="0">
                <a:latin typeface="Arial"/>
                <a:cs typeface="Arial"/>
              </a:rPr>
              <a:t>5</a:t>
            </a:r>
            <a:r>
              <a:rPr lang="ru-RU" sz="2000" dirty="0">
                <a:latin typeface="Arial"/>
                <a:cs typeface="Arial"/>
              </a:rPr>
              <a:t>Н</a:t>
            </a:r>
            <a:r>
              <a:rPr lang="ru-RU" sz="2000" baseline="-25000" dirty="0">
                <a:latin typeface="Arial"/>
                <a:cs typeface="Arial"/>
              </a:rPr>
              <a:t>8</a:t>
            </a:r>
            <a:r>
              <a:rPr lang="ru-RU" sz="2000" dirty="0">
                <a:latin typeface="Arial"/>
                <a:cs typeface="Arial"/>
              </a:rPr>
              <a:t>О</a:t>
            </a:r>
            <a:r>
              <a:rPr lang="ru-RU" sz="2000" baseline="-25000" dirty="0">
                <a:latin typeface="Arial"/>
                <a:cs typeface="Arial"/>
              </a:rPr>
              <a:t>4</a:t>
            </a:r>
            <a:r>
              <a:rPr lang="ru-RU" sz="2000" dirty="0">
                <a:latin typeface="Arial"/>
                <a:cs typeface="Arial"/>
              </a:rPr>
              <a:t>)</a:t>
            </a:r>
            <a:r>
              <a:rPr lang="en-US" sz="2000" baseline="-25000" dirty="0">
                <a:latin typeface="Arial"/>
                <a:cs typeface="Arial"/>
              </a:rPr>
              <a:t>n</a:t>
            </a:r>
            <a:r>
              <a:rPr lang="ru-RU" sz="2000" dirty="0">
                <a:latin typeface="Arial"/>
                <a:cs typeface="Arial"/>
              </a:rPr>
              <a:t>, </a:t>
            </a:r>
          </a:p>
          <a:p>
            <a:pPr algn="l"/>
            <a:r>
              <a:rPr lang="ru-RU" sz="2000" dirty="0">
                <a:latin typeface="Arial"/>
                <a:cs typeface="Arial"/>
              </a:rPr>
              <a:t>з гексоз →</a:t>
            </a:r>
            <a:r>
              <a:rPr lang="ru-RU" sz="2000" dirty="0" err="1">
                <a:latin typeface="Arial"/>
                <a:cs typeface="Arial"/>
              </a:rPr>
              <a:t>гексозани</a:t>
            </a:r>
            <a:r>
              <a:rPr lang="ru-RU" sz="2000" dirty="0">
                <a:latin typeface="Arial"/>
                <a:cs typeface="Arial"/>
              </a:rPr>
              <a:t> (С</a:t>
            </a:r>
            <a:r>
              <a:rPr lang="ru-RU" sz="2000" baseline="-25000" dirty="0">
                <a:latin typeface="Arial"/>
                <a:cs typeface="Arial"/>
              </a:rPr>
              <a:t>6</a:t>
            </a:r>
            <a:r>
              <a:rPr lang="ru-RU" sz="2000" dirty="0">
                <a:latin typeface="Arial"/>
                <a:cs typeface="Arial"/>
              </a:rPr>
              <a:t>Н</a:t>
            </a:r>
            <a:r>
              <a:rPr lang="ru-RU" sz="2000" baseline="-25000" dirty="0">
                <a:latin typeface="Arial"/>
                <a:cs typeface="Arial"/>
              </a:rPr>
              <a:t>10</a:t>
            </a:r>
            <a:r>
              <a:rPr lang="ru-RU" sz="2000" dirty="0">
                <a:latin typeface="Arial"/>
                <a:cs typeface="Arial"/>
              </a:rPr>
              <a:t>О</a:t>
            </a:r>
            <a:r>
              <a:rPr lang="ru-RU" sz="2000" baseline="-25000" dirty="0">
                <a:latin typeface="Arial"/>
                <a:cs typeface="Arial"/>
              </a:rPr>
              <a:t>5</a:t>
            </a:r>
            <a:r>
              <a:rPr lang="ru-RU" sz="2000" dirty="0">
                <a:latin typeface="Arial"/>
                <a:cs typeface="Arial"/>
              </a:rPr>
              <a:t>)</a:t>
            </a:r>
            <a:r>
              <a:rPr lang="en-US" sz="2000" baseline="-25000" dirty="0">
                <a:latin typeface="Arial"/>
                <a:cs typeface="Arial"/>
              </a:rPr>
              <a:t>n </a:t>
            </a:r>
            <a:r>
              <a:rPr lang="ru-RU" sz="2000" baseline="-25000" dirty="0">
                <a:latin typeface="Arial"/>
                <a:cs typeface="Arial"/>
              </a:rPr>
              <a:t>.</a:t>
            </a:r>
          </a:p>
          <a:p>
            <a:pPr algn="l"/>
            <a:r>
              <a:rPr lang="ru-RU" sz="2000" b="1" dirty="0" err="1">
                <a:solidFill>
                  <a:srgbClr val="FF0000"/>
                </a:solidFill>
                <a:latin typeface="Arial"/>
                <a:cs typeface="Arial"/>
              </a:rPr>
              <a:t>Рослинного</a:t>
            </a:r>
            <a:r>
              <a:rPr lang="ru-RU" sz="2000" b="1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ru-RU" sz="2000" dirty="0" err="1">
                <a:latin typeface="Arial"/>
                <a:cs typeface="Arial"/>
              </a:rPr>
              <a:t>походження</a:t>
            </a:r>
            <a:r>
              <a:rPr lang="ru-RU" sz="2000" dirty="0">
                <a:latin typeface="Arial"/>
                <a:cs typeface="Arial"/>
              </a:rPr>
              <a:t>: </a:t>
            </a:r>
            <a:r>
              <a:rPr lang="ru-RU" sz="2000" dirty="0" err="1">
                <a:latin typeface="Arial"/>
                <a:cs typeface="Arial"/>
              </a:rPr>
              <a:t>крохмаль</a:t>
            </a:r>
            <a:r>
              <a:rPr lang="ru-RU" sz="2000" dirty="0">
                <a:latin typeface="Arial"/>
                <a:cs typeface="Arial"/>
              </a:rPr>
              <a:t>, </a:t>
            </a:r>
            <a:r>
              <a:rPr lang="ru-RU" sz="2000" dirty="0" err="1">
                <a:latin typeface="Arial"/>
                <a:cs typeface="Arial"/>
              </a:rPr>
              <a:t>целюлоза</a:t>
            </a:r>
            <a:r>
              <a:rPr lang="ru-RU" sz="2000" dirty="0">
                <a:latin typeface="Arial"/>
                <a:cs typeface="Arial"/>
              </a:rPr>
              <a:t>, </a:t>
            </a:r>
            <a:r>
              <a:rPr lang="ru-RU" sz="2000" dirty="0" err="1">
                <a:latin typeface="Arial"/>
                <a:cs typeface="Arial"/>
              </a:rPr>
              <a:t>пектинові</a:t>
            </a:r>
            <a:r>
              <a:rPr lang="ru-RU" sz="2000" dirty="0">
                <a:latin typeface="Arial"/>
                <a:cs typeface="Arial"/>
              </a:rPr>
              <a:t> </a:t>
            </a:r>
            <a:r>
              <a:rPr lang="ru-RU" sz="2000" dirty="0" err="1">
                <a:latin typeface="Arial"/>
                <a:cs typeface="Arial"/>
              </a:rPr>
              <a:t>речовини</a:t>
            </a:r>
            <a:r>
              <a:rPr lang="ru-RU" sz="2000" dirty="0">
                <a:latin typeface="Arial"/>
                <a:cs typeface="Arial"/>
              </a:rPr>
              <a:t>.</a:t>
            </a:r>
          </a:p>
          <a:p>
            <a:pPr algn="l"/>
            <a:r>
              <a:rPr lang="ru-RU" sz="2000" b="1" dirty="0" err="1">
                <a:solidFill>
                  <a:srgbClr val="FF0000"/>
                </a:solidFill>
                <a:latin typeface="Arial"/>
                <a:cs typeface="Arial"/>
              </a:rPr>
              <a:t>Тваринного</a:t>
            </a:r>
            <a:r>
              <a:rPr lang="ru-RU" sz="2000" b="1" dirty="0">
                <a:latin typeface="Arial"/>
                <a:cs typeface="Arial"/>
              </a:rPr>
              <a:t> </a:t>
            </a:r>
            <a:r>
              <a:rPr lang="ru-RU" sz="2000" dirty="0" err="1">
                <a:latin typeface="Arial"/>
                <a:cs typeface="Arial"/>
              </a:rPr>
              <a:t>походження</a:t>
            </a:r>
            <a:r>
              <a:rPr lang="ru-RU" sz="2000" dirty="0">
                <a:latin typeface="Arial"/>
                <a:cs typeface="Arial"/>
              </a:rPr>
              <a:t>: </a:t>
            </a:r>
            <a:r>
              <a:rPr lang="ru-RU" sz="2000" dirty="0" err="1">
                <a:latin typeface="Arial"/>
                <a:cs typeface="Arial"/>
              </a:rPr>
              <a:t>глікоген</a:t>
            </a:r>
            <a:r>
              <a:rPr lang="ru-RU" sz="2000" dirty="0">
                <a:latin typeface="Arial"/>
                <a:cs typeface="Arial"/>
              </a:rPr>
              <a:t>, </a:t>
            </a:r>
            <a:r>
              <a:rPr lang="ru-RU" sz="2000" dirty="0" err="1">
                <a:latin typeface="Arial"/>
                <a:cs typeface="Arial"/>
              </a:rPr>
              <a:t>хітин</a:t>
            </a:r>
            <a:r>
              <a:rPr lang="ru-RU" sz="2000" dirty="0">
                <a:latin typeface="Arial"/>
                <a:cs typeface="Arial"/>
              </a:rPr>
              <a:t>.</a:t>
            </a:r>
          </a:p>
          <a:p>
            <a:pPr algn="l"/>
            <a:r>
              <a:rPr lang="ru-RU" sz="2000" b="1" dirty="0" err="1">
                <a:solidFill>
                  <a:srgbClr val="FF0000"/>
                </a:solidFill>
                <a:latin typeface="Arial"/>
                <a:cs typeface="Arial"/>
              </a:rPr>
              <a:t>Бактеріального</a:t>
            </a:r>
            <a:r>
              <a:rPr lang="ru-RU" sz="2000" b="1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ru-RU" sz="2000" dirty="0" err="1">
                <a:latin typeface="Arial"/>
                <a:cs typeface="Arial"/>
              </a:rPr>
              <a:t>походження</a:t>
            </a:r>
            <a:r>
              <a:rPr lang="ru-RU" sz="2000" dirty="0">
                <a:latin typeface="Arial"/>
                <a:cs typeface="Arial"/>
              </a:rPr>
              <a:t>: </a:t>
            </a:r>
            <a:r>
              <a:rPr lang="ru-RU" sz="2000" dirty="0" err="1">
                <a:latin typeface="Arial"/>
                <a:cs typeface="Arial"/>
              </a:rPr>
              <a:t>декстрани</a:t>
            </a:r>
            <a:r>
              <a:rPr lang="ru-RU" sz="2000" dirty="0">
                <a:latin typeface="Arial"/>
                <a:cs typeface="Arial"/>
              </a:rPr>
              <a:t>.</a:t>
            </a:r>
            <a:endParaRPr lang="ru-RU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4647968" y="2685712"/>
            <a:ext cx="445371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err="1">
                <a:solidFill>
                  <a:srgbClr val="FF0000"/>
                </a:solidFill>
              </a:rPr>
              <a:t>Гетероглікани</a:t>
            </a:r>
            <a:endParaRPr lang="ru-RU" sz="2000" dirty="0">
              <a:solidFill>
                <a:srgbClr val="FF0000"/>
              </a:solidFill>
            </a:endParaRPr>
          </a:p>
          <a:p>
            <a:endParaRPr lang="ru-RU" sz="2000" dirty="0"/>
          </a:p>
          <a:p>
            <a:pPr algn="l"/>
            <a:r>
              <a:rPr lang="ru-RU" sz="2000" dirty="0" err="1"/>
              <a:t>побудовані</a:t>
            </a:r>
            <a:r>
              <a:rPr lang="ru-RU" sz="2000" dirty="0"/>
              <a:t> з </a:t>
            </a:r>
            <a:r>
              <a:rPr lang="ru-RU" sz="2000" dirty="0" err="1"/>
              <a:t>різних</a:t>
            </a:r>
            <a:endParaRPr lang="ru-RU" sz="2000" dirty="0"/>
          </a:p>
          <a:p>
            <a:pPr algn="l"/>
            <a:r>
              <a:rPr lang="ru-RU" sz="2000" dirty="0" err="1"/>
              <a:t>моносахаридних</a:t>
            </a:r>
            <a:r>
              <a:rPr lang="ru-RU" sz="2000" dirty="0"/>
              <a:t> ланок: </a:t>
            </a:r>
            <a:r>
              <a:rPr lang="ru-RU" sz="2000" dirty="0" err="1"/>
              <a:t>гіалуронова</a:t>
            </a:r>
            <a:r>
              <a:rPr lang="ru-RU" sz="2000" dirty="0"/>
              <a:t> кислота, гепарин, </a:t>
            </a:r>
            <a:r>
              <a:rPr lang="ru-RU" sz="2000" dirty="0" err="1"/>
              <a:t>хондроїтинсульфати</a:t>
            </a:r>
            <a:r>
              <a:rPr lang="ru-RU" sz="2000" dirty="0"/>
              <a:t>.</a:t>
            </a:r>
          </a:p>
          <a:p>
            <a:pPr algn="l"/>
            <a:r>
              <a:rPr lang="ru-RU" sz="2000" dirty="0" err="1"/>
              <a:t>Полісахариди</a:t>
            </a:r>
            <a:r>
              <a:rPr lang="ru-RU" sz="2000" dirty="0"/>
              <a:t> </a:t>
            </a:r>
            <a:r>
              <a:rPr lang="ru-RU" sz="2000" dirty="0" err="1"/>
              <a:t>сполучної</a:t>
            </a:r>
            <a:r>
              <a:rPr lang="ru-RU" sz="2000" dirty="0"/>
              <a:t> </a:t>
            </a:r>
            <a:r>
              <a:rPr lang="ru-RU" sz="2000" dirty="0" err="1"/>
              <a:t>тканини</a:t>
            </a:r>
            <a:r>
              <a:rPr lang="ru-RU" sz="2000" dirty="0"/>
              <a:t> (</a:t>
            </a:r>
            <a:r>
              <a:rPr lang="ru-RU" sz="2000" dirty="0" err="1"/>
              <a:t>шкіра</a:t>
            </a:r>
            <a:r>
              <a:rPr lang="ru-RU" sz="2000" dirty="0"/>
              <a:t>, </a:t>
            </a:r>
            <a:r>
              <a:rPr lang="ru-RU" sz="2000" dirty="0" err="1"/>
              <a:t>хрящі</a:t>
            </a:r>
            <a:r>
              <a:rPr lang="ru-RU" sz="2000" dirty="0"/>
              <a:t>, </a:t>
            </a:r>
            <a:r>
              <a:rPr lang="ru-RU" sz="2000" dirty="0" err="1"/>
              <a:t>рогівка</a:t>
            </a:r>
            <a:r>
              <a:rPr lang="ru-RU" sz="2000" dirty="0"/>
              <a:t>, </a:t>
            </a:r>
            <a:r>
              <a:rPr lang="ru-RU" sz="2000" dirty="0" err="1"/>
              <a:t>кістки</a:t>
            </a:r>
            <a:r>
              <a:rPr lang="ru-RU" sz="2000" dirty="0"/>
              <a:t>, </a:t>
            </a:r>
            <a:r>
              <a:rPr lang="ru-RU" sz="2000" dirty="0" err="1"/>
              <a:t>стінки</a:t>
            </a:r>
            <a:r>
              <a:rPr lang="ru-RU" sz="2000" dirty="0"/>
              <a:t> великих </a:t>
            </a:r>
            <a:r>
              <a:rPr lang="ru-RU" sz="2000" dirty="0" err="1"/>
              <a:t>кровоносних</a:t>
            </a:r>
            <a:r>
              <a:rPr lang="ru-RU" sz="2000" dirty="0"/>
              <a:t> </a:t>
            </a:r>
            <a:r>
              <a:rPr lang="ru-RU" sz="2000" dirty="0" err="1"/>
              <a:t>судин</a:t>
            </a:r>
            <a:r>
              <a:rPr lang="ru-RU" sz="2000" dirty="0"/>
              <a:t>).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21382" y="1950402"/>
            <a:ext cx="35764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/>
              <a:t>ГОМОПОЛІСАХАРИДИ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882508" y="1979548"/>
            <a:ext cx="38842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/>
              <a:t>ГЕТЕРОПОЛІСАХАРИДИ</a:t>
            </a:r>
          </a:p>
        </p:txBody>
      </p:sp>
    </p:spTree>
    <p:extLst>
      <p:ext uri="{BB962C8B-B14F-4D97-AF65-F5344CB8AC3E}">
        <p14:creationId xmlns:p14="http://schemas.microsoft.com/office/powerpoint/2010/main" val="1410042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792088"/>
          </a:xfrm>
        </p:spPr>
        <p:txBody>
          <a:bodyPr/>
          <a:lstStyle/>
          <a:p>
            <a:r>
              <a:rPr lang="ru-RU" sz="3200" b="1" kern="1200" cap="all" dirty="0" err="1">
                <a:solidFill>
                  <a:srgbClr val="FF0000"/>
                </a:solidFill>
                <a:latin typeface="Arial" charset="0"/>
                <a:ea typeface="+mn-ea"/>
                <a:cs typeface="Arial" charset="0"/>
                <a:sym typeface="Symbol" pitchFamily="18" charset="2"/>
              </a:rPr>
              <a:t>Крохмаль</a:t>
            </a:r>
            <a:r>
              <a:rPr lang="ru-RU" sz="3200" b="1" kern="1200" cap="all" dirty="0">
                <a:solidFill>
                  <a:srgbClr val="FF0000"/>
                </a:solidFill>
                <a:latin typeface="Arial" charset="0"/>
                <a:ea typeface="+mn-ea"/>
                <a:cs typeface="Arial" charset="0"/>
                <a:sym typeface="Symbol" pitchFamily="18" charset="2"/>
              </a:rPr>
              <a:t>, </a:t>
            </a:r>
            <a:r>
              <a:rPr lang="ru-RU" sz="3200" b="1" kern="1200" cap="all" dirty="0" err="1">
                <a:solidFill>
                  <a:srgbClr val="FF0000"/>
                </a:solidFill>
                <a:latin typeface="Arial" charset="0"/>
                <a:ea typeface="+mn-ea"/>
                <a:cs typeface="Arial" charset="0"/>
                <a:sym typeface="Symbol" pitchFamily="18" charset="2"/>
              </a:rPr>
              <a:t>амІлоза</a:t>
            </a:r>
            <a:r>
              <a:rPr lang="ru-RU" sz="3200" b="1" kern="1200" cap="all" dirty="0">
                <a:solidFill>
                  <a:srgbClr val="FF0000"/>
                </a:solidFill>
                <a:latin typeface="Arial" charset="0"/>
                <a:ea typeface="+mn-ea"/>
                <a:cs typeface="Arial" charset="0"/>
                <a:sym typeface="Symbol" pitchFamily="18" charset="2"/>
              </a:rPr>
              <a:t>, </a:t>
            </a:r>
            <a:r>
              <a:rPr lang="ru-RU" sz="3200" b="1" kern="1200" cap="all" dirty="0" err="1">
                <a:solidFill>
                  <a:srgbClr val="FF0000"/>
                </a:solidFill>
                <a:latin typeface="Arial" charset="0"/>
                <a:ea typeface="+mn-ea"/>
                <a:cs typeface="Arial" charset="0"/>
                <a:sym typeface="Symbol" pitchFamily="18" charset="2"/>
              </a:rPr>
              <a:t>амілопектин</a:t>
            </a:r>
            <a:endParaRPr lang="ru-RU" sz="7200" b="1" cap="all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620688"/>
            <a:ext cx="9144000" cy="4525963"/>
          </a:xfrm>
        </p:spPr>
        <p:txBody>
          <a:bodyPr/>
          <a:lstStyle/>
          <a:p>
            <a:pPr marL="0" lvl="0" indent="0" algn="just">
              <a:spcBef>
                <a:spcPct val="0"/>
              </a:spcBef>
              <a:buNone/>
            </a:pPr>
            <a:r>
              <a:rPr lang="ru-RU" sz="1600" b="1" kern="1200" dirty="0" err="1">
                <a:solidFill>
                  <a:srgbClr val="FF0000"/>
                </a:solidFill>
                <a:latin typeface="Arial" charset="0"/>
                <a:cs typeface="Arial" charset="0"/>
                <a:sym typeface="Symbol" pitchFamily="18" charset="2"/>
              </a:rPr>
              <a:t>Крохмаль</a:t>
            </a:r>
            <a:r>
              <a:rPr lang="ru-RU" sz="1600" b="1" kern="1200" dirty="0">
                <a:solidFill>
                  <a:srgbClr val="FF0000"/>
                </a:solidFill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ru-RU" sz="1600" b="1" kern="1200" dirty="0">
                <a:latin typeface="Arial" charset="0"/>
                <a:cs typeface="Arial" charset="0"/>
                <a:sym typeface="Symbol" pitchFamily="18" charset="2"/>
              </a:rPr>
              <a:t>є </a:t>
            </a:r>
            <a:r>
              <a:rPr lang="ru-RU" sz="1600" b="1" kern="1200" dirty="0" err="1">
                <a:latin typeface="Arial" charset="0"/>
                <a:cs typeface="Arial" charset="0"/>
                <a:sym typeface="Symbol" pitchFamily="18" charset="2"/>
              </a:rPr>
              <a:t>сумішшю</a:t>
            </a:r>
            <a:r>
              <a:rPr lang="ru-RU" sz="1600" b="1" kern="1200" dirty="0"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ru-RU" sz="1600" b="1" kern="1200" dirty="0" err="1">
                <a:latin typeface="Arial" charset="0"/>
                <a:cs typeface="Arial" charset="0"/>
                <a:sym typeface="Symbol" pitchFamily="18" charset="2"/>
              </a:rPr>
              <a:t>двох</a:t>
            </a:r>
            <a:r>
              <a:rPr lang="ru-RU" sz="1600" b="1" kern="1200" dirty="0"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ru-RU" sz="1600" b="1" kern="1200" dirty="0" err="1">
                <a:latin typeface="Arial" charset="0"/>
                <a:cs typeface="Arial" charset="0"/>
                <a:sym typeface="Symbol" pitchFamily="18" charset="2"/>
              </a:rPr>
              <a:t>фракцій</a:t>
            </a:r>
            <a:r>
              <a:rPr lang="ru-RU" sz="1600" b="1" kern="1200" dirty="0">
                <a:latin typeface="Arial" charset="0"/>
                <a:cs typeface="Arial" charset="0"/>
                <a:sym typeface="Symbol" pitchFamily="18" charset="2"/>
              </a:rPr>
              <a:t> -  20%  </a:t>
            </a:r>
            <a:r>
              <a:rPr lang="ru-RU" sz="1600" b="1" kern="1200" dirty="0" err="1">
                <a:latin typeface="Arial" charset="0"/>
                <a:cs typeface="Arial" charset="0"/>
                <a:sym typeface="Symbol" pitchFamily="18" charset="2"/>
              </a:rPr>
              <a:t>амілози</a:t>
            </a:r>
            <a:r>
              <a:rPr lang="ru-RU" sz="1600" b="1" kern="1200" dirty="0">
                <a:latin typeface="Arial" charset="0"/>
                <a:cs typeface="Arial" charset="0"/>
                <a:sym typeface="Symbol" pitchFamily="18" charset="2"/>
              </a:rPr>
              <a:t> (</a:t>
            </a:r>
            <a:r>
              <a:rPr lang="ru-RU" sz="1600" b="1" kern="1200" dirty="0" err="1">
                <a:latin typeface="Arial" charset="0"/>
                <a:cs typeface="Arial" charset="0"/>
                <a:sym typeface="Symbol" pitchFamily="18" charset="2"/>
              </a:rPr>
              <a:t>фракція</a:t>
            </a:r>
            <a:r>
              <a:rPr lang="ru-RU" sz="1600" b="1" kern="1200" dirty="0">
                <a:latin typeface="Arial" charset="0"/>
                <a:cs typeface="Arial" charset="0"/>
                <a:sym typeface="Symbol" pitchFamily="18" charset="2"/>
              </a:rPr>
              <a:t>, </a:t>
            </a:r>
            <a:r>
              <a:rPr lang="ru-RU" sz="1600" b="1" kern="1200" dirty="0" err="1">
                <a:latin typeface="Arial" charset="0"/>
                <a:cs typeface="Arial" charset="0"/>
                <a:sym typeface="Symbol" pitchFamily="18" charset="2"/>
              </a:rPr>
              <a:t>розчинна</a:t>
            </a:r>
            <a:r>
              <a:rPr lang="ru-RU" sz="1600" b="1" kern="1200" dirty="0">
                <a:latin typeface="Arial" charset="0"/>
                <a:cs typeface="Arial" charset="0"/>
                <a:sym typeface="Symbol" pitchFamily="18" charset="2"/>
              </a:rPr>
              <a:t> у </a:t>
            </a:r>
            <a:r>
              <a:rPr lang="ru-RU" sz="1600" b="1" kern="1200" dirty="0" err="1">
                <a:latin typeface="Arial" charset="0"/>
                <a:cs typeface="Arial" charset="0"/>
                <a:sym typeface="Symbol" pitchFamily="18" charset="2"/>
              </a:rPr>
              <a:t>воді</a:t>
            </a:r>
            <a:r>
              <a:rPr lang="ru-RU" sz="1600" b="1" kern="1200" dirty="0">
                <a:latin typeface="Arial" charset="0"/>
                <a:cs typeface="Arial" charset="0"/>
                <a:sym typeface="Symbol" pitchFamily="18" charset="2"/>
              </a:rPr>
              <a:t>) і 80%  </a:t>
            </a:r>
            <a:r>
              <a:rPr lang="ru-RU" sz="1600" b="1" kern="1200" dirty="0" err="1">
                <a:latin typeface="Arial" charset="0"/>
                <a:cs typeface="Arial" charset="0"/>
                <a:sym typeface="Symbol" pitchFamily="18" charset="2"/>
              </a:rPr>
              <a:t>амілопектину</a:t>
            </a:r>
            <a:r>
              <a:rPr lang="ru-RU" sz="1600" b="1" kern="1200" dirty="0">
                <a:latin typeface="Arial" charset="0"/>
                <a:cs typeface="Arial" charset="0"/>
                <a:sym typeface="Symbol" pitchFamily="18" charset="2"/>
              </a:rPr>
              <a:t> (</a:t>
            </a:r>
            <a:r>
              <a:rPr lang="ru-RU" sz="1600" b="1" kern="1200" dirty="0" err="1">
                <a:latin typeface="Arial" charset="0"/>
                <a:cs typeface="Arial" charset="0"/>
                <a:sym typeface="Symbol" pitchFamily="18" charset="2"/>
              </a:rPr>
              <a:t>фракція</a:t>
            </a:r>
            <a:r>
              <a:rPr lang="ru-RU" sz="1600" b="1" kern="1200" dirty="0">
                <a:latin typeface="Arial" charset="0"/>
                <a:cs typeface="Arial" charset="0"/>
                <a:sym typeface="Symbol" pitchFamily="18" charset="2"/>
              </a:rPr>
              <a:t>, </a:t>
            </a:r>
            <a:r>
              <a:rPr lang="ru-RU" sz="1600" b="1" kern="1200" dirty="0" err="1">
                <a:latin typeface="Arial" charset="0"/>
                <a:cs typeface="Arial" charset="0"/>
                <a:sym typeface="Symbol" pitchFamily="18" charset="2"/>
              </a:rPr>
              <a:t>нерозчинна</a:t>
            </a:r>
            <a:r>
              <a:rPr lang="ru-RU" sz="1600" b="1" kern="1200" dirty="0">
                <a:latin typeface="Arial" charset="0"/>
                <a:cs typeface="Arial" charset="0"/>
                <a:sym typeface="Symbol" pitchFamily="18" charset="2"/>
              </a:rPr>
              <a:t> у </a:t>
            </a:r>
            <a:r>
              <a:rPr lang="ru-RU" sz="1600" b="1" kern="1200" dirty="0" err="1">
                <a:latin typeface="Arial" charset="0"/>
                <a:cs typeface="Arial" charset="0"/>
                <a:sym typeface="Symbol" pitchFamily="18" charset="2"/>
              </a:rPr>
              <a:t>воді</a:t>
            </a:r>
            <a:r>
              <a:rPr lang="ru-RU" sz="1600" b="1" kern="1200" dirty="0">
                <a:latin typeface="Arial" charset="0"/>
                <a:cs typeface="Arial" charset="0"/>
                <a:sym typeface="Symbol" pitchFamily="18" charset="2"/>
              </a:rPr>
              <a:t>).</a:t>
            </a:r>
          </a:p>
          <a:p>
            <a:pPr marL="0" lvl="0" indent="0" algn="just">
              <a:spcBef>
                <a:spcPct val="0"/>
              </a:spcBef>
              <a:buNone/>
            </a:pPr>
            <a:r>
              <a:rPr lang="ru-RU" sz="1600" b="1" kern="1200" dirty="0" err="1">
                <a:solidFill>
                  <a:srgbClr val="FF0000"/>
                </a:solidFill>
                <a:latin typeface="Arial" charset="0"/>
                <a:cs typeface="Arial" charset="0"/>
                <a:sym typeface="Symbol" pitchFamily="18" charset="2"/>
              </a:rPr>
              <a:t>Кислотний</a:t>
            </a:r>
            <a:r>
              <a:rPr lang="ru-RU" sz="1600" b="1" kern="1200" dirty="0">
                <a:solidFill>
                  <a:srgbClr val="FF0000"/>
                </a:solidFill>
                <a:latin typeface="Arial" charset="0"/>
                <a:cs typeface="Arial" charset="0"/>
                <a:sym typeface="Symbol" pitchFamily="18" charset="2"/>
              </a:rPr>
              <a:t> і </a:t>
            </a:r>
            <a:r>
              <a:rPr lang="ru-RU" sz="1600" b="1" kern="1200" dirty="0" err="1">
                <a:solidFill>
                  <a:srgbClr val="FF0000"/>
                </a:solidFill>
                <a:latin typeface="Arial" charset="0"/>
                <a:cs typeface="Arial" charset="0"/>
                <a:sym typeface="Symbol" pitchFamily="18" charset="2"/>
              </a:rPr>
              <a:t>ферментний</a:t>
            </a:r>
            <a:r>
              <a:rPr lang="ru-RU" sz="1600" b="1" kern="1200" dirty="0">
                <a:solidFill>
                  <a:srgbClr val="FF0000"/>
                </a:solidFill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ru-RU" sz="1600" b="1" kern="1200" dirty="0" err="1">
                <a:solidFill>
                  <a:srgbClr val="FF0000"/>
                </a:solidFill>
                <a:latin typeface="Arial" charset="0"/>
                <a:cs typeface="Arial" charset="0"/>
                <a:sym typeface="Symbol" pitchFamily="18" charset="2"/>
              </a:rPr>
              <a:t>гідроліз</a:t>
            </a:r>
            <a:r>
              <a:rPr lang="ru-RU" sz="1600" b="1" kern="1200" dirty="0">
                <a:solidFill>
                  <a:srgbClr val="FF0000"/>
                </a:solidFill>
                <a:latin typeface="Arial" charset="0"/>
                <a:cs typeface="Arial" charset="0"/>
                <a:sym typeface="Symbol" pitchFamily="18" charset="2"/>
              </a:rPr>
              <a:t>:</a:t>
            </a:r>
          </a:p>
          <a:p>
            <a:pPr marL="0" lvl="0" indent="0" algn="just">
              <a:spcBef>
                <a:spcPct val="0"/>
              </a:spcBef>
              <a:buNone/>
            </a:pP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                                       (С</a:t>
            </a:r>
            <a:r>
              <a:rPr lang="ru-RU" sz="1600" kern="1200" baseline="-250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6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Н</a:t>
            </a:r>
            <a:r>
              <a:rPr lang="ru-RU" sz="1600" kern="1200" baseline="-250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10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О</a:t>
            </a:r>
            <a:r>
              <a:rPr lang="ru-RU" sz="1600" kern="1200" baseline="-250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5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)</a:t>
            </a:r>
            <a:r>
              <a:rPr lang="en-US" sz="1600" kern="1200" baseline="-250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n</a:t>
            </a:r>
            <a:r>
              <a:rPr lang="ru-RU" sz="1600" kern="1200" baseline="-250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en-US" sz="16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→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(С</a:t>
            </a:r>
            <a:r>
              <a:rPr lang="ru-RU" sz="1600" kern="1200" baseline="-250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6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Н</a:t>
            </a:r>
            <a:r>
              <a:rPr lang="ru-RU" sz="1600" kern="1200" baseline="-250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10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О</a:t>
            </a:r>
            <a:r>
              <a:rPr lang="ru-RU" sz="1600" kern="1200" baseline="-250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5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)</a:t>
            </a:r>
            <a:r>
              <a:rPr lang="ru-RU" sz="1600" kern="1200" baseline="-250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х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ru-RU" sz="1600" kern="1200" dirty="0">
                <a:solidFill>
                  <a:srgbClr val="000000"/>
                </a:solidFill>
                <a:latin typeface="Arial"/>
                <a:cs typeface="Arial"/>
                <a:sym typeface="Symbol" pitchFamily="18" charset="2"/>
              </a:rPr>
              <a:t>→ 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С</a:t>
            </a:r>
            <a:r>
              <a:rPr lang="ru-RU" sz="1600" kern="1200" baseline="-250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12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Н</a:t>
            </a:r>
            <a:r>
              <a:rPr lang="ru-RU" sz="1600" kern="1200" baseline="-250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22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О</a:t>
            </a:r>
            <a:r>
              <a:rPr lang="ru-RU" sz="1600" kern="1200" baseline="-250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11  </a:t>
            </a:r>
            <a:r>
              <a:rPr lang="ru-RU" sz="1600" kern="1200" dirty="0">
                <a:solidFill>
                  <a:srgbClr val="000000"/>
                </a:solidFill>
                <a:latin typeface="Arial"/>
                <a:cs typeface="Arial"/>
                <a:sym typeface="Symbol" pitchFamily="18" charset="2"/>
              </a:rPr>
              <a:t>→ 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С</a:t>
            </a:r>
            <a:r>
              <a:rPr lang="ru-RU" sz="1600" kern="1200" baseline="-250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6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Н</a:t>
            </a:r>
            <a:r>
              <a:rPr lang="ru-RU" sz="1600" kern="1200" baseline="-250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12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О</a:t>
            </a:r>
            <a:r>
              <a:rPr lang="ru-RU" sz="1600" kern="1200" baseline="-250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6</a:t>
            </a:r>
          </a:p>
          <a:p>
            <a:pPr marL="0" lvl="0" indent="0">
              <a:spcBef>
                <a:spcPct val="0"/>
              </a:spcBef>
              <a:buNone/>
            </a:pPr>
            <a:r>
              <a:rPr lang="ru-RU" sz="1600" kern="1200" baseline="-250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                                                                </a:t>
            </a:r>
            <a:r>
              <a:rPr lang="ru-RU" sz="1600" kern="1200" baseline="-250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крохмаль</a:t>
            </a:r>
            <a:r>
              <a:rPr lang="ru-RU" sz="1600" kern="1200" baseline="-250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           </a:t>
            </a:r>
            <a:r>
              <a:rPr lang="ru-RU" sz="1600" kern="1200" baseline="-250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декстрини</a:t>
            </a:r>
            <a:r>
              <a:rPr lang="ru-RU" sz="1600" kern="1200" baseline="-250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                   мальтоза              Д-глюкоза</a:t>
            </a:r>
          </a:p>
          <a:p>
            <a:pPr marL="0" lvl="0" indent="0">
              <a:spcBef>
                <a:spcPct val="0"/>
              </a:spcBef>
              <a:buNone/>
            </a:pPr>
            <a:r>
              <a:rPr lang="ru-RU" sz="1800" kern="1200" baseline="-250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                                                                                        х</a:t>
            </a:r>
            <a:r>
              <a:rPr lang="ru-RU" sz="1800" kern="1200" baseline="-25000" dirty="0">
                <a:solidFill>
                  <a:srgbClr val="000000"/>
                </a:solidFill>
                <a:latin typeface="Arial"/>
                <a:cs typeface="Arial"/>
                <a:sym typeface="Symbol" pitchFamily="18" charset="2"/>
              </a:rPr>
              <a:t>&lt;</a:t>
            </a:r>
            <a:r>
              <a:rPr lang="en-US" sz="1800" kern="1200" baseline="-25000" dirty="0">
                <a:solidFill>
                  <a:srgbClr val="000000"/>
                </a:solidFill>
                <a:latin typeface="Arial"/>
                <a:cs typeface="Arial"/>
                <a:sym typeface="Symbol" pitchFamily="18" charset="2"/>
              </a:rPr>
              <a:t>n</a:t>
            </a:r>
            <a:endParaRPr lang="ru-RU" sz="1600" kern="1200" baseline="-25000" dirty="0">
              <a:solidFill>
                <a:srgbClr val="000000"/>
              </a:solidFill>
              <a:latin typeface="Arial" charset="0"/>
              <a:cs typeface="Arial" charset="0"/>
              <a:sym typeface="Symbol" pitchFamily="18" charset="2"/>
            </a:endParaRPr>
          </a:p>
          <a:p>
            <a:pPr marL="0" lvl="0" indent="0" algn="just">
              <a:spcBef>
                <a:spcPct val="0"/>
              </a:spcBef>
              <a:buNone/>
            </a:pPr>
            <a:r>
              <a:rPr lang="ru-RU" sz="1600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Ланцюг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ru-RU" sz="1600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амілози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ru-RU" sz="1600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нерозгалужений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,  </a:t>
            </a:r>
            <a:r>
              <a:rPr lang="ru-RU" sz="1600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всі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Д-</a:t>
            </a:r>
            <a:r>
              <a:rPr lang="ru-RU" sz="1600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глюкозні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ru-RU" sz="1600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одиниці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ru-RU" sz="1600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сполучені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-1-4-глікозидними </a:t>
            </a:r>
            <a:r>
              <a:rPr lang="ru-RU" sz="1600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зв'язками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: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64260347"/>
              </p:ext>
            </p:extLst>
          </p:nvPr>
        </p:nvGraphicFramePr>
        <p:xfrm>
          <a:off x="3039582" y="2276872"/>
          <a:ext cx="6115050" cy="1590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168" name="ISIS/Draw Sketch" r:id="rId3" imgW="6446584" imgH="1678732" progId="ISISServer">
                  <p:embed/>
                </p:oleObj>
              </mc:Choice>
              <mc:Fallback>
                <p:oleObj name="ISIS/Draw Sketch" r:id="rId3" imgW="6446584" imgH="1678732" progId="ISISServer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39582" y="2276872"/>
                        <a:ext cx="6115050" cy="1590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-6743" y="3789040"/>
            <a:ext cx="5289513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1600" b="1" dirty="0" err="1">
                <a:solidFill>
                  <a:srgbClr val="660066"/>
                </a:solidFill>
                <a:sym typeface="Symbol" pitchFamily="18" charset="2"/>
              </a:rPr>
              <a:t>Амілопектин</a:t>
            </a:r>
            <a:r>
              <a:rPr lang="ru-RU" sz="1600" dirty="0">
                <a:solidFill>
                  <a:srgbClr val="000000"/>
                </a:solidFill>
                <a:sym typeface="Symbol" pitchFamily="18" charset="2"/>
              </a:rPr>
              <a:t> – на </a:t>
            </a:r>
            <a:r>
              <a:rPr lang="ru-RU" sz="1600" dirty="0" err="1">
                <a:solidFill>
                  <a:srgbClr val="000000"/>
                </a:solidFill>
                <a:sym typeface="Symbol" pitchFamily="18" charset="2"/>
              </a:rPr>
              <a:t>відміну</a:t>
            </a:r>
            <a:r>
              <a:rPr lang="ru-RU" sz="1600" dirty="0">
                <a:solidFill>
                  <a:srgbClr val="000000"/>
                </a:solidFill>
                <a:sym typeface="Symbol" pitchFamily="18" charset="2"/>
              </a:rPr>
              <a:t> </a:t>
            </a:r>
            <a:r>
              <a:rPr lang="ru-RU" sz="1600" dirty="0" err="1">
                <a:solidFill>
                  <a:srgbClr val="000000"/>
                </a:solidFill>
                <a:sym typeface="Symbol" pitchFamily="18" charset="2"/>
              </a:rPr>
              <a:t>від</a:t>
            </a:r>
            <a:r>
              <a:rPr lang="ru-RU" sz="1600" dirty="0">
                <a:solidFill>
                  <a:srgbClr val="000000"/>
                </a:solidFill>
                <a:sym typeface="Symbol" pitchFamily="18" charset="2"/>
              </a:rPr>
              <a:t> </a:t>
            </a:r>
            <a:r>
              <a:rPr lang="ru-RU" sz="1600" dirty="0" err="1">
                <a:solidFill>
                  <a:srgbClr val="000000"/>
                </a:solidFill>
                <a:sym typeface="Symbol" pitchFamily="18" charset="2"/>
              </a:rPr>
              <a:t>амілози</a:t>
            </a:r>
            <a:r>
              <a:rPr lang="ru-RU" sz="1600" dirty="0">
                <a:solidFill>
                  <a:srgbClr val="000000"/>
                </a:solidFill>
                <a:sym typeface="Symbol" pitchFamily="18" charset="2"/>
              </a:rPr>
              <a:t>,</a:t>
            </a:r>
          </a:p>
          <a:p>
            <a:pPr lvl="0" algn="just"/>
            <a:r>
              <a:rPr lang="ru-RU" sz="1600" dirty="0" err="1">
                <a:solidFill>
                  <a:srgbClr val="000000"/>
                </a:solidFill>
                <a:sym typeface="Symbol" pitchFamily="18" charset="2"/>
              </a:rPr>
              <a:t>має</a:t>
            </a:r>
            <a:r>
              <a:rPr lang="ru-RU" sz="1600" dirty="0">
                <a:solidFill>
                  <a:srgbClr val="000000"/>
                </a:solidFill>
                <a:sym typeface="Symbol" pitchFamily="18" charset="2"/>
              </a:rPr>
              <a:t> </a:t>
            </a:r>
            <a:r>
              <a:rPr lang="ru-RU" sz="1600" dirty="0" err="1">
                <a:solidFill>
                  <a:srgbClr val="000000"/>
                </a:solidFill>
                <a:sym typeface="Symbol" pitchFamily="18" charset="2"/>
              </a:rPr>
              <a:t>розгалужену</a:t>
            </a:r>
            <a:r>
              <a:rPr lang="ru-RU" sz="1600" dirty="0">
                <a:solidFill>
                  <a:srgbClr val="000000"/>
                </a:solidFill>
                <a:sym typeface="Symbol" pitchFamily="18" charset="2"/>
              </a:rPr>
              <a:t> </a:t>
            </a:r>
            <a:r>
              <a:rPr lang="ru-RU" sz="1600" dirty="0" err="1">
                <a:solidFill>
                  <a:srgbClr val="000000"/>
                </a:solidFill>
                <a:sym typeface="Symbol" pitchFamily="18" charset="2"/>
              </a:rPr>
              <a:t>будову</a:t>
            </a:r>
            <a:endParaRPr lang="ru-RU" sz="1600" dirty="0">
              <a:solidFill>
                <a:srgbClr val="000000"/>
              </a:solidFill>
              <a:sym typeface="Symbol" pitchFamily="18" charset="2"/>
            </a:endParaRPr>
          </a:p>
          <a:p>
            <a:pPr lvl="0" algn="just"/>
            <a:r>
              <a:rPr lang="ru-RU" sz="1600" dirty="0">
                <a:solidFill>
                  <a:srgbClr val="000000"/>
                </a:solidFill>
                <a:sym typeface="Symbol" pitchFamily="18" charset="2"/>
              </a:rPr>
              <a:t>(</a:t>
            </a:r>
            <a:r>
              <a:rPr lang="ru-RU" sz="1600" dirty="0" err="1">
                <a:solidFill>
                  <a:srgbClr val="000000"/>
                </a:solidFill>
                <a:sym typeface="Symbol" pitchFamily="18" charset="2"/>
              </a:rPr>
              <a:t>Близько</a:t>
            </a:r>
            <a:r>
              <a:rPr lang="ru-RU" sz="1600" dirty="0">
                <a:solidFill>
                  <a:srgbClr val="000000"/>
                </a:solidFill>
                <a:sym typeface="Symbol" pitchFamily="18" charset="2"/>
              </a:rPr>
              <a:t> 30 </a:t>
            </a:r>
            <a:r>
              <a:rPr lang="ru-RU" sz="1600" dirty="0" err="1">
                <a:solidFill>
                  <a:srgbClr val="000000"/>
                </a:solidFill>
                <a:sym typeface="Symbol" pitchFamily="18" charset="2"/>
              </a:rPr>
              <a:t>розгалужень</a:t>
            </a:r>
            <a:r>
              <a:rPr lang="ru-RU" sz="1600" dirty="0">
                <a:solidFill>
                  <a:srgbClr val="000000"/>
                </a:solidFill>
                <a:sym typeface="Symbol" pitchFamily="18" charset="2"/>
              </a:rPr>
              <a:t> в </a:t>
            </a:r>
            <a:r>
              <a:rPr lang="ru-RU" sz="1600" dirty="0" err="1">
                <a:solidFill>
                  <a:srgbClr val="000000"/>
                </a:solidFill>
                <a:sym typeface="Symbol" pitchFamily="18" charset="2"/>
              </a:rPr>
              <a:t>молекулі</a:t>
            </a:r>
            <a:r>
              <a:rPr lang="ru-RU" sz="1600" dirty="0">
                <a:solidFill>
                  <a:srgbClr val="000000"/>
                </a:solidFill>
                <a:sym typeface="Symbol" pitchFamily="18" charset="2"/>
              </a:rPr>
              <a:t>).</a:t>
            </a:r>
          </a:p>
          <a:p>
            <a:pPr lvl="0" algn="just"/>
            <a:r>
              <a:rPr lang="ru-RU" sz="1600" dirty="0">
                <a:solidFill>
                  <a:srgbClr val="000000"/>
                </a:solidFill>
                <a:sym typeface="Symbol" pitchFamily="18" charset="2"/>
              </a:rPr>
              <a:t>В основному </a:t>
            </a:r>
            <a:r>
              <a:rPr lang="ru-RU" sz="1600" dirty="0" err="1">
                <a:solidFill>
                  <a:srgbClr val="000000"/>
                </a:solidFill>
                <a:sym typeface="Symbol" pitchFamily="18" charset="2"/>
              </a:rPr>
              <a:t>ланцюзі</a:t>
            </a:r>
            <a:r>
              <a:rPr lang="ru-RU" sz="1600" dirty="0">
                <a:solidFill>
                  <a:srgbClr val="000000"/>
                </a:solidFill>
                <a:sym typeface="Symbol" pitchFamily="18" charset="2"/>
              </a:rPr>
              <a:t> Д-</a:t>
            </a:r>
            <a:r>
              <a:rPr lang="ru-RU" sz="1600" dirty="0" err="1">
                <a:solidFill>
                  <a:srgbClr val="000000"/>
                </a:solidFill>
                <a:sym typeface="Symbol" pitchFamily="18" charset="2"/>
              </a:rPr>
              <a:t>глюкопіранози</a:t>
            </a:r>
            <a:endParaRPr lang="ru-RU" sz="1600" dirty="0">
              <a:solidFill>
                <a:srgbClr val="000000"/>
              </a:solidFill>
              <a:sym typeface="Symbol" pitchFamily="18" charset="2"/>
            </a:endParaRPr>
          </a:p>
          <a:p>
            <a:pPr lvl="0" algn="just"/>
            <a:r>
              <a:rPr lang="ru-RU" sz="1600" dirty="0" err="1">
                <a:solidFill>
                  <a:srgbClr val="000000"/>
                </a:solidFill>
                <a:sym typeface="Symbol" pitchFamily="18" charset="2"/>
              </a:rPr>
              <a:t>пов'язані</a:t>
            </a:r>
            <a:r>
              <a:rPr lang="ru-RU" sz="1600" dirty="0">
                <a:solidFill>
                  <a:srgbClr val="000000"/>
                </a:solidFill>
                <a:sym typeface="Symbol" pitchFamily="18" charset="2"/>
              </a:rPr>
              <a:t> -1-4-глікозидним </a:t>
            </a:r>
            <a:r>
              <a:rPr lang="ru-RU" sz="1600" dirty="0" err="1">
                <a:solidFill>
                  <a:srgbClr val="000000"/>
                </a:solidFill>
                <a:sym typeface="Symbol" pitchFamily="18" charset="2"/>
              </a:rPr>
              <a:t>зв’язками</a:t>
            </a:r>
            <a:r>
              <a:rPr lang="ru-RU" sz="1600" dirty="0">
                <a:solidFill>
                  <a:srgbClr val="000000"/>
                </a:solidFill>
                <a:sym typeface="Symbol" pitchFamily="18" charset="2"/>
              </a:rPr>
              <a:t>, </a:t>
            </a:r>
          </a:p>
          <a:p>
            <a:pPr lvl="0" algn="just"/>
            <a:r>
              <a:rPr lang="ru-RU" sz="1600" dirty="0">
                <a:solidFill>
                  <a:srgbClr val="000000"/>
                </a:solidFill>
                <a:sym typeface="Symbol" pitchFamily="18" charset="2"/>
              </a:rPr>
              <a:t>а в </a:t>
            </a:r>
            <a:r>
              <a:rPr lang="ru-RU" sz="1600" dirty="0" err="1">
                <a:solidFill>
                  <a:srgbClr val="000000"/>
                </a:solidFill>
                <a:sym typeface="Symbol" pitchFamily="18" charset="2"/>
              </a:rPr>
              <a:t>місцях</a:t>
            </a:r>
            <a:r>
              <a:rPr lang="ru-RU" sz="1600" dirty="0">
                <a:solidFill>
                  <a:srgbClr val="000000"/>
                </a:solidFill>
                <a:sym typeface="Symbol" pitchFamily="18" charset="2"/>
              </a:rPr>
              <a:t> </a:t>
            </a:r>
            <a:r>
              <a:rPr lang="ru-RU" sz="1600" dirty="0" err="1">
                <a:solidFill>
                  <a:srgbClr val="000000"/>
                </a:solidFill>
                <a:sym typeface="Symbol" pitchFamily="18" charset="2"/>
              </a:rPr>
              <a:t>розгалуження</a:t>
            </a:r>
            <a:r>
              <a:rPr lang="ru-RU" sz="1600" dirty="0">
                <a:solidFill>
                  <a:srgbClr val="000000"/>
                </a:solidFill>
                <a:sym typeface="Symbol" pitchFamily="18" charset="2"/>
              </a:rPr>
              <a:t> – -1-6-глікозидними </a:t>
            </a:r>
            <a:r>
              <a:rPr lang="ru-RU" sz="1600" dirty="0" err="1">
                <a:solidFill>
                  <a:srgbClr val="000000"/>
                </a:solidFill>
                <a:sym typeface="Symbol" pitchFamily="18" charset="2"/>
              </a:rPr>
              <a:t>зв’язками</a:t>
            </a:r>
            <a:r>
              <a:rPr lang="ru-RU" sz="1600" dirty="0">
                <a:solidFill>
                  <a:srgbClr val="000000"/>
                </a:solidFill>
                <a:sym typeface="Symbol" pitchFamily="18" charset="2"/>
              </a:rPr>
              <a:t>.</a:t>
            </a:r>
          </a:p>
          <a:p>
            <a:pPr lvl="0" algn="just"/>
            <a:r>
              <a:rPr lang="ru-RU" sz="1600" dirty="0" err="1">
                <a:solidFill>
                  <a:srgbClr val="000000"/>
                </a:solidFill>
                <a:sym typeface="Symbol" pitchFamily="18" charset="2"/>
              </a:rPr>
              <a:t>Між</a:t>
            </a:r>
            <a:r>
              <a:rPr lang="ru-RU" sz="1600" dirty="0">
                <a:solidFill>
                  <a:srgbClr val="000000"/>
                </a:solidFill>
                <a:sym typeface="Symbol" pitchFamily="18" charset="2"/>
              </a:rPr>
              <a:t> точками </a:t>
            </a:r>
            <a:r>
              <a:rPr lang="ru-RU" sz="1600" dirty="0" err="1">
                <a:solidFill>
                  <a:srgbClr val="000000"/>
                </a:solidFill>
                <a:sym typeface="Symbol" pitchFamily="18" charset="2"/>
              </a:rPr>
              <a:t>розгалуження</a:t>
            </a:r>
            <a:r>
              <a:rPr lang="ru-RU" sz="1600" dirty="0">
                <a:solidFill>
                  <a:srgbClr val="000000"/>
                </a:solidFill>
                <a:sym typeface="Symbol" pitchFamily="18" charset="2"/>
              </a:rPr>
              <a:t> </a:t>
            </a:r>
            <a:r>
              <a:rPr lang="ru-RU" sz="1600" dirty="0" err="1">
                <a:solidFill>
                  <a:srgbClr val="000000"/>
                </a:solidFill>
                <a:sym typeface="Symbol" pitchFamily="18" charset="2"/>
              </a:rPr>
              <a:t>розташовуються</a:t>
            </a:r>
            <a:endParaRPr lang="ru-RU" sz="1600" dirty="0">
              <a:solidFill>
                <a:srgbClr val="000000"/>
              </a:solidFill>
              <a:sym typeface="Symbol" pitchFamily="18" charset="2"/>
            </a:endParaRPr>
          </a:p>
          <a:p>
            <a:pPr lvl="0" algn="just"/>
            <a:r>
              <a:rPr lang="ru-RU" sz="1600" dirty="0">
                <a:solidFill>
                  <a:srgbClr val="000000"/>
                </a:solidFill>
                <a:sym typeface="Symbol" pitchFamily="18" charset="2"/>
              </a:rPr>
              <a:t>20-25 </a:t>
            </a:r>
            <a:r>
              <a:rPr lang="ru-RU" sz="1600" dirty="0" err="1">
                <a:solidFill>
                  <a:srgbClr val="000000"/>
                </a:solidFill>
                <a:sym typeface="Symbol" pitchFamily="18" charset="2"/>
              </a:rPr>
              <a:t>глюкозних</a:t>
            </a:r>
            <a:r>
              <a:rPr lang="ru-RU" sz="1600" dirty="0">
                <a:solidFill>
                  <a:srgbClr val="000000"/>
                </a:solidFill>
                <a:sym typeface="Symbol" pitchFamily="18" charset="2"/>
              </a:rPr>
              <a:t> </a:t>
            </a:r>
            <a:r>
              <a:rPr lang="ru-RU" sz="1600" dirty="0" err="1">
                <a:solidFill>
                  <a:srgbClr val="000000"/>
                </a:solidFill>
                <a:sym typeface="Symbol" pitchFamily="18" charset="2"/>
              </a:rPr>
              <a:t>залишків</a:t>
            </a:r>
            <a:r>
              <a:rPr lang="ru-RU" sz="1600" dirty="0">
                <a:solidFill>
                  <a:srgbClr val="000000"/>
                </a:solidFill>
                <a:sym typeface="Symbol" pitchFamily="18" charset="2"/>
              </a:rPr>
              <a:t>. </a:t>
            </a:r>
            <a:r>
              <a:rPr lang="ru-RU" sz="1600" dirty="0" err="1">
                <a:solidFill>
                  <a:srgbClr val="000000"/>
                </a:solidFill>
                <a:sym typeface="Symbol" pitchFamily="18" charset="2"/>
              </a:rPr>
              <a:t>Гідроліз</a:t>
            </a:r>
            <a:r>
              <a:rPr lang="ru-RU" sz="1600" dirty="0">
                <a:solidFill>
                  <a:srgbClr val="000000"/>
                </a:solidFill>
                <a:sym typeface="Symbol" pitchFamily="18" charset="2"/>
              </a:rPr>
              <a:t> </a:t>
            </a:r>
            <a:r>
              <a:rPr lang="ru-RU" sz="1600" dirty="0" err="1">
                <a:solidFill>
                  <a:srgbClr val="000000"/>
                </a:solidFill>
                <a:sym typeface="Symbol" pitchFamily="18" charset="2"/>
              </a:rPr>
              <a:t>крохмалю</a:t>
            </a:r>
            <a:r>
              <a:rPr lang="ru-RU" sz="1600" dirty="0">
                <a:solidFill>
                  <a:srgbClr val="000000"/>
                </a:solidFill>
                <a:sym typeface="Symbol" pitchFamily="18" charset="2"/>
              </a:rPr>
              <a:t> в ШКТ </a:t>
            </a:r>
            <a:r>
              <a:rPr lang="ru-RU" sz="1600" dirty="0" err="1">
                <a:solidFill>
                  <a:srgbClr val="000000"/>
                </a:solidFill>
                <a:sym typeface="Symbol" pitchFamily="18" charset="2"/>
              </a:rPr>
              <a:t>відбувається</a:t>
            </a:r>
            <a:r>
              <a:rPr lang="ru-RU" sz="1600" dirty="0">
                <a:solidFill>
                  <a:srgbClr val="000000"/>
                </a:solidFill>
                <a:sym typeface="Symbol" pitchFamily="18" charset="2"/>
              </a:rPr>
              <a:t> </a:t>
            </a:r>
            <a:r>
              <a:rPr lang="ru-RU" sz="1600" dirty="0" err="1">
                <a:solidFill>
                  <a:srgbClr val="000000"/>
                </a:solidFill>
                <a:sym typeface="Symbol" pitchFamily="18" charset="2"/>
              </a:rPr>
              <a:t>під</a:t>
            </a:r>
            <a:r>
              <a:rPr lang="ru-RU" sz="1600" dirty="0">
                <a:solidFill>
                  <a:srgbClr val="000000"/>
                </a:solidFill>
                <a:sym typeface="Symbol" pitchFamily="18" charset="2"/>
              </a:rPr>
              <a:t> </a:t>
            </a:r>
            <a:r>
              <a:rPr lang="ru-RU" sz="1600" dirty="0" err="1">
                <a:solidFill>
                  <a:srgbClr val="000000"/>
                </a:solidFill>
                <a:sym typeface="Symbol" pitchFamily="18" charset="2"/>
              </a:rPr>
              <a:t>дією</a:t>
            </a:r>
            <a:r>
              <a:rPr lang="ru-RU" sz="1600" dirty="0">
                <a:solidFill>
                  <a:srgbClr val="000000"/>
                </a:solidFill>
                <a:sym typeface="Symbol" pitchFamily="18" charset="2"/>
              </a:rPr>
              <a:t> </a:t>
            </a:r>
            <a:r>
              <a:rPr lang="ru-RU" sz="1600" dirty="0" err="1">
                <a:solidFill>
                  <a:srgbClr val="000000"/>
                </a:solidFill>
                <a:sym typeface="Symbol" pitchFamily="18" charset="2"/>
              </a:rPr>
              <a:t>ферментів</a:t>
            </a:r>
            <a:r>
              <a:rPr lang="ru-RU" sz="1600" dirty="0">
                <a:solidFill>
                  <a:srgbClr val="000000"/>
                </a:solidFill>
                <a:sym typeface="Symbol" pitchFamily="18" charset="2"/>
              </a:rPr>
              <a:t>, </a:t>
            </a:r>
            <a:r>
              <a:rPr lang="ru-RU" sz="1600" dirty="0" err="1">
                <a:solidFill>
                  <a:srgbClr val="000000"/>
                </a:solidFill>
                <a:sym typeface="Symbol" pitchFamily="18" charset="2"/>
              </a:rPr>
              <a:t>що</a:t>
            </a:r>
            <a:r>
              <a:rPr lang="ru-RU" sz="1600" dirty="0">
                <a:solidFill>
                  <a:srgbClr val="000000"/>
                </a:solidFill>
                <a:sym typeface="Symbol" pitchFamily="18" charset="2"/>
              </a:rPr>
              <a:t> </a:t>
            </a:r>
            <a:r>
              <a:rPr lang="ru-RU" sz="1600" dirty="0" err="1">
                <a:solidFill>
                  <a:srgbClr val="000000"/>
                </a:solidFill>
                <a:sym typeface="Symbol" pitchFamily="18" charset="2"/>
              </a:rPr>
              <a:t>розщеплюють</a:t>
            </a:r>
            <a:r>
              <a:rPr lang="ru-RU" sz="1600" dirty="0">
                <a:solidFill>
                  <a:srgbClr val="000000"/>
                </a:solidFill>
                <a:sym typeface="Symbol" pitchFamily="18" charset="2"/>
              </a:rPr>
              <a:t> (14) і (16) -</a:t>
            </a:r>
            <a:r>
              <a:rPr lang="ru-RU" sz="1600" dirty="0" err="1">
                <a:solidFill>
                  <a:srgbClr val="000000"/>
                </a:solidFill>
                <a:sym typeface="Symbol" pitchFamily="18" charset="2"/>
              </a:rPr>
              <a:t>глікозидними</a:t>
            </a:r>
            <a:r>
              <a:rPr lang="ru-RU" sz="1600" dirty="0">
                <a:solidFill>
                  <a:srgbClr val="000000"/>
                </a:solidFill>
                <a:sym typeface="Symbol" pitchFamily="18" charset="2"/>
              </a:rPr>
              <a:t> </a:t>
            </a:r>
            <a:r>
              <a:rPr lang="ru-RU" sz="1600" dirty="0" err="1">
                <a:solidFill>
                  <a:srgbClr val="000000"/>
                </a:solidFill>
                <a:sym typeface="Symbol" pitchFamily="18" charset="2"/>
              </a:rPr>
              <a:t>зв’язками</a:t>
            </a:r>
            <a:r>
              <a:rPr lang="ru-RU" sz="1600" dirty="0">
                <a:solidFill>
                  <a:srgbClr val="000000"/>
                </a:solidFill>
                <a:sym typeface="Symbol" pitchFamily="18" charset="2"/>
              </a:rPr>
              <a:t> до </a:t>
            </a:r>
            <a:r>
              <a:rPr lang="ru-RU" sz="1600" dirty="0" err="1">
                <a:solidFill>
                  <a:srgbClr val="000000"/>
                </a:solidFill>
                <a:sym typeface="Symbol" pitchFamily="18" charset="2"/>
              </a:rPr>
              <a:t>глюкози</a:t>
            </a:r>
            <a:r>
              <a:rPr lang="ru-RU" sz="1600" dirty="0">
                <a:solidFill>
                  <a:srgbClr val="000000"/>
                </a:solidFill>
                <a:sym typeface="Symbol" pitchFamily="18" charset="2"/>
              </a:rPr>
              <a:t> і </a:t>
            </a:r>
            <a:r>
              <a:rPr lang="ru-RU" sz="1600" dirty="0" err="1">
                <a:solidFill>
                  <a:srgbClr val="000000"/>
                </a:solidFill>
                <a:sym typeface="Symbol" pitchFamily="18" charset="2"/>
              </a:rPr>
              <a:t>мальтози</a:t>
            </a:r>
            <a:r>
              <a:rPr lang="ru-RU" sz="1600" dirty="0">
                <a:solidFill>
                  <a:srgbClr val="000000"/>
                </a:solidFill>
                <a:sym typeface="Symbol" pitchFamily="18" charset="2"/>
              </a:rPr>
              <a:t>.</a:t>
            </a: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06518696"/>
              </p:ext>
            </p:extLst>
          </p:nvPr>
        </p:nvGraphicFramePr>
        <p:xfrm>
          <a:off x="5148064" y="3980094"/>
          <a:ext cx="3644350" cy="29073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169" name="ISIS/Draw Sketch" r:id="rId5" imgW="4284980" imgH="3417570" progId="ISISServer">
                  <p:embed/>
                </p:oleObj>
              </mc:Choice>
              <mc:Fallback>
                <p:oleObj name="ISIS/Draw Sketch" r:id="rId5" imgW="4284980" imgH="3417570" progId="ISISServer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8064" y="3980094"/>
                        <a:ext cx="3644350" cy="290738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96411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4525963"/>
          </a:xfrm>
        </p:spPr>
        <p:txBody>
          <a:bodyPr/>
          <a:lstStyle/>
          <a:p>
            <a:pPr marL="0" lvl="0" indent="0" algn="just">
              <a:spcBef>
                <a:spcPct val="0"/>
              </a:spcBef>
              <a:buNone/>
              <a:tabLst>
                <a:tab pos="360363" algn="l"/>
              </a:tabLst>
            </a:pPr>
            <a:r>
              <a:rPr lang="ru-RU" sz="1600" kern="1200" dirty="0">
                <a:solidFill>
                  <a:srgbClr val="006600"/>
                </a:solidFill>
                <a:latin typeface="Arial" charset="0"/>
                <a:cs typeface="Arial" charset="0"/>
              </a:rPr>
              <a:t>	</a:t>
            </a:r>
            <a:r>
              <a:rPr lang="ru-RU" sz="1600" kern="1200" dirty="0">
                <a:latin typeface="Arial" charset="0"/>
                <a:cs typeface="Arial" charset="0"/>
              </a:rPr>
              <a:t>У </a:t>
            </a:r>
            <a:r>
              <a:rPr lang="ru-RU" sz="1600" kern="1200" dirty="0" err="1">
                <a:latin typeface="Arial" charset="0"/>
                <a:cs typeface="Arial" charset="0"/>
              </a:rPr>
              <a:t>полісахаридах</a:t>
            </a:r>
            <a:r>
              <a:rPr lang="ru-RU" sz="1600" kern="1200" dirty="0">
                <a:latin typeface="Arial" charset="0"/>
                <a:cs typeface="Arial" charset="0"/>
              </a:rPr>
              <a:t> </a:t>
            </a:r>
            <a:r>
              <a:rPr lang="ru-RU" sz="1600" kern="1200" dirty="0" err="1">
                <a:latin typeface="Arial" charset="0"/>
                <a:cs typeface="Arial" charset="0"/>
              </a:rPr>
              <a:t>рослинного</a:t>
            </a:r>
            <a:r>
              <a:rPr lang="ru-RU" sz="1600" kern="1200" dirty="0">
                <a:latin typeface="Arial" charset="0"/>
                <a:cs typeface="Arial" charset="0"/>
              </a:rPr>
              <a:t> </a:t>
            </a:r>
            <a:r>
              <a:rPr lang="ru-RU" sz="1600" kern="1200" dirty="0" err="1">
                <a:latin typeface="Arial" charset="0"/>
                <a:cs typeface="Arial" charset="0"/>
              </a:rPr>
              <a:t>походження</a:t>
            </a:r>
            <a:r>
              <a:rPr lang="ru-RU" sz="1600" kern="1200" dirty="0">
                <a:latin typeface="Arial" charset="0"/>
                <a:cs typeface="Arial" charset="0"/>
              </a:rPr>
              <a:t>  </a:t>
            </a:r>
            <a:r>
              <a:rPr lang="ru-RU" sz="1600" kern="1200" dirty="0" err="1">
                <a:latin typeface="Arial" charset="0"/>
                <a:cs typeface="Arial" charset="0"/>
              </a:rPr>
              <a:t>переважно</a:t>
            </a:r>
            <a:r>
              <a:rPr lang="ru-RU" sz="1600" kern="1200" dirty="0">
                <a:latin typeface="Arial" charset="0"/>
                <a:cs typeface="Arial" charset="0"/>
              </a:rPr>
              <a:t> </a:t>
            </a:r>
            <a:r>
              <a:rPr lang="ru-RU" sz="1600" kern="1200" dirty="0" err="1">
                <a:latin typeface="Arial" charset="0"/>
                <a:cs typeface="Arial" charset="0"/>
              </a:rPr>
              <a:t>здійснюються</a:t>
            </a:r>
            <a:r>
              <a:rPr lang="ru-RU" sz="1600" kern="1200" dirty="0">
                <a:latin typeface="Arial" charset="0"/>
                <a:cs typeface="Arial" charset="0"/>
              </a:rPr>
              <a:t> </a:t>
            </a:r>
            <a:r>
              <a:rPr lang="ru-RU" sz="1600" b="1" kern="1200" dirty="0">
                <a:solidFill>
                  <a:srgbClr val="FF0000"/>
                </a:solidFill>
                <a:latin typeface="Arial" charset="0"/>
                <a:cs typeface="Arial" charset="0"/>
              </a:rPr>
              <a:t>(1→4) і (1→6) </a:t>
            </a:r>
            <a:r>
              <a:rPr lang="ru-RU" sz="1600" kern="1200" dirty="0">
                <a:latin typeface="Arial" charset="0"/>
                <a:cs typeface="Arial" charset="0"/>
              </a:rPr>
              <a:t>-</a:t>
            </a:r>
            <a:r>
              <a:rPr lang="ru-RU" sz="1600" kern="1200" dirty="0" err="1">
                <a:latin typeface="Arial" charset="0"/>
                <a:cs typeface="Arial" charset="0"/>
              </a:rPr>
              <a:t>глікозидні</a:t>
            </a:r>
            <a:r>
              <a:rPr lang="ru-RU" sz="1600" kern="1200" dirty="0">
                <a:latin typeface="Arial" charset="0"/>
                <a:cs typeface="Arial" charset="0"/>
              </a:rPr>
              <a:t> </a:t>
            </a:r>
            <a:r>
              <a:rPr lang="ru-RU" sz="1600" kern="1200" dirty="0" err="1">
                <a:latin typeface="Arial" charset="0"/>
                <a:cs typeface="Arial" charset="0"/>
              </a:rPr>
              <a:t>зв’язки</a:t>
            </a:r>
            <a:r>
              <a:rPr lang="ru-RU" sz="1600" kern="1200" dirty="0">
                <a:latin typeface="Arial" charset="0"/>
                <a:cs typeface="Arial" charset="0"/>
              </a:rPr>
              <a:t>, а в </a:t>
            </a:r>
            <a:r>
              <a:rPr lang="ru-RU" sz="1600" kern="1200" dirty="0" err="1">
                <a:latin typeface="Arial" charset="0"/>
                <a:cs typeface="Arial" charset="0"/>
              </a:rPr>
              <a:t>полісахаридах</a:t>
            </a:r>
            <a:r>
              <a:rPr lang="ru-RU" sz="1600" kern="1200" dirty="0">
                <a:latin typeface="Arial" charset="0"/>
                <a:cs typeface="Arial" charset="0"/>
              </a:rPr>
              <a:t> </a:t>
            </a:r>
            <a:r>
              <a:rPr lang="ru-RU" sz="1600" kern="1200" dirty="0" err="1">
                <a:latin typeface="Arial" charset="0"/>
                <a:cs typeface="Arial" charset="0"/>
              </a:rPr>
              <a:t>тваринного</a:t>
            </a:r>
            <a:r>
              <a:rPr lang="ru-RU" sz="1600" kern="1200" dirty="0">
                <a:latin typeface="Arial" charset="0"/>
                <a:cs typeface="Arial" charset="0"/>
              </a:rPr>
              <a:t> і </a:t>
            </a:r>
            <a:r>
              <a:rPr lang="ru-RU" sz="1600" kern="1200" dirty="0" err="1">
                <a:latin typeface="Arial" charset="0"/>
                <a:cs typeface="Arial" charset="0"/>
              </a:rPr>
              <a:t>бактеріального</a:t>
            </a:r>
            <a:r>
              <a:rPr lang="ru-RU" sz="1600" kern="1200" dirty="0">
                <a:latin typeface="Arial" charset="0"/>
                <a:cs typeface="Arial" charset="0"/>
              </a:rPr>
              <a:t> </a:t>
            </a:r>
            <a:r>
              <a:rPr lang="ru-RU" sz="1600" kern="1200" dirty="0" err="1">
                <a:latin typeface="Arial" charset="0"/>
                <a:cs typeface="Arial" charset="0"/>
              </a:rPr>
              <a:t>походження</a:t>
            </a:r>
            <a:r>
              <a:rPr lang="ru-RU" sz="1600" kern="1200" dirty="0">
                <a:latin typeface="Arial" charset="0"/>
                <a:cs typeface="Arial" charset="0"/>
              </a:rPr>
              <a:t> </a:t>
            </a:r>
            <a:r>
              <a:rPr lang="ru-RU" sz="1600" kern="1200" dirty="0" err="1">
                <a:latin typeface="Arial" charset="0"/>
                <a:cs typeface="Arial" charset="0"/>
              </a:rPr>
              <a:t>додатково</a:t>
            </a:r>
            <a:r>
              <a:rPr lang="ru-RU" sz="1600" kern="1200" dirty="0">
                <a:latin typeface="Arial" charset="0"/>
                <a:cs typeface="Arial" charset="0"/>
              </a:rPr>
              <a:t> є </a:t>
            </a:r>
            <a:r>
              <a:rPr lang="ru-RU" sz="1600" kern="1200" dirty="0" err="1">
                <a:latin typeface="Arial" charset="0"/>
                <a:cs typeface="Arial" charset="0"/>
              </a:rPr>
              <a:t>також</a:t>
            </a:r>
            <a:r>
              <a:rPr lang="ru-RU" sz="1600" kern="1200" dirty="0">
                <a:latin typeface="Arial" charset="0"/>
                <a:cs typeface="Arial" charset="0"/>
              </a:rPr>
              <a:t> </a:t>
            </a:r>
            <a:r>
              <a:rPr lang="ru-RU" sz="1600" b="1" kern="1200" dirty="0">
                <a:solidFill>
                  <a:srgbClr val="FF0000"/>
                </a:solidFill>
                <a:latin typeface="Arial" charset="0"/>
                <a:cs typeface="Arial" charset="0"/>
              </a:rPr>
              <a:t>(1→3) і (1→2) </a:t>
            </a:r>
            <a:r>
              <a:rPr lang="ru-RU" sz="1600" kern="1200" dirty="0">
                <a:latin typeface="Arial" charset="0"/>
                <a:cs typeface="Arial" charset="0"/>
              </a:rPr>
              <a:t>-</a:t>
            </a:r>
            <a:r>
              <a:rPr lang="ru-RU" sz="1600" kern="1200" dirty="0" err="1">
                <a:latin typeface="Arial" charset="0"/>
                <a:cs typeface="Arial" charset="0"/>
              </a:rPr>
              <a:t>глікозидні</a:t>
            </a:r>
            <a:r>
              <a:rPr lang="ru-RU" sz="1600" kern="1200" dirty="0">
                <a:latin typeface="Arial" charset="0"/>
                <a:cs typeface="Arial" charset="0"/>
              </a:rPr>
              <a:t> </a:t>
            </a:r>
            <a:r>
              <a:rPr lang="ru-RU" sz="1600" kern="1200" dirty="0" err="1">
                <a:latin typeface="Arial" charset="0"/>
                <a:cs typeface="Arial" charset="0"/>
              </a:rPr>
              <a:t>зв’язки</a:t>
            </a:r>
            <a:r>
              <a:rPr lang="ru-RU" sz="1600" kern="1200" dirty="0">
                <a:latin typeface="Arial" charset="0"/>
                <a:cs typeface="Arial" charset="0"/>
              </a:rPr>
              <a:t>.</a:t>
            </a:r>
          </a:p>
          <a:p>
            <a:pPr marL="0" lvl="0" indent="0" algn="just">
              <a:spcBef>
                <a:spcPct val="0"/>
              </a:spcBef>
              <a:buNone/>
              <a:tabLst>
                <a:tab pos="360363" algn="l"/>
              </a:tabLst>
            </a:pPr>
            <a:r>
              <a:rPr lang="ru-RU" sz="1600" kern="1200" dirty="0">
                <a:latin typeface="Arial" charset="0"/>
                <a:cs typeface="Arial" charset="0"/>
              </a:rPr>
              <a:t>	</a:t>
            </a:r>
            <a:r>
              <a:rPr lang="ru-RU" sz="1600" kern="1200" dirty="0" err="1">
                <a:latin typeface="Arial" charset="0"/>
                <a:cs typeface="Arial" charset="0"/>
              </a:rPr>
              <a:t>Джерелом</a:t>
            </a:r>
            <a:r>
              <a:rPr lang="ru-RU" sz="1600" kern="1200" dirty="0">
                <a:latin typeface="Arial" charset="0"/>
                <a:cs typeface="Arial" charset="0"/>
              </a:rPr>
              <a:t> </a:t>
            </a:r>
            <a:r>
              <a:rPr lang="ru-RU" sz="1600" kern="1200" dirty="0" err="1">
                <a:latin typeface="Arial" charset="0"/>
                <a:cs typeface="Arial" charset="0"/>
              </a:rPr>
              <a:t>енергії</a:t>
            </a:r>
            <a:r>
              <a:rPr lang="ru-RU" sz="1600" kern="1200" dirty="0">
                <a:latin typeface="Arial" charset="0"/>
                <a:cs typeface="Arial" charset="0"/>
              </a:rPr>
              <a:t>, </a:t>
            </a:r>
            <a:r>
              <a:rPr lang="ru-RU" sz="1600" kern="1200" dirty="0" err="1">
                <a:latin typeface="Arial" charset="0"/>
                <a:cs typeface="Arial" charset="0"/>
              </a:rPr>
              <a:t>резервним</a:t>
            </a:r>
            <a:r>
              <a:rPr lang="ru-RU" sz="1600" kern="1200" dirty="0">
                <a:latin typeface="Arial" charset="0"/>
                <a:cs typeface="Arial" charset="0"/>
              </a:rPr>
              <a:t> </a:t>
            </a:r>
            <a:r>
              <a:rPr lang="ru-RU" sz="1600" kern="1200" dirty="0" err="1">
                <a:latin typeface="Arial" charset="0"/>
                <a:cs typeface="Arial" charset="0"/>
              </a:rPr>
              <a:t>вуглеводом</a:t>
            </a:r>
            <a:r>
              <a:rPr lang="ru-RU" sz="1600" kern="1200" dirty="0">
                <a:latin typeface="Arial" charset="0"/>
                <a:cs typeface="Arial" charset="0"/>
              </a:rPr>
              <a:t> в </a:t>
            </a:r>
            <a:r>
              <a:rPr lang="ru-RU" sz="1600" kern="1200" dirty="0" err="1">
                <a:latin typeface="Arial" charset="0"/>
                <a:cs typeface="Arial" charset="0"/>
              </a:rPr>
              <a:t>організмі</a:t>
            </a:r>
            <a:r>
              <a:rPr lang="ru-RU" sz="1600" kern="1200" dirty="0">
                <a:latin typeface="Arial" charset="0"/>
                <a:cs typeface="Arial" charset="0"/>
              </a:rPr>
              <a:t> є </a:t>
            </a:r>
            <a:r>
              <a:rPr lang="ru-RU" sz="1600" kern="1200" dirty="0" err="1">
                <a:latin typeface="Arial" charset="0"/>
                <a:cs typeface="Arial" charset="0"/>
              </a:rPr>
              <a:t>тваринний</a:t>
            </a:r>
            <a:r>
              <a:rPr lang="ru-RU" sz="1600" kern="1200" dirty="0">
                <a:latin typeface="Arial" charset="0"/>
                <a:cs typeface="Arial" charset="0"/>
              </a:rPr>
              <a:t> </a:t>
            </a:r>
            <a:r>
              <a:rPr lang="ru-RU" sz="1600" kern="1200" dirty="0" err="1">
                <a:latin typeface="Arial" charset="0"/>
                <a:cs typeface="Arial" charset="0"/>
              </a:rPr>
              <a:t>крохмаль</a:t>
            </a:r>
            <a:r>
              <a:rPr lang="ru-RU" sz="1600" kern="1200" dirty="0">
                <a:latin typeface="Arial" charset="0"/>
                <a:cs typeface="Arial" charset="0"/>
              </a:rPr>
              <a:t> -</a:t>
            </a:r>
            <a:r>
              <a:rPr lang="ru-RU" sz="1600" b="1" kern="1200" dirty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r>
              <a:rPr lang="ru-RU" sz="1600" b="1" kern="1200" dirty="0" err="1">
                <a:solidFill>
                  <a:srgbClr val="FF0000"/>
                </a:solidFill>
                <a:latin typeface="Arial" charset="0"/>
                <a:cs typeface="Arial" charset="0"/>
              </a:rPr>
              <a:t>глікоген</a:t>
            </a:r>
            <a:r>
              <a:rPr lang="ru-RU" sz="1600" kern="1200" dirty="0">
                <a:latin typeface="Arial" charset="0"/>
                <a:cs typeface="Arial" charset="0"/>
              </a:rPr>
              <a:t>. За </a:t>
            </a:r>
            <a:r>
              <a:rPr lang="ru-RU" sz="1600" kern="1200" dirty="0" err="1">
                <a:latin typeface="Arial" charset="0"/>
                <a:cs typeface="Arial" charset="0"/>
              </a:rPr>
              <a:t>будовою</a:t>
            </a:r>
            <a:r>
              <a:rPr lang="ru-RU" sz="1600" kern="1200" dirty="0">
                <a:latin typeface="Arial" charset="0"/>
                <a:cs typeface="Arial" charset="0"/>
              </a:rPr>
              <a:t> </a:t>
            </a:r>
            <a:r>
              <a:rPr lang="ru-RU" sz="1600" kern="1200" dirty="0" err="1">
                <a:latin typeface="Arial" charset="0"/>
                <a:cs typeface="Arial" charset="0"/>
              </a:rPr>
              <a:t>він</a:t>
            </a:r>
            <a:r>
              <a:rPr lang="ru-RU" sz="1600" kern="1200" dirty="0">
                <a:latin typeface="Arial" charset="0"/>
                <a:cs typeface="Arial" charset="0"/>
              </a:rPr>
              <a:t> </a:t>
            </a:r>
            <a:r>
              <a:rPr lang="ru-RU" sz="1600" kern="1200" dirty="0" err="1">
                <a:latin typeface="Arial" charset="0"/>
                <a:cs typeface="Arial" charset="0"/>
              </a:rPr>
              <a:t>подібний</a:t>
            </a:r>
            <a:r>
              <a:rPr lang="ru-RU" sz="1600" kern="1200" dirty="0">
                <a:latin typeface="Arial" charset="0"/>
                <a:cs typeface="Arial" charset="0"/>
              </a:rPr>
              <a:t>  до </a:t>
            </a:r>
            <a:r>
              <a:rPr lang="ru-RU" sz="1600" kern="1200" dirty="0" err="1">
                <a:latin typeface="Arial" charset="0"/>
                <a:cs typeface="Arial" charset="0"/>
              </a:rPr>
              <a:t>амілопектина</a:t>
            </a:r>
            <a:r>
              <a:rPr lang="ru-RU" sz="1600" kern="1200" dirty="0">
                <a:latin typeface="Arial" charset="0"/>
                <a:cs typeface="Arial" charset="0"/>
              </a:rPr>
              <a:t>, але </a:t>
            </a:r>
            <a:r>
              <a:rPr lang="ru-RU" sz="1600" kern="1200" dirty="0" err="1">
                <a:latin typeface="Arial" charset="0"/>
                <a:cs typeface="Arial" charset="0"/>
              </a:rPr>
              <a:t>має</a:t>
            </a:r>
            <a:r>
              <a:rPr lang="ru-RU" sz="1600" kern="1200" dirty="0">
                <a:latin typeface="Arial" charset="0"/>
                <a:cs typeface="Arial" charset="0"/>
              </a:rPr>
              <a:t> </a:t>
            </a:r>
            <a:r>
              <a:rPr lang="ru-RU" sz="1600" kern="1200" dirty="0" err="1">
                <a:latin typeface="Arial" charset="0"/>
                <a:cs typeface="Arial" charset="0"/>
              </a:rPr>
              <a:t>більшу</a:t>
            </a:r>
            <a:r>
              <a:rPr lang="ru-RU" sz="1600" kern="1200" dirty="0">
                <a:latin typeface="Arial" charset="0"/>
                <a:cs typeface="Arial" charset="0"/>
              </a:rPr>
              <a:t> </a:t>
            </a:r>
            <a:r>
              <a:rPr lang="ru-RU" sz="1600" kern="1200" dirty="0" err="1">
                <a:latin typeface="Arial" charset="0"/>
                <a:cs typeface="Arial" charset="0"/>
              </a:rPr>
              <a:t>кількість</a:t>
            </a:r>
            <a:r>
              <a:rPr lang="ru-RU" sz="1600" kern="1200" dirty="0">
                <a:latin typeface="Arial" charset="0"/>
                <a:cs typeface="Arial" charset="0"/>
              </a:rPr>
              <a:t> </a:t>
            </a:r>
            <a:r>
              <a:rPr lang="ru-RU" sz="1600" kern="1200" dirty="0" err="1">
                <a:latin typeface="Arial" charset="0"/>
                <a:cs typeface="Arial" charset="0"/>
              </a:rPr>
              <a:t>розгалужень</a:t>
            </a:r>
            <a:r>
              <a:rPr lang="ru-RU" sz="1600" kern="1200" dirty="0">
                <a:latin typeface="Arial" charset="0"/>
                <a:cs typeface="Arial" charset="0"/>
              </a:rPr>
              <a:t> - в </a:t>
            </a:r>
            <a:r>
              <a:rPr lang="ru-RU" sz="1600" kern="1200" dirty="0" err="1">
                <a:latin typeface="Arial" charset="0"/>
                <a:cs typeface="Arial" charset="0"/>
              </a:rPr>
              <a:t>середньому</a:t>
            </a:r>
            <a:r>
              <a:rPr lang="ru-RU" sz="1600" kern="1200" dirty="0">
                <a:latin typeface="Arial" charset="0"/>
                <a:cs typeface="Arial" charset="0"/>
              </a:rPr>
              <a:t> через </a:t>
            </a:r>
            <a:r>
              <a:rPr lang="ru-RU" sz="1600" kern="1200" dirty="0" err="1">
                <a:latin typeface="Arial" charset="0"/>
                <a:cs typeface="Arial" charset="0"/>
              </a:rPr>
              <a:t>кожні</a:t>
            </a:r>
            <a:r>
              <a:rPr lang="ru-RU" sz="1600" kern="1200" dirty="0">
                <a:latin typeface="Arial" charset="0"/>
                <a:cs typeface="Arial" charset="0"/>
              </a:rPr>
              <a:t> 8-10 </a:t>
            </a:r>
            <a:r>
              <a:rPr lang="ru-RU" sz="1600" kern="1200" dirty="0" err="1">
                <a:latin typeface="Arial" charset="0"/>
                <a:cs typeface="Arial" charset="0"/>
              </a:rPr>
              <a:t>залишків</a:t>
            </a:r>
            <a:r>
              <a:rPr lang="ru-RU" sz="1600" kern="1200" dirty="0">
                <a:latin typeface="Arial" charset="0"/>
                <a:cs typeface="Arial" charset="0"/>
              </a:rPr>
              <a:t> Д-</a:t>
            </a:r>
            <a:r>
              <a:rPr lang="ru-RU" sz="1600" kern="1200" dirty="0" err="1">
                <a:latin typeface="Arial" charset="0"/>
                <a:cs typeface="Arial" charset="0"/>
              </a:rPr>
              <a:t>глюкози</a:t>
            </a:r>
            <a:r>
              <a:rPr lang="ru-RU" sz="1600" kern="1200" dirty="0">
                <a:solidFill>
                  <a:srgbClr val="006600"/>
                </a:solidFill>
                <a:latin typeface="Arial" charset="0"/>
                <a:cs typeface="Arial" charset="0"/>
              </a:rPr>
              <a:t>.</a:t>
            </a:r>
          </a:p>
          <a:p>
            <a:pPr marL="0" lvl="0" indent="0" algn="ctr">
              <a:spcBef>
                <a:spcPct val="0"/>
              </a:spcBef>
              <a:buNone/>
              <a:tabLst>
                <a:tab pos="360363" algn="l"/>
              </a:tabLst>
            </a:pPr>
            <a:r>
              <a:rPr lang="ru-RU" sz="2400" b="1" kern="1200" dirty="0">
                <a:solidFill>
                  <a:srgbClr val="FF0000"/>
                </a:solidFill>
                <a:latin typeface="Arial" charset="0"/>
                <a:cs typeface="Arial" charset="0"/>
                <a:sym typeface="Symbol" pitchFamily="18" charset="2"/>
              </a:rPr>
              <a:t>ЦЕЛЮЛОЗА</a:t>
            </a:r>
          </a:p>
          <a:p>
            <a:pPr marL="0" lvl="0" indent="0" algn="just">
              <a:spcBef>
                <a:spcPct val="0"/>
              </a:spcBef>
              <a:buNone/>
            </a:pP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До числа </a:t>
            </a:r>
            <a:r>
              <a:rPr lang="ru-RU" sz="1600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досить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ru-RU" sz="1600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поширених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в </a:t>
            </a:r>
            <a:r>
              <a:rPr lang="ru-RU" sz="1600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рослинному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ru-RU" sz="1600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світі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ru-RU" sz="1600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полісахаридів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ru-RU" sz="1600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відноситься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ru-RU" sz="1600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целюлоза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(</a:t>
            </a:r>
            <a:r>
              <a:rPr lang="ru-RU" sz="1600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клітковина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) - </a:t>
            </a:r>
            <a:r>
              <a:rPr lang="ru-RU" sz="1600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структурний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ru-RU" sz="1600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полісахарід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, </a:t>
            </a:r>
            <a:r>
              <a:rPr lang="ru-RU" sz="1600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виконує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роль опорного </a:t>
            </a:r>
            <a:r>
              <a:rPr lang="ru-RU" sz="1600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матеріалу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ru-RU" sz="1600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рослин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. </a:t>
            </a:r>
            <a:r>
              <a:rPr lang="ru-RU" sz="1600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Гідроліз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ru-RU" sz="1600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целюлози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при t в </a:t>
            </a:r>
            <a:r>
              <a:rPr lang="ru-RU" sz="1600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прис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. </a:t>
            </a:r>
            <a:r>
              <a:rPr lang="ru-RU" sz="1600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сульфатної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ru-RU" sz="1600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кислоти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:</a:t>
            </a:r>
          </a:p>
          <a:p>
            <a:pPr marL="0" lvl="0" indent="0" algn="just">
              <a:spcBef>
                <a:spcPct val="0"/>
              </a:spcBef>
              <a:buNone/>
            </a:pP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                                     (С</a:t>
            </a:r>
            <a:r>
              <a:rPr lang="ru-RU" sz="1600" kern="1200" baseline="-250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6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Н</a:t>
            </a:r>
            <a:r>
              <a:rPr lang="ru-RU" sz="1600" kern="1200" baseline="-250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10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О</a:t>
            </a:r>
            <a:r>
              <a:rPr lang="ru-RU" sz="1600" kern="1200" baseline="-250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5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)</a:t>
            </a:r>
            <a:r>
              <a:rPr lang="en-US" sz="1600" kern="1200" baseline="-250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n</a:t>
            </a:r>
            <a:r>
              <a:rPr lang="ru-RU" sz="1600" kern="1200" baseline="-250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en-US" sz="16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→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(С</a:t>
            </a:r>
            <a:r>
              <a:rPr lang="ru-RU" sz="1600" kern="1200" baseline="-250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6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Н</a:t>
            </a:r>
            <a:r>
              <a:rPr lang="ru-RU" sz="1600" kern="1200" baseline="-250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10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О</a:t>
            </a:r>
            <a:r>
              <a:rPr lang="ru-RU" sz="1600" kern="1200" baseline="-250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5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)</a:t>
            </a:r>
            <a:r>
              <a:rPr lang="ru-RU" sz="1600" kern="1200" baseline="-250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х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ru-RU" sz="1600" kern="1200" dirty="0">
                <a:solidFill>
                  <a:srgbClr val="000000"/>
                </a:solidFill>
                <a:sym typeface="Symbol" pitchFamily="18" charset="2"/>
              </a:rPr>
              <a:t>→ 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С</a:t>
            </a:r>
            <a:r>
              <a:rPr lang="ru-RU" sz="1600" kern="1200" baseline="-250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12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Н</a:t>
            </a:r>
            <a:r>
              <a:rPr lang="ru-RU" sz="1600" kern="1200" baseline="-250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22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О</a:t>
            </a:r>
            <a:r>
              <a:rPr lang="ru-RU" sz="1600" kern="1200" baseline="-250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11  </a:t>
            </a:r>
            <a:r>
              <a:rPr lang="ru-RU" sz="1600" kern="1200" dirty="0">
                <a:solidFill>
                  <a:srgbClr val="000000"/>
                </a:solidFill>
                <a:sym typeface="Symbol" pitchFamily="18" charset="2"/>
              </a:rPr>
              <a:t>→ 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С</a:t>
            </a:r>
            <a:r>
              <a:rPr lang="ru-RU" sz="1600" kern="1200" baseline="-250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6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Н</a:t>
            </a:r>
            <a:r>
              <a:rPr lang="ru-RU" sz="1600" kern="1200" baseline="-250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12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О</a:t>
            </a:r>
            <a:r>
              <a:rPr lang="ru-RU" sz="1600" kern="1200" baseline="-250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6</a:t>
            </a:r>
          </a:p>
          <a:p>
            <a:pPr marL="0" lvl="0" indent="0">
              <a:spcBef>
                <a:spcPct val="0"/>
              </a:spcBef>
              <a:buNone/>
            </a:pPr>
            <a:r>
              <a:rPr lang="ru-RU" sz="1600" kern="1200" baseline="-250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                                                                </a:t>
            </a:r>
            <a:r>
              <a:rPr lang="ru-RU" sz="1600" kern="1200" baseline="-250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целюлоза</a:t>
            </a:r>
            <a:r>
              <a:rPr lang="ru-RU" sz="1600" kern="1200" baseline="-250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          </a:t>
            </a:r>
            <a:r>
              <a:rPr lang="ru-RU" sz="1600" kern="1200" baseline="-250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амілоїд</a:t>
            </a:r>
            <a:r>
              <a:rPr lang="ru-RU" sz="1600" kern="1200" baseline="-250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                      </a:t>
            </a:r>
            <a:r>
              <a:rPr lang="ru-RU" sz="1600" kern="1200" baseline="-250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целобіоза</a:t>
            </a:r>
            <a:r>
              <a:rPr lang="ru-RU" sz="1600" kern="1200" baseline="-250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      Д-глюкоза</a:t>
            </a:r>
          </a:p>
          <a:p>
            <a:pPr marL="0" lvl="0" indent="0">
              <a:spcBef>
                <a:spcPct val="0"/>
              </a:spcBef>
              <a:buNone/>
            </a:pPr>
            <a:r>
              <a:rPr lang="en-US" sz="1600" kern="1200" baseline="-250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                                                                                                   </a:t>
            </a:r>
            <a:r>
              <a:rPr lang="ru-RU" sz="1600" kern="1200" baseline="-250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х</a:t>
            </a:r>
            <a:r>
              <a:rPr lang="ru-RU" sz="1600" kern="1200" baseline="-25000" dirty="0">
                <a:solidFill>
                  <a:srgbClr val="000000"/>
                </a:solidFill>
                <a:latin typeface="Arial"/>
                <a:cs typeface="Arial"/>
                <a:sym typeface="Symbol" pitchFamily="18" charset="2"/>
              </a:rPr>
              <a:t>&lt;</a:t>
            </a:r>
            <a:r>
              <a:rPr lang="en-US" sz="1600" kern="1200" baseline="-25000" dirty="0">
                <a:solidFill>
                  <a:srgbClr val="000000"/>
                </a:solidFill>
                <a:latin typeface="Arial"/>
                <a:cs typeface="Arial"/>
                <a:sym typeface="Symbol" pitchFamily="18" charset="2"/>
              </a:rPr>
              <a:t>n</a:t>
            </a:r>
            <a:endParaRPr lang="ru-RU" sz="1600" kern="1200" dirty="0">
              <a:solidFill>
                <a:srgbClr val="000000"/>
              </a:solidFill>
              <a:latin typeface="Arial" charset="0"/>
              <a:cs typeface="Arial" charset="0"/>
              <a:sym typeface="Symbol" pitchFamily="18" charset="2"/>
            </a:endParaRPr>
          </a:p>
          <a:p>
            <a:pPr marL="0" lvl="0" indent="0" algn="just">
              <a:spcBef>
                <a:spcPct val="0"/>
              </a:spcBef>
              <a:buNone/>
            </a:pPr>
            <a:endParaRPr lang="ru-RU" sz="1600" kern="1200" dirty="0">
              <a:solidFill>
                <a:srgbClr val="000000"/>
              </a:solidFill>
              <a:latin typeface="Arial" charset="0"/>
              <a:cs typeface="Arial" charset="0"/>
              <a:sym typeface="Symbol" pitchFamily="18" charset="2"/>
            </a:endParaRPr>
          </a:p>
          <a:p>
            <a:pPr marL="0" lvl="0" indent="0" algn="just">
              <a:spcBef>
                <a:spcPct val="0"/>
              </a:spcBef>
              <a:buNone/>
            </a:pPr>
            <a:r>
              <a:rPr lang="ru-RU" sz="1600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Складається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ru-RU" sz="1600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із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ru-RU" sz="1600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залишків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ru-RU" sz="1600" kern="1200" dirty="0">
                <a:solidFill>
                  <a:srgbClr val="990000"/>
                </a:solidFill>
                <a:latin typeface="Arial" charset="0"/>
                <a:cs typeface="Arial" charset="0"/>
                <a:sym typeface="Symbol" pitchFamily="18" charset="2"/>
              </a:rPr>
              <a:t>-Д-</a:t>
            </a:r>
            <a:r>
              <a:rPr lang="ru-RU" sz="1600" kern="1200" dirty="0" err="1">
                <a:solidFill>
                  <a:srgbClr val="990000"/>
                </a:solidFill>
                <a:latin typeface="Arial" charset="0"/>
                <a:cs typeface="Arial" charset="0"/>
                <a:sym typeface="Symbol" pitchFamily="18" charset="2"/>
              </a:rPr>
              <a:t>глюкопіраноз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, </a:t>
            </a:r>
            <a:r>
              <a:rPr lang="ru-RU" sz="1600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сполучених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ru-RU" sz="1600" kern="1200" dirty="0">
                <a:solidFill>
                  <a:srgbClr val="990000"/>
                </a:solidFill>
                <a:latin typeface="Arial" charset="0"/>
                <a:cs typeface="Arial" charset="0"/>
                <a:sym typeface="Symbol" pitchFamily="18" charset="2"/>
              </a:rPr>
              <a:t>-1-4-глікозидними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ru-RU" sz="1600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зв’язками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і </a:t>
            </a:r>
            <a:r>
              <a:rPr lang="ru-RU" sz="1600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має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ru-RU" sz="1600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лінійну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ru-RU" sz="1600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будову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:</a:t>
            </a: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20651193"/>
              </p:ext>
            </p:extLst>
          </p:nvPr>
        </p:nvGraphicFramePr>
        <p:xfrm>
          <a:off x="971600" y="4149080"/>
          <a:ext cx="7441905" cy="25202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74" name="ISIS/Draw Sketch" r:id="rId3" imgW="4867910" imgH="1696720" progId="ISISServer">
                  <p:embed/>
                </p:oleObj>
              </mc:Choice>
              <mc:Fallback>
                <p:oleObj name="ISIS/Draw Sketch" r:id="rId3" imgW="4867910" imgH="1696720" progId="ISISServer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600" y="4149080"/>
                        <a:ext cx="7441905" cy="252028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7768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2148</TotalTime>
  <Words>630</Words>
  <Application>Microsoft Office PowerPoint</Application>
  <PresentationFormat>Экран (4:3)</PresentationFormat>
  <Paragraphs>143</Paragraphs>
  <Slides>13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Symbol</vt:lpstr>
      <vt:lpstr>Times New Roman</vt:lpstr>
      <vt:lpstr>Оформление по умолчанию</vt:lpstr>
      <vt:lpstr>ISIS/Draw Sketch</vt:lpstr>
      <vt:lpstr>Презентация PowerPoint</vt:lpstr>
      <vt:lpstr>ПЛАН ЛЕКЦІЇ</vt:lpstr>
      <vt:lpstr>ДИСАХАРИДИ</vt:lpstr>
      <vt:lpstr> ВідновНі </vt:lpstr>
      <vt:lpstr>НЕВідновНі  </vt:lpstr>
      <vt:lpstr>САХАРОЗА І КАРІЕС</vt:lpstr>
      <vt:lpstr>ПОЛІСАХАРИДИ</vt:lpstr>
      <vt:lpstr>Крохмаль, амІлоза, амілопектин</vt:lpstr>
      <vt:lpstr>Презентация PowerPoint</vt:lpstr>
      <vt:lpstr>ДЕКСТРАНИ</vt:lpstr>
      <vt:lpstr>ГетерополІсахаридИ</vt:lpstr>
      <vt:lpstr>ХОНДРОЇТИН</vt:lpstr>
      <vt:lpstr>ГЕПАРИН</vt:lpstr>
    </vt:vector>
  </TitlesOfParts>
  <Company>ХНМУ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Пользователь Windows</cp:lastModifiedBy>
  <cp:revision>178</cp:revision>
  <cp:lastPrinted>2015-02-13T12:42:49Z</cp:lastPrinted>
  <dcterms:created xsi:type="dcterms:W3CDTF">2009-02-09T13:55:22Z</dcterms:created>
  <dcterms:modified xsi:type="dcterms:W3CDTF">2018-03-01T14:49:06Z</dcterms:modified>
</cp:coreProperties>
</file>