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7" r:id="rId2"/>
    <p:sldId id="262" r:id="rId3"/>
    <p:sldId id="263" r:id="rId4"/>
    <p:sldId id="265" r:id="rId5"/>
    <p:sldId id="276" r:id="rId6"/>
    <p:sldId id="266" r:id="rId7"/>
    <p:sldId id="267" r:id="rId8"/>
    <p:sldId id="268" r:id="rId9"/>
    <p:sldId id="278" r:id="rId10"/>
    <p:sldId id="277" r:id="rId11"/>
    <p:sldId id="279" r:id="rId12"/>
    <p:sldId id="258" r:id="rId13"/>
    <p:sldId id="259" r:id="rId14"/>
    <p:sldId id="269" r:id="rId15"/>
    <p:sldId id="274" r:id="rId16"/>
    <p:sldId id="272" r:id="rId17"/>
    <p:sldId id="281" r:id="rId18"/>
    <p:sldId id="273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1F8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05251A-10F7-43A0-926E-368CDC8BB3E4}" type="datetimeFigureOut">
              <a:rPr lang="ru-RU" smtClean="0"/>
              <a:pPr/>
              <a:t>06.08.2013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804E6-14B2-499F-A385-7254FF3B1B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Стохастичні ефекти </a:t>
            </a:r>
            <a:r>
              <a:rPr lang="uk-UA" dirty="0" err="1" smtClean="0"/>
              <a:t>іонізивної</a:t>
            </a:r>
            <a:r>
              <a:rPr lang="uk-UA" dirty="0" smtClean="0"/>
              <a:t> радіації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Місцеві</a:t>
            </a:r>
            <a:r>
              <a:rPr lang="uk-UA" baseline="0" dirty="0" smtClean="0"/>
              <a:t> ураження тканин виникають при локальному опроміненні в дозі, вищій толерантної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10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Межею між низькими і високими дозами прийнято значення дози у 200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мЗв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Висока потужність дози</a:t>
            </a:r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визначається</a:t>
            </a:r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«як потужність, за якої неможлива репарація радіаційних ушкоджень (приблизно 100 </a:t>
            </a:r>
            <a:r>
              <a:rPr lang="uk-UA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мЗв</a:t>
            </a:r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uk-UA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год</a:t>
            </a:r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(Публікація 116 НКРЗ США, 1993)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11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12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Проблема порога стохастичних ефектів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13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Київ 2013 04 19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14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Київ 2013 04 19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15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Київ 2013 04 19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16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000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000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флюорографій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/рік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Доза середня   = 0,0052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Гр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Колективна доза  109200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Гр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Зважувальний       фактор: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Жінки                 груди  0,15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   легені  0,12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   Разом   0,27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Ефективна доза     109200/2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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0,27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14742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людино-Зв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Вихід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злояк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пухлин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14742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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0,055 = </a:t>
            </a:r>
            <a:r>
              <a:rPr lang="uk-UA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810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Чоловіки             Легені  0,12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Ефективна доза  109200/2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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0,12 = 6552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людино-Зв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Вихід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злояк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пухлин   6552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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0,055 = </a:t>
            </a:r>
            <a:r>
              <a:rPr lang="uk-UA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360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Разом   810 </a:t>
            </a:r>
            <a:r>
              <a:rPr lang="uk-UA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</a:t>
            </a:r>
            <a:r>
              <a:rPr lang="uk-UA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360 = </a:t>
            </a:r>
            <a:r>
              <a:rPr lang="uk-UA" sz="1200" b="1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1170 випадків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17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Київ 2013 04 19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18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Кінець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19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Клінічна радіобіологія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2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Київ 2013 04 19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3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Київ 2013 04 19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4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Радіаційні ефекти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5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1, 2, 3 – індивідуальна чутливість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6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Київ 2013 04 19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7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Київ 2013 04 19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8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ГПХ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виникає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після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короткочасного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опромінення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від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кількох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хвилин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до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1–3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діб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всього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тіла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дозі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 Гр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вище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Після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менших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рівнів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гострого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опромінення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всього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тіла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відмічаються</a:t>
            </a:r>
            <a:endParaRPr lang="ru-RU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такі наслідки:</a:t>
            </a:r>
          </a:p>
          <a:p>
            <a:r>
              <a:rPr lang="ru-RU" sz="1200" baseline="0" dirty="0" smtClean="0"/>
              <a:t>•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дозі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нижче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0,1 Гр стан не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змінюється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будь-які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лабораторні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ознаки</a:t>
            </a:r>
            <a:endParaRPr lang="ru-RU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відсутні,</a:t>
            </a:r>
          </a:p>
          <a:p>
            <a:r>
              <a:rPr lang="uk-U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</a:p>
          <a:p>
            <a:r>
              <a:rPr lang="ru-RU" sz="1200" baseline="0" dirty="0" smtClean="0"/>
              <a:t>•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дозі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0,1–0,2 Гр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підвищується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частота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хромосомних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аберацій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проте</a:t>
            </a:r>
            <a:endParaRPr lang="ru-RU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клінічні ознаки відсутні,</a:t>
            </a:r>
          </a:p>
          <a:p>
            <a:r>
              <a:rPr lang="ru-RU" sz="1200" baseline="0" dirty="0" smtClean="0"/>
              <a:t>•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дозі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0,12 Гр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кількість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сперматозоїдів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знижується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до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мінімуму</a:t>
            </a:r>
            <a:endParaRPr lang="ru-RU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приблизно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 45-й день,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після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чого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сперматогенез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відновлюється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r>
              <a:rPr lang="ru-RU" sz="1200" baseline="0" dirty="0" smtClean="0"/>
              <a:t>•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дозі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діапазоні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0,5–1 Гр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помітно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пригнічується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кровотворення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</a:t>
            </a:r>
          </a:p>
          <a:p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кістковому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мозку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розвитком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лімфопенії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без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інших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ознак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ураження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9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06.08.2013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06.08.2013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06.08.2013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06.08.2013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06.08.2013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06.08.2013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06.08.2013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rgbClr val="2B1F83"/>
            </a:gs>
            <a:gs pos="0">
              <a:schemeClr val="bg2">
                <a:tint val="83000"/>
                <a:satMod val="320000"/>
              </a:schemeClr>
            </a:gs>
            <a:gs pos="5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2FCF936-1C04-4F85-82ED-9DA6336023ED}" type="datetimeFigureOut">
              <a:rPr lang="ru-RU" smtClean="0"/>
              <a:pPr/>
              <a:t>06.08.2013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013" y="-2657"/>
            <a:ext cx="1475656" cy="15665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15074" y="648866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71572" y="4000504"/>
            <a:ext cx="757242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400" i="0" u="none" strike="noStrike" normalizeH="0" baseline="0" dirty="0" smtClean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Харківський національний медичний університет</a:t>
            </a:r>
            <a:endParaRPr kumimoji="0" lang="uk-UA" sz="4400" i="0" u="none" strike="noStrike" normalizeH="0" baseline="0" dirty="0" smtClean="0">
              <a:ln>
                <a:solidFill>
                  <a:srgbClr val="FFFFFF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Кафедра радіології і радіаційної медицини</a:t>
            </a:r>
            <a:endParaRPr kumimoji="0" lang="uk-UA" sz="3200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2910" y="2285992"/>
            <a:ext cx="75009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 smtClean="0">
                <a:ln>
                  <a:solidFill>
                    <a:srgbClr val="FFC000"/>
                  </a:solidFill>
                </a:ln>
                <a:latin typeface="Times New Roman" pitchFamily="18" charset="0"/>
                <a:cs typeface="Times New Roman" pitchFamily="18" charset="0"/>
              </a:rPr>
              <a:t>Місцеві ураження тканин виникають при локальному опроміненні в дозі, </a:t>
            </a:r>
            <a:r>
              <a:rPr lang="uk-UA" sz="36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вищій за толерантну</a:t>
            </a:r>
            <a:endParaRPr lang="uk-UA" sz="3600" dirty="0">
              <a:ln>
                <a:solidFill>
                  <a:srgbClr val="FF00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86050" y="1142984"/>
            <a:ext cx="35661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800" dirty="0" smtClean="0">
                <a:ln>
                  <a:solidFill>
                    <a:srgbClr val="FFFF00"/>
                  </a:solidFill>
                </a:ln>
              </a:rPr>
              <a:t>Низькі дози</a:t>
            </a:r>
            <a:endParaRPr lang="uk-UA" sz="4800" dirty="0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8596" y="2428868"/>
            <a:ext cx="835824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Межею між низькими і високими дозами прийнято значення дози у </a:t>
            </a:r>
            <a:r>
              <a:rPr lang="uk-UA" sz="32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200 </a:t>
            </a:r>
            <a:r>
              <a:rPr lang="uk-UA" sz="3200" dirty="0" err="1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Висока потужність дози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як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 «потужність, за якої неможлива репарація радіаційних ушкоджень </a:t>
            </a:r>
          </a:p>
          <a:p>
            <a:pPr algn="ctr"/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(приблизно </a:t>
            </a:r>
            <a:r>
              <a:rPr lang="uk-UA" sz="3200" i="1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100 </a:t>
            </a:r>
            <a:r>
              <a:rPr lang="uk-UA" sz="3200" i="1" dirty="0" err="1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uk-UA" sz="3200" i="1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/</a:t>
            </a:r>
            <a:r>
              <a:rPr lang="uk-UA" sz="3200" i="1" dirty="0" err="1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r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(Публікація 116 НКРЗ США, 1993)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462" y="287338"/>
            <a:ext cx="3184421" cy="6142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857620" y="1000108"/>
            <a:ext cx="4786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/>
          </a:p>
        </p:txBody>
      </p:sp>
      <p:sp>
        <p:nvSpPr>
          <p:cNvPr id="6" name="Rectangle 5"/>
          <p:cNvSpPr/>
          <p:nvPr/>
        </p:nvSpPr>
        <p:spPr>
          <a:xfrm>
            <a:off x="3714744" y="785794"/>
            <a:ext cx="54292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Стохастичні ефекти:</a:t>
            </a:r>
            <a:endParaRPr lang="uk-UA" sz="4000" b="1" dirty="0" smtClean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uk-UA" sz="3200" b="1" i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рак  і  уроджені вади.</a:t>
            </a:r>
          </a:p>
          <a:p>
            <a:r>
              <a:rPr lang="uk-UA" sz="3200" b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Тяжкість </a:t>
            </a:r>
            <a:r>
              <a:rPr lang="uk-UA" sz="32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залежить від дози — «все або нічого»).  </a:t>
            </a:r>
          </a:p>
          <a:p>
            <a:r>
              <a:rPr lang="uk-UA" sz="32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 дози залежить </a:t>
            </a:r>
            <a:r>
              <a:rPr lang="uk-UA" sz="3200" b="1" i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імовірність їхньої</a:t>
            </a:r>
            <a:r>
              <a:rPr lang="uk-UA" sz="32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i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появи:</a:t>
            </a:r>
            <a:r>
              <a:rPr lang="uk-UA" sz="32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uk-UA" sz="32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зі зростанням дози </a:t>
            </a:r>
          </a:p>
          <a:p>
            <a:r>
              <a:rPr lang="uk-UA" sz="32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зростає їхня частість</a:t>
            </a:r>
            <a:r>
              <a:rPr lang="uk-UA" sz="32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1214422"/>
            <a:ext cx="4379796" cy="2801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19" y="4071942"/>
            <a:ext cx="492103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643438" y="1214422"/>
            <a:ext cx="43188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Проблема порога </a:t>
            </a:r>
          </a:p>
          <a:p>
            <a:pPr algn="ctr"/>
            <a:r>
              <a:rPr lang="uk-UA" sz="32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стохастичних ефектів</a:t>
            </a:r>
            <a:endParaRPr lang="uk-UA" sz="3200" b="1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428596" y="1142984"/>
            <a:ext cx="8501122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5400" b="1" i="0" u="none" strike="noStrike" cap="none" normalizeH="0" baseline="0" dirty="0" smtClean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Канцерогенез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Рак – найсерйозніший наслідок опромінення людини у низьких дозах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Обстеження майже 100 тис. людей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 Хіросімі і Нагасакі засвідчили: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рак єдиний чинник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підвищення смертності та скорочення життя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 цій групі населення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r>
              <a:rPr kumimoji="0" lang="uk-UA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endParaRPr kumimoji="0" lang="uk-UA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348" y="1214422"/>
            <a:ext cx="792961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uk-UA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uk-UA" sz="2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рак шкіри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 pitchFamily="34" charset="-128"/>
                <a:cs typeface="Times New Roman"/>
              </a:rPr>
              <a:t>―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часто у фізиків і радіологів в минулому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uk-UA" sz="2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рак легені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―  в шахтарів уранових копалень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uk-UA" sz="2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пухлини кісток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 pitchFamily="34" charset="-128"/>
                <a:cs typeface="Times New Roman"/>
              </a:rPr>
              <a:t>―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 осіб, які працювали на 	заводах, що виробляли годинники і прилади 	зі 	світними циферблатами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uk-UA" sz="2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лейкоз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 pitchFamily="34" charset="-128"/>
                <a:cs typeface="Times New Roman"/>
              </a:rPr>
              <a:t>― 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серед пацієнтів, які отримували 	радіотерапію хвороби </a:t>
            </a:r>
            <a:r>
              <a:rPr lang="uk-UA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Бехтерева</a:t>
            </a:r>
            <a:endParaRPr lang="uk-UA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uk-UA" sz="2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рак щитоподібної залози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 pitchFamily="34" charset="-128"/>
                <a:cs typeface="Times New Roman"/>
              </a:rPr>
              <a:t>―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серед дітей, яким 	опромінювали </a:t>
            </a:r>
            <a:r>
              <a:rPr lang="uk-UA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тимус</a:t>
            </a:r>
            <a:endParaRPr lang="uk-UA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uk-UA" sz="2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рак грудної залози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― у жінок, які отримували 	променеву терапію післяпологового маститу, </a:t>
            </a:r>
          </a:p>
          <a:p>
            <a:pPr>
              <a:buClr>
                <a:srgbClr val="C00000"/>
              </a:buClr>
            </a:pP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	хворих на туберкульоз легенів, яким часто 	робили флюороскопію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1214422"/>
            <a:ext cx="821537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  <a:r>
              <a:rPr lang="uk-UA" sz="2400" b="1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рак щитоподібної залози і пухлини головного мозку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 pitchFamily="34" charset="-128"/>
                <a:cs typeface="Times New Roman"/>
              </a:rPr>
              <a:t>―</a:t>
            </a:r>
            <a:r>
              <a:rPr lang="uk-UA" sz="2400" b="1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lvl="1">
              <a:buClr>
                <a:srgbClr val="FF0000"/>
              </a:buClr>
            </a:pPr>
            <a:r>
              <a:rPr lang="uk-UA" sz="24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 дітей з дерматомікозом волосистої частини голови опромінюваних з метою епіляції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uk-UA" sz="2400" b="1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4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  <a:r>
              <a:rPr lang="uk-UA" sz="2400" b="1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лейкемія</a:t>
            </a:r>
            <a:r>
              <a:rPr lang="uk-UA" sz="24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 pitchFamily="34" charset="-128"/>
                <a:cs typeface="Times New Roman"/>
              </a:rPr>
              <a:t>―  </a:t>
            </a:r>
            <a:r>
              <a:rPr lang="uk-UA" sz="24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 дітей, </a:t>
            </a:r>
            <a:r>
              <a:rPr lang="uk-UA" sz="2400" b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пренатально</a:t>
            </a:r>
            <a:r>
              <a:rPr lang="uk-UA" sz="24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опромінених </a:t>
            </a:r>
          </a:p>
          <a:p>
            <a:pPr indent="457200">
              <a:buClr>
                <a:srgbClr val="FF0000"/>
              </a:buClr>
            </a:pPr>
            <a:r>
              <a:rPr lang="uk-UA" sz="24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при рентгенівському обстежені їх матерів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uk-UA" sz="24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>
              <a:buClr>
                <a:srgbClr val="FF0000"/>
              </a:buClr>
            </a:pPr>
            <a:r>
              <a:rPr lang="uk-UA" sz="2800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всі ці випадки слугують попередженням:</a:t>
            </a:r>
          </a:p>
          <a:p>
            <a:pPr algn="ctr">
              <a:buClr>
                <a:srgbClr val="FF0000"/>
              </a:buClr>
            </a:pPr>
            <a:r>
              <a:rPr lang="uk-UA" sz="2800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algn="ctr">
              <a:buClr>
                <a:srgbClr val="FF0000"/>
              </a:buClr>
            </a:pPr>
            <a:r>
              <a:rPr lang="uk-UA" sz="3600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опромінення несе ризик індукції раку</a:t>
            </a:r>
            <a:endParaRPr lang="uk-UA" sz="3600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714356"/>
            <a:ext cx="864399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en-US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en-US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флюор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/рік</a:t>
            </a:r>
          </a:p>
          <a:p>
            <a:pPr algn="ctr"/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Середня доза = 0,0052 </a:t>
            </a:r>
            <a:r>
              <a:rPr lang="uk-UA" sz="28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Загальна доза = 109200 </a:t>
            </a:r>
            <a:r>
              <a:rPr lang="uk-UA" sz="28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</a:t>
            </a:r>
            <a:endParaRPr lang="uk-UA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Зважувальний фактор: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Жінки: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груди  0,15;  легені  0,12;  Разом   0,27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4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Ефективна колективна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доза: 109200/2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0,27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14742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люд-Зв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 Коефіцієнт індукції  неоплазми = </a:t>
            </a:r>
            <a:r>
              <a:rPr lang="uk-UA" sz="24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0,055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вип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люд-Зв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Індукованих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пухлин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: 14742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0,055 = </a:t>
            </a:r>
            <a:r>
              <a:rPr lang="uk-UA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810 </a:t>
            </a:r>
            <a:r>
              <a:rPr lang="uk-UA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вип</a:t>
            </a:r>
            <a:r>
              <a:rPr lang="uk-UA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/рік</a:t>
            </a:r>
            <a:endParaRPr lang="uk-UA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Чоловіки: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легені  0,12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Ефективна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коллективна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доза  109200/2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0,12 = </a:t>
            </a:r>
            <a:r>
              <a:rPr lang="uk-UA" sz="28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6552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люд-Зв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Індукованих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пухлин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6552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0,055 = </a:t>
            </a:r>
            <a:r>
              <a:rPr lang="uk-UA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360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вип</a:t>
            </a:r>
            <a:r>
              <a:rPr lang="uk-UA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/рік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Разом   810 </a:t>
            </a:r>
            <a:r>
              <a:rPr 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</a:t>
            </a:r>
            <a:r>
              <a:rPr 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360 = </a:t>
            </a:r>
            <a:r>
              <a:rPr lang="uk-UA" sz="28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1170 випадків</a:t>
            </a:r>
            <a:endParaRPr lang="uk-UA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0100" y="928670"/>
            <a:ext cx="73700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err="1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Тератогенні</a:t>
            </a:r>
            <a:r>
              <a:rPr lang="uk-UA" sz="36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наслідки опромінення</a:t>
            </a:r>
            <a:endParaRPr lang="uk-UA" sz="3600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224" y="1751476"/>
            <a:ext cx="8072494" cy="4562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Досвід дії радіації на ембріон і плід людини:</a:t>
            </a:r>
          </a:p>
          <a:p>
            <a:pPr indent="457200"/>
            <a:r>
              <a:rPr lang="uk-UA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indent="457200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--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терапевтичне опромінення живота вагітних </a:t>
            </a:r>
          </a:p>
          <a:p>
            <a:pPr indent="457200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--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uk-UA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внутріутробне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опромінення в Хіросімі і Нагасакі. </a:t>
            </a:r>
          </a:p>
          <a:p>
            <a:endParaRPr lang="uk-UA" sz="24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uk-UA" sz="3600" b="1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Дія радіації проявляється у вигляді </a:t>
            </a:r>
          </a:p>
          <a:p>
            <a:pPr indent="457200"/>
            <a: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анатомічних і фізіологічних аномалій, </a:t>
            </a:r>
          </a:p>
          <a:p>
            <a:pPr indent="457200"/>
            <a: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затримки фізичного і розумового розвитку </a:t>
            </a:r>
          </a:p>
          <a:p>
            <a:pPr indent="457200"/>
            <a:r>
              <a:rPr lang="uk-UA" sz="2400" b="1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Найчастіше</a:t>
            </a:r>
            <a:r>
              <a:rPr lang="uk-UA" sz="24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:  </a:t>
            </a:r>
            <a:r>
              <a:rPr lang="uk-UA" sz="32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мікроцефалія, гідроцефалія </a:t>
            </a:r>
          </a:p>
          <a:p>
            <a:pPr indent="457200"/>
            <a:r>
              <a:rPr lang="uk-UA" sz="32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		аномалії серця</a:t>
            </a:r>
            <a:r>
              <a:rPr lang="uk-UA" sz="24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  <a:endParaRPr lang="uk-UA" sz="2400" dirty="0" smtClean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57554" y="2214554"/>
            <a:ext cx="281519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8000" dirty="0" smtClean="0">
                <a:ln>
                  <a:solidFill>
                    <a:srgbClr val="FFFF00"/>
                  </a:solidFill>
                </a:ln>
                <a:latin typeface="Monotype Corsiva" pitchFamily="66" charset="0"/>
              </a:rPr>
              <a:t>Кінець</a:t>
            </a:r>
            <a:endParaRPr lang="uk-UA" sz="8000" dirty="0">
              <a:ln>
                <a:solidFill>
                  <a:srgbClr val="FFFF00"/>
                </a:solidFill>
              </a:ln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85918" y="1857364"/>
            <a:ext cx="59168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4800" b="1" dirty="0" smtClean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Стохастичні ефекти </a:t>
            </a:r>
          </a:p>
          <a:p>
            <a:pPr algn="ctr"/>
            <a:r>
              <a:rPr lang="uk-UA" sz="4800" b="1" dirty="0" err="1" smtClean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іонізивної</a:t>
            </a:r>
            <a:r>
              <a:rPr lang="uk-UA" sz="4800" b="1" dirty="0" smtClean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радіації</a:t>
            </a:r>
            <a:endParaRPr lang="uk-UA" sz="4800" b="1" dirty="0">
              <a:ln>
                <a:solidFill>
                  <a:srgbClr val="C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583" y="714356"/>
            <a:ext cx="4429418" cy="17543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Природний </a:t>
            </a:r>
          </a:p>
          <a:p>
            <a:pPr algn="ctr"/>
            <a: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радіаційний фон</a:t>
            </a:r>
          </a:p>
          <a:p>
            <a:pPr algn="ctr"/>
            <a:r>
              <a:rPr lang="uk-UA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uk-U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/рік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71472" y="2428868"/>
            <a:ext cx="778674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космічне проміння</a:t>
            </a:r>
            <a:r>
              <a:rPr kumimoji="0" lang="uk-UA" sz="2000" b="0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 (0,3–1,0)	</a:t>
            </a:r>
            <a:r>
              <a:rPr kumimoji="0" lang="uk-UA" sz="24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0,4</a:t>
            </a:r>
            <a:r>
              <a:rPr kumimoji="0" lang="uk-UA" sz="2000" b="0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випромінення</a:t>
            </a:r>
            <a:r>
              <a:rPr kumimoji="0" lang="uk-UA" sz="24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земної кори</a:t>
            </a:r>
            <a:r>
              <a:rPr kumimoji="0" lang="uk-UA" sz="2000" b="0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(0,3–0,6)	</a:t>
            </a:r>
            <a:r>
              <a:rPr kumimoji="0" lang="uk-UA" sz="24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kumimoji="0" lang="uk-UA" sz="2000" b="0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інгаляційне (радон)	</a:t>
            </a:r>
            <a:r>
              <a:rPr kumimoji="0" lang="uk-UA" sz="2400" b="0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uk-UA" sz="2000" b="0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(0,2–10,0)	</a:t>
            </a:r>
            <a:r>
              <a:rPr kumimoji="0" lang="uk-UA" sz="24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1,2</a:t>
            </a:r>
            <a:r>
              <a:rPr kumimoji="0" lang="uk-UA" sz="2000" b="0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внутрішнє опромінення (К-40)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(0,2–0,8)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uk-UA" sz="24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0,3</a:t>
            </a:r>
            <a:r>
              <a:rPr kumimoji="0" lang="uk-UA" sz="2000" b="0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Разом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	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(1,0–10,0)	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2,4.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00232" y="4929198"/>
            <a:ext cx="38576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uk-UA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/рік 	 шт. </a:t>
            </a:r>
            <a:r>
              <a:rPr lang="uk-UA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Керала</a:t>
            </a:r>
            <a:endParaRPr lang="uk-UA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175 </a:t>
            </a:r>
            <a:r>
              <a:rPr lang="uk-UA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/рік	</a:t>
            </a:r>
            <a:r>
              <a:rPr lang="uk-UA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Гуарапарі</a:t>
            </a:r>
            <a:endParaRPr lang="uk-UA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1000108"/>
            <a:ext cx="9144000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1" u="none" strike="noStrike" cap="none" normalizeH="0" baseline="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Середні річні ефективні дози на душу населення </a:t>
            </a:r>
          </a:p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1" u="none" strike="noStrike" cap="none" normalizeH="0" baseline="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у 2000 р. </a:t>
            </a:r>
          </a:p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1" u="none" strike="noStrike" cap="none" normalizeH="0" baseline="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від природних і антропогенних джерел опромінення </a:t>
            </a:r>
          </a:p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1" u="none" strike="noStrike" cap="none" normalizeH="0" baseline="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за даними НКДАР ООН (2001)</a:t>
            </a:r>
            <a:r>
              <a:rPr kumimoji="0" lang="uk-UA" sz="24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uk-UA" sz="2400" b="1" i="0" u="none" strike="noStrike" cap="none" normalizeH="0" baseline="0" dirty="0" err="1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мЗв</a:t>
            </a:r>
            <a:r>
              <a:rPr kumimoji="0" lang="uk-UA" sz="12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uk-UA" sz="800" b="1" i="0" u="none" strike="noStrike" cap="none" normalizeH="0" baseline="0" dirty="0" smtClean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2976" y="3143248"/>
            <a:ext cx="66437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Природний фон</a:t>
            </a:r>
            <a:r>
              <a:rPr lang="uk-UA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			</a:t>
            </a:r>
            <a:r>
              <a:rPr lang="uk-UA" sz="2000" b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2,4</a:t>
            </a:r>
            <a:endParaRPr lang="uk-UA" sz="2000" dirty="0" smtClean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Медичне опромінення </a:t>
            </a:r>
            <a:r>
              <a:rPr lang="uk-UA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		</a:t>
            </a:r>
            <a:r>
              <a:rPr lang="uk-UA" sz="20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1,2</a:t>
            </a:r>
            <a:endParaRPr lang="uk-UA" sz="2000" b="1" dirty="0" smtClean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Атмосферні ядерні випробовування</a:t>
            </a:r>
            <a:r>
              <a:rPr lang="uk-UA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uk-UA" sz="2000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0,005</a:t>
            </a:r>
            <a:endParaRPr lang="uk-UA" sz="20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Чорнобильська аварія</a:t>
            </a:r>
            <a:r>
              <a:rPr lang="uk-UA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		</a:t>
            </a:r>
            <a:r>
              <a:rPr lang="uk-UA" sz="2000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0,002</a:t>
            </a:r>
            <a:endParaRPr lang="uk-UA" sz="20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Ядерна енергетика</a:t>
            </a:r>
            <a:r>
              <a:rPr lang="uk-UA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			</a:t>
            </a:r>
            <a:r>
              <a:rPr lang="uk-UA" sz="2000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0,0002</a:t>
            </a:r>
            <a:endParaRPr lang="uk-UA" sz="20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8596" y="1571613"/>
            <a:ext cx="842968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uk-UA" sz="6000" b="1" dirty="0" smtClean="0">
                <a:ln>
                  <a:solidFill>
                    <a:srgbClr val="FFC000"/>
                  </a:solidFill>
                </a:ln>
              </a:rPr>
              <a:t>Радіаційні ефекти</a:t>
            </a:r>
          </a:p>
          <a:p>
            <a:pPr>
              <a:buClr>
                <a:srgbClr val="FF0000"/>
              </a:buClr>
              <a:buSzPct val="97000"/>
              <a:buFont typeface="Wingdings" pitchFamily="2" charset="2"/>
              <a:buChar char="ü"/>
            </a:pPr>
            <a:r>
              <a:rPr lang="uk-UA" sz="4000" b="1" dirty="0" smtClean="0"/>
              <a:t> Детерміновані</a:t>
            </a:r>
            <a:endParaRPr lang="uk-UA" sz="4000" dirty="0" smtClean="0"/>
          </a:p>
          <a:p>
            <a:pPr>
              <a:buClr>
                <a:srgbClr val="FF0000"/>
              </a:buClr>
              <a:buSzPct val="97000"/>
              <a:buFont typeface="Wingdings" pitchFamily="2" charset="2"/>
              <a:buChar char="ü"/>
            </a:pPr>
            <a:r>
              <a:rPr lang="uk-UA" sz="4000" dirty="0" smtClean="0"/>
              <a:t> </a:t>
            </a:r>
            <a:r>
              <a:rPr lang="uk-UA" sz="4000" b="1" dirty="0" smtClean="0"/>
              <a:t>Стохастичні:</a:t>
            </a:r>
            <a:r>
              <a:rPr lang="uk-UA" sz="4000" dirty="0" smtClean="0"/>
              <a:t> </a:t>
            </a:r>
          </a:p>
          <a:p>
            <a:pPr>
              <a:buClr>
                <a:srgbClr val="FF0000"/>
              </a:buClr>
            </a:pPr>
            <a:r>
              <a:rPr lang="uk-UA" sz="4000" dirty="0" smtClean="0"/>
              <a:t> 	 індукція раку (канцерогенні)</a:t>
            </a:r>
          </a:p>
          <a:p>
            <a:pPr>
              <a:buClr>
                <a:srgbClr val="FF0000"/>
              </a:buClr>
            </a:pPr>
            <a:r>
              <a:rPr lang="uk-UA" sz="4000" dirty="0" smtClean="0"/>
              <a:t> 	 уроджені вади (</a:t>
            </a:r>
            <a:r>
              <a:rPr lang="uk-UA" sz="4000" dirty="0" err="1" smtClean="0"/>
              <a:t>тератогенні</a:t>
            </a:r>
            <a:r>
              <a:rPr lang="uk-UA" sz="4000" dirty="0" smtClean="0"/>
              <a:t>)</a:t>
            </a:r>
          </a:p>
          <a:p>
            <a:pPr algn="ctr"/>
            <a:endParaRPr lang="uk-UA" sz="4000" dirty="0"/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86182" y="779579"/>
            <a:ext cx="500066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Детерміновані ефекти:</a:t>
            </a:r>
          </a:p>
          <a:p>
            <a:r>
              <a:rPr lang="uk-UA" sz="32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соматичні ураження — </a:t>
            </a:r>
            <a:r>
              <a:rPr lang="uk-UA" sz="3200" b="1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променева хвороба, дерматити, </a:t>
            </a:r>
            <a:r>
              <a:rPr lang="uk-UA" sz="3200" b="1" dirty="0" err="1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епітеліїти</a:t>
            </a:r>
            <a:r>
              <a:rPr lang="uk-UA" sz="3200" b="1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, виразки тощо)</a:t>
            </a:r>
            <a:endParaRPr lang="uk-UA" sz="3200" b="1" i="1" dirty="0" smtClean="0">
              <a:ln>
                <a:solidFill>
                  <a:srgbClr val="C0000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endParaRPr lang="uk-UA" sz="3200" b="1" dirty="0" smtClean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uk-UA" sz="32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uk-UA" sz="3200" b="1" i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i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поріг</a:t>
            </a:r>
            <a:r>
              <a:rPr lang="uk-UA" sz="3200" b="1" i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виникнення,</a:t>
            </a:r>
            <a:r>
              <a:rPr lang="uk-UA" sz="3200" b="1" i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32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ступінь тяжкості </a:t>
            </a:r>
            <a:r>
              <a:rPr lang="uk-UA" sz="32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зростає із дозою </a:t>
            </a:r>
            <a:endParaRPr lang="uk-UA" sz="3200" b="1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3" y="497429"/>
            <a:ext cx="3428889" cy="600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4071934" y="6000768"/>
            <a:ext cx="43957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1, 2, 3 – 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індивідуальна  радіочутливість</a:t>
            </a:r>
          </a:p>
          <a:p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 – 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поріг ефектів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1142984"/>
            <a:ext cx="82868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Термін </a:t>
            </a:r>
            <a:r>
              <a:rPr lang="uk-UA" sz="36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поріг ефекту радіації </a:t>
            </a:r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означає здатність тканини чи організму витримувати опромінення </a:t>
            </a:r>
          </a:p>
          <a:p>
            <a:pPr algn="ctr"/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sz="3600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допорогових дозах 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(нижчих за </a:t>
            </a:r>
            <a:r>
              <a:rPr lang="uk-UA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порогову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algn="ctr"/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ознак розвитку певного ефекту радіації </a:t>
            </a:r>
            <a:endParaRPr lang="uk-U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1472" y="1285860"/>
            <a:ext cx="8286808" cy="34163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Термін </a:t>
            </a:r>
            <a:r>
              <a:rPr lang="uk-UA" sz="3600" i="1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толерантна доза 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вживається </a:t>
            </a:r>
          </a:p>
          <a:p>
            <a:pPr algn="ctr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для позначення максимальної допорогової дози, опромінення в якій тканина може перенести без розвитку в ній будь-якого </a:t>
            </a:r>
            <a:r>
              <a:rPr lang="uk-UA" sz="3600" i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клінічно значущого</a:t>
            </a:r>
            <a:r>
              <a:rPr lang="uk-UA" sz="3600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i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детермінованого</a:t>
            </a:r>
            <a:r>
              <a:rPr lang="uk-UA" sz="3600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i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ефекту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uk-UA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48" y="1000108"/>
            <a:ext cx="7715304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1. ГПХ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виникає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короткочасного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фотонного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опромінення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кількох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хвилин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до 1–3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діб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всього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дозі</a:t>
            </a:r>
            <a:r>
              <a:rPr lang="ru-RU" sz="28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 1 Гр </a:t>
            </a:r>
            <a:r>
              <a:rPr lang="ru-RU" sz="2800" dirty="0" err="1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вище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.</a:t>
            </a:r>
            <a:endParaRPr lang="uk-UA" sz="2800" dirty="0">
              <a:ln>
                <a:solidFill>
                  <a:srgbClr val="FFFF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58" y="2285992"/>
            <a:ext cx="8572560" cy="3942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Aft>
                <a:spcPts val="500"/>
              </a:spcAft>
            </a:pP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Менші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гострого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опромінення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всього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uk-UA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ru-RU" sz="28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дози</a:t>
            </a:r>
            <a:r>
              <a:rPr lang="ru-RU" sz="28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8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 0,1 Гр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/>
                <a:cs typeface="Times New Roman"/>
              </a:rPr>
              <a:t>― 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стан не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змінюється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лабораторні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ознаки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відсутні,</a:t>
            </a:r>
          </a:p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ru-RU" sz="28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дози</a:t>
            </a:r>
            <a:r>
              <a:rPr lang="ru-RU" sz="28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 0,1–0,2 Гр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/>
                <a:cs typeface="Times New Roman"/>
              </a:rPr>
              <a:t>― 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підвищується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частота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аберацій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, 	</a:t>
            </a:r>
            <a:r>
              <a:rPr lang="uk-UA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клінічні ознаки відсутні,</a:t>
            </a:r>
          </a:p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ru-RU" sz="28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доза 0,12 Гр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/>
                <a:cs typeface="Times New Roman"/>
              </a:rPr>
              <a:t>― 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сперматозоїдів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знижується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	до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мінімуму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45-го дня,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далі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сперматогенез 	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відновлюється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75000"/>
              </a:lnSpc>
            </a:pPr>
            <a:r>
              <a:rPr lang="ru-RU" sz="28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дози</a:t>
            </a:r>
            <a:r>
              <a:rPr lang="ru-RU" sz="28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діапазоні</a:t>
            </a:r>
            <a:r>
              <a:rPr lang="ru-RU" sz="2800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 0,5–1 Гр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/>
                <a:cs typeface="Times New Roman"/>
              </a:rPr>
              <a:t>― 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помітно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пригнічується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кровотворення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кістковому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мозку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розвитком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лімфопенії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ознак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ураження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endParaRPr lang="uk-UA" sz="2800" dirty="0">
              <a:ln>
                <a:solidFill>
                  <a:srgbClr val="FFFF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639</TotalTime>
  <Words>793</Words>
  <Application>Microsoft Office PowerPoint</Application>
  <PresentationFormat>On-screen Show (4:3)</PresentationFormat>
  <Paragraphs>170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name</dc:creator>
  <cp:lastModifiedBy>user</cp:lastModifiedBy>
  <cp:revision>25</cp:revision>
  <dcterms:created xsi:type="dcterms:W3CDTF">2012-03-27T07:52:15Z</dcterms:created>
  <dcterms:modified xsi:type="dcterms:W3CDTF">2013-08-05T22:48:00Z</dcterms:modified>
</cp:coreProperties>
</file>