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59"/>
  </p:notesMasterIdLst>
  <p:sldIdLst>
    <p:sldId id="353" r:id="rId2"/>
    <p:sldId id="302" r:id="rId3"/>
    <p:sldId id="263" r:id="rId4"/>
    <p:sldId id="280" r:id="rId5"/>
    <p:sldId id="265" r:id="rId6"/>
    <p:sldId id="347" r:id="rId7"/>
    <p:sldId id="278" r:id="rId8"/>
    <p:sldId id="284" r:id="rId9"/>
    <p:sldId id="339" r:id="rId10"/>
    <p:sldId id="371" r:id="rId11"/>
    <p:sldId id="355" r:id="rId12"/>
    <p:sldId id="285" r:id="rId13"/>
    <p:sldId id="340" r:id="rId14"/>
    <p:sldId id="282" r:id="rId15"/>
    <p:sldId id="369" r:id="rId16"/>
    <p:sldId id="283" r:id="rId17"/>
    <p:sldId id="358" r:id="rId18"/>
    <p:sldId id="357" r:id="rId19"/>
    <p:sldId id="359" r:id="rId20"/>
    <p:sldId id="356" r:id="rId21"/>
    <p:sldId id="360" r:id="rId22"/>
    <p:sldId id="264" r:id="rId23"/>
    <p:sldId id="363" r:id="rId24"/>
    <p:sldId id="361" r:id="rId25"/>
    <p:sldId id="258" r:id="rId26"/>
    <p:sldId id="301" r:id="rId27"/>
    <p:sldId id="365" r:id="rId28"/>
    <p:sldId id="364" r:id="rId29"/>
    <p:sldId id="352" r:id="rId30"/>
    <p:sldId id="303" r:id="rId31"/>
    <p:sldId id="366" r:id="rId32"/>
    <p:sldId id="375" r:id="rId33"/>
    <p:sldId id="267" r:id="rId34"/>
    <p:sldId id="370" r:id="rId35"/>
    <p:sldId id="372" r:id="rId36"/>
    <p:sldId id="367" r:id="rId37"/>
    <p:sldId id="368" r:id="rId38"/>
    <p:sldId id="338" r:id="rId39"/>
    <p:sldId id="378" r:id="rId40"/>
    <p:sldId id="382" r:id="rId41"/>
    <p:sldId id="389" r:id="rId42"/>
    <p:sldId id="387" r:id="rId43"/>
    <p:sldId id="388" r:id="rId44"/>
    <p:sldId id="386" r:id="rId45"/>
    <p:sldId id="384" r:id="rId46"/>
    <p:sldId id="383" r:id="rId47"/>
    <p:sldId id="379" r:id="rId48"/>
    <p:sldId id="390" r:id="rId49"/>
    <p:sldId id="306" r:id="rId50"/>
    <p:sldId id="395" r:id="rId51"/>
    <p:sldId id="396" r:id="rId52"/>
    <p:sldId id="393" r:id="rId53"/>
    <p:sldId id="398" r:id="rId54"/>
    <p:sldId id="397" r:id="rId55"/>
    <p:sldId id="391" r:id="rId56"/>
    <p:sldId id="276" r:id="rId57"/>
    <p:sldId id="399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FFCC00"/>
    <a:srgbClr val="FFFFFF"/>
    <a:srgbClr val="9999FF"/>
    <a:srgbClr val="FF9933"/>
    <a:srgbClr val="E48A40"/>
    <a:srgbClr val="A4889F"/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Click to edit Master text styles</a:t>
            </a:r>
          </a:p>
          <a:p>
            <a:pPr lvl="1"/>
            <a:r>
              <a:rPr lang="ru-RU" altLang="ru-RU" noProof="0"/>
              <a:t>Second level</a:t>
            </a:r>
          </a:p>
          <a:p>
            <a:pPr lvl="2"/>
            <a:r>
              <a:rPr lang="ru-RU" altLang="ru-RU" noProof="0"/>
              <a:t>Third level</a:t>
            </a:r>
          </a:p>
          <a:p>
            <a:pPr lvl="3"/>
            <a:r>
              <a:rPr lang="ru-RU" altLang="ru-RU" noProof="0"/>
              <a:t>Fourth level</a:t>
            </a:r>
          </a:p>
          <a:p>
            <a:pPr lvl="4"/>
            <a:r>
              <a:rPr lang="ru-RU" altLang="ru-RU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78AAF710-EDB2-4D5C-A66F-040542D212E0}" type="slidenum">
              <a:rPr lang="ru-RU" altLang="ru-RU"/>
              <a:pPr>
                <a:defRPr/>
              </a:pPr>
              <a:t>‹№›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30725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902BD8-9D19-4587-83AD-D8D73EE9108E}" type="slidenum">
              <a:rPr lang="ru-RU" altLang="ru-RU" b="0"/>
              <a:pPr eaLnBrk="1" hangingPunct="1"/>
              <a:t>23</a:t>
            </a:fld>
            <a:endParaRPr lang="ru-RU" altLang="ru-RU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/>
              <a:t>Явище різного поглинання м</a:t>
            </a:r>
            <a:r>
              <a:rPr lang="ru-RU" altLang="ru-RU" sz="1400" b="1" u="sng">
                <a:solidFill>
                  <a:srgbClr val="FF9933"/>
                </a:solidFill>
                <a:latin typeface="Times New Roman Cyr" pitchFamily="18" charset="-52"/>
              </a:rPr>
              <a:t>’</a:t>
            </a:r>
            <a:r>
              <a:rPr lang="uk-UA" altLang="ru-RU"/>
              <a:t>якого ікс-проміння лежить в основі рентгенодіагностики</a:t>
            </a:r>
            <a:endParaRPr lang="en-US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542BB29-F5F0-4F17-A5D9-850A3881896E}" type="slidenum">
              <a:rPr lang="ru-RU" altLang="ru-RU" b="0"/>
              <a:pPr eaLnBrk="1" hangingPunct="1"/>
              <a:t>24</a:t>
            </a:fld>
            <a:endParaRPr lang="ru-RU" altLang="ru-RU" b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>
                <a:latin typeface="Times New Roman Cyr" pitchFamily="18" charset="-52"/>
              </a:rPr>
              <a:t>D </a:t>
            </a:r>
            <a:endParaRPr lang="en-US" altLang="ru-RU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902BD8-9D19-4587-83AD-D8D73EE9108E}" type="slidenum">
              <a:rPr lang="ru-RU" altLang="ru-RU" b="0"/>
              <a:pPr eaLnBrk="1" hangingPunct="1"/>
              <a:t>25</a:t>
            </a:fld>
            <a:endParaRPr lang="ru-RU" altLang="ru-RU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 dirty="0"/>
              <a:t>Фактор якості випромінення – це характеристика його біологічної ефективності, залежної від просторового розподілу переданої енергії,</a:t>
            </a:r>
            <a:r>
              <a:rPr lang="uk-UA" altLang="ru-RU" baseline="0" dirty="0"/>
              <a:t> коли інші фізичні фактори залишаються сталими</a:t>
            </a:r>
            <a:endParaRPr lang="en-US" alt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dirty="0"/>
              <a:t>Ефективна доза – сума здобутків еквівалентних доз (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H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T) </a:t>
            </a:r>
            <a:endParaRPr lang="ru-RU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n-US" dirty="0"/>
              <a:t>) 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0639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7782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199FD94-DE4F-4DC1-BA1D-D311273E852F}" type="slidenum">
              <a:rPr lang="ru-RU" altLang="ru-RU" b="0"/>
              <a:pPr eaLnBrk="1" hangingPunct="1"/>
              <a:t>29</a:t>
            </a:fld>
            <a:endParaRPr lang="ru-RU" altLang="ru-RU" b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>
                <a:latin typeface="Times New Roman Cyr" pitchFamily="18" charset="-52"/>
              </a:rPr>
              <a:t>D </a:t>
            </a:r>
            <a:endParaRPr lang="en-US" altLang="ru-RU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30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9314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5FBEC9-6290-47E2-B745-42A4A07ACCAB}" type="slidenum">
              <a:rPr lang="ru-RU" altLang="ru-RU" b="0"/>
              <a:pPr eaLnBrk="1" hangingPunct="1"/>
              <a:t>31</a:t>
            </a:fld>
            <a:endParaRPr lang="ru-RU" altLang="ru-RU" b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 dirty="0"/>
              <a:t>Експозиційна</a:t>
            </a:r>
            <a:r>
              <a:rPr lang="uk-UA" altLang="ru-RU" baseline="0" dirty="0"/>
              <a:t> доза єдина, що вимірюється безпосередньо</a:t>
            </a:r>
            <a:endParaRPr lang="en-US" alt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5FBEC9-6290-47E2-B745-42A4A07ACCAB}" type="slidenum">
              <a:rPr lang="ru-RU" altLang="ru-RU" b="0"/>
              <a:pPr eaLnBrk="1" hangingPunct="1"/>
              <a:t>32</a:t>
            </a:fld>
            <a:endParaRPr lang="ru-RU" altLang="ru-RU" b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 dirty="0"/>
              <a:t>Експозиційна</a:t>
            </a:r>
            <a:r>
              <a:rPr lang="uk-UA" altLang="ru-RU" baseline="0" dirty="0"/>
              <a:t> доза єдина, що вимірюється безпосередньо</a:t>
            </a:r>
            <a:endParaRPr lang="en-US" alt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9D9C23-858F-475A-95B5-7414237BF013}" type="slidenum">
              <a:rPr lang="ru-RU" altLang="ru-RU" b="0"/>
              <a:pPr eaLnBrk="1" hangingPunct="1"/>
              <a:t>36</a:t>
            </a:fld>
            <a:endParaRPr lang="ru-RU" altLang="ru-RU" b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/>
              <a:t>експозиційна</a:t>
            </a:r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105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046ACE3-0CB3-440B-8C47-1208DA5ED558}" type="slidenum">
              <a:rPr lang="ru-RU" altLang="ru-RU" b="0"/>
              <a:pPr eaLnBrk="1" hangingPunct="1"/>
              <a:t>37</a:t>
            </a:fld>
            <a:endParaRPr lang="ru-RU" altLang="ru-RU" b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/>
              <a:t>Кулон на кілограм (К/кг)</a:t>
            </a:r>
            <a:endParaRPr lang="en-US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Сцинтиграфія</a:t>
            </a:r>
            <a:r>
              <a:rPr lang="uk-UA" dirty="0"/>
              <a:t>  на гамма-камері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Сцинтиграфія</a:t>
            </a:r>
            <a:r>
              <a:rPr lang="uk-UA" dirty="0"/>
              <a:t>  на гамма-камері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Задачі</a:t>
            </a:r>
            <a:r>
              <a:rPr lang="ru-RU" altLang="ru-RU" sz="1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 </a:t>
            </a:r>
            <a:r>
              <a:rPr lang="ru-RU" altLang="ru-RU" sz="1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радіаційних</a:t>
            </a:r>
            <a:r>
              <a:rPr lang="ru-RU" altLang="ru-RU" sz="1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 </a:t>
            </a:r>
            <a:r>
              <a:rPr lang="ru-RU" altLang="ru-RU" sz="1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вимірювань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9621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7656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5FBEC9-6290-47E2-B745-42A4A07ACCAB}" type="slidenum">
              <a:rPr lang="ru-RU" altLang="ru-RU" b="0"/>
              <a:pPr eaLnBrk="1" hangingPunct="1"/>
              <a:t>16</a:t>
            </a:fld>
            <a:endParaRPr lang="ru-RU" altLang="ru-RU" b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uk-UA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1928 г:</a:t>
            </a:r>
            <a:r>
              <a:rPr lang="uk-UA" sz="1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uk-UA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единица</a:t>
            </a:r>
            <a:r>
              <a:rPr lang="uk-UA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uk-UA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дозы</a:t>
            </a:r>
            <a:r>
              <a:rPr lang="uk-UA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uk-UA" sz="1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рентген</a:t>
            </a:r>
            <a:r>
              <a:rPr lang="uk-UA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(Стокгольм,</a:t>
            </a:r>
          </a:p>
          <a:p>
            <a:pPr>
              <a:defRPr/>
            </a:pPr>
            <a:r>
              <a:rPr lang="uk-UA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2-й </a:t>
            </a:r>
            <a:r>
              <a:rPr lang="uk-UA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съезд</a:t>
            </a:r>
            <a:r>
              <a:rPr lang="uk-UA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ICRU)</a:t>
            </a:r>
            <a:endParaRPr lang="uk-UA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/>
            <a:endParaRPr lang="en-US" alt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Відносні</a:t>
            </a:r>
            <a:r>
              <a:rPr lang="uk-UA" baseline="0" dirty="0"/>
              <a:t> глибинні дози та </a:t>
            </a:r>
            <a:r>
              <a:rPr lang="uk-UA" baseline="0" dirty="0" err="1"/>
              <a:t>ізодози</a:t>
            </a:r>
            <a:r>
              <a:rPr lang="uk-UA" baseline="0" dirty="0"/>
              <a:t> для струменів </a:t>
            </a:r>
            <a:r>
              <a:rPr lang="uk-UA" baseline="0" dirty="0" err="1"/>
              <a:t>випромінень</a:t>
            </a:r>
            <a:r>
              <a:rPr lang="uk-UA" baseline="0" dirty="0"/>
              <a:t> різних енергій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6407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9310C2-9688-4521-A137-32D850AA5EBA}" type="slidenum">
              <a:rPr lang="ru-RU" altLang="ru-RU" b="0"/>
              <a:pPr eaLnBrk="1" hangingPunct="1"/>
              <a:t>18</a:t>
            </a:fld>
            <a:endParaRPr lang="ru-RU" altLang="ru-RU" b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ru-RU"/>
              <a:t>Dm ― </a:t>
            </a:r>
            <a:r>
              <a:rPr lang="uk-UA" altLang="ru-RU"/>
              <a:t>доза в точці максимума</a:t>
            </a:r>
            <a:r>
              <a:rPr lang="en-US" altLang="ru-RU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Автоматизований комплекс для вимірювання розподілу доз у водному фантомі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AAF710-EDB2-4D5C-A66F-040542D212E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0397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CEE10C8-4CFF-4976-B559-7D6FBAC50E22}" type="slidenum">
              <a:rPr lang="ru-RU" altLang="ru-RU" b="0"/>
              <a:pPr eaLnBrk="1" hangingPunct="1"/>
              <a:t>21</a:t>
            </a:fld>
            <a:endParaRPr lang="ru-RU" altLang="ru-RU" b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uk-UA" altLang="ru-RU"/>
              <a:t>Абсорбована (поглинута) доза ― це кількість енергії випромінення, поглинутої в одиниці маси матеріалу </a:t>
            </a:r>
            <a:endParaRPr lang="en-US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93880-720D-4F50-83FF-9B19DD9AF8CF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A1C8B-5B96-41BB-8F7C-B290B6F26E28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2BB-BCDB-469C-A43A-9A7C189BD922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8D4FA-4A11-4CB8-815D-4C728E261369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A039-9D27-4770-8464-3E2B75A5E3F3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9E5FB-6DB5-4EE1-B7AE-85BCE985B321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3C36CC-E69E-42B7-8600-AE45B2CD93B9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C89344-2895-474F-B2B5-7FBA7F011084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388CC4-FFBE-4CB5-805E-0545E958894F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53F93-80CC-4F40-A959-2C122261E535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358C69AE-C2F3-4764-A856-B0AE65C1E0A6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AD64528-00D0-4854-95B3-805952CF4A8B}" type="slidenum">
              <a:rPr lang="ru-RU" altLang="ru-RU" smtClean="0"/>
              <a:pPr>
                <a:defRPr/>
              </a:pPr>
              <a:t>‹№›</a:t>
            </a:fld>
            <a:endParaRPr lang="ru-RU" alt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15074" y="648866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/>
          </a:p>
        </p:txBody>
      </p:sp>
      <p:pic>
        <p:nvPicPr>
          <p:cNvPr id="9" name="Рисунок 2" descr="Зображення, що містить будівля, надворі, дорога, місто&#10;&#10;Автоматично згенерований опис">
            <a:extLst>
              <a:ext uri="{FF2B5EF4-FFF2-40B4-BE49-F238E27FC236}">
                <a16:creationId xmlns:a16="http://schemas.microsoft.com/office/drawing/2014/main" id="{036AF4F5-A5E6-4079-B32C-3E6EBF38F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266700"/>
            <a:ext cx="80803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325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3568" y="620688"/>
            <a:ext cx="7772400" cy="72008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Принципова</a:t>
            </a:r>
            <a:r>
              <a:rPr lang="ru-RU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 схема дозиметра</a:t>
            </a:r>
          </a:p>
        </p:txBody>
      </p:sp>
      <p:pic>
        <p:nvPicPr>
          <p:cNvPr id="13315" name="Picture 15" descr="схема дози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808"/>
            <a:ext cx="8216900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D6A6CF8-3592-43FC-B274-92AB3189BE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9034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76624" y="1628800"/>
            <a:ext cx="4103688" cy="4248150"/>
          </a:xfrm>
        </p:spPr>
        <p:txBody>
          <a:bodyPr>
            <a:normAutofit fontScale="92500" lnSpcReduction="20000"/>
          </a:bodyPr>
          <a:lstStyle/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газові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твердотільні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рідинні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spcBef>
                <a:spcPts val="0"/>
              </a:spcBef>
              <a:buClr>
                <a:srgbClr val="FF0000"/>
              </a:buClr>
              <a:defRPr/>
            </a:pPr>
            <a:endParaRPr lang="ru-RU" sz="19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spcBef>
                <a:spcPts val="18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іонізаційні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напівпровідникові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сцинтиляційні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плівкові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теплові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хімічні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uk-UA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  термолюмінесцентні </a:t>
            </a:r>
            <a:endParaRPr 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764704"/>
            <a:ext cx="7772400" cy="6395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Типи</a:t>
            </a:r>
            <a:r>
              <a:rPr 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r>
              <a:rPr 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дозиметричних</a:t>
            </a:r>
            <a:r>
              <a:rPr 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r>
              <a:rPr 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детекторів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12830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1052736"/>
            <a:ext cx="8568952" cy="72008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Принцип </a:t>
            </a:r>
            <a:r>
              <a:rPr lang="ru-RU" altLang="ru-RU" sz="40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дії</a:t>
            </a: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 </a:t>
            </a:r>
            <a:b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</a:br>
            <a:r>
              <a:rPr lang="ru-RU" altLang="ru-RU" sz="40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іонізаційного</a:t>
            </a: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 детектора</a:t>
            </a:r>
          </a:p>
        </p:txBody>
      </p:sp>
      <p:pic>
        <p:nvPicPr>
          <p:cNvPr id="15363" name="Picture 6" descr="йонізац каме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2856"/>
            <a:ext cx="8177212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3EFE75E-EB0B-4A8A-965A-986B230CE2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6672"/>
            <a:ext cx="7772400" cy="64792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uk-UA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І</a:t>
            </a:r>
            <a:r>
              <a:rPr lang="ru-RU" altLang="ru-RU" sz="40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онізаційний</a:t>
            </a: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 дозиметр</a:t>
            </a:r>
          </a:p>
        </p:txBody>
      </p:sp>
      <p:pic>
        <p:nvPicPr>
          <p:cNvPr id="16387" name="Picture 5" descr="uni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355" y="1196752"/>
            <a:ext cx="4987925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94B0177-D3CB-4613-867D-043D1283A8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476672"/>
            <a:ext cx="8640960" cy="11430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Принцип </a:t>
            </a:r>
            <a:r>
              <a:rPr lang="ru-RU" altLang="ru-RU" sz="40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дії</a:t>
            </a: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b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</a:br>
            <a:r>
              <a:rPr lang="ru-RU" altLang="ru-RU" sz="40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сцинтиляційного</a:t>
            </a:r>
            <a:r>
              <a:rPr lang="ru-RU" altLang="ru-RU" sz="4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 детектора</a:t>
            </a:r>
          </a:p>
        </p:txBody>
      </p:sp>
      <p:pic>
        <p:nvPicPr>
          <p:cNvPr id="17411" name="Picture 6" descr="cцинтиляц радіо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056783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FEA4A44-8B08-4E67-A4CB-DA98293CE8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64925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3200" b="0" dirty="0"/>
              <a:t>Близькою за принципом до сцинтиляційної дозиметрії є </a:t>
            </a:r>
            <a:r>
              <a:rPr lang="uk-UA" sz="3200" b="0" i="1" dirty="0">
                <a:solidFill>
                  <a:srgbClr val="FFC000"/>
                </a:solidFill>
              </a:rPr>
              <a:t>термолюмінесцентна</a:t>
            </a:r>
            <a:r>
              <a:rPr lang="uk-UA" sz="3200" b="0" dirty="0"/>
              <a:t> (ТЛД), відкрита і розроблена протягом 1970 р. </a:t>
            </a:r>
          </a:p>
          <a:p>
            <a:pPr algn="ctr">
              <a:lnSpc>
                <a:spcPct val="90000"/>
              </a:lnSpc>
            </a:pPr>
            <a:r>
              <a:rPr lang="uk-UA" sz="3200" b="0" dirty="0"/>
              <a:t>Метод нині широко застосовується для оцінки опромінення персоналу, калібрування радіаційного виходу терапевтичних джерел, розподілу опромінення тіла тощо. </a:t>
            </a:r>
          </a:p>
          <a:p>
            <a:pPr algn="ctr">
              <a:lnSpc>
                <a:spcPct val="90000"/>
              </a:lnSpc>
            </a:pPr>
            <a:r>
              <a:rPr lang="uk-UA" sz="3200" b="0" dirty="0"/>
              <a:t>Детектором для цієї дозиметрії слугує маленька таблетка чи порошок в капсулі з </a:t>
            </a:r>
            <a:r>
              <a:rPr lang="en-US" sz="3200" b="0" dirty="0" err="1"/>
              <a:t>LiF</a:t>
            </a:r>
            <a:r>
              <a:rPr lang="en-US" sz="3200" b="0" dirty="0"/>
              <a:t> </a:t>
            </a:r>
            <a:r>
              <a:rPr lang="uk-UA" sz="3200" b="0" dirty="0"/>
              <a:t>або з іншого матеріалу (</a:t>
            </a:r>
            <a:r>
              <a:rPr lang="en-US" sz="3200" b="0" dirty="0" err="1"/>
              <a:t>AlO</a:t>
            </a:r>
            <a:r>
              <a:rPr lang="uk-UA" sz="3200" b="0" baseline="-25000" dirty="0"/>
              <a:t>2</a:t>
            </a:r>
            <a:r>
              <a:rPr lang="uk-UA" sz="3200" b="0" dirty="0"/>
              <a:t>, </a:t>
            </a:r>
            <a:r>
              <a:rPr lang="en-US" sz="3200" b="0" dirty="0" err="1"/>
              <a:t>CaF</a:t>
            </a:r>
            <a:r>
              <a:rPr lang="uk-UA" sz="3200" b="0" baseline="-25000" dirty="0"/>
              <a:t>2</a:t>
            </a:r>
            <a:r>
              <a:rPr lang="uk-UA" sz="3200" b="0" dirty="0"/>
              <a:t>, </a:t>
            </a:r>
            <a:r>
              <a:rPr lang="en-US" sz="3200" b="0" dirty="0" err="1"/>
              <a:t>CaSO</a:t>
            </a:r>
            <a:r>
              <a:rPr lang="uk-UA" sz="3200" b="0" baseline="-25000" dirty="0"/>
              <a:t>4</a:t>
            </a:r>
            <a:r>
              <a:rPr lang="uk-UA" sz="3200" b="0" dirty="0"/>
              <a:t> та інші)</a:t>
            </a:r>
            <a:endParaRPr lang="ru-RU" sz="3200" b="0" dirty="0"/>
          </a:p>
        </p:txBody>
      </p:sp>
    </p:spTree>
    <p:extLst>
      <p:ext uri="{BB962C8B-B14F-4D97-AF65-F5344CB8AC3E}">
        <p14:creationId xmlns:p14="http://schemas.microsoft.com/office/powerpoint/2010/main" val="2785986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395536" y="836712"/>
            <a:ext cx="83534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uk-UA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Доза фотонного опромінення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, </a:t>
            </a:r>
          </a:p>
          <a:p>
            <a:pPr algn="ctr">
              <a:spcBef>
                <a:spcPts val="0"/>
              </a:spcBef>
              <a:defRPr/>
            </a:pPr>
            <a:r>
              <a:rPr lang="uk-UA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виміряна в повітрі 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(іонізаційної камери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), називається </a:t>
            </a:r>
            <a:r>
              <a:rPr lang="uk-UA" altLang="ru-RU" sz="3200" b="0" u="sng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експозиційною дозою</a:t>
            </a:r>
            <a:r>
              <a:rPr lang="en-US" altLang="ru-RU" sz="3200" b="0" u="sng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en-US" altLang="ru-RU" sz="3200" b="0" u="sng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(E)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10815" y="2708920"/>
            <a:ext cx="7705725" cy="1656184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Одиниці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експозиційної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дози</a:t>
            </a:r>
            <a:endParaRPr lang="ru-RU" altLang="ru-RU" sz="3200" b="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 marL="571500" lvl="1" indent="-5715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рентген (Р), 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roentgen (R)</a:t>
            </a:r>
            <a:endParaRPr lang="ru-RU" altLang="ru-RU" sz="3200" b="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 marL="571500" lvl="1" indent="-5715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кулон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/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кг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(К/кг), 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coulomb/kg (C/kg)</a:t>
            </a:r>
            <a:endParaRPr lang="uk-UA" altLang="ru-RU" sz="3200" b="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 marL="571500" lvl="1" indent="-5715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uk-UA" altLang="ru-RU" sz="3200" b="0" dirty="0">
                <a:ln>
                  <a:solidFill>
                    <a:schemeClr val="tx1"/>
                  </a:solidFill>
                </a:ln>
                <a:latin typeface="Times New Roman Cyr" pitchFamily="18" charset="-52"/>
              </a:rPr>
              <a:t>д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жоуль/кг 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(</a:t>
            </a:r>
            <a:r>
              <a:rPr lang="ru-RU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Дж/кг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)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,</a:t>
            </a:r>
            <a:r>
              <a:rPr lang="ru-RU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joule/kg (J/kg)</a:t>
            </a:r>
            <a:r>
              <a:rPr lang="uk-UA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en-US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3600" b="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623519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1928 р: одиниця дози </a:t>
            </a:r>
            <a:r>
              <a:rPr lang="uk-UA" sz="24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рентген</a:t>
            </a:r>
            <a:r>
              <a:rPr lang="uk-UA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(Стокгольм, 2-й з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’</a:t>
            </a:r>
            <a:r>
              <a:rPr lang="uk-UA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їзд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ICRU)</a:t>
            </a:r>
            <a:endParaRPr lang="uk-UA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43599"/>
            <a:ext cx="86409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ru-RU" sz="2600" b="0" dirty="0">
                <a:solidFill>
                  <a:srgbClr val="FFC000"/>
                </a:solidFill>
                <a:latin typeface="Times New Roman Cyr" panose="02020603050405020304" pitchFamily="18" charset="-52"/>
              </a:rPr>
              <a:t>Експозиційна доза єдина, що вимірюється безпосередньо</a:t>
            </a:r>
            <a:endParaRPr lang="en-US" altLang="ru-RU" sz="2600" b="0" dirty="0">
              <a:solidFill>
                <a:srgbClr val="FFC000"/>
              </a:solidFill>
            </a:endParaRPr>
          </a:p>
        </p:txBody>
      </p:sp>
      <p:sp>
        <p:nvSpPr>
          <p:cNvPr id="7" name="Підзаголовок 6">
            <a:extLst>
              <a:ext uri="{FF2B5EF4-FFF2-40B4-BE49-F238E27FC236}">
                <a16:creationId xmlns:a16="http://schemas.microsoft.com/office/drawing/2014/main" id="{6F479789-4E60-44AA-832A-D1519B9D81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7" descr="ізодоз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286"/>
            <a:ext cx="914400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Ізодозні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 розподіли </a:t>
            </a:r>
          </a:p>
          <a:p>
            <a:pPr algn="ctr"/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для струменів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випромінень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 різної енергії</a:t>
            </a:r>
            <a:r>
              <a:rPr lang="uk-UA" sz="2800" dirty="0"/>
              <a:t> </a:t>
            </a:r>
            <a:endParaRPr lang="ru-RU" sz="280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C2EAD7C4-9B4A-4543-90D6-0B4CF7B352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255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ru-RU" sz="4000" dirty="0"/>
            </a:br>
            <a:endParaRPr lang="ru-RU" altLang="ru-RU" sz="4000" dirty="0"/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1803847" y="981075"/>
            <a:ext cx="54324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uk-UA" altLang="ru-RU" sz="40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Відносна глибинна доза</a:t>
            </a:r>
            <a:endParaRPr lang="en-US" altLang="ru-RU" sz="4000" b="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2093923" y="2082800"/>
            <a:ext cx="47836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sz="44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ru-RU" sz="4400" b="0" baseline="-250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%</a:t>
            </a:r>
            <a:r>
              <a:rPr lang="en-US" altLang="ru-RU" sz="44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= (</a:t>
            </a:r>
            <a:r>
              <a:rPr lang="en-US" altLang="ru-RU" sz="4400" b="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ru-RU" sz="4400" b="0" baseline="-250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ru-RU" sz="44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en-US" altLang="ru-RU" sz="4400" b="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ru-RU" sz="4400" b="0" baseline="-250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US" altLang="ru-RU" sz="44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en-US" altLang="ru-RU" sz="44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×</a:t>
            </a:r>
            <a:r>
              <a:rPr lang="en-US" altLang="ru-RU" sz="44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 100</a:t>
            </a:r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1275730" y="3357563"/>
            <a:ext cx="68246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sz="4000" b="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D</a:t>
            </a:r>
            <a:r>
              <a:rPr lang="en-US" altLang="ru-RU" sz="4000" b="0" baseline="-250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d</a:t>
            </a:r>
            <a:r>
              <a:rPr lang="en-US" altLang="ru-RU" sz="40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― </a:t>
            </a:r>
            <a:r>
              <a:rPr lang="uk-UA" altLang="ru-RU" sz="40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доза на глибині </a:t>
            </a:r>
            <a:r>
              <a:rPr lang="en-US" altLang="ru-RU" sz="4000" b="0" i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d</a:t>
            </a:r>
            <a:r>
              <a:rPr lang="en-US" altLang="ru-RU" sz="40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endParaRPr lang="uk-UA" altLang="ru-RU" sz="40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>
              <a:defRPr/>
            </a:pPr>
            <a:r>
              <a:rPr lang="en-US" altLang="ru-RU" sz="4000" b="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D</a:t>
            </a:r>
            <a:r>
              <a:rPr lang="en-US" altLang="ru-RU" sz="4000" b="0" baseline="-250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m</a:t>
            </a:r>
            <a:r>
              <a:rPr lang="en-US" altLang="ru-RU" sz="40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― </a:t>
            </a:r>
            <a:r>
              <a:rPr lang="uk-UA" altLang="ru-RU" sz="40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доза в точці </a:t>
            </a:r>
            <a:r>
              <a:rPr lang="uk-UA" altLang="ru-RU" sz="4000" b="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максимума</a:t>
            </a:r>
            <a:r>
              <a:rPr lang="en-US" altLang="ru-RU" sz="4000" dirty="0">
                <a:ln>
                  <a:solidFill>
                    <a:schemeClr val="tx1"/>
                  </a:solidFill>
                </a:ln>
                <a:latin typeface="Times New Roman Cyr" pitchFamily="18" charset="-52"/>
              </a:rPr>
              <a:t> 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C83A028-8BFB-440F-9F57-9B5FF277C2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3146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ru-RU" sz="4000"/>
            </a:br>
            <a:endParaRPr lang="ru-RU" altLang="ru-RU" sz="4000"/>
          </a:p>
        </p:txBody>
      </p:sp>
      <p:pic>
        <p:nvPicPr>
          <p:cNvPr id="25603" name="Picture 3" descr="відн глиб доз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20713"/>
            <a:ext cx="7129462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E02B4D7-8811-40DB-86FF-60042341AF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8251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021939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highlight>
                  <a:srgbClr val="FFFF00"/>
                </a:highlight>
              </a:rPr>
              <a:t>Радіаційні вимірювання</a:t>
            </a:r>
            <a:endParaRPr lang="ru-RU" sz="54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76250"/>
            <a:ext cx="76327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Водний дозиметричний фантом</a:t>
            </a:r>
          </a:p>
        </p:txBody>
      </p:sp>
      <p:pic>
        <p:nvPicPr>
          <p:cNvPr id="22531" name="Picture 7" descr="Dos phantom 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198731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50341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Автоматизований комплекс для вимірювання розподілу доз у воді (фантом)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00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2144" y="1405336"/>
            <a:ext cx="7851648" cy="1828800"/>
          </a:xfrm>
        </p:spPr>
        <p:txBody>
          <a:bodyPr/>
          <a:lstStyle/>
          <a:p>
            <a:pPr eaLnBrk="1" hangingPunct="1">
              <a:defRPr/>
            </a:pPr>
            <a:br>
              <a:rPr lang="en-US" altLang="ru-RU" sz="4000" dirty="0"/>
            </a:br>
            <a:endParaRPr lang="ru-RU" altLang="ru-RU" sz="4000" dirty="0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539552" y="476672"/>
            <a:ext cx="8208911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altLang="ru-RU" sz="40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Абсорбована (поглинута) доза</a:t>
            </a:r>
            <a:r>
              <a:rPr lang="en-US" altLang="ru-RU" sz="40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 (D</a:t>
            </a:r>
            <a:r>
              <a:rPr lang="en-US" altLang="ru-RU" sz="40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)</a:t>
            </a:r>
            <a:r>
              <a:rPr lang="uk-UA" altLang="ru-RU" sz="40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-52"/>
              </a:rPr>
              <a:t> </a:t>
            </a:r>
          </a:p>
          <a:p>
            <a:pPr algn="ctr">
              <a:defRPr/>
            </a:pPr>
            <a:r>
              <a:rPr lang="uk-UA" altLang="ru-RU" sz="3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-52"/>
              </a:rPr>
              <a:t>― кількість енергії випромінення, </a:t>
            </a:r>
          </a:p>
          <a:p>
            <a:pPr algn="ctr">
              <a:defRPr/>
            </a:pPr>
            <a:r>
              <a:rPr lang="uk-UA" altLang="ru-RU" sz="3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-52"/>
              </a:rPr>
              <a:t>поглинута в </a:t>
            </a:r>
            <a:r>
              <a:rPr lang="uk-UA" altLang="ru-RU" sz="3200" b="0" dirty="0">
                <a:solidFill>
                  <a:srgbClr val="FFC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-52"/>
              </a:rPr>
              <a:t>певній</a:t>
            </a:r>
            <a:r>
              <a:rPr lang="uk-UA" altLang="ru-RU" sz="3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-52"/>
              </a:rPr>
              <a:t> одиниці маси </a:t>
            </a:r>
          </a:p>
          <a:p>
            <a:pPr algn="ctr">
              <a:defRPr/>
            </a:pPr>
            <a:r>
              <a:rPr lang="uk-UA" altLang="ru-RU" sz="3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-52"/>
              </a:rPr>
              <a:t>будь-якої опроміненої речовини:</a:t>
            </a:r>
            <a:endParaRPr lang="en-US" altLang="ru-RU" sz="3600" b="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FFFFFF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419872" y="2708920"/>
            <a:ext cx="233269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sz="44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itchFamily="18" charset="-52"/>
              </a:rPr>
              <a:t>D = </a:t>
            </a:r>
            <a:r>
              <a:rPr lang="en-US" altLang="ru-RU" sz="4400" b="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anose="02020603050405020304" pitchFamily="18" charset="-52"/>
              </a:rPr>
              <a:t>E </a:t>
            </a:r>
            <a:r>
              <a:rPr lang="en-US" altLang="ru-RU" sz="44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itchFamily="18" charset="-52"/>
              </a:rPr>
              <a:t>×</a:t>
            </a:r>
            <a:r>
              <a:rPr lang="uk-UA" altLang="ru-RU" sz="44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itchFamily="18" charset="-52"/>
              </a:rPr>
              <a:t> </a:t>
            </a:r>
            <a:r>
              <a:rPr lang="en-US" altLang="ru-RU" sz="44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itchFamily="18" charset="-52"/>
              </a:rPr>
              <a:t>f</a:t>
            </a:r>
            <a:endParaRPr lang="en-US" altLang="ru-RU" sz="4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95736" y="3429000"/>
            <a:ext cx="51953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sz="36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E ― </a:t>
            </a:r>
            <a:r>
              <a:rPr lang="uk-UA" altLang="ru-RU" sz="36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експозиційна доза,   </a:t>
            </a:r>
          </a:p>
          <a:p>
            <a:pPr>
              <a:defRPr/>
            </a:pPr>
            <a:r>
              <a:rPr lang="en-US" altLang="ru-RU" sz="36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f</a:t>
            </a:r>
            <a:r>
              <a:rPr lang="uk-UA" altLang="ru-RU" sz="36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 </a:t>
            </a:r>
            <a:r>
              <a:rPr lang="en-US" altLang="ru-RU" sz="36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―</a:t>
            </a:r>
            <a:r>
              <a:rPr lang="uk-UA" altLang="ru-RU" sz="36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фактор поглинання</a:t>
            </a:r>
            <a:endParaRPr lang="en-US" altLang="ru-RU" sz="3600" b="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4881934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0" dirty="0">
                <a:solidFill>
                  <a:srgbClr val="FFC000"/>
                </a:solidFill>
              </a:rPr>
              <a:t>Одиниці поглинутої дози </a:t>
            </a:r>
            <a:endParaRPr lang="ru-RU" sz="2800" b="0" dirty="0">
              <a:solidFill>
                <a:srgbClr val="FFC000"/>
              </a:solidFill>
            </a:endParaRPr>
          </a:p>
          <a:p>
            <a:pPr algn="ctr"/>
            <a:r>
              <a:rPr lang="uk-UA" sz="2800" b="0" dirty="0"/>
              <a:t>рад (</a:t>
            </a:r>
            <a:r>
              <a:rPr lang="en-US" sz="2800" b="0" dirty="0"/>
              <a:t>rad</a:t>
            </a:r>
            <a:r>
              <a:rPr lang="uk-UA" sz="2800" b="0" dirty="0"/>
              <a:t>), </a:t>
            </a:r>
            <a:r>
              <a:rPr lang="uk-UA" sz="2800" b="0" dirty="0" err="1"/>
              <a:t>грей</a:t>
            </a:r>
            <a:r>
              <a:rPr lang="uk-UA" sz="2800" b="0" dirty="0"/>
              <a:t> (</a:t>
            </a:r>
            <a:r>
              <a:rPr lang="uk-UA" sz="2800" b="0" dirty="0" err="1"/>
              <a:t>Гр</a:t>
            </a:r>
            <a:r>
              <a:rPr lang="uk-UA" sz="2800" b="0" dirty="0"/>
              <a:t>) (</a:t>
            </a:r>
            <a:r>
              <a:rPr lang="en-US" sz="2800" b="0" dirty="0"/>
              <a:t>gray</a:t>
            </a:r>
            <a:r>
              <a:rPr lang="uk-UA" sz="2800" b="0" dirty="0"/>
              <a:t> (</a:t>
            </a:r>
            <a:r>
              <a:rPr lang="en-US" sz="2800" b="0" dirty="0" err="1"/>
              <a:t>Gy</a:t>
            </a:r>
            <a:r>
              <a:rPr lang="uk-UA" sz="2800" b="0" dirty="0"/>
              <a:t>))</a:t>
            </a:r>
          </a:p>
          <a:p>
            <a:pPr algn="ctr"/>
            <a:r>
              <a:rPr lang="uk-UA" sz="2800" b="0" dirty="0">
                <a:solidFill>
                  <a:srgbClr val="FFC000"/>
                </a:solidFill>
              </a:rPr>
              <a:t>1 </a:t>
            </a:r>
            <a:r>
              <a:rPr lang="uk-UA" sz="2800" b="0" dirty="0" err="1">
                <a:solidFill>
                  <a:srgbClr val="FFC000"/>
                </a:solidFill>
              </a:rPr>
              <a:t>Гр</a:t>
            </a:r>
            <a:r>
              <a:rPr lang="uk-UA" sz="2800" b="0" dirty="0">
                <a:solidFill>
                  <a:srgbClr val="FFC000"/>
                </a:solidFill>
              </a:rPr>
              <a:t> = 100 рад</a:t>
            </a:r>
            <a:endParaRPr lang="ru-RU" sz="2800" b="0" dirty="0">
              <a:solidFill>
                <a:srgbClr val="FFC000"/>
              </a:solidFill>
            </a:endParaRPr>
          </a:p>
        </p:txBody>
      </p:sp>
      <p:sp>
        <p:nvSpPr>
          <p:cNvPr id="7" name="Підзаголовок 6">
            <a:extLst>
              <a:ext uri="{FF2B5EF4-FFF2-40B4-BE49-F238E27FC236}">
                <a16:creationId xmlns:a16="http://schemas.microsoft.com/office/drawing/2014/main" id="{EB3A3506-4101-412F-B543-9AF59D74DF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8979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60648"/>
            <a:ext cx="8641084" cy="17526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alt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Значення</a:t>
            </a:r>
            <a:r>
              <a:rPr lang="ru-RU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 </a:t>
            </a:r>
            <a:r>
              <a:rPr lang="en-US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f</a:t>
            </a:r>
            <a:r>
              <a:rPr lang="ru-RU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-фактора </a:t>
            </a: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для </a:t>
            </a:r>
            <a:r>
              <a:rPr lang="ru-RU" alt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різних</a:t>
            </a:r>
            <a:r>
              <a:rPr lang="ru-RU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 </a:t>
            </a:r>
            <a:r>
              <a:rPr lang="ru-RU" altLang="ru-RU" sz="4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матеріалів</a:t>
            </a:r>
            <a:endParaRPr lang="ru-RU" altLang="ru-RU" sz="40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 Cyr" pitchFamily="18" charset="-52"/>
            </a:endParaRPr>
          </a:p>
        </p:txBody>
      </p:sp>
      <p:pic>
        <p:nvPicPr>
          <p:cNvPr id="28675" name="Picture 5" descr="ф-факт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560"/>
            <a:ext cx="88201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07504" y="1700213"/>
            <a:ext cx="8856984" cy="264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uk-UA" altLang="ru-RU" sz="3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Поглинання різного ступеня</a:t>
            </a:r>
          </a:p>
          <a:p>
            <a:pPr algn="ctr">
              <a:spcBef>
                <a:spcPct val="20000"/>
              </a:spcBef>
              <a:defRPr/>
            </a:pPr>
            <a:r>
              <a:rPr lang="uk-UA" altLang="ru-RU" sz="3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м</a:t>
            </a:r>
            <a:r>
              <a:rPr lang="ru-RU" alt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’</a:t>
            </a:r>
            <a:r>
              <a:rPr lang="uk-UA" altLang="ru-RU" sz="3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якого ікс-проміння </a:t>
            </a:r>
          </a:p>
          <a:p>
            <a:pPr algn="ctr">
              <a:spcBef>
                <a:spcPct val="20000"/>
              </a:spcBef>
              <a:defRPr/>
            </a:pPr>
            <a:r>
              <a:rPr lang="uk-UA" altLang="ru-RU" sz="3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речовинами </a:t>
            </a:r>
            <a:r>
              <a:rPr lang="uk-UA" altLang="ru-RU" sz="3600" b="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різної щільності</a:t>
            </a:r>
          </a:p>
          <a:p>
            <a:pPr algn="ctr">
              <a:spcBef>
                <a:spcPct val="20000"/>
              </a:spcBef>
              <a:defRPr/>
            </a:pPr>
            <a:r>
              <a:rPr lang="uk-UA" altLang="ru-RU" sz="3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лежить в основі рентгенодіагностики</a:t>
            </a:r>
            <a:endParaRPr lang="en-US" altLang="ru-RU" sz="3600" b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8C14D9CD-D9ED-46F8-BF90-F79EA2AFC7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3695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1807046" y="981075"/>
            <a:ext cx="5429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uk-UA" altLang="ru-RU" sz="4400" b="0" dirty="0">
                <a:solidFill>
                  <a:srgbClr val="FFFF00"/>
                </a:solidFill>
                <a:latin typeface="Times New Roman Cyr" pitchFamily="18" charset="-52"/>
              </a:rPr>
              <a:t>Еквівалентна доза </a:t>
            </a:r>
            <a:r>
              <a:rPr lang="en-US" altLang="ru-RU" sz="4400" b="0" dirty="0">
                <a:solidFill>
                  <a:srgbClr val="FFFF00"/>
                </a:solidFill>
                <a:latin typeface="Times New Roman Cyr" pitchFamily="18" charset="-52"/>
              </a:rPr>
              <a:t>(H)</a:t>
            </a:r>
          </a:p>
        </p:txBody>
      </p:sp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3177984" y="1844824"/>
            <a:ext cx="21932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0000"/>
                </a:solidFill>
              </a:rPr>
              <a:t>H = D×Q</a:t>
            </a:r>
            <a:endParaRPr lang="en-US" altLang="ru-RU" sz="4000" b="0" dirty="0">
              <a:solidFill>
                <a:srgbClr val="FF0000"/>
              </a:solidFill>
              <a:latin typeface="Times New Roman Cyr" pitchFamily="18" charset="-52"/>
            </a:endParaRP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1446654" y="2708920"/>
            <a:ext cx="57414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altLang="ru-RU" sz="3200" b="0" dirty="0">
                <a:latin typeface="Times New Roman Cyr" pitchFamily="18" charset="-52"/>
              </a:rPr>
              <a:t>  </a:t>
            </a:r>
            <a:r>
              <a:rPr lang="en-US" altLang="ru-RU" sz="3200" b="0" dirty="0">
                <a:latin typeface="Times New Roman Cyr" pitchFamily="18" charset="-52"/>
              </a:rPr>
              <a:t>D ― </a:t>
            </a:r>
            <a:r>
              <a:rPr lang="uk-UA" altLang="ru-RU" sz="3200" b="0" dirty="0">
                <a:latin typeface="Times New Roman Cyr" pitchFamily="18" charset="-52"/>
              </a:rPr>
              <a:t>доза поглинута,</a:t>
            </a:r>
          </a:p>
          <a:p>
            <a:pPr algn="ctr">
              <a:defRPr/>
            </a:pPr>
            <a:r>
              <a:rPr lang="en-US" altLang="ru-RU" sz="3200" b="0" dirty="0">
                <a:latin typeface="Times New Roman Cyr" pitchFamily="18" charset="-52"/>
              </a:rPr>
              <a:t>QF ― </a:t>
            </a:r>
            <a:r>
              <a:rPr lang="uk-UA" altLang="ru-RU" sz="3200" b="0" dirty="0">
                <a:latin typeface="Times New Roman Cyr" pitchFamily="18" charset="-52"/>
              </a:rPr>
              <a:t>фактор якості проміння</a:t>
            </a:r>
            <a:endParaRPr lang="en-US" altLang="ru-RU" sz="3200" b="0" dirty="0">
              <a:latin typeface="Times New Roman Cyr" pitchFamily="18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4582869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dirty="0" err="1">
                <a:solidFill>
                  <a:srgbClr val="FFC000"/>
                </a:solidFill>
              </a:rPr>
              <a:t>Одиниц</a:t>
            </a:r>
            <a:r>
              <a:rPr lang="uk-UA" sz="2800" b="0" dirty="0">
                <a:solidFill>
                  <a:srgbClr val="FFC000"/>
                </a:solidFill>
              </a:rPr>
              <a:t>і еквівалентної дози</a:t>
            </a:r>
            <a:endParaRPr lang="ru-RU" sz="2800" b="0" dirty="0">
              <a:solidFill>
                <a:srgbClr val="FFC000"/>
              </a:solidFill>
            </a:endParaRPr>
          </a:p>
          <a:p>
            <a:pPr algn="ctr"/>
            <a:r>
              <a:rPr lang="uk-UA" sz="2800" b="0" dirty="0"/>
              <a:t>бер (</a:t>
            </a:r>
            <a:r>
              <a:rPr lang="en-US" sz="2800" b="0" dirty="0"/>
              <a:t>rem), </a:t>
            </a:r>
            <a:r>
              <a:rPr lang="uk-UA" sz="2800" b="0" dirty="0" err="1"/>
              <a:t>зіверт</a:t>
            </a:r>
            <a:r>
              <a:rPr lang="uk-UA" sz="2800" b="0" dirty="0"/>
              <a:t> (Зв) (</a:t>
            </a:r>
            <a:r>
              <a:rPr lang="en-US" sz="2800" b="0" dirty="0" err="1"/>
              <a:t>sievert</a:t>
            </a:r>
            <a:r>
              <a:rPr lang="en-US" sz="2800" b="0" dirty="0"/>
              <a:t> (</a:t>
            </a:r>
            <a:r>
              <a:rPr lang="en-US" sz="2800" b="0" dirty="0" err="1"/>
              <a:t>Sv</a:t>
            </a:r>
            <a:r>
              <a:rPr lang="en-US" sz="2800" b="0" dirty="0"/>
              <a:t>))</a:t>
            </a:r>
            <a:endParaRPr lang="ru-RU" sz="2800" b="0" dirty="0"/>
          </a:p>
        </p:txBody>
      </p:sp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B6918EC3-39CD-47B4-95F2-C96C23A455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6623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uk-UA" altLang="ru-RU" sz="4000" b="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Фактор якості випромінення </a:t>
            </a:r>
            <a:r>
              <a:rPr lang="en-US" altLang="ru-RU" sz="4000" b="0" dirty="0">
                <a:solidFill>
                  <a:srgbClr val="FFC000"/>
                </a:solidFill>
                <a:latin typeface="Times New Roman Cyr" pitchFamily="18" charset="-52"/>
              </a:rPr>
              <a:t>QF</a:t>
            </a:r>
            <a:r>
              <a:rPr lang="uk-UA" altLang="ru-RU" sz="4000" b="0" dirty="0">
                <a:latin typeface="Times New Roman Cyr" panose="02020603050405020304" pitchFamily="18" charset="-52"/>
              </a:rPr>
              <a:t>– </a:t>
            </a:r>
          </a:p>
          <a:p>
            <a:pPr algn="ctr" eaLnBrk="1" hangingPunct="1"/>
            <a:r>
              <a:rPr lang="uk-UA" altLang="ru-RU" sz="3200" b="0" dirty="0"/>
              <a:t>характеристика його відносної </a:t>
            </a:r>
            <a:r>
              <a:rPr lang="uk-UA" altLang="ru-RU" sz="3200" b="0" dirty="0">
                <a:solidFill>
                  <a:srgbClr val="FFC000"/>
                </a:solidFill>
              </a:rPr>
              <a:t>біологічної ефективності</a:t>
            </a:r>
            <a:r>
              <a:rPr lang="uk-UA" altLang="ru-RU" sz="3200" b="0" dirty="0"/>
              <a:t>, залежної від просторового розподілу переданої енергії, коли інші фізичні фактори залишаються стал</a:t>
            </a:r>
            <a:r>
              <a:rPr lang="uk-UA" altLang="ru-RU" sz="2800" b="0" dirty="0"/>
              <a:t>ими</a:t>
            </a:r>
          </a:p>
          <a:p>
            <a:pPr algn="ctr" eaLnBrk="1" hangingPunct="1"/>
            <a:endParaRPr lang="en-US" altLang="ru-RU" sz="2800" b="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221088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0" dirty="0"/>
              <a:t>Еквівалентна доза певною мірою є абстракцією, призначеною кількісно порівняти </a:t>
            </a:r>
            <a:r>
              <a:rPr lang="uk-UA" sz="3200" b="0" dirty="0" err="1"/>
              <a:t>уражаючу</a:t>
            </a:r>
            <a:r>
              <a:rPr lang="uk-UA" sz="3200" b="0" dirty="0"/>
              <a:t> дію </a:t>
            </a:r>
            <a:endParaRPr lang="en-US" sz="3200" b="0" dirty="0"/>
          </a:p>
          <a:p>
            <a:pPr algn="ctr"/>
            <a:r>
              <a:rPr lang="uk-UA" sz="3200" b="0" dirty="0"/>
              <a:t>випромінення різного типу </a:t>
            </a:r>
            <a:endParaRPr lang="ru-RU" sz="32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8BF33812-FA64-408F-9C07-4C77DE8D23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11384"/>
            <a:ext cx="856895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0" dirty="0">
                <a:solidFill>
                  <a:srgbClr val="FFFF00"/>
                </a:solidFill>
              </a:rPr>
              <a:t>Ефективна доза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36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E</a:t>
            </a:r>
            <a:r>
              <a:rPr lang="uk-UA" sz="4000" b="0" dirty="0">
                <a:solidFill>
                  <a:srgbClr val="FFFF00"/>
                </a:solidFill>
              </a:rPr>
              <a:t> </a:t>
            </a:r>
            <a:r>
              <a:rPr lang="uk-UA" sz="2800" b="0" dirty="0"/>
              <a:t>–</a:t>
            </a:r>
            <a:r>
              <a:rPr lang="en-US" sz="2800" b="0" dirty="0"/>
              <a:t> </a:t>
            </a:r>
            <a:r>
              <a:rPr lang="uk-UA" sz="2800" b="0" dirty="0"/>
              <a:t> </a:t>
            </a:r>
            <a:endParaRPr lang="en-US" sz="2800" b="0" dirty="0"/>
          </a:p>
          <a:p>
            <a:pPr algn="ctr"/>
            <a:r>
              <a:rPr lang="uk-UA" sz="3200" b="0" dirty="0"/>
              <a:t>сума здобутків еквівалентних доз </a:t>
            </a:r>
            <a:r>
              <a:rPr lang="en-US" sz="3200" b="0" dirty="0"/>
              <a:t>H</a:t>
            </a:r>
            <a:r>
              <a:rPr lang="en-US" sz="3200" b="0" baseline="-25000" dirty="0"/>
              <a:t>T</a:t>
            </a:r>
            <a:r>
              <a:rPr lang="uk-UA" sz="3200" b="0" baseline="-25000" dirty="0"/>
              <a:t> </a:t>
            </a:r>
          </a:p>
          <a:p>
            <a:pPr algn="ctr"/>
            <a:r>
              <a:rPr lang="uk-UA" sz="3200" b="0" dirty="0"/>
              <a:t>на відповідні зважувальні фактори</a:t>
            </a:r>
            <a:r>
              <a:rPr lang="en-US" sz="3200" b="0" dirty="0"/>
              <a:t> W</a:t>
            </a:r>
            <a:r>
              <a:rPr lang="en-US" sz="3200" b="0" baseline="-25000" dirty="0"/>
              <a:t>T</a:t>
            </a:r>
            <a:r>
              <a:rPr lang="en-US" sz="3200" b="0" dirty="0"/>
              <a:t> </a:t>
            </a:r>
          </a:p>
          <a:p>
            <a:pPr algn="ctr"/>
            <a:r>
              <a:rPr lang="uk-UA" sz="3200" b="0" dirty="0"/>
              <a:t>в окремих органах і тканинах </a:t>
            </a:r>
            <a:endParaRPr lang="en-US" sz="3200" b="0" dirty="0"/>
          </a:p>
          <a:p>
            <a:pPr algn="ctr"/>
            <a:endParaRPr lang="en-US" sz="3200" b="0" dirty="0"/>
          </a:p>
          <a:p>
            <a:pPr algn="ctr"/>
            <a:r>
              <a:rPr lang="en-US" sz="3600" dirty="0">
                <a:solidFill>
                  <a:srgbClr val="FF0000"/>
                </a:solidFill>
              </a:rPr>
              <a:t>E</a:t>
            </a:r>
            <a:r>
              <a:rPr lang="ru-RU" sz="3600" dirty="0">
                <a:solidFill>
                  <a:srgbClr val="FF0000"/>
                </a:solidFill>
              </a:rPr>
              <a:t> = </a:t>
            </a:r>
            <a:r>
              <a:rPr lang="en-US" sz="3600" dirty="0">
                <a:solidFill>
                  <a:srgbClr val="FF0000"/>
                </a:solidFill>
              </a:rPr>
              <a:t>Σ</a:t>
            </a:r>
            <a:r>
              <a:rPr lang="ru-RU" sz="3600" dirty="0">
                <a:solidFill>
                  <a:srgbClr val="FF0000"/>
                </a:solidFill>
              </a:rPr>
              <a:t> (</a:t>
            </a:r>
            <a:r>
              <a:rPr lang="en-US" sz="3600" dirty="0">
                <a:solidFill>
                  <a:srgbClr val="FF0000"/>
                </a:solidFill>
              </a:rPr>
              <a:t>W</a:t>
            </a:r>
            <a:r>
              <a:rPr lang="en-US" sz="3600" baseline="-25000" dirty="0">
                <a:solidFill>
                  <a:srgbClr val="FF0000"/>
                </a:solidFill>
              </a:rPr>
              <a:t>T </a:t>
            </a:r>
            <a:r>
              <a:rPr lang="ru-RU" sz="3600" dirty="0">
                <a:solidFill>
                  <a:srgbClr val="FF0000"/>
                </a:solidFill>
              </a:rPr>
              <a:t>× </a:t>
            </a:r>
            <a:r>
              <a:rPr lang="en-US" sz="3600" dirty="0">
                <a:solidFill>
                  <a:srgbClr val="FF0000"/>
                </a:solidFill>
              </a:rPr>
              <a:t>H</a:t>
            </a:r>
            <a:r>
              <a:rPr lang="en-US" sz="3600" baseline="-25000" dirty="0">
                <a:solidFill>
                  <a:srgbClr val="FF0000"/>
                </a:solidFill>
              </a:rPr>
              <a:t>T</a:t>
            </a:r>
            <a:r>
              <a:rPr lang="ru-RU" sz="3600" dirty="0">
                <a:solidFill>
                  <a:srgbClr val="FF0000"/>
                </a:solidFill>
              </a:rPr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50912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0" dirty="0" err="1">
                <a:solidFill>
                  <a:srgbClr val="FFC000"/>
                </a:solidFill>
              </a:rPr>
              <a:t>Одиниц</a:t>
            </a:r>
            <a:r>
              <a:rPr lang="uk-UA" sz="2800" b="0" dirty="0">
                <a:solidFill>
                  <a:srgbClr val="FFC000"/>
                </a:solidFill>
              </a:rPr>
              <a:t>я ефективної дози</a:t>
            </a:r>
            <a:endParaRPr lang="ru-RU" sz="2800" b="0" dirty="0">
              <a:solidFill>
                <a:srgbClr val="FFC000"/>
              </a:solidFill>
            </a:endParaRPr>
          </a:p>
          <a:p>
            <a:pPr algn="ctr"/>
            <a:r>
              <a:rPr lang="uk-UA" sz="2800" b="0" dirty="0" err="1"/>
              <a:t>зіверт</a:t>
            </a:r>
            <a:r>
              <a:rPr lang="uk-UA" sz="2800" b="0" dirty="0"/>
              <a:t> ((Зв), </a:t>
            </a:r>
            <a:r>
              <a:rPr lang="en-US" sz="2800" b="0" dirty="0" err="1"/>
              <a:t>sievert</a:t>
            </a:r>
            <a:r>
              <a:rPr lang="en-US" sz="2800" b="0" dirty="0"/>
              <a:t> (</a:t>
            </a:r>
            <a:r>
              <a:rPr lang="en-US" sz="2800" b="0" dirty="0" err="1"/>
              <a:t>Sv</a:t>
            </a:r>
            <a:r>
              <a:rPr lang="en-US" sz="2800" b="0" dirty="0"/>
              <a:t>))</a:t>
            </a:r>
            <a:endParaRPr lang="ru-RU" sz="28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90F6B33A-B081-4286-875C-011AED4C18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844824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0" dirty="0"/>
              <a:t>Органний чи тканинний зважувальний фактор </a:t>
            </a:r>
            <a:r>
              <a:rPr lang="en-US" sz="2800" b="0" dirty="0"/>
              <a:t>W</a:t>
            </a:r>
            <a:r>
              <a:rPr lang="en-US" sz="2800" b="0" baseline="-25000" dirty="0"/>
              <a:t>T </a:t>
            </a:r>
            <a:r>
              <a:rPr lang="uk-UA" sz="2800" b="0" dirty="0">
                <a:solidFill>
                  <a:srgbClr val="FFC000"/>
                </a:solidFill>
              </a:rPr>
              <a:t>(коефіцієнт радіаційного ризику</a:t>
            </a:r>
            <a:r>
              <a:rPr lang="uk-UA" sz="2800" dirty="0"/>
              <a:t>) </a:t>
            </a:r>
            <a:r>
              <a:rPr lang="uk-UA" sz="2800" b="0" dirty="0"/>
              <a:t>встановлює відношення ризику ефекту від опромінення даного органу чи тканини до загального ризику при нерівномірному опроміненні тіла. Значення </a:t>
            </a:r>
            <a:r>
              <a:rPr lang="en-US" sz="2800" b="0" dirty="0"/>
              <a:t>W</a:t>
            </a:r>
            <a:r>
              <a:rPr lang="en-US" sz="2800" b="0" baseline="-25000" dirty="0"/>
              <a:t>T </a:t>
            </a:r>
            <a:r>
              <a:rPr lang="en-US" sz="2800" b="0" dirty="0"/>
              <a:t> </a:t>
            </a:r>
            <a:r>
              <a:rPr lang="uk-UA" sz="2800" b="0" dirty="0"/>
              <a:t>для тканин і органів визначено з експериментів та теоретичних міркувань</a:t>
            </a:r>
            <a:endParaRPr lang="ru-RU" sz="2400" b="0" dirty="0"/>
          </a:p>
        </p:txBody>
      </p:sp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22774C22-96C0-4ACD-9B8A-8E675C0F95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6965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ФЕДРА\ЛЕКЦІЇ\МАЙСТЕРНЯ ІНТ\SLIDES\Радіобіологія\COFRISK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8" y="1196752"/>
            <a:ext cx="4276725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0" dirty="0"/>
              <a:t>Таблиця тканинних зважувальних факторів (коефіцієнтів радіаційного ризику)</a:t>
            </a:r>
            <a:endParaRPr lang="ru-RU" sz="28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442AB57D-5AC0-4D5D-B1C8-85F97A2223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579093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56792"/>
            <a:ext cx="871296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0" dirty="0"/>
              <a:t>Ефективна доза </a:t>
            </a:r>
            <a:r>
              <a:rPr lang="uk-UA" sz="2800" b="0" dirty="0"/>
              <a:t>– </a:t>
            </a:r>
            <a:endParaRPr lang="en-US" sz="2800" b="0" dirty="0"/>
          </a:p>
          <a:p>
            <a:pPr algn="ctr"/>
            <a:r>
              <a:rPr lang="uk-UA" sz="3200" b="0" dirty="0"/>
              <a:t>це абстракція, але її практична привабливість полягає у можливості визначити ймовірний сумарний ризик від опромінення </a:t>
            </a:r>
          </a:p>
          <a:p>
            <a:pPr algn="ctr"/>
            <a:r>
              <a:rPr lang="uk-UA" sz="3200" b="0" dirty="0"/>
              <a:t>різних ділянок тіла в різних поглинутих дозах </a:t>
            </a:r>
          </a:p>
          <a:p>
            <a:pPr algn="ctr"/>
            <a:r>
              <a:rPr lang="uk-UA" sz="3200" b="0" dirty="0"/>
              <a:t>і в періоди часу, навіть значно віддалених </a:t>
            </a:r>
            <a:endParaRPr lang="en-US" sz="3200" b="0" dirty="0"/>
          </a:p>
          <a:p>
            <a:pPr algn="ctr"/>
            <a:r>
              <a:rPr lang="uk-UA" sz="3200" b="0" dirty="0"/>
              <a:t>один від одного</a:t>
            </a:r>
            <a:endParaRPr lang="ru-RU" sz="32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BF646358-16B7-4E27-B62F-4940561F1F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552" y="1988841"/>
            <a:ext cx="8424863" cy="3744416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altLang="ru-RU" sz="2800" dirty="0"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індикація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іонізувальних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випромінень</a:t>
            </a:r>
            <a:endParaRPr lang="ru-RU" alt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 Cyr" pitchFamily="18" charset="-52"/>
            </a:endParaRPr>
          </a:p>
          <a:p>
            <a:pPr algn="l" eaLnBrk="1" hangingPunct="1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ідентифікація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типу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випромінення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і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визначення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	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його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енергії</a:t>
            </a:r>
            <a:endParaRPr lang="ru-RU" alt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 Cyr" pitchFamily="18" charset="-52"/>
            </a:endParaRPr>
          </a:p>
          <a:p>
            <a:pPr algn="l" eaLnBrk="1" hangingPunct="1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вимірювання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величини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,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інтенсивності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та 	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розподілу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у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просторі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та/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або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часі</a:t>
            </a:r>
            <a:r>
              <a:rPr lang="en-US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uk-UA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дози 	опромінення</a:t>
            </a:r>
            <a:endParaRPr lang="ru-RU" alt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 Cyr" pitchFamily="18" charset="-52"/>
            </a:endParaRPr>
          </a:p>
          <a:p>
            <a:pPr algn="l" eaLnBrk="1" hangingPunct="1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вимірювання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кількості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радіонукліда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(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активності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) та 	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його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розподілу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у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просторі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та/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або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 </a:t>
            </a:r>
            <a:r>
              <a:rPr lang="ru-RU" alt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часі</a:t>
            </a:r>
            <a:endParaRPr lang="ru-RU" alt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 Cyr" pitchFamily="18" charset="-52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568952" cy="820688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Задачі</a:t>
            </a:r>
            <a:r>
              <a:rPr lang="ru-RU" altLang="ru-RU" sz="4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 </a:t>
            </a:r>
            <a:r>
              <a:rPr lang="ru-RU" altLang="ru-RU" sz="44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радіаційних</a:t>
            </a:r>
            <a:r>
              <a:rPr lang="ru-RU" altLang="ru-RU" sz="4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 </a:t>
            </a:r>
            <a:r>
              <a:rPr lang="ru-RU" altLang="ru-RU" sz="44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 Cyr" panose="02020603050405020304" pitchFamily="18" charset="-52"/>
              </a:rPr>
              <a:t>вимірювань</a:t>
            </a:r>
            <a:endParaRPr lang="ru-RU" sz="4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9675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ru-RU" sz="4000" b="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Колективна ефективна до</a:t>
            </a:r>
            <a:r>
              <a:rPr lang="uk-UA" altLang="ru-RU" sz="4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за</a:t>
            </a:r>
            <a:r>
              <a:rPr lang="uk-UA" altLang="ru-RU" sz="4000" b="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br>
              <a:rPr lang="en-US" altLang="ru-RU" sz="3600" b="0" dirty="0">
                <a:solidFill>
                  <a:srgbClr val="FFFF00"/>
                </a:solidFill>
                <a:latin typeface="Times New Roman Cyr" panose="02020603050405020304" pitchFamily="18" charset="-52"/>
              </a:rPr>
            </a:br>
            <a:r>
              <a:rPr lang="ru-RU" altLang="ru-RU" sz="3200" b="0" dirty="0">
                <a:latin typeface="Times New Roman Cyr" panose="02020603050405020304" pitchFamily="18" charset="-52"/>
              </a:rPr>
              <a:t>―</a:t>
            </a:r>
            <a:r>
              <a:rPr lang="en-US" altLang="ru-RU" sz="3200" b="0" dirty="0"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 err="1">
                <a:latin typeface="Times New Roman Cyr" panose="02020603050405020304" pitchFamily="18" charset="-52"/>
              </a:rPr>
              <a:t>це</a:t>
            </a:r>
            <a:r>
              <a:rPr lang="ru-RU" altLang="ru-RU" sz="3200" b="0" dirty="0">
                <a:latin typeface="Times New Roman Cyr" panose="02020603050405020304" pitchFamily="18" charset="-52"/>
              </a:rPr>
              <a:t> сума </a:t>
            </a:r>
            <a:r>
              <a:rPr lang="ru-RU" altLang="ru-RU" sz="3200" b="0" dirty="0" err="1">
                <a:latin typeface="Times New Roman Cyr" panose="02020603050405020304" pitchFamily="18" charset="-52"/>
              </a:rPr>
              <a:t>ефективнихних</a:t>
            </a:r>
            <a:r>
              <a:rPr lang="ru-RU" altLang="ru-RU" sz="3200" b="0" dirty="0">
                <a:latin typeface="Times New Roman Cyr" panose="02020603050405020304" pitchFamily="18" charset="-52"/>
              </a:rPr>
              <a:t> доз (</a:t>
            </a:r>
            <a:r>
              <a:rPr lang="en-US" altLang="ru-RU" sz="3200" b="0" dirty="0" err="1"/>
              <a:t>H</a:t>
            </a:r>
            <a:r>
              <a:rPr lang="en-US" altLang="ru-RU" sz="3200" b="0" baseline="-25000" dirty="0" err="1"/>
              <a:t>t</a:t>
            </a:r>
            <a:r>
              <a:rPr lang="en-US" altLang="ru-RU" sz="3200" b="0" dirty="0"/>
              <a:t>)</a:t>
            </a:r>
            <a:r>
              <a:rPr lang="ru-RU" altLang="ru-RU" sz="3200" b="0" dirty="0">
                <a:latin typeface="Times New Roman Cyr" panose="02020603050405020304" pitchFamily="18" charset="-52"/>
              </a:rPr>
              <a:t>,</a:t>
            </a:r>
            <a:r>
              <a:rPr lang="en-US" altLang="ru-RU" sz="3200" b="0" dirty="0"/>
              <a:t> </a:t>
            </a:r>
            <a:endParaRPr lang="uk-UA" altLang="ru-RU" sz="3200" b="0" dirty="0"/>
          </a:p>
          <a:p>
            <a:pPr algn="ctr"/>
            <a:r>
              <a:rPr lang="uk-UA" altLang="ru-RU" sz="3200" b="0" dirty="0">
                <a:latin typeface="Times New Roman Cyr" panose="02020603050405020304" pitchFamily="18" charset="-52"/>
              </a:rPr>
              <a:t>одержаних окремими опроміненими особами популяції </a:t>
            </a:r>
            <a:endParaRPr lang="uk-UA" altLang="ru-RU" sz="3600" b="0" dirty="0">
              <a:latin typeface="Times New Roman Cyr" panose="02020603050405020304" pitchFamily="18" charset="-52"/>
            </a:endParaRPr>
          </a:p>
          <a:p>
            <a:pPr algn="ctr"/>
            <a:endParaRPr lang="uk-UA" b="0" dirty="0">
              <a:latin typeface="Times New Roman Cyr" panose="02020603050405020304" pitchFamily="18" charset="-52"/>
            </a:endParaRPr>
          </a:p>
          <a:p>
            <a:pPr algn="ctr"/>
            <a:r>
              <a:rPr lang="en-US" sz="4400" b="0" dirty="0">
                <a:solidFill>
                  <a:srgbClr val="FF0000"/>
                </a:solidFill>
              </a:rPr>
              <a:t>E</a:t>
            </a:r>
            <a:r>
              <a:rPr lang="en-US" sz="4400" b="0" baseline="-25000" dirty="0">
                <a:solidFill>
                  <a:srgbClr val="FF0000"/>
                </a:solidFill>
              </a:rPr>
              <a:t>p</a:t>
            </a:r>
            <a:r>
              <a:rPr lang="en-US" sz="4400" b="0" dirty="0">
                <a:solidFill>
                  <a:srgbClr val="FF0000"/>
                </a:solidFill>
              </a:rPr>
              <a:t> = </a:t>
            </a:r>
            <a:r>
              <a:rPr lang="en-US" sz="4400" b="0" dirty="0" err="1">
                <a:solidFill>
                  <a:srgbClr val="FF0000"/>
                </a:solidFill>
              </a:rPr>
              <a:t>ΣH</a:t>
            </a:r>
            <a:r>
              <a:rPr lang="en-US" sz="4400" b="0" baseline="-25000" dirty="0" err="1">
                <a:solidFill>
                  <a:srgbClr val="FF0000"/>
                </a:solidFill>
              </a:rPr>
              <a:t>t</a:t>
            </a:r>
            <a:br>
              <a:rPr lang="uk-UA" altLang="ru-RU" b="0" dirty="0">
                <a:latin typeface="Times New Roman Cyr" panose="02020603050405020304" pitchFamily="18" charset="-52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737918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dirty="0" err="1">
                <a:solidFill>
                  <a:srgbClr val="FFC000"/>
                </a:solidFill>
              </a:rPr>
              <a:t>Одиниц</a:t>
            </a:r>
            <a:r>
              <a:rPr lang="uk-UA" sz="2800" b="0" dirty="0">
                <a:solidFill>
                  <a:srgbClr val="FFC000"/>
                </a:solidFill>
              </a:rPr>
              <a:t>я колективної ефективної дози</a:t>
            </a:r>
            <a:endParaRPr lang="ru-RU" sz="2800" b="0" dirty="0">
              <a:solidFill>
                <a:srgbClr val="FFC000"/>
              </a:solidFill>
            </a:endParaRPr>
          </a:p>
          <a:p>
            <a:pPr algn="ctr"/>
            <a:r>
              <a:rPr lang="uk-UA" sz="2800" b="0" dirty="0" err="1"/>
              <a:t>зіверт</a:t>
            </a:r>
            <a:r>
              <a:rPr lang="uk-UA" sz="2800" b="0" dirty="0"/>
              <a:t>-людина (Зв-люд), </a:t>
            </a:r>
            <a:r>
              <a:rPr lang="en-US" sz="2800" b="0" dirty="0" err="1"/>
              <a:t>sievert</a:t>
            </a:r>
            <a:r>
              <a:rPr lang="uk-UA" sz="2800" b="0" dirty="0"/>
              <a:t>-</a:t>
            </a:r>
            <a:r>
              <a:rPr lang="en-US" sz="2800" b="0" dirty="0"/>
              <a:t>man </a:t>
            </a:r>
            <a:r>
              <a:rPr lang="uk-UA" sz="2800" b="0" dirty="0"/>
              <a:t>(</a:t>
            </a:r>
            <a:r>
              <a:rPr lang="en-US" sz="2800" b="0" dirty="0" err="1"/>
              <a:t>Sv</a:t>
            </a:r>
            <a:r>
              <a:rPr lang="uk-UA" sz="2800" b="0" dirty="0"/>
              <a:t>-</a:t>
            </a:r>
            <a:r>
              <a:rPr lang="en-US" sz="2800" b="0" dirty="0"/>
              <a:t>m</a:t>
            </a:r>
            <a:r>
              <a:rPr lang="uk-UA" sz="2800" b="0" dirty="0"/>
              <a:t>)</a:t>
            </a:r>
            <a:endParaRPr lang="ru-RU" sz="2800" b="0" dirty="0"/>
          </a:p>
        </p:txBody>
      </p:sp>
      <p:sp>
        <p:nvSpPr>
          <p:cNvPr id="6" name="Підзаголовок 5">
            <a:extLst>
              <a:ext uri="{FF2B5EF4-FFF2-40B4-BE49-F238E27FC236}">
                <a16:creationId xmlns:a16="http://schemas.microsoft.com/office/drawing/2014/main" id="{53D67B01-AB8F-4E0A-BDA5-C0D1E582E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4784"/>
            <a:ext cx="93965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4000" b="0" dirty="0"/>
              <a:t>Отже, і маємо такі міри радіаційного опромінення:</a:t>
            </a:r>
          </a:p>
          <a:p>
            <a:pPr algn="ctr">
              <a:lnSpc>
                <a:spcPct val="80000"/>
              </a:lnSpc>
            </a:pPr>
            <a:endParaRPr lang="uk-UA" sz="4000" b="0" dirty="0"/>
          </a:p>
          <a:p>
            <a:pPr marL="72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</a:t>
            </a:r>
            <a:r>
              <a:rPr lang="uk-UA" sz="2800" b="0" i="1" dirty="0">
                <a:solidFill>
                  <a:srgbClr val="FFC000"/>
                </a:solidFill>
              </a:rPr>
              <a:t>експозиційна доза </a:t>
            </a:r>
            <a:r>
              <a:rPr lang="uk-UA" sz="2800" b="0" dirty="0"/>
              <a:t>(</a:t>
            </a:r>
            <a:r>
              <a:rPr lang="uk-UA" sz="2800" b="0" dirty="0" err="1"/>
              <a:t>exposure</a:t>
            </a:r>
            <a:r>
              <a:rPr lang="uk-UA" sz="2800" b="0" dirty="0"/>
              <a:t>),</a:t>
            </a:r>
            <a:endParaRPr lang="ru-RU" sz="2800" dirty="0"/>
          </a:p>
          <a:p>
            <a:pPr marL="72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</a:t>
            </a:r>
            <a:r>
              <a:rPr lang="uk-UA" sz="2800" b="0" i="1" dirty="0">
                <a:solidFill>
                  <a:srgbClr val="FFC000"/>
                </a:solidFill>
              </a:rPr>
              <a:t>поглинута (абсорбована) доза </a:t>
            </a:r>
            <a:r>
              <a:rPr lang="uk-UA" sz="2800" b="0" dirty="0"/>
              <a:t>(</a:t>
            </a:r>
            <a:r>
              <a:rPr lang="uk-UA" sz="2800" b="0" dirty="0" err="1"/>
              <a:t>absorbed</a:t>
            </a:r>
            <a:r>
              <a:rPr lang="uk-UA" sz="2800" b="0" dirty="0"/>
              <a:t> </a:t>
            </a:r>
            <a:r>
              <a:rPr lang="uk-UA" sz="2800" b="0" dirty="0" err="1"/>
              <a:t>dose</a:t>
            </a:r>
            <a:r>
              <a:rPr lang="uk-UA" sz="2800" b="0" dirty="0"/>
              <a:t>),</a:t>
            </a:r>
            <a:endParaRPr lang="ru-RU" sz="2800" dirty="0"/>
          </a:p>
          <a:p>
            <a:pPr marL="72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</a:t>
            </a:r>
            <a:r>
              <a:rPr lang="uk-UA" sz="2800" b="0" i="1" dirty="0">
                <a:solidFill>
                  <a:srgbClr val="FFC000"/>
                </a:solidFill>
              </a:rPr>
              <a:t>еквівалентна доза </a:t>
            </a:r>
            <a:r>
              <a:rPr lang="uk-UA" sz="2800" b="0" dirty="0"/>
              <a:t>(</a:t>
            </a:r>
            <a:r>
              <a:rPr lang="uk-UA" sz="2800" b="0" dirty="0" err="1"/>
              <a:t>dose</a:t>
            </a:r>
            <a:r>
              <a:rPr lang="uk-UA" sz="2800" b="0" dirty="0"/>
              <a:t> </a:t>
            </a:r>
            <a:r>
              <a:rPr lang="uk-UA" sz="2800" b="0" dirty="0" err="1"/>
              <a:t>equivalent</a:t>
            </a:r>
            <a:r>
              <a:rPr lang="uk-UA" sz="2800" b="0" dirty="0"/>
              <a:t>),</a:t>
            </a:r>
            <a:endParaRPr lang="ru-RU" sz="2800" dirty="0"/>
          </a:p>
          <a:p>
            <a:pPr marL="72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</a:t>
            </a:r>
            <a:r>
              <a:rPr lang="uk-UA" sz="2800" b="0" i="1" dirty="0">
                <a:solidFill>
                  <a:srgbClr val="FFC000"/>
                </a:solidFill>
              </a:rPr>
              <a:t>ефективна доза </a:t>
            </a:r>
            <a:r>
              <a:rPr lang="uk-UA" sz="2800" b="0" dirty="0"/>
              <a:t>(</a:t>
            </a:r>
            <a:r>
              <a:rPr lang="uk-UA" sz="2800" b="0" dirty="0" err="1"/>
              <a:t>effective</a:t>
            </a:r>
            <a:r>
              <a:rPr lang="uk-UA" sz="2800" b="0" dirty="0"/>
              <a:t> </a:t>
            </a:r>
            <a:r>
              <a:rPr lang="uk-UA" sz="2800" b="0" dirty="0" err="1"/>
              <a:t>dose</a:t>
            </a:r>
            <a:r>
              <a:rPr lang="uk-UA" sz="2800" b="0" dirty="0"/>
              <a:t>),</a:t>
            </a:r>
            <a:endParaRPr lang="ru-RU" sz="2800" dirty="0"/>
          </a:p>
          <a:p>
            <a:pPr marL="72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</a:t>
            </a:r>
            <a:r>
              <a:rPr lang="uk-UA" sz="2800" b="0" i="1" dirty="0">
                <a:solidFill>
                  <a:srgbClr val="FFC000"/>
                </a:solidFill>
              </a:rPr>
              <a:t>колективна ефективна доза </a:t>
            </a:r>
            <a:r>
              <a:rPr lang="uk-UA" sz="2800" b="0" dirty="0"/>
              <a:t>(</a:t>
            </a:r>
            <a:r>
              <a:rPr lang="uk-UA" sz="2800" b="0" dirty="0" err="1"/>
              <a:t>collective</a:t>
            </a:r>
            <a:r>
              <a:rPr lang="uk-UA" sz="2800" b="0" dirty="0"/>
              <a:t> </a:t>
            </a:r>
            <a:r>
              <a:rPr lang="uk-UA" sz="2800" b="0" dirty="0" err="1"/>
              <a:t>effective</a:t>
            </a:r>
            <a:r>
              <a:rPr lang="uk-UA" sz="2800" b="0" dirty="0"/>
              <a:t> </a:t>
            </a:r>
            <a:r>
              <a:rPr lang="uk-UA" sz="2800" b="0" dirty="0" err="1"/>
              <a:t>dose</a:t>
            </a:r>
            <a:r>
              <a:rPr lang="uk-UA" sz="2800" b="0" dirty="0"/>
              <a:t>)</a:t>
            </a:r>
            <a:endParaRPr lang="ru-RU" sz="2800" dirty="0"/>
          </a:p>
          <a:p>
            <a:pPr algn="ctr"/>
            <a:endParaRPr lang="uk-UA" sz="24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29CBBEEA-10AF-418C-9DED-1F940ADC5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0341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56984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b="0" dirty="0"/>
          </a:p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uk-UA" sz="4000" b="0" dirty="0">
                <a:solidFill>
                  <a:srgbClr val="FFFF00"/>
                </a:solidFill>
              </a:rPr>
              <a:t>Для визначення величини доз вживають такі</a:t>
            </a:r>
            <a:r>
              <a:rPr lang="en-US" sz="4000" b="0" dirty="0">
                <a:solidFill>
                  <a:srgbClr val="FFFF00"/>
                </a:solidFill>
              </a:rPr>
              <a:t> </a:t>
            </a:r>
            <a:r>
              <a:rPr lang="uk-UA" sz="4000" b="0" dirty="0">
                <a:solidFill>
                  <a:srgbClr val="FFFF00"/>
                </a:solidFill>
              </a:rPr>
              <a:t>одиниці:</a:t>
            </a:r>
            <a:endParaRPr lang="ru-RU" sz="4000" dirty="0">
              <a:solidFill>
                <a:srgbClr val="FFFF00"/>
              </a:solidFill>
            </a:endParaRPr>
          </a:p>
          <a:p>
            <a:pPr marL="360000"/>
            <a:r>
              <a:rPr lang="uk-UA" sz="2400" b="0" dirty="0">
                <a:solidFill>
                  <a:srgbClr val="FF0000"/>
                </a:solidFill>
              </a:rPr>
              <a:t>•</a:t>
            </a:r>
            <a:r>
              <a:rPr lang="uk-UA" sz="2400" b="0" dirty="0"/>
              <a:t> </a:t>
            </a:r>
            <a:r>
              <a:rPr lang="uk-UA" sz="2800" b="0" dirty="0"/>
              <a:t>для </a:t>
            </a:r>
            <a:r>
              <a:rPr lang="uk-UA" sz="2800" b="0" i="1" dirty="0"/>
              <a:t>експозиційної дози</a:t>
            </a:r>
            <a:r>
              <a:rPr lang="en-US" sz="2800" b="0" i="1" dirty="0"/>
              <a:t>:</a:t>
            </a:r>
            <a:r>
              <a:rPr lang="uk-UA" sz="2800" b="0" i="1" dirty="0"/>
              <a:t> </a:t>
            </a:r>
            <a:r>
              <a:rPr lang="uk-UA" sz="2800" i="1" dirty="0">
                <a:solidFill>
                  <a:srgbClr val="FFC000"/>
                </a:solidFill>
              </a:rPr>
              <a:t>кулон на кілограм</a:t>
            </a:r>
            <a:r>
              <a:rPr lang="uk-UA" sz="2800" b="0" dirty="0">
                <a:solidFill>
                  <a:srgbClr val="FFC000"/>
                </a:solidFill>
              </a:rPr>
              <a:t> </a:t>
            </a:r>
            <a:r>
              <a:rPr lang="uk-UA" sz="2800" b="0" dirty="0"/>
              <a:t>(К/кг) 	</a:t>
            </a:r>
            <a:r>
              <a:rPr lang="en-US" sz="2800" b="0" dirty="0"/>
              <a:t>		</a:t>
            </a:r>
            <a:r>
              <a:rPr lang="uk-UA" sz="2800" b="0" dirty="0"/>
              <a:t>		</a:t>
            </a:r>
            <a:r>
              <a:rPr lang="en-US" sz="2800" b="0" dirty="0"/>
              <a:t>[</a:t>
            </a:r>
            <a:r>
              <a:rPr lang="uk-UA" sz="2800" b="0" dirty="0" err="1"/>
              <a:t>coulomb</a:t>
            </a:r>
            <a:r>
              <a:rPr lang="uk-UA" sz="2800" b="0" dirty="0"/>
              <a:t> </a:t>
            </a:r>
            <a:r>
              <a:rPr lang="uk-UA" sz="2800" b="0" dirty="0" err="1"/>
              <a:t>per</a:t>
            </a:r>
            <a:r>
              <a:rPr lang="uk-UA" sz="2800" b="0" dirty="0"/>
              <a:t> </a:t>
            </a:r>
            <a:r>
              <a:rPr lang="uk-UA" sz="2800" b="0" dirty="0" err="1"/>
              <a:t>kiligram</a:t>
            </a:r>
            <a:r>
              <a:rPr lang="uk-UA" sz="2800" b="0" dirty="0"/>
              <a:t> (C/</a:t>
            </a:r>
            <a:r>
              <a:rPr lang="uk-UA" sz="2800" b="0" dirty="0" err="1"/>
              <a:t>rg</a:t>
            </a:r>
            <a:r>
              <a:rPr lang="uk-UA" sz="2800" b="0" dirty="0"/>
              <a:t>)</a:t>
            </a:r>
            <a:r>
              <a:rPr lang="en-US" sz="2800" b="0" dirty="0"/>
              <a:t>]</a:t>
            </a:r>
            <a:r>
              <a:rPr lang="uk-UA" sz="2800" b="0" dirty="0"/>
              <a:t> </a:t>
            </a:r>
            <a:endParaRPr lang="en-US" sz="2800" b="0" dirty="0"/>
          </a:p>
          <a:p>
            <a:r>
              <a:rPr lang="en-US" sz="2800" b="0" dirty="0"/>
              <a:t>		</a:t>
            </a:r>
            <a:r>
              <a:rPr lang="uk-UA" sz="2800" b="0" dirty="0"/>
              <a:t>		і </a:t>
            </a:r>
            <a:r>
              <a:rPr lang="uk-UA" sz="2800" i="1" dirty="0">
                <a:solidFill>
                  <a:srgbClr val="FFC000"/>
                </a:solidFill>
              </a:rPr>
              <a:t>рентген</a:t>
            </a:r>
            <a:r>
              <a:rPr lang="uk-UA" sz="2800" b="0" dirty="0"/>
              <a:t> (Р) </a:t>
            </a:r>
            <a:r>
              <a:rPr lang="en-US" sz="2800" b="0" dirty="0"/>
              <a:t>[</a:t>
            </a:r>
            <a:r>
              <a:rPr lang="uk-UA" sz="2800" b="0" dirty="0" err="1"/>
              <a:t>roentgen</a:t>
            </a:r>
            <a:r>
              <a:rPr lang="uk-UA" sz="2800" b="0" dirty="0"/>
              <a:t> </a:t>
            </a:r>
            <a:r>
              <a:rPr lang="en-US" sz="2800" b="0" dirty="0"/>
              <a:t>(</a:t>
            </a:r>
            <a:r>
              <a:rPr lang="uk-UA" sz="2800" b="0" dirty="0"/>
              <a:t>R)</a:t>
            </a:r>
            <a:r>
              <a:rPr lang="en-US" sz="2800" b="0" dirty="0"/>
              <a:t>]</a:t>
            </a:r>
            <a:endParaRPr lang="ru-RU" sz="2800" dirty="0"/>
          </a:p>
          <a:p>
            <a:pPr marL="36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для </a:t>
            </a:r>
            <a:r>
              <a:rPr lang="uk-UA" sz="2800" b="0" i="1" dirty="0"/>
              <a:t>поглинутої дози</a:t>
            </a:r>
            <a:r>
              <a:rPr lang="en-US" sz="2800" b="0" i="1" dirty="0"/>
              <a:t>:</a:t>
            </a:r>
            <a:r>
              <a:rPr lang="uk-UA" sz="2800" b="0" i="1" dirty="0"/>
              <a:t> </a:t>
            </a:r>
            <a:r>
              <a:rPr lang="uk-UA" sz="2800" i="1" dirty="0">
                <a:solidFill>
                  <a:srgbClr val="FFC000"/>
                </a:solidFill>
              </a:rPr>
              <a:t>рад</a:t>
            </a:r>
            <a:r>
              <a:rPr lang="uk-UA" sz="2800" b="0" dirty="0"/>
              <a:t> </a:t>
            </a:r>
            <a:r>
              <a:rPr lang="en-US" sz="2800" b="0" dirty="0"/>
              <a:t>[</a:t>
            </a:r>
            <a:r>
              <a:rPr lang="uk-UA" sz="2800" b="0" dirty="0" err="1"/>
              <a:t>rad</a:t>
            </a:r>
            <a:r>
              <a:rPr lang="en-US" sz="2800" b="0" dirty="0"/>
              <a:t>]</a:t>
            </a:r>
            <a:r>
              <a:rPr lang="uk-UA" sz="2800" b="0" dirty="0"/>
              <a:t> і </a:t>
            </a:r>
            <a:r>
              <a:rPr lang="uk-UA" sz="2800" i="1" dirty="0" err="1">
                <a:solidFill>
                  <a:srgbClr val="FFC000"/>
                </a:solidFill>
              </a:rPr>
              <a:t>грей</a:t>
            </a:r>
            <a:r>
              <a:rPr lang="uk-UA" sz="2800" b="0" dirty="0"/>
              <a:t> (</a:t>
            </a:r>
            <a:r>
              <a:rPr lang="uk-UA" sz="2800" b="0" dirty="0" err="1"/>
              <a:t>Гр</a:t>
            </a:r>
            <a:r>
              <a:rPr lang="uk-UA" sz="2800" b="0" dirty="0"/>
              <a:t>) </a:t>
            </a:r>
            <a:r>
              <a:rPr lang="en-US" sz="2800" b="0" dirty="0"/>
              <a:t>[</a:t>
            </a:r>
            <a:r>
              <a:rPr lang="uk-UA" sz="2800" b="0" dirty="0" err="1"/>
              <a:t>gray</a:t>
            </a:r>
            <a:r>
              <a:rPr lang="uk-UA" sz="2800" b="0" dirty="0"/>
              <a:t> (</a:t>
            </a:r>
            <a:r>
              <a:rPr lang="uk-UA" sz="2800" b="0" dirty="0" err="1"/>
              <a:t>Gy</a:t>
            </a:r>
            <a:r>
              <a:rPr lang="uk-UA" sz="2800" b="0" dirty="0"/>
              <a:t>)</a:t>
            </a:r>
            <a:r>
              <a:rPr lang="en-US" sz="2800" b="0" dirty="0"/>
              <a:t>]</a:t>
            </a:r>
            <a:r>
              <a:rPr lang="uk-UA" sz="2800" b="0" dirty="0"/>
              <a:t> </a:t>
            </a:r>
            <a:endParaRPr lang="ru-RU" sz="2800" dirty="0"/>
          </a:p>
          <a:p>
            <a:pPr marL="36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для </a:t>
            </a:r>
            <a:r>
              <a:rPr lang="uk-UA" sz="2800" b="0" i="1" dirty="0"/>
              <a:t>еквівалентної і ефективної д</a:t>
            </a:r>
            <a:r>
              <a:rPr lang="uk-UA" sz="2800" b="0" dirty="0"/>
              <a:t>оз</a:t>
            </a:r>
            <a:r>
              <a:rPr lang="en-US" sz="2800" b="0" dirty="0"/>
              <a:t>:</a:t>
            </a:r>
            <a:r>
              <a:rPr lang="uk-UA" sz="2800" b="0" dirty="0"/>
              <a:t> </a:t>
            </a:r>
            <a:r>
              <a:rPr lang="uk-UA" sz="2800" i="1" dirty="0" err="1">
                <a:solidFill>
                  <a:srgbClr val="FFC000"/>
                </a:solidFill>
              </a:rPr>
              <a:t>зіверт</a:t>
            </a:r>
            <a:r>
              <a:rPr lang="uk-UA" sz="2800" b="0" dirty="0"/>
              <a:t> (Зв) 		</a:t>
            </a:r>
            <a:r>
              <a:rPr lang="en-US" sz="2800" b="0" dirty="0"/>
              <a:t>	</a:t>
            </a:r>
            <a:r>
              <a:rPr lang="uk-UA" sz="2800" b="0" dirty="0"/>
              <a:t>		</a:t>
            </a:r>
            <a:r>
              <a:rPr lang="en-US" sz="2800" b="0" dirty="0"/>
              <a:t>[</a:t>
            </a:r>
            <a:r>
              <a:rPr lang="uk-UA" sz="2800" b="0" dirty="0" err="1"/>
              <a:t>sievert</a:t>
            </a:r>
            <a:r>
              <a:rPr lang="uk-UA" sz="2800" b="0" dirty="0"/>
              <a:t> (</a:t>
            </a:r>
            <a:r>
              <a:rPr lang="uk-UA" sz="2800" b="0" dirty="0" err="1"/>
              <a:t>Sv</a:t>
            </a:r>
            <a:r>
              <a:rPr lang="uk-UA" sz="2800" b="0" dirty="0"/>
              <a:t>)</a:t>
            </a:r>
            <a:r>
              <a:rPr lang="en-US" sz="2800" b="0" dirty="0"/>
              <a:t>]</a:t>
            </a:r>
            <a:r>
              <a:rPr lang="uk-UA" sz="2800" b="0" dirty="0"/>
              <a:t>  </a:t>
            </a:r>
            <a:endParaRPr lang="ru-RU" sz="2800" dirty="0"/>
          </a:p>
          <a:p>
            <a:pPr marL="360000"/>
            <a:r>
              <a:rPr lang="uk-UA" sz="2800" b="0" dirty="0">
                <a:solidFill>
                  <a:srgbClr val="FF0000"/>
                </a:solidFill>
              </a:rPr>
              <a:t>•</a:t>
            </a:r>
            <a:r>
              <a:rPr lang="uk-UA" sz="2800" b="0" dirty="0"/>
              <a:t> для </a:t>
            </a:r>
            <a:r>
              <a:rPr lang="uk-UA" sz="2800" b="0" i="1" dirty="0"/>
              <a:t>колективної дози</a:t>
            </a:r>
            <a:r>
              <a:rPr lang="en-US" sz="2800" b="0" i="1" dirty="0"/>
              <a:t>:</a:t>
            </a:r>
            <a:r>
              <a:rPr lang="uk-UA" sz="2800" b="0" i="1" dirty="0"/>
              <a:t> </a:t>
            </a:r>
            <a:r>
              <a:rPr lang="uk-UA" sz="2800" i="1" dirty="0" err="1">
                <a:solidFill>
                  <a:srgbClr val="FFC000"/>
                </a:solidFill>
              </a:rPr>
              <a:t>зіверт</a:t>
            </a:r>
            <a:r>
              <a:rPr lang="uk-UA" sz="2800" i="1" dirty="0">
                <a:solidFill>
                  <a:srgbClr val="FFC000"/>
                </a:solidFill>
              </a:rPr>
              <a:t>-людина</a:t>
            </a:r>
            <a:r>
              <a:rPr lang="uk-UA" sz="2800" b="0" dirty="0"/>
              <a:t> (Зв-люд) </a:t>
            </a:r>
            <a:r>
              <a:rPr lang="en-US" sz="2800" b="0" dirty="0"/>
              <a:t>			</a:t>
            </a:r>
            <a:r>
              <a:rPr lang="uk-UA" sz="2800" b="0" dirty="0"/>
              <a:t>		</a:t>
            </a:r>
            <a:r>
              <a:rPr lang="en-US" sz="2800" b="0" dirty="0"/>
              <a:t>[</a:t>
            </a:r>
            <a:r>
              <a:rPr lang="uk-UA" sz="2800" b="0" dirty="0" err="1"/>
              <a:t>sievert</a:t>
            </a:r>
            <a:r>
              <a:rPr lang="uk-UA" sz="2800" b="0" dirty="0"/>
              <a:t>-</a:t>
            </a:r>
            <a:r>
              <a:rPr lang="en-US" sz="2800" b="0" dirty="0"/>
              <a:t>man</a:t>
            </a:r>
            <a:r>
              <a:rPr lang="uk-UA" sz="2800" b="0" dirty="0"/>
              <a:t> (</a:t>
            </a:r>
            <a:r>
              <a:rPr lang="uk-UA" sz="2800" b="0" dirty="0" err="1"/>
              <a:t>Sv</a:t>
            </a:r>
            <a:r>
              <a:rPr lang="en-US" sz="2800" b="0" dirty="0"/>
              <a:t>-man</a:t>
            </a:r>
            <a:r>
              <a:rPr lang="uk-UA" sz="2800" b="0" dirty="0"/>
              <a:t>)</a:t>
            </a:r>
            <a:r>
              <a:rPr lang="en-US" sz="2800" b="0" dirty="0"/>
              <a:t>]</a:t>
            </a:r>
            <a:endParaRPr lang="ru-RU" sz="280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8014CB1C-8E8E-4177-8ACA-31F37EF5FD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04111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06084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Радіометрія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/>
              <a:t>За </a:t>
            </a:r>
            <a:r>
              <a:rPr lang="uk-UA" sz="3600" i="1" dirty="0"/>
              <a:t>міру кількості радіонукліда</a:t>
            </a:r>
            <a:r>
              <a:rPr lang="uk-UA" sz="3600" dirty="0"/>
              <a:t> </a:t>
            </a:r>
          </a:p>
          <a:p>
            <a:pPr algn="ctr"/>
            <a:r>
              <a:rPr lang="uk-UA" sz="3600" dirty="0"/>
              <a:t>прийнято величину, яка називається </a:t>
            </a:r>
            <a:r>
              <a:rPr lang="uk-UA" sz="3600" i="1" dirty="0">
                <a:solidFill>
                  <a:srgbClr val="FFC000"/>
                </a:solidFill>
              </a:rPr>
              <a:t>активність</a:t>
            </a:r>
            <a:r>
              <a:rPr lang="uk-UA" sz="3600" dirty="0"/>
              <a:t> </a:t>
            </a:r>
            <a:r>
              <a:rPr lang="uk-UA" sz="3600" b="0" dirty="0"/>
              <a:t>(</a:t>
            </a:r>
            <a:r>
              <a:rPr lang="uk-UA" sz="2800" b="0" dirty="0"/>
              <a:t>не плутати з </a:t>
            </a:r>
            <a:r>
              <a:rPr lang="uk-UA" sz="2800" dirty="0"/>
              <a:t>«</a:t>
            </a:r>
            <a:r>
              <a:rPr lang="uk-UA" sz="2800" b="0" dirty="0"/>
              <a:t>радіоактивність</a:t>
            </a:r>
            <a:r>
              <a:rPr lang="uk-UA" sz="2800" dirty="0"/>
              <a:t>»</a:t>
            </a:r>
            <a:r>
              <a:rPr lang="uk-UA" sz="2800" b="0" dirty="0"/>
              <a:t>!</a:t>
            </a:r>
            <a:r>
              <a:rPr lang="uk-UA" sz="3600" b="0" dirty="0"/>
              <a:t>) </a:t>
            </a:r>
          </a:p>
          <a:p>
            <a:pPr algn="ctr"/>
            <a:endParaRPr lang="uk-UA" sz="3600" b="0" i="1" dirty="0"/>
          </a:p>
          <a:p>
            <a:pPr algn="ctr"/>
            <a:r>
              <a:rPr lang="uk-UA" sz="3600" i="1" dirty="0">
                <a:solidFill>
                  <a:srgbClr val="FFC000"/>
                </a:solidFill>
              </a:rPr>
              <a:t>Активність</a:t>
            </a:r>
            <a:r>
              <a:rPr lang="uk-UA" sz="3600" i="1" dirty="0"/>
              <a:t> – </a:t>
            </a:r>
            <a:r>
              <a:rPr lang="uk-UA" sz="3600" b="0" dirty="0"/>
              <a:t>число розпадів </a:t>
            </a:r>
            <a:r>
              <a:rPr lang="uk-UA" sz="3600" b="0" dirty="0" err="1"/>
              <a:t>ядер</a:t>
            </a:r>
            <a:r>
              <a:rPr lang="uk-UA" sz="3600" b="0" dirty="0"/>
              <a:t> </a:t>
            </a:r>
          </a:p>
          <a:p>
            <a:pPr algn="ctr"/>
            <a:r>
              <a:rPr lang="uk-UA" sz="3600" b="0" dirty="0"/>
              <a:t>(в даному зразку) за одиницю часу</a:t>
            </a:r>
            <a:endParaRPr lang="ru-RU" sz="36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391B5DC7-2C4D-4435-BF41-6FB9EEE77F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00232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496944" cy="4844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Одиниці активності: </a:t>
            </a:r>
            <a:endParaRPr lang="en-US" sz="4000" b="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  <a:p>
            <a:r>
              <a:rPr lang="en-US" sz="3200" b="0" i="1" dirty="0"/>
              <a:t>	</a:t>
            </a:r>
            <a:r>
              <a:rPr lang="uk-UA" sz="3200" b="0" i="1" dirty="0"/>
              <a:t>	</a:t>
            </a:r>
            <a:r>
              <a:rPr lang="uk-UA" sz="3200" b="0" i="1" dirty="0" err="1">
                <a:solidFill>
                  <a:srgbClr val="FFC000"/>
                </a:solidFill>
              </a:rPr>
              <a:t>беккерель</a:t>
            </a:r>
            <a:r>
              <a:rPr lang="uk-UA" sz="3200" b="0" dirty="0"/>
              <a:t> (</a:t>
            </a:r>
            <a:r>
              <a:rPr lang="uk-UA" sz="3200" b="0" dirty="0" err="1"/>
              <a:t>Бк</a:t>
            </a:r>
            <a:r>
              <a:rPr lang="uk-UA" sz="3200" b="0" dirty="0"/>
              <a:t>) </a:t>
            </a:r>
            <a:r>
              <a:rPr lang="en-US" sz="3200" b="0" dirty="0"/>
              <a:t>[B</a:t>
            </a:r>
            <a:r>
              <a:rPr lang="uk-UA" sz="3200" b="0" dirty="0" err="1"/>
              <a:t>ecquerel</a:t>
            </a:r>
            <a:r>
              <a:rPr lang="uk-UA" sz="3200" b="0" dirty="0"/>
              <a:t> (</a:t>
            </a:r>
            <a:r>
              <a:rPr lang="uk-UA" sz="3200" b="0" dirty="0" err="1"/>
              <a:t>Bq</a:t>
            </a:r>
            <a:r>
              <a:rPr lang="uk-UA" sz="3200" b="0" dirty="0"/>
              <a:t>)</a:t>
            </a:r>
            <a:r>
              <a:rPr lang="en-US" sz="3200" b="0" dirty="0"/>
              <a:t>]</a:t>
            </a:r>
            <a:r>
              <a:rPr lang="uk-UA" sz="3200" b="0" dirty="0"/>
              <a:t> </a:t>
            </a:r>
          </a:p>
          <a:p>
            <a:r>
              <a:rPr lang="en-US" sz="3200" b="0" i="1" dirty="0"/>
              <a:t>	</a:t>
            </a:r>
            <a:r>
              <a:rPr lang="uk-UA" sz="3200" b="0" i="1" dirty="0"/>
              <a:t>	</a:t>
            </a:r>
            <a:r>
              <a:rPr lang="uk-UA" sz="3200" b="0" i="1" dirty="0">
                <a:solidFill>
                  <a:srgbClr val="FFC000"/>
                </a:solidFill>
              </a:rPr>
              <a:t>кюрі</a:t>
            </a:r>
            <a:r>
              <a:rPr lang="uk-UA" sz="3200" b="0" dirty="0">
                <a:solidFill>
                  <a:srgbClr val="FFC000"/>
                </a:solidFill>
              </a:rPr>
              <a:t> </a:t>
            </a:r>
            <a:r>
              <a:rPr lang="en-US" sz="3200" b="0" dirty="0">
                <a:solidFill>
                  <a:srgbClr val="FFC000"/>
                </a:solidFill>
              </a:rPr>
              <a:t>(</a:t>
            </a:r>
            <a:r>
              <a:rPr lang="uk-UA" sz="3200" b="0" dirty="0" err="1">
                <a:solidFill>
                  <a:srgbClr val="FFC000"/>
                </a:solidFill>
              </a:rPr>
              <a:t>Кi</a:t>
            </a:r>
            <a:r>
              <a:rPr lang="en-US" sz="3200" b="0" dirty="0">
                <a:solidFill>
                  <a:srgbClr val="FFC000"/>
                </a:solidFill>
              </a:rPr>
              <a:t>) </a:t>
            </a:r>
            <a:r>
              <a:rPr lang="en-US" sz="3200" b="0" dirty="0"/>
              <a:t>[C</a:t>
            </a:r>
            <a:r>
              <a:rPr lang="uk-UA" sz="3200" b="0" dirty="0" err="1"/>
              <a:t>urie</a:t>
            </a:r>
            <a:r>
              <a:rPr lang="en-US" sz="3200" b="0" dirty="0"/>
              <a:t> </a:t>
            </a:r>
            <a:r>
              <a:rPr lang="uk-UA" sz="3200" b="0" dirty="0"/>
              <a:t>(</a:t>
            </a:r>
            <a:r>
              <a:rPr lang="uk-UA" sz="3200" b="0" dirty="0" err="1"/>
              <a:t>Ci</a:t>
            </a:r>
            <a:r>
              <a:rPr lang="uk-UA" sz="3200" b="0" dirty="0"/>
              <a:t>)</a:t>
            </a:r>
            <a:r>
              <a:rPr lang="en-US" sz="3200" b="0" dirty="0"/>
              <a:t>]</a:t>
            </a:r>
            <a:endParaRPr lang="uk-UA" sz="3200" b="0" dirty="0"/>
          </a:p>
          <a:p>
            <a:endParaRPr lang="uk-UA" sz="3200" b="0" dirty="0"/>
          </a:p>
          <a:p>
            <a:pPr>
              <a:lnSpc>
                <a:spcPct val="80000"/>
              </a:lnSpc>
            </a:pPr>
            <a:r>
              <a:rPr lang="uk-UA" sz="4000" b="0" dirty="0">
                <a:solidFill>
                  <a:srgbClr val="FFC000"/>
                </a:solidFill>
              </a:rPr>
              <a:t>Беккерель </a:t>
            </a:r>
            <a:r>
              <a:rPr lang="uk-UA" sz="4000" b="0" dirty="0"/>
              <a:t>–</a:t>
            </a:r>
            <a:r>
              <a:rPr lang="uk-UA" sz="4000" b="0" dirty="0">
                <a:solidFill>
                  <a:srgbClr val="FFC000"/>
                </a:solidFill>
              </a:rPr>
              <a:t> </a:t>
            </a:r>
            <a:r>
              <a:rPr lang="uk-UA" sz="3200" b="0" dirty="0"/>
              <a:t>кількість радіонукліда, </a:t>
            </a:r>
          </a:p>
          <a:p>
            <a:pPr>
              <a:lnSpc>
                <a:spcPct val="80000"/>
              </a:lnSpc>
            </a:pPr>
            <a:r>
              <a:rPr lang="uk-UA" sz="3200" b="0" dirty="0"/>
              <a:t>        в якій розпадається 1 ядро за </a:t>
            </a:r>
            <a:r>
              <a:rPr lang="uk-UA" sz="3200" b="0" dirty="0" err="1"/>
              <a:t>сек</a:t>
            </a:r>
            <a:r>
              <a:rPr lang="uk-UA" sz="3200" b="0" dirty="0"/>
              <a:t> (1 </a:t>
            </a:r>
            <a:r>
              <a:rPr lang="uk-UA" sz="3200" b="0" dirty="0" err="1"/>
              <a:t>розп</a:t>
            </a:r>
            <a:r>
              <a:rPr lang="uk-UA" sz="3200" b="0" dirty="0"/>
              <a:t>/с)</a:t>
            </a:r>
          </a:p>
          <a:p>
            <a:pPr>
              <a:lnSpc>
                <a:spcPct val="80000"/>
              </a:lnSpc>
            </a:pPr>
            <a:r>
              <a:rPr lang="uk-UA" sz="4000" b="0" dirty="0">
                <a:solidFill>
                  <a:srgbClr val="FFC000"/>
                </a:solidFill>
              </a:rPr>
              <a:t>Кюрі</a:t>
            </a:r>
            <a:r>
              <a:rPr lang="uk-UA" sz="3200" b="0" dirty="0"/>
              <a:t> </a:t>
            </a:r>
            <a:r>
              <a:rPr lang="uk-UA" sz="4000" b="0" dirty="0"/>
              <a:t>–</a:t>
            </a:r>
            <a:r>
              <a:rPr lang="uk-UA" sz="4000" b="0" dirty="0">
                <a:solidFill>
                  <a:srgbClr val="FFC000"/>
                </a:solidFill>
              </a:rPr>
              <a:t> </a:t>
            </a:r>
            <a:r>
              <a:rPr lang="uk-UA" sz="3200" b="0" dirty="0"/>
              <a:t>кількість радіонукліда, </a:t>
            </a:r>
          </a:p>
          <a:p>
            <a:pPr>
              <a:lnSpc>
                <a:spcPct val="80000"/>
              </a:lnSpc>
            </a:pPr>
            <a:r>
              <a:rPr lang="uk-UA" sz="3200" b="0" dirty="0"/>
              <a:t>	в якій розпадається 3,7</a:t>
            </a:r>
            <a:r>
              <a:rPr lang="uk-UA" sz="3200" b="0" dirty="0">
                <a:sym typeface="Symbol"/>
              </a:rPr>
              <a:t></a:t>
            </a:r>
            <a:r>
              <a:rPr lang="uk-UA" sz="3200" b="0" dirty="0"/>
              <a:t>10</a:t>
            </a:r>
            <a:r>
              <a:rPr lang="uk-UA" sz="3200" b="0" baseline="30000" dirty="0"/>
              <a:t>10</a:t>
            </a:r>
            <a:r>
              <a:rPr lang="uk-UA" sz="3200" b="0" dirty="0"/>
              <a:t> </a:t>
            </a:r>
            <a:r>
              <a:rPr lang="uk-UA" sz="3200" b="0" dirty="0" err="1"/>
              <a:t>ядер</a:t>
            </a:r>
            <a:r>
              <a:rPr lang="uk-UA" sz="3200" b="0" dirty="0"/>
              <a:t> за </a:t>
            </a:r>
            <a:r>
              <a:rPr lang="uk-UA" sz="3200" b="0" dirty="0" err="1"/>
              <a:t>сек</a:t>
            </a:r>
            <a:r>
              <a:rPr lang="uk-UA" sz="3200" b="0" dirty="0"/>
              <a:t> 	(3,7</a:t>
            </a:r>
            <a:r>
              <a:rPr lang="uk-UA" sz="3200" b="0" dirty="0">
                <a:sym typeface="Symbol"/>
              </a:rPr>
              <a:t></a:t>
            </a:r>
            <a:r>
              <a:rPr lang="uk-UA" sz="3200" b="0" dirty="0"/>
              <a:t>10</a:t>
            </a:r>
            <a:r>
              <a:rPr lang="uk-UA" sz="3200" b="0" baseline="30000" dirty="0"/>
              <a:t>10</a:t>
            </a:r>
            <a:r>
              <a:rPr lang="uk-UA" sz="3200" b="0" dirty="0"/>
              <a:t> </a:t>
            </a:r>
            <a:r>
              <a:rPr lang="uk-UA" sz="3200" b="0" dirty="0" err="1"/>
              <a:t>розп</a:t>
            </a:r>
            <a:r>
              <a:rPr lang="uk-UA" sz="3200" b="0" dirty="0"/>
              <a:t>/с)</a:t>
            </a:r>
            <a:endParaRPr lang="uk-UA" sz="4000" b="0" dirty="0"/>
          </a:p>
          <a:p>
            <a:endParaRPr lang="ru-RU" sz="3200" b="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C4132217-E98F-4B5A-B78C-8AA3E4EE22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32207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28800"/>
            <a:ext cx="8496944" cy="350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Aft>
                <a:spcPts val="1200"/>
              </a:spcAft>
            </a:pPr>
            <a:r>
              <a:rPr lang="uk-UA" sz="3600" b="0" dirty="0"/>
              <a:t>У медичній практиці користуються похідними одиницями:</a:t>
            </a:r>
          </a:p>
          <a:p>
            <a:pPr marL="2520000"/>
            <a:r>
              <a:rPr lang="uk-UA" sz="3600" i="1" dirty="0" err="1"/>
              <a:t>кБк</a:t>
            </a:r>
            <a:r>
              <a:rPr lang="uk-UA" sz="3600" dirty="0"/>
              <a:t> = 10</a:t>
            </a:r>
            <a:r>
              <a:rPr lang="uk-UA" sz="3600" baseline="30000" dirty="0"/>
              <a:t>3</a:t>
            </a:r>
            <a:r>
              <a:rPr lang="uk-UA" sz="3600" dirty="0"/>
              <a:t> </a:t>
            </a:r>
            <a:r>
              <a:rPr lang="uk-UA" sz="3600" dirty="0" err="1"/>
              <a:t>Бк</a:t>
            </a:r>
            <a:r>
              <a:rPr lang="uk-UA" sz="3600" dirty="0"/>
              <a:t>; </a:t>
            </a:r>
          </a:p>
          <a:p>
            <a:pPr marL="2520000">
              <a:spcAft>
                <a:spcPts val="1200"/>
              </a:spcAft>
            </a:pPr>
            <a:r>
              <a:rPr lang="uk-UA" sz="3600" i="1" dirty="0" err="1"/>
              <a:t>МБк</a:t>
            </a:r>
            <a:r>
              <a:rPr lang="uk-UA" sz="3600" dirty="0"/>
              <a:t> = 10</a:t>
            </a:r>
            <a:r>
              <a:rPr lang="uk-UA" sz="3600" baseline="30000" dirty="0"/>
              <a:t>6</a:t>
            </a:r>
            <a:r>
              <a:rPr lang="uk-UA" sz="3600" dirty="0"/>
              <a:t> </a:t>
            </a:r>
            <a:r>
              <a:rPr lang="uk-UA" sz="3600" dirty="0" err="1"/>
              <a:t>Бк</a:t>
            </a:r>
            <a:r>
              <a:rPr lang="uk-UA" sz="3600" dirty="0"/>
              <a:t>;</a:t>
            </a:r>
          </a:p>
          <a:p>
            <a:pPr marL="2520000"/>
            <a:r>
              <a:rPr lang="uk-UA" sz="3600" dirty="0"/>
              <a:t> </a:t>
            </a:r>
            <a:r>
              <a:rPr lang="uk-UA" sz="3600" i="1" dirty="0" err="1"/>
              <a:t>мКі</a:t>
            </a:r>
            <a:r>
              <a:rPr lang="uk-UA" sz="3600" dirty="0"/>
              <a:t> = 10</a:t>
            </a:r>
            <a:r>
              <a:rPr lang="uk-UA" sz="3600" baseline="30000" dirty="0"/>
              <a:t>-3</a:t>
            </a:r>
            <a:r>
              <a:rPr lang="uk-UA" sz="3600" dirty="0"/>
              <a:t> </a:t>
            </a:r>
            <a:r>
              <a:rPr lang="uk-UA" sz="3600" dirty="0" err="1"/>
              <a:t>Кі</a:t>
            </a:r>
            <a:r>
              <a:rPr lang="uk-UA" sz="3600" dirty="0"/>
              <a:t>; </a:t>
            </a:r>
          </a:p>
          <a:p>
            <a:pPr marL="2520000"/>
            <a:r>
              <a:rPr lang="uk-UA" sz="3600" i="1" dirty="0" err="1"/>
              <a:t>мкКі</a:t>
            </a:r>
            <a:r>
              <a:rPr lang="uk-UA" sz="3600" dirty="0"/>
              <a:t> = 10</a:t>
            </a:r>
            <a:r>
              <a:rPr lang="uk-UA" sz="3600" baseline="30000" dirty="0"/>
              <a:t>-6</a:t>
            </a:r>
            <a:r>
              <a:rPr lang="uk-UA" sz="3600" dirty="0"/>
              <a:t> </a:t>
            </a:r>
            <a:r>
              <a:rPr lang="uk-UA" sz="3600" dirty="0" err="1"/>
              <a:t>Кі</a:t>
            </a:r>
            <a:endParaRPr lang="ru-RU" sz="3600" dirty="0"/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72626697-5450-45DF-BBD9-5A132CB551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9511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98621"/>
            <a:ext cx="856895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визначення кількості радіонукліда застосовують прилади, </a:t>
            </a:r>
          </a:p>
          <a:p>
            <a:pPr algn="ctr">
              <a:lnSpc>
                <a:spcPct val="80000"/>
              </a:lnSpc>
            </a:pPr>
            <a:r>
              <a:rPr lang="uk-UA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 ма­ють узагальнену назву </a:t>
            </a:r>
            <a:r>
              <a:rPr lang="uk-UA" sz="3200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r>
              <a:rPr lang="uk-UA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b="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радіометр</a:t>
            </a:r>
            <a:r>
              <a:rPr lang="uk-UA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1" descr="cцинтиляц радіо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393" y="1916832"/>
            <a:ext cx="6168951" cy="392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93998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0" dirty="0">
                <a:solidFill>
                  <a:srgbClr val="FF0000"/>
                </a:solidFill>
                <a:highlight>
                  <a:srgbClr val="FFFF00"/>
                </a:highlight>
              </a:rPr>
              <a:t>Принципова схема сцинтиляційного радіометра</a:t>
            </a:r>
            <a:endParaRPr lang="ru-RU" sz="2800" b="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606721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20840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0" dirty="0"/>
              <a:t>На практиці всі діагностичні задачі ядерної медицини </a:t>
            </a:r>
          </a:p>
          <a:p>
            <a:pPr algn="ctr"/>
            <a:r>
              <a:rPr lang="uk-UA" sz="2800" b="0" dirty="0"/>
              <a:t>і радіаційної гігієни розв</a:t>
            </a:r>
            <a:r>
              <a:rPr lang="uk-UA" sz="2800" b="0" i="1" dirty="0"/>
              <a:t>’</a:t>
            </a:r>
            <a:r>
              <a:rPr lang="uk-UA" sz="2800" b="0" dirty="0"/>
              <a:t>язуються за допомогою вимірювання відносної активності радіонукліда, </a:t>
            </a:r>
          </a:p>
          <a:p>
            <a:pPr algn="ctr"/>
            <a:r>
              <a:rPr lang="uk-UA" sz="2800" b="0" dirty="0"/>
              <a:t>під якою розуміють відношення числа імпульсів, зареєстрованих за однаковий час в різних частинах простору (зокрема в різних пробах біологічних середовищ чи над різними ділянками тіла) </a:t>
            </a:r>
          </a:p>
          <a:p>
            <a:pPr algn="ctr"/>
            <a:r>
              <a:rPr lang="uk-UA" sz="2800" b="0" dirty="0"/>
              <a:t>чи у різні моменти часу над тою ж самою анатомічною ділянкою (органом). </a:t>
            </a:r>
            <a:endParaRPr lang="ru-RU" sz="2800" b="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16832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0" dirty="0"/>
              <a:t>Також наявність забруднення радіонуклідами середовища (різних предметів, поверхонь, устаткування) і його відносний ступінь орієнтовно можна оцінювати кількістю зареєстрованих радіометром імпульсів </a:t>
            </a:r>
          </a:p>
          <a:p>
            <a:pPr algn="ctr"/>
            <a:r>
              <a:rPr lang="uk-UA" sz="3200" b="0" dirty="0"/>
              <a:t>за одиницю часу або ж у певний проміжок часу</a:t>
            </a:r>
            <a:endParaRPr lang="ru-RU" sz="3200" b="0" dirty="0"/>
          </a:p>
        </p:txBody>
      </p:sp>
    </p:spTree>
    <p:extLst>
      <p:ext uri="{BB962C8B-B14F-4D97-AF65-F5344CB8AC3E}">
        <p14:creationId xmlns:p14="http://schemas.microsoft.com/office/powerpoint/2010/main" val="50623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512" y="980728"/>
            <a:ext cx="8784976" cy="67667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altLang="ru-RU" sz="4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Принципова схема індикатора радіації</a:t>
            </a:r>
            <a:endParaRPr lang="ru-RU" altLang="ru-RU" sz="40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</a:endParaRPr>
          </a:p>
        </p:txBody>
      </p:sp>
      <p:pic>
        <p:nvPicPr>
          <p:cNvPr id="5" name="Picture 9" descr="індикат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924944"/>
            <a:ext cx="804703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2E273FE-3DB4-4F4F-9ACF-88D17E255F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96566"/>
            <a:ext cx="6632575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548680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  <a:highlight>
                  <a:srgbClr val="FFFF00"/>
                </a:highlight>
              </a:rPr>
              <a:t>Гамма-камера</a:t>
            </a:r>
            <a:r>
              <a:rPr lang="uk-UA" sz="3600" dirty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648309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31" y="668131"/>
            <a:ext cx="7955929" cy="490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6632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rgbClr val="FF0000"/>
                </a:solidFill>
                <a:highlight>
                  <a:srgbClr val="FFFF00"/>
                </a:highlight>
              </a:rPr>
              <a:t>Статична гамма-</a:t>
            </a:r>
            <a:r>
              <a:rPr lang="uk-UA" sz="3200" dirty="0" err="1">
                <a:solidFill>
                  <a:srgbClr val="FF0000"/>
                </a:solidFill>
                <a:highlight>
                  <a:srgbClr val="FFFF00"/>
                </a:highlight>
              </a:rPr>
              <a:t>сцинтиграфія</a:t>
            </a:r>
            <a:endParaRPr lang="ru-RU" sz="32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6" name="Підзаголовок 5">
            <a:extLst>
              <a:ext uri="{FF2B5EF4-FFF2-40B4-BE49-F238E27FC236}">
                <a16:creationId xmlns:a16="http://schemas.microsoft.com/office/drawing/2014/main" id="{A2C2C184-CD5A-44EE-816F-73053DC43C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67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48" y="485832"/>
            <a:ext cx="9114252" cy="50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000232" y="6131502"/>
            <a:ext cx="4894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0" i="0" dirty="0" err="1">
                <a:solidFill>
                  <a:srgbClr val="FF0000"/>
                </a:solidFill>
                <a:highlight>
                  <a:srgbClr val="FFFF00"/>
                </a:highlight>
              </a:rPr>
              <a:t>Сцинтиграфія</a:t>
            </a:r>
            <a:r>
              <a:rPr lang="uk-UA" sz="2800" b="0" i="0" dirty="0">
                <a:solidFill>
                  <a:srgbClr val="FF0000"/>
                </a:solidFill>
                <a:highlight>
                  <a:srgbClr val="FFFF00"/>
                </a:highlight>
              </a:rPr>
              <a:t> на гамма-камері</a:t>
            </a:r>
          </a:p>
        </p:txBody>
      </p:sp>
    </p:spTree>
    <p:extLst>
      <p:ext uri="{BB962C8B-B14F-4D97-AF65-F5344CB8AC3E}">
        <p14:creationId xmlns:p14="http://schemas.microsoft.com/office/powerpoint/2010/main" val="13613500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24791" y="5975702"/>
            <a:ext cx="4894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0" i="0" dirty="0" err="1">
                <a:solidFill>
                  <a:srgbClr val="FF0000"/>
                </a:solidFill>
                <a:highlight>
                  <a:srgbClr val="FFFF00"/>
                </a:highlight>
              </a:rPr>
              <a:t>Сцинтиграфія</a:t>
            </a:r>
            <a:r>
              <a:rPr lang="uk-UA" sz="2800" b="0" i="0" dirty="0">
                <a:solidFill>
                  <a:srgbClr val="FF0000"/>
                </a:solidFill>
                <a:highlight>
                  <a:srgbClr val="FFFF00"/>
                </a:highlight>
              </a:rPr>
              <a:t> на гамма-камері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28" y="620688"/>
            <a:ext cx="7668344" cy="51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0163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404664"/>
            <a:ext cx="3384376" cy="54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206" y="476672"/>
            <a:ext cx="4633643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47DC1F5A-4C2F-4B18-A519-C8481C6336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03955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559" y="712132"/>
            <a:ext cx="5099721" cy="55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49133668-414C-40FA-8D55-6E6327E3BE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86137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464" y="1029528"/>
            <a:ext cx="4859808" cy="5279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4624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rgbClr val="FF0000"/>
                </a:solidFill>
                <a:highlight>
                  <a:srgbClr val="FFFF00"/>
                </a:highlight>
              </a:rPr>
              <a:t>Однофотонна</a:t>
            </a:r>
            <a:r>
              <a:rPr lang="uk-UA" sz="2800" dirty="0">
                <a:solidFill>
                  <a:srgbClr val="FF0000"/>
                </a:solidFill>
                <a:highlight>
                  <a:srgbClr val="FFFF00"/>
                </a:highlight>
              </a:rPr>
              <a:t> емісійна </a:t>
            </a:r>
            <a:r>
              <a:rPr lang="uk-UA" sz="2800" dirty="0" err="1">
                <a:solidFill>
                  <a:srgbClr val="FF0000"/>
                </a:solidFill>
                <a:highlight>
                  <a:srgbClr val="FFFF00"/>
                </a:highlight>
              </a:rPr>
              <a:t>комп</a:t>
            </a:r>
            <a:r>
              <a:rPr lang="ru-RU" sz="2800" dirty="0">
                <a:solidFill>
                  <a:srgbClr val="FF0000"/>
                </a:solidFill>
                <a:highlight>
                  <a:srgbClr val="FFFF00"/>
                </a:highlight>
              </a:rPr>
              <a:t>’</a:t>
            </a:r>
            <a:r>
              <a:rPr lang="uk-UA" sz="2800" dirty="0" err="1">
                <a:solidFill>
                  <a:srgbClr val="FF0000"/>
                </a:solidFill>
                <a:highlight>
                  <a:srgbClr val="FFFF00"/>
                </a:highlight>
              </a:rPr>
              <a:t>ютерна</a:t>
            </a:r>
            <a:r>
              <a:rPr lang="uk-UA" sz="2800" dirty="0">
                <a:solidFill>
                  <a:srgbClr val="FF0000"/>
                </a:solidFill>
                <a:highlight>
                  <a:srgbClr val="FFFF00"/>
                </a:highlight>
              </a:rPr>
              <a:t> томографія (ОФЕКТ)</a:t>
            </a:r>
            <a:endParaRPr lang="ru-RU" sz="28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Підзаголовок 4">
            <a:extLst>
              <a:ext uri="{FF2B5EF4-FFF2-40B4-BE49-F238E27FC236}">
                <a16:creationId xmlns:a16="http://schemas.microsoft.com/office/drawing/2014/main" id="{8F8A249F-A115-4AC1-8A02-5AB09730EF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56349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69" y="432494"/>
            <a:ext cx="7490247" cy="5156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41A3C61A-F394-4C5C-9D33-B6484FDF0A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1721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9" y="812570"/>
            <a:ext cx="8604001" cy="477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20E93EA5-7562-411D-AE14-4FE669B159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2307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196752"/>
            <a:ext cx="5927371" cy="508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260648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err="1">
                <a:solidFill>
                  <a:srgbClr val="FF0000"/>
                </a:solidFill>
                <a:highlight>
                  <a:srgbClr val="FFFF00"/>
                </a:highlight>
              </a:rPr>
              <a:t>Позитронно</a:t>
            </a:r>
            <a:r>
              <a:rPr lang="uk-UA" sz="3200" dirty="0">
                <a:solidFill>
                  <a:srgbClr val="FF0000"/>
                </a:solidFill>
                <a:highlight>
                  <a:srgbClr val="FFFF00"/>
                </a:highlight>
              </a:rPr>
              <a:t>-емісійна томографія (ПЕТ)</a:t>
            </a:r>
            <a:endParaRPr lang="ru-RU" sz="32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484862B5-9EE0-484D-B224-E9C62C3DCB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251520" y="1988840"/>
            <a:ext cx="8568952" cy="136815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uk-UA" altLang="ru-RU" sz="57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 Cyr" pitchFamily="18" charset="-52"/>
              </a:rPr>
              <a:t>Дозиметрія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5"/>
          <p:cNvGrpSpPr>
            <a:grpSpLocks/>
          </p:cNvGrpSpPr>
          <p:nvPr/>
        </p:nvGrpSpPr>
        <p:grpSpPr bwMode="auto">
          <a:xfrm>
            <a:off x="1143000" y="928688"/>
            <a:ext cx="3181350" cy="3349625"/>
            <a:chOff x="318" y="722"/>
            <a:chExt cx="2004" cy="2110"/>
          </a:xfrm>
        </p:grpSpPr>
        <p:sp>
          <p:nvSpPr>
            <p:cNvPr id="12313" name="Rectangle 6"/>
            <p:cNvSpPr>
              <a:spLocks noChangeArrowheads="1"/>
            </p:cNvSpPr>
            <p:nvPr/>
          </p:nvSpPr>
          <p:spPr bwMode="auto">
            <a:xfrm>
              <a:off x="1536" y="722"/>
              <a:ext cx="78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ru-RU" sz="1400" b="1" i="1">
                  <a:solidFill>
                    <a:schemeClr val="bg1"/>
                  </a:solidFill>
                  <a:latin typeface="Helvetica" pitchFamily="34" charset="0"/>
                </a:rPr>
                <a:t>(</a:t>
              </a:r>
              <a:r>
                <a:rPr lang="ru-RU" altLang="ru-RU" sz="1400" b="1" i="1">
                  <a:solidFill>
                    <a:schemeClr val="bg1"/>
                  </a:solidFill>
                  <a:latin typeface="Helvetica" pitchFamily="34" charset="0"/>
                </a:rPr>
                <a:t>Детектор</a:t>
              </a:r>
              <a:r>
                <a:rPr lang="en-US" altLang="ru-RU" sz="1400" b="1" i="1">
                  <a:solidFill>
                    <a:schemeClr val="bg1"/>
                  </a:solidFill>
                  <a:latin typeface="Helvetica" pitchFamily="34" charset="0"/>
                </a:rPr>
                <a:t>)</a:t>
              </a:r>
            </a:p>
          </p:txBody>
        </p:sp>
        <p:grpSp>
          <p:nvGrpSpPr>
            <p:cNvPr id="12314" name="Group 7"/>
            <p:cNvGrpSpPr>
              <a:grpSpLocks/>
            </p:cNvGrpSpPr>
            <p:nvPr/>
          </p:nvGrpSpPr>
          <p:grpSpPr bwMode="auto">
            <a:xfrm>
              <a:off x="318" y="881"/>
              <a:ext cx="1794" cy="1951"/>
              <a:chOff x="248" y="828"/>
              <a:chExt cx="1794" cy="1951"/>
            </a:xfrm>
          </p:grpSpPr>
          <p:sp>
            <p:nvSpPr>
              <p:cNvPr id="12315" name="Freeform 8"/>
              <p:cNvSpPr>
                <a:spLocks/>
              </p:cNvSpPr>
              <p:nvPr/>
            </p:nvSpPr>
            <p:spPr bwMode="auto">
              <a:xfrm>
                <a:off x="1031" y="1552"/>
                <a:ext cx="337" cy="367"/>
              </a:xfrm>
              <a:custGeom>
                <a:avLst/>
                <a:gdLst>
                  <a:gd name="T0" fmla="*/ 149 w 379"/>
                  <a:gd name="T1" fmla="*/ 98 h 367"/>
                  <a:gd name="T2" fmla="*/ 116 w 379"/>
                  <a:gd name="T3" fmla="*/ 39 h 367"/>
                  <a:gd name="T4" fmla="*/ 101 w 379"/>
                  <a:gd name="T5" fmla="*/ 107 h 367"/>
                  <a:gd name="T6" fmla="*/ 5 w 379"/>
                  <a:gd name="T7" fmla="*/ 39 h 367"/>
                  <a:gd name="T8" fmla="*/ 64 w 379"/>
                  <a:gd name="T9" fmla="*/ 129 h 367"/>
                  <a:gd name="T10" fmla="*/ 0 w 379"/>
                  <a:gd name="T11" fmla="*/ 146 h 367"/>
                  <a:gd name="T12" fmla="*/ 52 w 379"/>
                  <a:gd name="T13" fmla="*/ 200 h 367"/>
                  <a:gd name="T14" fmla="*/ 2 w 379"/>
                  <a:gd name="T15" fmla="*/ 247 h 367"/>
                  <a:gd name="T16" fmla="*/ 78 w 379"/>
                  <a:gd name="T17" fmla="*/ 236 h 367"/>
                  <a:gd name="T18" fmla="*/ 66 w 379"/>
                  <a:gd name="T19" fmla="*/ 299 h 367"/>
                  <a:gd name="T20" fmla="*/ 107 w 379"/>
                  <a:gd name="T21" fmla="*/ 265 h 367"/>
                  <a:gd name="T22" fmla="*/ 117 w 379"/>
                  <a:gd name="T23" fmla="*/ 366 h 367"/>
                  <a:gd name="T24" fmla="*/ 146 w 379"/>
                  <a:gd name="T25" fmla="*/ 253 h 367"/>
                  <a:gd name="T26" fmla="*/ 183 w 379"/>
                  <a:gd name="T27" fmla="*/ 334 h 367"/>
                  <a:gd name="T28" fmla="*/ 194 w 379"/>
                  <a:gd name="T29" fmla="*/ 245 h 367"/>
                  <a:gd name="T30" fmla="*/ 251 w 379"/>
                  <a:gd name="T31" fmla="*/ 307 h 367"/>
                  <a:gd name="T32" fmla="*/ 233 w 379"/>
                  <a:gd name="T33" fmla="*/ 219 h 367"/>
                  <a:gd name="T34" fmla="*/ 299 w 379"/>
                  <a:gd name="T35" fmla="*/ 225 h 367"/>
                  <a:gd name="T36" fmla="*/ 244 w 379"/>
                  <a:gd name="T37" fmla="*/ 177 h 367"/>
                  <a:gd name="T38" fmla="*/ 292 w 379"/>
                  <a:gd name="T39" fmla="*/ 138 h 367"/>
                  <a:gd name="T40" fmla="*/ 232 w 379"/>
                  <a:gd name="T41" fmla="*/ 124 h 367"/>
                  <a:gd name="T42" fmla="*/ 254 w 379"/>
                  <a:gd name="T43" fmla="*/ 76 h 367"/>
                  <a:gd name="T44" fmla="*/ 197 w 379"/>
                  <a:gd name="T45" fmla="*/ 90 h 367"/>
                  <a:gd name="T46" fmla="*/ 201 w 379"/>
                  <a:gd name="T47" fmla="*/ 0 h 367"/>
                  <a:gd name="T48" fmla="*/ 149 w 379"/>
                  <a:gd name="T49" fmla="*/ 98 h 3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79"/>
                  <a:gd name="T76" fmla="*/ 0 h 367"/>
                  <a:gd name="T77" fmla="*/ 379 w 379"/>
                  <a:gd name="T78" fmla="*/ 367 h 3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79" h="367">
                    <a:moveTo>
                      <a:pt x="189" y="98"/>
                    </a:moveTo>
                    <a:lnTo>
                      <a:pt x="146" y="39"/>
                    </a:lnTo>
                    <a:lnTo>
                      <a:pt x="128" y="107"/>
                    </a:lnTo>
                    <a:lnTo>
                      <a:pt x="7" y="39"/>
                    </a:lnTo>
                    <a:lnTo>
                      <a:pt x="81" y="129"/>
                    </a:lnTo>
                    <a:lnTo>
                      <a:pt x="0" y="146"/>
                    </a:lnTo>
                    <a:lnTo>
                      <a:pt x="65" y="200"/>
                    </a:lnTo>
                    <a:lnTo>
                      <a:pt x="2" y="247"/>
                    </a:lnTo>
                    <a:lnTo>
                      <a:pt x="99" y="236"/>
                    </a:lnTo>
                    <a:lnTo>
                      <a:pt x="83" y="299"/>
                    </a:lnTo>
                    <a:lnTo>
                      <a:pt x="135" y="265"/>
                    </a:lnTo>
                    <a:lnTo>
                      <a:pt x="149" y="366"/>
                    </a:lnTo>
                    <a:lnTo>
                      <a:pt x="185" y="253"/>
                    </a:lnTo>
                    <a:lnTo>
                      <a:pt x="232" y="334"/>
                    </a:lnTo>
                    <a:lnTo>
                      <a:pt x="245" y="245"/>
                    </a:lnTo>
                    <a:lnTo>
                      <a:pt x="317" y="307"/>
                    </a:lnTo>
                    <a:lnTo>
                      <a:pt x="295" y="219"/>
                    </a:lnTo>
                    <a:lnTo>
                      <a:pt x="378" y="225"/>
                    </a:lnTo>
                    <a:lnTo>
                      <a:pt x="308" y="177"/>
                    </a:lnTo>
                    <a:lnTo>
                      <a:pt x="369" y="138"/>
                    </a:lnTo>
                    <a:lnTo>
                      <a:pt x="293" y="124"/>
                    </a:lnTo>
                    <a:lnTo>
                      <a:pt x="322" y="76"/>
                    </a:lnTo>
                    <a:lnTo>
                      <a:pt x="248" y="90"/>
                    </a:lnTo>
                    <a:lnTo>
                      <a:pt x="254" y="0"/>
                    </a:lnTo>
                    <a:lnTo>
                      <a:pt x="189" y="98"/>
                    </a:lnTo>
                  </a:path>
                </a:pathLst>
              </a:custGeom>
              <a:solidFill>
                <a:srgbClr val="FF0000"/>
              </a:solidFill>
              <a:ln w="12700" cap="rnd">
                <a:solidFill>
                  <a:srgbClr val="FFFF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/>
              </a:p>
            </p:txBody>
          </p:sp>
          <p:sp>
            <p:nvSpPr>
              <p:cNvPr id="12316" name="Oval 9"/>
              <p:cNvSpPr>
                <a:spLocks noChangeArrowheads="1"/>
              </p:cNvSpPr>
              <p:nvPr/>
            </p:nvSpPr>
            <p:spPr bwMode="auto">
              <a:xfrm>
                <a:off x="580" y="1176"/>
                <a:ext cx="97" cy="96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17" name="Oval 10"/>
              <p:cNvSpPr>
                <a:spLocks noChangeArrowheads="1"/>
              </p:cNvSpPr>
              <p:nvPr/>
            </p:nvSpPr>
            <p:spPr bwMode="auto">
              <a:xfrm>
                <a:off x="601" y="1148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18" name="Oval 11"/>
              <p:cNvSpPr>
                <a:spLocks noChangeArrowheads="1"/>
              </p:cNvSpPr>
              <p:nvPr/>
            </p:nvSpPr>
            <p:spPr bwMode="auto">
              <a:xfrm>
                <a:off x="537" y="1064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19" name="Oval 12"/>
              <p:cNvSpPr>
                <a:spLocks noChangeArrowheads="1"/>
              </p:cNvSpPr>
              <p:nvPr/>
            </p:nvSpPr>
            <p:spPr bwMode="auto">
              <a:xfrm>
                <a:off x="484" y="1168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0" name="Oval 13"/>
              <p:cNvSpPr>
                <a:spLocks noChangeArrowheads="1"/>
              </p:cNvSpPr>
              <p:nvPr/>
            </p:nvSpPr>
            <p:spPr bwMode="auto">
              <a:xfrm>
                <a:off x="556" y="1176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1" name="Oval 14"/>
              <p:cNvSpPr>
                <a:spLocks noChangeArrowheads="1"/>
              </p:cNvSpPr>
              <p:nvPr/>
            </p:nvSpPr>
            <p:spPr bwMode="auto">
              <a:xfrm>
                <a:off x="441" y="1160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2" name="Oval 15"/>
              <p:cNvSpPr>
                <a:spLocks noChangeArrowheads="1"/>
              </p:cNvSpPr>
              <p:nvPr/>
            </p:nvSpPr>
            <p:spPr bwMode="auto">
              <a:xfrm>
                <a:off x="505" y="1248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3" name="Oval 16"/>
              <p:cNvSpPr>
                <a:spLocks noChangeArrowheads="1"/>
              </p:cNvSpPr>
              <p:nvPr/>
            </p:nvSpPr>
            <p:spPr bwMode="auto">
              <a:xfrm>
                <a:off x="548" y="1236"/>
                <a:ext cx="97" cy="96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4" name="Oval 17"/>
              <p:cNvSpPr>
                <a:spLocks noChangeArrowheads="1"/>
              </p:cNvSpPr>
              <p:nvPr/>
            </p:nvSpPr>
            <p:spPr bwMode="auto">
              <a:xfrm>
                <a:off x="497" y="1116"/>
                <a:ext cx="97" cy="96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5" name="Oval 18"/>
              <p:cNvSpPr>
                <a:spLocks noChangeArrowheads="1"/>
              </p:cNvSpPr>
              <p:nvPr/>
            </p:nvSpPr>
            <p:spPr bwMode="auto">
              <a:xfrm>
                <a:off x="433" y="1232"/>
                <a:ext cx="97" cy="96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6" name="Oval 19"/>
              <p:cNvSpPr>
                <a:spLocks noChangeArrowheads="1"/>
              </p:cNvSpPr>
              <p:nvPr/>
            </p:nvSpPr>
            <p:spPr bwMode="auto">
              <a:xfrm>
                <a:off x="572" y="1112"/>
                <a:ext cx="97" cy="96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7" name="Oval 20"/>
              <p:cNvSpPr>
                <a:spLocks noChangeArrowheads="1"/>
              </p:cNvSpPr>
              <p:nvPr/>
            </p:nvSpPr>
            <p:spPr bwMode="auto">
              <a:xfrm>
                <a:off x="441" y="1088"/>
                <a:ext cx="97" cy="9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8" name="Oval 21"/>
              <p:cNvSpPr>
                <a:spLocks noChangeArrowheads="1"/>
              </p:cNvSpPr>
              <p:nvPr/>
            </p:nvSpPr>
            <p:spPr bwMode="auto">
              <a:xfrm>
                <a:off x="1097" y="1636"/>
                <a:ext cx="97" cy="96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29" name="Oval 22"/>
              <p:cNvSpPr>
                <a:spLocks noChangeArrowheads="1"/>
              </p:cNvSpPr>
              <p:nvPr/>
            </p:nvSpPr>
            <p:spPr bwMode="auto">
              <a:xfrm>
                <a:off x="1185" y="1744"/>
                <a:ext cx="97" cy="96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30" name="Rectangle 23"/>
              <p:cNvSpPr>
                <a:spLocks noChangeArrowheads="1"/>
              </p:cNvSpPr>
              <p:nvPr/>
            </p:nvSpPr>
            <p:spPr bwMode="auto">
              <a:xfrm>
                <a:off x="1027" y="1450"/>
                <a:ext cx="238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400" b="1">
                    <a:solidFill>
                      <a:schemeClr val="bg1"/>
                    </a:solidFill>
                    <a:latin typeface="Symbol" pitchFamily="18" charset="2"/>
                  </a:rPr>
                  <a:t>b+</a:t>
                </a:r>
              </a:p>
            </p:txBody>
          </p:sp>
          <p:sp>
            <p:nvSpPr>
              <p:cNvPr id="12331" name="Rectangle 24"/>
              <p:cNvSpPr>
                <a:spLocks noChangeArrowheads="1"/>
              </p:cNvSpPr>
              <p:nvPr/>
            </p:nvSpPr>
            <p:spPr bwMode="auto">
              <a:xfrm>
                <a:off x="1208" y="1828"/>
                <a:ext cx="238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400" b="1">
                    <a:solidFill>
                      <a:schemeClr val="bg1"/>
                    </a:solidFill>
                    <a:latin typeface="Symbol" pitchFamily="18" charset="2"/>
                  </a:rPr>
                  <a:t>b-</a:t>
                </a:r>
              </a:p>
            </p:txBody>
          </p:sp>
          <p:sp>
            <p:nvSpPr>
              <p:cNvPr id="12332" name="Line 25"/>
              <p:cNvSpPr>
                <a:spLocks noChangeShapeType="1"/>
              </p:cNvSpPr>
              <p:nvPr/>
            </p:nvSpPr>
            <p:spPr bwMode="auto">
              <a:xfrm flipV="1">
                <a:off x="1242" y="1041"/>
                <a:ext cx="503" cy="643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 type="none" w="sm" len="sm"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3" name="Line 26"/>
              <p:cNvSpPr>
                <a:spLocks noChangeShapeType="1"/>
              </p:cNvSpPr>
              <p:nvPr/>
            </p:nvSpPr>
            <p:spPr bwMode="auto">
              <a:xfrm flipH="1">
                <a:off x="625" y="1824"/>
                <a:ext cx="518" cy="58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 type="none" w="sm" len="sm"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4" name="Rectangle 27"/>
              <p:cNvSpPr>
                <a:spLocks noChangeArrowheads="1"/>
              </p:cNvSpPr>
              <p:nvPr/>
            </p:nvSpPr>
            <p:spPr bwMode="auto">
              <a:xfrm>
                <a:off x="1512" y="1306"/>
                <a:ext cx="530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400" b="1">
                    <a:solidFill>
                      <a:schemeClr val="bg1"/>
                    </a:solidFill>
                    <a:latin typeface="Helvetica" pitchFamily="34" charset="0"/>
                  </a:rPr>
                  <a:t>511 keV</a:t>
                </a:r>
              </a:p>
            </p:txBody>
          </p:sp>
          <p:sp>
            <p:nvSpPr>
              <p:cNvPr id="12335" name="Rectangle 28"/>
              <p:cNvSpPr>
                <a:spLocks noChangeArrowheads="1"/>
              </p:cNvSpPr>
              <p:nvPr/>
            </p:nvSpPr>
            <p:spPr bwMode="auto">
              <a:xfrm>
                <a:off x="396" y="1968"/>
                <a:ext cx="530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400" b="1">
                    <a:solidFill>
                      <a:schemeClr val="bg1"/>
                    </a:solidFill>
                    <a:latin typeface="Helvetica" pitchFamily="34" charset="0"/>
                  </a:rPr>
                  <a:t>511 keV</a:t>
                </a:r>
              </a:p>
            </p:txBody>
          </p:sp>
          <p:sp>
            <p:nvSpPr>
              <p:cNvPr id="12336" name="Rectangle 29"/>
              <p:cNvSpPr>
                <a:spLocks noChangeArrowheads="1"/>
              </p:cNvSpPr>
              <p:nvPr/>
            </p:nvSpPr>
            <p:spPr bwMode="auto">
              <a:xfrm>
                <a:off x="774" y="1238"/>
                <a:ext cx="478" cy="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200" b="1">
                    <a:solidFill>
                      <a:schemeClr val="bg1"/>
                    </a:solidFill>
                    <a:latin typeface="Helvetica" pitchFamily="34" charset="0"/>
                  </a:rPr>
                  <a:t>~1-3mm</a:t>
                </a:r>
              </a:p>
            </p:txBody>
          </p:sp>
          <p:sp>
            <p:nvSpPr>
              <p:cNvPr id="12337" name="Freeform 30"/>
              <p:cNvSpPr>
                <a:spLocks/>
              </p:cNvSpPr>
              <p:nvPr/>
            </p:nvSpPr>
            <p:spPr bwMode="auto">
              <a:xfrm>
                <a:off x="688" y="1319"/>
                <a:ext cx="339" cy="275"/>
              </a:xfrm>
              <a:custGeom>
                <a:avLst/>
                <a:gdLst>
                  <a:gd name="T0" fmla="*/ 0 w 381"/>
                  <a:gd name="T1" fmla="*/ 0 h 275"/>
                  <a:gd name="T2" fmla="*/ 52 w 381"/>
                  <a:gd name="T3" fmla="*/ 76 h 275"/>
                  <a:gd name="T4" fmla="*/ 77 w 381"/>
                  <a:gd name="T5" fmla="*/ 115 h 275"/>
                  <a:gd name="T6" fmla="*/ 101 w 381"/>
                  <a:gd name="T7" fmla="*/ 146 h 275"/>
                  <a:gd name="T8" fmla="*/ 123 w 381"/>
                  <a:gd name="T9" fmla="*/ 173 h 275"/>
                  <a:gd name="T10" fmla="*/ 141 w 381"/>
                  <a:gd name="T11" fmla="*/ 198 h 275"/>
                  <a:gd name="T12" fmla="*/ 159 w 381"/>
                  <a:gd name="T13" fmla="*/ 219 h 275"/>
                  <a:gd name="T14" fmla="*/ 172 w 381"/>
                  <a:gd name="T15" fmla="*/ 229 h 275"/>
                  <a:gd name="T16" fmla="*/ 178 w 381"/>
                  <a:gd name="T17" fmla="*/ 232 h 275"/>
                  <a:gd name="T18" fmla="*/ 182 w 381"/>
                  <a:gd name="T19" fmla="*/ 229 h 275"/>
                  <a:gd name="T20" fmla="*/ 188 w 381"/>
                  <a:gd name="T21" fmla="*/ 222 h 275"/>
                  <a:gd name="T22" fmla="*/ 188 w 381"/>
                  <a:gd name="T23" fmla="*/ 205 h 275"/>
                  <a:gd name="T24" fmla="*/ 188 w 381"/>
                  <a:gd name="T25" fmla="*/ 184 h 275"/>
                  <a:gd name="T26" fmla="*/ 188 w 381"/>
                  <a:gd name="T27" fmla="*/ 160 h 275"/>
                  <a:gd name="T28" fmla="*/ 188 w 381"/>
                  <a:gd name="T29" fmla="*/ 142 h 275"/>
                  <a:gd name="T30" fmla="*/ 190 w 381"/>
                  <a:gd name="T31" fmla="*/ 132 h 275"/>
                  <a:gd name="T32" fmla="*/ 196 w 381"/>
                  <a:gd name="T33" fmla="*/ 128 h 275"/>
                  <a:gd name="T34" fmla="*/ 206 w 381"/>
                  <a:gd name="T35" fmla="*/ 135 h 275"/>
                  <a:gd name="T36" fmla="*/ 218 w 381"/>
                  <a:gd name="T37" fmla="*/ 149 h 275"/>
                  <a:gd name="T38" fmla="*/ 234 w 381"/>
                  <a:gd name="T39" fmla="*/ 170 h 275"/>
                  <a:gd name="T40" fmla="*/ 248 w 381"/>
                  <a:gd name="T41" fmla="*/ 194 h 275"/>
                  <a:gd name="T42" fmla="*/ 264 w 381"/>
                  <a:gd name="T43" fmla="*/ 219 h 275"/>
                  <a:gd name="T44" fmla="*/ 280 w 381"/>
                  <a:gd name="T45" fmla="*/ 243 h 275"/>
                  <a:gd name="T46" fmla="*/ 293 w 381"/>
                  <a:gd name="T47" fmla="*/ 260 h 275"/>
                  <a:gd name="T48" fmla="*/ 301 w 381"/>
                  <a:gd name="T49" fmla="*/ 274 h 27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1"/>
                  <a:gd name="T76" fmla="*/ 0 h 275"/>
                  <a:gd name="T77" fmla="*/ 381 w 381"/>
                  <a:gd name="T78" fmla="*/ 275 h 27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1" h="275">
                    <a:moveTo>
                      <a:pt x="0" y="0"/>
                    </a:moveTo>
                    <a:lnTo>
                      <a:pt x="66" y="76"/>
                    </a:lnTo>
                    <a:lnTo>
                      <a:pt x="97" y="115"/>
                    </a:lnTo>
                    <a:lnTo>
                      <a:pt x="128" y="146"/>
                    </a:lnTo>
                    <a:lnTo>
                      <a:pt x="155" y="173"/>
                    </a:lnTo>
                    <a:lnTo>
                      <a:pt x="179" y="198"/>
                    </a:lnTo>
                    <a:lnTo>
                      <a:pt x="201" y="219"/>
                    </a:lnTo>
                    <a:lnTo>
                      <a:pt x="217" y="229"/>
                    </a:lnTo>
                    <a:lnTo>
                      <a:pt x="225" y="232"/>
                    </a:lnTo>
                    <a:lnTo>
                      <a:pt x="229" y="229"/>
                    </a:lnTo>
                    <a:lnTo>
                      <a:pt x="237" y="222"/>
                    </a:lnTo>
                    <a:lnTo>
                      <a:pt x="237" y="205"/>
                    </a:lnTo>
                    <a:lnTo>
                      <a:pt x="237" y="184"/>
                    </a:lnTo>
                    <a:lnTo>
                      <a:pt x="237" y="160"/>
                    </a:lnTo>
                    <a:lnTo>
                      <a:pt x="237" y="142"/>
                    </a:lnTo>
                    <a:lnTo>
                      <a:pt x="239" y="132"/>
                    </a:lnTo>
                    <a:lnTo>
                      <a:pt x="247" y="128"/>
                    </a:lnTo>
                    <a:lnTo>
                      <a:pt x="260" y="135"/>
                    </a:lnTo>
                    <a:lnTo>
                      <a:pt x="275" y="149"/>
                    </a:lnTo>
                    <a:lnTo>
                      <a:pt x="296" y="170"/>
                    </a:lnTo>
                    <a:lnTo>
                      <a:pt x="314" y="194"/>
                    </a:lnTo>
                    <a:lnTo>
                      <a:pt x="334" y="219"/>
                    </a:lnTo>
                    <a:lnTo>
                      <a:pt x="354" y="243"/>
                    </a:lnTo>
                    <a:lnTo>
                      <a:pt x="370" y="260"/>
                    </a:lnTo>
                    <a:lnTo>
                      <a:pt x="380" y="274"/>
                    </a:lnTo>
                  </a:path>
                </a:pathLst>
              </a:custGeom>
              <a:noFill/>
              <a:ln w="28575" cap="rnd">
                <a:solidFill>
                  <a:srgbClr val="FFFF00"/>
                </a:solidFill>
                <a:round/>
                <a:headEnd type="none" w="sm" len="sm"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/>
              </a:p>
            </p:txBody>
          </p:sp>
          <p:sp>
            <p:nvSpPr>
              <p:cNvPr id="12338" name="AutoShape 31"/>
              <p:cNvSpPr>
                <a:spLocks noChangeArrowheads="1"/>
              </p:cNvSpPr>
              <p:nvPr/>
            </p:nvSpPr>
            <p:spPr bwMode="auto">
              <a:xfrm>
                <a:off x="1721" y="852"/>
                <a:ext cx="185" cy="168"/>
              </a:xfrm>
              <a:prstGeom prst="cube">
                <a:avLst>
                  <a:gd name="adj" fmla="val 29681"/>
                </a:avLst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39" name="AutoShape 32"/>
              <p:cNvSpPr>
                <a:spLocks noChangeArrowheads="1"/>
              </p:cNvSpPr>
              <p:nvPr/>
            </p:nvSpPr>
            <p:spPr bwMode="auto">
              <a:xfrm>
                <a:off x="494" y="2453"/>
                <a:ext cx="185" cy="168"/>
              </a:xfrm>
              <a:prstGeom prst="cube">
                <a:avLst>
                  <a:gd name="adj" fmla="val 29681"/>
                </a:avLst>
              </a:prstGeom>
              <a:solidFill>
                <a:srgbClr val="FF0000"/>
              </a:solidFill>
              <a:ln w="127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2340" name="Rectangle 33"/>
              <p:cNvSpPr>
                <a:spLocks noChangeArrowheads="1"/>
              </p:cNvSpPr>
              <p:nvPr/>
            </p:nvSpPr>
            <p:spPr bwMode="auto">
              <a:xfrm>
                <a:off x="305" y="828"/>
                <a:ext cx="431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400" b="1" i="1">
                    <a:solidFill>
                      <a:schemeClr val="bg1"/>
                    </a:solidFill>
                    <a:latin typeface="Helvetica" pitchFamily="34" charset="0"/>
                  </a:rPr>
                  <a:t>(</a:t>
                </a:r>
                <a:r>
                  <a:rPr lang="ru-RU" altLang="ru-RU" sz="1400" b="1" i="1">
                    <a:solidFill>
                      <a:schemeClr val="bg1"/>
                    </a:solidFill>
                    <a:latin typeface="Helvetica" pitchFamily="34" charset="0"/>
                  </a:rPr>
                  <a:t>РФП</a:t>
                </a:r>
                <a:r>
                  <a:rPr lang="en-US" altLang="ru-RU" sz="1400" b="1" i="1">
                    <a:solidFill>
                      <a:schemeClr val="bg1"/>
                    </a:solidFill>
                    <a:latin typeface="Helvetica" pitchFamily="34" charset="0"/>
                  </a:rPr>
                  <a:t>)</a:t>
                </a:r>
              </a:p>
            </p:txBody>
          </p:sp>
          <p:sp>
            <p:nvSpPr>
              <p:cNvPr id="12341" name="Rectangle 34"/>
              <p:cNvSpPr>
                <a:spLocks noChangeArrowheads="1"/>
              </p:cNvSpPr>
              <p:nvPr/>
            </p:nvSpPr>
            <p:spPr bwMode="auto">
              <a:xfrm>
                <a:off x="248" y="2589"/>
                <a:ext cx="786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ru-RU" sz="1400" b="1" i="1">
                    <a:solidFill>
                      <a:schemeClr val="bg1"/>
                    </a:solidFill>
                    <a:latin typeface="Helvetica" pitchFamily="34" charset="0"/>
                  </a:rPr>
                  <a:t>(</a:t>
                </a:r>
                <a:r>
                  <a:rPr lang="ru-RU" altLang="ru-RU" sz="1400" b="1" i="1">
                    <a:solidFill>
                      <a:schemeClr val="bg1"/>
                    </a:solidFill>
                    <a:latin typeface="Helvetica" pitchFamily="34" charset="0"/>
                  </a:rPr>
                  <a:t>Детектор</a:t>
                </a:r>
                <a:r>
                  <a:rPr lang="en-US" altLang="ru-RU" sz="1400" b="1" i="1">
                    <a:solidFill>
                      <a:schemeClr val="bg1"/>
                    </a:solidFill>
                    <a:latin typeface="Helvetica" pitchFamily="34" charset="0"/>
                  </a:rPr>
                  <a:t>)</a:t>
                </a:r>
              </a:p>
            </p:txBody>
          </p:sp>
        </p:grpSp>
      </p:grpSp>
      <p:grpSp>
        <p:nvGrpSpPr>
          <p:cNvPr id="12291" name="Group 35"/>
          <p:cNvGrpSpPr>
            <a:grpSpLocks/>
          </p:cNvGrpSpPr>
          <p:nvPr/>
        </p:nvGrpSpPr>
        <p:grpSpPr bwMode="auto">
          <a:xfrm>
            <a:off x="4643438" y="2714625"/>
            <a:ext cx="3292475" cy="3286125"/>
            <a:chOff x="3318" y="2121"/>
            <a:chExt cx="2074" cy="2179"/>
          </a:xfrm>
        </p:grpSpPr>
        <p:sp>
          <p:nvSpPr>
            <p:cNvPr id="12293" name="Oval 36"/>
            <p:cNvSpPr>
              <a:spLocks noChangeArrowheads="1"/>
            </p:cNvSpPr>
            <p:nvPr/>
          </p:nvSpPr>
          <p:spPr bwMode="auto">
            <a:xfrm>
              <a:off x="3318" y="2121"/>
              <a:ext cx="2074" cy="2179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294" name="Oval 37"/>
            <p:cNvSpPr>
              <a:spLocks noChangeArrowheads="1"/>
            </p:cNvSpPr>
            <p:nvPr/>
          </p:nvSpPr>
          <p:spPr bwMode="auto">
            <a:xfrm>
              <a:off x="3423" y="2235"/>
              <a:ext cx="1872" cy="1936"/>
            </a:xfrm>
            <a:prstGeom prst="ellipse">
              <a:avLst/>
            </a:prstGeom>
            <a:solidFill>
              <a:srgbClr val="BFC0C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295" name="Oval 38"/>
            <p:cNvSpPr>
              <a:spLocks noChangeArrowheads="1"/>
            </p:cNvSpPr>
            <p:nvPr/>
          </p:nvSpPr>
          <p:spPr bwMode="auto">
            <a:xfrm>
              <a:off x="3818" y="2876"/>
              <a:ext cx="1101" cy="618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296" name="Oval 39"/>
            <p:cNvSpPr>
              <a:spLocks noChangeArrowheads="1"/>
            </p:cNvSpPr>
            <p:nvPr/>
          </p:nvSpPr>
          <p:spPr bwMode="auto">
            <a:xfrm>
              <a:off x="4889" y="3044"/>
              <a:ext cx="284" cy="282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297" name="Oval 40"/>
            <p:cNvSpPr>
              <a:spLocks noChangeArrowheads="1"/>
            </p:cNvSpPr>
            <p:nvPr/>
          </p:nvSpPr>
          <p:spPr bwMode="auto">
            <a:xfrm>
              <a:off x="3568" y="3044"/>
              <a:ext cx="284" cy="282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298" name="Freeform 41"/>
            <p:cNvSpPr>
              <a:spLocks/>
            </p:cNvSpPr>
            <p:nvPr/>
          </p:nvSpPr>
          <p:spPr bwMode="auto">
            <a:xfrm>
              <a:off x="4035" y="3097"/>
              <a:ext cx="254" cy="219"/>
            </a:xfrm>
            <a:custGeom>
              <a:avLst/>
              <a:gdLst>
                <a:gd name="T0" fmla="*/ 62 w 285"/>
                <a:gd name="T1" fmla="*/ 112 h 219"/>
                <a:gd name="T2" fmla="*/ 27 w 285"/>
                <a:gd name="T3" fmla="*/ 138 h 219"/>
                <a:gd name="T4" fmla="*/ 69 w 285"/>
                <a:gd name="T5" fmla="*/ 146 h 219"/>
                <a:gd name="T6" fmla="*/ 29 w 285"/>
                <a:gd name="T7" fmla="*/ 218 h 219"/>
                <a:gd name="T8" fmla="*/ 84 w 285"/>
                <a:gd name="T9" fmla="*/ 172 h 219"/>
                <a:gd name="T10" fmla="*/ 95 w 285"/>
                <a:gd name="T11" fmla="*/ 218 h 219"/>
                <a:gd name="T12" fmla="*/ 127 w 285"/>
                <a:gd name="T13" fmla="*/ 179 h 219"/>
                <a:gd name="T14" fmla="*/ 157 w 285"/>
                <a:gd name="T15" fmla="*/ 214 h 219"/>
                <a:gd name="T16" fmla="*/ 148 w 285"/>
                <a:gd name="T17" fmla="*/ 159 h 219"/>
                <a:gd name="T18" fmla="*/ 185 w 285"/>
                <a:gd name="T19" fmla="*/ 166 h 219"/>
                <a:gd name="T20" fmla="*/ 164 w 285"/>
                <a:gd name="T21" fmla="*/ 137 h 219"/>
                <a:gd name="T22" fmla="*/ 225 w 285"/>
                <a:gd name="T23" fmla="*/ 127 h 219"/>
                <a:gd name="T24" fmla="*/ 156 w 285"/>
                <a:gd name="T25" fmla="*/ 110 h 219"/>
                <a:gd name="T26" fmla="*/ 204 w 285"/>
                <a:gd name="T27" fmla="*/ 80 h 219"/>
                <a:gd name="T28" fmla="*/ 150 w 285"/>
                <a:gd name="T29" fmla="*/ 75 h 219"/>
                <a:gd name="T30" fmla="*/ 185 w 285"/>
                <a:gd name="T31" fmla="*/ 32 h 219"/>
                <a:gd name="T32" fmla="*/ 133 w 285"/>
                <a:gd name="T33" fmla="*/ 48 h 219"/>
                <a:gd name="T34" fmla="*/ 135 w 285"/>
                <a:gd name="T35" fmla="*/ 0 h 219"/>
                <a:gd name="T36" fmla="*/ 107 w 285"/>
                <a:gd name="T37" fmla="*/ 41 h 219"/>
                <a:gd name="T38" fmla="*/ 82 w 285"/>
                <a:gd name="T39" fmla="*/ 8 h 219"/>
                <a:gd name="T40" fmla="*/ 75 w 285"/>
                <a:gd name="T41" fmla="*/ 52 h 219"/>
                <a:gd name="T42" fmla="*/ 45 w 285"/>
                <a:gd name="T43" fmla="*/ 37 h 219"/>
                <a:gd name="T44" fmla="*/ 55 w 285"/>
                <a:gd name="T45" fmla="*/ 78 h 219"/>
                <a:gd name="T46" fmla="*/ 0 w 285"/>
                <a:gd name="T47" fmla="*/ 77 h 219"/>
                <a:gd name="T48" fmla="*/ 62 w 285"/>
                <a:gd name="T49" fmla="*/ 112 h 2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5"/>
                <a:gd name="T76" fmla="*/ 0 h 219"/>
                <a:gd name="T77" fmla="*/ 285 w 285"/>
                <a:gd name="T78" fmla="*/ 219 h 21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5" h="219">
                  <a:moveTo>
                    <a:pt x="79" y="112"/>
                  </a:moveTo>
                  <a:lnTo>
                    <a:pt x="34" y="138"/>
                  </a:lnTo>
                  <a:lnTo>
                    <a:pt x="86" y="146"/>
                  </a:lnTo>
                  <a:lnTo>
                    <a:pt x="37" y="218"/>
                  </a:lnTo>
                  <a:lnTo>
                    <a:pt x="106" y="172"/>
                  </a:lnTo>
                  <a:lnTo>
                    <a:pt x="120" y="218"/>
                  </a:lnTo>
                  <a:lnTo>
                    <a:pt x="159" y="179"/>
                  </a:lnTo>
                  <a:lnTo>
                    <a:pt x="198" y="214"/>
                  </a:lnTo>
                  <a:lnTo>
                    <a:pt x="186" y="159"/>
                  </a:lnTo>
                  <a:lnTo>
                    <a:pt x="233" y="166"/>
                  </a:lnTo>
                  <a:lnTo>
                    <a:pt x="207" y="137"/>
                  </a:lnTo>
                  <a:lnTo>
                    <a:pt x="284" y="127"/>
                  </a:lnTo>
                  <a:lnTo>
                    <a:pt x="196" y="110"/>
                  </a:lnTo>
                  <a:lnTo>
                    <a:pt x="257" y="80"/>
                  </a:lnTo>
                  <a:lnTo>
                    <a:pt x="189" y="75"/>
                  </a:lnTo>
                  <a:lnTo>
                    <a:pt x="233" y="32"/>
                  </a:lnTo>
                  <a:lnTo>
                    <a:pt x="167" y="48"/>
                  </a:lnTo>
                  <a:lnTo>
                    <a:pt x="170" y="0"/>
                  </a:lnTo>
                  <a:lnTo>
                    <a:pt x="135" y="41"/>
                  </a:lnTo>
                  <a:lnTo>
                    <a:pt x="103" y="8"/>
                  </a:lnTo>
                  <a:lnTo>
                    <a:pt x="94" y="52"/>
                  </a:lnTo>
                  <a:lnTo>
                    <a:pt x="56" y="37"/>
                  </a:lnTo>
                  <a:lnTo>
                    <a:pt x="70" y="78"/>
                  </a:lnTo>
                  <a:lnTo>
                    <a:pt x="0" y="77"/>
                  </a:lnTo>
                  <a:lnTo>
                    <a:pt x="79" y="112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/>
            </a:p>
          </p:txBody>
        </p:sp>
        <p:sp>
          <p:nvSpPr>
            <p:cNvPr id="12299" name="Oval 42"/>
            <p:cNvSpPr>
              <a:spLocks noChangeArrowheads="1"/>
            </p:cNvSpPr>
            <p:nvPr/>
          </p:nvSpPr>
          <p:spPr bwMode="auto">
            <a:xfrm rot="-3240000">
              <a:off x="4095" y="3183"/>
              <a:ext cx="55" cy="6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300" name="Oval 43"/>
            <p:cNvSpPr>
              <a:spLocks noChangeArrowheads="1"/>
            </p:cNvSpPr>
            <p:nvPr/>
          </p:nvSpPr>
          <p:spPr bwMode="auto">
            <a:xfrm rot="-5580000">
              <a:off x="4165" y="3152"/>
              <a:ext cx="70" cy="59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301" name="Line 44"/>
            <p:cNvSpPr>
              <a:spLocks noChangeShapeType="1"/>
            </p:cNvSpPr>
            <p:nvPr/>
          </p:nvSpPr>
          <p:spPr bwMode="auto">
            <a:xfrm flipH="1" flipV="1">
              <a:off x="3528" y="2737"/>
              <a:ext cx="613" cy="45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2" name="Line 45"/>
            <p:cNvSpPr>
              <a:spLocks noChangeShapeType="1"/>
            </p:cNvSpPr>
            <p:nvPr/>
          </p:nvSpPr>
          <p:spPr bwMode="auto">
            <a:xfrm>
              <a:off x="4224" y="3250"/>
              <a:ext cx="830" cy="6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3" name="Freeform 46"/>
            <p:cNvSpPr>
              <a:spLocks/>
            </p:cNvSpPr>
            <p:nvPr/>
          </p:nvSpPr>
          <p:spPr bwMode="auto">
            <a:xfrm>
              <a:off x="4303" y="2968"/>
              <a:ext cx="250" cy="220"/>
            </a:xfrm>
            <a:custGeom>
              <a:avLst/>
              <a:gdLst>
                <a:gd name="T0" fmla="*/ 77 w 281"/>
                <a:gd name="T1" fmla="*/ 78 h 220"/>
                <a:gd name="T2" fmla="*/ 36 w 281"/>
                <a:gd name="T3" fmla="*/ 81 h 220"/>
                <a:gd name="T4" fmla="*/ 68 w 281"/>
                <a:gd name="T5" fmla="*/ 112 h 220"/>
                <a:gd name="T6" fmla="*/ 0 w 281"/>
                <a:gd name="T7" fmla="*/ 151 h 220"/>
                <a:gd name="T8" fmla="*/ 67 w 281"/>
                <a:gd name="T9" fmla="*/ 142 h 220"/>
                <a:gd name="T10" fmla="*/ 55 w 281"/>
                <a:gd name="T11" fmla="*/ 188 h 220"/>
                <a:gd name="T12" fmla="*/ 101 w 281"/>
                <a:gd name="T13" fmla="*/ 172 h 220"/>
                <a:gd name="T14" fmla="*/ 110 w 281"/>
                <a:gd name="T15" fmla="*/ 219 h 220"/>
                <a:gd name="T16" fmla="*/ 129 w 281"/>
                <a:gd name="T17" fmla="*/ 167 h 220"/>
                <a:gd name="T18" fmla="*/ 157 w 281"/>
                <a:gd name="T19" fmla="*/ 194 h 220"/>
                <a:gd name="T20" fmla="*/ 153 w 281"/>
                <a:gd name="T21" fmla="*/ 158 h 220"/>
                <a:gd name="T22" fmla="*/ 210 w 281"/>
                <a:gd name="T23" fmla="*/ 183 h 220"/>
                <a:gd name="T24" fmla="*/ 159 w 281"/>
                <a:gd name="T25" fmla="*/ 129 h 220"/>
                <a:gd name="T26" fmla="*/ 215 w 281"/>
                <a:gd name="T27" fmla="*/ 131 h 220"/>
                <a:gd name="T28" fmla="*/ 171 w 281"/>
                <a:gd name="T29" fmla="*/ 96 h 220"/>
                <a:gd name="T30" fmla="*/ 222 w 281"/>
                <a:gd name="T31" fmla="*/ 80 h 220"/>
                <a:gd name="T32" fmla="*/ 170 w 281"/>
                <a:gd name="T33" fmla="*/ 63 h 220"/>
                <a:gd name="T34" fmla="*/ 194 w 281"/>
                <a:gd name="T35" fmla="*/ 24 h 220"/>
                <a:gd name="T36" fmla="*/ 151 w 281"/>
                <a:gd name="T37" fmla="*/ 44 h 220"/>
                <a:gd name="T38" fmla="*/ 146 w 281"/>
                <a:gd name="T39" fmla="*/ 0 h 220"/>
                <a:gd name="T40" fmla="*/ 117 w 281"/>
                <a:gd name="T41" fmla="*/ 35 h 220"/>
                <a:gd name="T42" fmla="*/ 100 w 281"/>
                <a:gd name="T43" fmla="*/ 5 h 220"/>
                <a:gd name="T44" fmla="*/ 89 w 281"/>
                <a:gd name="T45" fmla="*/ 46 h 220"/>
                <a:gd name="T46" fmla="*/ 43 w 281"/>
                <a:gd name="T47" fmla="*/ 15 h 220"/>
                <a:gd name="T48" fmla="*/ 77 w 281"/>
                <a:gd name="T49" fmla="*/ 78 h 2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1"/>
                <a:gd name="T76" fmla="*/ 0 h 220"/>
                <a:gd name="T77" fmla="*/ 281 w 281"/>
                <a:gd name="T78" fmla="*/ 220 h 2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1" h="220">
                  <a:moveTo>
                    <a:pt x="98" y="78"/>
                  </a:moveTo>
                  <a:lnTo>
                    <a:pt x="45" y="81"/>
                  </a:lnTo>
                  <a:lnTo>
                    <a:pt x="85" y="112"/>
                  </a:lnTo>
                  <a:lnTo>
                    <a:pt x="0" y="151"/>
                  </a:lnTo>
                  <a:lnTo>
                    <a:pt x="84" y="142"/>
                  </a:lnTo>
                  <a:lnTo>
                    <a:pt x="70" y="188"/>
                  </a:lnTo>
                  <a:lnTo>
                    <a:pt x="128" y="172"/>
                  </a:lnTo>
                  <a:lnTo>
                    <a:pt x="139" y="219"/>
                  </a:lnTo>
                  <a:lnTo>
                    <a:pt x="163" y="167"/>
                  </a:lnTo>
                  <a:lnTo>
                    <a:pt x="199" y="194"/>
                  </a:lnTo>
                  <a:lnTo>
                    <a:pt x="193" y="158"/>
                  </a:lnTo>
                  <a:lnTo>
                    <a:pt x="265" y="183"/>
                  </a:lnTo>
                  <a:lnTo>
                    <a:pt x="201" y="129"/>
                  </a:lnTo>
                  <a:lnTo>
                    <a:pt x="272" y="131"/>
                  </a:lnTo>
                  <a:lnTo>
                    <a:pt x="216" y="96"/>
                  </a:lnTo>
                  <a:lnTo>
                    <a:pt x="280" y="80"/>
                  </a:lnTo>
                  <a:lnTo>
                    <a:pt x="215" y="63"/>
                  </a:lnTo>
                  <a:lnTo>
                    <a:pt x="245" y="24"/>
                  </a:lnTo>
                  <a:lnTo>
                    <a:pt x="191" y="44"/>
                  </a:lnTo>
                  <a:lnTo>
                    <a:pt x="184" y="0"/>
                  </a:lnTo>
                  <a:lnTo>
                    <a:pt x="148" y="35"/>
                  </a:lnTo>
                  <a:lnTo>
                    <a:pt x="126" y="5"/>
                  </a:lnTo>
                  <a:lnTo>
                    <a:pt x="112" y="46"/>
                  </a:lnTo>
                  <a:lnTo>
                    <a:pt x="54" y="15"/>
                  </a:lnTo>
                  <a:lnTo>
                    <a:pt x="98" y="78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/>
            </a:p>
          </p:txBody>
        </p:sp>
        <p:sp>
          <p:nvSpPr>
            <p:cNvPr id="12304" name="Oval 47"/>
            <p:cNvSpPr>
              <a:spLocks noChangeArrowheads="1"/>
            </p:cNvSpPr>
            <p:nvPr/>
          </p:nvSpPr>
          <p:spPr bwMode="auto">
            <a:xfrm rot="-1320000">
              <a:off x="4378" y="3028"/>
              <a:ext cx="50" cy="64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305" name="Oval 48"/>
            <p:cNvSpPr>
              <a:spLocks noChangeArrowheads="1"/>
            </p:cNvSpPr>
            <p:nvPr/>
          </p:nvSpPr>
          <p:spPr bwMode="auto">
            <a:xfrm rot="-3720000">
              <a:off x="4451" y="3043"/>
              <a:ext cx="69" cy="5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306" name="Line 49"/>
            <p:cNvSpPr>
              <a:spLocks noChangeShapeType="1"/>
            </p:cNvSpPr>
            <p:nvPr/>
          </p:nvSpPr>
          <p:spPr bwMode="auto">
            <a:xfrm flipH="1" flipV="1">
              <a:off x="4100" y="2266"/>
              <a:ext cx="308" cy="7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7" name="Line 50"/>
            <p:cNvSpPr>
              <a:spLocks noChangeShapeType="1"/>
            </p:cNvSpPr>
            <p:nvPr/>
          </p:nvSpPr>
          <p:spPr bwMode="auto">
            <a:xfrm>
              <a:off x="4470" y="3120"/>
              <a:ext cx="346" cy="9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8" name="Freeform 51"/>
            <p:cNvSpPr>
              <a:spLocks/>
            </p:cNvSpPr>
            <p:nvPr/>
          </p:nvSpPr>
          <p:spPr bwMode="auto">
            <a:xfrm>
              <a:off x="4556" y="3059"/>
              <a:ext cx="243" cy="248"/>
            </a:xfrm>
            <a:custGeom>
              <a:avLst/>
              <a:gdLst>
                <a:gd name="T0" fmla="*/ 101 w 273"/>
                <a:gd name="T1" fmla="*/ 71 h 248"/>
                <a:gd name="T2" fmla="*/ 72 w 273"/>
                <a:gd name="T3" fmla="*/ 38 h 248"/>
                <a:gd name="T4" fmla="*/ 71 w 273"/>
                <a:gd name="T5" fmla="*/ 84 h 248"/>
                <a:gd name="T6" fmla="*/ 0 w 273"/>
                <a:gd name="T7" fmla="*/ 55 h 248"/>
                <a:gd name="T8" fmla="*/ 50 w 273"/>
                <a:gd name="T9" fmla="*/ 104 h 248"/>
                <a:gd name="T10" fmla="*/ 10 w 273"/>
                <a:gd name="T11" fmla="*/ 124 h 248"/>
                <a:gd name="T12" fmla="*/ 51 w 273"/>
                <a:gd name="T13" fmla="*/ 151 h 248"/>
                <a:gd name="T14" fmla="*/ 25 w 273"/>
                <a:gd name="T15" fmla="*/ 189 h 248"/>
                <a:gd name="T16" fmla="*/ 73 w 273"/>
                <a:gd name="T17" fmla="*/ 170 h 248"/>
                <a:gd name="T18" fmla="*/ 73 w 273"/>
                <a:gd name="T19" fmla="*/ 212 h 248"/>
                <a:gd name="T20" fmla="*/ 95 w 273"/>
                <a:gd name="T21" fmla="*/ 184 h 248"/>
                <a:gd name="T22" fmla="*/ 116 w 273"/>
                <a:gd name="T23" fmla="*/ 247 h 248"/>
                <a:gd name="T24" fmla="*/ 119 w 273"/>
                <a:gd name="T25" fmla="*/ 170 h 248"/>
                <a:gd name="T26" fmla="*/ 154 w 273"/>
                <a:gd name="T27" fmla="*/ 217 h 248"/>
                <a:gd name="T28" fmla="*/ 150 w 273"/>
                <a:gd name="T29" fmla="*/ 158 h 248"/>
                <a:gd name="T30" fmla="*/ 195 w 273"/>
                <a:gd name="T31" fmla="*/ 189 h 248"/>
                <a:gd name="T32" fmla="*/ 172 w 273"/>
                <a:gd name="T33" fmla="*/ 135 h 248"/>
                <a:gd name="T34" fmla="*/ 215 w 273"/>
                <a:gd name="T35" fmla="*/ 129 h 248"/>
                <a:gd name="T36" fmla="*/ 174 w 273"/>
                <a:gd name="T37" fmla="*/ 107 h 248"/>
                <a:gd name="T38" fmla="*/ 199 w 273"/>
                <a:gd name="T39" fmla="*/ 74 h 248"/>
                <a:gd name="T40" fmla="*/ 158 w 273"/>
                <a:gd name="T41" fmla="*/ 75 h 248"/>
                <a:gd name="T42" fmla="*/ 167 w 273"/>
                <a:gd name="T43" fmla="*/ 40 h 248"/>
                <a:gd name="T44" fmla="*/ 131 w 273"/>
                <a:gd name="T45" fmla="*/ 58 h 248"/>
                <a:gd name="T46" fmla="*/ 123 w 273"/>
                <a:gd name="T47" fmla="*/ 0 h 248"/>
                <a:gd name="T48" fmla="*/ 101 w 273"/>
                <a:gd name="T49" fmla="*/ 71 h 24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3"/>
                <a:gd name="T76" fmla="*/ 0 h 248"/>
                <a:gd name="T77" fmla="*/ 273 w 273"/>
                <a:gd name="T78" fmla="*/ 248 h 24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3" h="248">
                  <a:moveTo>
                    <a:pt x="128" y="71"/>
                  </a:moveTo>
                  <a:lnTo>
                    <a:pt x="91" y="38"/>
                  </a:lnTo>
                  <a:lnTo>
                    <a:pt x="90" y="84"/>
                  </a:lnTo>
                  <a:lnTo>
                    <a:pt x="0" y="55"/>
                  </a:lnTo>
                  <a:lnTo>
                    <a:pt x="63" y="104"/>
                  </a:lnTo>
                  <a:lnTo>
                    <a:pt x="12" y="124"/>
                  </a:lnTo>
                  <a:lnTo>
                    <a:pt x="64" y="151"/>
                  </a:lnTo>
                  <a:lnTo>
                    <a:pt x="31" y="189"/>
                  </a:lnTo>
                  <a:lnTo>
                    <a:pt x="92" y="170"/>
                  </a:lnTo>
                  <a:lnTo>
                    <a:pt x="92" y="212"/>
                  </a:lnTo>
                  <a:lnTo>
                    <a:pt x="120" y="184"/>
                  </a:lnTo>
                  <a:lnTo>
                    <a:pt x="146" y="247"/>
                  </a:lnTo>
                  <a:lnTo>
                    <a:pt x="151" y="170"/>
                  </a:lnTo>
                  <a:lnTo>
                    <a:pt x="194" y="217"/>
                  </a:lnTo>
                  <a:lnTo>
                    <a:pt x="189" y="158"/>
                  </a:lnTo>
                  <a:lnTo>
                    <a:pt x="246" y="189"/>
                  </a:lnTo>
                  <a:lnTo>
                    <a:pt x="217" y="135"/>
                  </a:lnTo>
                  <a:lnTo>
                    <a:pt x="272" y="129"/>
                  </a:lnTo>
                  <a:lnTo>
                    <a:pt x="219" y="107"/>
                  </a:lnTo>
                  <a:lnTo>
                    <a:pt x="252" y="74"/>
                  </a:lnTo>
                  <a:lnTo>
                    <a:pt x="200" y="75"/>
                  </a:lnTo>
                  <a:lnTo>
                    <a:pt x="211" y="40"/>
                  </a:lnTo>
                  <a:lnTo>
                    <a:pt x="165" y="58"/>
                  </a:lnTo>
                  <a:lnTo>
                    <a:pt x="155" y="0"/>
                  </a:lnTo>
                  <a:lnTo>
                    <a:pt x="128" y="7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/>
            </a:p>
          </p:txBody>
        </p:sp>
        <p:sp>
          <p:nvSpPr>
            <p:cNvPr id="12309" name="Oval 52"/>
            <p:cNvSpPr>
              <a:spLocks noChangeArrowheads="1"/>
            </p:cNvSpPr>
            <p:nvPr/>
          </p:nvSpPr>
          <p:spPr bwMode="auto">
            <a:xfrm rot="1620000">
              <a:off x="4642" y="3115"/>
              <a:ext cx="51" cy="64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310" name="Oval 53"/>
            <p:cNvSpPr>
              <a:spLocks noChangeArrowheads="1"/>
            </p:cNvSpPr>
            <p:nvPr/>
          </p:nvSpPr>
          <p:spPr bwMode="auto">
            <a:xfrm rot="-780000">
              <a:off x="4682" y="3184"/>
              <a:ext cx="64" cy="6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>
          <p:nvSpPr>
            <p:cNvPr id="12311" name="Line 54"/>
            <p:cNvSpPr>
              <a:spLocks noChangeShapeType="1"/>
            </p:cNvSpPr>
            <p:nvPr/>
          </p:nvSpPr>
          <p:spPr bwMode="auto">
            <a:xfrm flipV="1">
              <a:off x="4688" y="2484"/>
              <a:ext cx="307" cy="6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2" name="Line 55"/>
            <p:cNvSpPr>
              <a:spLocks noChangeShapeType="1"/>
            </p:cNvSpPr>
            <p:nvPr/>
          </p:nvSpPr>
          <p:spPr bwMode="auto">
            <a:xfrm flipH="1">
              <a:off x="4138" y="3195"/>
              <a:ext cx="496" cy="95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2928938" y="3357563"/>
            <a:ext cx="9271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83568" y="260648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err="1">
                <a:solidFill>
                  <a:srgbClr val="FF0000"/>
                </a:solidFill>
                <a:highlight>
                  <a:srgbClr val="FFFF00"/>
                </a:highlight>
              </a:rPr>
              <a:t>Позитронно</a:t>
            </a:r>
            <a:r>
              <a:rPr lang="uk-UA" sz="3200" dirty="0">
                <a:solidFill>
                  <a:srgbClr val="FF0000"/>
                </a:solidFill>
                <a:highlight>
                  <a:srgbClr val="FFFF00"/>
                </a:highlight>
              </a:rPr>
              <a:t>-емісійна томографія (ПЕТ)</a:t>
            </a:r>
            <a:endParaRPr lang="ru-RU" sz="32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722903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64"/>
          <p:cNvGrpSpPr>
            <a:grpSpLocks/>
          </p:cNvGrpSpPr>
          <p:nvPr/>
        </p:nvGrpSpPr>
        <p:grpSpPr bwMode="auto">
          <a:xfrm>
            <a:off x="3071813" y="854075"/>
            <a:ext cx="5788025" cy="5575300"/>
            <a:chOff x="2018" y="760"/>
            <a:chExt cx="3646" cy="3512"/>
          </a:xfrm>
        </p:grpSpPr>
        <p:grpSp>
          <p:nvGrpSpPr>
            <p:cNvPr id="13317" name="Group 163"/>
            <p:cNvGrpSpPr>
              <a:grpSpLocks/>
            </p:cNvGrpSpPr>
            <p:nvPr/>
          </p:nvGrpSpPr>
          <p:grpSpPr bwMode="auto">
            <a:xfrm>
              <a:off x="4045" y="760"/>
              <a:ext cx="1619" cy="3512"/>
              <a:chOff x="4045" y="760"/>
              <a:chExt cx="1619" cy="3512"/>
            </a:xfrm>
          </p:grpSpPr>
          <p:sp>
            <p:nvSpPr>
              <p:cNvPr id="16" name="Oval 4"/>
              <p:cNvSpPr>
                <a:spLocks noChangeArrowheads="1"/>
              </p:cNvSpPr>
              <p:nvPr/>
            </p:nvSpPr>
            <p:spPr bwMode="auto">
              <a:xfrm flipH="1">
                <a:off x="4596" y="3115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17" name="Oval 5"/>
              <p:cNvSpPr>
                <a:spLocks noChangeArrowheads="1"/>
              </p:cNvSpPr>
              <p:nvPr/>
            </p:nvSpPr>
            <p:spPr bwMode="auto">
              <a:xfrm flipH="1">
                <a:off x="4329" y="3218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18" name="Oval 6"/>
              <p:cNvSpPr>
                <a:spLocks noChangeArrowheads="1"/>
              </p:cNvSpPr>
              <p:nvPr/>
            </p:nvSpPr>
            <p:spPr bwMode="auto">
              <a:xfrm flipH="1">
                <a:off x="4472" y="3384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19" name="Oval 7"/>
              <p:cNvSpPr>
                <a:spLocks noChangeArrowheads="1"/>
              </p:cNvSpPr>
              <p:nvPr/>
            </p:nvSpPr>
            <p:spPr bwMode="auto">
              <a:xfrm flipH="1">
                <a:off x="4436" y="3508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0" name="Oval 8"/>
              <p:cNvSpPr>
                <a:spLocks noChangeArrowheads="1"/>
              </p:cNvSpPr>
              <p:nvPr/>
            </p:nvSpPr>
            <p:spPr bwMode="auto">
              <a:xfrm flipH="1">
                <a:off x="4364" y="3467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1" name="Oval 9"/>
              <p:cNvSpPr>
                <a:spLocks noChangeArrowheads="1"/>
              </p:cNvSpPr>
              <p:nvPr/>
            </p:nvSpPr>
            <p:spPr bwMode="auto">
              <a:xfrm flipH="1">
                <a:off x="4258" y="988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 flipH="1">
                <a:off x="4223" y="1112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3" name="Oval 11"/>
              <p:cNvSpPr>
                <a:spLocks noChangeArrowheads="1"/>
              </p:cNvSpPr>
              <p:nvPr/>
            </p:nvSpPr>
            <p:spPr bwMode="auto">
              <a:xfrm flipH="1">
                <a:off x="4578" y="946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4" name="Oval 12"/>
              <p:cNvSpPr>
                <a:spLocks noChangeArrowheads="1"/>
              </p:cNvSpPr>
              <p:nvPr/>
            </p:nvSpPr>
            <p:spPr bwMode="auto">
              <a:xfrm flipH="1">
                <a:off x="4045" y="1359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5" name="Oval 13"/>
              <p:cNvSpPr>
                <a:spLocks noChangeArrowheads="1"/>
              </p:cNvSpPr>
              <p:nvPr/>
            </p:nvSpPr>
            <p:spPr bwMode="auto">
              <a:xfrm flipH="1">
                <a:off x="4187" y="1277"/>
                <a:ext cx="621" cy="57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6" name="Oval 14"/>
              <p:cNvSpPr>
                <a:spLocks noChangeArrowheads="1"/>
              </p:cNvSpPr>
              <p:nvPr/>
            </p:nvSpPr>
            <p:spPr bwMode="auto">
              <a:xfrm flipH="1">
                <a:off x="4472" y="1442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" name="Oval 15"/>
              <p:cNvSpPr>
                <a:spLocks noChangeArrowheads="1"/>
              </p:cNvSpPr>
              <p:nvPr/>
            </p:nvSpPr>
            <p:spPr bwMode="auto">
              <a:xfrm flipH="1">
                <a:off x="4543" y="1236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rgbClr val="000066">
                      <a:alpha val="2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grpSp>
            <p:nvGrpSpPr>
              <p:cNvPr id="13340" name="Group 16"/>
              <p:cNvGrpSpPr>
                <a:grpSpLocks/>
              </p:cNvGrpSpPr>
              <p:nvPr/>
            </p:nvGrpSpPr>
            <p:grpSpPr bwMode="auto">
              <a:xfrm flipH="1">
                <a:off x="4060" y="909"/>
                <a:ext cx="1529" cy="1250"/>
                <a:chOff x="3787" y="2500"/>
                <a:chExt cx="1385" cy="705"/>
              </a:xfrm>
            </p:grpSpPr>
            <p:sp>
              <p:nvSpPr>
                <p:cNvPr id="82" name="Oval 17"/>
                <p:cNvSpPr>
                  <a:spLocks noChangeArrowheads="1"/>
                </p:cNvSpPr>
                <p:nvPr/>
              </p:nvSpPr>
              <p:spPr bwMode="auto">
                <a:xfrm>
                  <a:off x="3787" y="2704"/>
                  <a:ext cx="182" cy="1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3" name="Oval 18"/>
                <p:cNvSpPr>
                  <a:spLocks noChangeArrowheads="1"/>
                </p:cNvSpPr>
                <p:nvPr/>
              </p:nvSpPr>
              <p:spPr bwMode="auto">
                <a:xfrm>
                  <a:off x="3833" y="2636"/>
                  <a:ext cx="22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4" name="Oval 19"/>
                <p:cNvSpPr>
                  <a:spLocks noChangeArrowheads="1"/>
                </p:cNvSpPr>
                <p:nvPr/>
              </p:nvSpPr>
              <p:spPr bwMode="auto">
                <a:xfrm>
                  <a:off x="4127" y="2795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5" name="Oval 20"/>
                <p:cNvSpPr>
                  <a:spLocks noChangeArrowheads="1"/>
                </p:cNvSpPr>
                <p:nvPr/>
              </p:nvSpPr>
              <p:spPr bwMode="auto">
                <a:xfrm>
                  <a:off x="3878" y="2727"/>
                  <a:ext cx="182" cy="1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6" name="Oval 21"/>
                <p:cNvSpPr>
                  <a:spLocks noChangeArrowheads="1"/>
                </p:cNvSpPr>
                <p:nvPr/>
              </p:nvSpPr>
              <p:spPr bwMode="auto">
                <a:xfrm>
                  <a:off x="3991" y="2727"/>
                  <a:ext cx="182" cy="1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7" name="Oval 22"/>
                <p:cNvSpPr>
                  <a:spLocks noChangeArrowheads="1"/>
                </p:cNvSpPr>
                <p:nvPr/>
              </p:nvSpPr>
              <p:spPr bwMode="auto">
                <a:xfrm>
                  <a:off x="4105" y="2750"/>
                  <a:ext cx="182" cy="1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8" name="Oval 23"/>
                <p:cNvSpPr>
                  <a:spLocks noChangeArrowheads="1"/>
                </p:cNvSpPr>
                <p:nvPr/>
              </p:nvSpPr>
              <p:spPr bwMode="auto">
                <a:xfrm>
                  <a:off x="4195" y="2750"/>
                  <a:ext cx="182" cy="1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89" name="Oval 24"/>
                <p:cNvSpPr>
                  <a:spLocks noChangeArrowheads="1"/>
                </p:cNvSpPr>
                <p:nvPr/>
              </p:nvSpPr>
              <p:spPr bwMode="auto">
                <a:xfrm>
                  <a:off x="4285" y="2772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0" name="Oval 25"/>
                <p:cNvSpPr>
                  <a:spLocks noChangeArrowheads="1"/>
                </p:cNvSpPr>
                <p:nvPr/>
              </p:nvSpPr>
              <p:spPr bwMode="auto">
                <a:xfrm>
                  <a:off x="4332" y="2795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1" name="Oval 26"/>
                <p:cNvSpPr>
                  <a:spLocks noChangeArrowheads="1"/>
                </p:cNvSpPr>
                <p:nvPr/>
              </p:nvSpPr>
              <p:spPr bwMode="auto">
                <a:xfrm>
                  <a:off x="4379" y="2818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2" name="Oval 27"/>
                <p:cNvSpPr>
                  <a:spLocks noChangeArrowheads="1"/>
                </p:cNvSpPr>
                <p:nvPr/>
              </p:nvSpPr>
              <p:spPr bwMode="auto">
                <a:xfrm>
                  <a:off x="4445" y="2818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3" name="Oval 28"/>
                <p:cNvSpPr>
                  <a:spLocks noChangeArrowheads="1"/>
                </p:cNvSpPr>
                <p:nvPr/>
              </p:nvSpPr>
              <p:spPr bwMode="auto">
                <a:xfrm>
                  <a:off x="4513" y="2795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4" name="Oval 29"/>
                <p:cNvSpPr>
                  <a:spLocks noChangeArrowheads="1"/>
                </p:cNvSpPr>
                <p:nvPr/>
              </p:nvSpPr>
              <p:spPr bwMode="auto">
                <a:xfrm>
                  <a:off x="4581" y="2772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5" name="Oval 30"/>
                <p:cNvSpPr>
                  <a:spLocks noChangeArrowheads="1"/>
                </p:cNvSpPr>
                <p:nvPr/>
              </p:nvSpPr>
              <p:spPr bwMode="auto">
                <a:xfrm>
                  <a:off x="4672" y="2772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6" name="Oval 31"/>
                <p:cNvSpPr>
                  <a:spLocks noChangeArrowheads="1"/>
                </p:cNvSpPr>
                <p:nvPr/>
              </p:nvSpPr>
              <p:spPr bwMode="auto">
                <a:xfrm>
                  <a:off x="4740" y="2795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4808" y="2818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8" name="Oval 33"/>
                <p:cNvSpPr>
                  <a:spLocks noChangeArrowheads="1"/>
                </p:cNvSpPr>
                <p:nvPr/>
              </p:nvSpPr>
              <p:spPr bwMode="auto">
                <a:xfrm>
                  <a:off x="4853" y="2840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99" name="Oval 34"/>
                <p:cNvSpPr>
                  <a:spLocks noChangeArrowheads="1"/>
                </p:cNvSpPr>
                <p:nvPr/>
              </p:nvSpPr>
              <p:spPr bwMode="auto">
                <a:xfrm>
                  <a:off x="4876" y="2840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0" name="Oval 35"/>
                <p:cNvSpPr>
                  <a:spLocks noChangeArrowheads="1"/>
                </p:cNvSpPr>
                <p:nvPr/>
              </p:nvSpPr>
              <p:spPr bwMode="auto">
                <a:xfrm>
                  <a:off x="4921" y="2818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1" name="Oval 36"/>
                <p:cNvSpPr>
                  <a:spLocks noChangeArrowheads="1"/>
                </p:cNvSpPr>
                <p:nvPr/>
              </p:nvSpPr>
              <p:spPr bwMode="auto">
                <a:xfrm>
                  <a:off x="4966" y="2750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2" name="Oval 37"/>
                <p:cNvSpPr>
                  <a:spLocks noChangeArrowheads="1"/>
                </p:cNvSpPr>
                <p:nvPr/>
              </p:nvSpPr>
              <p:spPr bwMode="auto">
                <a:xfrm>
                  <a:off x="5035" y="2727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3" name="Oval 38"/>
                <p:cNvSpPr>
                  <a:spLocks noChangeArrowheads="1"/>
                </p:cNvSpPr>
                <p:nvPr/>
              </p:nvSpPr>
              <p:spPr bwMode="auto">
                <a:xfrm>
                  <a:off x="4944" y="2795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4" name="Oval 39"/>
                <p:cNvSpPr>
                  <a:spLocks noChangeArrowheads="1"/>
                </p:cNvSpPr>
                <p:nvPr/>
              </p:nvSpPr>
              <p:spPr bwMode="auto">
                <a:xfrm>
                  <a:off x="4150" y="2818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5" name="Oval 40"/>
                <p:cNvSpPr>
                  <a:spLocks noChangeArrowheads="1"/>
                </p:cNvSpPr>
                <p:nvPr/>
              </p:nvSpPr>
              <p:spPr bwMode="auto">
                <a:xfrm>
                  <a:off x="4173" y="284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6" name="Oval 41"/>
                <p:cNvSpPr>
                  <a:spLocks noChangeArrowheads="1"/>
                </p:cNvSpPr>
                <p:nvPr/>
              </p:nvSpPr>
              <p:spPr bwMode="auto">
                <a:xfrm>
                  <a:off x="4196" y="2864"/>
                  <a:ext cx="111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7" name="Oval 42"/>
                <p:cNvSpPr>
                  <a:spLocks noChangeArrowheads="1"/>
                </p:cNvSpPr>
                <p:nvPr/>
              </p:nvSpPr>
              <p:spPr bwMode="auto">
                <a:xfrm>
                  <a:off x="4219" y="2887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8" name="Oval 43"/>
                <p:cNvSpPr>
                  <a:spLocks noChangeArrowheads="1"/>
                </p:cNvSpPr>
                <p:nvPr/>
              </p:nvSpPr>
              <p:spPr bwMode="auto">
                <a:xfrm>
                  <a:off x="4218" y="2908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09" name="Oval 44"/>
                <p:cNvSpPr>
                  <a:spLocks noChangeArrowheads="1"/>
                </p:cNvSpPr>
                <p:nvPr/>
              </p:nvSpPr>
              <p:spPr bwMode="auto">
                <a:xfrm>
                  <a:off x="4217" y="2929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0" name="Oval 45"/>
                <p:cNvSpPr>
                  <a:spLocks noChangeArrowheads="1"/>
                </p:cNvSpPr>
                <p:nvPr/>
              </p:nvSpPr>
              <p:spPr bwMode="auto">
                <a:xfrm>
                  <a:off x="4263" y="2976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1" name="Oval 46"/>
                <p:cNvSpPr>
                  <a:spLocks noChangeArrowheads="1"/>
                </p:cNvSpPr>
                <p:nvPr/>
              </p:nvSpPr>
              <p:spPr bwMode="auto">
                <a:xfrm>
                  <a:off x="4241" y="2954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2" name="Oval 47"/>
                <p:cNvSpPr>
                  <a:spLocks noChangeArrowheads="1"/>
                </p:cNvSpPr>
                <p:nvPr/>
              </p:nvSpPr>
              <p:spPr bwMode="auto">
                <a:xfrm>
                  <a:off x="4286" y="2954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3" name="Oval 48"/>
                <p:cNvSpPr>
                  <a:spLocks noChangeArrowheads="1"/>
                </p:cNvSpPr>
                <p:nvPr/>
              </p:nvSpPr>
              <p:spPr bwMode="auto">
                <a:xfrm>
                  <a:off x="4331" y="2954"/>
                  <a:ext cx="111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4" name="Oval 49"/>
                <p:cNvSpPr>
                  <a:spLocks noChangeArrowheads="1"/>
                </p:cNvSpPr>
                <p:nvPr/>
              </p:nvSpPr>
              <p:spPr bwMode="auto">
                <a:xfrm>
                  <a:off x="4376" y="2954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5" name="Oval 50"/>
                <p:cNvSpPr>
                  <a:spLocks noChangeArrowheads="1"/>
                </p:cNvSpPr>
                <p:nvPr/>
              </p:nvSpPr>
              <p:spPr bwMode="auto">
                <a:xfrm>
                  <a:off x="4400" y="293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6" name="Oval 51"/>
                <p:cNvSpPr>
                  <a:spLocks noChangeArrowheads="1"/>
                </p:cNvSpPr>
                <p:nvPr/>
              </p:nvSpPr>
              <p:spPr bwMode="auto">
                <a:xfrm>
                  <a:off x="4286" y="2999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7" name="Oval 52"/>
                <p:cNvSpPr>
                  <a:spLocks noChangeArrowheads="1"/>
                </p:cNvSpPr>
                <p:nvPr/>
              </p:nvSpPr>
              <p:spPr bwMode="auto">
                <a:xfrm>
                  <a:off x="4309" y="3022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8" name="Oval 53"/>
                <p:cNvSpPr>
                  <a:spLocks noChangeArrowheads="1"/>
                </p:cNvSpPr>
                <p:nvPr/>
              </p:nvSpPr>
              <p:spPr bwMode="auto">
                <a:xfrm>
                  <a:off x="4332" y="3045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19" name="Oval 54"/>
                <p:cNvSpPr>
                  <a:spLocks noChangeArrowheads="1"/>
                </p:cNvSpPr>
                <p:nvPr/>
              </p:nvSpPr>
              <p:spPr bwMode="auto">
                <a:xfrm>
                  <a:off x="4355" y="3068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0" name="Oval 55"/>
                <p:cNvSpPr>
                  <a:spLocks noChangeArrowheads="1"/>
                </p:cNvSpPr>
                <p:nvPr/>
              </p:nvSpPr>
              <p:spPr bwMode="auto">
                <a:xfrm>
                  <a:off x="4400" y="3090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1" name="Oval 56"/>
                <p:cNvSpPr>
                  <a:spLocks noChangeArrowheads="1"/>
                </p:cNvSpPr>
                <p:nvPr/>
              </p:nvSpPr>
              <p:spPr bwMode="auto">
                <a:xfrm>
                  <a:off x="4377" y="3045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2" name="Oval 57"/>
                <p:cNvSpPr>
                  <a:spLocks noChangeArrowheads="1"/>
                </p:cNvSpPr>
                <p:nvPr/>
              </p:nvSpPr>
              <p:spPr bwMode="auto">
                <a:xfrm>
                  <a:off x="4309" y="3067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3" name="Oval 58"/>
                <p:cNvSpPr>
                  <a:spLocks noChangeArrowheads="1"/>
                </p:cNvSpPr>
                <p:nvPr/>
              </p:nvSpPr>
              <p:spPr bwMode="auto">
                <a:xfrm>
                  <a:off x="4309" y="3090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4" name="Oval 59"/>
                <p:cNvSpPr>
                  <a:spLocks noChangeArrowheads="1"/>
                </p:cNvSpPr>
                <p:nvPr/>
              </p:nvSpPr>
              <p:spPr bwMode="auto">
                <a:xfrm>
                  <a:off x="4445" y="3113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5" name="Oval 60"/>
                <p:cNvSpPr>
                  <a:spLocks noChangeArrowheads="1"/>
                </p:cNvSpPr>
                <p:nvPr/>
              </p:nvSpPr>
              <p:spPr bwMode="auto">
                <a:xfrm>
                  <a:off x="4490" y="3136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6" name="Oval 61"/>
                <p:cNvSpPr>
                  <a:spLocks noChangeArrowheads="1"/>
                </p:cNvSpPr>
                <p:nvPr/>
              </p:nvSpPr>
              <p:spPr bwMode="auto">
                <a:xfrm>
                  <a:off x="4422" y="2976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7" name="Oval 62"/>
                <p:cNvSpPr>
                  <a:spLocks noChangeArrowheads="1"/>
                </p:cNvSpPr>
                <p:nvPr/>
              </p:nvSpPr>
              <p:spPr bwMode="auto">
                <a:xfrm>
                  <a:off x="4445" y="293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8" name="Oval 63"/>
                <p:cNvSpPr>
                  <a:spLocks noChangeArrowheads="1"/>
                </p:cNvSpPr>
                <p:nvPr/>
              </p:nvSpPr>
              <p:spPr bwMode="auto">
                <a:xfrm>
                  <a:off x="4468" y="293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29" name="Oval 64"/>
                <p:cNvSpPr>
                  <a:spLocks noChangeArrowheads="1"/>
                </p:cNvSpPr>
                <p:nvPr/>
              </p:nvSpPr>
              <p:spPr bwMode="auto">
                <a:xfrm>
                  <a:off x="4491" y="293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0" name="Oval 65"/>
                <p:cNvSpPr>
                  <a:spLocks noChangeArrowheads="1"/>
                </p:cNvSpPr>
                <p:nvPr/>
              </p:nvSpPr>
              <p:spPr bwMode="auto">
                <a:xfrm>
                  <a:off x="4514" y="2931"/>
                  <a:ext cx="111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1" name="Oval 66"/>
                <p:cNvSpPr>
                  <a:spLocks noChangeArrowheads="1"/>
                </p:cNvSpPr>
                <p:nvPr/>
              </p:nvSpPr>
              <p:spPr bwMode="auto">
                <a:xfrm>
                  <a:off x="4490" y="2999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2" name="Oval 67"/>
                <p:cNvSpPr>
                  <a:spLocks noChangeArrowheads="1"/>
                </p:cNvSpPr>
                <p:nvPr/>
              </p:nvSpPr>
              <p:spPr bwMode="auto">
                <a:xfrm>
                  <a:off x="4445" y="2999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3" name="Oval 68"/>
                <p:cNvSpPr>
                  <a:spLocks noChangeArrowheads="1"/>
                </p:cNvSpPr>
                <p:nvPr/>
              </p:nvSpPr>
              <p:spPr bwMode="auto">
                <a:xfrm>
                  <a:off x="4536" y="3022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4" name="Oval 69"/>
                <p:cNvSpPr>
                  <a:spLocks noChangeArrowheads="1"/>
                </p:cNvSpPr>
                <p:nvPr/>
              </p:nvSpPr>
              <p:spPr bwMode="auto">
                <a:xfrm>
                  <a:off x="4603" y="3022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5" name="Oval 70"/>
                <p:cNvSpPr>
                  <a:spLocks noChangeArrowheads="1"/>
                </p:cNvSpPr>
                <p:nvPr/>
              </p:nvSpPr>
              <p:spPr bwMode="auto">
                <a:xfrm>
                  <a:off x="3901" y="2682"/>
                  <a:ext cx="22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6" name="Oval 71"/>
                <p:cNvSpPr>
                  <a:spLocks noChangeArrowheads="1"/>
                </p:cNvSpPr>
                <p:nvPr/>
              </p:nvSpPr>
              <p:spPr bwMode="auto">
                <a:xfrm>
                  <a:off x="4105" y="2727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7" name="Oval 72"/>
                <p:cNvSpPr>
                  <a:spLocks noChangeArrowheads="1"/>
                </p:cNvSpPr>
                <p:nvPr/>
              </p:nvSpPr>
              <p:spPr bwMode="auto">
                <a:xfrm>
                  <a:off x="4127" y="2704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8" name="Oval 73"/>
                <p:cNvSpPr>
                  <a:spLocks noChangeArrowheads="1"/>
                </p:cNvSpPr>
                <p:nvPr/>
              </p:nvSpPr>
              <p:spPr bwMode="auto">
                <a:xfrm>
                  <a:off x="4149" y="2681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39" name="Oval 74"/>
                <p:cNvSpPr>
                  <a:spLocks noChangeArrowheads="1"/>
                </p:cNvSpPr>
                <p:nvPr/>
              </p:nvSpPr>
              <p:spPr bwMode="auto">
                <a:xfrm>
                  <a:off x="4241" y="2659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0" name="Oval 75"/>
                <p:cNvSpPr>
                  <a:spLocks noChangeArrowheads="1"/>
                </p:cNvSpPr>
                <p:nvPr/>
              </p:nvSpPr>
              <p:spPr bwMode="auto">
                <a:xfrm>
                  <a:off x="4309" y="2682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1" name="Oval 76"/>
                <p:cNvSpPr>
                  <a:spLocks noChangeArrowheads="1"/>
                </p:cNvSpPr>
                <p:nvPr/>
              </p:nvSpPr>
              <p:spPr bwMode="auto">
                <a:xfrm>
                  <a:off x="4377" y="2705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2" name="Oval 77"/>
                <p:cNvSpPr>
                  <a:spLocks noChangeArrowheads="1"/>
                </p:cNvSpPr>
                <p:nvPr/>
              </p:nvSpPr>
              <p:spPr bwMode="auto">
                <a:xfrm>
                  <a:off x="4422" y="2727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3" name="Oval 78"/>
                <p:cNvSpPr>
                  <a:spLocks noChangeArrowheads="1"/>
                </p:cNvSpPr>
                <p:nvPr/>
              </p:nvSpPr>
              <p:spPr bwMode="auto">
                <a:xfrm>
                  <a:off x="4445" y="2727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4" name="Oval 79"/>
                <p:cNvSpPr>
                  <a:spLocks noChangeArrowheads="1"/>
                </p:cNvSpPr>
                <p:nvPr/>
              </p:nvSpPr>
              <p:spPr bwMode="auto">
                <a:xfrm>
                  <a:off x="4490" y="2705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5" name="Oval 80"/>
                <p:cNvSpPr>
                  <a:spLocks noChangeArrowheads="1"/>
                </p:cNvSpPr>
                <p:nvPr/>
              </p:nvSpPr>
              <p:spPr bwMode="auto">
                <a:xfrm>
                  <a:off x="4535" y="2637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6" name="Oval 81"/>
                <p:cNvSpPr>
                  <a:spLocks noChangeArrowheads="1"/>
                </p:cNvSpPr>
                <p:nvPr/>
              </p:nvSpPr>
              <p:spPr bwMode="auto">
                <a:xfrm>
                  <a:off x="4604" y="2614"/>
                  <a:ext cx="137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7" name="Oval 82"/>
                <p:cNvSpPr>
                  <a:spLocks noChangeArrowheads="1"/>
                </p:cNvSpPr>
                <p:nvPr/>
              </p:nvSpPr>
              <p:spPr bwMode="auto">
                <a:xfrm>
                  <a:off x="4513" y="2682"/>
                  <a:ext cx="139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8" name="Oval 83"/>
                <p:cNvSpPr>
                  <a:spLocks noChangeArrowheads="1"/>
                </p:cNvSpPr>
                <p:nvPr/>
              </p:nvSpPr>
              <p:spPr bwMode="auto">
                <a:xfrm>
                  <a:off x="4218" y="2636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49" name="Oval 84"/>
                <p:cNvSpPr>
                  <a:spLocks noChangeArrowheads="1"/>
                </p:cNvSpPr>
                <p:nvPr/>
              </p:nvSpPr>
              <p:spPr bwMode="auto">
                <a:xfrm>
                  <a:off x="4241" y="2614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0" name="Oval 85"/>
                <p:cNvSpPr>
                  <a:spLocks noChangeArrowheads="1"/>
                </p:cNvSpPr>
                <p:nvPr/>
              </p:nvSpPr>
              <p:spPr bwMode="auto">
                <a:xfrm>
                  <a:off x="4263" y="259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1" name="Oval 86"/>
                <p:cNvSpPr>
                  <a:spLocks noChangeArrowheads="1"/>
                </p:cNvSpPr>
                <p:nvPr/>
              </p:nvSpPr>
              <p:spPr bwMode="auto">
                <a:xfrm>
                  <a:off x="4195" y="2659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2" name="Oval 87"/>
                <p:cNvSpPr>
                  <a:spLocks noChangeArrowheads="1"/>
                </p:cNvSpPr>
                <p:nvPr/>
              </p:nvSpPr>
              <p:spPr bwMode="auto">
                <a:xfrm>
                  <a:off x="4287" y="2545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3" name="Oval 88"/>
                <p:cNvSpPr>
                  <a:spLocks noChangeArrowheads="1"/>
                </p:cNvSpPr>
                <p:nvPr/>
              </p:nvSpPr>
              <p:spPr bwMode="auto">
                <a:xfrm>
                  <a:off x="4310" y="2500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4" name="Oval 89"/>
                <p:cNvSpPr>
                  <a:spLocks noChangeArrowheads="1"/>
                </p:cNvSpPr>
                <p:nvPr/>
              </p:nvSpPr>
              <p:spPr bwMode="auto">
                <a:xfrm>
                  <a:off x="4333" y="2500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5" name="Oval 90"/>
                <p:cNvSpPr>
                  <a:spLocks noChangeArrowheads="1"/>
                </p:cNvSpPr>
                <p:nvPr/>
              </p:nvSpPr>
              <p:spPr bwMode="auto">
                <a:xfrm>
                  <a:off x="4356" y="2500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6" name="Oval 91"/>
                <p:cNvSpPr>
                  <a:spLocks noChangeArrowheads="1"/>
                </p:cNvSpPr>
                <p:nvPr/>
              </p:nvSpPr>
              <p:spPr bwMode="auto">
                <a:xfrm>
                  <a:off x="4286" y="2500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7" name="Oval 92"/>
                <p:cNvSpPr>
                  <a:spLocks noChangeArrowheads="1"/>
                </p:cNvSpPr>
                <p:nvPr/>
              </p:nvSpPr>
              <p:spPr bwMode="auto">
                <a:xfrm>
                  <a:off x="4355" y="2568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8" name="Oval 93"/>
                <p:cNvSpPr>
                  <a:spLocks noChangeArrowheads="1"/>
                </p:cNvSpPr>
                <p:nvPr/>
              </p:nvSpPr>
              <p:spPr bwMode="auto">
                <a:xfrm>
                  <a:off x="4310" y="2568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59" name="Oval 94"/>
                <p:cNvSpPr>
                  <a:spLocks noChangeArrowheads="1"/>
                </p:cNvSpPr>
                <p:nvPr/>
              </p:nvSpPr>
              <p:spPr bwMode="auto">
                <a:xfrm>
                  <a:off x="4241" y="2523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160" name="Oval 95"/>
                <p:cNvSpPr>
                  <a:spLocks noChangeArrowheads="1"/>
                </p:cNvSpPr>
                <p:nvPr/>
              </p:nvSpPr>
              <p:spPr bwMode="auto">
                <a:xfrm>
                  <a:off x="4422" y="2591"/>
                  <a:ext cx="114" cy="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shade val="46275"/>
                        <a:invGamma/>
                      </a:srgbClr>
                    </a:gs>
                    <a:gs pos="5000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900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sp>
            <p:nvSpPr>
              <p:cNvPr id="29" name="Oval 96"/>
              <p:cNvSpPr>
                <a:spLocks noChangeArrowheads="1"/>
              </p:cNvSpPr>
              <p:nvPr/>
            </p:nvSpPr>
            <p:spPr bwMode="auto">
              <a:xfrm flipH="1">
                <a:off x="4365" y="781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0" name="Oval 97"/>
              <p:cNvSpPr>
                <a:spLocks noChangeArrowheads="1"/>
              </p:cNvSpPr>
              <p:nvPr/>
            </p:nvSpPr>
            <p:spPr bwMode="auto">
              <a:xfrm flipH="1">
                <a:off x="4115" y="822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1" name="Oval 98"/>
              <p:cNvSpPr>
                <a:spLocks noChangeArrowheads="1"/>
              </p:cNvSpPr>
              <p:nvPr/>
            </p:nvSpPr>
            <p:spPr bwMode="auto">
              <a:xfrm flipH="1">
                <a:off x="4472" y="1112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2" name="Oval 99"/>
              <p:cNvSpPr>
                <a:spLocks noChangeArrowheads="1"/>
              </p:cNvSpPr>
              <p:nvPr/>
            </p:nvSpPr>
            <p:spPr bwMode="auto">
              <a:xfrm flipH="1">
                <a:off x="4115" y="1566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3" name="Oval 100"/>
              <p:cNvSpPr>
                <a:spLocks noChangeArrowheads="1"/>
              </p:cNvSpPr>
              <p:nvPr/>
            </p:nvSpPr>
            <p:spPr bwMode="auto">
              <a:xfrm flipH="1">
                <a:off x="4472" y="1690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4" name="Oval 101"/>
              <p:cNvSpPr>
                <a:spLocks noChangeArrowheads="1"/>
              </p:cNvSpPr>
              <p:nvPr/>
            </p:nvSpPr>
            <p:spPr bwMode="auto">
              <a:xfrm flipH="1">
                <a:off x="4152" y="1690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5" name="Oval 102"/>
              <p:cNvSpPr>
                <a:spLocks noChangeArrowheads="1"/>
              </p:cNvSpPr>
              <p:nvPr/>
            </p:nvSpPr>
            <p:spPr bwMode="auto">
              <a:xfrm flipH="1">
                <a:off x="4578" y="1814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6" name="Oval 103"/>
              <p:cNvSpPr>
                <a:spLocks noChangeArrowheads="1"/>
              </p:cNvSpPr>
              <p:nvPr/>
            </p:nvSpPr>
            <p:spPr bwMode="auto">
              <a:xfrm flipH="1">
                <a:off x="4472" y="1979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7" name="Oval 104"/>
              <p:cNvSpPr>
                <a:spLocks noChangeArrowheads="1"/>
              </p:cNvSpPr>
              <p:nvPr/>
            </p:nvSpPr>
            <p:spPr bwMode="auto">
              <a:xfrm flipH="1">
                <a:off x="4222" y="2020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8" name="Oval 105"/>
              <p:cNvSpPr>
                <a:spLocks noChangeArrowheads="1"/>
              </p:cNvSpPr>
              <p:nvPr/>
            </p:nvSpPr>
            <p:spPr bwMode="auto">
              <a:xfrm flipH="1">
                <a:off x="4365" y="2186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9" name="Oval 106"/>
              <p:cNvSpPr>
                <a:spLocks noChangeArrowheads="1"/>
              </p:cNvSpPr>
              <p:nvPr/>
            </p:nvSpPr>
            <p:spPr bwMode="auto">
              <a:xfrm flipH="1">
                <a:off x="4329" y="2310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0" name="Oval 107"/>
              <p:cNvSpPr>
                <a:spLocks noChangeArrowheads="1"/>
              </p:cNvSpPr>
              <p:nvPr/>
            </p:nvSpPr>
            <p:spPr bwMode="auto">
              <a:xfrm flipH="1">
                <a:off x="4578" y="2310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1" name="Oval 108"/>
              <p:cNvSpPr>
                <a:spLocks noChangeArrowheads="1"/>
              </p:cNvSpPr>
              <p:nvPr/>
            </p:nvSpPr>
            <p:spPr bwMode="auto">
              <a:xfrm flipH="1">
                <a:off x="4685" y="2144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2" name="Oval 109"/>
              <p:cNvSpPr>
                <a:spLocks noChangeArrowheads="1"/>
              </p:cNvSpPr>
              <p:nvPr/>
            </p:nvSpPr>
            <p:spPr bwMode="auto">
              <a:xfrm flipH="1">
                <a:off x="4650" y="2434"/>
                <a:ext cx="621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3" name="Oval 110"/>
              <p:cNvSpPr>
                <a:spLocks noChangeArrowheads="1"/>
              </p:cNvSpPr>
              <p:nvPr/>
            </p:nvSpPr>
            <p:spPr bwMode="auto">
              <a:xfrm flipH="1">
                <a:off x="4293" y="2475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4" name="Oval 111"/>
              <p:cNvSpPr>
                <a:spLocks noChangeArrowheads="1"/>
              </p:cNvSpPr>
              <p:nvPr/>
            </p:nvSpPr>
            <p:spPr bwMode="auto">
              <a:xfrm flipH="1">
                <a:off x="4152" y="2557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5" name="Oval 112"/>
              <p:cNvSpPr>
                <a:spLocks noChangeArrowheads="1"/>
              </p:cNvSpPr>
              <p:nvPr/>
            </p:nvSpPr>
            <p:spPr bwMode="auto">
              <a:xfrm flipH="1">
                <a:off x="4578" y="2640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6" name="Oval 113"/>
              <p:cNvSpPr>
                <a:spLocks noChangeArrowheads="1"/>
              </p:cNvSpPr>
              <p:nvPr/>
            </p:nvSpPr>
            <p:spPr bwMode="auto">
              <a:xfrm flipH="1">
                <a:off x="4222" y="2722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7" name="Oval 114"/>
              <p:cNvSpPr>
                <a:spLocks noChangeArrowheads="1"/>
              </p:cNvSpPr>
              <p:nvPr/>
            </p:nvSpPr>
            <p:spPr bwMode="auto">
              <a:xfrm flipH="1">
                <a:off x="4578" y="2888"/>
                <a:ext cx="622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8" name="Oval 115"/>
              <p:cNvSpPr>
                <a:spLocks noChangeArrowheads="1"/>
              </p:cNvSpPr>
              <p:nvPr/>
            </p:nvSpPr>
            <p:spPr bwMode="auto">
              <a:xfrm flipH="1">
                <a:off x="4578" y="3177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9" name="Oval 116"/>
              <p:cNvSpPr>
                <a:spLocks noChangeArrowheads="1"/>
              </p:cNvSpPr>
              <p:nvPr/>
            </p:nvSpPr>
            <p:spPr bwMode="auto">
              <a:xfrm flipH="1">
                <a:off x="4685" y="3508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0" name="Oval 117"/>
              <p:cNvSpPr>
                <a:spLocks noChangeArrowheads="1"/>
              </p:cNvSpPr>
              <p:nvPr/>
            </p:nvSpPr>
            <p:spPr bwMode="auto">
              <a:xfrm flipH="1">
                <a:off x="4792" y="3342"/>
                <a:ext cx="622" cy="57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" name="Oval 118"/>
              <p:cNvSpPr>
                <a:spLocks noChangeArrowheads="1"/>
              </p:cNvSpPr>
              <p:nvPr/>
            </p:nvSpPr>
            <p:spPr bwMode="auto">
              <a:xfrm flipH="1">
                <a:off x="5041" y="3693"/>
                <a:ext cx="623" cy="579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90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13364" name="Oval 119"/>
              <p:cNvSpPr>
                <a:spLocks noChangeArrowheads="1"/>
              </p:cNvSpPr>
              <p:nvPr/>
            </p:nvSpPr>
            <p:spPr bwMode="auto">
              <a:xfrm flipH="1">
                <a:off x="4311" y="1772"/>
                <a:ext cx="106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65" name="Oval 120"/>
              <p:cNvSpPr>
                <a:spLocks noChangeArrowheads="1"/>
              </p:cNvSpPr>
              <p:nvPr/>
            </p:nvSpPr>
            <p:spPr bwMode="auto">
              <a:xfrm flipH="1">
                <a:off x="4454" y="1731"/>
                <a:ext cx="106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66" name="Oval 121"/>
              <p:cNvSpPr>
                <a:spLocks noChangeArrowheads="1"/>
              </p:cNvSpPr>
              <p:nvPr/>
            </p:nvSpPr>
            <p:spPr bwMode="auto">
              <a:xfrm flipH="1">
                <a:off x="4560" y="1814"/>
                <a:ext cx="107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67" name="Oval 122"/>
              <p:cNvSpPr>
                <a:spLocks noChangeArrowheads="1"/>
              </p:cNvSpPr>
              <p:nvPr/>
            </p:nvSpPr>
            <p:spPr bwMode="auto">
              <a:xfrm flipH="1">
                <a:off x="4524" y="1897"/>
                <a:ext cx="107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68" name="Oval 123"/>
              <p:cNvSpPr>
                <a:spLocks noChangeArrowheads="1"/>
              </p:cNvSpPr>
              <p:nvPr/>
            </p:nvSpPr>
            <p:spPr bwMode="auto">
              <a:xfrm flipH="1">
                <a:off x="4417" y="1855"/>
                <a:ext cx="107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69" name="Oval 124"/>
              <p:cNvSpPr>
                <a:spLocks noChangeArrowheads="1"/>
              </p:cNvSpPr>
              <p:nvPr/>
            </p:nvSpPr>
            <p:spPr bwMode="auto">
              <a:xfrm flipH="1">
                <a:off x="4275" y="1855"/>
                <a:ext cx="107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70" name="Oval 125"/>
              <p:cNvSpPr>
                <a:spLocks noChangeArrowheads="1"/>
              </p:cNvSpPr>
              <p:nvPr/>
            </p:nvSpPr>
            <p:spPr bwMode="auto">
              <a:xfrm flipH="1">
                <a:off x="4347" y="1938"/>
                <a:ext cx="107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71" name="Oval 126"/>
              <p:cNvSpPr>
                <a:spLocks noChangeArrowheads="1"/>
              </p:cNvSpPr>
              <p:nvPr/>
            </p:nvSpPr>
            <p:spPr bwMode="auto">
              <a:xfrm flipH="1">
                <a:off x="4240" y="1938"/>
                <a:ext cx="106" cy="42"/>
              </a:xfrm>
              <a:prstGeom prst="ellipse">
                <a:avLst/>
              </a:prstGeom>
              <a:gradFill rotWithShape="1">
                <a:gsLst>
                  <a:gs pos="0">
                    <a:srgbClr val="F6FB2B"/>
                  </a:gs>
                  <a:gs pos="100000">
                    <a:schemeClr val="tx1">
                      <a:alpha val="78998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grpSp>
            <p:nvGrpSpPr>
              <p:cNvPr id="13372" name="Group 127"/>
              <p:cNvGrpSpPr>
                <a:grpSpLocks/>
              </p:cNvGrpSpPr>
              <p:nvPr/>
            </p:nvGrpSpPr>
            <p:grpSpPr bwMode="auto">
              <a:xfrm flipH="1">
                <a:off x="4347" y="781"/>
                <a:ext cx="70" cy="124"/>
                <a:chOff x="998" y="709"/>
                <a:chExt cx="90" cy="136"/>
              </a:xfrm>
            </p:grpSpPr>
            <p:sp>
              <p:nvSpPr>
                <p:cNvPr id="13391" name="Oval 128"/>
                <p:cNvSpPr>
                  <a:spLocks noChangeArrowheads="1"/>
                </p:cNvSpPr>
                <p:nvPr/>
              </p:nvSpPr>
              <p:spPr bwMode="auto">
                <a:xfrm rot="1971344">
                  <a:off x="1042" y="709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  <p:sp>
              <p:nvSpPr>
                <p:cNvPr id="13392" name="Oval 129"/>
                <p:cNvSpPr>
                  <a:spLocks noChangeArrowheads="1"/>
                </p:cNvSpPr>
                <p:nvPr/>
              </p:nvSpPr>
              <p:spPr bwMode="auto">
                <a:xfrm rot="19628656" flipH="1">
                  <a:off x="998" y="709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  <p:sp>
              <p:nvSpPr>
                <p:cNvPr id="13393" name="Oval 130"/>
                <p:cNvSpPr>
                  <a:spLocks noChangeArrowheads="1"/>
                </p:cNvSpPr>
                <p:nvPr/>
              </p:nvSpPr>
              <p:spPr bwMode="auto">
                <a:xfrm>
                  <a:off x="1020" y="754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3373" name="Group 131"/>
              <p:cNvGrpSpPr>
                <a:grpSpLocks/>
              </p:cNvGrpSpPr>
              <p:nvPr/>
            </p:nvGrpSpPr>
            <p:grpSpPr bwMode="auto">
              <a:xfrm flipH="1">
                <a:off x="4254" y="946"/>
                <a:ext cx="70" cy="124"/>
                <a:chOff x="1111" y="822"/>
                <a:chExt cx="90" cy="136"/>
              </a:xfrm>
            </p:grpSpPr>
            <p:sp>
              <p:nvSpPr>
                <p:cNvPr id="13388" name="Oval 132"/>
                <p:cNvSpPr>
                  <a:spLocks noChangeArrowheads="1"/>
                </p:cNvSpPr>
                <p:nvPr/>
              </p:nvSpPr>
              <p:spPr bwMode="auto">
                <a:xfrm rot="1971344">
                  <a:off x="1155" y="822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  <p:sp>
              <p:nvSpPr>
                <p:cNvPr id="13389" name="Oval 133"/>
                <p:cNvSpPr>
                  <a:spLocks noChangeArrowheads="1"/>
                </p:cNvSpPr>
                <p:nvPr/>
              </p:nvSpPr>
              <p:spPr bwMode="auto">
                <a:xfrm rot="19628656" flipH="1">
                  <a:off x="1111" y="822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  <p:sp>
              <p:nvSpPr>
                <p:cNvPr id="13390" name="Oval 134"/>
                <p:cNvSpPr>
                  <a:spLocks noChangeArrowheads="1"/>
                </p:cNvSpPr>
                <p:nvPr/>
              </p:nvSpPr>
              <p:spPr bwMode="auto">
                <a:xfrm>
                  <a:off x="1133" y="867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3374" name="Group 135"/>
              <p:cNvGrpSpPr>
                <a:grpSpLocks/>
              </p:cNvGrpSpPr>
              <p:nvPr/>
            </p:nvGrpSpPr>
            <p:grpSpPr bwMode="auto">
              <a:xfrm flipH="1">
                <a:off x="4488" y="760"/>
                <a:ext cx="72" cy="124"/>
                <a:chOff x="908" y="822"/>
                <a:chExt cx="90" cy="136"/>
              </a:xfrm>
            </p:grpSpPr>
            <p:sp>
              <p:nvSpPr>
                <p:cNvPr id="13385" name="Oval 136"/>
                <p:cNvSpPr>
                  <a:spLocks noChangeArrowheads="1"/>
                </p:cNvSpPr>
                <p:nvPr/>
              </p:nvSpPr>
              <p:spPr bwMode="auto">
                <a:xfrm rot="1971344">
                  <a:off x="952" y="822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  <p:sp>
              <p:nvSpPr>
                <p:cNvPr id="13386" name="Oval 137"/>
                <p:cNvSpPr>
                  <a:spLocks noChangeArrowheads="1"/>
                </p:cNvSpPr>
                <p:nvPr/>
              </p:nvSpPr>
              <p:spPr bwMode="auto">
                <a:xfrm rot="19628656" flipH="1">
                  <a:off x="908" y="822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  <p:sp>
              <p:nvSpPr>
                <p:cNvPr id="13387" name="Oval 138"/>
                <p:cNvSpPr>
                  <a:spLocks noChangeArrowheads="1"/>
                </p:cNvSpPr>
                <p:nvPr/>
              </p:nvSpPr>
              <p:spPr bwMode="auto">
                <a:xfrm>
                  <a:off x="930" y="867"/>
                  <a:ext cx="46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6FB2B"/>
                    </a:gs>
                    <a:gs pos="100000">
                      <a:schemeClr val="tx1">
                        <a:alpha val="78998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uk-UA" alt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13375" name="Freeform 139"/>
              <p:cNvSpPr>
                <a:spLocks/>
              </p:cNvSpPr>
              <p:nvPr/>
            </p:nvSpPr>
            <p:spPr bwMode="auto">
              <a:xfrm flipH="1">
                <a:off x="4541" y="2888"/>
                <a:ext cx="125" cy="69"/>
              </a:xfrm>
              <a:custGeom>
                <a:avLst/>
                <a:gdLst>
                  <a:gd name="T0" fmla="*/ 12 w 300"/>
                  <a:gd name="T1" fmla="*/ 16 h 144"/>
                  <a:gd name="T2" fmla="*/ 24 w 300"/>
                  <a:gd name="T3" fmla="*/ 5 h 144"/>
                  <a:gd name="T4" fmla="*/ 32 w 300"/>
                  <a:gd name="T5" fmla="*/ 11 h 144"/>
                  <a:gd name="T6" fmla="*/ 20 w 300"/>
                  <a:gd name="T7" fmla="*/ 21 h 144"/>
                  <a:gd name="T8" fmla="*/ 16 w 300"/>
                  <a:gd name="T9" fmla="*/ 31 h 144"/>
                  <a:gd name="T10" fmla="*/ 28 w 300"/>
                  <a:gd name="T11" fmla="*/ 31 h 144"/>
                  <a:gd name="T12" fmla="*/ 16 w 300"/>
                  <a:gd name="T13" fmla="*/ 21 h 144"/>
                  <a:gd name="T14" fmla="*/ 16 w 300"/>
                  <a:gd name="T15" fmla="*/ 5 h 144"/>
                  <a:gd name="T16" fmla="*/ 28 w 300"/>
                  <a:gd name="T17" fmla="*/ 11 h 144"/>
                  <a:gd name="T18" fmla="*/ 35 w 300"/>
                  <a:gd name="T19" fmla="*/ 21 h 144"/>
                  <a:gd name="T20" fmla="*/ 28 w 300"/>
                  <a:gd name="T21" fmla="*/ 26 h 144"/>
                  <a:gd name="T22" fmla="*/ 16 w 300"/>
                  <a:gd name="T23" fmla="*/ 16 h 144"/>
                  <a:gd name="T24" fmla="*/ 8 w 300"/>
                  <a:gd name="T25" fmla="*/ 21 h 144"/>
                  <a:gd name="T26" fmla="*/ 12 w 300"/>
                  <a:gd name="T27" fmla="*/ 31 h 144"/>
                  <a:gd name="T28" fmla="*/ 35 w 300"/>
                  <a:gd name="T29" fmla="*/ 16 h 144"/>
                  <a:gd name="T30" fmla="*/ 40 w 300"/>
                  <a:gd name="T31" fmla="*/ 5 h 144"/>
                  <a:gd name="T32" fmla="*/ 32 w 300"/>
                  <a:gd name="T33" fmla="*/ 5 h 144"/>
                  <a:gd name="T34" fmla="*/ 20 w 300"/>
                  <a:gd name="T35" fmla="*/ 16 h 144"/>
                  <a:gd name="T36" fmla="*/ 12 w 300"/>
                  <a:gd name="T37" fmla="*/ 21 h 144"/>
                  <a:gd name="T38" fmla="*/ 4 w 300"/>
                  <a:gd name="T39" fmla="*/ 16 h 144"/>
                  <a:gd name="T40" fmla="*/ 12 w 300"/>
                  <a:gd name="T41" fmla="*/ 11 h 144"/>
                  <a:gd name="T42" fmla="*/ 28 w 300"/>
                  <a:gd name="T43" fmla="*/ 0 h 144"/>
                  <a:gd name="T44" fmla="*/ 24 w 300"/>
                  <a:gd name="T45" fmla="*/ 11 h 144"/>
                  <a:gd name="T46" fmla="*/ 4 w 300"/>
                  <a:gd name="T47" fmla="*/ 21 h 144"/>
                  <a:gd name="T48" fmla="*/ 4 w 300"/>
                  <a:gd name="T49" fmla="*/ 31 h 144"/>
                  <a:gd name="T50" fmla="*/ 28 w 300"/>
                  <a:gd name="T51" fmla="*/ 16 h 144"/>
                  <a:gd name="T52" fmla="*/ 43 w 300"/>
                  <a:gd name="T53" fmla="*/ 5 h 144"/>
                  <a:gd name="T54" fmla="*/ 51 w 300"/>
                  <a:gd name="T55" fmla="*/ 16 h 144"/>
                  <a:gd name="T56" fmla="*/ 40 w 300"/>
                  <a:gd name="T57" fmla="*/ 26 h 14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00"/>
                  <a:gd name="T88" fmla="*/ 0 h 144"/>
                  <a:gd name="T89" fmla="*/ 300 w 300"/>
                  <a:gd name="T90" fmla="*/ 144 h 14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00" h="144">
                    <a:moveTo>
                      <a:pt x="69" y="68"/>
                    </a:moveTo>
                    <a:cubicBezTo>
                      <a:pt x="93" y="47"/>
                      <a:pt x="118" y="26"/>
                      <a:pt x="137" y="22"/>
                    </a:cubicBezTo>
                    <a:cubicBezTo>
                      <a:pt x="156" y="18"/>
                      <a:pt x="186" y="34"/>
                      <a:pt x="182" y="45"/>
                    </a:cubicBezTo>
                    <a:cubicBezTo>
                      <a:pt x="178" y="56"/>
                      <a:pt x="129" y="75"/>
                      <a:pt x="114" y="90"/>
                    </a:cubicBezTo>
                    <a:cubicBezTo>
                      <a:pt x="99" y="105"/>
                      <a:pt x="84" y="128"/>
                      <a:pt x="92" y="136"/>
                    </a:cubicBezTo>
                    <a:cubicBezTo>
                      <a:pt x="100" y="144"/>
                      <a:pt x="160" y="144"/>
                      <a:pt x="160" y="136"/>
                    </a:cubicBezTo>
                    <a:cubicBezTo>
                      <a:pt x="160" y="128"/>
                      <a:pt x="103" y="109"/>
                      <a:pt x="92" y="90"/>
                    </a:cubicBezTo>
                    <a:cubicBezTo>
                      <a:pt x="81" y="71"/>
                      <a:pt x="81" y="29"/>
                      <a:pt x="92" y="22"/>
                    </a:cubicBezTo>
                    <a:cubicBezTo>
                      <a:pt x="103" y="15"/>
                      <a:pt x="141" y="34"/>
                      <a:pt x="160" y="45"/>
                    </a:cubicBezTo>
                    <a:cubicBezTo>
                      <a:pt x="179" y="56"/>
                      <a:pt x="205" y="79"/>
                      <a:pt x="205" y="90"/>
                    </a:cubicBezTo>
                    <a:cubicBezTo>
                      <a:pt x="205" y="101"/>
                      <a:pt x="179" y="117"/>
                      <a:pt x="160" y="113"/>
                    </a:cubicBezTo>
                    <a:cubicBezTo>
                      <a:pt x="141" y="109"/>
                      <a:pt x="111" y="72"/>
                      <a:pt x="92" y="68"/>
                    </a:cubicBezTo>
                    <a:cubicBezTo>
                      <a:pt x="73" y="64"/>
                      <a:pt x="50" y="79"/>
                      <a:pt x="46" y="90"/>
                    </a:cubicBezTo>
                    <a:cubicBezTo>
                      <a:pt x="42" y="101"/>
                      <a:pt x="43" y="140"/>
                      <a:pt x="69" y="136"/>
                    </a:cubicBezTo>
                    <a:cubicBezTo>
                      <a:pt x="95" y="132"/>
                      <a:pt x="179" y="87"/>
                      <a:pt x="205" y="68"/>
                    </a:cubicBezTo>
                    <a:cubicBezTo>
                      <a:pt x="231" y="49"/>
                      <a:pt x="232" y="30"/>
                      <a:pt x="228" y="22"/>
                    </a:cubicBezTo>
                    <a:cubicBezTo>
                      <a:pt x="224" y="14"/>
                      <a:pt x="201" y="14"/>
                      <a:pt x="182" y="22"/>
                    </a:cubicBezTo>
                    <a:cubicBezTo>
                      <a:pt x="163" y="30"/>
                      <a:pt x="133" y="57"/>
                      <a:pt x="114" y="68"/>
                    </a:cubicBezTo>
                    <a:cubicBezTo>
                      <a:pt x="95" y="79"/>
                      <a:pt x="84" y="90"/>
                      <a:pt x="69" y="90"/>
                    </a:cubicBezTo>
                    <a:cubicBezTo>
                      <a:pt x="54" y="90"/>
                      <a:pt x="23" y="75"/>
                      <a:pt x="23" y="68"/>
                    </a:cubicBezTo>
                    <a:cubicBezTo>
                      <a:pt x="23" y="61"/>
                      <a:pt x="46" y="56"/>
                      <a:pt x="69" y="45"/>
                    </a:cubicBezTo>
                    <a:cubicBezTo>
                      <a:pt x="92" y="34"/>
                      <a:pt x="149" y="0"/>
                      <a:pt x="160" y="0"/>
                    </a:cubicBezTo>
                    <a:cubicBezTo>
                      <a:pt x="171" y="0"/>
                      <a:pt x="160" y="30"/>
                      <a:pt x="137" y="45"/>
                    </a:cubicBezTo>
                    <a:cubicBezTo>
                      <a:pt x="114" y="60"/>
                      <a:pt x="42" y="75"/>
                      <a:pt x="23" y="90"/>
                    </a:cubicBezTo>
                    <a:cubicBezTo>
                      <a:pt x="4" y="105"/>
                      <a:pt x="0" y="140"/>
                      <a:pt x="23" y="136"/>
                    </a:cubicBezTo>
                    <a:cubicBezTo>
                      <a:pt x="46" y="132"/>
                      <a:pt x="122" y="87"/>
                      <a:pt x="160" y="68"/>
                    </a:cubicBezTo>
                    <a:cubicBezTo>
                      <a:pt x="198" y="49"/>
                      <a:pt x="227" y="22"/>
                      <a:pt x="250" y="22"/>
                    </a:cubicBezTo>
                    <a:cubicBezTo>
                      <a:pt x="273" y="22"/>
                      <a:pt x="300" y="53"/>
                      <a:pt x="296" y="68"/>
                    </a:cubicBezTo>
                    <a:cubicBezTo>
                      <a:pt x="292" y="83"/>
                      <a:pt x="239" y="105"/>
                      <a:pt x="228" y="113"/>
                    </a:cubicBezTo>
                  </a:path>
                </a:pathLst>
              </a:custGeom>
              <a:noFill/>
              <a:ln w="9525">
                <a:solidFill>
                  <a:srgbClr val="464D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/>
              </a:p>
            </p:txBody>
          </p:sp>
          <p:sp>
            <p:nvSpPr>
              <p:cNvPr id="13376" name="Freeform 140"/>
              <p:cNvSpPr>
                <a:spLocks/>
              </p:cNvSpPr>
              <p:nvPr/>
            </p:nvSpPr>
            <p:spPr bwMode="auto">
              <a:xfrm flipH="1">
                <a:off x="4380" y="2847"/>
                <a:ext cx="126" cy="69"/>
              </a:xfrm>
              <a:custGeom>
                <a:avLst/>
                <a:gdLst>
                  <a:gd name="T0" fmla="*/ 12 w 300"/>
                  <a:gd name="T1" fmla="*/ 16 h 144"/>
                  <a:gd name="T2" fmla="*/ 24 w 300"/>
                  <a:gd name="T3" fmla="*/ 5 h 144"/>
                  <a:gd name="T4" fmla="*/ 32 w 300"/>
                  <a:gd name="T5" fmla="*/ 11 h 144"/>
                  <a:gd name="T6" fmla="*/ 20 w 300"/>
                  <a:gd name="T7" fmla="*/ 21 h 144"/>
                  <a:gd name="T8" fmla="*/ 16 w 300"/>
                  <a:gd name="T9" fmla="*/ 31 h 144"/>
                  <a:gd name="T10" fmla="*/ 28 w 300"/>
                  <a:gd name="T11" fmla="*/ 31 h 144"/>
                  <a:gd name="T12" fmla="*/ 16 w 300"/>
                  <a:gd name="T13" fmla="*/ 21 h 144"/>
                  <a:gd name="T14" fmla="*/ 16 w 300"/>
                  <a:gd name="T15" fmla="*/ 5 h 144"/>
                  <a:gd name="T16" fmla="*/ 28 w 300"/>
                  <a:gd name="T17" fmla="*/ 11 h 144"/>
                  <a:gd name="T18" fmla="*/ 36 w 300"/>
                  <a:gd name="T19" fmla="*/ 21 h 144"/>
                  <a:gd name="T20" fmla="*/ 28 w 300"/>
                  <a:gd name="T21" fmla="*/ 26 h 144"/>
                  <a:gd name="T22" fmla="*/ 16 w 300"/>
                  <a:gd name="T23" fmla="*/ 16 h 144"/>
                  <a:gd name="T24" fmla="*/ 8 w 300"/>
                  <a:gd name="T25" fmla="*/ 21 h 144"/>
                  <a:gd name="T26" fmla="*/ 12 w 300"/>
                  <a:gd name="T27" fmla="*/ 31 h 144"/>
                  <a:gd name="T28" fmla="*/ 36 w 300"/>
                  <a:gd name="T29" fmla="*/ 16 h 144"/>
                  <a:gd name="T30" fmla="*/ 40 w 300"/>
                  <a:gd name="T31" fmla="*/ 5 h 144"/>
                  <a:gd name="T32" fmla="*/ 32 w 300"/>
                  <a:gd name="T33" fmla="*/ 5 h 144"/>
                  <a:gd name="T34" fmla="*/ 20 w 300"/>
                  <a:gd name="T35" fmla="*/ 16 h 144"/>
                  <a:gd name="T36" fmla="*/ 12 w 300"/>
                  <a:gd name="T37" fmla="*/ 21 h 144"/>
                  <a:gd name="T38" fmla="*/ 4 w 300"/>
                  <a:gd name="T39" fmla="*/ 16 h 144"/>
                  <a:gd name="T40" fmla="*/ 12 w 300"/>
                  <a:gd name="T41" fmla="*/ 11 h 144"/>
                  <a:gd name="T42" fmla="*/ 28 w 300"/>
                  <a:gd name="T43" fmla="*/ 0 h 144"/>
                  <a:gd name="T44" fmla="*/ 24 w 300"/>
                  <a:gd name="T45" fmla="*/ 11 h 144"/>
                  <a:gd name="T46" fmla="*/ 4 w 300"/>
                  <a:gd name="T47" fmla="*/ 21 h 144"/>
                  <a:gd name="T48" fmla="*/ 4 w 300"/>
                  <a:gd name="T49" fmla="*/ 31 h 144"/>
                  <a:gd name="T50" fmla="*/ 28 w 300"/>
                  <a:gd name="T51" fmla="*/ 16 h 144"/>
                  <a:gd name="T52" fmla="*/ 44 w 300"/>
                  <a:gd name="T53" fmla="*/ 5 h 144"/>
                  <a:gd name="T54" fmla="*/ 52 w 300"/>
                  <a:gd name="T55" fmla="*/ 16 h 144"/>
                  <a:gd name="T56" fmla="*/ 40 w 300"/>
                  <a:gd name="T57" fmla="*/ 26 h 14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00"/>
                  <a:gd name="T88" fmla="*/ 0 h 144"/>
                  <a:gd name="T89" fmla="*/ 300 w 300"/>
                  <a:gd name="T90" fmla="*/ 144 h 14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00" h="144">
                    <a:moveTo>
                      <a:pt x="69" y="68"/>
                    </a:moveTo>
                    <a:cubicBezTo>
                      <a:pt x="93" y="47"/>
                      <a:pt x="118" y="26"/>
                      <a:pt x="137" y="22"/>
                    </a:cubicBezTo>
                    <a:cubicBezTo>
                      <a:pt x="156" y="18"/>
                      <a:pt x="186" y="34"/>
                      <a:pt x="182" y="45"/>
                    </a:cubicBezTo>
                    <a:cubicBezTo>
                      <a:pt x="178" y="56"/>
                      <a:pt x="129" y="75"/>
                      <a:pt x="114" y="90"/>
                    </a:cubicBezTo>
                    <a:cubicBezTo>
                      <a:pt x="99" y="105"/>
                      <a:pt x="84" y="128"/>
                      <a:pt x="92" y="136"/>
                    </a:cubicBezTo>
                    <a:cubicBezTo>
                      <a:pt x="100" y="144"/>
                      <a:pt x="160" y="144"/>
                      <a:pt x="160" y="136"/>
                    </a:cubicBezTo>
                    <a:cubicBezTo>
                      <a:pt x="160" y="128"/>
                      <a:pt x="103" y="109"/>
                      <a:pt x="92" y="90"/>
                    </a:cubicBezTo>
                    <a:cubicBezTo>
                      <a:pt x="81" y="71"/>
                      <a:pt x="81" y="29"/>
                      <a:pt x="92" y="22"/>
                    </a:cubicBezTo>
                    <a:cubicBezTo>
                      <a:pt x="103" y="15"/>
                      <a:pt x="141" y="34"/>
                      <a:pt x="160" y="45"/>
                    </a:cubicBezTo>
                    <a:cubicBezTo>
                      <a:pt x="179" y="56"/>
                      <a:pt x="205" y="79"/>
                      <a:pt x="205" y="90"/>
                    </a:cubicBezTo>
                    <a:cubicBezTo>
                      <a:pt x="205" y="101"/>
                      <a:pt x="179" y="117"/>
                      <a:pt x="160" y="113"/>
                    </a:cubicBezTo>
                    <a:cubicBezTo>
                      <a:pt x="141" y="109"/>
                      <a:pt x="111" y="72"/>
                      <a:pt x="92" y="68"/>
                    </a:cubicBezTo>
                    <a:cubicBezTo>
                      <a:pt x="73" y="64"/>
                      <a:pt x="50" y="79"/>
                      <a:pt x="46" y="90"/>
                    </a:cubicBezTo>
                    <a:cubicBezTo>
                      <a:pt x="42" y="101"/>
                      <a:pt x="43" y="140"/>
                      <a:pt x="69" y="136"/>
                    </a:cubicBezTo>
                    <a:cubicBezTo>
                      <a:pt x="95" y="132"/>
                      <a:pt x="179" y="87"/>
                      <a:pt x="205" y="68"/>
                    </a:cubicBezTo>
                    <a:cubicBezTo>
                      <a:pt x="231" y="49"/>
                      <a:pt x="232" y="30"/>
                      <a:pt x="228" y="22"/>
                    </a:cubicBezTo>
                    <a:cubicBezTo>
                      <a:pt x="224" y="14"/>
                      <a:pt x="201" y="14"/>
                      <a:pt x="182" y="22"/>
                    </a:cubicBezTo>
                    <a:cubicBezTo>
                      <a:pt x="163" y="30"/>
                      <a:pt x="133" y="57"/>
                      <a:pt x="114" y="68"/>
                    </a:cubicBezTo>
                    <a:cubicBezTo>
                      <a:pt x="95" y="79"/>
                      <a:pt x="84" y="90"/>
                      <a:pt x="69" y="90"/>
                    </a:cubicBezTo>
                    <a:cubicBezTo>
                      <a:pt x="54" y="90"/>
                      <a:pt x="23" y="75"/>
                      <a:pt x="23" y="68"/>
                    </a:cubicBezTo>
                    <a:cubicBezTo>
                      <a:pt x="23" y="61"/>
                      <a:pt x="46" y="56"/>
                      <a:pt x="69" y="45"/>
                    </a:cubicBezTo>
                    <a:cubicBezTo>
                      <a:pt x="92" y="34"/>
                      <a:pt x="149" y="0"/>
                      <a:pt x="160" y="0"/>
                    </a:cubicBezTo>
                    <a:cubicBezTo>
                      <a:pt x="171" y="0"/>
                      <a:pt x="160" y="30"/>
                      <a:pt x="137" y="45"/>
                    </a:cubicBezTo>
                    <a:cubicBezTo>
                      <a:pt x="114" y="60"/>
                      <a:pt x="42" y="75"/>
                      <a:pt x="23" y="90"/>
                    </a:cubicBezTo>
                    <a:cubicBezTo>
                      <a:pt x="4" y="105"/>
                      <a:pt x="0" y="140"/>
                      <a:pt x="23" y="136"/>
                    </a:cubicBezTo>
                    <a:cubicBezTo>
                      <a:pt x="46" y="132"/>
                      <a:pt x="122" y="87"/>
                      <a:pt x="160" y="68"/>
                    </a:cubicBezTo>
                    <a:cubicBezTo>
                      <a:pt x="198" y="49"/>
                      <a:pt x="227" y="22"/>
                      <a:pt x="250" y="22"/>
                    </a:cubicBezTo>
                    <a:cubicBezTo>
                      <a:pt x="273" y="22"/>
                      <a:pt x="300" y="53"/>
                      <a:pt x="296" y="68"/>
                    </a:cubicBezTo>
                    <a:cubicBezTo>
                      <a:pt x="292" y="83"/>
                      <a:pt x="239" y="105"/>
                      <a:pt x="228" y="113"/>
                    </a:cubicBezTo>
                  </a:path>
                </a:pathLst>
              </a:custGeom>
              <a:noFill/>
              <a:ln w="9525">
                <a:solidFill>
                  <a:srgbClr val="464D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/>
              </a:p>
            </p:txBody>
          </p:sp>
          <p:sp>
            <p:nvSpPr>
              <p:cNvPr id="13377" name="Freeform 141"/>
              <p:cNvSpPr>
                <a:spLocks/>
              </p:cNvSpPr>
              <p:nvPr/>
            </p:nvSpPr>
            <p:spPr bwMode="auto">
              <a:xfrm flipH="1">
                <a:off x="4434" y="2971"/>
                <a:ext cx="126" cy="69"/>
              </a:xfrm>
              <a:custGeom>
                <a:avLst/>
                <a:gdLst>
                  <a:gd name="T0" fmla="*/ 12 w 300"/>
                  <a:gd name="T1" fmla="*/ 16 h 144"/>
                  <a:gd name="T2" fmla="*/ 24 w 300"/>
                  <a:gd name="T3" fmla="*/ 5 h 144"/>
                  <a:gd name="T4" fmla="*/ 32 w 300"/>
                  <a:gd name="T5" fmla="*/ 11 h 144"/>
                  <a:gd name="T6" fmla="*/ 20 w 300"/>
                  <a:gd name="T7" fmla="*/ 21 h 144"/>
                  <a:gd name="T8" fmla="*/ 16 w 300"/>
                  <a:gd name="T9" fmla="*/ 31 h 144"/>
                  <a:gd name="T10" fmla="*/ 28 w 300"/>
                  <a:gd name="T11" fmla="*/ 31 h 144"/>
                  <a:gd name="T12" fmla="*/ 16 w 300"/>
                  <a:gd name="T13" fmla="*/ 21 h 144"/>
                  <a:gd name="T14" fmla="*/ 16 w 300"/>
                  <a:gd name="T15" fmla="*/ 5 h 144"/>
                  <a:gd name="T16" fmla="*/ 28 w 300"/>
                  <a:gd name="T17" fmla="*/ 11 h 144"/>
                  <a:gd name="T18" fmla="*/ 36 w 300"/>
                  <a:gd name="T19" fmla="*/ 21 h 144"/>
                  <a:gd name="T20" fmla="*/ 28 w 300"/>
                  <a:gd name="T21" fmla="*/ 26 h 144"/>
                  <a:gd name="T22" fmla="*/ 16 w 300"/>
                  <a:gd name="T23" fmla="*/ 16 h 144"/>
                  <a:gd name="T24" fmla="*/ 8 w 300"/>
                  <a:gd name="T25" fmla="*/ 21 h 144"/>
                  <a:gd name="T26" fmla="*/ 12 w 300"/>
                  <a:gd name="T27" fmla="*/ 31 h 144"/>
                  <a:gd name="T28" fmla="*/ 36 w 300"/>
                  <a:gd name="T29" fmla="*/ 16 h 144"/>
                  <a:gd name="T30" fmla="*/ 40 w 300"/>
                  <a:gd name="T31" fmla="*/ 5 h 144"/>
                  <a:gd name="T32" fmla="*/ 32 w 300"/>
                  <a:gd name="T33" fmla="*/ 5 h 144"/>
                  <a:gd name="T34" fmla="*/ 20 w 300"/>
                  <a:gd name="T35" fmla="*/ 16 h 144"/>
                  <a:gd name="T36" fmla="*/ 12 w 300"/>
                  <a:gd name="T37" fmla="*/ 21 h 144"/>
                  <a:gd name="T38" fmla="*/ 4 w 300"/>
                  <a:gd name="T39" fmla="*/ 16 h 144"/>
                  <a:gd name="T40" fmla="*/ 12 w 300"/>
                  <a:gd name="T41" fmla="*/ 11 h 144"/>
                  <a:gd name="T42" fmla="*/ 28 w 300"/>
                  <a:gd name="T43" fmla="*/ 0 h 144"/>
                  <a:gd name="T44" fmla="*/ 24 w 300"/>
                  <a:gd name="T45" fmla="*/ 11 h 144"/>
                  <a:gd name="T46" fmla="*/ 4 w 300"/>
                  <a:gd name="T47" fmla="*/ 21 h 144"/>
                  <a:gd name="T48" fmla="*/ 4 w 300"/>
                  <a:gd name="T49" fmla="*/ 31 h 144"/>
                  <a:gd name="T50" fmla="*/ 28 w 300"/>
                  <a:gd name="T51" fmla="*/ 16 h 144"/>
                  <a:gd name="T52" fmla="*/ 44 w 300"/>
                  <a:gd name="T53" fmla="*/ 5 h 144"/>
                  <a:gd name="T54" fmla="*/ 52 w 300"/>
                  <a:gd name="T55" fmla="*/ 16 h 144"/>
                  <a:gd name="T56" fmla="*/ 40 w 300"/>
                  <a:gd name="T57" fmla="*/ 26 h 14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00"/>
                  <a:gd name="T88" fmla="*/ 0 h 144"/>
                  <a:gd name="T89" fmla="*/ 300 w 300"/>
                  <a:gd name="T90" fmla="*/ 144 h 14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00" h="144">
                    <a:moveTo>
                      <a:pt x="69" y="68"/>
                    </a:moveTo>
                    <a:cubicBezTo>
                      <a:pt x="93" y="47"/>
                      <a:pt x="118" y="26"/>
                      <a:pt x="137" y="22"/>
                    </a:cubicBezTo>
                    <a:cubicBezTo>
                      <a:pt x="156" y="18"/>
                      <a:pt x="186" y="34"/>
                      <a:pt x="182" y="45"/>
                    </a:cubicBezTo>
                    <a:cubicBezTo>
                      <a:pt x="178" y="56"/>
                      <a:pt x="129" y="75"/>
                      <a:pt x="114" y="90"/>
                    </a:cubicBezTo>
                    <a:cubicBezTo>
                      <a:pt x="99" y="105"/>
                      <a:pt x="84" y="128"/>
                      <a:pt x="92" y="136"/>
                    </a:cubicBezTo>
                    <a:cubicBezTo>
                      <a:pt x="100" y="144"/>
                      <a:pt x="160" y="144"/>
                      <a:pt x="160" y="136"/>
                    </a:cubicBezTo>
                    <a:cubicBezTo>
                      <a:pt x="160" y="128"/>
                      <a:pt x="103" y="109"/>
                      <a:pt x="92" y="90"/>
                    </a:cubicBezTo>
                    <a:cubicBezTo>
                      <a:pt x="81" y="71"/>
                      <a:pt x="81" y="29"/>
                      <a:pt x="92" y="22"/>
                    </a:cubicBezTo>
                    <a:cubicBezTo>
                      <a:pt x="103" y="15"/>
                      <a:pt x="141" y="34"/>
                      <a:pt x="160" y="45"/>
                    </a:cubicBezTo>
                    <a:cubicBezTo>
                      <a:pt x="179" y="56"/>
                      <a:pt x="205" y="79"/>
                      <a:pt x="205" y="90"/>
                    </a:cubicBezTo>
                    <a:cubicBezTo>
                      <a:pt x="205" y="101"/>
                      <a:pt x="179" y="117"/>
                      <a:pt x="160" y="113"/>
                    </a:cubicBezTo>
                    <a:cubicBezTo>
                      <a:pt x="141" y="109"/>
                      <a:pt x="111" y="72"/>
                      <a:pt x="92" y="68"/>
                    </a:cubicBezTo>
                    <a:cubicBezTo>
                      <a:pt x="73" y="64"/>
                      <a:pt x="50" y="79"/>
                      <a:pt x="46" y="90"/>
                    </a:cubicBezTo>
                    <a:cubicBezTo>
                      <a:pt x="42" y="101"/>
                      <a:pt x="43" y="140"/>
                      <a:pt x="69" y="136"/>
                    </a:cubicBezTo>
                    <a:cubicBezTo>
                      <a:pt x="95" y="132"/>
                      <a:pt x="179" y="87"/>
                      <a:pt x="205" y="68"/>
                    </a:cubicBezTo>
                    <a:cubicBezTo>
                      <a:pt x="231" y="49"/>
                      <a:pt x="232" y="30"/>
                      <a:pt x="228" y="22"/>
                    </a:cubicBezTo>
                    <a:cubicBezTo>
                      <a:pt x="224" y="14"/>
                      <a:pt x="201" y="14"/>
                      <a:pt x="182" y="22"/>
                    </a:cubicBezTo>
                    <a:cubicBezTo>
                      <a:pt x="163" y="30"/>
                      <a:pt x="133" y="57"/>
                      <a:pt x="114" y="68"/>
                    </a:cubicBezTo>
                    <a:cubicBezTo>
                      <a:pt x="95" y="79"/>
                      <a:pt x="84" y="90"/>
                      <a:pt x="69" y="90"/>
                    </a:cubicBezTo>
                    <a:cubicBezTo>
                      <a:pt x="54" y="90"/>
                      <a:pt x="23" y="75"/>
                      <a:pt x="23" y="68"/>
                    </a:cubicBezTo>
                    <a:cubicBezTo>
                      <a:pt x="23" y="61"/>
                      <a:pt x="46" y="56"/>
                      <a:pt x="69" y="45"/>
                    </a:cubicBezTo>
                    <a:cubicBezTo>
                      <a:pt x="92" y="34"/>
                      <a:pt x="149" y="0"/>
                      <a:pt x="160" y="0"/>
                    </a:cubicBezTo>
                    <a:cubicBezTo>
                      <a:pt x="171" y="0"/>
                      <a:pt x="160" y="30"/>
                      <a:pt x="137" y="45"/>
                    </a:cubicBezTo>
                    <a:cubicBezTo>
                      <a:pt x="114" y="60"/>
                      <a:pt x="42" y="75"/>
                      <a:pt x="23" y="90"/>
                    </a:cubicBezTo>
                    <a:cubicBezTo>
                      <a:pt x="4" y="105"/>
                      <a:pt x="0" y="140"/>
                      <a:pt x="23" y="136"/>
                    </a:cubicBezTo>
                    <a:cubicBezTo>
                      <a:pt x="46" y="132"/>
                      <a:pt x="122" y="87"/>
                      <a:pt x="160" y="68"/>
                    </a:cubicBezTo>
                    <a:cubicBezTo>
                      <a:pt x="198" y="49"/>
                      <a:pt x="227" y="22"/>
                      <a:pt x="250" y="22"/>
                    </a:cubicBezTo>
                    <a:cubicBezTo>
                      <a:pt x="273" y="22"/>
                      <a:pt x="300" y="53"/>
                      <a:pt x="296" y="68"/>
                    </a:cubicBezTo>
                    <a:cubicBezTo>
                      <a:pt x="292" y="83"/>
                      <a:pt x="239" y="105"/>
                      <a:pt x="228" y="113"/>
                    </a:cubicBezTo>
                  </a:path>
                </a:pathLst>
              </a:custGeom>
              <a:noFill/>
              <a:ln w="9525">
                <a:solidFill>
                  <a:srgbClr val="464D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/>
              </a:p>
            </p:txBody>
          </p:sp>
          <p:sp>
            <p:nvSpPr>
              <p:cNvPr id="13378" name="Freeform 142"/>
              <p:cNvSpPr>
                <a:spLocks/>
              </p:cNvSpPr>
              <p:nvPr/>
            </p:nvSpPr>
            <p:spPr bwMode="auto">
              <a:xfrm flipH="1">
                <a:off x="4327" y="3074"/>
                <a:ext cx="126" cy="69"/>
              </a:xfrm>
              <a:custGeom>
                <a:avLst/>
                <a:gdLst>
                  <a:gd name="T0" fmla="*/ 12 w 300"/>
                  <a:gd name="T1" fmla="*/ 16 h 144"/>
                  <a:gd name="T2" fmla="*/ 24 w 300"/>
                  <a:gd name="T3" fmla="*/ 5 h 144"/>
                  <a:gd name="T4" fmla="*/ 32 w 300"/>
                  <a:gd name="T5" fmla="*/ 11 h 144"/>
                  <a:gd name="T6" fmla="*/ 20 w 300"/>
                  <a:gd name="T7" fmla="*/ 21 h 144"/>
                  <a:gd name="T8" fmla="*/ 16 w 300"/>
                  <a:gd name="T9" fmla="*/ 31 h 144"/>
                  <a:gd name="T10" fmla="*/ 28 w 300"/>
                  <a:gd name="T11" fmla="*/ 31 h 144"/>
                  <a:gd name="T12" fmla="*/ 16 w 300"/>
                  <a:gd name="T13" fmla="*/ 21 h 144"/>
                  <a:gd name="T14" fmla="*/ 16 w 300"/>
                  <a:gd name="T15" fmla="*/ 5 h 144"/>
                  <a:gd name="T16" fmla="*/ 28 w 300"/>
                  <a:gd name="T17" fmla="*/ 11 h 144"/>
                  <a:gd name="T18" fmla="*/ 36 w 300"/>
                  <a:gd name="T19" fmla="*/ 21 h 144"/>
                  <a:gd name="T20" fmla="*/ 28 w 300"/>
                  <a:gd name="T21" fmla="*/ 26 h 144"/>
                  <a:gd name="T22" fmla="*/ 16 w 300"/>
                  <a:gd name="T23" fmla="*/ 16 h 144"/>
                  <a:gd name="T24" fmla="*/ 8 w 300"/>
                  <a:gd name="T25" fmla="*/ 21 h 144"/>
                  <a:gd name="T26" fmla="*/ 12 w 300"/>
                  <a:gd name="T27" fmla="*/ 31 h 144"/>
                  <a:gd name="T28" fmla="*/ 36 w 300"/>
                  <a:gd name="T29" fmla="*/ 16 h 144"/>
                  <a:gd name="T30" fmla="*/ 40 w 300"/>
                  <a:gd name="T31" fmla="*/ 5 h 144"/>
                  <a:gd name="T32" fmla="*/ 32 w 300"/>
                  <a:gd name="T33" fmla="*/ 5 h 144"/>
                  <a:gd name="T34" fmla="*/ 20 w 300"/>
                  <a:gd name="T35" fmla="*/ 16 h 144"/>
                  <a:gd name="T36" fmla="*/ 12 w 300"/>
                  <a:gd name="T37" fmla="*/ 21 h 144"/>
                  <a:gd name="T38" fmla="*/ 4 w 300"/>
                  <a:gd name="T39" fmla="*/ 16 h 144"/>
                  <a:gd name="T40" fmla="*/ 12 w 300"/>
                  <a:gd name="T41" fmla="*/ 11 h 144"/>
                  <a:gd name="T42" fmla="*/ 28 w 300"/>
                  <a:gd name="T43" fmla="*/ 0 h 144"/>
                  <a:gd name="T44" fmla="*/ 24 w 300"/>
                  <a:gd name="T45" fmla="*/ 11 h 144"/>
                  <a:gd name="T46" fmla="*/ 4 w 300"/>
                  <a:gd name="T47" fmla="*/ 21 h 144"/>
                  <a:gd name="T48" fmla="*/ 4 w 300"/>
                  <a:gd name="T49" fmla="*/ 31 h 144"/>
                  <a:gd name="T50" fmla="*/ 28 w 300"/>
                  <a:gd name="T51" fmla="*/ 16 h 144"/>
                  <a:gd name="T52" fmla="*/ 44 w 300"/>
                  <a:gd name="T53" fmla="*/ 5 h 144"/>
                  <a:gd name="T54" fmla="*/ 52 w 300"/>
                  <a:gd name="T55" fmla="*/ 16 h 144"/>
                  <a:gd name="T56" fmla="*/ 40 w 300"/>
                  <a:gd name="T57" fmla="*/ 26 h 14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00"/>
                  <a:gd name="T88" fmla="*/ 0 h 144"/>
                  <a:gd name="T89" fmla="*/ 300 w 300"/>
                  <a:gd name="T90" fmla="*/ 144 h 14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00" h="144">
                    <a:moveTo>
                      <a:pt x="69" y="68"/>
                    </a:moveTo>
                    <a:cubicBezTo>
                      <a:pt x="93" y="47"/>
                      <a:pt x="118" y="26"/>
                      <a:pt x="137" y="22"/>
                    </a:cubicBezTo>
                    <a:cubicBezTo>
                      <a:pt x="156" y="18"/>
                      <a:pt x="186" y="34"/>
                      <a:pt x="182" y="45"/>
                    </a:cubicBezTo>
                    <a:cubicBezTo>
                      <a:pt x="178" y="56"/>
                      <a:pt x="129" y="75"/>
                      <a:pt x="114" y="90"/>
                    </a:cubicBezTo>
                    <a:cubicBezTo>
                      <a:pt x="99" y="105"/>
                      <a:pt x="84" y="128"/>
                      <a:pt x="92" y="136"/>
                    </a:cubicBezTo>
                    <a:cubicBezTo>
                      <a:pt x="100" y="144"/>
                      <a:pt x="160" y="144"/>
                      <a:pt x="160" y="136"/>
                    </a:cubicBezTo>
                    <a:cubicBezTo>
                      <a:pt x="160" y="128"/>
                      <a:pt x="103" y="109"/>
                      <a:pt x="92" y="90"/>
                    </a:cubicBezTo>
                    <a:cubicBezTo>
                      <a:pt x="81" y="71"/>
                      <a:pt x="81" y="29"/>
                      <a:pt x="92" y="22"/>
                    </a:cubicBezTo>
                    <a:cubicBezTo>
                      <a:pt x="103" y="15"/>
                      <a:pt x="141" y="34"/>
                      <a:pt x="160" y="45"/>
                    </a:cubicBezTo>
                    <a:cubicBezTo>
                      <a:pt x="179" y="56"/>
                      <a:pt x="205" y="79"/>
                      <a:pt x="205" y="90"/>
                    </a:cubicBezTo>
                    <a:cubicBezTo>
                      <a:pt x="205" y="101"/>
                      <a:pt x="179" y="117"/>
                      <a:pt x="160" y="113"/>
                    </a:cubicBezTo>
                    <a:cubicBezTo>
                      <a:pt x="141" y="109"/>
                      <a:pt x="111" y="72"/>
                      <a:pt x="92" y="68"/>
                    </a:cubicBezTo>
                    <a:cubicBezTo>
                      <a:pt x="73" y="64"/>
                      <a:pt x="50" y="79"/>
                      <a:pt x="46" y="90"/>
                    </a:cubicBezTo>
                    <a:cubicBezTo>
                      <a:pt x="42" y="101"/>
                      <a:pt x="43" y="140"/>
                      <a:pt x="69" y="136"/>
                    </a:cubicBezTo>
                    <a:cubicBezTo>
                      <a:pt x="95" y="132"/>
                      <a:pt x="179" y="87"/>
                      <a:pt x="205" y="68"/>
                    </a:cubicBezTo>
                    <a:cubicBezTo>
                      <a:pt x="231" y="49"/>
                      <a:pt x="232" y="30"/>
                      <a:pt x="228" y="22"/>
                    </a:cubicBezTo>
                    <a:cubicBezTo>
                      <a:pt x="224" y="14"/>
                      <a:pt x="201" y="14"/>
                      <a:pt x="182" y="22"/>
                    </a:cubicBezTo>
                    <a:cubicBezTo>
                      <a:pt x="163" y="30"/>
                      <a:pt x="133" y="57"/>
                      <a:pt x="114" y="68"/>
                    </a:cubicBezTo>
                    <a:cubicBezTo>
                      <a:pt x="95" y="79"/>
                      <a:pt x="84" y="90"/>
                      <a:pt x="69" y="90"/>
                    </a:cubicBezTo>
                    <a:cubicBezTo>
                      <a:pt x="54" y="90"/>
                      <a:pt x="23" y="75"/>
                      <a:pt x="23" y="68"/>
                    </a:cubicBezTo>
                    <a:cubicBezTo>
                      <a:pt x="23" y="61"/>
                      <a:pt x="46" y="56"/>
                      <a:pt x="69" y="45"/>
                    </a:cubicBezTo>
                    <a:cubicBezTo>
                      <a:pt x="92" y="34"/>
                      <a:pt x="149" y="0"/>
                      <a:pt x="160" y="0"/>
                    </a:cubicBezTo>
                    <a:cubicBezTo>
                      <a:pt x="171" y="0"/>
                      <a:pt x="160" y="30"/>
                      <a:pt x="137" y="45"/>
                    </a:cubicBezTo>
                    <a:cubicBezTo>
                      <a:pt x="114" y="60"/>
                      <a:pt x="42" y="75"/>
                      <a:pt x="23" y="90"/>
                    </a:cubicBezTo>
                    <a:cubicBezTo>
                      <a:pt x="4" y="105"/>
                      <a:pt x="0" y="140"/>
                      <a:pt x="23" y="136"/>
                    </a:cubicBezTo>
                    <a:cubicBezTo>
                      <a:pt x="46" y="132"/>
                      <a:pt x="122" y="87"/>
                      <a:pt x="160" y="68"/>
                    </a:cubicBezTo>
                    <a:cubicBezTo>
                      <a:pt x="198" y="49"/>
                      <a:pt x="227" y="22"/>
                      <a:pt x="250" y="22"/>
                    </a:cubicBezTo>
                    <a:cubicBezTo>
                      <a:pt x="273" y="22"/>
                      <a:pt x="300" y="53"/>
                      <a:pt x="296" y="68"/>
                    </a:cubicBezTo>
                    <a:cubicBezTo>
                      <a:pt x="292" y="83"/>
                      <a:pt x="239" y="105"/>
                      <a:pt x="228" y="113"/>
                    </a:cubicBezTo>
                  </a:path>
                </a:pathLst>
              </a:custGeom>
              <a:noFill/>
              <a:ln w="9525">
                <a:solidFill>
                  <a:srgbClr val="464D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/>
              </a:p>
            </p:txBody>
          </p:sp>
          <p:sp>
            <p:nvSpPr>
              <p:cNvPr id="13379" name="Oval 143"/>
              <p:cNvSpPr>
                <a:spLocks noChangeArrowheads="1"/>
              </p:cNvSpPr>
              <p:nvPr/>
            </p:nvSpPr>
            <p:spPr bwMode="auto">
              <a:xfrm>
                <a:off x="4594" y="3861"/>
                <a:ext cx="40" cy="45"/>
              </a:xfrm>
              <a:prstGeom prst="ellipse">
                <a:avLst/>
              </a:prstGeom>
              <a:solidFill>
                <a:schemeClr val="bg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80" name="Oval 144"/>
              <p:cNvSpPr>
                <a:spLocks noChangeArrowheads="1"/>
              </p:cNvSpPr>
              <p:nvPr/>
            </p:nvSpPr>
            <p:spPr bwMode="auto">
              <a:xfrm>
                <a:off x="4634" y="3725"/>
                <a:ext cx="40" cy="45"/>
              </a:xfrm>
              <a:prstGeom prst="ellipse">
                <a:avLst/>
              </a:prstGeom>
              <a:solidFill>
                <a:schemeClr val="bg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81" name="Oval 145"/>
              <p:cNvSpPr>
                <a:spLocks noChangeArrowheads="1"/>
              </p:cNvSpPr>
              <p:nvPr/>
            </p:nvSpPr>
            <p:spPr bwMode="auto">
              <a:xfrm>
                <a:off x="4594" y="3634"/>
                <a:ext cx="40" cy="45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82" name="Oval 146"/>
              <p:cNvSpPr>
                <a:spLocks noChangeArrowheads="1"/>
              </p:cNvSpPr>
              <p:nvPr/>
            </p:nvSpPr>
            <p:spPr bwMode="auto">
              <a:xfrm>
                <a:off x="4533" y="3680"/>
                <a:ext cx="40" cy="45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83" name="Oval 147"/>
              <p:cNvSpPr>
                <a:spLocks noChangeArrowheads="1"/>
              </p:cNvSpPr>
              <p:nvPr/>
            </p:nvSpPr>
            <p:spPr bwMode="auto">
              <a:xfrm>
                <a:off x="4573" y="3748"/>
                <a:ext cx="40" cy="45"/>
              </a:xfrm>
              <a:prstGeom prst="ellipse">
                <a:avLst/>
              </a:prstGeom>
              <a:solidFill>
                <a:schemeClr val="bg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  <p:sp>
            <p:nvSpPr>
              <p:cNvPr id="13384" name="Oval 148"/>
              <p:cNvSpPr>
                <a:spLocks noChangeArrowheads="1"/>
              </p:cNvSpPr>
              <p:nvPr/>
            </p:nvSpPr>
            <p:spPr bwMode="auto">
              <a:xfrm>
                <a:off x="4533" y="3589"/>
                <a:ext cx="40" cy="45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ru-RU">
                  <a:latin typeface="Calibri" pitchFamily="34" charset="0"/>
                </a:endParaRPr>
              </a:p>
            </p:txBody>
          </p:sp>
        </p:grpSp>
        <p:sp>
          <p:nvSpPr>
            <p:cNvPr id="13318" name="Line 151"/>
            <p:cNvSpPr>
              <a:spLocks noChangeShapeType="1"/>
            </p:cNvSpPr>
            <p:nvPr/>
          </p:nvSpPr>
          <p:spPr bwMode="auto">
            <a:xfrm>
              <a:off x="2220" y="2500"/>
              <a:ext cx="1976" cy="58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Line 152"/>
            <p:cNvSpPr>
              <a:spLocks noChangeShapeType="1"/>
            </p:cNvSpPr>
            <p:nvPr/>
          </p:nvSpPr>
          <p:spPr bwMode="auto">
            <a:xfrm flipV="1">
              <a:off x="2179" y="1071"/>
              <a:ext cx="1896" cy="120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Line 153"/>
            <p:cNvSpPr>
              <a:spLocks noChangeShapeType="1"/>
            </p:cNvSpPr>
            <p:nvPr/>
          </p:nvSpPr>
          <p:spPr bwMode="auto">
            <a:xfrm flipV="1">
              <a:off x="2220" y="2023"/>
              <a:ext cx="1895" cy="36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Oval 154"/>
            <p:cNvSpPr>
              <a:spLocks noChangeArrowheads="1"/>
            </p:cNvSpPr>
            <p:nvPr/>
          </p:nvSpPr>
          <p:spPr bwMode="auto">
            <a:xfrm>
              <a:off x="2018" y="2341"/>
              <a:ext cx="121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  <p:sp useBgFill="1">
          <p:nvSpPr>
            <p:cNvPr id="10" name="Rectangle 155"/>
            <p:cNvSpPr>
              <a:spLocks noChangeArrowheads="1"/>
            </p:cNvSpPr>
            <p:nvPr/>
          </p:nvSpPr>
          <p:spPr bwMode="auto">
            <a:xfrm>
              <a:off x="2955" y="1411"/>
              <a:ext cx="827" cy="355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762000"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Експресія</a:t>
              </a:r>
            </a:p>
            <a:p>
              <a:pPr algn="ctr" defTabSz="762000"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антигена</a:t>
              </a:r>
              <a:endParaRPr lang="de-DE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 useBgFill="1">
          <p:nvSpPr>
            <p:cNvPr id="11" name="Rectangle 156"/>
            <p:cNvSpPr>
              <a:spLocks noChangeArrowheads="1"/>
            </p:cNvSpPr>
            <p:nvPr/>
          </p:nvSpPr>
          <p:spPr bwMode="auto">
            <a:xfrm>
              <a:off x="2875" y="2069"/>
              <a:ext cx="1078" cy="275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762000"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Рецептори і транспортери</a:t>
              </a:r>
              <a:endParaRPr lang="de-DE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 useBgFill="1">
          <p:nvSpPr>
            <p:cNvPr id="12" name="Rectangle 157"/>
            <p:cNvSpPr>
              <a:spLocks noChangeArrowheads="1"/>
            </p:cNvSpPr>
            <p:nvPr/>
          </p:nvSpPr>
          <p:spPr bwMode="auto">
            <a:xfrm>
              <a:off x="2966" y="2630"/>
              <a:ext cx="897" cy="275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762000"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Активність ферментів</a:t>
              </a:r>
              <a:endParaRPr lang="de-DE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3325" name="Line 158"/>
            <p:cNvSpPr>
              <a:spLocks noChangeShapeType="1"/>
            </p:cNvSpPr>
            <p:nvPr/>
          </p:nvSpPr>
          <p:spPr bwMode="auto">
            <a:xfrm>
              <a:off x="2179" y="2568"/>
              <a:ext cx="2198" cy="122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4" name="Rectangle 159"/>
            <p:cNvSpPr>
              <a:spLocks noChangeArrowheads="1"/>
            </p:cNvSpPr>
            <p:nvPr/>
          </p:nvSpPr>
          <p:spPr bwMode="auto">
            <a:xfrm>
              <a:off x="2865" y="3178"/>
              <a:ext cx="1009" cy="508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defTabSz="762000" fontAlgn="auto">
                <a:lnSpc>
                  <a:spcPct val="11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Мембранні канали</a:t>
              </a:r>
              <a:endParaRPr lang="de-DE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 useBgFill="1">
          <p:nvSpPr>
            <p:cNvPr id="13327" name="Rectangle 160"/>
            <p:cNvSpPr>
              <a:spLocks noChangeArrowheads="1"/>
            </p:cNvSpPr>
            <p:nvPr/>
          </p:nvSpPr>
          <p:spPr bwMode="auto">
            <a:xfrm>
              <a:off x="2966" y="3135"/>
              <a:ext cx="444" cy="68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ru-RU">
                <a:latin typeface="Calibri" pitchFamily="34" charset="0"/>
              </a:endParaRPr>
            </a:p>
          </p:txBody>
        </p:sp>
      </p:grpSp>
      <p:sp>
        <p:nvSpPr>
          <p:cNvPr id="161" name="Rectangle 160"/>
          <p:cNvSpPr/>
          <p:nvPr/>
        </p:nvSpPr>
        <p:spPr>
          <a:xfrm>
            <a:off x="285750" y="1155700"/>
            <a:ext cx="4572000" cy="5345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Перфузія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Метаболізм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Проліферація клітин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Апоптоз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Оксигенація / гіпоксія 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Ангіогенез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Рецепторний статус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Зв’язування антитіл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Генна візуалізація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Транспорт амінокислот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Синтез білків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Мінеральний баланс кісток Фармакокінетика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in vivo </a:t>
            </a:r>
            <a:endParaRPr 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357188" y="71438"/>
            <a:ext cx="8358187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FFFF00"/>
                </a:highlight>
                <a:latin typeface="Times New Roman" charset="0"/>
              </a:rPr>
              <a:t>Зображувані сутності</a:t>
            </a:r>
            <a:endParaRPr lang="ru-RU" sz="4400" dirty="0">
              <a:solidFill>
                <a:srgbClr val="FF0000"/>
              </a:solidFill>
              <a:highlight>
                <a:srgbClr val="FFFF00"/>
              </a:highligh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36020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581711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59-</a:t>
            </a:r>
            <a:r>
              <a:rPr lang="uk-UA" sz="2800" dirty="0" err="1"/>
              <a:t>річн</a:t>
            </a:r>
            <a:r>
              <a:rPr lang="uk-UA" sz="2800" dirty="0"/>
              <a:t>. ж. </a:t>
            </a:r>
            <a:r>
              <a:rPr lang="uk-UA" sz="2800" dirty="0" err="1"/>
              <a:t>Дз</a:t>
            </a:r>
            <a:r>
              <a:rPr lang="uk-UA" sz="2800" dirty="0"/>
              <a:t>. </a:t>
            </a:r>
            <a:r>
              <a:rPr lang="uk-UA" sz="2800" dirty="0" err="1"/>
              <a:t>Рефлюкс-езофагіт</a:t>
            </a:r>
            <a:r>
              <a:rPr lang="en-US" sz="2800" dirty="0"/>
              <a:t> (</a:t>
            </a:r>
            <a:r>
              <a:rPr lang="uk-UA" sz="2800" i="1" dirty="0"/>
              <a:t>стрілка)</a:t>
            </a:r>
            <a:endParaRPr lang="ru-RU" sz="28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-1786"/>
            <a:ext cx="5841409" cy="582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2373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5832648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16632"/>
            <a:ext cx="58326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0" dirty="0">
                <a:solidFill>
                  <a:srgbClr val="FF0000"/>
                </a:solidFill>
                <a:highlight>
                  <a:srgbClr val="FFFF00"/>
                </a:highlight>
              </a:rPr>
              <a:t>Онкологія</a:t>
            </a:r>
            <a:endParaRPr lang="ru-RU" sz="4400" b="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581213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5172"/>
            <a:ext cx="36576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54868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  <a:highlight>
                  <a:srgbClr val="FFFF00"/>
                </a:highlight>
              </a:rPr>
              <a:t>Онкологія</a:t>
            </a:r>
            <a:endParaRPr lang="ru-RU" sz="36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035" y="1195172"/>
            <a:ext cx="4190442" cy="417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53332" y="547811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71-</a:t>
            </a:r>
            <a:r>
              <a:rPr lang="uk-UA" dirty="0" err="1"/>
              <a:t>річн</a:t>
            </a:r>
            <a:r>
              <a:rPr lang="uk-UA" dirty="0"/>
              <a:t>. </a:t>
            </a:r>
            <a:r>
              <a:rPr lang="uk-UA" dirty="0" err="1"/>
              <a:t>Чол</a:t>
            </a:r>
            <a:r>
              <a:rPr lang="uk-UA" dirty="0"/>
              <a:t>. </a:t>
            </a:r>
            <a:r>
              <a:rPr lang="uk-UA" dirty="0" err="1"/>
              <a:t>Дз</a:t>
            </a:r>
            <a:r>
              <a:rPr lang="uk-UA" dirty="0"/>
              <a:t>. </a:t>
            </a:r>
            <a:r>
              <a:rPr lang="en-US" dirty="0"/>
              <a:t>T1 </a:t>
            </a:r>
            <a:r>
              <a:rPr lang="uk-UA" dirty="0" err="1"/>
              <a:t>аденокарцінома</a:t>
            </a:r>
            <a:r>
              <a:rPr lang="uk-UA" dirty="0"/>
              <a:t> стравоходу</a:t>
            </a:r>
            <a:r>
              <a:rPr lang="en-US" dirty="0"/>
              <a:t> (</a:t>
            </a:r>
            <a:r>
              <a:rPr lang="uk-UA" i="1" dirty="0"/>
              <a:t>стрілка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6348487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Мета в легеню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8654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350"/>
            <a:ext cx="44656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86470"/>
            <a:ext cx="3452314" cy="464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ідзаголовок 3">
            <a:extLst>
              <a:ext uri="{FF2B5EF4-FFF2-40B4-BE49-F238E27FC236}">
                <a16:creationId xmlns:a16="http://schemas.microsoft.com/office/drawing/2014/main" id="{A1BE56CD-F855-4C8D-9ACF-D541AD7D10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93062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06" y="121633"/>
            <a:ext cx="8803387" cy="6614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2342769" y="225988"/>
            <a:ext cx="43894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altLang="ru-RU" sz="3600" b="0" dirty="0">
                <a:solidFill>
                  <a:srgbClr val="FFC000"/>
                </a:solidFill>
              </a:rPr>
              <a:t>ДЯКУЮ ЗА УВАГУ!</a:t>
            </a:r>
            <a:endParaRPr lang="ru-RU" altLang="ru-RU" sz="3600" b="0" dirty="0">
              <a:solidFill>
                <a:srgbClr val="FFC000"/>
              </a:solidFill>
            </a:endParaRPr>
          </a:p>
        </p:txBody>
      </p:sp>
      <p:pic>
        <p:nvPicPr>
          <p:cNvPr id="25603" name="Picture 3" descr="XR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24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1521" y="1052736"/>
            <a:ext cx="8640959" cy="2016223"/>
          </a:xfrm>
        </p:spPr>
        <p:txBody>
          <a:bodyPr>
            <a:normAutofit lnSpcReduction="10000"/>
          </a:bodyPr>
          <a:lstStyle/>
          <a:p>
            <a:pPr algn="ctr" eaLnBrk="1" hangingPunct="1">
              <a:spcBef>
                <a:spcPts val="0"/>
              </a:spcBef>
              <a:defRPr/>
            </a:pPr>
            <a:r>
              <a:rPr lang="ru-RU" altLang="ru-RU" sz="32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Дозиметрія</a:t>
            </a:r>
            <a:r>
              <a:rPr lang="ru-RU" altLang="ru-RU" sz="3200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―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галузь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ядерної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фізики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</a:p>
          <a:p>
            <a:pPr algn="ctr" eaLnBrk="1" hangingPunct="1">
              <a:spcBef>
                <a:spcPts val="0"/>
              </a:spcBef>
              <a:defRPr/>
            </a:pP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з проблем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визначення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величини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,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інтенсивності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</a:p>
          <a:p>
            <a:pPr algn="ctr" eaLnBrk="1" hangingPunct="1">
              <a:spcBef>
                <a:spcPts val="0"/>
              </a:spcBef>
              <a:defRPr/>
            </a:pP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та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розподілу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у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просторі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та/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або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часі</a:t>
            </a:r>
            <a:r>
              <a:rPr lang="en-US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endParaRPr lang="uk-UA" altLang="ru-RU" sz="32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 algn="ctr" eaLnBrk="1" hangingPunct="1">
              <a:spcBef>
                <a:spcPts val="0"/>
              </a:spcBef>
              <a:defRPr/>
            </a:pP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дози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опромінення</a:t>
            </a:r>
            <a:r>
              <a:rPr lang="ru-RU" altLang="ru-RU" sz="32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</a:p>
          <a:p>
            <a:pPr algn="l" eaLnBrk="1" hangingPunct="1">
              <a:defRPr/>
            </a:pPr>
            <a:endParaRPr lang="ru-RU" altLang="ru-RU" sz="3200" dirty="0">
              <a:ln>
                <a:solidFill>
                  <a:schemeClr val="tx1"/>
                </a:solidFill>
              </a:ln>
              <a:latin typeface="Times New Roman Cyr" panose="02020603050405020304" pitchFamily="18" charset="-52"/>
            </a:endParaRPr>
          </a:p>
          <a:p>
            <a:pPr eaLnBrk="1" hangingPunct="1">
              <a:defRPr/>
            </a:pPr>
            <a:endParaRPr lang="ru-RU" alt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1" y="2996953"/>
            <a:ext cx="8568952" cy="216024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Доза</a:t>
            </a:r>
            <a:r>
              <a:rPr lang="ru-RU" altLang="ru-RU" sz="32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опромінення</a:t>
            </a:r>
            <a:r>
              <a:rPr lang="ru-RU" altLang="ru-RU" sz="32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― 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величина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енергії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передана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струменем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випромінення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певній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одиниці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маси</a:t>
            </a:r>
            <a:r>
              <a:rPr lang="ru-RU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200" b="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речовини</a:t>
            </a:r>
            <a:endParaRPr lang="ru-RU" altLang="ru-RU" sz="3200" b="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anose="02020603050405020304" pitchFamily="18" charset="-5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1" y="5229944"/>
            <a:ext cx="8568952" cy="93536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Потужність дози</a:t>
            </a:r>
            <a:r>
              <a:rPr lang="uk-UA" altLang="ru-RU" sz="3200" b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itchFamily="18" charset="-52"/>
              </a:rPr>
              <a:t> </a:t>
            </a:r>
            <a:r>
              <a:rPr lang="ru-RU" altLang="ru-RU" sz="28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― </a:t>
            </a:r>
            <a:r>
              <a:rPr lang="ru-RU" altLang="ru-RU" sz="2800" b="0" dirty="0">
                <a:ln>
                  <a:solidFill>
                    <a:schemeClr val="tx1"/>
                  </a:solidFill>
                </a:ln>
                <a:latin typeface="Times New Roman Cyr" pitchFamily="18" charset="-52"/>
              </a:rPr>
              <a:t>доза за </a:t>
            </a:r>
            <a:r>
              <a:rPr lang="ru-RU" altLang="ru-RU" sz="2800" b="0" dirty="0" err="1">
                <a:ln>
                  <a:solidFill>
                    <a:schemeClr val="tx1"/>
                  </a:solidFill>
                </a:ln>
                <a:latin typeface="Times New Roman Cyr" pitchFamily="18" charset="-52"/>
              </a:rPr>
              <a:t>одиницю</a:t>
            </a:r>
            <a:r>
              <a:rPr lang="ru-RU" altLang="ru-RU" sz="2800" b="0" dirty="0">
                <a:ln>
                  <a:solidFill>
                    <a:schemeClr val="tx1"/>
                  </a:solidFill>
                </a:ln>
                <a:latin typeface="Times New Roman Cyr" pitchFamily="18" charset="-52"/>
              </a:rPr>
              <a:t> часу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141959"/>
            <a:ext cx="9144000" cy="29432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360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Пряме</a:t>
            </a:r>
            <a:r>
              <a:rPr lang="ru-RU" altLang="ru-RU" sz="36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60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визначення</a:t>
            </a:r>
            <a:r>
              <a:rPr lang="ru-RU" altLang="ru-RU" sz="36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60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поглинутої</a:t>
            </a:r>
            <a:r>
              <a:rPr lang="ru-RU" altLang="ru-RU" sz="36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60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енергії</a:t>
            </a:r>
            <a:r>
              <a:rPr lang="ru-RU" altLang="ru-RU" sz="36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360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випромінення</a:t>
            </a:r>
            <a:r>
              <a:rPr lang="ru-RU" altLang="ru-RU" sz="36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живою тканиною </a:t>
            </a:r>
          </a:p>
          <a:p>
            <a:pPr algn="ctr" eaLnBrk="1" hangingPunct="1">
              <a:defRPr/>
            </a:pPr>
            <a:r>
              <a:rPr lang="ru-RU" altLang="ru-RU" sz="3600" u="sng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є </a:t>
            </a:r>
            <a:r>
              <a:rPr lang="ru-RU" altLang="ru-RU" sz="3600" u="sng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нерозв’язною</a:t>
            </a:r>
            <a:r>
              <a:rPr lang="ru-RU" altLang="ru-RU" sz="3600" u="sng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задачею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484313"/>
            <a:ext cx="7848600" cy="345685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8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Дозиметричне</a:t>
            </a:r>
            <a:r>
              <a:rPr lang="ru-RU" altLang="ru-RU" sz="28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28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модельне</a:t>
            </a:r>
            <a:r>
              <a:rPr lang="ru-RU" altLang="ru-RU" sz="28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28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середовище</a:t>
            </a:r>
            <a:r>
              <a:rPr lang="ru-RU" altLang="ru-RU" sz="28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―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фізичне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чи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хімічне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середовище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, в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якому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можна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здійснити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прямі</a:t>
            </a:r>
            <a:r>
              <a:rPr lang="ru-RU" altLang="ru-RU" sz="280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вимірювання</a:t>
            </a:r>
            <a:r>
              <a:rPr lang="ru-RU" altLang="ru-RU" sz="2800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поглинутої</a:t>
            </a:r>
            <a:r>
              <a:rPr lang="ru-RU" altLang="ru-RU" sz="2800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енергії</a:t>
            </a:r>
            <a:r>
              <a:rPr lang="ru-RU" altLang="ru-RU" sz="2800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випромінення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за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певними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</a:p>
          <a:p>
            <a:pPr algn="ctr" eaLnBrk="1" hangingPunct="1">
              <a:defRPr/>
            </a:pP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фізичними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чи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хімічними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ефектами</a:t>
            </a:r>
            <a:endParaRPr lang="ru-RU" altLang="ru-RU" sz="2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 algn="ctr" eaLnBrk="1" hangingPunct="1">
              <a:defRPr/>
            </a:pP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(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іонізація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,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сцинтиляція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,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почорніння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фотоплівки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,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теплоутворення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,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хімічні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реакції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altLang="ru-RU" sz="2800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тощо</a:t>
            </a:r>
            <a:r>
              <a:rPr lang="ru-RU" altLang="ru-RU" sz="2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)</a:t>
            </a:r>
            <a:r>
              <a:rPr lang="ru-RU" alt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772816"/>
            <a:ext cx="8280400" cy="208823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altLang="ru-RU" sz="32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anose="02020603050405020304" pitchFamily="18" charset="-52"/>
              </a:rPr>
              <a:t>Дозиметричні</a:t>
            </a:r>
            <a:r>
              <a:rPr lang="ru-RU" altLang="ru-RU" sz="32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модельні</a:t>
            </a:r>
            <a:r>
              <a:rPr lang="ru-RU" altLang="ru-RU" sz="32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середовища</a:t>
            </a:r>
            <a:r>
              <a:rPr lang="ru-RU" altLang="ru-RU" sz="32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</a:p>
          <a:p>
            <a:pPr marL="1980000" lvl="4" indent="0" algn="l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altLang="ru-RU" sz="32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         </a:t>
            </a:r>
            <a:r>
              <a:rPr lang="ru-RU" altLang="ru-RU" sz="3200" dirty="0" err="1">
                <a:ln>
                  <a:solidFill>
                    <a:schemeClr val="tx1">
                      <a:lumMod val="95000"/>
                    </a:schemeClr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тверді</a:t>
            </a:r>
            <a:r>
              <a:rPr lang="ru-RU" altLang="ru-RU" sz="3200" dirty="0">
                <a:ln>
                  <a:solidFill>
                    <a:schemeClr val="tx1">
                      <a:lumMod val="95000"/>
                    </a:schemeClr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altLang="ru-RU" sz="3200" dirty="0" err="1">
                <a:ln>
                  <a:solidFill>
                    <a:schemeClr val="tx1">
                      <a:lumMod val="95000"/>
                    </a:schemeClr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тіла</a:t>
            </a:r>
            <a:endParaRPr lang="ru-RU" altLang="ru-RU" sz="3200" dirty="0"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  <a:p>
            <a:pPr marL="1980000" lvl="4" indent="0" algn="l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altLang="ru-RU" sz="3200" dirty="0">
                <a:ln>
                  <a:solidFill>
                    <a:schemeClr val="tx1">
                      <a:lumMod val="95000"/>
                    </a:schemeClr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         гази</a:t>
            </a:r>
          </a:p>
          <a:p>
            <a:pPr marL="1980000" lvl="4" indent="0" algn="l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altLang="ru-RU" sz="3200" dirty="0">
                <a:ln>
                  <a:solidFill>
                    <a:schemeClr val="tx1">
                      <a:lumMod val="95000"/>
                    </a:schemeClr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         </a:t>
            </a:r>
            <a:r>
              <a:rPr lang="ru-RU" altLang="ru-RU" sz="3200" dirty="0" err="1">
                <a:ln>
                  <a:solidFill>
                    <a:schemeClr val="tx1">
                      <a:lumMod val="95000"/>
                    </a:schemeClr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рідини</a:t>
            </a:r>
            <a:endParaRPr lang="ru-RU" altLang="ru-RU" sz="3200" dirty="0">
              <a:ln>
                <a:solidFill>
                  <a:schemeClr val="tx1">
                    <a:lumMod val="95000"/>
                  </a:schemeClr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2849</TotalTime>
  <Words>1163</Words>
  <Application>Microsoft Office PowerPoint</Application>
  <PresentationFormat>Екран (4:3)</PresentationFormat>
  <Paragraphs>236</Paragraphs>
  <Slides>57</Slides>
  <Notes>22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57</vt:i4>
      </vt:variant>
    </vt:vector>
  </HeadingPairs>
  <TitlesOfParts>
    <vt:vector size="67" baseType="lpstr">
      <vt:lpstr>Arial</vt:lpstr>
      <vt:lpstr>Calibri</vt:lpstr>
      <vt:lpstr>Constantia</vt:lpstr>
      <vt:lpstr>Helvetica</vt:lpstr>
      <vt:lpstr>Symbol</vt:lpstr>
      <vt:lpstr>Times New Roman</vt:lpstr>
      <vt:lpstr>Times New Roman Cyr</vt:lpstr>
      <vt:lpstr>Wingdings</vt:lpstr>
      <vt:lpstr>Wingdings 2</vt:lpstr>
      <vt:lpstr>Поток</vt:lpstr>
      <vt:lpstr>Презентація PowerPoint</vt:lpstr>
      <vt:lpstr>Презентація PowerPoint</vt:lpstr>
      <vt:lpstr>Задачі радіаційних вимірювань</vt:lpstr>
      <vt:lpstr>Принципова схема індикатора радіації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Принципова схема дозиметра</vt:lpstr>
      <vt:lpstr>Типи дозиметричних детекторів</vt:lpstr>
      <vt:lpstr>Принцип дії  іонізаційного детектора</vt:lpstr>
      <vt:lpstr>Іонізаційний дозиметр</vt:lpstr>
      <vt:lpstr>Принцип дії  сцинтиляційного детектора</vt:lpstr>
      <vt:lpstr>Презентація PowerPoint</vt:lpstr>
      <vt:lpstr>Презентація PowerPoint</vt:lpstr>
      <vt:lpstr>Презентація PowerPoint</vt:lpstr>
      <vt:lpstr> </vt:lpstr>
      <vt:lpstr> 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Микола Пилипенко</cp:lastModifiedBy>
  <cp:revision>254</cp:revision>
  <cp:lastPrinted>2015-08-28T15:24:20Z</cp:lastPrinted>
  <dcterms:created xsi:type="dcterms:W3CDTF">1601-01-01T00:00:00Z</dcterms:created>
  <dcterms:modified xsi:type="dcterms:W3CDTF">2019-10-29T18:06:58Z</dcterms:modified>
</cp:coreProperties>
</file>