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6" r:id="rId41"/>
    <p:sldId id="297" r:id="rId42"/>
    <p:sldId id="298" r:id="rId43"/>
    <p:sldId id="299" r:id="rId44"/>
    <p:sldId id="300" r:id="rId45"/>
    <p:sldId id="301" r:id="rId46"/>
    <p:sldId id="302" r:id="rId47"/>
    <p:sldId id="303" r:id="rId48"/>
    <p:sldId id="304" r:id="rId49"/>
    <p:sldId id="305" r:id="rId50"/>
    <p:sldId id="306" r:id="rId51"/>
    <p:sldId id="307" r:id="rId52"/>
    <p:sldId id="308" r:id="rId53"/>
    <p:sldId id="309" r:id="rId54"/>
    <p:sldId id="310" r:id="rId55"/>
    <p:sldId id="311" r:id="rId56"/>
    <p:sldId id="312" r:id="rId57"/>
    <p:sldId id="313" r:id="rId58"/>
    <p:sldId id="314" r:id="rId59"/>
    <p:sldId id="315" r:id="rId60"/>
    <p:sldId id="316" r:id="rId61"/>
    <p:sldId id="317" r:id="rId62"/>
    <p:sldId id="318" r:id="rId63"/>
    <p:sldId id="319" r:id="rId64"/>
    <p:sldId id="320" r:id="rId65"/>
    <p:sldId id="321" r:id="rId66"/>
    <p:sldId id="322" r:id="rId67"/>
    <p:sldId id="323" r:id="rId68"/>
    <p:sldId id="324" r:id="rId69"/>
    <p:sldId id="325" r:id="rId70"/>
    <p:sldId id="326" r:id="rId71"/>
    <p:sldId id="327" r:id="rId72"/>
    <p:sldId id="328" r:id="rId73"/>
    <p:sldId id="329" r:id="rId74"/>
    <p:sldId id="330" r:id="rId75"/>
    <p:sldId id="331" r:id="rId76"/>
    <p:sldId id="332" r:id="rId77"/>
    <p:sldId id="333" r:id="rId78"/>
    <p:sldId id="334" r:id="rId79"/>
    <p:sldId id="335" r:id="rId80"/>
    <p:sldId id="336" r:id="rId81"/>
    <p:sldId id="337" r:id="rId82"/>
    <p:sldId id="338" r:id="rId83"/>
    <p:sldId id="339" r:id="rId84"/>
    <p:sldId id="340" r:id="rId85"/>
    <p:sldId id="341" r:id="rId86"/>
    <p:sldId id="342" r:id="rId87"/>
    <p:sldId id="343" r:id="rId88"/>
    <p:sldId id="345" r:id="rId89"/>
    <p:sldId id="346" r:id="rId90"/>
    <p:sldId id="347" r:id="rId91"/>
    <p:sldId id="349" r:id="rId92"/>
    <p:sldId id="348" r:id="rId9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02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slide" Target="slides/slide75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97" Type="http://schemas.openxmlformats.org/officeDocument/2006/relationships/tableStyles" Target="tableStyles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87" Type="http://schemas.openxmlformats.org/officeDocument/2006/relationships/slide" Target="slides/slide86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90" Type="http://schemas.openxmlformats.org/officeDocument/2006/relationships/slide" Target="slides/slide89.xml"/><Relationship Id="rId95" Type="http://schemas.openxmlformats.org/officeDocument/2006/relationships/viewProps" Target="viewProps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93" Type="http://schemas.openxmlformats.org/officeDocument/2006/relationships/slide" Target="slides/slide92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A87956-F569-410A-8FE1-CBE6E72E3C92}" type="datetimeFigureOut">
              <a:rPr lang="ru-RU" smtClean="0"/>
              <a:pPr/>
              <a:t>03.12.2019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7488D-50A9-4D5F-8142-6CA6EA4EDAE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A87956-F569-410A-8FE1-CBE6E72E3C92}" type="datetimeFigureOut">
              <a:rPr lang="ru-RU" smtClean="0"/>
              <a:pPr/>
              <a:t>03.12.2019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7488D-50A9-4D5F-8142-6CA6EA4EDAE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A87956-F569-410A-8FE1-CBE6E72E3C92}" type="datetimeFigureOut">
              <a:rPr lang="ru-RU" smtClean="0"/>
              <a:pPr/>
              <a:t>03.12.2019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7488D-50A9-4D5F-8142-6CA6EA4EDAE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A87956-F569-410A-8FE1-CBE6E72E3C92}" type="datetimeFigureOut">
              <a:rPr lang="ru-RU" smtClean="0"/>
              <a:pPr/>
              <a:t>03.12.2019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7488D-50A9-4D5F-8142-6CA6EA4EDAE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A87956-F569-410A-8FE1-CBE6E72E3C92}" type="datetimeFigureOut">
              <a:rPr lang="ru-RU" smtClean="0"/>
              <a:pPr/>
              <a:t>03.12.2019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7488D-50A9-4D5F-8142-6CA6EA4EDAE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A87956-F569-410A-8FE1-CBE6E72E3C92}" type="datetimeFigureOut">
              <a:rPr lang="ru-RU" smtClean="0"/>
              <a:pPr/>
              <a:t>03.12.2019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7488D-50A9-4D5F-8142-6CA6EA4EDAE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A87956-F569-410A-8FE1-CBE6E72E3C92}" type="datetimeFigureOut">
              <a:rPr lang="ru-RU" smtClean="0"/>
              <a:pPr/>
              <a:t>03.12.2019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7488D-50A9-4D5F-8142-6CA6EA4EDAE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A87956-F569-410A-8FE1-CBE6E72E3C92}" type="datetimeFigureOut">
              <a:rPr lang="ru-RU" smtClean="0"/>
              <a:pPr/>
              <a:t>03.12.2019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7488D-50A9-4D5F-8142-6CA6EA4EDAE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A87956-F569-410A-8FE1-CBE6E72E3C92}" type="datetimeFigureOut">
              <a:rPr lang="ru-RU" smtClean="0"/>
              <a:pPr/>
              <a:t>03.12.2019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7488D-50A9-4D5F-8142-6CA6EA4EDAE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A87956-F569-410A-8FE1-CBE6E72E3C92}" type="datetimeFigureOut">
              <a:rPr lang="ru-RU" smtClean="0"/>
              <a:pPr/>
              <a:t>03.12.2019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7488D-50A9-4D5F-8142-6CA6EA4EDAE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A87956-F569-410A-8FE1-CBE6E72E3C92}" type="datetimeFigureOut">
              <a:rPr lang="ru-RU" smtClean="0"/>
              <a:pPr/>
              <a:t>03.12.2019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1567488D-50A9-4D5F-8142-6CA6EA4EDAE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CEA87956-F569-410A-8FE1-CBE6E72E3C92}" type="datetimeFigureOut">
              <a:rPr lang="ru-RU" smtClean="0"/>
              <a:pPr/>
              <a:t>03.12.2019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567488D-50A9-4D5F-8142-6CA6EA4EDAE4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8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4000" dirty="0" smtClean="0">
                <a:latin typeface="Times New Roman" pitchFamily="18" charset="0"/>
              </a:rPr>
              <a:t>Тема </a:t>
            </a:r>
            <a:r>
              <a:rPr lang="ru-RU" sz="4000" dirty="0" err="1" smtClean="0">
                <a:latin typeface="Times New Roman" pitchFamily="18" charset="0"/>
              </a:rPr>
              <a:t>лекції</a:t>
            </a:r>
            <a:r>
              <a:rPr lang="ru-RU" sz="4000" dirty="0" smtClean="0">
                <a:latin typeface="Times New Roman" pitchFamily="18" charset="0"/>
              </a:rPr>
              <a:t>: </a:t>
            </a:r>
            <a:r>
              <a:rPr lang="ru-RU" sz="4000" dirty="0" err="1" smtClean="0">
                <a:latin typeface="Times New Roman" pitchFamily="18" charset="0"/>
              </a:rPr>
              <a:t>Ортопедичні</a:t>
            </a:r>
            <a:r>
              <a:rPr lang="ru-RU" sz="4000" dirty="0" smtClean="0">
                <a:latin typeface="Times New Roman" pitchFamily="18" charset="0"/>
              </a:rPr>
              <a:t> </a:t>
            </a:r>
            <a:r>
              <a:rPr lang="ru-RU" sz="4000" dirty="0" err="1" smtClean="0">
                <a:latin typeface="Times New Roman" pitchFamily="18" charset="0"/>
              </a:rPr>
              <a:t>методи</a:t>
            </a:r>
            <a:r>
              <a:rPr lang="ru-RU" sz="4000" dirty="0" smtClean="0">
                <a:latin typeface="Times New Roman" pitchFamily="18" charset="0"/>
              </a:rPr>
              <a:t> </a:t>
            </a:r>
            <a:r>
              <a:rPr lang="ru-RU" sz="4000" dirty="0" err="1" smtClean="0">
                <a:latin typeface="Times New Roman" pitchFamily="18" charset="0"/>
              </a:rPr>
              <a:t>лікування</a:t>
            </a:r>
            <a:r>
              <a:rPr lang="ru-RU" sz="4000" dirty="0" smtClean="0">
                <a:latin typeface="Times New Roman" pitchFamily="18" charset="0"/>
              </a:rPr>
              <a:t> в комплексному </a:t>
            </a:r>
            <a:r>
              <a:rPr lang="ru-RU" sz="4000" dirty="0" err="1" smtClean="0">
                <a:latin typeface="Times New Roman" pitchFamily="18" charset="0"/>
              </a:rPr>
              <a:t>лікуванні</a:t>
            </a:r>
            <a:r>
              <a:rPr lang="ru-RU" sz="4000" dirty="0" smtClean="0">
                <a:latin typeface="Times New Roman" pitchFamily="18" charset="0"/>
              </a:rPr>
              <a:t> </a:t>
            </a:r>
            <a:r>
              <a:rPr lang="ru-RU" sz="4000" dirty="0" err="1" smtClean="0">
                <a:latin typeface="Times New Roman" pitchFamily="18" charset="0"/>
              </a:rPr>
              <a:t>захворювань</a:t>
            </a:r>
            <a:r>
              <a:rPr lang="ru-RU" sz="4000" dirty="0" smtClean="0">
                <a:latin typeface="Times New Roman" pitchFamily="18" charset="0"/>
              </a:rPr>
              <a:t> пародонту</a:t>
            </a:r>
            <a:endParaRPr lang="ru-RU" sz="4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err="1" smtClean="0"/>
              <a:t>Склав</a:t>
            </a:r>
            <a:r>
              <a:rPr lang="ru-RU" dirty="0" smtClean="0"/>
              <a:t> доц. </a:t>
            </a:r>
            <a:r>
              <a:rPr lang="ru-RU" dirty="0" err="1" smtClean="0"/>
              <a:t>Масловський</a:t>
            </a:r>
            <a:r>
              <a:rPr lang="ru-RU" dirty="0" smtClean="0"/>
              <a:t> А.С.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634082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latin typeface="+mn-lt"/>
                <a:cs typeface="Aharoni" pitchFamily="2" charset="-79"/>
              </a:rPr>
              <a:t>      </a:t>
            </a:r>
            <a:r>
              <a:rPr lang="ru-RU" sz="4000" b="1" dirty="0" err="1" smtClean="0">
                <a:solidFill>
                  <a:schemeClr val="accent5">
                    <a:lumMod val="50000"/>
                  </a:schemeClr>
                </a:solidFill>
                <a:latin typeface="+mn-lt"/>
                <a:cs typeface="Aharoni" pitchFamily="2" charset="-79"/>
              </a:rPr>
              <a:t>Вибіркове</a:t>
            </a:r>
            <a:r>
              <a:rPr lang="ru-RU" sz="4000" b="1" dirty="0" smtClean="0">
                <a:solidFill>
                  <a:schemeClr val="accent5">
                    <a:lumMod val="50000"/>
                  </a:schemeClr>
                </a:solidFill>
                <a:latin typeface="+mn-lt"/>
                <a:cs typeface="Aharoni" pitchFamily="2" charset="-79"/>
              </a:rPr>
              <a:t> </a:t>
            </a:r>
            <a:r>
              <a:rPr lang="ru-RU" sz="4000" b="1" dirty="0" err="1" smtClean="0">
                <a:solidFill>
                  <a:schemeClr val="accent5">
                    <a:lumMod val="50000"/>
                  </a:schemeClr>
                </a:solidFill>
                <a:latin typeface="+mn-lt"/>
                <a:cs typeface="Aharoni" pitchFamily="2" charset="-79"/>
              </a:rPr>
              <a:t>пришліфовування</a:t>
            </a:r>
            <a:endParaRPr lang="ru-RU" sz="4000" b="1" dirty="0">
              <a:solidFill>
                <a:schemeClr val="accent5">
                  <a:lumMod val="50000"/>
                </a:schemeClr>
              </a:solidFill>
              <a:latin typeface="+mn-lt"/>
              <a:cs typeface="Aharoni" pitchFamily="2" charset="-79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14400" y="980728"/>
            <a:ext cx="7772400" cy="5039072"/>
          </a:xfrm>
          <a:blipFill>
            <a:blip r:embed="rId2" cstate="print"/>
            <a:tile tx="0" ty="0" sx="100000" sy="100000" flip="none" algn="tl"/>
          </a:blip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 fontScale="85000" lnSpcReduction="10000"/>
          </a:bodyPr>
          <a:lstStyle/>
          <a:p>
            <a:pPr algn="just"/>
            <a:r>
              <a:rPr lang="uk-UA" dirty="0" smtClean="0"/>
              <a:t>На думку автора, при різних жувальних рухах не буває безпосереднього контакту зубів, воно здійснюється опосередковано через харчову грудку, а зуби змикаються лише в остаточній стадії обробки їжі в центральній оклюзії. Тому вибіркове </a:t>
            </a:r>
            <a:r>
              <a:rPr lang="uk-UA" dirty="0" err="1" smtClean="0"/>
              <a:t>пришліфування</a:t>
            </a:r>
            <a:r>
              <a:rPr lang="uk-UA" dirty="0" smtClean="0"/>
              <a:t> направлене на усунення передчасних контактів (</a:t>
            </a:r>
            <a:r>
              <a:rPr lang="uk-UA" dirty="0" err="1" smtClean="0"/>
              <a:t>супраконтактів</a:t>
            </a:r>
            <a:r>
              <a:rPr lang="uk-UA" dirty="0" smtClean="0"/>
              <a:t>) лише в центральній оклюзії. Головною особливістю цієї техніки є те, що отримане в результаті </a:t>
            </a:r>
            <a:r>
              <a:rPr lang="uk-UA" dirty="0" err="1" smtClean="0"/>
              <a:t>пришліфування</a:t>
            </a:r>
            <a:r>
              <a:rPr lang="uk-UA" dirty="0" smtClean="0"/>
              <a:t> оптимальна </a:t>
            </a:r>
            <a:r>
              <a:rPr lang="uk-UA" dirty="0" err="1" smtClean="0"/>
              <a:t>оклюзійна</a:t>
            </a:r>
            <a:r>
              <a:rPr lang="uk-UA" dirty="0" smtClean="0"/>
              <a:t> взаємодія зубних рядів повністю контролюється самим хворим, відчуттям зручності для нього і залежить від індивідуального нервово-м'язового контролю центральної оклюзії. Іншими словами, зімкнення зубних рядів здійснюється самим хворим (без допомоги лікаря) в найбільш зручному для нього положенні.</a:t>
            </a:r>
            <a:endParaRPr lang="uk-UA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922114"/>
          </a:xfrm>
        </p:spPr>
        <p:txBody>
          <a:bodyPr>
            <a:normAutofit fontScale="90000"/>
          </a:bodyPr>
          <a:lstStyle/>
          <a:p>
            <a:r>
              <a:rPr lang="en-US" sz="6000" b="1" dirty="0" smtClean="0"/>
              <a:t>             </a:t>
            </a:r>
            <a:r>
              <a:rPr lang="ru-RU" sz="4900" b="1" dirty="0" err="1" smtClean="0"/>
              <a:t>Показання</a:t>
            </a:r>
            <a:endParaRPr lang="ru-RU" sz="49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1196752"/>
            <a:ext cx="8568952" cy="4823048"/>
          </a:xfrm>
          <a:blipFill>
            <a:blip r:embed="rId2" cstate="print"/>
            <a:tile tx="0" ty="0" sx="100000" sy="100000" flip="none" algn="tl"/>
          </a:blip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r>
              <a:rPr lang="ru-RU" dirty="0" err="1" smtClean="0"/>
              <a:t>Показанням</a:t>
            </a:r>
            <a:r>
              <a:rPr lang="ru-RU" dirty="0" smtClean="0"/>
              <a:t> </a:t>
            </a:r>
            <a:r>
              <a:rPr lang="ru-RU" dirty="0" smtClean="0"/>
              <a:t>для </a:t>
            </a:r>
            <a:r>
              <a:rPr lang="ru-RU" dirty="0" err="1" smtClean="0"/>
              <a:t>цього</a:t>
            </a:r>
            <a:r>
              <a:rPr lang="ru-RU" dirty="0" smtClean="0"/>
              <a:t> є:  </a:t>
            </a:r>
            <a:endParaRPr lang="en-US" dirty="0" smtClean="0"/>
          </a:p>
          <a:p>
            <a:r>
              <a:rPr lang="ru-RU" dirty="0" smtClean="0"/>
              <a:t>1. </a:t>
            </a:r>
            <a:r>
              <a:rPr lang="ru-RU" dirty="0" err="1" smtClean="0"/>
              <a:t>Супраконтакти</a:t>
            </a:r>
            <a:r>
              <a:rPr lang="ru-RU" dirty="0" smtClean="0"/>
              <a:t> при: </a:t>
            </a:r>
            <a:endParaRPr lang="en-US" dirty="0" smtClean="0"/>
          </a:p>
          <a:p>
            <a:r>
              <a:rPr lang="ru-RU" dirty="0" smtClean="0"/>
              <a:t>а) </a:t>
            </a:r>
            <a:r>
              <a:rPr lang="ru-RU" dirty="0" err="1" smtClean="0"/>
              <a:t>вторинних</a:t>
            </a:r>
            <a:r>
              <a:rPr lang="ru-RU" dirty="0" smtClean="0"/>
              <a:t> </a:t>
            </a:r>
            <a:r>
              <a:rPr lang="ru-RU" dirty="0" err="1" smtClean="0"/>
              <a:t>деформаціях</a:t>
            </a:r>
            <a:r>
              <a:rPr lang="ru-RU" dirty="0" smtClean="0"/>
              <a:t> </a:t>
            </a:r>
            <a:r>
              <a:rPr lang="ru-RU" dirty="0" err="1" smtClean="0"/>
              <a:t>зубних</a:t>
            </a:r>
            <a:r>
              <a:rPr lang="ru-RU" dirty="0" smtClean="0"/>
              <a:t> </a:t>
            </a:r>
            <a:r>
              <a:rPr lang="ru-RU" dirty="0" err="1" smtClean="0"/>
              <a:t>рядів</a:t>
            </a:r>
            <a:r>
              <a:rPr lang="ru-RU" dirty="0" smtClean="0"/>
              <a:t> при </a:t>
            </a:r>
            <a:r>
              <a:rPr lang="ru-RU" dirty="0" err="1" smtClean="0"/>
              <a:t>вторинній</a:t>
            </a:r>
            <a:r>
              <a:rPr lang="ru-RU" dirty="0" smtClean="0"/>
              <a:t> </a:t>
            </a:r>
            <a:r>
              <a:rPr lang="ru-RU" dirty="0" err="1" smtClean="0"/>
              <a:t>частковій</a:t>
            </a:r>
            <a:r>
              <a:rPr lang="ru-RU" dirty="0" smtClean="0"/>
              <a:t> </a:t>
            </a:r>
            <a:r>
              <a:rPr lang="ru-RU" dirty="0" err="1" smtClean="0"/>
              <a:t>адентії</a:t>
            </a:r>
            <a:r>
              <a:rPr lang="ru-RU" dirty="0" smtClean="0"/>
              <a:t>; </a:t>
            </a:r>
            <a:endParaRPr lang="en-US" dirty="0" smtClean="0"/>
          </a:p>
          <a:p>
            <a:r>
              <a:rPr lang="en-US" dirty="0" smtClean="0"/>
              <a:t>b) </a:t>
            </a:r>
            <a:r>
              <a:rPr lang="ru-RU" dirty="0" err="1" smtClean="0"/>
              <a:t>підвищеній</a:t>
            </a:r>
            <a:r>
              <a:rPr lang="ru-RU" dirty="0" smtClean="0"/>
              <a:t> </a:t>
            </a:r>
            <a:r>
              <a:rPr lang="ru-RU" dirty="0" err="1" smtClean="0"/>
              <a:t>стертості</a:t>
            </a:r>
            <a:r>
              <a:rPr lang="ru-RU" dirty="0" smtClean="0"/>
              <a:t>;</a:t>
            </a:r>
            <a:endParaRPr lang="en-US" dirty="0" smtClean="0"/>
          </a:p>
          <a:p>
            <a:r>
              <a:rPr lang="en-US" dirty="0" smtClean="0"/>
              <a:t>c</a:t>
            </a:r>
            <a:r>
              <a:rPr lang="ru-RU" dirty="0" smtClean="0"/>
              <a:t>) </a:t>
            </a:r>
            <a:r>
              <a:rPr lang="ru-RU" dirty="0" err="1" smtClean="0"/>
              <a:t>захворюванні</a:t>
            </a:r>
            <a:r>
              <a:rPr lang="ru-RU" dirty="0" smtClean="0"/>
              <a:t> пародонту </a:t>
            </a:r>
            <a:r>
              <a:rPr lang="ru-RU" dirty="0" err="1" smtClean="0"/>
              <a:t>з</a:t>
            </a:r>
            <a:r>
              <a:rPr lang="ru-RU" dirty="0" smtClean="0"/>
              <a:t> </a:t>
            </a:r>
            <a:r>
              <a:rPr lang="ru-RU" dirty="0" err="1" smtClean="0"/>
              <a:t>нахилом</a:t>
            </a:r>
            <a:r>
              <a:rPr lang="ru-RU" dirty="0" smtClean="0"/>
              <a:t> </a:t>
            </a:r>
            <a:r>
              <a:rPr lang="ru-RU" dirty="0" err="1" smtClean="0"/>
              <a:t>зубів</a:t>
            </a:r>
            <a:r>
              <a:rPr lang="ru-RU" dirty="0" smtClean="0"/>
              <a:t>, поворотом </a:t>
            </a:r>
            <a:r>
              <a:rPr lang="ru-RU" dirty="0" err="1" smtClean="0"/>
              <a:t>зубів</a:t>
            </a:r>
            <a:r>
              <a:rPr lang="ru-RU" dirty="0" smtClean="0"/>
              <a:t> </a:t>
            </a:r>
            <a:r>
              <a:rPr lang="ru-RU" dirty="0" err="1" smtClean="0"/>
              <a:t>довкола</a:t>
            </a:r>
            <a:r>
              <a:rPr lang="ru-RU" dirty="0" smtClean="0"/>
              <a:t> </a:t>
            </a:r>
            <a:r>
              <a:rPr lang="ru-RU" dirty="0" err="1" smtClean="0"/>
              <a:t>осі</a:t>
            </a:r>
            <a:r>
              <a:rPr lang="ru-RU" dirty="0" smtClean="0"/>
              <a:t>, </a:t>
            </a:r>
            <a:r>
              <a:rPr lang="ru-RU" dirty="0" err="1" smtClean="0"/>
              <a:t>утворенням</a:t>
            </a:r>
            <a:r>
              <a:rPr lang="ru-RU" dirty="0" smtClean="0"/>
              <a:t> </a:t>
            </a:r>
            <a:r>
              <a:rPr lang="ru-RU" dirty="0" err="1" smtClean="0"/>
              <a:t>діастем</a:t>
            </a:r>
            <a:r>
              <a:rPr lang="ru-RU" dirty="0" smtClean="0"/>
              <a:t> </a:t>
            </a:r>
            <a:r>
              <a:rPr lang="ru-RU" dirty="0" err="1" smtClean="0"/>
              <a:t>і</a:t>
            </a:r>
            <a:r>
              <a:rPr lang="ru-RU" dirty="0" smtClean="0"/>
              <a:t> трем. </a:t>
            </a:r>
            <a:endParaRPr lang="en-US" dirty="0" smtClean="0"/>
          </a:p>
          <a:p>
            <a:r>
              <a:rPr lang="ru-RU" dirty="0" smtClean="0"/>
              <a:t>2. Синдром </a:t>
            </a:r>
            <a:r>
              <a:rPr lang="ru-RU" dirty="0" err="1" smtClean="0"/>
              <a:t>больової</a:t>
            </a:r>
            <a:r>
              <a:rPr lang="ru-RU" dirty="0" smtClean="0"/>
              <a:t> </a:t>
            </a:r>
            <a:r>
              <a:rPr lang="ru-RU" dirty="0" err="1" smtClean="0"/>
              <a:t>дисфункції</a:t>
            </a:r>
            <a:r>
              <a:rPr lang="ru-RU" dirty="0" smtClean="0"/>
              <a:t> </a:t>
            </a:r>
            <a:r>
              <a:rPr lang="ru-RU" dirty="0" err="1" smtClean="0"/>
              <a:t>ніжньощелепного</a:t>
            </a:r>
            <a:r>
              <a:rPr lang="ru-RU" dirty="0" smtClean="0"/>
              <a:t> </a:t>
            </a:r>
            <a:r>
              <a:rPr lang="ru-RU" dirty="0" err="1" smtClean="0"/>
              <a:t>суглоба</a:t>
            </a:r>
            <a:r>
              <a:rPr lang="ru-RU" dirty="0" smtClean="0"/>
              <a:t>. </a:t>
            </a:r>
            <a:endParaRPr lang="en-US" dirty="0" smtClean="0"/>
          </a:p>
          <a:p>
            <a:r>
              <a:rPr lang="ru-RU" dirty="0" smtClean="0"/>
              <a:t>3. </a:t>
            </a:r>
            <a:r>
              <a:rPr lang="ru-RU" dirty="0" err="1" smtClean="0"/>
              <a:t>Відсутність</a:t>
            </a:r>
            <a:r>
              <a:rPr lang="ru-RU" dirty="0" smtClean="0"/>
              <a:t> </a:t>
            </a:r>
            <a:r>
              <a:rPr lang="ru-RU" dirty="0" err="1" smtClean="0"/>
              <a:t>фізіологічної</a:t>
            </a:r>
            <a:r>
              <a:rPr lang="ru-RU" dirty="0" smtClean="0"/>
              <a:t> </a:t>
            </a:r>
            <a:r>
              <a:rPr lang="ru-RU" dirty="0" err="1" smtClean="0"/>
              <a:t>стертості</a:t>
            </a:r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852704"/>
          </a:xfrm>
        </p:spPr>
        <p:txBody>
          <a:bodyPr>
            <a:normAutofit/>
          </a:bodyPr>
          <a:lstStyle/>
          <a:p>
            <a:r>
              <a:rPr lang="en-US" dirty="0" smtClean="0"/>
              <a:t>      </a:t>
            </a:r>
            <a:r>
              <a:rPr lang="ru-RU" b="1" i="1" dirty="0" err="1" smtClean="0"/>
              <a:t>Вибіркове</a:t>
            </a:r>
            <a:r>
              <a:rPr lang="ru-RU" b="1" i="1" dirty="0" smtClean="0"/>
              <a:t> </a:t>
            </a:r>
            <a:r>
              <a:rPr lang="ru-RU" b="1" i="1" dirty="0" err="1" smtClean="0"/>
              <a:t>пришліфування</a:t>
            </a:r>
            <a:endParaRPr lang="ru-RU" b="1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solidFill>
            <a:srgbClr val="FFC000"/>
          </a:solidFill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/>
          <a:p>
            <a:endParaRPr lang="en-US" dirty="0" smtClean="0"/>
          </a:p>
          <a:p>
            <a:r>
              <a:rPr lang="ru-RU" dirty="0" smtClean="0">
                <a:solidFill>
                  <a:schemeClr val="tx1"/>
                </a:solidFill>
              </a:rPr>
              <a:t>Проводиться </a:t>
            </a:r>
            <a:r>
              <a:rPr lang="ru-RU" dirty="0" err="1" smtClean="0">
                <a:solidFill>
                  <a:schemeClr val="tx1"/>
                </a:solidFill>
              </a:rPr>
              <a:t>вибіркове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dirty="0" err="1" smtClean="0">
                <a:solidFill>
                  <a:schemeClr val="tx1"/>
                </a:solidFill>
              </a:rPr>
              <a:t>пришліфування</a:t>
            </a:r>
            <a:r>
              <a:rPr lang="ru-RU" dirty="0" smtClean="0">
                <a:solidFill>
                  <a:schemeClr val="tx1"/>
                </a:solidFill>
              </a:rPr>
              <a:t>: </a:t>
            </a:r>
            <a:endParaRPr lang="en-US" dirty="0" smtClean="0">
              <a:solidFill>
                <a:schemeClr val="tx1"/>
              </a:solidFill>
            </a:endParaRPr>
          </a:p>
          <a:p>
            <a:r>
              <a:rPr lang="ru-RU" dirty="0" smtClean="0">
                <a:solidFill>
                  <a:schemeClr val="tx1"/>
                </a:solidFill>
              </a:rPr>
              <a:t>1. </a:t>
            </a:r>
            <a:r>
              <a:rPr lang="ru-RU" dirty="0" err="1" smtClean="0">
                <a:solidFill>
                  <a:schemeClr val="tx1"/>
                </a:solidFill>
              </a:rPr>
              <a:t>Після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dirty="0" err="1" smtClean="0">
                <a:solidFill>
                  <a:schemeClr val="tx1"/>
                </a:solidFill>
              </a:rPr>
              <a:t>кюретажа</a:t>
            </a:r>
            <a:r>
              <a:rPr lang="ru-RU" dirty="0" smtClean="0">
                <a:solidFill>
                  <a:schemeClr val="tx1"/>
                </a:solidFill>
              </a:rPr>
              <a:t>, медикаментозного </a:t>
            </a:r>
            <a:r>
              <a:rPr lang="ru-RU" dirty="0" err="1" smtClean="0">
                <a:solidFill>
                  <a:schemeClr val="tx1"/>
                </a:solidFill>
              </a:rPr>
              <a:t>лікування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dirty="0" err="1" smtClean="0">
                <a:solidFill>
                  <a:schemeClr val="tx1"/>
                </a:solidFill>
              </a:rPr>
              <a:t>і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dirty="0" err="1" smtClean="0">
                <a:solidFill>
                  <a:schemeClr val="tx1"/>
                </a:solidFill>
              </a:rPr>
              <a:t>тимчасового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dirty="0" err="1" smtClean="0">
                <a:solidFill>
                  <a:schemeClr val="tx1"/>
                </a:solidFill>
              </a:rPr>
              <a:t>шинування</a:t>
            </a:r>
            <a:r>
              <a:rPr lang="ru-RU" dirty="0" smtClean="0">
                <a:solidFill>
                  <a:schemeClr val="tx1"/>
                </a:solidFill>
              </a:rPr>
              <a:t>. </a:t>
            </a:r>
            <a:endParaRPr lang="en-US" dirty="0" smtClean="0">
              <a:solidFill>
                <a:schemeClr val="tx1"/>
              </a:solidFill>
            </a:endParaRPr>
          </a:p>
          <a:p>
            <a:r>
              <a:rPr lang="ru-RU" dirty="0" smtClean="0">
                <a:solidFill>
                  <a:schemeClr val="tx1"/>
                </a:solidFill>
              </a:rPr>
              <a:t>2. Перед </a:t>
            </a:r>
            <a:r>
              <a:rPr lang="ru-RU" dirty="0" err="1" smtClean="0">
                <a:solidFill>
                  <a:schemeClr val="tx1"/>
                </a:solidFill>
              </a:rPr>
              <a:t>клаптевою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dirty="0" err="1" smtClean="0">
                <a:solidFill>
                  <a:schemeClr val="tx1"/>
                </a:solidFill>
              </a:rPr>
              <a:t>операцією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dirty="0" err="1" smtClean="0">
                <a:solidFill>
                  <a:schemeClr val="tx1"/>
                </a:solidFill>
              </a:rPr>
              <a:t>і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dirty="0" err="1" smtClean="0">
                <a:solidFill>
                  <a:schemeClr val="tx1"/>
                </a:solidFill>
              </a:rPr>
              <a:t>відкритим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dirty="0" err="1" smtClean="0">
                <a:solidFill>
                  <a:schemeClr val="tx1"/>
                </a:solidFill>
              </a:rPr>
              <a:t>кюретажем</a:t>
            </a:r>
            <a:r>
              <a:rPr lang="ru-RU" dirty="0" smtClean="0">
                <a:solidFill>
                  <a:schemeClr val="tx1"/>
                </a:solidFill>
              </a:rPr>
              <a:t> (</a:t>
            </a:r>
            <a:r>
              <a:rPr lang="ru-RU" dirty="0" err="1" smtClean="0">
                <a:solidFill>
                  <a:schemeClr val="tx1"/>
                </a:solidFill>
              </a:rPr>
              <a:t>тобто</a:t>
            </a:r>
            <a:r>
              <a:rPr lang="ru-RU" dirty="0" smtClean="0">
                <a:solidFill>
                  <a:schemeClr val="tx1"/>
                </a:solidFill>
              </a:rPr>
              <a:t> до </a:t>
            </a:r>
            <a:r>
              <a:rPr lang="ru-RU" dirty="0" err="1" smtClean="0">
                <a:solidFill>
                  <a:schemeClr val="tx1"/>
                </a:solidFill>
              </a:rPr>
              <a:t>хірургічного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dirty="0" err="1" smtClean="0">
                <a:solidFill>
                  <a:schemeClr val="tx1"/>
                </a:solidFill>
              </a:rPr>
              <a:t>втручання</a:t>
            </a:r>
            <a:r>
              <a:rPr lang="ru-RU" dirty="0" smtClean="0">
                <a:solidFill>
                  <a:schemeClr val="tx1"/>
                </a:solidFill>
              </a:rPr>
              <a:t>).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922114"/>
          </a:xfrm>
        </p:spPr>
        <p:txBody>
          <a:bodyPr/>
          <a:lstStyle/>
          <a:p>
            <a:r>
              <a:rPr lang="en-US" dirty="0" smtClean="0"/>
              <a:t>     </a:t>
            </a:r>
            <a:r>
              <a:rPr lang="ru-RU" b="1" i="1" dirty="0" smtClean="0">
                <a:solidFill>
                  <a:srgbClr val="7030A0"/>
                </a:solidFill>
              </a:rPr>
              <a:t>Метод    </a:t>
            </a:r>
            <a:r>
              <a:rPr lang="en-US" b="1" i="1" dirty="0" smtClean="0">
                <a:solidFill>
                  <a:srgbClr val="7030A0"/>
                </a:solidFill>
              </a:rPr>
              <a:t>Schuyler  (1961) </a:t>
            </a:r>
            <a:endParaRPr lang="ru-RU" b="1" i="1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effectLst>
            <a:glow rad="139700">
              <a:schemeClr val="accent1">
                <a:satMod val="175000"/>
                <a:alpha val="40000"/>
              </a:schemeClr>
            </a:glow>
            <a:outerShdw blurRad="38100" dist="25400" dir="5400000" algn="t" rotWithShape="0">
              <a:srgbClr val="000000">
                <a:alpha val="50000"/>
              </a:srgbClr>
            </a:out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 fontScale="85000" lnSpcReduction="10000"/>
          </a:bodyPr>
          <a:lstStyle/>
          <a:p>
            <a:pPr algn="just"/>
            <a:r>
              <a:rPr lang="ru-RU" dirty="0" smtClean="0"/>
              <a:t>Метод    </a:t>
            </a:r>
            <a:r>
              <a:rPr lang="en-US" b="1" dirty="0" smtClean="0">
                <a:solidFill>
                  <a:srgbClr val="FF0000"/>
                </a:solidFill>
              </a:rPr>
              <a:t>S</a:t>
            </a:r>
            <a:r>
              <a:rPr lang="en-US" b="1" dirty="0" smtClean="0"/>
              <a:t>chuyler</a:t>
            </a:r>
            <a:r>
              <a:rPr lang="en-US" dirty="0" smtClean="0"/>
              <a:t>  (1961) </a:t>
            </a:r>
            <a:r>
              <a:rPr lang="ru-RU" dirty="0" err="1" smtClean="0"/>
              <a:t>заснований</a:t>
            </a:r>
            <a:r>
              <a:rPr lang="ru-RU" dirty="0" smtClean="0"/>
              <a:t>  </a:t>
            </a:r>
            <a:r>
              <a:rPr lang="ru-RU" dirty="0" smtClean="0"/>
              <a:t>на тому, </a:t>
            </a:r>
            <a:r>
              <a:rPr lang="ru-RU" dirty="0" err="1" smtClean="0"/>
              <a:t>що</a:t>
            </a:r>
            <a:r>
              <a:rPr lang="ru-RU" dirty="0" smtClean="0"/>
              <a:t> </a:t>
            </a:r>
            <a:r>
              <a:rPr lang="ru-RU" dirty="0" err="1" smtClean="0"/>
              <a:t>бічне</a:t>
            </a:r>
            <a:r>
              <a:rPr lang="ru-RU" dirty="0" smtClean="0"/>
              <a:t> </a:t>
            </a:r>
            <a:r>
              <a:rPr lang="ru-RU" dirty="0" smtClean="0"/>
              <a:t>і </a:t>
            </a:r>
            <a:r>
              <a:rPr lang="ru-RU" dirty="0" err="1" smtClean="0"/>
              <a:t>переднє</a:t>
            </a:r>
            <a:r>
              <a:rPr lang="ru-RU" dirty="0" smtClean="0"/>
              <a:t> </a:t>
            </a:r>
            <a:r>
              <a:rPr lang="uk-UA" dirty="0" smtClean="0"/>
              <a:t>положення нижньої щелепи є фізіологічними станами оклюзії і мають місце при жуванні. Метод спрямований на усунення </a:t>
            </a:r>
            <a:r>
              <a:rPr lang="uk-UA" dirty="0" err="1" smtClean="0"/>
              <a:t>супраконтактів</a:t>
            </a:r>
            <a:r>
              <a:rPr lang="uk-UA" dirty="0" smtClean="0"/>
              <a:t>,  що перешкоджає  вільній артикуляції зубних рядів під час функції. Особливість методу  полягає в тому, що </a:t>
            </a:r>
            <a:r>
              <a:rPr lang="uk-UA" dirty="0"/>
              <a:t>лікар </a:t>
            </a:r>
            <a:r>
              <a:rPr lang="uk-UA" dirty="0" err="1" smtClean="0"/>
              <a:t>мануально</a:t>
            </a:r>
            <a:r>
              <a:rPr lang="uk-UA" dirty="0" smtClean="0"/>
              <a:t> контролює </a:t>
            </a:r>
            <a:r>
              <a:rPr lang="uk-UA" dirty="0" smtClean="0"/>
              <a:t>і направляє різні рухи нижньої щелепи. В даний час встановлено, що функціональні рухи нижньої щелепи  (артикуляція) надзвичайно різноманітні і включають не лише центральне, переднє, бічні (праве та ліве), але і дистальне положення нижньої щелепи.  Артикуляція  </a:t>
            </a:r>
            <a:r>
              <a:rPr lang="ru-RU" dirty="0" err="1" smtClean="0"/>
              <a:t>зубних</a:t>
            </a:r>
            <a:r>
              <a:rPr lang="ru-RU" dirty="0" smtClean="0"/>
              <a:t> </a:t>
            </a:r>
            <a:r>
              <a:rPr lang="ru-RU" dirty="0" err="1" smtClean="0"/>
              <a:t>рядів</a:t>
            </a:r>
            <a:r>
              <a:rPr lang="ru-RU" dirty="0" smtClean="0"/>
              <a:t> при </a:t>
            </a:r>
            <a:r>
              <a:rPr lang="ru-RU" dirty="0" err="1" smtClean="0"/>
              <a:t>функції</a:t>
            </a:r>
            <a:r>
              <a:rPr lang="ru-RU" dirty="0" smtClean="0"/>
              <a:t> </a:t>
            </a:r>
            <a:r>
              <a:rPr lang="ru-RU" dirty="0" err="1" smtClean="0"/>
              <a:t>полягає</a:t>
            </a:r>
            <a:r>
              <a:rPr lang="ru-RU" dirty="0" smtClean="0"/>
              <a:t> в </a:t>
            </a:r>
            <a:r>
              <a:rPr lang="ru-RU" dirty="0" err="1" smtClean="0"/>
              <a:t>циклічній</a:t>
            </a:r>
            <a:r>
              <a:rPr lang="ru-RU" dirty="0" smtClean="0"/>
              <a:t> </a:t>
            </a:r>
            <a:r>
              <a:rPr lang="ru-RU" dirty="0" err="1" smtClean="0"/>
              <a:t>зміні</a:t>
            </a:r>
            <a:r>
              <a:rPr lang="ru-RU" dirty="0" smtClean="0"/>
              <a:t> </a:t>
            </a:r>
            <a:r>
              <a:rPr lang="ru-RU" dirty="0" err="1" smtClean="0"/>
              <a:t>статичної</a:t>
            </a:r>
            <a:r>
              <a:rPr lang="ru-RU" dirty="0" smtClean="0"/>
              <a:t> і </a:t>
            </a:r>
            <a:r>
              <a:rPr lang="ru-RU" dirty="0" err="1" smtClean="0"/>
              <a:t>динамічної</a:t>
            </a:r>
            <a:r>
              <a:rPr lang="ru-RU" dirty="0" smtClean="0"/>
              <a:t> фаз, а </a:t>
            </a:r>
            <a:r>
              <a:rPr lang="ru-RU" dirty="0" err="1" smtClean="0"/>
              <a:t>переважання</a:t>
            </a:r>
            <a:r>
              <a:rPr lang="ru-RU" dirty="0" smtClean="0"/>
              <a:t> </a:t>
            </a:r>
            <a:r>
              <a:rPr lang="ru-RU" dirty="0" err="1" smtClean="0"/>
              <a:t>деяких</a:t>
            </a:r>
            <a:r>
              <a:rPr lang="ru-RU" dirty="0" smtClean="0"/>
              <a:t> з них </a:t>
            </a:r>
            <a:r>
              <a:rPr lang="ru-RU" dirty="0" err="1" smtClean="0"/>
              <a:t>визначається</a:t>
            </a:r>
            <a:r>
              <a:rPr lang="ru-RU" dirty="0" smtClean="0"/>
              <a:t> </a:t>
            </a:r>
            <a:r>
              <a:rPr lang="ru-RU" dirty="0" err="1" smtClean="0"/>
              <a:t>виглядом</a:t>
            </a:r>
            <a:r>
              <a:rPr lang="ru-RU" dirty="0" smtClean="0"/>
              <a:t> прикусу </a:t>
            </a:r>
            <a:r>
              <a:rPr lang="ru-RU" dirty="0" err="1" smtClean="0"/>
              <a:t>індивідуума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   </a:t>
            </a:r>
            <a:r>
              <a:rPr lang="ru-RU" dirty="0" smtClean="0"/>
              <a:t> </a:t>
            </a:r>
            <a:r>
              <a:rPr lang="ru-RU" b="1" dirty="0" smtClean="0">
                <a:solidFill>
                  <a:srgbClr val="002060"/>
                </a:solidFill>
              </a:rPr>
              <a:t>Статична </a:t>
            </a:r>
            <a:r>
              <a:rPr lang="ru-RU" b="1" dirty="0" err="1" smtClean="0">
                <a:solidFill>
                  <a:srgbClr val="002060"/>
                </a:solidFill>
              </a:rPr>
              <a:t>і</a:t>
            </a:r>
            <a:r>
              <a:rPr lang="en-US" b="1" dirty="0" smtClean="0">
                <a:solidFill>
                  <a:srgbClr val="002060"/>
                </a:solidFill>
              </a:rPr>
              <a:t> </a:t>
            </a:r>
            <a:r>
              <a:rPr lang="ru-RU" b="1" dirty="0" smtClean="0">
                <a:solidFill>
                  <a:srgbClr val="002060"/>
                </a:solidFill>
              </a:rPr>
              <a:t> </a:t>
            </a:r>
            <a:r>
              <a:rPr lang="en-US" b="1" dirty="0" smtClean="0">
                <a:solidFill>
                  <a:srgbClr val="002060"/>
                </a:solidFill>
              </a:rPr>
              <a:t> </a:t>
            </a:r>
            <a:r>
              <a:rPr lang="ru-RU" b="1" dirty="0" err="1" smtClean="0">
                <a:solidFill>
                  <a:srgbClr val="002060"/>
                </a:solidFill>
              </a:rPr>
              <a:t>динамічна</a:t>
            </a:r>
            <a:r>
              <a:rPr lang="ru-RU" b="1" dirty="0" smtClean="0">
                <a:solidFill>
                  <a:srgbClr val="002060"/>
                </a:solidFill>
              </a:rPr>
              <a:t> </a:t>
            </a:r>
            <a:r>
              <a:rPr lang="ru-RU" b="1" dirty="0" err="1" smtClean="0">
                <a:solidFill>
                  <a:srgbClr val="002060"/>
                </a:solidFill>
              </a:rPr>
              <a:t>фази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blipFill>
            <a:blip r:embed="rId2" cstate="print"/>
            <a:tile tx="0" ty="0" sx="100000" sy="100000" flip="none" algn="tl"/>
          </a:blip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endParaRPr lang="en-US" dirty="0" smtClean="0"/>
          </a:p>
          <a:p>
            <a:r>
              <a:rPr lang="ru-RU" dirty="0" smtClean="0"/>
              <a:t>Статична фаза </a:t>
            </a:r>
            <a:r>
              <a:rPr lang="ru-RU" dirty="0" smtClean="0"/>
              <a:t>є </a:t>
            </a:r>
            <a:r>
              <a:rPr lang="ru-RU" dirty="0" err="1" smtClean="0"/>
              <a:t>різним</a:t>
            </a:r>
            <a:r>
              <a:rPr lang="ru-RU" dirty="0" smtClean="0"/>
              <a:t> видом </a:t>
            </a:r>
            <a:r>
              <a:rPr lang="ru-RU" dirty="0" err="1" smtClean="0"/>
              <a:t>зімкнення</a:t>
            </a:r>
            <a:r>
              <a:rPr lang="ru-RU" dirty="0" smtClean="0"/>
              <a:t> </a:t>
            </a:r>
            <a:r>
              <a:rPr lang="ru-RU" dirty="0" smtClean="0"/>
              <a:t>(</a:t>
            </a:r>
            <a:r>
              <a:rPr lang="ru-RU" dirty="0" err="1" smtClean="0"/>
              <a:t>оклюзії</a:t>
            </a:r>
            <a:r>
              <a:rPr lang="ru-RU" dirty="0" smtClean="0"/>
              <a:t>)  </a:t>
            </a:r>
            <a:r>
              <a:rPr lang="ru-RU" dirty="0" err="1" smtClean="0"/>
              <a:t>зубних</a:t>
            </a:r>
            <a:r>
              <a:rPr lang="ru-RU" dirty="0" smtClean="0"/>
              <a:t> </a:t>
            </a:r>
            <a:r>
              <a:rPr lang="ru-RU" dirty="0" err="1" smtClean="0"/>
              <a:t>рядів</a:t>
            </a:r>
            <a:r>
              <a:rPr lang="ru-RU" dirty="0" smtClean="0"/>
              <a:t>: </a:t>
            </a:r>
            <a:r>
              <a:rPr lang="ru-RU" dirty="0" err="1" smtClean="0"/>
              <a:t>задню</a:t>
            </a:r>
            <a:r>
              <a:rPr lang="ru-RU" dirty="0" smtClean="0"/>
              <a:t>,  </a:t>
            </a:r>
            <a:r>
              <a:rPr lang="ru-RU" dirty="0" err="1" smtClean="0"/>
              <a:t>центральну</a:t>
            </a:r>
            <a:r>
              <a:rPr lang="ru-RU" dirty="0" smtClean="0"/>
              <a:t>,  </a:t>
            </a:r>
            <a:r>
              <a:rPr lang="ru-RU" dirty="0" err="1" smtClean="0"/>
              <a:t>передню</a:t>
            </a:r>
            <a:r>
              <a:rPr lang="ru-RU" dirty="0" smtClean="0"/>
              <a:t> і </a:t>
            </a:r>
            <a:r>
              <a:rPr lang="ru-RU" dirty="0" err="1" smtClean="0"/>
              <a:t>бічні</a:t>
            </a:r>
            <a:r>
              <a:rPr lang="ru-RU" dirty="0" smtClean="0"/>
              <a:t>  </a:t>
            </a:r>
            <a:r>
              <a:rPr lang="ru-RU" dirty="0" err="1" smtClean="0"/>
              <a:t>оклюзії</a:t>
            </a:r>
            <a:r>
              <a:rPr lang="ru-RU" dirty="0" smtClean="0"/>
              <a:t>.</a:t>
            </a:r>
            <a:endParaRPr lang="en-US" dirty="0" smtClean="0"/>
          </a:p>
          <a:p>
            <a:r>
              <a:rPr lang="ru-RU" dirty="0" err="1" smtClean="0"/>
              <a:t>Динамічна</a:t>
            </a:r>
            <a:r>
              <a:rPr lang="ru-RU" dirty="0" smtClean="0"/>
              <a:t> фаза є </a:t>
            </a:r>
            <a:r>
              <a:rPr lang="ru-RU" dirty="0" err="1" smtClean="0"/>
              <a:t>переміщення</a:t>
            </a:r>
            <a:r>
              <a:rPr lang="ru-RU" dirty="0" smtClean="0"/>
              <a:t> (</a:t>
            </a:r>
            <a:r>
              <a:rPr lang="ru-RU" dirty="0" err="1" smtClean="0"/>
              <a:t>екскурсія</a:t>
            </a:r>
            <a:r>
              <a:rPr lang="ru-RU" dirty="0" smtClean="0"/>
              <a:t>)  </a:t>
            </a:r>
            <a:r>
              <a:rPr lang="ru-RU" dirty="0" err="1" smtClean="0"/>
              <a:t>нижнього</a:t>
            </a:r>
            <a:r>
              <a:rPr lang="ru-RU" dirty="0" smtClean="0"/>
              <a:t> зубного ряду з </a:t>
            </a:r>
            <a:r>
              <a:rPr lang="ru-RU" dirty="0" err="1" smtClean="0"/>
              <a:t>вихідної</a:t>
            </a:r>
            <a:r>
              <a:rPr lang="ru-RU" dirty="0" smtClean="0"/>
              <a:t> </a:t>
            </a:r>
            <a:r>
              <a:rPr lang="ru-RU" dirty="0" err="1" smtClean="0"/>
              <a:t>центральної</a:t>
            </a:r>
            <a:r>
              <a:rPr lang="ru-RU" dirty="0" smtClean="0"/>
              <a:t> </a:t>
            </a:r>
            <a:r>
              <a:rPr lang="ru-RU" dirty="0" err="1" smtClean="0"/>
              <a:t>оклюзії</a:t>
            </a:r>
            <a:r>
              <a:rPr lang="ru-RU" dirty="0" smtClean="0"/>
              <a:t> в </a:t>
            </a:r>
            <a:r>
              <a:rPr lang="ru-RU" dirty="0" err="1" smtClean="0"/>
              <a:t>різні</a:t>
            </a:r>
            <a:r>
              <a:rPr lang="ru-RU" dirty="0" smtClean="0"/>
              <a:t> </a:t>
            </a:r>
            <a:r>
              <a:rPr lang="ru-RU" dirty="0" err="1" smtClean="0"/>
              <a:t>краєві</a:t>
            </a:r>
            <a:r>
              <a:rPr lang="ru-RU" dirty="0" smtClean="0"/>
              <a:t> </a:t>
            </a:r>
            <a:r>
              <a:rPr lang="ru-RU" dirty="0" err="1" smtClean="0"/>
              <a:t>оклюзії</a:t>
            </a:r>
            <a:r>
              <a:rPr lang="ru-RU" dirty="0" smtClean="0"/>
              <a:t>, </a:t>
            </a:r>
            <a:r>
              <a:rPr lang="ru-RU" dirty="0" err="1" smtClean="0"/>
              <a:t>тобто</a:t>
            </a:r>
            <a:r>
              <a:rPr lang="ru-RU" dirty="0" smtClean="0"/>
              <a:t> </a:t>
            </a:r>
            <a:r>
              <a:rPr lang="ru-RU" dirty="0" err="1" smtClean="0"/>
              <a:t>задня</a:t>
            </a:r>
            <a:r>
              <a:rPr lang="ru-RU" dirty="0" smtClean="0"/>
              <a:t>, </a:t>
            </a:r>
            <a:r>
              <a:rPr lang="ru-RU" dirty="0" err="1" smtClean="0"/>
              <a:t>передня</a:t>
            </a:r>
            <a:r>
              <a:rPr lang="ru-RU" dirty="0" smtClean="0"/>
              <a:t> </a:t>
            </a:r>
            <a:r>
              <a:rPr lang="ru-RU" dirty="0" smtClean="0"/>
              <a:t>і </a:t>
            </a:r>
            <a:r>
              <a:rPr lang="ru-RU" dirty="0" err="1" smtClean="0"/>
              <a:t>бічні</a:t>
            </a:r>
            <a:r>
              <a:rPr lang="ru-RU" dirty="0" smtClean="0"/>
              <a:t> </a:t>
            </a:r>
            <a:r>
              <a:rPr lang="ru-RU" dirty="0" err="1" smtClean="0"/>
              <a:t>оклюзії</a:t>
            </a:r>
            <a:r>
              <a:rPr lang="ru-RU" dirty="0" smtClean="0"/>
              <a:t>, і у </a:t>
            </a:r>
            <a:r>
              <a:rPr lang="ru-RU" dirty="0" err="1" smtClean="0"/>
              <a:t>зворотному</a:t>
            </a:r>
            <a:r>
              <a:rPr lang="ru-RU" dirty="0" smtClean="0"/>
              <a:t> </a:t>
            </a:r>
            <a:r>
              <a:rPr lang="ru-RU" dirty="0" err="1" smtClean="0"/>
              <a:t>напрямі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     </a:t>
            </a:r>
            <a:r>
              <a:rPr lang="ru-RU" b="1" dirty="0" smtClean="0">
                <a:solidFill>
                  <a:srgbClr val="002060"/>
                </a:solidFill>
              </a:rPr>
              <a:t>Статична </a:t>
            </a:r>
            <a:r>
              <a:rPr lang="ru-RU" b="1" dirty="0" err="1" smtClean="0">
                <a:solidFill>
                  <a:srgbClr val="002060"/>
                </a:solidFill>
              </a:rPr>
              <a:t>і</a:t>
            </a:r>
            <a:r>
              <a:rPr lang="en-US" b="1" dirty="0" smtClean="0">
                <a:solidFill>
                  <a:srgbClr val="002060"/>
                </a:solidFill>
              </a:rPr>
              <a:t> </a:t>
            </a:r>
            <a:r>
              <a:rPr lang="ru-RU" b="1" dirty="0" smtClean="0">
                <a:solidFill>
                  <a:srgbClr val="002060"/>
                </a:solidFill>
              </a:rPr>
              <a:t> </a:t>
            </a:r>
            <a:r>
              <a:rPr lang="en-US" b="1" dirty="0" smtClean="0">
                <a:solidFill>
                  <a:srgbClr val="002060"/>
                </a:solidFill>
              </a:rPr>
              <a:t> </a:t>
            </a:r>
            <a:r>
              <a:rPr lang="ru-RU" b="1" dirty="0" err="1" smtClean="0">
                <a:solidFill>
                  <a:srgbClr val="002060"/>
                </a:solidFill>
              </a:rPr>
              <a:t>динамічна</a:t>
            </a:r>
            <a:r>
              <a:rPr lang="ru-RU" b="1" dirty="0" smtClean="0">
                <a:solidFill>
                  <a:srgbClr val="002060"/>
                </a:solidFill>
              </a:rPr>
              <a:t> </a:t>
            </a:r>
            <a:r>
              <a:rPr lang="ru-RU" b="1" dirty="0" err="1" smtClean="0">
                <a:solidFill>
                  <a:srgbClr val="002060"/>
                </a:solidFill>
              </a:rPr>
              <a:t>фази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algn="just"/>
            <a:r>
              <a:rPr lang="ru-RU" dirty="0" smtClean="0"/>
              <a:t>На наш </a:t>
            </a:r>
            <a:r>
              <a:rPr lang="ru-RU" dirty="0" err="1" smtClean="0"/>
              <a:t>погляд</a:t>
            </a:r>
            <a:r>
              <a:rPr lang="ru-RU" dirty="0" smtClean="0"/>
              <a:t>, </a:t>
            </a:r>
            <a:r>
              <a:rPr lang="ru-RU" dirty="0" err="1" smtClean="0"/>
              <a:t>пришліфування</a:t>
            </a:r>
            <a:r>
              <a:rPr lang="ru-RU" dirty="0" smtClean="0"/>
              <a:t> </a:t>
            </a:r>
            <a:r>
              <a:rPr lang="ru-RU" dirty="0" err="1" smtClean="0"/>
              <a:t>має</a:t>
            </a:r>
            <a:r>
              <a:rPr lang="ru-RU" dirty="0" smtClean="0"/>
              <a:t> бути </a:t>
            </a:r>
            <a:r>
              <a:rPr lang="ru-RU" dirty="0" err="1" smtClean="0"/>
              <a:t>направлене</a:t>
            </a:r>
            <a:r>
              <a:rPr lang="ru-RU" dirty="0" smtClean="0"/>
              <a:t> на </a:t>
            </a:r>
            <a:r>
              <a:rPr lang="ru-RU" dirty="0" err="1" smtClean="0"/>
              <a:t>створення</a:t>
            </a:r>
            <a:r>
              <a:rPr lang="ru-RU" dirty="0" smtClean="0"/>
              <a:t> </a:t>
            </a:r>
            <a:r>
              <a:rPr lang="ru-RU" dirty="0" err="1" smtClean="0"/>
              <a:t>множинного</a:t>
            </a:r>
            <a:r>
              <a:rPr lang="ru-RU" dirty="0" smtClean="0"/>
              <a:t>, плавного і </a:t>
            </a:r>
            <a:r>
              <a:rPr lang="ru-RU" dirty="0" err="1" smtClean="0"/>
              <a:t>одночасного</a:t>
            </a:r>
            <a:r>
              <a:rPr lang="ru-RU" dirty="0" smtClean="0"/>
              <a:t> контакту </a:t>
            </a:r>
            <a:r>
              <a:rPr lang="ru-RU" dirty="0" err="1" smtClean="0"/>
              <a:t>зубів</a:t>
            </a:r>
            <a:r>
              <a:rPr lang="ru-RU" dirty="0" smtClean="0"/>
              <a:t> при </a:t>
            </a:r>
            <a:r>
              <a:rPr lang="ru-RU" dirty="0" err="1" smtClean="0"/>
              <a:t>всіх</a:t>
            </a:r>
            <a:r>
              <a:rPr lang="ru-RU" dirty="0" smtClean="0"/>
              <a:t> </a:t>
            </a:r>
            <a:r>
              <a:rPr lang="ru-RU" dirty="0" err="1" smtClean="0"/>
              <a:t>функціональних</a:t>
            </a:r>
            <a:r>
              <a:rPr lang="ru-RU" dirty="0" smtClean="0"/>
              <a:t> </a:t>
            </a:r>
            <a:r>
              <a:rPr lang="ru-RU" dirty="0" err="1" smtClean="0"/>
              <a:t>положеннях</a:t>
            </a:r>
            <a:r>
              <a:rPr lang="ru-RU" dirty="0" smtClean="0"/>
              <a:t> і </a:t>
            </a:r>
            <a:r>
              <a:rPr lang="ru-RU" dirty="0" err="1" smtClean="0"/>
              <a:t>рухах</a:t>
            </a:r>
            <a:r>
              <a:rPr lang="ru-RU" dirty="0" smtClean="0"/>
              <a:t> </a:t>
            </a:r>
            <a:r>
              <a:rPr lang="ru-RU" dirty="0" err="1" smtClean="0"/>
              <a:t>нижньої</a:t>
            </a:r>
            <a:r>
              <a:rPr lang="ru-RU" dirty="0" smtClean="0"/>
              <a:t> </a:t>
            </a:r>
            <a:r>
              <a:rPr lang="ru-RU" dirty="0" err="1" smtClean="0"/>
              <a:t>щелепи</a:t>
            </a:r>
            <a:r>
              <a:rPr lang="ru-RU" dirty="0" smtClean="0"/>
              <a:t> у </a:t>
            </a:r>
            <a:r>
              <a:rPr lang="ru-RU" dirty="0" err="1" smtClean="0"/>
              <a:t>даного</a:t>
            </a:r>
            <a:r>
              <a:rPr lang="ru-RU" dirty="0" smtClean="0"/>
              <a:t> </a:t>
            </a:r>
            <a:r>
              <a:rPr lang="ru-RU" dirty="0" err="1" smtClean="0"/>
              <a:t>пацієнта</a:t>
            </a:r>
            <a:r>
              <a:rPr lang="ru-RU" dirty="0" smtClean="0"/>
              <a:t>.</a:t>
            </a:r>
            <a:r>
              <a:rPr lang="en-US" dirty="0" smtClean="0"/>
              <a:t> </a:t>
            </a:r>
          </a:p>
          <a:p>
            <a:pPr algn="just"/>
            <a:r>
              <a:rPr lang="ru-RU" dirty="0" smtClean="0"/>
              <a:t> Для </a:t>
            </a:r>
            <a:r>
              <a:rPr lang="ru-RU" dirty="0" err="1" smtClean="0"/>
              <a:t>аналізу</a:t>
            </a:r>
            <a:r>
              <a:rPr lang="ru-RU" dirty="0" smtClean="0"/>
              <a:t> </a:t>
            </a:r>
            <a:r>
              <a:rPr lang="ru-RU" dirty="0" err="1" smtClean="0"/>
              <a:t>оклюзійних</a:t>
            </a:r>
            <a:r>
              <a:rPr lang="ru-RU" dirty="0" smtClean="0"/>
              <a:t> </a:t>
            </a:r>
            <a:r>
              <a:rPr lang="ru-RU" dirty="0" err="1" smtClean="0"/>
              <a:t>взаємин</a:t>
            </a:r>
            <a:r>
              <a:rPr lang="ru-RU" dirty="0" smtClean="0"/>
              <a:t> </a:t>
            </a:r>
            <a:r>
              <a:rPr lang="ru-RU" dirty="0" err="1" smtClean="0"/>
              <a:t>зубних</a:t>
            </a:r>
            <a:r>
              <a:rPr lang="ru-RU" dirty="0" smtClean="0"/>
              <a:t> </a:t>
            </a:r>
            <a:r>
              <a:rPr lang="ru-RU" dirty="0" err="1" smtClean="0"/>
              <a:t>рядів</a:t>
            </a:r>
            <a:r>
              <a:rPr lang="ru-RU" dirty="0" smtClean="0"/>
              <a:t>, </a:t>
            </a:r>
            <a:r>
              <a:rPr lang="ru-RU" dirty="0" err="1" smtClean="0"/>
              <a:t>визначення</a:t>
            </a:r>
            <a:r>
              <a:rPr lang="ru-RU" dirty="0" smtClean="0"/>
              <a:t> </a:t>
            </a:r>
            <a:r>
              <a:rPr lang="ru-RU" dirty="0" err="1" smtClean="0"/>
              <a:t>локалізації</a:t>
            </a:r>
            <a:r>
              <a:rPr lang="ru-RU" dirty="0" smtClean="0"/>
              <a:t> </a:t>
            </a:r>
            <a:r>
              <a:rPr lang="ru-RU" dirty="0" err="1" smtClean="0"/>
              <a:t>супраконтактів</a:t>
            </a:r>
            <a:r>
              <a:rPr lang="ru-RU" dirty="0" smtClean="0"/>
              <a:t> </a:t>
            </a:r>
            <a:r>
              <a:rPr lang="ru-RU" dirty="0" smtClean="0"/>
              <a:t>і </a:t>
            </a:r>
            <a:r>
              <a:rPr lang="ru-RU" dirty="0" err="1" smtClean="0"/>
              <a:t>подальшого</a:t>
            </a:r>
            <a:r>
              <a:rPr lang="ru-RU" dirty="0" smtClean="0"/>
              <a:t> </a:t>
            </a:r>
            <a:r>
              <a:rPr lang="ru-RU" dirty="0" err="1" smtClean="0"/>
              <a:t>їх</a:t>
            </a:r>
            <a:r>
              <a:rPr lang="ru-RU" dirty="0" smtClean="0"/>
              <a:t> </a:t>
            </a:r>
            <a:r>
              <a:rPr lang="ru-RU" dirty="0" err="1" smtClean="0"/>
              <a:t>виборчого</a:t>
            </a:r>
            <a:r>
              <a:rPr lang="ru-RU" dirty="0" smtClean="0"/>
              <a:t> </a:t>
            </a:r>
            <a:r>
              <a:rPr lang="ru-RU" dirty="0" err="1" smtClean="0"/>
              <a:t>пришліфування</a:t>
            </a:r>
            <a:r>
              <a:rPr lang="ru-RU" dirty="0" smtClean="0"/>
              <a:t> </a:t>
            </a:r>
            <a:r>
              <a:rPr lang="ru-RU" dirty="0" err="1" smtClean="0"/>
              <a:t>запропоновано</a:t>
            </a:r>
            <a:r>
              <a:rPr lang="ru-RU" dirty="0" smtClean="0"/>
              <a:t> </a:t>
            </a:r>
            <a:r>
              <a:rPr lang="ru-RU" dirty="0" err="1" smtClean="0"/>
              <a:t>багато</a:t>
            </a:r>
            <a:r>
              <a:rPr lang="ru-RU" dirty="0" smtClean="0"/>
              <a:t> </a:t>
            </a:r>
            <a:r>
              <a:rPr lang="ru-RU" dirty="0" err="1" smtClean="0"/>
              <a:t>класифікацій</a:t>
            </a:r>
            <a:r>
              <a:rPr lang="ru-RU" dirty="0" smtClean="0"/>
              <a:t> </a:t>
            </a:r>
            <a:r>
              <a:rPr lang="ru-RU" dirty="0" err="1" smtClean="0"/>
              <a:t>різних</a:t>
            </a:r>
            <a:r>
              <a:rPr lang="ru-RU" dirty="0" smtClean="0"/>
              <a:t> </a:t>
            </a:r>
            <a:r>
              <a:rPr lang="ru-RU" dirty="0" err="1" smtClean="0"/>
              <a:t>ділянок</a:t>
            </a:r>
            <a:r>
              <a:rPr lang="ru-RU" dirty="0" smtClean="0"/>
              <a:t> </a:t>
            </a:r>
            <a:r>
              <a:rPr lang="ru-RU" dirty="0" err="1" smtClean="0"/>
              <a:t>зубних</a:t>
            </a:r>
            <a:r>
              <a:rPr lang="ru-RU" dirty="0" smtClean="0"/>
              <a:t> </a:t>
            </a:r>
            <a:r>
              <a:rPr lang="ru-RU" dirty="0" err="1" smtClean="0"/>
              <a:t>рядів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</a:t>
            </a:r>
            <a:r>
              <a:rPr lang="ru-RU" b="1" i="1" dirty="0" err="1" smtClean="0"/>
              <a:t>класифікація</a:t>
            </a:r>
            <a:r>
              <a:rPr lang="ru-RU" b="1" i="1" dirty="0" smtClean="0"/>
              <a:t> </a:t>
            </a:r>
            <a:r>
              <a:rPr lang="ru-RU" b="1" i="1" dirty="0" err="1" smtClean="0"/>
              <a:t>горбків</a:t>
            </a:r>
            <a:endParaRPr lang="ru-RU" b="1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blipFill>
            <a:blip r:embed="rId2" cstate="print"/>
            <a:tile tx="0" ty="0" sx="100000" sy="100000" flip="none" algn="tl"/>
          </a:blipFill>
          <a:ln w="12700">
            <a:solidFill>
              <a:srgbClr val="00206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endParaRPr lang="ru-RU" dirty="0" smtClean="0"/>
          </a:p>
          <a:p>
            <a:pPr algn="just"/>
            <a:r>
              <a:rPr lang="ru-RU" dirty="0" err="1" smtClean="0"/>
              <a:t>Поширена</a:t>
            </a:r>
            <a:r>
              <a:rPr lang="ru-RU" dirty="0" smtClean="0"/>
              <a:t> в </a:t>
            </a:r>
            <a:r>
              <a:rPr lang="ru-RU" dirty="0" err="1" smtClean="0"/>
              <a:t>літературі</a:t>
            </a:r>
            <a:r>
              <a:rPr lang="ru-RU" dirty="0" smtClean="0"/>
              <a:t> </a:t>
            </a:r>
            <a:r>
              <a:rPr lang="ru-RU" dirty="0" err="1" smtClean="0"/>
              <a:t>класифікація</a:t>
            </a:r>
            <a:r>
              <a:rPr lang="ru-RU" dirty="0" smtClean="0"/>
              <a:t> </a:t>
            </a:r>
            <a:r>
              <a:rPr lang="ru-RU" dirty="0" err="1" smtClean="0"/>
              <a:t>горбків</a:t>
            </a:r>
            <a:r>
              <a:rPr lang="ru-RU" dirty="0" smtClean="0"/>
              <a:t> </a:t>
            </a:r>
            <a:r>
              <a:rPr lang="ru-RU" dirty="0" err="1" smtClean="0"/>
              <a:t>зубів</a:t>
            </a:r>
            <a:r>
              <a:rPr lang="ru-RU" dirty="0" smtClean="0"/>
              <a:t>, яка </a:t>
            </a:r>
            <a:r>
              <a:rPr lang="ru-RU" dirty="0" err="1" smtClean="0"/>
              <a:t>ділить</a:t>
            </a:r>
            <a:r>
              <a:rPr lang="ru-RU" dirty="0" smtClean="0"/>
              <a:t> </a:t>
            </a:r>
            <a:r>
              <a:rPr lang="ru-RU" dirty="0" err="1" smtClean="0"/>
              <a:t>їх</a:t>
            </a:r>
            <a:r>
              <a:rPr lang="ru-RU" dirty="0" smtClean="0"/>
              <a:t> на тих, </a:t>
            </a:r>
            <a:r>
              <a:rPr lang="ru-RU" dirty="0" err="1" smtClean="0"/>
              <a:t>що</a:t>
            </a:r>
            <a:r>
              <a:rPr lang="ru-RU" dirty="0" smtClean="0"/>
              <a:t> </a:t>
            </a:r>
            <a:r>
              <a:rPr lang="ru-RU" dirty="0" err="1" smtClean="0"/>
              <a:t>утримують</a:t>
            </a:r>
            <a:r>
              <a:rPr lang="ru-RU" dirty="0" smtClean="0"/>
              <a:t> </a:t>
            </a:r>
            <a:r>
              <a:rPr lang="ru-RU" dirty="0" err="1" smtClean="0"/>
              <a:t>висоту</a:t>
            </a:r>
            <a:r>
              <a:rPr lang="ru-RU" dirty="0" smtClean="0"/>
              <a:t> </a:t>
            </a:r>
            <a:r>
              <a:rPr lang="ru-RU" dirty="0" err="1" smtClean="0"/>
              <a:t>центральної</a:t>
            </a:r>
            <a:r>
              <a:rPr lang="ru-RU" dirty="0" smtClean="0"/>
              <a:t> </a:t>
            </a:r>
            <a:r>
              <a:rPr lang="ru-RU" dirty="0" err="1" smtClean="0"/>
              <a:t>оклюзії</a:t>
            </a:r>
            <a:r>
              <a:rPr lang="ru-RU" dirty="0" smtClean="0"/>
              <a:t> і </a:t>
            </a:r>
            <a:r>
              <a:rPr lang="ru-RU" dirty="0" err="1" smtClean="0"/>
              <a:t>направляючі</a:t>
            </a:r>
            <a:r>
              <a:rPr lang="ru-RU" dirty="0" smtClean="0"/>
              <a:t> </a:t>
            </a:r>
            <a:r>
              <a:rPr lang="ru-RU" dirty="0" err="1" smtClean="0"/>
              <a:t>бічні</a:t>
            </a:r>
            <a:r>
              <a:rPr lang="ru-RU" dirty="0" smtClean="0"/>
              <a:t> </a:t>
            </a:r>
            <a:r>
              <a:rPr lang="ru-RU" dirty="0" err="1" smtClean="0"/>
              <a:t>рухи</a:t>
            </a:r>
            <a:r>
              <a:rPr lang="ru-RU" dirty="0" smtClean="0"/>
              <a:t>, </a:t>
            </a:r>
            <a:r>
              <a:rPr lang="ru-RU" dirty="0" err="1" smtClean="0"/>
              <a:t>може</a:t>
            </a:r>
            <a:r>
              <a:rPr lang="ru-RU" dirty="0" smtClean="0"/>
              <a:t> бути </a:t>
            </a:r>
            <a:r>
              <a:rPr lang="ru-RU" dirty="0" err="1" smtClean="0"/>
              <a:t>використана</a:t>
            </a:r>
            <a:r>
              <a:rPr lang="ru-RU" dirty="0" smtClean="0"/>
              <a:t> для </a:t>
            </a:r>
            <a:r>
              <a:rPr lang="ru-RU" dirty="0" err="1" smtClean="0"/>
              <a:t>пришліфування</a:t>
            </a:r>
            <a:r>
              <a:rPr lang="ru-RU" dirty="0" smtClean="0"/>
              <a:t> </a:t>
            </a:r>
            <a:r>
              <a:rPr lang="ru-RU" dirty="0" err="1" smtClean="0"/>
              <a:t>лише</a:t>
            </a:r>
            <a:r>
              <a:rPr lang="ru-RU" dirty="0" smtClean="0"/>
              <a:t> </a:t>
            </a:r>
            <a:r>
              <a:rPr lang="ru-RU" dirty="0" err="1" smtClean="0"/>
              <a:t>умовно</a:t>
            </a:r>
            <a:r>
              <a:rPr lang="ru-RU" dirty="0" smtClean="0"/>
              <a:t>, </a:t>
            </a:r>
            <a:r>
              <a:rPr lang="ru-RU" dirty="0" err="1" smtClean="0"/>
              <a:t>оскільки</a:t>
            </a:r>
            <a:r>
              <a:rPr lang="ru-RU" dirty="0" smtClean="0"/>
              <a:t> </a:t>
            </a:r>
            <a:r>
              <a:rPr lang="ru-RU" dirty="0" err="1" smtClean="0"/>
              <a:t>воно</a:t>
            </a:r>
            <a:r>
              <a:rPr lang="ru-RU" dirty="0" smtClean="0"/>
              <a:t> </a:t>
            </a:r>
            <a:r>
              <a:rPr lang="ru-RU" dirty="0" err="1" smtClean="0"/>
              <a:t>направлене</a:t>
            </a:r>
            <a:r>
              <a:rPr lang="ru-RU" dirty="0" smtClean="0"/>
              <a:t> в основному на </a:t>
            </a:r>
            <a:r>
              <a:rPr lang="ru-RU" dirty="0" err="1" smtClean="0"/>
              <a:t>усунення</a:t>
            </a:r>
            <a:r>
              <a:rPr lang="ru-RU" dirty="0" smtClean="0"/>
              <a:t> </a:t>
            </a:r>
            <a:r>
              <a:rPr lang="ru-RU" dirty="0" err="1" smtClean="0"/>
              <a:t>передчасних</a:t>
            </a:r>
            <a:r>
              <a:rPr lang="ru-RU" dirty="0" smtClean="0"/>
              <a:t> </a:t>
            </a:r>
            <a:r>
              <a:rPr lang="ru-RU" dirty="0" err="1" smtClean="0"/>
              <a:t>контактів</a:t>
            </a:r>
            <a:r>
              <a:rPr lang="ru-RU" dirty="0" smtClean="0"/>
              <a:t>, </a:t>
            </a:r>
            <a:r>
              <a:rPr lang="ru-RU" dirty="0" err="1" smtClean="0"/>
              <a:t>що</a:t>
            </a:r>
            <a:r>
              <a:rPr lang="ru-RU" dirty="0" smtClean="0"/>
              <a:t> </a:t>
            </a:r>
            <a:r>
              <a:rPr lang="ru-RU" dirty="0" err="1" smtClean="0"/>
              <a:t>локалізуються</a:t>
            </a:r>
            <a:r>
              <a:rPr lang="ru-RU" dirty="0" smtClean="0"/>
              <a:t> не на вершинах </a:t>
            </a:r>
            <a:r>
              <a:rPr lang="ru-RU" dirty="0" err="1" smtClean="0"/>
              <a:t>горбків</a:t>
            </a:r>
            <a:r>
              <a:rPr lang="ru-RU" dirty="0" smtClean="0"/>
              <a:t>, а на </a:t>
            </a:r>
            <a:r>
              <a:rPr lang="ru-RU" dirty="0" err="1" smtClean="0"/>
              <a:t>оральних</a:t>
            </a:r>
            <a:r>
              <a:rPr lang="ru-RU" dirty="0" smtClean="0"/>
              <a:t> і </a:t>
            </a:r>
            <a:r>
              <a:rPr lang="ru-RU" dirty="0" err="1" smtClean="0"/>
              <a:t>вестибулярних</a:t>
            </a:r>
            <a:r>
              <a:rPr lang="ru-RU" dirty="0" smtClean="0"/>
              <a:t> скатах.</a:t>
            </a:r>
            <a:endParaRPr lang="ru-RU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404664"/>
            <a:ext cx="7772400" cy="1143000"/>
          </a:xfrm>
        </p:spPr>
        <p:txBody>
          <a:bodyPr/>
          <a:lstStyle/>
          <a:p>
            <a:r>
              <a:rPr lang="ru-RU" b="1" i="1" dirty="0" smtClean="0"/>
              <a:t>           </a:t>
            </a:r>
            <a:r>
              <a:rPr lang="ru-RU" b="1" i="1" dirty="0" err="1" smtClean="0"/>
              <a:t>класифікація</a:t>
            </a:r>
            <a:r>
              <a:rPr lang="ru-RU" b="1" i="1" dirty="0" smtClean="0"/>
              <a:t> </a:t>
            </a:r>
            <a:r>
              <a:rPr lang="ru-RU" b="1" i="1" dirty="0" err="1" smtClean="0"/>
              <a:t>горбків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blipFill>
            <a:blip r:embed="rId2" cstate="print"/>
            <a:tile tx="0" ty="0" sx="100000" sy="100000" flip="none" algn="tl"/>
          </a:blipFill>
          <a:ln w="38100">
            <a:solidFill>
              <a:srgbClr val="7030A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 fontScale="92500" lnSpcReduction="20000"/>
          </a:bodyPr>
          <a:lstStyle/>
          <a:p>
            <a:pPr algn="just"/>
            <a:r>
              <a:rPr lang="ru-RU" dirty="0" err="1" smtClean="0"/>
              <a:t>Представляє</a:t>
            </a:r>
            <a:r>
              <a:rPr lang="ru-RU" dirty="0" smtClean="0"/>
              <a:t> </a:t>
            </a:r>
            <a:r>
              <a:rPr lang="ru-RU" dirty="0" err="1" smtClean="0"/>
              <a:t>інтерес</a:t>
            </a:r>
            <a:r>
              <a:rPr lang="ru-RU" dirty="0" smtClean="0"/>
              <a:t> </a:t>
            </a:r>
            <a:r>
              <a:rPr lang="ru-RU" dirty="0" err="1" smtClean="0"/>
              <a:t>класифікація</a:t>
            </a:r>
            <a:r>
              <a:rPr lang="ru-RU" dirty="0" smtClean="0"/>
              <a:t> </a:t>
            </a:r>
            <a:r>
              <a:rPr lang="en-US" sz="3000" b="1" dirty="0" smtClean="0">
                <a:solidFill>
                  <a:srgbClr val="00B050"/>
                </a:solidFill>
              </a:rPr>
              <a:t>Schuyler</a:t>
            </a:r>
            <a:r>
              <a:rPr lang="en-US" dirty="0" smtClean="0"/>
              <a:t> (1961), </a:t>
            </a:r>
            <a:r>
              <a:rPr lang="ru-RU" dirty="0" err="1" smtClean="0"/>
              <a:t>що</a:t>
            </a:r>
            <a:r>
              <a:rPr lang="ru-RU" dirty="0" smtClean="0"/>
              <a:t> </a:t>
            </a:r>
            <a:r>
              <a:rPr lang="ru-RU" dirty="0" err="1" smtClean="0"/>
              <a:t>розглядає</a:t>
            </a:r>
            <a:r>
              <a:rPr lang="ru-RU" dirty="0" smtClean="0"/>
              <a:t> </a:t>
            </a:r>
            <a:r>
              <a:rPr lang="ru-RU" dirty="0" err="1" smtClean="0"/>
              <a:t>всі</a:t>
            </a:r>
            <a:r>
              <a:rPr lang="ru-RU" dirty="0" smtClean="0"/>
              <a:t> </a:t>
            </a:r>
            <a:r>
              <a:rPr lang="ru-RU" dirty="0" err="1" smtClean="0"/>
              <a:t>елементи</a:t>
            </a:r>
            <a:r>
              <a:rPr lang="ru-RU" dirty="0" smtClean="0"/>
              <a:t> </a:t>
            </a:r>
            <a:r>
              <a:rPr lang="ru-RU" dirty="0" err="1" smtClean="0"/>
              <a:t>оклюзійної</a:t>
            </a:r>
            <a:r>
              <a:rPr lang="ru-RU" dirty="0" smtClean="0"/>
              <a:t> </a:t>
            </a:r>
            <a:r>
              <a:rPr lang="ru-RU" dirty="0" err="1" smtClean="0"/>
              <a:t>поверхні</a:t>
            </a:r>
            <a:r>
              <a:rPr lang="ru-RU" dirty="0" smtClean="0"/>
              <a:t> </a:t>
            </a:r>
            <a:r>
              <a:rPr lang="ru-RU" dirty="0" err="1" smtClean="0"/>
              <a:t>зубів</a:t>
            </a:r>
            <a:r>
              <a:rPr lang="ru-RU" dirty="0" smtClean="0"/>
              <a:t> </a:t>
            </a:r>
            <a:r>
              <a:rPr lang="ru-RU" dirty="0" err="1" smtClean="0"/>
              <a:t>залежно</a:t>
            </a:r>
            <a:r>
              <a:rPr lang="ru-RU" dirty="0" smtClean="0"/>
              <a:t> </a:t>
            </a:r>
            <a:r>
              <a:rPr lang="ru-RU" dirty="0" err="1" smtClean="0"/>
              <a:t>від</a:t>
            </a:r>
            <a:r>
              <a:rPr lang="ru-RU" dirty="0" smtClean="0"/>
              <a:t> </a:t>
            </a:r>
            <a:r>
              <a:rPr lang="ru-RU" dirty="0" err="1" smtClean="0"/>
              <a:t>виконання</a:t>
            </a:r>
            <a:r>
              <a:rPr lang="ru-RU" dirty="0" smtClean="0"/>
              <a:t> ними </a:t>
            </a:r>
            <a:r>
              <a:rPr lang="ru-RU" dirty="0" err="1" smtClean="0"/>
              <a:t>функції</a:t>
            </a:r>
            <a:r>
              <a:rPr lang="ru-RU" dirty="0" smtClean="0"/>
              <a:t> при </a:t>
            </a:r>
            <a:r>
              <a:rPr lang="ru-RU" dirty="0" err="1" smtClean="0"/>
              <a:t>різних</a:t>
            </a:r>
            <a:r>
              <a:rPr lang="ru-RU" dirty="0" smtClean="0"/>
              <a:t> </a:t>
            </a:r>
            <a:r>
              <a:rPr lang="ru-RU" dirty="0" err="1" smtClean="0"/>
              <a:t>положеннях</a:t>
            </a:r>
            <a:r>
              <a:rPr lang="ru-RU" dirty="0" smtClean="0"/>
              <a:t> </a:t>
            </a:r>
            <a:r>
              <a:rPr lang="ru-RU" dirty="0" err="1" smtClean="0"/>
              <a:t>нижньої</a:t>
            </a:r>
            <a:r>
              <a:rPr lang="ru-RU" dirty="0" smtClean="0"/>
              <a:t> </a:t>
            </a:r>
            <a:r>
              <a:rPr lang="ru-RU" dirty="0" err="1" smtClean="0"/>
              <a:t>щелепи</a:t>
            </a:r>
            <a:r>
              <a:rPr lang="ru-RU" dirty="0" smtClean="0"/>
              <a:t>. Так, </a:t>
            </a:r>
            <a:r>
              <a:rPr lang="ru-RU" dirty="0" err="1" smtClean="0"/>
              <a:t>оральні</a:t>
            </a:r>
            <a:r>
              <a:rPr lang="ru-RU" dirty="0" smtClean="0"/>
              <a:t> скати </a:t>
            </a:r>
            <a:r>
              <a:rPr lang="ru-RU" dirty="0" err="1" smtClean="0"/>
              <a:t>щічних</a:t>
            </a:r>
            <a:r>
              <a:rPr lang="ru-RU" dirty="0" smtClean="0"/>
              <a:t> </a:t>
            </a:r>
            <a:r>
              <a:rPr lang="ru-RU" dirty="0" err="1" smtClean="0"/>
              <a:t>горбків</a:t>
            </a:r>
            <a:r>
              <a:rPr lang="ru-RU" dirty="0" smtClean="0"/>
              <a:t> </a:t>
            </a:r>
            <a:r>
              <a:rPr lang="ru-RU" dirty="0" err="1" smtClean="0"/>
              <a:t>верхніх</a:t>
            </a:r>
            <a:r>
              <a:rPr lang="ru-RU" dirty="0" smtClean="0"/>
              <a:t> </a:t>
            </a:r>
            <a:r>
              <a:rPr lang="ru-RU" dirty="0" err="1" smtClean="0"/>
              <a:t>зубів</a:t>
            </a:r>
            <a:r>
              <a:rPr lang="ru-RU" dirty="0" smtClean="0"/>
              <a:t> і </a:t>
            </a:r>
            <a:r>
              <a:rPr lang="ru-RU" dirty="0" err="1" smtClean="0"/>
              <a:t>вестибулярні</a:t>
            </a:r>
            <a:r>
              <a:rPr lang="ru-RU" dirty="0" smtClean="0"/>
              <a:t> скати </a:t>
            </a:r>
            <a:r>
              <a:rPr lang="ru-RU" dirty="0" err="1" smtClean="0"/>
              <a:t>язичних</a:t>
            </a:r>
            <a:r>
              <a:rPr lang="ru-RU" dirty="0" smtClean="0"/>
              <a:t> </a:t>
            </a:r>
            <a:r>
              <a:rPr lang="ru-RU" dirty="0" err="1" smtClean="0"/>
              <a:t>горбків</a:t>
            </a:r>
            <a:r>
              <a:rPr lang="ru-RU" dirty="0" smtClean="0"/>
              <a:t> </a:t>
            </a:r>
            <a:r>
              <a:rPr lang="ru-RU" dirty="0" err="1" smtClean="0"/>
              <a:t>нижніх</a:t>
            </a:r>
            <a:r>
              <a:rPr lang="ru-RU" dirty="0" smtClean="0"/>
              <a:t> </a:t>
            </a:r>
            <a:r>
              <a:rPr lang="ru-RU" dirty="0" err="1" smtClean="0"/>
              <a:t>зубів</a:t>
            </a:r>
            <a:r>
              <a:rPr lang="ru-RU" dirty="0" smtClean="0"/>
              <a:t>, </a:t>
            </a:r>
            <a:r>
              <a:rPr lang="ru-RU" dirty="0" err="1" smtClean="0"/>
              <a:t>що</a:t>
            </a:r>
            <a:r>
              <a:rPr lang="ru-RU" dirty="0" smtClean="0"/>
              <a:t> </a:t>
            </a:r>
            <a:r>
              <a:rPr lang="ru-RU" dirty="0" err="1" smtClean="0"/>
              <a:t>беруть</a:t>
            </a:r>
            <a:r>
              <a:rPr lang="ru-RU" dirty="0" smtClean="0"/>
              <a:t> участь в </a:t>
            </a:r>
            <a:r>
              <a:rPr lang="ru-RU" dirty="0" err="1" smtClean="0"/>
              <a:t>бічних</a:t>
            </a:r>
            <a:r>
              <a:rPr lang="ru-RU" dirty="0" smtClean="0"/>
              <a:t> </a:t>
            </a:r>
            <a:r>
              <a:rPr lang="ru-RU" dirty="0" err="1" smtClean="0"/>
              <a:t>рухах</a:t>
            </a:r>
            <a:r>
              <a:rPr lang="ru-RU" dirty="0" smtClean="0"/>
              <a:t> </a:t>
            </a:r>
            <a:r>
              <a:rPr lang="ru-RU" dirty="0" err="1" smtClean="0"/>
              <a:t>нижньої</a:t>
            </a:r>
            <a:r>
              <a:rPr lang="ru-RU" dirty="0" smtClean="0"/>
              <a:t> </a:t>
            </a:r>
            <a:r>
              <a:rPr lang="ru-RU" dirty="0" err="1" smtClean="0"/>
              <a:t>щелепи</a:t>
            </a:r>
            <a:r>
              <a:rPr lang="ru-RU" dirty="0" smtClean="0"/>
              <a:t>, </a:t>
            </a:r>
            <a:r>
              <a:rPr lang="ru-RU" dirty="0" err="1" smtClean="0"/>
              <a:t>називають</a:t>
            </a:r>
            <a:r>
              <a:rPr lang="ru-RU" dirty="0" smtClean="0"/>
              <a:t> </a:t>
            </a:r>
            <a:r>
              <a:rPr lang="ru-RU" dirty="0" err="1" smtClean="0"/>
              <a:t>бічними</a:t>
            </a:r>
            <a:r>
              <a:rPr lang="ru-RU" dirty="0" smtClean="0"/>
              <a:t>. </a:t>
            </a:r>
            <a:r>
              <a:rPr lang="ru-RU" dirty="0" err="1" smtClean="0"/>
              <a:t>Відповідно</a:t>
            </a:r>
            <a:r>
              <a:rPr lang="ru-RU" dirty="0" smtClean="0"/>
              <a:t>, </a:t>
            </a:r>
            <a:r>
              <a:rPr lang="ru-RU" dirty="0" err="1" smtClean="0"/>
              <a:t>передчасні</a:t>
            </a:r>
            <a:r>
              <a:rPr lang="ru-RU" dirty="0" smtClean="0"/>
              <a:t> </a:t>
            </a:r>
            <a:r>
              <a:rPr lang="ru-RU" dirty="0" err="1" smtClean="0"/>
              <a:t>оклюзійні</a:t>
            </a:r>
            <a:r>
              <a:rPr lang="ru-RU" dirty="0" smtClean="0"/>
              <a:t> </a:t>
            </a:r>
            <a:r>
              <a:rPr lang="ru-RU" dirty="0" err="1" smtClean="0"/>
              <a:t>контакти</a:t>
            </a:r>
            <a:r>
              <a:rPr lang="ru-RU" dirty="0" smtClean="0"/>
              <a:t>, </a:t>
            </a:r>
            <a:r>
              <a:rPr lang="ru-RU" dirty="0" err="1" smtClean="0"/>
              <a:t>виявлені</a:t>
            </a:r>
            <a:r>
              <a:rPr lang="ru-RU" dirty="0" smtClean="0"/>
              <a:t> на </a:t>
            </a:r>
            <a:r>
              <a:rPr lang="ru-RU" dirty="0" err="1" smtClean="0"/>
              <a:t>цих</a:t>
            </a:r>
            <a:r>
              <a:rPr lang="ru-RU" dirty="0" smtClean="0"/>
              <a:t> </a:t>
            </a:r>
            <a:r>
              <a:rPr lang="ru-RU" dirty="0" err="1" smtClean="0"/>
              <a:t>ділянках</a:t>
            </a:r>
            <a:r>
              <a:rPr lang="ru-RU" dirty="0" smtClean="0"/>
              <a:t> оклюзійної </a:t>
            </a:r>
            <a:r>
              <a:rPr lang="ru-RU" dirty="0" err="1" smtClean="0"/>
              <a:t>поверхні</a:t>
            </a:r>
            <a:r>
              <a:rPr lang="ru-RU" dirty="0" smtClean="0"/>
              <a:t>, </a:t>
            </a:r>
            <a:r>
              <a:rPr lang="ru-RU" dirty="0" err="1" smtClean="0"/>
              <a:t>також</a:t>
            </a:r>
            <a:r>
              <a:rPr lang="ru-RU" dirty="0" smtClean="0"/>
              <a:t> </a:t>
            </a:r>
            <a:r>
              <a:rPr lang="ru-RU" dirty="0" err="1" smtClean="0"/>
              <a:t>носять</a:t>
            </a:r>
            <a:r>
              <a:rPr lang="ru-RU" dirty="0" smtClean="0"/>
              <a:t> </a:t>
            </a:r>
            <a:r>
              <a:rPr lang="ru-RU" dirty="0" err="1" smtClean="0"/>
              <a:t>назву</a:t>
            </a:r>
            <a:r>
              <a:rPr lang="ru-RU" dirty="0" smtClean="0"/>
              <a:t> </a:t>
            </a:r>
            <a:r>
              <a:rPr lang="ru-RU" dirty="0" err="1" smtClean="0"/>
              <a:t>бічних</a:t>
            </a:r>
            <a:r>
              <a:rPr lang="ru-RU" dirty="0" smtClean="0"/>
              <a:t>. </a:t>
            </a:r>
            <a:r>
              <a:rPr lang="ru-RU" dirty="0" err="1" smtClean="0"/>
              <a:t>Вестибулярні</a:t>
            </a:r>
            <a:r>
              <a:rPr lang="ru-RU" dirty="0" smtClean="0"/>
              <a:t> скати </a:t>
            </a:r>
            <a:r>
              <a:rPr lang="ru-RU" dirty="0" err="1" smtClean="0"/>
              <a:t>верхніх</a:t>
            </a:r>
            <a:r>
              <a:rPr lang="ru-RU" dirty="0" smtClean="0"/>
              <a:t> </a:t>
            </a:r>
            <a:r>
              <a:rPr lang="ru-RU" dirty="0" err="1" smtClean="0"/>
              <a:t>піднебінних</a:t>
            </a:r>
            <a:r>
              <a:rPr lang="ru-RU" dirty="0" smtClean="0"/>
              <a:t> і </a:t>
            </a:r>
            <a:r>
              <a:rPr lang="ru-RU" dirty="0" err="1" smtClean="0"/>
              <a:t>оральні</a:t>
            </a:r>
            <a:r>
              <a:rPr lang="ru-RU" dirty="0" smtClean="0"/>
              <a:t> скати </a:t>
            </a:r>
            <a:r>
              <a:rPr lang="ru-RU" dirty="0" err="1" smtClean="0"/>
              <a:t>нижніх</a:t>
            </a:r>
            <a:r>
              <a:rPr lang="ru-RU" dirty="0" smtClean="0"/>
              <a:t> </a:t>
            </a:r>
            <a:r>
              <a:rPr lang="ru-RU" dirty="0" err="1" smtClean="0"/>
              <a:t>щічних</a:t>
            </a:r>
            <a:r>
              <a:rPr lang="ru-RU" dirty="0" smtClean="0"/>
              <a:t> </a:t>
            </a:r>
            <a:r>
              <a:rPr lang="ru-RU" dirty="0" err="1" smtClean="0"/>
              <a:t>горбків</a:t>
            </a:r>
            <a:r>
              <a:rPr lang="ru-RU" dirty="0" smtClean="0"/>
              <a:t> </a:t>
            </a:r>
            <a:r>
              <a:rPr lang="ru-RU" dirty="0" err="1" smtClean="0"/>
              <a:t>визначають</a:t>
            </a:r>
            <a:r>
              <a:rPr lang="ru-RU" dirty="0" smtClean="0"/>
              <a:t> </a:t>
            </a:r>
            <a:r>
              <a:rPr lang="ru-RU" dirty="0" err="1" smtClean="0"/>
              <a:t>стабільну</a:t>
            </a:r>
            <a:r>
              <a:rPr lang="ru-RU" dirty="0" smtClean="0"/>
              <a:t> </a:t>
            </a:r>
            <a:r>
              <a:rPr lang="ru-RU" dirty="0" err="1" smtClean="0"/>
              <a:t>висоту</a:t>
            </a:r>
            <a:r>
              <a:rPr lang="ru-RU" dirty="0" smtClean="0"/>
              <a:t> </a:t>
            </a:r>
            <a:r>
              <a:rPr lang="ru-RU" dirty="0" err="1" smtClean="0"/>
              <a:t>центральної</a:t>
            </a:r>
            <a:r>
              <a:rPr lang="ru-RU" dirty="0" smtClean="0"/>
              <a:t> </a:t>
            </a:r>
            <a:r>
              <a:rPr lang="ru-RU" dirty="0" err="1" smtClean="0"/>
              <a:t>оклюзії</a:t>
            </a:r>
            <a:r>
              <a:rPr lang="ru-RU" dirty="0" smtClean="0"/>
              <a:t>, і </a:t>
            </a:r>
            <a:r>
              <a:rPr lang="ru-RU" dirty="0" err="1" smtClean="0"/>
              <a:t>супраконтакти</a:t>
            </a:r>
            <a:r>
              <a:rPr lang="ru-RU" dirty="0" smtClean="0"/>
              <a:t>, </a:t>
            </a:r>
            <a:r>
              <a:rPr lang="ru-RU" dirty="0" err="1" smtClean="0"/>
              <a:t>що</a:t>
            </a:r>
            <a:r>
              <a:rPr lang="ru-RU" dirty="0" smtClean="0"/>
              <a:t> </a:t>
            </a:r>
            <a:r>
              <a:rPr lang="ru-RU" dirty="0" err="1" smtClean="0"/>
              <a:t>локалізуються</a:t>
            </a:r>
            <a:r>
              <a:rPr lang="ru-RU" dirty="0" smtClean="0"/>
              <a:t> на </a:t>
            </a:r>
            <a:r>
              <a:rPr lang="ru-RU" dirty="0" err="1" smtClean="0"/>
              <a:t>цих</a:t>
            </a:r>
            <a:r>
              <a:rPr lang="ru-RU" dirty="0" smtClean="0"/>
              <a:t> </a:t>
            </a:r>
            <a:r>
              <a:rPr lang="ru-RU" dirty="0" err="1" smtClean="0"/>
              <a:t>ділянках</a:t>
            </a:r>
            <a:r>
              <a:rPr lang="ru-RU" dirty="0" smtClean="0"/>
              <a:t> оклюзійної </a:t>
            </a:r>
            <a:r>
              <a:rPr lang="ru-RU" dirty="0" err="1" smtClean="0"/>
              <a:t>поверхні</a:t>
            </a:r>
            <a:r>
              <a:rPr lang="ru-RU" dirty="0" smtClean="0"/>
              <a:t>, </a:t>
            </a:r>
            <a:r>
              <a:rPr lang="ru-RU" dirty="0" err="1" smtClean="0"/>
              <a:t>називають</a:t>
            </a:r>
            <a:r>
              <a:rPr lang="ru-RU" dirty="0" smtClean="0"/>
              <a:t> </a:t>
            </a:r>
            <a:r>
              <a:rPr lang="ru-RU" dirty="0" err="1" smtClean="0"/>
              <a:t>центральними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/>
              <a:t>         </a:t>
            </a:r>
            <a:r>
              <a:rPr lang="ru-RU" sz="4400" b="1" i="1" dirty="0" err="1" smtClean="0"/>
              <a:t>класифікація</a:t>
            </a:r>
            <a:r>
              <a:rPr lang="ru-RU" sz="4400" b="1" i="1" dirty="0" smtClean="0"/>
              <a:t> </a:t>
            </a:r>
            <a:r>
              <a:rPr lang="ru-RU" sz="4400" b="1" i="1" dirty="0" err="1" smtClean="0"/>
              <a:t>горбків</a:t>
            </a:r>
            <a:endParaRPr lang="ru-RU" sz="4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r>
              <a:rPr lang="ru-RU" b="1" dirty="0" smtClean="0"/>
              <a:t>На нашу думку, </a:t>
            </a:r>
            <a:r>
              <a:rPr lang="ru-RU" b="1" dirty="0" err="1" smtClean="0"/>
              <a:t>найбільш</a:t>
            </a:r>
            <a:r>
              <a:rPr lang="ru-RU" b="1" dirty="0" smtClean="0"/>
              <a:t> правильною </a:t>
            </a:r>
            <a:r>
              <a:rPr lang="ru-RU" b="1" dirty="0" err="1" smtClean="0"/>
              <a:t>і</a:t>
            </a:r>
            <a:r>
              <a:rPr lang="ru-RU" b="1" dirty="0" smtClean="0"/>
              <a:t> </a:t>
            </a:r>
            <a:r>
              <a:rPr lang="ru-RU" b="1" dirty="0" err="1" smtClean="0"/>
              <a:t>зручною</a:t>
            </a:r>
            <a:r>
              <a:rPr lang="ru-RU" b="1" dirty="0" smtClean="0"/>
              <a:t> </a:t>
            </a:r>
            <a:r>
              <a:rPr lang="ru-RU" b="1" dirty="0" err="1" smtClean="0"/>
              <a:t>є</a:t>
            </a:r>
            <a:r>
              <a:rPr lang="ru-RU" b="1" dirty="0" smtClean="0"/>
              <a:t> </a:t>
            </a:r>
            <a:r>
              <a:rPr lang="ru-RU" b="1" dirty="0" err="1" smtClean="0"/>
              <a:t>класифікація</a:t>
            </a:r>
            <a:r>
              <a:rPr lang="ru-RU" b="1" dirty="0" smtClean="0"/>
              <a:t> </a:t>
            </a:r>
            <a:r>
              <a:rPr lang="en-US" b="1" dirty="0" err="1" smtClean="0"/>
              <a:t>Jankelson</a:t>
            </a:r>
            <a:r>
              <a:rPr lang="en-US" b="1" dirty="0" smtClean="0"/>
              <a:t> (1955). </a:t>
            </a:r>
            <a:r>
              <a:rPr lang="ru-RU" b="1" dirty="0" err="1" smtClean="0"/>
              <a:t>Оклюзійна</a:t>
            </a:r>
            <a:r>
              <a:rPr lang="ru-RU" b="1" dirty="0" smtClean="0"/>
              <a:t> </a:t>
            </a:r>
            <a:r>
              <a:rPr lang="ru-RU" b="1" dirty="0" err="1" smtClean="0"/>
              <a:t>поверхня</a:t>
            </a:r>
            <a:r>
              <a:rPr lang="ru-RU" b="1" dirty="0" smtClean="0"/>
              <a:t> </a:t>
            </a:r>
            <a:r>
              <a:rPr lang="ru-RU" b="1" dirty="0" err="1" smtClean="0"/>
              <a:t>скатів</a:t>
            </a:r>
            <a:r>
              <a:rPr lang="ru-RU" b="1" dirty="0" smtClean="0"/>
              <a:t> </a:t>
            </a:r>
            <a:r>
              <a:rPr lang="ru-RU" b="1" dirty="0" err="1" smtClean="0"/>
              <a:t>зубних</a:t>
            </a:r>
            <a:r>
              <a:rPr lang="ru-RU" b="1" dirty="0" smtClean="0"/>
              <a:t> </a:t>
            </a:r>
            <a:r>
              <a:rPr lang="ru-RU" b="1" dirty="0" err="1" smtClean="0"/>
              <a:t>горбків</a:t>
            </a:r>
            <a:r>
              <a:rPr lang="ru-RU" b="1" dirty="0" smtClean="0"/>
              <a:t>, </a:t>
            </a:r>
            <a:r>
              <a:rPr lang="ru-RU" b="1" dirty="0" err="1" smtClean="0"/>
              <a:t>згідно</a:t>
            </a:r>
            <a:r>
              <a:rPr lang="ru-RU" b="1" dirty="0" smtClean="0"/>
              <a:t> </a:t>
            </a:r>
            <a:r>
              <a:rPr lang="ru-RU" b="1" dirty="0" err="1" smtClean="0"/>
              <a:t>цієї</a:t>
            </a:r>
            <a:r>
              <a:rPr lang="ru-RU" b="1" dirty="0" smtClean="0"/>
              <a:t> </a:t>
            </a:r>
            <a:r>
              <a:rPr lang="ru-RU" b="1" dirty="0" err="1" smtClean="0"/>
              <a:t>класифікації</a:t>
            </a:r>
            <a:r>
              <a:rPr lang="ru-RU" b="1" dirty="0" smtClean="0"/>
              <a:t>, </a:t>
            </a:r>
            <a:r>
              <a:rPr lang="ru-RU" b="1" dirty="0" err="1" smtClean="0"/>
              <a:t>ділиться</a:t>
            </a:r>
            <a:r>
              <a:rPr lang="ru-RU" b="1" dirty="0" smtClean="0"/>
              <a:t> на </a:t>
            </a:r>
            <a:r>
              <a:rPr lang="ru-RU" b="1" dirty="0" err="1" smtClean="0"/>
              <a:t>певні</a:t>
            </a:r>
            <a:r>
              <a:rPr lang="ru-RU" b="1" dirty="0" smtClean="0"/>
              <a:t> </a:t>
            </a:r>
            <a:r>
              <a:rPr lang="ru-RU" b="1" dirty="0" err="1" smtClean="0"/>
              <a:t>частини</a:t>
            </a:r>
            <a:r>
              <a:rPr lang="ru-RU" b="1" dirty="0" smtClean="0"/>
              <a:t>, </a:t>
            </a:r>
            <a:r>
              <a:rPr lang="ru-RU" b="1" dirty="0" err="1" smtClean="0"/>
              <a:t>позначені</a:t>
            </a:r>
            <a:r>
              <a:rPr lang="ru-RU" b="1" dirty="0" smtClean="0"/>
              <a:t> </a:t>
            </a:r>
            <a:r>
              <a:rPr lang="ru-RU" b="1" dirty="0" err="1" smtClean="0"/>
              <a:t>класами</a:t>
            </a:r>
            <a:r>
              <a:rPr lang="ru-RU" b="1" dirty="0" smtClean="0"/>
              <a:t> </a:t>
            </a:r>
            <a:r>
              <a:rPr lang="en-US" b="1" dirty="0" smtClean="0"/>
              <a:t>I, II, III, </a:t>
            </a:r>
            <a:r>
              <a:rPr lang="ru-RU" b="1" dirty="0" smtClean="0"/>
              <a:t>а </a:t>
            </a:r>
            <a:r>
              <a:rPr lang="ru-RU" b="1" dirty="0" err="1" smtClean="0"/>
              <a:t>відповідні</a:t>
            </a:r>
            <a:r>
              <a:rPr lang="ru-RU" b="1" dirty="0" smtClean="0"/>
              <a:t> </a:t>
            </a:r>
            <a:r>
              <a:rPr lang="ru-RU" b="1" dirty="0" err="1" smtClean="0"/>
              <a:t>антагонуючі</a:t>
            </a:r>
            <a:r>
              <a:rPr lang="ru-RU" b="1" dirty="0" smtClean="0"/>
              <a:t> </a:t>
            </a:r>
            <a:r>
              <a:rPr lang="ru-RU" b="1" dirty="0" err="1" smtClean="0"/>
              <a:t>поверхні</a:t>
            </a:r>
            <a:r>
              <a:rPr lang="ru-RU" b="1" dirty="0" smtClean="0"/>
              <a:t> </a:t>
            </a:r>
            <a:r>
              <a:rPr lang="ru-RU" b="1" dirty="0" err="1" smtClean="0"/>
              <a:t>зубів</a:t>
            </a:r>
            <a:r>
              <a:rPr lang="ru-RU" b="1" dirty="0" smtClean="0"/>
              <a:t> </a:t>
            </a:r>
            <a:r>
              <a:rPr lang="ru-RU" b="1" dirty="0" err="1" smtClean="0"/>
              <a:t>протилежної</a:t>
            </a:r>
            <a:r>
              <a:rPr lang="ru-RU" b="1" dirty="0" smtClean="0"/>
              <a:t> </a:t>
            </a:r>
            <a:r>
              <a:rPr lang="ru-RU" b="1" dirty="0" err="1" smtClean="0"/>
              <a:t>щелепи</a:t>
            </a:r>
            <a:r>
              <a:rPr lang="ru-RU" b="1" dirty="0" smtClean="0"/>
              <a:t> — </a:t>
            </a:r>
            <a:r>
              <a:rPr lang="en-US" b="1" dirty="0" smtClean="0"/>
              <a:t>I </a:t>
            </a:r>
            <a:r>
              <a:rPr lang="ru-RU" b="1" dirty="0" smtClean="0"/>
              <a:t>а, </a:t>
            </a:r>
            <a:r>
              <a:rPr lang="en-US" b="1" dirty="0" smtClean="0"/>
              <a:t>II </a:t>
            </a:r>
            <a:r>
              <a:rPr lang="ru-RU" b="1" dirty="0" smtClean="0"/>
              <a:t>а, </a:t>
            </a:r>
            <a:r>
              <a:rPr lang="en-US" b="1" dirty="0" smtClean="0"/>
              <a:t>III </a:t>
            </a:r>
            <a:r>
              <a:rPr lang="ru-RU" b="1" dirty="0" smtClean="0"/>
              <a:t>а (так само </a:t>
            </a:r>
            <a:r>
              <a:rPr lang="ru-RU" b="1" dirty="0" err="1" smtClean="0"/>
              <a:t>позначаються</a:t>
            </a:r>
            <a:r>
              <a:rPr lang="ru-RU" b="1" dirty="0" smtClean="0"/>
              <a:t> </a:t>
            </a:r>
            <a:r>
              <a:rPr lang="ru-RU" b="1" dirty="0" err="1" smtClean="0"/>
              <a:t>і</a:t>
            </a:r>
            <a:r>
              <a:rPr lang="ru-RU" b="1" dirty="0" smtClean="0"/>
              <a:t> </a:t>
            </a:r>
            <a:r>
              <a:rPr lang="ru-RU" b="1" dirty="0" err="1" smtClean="0"/>
              <a:t>супраконтакти</a:t>
            </a:r>
            <a:r>
              <a:rPr lang="ru-RU" b="1" dirty="0" smtClean="0"/>
              <a:t>, </a:t>
            </a:r>
            <a:r>
              <a:rPr lang="ru-RU" b="1" dirty="0" err="1" smtClean="0"/>
              <a:t>які</a:t>
            </a:r>
            <a:r>
              <a:rPr lang="ru-RU" b="1" dirty="0" smtClean="0"/>
              <a:t> </a:t>
            </a:r>
            <a:r>
              <a:rPr lang="ru-RU" b="1" dirty="0" err="1" smtClean="0"/>
              <a:t>виявляються</a:t>
            </a:r>
            <a:r>
              <a:rPr lang="ru-RU" b="1" dirty="0" smtClean="0"/>
              <a:t> на зубах):</a:t>
            </a:r>
            <a:endParaRPr lang="ru-RU" b="1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dirty="0" smtClean="0"/>
              <a:t>          </a:t>
            </a:r>
            <a:r>
              <a:rPr lang="ru-RU" b="1" i="1" dirty="0" err="1" smtClean="0"/>
              <a:t>класифікація</a:t>
            </a:r>
            <a:r>
              <a:rPr lang="ru-RU" b="1" i="1" dirty="0" smtClean="0"/>
              <a:t> </a:t>
            </a:r>
            <a:r>
              <a:rPr lang="ru-RU" b="1" i="1" dirty="0" err="1" smtClean="0"/>
              <a:t>горбків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blipFill>
            <a:blip r:embed="rId2" cstate="print"/>
            <a:tile tx="0" ty="0" sx="100000" sy="100000" flip="none" algn="tl"/>
          </a:blip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 fontScale="85000" lnSpcReduction="10000"/>
          </a:bodyPr>
          <a:lstStyle/>
          <a:p>
            <a:r>
              <a:rPr lang="ru-RU" dirty="0" smtClean="0"/>
              <a:t> </a:t>
            </a:r>
            <a:r>
              <a:rPr lang="ru-RU" dirty="0" err="1" smtClean="0"/>
              <a:t>клас</a:t>
            </a:r>
            <a:r>
              <a:rPr lang="ru-RU" dirty="0" smtClean="0"/>
              <a:t> </a:t>
            </a:r>
            <a:r>
              <a:rPr lang="en-US" dirty="0" smtClean="0"/>
              <a:t>I — </a:t>
            </a:r>
            <a:r>
              <a:rPr lang="ru-RU" dirty="0" err="1" smtClean="0"/>
              <a:t>вестибулярні</a:t>
            </a:r>
            <a:r>
              <a:rPr lang="ru-RU" dirty="0" smtClean="0"/>
              <a:t> скати </a:t>
            </a:r>
            <a:r>
              <a:rPr lang="ru-RU" dirty="0" err="1" smtClean="0"/>
              <a:t>щічних</a:t>
            </a:r>
            <a:r>
              <a:rPr lang="ru-RU" dirty="0" smtClean="0"/>
              <a:t> </a:t>
            </a:r>
            <a:r>
              <a:rPr lang="ru-RU" dirty="0" err="1" smtClean="0"/>
              <a:t>горбків</a:t>
            </a:r>
            <a:r>
              <a:rPr lang="ru-RU" dirty="0" smtClean="0"/>
              <a:t> </a:t>
            </a:r>
            <a:r>
              <a:rPr lang="ru-RU" dirty="0" err="1" smtClean="0"/>
              <a:t>нижніх</a:t>
            </a:r>
            <a:r>
              <a:rPr lang="ru-RU" dirty="0" smtClean="0"/>
              <a:t> моляров і премоляров і </a:t>
            </a:r>
            <a:r>
              <a:rPr lang="ru-RU" dirty="0" err="1" smtClean="0"/>
              <a:t>вестибулярна</a:t>
            </a:r>
            <a:r>
              <a:rPr lang="ru-RU" dirty="0" smtClean="0"/>
              <a:t> </a:t>
            </a:r>
            <a:r>
              <a:rPr lang="ru-RU" dirty="0" err="1" smtClean="0"/>
              <a:t>поверхня</a:t>
            </a:r>
            <a:r>
              <a:rPr lang="ru-RU" dirty="0" smtClean="0"/>
              <a:t> </a:t>
            </a:r>
            <a:r>
              <a:rPr lang="ru-RU" dirty="0" err="1" smtClean="0"/>
              <a:t>передніх</a:t>
            </a:r>
            <a:r>
              <a:rPr lang="ru-RU" dirty="0" smtClean="0"/>
              <a:t> </a:t>
            </a:r>
            <a:r>
              <a:rPr lang="ru-RU" dirty="0" err="1" smtClean="0"/>
              <a:t>нижніх</a:t>
            </a:r>
            <a:r>
              <a:rPr lang="ru-RU" dirty="0" smtClean="0"/>
              <a:t> </a:t>
            </a:r>
            <a:r>
              <a:rPr lang="ru-RU" dirty="0" err="1" smtClean="0"/>
              <a:t>зубів</a:t>
            </a:r>
            <a:r>
              <a:rPr lang="ru-RU" dirty="0" smtClean="0"/>
              <a:t>; </a:t>
            </a:r>
          </a:p>
          <a:p>
            <a:r>
              <a:rPr lang="ru-RU" dirty="0" err="1" smtClean="0"/>
              <a:t>клас</a:t>
            </a:r>
            <a:r>
              <a:rPr lang="ru-RU" dirty="0" smtClean="0"/>
              <a:t> </a:t>
            </a:r>
            <a:r>
              <a:rPr lang="en-US" dirty="0" smtClean="0"/>
              <a:t>I </a:t>
            </a:r>
            <a:r>
              <a:rPr lang="ru-RU" dirty="0" smtClean="0"/>
              <a:t>а — </a:t>
            </a:r>
            <a:r>
              <a:rPr lang="ru-RU" dirty="0" err="1" smtClean="0"/>
              <a:t>оральні</a:t>
            </a:r>
            <a:r>
              <a:rPr lang="ru-RU" dirty="0" smtClean="0"/>
              <a:t> скати </a:t>
            </a:r>
            <a:r>
              <a:rPr lang="ru-RU" dirty="0" err="1" smtClean="0"/>
              <a:t>щічних</a:t>
            </a:r>
            <a:r>
              <a:rPr lang="ru-RU" dirty="0" smtClean="0"/>
              <a:t> </a:t>
            </a:r>
            <a:r>
              <a:rPr lang="ru-RU" dirty="0" err="1" smtClean="0"/>
              <a:t>горбків</a:t>
            </a:r>
            <a:r>
              <a:rPr lang="ru-RU" dirty="0" smtClean="0"/>
              <a:t> </a:t>
            </a:r>
            <a:r>
              <a:rPr lang="ru-RU" dirty="0" err="1" smtClean="0"/>
              <a:t>верхніх</a:t>
            </a:r>
            <a:r>
              <a:rPr lang="ru-RU" dirty="0" smtClean="0"/>
              <a:t> моляров і премоляров і </a:t>
            </a:r>
            <a:r>
              <a:rPr lang="ru-RU" dirty="0" err="1" smtClean="0"/>
              <a:t>оральна</a:t>
            </a:r>
            <a:r>
              <a:rPr lang="ru-RU" dirty="0" smtClean="0"/>
              <a:t> </a:t>
            </a:r>
            <a:r>
              <a:rPr lang="ru-RU" dirty="0" err="1" smtClean="0"/>
              <a:t>поверхня</a:t>
            </a:r>
            <a:r>
              <a:rPr lang="ru-RU" dirty="0" smtClean="0"/>
              <a:t> </a:t>
            </a:r>
            <a:r>
              <a:rPr lang="ru-RU" dirty="0" err="1" smtClean="0"/>
              <a:t>передніх</a:t>
            </a:r>
            <a:r>
              <a:rPr lang="ru-RU" dirty="0" smtClean="0"/>
              <a:t> </a:t>
            </a:r>
            <a:r>
              <a:rPr lang="ru-RU" dirty="0" err="1" smtClean="0"/>
              <a:t>верхніх</a:t>
            </a:r>
            <a:r>
              <a:rPr lang="ru-RU" dirty="0" smtClean="0"/>
              <a:t> </a:t>
            </a:r>
            <a:r>
              <a:rPr lang="ru-RU" dirty="0" err="1" smtClean="0"/>
              <a:t>зубів</a:t>
            </a:r>
            <a:r>
              <a:rPr lang="ru-RU" dirty="0" smtClean="0"/>
              <a:t>; </a:t>
            </a:r>
            <a:endParaRPr lang="en-US" dirty="0" smtClean="0"/>
          </a:p>
          <a:p>
            <a:r>
              <a:rPr lang="ru-RU" dirty="0" err="1" smtClean="0"/>
              <a:t>клас</a:t>
            </a:r>
            <a:r>
              <a:rPr lang="ru-RU" dirty="0" smtClean="0"/>
              <a:t> </a:t>
            </a:r>
            <a:r>
              <a:rPr lang="en-US" dirty="0" smtClean="0"/>
              <a:t>II — </a:t>
            </a:r>
            <a:r>
              <a:rPr lang="ru-RU" dirty="0" err="1" smtClean="0"/>
              <a:t>оральні</a:t>
            </a:r>
            <a:r>
              <a:rPr lang="ru-RU" dirty="0" smtClean="0"/>
              <a:t> скати </a:t>
            </a:r>
            <a:r>
              <a:rPr lang="ru-RU" dirty="0" err="1" smtClean="0"/>
              <a:t>піднебінних</a:t>
            </a:r>
            <a:r>
              <a:rPr lang="ru-RU" dirty="0" smtClean="0"/>
              <a:t> </a:t>
            </a:r>
            <a:r>
              <a:rPr lang="ru-RU" dirty="0" err="1" smtClean="0"/>
              <a:t>горбків</a:t>
            </a:r>
            <a:r>
              <a:rPr lang="ru-RU" dirty="0" smtClean="0"/>
              <a:t> </a:t>
            </a:r>
            <a:r>
              <a:rPr lang="ru-RU" dirty="0" err="1" smtClean="0"/>
              <a:t>верхніх</a:t>
            </a:r>
            <a:r>
              <a:rPr lang="ru-RU" dirty="0" smtClean="0"/>
              <a:t> моляров </a:t>
            </a:r>
            <a:r>
              <a:rPr lang="ru-RU" dirty="0" err="1" smtClean="0"/>
              <a:t>і</a:t>
            </a:r>
            <a:r>
              <a:rPr lang="ru-RU" dirty="0" smtClean="0"/>
              <a:t> премоляров; </a:t>
            </a:r>
            <a:endParaRPr lang="en-US" dirty="0" smtClean="0"/>
          </a:p>
          <a:p>
            <a:r>
              <a:rPr lang="ru-RU" dirty="0" err="1" smtClean="0"/>
              <a:t>клас</a:t>
            </a:r>
            <a:r>
              <a:rPr lang="ru-RU" dirty="0" smtClean="0"/>
              <a:t> </a:t>
            </a:r>
            <a:r>
              <a:rPr lang="en-US" dirty="0" smtClean="0"/>
              <a:t>II </a:t>
            </a:r>
            <a:r>
              <a:rPr lang="ru-RU" dirty="0" smtClean="0"/>
              <a:t>а — </a:t>
            </a:r>
            <a:r>
              <a:rPr lang="ru-RU" dirty="0" err="1" smtClean="0"/>
              <a:t>вестибулярні</a:t>
            </a:r>
            <a:r>
              <a:rPr lang="ru-RU" dirty="0" smtClean="0"/>
              <a:t> скати </a:t>
            </a:r>
            <a:r>
              <a:rPr lang="ru-RU" dirty="0" err="1" smtClean="0"/>
              <a:t>язичних</a:t>
            </a:r>
            <a:r>
              <a:rPr lang="ru-RU" dirty="0" smtClean="0"/>
              <a:t> </a:t>
            </a:r>
            <a:r>
              <a:rPr lang="ru-RU" dirty="0" err="1" smtClean="0"/>
              <a:t>горбків</a:t>
            </a:r>
            <a:r>
              <a:rPr lang="ru-RU" dirty="0" smtClean="0"/>
              <a:t> </a:t>
            </a:r>
            <a:r>
              <a:rPr lang="ru-RU" dirty="0" err="1" smtClean="0"/>
              <a:t>нижніх</a:t>
            </a:r>
            <a:r>
              <a:rPr lang="ru-RU" dirty="0" smtClean="0"/>
              <a:t> моляров </a:t>
            </a:r>
            <a:r>
              <a:rPr lang="ru-RU" dirty="0" err="1" smtClean="0"/>
              <a:t>і</a:t>
            </a:r>
            <a:r>
              <a:rPr lang="ru-RU" dirty="0" smtClean="0"/>
              <a:t> премоляров; </a:t>
            </a:r>
            <a:endParaRPr lang="en-US" dirty="0" smtClean="0"/>
          </a:p>
          <a:p>
            <a:r>
              <a:rPr lang="ru-RU" dirty="0" err="1" smtClean="0"/>
              <a:t>клас</a:t>
            </a:r>
            <a:r>
              <a:rPr lang="ru-RU" dirty="0" smtClean="0"/>
              <a:t> </a:t>
            </a:r>
            <a:r>
              <a:rPr lang="en-US" dirty="0" smtClean="0"/>
              <a:t>III — </a:t>
            </a:r>
            <a:r>
              <a:rPr lang="ru-RU" dirty="0" err="1" smtClean="0"/>
              <a:t>вестибулярні</a:t>
            </a:r>
            <a:r>
              <a:rPr lang="ru-RU" dirty="0" smtClean="0"/>
              <a:t> скати </a:t>
            </a:r>
            <a:r>
              <a:rPr lang="ru-RU" dirty="0" err="1" smtClean="0"/>
              <a:t>піднебінних</a:t>
            </a:r>
            <a:r>
              <a:rPr lang="ru-RU" dirty="0" smtClean="0"/>
              <a:t> </a:t>
            </a:r>
            <a:r>
              <a:rPr lang="ru-RU" dirty="0" err="1" smtClean="0"/>
              <a:t>горбків</a:t>
            </a:r>
            <a:r>
              <a:rPr lang="ru-RU" dirty="0" smtClean="0"/>
              <a:t> </a:t>
            </a:r>
            <a:r>
              <a:rPr lang="ru-RU" dirty="0" err="1" smtClean="0"/>
              <a:t>верхніх</a:t>
            </a:r>
            <a:r>
              <a:rPr lang="ru-RU" dirty="0" smtClean="0"/>
              <a:t> моляров </a:t>
            </a:r>
            <a:r>
              <a:rPr lang="ru-RU" dirty="0" err="1" smtClean="0"/>
              <a:t>і</a:t>
            </a:r>
            <a:r>
              <a:rPr lang="ru-RU" dirty="0" smtClean="0"/>
              <a:t> премоляров; </a:t>
            </a:r>
            <a:endParaRPr lang="en-US" dirty="0" smtClean="0"/>
          </a:p>
          <a:p>
            <a:r>
              <a:rPr lang="ru-RU" dirty="0" err="1" smtClean="0"/>
              <a:t>клас</a:t>
            </a:r>
            <a:r>
              <a:rPr lang="ru-RU" dirty="0" smtClean="0"/>
              <a:t> III а — </a:t>
            </a:r>
            <a:r>
              <a:rPr lang="ru-RU" dirty="0" err="1" smtClean="0"/>
              <a:t>оральні</a:t>
            </a:r>
            <a:r>
              <a:rPr lang="ru-RU" dirty="0" smtClean="0"/>
              <a:t> скати </a:t>
            </a:r>
            <a:r>
              <a:rPr lang="ru-RU" dirty="0" err="1" smtClean="0"/>
              <a:t>щічних</a:t>
            </a:r>
            <a:r>
              <a:rPr lang="ru-RU" dirty="0" smtClean="0"/>
              <a:t> </a:t>
            </a:r>
            <a:r>
              <a:rPr lang="ru-RU" dirty="0" err="1" smtClean="0"/>
              <a:t>горбків</a:t>
            </a:r>
            <a:r>
              <a:rPr lang="ru-RU" dirty="0" smtClean="0"/>
              <a:t> </a:t>
            </a:r>
            <a:r>
              <a:rPr lang="ru-RU" dirty="0" err="1" smtClean="0"/>
              <a:t>нижніх</a:t>
            </a:r>
            <a:r>
              <a:rPr lang="ru-RU" dirty="0" smtClean="0"/>
              <a:t> моляров і </a:t>
            </a:r>
            <a:r>
              <a:rPr lang="ru-RU" dirty="0" err="1" smtClean="0"/>
              <a:t>премоляров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                    План </a:t>
            </a:r>
            <a:r>
              <a:rPr lang="ru-RU" b="1" dirty="0" err="1" smtClean="0"/>
              <a:t>лекції</a:t>
            </a:r>
            <a:r>
              <a:rPr lang="ru-RU" b="1" dirty="0" smtClean="0"/>
              <a:t>: 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  <a:tileRect/>
          </a:gradFill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endParaRPr lang="ru-RU" sz="2800" dirty="0" smtClean="0"/>
          </a:p>
          <a:p>
            <a:r>
              <a:rPr lang="ru-RU" sz="2800" dirty="0" smtClean="0"/>
              <a:t>1. </a:t>
            </a:r>
            <a:r>
              <a:rPr lang="ru-RU" sz="2800" dirty="0" err="1" smtClean="0"/>
              <a:t>Вибіркове</a:t>
            </a:r>
            <a:r>
              <a:rPr lang="ru-RU" sz="2800" dirty="0" smtClean="0"/>
              <a:t> </a:t>
            </a:r>
            <a:r>
              <a:rPr lang="ru-RU" sz="2800" dirty="0" err="1" smtClean="0"/>
              <a:t>пришліфування</a:t>
            </a:r>
            <a:r>
              <a:rPr lang="ru-RU" sz="2800" dirty="0" smtClean="0"/>
              <a:t> </a:t>
            </a:r>
            <a:endParaRPr lang="ru-RU" sz="2800" dirty="0" smtClean="0"/>
          </a:p>
          <a:p>
            <a:r>
              <a:rPr lang="ru-RU" sz="2800" dirty="0" smtClean="0"/>
              <a:t>2. </a:t>
            </a:r>
            <a:r>
              <a:rPr lang="uk-UA" sz="2800" dirty="0" smtClean="0"/>
              <a:t>Тимчасове шинування</a:t>
            </a:r>
          </a:p>
          <a:p>
            <a:r>
              <a:rPr lang="ru-RU" sz="2800" dirty="0" smtClean="0"/>
              <a:t> </a:t>
            </a:r>
            <a:r>
              <a:rPr lang="ru-RU" sz="2800" dirty="0" smtClean="0"/>
              <a:t>3. </a:t>
            </a:r>
            <a:r>
              <a:rPr lang="uk-UA" sz="2800" dirty="0" smtClean="0"/>
              <a:t>Ортопедичні прийоми </a:t>
            </a:r>
          </a:p>
          <a:p>
            <a:r>
              <a:rPr lang="ru-RU" sz="2800" dirty="0" smtClean="0"/>
              <a:t>4</a:t>
            </a:r>
            <a:r>
              <a:rPr lang="ru-RU" sz="2800" dirty="0" smtClean="0"/>
              <a:t>. </a:t>
            </a:r>
            <a:r>
              <a:rPr lang="uk-UA" sz="2800" dirty="0" smtClean="0"/>
              <a:t>Вживання постійних </a:t>
            </a:r>
            <a:r>
              <a:rPr lang="uk-UA" sz="2800" dirty="0" err="1" smtClean="0"/>
              <a:t>шинуючих</a:t>
            </a:r>
            <a:r>
              <a:rPr lang="uk-UA" sz="2800" dirty="0" smtClean="0"/>
              <a:t> апаратів і протезів</a:t>
            </a:r>
          </a:p>
          <a:p>
            <a:r>
              <a:rPr lang="ru-RU" sz="2800" dirty="0" smtClean="0"/>
              <a:t> </a:t>
            </a:r>
            <a:r>
              <a:rPr lang="ru-RU" sz="2800" dirty="0" smtClean="0"/>
              <a:t>5. </a:t>
            </a:r>
            <a:r>
              <a:rPr lang="uk-UA" sz="2800" dirty="0" smtClean="0"/>
              <a:t>Безпосереднє протезування</a:t>
            </a:r>
            <a:endParaRPr lang="uk-UA" sz="2800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636680"/>
          </a:xfrm>
        </p:spPr>
        <p:txBody>
          <a:bodyPr>
            <a:normAutofit fontScale="90000"/>
          </a:bodyPr>
          <a:lstStyle/>
          <a:p>
            <a:r>
              <a:rPr lang="en-US" sz="2400" dirty="0" smtClean="0"/>
              <a:t>  </a:t>
            </a:r>
            <a:r>
              <a:rPr lang="ru-RU" sz="2400" dirty="0" smtClean="0"/>
              <a:t>Мал. 1.</a:t>
            </a:r>
            <a:r>
              <a:rPr lang="en-US" sz="2400" dirty="0" smtClean="0"/>
              <a:t>  </a:t>
            </a:r>
            <a:r>
              <a:rPr lang="ru-RU" sz="2400" dirty="0" smtClean="0"/>
              <a:t> </a:t>
            </a:r>
            <a:r>
              <a:rPr lang="ru-RU" sz="2400" b="1" i="1" dirty="0" err="1" smtClean="0"/>
              <a:t>Контакти</a:t>
            </a:r>
            <a:r>
              <a:rPr lang="ru-RU" sz="2400" b="1" i="1" dirty="0" smtClean="0"/>
              <a:t> </a:t>
            </a:r>
            <a:r>
              <a:rPr lang="ru-RU" sz="2400" b="1" i="1" dirty="0" err="1" smtClean="0"/>
              <a:t>зубів</a:t>
            </a:r>
            <a:r>
              <a:rPr lang="ru-RU" sz="2400" b="1" i="1" dirty="0" smtClean="0"/>
              <a:t> при </a:t>
            </a:r>
            <a:r>
              <a:rPr lang="ru-RU" sz="2400" b="1" i="1" dirty="0" err="1" smtClean="0"/>
              <a:t>співвідношенні</a:t>
            </a:r>
            <a:r>
              <a:rPr lang="ru-RU" sz="2400" b="1" i="1" dirty="0" smtClean="0"/>
              <a:t> </a:t>
            </a:r>
            <a:r>
              <a:rPr lang="ru-RU" sz="2400" b="1" i="1" dirty="0" err="1" smtClean="0"/>
              <a:t>щелеп</a:t>
            </a:r>
            <a:r>
              <a:rPr lang="ru-RU" sz="2400" b="1" i="1" dirty="0" smtClean="0"/>
              <a:t> по I </a:t>
            </a:r>
            <a:r>
              <a:rPr lang="ru-RU" sz="2400" b="1" i="1" dirty="0" err="1" smtClean="0"/>
              <a:t>класу</a:t>
            </a:r>
            <a:r>
              <a:rPr lang="ru-RU" sz="2800" b="1" i="1" dirty="0" smtClean="0"/>
              <a:t> (</a:t>
            </a:r>
            <a:r>
              <a:rPr lang="ru-RU" sz="2800" b="1" i="1" dirty="0" err="1" smtClean="0"/>
              <a:t>ортогнатичний</a:t>
            </a:r>
            <a:r>
              <a:rPr lang="ru-RU" sz="2800" b="1" i="1" dirty="0" smtClean="0"/>
              <a:t> прикус)</a:t>
            </a:r>
            <a:endParaRPr lang="ru-RU" sz="2800" b="1" i="1" dirty="0"/>
          </a:p>
        </p:txBody>
      </p:sp>
      <p:pic>
        <p:nvPicPr>
          <p:cNvPr id="4" name="Picture 7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971600" y="1628800"/>
            <a:ext cx="3528392" cy="43924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</p:pic>
      <p:sp>
        <p:nvSpPr>
          <p:cNvPr id="9" name="Содержимое 8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4932040" y="1556792"/>
            <a:ext cx="3672086" cy="453650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80696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Мал. 2. </a:t>
            </a:r>
            <a:r>
              <a:rPr lang="ru-RU" sz="2400" dirty="0" err="1" smtClean="0"/>
              <a:t>Контакти</a:t>
            </a:r>
            <a:r>
              <a:rPr lang="ru-RU" sz="2400" dirty="0" smtClean="0"/>
              <a:t> </a:t>
            </a:r>
            <a:r>
              <a:rPr lang="ru-RU" sz="2400" dirty="0" err="1" smtClean="0"/>
              <a:t>зубів</a:t>
            </a:r>
            <a:r>
              <a:rPr lang="ru-RU" sz="2400" dirty="0" smtClean="0"/>
              <a:t> при </a:t>
            </a:r>
            <a:r>
              <a:rPr lang="ru-RU" sz="2400" dirty="0" err="1" smtClean="0"/>
              <a:t>співвідношенні</a:t>
            </a:r>
            <a:r>
              <a:rPr lang="ru-RU" sz="2400" dirty="0" smtClean="0"/>
              <a:t> </a:t>
            </a:r>
            <a:r>
              <a:rPr lang="ru-RU" sz="2400" dirty="0" err="1" smtClean="0"/>
              <a:t>щелеп</a:t>
            </a:r>
            <a:r>
              <a:rPr lang="ru-RU" sz="2400" dirty="0" smtClean="0"/>
              <a:t> по II </a:t>
            </a:r>
            <a:r>
              <a:rPr lang="ru-RU" sz="2400" dirty="0" err="1" smtClean="0"/>
              <a:t>класу</a:t>
            </a:r>
            <a:r>
              <a:rPr lang="ru-RU" sz="2400" dirty="0" smtClean="0"/>
              <a:t> (</a:t>
            </a:r>
            <a:r>
              <a:rPr lang="ru-RU" sz="2400" dirty="0" err="1" smtClean="0"/>
              <a:t>прогенічний</a:t>
            </a:r>
            <a:r>
              <a:rPr lang="ru-RU" sz="2400" dirty="0" smtClean="0"/>
              <a:t>) прикус</a:t>
            </a:r>
            <a:endParaRPr lang="ru-RU" sz="2400" dirty="0"/>
          </a:p>
        </p:txBody>
      </p:sp>
      <p:pic>
        <p:nvPicPr>
          <p:cNvPr id="5" name="Picture 7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683568" y="1916832"/>
            <a:ext cx="3888432" cy="4506142"/>
          </a:xfrm>
          <a:noFill/>
          <a:ln/>
        </p:spPr>
      </p:pic>
      <p:pic>
        <p:nvPicPr>
          <p:cNvPr id="6" name="Picture 8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599094" y="1916833"/>
            <a:ext cx="4149370" cy="4464496"/>
          </a:xfrm>
          <a:noFill/>
          <a:ln/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980728"/>
            <a:ext cx="7776864" cy="86636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     </a:t>
            </a:r>
            <a:r>
              <a:rPr lang="ru-RU" sz="2400" dirty="0" smtClean="0"/>
              <a:t>Мал. </a:t>
            </a:r>
            <a:r>
              <a:rPr lang="en-US" sz="2400" dirty="0" smtClean="0"/>
              <a:t>3</a:t>
            </a:r>
            <a:r>
              <a:rPr lang="ru-RU" sz="2400" dirty="0" smtClean="0"/>
              <a:t>. </a:t>
            </a:r>
            <a:r>
              <a:rPr lang="ru-RU" sz="2400" dirty="0" err="1" smtClean="0"/>
              <a:t>Контакти</a:t>
            </a:r>
            <a:r>
              <a:rPr lang="ru-RU" sz="2400" dirty="0" smtClean="0"/>
              <a:t> </a:t>
            </a:r>
            <a:r>
              <a:rPr lang="ru-RU" sz="2400" dirty="0" err="1" smtClean="0"/>
              <a:t>зубів</a:t>
            </a:r>
            <a:r>
              <a:rPr lang="ru-RU" sz="2400" dirty="0" smtClean="0"/>
              <a:t> при </a:t>
            </a:r>
            <a:r>
              <a:rPr lang="ru-RU" sz="2400" dirty="0" err="1" smtClean="0"/>
              <a:t>співвідношенні</a:t>
            </a:r>
            <a:r>
              <a:rPr lang="ru-RU" sz="2400" dirty="0" smtClean="0"/>
              <a:t> </a:t>
            </a:r>
            <a:r>
              <a:rPr lang="ru-RU" sz="2400" dirty="0" err="1" smtClean="0"/>
              <a:t>щелеп</a:t>
            </a:r>
            <a:r>
              <a:rPr lang="ru-RU" sz="2400" dirty="0" smtClean="0"/>
              <a:t> по II</a:t>
            </a:r>
            <a:r>
              <a:rPr lang="en-US" sz="2400" dirty="0" smtClean="0"/>
              <a:t>I</a:t>
            </a:r>
            <a:r>
              <a:rPr lang="ru-RU" sz="2400" dirty="0" smtClean="0"/>
              <a:t> </a:t>
            </a:r>
            <a:r>
              <a:rPr lang="en-US" sz="2400" dirty="0" smtClean="0"/>
              <a:t>      </a:t>
            </a:r>
            <a:r>
              <a:rPr lang="ru-RU" sz="2400" dirty="0" err="1" smtClean="0"/>
              <a:t>класу</a:t>
            </a:r>
            <a:r>
              <a:rPr lang="ru-RU" sz="2400" dirty="0" smtClean="0"/>
              <a:t> (</a:t>
            </a:r>
            <a:r>
              <a:rPr lang="ru-RU" sz="2400" dirty="0" err="1" smtClean="0"/>
              <a:t>прогнатичний</a:t>
            </a:r>
            <a:r>
              <a:rPr lang="ru-RU" sz="2400" dirty="0" smtClean="0"/>
              <a:t>) прикус</a:t>
            </a:r>
            <a:endParaRPr lang="ru-RU" sz="2400" dirty="0"/>
          </a:p>
        </p:txBody>
      </p:sp>
      <p:pic>
        <p:nvPicPr>
          <p:cNvPr id="5" name="Picture 7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636826" y="1988840"/>
            <a:ext cx="3863166" cy="4270886"/>
          </a:xfrm>
          <a:noFill/>
          <a:ln/>
        </p:spPr>
      </p:pic>
      <p:pic>
        <p:nvPicPr>
          <p:cNvPr id="6" name="Picture 8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716016" y="1988840"/>
            <a:ext cx="4076747" cy="4248472"/>
          </a:xfrm>
          <a:noFill/>
          <a:ln/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92696"/>
            <a:ext cx="8229600" cy="1368152"/>
          </a:xfrm>
        </p:spPr>
        <p:txBody>
          <a:bodyPr>
            <a:normAutofit/>
          </a:bodyPr>
          <a:lstStyle/>
          <a:p>
            <a:r>
              <a:rPr lang="ru-RU" sz="1800" dirty="0" smtClean="0"/>
              <a:t>Мал.   </a:t>
            </a:r>
            <a:r>
              <a:rPr lang="en-US" sz="1800" dirty="0" smtClean="0"/>
              <a:t>4</a:t>
            </a:r>
            <a:r>
              <a:rPr lang="ru-RU" sz="1800" dirty="0" smtClean="0"/>
              <a:t>.   Контакт   </a:t>
            </a:r>
            <a:r>
              <a:rPr lang="ru-RU" sz="1800" dirty="0" err="1" smtClean="0"/>
              <a:t>опорних</a:t>
            </a:r>
            <a:r>
              <a:rPr lang="ru-RU" sz="1800" dirty="0" smtClean="0"/>
              <a:t>   </a:t>
            </a:r>
            <a:r>
              <a:rPr lang="ru-RU" sz="1800" dirty="0" err="1" smtClean="0"/>
              <a:t>горбків</a:t>
            </a:r>
            <a:r>
              <a:rPr lang="ru-RU" sz="1800" dirty="0" smtClean="0"/>
              <a:t>   (</a:t>
            </a:r>
            <a:r>
              <a:rPr lang="ru-RU" sz="1800" dirty="0" err="1" smtClean="0"/>
              <a:t>центральних</a:t>
            </a:r>
            <a:r>
              <a:rPr lang="ru-RU" sz="1800" dirty="0" smtClean="0"/>
              <a:t>  </a:t>
            </a:r>
            <a:r>
              <a:rPr lang="ru-RU" sz="1800" dirty="0" err="1" smtClean="0"/>
              <a:t>утримуючих</a:t>
            </a:r>
            <a:r>
              <a:rPr lang="ru-RU" sz="1800" dirty="0" smtClean="0"/>
              <a:t>   </a:t>
            </a:r>
            <a:r>
              <a:rPr lang="ru-RU" sz="1800" dirty="0" err="1" smtClean="0"/>
              <a:t>горбків</a:t>
            </a:r>
            <a:r>
              <a:rPr lang="ru-RU" sz="1800" dirty="0" smtClean="0"/>
              <a:t>)   в </a:t>
            </a:r>
            <a:r>
              <a:rPr lang="ru-RU" sz="1800" dirty="0" err="1" smtClean="0"/>
              <a:t>центральній</a:t>
            </a:r>
            <a:r>
              <a:rPr lang="ru-RU" sz="1800" dirty="0" smtClean="0"/>
              <a:t>  </a:t>
            </a:r>
            <a:r>
              <a:rPr lang="ru-RU" sz="1800" dirty="0" err="1" smtClean="0"/>
              <a:t>оклюзії</a:t>
            </a:r>
            <a:r>
              <a:rPr lang="ru-RU" sz="1800" dirty="0" smtClean="0"/>
              <a:t>  при  </a:t>
            </a:r>
            <a:r>
              <a:rPr lang="ru-RU" sz="1800" dirty="0" err="1" smtClean="0"/>
              <a:t>співвідношенні</a:t>
            </a:r>
            <a:r>
              <a:rPr lang="ru-RU" sz="1800" dirty="0" smtClean="0"/>
              <a:t>  </a:t>
            </a:r>
            <a:r>
              <a:rPr lang="ru-RU" sz="1800" dirty="0" err="1" smtClean="0"/>
              <a:t>щелеп</a:t>
            </a:r>
            <a:r>
              <a:rPr lang="ru-RU" sz="1800" dirty="0" smtClean="0"/>
              <a:t> по  </a:t>
            </a:r>
            <a:r>
              <a:rPr lang="en-US" sz="1800" dirty="0" smtClean="0"/>
              <a:t>I  </a:t>
            </a:r>
            <a:r>
              <a:rPr lang="ru-RU" sz="1800" dirty="0" err="1" smtClean="0"/>
              <a:t>класу</a:t>
            </a:r>
            <a:r>
              <a:rPr lang="ru-RU" sz="1800" dirty="0" smtClean="0"/>
              <a:t>. </a:t>
            </a:r>
            <a:r>
              <a:rPr lang="en-US" sz="1800" dirty="0" smtClean="0"/>
              <a:t/>
            </a:r>
            <a:br>
              <a:rPr lang="en-US" sz="1800" dirty="0" smtClean="0"/>
            </a:br>
            <a:r>
              <a:rPr lang="en-US" sz="1800" dirty="0" smtClean="0"/>
              <a:t>       </a:t>
            </a:r>
            <a:r>
              <a:rPr lang="ru-RU" sz="2000" b="1" i="1" dirty="0" err="1" smtClean="0">
                <a:solidFill>
                  <a:schemeClr val="accent6">
                    <a:lumMod val="50000"/>
                  </a:schemeClr>
                </a:solidFill>
              </a:rPr>
              <a:t>Піднебінні</a:t>
            </a:r>
            <a:r>
              <a:rPr lang="ru-RU" sz="2000" b="1" i="1" dirty="0" smtClean="0">
                <a:solidFill>
                  <a:schemeClr val="accent6">
                    <a:lumMod val="50000"/>
                  </a:schemeClr>
                </a:solidFill>
              </a:rPr>
              <a:t>   горбки   </a:t>
            </a:r>
            <a:r>
              <a:rPr lang="ru-RU" sz="2000" b="1" i="1" dirty="0" err="1" smtClean="0">
                <a:solidFill>
                  <a:schemeClr val="accent6">
                    <a:lumMod val="50000"/>
                  </a:schemeClr>
                </a:solidFill>
              </a:rPr>
              <a:t>верхніх</a:t>
            </a:r>
            <a:r>
              <a:rPr lang="ru-RU" sz="2000" b="1" i="1" dirty="0" smtClean="0">
                <a:solidFill>
                  <a:schemeClr val="accent6">
                    <a:lumMod val="50000"/>
                  </a:schemeClr>
                </a:solidFill>
              </a:rPr>
              <a:t>   </a:t>
            </a:r>
            <a:r>
              <a:rPr lang="ru-RU" sz="2000" b="1" i="1" dirty="0" err="1" smtClean="0">
                <a:solidFill>
                  <a:schemeClr val="accent6">
                    <a:lumMod val="50000"/>
                  </a:schemeClr>
                </a:solidFill>
              </a:rPr>
              <a:t>зубів</a:t>
            </a:r>
            <a:r>
              <a:rPr lang="ru-RU" sz="2000" b="1" i="1" dirty="0" smtClean="0">
                <a:solidFill>
                  <a:schemeClr val="accent6">
                    <a:lumMod val="50000"/>
                  </a:schemeClr>
                </a:solidFill>
              </a:rPr>
              <a:t>   і   </a:t>
            </a:r>
            <a:r>
              <a:rPr lang="ru-RU" sz="2000" b="1" i="1" dirty="0" err="1" smtClean="0">
                <a:solidFill>
                  <a:schemeClr val="accent6">
                    <a:lumMod val="50000"/>
                  </a:schemeClr>
                </a:solidFill>
              </a:rPr>
              <a:t>щічні</a:t>
            </a:r>
            <a:r>
              <a:rPr lang="ru-RU" sz="2000" b="1" i="1" dirty="0" smtClean="0">
                <a:solidFill>
                  <a:schemeClr val="accent6">
                    <a:lumMod val="50000"/>
                  </a:schemeClr>
                </a:solidFill>
              </a:rPr>
              <a:t>   </a:t>
            </a:r>
            <a:r>
              <a:rPr lang="ru-RU" sz="2000" b="1" i="1" dirty="0" smtClean="0">
                <a:solidFill>
                  <a:schemeClr val="accent6">
                    <a:lumMod val="50000"/>
                  </a:schemeClr>
                </a:solidFill>
              </a:rPr>
              <a:t>горбки   </a:t>
            </a:r>
            <a:r>
              <a:rPr lang="ru-RU" sz="2000" b="1" i="1" dirty="0" err="1" smtClean="0">
                <a:solidFill>
                  <a:schemeClr val="accent6">
                    <a:lumMod val="50000"/>
                  </a:schemeClr>
                </a:solidFill>
              </a:rPr>
              <a:t>нижніх</a:t>
            </a:r>
            <a:r>
              <a:rPr lang="ru-RU" sz="2000" b="1" i="1" dirty="0" smtClean="0">
                <a:solidFill>
                  <a:schemeClr val="accent6">
                    <a:lumMod val="50000"/>
                  </a:schemeClr>
                </a:solidFill>
              </a:rPr>
              <a:t>   </a:t>
            </a:r>
            <a:r>
              <a:rPr lang="ru-RU" sz="2000" b="1" i="1" dirty="0" err="1" smtClean="0">
                <a:solidFill>
                  <a:schemeClr val="accent6">
                    <a:lumMod val="50000"/>
                  </a:schemeClr>
                </a:solidFill>
              </a:rPr>
              <a:t>зубів</a:t>
            </a:r>
            <a:r>
              <a:rPr lang="ru-RU" sz="2000" b="1" i="1" dirty="0" smtClean="0">
                <a:solidFill>
                  <a:schemeClr val="accent6">
                    <a:lumMod val="50000"/>
                  </a:schemeClr>
                </a:solidFill>
              </a:rPr>
              <a:t>   </a:t>
            </a:r>
            <a:r>
              <a:rPr lang="ru-RU" sz="2000" b="1" i="1" dirty="0" err="1" smtClean="0">
                <a:solidFill>
                  <a:schemeClr val="accent6">
                    <a:lumMod val="50000"/>
                  </a:schemeClr>
                </a:solidFill>
              </a:rPr>
              <a:t>контактують</a:t>
            </a:r>
            <a:r>
              <a:rPr lang="ru-RU" sz="2000" b="1" i="1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sz="2000" b="1" i="1" dirty="0" smtClean="0">
                <a:solidFill>
                  <a:schemeClr val="accent6">
                    <a:lumMod val="50000"/>
                  </a:schemeClr>
                </a:solidFill>
              </a:rPr>
              <a:t>з  </a:t>
            </a:r>
            <a:r>
              <a:rPr lang="ru-RU" sz="2000" b="1" i="1" dirty="0" smtClean="0">
                <a:solidFill>
                  <a:schemeClr val="accent6">
                    <a:lumMod val="50000"/>
                  </a:schemeClr>
                </a:solidFill>
              </a:rPr>
              <a:t>краями і ямками </a:t>
            </a:r>
            <a:r>
              <a:rPr lang="ru-RU" sz="2000" b="1" i="1" dirty="0" err="1" smtClean="0">
                <a:solidFill>
                  <a:schemeClr val="accent6">
                    <a:lumMod val="50000"/>
                  </a:schemeClr>
                </a:solidFill>
              </a:rPr>
              <a:t>зубів-антагонистів</a:t>
            </a:r>
            <a:endParaRPr lang="ru-RU" sz="2000" b="1" i="1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5" name="Picture 7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827584" y="2420888"/>
            <a:ext cx="3600400" cy="1296144"/>
          </a:xfrm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pic>
      <p:pic>
        <p:nvPicPr>
          <p:cNvPr id="6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827584" y="4005064"/>
            <a:ext cx="3600400" cy="1956593"/>
          </a:xfrm>
          <a:prstGeom prst="rect">
            <a:avLst/>
          </a:prstGeom>
          <a:ln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</p:pic>
      <p:pic>
        <p:nvPicPr>
          <p:cNvPr id="7" name="Picture 9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6156176" y="2492896"/>
            <a:ext cx="1800200" cy="3528392"/>
          </a:xfr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uk-UA" sz="3200" dirty="0" smtClean="0">
                <a:latin typeface="+mj-lt"/>
              </a:rPr>
              <a:t>До виборчого </a:t>
            </a:r>
            <a:r>
              <a:rPr lang="uk-UA" sz="3200" dirty="0" err="1" smtClean="0">
                <a:latin typeface="+mj-lt"/>
              </a:rPr>
              <a:t>пришліфування</a:t>
            </a:r>
            <a:r>
              <a:rPr lang="uk-UA" sz="3200" dirty="0" smtClean="0">
                <a:latin typeface="+mj-lt"/>
              </a:rPr>
              <a:t> зубів проводиться аналіз діагностичних моделей щелеп, оглядових </a:t>
            </a:r>
            <a:r>
              <a:rPr lang="uk-UA" sz="3200" dirty="0" err="1" smtClean="0">
                <a:latin typeface="+mj-lt"/>
              </a:rPr>
              <a:t>оклюдограмм</a:t>
            </a:r>
            <a:r>
              <a:rPr lang="uk-UA" sz="3200" dirty="0" smtClean="0">
                <a:latin typeface="+mj-lt"/>
              </a:rPr>
              <a:t>, готується спеціальний набір інструментів, з пацієнтом проводиться бесіда про значення і ефективність цього заходу в комплексному лікуванні пародонтозу.</a:t>
            </a:r>
            <a:endParaRPr lang="uk-UA" sz="3200" dirty="0">
              <a:latin typeface="+mj-lt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dirty="0" smtClean="0"/>
              <a:t>   </a:t>
            </a:r>
            <a:endParaRPr lang="ru-RU" sz="5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487888"/>
          </a:xfrm>
        </p:spPr>
        <p:txBody>
          <a:bodyPr>
            <a:normAutofit/>
          </a:bodyPr>
          <a:lstStyle/>
          <a:p>
            <a:pPr algn="just"/>
            <a:r>
              <a:rPr lang="ru-RU" sz="2400" dirty="0" smtClean="0">
                <a:latin typeface="+mj-lt"/>
              </a:rPr>
              <a:t>За </a:t>
            </a:r>
            <a:r>
              <a:rPr lang="ru-RU" sz="2400" dirty="0" err="1" smtClean="0">
                <a:latin typeface="+mj-lt"/>
              </a:rPr>
              <a:t>даними</a:t>
            </a:r>
            <a:r>
              <a:rPr lang="ru-RU" sz="2400" dirty="0" smtClean="0">
                <a:latin typeface="+mj-lt"/>
              </a:rPr>
              <a:t> </a:t>
            </a:r>
            <a:r>
              <a:rPr lang="en-US" sz="2400" dirty="0" err="1" smtClean="0">
                <a:latin typeface="+mj-lt"/>
              </a:rPr>
              <a:t>Scaife</a:t>
            </a:r>
            <a:r>
              <a:rPr lang="en-US" sz="2400" dirty="0" smtClean="0">
                <a:latin typeface="+mj-lt"/>
              </a:rPr>
              <a:t> </a:t>
            </a:r>
            <a:r>
              <a:rPr lang="ru-RU" sz="2400" dirty="0" err="1" smtClean="0">
                <a:latin typeface="+mj-lt"/>
              </a:rPr>
              <a:t>і</a:t>
            </a:r>
            <a:r>
              <a:rPr lang="ru-RU" sz="2400" dirty="0" smtClean="0">
                <a:latin typeface="+mj-lt"/>
              </a:rPr>
              <a:t> </a:t>
            </a:r>
            <a:r>
              <a:rPr lang="en-US" sz="2400" dirty="0" smtClean="0">
                <a:latin typeface="+mj-lt"/>
              </a:rPr>
              <a:t>Holt (1969), </a:t>
            </a:r>
            <a:r>
              <a:rPr lang="ru-RU" sz="2400" dirty="0" err="1" smtClean="0">
                <a:latin typeface="+mj-lt"/>
              </a:rPr>
              <a:t>більшість</a:t>
            </a:r>
            <a:r>
              <a:rPr lang="ru-RU" sz="2400" dirty="0" smtClean="0">
                <a:latin typeface="+mj-lt"/>
              </a:rPr>
              <a:t> людей (78,3%) </a:t>
            </a:r>
            <a:r>
              <a:rPr lang="ru-RU" sz="2400" dirty="0" err="1" smtClean="0">
                <a:latin typeface="+mj-lt"/>
              </a:rPr>
              <a:t>мають</a:t>
            </a:r>
            <a:r>
              <a:rPr lang="ru-RU" sz="2400" dirty="0" smtClean="0">
                <a:latin typeface="+mj-lt"/>
              </a:rPr>
              <a:t> </a:t>
            </a:r>
            <a:r>
              <a:rPr lang="ru-RU" sz="2400" dirty="0" err="1" smtClean="0">
                <a:latin typeface="+mj-lt"/>
              </a:rPr>
              <a:t>ортогнатичний</a:t>
            </a:r>
            <a:r>
              <a:rPr lang="ru-RU" sz="2400" dirty="0" smtClean="0">
                <a:latin typeface="+mj-lt"/>
              </a:rPr>
              <a:t> прикус</a:t>
            </a:r>
            <a:r>
              <a:rPr lang="ru-RU" sz="2400" dirty="0" smtClean="0">
                <a:latin typeface="+mj-lt"/>
              </a:rPr>
              <a:t>, </a:t>
            </a:r>
            <a:r>
              <a:rPr lang="ru-RU" sz="2400" dirty="0" err="1" smtClean="0">
                <a:latin typeface="+mj-lt"/>
              </a:rPr>
              <a:t>тобто</a:t>
            </a:r>
            <a:r>
              <a:rPr lang="ru-RU" sz="2400" dirty="0" smtClean="0">
                <a:latin typeface="+mj-lt"/>
              </a:rPr>
              <a:t> </a:t>
            </a:r>
            <a:r>
              <a:rPr lang="ru-RU" sz="2400" dirty="0" err="1" smtClean="0">
                <a:latin typeface="+mj-lt"/>
              </a:rPr>
              <a:t>співвідношення</a:t>
            </a:r>
            <a:r>
              <a:rPr lang="ru-RU" sz="2400" dirty="0" smtClean="0">
                <a:latin typeface="+mj-lt"/>
              </a:rPr>
              <a:t> </a:t>
            </a:r>
            <a:r>
              <a:rPr lang="ru-RU" sz="2400" dirty="0" err="1" smtClean="0">
                <a:latin typeface="+mj-lt"/>
              </a:rPr>
              <a:t>щелеп</a:t>
            </a:r>
            <a:r>
              <a:rPr lang="ru-RU" sz="2400" dirty="0" smtClean="0">
                <a:latin typeface="+mj-lt"/>
              </a:rPr>
              <a:t> по </a:t>
            </a:r>
            <a:r>
              <a:rPr lang="en-US" sz="2400" dirty="0" smtClean="0">
                <a:latin typeface="+mj-lt"/>
              </a:rPr>
              <a:t>I </a:t>
            </a:r>
            <a:r>
              <a:rPr lang="ru-RU" sz="2400" dirty="0" err="1" smtClean="0">
                <a:latin typeface="+mj-lt"/>
              </a:rPr>
              <a:t>класу</a:t>
            </a:r>
            <a:r>
              <a:rPr lang="ru-RU" sz="2400" dirty="0" smtClean="0">
                <a:latin typeface="+mj-lt"/>
              </a:rPr>
              <a:t>. </a:t>
            </a:r>
            <a:r>
              <a:rPr lang="ru-RU" sz="2400" dirty="0" err="1" smtClean="0">
                <a:latin typeface="+mj-lt"/>
              </a:rPr>
              <a:t>Контакти</a:t>
            </a:r>
            <a:r>
              <a:rPr lang="ru-RU" sz="2400" dirty="0" smtClean="0">
                <a:latin typeface="+mj-lt"/>
              </a:rPr>
              <a:t> </a:t>
            </a:r>
            <a:r>
              <a:rPr lang="ru-RU" sz="2400" dirty="0" err="1" smtClean="0">
                <a:latin typeface="+mj-lt"/>
              </a:rPr>
              <a:t>між</a:t>
            </a:r>
            <a:r>
              <a:rPr lang="ru-RU" sz="2400" dirty="0" smtClean="0">
                <a:latin typeface="+mj-lt"/>
              </a:rPr>
              <a:t> </a:t>
            </a:r>
            <a:r>
              <a:rPr lang="ru-RU" sz="2400" dirty="0" err="1" smtClean="0">
                <a:latin typeface="+mj-lt"/>
              </a:rPr>
              <a:t>опорними</a:t>
            </a:r>
            <a:r>
              <a:rPr lang="ru-RU" sz="2400" dirty="0" smtClean="0">
                <a:latin typeface="+mj-lt"/>
              </a:rPr>
              <a:t> горбами </a:t>
            </a:r>
            <a:r>
              <a:rPr lang="ru-RU" sz="2400" dirty="0" err="1" smtClean="0">
                <a:latin typeface="+mj-lt"/>
              </a:rPr>
              <a:t>і</a:t>
            </a:r>
            <a:r>
              <a:rPr lang="ru-RU" sz="2400" dirty="0" smtClean="0">
                <a:latin typeface="+mj-lt"/>
              </a:rPr>
              <a:t> </a:t>
            </a:r>
            <a:r>
              <a:rPr lang="ru-RU" sz="2400" dirty="0" err="1" smtClean="0">
                <a:latin typeface="+mj-lt"/>
              </a:rPr>
              <a:t>центральними</a:t>
            </a:r>
            <a:r>
              <a:rPr lang="ru-RU" sz="2400" dirty="0" smtClean="0">
                <a:latin typeface="+mj-lt"/>
              </a:rPr>
              <a:t> ямками, </a:t>
            </a:r>
            <a:r>
              <a:rPr lang="ru-RU" sz="2400" dirty="0" err="1" smtClean="0">
                <a:latin typeface="+mj-lt"/>
              </a:rPr>
              <a:t>що</a:t>
            </a:r>
            <a:r>
              <a:rPr lang="ru-RU" sz="2400" dirty="0" smtClean="0">
                <a:latin typeface="+mj-lt"/>
              </a:rPr>
              <a:t> </a:t>
            </a:r>
            <a:r>
              <a:rPr lang="ru-RU" sz="2400" dirty="0" err="1" smtClean="0">
                <a:latin typeface="+mj-lt"/>
              </a:rPr>
              <a:t>протилежать</a:t>
            </a:r>
            <a:r>
              <a:rPr lang="ru-RU" sz="2400" dirty="0" smtClean="0">
                <a:latin typeface="+mj-lt"/>
              </a:rPr>
              <a:t>, </a:t>
            </a:r>
            <a:r>
              <a:rPr lang="ru-RU" sz="2400" dirty="0" err="1" smtClean="0">
                <a:latin typeface="+mj-lt"/>
              </a:rPr>
              <a:t>або</a:t>
            </a:r>
            <a:r>
              <a:rPr lang="ru-RU" sz="2400" dirty="0" smtClean="0">
                <a:latin typeface="+mj-lt"/>
              </a:rPr>
              <a:t> </a:t>
            </a:r>
            <a:r>
              <a:rPr lang="ru-RU" sz="2400" dirty="0" err="1" smtClean="0">
                <a:latin typeface="+mj-lt"/>
              </a:rPr>
              <a:t>краєвими</a:t>
            </a:r>
            <a:r>
              <a:rPr lang="ru-RU" sz="2400" dirty="0" smtClean="0">
                <a:latin typeface="+mj-lt"/>
              </a:rPr>
              <a:t> </a:t>
            </a:r>
            <a:r>
              <a:rPr lang="ru-RU" sz="2400" dirty="0" err="1" smtClean="0">
                <a:latin typeface="+mj-lt"/>
              </a:rPr>
              <a:t>виступами</a:t>
            </a:r>
            <a:r>
              <a:rPr lang="ru-RU" sz="2400" dirty="0" smtClean="0">
                <a:latin typeface="+mj-lt"/>
              </a:rPr>
              <a:t> при </a:t>
            </a:r>
            <a:r>
              <a:rPr lang="ru-RU" sz="2400" dirty="0" err="1" smtClean="0">
                <a:latin typeface="+mj-lt"/>
              </a:rPr>
              <a:t>оклюзії</a:t>
            </a:r>
            <a:r>
              <a:rPr lang="ru-RU" sz="2400" dirty="0" smtClean="0">
                <a:latin typeface="+mj-lt"/>
              </a:rPr>
              <a:t> по </a:t>
            </a:r>
            <a:r>
              <a:rPr lang="en-US" sz="2400" dirty="0" smtClean="0">
                <a:latin typeface="+mj-lt"/>
              </a:rPr>
              <a:t>I </a:t>
            </a:r>
            <a:r>
              <a:rPr lang="ru-RU" sz="2400" dirty="0" err="1" smtClean="0">
                <a:latin typeface="+mj-lt"/>
              </a:rPr>
              <a:t>класу</a:t>
            </a:r>
            <a:r>
              <a:rPr lang="ru-RU" sz="2400" dirty="0" smtClean="0">
                <a:latin typeface="+mj-lt"/>
              </a:rPr>
              <a:t> </a:t>
            </a:r>
            <a:r>
              <a:rPr lang="ru-RU" sz="2400" dirty="0" err="1" smtClean="0">
                <a:latin typeface="+mj-lt"/>
              </a:rPr>
              <a:t>показані</a:t>
            </a:r>
            <a:r>
              <a:rPr lang="ru-RU" sz="2400" dirty="0" smtClean="0">
                <a:latin typeface="+mj-lt"/>
              </a:rPr>
              <a:t> на мал. 1.</a:t>
            </a:r>
            <a:endParaRPr lang="en-US" sz="2400" dirty="0" smtClean="0">
              <a:latin typeface="+mj-lt"/>
            </a:endParaRPr>
          </a:p>
          <a:p>
            <a:pPr algn="just"/>
            <a:r>
              <a:rPr lang="ru-RU" sz="2400" dirty="0" smtClean="0">
                <a:latin typeface="+mj-lt"/>
              </a:rPr>
              <a:t>У 19,2% людей </a:t>
            </a:r>
            <a:r>
              <a:rPr lang="ru-RU" sz="2400" dirty="0" err="1" smtClean="0">
                <a:latin typeface="+mj-lt"/>
              </a:rPr>
              <a:t>зареєстрований</a:t>
            </a:r>
            <a:r>
              <a:rPr lang="ru-RU" sz="2400" dirty="0" smtClean="0">
                <a:latin typeface="+mj-lt"/>
              </a:rPr>
              <a:t> </a:t>
            </a:r>
            <a:r>
              <a:rPr lang="ru-RU" sz="2400" dirty="0" err="1" smtClean="0">
                <a:latin typeface="+mj-lt"/>
              </a:rPr>
              <a:t>ретрогнатічеський</a:t>
            </a:r>
            <a:r>
              <a:rPr lang="ru-RU" sz="2400" dirty="0" smtClean="0">
                <a:latin typeface="+mj-lt"/>
              </a:rPr>
              <a:t> прикус, </a:t>
            </a:r>
            <a:r>
              <a:rPr lang="ru-RU" sz="2400" dirty="0" err="1" smtClean="0">
                <a:latin typeface="+mj-lt"/>
              </a:rPr>
              <a:t>тобто</a:t>
            </a:r>
            <a:r>
              <a:rPr lang="ru-RU" sz="2400" dirty="0" smtClean="0">
                <a:latin typeface="+mj-lt"/>
              </a:rPr>
              <a:t> вони </a:t>
            </a:r>
            <a:r>
              <a:rPr lang="ru-RU" sz="2400" dirty="0" err="1" smtClean="0">
                <a:latin typeface="+mj-lt"/>
              </a:rPr>
              <a:t>мають</a:t>
            </a:r>
            <a:r>
              <a:rPr lang="ru-RU" sz="2400" dirty="0" smtClean="0">
                <a:latin typeface="+mj-lt"/>
              </a:rPr>
              <a:t> </a:t>
            </a:r>
            <a:r>
              <a:rPr lang="ru-RU" sz="2400" dirty="0" err="1" smtClean="0">
                <a:latin typeface="+mj-lt"/>
              </a:rPr>
              <a:t>співвідношення</a:t>
            </a:r>
            <a:r>
              <a:rPr lang="ru-RU" sz="2400" dirty="0" smtClean="0">
                <a:latin typeface="+mj-lt"/>
              </a:rPr>
              <a:t> </a:t>
            </a:r>
            <a:r>
              <a:rPr lang="ru-RU" sz="2400" dirty="0" err="1" smtClean="0">
                <a:latin typeface="+mj-lt"/>
              </a:rPr>
              <a:t>щелеп</a:t>
            </a:r>
            <a:r>
              <a:rPr lang="ru-RU" sz="2400" dirty="0" smtClean="0">
                <a:latin typeface="+mj-lt"/>
              </a:rPr>
              <a:t> по </a:t>
            </a:r>
            <a:r>
              <a:rPr lang="en-US" sz="2400" dirty="0" smtClean="0">
                <a:latin typeface="+mj-lt"/>
              </a:rPr>
              <a:t>II </a:t>
            </a:r>
            <a:r>
              <a:rPr lang="ru-RU" sz="2400" dirty="0" err="1" smtClean="0">
                <a:latin typeface="+mj-lt"/>
              </a:rPr>
              <a:t>класу</a:t>
            </a:r>
            <a:r>
              <a:rPr lang="ru-RU" sz="2400" dirty="0" smtClean="0">
                <a:latin typeface="+mj-lt"/>
              </a:rPr>
              <a:t> (</a:t>
            </a:r>
            <a:r>
              <a:rPr lang="en-US" sz="2400" dirty="0" err="1" smtClean="0">
                <a:latin typeface="+mj-lt"/>
              </a:rPr>
              <a:t>Scaife</a:t>
            </a:r>
            <a:r>
              <a:rPr lang="en-US" sz="2400" dirty="0" smtClean="0">
                <a:latin typeface="+mj-lt"/>
              </a:rPr>
              <a:t>, </a:t>
            </a:r>
            <a:r>
              <a:rPr lang="en-US" sz="2400" dirty="0" smtClean="0">
                <a:latin typeface="+mj-lt"/>
              </a:rPr>
              <a:t>Holt, </a:t>
            </a:r>
            <a:r>
              <a:rPr lang="en-US" sz="2400" dirty="0" smtClean="0">
                <a:latin typeface="+mj-lt"/>
              </a:rPr>
              <a:t>1969). </a:t>
            </a:r>
            <a:r>
              <a:rPr lang="ru-RU" sz="2400" dirty="0" smtClean="0">
                <a:latin typeface="+mj-lt"/>
              </a:rPr>
              <a:t>У </a:t>
            </a:r>
            <a:r>
              <a:rPr lang="ru-RU" sz="2400" dirty="0" err="1" smtClean="0">
                <a:latin typeface="+mj-lt"/>
              </a:rPr>
              <a:t>разі</a:t>
            </a:r>
            <a:r>
              <a:rPr lang="ru-RU" sz="2400" dirty="0" smtClean="0">
                <a:latin typeface="+mj-lt"/>
              </a:rPr>
              <a:t> </a:t>
            </a:r>
            <a:r>
              <a:rPr lang="ru-RU" sz="2400" dirty="0" err="1" smtClean="0">
                <a:latin typeface="+mj-lt"/>
              </a:rPr>
              <a:t>вираженого</a:t>
            </a:r>
            <a:r>
              <a:rPr lang="ru-RU" sz="2400" dirty="0" smtClean="0">
                <a:latin typeface="+mj-lt"/>
              </a:rPr>
              <a:t> </a:t>
            </a:r>
            <a:r>
              <a:rPr lang="ru-RU" sz="2400" dirty="0" err="1" smtClean="0">
                <a:latin typeface="+mj-lt"/>
              </a:rPr>
              <a:t>ретрогнатичного</a:t>
            </a:r>
            <a:r>
              <a:rPr lang="ru-RU" sz="2400" dirty="0" smtClean="0">
                <a:latin typeface="+mj-lt"/>
              </a:rPr>
              <a:t> прикусу </a:t>
            </a:r>
            <a:r>
              <a:rPr lang="ru-RU" sz="2400" dirty="0" smtClean="0">
                <a:latin typeface="+mj-lt"/>
              </a:rPr>
              <a:t>при </a:t>
            </a:r>
            <a:r>
              <a:rPr lang="ru-RU" sz="2400" dirty="0" err="1" smtClean="0">
                <a:latin typeface="+mj-lt"/>
              </a:rPr>
              <a:t>центральній</a:t>
            </a:r>
            <a:r>
              <a:rPr lang="ru-RU" sz="2400" dirty="0" smtClean="0">
                <a:latin typeface="+mj-lt"/>
              </a:rPr>
              <a:t> </a:t>
            </a:r>
            <a:r>
              <a:rPr lang="ru-RU" sz="2400" dirty="0" err="1" smtClean="0">
                <a:latin typeface="+mj-lt"/>
              </a:rPr>
              <a:t>оклюзії</a:t>
            </a:r>
            <a:r>
              <a:rPr lang="ru-RU" sz="2400" dirty="0" smtClean="0">
                <a:latin typeface="+mj-lt"/>
              </a:rPr>
              <a:t> </a:t>
            </a:r>
            <a:r>
              <a:rPr lang="ru-RU" sz="2400" dirty="0" err="1" smtClean="0">
                <a:latin typeface="+mj-lt"/>
              </a:rPr>
              <a:t>межбугоркове</a:t>
            </a:r>
            <a:r>
              <a:rPr lang="ru-RU" sz="2400" dirty="0" smtClean="0">
                <a:latin typeface="+mj-lt"/>
              </a:rPr>
              <a:t> </a:t>
            </a:r>
            <a:r>
              <a:rPr lang="ru-RU" sz="2400" dirty="0" err="1" smtClean="0">
                <a:latin typeface="+mj-lt"/>
              </a:rPr>
              <a:t>зімкнення</a:t>
            </a:r>
            <a:r>
              <a:rPr lang="ru-RU" sz="2400" dirty="0" smtClean="0">
                <a:latin typeface="+mj-lt"/>
              </a:rPr>
              <a:t> </a:t>
            </a:r>
            <a:r>
              <a:rPr lang="ru-RU" sz="2400" dirty="0" err="1" smtClean="0">
                <a:latin typeface="+mj-lt"/>
              </a:rPr>
              <a:t>зубів</a:t>
            </a:r>
            <a:r>
              <a:rPr lang="ru-RU" sz="2400" dirty="0" smtClean="0">
                <a:latin typeface="+mj-lt"/>
              </a:rPr>
              <a:t> </a:t>
            </a:r>
            <a:r>
              <a:rPr lang="ru-RU" sz="2400" dirty="0" err="1" smtClean="0">
                <a:latin typeface="+mj-lt"/>
              </a:rPr>
              <a:t>відбувається</a:t>
            </a:r>
            <a:r>
              <a:rPr lang="ru-RU" sz="2400" dirty="0" smtClean="0">
                <a:latin typeface="+mj-lt"/>
              </a:rPr>
              <a:t> на одну ланку </a:t>
            </a:r>
            <a:r>
              <a:rPr lang="ru-RU" sz="2400" dirty="0" err="1" smtClean="0">
                <a:latin typeface="+mj-lt"/>
              </a:rPr>
              <a:t>премолярів</a:t>
            </a:r>
            <a:r>
              <a:rPr lang="ru-RU" sz="2400" dirty="0" smtClean="0">
                <a:latin typeface="+mj-lt"/>
              </a:rPr>
              <a:t> </a:t>
            </a:r>
            <a:r>
              <a:rPr lang="ru-RU" sz="2400" dirty="0" smtClean="0">
                <a:latin typeface="+mj-lt"/>
              </a:rPr>
              <a:t>назад </a:t>
            </a:r>
            <a:r>
              <a:rPr lang="ru-RU" sz="2400" dirty="0" smtClean="0">
                <a:latin typeface="+mj-lt"/>
              </a:rPr>
              <a:t>у </a:t>
            </a:r>
            <a:r>
              <a:rPr lang="ru-RU" sz="2400" dirty="0" err="1" smtClean="0">
                <a:latin typeface="+mj-lt"/>
              </a:rPr>
              <a:t>порівнянні</a:t>
            </a:r>
            <a:r>
              <a:rPr lang="ru-RU" sz="2400" dirty="0" smtClean="0">
                <a:latin typeface="+mj-lt"/>
              </a:rPr>
              <a:t> </a:t>
            </a:r>
            <a:r>
              <a:rPr lang="ru-RU" sz="2400" dirty="0" err="1" smtClean="0">
                <a:latin typeface="+mj-lt"/>
              </a:rPr>
              <a:t>зі</a:t>
            </a:r>
            <a:r>
              <a:rPr lang="ru-RU" sz="2400" dirty="0" smtClean="0">
                <a:latin typeface="+mj-lt"/>
              </a:rPr>
              <a:t> </a:t>
            </a:r>
            <a:r>
              <a:rPr lang="ru-RU" sz="2400" dirty="0" err="1" smtClean="0">
                <a:latin typeface="+mj-lt"/>
              </a:rPr>
              <a:t>співвідношенням</a:t>
            </a:r>
            <a:r>
              <a:rPr lang="ru-RU" sz="2400" dirty="0" smtClean="0">
                <a:latin typeface="+mj-lt"/>
              </a:rPr>
              <a:t> </a:t>
            </a:r>
            <a:r>
              <a:rPr lang="ru-RU" sz="2400" dirty="0" err="1" smtClean="0">
                <a:latin typeface="+mj-lt"/>
              </a:rPr>
              <a:t>щелеп</a:t>
            </a:r>
            <a:r>
              <a:rPr lang="ru-RU" sz="2400" dirty="0" smtClean="0">
                <a:latin typeface="+mj-lt"/>
              </a:rPr>
              <a:t> по </a:t>
            </a:r>
            <a:r>
              <a:rPr lang="en-US" sz="2400" dirty="0" smtClean="0">
                <a:latin typeface="+mj-lt"/>
              </a:rPr>
              <a:t>I </a:t>
            </a:r>
            <a:r>
              <a:rPr lang="ru-RU" sz="2400" dirty="0" err="1" smtClean="0">
                <a:latin typeface="+mj-lt"/>
              </a:rPr>
              <a:t>класу</a:t>
            </a:r>
            <a:r>
              <a:rPr lang="ru-RU" sz="2400" dirty="0" smtClean="0">
                <a:latin typeface="+mj-lt"/>
              </a:rPr>
              <a:t> (мал.2).</a:t>
            </a:r>
            <a:endParaRPr lang="ru-RU" sz="2400" dirty="0">
              <a:latin typeface="+mj-lt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800" dirty="0" smtClean="0"/>
              <a:t>      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92696"/>
            <a:ext cx="8229600" cy="5631904"/>
          </a:xfrm>
        </p:spPr>
        <p:txBody>
          <a:bodyPr>
            <a:normAutofit/>
          </a:bodyPr>
          <a:lstStyle/>
          <a:p>
            <a:r>
              <a:rPr lang="ru-RU" sz="2400" dirty="0" err="1" smtClean="0">
                <a:latin typeface="+mj-lt"/>
              </a:rPr>
              <a:t>Лише</a:t>
            </a:r>
            <a:r>
              <a:rPr lang="ru-RU" sz="2400" dirty="0" smtClean="0">
                <a:latin typeface="+mj-lt"/>
              </a:rPr>
              <a:t> 2,5% людей </a:t>
            </a:r>
            <a:r>
              <a:rPr lang="ru-RU" sz="2400" dirty="0" err="1" smtClean="0">
                <a:latin typeface="+mj-lt"/>
              </a:rPr>
              <a:t>мають</a:t>
            </a:r>
            <a:r>
              <a:rPr lang="ru-RU" sz="2400" dirty="0" smtClean="0">
                <a:latin typeface="+mj-lt"/>
              </a:rPr>
              <a:t> </a:t>
            </a:r>
            <a:r>
              <a:rPr lang="ru-RU" sz="2400" dirty="0" err="1" smtClean="0">
                <a:latin typeface="+mj-lt"/>
              </a:rPr>
              <a:t>прогнатичний</a:t>
            </a:r>
            <a:r>
              <a:rPr lang="ru-RU" sz="2400" dirty="0" smtClean="0">
                <a:latin typeface="+mj-lt"/>
              </a:rPr>
              <a:t> прикус, </a:t>
            </a:r>
            <a:r>
              <a:rPr lang="ru-RU" sz="2400" dirty="0" err="1" smtClean="0">
                <a:latin typeface="+mj-lt"/>
              </a:rPr>
              <a:t>тобто</a:t>
            </a:r>
            <a:r>
              <a:rPr lang="ru-RU" sz="2400" dirty="0" smtClean="0">
                <a:latin typeface="+mj-lt"/>
              </a:rPr>
              <a:t> </a:t>
            </a:r>
            <a:r>
              <a:rPr lang="ru-RU" sz="2400" dirty="0" err="1" smtClean="0">
                <a:latin typeface="+mj-lt"/>
              </a:rPr>
              <a:t>співвідношення</a:t>
            </a:r>
            <a:r>
              <a:rPr lang="ru-RU" sz="2400" dirty="0" smtClean="0">
                <a:latin typeface="+mj-lt"/>
              </a:rPr>
              <a:t> </a:t>
            </a:r>
            <a:r>
              <a:rPr lang="ru-RU" sz="2400" dirty="0" err="1" smtClean="0">
                <a:latin typeface="+mj-lt"/>
              </a:rPr>
              <a:t>щелеп</a:t>
            </a:r>
            <a:r>
              <a:rPr lang="ru-RU" sz="2400" dirty="0" smtClean="0">
                <a:latin typeface="+mj-lt"/>
              </a:rPr>
              <a:t> по </a:t>
            </a:r>
            <a:r>
              <a:rPr lang="en-US" sz="2400" dirty="0" smtClean="0">
                <a:latin typeface="+mj-lt"/>
              </a:rPr>
              <a:t>III </a:t>
            </a:r>
            <a:r>
              <a:rPr lang="ru-RU" sz="2400" dirty="0" err="1" smtClean="0">
                <a:latin typeface="+mj-lt"/>
              </a:rPr>
              <a:t>класу</a:t>
            </a:r>
            <a:r>
              <a:rPr lang="ru-RU" sz="2400" dirty="0" smtClean="0">
                <a:latin typeface="+mj-lt"/>
              </a:rPr>
              <a:t> (</a:t>
            </a:r>
            <a:r>
              <a:rPr lang="en-US" sz="2400" dirty="0" err="1" smtClean="0">
                <a:latin typeface="+mj-lt"/>
              </a:rPr>
              <a:t>Scaife</a:t>
            </a:r>
            <a:r>
              <a:rPr lang="en-US" sz="2400" dirty="0" smtClean="0">
                <a:latin typeface="+mj-lt"/>
              </a:rPr>
              <a:t>, </a:t>
            </a:r>
            <a:r>
              <a:rPr lang="ru-RU" sz="2400" dirty="0" smtClean="0">
                <a:latin typeface="+mj-lt"/>
              </a:rPr>
              <a:t>Но</a:t>
            </a:r>
            <a:r>
              <a:rPr lang="en-US" sz="2400" dirty="0" err="1" smtClean="0">
                <a:latin typeface="+mj-lt"/>
              </a:rPr>
              <a:t>lt</a:t>
            </a:r>
            <a:r>
              <a:rPr lang="en-US" sz="2400" dirty="0" smtClean="0">
                <a:latin typeface="+mj-lt"/>
              </a:rPr>
              <a:t>, 1969). </a:t>
            </a:r>
            <a:r>
              <a:rPr lang="ru-RU" sz="2400" dirty="0" smtClean="0">
                <a:latin typeface="+mj-lt"/>
              </a:rPr>
              <a:t>При </a:t>
            </a:r>
            <a:r>
              <a:rPr lang="ru-RU" sz="2400" dirty="0" err="1" smtClean="0">
                <a:latin typeface="+mj-lt"/>
              </a:rPr>
              <a:t>значному</a:t>
            </a:r>
            <a:r>
              <a:rPr lang="ru-RU" sz="2400" dirty="0" smtClean="0">
                <a:latin typeface="+mj-lt"/>
              </a:rPr>
              <a:t> </a:t>
            </a:r>
            <a:r>
              <a:rPr lang="ru-RU" sz="2400" dirty="0" err="1" smtClean="0">
                <a:latin typeface="+mj-lt"/>
              </a:rPr>
              <a:t>висуненні</a:t>
            </a:r>
            <a:r>
              <a:rPr lang="ru-RU" sz="2400" dirty="0" smtClean="0">
                <a:latin typeface="+mj-lt"/>
              </a:rPr>
              <a:t> </a:t>
            </a:r>
            <a:r>
              <a:rPr lang="ru-RU" sz="2400" dirty="0" err="1" smtClean="0">
                <a:latin typeface="+mj-lt"/>
              </a:rPr>
              <a:t>нижньої</a:t>
            </a:r>
            <a:r>
              <a:rPr lang="ru-RU" sz="2400" dirty="0" smtClean="0">
                <a:latin typeface="+mj-lt"/>
              </a:rPr>
              <a:t> </a:t>
            </a:r>
            <a:r>
              <a:rPr lang="ru-RU" sz="2400" dirty="0" err="1" smtClean="0">
                <a:latin typeface="+mj-lt"/>
              </a:rPr>
              <a:t>щелепи</a:t>
            </a:r>
            <a:r>
              <a:rPr lang="ru-RU" sz="2400" dirty="0" smtClean="0">
                <a:latin typeface="+mj-lt"/>
              </a:rPr>
              <a:t> вперед </a:t>
            </a:r>
            <a:r>
              <a:rPr lang="ru-RU" sz="2400" dirty="0" err="1" smtClean="0">
                <a:latin typeface="+mj-lt"/>
              </a:rPr>
              <a:t>межбугрове</a:t>
            </a:r>
            <a:r>
              <a:rPr lang="ru-RU" sz="2400" dirty="0" smtClean="0">
                <a:latin typeface="+mj-lt"/>
              </a:rPr>
              <a:t> </a:t>
            </a:r>
            <a:r>
              <a:rPr lang="ru-RU" sz="2400" dirty="0" err="1" smtClean="0">
                <a:latin typeface="+mj-lt"/>
              </a:rPr>
              <a:t>зімкнення</a:t>
            </a:r>
            <a:r>
              <a:rPr lang="ru-RU" sz="2400" dirty="0" smtClean="0">
                <a:latin typeface="+mj-lt"/>
              </a:rPr>
              <a:t> </a:t>
            </a:r>
            <a:r>
              <a:rPr lang="ru-RU" sz="2400" dirty="0" err="1" smtClean="0">
                <a:latin typeface="+mj-lt"/>
              </a:rPr>
              <a:t>зубів</a:t>
            </a:r>
            <a:r>
              <a:rPr lang="ru-RU" sz="2400" dirty="0" smtClean="0">
                <a:latin typeface="+mj-lt"/>
              </a:rPr>
              <a:t> </a:t>
            </a:r>
            <a:r>
              <a:rPr lang="ru-RU" sz="2400" dirty="0" err="1" smtClean="0">
                <a:latin typeface="+mj-lt"/>
              </a:rPr>
              <a:t>відбувається</a:t>
            </a:r>
            <a:r>
              <a:rPr lang="ru-RU" sz="2400" dirty="0" smtClean="0">
                <a:latin typeface="+mj-lt"/>
              </a:rPr>
              <a:t> на одну ланку </a:t>
            </a:r>
            <a:r>
              <a:rPr lang="ru-RU" sz="2400" dirty="0" err="1" smtClean="0">
                <a:latin typeface="+mj-lt"/>
              </a:rPr>
              <a:t>премолярів</a:t>
            </a:r>
            <a:r>
              <a:rPr lang="ru-RU" sz="2400" dirty="0" smtClean="0">
                <a:latin typeface="+mj-lt"/>
              </a:rPr>
              <a:t> </a:t>
            </a:r>
            <a:r>
              <a:rPr lang="ru-RU" sz="2400" dirty="0" smtClean="0">
                <a:latin typeface="+mj-lt"/>
              </a:rPr>
              <a:t>наперед в </a:t>
            </a:r>
            <a:r>
              <a:rPr lang="ru-RU" sz="2400" dirty="0" err="1" smtClean="0">
                <a:latin typeface="+mj-lt"/>
              </a:rPr>
              <a:t>порівнянні</a:t>
            </a:r>
            <a:r>
              <a:rPr lang="ru-RU" sz="2400" dirty="0" smtClean="0">
                <a:latin typeface="+mj-lt"/>
              </a:rPr>
              <a:t> </a:t>
            </a:r>
            <a:r>
              <a:rPr lang="ru-RU" sz="2400" dirty="0" err="1" smtClean="0">
                <a:latin typeface="+mj-lt"/>
              </a:rPr>
              <a:t>із</a:t>
            </a:r>
            <a:r>
              <a:rPr lang="ru-RU" sz="2400" dirty="0" smtClean="0">
                <a:latin typeface="+mj-lt"/>
              </a:rPr>
              <a:t> </a:t>
            </a:r>
            <a:r>
              <a:rPr lang="ru-RU" sz="2400" dirty="0" err="1" smtClean="0">
                <a:latin typeface="+mj-lt"/>
              </a:rPr>
              <a:t>співвідношенням</a:t>
            </a:r>
            <a:r>
              <a:rPr lang="ru-RU" sz="2400" dirty="0" smtClean="0">
                <a:latin typeface="+mj-lt"/>
              </a:rPr>
              <a:t> </a:t>
            </a:r>
            <a:r>
              <a:rPr lang="ru-RU" sz="2400" dirty="0" err="1" smtClean="0">
                <a:latin typeface="+mj-lt"/>
              </a:rPr>
              <a:t>щелеп</a:t>
            </a:r>
            <a:r>
              <a:rPr lang="ru-RU" sz="2400" dirty="0" smtClean="0">
                <a:latin typeface="+mj-lt"/>
              </a:rPr>
              <a:t> по </a:t>
            </a:r>
            <a:r>
              <a:rPr lang="en-US" sz="2400" dirty="0" smtClean="0">
                <a:latin typeface="+mj-lt"/>
              </a:rPr>
              <a:t>I </a:t>
            </a:r>
            <a:r>
              <a:rPr lang="ru-RU" sz="2400" dirty="0" err="1" smtClean="0">
                <a:latin typeface="+mj-lt"/>
              </a:rPr>
              <a:t>класу</a:t>
            </a:r>
            <a:r>
              <a:rPr lang="ru-RU" sz="2400" dirty="0" smtClean="0">
                <a:latin typeface="+mj-lt"/>
              </a:rPr>
              <a:t> (мал. 3).</a:t>
            </a:r>
          </a:p>
          <a:p>
            <a:r>
              <a:rPr lang="ru-RU" sz="2400" dirty="0" err="1" smtClean="0">
                <a:latin typeface="+mj-lt"/>
              </a:rPr>
              <a:t>Описані</a:t>
            </a:r>
            <a:r>
              <a:rPr lang="ru-RU" sz="2400" dirty="0" smtClean="0">
                <a:latin typeface="+mj-lt"/>
              </a:rPr>
              <a:t> </a:t>
            </a:r>
            <a:r>
              <a:rPr lang="ru-RU" sz="2400" dirty="0" err="1" smtClean="0">
                <a:latin typeface="+mj-lt"/>
              </a:rPr>
              <a:t>вище</a:t>
            </a:r>
            <a:r>
              <a:rPr lang="ru-RU" sz="2400" dirty="0" smtClean="0">
                <a:latin typeface="+mj-lt"/>
              </a:rPr>
              <a:t> </a:t>
            </a:r>
            <a:r>
              <a:rPr lang="ru-RU" sz="2400" dirty="0" err="1" smtClean="0">
                <a:latin typeface="+mj-lt"/>
              </a:rPr>
              <a:t>співвідношення</a:t>
            </a:r>
            <a:r>
              <a:rPr lang="ru-RU" sz="2400" dirty="0" smtClean="0">
                <a:latin typeface="+mj-lt"/>
              </a:rPr>
              <a:t> </a:t>
            </a:r>
            <a:r>
              <a:rPr lang="ru-RU" sz="2400" dirty="0" err="1" smtClean="0">
                <a:latin typeface="+mj-lt"/>
              </a:rPr>
              <a:t>щелеп</a:t>
            </a:r>
            <a:r>
              <a:rPr lang="ru-RU" sz="2400" dirty="0" smtClean="0">
                <a:latin typeface="+mj-lt"/>
              </a:rPr>
              <a:t> і </a:t>
            </a:r>
            <a:r>
              <a:rPr lang="ru-RU" sz="2400" dirty="0" err="1" smtClean="0">
                <a:latin typeface="+mj-lt"/>
              </a:rPr>
              <a:t>контакти</a:t>
            </a:r>
            <a:r>
              <a:rPr lang="ru-RU" sz="2400" dirty="0" smtClean="0">
                <a:latin typeface="+mj-lt"/>
              </a:rPr>
              <a:t> </a:t>
            </a:r>
            <a:r>
              <a:rPr lang="ru-RU" sz="2400" dirty="0" err="1" smtClean="0">
                <a:latin typeface="+mj-lt"/>
              </a:rPr>
              <a:t>зубів</a:t>
            </a:r>
            <a:r>
              <a:rPr lang="ru-RU" sz="2400" dirty="0" smtClean="0">
                <a:latin typeface="+mj-lt"/>
              </a:rPr>
              <a:t> </a:t>
            </a:r>
            <a:r>
              <a:rPr lang="ru-RU" sz="2400" dirty="0" err="1" smtClean="0">
                <a:latin typeface="+mj-lt"/>
              </a:rPr>
              <a:t>зумовлені</a:t>
            </a:r>
            <a:r>
              <a:rPr lang="ru-RU" sz="2400" dirty="0" smtClean="0">
                <a:latin typeface="+mj-lt"/>
              </a:rPr>
              <a:t> </a:t>
            </a:r>
            <a:r>
              <a:rPr lang="ru-RU" sz="2400" dirty="0" err="1" smtClean="0">
                <a:latin typeface="+mj-lt"/>
              </a:rPr>
              <a:t>генетично</a:t>
            </a:r>
            <a:r>
              <a:rPr lang="ru-RU" sz="2400" dirty="0" smtClean="0">
                <a:latin typeface="+mj-lt"/>
              </a:rPr>
              <a:t> і </a:t>
            </a:r>
            <a:r>
              <a:rPr lang="ru-RU" sz="2400" dirty="0" err="1" smtClean="0">
                <a:latin typeface="+mj-lt"/>
              </a:rPr>
              <a:t>залежать</a:t>
            </a:r>
            <a:r>
              <a:rPr lang="ru-RU" sz="2400" dirty="0" smtClean="0">
                <a:latin typeface="+mj-lt"/>
              </a:rPr>
              <a:t> </a:t>
            </a:r>
            <a:r>
              <a:rPr lang="ru-RU" sz="2400" dirty="0" err="1" smtClean="0">
                <a:latin typeface="+mj-lt"/>
              </a:rPr>
              <a:t>від</a:t>
            </a:r>
            <a:r>
              <a:rPr lang="ru-RU" sz="2400" dirty="0" smtClean="0">
                <a:latin typeface="+mj-lt"/>
              </a:rPr>
              <a:t> порядку </a:t>
            </a:r>
            <a:r>
              <a:rPr lang="ru-RU" sz="2400" dirty="0" err="1" smtClean="0">
                <a:latin typeface="+mj-lt"/>
              </a:rPr>
              <a:t>прорізування</a:t>
            </a:r>
            <a:r>
              <a:rPr lang="ru-RU" sz="2400" dirty="0" smtClean="0">
                <a:latin typeface="+mj-lt"/>
              </a:rPr>
              <a:t>  </a:t>
            </a:r>
            <a:r>
              <a:rPr lang="ru-RU" sz="2400" dirty="0" err="1" smtClean="0">
                <a:latin typeface="+mj-lt"/>
              </a:rPr>
              <a:t>молочних</a:t>
            </a:r>
            <a:r>
              <a:rPr lang="ru-RU" sz="2400" dirty="0" smtClean="0">
                <a:latin typeface="+mj-lt"/>
              </a:rPr>
              <a:t> і </a:t>
            </a:r>
            <a:r>
              <a:rPr lang="ru-RU" sz="2400" dirty="0" err="1" smtClean="0">
                <a:latin typeface="+mj-lt"/>
              </a:rPr>
              <a:t>постійних</a:t>
            </a:r>
            <a:r>
              <a:rPr lang="ru-RU" sz="2400" dirty="0" smtClean="0">
                <a:latin typeface="+mj-lt"/>
              </a:rPr>
              <a:t> </a:t>
            </a:r>
            <a:r>
              <a:rPr lang="ru-RU" sz="2400" dirty="0" err="1" smtClean="0">
                <a:latin typeface="+mj-lt"/>
              </a:rPr>
              <a:t>зубів</a:t>
            </a:r>
            <a:r>
              <a:rPr lang="ru-RU" sz="2400" dirty="0" smtClean="0">
                <a:latin typeface="+mj-lt"/>
              </a:rPr>
              <a:t>.</a:t>
            </a:r>
          </a:p>
          <a:p>
            <a:r>
              <a:rPr lang="ru-RU" sz="2400" dirty="0" smtClean="0">
                <a:latin typeface="+mj-lt"/>
              </a:rPr>
              <a:t>При </a:t>
            </a:r>
            <a:r>
              <a:rPr lang="ru-RU" sz="2400" dirty="0" err="1" smtClean="0">
                <a:latin typeface="+mj-lt"/>
              </a:rPr>
              <a:t>співвідношенні</a:t>
            </a:r>
            <a:r>
              <a:rPr lang="ru-RU" sz="2400" dirty="0" smtClean="0">
                <a:latin typeface="+mj-lt"/>
              </a:rPr>
              <a:t> </a:t>
            </a:r>
            <a:r>
              <a:rPr lang="ru-RU" sz="2400" dirty="0" err="1" smtClean="0">
                <a:latin typeface="+mj-lt"/>
              </a:rPr>
              <a:t>щелеп</a:t>
            </a:r>
            <a:r>
              <a:rPr lang="ru-RU" sz="2400" dirty="0" smtClean="0">
                <a:latin typeface="+mj-lt"/>
              </a:rPr>
              <a:t> по </a:t>
            </a:r>
            <a:r>
              <a:rPr lang="en-US" sz="2400" dirty="0" smtClean="0">
                <a:latin typeface="+mj-lt"/>
              </a:rPr>
              <a:t>II </a:t>
            </a:r>
            <a:r>
              <a:rPr lang="ru-RU" sz="2400" dirty="0" err="1" smtClean="0">
                <a:latin typeface="+mj-lt"/>
              </a:rPr>
              <a:t>і</a:t>
            </a:r>
            <a:r>
              <a:rPr lang="ru-RU" sz="2400" dirty="0" smtClean="0">
                <a:latin typeface="+mj-lt"/>
              </a:rPr>
              <a:t> </a:t>
            </a:r>
            <a:r>
              <a:rPr lang="en-US" sz="2400" dirty="0" smtClean="0">
                <a:latin typeface="+mj-lt"/>
              </a:rPr>
              <a:t>III </a:t>
            </a:r>
            <a:r>
              <a:rPr lang="ru-RU" sz="2400" dirty="0" err="1" smtClean="0">
                <a:latin typeface="+mj-lt"/>
              </a:rPr>
              <a:t>класам</a:t>
            </a:r>
            <a:r>
              <a:rPr lang="ru-RU" sz="2400" dirty="0" smtClean="0">
                <a:latin typeface="+mj-lt"/>
              </a:rPr>
              <a:t> </a:t>
            </a:r>
            <a:r>
              <a:rPr lang="ru-RU" sz="2400" dirty="0" err="1" smtClean="0">
                <a:latin typeface="+mj-lt"/>
              </a:rPr>
              <a:t>взаємовідношення</a:t>
            </a:r>
            <a:r>
              <a:rPr lang="ru-RU" sz="2400" dirty="0" smtClean="0">
                <a:latin typeface="+mj-lt"/>
              </a:rPr>
              <a:t> </a:t>
            </a:r>
            <a:r>
              <a:rPr lang="ru-RU" sz="2400" dirty="0" err="1" smtClean="0">
                <a:latin typeface="+mj-lt"/>
              </a:rPr>
              <a:t>суглобової</a:t>
            </a:r>
            <a:r>
              <a:rPr lang="ru-RU" sz="2400" dirty="0" smtClean="0">
                <a:latin typeface="+mj-lt"/>
              </a:rPr>
              <a:t> </a:t>
            </a:r>
            <a:r>
              <a:rPr lang="ru-RU" sz="2400" dirty="0" err="1" smtClean="0">
                <a:latin typeface="+mj-lt"/>
              </a:rPr>
              <a:t>голівки</a:t>
            </a:r>
            <a:r>
              <a:rPr lang="ru-RU" sz="2400" dirty="0" smtClean="0">
                <a:latin typeface="+mj-lt"/>
              </a:rPr>
              <a:t> </a:t>
            </a:r>
            <a:r>
              <a:rPr lang="ru-RU" sz="2400" dirty="0" err="1" smtClean="0">
                <a:latin typeface="+mj-lt"/>
              </a:rPr>
              <a:t>і</a:t>
            </a:r>
            <a:r>
              <a:rPr lang="ru-RU" sz="2400" dirty="0" smtClean="0">
                <a:latin typeface="+mj-lt"/>
              </a:rPr>
              <a:t> ямки </a:t>
            </a:r>
            <a:r>
              <a:rPr lang="ru-RU" sz="2400" dirty="0" err="1" smtClean="0">
                <a:latin typeface="+mj-lt"/>
              </a:rPr>
              <a:t>такі</a:t>
            </a:r>
            <a:r>
              <a:rPr lang="ru-RU" sz="2400" dirty="0" smtClean="0">
                <a:latin typeface="+mj-lt"/>
              </a:rPr>
              <a:t> ж, як при </a:t>
            </a:r>
            <a:r>
              <a:rPr lang="ru-RU" sz="2400" dirty="0" err="1" smtClean="0">
                <a:latin typeface="+mj-lt"/>
              </a:rPr>
              <a:t>співвідношенні</a:t>
            </a:r>
            <a:r>
              <a:rPr lang="ru-RU" sz="2400" dirty="0" smtClean="0">
                <a:latin typeface="+mj-lt"/>
              </a:rPr>
              <a:t> по </a:t>
            </a:r>
            <a:r>
              <a:rPr lang="en-US" sz="2400" dirty="0" smtClean="0">
                <a:latin typeface="+mj-lt"/>
              </a:rPr>
              <a:t>I </a:t>
            </a:r>
            <a:r>
              <a:rPr lang="ru-RU" sz="2400" dirty="0" err="1" smtClean="0">
                <a:latin typeface="+mj-lt"/>
              </a:rPr>
              <a:t>класу</a:t>
            </a:r>
            <a:r>
              <a:rPr lang="ru-RU" sz="2400" dirty="0" smtClean="0">
                <a:latin typeface="+mj-lt"/>
              </a:rPr>
              <a:t>.</a:t>
            </a:r>
            <a:endParaRPr lang="ru-RU" sz="2400" dirty="0">
              <a:latin typeface="+mj-lt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20688"/>
            <a:ext cx="8229600" cy="720080"/>
          </a:xfrm>
        </p:spPr>
        <p:txBody>
          <a:bodyPr>
            <a:normAutofit fontScale="90000"/>
          </a:bodyPr>
          <a:lstStyle/>
          <a:p>
            <a:r>
              <a:rPr lang="ru-RU" sz="4000" dirty="0" smtClean="0"/>
              <a:t> 12 </a:t>
            </a:r>
            <a:r>
              <a:rPr lang="ru-RU" sz="4000" dirty="0" err="1" smtClean="0"/>
              <a:t>етапів</a:t>
            </a:r>
            <a:r>
              <a:rPr lang="ru-RU" sz="4000" dirty="0" smtClean="0"/>
              <a:t> </a:t>
            </a:r>
            <a:r>
              <a:rPr lang="ru-RU" sz="4000" dirty="0" err="1" smtClean="0"/>
              <a:t>усунення</a:t>
            </a:r>
            <a:r>
              <a:rPr lang="ru-RU" sz="4000" dirty="0" smtClean="0"/>
              <a:t> </a:t>
            </a:r>
            <a:r>
              <a:rPr lang="ru-RU" sz="4000" dirty="0" err="1" smtClean="0"/>
              <a:t>супраконтакт</a:t>
            </a:r>
            <a:r>
              <a:rPr lang="en-US" sz="4000" dirty="0" err="1" smtClean="0"/>
              <a:t>i</a:t>
            </a:r>
            <a:r>
              <a:rPr lang="ru-RU" sz="4000" dirty="0" smtClean="0"/>
              <a:t>в</a:t>
            </a:r>
            <a:r>
              <a:rPr lang="ru-RU" sz="5400" dirty="0" smtClean="0"/>
              <a:t>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983832"/>
          </a:xfrm>
        </p:spPr>
        <p:txBody>
          <a:bodyPr>
            <a:normAutofit/>
          </a:bodyPr>
          <a:lstStyle/>
          <a:p>
            <a:r>
              <a:rPr lang="ru-RU" sz="2400" dirty="0" smtClean="0">
                <a:latin typeface="+mj-lt"/>
              </a:rPr>
              <a:t>Весь </a:t>
            </a:r>
            <a:r>
              <a:rPr lang="ru-RU" sz="2400" dirty="0" err="1" smtClean="0">
                <a:latin typeface="+mj-lt"/>
              </a:rPr>
              <a:t>процес</a:t>
            </a:r>
            <a:r>
              <a:rPr lang="ru-RU" sz="2400" dirty="0" smtClean="0">
                <a:latin typeface="+mj-lt"/>
              </a:rPr>
              <a:t> </a:t>
            </a:r>
            <a:r>
              <a:rPr lang="ru-RU" sz="2400" dirty="0" err="1" smtClean="0">
                <a:latin typeface="+mj-lt"/>
              </a:rPr>
              <a:t>пришліфовування</a:t>
            </a:r>
            <a:r>
              <a:rPr lang="ru-RU" sz="2400" dirty="0" smtClean="0">
                <a:latin typeface="+mj-lt"/>
              </a:rPr>
              <a:t> </a:t>
            </a:r>
            <a:r>
              <a:rPr lang="ru-RU" sz="2400" dirty="0" err="1" smtClean="0">
                <a:latin typeface="+mj-lt"/>
              </a:rPr>
              <a:t>складається</a:t>
            </a:r>
            <a:r>
              <a:rPr lang="ru-RU" sz="2400" dirty="0" smtClean="0">
                <a:latin typeface="+mj-lt"/>
              </a:rPr>
              <a:t> з  12 </a:t>
            </a:r>
            <a:r>
              <a:rPr lang="ru-RU" sz="2400" dirty="0" err="1" smtClean="0">
                <a:latin typeface="+mj-lt"/>
              </a:rPr>
              <a:t>етапів</a:t>
            </a:r>
            <a:r>
              <a:rPr lang="ru-RU" sz="2400" dirty="0" smtClean="0">
                <a:latin typeface="+mj-lt"/>
              </a:rPr>
              <a:t> </a:t>
            </a:r>
            <a:r>
              <a:rPr lang="ru-RU" sz="2400" dirty="0" err="1" smtClean="0">
                <a:latin typeface="+mj-lt"/>
              </a:rPr>
              <a:t>усунення</a:t>
            </a:r>
            <a:r>
              <a:rPr lang="ru-RU" sz="2400" dirty="0" smtClean="0">
                <a:latin typeface="+mj-lt"/>
              </a:rPr>
              <a:t> </a:t>
            </a:r>
            <a:r>
              <a:rPr lang="ru-RU" sz="2400" dirty="0" err="1" smtClean="0">
                <a:latin typeface="+mj-lt"/>
              </a:rPr>
              <a:t>супраконтакт</a:t>
            </a:r>
            <a:r>
              <a:rPr lang="en-US" sz="2400" dirty="0" err="1" smtClean="0">
                <a:latin typeface="+mj-lt"/>
              </a:rPr>
              <a:t>i</a:t>
            </a:r>
            <a:r>
              <a:rPr lang="ru-RU" sz="2400" dirty="0" smtClean="0">
                <a:latin typeface="+mj-lt"/>
              </a:rPr>
              <a:t>в:     </a:t>
            </a:r>
          </a:p>
          <a:p>
            <a:r>
              <a:rPr lang="ru-RU" sz="2400" dirty="0" smtClean="0">
                <a:latin typeface="+mj-lt"/>
              </a:rPr>
              <a:t>1)   у </a:t>
            </a:r>
            <a:r>
              <a:rPr lang="ru-RU" sz="2400" dirty="0" err="1" smtClean="0">
                <a:latin typeface="+mj-lt"/>
              </a:rPr>
              <a:t>дистальній</a:t>
            </a:r>
            <a:r>
              <a:rPr lang="ru-RU" sz="2400" dirty="0" smtClean="0">
                <a:latin typeface="+mj-lt"/>
              </a:rPr>
              <a:t> </a:t>
            </a:r>
            <a:r>
              <a:rPr lang="ru-RU" sz="2400" dirty="0" err="1" smtClean="0">
                <a:latin typeface="+mj-lt"/>
              </a:rPr>
              <a:t>оклюзії</a:t>
            </a:r>
            <a:r>
              <a:rPr lang="ru-RU" sz="2400" dirty="0" smtClean="0">
                <a:latin typeface="+mj-lt"/>
              </a:rPr>
              <a:t> </a:t>
            </a:r>
            <a:r>
              <a:rPr lang="ru-RU" sz="2400" dirty="0" smtClean="0">
                <a:latin typeface="+mj-lt"/>
              </a:rPr>
              <a:t>(</a:t>
            </a:r>
            <a:r>
              <a:rPr lang="ru-RU" sz="2400" dirty="0" smtClean="0">
                <a:latin typeface="+mj-lt"/>
              </a:rPr>
              <a:t>статична фаза);   </a:t>
            </a:r>
          </a:p>
          <a:p>
            <a:r>
              <a:rPr lang="ru-RU" sz="2400" dirty="0" smtClean="0">
                <a:latin typeface="+mj-lt"/>
              </a:rPr>
              <a:t>2)   при </a:t>
            </a:r>
            <a:r>
              <a:rPr lang="ru-RU" sz="2400" dirty="0" err="1" smtClean="0">
                <a:latin typeface="+mj-lt"/>
              </a:rPr>
              <a:t>екскурсії</a:t>
            </a:r>
            <a:r>
              <a:rPr lang="ru-RU" sz="2400" dirty="0" smtClean="0">
                <a:latin typeface="+mj-lt"/>
              </a:rPr>
              <a:t> </a:t>
            </a:r>
            <a:r>
              <a:rPr lang="ru-RU" sz="2400" dirty="0" err="1" smtClean="0">
                <a:latin typeface="+mj-lt"/>
              </a:rPr>
              <a:t>нижньої</a:t>
            </a:r>
            <a:r>
              <a:rPr lang="ru-RU" sz="2400" dirty="0" smtClean="0">
                <a:latin typeface="+mj-lt"/>
              </a:rPr>
              <a:t> </a:t>
            </a:r>
            <a:r>
              <a:rPr lang="ru-RU" sz="2400" dirty="0" err="1" smtClean="0">
                <a:latin typeface="+mj-lt"/>
              </a:rPr>
              <a:t>щелепи</a:t>
            </a:r>
            <a:r>
              <a:rPr lang="ru-RU" sz="2400" dirty="0" smtClean="0">
                <a:latin typeface="+mj-lt"/>
              </a:rPr>
              <a:t> </a:t>
            </a:r>
            <a:r>
              <a:rPr lang="ru-RU" sz="2400" dirty="0" err="1" smtClean="0">
                <a:latin typeface="+mj-lt"/>
              </a:rPr>
              <a:t>з</a:t>
            </a:r>
            <a:r>
              <a:rPr lang="ru-RU" sz="2400" dirty="0" smtClean="0">
                <a:latin typeface="+mj-lt"/>
              </a:rPr>
              <a:t> </a:t>
            </a:r>
            <a:r>
              <a:rPr lang="ru-RU" sz="2400" dirty="0" err="1" smtClean="0">
                <a:latin typeface="+mj-lt"/>
              </a:rPr>
              <a:t>дистальної</a:t>
            </a:r>
            <a:r>
              <a:rPr lang="ru-RU" sz="2400" dirty="0" smtClean="0">
                <a:latin typeface="+mj-lt"/>
              </a:rPr>
              <a:t> в </a:t>
            </a:r>
            <a:r>
              <a:rPr lang="ru-RU" sz="2400" dirty="0" err="1" smtClean="0">
                <a:latin typeface="+mj-lt"/>
              </a:rPr>
              <a:t>центральну</a:t>
            </a:r>
            <a:r>
              <a:rPr lang="ru-RU" sz="2400" dirty="0" smtClean="0">
                <a:latin typeface="+mj-lt"/>
              </a:rPr>
              <a:t> </a:t>
            </a:r>
            <a:r>
              <a:rPr lang="ru-RU" sz="2400" dirty="0" err="1" smtClean="0">
                <a:latin typeface="+mj-lt"/>
              </a:rPr>
              <a:t>оклюзію</a:t>
            </a:r>
            <a:r>
              <a:rPr lang="ru-RU" sz="2400" dirty="0" smtClean="0">
                <a:latin typeface="+mj-lt"/>
              </a:rPr>
              <a:t>;   </a:t>
            </a:r>
          </a:p>
          <a:p>
            <a:r>
              <a:rPr lang="ru-RU" sz="2400" dirty="0" smtClean="0">
                <a:latin typeface="+mj-lt"/>
              </a:rPr>
              <a:t>3)  у </a:t>
            </a:r>
            <a:r>
              <a:rPr lang="ru-RU" sz="2400" dirty="0" err="1" smtClean="0">
                <a:latin typeface="+mj-lt"/>
              </a:rPr>
              <a:t>центральній</a:t>
            </a:r>
            <a:r>
              <a:rPr lang="ru-RU" sz="2400" dirty="0" smtClean="0">
                <a:latin typeface="+mj-lt"/>
              </a:rPr>
              <a:t> </a:t>
            </a:r>
            <a:r>
              <a:rPr lang="ru-RU" sz="2400" dirty="0" err="1" smtClean="0">
                <a:latin typeface="+mj-lt"/>
              </a:rPr>
              <a:t>оклюзії</a:t>
            </a:r>
            <a:r>
              <a:rPr lang="ru-RU" sz="2400" dirty="0" smtClean="0">
                <a:latin typeface="+mj-lt"/>
              </a:rPr>
              <a:t> </a:t>
            </a:r>
            <a:r>
              <a:rPr lang="ru-RU" sz="2400" dirty="0" smtClean="0">
                <a:latin typeface="+mj-lt"/>
              </a:rPr>
              <a:t>(статична </a:t>
            </a:r>
            <a:r>
              <a:rPr lang="ru-RU" sz="2400" dirty="0" smtClean="0">
                <a:latin typeface="+mj-lt"/>
              </a:rPr>
              <a:t>фаза);   </a:t>
            </a:r>
          </a:p>
          <a:p>
            <a:r>
              <a:rPr lang="ru-RU" sz="2400" dirty="0" smtClean="0">
                <a:latin typeface="+mj-lt"/>
              </a:rPr>
              <a:t>4)  у </a:t>
            </a:r>
            <a:r>
              <a:rPr lang="ru-RU" sz="2400" dirty="0" err="1" smtClean="0">
                <a:latin typeface="+mj-lt"/>
              </a:rPr>
              <a:t>передній</a:t>
            </a:r>
            <a:r>
              <a:rPr lang="ru-RU" sz="2400" dirty="0" smtClean="0">
                <a:latin typeface="+mj-lt"/>
              </a:rPr>
              <a:t> </a:t>
            </a:r>
            <a:r>
              <a:rPr lang="ru-RU" sz="2400" dirty="0" err="1" smtClean="0">
                <a:latin typeface="+mj-lt"/>
              </a:rPr>
              <a:t>оклюзії</a:t>
            </a:r>
            <a:r>
              <a:rPr lang="ru-RU" sz="2400" dirty="0" smtClean="0">
                <a:latin typeface="+mj-lt"/>
              </a:rPr>
              <a:t>  </a:t>
            </a:r>
            <a:r>
              <a:rPr lang="ru-RU" sz="2400" dirty="0" smtClean="0">
                <a:latin typeface="+mj-lt"/>
              </a:rPr>
              <a:t>(</a:t>
            </a:r>
            <a:r>
              <a:rPr lang="ru-RU" sz="2400" dirty="0" smtClean="0">
                <a:latin typeface="+mj-lt"/>
              </a:rPr>
              <a:t>статична фаза);    </a:t>
            </a:r>
          </a:p>
          <a:p>
            <a:r>
              <a:rPr lang="ru-RU" sz="2400" dirty="0" smtClean="0">
                <a:latin typeface="+mj-lt"/>
              </a:rPr>
              <a:t>5)  при </a:t>
            </a:r>
            <a:r>
              <a:rPr lang="ru-RU" sz="2400" dirty="0" err="1" smtClean="0">
                <a:latin typeface="+mj-lt"/>
              </a:rPr>
              <a:t>екскурсії</a:t>
            </a:r>
            <a:r>
              <a:rPr lang="ru-RU" sz="2400" dirty="0" smtClean="0">
                <a:latin typeface="+mj-lt"/>
              </a:rPr>
              <a:t> </a:t>
            </a:r>
            <a:r>
              <a:rPr lang="ru-RU" sz="2400" dirty="0" err="1" smtClean="0">
                <a:latin typeface="+mj-lt"/>
              </a:rPr>
              <a:t>нижньої</a:t>
            </a:r>
            <a:r>
              <a:rPr lang="ru-RU" sz="2400" dirty="0" smtClean="0">
                <a:latin typeface="+mj-lt"/>
              </a:rPr>
              <a:t> </a:t>
            </a:r>
            <a:r>
              <a:rPr lang="ru-RU" sz="2400" dirty="0" err="1" smtClean="0">
                <a:latin typeface="+mj-lt"/>
              </a:rPr>
              <a:t>щелепи</a:t>
            </a:r>
            <a:r>
              <a:rPr lang="ru-RU" sz="2400" dirty="0" smtClean="0">
                <a:latin typeface="+mj-lt"/>
              </a:rPr>
              <a:t> з </a:t>
            </a:r>
            <a:r>
              <a:rPr lang="ru-RU" sz="2400" dirty="0" err="1" smtClean="0">
                <a:latin typeface="+mj-lt"/>
              </a:rPr>
              <a:t>центральної</a:t>
            </a:r>
            <a:r>
              <a:rPr lang="ru-RU" sz="2400" dirty="0" smtClean="0">
                <a:latin typeface="+mj-lt"/>
              </a:rPr>
              <a:t>  </a:t>
            </a:r>
            <a:r>
              <a:rPr lang="ru-RU" sz="2400" dirty="0" err="1" smtClean="0">
                <a:latin typeface="+mj-lt"/>
              </a:rPr>
              <a:t>оклюзії</a:t>
            </a:r>
            <a:r>
              <a:rPr lang="ru-RU" sz="2400" dirty="0" smtClean="0">
                <a:latin typeface="+mj-lt"/>
              </a:rPr>
              <a:t> </a:t>
            </a:r>
            <a:r>
              <a:rPr lang="ru-RU" sz="2400" dirty="0" smtClean="0">
                <a:latin typeface="+mj-lt"/>
              </a:rPr>
              <a:t>в </a:t>
            </a:r>
            <a:r>
              <a:rPr lang="ru-RU" sz="2400" dirty="0" err="1" smtClean="0">
                <a:latin typeface="+mj-lt"/>
              </a:rPr>
              <a:t>передню</a:t>
            </a:r>
            <a:r>
              <a:rPr lang="ru-RU" sz="2400" dirty="0" smtClean="0">
                <a:latin typeface="+mj-lt"/>
              </a:rPr>
              <a:t>  </a:t>
            </a:r>
            <a:r>
              <a:rPr lang="ru-RU" sz="2400" dirty="0" smtClean="0">
                <a:latin typeface="+mj-lt"/>
              </a:rPr>
              <a:t>(</a:t>
            </a:r>
            <a:r>
              <a:rPr lang="ru-RU" sz="2400" dirty="0" err="1" smtClean="0">
                <a:latin typeface="+mj-lt"/>
              </a:rPr>
              <a:t>динамічна</a:t>
            </a:r>
            <a:r>
              <a:rPr lang="ru-RU" sz="2400" dirty="0" smtClean="0">
                <a:latin typeface="+mj-lt"/>
              </a:rPr>
              <a:t> фаза);   </a:t>
            </a:r>
          </a:p>
          <a:p>
            <a:r>
              <a:rPr lang="ru-RU" sz="2400" dirty="0" smtClean="0">
                <a:latin typeface="+mj-lt"/>
              </a:rPr>
              <a:t>6)  у </a:t>
            </a:r>
            <a:r>
              <a:rPr lang="ru-RU" sz="2400" dirty="0" err="1" smtClean="0">
                <a:latin typeface="+mj-lt"/>
              </a:rPr>
              <a:t>бічній</a:t>
            </a:r>
            <a:r>
              <a:rPr lang="ru-RU" sz="2400" dirty="0" smtClean="0">
                <a:latin typeface="+mj-lt"/>
              </a:rPr>
              <a:t> </a:t>
            </a:r>
            <a:r>
              <a:rPr lang="ru-RU" sz="2400" dirty="0" err="1" smtClean="0">
                <a:latin typeface="+mj-lt"/>
              </a:rPr>
              <a:t>оклюзії</a:t>
            </a:r>
            <a:r>
              <a:rPr lang="ru-RU" sz="2400" dirty="0" smtClean="0">
                <a:latin typeface="+mj-lt"/>
              </a:rPr>
              <a:t> </a:t>
            </a:r>
            <a:r>
              <a:rPr lang="ru-RU" sz="2400" dirty="0" smtClean="0">
                <a:latin typeface="+mj-lt"/>
              </a:rPr>
              <a:t>(</a:t>
            </a:r>
            <a:r>
              <a:rPr lang="ru-RU" sz="2400" dirty="0" smtClean="0">
                <a:latin typeface="+mj-lt"/>
              </a:rPr>
              <a:t>правою і </a:t>
            </a:r>
            <a:r>
              <a:rPr lang="ru-RU" sz="2400" dirty="0" err="1" smtClean="0">
                <a:latin typeface="+mj-lt"/>
              </a:rPr>
              <a:t>лівою</a:t>
            </a:r>
            <a:r>
              <a:rPr lang="ru-RU" sz="2400" dirty="0" smtClean="0">
                <a:latin typeface="+mj-lt"/>
              </a:rPr>
              <a:t>) на   </a:t>
            </a:r>
            <a:r>
              <a:rPr lang="ru-RU" sz="2400" dirty="0" err="1" smtClean="0">
                <a:latin typeface="+mj-lt"/>
              </a:rPr>
              <a:t>балансуючій</a:t>
            </a:r>
            <a:r>
              <a:rPr lang="ru-RU" sz="2400" dirty="0" smtClean="0">
                <a:latin typeface="+mj-lt"/>
              </a:rPr>
              <a:t>  </a:t>
            </a:r>
            <a:r>
              <a:rPr lang="ru-RU" sz="2400" dirty="0" err="1" smtClean="0">
                <a:latin typeface="+mj-lt"/>
              </a:rPr>
              <a:t>стороні</a:t>
            </a:r>
            <a:r>
              <a:rPr lang="ru-RU" sz="2400" dirty="0" smtClean="0">
                <a:latin typeface="+mj-lt"/>
              </a:rPr>
              <a:t>;</a:t>
            </a:r>
            <a:endParaRPr lang="ru-RU" sz="2400" dirty="0">
              <a:latin typeface="+mj-lt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08688"/>
          </a:xfrm>
        </p:spPr>
        <p:txBody>
          <a:bodyPr>
            <a:normAutofit/>
          </a:bodyPr>
          <a:lstStyle/>
          <a:p>
            <a:r>
              <a:rPr lang="en-US" sz="4000" dirty="0" smtClean="0"/>
              <a:t>  </a:t>
            </a:r>
            <a:r>
              <a:rPr lang="ru-RU" sz="4000" dirty="0" smtClean="0"/>
              <a:t>12 </a:t>
            </a:r>
            <a:r>
              <a:rPr lang="ru-RU" sz="4000" dirty="0" err="1" smtClean="0"/>
              <a:t>етапів</a:t>
            </a:r>
            <a:r>
              <a:rPr lang="ru-RU" sz="4000" dirty="0" smtClean="0"/>
              <a:t> </a:t>
            </a:r>
            <a:r>
              <a:rPr lang="ru-RU" sz="4000" dirty="0" err="1" smtClean="0"/>
              <a:t>усунення</a:t>
            </a:r>
            <a:r>
              <a:rPr lang="ru-RU" sz="4000" dirty="0" smtClean="0"/>
              <a:t> </a:t>
            </a:r>
            <a:r>
              <a:rPr lang="ru-RU" sz="4000" dirty="0" err="1" smtClean="0"/>
              <a:t>супраконтакт</a:t>
            </a:r>
            <a:r>
              <a:rPr lang="en-US" sz="4000" dirty="0" err="1" smtClean="0"/>
              <a:t>i</a:t>
            </a:r>
            <a:r>
              <a:rPr lang="ru-RU" sz="4000" dirty="0" smtClean="0"/>
              <a:t>в:</a:t>
            </a: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ru-RU" dirty="0" smtClean="0">
                <a:latin typeface="+mj-lt"/>
              </a:rPr>
              <a:t>7)   при </a:t>
            </a:r>
            <a:r>
              <a:rPr lang="ru-RU" dirty="0" err="1" smtClean="0">
                <a:latin typeface="+mj-lt"/>
              </a:rPr>
              <a:t>екскурсії</a:t>
            </a:r>
            <a:r>
              <a:rPr lang="ru-RU" dirty="0" smtClean="0">
                <a:latin typeface="+mj-lt"/>
              </a:rPr>
              <a:t>  </a:t>
            </a:r>
            <a:r>
              <a:rPr lang="ru-RU" dirty="0" err="1" smtClean="0">
                <a:latin typeface="+mj-lt"/>
              </a:rPr>
              <a:t>нижньої</a:t>
            </a:r>
            <a:r>
              <a:rPr lang="ru-RU" dirty="0" smtClean="0">
                <a:latin typeface="+mj-lt"/>
              </a:rPr>
              <a:t>  </a:t>
            </a:r>
            <a:r>
              <a:rPr lang="ru-RU" dirty="0" err="1" smtClean="0">
                <a:latin typeface="+mj-lt"/>
              </a:rPr>
              <a:t>щелепи</a:t>
            </a:r>
            <a:r>
              <a:rPr lang="ru-RU" dirty="0" smtClean="0">
                <a:latin typeface="+mj-lt"/>
              </a:rPr>
              <a:t> з  </a:t>
            </a:r>
            <a:r>
              <a:rPr lang="ru-RU" dirty="0" err="1" smtClean="0">
                <a:latin typeface="+mj-lt"/>
              </a:rPr>
              <a:t>центральної</a:t>
            </a:r>
            <a:r>
              <a:rPr lang="ru-RU" dirty="0" smtClean="0">
                <a:latin typeface="+mj-lt"/>
              </a:rPr>
              <a:t>    в    </a:t>
            </a:r>
            <a:r>
              <a:rPr lang="ru-RU" dirty="0" err="1" smtClean="0">
                <a:latin typeface="+mj-lt"/>
              </a:rPr>
              <a:t>трансверзальную</a:t>
            </a:r>
            <a:r>
              <a:rPr lang="ru-RU" dirty="0" smtClean="0">
                <a:latin typeface="+mj-lt"/>
              </a:rPr>
              <a:t> </a:t>
            </a:r>
            <a:r>
              <a:rPr lang="ru-RU" dirty="0" err="1" smtClean="0">
                <a:latin typeface="+mj-lt"/>
              </a:rPr>
              <a:t>оклюзію</a:t>
            </a:r>
            <a:r>
              <a:rPr lang="ru-RU" dirty="0" smtClean="0">
                <a:latin typeface="+mj-lt"/>
              </a:rPr>
              <a:t>;   </a:t>
            </a:r>
            <a:endParaRPr lang="en-US" dirty="0" smtClean="0">
              <a:latin typeface="+mj-lt"/>
            </a:endParaRPr>
          </a:p>
          <a:p>
            <a:r>
              <a:rPr lang="ru-RU" dirty="0" smtClean="0">
                <a:latin typeface="+mj-lt"/>
              </a:rPr>
              <a:t> 8) </a:t>
            </a:r>
            <a:r>
              <a:rPr lang="ru-RU" dirty="0" smtClean="0">
                <a:latin typeface="+mj-lt"/>
              </a:rPr>
              <a:t>у  </a:t>
            </a:r>
            <a:r>
              <a:rPr lang="ru-RU" dirty="0" err="1" smtClean="0">
                <a:latin typeface="+mj-lt"/>
              </a:rPr>
              <a:t>бічній</a:t>
            </a:r>
            <a:r>
              <a:rPr lang="ru-RU" dirty="0" smtClean="0">
                <a:latin typeface="+mj-lt"/>
              </a:rPr>
              <a:t> </a:t>
            </a:r>
            <a:r>
              <a:rPr lang="ru-RU" dirty="0" err="1" smtClean="0">
                <a:latin typeface="+mj-lt"/>
              </a:rPr>
              <a:t>оклюзії</a:t>
            </a:r>
            <a:r>
              <a:rPr lang="ru-RU" dirty="0" smtClean="0">
                <a:latin typeface="+mj-lt"/>
              </a:rPr>
              <a:t> на </a:t>
            </a:r>
            <a:r>
              <a:rPr lang="ru-RU" dirty="0" err="1" smtClean="0">
                <a:latin typeface="+mj-lt"/>
              </a:rPr>
              <a:t>робочій</a:t>
            </a:r>
            <a:r>
              <a:rPr lang="ru-RU" dirty="0" smtClean="0">
                <a:latin typeface="+mj-lt"/>
              </a:rPr>
              <a:t> </a:t>
            </a:r>
            <a:r>
              <a:rPr lang="ru-RU" dirty="0" err="1" smtClean="0">
                <a:latin typeface="+mj-lt"/>
              </a:rPr>
              <a:t>стороні</a:t>
            </a:r>
            <a:r>
              <a:rPr lang="ru-RU" dirty="0" smtClean="0">
                <a:latin typeface="+mj-lt"/>
              </a:rPr>
              <a:t>;  </a:t>
            </a:r>
            <a:endParaRPr lang="en-US" dirty="0" smtClean="0">
              <a:latin typeface="+mj-lt"/>
            </a:endParaRPr>
          </a:p>
          <a:p>
            <a:r>
              <a:rPr lang="ru-RU" dirty="0" smtClean="0">
                <a:latin typeface="+mj-lt"/>
              </a:rPr>
              <a:t> 9)  при </a:t>
            </a:r>
            <a:r>
              <a:rPr lang="ru-RU" dirty="0" err="1" smtClean="0">
                <a:latin typeface="+mj-lt"/>
              </a:rPr>
              <a:t>екскурсії</a:t>
            </a:r>
            <a:r>
              <a:rPr lang="ru-RU" dirty="0" smtClean="0">
                <a:latin typeface="+mj-lt"/>
              </a:rPr>
              <a:t> </a:t>
            </a:r>
            <a:r>
              <a:rPr lang="ru-RU" dirty="0" err="1" smtClean="0">
                <a:latin typeface="+mj-lt"/>
              </a:rPr>
              <a:t>нижньої</a:t>
            </a:r>
            <a:r>
              <a:rPr lang="ru-RU" dirty="0" smtClean="0">
                <a:latin typeface="+mj-lt"/>
              </a:rPr>
              <a:t> </a:t>
            </a:r>
            <a:r>
              <a:rPr lang="ru-RU" dirty="0" err="1" smtClean="0">
                <a:latin typeface="+mj-lt"/>
              </a:rPr>
              <a:t>щелепи</a:t>
            </a:r>
            <a:r>
              <a:rPr lang="ru-RU" dirty="0" smtClean="0">
                <a:latin typeface="+mj-lt"/>
              </a:rPr>
              <a:t> </a:t>
            </a:r>
            <a:r>
              <a:rPr lang="ru-RU" dirty="0" err="1" smtClean="0">
                <a:latin typeface="+mj-lt"/>
              </a:rPr>
              <a:t>з</a:t>
            </a:r>
            <a:r>
              <a:rPr lang="ru-RU" dirty="0" smtClean="0">
                <a:latin typeface="+mj-lt"/>
              </a:rPr>
              <a:t> </a:t>
            </a:r>
            <a:r>
              <a:rPr lang="ru-RU" dirty="0" err="1" smtClean="0">
                <a:latin typeface="+mj-lt"/>
              </a:rPr>
              <a:t>центральної</a:t>
            </a:r>
            <a:r>
              <a:rPr lang="ru-RU" dirty="0" smtClean="0">
                <a:latin typeface="+mj-lt"/>
              </a:rPr>
              <a:t> в </a:t>
            </a:r>
            <a:r>
              <a:rPr lang="ru-RU" dirty="0" err="1" smtClean="0">
                <a:latin typeface="+mj-lt"/>
              </a:rPr>
              <a:t>трансверзальную</a:t>
            </a:r>
            <a:r>
              <a:rPr lang="ru-RU" dirty="0" smtClean="0">
                <a:latin typeface="+mj-lt"/>
              </a:rPr>
              <a:t> </a:t>
            </a:r>
            <a:r>
              <a:rPr lang="ru-RU" dirty="0" err="1" smtClean="0">
                <a:latin typeface="+mj-lt"/>
              </a:rPr>
              <a:t>оклюзію</a:t>
            </a:r>
            <a:r>
              <a:rPr lang="ru-RU" dirty="0" smtClean="0">
                <a:latin typeface="+mj-lt"/>
              </a:rPr>
              <a:t> на </a:t>
            </a:r>
            <a:r>
              <a:rPr lang="ru-RU" dirty="0" err="1" smtClean="0">
                <a:latin typeface="+mj-lt"/>
              </a:rPr>
              <a:t>робочій</a:t>
            </a:r>
            <a:r>
              <a:rPr lang="ru-RU" dirty="0" smtClean="0">
                <a:latin typeface="+mj-lt"/>
              </a:rPr>
              <a:t> </a:t>
            </a:r>
            <a:r>
              <a:rPr lang="ru-RU" dirty="0" err="1" smtClean="0">
                <a:latin typeface="+mj-lt"/>
              </a:rPr>
              <a:t>стороні</a:t>
            </a:r>
            <a:r>
              <a:rPr lang="ru-RU" dirty="0" smtClean="0">
                <a:latin typeface="+mj-lt"/>
              </a:rPr>
              <a:t>;   </a:t>
            </a:r>
            <a:endParaRPr lang="en-US" dirty="0" smtClean="0">
              <a:latin typeface="+mj-lt"/>
            </a:endParaRPr>
          </a:p>
          <a:p>
            <a:r>
              <a:rPr lang="ru-RU" dirty="0" smtClean="0">
                <a:latin typeface="+mj-lt"/>
              </a:rPr>
              <a:t>10) </a:t>
            </a:r>
            <a:r>
              <a:rPr lang="ru-RU" dirty="0" err="1" smtClean="0">
                <a:latin typeface="+mj-lt"/>
              </a:rPr>
              <a:t>усунення</a:t>
            </a:r>
            <a:r>
              <a:rPr lang="ru-RU" dirty="0" smtClean="0">
                <a:latin typeface="+mj-lt"/>
              </a:rPr>
              <a:t> </a:t>
            </a:r>
            <a:r>
              <a:rPr lang="ru-RU" dirty="0" err="1" smtClean="0">
                <a:latin typeface="+mj-lt"/>
              </a:rPr>
              <a:t>супраконтакт</a:t>
            </a:r>
            <a:r>
              <a:rPr lang="en-US" dirty="0" err="1" smtClean="0">
                <a:latin typeface="+mj-lt"/>
              </a:rPr>
              <a:t>i</a:t>
            </a:r>
            <a:r>
              <a:rPr lang="ru-RU" dirty="0" smtClean="0">
                <a:latin typeface="+mj-lt"/>
              </a:rPr>
              <a:t>в </a:t>
            </a:r>
            <a:r>
              <a:rPr lang="uk-UA" dirty="0" smtClean="0">
                <a:latin typeface="+mj-lt"/>
              </a:rPr>
              <a:t>іклів</a:t>
            </a:r>
            <a:r>
              <a:rPr lang="ru-RU" dirty="0" smtClean="0">
                <a:latin typeface="+mj-lt"/>
              </a:rPr>
              <a:t> у </a:t>
            </a:r>
            <a:r>
              <a:rPr lang="ru-RU" dirty="0" err="1" smtClean="0">
                <a:latin typeface="+mj-lt"/>
              </a:rPr>
              <a:t>бічній</a:t>
            </a:r>
            <a:r>
              <a:rPr lang="ru-RU" dirty="0" smtClean="0">
                <a:latin typeface="+mj-lt"/>
              </a:rPr>
              <a:t> </a:t>
            </a:r>
            <a:r>
              <a:rPr lang="ru-RU" dirty="0" err="1" smtClean="0">
                <a:latin typeface="+mj-lt"/>
              </a:rPr>
              <a:t>оклюзії</a:t>
            </a:r>
            <a:r>
              <a:rPr lang="ru-RU" dirty="0" smtClean="0">
                <a:latin typeface="+mj-lt"/>
              </a:rPr>
              <a:t>                                  (статична фаза);     </a:t>
            </a:r>
            <a:endParaRPr lang="en-US" dirty="0" smtClean="0">
              <a:latin typeface="+mj-lt"/>
            </a:endParaRPr>
          </a:p>
          <a:p>
            <a:r>
              <a:rPr lang="ru-RU" dirty="0" smtClean="0">
                <a:latin typeface="+mj-lt"/>
              </a:rPr>
              <a:t>11) </a:t>
            </a:r>
            <a:r>
              <a:rPr lang="ru-RU" dirty="0" err="1" smtClean="0">
                <a:latin typeface="+mj-lt"/>
              </a:rPr>
              <a:t>усунення</a:t>
            </a:r>
            <a:r>
              <a:rPr lang="ru-RU" dirty="0" smtClean="0">
                <a:latin typeface="+mj-lt"/>
              </a:rPr>
              <a:t>  </a:t>
            </a:r>
            <a:r>
              <a:rPr lang="ru-RU" dirty="0" err="1" smtClean="0">
                <a:latin typeface="+mj-lt"/>
              </a:rPr>
              <a:t>супраконтакт</a:t>
            </a:r>
            <a:r>
              <a:rPr lang="en-US" dirty="0" err="1" smtClean="0">
                <a:latin typeface="+mj-lt"/>
              </a:rPr>
              <a:t>i</a:t>
            </a:r>
            <a:r>
              <a:rPr lang="ru-RU" dirty="0" smtClean="0">
                <a:latin typeface="+mj-lt"/>
              </a:rPr>
              <a:t>в в </a:t>
            </a:r>
            <a:r>
              <a:rPr lang="ru-RU" dirty="0" err="1" smtClean="0">
                <a:latin typeface="+mj-lt"/>
              </a:rPr>
              <a:t>інших</a:t>
            </a:r>
            <a:r>
              <a:rPr lang="ru-RU" dirty="0" smtClean="0">
                <a:latin typeface="+mj-lt"/>
              </a:rPr>
              <a:t> </a:t>
            </a:r>
            <a:r>
              <a:rPr lang="ru-RU" dirty="0" err="1" smtClean="0">
                <a:latin typeface="+mj-lt"/>
              </a:rPr>
              <a:t>ділянках</a:t>
            </a:r>
            <a:r>
              <a:rPr lang="ru-RU" dirty="0" smtClean="0">
                <a:latin typeface="+mj-lt"/>
              </a:rPr>
              <a:t> </a:t>
            </a:r>
            <a:r>
              <a:rPr lang="ru-RU" dirty="0" err="1" smtClean="0">
                <a:latin typeface="+mj-lt"/>
              </a:rPr>
              <a:t>зубних</a:t>
            </a:r>
            <a:r>
              <a:rPr lang="ru-RU" dirty="0" smtClean="0">
                <a:latin typeface="+mj-lt"/>
              </a:rPr>
              <a:t> </a:t>
            </a:r>
            <a:r>
              <a:rPr lang="ru-RU" dirty="0" err="1" smtClean="0">
                <a:latin typeface="+mj-lt"/>
              </a:rPr>
              <a:t>рядів</a:t>
            </a:r>
            <a:r>
              <a:rPr lang="ru-RU" dirty="0" smtClean="0">
                <a:latin typeface="+mj-lt"/>
              </a:rPr>
              <a:t>;            </a:t>
            </a:r>
            <a:endParaRPr lang="en-US" dirty="0" smtClean="0">
              <a:latin typeface="+mj-lt"/>
            </a:endParaRPr>
          </a:p>
          <a:p>
            <a:r>
              <a:rPr lang="ru-RU" dirty="0" smtClean="0">
                <a:latin typeface="+mj-lt"/>
              </a:rPr>
              <a:t>12)  </a:t>
            </a:r>
            <a:r>
              <a:rPr lang="ru-RU" dirty="0" err="1" smtClean="0">
                <a:latin typeface="+mj-lt"/>
              </a:rPr>
              <a:t>згладжування</a:t>
            </a:r>
            <a:r>
              <a:rPr lang="ru-RU" dirty="0" smtClean="0">
                <a:latin typeface="+mj-lt"/>
              </a:rPr>
              <a:t> </a:t>
            </a:r>
            <a:r>
              <a:rPr lang="ru-RU" dirty="0" err="1" smtClean="0">
                <a:latin typeface="+mj-lt"/>
              </a:rPr>
              <a:t>і</a:t>
            </a:r>
            <a:r>
              <a:rPr lang="ru-RU" dirty="0" smtClean="0">
                <a:latin typeface="+mj-lt"/>
              </a:rPr>
              <a:t> </a:t>
            </a:r>
            <a:r>
              <a:rPr lang="ru-RU" dirty="0" err="1" smtClean="0">
                <a:latin typeface="+mj-lt"/>
              </a:rPr>
              <a:t>поліровка</a:t>
            </a:r>
            <a:r>
              <a:rPr lang="ru-RU" dirty="0" smtClean="0">
                <a:latin typeface="+mj-lt"/>
              </a:rPr>
              <a:t> </a:t>
            </a:r>
            <a:r>
              <a:rPr lang="ru-RU" dirty="0" err="1" smtClean="0">
                <a:latin typeface="+mj-lt"/>
              </a:rPr>
              <a:t>всіх</a:t>
            </a:r>
            <a:r>
              <a:rPr lang="ru-RU" dirty="0" smtClean="0">
                <a:latin typeface="+mj-lt"/>
              </a:rPr>
              <a:t>  </a:t>
            </a:r>
            <a:r>
              <a:rPr lang="ru-RU" dirty="0" err="1" smtClean="0">
                <a:latin typeface="+mj-lt"/>
              </a:rPr>
              <a:t>зішліфованих</a:t>
            </a:r>
            <a:r>
              <a:rPr lang="ru-RU" dirty="0" smtClean="0">
                <a:latin typeface="+mj-lt"/>
              </a:rPr>
              <a:t> </a:t>
            </a:r>
            <a:r>
              <a:rPr lang="ru-RU" dirty="0" err="1" smtClean="0">
                <a:latin typeface="+mj-lt"/>
              </a:rPr>
              <a:t>поверхонь</a:t>
            </a:r>
            <a:r>
              <a:rPr lang="ru-RU" dirty="0" smtClean="0">
                <a:latin typeface="+mj-lt"/>
              </a:rPr>
              <a:t> </a:t>
            </a:r>
            <a:r>
              <a:rPr lang="ru-RU" dirty="0" err="1" smtClean="0">
                <a:latin typeface="+mj-lt"/>
              </a:rPr>
              <a:t>зубів</a:t>
            </a:r>
            <a:r>
              <a:rPr lang="ru-RU" dirty="0" smtClean="0">
                <a:latin typeface="+mj-lt"/>
              </a:rPr>
              <a:t>.</a:t>
            </a:r>
            <a:endParaRPr lang="ru-RU" dirty="0">
              <a:latin typeface="+mj-lt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48680"/>
            <a:ext cx="8219256" cy="864096"/>
          </a:xfr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ru-RU" sz="2700" b="1" dirty="0" err="1" smtClean="0"/>
              <a:t>виявлення</a:t>
            </a:r>
            <a:r>
              <a:rPr lang="ru-RU" sz="2700" b="1" dirty="0" smtClean="0"/>
              <a:t> </a:t>
            </a:r>
            <a:r>
              <a:rPr lang="ru-RU" sz="2700" b="1" dirty="0" err="1" smtClean="0"/>
              <a:t>супраконтакт</a:t>
            </a:r>
            <a:r>
              <a:rPr lang="en-US" sz="2700" b="1" dirty="0" err="1" smtClean="0"/>
              <a:t>i</a:t>
            </a:r>
            <a:r>
              <a:rPr lang="ru-RU" sz="2700" b="1" dirty="0" smtClean="0"/>
              <a:t>в за </a:t>
            </a:r>
            <a:r>
              <a:rPr lang="ru-RU" sz="2700" b="1" dirty="0" err="1" smtClean="0"/>
              <a:t>допомогою</a:t>
            </a:r>
            <a:r>
              <a:rPr lang="ru-RU" sz="2700" b="1" dirty="0" smtClean="0"/>
              <a:t> </a:t>
            </a:r>
            <a:r>
              <a:rPr lang="ru-RU" sz="2700" b="1" dirty="0" err="1" smtClean="0"/>
              <a:t>оклюдограмм</a:t>
            </a:r>
            <a:endParaRPr lang="ru-RU" sz="27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628800"/>
            <a:ext cx="8229600" cy="4752528"/>
          </a:xfrm>
          <a:solidFill>
            <a:schemeClr val="bg1"/>
          </a:solidFill>
          <a:ln w="38100">
            <a:solidFill>
              <a:srgbClr val="7030A0"/>
            </a:solidFill>
          </a:ln>
        </p:spPr>
        <p:txBody>
          <a:bodyPr>
            <a:normAutofit lnSpcReduction="10000"/>
          </a:bodyPr>
          <a:lstStyle/>
          <a:p>
            <a:pPr algn="just">
              <a:lnSpc>
                <a:spcPct val="150000"/>
              </a:lnSpc>
            </a:pPr>
            <a:r>
              <a:rPr lang="ru-RU" sz="2400" dirty="0" err="1" smtClean="0">
                <a:latin typeface="+mj-lt"/>
              </a:rPr>
              <a:t>Супраконтакти</a:t>
            </a:r>
            <a:r>
              <a:rPr lang="ru-RU" sz="2400" dirty="0" smtClean="0">
                <a:latin typeface="+mj-lt"/>
              </a:rPr>
              <a:t> </a:t>
            </a:r>
            <a:r>
              <a:rPr lang="ru-RU" sz="2400" dirty="0" err="1" smtClean="0">
                <a:latin typeface="+mj-lt"/>
              </a:rPr>
              <a:t>можуть</a:t>
            </a:r>
            <a:r>
              <a:rPr lang="ru-RU" sz="2400" dirty="0" smtClean="0">
                <a:latin typeface="+mj-lt"/>
              </a:rPr>
              <a:t> бути </a:t>
            </a:r>
            <a:r>
              <a:rPr lang="ru-RU" sz="2400" dirty="0" err="1" smtClean="0">
                <a:latin typeface="+mj-lt"/>
              </a:rPr>
              <a:t>виявлені</a:t>
            </a:r>
            <a:r>
              <a:rPr lang="ru-RU" sz="2400" dirty="0" smtClean="0">
                <a:latin typeface="+mj-lt"/>
              </a:rPr>
              <a:t> за </a:t>
            </a:r>
            <a:r>
              <a:rPr lang="ru-RU" sz="2400" dirty="0" err="1" smtClean="0">
                <a:latin typeface="+mj-lt"/>
              </a:rPr>
              <a:t>допомогою</a:t>
            </a:r>
            <a:r>
              <a:rPr lang="ru-RU" sz="2400" dirty="0" smtClean="0">
                <a:latin typeface="+mj-lt"/>
              </a:rPr>
              <a:t> </a:t>
            </a:r>
            <a:r>
              <a:rPr lang="ru-RU" sz="2400" dirty="0" err="1" smtClean="0">
                <a:latin typeface="+mj-lt"/>
              </a:rPr>
              <a:t>робочих</a:t>
            </a:r>
            <a:r>
              <a:rPr lang="ru-RU" sz="2400" dirty="0" smtClean="0">
                <a:latin typeface="+mj-lt"/>
              </a:rPr>
              <a:t> </a:t>
            </a:r>
            <a:r>
              <a:rPr lang="ru-RU" sz="2400" dirty="0" err="1" smtClean="0">
                <a:latin typeface="+mj-lt"/>
              </a:rPr>
              <a:t>оклюдограмм</a:t>
            </a:r>
            <a:r>
              <a:rPr lang="ru-RU" sz="2400" dirty="0" smtClean="0">
                <a:latin typeface="+mj-lt"/>
              </a:rPr>
              <a:t>. </a:t>
            </a:r>
            <a:r>
              <a:rPr lang="ru-RU" sz="2400" dirty="0" err="1" smtClean="0">
                <a:latin typeface="+mj-lt"/>
              </a:rPr>
              <a:t>Смужка</a:t>
            </a:r>
            <a:r>
              <a:rPr lang="ru-RU" sz="2400" dirty="0" smtClean="0">
                <a:latin typeface="+mj-lt"/>
              </a:rPr>
              <a:t> тонкого </a:t>
            </a:r>
            <a:r>
              <a:rPr lang="ru-RU" sz="2400" dirty="0" err="1" smtClean="0">
                <a:latin typeface="+mj-lt"/>
              </a:rPr>
              <a:t>бюгельного</a:t>
            </a:r>
            <a:r>
              <a:rPr lang="ru-RU" sz="2400" dirty="0" smtClean="0">
                <a:latin typeface="+mj-lt"/>
              </a:rPr>
              <a:t> </a:t>
            </a:r>
            <a:r>
              <a:rPr lang="ru-RU" sz="2400" dirty="0" err="1" smtClean="0">
                <a:latin typeface="+mj-lt"/>
              </a:rPr>
              <a:t>віску</a:t>
            </a:r>
            <a:r>
              <a:rPr lang="ru-RU" sz="2400" dirty="0" smtClean="0">
                <a:latin typeface="+mj-lt"/>
              </a:rPr>
              <a:t> </a:t>
            </a:r>
            <a:r>
              <a:rPr lang="ru-RU" sz="2400" dirty="0" err="1" smtClean="0">
                <a:latin typeface="+mj-lt"/>
              </a:rPr>
              <a:t>розмірами</a:t>
            </a:r>
            <a:r>
              <a:rPr lang="ru-RU" sz="2400" dirty="0" smtClean="0">
                <a:latin typeface="+mj-lt"/>
              </a:rPr>
              <a:t> 3</a:t>
            </a:r>
            <a:r>
              <a:rPr lang="en-US" sz="2400" dirty="0" smtClean="0">
                <a:latin typeface="+mj-lt"/>
              </a:rPr>
              <a:t>X4 </a:t>
            </a:r>
            <a:r>
              <a:rPr lang="ru-RU" sz="2400" dirty="0" smtClean="0">
                <a:latin typeface="+mj-lt"/>
              </a:rPr>
              <a:t>см </a:t>
            </a:r>
            <a:r>
              <a:rPr lang="ru-RU" sz="2400" dirty="0" err="1" smtClean="0">
                <a:latin typeface="+mj-lt"/>
              </a:rPr>
              <a:t>злегка</a:t>
            </a:r>
            <a:r>
              <a:rPr lang="ru-RU" sz="2400" dirty="0" smtClean="0">
                <a:latin typeface="+mj-lt"/>
              </a:rPr>
              <a:t> </a:t>
            </a:r>
            <a:r>
              <a:rPr lang="ru-RU" sz="2400" dirty="0" err="1" smtClean="0">
                <a:latin typeface="+mj-lt"/>
              </a:rPr>
              <a:t>розігрівається</a:t>
            </a:r>
            <a:r>
              <a:rPr lang="ru-RU" sz="2400" dirty="0" smtClean="0">
                <a:latin typeface="+mj-lt"/>
              </a:rPr>
              <a:t> </a:t>
            </a:r>
            <a:r>
              <a:rPr lang="ru-RU" sz="2400" dirty="0" err="1" smtClean="0">
                <a:latin typeface="+mj-lt"/>
              </a:rPr>
              <a:t>і</a:t>
            </a:r>
            <a:r>
              <a:rPr lang="ru-RU" sz="2400" dirty="0" smtClean="0">
                <a:latin typeface="+mj-lt"/>
              </a:rPr>
              <a:t> </a:t>
            </a:r>
            <a:r>
              <a:rPr lang="ru-RU" sz="2400" dirty="0" err="1" smtClean="0">
                <a:latin typeface="+mj-lt"/>
              </a:rPr>
              <a:t>укладається</a:t>
            </a:r>
            <a:r>
              <a:rPr lang="ru-RU" sz="2400" dirty="0" smtClean="0">
                <a:latin typeface="+mj-lt"/>
              </a:rPr>
              <a:t> на </a:t>
            </a:r>
            <a:r>
              <a:rPr lang="ru-RU" sz="2400" dirty="0" err="1" smtClean="0">
                <a:latin typeface="+mj-lt"/>
              </a:rPr>
              <a:t>висушену</a:t>
            </a:r>
            <a:r>
              <a:rPr lang="ru-RU" sz="2400" dirty="0" smtClean="0">
                <a:latin typeface="+mj-lt"/>
              </a:rPr>
              <a:t> </a:t>
            </a:r>
            <a:r>
              <a:rPr lang="ru-RU" sz="2400" dirty="0" err="1" smtClean="0">
                <a:latin typeface="+mj-lt"/>
              </a:rPr>
              <a:t>поверхню</a:t>
            </a:r>
            <a:r>
              <a:rPr lang="ru-RU" sz="2400" dirty="0" smtClean="0">
                <a:latin typeface="+mj-lt"/>
              </a:rPr>
              <a:t> </a:t>
            </a:r>
            <a:r>
              <a:rPr lang="ru-RU" sz="2400" dirty="0" err="1" smtClean="0">
                <a:latin typeface="+mj-lt"/>
              </a:rPr>
              <a:t>бічних</a:t>
            </a:r>
            <a:r>
              <a:rPr lang="ru-RU" sz="2400" dirty="0" smtClean="0">
                <a:latin typeface="+mj-lt"/>
              </a:rPr>
              <a:t> </a:t>
            </a:r>
            <a:r>
              <a:rPr lang="ru-RU" sz="2400" dirty="0" err="1" smtClean="0">
                <a:latin typeface="+mj-lt"/>
              </a:rPr>
              <a:t>зубів</a:t>
            </a:r>
            <a:r>
              <a:rPr lang="ru-RU" sz="2400" dirty="0" smtClean="0">
                <a:latin typeface="+mj-lt"/>
              </a:rPr>
              <a:t> </a:t>
            </a:r>
            <a:r>
              <a:rPr lang="ru-RU" sz="2400" dirty="0" err="1" smtClean="0">
                <a:latin typeface="+mj-lt"/>
              </a:rPr>
              <a:t>верхньої</a:t>
            </a:r>
            <a:r>
              <a:rPr lang="ru-RU" sz="2400" dirty="0" smtClean="0">
                <a:latin typeface="+mj-lt"/>
              </a:rPr>
              <a:t> </a:t>
            </a:r>
            <a:r>
              <a:rPr lang="ru-RU" sz="2400" dirty="0" err="1" smtClean="0">
                <a:latin typeface="+mj-lt"/>
              </a:rPr>
              <a:t>щелепи</a:t>
            </a:r>
            <a:r>
              <a:rPr lang="ru-RU" sz="2400" dirty="0" smtClean="0">
                <a:latin typeface="+mj-lt"/>
              </a:rPr>
              <a:t>, </a:t>
            </a:r>
            <a:r>
              <a:rPr lang="ru-RU" sz="2400" dirty="0" err="1" smtClean="0">
                <a:latin typeface="+mj-lt"/>
              </a:rPr>
              <a:t>обжимається</a:t>
            </a:r>
            <a:r>
              <a:rPr lang="ru-RU" sz="2400" dirty="0" smtClean="0">
                <a:latin typeface="+mj-lt"/>
              </a:rPr>
              <a:t> </a:t>
            </a:r>
            <a:r>
              <a:rPr lang="ru-RU" sz="2400" dirty="0" err="1" smtClean="0">
                <a:latin typeface="+mj-lt"/>
              </a:rPr>
              <a:t>пальцями</a:t>
            </a:r>
            <a:r>
              <a:rPr lang="ru-RU" sz="2400" dirty="0" smtClean="0">
                <a:latin typeface="+mj-lt"/>
              </a:rPr>
              <a:t> по контуру </a:t>
            </a:r>
            <a:r>
              <a:rPr lang="ru-RU" sz="2400" dirty="0" err="1" smtClean="0">
                <a:latin typeface="+mj-lt"/>
              </a:rPr>
              <a:t>зубів</a:t>
            </a:r>
            <a:r>
              <a:rPr lang="ru-RU" sz="2400" dirty="0" smtClean="0">
                <a:latin typeface="+mj-lt"/>
              </a:rPr>
              <a:t> </a:t>
            </a:r>
            <a:r>
              <a:rPr lang="ru-RU" sz="2400" dirty="0" err="1" smtClean="0">
                <a:latin typeface="+mj-lt"/>
              </a:rPr>
              <a:t>і</a:t>
            </a:r>
            <a:r>
              <a:rPr lang="ru-RU" sz="2400" dirty="0" smtClean="0">
                <a:latin typeface="+mj-lt"/>
              </a:rPr>
              <a:t> </a:t>
            </a:r>
            <a:r>
              <a:rPr lang="ru-RU" sz="2400" dirty="0" err="1" smtClean="0">
                <a:latin typeface="+mj-lt"/>
              </a:rPr>
              <a:t>коміркового</a:t>
            </a:r>
            <a:r>
              <a:rPr lang="ru-RU" sz="2400" dirty="0" smtClean="0">
                <a:latin typeface="+mj-lt"/>
              </a:rPr>
              <a:t> </a:t>
            </a:r>
            <a:r>
              <a:rPr lang="ru-RU" sz="2400" dirty="0" err="1" smtClean="0">
                <a:latin typeface="+mj-lt"/>
              </a:rPr>
              <a:t>відростка</a:t>
            </a:r>
            <a:r>
              <a:rPr lang="ru-RU" sz="2400" dirty="0" smtClean="0">
                <a:latin typeface="+mj-lt"/>
              </a:rPr>
              <a:t>. </a:t>
            </a:r>
            <a:r>
              <a:rPr lang="ru-RU" sz="2400" dirty="0" err="1" smtClean="0">
                <a:latin typeface="+mj-lt"/>
              </a:rPr>
              <a:t>Відкрита</a:t>
            </a:r>
            <a:r>
              <a:rPr lang="ru-RU" sz="2400" dirty="0" smtClean="0">
                <a:latin typeface="+mj-lt"/>
              </a:rPr>
              <a:t> </a:t>
            </a:r>
            <a:r>
              <a:rPr lang="ru-RU" sz="2400" dirty="0" err="1" smtClean="0">
                <a:latin typeface="+mj-lt"/>
              </a:rPr>
              <a:t>поверхня</a:t>
            </a:r>
            <a:r>
              <a:rPr lang="ru-RU" sz="2400" dirty="0" smtClean="0">
                <a:latin typeface="+mj-lt"/>
              </a:rPr>
              <a:t> </a:t>
            </a:r>
            <a:r>
              <a:rPr lang="ru-RU" sz="2400" dirty="0" err="1" smtClean="0">
                <a:latin typeface="+mj-lt"/>
              </a:rPr>
              <a:t>воскової</a:t>
            </a:r>
            <a:r>
              <a:rPr lang="ru-RU" sz="2400" dirty="0" smtClean="0">
                <a:latin typeface="+mj-lt"/>
              </a:rPr>
              <a:t> пластинки </a:t>
            </a:r>
            <a:r>
              <a:rPr lang="ru-RU" sz="2400" dirty="0" err="1" smtClean="0">
                <a:latin typeface="+mj-lt"/>
              </a:rPr>
              <a:t>змочується</a:t>
            </a:r>
            <a:r>
              <a:rPr lang="ru-RU" sz="2400" dirty="0" smtClean="0">
                <a:latin typeface="+mj-lt"/>
              </a:rPr>
              <a:t> за </a:t>
            </a:r>
            <a:r>
              <a:rPr lang="ru-RU" sz="2400" dirty="0" err="1" smtClean="0">
                <a:latin typeface="+mj-lt"/>
              </a:rPr>
              <a:t>допомогою</a:t>
            </a:r>
            <a:r>
              <a:rPr lang="ru-RU" sz="2400" dirty="0" smtClean="0">
                <a:latin typeface="+mj-lt"/>
              </a:rPr>
              <a:t> </a:t>
            </a:r>
            <a:r>
              <a:rPr lang="ru-RU" sz="2400" dirty="0" err="1" smtClean="0">
                <a:latin typeface="+mj-lt"/>
              </a:rPr>
              <a:t>ватної</a:t>
            </a:r>
            <a:r>
              <a:rPr lang="ru-RU" sz="2400" dirty="0" smtClean="0">
                <a:latin typeface="+mj-lt"/>
              </a:rPr>
              <a:t> </a:t>
            </a:r>
            <a:r>
              <a:rPr lang="ru-RU" sz="2400" dirty="0" smtClean="0">
                <a:latin typeface="+mj-lt"/>
              </a:rPr>
              <a:t>кульки водою, </a:t>
            </a:r>
            <a:r>
              <a:rPr lang="ru-RU" sz="2400" dirty="0" err="1" smtClean="0">
                <a:latin typeface="+mj-lt"/>
              </a:rPr>
              <a:t>щоб</a:t>
            </a:r>
            <a:r>
              <a:rPr lang="ru-RU" sz="2400" dirty="0" smtClean="0">
                <a:latin typeface="+mj-lt"/>
              </a:rPr>
              <a:t> не </a:t>
            </a:r>
            <a:r>
              <a:rPr lang="ru-RU" sz="2400" dirty="0" err="1" smtClean="0">
                <a:latin typeface="+mj-lt"/>
              </a:rPr>
              <a:t>сталося</a:t>
            </a:r>
            <a:r>
              <a:rPr lang="ru-RU" sz="2400" dirty="0" smtClean="0">
                <a:latin typeface="+mj-lt"/>
              </a:rPr>
              <a:t> </a:t>
            </a:r>
            <a:r>
              <a:rPr lang="ru-RU" sz="2400" dirty="0" err="1" smtClean="0">
                <a:latin typeface="+mj-lt"/>
              </a:rPr>
              <a:t>прилипання</a:t>
            </a:r>
            <a:r>
              <a:rPr lang="ru-RU" sz="2400" dirty="0" smtClean="0">
                <a:latin typeface="+mj-lt"/>
              </a:rPr>
              <a:t> до </a:t>
            </a:r>
            <a:r>
              <a:rPr lang="ru-RU" sz="2400" dirty="0" err="1" smtClean="0">
                <a:latin typeface="+mj-lt"/>
              </a:rPr>
              <a:t>зубів-антагонистів</a:t>
            </a:r>
            <a:r>
              <a:rPr lang="ru-RU" sz="2400" dirty="0" smtClean="0">
                <a:latin typeface="+mj-lt"/>
              </a:rPr>
              <a:t>. </a:t>
            </a:r>
            <a:r>
              <a:rPr lang="ru-RU" sz="2400" dirty="0" err="1" smtClean="0">
                <a:latin typeface="+mj-lt"/>
              </a:rPr>
              <a:t>Нижня</a:t>
            </a:r>
            <a:r>
              <a:rPr lang="ru-RU" sz="2400" dirty="0" smtClean="0">
                <a:latin typeface="+mj-lt"/>
              </a:rPr>
              <a:t> </a:t>
            </a:r>
            <a:r>
              <a:rPr lang="ru-RU" sz="2400" dirty="0" err="1" smtClean="0">
                <a:latin typeface="+mj-lt"/>
              </a:rPr>
              <a:t>щелепа</a:t>
            </a:r>
            <a:r>
              <a:rPr lang="ru-RU" sz="2400" dirty="0" smtClean="0">
                <a:latin typeface="+mj-lt"/>
              </a:rPr>
              <a:t> </a:t>
            </a:r>
            <a:r>
              <a:rPr lang="ru-RU" sz="2400" dirty="0" err="1" smtClean="0">
                <a:latin typeface="+mj-lt"/>
              </a:rPr>
              <a:t>прямує</a:t>
            </a:r>
            <a:r>
              <a:rPr lang="ru-RU" sz="2400" dirty="0" smtClean="0">
                <a:latin typeface="+mj-lt"/>
              </a:rPr>
              <a:t> в </a:t>
            </a:r>
            <a:r>
              <a:rPr lang="ru-RU" sz="2400" dirty="0" err="1" smtClean="0">
                <a:latin typeface="+mj-lt"/>
              </a:rPr>
              <a:t>дистальне</a:t>
            </a:r>
            <a:r>
              <a:rPr lang="ru-RU" sz="2400" dirty="0" smtClean="0">
                <a:latin typeface="+mj-lt"/>
              </a:rPr>
              <a:t> </a:t>
            </a:r>
            <a:r>
              <a:rPr lang="ru-RU" sz="2400" dirty="0" err="1" smtClean="0">
                <a:latin typeface="+mj-lt"/>
              </a:rPr>
              <a:t>положення</a:t>
            </a:r>
            <a:r>
              <a:rPr lang="ru-RU" sz="2400" dirty="0" smtClean="0">
                <a:latin typeface="+mj-lt"/>
              </a:rPr>
              <a:t>.</a:t>
            </a:r>
            <a:endParaRPr lang="ru-RU" sz="2400" dirty="0">
              <a:latin typeface="+mj-lt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066130"/>
          </a:xfrm>
        </p:spPr>
        <p:txBody>
          <a:bodyPr>
            <a:noAutofit/>
          </a:bodyPr>
          <a:lstStyle/>
          <a:p>
            <a:r>
              <a:rPr lang="ru-RU" sz="3200" b="1" dirty="0" smtClean="0"/>
              <a:t>              </a:t>
            </a:r>
            <a:r>
              <a:rPr lang="ru-RU" sz="3200" b="1" dirty="0" err="1" smtClean="0"/>
              <a:t>Основні</a:t>
            </a:r>
            <a:r>
              <a:rPr lang="ru-RU" sz="3200" b="1" dirty="0" smtClean="0"/>
              <a:t> </a:t>
            </a:r>
            <a:r>
              <a:rPr lang="ru-RU" sz="3200" b="1" dirty="0" err="1" smtClean="0"/>
              <a:t>вимоги</a:t>
            </a:r>
            <a:r>
              <a:rPr lang="ru-RU" sz="3200" b="1" dirty="0" smtClean="0"/>
              <a:t> до </a:t>
            </a:r>
            <a:r>
              <a:rPr lang="ru-RU" sz="3200" b="1" dirty="0" err="1" smtClean="0"/>
              <a:t>лікування</a:t>
            </a:r>
            <a:r>
              <a:rPr lang="ru-RU" sz="3200" b="1" dirty="0" smtClean="0"/>
              <a:t>     </a:t>
            </a:r>
            <a:br>
              <a:rPr lang="ru-RU" sz="3200" b="1" dirty="0" smtClean="0"/>
            </a:br>
            <a:r>
              <a:rPr lang="ru-RU" sz="3200" b="1" dirty="0" smtClean="0"/>
              <a:t>                   </a:t>
            </a:r>
            <a:r>
              <a:rPr lang="ru-RU" sz="3200" b="1" dirty="0" err="1" smtClean="0"/>
              <a:t>захворювань</a:t>
            </a:r>
            <a:r>
              <a:rPr lang="ru-RU" sz="3200" b="1" dirty="0" smtClean="0"/>
              <a:t> пародонта:</a:t>
            </a:r>
            <a:endParaRPr lang="ru-RU" sz="32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r>
              <a:rPr lang="uk-UA" b="1" i="1" dirty="0" smtClean="0">
                <a:solidFill>
                  <a:srgbClr val="0070C0"/>
                </a:solidFill>
              </a:rPr>
              <a:t>Хвороби пародонту в даний час є однією з найбільш важливих і складних проблем в стоматології. Основні вимоги до лікування захворювань пародонта: </a:t>
            </a:r>
          </a:p>
          <a:p>
            <a:r>
              <a:rPr lang="uk-UA" dirty="0" smtClean="0"/>
              <a:t>1. Лікування має бути комплексним. Це означає, що в плані лікування слід передбачити методи і засоби, направлені на усунення симптомів захворювання, нормалізацію стану тканин пародонту і дію на організм хворого в цілому, тобто правильне поєднання місцевого і загального лікування.</a:t>
            </a:r>
            <a:endParaRPr lang="uk-UA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692696"/>
            <a:ext cx="8229600" cy="998984"/>
          </a:xfr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ru-RU" b="1" dirty="0" smtClean="0"/>
              <a:t> </a:t>
            </a:r>
            <a:r>
              <a:rPr lang="ru-RU" sz="3100" b="1" dirty="0" err="1" smtClean="0"/>
              <a:t>виявлення</a:t>
            </a:r>
            <a:r>
              <a:rPr lang="ru-RU" sz="3100" b="1" dirty="0" smtClean="0"/>
              <a:t> </a:t>
            </a:r>
            <a:r>
              <a:rPr lang="ru-RU" sz="3100" b="1" dirty="0" err="1" smtClean="0"/>
              <a:t>супраконтакт</a:t>
            </a:r>
            <a:r>
              <a:rPr lang="en-US" sz="3100" b="1" dirty="0" err="1" smtClean="0"/>
              <a:t>i</a:t>
            </a:r>
            <a:r>
              <a:rPr lang="ru-RU" sz="3100" b="1" dirty="0" smtClean="0"/>
              <a:t>в за </a:t>
            </a:r>
            <a:r>
              <a:rPr lang="ru-RU" sz="3100" b="1" dirty="0" err="1" smtClean="0"/>
              <a:t>допомогою</a:t>
            </a:r>
            <a:r>
              <a:rPr lang="ru-RU" sz="3100" b="1" dirty="0" smtClean="0"/>
              <a:t> </a:t>
            </a:r>
            <a:r>
              <a:rPr lang="ru-RU" sz="3100" b="1" dirty="0" err="1" smtClean="0"/>
              <a:t>оклюдограмм</a:t>
            </a:r>
            <a:endParaRPr lang="ru-RU" sz="31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ln w="38100">
            <a:solidFill>
              <a:schemeClr val="accent6">
                <a:lumMod val="50000"/>
              </a:schemeClr>
            </a:solidFill>
          </a:ln>
        </p:spPr>
        <p:txBody>
          <a:bodyPr>
            <a:normAutofit fontScale="92500" lnSpcReduction="10000"/>
          </a:bodyPr>
          <a:lstStyle/>
          <a:p>
            <a:pPr>
              <a:lnSpc>
                <a:spcPct val="150000"/>
              </a:lnSpc>
            </a:pPr>
            <a:r>
              <a:rPr lang="ru-RU" dirty="0" smtClean="0">
                <a:latin typeface="+mj-lt"/>
              </a:rPr>
              <a:t>Для </a:t>
            </a:r>
            <a:r>
              <a:rPr lang="ru-RU" dirty="0" err="1" smtClean="0">
                <a:latin typeface="+mj-lt"/>
              </a:rPr>
              <a:t>цього</a:t>
            </a:r>
            <a:r>
              <a:rPr lang="ru-RU" dirty="0" smtClean="0">
                <a:latin typeface="+mj-lt"/>
              </a:rPr>
              <a:t> </a:t>
            </a:r>
            <a:r>
              <a:rPr lang="ru-RU" dirty="0" err="1" smtClean="0">
                <a:latin typeface="+mj-lt"/>
              </a:rPr>
              <a:t>пацієнта</a:t>
            </a:r>
            <a:r>
              <a:rPr lang="ru-RU" dirty="0" smtClean="0">
                <a:latin typeface="+mj-lt"/>
              </a:rPr>
              <a:t> </a:t>
            </a:r>
            <a:r>
              <a:rPr lang="ru-RU" dirty="0" err="1" smtClean="0">
                <a:latin typeface="+mj-lt"/>
              </a:rPr>
              <a:t>садять</a:t>
            </a:r>
            <a:r>
              <a:rPr lang="ru-RU" dirty="0" smtClean="0">
                <a:latin typeface="+mj-lt"/>
              </a:rPr>
              <a:t> </a:t>
            </a:r>
            <a:r>
              <a:rPr lang="ru-RU" dirty="0" smtClean="0">
                <a:latin typeface="+mj-lt"/>
              </a:rPr>
              <a:t>в </a:t>
            </a:r>
            <a:r>
              <a:rPr lang="ru-RU" dirty="0" err="1" smtClean="0">
                <a:latin typeface="+mj-lt"/>
              </a:rPr>
              <a:t>крісло</a:t>
            </a:r>
            <a:r>
              <a:rPr lang="ru-RU" dirty="0" smtClean="0">
                <a:latin typeface="+mj-lt"/>
              </a:rPr>
              <a:t> при вертикальному </a:t>
            </a:r>
            <a:r>
              <a:rPr lang="ru-RU" dirty="0" err="1" smtClean="0">
                <a:latin typeface="+mj-lt"/>
              </a:rPr>
              <a:t>положенні</a:t>
            </a:r>
            <a:r>
              <a:rPr lang="ru-RU" dirty="0" smtClean="0">
                <a:latin typeface="+mj-lt"/>
              </a:rPr>
              <a:t> спинки, </a:t>
            </a:r>
            <a:r>
              <a:rPr lang="ru-RU" dirty="0" err="1" smtClean="0">
                <a:latin typeface="+mj-lt"/>
              </a:rPr>
              <a:t>вибирають</a:t>
            </a:r>
            <a:r>
              <a:rPr lang="ru-RU" dirty="0" smtClean="0">
                <a:latin typeface="+mj-lt"/>
              </a:rPr>
              <a:t> </a:t>
            </a:r>
            <a:r>
              <a:rPr lang="ru-RU" dirty="0" err="1" smtClean="0">
                <a:latin typeface="+mj-lt"/>
              </a:rPr>
              <a:t>зручне</a:t>
            </a:r>
            <a:r>
              <a:rPr lang="ru-RU" dirty="0" smtClean="0">
                <a:latin typeface="+mj-lt"/>
              </a:rPr>
              <a:t> </a:t>
            </a:r>
            <a:r>
              <a:rPr lang="ru-RU" dirty="0" err="1" smtClean="0">
                <a:latin typeface="+mj-lt"/>
              </a:rPr>
              <a:t>положення</a:t>
            </a:r>
            <a:r>
              <a:rPr lang="ru-RU" dirty="0" smtClean="0">
                <a:latin typeface="+mj-lt"/>
              </a:rPr>
              <a:t> </a:t>
            </a:r>
            <a:r>
              <a:rPr lang="ru-RU" dirty="0" err="1" smtClean="0">
                <a:latin typeface="+mj-lt"/>
              </a:rPr>
              <a:t>підголовника</a:t>
            </a:r>
            <a:r>
              <a:rPr lang="ru-RU" dirty="0" smtClean="0">
                <a:latin typeface="+mj-lt"/>
              </a:rPr>
              <a:t>, </a:t>
            </a:r>
            <a:r>
              <a:rPr lang="ru-RU" dirty="0" err="1" smtClean="0">
                <a:latin typeface="+mj-lt"/>
              </a:rPr>
              <a:t>знаходять</a:t>
            </a:r>
            <a:r>
              <a:rPr lang="ru-RU" dirty="0" smtClean="0">
                <a:latin typeface="+mj-lt"/>
              </a:rPr>
              <a:t> </a:t>
            </a:r>
            <a:r>
              <a:rPr lang="ru-RU" dirty="0" err="1" smtClean="0">
                <a:latin typeface="+mj-lt"/>
              </a:rPr>
              <a:t>розслаблену</a:t>
            </a:r>
            <a:r>
              <a:rPr lang="ru-RU" dirty="0" smtClean="0">
                <a:latin typeface="+mj-lt"/>
              </a:rPr>
              <a:t> </a:t>
            </a:r>
            <a:r>
              <a:rPr lang="ru-RU" dirty="0" smtClean="0">
                <a:latin typeface="+mj-lt"/>
              </a:rPr>
              <a:t>позу </a:t>
            </a:r>
            <a:r>
              <a:rPr lang="ru-RU" dirty="0" err="1" smtClean="0">
                <a:latin typeface="+mj-lt"/>
              </a:rPr>
              <a:t>голови</a:t>
            </a:r>
            <a:r>
              <a:rPr lang="ru-RU" dirty="0" smtClean="0">
                <a:latin typeface="+mj-lt"/>
              </a:rPr>
              <a:t> для того, </a:t>
            </a:r>
            <a:r>
              <a:rPr lang="ru-RU" dirty="0" err="1" smtClean="0">
                <a:latin typeface="+mj-lt"/>
              </a:rPr>
              <a:t>щоб</a:t>
            </a:r>
            <a:r>
              <a:rPr lang="ru-RU" dirty="0" smtClean="0">
                <a:latin typeface="+mj-lt"/>
              </a:rPr>
              <a:t> </a:t>
            </a:r>
            <a:r>
              <a:rPr lang="ru-RU" dirty="0" err="1" smtClean="0">
                <a:latin typeface="+mj-lt"/>
              </a:rPr>
              <a:t>усунути</a:t>
            </a:r>
            <a:r>
              <a:rPr lang="ru-RU" dirty="0" smtClean="0">
                <a:latin typeface="+mj-lt"/>
              </a:rPr>
              <a:t> </a:t>
            </a:r>
            <a:r>
              <a:rPr lang="ru-RU" dirty="0" err="1" smtClean="0">
                <a:latin typeface="+mj-lt"/>
              </a:rPr>
              <a:t>активність</a:t>
            </a:r>
            <a:r>
              <a:rPr lang="ru-RU" dirty="0" smtClean="0">
                <a:latin typeface="+mj-lt"/>
              </a:rPr>
              <a:t> </a:t>
            </a:r>
            <a:r>
              <a:rPr lang="ru-RU" dirty="0" err="1" smtClean="0">
                <a:latin typeface="+mj-lt"/>
              </a:rPr>
              <a:t>м'язів</a:t>
            </a:r>
            <a:r>
              <a:rPr lang="ru-RU" dirty="0" smtClean="0">
                <a:latin typeface="+mj-lt"/>
              </a:rPr>
              <a:t>, </a:t>
            </a:r>
            <a:r>
              <a:rPr lang="ru-RU" dirty="0" err="1" smtClean="0">
                <a:latin typeface="+mj-lt"/>
              </a:rPr>
              <a:t>що</a:t>
            </a:r>
            <a:r>
              <a:rPr lang="ru-RU" dirty="0" smtClean="0">
                <a:latin typeface="+mj-lt"/>
              </a:rPr>
              <a:t> </a:t>
            </a:r>
            <a:r>
              <a:rPr lang="ru-RU" dirty="0" err="1" smtClean="0">
                <a:latin typeface="+mj-lt"/>
              </a:rPr>
              <a:t>висувають</a:t>
            </a:r>
            <a:r>
              <a:rPr lang="ru-RU" dirty="0" smtClean="0">
                <a:latin typeface="+mj-lt"/>
              </a:rPr>
              <a:t> </a:t>
            </a:r>
            <a:r>
              <a:rPr lang="ru-RU" dirty="0" err="1" smtClean="0">
                <a:latin typeface="+mj-lt"/>
              </a:rPr>
              <a:t>нижню</a:t>
            </a:r>
            <a:r>
              <a:rPr lang="ru-RU" dirty="0" smtClean="0">
                <a:latin typeface="+mj-lt"/>
              </a:rPr>
              <a:t> </a:t>
            </a:r>
            <a:r>
              <a:rPr lang="ru-RU" dirty="0" err="1" smtClean="0">
                <a:latin typeface="+mj-lt"/>
              </a:rPr>
              <a:t>щелепу</a:t>
            </a:r>
            <a:r>
              <a:rPr lang="ru-RU" dirty="0" smtClean="0">
                <a:latin typeface="+mj-lt"/>
              </a:rPr>
              <a:t>. </a:t>
            </a:r>
            <a:r>
              <a:rPr lang="ru-RU" dirty="0" err="1" smtClean="0">
                <a:latin typeface="+mj-lt"/>
              </a:rPr>
              <a:t>Лікар</a:t>
            </a:r>
            <a:r>
              <a:rPr lang="ru-RU" dirty="0" smtClean="0">
                <a:latin typeface="+mj-lt"/>
              </a:rPr>
              <a:t> </a:t>
            </a:r>
            <a:r>
              <a:rPr lang="ru-RU" dirty="0" smtClean="0">
                <a:latin typeface="+mj-lt"/>
              </a:rPr>
              <a:t>просить </a:t>
            </a:r>
            <a:r>
              <a:rPr lang="ru-RU" dirty="0" err="1" smtClean="0">
                <a:latin typeface="+mj-lt"/>
              </a:rPr>
              <a:t>пацієнта</a:t>
            </a:r>
            <a:r>
              <a:rPr lang="ru-RU" dirty="0" smtClean="0">
                <a:latin typeface="+mj-lt"/>
              </a:rPr>
              <a:t> </a:t>
            </a:r>
            <a:r>
              <a:rPr lang="ru-RU" dirty="0" err="1" smtClean="0">
                <a:latin typeface="+mj-lt"/>
              </a:rPr>
              <a:t>розслабитися</a:t>
            </a:r>
            <a:r>
              <a:rPr lang="ru-RU" dirty="0" smtClean="0">
                <a:latin typeface="+mj-lt"/>
              </a:rPr>
              <a:t> і </a:t>
            </a:r>
            <a:r>
              <a:rPr lang="ru-RU" dirty="0" err="1" smtClean="0">
                <a:latin typeface="+mj-lt"/>
              </a:rPr>
              <a:t>відвести</a:t>
            </a:r>
            <a:r>
              <a:rPr lang="ru-RU" dirty="0" smtClean="0">
                <a:latin typeface="+mj-lt"/>
              </a:rPr>
              <a:t> </a:t>
            </a:r>
            <a:r>
              <a:rPr lang="ru-RU" dirty="0" err="1" smtClean="0">
                <a:latin typeface="+mj-lt"/>
              </a:rPr>
              <a:t>нижню</a:t>
            </a:r>
            <a:r>
              <a:rPr lang="ru-RU" dirty="0" smtClean="0">
                <a:latin typeface="+mj-lt"/>
              </a:rPr>
              <a:t> </a:t>
            </a:r>
            <a:r>
              <a:rPr lang="ru-RU" dirty="0" err="1" smtClean="0">
                <a:latin typeface="+mj-lt"/>
              </a:rPr>
              <a:t>щелепу</a:t>
            </a:r>
            <a:r>
              <a:rPr lang="ru-RU" dirty="0" smtClean="0">
                <a:latin typeface="+mj-lt"/>
              </a:rPr>
              <a:t> назад, </a:t>
            </a:r>
            <a:r>
              <a:rPr lang="ru-RU" dirty="0" err="1" smtClean="0">
                <a:latin typeface="+mj-lt"/>
              </a:rPr>
              <a:t>наскільки</a:t>
            </a:r>
            <a:r>
              <a:rPr lang="ru-RU" dirty="0" smtClean="0">
                <a:latin typeface="+mj-lt"/>
              </a:rPr>
              <a:t> </a:t>
            </a:r>
            <a:r>
              <a:rPr lang="ru-RU" dirty="0" err="1" smtClean="0">
                <a:latin typeface="+mj-lt"/>
              </a:rPr>
              <a:t>це</a:t>
            </a:r>
            <a:r>
              <a:rPr lang="ru-RU" dirty="0" smtClean="0">
                <a:latin typeface="+mj-lt"/>
              </a:rPr>
              <a:t> </a:t>
            </a:r>
            <a:r>
              <a:rPr lang="ru-RU" dirty="0" err="1" smtClean="0">
                <a:latin typeface="+mj-lt"/>
              </a:rPr>
              <a:t>можливо</a:t>
            </a:r>
            <a:r>
              <a:rPr lang="ru-RU" dirty="0" smtClean="0">
                <a:latin typeface="+mj-lt"/>
              </a:rPr>
              <a:t>, при </a:t>
            </a:r>
            <a:r>
              <a:rPr lang="ru-RU" dirty="0" err="1" smtClean="0">
                <a:latin typeface="+mj-lt"/>
              </a:rPr>
              <a:t>злегка</a:t>
            </a:r>
            <a:r>
              <a:rPr lang="ru-RU" dirty="0" smtClean="0">
                <a:latin typeface="+mj-lt"/>
              </a:rPr>
              <a:t> </a:t>
            </a:r>
            <a:r>
              <a:rPr lang="ru-RU" dirty="0" err="1" smtClean="0">
                <a:latin typeface="+mj-lt"/>
              </a:rPr>
              <a:t>роз'єднаних</a:t>
            </a:r>
            <a:r>
              <a:rPr lang="ru-RU" dirty="0" smtClean="0">
                <a:latin typeface="+mj-lt"/>
              </a:rPr>
              <a:t> </a:t>
            </a:r>
            <a:r>
              <a:rPr lang="ru-RU" dirty="0" err="1" smtClean="0">
                <a:latin typeface="+mj-lt"/>
              </a:rPr>
              <a:t>зубних</a:t>
            </a:r>
            <a:r>
              <a:rPr lang="ru-RU" dirty="0" smtClean="0">
                <a:latin typeface="+mj-lt"/>
              </a:rPr>
              <a:t> рядах. </a:t>
            </a:r>
            <a:r>
              <a:rPr lang="ru-RU" dirty="0" err="1" smtClean="0">
                <a:latin typeface="+mj-lt"/>
              </a:rPr>
              <a:t>Потім</a:t>
            </a:r>
            <a:r>
              <a:rPr lang="ru-RU" dirty="0" smtClean="0">
                <a:latin typeface="+mj-lt"/>
              </a:rPr>
              <a:t> </a:t>
            </a:r>
            <a:r>
              <a:rPr lang="ru-RU" dirty="0" err="1" smtClean="0">
                <a:latin typeface="+mj-lt"/>
              </a:rPr>
              <a:t>пацієнт</a:t>
            </a:r>
            <a:r>
              <a:rPr lang="ru-RU" dirty="0" smtClean="0">
                <a:latin typeface="+mj-lt"/>
              </a:rPr>
              <a:t> повинен </a:t>
            </a:r>
            <a:r>
              <a:rPr lang="ru-RU" dirty="0" err="1" smtClean="0">
                <a:latin typeface="+mj-lt"/>
              </a:rPr>
              <a:t>кілька</a:t>
            </a:r>
            <a:r>
              <a:rPr lang="ru-RU" dirty="0" smtClean="0">
                <a:latin typeface="+mj-lt"/>
              </a:rPr>
              <a:t> </a:t>
            </a:r>
            <a:r>
              <a:rPr lang="ru-RU" dirty="0" err="1" smtClean="0">
                <a:latin typeface="+mj-lt"/>
              </a:rPr>
              <a:t>разів</a:t>
            </a:r>
            <a:r>
              <a:rPr lang="ru-RU" dirty="0" smtClean="0">
                <a:latin typeface="+mj-lt"/>
              </a:rPr>
              <a:t> </a:t>
            </a:r>
            <a:r>
              <a:rPr lang="ru-RU" dirty="0" err="1" smtClean="0">
                <a:latin typeface="+mj-lt"/>
              </a:rPr>
              <a:t>відкрити</a:t>
            </a:r>
            <a:r>
              <a:rPr lang="ru-RU" dirty="0" smtClean="0">
                <a:latin typeface="+mj-lt"/>
              </a:rPr>
              <a:t> </a:t>
            </a:r>
            <a:r>
              <a:rPr lang="ru-RU" dirty="0" err="1" smtClean="0">
                <a:latin typeface="+mj-lt"/>
              </a:rPr>
              <a:t>і</a:t>
            </a:r>
            <a:r>
              <a:rPr lang="ru-RU" dirty="0" smtClean="0">
                <a:latin typeface="+mj-lt"/>
              </a:rPr>
              <a:t> </a:t>
            </a:r>
            <a:r>
              <a:rPr lang="ru-RU" dirty="0" err="1" smtClean="0">
                <a:latin typeface="+mj-lt"/>
              </a:rPr>
              <a:t>закрити</a:t>
            </a:r>
            <a:r>
              <a:rPr lang="ru-RU" dirty="0" smtClean="0">
                <a:latin typeface="+mj-lt"/>
              </a:rPr>
              <a:t> рот в </a:t>
            </a:r>
            <a:r>
              <a:rPr lang="ru-RU" dirty="0" err="1" smtClean="0">
                <a:latin typeface="+mj-lt"/>
              </a:rPr>
              <a:t>цьому</a:t>
            </a:r>
            <a:r>
              <a:rPr lang="ru-RU" dirty="0" smtClean="0">
                <a:latin typeface="+mj-lt"/>
              </a:rPr>
              <a:t> </a:t>
            </a:r>
            <a:r>
              <a:rPr lang="ru-RU" dirty="0" err="1" smtClean="0">
                <a:latin typeface="+mj-lt"/>
              </a:rPr>
              <a:t>положенні</a:t>
            </a:r>
            <a:r>
              <a:rPr lang="ru-RU" dirty="0" smtClean="0">
                <a:latin typeface="+mj-lt"/>
              </a:rPr>
              <a:t>.</a:t>
            </a:r>
            <a:endParaRPr lang="ru-RU" dirty="0">
              <a:latin typeface="+mj-lt"/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908720"/>
            <a:ext cx="8229600" cy="936104"/>
          </a:xfrm>
          <a:ln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sz="2400" b="1" dirty="0" smtClean="0"/>
              <a:t>   </a:t>
            </a:r>
            <a:r>
              <a:rPr lang="ru-RU" sz="2400" b="1" dirty="0" err="1" smtClean="0"/>
              <a:t>виявлення</a:t>
            </a:r>
            <a:r>
              <a:rPr lang="ru-RU" sz="2400" b="1" dirty="0" smtClean="0"/>
              <a:t> </a:t>
            </a:r>
            <a:r>
              <a:rPr lang="ru-RU" sz="2400" b="1" dirty="0" err="1" smtClean="0"/>
              <a:t>супраконтакт</a:t>
            </a:r>
            <a:r>
              <a:rPr lang="en-US" sz="2400" b="1" dirty="0" err="1" smtClean="0"/>
              <a:t>i</a:t>
            </a:r>
            <a:r>
              <a:rPr lang="ru-RU" sz="2400" b="1" dirty="0" smtClean="0"/>
              <a:t>в за </a:t>
            </a:r>
            <a:r>
              <a:rPr lang="ru-RU" sz="2400" b="1" dirty="0" err="1" smtClean="0"/>
              <a:t>допомогою</a:t>
            </a:r>
            <a:r>
              <a:rPr lang="ru-RU" sz="2400" b="1" dirty="0" smtClean="0"/>
              <a:t> </a:t>
            </a:r>
            <a:r>
              <a:rPr lang="ru-RU" sz="2400" b="1" dirty="0" err="1" smtClean="0"/>
              <a:t>оклюдограмм</a:t>
            </a: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 fontScale="92500" lnSpcReduction="20000"/>
          </a:bodyPr>
          <a:lstStyle/>
          <a:p>
            <a:pPr>
              <a:lnSpc>
                <a:spcPct val="150000"/>
              </a:lnSpc>
            </a:pPr>
            <a:r>
              <a:rPr lang="ru-RU" dirty="0" err="1" smtClean="0">
                <a:latin typeface="+mj-lt"/>
              </a:rPr>
              <a:t>Лікар</a:t>
            </a:r>
            <a:r>
              <a:rPr lang="ru-RU" dirty="0" smtClean="0">
                <a:latin typeface="+mj-lt"/>
              </a:rPr>
              <a:t> </a:t>
            </a:r>
            <a:r>
              <a:rPr lang="ru-RU" dirty="0" err="1" smtClean="0">
                <a:latin typeface="+mj-lt"/>
              </a:rPr>
              <a:t>накладає</a:t>
            </a:r>
            <a:r>
              <a:rPr lang="ru-RU" dirty="0" smtClean="0">
                <a:latin typeface="+mj-lt"/>
              </a:rPr>
              <a:t> </a:t>
            </a:r>
            <a:r>
              <a:rPr lang="ru-RU" dirty="0" err="1" smtClean="0">
                <a:latin typeface="+mj-lt"/>
              </a:rPr>
              <a:t>долоню</a:t>
            </a:r>
            <a:r>
              <a:rPr lang="ru-RU" dirty="0" smtClean="0">
                <a:latin typeface="+mj-lt"/>
              </a:rPr>
              <a:t> </a:t>
            </a:r>
            <a:r>
              <a:rPr lang="ru-RU" dirty="0" err="1" smtClean="0">
                <a:latin typeface="+mj-lt"/>
              </a:rPr>
              <a:t>правої</a:t>
            </a:r>
            <a:r>
              <a:rPr lang="ru-RU" dirty="0" smtClean="0">
                <a:latin typeface="+mj-lt"/>
              </a:rPr>
              <a:t> руки на </a:t>
            </a:r>
            <a:r>
              <a:rPr lang="ru-RU" dirty="0" err="1" smtClean="0">
                <a:latin typeface="+mj-lt"/>
              </a:rPr>
              <a:t>підборіддя</a:t>
            </a:r>
            <a:r>
              <a:rPr lang="ru-RU" dirty="0" smtClean="0">
                <a:latin typeface="+mj-lt"/>
              </a:rPr>
              <a:t> </a:t>
            </a:r>
            <a:r>
              <a:rPr lang="ru-RU" dirty="0" err="1" smtClean="0">
                <a:latin typeface="+mj-lt"/>
              </a:rPr>
              <a:t>пацієнта</a:t>
            </a:r>
            <a:r>
              <a:rPr lang="ru-RU" dirty="0" smtClean="0">
                <a:latin typeface="+mj-lt"/>
              </a:rPr>
              <a:t>, а </a:t>
            </a:r>
            <a:r>
              <a:rPr lang="ru-RU" dirty="0" err="1" smtClean="0">
                <a:latin typeface="+mj-lt"/>
              </a:rPr>
              <a:t>вказівний</a:t>
            </a:r>
            <a:r>
              <a:rPr lang="ru-RU" dirty="0" smtClean="0">
                <a:latin typeface="+mj-lt"/>
              </a:rPr>
              <a:t> і великий </a:t>
            </a:r>
            <a:r>
              <a:rPr lang="ru-RU" dirty="0" err="1" smtClean="0">
                <a:latin typeface="+mj-lt"/>
              </a:rPr>
              <a:t>палець</a:t>
            </a:r>
            <a:r>
              <a:rPr lang="ru-RU" dirty="0" smtClean="0">
                <a:latin typeface="+mj-lt"/>
              </a:rPr>
              <a:t> </a:t>
            </a:r>
            <a:r>
              <a:rPr lang="ru-RU" dirty="0" err="1" smtClean="0">
                <a:latin typeface="+mj-lt"/>
              </a:rPr>
              <a:t>лівої</a:t>
            </a:r>
            <a:r>
              <a:rPr lang="ru-RU" dirty="0" smtClean="0">
                <a:latin typeface="+mj-lt"/>
              </a:rPr>
              <a:t> руки  на </a:t>
            </a:r>
            <a:r>
              <a:rPr lang="ru-RU" dirty="0" err="1" smtClean="0">
                <a:latin typeface="+mj-lt"/>
              </a:rPr>
              <a:t>жувальну</a:t>
            </a:r>
            <a:r>
              <a:rPr lang="ru-RU" dirty="0" smtClean="0">
                <a:latin typeface="+mj-lt"/>
              </a:rPr>
              <a:t> </a:t>
            </a:r>
            <a:r>
              <a:rPr lang="ru-RU" dirty="0" err="1" smtClean="0">
                <a:latin typeface="+mj-lt"/>
              </a:rPr>
              <a:t>поверхню</a:t>
            </a:r>
            <a:r>
              <a:rPr lang="ru-RU" dirty="0" smtClean="0">
                <a:latin typeface="+mj-lt"/>
              </a:rPr>
              <a:t> </a:t>
            </a:r>
            <a:r>
              <a:rPr lang="ru-RU" dirty="0" err="1" smtClean="0">
                <a:latin typeface="+mj-lt"/>
              </a:rPr>
              <a:t>нижніх</a:t>
            </a:r>
            <a:r>
              <a:rPr lang="ru-RU" dirty="0" smtClean="0">
                <a:latin typeface="+mj-lt"/>
              </a:rPr>
              <a:t> </a:t>
            </a:r>
            <a:r>
              <a:rPr lang="ru-RU" dirty="0" err="1" smtClean="0">
                <a:latin typeface="+mj-lt"/>
              </a:rPr>
              <a:t>зубів</a:t>
            </a:r>
            <a:r>
              <a:rPr lang="ru-RU" dirty="0" smtClean="0">
                <a:latin typeface="+mj-lt"/>
              </a:rPr>
              <a:t> і просить хворого </a:t>
            </a:r>
            <a:r>
              <a:rPr lang="ru-RU" dirty="0" err="1" smtClean="0">
                <a:latin typeface="+mj-lt"/>
              </a:rPr>
              <a:t>стиснути</a:t>
            </a:r>
            <a:r>
              <a:rPr lang="ru-RU" dirty="0" smtClean="0">
                <a:latin typeface="+mj-lt"/>
              </a:rPr>
              <a:t> </a:t>
            </a:r>
            <a:r>
              <a:rPr lang="ru-RU" dirty="0" err="1" smtClean="0">
                <a:latin typeface="+mj-lt"/>
              </a:rPr>
              <a:t>зубні</a:t>
            </a:r>
            <a:r>
              <a:rPr lang="ru-RU" dirty="0" smtClean="0">
                <a:latin typeface="+mj-lt"/>
              </a:rPr>
              <a:t> ряди. </a:t>
            </a:r>
            <a:r>
              <a:rPr lang="ru-RU" dirty="0" err="1" smtClean="0">
                <a:latin typeface="+mj-lt"/>
              </a:rPr>
              <a:t>Хворий</a:t>
            </a:r>
            <a:r>
              <a:rPr lang="ru-RU" dirty="0" smtClean="0">
                <a:latin typeface="+mj-lt"/>
              </a:rPr>
              <a:t> </a:t>
            </a:r>
            <a:r>
              <a:rPr lang="ru-RU" dirty="0" err="1" smtClean="0">
                <a:latin typeface="+mj-lt"/>
              </a:rPr>
              <a:t>прагне</a:t>
            </a:r>
            <a:r>
              <a:rPr lang="ru-RU" dirty="0" smtClean="0">
                <a:latin typeface="+mj-lt"/>
              </a:rPr>
              <a:t> </a:t>
            </a:r>
            <a:r>
              <a:rPr lang="ru-RU" dirty="0" err="1" smtClean="0">
                <a:latin typeface="+mj-lt"/>
              </a:rPr>
              <a:t>змістити</a:t>
            </a:r>
            <a:r>
              <a:rPr lang="ru-RU" dirty="0" smtClean="0">
                <a:latin typeface="+mj-lt"/>
              </a:rPr>
              <a:t> </a:t>
            </a:r>
            <a:r>
              <a:rPr lang="ru-RU" dirty="0" err="1" smtClean="0">
                <a:latin typeface="+mj-lt"/>
              </a:rPr>
              <a:t>щелепу</a:t>
            </a:r>
            <a:r>
              <a:rPr lang="ru-RU" dirty="0" smtClean="0">
                <a:latin typeface="+mj-lt"/>
              </a:rPr>
              <a:t> назад, </a:t>
            </a:r>
            <a:r>
              <a:rPr lang="ru-RU" dirty="0" err="1" smtClean="0">
                <a:latin typeface="+mj-lt"/>
              </a:rPr>
              <a:t>щоб</a:t>
            </a:r>
            <a:r>
              <a:rPr lang="ru-RU" dirty="0" smtClean="0">
                <a:latin typeface="+mj-lt"/>
              </a:rPr>
              <a:t> не </a:t>
            </a:r>
            <a:r>
              <a:rPr lang="ru-RU" dirty="0" err="1" smtClean="0">
                <a:latin typeface="+mj-lt"/>
              </a:rPr>
              <a:t>прикусити</a:t>
            </a:r>
            <a:r>
              <a:rPr lang="ru-RU" dirty="0" smtClean="0">
                <a:latin typeface="+mj-lt"/>
              </a:rPr>
              <a:t> </a:t>
            </a:r>
            <a:r>
              <a:rPr lang="ru-RU" dirty="0" err="1" smtClean="0">
                <a:latin typeface="+mj-lt"/>
              </a:rPr>
              <a:t>пальці</a:t>
            </a:r>
            <a:r>
              <a:rPr lang="ru-RU" dirty="0" smtClean="0">
                <a:latin typeface="+mj-lt"/>
              </a:rPr>
              <a:t> </a:t>
            </a:r>
            <a:r>
              <a:rPr lang="ru-RU" dirty="0" err="1" smtClean="0">
                <a:latin typeface="+mj-lt"/>
              </a:rPr>
              <a:t>лікаря</a:t>
            </a:r>
            <a:r>
              <a:rPr lang="ru-RU" dirty="0" smtClean="0">
                <a:latin typeface="+mj-lt"/>
              </a:rPr>
              <a:t>. У </a:t>
            </a:r>
            <a:r>
              <a:rPr lang="ru-RU" dirty="0" err="1" smtClean="0">
                <a:latin typeface="+mj-lt"/>
              </a:rPr>
              <a:t>завершальний</a:t>
            </a:r>
            <a:r>
              <a:rPr lang="ru-RU" dirty="0" smtClean="0">
                <a:latin typeface="+mj-lt"/>
              </a:rPr>
              <a:t> момент </a:t>
            </a:r>
            <a:r>
              <a:rPr lang="uk-UA" dirty="0" smtClean="0">
                <a:latin typeface="+mj-lt"/>
              </a:rPr>
              <a:t>стискання,</a:t>
            </a:r>
            <a:r>
              <a:rPr lang="ru-RU" dirty="0" smtClean="0">
                <a:latin typeface="+mj-lt"/>
              </a:rPr>
              <a:t> </a:t>
            </a:r>
            <a:r>
              <a:rPr lang="ru-RU" dirty="0" err="1" smtClean="0">
                <a:latin typeface="+mj-lt"/>
              </a:rPr>
              <a:t>лікар</a:t>
            </a:r>
            <a:r>
              <a:rPr lang="ru-RU" dirty="0" smtClean="0">
                <a:latin typeface="+mj-lt"/>
              </a:rPr>
              <a:t> </a:t>
            </a:r>
            <a:r>
              <a:rPr lang="ru-RU" dirty="0" smtClean="0">
                <a:latin typeface="+mj-lt"/>
              </a:rPr>
              <a:t>чинить </a:t>
            </a:r>
            <a:r>
              <a:rPr lang="ru-RU" dirty="0" err="1" smtClean="0">
                <a:latin typeface="+mj-lt"/>
              </a:rPr>
              <a:t>м'який</a:t>
            </a:r>
            <a:r>
              <a:rPr lang="ru-RU" dirty="0" smtClean="0">
                <a:latin typeface="+mj-lt"/>
              </a:rPr>
              <a:t> </a:t>
            </a:r>
            <a:r>
              <a:rPr lang="ru-RU" dirty="0" err="1" smtClean="0">
                <a:latin typeface="+mj-lt"/>
              </a:rPr>
              <a:t>тиск</a:t>
            </a:r>
            <a:r>
              <a:rPr lang="ru-RU" dirty="0" smtClean="0">
                <a:latin typeface="+mj-lt"/>
              </a:rPr>
              <a:t> на </a:t>
            </a:r>
            <a:r>
              <a:rPr lang="ru-RU" dirty="0" err="1" smtClean="0">
                <a:latin typeface="+mj-lt"/>
              </a:rPr>
              <a:t>підборіддя</a:t>
            </a:r>
            <a:r>
              <a:rPr lang="ru-RU" dirty="0" smtClean="0">
                <a:latin typeface="+mj-lt"/>
              </a:rPr>
              <a:t>. В </a:t>
            </a:r>
            <a:r>
              <a:rPr lang="ru-RU" dirty="0" err="1" smtClean="0">
                <a:latin typeface="+mj-lt"/>
              </a:rPr>
              <a:t>результаті</a:t>
            </a:r>
            <a:r>
              <a:rPr lang="ru-RU" dirty="0" smtClean="0">
                <a:latin typeface="+mj-lt"/>
              </a:rPr>
              <a:t> </a:t>
            </a:r>
            <a:r>
              <a:rPr lang="ru-RU" dirty="0" err="1" smtClean="0">
                <a:latin typeface="+mj-lt"/>
              </a:rPr>
              <a:t>цих</a:t>
            </a:r>
            <a:r>
              <a:rPr lang="ru-RU" dirty="0" smtClean="0">
                <a:latin typeface="+mj-lt"/>
              </a:rPr>
              <a:t> </a:t>
            </a:r>
            <a:r>
              <a:rPr lang="ru-RU" dirty="0" err="1" smtClean="0">
                <a:latin typeface="+mj-lt"/>
              </a:rPr>
              <a:t>заходів</a:t>
            </a:r>
            <a:r>
              <a:rPr lang="ru-RU" dirty="0" smtClean="0">
                <a:latin typeface="+mj-lt"/>
              </a:rPr>
              <a:t> </a:t>
            </a:r>
            <a:r>
              <a:rPr lang="ru-RU" dirty="0" err="1" smtClean="0">
                <a:latin typeface="+mj-lt"/>
              </a:rPr>
              <a:t>пацієнт</a:t>
            </a:r>
            <a:r>
              <a:rPr lang="ru-RU" dirty="0" smtClean="0">
                <a:latin typeface="+mj-lt"/>
              </a:rPr>
              <a:t> </a:t>
            </a:r>
            <a:r>
              <a:rPr lang="ru-RU" dirty="0" err="1" smtClean="0">
                <a:latin typeface="+mj-lt"/>
              </a:rPr>
              <a:t>змикає</a:t>
            </a:r>
            <a:r>
              <a:rPr lang="ru-RU" dirty="0" smtClean="0">
                <a:latin typeface="+mj-lt"/>
              </a:rPr>
              <a:t> </a:t>
            </a:r>
            <a:r>
              <a:rPr lang="ru-RU" dirty="0" err="1" smtClean="0">
                <a:latin typeface="+mj-lt"/>
              </a:rPr>
              <a:t>зубні</a:t>
            </a:r>
            <a:r>
              <a:rPr lang="ru-RU" dirty="0" smtClean="0">
                <a:latin typeface="+mj-lt"/>
              </a:rPr>
              <a:t> ряди в максимально дистальному </a:t>
            </a:r>
            <a:r>
              <a:rPr lang="ru-RU" dirty="0" err="1" smtClean="0">
                <a:latin typeface="+mj-lt"/>
              </a:rPr>
              <a:t>положенні</a:t>
            </a:r>
            <a:r>
              <a:rPr lang="ru-RU" dirty="0" smtClean="0">
                <a:latin typeface="+mj-lt"/>
              </a:rPr>
              <a:t> </a:t>
            </a:r>
            <a:r>
              <a:rPr lang="ru-RU" dirty="0" err="1" smtClean="0">
                <a:latin typeface="+mj-lt"/>
              </a:rPr>
              <a:t>нижньої</a:t>
            </a:r>
            <a:r>
              <a:rPr lang="ru-RU" dirty="0" smtClean="0">
                <a:latin typeface="+mj-lt"/>
              </a:rPr>
              <a:t> </a:t>
            </a:r>
            <a:r>
              <a:rPr lang="ru-RU" dirty="0" err="1" smtClean="0">
                <a:latin typeface="+mj-lt"/>
              </a:rPr>
              <a:t>щелепи</a:t>
            </a:r>
            <a:r>
              <a:rPr lang="ru-RU" dirty="0" smtClean="0">
                <a:latin typeface="+mj-lt"/>
              </a:rPr>
              <a:t>, </a:t>
            </a:r>
            <a:r>
              <a:rPr lang="ru-RU" dirty="0" err="1" smtClean="0">
                <a:latin typeface="+mj-lt"/>
              </a:rPr>
              <a:t>тобто</a:t>
            </a:r>
            <a:r>
              <a:rPr lang="ru-RU" dirty="0" smtClean="0">
                <a:latin typeface="+mj-lt"/>
              </a:rPr>
              <a:t> в </a:t>
            </a:r>
            <a:r>
              <a:rPr lang="ru-RU" dirty="0" err="1" smtClean="0">
                <a:latin typeface="+mj-lt"/>
              </a:rPr>
              <a:t>дистальній</a:t>
            </a:r>
            <a:r>
              <a:rPr lang="ru-RU" dirty="0" smtClean="0">
                <a:latin typeface="+mj-lt"/>
              </a:rPr>
              <a:t> </a:t>
            </a:r>
            <a:r>
              <a:rPr lang="ru-RU" dirty="0" err="1" smtClean="0">
                <a:latin typeface="+mj-lt"/>
              </a:rPr>
              <a:t>оклюзії</a:t>
            </a:r>
            <a:r>
              <a:rPr lang="ru-RU" dirty="0" smtClean="0">
                <a:latin typeface="+mj-lt"/>
              </a:rPr>
              <a:t>.</a:t>
            </a:r>
            <a:endParaRPr lang="ru-RU" dirty="0">
              <a:latin typeface="+mj-lt"/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sz="3200" b="1" dirty="0" err="1" smtClean="0"/>
              <a:t>Ускладнення</a:t>
            </a:r>
            <a:r>
              <a:rPr lang="ru-RU" sz="3200" b="1" dirty="0" smtClean="0"/>
              <a:t> при </a:t>
            </a:r>
            <a:r>
              <a:rPr lang="ru-RU" sz="3200" b="1" dirty="0" err="1" smtClean="0"/>
              <a:t>проведенні</a:t>
            </a:r>
            <a:r>
              <a:rPr lang="ru-RU" sz="3200" b="1" dirty="0" smtClean="0"/>
              <a:t> </a:t>
            </a:r>
            <a:r>
              <a:rPr lang="ru-RU" sz="3200" b="1" dirty="0" err="1" smtClean="0"/>
              <a:t>виборчого</a:t>
            </a:r>
            <a:r>
              <a:rPr lang="ru-RU" sz="3200" b="1" dirty="0" smtClean="0"/>
              <a:t> </a:t>
            </a:r>
            <a:r>
              <a:rPr lang="ru-RU" sz="3200" b="1" dirty="0" err="1" smtClean="0"/>
              <a:t>пришліфуванні</a:t>
            </a:r>
            <a:r>
              <a:rPr lang="ru-RU" sz="3200" b="1" dirty="0" smtClean="0"/>
              <a:t> </a:t>
            </a:r>
            <a:r>
              <a:rPr lang="ru-RU" sz="3200" b="1" dirty="0" err="1" smtClean="0"/>
              <a:t>зубів</a:t>
            </a:r>
            <a:endParaRPr lang="ru-RU" sz="32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ln w="38100">
            <a:solidFill>
              <a:srgbClr val="7030A0"/>
            </a:solidFill>
          </a:ln>
        </p:spPr>
        <p:txBody>
          <a:bodyPr>
            <a:normAutofit/>
          </a:bodyPr>
          <a:lstStyle/>
          <a:p>
            <a:r>
              <a:rPr lang="ru-RU" sz="2800" dirty="0" smtClean="0">
                <a:latin typeface="+mj-lt"/>
              </a:rPr>
              <a:t>При </a:t>
            </a:r>
            <a:r>
              <a:rPr lang="ru-RU" sz="2800" dirty="0" err="1" smtClean="0">
                <a:latin typeface="+mj-lt"/>
              </a:rPr>
              <a:t>значній</a:t>
            </a:r>
            <a:r>
              <a:rPr lang="ru-RU" sz="2800" dirty="0" smtClean="0">
                <a:latin typeface="+mj-lt"/>
              </a:rPr>
              <a:t> </a:t>
            </a:r>
            <a:r>
              <a:rPr lang="ru-RU" sz="2800" dirty="0" err="1" smtClean="0">
                <a:latin typeface="+mj-lt"/>
              </a:rPr>
              <a:t>гіперестезії</a:t>
            </a:r>
            <a:r>
              <a:rPr lang="ru-RU" sz="2800" dirty="0" smtClean="0">
                <a:latin typeface="+mj-lt"/>
              </a:rPr>
              <a:t> </a:t>
            </a:r>
            <a:r>
              <a:rPr lang="ru-RU" sz="2800" dirty="0" err="1" smtClean="0">
                <a:latin typeface="+mj-lt"/>
              </a:rPr>
              <a:t>твердих</a:t>
            </a:r>
            <a:r>
              <a:rPr lang="ru-RU" sz="2800" dirty="0" smtClean="0">
                <a:latin typeface="+mj-lt"/>
              </a:rPr>
              <a:t> тканин  </a:t>
            </a:r>
            <a:r>
              <a:rPr lang="ru-RU" sz="2800" dirty="0" err="1" smtClean="0">
                <a:latin typeface="+mj-lt"/>
              </a:rPr>
              <a:t>зубів</a:t>
            </a:r>
            <a:r>
              <a:rPr lang="ru-RU" sz="2800" dirty="0" smtClean="0">
                <a:latin typeface="+mj-lt"/>
              </a:rPr>
              <a:t>,  </a:t>
            </a:r>
            <a:r>
              <a:rPr lang="ru-RU" sz="2800" dirty="0" err="1" smtClean="0">
                <a:latin typeface="+mj-lt"/>
              </a:rPr>
              <a:t>супутній</a:t>
            </a:r>
            <a:r>
              <a:rPr lang="ru-RU" sz="2800" dirty="0" smtClean="0">
                <a:latin typeface="+mj-lt"/>
              </a:rPr>
              <a:t>  </a:t>
            </a:r>
            <a:r>
              <a:rPr lang="ru-RU" sz="2800" dirty="0" err="1" smtClean="0">
                <a:latin typeface="+mj-lt"/>
              </a:rPr>
              <a:t>захворюванням</a:t>
            </a:r>
            <a:r>
              <a:rPr lang="ru-RU" sz="2800" dirty="0" smtClean="0">
                <a:latin typeface="+mj-lt"/>
              </a:rPr>
              <a:t>  пародонту,  </a:t>
            </a:r>
            <a:r>
              <a:rPr lang="ru-RU" sz="2800" dirty="0" err="1" smtClean="0">
                <a:latin typeface="+mj-lt"/>
              </a:rPr>
              <a:t>проведення</a:t>
            </a:r>
            <a:r>
              <a:rPr lang="ru-RU" sz="2800" dirty="0" smtClean="0">
                <a:latin typeface="+mj-lt"/>
              </a:rPr>
              <a:t>   </a:t>
            </a:r>
            <a:r>
              <a:rPr lang="ru-RU" sz="2800" dirty="0" err="1" smtClean="0">
                <a:latin typeface="+mj-lt"/>
              </a:rPr>
              <a:t>виборчого</a:t>
            </a:r>
            <a:r>
              <a:rPr lang="ru-RU" sz="2800" dirty="0" smtClean="0">
                <a:latin typeface="+mj-lt"/>
              </a:rPr>
              <a:t> </a:t>
            </a:r>
            <a:r>
              <a:rPr lang="ru-RU" sz="2800" dirty="0" err="1" smtClean="0">
                <a:latin typeface="+mj-lt"/>
              </a:rPr>
              <a:t>пришліфування</a:t>
            </a:r>
            <a:r>
              <a:rPr lang="ru-RU" sz="2800" dirty="0" smtClean="0">
                <a:latin typeface="+mj-lt"/>
              </a:rPr>
              <a:t> </a:t>
            </a:r>
            <a:r>
              <a:rPr lang="ru-RU" sz="2800" dirty="0" err="1" smtClean="0">
                <a:latin typeface="+mj-lt"/>
              </a:rPr>
              <a:t>пов'язане</a:t>
            </a:r>
            <a:r>
              <a:rPr lang="ru-RU" sz="2800" dirty="0" smtClean="0">
                <a:latin typeface="+mj-lt"/>
              </a:rPr>
              <a:t> </a:t>
            </a:r>
            <a:r>
              <a:rPr lang="ru-RU" sz="2800" dirty="0" smtClean="0">
                <a:latin typeface="+mj-lt"/>
              </a:rPr>
              <a:t>з </a:t>
            </a:r>
            <a:r>
              <a:rPr lang="ru-RU" sz="2800" dirty="0" err="1" smtClean="0">
                <a:latin typeface="+mj-lt"/>
              </a:rPr>
              <a:t>особливими</a:t>
            </a:r>
            <a:r>
              <a:rPr lang="ru-RU" sz="2800" dirty="0" smtClean="0">
                <a:latin typeface="+mj-lt"/>
              </a:rPr>
              <a:t> </a:t>
            </a:r>
            <a:r>
              <a:rPr lang="ru-RU" sz="2800" dirty="0" err="1" smtClean="0">
                <a:latin typeface="+mj-lt"/>
              </a:rPr>
              <a:t>труднощами</a:t>
            </a:r>
            <a:r>
              <a:rPr lang="ru-RU" sz="2800" dirty="0" smtClean="0">
                <a:latin typeface="+mj-lt"/>
              </a:rPr>
              <a:t> і </a:t>
            </a:r>
            <a:r>
              <a:rPr lang="ru-RU" sz="2800" dirty="0" err="1" smtClean="0">
                <a:latin typeface="+mj-lt"/>
              </a:rPr>
              <a:t>може</a:t>
            </a:r>
            <a:r>
              <a:rPr lang="ru-RU" sz="2800" dirty="0" smtClean="0">
                <a:latin typeface="+mj-lt"/>
              </a:rPr>
              <a:t> привести до </a:t>
            </a:r>
            <a:r>
              <a:rPr lang="ru-RU" sz="2800" dirty="0" err="1" smtClean="0">
                <a:latin typeface="+mj-lt"/>
              </a:rPr>
              <a:t>посилення</a:t>
            </a:r>
            <a:r>
              <a:rPr lang="ru-RU" sz="2800" dirty="0" smtClean="0">
                <a:latin typeface="+mj-lt"/>
              </a:rPr>
              <a:t> </a:t>
            </a:r>
            <a:r>
              <a:rPr lang="ru-RU" sz="2800" dirty="0" err="1" smtClean="0">
                <a:latin typeface="+mj-lt"/>
              </a:rPr>
              <a:t>чутливості</a:t>
            </a:r>
            <a:r>
              <a:rPr lang="ru-RU" sz="2800" dirty="0" smtClean="0">
                <a:latin typeface="+mj-lt"/>
              </a:rPr>
              <a:t> </a:t>
            </a:r>
            <a:r>
              <a:rPr lang="ru-RU" sz="2800" dirty="0" err="1" smtClean="0">
                <a:latin typeface="+mj-lt"/>
              </a:rPr>
              <a:t>зубів</a:t>
            </a:r>
            <a:r>
              <a:rPr lang="ru-RU" sz="2800" dirty="0" smtClean="0">
                <a:latin typeface="+mj-lt"/>
              </a:rPr>
              <a:t> до </a:t>
            </a:r>
            <a:r>
              <a:rPr lang="ru-RU" sz="2800" dirty="0" err="1" smtClean="0">
                <a:latin typeface="+mj-lt"/>
              </a:rPr>
              <a:t>різних</a:t>
            </a:r>
            <a:r>
              <a:rPr lang="ru-RU" sz="2800" dirty="0" smtClean="0">
                <a:latin typeface="+mj-lt"/>
              </a:rPr>
              <a:t> </a:t>
            </a:r>
            <a:r>
              <a:rPr lang="ru-RU" sz="2800" dirty="0" err="1" smtClean="0">
                <a:latin typeface="+mj-lt"/>
              </a:rPr>
              <a:t>зовнішніх</a:t>
            </a:r>
            <a:r>
              <a:rPr lang="ru-RU" sz="2800" dirty="0" smtClean="0">
                <a:latin typeface="+mj-lt"/>
              </a:rPr>
              <a:t> </a:t>
            </a:r>
            <a:r>
              <a:rPr lang="ru-RU" sz="2800" dirty="0" err="1" smtClean="0">
                <a:latin typeface="+mj-lt"/>
              </a:rPr>
              <a:t>подразників</a:t>
            </a:r>
            <a:r>
              <a:rPr lang="ru-RU" sz="2800" dirty="0" smtClean="0">
                <a:latin typeface="+mj-lt"/>
              </a:rPr>
              <a:t>. У таких </a:t>
            </a:r>
            <a:r>
              <a:rPr lang="ru-RU" sz="2800" dirty="0" err="1" smtClean="0">
                <a:latin typeface="+mj-lt"/>
              </a:rPr>
              <a:t>випадках</a:t>
            </a:r>
            <a:r>
              <a:rPr lang="ru-RU" sz="2800" dirty="0" smtClean="0">
                <a:latin typeface="+mj-lt"/>
              </a:rPr>
              <a:t> </a:t>
            </a:r>
            <a:r>
              <a:rPr lang="ru-RU" sz="2800" dirty="0" err="1" smtClean="0">
                <a:latin typeface="+mj-lt"/>
              </a:rPr>
              <a:t>особливу</a:t>
            </a:r>
            <a:r>
              <a:rPr lang="ru-RU" sz="2800" dirty="0" smtClean="0">
                <a:latin typeface="+mj-lt"/>
              </a:rPr>
              <a:t> </a:t>
            </a:r>
            <a:r>
              <a:rPr lang="ru-RU" sz="2800" dirty="0" err="1" smtClean="0">
                <a:latin typeface="+mj-lt"/>
              </a:rPr>
              <a:t>увагу</a:t>
            </a:r>
            <a:r>
              <a:rPr lang="ru-RU" sz="2800" dirty="0" smtClean="0">
                <a:latin typeface="+mj-lt"/>
              </a:rPr>
              <a:t> </a:t>
            </a:r>
            <a:r>
              <a:rPr lang="ru-RU" sz="2800" dirty="0" err="1" smtClean="0">
                <a:latin typeface="+mj-lt"/>
              </a:rPr>
              <a:t>потрібно</a:t>
            </a:r>
            <a:r>
              <a:rPr lang="ru-RU" sz="2800" dirty="0" smtClean="0">
                <a:latin typeface="+mj-lt"/>
              </a:rPr>
              <a:t> </a:t>
            </a:r>
            <a:r>
              <a:rPr lang="ru-RU" sz="2800" dirty="0" err="1" smtClean="0">
                <a:latin typeface="+mj-lt"/>
              </a:rPr>
              <a:t>приділити</a:t>
            </a:r>
            <a:r>
              <a:rPr lang="ru-RU" sz="2800" dirty="0" smtClean="0">
                <a:latin typeface="+mj-lt"/>
              </a:rPr>
              <a:t> </a:t>
            </a:r>
            <a:r>
              <a:rPr lang="ru-RU" sz="2800" dirty="0" err="1" smtClean="0">
                <a:latin typeface="+mj-lt"/>
              </a:rPr>
              <a:t>подальшій</a:t>
            </a:r>
            <a:r>
              <a:rPr lang="ru-RU" sz="2800" dirty="0" smtClean="0">
                <a:latin typeface="+mj-lt"/>
              </a:rPr>
              <a:t> </a:t>
            </a:r>
            <a:r>
              <a:rPr lang="ru-RU" sz="2800" dirty="0" err="1" smtClean="0">
                <a:latin typeface="+mj-lt"/>
              </a:rPr>
              <a:t>ремінералізації</a:t>
            </a:r>
            <a:r>
              <a:rPr lang="ru-RU" sz="2800" dirty="0" smtClean="0">
                <a:latin typeface="+mj-lt"/>
              </a:rPr>
              <a:t> </a:t>
            </a:r>
            <a:r>
              <a:rPr lang="ru-RU" sz="2800" dirty="0" err="1" smtClean="0">
                <a:latin typeface="+mj-lt"/>
              </a:rPr>
              <a:t>зубів</a:t>
            </a:r>
            <a:r>
              <a:rPr lang="ru-RU" sz="2800" dirty="0" smtClean="0">
                <a:latin typeface="+mj-lt"/>
              </a:rPr>
              <a:t>, яка, як правило, </a:t>
            </a:r>
            <a:r>
              <a:rPr lang="ru-RU" sz="2800" dirty="0" err="1" smtClean="0">
                <a:latin typeface="+mj-lt"/>
              </a:rPr>
              <a:t>знімає</a:t>
            </a:r>
            <a:r>
              <a:rPr lang="ru-RU" sz="2800" dirty="0" smtClean="0">
                <a:latin typeface="+mj-lt"/>
              </a:rPr>
              <a:t> </a:t>
            </a:r>
            <a:r>
              <a:rPr lang="ru-RU" sz="2800" dirty="0" err="1" smtClean="0">
                <a:latin typeface="+mj-lt"/>
              </a:rPr>
              <a:t>або</a:t>
            </a:r>
            <a:r>
              <a:rPr lang="ru-RU" sz="2800" dirty="0" smtClean="0">
                <a:latin typeface="+mj-lt"/>
              </a:rPr>
              <a:t> </a:t>
            </a:r>
            <a:r>
              <a:rPr lang="ru-RU" sz="2800" dirty="0" err="1" smtClean="0">
                <a:latin typeface="+mj-lt"/>
              </a:rPr>
              <a:t>значно</a:t>
            </a:r>
            <a:r>
              <a:rPr lang="ru-RU" sz="2800" dirty="0" smtClean="0">
                <a:latin typeface="+mj-lt"/>
              </a:rPr>
              <a:t> </a:t>
            </a:r>
            <a:r>
              <a:rPr lang="ru-RU" sz="2800" dirty="0" err="1" smtClean="0">
                <a:latin typeface="+mj-lt"/>
              </a:rPr>
              <a:t>зменшує</a:t>
            </a:r>
            <a:r>
              <a:rPr lang="ru-RU" sz="2800" dirty="0" smtClean="0">
                <a:latin typeface="+mj-lt"/>
              </a:rPr>
              <a:t> </a:t>
            </a:r>
            <a:r>
              <a:rPr lang="ru-RU" sz="2800" dirty="0" err="1" smtClean="0">
                <a:latin typeface="+mj-lt"/>
              </a:rPr>
              <a:t>ці</a:t>
            </a:r>
            <a:r>
              <a:rPr lang="ru-RU" sz="2800" dirty="0" smtClean="0">
                <a:latin typeface="+mj-lt"/>
              </a:rPr>
              <a:t> </a:t>
            </a:r>
            <a:r>
              <a:rPr lang="ru-RU" sz="2800" dirty="0" err="1" smtClean="0">
                <a:latin typeface="+mj-lt"/>
              </a:rPr>
              <a:t>неприємні</a:t>
            </a:r>
            <a:r>
              <a:rPr lang="ru-RU" sz="2800" dirty="0" smtClean="0">
                <a:latin typeface="+mj-lt"/>
              </a:rPr>
              <a:t> </a:t>
            </a:r>
            <a:r>
              <a:rPr lang="ru-RU" sz="2800" dirty="0" err="1" smtClean="0">
                <a:latin typeface="+mj-lt"/>
              </a:rPr>
              <a:t>відчуття</a:t>
            </a:r>
            <a:r>
              <a:rPr lang="ru-RU" sz="2800" dirty="0" smtClean="0">
                <a:latin typeface="+mj-lt"/>
              </a:rPr>
              <a:t>.  До </a:t>
            </a:r>
            <a:r>
              <a:rPr lang="ru-RU" sz="2800" dirty="0" err="1" smtClean="0">
                <a:latin typeface="+mj-lt"/>
              </a:rPr>
              <a:t>важких</a:t>
            </a:r>
            <a:r>
              <a:rPr lang="ru-RU" sz="2800" dirty="0" smtClean="0">
                <a:latin typeface="+mj-lt"/>
              </a:rPr>
              <a:t> </a:t>
            </a:r>
            <a:r>
              <a:rPr lang="ru-RU" sz="2800" dirty="0" err="1" smtClean="0">
                <a:latin typeface="+mj-lt"/>
              </a:rPr>
              <a:t>ускладнень</a:t>
            </a:r>
            <a:r>
              <a:rPr lang="ru-RU" sz="2800" dirty="0" smtClean="0">
                <a:latin typeface="+mj-lt"/>
              </a:rPr>
              <a:t> </a:t>
            </a:r>
            <a:r>
              <a:rPr lang="ru-RU" sz="2800" dirty="0" err="1" smtClean="0">
                <a:latin typeface="+mj-lt"/>
              </a:rPr>
              <a:t>можна</a:t>
            </a:r>
            <a:r>
              <a:rPr lang="ru-RU" sz="2800" dirty="0" smtClean="0">
                <a:latin typeface="+mj-lt"/>
              </a:rPr>
              <a:t> </a:t>
            </a:r>
            <a:r>
              <a:rPr lang="ru-RU" sz="2800" dirty="0" err="1" smtClean="0">
                <a:latin typeface="+mj-lt"/>
              </a:rPr>
              <a:t>віднести</a:t>
            </a:r>
            <a:r>
              <a:rPr lang="ru-RU" sz="2800" dirty="0" smtClean="0">
                <a:latin typeface="+mj-lt"/>
              </a:rPr>
              <a:t> </a:t>
            </a:r>
            <a:r>
              <a:rPr lang="ru-RU" sz="2800" dirty="0" err="1" smtClean="0">
                <a:latin typeface="+mj-lt"/>
              </a:rPr>
              <a:t>ятрогенні</a:t>
            </a:r>
            <a:r>
              <a:rPr lang="ru-RU" sz="2800" dirty="0" smtClean="0">
                <a:latin typeface="+mj-lt"/>
              </a:rPr>
              <a:t> </a:t>
            </a:r>
            <a:r>
              <a:rPr lang="ru-RU" sz="2800" dirty="0" err="1" smtClean="0">
                <a:latin typeface="+mj-lt"/>
              </a:rPr>
              <a:t>стани</a:t>
            </a:r>
            <a:r>
              <a:rPr lang="ru-RU" sz="2800" dirty="0" smtClean="0">
                <a:latin typeface="+mj-lt"/>
              </a:rPr>
              <a:t>.</a:t>
            </a:r>
            <a:endParaRPr lang="ru-RU" sz="2800" dirty="0">
              <a:latin typeface="+mj-lt"/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sz="3200" b="1" dirty="0" err="1" smtClean="0"/>
              <a:t>Ускладнення</a:t>
            </a:r>
            <a:r>
              <a:rPr lang="ru-RU" sz="3200" b="1" dirty="0" smtClean="0"/>
              <a:t> при </a:t>
            </a:r>
            <a:r>
              <a:rPr lang="ru-RU" sz="3200" b="1" dirty="0" err="1" smtClean="0"/>
              <a:t>проведенні</a:t>
            </a:r>
            <a:r>
              <a:rPr lang="ru-RU" sz="3200" b="1" dirty="0" smtClean="0"/>
              <a:t> </a:t>
            </a:r>
            <a:r>
              <a:rPr lang="ru-RU" sz="3200" b="1" dirty="0" err="1" smtClean="0"/>
              <a:t>вибіркового</a:t>
            </a:r>
            <a:r>
              <a:rPr lang="ru-RU" sz="3200" b="1" dirty="0" smtClean="0"/>
              <a:t> </a:t>
            </a:r>
            <a:r>
              <a:rPr lang="ru-RU" sz="3200" b="1" dirty="0" err="1" smtClean="0"/>
              <a:t>пришліфуванні</a:t>
            </a:r>
            <a:r>
              <a:rPr lang="ru-RU" sz="3200" b="1" dirty="0" smtClean="0"/>
              <a:t> </a:t>
            </a:r>
            <a:r>
              <a:rPr lang="ru-RU" sz="3200" b="1" dirty="0" err="1" smtClean="0"/>
              <a:t>зубів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504" y="2060848"/>
            <a:ext cx="8784976" cy="4263752"/>
          </a:xfrm>
          <a:ln w="38100">
            <a:solidFill>
              <a:srgbClr val="002060"/>
            </a:solidFill>
          </a:ln>
        </p:spPr>
        <p:txBody>
          <a:bodyPr>
            <a:normAutofit/>
          </a:bodyPr>
          <a:lstStyle/>
          <a:p>
            <a:r>
              <a:rPr lang="ru-RU" sz="2400" dirty="0" err="1" smtClean="0">
                <a:latin typeface="+mj-lt"/>
              </a:rPr>
              <a:t>Хворі</a:t>
            </a:r>
            <a:r>
              <a:rPr lang="ru-RU" sz="2400" dirty="0" smtClean="0">
                <a:latin typeface="+mj-lt"/>
              </a:rPr>
              <a:t> </a:t>
            </a:r>
            <a:r>
              <a:rPr lang="ru-RU" sz="2400" dirty="0" err="1" smtClean="0">
                <a:latin typeface="+mj-lt"/>
              </a:rPr>
              <a:t>можуть</a:t>
            </a:r>
            <a:r>
              <a:rPr lang="ru-RU" sz="2400" dirty="0" smtClean="0">
                <a:latin typeface="+mj-lt"/>
              </a:rPr>
              <a:t> </a:t>
            </a:r>
            <a:r>
              <a:rPr lang="ru-RU" sz="2400" dirty="0" err="1" smtClean="0">
                <a:latin typeface="+mj-lt"/>
              </a:rPr>
              <a:t>вказувати</a:t>
            </a:r>
            <a:r>
              <a:rPr lang="ru-RU" sz="2400" dirty="0" smtClean="0">
                <a:latin typeface="+mj-lt"/>
              </a:rPr>
              <a:t> на </a:t>
            </a:r>
            <a:r>
              <a:rPr lang="ru-RU" sz="2400" dirty="0" err="1" smtClean="0">
                <a:latin typeface="+mj-lt"/>
              </a:rPr>
              <a:t>значні</a:t>
            </a:r>
            <a:r>
              <a:rPr lang="ru-RU" sz="2400" dirty="0" smtClean="0">
                <a:latin typeface="+mj-lt"/>
              </a:rPr>
              <a:t> </a:t>
            </a:r>
            <a:r>
              <a:rPr lang="ru-RU" sz="2400" dirty="0" err="1" smtClean="0">
                <a:latin typeface="+mj-lt"/>
              </a:rPr>
              <a:t>незручності</a:t>
            </a:r>
            <a:r>
              <a:rPr lang="ru-RU" sz="2400" dirty="0" smtClean="0">
                <a:latin typeface="+mj-lt"/>
              </a:rPr>
              <a:t>, </a:t>
            </a:r>
            <a:r>
              <a:rPr lang="ru-RU" sz="2400" dirty="0" err="1" smtClean="0">
                <a:latin typeface="+mj-lt"/>
              </a:rPr>
              <a:t>пов'язані</a:t>
            </a:r>
            <a:r>
              <a:rPr lang="ru-RU" sz="2400" dirty="0" smtClean="0">
                <a:latin typeface="+mj-lt"/>
              </a:rPr>
              <a:t> з </a:t>
            </a:r>
            <a:r>
              <a:rPr lang="ru-RU" sz="2400" dirty="0" err="1" smtClean="0">
                <a:latin typeface="+mj-lt"/>
              </a:rPr>
              <a:t>відчуттям</a:t>
            </a:r>
            <a:r>
              <a:rPr lang="ru-RU" sz="2400" dirty="0" smtClean="0">
                <a:latin typeface="+mj-lt"/>
              </a:rPr>
              <a:t> </a:t>
            </a:r>
            <a:r>
              <a:rPr lang="ru-RU" sz="2400" dirty="0" smtClean="0">
                <a:latin typeface="+mj-lt"/>
              </a:rPr>
              <a:t>«</a:t>
            </a:r>
            <a:r>
              <a:rPr lang="ru-RU" sz="2400" dirty="0" err="1" smtClean="0">
                <a:latin typeface="+mj-lt"/>
              </a:rPr>
              <a:t>перешкоди</a:t>
            </a:r>
            <a:r>
              <a:rPr lang="ru-RU" sz="2400" dirty="0" smtClean="0">
                <a:latin typeface="+mj-lt"/>
              </a:rPr>
              <a:t>», </a:t>
            </a:r>
            <a:r>
              <a:rPr lang="ru-RU" sz="2400" dirty="0" err="1" smtClean="0">
                <a:latin typeface="+mj-lt"/>
              </a:rPr>
              <a:t>викликаної</a:t>
            </a:r>
            <a:r>
              <a:rPr lang="ru-RU" sz="2400" dirty="0" smtClean="0">
                <a:latin typeface="+mj-lt"/>
              </a:rPr>
              <a:t> </a:t>
            </a:r>
            <a:r>
              <a:rPr lang="ru-RU" sz="2400" dirty="0" err="1" smtClean="0">
                <a:latin typeface="+mj-lt"/>
              </a:rPr>
              <a:t>якимось</a:t>
            </a:r>
            <a:r>
              <a:rPr lang="ru-RU" sz="2400" dirty="0" smtClean="0">
                <a:latin typeface="+mj-lt"/>
              </a:rPr>
              <a:t> </a:t>
            </a:r>
            <a:r>
              <a:rPr lang="ru-RU" sz="2400" dirty="0" smtClean="0">
                <a:latin typeface="+mj-lt"/>
              </a:rPr>
              <a:t>зубом </a:t>
            </a:r>
            <a:r>
              <a:rPr lang="ru-RU" sz="2400" dirty="0" err="1" smtClean="0">
                <a:latin typeface="+mj-lt"/>
              </a:rPr>
              <a:t>під</a:t>
            </a:r>
            <a:r>
              <a:rPr lang="ru-RU" sz="2400" dirty="0" smtClean="0">
                <a:latin typeface="+mj-lt"/>
              </a:rPr>
              <a:t> час </a:t>
            </a:r>
            <a:r>
              <a:rPr lang="ru-RU" sz="2400" dirty="0" err="1" smtClean="0">
                <a:latin typeface="+mj-lt"/>
              </a:rPr>
              <a:t>жування</a:t>
            </a:r>
            <a:r>
              <a:rPr lang="ru-RU" sz="2400" dirty="0" smtClean="0">
                <a:latin typeface="+mj-lt"/>
              </a:rPr>
              <a:t>, </a:t>
            </a:r>
            <a:r>
              <a:rPr lang="ru-RU" sz="2400" dirty="0" err="1" smtClean="0">
                <a:latin typeface="+mj-lt"/>
              </a:rPr>
              <a:t>неможливістю</a:t>
            </a:r>
            <a:r>
              <a:rPr lang="ru-RU" sz="2400" dirty="0" smtClean="0">
                <a:latin typeface="+mj-lt"/>
              </a:rPr>
              <a:t> </a:t>
            </a:r>
            <a:r>
              <a:rPr lang="ru-RU" sz="2400" dirty="0" err="1" smtClean="0">
                <a:latin typeface="+mj-lt"/>
              </a:rPr>
              <a:t>повноцінно</a:t>
            </a:r>
            <a:r>
              <a:rPr lang="ru-RU" sz="2400" dirty="0" smtClean="0">
                <a:latin typeface="+mj-lt"/>
              </a:rPr>
              <a:t> </a:t>
            </a:r>
            <a:r>
              <a:rPr lang="ru-RU" sz="2400" dirty="0" err="1" smtClean="0">
                <a:latin typeface="+mj-lt"/>
              </a:rPr>
              <a:t>розжовувати</a:t>
            </a:r>
            <a:r>
              <a:rPr lang="ru-RU" sz="2400" dirty="0" smtClean="0">
                <a:latin typeface="+mj-lt"/>
              </a:rPr>
              <a:t>  </a:t>
            </a:r>
            <a:r>
              <a:rPr lang="ru-RU" sz="2400" dirty="0" err="1" smtClean="0">
                <a:latin typeface="+mj-lt"/>
              </a:rPr>
              <a:t>їжу</a:t>
            </a:r>
            <a:r>
              <a:rPr lang="ru-RU" sz="2400" dirty="0" smtClean="0">
                <a:latin typeface="+mj-lt"/>
              </a:rPr>
              <a:t>    </a:t>
            </a:r>
            <a:r>
              <a:rPr lang="ru-RU" sz="2400" dirty="0" smtClean="0">
                <a:latin typeface="+mj-lt"/>
              </a:rPr>
              <a:t>«</a:t>
            </a:r>
            <a:r>
              <a:rPr lang="ru-RU" sz="2400" dirty="0" err="1" smtClean="0">
                <a:latin typeface="+mj-lt"/>
              </a:rPr>
              <a:t>притуплювання</a:t>
            </a:r>
            <a:r>
              <a:rPr lang="ru-RU" sz="2400" dirty="0" smtClean="0">
                <a:latin typeface="+mj-lt"/>
              </a:rPr>
              <a:t>» </a:t>
            </a:r>
            <a:r>
              <a:rPr lang="ru-RU" sz="2400" dirty="0" err="1" smtClean="0">
                <a:latin typeface="+mj-lt"/>
              </a:rPr>
              <a:t>зубів</a:t>
            </a:r>
            <a:r>
              <a:rPr lang="ru-RU" sz="2400" dirty="0" smtClean="0">
                <a:latin typeface="+mj-lt"/>
              </a:rPr>
              <a:t>, з </a:t>
            </a:r>
            <a:r>
              <a:rPr lang="ru-RU" sz="2400" dirty="0" err="1" smtClean="0">
                <a:latin typeface="+mj-lt"/>
              </a:rPr>
              <a:t>відсутністю</a:t>
            </a:r>
            <a:r>
              <a:rPr lang="ru-RU" sz="2400" dirty="0" smtClean="0">
                <a:latin typeface="+mj-lt"/>
              </a:rPr>
              <a:t> </a:t>
            </a:r>
            <a:r>
              <a:rPr lang="ru-RU" sz="2400" dirty="0" err="1" smtClean="0">
                <a:latin typeface="+mj-lt"/>
              </a:rPr>
              <a:t>стабільної</a:t>
            </a:r>
            <a:r>
              <a:rPr lang="ru-RU" sz="2400" dirty="0" smtClean="0">
                <a:latin typeface="+mj-lt"/>
              </a:rPr>
              <a:t>, </a:t>
            </a:r>
            <a:r>
              <a:rPr lang="ru-RU" sz="2400" dirty="0" err="1" smtClean="0">
                <a:latin typeface="+mj-lt"/>
              </a:rPr>
              <a:t>стійкої</a:t>
            </a:r>
            <a:r>
              <a:rPr lang="ru-RU" sz="2400" dirty="0" smtClean="0">
                <a:latin typeface="+mj-lt"/>
              </a:rPr>
              <a:t> </a:t>
            </a:r>
            <a:r>
              <a:rPr lang="ru-RU" sz="2400" dirty="0" err="1" smtClean="0">
                <a:latin typeface="+mj-lt"/>
              </a:rPr>
              <a:t>взаємодії</a:t>
            </a:r>
            <a:r>
              <a:rPr lang="ru-RU" sz="2400" dirty="0" smtClean="0">
                <a:latin typeface="+mj-lt"/>
              </a:rPr>
              <a:t> </a:t>
            </a:r>
            <a:r>
              <a:rPr lang="ru-RU" sz="2400" dirty="0" err="1" smtClean="0">
                <a:latin typeface="+mj-lt"/>
              </a:rPr>
              <a:t>зубів</a:t>
            </a:r>
            <a:r>
              <a:rPr lang="ru-RU" sz="2400" dirty="0" smtClean="0">
                <a:latin typeface="+mj-lt"/>
              </a:rPr>
              <a:t>, коли </a:t>
            </a:r>
            <a:r>
              <a:rPr lang="ru-RU" sz="2400" dirty="0" err="1" smtClean="0">
                <a:latin typeface="+mj-lt"/>
              </a:rPr>
              <a:t>зубні</a:t>
            </a:r>
            <a:r>
              <a:rPr lang="ru-RU" sz="2400" dirty="0" smtClean="0">
                <a:latin typeface="+mj-lt"/>
              </a:rPr>
              <a:t>  ряди  </a:t>
            </a:r>
            <a:r>
              <a:rPr lang="ru-RU" sz="2400" dirty="0" err="1" smtClean="0">
                <a:latin typeface="+mj-lt"/>
              </a:rPr>
              <a:t>ковзають</a:t>
            </a:r>
            <a:r>
              <a:rPr lang="ru-RU" sz="2400" dirty="0" smtClean="0">
                <a:latin typeface="+mj-lt"/>
              </a:rPr>
              <a:t> </a:t>
            </a:r>
            <a:r>
              <a:rPr lang="ru-RU" sz="2400" dirty="0" smtClean="0">
                <a:latin typeface="+mj-lt"/>
              </a:rPr>
              <a:t>у </a:t>
            </a:r>
            <a:r>
              <a:rPr lang="ru-RU" sz="2400" dirty="0" err="1" smtClean="0">
                <a:latin typeface="+mj-lt"/>
              </a:rPr>
              <a:t>всіх</a:t>
            </a:r>
            <a:r>
              <a:rPr lang="ru-RU" sz="2400" dirty="0" smtClean="0">
                <a:latin typeface="+mj-lt"/>
              </a:rPr>
              <a:t> </a:t>
            </a:r>
            <a:r>
              <a:rPr lang="ru-RU" sz="2400" dirty="0" err="1" smtClean="0">
                <a:latin typeface="+mj-lt"/>
              </a:rPr>
              <a:t>напрямках</a:t>
            </a:r>
            <a:r>
              <a:rPr lang="ru-RU" sz="2400" dirty="0" smtClean="0">
                <a:latin typeface="+mj-lt"/>
              </a:rPr>
              <a:t>.  </a:t>
            </a:r>
            <a:r>
              <a:rPr lang="ru-RU" sz="2400" dirty="0" err="1" smtClean="0">
                <a:latin typeface="+mj-lt"/>
              </a:rPr>
              <a:t>Такі</a:t>
            </a:r>
            <a:r>
              <a:rPr lang="ru-RU" sz="2400" dirty="0" smtClean="0">
                <a:latin typeface="+mj-lt"/>
              </a:rPr>
              <a:t> </a:t>
            </a:r>
            <a:r>
              <a:rPr lang="ru-RU" sz="2400" dirty="0" err="1" smtClean="0">
                <a:latin typeface="+mj-lt"/>
              </a:rPr>
              <a:t>стани</a:t>
            </a:r>
            <a:r>
              <a:rPr lang="ru-RU" sz="2400" dirty="0" smtClean="0">
                <a:latin typeface="+mj-lt"/>
              </a:rPr>
              <a:t> </a:t>
            </a:r>
            <a:r>
              <a:rPr lang="ru-RU" sz="2400" dirty="0" err="1" smtClean="0">
                <a:latin typeface="+mj-lt"/>
              </a:rPr>
              <a:t>виникають</a:t>
            </a:r>
            <a:r>
              <a:rPr lang="ru-RU" sz="2400" dirty="0" smtClean="0">
                <a:latin typeface="+mj-lt"/>
              </a:rPr>
              <a:t> </a:t>
            </a:r>
            <a:r>
              <a:rPr lang="ru-RU" sz="2400" dirty="0" smtClean="0">
                <a:latin typeface="+mj-lt"/>
              </a:rPr>
              <a:t>з </a:t>
            </a:r>
            <a:r>
              <a:rPr lang="ru-RU" sz="2400" dirty="0" err="1" smtClean="0">
                <a:latin typeface="+mj-lt"/>
              </a:rPr>
              <a:t>наступних</a:t>
            </a:r>
            <a:r>
              <a:rPr lang="ru-RU" sz="2400" dirty="0" smtClean="0">
                <a:latin typeface="+mj-lt"/>
              </a:rPr>
              <a:t> причин: </a:t>
            </a:r>
            <a:r>
              <a:rPr lang="ru-RU" sz="2400" dirty="0" err="1" smtClean="0">
                <a:latin typeface="+mj-lt"/>
              </a:rPr>
              <a:t>безсистемне</a:t>
            </a:r>
            <a:r>
              <a:rPr lang="ru-RU" sz="2400" dirty="0" smtClean="0">
                <a:latin typeface="+mj-lt"/>
              </a:rPr>
              <a:t> </a:t>
            </a:r>
            <a:r>
              <a:rPr lang="ru-RU" sz="2400" dirty="0" err="1" smtClean="0">
                <a:latin typeface="+mj-lt"/>
              </a:rPr>
              <a:t>проведення</a:t>
            </a:r>
            <a:r>
              <a:rPr lang="ru-RU" sz="2400" dirty="0" smtClean="0">
                <a:latin typeface="+mj-lt"/>
              </a:rPr>
              <a:t> </a:t>
            </a:r>
            <a:r>
              <a:rPr lang="ru-RU" sz="2400" dirty="0" err="1" smtClean="0">
                <a:latin typeface="+mj-lt"/>
              </a:rPr>
              <a:t>вибіркового</a:t>
            </a:r>
            <a:r>
              <a:rPr lang="ru-RU" sz="2400" dirty="0" smtClean="0">
                <a:latin typeface="+mj-lt"/>
              </a:rPr>
              <a:t> </a:t>
            </a:r>
            <a:r>
              <a:rPr lang="ru-RU" sz="2400" dirty="0" err="1" smtClean="0">
                <a:latin typeface="+mj-lt"/>
              </a:rPr>
              <a:t>пришліфування</a:t>
            </a:r>
            <a:r>
              <a:rPr lang="ru-RU" sz="2400" dirty="0" smtClean="0">
                <a:latin typeface="+mj-lt"/>
              </a:rPr>
              <a:t> </a:t>
            </a:r>
            <a:r>
              <a:rPr lang="ru-RU" sz="2400" dirty="0" err="1" smtClean="0">
                <a:latin typeface="+mj-lt"/>
              </a:rPr>
              <a:t>зубів</a:t>
            </a:r>
            <a:r>
              <a:rPr lang="ru-RU" sz="2400" dirty="0" smtClean="0">
                <a:latin typeface="+mj-lt"/>
              </a:rPr>
              <a:t>, </a:t>
            </a:r>
            <a:r>
              <a:rPr lang="ru-RU" sz="2400" dirty="0" err="1" smtClean="0">
                <a:latin typeface="+mj-lt"/>
              </a:rPr>
              <a:t>незавершеність</a:t>
            </a:r>
            <a:r>
              <a:rPr lang="ru-RU" sz="2400" dirty="0" smtClean="0">
                <a:latin typeface="+mj-lt"/>
              </a:rPr>
              <a:t> </a:t>
            </a:r>
            <a:r>
              <a:rPr lang="ru-RU" sz="2400" dirty="0" err="1" smtClean="0">
                <a:latin typeface="+mj-lt"/>
              </a:rPr>
              <a:t>його</a:t>
            </a:r>
            <a:r>
              <a:rPr lang="ru-RU" sz="2400" dirty="0" smtClean="0">
                <a:latin typeface="+mj-lt"/>
              </a:rPr>
              <a:t> </a:t>
            </a:r>
            <a:r>
              <a:rPr lang="ru-RU" sz="2400" dirty="0" smtClean="0">
                <a:latin typeface="+mj-lt"/>
              </a:rPr>
              <a:t>з </a:t>
            </a:r>
            <a:r>
              <a:rPr lang="ru-RU" sz="2400" dirty="0" err="1" smtClean="0">
                <a:latin typeface="+mj-lt"/>
              </a:rPr>
              <a:t>якихось</a:t>
            </a:r>
            <a:r>
              <a:rPr lang="ru-RU" sz="2400" dirty="0" smtClean="0">
                <a:latin typeface="+mj-lt"/>
              </a:rPr>
              <a:t> причин </a:t>
            </a:r>
            <a:r>
              <a:rPr lang="ru-RU" sz="2400" dirty="0" smtClean="0">
                <a:latin typeface="+mj-lt"/>
              </a:rPr>
              <a:t>і </a:t>
            </a:r>
            <a:r>
              <a:rPr lang="ru-RU" sz="2400" dirty="0" err="1" smtClean="0">
                <a:latin typeface="+mj-lt"/>
              </a:rPr>
              <a:t>нераціонального</a:t>
            </a:r>
            <a:r>
              <a:rPr lang="ru-RU" sz="2400" dirty="0" smtClean="0">
                <a:latin typeface="+mj-lt"/>
              </a:rPr>
              <a:t> </a:t>
            </a:r>
            <a:r>
              <a:rPr lang="ru-RU" sz="2400" dirty="0" err="1" smtClean="0">
                <a:latin typeface="+mj-lt"/>
              </a:rPr>
              <a:t>пришліфування</a:t>
            </a:r>
            <a:r>
              <a:rPr lang="ru-RU" sz="2400" dirty="0" smtClean="0">
                <a:latin typeface="+mj-lt"/>
              </a:rPr>
              <a:t>  </a:t>
            </a:r>
            <a:r>
              <a:rPr lang="ru-RU" sz="2400" dirty="0" err="1" smtClean="0">
                <a:latin typeface="+mj-lt"/>
              </a:rPr>
              <a:t>зі</a:t>
            </a:r>
            <a:r>
              <a:rPr lang="ru-RU" sz="2400" dirty="0" smtClean="0">
                <a:latin typeface="+mj-lt"/>
              </a:rPr>
              <a:t> </a:t>
            </a:r>
            <a:r>
              <a:rPr lang="ru-RU" sz="2400" dirty="0" err="1" smtClean="0">
                <a:latin typeface="+mj-lt"/>
              </a:rPr>
              <a:t>створенням</a:t>
            </a:r>
            <a:r>
              <a:rPr lang="ru-RU" sz="2400" dirty="0" smtClean="0">
                <a:latin typeface="+mj-lt"/>
              </a:rPr>
              <a:t>  </a:t>
            </a:r>
            <a:r>
              <a:rPr lang="ru-RU" sz="2400" dirty="0" err="1" smtClean="0">
                <a:latin typeface="+mj-lt"/>
              </a:rPr>
              <a:t>пласкої</a:t>
            </a:r>
            <a:r>
              <a:rPr lang="ru-RU" sz="2400" dirty="0" smtClean="0">
                <a:latin typeface="+mj-lt"/>
              </a:rPr>
              <a:t>,  </a:t>
            </a:r>
            <a:r>
              <a:rPr lang="ru-RU" sz="2400" dirty="0" err="1" smtClean="0">
                <a:latin typeface="+mj-lt"/>
              </a:rPr>
              <a:t>ковзаючої</a:t>
            </a:r>
            <a:r>
              <a:rPr lang="ru-RU" sz="2400" dirty="0" smtClean="0">
                <a:latin typeface="+mj-lt"/>
              </a:rPr>
              <a:t> </a:t>
            </a:r>
            <a:r>
              <a:rPr lang="ru-RU" sz="2400" dirty="0" err="1" smtClean="0">
                <a:latin typeface="+mj-lt"/>
              </a:rPr>
              <a:t>оклюзії</a:t>
            </a:r>
            <a:r>
              <a:rPr lang="ru-RU" sz="2400" dirty="0" smtClean="0">
                <a:latin typeface="+mj-lt"/>
              </a:rPr>
              <a:t>.</a:t>
            </a:r>
            <a:endParaRPr lang="ru-RU" sz="2400" dirty="0">
              <a:latin typeface="+mj-lt"/>
            </a:endParaRP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/>
              <a:t>  </a:t>
            </a:r>
            <a:r>
              <a:rPr lang="ru-RU" dirty="0" err="1" smtClean="0"/>
              <a:t>Вибір</a:t>
            </a:r>
            <a:r>
              <a:rPr lang="ru-RU" dirty="0" smtClean="0"/>
              <a:t> часу для </a:t>
            </a:r>
            <a:r>
              <a:rPr lang="ru-RU" dirty="0" err="1" smtClean="0"/>
              <a:t>шинування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r>
              <a:rPr lang="ru-RU" dirty="0" err="1" smtClean="0"/>
              <a:t>Іммобілізація</a:t>
            </a:r>
            <a:r>
              <a:rPr lang="ru-RU" dirty="0" smtClean="0"/>
              <a:t> </a:t>
            </a:r>
            <a:r>
              <a:rPr lang="ru-RU" dirty="0" err="1" smtClean="0"/>
              <a:t>зубів</a:t>
            </a:r>
            <a:r>
              <a:rPr lang="ru-RU" dirty="0" smtClean="0"/>
              <a:t> є </a:t>
            </a:r>
            <a:r>
              <a:rPr lang="ru-RU" dirty="0" err="1" smtClean="0"/>
              <a:t>одній</a:t>
            </a:r>
            <a:r>
              <a:rPr lang="ru-RU" dirty="0" smtClean="0"/>
              <a:t> з </a:t>
            </a:r>
            <a:r>
              <a:rPr lang="ru-RU" dirty="0" err="1" smtClean="0"/>
              <a:t>найдавніших</a:t>
            </a:r>
            <a:r>
              <a:rPr lang="ru-RU" dirty="0" smtClean="0"/>
              <a:t> процедур </a:t>
            </a:r>
            <a:r>
              <a:rPr lang="ru-RU" dirty="0" smtClean="0"/>
              <a:t>в </a:t>
            </a:r>
            <a:r>
              <a:rPr lang="ru-RU" dirty="0" err="1" smtClean="0"/>
              <a:t>історії</a:t>
            </a:r>
            <a:r>
              <a:rPr lang="ru-RU" dirty="0" smtClean="0"/>
              <a:t> </a:t>
            </a:r>
            <a:r>
              <a:rPr lang="ru-RU" dirty="0" err="1" smtClean="0"/>
              <a:t>розвитку</a:t>
            </a:r>
            <a:r>
              <a:rPr lang="ru-RU" dirty="0" smtClean="0"/>
              <a:t> </a:t>
            </a:r>
            <a:r>
              <a:rPr lang="ru-RU" dirty="0" err="1" smtClean="0"/>
              <a:t>зуболікування</a:t>
            </a:r>
            <a:r>
              <a:rPr lang="ru-RU" dirty="0" smtClean="0"/>
              <a:t>. </a:t>
            </a:r>
            <a:r>
              <a:rPr lang="ru-RU" dirty="0" err="1" smtClean="0"/>
              <a:t>Археологичні</a:t>
            </a:r>
            <a:r>
              <a:rPr lang="ru-RU" dirty="0" smtClean="0"/>
              <a:t> </a:t>
            </a:r>
            <a:r>
              <a:rPr lang="ru-RU" dirty="0" err="1" smtClean="0"/>
              <a:t>розкопки</a:t>
            </a:r>
            <a:r>
              <a:rPr lang="ru-RU" dirty="0" smtClean="0"/>
              <a:t> показали, </a:t>
            </a:r>
            <a:r>
              <a:rPr lang="ru-RU" dirty="0" err="1" smtClean="0"/>
              <a:t>що</a:t>
            </a:r>
            <a:r>
              <a:rPr lang="ru-RU" dirty="0" smtClean="0"/>
              <a:t> за </a:t>
            </a:r>
            <a:r>
              <a:rPr lang="ru-RU" dirty="0" err="1" smtClean="0"/>
              <a:t>часів</a:t>
            </a:r>
            <a:r>
              <a:rPr lang="ru-RU" dirty="0" smtClean="0"/>
              <a:t> </a:t>
            </a:r>
            <a:r>
              <a:rPr lang="ru-RU" dirty="0" smtClean="0"/>
              <a:t>стародавних </a:t>
            </a:r>
            <a:r>
              <a:rPr lang="ru-RU" dirty="0" err="1" smtClean="0"/>
              <a:t>етрусків</a:t>
            </a:r>
            <a:r>
              <a:rPr lang="ru-RU" dirty="0" smtClean="0"/>
              <a:t> (18 </a:t>
            </a:r>
            <a:r>
              <a:rPr lang="ru-RU" dirty="0" err="1" smtClean="0"/>
              <a:t>вік</a:t>
            </a:r>
            <a:r>
              <a:rPr lang="ru-RU" dirty="0" smtClean="0"/>
              <a:t> до </a:t>
            </a:r>
            <a:r>
              <a:rPr lang="ru-RU" dirty="0" err="1" smtClean="0"/>
              <a:t>нової</a:t>
            </a:r>
            <a:r>
              <a:rPr lang="ru-RU" dirty="0" smtClean="0"/>
              <a:t> е.) </a:t>
            </a:r>
            <a:r>
              <a:rPr lang="ru-RU" dirty="0" err="1" smtClean="0"/>
              <a:t>вже</a:t>
            </a:r>
            <a:r>
              <a:rPr lang="ru-RU" dirty="0" smtClean="0"/>
              <a:t> </a:t>
            </a:r>
            <a:r>
              <a:rPr lang="ru-RU" dirty="0" err="1" smtClean="0"/>
              <a:t>використовували</a:t>
            </a:r>
            <a:r>
              <a:rPr lang="ru-RU" dirty="0" smtClean="0"/>
              <a:t> для </a:t>
            </a:r>
            <a:r>
              <a:rPr lang="ru-RU" dirty="0" err="1" smtClean="0"/>
              <a:t>цих</a:t>
            </a:r>
            <a:r>
              <a:rPr lang="ru-RU" dirty="0" smtClean="0"/>
              <a:t> </a:t>
            </a:r>
            <a:r>
              <a:rPr lang="ru-RU" dirty="0" err="1" smtClean="0"/>
              <a:t>цілей</a:t>
            </a:r>
            <a:r>
              <a:rPr lang="ru-RU" dirty="0" smtClean="0"/>
              <a:t> </a:t>
            </a:r>
            <a:r>
              <a:rPr lang="ru-RU" dirty="0" err="1" smtClean="0"/>
              <a:t>золотий</a:t>
            </a:r>
            <a:r>
              <a:rPr lang="ru-RU" dirty="0" smtClean="0"/>
              <a:t> </a:t>
            </a:r>
            <a:r>
              <a:rPr lang="ru-RU" dirty="0" err="1" smtClean="0"/>
              <a:t>дріт</a:t>
            </a:r>
            <a:r>
              <a:rPr lang="ru-RU" dirty="0" smtClean="0"/>
              <a:t> </a:t>
            </a:r>
            <a:r>
              <a:rPr lang="ru-RU" dirty="0" err="1" smtClean="0"/>
              <a:t>або</a:t>
            </a:r>
            <a:r>
              <a:rPr lang="ru-RU" dirty="0" smtClean="0"/>
              <a:t> </a:t>
            </a:r>
            <a:r>
              <a:rPr lang="ru-RU" dirty="0" err="1" smtClean="0"/>
              <a:t>кільця</a:t>
            </a:r>
            <a:r>
              <a:rPr lang="ru-RU" dirty="0" smtClean="0"/>
              <a:t>. У 1723 </a:t>
            </a:r>
            <a:r>
              <a:rPr lang="ru-RU" dirty="0" err="1" smtClean="0"/>
              <a:t>році</a:t>
            </a:r>
            <a:r>
              <a:rPr lang="ru-RU" dirty="0" smtClean="0"/>
              <a:t> </a:t>
            </a:r>
            <a:r>
              <a:rPr lang="en-US" dirty="0" smtClean="0"/>
              <a:t>P. </a:t>
            </a:r>
            <a:r>
              <a:rPr lang="en-US" dirty="0" err="1" smtClean="0"/>
              <a:t>Fauchard</a:t>
            </a:r>
            <a:r>
              <a:rPr lang="en-US" dirty="0" smtClean="0"/>
              <a:t> </a:t>
            </a:r>
            <a:r>
              <a:rPr lang="ru-RU" dirty="0" smtClean="0"/>
              <a:t>в </a:t>
            </a:r>
            <a:r>
              <a:rPr lang="ru-RU" dirty="0" err="1" smtClean="0"/>
              <a:t>своїх</a:t>
            </a:r>
            <a:r>
              <a:rPr lang="ru-RU" dirty="0" smtClean="0"/>
              <a:t> </a:t>
            </a:r>
            <a:r>
              <a:rPr lang="ru-RU" dirty="0" err="1" smtClean="0"/>
              <a:t>зуболікарських</a:t>
            </a:r>
            <a:r>
              <a:rPr lang="ru-RU" dirty="0" smtClean="0"/>
              <a:t> </a:t>
            </a:r>
            <a:r>
              <a:rPr lang="ru-RU" dirty="0" err="1" smtClean="0"/>
              <a:t>замітках</a:t>
            </a:r>
            <a:r>
              <a:rPr lang="ru-RU" dirty="0" smtClean="0"/>
              <a:t> писав про </a:t>
            </a:r>
            <a:r>
              <a:rPr lang="ru-RU" dirty="0" err="1" smtClean="0"/>
              <a:t>скріплення</a:t>
            </a:r>
            <a:r>
              <a:rPr lang="ru-RU" dirty="0" smtClean="0"/>
              <a:t> </a:t>
            </a:r>
            <a:r>
              <a:rPr lang="ru-RU" dirty="0" err="1" smtClean="0"/>
              <a:t>зубів</a:t>
            </a:r>
            <a:r>
              <a:rPr lang="ru-RU" dirty="0" smtClean="0"/>
              <a:t> як </a:t>
            </a:r>
            <a:r>
              <a:rPr lang="ru-RU" dirty="0" err="1" smtClean="0"/>
              <a:t>шинуючої</a:t>
            </a:r>
            <a:r>
              <a:rPr lang="ru-RU" dirty="0" smtClean="0"/>
              <a:t> </a:t>
            </a:r>
            <a:r>
              <a:rPr lang="ru-RU" dirty="0" err="1" smtClean="0"/>
              <a:t>процедури</a:t>
            </a:r>
            <a:r>
              <a:rPr lang="ru-RU" dirty="0" smtClean="0"/>
              <a:t>, </a:t>
            </a:r>
            <a:r>
              <a:rPr lang="ru-RU" dirty="0" smtClean="0"/>
              <a:t>а в 1911 </a:t>
            </a:r>
            <a:r>
              <a:rPr lang="ru-RU" dirty="0" err="1" smtClean="0"/>
              <a:t>році</a:t>
            </a:r>
            <a:r>
              <a:rPr lang="ru-RU" dirty="0" smtClean="0"/>
              <a:t> Н.</a:t>
            </a:r>
            <a:r>
              <a:rPr lang="en-US" dirty="0" smtClean="0"/>
              <a:t>Gottlieb </a:t>
            </a:r>
            <a:r>
              <a:rPr lang="ru-RU" dirty="0" err="1" smtClean="0"/>
              <a:t>запропонував</a:t>
            </a:r>
            <a:r>
              <a:rPr lang="ru-RU" dirty="0" smtClean="0"/>
              <a:t> </a:t>
            </a:r>
            <a:r>
              <a:rPr lang="ru-RU" dirty="0" err="1" smtClean="0"/>
              <a:t>тимчасову</a:t>
            </a:r>
            <a:r>
              <a:rPr lang="ru-RU" dirty="0" smtClean="0"/>
              <a:t> шину з </a:t>
            </a:r>
            <a:r>
              <a:rPr lang="ru-RU" dirty="0" err="1" smtClean="0"/>
              <a:t>металевих</a:t>
            </a:r>
            <a:r>
              <a:rPr lang="ru-RU" dirty="0" smtClean="0"/>
              <a:t> </a:t>
            </a:r>
            <a:r>
              <a:rPr lang="ru-RU" dirty="0" err="1" smtClean="0"/>
              <a:t>ковпачків</a:t>
            </a:r>
            <a:r>
              <a:rPr lang="ru-RU" dirty="0" smtClean="0"/>
              <a:t>, </a:t>
            </a:r>
            <a:r>
              <a:rPr lang="ru-RU" dirty="0" err="1" smtClean="0"/>
              <a:t>що</a:t>
            </a:r>
            <a:r>
              <a:rPr lang="ru-RU" dirty="0" smtClean="0"/>
              <a:t> </a:t>
            </a:r>
            <a:r>
              <a:rPr lang="ru-RU" dirty="0" err="1" smtClean="0"/>
              <a:t>фіксуються</a:t>
            </a:r>
            <a:r>
              <a:rPr lang="ru-RU" dirty="0" smtClean="0"/>
              <a:t> </a:t>
            </a:r>
            <a:r>
              <a:rPr lang="ru-RU" dirty="0" smtClean="0"/>
              <a:t>на зубах цементом. </a:t>
            </a:r>
            <a:r>
              <a:rPr lang="ru-RU" dirty="0" err="1" smtClean="0"/>
              <a:t>Після</a:t>
            </a:r>
            <a:r>
              <a:rPr lang="ru-RU" dirty="0" smtClean="0"/>
              <a:t> </a:t>
            </a:r>
            <a:r>
              <a:rPr lang="ru-RU" dirty="0" err="1" smtClean="0"/>
              <a:t>зняття</a:t>
            </a:r>
            <a:r>
              <a:rPr lang="ru-RU" dirty="0" smtClean="0"/>
              <a:t> </a:t>
            </a:r>
            <a:r>
              <a:rPr lang="ru-RU" dirty="0" err="1" smtClean="0"/>
              <a:t>шини</a:t>
            </a:r>
            <a:r>
              <a:rPr lang="ru-RU" dirty="0" smtClean="0"/>
              <a:t> через 2-3 </a:t>
            </a:r>
            <a:r>
              <a:rPr lang="ru-RU" dirty="0" err="1" smtClean="0"/>
              <a:t>місяці</a:t>
            </a:r>
            <a:r>
              <a:rPr lang="ru-RU" dirty="0" smtClean="0"/>
              <a:t> </a:t>
            </a:r>
            <a:r>
              <a:rPr lang="ru-RU" dirty="0" err="1" smtClean="0"/>
              <a:t>спостерігалося</a:t>
            </a:r>
            <a:r>
              <a:rPr lang="ru-RU" dirty="0" smtClean="0"/>
              <a:t> </a:t>
            </a:r>
            <a:r>
              <a:rPr lang="ru-RU" dirty="0" err="1" smtClean="0"/>
              <a:t>зменшення</a:t>
            </a:r>
            <a:r>
              <a:rPr lang="ru-RU" dirty="0" smtClean="0"/>
              <a:t> </a:t>
            </a:r>
            <a:r>
              <a:rPr lang="ru-RU" dirty="0" err="1" smtClean="0"/>
              <a:t>рухливості</a:t>
            </a:r>
            <a:r>
              <a:rPr lang="ru-RU" dirty="0" smtClean="0"/>
              <a:t> </a:t>
            </a:r>
            <a:r>
              <a:rPr lang="ru-RU" dirty="0" err="1" smtClean="0"/>
              <a:t>зубів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764704"/>
            <a:ext cx="8219256" cy="1082384"/>
          </a:xfr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 smtClean="0"/>
              <a:t>   </a:t>
            </a:r>
            <a:r>
              <a:rPr lang="ru-RU" dirty="0" err="1" smtClean="0"/>
              <a:t>Вибір</a:t>
            </a:r>
            <a:r>
              <a:rPr lang="ru-RU" dirty="0" smtClean="0"/>
              <a:t> часу для </a:t>
            </a:r>
            <a:r>
              <a:rPr lang="ru-RU" dirty="0" err="1" smtClean="0"/>
              <a:t>шинування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dirty="0" smtClean="0"/>
              <a:t>Одним з </a:t>
            </a:r>
            <a:r>
              <a:rPr lang="ru-RU" dirty="0" err="1" smtClean="0"/>
              <a:t>найважливіших</a:t>
            </a:r>
            <a:r>
              <a:rPr lang="ru-RU" dirty="0" smtClean="0"/>
              <a:t>  </a:t>
            </a:r>
            <a:r>
              <a:rPr lang="ru-RU" dirty="0" err="1" smtClean="0"/>
              <a:t>питань</a:t>
            </a:r>
            <a:r>
              <a:rPr lang="ru-RU" dirty="0" smtClean="0"/>
              <a:t> </a:t>
            </a:r>
            <a:r>
              <a:rPr lang="ru-RU" dirty="0" smtClean="0"/>
              <a:t>про те, коли </a:t>
            </a:r>
            <a:r>
              <a:rPr lang="ru-RU" dirty="0" err="1" smtClean="0"/>
              <a:t>потрібне</a:t>
            </a:r>
            <a:r>
              <a:rPr lang="ru-RU" dirty="0" smtClean="0"/>
              <a:t> </a:t>
            </a:r>
            <a:r>
              <a:rPr lang="ru-RU" dirty="0" err="1" smtClean="0"/>
              <a:t>шинування</a:t>
            </a:r>
            <a:r>
              <a:rPr lang="ru-RU" dirty="0" smtClean="0"/>
              <a:t>, та </a:t>
            </a:r>
            <a:r>
              <a:rPr lang="ru-RU" dirty="0" smtClean="0"/>
              <a:t>на </a:t>
            </a:r>
            <a:r>
              <a:rPr lang="ru-RU" dirty="0" err="1" smtClean="0"/>
              <a:t>якій</a:t>
            </a:r>
            <a:r>
              <a:rPr lang="ru-RU" dirty="0" smtClean="0"/>
              <a:t> </a:t>
            </a:r>
            <a:r>
              <a:rPr lang="ru-RU" dirty="0" err="1" smtClean="0"/>
              <a:t>стадії</a:t>
            </a:r>
            <a:r>
              <a:rPr lang="ru-RU" dirty="0" smtClean="0"/>
              <a:t> </a:t>
            </a:r>
            <a:r>
              <a:rPr lang="ru-RU" dirty="0" err="1" smtClean="0"/>
              <a:t>розвитку</a:t>
            </a:r>
            <a:r>
              <a:rPr lang="ru-RU" dirty="0" smtClean="0"/>
              <a:t> </a:t>
            </a:r>
            <a:r>
              <a:rPr lang="ru-RU" dirty="0" err="1" smtClean="0"/>
              <a:t>хвороби</a:t>
            </a:r>
            <a:r>
              <a:rPr lang="ru-RU" dirty="0" smtClean="0"/>
              <a:t>. </a:t>
            </a:r>
            <a:r>
              <a:rPr lang="ru-RU" dirty="0" err="1" smtClean="0"/>
              <a:t>Багато</a:t>
            </a:r>
            <a:r>
              <a:rPr lang="ru-RU" dirty="0" smtClean="0"/>
              <a:t> </a:t>
            </a:r>
            <a:r>
              <a:rPr lang="ru-RU" dirty="0" err="1" smtClean="0"/>
              <a:t>авторів</a:t>
            </a:r>
            <a:r>
              <a:rPr lang="ru-RU" dirty="0" smtClean="0"/>
              <a:t> </a:t>
            </a:r>
            <a:r>
              <a:rPr lang="ru-RU" dirty="0" err="1" smtClean="0"/>
              <a:t>відповідають</a:t>
            </a:r>
            <a:r>
              <a:rPr lang="ru-RU" dirty="0" smtClean="0"/>
              <a:t> — </a:t>
            </a:r>
            <a:r>
              <a:rPr lang="ru-RU" dirty="0" err="1" smtClean="0"/>
              <a:t>чим</a:t>
            </a:r>
            <a:r>
              <a:rPr lang="ru-RU" dirty="0" smtClean="0"/>
              <a:t> </a:t>
            </a:r>
            <a:r>
              <a:rPr lang="ru-RU" dirty="0" err="1" smtClean="0"/>
              <a:t>раніше</a:t>
            </a:r>
            <a:r>
              <a:rPr lang="ru-RU" dirty="0" smtClean="0"/>
              <a:t>, </a:t>
            </a:r>
            <a:r>
              <a:rPr lang="ru-RU" dirty="0" err="1" smtClean="0"/>
              <a:t>тим</a:t>
            </a:r>
            <a:r>
              <a:rPr lang="ru-RU" dirty="0" smtClean="0"/>
              <a:t> </a:t>
            </a:r>
            <a:r>
              <a:rPr lang="ru-RU" dirty="0" err="1" smtClean="0"/>
              <a:t>краще</a:t>
            </a:r>
            <a:r>
              <a:rPr lang="ru-RU" dirty="0" smtClean="0"/>
              <a:t>. </a:t>
            </a:r>
            <a:r>
              <a:rPr lang="ru-RU" dirty="0" smtClean="0"/>
              <a:t>На </a:t>
            </a:r>
            <a:r>
              <a:rPr lang="ru-RU" dirty="0" smtClean="0"/>
              <a:t>думку </a:t>
            </a:r>
            <a:r>
              <a:rPr lang="ru-RU" dirty="0" err="1" smtClean="0"/>
              <a:t>Бруна</a:t>
            </a:r>
            <a:r>
              <a:rPr lang="ru-RU" dirty="0" smtClean="0"/>
              <a:t> і Гросса, </a:t>
            </a:r>
            <a:r>
              <a:rPr lang="ru-RU" dirty="0" err="1" smtClean="0"/>
              <a:t>краще</a:t>
            </a:r>
            <a:r>
              <a:rPr lang="ru-RU" dirty="0" smtClean="0"/>
              <a:t> </a:t>
            </a:r>
            <a:r>
              <a:rPr lang="ru-RU" dirty="0" err="1" smtClean="0"/>
              <a:t>поквапитися</a:t>
            </a:r>
            <a:r>
              <a:rPr lang="ru-RU" dirty="0" smtClean="0"/>
              <a:t>, </a:t>
            </a:r>
            <a:r>
              <a:rPr lang="ru-RU" dirty="0" err="1" smtClean="0"/>
              <a:t>чим</a:t>
            </a:r>
            <a:r>
              <a:rPr lang="ru-RU" dirty="0" smtClean="0"/>
              <a:t> </a:t>
            </a:r>
            <a:r>
              <a:rPr lang="ru-RU" dirty="0" err="1" smtClean="0"/>
              <a:t>запізнитися</a:t>
            </a:r>
            <a:r>
              <a:rPr lang="ru-RU" dirty="0" smtClean="0"/>
              <a:t>, а </a:t>
            </a:r>
            <a:r>
              <a:rPr lang="ru-RU" dirty="0" err="1" smtClean="0"/>
              <a:t>Свраков</a:t>
            </a:r>
            <a:r>
              <a:rPr lang="ru-RU" dirty="0" smtClean="0"/>
              <a:t> </a:t>
            </a:r>
            <a:r>
              <a:rPr lang="ru-RU" dirty="0" err="1" smtClean="0"/>
              <a:t>вважає</a:t>
            </a:r>
            <a:r>
              <a:rPr lang="ru-RU" dirty="0" smtClean="0"/>
              <a:t>, </a:t>
            </a:r>
            <a:r>
              <a:rPr lang="ru-RU" dirty="0" err="1" smtClean="0"/>
              <a:t>що</a:t>
            </a:r>
            <a:r>
              <a:rPr lang="ru-RU" dirty="0" smtClean="0"/>
              <a:t> </a:t>
            </a:r>
            <a:r>
              <a:rPr lang="ru-RU" dirty="0" err="1" smtClean="0"/>
              <a:t>раннє</a:t>
            </a:r>
            <a:r>
              <a:rPr lang="ru-RU" dirty="0" smtClean="0"/>
              <a:t> </a:t>
            </a:r>
            <a:r>
              <a:rPr lang="ru-RU" dirty="0" err="1" smtClean="0"/>
              <a:t>шинування</a:t>
            </a:r>
            <a:r>
              <a:rPr lang="ru-RU" dirty="0" smtClean="0"/>
              <a:t> </a:t>
            </a:r>
            <a:r>
              <a:rPr lang="ru-RU" dirty="0" err="1" smtClean="0"/>
              <a:t>слід</a:t>
            </a:r>
            <a:r>
              <a:rPr lang="ru-RU" dirty="0" smtClean="0"/>
              <a:t> </a:t>
            </a:r>
            <a:r>
              <a:rPr lang="ru-RU" dirty="0" err="1" smtClean="0"/>
              <a:t>віднести</a:t>
            </a:r>
            <a:r>
              <a:rPr lang="ru-RU" dirty="0" smtClean="0"/>
              <a:t> до </a:t>
            </a:r>
            <a:r>
              <a:rPr lang="ru-RU" dirty="0" err="1" smtClean="0"/>
              <a:t>профілактичних</a:t>
            </a:r>
            <a:r>
              <a:rPr lang="ru-RU" dirty="0" smtClean="0"/>
              <a:t> </a:t>
            </a:r>
            <a:r>
              <a:rPr lang="ru-RU" dirty="0" err="1" smtClean="0"/>
              <a:t>заходів</a:t>
            </a:r>
            <a:r>
              <a:rPr lang="ru-RU" dirty="0" smtClean="0"/>
              <a:t> </a:t>
            </a:r>
            <a:r>
              <a:rPr lang="ru-RU" dirty="0" smtClean="0"/>
              <a:t>з </a:t>
            </a:r>
            <a:r>
              <a:rPr lang="ru-RU" dirty="0" err="1" smtClean="0"/>
              <a:t>добрим</a:t>
            </a:r>
            <a:r>
              <a:rPr lang="ru-RU" dirty="0" smtClean="0"/>
              <a:t> </a:t>
            </a:r>
            <a:r>
              <a:rPr lang="ru-RU" dirty="0" smtClean="0"/>
              <a:t>прогнозом. </a:t>
            </a:r>
            <a:r>
              <a:rPr lang="ru-RU" dirty="0" err="1" smtClean="0"/>
              <a:t>Звичайно</a:t>
            </a:r>
            <a:r>
              <a:rPr lang="ru-RU" dirty="0" smtClean="0"/>
              <a:t>, </a:t>
            </a:r>
            <a:r>
              <a:rPr lang="ru-RU" dirty="0" err="1" smtClean="0"/>
              <a:t>шинування</a:t>
            </a:r>
            <a:r>
              <a:rPr lang="ru-RU" dirty="0" smtClean="0"/>
              <a:t> </a:t>
            </a:r>
            <a:r>
              <a:rPr lang="ru-RU" dirty="0" err="1" smtClean="0"/>
              <a:t>слід</a:t>
            </a:r>
            <a:r>
              <a:rPr lang="ru-RU" dirty="0" smtClean="0"/>
              <a:t> </a:t>
            </a:r>
            <a:r>
              <a:rPr lang="ru-RU" dirty="0" err="1" smtClean="0"/>
              <a:t>використовувати</a:t>
            </a:r>
            <a:r>
              <a:rPr lang="ru-RU" dirty="0" smtClean="0"/>
              <a:t> на тих </a:t>
            </a:r>
            <a:r>
              <a:rPr lang="ru-RU" dirty="0" err="1" smtClean="0"/>
              <a:t>стадіях</a:t>
            </a:r>
            <a:r>
              <a:rPr lang="ru-RU" dirty="0" smtClean="0"/>
              <a:t> </a:t>
            </a:r>
            <a:r>
              <a:rPr lang="ru-RU" dirty="0" err="1" smtClean="0"/>
              <a:t>розвитку</a:t>
            </a:r>
            <a:r>
              <a:rPr lang="ru-RU" dirty="0" smtClean="0"/>
              <a:t> </a:t>
            </a:r>
            <a:r>
              <a:rPr lang="ru-RU" dirty="0" err="1" smtClean="0"/>
              <a:t>хвороби</a:t>
            </a:r>
            <a:r>
              <a:rPr lang="ru-RU" dirty="0" smtClean="0"/>
              <a:t>, </a:t>
            </a:r>
            <a:r>
              <a:rPr lang="ru-RU" dirty="0" smtClean="0"/>
              <a:t>коли є </a:t>
            </a:r>
            <a:r>
              <a:rPr lang="ru-RU" dirty="0" err="1" smtClean="0"/>
              <a:t>досить</a:t>
            </a:r>
            <a:r>
              <a:rPr lang="ru-RU" dirty="0" smtClean="0"/>
              <a:t> </a:t>
            </a:r>
            <a:r>
              <a:rPr lang="ru-RU" dirty="0" err="1" smtClean="0"/>
              <a:t>виражені</a:t>
            </a:r>
            <a:r>
              <a:rPr lang="ru-RU" dirty="0" smtClean="0"/>
              <a:t> </a:t>
            </a:r>
            <a:r>
              <a:rPr lang="ru-RU" dirty="0" err="1" smtClean="0"/>
              <a:t>патологічні</a:t>
            </a:r>
            <a:r>
              <a:rPr lang="ru-RU" dirty="0" smtClean="0"/>
              <a:t> </a:t>
            </a:r>
            <a:r>
              <a:rPr lang="ru-RU" dirty="0" err="1" smtClean="0"/>
              <a:t>зміні</a:t>
            </a:r>
            <a:r>
              <a:rPr lang="ru-RU" dirty="0" smtClean="0"/>
              <a:t> в </a:t>
            </a:r>
            <a:r>
              <a:rPr lang="ru-RU" dirty="0" err="1" smtClean="0"/>
              <a:t>пародонті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dirty="0" smtClean="0"/>
              <a:t>   </a:t>
            </a:r>
            <a:r>
              <a:rPr lang="ru-RU" dirty="0" err="1" smtClean="0"/>
              <a:t>Вибір</a:t>
            </a:r>
            <a:r>
              <a:rPr lang="ru-RU" dirty="0" smtClean="0"/>
              <a:t> часу для </a:t>
            </a:r>
            <a:r>
              <a:rPr lang="ru-RU" dirty="0" err="1" smtClean="0"/>
              <a:t>шинування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normAutofit fontScale="92500" lnSpcReduction="20000"/>
          </a:bodyPr>
          <a:lstStyle/>
          <a:p>
            <a:endParaRPr lang="uk-UA" dirty="0" smtClean="0"/>
          </a:p>
          <a:p>
            <a:pPr>
              <a:lnSpc>
                <a:spcPct val="150000"/>
              </a:lnSpc>
            </a:pPr>
            <a:r>
              <a:rPr lang="uk-UA" dirty="0" smtClean="0"/>
              <a:t>Усунення запальних процесів, гігієнічна чистка зубних відкладень, </a:t>
            </a:r>
            <a:r>
              <a:rPr lang="uk-UA" dirty="0" err="1" smtClean="0"/>
              <a:t>кюретаж</a:t>
            </a:r>
            <a:r>
              <a:rPr lang="uk-UA" dirty="0" smtClean="0"/>
              <a:t>, </a:t>
            </a:r>
            <a:r>
              <a:rPr lang="uk-UA" dirty="0" err="1" smtClean="0"/>
              <a:t>гінгівектомія</a:t>
            </a:r>
            <a:r>
              <a:rPr lang="uk-UA" dirty="0" smtClean="0"/>
              <a:t>, вживання стимулюючої терапії у поєднанні з тимчасовим шинуванням дозволяють виявити компенсаторні можливості пародонту, звузити показання до видалення зубів з ураженим пародонтом і визначити найбільш раціональну конструкцію </a:t>
            </a:r>
            <a:r>
              <a:rPr lang="uk-UA" dirty="0" err="1" smtClean="0"/>
              <a:t>шинуючого</a:t>
            </a:r>
            <a:r>
              <a:rPr lang="uk-UA" dirty="0" smtClean="0"/>
              <a:t> апарату.</a:t>
            </a:r>
            <a:endParaRPr lang="uk-UA" dirty="0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996720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2800" dirty="0" smtClean="0"/>
              <a:t>    </a:t>
            </a:r>
            <a:r>
              <a:rPr lang="ru-RU" sz="2800" dirty="0" err="1" smtClean="0"/>
              <a:t>Шинування</a:t>
            </a:r>
            <a:r>
              <a:rPr lang="ru-RU" sz="2800" dirty="0" smtClean="0"/>
              <a:t> </a:t>
            </a:r>
            <a:r>
              <a:rPr lang="ru-RU" sz="2800" dirty="0" err="1" smtClean="0"/>
              <a:t>розділяють</a:t>
            </a:r>
            <a:r>
              <a:rPr lang="ru-RU" sz="2800" dirty="0" smtClean="0"/>
              <a:t> на </a:t>
            </a:r>
            <a:r>
              <a:rPr lang="ru-RU" sz="2800" dirty="0" err="1" smtClean="0"/>
              <a:t>тимчасове</a:t>
            </a:r>
            <a:r>
              <a:rPr lang="ru-RU" sz="2800" dirty="0" smtClean="0"/>
              <a:t> </a:t>
            </a:r>
            <a:r>
              <a:rPr lang="ru-RU" sz="2800" dirty="0" err="1" smtClean="0"/>
              <a:t>і</a:t>
            </a:r>
            <a:r>
              <a:rPr lang="ru-RU" sz="2800" dirty="0" smtClean="0"/>
              <a:t> </a:t>
            </a:r>
            <a:r>
              <a:rPr lang="ru-RU" sz="2800" dirty="0" err="1" smtClean="0"/>
              <a:t>постійне</a:t>
            </a:r>
            <a:r>
              <a:rPr lang="ru-RU" sz="2800" dirty="0" smtClean="0"/>
              <a:t>.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normAutofit fontScale="92500"/>
          </a:bodyPr>
          <a:lstStyle/>
          <a:p>
            <a:pPr algn="just"/>
            <a:r>
              <a:rPr lang="uk-UA" dirty="0" smtClean="0">
                <a:latin typeface="+mj-lt"/>
              </a:rPr>
              <a:t>Тимчасові шини застосовують на недовгий термін, необхідний для проведення, наприклад, консервативної терапії, тобто від декількох тижнів до декількох місяців або 1-2 років і для тимчасового шинування є певні показання.   </a:t>
            </a:r>
          </a:p>
          <a:p>
            <a:pPr algn="just"/>
            <a:r>
              <a:rPr lang="uk-UA" dirty="0" smtClean="0">
                <a:latin typeface="+mj-lt"/>
              </a:rPr>
              <a:t>Воно застосовується:  </a:t>
            </a:r>
          </a:p>
          <a:p>
            <a:pPr algn="just"/>
            <a:r>
              <a:rPr lang="uk-UA" dirty="0" smtClean="0">
                <a:latin typeface="+mj-lt"/>
              </a:rPr>
              <a:t>розвинутій стадії </a:t>
            </a:r>
            <a:r>
              <a:rPr lang="uk-UA" dirty="0" err="1" smtClean="0">
                <a:latin typeface="+mj-lt"/>
              </a:rPr>
              <a:t>генералізованного</a:t>
            </a:r>
            <a:r>
              <a:rPr lang="uk-UA" dirty="0" smtClean="0">
                <a:latin typeface="+mj-lt"/>
              </a:rPr>
              <a:t> і осередкового </a:t>
            </a:r>
            <a:r>
              <a:rPr lang="uk-UA" dirty="0" err="1" smtClean="0">
                <a:latin typeface="+mj-lt"/>
              </a:rPr>
              <a:t>пародонтиту</a:t>
            </a:r>
            <a:r>
              <a:rPr lang="uk-UA" dirty="0" smtClean="0">
                <a:latin typeface="+mj-lt"/>
              </a:rPr>
              <a:t>, в період загострення, а також протягом всього періоду комплексного лікування до моменту накладення постійного </a:t>
            </a:r>
            <a:r>
              <a:rPr lang="uk-UA" dirty="0" err="1" smtClean="0">
                <a:latin typeface="+mj-lt"/>
              </a:rPr>
              <a:t>шинуючого</a:t>
            </a:r>
            <a:r>
              <a:rPr lang="uk-UA" dirty="0" smtClean="0">
                <a:latin typeface="+mj-lt"/>
              </a:rPr>
              <a:t> апарату.</a:t>
            </a:r>
          </a:p>
          <a:p>
            <a:pPr algn="just"/>
            <a:r>
              <a:rPr lang="uk-UA" dirty="0" smtClean="0">
                <a:latin typeface="+mj-lt"/>
              </a:rPr>
              <a:t>Особливо корисна іммобілізація рухливих зубів в період консервативної терапії при ліквідації запальних явищ.</a:t>
            </a:r>
            <a:endParaRPr lang="uk-UA" dirty="0">
              <a:latin typeface="+mj-lt"/>
            </a:endParaRP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sz="5400" dirty="0" smtClean="0"/>
              <a:t> </a:t>
            </a:r>
            <a:r>
              <a:rPr lang="ru-RU" sz="3100" dirty="0" err="1" smtClean="0"/>
              <a:t>Шинування</a:t>
            </a:r>
            <a:r>
              <a:rPr lang="ru-RU" sz="3100" dirty="0" smtClean="0"/>
              <a:t> </a:t>
            </a:r>
            <a:r>
              <a:rPr lang="ru-RU" sz="3100" dirty="0" err="1" smtClean="0"/>
              <a:t>розділяють</a:t>
            </a:r>
            <a:r>
              <a:rPr lang="ru-RU" sz="3100" dirty="0" smtClean="0"/>
              <a:t> на </a:t>
            </a:r>
            <a:r>
              <a:rPr lang="ru-RU" sz="3100" dirty="0" err="1" smtClean="0"/>
              <a:t>тимчасове</a:t>
            </a:r>
            <a:r>
              <a:rPr lang="ru-RU" sz="3100" dirty="0" smtClean="0"/>
              <a:t> </a:t>
            </a:r>
            <a:r>
              <a:rPr lang="ru-RU" sz="3100" dirty="0" err="1" smtClean="0"/>
              <a:t>і</a:t>
            </a:r>
            <a:r>
              <a:rPr lang="ru-RU" sz="3100" dirty="0" smtClean="0"/>
              <a:t> </a:t>
            </a:r>
            <a:r>
              <a:rPr lang="ru-RU" sz="3100" dirty="0" err="1" smtClean="0"/>
              <a:t>постійне</a:t>
            </a:r>
            <a:r>
              <a:rPr lang="ru-RU" sz="3100" dirty="0" smtClean="0"/>
              <a:t>.</a:t>
            </a:r>
            <a:endParaRPr lang="ru-RU" sz="31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r>
              <a:rPr lang="uk-UA" dirty="0" smtClean="0"/>
              <a:t>Після проведення консервативної терапії важко скласти прогноз для окремих груп зубів з достатньо вираженою патологічною рухливістю, і </a:t>
            </a:r>
            <a:r>
              <a:rPr lang="uk-UA" dirty="0" smtClean="0"/>
              <a:t>прийняти рішення лише </a:t>
            </a:r>
            <a:r>
              <a:rPr lang="uk-UA" dirty="0" smtClean="0"/>
              <a:t>після виявлення основної тенденції розвитку процесу. </a:t>
            </a:r>
          </a:p>
          <a:p>
            <a:r>
              <a:rPr lang="uk-UA" dirty="0" smtClean="0"/>
              <a:t>Тимчасове шинування показане також для збереження рухливих зубів, які планується використовувати для протезування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764704"/>
            <a:ext cx="8147248" cy="1082384"/>
          </a:xfrm>
          <a:ln>
            <a:solidFill>
              <a:schemeClr val="accent6">
                <a:lumMod val="50000"/>
              </a:schemeClr>
            </a:solidFill>
          </a:ln>
          <a:effectLst>
            <a:glow rad="63500">
              <a:schemeClr val="accent5">
                <a:satMod val="175000"/>
                <a:alpha val="40000"/>
              </a:schemeClr>
            </a:glow>
          </a:effectLst>
        </p:spPr>
        <p:txBody>
          <a:bodyPr>
            <a:normAutofit/>
          </a:bodyPr>
          <a:lstStyle/>
          <a:p>
            <a:r>
              <a:rPr lang="ru-RU" sz="28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  </a:t>
            </a:r>
            <a:r>
              <a:rPr lang="ru-RU" sz="2800" b="1" dirty="0" err="1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70C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Шинування</a:t>
            </a:r>
            <a:r>
              <a:rPr lang="ru-RU" sz="28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70C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  <a:r>
              <a:rPr lang="ru-RU" sz="2800" b="1" dirty="0" err="1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70C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розділяють</a:t>
            </a:r>
            <a:r>
              <a:rPr lang="ru-RU" sz="28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70C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на </a:t>
            </a:r>
            <a:r>
              <a:rPr lang="ru-RU" sz="2800" b="1" dirty="0" err="1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70C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тимчасове</a:t>
            </a:r>
            <a:r>
              <a:rPr lang="ru-RU" sz="28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70C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  <a:r>
              <a:rPr lang="ru-RU" sz="2800" b="1" dirty="0" err="1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70C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і</a:t>
            </a:r>
            <a:r>
              <a:rPr lang="ru-RU" sz="28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70C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  <a:r>
              <a:rPr lang="ru-RU" sz="2800" b="1" dirty="0" err="1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70C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постійне</a:t>
            </a:r>
            <a:r>
              <a:rPr lang="ru-RU" sz="28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70C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.</a:t>
            </a:r>
            <a:endParaRPr lang="ru-RU" sz="28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0070C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>
              <a:buNone/>
            </a:pPr>
            <a:endParaRPr lang="ru-RU" dirty="0" smtClean="0"/>
          </a:p>
          <a:p>
            <a:r>
              <a:rPr lang="uk-UA" dirty="0" smtClean="0"/>
              <a:t>Крім того, тимчасове шинування інколи використовується після </a:t>
            </a:r>
            <a:r>
              <a:rPr lang="uk-UA" dirty="0" err="1" smtClean="0"/>
              <a:t>ортодонтичного</a:t>
            </a:r>
            <a:r>
              <a:rPr lang="uk-UA" dirty="0" smtClean="0"/>
              <a:t> лікування як </a:t>
            </a:r>
            <a:r>
              <a:rPr lang="uk-UA" dirty="0" err="1" smtClean="0"/>
              <a:t>ретенційний</a:t>
            </a:r>
            <a:r>
              <a:rPr lang="uk-UA" dirty="0" smtClean="0"/>
              <a:t> апарат.  </a:t>
            </a:r>
          </a:p>
          <a:p>
            <a:pPr>
              <a:buNone/>
            </a:pPr>
            <a:endParaRPr lang="uk-UA" dirty="0" smtClean="0"/>
          </a:p>
          <a:p>
            <a:r>
              <a:rPr lang="uk-UA" dirty="0" smtClean="0"/>
              <a:t>При проведенні вибіркового </a:t>
            </a:r>
            <a:r>
              <a:rPr lang="uk-UA" dirty="0" err="1" smtClean="0"/>
              <a:t>пришліфування</a:t>
            </a:r>
            <a:r>
              <a:rPr lang="uk-UA" dirty="0" smtClean="0"/>
              <a:t> зубів, що мають помітну патологічну рухливість.</a:t>
            </a:r>
            <a:endParaRPr lang="uk-UA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332656"/>
            <a:ext cx="7772400" cy="1143000"/>
          </a:xfrm>
        </p:spPr>
        <p:txBody>
          <a:bodyPr>
            <a:normAutofit/>
          </a:bodyPr>
          <a:lstStyle/>
          <a:p>
            <a:r>
              <a:rPr lang="ru-RU" sz="3200" b="1" dirty="0" smtClean="0"/>
              <a:t>               </a:t>
            </a:r>
            <a:r>
              <a:rPr lang="ru-RU" sz="3200" b="1" dirty="0" err="1" smtClean="0"/>
              <a:t>Основні</a:t>
            </a:r>
            <a:r>
              <a:rPr lang="ru-RU" sz="3200" b="1" dirty="0" smtClean="0"/>
              <a:t> </a:t>
            </a:r>
            <a:r>
              <a:rPr lang="ru-RU" sz="3200" b="1" dirty="0" err="1" smtClean="0"/>
              <a:t>вимоги</a:t>
            </a:r>
            <a:r>
              <a:rPr lang="ru-RU" sz="3200" b="1" dirty="0" smtClean="0"/>
              <a:t> до </a:t>
            </a:r>
            <a:r>
              <a:rPr lang="ru-RU" sz="3200" b="1" dirty="0" err="1" smtClean="0"/>
              <a:t>лікування</a:t>
            </a:r>
            <a:r>
              <a:rPr lang="ru-RU" sz="3200" b="1" dirty="0" smtClean="0"/>
              <a:t>     </a:t>
            </a:r>
            <a:br>
              <a:rPr lang="ru-RU" sz="3200" b="1" dirty="0" smtClean="0"/>
            </a:br>
            <a:r>
              <a:rPr lang="ru-RU" sz="3200" b="1" dirty="0" smtClean="0"/>
              <a:t>                   </a:t>
            </a:r>
            <a:r>
              <a:rPr lang="ru-RU" sz="3200" b="1" dirty="0" err="1" smtClean="0"/>
              <a:t>захворювань</a:t>
            </a:r>
            <a:r>
              <a:rPr lang="ru-RU" sz="3200" b="1" dirty="0" smtClean="0"/>
              <a:t> пародонта:</a:t>
            </a:r>
            <a:endParaRPr lang="ru-RU" sz="32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endParaRPr lang="ru-RU" dirty="0" smtClean="0"/>
          </a:p>
          <a:p>
            <a:r>
              <a:rPr lang="ru-RU" dirty="0" smtClean="0"/>
              <a:t>2. </a:t>
            </a:r>
            <a:r>
              <a:rPr lang="uk-UA" dirty="0" smtClean="0"/>
              <a:t>Необхідна строга індивідуалізація комплексної терапії з врахуванням вигляду, тяжкості захворювання і особливостей клінічного перебігу, а також загального стану хворого.</a:t>
            </a:r>
          </a:p>
          <a:p>
            <a:endParaRPr lang="uk-UA" dirty="0" smtClean="0"/>
          </a:p>
          <a:p>
            <a:r>
              <a:rPr lang="uk-UA" dirty="0" smtClean="0"/>
              <a:t> 3. Обґрунтований вибір методів і засобів дії на вогнище запалення </a:t>
            </a:r>
            <a:r>
              <a:rPr lang="uk-UA" dirty="0"/>
              <a:t>у</a:t>
            </a:r>
            <a:r>
              <a:rPr lang="uk-UA" dirty="0" smtClean="0"/>
              <a:t> </a:t>
            </a:r>
            <a:r>
              <a:rPr lang="uk-UA" dirty="0" err="1" smtClean="0"/>
              <a:t>пародонті</a:t>
            </a:r>
            <a:r>
              <a:rPr lang="uk-UA" dirty="0" smtClean="0"/>
              <a:t> і організм хворого в цілому.</a:t>
            </a:r>
            <a:endParaRPr lang="uk-UA" dirty="0"/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/>
              <a:t>            </a:t>
            </a:r>
            <a:r>
              <a:rPr lang="ru-RU" dirty="0" err="1" smtClean="0"/>
              <a:t>Вимоги</a:t>
            </a:r>
            <a:r>
              <a:rPr lang="ru-RU" dirty="0" smtClean="0"/>
              <a:t> до шин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r>
              <a:rPr lang="uk-UA" dirty="0" smtClean="0"/>
              <a:t>Шини повинні відповідати наступним вимогам</a:t>
            </a:r>
          </a:p>
          <a:p>
            <a:r>
              <a:rPr lang="uk-UA" sz="2400" dirty="0" smtClean="0">
                <a:latin typeface="+mj-lt"/>
              </a:rPr>
              <a:t>1) надійно фіксувати зуби, усуваючи їх патологічну рухливість; </a:t>
            </a:r>
          </a:p>
          <a:p>
            <a:r>
              <a:rPr lang="uk-UA" sz="2400" dirty="0" smtClean="0">
                <a:latin typeface="+mj-lt"/>
              </a:rPr>
              <a:t> 2) легко накладатися на зубний ряд і зніматися з нього;  </a:t>
            </a:r>
          </a:p>
          <a:p>
            <a:r>
              <a:rPr lang="uk-UA" sz="2400" dirty="0" smtClean="0">
                <a:latin typeface="+mj-lt"/>
              </a:rPr>
              <a:t>3) рівномірно перерозподіляти жувальний тиск між зубами які </a:t>
            </a:r>
            <a:r>
              <a:rPr lang="uk-UA" sz="2400" dirty="0" err="1" smtClean="0">
                <a:latin typeface="+mj-lt"/>
              </a:rPr>
              <a:t>шинуються</a:t>
            </a:r>
            <a:r>
              <a:rPr lang="uk-UA" sz="2400" dirty="0" smtClean="0">
                <a:latin typeface="+mj-lt"/>
              </a:rPr>
              <a:t>; </a:t>
            </a:r>
          </a:p>
          <a:p>
            <a:r>
              <a:rPr lang="uk-UA" sz="2400" dirty="0" smtClean="0">
                <a:latin typeface="+mj-lt"/>
              </a:rPr>
              <a:t> 4) не перешкоджати проведенню </a:t>
            </a:r>
            <a:r>
              <a:rPr lang="uk-UA" sz="2400" dirty="0" err="1" smtClean="0">
                <a:latin typeface="+mj-lt"/>
              </a:rPr>
              <a:t>тераптичному</a:t>
            </a:r>
            <a:r>
              <a:rPr lang="uk-UA" sz="2400" dirty="0" smtClean="0">
                <a:latin typeface="+mj-lt"/>
              </a:rPr>
              <a:t> і хірургічному лікуванню пародонту зубів, об'єднаних шиною;  </a:t>
            </a:r>
          </a:p>
          <a:p>
            <a:r>
              <a:rPr lang="uk-UA" sz="2400" dirty="0" smtClean="0">
                <a:latin typeface="+mj-lt"/>
              </a:rPr>
              <a:t>5) не призводити травмування </a:t>
            </a:r>
            <a:r>
              <a:rPr lang="uk-UA" sz="2400" dirty="0" err="1" smtClean="0">
                <a:latin typeface="+mj-lt"/>
              </a:rPr>
              <a:t>краєвого</a:t>
            </a:r>
            <a:r>
              <a:rPr lang="uk-UA" sz="2400" dirty="0" smtClean="0">
                <a:latin typeface="+mj-lt"/>
              </a:rPr>
              <a:t> пародонту;</a:t>
            </a:r>
            <a:endParaRPr lang="uk-UA" sz="2400" dirty="0">
              <a:latin typeface="+mj-lt"/>
            </a:endParaRP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/>
              <a:t>            </a:t>
            </a:r>
            <a:r>
              <a:rPr lang="ru-RU" dirty="0" err="1" smtClean="0"/>
              <a:t>Вимоги</a:t>
            </a:r>
            <a:r>
              <a:rPr lang="ru-RU" dirty="0" smtClean="0"/>
              <a:t> до шин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/>
              <a:t>6) </a:t>
            </a:r>
            <a:r>
              <a:rPr lang="uk-UA" dirty="0" smtClean="0"/>
              <a:t>бути простими у виготовленні;  </a:t>
            </a:r>
          </a:p>
          <a:p>
            <a:r>
              <a:rPr lang="uk-UA" dirty="0" smtClean="0"/>
              <a:t>7) не порушувати </a:t>
            </a:r>
            <a:r>
              <a:rPr lang="uk-UA" dirty="0" err="1" smtClean="0"/>
              <a:t>оклюзійні</a:t>
            </a:r>
            <a:r>
              <a:rPr lang="uk-UA" dirty="0" smtClean="0"/>
              <a:t> взаємини; </a:t>
            </a:r>
          </a:p>
          <a:p>
            <a:r>
              <a:rPr lang="uk-UA" dirty="0" smtClean="0"/>
              <a:t> 8) надійно фіксуватися;  </a:t>
            </a:r>
          </a:p>
          <a:p>
            <a:r>
              <a:rPr lang="uk-UA" dirty="0" smtClean="0"/>
              <a:t>9) не травмувати прилеглі м'які тканини щік і язика;  </a:t>
            </a:r>
          </a:p>
          <a:p>
            <a:r>
              <a:rPr lang="uk-UA" dirty="0" smtClean="0"/>
              <a:t>10) відповідати гігієнічним вимогам і не мати </a:t>
            </a:r>
            <a:r>
              <a:rPr lang="uk-UA" dirty="0" err="1" smtClean="0"/>
              <a:t>ретенційних</a:t>
            </a:r>
            <a:r>
              <a:rPr lang="uk-UA" dirty="0" smtClean="0"/>
              <a:t> пунктів для затримки їжі;  </a:t>
            </a:r>
          </a:p>
          <a:p>
            <a:r>
              <a:rPr lang="uk-UA" dirty="0" smtClean="0"/>
              <a:t>11) відповідати вимогам естетики;  </a:t>
            </a:r>
          </a:p>
          <a:p>
            <a:r>
              <a:rPr lang="uk-UA" dirty="0" smtClean="0"/>
              <a:t>12) бути біологічно інертними.</a:t>
            </a:r>
            <a:endParaRPr lang="uk-UA" dirty="0"/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852704"/>
          </a:xfrm>
          <a:ln>
            <a:solidFill>
              <a:srgbClr val="002060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 smtClean="0"/>
              <a:t>  </a:t>
            </a:r>
            <a:r>
              <a:rPr lang="ru-RU" dirty="0" err="1" smtClean="0"/>
              <a:t>Спос</a:t>
            </a:r>
            <a:r>
              <a:rPr lang="en-US" dirty="0" err="1" smtClean="0"/>
              <a:t>i</a:t>
            </a:r>
            <a:r>
              <a:rPr lang="ru-RU" dirty="0" smtClean="0"/>
              <a:t>б </a:t>
            </a:r>
            <a:r>
              <a:rPr lang="ru-RU" dirty="0" err="1" smtClean="0"/>
              <a:t>кр</a:t>
            </a:r>
            <a:r>
              <a:rPr lang="en-US" dirty="0" err="1" smtClean="0"/>
              <a:t>i</a:t>
            </a:r>
            <a:r>
              <a:rPr lang="ru-RU" dirty="0" err="1" smtClean="0"/>
              <a:t>плення</a:t>
            </a:r>
            <a:r>
              <a:rPr lang="ru-RU" dirty="0" smtClean="0"/>
              <a:t> зуб</a:t>
            </a:r>
            <a:r>
              <a:rPr lang="en-US" dirty="0" err="1" smtClean="0"/>
              <a:t>i</a:t>
            </a:r>
            <a:r>
              <a:rPr lang="ru-RU" dirty="0" smtClean="0"/>
              <a:t>в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err="1" smtClean="0"/>
              <a:t>Спосіб</a:t>
            </a:r>
            <a:r>
              <a:rPr lang="ru-RU" dirty="0" smtClean="0"/>
              <a:t> </a:t>
            </a:r>
            <a:r>
              <a:rPr lang="ru-RU" dirty="0" err="1" smtClean="0"/>
              <a:t>кріплення</a:t>
            </a:r>
            <a:r>
              <a:rPr lang="ru-RU" dirty="0" smtClean="0"/>
              <a:t> </a:t>
            </a:r>
            <a:r>
              <a:rPr lang="ru-RU" dirty="0" err="1" smtClean="0"/>
              <a:t>зубів</a:t>
            </a:r>
            <a:r>
              <a:rPr lang="ru-RU" dirty="0" smtClean="0"/>
              <a:t> дротом </a:t>
            </a:r>
            <a:r>
              <a:rPr lang="ru-RU" dirty="0" err="1" smtClean="0"/>
              <a:t>набув</a:t>
            </a:r>
            <a:r>
              <a:rPr lang="ru-RU" dirty="0" smtClean="0"/>
              <a:t> </a:t>
            </a:r>
            <a:r>
              <a:rPr lang="ru-RU" dirty="0" err="1" smtClean="0"/>
              <a:t>ще</a:t>
            </a:r>
            <a:r>
              <a:rPr lang="ru-RU" dirty="0" smtClean="0"/>
              <a:t> </a:t>
            </a:r>
            <a:r>
              <a:rPr lang="ru-RU" dirty="0" err="1" smtClean="0"/>
              <a:t>більшого</a:t>
            </a:r>
            <a:r>
              <a:rPr lang="ru-RU" dirty="0" smtClean="0"/>
              <a:t> </a:t>
            </a:r>
            <a:r>
              <a:rPr lang="ru-RU" dirty="0" err="1" smtClean="0"/>
              <a:t>поширення</a:t>
            </a:r>
            <a:r>
              <a:rPr lang="ru-RU" dirty="0" smtClean="0"/>
              <a:t> з </a:t>
            </a:r>
            <a:r>
              <a:rPr lang="ru-RU" dirty="0" err="1" smtClean="0"/>
              <a:t>появою</a:t>
            </a:r>
            <a:r>
              <a:rPr lang="ru-RU" dirty="0" smtClean="0"/>
              <a:t> </a:t>
            </a:r>
            <a:r>
              <a:rPr lang="ru-RU" dirty="0" err="1" smtClean="0"/>
              <a:t>спеціального</a:t>
            </a:r>
            <a:r>
              <a:rPr lang="ru-RU" dirty="0" smtClean="0"/>
              <a:t> бронзово-</a:t>
            </a:r>
            <a:r>
              <a:rPr lang="ru-RU" dirty="0" err="1" smtClean="0"/>
              <a:t>алюмінієвого</a:t>
            </a:r>
            <a:r>
              <a:rPr lang="ru-RU" dirty="0" smtClean="0"/>
              <a:t>, </a:t>
            </a:r>
            <a:r>
              <a:rPr lang="ru-RU" dirty="0" err="1" smtClean="0"/>
              <a:t>сталевого</a:t>
            </a:r>
            <a:r>
              <a:rPr lang="ru-RU" dirty="0" smtClean="0"/>
              <a:t> </a:t>
            </a:r>
            <a:r>
              <a:rPr lang="ru-RU" dirty="0" err="1" smtClean="0"/>
              <a:t>або</a:t>
            </a:r>
            <a:r>
              <a:rPr lang="ru-RU" dirty="0" smtClean="0"/>
              <a:t> титанового дроту </a:t>
            </a:r>
            <a:r>
              <a:rPr lang="ru-RU" dirty="0" err="1" smtClean="0"/>
              <a:t>діаметром</a:t>
            </a:r>
            <a:r>
              <a:rPr lang="ru-RU" dirty="0" smtClean="0"/>
              <a:t> в 0,5 мм. Першим </a:t>
            </a:r>
            <a:r>
              <a:rPr lang="ru-RU" dirty="0" err="1" smtClean="0"/>
              <a:t>його</a:t>
            </a:r>
            <a:r>
              <a:rPr lang="ru-RU" dirty="0" smtClean="0"/>
              <a:t> </a:t>
            </a:r>
            <a:r>
              <a:rPr lang="ru-RU" dirty="0" err="1" smtClean="0"/>
              <a:t>застосував</a:t>
            </a:r>
            <a:r>
              <a:rPr lang="ru-RU" dirty="0" smtClean="0"/>
              <a:t> в 1916 </a:t>
            </a:r>
            <a:r>
              <a:rPr lang="ru-RU" dirty="0" err="1" smtClean="0"/>
              <a:t>році</a:t>
            </a:r>
            <a:r>
              <a:rPr lang="ru-RU" dirty="0" smtClean="0"/>
              <a:t> </a:t>
            </a:r>
            <a:r>
              <a:rPr lang="en-US" dirty="0" err="1" smtClean="0"/>
              <a:t>Gieszynski</a:t>
            </a:r>
            <a:r>
              <a:rPr lang="en-US" dirty="0" smtClean="0"/>
              <a:t> </a:t>
            </a:r>
            <a:r>
              <a:rPr lang="ru-RU" dirty="0" smtClean="0"/>
              <a:t>для </a:t>
            </a:r>
            <a:r>
              <a:rPr lang="ru-RU" dirty="0" err="1" smtClean="0"/>
              <a:t>кріплення</a:t>
            </a:r>
            <a:r>
              <a:rPr lang="ru-RU" dirty="0" smtClean="0"/>
              <a:t> </a:t>
            </a:r>
            <a:r>
              <a:rPr lang="ru-RU" dirty="0" err="1" smtClean="0"/>
              <a:t>рухливих</a:t>
            </a:r>
            <a:r>
              <a:rPr lang="ru-RU" dirty="0" smtClean="0"/>
              <a:t> </a:t>
            </a:r>
            <a:r>
              <a:rPr lang="ru-RU" dirty="0" err="1" smtClean="0"/>
              <a:t>зубів</a:t>
            </a:r>
            <a:r>
              <a:rPr lang="ru-RU" dirty="0" smtClean="0"/>
              <a:t>.</a:t>
            </a:r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2051720" y="4293096"/>
            <a:ext cx="5112568" cy="1944216"/>
          </a:xfrm>
          <a:prstGeom prst="rect">
            <a:avLst/>
          </a:prstGeom>
          <a:noFill/>
          <a:ln/>
        </p:spPr>
      </p:pic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 smtClean="0"/>
              <a:t>     </a:t>
            </a:r>
            <a:r>
              <a:rPr lang="ru-RU" dirty="0" err="1" smtClean="0"/>
              <a:t>Спос</a:t>
            </a:r>
            <a:r>
              <a:rPr lang="en-US" dirty="0" err="1" smtClean="0"/>
              <a:t>i</a:t>
            </a:r>
            <a:r>
              <a:rPr lang="ru-RU" dirty="0" smtClean="0"/>
              <a:t>б </a:t>
            </a:r>
            <a:r>
              <a:rPr lang="ru-RU" dirty="0" err="1" smtClean="0"/>
              <a:t>скр</a:t>
            </a:r>
            <a:r>
              <a:rPr lang="en-US" dirty="0" err="1" smtClean="0"/>
              <a:t>i</a:t>
            </a:r>
            <a:r>
              <a:rPr lang="ru-RU" dirty="0" err="1" smtClean="0"/>
              <a:t>плення</a:t>
            </a:r>
            <a:r>
              <a:rPr lang="ru-RU" dirty="0" smtClean="0"/>
              <a:t> зуб</a:t>
            </a:r>
            <a:r>
              <a:rPr lang="en-US" dirty="0" err="1" smtClean="0"/>
              <a:t>i</a:t>
            </a:r>
            <a:r>
              <a:rPr lang="ru-RU" dirty="0" smtClean="0"/>
              <a:t>в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ln w="38100"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 fontScale="92500"/>
          </a:bodyPr>
          <a:lstStyle/>
          <a:p>
            <a:pPr>
              <a:lnSpc>
                <a:spcPct val="150000"/>
              </a:lnSpc>
            </a:pPr>
            <a:r>
              <a:rPr lang="ru-RU" sz="2400" dirty="0" smtClean="0"/>
              <a:t>На </a:t>
            </a:r>
            <a:r>
              <a:rPr lang="ru-RU" sz="2400" dirty="0" err="1" smtClean="0"/>
              <a:t>сьогодні</a:t>
            </a:r>
            <a:r>
              <a:rPr lang="ru-RU" sz="2400" dirty="0" smtClean="0"/>
              <a:t> для </a:t>
            </a:r>
            <a:r>
              <a:rPr lang="ru-RU" sz="2400" dirty="0" err="1" smtClean="0"/>
              <a:t>цієї</a:t>
            </a:r>
            <a:r>
              <a:rPr lang="ru-RU" sz="2400" dirty="0" smtClean="0"/>
              <a:t> мети </a:t>
            </a:r>
            <a:r>
              <a:rPr lang="ru-RU" sz="2400" dirty="0" err="1" smtClean="0"/>
              <a:t>зазвичай</a:t>
            </a:r>
            <a:r>
              <a:rPr lang="ru-RU" sz="2400" dirty="0" smtClean="0"/>
              <a:t> </a:t>
            </a:r>
            <a:r>
              <a:rPr lang="ru-RU" sz="2400" dirty="0" err="1" smtClean="0"/>
              <a:t>використовують</a:t>
            </a:r>
            <a:r>
              <a:rPr lang="ru-RU" sz="2400" dirty="0" smtClean="0"/>
              <a:t> бронзово-</a:t>
            </a:r>
            <a:r>
              <a:rPr lang="ru-RU" sz="2400" dirty="0" err="1" smtClean="0"/>
              <a:t>алюмінієвий</a:t>
            </a:r>
            <a:r>
              <a:rPr lang="ru-RU" sz="2400" dirty="0" smtClean="0"/>
              <a:t> </a:t>
            </a:r>
            <a:r>
              <a:rPr lang="ru-RU" sz="2400" dirty="0" err="1" smtClean="0"/>
              <a:t>дріт</a:t>
            </a:r>
            <a:r>
              <a:rPr lang="ru-RU" sz="2400" dirty="0" smtClean="0"/>
              <a:t> </a:t>
            </a:r>
            <a:r>
              <a:rPr lang="ru-RU" sz="2400" dirty="0" err="1" smtClean="0"/>
              <a:t>діаметром</a:t>
            </a:r>
            <a:r>
              <a:rPr lang="ru-RU" sz="2400" dirty="0" smtClean="0"/>
              <a:t> 0,5 мм </a:t>
            </a:r>
            <a:r>
              <a:rPr lang="ru-RU" sz="2400" dirty="0" err="1" smtClean="0"/>
              <a:t>або</a:t>
            </a:r>
            <a:r>
              <a:rPr lang="ru-RU" sz="2400" dirty="0" smtClean="0"/>
              <a:t> </a:t>
            </a:r>
            <a:r>
              <a:rPr lang="ru-RU" sz="2400" dirty="0" err="1" smtClean="0"/>
              <a:t>м'який</a:t>
            </a:r>
            <a:r>
              <a:rPr lang="ru-RU" sz="2400" dirty="0" smtClean="0"/>
              <a:t> </a:t>
            </a:r>
            <a:r>
              <a:rPr lang="ru-RU" sz="2400" dirty="0" err="1" smtClean="0"/>
              <a:t>сталевий</a:t>
            </a:r>
            <a:r>
              <a:rPr lang="ru-RU" sz="2400" dirty="0" smtClean="0"/>
              <a:t> </a:t>
            </a:r>
            <a:r>
              <a:rPr lang="ru-RU" sz="2400" dirty="0" err="1" smtClean="0"/>
              <a:t>неіржавіючий</a:t>
            </a:r>
            <a:r>
              <a:rPr lang="ru-RU" sz="2400" dirty="0" smtClean="0"/>
              <a:t> </a:t>
            </a:r>
            <a:r>
              <a:rPr lang="ru-RU" sz="2400" dirty="0" err="1" smtClean="0"/>
              <a:t>дріт</a:t>
            </a:r>
            <a:r>
              <a:rPr lang="ru-RU" sz="2400" dirty="0" smtClean="0"/>
              <a:t> </a:t>
            </a:r>
            <a:r>
              <a:rPr lang="ru-RU" sz="2400" dirty="0" err="1" smtClean="0"/>
              <a:t>завтовшки</a:t>
            </a:r>
            <a:r>
              <a:rPr lang="ru-RU" sz="2400" dirty="0" smtClean="0"/>
              <a:t> 0,3-0,4 мм. </a:t>
            </a:r>
            <a:r>
              <a:rPr lang="ru-RU" sz="2400" dirty="0" err="1" smtClean="0"/>
              <a:t>Шинування</a:t>
            </a:r>
            <a:r>
              <a:rPr lang="ru-RU" sz="2400" dirty="0" smtClean="0"/>
              <a:t> </a:t>
            </a:r>
            <a:r>
              <a:rPr lang="ru-RU" sz="2400" dirty="0" err="1" smtClean="0"/>
              <a:t>починають</a:t>
            </a:r>
            <a:r>
              <a:rPr lang="ru-RU" sz="2400" dirty="0" smtClean="0"/>
              <a:t> </a:t>
            </a:r>
            <a:r>
              <a:rPr lang="ru-RU" sz="2400" dirty="0" err="1" smtClean="0"/>
              <a:t>із</a:t>
            </a:r>
            <a:r>
              <a:rPr lang="ru-RU" sz="2400" dirty="0" smtClean="0"/>
              <a:t> </a:t>
            </a:r>
            <a:r>
              <a:rPr lang="ru-RU" sz="2400" dirty="0" err="1" smtClean="0"/>
              <a:t>найстійкіших</a:t>
            </a:r>
            <a:r>
              <a:rPr lang="ru-RU" sz="2400" dirty="0" smtClean="0"/>
              <a:t> </a:t>
            </a:r>
            <a:r>
              <a:rPr lang="ru-RU" sz="2400" dirty="0" err="1" smtClean="0"/>
              <a:t>зубів</a:t>
            </a:r>
            <a:r>
              <a:rPr lang="ru-RU" sz="2400" dirty="0" smtClean="0"/>
              <a:t>, обводивши дротом </a:t>
            </a:r>
            <a:r>
              <a:rPr lang="ru-RU" sz="2400" dirty="0" err="1" smtClean="0"/>
              <a:t>шийку</a:t>
            </a:r>
            <a:r>
              <a:rPr lang="ru-RU" sz="2400" dirty="0" smtClean="0"/>
              <a:t> зуба і </a:t>
            </a:r>
            <a:r>
              <a:rPr lang="ru-RU" sz="2400" dirty="0" err="1" smtClean="0"/>
              <a:t>скручуючи</a:t>
            </a:r>
            <a:r>
              <a:rPr lang="ru-RU" sz="2400" dirty="0" smtClean="0"/>
              <a:t> </a:t>
            </a:r>
            <a:r>
              <a:rPr lang="ru-RU" sz="2400" dirty="0" err="1" smtClean="0"/>
              <a:t>обидва</a:t>
            </a:r>
            <a:r>
              <a:rPr lang="ru-RU" sz="2400" dirty="0" smtClean="0"/>
              <a:t> </a:t>
            </a:r>
            <a:r>
              <a:rPr lang="ru-RU" sz="2400" dirty="0" err="1" smtClean="0"/>
              <a:t>кінці</a:t>
            </a:r>
            <a:r>
              <a:rPr lang="ru-RU" sz="2400" dirty="0" smtClean="0"/>
              <a:t> в </a:t>
            </a:r>
            <a:r>
              <a:rPr lang="ru-RU" sz="2400" dirty="0" err="1" smtClean="0"/>
              <a:t>міжзубних</a:t>
            </a:r>
            <a:r>
              <a:rPr lang="ru-RU" sz="2400" dirty="0" smtClean="0"/>
              <a:t> </a:t>
            </a:r>
            <a:r>
              <a:rPr lang="ru-RU" sz="2400" dirty="0" err="1" smtClean="0"/>
              <a:t>проміжках</a:t>
            </a:r>
            <a:r>
              <a:rPr lang="ru-RU" sz="2400" dirty="0" smtClean="0"/>
              <a:t> на </a:t>
            </a:r>
            <a:r>
              <a:rPr lang="ru-RU" sz="2400" dirty="0" err="1" smtClean="0"/>
              <a:t>стільки</a:t>
            </a:r>
            <a:r>
              <a:rPr lang="ru-RU" sz="2400" dirty="0" smtClean="0"/>
              <a:t> </a:t>
            </a:r>
            <a:r>
              <a:rPr lang="ru-RU" sz="2400" dirty="0" err="1" smtClean="0"/>
              <a:t>зворотів</a:t>
            </a:r>
            <a:r>
              <a:rPr lang="ru-RU" sz="2400" dirty="0" smtClean="0"/>
              <a:t>, </a:t>
            </a:r>
            <a:r>
              <a:rPr lang="ru-RU" sz="2400" dirty="0" err="1" smtClean="0"/>
              <a:t>скільки</a:t>
            </a:r>
            <a:r>
              <a:rPr lang="ru-RU" sz="2400" dirty="0" smtClean="0"/>
              <a:t> </a:t>
            </a:r>
            <a:r>
              <a:rPr lang="ru-RU" sz="2400" dirty="0" err="1" smtClean="0"/>
              <a:t>необхідно</a:t>
            </a:r>
            <a:r>
              <a:rPr lang="ru-RU" sz="2400" dirty="0" smtClean="0"/>
              <a:t> для </a:t>
            </a:r>
            <a:r>
              <a:rPr lang="ru-RU" sz="2400" dirty="0" err="1" smtClean="0"/>
              <a:t>надання</a:t>
            </a:r>
            <a:r>
              <a:rPr lang="ru-RU" sz="2400" dirty="0" smtClean="0"/>
              <a:t> </a:t>
            </a:r>
            <a:r>
              <a:rPr lang="ru-RU" sz="2400" dirty="0" smtClean="0"/>
              <a:t>дроту </a:t>
            </a:r>
            <a:r>
              <a:rPr lang="ru-RU" sz="2400" dirty="0" err="1" smtClean="0"/>
              <a:t>необхідної</a:t>
            </a:r>
            <a:r>
              <a:rPr lang="ru-RU" sz="2400" dirty="0" smtClean="0"/>
              <a:t> </a:t>
            </a:r>
            <a:r>
              <a:rPr lang="ru-RU" sz="2400" dirty="0" err="1" smtClean="0"/>
              <a:t>жорсткості</a:t>
            </a:r>
            <a:r>
              <a:rPr lang="ru-RU" sz="2400" dirty="0" smtClean="0"/>
              <a:t>. При </a:t>
            </a:r>
            <a:r>
              <a:rPr lang="ru-RU" sz="2400" dirty="0" err="1" smtClean="0"/>
              <a:t>цьому</a:t>
            </a:r>
            <a:r>
              <a:rPr lang="ru-RU" sz="2400" dirty="0" smtClean="0"/>
              <a:t> </a:t>
            </a:r>
            <a:r>
              <a:rPr lang="ru-RU" sz="2400" dirty="0" err="1" smtClean="0"/>
              <a:t>необхідно</a:t>
            </a:r>
            <a:r>
              <a:rPr lang="ru-RU" sz="2400" dirty="0" smtClean="0"/>
              <a:t> </a:t>
            </a:r>
            <a:r>
              <a:rPr lang="ru-RU" sz="2400" dirty="0" err="1" smtClean="0"/>
              <a:t>стежити</a:t>
            </a:r>
            <a:r>
              <a:rPr lang="ru-RU" sz="2400" dirty="0" smtClean="0"/>
              <a:t> за </a:t>
            </a:r>
            <a:r>
              <a:rPr lang="ru-RU" sz="2400" dirty="0" err="1" smtClean="0"/>
              <a:t>тим</a:t>
            </a:r>
            <a:r>
              <a:rPr lang="ru-RU" sz="2400" dirty="0" smtClean="0"/>
              <a:t>, </a:t>
            </a:r>
            <a:r>
              <a:rPr lang="ru-RU" sz="2400" dirty="0" err="1" smtClean="0"/>
              <a:t>щоб</a:t>
            </a:r>
            <a:r>
              <a:rPr lang="ru-RU" sz="2400" dirty="0" smtClean="0"/>
              <a:t> </a:t>
            </a:r>
            <a:r>
              <a:rPr lang="ru-RU" sz="2400" dirty="0" err="1" smtClean="0"/>
              <a:t>лігатура</a:t>
            </a:r>
            <a:r>
              <a:rPr lang="ru-RU" sz="2400" dirty="0" smtClean="0"/>
              <a:t> не </a:t>
            </a:r>
            <a:r>
              <a:rPr lang="ru-RU" sz="2400" dirty="0" err="1" smtClean="0"/>
              <a:t>травмувала</a:t>
            </a:r>
            <a:r>
              <a:rPr lang="ru-RU" sz="2400" dirty="0" smtClean="0"/>
              <a:t> ясна.</a:t>
            </a:r>
            <a:endParaRPr lang="ru-RU" sz="2400" dirty="0"/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20688"/>
            <a:ext cx="8208912" cy="1143000"/>
          </a:xfr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ru-RU" dirty="0" err="1" smtClean="0"/>
              <a:t>Спос</a:t>
            </a:r>
            <a:r>
              <a:rPr lang="en-US" dirty="0" err="1" smtClean="0"/>
              <a:t>i</a:t>
            </a:r>
            <a:r>
              <a:rPr lang="ru-RU" dirty="0" smtClean="0"/>
              <a:t>б </a:t>
            </a:r>
            <a:r>
              <a:rPr lang="ru-RU" dirty="0" err="1" smtClean="0"/>
              <a:t>скр</a:t>
            </a:r>
            <a:r>
              <a:rPr lang="en-US" dirty="0" err="1" smtClean="0"/>
              <a:t>i</a:t>
            </a:r>
            <a:r>
              <a:rPr lang="ru-RU" dirty="0" err="1" smtClean="0"/>
              <a:t>плення</a:t>
            </a:r>
            <a:r>
              <a:rPr lang="ru-RU" dirty="0" smtClean="0"/>
              <a:t> зуб</a:t>
            </a:r>
            <a:r>
              <a:rPr lang="en-US" dirty="0" err="1" smtClean="0"/>
              <a:t>i</a:t>
            </a:r>
            <a:r>
              <a:rPr lang="ru-RU" dirty="0" smtClean="0"/>
              <a:t>в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ln w="38100"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endParaRPr lang="ru-RU" dirty="0" smtClean="0"/>
          </a:p>
          <a:p>
            <a:r>
              <a:rPr lang="ru-RU" dirty="0" smtClean="0"/>
              <a:t>Для </a:t>
            </a:r>
            <a:r>
              <a:rPr lang="ru-RU" dirty="0" err="1" smtClean="0"/>
              <a:t>цього</a:t>
            </a:r>
            <a:r>
              <a:rPr lang="ru-RU" dirty="0" smtClean="0"/>
              <a:t> </a:t>
            </a:r>
            <a:r>
              <a:rPr lang="ru-RU" dirty="0" err="1" smtClean="0"/>
              <a:t>її</a:t>
            </a:r>
            <a:r>
              <a:rPr lang="ru-RU" dirty="0" smtClean="0"/>
              <a:t> </a:t>
            </a:r>
            <a:r>
              <a:rPr lang="ru-RU" dirty="0" err="1" smtClean="0"/>
              <a:t>накладають</a:t>
            </a:r>
            <a:r>
              <a:rPr lang="ru-RU" dirty="0" smtClean="0"/>
              <a:t> </a:t>
            </a:r>
            <a:r>
              <a:rPr lang="ru-RU" dirty="0" err="1" smtClean="0"/>
              <a:t>поперемінно</a:t>
            </a:r>
            <a:r>
              <a:rPr lang="ru-RU" dirty="0" smtClean="0"/>
              <a:t> </a:t>
            </a:r>
            <a:r>
              <a:rPr lang="ru-RU" dirty="0" err="1" smtClean="0"/>
              <a:t>вище</a:t>
            </a:r>
            <a:r>
              <a:rPr lang="ru-RU" dirty="0" smtClean="0"/>
              <a:t> </a:t>
            </a:r>
            <a:r>
              <a:rPr lang="ru-RU" dirty="0" err="1" smtClean="0"/>
              <a:t>і</a:t>
            </a:r>
            <a:r>
              <a:rPr lang="ru-RU" dirty="0" smtClean="0"/>
              <a:t> </a:t>
            </a:r>
            <a:r>
              <a:rPr lang="ru-RU" dirty="0" err="1" smtClean="0"/>
              <a:t>нижче</a:t>
            </a:r>
            <a:r>
              <a:rPr lang="ru-RU" dirty="0" smtClean="0"/>
              <a:t> за </a:t>
            </a:r>
            <a:r>
              <a:rPr lang="ru-RU" dirty="0" err="1" smtClean="0"/>
              <a:t>міжзубні</a:t>
            </a:r>
            <a:r>
              <a:rPr lang="ru-RU" dirty="0" smtClean="0"/>
              <a:t> </a:t>
            </a:r>
            <a:r>
              <a:rPr lang="ru-RU" dirty="0" err="1" smtClean="0"/>
              <a:t>контактні</a:t>
            </a:r>
            <a:r>
              <a:rPr lang="ru-RU" dirty="0" smtClean="0"/>
              <a:t> </a:t>
            </a:r>
            <a:r>
              <a:rPr lang="ru-RU" dirty="0" err="1" smtClean="0"/>
              <a:t>пункти</a:t>
            </a:r>
            <a:r>
              <a:rPr lang="ru-RU" dirty="0" smtClean="0"/>
              <a:t> </a:t>
            </a:r>
            <a:r>
              <a:rPr lang="ru-RU" dirty="0" err="1" smtClean="0"/>
              <a:t>відповідно</a:t>
            </a:r>
            <a:r>
              <a:rPr lang="ru-RU" dirty="0" smtClean="0"/>
              <a:t> до </a:t>
            </a:r>
            <a:r>
              <a:rPr lang="ru-RU" dirty="0" err="1" smtClean="0"/>
              <a:t>анатомічної</a:t>
            </a:r>
            <a:r>
              <a:rPr lang="ru-RU" dirty="0" smtClean="0"/>
              <a:t> </a:t>
            </a:r>
            <a:r>
              <a:rPr lang="ru-RU" dirty="0" err="1" smtClean="0"/>
              <a:t>форми</a:t>
            </a:r>
            <a:r>
              <a:rPr lang="ru-RU" dirty="0" smtClean="0"/>
              <a:t> </a:t>
            </a:r>
            <a:r>
              <a:rPr lang="ru-RU" dirty="0" err="1" smtClean="0"/>
              <a:t>коронкової</a:t>
            </a:r>
            <a:r>
              <a:rPr lang="ru-RU" dirty="0" smtClean="0"/>
              <a:t> </a:t>
            </a:r>
            <a:r>
              <a:rPr lang="ru-RU" dirty="0" err="1" smtClean="0"/>
              <a:t>частини</a:t>
            </a:r>
            <a:r>
              <a:rPr lang="ru-RU" dirty="0" smtClean="0"/>
              <a:t> </a:t>
            </a:r>
            <a:r>
              <a:rPr lang="ru-RU" dirty="0" err="1" smtClean="0"/>
              <a:t>зубів</a:t>
            </a:r>
            <a:r>
              <a:rPr lang="ru-RU" dirty="0" smtClean="0"/>
              <a:t>. До </a:t>
            </a:r>
            <a:r>
              <a:rPr lang="ru-RU" dirty="0" err="1" smtClean="0"/>
              <a:t>недоліків</a:t>
            </a:r>
            <a:r>
              <a:rPr lang="ru-RU" dirty="0" smtClean="0"/>
              <a:t> </a:t>
            </a:r>
            <a:r>
              <a:rPr lang="ru-RU" dirty="0" err="1" smtClean="0"/>
              <a:t>шини</a:t>
            </a:r>
            <a:r>
              <a:rPr lang="ru-RU" dirty="0" smtClean="0"/>
              <a:t> </a:t>
            </a:r>
            <a:r>
              <a:rPr lang="ru-RU" dirty="0" err="1" smtClean="0"/>
              <a:t>слід</a:t>
            </a:r>
            <a:r>
              <a:rPr lang="ru-RU" dirty="0" smtClean="0"/>
              <a:t> </a:t>
            </a:r>
            <a:r>
              <a:rPr lang="ru-RU" dirty="0" err="1" smtClean="0"/>
              <a:t>віднести</a:t>
            </a:r>
            <a:r>
              <a:rPr lang="ru-RU" dirty="0" smtClean="0"/>
              <a:t> </a:t>
            </a:r>
            <a:r>
              <a:rPr lang="ru-RU" dirty="0" err="1" smtClean="0"/>
              <a:t>труднощі</a:t>
            </a:r>
            <a:r>
              <a:rPr lang="ru-RU" dirty="0" smtClean="0"/>
              <a:t> у </a:t>
            </a:r>
            <a:r>
              <a:rPr lang="ru-RU" dirty="0" err="1" smtClean="0"/>
              <a:t>її</a:t>
            </a:r>
            <a:r>
              <a:rPr lang="ru-RU" dirty="0" smtClean="0"/>
              <a:t> </a:t>
            </a:r>
            <a:r>
              <a:rPr lang="ru-RU" dirty="0" err="1" smtClean="0"/>
              <a:t>виготовленні</a:t>
            </a:r>
            <a:r>
              <a:rPr lang="ru-RU" dirty="0" smtClean="0"/>
              <a:t>, </a:t>
            </a:r>
            <a:r>
              <a:rPr lang="ru-RU" dirty="0" err="1" smtClean="0"/>
              <a:t>небезпеку</a:t>
            </a:r>
            <a:r>
              <a:rPr lang="ru-RU" dirty="0" smtClean="0"/>
              <a:t> </a:t>
            </a:r>
            <a:r>
              <a:rPr lang="ru-RU" dirty="0" err="1" smtClean="0"/>
              <a:t>травми</a:t>
            </a:r>
            <a:r>
              <a:rPr lang="ru-RU" dirty="0" smtClean="0"/>
              <a:t> </a:t>
            </a:r>
            <a:r>
              <a:rPr lang="ru-RU" dirty="0" err="1" smtClean="0"/>
              <a:t>найбільш</a:t>
            </a:r>
            <a:r>
              <a:rPr lang="ru-RU" dirty="0" smtClean="0"/>
              <a:t> </a:t>
            </a:r>
            <a:r>
              <a:rPr lang="ru-RU" dirty="0" err="1" smtClean="0"/>
              <a:t>рухливих</a:t>
            </a:r>
            <a:r>
              <a:rPr lang="ru-RU" dirty="0" smtClean="0"/>
              <a:t> </a:t>
            </a:r>
            <a:r>
              <a:rPr lang="ru-RU" dirty="0" err="1" smtClean="0"/>
              <a:t>зубів</a:t>
            </a:r>
            <a:r>
              <a:rPr lang="ru-RU" dirty="0" smtClean="0"/>
              <a:t> і </a:t>
            </a:r>
            <a:r>
              <a:rPr lang="ru-RU" dirty="0" err="1" smtClean="0"/>
              <a:t>краєвого</a:t>
            </a:r>
            <a:r>
              <a:rPr lang="ru-RU" dirty="0" smtClean="0"/>
              <a:t> пародонту. </a:t>
            </a:r>
            <a:r>
              <a:rPr lang="ru-RU" dirty="0" err="1" smtClean="0"/>
              <a:t>Крім</a:t>
            </a:r>
            <a:r>
              <a:rPr lang="ru-RU" dirty="0" smtClean="0"/>
              <a:t> того, шина </a:t>
            </a:r>
            <a:r>
              <a:rPr lang="ru-RU" dirty="0" err="1" smtClean="0"/>
              <a:t>може</a:t>
            </a:r>
            <a:r>
              <a:rPr lang="ru-RU" dirty="0" smtClean="0"/>
              <a:t> бути </a:t>
            </a:r>
            <a:r>
              <a:rPr lang="ru-RU" dirty="0" err="1" smtClean="0"/>
              <a:t>також</a:t>
            </a:r>
            <a:r>
              <a:rPr lang="ru-RU" dirty="0" smtClean="0"/>
              <a:t> причиною </a:t>
            </a:r>
            <a:r>
              <a:rPr lang="ru-RU" dirty="0" err="1" smtClean="0"/>
              <a:t>травми</a:t>
            </a:r>
            <a:r>
              <a:rPr lang="ru-RU" dirty="0" smtClean="0"/>
              <a:t> </a:t>
            </a:r>
            <a:r>
              <a:rPr lang="ru-RU" dirty="0" err="1" smtClean="0"/>
              <a:t>слизової</a:t>
            </a:r>
            <a:r>
              <a:rPr lang="ru-RU" dirty="0" smtClean="0"/>
              <a:t> </a:t>
            </a:r>
            <a:r>
              <a:rPr lang="ru-RU" dirty="0" err="1" smtClean="0"/>
              <a:t>оболонки</a:t>
            </a:r>
            <a:r>
              <a:rPr lang="ru-RU" dirty="0" smtClean="0"/>
              <a:t> </a:t>
            </a:r>
            <a:r>
              <a:rPr lang="ru-RU" dirty="0" err="1" smtClean="0"/>
              <a:t>мови</a:t>
            </a:r>
            <a:r>
              <a:rPr lang="ru-RU" dirty="0" smtClean="0"/>
              <a:t>, </a:t>
            </a:r>
            <a:r>
              <a:rPr lang="ru-RU" dirty="0" err="1" smtClean="0"/>
              <a:t>щік</a:t>
            </a:r>
            <a:r>
              <a:rPr lang="ru-RU" dirty="0" smtClean="0"/>
              <a:t> </a:t>
            </a:r>
            <a:r>
              <a:rPr lang="ru-RU" dirty="0" err="1" smtClean="0"/>
              <a:t>і</a:t>
            </a:r>
            <a:r>
              <a:rPr lang="ru-RU" dirty="0" smtClean="0"/>
              <a:t> губ.</a:t>
            </a:r>
            <a:endParaRPr lang="ru-RU" dirty="0"/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/>
              <a:t>     </a:t>
            </a:r>
            <a:r>
              <a:rPr lang="ru-RU" dirty="0" err="1" smtClean="0"/>
              <a:t>Спос</a:t>
            </a:r>
            <a:r>
              <a:rPr lang="en-US" dirty="0" err="1" smtClean="0"/>
              <a:t>i</a:t>
            </a:r>
            <a:r>
              <a:rPr lang="ru-RU" dirty="0" smtClean="0"/>
              <a:t>б </a:t>
            </a:r>
            <a:r>
              <a:rPr lang="ru-RU" dirty="0" err="1" smtClean="0"/>
              <a:t>скр</a:t>
            </a:r>
            <a:r>
              <a:rPr lang="en-US" dirty="0" err="1" smtClean="0"/>
              <a:t>i</a:t>
            </a:r>
            <a:r>
              <a:rPr lang="ru-RU" dirty="0" err="1" smtClean="0"/>
              <a:t>плення</a:t>
            </a:r>
            <a:r>
              <a:rPr lang="ru-RU" dirty="0" smtClean="0"/>
              <a:t> зуб</a:t>
            </a:r>
            <a:r>
              <a:rPr lang="en-US" dirty="0" err="1" smtClean="0"/>
              <a:t>i</a:t>
            </a:r>
            <a:r>
              <a:rPr lang="ru-RU" dirty="0" smtClean="0"/>
              <a:t>в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ln w="38100"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r>
              <a:rPr lang="uk-UA" dirty="0" smtClean="0"/>
              <a:t>Складнішу конструкцію дротяної шини запропонував </a:t>
            </a:r>
            <a:r>
              <a:rPr lang="en-US" b="1" dirty="0" err="1" smtClean="0"/>
              <a:t>Mamlok-Grunberg</a:t>
            </a:r>
            <a:r>
              <a:rPr lang="en-US" b="1" dirty="0" smtClean="0"/>
              <a:t>. </a:t>
            </a:r>
            <a:r>
              <a:rPr lang="ru-RU" dirty="0" smtClean="0"/>
              <a:t>На </a:t>
            </a:r>
            <a:r>
              <a:rPr lang="ru-RU" dirty="0" err="1" smtClean="0"/>
              <a:t>крайні</a:t>
            </a:r>
            <a:r>
              <a:rPr lang="ru-RU" dirty="0" smtClean="0"/>
              <a:t>, </a:t>
            </a:r>
            <a:r>
              <a:rPr lang="ru-RU" dirty="0" err="1" smtClean="0"/>
              <a:t>обмежуючі</a:t>
            </a:r>
            <a:r>
              <a:rPr lang="ru-RU" dirty="0" smtClean="0"/>
              <a:t> </a:t>
            </a:r>
            <a:r>
              <a:rPr lang="ru-RU" dirty="0" smtClean="0"/>
              <a:t>шину </a:t>
            </a:r>
            <a:r>
              <a:rPr lang="ru-RU" dirty="0" err="1" smtClean="0"/>
              <a:t>зуби</a:t>
            </a:r>
            <a:r>
              <a:rPr lang="ru-RU" dirty="0" smtClean="0"/>
              <a:t> — </a:t>
            </a:r>
            <a:r>
              <a:rPr lang="uk-UA" dirty="0" err="1" smtClean="0"/>
              <a:t>премоляри</a:t>
            </a:r>
            <a:r>
              <a:rPr lang="uk-UA" dirty="0" smtClean="0"/>
              <a:t> або моляри, готують кільця, до яких припаюють дріт, зігнутий </a:t>
            </a:r>
            <a:r>
              <a:rPr lang="uk-UA" dirty="0" err="1" smtClean="0"/>
              <a:t>дотично</a:t>
            </a:r>
            <a:r>
              <a:rPr lang="uk-UA" dirty="0" smtClean="0"/>
              <a:t> до вестибулярної поверхні передніх </a:t>
            </a:r>
            <a:r>
              <a:rPr lang="uk-UA" dirty="0" err="1" smtClean="0"/>
              <a:t>шинуючих</a:t>
            </a:r>
            <a:r>
              <a:rPr lang="uk-UA" dirty="0" smtClean="0"/>
              <a:t> зубів.</a:t>
            </a:r>
            <a:r>
              <a:rPr lang="ru-RU" dirty="0" smtClean="0"/>
              <a:t> </a:t>
            </a:r>
            <a:r>
              <a:rPr lang="ru-RU" dirty="0" err="1" smtClean="0"/>
              <a:t>Кільця</a:t>
            </a:r>
            <a:r>
              <a:rPr lang="ru-RU" dirty="0" smtClean="0"/>
              <a:t> не </a:t>
            </a:r>
            <a:r>
              <a:rPr lang="ru-RU" dirty="0" err="1" smtClean="0"/>
              <a:t>повинні</a:t>
            </a:r>
            <a:r>
              <a:rPr lang="ru-RU" dirty="0" smtClean="0"/>
              <a:t> </a:t>
            </a:r>
            <a:r>
              <a:rPr lang="ru-RU" dirty="0" err="1" smtClean="0"/>
              <a:t>торкатись</a:t>
            </a:r>
            <a:r>
              <a:rPr lang="ru-RU" dirty="0" smtClean="0"/>
              <a:t> </a:t>
            </a:r>
            <a:r>
              <a:rPr lang="ru-RU" dirty="0" err="1" smtClean="0"/>
              <a:t>ясенного</a:t>
            </a:r>
            <a:r>
              <a:rPr lang="ru-RU" dirty="0" smtClean="0"/>
              <a:t> краю, </a:t>
            </a:r>
            <a:r>
              <a:rPr lang="ru-RU" dirty="0" err="1" smtClean="0"/>
              <a:t>щоб</a:t>
            </a:r>
            <a:r>
              <a:rPr lang="ru-RU" dirty="0" smtClean="0"/>
              <a:t> не </a:t>
            </a:r>
            <a:r>
              <a:rPr lang="ru-RU" dirty="0" err="1" smtClean="0"/>
              <a:t>травмувати</a:t>
            </a:r>
            <a:r>
              <a:rPr lang="ru-RU" dirty="0" smtClean="0"/>
              <a:t> </a:t>
            </a:r>
            <a:r>
              <a:rPr lang="ru-RU" dirty="0" err="1" smtClean="0"/>
              <a:t>тканини</a:t>
            </a:r>
            <a:r>
              <a:rPr lang="ru-RU" dirty="0" smtClean="0"/>
              <a:t> </a:t>
            </a:r>
            <a:r>
              <a:rPr lang="ru-RU" dirty="0" err="1" smtClean="0"/>
              <a:t>краєвого</a:t>
            </a:r>
            <a:r>
              <a:rPr lang="ru-RU" dirty="0" smtClean="0"/>
              <a:t> пародонту. </a:t>
            </a:r>
            <a:r>
              <a:rPr lang="ru-RU" dirty="0" err="1" smtClean="0"/>
              <a:t>Рухливі</a:t>
            </a:r>
            <a:r>
              <a:rPr lang="ru-RU" dirty="0" smtClean="0"/>
              <a:t> </a:t>
            </a:r>
            <a:r>
              <a:rPr lang="ru-RU" dirty="0" err="1" smtClean="0"/>
              <a:t>зуби</a:t>
            </a:r>
            <a:r>
              <a:rPr lang="ru-RU" dirty="0" smtClean="0"/>
              <a:t> </a:t>
            </a:r>
            <a:r>
              <a:rPr lang="ru-RU" dirty="0" err="1" smtClean="0"/>
              <a:t>фіксують</a:t>
            </a:r>
            <a:r>
              <a:rPr lang="ru-RU" dirty="0" smtClean="0"/>
              <a:t> до </a:t>
            </a:r>
            <a:r>
              <a:rPr lang="ru-RU" dirty="0" err="1" smtClean="0"/>
              <a:t>дротяної</a:t>
            </a:r>
            <a:r>
              <a:rPr lang="ru-RU" dirty="0" smtClean="0"/>
              <a:t> дуги за </a:t>
            </a:r>
            <a:r>
              <a:rPr lang="ru-RU" dirty="0" err="1" smtClean="0"/>
              <a:t>допомогою</a:t>
            </a:r>
            <a:r>
              <a:rPr lang="ru-RU" dirty="0" smtClean="0"/>
              <a:t> тонких </a:t>
            </a:r>
            <a:r>
              <a:rPr lang="ru-RU" dirty="0" err="1" smtClean="0"/>
              <a:t>дротяних</a:t>
            </a:r>
            <a:r>
              <a:rPr lang="ru-RU" dirty="0" smtClean="0"/>
              <a:t> </a:t>
            </a:r>
            <a:r>
              <a:rPr lang="ru-RU" dirty="0" err="1" smtClean="0"/>
              <a:t>лігатур</a:t>
            </a:r>
            <a:r>
              <a:rPr lang="ru-RU" dirty="0" smtClean="0"/>
              <a:t>. </a:t>
            </a:r>
            <a:r>
              <a:rPr lang="ru-RU" dirty="0" err="1" smtClean="0"/>
              <a:t>Однією</a:t>
            </a:r>
            <a:r>
              <a:rPr lang="ru-RU" dirty="0" smtClean="0"/>
              <a:t> з </a:t>
            </a:r>
            <a:r>
              <a:rPr lang="ru-RU" dirty="0" err="1" smtClean="0"/>
              <a:t>важливих</a:t>
            </a:r>
            <a:r>
              <a:rPr lang="ru-RU" dirty="0" smtClean="0"/>
              <a:t> </a:t>
            </a:r>
            <a:r>
              <a:rPr lang="ru-RU" dirty="0" err="1" smtClean="0"/>
              <a:t>переваг</a:t>
            </a:r>
            <a:r>
              <a:rPr lang="ru-RU" dirty="0" smtClean="0"/>
              <a:t> </a:t>
            </a:r>
            <a:r>
              <a:rPr lang="ru-RU" dirty="0" err="1" smtClean="0"/>
              <a:t>цієї</a:t>
            </a:r>
            <a:r>
              <a:rPr lang="ru-RU" dirty="0" smtClean="0"/>
              <a:t> </a:t>
            </a:r>
            <a:r>
              <a:rPr lang="ru-RU" dirty="0" err="1" smtClean="0"/>
              <a:t>шини</a:t>
            </a:r>
            <a:r>
              <a:rPr lang="ru-RU" dirty="0" smtClean="0"/>
              <a:t> </a:t>
            </a:r>
            <a:r>
              <a:rPr lang="ru-RU" dirty="0" smtClean="0"/>
              <a:t>є </a:t>
            </a:r>
            <a:r>
              <a:rPr lang="ru-RU" dirty="0" err="1" smtClean="0"/>
              <a:t>можливість</a:t>
            </a:r>
            <a:r>
              <a:rPr lang="ru-RU" dirty="0" smtClean="0"/>
              <a:t> </a:t>
            </a:r>
            <a:r>
              <a:rPr lang="ru-RU" dirty="0" err="1" smtClean="0"/>
              <a:t>виправлення</a:t>
            </a:r>
            <a:r>
              <a:rPr lang="ru-RU" dirty="0" smtClean="0"/>
              <a:t> </a:t>
            </a:r>
            <a:r>
              <a:rPr lang="ru-RU" dirty="0" err="1" smtClean="0"/>
              <a:t>положення</a:t>
            </a:r>
            <a:r>
              <a:rPr lang="ru-RU" dirty="0" smtClean="0"/>
              <a:t> </a:t>
            </a:r>
            <a:r>
              <a:rPr lang="ru-RU" dirty="0" err="1" smtClean="0"/>
              <a:t>окремих</a:t>
            </a:r>
            <a:r>
              <a:rPr lang="ru-RU" dirty="0" smtClean="0"/>
              <a:t> </a:t>
            </a:r>
            <a:r>
              <a:rPr lang="ru-RU" dirty="0" err="1" smtClean="0"/>
              <a:t>зубів</a:t>
            </a:r>
            <a:r>
              <a:rPr lang="ru-RU" dirty="0" smtClean="0"/>
              <a:t>, </a:t>
            </a:r>
            <a:r>
              <a:rPr lang="ru-RU" dirty="0" err="1" smtClean="0"/>
              <a:t>що</a:t>
            </a:r>
            <a:r>
              <a:rPr lang="ru-RU" dirty="0" smtClean="0"/>
              <a:t> </a:t>
            </a:r>
            <a:r>
              <a:rPr lang="ru-RU" dirty="0" err="1" smtClean="0"/>
              <a:t>розташовувались</a:t>
            </a:r>
            <a:r>
              <a:rPr lang="ru-RU" dirty="0" smtClean="0"/>
              <a:t> </a:t>
            </a:r>
            <a:r>
              <a:rPr lang="ru-RU" dirty="0" smtClean="0"/>
              <a:t>за </a:t>
            </a:r>
            <a:r>
              <a:rPr lang="ru-RU" dirty="0" smtClean="0"/>
              <a:t>межою </a:t>
            </a:r>
            <a:r>
              <a:rPr lang="ru-RU" dirty="0" smtClean="0"/>
              <a:t>зубного ряду, за </a:t>
            </a:r>
            <a:r>
              <a:rPr lang="ru-RU" dirty="0" err="1" smtClean="0"/>
              <a:t>допомогою</a:t>
            </a:r>
            <a:r>
              <a:rPr lang="ru-RU" dirty="0" smtClean="0"/>
              <a:t> </a:t>
            </a:r>
            <a:r>
              <a:rPr lang="ru-RU" dirty="0" err="1" smtClean="0"/>
              <a:t>підтягування</a:t>
            </a:r>
            <a:r>
              <a:rPr lang="ru-RU" dirty="0" smtClean="0"/>
              <a:t> </a:t>
            </a:r>
            <a:r>
              <a:rPr lang="ru-RU" dirty="0" err="1" smtClean="0"/>
              <a:t>їх</a:t>
            </a:r>
            <a:r>
              <a:rPr lang="ru-RU" dirty="0" smtClean="0"/>
              <a:t> до </a:t>
            </a:r>
            <a:r>
              <a:rPr lang="ru-RU" dirty="0" err="1" smtClean="0"/>
              <a:t>шини</a:t>
            </a:r>
            <a:r>
              <a:rPr lang="ru-RU" dirty="0" smtClean="0"/>
              <a:t> з </a:t>
            </a:r>
            <a:r>
              <a:rPr lang="ru-RU" dirty="0" err="1" smtClean="0"/>
              <a:t>подальшою</a:t>
            </a:r>
            <a:r>
              <a:rPr lang="ru-RU" dirty="0" smtClean="0"/>
              <a:t> </a:t>
            </a:r>
            <a:r>
              <a:rPr lang="ru-RU" dirty="0" err="1" smtClean="0"/>
              <a:t>фіксацією</a:t>
            </a:r>
            <a:r>
              <a:rPr lang="ru-RU" dirty="0" smtClean="0"/>
              <a:t> </a:t>
            </a:r>
            <a:r>
              <a:rPr lang="ru-RU" dirty="0" err="1" smtClean="0"/>
              <a:t>дротяною</a:t>
            </a:r>
            <a:r>
              <a:rPr lang="ru-RU" dirty="0" smtClean="0"/>
              <a:t> </a:t>
            </a:r>
            <a:r>
              <a:rPr lang="ru-RU" dirty="0" err="1" smtClean="0"/>
              <a:t>лігатурою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908720"/>
            <a:ext cx="8147248" cy="576064"/>
          </a:xfr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en-US" dirty="0" smtClean="0"/>
              <a:t>  </a:t>
            </a:r>
            <a:br>
              <a:rPr lang="en-US" dirty="0" smtClean="0"/>
            </a:br>
            <a:r>
              <a:rPr lang="en-US" dirty="0" smtClean="0"/>
              <a:t>                    </a:t>
            </a:r>
            <a:r>
              <a:rPr lang="ru-RU" sz="4400" dirty="0" smtClean="0"/>
              <a:t>: </a:t>
            </a:r>
            <a:br>
              <a:rPr lang="ru-RU" sz="4400" dirty="0" smtClean="0"/>
            </a:br>
            <a:r>
              <a:rPr lang="en-US" sz="4400" dirty="0" smtClean="0"/>
              <a:t>                      </a:t>
            </a:r>
            <a:r>
              <a:rPr lang="ru-RU" sz="4400" dirty="0" smtClean="0"/>
              <a:t>Шина </a:t>
            </a:r>
            <a:r>
              <a:rPr lang="en-US" sz="4400" dirty="0" smtClean="0"/>
              <a:t>Novotny</a:t>
            </a:r>
            <a:endParaRPr lang="ru-RU" sz="4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a) — </a:t>
            </a:r>
            <a:r>
              <a:rPr lang="ru-RU" dirty="0" err="1" smtClean="0"/>
              <a:t>вигляд</a:t>
            </a:r>
            <a:r>
              <a:rPr lang="ru-RU" dirty="0" smtClean="0"/>
              <a:t> з </a:t>
            </a:r>
            <a:r>
              <a:rPr lang="ru-RU" dirty="0" err="1" smtClean="0"/>
              <a:t>вестибулярної</a:t>
            </a:r>
            <a:r>
              <a:rPr lang="ru-RU" dirty="0" smtClean="0"/>
              <a:t> </a:t>
            </a:r>
            <a:r>
              <a:rPr lang="ru-RU" dirty="0" err="1" smtClean="0"/>
              <a:t>поверхні</a:t>
            </a:r>
            <a:r>
              <a:rPr lang="ru-RU" dirty="0" smtClean="0"/>
              <a:t>, </a:t>
            </a:r>
            <a:endParaRPr lang="en-US" dirty="0" smtClean="0"/>
          </a:p>
          <a:p>
            <a:r>
              <a:rPr lang="ru-RU" dirty="0" smtClean="0"/>
              <a:t> б) — </a:t>
            </a:r>
            <a:r>
              <a:rPr lang="ru-RU" dirty="0" err="1" smtClean="0"/>
              <a:t>вигляд</a:t>
            </a:r>
            <a:r>
              <a:rPr lang="ru-RU" dirty="0" smtClean="0"/>
              <a:t> з </a:t>
            </a:r>
            <a:r>
              <a:rPr lang="ru-RU" dirty="0" err="1" smtClean="0"/>
              <a:t>язичної</a:t>
            </a:r>
            <a:r>
              <a:rPr lang="ru-RU" dirty="0" smtClean="0"/>
              <a:t> </a:t>
            </a:r>
            <a:r>
              <a:rPr lang="ru-RU" dirty="0" err="1" smtClean="0"/>
              <a:t>поверхні</a:t>
            </a: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ru-RU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467544" y="3212976"/>
            <a:ext cx="8280920" cy="2760662"/>
          </a:xfrm>
          <a:prstGeom prst="rect">
            <a:avLst/>
          </a:prstGeom>
          <a:solidFill>
            <a:srgbClr val="FF0000"/>
          </a:solidFill>
          <a:ln w="38100">
            <a:solidFill>
              <a:schemeClr val="tx1"/>
            </a:solidFill>
          </a:ln>
        </p:spPr>
      </p:pic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n-US" sz="4000" dirty="0" smtClean="0"/>
              <a:t> </a:t>
            </a:r>
            <a:r>
              <a:rPr lang="ru-RU" sz="4000" dirty="0" err="1" smtClean="0"/>
              <a:t>Конструкц</a:t>
            </a:r>
            <a:r>
              <a:rPr lang="en-US" sz="4000" dirty="0" err="1" smtClean="0"/>
              <a:t>i</a:t>
            </a:r>
            <a:r>
              <a:rPr lang="ru-RU" sz="4000" dirty="0" smtClean="0"/>
              <a:t>я  В.Ю. </a:t>
            </a:r>
            <a:r>
              <a:rPr lang="ru-RU" sz="4000" dirty="0" err="1" smtClean="0"/>
              <a:t>Курляндського</a:t>
            </a: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endParaRPr lang="en-US" dirty="0" smtClean="0"/>
          </a:p>
          <a:p>
            <a:r>
              <a:rPr lang="uk-UA" dirty="0" smtClean="0"/>
              <a:t>Якщо шина виготовлена з прозорого </a:t>
            </a:r>
            <a:r>
              <a:rPr lang="uk-UA" dirty="0" err="1" smtClean="0"/>
              <a:t>акрилата</a:t>
            </a:r>
            <a:r>
              <a:rPr lang="uk-UA" dirty="0" smtClean="0"/>
              <a:t> або заздалегідь підібраного під колір природних зубів, то вона може мати чудові естетичні властивості. Подібна конструкція шини запропонована В.Ю. Курляндським. Для її виготовлення отримають відбитки </a:t>
            </a:r>
            <a:r>
              <a:rPr lang="uk-UA" dirty="0" err="1" smtClean="0"/>
              <a:t>альгінатним</a:t>
            </a:r>
            <a:r>
              <a:rPr lang="uk-UA" dirty="0" smtClean="0"/>
              <a:t> </a:t>
            </a:r>
            <a:r>
              <a:rPr lang="uk-UA" dirty="0" err="1" smtClean="0"/>
              <a:t>відбитковим</a:t>
            </a:r>
            <a:r>
              <a:rPr lang="uk-UA" dirty="0" smtClean="0"/>
              <a:t> матеріалом і відливають моделі з легкоплавкого сплаву або високоміцного гіпсу. Потім їх фіксують в </a:t>
            </a:r>
            <a:r>
              <a:rPr lang="uk-UA" dirty="0" err="1" smtClean="0"/>
              <a:t>артикуляторі</a:t>
            </a:r>
            <a:r>
              <a:rPr lang="uk-UA" dirty="0" smtClean="0"/>
              <a:t> в центральному співвідношенні.</a:t>
            </a:r>
            <a:endParaRPr lang="uk-UA" dirty="0"/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sz="4000" dirty="0" smtClean="0"/>
              <a:t>  </a:t>
            </a:r>
            <a:r>
              <a:rPr lang="ru-RU" sz="4000" dirty="0" err="1" smtClean="0"/>
              <a:t>Конструкц</a:t>
            </a:r>
            <a:r>
              <a:rPr lang="en-US" sz="4000" dirty="0" err="1" smtClean="0"/>
              <a:t>i</a:t>
            </a:r>
            <a:r>
              <a:rPr lang="ru-RU" sz="4000" dirty="0" smtClean="0"/>
              <a:t>я В.Ю. </a:t>
            </a:r>
            <a:r>
              <a:rPr lang="ru-RU" sz="4000" dirty="0" err="1" smtClean="0"/>
              <a:t>Курляндського</a:t>
            </a: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ln w="38100"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r>
              <a:rPr lang="ru-RU" dirty="0" smtClean="0"/>
              <a:t>Шину </a:t>
            </a:r>
            <a:r>
              <a:rPr lang="ru-RU" dirty="0" err="1" smtClean="0"/>
              <a:t>моделюють</a:t>
            </a:r>
            <a:r>
              <a:rPr lang="ru-RU" dirty="0" smtClean="0"/>
              <a:t> </a:t>
            </a:r>
            <a:r>
              <a:rPr lang="ru-RU" dirty="0" err="1" smtClean="0"/>
              <a:t>з</a:t>
            </a:r>
            <a:r>
              <a:rPr lang="ru-RU" dirty="0" smtClean="0"/>
              <a:t> пластинки воску </a:t>
            </a:r>
            <a:r>
              <a:rPr lang="ru-RU" dirty="0" err="1" smtClean="0"/>
              <a:t>завтовшки</a:t>
            </a:r>
            <a:r>
              <a:rPr lang="ru-RU" dirty="0" smtClean="0"/>
              <a:t> 0,5-0,6 мм, </a:t>
            </a:r>
            <a:r>
              <a:rPr lang="ru-RU" dirty="0" err="1" smtClean="0"/>
              <a:t>покриваючи</a:t>
            </a:r>
            <a:r>
              <a:rPr lang="ru-RU" dirty="0" smtClean="0"/>
              <a:t> </a:t>
            </a:r>
            <a:r>
              <a:rPr lang="ru-RU" dirty="0" err="1" smtClean="0"/>
              <a:t>всі</a:t>
            </a:r>
            <a:r>
              <a:rPr lang="ru-RU" dirty="0" smtClean="0"/>
              <a:t> </a:t>
            </a:r>
            <a:r>
              <a:rPr lang="ru-RU" dirty="0" err="1" smtClean="0"/>
              <a:t>зуби</a:t>
            </a:r>
            <a:r>
              <a:rPr lang="ru-RU" dirty="0" smtClean="0"/>
              <a:t> на </a:t>
            </a:r>
            <a:r>
              <a:rPr lang="ru-RU" dirty="0" err="1" smtClean="0"/>
              <a:t>верхній</a:t>
            </a:r>
            <a:r>
              <a:rPr lang="ru-RU" dirty="0" smtClean="0"/>
              <a:t> </a:t>
            </a:r>
            <a:r>
              <a:rPr lang="ru-RU" dirty="0" err="1" smtClean="0"/>
              <a:t>і</a:t>
            </a:r>
            <a:r>
              <a:rPr lang="ru-RU" dirty="0" smtClean="0"/>
              <a:t> </a:t>
            </a:r>
            <a:r>
              <a:rPr lang="ru-RU" dirty="0" err="1" smtClean="0"/>
              <a:t>нижній</a:t>
            </a:r>
            <a:r>
              <a:rPr lang="ru-RU" dirty="0" smtClean="0"/>
              <a:t> </a:t>
            </a:r>
            <a:r>
              <a:rPr lang="ru-RU" dirty="0" err="1" smtClean="0"/>
              <a:t>щелепі</a:t>
            </a:r>
            <a:r>
              <a:rPr lang="ru-RU" dirty="0" smtClean="0"/>
              <a:t> </a:t>
            </a:r>
            <a:r>
              <a:rPr lang="ru-RU" dirty="0" err="1" smtClean="0"/>
              <a:t>з</a:t>
            </a:r>
            <a:r>
              <a:rPr lang="ru-RU" dirty="0" smtClean="0"/>
              <a:t> боку </a:t>
            </a:r>
            <a:r>
              <a:rPr lang="ru-RU" dirty="0" err="1" smtClean="0"/>
              <a:t>ріжучих</a:t>
            </a:r>
            <a:r>
              <a:rPr lang="ru-RU" dirty="0" smtClean="0"/>
              <a:t> </a:t>
            </a:r>
            <a:r>
              <a:rPr lang="ru-RU" dirty="0" err="1" smtClean="0"/>
              <a:t>і</a:t>
            </a:r>
            <a:r>
              <a:rPr lang="ru-RU" dirty="0" smtClean="0"/>
              <a:t> </a:t>
            </a:r>
            <a:r>
              <a:rPr lang="ru-RU" dirty="0" err="1" smtClean="0"/>
              <a:t>жувальних</a:t>
            </a:r>
            <a:r>
              <a:rPr lang="ru-RU" dirty="0" smtClean="0"/>
              <a:t> </a:t>
            </a:r>
            <a:r>
              <a:rPr lang="ru-RU" dirty="0" err="1" smtClean="0"/>
              <a:t>поверхонь</a:t>
            </a:r>
            <a:r>
              <a:rPr lang="ru-RU" dirty="0" smtClean="0"/>
              <a:t> </a:t>
            </a:r>
            <a:r>
              <a:rPr lang="ru-RU" dirty="0" err="1" smtClean="0"/>
              <a:t>зубів</a:t>
            </a:r>
            <a:r>
              <a:rPr lang="ru-RU" dirty="0" smtClean="0"/>
              <a:t> до </a:t>
            </a:r>
            <a:r>
              <a:rPr lang="ru-RU" dirty="0" err="1" smtClean="0"/>
              <a:t>екватора</a:t>
            </a:r>
            <a:r>
              <a:rPr lang="ru-RU" dirty="0" smtClean="0"/>
              <a:t>. </a:t>
            </a:r>
            <a:r>
              <a:rPr lang="ru-RU" dirty="0" err="1" smtClean="0"/>
              <a:t>Оклюзійні</a:t>
            </a:r>
            <a:r>
              <a:rPr lang="ru-RU" dirty="0" smtClean="0"/>
              <a:t> </a:t>
            </a:r>
            <a:r>
              <a:rPr lang="ru-RU" dirty="0" err="1" smtClean="0"/>
              <a:t>поверхні</a:t>
            </a:r>
            <a:r>
              <a:rPr lang="ru-RU" dirty="0" smtClean="0"/>
              <a:t> </a:t>
            </a:r>
            <a:r>
              <a:rPr lang="ru-RU" dirty="0" err="1" smtClean="0"/>
              <a:t>воскових</a:t>
            </a:r>
            <a:r>
              <a:rPr lang="ru-RU" dirty="0" smtClean="0"/>
              <a:t> </a:t>
            </a:r>
            <a:r>
              <a:rPr lang="ru-RU" dirty="0" err="1" smtClean="0"/>
              <a:t>репродукцій</a:t>
            </a:r>
            <a:r>
              <a:rPr lang="ru-RU" dirty="0" smtClean="0"/>
              <a:t> </a:t>
            </a:r>
            <a:r>
              <a:rPr lang="ru-RU" dirty="0" err="1" smtClean="0"/>
              <a:t>майбутніх</a:t>
            </a:r>
            <a:r>
              <a:rPr lang="ru-RU" dirty="0" smtClean="0"/>
              <a:t> шин </a:t>
            </a:r>
            <a:r>
              <a:rPr lang="ru-RU" dirty="0" err="1" smtClean="0"/>
              <a:t>моделюються</a:t>
            </a:r>
            <a:r>
              <a:rPr lang="ru-RU" dirty="0" smtClean="0"/>
              <a:t> так само </a:t>
            </a:r>
            <a:r>
              <a:rPr lang="ru-RU" dirty="0" err="1" smtClean="0"/>
              <a:t>ретельно</a:t>
            </a:r>
            <a:r>
              <a:rPr lang="ru-RU" dirty="0" smtClean="0"/>
              <a:t>, як </a:t>
            </a:r>
            <a:r>
              <a:rPr lang="ru-RU" dirty="0" err="1" smtClean="0"/>
              <a:t>і</a:t>
            </a:r>
            <a:r>
              <a:rPr lang="ru-RU" dirty="0" smtClean="0"/>
              <a:t> при </a:t>
            </a:r>
            <a:r>
              <a:rPr lang="ru-RU" dirty="0" err="1" smtClean="0"/>
              <a:t>виготовленні</a:t>
            </a:r>
            <a:r>
              <a:rPr lang="ru-RU" dirty="0" smtClean="0"/>
              <a:t> </a:t>
            </a:r>
            <a:r>
              <a:rPr lang="ru-RU" dirty="0" err="1" smtClean="0"/>
              <a:t>протезів</a:t>
            </a:r>
            <a:r>
              <a:rPr lang="ru-RU" dirty="0" smtClean="0"/>
              <a:t> </a:t>
            </a:r>
            <a:r>
              <a:rPr lang="ru-RU" dirty="0" err="1" smtClean="0"/>
              <a:t>зубів</a:t>
            </a:r>
            <a:r>
              <a:rPr lang="ru-RU" dirty="0" smtClean="0"/>
              <a:t>. </a:t>
            </a:r>
            <a:r>
              <a:rPr lang="ru-RU" dirty="0" err="1" smtClean="0"/>
              <a:t>Віск</a:t>
            </a:r>
            <a:r>
              <a:rPr lang="ru-RU" dirty="0" smtClean="0"/>
              <a:t> </a:t>
            </a:r>
            <a:r>
              <a:rPr lang="ru-RU" dirty="0" err="1" smtClean="0"/>
              <a:t>замінюють</a:t>
            </a:r>
            <a:r>
              <a:rPr lang="ru-RU" dirty="0" smtClean="0"/>
              <a:t> на </a:t>
            </a:r>
            <a:r>
              <a:rPr lang="ru-RU" dirty="0" err="1" smtClean="0"/>
              <a:t>пластмасу</a:t>
            </a:r>
            <a:r>
              <a:rPr lang="ru-RU" dirty="0" smtClean="0"/>
              <a:t> </a:t>
            </a:r>
            <a:r>
              <a:rPr lang="ru-RU" dirty="0" err="1" smtClean="0"/>
              <a:t>звичайним</a:t>
            </a:r>
            <a:r>
              <a:rPr lang="ru-RU" dirty="0" smtClean="0"/>
              <a:t> способом. </a:t>
            </a:r>
            <a:r>
              <a:rPr lang="ru-RU" dirty="0" err="1" smtClean="0"/>
              <a:t>Якщо</a:t>
            </a:r>
            <a:r>
              <a:rPr lang="ru-RU" dirty="0" smtClean="0"/>
              <a:t> в </a:t>
            </a:r>
            <a:r>
              <a:rPr lang="ru-RU" dirty="0" err="1" smtClean="0"/>
              <a:t>подальшому</a:t>
            </a:r>
            <a:r>
              <a:rPr lang="ru-RU" dirty="0" smtClean="0"/>
              <a:t> </a:t>
            </a:r>
            <a:r>
              <a:rPr lang="ru-RU" dirty="0" err="1" smtClean="0"/>
              <a:t>планується</a:t>
            </a:r>
            <a:r>
              <a:rPr lang="ru-RU" dirty="0" smtClean="0"/>
              <a:t> </a:t>
            </a:r>
            <a:r>
              <a:rPr lang="ru-RU" dirty="0" err="1" smtClean="0"/>
              <a:t>видалення</a:t>
            </a:r>
            <a:r>
              <a:rPr lang="ru-RU" dirty="0" smtClean="0"/>
              <a:t> </a:t>
            </a:r>
            <a:r>
              <a:rPr lang="ru-RU" dirty="0" err="1" smtClean="0"/>
              <a:t>окремих</a:t>
            </a:r>
            <a:r>
              <a:rPr lang="ru-RU" dirty="0" smtClean="0"/>
              <a:t> </a:t>
            </a:r>
            <a:r>
              <a:rPr lang="ru-RU" dirty="0" err="1" smtClean="0"/>
              <a:t>зубів</a:t>
            </a:r>
            <a:r>
              <a:rPr lang="ru-RU" dirty="0" smtClean="0"/>
              <a:t>, шина, особливо в </a:t>
            </a:r>
            <a:r>
              <a:rPr lang="ru-RU" dirty="0" err="1" smtClean="0"/>
              <a:t>області</a:t>
            </a:r>
            <a:r>
              <a:rPr lang="ru-RU" dirty="0" smtClean="0"/>
              <a:t> дефекту зубного ряду, </a:t>
            </a:r>
            <a:r>
              <a:rPr lang="ru-RU" dirty="0" err="1" smtClean="0"/>
              <a:t>може</a:t>
            </a:r>
            <a:r>
              <a:rPr lang="ru-RU" dirty="0" smtClean="0"/>
              <a:t> </a:t>
            </a:r>
            <a:r>
              <a:rPr lang="ru-RU" dirty="0" err="1" smtClean="0"/>
              <a:t>армуватися</a:t>
            </a:r>
            <a:r>
              <a:rPr lang="ru-RU" dirty="0" smtClean="0"/>
              <a:t> </a:t>
            </a:r>
            <a:r>
              <a:rPr lang="ru-RU" dirty="0" err="1" smtClean="0"/>
              <a:t>металевими</a:t>
            </a:r>
            <a:r>
              <a:rPr lang="ru-RU" dirty="0" smtClean="0"/>
              <a:t> </a:t>
            </a:r>
            <a:r>
              <a:rPr lang="ru-RU" dirty="0" err="1" smtClean="0"/>
              <a:t>сітками</a:t>
            </a:r>
            <a:r>
              <a:rPr lang="ru-RU" dirty="0" smtClean="0"/>
              <a:t> </a:t>
            </a:r>
            <a:r>
              <a:rPr lang="ru-RU" dirty="0" err="1" smtClean="0"/>
              <a:t>або</a:t>
            </a:r>
            <a:r>
              <a:rPr lang="ru-RU" dirty="0" smtClean="0"/>
              <a:t> </a:t>
            </a:r>
            <a:r>
              <a:rPr lang="ru-RU" dirty="0" err="1" smtClean="0"/>
              <a:t>іншими</a:t>
            </a:r>
            <a:r>
              <a:rPr lang="ru-RU" dirty="0" smtClean="0"/>
              <a:t> </a:t>
            </a:r>
            <a:r>
              <a:rPr lang="ru-RU" dirty="0" err="1" smtClean="0"/>
              <a:t>подібного</a:t>
            </a:r>
            <a:r>
              <a:rPr lang="ru-RU" dirty="0" smtClean="0"/>
              <a:t> роду </a:t>
            </a:r>
            <a:r>
              <a:rPr lang="ru-RU" dirty="0" err="1" smtClean="0"/>
              <a:t>пристосуваннями</a:t>
            </a:r>
            <a:r>
              <a:rPr lang="ru-RU" dirty="0" smtClean="0"/>
              <a:t>, </a:t>
            </a:r>
            <a:r>
              <a:rPr lang="ru-RU" dirty="0" err="1" smtClean="0"/>
              <a:t>що</a:t>
            </a:r>
            <a:r>
              <a:rPr lang="ru-RU" dirty="0" smtClean="0"/>
              <a:t> </a:t>
            </a:r>
            <a:r>
              <a:rPr lang="ru-RU" dirty="0" err="1" smtClean="0"/>
              <a:t>забезпечують</a:t>
            </a:r>
            <a:r>
              <a:rPr lang="ru-RU" dirty="0" smtClean="0"/>
              <a:t> </a:t>
            </a:r>
            <a:r>
              <a:rPr lang="ru-RU" dirty="0" err="1" smtClean="0"/>
              <a:t>шині-протезу</a:t>
            </a:r>
            <a:r>
              <a:rPr lang="ru-RU" dirty="0" smtClean="0"/>
              <a:t> </a:t>
            </a:r>
            <a:r>
              <a:rPr lang="ru-RU" dirty="0" err="1" smtClean="0"/>
              <a:t>велику</a:t>
            </a:r>
            <a:r>
              <a:rPr lang="ru-RU" dirty="0" smtClean="0"/>
              <a:t> </a:t>
            </a:r>
            <a:r>
              <a:rPr lang="ru-RU" dirty="0" err="1" smtClean="0"/>
              <a:t>стійкість</a:t>
            </a:r>
            <a:r>
              <a:rPr lang="ru-RU" dirty="0" smtClean="0"/>
              <a:t> до </a:t>
            </a:r>
            <a:r>
              <a:rPr lang="ru-RU" dirty="0" err="1" smtClean="0"/>
              <a:t>жувального</a:t>
            </a:r>
            <a:r>
              <a:rPr lang="ru-RU" dirty="0" smtClean="0"/>
              <a:t> </a:t>
            </a:r>
            <a:r>
              <a:rPr lang="ru-RU" dirty="0" err="1" smtClean="0"/>
              <a:t>тиску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n-US" sz="4000" dirty="0" smtClean="0"/>
              <a:t>       </a:t>
            </a:r>
            <a:r>
              <a:rPr lang="ru-RU" sz="4000" dirty="0" err="1" smtClean="0"/>
              <a:t>Технологія</a:t>
            </a:r>
            <a:r>
              <a:rPr lang="ru-RU" sz="4000" dirty="0" smtClean="0"/>
              <a:t> </a:t>
            </a:r>
            <a:r>
              <a:rPr lang="ru-RU" sz="4000" dirty="0" err="1" smtClean="0"/>
              <a:t>накладення</a:t>
            </a:r>
            <a:r>
              <a:rPr lang="ru-RU" sz="4000" dirty="0" smtClean="0"/>
              <a:t> </a:t>
            </a:r>
            <a:r>
              <a:rPr lang="ru-RU" sz="4000" dirty="0" err="1" smtClean="0"/>
              <a:t>шини</a:t>
            </a: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endParaRPr lang="en-US" dirty="0" smtClean="0"/>
          </a:p>
          <a:p>
            <a:r>
              <a:rPr lang="uk-UA" dirty="0" smtClean="0"/>
              <a:t>На першому етапі у пацієнтів із захворюваннями пародонту проводиться зняття всіх </a:t>
            </a:r>
            <a:r>
              <a:rPr lang="uk-UA" dirty="0" err="1" smtClean="0"/>
              <a:t>над-</a:t>
            </a:r>
            <a:r>
              <a:rPr lang="uk-UA" dirty="0" smtClean="0"/>
              <a:t> і </a:t>
            </a:r>
            <a:r>
              <a:rPr lang="uk-UA" dirty="0" err="1" smtClean="0"/>
              <a:t>підясенних</a:t>
            </a:r>
            <a:r>
              <a:rPr lang="uk-UA" dirty="0" smtClean="0"/>
              <a:t> відкладень з наступним поліруванням поверхонь зубів і вживанням медикаментозної терапії. На другу – третю добу з внутрішній поверхні, а інколи і з вестибулярної, накладається шина з «</a:t>
            </a:r>
            <a:r>
              <a:rPr lang="uk-UA" dirty="0" err="1" smtClean="0"/>
              <a:t>Фібер-Сплінт</a:t>
            </a:r>
            <a:r>
              <a:rPr lang="uk-UA" dirty="0" smtClean="0"/>
              <a:t>».</a:t>
            </a:r>
            <a:endParaRPr lang="uk-UA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     </a:t>
            </a:r>
            <a:r>
              <a:rPr lang="ru-RU" b="1" dirty="0" err="1" smtClean="0"/>
              <a:t>Основні</a:t>
            </a:r>
            <a:r>
              <a:rPr lang="ru-RU" b="1" dirty="0" smtClean="0"/>
              <a:t> </a:t>
            </a:r>
            <a:r>
              <a:rPr lang="ru-RU" b="1" dirty="0" err="1" smtClean="0"/>
              <a:t>вимоги</a:t>
            </a:r>
            <a:r>
              <a:rPr lang="ru-RU" b="1" dirty="0" smtClean="0"/>
              <a:t> до </a:t>
            </a:r>
            <a:r>
              <a:rPr lang="ru-RU" b="1" dirty="0" err="1" smtClean="0"/>
              <a:t>лікування</a:t>
            </a:r>
            <a:r>
              <a:rPr lang="ru-RU" b="1" dirty="0" smtClean="0"/>
              <a:t>     </a:t>
            </a:r>
            <a:br>
              <a:rPr lang="ru-RU" b="1" dirty="0" smtClean="0"/>
            </a:br>
            <a:r>
              <a:rPr lang="ru-RU" b="1" dirty="0" smtClean="0"/>
              <a:t>              </a:t>
            </a:r>
            <a:r>
              <a:rPr lang="ru-RU" b="1" dirty="0" err="1" smtClean="0"/>
              <a:t>захворювань</a:t>
            </a:r>
            <a:r>
              <a:rPr lang="ru-RU" b="1" dirty="0" smtClean="0"/>
              <a:t> пародонта: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blipFill>
            <a:blip r:embed="rId2" cstate="print"/>
            <a:tile tx="0" ty="0" sx="100000" sy="100000" flip="none" algn="tl"/>
          </a:blip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/>
              <a:t>4.   </a:t>
            </a:r>
            <a:r>
              <a:rPr lang="uk-UA" dirty="0" smtClean="0"/>
              <a:t>Дотримання правильної послідовності вживання різних методів і засобів комплексної терапії. </a:t>
            </a:r>
          </a:p>
          <a:p>
            <a:r>
              <a:rPr lang="uk-UA" dirty="0" smtClean="0"/>
              <a:t>5.   В період ремісії проводити повторні курси лікування з метою профілактики загострення хронічного процесу. </a:t>
            </a:r>
          </a:p>
          <a:p>
            <a:r>
              <a:rPr lang="uk-UA" dirty="0" smtClean="0"/>
              <a:t>6.   Передбачити проведення реабілітаційних заходів. </a:t>
            </a:r>
          </a:p>
          <a:p>
            <a:r>
              <a:rPr lang="uk-UA" dirty="0" smtClean="0"/>
              <a:t>7.   Організація диспансеризації.</a:t>
            </a:r>
            <a:endParaRPr lang="uk-UA" dirty="0"/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n-US" sz="4400" dirty="0" smtClean="0"/>
              <a:t>  </a:t>
            </a:r>
            <a:r>
              <a:rPr lang="ru-RU" sz="4400" dirty="0" err="1" smtClean="0"/>
              <a:t>Технологія</a:t>
            </a:r>
            <a:r>
              <a:rPr lang="ru-RU" sz="4400" dirty="0" smtClean="0"/>
              <a:t> </a:t>
            </a:r>
            <a:r>
              <a:rPr lang="ru-RU" sz="4400" dirty="0" err="1" smtClean="0"/>
              <a:t>накладення</a:t>
            </a:r>
            <a:r>
              <a:rPr lang="ru-RU" sz="4400" dirty="0" smtClean="0"/>
              <a:t> </a:t>
            </a:r>
            <a:r>
              <a:rPr lang="ru-RU" sz="4400" dirty="0" err="1" smtClean="0"/>
              <a:t>шини</a:t>
            </a:r>
            <a:endParaRPr lang="ru-RU" sz="4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ln w="57150"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r>
              <a:rPr lang="ru-RU" dirty="0" err="1" smtClean="0"/>
              <a:t>Технологія</a:t>
            </a:r>
            <a:r>
              <a:rPr lang="ru-RU" dirty="0" smtClean="0"/>
              <a:t> </a:t>
            </a:r>
            <a:r>
              <a:rPr lang="ru-RU" dirty="0" err="1" smtClean="0"/>
              <a:t>накладення</a:t>
            </a:r>
            <a:r>
              <a:rPr lang="ru-RU" dirty="0" smtClean="0"/>
              <a:t> </a:t>
            </a:r>
            <a:r>
              <a:rPr lang="ru-RU" dirty="0" err="1" smtClean="0"/>
              <a:t>шини</a:t>
            </a:r>
            <a:r>
              <a:rPr lang="ru-RU" dirty="0" smtClean="0"/>
              <a:t> </a:t>
            </a:r>
            <a:r>
              <a:rPr lang="ru-RU" dirty="0" err="1" smtClean="0"/>
              <a:t>досить</a:t>
            </a:r>
            <a:r>
              <a:rPr lang="ru-RU" dirty="0" smtClean="0"/>
              <a:t> проста, </a:t>
            </a:r>
            <a:r>
              <a:rPr lang="ru-RU" dirty="0" err="1" smtClean="0"/>
              <a:t>але</a:t>
            </a:r>
            <a:r>
              <a:rPr lang="ru-RU" dirty="0" smtClean="0"/>
              <a:t> </a:t>
            </a:r>
            <a:r>
              <a:rPr lang="ru-RU" dirty="0" err="1" smtClean="0"/>
              <a:t>вимагає</a:t>
            </a:r>
            <a:r>
              <a:rPr lang="ru-RU" dirty="0" smtClean="0"/>
              <a:t> </a:t>
            </a:r>
            <a:r>
              <a:rPr lang="ru-RU" dirty="0" err="1" smtClean="0"/>
              <a:t>ретельного</a:t>
            </a:r>
            <a:r>
              <a:rPr lang="ru-RU" dirty="0" smtClean="0"/>
              <a:t> </a:t>
            </a:r>
            <a:r>
              <a:rPr lang="ru-RU" dirty="0" err="1" smtClean="0"/>
              <a:t>дотримання</a:t>
            </a:r>
            <a:r>
              <a:rPr lang="ru-RU" dirty="0" smtClean="0"/>
              <a:t> правил </a:t>
            </a:r>
            <a:r>
              <a:rPr lang="ru-RU" dirty="0" err="1" smtClean="0"/>
              <a:t>бондінгових</a:t>
            </a:r>
            <a:r>
              <a:rPr lang="ru-RU" dirty="0" smtClean="0"/>
              <a:t> процедур, </a:t>
            </a:r>
            <a:r>
              <a:rPr lang="ru-RU" dirty="0" err="1" smtClean="0"/>
              <a:t>загальних</a:t>
            </a:r>
            <a:r>
              <a:rPr lang="ru-RU" dirty="0" smtClean="0"/>
              <a:t> для </a:t>
            </a:r>
            <a:r>
              <a:rPr lang="ru-RU" dirty="0" err="1" smtClean="0"/>
              <a:t>більшості</a:t>
            </a:r>
            <a:r>
              <a:rPr lang="ru-RU" dirty="0" smtClean="0"/>
              <a:t> </a:t>
            </a:r>
            <a:r>
              <a:rPr lang="ru-RU" dirty="0" err="1" smtClean="0"/>
              <a:t>композитних</a:t>
            </a:r>
            <a:r>
              <a:rPr lang="ru-RU" dirty="0" smtClean="0"/>
              <a:t> систем:  </a:t>
            </a:r>
            <a:endParaRPr lang="en-US" dirty="0" smtClean="0"/>
          </a:p>
          <a:p>
            <a:r>
              <a:rPr lang="ru-RU" dirty="0" err="1" smtClean="0"/>
              <a:t>Попередня</a:t>
            </a:r>
            <a:r>
              <a:rPr lang="ru-RU" dirty="0" smtClean="0"/>
              <a:t> </a:t>
            </a:r>
            <a:r>
              <a:rPr lang="ru-RU" dirty="0" err="1" smtClean="0"/>
              <a:t>абразивна</a:t>
            </a:r>
            <a:r>
              <a:rPr lang="ru-RU" dirty="0" smtClean="0"/>
              <a:t> </a:t>
            </a:r>
            <a:r>
              <a:rPr lang="ru-RU" dirty="0" err="1" smtClean="0"/>
              <a:t>обробка</a:t>
            </a:r>
            <a:r>
              <a:rPr lang="ru-RU" dirty="0" smtClean="0"/>
              <a:t> </a:t>
            </a:r>
            <a:r>
              <a:rPr lang="ru-RU" dirty="0" err="1" smtClean="0"/>
              <a:t>поверхні</a:t>
            </a:r>
            <a:r>
              <a:rPr lang="ru-RU" dirty="0" smtClean="0"/>
              <a:t> </a:t>
            </a:r>
            <a:r>
              <a:rPr lang="ru-RU" dirty="0" err="1" smtClean="0"/>
              <a:t>зубів</a:t>
            </a:r>
            <a:r>
              <a:rPr lang="ru-RU" dirty="0" smtClean="0"/>
              <a:t> для </a:t>
            </a:r>
            <a:r>
              <a:rPr lang="ru-RU" dirty="0" err="1" smtClean="0"/>
              <a:t>створення</a:t>
            </a:r>
            <a:r>
              <a:rPr lang="ru-RU" dirty="0" smtClean="0"/>
              <a:t> </a:t>
            </a:r>
            <a:r>
              <a:rPr lang="ru-RU" dirty="0" err="1" smtClean="0"/>
              <a:t>ретенційних</a:t>
            </a:r>
            <a:r>
              <a:rPr lang="ru-RU" dirty="0" smtClean="0"/>
              <a:t> </a:t>
            </a:r>
            <a:r>
              <a:rPr lang="ru-RU" dirty="0" err="1" smtClean="0"/>
              <a:t>пунктів</a:t>
            </a:r>
            <a:r>
              <a:rPr lang="ru-RU" dirty="0" smtClean="0"/>
              <a:t>. </a:t>
            </a:r>
            <a:endParaRPr lang="en-US" dirty="0" smtClean="0"/>
          </a:p>
          <a:p>
            <a:r>
              <a:rPr lang="ru-RU" dirty="0" err="1" smtClean="0"/>
              <a:t>Протравлення</a:t>
            </a:r>
            <a:r>
              <a:rPr lang="ru-RU" dirty="0" smtClean="0"/>
              <a:t> </a:t>
            </a:r>
            <a:r>
              <a:rPr lang="ru-RU" dirty="0" err="1" smtClean="0"/>
              <a:t>поверхні</a:t>
            </a:r>
            <a:r>
              <a:rPr lang="ru-RU" dirty="0" smtClean="0"/>
              <a:t> </a:t>
            </a:r>
            <a:r>
              <a:rPr lang="ru-RU" dirty="0" err="1" smtClean="0"/>
              <a:t>зубів</a:t>
            </a:r>
            <a:r>
              <a:rPr lang="ru-RU" dirty="0" smtClean="0"/>
              <a:t>. </a:t>
            </a:r>
            <a:endParaRPr lang="en-US" dirty="0" smtClean="0"/>
          </a:p>
          <a:p>
            <a:r>
              <a:rPr lang="ru-RU" dirty="0" err="1" smtClean="0"/>
              <a:t>Послідовне</a:t>
            </a:r>
            <a:r>
              <a:rPr lang="ru-RU" dirty="0" smtClean="0"/>
              <a:t> </a:t>
            </a:r>
            <a:r>
              <a:rPr lang="ru-RU" dirty="0" err="1" smtClean="0"/>
              <a:t>нанесення</a:t>
            </a:r>
            <a:r>
              <a:rPr lang="ru-RU" dirty="0" smtClean="0"/>
              <a:t> бонда на </a:t>
            </a:r>
            <a:r>
              <a:rPr lang="ru-RU" dirty="0" err="1" smtClean="0"/>
              <a:t>поверхню</a:t>
            </a:r>
            <a:r>
              <a:rPr lang="ru-RU" dirty="0" smtClean="0"/>
              <a:t> </a:t>
            </a:r>
            <a:r>
              <a:rPr lang="ru-RU" dirty="0" err="1" smtClean="0"/>
              <a:t>зубів</a:t>
            </a:r>
            <a:r>
              <a:rPr lang="ru-RU" dirty="0" smtClean="0"/>
              <a:t>. </a:t>
            </a:r>
            <a:endParaRPr lang="en-US" dirty="0" smtClean="0"/>
          </a:p>
          <a:p>
            <a:r>
              <a:rPr lang="ru-RU" dirty="0" err="1" smtClean="0"/>
              <a:t>Поетапне</a:t>
            </a:r>
            <a:r>
              <a:rPr lang="ru-RU" dirty="0" smtClean="0"/>
              <a:t> </a:t>
            </a:r>
            <a:r>
              <a:rPr lang="ru-RU" dirty="0" err="1" smtClean="0"/>
              <a:t>докладення</a:t>
            </a:r>
            <a:r>
              <a:rPr lang="ru-RU" dirty="0" smtClean="0"/>
              <a:t> </a:t>
            </a:r>
            <a:r>
              <a:rPr lang="ru-RU" dirty="0" err="1" smtClean="0"/>
              <a:t>стрічки</a:t>
            </a:r>
            <a:r>
              <a:rPr lang="ru-RU" dirty="0" smtClean="0"/>
              <a:t> до </a:t>
            </a:r>
            <a:r>
              <a:rPr lang="ru-RU" dirty="0" err="1" smtClean="0"/>
              <a:t>поверхні</a:t>
            </a:r>
            <a:r>
              <a:rPr lang="ru-RU" dirty="0" smtClean="0"/>
              <a:t> зуба </a:t>
            </a:r>
            <a:r>
              <a:rPr lang="ru-RU" dirty="0" err="1" smtClean="0"/>
              <a:t>із</a:t>
            </a:r>
            <a:r>
              <a:rPr lang="ru-RU" dirty="0" smtClean="0"/>
              <a:t> закладом в </a:t>
            </a:r>
            <a:r>
              <a:rPr lang="ru-RU" dirty="0" err="1" smtClean="0"/>
              <a:t>міжзубний</a:t>
            </a:r>
            <a:r>
              <a:rPr lang="ru-RU" dirty="0" smtClean="0"/>
              <a:t> </a:t>
            </a:r>
            <a:r>
              <a:rPr lang="ru-RU" dirty="0" err="1" smtClean="0"/>
              <a:t>проміжок</a:t>
            </a:r>
            <a:r>
              <a:rPr lang="ru-RU" dirty="0" smtClean="0"/>
              <a:t> </a:t>
            </a:r>
            <a:r>
              <a:rPr lang="ru-RU" dirty="0" err="1" smtClean="0"/>
              <a:t>і</a:t>
            </a:r>
            <a:r>
              <a:rPr lang="ru-RU" dirty="0" smtClean="0"/>
              <a:t> </a:t>
            </a:r>
            <a:r>
              <a:rPr lang="ru-RU" dirty="0" err="1" smtClean="0"/>
              <a:t>фотополімеризацією</a:t>
            </a:r>
            <a:r>
              <a:rPr lang="ru-RU" dirty="0" smtClean="0"/>
              <a:t> </a:t>
            </a:r>
            <a:r>
              <a:rPr lang="ru-RU" dirty="0" err="1" smtClean="0"/>
              <a:t>поверхні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ln w="38100"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en-US" sz="4000" dirty="0" smtClean="0"/>
              <a:t>    </a:t>
            </a:r>
            <a:r>
              <a:rPr lang="ru-RU" sz="4000" dirty="0" err="1" smtClean="0"/>
              <a:t>Техн</a:t>
            </a:r>
            <a:r>
              <a:rPr lang="en-US" sz="4000" dirty="0" err="1" smtClean="0"/>
              <a:t>i</a:t>
            </a:r>
            <a:r>
              <a:rPr lang="ru-RU" sz="4000" dirty="0" err="1" smtClean="0"/>
              <a:t>ка</a:t>
            </a:r>
            <a:r>
              <a:rPr lang="ru-RU" sz="4000" dirty="0" smtClean="0"/>
              <a:t> </a:t>
            </a:r>
            <a:r>
              <a:rPr lang="ru-RU" sz="4000" dirty="0" err="1" smtClean="0"/>
              <a:t>використання</a:t>
            </a:r>
            <a:r>
              <a:rPr lang="ru-RU" sz="4000" dirty="0" smtClean="0"/>
              <a:t> </a:t>
            </a:r>
            <a:r>
              <a:rPr lang="ru-RU" sz="4000" dirty="0" err="1" smtClean="0"/>
              <a:t>шинування</a:t>
            </a: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ln w="57150">
            <a:solidFill>
              <a:srgbClr val="00B050"/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uk-UA" dirty="0" smtClean="0"/>
              <a:t>Наприкінці шина покривається тонким шаром композиту з подальшою поліровкою. Для зручності роботи можливе вживання текучих композитів, наприклад «</a:t>
            </a:r>
            <a:r>
              <a:rPr lang="uk-UA" dirty="0" err="1" smtClean="0"/>
              <a:t>Революшн</a:t>
            </a:r>
            <a:r>
              <a:rPr lang="uk-UA" dirty="0" smtClean="0"/>
              <a:t>» фірми </a:t>
            </a:r>
            <a:r>
              <a:rPr lang="uk-UA" dirty="0" err="1" smtClean="0"/>
              <a:t>Керр</a:t>
            </a:r>
            <a:r>
              <a:rPr lang="uk-UA" dirty="0" smtClean="0"/>
              <a:t>. Для створення гладкої поверхні з орального боку можна пензликом,  або </a:t>
            </a:r>
            <a:r>
              <a:rPr lang="uk-UA" dirty="0" err="1" smtClean="0"/>
              <a:t>апплікатором</a:t>
            </a:r>
            <a:r>
              <a:rPr lang="uk-UA" dirty="0" smtClean="0"/>
              <a:t> нанести на шину  </a:t>
            </a:r>
            <a:r>
              <a:rPr lang="uk-UA" dirty="0" err="1" smtClean="0"/>
              <a:t>бондінг</a:t>
            </a:r>
            <a:r>
              <a:rPr lang="uk-UA" dirty="0" smtClean="0"/>
              <a:t> з подальшою фотополімеризацією. З гігієнічних міркувань при виготовленні шини, необхідно залишати відкритими ясенні проміжки між зубами.</a:t>
            </a:r>
            <a:endParaRPr lang="uk-UA" dirty="0"/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n-US" sz="4000" dirty="0" smtClean="0"/>
              <a:t>  </a:t>
            </a:r>
            <a:r>
              <a:rPr lang="ru-RU" sz="4000" dirty="0" err="1" smtClean="0"/>
              <a:t>Техн</a:t>
            </a:r>
            <a:r>
              <a:rPr lang="en-US" sz="4000" dirty="0" err="1" smtClean="0"/>
              <a:t>i</a:t>
            </a:r>
            <a:r>
              <a:rPr lang="ru-RU" sz="4000" dirty="0" err="1" smtClean="0"/>
              <a:t>ка</a:t>
            </a:r>
            <a:r>
              <a:rPr lang="ru-RU" sz="4000" dirty="0" smtClean="0"/>
              <a:t> </a:t>
            </a:r>
            <a:r>
              <a:rPr lang="ru-RU" sz="4000" dirty="0" err="1" smtClean="0"/>
              <a:t>використання</a:t>
            </a:r>
            <a:r>
              <a:rPr lang="ru-RU" sz="4000" dirty="0" smtClean="0"/>
              <a:t> </a:t>
            </a:r>
            <a:r>
              <a:rPr lang="ru-RU" sz="4000" dirty="0" err="1" smtClean="0"/>
              <a:t>шинування</a:t>
            </a: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/>
              <a:t>Дана </a:t>
            </a:r>
            <a:r>
              <a:rPr lang="ru-RU" dirty="0" err="1" smtClean="0"/>
              <a:t>техніка</a:t>
            </a:r>
            <a:r>
              <a:rPr lang="ru-RU" dirty="0" smtClean="0"/>
              <a:t> </a:t>
            </a:r>
            <a:r>
              <a:rPr lang="ru-RU" dirty="0" err="1" smtClean="0"/>
              <a:t>дозволяє</a:t>
            </a:r>
            <a:r>
              <a:rPr lang="ru-RU" dirty="0" smtClean="0"/>
              <a:t> </a:t>
            </a:r>
            <a:r>
              <a:rPr lang="ru-RU" dirty="0" err="1" smtClean="0"/>
              <a:t>ефективно</a:t>
            </a:r>
            <a:r>
              <a:rPr lang="ru-RU" dirty="0" smtClean="0"/>
              <a:t> </a:t>
            </a:r>
            <a:r>
              <a:rPr lang="ru-RU" dirty="0" err="1" smtClean="0"/>
              <a:t>використовувати</a:t>
            </a:r>
            <a:r>
              <a:rPr lang="ru-RU" dirty="0" smtClean="0"/>
              <a:t> </a:t>
            </a:r>
            <a:r>
              <a:rPr lang="ru-RU" dirty="0" err="1" smtClean="0"/>
              <a:t>шинування</a:t>
            </a:r>
            <a:r>
              <a:rPr lang="ru-RU" dirty="0" smtClean="0"/>
              <a:t> при </a:t>
            </a:r>
            <a:r>
              <a:rPr lang="ru-RU" dirty="0" err="1" smtClean="0"/>
              <a:t>захворюваннях</a:t>
            </a:r>
            <a:r>
              <a:rPr lang="ru-RU" dirty="0" smtClean="0"/>
              <a:t> пародонту. Час </a:t>
            </a:r>
            <a:r>
              <a:rPr lang="ru-RU" dirty="0" err="1" smtClean="0"/>
              <a:t>виготовлення</a:t>
            </a:r>
            <a:r>
              <a:rPr lang="ru-RU" dirty="0" smtClean="0"/>
              <a:t> - одна година.</a:t>
            </a:r>
            <a:endParaRPr lang="en-US" dirty="0" smtClean="0"/>
          </a:p>
          <a:p>
            <a:r>
              <a:rPr lang="ru-RU" dirty="0" smtClean="0"/>
              <a:t>  </a:t>
            </a:r>
            <a:r>
              <a:rPr lang="ru-RU" dirty="0" err="1" smtClean="0"/>
              <a:t>Сучасна</a:t>
            </a:r>
            <a:r>
              <a:rPr lang="ru-RU" dirty="0" smtClean="0"/>
              <a:t> система «</a:t>
            </a:r>
            <a:r>
              <a:rPr lang="ru-RU" dirty="0" err="1" smtClean="0"/>
              <a:t>Фібер-Сплінт</a:t>
            </a:r>
            <a:r>
              <a:rPr lang="ru-RU" dirty="0" smtClean="0"/>
              <a:t>» </a:t>
            </a:r>
            <a:r>
              <a:rPr lang="ru-RU" dirty="0" err="1" smtClean="0"/>
              <a:t>дозволяє</a:t>
            </a:r>
            <a:r>
              <a:rPr lang="ru-RU" dirty="0" smtClean="0"/>
              <a:t>  </a:t>
            </a:r>
            <a:r>
              <a:rPr lang="ru-RU" dirty="0" err="1" smtClean="0"/>
              <a:t>ефективно</a:t>
            </a:r>
            <a:r>
              <a:rPr lang="ru-RU" dirty="0" smtClean="0"/>
              <a:t> </a:t>
            </a:r>
            <a:r>
              <a:rPr lang="ru-RU" dirty="0" err="1" smtClean="0"/>
              <a:t>і</a:t>
            </a:r>
            <a:r>
              <a:rPr lang="ru-RU" dirty="0" smtClean="0"/>
              <a:t> на </a:t>
            </a:r>
            <a:r>
              <a:rPr lang="ru-RU" dirty="0" err="1" smtClean="0"/>
              <a:t>якісно</a:t>
            </a:r>
            <a:r>
              <a:rPr lang="ru-RU" dirty="0" smtClean="0"/>
              <a:t> новому </a:t>
            </a:r>
            <a:r>
              <a:rPr lang="ru-RU" dirty="0" err="1" smtClean="0"/>
              <a:t>рівні</a:t>
            </a:r>
            <a:r>
              <a:rPr lang="ru-RU" dirty="0" smtClean="0"/>
              <a:t> </a:t>
            </a:r>
            <a:r>
              <a:rPr lang="ru-RU" dirty="0" err="1" smtClean="0"/>
              <a:t>вирішувати</a:t>
            </a:r>
            <a:r>
              <a:rPr lang="ru-RU" dirty="0" smtClean="0"/>
              <a:t> </a:t>
            </a:r>
            <a:r>
              <a:rPr lang="ru-RU" dirty="0" err="1" smtClean="0"/>
              <a:t>проблеми</a:t>
            </a:r>
            <a:r>
              <a:rPr lang="ru-RU" dirty="0" smtClean="0"/>
              <a:t> </a:t>
            </a:r>
            <a:r>
              <a:rPr lang="ru-RU" dirty="0" err="1" smtClean="0"/>
              <a:t>захворювань</a:t>
            </a:r>
            <a:r>
              <a:rPr lang="ru-RU" dirty="0" smtClean="0"/>
              <a:t> пародонту </a:t>
            </a:r>
            <a:r>
              <a:rPr lang="ru-RU" dirty="0" err="1" smtClean="0"/>
              <a:t>і</a:t>
            </a:r>
            <a:r>
              <a:rPr lang="ru-RU" dirty="0" smtClean="0"/>
              <a:t> </a:t>
            </a:r>
            <a:r>
              <a:rPr lang="ru-RU" dirty="0" err="1" smtClean="0"/>
              <a:t>заміщення</a:t>
            </a:r>
            <a:r>
              <a:rPr lang="ru-RU" dirty="0" smtClean="0"/>
              <a:t> </a:t>
            </a:r>
            <a:r>
              <a:rPr lang="ru-RU" dirty="0" err="1" smtClean="0"/>
              <a:t>одиночних</a:t>
            </a:r>
            <a:r>
              <a:rPr lang="ru-RU" dirty="0" smtClean="0"/>
              <a:t> </a:t>
            </a:r>
            <a:r>
              <a:rPr lang="ru-RU" dirty="0" err="1" smtClean="0"/>
              <a:t>дефектів</a:t>
            </a:r>
            <a:r>
              <a:rPr lang="ru-RU" dirty="0" smtClean="0"/>
              <a:t> зубного ряду.</a:t>
            </a:r>
            <a:endParaRPr lang="ru-RU" dirty="0"/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en-US" dirty="0" smtClean="0"/>
              <a:t>  </a:t>
            </a:r>
            <a:r>
              <a:rPr lang="ru-RU" sz="2700" dirty="0" smtClean="0"/>
              <a:t>мал. </a:t>
            </a:r>
            <a:r>
              <a:rPr lang="en-US" sz="2700" dirty="0" smtClean="0"/>
              <a:t>5  </a:t>
            </a:r>
            <a:r>
              <a:rPr lang="ru-RU" sz="2700" dirty="0" smtClean="0"/>
              <a:t> </a:t>
            </a:r>
            <a:r>
              <a:rPr lang="ru-RU" sz="2700" dirty="0" err="1" smtClean="0"/>
              <a:t>Первинна</a:t>
            </a:r>
            <a:r>
              <a:rPr lang="ru-RU" sz="2700" dirty="0" smtClean="0"/>
              <a:t> </a:t>
            </a:r>
            <a:r>
              <a:rPr lang="ru-RU" sz="2700" dirty="0" err="1" smtClean="0"/>
              <a:t>адентія</a:t>
            </a:r>
            <a:r>
              <a:rPr lang="ru-RU" sz="2700" dirty="0" smtClean="0"/>
              <a:t> 12 </a:t>
            </a:r>
            <a:r>
              <a:rPr lang="ru-RU" sz="2700" dirty="0" err="1" smtClean="0"/>
              <a:t>і</a:t>
            </a:r>
            <a:r>
              <a:rPr lang="ru-RU" sz="2700" dirty="0" smtClean="0"/>
              <a:t> 22. </a:t>
            </a:r>
            <a:r>
              <a:rPr lang="en-US" sz="2700" dirty="0" smtClean="0"/>
              <a:t>   </a:t>
            </a:r>
            <a:r>
              <a:rPr lang="ru-RU" sz="2700" b="1" dirty="0" err="1" smtClean="0">
                <a:solidFill>
                  <a:schemeClr val="tx1"/>
                </a:solidFill>
              </a:rPr>
              <a:t>Транспозиція</a:t>
            </a:r>
            <a:r>
              <a:rPr lang="ru-RU" sz="2700" dirty="0" smtClean="0"/>
              <a:t> 11 </a:t>
            </a:r>
            <a:r>
              <a:rPr lang="ru-RU" sz="2700" dirty="0" err="1" smtClean="0"/>
              <a:t>і</a:t>
            </a:r>
            <a:r>
              <a:rPr lang="ru-RU" sz="2700" dirty="0" smtClean="0"/>
              <a:t> 21</a:t>
            </a:r>
            <a:endParaRPr lang="ru-RU" sz="2700" dirty="0"/>
          </a:p>
        </p:txBody>
      </p:sp>
      <p:pic>
        <p:nvPicPr>
          <p:cNvPr id="4" name="Picture 4" descr="1. Пациентка Ш. 45 лет. Первичная адентия 12 и 22. Транспозиция 11 и 21.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619672" y="2204864"/>
            <a:ext cx="5688632" cy="3816424"/>
          </a:xfrm>
          <a:ln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</p:pic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2000" b="1" dirty="0" smtClean="0"/>
              <a:t>мал. 2.     </a:t>
            </a:r>
            <a:r>
              <a:rPr lang="ru-RU" sz="2000" b="1" dirty="0" err="1" smtClean="0"/>
              <a:t>Формування</a:t>
            </a:r>
            <a:r>
              <a:rPr lang="ru-RU" sz="2000" b="1" dirty="0" smtClean="0"/>
              <a:t> </a:t>
            </a:r>
            <a:r>
              <a:rPr lang="ru-RU" sz="2000" b="1" dirty="0" err="1" smtClean="0"/>
              <a:t>вестибулярної</a:t>
            </a:r>
            <a:r>
              <a:rPr lang="ru-RU" sz="2000" b="1" dirty="0" smtClean="0"/>
              <a:t> </a:t>
            </a:r>
            <a:r>
              <a:rPr lang="ru-RU" sz="2000" b="1" dirty="0" err="1" smtClean="0"/>
              <a:t>поверхні</a:t>
            </a:r>
            <a:r>
              <a:rPr lang="ru-RU" sz="2000" b="1" dirty="0" smtClean="0"/>
              <a:t> </a:t>
            </a:r>
            <a:r>
              <a:rPr lang="ru-RU" sz="2000" b="1" dirty="0" err="1" smtClean="0"/>
              <a:t>зубів</a:t>
            </a:r>
            <a:r>
              <a:rPr lang="ru-RU" sz="2000" b="1" dirty="0" smtClean="0"/>
              <a:t> перед </a:t>
            </a:r>
            <a:r>
              <a:rPr lang="ru-RU" sz="2000" b="1" dirty="0" err="1" smtClean="0"/>
              <a:t>накладенням</a:t>
            </a:r>
            <a:r>
              <a:rPr lang="ru-RU" sz="2000" b="1" dirty="0" smtClean="0"/>
              <a:t> </a:t>
            </a:r>
            <a:r>
              <a:rPr lang="ru-RU" sz="2000" b="1" dirty="0" err="1" smtClean="0"/>
              <a:t>стрічки</a:t>
            </a:r>
            <a:r>
              <a:rPr lang="ru-RU" sz="2000" b="1" dirty="0" smtClean="0"/>
              <a:t>   «</a:t>
            </a:r>
            <a:r>
              <a:rPr lang="ru-RU" sz="2000" b="1" dirty="0" err="1" smtClean="0"/>
              <a:t>Фібер-Сплінт</a:t>
            </a:r>
            <a:endParaRPr lang="ru-RU" sz="2000" b="1" dirty="0"/>
          </a:p>
        </p:txBody>
      </p:sp>
      <p:pic>
        <p:nvPicPr>
          <p:cNvPr id="4" name="Picture 4" descr="2. Формирование вестибулярной поверхности зубов перед наложением ленты   «Фибер-Сплинт»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403648" y="2420888"/>
            <a:ext cx="6120680" cy="3384376"/>
          </a:xfrm>
          <a:noFill/>
          <a:ln/>
        </p:spPr>
      </p:pic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n-US" sz="2400" dirty="0" smtClean="0"/>
              <a:t>    </a:t>
            </a:r>
            <a:r>
              <a:rPr lang="ru-RU" sz="2400" dirty="0" smtClean="0"/>
              <a:t>мал. 3 </a:t>
            </a:r>
            <a:r>
              <a:rPr lang="ru-RU" sz="2400" dirty="0" err="1" smtClean="0"/>
              <a:t>Накладення</a:t>
            </a:r>
            <a:r>
              <a:rPr lang="ru-RU" sz="2400" dirty="0" smtClean="0"/>
              <a:t> </a:t>
            </a:r>
            <a:r>
              <a:rPr lang="ru-RU" sz="2400" dirty="0" err="1" smtClean="0"/>
              <a:t>стрічки</a:t>
            </a:r>
            <a:r>
              <a:rPr lang="ru-RU" sz="2400" dirty="0" smtClean="0"/>
              <a:t> «</a:t>
            </a:r>
            <a:r>
              <a:rPr lang="ru-RU" sz="2400" dirty="0" err="1" smtClean="0"/>
              <a:t>Фібер-Сплінт</a:t>
            </a:r>
            <a:endParaRPr lang="ru-RU" sz="2400" dirty="0"/>
          </a:p>
        </p:txBody>
      </p:sp>
      <p:pic>
        <p:nvPicPr>
          <p:cNvPr id="4" name="Picture 4" descr="Наложение ленты «Фибер-Сплинт».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051720" y="2348880"/>
            <a:ext cx="5112568" cy="3312368"/>
          </a:xfrm>
          <a:noFill/>
          <a:ln/>
        </p:spPr>
      </p:pic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sz="3200" dirty="0" smtClean="0"/>
              <a:t>мал. 4   </a:t>
            </a:r>
            <a:r>
              <a:rPr lang="ru-RU" sz="3200" dirty="0" err="1" smtClean="0"/>
              <a:t>Змодельовани</a:t>
            </a:r>
            <a:r>
              <a:rPr lang="ru-RU" sz="3200" dirty="0" smtClean="0"/>
              <a:t>  </a:t>
            </a:r>
            <a:r>
              <a:rPr lang="ru-RU" sz="3200" dirty="0" err="1" smtClean="0"/>
              <a:t>вестибулярнi</a:t>
            </a:r>
            <a:r>
              <a:rPr lang="ru-RU" sz="3200" dirty="0" smtClean="0"/>
              <a:t> </a:t>
            </a:r>
            <a:r>
              <a:rPr lang="ru-RU" sz="3200" dirty="0" err="1" smtClean="0"/>
              <a:t>поверхні</a:t>
            </a:r>
            <a:r>
              <a:rPr lang="ru-RU" sz="3200" dirty="0" smtClean="0"/>
              <a:t> </a:t>
            </a:r>
            <a:r>
              <a:rPr lang="ru-RU" sz="3200" dirty="0" err="1" smtClean="0"/>
              <a:t>фронтальної</a:t>
            </a:r>
            <a:r>
              <a:rPr lang="ru-RU" sz="3200" dirty="0" smtClean="0"/>
              <a:t> </a:t>
            </a:r>
            <a:r>
              <a:rPr lang="ru-RU" sz="3200" dirty="0" err="1" smtClean="0"/>
              <a:t>групи</a:t>
            </a:r>
            <a:r>
              <a:rPr lang="ru-RU" sz="3200" dirty="0" smtClean="0"/>
              <a:t> </a:t>
            </a:r>
            <a:r>
              <a:rPr lang="ru-RU" sz="3200" dirty="0" err="1" smtClean="0"/>
              <a:t>зубів</a:t>
            </a:r>
            <a:endParaRPr lang="ru-RU" sz="3200" dirty="0"/>
          </a:p>
        </p:txBody>
      </p:sp>
      <p:pic>
        <p:nvPicPr>
          <p:cNvPr id="4" name="Picture 4" descr="Смоделированные  вестибулярные поверхности фронтальной группы зубов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835696" y="2348880"/>
            <a:ext cx="5616624" cy="3384376"/>
          </a:xfrm>
          <a:noFill/>
          <a:ln/>
        </p:spPr>
      </p:pic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sz="2800" dirty="0" smtClean="0"/>
              <a:t>мал. 5</a:t>
            </a:r>
            <a:r>
              <a:rPr lang="en-US" sz="2800" dirty="0" smtClean="0"/>
              <a:t>  </a:t>
            </a:r>
            <a:r>
              <a:rPr lang="ru-RU" sz="2800" dirty="0" smtClean="0"/>
              <a:t> Хронічний </a:t>
            </a:r>
            <a:r>
              <a:rPr lang="ru-RU" sz="2800" dirty="0" err="1" smtClean="0"/>
              <a:t>генералізованний</a:t>
            </a:r>
            <a:r>
              <a:rPr lang="ru-RU" sz="2800" dirty="0" smtClean="0"/>
              <a:t> </a:t>
            </a:r>
            <a:r>
              <a:rPr lang="ru-RU" sz="2800" dirty="0" smtClean="0"/>
              <a:t>пародонтит</a:t>
            </a:r>
            <a:r>
              <a:rPr lang="ru-RU" sz="2800" dirty="0" smtClean="0"/>
              <a:t>, </a:t>
            </a: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2800" dirty="0" smtClean="0"/>
              <a:t>    </a:t>
            </a:r>
            <a:r>
              <a:rPr lang="ru-RU" sz="2800" dirty="0" err="1" smtClean="0"/>
              <a:t>вторинна</a:t>
            </a:r>
            <a:r>
              <a:rPr lang="ru-RU" sz="2800" dirty="0" smtClean="0"/>
              <a:t> </a:t>
            </a:r>
            <a:r>
              <a:rPr lang="ru-RU" sz="2800" dirty="0" err="1" smtClean="0"/>
              <a:t>адентія</a:t>
            </a:r>
            <a:r>
              <a:rPr lang="ru-RU" sz="2800" dirty="0" smtClean="0"/>
              <a:t> 31 </a:t>
            </a:r>
            <a:r>
              <a:rPr lang="en-US" sz="2800" dirty="0" smtClean="0"/>
              <a:t> </a:t>
            </a:r>
            <a:r>
              <a:rPr lang="ru-RU" sz="2800" dirty="0" err="1" smtClean="0"/>
              <a:t>і</a:t>
            </a:r>
            <a:r>
              <a:rPr lang="ru-RU" sz="2800" dirty="0" smtClean="0"/>
              <a:t> </a:t>
            </a:r>
            <a:r>
              <a:rPr lang="en-US" sz="2800" dirty="0" smtClean="0"/>
              <a:t> </a:t>
            </a:r>
            <a:r>
              <a:rPr lang="ru-RU" sz="2800" dirty="0" smtClean="0"/>
              <a:t>41 </a:t>
            </a:r>
            <a:r>
              <a:rPr lang="ru-RU" sz="2800" dirty="0" err="1" smtClean="0"/>
              <a:t>зубів</a:t>
            </a:r>
            <a:r>
              <a:rPr lang="ru-RU" sz="2800" dirty="0" smtClean="0"/>
              <a:t>.</a:t>
            </a:r>
            <a:endParaRPr lang="ru-RU" sz="2800" dirty="0"/>
          </a:p>
        </p:txBody>
      </p:sp>
      <p:pic>
        <p:nvPicPr>
          <p:cNvPr id="4" name="Picture 4" descr="Хронический генерализованный пародонтит, вторичная адентия 31 и 41 зубов. 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835696" y="2204864"/>
            <a:ext cx="5256585" cy="3672408"/>
          </a:xfrm>
          <a:noFill/>
          <a:ln/>
        </p:spPr>
      </p:pic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2000" dirty="0" smtClean="0"/>
              <a:t>мал. 6 </a:t>
            </a:r>
            <a:r>
              <a:rPr lang="en-US" sz="2000" dirty="0" smtClean="0"/>
              <a:t> </a:t>
            </a:r>
            <a:r>
              <a:rPr lang="ru-RU" sz="2000" dirty="0" smtClean="0"/>
              <a:t>Дефект зубного ряду </a:t>
            </a:r>
            <a:r>
              <a:rPr lang="ru-RU" sz="2000" dirty="0" err="1" smtClean="0"/>
              <a:t>заміщений</a:t>
            </a:r>
            <a:r>
              <a:rPr lang="ru-RU" sz="2000" dirty="0" smtClean="0"/>
              <a:t> за </a:t>
            </a:r>
            <a:r>
              <a:rPr lang="ru-RU" sz="2000" dirty="0" err="1" smtClean="0"/>
              <a:t>допомогою</a:t>
            </a:r>
            <a:r>
              <a:rPr lang="ru-RU" sz="2000" dirty="0" smtClean="0"/>
              <a:t> </a:t>
            </a:r>
            <a:r>
              <a:rPr lang="ru-RU" sz="2000" dirty="0" err="1" smtClean="0"/>
              <a:t>Меріленд-моста</a:t>
            </a:r>
            <a:r>
              <a:rPr lang="ru-RU" sz="2000" dirty="0" smtClean="0"/>
              <a:t> </a:t>
            </a:r>
            <a:r>
              <a:rPr lang="ru-RU" sz="2000" dirty="0" err="1" smtClean="0"/>
              <a:t>з</a:t>
            </a:r>
            <a:r>
              <a:rPr lang="ru-RU" sz="2000" dirty="0" smtClean="0"/>
              <a:t> </a:t>
            </a:r>
            <a:r>
              <a:rPr lang="ru-RU" sz="2000" dirty="0" err="1" smtClean="0"/>
              <a:t>використанням</a:t>
            </a:r>
            <a:r>
              <a:rPr lang="ru-RU" sz="2000" dirty="0" smtClean="0"/>
              <a:t> </a:t>
            </a:r>
            <a:r>
              <a:rPr lang="ru-RU" sz="2000" dirty="0" err="1" smtClean="0"/>
              <a:t>фібер-сплінт</a:t>
            </a:r>
            <a:endParaRPr lang="ru-RU" sz="2000" dirty="0"/>
          </a:p>
        </p:txBody>
      </p:sp>
      <p:pic>
        <p:nvPicPr>
          <p:cNvPr id="4" name="Picture 4" descr="Дефект зубного ряда замещен при помощи Мерилэнд-моста с использованием фибер-сплинт.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979712" y="2276872"/>
            <a:ext cx="5328592" cy="3600399"/>
          </a:xfrm>
          <a:noFill/>
          <a:ln/>
        </p:spPr>
      </p:pic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 smtClean="0"/>
              <a:t>                    </a:t>
            </a:r>
            <a:r>
              <a:rPr lang="ru-RU" dirty="0" err="1" smtClean="0"/>
              <a:t>шини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2500"/>
          </a:bodyPr>
          <a:lstStyle/>
          <a:p>
            <a:r>
              <a:rPr lang="ru-RU" dirty="0" err="1" smtClean="0"/>
              <a:t>Тепер</a:t>
            </a:r>
            <a:r>
              <a:rPr lang="ru-RU" dirty="0" smtClean="0"/>
              <a:t> </a:t>
            </a:r>
            <a:r>
              <a:rPr lang="ru-RU" dirty="0" err="1" smtClean="0"/>
              <a:t>декілька</a:t>
            </a:r>
            <a:r>
              <a:rPr lang="ru-RU" dirty="0" smtClean="0"/>
              <a:t> </a:t>
            </a:r>
            <a:r>
              <a:rPr lang="ru-RU" dirty="0" err="1" smtClean="0"/>
              <a:t>детальніше</a:t>
            </a:r>
            <a:r>
              <a:rPr lang="ru-RU" dirty="0" smtClean="0"/>
              <a:t> про </a:t>
            </a:r>
            <a:r>
              <a:rPr lang="ru-RU" dirty="0" err="1" smtClean="0"/>
              <a:t>вживання</a:t>
            </a:r>
            <a:r>
              <a:rPr lang="ru-RU" dirty="0" smtClean="0"/>
              <a:t> </a:t>
            </a:r>
            <a:r>
              <a:rPr lang="ru-RU" dirty="0" err="1" smtClean="0"/>
              <a:t>кожній</a:t>
            </a:r>
            <a:r>
              <a:rPr lang="ru-RU" dirty="0" smtClean="0"/>
              <a:t> </a:t>
            </a:r>
            <a:r>
              <a:rPr lang="ru-RU" dirty="0" err="1" smtClean="0"/>
              <a:t>з</a:t>
            </a:r>
            <a:r>
              <a:rPr lang="ru-RU" dirty="0" smtClean="0"/>
              <a:t> </a:t>
            </a:r>
            <a:r>
              <a:rPr lang="ru-RU" dirty="0" err="1" smtClean="0"/>
              <a:t>вищезгаданих</a:t>
            </a:r>
            <a:r>
              <a:rPr lang="ru-RU" dirty="0" smtClean="0"/>
              <a:t> шин.</a:t>
            </a:r>
            <a:endParaRPr lang="en-US" dirty="0" smtClean="0"/>
          </a:p>
          <a:p>
            <a:r>
              <a:rPr lang="ru-RU" dirty="0" smtClean="0"/>
              <a:t>Шина </a:t>
            </a:r>
            <a:r>
              <a:rPr lang="ru-RU" dirty="0" err="1" smtClean="0"/>
              <a:t>зі</a:t>
            </a:r>
            <a:r>
              <a:rPr lang="ru-RU" dirty="0" smtClean="0"/>
              <a:t> </a:t>
            </a:r>
            <a:r>
              <a:rPr lang="ru-RU" dirty="0" err="1" smtClean="0"/>
              <a:t>скловолокна</a:t>
            </a:r>
            <a:r>
              <a:rPr lang="ru-RU" dirty="0" smtClean="0"/>
              <a:t> </a:t>
            </a:r>
            <a:r>
              <a:rPr lang="ru-RU" dirty="0" smtClean="0"/>
              <a:t>— «</a:t>
            </a:r>
            <a:r>
              <a:rPr lang="en-US" dirty="0" smtClean="0"/>
              <a:t>Glass Span» (</a:t>
            </a:r>
            <a:r>
              <a:rPr lang="ru-RU" dirty="0" smtClean="0"/>
              <a:t>на </a:t>
            </a:r>
            <a:r>
              <a:rPr lang="ru-RU" dirty="0" err="1" smtClean="0"/>
              <a:t>основі</a:t>
            </a:r>
            <a:r>
              <a:rPr lang="ru-RU" dirty="0" smtClean="0"/>
              <a:t> </a:t>
            </a:r>
            <a:r>
              <a:rPr lang="ru-RU" dirty="0" err="1" smtClean="0"/>
              <a:t>неорганічної</a:t>
            </a:r>
            <a:r>
              <a:rPr lang="ru-RU" dirty="0" smtClean="0"/>
              <a:t> </a:t>
            </a:r>
            <a:r>
              <a:rPr lang="ru-RU" dirty="0" err="1" smtClean="0"/>
              <a:t>матриці</a:t>
            </a:r>
            <a:r>
              <a:rPr lang="ru-RU" dirty="0" smtClean="0"/>
              <a:t>) </a:t>
            </a:r>
            <a:r>
              <a:rPr lang="ru-RU" dirty="0" err="1" smtClean="0"/>
              <a:t>застосовується</a:t>
            </a:r>
            <a:r>
              <a:rPr lang="ru-RU" dirty="0" smtClean="0"/>
              <a:t> для </a:t>
            </a:r>
            <a:r>
              <a:rPr lang="ru-RU" dirty="0" err="1" smtClean="0"/>
              <a:t>шинування</a:t>
            </a:r>
            <a:r>
              <a:rPr lang="ru-RU" dirty="0" smtClean="0"/>
              <a:t> </a:t>
            </a:r>
            <a:r>
              <a:rPr lang="ru-RU" dirty="0" err="1" smtClean="0"/>
              <a:t>передніх</a:t>
            </a:r>
            <a:r>
              <a:rPr lang="ru-RU" dirty="0" smtClean="0"/>
              <a:t> </a:t>
            </a:r>
            <a:r>
              <a:rPr lang="ru-RU" dirty="0" err="1" smtClean="0"/>
              <a:t>зубів</a:t>
            </a:r>
            <a:r>
              <a:rPr lang="ru-RU" dirty="0" smtClean="0"/>
              <a:t> у </a:t>
            </a:r>
            <a:r>
              <a:rPr lang="ru-RU" dirty="0" err="1" smtClean="0"/>
              <a:t>вигляді</a:t>
            </a:r>
            <a:r>
              <a:rPr lang="ru-RU" dirty="0" smtClean="0"/>
              <a:t> </a:t>
            </a:r>
            <a:r>
              <a:rPr lang="ru-RU" dirty="0" err="1" smtClean="0"/>
              <a:t>накоронкової</a:t>
            </a:r>
            <a:r>
              <a:rPr lang="ru-RU" dirty="0" smtClean="0"/>
              <a:t> </a:t>
            </a:r>
            <a:r>
              <a:rPr lang="ru-RU" dirty="0" err="1" smtClean="0"/>
              <a:t>адгезивної</a:t>
            </a:r>
            <a:r>
              <a:rPr lang="ru-RU" dirty="0" smtClean="0"/>
              <a:t> </a:t>
            </a:r>
            <a:r>
              <a:rPr lang="ru-RU" dirty="0" err="1" smtClean="0"/>
              <a:t>шини</a:t>
            </a:r>
            <a:r>
              <a:rPr lang="ru-RU" dirty="0" smtClean="0"/>
              <a:t>, </a:t>
            </a:r>
            <a:r>
              <a:rPr lang="ru-RU" dirty="0" err="1" smtClean="0"/>
              <a:t>що</a:t>
            </a:r>
            <a:r>
              <a:rPr lang="ru-RU" dirty="0" smtClean="0"/>
              <a:t> </a:t>
            </a:r>
            <a:r>
              <a:rPr lang="ru-RU" dirty="0" err="1" smtClean="0"/>
              <a:t>накладається</a:t>
            </a:r>
            <a:r>
              <a:rPr lang="ru-RU" dirty="0" smtClean="0"/>
              <a:t> на </a:t>
            </a:r>
            <a:r>
              <a:rPr lang="ru-RU" dirty="0" err="1" smtClean="0"/>
              <a:t>язичну</a:t>
            </a:r>
            <a:r>
              <a:rPr lang="ru-RU" dirty="0" smtClean="0"/>
              <a:t> </a:t>
            </a:r>
            <a:r>
              <a:rPr lang="ru-RU" dirty="0" err="1" smtClean="0"/>
              <a:t>поверхню</a:t>
            </a:r>
            <a:r>
              <a:rPr lang="ru-RU" dirty="0" smtClean="0"/>
              <a:t> </a:t>
            </a:r>
            <a:r>
              <a:rPr lang="ru-RU" dirty="0" err="1" smtClean="0"/>
              <a:t>зубів</a:t>
            </a:r>
            <a:r>
              <a:rPr lang="ru-RU" dirty="0" smtClean="0"/>
              <a:t>. Для </a:t>
            </a:r>
            <a:r>
              <a:rPr lang="ru-RU" dirty="0" err="1" smtClean="0"/>
              <a:t>шинування</a:t>
            </a:r>
            <a:r>
              <a:rPr lang="ru-RU" dirty="0" smtClean="0"/>
              <a:t> </a:t>
            </a:r>
            <a:r>
              <a:rPr lang="ru-RU" dirty="0" err="1" smtClean="0"/>
              <a:t>бічних</a:t>
            </a:r>
            <a:r>
              <a:rPr lang="ru-RU" dirty="0" smtClean="0"/>
              <a:t> </a:t>
            </a:r>
            <a:r>
              <a:rPr lang="ru-RU" dirty="0" err="1" smtClean="0"/>
              <a:t>зубів</a:t>
            </a:r>
            <a:r>
              <a:rPr lang="ru-RU" dirty="0" smtClean="0"/>
              <a:t> </a:t>
            </a:r>
            <a:r>
              <a:rPr lang="ru-RU" dirty="0" err="1" smtClean="0"/>
              <a:t>використовується</a:t>
            </a:r>
            <a:r>
              <a:rPr lang="ru-RU" dirty="0" smtClean="0"/>
              <a:t> </a:t>
            </a:r>
            <a:r>
              <a:rPr lang="ru-RU" dirty="0" err="1" smtClean="0"/>
              <a:t>товстий</a:t>
            </a:r>
            <a:r>
              <a:rPr lang="ru-RU" dirty="0" smtClean="0"/>
              <a:t> </a:t>
            </a:r>
            <a:r>
              <a:rPr lang="ru-RU" dirty="0" err="1" smtClean="0"/>
              <a:t>внутрішньокоронковий</a:t>
            </a:r>
            <a:r>
              <a:rPr lang="ru-RU" dirty="0" smtClean="0"/>
              <a:t> </a:t>
            </a:r>
            <a:r>
              <a:rPr lang="ru-RU" dirty="0" err="1" smtClean="0"/>
              <a:t>скловолоконний</a:t>
            </a:r>
            <a:r>
              <a:rPr lang="ru-RU" dirty="0" smtClean="0"/>
              <a:t> штифт, </a:t>
            </a:r>
            <a:r>
              <a:rPr lang="ru-RU" dirty="0" err="1" smtClean="0"/>
              <a:t>діаметром</a:t>
            </a:r>
            <a:r>
              <a:rPr lang="ru-RU" dirty="0" smtClean="0"/>
              <a:t> 2 мм, і </a:t>
            </a:r>
            <a:r>
              <a:rPr lang="ru-RU" dirty="0" err="1" smtClean="0"/>
              <a:t>позакоронковая</a:t>
            </a:r>
            <a:r>
              <a:rPr lang="ru-RU" dirty="0" smtClean="0"/>
              <a:t> </a:t>
            </a:r>
            <a:r>
              <a:rPr lang="ru-RU" dirty="0" err="1" smtClean="0"/>
              <a:t>вестибулярна</a:t>
            </a:r>
            <a:r>
              <a:rPr lang="ru-RU" dirty="0" smtClean="0"/>
              <a:t>. Шина</a:t>
            </a:r>
            <a:r>
              <a:rPr lang="ru-RU" dirty="0" smtClean="0"/>
              <a:t>, </a:t>
            </a:r>
            <a:r>
              <a:rPr lang="ru-RU" dirty="0" err="1" smtClean="0"/>
              <a:t>армована</a:t>
            </a:r>
            <a:r>
              <a:rPr lang="ru-RU" dirty="0" smtClean="0"/>
              <a:t> </a:t>
            </a:r>
            <a:r>
              <a:rPr lang="ru-RU" dirty="0" err="1" smtClean="0"/>
              <a:t>поліетиленовою</a:t>
            </a:r>
            <a:r>
              <a:rPr lang="ru-RU" dirty="0" smtClean="0"/>
              <a:t> </a:t>
            </a:r>
            <a:r>
              <a:rPr lang="ru-RU" dirty="0" err="1" smtClean="0"/>
              <a:t>стрічкою</a:t>
            </a:r>
            <a:r>
              <a:rPr lang="ru-RU" dirty="0" smtClean="0"/>
              <a:t>, </a:t>
            </a:r>
            <a:r>
              <a:rPr lang="ru-RU" dirty="0" err="1" smtClean="0"/>
              <a:t>що</a:t>
            </a:r>
            <a:r>
              <a:rPr lang="ru-RU" dirty="0" smtClean="0"/>
              <a:t> </a:t>
            </a:r>
            <a:r>
              <a:rPr lang="ru-RU" dirty="0" err="1" smtClean="0"/>
              <a:t>випускається</a:t>
            </a:r>
            <a:r>
              <a:rPr lang="ru-RU" dirty="0" smtClean="0"/>
              <a:t> у </a:t>
            </a:r>
            <a:r>
              <a:rPr lang="ru-RU" dirty="0" err="1" smtClean="0"/>
              <a:t>вигляді</a:t>
            </a:r>
            <a:r>
              <a:rPr lang="ru-RU" dirty="0" smtClean="0"/>
              <a:t> </a:t>
            </a:r>
            <a:r>
              <a:rPr lang="ru-RU" dirty="0" err="1" smtClean="0"/>
              <a:t>порожнистого</a:t>
            </a:r>
            <a:r>
              <a:rPr lang="ru-RU" dirty="0" smtClean="0"/>
              <a:t> </a:t>
            </a:r>
            <a:r>
              <a:rPr lang="ru-RU" dirty="0" err="1" smtClean="0"/>
              <a:t>джгутика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/>
              <a:t>         </a:t>
            </a:r>
            <a:r>
              <a:rPr lang="uk-UA" b="1" dirty="0" smtClean="0"/>
              <a:t>Методи лікування</a:t>
            </a:r>
            <a:endParaRPr lang="uk-UA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blipFill>
            <a:blip r:embed="rId2" cstate="print"/>
            <a:tile tx="0" ty="0" sx="100000" sy="100000" flip="none" algn="tl"/>
          </a:blip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r>
              <a:rPr lang="uk-UA" dirty="0" smtClean="0"/>
              <a:t>Серед методів, які використовуються в ортопедичній стоматології, застосовують наступне: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1</a:t>
            </a:r>
            <a:r>
              <a:rPr lang="ru-RU" b="1" dirty="0" smtClean="0">
                <a:solidFill>
                  <a:srgbClr val="002060"/>
                </a:solidFill>
              </a:rPr>
              <a:t>. </a:t>
            </a:r>
            <a:r>
              <a:rPr lang="ru-RU" b="1" dirty="0" err="1" smtClean="0">
                <a:solidFill>
                  <a:srgbClr val="002060"/>
                </a:solidFill>
              </a:rPr>
              <a:t>Вибіркове</a:t>
            </a:r>
            <a:r>
              <a:rPr lang="ru-RU" b="1" dirty="0" smtClean="0">
                <a:solidFill>
                  <a:srgbClr val="002060"/>
                </a:solidFill>
              </a:rPr>
              <a:t> </a:t>
            </a:r>
            <a:r>
              <a:rPr lang="ru-RU" b="1" dirty="0" err="1" smtClean="0">
                <a:solidFill>
                  <a:srgbClr val="002060"/>
                </a:solidFill>
              </a:rPr>
              <a:t>пришліфування</a:t>
            </a:r>
            <a:r>
              <a:rPr lang="ru-RU" b="1" dirty="0" smtClean="0">
                <a:solidFill>
                  <a:srgbClr val="002060"/>
                </a:solidFill>
              </a:rPr>
              <a:t>. 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2. </a:t>
            </a:r>
            <a:r>
              <a:rPr lang="ru-RU" b="1" dirty="0" err="1" smtClean="0">
                <a:solidFill>
                  <a:srgbClr val="002060"/>
                </a:solidFill>
              </a:rPr>
              <a:t>Тимчасове</a:t>
            </a:r>
            <a:r>
              <a:rPr lang="ru-RU" b="1" dirty="0" smtClean="0">
                <a:solidFill>
                  <a:srgbClr val="002060"/>
                </a:solidFill>
              </a:rPr>
              <a:t> </a:t>
            </a:r>
            <a:r>
              <a:rPr lang="ru-RU" b="1" dirty="0" err="1" smtClean="0">
                <a:solidFill>
                  <a:srgbClr val="002060"/>
                </a:solidFill>
              </a:rPr>
              <a:t>шинування</a:t>
            </a:r>
            <a:r>
              <a:rPr lang="ru-RU" b="1" dirty="0" smtClean="0">
                <a:solidFill>
                  <a:srgbClr val="002060"/>
                </a:solidFill>
              </a:rPr>
              <a:t>.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 3. </a:t>
            </a:r>
            <a:r>
              <a:rPr lang="ru-RU" b="1" dirty="0" err="1" smtClean="0">
                <a:solidFill>
                  <a:srgbClr val="002060"/>
                </a:solidFill>
              </a:rPr>
              <a:t>Ортопедичн</a:t>
            </a:r>
            <a:r>
              <a:rPr lang="en-US" b="1" dirty="0" err="1" smtClean="0">
                <a:solidFill>
                  <a:srgbClr val="002060"/>
                </a:solidFill>
              </a:rPr>
              <a:t>i</a:t>
            </a:r>
            <a:r>
              <a:rPr lang="en-US" b="1" dirty="0" smtClean="0">
                <a:solidFill>
                  <a:srgbClr val="002060"/>
                </a:solidFill>
              </a:rPr>
              <a:t> </a:t>
            </a:r>
            <a:r>
              <a:rPr lang="ru-RU" b="1" dirty="0" smtClean="0">
                <a:solidFill>
                  <a:srgbClr val="002060"/>
                </a:solidFill>
              </a:rPr>
              <a:t> </a:t>
            </a:r>
            <a:r>
              <a:rPr lang="ru-RU" b="1" dirty="0" err="1" smtClean="0">
                <a:solidFill>
                  <a:srgbClr val="002060"/>
                </a:solidFill>
              </a:rPr>
              <a:t>прийоми</a:t>
            </a:r>
            <a:r>
              <a:rPr lang="ru-RU" b="1" dirty="0" smtClean="0">
                <a:solidFill>
                  <a:srgbClr val="002060"/>
                </a:solidFill>
              </a:rPr>
              <a:t>. 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4. </a:t>
            </a:r>
            <a:r>
              <a:rPr lang="ru-RU" b="1" dirty="0" err="1" smtClean="0">
                <a:solidFill>
                  <a:srgbClr val="002060"/>
                </a:solidFill>
              </a:rPr>
              <a:t>Вживання</a:t>
            </a:r>
            <a:r>
              <a:rPr lang="ru-RU" b="1" dirty="0" smtClean="0">
                <a:solidFill>
                  <a:srgbClr val="002060"/>
                </a:solidFill>
              </a:rPr>
              <a:t> </a:t>
            </a:r>
            <a:r>
              <a:rPr lang="ru-RU" b="1" dirty="0" err="1" smtClean="0">
                <a:solidFill>
                  <a:srgbClr val="002060"/>
                </a:solidFill>
              </a:rPr>
              <a:t>постійних</a:t>
            </a:r>
            <a:r>
              <a:rPr lang="ru-RU" b="1" dirty="0" smtClean="0">
                <a:solidFill>
                  <a:srgbClr val="002060"/>
                </a:solidFill>
              </a:rPr>
              <a:t> </a:t>
            </a:r>
            <a:r>
              <a:rPr lang="ru-RU" b="1" dirty="0" err="1" smtClean="0">
                <a:solidFill>
                  <a:srgbClr val="002060"/>
                </a:solidFill>
              </a:rPr>
              <a:t>шинуючих</a:t>
            </a:r>
            <a:r>
              <a:rPr lang="ru-RU" b="1" dirty="0" smtClean="0">
                <a:solidFill>
                  <a:srgbClr val="002060"/>
                </a:solidFill>
              </a:rPr>
              <a:t> </a:t>
            </a:r>
            <a:r>
              <a:rPr lang="ru-RU" b="1" dirty="0" err="1" smtClean="0">
                <a:solidFill>
                  <a:srgbClr val="002060"/>
                </a:solidFill>
              </a:rPr>
              <a:t>апаратів</a:t>
            </a:r>
            <a:r>
              <a:rPr lang="ru-RU" b="1" dirty="0" smtClean="0">
                <a:solidFill>
                  <a:srgbClr val="002060"/>
                </a:solidFill>
              </a:rPr>
              <a:t> </a:t>
            </a:r>
            <a:r>
              <a:rPr lang="ru-RU" b="1" dirty="0" err="1" smtClean="0">
                <a:solidFill>
                  <a:srgbClr val="002060"/>
                </a:solidFill>
              </a:rPr>
              <a:t>і</a:t>
            </a:r>
            <a:r>
              <a:rPr lang="ru-RU" b="1" dirty="0" smtClean="0">
                <a:solidFill>
                  <a:srgbClr val="002060"/>
                </a:solidFill>
              </a:rPr>
              <a:t> </a:t>
            </a:r>
            <a:r>
              <a:rPr lang="ru-RU" b="1" dirty="0" err="1" smtClean="0">
                <a:solidFill>
                  <a:srgbClr val="002060"/>
                </a:solidFill>
              </a:rPr>
              <a:t>протезів</a:t>
            </a:r>
            <a:r>
              <a:rPr lang="ru-RU" b="1" dirty="0" smtClean="0">
                <a:solidFill>
                  <a:srgbClr val="002060"/>
                </a:solidFill>
              </a:rPr>
              <a:t>.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 5. </a:t>
            </a:r>
            <a:r>
              <a:rPr lang="ru-RU" b="1" dirty="0" err="1" smtClean="0">
                <a:solidFill>
                  <a:srgbClr val="002060"/>
                </a:solidFill>
              </a:rPr>
              <a:t>Беспосереднє</a:t>
            </a:r>
            <a:r>
              <a:rPr lang="ru-RU" b="1" dirty="0" smtClean="0">
                <a:solidFill>
                  <a:srgbClr val="002060"/>
                </a:solidFill>
              </a:rPr>
              <a:t>  </a:t>
            </a:r>
            <a:r>
              <a:rPr lang="ru-RU" b="1" dirty="0" err="1" smtClean="0">
                <a:solidFill>
                  <a:srgbClr val="002060"/>
                </a:solidFill>
              </a:rPr>
              <a:t>протезування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 smtClean="0"/>
              <a:t>                       </a:t>
            </a:r>
            <a:r>
              <a:rPr lang="ru-RU" dirty="0" err="1" smtClean="0"/>
              <a:t>шини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endParaRPr lang="ru-RU" dirty="0" smtClean="0"/>
          </a:p>
          <a:p>
            <a:r>
              <a:rPr lang="ru-RU" dirty="0" smtClean="0"/>
              <a:t>Шина </a:t>
            </a:r>
            <a:r>
              <a:rPr lang="ru-RU" dirty="0" err="1" smtClean="0"/>
              <a:t>з</a:t>
            </a:r>
            <a:r>
              <a:rPr lang="ru-RU" dirty="0" smtClean="0"/>
              <a:t> </a:t>
            </a:r>
            <a:r>
              <a:rPr lang="ru-RU" dirty="0" err="1" smtClean="0"/>
              <a:t>поліетиленовим</a:t>
            </a:r>
            <a:r>
              <a:rPr lang="ru-RU" dirty="0" smtClean="0"/>
              <a:t> волокном — «</a:t>
            </a:r>
            <a:r>
              <a:rPr lang="en-US" dirty="0" err="1" smtClean="0"/>
              <a:t>Ribbond</a:t>
            </a:r>
            <a:r>
              <a:rPr lang="en-US" dirty="0" smtClean="0"/>
              <a:t>» </a:t>
            </a:r>
            <a:r>
              <a:rPr lang="en-US" dirty="0" smtClean="0"/>
              <a:t>(</a:t>
            </a:r>
            <a:r>
              <a:rPr lang="ru-RU" dirty="0" smtClean="0"/>
              <a:t>на </a:t>
            </a:r>
            <a:r>
              <a:rPr lang="ru-RU" dirty="0" err="1" smtClean="0"/>
              <a:t>основі</a:t>
            </a:r>
            <a:r>
              <a:rPr lang="ru-RU" dirty="0" smtClean="0"/>
              <a:t> </a:t>
            </a:r>
            <a:r>
              <a:rPr lang="ru-RU" dirty="0" err="1" smtClean="0"/>
              <a:t>органічної</a:t>
            </a:r>
            <a:r>
              <a:rPr lang="ru-RU" dirty="0" smtClean="0"/>
              <a:t> </a:t>
            </a:r>
            <a:r>
              <a:rPr lang="ru-RU" dirty="0" err="1" smtClean="0"/>
              <a:t>матриці</a:t>
            </a:r>
            <a:r>
              <a:rPr lang="ru-RU" dirty="0" smtClean="0"/>
              <a:t>) </a:t>
            </a:r>
            <a:r>
              <a:rPr lang="ru-RU" dirty="0" err="1" smtClean="0"/>
              <a:t>володіє</a:t>
            </a:r>
            <a:r>
              <a:rPr lang="ru-RU" dirty="0" smtClean="0"/>
              <a:t> </a:t>
            </a:r>
            <a:r>
              <a:rPr lang="ru-RU" dirty="0" err="1" smtClean="0"/>
              <a:t>кращою</a:t>
            </a:r>
            <a:r>
              <a:rPr lang="ru-RU" dirty="0" smtClean="0"/>
              <a:t> </a:t>
            </a:r>
            <a:r>
              <a:rPr lang="ru-RU" dirty="0" err="1" smtClean="0"/>
              <a:t>адгезією</a:t>
            </a:r>
            <a:r>
              <a:rPr lang="ru-RU" dirty="0" smtClean="0"/>
              <a:t> за </a:t>
            </a:r>
            <a:r>
              <a:rPr lang="ru-RU" dirty="0" err="1" smtClean="0"/>
              <a:t>рахунок</a:t>
            </a:r>
            <a:r>
              <a:rPr lang="ru-RU" dirty="0" smtClean="0"/>
              <a:t> </a:t>
            </a:r>
            <a:r>
              <a:rPr lang="ru-RU" dirty="0" err="1" smtClean="0"/>
              <a:t>спеціальної</a:t>
            </a:r>
            <a:r>
              <a:rPr lang="ru-RU" dirty="0" smtClean="0"/>
              <a:t> </a:t>
            </a:r>
            <a:r>
              <a:rPr lang="ru-RU" dirty="0" err="1" smtClean="0"/>
              <a:t>плазмової</a:t>
            </a:r>
            <a:r>
              <a:rPr lang="ru-RU" dirty="0" smtClean="0"/>
              <a:t> </a:t>
            </a:r>
            <a:r>
              <a:rPr lang="ru-RU" dirty="0" err="1" smtClean="0"/>
              <a:t>обробки</a:t>
            </a:r>
            <a:r>
              <a:rPr lang="ru-RU" dirty="0" smtClean="0"/>
              <a:t>, </a:t>
            </a:r>
            <a:r>
              <a:rPr lang="ru-RU" dirty="0" err="1" smtClean="0"/>
              <a:t>краще</a:t>
            </a:r>
            <a:r>
              <a:rPr lang="ru-RU" dirty="0" smtClean="0"/>
              <a:t> </a:t>
            </a:r>
            <a:r>
              <a:rPr lang="ru-RU" dirty="0" err="1" smtClean="0"/>
              <a:t>насичується</a:t>
            </a:r>
            <a:r>
              <a:rPr lang="ru-RU" dirty="0" smtClean="0"/>
              <a:t> </a:t>
            </a:r>
            <a:r>
              <a:rPr lang="ru-RU" dirty="0" smtClean="0"/>
              <a:t>композитом, </a:t>
            </a:r>
            <a:r>
              <a:rPr lang="ru-RU" dirty="0" err="1" smtClean="0"/>
              <a:t>створюючи</a:t>
            </a:r>
            <a:r>
              <a:rPr lang="ru-RU" dirty="0" smtClean="0"/>
              <a:t> </a:t>
            </a:r>
            <a:r>
              <a:rPr lang="ru-RU" dirty="0" err="1" smtClean="0"/>
              <a:t>із</a:t>
            </a:r>
            <a:r>
              <a:rPr lang="ru-RU" dirty="0" smtClean="0"/>
              <a:t> </a:t>
            </a:r>
            <a:r>
              <a:rPr lang="ru-RU" dirty="0" err="1" smtClean="0"/>
              <a:t>стрічкою</a:t>
            </a:r>
            <a:r>
              <a:rPr lang="ru-RU" dirty="0" smtClean="0"/>
              <a:t> </a:t>
            </a:r>
            <a:r>
              <a:rPr lang="ru-RU" dirty="0" err="1" smtClean="0"/>
              <a:t>міцний</a:t>
            </a:r>
            <a:r>
              <a:rPr lang="ru-RU" dirty="0" smtClean="0"/>
              <a:t> блок.</a:t>
            </a:r>
            <a:endParaRPr lang="ru-RU" dirty="0"/>
          </a:p>
        </p:txBody>
      </p:sp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мед</a:t>
            </a:r>
            <a:r>
              <a:rPr lang="en-US" dirty="0" err="1" smtClean="0"/>
              <a:t>i</a:t>
            </a:r>
            <a:r>
              <a:rPr lang="ru-RU" dirty="0" smtClean="0"/>
              <a:t>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sz="6000" dirty="0" smtClean="0">
                <a:latin typeface="+mj-lt"/>
              </a:rPr>
              <a:t>ВІДЕОРОЛИК     </a:t>
            </a:r>
          </a:p>
          <a:p>
            <a:r>
              <a:rPr lang="ru-RU" sz="6000" dirty="0" smtClean="0">
                <a:latin typeface="+mj-lt"/>
              </a:rPr>
              <a:t> АРКОНА</a:t>
            </a:r>
            <a:endParaRPr lang="ru-RU" sz="6000" dirty="0">
              <a:latin typeface="+mj-lt"/>
            </a:endParaRPr>
          </a:p>
        </p:txBody>
      </p:sp>
    </p:spTree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 smtClean="0"/>
              <a:t>           </a:t>
            </a:r>
            <a:r>
              <a:rPr lang="ru-RU" dirty="0" err="1" smtClean="0"/>
              <a:t>Постійне</a:t>
            </a:r>
            <a:r>
              <a:rPr lang="ru-RU" dirty="0" smtClean="0"/>
              <a:t> </a:t>
            </a:r>
            <a:r>
              <a:rPr lang="ru-RU" dirty="0" err="1" smtClean="0"/>
              <a:t>шинування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endParaRPr lang="ru-RU" dirty="0" smtClean="0"/>
          </a:p>
          <a:p>
            <a:r>
              <a:rPr lang="uk-UA" dirty="0" smtClean="0"/>
              <a:t>Ортопедичне лікування захворювань пародонту передбачає вживання різних конструкцій шин. Лікувальний ефект тієї або іншої шини заснований на законах біомеханіки, знання яких дозволяє розумно застосовувати їх відповідно до конкретної клінічної картини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 smtClean="0"/>
              <a:t>        </a:t>
            </a:r>
            <a:r>
              <a:rPr lang="ru-RU" dirty="0" err="1" smtClean="0"/>
              <a:t>Постійне</a:t>
            </a:r>
            <a:r>
              <a:rPr lang="ru-RU" dirty="0" smtClean="0"/>
              <a:t> </a:t>
            </a:r>
            <a:r>
              <a:rPr lang="ru-RU" dirty="0" err="1" smtClean="0"/>
              <a:t>шинування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uk-UA" dirty="0" smtClean="0"/>
              <a:t>Біомеханічні основи шинування дають уявлення про вплив різних елементів </a:t>
            </a:r>
            <a:r>
              <a:rPr lang="uk-UA" dirty="0" err="1" smtClean="0"/>
              <a:t>шинуючих</a:t>
            </a:r>
            <a:r>
              <a:rPr lang="uk-UA" dirty="0" smtClean="0"/>
              <a:t> пристосувань на структурно-функціональні взаємини зубів і навколишніх тканин, включаючи їх вплив на просторовий зсув зубів і кровообіг в тканинах пародонту, характер деформації тканин цього комплек­су, а також функціональну значущість різних видів шин в нормалізації кровообігу, трофіки тканин, об­мінних процесів.</a:t>
            </a:r>
            <a:endParaRPr lang="uk-UA" dirty="0"/>
          </a:p>
        </p:txBody>
      </p:sp>
    </p:spTree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 smtClean="0"/>
              <a:t>          </a:t>
            </a:r>
            <a:r>
              <a:rPr lang="ru-RU" dirty="0" err="1" smtClean="0"/>
              <a:t>Постійне</a:t>
            </a:r>
            <a:r>
              <a:rPr lang="ru-RU" dirty="0" smtClean="0"/>
              <a:t> </a:t>
            </a:r>
            <a:r>
              <a:rPr lang="ru-RU" dirty="0" err="1" smtClean="0"/>
              <a:t>шинування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uk-UA" dirty="0" smtClean="0"/>
              <a:t>Таким чином, проведені дослідження показали, що пародонт </a:t>
            </a:r>
            <a:r>
              <a:rPr lang="uk-UA" dirty="0" err="1" smtClean="0"/>
              <a:t>зашинованних</a:t>
            </a:r>
            <a:r>
              <a:rPr lang="uk-UA" dirty="0" smtClean="0"/>
              <a:t> зубів витримує складний напружений стан (розтягування, стискування, зрушення) і давати оцінку його </a:t>
            </a:r>
            <a:r>
              <a:rPr lang="uk-UA" dirty="0" err="1" smtClean="0"/>
              <a:t>нагруженності</a:t>
            </a:r>
            <a:r>
              <a:rPr lang="uk-UA" dirty="0" smtClean="0"/>
              <a:t> необхідне з врахуванням всіх компонентів напруги. Подібні дослідження вимагають побудови складних математичних моделей, але не дивлячись на це є вельми перспективними.</a:t>
            </a:r>
            <a:endParaRPr lang="uk-UA" dirty="0"/>
          </a:p>
        </p:txBody>
      </p:sp>
    </p:spTree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764704"/>
            <a:ext cx="8229600" cy="1143000"/>
          </a:xfr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 smtClean="0"/>
              <a:t>        </a:t>
            </a:r>
            <a:r>
              <a:rPr lang="ru-RU" dirty="0" err="1" smtClean="0"/>
              <a:t>Постійне</a:t>
            </a:r>
            <a:r>
              <a:rPr lang="ru-RU" dirty="0" smtClean="0"/>
              <a:t> </a:t>
            </a:r>
            <a:r>
              <a:rPr lang="ru-RU" dirty="0" err="1" smtClean="0"/>
              <a:t>шинування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endParaRPr lang="ru-RU" dirty="0" smtClean="0"/>
          </a:p>
          <a:p>
            <a:r>
              <a:rPr lang="uk-UA" dirty="0" smtClean="0"/>
              <a:t>Сьогодні дані носять, в основному, емпіричний характер, але в той же час є теоретичною базою </a:t>
            </a:r>
            <a:r>
              <a:rPr lang="uk-UA" dirty="0" smtClean="0"/>
              <a:t>проблеми яка обговорюється. </a:t>
            </a:r>
            <a:r>
              <a:rPr lang="uk-UA" dirty="0" smtClean="0"/>
              <a:t>Це, в першу чергу, відноситься до так званих «біомеханічних» принципів шинування (</a:t>
            </a:r>
            <a:r>
              <a:rPr lang="uk-UA" dirty="0" err="1" smtClean="0"/>
              <a:t>Гаврілов</a:t>
            </a:r>
            <a:r>
              <a:rPr lang="uk-UA" dirty="0" smtClean="0"/>
              <a:t> Е.І., 1968), заснованих на законах біомеханіки, знання яких дозволяє розумно застосовувати їх на практиці відповідно до конкретної клінічної картини:</a:t>
            </a:r>
            <a:endParaRPr lang="uk-UA" dirty="0"/>
          </a:p>
        </p:txBody>
      </p:sp>
    </p:spTree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 smtClean="0"/>
              <a:t>         </a:t>
            </a:r>
            <a:r>
              <a:rPr lang="ru-RU" dirty="0" err="1" smtClean="0"/>
              <a:t>Постійне</a:t>
            </a:r>
            <a:r>
              <a:rPr lang="ru-RU" dirty="0" smtClean="0"/>
              <a:t> </a:t>
            </a:r>
            <a:r>
              <a:rPr lang="ru-RU" dirty="0" err="1" smtClean="0"/>
              <a:t>шинування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/>
              <a:t>1.   </a:t>
            </a:r>
            <a:r>
              <a:rPr lang="uk-UA" dirty="0" smtClean="0"/>
              <a:t>Шина зменшує патологічну рухливість зубів. Унаслідок своєї жорсткості шина обмежує рухливість зубів, оскільки амплітуда коливань шини набагато менше амплітуди рухливості окремих зубів. При цьому зуби можуть здійснювати рухи лише разом з шиною і в одному з нею напрямі.</a:t>
            </a:r>
          </a:p>
          <a:p>
            <a:r>
              <a:rPr lang="uk-UA" dirty="0" smtClean="0"/>
              <a:t>2.   </a:t>
            </a:r>
            <a:r>
              <a:rPr lang="uk-UA" dirty="0" err="1" smtClean="0"/>
              <a:t>Шинуючий</a:t>
            </a:r>
            <a:r>
              <a:rPr lang="uk-UA" dirty="0" smtClean="0"/>
              <a:t> ефект зростає із збільшенням кількості зубів, що включаються в шину.</a:t>
            </a:r>
            <a:endParaRPr lang="uk-UA" dirty="0"/>
          </a:p>
        </p:txBody>
      </p:sp>
    </p:spTree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r>
              <a:rPr lang="ru-RU" dirty="0" smtClean="0"/>
              <a:t>3. </a:t>
            </a:r>
            <a:r>
              <a:rPr lang="uk-UA" dirty="0" smtClean="0"/>
              <a:t>Жувальне навантаження в </a:t>
            </a:r>
            <a:r>
              <a:rPr lang="uk-UA" dirty="0" err="1" smtClean="0"/>
              <a:t>шинуючий</a:t>
            </a:r>
            <a:r>
              <a:rPr lang="uk-UA" dirty="0" smtClean="0"/>
              <a:t>  конструкції перш за все сприймається стійкішими зубами. У цих умовах зуби із фізіологічним станом пародонту, найбільш стійкі, розвантажують зуби, що мають велику патологічну рухливість. Особливу цінність для досягнення максимального </a:t>
            </a:r>
            <a:r>
              <a:rPr lang="uk-UA" dirty="0" err="1" smtClean="0"/>
              <a:t>шинуючого</a:t>
            </a:r>
            <a:r>
              <a:rPr lang="uk-UA" dirty="0" smtClean="0"/>
              <a:t> ефекту мають стійкі ікла. Таким чином, ніж більше стійких зубів включено в шину, тим більше виражений </a:t>
            </a:r>
            <a:r>
              <a:rPr lang="uk-UA" dirty="0" err="1" smtClean="0"/>
              <a:t>шинуючий</a:t>
            </a:r>
            <a:r>
              <a:rPr lang="uk-UA" dirty="0" smtClean="0"/>
              <a:t> ефект, і, навпаки, ніж більше рухливих зубів об'єднано шиною, тим менш стійка до жувального тиску вся </a:t>
            </a:r>
            <a:r>
              <a:rPr lang="uk-UA" dirty="0" err="1" smtClean="0"/>
              <a:t>шинуюча</a:t>
            </a:r>
            <a:r>
              <a:rPr lang="uk-UA" dirty="0" smtClean="0"/>
              <a:t> конструкція.</a:t>
            </a:r>
            <a:endParaRPr lang="uk-UA" dirty="0" smtClean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/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 smtClean="0"/>
              <a:t>         </a:t>
            </a:r>
            <a:r>
              <a:rPr lang="ru-RU" dirty="0" err="1" smtClean="0"/>
              <a:t>Постійне</a:t>
            </a:r>
            <a:r>
              <a:rPr lang="ru-RU" dirty="0" smtClean="0"/>
              <a:t> </a:t>
            </a:r>
            <a:r>
              <a:rPr lang="ru-RU" dirty="0" err="1" smtClean="0"/>
              <a:t>шинування</a:t>
            </a:r>
            <a:endParaRPr lang="ru-RU" dirty="0"/>
          </a:p>
        </p:txBody>
      </p:sp>
    </p:spTree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>
              <a:lnSpc>
                <a:spcPct val="150000"/>
              </a:lnSpc>
              <a:buNone/>
            </a:pPr>
            <a:endParaRPr lang="ru-RU" dirty="0" smtClean="0"/>
          </a:p>
          <a:p>
            <a:pPr>
              <a:lnSpc>
                <a:spcPct val="150000"/>
              </a:lnSpc>
            </a:pPr>
            <a:r>
              <a:rPr lang="ru-RU" dirty="0" smtClean="0"/>
              <a:t>4</a:t>
            </a:r>
            <a:r>
              <a:rPr lang="uk-UA" dirty="0" smtClean="0"/>
              <a:t>.  Найбільш ефективне шинування передніх зубів, розташованих по дузі. За рахунок цього рухливість зубів відбувається в пересічній плоскості, а шина, об'єднуюча їх, перетворюється на жорстку систему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467544" y="692696"/>
            <a:ext cx="8229600" cy="1143000"/>
          </a:xfr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 smtClean="0"/>
              <a:t>         </a:t>
            </a:r>
            <a:r>
              <a:rPr lang="ru-RU" dirty="0" err="1" smtClean="0"/>
              <a:t>Постійне</a:t>
            </a:r>
            <a:r>
              <a:rPr lang="ru-RU" dirty="0" smtClean="0"/>
              <a:t> </a:t>
            </a:r>
            <a:r>
              <a:rPr lang="ru-RU" dirty="0" err="1" smtClean="0"/>
              <a:t>шинування</a:t>
            </a:r>
            <a:endParaRPr lang="ru-RU" dirty="0"/>
          </a:p>
        </p:txBody>
      </p:sp>
    </p:spTree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r>
              <a:rPr lang="ru-RU" dirty="0" smtClean="0"/>
              <a:t>5</a:t>
            </a:r>
            <a:r>
              <a:rPr lang="ru-RU" dirty="0" smtClean="0">
                <a:latin typeface="+mj-lt"/>
              </a:rPr>
              <a:t>. </a:t>
            </a:r>
            <a:r>
              <a:rPr lang="uk-UA" dirty="0" smtClean="0">
                <a:latin typeface="+mj-lt"/>
              </a:rPr>
              <a:t>Максимальним </a:t>
            </a:r>
            <a:r>
              <a:rPr lang="uk-UA" dirty="0" err="1" smtClean="0">
                <a:latin typeface="+mj-lt"/>
              </a:rPr>
              <a:t>шинуючим</a:t>
            </a:r>
            <a:r>
              <a:rPr lang="uk-UA" dirty="0" smtClean="0">
                <a:latin typeface="+mj-lt"/>
              </a:rPr>
              <a:t> ефектом володіють шини, сконструйовані для всього зубного ряду. Перший момент — в основі лежить попередній принцип (4), коли шинування всіх зубів зубного ряду, розташованих і здійснюючих рухи в пересічній плоскості, забезпечує створення жорсткої системи. Другий момент полягає в тому, що </a:t>
            </a:r>
            <a:r>
              <a:rPr lang="uk-UA" dirty="0" err="1" smtClean="0">
                <a:latin typeface="+mj-lt"/>
              </a:rPr>
              <a:t>шинуюча</a:t>
            </a:r>
            <a:r>
              <a:rPr lang="uk-UA" dirty="0" smtClean="0">
                <a:latin typeface="+mj-lt"/>
              </a:rPr>
              <a:t> конструкція, розташована по дузі, стійкіша до дії зовнішніх сил, чим шина, розташована лінійно. Пояснення цьому слід шукати в механічних особливостях </a:t>
            </a:r>
            <a:r>
              <a:rPr lang="uk-UA" dirty="0" err="1" smtClean="0">
                <a:latin typeface="+mj-lt"/>
              </a:rPr>
              <a:t>аркооподібних</a:t>
            </a:r>
            <a:r>
              <a:rPr lang="uk-UA" dirty="0" smtClean="0">
                <a:latin typeface="+mj-lt"/>
              </a:rPr>
              <a:t> конструкцій, опір до </a:t>
            </a:r>
            <a:r>
              <a:rPr lang="uk-UA" dirty="0" err="1" smtClean="0">
                <a:latin typeface="+mj-lt"/>
              </a:rPr>
              <a:t>оп­рокидування</a:t>
            </a:r>
            <a:r>
              <a:rPr lang="uk-UA" dirty="0" smtClean="0">
                <a:latin typeface="+mj-lt"/>
              </a:rPr>
              <a:t> зростає, про що легко судити по їх формі, не удаючись до складних математичних розрахунків.</a:t>
            </a:r>
            <a:endParaRPr lang="uk-UA" dirty="0">
              <a:latin typeface="+mj-lt"/>
            </a:endParaRPr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/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 smtClean="0"/>
              <a:t>         </a:t>
            </a:r>
            <a:r>
              <a:rPr lang="ru-RU" dirty="0" err="1" smtClean="0"/>
              <a:t>Постійне</a:t>
            </a:r>
            <a:r>
              <a:rPr lang="ru-RU" dirty="0" smtClean="0"/>
              <a:t> </a:t>
            </a:r>
            <a:r>
              <a:rPr lang="ru-RU" dirty="0" err="1" smtClean="0"/>
              <a:t>шинування</a:t>
            </a: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0"/>
            <a:ext cx="7772400" cy="70609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           </a:t>
            </a:r>
            <a:r>
              <a:rPr lang="ru-RU" b="1" dirty="0" err="1" smtClean="0"/>
              <a:t>Ортопедичні</a:t>
            </a:r>
            <a:r>
              <a:rPr lang="ru-RU" b="1" dirty="0" smtClean="0"/>
              <a:t> </a:t>
            </a:r>
            <a:r>
              <a:rPr lang="ru-RU" b="1" dirty="0" err="1" smtClean="0"/>
              <a:t>методи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14400" y="908720"/>
            <a:ext cx="7772400" cy="5544616"/>
          </a:xfrm>
          <a:blipFill>
            <a:blip r:embed="rId2" cstate="print"/>
            <a:tile tx="0" ty="0" sx="100000" sy="100000" flip="none" algn="tl"/>
          </a:blip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just"/>
            <a:endParaRPr lang="ru-RU" sz="2200" dirty="0" smtClean="0"/>
          </a:p>
          <a:p>
            <a:pPr algn="just"/>
            <a:r>
              <a:rPr lang="uk-UA" sz="2200" dirty="0" smtClean="0"/>
              <a:t>Ортопедичні методи, вживані для лікування захворювань пародонту, дозволяють зняти запальні явища, поліпшити кровообіг і трофіку тканин за рахунок усунення патологічної рухливості, нормалізації </a:t>
            </a:r>
            <a:r>
              <a:rPr lang="uk-UA" sz="2200" dirty="0" err="1" smtClean="0"/>
              <a:t>оклюзійних</a:t>
            </a:r>
            <a:r>
              <a:rPr lang="uk-UA" sz="2200" dirty="0" smtClean="0"/>
              <a:t> співвідношень, зняття </a:t>
            </a:r>
            <a:r>
              <a:rPr lang="uk-UA" sz="2200" dirty="0" err="1" smtClean="0"/>
              <a:t>травмуючої</a:t>
            </a:r>
            <a:r>
              <a:rPr lang="uk-UA" sz="2200" dirty="0" smtClean="0"/>
              <a:t> дії жувального тиску.</a:t>
            </a:r>
          </a:p>
          <a:p>
            <a:pPr algn="just"/>
            <a:r>
              <a:rPr lang="uk-UA" sz="2200" dirty="0" smtClean="0"/>
              <a:t>вибіркове </a:t>
            </a:r>
            <a:r>
              <a:rPr lang="uk-UA" sz="2200" dirty="0" err="1" smtClean="0"/>
              <a:t>пришліфування</a:t>
            </a:r>
            <a:r>
              <a:rPr lang="uk-UA" sz="2200" dirty="0" smtClean="0"/>
              <a:t> зубів при захворюванні пародонту має на меті усунення передчасних </a:t>
            </a:r>
            <a:r>
              <a:rPr lang="uk-UA" sz="2200" dirty="0" err="1" smtClean="0"/>
              <a:t>оклюзійних</a:t>
            </a:r>
            <a:r>
              <a:rPr lang="uk-UA" sz="2200" dirty="0" smtClean="0"/>
              <a:t> контактів, які приводять до найбільш небезпечного горизонтального травматичного перевантаження зубів. Можливість таких контактів і перевантаження зростає при пародонтозі, оскільки при цьому захворюванні порушується фізіологічний процес </a:t>
            </a:r>
            <a:r>
              <a:rPr lang="uk-UA" sz="2200" dirty="0" err="1" smtClean="0"/>
              <a:t>стертості</a:t>
            </a:r>
            <a:r>
              <a:rPr lang="uk-UA" sz="2200" dirty="0" smtClean="0"/>
              <a:t> твердих тканин зубів</a:t>
            </a:r>
            <a:r>
              <a:rPr lang="uk-UA" sz="2400" dirty="0" smtClean="0"/>
              <a:t>.</a:t>
            </a:r>
            <a:endParaRPr lang="uk-UA" sz="2400" dirty="0"/>
          </a:p>
        </p:txBody>
      </p:sp>
    </p:spTree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r>
              <a:rPr lang="ru-RU" dirty="0" smtClean="0"/>
              <a:t>6. </a:t>
            </a:r>
            <a:r>
              <a:rPr lang="uk-UA" dirty="0" smtClean="0"/>
              <a:t>При лінійному розташуванні шини (</a:t>
            </a:r>
            <a:r>
              <a:rPr lang="uk-UA" dirty="0" err="1" smtClean="0"/>
              <a:t>сагиттальная</a:t>
            </a:r>
            <a:r>
              <a:rPr lang="uk-UA" dirty="0" smtClean="0"/>
              <a:t> стабілізація), наприклад при шинуванні рухливих бічних зубів однієї сторони зубного ряду, вона недостатньо стійка при бічних зусиллях. Для нейтралізації </a:t>
            </a:r>
            <a:r>
              <a:rPr lang="uk-UA" dirty="0" err="1" smtClean="0"/>
              <a:t>трансверзальних</a:t>
            </a:r>
            <a:r>
              <a:rPr lang="uk-UA" dirty="0" smtClean="0"/>
              <a:t> коливань шину слід розширити, об'єднавши, наприклад, з подібною, але розташованою на протилежній стороні зубного ряду. Таке рішення позначається як поперечна або </a:t>
            </a:r>
            <a:r>
              <a:rPr lang="uk-UA" dirty="0" err="1" smtClean="0"/>
              <a:t>парасагиттальная</a:t>
            </a:r>
            <a:r>
              <a:rPr lang="uk-UA" dirty="0" smtClean="0"/>
              <a:t> стабілізація. Її можна досягти за допомогою дугової конструкції протеза.</a:t>
            </a:r>
            <a:endParaRPr lang="uk-UA" dirty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/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 smtClean="0"/>
              <a:t>         </a:t>
            </a:r>
            <a:r>
              <a:rPr lang="ru-RU" dirty="0" err="1" smtClean="0"/>
              <a:t>Постійне</a:t>
            </a:r>
            <a:r>
              <a:rPr lang="ru-RU" dirty="0" smtClean="0"/>
              <a:t> </a:t>
            </a:r>
            <a:r>
              <a:rPr lang="ru-RU" dirty="0" err="1" smtClean="0"/>
              <a:t>шинування</a:t>
            </a:r>
            <a:endParaRPr lang="ru-RU" dirty="0"/>
          </a:p>
        </p:txBody>
      </p:sp>
    </p:spTree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/>
              <a:t>7. </a:t>
            </a:r>
            <a:r>
              <a:rPr lang="uk-UA" dirty="0" err="1" smtClean="0"/>
              <a:t>Передньо-бічна</a:t>
            </a:r>
            <a:r>
              <a:rPr lang="uk-UA" dirty="0" smtClean="0"/>
              <a:t> (</a:t>
            </a:r>
            <a:r>
              <a:rPr lang="uk-UA" dirty="0" err="1" smtClean="0"/>
              <a:t>фронтально-сагиттальна</a:t>
            </a:r>
            <a:r>
              <a:rPr lang="uk-UA" dirty="0" smtClean="0"/>
              <a:t>) стабілізація займає як би проміжне положення між </a:t>
            </a:r>
            <a:r>
              <a:rPr lang="uk-UA" dirty="0" err="1" smtClean="0"/>
              <a:t>сагиттальной</a:t>
            </a:r>
            <a:r>
              <a:rPr lang="uk-UA" dirty="0" smtClean="0"/>
              <a:t> і шинуванням по дузі. На думку Л.М. </a:t>
            </a:r>
            <a:r>
              <a:rPr lang="uk-UA" dirty="0" err="1" smtClean="0"/>
              <a:t>Перзашкевіч</a:t>
            </a:r>
            <a:r>
              <a:rPr lang="uk-UA" dirty="0" smtClean="0"/>
              <a:t> (1985), одночасне об'єднання передніх зубів і бічних який-небудь однієї сторони зубного ряду істотно збільшує </a:t>
            </a:r>
            <a:r>
              <a:rPr lang="uk-UA" dirty="0" err="1" smtClean="0"/>
              <a:t>шинуючий</a:t>
            </a:r>
            <a:r>
              <a:rPr lang="uk-UA" dirty="0" smtClean="0"/>
              <a:t> ефект рухливих передніх зубів, полегшує функцію відкушування їжі і перешкоджає зсуву шинованих зубів уперед.</a:t>
            </a:r>
            <a:endParaRPr lang="uk-UA" dirty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/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 smtClean="0"/>
              <a:t>         </a:t>
            </a:r>
            <a:r>
              <a:rPr lang="ru-RU" dirty="0" err="1" smtClean="0"/>
              <a:t>Постійне</a:t>
            </a:r>
            <a:r>
              <a:rPr lang="ru-RU" dirty="0" smtClean="0"/>
              <a:t> </a:t>
            </a:r>
            <a:r>
              <a:rPr lang="ru-RU" dirty="0" err="1" smtClean="0"/>
              <a:t>шинування</a:t>
            </a:r>
            <a:endParaRPr lang="ru-RU" dirty="0"/>
          </a:p>
        </p:txBody>
      </p:sp>
    </p:spTree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683568" y="908720"/>
            <a:ext cx="7704856" cy="5688632"/>
          </a:xfrm>
          <a:ln>
            <a:solidFill>
              <a:schemeClr val="accent6">
                <a:lumMod val="50000"/>
              </a:schemeClr>
            </a:solidFill>
            <a:prstDash val="lgDashDot"/>
          </a:ln>
          <a:effectLst>
            <a:glow rad="101600">
              <a:schemeClr val="accent3">
                <a:satMod val="175000"/>
                <a:alpha val="40000"/>
              </a:schemeClr>
            </a:glow>
            <a:outerShdw blurRad="57150" dist="38100" dir="5400000" algn="ctr" rotWithShape="0">
              <a:schemeClr val="accent5">
                <a:shade val="9000"/>
                <a:satMod val="105000"/>
                <a:alpha val="48000"/>
              </a:schemeClr>
            </a:outerShdw>
          </a:effectLst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2000" b="1" dirty="0" err="1" smtClean="0"/>
              <a:t>Види</a:t>
            </a:r>
            <a:r>
              <a:rPr lang="ru-RU" sz="2000" b="1" dirty="0" smtClean="0"/>
              <a:t> </a:t>
            </a:r>
            <a:r>
              <a:rPr lang="ru-RU" sz="2000" b="1" dirty="0" err="1" smtClean="0"/>
              <a:t>стабілізації</a:t>
            </a:r>
            <a:r>
              <a:rPr lang="ru-RU" sz="2000" b="1" dirty="0" smtClean="0"/>
              <a:t> </a:t>
            </a:r>
            <a:r>
              <a:rPr lang="ru-RU" sz="2000" b="1" dirty="0" err="1" smtClean="0"/>
              <a:t>зубних</a:t>
            </a:r>
            <a:r>
              <a:rPr lang="ru-RU" sz="2000" b="1" dirty="0" smtClean="0"/>
              <a:t> </a:t>
            </a:r>
            <a:r>
              <a:rPr lang="ru-RU" sz="2000" b="1" dirty="0" err="1" smtClean="0"/>
              <a:t>рядів</a:t>
            </a:r>
            <a:r>
              <a:rPr lang="ru-RU" sz="2000" b="1" dirty="0" smtClean="0"/>
              <a:t>: </a:t>
            </a:r>
          </a:p>
          <a:p>
            <a:r>
              <a:rPr lang="ru-RU" sz="1800" dirty="0" smtClean="0"/>
              <a:t>- </a:t>
            </a:r>
            <a:r>
              <a:rPr lang="ru-RU" sz="1800" dirty="0" err="1" smtClean="0"/>
              <a:t>лінійна</a:t>
            </a:r>
            <a:r>
              <a:rPr lang="ru-RU" sz="1800" dirty="0" smtClean="0"/>
              <a:t> </a:t>
            </a:r>
            <a:r>
              <a:rPr lang="ru-RU" sz="1800" dirty="0" err="1" smtClean="0"/>
              <a:t>стабілізація</a:t>
            </a:r>
            <a:r>
              <a:rPr lang="ru-RU" sz="1800" dirty="0" smtClean="0"/>
              <a:t> (а, б);  </a:t>
            </a:r>
          </a:p>
          <a:p>
            <a:r>
              <a:rPr lang="ru-RU" sz="1800" dirty="0" smtClean="0"/>
              <a:t>- </a:t>
            </a:r>
            <a:r>
              <a:rPr lang="ru-RU" sz="1800" dirty="0" err="1" smtClean="0"/>
              <a:t>передньобічна</a:t>
            </a:r>
            <a:r>
              <a:rPr lang="ru-RU" sz="1800" dirty="0" smtClean="0"/>
              <a:t> </a:t>
            </a:r>
            <a:r>
              <a:rPr lang="ru-RU" sz="1800" dirty="0" err="1" smtClean="0"/>
              <a:t>стабілізація</a:t>
            </a:r>
            <a:r>
              <a:rPr lang="ru-RU" sz="1800" dirty="0" smtClean="0"/>
              <a:t> (в); </a:t>
            </a:r>
          </a:p>
          <a:p>
            <a:r>
              <a:rPr lang="ru-RU" sz="1800" dirty="0" smtClean="0"/>
              <a:t> - </a:t>
            </a:r>
            <a:r>
              <a:rPr lang="ru-RU" sz="1800" dirty="0" err="1" smtClean="0"/>
              <a:t>парасагіттальна</a:t>
            </a:r>
            <a:r>
              <a:rPr lang="ru-RU" sz="1800" dirty="0" smtClean="0"/>
              <a:t> </a:t>
            </a:r>
            <a:r>
              <a:rPr lang="ru-RU" sz="1800" dirty="0" err="1" smtClean="0"/>
              <a:t>стабілізація</a:t>
            </a:r>
            <a:r>
              <a:rPr lang="ru-RU" sz="1800" dirty="0" smtClean="0"/>
              <a:t> (д);  </a:t>
            </a:r>
          </a:p>
          <a:p>
            <a:r>
              <a:rPr lang="ru-RU" sz="1800" dirty="0" smtClean="0"/>
              <a:t>- </a:t>
            </a:r>
            <a:r>
              <a:rPr lang="ru-RU" sz="1800" dirty="0" err="1" smtClean="0"/>
              <a:t>стабілізація</a:t>
            </a:r>
            <a:r>
              <a:rPr lang="ru-RU" sz="1800" dirty="0" smtClean="0"/>
              <a:t> </a:t>
            </a:r>
            <a:r>
              <a:rPr lang="ru-RU" sz="1800" dirty="0" smtClean="0"/>
              <a:t>по </a:t>
            </a:r>
            <a:r>
              <a:rPr lang="ru-RU" sz="1800" dirty="0" err="1" smtClean="0"/>
              <a:t>дузі</a:t>
            </a:r>
            <a:r>
              <a:rPr lang="ru-RU" sz="1800" dirty="0" smtClean="0"/>
              <a:t> (г, е)</a:t>
            </a:r>
          </a:p>
          <a:p>
            <a:endParaRPr lang="ru-RU" sz="1800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899593" y="2780928"/>
            <a:ext cx="7200800" cy="3742060"/>
          </a:xfrm>
          <a:prstGeom prst="rect">
            <a:avLst/>
          </a:prstGeom>
          <a:noFill/>
          <a:ln/>
        </p:spPr>
      </p:pic>
    </p:spTree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err="1" smtClean="0"/>
              <a:t>Безпосереднє</a:t>
            </a:r>
            <a:r>
              <a:rPr lang="ru-RU" dirty="0" smtClean="0"/>
              <a:t> </a:t>
            </a:r>
            <a:r>
              <a:rPr lang="ru-RU" dirty="0" err="1" smtClean="0"/>
              <a:t>протезування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uk-UA" sz="3200" dirty="0" smtClean="0"/>
              <a:t>Розрізняють протезування </a:t>
            </a:r>
            <a:r>
              <a:rPr lang="uk-UA" sz="3200" b="1" dirty="0" smtClean="0">
                <a:solidFill>
                  <a:srgbClr val="0070C0"/>
                </a:solidFill>
              </a:rPr>
              <a:t>безпосереднє</a:t>
            </a:r>
            <a:r>
              <a:rPr lang="uk-UA" sz="3200" dirty="0" smtClean="0"/>
              <a:t>, коли протез виготовляють до операції видалення зубів і накладають відразу після виготовлення, але не пізніше за 24 години. Такі протези називають післяопераційними або </a:t>
            </a:r>
            <a:r>
              <a:rPr lang="uk-UA" sz="3200" dirty="0" err="1" smtClean="0"/>
              <a:t>іммедіат-протезамі</a:t>
            </a:r>
            <a:r>
              <a:rPr lang="uk-UA" sz="3200" dirty="0" smtClean="0"/>
              <a:t>.</a:t>
            </a:r>
            <a:endParaRPr lang="uk-UA" sz="3200" dirty="0"/>
          </a:p>
        </p:txBody>
      </p:sp>
    </p:spTree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4000" dirty="0" smtClean="0"/>
              <a:t>               </a:t>
            </a:r>
            <a:r>
              <a:rPr lang="ru-RU" sz="4000" dirty="0" err="1" smtClean="0"/>
              <a:t>Раннє</a:t>
            </a:r>
            <a:r>
              <a:rPr lang="ru-RU" sz="4000" dirty="0" smtClean="0"/>
              <a:t> </a:t>
            </a:r>
            <a:r>
              <a:rPr lang="ru-RU" sz="4000" dirty="0" err="1" smtClean="0"/>
              <a:t>або</a:t>
            </a:r>
            <a:r>
              <a:rPr lang="ru-RU" sz="4000" dirty="0" smtClean="0"/>
              <a:t> </a:t>
            </a:r>
            <a:r>
              <a:rPr lang="ru-RU" sz="4000" dirty="0" err="1" smtClean="0"/>
              <a:t>найближче</a:t>
            </a: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/>
              <a:t>                     </a:t>
            </a:r>
            <a:r>
              <a:rPr lang="ru-RU" sz="4000" dirty="0" err="1" smtClean="0"/>
              <a:t>протезування</a:t>
            </a: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ln w="57150"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r>
              <a:rPr lang="uk-UA" dirty="0" smtClean="0"/>
              <a:t>Раннє або найближче протезування — виготовлення протезів виробляється найближчим часом після операції і накладення їх в період загоєння рани, тобто в перші два тижні після операції.</a:t>
            </a:r>
            <a:endParaRPr lang="uk-UA" dirty="0"/>
          </a:p>
        </p:txBody>
      </p:sp>
    </p:spTree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 smtClean="0"/>
              <a:t>    </a:t>
            </a:r>
            <a:r>
              <a:rPr lang="ru-RU" dirty="0" err="1"/>
              <a:t>В</a:t>
            </a:r>
            <a:r>
              <a:rPr lang="ru-RU" dirty="0" err="1" smtClean="0"/>
              <a:t>іддалене</a:t>
            </a:r>
            <a:r>
              <a:rPr lang="ru-RU" dirty="0" smtClean="0"/>
              <a:t> </a:t>
            </a:r>
            <a:r>
              <a:rPr lang="ru-RU" dirty="0" err="1" smtClean="0"/>
              <a:t>протезування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r>
              <a:rPr lang="ru-RU" dirty="0" err="1" smtClean="0"/>
              <a:t>Пізнє</a:t>
            </a:r>
            <a:r>
              <a:rPr lang="ru-RU" dirty="0" smtClean="0"/>
              <a:t> </a:t>
            </a:r>
            <a:r>
              <a:rPr lang="ru-RU" dirty="0" err="1" smtClean="0"/>
              <a:t>або</a:t>
            </a:r>
            <a:r>
              <a:rPr lang="ru-RU" dirty="0" smtClean="0"/>
              <a:t> </a:t>
            </a:r>
            <a:r>
              <a:rPr lang="ru-RU" dirty="0" err="1" smtClean="0"/>
              <a:t>віддалене</a:t>
            </a:r>
            <a:r>
              <a:rPr lang="ru-RU" dirty="0" smtClean="0"/>
              <a:t> </a:t>
            </a:r>
            <a:r>
              <a:rPr lang="ru-RU" dirty="0" err="1" smtClean="0"/>
              <a:t>протезування</a:t>
            </a:r>
            <a:r>
              <a:rPr lang="ru-RU" dirty="0" smtClean="0"/>
              <a:t> — </a:t>
            </a:r>
            <a:r>
              <a:rPr lang="ru-RU" dirty="0" err="1" smtClean="0"/>
              <a:t>після</a:t>
            </a:r>
            <a:r>
              <a:rPr lang="ru-RU" dirty="0" smtClean="0"/>
              <a:t> </a:t>
            </a:r>
            <a:r>
              <a:rPr lang="ru-RU" dirty="0" err="1" smtClean="0"/>
              <a:t>загоєння</a:t>
            </a:r>
            <a:r>
              <a:rPr lang="ru-RU" dirty="0" smtClean="0"/>
              <a:t> </a:t>
            </a:r>
            <a:r>
              <a:rPr lang="ru-RU" dirty="0" err="1" smtClean="0"/>
              <a:t>операційних</a:t>
            </a:r>
            <a:r>
              <a:rPr lang="ru-RU" dirty="0" smtClean="0"/>
              <a:t> ран, не </a:t>
            </a:r>
            <a:r>
              <a:rPr lang="ru-RU" dirty="0" err="1" smtClean="0"/>
              <a:t>раніше</a:t>
            </a:r>
            <a:r>
              <a:rPr lang="ru-RU" dirty="0" smtClean="0"/>
              <a:t> </a:t>
            </a:r>
            <a:r>
              <a:rPr lang="ru-RU" dirty="0" err="1" smtClean="0"/>
              <a:t>чим</a:t>
            </a:r>
            <a:r>
              <a:rPr lang="ru-RU" dirty="0" smtClean="0"/>
              <a:t> через 1,5-2 </a:t>
            </a:r>
            <a:r>
              <a:rPr lang="ru-RU" dirty="0" err="1" smtClean="0"/>
              <a:t>міс</a:t>
            </a:r>
            <a:r>
              <a:rPr lang="ru-RU" dirty="0" smtClean="0"/>
              <a:t>. </a:t>
            </a:r>
            <a:r>
              <a:rPr lang="ru-RU" dirty="0" err="1" smtClean="0"/>
              <a:t>після</a:t>
            </a:r>
            <a:r>
              <a:rPr lang="ru-RU" dirty="0" smtClean="0"/>
              <a:t> </a:t>
            </a:r>
            <a:r>
              <a:rPr lang="ru-RU" dirty="0" err="1" smtClean="0"/>
              <a:t>операції</a:t>
            </a:r>
            <a:r>
              <a:rPr lang="ru-RU" dirty="0" smtClean="0"/>
              <a:t>. За </a:t>
            </a:r>
            <a:r>
              <a:rPr lang="ru-RU" dirty="0" err="1" smtClean="0"/>
              <a:t>цей</a:t>
            </a:r>
            <a:r>
              <a:rPr lang="ru-RU" dirty="0" smtClean="0"/>
              <a:t> час </a:t>
            </a:r>
            <a:r>
              <a:rPr lang="ru-RU" dirty="0" err="1" smtClean="0"/>
              <a:t>зникають</a:t>
            </a:r>
            <a:r>
              <a:rPr lang="ru-RU" dirty="0" smtClean="0"/>
              <a:t> </a:t>
            </a:r>
            <a:r>
              <a:rPr lang="ru-RU" dirty="0" err="1" smtClean="0"/>
              <a:t>всі</a:t>
            </a:r>
            <a:r>
              <a:rPr lang="ru-RU" dirty="0" smtClean="0"/>
              <a:t> </a:t>
            </a:r>
            <a:r>
              <a:rPr lang="ru-RU" dirty="0" err="1" smtClean="0"/>
              <a:t>явища</a:t>
            </a:r>
            <a:r>
              <a:rPr lang="ru-RU" dirty="0" smtClean="0"/>
              <a:t>, </a:t>
            </a:r>
            <a:r>
              <a:rPr lang="ru-RU" dirty="0" err="1" smtClean="0"/>
              <a:t>пов'язані</a:t>
            </a:r>
            <a:r>
              <a:rPr lang="ru-RU" dirty="0" smtClean="0"/>
              <a:t> </a:t>
            </a:r>
            <a:r>
              <a:rPr lang="ru-RU" dirty="0" err="1" smtClean="0"/>
              <a:t>із</a:t>
            </a:r>
            <a:r>
              <a:rPr lang="ru-RU" dirty="0" smtClean="0"/>
              <a:t> </a:t>
            </a:r>
            <a:r>
              <a:rPr lang="ru-RU" dirty="0" err="1" smtClean="0"/>
              <a:t>запаленням</a:t>
            </a:r>
            <a:r>
              <a:rPr lang="ru-RU" dirty="0" smtClean="0"/>
              <a:t>, і </a:t>
            </a:r>
            <a:r>
              <a:rPr lang="ru-RU" dirty="0" err="1" smtClean="0"/>
              <a:t>закінчюється</a:t>
            </a:r>
            <a:r>
              <a:rPr lang="ru-RU" dirty="0" smtClean="0"/>
              <a:t> </a:t>
            </a:r>
            <a:r>
              <a:rPr lang="ru-RU" dirty="0" smtClean="0"/>
              <a:t>в основному </a:t>
            </a:r>
            <a:r>
              <a:rPr lang="ru-RU" dirty="0" err="1" smtClean="0"/>
              <a:t>формування</a:t>
            </a:r>
            <a:r>
              <a:rPr lang="ru-RU" dirty="0" smtClean="0"/>
              <a:t> </a:t>
            </a:r>
            <a:r>
              <a:rPr lang="ru-RU" dirty="0" err="1" smtClean="0"/>
              <a:t>коміркового</a:t>
            </a:r>
            <a:r>
              <a:rPr lang="ru-RU" dirty="0" smtClean="0"/>
              <a:t> </a:t>
            </a:r>
            <a:r>
              <a:rPr lang="ru-RU" dirty="0" err="1" smtClean="0"/>
              <a:t>відростка</a:t>
            </a:r>
            <a:r>
              <a:rPr lang="ru-RU" dirty="0" smtClean="0"/>
              <a:t> </a:t>
            </a:r>
            <a:r>
              <a:rPr lang="ru-RU" dirty="0" err="1" smtClean="0"/>
              <a:t>унаслідок</a:t>
            </a:r>
            <a:r>
              <a:rPr lang="ru-RU" dirty="0" smtClean="0"/>
              <a:t> </a:t>
            </a:r>
            <a:r>
              <a:rPr lang="ru-RU" dirty="0" err="1" smtClean="0"/>
              <a:t>атрофії</a:t>
            </a:r>
            <a:r>
              <a:rPr lang="ru-RU" dirty="0" smtClean="0"/>
              <a:t> </a:t>
            </a:r>
            <a:r>
              <a:rPr lang="ru-RU" dirty="0" err="1" smtClean="0"/>
              <a:t>кісті</a:t>
            </a:r>
            <a:r>
              <a:rPr lang="ru-RU" dirty="0" smtClean="0"/>
              <a:t>, </a:t>
            </a:r>
            <a:r>
              <a:rPr lang="ru-RU" dirty="0" err="1" smtClean="0"/>
              <a:t>неминучої</a:t>
            </a:r>
            <a:r>
              <a:rPr lang="ru-RU" dirty="0" smtClean="0"/>
              <a:t> </a:t>
            </a:r>
            <a:r>
              <a:rPr lang="ru-RU" dirty="0" err="1" smtClean="0"/>
              <a:t>після</a:t>
            </a:r>
            <a:r>
              <a:rPr lang="ru-RU" dirty="0" smtClean="0"/>
              <a:t> </a:t>
            </a:r>
            <a:r>
              <a:rPr lang="ru-RU" dirty="0" err="1" smtClean="0"/>
              <a:t>видалення</a:t>
            </a:r>
            <a:r>
              <a:rPr lang="ru-RU" dirty="0" smtClean="0"/>
              <a:t> </a:t>
            </a:r>
            <a:r>
              <a:rPr lang="ru-RU" dirty="0" err="1" smtClean="0"/>
              <a:t>зубів</a:t>
            </a:r>
            <a:r>
              <a:rPr lang="ru-RU" dirty="0" smtClean="0"/>
              <a:t>.      За </a:t>
            </a:r>
            <a:r>
              <a:rPr lang="ru-RU" dirty="0" err="1" smtClean="0"/>
              <a:t>даними</a:t>
            </a:r>
            <a:r>
              <a:rPr lang="ru-RU" dirty="0" smtClean="0"/>
              <a:t> А.Е. </a:t>
            </a:r>
            <a:r>
              <a:rPr lang="ru-RU" dirty="0" err="1" smtClean="0"/>
              <a:t>Верлоцкого</a:t>
            </a:r>
            <a:r>
              <a:rPr lang="ru-RU" dirty="0" smtClean="0"/>
              <a:t> (1940) </a:t>
            </a:r>
            <a:r>
              <a:rPr lang="ru-RU" dirty="0" err="1" smtClean="0"/>
              <a:t>і</a:t>
            </a:r>
            <a:r>
              <a:rPr lang="ru-RU" dirty="0" smtClean="0"/>
              <a:t> ГА. Васильева, </a:t>
            </a:r>
            <a:r>
              <a:rPr lang="ru-RU" dirty="0" err="1" smtClean="0"/>
              <a:t>післяопераційна</a:t>
            </a:r>
            <a:r>
              <a:rPr lang="ru-RU" dirty="0" smtClean="0"/>
              <a:t> рана </a:t>
            </a:r>
            <a:r>
              <a:rPr lang="ru-RU" dirty="0" err="1" smtClean="0"/>
              <a:t>заповнюється</a:t>
            </a:r>
            <a:r>
              <a:rPr lang="ru-RU" dirty="0" smtClean="0"/>
              <a:t> </a:t>
            </a:r>
            <a:r>
              <a:rPr lang="ru-RU" dirty="0" err="1" smtClean="0"/>
              <a:t>дрібнопетлястою</a:t>
            </a:r>
            <a:r>
              <a:rPr lang="ru-RU" dirty="0" smtClean="0"/>
              <a:t> </a:t>
            </a:r>
            <a:r>
              <a:rPr lang="ru-RU" dirty="0" err="1" smtClean="0"/>
              <a:t>губчастою</a:t>
            </a:r>
            <a:r>
              <a:rPr lang="ru-RU" dirty="0" smtClean="0"/>
              <a:t> </a:t>
            </a:r>
            <a:r>
              <a:rPr lang="ru-RU" dirty="0" err="1" smtClean="0"/>
              <a:t>кісткою</a:t>
            </a:r>
            <a:r>
              <a:rPr lang="ru-RU" dirty="0" smtClean="0"/>
              <a:t> </a:t>
            </a:r>
            <a:r>
              <a:rPr lang="ru-RU" dirty="0" smtClean="0"/>
              <a:t>через 45 </a:t>
            </a:r>
            <a:r>
              <a:rPr lang="ru-RU" dirty="0" err="1" smtClean="0"/>
              <a:t>днів</a:t>
            </a:r>
            <a:r>
              <a:rPr lang="ru-RU" dirty="0" smtClean="0"/>
              <a:t> </a:t>
            </a:r>
            <a:r>
              <a:rPr lang="ru-RU" dirty="0" err="1" smtClean="0"/>
              <a:t>після</a:t>
            </a:r>
            <a:r>
              <a:rPr lang="ru-RU" dirty="0" smtClean="0"/>
              <a:t> </a:t>
            </a:r>
            <a:r>
              <a:rPr lang="ru-RU" dirty="0" err="1" smtClean="0"/>
              <a:t>видалення</a:t>
            </a:r>
            <a:r>
              <a:rPr lang="ru-RU" dirty="0" smtClean="0"/>
              <a:t> зуба. Через 3-4 </a:t>
            </a:r>
            <a:r>
              <a:rPr lang="ru-RU" dirty="0" err="1" smtClean="0"/>
              <a:t>місяці</a:t>
            </a:r>
            <a:r>
              <a:rPr lang="ru-RU" dirty="0" smtClean="0"/>
              <a:t> </a:t>
            </a:r>
            <a:r>
              <a:rPr lang="ru-RU" dirty="0" err="1" smtClean="0"/>
              <a:t>ділянка</a:t>
            </a:r>
            <a:r>
              <a:rPr lang="ru-RU" dirty="0" smtClean="0"/>
              <a:t> </a:t>
            </a:r>
            <a:r>
              <a:rPr lang="ru-RU" dirty="0" err="1" smtClean="0"/>
              <a:t>колишньої</a:t>
            </a:r>
            <a:r>
              <a:rPr lang="ru-RU" dirty="0" smtClean="0"/>
              <a:t> лунки на </a:t>
            </a:r>
            <a:r>
              <a:rPr lang="ru-RU" dirty="0" err="1" smtClean="0"/>
              <a:t>місці</a:t>
            </a:r>
            <a:r>
              <a:rPr lang="ru-RU" dirty="0" smtClean="0"/>
              <a:t> </a:t>
            </a:r>
            <a:r>
              <a:rPr lang="ru-RU" dirty="0" err="1" smtClean="0"/>
              <a:t>видаленого</a:t>
            </a:r>
            <a:r>
              <a:rPr lang="ru-RU" dirty="0" smtClean="0"/>
              <a:t> зуба по </a:t>
            </a:r>
            <a:r>
              <a:rPr lang="ru-RU" dirty="0" err="1" smtClean="0"/>
              <a:t>своїй</a:t>
            </a:r>
            <a:r>
              <a:rPr lang="ru-RU" dirty="0" smtClean="0"/>
              <a:t> </a:t>
            </a:r>
            <a:r>
              <a:rPr lang="ru-RU" dirty="0" err="1" smtClean="0"/>
              <a:t>будові</a:t>
            </a:r>
            <a:r>
              <a:rPr lang="ru-RU" dirty="0" smtClean="0"/>
              <a:t> </a:t>
            </a:r>
            <a:r>
              <a:rPr lang="ru-RU" dirty="0" err="1" smtClean="0"/>
              <a:t>нічим</a:t>
            </a:r>
            <a:r>
              <a:rPr lang="ru-RU" dirty="0" smtClean="0"/>
              <a:t> не </a:t>
            </a:r>
            <a:r>
              <a:rPr lang="ru-RU" dirty="0" err="1" smtClean="0"/>
              <a:t>відрізняється</a:t>
            </a:r>
            <a:r>
              <a:rPr lang="ru-RU" dirty="0" smtClean="0"/>
              <a:t> </a:t>
            </a:r>
            <a:r>
              <a:rPr lang="ru-RU" dirty="0" err="1" smtClean="0"/>
              <a:t>від</a:t>
            </a:r>
            <a:r>
              <a:rPr lang="ru-RU" dirty="0" smtClean="0"/>
              <a:t> </a:t>
            </a:r>
            <a:r>
              <a:rPr lang="ru-RU" dirty="0" err="1" smtClean="0"/>
              <a:t>навколишньої</a:t>
            </a:r>
            <a:r>
              <a:rPr lang="ru-RU" dirty="0" smtClean="0"/>
              <a:t> </a:t>
            </a:r>
            <a:r>
              <a:rPr lang="ru-RU" dirty="0" err="1" smtClean="0"/>
              <a:t>кістки</a:t>
            </a:r>
            <a:r>
              <a:rPr lang="ru-RU" dirty="0" smtClean="0"/>
              <a:t> </a:t>
            </a:r>
            <a:r>
              <a:rPr lang="ru-RU" dirty="0" err="1" smtClean="0"/>
              <a:t>щелепи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 smtClean="0"/>
              <a:t>        Вид </a:t>
            </a:r>
            <a:r>
              <a:rPr lang="ru-RU" dirty="0" err="1" smtClean="0"/>
              <a:t>протезування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endParaRPr lang="ru-RU" dirty="0" smtClean="0"/>
          </a:p>
          <a:p>
            <a:r>
              <a:rPr lang="ru-RU" dirty="0" smtClean="0"/>
              <a:t>Таким чином, </a:t>
            </a:r>
            <a:r>
              <a:rPr lang="ru-RU" dirty="0" err="1" smtClean="0"/>
              <a:t>кожен</a:t>
            </a:r>
            <a:r>
              <a:rPr lang="ru-RU" dirty="0" smtClean="0"/>
              <a:t> вид </a:t>
            </a:r>
            <a:r>
              <a:rPr lang="ru-RU" dirty="0" err="1" smtClean="0"/>
              <a:t>протезування</a:t>
            </a:r>
            <a:r>
              <a:rPr lang="ru-RU" dirty="0" smtClean="0"/>
              <a:t> </a:t>
            </a:r>
            <a:r>
              <a:rPr lang="ru-RU" dirty="0" err="1" smtClean="0"/>
              <a:t>відповідає</a:t>
            </a:r>
            <a:r>
              <a:rPr lang="ru-RU" dirty="0" smtClean="0"/>
              <a:t> </a:t>
            </a:r>
            <a:r>
              <a:rPr lang="ru-RU" dirty="0" err="1" smtClean="0"/>
              <a:t>певному</a:t>
            </a:r>
            <a:r>
              <a:rPr lang="ru-RU" dirty="0" smtClean="0"/>
              <a:t> стану рани:</a:t>
            </a:r>
          </a:p>
          <a:p>
            <a:r>
              <a:rPr lang="ru-RU" dirty="0" smtClean="0"/>
              <a:t>при </a:t>
            </a:r>
            <a:r>
              <a:rPr lang="ru-RU" dirty="0" err="1" smtClean="0"/>
              <a:t>безпосередньому</a:t>
            </a:r>
            <a:r>
              <a:rPr lang="ru-RU" dirty="0" smtClean="0"/>
              <a:t> — протез </a:t>
            </a:r>
            <a:r>
              <a:rPr lang="ru-RU" dirty="0" err="1" smtClean="0"/>
              <a:t>накладають</a:t>
            </a:r>
            <a:r>
              <a:rPr lang="ru-RU" dirty="0" smtClean="0"/>
              <a:t> на </a:t>
            </a:r>
            <a:r>
              <a:rPr lang="ru-RU" dirty="0" err="1" smtClean="0"/>
              <a:t>раневу</a:t>
            </a:r>
            <a:r>
              <a:rPr lang="ru-RU" dirty="0" smtClean="0"/>
              <a:t> </a:t>
            </a:r>
            <a:r>
              <a:rPr lang="ru-RU" dirty="0" err="1" smtClean="0"/>
              <a:t>поверхню</a:t>
            </a:r>
            <a:r>
              <a:rPr lang="ru-RU" dirty="0" smtClean="0"/>
              <a:t>,</a:t>
            </a:r>
          </a:p>
          <a:p>
            <a:r>
              <a:rPr lang="ru-RU" dirty="0" smtClean="0"/>
              <a:t>при </a:t>
            </a:r>
            <a:r>
              <a:rPr lang="ru-RU" dirty="0" err="1" smtClean="0"/>
              <a:t>найближчому</a:t>
            </a:r>
            <a:r>
              <a:rPr lang="ru-RU" dirty="0" smtClean="0"/>
              <a:t> — в </a:t>
            </a:r>
            <a:r>
              <a:rPr lang="ru-RU" dirty="0" err="1" smtClean="0"/>
              <a:t>період</a:t>
            </a:r>
            <a:r>
              <a:rPr lang="ru-RU" dirty="0" smtClean="0"/>
              <a:t> </a:t>
            </a:r>
            <a:r>
              <a:rPr lang="ru-RU" dirty="0" err="1" smtClean="0"/>
              <a:t>її</a:t>
            </a:r>
            <a:r>
              <a:rPr lang="ru-RU" dirty="0" smtClean="0"/>
              <a:t> </a:t>
            </a:r>
            <a:r>
              <a:rPr lang="ru-RU" dirty="0" err="1" smtClean="0"/>
              <a:t>загоєння</a:t>
            </a:r>
            <a:r>
              <a:rPr lang="ru-RU" dirty="0" smtClean="0"/>
              <a:t>, </a:t>
            </a:r>
          </a:p>
          <a:p>
            <a:r>
              <a:rPr lang="ru-RU" dirty="0" smtClean="0"/>
              <a:t>при </a:t>
            </a:r>
            <a:r>
              <a:rPr lang="ru-RU" dirty="0" err="1" smtClean="0"/>
              <a:t>віддаленому</a:t>
            </a:r>
            <a:r>
              <a:rPr lang="ru-RU" dirty="0" smtClean="0"/>
              <a:t> — </a:t>
            </a:r>
            <a:r>
              <a:rPr lang="ru-RU" dirty="0" err="1" smtClean="0"/>
              <a:t>після</a:t>
            </a:r>
            <a:r>
              <a:rPr lang="ru-RU" dirty="0" smtClean="0"/>
              <a:t> </a:t>
            </a:r>
            <a:r>
              <a:rPr lang="ru-RU" dirty="0" err="1" smtClean="0"/>
              <a:t>формування</a:t>
            </a:r>
            <a:r>
              <a:rPr lang="ru-RU" dirty="0" smtClean="0"/>
              <a:t> </a:t>
            </a:r>
            <a:r>
              <a:rPr lang="ru-RU" dirty="0" err="1" smtClean="0"/>
              <a:t>коміркового</a:t>
            </a:r>
            <a:r>
              <a:rPr lang="ru-RU" dirty="0" smtClean="0"/>
              <a:t> </a:t>
            </a:r>
            <a:r>
              <a:rPr lang="ru-RU" dirty="0" err="1" smtClean="0"/>
              <a:t>відростка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r>
              <a:rPr lang="ru-RU" dirty="0" err="1" smtClean="0"/>
              <a:t>Загоення</a:t>
            </a:r>
            <a:r>
              <a:rPr lang="ru-RU" dirty="0" smtClean="0"/>
              <a:t> </a:t>
            </a:r>
            <a:r>
              <a:rPr lang="ru-RU" dirty="0" err="1" smtClean="0"/>
              <a:t>екстракційної</a:t>
            </a:r>
            <a:r>
              <a:rPr lang="ru-RU" dirty="0" smtClean="0"/>
              <a:t> рани </a:t>
            </a:r>
            <a:r>
              <a:rPr lang="ru-RU" dirty="0" err="1" smtClean="0"/>
              <a:t>відбувається</a:t>
            </a:r>
            <a:r>
              <a:rPr lang="ru-RU" dirty="0" smtClean="0"/>
              <a:t> </a:t>
            </a:r>
            <a:r>
              <a:rPr lang="ru-RU" dirty="0" err="1" smtClean="0"/>
              <a:t>вже</a:t>
            </a:r>
            <a:r>
              <a:rPr lang="ru-RU" dirty="0" smtClean="0"/>
              <a:t> в </a:t>
            </a:r>
            <a:r>
              <a:rPr lang="ru-RU" dirty="0" err="1" smtClean="0"/>
              <a:t>ранній</a:t>
            </a:r>
            <a:r>
              <a:rPr lang="ru-RU" dirty="0" smtClean="0"/>
              <a:t> </a:t>
            </a:r>
            <a:r>
              <a:rPr lang="ru-RU" dirty="0" err="1" smtClean="0"/>
              <a:t>стадії</a:t>
            </a:r>
            <a:r>
              <a:rPr lang="ru-RU" dirty="0" smtClean="0"/>
              <a:t> і </a:t>
            </a:r>
            <a:r>
              <a:rPr lang="ru-RU" dirty="0" err="1" smtClean="0"/>
              <a:t>одночасно</a:t>
            </a:r>
            <a:r>
              <a:rPr lang="ru-RU" dirty="0" smtClean="0"/>
              <a:t> </a:t>
            </a:r>
            <a:r>
              <a:rPr lang="ru-RU" dirty="0" err="1" smtClean="0"/>
              <a:t>здійснюється</a:t>
            </a:r>
            <a:r>
              <a:rPr lang="ru-RU" dirty="0" smtClean="0"/>
              <a:t> </a:t>
            </a:r>
            <a:r>
              <a:rPr lang="ru-RU" dirty="0" err="1" smtClean="0"/>
              <a:t>формування</a:t>
            </a:r>
            <a:r>
              <a:rPr lang="ru-RU" dirty="0" smtClean="0"/>
              <a:t> </a:t>
            </a:r>
            <a:r>
              <a:rPr lang="ru-RU" dirty="0" err="1" smtClean="0"/>
              <a:t>коміркового</a:t>
            </a:r>
            <a:r>
              <a:rPr lang="ru-RU" dirty="0" smtClean="0"/>
              <a:t> </a:t>
            </a:r>
            <a:r>
              <a:rPr lang="ru-RU" dirty="0" err="1" smtClean="0"/>
              <a:t>відростка</a:t>
            </a:r>
            <a:r>
              <a:rPr lang="ru-RU" dirty="0" smtClean="0"/>
              <a:t> </a:t>
            </a:r>
            <a:r>
              <a:rPr lang="ru-RU" dirty="0" err="1" smtClean="0"/>
              <a:t>під</a:t>
            </a:r>
            <a:r>
              <a:rPr lang="ru-RU" dirty="0" smtClean="0"/>
              <a:t> </a:t>
            </a:r>
            <a:r>
              <a:rPr lang="ru-RU" dirty="0" err="1" smtClean="0"/>
              <a:t>безпосередньою</a:t>
            </a:r>
            <a:r>
              <a:rPr lang="ru-RU" dirty="0" smtClean="0"/>
              <a:t> </a:t>
            </a:r>
            <a:r>
              <a:rPr lang="ru-RU" dirty="0" err="1" smtClean="0"/>
              <a:t>дією</a:t>
            </a:r>
            <a:r>
              <a:rPr lang="ru-RU" dirty="0" smtClean="0"/>
              <a:t> базису. </a:t>
            </a:r>
            <a:r>
              <a:rPr lang="ru-RU" dirty="0" err="1" smtClean="0"/>
              <a:t>Комірковий</a:t>
            </a:r>
            <a:r>
              <a:rPr lang="ru-RU" dirty="0" smtClean="0"/>
              <a:t> </a:t>
            </a:r>
            <a:r>
              <a:rPr lang="ru-RU" dirty="0" err="1" smtClean="0"/>
              <a:t>відросток</a:t>
            </a:r>
            <a:r>
              <a:rPr lang="ru-RU" dirty="0" smtClean="0"/>
              <a:t> </a:t>
            </a:r>
            <a:r>
              <a:rPr lang="ru-RU" dirty="0" err="1" smtClean="0"/>
              <a:t>завдяки</a:t>
            </a:r>
            <a:r>
              <a:rPr lang="ru-RU" dirty="0" smtClean="0"/>
              <a:t> </a:t>
            </a:r>
            <a:r>
              <a:rPr lang="ru-RU" dirty="0" err="1" smtClean="0"/>
              <a:t>цьому</a:t>
            </a:r>
            <a:r>
              <a:rPr lang="ru-RU" dirty="0" smtClean="0"/>
              <a:t> </a:t>
            </a:r>
            <a:r>
              <a:rPr lang="ru-RU" dirty="0" err="1" smtClean="0"/>
              <a:t>набуває</a:t>
            </a:r>
            <a:r>
              <a:rPr lang="ru-RU" dirty="0" smtClean="0"/>
              <a:t> </a:t>
            </a:r>
            <a:r>
              <a:rPr lang="ru-RU" dirty="0" err="1" smtClean="0"/>
              <a:t>округлої</a:t>
            </a:r>
            <a:r>
              <a:rPr lang="ru-RU" dirty="0" smtClean="0"/>
              <a:t> </a:t>
            </a:r>
            <a:r>
              <a:rPr lang="ru-RU" dirty="0" err="1" smtClean="0"/>
              <a:t>форми</a:t>
            </a:r>
            <a:r>
              <a:rPr lang="ru-RU" dirty="0" smtClean="0"/>
              <a:t>, без </a:t>
            </a:r>
            <a:r>
              <a:rPr lang="ru-RU" dirty="0" err="1" smtClean="0"/>
              <a:t>гострих</a:t>
            </a:r>
            <a:r>
              <a:rPr lang="ru-RU" dirty="0" smtClean="0"/>
              <a:t> </a:t>
            </a:r>
            <a:r>
              <a:rPr lang="ru-RU" dirty="0" err="1" smtClean="0"/>
              <a:t>країв</a:t>
            </a:r>
            <a:r>
              <a:rPr lang="ru-RU" dirty="0" smtClean="0"/>
              <a:t>.</a:t>
            </a:r>
          </a:p>
          <a:p>
            <a:r>
              <a:rPr lang="ru-RU" dirty="0" err="1" smtClean="0"/>
              <a:t>Крім</a:t>
            </a:r>
            <a:r>
              <a:rPr lang="ru-RU" dirty="0" smtClean="0"/>
              <a:t> того, протез </a:t>
            </a:r>
            <a:r>
              <a:rPr lang="ru-RU" dirty="0" err="1" smtClean="0"/>
              <a:t>захищає</a:t>
            </a:r>
            <a:r>
              <a:rPr lang="ru-RU" dirty="0" smtClean="0"/>
              <a:t> </a:t>
            </a:r>
            <a:r>
              <a:rPr lang="ru-RU" dirty="0" err="1" smtClean="0"/>
              <a:t>екстракційну</a:t>
            </a:r>
            <a:r>
              <a:rPr lang="ru-RU" dirty="0" smtClean="0"/>
              <a:t> рану </a:t>
            </a:r>
            <a:r>
              <a:rPr lang="ru-RU" dirty="0" err="1" smtClean="0"/>
              <a:t>від</a:t>
            </a:r>
            <a:r>
              <a:rPr lang="ru-RU" dirty="0" smtClean="0"/>
              <a:t> </a:t>
            </a:r>
            <a:r>
              <a:rPr lang="ru-RU" dirty="0" err="1" smtClean="0"/>
              <a:t>зовнішніх</a:t>
            </a:r>
            <a:r>
              <a:rPr lang="ru-RU" dirty="0" smtClean="0"/>
              <a:t> </a:t>
            </a:r>
            <a:r>
              <a:rPr lang="ru-RU" dirty="0" err="1" smtClean="0"/>
              <a:t>дій</a:t>
            </a:r>
            <a:r>
              <a:rPr lang="ru-RU" dirty="0" smtClean="0"/>
              <a:t>. За час </a:t>
            </a:r>
            <a:r>
              <a:rPr lang="ru-RU" dirty="0" err="1" smtClean="0"/>
              <a:t>від</a:t>
            </a:r>
            <a:r>
              <a:rPr lang="ru-RU" dirty="0" smtClean="0"/>
              <a:t> моменту </a:t>
            </a:r>
            <a:r>
              <a:rPr lang="ru-RU" dirty="0" err="1" smtClean="0"/>
              <a:t>видалення</a:t>
            </a:r>
            <a:r>
              <a:rPr lang="ru-RU" dirty="0" smtClean="0"/>
              <a:t> </a:t>
            </a:r>
            <a:r>
              <a:rPr lang="ru-RU" dirty="0" err="1" smtClean="0"/>
              <a:t>зубів</a:t>
            </a:r>
            <a:r>
              <a:rPr lang="ru-RU" dirty="0" smtClean="0"/>
              <a:t> до </a:t>
            </a:r>
            <a:r>
              <a:rPr lang="ru-RU" dirty="0" err="1" smtClean="0"/>
              <a:t>протезування</a:t>
            </a:r>
            <a:r>
              <a:rPr lang="ru-RU" dirty="0" smtClean="0"/>
              <a:t> </a:t>
            </a:r>
            <a:r>
              <a:rPr lang="ru-RU" dirty="0" err="1" smtClean="0"/>
              <a:t>відбувається</a:t>
            </a:r>
            <a:r>
              <a:rPr lang="ru-RU" dirty="0" smtClean="0"/>
              <a:t> </a:t>
            </a:r>
            <a:r>
              <a:rPr lang="ru-RU" dirty="0" err="1" smtClean="0"/>
              <a:t>перебудова</a:t>
            </a:r>
            <a:r>
              <a:rPr lang="ru-RU" dirty="0" smtClean="0"/>
              <a:t> </a:t>
            </a:r>
            <a:r>
              <a:rPr lang="ru-RU" dirty="0" err="1" smtClean="0"/>
              <a:t>зубощелепної</a:t>
            </a:r>
            <a:r>
              <a:rPr lang="ru-RU" dirty="0" smtClean="0"/>
              <a:t> </a:t>
            </a:r>
            <a:r>
              <a:rPr lang="ru-RU" dirty="0" err="1" smtClean="0"/>
              <a:t>системи</a:t>
            </a:r>
            <a:r>
              <a:rPr lang="ru-RU" dirty="0" smtClean="0"/>
              <a:t>, яка </a:t>
            </a:r>
            <a:r>
              <a:rPr lang="ru-RU" dirty="0" err="1" smtClean="0"/>
              <a:t>значно</a:t>
            </a:r>
            <a:r>
              <a:rPr lang="ru-RU" dirty="0" smtClean="0"/>
              <a:t> </a:t>
            </a:r>
            <a:r>
              <a:rPr lang="ru-RU" dirty="0" err="1" smtClean="0"/>
              <a:t>послабляє</a:t>
            </a:r>
            <a:r>
              <a:rPr lang="ru-RU" dirty="0" smtClean="0"/>
              <a:t> </a:t>
            </a:r>
            <a:r>
              <a:rPr lang="ru-RU" dirty="0" smtClean="0"/>
              <a:t>пародонт і </a:t>
            </a:r>
            <a:r>
              <a:rPr lang="ru-RU" dirty="0" err="1" smtClean="0"/>
              <a:t>жувальні</a:t>
            </a:r>
            <a:r>
              <a:rPr lang="ru-RU" dirty="0" smtClean="0"/>
              <a:t> </a:t>
            </a:r>
            <a:r>
              <a:rPr lang="ru-RU" dirty="0" err="1" smtClean="0"/>
              <a:t>м'язи</a:t>
            </a:r>
            <a:r>
              <a:rPr lang="ru-RU" dirty="0" smtClean="0"/>
              <a:t>, </a:t>
            </a:r>
            <a:r>
              <a:rPr lang="ru-RU" dirty="0" err="1" smtClean="0"/>
              <a:t>спотворюється</a:t>
            </a:r>
            <a:r>
              <a:rPr lang="ru-RU" dirty="0" smtClean="0"/>
              <a:t> </a:t>
            </a:r>
            <a:r>
              <a:rPr lang="ru-RU" dirty="0" err="1" smtClean="0"/>
              <a:t>мова</a:t>
            </a:r>
            <a:r>
              <a:rPr lang="ru-RU" dirty="0" smtClean="0"/>
              <a:t>, </a:t>
            </a:r>
            <a:r>
              <a:rPr lang="ru-RU" dirty="0" err="1" smtClean="0"/>
              <a:t>незрідка</a:t>
            </a:r>
            <a:r>
              <a:rPr lang="ru-RU" dirty="0" smtClean="0"/>
              <a:t> </a:t>
            </a:r>
            <a:r>
              <a:rPr lang="ru-RU" dirty="0" err="1" smtClean="0"/>
              <a:t>порушуються</a:t>
            </a:r>
            <a:r>
              <a:rPr lang="ru-RU" dirty="0" smtClean="0"/>
              <a:t> </a:t>
            </a:r>
            <a:r>
              <a:rPr lang="ru-RU" dirty="0" err="1" smtClean="0"/>
              <a:t>естетичні</a:t>
            </a:r>
            <a:r>
              <a:rPr lang="ru-RU" dirty="0" smtClean="0"/>
              <a:t> </a:t>
            </a:r>
            <a:r>
              <a:rPr lang="ru-RU" dirty="0" err="1" smtClean="0"/>
              <a:t>норми</a:t>
            </a:r>
            <a:r>
              <a:rPr lang="ru-RU" dirty="0" smtClean="0"/>
              <a:t> особи, а люди ряду </a:t>
            </a:r>
            <a:r>
              <a:rPr lang="ru-RU" dirty="0" err="1" smtClean="0"/>
              <a:t>професій</a:t>
            </a:r>
            <a:r>
              <a:rPr lang="ru-RU" dirty="0" smtClean="0"/>
              <a:t> </a:t>
            </a:r>
            <a:r>
              <a:rPr lang="ru-RU" dirty="0" err="1" smtClean="0"/>
              <a:t>стають</a:t>
            </a:r>
            <a:r>
              <a:rPr lang="ru-RU" dirty="0" smtClean="0"/>
              <a:t> </a:t>
            </a:r>
            <a:r>
              <a:rPr lang="ru-RU" dirty="0" err="1" smtClean="0"/>
              <a:t>непрацездатними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 smtClean="0"/>
              <a:t>        Вид </a:t>
            </a:r>
            <a:r>
              <a:rPr lang="ru-RU" dirty="0" err="1" smtClean="0"/>
              <a:t>протезування</a:t>
            </a:r>
            <a:endParaRPr lang="ru-RU" dirty="0"/>
          </a:p>
        </p:txBody>
      </p:sp>
    </p:spTree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3600" b="1" i="1" dirty="0" smtClean="0">
                <a:solidFill>
                  <a:srgbClr val="0070C0"/>
                </a:solidFill>
              </a:rPr>
              <a:t>    </a:t>
            </a:r>
            <a:r>
              <a:rPr lang="ru-RU" sz="3600" b="1" i="1" dirty="0" err="1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1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виготовлення</a:t>
            </a:r>
            <a:r>
              <a:rPr lang="ru-RU" sz="3600" b="1" i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1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  <a:r>
              <a:rPr lang="ru-RU" sz="3600" b="1" i="1" dirty="0" err="1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1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іммедіат-протеза</a:t>
            </a:r>
            <a:endParaRPr lang="ru-RU" sz="36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tx1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r>
              <a:rPr lang="ru-RU" sz="2800" b="1" i="1" dirty="0" err="1" smtClean="0">
                <a:solidFill>
                  <a:srgbClr val="0070C0"/>
                </a:solidFill>
              </a:rPr>
              <a:t>Показання</a:t>
            </a:r>
            <a:r>
              <a:rPr lang="ru-RU" sz="2800" b="1" i="1" dirty="0" smtClean="0">
                <a:solidFill>
                  <a:srgbClr val="0070C0"/>
                </a:solidFill>
              </a:rPr>
              <a:t> </a:t>
            </a:r>
            <a:r>
              <a:rPr lang="ru-RU" sz="2800" b="1" i="1" dirty="0" smtClean="0">
                <a:solidFill>
                  <a:srgbClr val="0070C0"/>
                </a:solidFill>
              </a:rPr>
              <a:t>до </a:t>
            </a:r>
            <a:r>
              <a:rPr lang="ru-RU" sz="2800" b="1" i="1" dirty="0" err="1" smtClean="0">
                <a:solidFill>
                  <a:srgbClr val="0070C0"/>
                </a:solidFill>
              </a:rPr>
              <a:t>виготовлення</a:t>
            </a:r>
            <a:r>
              <a:rPr lang="ru-RU" sz="2800" b="1" i="1" dirty="0" smtClean="0">
                <a:solidFill>
                  <a:srgbClr val="0070C0"/>
                </a:solidFill>
              </a:rPr>
              <a:t> </a:t>
            </a:r>
            <a:r>
              <a:rPr lang="ru-RU" sz="2800" b="1" i="1" dirty="0" err="1" smtClean="0">
                <a:solidFill>
                  <a:srgbClr val="0070C0"/>
                </a:solidFill>
              </a:rPr>
              <a:t>іммедіат</a:t>
            </a:r>
            <a:r>
              <a:rPr lang="ru-RU" sz="2800" b="1" i="1" dirty="0" smtClean="0">
                <a:solidFill>
                  <a:srgbClr val="0070C0"/>
                </a:solidFill>
              </a:rPr>
              <a:t>-протеза </a:t>
            </a:r>
            <a:r>
              <a:rPr lang="ru-RU" sz="2800" b="1" i="1" dirty="0" smtClean="0">
                <a:solidFill>
                  <a:srgbClr val="0070C0"/>
                </a:solidFill>
              </a:rPr>
              <a:t>: </a:t>
            </a:r>
            <a:endParaRPr lang="ru-RU" sz="2800" b="1" i="1" dirty="0" smtClean="0">
              <a:solidFill>
                <a:srgbClr val="0070C0"/>
              </a:solidFill>
            </a:endParaRPr>
          </a:p>
          <a:p>
            <a:r>
              <a:rPr lang="ru-RU" dirty="0" err="1" smtClean="0"/>
              <a:t>видалення</a:t>
            </a:r>
            <a:r>
              <a:rPr lang="ru-RU" dirty="0" smtClean="0"/>
              <a:t> </a:t>
            </a:r>
            <a:r>
              <a:rPr lang="ru-RU" dirty="0" err="1" smtClean="0"/>
              <a:t>передніх</a:t>
            </a:r>
            <a:r>
              <a:rPr lang="ru-RU" dirty="0" smtClean="0"/>
              <a:t> </a:t>
            </a:r>
            <a:r>
              <a:rPr lang="ru-RU" dirty="0" err="1" smtClean="0"/>
              <a:t>зубів</a:t>
            </a:r>
            <a:r>
              <a:rPr lang="ru-RU" dirty="0" smtClean="0"/>
              <a:t>,</a:t>
            </a:r>
          </a:p>
          <a:p>
            <a:r>
              <a:rPr lang="ru-RU" dirty="0" smtClean="0"/>
              <a:t> </a:t>
            </a:r>
            <a:r>
              <a:rPr lang="ru-RU" dirty="0" err="1" smtClean="0"/>
              <a:t>видалення</a:t>
            </a:r>
            <a:r>
              <a:rPr lang="ru-RU" dirty="0" smtClean="0"/>
              <a:t> </a:t>
            </a:r>
            <a:r>
              <a:rPr lang="ru-RU" dirty="0" err="1" smtClean="0"/>
              <a:t>останньої</a:t>
            </a:r>
            <a:r>
              <a:rPr lang="ru-RU" dirty="0" smtClean="0"/>
              <a:t> пари </a:t>
            </a:r>
            <a:r>
              <a:rPr lang="ru-RU" dirty="0" err="1" smtClean="0"/>
              <a:t>зубів-антагонистів</a:t>
            </a:r>
            <a:r>
              <a:rPr lang="ru-RU" dirty="0" smtClean="0"/>
              <a:t>, </a:t>
            </a:r>
            <a:r>
              <a:rPr lang="ru-RU" dirty="0" err="1" smtClean="0"/>
              <a:t>тобто</a:t>
            </a:r>
            <a:r>
              <a:rPr lang="ru-RU" dirty="0" smtClean="0"/>
              <a:t> </a:t>
            </a:r>
            <a:r>
              <a:rPr lang="ru-RU" dirty="0" err="1" smtClean="0"/>
              <a:t>після</a:t>
            </a:r>
            <a:r>
              <a:rPr lang="ru-RU" dirty="0" smtClean="0"/>
              <a:t> </a:t>
            </a:r>
            <a:r>
              <a:rPr lang="ru-RU" dirty="0" err="1" smtClean="0"/>
              <a:t>цього</a:t>
            </a:r>
            <a:r>
              <a:rPr lang="ru-RU" dirty="0" smtClean="0"/>
              <a:t> </a:t>
            </a:r>
            <a:r>
              <a:rPr lang="ru-RU" dirty="0" smtClean="0"/>
              <a:t>прикус не є </a:t>
            </a:r>
            <a:r>
              <a:rPr lang="ru-RU" dirty="0" err="1" smtClean="0"/>
              <a:t>фіксованим</a:t>
            </a:r>
            <a:r>
              <a:rPr lang="ru-RU" dirty="0" smtClean="0"/>
              <a:t>, </a:t>
            </a:r>
            <a:endParaRPr lang="ru-RU" dirty="0" smtClean="0"/>
          </a:p>
          <a:p>
            <a:r>
              <a:rPr lang="ru-RU" dirty="0" err="1" smtClean="0"/>
              <a:t>видалення</a:t>
            </a:r>
            <a:r>
              <a:rPr lang="ru-RU" dirty="0" smtClean="0"/>
              <a:t> </a:t>
            </a:r>
            <a:r>
              <a:rPr lang="en-US" dirty="0" smtClean="0"/>
              <a:t>N-</a:t>
            </a:r>
            <a:r>
              <a:rPr lang="uk-UA" dirty="0" smtClean="0"/>
              <a:t>ї</a:t>
            </a:r>
            <a:r>
              <a:rPr lang="en-US" dirty="0" smtClean="0"/>
              <a:t> </a:t>
            </a:r>
            <a:r>
              <a:rPr lang="ru-RU" dirty="0" err="1" smtClean="0"/>
              <a:t>кількості</a:t>
            </a:r>
            <a:r>
              <a:rPr lang="ru-RU" dirty="0" smtClean="0"/>
              <a:t> </a:t>
            </a:r>
            <a:r>
              <a:rPr lang="ru-RU" dirty="0" err="1" smtClean="0"/>
              <a:t>зубів</a:t>
            </a:r>
            <a:r>
              <a:rPr lang="ru-RU" dirty="0" smtClean="0"/>
              <a:t>, </a:t>
            </a:r>
            <a:r>
              <a:rPr lang="ru-RU" dirty="0" err="1" smtClean="0"/>
              <a:t>якщо</a:t>
            </a:r>
            <a:r>
              <a:rPr lang="ru-RU" dirty="0" smtClean="0"/>
              <a:t> </a:t>
            </a:r>
            <a:r>
              <a:rPr lang="ru-RU" dirty="0" smtClean="0"/>
              <a:t>зубам </a:t>
            </a:r>
            <a:r>
              <a:rPr lang="ru-RU" dirty="0" err="1" smtClean="0"/>
              <a:t>які</a:t>
            </a:r>
            <a:r>
              <a:rPr lang="ru-RU" dirty="0" smtClean="0"/>
              <a:t> </a:t>
            </a:r>
            <a:r>
              <a:rPr lang="ru-RU" dirty="0" err="1" smtClean="0"/>
              <a:t>залишились</a:t>
            </a:r>
            <a:r>
              <a:rPr lang="ru-RU" dirty="0" smtClean="0"/>
              <a:t> </a:t>
            </a:r>
            <a:r>
              <a:rPr lang="ru-RU" dirty="0" err="1" smtClean="0"/>
              <a:t>загрожує</a:t>
            </a:r>
            <a:r>
              <a:rPr lang="ru-RU" dirty="0" smtClean="0"/>
              <a:t> </a:t>
            </a:r>
            <a:r>
              <a:rPr lang="ru-RU" dirty="0" err="1" smtClean="0"/>
              <a:t>функціональне</a:t>
            </a:r>
            <a:r>
              <a:rPr lang="ru-RU" dirty="0" smtClean="0"/>
              <a:t> </a:t>
            </a:r>
            <a:r>
              <a:rPr lang="ru-RU" dirty="0" err="1" smtClean="0"/>
              <a:t>перевантаження</a:t>
            </a:r>
            <a:r>
              <a:rPr lang="ru-RU" dirty="0" smtClean="0"/>
              <a:t>, </a:t>
            </a:r>
          </a:p>
          <a:p>
            <a:r>
              <a:rPr lang="ru-RU" dirty="0" err="1" smtClean="0"/>
              <a:t>видалення</a:t>
            </a:r>
            <a:r>
              <a:rPr lang="ru-RU" dirty="0" smtClean="0"/>
              <a:t> </a:t>
            </a:r>
            <a:r>
              <a:rPr lang="ru-RU" dirty="0" err="1" smtClean="0"/>
              <a:t>бічних</a:t>
            </a:r>
            <a:r>
              <a:rPr lang="ru-RU" dirty="0" smtClean="0"/>
              <a:t> </a:t>
            </a:r>
            <a:r>
              <a:rPr lang="ru-RU" dirty="0" err="1" smtClean="0"/>
              <a:t>зубів</a:t>
            </a:r>
            <a:r>
              <a:rPr lang="ru-RU" dirty="0" smtClean="0"/>
              <a:t> при </a:t>
            </a:r>
            <a:r>
              <a:rPr lang="ru-RU" dirty="0" err="1" smtClean="0"/>
              <a:t>глибокому</a:t>
            </a:r>
            <a:r>
              <a:rPr lang="ru-RU" dirty="0" smtClean="0"/>
              <a:t> </a:t>
            </a:r>
            <a:r>
              <a:rPr lang="ru-RU" dirty="0" err="1" smtClean="0"/>
              <a:t>прикусі</a:t>
            </a:r>
            <a:r>
              <a:rPr lang="ru-RU" dirty="0" smtClean="0"/>
              <a:t>, </a:t>
            </a:r>
          </a:p>
          <a:p>
            <a:r>
              <a:rPr lang="ru-RU" dirty="0" err="1" smtClean="0"/>
              <a:t>системне</a:t>
            </a:r>
            <a:r>
              <a:rPr lang="ru-RU" dirty="0" smtClean="0"/>
              <a:t> </a:t>
            </a:r>
            <a:r>
              <a:rPr lang="ru-RU" dirty="0" err="1" smtClean="0"/>
              <a:t>захворювання</a:t>
            </a:r>
            <a:r>
              <a:rPr lang="ru-RU" dirty="0" smtClean="0"/>
              <a:t> пародонту</a:t>
            </a:r>
            <a:endParaRPr lang="ru-RU" dirty="0"/>
          </a:p>
        </p:txBody>
      </p:sp>
    </p:spTree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uk-UA" dirty="0" smtClean="0"/>
              <a:t>видалення зубів при ознаках захворювання </a:t>
            </a:r>
            <a:r>
              <a:rPr lang="uk-UA" dirty="0" err="1" smtClean="0"/>
              <a:t>скронево-ніжньощелепного</a:t>
            </a:r>
            <a:r>
              <a:rPr lang="uk-UA" dirty="0" smtClean="0"/>
              <a:t> суглоба, резекції коміркового відростка і щелеп. </a:t>
            </a:r>
          </a:p>
          <a:p>
            <a:endParaRPr lang="uk-UA" dirty="0" smtClean="0"/>
          </a:p>
          <a:p>
            <a:r>
              <a:rPr lang="uk-UA" dirty="0" smtClean="0"/>
              <a:t>Багато клініцистів вважають, що санація ротової порожнини є невід'ємною частиною безпосереднього протезування.</a:t>
            </a:r>
            <a:endParaRPr lang="uk-UA" dirty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3600" b="1" i="1" dirty="0" smtClean="0">
                <a:solidFill>
                  <a:srgbClr val="0070C0"/>
                </a:solidFill>
              </a:rPr>
              <a:t>    </a:t>
            </a:r>
            <a:r>
              <a:rPr lang="ru-RU" sz="3600" b="1" i="1" dirty="0" err="1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1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виготовлення</a:t>
            </a:r>
            <a:r>
              <a:rPr lang="ru-RU" sz="3600" b="1" i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1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  <a:r>
              <a:rPr lang="ru-RU" sz="3600" b="1" i="1" dirty="0" err="1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1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іммедіат-протеза</a:t>
            </a:r>
            <a:endParaRPr lang="ru-RU" sz="36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tx1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778098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            </a:t>
            </a:r>
            <a:r>
              <a:rPr lang="ru-RU" b="1" dirty="0" err="1" smtClean="0"/>
              <a:t>Ортопедичні</a:t>
            </a:r>
            <a:r>
              <a:rPr lang="ru-RU" b="1" dirty="0" smtClean="0"/>
              <a:t> </a:t>
            </a:r>
            <a:r>
              <a:rPr lang="ru-RU" b="1" dirty="0" err="1" smtClean="0"/>
              <a:t>методи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43608" y="1196752"/>
            <a:ext cx="7488832" cy="4932040"/>
          </a:xfrm>
          <a:blipFill>
            <a:blip r:embed="rId2" cstate="print"/>
            <a:tile tx="0" ty="0" sx="100000" sy="100000" flip="none" algn="tl"/>
          </a:blip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just"/>
            <a:endParaRPr lang="ru-RU" sz="2800" dirty="0" smtClean="0"/>
          </a:p>
          <a:p>
            <a:pPr algn="just"/>
            <a:r>
              <a:rPr lang="ru-RU" sz="2800" dirty="0" err="1" smtClean="0"/>
              <a:t>Нестерті</a:t>
            </a:r>
            <a:r>
              <a:rPr lang="ru-RU" sz="2800" dirty="0" smtClean="0"/>
              <a:t> горбки премоляров і моляров, </a:t>
            </a:r>
            <a:r>
              <a:rPr lang="ru-RU" sz="2800" dirty="0" err="1" smtClean="0"/>
              <a:t>що</a:t>
            </a:r>
            <a:r>
              <a:rPr lang="ru-RU" sz="2800" dirty="0" smtClean="0"/>
              <a:t> </a:t>
            </a:r>
            <a:r>
              <a:rPr lang="ru-RU" sz="2800" dirty="0" err="1" smtClean="0"/>
              <a:t>збереглися</a:t>
            </a:r>
            <a:r>
              <a:rPr lang="ru-RU" sz="2800" dirty="0" smtClean="0"/>
              <a:t>, а </a:t>
            </a:r>
            <a:r>
              <a:rPr lang="ru-RU" sz="2800" dirty="0" err="1" smtClean="0"/>
              <a:t>також</a:t>
            </a:r>
            <a:r>
              <a:rPr lang="ru-RU" sz="2800" dirty="0" smtClean="0"/>
              <a:t> </a:t>
            </a:r>
            <a:r>
              <a:rPr lang="ru-RU" sz="2800" dirty="0" err="1" smtClean="0"/>
              <a:t>ріжучі</a:t>
            </a:r>
            <a:r>
              <a:rPr lang="ru-RU" sz="2800" dirty="0" smtClean="0"/>
              <a:t> </a:t>
            </a:r>
            <a:r>
              <a:rPr lang="ru-RU" sz="2800" dirty="0" err="1" smtClean="0"/>
              <a:t>краї</a:t>
            </a:r>
            <a:r>
              <a:rPr lang="ru-RU" sz="2800" dirty="0" smtClean="0"/>
              <a:t> </a:t>
            </a:r>
            <a:r>
              <a:rPr lang="ru-RU" sz="2800" dirty="0" err="1" smtClean="0"/>
              <a:t>передніх</a:t>
            </a:r>
            <a:r>
              <a:rPr lang="ru-RU" sz="2800" dirty="0" smtClean="0"/>
              <a:t> </a:t>
            </a:r>
            <a:r>
              <a:rPr lang="ru-RU" sz="2800" dirty="0" err="1" smtClean="0"/>
              <a:t>зубів</a:t>
            </a:r>
            <a:r>
              <a:rPr lang="ru-RU" sz="2800" dirty="0" smtClean="0"/>
              <a:t> є причиною </a:t>
            </a:r>
            <a:r>
              <a:rPr lang="ru-RU" sz="2800" dirty="0" err="1" smtClean="0"/>
              <a:t>цих</a:t>
            </a:r>
            <a:r>
              <a:rPr lang="ru-RU" sz="2800" dirty="0" smtClean="0"/>
              <a:t> </a:t>
            </a:r>
            <a:r>
              <a:rPr lang="ru-RU" sz="2800" dirty="0" err="1" smtClean="0"/>
              <a:t>передчасних</a:t>
            </a:r>
            <a:r>
              <a:rPr lang="ru-RU" sz="2800" dirty="0" smtClean="0"/>
              <a:t> </a:t>
            </a:r>
            <a:r>
              <a:rPr lang="ru-RU" sz="2800" dirty="0" err="1" smtClean="0"/>
              <a:t>контактів</a:t>
            </a:r>
            <a:r>
              <a:rPr lang="ru-RU" sz="2800" dirty="0" smtClean="0"/>
              <a:t> при </a:t>
            </a:r>
            <a:r>
              <a:rPr lang="ru-RU" sz="2800" dirty="0" err="1" smtClean="0"/>
              <a:t>центральній</a:t>
            </a:r>
            <a:r>
              <a:rPr lang="ru-RU" sz="2800" dirty="0" smtClean="0"/>
              <a:t>, </a:t>
            </a:r>
            <a:r>
              <a:rPr lang="ru-RU" sz="2800" dirty="0" err="1" smtClean="0"/>
              <a:t>передній</a:t>
            </a:r>
            <a:r>
              <a:rPr lang="ru-RU" sz="2800" dirty="0" smtClean="0"/>
              <a:t> і </a:t>
            </a:r>
            <a:r>
              <a:rPr lang="ru-RU" sz="2800" dirty="0" err="1" smtClean="0"/>
              <a:t>бічних</a:t>
            </a:r>
            <a:r>
              <a:rPr lang="ru-RU" sz="2800" dirty="0" smtClean="0"/>
              <a:t> </a:t>
            </a:r>
            <a:r>
              <a:rPr lang="ru-RU" sz="2800" dirty="0" err="1" smtClean="0"/>
              <a:t>оклюзіях</a:t>
            </a:r>
            <a:r>
              <a:rPr lang="ru-RU" sz="2800" dirty="0" smtClean="0"/>
              <a:t>. </a:t>
            </a:r>
            <a:r>
              <a:rPr lang="ru-RU" sz="2800" dirty="0" smtClean="0"/>
              <a:t>У </a:t>
            </a:r>
            <a:r>
              <a:rPr lang="ru-RU" sz="2800" dirty="0" err="1" smtClean="0"/>
              <a:t>спеціальній</a:t>
            </a:r>
            <a:r>
              <a:rPr lang="ru-RU" sz="2800" dirty="0" smtClean="0"/>
              <a:t> </a:t>
            </a:r>
            <a:r>
              <a:rPr lang="ru-RU" sz="2800" dirty="0" err="1" smtClean="0"/>
              <a:t>літературі</a:t>
            </a:r>
            <a:r>
              <a:rPr lang="ru-RU" sz="2800" dirty="0" smtClean="0"/>
              <a:t> описано </a:t>
            </a:r>
            <a:r>
              <a:rPr lang="ru-RU" sz="2800" dirty="0" err="1" smtClean="0"/>
              <a:t>декілька</a:t>
            </a:r>
            <a:r>
              <a:rPr lang="ru-RU" sz="2800" dirty="0" smtClean="0"/>
              <a:t> </a:t>
            </a:r>
            <a:r>
              <a:rPr lang="ru-RU" sz="2800" dirty="0" err="1" smtClean="0"/>
              <a:t>методів</a:t>
            </a:r>
            <a:r>
              <a:rPr lang="ru-RU" sz="2800" dirty="0" smtClean="0"/>
              <a:t> </a:t>
            </a:r>
            <a:r>
              <a:rPr lang="ru-RU" sz="2800" dirty="0" err="1" smtClean="0"/>
              <a:t>виборчого</a:t>
            </a:r>
            <a:r>
              <a:rPr lang="ru-RU" sz="2800" dirty="0" smtClean="0"/>
              <a:t> </a:t>
            </a:r>
            <a:r>
              <a:rPr lang="ru-RU" sz="2800" dirty="0" err="1" smtClean="0"/>
              <a:t>пришліфовування</a:t>
            </a:r>
            <a:r>
              <a:rPr lang="ru-RU" sz="2800" dirty="0" smtClean="0"/>
              <a:t> </a:t>
            </a:r>
            <a:r>
              <a:rPr lang="ru-RU" sz="2800" dirty="0" err="1" smtClean="0"/>
              <a:t>зубів</a:t>
            </a:r>
            <a:r>
              <a:rPr lang="ru-RU" sz="2800" dirty="0" smtClean="0"/>
              <a:t> (</a:t>
            </a:r>
            <a:r>
              <a:rPr lang="en-US" sz="2800" dirty="0" err="1" smtClean="0"/>
              <a:t>Jankelson</a:t>
            </a:r>
            <a:r>
              <a:rPr lang="en-US" sz="2800" dirty="0" smtClean="0"/>
              <a:t>, 1955; Schuyler, 1961; </a:t>
            </a:r>
            <a:r>
              <a:rPr lang="ru-RU" sz="2800" dirty="0" err="1" smtClean="0"/>
              <a:t>Збраж</a:t>
            </a:r>
            <a:r>
              <a:rPr lang="ru-RU" sz="2800" dirty="0" smtClean="0"/>
              <a:t> Я. М., </a:t>
            </a:r>
            <a:r>
              <a:rPr lang="ru-RU" sz="2800" dirty="0" err="1" smtClean="0"/>
              <a:t>Мартинек</a:t>
            </a:r>
            <a:r>
              <a:rPr lang="ru-RU" sz="2800" dirty="0" smtClean="0"/>
              <a:t> </a:t>
            </a:r>
            <a:r>
              <a:rPr lang="ru-RU" sz="2800" dirty="0" err="1" smtClean="0"/>
              <a:t>Ст</a:t>
            </a:r>
            <a:r>
              <a:rPr lang="ru-RU" sz="2800" dirty="0" smtClean="0"/>
              <a:t> А., </a:t>
            </a:r>
            <a:r>
              <a:rPr lang="ru-RU" sz="2800" dirty="0" err="1" smtClean="0"/>
              <a:t>Халавка</a:t>
            </a:r>
            <a:r>
              <a:rPr lang="ru-RU" sz="2800" dirty="0" smtClean="0"/>
              <a:t> М. Н., 1967; </a:t>
            </a:r>
            <a:r>
              <a:rPr lang="ru-RU" sz="2800" dirty="0" err="1" smtClean="0"/>
              <a:t>Домінік</a:t>
            </a:r>
            <a:r>
              <a:rPr lang="ru-RU" sz="2800" dirty="0" smtClean="0"/>
              <a:t> До., 1967; </a:t>
            </a:r>
            <a:r>
              <a:rPr lang="ru-RU" sz="2800" dirty="0" err="1" smtClean="0"/>
              <a:t>і</a:t>
            </a:r>
            <a:r>
              <a:rPr lang="ru-RU" sz="2800" dirty="0" smtClean="0"/>
              <a:t> </a:t>
            </a:r>
            <a:r>
              <a:rPr lang="ru-RU" sz="2800" dirty="0" err="1" smtClean="0"/>
              <a:t>ін</a:t>
            </a:r>
            <a:r>
              <a:rPr lang="ru-RU" sz="2800" dirty="0" smtClean="0"/>
              <a:t>.).</a:t>
            </a:r>
            <a:endParaRPr lang="ru-RU" sz="2800" dirty="0"/>
          </a:p>
        </p:txBody>
      </p:sp>
    </p:spTree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uk-UA" dirty="0" smtClean="0"/>
              <a:t>При безпосередньому протезуванні протез накладають на операційному столі (кріслі) одразу після операції. Методика обстеження хворого звичайна. Конструкція протеза при цьому має бути максимально простою і доступною, вживання складних конструкцій, особливо дугових протезів, слід уникати, бо під час операції об'єм втручання може змінитися унаслідок ускладнень або нових даних, виявлених в ході її.</a:t>
            </a:r>
            <a:endParaRPr lang="uk-UA" dirty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3600" b="1" i="1" dirty="0" smtClean="0">
                <a:solidFill>
                  <a:srgbClr val="0070C0"/>
                </a:solidFill>
              </a:rPr>
              <a:t>    </a:t>
            </a:r>
            <a:r>
              <a:rPr lang="ru-RU" sz="3600" b="1" i="1" dirty="0" err="1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1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виготовлення</a:t>
            </a:r>
            <a:r>
              <a:rPr lang="ru-RU" sz="3600" b="1" i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1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  <a:r>
              <a:rPr lang="ru-RU" sz="3600" b="1" i="1" dirty="0" err="1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1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іммедіат-протеза</a:t>
            </a:r>
            <a:endParaRPr lang="ru-RU" sz="36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tx1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uk-UA" dirty="0" smtClean="0"/>
              <a:t>У цьому випадку заздалегідь виготовлений протез виявиться непридатним. Протезом, який </a:t>
            </a:r>
            <a:r>
              <a:rPr lang="uk-UA" dirty="0" smtClean="0"/>
              <a:t>відповідає всім вимогам: </a:t>
            </a:r>
            <a:r>
              <a:rPr lang="uk-UA" dirty="0" smtClean="0"/>
              <a:t>знімний пластинковий протез з утримуючими або </a:t>
            </a:r>
            <a:r>
              <a:rPr lang="uk-UA" dirty="0" err="1" smtClean="0"/>
              <a:t>опорно-утрімуючимі</a:t>
            </a:r>
            <a:r>
              <a:rPr lang="uk-UA" dirty="0" smtClean="0"/>
              <a:t> </a:t>
            </a:r>
            <a:r>
              <a:rPr lang="uk-UA" dirty="0" err="1" smtClean="0"/>
              <a:t>кламерами</a:t>
            </a:r>
            <a:r>
              <a:rPr lang="uk-UA" dirty="0" smtClean="0"/>
              <a:t>.  </a:t>
            </a:r>
          </a:p>
          <a:p>
            <a:r>
              <a:rPr lang="uk-UA" dirty="0" smtClean="0"/>
              <a:t>В результаті узагальнення клінічного досвіду багатьох стоматологів склалися дві найбільш раціональні методики безпосереднього протезування.</a:t>
            </a:r>
            <a:endParaRPr lang="uk-UA" dirty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3600" b="1" i="1" dirty="0" smtClean="0">
                <a:solidFill>
                  <a:srgbClr val="0070C0"/>
                </a:solidFill>
              </a:rPr>
              <a:t>    </a:t>
            </a:r>
            <a:r>
              <a:rPr lang="ru-RU" sz="3600" b="1" i="1" dirty="0" err="1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1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виготовлення</a:t>
            </a:r>
            <a:r>
              <a:rPr lang="ru-RU" sz="3600" b="1" i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1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  <a:r>
              <a:rPr lang="ru-RU" sz="3600" b="1" i="1" dirty="0" err="1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1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іммедіат-протеза</a:t>
            </a:r>
            <a:endParaRPr lang="ru-RU" sz="36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tx1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19256" cy="1224136"/>
          </a:xfr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r>
              <a:rPr lang="ru-RU" sz="2400" dirty="0" smtClean="0"/>
              <a:t> 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/>
              <a:t/>
            </a:r>
            <a:br>
              <a:rPr lang="ru-RU" sz="2400" dirty="0"/>
            </a:br>
            <a:r>
              <a:rPr lang="ru-RU" sz="2800" dirty="0" smtClean="0">
                <a:solidFill>
                  <a:schemeClr val="tx1"/>
                </a:solidFill>
              </a:rPr>
              <a:t>Перша  </a:t>
            </a:r>
            <a:r>
              <a:rPr lang="ru-RU" sz="2800" dirty="0">
                <a:solidFill>
                  <a:schemeClr val="tx1"/>
                </a:solidFill>
              </a:rPr>
              <a:t>методика </a:t>
            </a:r>
            <a:r>
              <a:rPr lang="ru-RU" sz="2800" dirty="0" err="1">
                <a:solidFill>
                  <a:schemeClr val="tx1"/>
                </a:solidFill>
              </a:rPr>
              <a:t>безпосереднього</a:t>
            </a:r>
            <a:r>
              <a:rPr lang="ru-RU" sz="2800" dirty="0">
                <a:solidFill>
                  <a:schemeClr val="tx1"/>
                </a:solidFill>
              </a:rPr>
              <a:t> </a:t>
            </a:r>
            <a:r>
              <a:rPr lang="ru-RU" sz="2800" dirty="0" err="1">
                <a:solidFill>
                  <a:schemeClr val="tx1"/>
                </a:solidFill>
              </a:rPr>
              <a:t>протезування</a:t>
            </a:r>
            <a:r>
              <a:rPr lang="ru-RU" sz="2800" dirty="0">
                <a:solidFill>
                  <a:schemeClr val="tx1"/>
                </a:solidFill>
              </a:rPr>
              <a:t> </a:t>
            </a:r>
            <a:r>
              <a:rPr lang="uk-UA" sz="2800" dirty="0">
                <a:solidFill>
                  <a:schemeClr val="tx1"/>
                </a:solidFill>
              </a:rPr>
              <a:t>(Б.М. </a:t>
            </a:r>
            <a:r>
              <a:rPr lang="uk-UA" sz="2800" dirty="0" err="1">
                <a:solidFill>
                  <a:schemeClr val="tx1"/>
                </a:solidFill>
              </a:rPr>
              <a:t>Бинін</a:t>
            </a:r>
            <a:r>
              <a:rPr lang="uk-UA" sz="2800" dirty="0">
                <a:solidFill>
                  <a:schemeClr val="tx1"/>
                </a:solidFill>
              </a:rPr>
              <a:t>, Г.П. Соснін, А.А. Котляр, Е.І. </a:t>
            </a:r>
            <a:r>
              <a:rPr lang="uk-UA" sz="2800" dirty="0" err="1">
                <a:solidFill>
                  <a:schemeClr val="tx1"/>
                </a:solidFill>
              </a:rPr>
              <a:t>Гаврілов</a:t>
            </a:r>
            <a:r>
              <a:rPr lang="uk-UA" sz="2800" dirty="0">
                <a:solidFill>
                  <a:schemeClr val="tx1"/>
                </a:solidFill>
              </a:rPr>
              <a:t>)</a:t>
            </a:r>
            <a:r>
              <a:rPr lang="ru-RU" sz="2800" dirty="0" smtClean="0">
                <a:solidFill>
                  <a:schemeClr val="tx1"/>
                </a:solidFill>
              </a:rPr>
              <a:t/>
            </a:r>
            <a:br>
              <a:rPr lang="ru-RU" sz="2800" dirty="0" smtClean="0">
                <a:solidFill>
                  <a:schemeClr val="tx1"/>
                </a:solidFill>
              </a:rPr>
            </a:br>
            <a:endParaRPr lang="ru-RU" sz="2800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28800"/>
            <a:ext cx="8229600" cy="4695800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uk-UA" dirty="0" smtClean="0"/>
              <a:t>До видалення зубів отримують відбитки зубних рядів. Потім відливають робочі і допоміжні моделі і готують воскові шаблони з </a:t>
            </a:r>
            <a:r>
              <a:rPr lang="uk-UA" dirty="0" err="1" smtClean="0"/>
              <a:t>прикусними</a:t>
            </a:r>
            <a:r>
              <a:rPr lang="uk-UA" dirty="0" smtClean="0"/>
              <a:t> валиками, якщо без них не можна скласти моделі в центральній оклюзії. При цьому можуть бути чотири групи дефектів, залежно від яких центральна оклюзія визначається за допомогою воскових шаблонів або без них.</a:t>
            </a:r>
            <a:endParaRPr lang="uk-UA" dirty="0"/>
          </a:p>
        </p:txBody>
      </p:sp>
    </p:spTree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85000" lnSpcReduction="20000"/>
          </a:bodyPr>
          <a:lstStyle/>
          <a:p>
            <a:r>
              <a:rPr lang="uk-UA" dirty="0" smtClean="0"/>
              <a:t>Після цього моделі </a:t>
            </a:r>
            <a:r>
              <a:rPr lang="uk-UA" dirty="0" err="1" smtClean="0"/>
              <a:t>загіпсовують</a:t>
            </a:r>
            <a:r>
              <a:rPr lang="uk-UA" dirty="0" smtClean="0"/>
              <a:t> в </a:t>
            </a:r>
            <a:r>
              <a:rPr lang="uk-UA" dirty="0" err="1" smtClean="0"/>
              <a:t>артикулятор</a:t>
            </a:r>
            <a:r>
              <a:rPr lang="uk-UA" dirty="0" smtClean="0"/>
              <a:t>, а їх обробка полягає в наступному. Зуби, що підлягають видаленню, </a:t>
            </a:r>
            <a:r>
              <a:rPr lang="uk-UA" dirty="0" err="1" smtClean="0"/>
              <a:t>зрізають</a:t>
            </a:r>
            <a:r>
              <a:rPr lang="uk-UA" dirty="0" smtClean="0"/>
              <a:t> на моделях на рівні їх шийок. Потім з вершини коміркового відростка знімають тонкий шар гіпсу (не більше 2 мм) і надають їй закруглену форму. У ділянках, прилеглих до шийок тих, що залишаються, обмежують дефект природних зубів і відступивши від них на 3-4 мм, гіпс знімати не слід. Так поступають для запобігання відшаруванню майбутнім протезом ясен природного зуба. Не можна знімати багато гіпсу з язичної і особливо з піднебінної поверхні. Тут є щільна, </a:t>
            </a:r>
            <a:r>
              <a:rPr lang="uk-UA" dirty="0" err="1" smtClean="0"/>
              <a:t>малопіддатлива</a:t>
            </a:r>
            <a:r>
              <a:rPr lang="uk-UA" dirty="0" smtClean="0"/>
              <a:t> слизова  оболонка, що не відразу піддається </a:t>
            </a:r>
            <a:r>
              <a:rPr lang="uk-UA" dirty="0" err="1" smtClean="0"/>
              <a:t>ретракції</a:t>
            </a:r>
            <a:r>
              <a:rPr lang="uk-UA" dirty="0" smtClean="0"/>
              <a:t> після видалення зубів. Шар гіпсу, що знімається, може бути декілька збільшений, якщо видалення зубів проводиться з приводу пародонтозу з атрофією лунки більш ніж на дві третини се довжини і набряком тканин ясен.</a:t>
            </a:r>
            <a:endParaRPr lang="uk-UA" dirty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r>
              <a:rPr lang="ru-RU" sz="2400" dirty="0" smtClean="0"/>
              <a:t> </a:t>
            </a:r>
            <a:r>
              <a:rPr lang="ru-RU" sz="2800" dirty="0" smtClean="0">
                <a:solidFill>
                  <a:schemeClr val="tx1"/>
                </a:solidFill>
              </a:rPr>
              <a:t>Перша  методика </a:t>
            </a:r>
            <a:r>
              <a:rPr lang="ru-RU" sz="2800" dirty="0" err="1" smtClean="0">
                <a:solidFill>
                  <a:schemeClr val="tx1"/>
                </a:solidFill>
              </a:rPr>
              <a:t>безпосереднього</a:t>
            </a:r>
            <a:r>
              <a:rPr lang="ru-RU" sz="2800" dirty="0" smtClean="0">
                <a:solidFill>
                  <a:schemeClr val="tx1"/>
                </a:solidFill>
              </a:rPr>
              <a:t> </a:t>
            </a:r>
            <a:r>
              <a:rPr lang="ru-RU" sz="2800" dirty="0" err="1" smtClean="0">
                <a:solidFill>
                  <a:schemeClr val="tx1"/>
                </a:solidFill>
              </a:rPr>
              <a:t>протезування</a:t>
            </a:r>
            <a:r>
              <a:rPr lang="ru-RU" sz="2800" dirty="0" smtClean="0">
                <a:solidFill>
                  <a:schemeClr val="tx1"/>
                </a:solidFill>
              </a:rPr>
              <a:t>.</a:t>
            </a:r>
            <a:br>
              <a:rPr lang="ru-RU" sz="2800" dirty="0" smtClean="0">
                <a:solidFill>
                  <a:schemeClr val="tx1"/>
                </a:solidFill>
              </a:rPr>
            </a:br>
            <a:endParaRPr lang="ru-RU" sz="280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755650" y="1412875"/>
            <a:ext cx="7705725" cy="3629025"/>
          </a:xfrm>
          <a:prstGeom prst="rect">
            <a:avLst/>
          </a:prstGeom>
          <a:noFill/>
          <a:ln/>
        </p:spPr>
      </p:pic>
    </p:spTree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r>
              <a:rPr lang="uk-UA" dirty="0" smtClean="0"/>
              <a:t>При підготовці коміркового краю в області бічних зубів з вершини коміркового відростка знімають шар гіпсу не товще 1мм і краї його злегка закругляють. В результаті такої підготовки на вершині коміркового гребеня зберігається невелика плоскість. Необхідно пам'ятати, що при обробці коміркового відростка краще зняти менше гіпсу і через деякий час зробити перебазування протеза. Після підготовки коміркового гребеня роблять постановку зубів, виготовляють дротяні гнуті </a:t>
            </a:r>
            <a:r>
              <a:rPr lang="uk-UA" dirty="0" err="1" smtClean="0"/>
              <a:t>кламери</a:t>
            </a:r>
            <a:r>
              <a:rPr lang="uk-UA" dirty="0"/>
              <a:t>,</a:t>
            </a:r>
            <a:r>
              <a:rPr lang="uk-UA" dirty="0" smtClean="0"/>
              <a:t> гіпсують в кювету зворотним способом, замінюють восковий базис пластмасовим і закінчують виготовлення протеза. Потім </a:t>
            </a:r>
            <a:r>
              <a:rPr lang="uk-UA" dirty="0" err="1" smtClean="0"/>
              <a:t>відбуається</a:t>
            </a:r>
            <a:r>
              <a:rPr lang="uk-UA" dirty="0" smtClean="0"/>
              <a:t> операція видалення зубів і накладення протеза.</a:t>
            </a:r>
            <a:endParaRPr lang="uk-UA" dirty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r>
              <a:rPr lang="ru-RU" sz="2400" dirty="0" smtClean="0"/>
              <a:t> </a:t>
            </a:r>
            <a:r>
              <a:rPr lang="ru-RU" sz="2800" dirty="0" smtClean="0">
                <a:solidFill>
                  <a:schemeClr val="tx1"/>
                </a:solidFill>
              </a:rPr>
              <a:t>Перша  методика </a:t>
            </a:r>
            <a:r>
              <a:rPr lang="ru-RU" sz="2800" dirty="0" err="1" smtClean="0">
                <a:solidFill>
                  <a:schemeClr val="tx1"/>
                </a:solidFill>
              </a:rPr>
              <a:t>безпосереднього</a:t>
            </a:r>
            <a:r>
              <a:rPr lang="ru-RU" sz="2800" dirty="0" smtClean="0">
                <a:solidFill>
                  <a:schemeClr val="tx1"/>
                </a:solidFill>
              </a:rPr>
              <a:t> </a:t>
            </a:r>
            <a:r>
              <a:rPr lang="ru-RU" sz="2800" dirty="0" err="1" smtClean="0">
                <a:solidFill>
                  <a:schemeClr val="tx1"/>
                </a:solidFill>
              </a:rPr>
              <a:t>протезування</a:t>
            </a:r>
            <a:r>
              <a:rPr lang="ru-RU" sz="2800" dirty="0" smtClean="0">
                <a:solidFill>
                  <a:schemeClr val="tx1"/>
                </a:solidFill>
              </a:rPr>
              <a:t>.</a:t>
            </a:r>
            <a:br>
              <a:rPr lang="ru-RU" sz="2800" dirty="0" smtClean="0">
                <a:solidFill>
                  <a:schemeClr val="tx1"/>
                </a:solidFill>
              </a:rPr>
            </a:br>
            <a:endParaRPr lang="ru-RU" sz="280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996720"/>
          </a:xfr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ctr"/>
            <a:r>
              <a:rPr lang="ru-RU" sz="2800" dirty="0" smtClean="0"/>
              <a:t>    Друга методика </a:t>
            </a:r>
            <a:r>
              <a:rPr lang="ru-RU" sz="2800" dirty="0" err="1" smtClean="0"/>
              <a:t>безпосереднього</a:t>
            </a:r>
            <a:r>
              <a:rPr lang="ru-RU" sz="2800" dirty="0" smtClean="0"/>
              <a:t> </a:t>
            </a:r>
            <a:r>
              <a:rPr lang="ru-RU" sz="2800" dirty="0" err="1" smtClean="0"/>
              <a:t>протезування</a:t>
            </a: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/>
              <a:t>(І.М. </a:t>
            </a:r>
            <a:r>
              <a:rPr lang="ru-RU" sz="2800" dirty="0" err="1"/>
              <a:t>Оксман</a:t>
            </a:r>
            <a:r>
              <a:rPr lang="ru-RU" sz="2800" dirty="0"/>
              <a:t>, З.Я. Шур, М.Н. Шитова)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844824"/>
            <a:ext cx="8229600" cy="4407768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r>
              <a:rPr lang="uk-UA" dirty="0" smtClean="0"/>
              <a:t>Друга методика відрізняється від тим, що протез готують в два етапи. Як і при першому методі, отримують відбитки, відливають моделі, потім за восковим шаблоном, сформованим на робочій моделі, виготовляють з пластмаси базис майбутнього протеза із звичайними границями. Потім його припасовують в порожнині рота і отримають відбиток разом з базисом. При відливанні моделі базис переходить на модель і останню </a:t>
            </a:r>
            <a:r>
              <a:rPr lang="uk-UA" dirty="0" err="1" smtClean="0"/>
              <a:t>загіпсовують</a:t>
            </a:r>
            <a:r>
              <a:rPr lang="uk-UA" dirty="0" smtClean="0"/>
              <a:t> в </a:t>
            </a:r>
            <a:r>
              <a:rPr lang="uk-UA" dirty="0" err="1" smtClean="0"/>
              <a:t>артикулятор</a:t>
            </a:r>
            <a:r>
              <a:rPr lang="uk-UA" dirty="0" smtClean="0"/>
              <a:t> разом з допоміжною.</a:t>
            </a:r>
            <a:endParaRPr lang="uk-UA" dirty="0" smtClean="0"/>
          </a:p>
        </p:txBody>
      </p:sp>
    </p:spTree>
  </p:cSld>
  <p:clrMapOvr>
    <a:masterClrMapping/>
  </p:clrMapOvr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/>
              <a:t>По </a:t>
            </a:r>
            <a:r>
              <a:rPr lang="ru-RU" dirty="0" err="1" smtClean="0"/>
              <a:t>цій</a:t>
            </a:r>
            <a:r>
              <a:rPr lang="ru-RU" dirty="0" smtClean="0"/>
              <a:t> </a:t>
            </a:r>
            <a:r>
              <a:rPr lang="ru-RU" dirty="0" err="1" smtClean="0"/>
              <a:t>методиці</a:t>
            </a:r>
            <a:r>
              <a:rPr lang="ru-RU" dirty="0" smtClean="0"/>
              <a:t> </a:t>
            </a:r>
            <a:r>
              <a:rPr lang="ru-RU" dirty="0" err="1" smtClean="0"/>
              <a:t>гіпсові</a:t>
            </a:r>
            <a:r>
              <a:rPr lang="ru-RU" dirty="0" smtClean="0"/>
              <a:t> </a:t>
            </a:r>
            <a:r>
              <a:rPr lang="ru-RU" dirty="0" err="1" smtClean="0"/>
              <a:t>зуби</a:t>
            </a:r>
            <a:r>
              <a:rPr lang="ru-RU" dirty="0" smtClean="0"/>
              <a:t> </a:t>
            </a:r>
            <a:r>
              <a:rPr lang="ru-RU" dirty="0" err="1" smtClean="0"/>
              <a:t>зрізають</a:t>
            </a:r>
            <a:r>
              <a:rPr lang="ru-RU" dirty="0" smtClean="0"/>
              <a:t> так, </a:t>
            </a:r>
            <a:r>
              <a:rPr lang="ru-RU" dirty="0" err="1" smtClean="0"/>
              <a:t>що</a:t>
            </a:r>
            <a:r>
              <a:rPr lang="ru-RU" dirty="0" smtClean="0"/>
              <a:t> на </a:t>
            </a:r>
            <a:r>
              <a:rPr lang="ru-RU" dirty="0" err="1" smtClean="0"/>
              <a:t>поверхні</a:t>
            </a:r>
            <a:r>
              <a:rPr lang="ru-RU" dirty="0" smtClean="0"/>
              <a:t> </a:t>
            </a:r>
            <a:r>
              <a:rPr lang="ru-RU" dirty="0" err="1" smtClean="0"/>
              <a:t>коміркового</a:t>
            </a:r>
            <a:r>
              <a:rPr lang="ru-RU" dirty="0" smtClean="0"/>
              <a:t> </a:t>
            </a:r>
            <a:r>
              <a:rPr lang="ru-RU" dirty="0" err="1" smtClean="0"/>
              <a:t>відростка</a:t>
            </a:r>
            <a:r>
              <a:rPr lang="ru-RU" dirty="0" smtClean="0"/>
              <a:t> </a:t>
            </a:r>
            <a:r>
              <a:rPr lang="ru-RU" dirty="0" err="1" smtClean="0"/>
              <a:t>залишається</a:t>
            </a:r>
            <a:r>
              <a:rPr lang="ru-RU" dirty="0" smtClean="0"/>
              <a:t> </a:t>
            </a:r>
            <a:r>
              <a:rPr lang="ru-RU" dirty="0" err="1" smtClean="0"/>
              <a:t>кукса</a:t>
            </a:r>
            <a:r>
              <a:rPr lang="ru-RU" dirty="0" smtClean="0"/>
              <a:t> </a:t>
            </a:r>
            <a:r>
              <a:rPr lang="ru-RU" dirty="0" err="1" smtClean="0"/>
              <a:t>висотою</a:t>
            </a:r>
            <a:r>
              <a:rPr lang="ru-RU" dirty="0" smtClean="0"/>
              <a:t> 1 мм. </a:t>
            </a:r>
            <a:r>
              <a:rPr lang="ru-RU" dirty="0" err="1" smtClean="0"/>
              <a:t>Потім</a:t>
            </a:r>
            <a:r>
              <a:rPr lang="ru-RU" dirty="0" smtClean="0"/>
              <a:t> </a:t>
            </a:r>
            <a:r>
              <a:rPr lang="ru-RU" dirty="0" err="1" smtClean="0"/>
              <a:t>йде</a:t>
            </a:r>
            <a:r>
              <a:rPr lang="ru-RU" dirty="0" smtClean="0"/>
              <a:t> </a:t>
            </a:r>
            <a:r>
              <a:rPr lang="ru-RU" dirty="0" err="1" smtClean="0"/>
              <a:t>звичайна</a:t>
            </a:r>
            <a:r>
              <a:rPr lang="ru-RU" dirty="0" smtClean="0"/>
              <a:t> постановка </a:t>
            </a:r>
            <a:r>
              <a:rPr lang="ru-RU" dirty="0" err="1" smtClean="0"/>
              <a:t>зубів</a:t>
            </a:r>
            <a:r>
              <a:rPr lang="ru-RU" dirty="0" smtClean="0"/>
              <a:t> </a:t>
            </a:r>
            <a:r>
              <a:rPr lang="ru-RU" dirty="0" err="1" smtClean="0"/>
              <a:t>і</a:t>
            </a:r>
            <a:r>
              <a:rPr lang="ru-RU" dirty="0" smtClean="0"/>
              <a:t> </a:t>
            </a:r>
            <a:r>
              <a:rPr lang="ru-RU" dirty="0" err="1" smtClean="0"/>
              <a:t>закінчується</a:t>
            </a:r>
            <a:r>
              <a:rPr lang="ru-RU" dirty="0" smtClean="0"/>
              <a:t> </a:t>
            </a:r>
            <a:r>
              <a:rPr lang="ru-RU" dirty="0" err="1" smtClean="0"/>
              <a:t>виготовлення</a:t>
            </a:r>
            <a:r>
              <a:rPr lang="ru-RU" dirty="0" smtClean="0"/>
              <a:t> протеза, як </a:t>
            </a:r>
            <a:r>
              <a:rPr lang="ru-RU" dirty="0" err="1" smtClean="0"/>
              <a:t>буває</a:t>
            </a:r>
            <a:r>
              <a:rPr lang="ru-RU" dirty="0" smtClean="0"/>
              <a:t> при </a:t>
            </a:r>
            <a:r>
              <a:rPr lang="ru-RU" dirty="0" err="1" smtClean="0"/>
              <a:t>лагодженні</a:t>
            </a:r>
            <a:r>
              <a:rPr lang="ru-RU" dirty="0" smtClean="0"/>
              <a:t>, коли </a:t>
            </a:r>
            <a:r>
              <a:rPr lang="ru-RU" dirty="0" err="1" smtClean="0"/>
              <a:t>необхідно</a:t>
            </a:r>
            <a:r>
              <a:rPr lang="ru-RU" dirty="0" smtClean="0"/>
              <a:t> </a:t>
            </a:r>
            <a:r>
              <a:rPr lang="ru-RU" dirty="0" err="1" smtClean="0"/>
              <a:t>додати</a:t>
            </a:r>
            <a:r>
              <a:rPr lang="ru-RU" dirty="0" smtClean="0"/>
              <a:t> </a:t>
            </a:r>
            <a:r>
              <a:rPr lang="ru-RU" dirty="0" err="1" smtClean="0"/>
              <a:t>декілька</a:t>
            </a:r>
            <a:r>
              <a:rPr lang="ru-RU" dirty="0" smtClean="0"/>
              <a:t> </a:t>
            </a:r>
            <a:r>
              <a:rPr lang="ru-RU" dirty="0" err="1" smtClean="0"/>
              <a:t>нових</a:t>
            </a:r>
            <a:r>
              <a:rPr lang="ru-RU" dirty="0" smtClean="0"/>
              <a:t> </a:t>
            </a:r>
            <a:r>
              <a:rPr lang="ru-RU" dirty="0" err="1" smtClean="0"/>
              <a:t>зубів</a:t>
            </a:r>
            <a:r>
              <a:rPr lang="ru-RU" dirty="0" smtClean="0"/>
              <a:t>. </a:t>
            </a:r>
            <a:r>
              <a:rPr lang="ru-RU" dirty="0" err="1" smtClean="0"/>
              <a:t>Оскільки</a:t>
            </a:r>
            <a:r>
              <a:rPr lang="ru-RU" dirty="0" smtClean="0"/>
              <a:t> базис </a:t>
            </a:r>
            <a:r>
              <a:rPr lang="ru-RU" dirty="0" err="1" smtClean="0"/>
              <a:t>іммедіат-протеза</a:t>
            </a:r>
            <a:r>
              <a:rPr lang="ru-RU" dirty="0" smtClean="0"/>
              <a:t> </a:t>
            </a:r>
            <a:r>
              <a:rPr lang="ru-RU" dirty="0" err="1" smtClean="0"/>
              <a:t>бере</a:t>
            </a:r>
            <a:r>
              <a:rPr lang="ru-RU" dirty="0" smtClean="0"/>
              <a:t> участь у </a:t>
            </a:r>
            <a:r>
              <a:rPr lang="ru-RU" dirty="0" err="1" smtClean="0"/>
              <a:t>формуванні</a:t>
            </a:r>
            <a:r>
              <a:rPr lang="ru-RU" dirty="0" smtClean="0"/>
              <a:t> </a:t>
            </a:r>
            <a:r>
              <a:rPr lang="ru-RU" dirty="0" err="1" smtClean="0"/>
              <a:t>коміркового</a:t>
            </a:r>
            <a:r>
              <a:rPr lang="ru-RU" dirty="0" smtClean="0"/>
              <a:t> </a:t>
            </a:r>
            <a:r>
              <a:rPr lang="ru-RU" dirty="0" err="1" smtClean="0"/>
              <a:t>відростка</a:t>
            </a:r>
            <a:r>
              <a:rPr lang="ru-RU" dirty="0" smtClean="0"/>
              <a:t>, в </a:t>
            </a:r>
            <a:r>
              <a:rPr lang="ru-RU" dirty="0" err="1" smtClean="0"/>
              <a:t>безпосередніх</a:t>
            </a:r>
            <a:r>
              <a:rPr lang="ru-RU" dirty="0" smtClean="0"/>
              <a:t> протезах постановка </a:t>
            </a:r>
            <a:r>
              <a:rPr lang="ru-RU" dirty="0" err="1" smtClean="0"/>
              <a:t>робиться</a:t>
            </a:r>
            <a:r>
              <a:rPr lang="ru-RU" dirty="0" smtClean="0"/>
              <a:t> </a:t>
            </a:r>
            <a:r>
              <a:rPr lang="ru-RU" dirty="0" err="1" smtClean="0"/>
              <a:t>майже</a:t>
            </a:r>
            <a:r>
              <a:rPr lang="ru-RU" dirty="0" smtClean="0"/>
              <a:t> </a:t>
            </a:r>
            <a:r>
              <a:rPr lang="ru-RU" dirty="0" err="1" smtClean="0"/>
              <a:t>завжди</a:t>
            </a:r>
            <a:r>
              <a:rPr lang="ru-RU" dirty="0" smtClean="0"/>
              <a:t> на </a:t>
            </a:r>
            <a:r>
              <a:rPr lang="ru-RU" dirty="0" err="1" smtClean="0"/>
              <a:t>штучних</a:t>
            </a:r>
            <a:r>
              <a:rPr lang="ru-RU" dirty="0" smtClean="0"/>
              <a:t> </a:t>
            </a:r>
            <a:r>
              <a:rPr lang="ru-RU" dirty="0" err="1" smtClean="0"/>
              <a:t>яснах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r>
              <a:rPr lang="ru-RU" sz="2800" dirty="0" smtClean="0"/>
              <a:t>    </a:t>
            </a:r>
            <a:r>
              <a:rPr lang="ru-RU" sz="3600" dirty="0" smtClean="0"/>
              <a:t>Друга методика </a:t>
            </a:r>
            <a:r>
              <a:rPr lang="ru-RU" sz="3600" dirty="0" err="1" smtClean="0"/>
              <a:t>безпосереднього</a:t>
            </a: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>                      </a:t>
            </a:r>
            <a:r>
              <a:rPr lang="ru-RU" sz="3600" dirty="0" err="1" smtClean="0"/>
              <a:t>протезування</a:t>
            </a:r>
            <a:endParaRPr lang="ru-RU" sz="3600" dirty="0"/>
          </a:p>
        </p:txBody>
      </p:sp>
    </p:spTree>
  </p:cSld>
  <p:clrMapOvr>
    <a:masterClrMapping/>
  </p:clrMapOvr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endParaRPr lang="ru-RU" dirty="0" smtClean="0"/>
          </a:p>
          <a:p>
            <a:r>
              <a:rPr lang="ru-RU" dirty="0" smtClean="0"/>
              <a:t>Протез, </a:t>
            </a:r>
            <a:r>
              <a:rPr lang="ru-RU" dirty="0" err="1" smtClean="0"/>
              <a:t>виготовлений</a:t>
            </a:r>
            <a:r>
              <a:rPr lang="ru-RU" dirty="0" smtClean="0"/>
              <a:t> по </a:t>
            </a:r>
            <a:r>
              <a:rPr lang="ru-RU" dirty="0" err="1" smtClean="0"/>
              <a:t>описаній</a:t>
            </a:r>
            <a:r>
              <a:rPr lang="ru-RU" dirty="0" smtClean="0"/>
              <a:t> </a:t>
            </a:r>
            <a:r>
              <a:rPr lang="ru-RU" dirty="0" err="1" smtClean="0"/>
              <a:t>другій</a:t>
            </a:r>
            <a:r>
              <a:rPr lang="ru-RU" dirty="0" smtClean="0"/>
              <a:t> </a:t>
            </a:r>
            <a:r>
              <a:rPr lang="ru-RU" dirty="0" err="1" smtClean="0"/>
              <a:t>методиці</a:t>
            </a:r>
            <a:r>
              <a:rPr lang="ru-RU" dirty="0"/>
              <a:t>,</a:t>
            </a:r>
            <a:r>
              <a:rPr lang="ru-RU" dirty="0" smtClean="0"/>
              <a:t> </a:t>
            </a:r>
            <a:r>
              <a:rPr lang="ru-RU" dirty="0" smtClean="0"/>
              <a:t>не </a:t>
            </a:r>
            <a:r>
              <a:rPr lang="ru-RU" dirty="0" err="1" smtClean="0"/>
              <a:t>прилягає</a:t>
            </a:r>
            <a:r>
              <a:rPr lang="ru-RU" dirty="0" smtClean="0"/>
              <a:t> </a:t>
            </a:r>
            <a:r>
              <a:rPr lang="ru-RU" dirty="0" err="1" smtClean="0"/>
              <a:t>своїм</a:t>
            </a:r>
            <a:r>
              <a:rPr lang="ru-RU" dirty="0" smtClean="0"/>
              <a:t> базисом до </a:t>
            </a:r>
            <a:r>
              <a:rPr lang="ru-RU" dirty="0" err="1" smtClean="0"/>
              <a:t>операційної</a:t>
            </a:r>
            <a:r>
              <a:rPr lang="ru-RU" dirty="0" smtClean="0"/>
              <a:t> рани і не </a:t>
            </a:r>
            <a:r>
              <a:rPr lang="ru-RU" dirty="0" err="1" smtClean="0"/>
              <a:t>порушує</a:t>
            </a:r>
            <a:r>
              <a:rPr lang="ru-RU" dirty="0" smtClean="0"/>
              <a:t> в </a:t>
            </a:r>
            <a:r>
              <a:rPr lang="ru-RU" dirty="0" err="1" smtClean="0"/>
              <a:t>ній</a:t>
            </a:r>
            <a:r>
              <a:rPr lang="ru-RU" dirty="0" smtClean="0"/>
              <a:t> </a:t>
            </a:r>
            <a:r>
              <a:rPr lang="ru-RU" dirty="0" err="1" smtClean="0"/>
              <a:t>процесів</a:t>
            </a:r>
            <a:r>
              <a:rPr lang="ru-RU" dirty="0" smtClean="0"/>
              <a:t>, </a:t>
            </a:r>
            <a:r>
              <a:rPr lang="ru-RU" dirty="0" err="1" smtClean="0"/>
              <a:t>пов'язаних</a:t>
            </a:r>
            <a:r>
              <a:rPr lang="ru-RU" dirty="0" smtClean="0"/>
              <a:t> </a:t>
            </a:r>
            <a:r>
              <a:rPr lang="ru-RU" dirty="0" err="1" smtClean="0"/>
              <a:t>із</a:t>
            </a:r>
            <a:r>
              <a:rPr lang="ru-RU" dirty="0" smtClean="0"/>
              <a:t> </a:t>
            </a:r>
            <a:r>
              <a:rPr lang="ru-RU" dirty="0" err="1" smtClean="0"/>
              <a:t>загоєнням</a:t>
            </a:r>
            <a:r>
              <a:rPr lang="ru-RU" dirty="0" smtClean="0"/>
              <a:t>. </a:t>
            </a:r>
            <a:r>
              <a:rPr lang="ru-RU" dirty="0" err="1" smtClean="0"/>
              <a:t>Попереднє</a:t>
            </a:r>
            <a:r>
              <a:rPr lang="ru-RU" dirty="0" smtClean="0"/>
              <a:t> </a:t>
            </a:r>
            <a:r>
              <a:rPr lang="ru-RU" dirty="0" err="1" smtClean="0"/>
              <a:t>виготовлення</a:t>
            </a:r>
            <a:r>
              <a:rPr lang="ru-RU" dirty="0" smtClean="0"/>
              <a:t> базису </a:t>
            </a:r>
            <a:r>
              <a:rPr lang="ru-RU" dirty="0" err="1" smtClean="0"/>
              <a:t>і</a:t>
            </a:r>
            <a:r>
              <a:rPr lang="ru-RU" dirty="0" smtClean="0"/>
              <a:t> </a:t>
            </a:r>
            <a:r>
              <a:rPr lang="ru-RU" dirty="0" err="1" smtClean="0"/>
              <a:t>припасування</a:t>
            </a:r>
            <a:r>
              <a:rPr lang="ru-RU" dirty="0" smtClean="0"/>
              <a:t> </a:t>
            </a:r>
            <a:r>
              <a:rPr lang="ru-RU" dirty="0" err="1" smtClean="0"/>
              <a:t>його</a:t>
            </a:r>
            <a:r>
              <a:rPr lang="ru-RU" dirty="0" smtClean="0"/>
              <a:t> в </a:t>
            </a:r>
            <a:r>
              <a:rPr lang="ru-RU" dirty="0" err="1" smtClean="0"/>
              <a:t>ротової</a:t>
            </a:r>
            <a:r>
              <a:rPr lang="ru-RU" dirty="0" smtClean="0"/>
              <a:t> </a:t>
            </a:r>
            <a:r>
              <a:rPr lang="ru-RU" dirty="0" err="1" smtClean="0"/>
              <a:t>порожнині</a:t>
            </a:r>
            <a:r>
              <a:rPr lang="ru-RU" dirty="0" smtClean="0"/>
              <a:t> </a:t>
            </a:r>
            <a:r>
              <a:rPr lang="ru-RU" dirty="0" err="1" smtClean="0"/>
              <a:t>полегшує</a:t>
            </a:r>
            <a:r>
              <a:rPr lang="ru-RU" dirty="0" smtClean="0"/>
              <a:t> </a:t>
            </a:r>
            <a:r>
              <a:rPr lang="ru-RU" dirty="0" err="1" smtClean="0"/>
              <a:t>накладення</a:t>
            </a:r>
            <a:r>
              <a:rPr lang="ru-RU" dirty="0" smtClean="0"/>
              <a:t> готового протеза </a:t>
            </a:r>
            <a:r>
              <a:rPr lang="ru-RU" dirty="0" err="1" smtClean="0"/>
              <a:t>після</a:t>
            </a:r>
            <a:r>
              <a:rPr lang="ru-RU" dirty="0" smtClean="0"/>
              <a:t> </a:t>
            </a:r>
            <a:r>
              <a:rPr lang="ru-RU" dirty="0" err="1" smtClean="0"/>
              <a:t>операції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r>
              <a:rPr lang="ru-RU" sz="2800" dirty="0" smtClean="0"/>
              <a:t>    </a:t>
            </a:r>
            <a:r>
              <a:rPr lang="ru-RU" sz="3600" dirty="0" smtClean="0"/>
              <a:t>Друга методика </a:t>
            </a:r>
            <a:r>
              <a:rPr lang="ru-RU" sz="3600" dirty="0" err="1" smtClean="0"/>
              <a:t>безпосереднього</a:t>
            </a: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>                      </a:t>
            </a:r>
            <a:r>
              <a:rPr lang="ru-RU" sz="3600" dirty="0" err="1" smtClean="0"/>
              <a:t>протезування</a:t>
            </a:r>
            <a:endParaRPr lang="ru-RU" sz="3600" dirty="0"/>
          </a:p>
        </p:txBody>
      </p:sp>
    </p:spTree>
  </p:cSld>
  <p:clrMapOvr>
    <a:masterClrMapping/>
  </p:clrMapOvr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uk-UA" dirty="0" smtClean="0"/>
              <a:t>Після загоєння операційної рани починає виявлятися невелика локальна невідповідність протеза з комірковим відростком, що формується. Ці недоліки виявляються в перші тижні після операції і легко усуваються шляхом нашарування пластмаси. Декілька пізнє (через 2-4 місяці) протезне ложе в тій його частині, яка розташована на альвеолярному відростку, починає зазнавати великі зміни.</a:t>
            </a:r>
            <a:endParaRPr lang="uk-UA" dirty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r>
              <a:rPr lang="ru-RU" sz="2800" dirty="0" smtClean="0"/>
              <a:t>    </a:t>
            </a:r>
            <a:r>
              <a:rPr lang="ru-RU" sz="3600" dirty="0" smtClean="0"/>
              <a:t>Друга методика </a:t>
            </a:r>
            <a:r>
              <a:rPr lang="ru-RU" sz="3600" dirty="0" err="1" smtClean="0"/>
              <a:t>безпосереднього</a:t>
            </a: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>                      </a:t>
            </a:r>
            <a:r>
              <a:rPr lang="ru-RU" sz="3600" dirty="0" err="1" smtClean="0"/>
              <a:t>протезування</a:t>
            </a:r>
            <a:endParaRPr lang="ru-RU" sz="36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778098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              </a:t>
            </a:r>
            <a:r>
              <a:rPr lang="ru-RU" b="1" dirty="0" err="1" smtClean="0"/>
              <a:t>Ортопедичні</a:t>
            </a:r>
            <a:r>
              <a:rPr lang="ru-RU" b="1" dirty="0" smtClean="0"/>
              <a:t> </a:t>
            </a:r>
            <a:r>
              <a:rPr lang="ru-RU" b="1" dirty="0" err="1" smtClean="0"/>
              <a:t>методи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blipFill>
            <a:blip r:embed="rId2" cstate="print"/>
            <a:tile tx="0" ty="0" sx="100000" sy="100000" flip="none" algn="tl"/>
          </a:blipFill>
        </p:spPr>
        <p:txBody>
          <a:bodyPr>
            <a:normAutofit/>
          </a:bodyPr>
          <a:lstStyle/>
          <a:p>
            <a:pPr algn="just"/>
            <a:r>
              <a:rPr lang="ru-RU" sz="2800" b="1" dirty="0" smtClean="0"/>
              <a:t>За методикою </a:t>
            </a:r>
            <a:r>
              <a:rPr lang="en-US" sz="2800" b="1" dirty="0" err="1" smtClean="0">
                <a:solidFill>
                  <a:srgbClr val="002060"/>
                </a:solidFill>
              </a:rPr>
              <a:t>Jankelson</a:t>
            </a:r>
            <a:r>
              <a:rPr lang="en-US" sz="2800" b="1" dirty="0" smtClean="0"/>
              <a:t> </a:t>
            </a:r>
            <a:r>
              <a:rPr lang="ru-RU" sz="2800" b="1" dirty="0" err="1" smtClean="0"/>
              <a:t>усуваються</a:t>
            </a:r>
            <a:r>
              <a:rPr lang="ru-RU" sz="2800" b="1" dirty="0" smtClean="0"/>
              <a:t> </a:t>
            </a:r>
            <a:r>
              <a:rPr lang="ru-RU" sz="2800" b="1" dirty="0" err="1" smtClean="0"/>
              <a:t>передчасні</a:t>
            </a:r>
            <a:r>
              <a:rPr lang="ru-RU" sz="2800" b="1" dirty="0" smtClean="0"/>
              <a:t> </a:t>
            </a:r>
            <a:r>
              <a:rPr lang="ru-RU" sz="2800" b="1" dirty="0" err="1" smtClean="0"/>
              <a:t>контакти</a:t>
            </a:r>
            <a:r>
              <a:rPr lang="ru-RU" sz="2800" b="1" dirty="0" smtClean="0"/>
              <a:t>, </a:t>
            </a:r>
            <a:r>
              <a:rPr lang="ru-RU" sz="2800" b="1" dirty="0" err="1" smtClean="0"/>
              <a:t>що</a:t>
            </a:r>
            <a:r>
              <a:rPr lang="ru-RU" sz="2800" b="1" dirty="0" smtClean="0"/>
              <a:t> </a:t>
            </a:r>
            <a:r>
              <a:rPr lang="ru-RU" sz="2800" b="1" dirty="0" err="1" smtClean="0"/>
              <a:t>з'являються</a:t>
            </a:r>
            <a:r>
              <a:rPr lang="ru-RU" sz="2800" b="1" dirty="0" smtClean="0"/>
              <a:t> при </a:t>
            </a:r>
            <a:r>
              <a:rPr lang="ru-RU" sz="2800" b="1" dirty="0" err="1" smtClean="0"/>
              <a:t>центральній</a:t>
            </a:r>
            <a:r>
              <a:rPr lang="ru-RU" sz="2800" b="1" dirty="0" smtClean="0"/>
              <a:t> </a:t>
            </a:r>
            <a:r>
              <a:rPr lang="ru-RU" sz="2800" b="1" dirty="0" err="1" smtClean="0"/>
              <a:t>і</a:t>
            </a:r>
            <a:r>
              <a:rPr lang="ru-RU" sz="2800" b="1" dirty="0" smtClean="0"/>
              <a:t> </a:t>
            </a:r>
            <a:r>
              <a:rPr lang="ru-RU" sz="2800" b="1" dirty="0" err="1" smtClean="0"/>
              <a:t>звичній</a:t>
            </a:r>
            <a:r>
              <a:rPr lang="ru-RU" sz="2800" b="1" dirty="0" smtClean="0"/>
              <a:t> </a:t>
            </a:r>
            <a:r>
              <a:rPr lang="ru-RU" sz="2800" b="1" dirty="0" err="1" smtClean="0"/>
              <a:t>оклюзіях</a:t>
            </a:r>
            <a:r>
              <a:rPr lang="ru-RU" sz="2800" b="1" dirty="0" smtClean="0"/>
              <a:t>, </a:t>
            </a:r>
            <a:r>
              <a:rPr lang="ru-RU" sz="2800" b="1" dirty="0" err="1" smtClean="0"/>
              <a:t>оскільки</a:t>
            </a:r>
            <a:r>
              <a:rPr lang="ru-RU" sz="2800" b="1" dirty="0" smtClean="0"/>
              <a:t> </a:t>
            </a:r>
            <a:r>
              <a:rPr lang="ru-RU" sz="2800" b="1" dirty="0" err="1" smtClean="0"/>
              <a:t>обидва</a:t>
            </a:r>
            <a:r>
              <a:rPr lang="ru-RU" sz="2800" b="1" dirty="0" smtClean="0"/>
              <a:t> </a:t>
            </a:r>
            <a:r>
              <a:rPr lang="ru-RU" sz="2800" b="1" dirty="0" err="1" smtClean="0"/>
              <a:t>типи</a:t>
            </a:r>
            <a:r>
              <a:rPr lang="ru-RU" sz="2800" b="1" dirty="0" smtClean="0"/>
              <a:t> </a:t>
            </a:r>
            <a:r>
              <a:rPr lang="ru-RU" sz="2800" b="1" dirty="0" err="1" smtClean="0"/>
              <a:t>контактів</a:t>
            </a:r>
            <a:r>
              <a:rPr lang="ru-RU" sz="2800" b="1" dirty="0" smtClean="0"/>
              <a:t> </a:t>
            </a:r>
            <a:r>
              <a:rPr lang="ru-RU" sz="2800" b="1" dirty="0" err="1" smtClean="0"/>
              <a:t>можуть</a:t>
            </a:r>
            <a:r>
              <a:rPr lang="ru-RU" sz="2800" b="1" dirty="0" smtClean="0"/>
              <a:t> бути причиною </a:t>
            </a:r>
            <a:r>
              <a:rPr lang="ru-RU" sz="2800" b="1" dirty="0" err="1" smtClean="0"/>
              <a:t>парафункцій</a:t>
            </a:r>
            <a:r>
              <a:rPr lang="ru-RU" sz="2800" b="1" dirty="0" smtClean="0"/>
              <a:t>. </a:t>
            </a:r>
            <a:r>
              <a:rPr lang="ru-RU" sz="2800" b="1" dirty="0" err="1" smtClean="0"/>
              <a:t>Бічні</a:t>
            </a:r>
            <a:r>
              <a:rPr lang="ru-RU" sz="2800" b="1" dirty="0" smtClean="0"/>
              <a:t> і </a:t>
            </a:r>
            <a:r>
              <a:rPr lang="ru-RU" sz="2800" b="1" dirty="0" err="1" smtClean="0"/>
              <a:t>передні</a:t>
            </a:r>
            <a:r>
              <a:rPr lang="ru-RU" sz="2800" b="1" dirty="0" smtClean="0"/>
              <a:t> </a:t>
            </a:r>
            <a:r>
              <a:rPr lang="ru-RU" sz="2800" b="1" dirty="0" err="1" smtClean="0"/>
              <a:t>рухи</a:t>
            </a:r>
            <a:r>
              <a:rPr lang="ru-RU" sz="2800" b="1" dirty="0" smtClean="0"/>
              <a:t> </a:t>
            </a:r>
            <a:r>
              <a:rPr lang="ru-RU" sz="2800" b="1" dirty="0" err="1" smtClean="0"/>
              <a:t>артикуляцій</a:t>
            </a:r>
            <a:r>
              <a:rPr lang="ru-RU" sz="2800" b="1" dirty="0" smtClean="0"/>
              <a:t> </a:t>
            </a:r>
            <a:r>
              <a:rPr lang="ru-RU" sz="2800" b="1" dirty="0" err="1" smtClean="0"/>
              <a:t>нижньої</a:t>
            </a:r>
            <a:r>
              <a:rPr lang="ru-RU" sz="2800" b="1" dirty="0" smtClean="0"/>
              <a:t> </a:t>
            </a:r>
            <a:r>
              <a:rPr lang="ru-RU" sz="2800" b="1" dirty="0" err="1" smtClean="0"/>
              <a:t>щелепи</a:t>
            </a:r>
            <a:r>
              <a:rPr lang="ru-RU" sz="2800" b="1" dirty="0" smtClean="0"/>
              <a:t> </a:t>
            </a:r>
            <a:r>
              <a:rPr lang="ru-RU" sz="2800" b="1" dirty="0" smtClean="0"/>
              <a:t>за </a:t>
            </a:r>
            <a:r>
              <a:rPr lang="ru-RU" sz="2800" b="1" dirty="0" err="1" smtClean="0"/>
              <a:t>цією</a:t>
            </a:r>
            <a:r>
              <a:rPr lang="ru-RU" sz="2800" b="1" dirty="0" smtClean="0"/>
              <a:t> методикою </a:t>
            </a:r>
            <a:r>
              <a:rPr lang="ru-RU" sz="2800" b="1" dirty="0" smtClean="0"/>
              <a:t>не </a:t>
            </a:r>
            <a:r>
              <a:rPr lang="ru-RU" sz="2800" b="1" dirty="0" err="1" smtClean="0"/>
              <a:t>коригуються</a:t>
            </a:r>
            <a:r>
              <a:rPr lang="ru-RU" sz="2800" b="1" dirty="0" smtClean="0"/>
              <a:t>. В </a:t>
            </a:r>
            <a:r>
              <a:rPr lang="ru-RU" sz="2800" b="1" dirty="0" err="1" smtClean="0"/>
              <a:t>процесі</a:t>
            </a:r>
            <a:r>
              <a:rPr lang="ru-RU" sz="2800" b="1" dirty="0" smtClean="0"/>
              <a:t> </a:t>
            </a:r>
            <a:r>
              <a:rPr lang="ru-RU" sz="2800" b="1" dirty="0" err="1" smtClean="0"/>
              <a:t>виборчого</a:t>
            </a:r>
            <a:r>
              <a:rPr lang="ru-RU" sz="2800" b="1" dirty="0" smtClean="0"/>
              <a:t> </a:t>
            </a:r>
            <a:r>
              <a:rPr lang="ru-RU" sz="2800" b="1" dirty="0" err="1" smtClean="0"/>
              <a:t>пришліфовування</a:t>
            </a:r>
            <a:r>
              <a:rPr lang="ru-RU" sz="2800" b="1" dirty="0" smtClean="0"/>
              <a:t> </a:t>
            </a:r>
            <a:r>
              <a:rPr lang="ru-RU" sz="2800" b="1" dirty="0" err="1" smtClean="0"/>
              <a:t>вертикальні</a:t>
            </a:r>
            <a:r>
              <a:rPr lang="ru-RU" sz="2800" b="1" dirty="0" smtClean="0"/>
              <a:t> </a:t>
            </a:r>
            <a:r>
              <a:rPr lang="ru-RU" sz="2800" b="1" dirty="0" err="1" smtClean="0"/>
              <a:t>співвідношення</a:t>
            </a:r>
            <a:r>
              <a:rPr lang="ru-RU" sz="2800" b="1" dirty="0" smtClean="0"/>
              <a:t> </a:t>
            </a:r>
            <a:r>
              <a:rPr lang="ru-RU" sz="2800" b="1" dirty="0" err="1" smtClean="0"/>
              <a:t>зубних</a:t>
            </a:r>
            <a:r>
              <a:rPr lang="ru-RU" sz="2800" b="1" dirty="0" smtClean="0"/>
              <a:t> </a:t>
            </a:r>
            <a:r>
              <a:rPr lang="ru-RU" sz="2800" b="1" dirty="0" err="1" smtClean="0"/>
              <a:t>рядів</a:t>
            </a:r>
            <a:r>
              <a:rPr lang="ru-RU" sz="2800" b="1" dirty="0" smtClean="0"/>
              <a:t> не </a:t>
            </a:r>
            <a:r>
              <a:rPr lang="ru-RU" sz="2800" b="1" dirty="0" err="1" smtClean="0"/>
              <a:t>змінюються</a:t>
            </a:r>
            <a:r>
              <a:rPr lang="ru-RU" sz="2800" b="1" dirty="0" smtClean="0"/>
              <a:t>.</a:t>
            </a:r>
            <a:endParaRPr lang="ru-RU" sz="2800" b="1" dirty="0"/>
          </a:p>
        </p:txBody>
      </p:sp>
    </p:spTree>
  </p:cSld>
  <p:clrMapOvr>
    <a:masterClrMapping/>
  </p:clrMapOvr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uk-UA" dirty="0" smtClean="0"/>
              <a:t>З цієї причини безпосередній протез втрачає стійкість, порушується оклюзія штучних зубів, між краєм протеза і вестибулярною поверхнею коміркового відростка з'являється щілина, можливе балансування протеза. Ці ознаки у різних хворих виявляються в різні терміни, але свідчать про те, що функція безпосереднього протеза вичерпана і слід приступити до наступної стадії ортопедичного лікування — віддаленого протезування.</a:t>
            </a:r>
            <a:endParaRPr lang="uk-UA" dirty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r>
              <a:rPr lang="ru-RU" sz="2800" dirty="0" smtClean="0"/>
              <a:t>    </a:t>
            </a:r>
            <a:r>
              <a:rPr lang="ru-RU" sz="3600" dirty="0" smtClean="0"/>
              <a:t>Друга методика </a:t>
            </a:r>
            <a:r>
              <a:rPr lang="ru-RU" sz="3600" dirty="0" err="1" smtClean="0"/>
              <a:t>безпосереднього</a:t>
            </a: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>                      </a:t>
            </a:r>
            <a:r>
              <a:rPr lang="ru-RU" sz="3600" dirty="0" err="1" smtClean="0"/>
              <a:t>протезування</a:t>
            </a:r>
            <a:endParaRPr lang="ru-RU" sz="3600" dirty="0"/>
          </a:p>
        </p:txBody>
      </p:sp>
    </p:spTree>
  </p:cSld>
  <p:clrMapOvr>
    <a:masterClrMapping/>
  </p:clrMapOvr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 smtClean="0"/>
              <a:t>                  ВІДЕО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sz="4800" dirty="0" smtClean="0"/>
              <a:t>ІММЕДІАТ-ПРОТЕЗУВАННЯ +         КЛАПТЕВА ОПЕРАЦІЯ ПРИ                    ПАРОДОНТІТЕ</a:t>
            </a:r>
            <a:endParaRPr lang="ru-RU" sz="4800" dirty="0"/>
          </a:p>
        </p:txBody>
      </p:sp>
    </p:spTree>
  </p:cSld>
  <p:clrMapOvr>
    <a:masterClrMapping/>
  </p:clrMapOvr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endParaRPr lang="ru-RU" dirty="0" smtClean="0"/>
          </a:p>
          <a:p>
            <a:r>
              <a:rPr lang="uk-UA" dirty="0" smtClean="0"/>
              <a:t>Функція безпосереднього протеза відрізняється від функцій протезів, які хворі отримують у віддалені терміни. Окрім звичайних лікувальних і профілактичних завдань, властивих будь-якому протезу, вони служать пов'язкою, захищаючи післяопераційну рану, і роблять вплив на формування коміркового відростка.</a:t>
            </a:r>
            <a:endParaRPr lang="uk-UA" dirty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r>
              <a:rPr lang="ru-RU" sz="2800" dirty="0" smtClean="0"/>
              <a:t>    </a:t>
            </a:r>
            <a:r>
              <a:rPr lang="ru-RU" sz="3600" dirty="0" smtClean="0"/>
              <a:t>Друга методика </a:t>
            </a:r>
            <a:r>
              <a:rPr lang="ru-RU" sz="3600" dirty="0" err="1" smtClean="0"/>
              <a:t>безпосереднього</a:t>
            </a: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>                      </a:t>
            </a:r>
            <a:r>
              <a:rPr lang="ru-RU" sz="3600" dirty="0" err="1" smtClean="0"/>
              <a:t>протезування</a:t>
            </a:r>
            <a:endParaRPr lang="ru-RU" sz="3600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814</TotalTime>
  <Words>5263</Words>
  <Application>Microsoft Office PowerPoint</Application>
  <PresentationFormat>Экран (4:3)</PresentationFormat>
  <Paragraphs>280</Paragraphs>
  <Slides>92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92</vt:i4>
      </vt:variant>
    </vt:vector>
  </HeadingPairs>
  <TitlesOfParts>
    <vt:vector size="93" baseType="lpstr">
      <vt:lpstr>Поток</vt:lpstr>
      <vt:lpstr>Тема лекції: Ортопедичні методи лікування в комплексному лікуванні захворювань пародонту</vt:lpstr>
      <vt:lpstr>                    План лекції: </vt:lpstr>
      <vt:lpstr>              Основні вимоги до лікування                         захворювань пародонта:</vt:lpstr>
      <vt:lpstr>               Основні вимоги до лікування                         захворювань пародонта:</vt:lpstr>
      <vt:lpstr>     Основні вимоги до лікування                    захворювань пародонта:</vt:lpstr>
      <vt:lpstr>         Методи лікування</vt:lpstr>
      <vt:lpstr>            Ортопедичні методи</vt:lpstr>
      <vt:lpstr>            Ортопедичні методи</vt:lpstr>
      <vt:lpstr>              Ортопедичні методи</vt:lpstr>
      <vt:lpstr>      Вибіркове пришліфовування</vt:lpstr>
      <vt:lpstr>             Показання</vt:lpstr>
      <vt:lpstr>      Вибіркове пришліфування</vt:lpstr>
      <vt:lpstr>     Метод    Schuyler  (1961) </vt:lpstr>
      <vt:lpstr>    Статична і   динамічна фази</vt:lpstr>
      <vt:lpstr>     Статична і   динамічна фази</vt:lpstr>
      <vt:lpstr>         класифікація горбків</vt:lpstr>
      <vt:lpstr>           класифікація горбків</vt:lpstr>
      <vt:lpstr>         класифікація горбків</vt:lpstr>
      <vt:lpstr>          класифікація горбків</vt:lpstr>
      <vt:lpstr>  Мал. 1.   Контакти зубів при співвідношенні щелеп по I класу (ортогнатичний прикус)</vt:lpstr>
      <vt:lpstr>Мал. 2. Контакти зубів при співвідношенні щелеп по II класу (прогенічний) прикус</vt:lpstr>
      <vt:lpstr>     Мал. 3. Контакти зубів при співвідношенні щелеп по III       класу (прогнатичний) прикус</vt:lpstr>
      <vt:lpstr>Мал.   4.   Контакт   опорних   горбків   (центральних  утримуючих   горбків)   в центральній  оклюзії  при  співвідношенні  щелеп по  I  класу.         Піднебінні   горбки   верхніх   зубів   і   щічні   горбки   нижніх   зубів   контактують з  краями і ямками зубів-антагонистів</vt:lpstr>
      <vt:lpstr>Презентация PowerPoint</vt:lpstr>
      <vt:lpstr>   </vt:lpstr>
      <vt:lpstr>       </vt:lpstr>
      <vt:lpstr> 12 етапів усунення супраконтактiв:</vt:lpstr>
      <vt:lpstr>  12 етапів усунення супраконтактiв:</vt:lpstr>
      <vt:lpstr>виявлення супраконтактiв за допомогою оклюдограмм</vt:lpstr>
      <vt:lpstr> виявлення супраконтактiв за допомогою оклюдограмм</vt:lpstr>
      <vt:lpstr>   виявлення супраконтактiв за допомогою оклюдограмм</vt:lpstr>
      <vt:lpstr>Ускладнення при проведенні виборчого пришліфуванні зубів</vt:lpstr>
      <vt:lpstr>Ускладнення при проведенні вибіркового пришліфуванні зубів</vt:lpstr>
      <vt:lpstr>  Вибір часу для шинування</vt:lpstr>
      <vt:lpstr>   Вибір часу для шинування</vt:lpstr>
      <vt:lpstr>   Вибір часу для шинування</vt:lpstr>
      <vt:lpstr>    Шинування розділяють на тимчасове і постійне.</vt:lpstr>
      <vt:lpstr> Шинування розділяють на тимчасове і постійне.</vt:lpstr>
      <vt:lpstr>   Шинування розділяють на тимчасове і постійне.</vt:lpstr>
      <vt:lpstr>            Вимоги до шин</vt:lpstr>
      <vt:lpstr>            Вимоги до шин</vt:lpstr>
      <vt:lpstr>  Спосiб крiплення зубiв</vt:lpstr>
      <vt:lpstr>     Спосiб скрiплення зубiв</vt:lpstr>
      <vt:lpstr>Спосiб скрiплення зубiв</vt:lpstr>
      <vt:lpstr>     Спосiб скрiплення зубiв</vt:lpstr>
      <vt:lpstr>                       :                        Шина Novotny</vt:lpstr>
      <vt:lpstr> Конструкцiя  В.Ю. Курляндського</vt:lpstr>
      <vt:lpstr>  Конструкцiя В.Ю. Курляндського</vt:lpstr>
      <vt:lpstr>       Технологія накладення шини</vt:lpstr>
      <vt:lpstr>  Технологія накладення шини</vt:lpstr>
      <vt:lpstr>    Технiка використання шинування</vt:lpstr>
      <vt:lpstr>  Технiка використання шинування</vt:lpstr>
      <vt:lpstr>   мал. 5   Первинна адентія 12 і 22.    Транспозиція 11 і 21</vt:lpstr>
      <vt:lpstr>мал. 2.     Формування вестибулярної поверхні зубів перед накладенням стрічки   «Фібер-Сплінт</vt:lpstr>
      <vt:lpstr>    мал. 3 Накладення стрічки «Фібер-Сплінт</vt:lpstr>
      <vt:lpstr>мал. 4   Змодельовани  вестибулярнi поверхні фронтальної групи зубів</vt:lpstr>
      <vt:lpstr>мал. 5   Хронічний генералізованний пародонтит,      вторинна адентія 31  і  41 зубів.</vt:lpstr>
      <vt:lpstr>мал. 6  Дефект зубного ряду заміщений за допомогою Меріленд-моста з використанням фібер-сплінт</vt:lpstr>
      <vt:lpstr>                    шини</vt:lpstr>
      <vt:lpstr>                       шини</vt:lpstr>
      <vt:lpstr>     медiя</vt:lpstr>
      <vt:lpstr>           Постійне шинування</vt:lpstr>
      <vt:lpstr>        Постійне шинування</vt:lpstr>
      <vt:lpstr>          Постійне шинування</vt:lpstr>
      <vt:lpstr>        Постійне шинування</vt:lpstr>
      <vt:lpstr>         Постійне шинування</vt:lpstr>
      <vt:lpstr>         Постійне шинування</vt:lpstr>
      <vt:lpstr>         Постійне шинування</vt:lpstr>
      <vt:lpstr>         Постійне шинування</vt:lpstr>
      <vt:lpstr>         Постійне шинування</vt:lpstr>
      <vt:lpstr>         Постійне шинування</vt:lpstr>
      <vt:lpstr>Презентация PowerPoint</vt:lpstr>
      <vt:lpstr>Безпосереднє протезування</vt:lpstr>
      <vt:lpstr>               Раннє або найближче                      протезування</vt:lpstr>
      <vt:lpstr>    Віддалене протезування</vt:lpstr>
      <vt:lpstr>        Вид протезування</vt:lpstr>
      <vt:lpstr>        Вид протезування</vt:lpstr>
      <vt:lpstr>    виготовлення іммедіат-протеза</vt:lpstr>
      <vt:lpstr>    виготовлення іммедіат-протеза</vt:lpstr>
      <vt:lpstr>    виготовлення іммедіат-протеза</vt:lpstr>
      <vt:lpstr>    виготовлення іммедіат-протеза</vt:lpstr>
      <vt:lpstr>             Перша  методика безпосереднього протезування (Б.М. Бинін, Г.П. Соснін, А.А. Котляр, Е.І. Гаврілов) </vt:lpstr>
      <vt:lpstr> Перша  методика безпосереднього протезування. </vt:lpstr>
      <vt:lpstr>Презентация PowerPoint</vt:lpstr>
      <vt:lpstr> Перша  методика безпосереднього протезування. </vt:lpstr>
      <vt:lpstr>    Друга методика безпосереднього протезування (І.М. Оксман, З.Я. Шур, М.Н. Шитова)</vt:lpstr>
      <vt:lpstr>    Друга методика безпосереднього                       протезування</vt:lpstr>
      <vt:lpstr>    Друга методика безпосереднього                       протезування</vt:lpstr>
      <vt:lpstr>    Друга методика безпосереднього                       протезування</vt:lpstr>
      <vt:lpstr>    Друга методика безпосереднього                       протезування</vt:lpstr>
      <vt:lpstr>                  ВІДЕО</vt:lpstr>
      <vt:lpstr>    Друга методика безпосереднього                       протезування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 лекції: Ортопедичні методи лікування в комплексному лікуванні захворювань пародонту</dc:title>
  <dc:creator>Илья</dc:creator>
  <cp:lastModifiedBy>Пользователь Windows</cp:lastModifiedBy>
  <cp:revision>150</cp:revision>
  <dcterms:created xsi:type="dcterms:W3CDTF">2017-11-28T06:07:33Z</dcterms:created>
  <dcterms:modified xsi:type="dcterms:W3CDTF">2019-12-03T11:49:44Z</dcterms:modified>
</cp:coreProperties>
</file>