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comments/comment1.xml" ContentType="application/vnd.openxmlformats-officedocument.presentationml.comment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840" r:id="rId1"/>
  </p:sldMasterIdLst>
  <p:notesMasterIdLst>
    <p:notesMasterId r:id="rId28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3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</p:sldIdLst>
  <p:sldSz cx="12192000" cy="6858000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1" initials="1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 varScale="1">
        <p:scale>
          <a:sx n="78" d="100"/>
          <a:sy n="78" d="100"/>
        </p:scale>
        <p:origin x="-108" y="-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17-10-15T11:13:51.248" idx="1">
    <p:pos x="10" y="10"/>
    <p:text/>
  </p:cm>
</p:cmLst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1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92142694-1245-477A-894A-83E45927C56B}" type="datetimeFigureOut">
              <a:rPr lang="ru-RU"/>
              <a:pPr>
                <a:defRPr/>
              </a:pPr>
              <a:t>01.11.2017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DDEBEFCA-EE45-418C-8A8F-1EEFF8645B1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4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8435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A9F3913-624E-46F9-8C6A-110566419F99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/>
        </p:nvSpPr>
        <p:spPr>
          <a:xfrm>
            <a:off x="920834" y="134694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/>
                <a:ext uri="{28A0092B-C50C-407E-A947-70E740481C1C}"/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" name="Rectangle 7"/>
          <p:cNvSpPr/>
          <p:nvPr/>
        </p:nvSpPr>
        <p:spPr>
          <a:xfrm>
            <a:off x="920834" y="429969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/>
                <a:ext uri="{28A0092B-C50C-407E-A947-70E740481C1C}"/>
              </a:extLst>
            </a:blip>
            <a:srcRect/>
            <a:tile tx="0" ty="-7175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8"/>
          <p:cNvSpPr/>
          <p:nvPr/>
        </p:nvSpPr>
        <p:spPr>
          <a:xfrm>
            <a:off x="920834" y="1484779"/>
            <a:ext cx="10222992" cy="274320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/>
                <a:ext uri="{28A0092B-C50C-407E-A947-70E740481C1C}"/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7" name="Group 9"/>
          <p:cNvGrpSpPr>
            <a:grpSpLocks/>
          </p:cNvGrpSpPr>
          <p:nvPr/>
        </p:nvGrpSpPr>
        <p:grpSpPr bwMode="auto">
          <a:xfrm>
            <a:off x="9648825" y="4068763"/>
            <a:ext cx="1081088" cy="1081087"/>
            <a:chOff x="9685338" y="4460675"/>
            <a:chExt cx="1080904" cy="1080902"/>
          </a:xfrm>
        </p:grpSpPr>
        <p:sp>
          <p:nvSpPr>
            <p:cNvPr id="8" name="Oval 10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3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/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9" name="Oval 11"/>
            <p:cNvSpPr>
              <a:spLocks noChangeArrowheads="1"/>
            </p:cNvSpPr>
            <p:nvPr/>
          </p:nvSpPr>
          <p:spPr bwMode="auto">
            <a:xfrm>
              <a:off x="9793270" y="4568607"/>
              <a:ext cx="865041" cy="865039"/>
            </a:xfrm>
            <a:prstGeom prst="ellipse">
              <a:avLst/>
            </a:prstGeom>
            <a:noFill/>
            <a:ln w="25400" algn="ctr">
              <a:solidFill>
                <a:srgbClr val="FFFFFF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51560" y="1432223"/>
            <a:ext cx="9966960" cy="3035808"/>
          </a:xfrm>
        </p:spPr>
        <p:txBody>
          <a:bodyPr>
            <a:noAutofit/>
          </a:bodyPr>
          <a:lstStyle>
            <a:lvl1pPr algn="l">
              <a:lnSpc>
                <a:spcPct val="80000"/>
              </a:lnSpc>
              <a:defRPr sz="9600" cap="all" baseline="0">
                <a:blipFill dpi="0" rotWithShape="1">
                  <a:blip r:embed="rId3"/>
                  <a:srcRect/>
                  <a:tile tx="6350" ty="-127000" sx="65000" sy="64000" flip="none" algn="tl"/>
                </a:blip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9848" y="4389120"/>
            <a:ext cx="7891272" cy="1069848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9355DF-746C-4F9C-B5C9-393F44FC053E}" type="datetime1">
              <a:rPr lang="en-US"/>
              <a:pPr>
                <a:defRPr/>
              </a:pPr>
              <a:t>11/1/2017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593263" y="4289425"/>
            <a:ext cx="1193800" cy="639763"/>
          </a:xfrm>
        </p:spPr>
        <p:txBody>
          <a:bodyPr/>
          <a:lstStyle>
            <a:lvl1pPr>
              <a:defRPr sz="2800"/>
            </a:lvl1pPr>
          </a:lstStyle>
          <a:p>
            <a:pPr>
              <a:defRPr/>
            </a:pPr>
            <a:fld id="{A3197B20-21FA-4FA5-BAE9-EBD67144E43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3FE465-C8A9-43BF-8F48-EDAD36A879A1}" type="datetime1">
              <a:rPr lang="en-US"/>
              <a:pPr>
                <a:defRPr/>
              </a:pPr>
              <a:t>11/1/2017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67C3D1-1C50-42B5-9C91-35D22A9B6BC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533400"/>
            <a:ext cx="2552700" cy="56388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66800" y="533400"/>
            <a:ext cx="7505700" cy="56388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3A4EE2-215C-4A64-90C6-9657C3EF5B62}" type="datetime1">
              <a:rPr lang="en-US"/>
              <a:pPr>
                <a:defRPr/>
              </a:pPr>
              <a:t>11/1/2017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B12571-2AA6-405A-91A8-02043261DE5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5DF08E-1579-47A3-B58B-C08091630FEF}" type="datetime1">
              <a:rPr lang="en-US"/>
              <a:pPr>
                <a:defRPr/>
              </a:pPr>
              <a:t>11/1/2017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1A7D96-DC73-496C-978F-F8DF493B99A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/>
        </p:nvSpPr>
        <p:spPr>
          <a:xfrm>
            <a:off x="0" y="4917989"/>
            <a:ext cx="12192000" cy="194001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/>
                <a:ext uri="{28A0092B-C50C-407E-A947-70E740481C1C}"/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5" name="Group 7"/>
          <p:cNvGrpSpPr>
            <a:grpSpLocks/>
          </p:cNvGrpSpPr>
          <p:nvPr/>
        </p:nvGrpSpPr>
        <p:grpSpPr bwMode="auto">
          <a:xfrm>
            <a:off x="896938" y="2325688"/>
            <a:ext cx="1081087" cy="1081087"/>
            <a:chOff x="9685338" y="4460675"/>
            <a:chExt cx="1080904" cy="1080902"/>
          </a:xfrm>
        </p:grpSpPr>
        <p:sp>
          <p:nvSpPr>
            <p:cNvPr id="6" name="Oval 8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3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/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7" name="Oval 9"/>
            <p:cNvSpPr>
              <a:spLocks noChangeArrowheads="1"/>
            </p:cNvSpPr>
            <p:nvPr/>
          </p:nvSpPr>
          <p:spPr bwMode="auto">
            <a:xfrm>
              <a:off x="9793270" y="4568607"/>
              <a:ext cx="865041" cy="865039"/>
            </a:xfrm>
            <a:prstGeom prst="ellipse">
              <a:avLst/>
            </a:prstGeom>
            <a:noFill/>
            <a:ln w="25400" algn="ctr">
              <a:solidFill>
                <a:srgbClr val="FFFFFF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67128" y="1225296"/>
            <a:ext cx="9281160" cy="3520440"/>
          </a:xfrm>
        </p:spPr>
        <p:txBody>
          <a:bodyPr/>
          <a:lstStyle>
            <a:lvl1pPr>
              <a:lnSpc>
                <a:spcPct val="80000"/>
              </a:lnSpc>
              <a:defRPr sz="8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65774" y="5020056"/>
            <a:ext cx="9052560" cy="1066800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8593138" y="6272213"/>
            <a:ext cx="264477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1D4444-A9AD-4908-B8D5-4CFA66FFEB35}" type="datetime1">
              <a:rPr lang="en-US"/>
              <a:pPr>
                <a:defRPr/>
              </a:pPr>
              <a:t>11/1/2017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82813" y="6272213"/>
            <a:ext cx="632777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2963" y="2506663"/>
            <a:ext cx="1189037" cy="719137"/>
          </a:xfrm>
        </p:spPr>
        <p:txBody>
          <a:bodyPr/>
          <a:lstStyle>
            <a:lvl1pPr>
              <a:defRPr sz="2800"/>
            </a:lvl1pPr>
          </a:lstStyle>
          <a:p>
            <a:pPr>
              <a:defRPr/>
            </a:pPr>
            <a:fld id="{7FB040E4-42C9-4E15-8679-9E7D2FFE16A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9848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64224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88BAD3-CC03-40DD-BB31-BF69A76C8116}" type="datetime1">
              <a:rPr lang="en-US"/>
              <a:pPr>
                <a:defRPr/>
              </a:pPr>
              <a:t>11/1/2017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52EC96-A315-4612-8D17-762DAA7BD4D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64224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64224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A4D8C2-1DC6-4DAF-BF79-761A783762FC}" type="datetime1">
              <a:rPr lang="en-US"/>
              <a:pPr>
                <a:defRPr/>
              </a:pPr>
              <a:t>11/1/2017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0E01BF-B188-4B90-8987-A51830EA856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6F7F64-F3EA-4B4A-9714-3BEDD0092CB4}" type="datetime1">
              <a:rPr lang="en-US"/>
              <a:pPr>
                <a:defRPr/>
              </a:pPr>
              <a:t>11/1/2017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99F8F2-DD51-41CA-BC52-422B2BA0437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48BDA7-6DC3-4602-9C70-ABEEC7D4C516}" type="datetime1">
              <a:rPr lang="en-US"/>
              <a:pPr>
                <a:defRPr/>
              </a:pPr>
              <a:t>11/1/2017</a:t>
            </a:fld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840138-4C0C-40D4-AD4A-78F46E99C68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/>
                <a:ext uri="{28A0092B-C50C-407E-A947-70E740481C1C}"/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6" name="Group 8"/>
          <p:cNvGrpSpPr>
            <a:grpSpLocks noChangeAspect="1"/>
          </p:cNvGrpSpPr>
          <p:nvPr/>
        </p:nvGrpSpPr>
        <p:grpSpPr bwMode="auto">
          <a:xfrm>
            <a:off x="11401425" y="6229350"/>
            <a:ext cx="457200" cy="457200"/>
            <a:chOff x="11361456" y="6195813"/>
            <a:chExt cx="548640" cy="548640"/>
          </a:xfrm>
        </p:grpSpPr>
        <p:sp>
          <p:nvSpPr>
            <p:cNvPr id="7" name="Oval 9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3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/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8" name="Oval 10"/>
            <p:cNvSpPr>
              <a:spLocks noChangeArrowheads="1"/>
            </p:cNvSpPr>
            <p:nvPr/>
          </p:nvSpPr>
          <p:spPr bwMode="auto">
            <a:xfrm>
              <a:off x="11395746" y="6230103"/>
              <a:ext cx="480060" cy="480060"/>
            </a:xfrm>
            <a:prstGeom prst="ellipse">
              <a:avLst/>
            </a:prstGeom>
            <a:noFill/>
            <a:ln w="12700" algn="ctr">
              <a:solidFill>
                <a:srgbClr val="FFFFFF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/>
          <a:lstStyle>
            <a:lvl1pPr>
              <a:defRPr sz="32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0"/>
            <a:ext cx="6711696" cy="5020056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B0B269-CB3E-45A3-9595-C2A4B6B2ED45}" type="datetime1">
              <a:rPr lang="en-US"/>
              <a:pPr>
                <a:defRPr/>
              </a:pPr>
              <a:t>11/1/2017</a:t>
            </a:fld>
            <a:endParaRPr lang="en-US" dirty="0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4F490D-8F44-4919-B270-90323DD0BEE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0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/>
                <a:ext uri="{28A0092B-C50C-407E-A947-70E740481C1C}"/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6" name="Group 7"/>
          <p:cNvGrpSpPr>
            <a:grpSpLocks noChangeAspect="1"/>
          </p:cNvGrpSpPr>
          <p:nvPr/>
        </p:nvGrpSpPr>
        <p:grpSpPr bwMode="auto">
          <a:xfrm>
            <a:off x="11401425" y="6229350"/>
            <a:ext cx="457200" cy="457200"/>
            <a:chOff x="11361456" y="6195813"/>
            <a:chExt cx="548640" cy="548640"/>
          </a:xfrm>
        </p:grpSpPr>
        <p:sp>
          <p:nvSpPr>
            <p:cNvPr id="7" name="Oval 8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3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/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8" name="Oval 9"/>
            <p:cNvSpPr>
              <a:spLocks noChangeArrowheads="1"/>
            </p:cNvSpPr>
            <p:nvPr/>
          </p:nvSpPr>
          <p:spPr bwMode="auto">
            <a:xfrm>
              <a:off x="11395746" y="6230103"/>
              <a:ext cx="480060" cy="480060"/>
            </a:xfrm>
            <a:prstGeom prst="ellipse">
              <a:avLst/>
            </a:prstGeom>
            <a:noFill/>
            <a:ln w="12700" algn="ctr">
              <a:solidFill>
                <a:srgbClr val="FFFFFF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/>
          <a:lstStyle>
            <a:lvl1pPr>
              <a:defRPr sz="32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8303740" cy="6858000"/>
          </a:xfrm>
          <a:solidFill>
            <a:schemeClr val="tx2">
              <a:lumMod val="20000"/>
              <a:lumOff val="80000"/>
            </a:schemeClr>
          </a:solidFill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475AAC-B40D-4220-BF6C-54FA5F419A4F}" type="datetime1">
              <a:rPr lang="en-US"/>
              <a:pPr>
                <a:defRPr/>
              </a:pPr>
              <a:t>11/1/2017</a:t>
            </a:fld>
            <a:endParaRPr lang="en-US" dirty="0"/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1DAABE-067F-4AC1-AC75-F9D8572C7F4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9975" y="484188"/>
            <a:ext cx="10058400" cy="16097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069975" y="2120900"/>
            <a:ext cx="10058400" cy="405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964488" y="6272213"/>
            <a:ext cx="32734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1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82C862E-D617-436D-A7A0-F4B856B078A7}" type="datetime1">
              <a:rPr lang="en-US"/>
              <a:pPr>
                <a:defRPr/>
              </a:pPr>
              <a:t>11/1/2017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87438" y="6272213"/>
            <a:ext cx="63277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1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grpSp>
        <p:nvGrpSpPr>
          <p:cNvPr id="1030" name="Group 6"/>
          <p:cNvGrpSpPr>
            <a:grpSpLocks noChangeAspect="1"/>
          </p:cNvGrpSpPr>
          <p:nvPr/>
        </p:nvGrpSpPr>
        <p:grpSpPr bwMode="auto">
          <a:xfrm>
            <a:off x="11401425" y="6229350"/>
            <a:ext cx="457200" cy="457200"/>
            <a:chOff x="11361456" y="6195813"/>
            <a:chExt cx="548640" cy="548640"/>
          </a:xfrm>
        </p:grpSpPr>
        <p:sp>
          <p:nvSpPr>
            <p:cNvPr id="8" name="Oval 7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13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/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35" name="Oval 8"/>
            <p:cNvSpPr>
              <a:spLocks noChangeArrowheads="1"/>
            </p:cNvSpPr>
            <p:nvPr/>
          </p:nvSpPr>
          <p:spPr bwMode="auto">
            <a:xfrm>
              <a:off x="11395746" y="6230103"/>
              <a:ext cx="480060" cy="480060"/>
            </a:xfrm>
            <a:prstGeom prst="ellipse">
              <a:avLst/>
            </a:prstGeom>
            <a:noFill/>
            <a:ln w="12700" algn="ctr">
              <a:solidFill>
                <a:srgbClr val="FFFFFF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</p:grp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10938" y="6272213"/>
            <a:ext cx="63976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400" b="1">
                <a:solidFill>
                  <a:srgbClr val="FFFFFF"/>
                </a:solidFill>
                <a:latin typeface="+mj-lt"/>
                <a:cs typeface="+mn-cs"/>
              </a:defRPr>
            </a:lvl1pPr>
          </a:lstStyle>
          <a:p>
            <a:pPr>
              <a:defRPr/>
            </a:pPr>
            <a:fld id="{2BC7B255-1D79-4151-899F-5F5DBBFBED1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2" r:id="rId1"/>
    <p:sldLayoutId id="2147483851" r:id="rId2"/>
    <p:sldLayoutId id="2147483853" r:id="rId3"/>
    <p:sldLayoutId id="2147483850" r:id="rId4"/>
    <p:sldLayoutId id="2147483849" r:id="rId5"/>
    <p:sldLayoutId id="2147483848" r:id="rId6"/>
    <p:sldLayoutId id="2147483847" r:id="rId7"/>
    <p:sldLayoutId id="2147483854" r:id="rId8"/>
    <p:sldLayoutId id="2147483855" r:id="rId9"/>
    <p:sldLayoutId id="2147483846" r:id="rId10"/>
    <p:sldLayoutId id="2147483845" r:id="rId11"/>
  </p:sldLayoutIdLst>
  <p:hf hdr="0" ft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5400" kern="1200" cap="all">
          <a:blipFill>
            <a:blip r:embed="rId14">
              <a:extLst>
                <a:ext uri="{28A0092B-C50C-407E-A947-70E740481C1C}"/>
              </a:extLst>
            </a:blip>
            <a:tile tx="6350" ty="-127000" sx="65000" sy="64000" flip="none" algn="tl"/>
          </a:blip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5400">
          <a:solidFill>
            <a:schemeClr val="tx1"/>
          </a:solidFill>
          <a:latin typeface="Rockwell Condensed" pitchFamily="18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5400">
          <a:solidFill>
            <a:schemeClr val="tx1"/>
          </a:solidFill>
          <a:latin typeface="Rockwell Condensed" pitchFamily="18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5400">
          <a:solidFill>
            <a:schemeClr val="tx1"/>
          </a:solidFill>
          <a:latin typeface="Rockwell Condensed" pitchFamily="18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5400">
          <a:solidFill>
            <a:schemeClr val="tx1"/>
          </a:solidFill>
          <a:latin typeface="Rockwell Condensed" pitchFamily="18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5400">
          <a:solidFill>
            <a:schemeClr val="tx1"/>
          </a:solidFill>
          <a:latin typeface="Rockwell Condensed" pitchFamily="18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5400">
          <a:solidFill>
            <a:schemeClr val="tx1"/>
          </a:solidFill>
          <a:latin typeface="Rockwell Condensed" pitchFamily="18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5400">
          <a:solidFill>
            <a:schemeClr val="tx1"/>
          </a:solidFill>
          <a:latin typeface="Rockwell Condensed" pitchFamily="18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5400">
          <a:solidFill>
            <a:schemeClr val="tx1"/>
          </a:solidFill>
          <a:latin typeface="Rockwell Condensed" pitchFamily="18" charset="0"/>
        </a:defRPr>
      </a:lvl9pPr>
    </p:titleStyle>
    <p:bodyStyle>
      <a:lvl1pPr marL="182563" indent="-182563" algn="l" rtl="0" eaLnBrk="0" fontAlgn="base" hangingPunct="0">
        <a:lnSpc>
          <a:spcPct val="90000"/>
        </a:lnSpc>
        <a:spcBef>
          <a:spcPts val="1200"/>
        </a:spcBef>
        <a:spcAft>
          <a:spcPct val="0"/>
        </a:spcAft>
        <a:buClr>
          <a:srgbClr val="9E3611"/>
        </a:buClr>
        <a:buSzPct val="85000"/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563" algn="l" rtl="0" eaLnBrk="0" fontAlgn="base" hangingPunct="0">
        <a:lnSpc>
          <a:spcPct val="90000"/>
        </a:lnSpc>
        <a:spcBef>
          <a:spcPts val="400"/>
        </a:spcBef>
        <a:spcAft>
          <a:spcPts val="200"/>
        </a:spcAft>
        <a:buClr>
          <a:srgbClr val="9E3611"/>
        </a:buClr>
        <a:buSzPct val="85000"/>
        <a:buFont typeface="Wingdings" pitchFamily="2" charset="2"/>
        <a:buChar char="§"/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730250" indent="-182563" algn="l" rtl="0" eaLnBrk="0" fontAlgn="base" hangingPunct="0">
        <a:lnSpc>
          <a:spcPct val="90000"/>
        </a:lnSpc>
        <a:spcBef>
          <a:spcPts val="400"/>
        </a:spcBef>
        <a:spcAft>
          <a:spcPts val="200"/>
        </a:spcAft>
        <a:buClr>
          <a:srgbClr val="9E3611"/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04888" indent="-182563" algn="l" rtl="0" eaLnBrk="0" fontAlgn="base" hangingPunct="0">
        <a:lnSpc>
          <a:spcPct val="90000"/>
        </a:lnSpc>
        <a:spcBef>
          <a:spcPts val="400"/>
        </a:spcBef>
        <a:spcAft>
          <a:spcPts val="200"/>
        </a:spcAft>
        <a:buClr>
          <a:srgbClr val="9E3611"/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79525" indent="-182563" algn="l" rtl="0" eaLnBrk="0" fontAlgn="base" hangingPunct="0">
        <a:lnSpc>
          <a:spcPct val="90000"/>
        </a:lnSpc>
        <a:spcBef>
          <a:spcPts val="400"/>
        </a:spcBef>
        <a:spcAft>
          <a:spcPts val="200"/>
        </a:spcAft>
        <a:buClr>
          <a:srgbClr val="9E3611"/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44.png"/><Relationship Id="rId5" Type="http://schemas.openxmlformats.org/officeDocument/2006/relationships/image" Target="../media/image43.png"/><Relationship Id="rId4" Type="http://schemas.openxmlformats.org/officeDocument/2006/relationships/oleObject" Target="../embeddings/oleObject1.bin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9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7.xml"/><Relationship Id="rId4" Type="http://schemas.openxmlformats.org/officeDocument/2006/relationships/comments" Target="../comments/commen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emf"/><Relationship Id="rId2" Type="http://schemas.openxmlformats.org/officeDocument/2006/relationships/image" Target="../media/image57.em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0.emf"/><Relationship Id="rId4" Type="http://schemas.openxmlformats.org/officeDocument/2006/relationships/image" Target="../media/image59.em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4.png"/><Relationship Id="rId4" Type="http://schemas.openxmlformats.org/officeDocument/2006/relationships/image" Target="../media/image63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862388" y="6059488"/>
            <a:ext cx="7891462" cy="1069975"/>
          </a:xfrm>
        </p:spPr>
        <p:txBody>
          <a:bodyPr/>
          <a:lstStyle/>
          <a:p>
            <a:pPr algn="r" eaLnBrk="1" hangingPunct="1"/>
            <a:r>
              <a:rPr lang="ru-RU" smtClean="0">
                <a:latin typeface="Times New Roman" pitchFamily="18" charset="0"/>
                <a:cs typeface="Times New Roman" pitchFamily="18" charset="0"/>
              </a:rPr>
              <a:t>Доповідач: доц. Макаров В.О.</a:t>
            </a:r>
            <a:r>
              <a:rPr lang="ru-RU" smtClean="0"/>
              <a:t> </a:t>
            </a:r>
          </a:p>
        </p:txBody>
      </p:sp>
      <p:sp>
        <p:nvSpPr>
          <p:cNvPr id="14338" name="Text Box 4"/>
          <p:cNvSpPr txBox="1">
            <a:spLocks noChangeArrowheads="1"/>
          </p:cNvSpPr>
          <p:nvPr/>
        </p:nvSpPr>
        <p:spPr bwMode="auto">
          <a:xfrm>
            <a:off x="1597025" y="1231900"/>
            <a:ext cx="8399463" cy="439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defTabSz="914400">
              <a:spcBef>
                <a:spcPct val="50000"/>
              </a:spcBef>
            </a:pPr>
            <a:r>
              <a:rPr lang="uk-UA" sz="2400"/>
              <a:t>НАУКОВИЙ СЕМІНАР</a:t>
            </a:r>
          </a:p>
          <a:p>
            <a:pPr algn="ctr" defTabSz="914400">
              <a:spcBef>
                <a:spcPct val="50000"/>
              </a:spcBef>
            </a:pPr>
            <a:r>
              <a:rPr lang="uk-UA" sz="2400"/>
              <a:t>НА ТЕМУ</a:t>
            </a:r>
          </a:p>
          <a:p>
            <a:pPr algn="ctr" defTabSz="914400">
              <a:spcBef>
                <a:spcPct val="50000"/>
              </a:spcBef>
            </a:pPr>
            <a:r>
              <a:rPr lang="uk-UA" sz="3600"/>
              <a:t>“ГЛИНА: ЕКОЛОГІЧНИЙ, МЕДИКО-БІОЛОГІЧНИЙ ТА КУЛЬТУРНІ АСПЕКТИ. МОНОГРАФІЯ”</a:t>
            </a:r>
          </a:p>
          <a:p>
            <a:pPr algn="ctr" defTabSz="914400">
              <a:spcBef>
                <a:spcPct val="50000"/>
              </a:spcBef>
            </a:pPr>
            <a:endParaRPr lang="ru-RU" sz="1600"/>
          </a:p>
          <a:p>
            <a:pPr algn="ctr" defTabSz="914400">
              <a:spcBef>
                <a:spcPct val="50000"/>
              </a:spcBef>
            </a:pPr>
            <a:endParaRPr lang="ru-RU" sz="1600"/>
          </a:p>
          <a:p>
            <a:pPr algn="ctr" defTabSz="914400">
              <a:spcBef>
                <a:spcPct val="50000"/>
              </a:spcBef>
            </a:pPr>
            <a:endParaRPr lang="ru-RU" sz="1600"/>
          </a:p>
          <a:p>
            <a:pPr algn="ctr" defTabSz="914400">
              <a:spcBef>
                <a:spcPct val="50000"/>
              </a:spcBef>
            </a:pPr>
            <a:r>
              <a:rPr lang="ru-RU" sz="1600"/>
              <a:t>30 ЖОВТНЯ 2007</a:t>
            </a:r>
          </a:p>
        </p:txBody>
      </p:sp>
      <p:sp>
        <p:nvSpPr>
          <p:cNvPr id="14339" name="Text Box 5"/>
          <p:cNvSpPr txBox="1">
            <a:spLocks noChangeArrowheads="1"/>
          </p:cNvSpPr>
          <p:nvPr/>
        </p:nvSpPr>
        <p:spPr bwMode="auto">
          <a:xfrm>
            <a:off x="512763" y="268288"/>
            <a:ext cx="11361737" cy="779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defTabSz="914400">
              <a:spcBef>
                <a:spcPct val="50000"/>
              </a:spcBef>
            </a:pPr>
            <a:r>
              <a:rPr lang="uk-UA"/>
              <a:t>ХАРКІВСЬКИЙ НАЦІОНАЛЬНИЙ МЕДИЧНИЙ УНІВЕРСИТЕТ</a:t>
            </a:r>
          </a:p>
          <a:p>
            <a:pPr algn="ctr" defTabSz="914400">
              <a:spcBef>
                <a:spcPct val="50000"/>
              </a:spcBef>
            </a:pPr>
            <a:r>
              <a:rPr lang="uk-UA"/>
              <a:t>Кафедра медичної та біоорганічної хімії</a:t>
            </a:r>
            <a:endParaRPr lang="ru-RU"/>
          </a:p>
        </p:txBody>
      </p:sp>
      <p:pic>
        <p:nvPicPr>
          <p:cNvPr id="14340" name="Picture 6" descr="logo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2209800" cy="200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B571FC6-4856-488C-BF48-854F0AEEB70F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  <p:sp>
        <p:nvSpPr>
          <p:cNvPr id="24578" name="TextBox 2"/>
          <p:cNvSpPr txBox="1">
            <a:spLocks noChangeArrowheads="1"/>
          </p:cNvSpPr>
          <p:nvPr/>
        </p:nvSpPr>
        <p:spPr bwMode="auto">
          <a:xfrm>
            <a:off x="4910138" y="0"/>
            <a:ext cx="3243262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>
                <a:latin typeface="Cambria" pitchFamily="18" charset="0"/>
              </a:rPr>
              <a:t>Зеленая глина </a:t>
            </a:r>
          </a:p>
        </p:txBody>
      </p:sp>
      <p:pic>
        <p:nvPicPr>
          <p:cNvPr id="24579" name="Рисунок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7000" y="674688"/>
            <a:ext cx="4762500" cy="3543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0" name="Рисунок 4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49863" y="1179513"/>
            <a:ext cx="2838450" cy="3781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8088313" y="503238"/>
            <a:ext cx="3852862" cy="31400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atin typeface="+mn-lt"/>
                <a:cs typeface="+mn-cs"/>
              </a:rPr>
              <a:t>Содержит следующие элементы и соединения: </a:t>
            </a:r>
          </a:p>
          <a:p>
            <a:pPr marL="285750" indent="-285750" algn="ctr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v"/>
              <a:defRPr/>
            </a:pPr>
            <a:r>
              <a:rPr lang="ru-RU" dirty="0">
                <a:latin typeface="+mn-lt"/>
                <a:cs typeface="+mn-cs"/>
              </a:rPr>
              <a:t>кремния диоксид,</a:t>
            </a:r>
          </a:p>
          <a:p>
            <a:pPr marL="285750" indent="-285750" algn="ctr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v"/>
              <a:defRPr/>
            </a:pPr>
            <a:r>
              <a:rPr lang="ru-RU" dirty="0">
                <a:latin typeface="+mn-lt"/>
                <a:cs typeface="+mn-cs"/>
              </a:rPr>
              <a:t> фосфор, </a:t>
            </a:r>
          </a:p>
          <a:p>
            <a:pPr marL="285750" indent="-285750" algn="ctr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v"/>
              <a:defRPr/>
            </a:pPr>
            <a:r>
              <a:rPr lang="ru-RU" dirty="0">
                <a:latin typeface="+mn-lt"/>
                <a:cs typeface="+mn-cs"/>
              </a:rPr>
              <a:t>серебро,</a:t>
            </a:r>
          </a:p>
          <a:p>
            <a:pPr marL="285750" indent="-285750" algn="ctr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v"/>
              <a:defRPr/>
            </a:pPr>
            <a:r>
              <a:rPr lang="ru-RU" dirty="0">
                <a:latin typeface="+mn-lt"/>
                <a:cs typeface="+mn-cs"/>
              </a:rPr>
              <a:t> цинк,</a:t>
            </a:r>
          </a:p>
          <a:p>
            <a:pPr marL="285750" indent="-285750" algn="ctr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v"/>
              <a:defRPr/>
            </a:pPr>
            <a:r>
              <a:rPr lang="ru-RU" dirty="0">
                <a:latin typeface="+mn-lt"/>
                <a:cs typeface="+mn-cs"/>
              </a:rPr>
              <a:t> медь,</a:t>
            </a:r>
          </a:p>
          <a:p>
            <a:pPr marL="285750" indent="-285750" algn="ctr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v"/>
              <a:defRPr/>
            </a:pPr>
            <a:r>
              <a:rPr lang="ru-RU" dirty="0">
                <a:latin typeface="+mn-lt"/>
                <a:cs typeface="+mn-cs"/>
              </a:rPr>
              <a:t> магний,</a:t>
            </a:r>
          </a:p>
          <a:p>
            <a:pPr marL="285750" indent="-285750" algn="ctr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v"/>
              <a:defRPr/>
            </a:pPr>
            <a:r>
              <a:rPr lang="ru-RU" dirty="0">
                <a:latin typeface="+mn-lt"/>
                <a:cs typeface="+mn-cs"/>
              </a:rPr>
              <a:t> кальций, </a:t>
            </a:r>
          </a:p>
          <a:p>
            <a:pPr marL="285750" indent="-285750" algn="ctr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v"/>
              <a:defRPr/>
            </a:pPr>
            <a:r>
              <a:rPr lang="ru-RU" dirty="0">
                <a:latin typeface="+mn-lt"/>
                <a:cs typeface="+mn-cs"/>
              </a:rPr>
              <a:t>алюминий,</a:t>
            </a:r>
          </a:p>
          <a:p>
            <a:pPr marL="285750" indent="-285750" algn="ctr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v"/>
              <a:defRPr/>
            </a:pPr>
            <a:r>
              <a:rPr lang="ru-RU" dirty="0">
                <a:latin typeface="+mn-lt"/>
                <a:cs typeface="+mn-cs"/>
              </a:rPr>
              <a:t> марганец. </a:t>
            </a:r>
          </a:p>
        </p:txBody>
      </p:sp>
      <p:pic>
        <p:nvPicPr>
          <p:cNvPr id="24582" name="Рисунок 6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629525" y="4146550"/>
            <a:ext cx="3321050" cy="2490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83" name="Прямоугольник 7"/>
          <p:cNvSpPr>
            <a:spLocks noChangeArrowheads="1"/>
          </p:cNvSpPr>
          <p:nvPr/>
        </p:nvSpPr>
        <p:spPr bwMode="auto">
          <a:xfrm>
            <a:off x="434975" y="4960938"/>
            <a:ext cx="6096000" cy="1322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>
                <a:latin typeface="Cambria" pitchFamily="18" charset="0"/>
              </a:rPr>
              <a:t>Зеленая глина применяется для снижения температуры, при различных воспалениях кожи и внутренних органов, способствует омоложению всего организма.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C883FB1-03F2-4DFF-96C9-7AD911F74822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3286" y="300121"/>
            <a:ext cx="4059737" cy="2711904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25603" name="TextBox 3"/>
          <p:cNvSpPr txBox="1">
            <a:spLocks noChangeArrowheads="1"/>
          </p:cNvSpPr>
          <p:nvPr/>
        </p:nvSpPr>
        <p:spPr bwMode="auto">
          <a:xfrm>
            <a:off x="4397375" y="174625"/>
            <a:ext cx="39624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>
                <a:latin typeface="Cambria" pitchFamily="18" charset="0"/>
              </a:rPr>
              <a:t>Розовая глина </a:t>
            </a:r>
          </a:p>
        </p:txBody>
      </p:sp>
      <p:pic>
        <p:nvPicPr>
          <p:cNvPr id="25604" name="Рисунок 4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551738" y="758825"/>
            <a:ext cx="4398962" cy="3316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5" name="Прямоугольник 5"/>
          <p:cNvSpPr>
            <a:spLocks noChangeArrowheads="1"/>
          </p:cNvSpPr>
          <p:nvPr/>
        </p:nvSpPr>
        <p:spPr bwMode="auto">
          <a:xfrm>
            <a:off x="6759575" y="4557713"/>
            <a:ext cx="5516563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>
                <a:latin typeface="Cambria" pitchFamily="18" charset="0"/>
              </a:rPr>
              <a:t>Жители Древнего Востока уверяют, что розовая глина очищает не только кожу, но и ауру вокруг человека. </a:t>
            </a:r>
          </a:p>
        </p:txBody>
      </p:sp>
      <p:pic>
        <p:nvPicPr>
          <p:cNvPr id="25606" name="Рисунок 6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60913" y="984250"/>
            <a:ext cx="2238375" cy="3090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7" name="Рисунок 7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42875" y="3570288"/>
            <a:ext cx="2419350" cy="3222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8" name="Рисунок 8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128963" y="4327525"/>
            <a:ext cx="3262312" cy="2173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69F7740-6645-4224-970F-6750CC483237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  <p:sp>
        <p:nvSpPr>
          <p:cNvPr id="26626" name="TextBox 2"/>
          <p:cNvSpPr txBox="1">
            <a:spLocks noChangeArrowheads="1"/>
          </p:cNvSpPr>
          <p:nvPr/>
        </p:nvSpPr>
        <p:spPr bwMode="auto">
          <a:xfrm>
            <a:off x="4538663" y="0"/>
            <a:ext cx="446405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>
                <a:latin typeface="Cambria" pitchFamily="18" charset="0"/>
              </a:rPr>
              <a:t>Красная глина </a:t>
            </a:r>
          </a:p>
        </p:txBody>
      </p:sp>
      <p:pic>
        <p:nvPicPr>
          <p:cNvPr id="26627" name="Рисунок 4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08275" y="3841750"/>
            <a:ext cx="4802188" cy="2930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4172" y="292387"/>
            <a:ext cx="4630877" cy="3473158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26629" name="Прямоугольник 6"/>
          <p:cNvSpPr>
            <a:spLocks noChangeArrowheads="1"/>
          </p:cNvSpPr>
          <p:nvPr/>
        </p:nvSpPr>
        <p:spPr bwMode="auto">
          <a:xfrm>
            <a:off x="5394325" y="1058863"/>
            <a:ext cx="6096000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>
                <a:latin typeface="Cambria" pitchFamily="18" charset="0"/>
              </a:rPr>
              <a:t>Применяется для лечения заболеваний:</a:t>
            </a:r>
          </a:p>
          <a:p>
            <a:pPr algn="ctr"/>
            <a:r>
              <a:rPr lang="ru-RU" sz="2400">
                <a:latin typeface="Cambria" pitchFamily="18" charset="0"/>
              </a:rPr>
              <a:t> сердечно-сосудистой системы,</a:t>
            </a:r>
          </a:p>
          <a:p>
            <a:pPr algn="ctr"/>
            <a:r>
              <a:rPr lang="ru-RU" sz="2400">
                <a:latin typeface="Cambria" pitchFamily="18" charset="0"/>
              </a:rPr>
              <a:t> гипотонии, </a:t>
            </a:r>
          </a:p>
          <a:p>
            <a:pPr algn="ctr"/>
            <a:r>
              <a:rPr lang="ru-RU" sz="2400">
                <a:latin typeface="Cambria" pitchFamily="18" charset="0"/>
              </a:rPr>
              <a:t>при варикозном расширении вен,</a:t>
            </a:r>
          </a:p>
          <a:p>
            <a:pPr algn="ctr"/>
            <a:r>
              <a:rPr lang="ru-RU" sz="2400">
                <a:latin typeface="Cambria" pitchFamily="18" charset="0"/>
              </a:rPr>
              <a:t> нервных болезнях </a:t>
            </a:r>
          </a:p>
          <a:p>
            <a:pPr algn="ctr"/>
            <a:r>
              <a:rPr lang="ru-RU" sz="2400">
                <a:latin typeface="Cambria" pitchFamily="18" charset="0"/>
              </a:rPr>
              <a:t> заболеваниях эндокринной системы. </a:t>
            </a:r>
          </a:p>
        </p:txBody>
      </p:sp>
      <p:pic>
        <p:nvPicPr>
          <p:cNvPr id="26630" name="Рисунок 7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385175" y="3479800"/>
            <a:ext cx="2052638" cy="3157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0D6E699-8F0C-4578-8AB4-70CCD1D03493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  <p:sp>
        <p:nvSpPr>
          <p:cNvPr id="27650" name="TextBox 2"/>
          <p:cNvSpPr txBox="1">
            <a:spLocks noChangeArrowheads="1"/>
          </p:cNvSpPr>
          <p:nvPr/>
        </p:nvSpPr>
        <p:spPr bwMode="auto">
          <a:xfrm>
            <a:off x="4724400" y="98425"/>
            <a:ext cx="454977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>
                <a:latin typeface="Cambria" pitchFamily="18" charset="0"/>
              </a:rPr>
              <a:t>Желтая глина </a:t>
            </a:r>
          </a:p>
        </p:txBody>
      </p:sp>
      <p:pic>
        <p:nvPicPr>
          <p:cNvPr id="27651" name="Рисунок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8613" y="1012825"/>
            <a:ext cx="4686300" cy="3132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2" name="Рисунок 4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8588" y="4473575"/>
            <a:ext cx="2857500" cy="196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3" name="Рисунок 5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316288" y="4403725"/>
            <a:ext cx="2454275" cy="2454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4" name="Рисунок 7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573713" y="3130550"/>
            <a:ext cx="6237287" cy="3141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5" name="Прямоугольник 8"/>
          <p:cNvSpPr>
            <a:spLocks noChangeArrowheads="1"/>
          </p:cNvSpPr>
          <p:nvPr/>
        </p:nvSpPr>
        <p:spPr bwMode="auto">
          <a:xfrm>
            <a:off x="5014913" y="1146175"/>
            <a:ext cx="7177087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i="1">
                <a:latin typeface="Cambria" pitchFamily="18" charset="0"/>
              </a:rPr>
              <a:t>Применяется при инсульте, заболеваниях желудка и кишечника, мигрени, головной боли, остеохондрозе. 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FFFB084-618A-4611-9650-471A5D8C35E0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  <p:pic>
        <p:nvPicPr>
          <p:cNvPr id="28674" name="Рисунок 2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2563" y="258763"/>
            <a:ext cx="4030662" cy="6599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75" name="TextBox 3"/>
          <p:cNvSpPr txBox="1">
            <a:spLocks noChangeArrowheads="1"/>
          </p:cNvSpPr>
          <p:nvPr/>
        </p:nvSpPr>
        <p:spPr bwMode="auto">
          <a:xfrm>
            <a:off x="4757738" y="66675"/>
            <a:ext cx="3548062" cy="585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>
                <a:latin typeface="Cambria" pitchFamily="18" charset="0"/>
              </a:rPr>
              <a:t>Черная глина </a:t>
            </a:r>
          </a:p>
        </p:txBody>
      </p:sp>
      <p:pic>
        <p:nvPicPr>
          <p:cNvPr id="28676" name="Рисунок 4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83113" y="979488"/>
            <a:ext cx="7239000" cy="3778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77" name="Прямоугольник 5"/>
          <p:cNvSpPr>
            <a:spLocks noChangeArrowheads="1"/>
          </p:cNvSpPr>
          <p:nvPr/>
        </p:nvSpPr>
        <p:spPr bwMode="auto">
          <a:xfrm>
            <a:off x="4583113" y="5072063"/>
            <a:ext cx="6096000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 i="1">
                <a:latin typeface="Cambria" pitchFamily="18" charset="0"/>
              </a:rPr>
              <a:t>Черная глина применяется для снижения температуры, при различных видах сердцебиения, воспалениях кожи и внутренних органов, способствует омоложению всего организма. 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66710D5-F1AC-49A6-ADE1-E2CE7D9F6971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  <p:sp>
        <p:nvSpPr>
          <p:cNvPr id="29702" name="TextBox 2"/>
          <p:cNvSpPr txBox="1">
            <a:spLocks noChangeArrowheads="1"/>
          </p:cNvSpPr>
          <p:nvPr/>
        </p:nvSpPr>
        <p:spPr bwMode="auto">
          <a:xfrm>
            <a:off x="3603625" y="141288"/>
            <a:ext cx="6443663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>
                <a:latin typeface="Cambria" pitchFamily="18" charset="0"/>
              </a:rPr>
              <a:t>Глина в косметологии </a:t>
            </a:r>
          </a:p>
        </p:txBody>
      </p:sp>
      <p:pic>
        <p:nvPicPr>
          <p:cNvPr id="29703" name="Рисунок 3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47663" y="141288"/>
            <a:ext cx="2833687" cy="2130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29700" name="Диаграмма 7"/>
          <p:cNvGraphicFramePr>
            <a:graphicFrameLocks/>
          </p:cNvGraphicFramePr>
          <p:nvPr/>
        </p:nvGraphicFramePr>
        <p:xfrm>
          <a:off x="6189663" y="1154113"/>
          <a:ext cx="5845175" cy="5021262"/>
        </p:xfrm>
        <a:graphic>
          <a:graphicData uri="http://schemas.openxmlformats.org/presentationml/2006/ole">
            <p:oleObj spid="_x0000_s29700" r:id="rId4" imgW="5846571" imgH="5023539" progId="Excel.Chart.8">
              <p:embed/>
            </p:oleObj>
          </a:graphicData>
        </a:graphic>
      </p:graphicFrame>
      <p:pic>
        <p:nvPicPr>
          <p:cNvPr id="29704" name="Рисунок 8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319463" y="1042988"/>
            <a:ext cx="2752725" cy="2455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5" name="Рисунок 9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17488" y="3592513"/>
            <a:ext cx="4092575" cy="3133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591CEBC-E919-44C7-A1C5-0B748328659B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  <p:pic>
        <p:nvPicPr>
          <p:cNvPr id="30722" name="Рисунок 2"/>
          <p:cNvPicPr>
            <a:picLocks noChangeAspect="1"/>
          </p:cNvPicPr>
          <p:nvPr/>
        </p:nvPicPr>
        <p:blipFill>
          <a:blip r:embed="rId2"/>
          <a:srcRect l="19991" t="12964" r="22865" b="10696"/>
          <a:stretch>
            <a:fillRect/>
          </a:stretch>
        </p:blipFill>
        <p:spPr bwMode="auto">
          <a:xfrm>
            <a:off x="2525713" y="261938"/>
            <a:ext cx="7010400" cy="5267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23" name="Прямоугольник 3"/>
          <p:cNvSpPr>
            <a:spLocks noChangeArrowheads="1"/>
          </p:cNvSpPr>
          <p:nvPr/>
        </p:nvSpPr>
        <p:spPr bwMode="auto">
          <a:xfrm>
            <a:off x="103188" y="5715000"/>
            <a:ext cx="11887200" cy="922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latin typeface="Cambria" pitchFamily="18" charset="0"/>
              </a:rPr>
              <a:t>Демонстрация практических навыков по применению различных глин в косметологии на конференции «Химия в косметологии»,</a:t>
            </a:r>
          </a:p>
          <a:p>
            <a:pPr algn="ctr"/>
            <a:r>
              <a:rPr lang="ru-RU">
                <a:latin typeface="Cambria" pitchFamily="18" charset="0"/>
              </a:rPr>
              <a:t>проведенной на кафедре медицинской и биоорганической химии ХНМУ, январь 2017 г.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2283EB2-64D6-4E1E-99AB-A3B5CB1004E4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  <p:pic>
        <p:nvPicPr>
          <p:cNvPr id="31746" name="Рисунок 2"/>
          <p:cNvPicPr>
            <a:picLocks noChangeAspect="1"/>
          </p:cNvPicPr>
          <p:nvPr/>
        </p:nvPicPr>
        <p:blipFill>
          <a:blip r:embed="rId2"/>
          <a:srcRect l="14488" t="11836" r="16209" b="6026"/>
          <a:stretch>
            <a:fillRect/>
          </a:stretch>
        </p:blipFill>
        <p:spPr bwMode="auto">
          <a:xfrm>
            <a:off x="109538" y="1490663"/>
            <a:ext cx="7510462" cy="5008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747" name="Прямоугольник 3"/>
          <p:cNvSpPr>
            <a:spLocks noChangeArrowheads="1"/>
          </p:cNvSpPr>
          <p:nvPr/>
        </p:nvSpPr>
        <p:spPr bwMode="auto">
          <a:xfrm>
            <a:off x="7680325" y="2736850"/>
            <a:ext cx="4511675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Cambria" pitchFamily="18" charset="0"/>
              </a:rPr>
              <a:t>1 – не эксплуатирующиеся месторождения первичных каолинов;</a:t>
            </a:r>
          </a:p>
          <a:p>
            <a:r>
              <a:rPr lang="ru-RU">
                <a:latin typeface="Cambria" pitchFamily="18" charset="0"/>
              </a:rPr>
              <a:t> 2 – эксплуатирующиеся месторождения первичных каолинов; </a:t>
            </a:r>
          </a:p>
          <a:p>
            <a:r>
              <a:rPr lang="ru-RU">
                <a:latin typeface="Cambria" pitchFamily="18" charset="0"/>
              </a:rPr>
              <a:t>3 – не эксплуатирующиеся месторождения вторичных каолинов; </a:t>
            </a:r>
          </a:p>
          <a:p>
            <a:r>
              <a:rPr lang="ru-RU">
                <a:latin typeface="Cambria" pitchFamily="18" charset="0"/>
              </a:rPr>
              <a:t>4 –эксплуатирующиеся месторождения вторичных каолинов.</a:t>
            </a:r>
          </a:p>
        </p:txBody>
      </p:sp>
      <p:sp>
        <p:nvSpPr>
          <p:cNvPr id="31748" name="Прямоугольник 4"/>
          <p:cNvSpPr>
            <a:spLocks noChangeArrowheads="1"/>
          </p:cNvSpPr>
          <p:nvPr/>
        </p:nvSpPr>
        <p:spPr bwMode="auto">
          <a:xfrm>
            <a:off x="109538" y="80963"/>
            <a:ext cx="12192000" cy="1077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>
                <a:latin typeface="Cambria" pitchFamily="18" charset="0"/>
              </a:rPr>
              <a:t>Схематическая карта распространения месторождений каолина на территории Украины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D93A964-1680-4C04-BDB5-600F8A717DD1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  <p:sp>
        <p:nvSpPr>
          <p:cNvPr id="32770" name="TextBox 2"/>
          <p:cNvSpPr txBox="1">
            <a:spLocks noChangeArrowheads="1"/>
          </p:cNvSpPr>
          <p:nvPr/>
        </p:nvSpPr>
        <p:spPr bwMode="auto">
          <a:xfrm>
            <a:off x="2633663" y="109538"/>
            <a:ext cx="718502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>
                <a:latin typeface="Cambria" pitchFamily="18" charset="0"/>
              </a:rPr>
              <a:t>Мазанки в разных уголках планеты  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7712" y="914401"/>
            <a:ext cx="4985659" cy="33902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2772" name="TextBox 4"/>
          <p:cNvSpPr txBox="1">
            <a:spLocks noChangeArrowheads="1"/>
          </p:cNvSpPr>
          <p:nvPr/>
        </p:nvSpPr>
        <p:spPr bwMode="auto">
          <a:xfrm>
            <a:off x="2054225" y="4378325"/>
            <a:ext cx="16764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Cambria" pitchFamily="18" charset="0"/>
              </a:rPr>
              <a:t>Украина 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78124" y="4304649"/>
            <a:ext cx="3837214" cy="24519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2774" name="TextBox 6"/>
          <p:cNvSpPr txBox="1">
            <a:spLocks noChangeArrowheads="1"/>
          </p:cNvSpPr>
          <p:nvPr/>
        </p:nvSpPr>
        <p:spPr bwMode="auto">
          <a:xfrm>
            <a:off x="6946900" y="6269038"/>
            <a:ext cx="129540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Cambria" pitchFamily="18" charset="0"/>
              </a:rPr>
              <a:t>Африка </a:t>
            </a: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39485" y="836657"/>
            <a:ext cx="5552516" cy="372445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2776" name="Прямоугольник 8"/>
          <p:cNvSpPr>
            <a:spLocks noChangeArrowheads="1"/>
          </p:cNvSpPr>
          <p:nvPr/>
        </p:nvSpPr>
        <p:spPr bwMode="auto">
          <a:xfrm>
            <a:off x="9224963" y="4564063"/>
            <a:ext cx="862012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latin typeface="Cambria" pitchFamily="18" charset="0"/>
              </a:rPr>
              <a:t>Йемен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D30EB40-C8FF-465F-9787-98A028CCB288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  <p:pic>
        <p:nvPicPr>
          <p:cNvPr id="33794" name="Рисунок 2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74825" y="152400"/>
            <a:ext cx="8588375" cy="6442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Прямоугольник 3"/>
          <p:cNvSpPr>
            <a:spLocks noChangeArrowheads="1"/>
          </p:cNvSpPr>
          <p:nvPr/>
        </p:nvSpPr>
        <p:spPr bwMode="auto">
          <a:xfrm>
            <a:off x="1485900" y="287338"/>
            <a:ext cx="9231313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600">
                <a:latin typeface="Cambria" pitchFamily="18" charset="0"/>
              </a:rPr>
              <a:t>Исторические аспекты применения глины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7053263" y="1231900"/>
            <a:ext cx="4652962" cy="1201738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 algn="r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ru-RU" dirty="0">
              <a:latin typeface="+mn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atin typeface="+mn-lt"/>
                <a:cs typeface="+mn-cs"/>
              </a:rPr>
              <a:t>А также древние египтяне использовали антибактериальные свойства глины и использовали ее для бальзамирования </a:t>
            </a:r>
          </a:p>
        </p:txBody>
      </p:sp>
      <p:sp>
        <p:nvSpPr>
          <p:cNvPr id="15363" name="Прямоугольник 5"/>
          <p:cNvSpPr>
            <a:spLocks noChangeArrowheads="1"/>
          </p:cNvSpPr>
          <p:nvPr/>
        </p:nvSpPr>
        <p:spPr bwMode="auto">
          <a:xfrm>
            <a:off x="0" y="5183188"/>
            <a:ext cx="6240463" cy="1477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latin typeface="Cambria" pitchFamily="18" charset="0"/>
              </a:rPr>
              <a:t>Глину широко применяли в Древнем Египте: местные красавицы по рецепту знаменитой царицы Нефертити накладывали глину с разогретым эфирным маслом на тело и оставляли на несколько часов. Эффект был невероятным. </a:t>
            </a:r>
          </a:p>
        </p:txBody>
      </p:sp>
      <p:pic>
        <p:nvPicPr>
          <p:cNvPr id="15364" name="Рисунок 6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3050" y="1446213"/>
            <a:ext cx="6356350" cy="322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5" name="Рисунок 7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18313" y="2732088"/>
            <a:ext cx="5122862" cy="3402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70C804-89FE-413E-8100-7830D878F60D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1F6437-3A6D-4055-B269-28A406CA48BD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  <p:sp>
        <p:nvSpPr>
          <p:cNvPr id="34818" name="TextBox 2"/>
          <p:cNvSpPr txBox="1">
            <a:spLocks noChangeArrowheads="1"/>
          </p:cNvSpPr>
          <p:nvPr/>
        </p:nvSpPr>
        <p:spPr bwMode="auto">
          <a:xfrm>
            <a:off x="4114800" y="87313"/>
            <a:ext cx="6510338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>
                <a:latin typeface="Cambria" pitchFamily="18" charset="0"/>
              </a:rPr>
              <a:t>Глиняная посуда </a:t>
            </a:r>
          </a:p>
        </p:txBody>
      </p:sp>
      <p:pic>
        <p:nvPicPr>
          <p:cNvPr id="34819" name="Рисунок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53975" y="1290638"/>
            <a:ext cx="6232525" cy="417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20" name="Рисунок 4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178550" y="1452563"/>
            <a:ext cx="5772150" cy="3848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821" name="TextBox 6"/>
          <p:cNvSpPr txBox="1">
            <a:spLocks noChangeArrowheads="1"/>
          </p:cNvSpPr>
          <p:nvPr/>
        </p:nvSpPr>
        <p:spPr bwMode="auto">
          <a:xfrm>
            <a:off x="1352550" y="5505450"/>
            <a:ext cx="4605338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Cambria" pitchFamily="18" charset="0"/>
              </a:rPr>
              <a:t>Украинская глиняная посуда 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69A08CD-1980-449A-B84E-1DE52A5EB718}" type="slidenum">
              <a:rPr lang="en-US" smtClean="0"/>
              <a:pPr>
                <a:defRPr/>
              </a:pPr>
              <a:t>21</a:t>
            </a:fld>
            <a:endParaRPr lang="en-US"/>
          </a:p>
        </p:txBody>
      </p:sp>
      <p:pic>
        <p:nvPicPr>
          <p:cNvPr id="35842" name="Рисунок 2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9713" y="2366963"/>
            <a:ext cx="4114800" cy="302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43" name="Рисунок 3"/>
          <p:cNvPicPr>
            <a:picLocks noChangeAspect="1"/>
          </p:cNvPicPr>
          <p:nvPr/>
        </p:nvPicPr>
        <p:blipFill>
          <a:blip r:embed="rId3"/>
          <a:srcRect l="25285" t="10468" r="25800" b="17096"/>
          <a:stretch>
            <a:fillRect/>
          </a:stretch>
        </p:blipFill>
        <p:spPr bwMode="auto">
          <a:xfrm>
            <a:off x="4778375" y="1117600"/>
            <a:ext cx="7086600" cy="497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844" name="TextBox 4"/>
          <p:cNvSpPr txBox="1">
            <a:spLocks noChangeArrowheads="1"/>
          </p:cNvSpPr>
          <p:nvPr/>
        </p:nvSpPr>
        <p:spPr bwMode="auto">
          <a:xfrm>
            <a:off x="4675188" y="0"/>
            <a:ext cx="3646487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>
                <a:latin typeface="Cambria" pitchFamily="18" charset="0"/>
              </a:rPr>
              <a:t>Наноглина 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5CD1273-C74A-4790-B19C-EAACDF95C8EF}" type="slidenum">
              <a:rPr lang="en-US" smtClean="0"/>
              <a:pPr>
                <a:defRPr/>
              </a:pPr>
              <a:t>22</a:t>
            </a:fld>
            <a:endParaRPr lang="en-US"/>
          </a:p>
        </p:txBody>
      </p:sp>
      <p:pic>
        <p:nvPicPr>
          <p:cNvPr id="36866" name="Рисунок 2"/>
          <p:cNvPicPr>
            <a:picLocks noChangeAspect="1"/>
          </p:cNvPicPr>
          <p:nvPr/>
        </p:nvPicPr>
        <p:blipFill>
          <a:blip r:embed="rId2"/>
          <a:srcRect l="14272" t="16589" r="13049" b="25536"/>
          <a:stretch>
            <a:fillRect/>
          </a:stretch>
        </p:blipFill>
        <p:spPr bwMode="auto">
          <a:xfrm>
            <a:off x="1095375" y="1328738"/>
            <a:ext cx="9793288" cy="4386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867" name="Прямоугольник 4"/>
          <p:cNvSpPr>
            <a:spLocks noChangeArrowheads="1"/>
          </p:cNvSpPr>
          <p:nvPr/>
        </p:nvSpPr>
        <p:spPr bwMode="auto">
          <a:xfrm>
            <a:off x="2236788" y="228600"/>
            <a:ext cx="7510462" cy="585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>
                <a:latin typeface="Cambria" pitchFamily="18" charset="0"/>
              </a:rPr>
              <a:t>Клейма Будянского фаянсового завода.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CBA276A-89F6-404B-8832-AFDE5EFFBC14}" type="slidenum">
              <a:rPr lang="en-US" smtClean="0"/>
              <a:pPr>
                <a:defRPr/>
              </a:pPr>
              <a:t>23</a:t>
            </a:fld>
            <a:endParaRPr lang="en-US"/>
          </a:p>
        </p:txBody>
      </p:sp>
      <p:pic>
        <p:nvPicPr>
          <p:cNvPr id="37890" name="Рисунок 2"/>
          <p:cNvPicPr>
            <a:picLocks noChangeAspect="1"/>
          </p:cNvPicPr>
          <p:nvPr/>
        </p:nvPicPr>
        <p:blipFill>
          <a:blip r:embed="rId2"/>
          <a:srcRect l="23798" t="12071" r="19003" b="10315"/>
          <a:stretch>
            <a:fillRect/>
          </a:stretch>
        </p:blipFill>
        <p:spPr bwMode="auto">
          <a:xfrm>
            <a:off x="2416175" y="1357313"/>
            <a:ext cx="7021513" cy="535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7891" name="Прямоугольник 3"/>
          <p:cNvSpPr>
            <a:spLocks noChangeArrowheads="1"/>
          </p:cNvSpPr>
          <p:nvPr/>
        </p:nvSpPr>
        <p:spPr bwMode="auto">
          <a:xfrm>
            <a:off x="141288" y="188913"/>
            <a:ext cx="12050712" cy="1076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>
                <a:latin typeface="Cambria" pitchFamily="18" charset="0"/>
              </a:rPr>
              <a:t>Коллектив кафедры медицинской и биоорганической химии ХНМУ на экскурсии в Опишне, 2010 год.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EAA47CD-2580-448F-87E7-55CB545F1BE4}" type="slidenum">
              <a:rPr lang="en-US" smtClean="0"/>
              <a:pPr>
                <a:defRPr/>
              </a:pPr>
              <a:t>24</a:t>
            </a:fld>
            <a:endParaRPr lang="en-US"/>
          </a:p>
        </p:txBody>
      </p:sp>
      <p:pic>
        <p:nvPicPr>
          <p:cNvPr id="38914" name="Рисунок 6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6850" y="1316038"/>
            <a:ext cx="5626100" cy="2228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8915" name="Прямоугольник 7"/>
          <p:cNvSpPr>
            <a:spLocks noChangeArrowheads="1"/>
          </p:cNvSpPr>
          <p:nvPr/>
        </p:nvSpPr>
        <p:spPr bwMode="auto">
          <a:xfrm>
            <a:off x="2422525" y="3527425"/>
            <a:ext cx="129381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latin typeface="Cambria" pitchFamily="18" charset="0"/>
              </a:rPr>
              <a:t>Майолика.</a:t>
            </a:r>
          </a:p>
        </p:txBody>
      </p:sp>
      <p:pic>
        <p:nvPicPr>
          <p:cNvPr id="38916" name="Рисунок 8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17600" y="4084638"/>
            <a:ext cx="4056063" cy="1824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8917" name="Прямоугольник 9"/>
          <p:cNvSpPr>
            <a:spLocks noChangeArrowheads="1"/>
          </p:cNvSpPr>
          <p:nvPr/>
        </p:nvSpPr>
        <p:spPr bwMode="auto">
          <a:xfrm>
            <a:off x="2422525" y="5911850"/>
            <a:ext cx="125571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latin typeface="Cambria" pitchFamily="18" charset="0"/>
              </a:rPr>
              <a:t>Терракота</a:t>
            </a:r>
          </a:p>
        </p:txBody>
      </p:sp>
      <p:pic>
        <p:nvPicPr>
          <p:cNvPr id="38918" name="Рисунок 10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18213" y="768350"/>
            <a:ext cx="6129337" cy="2052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8919" name="Прямоугольник 11"/>
          <p:cNvSpPr>
            <a:spLocks noChangeArrowheads="1"/>
          </p:cNvSpPr>
          <p:nvPr/>
        </p:nvSpPr>
        <p:spPr bwMode="auto">
          <a:xfrm>
            <a:off x="8553450" y="2971800"/>
            <a:ext cx="105886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latin typeface="Cambria" pitchFamily="18" charset="0"/>
              </a:rPr>
              <a:t>Фарфор.</a:t>
            </a:r>
          </a:p>
        </p:txBody>
      </p:sp>
      <p:sp>
        <p:nvSpPr>
          <p:cNvPr id="38920" name="TextBox 12"/>
          <p:cNvSpPr txBox="1">
            <a:spLocks noChangeArrowheads="1"/>
          </p:cNvSpPr>
          <p:nvPr/>
        </p:nvSpPr>
        <p:spPr bwMode="auto">
          <a:xfrm>
            <a:off x="2109788" y="125413"/>
            <a:ext cx="6129337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>
                <a:latin typeface="Cambria" pitchFamily="18" charset="0"/>
              </a:rPr>
              <a:t>Украшения из глины </a:t>
            </a:r>
          </a:p>
        </p:txBody>
      </p:sp>
      <p:pic>
        <p:nvPicPr>
          <p:cNvPr id="38921" name="Рисунок 13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962775" y="3571875"/>
            <a:ext cx="4056063" cy="2700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8922" name="Прямоугольник 14"/>
          <p:cNvSpPr>
            <a:spLocks noChangeArrowheads="1"/>
          </p:cNvSpPr>
          <p:nvPr/>
        </p:nvSpPr>
        <p:spPr bwMode="auto">
          <a:xfrm>
            <a:off x="8778875" y="6134100"/>
            <a:ext cx="8334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latin typeface="Cambria" pitchFamily="18" charset="0"/>
              </a:rPr>
              <a:t>Фаянс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B78C3AE-2E1F-4EA6-BB4D-FC64B3FE6F3A}" type="slidenum">
              <a:rPr lang="en-US" smtClean="0"/>
              <a:pPr>
                <a:defRPr/>
              </a:pPr>
              <a:t>25</a:t>
            </a:fld>
            <a:endParaRPr lang="en-US"/>
          </a:p>
        </p:txBody>
      </p:sp>
      <p:pic>
        <p:nvPicPr>
          <p:cNvPr id="39938" name="Рисунок 2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6375" y="268288"/>
            <a:ext cx="4457700" cy="2973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939" name="Рисунок 3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7025" y="3579813"/>
            <a:ext cx="4602163" cy="305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940" name="Рисунок 5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729663" y="1193800"/>
            <a:ext cx="3484562" cy="4541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941" name="Рисунок 6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126038" y="2414588"/>
            <a:ext cx="3582987" cy="2395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A080D0E-584D-4AC2-800B-BB7D529461D0}" type="slidenum">
              <a:rPr lang="en-US" smtClean="0"/>
              <a:pPr>
                <a:defRPr/>
              </a:pPr>
              <a:t>26</a:t>
            </a:fld>
            <a:endParaRPr lang="en-US"/>
          </a:p>
        </p:txBody>
      </p:sp>
      <p:sp>
        <p:nvSpPr>
          <p:cNvPr id="40962" name="TextBox 2"/>
          <p:cNvSpPr txBox="1">
            <a:spLocks noChangeArrowheads="1"/>
          </p:cNvSpPr>
          <p:nvPr/>
        </p:nvSpPr>
        <p:spPr bwMode="auto">
          <a:xfrm>
            <a:off x="2252663" y="119063"/>
            <a:ext cx="9698037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6000">
                <a:latin typeface="Cambria" pitchFamily="18" charset="0"/>
              </a:rPr>
              <a:t>Спасибо за внимание !</a:t>
            </a:r>
          </a:p>
        </p:txBody>
      </p:sp>
      <p:pic>
        <p:nvPicPr>
          <p:cNvPr id="40963" name="Рисунок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482975" y="1135063"/>
            <a:ext cx="5721350" cy="543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Рисунок 1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6575" y="1220788"/>
            <a:ext cx="4657725" cy="3811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6" name="Прямоугольник 3"/>
          <p:cNvSpPr>
            <a:spLocks noChangeArrowheads="1"/>
          </p:cNvSpPr>
          <p:nvPr/>
        </p:nvSpPr>
        <p:spPr bwMode="auto">
          <a:xfrm>
            <a:off x="1258888" y="163513"/>
            <a:ext cx="10099675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>
                <a:latin typeface="Cambria" pitchFamily="18" charset="0"/>
              </a:rPr>
              <a:t>Исторические аспекты применение глины </a:t>
            </a:r>
          </a:p>
        </p:txBody>
      </p:sp>
      <p:sp>
        <p:nvSpPr>
          <p:cNvPr id="16387" name="Прямоугольник 4"/>
          <p:cNvSpPr>
            <a:spLocks noChangeArrowheads="1"/>
          </p:cNvSpPr>
          <p:nvPr/>
        </p:nvSpPr>
        <p:spPr bwMode="auto">
          <a:xfrm>
            <a:off x="212725" y="5443538"/>
            <a:ext cx="4981575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Cambria" pitchFamily="18" charset="0"/>
              </a:rPr>
              <a:t>В Монголии, Португалии, Чили был обычай – подносить уважаемому гостю воду в особой глиняной чашке. Гость выпивал воду, а потом разламывал чашку и съедал ее.</a:t>
            </a:r>
          </a:p>
        </p:txBody>
      </p:sp>
      <p:pic>
        <p:nvPicPr>
          <p:cNvPr id="16388" name="Рисунок 6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91200" y="2303463"/>
            <a:ext cx="5813425" cy="3859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9" name="Прямоугольник 7"/>
          <p:cNvSpPr>
            <a:spLocks noChangeArrowheads="1"/>
          </p:cNvSpPr>
          <p:nvPr/>
        </p:nvSpPr>
        <p:spPr bwMode="auto">
          <a:xfrm>
            <a:off x="5441950" y="1103313"/>
            <a:ext cx="6511925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>
                <a:latin typeface="Cambria" pitchFamily="18" charset="0"/>
              </a:rPr>
              <a:t>В древност</a:t>
            </a:r>
            <a:r>
              <a:rPr lang="ru-RU" sz="2400"/>
              <a:t>и</a:t>
            </a:r>
            <a:r>
              <a:rPr lang="ru-RU" sz="2400">
                <a:latin typeface="Cambria" pitchFamily="18" charset="0"/>
              </a:rPr>
              <a:t> был популярен  такой метод лечения, как глинотерапия, он популярен и в наши дни </a:t>
            </a:r>
            <a:endParaRPr lang="ru-RU" sz="2000">
              <a:latin typeface="Cambria" pitchFamily="18" charset="0"/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C5529F0-16AF-4318-A903-3074A8B41F54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Прямоугольник 1"/>
          <p:cNvSpPr>
            <a:spLocks noChangeArrowheads="1"/>
          </p:cNvSpPr>
          <p:nvPr/>
        </p:nvSpPr>
        <p:spPr bwMode="auto">
          <a:xfrm>
            <a:off x="3605213" y="239713"/>
            <a:ext cx="609600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>
                <a:latin typeface="Cambria" pitchFamily="18" charset="0"/>
              </a:rPr>
              <a:t>Общие сведенья о глине 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37150" y="2455863"/>
            <a:ext cx="6694488" cy="270351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5575" y="795338"/>
            <a:ext cx="3433763" cy="253523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9699CF3-A3D3-4666-87E3-2C25A0CA160D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155575" y="3506788"/>
          <a:ext cx="4697413" cy="29257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48716"/>
                <a:gridCol w="2348716"/>
              </a:tblGrid>
              <a:tr h="338215">
                <a:tc gridSpan="2"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Анализ</a:t>
                      </a:r>
                      <a:r>
                        <a:rPr lang="ru-RU" baseline="0" dirty="0" smtClean="0"/>
                        <a:t> земной глины показал : </a:t>
                      </a:r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38215">
                <a:tc>
                  <a:txBody>
                    <a:bodyPr/>
                    <a:lstStyle/>
                    <a:p>
                      <a:r>
                        <a:rPr lang="ru-RU" dirty="0" smtClean="0"/>
                        <a:t>Кремний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45,1%</a:t>
                      </a:r>
                      <a:endParaRPr lang="ru-RU" dirty="0"/>
                    </a:p>
                  </a:txBody>
                  <a:tcPr/>
                </a:tc>
              </a:tr>
              <a:tr h="338215">
                <a:tc>
                  <a:txBody>
                    <a:bodyPr/>
                    <a:lstStyle/>
                    <a:p>
                      <a:r>
                        <a:rPr lang="ru-RU" dirty="0" smtClean="0"/>
                        <a:t>Алюминий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14,6%</a:t>
                      </a:r>
                      <a:endParaRPr lang="ru-RU" dirty="0"/>
                    </a:p>
                  </a:txBody>
                  <a:tcPr/>
                </a:tc>
              </a:tr>
              <a:tr h="338215">
                <a:tc>
                  <a:txBody>
                    <a:bodyPr/>
                    <a:lstStyle/>
                    <a:p>
                      <a:r>
                        <a:rPr lang="ru-RU" dirty="0" smtClean="0"/>
                        <a:t>Оксид железа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5,65%</a:t>
                      </a:r>
                      <a:endParaRPr lang="ru-RU" dirty="0"/>
                    </a:p>
                  </a:txBody>
                  <a:tcPr/>
                </a:tc>
              </a:tr>
              <a:tr h="338215">
                <a:tc>
                  <a:txBody>
                    <a:bodyPr/>
                    <a:lstStyle/>
                    <a:p>
                      <a:r>
                        <a:rPr lang="ru-RU" dirty="0" smtClean="0"/>
                        <a:t>Кальций</a:t>
                      </a:r>
                      <a:r>
                        <a:rPr lang="ru-RU" baseline="0" dirty="0" smtClean="0"/>
                        <a:t>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4,44%</a:t>
                      </a:r>
                      <a:endParaRPr lang="ru-RU" dirty="0"/>
                    </a:p>
                  </a:txBody>
                  <a:tcPr/>
                </a:tc>
              </a:tr>
              <a:tr h="338215">
                <a:tc>
                  <a:txBody>
                    <a:bodyPr/>
                    <a:lstStyle/>
                    <a:p>
                      <a:r>
                        <a:rPr lang="ru-RU" dirty="0" smtClean="0"/>
                        <a:t>Магний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4,21%</a:t>
                      </a:r>
                      <a:endParaRPr lang="ru-RU" dirty="0"/>
                    </a:p>
                  </a:txBody>
                  <a:tcPr/>
                </a:tc>
              </a:tr>
              <a:tr h="338215">
                <a:tc>
                  <a:txBody>
                    <a:bodyPr/>
                    <a:lstStyle/>
                    <a:p>
                      <a:r>
                        <a:rPr lang="ru-RU" dirty="0" smtClean="0"/>
                        <a:t>Основные оксиды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3,08%</a:t>
                      </a:r>
                      <a:endParaRPr lang="ru-RU" dirty="0"/>
                    </a:p>
                  </a:txBody>
                  <a:tcPr/>
                </a:tc>
              </a:tr>
              <a:tr h="338215">
                <a:tc>
                  <a:txBody>
                    <a:bodyPr/>
                    <a:lstStyle/>
                    <a:p>
                      <a:r>
                        <a:rPr lang="ru-RU" dirty="0" smtClean="0"/>
                        <a:t>Ангидрид титана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0,74% 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155575" y="6454775"/>
          <a:ext cx="4699000" cy="36512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49688"/>
                <a:gridCol w="2349688"/>
              </a:tblGrid>
              <a:tr h="355719">
                <a:tc>
                  <a:txBody>
                    <a:bodyPr/>
                    <a:lstStyle/>
                    <a:p>
                      <a:r>
                        <a:rPr lang="ru-RU" b="0" dirty="0" smtClean="0">
                          <a:solidFill>
                            <a:schemeClr val="tx1"/>
                          </a:solidFill>
                        </a:rPr>
                        <a:t>Д.Р</a:t>
                      </a:r>
                      <a:r>
                        <a:rPr lang="ru-RU" b="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endParaRPr lang="ru-RU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b="0" dirty="0" smtClean="0">
                          <a:solidFill>
                            <a:schemeClr val="tx1"/>
                          </a:solidFill>
                        </a:rPr>
                        <a:t>22,18 % </a:t>
                      </a:r>
                      <a:endParaRPr lang="ru-RU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7449" name="Прямоугольник 8"/>
          <p:cNvSpPr>
            <a:spLocks noChangeArrowheads="1"/>
          </p:cNvSpPr>
          <p:nvPr/>
        </p:nvSpPr>
        <p:spPr bwMode="auto">
          <a:xfrm>
            <a:off x="3821113" y="1022350"/>
            <a:ext cx="8010525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latin typeface="Cambria" pitchFamily="18" charset="0"/>
              </a:rPr>
              <a:t>Благодаря большому содержанию кремния глину используют для лечения атеросклероза, туберкулеза и при старческих заболеваниях. Наличие в глине магния, железа и кальция позволяют использовать глину при деминерализации организма при анемии, онкологических заболеваниях.</a:t>
            </a:r>
          </a:p>
        </p:txBody>
      </p:sp>
      <p:sp>
        <p:nvSpPr>
          <p:cNvPr id="17450" name="TextBox 9"/>
          <p:cNvSpPr txBox="1">
            <a:spLocks noChangeArrowheads="1"/>
          </p:cNvSpPr>
          <p:nvPr/>
        </p:nvSpPr>
        <p:spPr bwMode="auto">
          <a:xfrm>
            <a:off x="4746625" y="5254625"/>
            <a:ext cx="3806825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85750" indent="-285750" algn="ctr">
              <a:buFont typeface="Wingdings" pitchFamily="2" charset="2"/>
              <a:buChar char="q"/>
            </a:pPr>
            <a:r>
              <a:rPr lang="ru-RU">
                <a:latin typeface="Cambria" pitchFamily="18" charset="0"/>
              </a:rPr>
              <a:t>На данный момент различают около 40 видов глины. </a:t>
            </a:r>
          </a:p>
        </p:txBody>
      </p:sp>
      <p:sp>
        <p:nvSpPr>
          <p:cNvPr id="17451" name="Прямоугольник 10"/>
          <p:cNvSpPr>
            <a:spLocks noChangeArrowheads="1"/>
          </p:cNvSpPr>
          <p:nvPr/>
        </p:nvSpPr>
        <p:spPr bwMode="auto">
          <a:xfrm>
            <a:off x="4676775" y="6132513"/>
            <a:ext cx="3946525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85750" indent="-285750" algn="ctr">
              <a:buFont typeface="Wingdings" pitchFamily="2" charset="2"/>
              <a:buChar char="q"/>
            </a:pPr>
            <a:r>
              <a:rPr lang="ru-RU">
                <a:latin typeface="Cambria" pitchFamily="18" charset="0"/>
              </a:rPr>
              <a:t>Наиболее изучен каолин (белая глина)</a:t>
            </a:r>
          </a:p>
        </p:txBody>
      </p:sp>
      <p:pic>
        <p:nvPicPr>
          <p:cNvPr id="17452" name="Рисунок 11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888413" y="5254625"/>
            <a:ext cx="2087562" cy="156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881626F-6940-44F9-9E62-CFD80800DD69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  <p:pic>
        <p:nvPicPr>
          <p:cNvPr id="19458" name="Рисунок 2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9713" y="584200"/>
            <a:ext cx="5703887" cy="609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59" name="TextBox 3"/>
          <p:cNvSpPr txBox="1">
            <a:spLocks noChangeArrowheads="1"/>
          </p:cNvSpPr>
          <p:nvPr/>
        </p:nvSpPr>
        <p:spPr bwMode="auto">
          <a:xfrm>
            <a:off x="3471863" y="0"/>
            <a:ext cx="6869112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>
                <a:latin typeface="Cambria" pitchFamily="18" charset="0"/>
              </a:rPr>
              <a:t>Заготовка глины для лечения </a:t>
            </a:r>
          </a:p>
        </p:txBody>
      </p:sp>
      <p:sp>
        <p:nvSpPr>
          <p:cNvPr id="19460" name="Прямоугольник 4"/>
          <p:cNvSpPr>
            <a:spLocks noChangeArrowheads="1"/>
          </p:cNvSpPr>
          <p:nvPr/>
        </p:nvSpPr>
        <p:spPr bwMode="auto">
          <a:xfrm>
            <a:off x="6156325" y="871538"/>
            <a:ext cx="5475288" cy="347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>
                <a:latin typeface="Cambria" pitchFamily="18" charset="0"/>
              </a:rPr>
              <a:t>Способы применения глины в лечебных целях. Для лечения глину можно принимать внутрь (в виде глиняного порошка, глиняных шариков и глиняного раствора) и использовать наружно (в виде глиняных лепешек и глиняной воды).</a:t>
            </a:r>
          </a:p>
          <a:p>
            <a:endParaRPr lang="ru-RU" sz="2000">
              <a:latin typeface="Cambria" pitchFamily="18" charset="0"/>
            </a:endParaRPr>
          </a:p>
          <a:p>
            <a:endParaRPr lang="ru-RU" sz="2000">
              <a:latin typeface="Cambria" pitchFamily="18" charset="0"/>
            </a:endParaRPr>
          </a:p>
          <a:p>
            <a:endParaRPr lang="ru-RU" sz="2000">
              <a:latin typeface="Cambria" pitchFamily="18" charset="0"/>
            </a:endParaRPr>
          </a:p>
          <a:p>
            <a:r>
              <a:rPr lang="ru-RU" sz="2000">
                <a:latin typeface="Cambria" pitchFamily="18" charset="0"/>
              </a:rPr>
              <a:t>Из глины делают: порошки, растворы, лепешки и взвеси.</a:t>
            </a:r>
          </a:p>
        </p:txBody>
      </p:sp>
      <p:pic>
        <p:nvPicPr>
          <p:cNvPr id="19461" name="Рисунок 5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43663" y="4383088"/>
            <a:ext cx="4202112" cy="2297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37BBF31-21DC-42C8-9AA8-4EEFA5F5E11A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  <p:pic>
        <p:nvPicPr>
          <p:cNvPr id="20482" name="Рисунок 2"/>
          <p:cNvPicPr>
            <a:picLocks noChangeAspect="1"/>
          </p:cNvPicPr>
          <p:nvPr/>
        </p:nvPicPr>
        <p:blipFill>
          <a:blip r:embed="rId2"/>
          <a:srcRect l="16927" t="18814" r="34641" b="20612"/>
          <a:stretch>
            <a:fillRect/>
          </a:stretch>
        </p:blipFill>
        <p:spPr bwMode="auto">
          <a:xfrm>
            <a:off x="2587625" y="1323975"/>
            <a:ext cx="7553325" cy="5313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3" name="Прямоугольник 3"/>
          <p:cNvSpPr>
            <a:spLocks noChangeArrowheads="1"/>
          </p:cNvSpPr>
          <p:nvPr/>
        </p:nvSpPr>
        <p:spPr bwMode="auto">
          <a:xfrm>
            <a:off x="536575" y="161925"/>
            <a:ext cx="11655425" cy="1077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>
                <a:latin typeface="Cambria" pitchFamily="18" charset="0"/>
              </a:rPr>
              <a:t>Доц. Макаров В.А. демонстрирует опыт по определению качества глины, 2017 год.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EA27B56-1C7D-4449-AC4E-51B9DD3DD8EA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  <p:pic>
        <p:nvPicPr>
          <p:cNvPr id="21506" name="Рисунок 2"/>
          <p:cNvPicPr>
            <a:picLocks noChangeAspect="1"/>
          </p:cNvPicPr>
          <p:nvPr/>
        </p:nvPicPr>
        <p:blipFill>
          <a:blip r:embed="rId2"/>
          <a:srcRect l="8818" t="22496" r="10344" b="19968"/>
          <a:stretch>
            <a:fillRect/>
          </a:stretch>
        </p:blipFill>
        <p:spPr bwMode="auto">
          <a:xfrm>
            <a:off x="736600" y="931863"/>
            <a:ext cx="10309225" cy="412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7" name="Прямоугольник 3"/>
          <p:cNvSpPr>
            <a:spLocks noChangeArrowheads="1"/>
          </p:cNvSpPr>
          <p:nvPr/>
        </p:nvSpPr>
        <p:spPr bwMode="auto">
          <a:xfrm>
            <a:off x="736600" y="5160963"/>
            <a:ext cx="10802938" cy="147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latin typeface="Cambria" pitchFamily="18" charset="0"/>
              </a:rPr>
              <a:t>Традиционная медицина рекомендует использовать только белую глину или каолин. Для лечебных целей белая глина стерилизуется в течение 2-3 часов сухим жаром при 150°С. Наружно каолин применяют в форме присыпок, паст и мазей для лечения язв, опрелостей, ожогов, мокнущих экзем. Внутрь его назначают и взрослым и детям при заболеваниях желудочно-кишечного тракта(ЖКТ): колитах, энтеритах, при кишечных интоксикациях и усиленном газообразовании.</a:t>
            </a:r>
          </a:p>
        </p:txBody>
      </p:sp>
      <p:sp>
        <p:nvSpPr>
          <p:cNvPr id="21508" name="Прямоугольник 4"/>
          <p:cNvSpPr>
            <a:spLocks noChangeArrowheads="1"/>
          </p:cNvSpPr>
          <p:nvPr/>
        </p:nvSpPr>
        <p:spPr bwMode="auto">
          <a:xfrm>
            <a:off x="1901825" y="180975"/>
            <a:ext cx="9144000" cy="85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>
                <a:latin typeface="Cambria" pitchFamily="18" charset="0"/>
              </a:rPr>
              <a:t>Способы применения глины в лечебных целях </a:t>
            </a:r>
            <a:endParaRPr lang="ru-RU" sz="3200"/>
          </a:p>
          <a:p>
            <a:pPr algn="r"/>
            <a:r>
              <a:rPr lang="ru-RU"/>
              <a:t>Табл.1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366C578-7795-4C1A-B1CA-FAF025AD09AD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  <p:sp>
        <p:nvSpPr>
          <p:cNvPr id="22530" name="TextBox 2"/>
          <p:cNvSpPr txBox="1">
            <a:spLocks noChangeArrowheads="1"/>
          </p:cNvSpPr>
          <p:nvPr/>
        </p:nvSpPr>
        <p:spPr bwMode="auto">
          <a:xfrm>
            <a:off x="3621088" y="85725"/>
            <a:ext cx="6497637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>
                <a:latin typeface="Cambria" pitchFamily="18" charset="0"/>
              </a:rPr>
              <a:t>Белая глина (КАОЛИН)</a:t>
            </a:r>
          </a:p>
        </p:txBody>
      </p:sp>
      <p:pic>
        <p:nvPicPr>
          <p:cNvPr id="22531" name="Рисунок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089775" y="771525"/>
            <a:ext cx="4762500" cy="3571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2" name="Прямоугольник 4"/>
          <p:cNvSpPr>
            <a:spLocks noChangeArrowheads="1"/>
          </p:cNvSpPr>
          <p:nvPr/>
        </p:nvSpPr>
        <p:spPr bwMode="auto">
          <a:xfrm>
            <a:off x="5756275" y="4703763"/>
            <a:ext cx="6096000" cy="156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>
                <a:latin typeface="Cambria" pitchFamily="18" charset="0"/>
              </a:rPr>
              <a:t>Применяется белая глина при лечении заболеваний кишечника, ожирении, выпадении волос, а также для укрепления волос. </a:t>
            </a:r>
          </a:p>
        </p:txBody>
      </p:sp>
      <p:pic>
        <p:nvPicPr>
          <p:cNvPr id="22533" name="Рисунок 5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108325" y="4343400"/>
            <a:ext cx="2425700" cy="2171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4" name="Рисунок 6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24213" y="1566863"/>
            <a:ext cx="3741737" cy="2582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5" name="Рисунок 7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23825" y="180975"/>
            <a:ext cx="3100388" cy="4375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6" name="Рисунок 8"/>
          <p:cNvPicPr>
            <a:picLocks noChangeAspect="1"/>
          </p:cNvPicPr>
          <p:nvPr/>
        </p:nvPicPr>
        <p:blipFill>
          <a:blip r:embed="rId6"/>
          <a:srcRect t="17622"/>
          <a:stretch>
            <a:fillRect/>
          </a:stretch>
        </p:blipFill>
        <p:spPr bwMode="auto">
          <a:xfrm>
            <a:off x="692150" y="4727575"/>
            <a:ext cx="1582738" cy="1941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D4C3D7D-3D19-4807-B156-42AB2D06DF95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  <p:pic>
        <p:nvPicPr>
          <p:cNvPr id="23554" name="Рисунок 2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5888" y="344488"/>
            <a:ext cx="4294187" cy="4459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5" name="Прямоугольник 3"/>
          <p:cNvSpPr>
            <a:spLocks noChangeArrowheads="1"/>
          </p:cNvSpPr>
          <p:nvPr/>
        </p:nvSpPr>
        <p:spPr bwMode="auto">
          <a:xfrm>
            <a:off x="4410075" y="88900"/>
            <a:ext cx="5087938" cy="585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>
                <a:latin typeface="Cambria" pitchFamily="18" charset="0"/>
              </a:rPr>
              <a:t>Нонтронит (Синяя глина)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4635500" y="841375"/>
            <a:ext cx="7315200" cy="224631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i="1" dirty="0">
                <a:latin typeface="+mn-lt"/>
                <a:cs typeface="+mn-cs"/>
              </a:rPr>
              <a:t>Голубая глина применяется при лечении </a:t>
            </a:r>
          </a:p>
          <a:p>
            <a:pPr marL="285750" indent="-285750" algn="ctr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lang="ru-RU" sz="2000" i="1" dirty="0">
                <a:latin typeface="+mn-lt"/>
                <a:cs typeface="+mn-cs"/>
              </a:rPr>
              <a:t>ожирения,</a:t>
            </a:r>
          </a:p>
          <a:p>
            <a:pPr marL="285750" indent="-285750" algn="ctr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lang="ru-RU" sz="2000" i="1" dirty="0">
                <a:latin typeface="+mn-lt"/>
                <a:cs typeface="+mn-cs"/>
              </a:rPr>
              <a:t> болезней щитовидной железы,</a:t>
            </a:r>
          </a:p>
          <a:p>
            <a:pPr marL="285750" indent="-285750" algn="ctr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lang="ru-RU" sz="2000" i="1" dirty="0">
                <a:latin typeface="+mn-lt"/>
                <a:cs typeface="+mn-cs"/>
              </a:rPr>
              <a:t> снимает мышечную слабость, </a:t>
            </a:r>
          </a:p>
          <a:p>
            <a:pPr marL="285750" indent="-285750" algn="ctr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lang="ru-RU" sz="2000" i="1" dirty="0">
                <a:latin typeface="+mn-lt"/>
                <a:cs typeface="+mn-cs"/>
              </a:rPr>
              <a:t>улучшает подвижность суставов, </a:t>
            </a:r>
          </a:p>
          <a:p>
            <a:pPr marL="285750" indent="-285750" algn="ctr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lang="ru-RU" sz="2000" i="1" dirty="0">
                <a:latin typeface="+mn-lt"/>
                <a:cs typeface="+mn-cs"/>
              </a:rPr>
              <a:t>используется для выведения из организма </a:t>
            </a:r>
            <a:r>
              <a:rPr lang="ru-RU" sz="2000" i="1" dirty="0" err="1">
                <a:latin typeface="+mn-lt"/>
                <a:cs typeface="+mn-cs"/>
              </a:rPr>
              <a:t>радионуклеидов</a:t>
            </a:r>
            <a:r>
              <a:rPr lang="ru-RU" sz="2000" i="1" dirty="0">
                <a:latin typeface="+mn-lt"/>
                <a:cs typeface="+mn-cs"/>
              </a:rPr>
              <a:t> и т.д. </a:t>
            </a:r>
          </a:p>
        </p:txBody>
      </p:sp>
      <p:pic>
        <p:nvPicPr>
          <p:cNvPr id="23557" name="Рисунок 5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815388" y="2873375"/>
            <a:ext cx="3276600" cy="327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8" name="Рисунок 6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137025" y="3654425"/>
            <a:ext cx="4376738" cy="281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Дерево">
  <a:themeElements>
    <a:clrScheme name="Wood Type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Wood Type">
      <a:majorFont>
        <a:latin typeface="Rockwell Condensed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Wood Type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hade val="63000"/>
              </a:schemeClr>
              <a:schemeClr val="phClr">
                <a:tint val="10000"/>
                <a:satMod val="150000"/>
              </a:schemeClr>
            </a:duotone>
          </a:blip>
          <a:tile tx="0" ty="0" sx="60000" sy="59000" flip="none" algn="tl"/>
        </a:blipFill>
        <a:blipFill rotWithShape="1">
          <a:blip xmlns:r="http://schemas.openxmlformats.org/officeDocument/2006/relationships" r:embed="rId1">
            <a:duotone>
              <a:schemeClr val="phClr">
                <a:shade val="36000"/>
                <a:satMod val="120000"/>
              </a:schemeClr>
              <a:schemeClr val="phClr">
                <a:tint val="40000"/>
              </a:schemeClr>
            </a:duotone>
          </a:blip>
          <a:tile tx="0" ty="0" sx="60000" sy="59000" flip="none" algn="tl"/>
        </a:blip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softEdge rad="12700"/>
          </a:effectLst>
        </a:effectStyle>
        <a:effectStyle>
          <a:effectLst>
            <a:outerShdw blurRad="50800" dist="19050" dir="5400000" algn="tl" rotWithShape="0">
              <a:srgbClr val="000000">
                <a:alpha val="60000"/>
              </a:srgbClr>
            </a:outerShdw>
            <a:softEdge rad="12700"/>
          </a:effectLst>
        </a:effectStyle>
      </a:effectStyleLst>
      <a:bgFillStyleLst>
        <a:solidFill>
          <a:schemeClr val="phClr"/>
        </a:solidFill>
        <a:solidFill>
          <a:schemeClr val="phClr">
            <a:shade val="97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5000"/>
                <a:shade val="58000"/>
                <a:satMod val="120000"/>
              </a:schemeClr>
              <a:schemeClr val="phClr">
                <a:tint val="50000"/>
                <a:shade val="96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Wood Type" id="{7ACABC62-BF99-48CF-A9DC-4DB89C7B13DC}" vid="{142A1326-48AB-42A9-8428-CB14AA30176D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Дерево</Template>
  <TotalTime>361</TotalTime>
  <Words>579</Words>
  <Application>Microsoft Office PowerPoint</Application>
  <PresentationFormat>Произвольный</PresentationFormat>
  <Paragraphs>131</Paragraphs>
  <Slides>26</Slides>
  <Notes>1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7</vt:i4>
      </vt:variant>
      <vt:variant>
        <vt:lpstr>Шаблон оформления</vt:lpstr>
      </vt:variant>
      <vt:variant>
        <vt:i4>5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39" baseType="lpstr">
      <vt:lpstr>Arial</vt:lpstr>
      <vt:lpstr>Rockwell Condensed</vt:lpstr>
      <vt:lpstr>Rockwell</vt:lpstr>
      <vt:lpstr>Wingdings</vt:lpstr>
      <vt:lpstr>Calibri</vt:lpstr>
      <vt:lpstr>Times New Roman</vt:lpstr>
      <vt:lpstr>Cambria</vt:lpstr>
      <vt:lpstr>Дерево</vt:lpstr>
      <vt:lpstr>Дерево</vt:lpstr>
      <vt:lpstr>Дерево</vt:lpstr>
      <vt:lpstr>Дерево</vt:lpstr>
      <vt:lpstr>Дерево</vt:lpstr>
      <vt:lpstr>Диаграмма Microsoft Excel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</vt:vector>
  </TitlesOfParts>
  <Company>2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Глина:экологический,медико-биологический и культурный аспекты</dc:title>
  <dc:creator>1</dc:creator>
  <cp:lastModifiedBy>NM</cp:lastModifiedBy>
  <cp:revision>111</cp:revision>
  <dcterms:created xsi:type="dcterms:W3CDTF">2017-08-31T09:53:36Z</dcterms:created>
  <dcterms:modified xsi:type="dcterms:W3CDTF">2017-11-01T10:32:06Z</dcterms:modified>
</cp:coreProperties>
</file>