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0"/>
  </p:notesMasterIdLst>
  <p:sldIdLst>
    <p:sldId id="257" r:id="rId2"/>
    <p:sldId id="457" r:id="rId3"/>
    <p:sldId id="458" r:id="rId4"/>
    <p:sldId id="459" r:id="rId5"/>
    <p:sldId id="303" r:id="rId6"/>
    <p:sldId id="460" r:id="rId7"/>
    <p:sldId id="467" r:id="rId8"/>
    <p:sldId id="468" r:id="rId9"/>
    <p:sldId id="469" r:id="rId10"/>
    <p:sldId id="494" r:id="rId11"/>
    <p:sldId id="441" r:id="rId12"/>
    <p:sldId id="456" r:id="rId13"/>
    <p:sldId id="404" r:id="rId14"/>
    <p:sldId id="470" r:id="rId15"/>
    <p:sldId id="471" r:id="rId16"/>
    <p:sldId id="472" r:id="rId17"/>
    <p:sldId id="473" r:id="rId18"/>
    <p:sldId id="474" r:id="rId19"/>
    <p:sldId id="462" r:id="rId20"/>
    <p:sldId id="442" r:id="rId21"/>
    <p:sldId id="446" r:id="rId22"/>
    <p:sldId id="466" r:id="rId23"/>
    <p:sldId id="444" r:id="rId24"/>
    <p:sldId id="443" r:id="rId25"/>
    <p:sldId id="440" r:id="rId26"/>
    <p:sldId id="454" r:id="rId27"/>
    <p:sldId id="450" r:id="rId28"/>
    <p:sldId id="451" r:id="rId29"/>
    <p:sldId id="452" r:id="rId30"/>
    <p:sldId id="455" r:id="rId31"/>
    <p:sldId id="475" r:id="rId32"/>
    <p:sldId id="477" r:id="rId33"/>
    <p:sldId id="481" r:id="rId34"/>
    <p:sldId id="480" r:id="rId35"/>
    <p:sldId id="479" r:id="rId36"/>
    <p:sldId id="478" r:id="rId37"/>
    <p:sldId id="483" r:id="rId38"/>
    <p:sldId id="482" r:id="rId39"/>
    <p:sldId id="476" r:id="rId40"/>
    <p:sldId id="486" r:id="rId41"/>
    <p:sldId id="493" r:id="rId42"/>
    <p:sldId id="487" r:id="rId43"/>
    <p:sldId id="488" r:id="rId44"/>
    <p:sldId id="484" r:id="rId45"/>
    <p:sldId id="492" r:id="rId46"/>
    <p:sldId id="465" r:id="rId47"/>
    <p:sldId id="439" r:id="rId48"/>
    <p:sldId id="464" r:id="rId4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FF6600"/>
    <a:srgbClr val="FFFFFF"/>
    <a:srgbClr val="CC33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3645" autoAdjust="0"/>
  </p:normalViewPr>
  <p:slideViewPr>
    <p:cSldViewPr showGuides="1">
      <p:cViewPr varScale="1">
        <p:scale>
          <a:sx n="51" d="100"/>
          <a:sy n="51" d="100"/>
        </p:scale>
        <p:origin x="108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CE80D8A-5A6E-4593-8681-D68B8DFF0EF3}" type="datetimeFigureOut">
              <a:rPr lang="ru-RU"/>
              <a:pPr>
                <a:defRPr/>
              </a:pPr>
              <a:t>29.10.2019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0E24617-E868-48D5-821F-4E8E371B875C}"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раз слайда 1"/>
          <p:cNvSpPr>
            <a:spLocks noGrp="1" noRot="1" noChangeAspect="1" noTextEdit="1"/>
          </p:cNvSpPr>
          <p:nvPr>
            <p:ph type="sldImg"/>
          </p:nvPr>
        </p:nvSpPr>
        <p:spPr bwMode="auto">
          <a:noFill/>
          <a:ln>
            <a:solidFill>
              <a:srgbClr val="000000"/>
            </a:solidFill>
            <a:miter lim="800000"/>
            <a:headEnd/>
            <a:tailEnd/>
          </a:ln>
        </p:spPr>
      </p:sp>
      <p:sp>
        <p:nvSpPr>
          <p:cNvPr id="28675"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a:p>
        </p:txBody>
      </p:sp>
      <p:sp>
        <p:nvSpPr>
          <p:cNvPr id="25604"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E98FC4D-5DF3-44F1-9C20-814780FE4E38}" type="slidenum">
              <a:rPr lang="uk-UA" smtClean="0"/>
              <a:pPr fontAlgn="base">
                <a:spcBef>
                  <a:spcPct val="0"/>
                </a:spcBef>
                <a:spcAft>
                  <a:spcPct val="0"/>
                </a:spcAft>
                <a:defRPr/>
              </a:pPr>
              <a:t>1</a:t>
            </a:fld>
            <a:endParaRPr lang="uk-U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8960BDF-BCFA-4B25-8861-AFEB6CE1137F}" type="slidenum">
              <a:rPr lang="ru-RU" smtClean="0"/>
              <a:pPr fontAlgn="base">
                <a:spcBef>
                  <a:spcPct val="0"/>
                </a:spcBef>
                <a:spcAft>
                  <a:spcPct val="0"/>
                </a:spcAft>
                <a:defRPr/>
              </a:pPr>
              <a:t>12</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751956-138F-49DF-96EC-9E9105D545A1}" type="slidenum">
              <a:rPr lang="ru-RU" smtClean="0"/>
              <a:pPr fontAlgn="base">
                <a:spcBef>
                  <a:spcPct val="0"/>
                </a:spcBef>
                <a:spcAft>
                  <a:spcPct val="0"/>
                </a:spcAft>
                <a:defRPr/>
              </a:pPr>
              <a:t>13</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DF1BDBC-2850-49E7-8A92-CFFFC347657D}" type="slidenum">
              <a:rPr lang="ru-RU" smtClean="0"/>
              <a:pPr fontAlgn="base">
                <a:spcBef>
                  <a:spcPct val="0"/>
                </a:spcBef>
                <a:spcAft>
                  <a:spcPct val="0"/>
                </a:spcAft>
                <a:defRPr/>
              </a:pPr>
              <a:t>19</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INTERNATIONAL CONFERENCE HELD</a:t>
            </a:r>
            <a:endParaRPr lang="uk-UA" sz="1200" kern="1200" dirty="0">
              <a:solidFill>
                <a:schemeClr val="tx1"/>
              </a:solidFill>
              <a:latin typeface="+mn-lt"/>
              <a:ea typeface="+mn-ea"/>
              <a:cs typeface="+mn-cs"/>
            </a:endParaRPr>
          </a:p>
          <a:p>
            <a:r>
              <a:rPr lang="en-US" sz="1200" kern="1200" dirty="0">
                <a:solidFill>
                  <a:schemeClr val="tx1"/>
                </a:solidFill>
                <a:latin typeface="+mn-lt"/>
                <a:ea typeface="+mn-ea"/>
                <a:cs typeface="+mn-cs"/>
              </a:rPr>
              <a:t>IN MALAGA, SPAIN, 26–30 MARCH 2001, ORGANIZED BY</a:t>
            </a:r>
            <a:endParaRPr lang="uk-UA" sz="1200" kern="1200" dirty="0">
              <a:solidFill>
                <a:schemeClr val="tx1"/>
              </a:solidFill>
              <a:latin typeface="+mn-lt"/>
              <a:ea typeface="+mn-ea"/>
              <a:cs typeface="+mn-cs"/>
            </a:endParaRPr>
          </a:p>
          <a:p>
            <a:r>
              <a:rPr lang="en-US" sz="1200" kern="1200" dirty="0">
                <a:solidFill>
                  <a:schemeClr val="tx1"/>
                </a:solidFill>
                <a:latin typeface="+mn-lt"/>
                <a:ea typeface="+mn-ea"/>
                <a:cs typeface="+mn-cs"/>
              </a:rPr>
              <a:t>THE INTERNATIONAL ATOMIC ENERGY AGENCY</a:t>
            </a:r>
            <a:endParaRPr lang="uk-UA" dirty="0"/>
          </a:p>
        </p:txBody>
      </p:sp>
      <p:sp>
        <p:nvSpPr>
          <p:cNvPr id="4" name="Slide Number Placeholder 3"/>
          <p:cNvSpPr>
            <a:spLocks noGrp="1"/>
          </p:cNvSpPr>
          <p:nvPr>
            <p:ph type="sldNum" sz="quarter" idx="10"/>
          </p:nvPr>
        </p:nvSpPr>
        <p:spPr/>
        <p:txBody>
          <a:bodyPr/>
          <a:lstStyle/>
          <a:p>
            <a:pPr>
              <a:defRPr/>
            </a:pPr>
            <a:fld id="{40E24617-E868-48D5-821F-4E8E371B875C}" type="slidenum">
              <a:rPr lang="ru-RU" smtClean="0"/>
              <a:pPr>
                <a:defRPr/>
              </a:pPr>
              <a:t>21</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F38E82B-644A-44D1-A5B6-48EC64B30945}" type="slidenum">
              <a:rPr lang="ru-RU" smtClean="0"/>
              <a:pPr fontAlgn="base">
                <a:spcBef>
                  <a:spcPct val="0"/>
                </a:spcBef>
                <a:spcAft>
                  <a:spcPct val="0"/>
                </a:spcAft>
                <a:defRPr/>
              </a:pPr>
              <a:t>22</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ADAA907-9AE4-4E56-A07C-CC110E23AAC2}" type="slidenum">
              <a:rPr lang="ru-RU" smtClean="0"/>
              <a:pPr fontAlgn="base">
                <a:spcBef>
                  <a:spcPct val="0"/>
                </a:spcBef>
                <a:spcAft>
                  <a:spcPct val="0"/>
                </a:spcAft>
                <a:defRPr/>
              </a:pPr>
              <a:t>23</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Образ слайда 1"/>
          <p:cNvSpPr>
            <a:spLocks noGrp="1" noRot="1" noChangeAspect="1" noTextEdit="1"/>
          </p:cNvSpPr>
          <p:nvPr>
            <p:ph type="sldImg"/>
          </p:nvPr>
        </p:nvSpPr>
        <p:spPr bwMode="auto">
          <a:noFill/>
          <a:ln>
            <a:solidFill>
              <a:srgbClr val="000000"/>
            </a:solidFill>
            <a:miter lim="800000"/>
            <a:headEnd/>
            <a:tailEnd/>
          </a:ln>
        </p:spPr>
      </p:sp>
      <p:sp>
        <p:nvSpPr>
          <p:cNvPr id="40963"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3796"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B33789-C15A-4343-B6DD-8AB2762E8353}" type="slidenum">
              <a:rPr lang="uk-UA" smtClean="0"/>
              <a:pPr fontAlgn="base">
                <a:spcBef>
                  <a:spcPct val="0"/>
                </a:spcBef>
                <a:spcAft>
                  <a:spcPct val="0"/>
                </a:spcAft>
                <a:defRPr/>
              </a:pPr>
              <a:t>26</a:t>
            </a:fld>
            <a:endParaRPr lang="uk-U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5932466-1655-4DEE-BC6C-9A7F6FF6E54A}" type="slidenum">
              <a:rPr lang="ru-RU" smtClean="0"/>
              <a:pPr fontAlgn="base">
                <a:spcBef>
                  <a:spcPct val="0"/>
                </a:spcBef>
                <a:spcAft>
                  <a:spcPct val="0"/>
                </a:spcAft>
                <a:defRPr/>
              </a:pPr>
              <a:t>27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5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6C2456-645F-4EBF-A300-B91007C2441F}" type="slidenum">
              <a:rPr lang="ru-RU" smtClean="0"/>
              <a:pPr fontAlgn="base">
                <a:spcBef>
                  <a:spcPct val="0"/>
                </a:spcBef>
                <a:spcAft>
                  <a:spcPct val="0"/>
                </a:spcAft>
                <a:defRPr/>
              </a:pPr>
              <a:t>28</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4039B0-2F21-43D0-89DC-FBE775C1D8CB}" type="slidenum">
              <a:rPr lang="ru-RU" smtClean="0"/>
              <a:pPr fontAlgn="base">
                <a:spcBef>
                  <a:spcPct val="0"/>
                </a:spcBef>
                <a:spcAft>
                  <a:spcPct val="0"/>
                </a:spcAft>
                <a:defRPr/>
              </a:pPr>
              <a:t>29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uk-UA"/>
              <a:t>На рентгенодіагностику припадає &gt;90 </a:t>
            </a:r>
            <a:r>
              <a:rPr lang="uk-UA">
                <a:latin typeface="Times New Roman" pitchFamily="18" charset="0"/>
                <a:cs typeface="Times New Roman" pitchFamily="18" charset="0"/>
              </a:rPr>
              <a:t>% загального опромінення від усіх антропогенних джерел </a:t>
            </a:r>
            <a:endParaRPr lang="uk-UA"/>
          </a:p>
        </p:txBody>
      </p:sp>
      <p:sp>
        <p:nvSpPr>
          <p:cNvPr id="4" name="Slide Number Placeholder 3"/>
          <p:cNvSpPr>
            <a:spLocks noGrp="1"/>
          </p:cNvSpPr>
          <p:nvPr>
            <p:ph type="sldNum" sz="quarter" idx="5"/>
          </p:nvPr>
        </p:nvSpPr>
        <p:spPr/>
        <p:txBody>
          <a:bodyPr/>
          <a:lstStyle/>
          <a:p>
            <a:pPr>
              <a:defRPr/>
            </a:pPr>
            <a:fld id="{7254CD04-4D29-48A9-9130-F851D8A40DF3}" type="slidenum">
              <a:rPr lang="ru-RU" smtClean="0"/>
              <a:pPr>
                <a:defRPr/>
              </a:pPr>
              <a:t>4</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B96570-B614-4CEA-819D-2BF6E9C8DFB9}" type="slidenum">
              <a:rPr lang="ru-RU" smtClean="0"/>
              <a:pPr fontAlgn="base">
                <a:spcBef>
                  <a:spcPct val="0"/>
                </a:spcBef>
                <a:spcAft>
                  <a:spcPct val="0"/>
                </a:spcAft>
                <a:defRPr/>
              </a:pPr>
              <a:t>30</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B96570-B614-4CEA-819D-2BF6E9C8DFB9}" type="slidenum">
              <a:rPr lang="ru-RU" smtClean="0"/>
              <a:pPr fontAlgn="base">
                <a:spcBef>
                  <a:spcPct val="0"/>
                </a:spcBef>
                <a:spcAft>
                  <a:spcPct val="0"/>
                </a:spcAft>
                <a:defRPr/>
              </a:pPr>
              <a:t>31</a:t>
            </a:fld>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B96570-B614-4CEA-819D-2BF6E9C8DFB9}" type="slidenum">
              <a:rPr lang="ru-RU" smtClean="0"/>
              <a:pPr fontAlgn="base">
                <a:spcBef>
                  <a:spcPct val="0"/>
                </a:spcBef>
                <a:spcAft>
                  <a:spcPct val="0"/>
                </a:spcAft>
                <a:defRPr/>
              </a:pPr>
              <a:t>32</a:t>
            </a:fld>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B96570-B614-4CEA-819D-2BF6E9C8DFB9}" type="slidenum">
              <a:rPr lang="ru-RU" smtClean="0"/>
              <a:pPr fontAlgn="base">
                <a:spcBef>
                  <a:spcPct val="0"/>
                </a:spcBef>
                <a:spcAft>
                  <a:spcPct val="0"/>
                </a:spcAft>
                <a:defRPr/>
              </a:pPr>
              <a:t>33</a:t>
            </a:fld>
            <a:endParaRPr lang="ru-R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B96570-B614-4CEA-819D-2BF6E9C8DFB9}" type="slidenum">
              <a:rPr lang="ru-RU" smtClean="0"/>
              <a:pPr fontAlgn="base">
                <a:spcBef>
                  <a:spcPct val="0"/>
                </a:spcBef>
                <a:spcAft>
                  <a:spcPct val="0"/>
                </a:spcAft>
                <a:defRPr/>
              </a:pPr>
              <a:t>34</a:t>
            </a:fld>
            <a:endParaRPr lang="ru-R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B96570-B614-4CEA-819D-2BF6E9C8DFB9}" type="slidenum">
              <a:rPr lang="ru-RU" smtClean="0"/>
              <a:pPr fontAlgn="base">
                <a:spcBef>
                  <a:spcPct val="0"/>
                </a:spcBef>
                <a:spcAft>
                  <a:spcPct val="0"/>
                </a:spcAft>
                <a:defRPr/>
              </a:pPr>
              <a:t>35</a:t>
            </a:fld>
            <a:endParaRPr lang="ru-RU"/>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B96570-B614-4CEA-819D-2BF6E9C8DFB9}" type="slidenum">
              <a:rPr lang="ru-RU" smtClean="0"/>
              <a:pPr fontAlgn="base">
                <a:spcBef>
                  <a:spcPct val="0"/>
                </a:spcBef>
                <a:spcAft>
                  <a:spcPct val="0"/>
                </a:spcAft>
                <a:defRPr/>
              </a:pPr>
              <a:t>36</a:t>
            </a:fld>
            <a:endParaRPr lang="ru-R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B96570-B614-4CEA-819D-2BF6E9C8DFB9}" type="slidenum">
              <a:rPr lang="ru-RU" smtClean="0"/>
              <a:pPr fontAlgn="base">
                <a:spcBef>
                  <a:spcPct val="0"/>
                </a:spcBef>
                <a:spcAft>
                  <a:spcPct val="0"/>
                </a:spcAft>
                <a:defRPr/>
              </a:pPr>
              <a:t>37</a:t>
            </a:fld>
            <a:endParaRPr lang="ru-R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B96570-B614-4CEA-819D-2BF6E9C8DFB9}" type="slidenum">
              <a:rPr lang="ru-RU" smtClean="0"/>
              <a:pPr fontAlgn="base">
                <a:spcBef>
                  <a:spcPct val="0"/>
                </a:spcBef>
                <a:spcAft>
                  <a:spcPct val="0"/>
                </a:spcAft>
                <a:defRPr/>
              </a:pPr>
              <a:t>38</a:t>
            </a:fld>
            <a:endParaRPr lang="ru-R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B96570-B614-4CEA-819D-2BF6E9C8DFB9}" type="slidenum">
              <a:rPr lang="ru-RU" smtClean="0"/>
              <a:pPr fontAlgn="base">
                <a:spcBef>
                  <a:spcPct val="0"/>
                </a:spcBef>
                <a:spcAft>
                  <a:spcPct val="0"/>
                </a:spcAft>
                <a:defRPr/>
              </a:pPr>
              <a:t>39</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uk-UA"/>
              <a:t>Одеса, 24 09 2014 Конференція АРУ</a:t>
            </a:r>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997F447-C60D-4F53-9186-1B6359F389A3}" type="slidenum">
              <a:rPr lang="ru-RU" smtClean="0"/>
              <a:pPr fontAlgn="base">
                <a:spcBef>
                  <a:spcPct val="0"/>
                </a:spcBef>
                <a:spcAft>
                  <a:spcPct val="0"/>
                </a:spcAft>
                <a:defRPr/>
              </a:pPr>
              <a:t>5</a:t>
            </a:fld>
            <a:endParaRPr lang="ru-RU"/>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B96570-B614-4CEA-819D-2BF6E9C8DFB9}" type="slidenum">
              <a:rPr lang="ru-RU" smtClean="0"/>
              <a:pPr fontAlgn="base">
                <a:spcBef>
                  <a:spcPct val="0"/>
                </a:spcBef>
                <a:spcAft>
                  <a:spcPct val="0"/>
                </a:spcAft>
                <a:defRPr/>
              </a:pPr>
              <a:t>40</a:t>
            </a:fld>
            <a:endParaRPr lang="ru-RU"/>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B96570-B614-4CEA-819D-2BF6E9C8DFB9}" type="slidenum">
              <a:rPr lang="ru-RU" smtClean="0"/>
              <a:pPr fontAlgn="base">
                <a:spcBef>
                  <a:spcPct val="0"/>
                </a:spcBef>
                <a:spcAft>
                  <a:spcPct val="0"/>
                </a:spcAft>
                <a:defRPr/>
              </a:pPr>
              <a:t>41</a:t>
            </a:fld>
            <a:endParaRPr lang="ru-RU"/>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B96570-B614-4CEA-819D-2BF6E9C8DFB9}" type="slidenum">
              <a:rPr lang="ru-RU" smtClean="0"/>
              <a:pPr fontAlgn="base">
                <a:spcBef>
                  <a:spcPct val="0"/>
                </a:spcBef>
                <a:spcAft>
                  <a:spcPct val="0"/>
                </a:spcAft>
                <a:defRPr/>
              </a:pPr>
              <a:t>42</a:t>
            </a:fld>
            <a:endParaRPr lang="ru-RU"/>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B96570-B614-4CEA-819D-2BF6E9C8DFB9}" type="slidenum">
              <a:rPr lang="ru-RU" smtClean="0"/>
              <a:pPr fontAlgn="base">
                <a:spcBef>
                  <a:spcPct val="0"/>
                </a:spcBef>
                <a:spcAft>
                  <a:spcPct val="0"/>
                </a:spcAft>
                <a:defRPr/>
              </a:pPr>
              <a:t>43</a:t>
            </a:fld>
            <a:endParaRPr lang="ru-RU"/>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B96570-B614-4CEA-819D-2BF6E9C8DFB9}" type="slidenum">
              <a:rPr lang="ru-RU" smtClean="0"/>
              <a:pPr fontAlgn="base">
                <a:spcBef>
                  <a:spcPct val="0"/>
                </a:spcBef>
                <a:spcAft>
                  <a:spcPct val="0"/>
                </a:spcAft>
                <a:defRPr/>
              </a:pPr>
              <a:t>44</a:t>
            </a:fld>
            <a:endParaRPr lang="ru-RU"/>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5D5D3A-5EFC-42FA-995D-DDCFBA290280}" type="slidenum">
              <a:rPr lang="ru-RU"/>
              <a:pPr/>
              <a:t>45</a:t>
            </a:fld>
            <a:endParaRPr lang="ru-RU"/>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endParaRPr lang="uk-UA"/>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EB346D-2349-4DEE-B0CD-9E86AFD53163}" type="slidenum">
              <a:rPr lang="uk-UA" smtClean="0"/>
              <a:pPr fontAlgn="base">
                <a:spcBef>
                  <a:spcPct val="0"/>
                </a:spcBef>
                <a:spcAft>
                  <a:spcPct val="0"/>
                </a:spcAft>
                <a:defRPr/>
              </a:pPr>
              <a:t>46</a:t>
            </a:fld>
            <a:endParaRPr lang="uk-UA"/>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uk-UA"/>
              <a:t>Дякую за укагу! 2014 09 22</a:t>
            </a:r>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EB346D-2349-4DEE-B0CD-9E86AFD53163}" type="slidenum">
              <a:rPr lang="uk-UA" smtClean="0"/>
              <a:pPr fontAlgn="base">
                <a:spcBef>
                  <a:spcPct val="0"/>
                </a:spcBef>
                <a:spcAft>
                  <a:spcPct val="0"/>
                </a:spcAft>
                <a:defRPr/>
              </a:pPr>
              <a:t>47</a:t>
            </a:fld>
            <a:endParaRPr lang="uk-UA"/>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EB346D-2349-4DEE-B0CD-9E86AFD53163}" type="slidenum">
              <a:rPr lang="uk-UA" smtClean="0"/>
              <a:pPr fontAlgn="base">
                <a:spcBef>
                  <a:spcPct val="0"/>
                </a:spcBef>
                <a:spcAft>
                  <a:spcPct val="0"/>
                </a:spcAft>
                <a:defRPr/>
              </a:pPr>
              <a:t>48</a:t>
            </a:fld>
            <a:endParaRPr lang="uk-U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uk-UA"/>
              <a:t>Термін </a:t>
            </a:r>
            <a:r>
              <a:rPr lang="uk-UA" i="1"/>
              <a:t>культура радіаційної безпеки </a:t>
            </a:r>
            <a:r>
              <a:rPr lang="uk-UA">
                <a:latin typeface="Arial" pitchFamily="34" charset="0"/>
                <a:cs typeface="Arial" pitchFamily="34" charset="0"/>
              </a:rPr>
              <a:t>‒ новий концептуальний підхід до визначення системи гарантії радіаційної безпеки, що містить в собі детермінанти загальнолюдської  і  професійної культури</a:t>
            </a:r>
            <a:endParaRPr lang="uk-UA"/>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88FFFD5-3969-4DF7-A464-4D0187DC91C3}" type="slidenum">
              <a:rPr lang="ru-RU" smtClean="0"/>
              <a:pPr fontAlgn="base">
                <a:spcBef>
                  <a:spcPct val="0"/>
                </a:spcBef>
                <a:spcAft>
                  <a:spcPct val="0"/>
                </a:spcAft>
                <a:defRPr/>
              </a:pPr>
              <a:t>6</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baseline="0" dirty="0">
                <a:solidFill>
                  <a:schemeClr val="tx1"/>
                </a:solidFill>
                <a:latin typeface="+mn-lt"/>
                <a:ea typeface="+mn-ea"/>
                <a:cs typeface="+mn-cs"/>
              </a:rPr>
              <a:t>IAEA SAFETY STANDARDS</a:t>
            </a:r>
          </a:p>
          <a:p>
            <a:r>
              <a:rPr lang="en-US" sz="1200" b="1" i="1" kern="1200" baseline="0" dirty="0">
                <a:solidFill>
                  <a:schemeClr val="tx1"/>
                </a:solidFill>
                <a:latin typeface="+mn-lt"/>
                <a:ea typeface="+mn-ea"/>
                <a:cs typeface="+mn-cs"/>
              </a:rPr>
              <a:t>for protecting people and the environment</a:t>
            </a:r>
            <a:endParaRPr lang="uk-UA" dirty="0"/>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88FFFD5-3969-4DF7-A464-4D0187DC91C3}" type="slidenum">
              <a:rPr lang="ru-RU" smtClean="0"/>
              <a:pPr fontAlgn="base">
                <a:spcBef>
                  <a:spcPct val="0"/>
                </a:spcBef>
                <a:spcAft>
                  <a:spcPct val="0"/>
                </a:spcAft>
                <a:defRPr/>
              </a:pPr>
              <a:t>7</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a:solidFill>
                  <a:schemeClr val="tx1"/>
                </a:solidFill>
                <a:latin typeface="+mn-lt"/>
                <a:ea typeface="+mn-ea"/>
                <a:cs typeface="+mn-cs"/>
              </a:rPr>
              <a:t>Culture assurance for medical exposures (</a:t>
            </a:r>
            <a:r>
              <a:rPr lang="en-US" sz="1200" b="1" kern="1200" dirty="0">
                <a:solidFill>
                  <a:schemeClr val="tx1"/>
                </a:solidFill>
                <a:latin typeface="+mn-lt"/>
                <a:ea typeface="+mn-ea"/>
                <a:cs typeface="+mn-cs"/>
              </a:rPr>
              <a:t>or</a:t>
            </a:r>
            <a:r>
              <a:rPr lang="en-US" sz="1200" b="1" i="1" kern="1200" dirty="0">
                <a:solidFill>
                  <a:schemeClr val="tx1"/>
                </a:solidFill>
                <a:latin typeface="+mn-lt"/>
                <a:ea typeface="+mn-ea"/>
                <a:cs typeface="+mn-cs"/>
              </a:rPr>
              <a:t> Assurance for medical exposures Culture)</a:t>
            </a:r>
            <a:endParaRPr lang="uk-UA" sz="1200" kern="1200" dirty="0">
              <a:solidFill>
                <a:schemeClr val="tx1"/>
              </a:solidFill>
              <a:latin typeface="+mn-lt"/>
              <a:ea typeface="+mn-ea"/>
              <a:cs typeface="+mn-cs"/>
            </a:endParaRPr>
          </a:p>
          <a:p>
            <a:r>
              <a:rPr lang="en-US" sz="1200" kern="1200" dirty="0">
                <a:solidFill>
                  <a:schemeClr val="tx1"/>
                </a:solidFill>
                <a:latin typeface="+mn-lt"/>
                <a:ea typeface="+mn-ea"/>
                <a:cs typeface="+mn-cs"/>
              </a:rPr>
              <a:t>3.168. Registrants and licensees, as part of applying the relevant management system requirements of these Standards, shall establish a comprehensive </a:t>
            </a:r>
            <a:r>
              <a:rPr lang="en-US" sz="1200" kern="1200" dirty="0" err="1">
                <a:solidFill>
                  <a:schemeClr val="tx1"/>
                </a:solidFill>
                <a:latin typeface="+mn-lt"/>
                <a:ea typeface="+mn-ea"/>
                <a:cs typeface="+mn-cs"/>
              </a:rPr>
              <a:t>programme</a:t>
            </a:r>
            <a:r>
              <a:rPr lang="en-US" sz="1200" kern="1200" dirty="0">
                <a:solidFill>
                  <a:schemeClr val="tx1"/>
                </a:solidFill>
                <a:latin typeface="+mn-lt"/>
                <a:ea typeface="+mn-ea"/>
                <a:cs typeface="+mn-cs"/>
              </a:rPr>
              <a:t> of </a:t>
            </a:r>
            <a:r>
              <a:rPr lang="en-US" sz="1200" b="1" i="1" kern="1200" dirty="0">
                <a:solidFill>
                  <a:schemeClr val="tx1"/>
                </a:solidFill>
                <a:latin typeface="+mn-lt"/>
                <a:ea typeface="+mn-ea"/>
                <a:cs typeface="+mn-cs"/>
              </a:rPr>
              <a:t>Culture</a:t>
            </a:r>
            <a:r>
              <a:rPr lang="en-US" sz="1200" kern="1200" dirty="0">
                <a:solidFill>
                  <a:schemeClr val="tx1"/>
                </a:solidFill>
                <a:latin typeface="+mn-lt"/>
                <a:ea typeface="+mn-ea"/>
                <a:cs typeface="+mn-cs"/>
              </a:rPr>
              <a:t> assurance for medical exposures with the active participation of the medical physicists, radiological medical practitioners, medical radiation technologists and, for complex nuclear medicine facilities, </a:t>
            </a:r>
            <a:r>
              <a:rPr lang="en-US" sz="1200" kern="1200" dirty="0" err="1">
                <a:solidFill>
                  <a:schemeClr val="tx1"/>
                </a:solidFill>
                <a:latin typeface="+mn-lt"/>
                <a:ea typeface="+mn-ea"/>
                <a:cs typeface="+mn-cs"/>
              </a:rPr>
              <a:t>radiopharmacists</a:t>
            </a:r>
            <a:r>
              <a:rPr lang="en-US" sz="1200" kern="1200" dirty="0">
                <a:solidFill>
                  <a:schemeClr val="tx1"/>
                </a:solidFill>
                <a:latin typeface="+mn-lt"/>
                <a:ea typeface="+mn-ea"/>
                <a:cs typeface="+mn-cs"/>
              </a:rPr>
              <a:t>, taking into account the principles established by the World Health Organization (WHO) the Pan American Health Organization (PAHO) and relevant professional bodies.</a:t>
            </a:r>
            <a:endParaRPr lang="uk-UA" sz="1200" kern="1200" dirty="0">
              <a:solidFill>
                <a:schemeClr val="tx1"/>
              </a:solidFill>
              <a:latin typeface="+mn-lt"/>
              <a:ea typeface="+mn-ea"/>
              <a:cs typeface="+mn-cs"/>
            </a:endParaRPr>
          </a:p>
          <a:p>
            <a:r>
              <a:rPr lang="en-US" sz="1200" kern="1200" dirty="0">
                <a:solidFill>
                  <a:schemeClr val="tx1"/>
                </a:solidFill>
                <a:latin typeface="+mn-lt"/>
                <a:ea typeface="+mn-ea"/>
                <a:cs typeface="+mn-cs"/>
              </a:rPr>
              <a:t>3.169. Registrants and licensees shall ensure that </a:t>
            </a:r>
            <a:r>
              <a:rPr lang="en-US" sz="1200" kern="1200" dirty="0" err="1">
                <a:solidFill>
                  <a:schemeClr val="tx1"/>
                </a:solidFill>
                <a:latin typeface="+mn-lt"/>
                <a:ea typeface="+mn-ea"/>
                <a:cs typeface="+mn-cs"/>
              </a:rPr>
              <a:t>programmes</a:t>
            </a:r>
            <a:r>
              <a:rPr lang="en-US" sz="1200" kern="1200" dirty="0">
                <a:solidFill>
                  <a:schemeClr val="tx1"/>
                </a:solidFill>
                <a:latin typeface="+mn-lt"/>
                <a:ea typeface="+mn-ea"/>
                <a:cs typeface="+mn-cs"/>
              </a:rPr>
              <a:t> of </a:t>
            </a:r>
            <a:r>
              <a:rPr lang="en-US" sz="1200" b="1" i="1" kern="1200" dirty="0">
                <a:solidFill>
                  <a:schemeClr val="tx1"/>
                </a:solidFill>
                <a:latin typeface="+mn-lt"/>
                <a:ea typeface="+mn-ea"/>
                <a:cs typeface="+mn-cs"/>
              </a:rPr>
              <a:t>Culture</a:t>
            </a:r>
            <a:r>
              <a:rPr lang="en-US" sz="1200" kern="1200" dirty="0">
                <a:solidFill>
                  <a:schemeClr val="tx1"/>
                </a:solidFill>
                <a:latin typeface="+mn-lt"/>
                <a:ea typeface="+mn-ea"/>
                <a:cs typeface="+mn-cs"/>
              </a:rPr>
              <a:t> assurance for medical exposures include, as appropriate to the medical radiation facility </a:t>
            </a:r>
            <a:endParaRPr lang="uk-UA" sz="1200" kern="1200" dirty="0">
              <a:solidFill>
                <a:schemeClr val="tx1"/>
              </a:solidFill>
              <a:latin typeface="+mn-lt"/>
              <a:ea typeface="+mn-ea"/>
              <a:cs typeface="+mn-cs"/>
            </a:endParaRPr>
          </a:p>
          <a:p>
            <a:r>
              <a:rPr lang="en-US" sz="1200" kern="1200" dirty="0">
                <a:solidFill>
                  <a:schemeClr val="tx1"/>
                </a:solidFill>
                <a:latin typeface="+mn-lt"/>
                <a:ea typeface="+mn-ea"/>
                <a:cs typeface="+mn-cs"/>
              </a:rPr>
              <a:t>3.170. Registrants and licensees shall ensure that there are regular and independent audits of the </a:t>
            </a:r>
            <a:r>
              <a:rPr lang="en-US" sz="1200" kern="1200" dirty="0" err="1">
                <a:solidFill>
                  <a:schemeClr val="tx1"/>
                </a:solidFill>
                <a:latin typeface="+mn-lt"/>
                <a:ea typeface="+mn-ea"/>
                <a:cs typeface="+mn-cs"/>
              </a:rPr>
              <a:t>programme</a:t>
            </a:r>
            <a:r>
              <a:rPr lang="en-US" sz="1200" kern="1200" dirty="0">
                <a:solidFill>
                  <a:schemeClr val="tx1"/>
                </a:solidFill>
                <a:latin typeface="+mn-lt"/>
                <a:ea typeface="+mn-ea"/>
                <a:cs typeface="+mn-cs"/>
              </a:rPr>
              <a:t> of </a:t>
            </a:r>
            <a:r>
              <a:rPr lang="en-US" sz="1200" b="1" i="1" kern="1200" dirty="0">
                <a:solidFill>
                  <a:schemeClr val="tx1"/>
                </a:solidFill>
                <a:latin typeface="+mn-lt"/>
                <a:ea typeface="+mn-ea"/>
                <a:cs typeface="+mn-cs"/>
              </a:rPr>
              <a:t>Culture</a:t>
            </a:r>
            <a:r>
              <a:rPr lang="en-US" sz="1200" kern="1200" dirty="0">
                <a:solidFill>
                  <a:schemeClr val="tx1"/>
                </a:solidFill>
                <a:latin typeface="+mn-lt"/>
                <a:ea typeface="+mn-ea"/>
                <a:cs typeface="+mn-cs"/>
              </a:rPr>
              <a:t> assurance for medical exposures; their frequency depending on the complexity of the radiological procedures performed and the risks involved.</a:t>
            </a:r>
            <a:endParaRPr lang="uk-UA" dirty="0"/>
          </a:p>
        </p:txBody>
      </p:sp>
      <p:sp>
        <p:nvSpPr>
          <p:cNvPr id="4" name="Slide Number Placeholder 3"/>
          <p:cNvSpPr>
            <a:spLocks noGrp="1"/>
          </p:cNvSpPr>
          <p:nvPr>
            <p:ph type="sldNum" sz="quarter" idx="10"/>
          </p:nvPr>
        </p:nvSpPr>
        <p:spPr/>
        <p:txBody>
          <a:bodyPr/>
          <a:lstStyle/>
          <a:p>
            <a:pPr>
              <a:defRPr/>
            </a:pPr>
            <a:fld id="{40E24617-E868-48D5-821F-4E8E371B875C}" type="slidenum">
              <a:rPr lang="ru-RU" smtClean="0"/>
              <a:pPr>
                <a:defRPr/>
              </a:pPr>
              <a:t>8</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200" kern="1200" dirty="0">
                <a:solidFill>
                  <a:schemeClr val="tx1"/>
                </a:solidFill>
                <a:latin typeface="+mn-lt"/>
                <a:ea typeface="+mn-ea"/>
                <a:cs typeface="+mn-cs"/>
              </a:rPr>
              <a:t>3. 168. Зареєстровані особи та ліцензіати в рамках менеджменту відповідно до вимог цих стандартів повинні розробити комплексну програму забезпечення культури медичного опромінення при активній участі медичних фізиків, радіологічних медичних працівників, медичних радіаційних технологів, беручи до уваги принципи, встановлені Всесвітньою організацією охорони здоров'я (ВООЗ) Панамериканської організації охорони здоров'я (ПОЗ) та відповідних професійних органів</a:t>
            </a:r>
            <a:endParaRPr lang="uk-UA" dirty="0"/>
          </a:p>
        </p:txBody>
      </p:sp>
      <p:sp>
        <p:nvSpPr>
          <p:cNvPr id="4" name="Slide Number Placeholder 3"/>
          <p:cNvSpPr>
            <a:spLocks noGrp="1"/>
          </p:cNvSpPr>
          <p:nvPr>
            <p:ph type="sldNum" sz="quarter" idx="10"/>
          </p:nvPr>
        </p:nvSpPr>
        <p:spPr/>
        <p:txBody>
          <a:bodyPr/>
          <a:lstStyle/>
          <a:p>
            <a:pPr>
              <a:defRPr/>
            </a:pPr>
            <a:fld id="{40E24617-E868-48D5-821F-4E8E371B875C}" type="slidenum">
              <a:rPr lang="ru-RU" smtClean="0"/>
              <a:pPr>
                <a:defRPr/>
              </a:pPr>
              <a:t>9</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uk-UA" sz="1200" kern="1200" dirty="0">
                <a:solidFill>
                  <a:schemeClr val="tx1"/>
                </a:solidFill>
                <a:latin typeface="+mn-lt"/>
                <a:ea typeface="+mn-ea"/>
                <a:cs typeface="+mn-cs"/>
              </a:rPr>
              <a:t>3. 168. Зареєстровані особи та ліцензіати в рамках менеджменту відповідно до вимог цих стандартів повинні розробити комплексну програму забезпечення культури медичного опромінення при активній участі медичних фізиків, радіологічних медичних працівників, медичних радіаційних технологів, беручи до уваги принципи, встановлені Всесвітньою організацією охорони здоров'я (ВООЗ) Панамериканської організації охорони здоров'я (ПОЗ) та відповідних професійних органів</a:t>
            </a:r>
            <a:endParaRPr lang="uk-UA" dirty="0"/>
          </a:p>
        </p:txBody>
      </p:sp>
      <p:sp>
        <p:nvSpPr>
          <p:cNvPr id="4" name="Slide Number Placeholder 3"/>
          <p:cNvSpPr>
            <a:spLocks noGrp="1"/>
          </p:cNvSpPr>
          <p:nvPr>
            <p:ph type="sldNum" sz="quarter" idx="10"/>
          </p:nvPr>
        </p:nvSpPr>
        <p:spPr/>
        <p:txBody>
          <a:bodyPr/>
          <a:lstStyle/>
          <a:p>
            <a:pPr>
              <a:defRPr/>
            </a:pPr>
            <a:fld id="{40E24617-E868-48D5-821F-4E8E371B875C}" type="slidenum">
              <a:rPr lang="ru-RU" smtClean="0"/>
              <a:pPr>
                <a:defRPr/>
              </a:pPr>
              <a:t>10</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uk-UA" dirty="0">
              <a:latin typeface="Times New Roman Cyr" pitchFamily="18" charset="-52"/>
            </a:endParaRPr>
          </a:p>
          <a:p>
            <a:pPr eaLnBrk="1" hangingPunct="1">
              <a:spcBef>
                <a:spcPct val="0"/>
              </a:spcBef>
            </a:pPr>
            <a:endParaRPr lang="uk-UA" dirty="0"/>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2579A6D-13E4-445A-8807-CAC9A69AA602}" type="slidenum">
              <a:rPr lang="ru-RU" smtClean="0"/>
              <a:pPr fontAlgn="base">
                <a:spcBef>
                  <a:spcPct val="0"/>
                </a:spcBef>
                <a:spcAft>
                  <a:spcPct val="0"/>
                </a:spcAft>
                <a:defRPr/>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29"/>
          <p:cNvSpPr>
            <a:spLocks noGrp="1"/>
          </p:cNvSpPr>
          <p:nvPr>
            <p:ph type="dt" sz="half" idx="10"/>
          </p:nvPr>
        </p:nvSpPr>
        <p:spPr/>
        <p:txBody>
          <a:bodyPr/>
          <a:lstStyle>
            <a:lvl1pPr>
              <a:defRPr/>
            </a:lvl1pPr>
          </a:lstStyle>
          <a:p>
            <a:pPr>
              <a:defRPr/>
            </a:pPr>
            <a:fld id="{CA0B8D36-79EE-4E1A-BA7A-20CCABE44208}" type="datetimeFigureOut">
              <a:rPr lang="ru-RU"/>
              <a:pPr>
                <a:defRPr/>
              </a:pPr>
              <a:t>29.10.2019</a:t>
            </a:fld>
            <a:endParaRPr lang="ru-RU"/>
          </a:p>
        </p:txBody>
      </p:sp>
      <p:sp>
        <p:nvSpPr>
          <p:cNvPr id="5" name="Footer Placeholder 18"/>
          <p:cNvSpPr>
            <a:spLocks noGrp="1"/>
          </p:cNvSpPr>
          <p:nvPr>
            <p:ph type="ftr" sz="quarter" idx="11"/>
          </p:nvPr>
        </p:nvSpPr>
        <p:spPr/>
        <p:txBody>
          <a:bodyPr/>
          <a:lstStyle>
            <a:lvl1pPr>
              <a:defRPr/>
            </a:lvl1pPr>
          </a:lstStyle>
          <a:p>
            <a:pPr>
              <a:defRPr/>
            </a:pPr>
            <a:endParaRPr lang="ru-RU"/>
          </a:p>
        </p:txBody>
      </p:sp>
      <p:sp>
        <p:nvSpPr>
          <p:cNvPr id="6" name="Slide Number Placeholder 26"/>
          <p:cNvSpPr>
            <a:spLocks noGrp="1"/>
          </p:cNvSpPr>
          <p:nvPr>
            <p:ph type="sldNum" sz="quarter" idx="12"/>
          </p:nvPr>
        </p:nvSpPr>
        <p:spPr/>
        <p:txBody>
          <a:bodyPr/>
          <a:lstStyle>
            <a:lvl1pPr>
              <a:defRPr/>
            </a:lvl1pPr>
          </a:lstStyle>
          <a:p>
            <a:pPr>
              <a:defRPr/>
            </a:pPr>
            <a:fld id="{351FD463-25E7-47B6-B727-12BE06A5804E}"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BDB1915F-1D4D-471E-A153-F8B3D8AFE3BD}" type="datetimeFigureOut">
              <a:rPr lang="ru-RU"/>
              <a:pPr>
                <a:defRPr/>
              </a:pPr>
              <a:t>29.10.2019</a:t>
            </a:fld>
            <a:endParaRPr lang="ru-RU"/>
          </a:p>
        </p:txBody>
      </p:sp>
      <p:sp>
        <p:nvSpPr>
          <p:cNvPr id="5" name="Footer Placeholder 21"/>
          <p:cNvSpPr>
            <a:spLocks noGrp="1"/>
          </p:cNvSpPr>
          <p:nvPr>
            <p:ph type="ftr" sz="quarter" idx="11"/>
          </p:nvPr>
        </p:nvSpPr>
        <p:spPr/>
        <p:txBody>
          <a:bodyPr/>
          <a:lstStyle>
            <a:lvl1pPr>
              <a:defRPr/>
            </a:lvl1pPr>
          </a:lstStyle>
          <a:p>
            <a:pPr>
              <a:defRPr/>
            </a:pPr>
            <a:endParaRPr lang="ru-RU"/>
          </a:p>
        </p:txBody>
      </p:sp>
      <p:sp>
        <p:nvSpPr>
          <p:cNvPr id="6" name="Slide Number Placeholder 17"/>
          <p:cNvSpPr>
            <a:spLocks noGrp="1"/>
          </p:cNvSpPr>
          <p:nvPr>
            <p:ph type="sldNum" sz="quarter" idx="12"/>
          </p:nvPr>
        </p:nvSpPr>
        <p:spPr/>
        <p:txBody>
          <a:bodyPr/>
          <a:lstStyle>
            <a:lvl1pPr>
              <a:defRPr/>
            </a:lvl1pPr>
          </a:lstStyle>
          <a:p>
            <a:pPr>
              <a:defRPr/>
            </a:pPr>
            <a:fld id="{79EDECAC-A995-4527-9C2B-33DFDEAD3D76}"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12CEDA5C-3F7B-4D1F-BF01-0BD4E6D982A4}" type="datetimeFigureOut">
              <a:rPr lang="ru-RU"/>
              <a:pPr>
                <a:defRPr/>
              </a:pPr>
              <a:t>29.10.2019</a:t>
            </a:fld>
            <a:endParaRPr lang="ru-RU"/>
          </a:p>
        </p:txBody>
      </p:sp>
      <p:sp>
        <p:nvSpPr>
          <p:cNvPr id="5" name="Footer Placeholder 21"/>
          <p:cNvSpPr>
            <a:spLocks noGrp="1"/>
          </p:cNvSpPr>
          <p:nvPr>
            <p:ph type="ftr" sz="quarter" idx="11"/>
          </p:nvPr>
        </p:nvSpPr>
        <p:spPr/>
        <p:txBody>
          <a:bodyPr/>
          <a:lstStyle>
            <a:lvl1pPr>
              <a:defRPr/>
            </a:lvl1pPr>
          </a:lstStyle>
          <a:p>
            <a:pPr>
              <a:defRPr/>
            </a:pPr>
            <a:endParaRPr lang="ru-RU"/>
          </a:p>
        </p:txBody>
      </p:sp>
      <p:sp>
        <p:nvSpPr>
          <p:cNvPr id="6" name="Slide Number Placeholder 17"/>
          <p:cNvSpPr>
            <a:spLocks noGrp="1"/>
          </p:cNvSpPr>
          <p:nvPr>
            <p:ph type="sldNum" sz="quarter" idx="12"/>
          </p:nvPr>
        </p:nvSpPr>
        <p:spPr/>
        <p:txBody>
          <a:bodyPr/>
          <a:lstStyle>
            <a:lvl1pPr>
              <a:defRPr/>
            </a:lvl1pPr>
          </a:lstStyle>
          <a:p>
            <a:pPr>
              <a:defRPr/>
            </a:pPr>
            <a:fld id="{231C0BDE-1C14-4DE9-849A-183270A2A88F}"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B47E61A7-1799-4396-8B7A-FC87B9D08E28}" type="datetimeFigureOut">
              <a:rPr lang="ru-RU"/>
              <a:pPr>
                <a:defRPr/>
              </a:pPr>
              <a:t>29.10.2019</a:t>
            </a:fld>
            <a:endParaRPr lang="ru-RU"/>
          </a:p>
        </p:txBody>
      </p:sp>
      <p:sp>
        <p:nvSpPr>
          <p:cNvPr id="5" name="Footer Placeholder 21"/>
          <p:cNvSpPr>
            <a:spLocks noGrp="1"/>
          </p:cNvSpPr>
          <p:nvPr>
            <p:ph type="ftr" sz="quarter" idx="11"/>
          </p:nvPr>
        </p:nvSpPr>
        <p:spPr/>
        <p:txBody>
          <a:bodyPr/>
          <a:lstStyle>
            <a:lvl1pPr>
              <a:defRPr/>
            </a:lvl1pPr>
          </a:lstStyle>
          <a:p>
            <a:pPr>
              <a:defRPr/>
            </a:pPr>
            <a:endParaRPr lang="ru-RU"/>
          </a:p>
        </p:txBody>
      </p:sp>
      <p:sp>
        <p:nvSpPr>
          <p:cNvPr id="6" name="Slide Number Placeholder 17"/>
          <p:cNvSpPr>
            <a:spLocks noGrp="1"/>
          </p:cNvSpPr>
          <p:nvPr>
            <p:ph type="sldNum" sz="quarter" idx="12"/>
          </p:nvPr>
        </p:nvSpPr>
        <p:spPr/>
        <p:txBody>
          <a:bodyPr/>
          <a:lstStyle>
            <a:lvl1pPr>
              <a:defRPr/>
            </a:lvl1pPr>
          </a:lstStyle>
          <a:p>
            <a:pPr>
              <a:defRPr/>
            </a:pPr>
            <a:fld id="{382DE5F3-0CEE-4D59-8466-4FF216BB59A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24CAC52-F6DC-4D81-A4FF-2950CAAF0933}" type="datetimeFigureOut">
              <a:rPr lang="ru-RU"/>
              <a:pPr>
                <a:defRPr/>
              </a:pPr>
              <a:t>29.10.2019</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89948305-81DE-4B35-A6D4-6D824F2741D8}"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D339AC31-DBE1-49D0-B36D-52EED2056DA3}" type="datetimeFigureOut">
              <a:rPr lang="ru-RU"/>
              <a:pPr>
                <a:defRPr/>
              </a:pPr>
              <a:t>29.10.2019</a:t>
            </a:fld>
            <a:endParaRPr lang="ru-RU"/>
          </a:p>
        </p:txBody>
      </p:sp>
      <p:sp>
        <p:nvSpPr>
          <p:cNvPr id="6" name="Footer Placeholder 21"/>
          <p:cNvSpPr>
            <a:spLocks noGrp="1"/>
          </p:cNvSpPr>
          <p:nvPr>
            <p:ph type="ftr" sz="quarter" idx="11"/>
          </p:nvPr>
        </p:nvSpPr>
        <p:spPr/>
        <p:txBody>
          <a:bodyPr/>
          <a:lstStyle>
            <a:lvl1pPr>
              <a:defRPr/>
            </a:lvl1pPr>
          </a:lstStyle>
          <a:p>
            <a:pPr>
              <a:defRPr/>
            </a:pPr>
            <a:endParaRPr lang="ru-RU"/>
          </a:p>
        </p:txBody>
      </p:sp>
      <p:sp>
        <p:nvSpPr>
          <p:cNvPr id="7" name="Slide Number Placeholder 17"/>
          <p:cNvSpPr>
            <a:spLocks noGrp="1"/>
          </p:cNvSpPr>
          <p:nvPr>
            <p:ph type="sldNum" sz="quarter" idx="12"/>
          </p:nvPr>
        </p:nvSpPr>
        <p:spPr/>
        <p:txBody>
          <a:bodyPr/>
          <a:lstStyle>
            <a:lvl1pPr>
              <a:defRPr/>
            </a:lvl1pPr>
          </a:lstStyle>
          <a:p>
            <a:pPr>
              <a:defRPr/>
            </a:pPr>
            <a:fld id="{B2ADA8A1-A520-4E67-B3A1-B2B1FD8EEF96}"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fld id="{D2C7F77F-B02E-4C66-B787-64DEFB8CAFB1}" type="datetimeFigureOut">
              <a:rPr lang="ru-RU"/>
              <a:pPr>
                <a:defRPr/>
              </a:pPr>
              <a:t>29.10.2019</a:t>
            </a:fld>
            <a:endParaRPr lang="ru-RU"/>
          </a:p>
        </p:txBody>
      </p:sp>
      <p:sp>
        <p:nvSpPr>
          <p:cNvPr id="8" name="Footer Placeholder 21"/>
          <p:cNvSpPr>
            <a:spLocks noGrp="1"/>
          </p:cNvSpPr>
          <p:nvPr>
            <p:ph type="ftr" sz="quarter" idx="11"/>
          </p:nvPr>
        </p:nvSpPr>
        <p:spPr/>
        <p:txBody>
          <a:bodyPr/>
          <a:lstStyle>
            <a:lvl1pPr>
              <a:defRPr/>
            </a:lvl1pPr>
          </a:lstStyle>
          <a:p>
            <a:pPr>
              <a:defRPr/>
            </a:pPr>
            <a:endParaRPr lang="ru-RU"/>
          </a:p>
        </p:txBody>
      </p:sp>
      <p:sp>
        <p:nvSpPr>
          <p:cNvPr id="9" name="Slide Number Placeholder 17"/>
          <p:cNvSpPr>
            <a:spLocks noGrp="1"/>
          </p:cNvSpPr>
          <p:nvPr>
            <p:ph type="sldNum" sz="quarter" idx="12"/>
          </p:nvPr>
        </p:nvSpPr>
        <p:spPr/>
        <p:txBody>
          <a:bodyPr/>
          <a:lstStyle>
            <a:lvl1pPr>
              <a:defRPr/>
            </a:lvl1pPr>
          </a:lstStyle>
          <a:p>
            <a:pPr>
              <a:defRPr/>
            </a:pPr>
            <a:fld id="{D4688EB8-9BCF-49A1-965F-BF241B67AD4D}"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fld id="{25D2F24E-34E9-431F-BBCA-340558675EB4}" type="datetimeFigureOut">
              <a:rPr lang="ru-RU"/>
              <a:pPr>
                <a:defRPr/>
              </a:pPr>
              <a:t>29.10.2019</a:t>
            </a:fld>
            <a:endParaRPr lang="ru-RU"/>
          </a:p>
        </p:txBody>
      </p:sp>
      <p:sp>
        <p:nvSpPr>
          <p:cNvPr id="4" name="Footer Placeholder 21"/>
          <p:cNvSpPr>
            <a:spLocks noGrp="1"/>
          </p:cNvSpPr>
          <p:nvPr>
            <p:ph type="ftr" sz="quarter" idx="11"/>
          </p:nvPr>
        </p:nvSpPr>
        <p:spPr/>
        <p:txBody>
          <a:bodyPr/>
          <a:lstStyle>
            <a:lvl1pPr>
              <a:defRPr/>
            </a:lvl1pPr>
          </a:lstStyle>
          <a:p>
            <a:pPr>
              <a:defRPr/>
            </a:pPr>
            <a:endParaRPr lang="ru-RU"/>
          </a:p>
        </p:txBody>
      </p:sp>
      <p:sp>
        <p:nvSpPr>
          <p:cNvPr id="5" name="Slide Number Placeholder 17"/>
          <p:cNvSpPr>
            <a:spLocks noGrp="1"/>
          </p:cNvSpPr>
          <p:nvPr>
            <p:ph type="sldNum" sz="quarter" idx="12"/>
          </p:nvPr>
        </p:nvSpPr>
        <p:spPr/>
        <p:txBody>
          <a:bodyPr/>
          <a:lstStyle>
            <a:lvl1pPr>
              <a:defRPr/>
            </a:lvl1pPr>
          </a:lstStyle>
          <a:p>
            <a:pPr>
              <a:defRPr/>
            </a:pPr>
            <a:fld id="{FC2FFA2F-41B1-4936-A7C7-B3B22867C9A7}"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F34C656A-0E91-41A0-9350-876268717C7D}" type="datetimeFigureOut">
              <a:rPr lang="ru-RU"/>
              <a:pPr>
                <a:defRPr/>
              </a:pPr>
              <a:t>29.10.2019</a:t>
            </a:fld>
            <a:endParaRPr lang="ru-RU"/>
          </a:p>
        </p:txBody>
      </p:sp>
      <p:sp>
        <p:nvSpPr>
          <p:cNvPr id="3" name="Footer Placeholder 21"/>
          <p:cNvSpPr>
            <a:spLocks noGrp="1"/>
          </p:cNvSpPr>
          <p:nvPr>
            <p:ph type="ftr" sz="quarter" idx="11"/>
          </p:nvPr>
        </p:nvSpPr>
        <p:spPr/>
        <p:txBody>
          <a:bodyPr/>
          <a:lstStyle>
            <a:lvl1pPr>
              <a:defRPr/>
            </a:lvl1pPr>
          </a:lstStyle>
          <a:p>
            <a:pPr>
              <a:defRPr/>
            </a:pPr>
            <a:endParaRPr lang="ru-RU"/>
          </a:p>
        </p:txBody>
      </p:sp>
      <p:sp>
        <p:nvSpPr>
          <p:cNvPr id="4" name="Slide Number Placeholder 17"/>
          <p:cNvSpPr>
            <a:spLocks noGrp="1"/>
          </p:cNvSpPr>
          <p:nvPr>
            <p:ph type="sldNum" sz="quarter" idx="12"/>
          </p:nvPr>
        </p:nvSpPr>
        <p:spPr/>
        <p:txBody>
          <a:bodyPr/>
          <a:lstStyle>
            <a:lvl1pPr>
              <a:defRPr/>
            </a:lvl1pPr>
          </a:lstStyle>
          <a:p>
            <a:pPr>
              <a:defRPr/>
            </a:pPr>
            <a:fld id="{22859877-289F-4C3E-A79F-2BF31507EC4F}"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896B2E96-AFBA-4B10-B2A2-8FCC8D810F94}" type="datetimeFigureOut">
              <a:rPr lang="ru-RU"/>
              <a:pPr>
                <a:defRPr/>
              </a:pPr>
              <a:t>29.10.2019</a:t>
            </a:fld>
            <a:endParaRPr lang="ru-RU"/>
          </a:p>
        </p:txBody>
      </p:sp>
      <p:sp>
        <p:nvSpPr>
          <p:cNvPr id="6" name="Footer Placeholder 21"/>
          <p:cNvSpPr>
            <a:spLocks noGrp="1"/>
          </p:cNvSpPr>
          <p:nvPr>
            <p:ph type="ftr" sz="quarter" idx="11"/>
          </p:nvPr>
        </p:nvSpPr>
        <p:spPr/>
        <p:txBody>
          <a:bodyPr/>
          <a:lstStyle>
            <a:lvl1pPr>
              <a:defRPr/>
            </a:lvl1pPr>
          </a:lstStyle>
          <a:p>
            <a:pPr>
              <a:defRPr/>
            </a:pPr>
            <a:endParaRPr lang="ru-RU"/>
          </a:p>
        </p:txBody>
      </p:sp>
      <p:sp>
        <p:nvSpPr>
          <p:cNvPr id="7" name="Slide Number Placeholder 17"/>
          <p:cNvSpPr>
            <a:spLocks noGrp="1"/>
          </p:cNvSpPr>
          <p:nvPr>
            <p:ph type="sldNum" sz="quarter" idx="12"/>
          </p:nvPr>
        </p:nvSpPr>
        <p:spPr/>
        <p:txBody>
          <a:bodyPr/>
          <a:lstStyle>
            <a:lvl1pPr>
              <a:defRPr/>
            </a:lvl1pPr>
          </a:lstStyle>
          <a:p>
            <a:pPr>
              <a:defRPr/>
            </a:pPr>
            <a:fld id="{A94AA6B2-CBCB-4F3A-B127-0EEAAE66374D}"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2B8DE11B-4608-4D13-B1CD-D0CF055B65BC}" type="datetimeFigureOut">
              <a:rPr lang="ru-RU"/>
              <a:pPr>
                <a:defRPr/>
              </a:pPr>
              <a:t>29.10.2019</a:t>
            </a:fld>
            <a:endParaRPr lang="ru-RU"/>
          </a:p>
        </p:txBody>
      </p:sp>
      <p:sp>
        <p:nvSpPr>
          <p:cNvPr id="10" name="Footer Placeholder 5"/>
          <p:cNvSpPr>
            <a:spLocks noGrp="1"/>
          </p:cNvSpPr>
          <p:nvPr>
            <p:ph type="ftr" sz="quarter" idx="11"/>
          </p:nvPr>
        </p:nvSpPr>
        <p:spPr/>
        <p:txBody>
          <a:bodyPr/>
          <a:lstStyle>
            <a:lvl1pPr>
              <a:defRPr/>
            </a:lvl1pPr>
          </a:lstStyle>
          <a:p>
            <a:pPr>
              <a:defRPr/>
            </a:pPr>
            <a:endParaRPr lang="ru-RU"/>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D8D9A99A-A717-4BD2-99E6-C927275F5006}"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000">
              <a:srgbClr val="000000">
                <a:alpha val="99000"/>
              </a:srgbClr>
            </a:gs>
            <a:gs pos="39999">
              <a:srgbClr val="0A128C"/>
            </a:gs>
            <a:gs pos="70000">
              <a:srgbClr val="181CC7"/>
            </a:gs>
            <a:gs pos="100000">
              <a:srgbClr val="FFFF00"/>
            </a:gs>
            <a:gs pos="100000">
              <a:srgbClr val="FFC000"/>
            </a:gs>
          </a:gsLst>
          <a:lin ang="5400000" scaled="0"/>
          <a:tileRect/>
        </a:gra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7C8CE989-CE04-4422-ACEE-4FBF0AE09710}" type="datetimeFigureOut">
              <a:rPr lang="ru-RU"/>
              <a:pPr>
                <a:defRPr/>
              </a:pPr>
              <a:t>29.10.2019</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872C1D4A-3778-47C4-837E-3FBFF897C9D9}" type="slidenum">
              <a:rPr lang="ru-RU"/>
              <a:pPr>
                <a:defRPr/>
              </a:pPr>
              <a:t>‹№›</a:t>
            </a:fld>
            <a:endParaRPr lang="ru-RU"/>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697" r:id="rId1"/>
    <p:sldLayoutId id="2147483689" r:id="rId2"/>
    <p:sldLayoutId id="2147483698" r:id="rId3"/>
    <p:sldLayoutId id="2147483690" r:id="rId4"/>
    <p:sldLayoutId id="2147483691" r:id="rId5"/>
    <p:sldLayoutId id="2147483692" r:id="rId6"/>
    <p:sldLayoutId id="2147483693" r:id="rId7"/>
    <p:sldLayoutId id="2147483694" r:id="rId8"/>
    <p:sldLayoutId id="2147483699" r:id="rId9"/>
    <p:sldLayoutId id="2147483695" r:id="rId10"/>
    <p:sldLayoutId id="2147483696"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a:defRPr>
      </a:lvl2pPr>
      <a:lvl3pPr algn="l" rtl="0" eaLnBrk="0" fontAlgn="base" hangingPunct="0">
        <a:spcBef>
          <a:spcPct val="0"/>
        </a:spcBef>
        <a:spcAft>
          <a:spcPct val="0"/>
        </a:spcAft>
        <a:defRPr sz="5000">
          <a:solidFill>
            <a:schemeClr val="tx2"/>
          </a:solidFill>
          <a:latin typeface="Calibri"/>
        </a:defRPr>
      </a:lvl3pPr>
      <a:lvl4pPr algn="l" rtl="0" eaLnBrk="0" fontAlgn="base" hangingPunct="0">
        <a:spcBef>
          <a:spcPct val="0"/>
        </a:spcBef>
        <a:spcAft>
          <a:spcPct val="0"/>
        </a:spcAft>
        <a:defRPr sz="5000">
          <a:solidFill>
            <a:schemeClr val="tx2"/>
          </a:solidFill>
          <a:latin typeface="Calibri"/>
        </a:defRPr>
      </a:lvl4pPr>
      <a:lvl5pPr algn="l" rtl="0" eaLnBrk="0" fontAlgn="base" hangingPunct="0">
        <a:spcBef>
          <a:spcPct val="0"/>
        </a:spcBef>
        <a:spcAft>
          <a:spcPct val="0"/>
        </a:spcAft>
        <a:defRPr sz="5000">
          <a:solidFill>
            <a:schemeClr val="tx2"/>
          </a:solidFill>
          <a:latin typeface="Calibri"/>
        </a:defRPr>
      </a:lvl5pPr>
      <a:lvl6pPr marL="457200" algn="l" rtl="0" fontAlgn="base">
        <a:spcBef>
          <a:spcPct val="0"/>
        </a:spcBef>
        <a:spcAft>
          <a:spcPct val="0"/>
        </a:spcAft>
        <a:defRPr sz="5000">
          <a:solidFill>
            <a:schemeClr val="tx2"/>
          </a:solidFill>
          <a:latin typeface="Calibri"/>
        </a:defRPr>
      </a:lvl6pPr>
      <a:lvl7pPr marL="914400" algn="l" rtl="0" fontAlgn="base">
        <a:spcBef>
          <a:spcPct val="0"/>
        </a:spcBef>
        <a:spcAft>
          <a:spcPct val="0"/>
        </a:spcAft>
        <a:defRPr sz="5000">
          <a:solidFill>
            <a:schemeClr val="tx2"/>
          </a:solidFill>
          <a:latin typeface="Calibri"/>
        </a:defRPr>
      </a:lvl7pPr>
      <a:lvl8pPr marL="1371600" algn="l" rtl="0" fontAlgn="base">
        <a:spcBef>
          <a:spcPct val="0"/>
        </a:spcBef>
        <a:spcAft>
          <a:spcPct val="0"/>
        </a:spcAft>
        <a:defRPr sz="5000">
          <a:solidFill>
            <a:schemeClr val="tx2"/>
          </a:solidFill>
          <a:latin typeface="Calibri"/>
        </a:defRPr>
      </a:lvl8pPr>
      <a:lvl9pPr marL="1828800" algn="l" rtl="0" fontAlgn="base">
        <a:spcBef>
          <a:spcPct val="0"/>
        </a:spcBef>
        <a:spcAft>
          <a:spcPct val="0"/>
        </a:spcAft>
        <a:defRPr sz="5000">
          <a:solidFill>
            <a:schemeClr val="tx2"/>
          </a:solidFill>
          <a:latin typeface="Calibri"/>
        </a:defRPr>
      </a:lvl9pPr>
    </p:titleStyle>
    <p:bodyStyle>
      <a:lvl1pPr marL="273050" indent="-273050" algn="l" rtl="0" eaLnBrk="0" fontAlgn="base" hangingPunct="0">
        <a:spcBef>
          <a:spcPct val="20000"/>
        </a:spcBef>
        <a:spcAft>
          <a:spcPct val="0"/>
        </a:spcAft>
        <a:buClr>
          <a:srgbClr val="9BBB5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9BBB5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8064A2"/>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7.emf"/><Relationship Id="rId4" Type="http://schemas.openxmlformats.org/officeDocument/2006/relationships/oleObject" Target="../embeddings/oleObject2.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8.emf"/><Relationship Id="rId4" Type="http://schemas.openxmlformats.org/officeDocument/2006/relationships/oleObject" Target="../embeddings/oleObject3.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vmlDrawing" Target="../drawings/vmlDrawing4.vml"/><Relationship Id="rId5" Type="http://schemas.openxmlformats.org/officeDocument/2006/relationships/image" Target="../media/image9.emf"/><Relationship Id="rId4" Type="http://schemas.openxmlformats.org/officeDocument/2006/relationships/oleObject" Target="../embeddings/oleObject4.bin"/></Relationships>
</file>

<file path=ppt/slides/_rels/slide2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vmlDrawing" Target="../drawings/vmlDrawing5.vml"/><Relationship Id="rId5" Type="http://schemas.openxmlformats.org/officeDocument/2006/relationships/image" Target="../media/image11.emf"/><Relationship Id="rId4" Type="http://schemas.openxmlformats.org/officeDocument/2006/relationships/oleObject" Target="../embeddings/oleObject5.bin"/></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Рисунок 6"/>
          <p:cNvPicPr>
            <a:picLocks noChangeAspect="1"/>
          </p:cNvPicPr>
          <p:nvPr/>
        </p:nvPicPr>
        <p:blipFill>
          <a:blip r:embed="rId3"/>
          <a:srcRect/>
          <a:stretch>
            <a:fillRect/>
          </a:stretch>
        </p:blipFill>
        <p:spPr bwMode="auto">
          <a:xfrm>
            <a:off x="0" y="0"/>
            <a:ext cx="9144000" cy="6770688"/>
          </a:xfrm>
          <a:prstGeom prst="rect">
            <a:avLst/>
          </a:prstGeom>
          <a:noFill/>
          <a:ln w="9525">
            <a:noFill/>
            <a:miter lim="800000"/>
            <a:headEnd/>
            <a:tailEnd/>
          </a:ln>
        </p:spPr>
      </p:pic>
      <p:pic>
        <p:nvPicPr>
          <p:cNvPr id="5123" name="Рисунок 1"/>
          <p:cNvPicPr>
            <a:picLocks noChangeAspect="1"/>
          </p:cNvPicPr>
          <p:nvPr/>
        </p:nvPicPr>
        <p:blipFill>
          <a:blip r:embed="rId4"/>
          <a:srcRect/>
          <a:stretch>
            <a:fillRect/>
          </a:stretch>
        </p:blipFill>
        <p:spPr bwMode="auto">
          <a:xfrm>
            <a:off x="7786688" y="-3175"/>
            <a:ext cx="1387475" cy="1473200"/>
          </a:xfrm>
          <a:prstGeom prst="rect">
            <a:avLst/>
          </a:prstGeom>
          <a:noFill/>
          <a:ln w="9525">
            <a:noFill/>
            <a:miter lim="800000"/>
            <a:headEnd/>
            <a:tailEnd/>
          </a:ln>
        </p:spPr>
      </p:pic>
      <p:sp>
        <p:nvSpPr>
          <p:cNvPr id="9" name="Rectangle 1"/>
          <p:cNvSpPr>
            <a:spLocks noChangeArrowheads="1"/>
          </p:cNvSpPr>
          <p:nvPr/>
        </p:nvSpPr>
        <p:spPr bwMode="auto">
          <a:xfrm>
            <a:off x="2000232" y="4071942"/>
            <a:ext cx="6929486" cy="1754326"/>
          </a:xfrm>
          <a:prstGeom prst="rect">
            <a:avLst/>
          </a:prstGeom>
          <a:noFill/>
          <a:ln w="9525">
            <a:noFill/>
            <a:miter lim="800000"/>
            <a:headEnd/>
            <a:tailEnd/>
          </a:ln>
          <a:effectLst>
            <a:innerShdw blurRad="63500" dist="50800" dir="2700000">
              <a:prstClr val="black">
                <a:alpha val="50000"/>
              </a:prstClr>
            </a:innerShdw>
          </a:effectLst>
        </p:spPr>
        <p:txBody>
          <a:bodyPr anchor="ctr">
            <a:spAutoFit/>
          </a:bodyPr>
          <a:lstStyle/>
          <a:p>
            <a:pPr algn="ctr">
              <a:defRPr/>
            </a:pPr>
            <a:r>
              <a:rPr lang="uk-UA" sz="4000" dirty="0">
                <a:ln>
                  <a:solidFill>
                    <a:srgbClr val="FFFFFF"/>
                  </a:solidFill>
                </a:ln>
                <a:solidFill>
                  <a:srgbClr val="FF00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Харківський національний медичний університет</a:t>
            </a:r>
            <a:endParaRPr lang="uk-UA" sz="4000" dirty="0">
              <a:ln>
                <a:solidFill>
                  <a:srgbClr val="FFFFFF"/>
                </a:solidFill>
              </a:ln>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algn="ctr" eaLnBrk="0" hangingPunct="0">
              <a:defRPr/>
            </a:pPr>
            <a:r>
              <a:rPr lang="uk-UA" sz="2800" dirty="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Times New Roman" pitchFamily="18" charset="0"/>
                <a:ea typeface="Calibri" pitchFamily="34" charset="0"/>
                <a:cs typeface="Times New Roman" pitchFamily="18" charset="0"/>
              </a:rPr>
              <a:t>Кафедра радіології і радіаційної медицини</a:t>
            </a:r>
            <a:endParaRPr lang="uk-UA" sz="2800" dirty="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535900"/>
            <a:ext cx="8715436" cy="6278642"/>
          </a:xfrm>
          <a:prstGeom prst="rect">
            <a:avLst/>
          </a:prstGeom>
        </p:spPr>
        <p:txBody>
          <a:bodyPr wrap="square">
            <a:spAutoFit/>
          </a:bodyPr>
          <a:lstStyle/>
          <a:p>
            <a:r>
              <a:rPr lang="uk-UA" sz="3200" dirty="0">
                <a:solidFill>
                  <a:srgbClr val="FF0000"/>
                </a:solidFill>
              </a:rPr>
              <a:t>3,169</a:t>
            </a:r>
            <a:r>
              <a:rPr lang="uk-UA" sz="3200" dirty="0"/>
              <a:t>. Зареєстровані особи та ліцензіати </a:t>
            </a:r>
            <a:r>
              <a:rPr lang="uk-UA" sz="3200" dirty="0">
                <a:solidFill>
                  <a:srgbClr val="FF0000"/>
                </a:solidFill>
              </a:rPr>
              <a:t>повинні забезпечити реалізацію програм культури медичного опромінення у відповідних випадках в медичному радіаційному обладнанні (устаткуванні)</a:t>
            </a:r>
            <a:endParaRPr lang="en-US" sz="3200" dirty="0">
              <a:solidFill>
                <a:srgbClr val="FF0000"/>
              </a:solidFill>
            </a:endParaRPr>
          </a:p>
          <a:p>
            <a:endParaRPr lang="uk-UA" sz="3200" dirty="0">
              <a:solidFill>
                <a:srgbClr val="FF0000"/>
              </a:solidFill>
            </a:endParaRPr>
          </a:p>
          <a:p>
            <a:r>
              <a:rPr lang="uk-UA" sz="3200" dirty="0">
                <a:solidFill>
                  <a:srgbClr val="FF0000"/>
                </a:solidFill>
              </a:rPr>
              <a:t>3,170.</a:t>
            </a:r>
            <a:r>
              <a:rPr lang="uk-UA" sz="3200" dirty="0"/>
              <a:t> Зареєстровані особи та ліцензіати </a:t>
            </a:r>
            <a:r>
              <a:rPr lang="uk-UA" sz="3200" dirty="0">
                <a:solidFill>
                  <a:srgbClr val="FF0000"/>
                </a:solidFill>
              </a:rPr>
              <a:t>повинні забезпечити регулярний і незалежний аудит виконання програми культури медичного опромінення</a:t>
            </a:r>
            <a:r>
              <a:rPr lang="uk-UA" sz="3200" dirty="0"/>
              <a:t>; їх частота в залежності від складності виконуваних радіологічних процедур і наявних ризиків.</a:t>
            </a:r>
            <a:endParaRPr lang="en-US" sz="3200" dirty="0"/>
          </a:p>
          <a:p>
            <a:endParaRPr lang="uk-U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42910" y="1500174"/>
            <a:ext cx="7715304" cy="2831544"/>
          </a:xfrm>
          <a:prstGeom prst="rect">
            <a:avLst/>
          </a:prstGeom>
        </p:spPr>
        <p:txBody>
          <a:bodyPr>
            <a:spAutoFit/>
          </a:bodyPr>
          <a:lstStyle/>
          <a:p>
            <a:pPr algn="ctr">
              <a:defRPr/>
            </a:pPr>
            <a:r>
              <a:rPr lang="uk-UA" sz="3200" b="1" dirty="0">
                <a:ln>
                  <a:solidFill>
                    <a:schemeClr val="tx1"/>
                  </a:solidFill>
                </a:ln>
                <a:effectLst>
                  <a:outerShdw blurRad="38100" dist="38100" dir="2700000" algn="tl">
                    <a:srgbClr val="000000">
                      <a:alpha val="43137"/>
                    </a:srgbClr>
                  </a:outerShdw>
                </a:effectLst>
                <a:latin typeface="Times New Roman Cyr" pitchFamily="18" charset="-52"/>
              </a:rPr>
              <a:t>Радіаційна безпека і протирадіаційний захист будуються на трьох принципах:</a:t>
            </a:r>
          </a:p>
          <a:p>
            <a:pPr>
              <a:defRPr/>
            </a:pPr>
            <a:r>
              <a:rPr lang="uk-UA" sz="3200" b="1" i="1" dirty="0">
                <a:ln>
                  <a:solidFill>
                    <a:schemeClr val="tx1"/>
                  </a:solidFill>
                </a:ln>
                <a:effectLst>
                  <a:outerShdw blurRad="38100" dist="38100" dir="2700000" algn="tl">
                    <a:srgbClr val="000000">
                      <a:alpha val="43137"/>
                    </a:srgbClr>
                  </a:outerShdw>
                </a:effectLst>
                <a:latin typeface="Times New Roman Cyr" pitchFamily="18" charset="-52"/>
              </a:rPr>
              <a:t>		</a:t>
            </a:r>
            <a:r>
              <a:rPr lang="uk-UA" sz="3200" i="1" dirty="0">
                <a:ln>
                  <a:solidFill>
                    <a:schemeClr val="tx1"/>
                  </a:solidFill>
                </a:ln>
                <a:effectLst>
                  <a:outerShdw blurRad="38100" dist="38100" dir="2700000" algn="tl">
                    <a:srgbClr val="000000">
                      <a:alpha val="43137"/>
                    </a:srgbClr>
                  </a:outerShdw>
                </a:effectLst>
                <a:latin typeface="Times New Roman Cyr" pitchFamily="18" charset="-52"/>
              </a:rPr>
              <a:t>виправданості</a:t>
            </a:r>
            <a:r>
              <a:rPr lang="uk-UA" sz="3200" dirty="0">
                <a:ln>
                  <a:solidFill>
                    <a:schemeClr val="tx1"/>
                  </a:solidFill>
                </a:ln>
                <a:effectLst>
                  <a:outerShdw blurRad="38100" dist="38100" dir="2700000" algn="tl">
                    <a:srgbClr val="000000">
                      <a:alpha val="43137"/>
                    </a:srgbClr>
                  </a:outerShdw>
                </a:effectLst>
                <a:latin typeface="Times New Roman Cyr" pitchFamily="18" charset="-52"/>
              </a:rPr>
              <a:t>,</a:t>
            </a:r>
          </a:p>
          <a:p>
            <a:pPr>
              <a:defRPr/>
            </a:pPr>
            <a:r>
              <a:rPr lang="uk-UA" sz="3200" i="1" dirty="0">
                <a:ln>
                  <a:solidFill>
                    <a:schemeClr val="tx1"/>
                  </a:solidFill>
                </a:ln>
                <a:effectLst>
                  <a:outerShdw blurRad="38100" dist="38100" dir="2700000" algn="tl">
                    <a:srgbClr val="000000">
                      <a:alpha val="43137"/>
                    </a:srgbClr>
                  </a:outerShdw>
                </a:effectLst>
                <a:latin typeface="Times New Roman Cyr" pitchFamily="18" charset="-52"/>
              </a:rPr>
              <a:t>		</a:t>
            </a:r>
            <a:r>
              <a:rPr lang="uk-UA" sz="3200" i="1" dirty="0" err="1">
                <a:ln>
                  <a:solidFill>
                    <a:schemeClr val="tx1"/>
                  </a:solidFill>
                </a:ln>
                <a:effectLst>
                  <a:outerShdw blurRad="38100" dist="38100" dir="2700000" algn="tl">
                    <a:srgbClr val="000000">
                      <a:alpha val="43137"/>
                    </a:srgbClr>
                  </a:outerShdw>
                </a:effectLst>
                <a:latin typeface="Times New Roman Cyr" pitchFamily="18" charset="-52"/>
              </a:rPr>
              <a:t>неперевищення</a:t>
            </a:r>
            <a:r>
              <a:rPr lang="uk-UA" sz="3200" dirty="0">
                <a:ln>
                  <a:solidFill>
                    <a:schemeClr val="tx1"/>
                  </a:solidFill>
                </a:ln>
                <a:effectLst>
                  <a:outerShdw blurRad="38100" dist="38100" dir="2700000" algn="tl">
                    <a:srgbClr val="000000">
                      <a:alpha val="43137"/>
                    </a:srgbClr>
                  </a:outerShdw>
                </a:effectLst>
                <a:latin typeface="Times New Roman Cyr" pitchFamily="18" charset="-52"/>
              </a:rPr>
              <a:t> і</a:t>
            </a:r>
          </a:p>
          <a:p>
            <a:pPr>
              <a:defRPr/>
            </a:pPr>
            <a:r>
              <a:rPr lang="uk-UA" sz="3200" i="1" dirty="0">
                <a:ln>
                  <a:solidFill>
                    <a:schemeClr val="tx1"/>
                  </a:solidFill>
                </a:ln>
                <a:effectLst>
                  <a:outerShdw blurRad="38100" dist="38100" dir="2700000" algn="tl">
                    <a:srgbClr val="000000">
                      <a:alpha val="43137"/>
                    </a:srgbClr>
                  </a:outerShdw>
                </a:effectLst>
                <a:latin typeface="Times New Roman Cyr" pitchFamily="18" charset="-52"/>
              </a:rPr>
              <a:t>		оптимізації</a:t>
            </a:r>
            <a:r>
              <a:rPr lang="uk-UA" sz="3200" dirty="0">
                <a:ln>
                  <a:solidFill>
                    <a:schemeClr val="tx1"/>
                  </a:solidFill>
                </a:ln>
                <a:latin typeface="Times New Roman Cyr" pitchFamily="18" charset="-52"/>
              </a:rPr>
              <a:t>.</a:t>
            </a:r>
          </a:p>
          <a:p>
            <a:pPr>
              <a:defRPr/>
            </a:pPr>
            <a:endParaRPr lang="uk-U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14348" y="928670"/>
            <a:ext cx="7715304" cy="3046988"/>
          </a:xfrm>
          <a:prstGeom prst="rect">
            <a:avLst/>
          </a:prstGeom>
        </p:spPr>
        <p:txBody>
          <a:bodyPr>
            <a:spAutoFit/>
          </a:bodyPr>
          <a:lstStyle/>
          <a:p>
            <a:pPr algn="ctr">
              <a:defRPr/>
            </a:pPr>
            <a:r>
              <a:rPr lang="uk-UA" sz="3200" b="1" dirty="0">
                <a:ln w="3175">
                  <a:solidFill>
                    <a:schemeClr val="tx1"/>
                  </a:solidFill>
                </a:ln>
                <a:effectLst>
                  <a:outerShdw blurRad="38100" dist="38100" dir="2700000" algn="tl">
                    <a:srgbClr val="000000">
                      <a:alpha val="43137"/>
                    </a:srgbClr>
                  </a:outerShdw>
                </a:effectLst>
                <a:latin typeface="Times New Roman Cyr" pitchFamily="18" charset="-52"/>
              </a:rPr>
              <a:t>Принцип ALARA </a:t>
            </a:r>
          </a:p>
          <a:p>
            <a:pPr algn="ctr">
              <a:defRPr/>
            </a:pPr>
            <a:r>
              <a:rPr lang="uk-UA" sz="3200" dirty="0" err="1">
                <a:ln w="3175">
                  <a:solidFill>
                    <a:schemeClr val="tx1"/>
                  </a:solidFill>
                </a:ln>
                <a:effectLst>
                  <a:outerShdw blurRad="38100" dist="38100" dir="2700000" algn="tl">
                    <a:srgbClr val="000000">
                      <a:alpha val="43137"/>
                    </a:srgbClr>
                  </a:outerShdw>
                </a:effectLst>
                <a:latin typeface="Times New Roman Cyr" pitchFamily="18" charset="-52"/>
              </a:rPr>
              <a:t>As</a:t>
            </a:r>
            <a:r>
              <a:rPr lang="uk-UA" sz="3200" dirty="0">
                <a:ln w="3175">
                  <a:solidFill>
                    <a:schemeClr val="tx1"/>
                  </a:solidFill>
                </a:ln>
                <a:effectLst>
                  <a:outerShdw blurRad="38100" dist="38100" dir="2700000" algn="tl">
                    <a:srgbClr val="000000">
                      <a:alpha val="43137"/>
                    </a:srgbClr>
                  </a:outerShdw>
                </a:effectLst>
                <a:latin typeface="Times New Roman Cyr" pitchFamily="18" charset="-52"/>
              </a:rPr>
              <a:t> </a:t>
            </a:r>
            <a:r>
              <a:rPr lang="uk-UA" sz="3200" dirty="0" err="1">
                <a:ln w="3175">
                  <a:solidFill>
                    <a:schemeClr val="tx1"/>
                  </a:solidFill>
                </a:ln>
                <a:effectLst>
                  <a:outerShdw blurRad="38100" dist="38100" dir="2700000" algn="tl">
                    <a:srgbClr val="000000">
                      <a:alpha val="43137"/>
                    </a:srgbClr>
                  </a:outerShdw>
                </a:effectLst>
                <a:latin typeface="Times New Roman Cyr" pitchFamily="18" charset="-52"/>
              </a:rPr>
              <a:t>Low</a:t>
            </a:r>
            <a:r>
              <a:rPr lang="uk-UA" sz="3200" dirty="0">
                <a:ln w="3175">
                  <a:solidFill>
                    <a:schemeClr val="tx1"/>
                  </a:solidFill>
                </a:ln>
                <a:effectLst>
                  <a:outerShdw blurRad="38100" dist="38100" dir="2700000" algn="tl">
                    <a:srgbClr val="000000">
                      <a:alpha val="43137"/>
                    </a:srgbClr>
                  </a:outerShdw>
                </a:effectLst>
                <a:latin typeface="Times New Roman Cyr" pitchFamily="18" charset="-52"/>
              </a:rPr>
              <a:t> </a:t>
            </a:r>
            <a:r>
              <a:rPr lang="uk-UA" sz="3200" dirty="0" err="1">
                <a:ln w="3175">
                  <a:solidFill>
                    <a:schemeClr val="tx1"/>
                  </a:solidFill>
                </a:ln>
                <a:effectLst>
                  <a:outerShdw blurRad="38100" dist="38100" dir="2700000" algn="tl">
                    <a:srgbClr val="000000">
                      <a:alpha val="43137"/>
                    </a:srgbClr>
                  </a:outerShdw>
                </a:effectLst>
                <a:latin typeface="Times New Roman Cyr" pitchFamily="18" charset="-52"/>
              </a:rPr>
              <a:t>As</a:t>
            </a:r>
            <a:r>
              <a:rPr lang="uk-UA" sz="3200" dirty="0">
                <a:ln w="3175">
                  <a:solidFill>
                    <a:schemeClr val="tx1"/>
                  </a:solidFill>
                </a:ln>
                <a:effectLst>
                  <a:outerShdw blurRad="38100" dist="38100" dir="2700000" algn="tl">
                    <a:srgbClr val="000000">
                      <a:alpha val="43137"/>
                    </a:srgbClr>
                  </a:outerShdw>
                </a:effectLst>
                <a:latin typeface="Times New Roman Cyr" pitchFamily="18" charset="-52"/>
              </a:rPr>
              <a:t> </a:t>
            </a:r>
            <a:r>
              <a:rPr lang="uk-UA" sz="3200" dirty="0" err="1">
                <a:ln w="3175">
                  <a:solidFill>
                    <a:schemeClr val="tx1"/>
                  </a:solidFill>
                </a:ln>
                <a:effectLst>
                  <a:outerShdw blurRad="38100" dist="38100" dir="2700000" algn="tl">
                    <a:srgbClr val="000000">
                      <a:alpha val="43137"/>
                    </a:srgbClr>
                  </a:outerShdw>
                </a:effectLst>
                <a:latin typeface="Times New Roman Cyr" pitchFamily="18" charset="-52"/>
              </a:rPr>
              <a:t>Reasonably</a:t>
            </a:r>
            <a:r>
              <a:rPr lang="uk-UA" sz="3200" dirty="0">
                <a:ln w="3175">
                  <a:solidFill>
                    <a:schemeClr val="tx1"/>
                  </a:solidFill>
                </a:ln>
                <a:effectLst>
                  <a:outerShdw blurRad="38100" dist="38100" dir="2700000" algn="tl">
                    <a:srgbClr val="000000">
                      <a:alpha val="43137"/>
                    </a:srgbClr>
                  </a:outerShdw>
                </a:effectLst>
                <a:latin typeface="Times New Roman Cyr" pitchFamily="18" charset="-52"/>
              </a:rPr>
              <a:t> </a:t>
            </a:r>
            <a:r>
              <a:rPr lang="uk-UA" sz="3200" dirty="0" err="1">
                <a:ln w="3175">
                  <a:solidFill>
                    <a:schemeClr val="tx1"/>
                  </a:solidFill>
                </a:ln>
                <a:effectLst>
                  <a:outerShdw blurRad="38100" dist="38100" dir="2700000" algn="tl">
                    <a:srgbClr val="000000">
                      <a:alpha val="43137"/>
                    </a:srgbClr>
                  </a:outerShdw>
                </a:effectLst>
                <a:latin typeface="Times New Roman Cyr" pitchFamily="18" charset="-52"/>
              </a:rPr>
              <a:t>Achievable</a:t>
            </a:r>
            <a:r>
              <a:rPr lang="uk-UA" sz="3200" dirty="0">
                <a:ln w="3175">
                  <a:solidFill>
                    <a:schemeClr val="tx1"/>
                  </a:solidFill>
                </a:ln>
                <a:effectLst>
                  <a:outerShdw blurRad="38100" dist="38100" dir="2700000" algn="tl">
                    <a:srgbClr val="000000">
                      <a:alpha val="43137"/>
                    </a:srgbClr>
                  </a:outerShdw>
                </a:effectLst>
                <a:latin typeface="Times New Roman Cyr" pitchFamily="18" charset="-52"/>
              </a:rPr>
              <a:t>). </a:t>
            </a:r>
          </a:p>
          <a:p>
            <a:pPr algn="ctr">
              <a:defRPr/>
            </a:pPr>
            <a:r>
              <a:rPr lang="uk-UA" sz="3200" dirty="0">
                <a:ln w="3175">
                  <a:solidFill>
                    <a:schemeClr val="tx1"/>
                  </a:solidFill>
                </a:ln>
                <a:effectLst>
                  <a:outerShdw blurRad="38100" dist="38100" dir="2700000" algn="tl">
                    <a:srgbClr val="000000">
                      <a:alpha val="43137"/>
                    </a:srgbClr>
                  </a:outerShdw>
                </a:effectLst>
                <a:latin typeface="Times New Roman Cyr" pitchFamily="18" charset="-52"/>
              </a:rPr>
              <a:t>ALARA є практикою вимоги дотримання принципу підтримки доз опромінення пацієнтів і персоналу настільки низькими, наскільки розумно </a:t>
            </a:r>
            <a:r>
              <a:rPr lang="uk-UA" sz="3200" dirty="0" err="1">
                <a:ln w="3175">
                  <a:solidFill>
                    <a:schemeClr val="tx1"/>
                  </a:solidFill>
                </a:ln>
                <a:effectLst>
                  <a:outerShdw blurRad="38100" dist="38100" dir="2700000" algn="tl">
                    <a:srgbClr val="000000">
                      <a:alpha val="43137"/>
                    </a:srgbClr>
                  </a:outerShdw>
                </a:effectLst>
                <a:latin typeface="Times New Roman Cyr" pitchFamily="18" charset="-52"/>
              </a:rPr>
              <a:t>досяжно</a:t>
            </a:r>
            <a:r>
              <a:rPr lang="uk-UA" sz="3200" dirty="0">
                <a:ln w="3175">
                  <a:solidFill>
                    <a:schemeClr val="tx1"/>
                  </a:solidFill>
                </a:ln>
                <a:effectLst>
                  <a:outerShdw blurRad="38100" dist="38100" dir="2700000" algn="tl">
                    <a:srgbClr val="000000">
                      <a:alpha val="43137"/>
                    </a:srgbClr>
                  </a:outerShdw>
                </a:effectLst>
                <a:latin typeface="Times New Roman Cyr" pitchFamily="18" charset="-52"/>
              </a:rPr>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5750" y="1285875"/>
            <a:ext cx="8572500" cy="2733675"/>
          </a:xfrm>
          <a:prstGeom prst="rect">
            <a:avLst/>
          </a:prstGeom>
        </p:spPr>
        <p:txBody>
          <a:bodyPr>
            <a:spAutoFit/>
          </a:bodyPr>
          <a:lstStyle/>
          <a:p>
            <a:pPr algn="ctr">
              <a:lnSpc>
                <a:spcPct val="130000"/>
              </a:lnSpc>
              <a:defRPr/>
            </a:pPr>
            <a:r>
              <a:rPr lang="uk-UA" sz="3200" dirty="0">
                <a:effectLst>
                  <a:outerShdw blurRad="38100" dist="38100" dir="2700000" algn="tl">
                    <a:srgbClr val="000000">
                      <a:alpha val="43137"/>
                    </a:srgbClr>
                  </a:outerShdw>
                </a:effectLst>
                <a:latin typeface="+mn-lt"/>
                <a:cs typeface="Times New Roman" pitchFamily="18" charset="0"/>
              </a:rPr>
              <a:t>ДИАГНОСТИЧЕСКИЕ РЕФЕРЕНТН</a:t>
            </a:r>
            <a:r>
              <a:rPr lang="ru-RU" sz="3200" dirty="0">
                <a:effectLst>
                  <a:outerShdw blurRad="38100" dist="38100" dir="2700000" algn="tl">
                    <a:srgbClr val="000000">
                      <a:alpha val="43137"/>
                    </a:srgbClr>
                  </a:outerShdw>
                </a:effectLst>
                <a:latin typeface="+mn-lt"/>
                <a:cs typeface="Times New Roman" pitchFamily="18" charset="0"/>
              </a:rPr>
              <a:t>ЫЕ</a:t>
            </a:r>
            <a:r>
              <a:rPr lang="uk-UA" sz="3200" dirty="0">
                <a:effectLst>
                  <a:outerShdw blurRad="38100" dist="38100" dir="2700000" algn="tl">
                    <a:srgbClr val="000000">
                      <a:alpha val="43137"/>
                    </a:srgbClr>
                  </a:outerShdw>
                </a:effectLst>
                <a:latin typeface="+mn-lt"/>
                <a:cs typeface="Times New Roman" pitchFamily="18" charset="0"/>
              </a:rPr>
              <a:t> </a:t>
            </a:r>
            <a:br>
              <a:rPr lang="uk-UA" sz="3200" dirty="0">
                <a:effectLst>
                  <a:outerShdw blurRad="38100" dist="38100" dir="2700000" algn="tl">
                    <a:srgbClr val="000000">
                      <a:alpha val="43137"/>
                    </a:srgbClr>
                  </a:outerShdw>
                </a:effectLst>
                <a:latin typeface="+mn-lt"/>
                <a:cs typeface="Times New Roman" pitchFamily="18" charset="0"/>
              </a:rPr>
            </a:br>
            <a:r>
              <a:rPr lang="uk-UA" sz="3200" dirty="0">
                <a:effectLst>
                  <a:outerShdw blurRad="38100" dist="38100" dir="2700000" algn="tl">
                    <a:srgbClr val="000000">
                      <a:alpha val="43137"/>
                    </a:srgbClr>
                  </a:outerShdw>
                </a:effectLst>
                <a:latin typeface="+mn-lt"/>
                <a:cs typeface="Times New Roman" pitchFamily="18" charset="0"/>
              </a:rPr>
              <a:t>УРОВНИ (ДРУ)</a:t>
            </a:r>
            <a:br>
              <a:rPr lang="uk-UA" sz="3200" dirty="0">
                <a:effectLst>
                  <a:outerShdw blurRad="38100" dist="38100" dir="2700000" algn="tl">
                    <a:srgbClr val="000000">
                      <a:alpha val="43137"/>
                    </a:srgbClr>
                  </a:outerShdw>
                </a:effectLst>
                <a:latin typeface="+mn-lt"/>
                <a:cs typeface="Times New Roman" pitchFamily="18" charset="0"/>
              </a:rPr>
            </a:br>
            <a:r>
              <a:rPr lang="uk-UA" sz="3200" dirty="0">
                <a:effectLst>
                  <a:outerShdw blurRad="38100" dist="38100" dir="2700000" algn="tl">
                    <a:srgbClr val="000000">
                      <a:alpha val="43137"/>
                    </a:srgbClr>
                  </a:outerShdw>
                </a:effectLst>
                <a:latin typeface="+mn-lt"/>
                <a:cs typeface="Times New Roman" pitchFamily="18" charset="0"/>
              </a:rPr>
              <a:t>В РЕНТГЕНОДИАГНОСТИКЕ</a:t>
            </a:r>
            <a:br>
              <a:rPr lang="uk-UA" sz="3600" dirty="0"/>
            </a:br>
            <a:endParaRPr lang="uk-UA" sz="3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0001" y="813745"/>
            <a:ext cx="8643998" cy="5016758"/>
          </a:xfrm>
          <a:prstGeom prst="rect">
            <a:avLst/>
          </a:prstGeom>
        </p:spPr>
        <p:txBody>
          <a:bodyPr wrap="square">
            <a:spAutoFit/>
          </a:bodyPr>
          <a:lstStyle/>
          <a:p>
            <a:pPr algn="ctr"/>
            <a:r>
              <a:rPr lang="uk-UA" sz="3200" dirty="0">
                <a:effectLst>
                  <a:outerShdw blurRad="38100" dist="38100" dir="2700000" algn="tl">
                    <a:srgbClr val="000000">
                      <a:alpha val="43137"/>
                    </a:srgbClr>
                  </a:outerShdw>
                </a:effectLst>
              </a:rPr>
              <a:t>1984 року Рада Міністрів ЄС видала Директиву щодо захисту осіб, які проходять медичне опромінення (84/466/</a:t>
            </a:r>
            <a:r>
              <a:rPr lang="ru-RU" sz="3200" dirty="0" err="1">
                <a:effectLst>
                  <a:outerShdw blurRad="38100" dist="38100" dir="2700000" algn="tl">
                    <a:srgbClr val="000000">
                      <a:alpha val="43137"/>
                    </a:srgbClr>
                  </a:outerShdw>
                </a:effectLst>
              </a:rPr>
              <a:t>Euratom</a:t>
            </a:r>
            <a:r>
              <a:rPr lang="uk-UA" sz="3200" dirty="0">
                <a:effectLst>
                  <a:outerShdw blurRad="38100" dist="38100" dir="2700000" algn="tl">
                    <a:srgbClr val="000000">
                      <a:alpha val="43137"/>
                    </a:srgbClr>
                  </a:outerShdw>
                </a:effectLst>
              </a:rPr>
              <a:t>). </a:t>
            </a:r>
          </a:p>
          <a:p>
            <a:pPr algn="ctr"/>
            <a:r>
              <a:rPr lang="uk-UA" sz="3200" dirty="0">
                <a:effectLst>
                  <a:outerShdw blurRad="38100" dist="38100" dir="2700000" algn="tl">
                    <a:srgbClr val="000000">
                      <a:alpha val="43137"/>
                    </a:srgbClr>
                  </a:outerShdw>
                </a:effectLst>
              </a:rPr>
              <a:t>1997 року вона переглянута і називається </a:t>
            </a:r>
            <a:r>
              <a:rPr lang="uk-UA" sz="3200" dirty="0" err="1">
                <a:effectLst>
                  <a:outerShdw blurRad="38100" dist="38100" dir="2700000" algn="tl">
                    <a:srgbClr val="000000">
                      <a:alpha val="43137"/>
                    </a:srgbClr>
                  </a:outerShdw>
                </a:effectLst>
              </a:rPr>
              <a:t>“Директива</a:t>
            </a:r>
            <a:r>
              <a:rPr lang="uk-UA" sz="3200" dirty="0">
                <a:effectLst>
                  <a:outerShdw blurRad="38100" dist="38100" dir="2700000" algn="tl">
                    <a:srgbClr val="000000">
                      <a:alpha val="43137"/>
                    </a:srgbClr>
                  </a:outerShdw>
                </a:effectLst>
              </a:rPr>
              <a:t> з медичного опромінення (ДМО) </a:t>
            </a:r>
          </a:p>
          <a:p>
            <a:pPr algn="ctr"/>
            <a:r>
              <a:rPr lang="uk-UA" sz="3200" dirty="0">
                <a:effectLst>
                  <a:outerShdw blurRad="38100" dist="38100" dir="2700000" algn="tl">
                    <a:srgbClr val="000000">
                      <a:alpha val="43137"/>
                    </a:srgbClr>
                  </a:outerShdw>
                </a:effectLst>
              </a:rPr>
              <a:t>(</a:t>
            </a:r>
            <a:r>
              <a:rPr lang="ru-RU" sz="3200" dirty="0" err="1">
                <a:effectLst>
                  <a:outerShdw blurRad="38100" dist="38100" dir="2700000" algn="tl">
                    <a:srgbClr val="000000">
                      <a:alpha val="43137"/>
                    </a:srgbClr>
                  </a:outerShdw>
                </a:effectLst>
              </a:rPr>
              <a:t>the</a:t>
            </a:r>
            <a:r>
              <a:rPr lang="ru-RU" sz="3200" dirty="0">
                <a:effectLst>
                  <a:outerShdw blurRad="38100" dist="38100" dir="2700000" algn="tl">
                    <a:srgbClr val="000000">
                      <a:alpha val="43137"/>
                    </a:srgbClr>
                  </a:outerShdw>
                </a:effectLst>
              </a:rPr>
              <a:t> </a:t>
            </a:r>
            <a:r>
              <a:rPr lang="ru-RU" sz="3200" dirty="0" err="1">
                <a:effectLst>
                  <a:outerShdw blurRad="38100" dist="38100" dir="2700000" algn="tl">
                    <a:srgbClr val="000000">
                      <a:alpha val="43137"/>
                    </a:srgbClr>
                  </a:outerShdw>
                </a:effectLst>
              </a:rPr>
              <a:t>Medical</a:t>
            </a:r>
            <a:r>
              <a:rPr lang="ru-RU" sz="3200" dirty="0">
                <a:effectLst>
                  <a:outerShdw blurRad="38100" dist="38100" dir="2700000" algn="tl">
                    <a:srgbClr val="000000">
                      <a:alpha val="43137"/>
                    </a:srgbClr>
                  </a:outerShdw>
                </a:effectLst>
              </a:rPr>
              <a:t> </a:t>
            </a:r>
            <a:r>
              <a:rPr lang="ru-RU" sz="3200" dirty="0" err="1">
                <a:effectLst>
                  <a:outerShdw blurRad="38100" dist="38100" dir="2700000" algn="tl">
                    <a:srgbClr val="000000">
                      <a:alpha val="43137"/>
                    </a:srgbClr>
                  </a:outerShdw>
                </a:effectLst>
              </a:rPr>
              <a:t>Exposure</a:t>
            </a:r>
            <a:r>
              <a:rPr lang="ru-RU" sz="3200" dirty="0">
                <a:effectLst>
                  <a:outerShdw blurRad="38100" dist="38100" dir="2700000" algn="tl">
                    <a:srgbClr val="000000">
                      <a:alpha val="43137"/>
                    </a:srgbClr>
                  </a:outerShdw>
                </a:effectLst>
              </a:rPr>
              <a:t> </a:t>
            </a:r>
            <a:r>
              <a:rPr lang="ru-RU" sz="3200" dirty="0" err="1">
                <a:effectLst>
                  <a:outerShdw blurRad="38100" dist="38100" dir="2700000" algn="tl">
                    <a:srgbClr val="000000">
                      <a:alpha val="43137"/>
                    </a:srgbClr>
                  </a:outerShdw>
                </a:effectLst>
              </a:rPr>
              <a:t>Directive</a:t>
            </a:r>
            <a:r>
              <a:rPr lang="uk-UA" sz="3200" dirty="0">
                <a:effectLst>
                  <a:outerShdw blurRad="38100" dist="38100" dir="2700000" algn="tl">
                    <a:srgbClr val="000000">
                      <a:alpha val="43137"/>
                    </a:srgbClr>
                  </a:outerShdw>
                </a:effectLst>
              </a:rPr>
              <a:t> (</a:t>
            </a:r>
            <a:r>
              <a:rPr lang="ru-RU" sz="3200" dirty="0">
                <a:effectLst>
                  <a:outerShdw blurRad="38100" dist="38100" dir="2700000" algn="tl">
                    <a:srgbClr val="000000">
                      <a:alpha val="43137"/>
                    </a:srgbClr>
                  </a:outerShdw>
                </a:effectLst>
              </a:rPr>
              <a:t>MED</a:t>
            </a:r>
            <a:r>
              <a:rPr lang="uk-UA" sz="3200" dirty="0">
                <a:effectLst>
                  <a:outerShdw blurRad="38100" dist="38100" dir="2700000" algn="tl">
                    <a:srgbClr val="000000">
                      <a:alpha val="43137"/>
                    </a:srgbClr>
                  </a:outerShdw>
                </a:effectLst>
              </a:rPr>
              <a:t>) (97/43/</a:t>
            </a:r>
            <a:r>
              <a:rPr lang="ru-RU" sz="3200" dirty="0" err="1">
                <a:effectLst>
                  <a:outerShdw blurRad="38100" dist="38100" dir="2700000" algn="tl">
                    <a:srgbClr val="000000">
                      <a:alpha val="43137"/>
                    </a:srgbClr>
                  </a:outerShdw>
                </a:effectLst>
              </a:rPr>
              <a:t>Euratom</a:t>
            </a:r>
            <a:r>
              <a:rPr lang="uk-UA" sz="3200" dirty="0">
                <a:effectLst>
                  <a:outerShdw blurRad="38100" dist="38100" dir="2700000" algn="tl">
                    <a:srgbClr val="000000">
                      <a:alpha val="43137"/>
                    </a:srgbClr>
                  </a:outerShdw>
                </a:effectLst>
              </a:rPr>
              <a:t>). </a:t>
            </a:r>
          </a:p>
          <a:p>
            <a:pPr algn="ctr"/>
            <a:r>
              <a:rPr lang="uk-UA" sz="3200" dirty="0">
                <a:effectLst>
                  <a:outerShdw blurRad="38100" dist="38100" dir="2700000" algn="tl">
                    <a:srgbClr val="000000">
                      <a:alpha val="43137"/>
                    </a:srgbClr>
                  </a:outerShdw>
                </a:effectLst>
              </a:rPr>
              <a:t>ДМО</a:t>
            </a:r>
            <a:r>
              <a:rPr lang="ru-RU" sz="3200" dirty="0">
                <a:effectLst>
                  <a:outerShdw blurRad="38100" dist="38100" dir="2700000" algn="tl">
                    <a:srgbClr val="000000">
                      <a:alpha val="43137"/>
                    </a:srgbClr>
                  </a:outerShdw>
                </a:effectLst>
              </a:rPr>
              <a:t> мала бути </a:t>
            </a:r>
            <a:r>
              <a:rPr lang="uk-UA" sz="3200" dirty="0" err="1">
                <a:effectLst>
                  <a:outerShdw blurRad="38100" dist="38100" dir="2700000" algn="tl">
                    <a:srgbClr val="000000">
                      <a:alpha val="43137"/>
                    </a:srgbClr>
                  </a:outerShdw>
                </a:effectLst>
              </a:rPr>
              <a:t>імплементована</a:t>
            </a:r>
            <a:r>
              <a:rPr lang="ru-RU" sz="3200" dirty="0">
                <a:effectLst>
                  <a:outerShdw blurRad="38100" dist="38100" dir="2700000" algn="tl">
                    <a:srgbClr val="000000">
                      <a:alpha val="43137"/>
                    </a:srgbClr>
                  </a:outerShdw>
                </a:effectLst>
              </a:rPr>
              <a:t> в </a:t>
            </a:r>
            <a:r>
              <a:rPr lang="ru-RU" sz="3200" dirty="0" err="1">
                <a:effectLst>
                  <a:outerShdw blurRad="38100" dist="38100" dir="2700000" algn="tl">
                    <a:srgbClr val="000000">
                      <a:alpha val="43137"/>
                    </a:srgbClr>
                  </a:outerShdw>
                </a:effectLst>
              </a:rPr>
              <a:t>національн</a:t>
            </a:r>
            <a:r>
              <a:rPr lang="uk-UA" sz="3200" dirty="0">
                <a:effectLst>
                  <a:outerShdw blurRad="38100" dist="38100" dir="2700000" algn="tl">
                    <a:srgbClr val="000000">
                      <a:alpha val="43137"/>
                    </a:srgbClr>
                  </a:outerShdw>
                </a:effectLst>
              </a:rPr>
              <a:t>і</a:t>
            </a:r>
            <a:r>
              <a:rPr lang="ru-RU" sz="3200" dirty="0">
                <a:effectLst>
                  <a:outerShdw blurRad="38100" dist="38100" dir="2700000" algn="tl">
                    <a:srgbClr val="000000">
                      <a:alpha val="43137"/>
                    </a:srgbClr>
                  </a:outerShdw>
                </a:effectLst>
              </a:rPr>
              <a:t> </a:t>
            </a:r>
            <a:r>
              <a:rPr lang="ru-RU" sz="3200" dirty="0" err="1">
                <a:effectLst>
                  <a:outerShdw blurRad="38100" dist="38100" dir="2700000" algn="tl">
                    <a:srgbClr val="000000">
                      <a:alpha val="43137"/>
                    </a:srgbClr>
                  </a:outerShdw>
                </a:effectLst>
              </a:rPr>
              <a:t>законодавств</a:t>
            </a:r>
            <a:r>
              <a:rPr lang="uk-UA" sz="3200" dirty="0">
                <a:effectLst>
                  <a:outerShdw blurRad="38100" dist="38100" dir="2700000" algn="tl">
                    <a:srgbClr val="000000">
                      <a:alpha val="43137"/>
                    </a:srgbClr>
                  </a:outerShdw>
                </a:effectLst>
              </a:rPr>
              <a:t>а</a:t>
            </a:r>
            <a:r>
              <a:rPr lang="ru-RU" sz="3200" dirty="0">
                <a:effectLst>
                  <a:outerShdw blurRad="38100" dist="38100" dir="2700000" algn="tl">
                    <a:srgbClr val="000000">
                      <a:alpha val="43137"/>
                    </a:srgbClr>
                  </a:outerShdw>
                </a:effectLst>
              </a:rPr>
              <a:t> </a:t>
            </a:r>
          </a:p>
          <a:p>
            <a:pPr algn="ctr"/>
            <a:r>
              <a:rPr lang="ru-RU" sz="3200" dirty="0">
                <a:solidFill>
                  <a:srgbClr val="FF0000"/>
                </a:solidFill>
                <a:effectLst>
                  <a:outerShdw blurRad="38100" dist="38100" dir="2700000" algn="tl">
                    <a:srgbClr val="000000">
                      <a:alpha val="43137"/>
                    </a:srgbClr>
                  </a:outerShdw>
                </a:effectLst>
              </a:rPr>
              <a:t>до 13</a:t>
            </a:r>
            <a:r>
              <a:rPr lang="uk-UA" sz="3200" dirty="0">
                <a:solidFill>
                  <a:srgbClr val="FF0000"/>
                </a:solidFill>
                <a:effectLst>
                  <a:outerShdw blurRad="38100" dist="38100" dir="2700000" algn="tl">
                    <a:srgbClr val="000000">
                      <a:alpha val="43137"/>
                    </a:srgbClr>
                  </a:outerShdw>
                </a:effectLst>
              </a:rPr>
              <a:t> т</a:t>
            </a:r>
            <a:r>
              <a:rPr lang="ru-RU" sz="3200" dirty="0" err="1">
                <a:solidFill>
                  <a:srgbClr val="FF0000"/>
                </a:solidFill>
                <a:effectLst>
                  <a:outerShdw blurRad="38100" dist="38100" dir="2700000" algn="tl">
                    <a:srgbClr val="000000">
                      <a:alpha val="43137"/>
                    </a:srgbClr>
                  </a:outerShdw>
                </a:effectLst>
              </a:rPr>
              <a:t>равня</a:t>
            </a:r>
            <a:r>
              <a:rPr lang="ru-RU" sz="3200" dirty="0">
                <a:solidFill>
                  <a:srgbClr val="FF0000"/>
                </a:solidFill>
                <a:effectLst>
                  <a:outerShdw blurRad="38100" dist="38100" dir="2700000" algn="tl">
                    <a:srgbClr val="000000">
                      <a:alpha val="43137"/>
                    </a:srgbClr>
                  </a:outerShdw>
                </a:effectLst>
              </a:rPr>
              <a:t> 2000 року</a:t>
            </a:r>
            <a:r>
              <a:rPr lang="ru-RU" sz="3200" dirty="0"/>
              <a:t>.</a:t>
            </a:r>
            <a:endParaRPr lang="uk-UA" sz="3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214290"/>
            <a:ext cx="8643998" cy="5016758"/>
          </a:xfrm>
          <a:prstGeom prst="rect">
            <a:avLst/>
          </a:prstGeom>
        </p:spPr>
        <p:txBody>
          <a:bodyPr wrap="square">
            <a:spAutoFit/>
          </a:bodyPr>
          <a:lstStyle/>
          <a:p>
            <a:pPr algn="ctr"/>
            <a:r>
              <a:rPr lang="uk-UA" sz="3200" dirty="0">
                <a:effectLst>
                  <a:outerShdw blurRad="38100" dist="38100" dir="2700000" algn="tl">
                    <a:srgbClr val="000000">
                      <a:alpha val="43137"/>
                    </a:srgbClr>
                  </a:outerShdw>
                </a:effectLst>
              </a:rPr>
              <a:t>У порівнянні з попередньою Директивою </a:t>
            </a:r>
          </a:p>
          <a:p>
            <a:pPr algn="ctr"/>
            <a:r>
              <a:rPr lang="uk-UA" sz="3200" dirty="0">
                <a:effectLst>
                  <a:outerShdw blurRad="38100" dist="38100" dir="2700000" algn="tl">
                    <a:srgbClr val="000000">
                      <a:alpha val="43137"/>
                    </a:srgbClr>
                  </a:outerShdw>
                </a:effectLst>
              </a:rPr>
              <a:t>є впровадження діагностичних референтних рівнів (ДРР), рекомендованих МКРЗ </a:t>
            </a:r>
          </a:p>
          <a:p>
            <a:pPr algn="ctr"/>
            <a:r>
              <a:rPr lang="uk-UA" sz="3200" dirty="0">
                <a:effectLst>
                  <a:outerShdw blurRad="38100" dist="38100" dir="2700000" algn="tl">
                    <a:srgbClr val="000000">
                      <a:alpha val="43137"/>
                    </a:srgbClr>
                  </a:outerShdw>
                </a:effectLst>
              </a:rPr>
              <a:t>у публікації 73 (МКРЗ 73). </a:t>
            </a:r>
          </a:p>
          <a:p>
            <a:r>
              <a:rPr lang="uk-UA" sz="3200" dirty="0">
                <a:solidFill>
                  <a:srgbClr val="FF0000"/>
                </a:solidFill>
                <a:effectLst>
                  <a:outerShdw blurRad="38100" dist="38100" dir="2700000" algn="tl">
                    <a:srgbClr val="000000">
                      <a:alpha val="43137"/>
                    </a:srgbClr>
                  </a:outerShdw>
                </a:effectLst>
              </a:rPr>
              <a:t>Стаття</a:t>
            </a:r>
            <a:r>
              <a:rPr lang="ru-RU" sz="3200" dirty="0">
                <a:solidFill>
                  <a:srgbClr val="FF0000"/>
                </a:solidFill>
                <a:effectLst>
                  <a:outerShdw blurRad="38100" dist="38100" dir="2700000" algn="tl">
                    <a:srgbClr val="000000">
                      <a:alpha val="43137"/>
                    </a:srgbClr>
                  </a:outerShdw>
                </a:effectLst>
              </a:rPr>
              <a:t> 4 (2а) </a:t>
            </a:r>
            <a:r>
              <a:rPr lang="uk-UA" sz="3200" dirty="0">
                <a:effectLst>
                  <a:outerShdw blurRad="38100" dist="38100" dir="2700000" algn="tl">
                    <a:srgbClr val="000000">
                      <a:alpha val="43137"/>
                    </a:srgbClr>
                  </a:outerShdw>
                </a:effectLst>
              </a:rPr>
              <a:t>ДМО </a:t>
            </a:r>
            <a:r>
              <a:rPr lang="ru-RU" sz="3200" dirty="0" err="1">
                <a:effectLst>
                  <a:outerShdw blurRad="38100" dist="38100" dir="2700000" algn="tl">
                    <a:srgbClr val="000000">
                      <a:alpha val="43137"/>
                    </a:srgbClr>
                  </a:outerShdw>
                </a:effectLst>
              </a:rPr>
              <a:t>вимагає</a:t>
            </a:r>
            <a:r>
              <a:rPr lang="ru-RU" sz="3200" dirty="0">
                <a:effectLst>
                  <a:outerShdw blurRad="38100" dist="38100" dir="2700000" algn="tl">
                    <a:srgbClr val="000000">
                      <a:alpha val="43137"/>
                    </a:srgbClr>
                  </a:outerShdw>
                </a:effectLst>
              </a:rPr>
              <a:t>, </a:t>
            </a:r>
            <a:r>
              <a:rPr lang="ru-RU" sz="3200" dirty="0" err="1">
                <a:effectLst>
                  <a:outerShdw blurRad="38100" dist="38100" dir="2700000" algn="tl">
                    <a:srgbClr val="000000">
                      <a:alpha val="43137"/>
                    </a:srgbClr>
                  </a:outerShdw>
                </a:effectLst>
              </a:rPr>
              <a:t>щоб</a:t>
            </a:r>
            <a:r>
              <a:rPr lang="ru-RU" sz="3200" dirty="0">
                <a:effectLst>
                  <a:outerShdw blurRad="38100" dist="38100" dir="2700000" algn="tl">
                    <a:srgbClr val="000000">
                      <a:alpha val="43137"/>
                    </a:srgbClr>
                  </a:outerShdw>
                </a:effectLst>
              </a:rPr>
              <a:t> </a:t>
            </a:r>
            <a:r>
              <a:rPr lang="ru-RU" sz="3200" dirty="0" err="1">
                <a:effectLst>
                  <a:outerShdw blurRad="38100" dist="38100" dir="2700000" algn="tl">
                    <a:srgbClr val="000000">
                      <a:alpha val="43137"/>
                    </a:srgbClr>
                  </a:outerShdw>
                </a:effectLst>
              </a:rPr>
              <a:t>держави</a:t>
            </a:r>
            <a:r>
              <a:rPr lang="ru-RU" sz="3200" dirty="0">
                <a:effectLst>
                  <a:outerShdw blurRad="38100" dist="38100" dir="2700000" algn="tl">
                    <a:srgbClr val="000000">
                      <a:alpha val="43137"/>
                    </a:srgbClr>
                  </a:outerShdw>
                </a:effectLst>
              </a:rPr>
              <a:t>-	члени </a:t>
            </a:r>
            <a:r>
              <a:rPr lang="ru-RU" sz="3200" dirty="0" err="1">
                <a:effectLst>
                  <a:outerShdw blurRad="38100" dist="38100" dir="2700000" algn="tl">
                    <a:srgbClr val="000000">
                      <a:alpha val="43137"/>
                    </a:srgbClr>
                  </a:outerShdw>
                </a:effectLst>
              </a:rPr>
              <a:t>сприя</a:t>
            </a:r>
            <a:r>
              <a:rPr lang="uk-UA" sz="3200" dirty="0">
                <a:effectLst>
                  <a:outerShdw blurRad="38100" dist="38100" dir="2700000" algn="tl">
                    <a:srgbClr val="000000">
                      <a:alpha val="43137"/>
                    </a:srgbClr>
                  </a:outerShdw>
                </a:effectLst>
              </a:rPr>
              <a:t>л</a:t>
            </a:r>
            <a:r>
              <a:rPr lang="ru-RU" sz="3200" dirty="0">
                <a:effectLst>
                  <a:outerShdw blurRad="38100" dist="38100" dir="2700000" algn="tl">
                    <a:srgbClr val="000000">
                      <a:alpha val="43137"/>
                    </a:srgbClr>
                  </a:outerShdw>
                </a:effectLst>
              </a:rPr>
              <a:t>и </a:t>
            </a:r>
            <a:r>
              <a:rPr lang="ru-RU" sz="3200" dirty="0" err="1">
                <a:effectLst>
                  <a:outerShdw blurRad="38100" dist="38100" dir="2700000" algn="tl">
                    <a:srgbClr val="000000">
                      <a:alpha val="43137"/>
                    </a:srgbClr>
                  </a:outerShdw>
                </a:effectLst>
              </a:rPr>
              <a:t>створенню</a:t>
            </a:r>
            <a:r>
              <a:rPr lang="ru-RU" sz="3200" dirty="0">
                <a:effectLst>
                  <a:outerShdw blurRad="38100" dist="38100" dir="2700000" algn="tl">
                    <a:srgbClr val="000000">
                      <a:alpha val="43137"/>
                    </a:srgbClr>
                  </a:outerShdw>
                </a:effectLst>
              </a:rPr>
              <a:t> та 	</a:t>
            </a:r>
            <a:r>
              <a:rPr lang="ru-RU" sz="3200" dirty="0" err="1">
                <a:effectLst>
                  <a:outerShdw blurRad="38100" dist="38100" dir="2700000" algn="tl">
                    <a:srgbClr val="000000">
                      <a:alpha val="43137"/>
                    </a:srgbClr>
                  </a:outerShdw>
                </a:effectLst>
              </a:rPr>
              <a:t>використанню</a:t>
            </a:r>
            <a:r>
              <a:rPr lang="ru-RU" sz="3200" dirty="0">
                <a:effectLst>
                  <a:outerShdw blurRad="38100" dist="38100" dir="2700000" algn="tl">
                    <a:srgbClr val="000000">
                      <a:alpha val="43137"/>
                    </a:srgbClr>
                  </a:outerShdw>
                </a:effectLst>
              </a:rPr>
              <a:t>	</a:t>
            </a:r>
            <a:r>
              <a:rPr lang="ru-RU" sz="3200" dirty="0" err="1">
                <a:effectLst>
                  <a:outerShdw blurRad="38100" dist="38100" dir="2700000" algn="tl">
                    <a:srgbClr val="000000">
                      <a:alpha val="43137"/>
                    </a:srgbClr>
                  </a:outerShdw>
                </a:effectLst>
              </a:rPr>
              <a:t>цих</a:t>
            </a:r>
            <a:r>
              <a:rPr lang="ru-RU" sz="3200" dirty="0">
                <a:effectLst>
                  <a:outerShdw blurRad="38100" dist="38100" dir="2700000" algn="tl">
                    <a:srgbClr val="000000">
                      <a:alpha val="43137"/>
                    </a:srgbClr>
                  </a:outerShdw>
                </a:effectLst>
              </a:rPr>
              <a:t> </a:t>
            </a:r>
            <a:r>
              <a:rPr lang="ru-RU" sz="3200" dirty="0" err="1">
                <a:effectLst>
                  <a:outerShdw blurRad="38100" dist="38100" dir="2700000" algn="tl">
                    <a:srgbClr val="000000">
                      <a:alpha val="43137"/>
                    </a:srgbClr>
                  </a:outerShdw>
                </a:effectLst>
              </a:rPr>
              <a:t>рівн</a:t>
            </a:r>
            <a:r>
              <a:rPr lang="uk-UA" sz="3200" dirty="0" err="1">
                <a:effectLst>
                  <a:outerShdw blurRad="38100" dist="38100" dir="2700000" algn="tl">
                    <a:srgbClr val="000000">
                      <a:alpha val="43137"/>
                    </a:srgbClr>
                  </a:outerShdw>
                </a:effectLst>
              </a:rPr>
              <a:t>ів</a:t>
            </a:r>
            <a:r>
              <a:rPr lang="ru-RU" sz="3200" dirty="0">
                <a:effectLst>
                  <a:outerShdw blurRad="38100" dist="38100" dir="2700000" algn="tl">
                    <a:srgbClr val="000000">
                      <a:alpha val="43137"/>
                    </a:srgbClr>
                  </a:outerShdw>
                </a:effectLst>
              </a:rPr>
              <a:t> </a:t>
            </a:r>
            <a:r>
              <a:rPr lang="ru-RU" sz="3200" dirty="0" err="1">
                <a:effectLst>
                  <a:outerShdw blurRad="38100" dist="38100" dir="2700000" algn="tl">
                    <a:srgbClr val="000000">
                      <a:alpha val="43137"/>
                    </a:srgbClr>
                  </a:outerShdw>
                </a:effectLst>
              </a:rPr>
              <a:t>і</a:t>
            </a:r>
            <a:r>
              <a:rPr lang="ru-RU" sz="3200" dirty="0">
                <a:effectLst>
                  <a:outerShdw blurRad="38100" dist="38100" dir="2700000" algn="tl">
                    <a:srgbClr val="000000">
                      <a:alpha val="43137"/>
                    </a:srgbClr>
                  </a:outerShdw>
                </a:effectLst>
              </a:rPr>
              <a:t> </a:t>
            </a:r>
            <a:r>
              <a:rPr lang="ru-RU" sz="3200" dirty="0" err="1">
                <a:effectLst>
                  <a:outerShdw blurRad="38100" dist="38100" dir="2700000" algn="tl">
                    <a:srgbClr val="000000">
                      <a:alpha val="43137"/>
                    </a:srgbClr>
                  </a:outerShdw>
                </a:effectLst>
              </a:rPr>
              <a:t>забезпечи</a:t>
            </a:r>
            <a:r>
              <a:rPr lang="uk-UA" sz="3200" dirty="0">
                <a:effectLst>
                  <a:outerShdw blurRad="38100" dist="38100" dir="2700000" algn="tl">
                    <a:srgbClr val="000000">
                      <a:alpha val="43137"/>
                    </a:srgbClr>
                  </a:outerShdw>
                </a:effectLst>
              </a:rPr>
              <a:t>л</a:t>
            </a:r>
            <a:r>
              <a:rPr lang="ru-RU" sz="3200" dirty="0">
                <a:effectLst>
                  <a:outerShdw blurRad="38100" dist="38100" dir="2700000" algn="tl">
                    <a:srgbClr val="000000">
                      <a:alpha val="43137"/>
                    </a:srgbClr>
                  </a:outerShdw>
                </a:effectLst>
              </a:rPr>
              <a:t>и 	</a:t>
            </a:r>
            <a:r>
              <a:rPr lang="uk-UA" sz="3200" dirty="0">
                <a:effectLst>
                  <a:outerShdw blurRad="38100" dist="38100" dir="2700000" algn="tl">
                    <a:srgbClr val="000000">
                      <a:alpha val="43137"/>
                    </a:srgbClr>
                  </a:outerShdw>
                </a:effectLst>
              </a:rPr>
              <a:t>методичними 	посібниками</a:t>
            </a:r>
            <a:r>
              <a:rPr lang="ru-RU" sz="3200" dirty="0">
                <a:effectLst>
                  <a:outerShdw blurRad="38100" dist="38100" dir="2700000" algn="tl">
                    <a:srgbClr val="000000">
                      <a:alpha val="43137"/>
                    </a:srgbClr>
                  </a:outerShdw>
                </a:effectLst>
              </a:rPr>
              <a:t>, </a:t>
            </a:r>
          </a:p>
          <a:p>
            <a:r>
              <a:rPr lang="uk-UA" sz="3200" dirty="0">
                <a:solidFill>
                  <a:srgbClr val="FF0000"/>
                </a:solidFill>
                <a:effectLst>
                  <a:outerShdw blurRad="38100" dist="38100" dir="2700000" algn="tl">
                    <a:srgbClr val="000000">
                      <a:alpha val="43137"/>
                    </a:srgbClr>
                  </a:outerShdw>
                </a:effectLst>
              </a:rPr>
              <a:t>Стаття</a:t>
            </a:r>
            <a:r>
              <a:rPr lang="ru-RU" sz="3200" dirty="0">
                <a:solidFill>
                  <a:srgbClr val="FF0000"/>
                </a:solidFill>
                <a:effectLst>
                  <a:outerShdw blurRad="38100" dist="38100" dir="2700000" algn="tl">
                    <a:srgbClr val="000000">
                      <a:alpha val="43137"/>
                    </a:srgbClr>
                  </a:outerShdw>
                </a:effectLst>
              </a:rPr>
              <a:t> 4 (3)</a:t>
            </a:r>
            <a:r>
              <a:rPr lang="uk-UA" sz="3200" dirty="0">
                <a:solidFill>
                  <a:srgbClr val="FF0000"/>
                </a:solidFill>
                <a:effectLst>
                  <a:outerShdw blurRad="38100" dist="38100" dir="2700000" algn="tl">
                    <a:srgbClr val="000000">
                      <a:alpha val="43137"/>
                    </a:srgbClr>
                  </a:outerShdw>
                </a:effectLst>
              </a:rPr>
              <a:t> </a:t>
            </a:r>
            <a:r>
              <a:rPr lang="uk-UA" sz="3200" dirty="0">
                <a:effectLst>
                  <a:outerShdw blurRad="38100" dist="38100" dir="2700000" algn="tl">
                    <a:srgbClr val="000000">
                      <a:alpha val="43137"/>
                    </a:srgbClr>
                  </a:outerShdw>
                </a:effectLst>
              </a:rPr>
              <a:t>вимагає</a:t>
            </a:r>
            <a:r>
              <a:rPr lang="ru-RU" sz="3200" dirty="0">
                <a:effectLst>
                  <a:outerShdw blurRad="38100" dist="38100" dir="2700000" algn="tl">
                    <a:srgbClr val="000000">
                      <a:alpha val="43137"/>
                    </a:srgbClr>
                  </a:outerShdw>
                </a:effectLst>
              </a:rPr>
              <a:t> </a:t>
            </a:r>
            <a:r>
              <a:rPr lang="ru-RU" sz="3200" dirty="0" err="1">
                <a:effectLst>
                  <a:outerShdw blurRad="38100" dist="38100" dir="2700000" algn="tl">
                    <a:srgbClr val="000000">
                      <a:alpha val="43137"/>
                    </a:srgbClr>
                  </a:outerShdw>
                </a:effectLst>
              </a:rPr>
              <a:t>забезпечити</a:t>
            </a:r>
            <a:r>
              <a:rPr lang="ru-RU" sz="3200" dirty="0">
                <a:effectLst>
                  <a:outerShdw blurRad="38100" dist="38100" dir="2700000" algn="tl">
                    <a:srgbClr val="000000">
                      <a:alpha val="43137"/>
                    </a:srgbClr>
                  </a:outerShdw>
                </a:effectLst>
              </a:rPr>
              <a:t> </a:t>
            </a:r>
            <a:r>
              <a:rPr lang="uk-UA" sz="3200" dirty="0">
                <a:effectLst>
                  <a:outerShdw blurRad="38100" dist="38100" dir="2700000" algn="tl">
                    <a:srgbClr val="000000">
                      <a:alpha val="43137"/>
                    </a:srgbClr>
                  </a:outerShdw>
                </a:effectLst>
              </a:rPr>
              <a:t>створення 	національних </a:t>
            </a:r>
            <a:r>
              <a:rPr lang="ru-RU" sz="3200" dirty="0" err="1">
                <a:effectLst>
                  <a:outerShdw blurRad="38100" dist="38100" dir="2700000" algn="tl">
                    <a:srgbClr val="000000">
                      <a:alpha val="43137"/>
                    </a:srgbClr>
                  </a:outerShdw>
                </a:effectLst>
              </a:rPr>
              <a:t>програм</a:t>
            </a:r>
            <a:r>
              <a:rPr lang="ru-RU" sz="3200" dirty="0">
                <a:effectLst>
                  <a:outerShdw blurRad="38100" dist="38100" dir="2700000" algn="tl">
                    <a:srgbClr val="000000">
                      <a:alpha val="43137"/>
                    </a:srgbClr>
                  </a:outerShdw>
                </a:effectLst>
              </a:rPr>
              <a:t> </a:t>
            </a:r>
            <a:r>
              <a:rPr lang="ru-RU" sz="3200" dirty="0" err="1">
                <a:effectLst>
                  <a:outerShdw blurRad="38100" dist="38100" dir="2700000" algn="tl">
                    <a:srgbClr val="000000">
                      <a:alpha val="43137"/>
                    </a:srgbClr>
                  </a:outerShdw>
                </a:effectLst>
              </a:rPr>
              <a:t>якості</a:t>
            </a:r>
            <a:r>
              <a:rPr lang="ru-RU" sz="3200" dirty="0">
                <a:effectLst>
                  <a:outerShdw blurRad="38100" dist="38100" dir="2700000" algn="tl">
                    <a:srgbClr val="000000">
                      <a:alpha val="43137"/>
                    </a:srgbClr>
                  </a:outerShdw>
                </a:effectLst>
              </a:rPr>
              <a:t>.</a:t>
            </a:r>
            <a:endParaRPr lang="uk-UA" sz="3200" dirty="0">
              <a:effectLst>
                <a:outerShdw blurRad="38100" dist="38100" dir="2700000" algn="tl">
                  <a:srgbClr val="000000">
                    <a:alpha val="43137"/>
                  </a:srgbClr>
                </a:outerShdw>
              </a:effectLs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214290"/>
            <a:ext cx="8643998" cy="5016758"/>
          </a:xfrm>
          <a:prstGeom prst="rect">
            <a:avLst/>
          </a:prstGeom>
        </p:spPr>
        <p:txBody>
          <a:bodyPr wrap="square">
            <a:spAutoFit/>
          </a:bodyPr>
          <a:lstStyle/>
          <a:p>
            <a:pPr algn="ctr"/>
            <a:r>
              <a:rPr lang="uk-UA" sz="3200" b="1" dirty="0">
                <a:solidFill>
                  <a:srgbClr val="FF0000"/>
                </a:solidFill>
              </a:rPr>
              <a:t>Діагностичний Референтний Рівень</a:t>
            </a:r>
            <a:r>
              <a:rPr lang="uk-UA" sz="3200" b="1" dirty="0"/>
              <a:t>: </a:t>
            </a:r>
          </a:p>
          <a:p>
            <a:pPr algn="ctr"/>
            <a:r>
              <a:rPr lang="uk-UA" sz="3200" dirty="0"/>
              <a:t>рівні доз в </a:t>
            </a:r>
            <a:r>
              <a:rPr lang="uk-UA" sz="3200" dirty="0" err="1"/>
              <a:t>радіодіагностиці</a:t>
            </a:r>
            <a:r>
              <a:rPr lang="uk-UA" sz="3200" dirty="0"/>
              <a:t> для типових досліджень і для груп стандартних пацієнтів або стандартних фантомів </a:t>
            </a:r>
          </a:p>
          <a:p>
            <a:pPr algn="ctr"/>
            <a:r>
              <a:rPr lang="uk-UA" sz="3200" dirty="0"/>
              <a:t>для загальновизнаних типів обладнання. Кладеться, що ці рівні не будуть перевищені за стандартних процедур, </a:t>
            </a:r>
            <a:r>
              <a:rPr lang="uk-UA" sz="3200" i="1" dirty="0"/>
              <a:t>якщо застосовується належна і нормальна практика організації діагностичної і технічної роботи</a:t>
            </a:r>
            <a:r>
              <a:rPr lang="uk-UA" sz="3200" dirty="0"/>
              <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596" y="428604"/>
            <a:ext cx="8286808" cy="4462760"/>
          </a:xfrm>
          <a:prstGeom prst="rect">
            <a:avLst/>
          </a:prstGeom>
        </p:spPr>
        <p:txBody>
          <a:bodyPr>
            <a:spAutoFit/>
          </a:bodyPr>
          <a:lstStyle/>
          <a:p>
            <a:pPr algn="ctr" fontAlgn="auto">
              <a:spcBef>
                <a:spcPts val="0"/>
              </a:spcBef>
              <a:spcAft>
                <a:spcPts val="0"/>
              </a:spcAft>
              <a:defRPr/>
            </a:pPr>
            <a:r>
              <a:rPr lang="uk-UA" sz="2800" dirty="0">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rPr>
              <a:t>Міністерство охорони </a:t>
            </a:r>
            <a:r>
              <a:rPr lang="uk-UA" sz="2800" dirty="0" err="1">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rPr>
              <a:t>здоровʼя</a:t>
            </a:r>
            <a:r>
              <a:rPr lang="uk-UA" sz="2800" dirty="0">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rPr>
              <a:t> України</a:t>
            </a:r>
          </a:p>
          <a:p>
            <a:pPr algn="ctr" fontAlgn="auto">
              <a:spcBef>
                <a:spcPts val="0"/>
              </a:spcBef>
              <a:spcAft>
                <a:spcPts val="0"/>
              </a:spcAft>
              <a:defRPr/>
            </a:pPr>
            <a:r>
              <a:rPr lang="uk-UA" sz="2800" dirty="0">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rPr>
              <a:t>Комітет з питань гігієнічного регламентування</a:t>
            </a:r>
          </a:p>
          <a:p>
            <a:pPr algn="ctr" fontAlgn="auto">
              <a:spcBef>
                <a:spcPts val="0"/>
              </a:spcBef>
              <a:spcAft>
                <a:spcPts val="0"/>
              </a:spcAft>
              <a:defRPr/>
            </a:pPr>
            <a:r>
              <a:rPr lang="uk-UA" sz="2800" dirty="0">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rPr>
              <a:t>Національна комісія </a:t>
            </a:r>
            <a:r>
              <a:rPr lang="uk-UA" sz="2800" dirty="0" err="1">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rPr>
              <a:t>зрадіаційного</a:t>
            </a:r>
            <a:r>
              <a:rPr lang="uk-UA" sz="2800" dirty="0">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rPr>
              <a:t> захисту населення України</a:t>
            </a:r>
          </a:p>
          <a:p>
            <a:pPr algn="ctr" fontAlgn="auto">
              <a:spcBef>
                <a:spcPts val="0"/>
              </a:spcBef>
              <a:spcAft>
                <a:spcPts val="0"/>
              </a:spcAft>
              <a:defRPr/>
            </a:pPr>
            <a:endParaRPr lang="uk-UA" sz="3600" b="1" dirty="0">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endParaRPr>
          </a:p>
          <a:p>
            <a:pPr algn="ctr" fontAlgn="auto">
              <a:spcBef>
                <a:spcPts val="0"/>
              </a:spcBef>
              <a:spcAft>
                <a:spcPts val="0"/>
              </a:spcAft>
              <a:defRPr/>
            </a:pPr>
            <a:r>
              <a:rPr lang="uk-UA" sz="3600" b="1" dirty="0">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rPr>
              <a:t>Норми радіаційної безпеки України (НРБУ-97)</a:t>
            </a:r>
            <a:br>
              <a:rPr lang="uk-UA" sz="3600" b="1" dirty="0">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rPr>
            </a:br>
            <a:r>
              <a:rPr lang="uk-UA" sz="2800" dirty="0">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rPr>
              <a:t>Державні гігієнічні нормативи ДГН 6.6.1.- 6.5.001-98 </a:t>
            </a:r>
            <a:br>
              <a:rPr lang="uk-UA" sz="2800" b="1" dirty="0">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rPr>
            </a:br>
            <a:endParaRPr lang="uk-UA" sz="2800" dirty="0">
              <a:ln>
                <a:solidFill>
                  <a:schemeClr val="tx1"/>
                </a:solidFill>
              </a:ln>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5720" y="285728"/>
            <a:ext cx="8643998" cy="6678751"/>
          </a:xfrm>
          <a:prstGeom prst="rect">
            <a:avLst/>
          </a:prstGeom>
        </p:spPr>
        <p:txBody>
          <a:bodyPr>
            <a:spAutoFit/>
          </a:bodyPr>
          <a:lstStyle/>
          <a:p>
            <a:pPr algn="ctr" fontAlgn="auto">
              <a:spcBef>
                <a:spcPts val="0"/>
              </a:spcBef>
              <a:spcAft>
                <a:spcPts val="0"/>
              </a:spcAft>
              <a:defRPr/>
            </a:pPr>
            <a:r>
              <a:rPr lang="uk-UA" sz="3200" b="1" dirty="0">
                <a:ln>
                  <a:solidFill>
                    <a:srgbClr val="FFFF00"/>
                  </a:solidFill>
                </a:ln>
                <a:latin typeface="Times New Roman" pitchFamily="18" charset="0"/>
                <a:cs typeface="Times New Roman" pitchFamily="18" charset="0"/>
              </a:rPr>
              <a:t>Норми радіаційної безпеки України </a:t>
            </a:r>
          </a:p>
          <a:p>
            <a:pPr algn="ctr" fontAlgn="auto">
              <a:spcBef>
                <a:spcPts val="0"/>
              </a:spcBef>
              <a:spcAft>
                <a:spcPts val="0"/>
              </a:spcAft>
              <a:defRPr/>
            </a:pPr>
            <a:r>
              <a:rPr lang="uk-UA" sz="3200" b="1" dirty="0">
                <a:ln>
                  <a:solidFill>
                    <a:srgbClr val="FFFF00"/>
                  </a:solidFill>
                </a:ln>
                <a:latin typeface="Times New Roman" pitchFamily="18" charset="0"/>
                <a:cs typeface="Times New Roman" pitchFamily="18" charset="0"/>
              </a:rPr>
              <a:t>(НРБУ-97)</a:t>
            </a:r>
          </a:p>
          <a:p>
            <a:pPr fontAlgn="auto">
              <a:spcBef>
                <a:spcPts val="0"/>
              </a:spcBef>
              <a:spcAft>
                <a:spcPts val="0"/>
              </a:spcAft>
              <a:defRPr/>
            </a:pPr>
            <a:r>
              <a:rPr lang="uk-UA" sz="2800" b="1" dirty="0"/>
              <a:t>1.1.</a:t>
            </a:r>
            <a:r>
              <a:rPr lang="uk-UA" sz="2800" dirty="0"/>
              <a:t> НРБУ-97 є основним державним документом,  що встановлює систему радіаційно-гігієнічних регламентів для забезпечення прийнятних рівнів опромінення як для окремої людини, </a:t>
            </a:r>
          </a:p>
          <a:p>
            <a:pPr fontAlgn="auto">
              <a:spcBef>
                <a:spcPts val="0"/>
              </a:spcBef>
              <a:spcAft>
                <a:spcPts val="0"/>
              </a:spcAft>
              <a:defRPr/>
            </a:pPr>
            <a:r>
              <a:rPr lang="uk-UA" sz="2800" dirty="0"/>
              <a:t>так і суспільства в цілому</a:t>
            </a:r>
            <a:r>
              <a:rPr lang="uk-UA" sz="2800" b="1" dirty="0">
                <a:latin typeface="+mn-lt"/>
                <a:cs typeface="Times New Roman" pitchFamily="18" charset="0"/>
              </a:rPr>
              <a:t>.</a:t>
            </a:r>
          </a:p>
          <a:p>
            <a:endParaRPr lang="uk-UA" sz="2800" dirty="0"/>
          </a:p>
          <a:p>
            <a:r>
              <a:rPr lang="uk-UA" sz="2800" dirty="0"/>
              <a:t>2.1 НРБУ-97 є </a:t>
            </a:r>
            <a:r>
              <a:rPr lang="uk-UA" sz="2800" dirty="0" err="1"/>
              <a:t>обовʼязковими</a:t>
            </a:r>
            <a:r>
              <a:rPr lang="uk-UA" sz="2800" dirty="0"/>
              <a:t> для виконання </a:t>
            </a:r>
          </a:p>
          <a:p>
            <a:r>
              <a:rPr lang="uk-UA" sz="2800" dirty="0"/>
              <a:t>на території України всіма юридичними особами (резидентами та нерезидентами), які провадять практичну діяльність з джерелами </a:t>
            </a:r>
            <a:r>
              <a:rPr lang="uk-UA" sz="2800" dirty="0" err="1"/>
              <a:t>іонізувального</a:t>
            </a:r>
            <a:r>
              <a:rPr lang="uk-UA" sz="2800" dirty="0"/>
              <a:t> </a:t>
            </a:r>
            <a:r>
              <a:rPr lang="uk-UA" sz="2800" dirty="0" err="1"/>
              <a:t>випромінення</a:t>
            </a:r>
            <a:r>
              <a:rPr lang="uk-UA" sz="2800" dirty="0"/>
              <a:t>.</a:t>
            </a:r>
          </a:p>
          <a:p>
            <a:pPr fontAlgn="auto">
              <a:spcBef>
                <a:spcPts val="0"/>
              </a:spcBef>
              <a:spcAft>
                <a:spcPts val="0"/>
              </a:spcAft>
              <a:defRPr/>
            </a:pPr>
            <a:endParaRPr lang="uk-UA" sz="2800" b="1" dirty="0">
              <a:latin typeface="+mn-lt"/>
              <a:cs typeface="Times New Roman" pitchFamily="18" charset="0"/>
            </a:endParaRPr>
          </a:p>
          <a:p>
            <a:pPr fontAlgn="auto">
              <a:spcBef>
                <a:spcPts val="0"/>
              </a:spcBef>
              <a:spcAft>
                <a:spcPts val="0"/>
              </a:spcAft>
              <a:defRPr/>
            </a:pPr>
            <a:endParaRPr lang="uk-UA" sz="2800" b="1" dirty="0">
              <a:latin typeface="+mn-lt"/>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86125" y="285750"/>
            <a:ext cx="2500313" cy="769938"/>
          </a:xfrm>
          <a:prstGeom prst="rect">
            <a:avLst/>
          </a:prstGeom>
        </p:spPr>
        <p:txBody>
          <a:bodyPr wrap="none">
            <a:spAutoFit/>
          </a:bodyPr>
          <a:lstStyle/>
          <a:p>
            <a:pPr fontAlgn="auto">
              <a:spcBef>
                <a:spcPts val="0"/>
              </a:spcBef>
              <a:spcAft>
                <a:spcPts val="0"/>
              </a:spcAft>
              <a:defRPr/>
            </a:pPr>
            <a:r>
              <a:rPr lang="uk-UA" sz="4400" dirty="0">
                <a:solidFill>
                  <a:srgbClr val="FE3C00"/>
                </a:solidFill>
                <a:effectLst>
                  <a:outerShdw blurRad="38100" dist="38100" dir="2700000" algn="tl">
                    <a:srgbClr val="000000"/>
                  </a:outerShdw>
                </a:effectLst>
              </a:rPr>
              <a:t>НРБУ-97</a:t>
            </a:r>
            <a:endParaRPr lang="ru-RU" sz="4400" dirty="0"/>
          </a:p>
        </p:txBody>
      </p:sp>
      <p:sp>
        <p:nvSpPr>
          <p:cNvPr id="3" name="Rectangle 2"/>
          <p:cNvSpPr/>
          <p:nvPr/>
        </p:nvSpPr>
        <p:spPr>
          <a:xfrm>
            <a:off x="500063" y="1012825"/>
            <a:ext cx="8215312" cy="4832350"/>
          </a:xfrm>
          <a:prstGeom prst="rect">
            <a:avLst/>
          </a:prstGeom>
        </p:spPr>
        <p:txBody>
          <a:bodyPr>
            <a:spAutoFit/>
          </a:bodyPr>
          <a:lstStyle/>
          <a:p>
            <a:pPr fontAlgn="auto">
              <a:spcAft>
                <a:spcPts val="0"/>
              </a:spcAft>
              <a:buClr>
                <a:schemeClr val="accent3"/>
              </a:buClr>
              <a:defRPr/>
            </a:pPr>
            <a:r>
              <a:rPr lang="uk-UA" sz="2800" dirty="0">
                <a:solidFill>
                  <a:srgbClr val="FF0000"/>
                </a:solidFill>
                <a:effectLst>
                  <a:outerShdw blurRad="38100" dist="38100" dir="2700000" algn="tl">
                    <a:srgbClr val="000000">
                      <a:alpha val="43137"/>
                    </a:srgbClr>
                  </a:outerShdw>
                </a:effectLst>
                <a:cs typeface="Times New Roman" pitchFamily="18" charset="0"/>
              </a:rPr>
              <a:t>6.6 </a:t>
            </a:r>
            <a:r>
              <a:rPr lang="uk-UA" sz="2800" dirty="0">
                <a:solidFill>
                  <a:srgbClr val="FFFF00"/>
                </a:solidFill>
                <a:effectLst>
                  <a:outerShdw blurRad="38100" dist="38100" dir="2700000" algn="tl">
                    <a:srgbClr val="000000">
                      <a:alpha val="43137"/>
                    </a:srgbClr>
                  </a:outerShdw>
                </a:effectLst>
                <a:cs typeface="Times New Roman" pitchFamily="18" charset="0"/>
              </a:rPr>
              <a:t> </a:t>
            </a:r>
            <a:r>
              <a:rPr lang="uk-UA" sz="2800" dirty="0">
                <a:effectLst>
                  <a:outerShdw blurRad="38100" dist="38100" dir="2700000" algn="tl">
                    <a:srgbClr val="000000">
                      <a:alpha val="43137"/>
                    </a:srgbClr>
                  </a:outerShdw>
                </a:effectLst>
                <a:cs typeface="Times New Roman" pitchFamily="18" charset="0"/>
              </a:rPr>
              <a:t>З метою удосконалення методології   використання джерел іонізуючого </a:t>
            </a:r>
            <a:r>
              <a:rPr lang="uk-UA" sz="2800" dirty="0" err="1">
                <a:effectLst>
                  <a:outerShdw blurRad="38100" dist="38100" dir="2700000" algn="tl">
                    <a:srgbClr val="000000">
                      <a:alpha val="43137"/>
                    </a:srgbClr>
                  </a:outerShdw>
                </a:effectLst>
                <a:cs typeface="Times New Roman" pitchFamily="18" charset="0"/>
              </a:rPr>
              <a:t>випромінення</a:t>
            </a:r>
            <a:r>
              <a:rPr lang="uk-UA" sz="2800" dirty="0">
                <a:effectLst>
                  <a:outerShdw blurRad="38100" dist="38100" dir="2700000" algn="tl">
                    <a:srgbClr val="000000">
                      <a:alpha val="43137"/>
                    </a:srgbClr>
                  </a:outerShdw>
                </a:effectLst>
                <a:cs typeface="Times New Roman" pitchFamily="18" charset="0"/>
              </a:rPr>
              <a:t>  в медицині та зниження рівнів опромінення населення Міністерством охорони здоров</a:t>
            </a:r>
            <a:r>
              <a:rPr lang="en-US" sz="2800" dirty="0">
                <a:effectLst>
                  <a:outerShdw blurRad="38100" dist="38100" dir="2700000" algn="tl">
                    <a:srgbClr val="000000">
                      <a:alpha val="43137"/>
                    </a:srgbClr>
                  </a:outerShdw>
                </a:effectLst>
                <a:cs typeface="Times New Roman" pitchFamily="18" charset="0"/>
              </a:rPr>
              <a:t>’</a:t>
            </a:r>
            <a:r>
              <a:rPr lang="uk-UA" sz="2800" dirty="0">
                <a:effectLst>
                  <a:outerShdw blurRad="38100" dist="38100" dir="2700000" algn="tl">
                    <a:srgbClr val="000000">
                      <a:alpha val="43137"/>
                    </a:srgbClr>
                  </a:outerShdw>
                </a:effectLst>
                <a:cs typeface="Times New Roman" pitchFamily="18" charset="0"/>
              </a:rPr>
              <a:t>я України запроваджуються  </a:t>
            </a:r>
            <a:r>
              <a:rPr lang="uk-UA" sz="2800" i="1" dirty="0">
                <a:solidFill>
                  <a:srgbClr val="FF0000"/>
                </a:solidFill>
                <a:effectLst>
                  <a:outerShdw blurRad="38100" dist="38100" dir="2700000" algn="tl">
                    <a:srgbClr val="000000">
                      <a:alpha val="43137"/>
                    </a:srgbClr>
                  </a:outerShdw>
                </a:effectLst>
                <a:cs typeface="Times New Roman" pitchFamily="18" charset="0"/>
              </a:rPr>
              <a:t>рекомендовані рівні медичного опромінення</a:t>
            </a:r>
          </a:p>
          <a:p>
            <a:pPr fontAlgn="auto">
              <a:spcAft>
                <a:spcPts val="0"/>
              </a:spcAft>
              <a:buClr>
                <a:schemeClr val="accent3"/>
              </a:buClr>
              <a:defRPr/>
            </a:pPr>
            <a:r>
              <a:rPr lang="uk-UA" sz="2800" dirty="0">
                <a:solidFill>
                  <a:srgbClr val="FF0000"/>
                </a:solidFill>
                <a:effectLst>
                  <a:outerShdw blurRad="38100" dist="38100" dir="2700000" algn="tl">
                    <a:srgbClr val="000000">
                      <a:alpha val="43137"/>
                    </a:srgbClr>
                  </a:outerShdw>
                </a:effectLst>
                <a:cs typeface="Times New Roman" pitchFamily="18" charset="0"/>
              </a:rPr>
              <a:t>6.7</a:t>
            </a:r>
            <a:r>
              <a:rPr lang="uk-UA" sz="2800" dirty="0">
                <a:solidFill>
                  <a:srgbClr val="FFFF00"/>
                </a:solidFill>
                <a:effectLst>
                  <a:outerShdw blurRad="38100" dist="38100" dir="2700000" algn="tl">
                    <a:srgbClr val="000000">
                      <a:alpha val="43137"/>
                    </a:srgbClr>
                  </a:outerShdw>
                </a:effectLst>
                <a:cs typeface="Times New Roman" pitchFamily="18" charset="0"/>
              </a:rPr>
              <a:t> </a:t>
            </a:r>
            <a:r>
              <a:rPr lang="uk-UA" sz="2800" i="1" dirty="0">
                <a:effectLst>
                  <a:outerShdw blurRad="38100" dist="38100" dir="2700000" algn="tl">
                    <a:srgbClr val="000000">
                      <a:alpha val="43137"/>
                    </a:srgbClr>
                  </a:outerShdw>
                </a:effectLst>
                <a:cs typeface="Times New Roman" pitchFamily="18" charset="0"/>
              </a:rPr>
              <a:t>Рекомендовані рівні </a:t>
            </a:r>
            <a:r>
              <a:rPr lang="uk-UA" sz="2800" dirty="0">
                <a:effectLst>
                  <a:outerShdw blurRad="38100" dist="38100" dir="2700000" algn="tl">
                    <a:srgbClr val="000000">
                      <a:alpha val="43137"/>
                    </a:srgbClr>
                  </a:outerShdw>
                </a:effectLst>
                <a:cs typeface="Times New Roman" pitchFamily="18" charset="0"/>
              </a:rPr>
              <a:t>медичного опромінення та детальні вимоги до обмеження та контролю  за опроміненням пацієнтів регламентуються окремими спеціальними документами Міністерства охорони здоров</a:t>
            </a:r>
            <a:r>
              <a:rPr lang="en-US" sz="2800" dirty="0">
                <a:effectLst>
                  <a:outerShdw blurRad="38100" dist="38100" dir="2700000" algn="tl">
                    <a:srgbClr val="000000">
                      <a:alpha val="43137"/>
                    </a:srgbClr>
                  </a:outerShdw>
                </a:effectLst>
                <a:cs typeface="Times New Roman" pitchFamily="18" charset="0"/>
              </a:rPr>
              <a:t>’</a:t>
            </a:r>
            <a:r>
              <a:rPr lang="uk-UA" sz="2800" dirty="0">
                <a:effectLst>
                  <a:outerShdw blurRad="38100" dist="38100" dir="2700000" algn="tl">
                    <a:srgbClr val="000000">
                      <a:alpha val="43137"/>
                    </a:srgbClr>
                  </a:outerShdw>
                </a:effectLst>
                <a:cs typeface="Times New Roman" pitchFamily="18" charset="0"/>
              </a:rPr>
              <a:t>я України</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Picture1.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 name="Content Placeholder 2"/>
          <p:cNvSpPr>
            <a:spLocks noGrp="1"/>
          </p:cNvSpPr>
          <p:nvPr>
            <p:ph idx="1"/>
          </p:nvPr>
        </p:nvSpPr>
        <p:spPr>
          <a:xfrm>
            <a:off x="428625" y="714375"/>
            <a:ext cx="8229600" cy="2114550"/>
          </a:xfrm>
        </p:spPr>
        <p:txBody>
          <a:bodyPr>
            <a:normAutofit/>
          </a:bodyPr>
          <a:lstStyle/>
          <a:p>
            <a:pPr algn="ctr" eaLnBrk="1" hangingPunct="1">
              <a:buFontTx/>
              <a:buNone/>
              <a:defRPr/>
            </a:pPr>
            <a:r>
              <a:rPr lang="ru-RU" sz="8800" b="1" dirty="0">
                <a:solidFill>
                  <a:srgbClr val="FF0000"/>
                </a:solidFill>
                <a:effectLst>
                  <a:outerShdw blurRad="38100" dist="38100" dir="2700000" algn="tl">
                    <a:srgbClr val="000000">
                      <a:alpha val="43137"/>
                    </a:srgbClr>
                  </a:outerShdw>
                </a:effectLst>
                <a:latin typeface="Times New Roman Cyr" pitchFamily="18" charset="-52"/>
              </a:rPr>
              <a:t>РАДІОЛОГІЯ</a:t>
            </a:r>
            <a:endParaRPr lang="ru-RU" sz="8800" dirty="0">
              <a:effectLst>
                <a:outerShdw blurRad="38100" dist="38100" dir="2700000" algn="tl">
                  <a:srgbClr val="000000">
                    <a:alpha val="43137"/>
                  </a:srgbClr>
                </a:outerShdw>
              </a:effectLst>
            </a:endParaRPr>
          </a:p>
        </p:txBody>
      </p:sp>
      <p:sp>
        <p:nvSpPr>
          <p:cNvPr id="6" name="Content Placeholder 2"/>
          <p:cNvSpPr txBox="1">
            <a:spLocks/>
          </p:cNvSpPr>
          <p:nvPr/>
        </p:nvSpPr>
        <p:spPr>
          <a:xfrm>
            <a:off x="457200" y="3714752"/>
            <a:ext cx="8229600" cy="2114550"/>
          </a:xfrm>
          <a:prstGeom prst="rect">
            <a:avLst/>
          </a:prstGeo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342900" indent="-342900" algn="ctr" fontAlgn="auto">
              <a:spcBef>
                <a:spcPct val="20000"/>
              </a:spcBef>
              <a:spcAft>
                <a:spcPts val="0"/>
              </a:spcAft>
              <a:buFont typeface="Arial" pitchFamily="34" charset="0"/>
              <a:buNone/>
              <a:defRPr/>
            </a:pPr>
            <a:r>
              <a:rPr lang="ru-RU"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Cyr" pitchFamily="18" charset="-52"/>
              </a:rPr>
              <a:t>спеціальність, </a:t>
            </a:r>
          </a:p>
          <a:p>
            <a:pPr marL="342900" indent="-342900" algn="ctr" fontAlgn="auto">
              <a:spcBef>
                <a:spcPct val="20000"/>
              </a:spcBef>
              <a:spcAft>
                <a:spcPts val="0"/>
              </a:spcAft>
              <a:buFont typeface="Arial" pitchFamily="34" charset="0"/>
              <a:buNone/>
              <a:defRPr/>
            </a:pPr>
            <a:r>
              <a:rPr lang="uk-UA"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Cyr" pitchFamily="18" charset="-52"/>
              </a:rPr>
              <a:t>що змінила медицину</a:t>
            </a:r>
            <a:endParaRPr lang="ru-RU"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596" y="571480"/>
            <a:ext cx="8208963" cy="4522787"/>
          </a:xfrm>
          <a:prstGeom prst="rect">
            <a:avLst/>
          </a:prstGeom>
        </p:spPr>
        <p:txBody>
          <a:bodyPr>
            <a:spAutoFit/>
          </a:bodyPr>
          <a:lstStyle/>
          <a:p>
            <a:pPr fontAlgn="auto">
              <a:spcBef>
                <a:spcPts val="0"/>
              </a:spcBef>
              <a:spcAft>
                <a:spcPts val="0"/>
              </a:spcAft>
              <a:defRPr/>
            </a:pPr>
            <a:r>
              <a:rPr lang="uk-UA" sz="3200" dirty="0">
                <a:solidFill>
                  <a:srgbClr val="FF0000"/>
                </a:solidFill>
                <a:effectLst>
                  <a:outerShdw blurRad="38100" dist="38100" dir="2700000" algn="tl">
                    <a:srgbClr val="000000">
                      <a:alpha val="43137"/>
                    </a:srgbClr>
                  </a:outerShdw>
                </a:effectLst>
                <a:latin typeface="+mn-lt"/>
              </a:rPr>
              <a:t>Рекомендований рівень медичного опромінення </a:t>
            </a:r>
            <a:r>
              <a:rPr lang="uk-UA" sz="3200" dirty="0">
                <a:solidFill>
                  <a:srgbClr val="FFCC00"/>
                </a:solidFill>
                <a:effectLst>
                  <a:outerShdw blurRad="38100" dist="38100" dir="2700000" algn="tl">
                    <a:srgbClr val="000000"/>
                  </a:outerShdw>
                </a:effectLst>
                <a:latin typeface="+mn-lt"/>
              </a:rPr>
              <a:t>—</a:t>
            </a:r>
            <a:r>
              <a:rPr lang="uk-UA" sz="3200" dirty="0">
                <a:solidFill>
                  <a:srgbClr val="FFFF00"/>
                </a:solidFill>
                <a:effectLst>
                  <a:outerShdw blurRad="38100" dist="38100" dir="2700000" algn="tl">
                    <a:srgbClr val="000000">
                      <a:alpha val="43137"/>
                    </a:srgbClr>
                  </a:outerShdw>
                </a:effectLst>
                <a:latin typeface="+mn-lt"/>
              </a:rPr>
              <a:t> </a:t>
            </a:r>
            <a:r>
              <a:rPr lang="uk-UA" sz="3200" dirty="0">
                <a:effectLst>
                  <a:outerShdw blurRad="38100" dist="38100" dir="2700000" algn="tl">
                    <a:srgbClr val="000000">
                      <a:alpha val="43137"/>
                    </a:srgbClr>
                  </a:outerShdw>
                </a:effectLst>
                <a:latin typeface="+mn-lt"/>
              </a:rPr>
              <a:t>величина дози чи радіоактивності, що встановлюється Міністерством охорони здоров’я України для типових рентгенологічних та радіологічних діагностичних процедур з урахуванням кращого світового та вітчизняного технічного та методичного рівня</a:t>
            </a:r>
            <a:endParaRPr lang="en-US" sz="2800" dirty="0">
              <a:effectLst>
                <a:outerShdw blurRad="38100" dist="38100" dir="2700000" algn="tl">
                  <a:srgbClr val="000000">
                    <a:alpha val="43137"/>
                  </a:srgbClr>
                </a:outerShdw>
              </a:effectLst>
              <a:latin typeface="Academy" pitchFamily="2"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5720" y="1285860"/>
            <a:ext cx="8501122" cy="1815882"/>
          </a:xfrm>
          <a:prstGeom prst="rect">
            <a:avLst/>
          </a:prstGeom>
        </p:spPr>
        <p:txBody>
          <a:bodyPr wrap="square">
            <a:spAutoFit/>
          </a:bodyPr>
          <a:lstStyle/>
          <a:p>
            <a:pPr algn="ctr"/>
            <a:r>
              <a:rPr lang="en-US" sz="2800" dirty="0"/>
              <a:t>INTERNATIONAL CONFERENCE HELD</a:t>
            </a:r>
            <a:endParaRPr lang="uk-UA" sz="2800" dirty="0"/>
          </a:p>
          <a:p>
            <a:pPr algn="ctr"/>
            <a:r>
              <a:rPr lang="en-US" sz="2800" dirty="0"/>
              <a:t>IN MALAGA, SPAIN, </a:t>
            </a:r>
            <a:r>
              <a:rPr lang="en-US" sz="2800" dirty="0">
                <a:solidFill>
                  <a:srgbClr val="FF0000"/>
                </a:solidFill>
              </a:rPr>
              <a:t>26–30 MARCH 2001</a:t>
            </a:r>
            <a:r>
              <a:rPr lang="en-US" sz="2800" dirty="0"/>
              <a:t>, ORGANIZED BY</a:t>
            </a:r>
            <a:endParaRPr lang="uk-UA" sz="2800" dirty="0"/>
          </a:p>
          <a:p>
            <a:pPr algn="ctr"/>
            <a:r>
              <a:rPr lang="en-US" sz="2800" dirty="0"/>
              <a:t>THE INTERNATIONAL ATOMIC ENERGY AGENCY</a:t>
            </a:r>
            <a:endParaRPr lang="uk-UA"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579438"/>
            <a:ext cx="9144000" cy="5324475"/>
          </a:xfrm>
          <a:prstGeom prst="rect">
            <a:avLst/>
          </a:prstGeom>
          <a:noFill/>
          <a:ln w="9525">
            <a:noFill/>
            <a:miter lim="800000"/>
            <a:headEnd/>
            <a:tailEnd/>
          </a:ln>
          <a:effectLst/>
        </p:spPr>
        <p:txBody>
          <a:bodyPr anchor="ctr">
            <a:spAutoFit/>
          </a:bodyPr>
          <a:lstStyle/>
          <a:p>
            <a:pPr algn="ctr">
              <a:defRPr/>
            </a:pPr>
            <a:r>
              <a:rPr lang="uk-UA" sz="2000" dirty="0">
                <a:effectLst>
                  <a:outerShdw blurRad="38100" dist="38100" dir="2700000" algn="tl">
                    <a:srgbClr val="04617B"/>
                  </a:outerShdw>
                </a:effectLst>
                <a:cs typeface="Times New Roman" pitchFamily="18" charset="0"/>
              </a:rPr>
              <a:t>КАБІНЕТ МІНІСТРІВ УКРАЇНИ</a:t>
            </a:r>
            <a:endParaRPr lang="ru-RU" sz="1000" dirty="0">
              <a:effectLst>
                <a:outerShdw blurRad="38100" dist="38100" dir="2700000" algn="tl">
                  <a:srgbClr val="04617B"/>
                </a:outerShdw>
              </a:effectLst>
            </a:endParaRPr>
          </a:p>
          <a:p>
            <a:pPr algn="ctr" eaLnBrk="0" hangingPunct="0">
              <a:defRPr/>
            </a:pPr>
            <a:r>
              <a:rPr lang="uk-UA" sz="2000" dirty="0">
                <a:effectLst>
                  <a:outerShdw blurRad="38100" dist="38100" dir="2700000" algn="tl">
                    <a:srgbClr val="04617B"/>
                  </a:outerShdw>
                </a:effectLst>
                <a:cs typeface="Times New Roman" pitchFamily="18" charset="0"/>
              </a:rPr>
              <a:t>П О С Т А Н О В А </a:t>
            </a:r>
            <a:endParaRPr lang="ru-RU" sz="1000" dirty="0">
              <a:effectLst>
                <a:outerShdw blurRad="38100" dist="38100" dir="2700000" algn="tl">
                  <a:srgbClr val="04617B"/>
                </a:outerShdw>
              </a:effectLst>
            </a:endParaRPr>
          </a:p>
          <a:p>
            <a:pPr algn="ctr" eaLnBrk="0" hangingPunct="0">
              <a:defRPr/>
            </a:pPr>
            <a:r>
              <a:rPr lang="uk-UA" sz="2400" dirty="0">
                <a:effectLst>
                  <a:outerShdw blurRad="38100" dist="38100" dir="2700000" algn="tl">
                    <a:srgbClr val="04617B"/>
                  </a:outerShdw>
                </a:effectLst>
                <a:cs typeface="Times New Roman" pitchFamily="18" charset="0"/>
              </a:rPr>
              <a:t>від 23 квітня </a:t>
            </a:r>
            <a:r>
              <a:rPr lang="uk-UA" sz="2400" b="1" dirty="0">
                <a:effectLst>
                  <a:outerShdw blurRad="38100" dist="38100" dir="2700000" algn="tl">
                    <a:srgbClr val="04617B"/>
                  </a:outerShdw>
                </a:effectLst>
                <a:cs typeface="Times New Roman" pitchFamily="18" charset="0"/>
              </a:rPr>
              <a:t>2001</a:t>
            </a:r>
            <a:r>
              <a:rPr lang="uk-UA" sz="2400" dirty="0">
                <a:effectLst>
                  <a:outerShdw blurRad="38100" dist="38100" dir="2700000" algn="tl">
                    <a:srgbClr val="04617B"/>
                  </a:outerShdw>
                </a:effectLst>
                <a:cs typeface="Times New Roman" pitchFamily="18" charset="0"/>
              </a:rPr>
              <a:t> р. № 379</a:t>
            </a:r>
            <a:endParaRPr lang="ru-RU" sz="1000" dirty="0">
              <a:effectLst>
                <a:outerShdw blurRad="38100" dist="38100" dir="2700000" algn="tl">
                  <a:srgbClr val="04617B"/>
                </a:outerShdw>
              </a:effectLst>
            </a:endParaRPr>
          </a:p>
          <a:p>
            <a:pPr algn="ctr" eaLnBrk="0" hangingPunct="0">
              <a:defRPr/>
            </a:pPr>
            <a:r>
              <a:rPr lang="uk-UA" sz="2400" b="1" dirty="0" err="1">
                <a:effectLst>
                  <a:outerShdw blurRad="38100" dist="38100" dir="2700000" algn="tl">
                    <a:srgbClr val="04617B"/>
                  </a:outerShdw>
                </a:effectLst>
                <a:cs typeface="Times New Roman" pitchFamily="18" charset="0"/>
              </a:rPr>
              <a:t>„Про</a:t>
            </a:r>
            <a:r>
              <a:rPr lang="uk-UA" sz="2400" b="1" dirty="0">
                <a:effectLst>
                  <a:outerShdw blurRad="38100" dist="38100" dir="2700000" algn="tl">
                    <a:srgbClr val="04617B"/>
                  </a:outerShdw>
                </a:effectLst>
                <a:cs typeface="Times New Roman" pitchFamily="18" charset="0"/>
              </a:rPr>
              <a:t> затвердження Порядку створення </a:t>
            </a:r>
          </a:p>
          <a:p>
            <a:pPr algn="ctr" eaLnBrk="0" hangingPunct="0">
              <a:defRPr/>
            </a:pPr>
            <a:r>
              <a:rPr lang="uk-UA" sz="2400" b="1" dirty="0">
                <a:effectLst>
                  <a:outerShdw blurRad="38100" dist="38100" dir="2700000" algn="tl">
                    <a:srgbClr val="04617B"/>
                  </a:outerShdw>
                </a:effectLst>
                <a:cs typeface="Times New Roman" pitchFamily="18" charset="0"/>
              </a:rPr>
              <a:t>єдиної державної системи </a:t>
            </a:r>
          </a:p>
          <a:p>
            <a:pPr algn="ctr" eaLnBrk="0" hangingPunct="0">
              <a:defRPr/>
            </a:pPr>
            <a:r>
              <a:rPr lang="uk-UA" sz="2400" b="1" dirty="0">
                <a:effectLst>
                  <a:outerShdw blurRad="38100" dist="38100" dir="2700000" algn="tl">
                    <a:srgbClr val="04617B"/>
                  </a:outerShdw>
                </a:effectLst>
                <a:cs typeface="Times New Roman" pitchFamily="18" charset="0"/>
              </a:rPr>
              <a:t>контролю та обліку індивідуальних доз </a:t>
            </a:r>
          </a:p>
          <a:p>
            <a:pPr algn="ctr" eaLnBrk="0" hangingPunct="0">
              <a:defRPr/>
            </a:pPr>
            <a:r>
              <a:rPr lang="uk-UA" sz="2400" b="1" dirty="0">
                <a:effectLst>
                  <a:outerShdw blurRad="38100" dist="38100" dir="2700000" algn="tl">
                    <a:srgbClr val="04617B"/>
                  </a:outerShdw>
                </a:effectLst>
                <a:cs typeface="Times New Roman" pitchFamily="18" charset="0"/>
              </a:rPr>
              <a:t>опромінення </a:t>
            </a:r>
            <a:r>
              <a:rPr lang="uk-UA" sz="2400" b="1" dirty="0" err="1">
                <a:effectLst>
                  <a:outerShdw blurRad="38100" dist="38100" dir="2700000" algn="tl">
                    <a:srgbClr val="04617B"/>
                  </a:outerShdw>
                </a:effectLst>
                <a:cs typeface="Times New Roman" pitchFamily="18" charset="0"/>
              </a:rPr>
              <a:t>населення”</a:t>
            </a:r>
            <a:endParaRPr lang="ru-RU" sz="1000" dirty="0">
              <a:effectLst>
                <a:outerShdw blurRad="38100" dist="38100" dir="2700000" algn="tl">
                  <a:srgbClr val="04617B"/>
                </a:outerShdw>
              </a:effectLst>
            </a:endParaRPr>
          </a:p>
          <a:p>
            <a:pPr algn="ctr" eaLnBrk="0" hangingPunct="0">
              <a:defRPr/>
            </a:pPr>
            <a:endParaRPr lang="uk-UA" sz="2000" dirty="0">
              <a:effectLst>
                <a:outerShdw blurRad="38100" dist="38100" dir="2700000" algn="tl">
                  <a:srgbClr val="04617B"/>
                </a:outerShdw>
              </a:effectLst>
              <a:cs typeface="Times New Roman" pitchFamily="18" charset="0"/>
            </a:endParaRPr>
          </a:p>
          <a:p>
            <a:pPr algn="ctr" eaLnBrk="0" hangingPunct="0">
              <a:defRPr/>
            </a:pPr>
            <a:r>
              <a:rPr lang="uk-UA" sz="2000" dirty="0">
                <a:effectLst>
                  <a:outerShdw blurRad="38100" dist="38100" dir="2700000" algn="tl">
                    <a:srgbClr val="04617B"/>
                  </a:outerShdw>
                </a:effectLst>
                <a:cs typeface="Times New Roman" pitchFamily="18" charset="0"/>
              </a:rPr>
              <a:t>Міністерство охорони здоров</a:t>
            </a:r>
            <a:r>
              <a:rPr lang="ru-RU" sz="2000" dirty="0">
                <a:effectLst>
                  <a:outerShdw blurRad="38100" dist="38100" dir="2700000" algn="tl">
                    <a:srgbClr val="04617B"/>
                  </a:outerShdw>
                </a:effectLst>
                <a:cs typeface="Times New Roman" pitchFamily="18" charset="0"/>
              </a:rPr>
              <a:t>’</a:t>
            </a:r>
            <a:r>
              <a:rPr lang="uk-UA" sz="2000" dirty="0">
                <a:effectLst>
                  <a:outerShdw blurRad="38100" dist="38100" dir="2700000" algn="tl">
                    <a:srgbClr val="04617B"/>
                  </a:outerShdw>
                </a:effectLst>
                <a:cs typeface="Times New Roman" pitchFamily="18" charset="0"/>
              </a:rPr>
              <a:t>я України</a:t>
            </a:r>
            <a:endParaRPr lang="ru-RU" sz="1000" dirty="0">
              <a:effectLst>
                <a:outerShdw blurRad="38100" dist="38100" dir="2700000" algn="tl">
                  <a:srgbClr val="04617B"/>
                </a:outerShdw>
              </a:effectLst>
            </a:endParaRPr>
          </a:p>
          <a:p>
            <a:pPr algn="ctr" eaLnBrk="0" hangingPunct="0">
              <a:defRPr/>
            </a:pPr>
            <a:r>
              <a:rPr lang="uk-UA" sz="2000" dirty="0">
                <a:effectLst>
                  <a:outerShdw blurRad="38100" dist="38100" dir="2700000" algn="tl">
                    <a:srgbClr val="04617B"/>
                  </a:outerShdw>
                </a:effectLst>
                <a:cs typeface="Times New Roman" pitchFamily="18" charset="0"/>
              </a:rPr>
              <a:t>Н А К А З</a:t>
            </a:r>
            <a:endParaRPr lang="ru-RU" sz="1000" dirty="0">
              <a:effectLst>
                <a:outerShdw blurRad="38100" dist="38100" dir="2700000" algn="tl">
                  <a:srgbClr val="04617B"/>
                </a:outerShdw>
              </a:effectLst>
            </a:endParaRPr>
          </a:p>
          <a:p>
            <a:pPr algn="ctr" eaLnBrk="0" hangingPunct="0">
              <a:defRPr/>
            </a:pPr>
            <a:r>
              <a:rPr lang="uk-UA" sz="2400" dirty="0">
                <a:effectLst>
                  <a:outerShdw blurRad="38100" dist="38100" dir="2700000" algn="tl">
                    <a:srgbClr val="04617B"/>
                  </a:outerShdw>
                </a:effectLst>
                <a:cs typeface="Times New Roman" pitchFamily="18" charset="0"/>
              </a:rPr>
              <a:t>№ 295 від 18.07.</a:t>
            </a:r>
            <a:r>
              <a:rPr lang="uk-UA" sz="2400" b="1" dirty="0">
                <a:effectLst>
                  <a:outerShdw blurRad="38100" dist="38100" dir="2700000" algn="tl">
                    <a:srgbClr val="04617B"/>
                  </a:outerShdw>
                </a:effectLst>
                <a:cs typeface="Times New Roman" pitchFamily="18" charset="0"/>
              </a:rPr>
              <a:t>2001</a:t>
            </a:r>
            <a:r>
              <a:rPr lang="uk-UA" sz="2400" dirty="0">
                <a:effectLst>
                  <a:outerShdw blurRad="38100" dist="38100" dir="2700000" algn="tl">
                    <a:srgbClr val="04617B"/>
                  </a:outerShdw>
                </a:effectLst>
                <a:cs typeface="Times New Roman" pitchFamily="18" charset="0"/>
              </a:rPr>
              <a:t> р.</a:t>
            </a:r>
            <a:endParaRPr lang="ru-RU" sz="1000" dirty="0">
              <a:effectLst>
                <a:outerShdw blurRad="38100" dist="38100" dir="2700000" algn="tl">
                  <a:srgbClr val="04617B"/>
                </a:outerShdw>
              </a:effectLst>
            </a:endParaRPr>
          </a:p>
          <a:p>
            <a:pPr algn="ctr" eaLnBrk="0" hangingPunct="0">
              <a:defRPr/>
            </a:pPr>
            <a:r>
              <a:rPr lang="uk-UA" sz="2400" b="1" dirty="0" err="1">
                <a:effectLst>
                  <a:outerShdw blurRad="38100" dist="38100" dir="2700000" algn="tl">
                    <a:srgbClr val="04617B"/>
                  </a:outerShdw>
                </a:effectLst>
                <a:cs typeface="Times New Roman" pitchFamily="18" charset="0"/>
              </a:rPr>
              <a:t>„Про</a:t>
            </a:r>
            <a:r>
              <a:rPr lang="uk-UA" sz="2400" b="1" dirty="0">
                <a:effectLst>
                  <a:outerShdw blurRad="38100" dist="38100" dir="2700000" algn="tl">
                    <a:srgbClr val="04617B"/>
                  </a:outerShdw>
                </a:effectLst>
                <a:cs typeface="Times New Roman" pitchFamily="18" charset="0"/>
              </a:rPr>
              <a:t> створення системи контролю та обліку індивідуальних доз </a:t>
            </a:r>
          </a:p>
          <a:p>
            <a:pPr algn="ctr" eaLnBrk="0" hangingPunct="0">
              <a:defRPr/>
            </a:pPr>
            <a:r>
              <a:rPr lang="uk-UA" sz="2400" b="1" dirty="0">
                <a:effectLst>
                  <a:outerShdw blurRad="38100" dist="38100" dir="2700000" algn="tl">
                    <a:srgbClr val="04617B"/>
                  </a:outerShdw>
                </a:effectLst>
                <a:cs typeface="Times New Roman" pitchFamily="18" charset="0"/>
              </a:rPr>
              <a:t>опромінення населення при рентгенодіагностичних </a:t>
            </a:r>
            <a:r>
              <a:rPr lang="uk-UA" sz="2400" b="1" dirty="0" err="1">
                <a:effectLst>
                  <a:outerShdw blurRad="38100" dist="38100" dir="2700000" algn="tl">
                    <a:srgbClr val="04617B"/>
                  </a:outerShdw>
                </a:effectLst>
                <a:cs typeface="Times New Roman" pitchFamily="18" charset="0"/>
              </a:rPr>
              <a:t>процедурах”</a:t>
            </a:r>
            <a:endParaRPr lang="uk-UA" sz="2400" dirty="0">
              <a:effectLst>
                <a:outerShdw blurRad="38100" dist="38100" dir="2700000" algn="tl">
                  <a:srgbClr val="04617B"/>
                </a:outerShdw>
              </a:effectLs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188" y="908050"/>
            <a:ext cx="7777162" cy="4955203"/>
          </a:xfrm>
          <a:prstGeom prst="rect">
            <a:avLst/>
          </a:prstGeom>
        </p:spPr>
        <p:txBody>
          <a:bodyPr>
            <a:spAutoFit/>
          </a:bodyPr>
          <a:lstStyle/>
          <a:p>
            <a:pPr algn="ctr" fontAlgn="auto">
              <a:spcBef>
                <a:spcPts val="0"/>
              </a:spcBef>
              <a:spcAft>
                <a:spcPts val="0"/>
              </a:spcAft>
              <a:defRPr/>
            </a:pPr>
            <a:r>
              <a:rPr lang="uk-UA" sz="2800" dirty="0">
                <a:solidFill>
                  <a:schemeClr val="bg1"/>
                </a:solidFill>
                <a:effectLst>
                  <a:outerShdw blurRad="38100" dist="38100" dir="2700000" algn="tl">
                    <a:srgbClr val="000000"/>
                  </a:outerShdw>
                </a:effectLst>
              </a:rPr>
              <a:t>Наказ № 295</a:t>
            </a:r>
          </a:p>
          <a:p>
            <a:pPr fontAlgn="auto">
              <a:spcBef>
                <a:spcPts val="0"/>
              </a:spcBef>
              <a:spcAft>
                <a:spcPts val="0"/>
              </a:spcAft>
              <a:defRPr/>
            </a:pPr>
            <a:r>
              <a:rPr lang="uk-UA" sz="2400" dirty="0">
                <a:solidFill>
                  <a:schemeClr val="bg1"/>
                </a:solidFill>
                <a:effectLst>
                  <a:outerShdw blurRad="38100" dist="38100" dir="2700000" algn="tl">
                    <a:srgbClr val="000000"/>
                  </a:outerShdw>
                </a:effectLst>
              </a:rPr>
              <a:t>2.8. Припустимо багатократне обстеження пацієнтів протягом року, коли сумарне значення ефективної дози не перевищує </a:t>
            </a:r>
            <a:r>
              <a:rPr lang="uk-UA" sz="2400" dirty="0">
                <a:solidFill>
                  <a:srgbClr val="FF0000"/>
                </a:solidFill>
                <a:effectLst>
                  <a:outerShdw blurRad="38100" dist="38100" dir="2700000" algn="tl">
                    <a:srgbClr val="000000"/>
                  </a:outerShdw>
                </a:effectLst>
              </a:rPr>
              <a:t>рекомендованого дозового контрольного рівня </a:t>
            </a:r>
          </a:p>
          <a:p>
            <a:pPr algn="ctr" fontAlgn="auto">
              <a:spcBef>
                <a:spcPts val="0"/>
              </a:spcBef>
              <a:spcAft>
                <a:spcPts val="0"/>
              </a:spcAft>
              <a:defRPr/>
            </a:pPr>
            <a:r>
              <a:rPr lang="uk-UA" sz="2400" dirty="0">
                <a:solidFill>
                  <a:schemeClr val="bg1"/>
                </a:solidFill>
                <a:effectLst>
                  <a:outerShdw blurRad="38100" dist="38100" dir="2700000" algn="tl">
                    <a:srgbClr val="000000"/>
                  </a:outerShdw>
                </a:effectLst>
              </a:rPr>
              <a:t>Таблиця 1</a:t>
            </a:r>
          </a:p>
          <a:p>
            <a:pPr algn="ctr" fontAlgn="auto">
              <a:spcBef>
                <a:spcPts val="0"/>
              </a:spcBef>
              <a:spcAft>
                <a:spcPts val="0"/>
              </a:spcAft>
              <a:defRPr/>
            </a:pPr>
            <a:r>
              <a:rPr lang="uk-UA" sz="2400" dirty="0">
                <a:solidFill>
                  <a:schemeClr val="bg1"/>
                </a:solidFill>
                <a:effectLst>
                  <a:outerShdw blurRad="38100" dist="38100" dir="2700000" algn="tl">
                    <a:srgbClr val="000000"/>
                  </a:outerShdw>
                </a:effectLst>
              </a:rPr>
              <a:t>                   АД —  150</a:t>
            </a:r>
          </a:p>
          <a:p>
            <a:pPr algn="ctr" fontAlgn="auto">
              <a:spcBef>
                <a:spcPts val="0"/>
              </a:spcBef>
              <a:spcAft>
                <a:spcPts val="0"/>
              </a:spcAft>
              <a:defRPr/>
            </a:pPr>
            <a:r>
              <a:rPr lang="uk-UA" sz="2400" dirty="0">
                <a:solidFill>
                  <a:schemeClr val="bg1"/>
                </a:solidFill>
                <a:effectLst>
                  <a:outerShdw blurRad="38100" dist="38100" dir="2700000" algn="tl">
                    <a:srgbClr val="000000"/>
                  </a:outerShdw>
                </a:effectLst>
              </a:rPr>
              <a:t>                   БД  —   15</a:t>
            </a:r>
          </a:p>
          <a:p>
            <a:pPr algn="ctr" fontAlgn="auto">
              <a:spcBef>
                <a:spcPts val="0"/>
              </a:spcBef>
              <a:spcAft>
                <a:spcPts val="0"/>
              </a:spcAft>
              <a:defRPr/>
            </a:pPr>
            <a:r>
              <a:rPr lang="uk-UA" sz="2400" dirty="0">
                <a:solidFill>
                  <a:schemeClr val="bg1"/>
                </a:solidFill>
                <a:effectLst>
                  <a:outerShdw blurRad="38100" dist="38100" dir="2700000" algn="tl">
                    <a:srgbClr val="000000"/>
                  </a:outerShdw>
                </a:effectLst>
              </a:rPr>
              <a:t>                   ВД  —   1,0</a:t>
            </a:r>
          </a:p>
          <a:p>
            <a:pPr algn="ctr" fontAlgn="auto">
              <a:spcBef>
                <a:spcPts val="0"/>
              </a:spcBef>
              <a:spcAft>
                <a:spcPts val="0"/>
              </a:spcAft>
              <a:defRPr/>
            </a:pPr>
            <a:endParaRPr lang="uk-UA" sz="2400" dirty="0">
              <a:solidFill>
                <a:schemeClr val="bg1"/>
              </a:solidFill>
              <a:effectLst>
                <a:outerShdw blurRad="38100" dist="38100" dir="2700000" algn="tl">
                  <a:srgbClr val="000000"/>
                </a:outerShdw>
              </a:effectLst>
            </a:endParaRPr>
          </a:p>
          <a:p>
            <a:pPr algn="ctr" fontAlgn="auto">
              <a:spcBef>
                <a:spcPts val="0"/>
              </a:spcBef>
              <a:spcAft>
                <a:spcPts val="0"/>
              </a:spcAft>
              <a:defRPr/>
            </a:pPr>
            <a:r>
              <a:rPr lang="uk-UA" sz="2400" dirty="0">
                <a:solidFill>
                  <a:schemeClr val="bg1"/>
                </a:solidFill>
                <a:effectLst>
                  <a:outerShdw blurRad="38100" dist="38100" dir="2700000" algn="tl">
                    <a:srgbClr val="000000"/>
                  </a:outerShdw>
                </a:effectLst>
              </a:rPr>
              <a:t>Таблиця 2  </a:t>
            </a:r>
          </a:p>
          <a:p>
            <a:pPr algn="ctr" fontAlgn="auto">
              <a:spcBef>
                <a:spcPts val="0"/>
              </a:spcBef>
              <a:spcAft>
                <a:spcPts val="0"/>
              </a:spcAft>
              <a:defRPr/>
            </a:pPr>
            <a:r>
              <a:rPr lang="uk-UA" sz="2400" dirty="0">
                <a:solidFill>
                  <a:schemeClr val="bg1"/>
                </a:solidFill>
                <a:effectLst>
                  <a:outerShdw blurRad="38100" dist="38100" dir="2700000" algn="tl">
                    <a:srgbClr val="000000"/>
                  </a:outerShdw>
                </a:effectLst>
              </a:rPr>
              <a:t>Середні ефективні еквівалентні дози (поглинуті) при рентгенографії</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500034" y="188912"/>
            <a:ext cx="8035951" cy="3240087"/>
          </a:xfrm>
          <a:prstGeom prst="rect">
            <a:avLst/>
          </a:prstGeom>
          <a:ln/>
        </p:spPr>
        <p:txBody>
          <a:bodyPr/>
          <a:lstStyle/>
          <a:p>
            <a:pPr marL="0" marR="0" lvl="0" indent="0" algn="ctr" defTabSz="914400" rtl="0" eaLnBrk="0" fontAlgn="base" latinLnBrk="0" hangingPunct="0">
              <a:lnSpc>
                <a:spcPct val="100000"/>
              </a:lnSpc>
              <a:spcBef>
                <a:spcPct val="0"/>
              </a:spcBef>
              <a:spcAft>
                <a:spcPct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br>
              <a:rPr kumimoji="0" lang="en-US" sz="3200" b="1" i="0" u="none" strike="noStrike" kern="1200" cap="none" spc="0" normalizeH="0" baseline="0" noProof="0" dirty="0">
                <a:ln>
                  <a:noFill/>
                </a:ln>
                <a:solidFill>
                  <a:schemeClr val="bg1"/>
                </a:solidFill>
                <a:effectLst/>
                <a:uLnTx/>
                <a:uFillTx/>
                <a:latin typeface="+mj-lt"/>
                <a:ea typeface="+mj-ea"/>
                <a:cs typeface="+mj-cs"/>
              </a:rPr>
            </a:br>
            <a:br>
              <a:rPr kumimoji="0" lang="uk-UA" sz="3200" b="1" i="0" u="none" strike="noStrike" kern="1200" cap="none" spc="0" normalizeH="0" baseline="0" noProof="0" dirty="0">
                <a:ln>
                  <a:noFill/>
                </a:ln>
                <a:solidFill>
                  <a:schemeClr val="bg1"/>
                </a:solidFill>
                <a:effectLst/>
                <a:uLnTx/>
                <a:uFillTx/>
                <a:latin typeface="+mj-lt"/>
                <a:ea typeface="+mj-ea"/>
                <a:cs typeface="+mj-cs"/>
              </a:rPr>
            </a:br>
            <a:r>
              <a:rPr kumimoji="0" lang="ru-RU" sz="2800" b="1" i="0" u="none" strike="noStrike" kern="1200" cap="none" spc="0" normalizeH="0" baseline="0" noProof="0" dirty="0">
                <a:ln>
                  <a:noFill/>
                </a:ln>
                <a:solidFill>
                  <a:schemeClr val="bg1"/>
                </a:solidFill>
                <a:effectLst/>
                <a:uLnTx/>
                <a:uFillTx/>
                <a:latin typeface="+mj-lt"/>
                <a:ea typeface="+mj-ea"/>
                <a:cs typeface="+mj-cs"/>
              </a:rPr>
              <a:t>ВСТАНОВЛЕННЯ НАЦІОНАЛЬНИХ РЕКОМЕНДОВАНИХ РІВНІВ МЕДИЧНОГО ОПРОМІНЕННЯ ПРИ РЕНТГЕНІВСЬКІЙ </a:t>
            </a:r>
            <a:r>
              <a:rPr kumimoji="0" lang="uk-UA" sz="2800" b="1" i="0" u="none" strike="noStrike" kern="1200" cap="none" spc="0" normalizeH="0" baseline="0" noProof="0" dirty="0">
                <a:ln>
                  <a:noFill/>
                </a:ln>
                <a:solidFill>
                  <a:schemeClr val="bg1"/>
                </a:solidFill>
                <a:effectLst/>
                <a:uLnTx/>
                <a:uFillTx/>
                <a:latin typeface="+mj-lt"/>
                <a:ea typeface="+mj-ea"/>
                <a:cs typeface="+mj-cs"/>
              </a:rPr>
              <a:t>ДІАГНОСТИЦІ </a:t>
            </a:r>
            <a:br>
              <a:rPr kumimoji="0" lang="uk-UA" sz="2800" b="1" i="0" u="none" strike="noStrike" kern="1200" cap="none" spc="0" normalizeH="0" baseline="0" noProof="0" dirty="0">
                <a:ln>
                  <a:noFill/>
                </a:ln>
                <a:solidFill>
                  <a:schemeClr val="bg1"/>
                </a:solidFill>
                <a:effectLst/>
                <a:uLnTx/>
                <a:uFillTx/>
                <a:latin typeface="+mj-lt"/>
                <a:ea typeface="+mj-ea"/>
                <a:cs typeface="+mj-cs"/>
              </a:rPr>
            </a:br>
            <a:br>
              <a:rPr kumimoji="0" lang="uk-UA" sz="2800" b="1" i="0" u="none" strike="noStrike" kern="1200" cap="none" spc="0" normalizeH="0" baseline="0" noProof="0" dirty="0">
                <a:ln>
                  <a:noFill/>
                </a:ln>
                <a:solidFill>
                  <a:schemeClr val="bg1"/>
                </a:solidFill>
                <a:effectLst/>
                <a:uLnTx/>
                <a:uFillTx/>
                <a:latin typeface="+mj-lt"/>
                <a:ea typeface="+mj-ea"/>
                <a:cs typeface="+mj-cs"/>
              </a:rPr>
            </a:br>
            <a:r>
              <a:rPr kumimoji="0" lang="ru-RU" sz="2000" b="1" i="0" u="none" strike="noStrike" kern="1200" cap="none" spc="0" normalizeH="0" baseline="0" noProof="0" dirty="0">
                <a:ln>
                  <a:noFill/>
                </a:ln>
                <a:solidFill>
                  <a:schemeClr val="bg1"/>
                </a:solidFill>
                <a:effectLst/>
                <a:uLnTx/>
                <a:uFillTx/>
                <a:latin typeface="+mj-lt"/>
                <a:ea typeface="+mj-ea"/>
                <a:cs typeface="+mj-cs"/>
              </a:rPr>
              <a:t>Н</a:t>
            </a:r>
            <a:r>
              <a:rPr kumimoji="0" lang="uk-UA" sz="2000" b="1" i="0" u="none" strike="noStrike" kern="1200" cap="none" spc="0" normalizeH="0" baseline="0" noProof="0" dirty="0">
                <a:ln>
                  <a:noFill/>
                </a:ln>
                <a:solidFill>
                  <a:schemeClr val="bg1"/>
                </a:solidFill>
                <a:effectLst/>
                <a:uLnTx/>
                <a:uFillTx/>
                <a:latin typeface="+mj-lt"/>
                <a:ea typeface="+mj-ea"/>
                <a:cs typeface="+mj-cs"/>
              </a:rPr>
              <a:t>ДР № </a:t>
            </a:r>
            <a:r>
              <a:rPr kumimoji="0" lang="uk-UA" sz="2000" b="1" i="0" u="none" strike="noStrike" kern="1200" cap="none" spc="0" normalizeH="0" baseline="0" noProof="0" dirty="0" err="1">
                <a:ln>
                  <a:noFill/>
                </a:ln>
                <a:solidFill>
                  <a:schemeClr val="bg1"/>
                </a:solidFill>
                <a:effectLst/>
                <a:uLnTx/>
                <a:uFillTx/>
                <a:latin typeface="+mj-lt"/>
                <a:ea typeface="+mj-ea"/>
                <a:cs typeface="+mj-cs"/>
              </a:rPr>
              <a:t>держреєстрації</a:t>
            </a:r>
            <a:r>
              <a:rPr kumimoji="0" lang="uk-UA" sz="2000" b="1" i="0" u="none" strike="noStrike" kern="1200" cap="none" spc="0" normalizeH="0" baseline="0" noProof="0" dirty="0">
                <a:ln>
                  <a:noFill/>
                </a:ln>
                <a:solidFill>
                  <a:schemeClr val="bg1"/>
                </a:solidFill>
                <a:effectLst/>
                <a:uLnTx/>
                <a:uFillTx/>
                <a:latin typeface="+mj-lt"/>
                <a:ea typeface="+mj-ea"/>
                <a:cs typeface="+mj-cs"/>
              </a:rPr>
              <a:t>  0109U000063</a:t>
            </a:r>
          </a:p>
          <a:p>
            <a:pPr marL="0" marR="0" lvl="0" indent="0" algn="l" defTabSz="914400" rtl="0" eaLnBrk="0" fontAlgn="base" latinLnBrk="0" hangingPunct="0">
              <a:lnSpc>
                <a:spcPct val="100000"/>
              </a:lnSpc>
              <a:spcBef>
                <a:spcPct val="0"/>
              </a:spcBef>
              <a:spcAft>
                <a:spcPct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kumimoji="0" lang="uk-UA" sz="2000" b="1" i="0" u="none" strike="noStrike" kern="1200" cap="none" spc="0" normalizeH="0" baseline="0" noProof="0" dirty="0">
              <a:ln>
                <a:noFill/>
              </a:ln>
              <a:solidFill>
                <a:schemeClr val="bg1"/>
              </a:solidFill>
              <a:effectLst/>
              <a:uLnTx/>
              <a:uFillTx/>
              <a:latin typeface="+mj-lt"/>
              <a:ea typeface="+mj-ea"/>
              <a:cs typeface="+mj-cs"/>
            </a:endParaRPr>
          </a:p>
          <a:p>
            <a:pPr marL="0" indent="0" algn="ctr">
              <a:lnSpc>
                <a:spcPct val="90000"/>
              </a:lnSpc>
              <a:spcBef>
                <a:spcPts val="50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uk-UA" sz="2400" b="1" i="1" dirty="0">
                <a:solidFill>
                  <a:schemeClr val="bg1"/>
                </a:solidFill>
              </a:rPr>
              <a:t>ДУ </a:t>
            </a:r>
            <a:r>
              <a:rPr lang="uk-UA" sz="2400" b="1" i="1" dirty="0" err="1">
                <a:solidFill>
                  <a:schemeClr val="bg1"/>
                </a:solidFill>
              </a:rPr>
              <a:t>“Інститут</a:t>
            </a:r>
            <a:r>
              <a:rPr lang="uk-UA" sz="2400" b="1" i="1" dirty="0">
                <a:solidFill>
                  <a:schemeClr val="bg1"/>
                </a:solidFill>
              </a:rPr>
              <a:t> медичної радіології ім. С.П. </a:t>
            </a:r>
            <a:r>
              <a:rPr lang="uk-UA" sz="2400" b="1" i="1" dirty="0" err="1">
                <a:solidFill>
                  <a:schemeClr val="bg1"/>
                </a:solidFill>
              </a:rPr>
              <a:t>Григор</a:t>
            </a:r>
            <a:r>
              <a:rPr lang="en-US" sz="2400" b="1" i="1" dirty="0">
                <a:solidFill>
                  <a:schemeClr val="bg1"/>
                </a:solidFill>
              </a:rPr>
              <a:t>’</a:t>
            </a:r>
            <a:r>
              <a:rPr lang="uk-UA" sz="2400" b="1" i="1" dirty="0" err="1">
                <a:solidFill>
                  <a:schemeClr val="bg1"/>
                </a:solidFill>
              </a:rPr>
              <a:t>єва</a:t>
            </a:r>
            <a:r>
              <a:rPr lang="uk-UA" sz="2400" b="1" i="1" dirty="0">
                <a:solidFill>
                  <a:schemeClr val="bg1"/>
                </a:solidFill>
              </a:rPr>
              <a:t> НАМН України</a:t>
            </a:r>
          </a:p>
          <a:p>
            <a:pPr marL="0" indent="0" algn="ctr">
              <a:lnSpc>
                <a:spcPct val="90000"/>
              </a:lnSpc>
              <a:spcBef>
                <a:spcPts val="50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uk-UA" sz="2400" b="1" i="1" dirty="0">
              <a:solidFill>
                <a:schemeClr val="bg1"/>
              </a:solidFill>
            </a:endParaRPr>
          </a:p>
          <a:p>
            <a:pPr marL="0" indent="0" algn="ctr">
              <a:lnSpc>
                <a:spcPct val="90000"/>
              </a:lnSpc>
              <a:spcBef>
                <a:spcPts val="50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uk-UA" sz="2400" b="1" i="1" dirty="0">
                <a:solidFill>
                  <a:schemeClr val="bg1"/>
                </a:solidFill>
              </a:rPr>
              <a:t>Керівник НДР: член-кор. АМН України, </a:t>
            </a:r>
          </a:p>
          <a:p>
            <a:pPr marL="0" indent="0" algn="ctr">
              <a:lnSpc>
                <a:spcPct val="90000"/>
              </a:lnSpc>
              <a:spcBef>
                <a:spcPts val="500"/>
              </a:spcBef>
              <a:buFont typeface="Wingdings" pitchFamily="2"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uk-UA" sz="2400" b="1" i="1" dirty="0">
                <a:solidFill>
                  <a:schemeClr val="bg1"/>
                </a:solidFill>
              </a:rPr>
              <a:t>професор  М.І. Пилипенко</a:t>
            </a:r>
          </a:p>
          <a:p>
            <a:pPr marL="0" marR="0" lvl="0" indent="0" algn="l" defTabSz="914400" rtl="0" eaLnBrk="0" fontAlgn="base" latinLnBrk="0" hangingPunct="0">
              <a:lnSpc>
                <a:spcPct val="100000"/>
              </a:lnSpc>
              <a:spcBef>
                <a:spcPct val="0"/>
              </a:spcBef>
              <a:spcAft>
                <a:spcPct val="0"/>
              </a:spcAft>
              <a:buClrTx/>
              <a:buSz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uk-UA" sz="2400" b="1" i="0" u="none" strike="noStrike" kern="1200" cap="none" spc="0" normalizeH="0" baseline="0" noProof="0" dirty="0">
                <a:ln>
                  <a:noFill/>
                </a:ln>
                <a:solidFill>
                  <a:schemeClr val="bg1"/>
                </a:solidFill>
                <a:effectLst/>
                <a:uLnTx/>
                <a:uFillTx/>
                <a:ea typeface="+mj-ea"/>
              </a:rPr>
              <a:t> </a:t>
            </a:r>
            <a:br>
              <a:rPr kumimoji="0" lang="uk-UA" sz="2400" b="1" i="0" u="none" strike="noStrike" kern="1200" cap="none" spc="0" normalizeH="0" baseline="0" noProof="0" dirty="0">
                <a:ln>
                  <a:noFill/>
                </a:ln>
                <a:solidFill>
                  <a:schemeClr val="bg1"/>
                </a:solidFill>
                <a:effectLst/>
                <a:uLnTx/>
                <a:uFillTx/>
                <a:latin typeface="+mj-lt"/>
                <a:ea typeface="+mj-ea"/>
                <a:cs typeface="+mj-cs"/>
              </a:rPr>
            </a:br>
            <a:endParaRPr kumimoji="0" lang="uk-UA" sz="2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7158" y="500042"/>
            <a:ext cx="8501122" cy="954107"/>
          </a:xfrm>
          <a:prstGeom prst="rect">
            <a:avLst/>
          </a:prstGeom>
        </p:spPr>
        <p:txBody>
          <a:bodyPr wrap="square">
            <a:spAutoFit/>
          </a:bodyPr>
          <a:lstStyle/>
          <a:p>
            <a:pPr algn="ctr"/>
            <a:r>
              <a:rPr lang="uk-UA" sz="2800" b="1" dirty="0">
                <a:latin typeface="Times New Roman" pitchFamily="18" charset="0"/>
                <a:cs typeface="Times New Roman" pitchFamily="18" charset="0"/>
              </a:rPr>
              <a:t>Розподіл вхідних поверхневих доз при </a:t>
            </a:r>
            <a:r>
              <a:rPr lang="uk-UA" sz="2800" b="1" dirty="0" err="1">
                <a:solidFill>
                  <a:srgbClr val="FF0000"/>
                </a:solidFill>
                <a:latin typeface="Times New Roman" pitchFamily="18" charset="0"/>
                <a:cs typeface="Times New Roman" pitchFamily="18" charset="0"/>
              </a:rPr>
              <a:t>флюрографії</a:t>
            </a:r>
            <a:r>
              <a:rPr lang="uk-UA" sz="2800" b="1" dirty="0">
                <a:solidFill>
                  <a:srgbClr val="FF0000"/>
                </a:solidFill>
                <a:latin typeface="Times New Roman" pitchFamily="18" charset="0"/>
                <a:cs typeface="Times New Roman" pitchFamily="18" charset="0"/>
              </a:rPr>
              <a:t> </a:t>
            </a:r>
            <a:r>
              <a:rPr lang="uk-UA" sz="2800" b="1" dirty="0">
                <a:latin typeface="Times New Roman" pitchFamily="18" charset="0"/>
                <a:cs typeface="Times New Roman" pitchFamily="18" charset="0"/>
              </a:rPr>
              <a:t>органів грудної клітки (</a:t>
            </a:r>
            <a:r>
              <a:rPr lang="uk-UA" sz="2800" b="1" dirty="0" err="1">
                <a:latin typeface="Times New Roman" pitchFamily="18" charset="0"/>
                <a:cs typeface="Times New Roman" pitchFamily="18" charset="0"/>
              </a:rPr>
              <a:t>задньо-передня</a:t>
            </a:r>
            <a:r>
              <a:rPr lang="uk-UA" sz="2800" b="1" dirty="0">
                <a:latin typeface="Times New Roman" pitchFamily="18" charset="0"/>
                <a:cs typeface="Times New Roman" pitchFamily="18" charset="0"/>
              </a:rPr>
              <a:t> проекція)</a:t>
            </a:r>
            <a:endParaRPr lang="uk-UA" sz="2800" dirty="0">
              <a:latin typeface="Times New Roman" pitchFamily="18" charset="0"/>
              <a:cs typeface="Times New Roman" pitchFamily="18" charset="0"/>
            </a:endParaRPr>
          </a:p>
        </p:txBody>
      </p:sp>
      <p:graphicFrame>
        <p:nvGraphicFramePr>
          <p:cNvPr id="22529" name="Object 1"/>
          <p:cNvGraphicFramePr>
            <a:graphicFrameLocks noChangeAspect="1"/>
          </p:cNvGraphicFramePr>
          <p:nvPr/>
        </p:nvGraphicFramePr>
        <p:xfrm>
          <a:off x="1649652" y="1738312"/>
          <a:ext cx="5779868" cy="4762522"/>
        </p:xfrm>
        <a:graphic>
          <a:graphicData uri="http://schemas.openxmlformats.org/presentationml/2006/ole">
            <mc:AlternateContent xmlns:mc="http://schemas.openxmlformats.org/markup-compatibility/2006">
              <mc:Choice xmlns:v="urn:schemas-microsoft-com:vml" Requires="v">
                <p:oleObj spid="_x0000_s22530" name="Диаграмма" r:id="rId3" imgW="4667397" imgH="3029060" progId="Excel.Chart.8">
                  <p:embed/>
                </p:oleObj>
              </mc:Choice>
              <mc:Fallback>
                <p:oleObj name="Диаграмма" r:id="rId3" imgW="4667397" imgH="3029060" progId="Excel.Chart.8">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9652" y="1738312"/>
                        <a:ext cx="5779868" cy="476252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4282" y="500042"/>
            <a:ext cx="8643998" cy="954107"/>
          </a:xfrm>
          <a:prstGeom prst="rect">
            <a:avLst/>
          </a:prstGeom>
        </p:spPr>
        <p:txBody>
          <a:bodyPr wrap="square">
            <a:spAutoFit/>
          </a:bodyPr>
          <a:lstStyle/>
          <a:p>
            <a:pPr algn="ctr"/>
            <a:r>
              <a:rPr lang="uk-UA" sz="2800" dirty="0">
                <a:latin typeface="Times New Roman" pitchFamily="18" charset="0"/>
                <a:cs typeface="Times New Roman" pitchFamily="18" charset="0"/>
              </a:rPr>
              <a:t>Розподіл вхідних поверхневих доз при рентгенографії </a:t>
            </a:r>
            <a:r>
              <a:rPr lang="uk-UA" sz="2800" b="1" dirty="0">
                <a:solidFill>
                  <a:srgbClr val="FF0000"/>
                </a:solidFill>
                <a:latin typeface="Times New Roman" pitchFamily="18" charset="0"/>
                <a:cs typeface="Times New Roman" pitchFamily="18" charset="0"/>
              </a:rPr>
              <a:t>органів грудної клітки </a:t>
            </a:r>
            <a:r>
              <a:rPr lang="uk-UA" sz="2800" dirty="0">
                <a:latin typeface="Times New Roman" pitchFamily="18" charset="0"/>
                <a:cs typeface="Times New Roman" pitchFamily="18" charset="0"/>
              </a:rPr>
              <a:t>(</a:t>
            </a:r>
            <a:r>
              <a:rPr lang="uk-UA" sz="2800" dirty="0" err="1">
                <a:latin typeface="Times New Roman" pitchFamily="18" charset="0"/>
                <a:cs typeface="Times New Roman" pitchFamily="18" charset="0"/>
              </a:rPr>
              <a:t>ЗП-проекція</a:t>
            </a:r>
            <a:r>
              <a:rPr lang="uk-UA" sz="2800" dirty="0">
                <a:latin typeface="Times New Roman" pitchFamily="18" charset="0"/>
                <a:cs typeface="Times New Roman" pitchFamily="18" charset="0"/>
              </a:rPr>
              <a:t>)</a:t>
            </a:r>
            <a:r>
              <a:rPr lang="ar-SA" sz="2800" dirty="0">
                <a:latin typeface="Times New Roman" pitchFamily="18" charset="0"/>
                <a:cs typeface="Times New Roman" pitchFamily="18" charset="0"/>
              </a:rPr>
              <a:t>‏</a:t>
            </a:r>
            <a:endParaRPr lang="uk-UA" sz="2800" dirty="0">
              <a:latin typeface="Times New Roman" pitchFamily="18" charset="0"/>
              <a:cs typeface="Times New Roman" pitchFamily="18" charset="0"/>
            </a:endParaRPr>
          </a:p>
        </p:txBody>
      </p:sp>
      <p:graphicFrame>
        <p:nvGraphicFramePr>
          <p:cNvPr id="21505" name="Object 1"/>
          <p:cNvGraphicFramePr>
            <a:graphicFrameLocks noChangeAspect="1"/>
          </p:cNvGraphicFramePr>
          <p:nvPr/>
        </p:nvGraphicFramePr>
        <p:xfrm>
          <a:off x="1863598" y="1773238"/>
          <a:ext cx="5494484" cy="4799034"/>
        </p:xfrm>
        <a:graphic>
          <a:graphicData uri="http://schemas.openxmlformats.org/presentationml/2006/ole">
            <mc:AlternateContent xmlns:mc="http://schemas.openxmlformats.org/markup-compatibility/2006">
              <mc:Choice xmlns:v="urn:schemas-microsoft-com:vml" Requires="v">
                <p:oleObj spid="_x0000_s21506" name="Диаграмма" r:id="rId4" imgW="4991173" imgH="3552972" progId="Excel.Chart.8">
                  <p:embed/>
                </p:oleObj>
              </mc:Choice>
              <mc:Fallback>
                <p:oleObj name="Диаграмма" r:id="rId4" imgW="4991173" imgH="3552972" progId="Excel.Chart.8">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3598" y="1773238"/>
                        <a:ext cx="5494484" cy="4799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oleObj>
              </mc:Fallback>
            </mc:AlternateContent>
          </a:graphicData>
        </a:graphic>
      </p:graphicFrame>
      <p:sp>
        <p:nvSpPr>
          <p:cNvPr id="7" name="Rectangle 3"/>
          <p:cNvSpPr>
            <a:spLocks noChangeArrowheads="1"/>
          </p:cNvSpPr>
          <p:nvPr/>
        </p:nvSpPr>
        <p:spPr bwMode="auto">
          <a:xfrm flipH="1">
            <a:off x="6143636" y="2143116"/>
            <a:ext cx="792163" cy="461665"/>
          </a:xfrm>
          <a:prstGeom prst="rect">
            <a:avLst/>
          </a:prstGeom>
          <a:noFill/>
          <a:ln w="9525">
            <a:noFill/>
            <a:miter lim="800000"/>
            <a:headEnd/>
            <a:tailEnd/>
          </a:ln>
        </p:spPr>
        <p:txBody>
          <a:bodyPr>
            <a:spAutoFit/>
          </a:bodyPr>
          <a:lstStyle/>
          <a:p>
            <a:r>
              <a:rPr lang="ru-RU" sz="2400" b="1" dirty="0">
                <a:solidFill>
                  <a:srgbClr val="FF0000"/>
                </a:solidFill>
                <a:latin typeface="Times New Roman" pitchFamily="18" charset="0"/>
                <a:cs typeface="Times New Roman" pitchFamily="18" charset="0"/>
              </a:rPr>
              <a:t>0,25</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7" name="Object 1"/>
          <p:cNvGraphicFramePr>
            <a:graphicFrameLocks noChangeAspect="1"/>
          </p:cNvGraphicFramePr>
          <p:nvPr/>
        </p:nvGraphicFramePr>
        <p:xfrm>
          <a:off x="1721602" y="1571612"/>
          <a:ext cx="5779356" cy="4857784"/>
        </p:xfrm>
        <a:graphic>
          <a:graphicData uri="http://schemas.openxmlformats.org/presentationml/2006/ole">
            <mc:AlternateContent xmlns:mc="http://schemas.openxmlformats.org/markup-compatibility/2006">
              <mc:Choice xmlns:v="urn:schemas-microsoft-com:vml" Requires="v">
                <p:oleObj spid="_x0000_s19458" name="Диаграмма" r:id="rId4" imgW="4724437" imgH="3029060" progId="Excel.Chart.8">
                  <p:embed/>
                </p:oleObj>
              </mc:Choice>
              <mc:Fallback>
                <p:oleObj name="Диаграмма" r:id="rId4" imgW="4724437" imgH="3029060" progId="Excel.Chart.8">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21602" y="1571612"/>
                        <a:ext cx="5779356" cy="4857784"/>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Rectangle 2"/>
          <p:cNvSpPr/>
          <p:nvPr/>
        </p:nvSpPr>
        <p:spPr>
          <a:xfrm>
            <a:off x="357158" y="428604"/>
            <a:ext cx="8429684" cy="954107"/>
          </a:xfrm>
          <a:prstGeom prst="rect">
            <a:avLst/>
          </a:prstGeom>
        </p:spPr>
        <p:txBody>
          <a:bodyPr wrap="square">
            <a:spAutoFit/>
          </a:bodyPr>
          <a:lstStyle/>
          <a:p>
            <a:pPr algn="ctr" fontAlgn="auto">
              <a:spcBef>
                <a:spcPts val="0"/>
              </a:spcBef>
              <a:spcAft>
                <a:spcPts val="0"/>
              </a:spcAft>
              <a:defRPr/>
            </a:pPr>
            <a:r>
              <a:rPr lang="uk-UA" sz="2800" dirty="0">
                <a:effectLst>
                  <a:outerShdw blurRad="38100" dist="38100" dir="2700000" algn="tl">
                    <a:srgbClr val="000000">
                      <a:alpha val="43137"/>
                    </a:srgbClr>
                  </a:outerShdw>
                </a:effectLst>
                <a:latin typeface="Times New Roman" pitchFamily="18" charset="0"/>
                <a:cs typeface="Times New Roman" pitchFamily="18" charset="0"/>
              </a:rPr>
              <a:t>Розподіл вхідних поверхневих доз при рентгенографії </a:t>
            </a:r>
            <a:r>
              <a:rPr lang="uk-UA" sz="28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грудного відділу хребта  </a:t>
            </a:r>
            <a:r>
              <a:rPr lang="uk-UA" sz="2800" dirty="0">
                <a:effectLst>
                  <a:outerShdw blurRad="38100" dist="38100" dir="2700000" algn="tl">
                    <a:srgbClr val="000000">
                      <a:alpha val="43137"/>
                    </a:srgbClr>
                  </a:outerShdw>
                </a:effectLst>
                <a:latin typeface="Times New Roman" pitchFamily="18" charset="0"/>
                <a:cs typeface="Times New Roman" pitchFamily="18" charset="0"/>
              </a:rPr>
              <a:t>(</a:t>
            </a:r>
            <a:r>
              <a:rPr lang="uk-UA" sz="2800" dirty="0" err="1">
                <a:effectLst>
                  <a:outerShdw blurRad="38100" dist="38100" dir="2700000" algn="tl">
                    <a:srgbClr val="000000">
                      <a:alpha val="43137"/>
                    </a:srgbClr>
                  </a:outerShdw>
                </a:effectLst>
                <a:latin typeface="Times New Roman" pitchFamily="18" charset="0"/>
                <a:cs typeface="Times New Roman" pitchFamily="18" charset="0"/>
              </a:rPr>
              <a:t>передньо-задня</a:t>
            </a:r>
            <a:r>
              <a:rPr lang="uk-UA" sz="2800" dirty="0">
                <a:effectLst>
                  <a:outerShdw blurRad="38100" dist="38100" dir="2700000" algn="tl">
                    <a:srgbClr val="000000">
                      <a:alpha val="43137"/>
                    </a:srgbClr>
                  </a:outerShdw>
                </a:effectLst>
                <a:latin typeface="Times New Roman" pitchFamily="18" charset="0"/>
                <a:cs typeface="Times New Roman" pitchFamily="18" charset="0"/>
              </a:rPr>
              <a:t> проекція)</a:t>
            </a:r>
            <a:endParaRPr lang="ru-RU" sz="28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Rectangle 4"/>
          <p:cNvSpPr>
            <a:spLocks noChangeArrowheads="1"/>
          </p:cNvSpPr>
          <p:nvPr/>
        </p:nvSpPr>
        <p:spPr bwMode="auto">
          <a:xfrm rot="10800000" flipV="1">
            <a:off x="6286512" y="2071678"/>
            <a:ext cx="685829" cy="461665"/>
          </a:xfrm>
          <a:prstGeom prst="rect">
            <a:avLst/>
          </a:prstGeom>
          <a:noFill/>
          <a:ln w="9525">
            <a:noFill/>
            <a:miter lim="800000"/>
            <a:headEnd/>
            <a:tailEnd/>
          </a:ln>
        </p:spPr>
        <p:txBody>
          <a:bodyPr wrap="square">
            <a:spAutoFit/>
          </a:bodyPr>
          <a:lstStyle/>
          <a:p>
            <a:r>
              <a:rPr lang="ru-RU"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0,7</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09" name="Object 1"/>
          <p:cNvGraphicFramePr>
            <a:graphicFrameLocks noChangeAspect="1"/>
          </p:cNvGraphicFramePr>
          <p:nvPr/>
        </p:nvGraphicFramePr>
        <p:xfrm>
          <a:off x="1754196" y="1696657"/>
          <a:ext cx="5603886" cy="4732739"/>
        </p:xfrm>
        <a:graphic>
          <a:graphicData uri="http://schemas.openxmlformats.org/presentationml/2006/ole">
            <mc:AlternateContent xmlns:mc="http://schemas.openxmlformats.org/markup-compatibility/2006">
              <mc:Choice xmlns:v="urn:schemas-microsoft-com:vml" Requires="v">
                <p:oleObj spid="_x0000_s17410" name="Диаграмма" r:id="rId4" imgW="4753122" imgH="3000375" progId="Excel.Chart.8">
                  <p:embed/>
                </p:oleObj>
              </mc:Choice>
              <mc:Fallback>
                <p:oleObj name="Диаграмма" r:id="rId4" imgW="4753122" imgH="3000375" progId="Excel.Chart.8">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4196" y="1696657"/>
                        <a:ext cx="5603886" cy="4732739"/>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Rectangle 2"/>
          <p:cNvSpPr/>
          <p:nvPr/>
        </p:nvSpPr>
        <p:spPr>
          <a:xfrm>
            <a:off x="285720" y="500042"/>
            <a:ext cx="8572560" cy="954107"/>
          </a:xfrm>
          <a:prstGeom prst="rect">
            <a:avLst/>
          </a:prstGeom>
        </p:spPr>
        <p:txBody>
          <a:bodyPr wrap="square">
            <a:spAutoFit/>
          </a:bodyPr>
          <a:lstStyle/>
          <a:p>
            <a:pPr algn="ctr"/>
            <a:r>
              <a:rPr lang="uk-UA" sz="2800" dirty="0">
                <a:latin typeface="Times New Roman" pitchFamily="18" charset="0"/>
                <a:cs typeface="Times New Roman" pitchFamily="18" charset="0"/>
              </a:rPr>
              <a:t>Розподіл вхідних поверхневих доз при рентгенографії </a:t>
            </a:r>
            <a:r>
              <a:rPr lang="uk-UA" sz="2800" b="1" dirty="0">
                <a:solidFill>
                  <a:srgbClr val="FF0000"/>
                </a:solidFill>
                <a:latin typeface="Times New Roman" pitchFamily="18" charset="0"/>
                <a:cs typeface="Times New Roman" pitchFamily="18" charset="0"/>
              </a:rPr>
              <a:t>поперекового відділу хребта  </a:t>
            </a:r>
            <a:r>
              <a:rPr lang="uk-UA" sz="2800" dirty="0">
                <a:latin typeface="Times New Roman" pitchFamily="18" charset="0"/>
                <a:cs typeface="Times New Roman" pitchFamily="18" charset="0"/>
              </a:rPr>
              <a:t>(</a:t>
            </a:r>
            <a:r>
              <a:rPr lang="uk-UA" sz="2800" dirty="0" err="1">
                <a:latin typeface="Times New Roman" pitchFamily="18" charset="0"/>
                <a:cs typeface="Times New Roman" pitchFamily="18" charset="0"/>
              </a:rPr>
              <a:t>ПЗ-проекція</a:t>
            </a:r>
            <a:r>
              <a:rPr lang="uk-UA" sz="2800" dirty="0">
                <a:latin typeface="Times New Roman" pitchFamily="18" charset="0"/>
                <a:cs typeface="Times New Roman" pitchFamily="18" charset="0"/>
              </a:rPr>
              <a:t>)</a:t>
            </a:r>
            <a:r>
              <a:rPr lang="ar-SA" sz="2800" dirty="0">
                <a:latin typeface="Times New Roman" pitchFamily="18" charset="0"/>
                <a:cs typeface="Times New Roman" pitchFamily="18" charset="0"/>
              </a:rPr>
              <a:t>‏</a:t>
            </a:r>
            <a:endParaRPr lang="uk-UA" sz="2800" dirty="0">
              <a:latin typeface="Times New Roman" pitchFamily="18" charset="0"/>
              <a:cs typeface="Times New Roman" pitchFamily="18" charset="0"/>
            </a:endParaRPr>
          </a:p>
        </p:txBody>
      </p:sp>
      <p:sp>
        <p:nvSpPr>
          <p:cNvPr id="4" name="Rectangle 4"/>
          <p:cNvSpPr>
            <a:spLocks noChangeArrowheads="1"/>
          </p:cNvSpPr>
          <p:nvPr/>
        </p:nvSpPr>
        <p:spPr bwMode="auto">
          <a:xfrm flipH="1">
            <a:off x="5929322" y="2000240"/>
            <a:ext cx="685830" cy="461665"/>
          </a:xfrm>
          <a:prstGeom prst="rect">
            <a:avLst/>
          </a:prstGeom>
          <a:noFill/>
          <a:ln w="9525">
            <a:noFill/>
            <a:miter lim="800000"/>
            <a:headEnd/>
            <a:tailEnd/>
          </a:ln>
        </p:spPr>
        <p:txBody>
          <a:bodyPr wrap="square">
            <a:spAutoFit/>
          </a:bodyPr>
          <a:lstStyle/>
          <a:p>
            <a:r>
              <a:rPr lang="ru-RU" sz="2400" b="1" dirty="0">
                <a:solidFill>
                  <a:srgbClr val="FF0000"/>
                </a:solidFill>
                <a:latin typeface="Times New Roman" pitchFamily="18" charset="0"/>
                <a:cs typeface="Times New Roman" pitchFamily="18" charset="0"/>
              </a:rPr>
              <a:t>1,4</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srcRect/>
          <a:stretch>
            <a:fillRect/>
          </a:stretch>
        </p:blipFill>
        <p:spPr bwMode="auto">
          <a:xfrm>
            <a:off x="971550" y="1671638"/>
            <a:ext cx="7200900" cy="4830762"/>
          </a:xfrm>
          <a:prstGeom prst="rect">
            <a:avLst/>
          </a:prstGeom>
          <a:noFill/>
          <a:ln w="9525">
            <a:noFill/>
            <a:miter lim="800000"/>
            <a:headEnd/>
            <a:tailEnd/>
          </a:ln>
        </p:spPr>
      </p:pic>
      <p:sp>
        <p:nvSpPr>
          <p:cNvPr id="3" name="Rectangle 2"/>
          <p:cNvSpPr/>
          <p:nvPr/>
        </p:nvSpPr>
        <p:spPr>
          <a:xfrm>
            <a:off x="285720" y="357166"/>
            <a:ext cx="8501122" cy="954107"/>
          </a:xfrm>
          <a:prstGeom prst="rect">
            <a:avLst/>
          </a:prstGeom>
        </p:spPr>
        <p:txBody>
          <a:bodyPr wrap="square">
            <a:spAutoFit/>
          </a:bodyPr>
          <a:lstStyle/>
          <a:p>
            <a:pPr algn="ctr" fontAlgn="auto">
              <a:spcBef>
                <a:spcPts val="0"/>
              </a:spcBef>
              <a:spcAft>
                <a:spcPts val="0"/>
              </a:spcAft>
              <a:defRPr/>
            </a:pPr>
            <a:r>
              <a:rPr lang="uk-UA" sz="2800"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Розподіл вхідних поверхневих доз при рентгенографії </a:t>
            </a:r>
            <a:r>
              <a:rPr lang="uk-UA" sz="28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поперекового відділу хребта </a:t>
            </a:r>
            <a:r>
              <a:rPr lang="uk-UA" sz="2800"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(бокова проекція)</a:t>
            </a:r>
            <a:endParaRPr lang="ru-RU" sz="2800"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Rectangle 3"/>
          <p:cNvSpPr>
            <a:spLocks noChangeArrowheads="1"/>
          </p:cNvSpPr>
          <p:nvPr/>
        </p:nvSpPr>
        <p:spPr bwMode="auto">
          <a:xfrm>
            <a:off x="6786578" y="2000240"/>
            <a:ext cx="684243" cy="461665"/>
          </a:xfrm>
          <a:prstGeom prst="rect">
            <a:avLst/>
          </a:prstGeom>
          <a:noFill/>
          <a:ln w="9525">
            <a:noFill/>
            <a:miter lim="800000"/>
            <a:headEnd/>
            <a:tailEnd/>
          </a:ln>
        </p:spPr>
        <p:txBody>
          <a:bodyPr wrap="square">
            <a:spAutoFit/>
          </a:bodyPr>
          <a:lstStyle/>
          <a:p>
            <a:r>
              <a:rPr lang="ru-RU" sz="2400" b="1" dirty="0">
                <a:solidFill>
                  <a:srgbClr val="FF0000"/>
                </a:solidFill>
                <a:latin typeface="Times New Roman" pitchFamily="18" charset="0"/>
                <a:cs typeface="Times New Roman" pitchFamily="18" charset="0"/>
              </a:rPr>
              <a:t>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ALASKA~2.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 name="Rectangle 5"/>
          <p:cNvSpPr/>
          <p:nvPr/>
        </p:nvSpPr>
        <p:spPr>
          <a:xfrm>
            <a:off x="357219" y="1214438"/>
            <a:ext cx="8643937" cy="3077766"/>
          </a:xfrm>
          <a:prstGeom prst="rect">
            <a:avLst/>
          </a:prstGeom>
        </p:spPr>
        <p:txBody>
          <a:bodyPr>
            <a:spAutoFit/>
          </a:bodyPr>
          <a:lstStyle/>
          <a:p>
            <a:pPr algn="ctr">
              <a:defRPr/>
            </a:pPr>
            <a:r>
              <a:rPr lang="uk-UA" sz="4000" dirty="0">
                <a:ln>
                  <a:solidFill>
                    <a:srgbClr val="FFC000"/>
                  </a:solidFill>
                </a:ln>
                <a:solidFill>
                  <a:srgbClr val="CC2104"/>
                </a:solidFill>
                <a:effectLst>
                  <a:outerShdw blurRad="50800" dist="38100" dir="5400000" algn="t" rotWithShape="0">
                    <a:prstClr val="black">
                      <a:alpha val="40000"/>
                    </a:prstClr>
                  </a:outerShdw>
                </a:effectLst>
                <a:cs typeface="Times New Roman" pitchFamily="18" charset="0"/>
              </a:rPr>
              <a:t>Наразі щорічно у світі проводиться</a:t>
            </a:r>
            <a:r>
              <a:rPr lang="uk-UA" sz="4000" dirty="0">
                <a:ln>
                  <a:solidFill>
                    <a:srgbClr val="FFC000"/>
                  </a:solidFill>
                </a:ln>
                <a:solidFill>
                  <a:srgbClr val="FF0000"/>
                </a:solidFill>
                <a:effectLst>
                  <a:outerShdw blurRad="50800" dist="38100" dir="5400000" algn="t" rotWithShape="0">
                    <a:prstClr val="black">
                      <a:alpha val="40000"/>
                    </a:prstClr>
                  </a:outerShdw>
                </a:effectLst>
                <a:cs typeface="Times New Roman" pitchFamily="18" charset="0"/>
              </a:rPr>
              <a:t>:</a:t>
            </a:r>
          </a:p>
          <a:p>
            <a:pPr algn="ctr">
              <a:defRPr/>
            </a:pPr>
            <a:endParaRPr lang="en-US" sz="4000" dirty="0">
              <a:solidFill>
                <a:srgbClr val="FF0000"/>
              </a:solidFill>
              <a:cs typeface="Times New Roman" pitchFamily="18" charset="0"/>
            </a:endParaRPr>
          </a:p>
          <a:p>
            <a:pPr algn="ctr">
              <a:defRPr/>
            </a:pPr>
            <a:r>
              <a:rPr lang="uk-UA" dirty="0">
                <a:solidFill>
                  <a:srgbClr val="FF0000"/>
                </a:solidFill>
                <a:cs typeface="Times New Roman" pitchFamily="18" charset="0"/>
              </a:rPr>
              <a:t> </a:t>
            </a:r>
            <a:br>
              <a:rPr lang="en-US" dirty="0">
                <a:cs typeface="Times New Roman" pitchFamily="18" charset="0"/>
              </a:rPr>
            </a:br>
            <a:r>
              <a:rPr lang="uk-UA" sz="3200" dirty="0">
                <a:solidFill>
                  <a:srgbClr val="FFFF00"/>
                </a:solidFill>
                <a:effectLst>
                  <a:outerShdw blurRad="38100" dist="38100" dir="2700000" algn="tl">
                    <a:srgbClr val="000000">
                      <a:alpha val="43137"/>
                    </a:srgbClr>
                  </a:outerShdw>
                </a:effectLst>
                <a:cs typeface="Times New Roman" pitchFamily="18" charset="0"/>
              </a:rPr>
              <a:t>майже 2,5 </a:t>
            </a:r>
            <a:r>
              <a:rPr lang="uk-UA" sz="3200" dirty="0" err="1">
                <a:solidFill>
                  <a:srgbClr val="FFFF00"/>
                </a:solidFill>
                <a:effectLst>
                  <a:outerShdw blurRad="38100" dist="38100" dir="2700000" algn="tl">
                    <a:srgbClr val="000000">
                      <a:alpha val="43137"/>
                    </a:srgbClr>
                  </a:outerShdw>
                </a:effectLst>
                <a:cs typeface="Times New Roman" pitchFamily="18" charset="0"/>
              </a:rPr>
              <a:t>млрд</a:t>
            </a:r>
            <a:r>
              <a:rPr lang="uk-UA" sz="3200" dirty="0">
                <a:solidFill>
                  <a:srgbClr val="FFFF00"/>
                </a:solidFill>
                <a:effectLst>
                  <a:outerShdw blurRad="38100" dist="38100" dir="2700000" algn="tl">
                    <a:srgbClr val="000000">
                      <a:alpha val="43137"/>
                    </a:srgbClr>
                  </a:outerShdw>
                </a:effectLst>
                <a:cs typeface="Times New Roman" pitchFamily="18" charset="0"/>
              </a:rPr>
              <a:t> рентгенівських і  </a:t>
            </a:r>
            <a:br>
              <a:rPr lang="uk-UA" sz="3200" dirty="0">
                <a:solidFill>
                  <a:srgbClr val="FFFF00"/>
                </a:solidFill>
                <a:effectLst>
                  <a:outerShdw blurRad="38100" dist="38100" dir="2700000" algn="tl">
                    <a:srgbClr val="000000">
                      <a:alpha val="43137"/>
                    </a:srgbClr>
                  </a:outerShdw>
                </a:effectLst>
                <a:cs typeface="Times New Roman" pitchFamily="18" charset="0"/>
              </a:rPr>
            </a:br>
            <a:r>
              <a:rPr lang="uk-UA" sz="3200" dirty="0">
                <a:solidFill>
                  <a:srgbClr val="FFFF00"/>
                </a:solidFill>
                <a:effectLst>
                  <a:outerShdw blurRad="38100" dist="38100" dir="2700000" algn="tl">
                    <a:srgbClr val="000000">
                      <a:alpha val="43137"/>
                    </a:srgbClr>
                  </a:outerShdw>
                </a:effectLst>
                <a:cs typeface="Times New Roman" pitchFamily="18" charset="0"/>
              </a:rPr>
              <a:t> &gt; 35 </a:t>
            </a:r>
            <a:r>
              <a:rPr lang="uk-UA" sz="3200" dirty="0" err="1">
                <a:solidFill>
                  <a:srgbClr val="FFFF00"/>
                </a:solidFill>
                <a:effectLst>
                  <a:outerShdw blurRad="38100" dist="38100" dir="2700000" algn="tl">
                    <a:srgbClr val="000000">
                      <a:alpha val="43137"/>
                    </a:srgbClr>
                  </a:outerShdw>
                </a:effectLst>
                <a:cs typeface="Times New Roman" pitchFamily="18" charset="0"/>
              </a:rPr>
              <a:t>млн</a:t>
            </a:r>
            <a:r>
              <a:rPr lang="uk-UA" sz="3200" dirty="0">
                <a:solidFill>
                  <a:srgbClr val="FFFF00"/>
                </a:solidFill>
                <a:effectLst>
                  <a:outerShdw blurRad="38100" dist="38100" dir="2700000" algn="tl">
                    <a:srgbClr val="000000">
                      <a:alpha val="43137"/>
                    </a:srgbClr>
                  </a:outerShdw>
                </a:effectLst>
                <a:cs typeface="Times New Roman" pitchFamily="18" charset="0"/>
              </a:rPr>
              <a:t> </a:t>
            </a:r>
            <a:r>
              <a:rPr lang="uk-UA" sz="3200" dirty="0" err="1">
                <a:solidFill>
                  <a:srgbClr val="FFFF00"/>
                </a:solidFill>
                <a:effectLst>
                  <a:outerShdw blurRad="38100" dist="38100" dir="2700000" algn="tl">
                    <a:srgbClr val="000000">
                      <a:alpha val="43137"/>
                    </a:srgbClr>
                  </a:outerShdw>
                </a:effectLst>
                <a:cs typeface="Times New Roman" pitchFamily="18" charset="0"/>
              </a:rPr>
              <a:t>ядерномедичних</a:t>
            </a:r>
            <a:r>
              <a:rPr lang="uk-UA" sz="3200" dirty="0">
                <a:solidFill>
                  <a:srgbClr val="FFFF00"/>
                </a:solidFill>
                <a:effectLst>
                  <a:outerShdw blurRad="38100" dist="38100" dir="2700000" algn="tl">
                    <a:srgbClr val="000000">
                      <a:alpha val="43137"/>
                    </a:srgbClr>
                  </a:outerShdw>
                </a:effectLst>
                <a:cs typeface="Times New Roman" pitchFamily="18" charset="0"/>
              </a:rPr>
              <a:t> досліджень, </a:t>
            </a:r>
            <a:br>
              <a:rPr lang="uk-UA" sz="3200" dirty="0">
                <a:solidFill>
                  <a:srgbClr val="FFFF00"/>
                </a:solidFill>
                <a:effectLst>
                  <a:outerShdw blurRad="38100" dist="38100" dir="2700000" algn="tl">
                    <a:srgbClr val="000000">
                      <a:alpha val="43137"/>
                    </a:srgbClr>
                  </a:outerShdw>
                </a:effectLst>
                <a:cs typeface="Times New Roman" pitchFamily="18" charset="0"/>
              </a:rPr>
            </a:br>
            <a:r>
              <a:rPr lang="uk-UA" sz="3200" dirty="0">
                <a:solidFill>
                  <a:srgbClr val="FFFF00"/>
                </a:solidFill>
                <a:effectLst>
                  <a:outerShdw blurRad="38100" dist="38100" dir="2700000" algn="tl">
                    <a:srgbClr val="000000">
                      <a:alpha val="43137"/>
                    </a:srgbClr>
                  </a:outerShdw>
                </a:effectLst>
                <a:cs typeface="Times New Roman" pitchFamily="18" charset="0"/>
              </a:rPr>
              <a:t> &gt; 10,5 </a:t>
            </a:r>
            <a:r>
              <a:rPr lang="uk-UA" sz="3200" dirty="0" err="1">
                <a:solidFill>
                  <a:srgbClr val="FFFF00"/>
                </a:solidFill>
                <a:effectLst>
                  <a:outerShdw blurRad="38100" dist="38100" dir="2700000" algn="tl">
                    <a:srgbClr val="000000">
                      <a:alpha val="43137"/>
                    </a:srgbClr>
                  </a:outerShdw>
                </a:effectLst>
                <a:cs typeface="Times New Roman" pitchFamily="18" charset="0"/>
              </a:rPr>
              <a:t>млн</a:t>
            </a:r>
            <a:r>
              <a:rPr lang="uk-UA" sz="3200" dirty="0">
                <a:solidFill>
                  <a:srgbClr val="FFFF00"/>
                </a:solidFill>
                <a:effectLst>
                  <a:outerShdw blurRad="38100" dist="38100" dir="2700000" algn="tl">
                    <a:srgbClr val="000000">
                      <a:alpha val="43137"/>
                    </a:srgbClr>
                  </a:outerShdw>
                </a:effectLst>
                <a:cs typeface="Times New Roman" pitchFamily="18" charset="0"/>
              </a:rPr>
              <a:t> хворих отримують радіотерапію</a:t>
            </a:r>
            <a:endParaRPr lang="uk-UA" dirty="0">
              <a:solidFill>
                <a:srgbClr val="CC2104"/>
              </a:solidFill>
              <a:effectLst>
                <a:outerShdw blurRad="38100" dist="38100" dir="2700000" algn="tl">
                  <a:srgbClr val="000000">
                    <a:alpha val="43137"/>
                  </a:srgbClr>
                </a:outerShdw>
              </a:effectLs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3" name="Object 1"/>
          <p:cNvGraphicFramePr>
            <a:graphicFrameLocks noChangeAspect="1"/>
          </p:cNvGraphicFramePr>
          <p:nvPr/>
        </p:nvGraphicFramePr>
        <p:xfrm>
          <a:off x="1785918" y="1485836"/>
          <a:ext cx="5500726" cy="5100712"/>
        </p:xfrm>
        <a:graphic>
          <a:graphicData uri="http://schemas.openxmlformats.org/presentationml/2006/ole">
            <mc:AlternateContent xmlns:mc="http://schemas.openxmlformats.org/markup-compatibility/2006">
              <mc:Choice xmlns:v="urn:schemas-microsoft-com:vml" Requires="v">
                <p:oleObj spid="_x0000_s13314" name="Диаграмма" r:id="rId4" imgW="5038652" imgH="3190948" progId="Excel.Chart.8">
                  <p:embed/>
                </p:oleObj>
              </mc:Choice>
              <mc:Fallback>
                <p:oleObj name="Диаграмма" r:id="rId4" imgW="5038652" imgH="3190948" progId="Excel.Chart.8">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85918" y="1485836"/>
                        <a:ext cx="5500726" cy="510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oleObj>
              </mc:Fallback>
            </mc:AlternateContent>
          </a:graphicData>
        </a:graphic>
      </p:graphicFrame>
      <p:sp>
        <p:nvSpPr>
          <p:cNvPr id="3" name="Rectangle 2"/>
          <p:cNvSpPr/>
          <p:nvPr/>
        </p:nvSpPr>
        <p:spPr>
          <a:xfrm>
            <a:off x="214282" y="428604"/>
            <a:ext cx="8643998" cy="954107"/>
          </a:xfrm>
          <a:prstGeom prst="rect">
            <a:avLst/>
          </a:prstGeom>
        </p:spPr>
        <p:txBody>
          <a:bodyPr wrap="square">
            <a:spAutoFit/>
          </a:bodyPr>
          <a:lstStyle/>
          <a:p>
            <a:pPr algn="ctr"/>
            <a:r>
              <a:rPr lang="uk-UA" sz="2800" dirty="0">
                <a:latin typeface="Times New Roman" pitchFamily="18" charset="0"/>
                <a:cs typeface="Times New Roman" pitchFamily="18" charset="0"/>
              </a:rPr>
              <a:t>Розподіл вхідних поверхневих доз при рентгенографії </a:t>
            </a:r>
            <a:r>
              <a:rPr lang="uk-UA" sz="2800" b="1" dirty="0">
                <a:solidFill>
                  <a:srgbClr val="FF0000"/>
                </a:solidFill>
                <a:latin typeface="Times New Roman" pitchFamily="18" charset="0"/>
                <a:cs typeface="Times New Roman" pitchFamily="18" charset="0"/>
              </a:rPr>
              <a:t>таза</a:t>
            </a:r>
            <a:r>
              <a:rPr lang="uk-UA" sz="2800" dirty="0">
                <a:latin typeface="Times New Roman" pitchFamily="18" charset="0"/>
                <a:cs typeface="Times New Roman" pitchFamily="18" charset="0"/>
              </a:rPr>
              <a:t> (</a:t>
            </a:r>
            <a:r>
              <a:rPr lang="uk-UA" sz="2800" dirty="0" err="1">
                <a:latin typeface="Times New Roman" pitchFamily="18" charset="0"/>
                <a:cs typeface="Times New Roman" pitchFamily="18" charset="0"/>
              </a:rPr>
              <a:t>ПЗ-проекція</a:t>
            </a:r>
            <a:r>
              <a:rPr lang="uk-UA" sz="2800" dirty="0">
                <a:latin typeface="Times New Roman" pitchFamily="18" charset="0"/>
                <a:cs typeface="Times New Roman" pitchFamily="18" charset="0"/>
              </a:rPr>
              <a:t>)</a:t>
            </a:r>
            <a:r>
              <a:rPr lang="ar-SA" sz="2800" dirty="0">
                <a:latin typeface="Times New Roman" pitchFamily="18" charset="0"/>
                <a:cs typeface="Times New Roman" pitchFamily="18" charset="0"/>
              </a:rPr>
              <a:t>‏</a:t>
            </a:r>
            <a:endParaRPr lang="uk-UA" sz="2800" dirty="0">
              <a:latin typeface="Times New Roman" pitchFamily="18" charset="0"/>
              <a:cs typeface="Times New Roman" pitchFamily="18" charset="0"/>
            </a:endParaRPr>
          </a:p>
        </p:txBody>
      </p:sp>
      <p:sp>
        <p:nvSpPr>
          <p:cNvPr id="4" name="Rectangle 4"/>
          <p:cNvSpPr>
            <a:spLocks noChangeArrowheads="1"/>
          </p:cNvSpPr>
          <p:nvPr/>
        </p:nvSpPr>
        <p:spPr bwMode="auto">
          <a:xfrm>
            <a:off x="5929322" y="1785926"/>
            <a:ext cx="720725" cy="461665"/>
          </a:xfrm>
          <a:prstGeom prst="rect">
            <a:avLst/>
          </a:prstGeom>
          <a:noFill/>
          <a:ln w="9525">
            <a:noFill/>
            <a:miter lim="800000"/>
            <a:headEnd/>
            <a:tailEnd/>
          </a:ln>
        </p:spPr>
        <p:txBody>
          <a:bodyPr>
            <a:spAutoFit/>
          </a:bodyPr>
          <a:lstStyle/>
          <a:p>
            <a:r>
              <a:rPr lang="ru-RU"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1,1</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214422"/>
            <a:ext cx="9144000" cy="2739211"/>
          </a:xfrm>
          <a:prstGeom prst="rect">
            <a:avLst/>
          </a:prstGeom>
        </p:spPr>
        <p:txBody>
          <a:bodyPr wrap="square">
            <a:spAutoFit/>
          </a:bodyPr>
          <a:lstStyle/>
          <a:p>
            <a:pPr algn="ctr">
              <a:defRPr/>
            </a:pPr>
            <a:r>
              <a:rPr lang="uk-UA" sz="3600" dirty="0">
                <a:solidFill>
                  <a:srgbClr val="FFFF00"/>
                </a:solidFill>
                <a:effectLst>
                  <a:outerShdw blurRad="38100" dist="38100" dir="2700000" algn="tl">
                    <a:srgbClr val="FFFFFF"/>
                  </a:outerShdw>
                </a:effectLst>
                <a:latin typeface="Times New Roman" pitchFamily="18" charset="0"/>
                <a:cs typeface="Times New Roman" pitchFamily="18" charset="0"/>
              </a:rPr>
              <a:t>ДРР – засіб оптимізації діагностичного  опромінення пацієнтів і контролю якості радіологічної діагностики, а загалом – </a:t>
            </a:r>
          </a:p>
          <a:p>
            <a:pPr algn="ctr">
              <a:defRPr/>
            </a:pPr>
            <a:r>
              <a:rPr lang="uk-UA" sz="3600" dirty="0">
                <a:solidFill>
                  <a:srgbClr val="FFFF00"/>
                </a:solidFill>
                <a:effectLst>
                  <a:outerShdw blurRad="38100" dist="38100" dir="2700000" algn="tl">
                    <a:srgbClr val="FFFFFF"/>
                  </a:outerShdw>
                </a:effectLst>
                <a:latin typeface="Times New Roman" pitchFamily="18" charset="0"/>
                <a:cs typeface="Times New Roman" pitchFamily="18" charset="0"/>
              </a:rPr>
              <a:t>показник </a:t>
            </a:r>
            <a:r>
              <a:rPr lang="uk-UA" sz="3600" i="1" dirty="0">
                <a:effectLst>
                  <a:outerShdw blurRad="38100" dist="38100" dir="2700000" algn="tl">
                    <a:srgbClr val="FFFFFF"/>
                  </a:outerShdw>
                </a:effectLst>
                <a:latin typeface="Times New Roman" pitchFamily="18" charset="0"/>
                <a:cs typeface="Times New Roman" pitchFamily="18" charset="0"/>
              </a:rPr>
              <a:t>культури медичного опромінення</a:t>
            </a:r>
            <a:r>
              <a:rPr lang="uk-UA" sz="3600" dirty="0">
                <a:solidFill>
                  <a:srgbClr val="FFCC00"/>
                </a:solidFill>
                <a:effectLst>
                  <a:outerShdw blurRad="38100" dist="38100" dir="2700000" algn="tl">
                    <a:srgbClr val="FFFFFF"/>
                  </a:outerShdw>
                </a:effectLst>
                <a:latin typeface="Times New Roman" pitchFamily="18" charset="0"/>
                <a:cs typeface="Times New Roman" pitchFamily="18" charset="0"/>
              </a:rPr>
              <a:t>.</a:t>
            </a:r>
            <a:r>
              <a:rPr lang="uk-UA" sz="3600" dirty="0">
                <a:latin typeface="Times New Roman" pitchFamily="18" charset="0"/>
                <a:cs typeface="Times New Roman" pitchFamily="18" charset="0"/>
              </a:rPr>
              <a:t> </a:t>
            </a:r>
            <a:endParaRPr lang="ru-RU" sz="3600" dirty="0">
              <a:latin typeface="Times New Roman" pitchFamily="18" charset="0"/>
              <a:cs typeface="Times New Roman" pitchFamily="18" charset="0"/>
            </a:endParaRPr>
          </a:p>
          <a:p>
            <a:pPr algn="ctr">
              <a:defRPr/>
            </a:pPr>
            <a:endParaRPr lang="ru-RU" sz="2800"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ctrTitle"/>
          </p:nvPr>
        </p:nvSpPr>
        <p:spPr>
          <a:xfrm>
            <a:off x="684213" y="428604"/>
            <a:ext cx="7772400" cy="803291"/>
          </a:xfrm>
        </p:spPr>
        <p:txBody>
          <a:bodyPr>
            <a:normAutofit/>
          </a:bodyPr>
          <a:lstStyle/>
          <a:p>
            <a:pPr algn="ctr"/>
            <a:r>
              <a:rPr lang="en-US" sz="4400" b="0" dirty="0">
                <a:solidFill>
                  <a:schemeClr val="tx1"/>
                </a:solidFill>
                <a:effectLst>
                  <a:outerShdw blurRad="38100" dist="38100" dir="2700000" algn="tl">
                    <a:srgbClr val="000000"/>
                  </a:outerShdw>
                </a:effectLst>
                <a:latin typeface="Times New Roman" pitchFamily="18" charset="0"/>
                <a:cs typeface="Times New Roman" pitchFamily="18" charset="0"/>
              </a:rPr>
              <a:t>NRPB (W14 - 2002)</a:t>
            </a:r>
            <a:endParaRPr lang="ru-RU" sz="4400" b="0" dirty="0">
              <a:solidFill>
                <a:schemeClr val="tx1"/>
              </a:solidFill>
              <a:effectLst>
                <a:outerShdw blurRad="38100" dist="38100" dir="2700000" algn="tl">
                  <a:srgbClr val="000000"/>
                </a:outerShdw>
              </a:effectLst>
              <a:latin typeface="Times New Roman" pitchFamily="18" charset="0"/>
              <a:cs typeface="Times New Roman" pitchFamily="18" charset="0"/>
            </a:endParaRPr>
          </a:p>
        </p:txBody>
      </p:sp>
      <p:sp>
        <p:nvSpPr>
          <p:cNvPr id="3" name="Rectangle 3"/>
          <p:cNvSpPr>
            <a:spLocks noGrp="1" noChangeArrowheads="1"/>
          </p:cNvSpPr>
          <p:nvPr>
            <p:ph type="subTitle" idx="1"/>
          </p:nvPr>
        </p:nvSpPr>
        <p:spPr>
          <a:xfrm>
            <a:off x="359568" y="1500174"/>
            <a:ext cx="8424863" cy="3368688"/>
          </a:xfrm>
        </p:spPr>
        <p:txBody>
          <a:bodyPr/>
          <a:lstStyle/>
          <a:p>
            <a:pPr algn="l">
              <a:lnSpc>
                <a:spcPct val="90000"/>
              </a:lnSpc>
              <a:buClr>
                <a:srgbClr val="CC0000"/>
              </a:buClr>
              <a:buFont typeface="Wingdings" pitchFamily="2" charset="2"/>
              <a:buChar char="v"/>
            </a:pPr>
            <a:r>
              <a:rPr lang="en-US" sz="2000" b="1" i="1" dirty="0">
                <a:effectLst>
                  <a:outerShdw blurRad="38100" dist="38100" dir="2700000" algn="tl">
                    <a:srgbClr val="FFFFFF"/>
                  </a:outerShdw>
                </a:effectLst>
              </a:rPr>
              <a:t> </a:t>
            </a:r>
            <a:r>
              <a:rPr lang="uk-UA" sz="2800" dirty="0">
                <a:latin typeface="Times New Roman" pitchFamily="18" charset="0"/>
                <a:cs typeface="Times New Roman" pitchFamily="18" charset="0"/>
              </a:rPr>
              <a:t>Визначення прямими вимірюваннями 	рекомендованих рівнів 	‒ кожні 5 років</a:t>
            </a:r>
          </a:p>
          <a:p>
            <a:pPr algn="l">
              <a:lnSpc>
                <a:spcPct val="90000"/>
              </a:lnSpc>
              <a:buClr>
                <a:srgbClr val="CC0000"/>
              </a:buClr>
              <a:buFont typeface="Wingdings" pitchFamily="2" charset="2"/>
              <a:buChar char="v"/>
            </a:pPr>
            <a:r>
              <a:rPr lang="uk-UA" sz="2800" dirty="0">
                <a:latin typeface="Times New Roman" pitchFamily="18" charset="0"/>
                <a:cs typeface="Times New Roman" pitchFamily="18" charset="0"/>
              </a:rPr>
              <a:t> 2000 рік: 140 000 </a:t>
            </a:r>
            <a:r>
              <a:rPr lang="uk-UA" sz="2800" dirty="0" err="1">
                <a:latin typeface="Times New Roman" pitchFamily="18" charset="0"/>
                <a:cs typeface="Times New Roman" pitchFamily="18" charset="0"/>
              </a:rPr>
              <a:t>вимірювнь</a:t>
            </a:r>
            <a:r>
              <a:rPr lang="uk-UA" sz="2800" dirty="0">
                <a:latin typeface="Times New Roman" pitchFamily="18" charset="0"/>
                <a:cs typeface="Times New Roman" pitchFamily="18" charset="0"/>
              </a:rPr>
              <a:t> доз для 	</a:t>
            </a:r>
            <a:r>
              <a:rPr lang="uk-UA" sz="2800" dirty="0" err="1">
                <a:latin typeface="Times New Roman" pitchFamily="18" charset="0"/>
                <a:cs typeface="Times New Roman" pitchFamily="18" charset="0"/>
              </a:rPr>
              <a:t>рентгенографій</a:t>
            </a:r>
            <a:r>
              <a:rPr lang="uk-UA" sz="2800" dirty="0">
                <a:latin typeface="Times New Roman" pitchFamily="18" charset="0"/>
                <a:cs typeface="Times New Roman" pitchFamily="18" charset="0"/>
              </a:rPr>
              <a:t>, 128 000 записів тривалості 	флюороскопій (у 381 лікарні Великої Британії)</a:t>
            </a:r>
          </a:p>
          <a:p>
            <a:pPr algn="l">
              <a:lnSpc>
                <a:spcPct val="90000"/>
              </a:lnSpc>
              <a:buClr>
                <a:srgbClr val="CC0000"/>
              </a:buClr>
              <a:buFont typeface="Wingdings" pitchFamily="2" charset="2"/>
              <a:buChar char="v"/>
            </a:pPr>
            <a:r>
              <a:rPr lang="uk-UA" sz="2800" dirty="0">
                <a:latin typeface="Times New Roman" pitchFamily="18" charset="0"/>
                <a:cs typeface="Times New Roman" pitchFamily="18" charset="0"/>
              </a:rPr>
              <a:t> Середня доза на 1 рентгенографію 2,87 </a:t>
            </a:r>
            <a:r>
              <a:rPr lang="uk-UA" sz="2800" dirty="0" err="1">
                <a:latin typeface="Times New Roman" pitchFamily="18" charset="0"/>
                <a:cs typeface="Times New Roman" pitchFamily="18" charset="0"/>
              </a:rPr>
              <a:t>мЗв</a:t>
            </a:r>
            <a:endParaRPr lang="uk-UA" sz="2800" dirty="0">
              <a:latin typeface="Times New Roman" pitchFamily="18" charset="0"/>
              <a:cs typeface="Times New Roman" pitchFamily="18" charset="0"/>
            </a:endParaRPr>
          </a:p>
          <a:p>
            <a:pPr algn="l">
              <a:lnSpc>
                <a:spcPct val="90000"/>
              </a:lnSpc>
              <a:buClr>
                <a:srgbClr val="CC0000"/>
              </a:buClr>
              <a:buFont typeface="Wingdings" pitchFamily="2" charset="2"/>
              <a:buChar char="v"/>
            </a:pPr>
            <a:r>
              <a:rPr lang="uk-UA" sz="2800" dirty="0">
                <a:latin typeface="Times New Roman" pitchFamily="18" charset="0"/>
                <a:cs typeface="Times New Roman" pitchFamily="18" charset="0"/>
              </a:rPr>
              <a:t> За період з 1995 року </a:t>
            </a:r>
            <a:r>
              <a:rPr lang="uk-UA" sz="2800" dirty="0" err="1">
                <a:latin typeface="Times New Roman" pitchFamily="18" charset="0"/>
                <a:cs typeface="Times New Roman" pitchFamily="18" charset="0"/>
              </a:rPr>
              <a:t>дозне</a:t>
            </a:r>
            <a:r>
              <a:rPr lang="uk-UA" sz="2800" dirty="0">
                <a:latin typeface="Times New Roman" pitchFamily="18" charset="0"/>
                <a:cs typeface="Times New Roman" pitchFamily="18" charset="0"/>
              </a:rPr>
              <a:t> навантаження від 	рентгенологічних процедур зменшено на 30</a:t>
            </a:r>
            <a:r>
              <a:rPr lang="en-US" sz="2800" dirty="0">
                <a:latin typeface="Times New Roman" pitchFamily="18" charset="0"/>
                <a:cs typeface="Times New Roman" pitchFamily="18" charset="0"/>
              </a:rPr>
              <a:t> %</a:t>
            </a:r>
            <a:endParaRPr lang="uk-UA" sz="2800" dirty="0">
              <a:latin typeface="Times New Roman" pitchFamily="18" charset="0"/>
              <a:cs typeface="Times New Roman" pitchFamily="18" charset="0"/>
            </a:endParaRPr>
          </a:p>
          <a:p>
            <a:pPr algn="l">
              <a:lnSpc>
                <a:spcPct val="90000"/>
              </a:lnSpc>
              <a:buClr>
                <a:srgbClr val="CC0000"/>
              </a:buClr>
              <a:buFont typeface="Wingdings" pitchFamily="2" charset="2"/>
              <a:buChar char="v"/>
            </a:pPr>
            <a:endParaRPr lang="uk-UA" sz="2400" b="1" i="1" dirty="0">
              <a:solidFill>
                <a:srgbClr val="CC0000"/>
              </a:solidFill>
              <a:effectLst>
                <a:outerShdw blurRad="38100" dist="38100" dir="2700000" algn="tl">
                  <a:srgbClr val="000000"/>
                </a:outerShdw>
              </a:effectLs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2"/>
          <p:cNvSpPr/>
          <p:nvPr/>
        </p:nvSpPr>
        <p:spPr>
          <a:xfrm>
            <a:off x="1299805" y="1053756"/>
            <a:ext cx="6486905" cy="1446550"/>
          </a:xfrm>
          <a:prstGeom prst="rect">
            <a:avLst/>
          </a:prstGeom>
        </p:spPr>
        <p:txBody>
          <a:bodyPr wrap="none">
            <a:spAutoFit/>
          </a:bodyPr>
          <a:lstStyle/>
          <a:p>
            <a:pPr algn="ctr"/>
            <a:r>
              <a:rPr lang="uk-UA" sz="4400" b="1" dirty="0">
                <a:effectLst>
                  <a:outerShdw blurRad="38100" dist="38100" dir="2700000" algn="tl">
                    <a:srgbClr val="000000">
                      <a:alpha val="43137"/>
                    </a:srgbClr>
                  </a:outerShdw>
                </a:effectLst>
                <a:latin typeface="Times New Roman" pitchFamily="18" charset="0"/>
                <a:cs typeface="Times New Roman" pitchFamily="18" charset="0"/>
              </a:rPr>
              <a:t>ФЛЮОРОГРАФІЧНИЙ </a:t>
            </a:r>
          </a:p>
          <a:p>
            <a:pPr algn="ctr"/>
            <a:r>
              <a:rPr lang="uk-UA" sz="4400" b="1" dirty="0">
                <a:effectLst>
                  <a:outerShdw blurRad="38100" dist="38100" dir="2700000" algn="tl">
                    <a:srgbClr val="000000">
                      <a:alpha val="43137"/>
                    </a:srgbClr>
                  </a:outerShdw>
                </a:effectLst>
                <a:latin typeface="Times New Roman" pitchFamily="18" charset="0"/>
                <a:cs typeface="Times New Roman" pitchFamily="18" charset="0"/>
              </a:rPr>
              <a:t>СКРИНІНҐ</a:t>
            </a:r>
            <a:endParaRPr lang="uk-UA" sz="5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Rectangle 4"/>
          <p:cNvSpPr/>
          <p:nvPr/>
        </p:nvSpPr>
        <p:spPr>
          <a:xfrm>
            <a:off x="285720" y="2832083"/>
            <a:ext cx="8572560" cy="954107"/>
          </a:xfrm>
          <a:prstGeom prst="rect">
            <a:avLst/>
          </a:prstGeom>
        </p:spPr>
        <p:txBody>
          <a:bodyPr wrap="square">
            <a:spAutoFit/>
          </a:bodyPr>
          <a:lstStyle/>
          <a:p>
            <a:pPr algn="ctr"/>
            <a:r>
              <a:rPr lang="uk-UA" sz="2800" b="1" i="1" dirty="0">
                <a:solidFill>
                  <a:srgbClr val="FFFF00"/>
                </a:solidFill>
                <a:effectLst>
                  <a:outerShdw blurRad="38100" dist="38100" dir="2700000" algn="tl">
                    <a:srgbClr val="000000">
                      <a:alpha val="43137"/>
                    </a:srgbClr>
                  </a:outerShdw>
                </a:effectLst>
              </a:rPr>
              <a:t>(Флюорографія</a:t>
            </a:r>
            <a:r>
              <a:rPr lang="ru-RU" sz="2800" b="1" i="1" dirty="0">
                <a:solidFill>
                  <a:srgbClr val="FFFF00"/>
                </a:solidFill>
                <a:effectLst>
                  <a:outerShdw blurRad="38100" dist="38100" dir="2700000" algn="tl">
                    <a:srgbClr val="000000">
                      <a:alpha val="43137"/>
                    </a:srgbClr>
                  </a:outerShdw>
                </a:effectLst>
              </a:rPr>
              <a:t>:</a:t>
            </a:r>
            <a:r>
              <a:rPr lang="uk-UA" sz="2800" b="1" i="1" dirty="0">
                <a:solidFill>
                  <a:srgbClr val="FFFF00"/>
                </a:solidFill>
                <a:effectLst>
                  <a:outerShdw blurRad="38100" dist="38100" dir="2700000" algn="tl">
                    <a:srgbClr val="000000">
                      <a:alpha val="43137"/>
                    </a:srgbClr>
                  </a:outerShdw>
                </a:effectLst>
              </a:rPr>
              <a:t> благодіяння чи шкода здоров’ю українців і бюджету держави)</a:t>
            </a:r>
            <a:endParaRPr lang="uk-UA" sz="2800" i="1" dirty="0">
              <a:solidFill>
                <a:srgbClr val="FFFF00"/>
              </a:solidFill>
              <a:effectLst>
                <a:outerShdw blurRad="38100" dist="38100" dir="2700000" algn="tl">
                  <a:srgbClr val="000000">
                    <a:alpha val="43137"/>
                  </a:srgbClr>
                </a:outerShdw>
              </a:effectLst>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ctrTitle"/>
          </p:nvPr>
        </p:nvSpPr>
        <p:spPr>
          <a:xfrm>
            <a:off x="323528" y="593673"/>
            <a:ext cx="8640960" cy="2478137"/>
          </a:xfrm>
        </p:spPr>
        <p:txBody>
          <a:bodyPr>
            <a:noAutofit/>
          </a:bodyPr>
          <a:lstStyle/>
          <a:p>
            <a:pPr algn="ctr"/>
            <a:r>
              <a:rPr lang="ru-RU" sz="2800" dirty="0">
                <a:solidFill>
                  <a:schemeClr val="tx1"/>
                </a:solidFill>
                <a:effectLst>
                  <a:outerShdw blurRad="38100" dist="38100" dir="2700000" algn="tl">
                    <a:srgbClr val="000000">
                      <a:alpha val="43137"/>
                    </a:srgbClr>
                  </a:outerShdw>
                </a:effectLst>
                <a:latin typeface="Arial" pitchFamily="34" charset="0"/>
                <a:cs typeface="Arial" pitchFamily="34" charset="0"/>
              </a:rPr>
              <a:t>Наказ МОЗУ </a:t>
            </a:r>
            <a:br>
              <a:rPr lang="ru-RU" sz="2800" dirty="0">
                <a:solidFill>
                  <a:schemeClr val="tx1"/>
                </a:solidFill>
                <a:effectLst>
                  <a:outerShdw blurRad="38100" dist="38100" dir="2700000" algn="tl">
                    <a:srgbClr val="000000">
                      <a:alpha val="43137"/>
                    </a:srgbClr>
                  </a:outerShdw>
                </a:effectLst>
                <a:latin typeface="Arial" pitchFamily="34" charset="0"/>
                <a:cs typeface="Arial" pitchFamily="34" charset="0"/>
              </a:rPr>
            </a:br>
            <a:r>
              <a:rPr lang="ru-RU" sz="2800" dirty="0" err="1">
                <a:solidFill>
                  <a:schemeClr val="tx1"/>
                </a:solidFill>
                <a:effectLst>
                  <a:outerShdw blurRad="38100" dist="38100" dir="2700000" algn="tl">
                    <a:srgbClr val="000000">
                      <a:alpha val="43137"/>
                    </a:srgbClr>
                  </a:outerShdw>
                </a:effectLst>
                <a:latin typeface="Arial" pitchFamily="34" charset="0"/>
                <a:cs typeface="Arial" pitchFamily="34" charset="0"/>
              </a:rPr>
              <a:t>від</a:t>
            </a:r>
            <a:r>
              <a:rPr lang="ru-RU" sz="2800" dirty="0">
                <a:solidFill>
                  <a:schemeClr val="tx1"/>
                </a:solidFill>
                <a:effectLst>
                  <a:outerShdw blurRad="38100" dist="38100" dir="2700000" algn="tl">
                    <a:srgbClr val="000000">
                      <a:alpha val="43137"/>
                    </a:srgbClr>
                  </a:outerShdw>
                </a:effectLst>
                <a:latin typeface="Arial" pitchFamily="34" charset="0"/>
                <a:cs typeface="Arial" pitchFamily="34" charset="0"/>
              </a:rPr>
              <a:t> 17.05.2008 № 254 </a:t>
            </a:r>
            <a:br>
              <a:rPr lang="ru-RU" sz="2800" dirty="0">
                <a:solidFill>
                  <a:schemeClr val="tx1"/>
                </a:solidFill>
                <a:effectLst>
                  <a:outerShdw blurRad="38100" dist="38100" dir="2700000" algn="tl">
                    <a:srgbClr val="000000">
                      <a:alpha val="43137"/>
                    </a:srgbClr>
                  </a:outerShdw>
                </a:effectLst>
                <a:latin typeface="Arial" pitchFamily="34" charset="0"/>
                <a:cs typeface="Arial" pitchFamily="34" charset="0"/>
              </a:rPr>
            </a:br>
            <a:r>
              <a:rPr lang="ru-RU" sz="2800" dirty="0">
                <a:solidFill>
                  <a:schemeClr val="tx1"/>
                </a:solidFill>
                <a:effectLst>
                  <a:outerShdw blurRad="38100" dist="38100" dir="2700000" algn="tl">
                    <a:srgbClr val="000000">
                      <a:alpha val="43137"/>
                    </a:srgbClr>
                  </a:outerShdw>
                </a:effectLst>
                <a:latin typeface="Arial" pitchFamily="34" charset="0"/>
                <a:cs typeface="Arial" pitchFamily="34" charset="0"/>
              </a:rPr>
              <a:t>Про </a:t>
            </a:r>
            <a:r>
              <a:rPr lang="ru-RU" sz="2800" dirty="0" err="1">
                <a:solidFill>
                  <a:schemeClr val="tx1"/>
                </a:solidFill>
                <a:effectLst>
                  <a:outerShdw blurRad="38100" dist="38100" dir="2700000" algn="tl">
                    <a:srgbClr val="000000">
                      <a:alpha val="43137"/>
                    </a:srgbClr>
                  </a:outerShdw>
                </a:effectLst>
                <a:latin typeface="Arial" pitchFamily="34" charset="0"/>
                <a:cs typeface="Arial" pitchFamily="34" charset="0"/>
              </a:rPr>
              <a:t>затвердження</a:t>
            </a:r>
            <a:r>
              <a:rPr lang="ru-RU" sz="2800" dirty="0">
                <a:solidFill>
                  <a:schemeClr val="tx1"/>
                </a:solidFill>
                <a:effectLst>
                  <a:outerShdw blurRad="38100" dist="38100" dir="2700000" algn="tl">
                    <a:srgbClr val="000000">
                      <a:alpha val="43137"/>
                    </a:srgbClr>
                  </a:outerShdw>
                </a:effectLst>
                <a:latin typeface="Arial" pitchFamily="34" charset="0"/>
                <a:cs typeface="Arial" pitchFamily="34" charset="0"/>
              </a:rPr>
              <a:t> </a:t>
            </a:r>
            <a:r>
              <a:rPr lang="ru-RU" sz="2800" dirty="0" err="1">
                <a:solidFill>
                  <a:schemeClr val="tx1"/>
                </a:solidFill>
                <a:effectLst>
                  <a:outerShdw blurRad="38100" dist="38100" dir="2700000" algn="tl">
                    <a:srgbClr val="000000">
                      <a:alpha val="43137"/>
                    </a:srgbClr>
                  </a:outerShdw>
                </a:effectLst>
                <a:latin typeface="Arial" pitchFamily="34" charset="0"/>
                <a:cs typeface="Arial" pitchFamily="34" charset="0"/>
              </a:rPr>
              <a:t>Інструкції</a:t>
            </a:r>
            <a:r>
              <a:rPr lang="ru-RU" sz="2800" dirty="0">
                <a:solidFill>
                  <a:schemeClr val="tx1"/>
                </a:solidFill>
                <a:effectLst>
                  <a:outerShdw blurRad="38100" dist="38100" dir="2700000" algn="tl">
                    <a:srgbClr val="000000">
                      <a:alpha val="43137"/>
                    </a:srgbClr>
                  </a:outerShdw>
                </a:effectLst>
                <a:latin typeface="Arial" pitchFamily="34" charset="0"/>
                <a:cs typeface="Arial" pitchFamily="34" charset="0"/>
              </a:rPr>
              <a:t> </a:t>
            </a:r>
            <a:r>
              <a:rPr lang="ru-RU" sz="2800" dirty="0" err="1">
                <a:solidFill>
                  <a:schemeClr val="tx1"/>
                </a:solidFill>
                <a:effectLst>
                  <a:outerShdw blurRad="38100" dist="38100" dir="2700000" algn="tl">
                    <a:srgbClr val="000000">
                      <a:alpha val="43137"/>
                    </a:srgbClr>
                  </a:outerShdw>
                </a:effectLst>
                <a:latin typeface="Arial" pitchFamily="34" charset="0"/>
                <a:cs typeface="Arial" pitchFamily="34" charset="0"/>
              </a:rPr>
              <a:t>про</a:t>
            </a:r>
            <a:r>
              <a:rPr lang="ru-RU" sz="2800" dirty="0">
                <a:solidFill>
                  <a:schemeClr val="tx1"/>
                </a:solidFill>
                <a:effectLst>
                  <a:outerShdw blurRad="38100" dist="38100" dir="2700000" algn="tl">
                    <a:srgbClr val="000000">
                      <a:alpha val="43137"/>
                    </a:srgbClr>
                  </a:outerShdw>
                </a:effectLst>
                <a:latin typeface="Arial" pitchFamily="34" charset="0"/>
                <a:cs typeface="Arial" pitchFamily="34" charset="0"/>
              </a:rPr>
              <a:t> </a:t>
            </a:r>
            <a:r>
              <a:rPr lang="ru-RU" sz="2800" dirty="0" err="1">
                <a:solidFill>
                  <a:schemeClr val="tx1"/>
                </a:solidFill>
                <a:effectLst>
                  <a:outerShdw blurRad="38100" dist="38100" dir="2700000" algn="tl">
                    <a:srgbClr val="000000">
                      <a:alpha val="43137"/>
                    </a:srgbClr>
                  </a:outerShdw>
                </a:effectLst>
                <a:latin typeface="Arial" pitchFamily="34" charset="0"/>
                <a:cs typeface="Arial" pitchFamily="34" charset="0"/>
              </a:rPr>
              <a:t>періодичність</a:t>
            </a:r>
            <a:r>
              <a:rPr lang="ru-RU" sz="2800" dirty="0">
                <a:solidFill>
                  <a:schemeClr val="tx1"/>
                </a:solidFill>
                <a:effectLst>
                  <a:outerShdw blurRad="38100" dist="38100" dir="2700000" algn="tl">
                    <a:srgbClr val="000000">
                      <a:alpha val="43137"/>
                    </a:srgbClr>
                  </a:outerShdw>
                </a:effectLst>
                <a:latin typeface="Arial" pitchFamily="34" charset="0"/>
                <a:cs typeface="Arial" pitchFamily="34" charset="0"/>
              </a:rPr>
              <a:t> </a:t>
            </a:r>
            <a:r>
              <a:rPr lang="ru-RU" sz="2800" dirty="0" err="1">
                <a:solidFill>
                  <a:schemeClr val="tx1"/>
                </a:solidFill>
                <a:effectLst>
                  <a:outerShdw blurRad="38100" dist="38100" dir="2700000" algn="tl">
                    <a:srgbClr val="000000">
                      <a:alpha val="43137"/>
                    </a:srgbClr>
                  </a:outerShdw>
                </a:effectLst>
                <a:latin typeface="Arial" pitchFamily="34" charset="0"/>
                <a:cs typeface="Arial" pitchFamily="34" charset="0"/>
              </a:rPr>
              <a:t>рентгенівських</a:t>
            </a:r>
            <a:r>
              <a:rPr lang="ru-RU" sz="2800" dirty="0">
                <a:solidFill>
                  <a:schemeClr val="tx1"/>
                </a:solidFill>
                <a:effectLst>
                  <a:outerShdw blurRad="38100" dist="38100" dir="2700000" algn="tl">
                    <a:srgbClr val="000000">
                      <a:alpha val="43137"/>
                    </a:srgbClr>
                  </a:outerShdw>
                </a:effectLst>
                <a:latin typeface="Arial" pitchFamily="34" charset="0"/>
                <a:cs typeface="Arial" pitchFamily="34" charset="0"/>
              </a:rPr>
              <a:t> </a:t>
            </a:r>
            <a:r>
              <a:rPr lang="ru-RU" sz="2800" dirty="0" err="1">
                <a:solidFill>
                  <a:schemeClr val="tx1"/>
                </a:solidFill>
                <a:effectLst>
                  <a:outerShdw blurRad="38100" dist="38100" dir="2700000" algn="tl">
                    <a:srgbClr val="000000">
                      <a:alpha val="43137"/>
                    </a:srgbClr>
                  </a:outerShdw>
                </a:effectLst>
                <a:latin typeface="Arial" pitchFamily="34" charset="0"/>
                <a:cs typeface="Arial" pitchFamily="34" charset="0"/>
              </a:rPr>
              <a:t>обстежень</a:t>
            </a:r>
            <a:r>
              <a:rPr lang="ru-RU" sz="2800" dirty="0">
                <a:solidFill>
                  <a:schemeClr val="tx1"/>
                </a:solidFill>
                <a:effectLst>
                  <a:outerShdw blurRad="38100" dist="38100" dir="2700000" algn="tl">
                    <a:srgbClr val="000000">
                      <a:alpha val="43137"/>
                    </a:srgbClr>
                  </a:outerShdw>
                </a:effectLst>
                <a:latin typeface="Arial" pitchFamily="34" charset="0"/>
                <a:cs typeface="Arial" pitchFamily="34" charset="0"/>
              </a:rPr>
              <a:t> </a:t>
            </a:r>
            <a:r>
              <a:rPr lang="ru-RU" sz="2800" dirty="0" err="1">
                <a:solidFill>
                  <a:schemeClr val="tx1"/>
                </a:solidFill>
                <a:effectLst>
                  <a:outerShdw blurRad="38100" dist="38100" dir="2700000" algn="tl">
                    <a:srgbClr val="000000">
                      <a:alpha val="43137"/>
                    </a:srgbClr>
                  </a:outerShdw>
                </a:effectLst>
                <a:latin typeface="Arial" pitchFamily="34" charset="0"/>
                <a:cs typeface="Arial" pitchFamily="34" charset="0"/>
              </a:rPr>
              <a:t>органів</a:t>
            </a:r>
            <a:r>
              <a:rPr lang="ru-RU" sz="2800" dirty="0">
                <a:solidFill>
                  <a:schemeClr val="tx1"/>
                </a:solidFill>
                <a:effectLst>
                  <a:outerShdw blurRad="38100" dist="38100" dir="2700000" algn="tl">
                    <a:srgbClr val="000000">
                      <a:alpha val="43137"/>
                    </a:srgbClr>
                  </a:outerShdw>
                </a:effectLst>
                <a:latin typeface="Arial" pitchFamily="34" charset="0"/>
                <a:cs typeface="Arial" pitchFamily="34" charset="0"/>
              </a:rPr>
              <a:t> </a:t>
            </a:r>
            <a:r>
              <a:rPr lang="ru-RU" sz="2800" dirty="0" err="1">
                <a:solidFill>
                  <a:schemeClr val="tx1"/>
                </a:solidFill>
                <a:effectLst>
                  <a:outerShdw blurRad="38100" dist="38100" dir="2700000" algn="tl">
                    <a:srgbClr val="000000">
                      <a:alpha val="43137"/>
                    </a:srgbClr>
                  </a:outerShdw>
                </a:effectLst>
                <a:latin typeface="Arial" pitchFamily="34" charset="0"/>
                <a:cs typeface="Arial" pitchFamily="34" charset="0"/>
              </a:rPr>
              <a:t>грудної</a:t>
            </a:r>
            <a:r>
              <a:rPr lang="ru-RU" sz="2800" dirty="0">
                <a:solidFill>
                  <a:schemeClr val="tx1"/>
                </a:solidFill>
                <a:effectLst>
                  <a:outerShdw blurRad="38100" dist="38100" dir="2700000" algn="tl">
                    <a:srgbClr val="000000">
                      <a:alpha val="43137"/>
                    </a:srgbClr>
                  </a:outerShdw>
                </a:effectLst>
                <a:latin typeface="Arial" pitchFamily="34" charset="0"/>
                <a:cs typeface="Arial" pitchFamily="34" charset="0"/>
              </a:rPr>
              <a:t> </a:t>
            </a:r>
            <a:r>
              <a:rPr lang="ru-RU" sz="2800" dirty="0" err="1">
                <a:solidFill>
                  <a:schemeClr val="tx1"/>
                </a:solidFill>
                <a:effectLst>
                  <a:outerShdw blurRad="38100" dist="38100" dir="2700000" algn="tl">
                    <a:srgbClr val="000000">
                      <a:alpha val="43137"/>
                    </a:srgbClr>
                  </a:outerShdw>
                </a:effectLst>
                <a:latin typeface="Arial" pitchFamily="34" charset="0"/>
                <a:cs typeface="Arial" pitchFamily="34" charset="0"/>
              </a:rPr>
              <a:t>порожнини</a:t>
            </a:r>
            <a:r>
              <a:rPr lang="ru-RU" sz="2800" dirty="0">
                <a:solidFill>
                  <a:schemeClr val="tx1"/>
                </a:solidFill>
                <a:effectLst>
                  <a:outerShdw blurRad="38100" dist="38100" dir="2700000" algn="tl">
                    <a:srgbClr val="000000">
                      <a:alpha val="43137"/>
                    </a:srgbClr>
                  </a:outerShdw>
                </a:effectLst>
                <a:latin typeface="Arial" pitchFamily="34" charset="0"/>
                <a:cs typeface="Arial" pitchFamily="34" charset="0"/>
              </a:rPr>
              <a:t>...</a:t>
            </a:r>
            <a:endParaRPr lang="en-US" sz="2800"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angle 2"/>
          <p:cNvSpPr/>
          <p:nvPr/>
        </p:nvSpPr>
        <p:spPr>
          <a:xfrm>
            <a:off x="214282" y="3429000"/>
            <a:ext cx="8643998" cy="2246769"/>
          </a:xfrm>
          <a:prstGeom prst="rect">
            <a:avLst/>
          </a:prstGeom>
        </p:spPr>
        <p:txBody>
          <a:bodyPr wrap="square">
            <a:spAutoFit/>
          </a:bodyPr>
          <a:lstStyle/>
          <a:p>
            <a:r>
              <a:rPr lang="ru-RU" sz="2800" dirty="0"/>
              <a:t>2.1. </a:t>
            </a:r>
            <a:r>
              <a:rPr lang="ru-RU" sz="2800" dirty="0" err="1"/>
              <a:t>Забезпечити</a:t>
            </a:r>
            <a:r>
              <a:rPr lang="ru-RU" sz="2800" dirty="0"/>
              <a:t> </a:t>
            </a:r>
            <a:r>
              <a:rPr lang="ru-RU" sz="2800" dirty="0" err="1"/>
              <a:t>проведення</a:t>
            </a:r>
            <a:r>
              <a:rPr lang="ru-RU" sz="2800" dirty="0"/>
              <a:t> </a:t>
            </a:r>
            <a:r>
              <a:rPr lang="ru-RU" sz="2800" dirty="0" err="1">
                <a:solidFill>
                  <a:srgbClr val="FF0000"/>
                </a:solidFill>
              </a:rPr>
              <a:t>профілактичних</a:t>
            </a:r>
            <a:r>
              <a:rPr lang="ru-RU" sz="2800" dirty="0"/>
              <a:t> </a:t>
            </a:r>
          </a:p>
          <a:p>
            <a:r>
              <a:rPr lang="ru-RU" sz="2800" dirty="0"/>
              <a:t>	та </a:t>
            </a:r>
            <a:r>
              <a:rPr lang="ru-RU" sz="2800" dirty="0" err="1">
                <a:solidFill>
                  <a:srgbClr val="FF0000"/>
                </a:solidFill>
              </a:rPr>
              <a:t>діагностичних</a:t>
            </a:r>
            <a:r>
              <a:rPr lang="ru-RU" sz="2800" dirty="0">
                <a:solidFill>
                  <a:srgbClr val="FF0000"/>
                </a:solidFill>
              </a:rPr>
              <a:t> </a:t>
            </a:r>
            <a:r>
              <a:rPr lang="ru-RU" sz="2800" dirty="0" err="1">
                <a:solidFill>
                  <a:srgbClr val="FFFF00"/>
                </a:solidFill>
              </a:rPr>
              <a:t>рентгенівських</a:t>
            </a:r>
            <a:r>
              <a:rPr lang="ru-RU" sz="2800" dirty="0">
                <a:solidFill>
                  <a:srgbClr val="FFFF00"/>
                </a:solidFill>
              </a:rPr>
              <a:t> </a:t>
            </a:r>
            <a:r>
              <a:rPr lang="ru-RU" sz="2800" dirty="0" err="1">
                <a:solidFill>
                  <a:srgbClr val="FFFF00"/>
                </a:solidFill>
              </a:rPr>
              <a:t>обстежень</a:t>
            </a:r>
            <a:r>
              <a:rPr lang="ru-RU" sz="2800" dirty="0">
                <a:solidFill>
                  <a:srgbClr val="FFFF00"/>
                </a:solidFill>
              </a:rPr>
              <a:t> 	</a:t>
            </a:r>
            <a:r>
              <a:rPr lang="ru-RU" sz="2800" dirty="0" err="1"/>
              <a:t>органів</a:t>
            </a:r>
            <a:r>
              <a:rPr lang="ru-RU" sz="2800" dirty="0"/>
              <a:t> </a:t>
            </a:r>
            <a:r>
              <a:rPr lang="ru-RU" sz="2800" dirty="0" err="1"/>
              <a:t>грудної</a:t>
            </a:r>
            <a:r>
              <a:rPr lang="ru-RU" sz="2800" dirty="0"/>
              <a:t> </a:t>
            </a:r>
            <a:r>
              <a:rPr lang="ru-RU" sz="2800" dirty="0" err="1"/>
              <a:t>порожнини</a:t>
            </a:r>
            <a:r>
              <a:rPr lang="ru-RU" sz="2800" dirty="0"/>
              <a:t> </a:t>
            </a:r>
            <a:r>
              <a:rPr lang="ru-RU" sz="2800" dirty="0" err="1">
                <a:solidFill>
                  <a:srgbClr val="FFFF00"/>
                </a:solidFill>
              </a:rPr>
              <a:t>певних</a:t>
            </a:r>
            <a:r>
              <a:rPr lang="ru-RU" sz="2800" dirty="0">
                <a:solidFill>
                  <a:srgbClr val="FFFF00"/>
                </a:solidFill>
              </a:rPr>
              <a:t> </a:t>
            </a:r>
            <a:r>
              <a:rPr lang="ru-RU" sz="2800" dirty="0" err="1">
                <a:solidFill>
                  <a:srgbClr val="FFFF00"/>
                </a:solidFill>
              </a:rPr>
              <a:t>категорій</a:t>
            </a:r>
            <a:r>
              <a:rPr lang="ru-RU" sz="2800" dirty="0">
                <a:solidFill>
                  <a:srgbClr val="FFFF00"/>
                </a:solidFill>
              </a:rPr>
              <a:t> 	</a:t>
            </a:r>
            <a:r>
              <a:rPr lang="ru-RU" sz="2800" dirty="0" err="1">
                <a:solidFill>
                  <a:srgbClr val="FFFF00"/>
                </a:solidFill>
              </a:rPr>
              <a:t>населення</a:t>
            </a:r>
            <a:r>
              <a:rPr lang="ru-RU" sz="2800" dirty="0">
                <a:solidFill>
                  <a:srgbClr val="FFFF00"/>
                </a:solidFill>
              </a:rPr>
              <a:t> </a:t>
            </a:r>
            <a:r>
              <a:rPr lang="ru-RU" sz="2800" dirty="0" err="1"/>
              <a:t>України</a:t>
            </a:r>
            <a:r>
              <a:rPr lang="ru-RU" sz="2800" dirty="0"/>
              <a:t> </a:t>
            </a:r>
            <a:r>
              <a:rPr lang="ru-RU" sz="2800" dirty="0" err="1"/>
              <a:t>згідно</a:t>
            </a:r>
            <a:r>
              <a:rPr lang="ru-RU" sz="2800" dirty="0"/>
              <a:t> </a:t>
            </a:r>
            <a:r>
              <a:rPr lang="ru-RU" sz="2800" dirty="0" err="1"/>
              <a:t>із</a:t>
            </a:r>
            <a:r>
              <a:rPr lang="ru-RU" sz="2800" dirty="0"/>
              <a:t> </a:t>
            </a:r>
            <a:r>
              <a:rPr lang="ru-RU" sz="2800" dirty="0" err="1"/>
              <a:t>затвердженою</a:t>
            </a:r>
            <a:r>
              <a:rPr lang="ru-RU" sz="2800" dirty="0"/>
              <a:t> 	</a:t>
            </a:r>
            <a:r>
              <a:rPr lang="ru-RU" sz="2800" dirty="0" err="1"/>
              <a:t>Інструкцією</a:t>
            </a:r>
            <a:r>
              <a:rPr lang="ru-RU" sz="2800" dirty="0"/>
              <a:t>. </a:t>
            </a:r>
            <a:endParaRPr lang="uk-UA" sz="28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500042"/>
            <a:ext cx="8715436" cy="1938992"/>
          </a:xfrm>
          <a:prstGeom prst="rect">
            <a:avLst/>
          </a:prstGeom>
        </p:spPr>
        <p:txBody>
          <a:bodyPr wrap="square">
            <a:spAutoFit/>
          </a:bodyPr>
          <a:lstStyle/>
          <a:p>
            <a:pPr algn="ctr"/>
            <a:r>
              <a:rPr lang="uk-UA" sz="3600" b="1" dirty="0">
                <a:effectLst>
                  <a:outerShdw blurRad="38100" dist="38100" dir="2700000" algn="tl">
                    <a:srgbClr val="000000">
                      <a:alpha val="43137"/>
                    </a:srgbClr>
                  </a:outerShdw>
                </a:effectLst>
              </a:rPr>
              <a:t>Інструкція</a:t>
            </a:r>
          </a:p>
          <a:p>
            <a:pPr algn="ctr"/>
            <a:r>
              <a:rPr lang="uk-UA" sz="2800" b="1" dirty="0">
                <a:effectLst>
                  <a:outerShdw blurRad="38100" dist="38100" dir="2700000" algn="tl">
                    <a:srgbClr val="000000">
                      <a:alpha val="43137"/>
                    </a:srgbClr>
                  </a:outerShdw>
                </a:effectLst>
              </a:rPr>
              <a:t>про періодичність рентгенівських  обстежень органів грудної порожнини певних категорій населення України</a:t>
            </a:r>
          </a:p>
        </p:txBody>
      </p:sp>
      <p:sp>
        <p:nvSpPr>
          <p:cNvPr id="3" name="Прямоугольник 1"/>
          <p:cNvSpPr/>
          <p:nvPr/>
        </p:nvSpPr>
        <p:spPr>
          <a:xfrm>
            <a:off x="343055" y="2571744"/>
            <a:ext cx="8549425" cy="2954655"/>
          </a:xfrm>
          <a:prstGeom prst="rect">
            <a:avLst/>
          </a:prstGeom>
        </p:spPr>
        <p:txBody>
          <a:bodyPr wrap="square">
            <a:spAutoFit/>
          </a:bodyPr>
          <a:lstStyle/>
          <a:p>
            <a:pPr algn="ctr"/>
            <a:r>
              <a:rPr lang="uk-UA" sz="2400" dirty="0"/>
              <a:t>1. Загальні положення</a:t>
            </a:r>
          </a:p>
          <a:p>
            <a:r>
              <a:rPr lang="uk-UA" sz="2400" dirty="0"/>
              <a:t>	</a:t>
            </a:r>
            <a:r>
              <a:rPr lang="uk-UA" sz="2400" i="1" dirty="0">
                <a:effectLst>
                  <a:outerShdw blurRad="38100" dist="38100" dir="2700000" algn="tl">
                    <a:srgbClr val="000000">
                      <a:alpha val="43137"/>
                    </a:srgbClr>
                  </a:outerShdw>
                </a:effectLst>
              </a:rPr>
              <a:t>1.1. Профілактичні рентгенівські обстеження проводяться з метою своєчасного виявлення хвороб органів дихання (активного туберкульозу і </a:t>
            </a:r>
            <a:r>
              <a:rPr lang="uk-UA" sz="2400" i="1" u="sng" dirty="0">
                <a:effectLst>
                  <a:outerShdw blurRad="38100" dist="38100" dir="2700000" algn="tl">
                    <a:srgbClr val="000000">
                      <a:alpha val="43137"/>
                    </a:srgbClr>
                  </a:outerShdw>
                </a:effectLst>
              </a:rPr>
              <a:t>його залишкових змін</a:t>
            </a:r>
            <a:r>
              <a:rPr lang="uk-UA" sz="2400" i="1" dirty="0">
                <a:effectLst>
                  <a:outerShdw blurRad="38100" dist="38100" dir="2700000" algn="tl">
                    <a:srgbClr val="000000">
                      <a:alpha val="43137"/>
                    </a:srgbClr>
                  </a:outerShdw>
                </a:effectLst>
              </a:rPr>
              <a:t>, злоякісних </a:t>
            </a:r>
            <a:r>
              <a:rPr lang="uk-UA" sz="2400" i="1" dirty="0" err="1">
                <a:effectLst>
                  <a:outerShdw blurRad="38100" dist="38100" dir="2700000" algn="tl">
                    <a:srgbClr val="000000">
                      <a:alpha val="43137"/>
                    </a:srgbClr>
                  </a:outerShdw>
                </a:effectLst>
              </a:rPr>
              <a:t>овоутворень</a:t>
            </a:r>
            <a:r>
              <a:rPr lang="uk-UA" sz="2400" i="1" dirty="0">
                <a:effectLst>
                  <a:outerShdw blurRad="38100" dist="38100" dir="2700000" algn="tl">
                    <a:srgbClr val="000000">
                      <a:alpha val="43137"/>
                    </a:srgbClr>
                  </a:outerShdw>
                </a:effectLst>
              </a:rPr>
              <a:t>, неспецифічних захворювань легень), середостіння, скелета грудної порожнини.</a:t>
            </a:r>
          </a:p>
          <a:p>
            <a:endParaRPr lang="uk-UA" dirty="0">
              <a:solidFill>
                <a:schemeClr val="bg1"/>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7" y="1484784"/>
            <a:ext cx="8640960" cy="3970318"/>
          </a:xfrm>
          <a:prstGeom prst="rect">
            <a:avLst/>
          </a:prstGeom>
        </p:spPr>
        <p:txBody>
          <a:bodyPr wrap="square">
            <a:spAutoFit/>
          </a:bodyPr>
          <a:lstStyle/>
          <a:p>
            <a:pPr algn="ctr"/>
            <a:r>
              <a:rPr lang="uk-UA" sz="2800" b="1" dirty="0">
                <a:effectLst>
                  <a:outerShdw blurRad="38100" dist="38100" dir="2700000" algn="tl">
                    <a:srgbClr val="000000">
                      <a:alpha val="43137"/>
                    </a:srgbClr>
                  </a:outerShdw>
                </a:effectLst>
                <a:ea typeface="Verdana" pitchFamily="34" charset="0"/>
                <a:cs typeface="Verdana" pitchFamily="34" charset="0"/>
              </a:rPr>
              <a:t>Закон України "Про боротьбу </a:t>
            </a:r>
          </a:p>
          <a:p>
            <a:pPr algn="ctr"/>
            <a:r>
              <a:rPr lang="uk-UA" sz="2800" b="1" dirty="0">
                <a:effectLst>
                  <a:outerShdw blurRad="38100" dist="38100" dir="2700000" algn="tl">
                    <a:srgbClr val="000000">
                      <a:alpha val="43137"/>
                    </a:srgbClr>
                  </a:outerShdw>
                </a:effectLst>
                <a:ea typeface="Verdana" pitchFamily="34" charset="0"/>
                <a:cs typeface="Verdana" pitchFamily="34" charset="0"/>
              </a:rPr>
              <a:t>із захворюванням на туберкульоз“ </a:t>
            </a:r>
          </a:p>
          <a:p>
            <a:r>
              <a:rPr lang="uk-UA" sz="2800" b="1" dirty="0">
                <a:effectLst>
                  <a:outerShdw blurRad="38100" dist="38100" dir="2700000" algn="tl">
                    <a:srgbClr val="000000">
                      <a:alpha val="43137"/>
                    </a:srgbClr>
                  </a:outerShdw>
                </a:effectLst>
                <a:ea typeface="Verdana" pitchFamily="34" charset="0"/>
                <a:cs typeface="Verdana" pitchFamily="34" charset="0"/>
              </a:rPr>
              <a:t> </a:t>
            </a:r>
          </a:p>
          <a:p>
            <a:r>
              <a:rPr lang="uk-UA" sz="2800" b="1" dirty="0" err="1">
                <a:effectLst>
                  <a:outerShdw blurRad="38100" dist="38100" dir="2700000" algn="tl">
                    <a:srgbClr val="000000">
                      <a:alpha val="43137"/>
                    </a:srgbClr>
                  </a:outerShdw>
                </a:effectLst>
                <a:ea typeface="Verdana" pitchFamily="34" charset="0"/>
                <a:cs typeface="Verdana" pitchFamily="34" charset="0"/>
              </a:rPr>
              <a:t>Розд</a:t>
            </a:r>
            <a:r>
              <a:rPr lang="uk-UA" sz="2800" b="1" dirty="0">
                <a:effectLst>
                  <a:outerShdw blurRad="38100" dist="38100" dir="2700000" algn="tl">
                    <a:srgbClr val="000000">
                      <a:alpha val="43137"/>
                    </a:srgbClr>
                  </a:outerShdw>
                </a:effectLst>
                <a:ea typeface="Verdana" pitchFamily="34" charset="0"/>
                <a:cs typeface="Verdana" pitchFamily="34" charset="0"/>
              </a:rPr>
              <a:t>. ІІІ. Ст.8. … </a:t>
            </a:r>
            <a:r>
              <a:rPr lang="uk-UA" sz="2800" b="1" dirty="0" err="1">
                <a:effectLst>
                  <a:outerShdw blurRad="38100" dist="38100" dir="2700000" algn="tl">
                    <a:srgbClr val="000000">
                      <a:alpha val="43137"/>
                    </a:srgbClr>
                  </a:outerShdw>
                </a:effectLst>
                <a:ea typeface="Verdana" pitchFamily="34" charset="0"/>
                <a:cs typeface="Verdana" pitchFamily="34" charset="0"/>
              </a:rPr>
              <a:t>Рентгенофлюорографія</a:t>
            </a:r>
            <a:r>
              <a:rPr lang="uk-UA" sz="2800" b="1" dirty="0">
                <a:effectLst>
                  <a:outerShdw blurRad="38100" dist="38100" dir="2700000" algn="tl">
                    <a:srgbClr val="000000">
                      <a:alpha val="43137"/>
                    </a:srgbClr>
                  </a:outerShdw>
                </a:effectLst>
                <a:ea typeface="Verdana" pitchFamily="34" charset="0"/>
                <a:cs typeface="Verdana" pitchFamily="34" charset="0"/>
              </a:rPr>
              <a:t> як  метод своєчасного виявлення хворих на туберкульоз застосовується  за </a:t>
            </a:r>
            <a:r>
              <a:rPr lang="uk-UA" sz="2800" b="1" i="1" dirty="0">
                <a:effectLst>
                  <a:outerShdw blurRad="38100" dist="38100" dir="2700000" algn="tl">
                    <a:srgbClr val="000000">
                      <a:alpha val="43137"/>
                    </a:srgbClr>
                  </a:outerShdw>
                </a:effectLst>
                <a:ea typeface="Verdana" pitchFamily="34" charset="0"/>
                <a:cs typeface="Verdana" pitchFamily="34" charset="0"/>
              </a:rPr>
              <a:t>наявності</a:t>
            </a:r>
            <a:r>
              <a:rPr lang="uk-UA" sz="2800" b="1" dirty="0">
                <a:effectLst>
                  <a:outerShdw blurRad="38100" dist="38100" dir="2700000" algn="tl">
                    <a:srgbClr val="000000">
                      <a:alpha val="43137"/>
                    </a:srgbClr>
                  </a:outerShdw>
                </a:effectLst>
                <a:ea typeface="Verdana" pitchFamily="34" charset="0"/>
                <a:cs typeface="Verdana" pitchFamily="34" charset="0"/>
              </a:rPr>
              <a:t> в обстежуваних осіб </a:t>
            </a:r>
            <a:r>
              <a:rPr lang="uk-UA" sz="2800" b="1" i="1" dirty="0">
                <a:effectLst>
                  <a:outerShdw blurRad="38100" dist="38100" dir="2700000" algn="tl">
                    <a:srgbClr val="000000">
                      <a:alpha val="43137"/>
                    </a:srgbClr>
                  </a:outerShdw>
                </a:effectLst>
                <a:ea typeface="Verdana" pitchFamily="34" charset="0"/>
                <a:cs typeface="Verdana" pitchFamily="34" charset="0"/>
              </a:rPr>
              <a:t>медичних показань</a:t>
            </a:r>
            <a:r>
              <a:rPr lang="uk-UA" sz="2800" b="1" dirty="0">
                <a:effectLst>
                  <a:outerShdw blurRad="38100" dist="38100" dir="2700000" algn="tl">
                    <a:srgbClr val="000000">
                      <a:alpha val="43137"/>
                    </a:srgbClr>
                  </a:outerShdw>
                </a:effectLst>
                <a:ea typeface="Verdana" pitchFamily="34" charset="0"/>
                <a:cs typeface="Verdana" pitchFamily="34" charset="0"/>
              </a:rPr>
              <a:t>, </a:t>
            </a:r>
          </a:p>
          <a:p>
            <a:r>
              <a:rPr lang="uk-UA" sz="2800" b="1" dirty="0">
                <a:effectLst>
                  <a:outerShdw blurRad="38100" dist="38100" dir="2700000" algn="tl">
                    <a:srgbClr val="000000">
                      <a:alpha val="43137"/>
                    </a:srgbClr>
                  </a:outerShdw>
                </a:effectLst>
                <a:ea typeface="Verdana" pitchFamily="34" charset="0"/>
                <a:cs typeface="Verdana" pitchFamily="34" charset="0"/>
              </a:rPr>
              <a:t>а також при обстеженні осіб з </a:t>
            </a:r>
            <a:r>
              <a:rPr lang="uk-UA" sz="2800" b="1" i="1" dirty="0">
                <a:effectLst>
                  <a:outerShdw blurRad="38100" dist="38100" dir="2700000" algn="tl">
                    <a:srgbClr val="000000">
                      <a:alpha val="43137"/>
                    </a:srgbClr>
                  </a:outerShdw>
                </a:effectLst>
                <a:ea typeface="Verdana" pitchFamily="34" charset="0"/>
                <a:cs typeface="Verdana" pitchFamily="34" charset="0"/>
              </a:rPr>
              <a:t>груп підвищеного ризику</a:t>
            </a:r>
            <a:r>
              <a:rPr lang="uk-UA" sz="2800" b="1" dirty="0">
                <a:effectLst>
                  <a:outerShdw blurRad="38100" dist="38100" dir="2700000" algn="tl">
                    <a:srgbClr val="000000">
                      <a:alpha val="43137"/>
                    </a:srgbClr>
                  </a:outerShdw>
                </a:effectLst>
                <a:ea typeface="Verdana" pitchFamily="34" charset="0"/>
                <a:cs typeface="Verdana" pitchFamily="34" charset="0"/>
              </a:rPr>
              <a:t>.</a:t>
            </a:r>
            <a:endParaRPr lang="uk-UA" sz="2800" dirty="0">
              <a:ea typeface="Verdana" pitchFamily="34" charset="0"/>
              <a:cs typeface="Verdana"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1643050"/>
            <a:ext cx="8715436" cy="2862322"/>
          </a:xfrm>
          <a:prstGeom prst="rect">
            <a:avLst/>
          </a:prstGeom>
        </p:spPr>
        <p:txBody>
          <a:bodyPr wrap="square">
            <a:spAutoFit/>
          </a:bodyPr>
          <a:lstStyle/>
          <a:p>
            <a:pPr algn="ctr"/>
            <a:r>
              <a:rPr lang="uk-UA" sz="2800" dirty="0">
                <a:effectLst>
                  <a:outerShdw blurRad="38100" dist="38100" dir="2700000" algn="tl">
                    <a:srgbClr val="000000">
                      <a:alpha val="43137"/>
                    </a:srgbClr>
                  </a:outerShdw>
                </a:effectLst>
              </a:rPr>
              <a:t>Закон України</a:t>
            </a:r>
            <a:r>
              <a:rPr lang="uk-UA" sz="2800" b="1" dirty="0">
                <a:effectLst>
                  <a:outerShdw blurRad="38100" dist="38100" dir="2700000" algn="tl">
                    <a:srgbClr val="000000">
                      <a:alpha val="43137"/>
                    </a:srgbClr>
                  </a:outerShdw>
                </a:effectLst>
              </a:rPr>
              <a:t> </a:t>
            </a:r>
            <a:r>
              <a:rPr lang="uk-UA" sz="2800" dirty="0">
                <a:effectLst>
                  <a:outerShdw blurRad="38100" dist="38100" dir="2700000" algn="tl">
                    <a:srgbClr val="000000">
                      <a:alpha val="43137"/>
                    </a:srgbClr>
                  </a:outerShdw>
                </a:effectLst>
              </a:rPr>
              <a:t>"Про захист людини від впливу іонізуючого </a:t>
            </a:r>
            <a:r>
              <a:rPr lang="uk-UA" sz="2800" dirty="0" err="1">
                <a:effectLst>
                  <a:outerShdw blurRad="38100" dist="38100" dir="2700000" algn="tl">
                    <a:srgbClr val="000000">
                      <a:alpha val="43137"/>
                    </a:srgbClr>
                  </a:outerShdw>
                </a:effectLst>
              </a:rPr>
              <a:t>випромінювання“</a:t>
            </a:r>
            <a:r>
              <a:rPr lang="uk-UA" sz="2800" dirty="0">
                <a:effectLst>
                  <a:outerShdw blurRad="38100" dist="38100" dir="2700000" algn="tl">
                    <a:srgbClr val="000000">
                      <a:alpha val="43137"/>
                    </a:srgbClr>
                  </a:outerShdw>
                </a:effectLst>
              </a:rPr>
              <a:t> </a:t>
            </a:r>
          </a:p>
          <a:p>
            <a:r>
              <a:rPr lang="uk-UA" sz="2800" dirty="0">
                <a:effectLst>
                  <a:outerShdw blurRad="38100" dist="38100" dir="2700000" algn="tl">
                    <a:srgbClr val="000000">
                      <a:alpha val="43137"/>
                    </a:srgbClr>
                  </a:outerShdw>
                </a:effectLst>
              </a:rPr>
              <a:t> </a:t>
            </a:r>
          </a:p>
          <a:p>
            <a:r>
              <a:rPr lang="uk-UA" sz="2400" dirty="0"/>
              <a:t>Ст. 17 : "Пацієнт має право відмовитися від медичного 	втручання, пов’язаного з його опроміненням, за 	винятком, коли таке втручання пов’язане з 	виявленням небезпечних інфекційних </a:t>
            </a:r>
            <a:r>
              <a:rPr lang="uk-UA" sz="2400" dirty="0" err="1"/>
              <a:t>захворювань“</a:t>
            </a:r>
            <a:r>
              <a:rPr lang="uk-UA" sz="2400" dirty="0"/>
              <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571480"/>
            <a:ext cx="8643998" cy="1569660"/>
          </a:xfrm>
          <a:prstGeom prst="rect">
            <a:avLst/>
          </a:prstGeom>
        </p:spPr>
        <p:txBody>
          <a:bodyPr wrap="square">
            <a:spAutoFit/>
          </a:bodyPr>
          <a:lstStyle/>
          <a:p>
            <a:pPr algn="ctr"/>
            <a:r>
              <a:rPr lang="uk-UA" sz="3200" dirty="0"/>
              <a:t>Довідник </a:t>
            </a:r>
          </a:p>
          <a:p>
            <a:pPr algn="ctr"/>
            <a:r>
              <a:rPr lang="uk-UA" sz="3200" dirty="0"/>
              <a:t>«Показники діяльності радіологічної служби України в 2008-2009 рр.»</a:t>
            </a:r>
          </a:p>
        </p:txBody>
      </p:sp>
      <p:sp>
        <p:nvSpPr>
          <p:cNvPr id="3" name="Rectangle 2"/>
          <p:cNvSpPr/>
          <p:nvPr/>
        </p:nvSpPr>
        <p:spPr>
          <a:xfrm>
            <a:off x="214282" y="2465856"/>
            <a:ext cx="8572560" cy="1938992"/>
          </a:xfrm>
          <a:prstGeom prst="rect">
            <a:avLst/>
          </a:prstGeom>
        </p:spPr>
        <p:txBody>
          <a:bodyPr wrap="square">
            <a:spAutoFit/>
          </a:bodyPr>
          <a:lstStyle/>
          <a:p>
            <a:r>
              <a:rPr lang="uk-UA" sz="2400" b="1" dirty="0">
                <a:solidFill>
                  <a:srgbClr val="FF0000"/>
                </a:solidFill>
                <a:effectLst>
                  <a:outerShdw blurRad="38100" dist="38100" dir="2700000" algn="tl">
                    <a:srgbClr val="000000">
                      <a:alpha val="43137"/>
                    </a:srgbClr>
                  </a:outerShdw>
                </a:effectLst>
              </a:rPr>
              <a:t>2009 р</a:t>
            </a:r>
            <a:r>
              <a:rPr lang="uk-UA" sz="2400" b="1" dirty="0">
                <a:effectLst>
                  <a:outerShdw blurRad="38100" dist="38100" dir="2700000" algn="tl">
                    <a:srgbClr val="000000">
                      <a:alpha val="43137"/>
                    </a:srgbClr>
                  </a:outerShdw>
                </a:effectLst>
              </a:rPr>
              <a:t>. Усього профілактичних </a:t>
            </a:r>
            <a:r>
              <a:rPr lang="uk-UA" sz="2400" b="1" dirty="0" err="1">
                <a:effectLst>
                  <a:outerShdw blurRad="38100" dist="38100" dir="2700000" algn="tl">
                    <a:srgbClr val="000000">
                      <a:alpha val="43137"/>
                    </a:srgbClr>
                  </a:outerShdw>
                </a:effectLst>
              </a:rPr>
              <a:t>флюорографій</a:t>
            </a:r>
            <a:r>
              <a:rPr lang="uk-UA" sz="2400" b="1" dirty="0">
                <a:effectLst>
                  <a:outerShdw blurRad="38100" dist="38100" dir="2700000" algn="tl">
                    <a:srgbClr val="000000">
                      <a:alpha val="43137"/>
                    </a:srgbClr>
                  </a:outerShdw>
                </a:effectLst>
              </a:rPr>
              <a:t>  -</a:t>
            </a:r>
          </a:p>
          <a:p>
            <a:r>
              <a:rPr lang="uk-UA" sz="2400" b="1" dirty="0">
                <a:effectLst>
                  <a:outerShdw blurRad="38100" dist="38100" dir="2700000" algn="tl">
                    <a:srgbClr val="000000">
                      <a:alpha val="43137"/>
                    </a:srgbClr>
                  </a:outerShdw>
                </a:effectLst>
              </a:rPr>
              <a:t> 21 088 818  	(534,1 на 1000 осіб з населення)</a:t>
            </a:r>
          </a:p>
          <a:p>
            <a:r>
              <a:rPr lang="uk-UA" sz="2400" b="1" dirty="0">
                <a:effectLst>
                  <a:outerShdw blurRad="38100" dist="38100" dir="2700000" algn="tl">
                    <a:srgbClr val="000000">
                      <a:alpha val="43137"/>
                    </a:srgbClr>
                  </a:outerShdw>
                </a:effectLst>
              </a:rPr>
              <a:t>            </a:t>
            </a:r>
          </a:p>
          <a:p>
            <a:r>
              <a:rPr lang="uk-UA" sz="2400" b="1" dirty="0">
                <a:solidFill>
                  <a:srgbClr val="FF0000"/>
                </a:solidFill>
                <a:effectLst>
                  <a:outerShdw blurRad="38100" dist="38100" dir="2700000" algn="tl">
                    <a:srgbClr val="000000">
                      <a:alpha val="43137"/>
                    </a:srgbClr>
                  </a:outerShdw>
                </a:effectLst>
              </a:rPr>
              <a:t>	</a:t>
            </a:r>
            <a:r>
              <a:rPr lang="uk-UA" sz="2400" b="1" dirty="0">
                <a:ln>
                  <a:solidFill>
                    <a:schemeClr val="tx1"/>
                  </a:solidFill>
                </a:ln>
                <a:solidFill>
                  <a:srgbClr val="FF0000"/>
                </a:solidFill>
                <a:effectLst>
                  <a:outerShdw blurRad="38100" dist="38100" dir="2700000" algn="tl">
                    <a:srgbClr val="000000">
                      <a:alpha val="43137"/>
                    </a:srgbClr>
                  </a:outerShdw>
                </a:effectLst>
              </a:rPr>
              <a:t>В т.ч. дітям віком 15-17 років – 1 494 992  </a:t>
            </a:r>
          </a:p>
          <a:p>
            <a:r>
              <a:rPr lang="uk-UA" sz="2400" b="1" dirty="0">
                <a:ln>
                  <a:solidFill>
                    <a:schemeClr val="tx1"/>
                  </a:solidFill>
                </a:ln>
                <a:solidFill>
                  <a:srgbClr val="FF0000"/>
                </a:solidFill>
                <a:effectLst>
                  <a:outerShdw blurRad="38100" dist="38100" dir="2700000" algn="tl">
                    <a:srgbClr val="000000">
                      <a:alpha val="43137"/>
                    </a:srgbClr>
                  </a:outerShdw>
                </a:effectLst>
              </a:rPr>
              <a:t>	(874,2 на 1000 дитячого населення)</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3"/>
          <p:cNvSpPr/>
          <p:nvPr/>
        </p:nvSpPr>
        <p:spPr>
          <a:xfrm>
            <a:off x="251520" y="857232"/>
            <a:ext cx="8568952" cy="3600986"/>
          </a:xfrm>
          <a:prstGeom prst="rect">
            <a:avLst/>
          </a:prstGeom>
        </p:spPr>
        <p:txBody>
          <a:bodyPr wrap="square">
            <a:spAutoFit/>
          </a:bodyPr>
          <a:lstStyle/>
          <a:p>
            <a:pPr algn="ctr"/>
            <a:r>
              <a:rPr lang="uk-UA" sz="3600" dirty="0">
                <a:solidFill>
                  <a:srgbClr val="FF0000"/>
                </a:solidFill>
                <a:effectLst>
                  <a:outerShdw blurRad="38100" dist="38100" dir="2700000" algn="tl">
                    <a:srgbClr val="000000">
                      <a:alpha val="43137"/>
                    </a:srgbClr>
                  </a:outerShdw>
                </a:effectLst>
              </a:rPr>
              <a:t>1994 року </a:t>
            </a:r>
            <a:r>
              <a:rPr lang="uk-UA" sz="3200" dirty="0">
                <a:effectLst>
                  <a:outerShdw blurRad="38100" dist="38100" dir="2700000" algn="tl">
                    <a:srgbClr val="000000">
                      <a:alpha val="43137"/>
                    </a:srgbClr>
                  </a:outerShdw>
                </a:effectLst>
              </a:rPr>
              <a:t>ВООЗ рекомендувала відмовитися від флюорографічного </a:t>
            </a:r>
            <a:r>
              <a:rPr lang="uk-UA" sz="3200" dirty="0" err="1">
                <a:effectLst>
                  <a:outerShdw blurRad="38100" dist="38100" dir="2700000" algn="tl">
                    <a:srgbClr val="000000">
                      <a:alpha val="43137"/>
                    </a:srgbClr>
                  </a:outerShdw>
                </a:effectLst>
              </a:rPr>
              <a:t>скринінгу</a:t>
            </a:r>
            <a:r>
              <a:rPr lang="uk-UA" sz="3200" dirty="0">
                <a:effectLst>
                  <a:outerShdw blurRad="38100" dist="38100" dir="2700000" algn="tl">
                    <a:srgbClr val="000000">
                      <a:alpha val="43137"/>
                    </a:srgbClr>
                  </a:outerShdw>
                </a:effectLst>
              </a:rPr>
              <a:t> на туберкульоз як неефективного </a:t>
            </a:r>
          </a:p>
          <a:p>
            <a:pPr algn="ctr"/>
            <a:r>
              <a:rPr lang="uk-UA" sz="3200" dirty="0">
                <a:effectLst>
                  <a:outerShdw blurRad="38100" dist="38100" dir="2700000" algn="tl">
                    <a:srgbClr val="000000">
                      <a:alpha val="43137"/>
                    </a:srgbClr>
                  </a:outerShdw>
                </a:effectLst>
              </a:rPr>
              <a:t>і економічно недоцільного</a:t>
            </a:r>
          </a:p>
          <a:p>
            <a:pPr algn="ctr"/>
            <a:endParaRPr lang="uk-UA" sz="3200" dirty="0">
              <a:effectLst>
                <a:outerShdw blurRad="38100" dist="38100" dir="2700000" algn="tl">
                  <a:srgbClr val="000000">
                    <a:alpha val="43137"/>
                  </a:srgbClr>
                </a:outerShdw>
              </a:effectLst>
            </a:endParaRPr>
          </a:p>
          <a:p>
            <a:pPr algn="ctr"/>
            <a:r>
              <a:rPr lang="uk-UA" sz="3200" dirty="0">
                <a:effectLst>
                  <a:outerShdw blurRad="38100" dist="38100" dir="2700000" algn="tl">
                    <a:srgbClr val="000000">
                      <a:alpha val="43137"/>
                    </a:srgbClr>
                  </a:outerShdw>
                </a:effectLst>
              </a:rPr>
              <a:t>(</a:t>
            </a:r>
            <a:r>
              <a:rPr lang="en-US" sz="3200" dirty="0">
                <a:effectLst>
                  <a:outerShdw blurRad="38100" dist="38100" dir="2700000" algn="tl">
                    <a:srgbClr val="000000">
                      <a:alpha val="43137"/>
                    </a:srgbClr>
                  </a:outerShdw>
                </a:effectLst>
              </a:rPr>
              <a:t>WHO Tuberculosis </a:t>
            </a:r>
            <a:r>
              <a:rPr lang="en-US" sz="3200" dirty="0" err="1">
                <a:effectLst>
                  <a:outerShdw blurRad="38100" dist="38100" dir="2700000" algn="tl">
                    <a:srgbClr val="000000">
                      <a:alpha val="43137"/>
                    </a:srgbClr>
                  </a:outerShdw>
                </a:effectLst>
              </a:rPr>
              <a:t>programme</a:t>
            </a:r>
            <a:r>
              <a:rPr lang="uk-UA" sz="3200" dirty="0">
                <a:effectLst>
                  <a:outerShdw blurRad="38100" dist="38100" dir="2700000" algn="tl">
                    <a:srgbClr val="000000">
                      <a:alpha val="43137"/>
                    </a:srgbClr>
                  </a:outerShdw>
                </a:effectLst>
              </a:rPr>
              <a:t>, 1994)</a:t>
            </a:r>
            <a:endParaRPr lang="ru-RU" sz="3200" dirty="0"/>
          </a:p>
          <a:p>
            <a:pPr algn="ctr"/>
            <a:endParaRPr lang="uk-UA" sz="3200" dirty="0">
              <a:effectLst>
                <a:outerShdw blurRad="38100" dist="38100" dir="2700000" algn="tl">
                  <a:srgbClr val="000000">
                    <a:alpha val="43137"/>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677863" y="571500"/>
            <a:ext cx="7788275" cy="4032250"/>
          </a:xfrm>
          <a:prstGeom prst="rect">
            <a:avLst/>
          </a:prstGeom>
          <a:noFill/>
          <a:ln w="9525">
            <a:noFill/>
            <a:miter lim="800000"/>
            <a:headEnd/>
            <a:tailEnd/>
          </a:ln>
          <a:effectLst/>
        </p:spPr>
        <p:txBody>
          <a:bodyPr anchor="ctr">
            <a:spAutoFit/>
          </a:bodyPr>
          <a:lstStyle/>
          <a:p>
            <a:pPr indent="450850" algn="ctr"/>
            <a:r>
              <a:rPr lang="uk-UA" sz="2800" i="1">
                <a:cs typeface="Times New Roman" pitchFamily="18" charset="0"/>
              </a:rPr>
              <a:t>Середні річні ефективні дози на душу населення у 2000 р. від природних і антропогенних джерел опромінення </a:t>
            </a:r>
          </a:p>
          <a:p>
            <a:pPr indent="450850" algn="ctr"/>
            <a:r>
              <a:rPr lang="uk-UA" sz="2800" i="1">
                <a:cs typeface="Times New Roman" pitchFamily="18" charset="0"/>
              </a:rPr>
              <a:t>за даними НКДАР ООН (2001)</a:t>
            </a:r>
            <a:r>
              <a:rPr lang="uk-UA" sz="2800">
                <a:cs typeface="Times New Roman" pitchFamily="18" charset="0"/>
              </a:rPr>
              <a:t> (</a:t>
            </a:r>
            <a:r>
              <a:rPr lang="uk-UA" sz="2800" b="1">
                <a:cs typeface="Times New Roman" pitchFamily="18" charset="0"/>
              </a:rPr>
              <a:t>мЗв</a:t>
            </a:r>
            <a:r>
              <a:rPr lang="uk-UA" sz="2800">
                <a:cs typeface="Times New Roman" pitchFamily="18" charset="0"/>
              </a:rPr>
              <a:t>)</a:t>
            </a:r>
            <a:endParaRPr lang="uk-UA" sz="2800"/>
          </a:p>
          <a:p>
            <a:pPr indent="450850" algn="just" eaLnBrk="0" hangingPunct="0"/>
            <a:endParaRPr lang="uk-UA" sz="2400">
              <a:solidFill>
                <a:srgbClr val="FF0000"/>
              </a:solidFill>
              <a:effectLst>
                <a:outerShdw blurRad="38100" dist="38100" dir="2700000" algn="tl">
                  <a:srgbClr val="FFFFFF"/>
                </a:outerShdw>
              </a:effectLst>
              <a:cs typeface="Times New Roman" pitchFamily="18" charset="0"/>
            </a:endParaRPr>
          </a:p>
          <a:p>
            <a:pPr indent="450850" algn="just" eaLnBrk="0" hangingPunct="0"/>
            <a:r>
              <a:rPr lang="uk-UA" sz="2400">
                <a:solidFill>
                  <a:srgbClr val="FF0000"/>
                </a:solidFill>
                <a:effectLst>
                  <a:outerShdw blurRad="38100" dist="38100" dir="2700000" algn="tl">
                    <a:srgbClr val="FFFFFF"/>
                  </a:outerShdw>
                </a:effectLst>
                <a:cs typeface="Times New Roman" pitchFamily="18" charset="0"/>
              </a:rPr>
              <a:t>Природний фон	            		      </a:t>
            </a:r>
            <a:r>
              <a:rPr lang="uk-UA" sz="2400" b="1">
                <a:solidFill>
                  <a:srgbClr val="FF0000"/>
                </a:solidFill>
                <a:effectLst>
                  <a:outerShdw blurRad="38100" dist="38100" dir="2700000" algn="tl">
                    <a:srgbClr val="FFFFFF"/>
                  </a:outerShdw>
                </a:effectLst>
                <a:cs typeface="Times New Roman" pitchFamily="18" charset="0"/>
              </a:rPr>
              <a:t>2,4</a:t>
            </a:r>
            <a:endParaRPr lang="uk-UA" sz="2400">
              <a:solidFill>
                <a:srgbClr val="FF0000"/>
              </a:solidFill>
              <a:effectLst>
                <a:outerShdw blurRad="38100" dist="38100" dir="2700000" algn="tl">
                  <a:srgbClr val="FFFFFF"/>
                </a:outerShdw>
              </a:effectLst>
            </a:endParaRPr>
          </a:p>
          <a:p>
            <a:pPr indent="450850" algn="just" eaLnBrk="0" hangingPunct="0"/>
            <a:r>
              <a:rPr lang="uk-UA" sz="2400">
                <a:solidFill>
                  <a:srgbClr val="FF0000"/>
                </a:solidFill>
                <a:effectLst>
                  <a:outerShdw blurRad="38100" dist="38100" dir="2700000" algn="tl">
                    <a:srgbClr val="FFFFFF"/>
                  </a:outerShdw>
                </a:effectLst>
                <a:cs typeface="Times New Roman" pitchFamily="18" charset="0"/>
              </a:rPr>
              <a:t>Медичне опромінення  		      </a:t>
            </a:r>
            <a:r>
              <a:rPr lang="uk-UA" sz="2400" b="1">
                <a:solidFill>
                  <a:srgbClr val="FF0000"/>
                </a:solidFill>
                <a:effectLst>
                  <a:outerShdw blurRad="38100" dist="38100" dir="2700000" algn="tl">
                    <a:srgbClr val="FFFFFF"/>
                  </a:outerShdw>
                </a:effectLst>
                <a:cs typeface="Times New Roman" pitchFamily="18" charset="0"/>
              </a:rPr>
              <a:t>1,2</a:t>
            </a:r>
            <a:endParaRPr lang="uk-UA" sz="2400">
              <a:solidFill>
                <a:srgbClr val="FF0000"/>
              </a:solidFill>
              <a:effectLst>
                <a:outerShdw blurRad="38100" dist="38100" dir="2700000" algn="tl">
                  <a:srgbClr val="FFFFFF"/>
                </a:outerShdw>
              </a:effectLst>
            </a:endParaRPr>
          </a:p>
          <a:p>
            <a:pPr indent="450850" eaLnBrk="0" hangingPunct="0"/>
            <a:r>
              <a:rPr lang="uk-UA" sz="2400">
                <a:cs typeface="Times New Roman" pitchFamily="18" charset="0"/>
              </a:rPr>
              <a:t>Атмосферні ядерні випробовування       0,005</a:t>
            </a:r>
            <a:endParaRPr lang="uk-UA" sz="2400"/>
          </a:p>
          <a:p>
            <a:pPr indent="450850" algn="just" eaLnBrk="0" hangingPunct="0"/>
            <a:r>
              <a:rPr lang="uk-UA" sz="2400">
                <a:cs typeface="Times New Roman" pitchFamily="18" charset="0"/>
              </a:rPr>
              <a:t>Чорнобильська аварія			       0,002</a:t>
            </a:r>
            <a:endParaRPr lang="uk-UA" sz="2400"/>
          </a:p>
          <a:p>
            <a:pPr indent="450850" algn="just" eaLnBrk="0" hangingPunct="0"/>
            <a:r>
              <a:rPr lang="uk-UA" sz="2400">
                <a:cs typeface="Times New Roman" pitchFamily="18" charset="0"/>
              </a:rPr>
              <a:t>Ядерна енергетика 			       0,0002</a:t>
            </a:r>
            <a:endParaRPr lang="uk-UA" sz="2400"/>
          </a:p>
        </p:txBody>
      </p:sp>
      <p:sp>
        <p:nvSpPr>
          <p:cNvPr id="3" name="Rectangle 2"/>
          <p:cNvSpPr/>
          <p:nvPr/>
        </p:nvSpPr>
        <p:spPr>
          <a:xfrm>
            <a:off x="214282" y="5506066"/>
            <a:ext cx="8715436" cy="954107"/>
          </a:xfrm>
          <a:prstGeom prst="rect">
            <a:avLst/>
          </a:prstGeom>
        </p:spPr>
        <p:txBody>
          <a:bodyPr>
            <a:spAutoFit/>
          </a:bodyPr>
          <a:lstStyle/>
          <a:p>
            <a:pPr algn="ctr">
              <a:defRPr/>
            </a:pPr>
            <a:r>
              <a:rPr lang="uk-UA" sz="2800" dirty="0">
                <a:ln>
                  <a:solidFill>
                    <a:srgbClr val="FF0000"/>
                  </a:solidFill>
                </a:ln>
                <a:solidFill>
                  <a:srgbClr val="FF0000"/>
                </a:solidFill>
                <a:effectLst>
                  <a:outerShdw blurRad="38100" dist="38100" dir="2700000" algn="tl">
                    <a:srgbClr val="000000">
                      <a:alpha val="43137"/>
                    </a:srgbClr>
                  </a:outerShdw>
                </a:effectLst>
              </a:rPr>
              <a:t>На рентгенодіагностику припадає &gt;90% загального опромінення від усіх антропогенних джерел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42852"/>
            <a:ext cx="8424936" cy="6555641"/>
          </a:xfrm>
          <a:prstGeom prst="rect">
            <a:avLst/>
          </a:prstGeom>
        </p:spPr>
        <p:txBody>
          <a:bodyPr wrap="square">
            <a:spAutoFit/>
          </a:bodyPr>
          <a:lstStyle/>
          <a:p>
            <a:pPr algn="ctr"/>
            <a:r>
              <a:rPr lang="uk-UA" sz="2000" dirty="0">
                <a:solidFill>
                  <a:schemeClr val="bg1"/>
                </a:solidFill>
                <a:effectLst>
                  <a:outerShdw blurRad="38100" dist="38100" dir="2700000" algn="tl">
                    <a:srgbClr val="000000">
                      <a:alpha val="43137"/>
                    </a:srgbClr>
                  </a:outerShdw>
                </a:effectLst>
              </a:rPr>
              <a:t>«</a:t>
            </a:r>
            <a:r>
              <a:rPr lang="uk-UA" sz="2400" dirty="0">
                <a:solidFill>
                  <a:srgbClr val="FF0000"/>
                </a:solidFill>
                <a:effectLst>
                  <a:outerShdw blurRad="38100" dist="38100" dir="2700000" algn="tl">
                    <a:srgbClr val="000000">
                      <a:alpha val="43137"/>
                    </a:srgbClr>
                  </a:outerShdw>
                </a:effectLst>
              </a:rPr>
              <a:t>Рентгенографія грудної клітки</a:t>
            </a:r>
            <a:r>
              <a:rPr lang="uk-UA" sz="2400" dirty="0">
                <a:effectLst>
                  <a:outerShdw blurRad="38100" dist="38100" dir="2700000" algn="tl">
                    <a:srgbClr val="000000">
                      <a:alpha val="43137"/>
                    </a:srgbClr>
                  </a:outerShdw>
                </a:effectLst>
              </a:rPr>
              <a:t>, призначувана людям з </a:t>
            </a:r>
            <a:r>
              <a:rPr lang="uk-UA" sz="2400" dirty="0">
                <a:solidFill>
                  <a:srgbClr val="FFFF00"/>
                </a:solidFill>
                <a:effectLst>
                  <a:outerShdw blurRad="38100" dist="38100" dir="2700000" algn="tl">
                    <a:srgbClr val="000000">
                      <a:alpha val="43137"/>
                    </a:srgbClr>
                  </a:outerShdw>
                </a:effectLst>
              </a:rPr>
              <a:t>підозрою на якесь захворювання, </a:t>
            </a:r>
            <a:r>
              <a:rPr lang="uk-UA" sz="2400" dirty="0">
                <a:effectLst>
                  <a:outerShdw blurRad="38100" dist="38100" dir="2700000" algn="tl">
                    <a:srgbClr val="000000">
                      <a:alpha val="43137"/>
                    </a:srgbClr>
                  </a:outerShdw>
                </a:effectLst>
              </a:rPr>
              <a:t>несе в собі користь, яка вочевидь перевершує пов’язаний з цим ризик. Подібне ж обстеження, призначуване для всезагального контролю стану здоров’я населення, такого співвідношення користі і ризику не має</a:t>
            </a:r>
            <a:r>
              <a:rPr lang="uk-UA" sz="2400" dirty="0">
                <a:solidFill>
                  <a:schemeClr val="bg1"/>
                </a:solidFill>
                <a:effectLst>
                  <a:outerShdw blurRad="38100" dist="38100" dir="2700000" algn="tl">
                    <a:srgbClr val="000000">
                      <a:alpha val="43137"/>
                    </a:srgbClr>
                  </a:outerShdw>
                </a:effectLst>
              </a:rPr>
              <a:t>. </a:t>
            </a:r>
            <a:r>
              <a:rPr lang="uk-UA" sz="2400" dirty="0">
                <a:solidFill>
                  <a:srgbClr val="FFC000"/>
                </a:solidFill>
                <a:effectLst>
                  <a:outerShdw blurRad="38100" dist="38100" dir="2700000" algn="tl">
                    <a:srgbClr val="000000">
                      <a:alpha val="43137"/>
                    </a:srgbClr>
                  </a:outerShdw>
                </a:effectLst>
              </a:rPr>
              <a:t>Мільйони цілком нормальних здорових індивідуумів опромінюються без будь-якої для них користі</a:t>
            </a:r>
            <a:r>
              <a:rPr lang="uk-UA" sz="2400" dirty="0">
                <a:solidFill>
                  <a:schemeClr val="bg1"/>
                </a:solidFill>
                <a:effectLst>
                  <a:outerShdw blurRad="38100" dist="38100" dir="2700000" algn="tl">
                    <a:srgbClr val="000000">
                      <a:alpha val="43137"/>
                    </a:srgbClr>
                  </a:outerShdw>
                </a:effectLst>
              </a:rPr>
              <a:t>, </a:t>
            </a:r>
            <a:r>
              <a:rPr lang="uk-UA" sz="2400" dirty="0">
                <a:solidFill>
                  <a:srgbClr val="FFFF00"/>
                </a:solidFill>
                <a:effectLst>
                  <a:outerShdw blurRad="38100" dist="38100" dir="2700000" algn="tl">
                    <a:srgbClr val="000000">
                      <a:alpha val="43137"/>
                    </a:srgbClr>
                  </a:outerShdw>
                </a:effectLst>
              </a:rPr>
              <a:t>тільки щоб випадково </a:t>
            </a:r>
            <a:r>
              <a:rPr lang="uk-UA" sz="2400" dirty="0">
                <a:effectLst>
                  <a:outerShdw blurRad="38100" dist="38100" dir="2700000" algn="tl">
                    <a:srgbClr val="000000">
                      <a:alpha val="43137"/>
                    </a:srgbClr>
                  </a:outerShdw>
                </a:effectLst>
              </a:rPr>
              <a:t>виявити в когось із них якесь порушення... І тому, безперечно, це не виправдовує опромінення мільйонів людей, у яких результат обстеження виявиться негативним. Розумним компромісом може бути обмеження щорічної </a:t>
            </a:r>
            <a:r>
              <a:rPr lang="uk-UA" sz="2400" dirty="0">
                <a:solidFill>
                  <a:srgbClr val="FF0000"/>
                </a:solidFill>
                <a:effectLst>
                  <a:outerShdw blurRad="38100" dist="38100" dir="2700000" algn="tl">
                    <a:srgbClr val="000000">
                      <a:alpha val="43137"/>
                    </a:srgbClr>
                  </a:outerShdw>
                </a:effectLst>
              </a:rPr>
              <a:t>рентгенографії грудної клітки </a:t>
            </a:r>
            <a:r>
              <a:rPr lang="uk-UA" sz="2400" dirty="0">
                <a:effectLst>
                  <a:outerShdw blurRad="38100" dist="38100" dir="2700000" algn="tl">
                    <a:srgbClr val="000000">
                      <a:alpha val="43137"/>
                    </a:srgbClr>
                  </a:outerShdw>
                </a:effectLst>
              </a:rPr>
              <a:t>тільки завзятим курцям і робітникам, чия професія пов’язана з ризиком, наприклад, таких як шахтарі уранових копалень або робітники азбестових виробництв.»</a:t>
            </a:r>
          </a:p>
          <a:p>
            <a:endParaRPr lang="uk-UA" dirty="0">
              <a:solidFill>
                <a:schemeClr val="bg1"/>
              </a:solidFill>
              <a:effectLst>
                <a:outerShdw blurRad="38100" dist="38100" dir="2700000" algn="tl">
                  <a:srgbClr val="000000">
                    <a:alpha val="43137"/>
                  </a:srgbClr>
                </a:outerShdw>
              </a:effectLst>
            </a:endParaRPr>
          </a:p>
          <a:p>
            <a:pPr algn="r"/>
            <a:r>
              <a:rPr lang="en-US" i="1" dirty="0">
                <a:solidFill>
                  <a:srgbClr val="FF0000"/>
                </a:solidFill>
                <a:effectLst>
                  <a:outerShdw blurRad="38100" dist="38100" dir="2700000" algn="tl">
                    <a:srgbClr val="000000">
                      <a:alpha val="43137"/>
                    </a:srgbClr>
                  </a:outerShdw>
                </a:effectLst>
              </a:rPr>
              <a:t>E</a:t>
            </a:r>
            <a:r>
              <a:rPr lang="ru-RU" i="1" dirty="0">
                <a:solidFill>
                  <a:srgbClr val="FF0000"/>
                </a:solidFill>
                <a:effectLst>
                  <a:outerShdw blurRad="38100" dist="38100" dir="2700000" algn="tl">
                    <a:srgbClr val="000000">
                      <a:alpha val="43137"/>
                    </a:srgbClr>
                  </a:outerShdw>
                </a:effectLst>
              </a:rPr>
              <a:t>. </a:t>
            </a:r>
            <a:r>
              <a:rPr lang="en-US" i="1" dirty="0">
                <a:solidFill>
                  <a:srgbClr val="FF0000"/>
                </a:solidFill>
                <a:effectLst>
                  <a:outerShdw blurRad="38100" dist="38100" dir="2700000" algn="tl">
                    <a:srgbClr val="000000">
                      <a:alpha val="43137"/>
                    </a:srgbClr>
                  </a:outerShdw>
                </a:effectLst>
              </a:rPr>
              <a:t>J</a:t>
            </a:r>
            <a:r>
              <a:rPr lang="ru-RU" i="1" dirty="0">
                <a:solidFill>
                  <a:srgbClr val="FF0000"/>
                </a:solidFill>
                <a:effectLst>
                  <a:outerShdw blurRad="38100" dist="38100" dir="2700000" algn="tl">
                    <a:srgbClr val="000000">
                      <a:alpha val="43137"/>
                    </a:srgbClr>
                  </a:outerShdw>
                </a:effectLst>
              </a:rPr>
              <a:t>. </a:t>
            </a:r>
            <a:r>
              <a:rPr lang="en-US" i="1" dirty="0">
                <a:solidFill>
                  <a:srgbClr val="FF0000"/>
                </a:solidFill>
                <a:effectLst>
                  <a:outerShdw blurRad="38100" dist="38100" dir="2700000" algn="tl">
                    <a:srgbClr val="000000">
                      <a:alpha val="43137"/>
                    </a:srgbClr>
                  </a:outerShdw>
                </a:effectLst>
              </a:rPr>
              <a:t>Hall</a:t>
            </a:r>
            <a:r>
              <a:rPr lang="ru-RU" i="1" dirty="0">
                <a:solidFill>
                  <a:srgbClr val="FF0000"/>
                </a:solidFill>
                <a:effectLst>
                  <a:outerShdw blurRad="38100" dist="38100" dir="2700000" algn="tl">
                    <a:srgbClr val="000000">
                      <a:alpha val="43137"/>
                    </a:srgbClr>
                  </a:outerShdw>
                </a:effectLst>
              </a:rPr>
              <a:t>. </a:t>
            </a:r>
            <a:r>
              <a:rPr lang="en-US" i="1" dirty="0">
                <a:solidFill>
                  <a:srgbClr val="FF0000"/>
                </a:solidFill>
                <a:effectLst>
                  <a:outerShdw blurRad="38100" dist="38100" dir="2700000" algn="tl">
                    <a:srgbClr val="000000">
                      <a:alpha val="43137"/>
                    </a:srgbClr>
                  </a:outerShdw>
                </a:effectLst>
              </a:rPr>
              <a:t>Radiation and life.</a:t>
            </a:r>
            <a:r>
              <a:rPr lang="uk-UA" i="1" dirty="0">
                <a:solidFill>
                  <a:srgbClr val="FF0000"/>
                </a:solidFill>
                <a:effectLst>
                  <a:outerShdw blurRad="38100" dist="38100" dir="2700000" algn="tl">
                    <a:srgbClr val="000000">
                      <a:alpha val="43137"/>
                    </a:srgbClr>
                  </a:outerShdw>
                </a:effectLst>
              </a:rPr>
              <a:t>,</a:t>
            </a:r>
            <a:r>
              <a:rPr lang="en-US" i="1" dirty="0">
                <a:solidFill>
                  <a:srgbClr val="FF0000"/>
                </a:solidFill>
                <a:effectLst>
                  <a:outerShdw blurRad="38100" dist="38100" dir="2700000" algn="tl">
                    <a:srgbClr val="000000">
                      <a:alpha val="43137"/>
                    </a:srgbClr>
                  </a:outerShdw>
                </a:effectLst>
              </a:rPr>
              <a:t> 1984</a:t>
            </a:r>
            <a:endParaRPr lang="uk-UA" i="1" dirty="0">
              <a:solidFill>
                <a:srgbClr val="FF0000"/>
              </a:solidFill>
              <a:effectLst>
                <a:outerShdw blurRad="38100" dist="38100" dir="2700000" algn="tl">
                  <a:srgbClr val="000000">
                    <a:alpha val="43137"/>
                  </a:srgbClr>
                </a:outerShdw>
              </a:effectLst>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285728"/>
            <a:ext cx="8643998" cy="5262979"/>
          </a:xfrm>
          <a:prstGeom prst="rect">
            <a:avLst/>
          </a:prstGeom>
        </p:spPr>
        <p:txBody>
          <a:bodyPr wrap="square">
            <a:spAutoFit/>
          </a:bodyPr>
          <a:lstStyle/>
          <a:p>
            <a:r>
              <a:rPr lang="uk-UA" sz="2800" dirty="0"/>
              <a:t>2001 року те ж саме доведено вітчизняними фахівцями з Інституту фтизіатрії і пульмонології ім. Ф.Г. Яновського (В.М. Мельник, 2000): «…економічна недоцільність </a:t>
            </a:r>
            <a:r>
              <a:rPr lang="uk-UA" sz="2800" dirty="0" err="1"/>
              <a:t>скринінгової</a:t>
            </a:r>
            <a:r>
              <a:rPr lang="uk-UA" sz="2800" dirty="0"/>
              <a:t> флюорографії очевидна, особливо у нинішніх кризових умовах. Адже на гроші, витрачені на виявлення флюорографічним методом 1 хворого </a:t>
            </a:r>
            <a:r>
              <a:rPr lang="ru-RU" sz="2800" dirty="0"/>
              <a:t>[</a:t>
            </a:r>
            <a:r>
              <a:rPr lang="uk-UA" sz="2800" i="1" dirty="0"/>
              <a:t>на туберкульоз</a:t>
            </a:r>
            <a:r>
              <a:rPr lang="ru-RU" sz="2800" dirty="0"/>
              <a:t>]</a:t>
            </a:r>
            <a:r>
              <a:rPr lang="uk-UA" sz="2800" dirty="0"/>
              <a:t>, можна вилікувати 22,68 пацієнтів, які самі звернуться до лікаря із симптомами хвороби. Ось чому за кордоном відмовилися від </a:t>
            </a:r>
            <a:r>
              <a:rPr lang="uk-UA" sz="2800" dirty="0" err="1"/>
              <a:t>скринінгової</a:t>
            </a:r>
            <a:r>
              <a:rPr lang="uk-UA" sz="2800" dirty="0"/>
              <a:t> флюорографії (</a:t>
            </a:r>
            <a:r>
              <a:rPr lang="en-US" sz="2800" dirty="0"/>
              <a:t>WHO Tuberculosis </a:t>
            </a:r>
            <a:r>
              <a:rPr lang="en-US" sz="2800" dirty="0" err="1"/>
              <a:t>programme</a:t>
            </a:r>
            <a:r>
              <a:rPr lang="uk-UA" sz="2800" dirty="0"/>
              <a:t>, 1994)».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395536" y="1214422"/>
            <a:ext cx="8496944" cy="3034677"/>
          </a:xfrm>
          <a:prstGeom prst="rect">
            <a:avLst/>
          </a:prstGeom>
          <a:noFill/>
          <a:ln w="9525">
            <a:noFill/>
            <a:miter lim="800000"/>
            <a:headEnd/>
            <a:tailEnd/>
          </a:ln>
          <a:effectLst/>
        </p:spPr>
        <p:txBody>
          <a:bodyPr wrap="square">
            <a:spAutoFit/>
          </a:bodyPr>
          <a:lstStyle/>
          <a:p>
            <a:pPr algn="ctr">
              <a:lnSpc>
                <a:spcPct val="80000"/>
              </a:lnSpc>
            </a:pPr>
            <a:r>
              <a:rPr lang="uk-UA" sz="3200" b="1" dirty="0">
                <a:effectLst>
                  <a:outerShdw blurRad="38100" dist="38100" dir="2700000" algn="tl">
                    <a:srgbClr val="000000">
                      <a:alpha val="43137"/>
                    </a:srgbClr>
                  </a:outerShdw>
                </a:effectLst>
                <a:cs typeface="Times New Roman" pitchFamily="18" charset="0"/>
              </a:rPr>
              <a:t>Закон України "Про захист людини </a:t>
            </a:r>
          </a:p>
          <a:p>
            <a:pPr algn="ctr">
              <a:lnSpc>
                <a:spcPct val="80000"/>
              </a:lnSpc>
            </a:pPr>
            <a:r>
              <a:rPr lang="uk-UA" sz="3200" b="1" dirty="0">
                <a:effectLst>
                  <a:outerShdw blurRad="38100" dist="38100" dir="2700000" algn="tl">
                    <a:srgbClr val="000000">
                      <a:alpha val="43137"/>
                    </a:srgbClr>
                  </a:outerShdw>
                </a:effectLst>
                <a:cs typeface="Times New Roman" pitchFamily="18" charset="0"/>
              </a:rPr>
              <a:t>від впливу іонізуючого </a:t>
            </a:r>
            <a:r>
              <a:rPr lang="uk-UA" sz="3200" b="1" dirty="0" err="1">
                <a:effectLst>
                  <a:outerShdw blurRad="38100" dist="38100" dir="2700000" algn="tl">
                    <a:srgbClr val="000000">
                      <a:alpha val="43137"/>
                    </a:srgbClr>
                  </a:outerShdw>
                </a:effectLst>
                <a:cs typeface="Times New Roman" pitchFamily="18" charset="0"/>
              </a:rPr>
              <a:t>випромінення</a:t>
            </a:r>
            <a:endParaRPr lang="uk-UA" sz="3200" b="1" dirty="0">
              <a:effectLst>
                <a:outerShdw blurRad="38100" dist="38100" dir="2700000" algn="tl">
                  <a:srgbClr val="000000"/>
                </a:outerShdw>
              </a:effectLst>
            </a:endParaRPr>
          </a:p>
          <a:p>
            <a:pPr>
              <a:lnSpc>
                <a:spcPct val="80000"/>
              </a:lnSpc>
              <a:spcBef>
                <a:spcPct val="50000"/>
              </a:spcBef>
            </a:pPr>
            <a:r>
              <a:rPr lang="uk-UA" sz="2800" b="1" dirty="0">
                <a:effectLst>
                  <a:outerShdw blurRad="38100" dist="38100" dir="2700000" algn="tl">
                    <a:srgbClr val="000000"/>
                  </a:outerShdw>
                </a:effectLst>
              </a:rPr>
              <a:t>Стаття 5 </a:t>
            </a:r>
          </a:p>
          <a:p>
            <a:pPr>
              <a:lnSpc>
                <a:spcPct val="80000"/>
              </a:lnSpc>
              <a:spcBef>
                <a:spcPct val="50000"/>
              </a:spcBef>
            </a:pPr>
            <a:r>
              <a:rPr lang="uk-UA" sz="2800" dirty="0">
                <a:effectLst>
                  <a:outerShdw blurRad="38100" dist="38100" dir="2700000" algn="tl">
                    <a:srgbClr val="000000"/>
                  </a:outerShdw>
                </a:effectLst>
              </a:rPr>
              <a:t>Основна </a:t>
            </a:r>
            <a:r>
              <a:rPr lang="uk-UA" sz="2800" dirty="0" err="1">
                <a:effectLst>
                  <a:outerShdw blurRad="38100" dist="38100" dir="2700000" algn="tl">
                    <a:srgbClr val="000000"/>
                  </a:outerShdw>
                </a:effectLst>
              </a:rPr>
              <a:t>дозова</a:t>
            </a:r>
            <a:r>
              <a:rPr lang="uk-UA" sz="2800" dirty="0">
                <a:effectLst>
                  <a:outerShdw blurRad="38100" dist="38100" dir="2700000" algn="tl">
                    <a:srgbClr val="000000"/>
                  </a:outerShdw>
                </a:effectLst>
              </a:rPr>
              <a:t> межа індивідуального опромінення  населення не повинна перевищувати </a:t>
            </a:r>
            <a:r>
              <a:rPr lang="uk-UA" sz="2800" dirty="0">
                <a:solidFill>
                  <a:srgbClr val="FF0000"/>
                </a:solidFill>
                <a:effectLst>
                  <a:outerShdw blurRad="38100" dist="38100" dir="2700000" algn="tl">
                    <a:srgbClr val="000000"/>
                  </a:outerShdw>
                </a:effectLst>
              </a:rPr>
              <a:t>1 </a:t>
            </a:r>
            <a:r>
              <a:rPr lang="uk-UA" sz="2800" dirty="0" err="1">
                <a:solidFill>
                  <a:srgbClr val="FF0000"/>
                </a:solidFill>
                <a:effectLst>
                  <a:outerShdw blurRad="38100" dist="38100" dir="2700000" algn="tl">
                    <a:srgbClr val="000000"/>
                  </a:outerShdw>
                </a:effectLst>
              </a:rPr>
              <a:t>мілізіверта</a:t>
            </a:r>
            <a:r>
              <a:rPr lang="uk-UA" sz="2800" dirty="0">
                <a:solidFill>
                  <a:srgbClr val="FF0000"/>
                </a:solidFill>
                <a:effectLst>
                  <a:outerShdw blurRad="38100" dist="38100" dir="2700000" algn="tl">
                    <a:srgbClr val="000000"/>
                  </a:outerShdw>
                </a:effectLst>
              </a:rPr>
              <a:t> </a:t>
            </a:r>
            <a:r>
              <a:rPr lang="uk-UA" sz="2800" dirty="0">
                <a:effectLst>
                  <a:outerShdw blurRad="38100" dist="38100" dir="2700000" algn="tl">
                    <a:srgbClr val="000000"/>
                  </a:outerShdw>
                </a:effectLst>
              </a:rPr>
              <a:t>… незалежно від умов та шляхів формування цих доз. </a:t>
            </a:r>
            <a:endParaRPr lang="en-US" sz="2800" dirty="0">
              <a:effectLst>
                <a:outerShdw blurRad="38100" dist="38100" dir="2700000" algn="tl">
                  <a:srgbClr val="000000"/>
                </a:outerShdw>
              </a:effectLst>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834444"/>
            <a:ext cx="8643998" cy="4161139"/>
          </a:xfrm>
          <a:prstGeom prst="rect">
            <a:avLst/>
          </a:prstGeom>
        </p:spPr>
        <p:txBody>
          <a:bodyPr wrap="square">
            <a:spAutoFit/>
          </a:bodyPr>
          <a:lstStyle/>
          <a:p>
            <a:pPr marL="0" indent="0" algn="ctr">
              <a:lnSpc>
                <a:spcPct val="120000"/>
              </a:lnSpc>
              <a:spcBef>
                <a:spcPts val="0"/>
              </a:spcBef>
              <a:buFont typeface="Wingdings" pitchFamily="2" charset="2"/>
              <a:buNone/>
            </a:pPr>
            <a:r>
              <a:rPr lang="uk-UA" sz="2400" dirty="0"/>
              <a:t>Ризики смертей від </a:t>
            </a:r>
            <a:r>
              <a:rPr lang="uk-UA" sz="2400" dirty="0" err="1"/>
              <a:t>радіоіндукованого</a:t>
            </a:r>
            <a:r>
              <a:rPr lang="uk-UA" sz="2400" dirty="0"/>
              <a:t> раку, спричиненого флюорографією</a:t>
            </a:r>
          </a:p>
          <a:p>
            <a:pPr>
              <a:lnSpc>
                <a:spcPct val="80000"/>
              </a:lnSpc>
              <a:buFont typeface="Wingdings" pitchFamily="2" charset="2"/>
              <a:buNone/>
            </a:pPr>
            <a:endParaRPr lang="uk-UA" sz="2400" dirty="0"/>
          </a:p>
          <a:p>
            <a:pPr>
              <a:lnSpc>
                <a:spcPct val="80000"/>
              </a:lnSpc>
              <a:buFont typeface="Wingdings" pitchFamily="2" charset="2"/>
              <a:buNone/>
            </a:pPr>
            <a:endParaRPr lang="uk-UA" sz="2400" dirty="0"/>
          </a:p>
          <a:p>
            <a:pPr marL="0" indent="0" algn="ctr">
              <a:buNone/>
            </a:pPr>
            <a:r>
              <a:rPr lang="uk-UA" sz="2400" dirty="0"/>
              <a:t>плівкова флюорографія (90%):  ≈ </a:t>
            </a:r>
            <a:r>
              <a:rPr lang="uk-UA" sz="2400" b="1" dirty="0">
                <a:effectLst>
                  <a:outerShdw blurRad="38100" dist="38100" dir="2700000" algn="tl">
                    <a:srgbClr val="000000">
                      <a:alpha val="43137"/>
                    </a:srgbClr>
                  </a:outerShdw>
                </a:effectLst>
              </a:rPr>
              <a:t>3 800 випадків</a:t>
            </a:r>
          </a:p>
          <a:p>
            <a:pPr marL="0" indent="0" algn="ctr">
              <a:buNone/>
            </a:pPr>
            <a:r>
              <a:rPr lang="uk-UA" sz="2400" dirty="0">
                <a:effectLst>
                  <a:outerShdw blurRad="38100" dist="38100" dir="2700000" algn="tl">
                    <a:srgbClr val="000000">
                      <a:alpha val="43137"/>
                    </a:srgbClr>
                  </a:outerShdw>
                </a:effectLst>
              </a:rPr>
              <a:t>цифрова флюорографія (10</a:t>
            </a:r>
            <a:r>
              <a:rPr lang="uk-UA" sz="2400" dirty="0"/>
              <a:t>%)</a:t>
            </a:r>
            <a:r>
              <a:rPr lang="uk-UA" sz="2400" dirty="0">
                <a:effectLst>
                  <a:outerShdw blurRad="38100" dist="38100" dir="2700000" algn="tl">
                    <a:srgbClr val="000000">
                      <a:alpha val="43137"/>
                    </a:srgbClr>
                  </a:outerShdw>
                </a:effectLst>
              </a:rPr>
              <a:t>: </a:t>
            </a:r>
            <a:r>
              <a:rPr lang="uk-UA" sz="2400" dirty="0"/>
              <a:t>≈  </a:t>
            </a:r>
            <a:r>
              <a:rPr lang="uk-UA" sz="2400" b="1" dirty="0">
                <a:effectLst>
                  <a:outerShdw blurRad="38100" dist="38100" dir="2700000" algn="tl">
                    <a:srgbClr val="000000">
                      <a:alpha val="43137"/>
                    </a:srgbClr>
                  </a:outerShdw>
                </a:effectLst>
              </a:rPr>
              <a:t>80 випадків  </a:t>
            </a:r>
          </a:p>
          <a:p>
            <a:pPr marL="0" indent="0" algn="ctr">
              <a:buNone/>
            </a:pPr>
            <a:r>
              <a:rPr lang="uk-UA" sz="2400" b="1" dirty="0"/>
              <a:t>Разом :  3880 випадків смертельних раків на рік</a:t>
            </a:r>
          </a:p>
          <a:p>
            <a:pPr algn="ctr">
              <a:lnSpc>
                <a:spcPct val="80000"/>
              </a:lnSpc>
              <a:buFont typeface="Wingdings" pitchFamily="2" charset="2"/>
              <a:buNone/>
            </a:pPr>
            <a:r>
              <a:rPr lang="uk-UA" sz="2400" dirty="0"/>
              <a:t> </a:t>
            </a:r>
          </a:p>
          <a:p>
            <a:pPr algn="ctr">
              <a:lnSpc>
                <a:spcPct val="80000"/>
              </a:lnSpc>
              <a:buFont typeface="Wingdings" pitchFamily="2" charset="2"/>
              <a:buNone/>
            </a:pPr>
            <a:r>
              <a:rPr lang="uk-UA" sz="2400" dirty="0">
                <a:effectLst>
                  <a:outerShdw blurRad="38100" dist="38100" dir="2700000" algn="tl">
                    <a:srgbClr val="000000">
                      <a:alpha val="43137"/>
                    </a:srgbClr>
                  </a:outerShdw>
                </a:effectLst>
              </a:rPr>
              <a:t>Повторні опромінення лінійно збільшують ризики зі збільшенням дози</a:t>
            </a:r>
          </a:p>
          <a:p>
            <a:pPr marL="0" indent="0">
              <a:lnSpc>
                <a:spcPct val="120000"/>
              </a:lnSpc>
              <a:spcBef>
                <a:spcPts val="1200"/>
              </a:spcBef>
              <a:buFont typeface="Wingdings" pitchFamily="2" charset="2"/>
              <a:buNone/>
            </a:pPr>
            <a:r>
              <a:rPr lang="uk-UA" sz="2400" dirty="0"/>
              <a:t>*) </a:t>
            </a:r>
            <a:r>
              <a:rPr lang="uk-UA" sz="2000" dirty="0"/>
              <a:t>Розрахунки згідно Публікації МКРЗ 103 (2008)</a:t>
            </a:r>
            <a:endParaRPr lang="ru-RU" sz="24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1166843"/>
            <a:ext cx="8643998" cy="5447645"/>
          </a:xfrm>
          <a:prstGeom prst="rect">
            <a:avLst/>
          </a:prstGeom>
        </p:spPr>
        <p:txBody>
          <a:bodyPr wrap="square">
            <a:spAutoFit/>
          </a:bodyPr>
          <a:lstStyle/>
          <a:p>
            <a:r>
              <a:rPr lang="uk-UA" dirty="0">
                <a:solidFill>
                  <a:schemeClr val="bg1"/>
                </a:solidFill>
                <a:effectLst>
                  <a:outerShdw blurRad="38100" dist="38100" dir="2700000" algn="tl">
                    <a:srgbClr val="000000">
                      <a:alpha val="43137"/>
                    </a:srgbClr>
                  </a:outerShdw>
                </a:effectLst>
              </a:rPr>
              <a:t>«</a:t>
            </a:r>
            <a:r>
              <a:rPr lang="uk-UA" sz="2800" dirty="0">
                <a:effectLst>
                  <a:outerShdw blurRad="38100" dist="38100" dir="2700000" algn="tl">
                    <a:srgbClr val="000000">
                      <a:alpha val="43137"/>
                    </a:srgbClr>
                  </a:outerShdw>
                </a:effectLst>
              </a:rPr>
              <a:t>Хочеться думати, що медична практика, як вона викладена  у Клятві Гіппократа, слугує виключно інтересам хворого. Але, вочевидь, це не так. У деяких державах до третини рентгенограм виконується з підстав інших, ніж виключно медичних. Існує два головних мотиви. Перший ― необхідність отримати зиск. .. Інший ― «медичний захист». Зайві рентгенограми лікар робить, як кажуть, озираючись на адвоката хворого, тобто зайві знімки робляться задля гарантії на випадок судового позову.»</a:t>
            </a:r>
            <a:endParaRPr lang="uk-UA" sz="2000" dirty="0">
              <a:effectLst>
                <a:outerShdw blurRad="38100" dist="38100" dir="2700000" algn="tl">
                  <a:srgbClr val="000000">
                    <a:alpha val="43137"/>
                  </a:srgbClr>
                </a:outerShdw>
              </a:effectLst>
            </a:endParaRPr>
          </a:p>
          <a:p>
            <a:endParaRPr lang="uk-UA" sz="2000" i="1" dirty="0">
              <a:effectLst>
                <a:outerShdw blurRad="38100" dist="38100" dir="2700000" algn="tl">
                  <a:srgbClr val="000000">
                    <a:alpha val="43137"/>
                  </a:srgbClr>
                </a:outerShdw>
              </a:effectLst>
            </a:endParaRPr>
          </a:p>
          <a:p>
            <a:r>
              <a:rPr lang="en-US" sz="2000" i="1" dirty="0">
                <a:effectLst>
                  <a:outerShdw blurRad="38100" dist="38100" dir="2700000" algn="tl">
                    <a:srgbClr val="000000">
                      <a:alpha val="43137"/>
                    </a:srgbClr>
                  </a:outerShdw>
                </a:effectLst>
              </a:rPr>
              <a:t>E</a:t>
            </a:r>
            <a:r>
              <a:rPr lang="ru-RU" sz="2000" i="1" dirty="0">
                <a:effectLst>
                  <a:outerShdw blurRad="38100" dist="38100" dir="2700000" algn="tl">
                    <a:srgbClr val="000000">
                      <a:alpha val="43137"/>
                    </a:srgbClr>
                  </a:outerShdw>
                </a:effectLst>
              </a:rPr>
              <a:t>. </a:t>
            </a:r>
            <a:r>
              <a:rPr lang="en-US" sz="2000" i="1" dirty="0">
                <a:effectLst>
                  <a:outerShdw blurRad="38100" dist="38100" dir="2700000" algn="tl">
                    <a:srgbClr val="000000">
                      <a:alpha val="43137"/>
                    </a:srgbClr>
                  </a:outerShdw>
                </a:effectLst>
              </a:rPr>
              <a:t>J</a:t>
            </a:r>
            <a:r>
              <a:rPr lang="ru-RU" sz="2000" i="1" dirty="0">
                <a:effectLst>
                  <a:outerShdw blurRad="38100" dist="38100" dir="2700000" algn="tl">
                    <a:srgbClr val="000000">
                      <a:alpha val="43137"/>
                    </a:srgbClr>
                  </a:outerShdw>
                </a:effectLst>
              </a:rPr>
              <a:t>. </a:t>
            </a:r>
            <a:r>
              <a:rPr lang="en-US" sz="2000" i="1" dirty="0">
                <a:effectLst>
                  <a:outerShdw blurRad="38100" dist="38100" dir="2700000" algn="tl">
                    <a:srgbClr val="000000">
                      <a:alpha val="43137"/>
                    </a:srgbClr>
                  </a:outerShdw>
                </a:effectLst>
              </a:rPr>
              <a:t>Hall</a:t>
            </a:r>
            <a:r>
              <a:rPr lang="ru-RU" sz="2000" i="1" dirty="0">
                <a:effectLst>
                  <a:outerShdw blurRad="38100" dist="38100" dir="2700000" algn="tl">
                    <a:srgbClr val="000000">
                      <a:alpha val="43137"/>
                    </a:srgbClr>
                  </a:outerShdw>
                </a:effectLst>
              </a:rPr>
              <a:t>. </a:t>
            </a:r>
            <a:r>
              <a:rPr lang="en-US" sz="2000" i="1" dirty="0">
                <a:effectLst>
                  <a:outerShdw blurRad="38100" dist="38100" dir="2700000" algn="tl">
                    <a:srgbClr val="000000">
                      <a:alpha val="43137"/>
                    </a:srgbClr>
                  </a:outerShdw>
                </a:effectLst>
              </a:rPr>
              <a:t>Radiation and life.</a:t>
            </a:r>
            <a:r>
              <a:rPr lang="uk-UA" sz="2000" i="1" dirty="0">
                <a:effectLst>
                  <a:outerShdw blurRad="38100" dist="38100" dir="2700000" algn="tl">
                    <a:srgbClr val="000000">
                      <a:alpha val="43137"/>
                    </a:srgbClr>
                  </a:outerShdw>
                </a:effectLst>
              </a:rPr>
              <a:t>,</a:t>
            </a:r>
            <a:r>
              <a:rPr lang="en-US" sz="2000" i="1" dirty="0">
                <a:effectLst>
                  <a:outerShdw blurRad="38100" dist="38100" dir="2700000" algn="tl">
                    <a:srgbClr val="000000">
                      <a:alpha val="43137"/>
                    </a:srgbClr>
                  </a:outerShdw>
                </a:effectLst>
              </a:rPr>
              <a:t> 1984</a:t>
            </a:r>
            <a:endParaRPr lang="uk-UA" sz="20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2132856"/>
            <a:ext cx="7848872" cy="1754326"/>
          </a:xfrm>
          <a:prstGeom prst="rect">
            <a:avLst/>
          </a:prstGeom>
        </p:spPr>
        <p:txBody>
          <a:bodyPr wrap="square">
            <a:spAutoFit/>
          </a:bodyPr>
          <a:lstStyle/>
          <a:p>
            <a:pPr algn="ctr"/>
            <a:r>
              <a:rPr lang="uk-UA" sz="3600" dirty="0">
                <a:solidFill>
                  <a:schemeClr val="bg1"/>
                </a:solidFill>
                <a:effectLst>
                  <a:outerShdw blurRad="38100" dist="38100" dir="2700000" algn="tl">
                    <a:srgbClr val="000000">
                      <a:alpha val="43137"/>
                    </a:srgbClr>
                  </a:outerShdw>
                </a:effectLst>
              </a:rPr>
              <a:t>«Перемоги техніки начебто оплачуються  ціною </a:t>
            </a:r>
          </a:p>
          <a:p>
            <a:pPr algn="ctr"/>
            <a:r>
              <a:rPr lang="uk-UA" sz="3600" dirty="0">
                <a:solidFill>
                  <a:schemeClr val="bg1"/>
                </a:solidFill>
                <a:effectLst>
                  <a:outerShdw blurRad="38100" dist="38100" dir="2700000" algn="tl">
                    <a:srgbClr val="000000">
                      <a:alpha val="43137"/>
                    </a:srgbClr>
                  </a:outerShdw>
                </a:effectLst>
              </a:rPr>
              <a:t>моральної деградації»</a:t>
            </a:r>
            <a:endParaRPr lang="uk-UA" sz="3200" dirty="0">
              <a:effectLst>
                <a:outerShdw blurRad="38100" dist="38100" dir="2700000" algn="tl">
                  <a:srgbClr val="000000">
                    <a:alpha val="43137"/>
                  </a:srgbClr>
                </a:outerShdw>
              </a:effectLst>
            </a:endParaRPr>
          </a:p>
        </p:txBody>
      </p:sp>
      <p:sp>
        <p:nvSpPr>
          <p:cNvPr id="3" name="Прямоугольник 2"/>
          <p:cNvSpPr/>
          <p:nvPr/>
        </p:nvSpPr>
        <p:spPr>
          <a:xfrm>
            <a:off x="5436096" y="4365104"/>
            <a:ext cx="2094932" cy="523220"/>
          </a:xfrm>
          <a:prstGeom prst="rect">
            <a:avLst/>
          </a:prstGeom>
        </p:spPr>
        <p:txBody>
          <a:bodyPr wrap="none">
            <a:spAutoFit/>
          </a:bodyPr>
          <a:lstStyle/>
          <a:p>
            <a:r>
              <a:rPr lang="uk-UA" sz="2800" i="1" dirty="0">
                <a:solidFill>
                  <a:schemeClr val="bg1"/>
                </a:solidFill>
              </a:rPr>
              <a:t>Карл Маркс</a:t>
            </a:r>
            <a:endParaRPr lang="uk-UA" sz="2800" i="1" dirty="0"/>
          </a:p>
        </p:txBody>
      </p:sp>
      <p:sp>
        <p:nvSpPr>
          <p:cNvPr id="4" name="Номер слайда 3"/>
          <p:cNvSpPr>
            <a:spLocks noGrp="1"/>
          </p:cNvSpPr>
          <p:nvPr>
            <p:ph type="sldNum" sz="quarter" idx="12"/>
          </p:nvPr>
        </p:nvSpPr>
        <p:spPr/>
        <p:txBody>
          <a:bodyPr/>
          <a:lstStyle/>
          <a:p>
            <a:fld id="{2F093FAD-13BB-4786-962E-A88F0C79BA3E}" type="slidenum">
              <a:rPr lang="uk-UA" smtClean="0"/>
              <a:pPr/>
              <a:t>45</a:t>
            </a:fld>
            <a:endParaRPr lang="uk-UA"/>
          </a:p>
        </p:txBody>
      </p:sp>
    </p:spTree>
    <p:extLst>
      <p:ext uri="{BB962C8B-B14F-4D97-AF65-F5344CB8AC3E}">
        <p14:creationId xmlns:p14="http://schemas.microsoft.com/office/powerpoint/2010/main" val="32684225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5"/>
          <p:cNvSpPr>
            <a:spLocks noChangeArrowheads="1"/>
          </p:cNvSpPr>
          <p:nvPr/>
        </p:nvSpPr>
        <p:spPr bwMode="auto">
          <a:xfrm>
            <a:off x="0" y="6488113"/>
            <a:ext cx="1208088" cy="369887"/>
          </a:xfrm>
          <a:prstGeom prst="rect">
            <a:avLst/>
          </a:prstGeom>
          <a:noFill/>
          <a:ln w="9525">
            <a:noFill/>
            <a:miter lim="800000"/>
            <a:headEnd/>
            <a:tailEnd/>
          </a:ln>
        </p:spPr>
        <p:txBody>
          <a:bodyPr wrap="none">
            <a:spAutoFit/>
          </a:bodyPr>
          <a:lstStyle/>
          <a:p>
            <a:r>
              <a:rPr lang="uk-UA" dirty="0">
                <a:solidFill>
                  <a:srgbClr val="FF0000"/>
                </a:solidFill>
                <a:latin typeface="Constantia" pitchFamily="18" charset="0"/>
              </a:rPr>
              <a:t>2014 09 24</a:t>
            </a:r>
          </a:p>
        </p:txBody>
      </p:sp>
      <p:pic>
        <p:nvPicPr>
          <p:cNvPr id="1026" name="Picture 2"/>
          <p:cNvPicPr>
            <a:picLocks noChangeAspect="1" noChangeArrowheads="1"/>
          </p:cNvPicPr>
          <p:nvPr/>
        </p:nvPicPr>
        <p:blipFill>
          <a:blip r:embed="rId3"/>
          <a:srcRect/>
          <a:stretch>
            <a:fillRect/>
          </a:stretch>
        </p:blipFill>
        <p:spPr bwMode="auto">
          <a:xfrm>
            <a:off x="642910" y="430214"/>
            <a:ext cx="7873428" cy="5070488"/>
          </a:xfrm>
          <a:prstGeom prst="rect">
            <a:avLst/>
          </a:prstGeom>
          <a:noFill/>
          <a:ln w="9525">
            <a:noFill/>
            <a:miter lim="800000"/>
            <a:headEnd/>
            <a:tailEnd/>
          </a:ln>
          <a:effec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50" y="1071563"/>
            <a:ext cx="6300788" cy="1016000"/>
          </a:xfrm>
          <a:prstGeom prst="rect">
            <a:avLst/>
          </a:prstGeom>
        </p:spPr>
        <p:txBody>
          <a:bodyPr>
            <a:spAutoFit/>
          </a:bodyPr>
          <a:lstStyle/>
          <a:p>
            <a:pPr algn="ctr" fontAlgn="auto">
              <a:spcBef>
                <a:spcPts val="0"/>
              </a:spcBef>
              <a:spcAft>
                <a:spcPts val="0"/>
              </a:spcAft>
              <a:defRPr/>
            </a:pPr>
            <a:r>
              <a:rPr lang="uk-UA" sz="6000" b="1" dirty="0">
                <a:solidFill>
                  <a:srgbClr val="FFC000"/>
                </a:solidFill>
                <a:effectLst>
                  <a:outerShdw blurRad="38100" dist="38100" dir="2700000" algn="tl">
                    <a:srgbClr val="000000">
                      <a:alpha val="43137"/>
                    </a:srgbClr>
                  </a:outerShdw>
                </a:effectLst>
                <a:latin typeface="+mn-lt"/>
                <a:cs typeface="+mn-cs"/>
              </a:rPr>
              <a:t>Дякую за увагу!</a:t>
            </a:r>
          </a:p>
        </p:txBody>
      </p:sp>
      <p:pic>
        <p:nvPicPr>
          <p:cNvPr id="26627" name="Picture 4" descr="Лекція.jpg"/>
          <p:cNvPicPr>
            <a:picLocks noChangeAspect="1"/>
          </p:cNvPicPr>
          <p:nvPr/>
        </p:nvPicPr>
        <p:blipFill>
          <a:blip r:embed="rId3"/>
          <a:srcRect/>
          <a:stretch>
            <a:fillRect/>
          </a:stretch>
        </p:blipFill>
        <p:spPr bwMode="auto">
          <a:xfrm>
            <a:off x="5715000" y="2143125"/>
            <a:ext cx="2801938" cy="4357688"/>
          </a:xfrm>
          <a:prstGeom prst="rect">
            <a:avLst/>
          </a:prstGeom>
          <a:noFill/>
          <a:ln w="9525">
            <a:noFill/>
            <a:miter lim="800000"/>
            <a:headEnd/>
            <a:tailEnd/>
          </a:ln>
        </p:spPr>
      </p:pic>
      <p:sp>
        <p:nvSpPr>
          <p:cNvPr id="26628" name="Rectangle 5"/>
          <p:cNvSpPr>
            <a:spLocks noChangeArrowheads="1"/>
          </p:cNvSpPr>
          <p:nvPr/>
        </p:nvSpPr>
        <p:spPr bwMode="auto">
          <a:xfrm>
            <a:off x="0" y="6488113"/>
            <a:ext cx="1208088" cy="369887"/>
          </a:xfrm>
          <a:prstGeom prst="rect">
            <a:avLst/>
          </a:prstGeom>
          <a:noFill/>
          <a:ln w="9525">
            <a:noFill/>
            <a:miter lim="800000"/>
            <a:headEnd/>
            <a:tailEnd/>
          </a:ln>
        </p:spPr>
        <p:txBody>
          <a:bodyPr wrap="none">
            <a:spAutoFit/>
          </a:bodyPr>
          <a:lstStyle/>
          <a:p>
            <a:r>
              <a:rPr lang="uk-UA" dirty="0">
                <a:solidFill>
                  <a:srgbClr val="FF0000"/>
                </a:solidFill>
                <a:latin typeface="Constantia" pitchFamily="18" charset="0"/>
              </a:rPr>
              <a:t>2014 09 24</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5"/>
          <p:cNvSpPr>
            <a:spLocks noChangeArrowheads="1"/>
          </p:cNvSpPr>
          <p:nvPr/>
        </p:nvSpPr>
        <p:spPr bwMode="auto">
          <a:xfrm>
            <a:off x="0" y="6488113"/>
            <a:ext cx="1208088" cy="369887"/>
          </a:xfrm>
          <a:prstGeom prst="rect">
            <a:avLst/>
          </a:prstGeom>
          <a:noFill/>
          <a:ln w="9525">
            <a:noFill/>
            <a:miter lim="800000"/>
            <a:headEnd/>
            <a:tailEnd/>
          </a:ln>
        </p:spPr>
        <p:txBody>
          <a:bodyPr wrap="none">
            <a:spAutoFit/>
          </a:bodyPr>
          <a:lstStyle/>
          <a:p>
            <a:r>
              <a:rPr lang="uk-UA" dirty="0">
                <a:solidFill>
                  <a:srgbClr val="FF0000"/>
                </a:solidFill>
                <a:latin typeface="Constantia" pitchFamily="18" charset="0"/>
              </a:rPr>
              <a:t>2014 09 24</a:t>
            </a:r>
          </a:p>
        </p:txBody>
      </p:sp>
      <p:pic>
        <p:nvPicPr>
          <p:cNvPr id="2" name="Picture 2" descr="I:\Зображення\СВІТ ТВАРИН\Киці\352710.jpg"/>
          <p:cNvPicPr>
            <a:picLocks noChangeAspect="1" noChangeArrowheads="1"/>
          </p:cNvPicPr>
          <p:nvPr/>
        </p:nvPicPr>
        <p:blipFill>
          <a:blip r:embed="rId3"/>
          <a:srcRect/>
          <a:stretch>
            <a:fillRect/>
          </a:stretch>
        </p:blipFill>
        <p:spPr bwMode="auto">
          <a:xfrm>
            <a:off x="1933575" y="571500"/>
            <a:ext cx="5276850" cy="5715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282" y="1357313"/>
            <a:ext cx="8741625" cy="2308324"/>
          </a:xfrm>
          <a:prstGeom prst="rect">
            <a:avLst/>
          </a:prstGeom>
        </p:spPr>
        <p:txBody>
          <a:bodyPr wrap="none">
            <a:spAutoFit/>
          </a:bodyPr>
          <a:lstStyle/>
          <a:p>
            <a:pPr algn="ctr" fontAlgn="auto">
              <a:spcBef>
                <a:spcPts val="0"/>
              </a:spcBef>
              <a:spcAft>
                <a:spcPts val="0"/>
              </a:spcAft>
              <a:defRPr/>
            </a:pPr>
            <a:r>
              <a:rPr lang="uk-UA" sz="4800" dirty="0">
                <a:ln w="3175">
                  <a:solidFill>
                    <a:schemeClr val="tx1"/>
                  </a:solidFill>
                </a:ln>
                <a:effectLst>
                  <a:outerShdw blurRad="38100" dist="38100" dir="2700000" algn="tl">
                    <a:srgbClr val="000000">
                      <a:alpha val="43137"/>
                    </a:srgbClr>
                  </a:outerShdw>
                  <a:reflection blurRad="6350" stA="55000" endA="300" endPos="45500" dir="5400000" sy="-100000" algn="bl" rotWithShape="0"/>
                </a:effectLst>
                <a:latin typeface="+mn-lt"/>
                <a:cs typeface="+mn-cs"/>
              </a:rPr>
              <a:t>Культура</a:t>
            </a:r>
          </a:p>
          <a:p>
            <a:pPr algn="ctr" fontAlgn="auto">
              <a:spcBef>
                <a:spcPts val="0"/>
              </a:spcBef>
              <a:spcAft>
                <a:spcPts val="0"/>
              </a:spcAft>
              <a:defRPr/>
            </a:pPr>
            <a:r>
              <a:rPr lang="uk-UA" sz="4800" dirty="0">
                <a:ln w="3175">
                  <a:solidFill>
                    <a:schemeClr val="tx1"/>
                  </a:solidFill>
                </a:ln>
                <a:effectLst>
                  <a:outerShdw blurRad="38100" dist="38100" dir="2700000" algn="tl">
                    <a:srgbClr val="000000">
                      <a:alpha val="43137"/>
                    </a:srgbClr>
                  </a:outerShdw>
                  <a:reflection blurRad="6350" stA="55000" endA="300" endPos="45500" dir="5400000" sy="-100000" algn="bl" rotWithShape="0"/>
                </a:effectLst>
                <a:latin typeface="+mn-lt"/>
                <a:cs typeface="+mn-cs"/>
              </a:rPr>
              <a:t>радіаційної безпеки пацієнтів </a:t>
            </a:r>
          </a:p>
          <a:p>
            <a:pPr algn="ctr" fontAlgn="auto">
              <a:spcBef>
                <a:spcPts val="0"/>
              </a:spcBef>
              <a:spcAft>
                <a:spcPts val="0"/>
              </a:spcAft>
              <a:defRPr/>
            </a:pPr>
            <a:r>
              <a:rPr lang="uk-UA" sz="4800" dirty="0">
                <a:ln w="3175">
                  <a:solidFill>
                    <a:schemeClr val="tx1"/>
                  </a:solidFill>
                </a:ln>
                <a:effectLst>
                  <a:outerShdw blurRad="38100" dist="38100" dir="2700000" algn="tl">
                    <a:srgbClr val="000000">
                      <a:alpha val="43137"/>
                    </a:srgbClr>
                  </a:outerShdw>
                  <a:reflection blurRad="6350" stA="55000" endA="300" endPos="45500" dir="5400000" sy="-100000" algn="bl" rotWithShape="0"/>
                </a:effectLst>
                <a:latin typeface="+mn-lt"/>
                <a:cs typeface="+mn-cs"/>
              </a:rPr>
              <a:t>в рентгенодіагностиці  </a:t>
            </a:r>
          </a:p>
        </p:txBody>
      </p:sp>
      <p:sp>
        <p:nvSpPr>
          <p:cNvPr id="3" name="Rectangle 2"/>
          <p:cNvSpPr/>
          <p:nvPr/>
        </p:nvSpPr>
        <p:spPr>
          <a:xfrm>
            <a:off x="4875213" y="6345238"/>
            <a:ext cx="4184650" cy="369887"/>
          </a:xfrm>
          <a:prstGeom prst="rect">
            <a:avLst/>
          </a:prstGeom>
        </p:spPr>
        <p:txBody>
          <a:bodyPr wrap="none">
            <a:spAutoFit/>
          </a:bodyPr>
          <a:lstStyle/>
          <a:p>
            <a:pPr>
              <a:defRPr/>
            </a:pPr>
            <a:r>
              <a:rPr lang="uk-UA" i="1" dirty="0">
                <a:solidFill>
                  <a:srgbClr val="FF0000"/>
                </a:solidFill>
                <a:effectLst>
                  <a:outerShdw blurRad="38100" dist="38100" dir="2700000" algn="tl">
                    <a:srgbClr val="000000">
                      <a:alpha val="43137"/>
                    </a:srgbClr>
                  </a:outerShdw>
                </a:effectLst>
              </a:rPr>
              <a:t>Одеса, 24.09.2014 Конференція АРУ</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313" y="1285875"/>
            <a:ext cx="8715375" cy="3416300"/>
          </a:xfrm>
          <a:prstGeom prst="rect">
            <a:avLst/>
          </a:prstGeom>
        </p:spPr>
        <p:txBody>
          <a:bodyPr>
            <a:spAutoFit/>
          </a:bodyPr>
          <a:lstStyle/>
          <a:p>
            <a:pPr algn="ctr" fontAlgn="auto">
              <a:spcBef>
                <a:spcPts val="0"/>
              </a:spcBef>
              <a:spcAft>
                <a:spcPts val="0"/>
              </a:spcAft>
              <a:defRPr/>
            </a:pPr>
            <a:r>
              <a:rPr lang="uk-UA" sz="3600" dirty="0">
                <a:effectLst>
                  <a:outerShdw blurRad="38100" dist="38100" dir="2700000" algn="tl">
                    <a:srgbClr val="000000">
                      <a:alpha val="43137"/>
                    </a:srgbClr>
                  </a:outerShdw>
                </a:effectLst>
                <a:latin typeface="Times New Roman" pitchFamily="18" charset="0"/>
                <a:cs typeface="Times New Roman" pitchFamily="18" charset="0"/>
              </a:rPr>
              <a:t>Термін </a:t>
            </a:r>
            <a:r>
              <a:rPr lang="uk-UA" sz="3600"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культура безпеки </a:t>
            </a:r>
            <a:r>
              <a:rPr lang="uk-UA" sz="3600" dirty="0">
                <a:effectLst>
                  <a:outerShdw blurRad="38100" dist="38100" dir="2700000" algn="tl">
                    <a:srgbClr val="000000">
                      <a:alpha val="43137"/>
                    </a:srgbClr>
                  </a:outerShdw>
                </a:effectLst>
                <a:latin typeface="Times New Roman" pitchFamily="18" charset="0"/>
                <a:cs typeface="Times New Roman" pitchFamily="18" charset="0"/>
              </a:rPr>
              <a:t>‒ новий концептуальний підхід </a:t>
            </a:r>
          </a:p>
          <a:p>
            <a:pPr algn="ctr" fontAlgn="auto">
              <a:spcBef>
                <a:spcPts val="0"/>
              </a:spcBef>
              <a:spcAft>
                <a:spcPts val="0"/>
              </a:spcAft>
              <a:defRPr/>
            </a:pPr>
            <a:r>
              <a:rPr lang="uk-UA" sz="3600" dirty="0">
                <a:effectLst>
                  <a:outerShdw blurRad="38100" dist="38100" dir="2700000" algn="tl">
                    <a:srgbClr val="000000">
                      <a:alpha val="43137"/>
                    </a:srgbClr>
                  </a:outerShdw>
                </a:effectLst>
                <a:latin typeface="Times New Roman" pitchFamily="18" charset="0"/>
                <a:cs typeface="Times New Roman" pitchFamily="18" charset="0"/>
              </a:rPr>
              <a:t>до визначення системи гарантії радіаційної безпеки, що містить в собі детермінанти</a:t>
            </a:r>
          </a:p>
          <a:p>
            <a:pPr algn="ctr" fontAlgn="auto">
              <a:spcBef>
                <a:spcPts val="0"/>
              </a:spcBef>
              <a:spcAft>
                <a:spcPts val="0"/>
              </a:spcAft>
              <a:defRPr/>
            </a:pPr>
            <a:r>
              <a:rPr lang="uk-UA" sz="3600" dirty="0">
                <a:effectLst>
                  <a:outerShdw blurRad="38100" dist="38100" dir="2700000" algn="tl">
                    <a:srgbClr val="000000">
                      <a:alpha val="43137"/>
                    </a:srgbClr>
                  </a:outerShdw>
                </a:effectLst>
                <a:latin typeface="Times New Roman" pitchFamily="18" charset="0"/>
                <a:cs typeface="Times New Roman" pitchFamily="18" charset="0"/>
              </a:rPr>
              <a:t>загальнолюдської  і  професійної культури</a:t>
            </a:r>
          </a:p>
          <a:p>
            <a:pPr algn="r" fontAlgn="auto">
              <a:spcBef>
                <a:spcPts val="0"/>
              </a:spcBef>
              <a:spcAft>
                <a:spcPts val="0"/>
              </a:spcAft>
              <a:defRPr/>
            </a:pPr>
            <a:r>
              <a:rPr lang="uk-UA" sz="3600" dirty="0">
                <a:effectLst>
                  <a:outerShdw blurRad="38100" dist="38100" dir="2700000" algn="tl">
                    <a:srgbClr val="000000">
                      <a:alpha val="43137"/>
                    </a:srgbClr>
                  </a:outerShdw>
                </a:effectLst>
                <a:latin typeface="Times New Roman" pitchFamily="18" charset="0"/>
                <a:cs typeface="Times New Roman" pitchFamily="18" charset="0"/>
              </a:rPr>
              <a:t>(</a:t>
            </a:r>
            <a:r>
              <a:rPr lang="uk-UA" sz="2800" i="1" dirty="0">
                <a:effectLst>
                  <a:outerShdw blurRad="38100" dist="38100" dir="2700000" algn="tl">
                    <a:srgbClr val="000000">
                      <a:alpha val="43137"/>
                    </a:srgbClr>
                  </a:outerShdw>
                </a:effectLst>
                <a:latin typeface="Times New Roman" pitchFamily="18" charset="0"/>
                <a:cs typeface="Times New Roman" pitchFamily="18" charset="0"/>
              </a:rPr>
              <a:t>МАГАТЕ</a:t>
            </a:r>
            <a:r>
              <a:rPr lang="uk-UA" sz="3600" dirty="0">
                <a:effectLst>
                  <a:outerShdw blurRad="38100" dist="38100" dir="2700000" algn="tl">
                    <a:srgbClr val="000000">
                      <a:alpha val="43137"/>
                    </a:srgbClr>
                  </a:outerShdw>
                </a:effectLst>
                <a:latin typeface="Times New Roman" pitchFamily="18" charset="0"/>
                <a:cs typeface="Times New Roman" pitchFamily="18" charset="0"/>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5720" y="1214422"/>
            <a:ext cx="8572560" cy="2985433"/>
          </a:xfrm>
          <a:prstGeom prst="rect">
            <a:avLst/>
          </a:prstGeom>
        </p:spPr>
        <p:txBody>
          <a:bodyPr wrap="square">
            <a:spAutoFit/>
          </a:bodyPr>
          <a:lstStyle/>
          <a:p>
            <a:pPr algn="ctr"/>
            <a:r>
              <a:rPr lang="en-US" sz="2800" b="1" dirty="0">
                <a:effectLst>
                  <a:outerShdw blurRad="38100" dist="38100" dir="2700000" algn="tl">
                    <a:srgbClr val="000000">
                      <a:alpha val="43137"/>
                    </a:srgbClr>
                  </a:outerShdw>
                </a:effectLst>
              </a:rPr>
              <a:t>IAEA SAFETY STANDARDS</a:t>
            </a:r>
          </a:p>
          <a:p>
            <a:pPr algn="ctr"/>
            <a:r>
              <a:rPr lang="en-US" sz="2000" b="1" i="1" dirty="0">
                <a:effectLst>
                  <a:outerShdw blurRad="38100" dist="38100" dir="2700000" algn="tl">
                    <a:srgbClr val="000000">
                      <a:alpha val="43137"/>
                    </a:srgbClr>
                  </a:outerShdw>
                </a:effectLst>
              </a:rPr>
              <a:t>for protecting people and the environment</a:t>
            </a:r>
            <a:endParaRPr lang="uk-UA" sz="2000" b="1" i="1" dirty="0">
              <a:effectLst>
                <a:outerShdw blurRad="38100" dist="38100" dir="2700000" algn="tl">
                  <a:srgbClr val="000000">
                    <a:alpha val="43137"/>
                  </a:srgbClr>
                </a:outerShdw>
              </a:effectLst>
            </a:endParaRPr>
          </a:p>
          <a:p>
            <a:pPr algn="ctr"/>
            <a:endParaRPr lang="uk-UA" sz="2800" b="1" i="1" dirty="0">
              <a:effectLst>
                <a:outerShdw blurRad="38100" dist="38100" dir="2700000" algn="tl">
                  <a:srgbClr val="000000">
                    <a:alpha val="43137"/>
                  </a:srgbClr>
                </a:outerShdw>
              </a:effectLst>
            </a:endParaRPr>
          </a:p>
          <a:p>
            <a:pPr algn="ctr"/>
            <a:r>
              <a:rPr lang="en-US" sz="2800" b="1" dirty="0">
                <a:effectLst>
                  <a:outerShdw blurRad="38100" dist="38100" dir="2700000" algn="tl">
                    <a:srgbClr val="000000">
                      <a:alpha val="43137"/>
                    </a:srgbClr>
                  </a:outerShdw>
                </a:effectLst>
              </a:rPr>
              <a:t>International Basic Safety Standards</a:t>
            </a:r>
          </a:p>
          <a:p>
            <a:pPr algn="ctr"/>
            <a:r>
              <a:rPr lang="en-US" sz="2800" b="1" dirty="0">
                <a:effectLst>
                  <a:outerShdw blurRad="38100" dist="38100" dir="2700000" algn="tl">
                    <a:srgbClr val="000000">
                      <a:alpha val="43137"/>
                    </a:srgbClr>
                  </a:outerShdw>
                </a:effectLst>
              </a:rPr>
              <a:t>for Protection against Ionizing Radiation</a:t>
            </a:r>
          </a:p>
          <a:p>
            <a:pPr algn="ctr"/>
            <a:r>
              <a:rPr lang="en-US" sz="2800" b="1" dirty="0">
                <a:effectLst>
                  <a:outerShdw blurRad="38100" dist="38100" dir="2700000" algn="tl">
                    <a:srgbClr val="000000">
                      <a:alpha val="43137"/>
                    </a:srgbClr>
                  </a:outerShdw>
                </a:effectLst>
              </a:rPr>
              <a:t>and for the Safety of Radiation Sources</a:t>
            </a:r>
            <a:endParaRPr lang="uk-UA" sz="2800" b="1" dirty="0">
              <a:effectLst>
                <a:outerShdw blurRad="38100" dist="38100" dir="2700000" algn="tl">
                  <a:srgbClr val="000000">
                    <a:alpha val="43137"/>
                  </a:srgbClr>
                </a:outerShdw>
              </a:effectLst>
            </a:endParaRPr>
          </a:p>
          <a:p>
            <a:pPr algn="ctr"/>
            <a:r>
              <a:rPr lang="uk-UA" sz="2800" b="1" dirty="0">
                <a:effectLst>
                  <a:outerShdw blurRad="38100" dist="38100" dir="2700000" algn="tl">
                    <a:srgbClr val="000000">
                      <a:alpha val="43137"/>
                    </a:srgbClr>
                  </a:outerShdw>
                </a:effectLst>
              </a:rPr>
              <a:t>(</a:t>
            </a:r>
            <a:r>
              <a:rPr lang="en-US" sz="2800" b="1" dirty="0">
                <a:effectLst>
                  <a:outerShdw blurRad="38100" dist="38100" dir="2700000" algn="tl">
                    <a:srgbClr val="000000">
                      <a:alpha val="43137"/>
                    </a:srgbClr>
                  </a:outerShdw>
                </a:effectLst>
              </a:rPr>
              <a:t>BSS 2010)</a:t>
            </a:r>
            <a:endParaRPr lang="uk-UA" sz="2800" dirty="0">
              <a:effectLst>
                <a:outerShdw blurRad="38100" dist="38100" dir="2700000" algn="tl">
                  <a:srgbClr val="000000">
                    <a:alpha val="43137"/>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4282" y="500042"/>
            <a:ext cx="8643998" cy="5447645"/>
          </a:xfrm>
          <a:prstGeom prst="rect">
            <a:avLst/>
          </a:prstGeom>
        </p:spPr>
        <p:txBody>
          <a:bodyPr wrap="square">
            <a:spAutoFit/>
          </a:bodyPr>
          <a:lstStyle/>
          <a:p>
            <a:pPr algn="ctr"/>
            <a:r>
              <a:rPr lang="en-US" sz="2400" b="1" i="1" dirty="0">
                <a:solidFill>
                  <a:srgbClr val="FF0000"/>
                </a:solidFill>
              </a:rPr>
              <a:t>Culture </a:t>
            </a:r>
            <a:r>
              <a:rPr lang="en-US" sz="2400" b="1" i="1" dirty="0"/>
              <a:t>assurance for medical exposures (</a:t>
            </a:r>
            <a:r>
              <a:rPr lang="en-US" sz="2400" b="1" dirty="0"/>
              <a:t>or</a:t>
            </a:r>
            <a:r>
              <a:rPr lang="en-US" sz="2400" b="1" i="1" dirty="0"/>
              <a:t> Assurance for medical exposures </a:t>
            </a:r>
            <a:r>
              <a:rPr lang="en-US" sz="2400" b="1" i="1" dirty="0">
                <a:solidFill>
                  <a:srgbClr val="FF0000"/>
                </a:solidFill>
              </a:rPr>
              <a:t>Culture</a:t>
            </a:r>
            <a:r>
              <a:rPr lang="en-US" sz="2400" b="1" i="1" dirty="0"/>
              <a:t>)</a:t>
            </a:r>
            <a:endParaRPr lang="uk-UA" sz="2400" dirty="0"/>
          </a:p>
          <a:p>
            <a:r>
              <a:rPr lang="en-US" sz="2000" dirty="0">
                <a:solidFill>
                  <a:srgbClr val="FF0000"/>
                </a:solidFill>
              </a:rPr>
              <a:t>3.168</a:t>
            </a:r>
            <a:r>
              <a:rPr lang="en-US" sz="2000" dirty="0"/>
              <a:t>. Registrants and licensees, as part of applying the relevant management system requirements of these Standards, shall establish a comprehensive </a:t>
            </a:r>
            <a:r>
              <a:rPr lang="en-US" sz="2000" dirty="0" err="1"/>
              <a:t>programme</a:t>
            </a:r>
            <a:r>
              <a:rPr lang="en-US" sz="2000" dirty="0"/>
              <a:t> of </a:t>
            </a:r>
            <a:r>
              <a:rPr lang="en-US" sz="2000" b="1" i="1" dirty="0">
                <a:solidFill>
                  <a:srgbClr val="FF0000"/>
                </a:solidFill>
              </a:rPr>
              <a:t>Culture</a:t>
            </a:r>
            <a:r>
              <a:rPr lang="en-US" sz="2000" dirty="0"/>
              <a:t> assurance for medical exposures with the active participation of the medical physicists, radiological medical practitioners, medical radiation technologists and, for complex nuclear medicine facilities, </a:t>
            </a:r>
            <a:r>
              <a:rPr lang="en-US" sz="2000" dirty="0" err="1"/>
              <a:t>radiopharmacists</a:t>
            </a:r>
            <a:r>
              <a:rPr lang="en-US" sz="2000" dirty="0"/>
              <a:t>, taking into account the principles established by the World Health Organization (WHO) the Pan American Health Organization (PAHO) and relevant professional bodies.</a:t>
            </a:r>
            <a:endParaRPr lang="uk-UA" sz="2000" dirty="0"/>
          </a:p>
          <a:p>
            <a:r>
              <a:rPr lang="en-US" sz="2000" dirty="0">
                <a:solidFill>
                  <a:srgbClr val="FF0000"/>
                </a:solidFill>
              </a:rPr>
              <a:t>3.169</a:t>
            </a:r>
            <a:r>
              <a:rPr lang="en-US" sz="2000" dirty="0"/>
              <a:t>. Registrants and licensees shall ensure that </a:t>
            </a:r>
            <a:r>
              <a:rPr lang="en-US" sz="2000" dirty="0" err="1"/>
              <a:t>programmes</a:t>
            </a:r>
            <a:r>
              <a:rPr lang="en-US" sz="2000" dirty="0"/>
              <a:t> of </a:t>
            </a:r>
            <a:r>
              <a:rPr lang="en-US" sz="2000" b="1" i="1" dirty="0">
                <a:solidFill>
                  <a:srgbClr val="FF0000"/>
                </a:solidFill>
              </a:rPr>
              <a:t>Culture</a:t>
            </a:r>
            <a:r>
              <a:rPr lang="en-US" sz="2000" dirty="0"/>
              <a:t> assurance for medical exposures include, as appropriate to the medical radiation facility </a:t>
            </a:r>
            <a:endParaRPr lang="uk-UA" sz="2000" dirty="0"/>
          </a:p>
          <a:p>
            <a:r>
              <a:rPr lang="en-US" sz="2000" dirty="0">
                <a:solidFill>
                  <a:srgbClr val="FF0000"/>
                </a:solidFill>
              </a:rPr>
              <a:t>3.170</a:t>
            </a:r>
            <a:r>
              <a:rPr lang="en-US" sz="2000" dirty="0"/>
              <a:t>. Registrants and licensees shall ensure that there are regular and independent audits of the </a:t>
            </a:r>
            <a:r>
              <a:rPr lang="en-US" sz="2000" dirty="0" err="1"/>
              <a:t>programme</a:t>
            </a:r>
            <a:r>
              <a:rPr lang="en-US" sz="2000" dirty="0"/>
              <a:t> of </a:t>
            </a:r>
            <a:r>
              <a:rPr lang="en-US" sz="2000" b="1" i="1" dirty="0">
                <a:solidFill>
                  <a:srgbClr val="FF0000"/>
                </a:solidFill>
              </a:rPr>
              <a:t>Culture</a:t>
            </a:r>
            <a:r>
              <a:rPr lang="en-US" sz="2000" dirty="0">
                <a:solidFill>
                  <a:srgbClr val="FF0000"/>
                </a:solidFill>
              </a:rPr>
              <a:t> </a:t>
            </a:r>
            <a:r>
              <a:rPr lang="en-US" sz="2000" dirty="0"/>
              <a:t>assurance for medical exposures; their frequency depending on the complexity of the radiological procedures performed and the risks involved.</a:t>
            </a:r>
            <a:endParaRPr lang="uk-UA"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535900"/>
            <a:ext cx="8715436" cy="4678204"/>
          </a:xfrm>
          <a:prstGeom prst="rect">
            <a:avLst/>
          </a:prstGeom>
        </p:spPr>
        <p:txBody>
          <a:bodyPr wrap="square">
            <a:spAutoFit/>
          </a:bodyPr>
          <a:lstStyle/>
          <a:p>
            <a:r>
              <a:rPr lang="uk-UA" sz="2800" dirty="0">
                <a:solidFill>
                  <a:srgbClr val="FF0000"/>
                </a:solidFill>
              </a:rPr>
              <a:t>3. 168. </a:t>
            </a:r>
            <a:r>
              <a:rPr lang="uk-UA" sz="2800" dirty="0"/>
              <a:t>Зареєстровані особи та ліцензіати в рамках менеджменту відповідно до вимог цих стандартів </a:t>
            </a:r>
            <a:r>
              <a:rPr lang="uk-UA" sz="2800" dirty="0">
                <a:solidFill>
                  <a:srgbClr val="FF0000"/>
                </a:solidFill>
              </a:rPr>
              <a:t>повинні розробити комплексну програму забезпечення культури медичного опромінення</a:t>
            </a:r>
            <a:r>
              <a:rPr lang="uk-UA" sz="2800" dirty="0"/>
              <a:t> при активній участі медичних фізиків, радіологічних медичних працівників, медичних радіаційних технологів, беручи до уваги принципи, встановлені Всесвітньою організацією охорони здоров'я (ВООЗ) Панамериканської організації охорони здоров'я (ПОЗ) та відповідних професійних органів</a:t>
            </a:r>
            <a:endParaRPr lang="en-US" sz="2800" dirty="0"/>
          </a:p>
          <a:p>
            <a:endParaRPr lang="uk-U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Flow</Template>
  <TotalTime>3257</TotalTime>
  <Words>1982</Words>
  <Application>Microsoft Office PowerPoint</Application>
  <PresentationFormat>Екран (4:3)</PresentationFormat>
  <Paragraphs>237</Paragraphs>
  <Slides>48</Slides>
  <Notes>38</Notes>
  <HiddenSlides>0</HiddenSlides>
  <MMClips>0</MMClips>
  <ScaleCrop>false</ScaleCrop>
  <HeadingPairs>
    <vt:vector size="8" baseType="variant">
      <vt:variant>
        <vt:lpstr>Використані шрифти</vt:lpstr>
      </vt:variant>
      <vt:variant>
        <vt:i4>8</vt:i4>
      </vt:variant>
      <vt:variant>
        <vt:lpstr>Тема</vt:lpstr>
      </vt:variant>
      <vt:variant>
        <vt:i4>1</vt:i4>
      </vt:variant>
      <vt:variant>
        <vt:lpstr>Вбудовані сервери OLE</vt:lpstr>
      </vt:variant>
      <vt:variant>
        <vt:i4>1</vt:i4>
      </vt:variant>
      <vt:variant>
        <vt:lpstr>Заголовки слайдів</vt:lpstr>
      </vt:variant>
      <vt:variant>
        <vt:i4>48</vt:i4>
      </vt:variant>
    </vt:vector>
  </HeadingPairs>
  <TitlesOfParts>
    <vt:vector size="58" baseType="lpstr">
      <vt:lpstr>Academy</vt:lpstr>
      <vt:lpstr>Arial</vt:lpstr>
      <vt:lpstr>Calibri</vt:lpstr>
      <vt:lpstr>Constantia</vt:lpstr>
      <vt:lpstr>Times New Roman</vt:lpstr>
      <vt:lpstr>Times New Roman Cyr</vt:lpstr>
      <vt:lpstr>Wingdings</vt:lpstr>
      <vt:lpstr>Wingdings 2</vt:lpstr>
      <vt:lpstr>Flow</vt:lpstr>
      <vt:lpstr>Диаграмма</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NRPB (W14 - 2002)</vt:lpstr>
      <vt:lpstr>Презентація PowerPoint</vt:lpstr>
      <vt:lpstr>Наказ МОЗУ  від 17.05.2008 № 254  Про затвердження Інструкції про періодичність рентгенівських обстежень органів грудної порожнини...</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name</dc:creator>
  <cp:lastModifiedBy>Микола Пилипенко</cp:lastModifiedBy>
  <cp:revision>116</cp:revision>
  <dcterms:created xsi:type="dcterms:W3CDTF">2012-03-27T07:52:15Z</dcterms:created>
  <dcterms:modified xsi:type="dcterms:W3CDTF">2019-10-29T18:12:55Z</dcterms:modified>
</cp:coreProperties>
</file>