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5"/>
  </p:notesMasterIdLst>
  <p:sldIdLst>
    <p:sldId id="256" r:id="rId2"/>
    <p:sldId id="499" r:id="rId3"/>
    <p:sldId id="502" r:id="rId4"/>
    <p:sldId id="366" r:id="rId5"/>
    <p:sldId id="451" r:id="rId6"/>
    <p:sldId id="368" r:id="rId7"/>
    <p:sldId id="454" r:id="rId8"/>
    <p:sldId id="496" r:id="rId9"/>
    <p:sldId id="369" r:id="rId10"/>
    <p:sldId id="455" r:id="rId11"/>
    <p:sldId id="385" r:id="rId12"/>
    <p:sldId id="458" r:id="rId13"/>
    <p:sldId id="503" r:id="rId14"/>
    <p:sldId id="463" r:id="rId15"/>
    <p:sldId id="486" r:id="rId16"/>
    <p:sldId id="488" r:id="rId17"/>
    <p:sldId id="487" r:id="rId18"/>
    <p:sldId id="489" r:id="rId19"/>
    <p:sldId id="501" r:id="rId20"/>
    <p:sldId id="485" r:id="rId21"/>
    <p:sldId id="492" r:id="rId22"/>
    <p:sldId id="470" r:id="rId23"/>
    <p:sldId id="491" r:id="rId24"/>
    <p:sldId id="490" r:id="rId25"/>
    <p:sldId id="483" r:id="rId26"/>
    <p:sldId id="473" r:id="rId27"/>
    <p:sldId id="493" r:id="rId28"/>
    <p:sldId id="474" r:id="rId29"/>
    <p:sldId id="494" r:id="rId30"/>
    <p:sldId id="478" r:id="rId31"/>
    <p:sldId id="479" r:id="rId32"/>
    <p:sldId id="495" r:id="rId33"/>
    <p:sldId id="497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6490" autoAdjust="0"/>
    <p:restoredTop sz="94660"/>
  </p:normalViewPr>
  <p:slideViewPr>
    <p:cSldViewPr>
      <p:cViewPr varScale="1">
        <p:scale>
          <a:sx n="88" d="100"/>
          <a:sy n="88" d="100"/>
        </p:scale>
        <p:origin x="-12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</c:v>
                </c:pt>
              </c:strCache>
            </c:strRef>
          </c:tx>
          <c:explosion val="17"/>
          <c:dLbls>
            <c:dLbl>
              <c:idx val="0"/>
              <c:layout>
                <c:manualLayout>
                  <c:x val="-0.13895032522373713"/>
                  <c:y val="-0.27196396377048188"/>
                </c:manualLayout>
              </c:layout>
              <c:tx>
                <c:rich>
                  <a:bodyPr/>
                  <a:lstStyle/>
                  <a:p>
                    <a:r>
                      <a:rPr lang="uk-UA" dirty="0" err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Резекции</a:t>
                    </a:r>
                    <a:r>
                      <a:rPr lang="uk-UA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uk-UA" dirty="0" err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ПЖ</a:t>
                    </a:r>
                    <a:r>
                      <a:rPr lang="uk-UA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:</a:t>
                    </a:r>
                    <a:r>
                      <a:rPr lang="uk-UA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
42%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-0.17438386305050738"/>
                  <c:y val="-1.9175551019046389E-7"/>
                </c:manualLayout>
              </c:layout>
              <c:tx>
                <c:rich>
                  <a:bodyPr/>
                  <a:lstStyle/>
                  <a:p>
                    <a:r>
                      <a:rPr lang="uk-UA" dirty="0" err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Внутреннее</a:t>
                    </a:r>
                    <a:r>
                      <a:rPr lang="uk-UA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uk-UA" dirty="0" err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дренирова-ние</a:t>
                    </a:r>
                    <a:r>
                      <a:rPr lang="uk-UA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uk-UA" dirty="0" err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кисты</a:t>
                    </a:r>
                    <a:r>
                      <a:rPr lang="uk-UA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:</a:t>
                    </a:r>
                    <a:r>
                      <a:rPr lang="uk-UA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
24%</a:t>
                    </a:r>
                  </a:p>
                </c:rich>
              </c:tx>
              <c:showCatName val="1"/>
              <c:showPercent val="1"/>
            </c:dLbl>
            <c:dLbl>
              <c:idx val="2"/>
              <c:layout>
                <c:manualLayout>
                  <c:x val="0"/>
                  <c:y val="1.527428516422134E-2"/>
                </c:manualLayout>
              </c:layout>
              <c:tx>
                <c:rich>
                  <a:bodyPr/>
                  <a:lstStyle/>
                  <a:p>
                    <a:r>
                      <a:rPr lang="ru-RU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Наружное </a:t>
                    </a:r>
                    <a:r>
                      <a:rPr lang="ru-RU" dirty="0" err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дренирова-ние</a:t>
                    </a:r>
                    <a:r>
                      <a:rPr lang="ru-RU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кисты: </a:t>
                    </a:r>
                    <a:r>
                      <a:rPr lang="ru-RU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
16%</a:t>
                    </a:r>
                  </a:p>
                </c:rich>
              </c:tx>
              <c:showCatName val="1"/>
              <c:showPercent val="1"/>
            </c:dLbl>
            <c:dLbl>
              <c:idx val="3"/>
              <c:layout>
                <c:manualLayout>
                  <c:x val="-1.4446920963422085E-2"/>
                  <c:y val="6.0882374485472172E-4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err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Симптома-тические</a:t>
                    </a:r>
                    <a:r>
                      <a:rPr lang="uk-UA" sz="1800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uk-UA" sz="1800" dirty="0" err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операции</a:t>
                    </a:r>
                    <a:r>
                      <a:rPr lang="uk-UA" sz="1800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: 20%</a:t>
                    </a:r>
                    <a:endParaRPr lang="uk-UA" sz="18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c:rich>
              </c:tx>
              <c:showCatName val="1"/>
              <c:showPercent val="1"/>
            </c:dLbl>
            <c:dLbl>
              <c:idx val="4"/>
              <c:layout>
                <c:manualLayout>
                  <c:x val="8.3791735189880177E-3"/>
                  <c:y val="1.8729825834362581E-3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ЭПСТ:</a:t>
                    </a:r>
                    <a:r>
                      <a:rPr lang="uk-UA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
8%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lang="uk-UA"/>
                </a:pPr>
                <a:endParaRPr lang="ru-RU"/>
              </a:p>
            </c:txPr>
            <c:showCatName val="1"/>
            <c:showPercent val="1"/>
          </c:dLbls>
          <c:cat>
            <c:strRef>
              <c:f>Лист1!$A$2:$A$6</c:f>
              <c:strCache>
                <c:ptCount val="5"/>
                <c:pt idx="0">
                  <c:v>Резекции ПЖ</c:v>
                </c:pt>
                <c:pt idx="1">
                  <c:v>Внутреннее дренирование кист</c:v>
                </c:pt>
                <c:pt idx="2">
                  <c:v>Наружное дренирование кисты ПЖ</c:v>
                </c:pt>
                <c:pt idx="3">
                  <c:v>Симптоматические операции</c:v>
                </c:pt>
                <c:pt idx="4">
                  <c:v>ЭПСТ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83</c:v>
                </c:pt>
                <c:pt idx="1">
                  <c:v>48</c:v>
                </c:pt>
                <c:pt idx="2">
                  <c:v>31</c:v>
                </c:pt>
                <c:pt idx="3">
                  <c:v>20</c:v>
                </c:pt>
                <c:pt idx="4">
                  <c:v>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Осложнения</c:v>
                </c:pt>
              </c:strCache>
            </c:strRef>
          </c:tx>
          <c:dLbls>
            <c:txPr>
              <a:bodyPr/>
              <a:lstStyle/>
              <a:p>
                <a:pPr>
                  <a:defRPr lang="uk-UA"/>
                </a:pPr>
                <a:endParaRPr lang="ru-RU"/>
              </a:p>
            </c:txPr>
            <c:showCatName val="1"/>
            <c:showPercent val="1"/>
          </c:dLbls>
          <c:cat>
            <c:strRef>
              <c:f>Лист1!$A$2:$A$6</c:f>
              <c:strCache>
                <c:ptCount val="5"/>
                <c:pt idx="0">
                  <c:v>Резекции ПЖ</c:v>
                </c:pt>
                <c:pt idx="1">
                  <c:v>Внутреннее дренирование кист</c:v>
                </c:pt>
                <c:pt idx="2">
                  <c:v>Наружное дренирование кисты ПЖ</c:v>
                </c:pt>
                <c:pt idx="3">
                  <c:v>Симптоматические операции</c:v>
                </c:pt>
                <c:pt idx="4">
                  <c:v>ЭПСТ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14</c:v>
                </c:pt>
                <c:pt idx="1">
                  <c:v>6</c:v>
                </c:pt>
                <c:pt idx="2">
                  <c:v>19</c:v>
                </c:pt>
                <c:pt idx="3">
                  <c:v>2</c:v>
                </c:pt>
                <c:pt idx="4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Летальность</c:v>
                </c:pt>
              </c:strCache>
            </c:strRef>
          </c:tx>
          <c:dLbls>
            <c:txPr>
              <a:bodyPr/>
              <a:lstStyle/>
              <a:p>
                <a:pPr>
                  <a:defRPr lang="uk-UA"/>
                </a:pPr>
                <a:endParaRPr lang="ru-RU"/>
              </a:p>
            </c:txPr>
            <c:showCatName val="1"/>
            <c:showPercent val="1"/>
          </c:dLbls>
          <c:cat>
            <c:strRef>
              <c:f>Лист1!$A$2:$A$6</c:f>
              <c:strCache>
                <c:ptCount val="5"/>
                <c:pt idx="0">
                  <c:v>Резекции ПЖ</c:v>
                </c:pt>
                <c:pt idx="1">
                  <c:v>Внутреннее дренирование кист</c:v>
                </c:pt>
                <c:pt idx="2">
                  <c:v>Наружное дренирование кисты ПЖ</c:v>
                </c:pt>
                <c:pt idx="3">
                  <c:v>Симптоматические операции</c:v>
                </c:pt>
                <c:pt idx="4">
                  <c:v>ЭПСТ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DD9C4-7D06-4A27-A026-3521E26AB879}" type="datetimeFigureOut">
              <a:rPr lang="uk-UA" smtClean="0"/>
              <a:pPr/>
              <a:t>15.12.2011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719451-AB62-471B-A520-E6F71C68833F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10</a:t>
            </a:fld>
            <a:endParaRPr lang="uk-U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0EDA1D-5BE5-44F0-928A-2507C356B837}" type="slidenum">
              <a:rPr lang="en-US"/>
              <a:pPr/>
              <a:t>11</a:t>
            </a:fld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12</a:t>
            </a:fld>
            <a:endParaRPr lang="uk-U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13</a:t>
            </a:fld>
            <a:endParaRPr lang="uk-U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14</a:t>
            </a:fld>
            <a:endParaRPr lang="uk-U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15</a:t>
            </a:fld>
            <a:endParaRPr lang="uk-U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16</a:t>
            </a:fld>
            <a:endParaRPr lang="uk-U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17</a:t>
            </a:fld>
            <a:endParaRPr lang="uk-U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18</a:t>
            </a:fld>
            <a:endParaRPr lang="uk-U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19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2</a:t>
            </a:fld>
            <a:endParaRPr lang="uk-U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20</a:t>
            </a:fld>
            <a:endParaRPr lang="uk-U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21</a:t>
            </a:fld>
            <a:endParaRPr lang="uk-U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22</a:t>
            </a:fld>
            <a:endParaRPr lang="uk-U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23</a:t>
            </a:fld>
            <a:endParaRPr lang="uk-U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24</a:t>
            </a:fld>
            <a:endParaRPr lang="uk-U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3D987E-DE73-4012-A5C2-4257B17CD399}" type="slidenum">
              <a:rPr lang="ru-RU"/>
              <a:pPr/>
              <a:t>25</a:t>
            </a:fld>
            <a:endParaRPr lang="ru-RU"/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26</a:t>
            </a:fld>
            <a:endParaRPr lang="uk-U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27</a:t>
            </a:fld>
            <a:endParaRPr lang="uk-U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28</a:t>
            </a:fld>
            <a:endParaRPr lang="uk-U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29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uk-UA" smtClean="0"/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2B8C71-D2AF-4261-9C60-BC44DCB40EAE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30</a:t>
            </a:fld>
            <a:endParaRPr lang="uk-U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31</a:t>
            </a:fld>
            <a:endParaRPr lang="uk-U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93A955-DBC2-4FFC-8ED8-224148D20283}" type="slidenum">
              <a:rPr lang="ru-RU"/>
              <a:pPr/>
              <a:t>32</a:t>
            </a:fld>
            <a:endParaRPr lang="ru-RU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33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4</a:t>
            </a:fld>
            <a:endParaRPr 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5</a:t>
            </a:fld>
            <a:endParaRPr 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6</a:t>
            </a:fld>
            <a:endParaRPr lang="uk-U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7</a:t>
            </a:fld>
            <a:endParaRPr lang="uk-U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8</a:t>
            </a:fld>
            <a:endParaRPr lang="uk-U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19451-AB62-471B-A520-E6F71C68833F}" type="slidenum">
              <a:rPr lang="uk-UA" smtClean="0"/>
              <a:pPr/>
              <a:t>9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516E1C1-F838-4742-BA70-04E89BC396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uk-UA" noProof="0" smtClean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EC94E-1195-47C4-88B0-3D652C9C3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7" r:id="rId12"/>
    <p:sldLayoutId id="214748375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4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0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6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4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42910" y="2000240"/>
            <a:ext cx="7772400" cy="14700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Хирургическое лечение осложненных форм хронического панкреатита</a:t>
            </a:r>
            <a:endParaRPr lang="uk-U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14282" y="3571876"/>
            <a:ext cx="8715436" cy="257176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Профессор И.А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Криворучко</a:t>
            </a:r>
            <a:endParaRPr lang="ru-RU" sz="3600" dirty="0" smtClean="0">
              <a:solidFill>
                <a:schemeClr val="tx1"/>
              </a:solidFill>
            </a:endParaRP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Харьковский национальный медицинский университет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6500826" y="0"/>
            <a:ext cx="235745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57157" y="214290"/>
            <a:ext cx="1807381" cy="1643074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786050" y="214291"/>
            <a:ext cx="3429024" cy="85725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ЭРХПГ </a:t>
            </a:r>
          </a:p>
        </p:txBody>
      </p:sp>
      <p:pic>
        <p:nvPicPr>
          <p:cNvPr id="27651" name="Picture 3" descr="Изображение “http://www.nld.by/199/stat13_1_big.jpg” не может быть показано, так как содержит ошибки.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8596" y="1357298"/>
            <a:ext cx="2857500" cy="3449641"/>
          </a:xfrm>
          <a:noFill/>
        </p:spPr>
      </p:pic>
      <p:pic>
        <p:nvPicPr>
          <p:cNvPr id="27652" name="Picture 4" descr="Изображение “http://www.nld.by/199/stat13_3_big.jpg” не может быть показано, так как содержит ошибки."/>
          <p:cNvPicPr>
            <a:picLocks noChangeAspect="1" noChangeArrowheads="1"/>
          </p:cNvPicPr>
          <p:nvPr/>
        </p:nvPicPr>
        <p:blipFill>
          <a:blip r:embed="rId4"/>
          <a:srcRect b="13547"/>
          <a:stretch>
            <a:fillRect/>
          </a:stretch>
        </p:blipFill>
        <p:spPr bwMode="auto">
          <a:xfrm>
            <a:off x="3428992" y="1357298"/>
            <a:ext cx="2743200" cy="3395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 Box 13"/>
          <p:cNvSpPr txBox="1">
            <a:spLocks noChangeArrowheads="1"/>
          </p:cNvSpPr>
          <p:nvPr/>
        </p:nvSpPr>
        <p:spPr bwMode="auto">
          <a:xfrm rot="10800000" flipV="1">
            <a:off x="6215074" y="2348675"/>
            <a:ext cx="2714644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Чувствительность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68-93%</a:t>
            </a:r>
          </a:p>
        </p:txBody>
      </p:sp>
      <p:sp>
        <p:nvSpPr>
          <p:cNvPr id="27654" name="Text Box 17"/>
          <p:cNvSpPr txBox="1">
            <a:spLocks noChangeArrowheads="1"/>
          </p:cNvSpPr>
          <p:nvPr/>
        </p:nvSpPr>
        <p:spPr bwMode="auto">
          <a:xfrm>
            <a:off x="214282" y="5357826"/>
            <a:ext cx="3733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Тубулярный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стеноз </a:t>
            </a:r>
            <a:r>
              <a:rPr lang="ru-RU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холедоха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</a:t>
            </a:r>
            <a:r>
              <a:rPr lang="ru-RU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рефлюксом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контраста в ГПП на фоне ЖКБ</a:t>
            </a:r>
          </a:p>
        </p:txBody>
      </p:sp>
      <p:sp>
        <p:nvSpPr>
          <p:cNvPr id="27655" name="Line 18"/>
          <p:cNvSpPr>
            <a:spLocks noChangeShapeType="1"/>
          </p:cNvSpPr>
          <p:nvPr/>
        </p:nvSpPr>
        <p:spPr bwMode="auto">
          <a:xfrm flipH="1" flipV="1">
            <a:off x="4857752" y="2928934"/>
            <a:ext cx="1071570" cy="214314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uk-UA"/>
          </a:p>
        </p:txBody>
      </p:sp>
      <p:sp>
        <p:nvSpPr>
          <p:cNvPr id="27656" name="Text Box 19"/>
          <p:cNvSpPr txBox="1">
            <a:spLocks noChangeArrowheads="1"/>
          </p:cNvSpPr>
          <p:nvPr/>
        </p:nvSpPr>
        <p:spPr bwMode="auto">
          <a:xfrm>
            <a:off x="4000496" y="5000636"/>
            <a:ext cx="3962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Расширение панкреатического протока и ветвей 2-3-го порядка, неровность контуров протока и 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ветвей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7" name="Line 20"/>
          <p:cNvSpPr>
            <a:spLocks noChangeShapeType="1"/>
          </p:cNvSpPr>
          <p:nvPr/>
        </p:nvSpPr>
        <p:spPr bwMode="auto">
          <a:xfrm flipH="1" flipV="1">
            <a:off x="2071670" y="4500570"/>
            <a:ext cx="381000" cy="685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uk-UA"/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5">
            <a:lum contrast="20000"/>
          </a:blip>
          <a:srcRect/>
          <a:stretch>
            <a:fillRect/>
          </a:stretch>
        </p:blipFill>
        <p:spPr bwMode="auto">
          <a:xfrm>
            <a:off x="6429388" y="214290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logo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57158" y="214290"/>
            <a:ext cx="1214446" cy="1000132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1428728" y="285728"/>
            <a:ext cx="5715040" cy="17859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МРХПГ</a:t>
            </a:r>
            <a:r>
              <a:rPr lang="ru-RU" sz="2400" dirty="0" smtClean="0">
                <a:solidFill>
                  <a:schemeClr val="tx1"/>
                </a:solidFill>
              </a:rPr>
              <a:t>: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/>
              <a:t>магнитно-резонансная </a:t>
            </a:r>
            <a:r>
              <a:rPr lang="ru-RU" sz="2400" dirty="0" err="1" smtClean="0"/>
              <a:t>холангиопанкреатография</a:t>
            </a:r>
            <a:r>
              <a:rPr lang="ru-RU" sz="2400" dirty="0" smtClean="0"/>
              <a:t> — сравнительно новый </a:t>
            </a:r>
            <a:r>
              <a:rPr lang="ru-RU" sz="2400" dirty="0" err="1" smtClean="0"/>
              <a:t>неинвазивный</a:t>
            </a:r>
            <a:r>
              <a:rPr lang="ru-RU" sz="2400" dirty="0" smtClean="0"/>
              <a:t> метод, применяемый лишь в немногих центрах. </a:t>
            </a:r>
            <a:endParaRPr lang="ru-RU" sz="24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7358082" y="0"/>
            <a:ext cx="178591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 descr="http://www.hcv.ru/articles/bliver/image/jaud_pancreatiti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2285992"/>
            <a:ext cx="4500594" cy="329089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42844" y="5643578"/>
            <a:ext cx="9001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Визуализируется неизмененный желчный проток с расширением протока ПЖ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(указано стрелкой)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Киста поджелудочной железы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(указана стрелкой)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сообщается с основным протоком ПЖ.</a:t>
            </a:r>
            <a:endParaRPr lang="uk-U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15074" y="2500306"/>
            <a:ext cx="2643206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Чувствительность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93-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100%</a:t>
            </a:r>
            <a:endParaRPr lang="uk-UA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8" descr="logo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1214446" cy="1000132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85720" y="1928802"/>
            <a:ext cx="8534400" cy="36433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Цель концепции лечения осложненного течения панкреатита на современном этапе: </a:t>
            </a:r>
          </a:p>
          <a:p>
            <a:pPr algn="ctr" eaLnBrk="1" hangingPunct="1">
              <a:buFontTx/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«гармонично синтезировать хирургию в </a:t>
            </a:r>
            <a:r>
              <a:rPr lang="ru-RU" sz="36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сверхоптимистическую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консервативную терапию». </a:t>
            </a: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6429388" y="214290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14282" y="214290"/>
            <a:ext cx="1214446" cy="1000132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2786050" y="285728"/>
            <a:ext cx="2786082" cy="609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dirty="0" smtClean="0">
                <a:effectLst/>
                <a:latin typeface="+mn-lt"/>
                <a:cs typeface="Times New Roman" pitchFamily="18" charset="0"/>
              </a:rPr>
              <a:t>История</a:t>
            </a:r>
            <a:endParaRPr lang="uk-UA" sz="3600" dirty="0" smtClean="0">
              <a:effectLst/>
              <a:latin typeface="+mn-lt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214282" y="1224280"/>
          <a:ext cx="8715435" cy="5633720"/>
        </p:xfrm>
        <a:graphic>
          <a:graphicData uri="http://schemas.openxmlformats.org/drawingml/2006/table">
            <a:tbl>
              <a:tblPr firstRow="1" lastRow="1" bandRow="1">
                <a:tableStyleId>{17292A2E-F333-43FB-9621-5CBBE7FDCDCB}</a:tableStyleId>
              </a:tblPr>
              <a:tblGrid>
                <a:gridCol w="1296511"/>
                <a:gridCol w="3201794"/>
                <a:gridCol w="42171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Год</a:t>
                      </a:r>
                      <a:endParaRPr lang="uk-UA" sz="1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Автор</a:t>
                      </a:r>
                      <a:r>
                        <a:rPr lang="uk-UA" sz="1800" baseline="0" dirty="0" smtClean="0"/>
                        <a:t> </a:t>
                      </a:r>
                      <a:r>
                        <a:rPr lang="ru-RU" sz="1800" baseline="0" dirty="0" smtClean="0"/>
                        <a:t>(</a:t>
                      </a:r>
                      <a:r>
                        <a:rPr lang="ru-RU" sz="1800" baseline="0" dirty="0" err="1" smtClean="0"/>
                        <a:t>ы</a:t>
                      </a:r>
                      <a:r>
                        <a:rPr lang="ru-RU" sz="1800" baseline="0" dirty="0" smtClean="0"/>
                        <a:t>)</a:t>
                      </a:r>
                      <a:endParaRPr lang="uk-UA" sz="1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Вид операции</a:t>
                      </a:r>
                      <a:endParaRPr lang="uk-UA" sz="1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1946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O. T. </a:t>
                      </a:r>
                      <a:r>
                        <a:rPr lang="en-US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Clagget</a:t>
                      </a:r>
                      <a:endParaRPr lang="uk-UA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Тотальная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панкреатэктомия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1946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Allen O.</a:t>
                      </a:r>
                      <a:r>
                        <a:rPr lang="en-US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Whipple</a:t>
                      </a:r>
                      <a:endParaRPr lang="uk-UA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ГПДР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1954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Merlin </a:t>
                      </a:r>
                      <a:r>
                        <a:rPr lang="en-US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K.Duval</a:t>
                      </a:r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R.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Zollinger</a:t>
                      </a:r>
                      <a:endParaRPr lang="uk-UA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Каудальная 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ПЮС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1956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H.</a:t>
                      </a:r>
                      <a:r>
                        <a:rPr lang="en-US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Doubilet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uk-UA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Сфинктеротомия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1958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Charles</a:t>
                      </a:r>
                      <a:r>
                        <a:rPr lang="en-US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Puestow</a:t>
                      </a:r>
                      <a:endParaRPr lang="uk-UA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Латеральная ПЮС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1960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Robert E. </a:t>
                      </a:r>
                      <a:r>
                        <a:rPr lang="en-US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Rochele</a:t>
                      </a:r>
                      <a:endParaRPr lang="uk-UA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Модификация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операции  </a:t>
                      </a:r>
                      <a:r>
                        <a:rPr lang="en-US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Puestow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1965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W.J.</a:t>
                      </a:r>
                      <a:r>
                        <a:rPr lang="en-US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Fry, Ch. G. Child</a:t>
                      </a:r>
                      <a:endParaRPr lang="uk-UA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95% дистальная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панкреатэктомия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1972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H.</a:t>
                      </a:r>
                      <a:r>
                        <a:rPr lang="en-US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G. </a:t>
                      </a:r>
                      <a:r>
                        <a:rPr lang="en-US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Beger</a:t>
                      </a:r>
                      <a:r>
                        <a:rPr lang="en-US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uk-UA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Дуоденосохранящая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резекция головки</a:t>
                      </a:r>
                      <a:r>
                        <a:rPr lang="en-US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ПЖ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1973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K.</a:t>
                      </a:r>
                      <a:r>
                        <a:rPr lang="en-US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Kawai, M. </a:t>
                      </a:r>
                      <a:r>
                        <a:rPr lang="en-US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Claasen</a:t>
                      </a:r>
                      <a:endParaRPr lang="uk-UA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Эндоскопическая ПСТ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1976, 1985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Ch. F.</a:t>
                      </a:r>
                      <a:r>
                        <a:rPr lang="en-US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Frey</a:t>
                      </a:r>
                      <a:endParaRPr lang="uk-UA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Резекция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вентральной части головки ПЖ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1978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L.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W.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Traverso</a:t>
                      </a:r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W.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P.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Longmire</a:t>
                      </a:r>
                      <a:endParaRPr lang="uk-UA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Пилоросохраняющая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ПДР</a:t>
                      </a:r>
                      <a:endParaRPr lang="uk-UA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1980-1983</a:t>
                      </a:r>
                      <a:endParaRPr lang="en-US" sz="1800" b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en-US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1996</a:t>
                      </a:r>
                      <a:endParaRPr lang="uk-UA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А.А.Шалимов и </a:t>
                      </a:r>
                      <a:r>
                        <a:rPr lang="ru-RU" sz="18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соавт</a:t>
                      </a:r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</a:t>
                      </a:r>
                      <a:endParaRPr lang="en-US" sz="1800" b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en-US" sz="18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J.R.Izbicki</a:t>
                      </a:r>
                      <a:endParaRPr lang="en-US" sz="1800" b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uk-UA" sz="1800" b="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«Корытообразное» </a:t>
                      </a:r>
                      <a:r>
                        <a:rPr lang="ru-RU" sz="18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или</a:t>
                      </a:r>
                      <a:endParaRPr lang="en-US" sz="1800" b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en-US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V-</a:t>
                      </a:r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подобное иссечение</a:t>
                      </a:r>
                      <a:r>
                        <a:rPr lang="ru-RU" sz="18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узкого ГПП  </a:t>
                      </a:r>
                      <a:endParaRPr lang="uk-UA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8" descr="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14282" y="0"/>
            <a:ext cx="1285884" cy="1000132"/>
          </a:xfrm>
          <a:prstGeom prst="rect">
            <a:avLst/>
          </a:prstGeom>
          <a:noFill/>
          <a:ln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6500826" y="0"/>
            <a:ext cx="2357454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480" y="0"/>
            <a:ext cx="5186370" cy="13684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Основные принципы подхода к хирургии ХП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500174"/>
            <a:ext cx="8643998" cy="514353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H.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Beger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(70-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 годы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ХХ века) высказал гипотезу, что «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пейсмекером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панкреатической боли при ХП является головка ПЖ, а не только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протоковая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гипертезия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30% больных фиброз первоначально локализуется в головке ПЖ.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Причина: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протоковая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гипертензия (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 60%) и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нейро-гормональная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ишемия (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 40%).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Stellate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cells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в начале развития ХП мигрируют в очаги некроза ПЖ, трансформируются  в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миофибробласты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продуцирующие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коллагеновые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волокна (источник фиброза).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Предложенная гипотеза послужила обоснованием к применению проксимальных резекций ПЖ при ХП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7143736" y="0"/>
            <a:ext cx="2000264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14282" y="0"/>
            <a:ext cx="1214446" cy="1071546"/>
          </a:xfrm>
          <a:prstGeom prst="rect">
            <a:avLst/>
          </a:prstGeom>
          <a:noFill/>
          <a:ln/>
        </p:spPr>
      </p:pic>
      <p:sp>
        <p:nvSpPr>
          <p:cNvPr id="9" name="TextBox 8"/>
          <p:cNvSpPr txBox="1"/>
          <p:nvPr/>
        </p:nvSpPr>
        <p:spPr>
          <a:xfrm>
            <a:off x="3143240" y="4429132"/>
            <a:ext cx="5643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H. </a:t>
            </a:r>
            <a:r>
              <a:rPr lang="en-US" sz="2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Friess</a:t>
            </a:r>
            <a:r>
              <a:rPr lang="en-US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al. Gut, 2002. Vol.50. P. 682-686 </a:t>
            </a:r>
            <a:endParaRPr lang="uk-UA" sz="20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14678" y="6072206"/>
            <a:ext cx="2000264" cy="42862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больных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  <p:sp>
        <p:nvSpPr>
          <p:cNvPr id="40964" name="Text Box 7"/>
          <p:cNvSpPr txBox="1">
            <a:spLocks noChangeArrowheads="1"/>
          </p:cNvSpPr>
          <p:nvPr/>
        </p:nvSpPr>
        <p:spPr bwMode="auto">
          <a:xfrm>
            <a:off x="4648200" y="1905000"/>
            <a:ext cx="403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uk-UA">
              <a:latin typeface="Times New Roman" pitchFamily="18" charset="0"/>
            </a:endParaRPr>
          </a:p>
        </p:txBody>
      </p:sp>
      <p:sp>
        <p:nvSpPr>
          <p:cNvPr id="40966" name="Text Box 10"/>
          <p:cNvSpPr txBox="1">
            <a:spLocks noChangeArrowheads="1"/>
          </p:cNvSpPr>
          <p:nvPr/>
        </p:nvSpPr>
        <p:spPr bwMode="auto">
          <a:xfrm>
            <a:off x="4572000" y="3276600"/>
            <a:ext cx="3124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uk-UA" sz="3200">
              <a:latin typeface="Times New Roman" pitchFamily="18" charset="0"/>
            </a:endParaRPr>
          </a:p>
        </p:txBody>
      </p:sp>
      <p:sp>
        <p:nvSpPr>
          <p:cNvPr id="40967" name="Text Box 12"/>
          <p:cNvSpPr txBox="1">
            <a:spLocks noChangeArrowheads="1"/>
          </p:cNvSpPr>
          <p:nvPr/>
        </p:nvSpPr>
        <p:spPr bwMode="auto">
          <a:xfrm>
            <a:off x="6172200" y="3352800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uk-UA" sz="3200">
              <a:latin typeface="Times New Roman" pitchFamily="18" charset="0"/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1571604" y="285728"/>
            <a:ext cx="5429288" cy="85723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Операция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Бегера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(1972)  </a:t>
            </a: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endParaRPr lang="ru-RU" sz="2400" i="1" dirty="0" smtClean="0">
              <a:effectLst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7072330" y="0"/>
            <a:ext cx="192879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14282" y="0"/>
            <a:ext cx="1214446" cy="1071546"/>
          </a:xfrm>
          <a:prstGeom prst="rect">
            <a:avLst/>
          </a:prstGeom>
          <a:noFill/>
          <a:ln/>
        </p:spPr>
      </p:pic>
      <p:sp>
        <p:nvSpPr>
          <p:cNvPr id="15" name="TextBox 14"/>
          <p:cNvSpPr txBox="1"/>
          <p:nvPr/>
        </p:nvSpPr>
        <p:spPr>
          <a:xfrm>
            <a:off x="357158" y="1857364"/>
            <a:ext cx="2571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357298"/>
            <a:ext cx="264317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1785926"/>
            <a:ext cx="3500463" cy="392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1714488"/>
            <a:ext cx="321467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572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Text Box 8"/>
          <p:cNvSpPr txBox="1">
            <a:spLocks noChangeArrowheads="1"/>
          </p:cNvSpPr>
          <p:nvPr/>
        </p:nvSpPr>
        <p:spPr bwMode="auto">
          <a:xfrm>
            <a:off x="214282" y="3857628"/>
            <a:ext cx="432432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Бернская модификация локальной резекции головки ПЖ (2001): </a:t>
            </a:r>
            <a:endParaRPr lang="ru-RU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ct val="50000"/>
              </a:spcBef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сохранен 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тонкий мостик паренхимы над верхней брыжеечной веной, виден просвет панкреатического и вскрытого 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ОЖП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037" name="TextBox 7"/>
          <p:cNvSpPr txBox="1">
            <a:spLocks noChangeArrowheads="1"/>
          </p:cNvSpPr>
          <p:nvPr/>
        </p:nvSpPr>
        <p:spPr bwMode="auto">
          <a:xfrm>
            <a:off x="4572000" y="3857628"/>
            <a:ext cx="406244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Модификация (2007):</a:t>
            </a:r>
            <a:endParaRPr 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 – 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ПЮС с 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рассеченной дистальной 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частью ПЖ;</a:t>
            </a:r>
          </a:p>
          <a:p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 – резецированная часть ПЖ над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VMS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;</a:t>
            </a:r>
          </a:p>
          <a:p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3 – первый ряд швов;</a:t>
            </a:r>
          </a:p>
          <a:p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4 – место 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рассечения 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кишки для формирования 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ПЭА</a:t>
            </a:r>
            <a:endParaRPr lang="uk-UA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44038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1295400"/>
            <a:ext cx="4191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logo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14282" y="0"/>
            <a:ext cx="1214446" cy="1071546"/>
          </a:xfrm>
          <a:prstGeom prst="rect">
            <a:avLst/>
          </a:prstGeom>
          <a:noFill/>
          <a:ln/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480" y="142852"/>
            <a:ext cx="5572164" cy="114298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Модификации операции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Бегера</a:t>
            </a: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endParaRPr lang="ru-RU" sz="2400" i="1" dirty="0" smtClean="0">
              <a:effectLst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>
            <a:lum contrast="20000"/>
          </a:blip>
          <a:srcRect/>
          <a:stretch>
            <a:fillRect/>
          </a:stretch>
        </p:blipFill>
        <p:spPr bwMode="auto">
          <a:xfrm>
            <a:off x="7429520" y="0"/>
            <a:ext cx="171448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28596" y="5929330"/>
            <a:ext cx="1857388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больных</a:t>
            </a:r>
            <a:endParaRPr lang="uk-UA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072330" y="6072206"/>
            <a:ext cx="1857388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4 больных</a:t>
            </a:r>
            <a:endParaRPr lang="uk-UA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43050"/>
            <a:ext cx="4071934" cy="2357454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наличии фиброза и кист в увеличенной головке ПЖ, выполняли «локальную резекцию» вентральной части головки ПЖ. </a:t>
            </a:r>
          </a:p>
          <a:p>
            <a:pPr eaLnBrk="1" hangingPunct="1">
              <a:lnSpc>
                <a:spcPct val="90000"/>
              </a:lnSpc>
            </a:pPr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Выполнение операции технически проще, чем операции </a:t>
            </a:r>
            <a:r>
              <a:rPr lang="ru-RU" sz="8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Бегера</a:t>
            </a:r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значительно легче переносится больными.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5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ru-RU" sz="1600" dirty="0" smtClean="0">
              <a:latin typeface="Times New Roman" pitchFamily="18" charset="0"/>
            </a:endParaRP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905000" y="58674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uk-UA">
              <a:latin typeface="Times New Roman" pitchFamily="18" charset="0"/>
            </a:endParaRPr>
          </a:p>
        </p:txBody>
      </p:sp>
      <p:sp>
        <p:nvSpPr>
          <p:cNvPr id="43013" name="Text Box 6"/>
          <p:cNvSpPr txBox="1">
            <a:spLocks noChangeArrowheads="1"/>
          </p:cNvSpPr>
          <p:nvPr/>
        </p:nvSpPr>
        <p:spPr bwMode="auto">
          <a:xfrm>
            <a:off x="5105400" y="4191000"/>
            <a:ext cx="243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uk-UA">
              <a:latin typeface="Times New Roman" pitchFamily="18" charset="0"/>
            </a:endParaRPr>
          </a:p>
        </p:txBody>
      </p:sp>
      <p:pic>
        <p:nvPicPr>
          <p:cNvPr id="4301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714488"/>
            <a:ext cx="259080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1714488"/>
            <a:ext cx="2590800" cy="2257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000504"/>
            <a:ext cx="3076575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8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4000504"/>
            <a:ext cx="30480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56" y="285728"/>
            <a:ext cx="5143536" cy="11429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Операция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Фрея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(1976, 1985)</a:t>
            </a: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endParaRPr lang="ru-RU" sz="2400" i="1" dirty="0" smtClean="0">
              <a:effectLst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7">
            <a:lum contrast="20000"/>
          </a:blip>
          <a:srcRect/>
          <a:stretch>
            <a:fillRect/>
          </a:stretch>
        </p:blipFill>
        <p:spPr bwMode="auto">
          <a:xfrm>
            <a:off x="7000860" y="0"/>
            <a:ext cx="214314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8" descr="logo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214282" y="0"/>
            <a:ext cx="1214446" cy="1071546"/>
          </a:xfrm>
          <a:prstGeom prst="rect">
            <a:avLst/>
          </a:prstGeom>
          <a:noFill/>
          <a:ln/>
        </p:spPr>
      </p:pic>
      <p:sp>
        <p:nvSpPr>
          <p:cNvPr id="16" name="TextBox 15"/>
          <p:cNvSpPr txBox="1"/>
          <p:nvPr/>
        </p:nvSpPr>
        <p:spPr>
          <a:xfrm>
            <a:off x="6715140" y="4572008"/>
            <a:ext cx="2071702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больных</a:t>
            </a:r>
            <a:endParaRPr lang="uk-UA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52" y="285728"/>
            <a:ext cx="6143668" cy="192882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Схема операции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Фрея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с использованием кишечной вставки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ru-RU" sz="2800" i="1" dirty="0" smtClean="0">
                <a:solidFill>
                  <a:srgbClr val="002060"/>
                </a:solidFill>
                <a:latin typeface="+mn-lt"/>
              </a:rPr>
              <a:t>идея </a:t>
            </a:r>
            <a:r>
              <a:rPr lang="ru-RU" sz="2800" i="1" dirty="0" err="1" smtClean="0">
                <a:solidFill>
                  <a:srgbClr val="002060"/>
                </a:solidFill>
                <a:latin typeface="+mn-lt"/>
              </a:rPr>
              <a:t>Г.Г.Караванова</a:t>
            </a:r>
            <a:r>
              <a:rPr lang="ru-RU" sz="2800" i="1" dirty="0" smtClean="0">
                <a:solidFill>
                  <a:srgbClr val="002060"/>
                </a:solidFill>
                <a:latin typeface="+mn-lt"/>
              </a:rPr>
              <a:t> и </a:t>
            </a:r>
            <a:r>
              <a:rPr lang="ru-RU" sz="2800" i="1" dirty="0" err="1" smtClean="0">
                <a:solidFill>
                  <a:srgbClr val="002060"/>
                </a:solidFill>
                <a:latin typeface="+mn-lt"/>
              </a:rPr>
              <a:t>Д.И.Климанского</a:t>
            </a:r>
            <a:r>
              <a:rPr lang="ru-RU" sz="2800" i="1" dirty="0" smtClean="0">
                <a:solidFill>
                  <a:srgbClr val="002060"/>
                </a:solidFill>
                <a:latin typeface="+mn-lt"/>
              </a:rPr>
              <a:t>, 1965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при ХП и механической желтухе (дополняется гуморальным отключением ПЖ) </a:t>
            </a:r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5060" name="Text Box 5"/>
          <p:cNvSpPr txBox="1">
            <a:spLocks noChangeArrowheads="1"/>
          </p:cNvSpPr>
          <p:nvPr/>
        </p:nvSpPr>
        <p:spPr bwMode="auto">
          <a:xfrm>
            <a:off x="1676400" y="28194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uk-UA" sz="1600">
              <a:latin typeface="Times New Roman" pitchFamily="18" charset="0"/>
            </a:endParaRPr>
          </a:p>
        </p:txBody>
      </p:sp>
      <p:sp>
        <p:nvSpPr>
          <p:cNvPr id="45069" name="Text Box 15"/>
          <p:cNvSpPr txBox="1">
            <a:spLocks noChangeArrowheads="1"/>
          </p:cNvSpPr>
          <p:nvPr/>
        </p:nvSpPr>
        <p:spPr bwMode="auto">
          <a:xfrm>
            <a:off x="4643438" y="2571744"/>
            <a:ext cx="388616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резекция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вентральной части головки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ПЖ;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3 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r>
              <a:rPr lang="ru-RU" sz="2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панкретодигестивный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анастомоз;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–анастомоз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12 п.к.; 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r>
              <a:rPr lang="ru-RU" sz="2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билиодигестивный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анастомоз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357430"/>
            <a:ext cx="40290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8" descr="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142852"/>
            <a:ext cx="1214446" cy="1071546"/>
          </a:xfrm>
          <a:prstGeom prst="rect">
            <a:avLst/>
          </a:prstGeom>
          <a:noFill/>
          <a:ln/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5">
            <a:lum contrast="20000"/>
          </a:blip>
          <a:srcRect/>
          <a:stretch>
            <a:fillRect/>
          </a:stretch>
        </p:blipFill>
        <p:spPr bwMode="auto">
          <a:xfrm>
            <a:off x="7572396" y="0"/>
            <a:ext cx="157160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428992" y="5643578"/>
            <a:ext cx="1928826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больных</a:t>
            </a:r>
            <a:endParaRPr lang="uk-UA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457200"/>
            <a:ext cx="6477000" cy="4257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Line 5"/>
          <p:cNvSpPr>
            <a:spLocks noChangeShapeType="1"/>
          </p:cNvSpPr>
          <p:nvPr/>
        </p:nvSpPr>
        <p:spPr bwMode="auto">
          <a:xfrm flipH="1" flipV="1">
            <a:off x="5786446" y="2357430"/>
            <a:ext cx="2286000" cy="2057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uk-UA"/>
          </a:p>
        </p:txBody>
      </p:sp>
      <p:sp>
        <p:nvSpPr>
          <p:cNvPr id="63492" name="Line 6"/>
          <p:cNvSpPr>
            <a:spLocks noChangeShapeType="1"/>
          </p:cNvSpPr>
          <p:nvPr/>
        </p:nvSpPr>
        <p:spPr bwMode="auto">
          <a:xfrm flipV="1">
            <a:off x="4357686" y="2571744"/>
            <a:ext cx="309562" cy="250033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uk-UA"/>
          </a:p>
        </p:txBody>
      </p:sp>
      <p:sp>
        <p:nvSpPr>
          <p:cNvPr id="63493" name="Line 7"/>
          <p:cNvSpPr>
            <a:spLocks noChangeShapeType="1"/>
          </p:cNvSpPr>
          <p:nvPr/>
        </p:nvSpPr>
        <p:spPr bwMode="auto">
          <a:xfrm>
            <a:off x="642910" y="2357430"/>
            <a:ext cx="2590800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uk-UA"/>
          </a:p>
        </p:txBody>
      </p:sp>
      <p:sp>
        <p:nvSpPr>
          <p:cNvPr id="63494" name="Line 8"/>
          <p:cNvSpPr>
            <a:spLocks noChangeShapeType="1"/>
          </p:cNvSpPr>
          <p:nvPr/>
        </p:nvSpPr>
        <p:spPr bwMode="auto">
          <a:xfrm flipV="1">
            <a:off x="1428728" y="3714752"/>
            <a:ext cx="2286000" cy="914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uk-UA"/>
          </a:p>
        </p:txBody>
      </p:sp>
      <p:sp>
        <p:nvSpPr>
          <p:cNvPr id="63495" name="Text Box 9"/>
          <p:cNvSpPr txBox="1">
            <a:spLocks noChangeArrowheads="1"/>
          </p:cNvSpPr>
          <p:nvPr/>
        </p:nvSpPr>
        <p:spPr bwMode="auto">
          <a:xfrm>
            <a:off x="857224" y="414338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4</a:t>
            </a:r>
          </a:p>
        </p:txBody>
      </p:sp>
      <p:sp>
        <p:nvSpPr>
          <p:cNvPr id="63496" name="Text Box 10"/>
          <p:cNvSpPr txBox="1">
            <a:spLocks noChangeArrowheads="1"/>
          </p:cNvSpPr>
          <p:nvPr/>
        </p:nvSpPr>
        <p:spPr bwMode="auto">
          <a:xfrm>
            <a:off x="8143900" y="4214818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1</a:t>
            </a:r>
          </a:p>
        </p:txBody>
      </p:sp>
      <p:sp>
        <p:nvSpPr>
          <p:cNvPr id="63497" name="Text Box 11"/>
          <p:cNvSpPr txBox="1">
            <a:spLocks noChangeArrowheads="1"/>
          </p:cNvSpPr>
          <p:nvPr/>
        </p:nvSpPr>
        <p:spPr bwMode="auto">
          <a:xfrm>
            <a:off x="4500562" y="4786322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/>
              <a:t>2</a:t>
            </a:r>
          </a:p>
        </p:txBody>
      </p:sp>
      <p:sp>
        <p:nvSpPr>
          <p:cNvPr id="63498" name="Text Box 12"/>
          <p:cNvSpPr txBox="1">
            <a:spLocks noChangeArrowheads="1"/>
          </p:cNvSpPr>
          <p:nvPr/>
        </p:nvSpPr>
        <p:spPr bwMode="auto">
          <a:xfrm>
            <a:off x="500034" y="1928802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3</a:t>
            </a:r>
          </a:p>
        </p:txBody>
      </p:sp>
      <p:sp>
        <p:nvSpPr>
          <p:cNvPr id="63499" name="Text Box 13"/>
          <p:cNvSpPr txBox="1">
            <a:spLocks noChangeArrowheads="1"/>
          </p:cNvSpPr>
          <p:nvPr/>
        </p:nvSpPr>
        <p:spPr bwMode="auto">
          <a:xfrm>
            <a:off x="0" y="6278563"/>
            <a:ext cx="9144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uk-UA" sz="3200">
              <a:latin typeface="Times New Roman" pitchFamily="18" charset="0"/>
            </a:endParaRPr>
          </a:p>
        </p:txBody>
      </p:sp>
      <p:sp>
        <p:nvSpPr>
          <p:cNvPr id="63500" name="Text Box 14"/>
          <p:cNvSpPr txBox="1">
            <a:spLocks noChangeArrowheads="1"/>
          </p:cNvSpPr>
          <p:nvPr/>
        </p:nvSpPr>
        <p:spPr bwMode="auto">
          <a:xfrm>
            <a:off x="428596" y="5214950"/>
            <a:ext cx="8534400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– </a:t>
            </a:r>
            <a:r>
              <a:rPr lang="ru-RU" sz="24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панкреатодигестивный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анастомоз; 2 – </a:t>
            </a:r>
            <a:r>
              <a:rPr lang="ru-RU" sz="24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дуоденодигестивный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билиодигестивный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 4 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4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контрастрирована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12 –п. 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кишка; 5 – наружный дренаж по </a:t>
            </a: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Редону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714348" y="3357562"/>
            <a:ext cx="1857388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8596" y="307181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5</a:t>
            </a:r>
            <a:endParaRPr lang="uk-UA" sz="20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5984" y="214290"/>
            <a:ext cx="4286280" cy="5715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/>
            <a:r>
              <a:rPr lang="ru-RU" sz="3600" b="1" dirty="0" smtClean="0">
                <a:effectLst/>
                <a:latin typeface="+mn-lt"/>
              </a:rPr>
              <a:t>Актуальность</a:t>
            </a: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lum contrast="10000"/>
          </a:blip>
          <a:srcRect/>
          <a:stretch>
            <a:fillRect/>
          </a:stretch>
        </p:blipFill>
        <p:spPr>
          <a:xfrm>
            <a:off x="214282" y="1714488"/>
            <a:ext cx="3190875" cy="3886200"/>
          </a:xfrm>
          <a:noFill/>
        </p:spPr>
      </p:pic>
      <p:sp>
        <p:nvSpPr>
          <p:cNvPr id="6148" name="AutoShape 4"/>
          <p:cNvSpPr>
            <a:spLocks/>
          </p:cNvSpPr>
          <p:nvPr/>
        </p:nvSpPr>
        <p:spPr bwMode="auto">
          <a:xfrm>
            <a:off x="3428992" y="1785926"/>
            <a:ext cx="528638" cy="4214842"/>
          </a:xfrm>
          <a:prstGeom prst="rightBrace">
            <a:avLst>
              <a:gd name="adj1" fmla="val 69444"/>
              <a:gd name="adj2" fmla="val 50000"/>
            </a:avLst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uk-UA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929058" y="2143116"/>
            <a:ext cx="4724400" cy="37856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Молодой 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средний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возраст.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Частое </a:t>
            </a: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сочетание рака поджелудочной железы с 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панкреатитом.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Широкий диапазон колебаний развития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осложнений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различий выбора вариантов хирургического лечения создает ситуацию определенного статистического хаоса, закономерно приводящего к различной трактовке результатов лечения данной категории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больных.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8" descr="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57158" y="214290"/>
            <a:ext cx="1571636" cy="1428760"/>
          </a:xfrm>
          <a:prstGeom prst="rect">
            <a:avLst/>
          </a:prstGeom>
          <a:noFill/>
          <a:ln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6500826" y="0"/>
            <a:ext cx="235745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571612"/>
            <a:ext cx="4143372" cy="3643338"/>
          </a:xfrm>
        </p:spPr>
        <p:txBody>
          <a:bodyPr>
            <a:noAutofit/>
          </a:bodyPr>
          <a:lstStyle/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Различные варианты ПДР при ХП</a:t>
            </a:r>
            <a:endParaRPr lang="en-US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применялись при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невозможности выполнения менее 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травматичных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вариантов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проксимальных резекций и</a:t>
            </a: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подозрении на малигнизацию, с</a:t>
            </a: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признаками стеноза общего</a:t>
            </a: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желчного протока и/или </a:t>
            </a: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двенадцатиперстной кишки,</a:t>
            </a: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эрозивно-язвенных изменений в</a:t>
            </a: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ней. </a:t>
            </a:r>
          </a:p>
          <a:p>
            <a:pPr marL="533400" indent="-533400" eaLnBrk="1" hangingPunct="1">
              <a:lnSpc>
                <a:spcPct val="120000"/>
              </a:lnSpc>
              <a:buFontTx/>
              <a:buNone/>
            </a:pPr>
            <a:r>
              <a:rPr lang="ru-RU" sz="2000" dirty="0" smtClean="0">
                <a:solidFill>
                  <a:srgbClr val="FFCC00"/>
                </a:solidFill>
              </a:rPr>
              <a:t>       </a:t>
            </a:r>
          </a:p>
        </p:txBody>
      </p:sp>
      <p:sp>
        <p:nvSpPr>
          <p:cNvPr id="38916" name="Text Box 8"/>
          <p:cNvSpPr txBox="1">
            <a:spLocks noChangeArrowheads="1"/>
          </p:cNvSpPr>
          <p:nvPr/>
        </p:nvSpPr>
        <p:spPr bwMode="auto">
          <a:xfrm>
            <a:off x="5410200" y="3962400"/>
            <a:ext cx="3276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uk-UA" sz="3200">
              <a:latin typeface="Times New Roman" pitchFamily="18" charset="0"/>
            </a:endParaRPr>
          </a:p>
        </p:txBody>
      </p:sp>
      <p:sp>
        <p:nvSpPr>
          <p:cNvPr id="38917" name="Text Box 10"/>
          <p:cNvSpPr txBox="1">
            <a:spLocks noChangeArrowheads="1"/>
          </p:cNvSpPr>
          <p:nvPr/>
        </p:nvSpPr>
        <p:spPr bwMode="auto">
          <a:xfrm>
            <a:off x="5486400" y="4724400"/>
            <a:ext cx="2743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uk-UA" sz="3200">
              <a:latin typeface="Times New Roman" pitchFamily="18" charset="0"/>
            </a:endParaRPr>
          </a:p>
        </p:txBody>
      </p:sp>
      <p:pic>
        <p:nvPicPr>
          <p:cNvPr id="38918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500438"/>
            <a:ext cx="220980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21" descr="IMG_030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3857628"/>
            <a:ext cx="2286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6" descr="DSCN00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1357298"/>
            <a:ext cx="2352675" cy="2462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496" y="1214422"/>
            <a:ext cx="232410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>
            <a:lum contrast="20000"/>
          </a:blip>
          <a:srcRect/>
          <a:stretch>
            <a:fillRect/>
          </a:stretch>
        </p:blipFill>
        <p:spPr bwMode="auto">
          <a:xfrm>
            <a:off x="6786546" y="0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logo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0" y="0"/>
            <a:ext cx="1214446" cy="1000132"/>
          </a:xfrm>
          <a:prstGeom prst="rect">
            <a:avLst/>
          </a:prstGeom>
          <a:noFill/>
          <a:ln/>
        </p:spPr>
      </p:pic>
      <p:sp>
        <p:nvSpPr>
          <p:cNvPr id="14" name="TextBox 13"/>
          <p:cNvSpPr txBox="1"/>
          <p:nvPr/>
        </p:nvSpPr>
        <p:spPr>
          <a:xfrm>
            <a:off x="3286116" y="5929330"/>
            <a:ext cx="3214710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 больной (25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/6)</a:t>
            </a:r>
            <a:endParaRPr lang="uk-UA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2285984" y="357166"/>
            <a:ext cx="4143404" cy="80021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ПДР: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O. Whipple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(1946);                                 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Traverso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W.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Longmire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(1978)</a:t>
            </a:r>
            <a:endParaRPr lang="uk-UA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142852"/>
            <a:ext cx="4857784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Левосторонние резекции</a:t>
            </a:r>
            <a:endParaRPr lang="uk-U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57158" y="1714488"/>
            <a:ext cx="3857652" cy="485778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Выполнение дистальной резекции ПЖ при диффузном хроническом панкреатите неэффективно и нецелесообразно.</a:t>
            </a: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 операции, в т.ч. и медиальные резекции, выполнялись в случаях изолированного поражения </a:t>
            </a:r>
            <a:r>
              <a:rPr lang="ru-RU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корпоро-каудального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отдела железы при длительно </a:t>
            </a:r>
            <a:r>
              <a:rPr lang="ru-RU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неразрешающихся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последствиях перенесенного </a:t>
            </a:r>
            <a:r>
              <a:rPr lang="ru-RU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панкреонекроза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2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7072330" y="0"/>
            <a:ext cx="20716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1214446" cy="1000132"/>
          </a:xfrm>
          <a:prstGeom prst="rect">
            <a:avLst/>
          </a:prstGeom>
          <a:noFill/>
          <a:ln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1357298"/>
            <a:ext cx="271464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500562" y="6072206"/>
            <a:ext cx="2428892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больных</a:t>
            </a:r>
            <a:endParaRPr lang="uk-UA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3500438"/>
            <a:ext cx="300038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32" y="285728"/>
            <a:ext cx="4543428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Основные методы лечения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кист ПЖ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14810" y="1500174"/>
            <a:ext cx="4929190" cy="5143536"/>
          </a:xfrm>
        </p:spPr>
        <p:txBody>
          <a:bodyPr>
            <a:normAutofit/>
          </a:bodyPr>
          <a:lstStyle/>
          <a:p>
            <a:pPr marL="0" indent="0" eaLnBrk="1" hangingPunct="1">
              <a:spcBef>
                <a:spcPts val="0"/>
              </a:spcBef>
            </a:pPr>
            <a:r>
              <a:rPr lang="en-US" dirty="0" smtClean="0"/>
              <a:t> 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Пункционные  под контролем </a:t>
            </a: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УЗИ или КТ.</a:t>
            </a:r>
            <a:endParaRPr lang="en-US" sz="3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eaLnBrk="1" hangingPunct="1">
              <a:spcBef>
                <a:spcPts val="0"/>
              </a:spcBef>
            </a:pPr>
            <a:r>
              <a:rPr lang="en-US" sz="3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Эндоскопические.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могут являться как самостоятельными лечебными процедурами, так и  этапными, предшествующими выполнению </a:t>
            </a:r>
            <a:r>
              <a:rPr lang="ru-RU" sz="20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лапаротомных</a:t>
            </a:r>
            <a:r>
              <a:rPr lang="ru-RU" sz="2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операций, а также способами, корригирующими ранние и поздние осложнения последних.</a:t>
            </a:r>
            <a:endParaRPr lang="en-US" sz="2000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>
              <a:solidFill>
                <a:srgbClr val="C00000"/>
              </a:solidFill>
            </a:endParaRPr>
          </a:p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Оперативные.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6786546" y="0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14282" y="0"/>
            <a:ext cx="1214446" cy="1000132"/>
          </a:xfrm>
          <a:prstGeom prst="rect">
            <a:avLst/>
          </a:prstGeom>
          <a:noFill/>
          <a:ln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2000240"/>
            <a:ext cx="3590925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28794" y="571480"/>
            <a:ext cx="5000628" cy="9144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Минимально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инвазивные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технологии (УЗИ)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4419600" y="1905000"/>
            <a:ext cx="3962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uk-UA">
              <a:latin typeface="Times New Roman" pitchFamily="18" charset="0"/>
            </a:endParaRP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5638800" y="228600"/>
            <a:ext cx="3200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uk-UA">
              <a:latin typeface="Times New Roman" pitchFamily="18" charset="0"/>
            </a:endParaRP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304800" y="2057400"/>
            <a:ext cx="3733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uk-UA">
              <a:latin typeface="Times New Roman" pitchFamily="18" charset="0"/>
            </a:endParaRP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304800" y="6019800"/>
            <a:ext cx="403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uk-UA">
              <a:latin typeface="Times New Roman" pitchFamily="18" charset="0"/>
            </a:endParaRPr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4714876" y="5500702"/>
            <a:ext cx="3962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uk-UA">
              <a:latin typeface="Times New Roman" pitchFamily="18" charset="0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214282" y="5656566"/>
            <a:ext cx="42148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Внешний вид пункции </a:t>
            </a:r>
          </a:p>
          <a:p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полостного  образования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6" name="Рисунок 15" descr="IMG_0058.jpg"/>
          <p:cNvPicPr>
            <a:picLocks noChangeAspect="1"/>
          </p:cNvPicPr>
          <p:nvPr/>
        </p:nvPicPr>
        <p:blipFill>
          <a:blip r:embed="rId3" cstate="print"/>
          <a:srcRect l="16981"/>
          <a:stretch>
            <a:fillRect/>
          </a:stretch>
        </p:blipFill>
        <p:spPr>
          <a:xfrm>
            <a:off x="285720" y="2786058"/>
            <a:ext cx="4190997" cy="2857496"/>
          </a:xfrm>
          <a:prstGeom prst="rect">
            <a:avLst/>
          </a:prstGeom>
        </p:spPr>
      </p:pic>
      <p:pic>
        <p:nvPicPr>
          <p:cNvPr id="17" name="Рисунок 16" descr="пункция инфиц ООП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643438" y="2000240"/>
            <a:ext cx="4286279" cy="3643338"/>
          </a:xfrm>
          <a:prstGeom prst="rect">
            <a:avLst/>
          </a:prstGeom>
        </p:spPr>
      </p:pic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643438" y="5598399"/>
            <a:ext cx="42862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Пункция полостного образования:</a:t>
            </a:r>
          </a:p>
          <a:p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– пункционная игла; </a:t>
            </a:r>
          </a:p>
          <a:p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– полость образования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5">
            <a:lum contrast="20000"/>
          </a:blip>
          <a:srcRect/>
          <a:stretch>
            <a:fillRect/>
          </a:stretch>
        </p:blipFill>
        <p:spPr bwMode="auto">
          <a:xfrm>
            <a:off x="7143768" y="0"/>
            <a:ext cx="2000232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logo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214282" y="0"/>
            <a:ext cx="1214446" cy="1000132"/>
          </a:xfrm>
          <a:prstGeom prst="rect">
            <a:avLst/>
          </a:prstGeom>
          <a:noFill/>
          <a:ln/>
        </p:spPr>
      </p:pic>
      <p:sp>
        <p:nvSpPr>
          <p:cNvPr id="14" name="TextBox 13"/>
          <p:cNvSpPr txBox="1"/>
          <p:nvPr/>
        </p:nvSpPr>
        <p:spPr>
          <a:xfrm>
            <a:off x="1285852" y="2071678"/>
            <a:ext cx="2143140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больных</a:t>
            </a:r>
            <a:endParaRPr lang="uk-UA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28794" y="428604"/>
            <a:ext cx="5000660" cy="9144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spc="-3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Минимально </a:t>
            </a:r>
            <a:r>
              <a:rPr lang="ru-RU" sz="3200" b="1" spc="-3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инвазивные</a:t>
            </a:r>
            <a:r>
              <a:rPr lang="ru-RU" sz="3200" b="1" spc="-3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технологии (УЗИ)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4419600" y="1905000"/>
            <a:ext cx="3962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uk-UA">
              <a:latin typeface="Times New Roman" pitchFamily="18" charset="0"/>
            </a:endParaRP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5638800" y="228600"/>
            <a:ext cx="3200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uk-UA">
              <a:latin typeface="Times New Roman" pitchFamily="18" charset="0"/>
            </a:endParaRP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304800" y="2057400"/>
            <a:ext cx="3733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uk-UA">
              <a:latin typeface="Times New Roman" pitchFamily="18" charset="0"/>
            </a:endParaRP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304800" y="6019800"/>
            <a:ext cx="403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uk-UA">
              <a:latin typeface="Times New Roman" pitchFamily="18" charset="0"/>
            </a:endParaRPr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4714876" y="5500702"/>
            <a:ext cx="3962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uk-UA">
              <a:latin typeface="Times New Roman" pitchFamily="18" charset="0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214282" y="5656566"/>
            <a:ext cx="42148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Внешний вид </a:t>
            </a:r>
            <a:r>
              <a:rPr lang="ru-RU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чрезкожного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дренажа </a:t>
            </a:r>
          </a:p>
          <a:p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полостного  образования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643438" y="5534561"/>
            <a:ext cx="42862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Дренирование полостного образования:</a:t>
            </a:r>
          </a:p>
          <a:p>
            <a:pPr algn="l"/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– дренаж (полость </a:t>
            </a:r>
          </a:p>
          <a:p>
            <a:pPr algn="l"/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 не определяется)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3" name="Рисунок 12" descr="IMG_0049.jpg"/>
          <p:cNvPicPr>
            <a:picLocks noChangeAspect="1"/>
          </p:cNvPicPr>
          <p:nvPr/>
        </p:nvPicPr>
        <p:blipFill>
          <a:blip r:embed="rId3" cstate="print"/>
          <a:srcRect l="7212" r="7692"/>
          <a:stretch>
            <a:fillRect/>
          </a:stretch>
        </p:blipFill>
        <p:spPr>
          <a:xfrm>
            <a:off x="214282" y="2428868"/>
            <a:ext cx="4214842" cy="3000396"/>
          </a:xfrm>
          <a:prstGeom prst="rect">
            <a:avLst/>
          </a:prstGeom>
        </p:spPr>
      </p:pic>
      <p:pic>
        <p:nvPicPr>
          <p:cNvPr id="14" name="Рисунок 13" descr="дренирование.jpg"/>
          <p:cNvPicPr>
            <a:picLocks noChangeAspect="1"/>
          </p:cNvPicPr>
          <p:nvPr/>
        </p:nvPicPr>
        <p:blipFill>
          <a:blip r:embed="rId4"/>
          <a:srcRect l="54558"/>
          <a:stretch>
            <a:fillRect/>
          </a:stretch>
        </p:blipFill>
        <p:spPr>
          <a:xfrm>
            <a:off x="4643438" y="1571612"/>
            <a:ext cx="4258048" cy="3857652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7929586" y="4714884"/>
            <a:ext cx="28575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pic>
        <p:nvPicPr>
          <p:cNvPr id="16" name="Picture 8" descr="logo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14282" y="0"/>
            <a:ext cx="1214446" cy="1142984"/>
          </a:xfrm>
          <a:prstGeom prst="rect">
            <a:avLst/>
          </a:prstGeom>
          <a:noFill/>
          <a:ln/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6">
            <a:lum contrast="20000"/>
          </a:blip>
          <a:srcRect/>
          <a:stretch>
            <a:fillRect/>
          </a:stretch>
        </p:blipFill>
        <p:spPr bwMode="auto">
          <a:xfrm>
            <a:off x="7072330" y="0"/>
            <a:ext cx="2071670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1071538" y="1785926"/>
            <a:ext cx="2071702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больных</a:t>
            </a:r>
            <a:endParaRPr lang="uk-UA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5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45681633-079C-4088-83C2-CD0C0FED3F84}" type="slidenum">
              <a:rPr lang="ru-RU"/>
              <a:pPr/>
              <a:t>25</a:t>
            </a:fld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57158" y="5143512"/>
            <a:ext cx="42148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ЭВЛС: ХП, осложненный </a:t>
            </a:r>
            <a:r>
              <a:rPr lang="ru-RU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псевдокистой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головки ПЖ,  механической желтухой и </a:t>
            </a:r>
            <a:r>
              <a:rPr lang="ru-RU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декомпенсированным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стенозом 12 – </a:t>
            </a:r>
            <a:r>
              <a:rPr lang="ru-RU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перстной кишки – </a:t>
            </a:r>
            <a:r>
              <a:rPr lang="ru-RU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холецистостомия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дренирование кисты.</a:t>
            </a:r>
            <a:endParaRPr lang="uk-U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 descr="C:\Users\krivv\Desktop\Разные папки\Фотографии - Лапароскопия + Наружное др.Холедоха+ ЧЧХС\KEY70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428868"/>
            <a:ext cx="3214710" cy="2500330"/>
          </a:xfrm>
          <a:prstGeom prst="rect">
            <a:avLst/>
          </a:prstGeom>
          <a:noFill/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6786546" y="0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928794" y="571480"/>
            <a:ext cx="5000660" cy="914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3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Минимально </a:t>
            </a:r>
            <a:r>
              <a:rPr kumimoji="0" lang="ru-RU" sz="3200" b="1" i="0" u="none" strike="noStrike" kern="1200" cap="none" spc="-3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инвазивные</a:t>
            </a:r>
            <a:r>
              <a:rPr kumimoji="0" lang="ru-RU" sz="3200" b="1" i="0" u="none" strike="noStrike" kern="1200" cap="none" spc="-3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технологии (лапароскопия)</a:t>
            </a:r>
          </a:p>
        </p:txBody>
      </p:sp>
      <p:pic>
        <p:nvPicPr>
          <p:cNvPr id="10" name="Picture 8" descr="logo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14282" y="0"/>
            <a:ext cx="1214446" cy="1142984"/>
          </a:xfrm>
          <a:prstGeom prst="rect">
            <a:avLst/>
          </a:prstGeom>
          <a:noFill/>
          <a:ln/>
        </p:spPr>
      </p:pic>
      <p:pic>
        <p:nvPicPr>
          <p:cNvPr id="1026" name="Picture 2" descr="C:\Users\krivv\Desktop\Разные папки\!!!!!!!!!Фотографии - Лапароскопия + Наружное др.Холедоха+ ЧЧХС\KEY7000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2428868"/>
            <a:ext cx="3071834" cy="242889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714876" y="5286388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ЭВЛС: </a:t>
            </a:r>
            <a:r>
              <a:rPr lang="ru-RU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билиарный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ХП – ХЭ и наружное дренирование </a:t>
            </a:r>
            <a:r>
              <a:rPr lang="ru-RU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гепатикохоледоха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uk-U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786" y="1714488"/>
            <a:ext cx="2214578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больных</a:t>
            </a:r>
            <a:endParaRPr lang="uk-UA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14942" y="1857364"/>
            <a:ext cx="2000264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больных</a:t>
            </a:r>
            <a:endParaRPr lang="uk-UA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14282" y="0"/>
            <a:ext cx="1214446" cy="1142984"/>
          </a:xfrm>
          <a:prstGeom prst="rect">
            <a:avLst/>
          </a:prstGeom>
          <a:noFill/>
          <a:ln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6786546" y="0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643042" y="214290"/>
            <a:ext cx="5357850" cy="150019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3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Минимально </a:t>
            </a:r>
            <a:r>
              <a:rPr kumimoji="0" lang="ru-RU" sz="3200" b="1" i="0" u="none" strike="noStrike" kern="1200" cap="none" spc="-3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инвазивные</a:t>
            </a:r>
            <a:r>
              <a:rPr kumimoji="0" lang="ru-RU" sz="3200" b="1" i="0" u="none" strike="noStrike" kern="1200" cap="none" spc="-3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технологии (</a:t>
            </a:r>
            <a:r>
              <a:rPr lang="ru-RU" sz="3200" b="1" spc="-3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ЭРХПГ, ЭПСТ, </a:t>
            </a:r>
            <a:r>
              <a:rPr lang="ru-RU" sz="3200" b="1" spc="-3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стентирование</a:t>
            </a:r>
            <a:r>
              <a:rPr kumimoji="0" lang="ru-RU" sz="3200" b="1" i="0" u="none" strike="noStrike" kern="1200" cap="none" spc="-3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5715016"/>
            <a:ext cx="371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Эндофото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ЭПСТ и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стентирование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ГПП</a:t>
            </a:r>
            <a:endParaRPr lang="uk-UA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lum contrast="20000"/>
          </a:blip>
          <a:srcRect l="3442"/>
          <a:stretch>
            <a:fillRect/>
          </a:stretch>
        </p:blipFill>
        <p:spPr bwMode="auto">
          <a:xfrm>
            <a:off x="3643306" y="2928934"/>
            <a:ext cx="550069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lum contrast="10000"/>
          </a:blip>
          <a:srcRect/>
          <a:stretch>
            <a:fillRect/>
          </a:stretch>
        </p:blipFill>
        <p:spPr bwMode="auto">
          <a:xfrm>
            <a:off x="285720" y="2571744"/>
            <a:ext cx="299085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500034" y="5715016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ЭРХПГ – стеноз и расширение ГПП</a:t>
            </a:r>
            <a:endParaRPr lang="uk-UA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9058" y="1928802"/>
            <a:ext cx="4143404" cy="95410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больных ЭПСТ, </a:t>
            </a:r>
            <a:r>
              <a:rPr lang="ru-RU" sz="2800" spc="-3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т.ч. – </a:t>
            </a:r>
            <a:r>
              <a:rPr lang="ru-RU" sz="2800" spc="-3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стентирование</a:t>
            </a:r>
            <a:r>
              <a:rPr lang="ru-RU" sz="2800" spc="-3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- 2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uk-UA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071670" y="428604"/>
            <a:ext cx="4714908" cy="1143000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Кистозная форма ХП</a:t>
            </a:r>
          </a:p>
        </p:txBody>
      </p:sp>
      <p:sp>
        <p:nvSpPr>
          <p:cNvPr id="147459" name="Text Box 3"/>
          <p:cNvSpPr txBox="1">
            <a:spLocks noChangeArrowheads="1"/>
          </p:cNvSpPr>
          <p:nvPr/>
        </p:nvSpPr>
        <p:spPr bwMode="auto">
          <a:xfrm>
            <a:off x="304800" y="2438400"/>
            <a:ext cx="342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uk-UA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00034" y="1928802"/>
            <a:ext cx="4357694" cy="3643338"/>
            <a:chOff x="576" y="864"/>
            <a:chExt cx="2160" cy="1296"/>
          </a:xfrm>
        </p:grpSpPr>
        <p:pic>
          <p:nvPicPr>
            <p:cNvPr id="147462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6" y="864"/>
              <a:ext cx="2112" cy="1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7463" name="Line 7"/>
            <p:cNvSpPr>
              <a:spLocks noChangeShapeType="1"/>
            </p:cNvSpPr>
            <p:nvPr/>
          </p:nvSpPr>
          <p:spPr bwMode="auto">
            <a:xfrm flipH="1">
              <a:off x="1920" y="1104"/>
              <a:ext cx="816" cy="336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47465" name="Text Box 9"/>
          <p:cNvSpPr txBox="1">
            <a:spLocks noChangeArrowheads="1"/>
          </p:cNvSpPr>
          <p:nvPr/>
        </p:nvSpPr>
        <p:spPr bwMode="auto">
          <a:xfrm>
            <a:off x="500034" y="5643578"/>
            <a:ext cx="3810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Внутреннее дренирование </a:t>
            </a:r>
          </a:p>
        </p:txBody>
      </p:sp>
      <p:sp>
        <p:nvSpPr>
          <p:cNvPr id="147466" name="Text Box 10"/>
          <p:cNvSpPr txBox="1">
            <a:spLocks noChangeArrowheads="1"/>
          </p:cNvSpPr>
          <p:nvPr/>
        </p:nvSpPr>
        <p:spPr bwMode="auto">
          <a:xfrm>
            <a:off x="5105400" y="5334000"/>
            <a:ext cx="3352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uk-UA" sz="3200"/>
          </a:p>
        </p:txBody>
      </p:sp>
      <p:pic>
        <p:nvPicPr>
          <p:cNvPr id="147468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928802"/>
            <a:ext cx="3629025" cy="3429024"/>
          </a:xfrm>
          <a:prstGeom prst="rect">
            <a:avLst/>
          </a:prstGeom>
          <a:noFill/>
        </p:spPr>
      </p:pic>
      <p:pic>
        <p:nvPicPr>
          <p:cNvPr id="13" name="Picture 8" descr="logo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14282" y="0"/>
            <a:ext cx="1214446" cy="1142984"/>
          </a:xfrm>
          <a:prstGeom prst="rect">
            <a:avLst/>
          </a:prstGeom>
          <a:noFill/>
          <a:ln/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>
            <a:lum contrast="20000"/>
          </a:blip>
          <a:srcRect/>
          <a:stretch>
            <a:fillRect/>
          </a:stretch>
        </p:blipFill>
        <p:spPr bwMode="auto">
          <a:xfrm>
            <a:off x="6929454" y="0"/>
            <a:ext cx="22145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857884" y="5429264"/>
            <a:ext cx="2143140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45 больных</a:t>
            </a:r>
            <a:endParaRPr lang="uk-UA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6215106" cy="121444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Внутреннее дренирование: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цистодуоденостомия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+ гуморальное отключение ПЖ</a:t>
            </a:r>
            <a:endParaRPr lang="uk-U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734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2071678"/>
            <a:ext cx="321471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9" name="Picture 7" descr="IMG_02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4429132"/>
            <a:ext cx="321471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logo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1214446" cy="1142984"/>
          </a:xfrm>
          <a:prstGeom prst="rect">
            <a:avLst/>
          </a:prstGeom>
          <a:noFill/>
          <a:ln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>
            <a:lum contrast="20000"/>
          </a:blip>
          <a:srcRect/>
          <a:stretch>
            <a:fillRect/>
          </a:stretch>
        </p:blipFill>
        <p:spPr bwMode="auto">
          <a:xfrm>
            <a:off x="7643834" y="0"/>
            <a:ext cx="150016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3929066"/>
            <a:ext cx="40719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гуморального отключения ПЖ: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снижение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секреторного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напряжения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железе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счет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исключения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err="1" smtClean="0">
                <a:solidFill>
                  <a:srgbClr val="FF0000"/>
                </a:solidFill>
              </a:rPr>
              <a:t>гиперэкспрессии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r>
              <a:rPr lang="uk-UA" dirty="0" err="1" smtClean="0">
                <a:solidFill>
                  <a:srgbClr val="FF0000"/>
                </a:solidFill>
              </a:rPr>
              <a:t>секретина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r>
              <a:rPr lang="uk-UA" dirty="0" err="1" smtClean="0">
                <a:solidFill>
                  <a:srgbClr val="FF0000"/>
                </a:solidFill>
              </a:rPr>
              <a:t>S­клетками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r>
              <a:rPr lang="uk-UA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уменьшением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объема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панкреатического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сока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концентрации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ферментов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приводит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снижению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протокового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тканевого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давления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ПЖ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болевых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ощущений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uk-U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6314" y="1500174"/>
            <a:ext cx="1785950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больных</a:t>
            </a:r>
            <a:endParaRPr lang="uk-UA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1500175"/>
            <a:ext cx="357190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14612" y="571480"/>
            <a:ext cx="3857652" cy="63184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</a:t>
            </a:r>
            <a:endParaRPr lang="uk-U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6643734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715008" y="2143116"/>
            <a:ext cx="3428992" cy="55707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Ближайшие:</a:t>
            </a:r>
          </a:p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Осложнения – 27,8%</a:t>
            </a:r>
          </a:p>
          <a:p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Релапаротомия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1.5%</a:t>
            </a:r>
          </a:p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Летальность – 1,5%</a:t>
            </a:r>
          </a:p>
          <a:p>
            <a:endParaRPr lang="ru-RU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Отдаленные </a:t>
            </a:r>
          </a:p>
          <a:p>
            <a:pPr algn="ctr"/>
            <a:r>
              <a:rPr lang="ru-RU" sz="2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(1-7 лет):</a:t>
            </a:r>
          </a:p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Летальность – 5,6%</a:t>
            </a:r>
          </a:p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Сахарный диабет – 19,2%</a:t>
            </a:r>
          </a:p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Хорошее качество жизни – 72,2% </a:t>
            </a:r>
          </a:p>
          <a:p>
            <a:endParaRPr lang="ru-RU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uk-UA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6786546" y="0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logo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14282" y="0"/>
            <a:ext cx="1214446" cy="1142984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000108"/>
            <a:ext cx="4000528" cy="838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3600" dirty="0" smtClean="0">
                <a:latin typeface="+mn-lt"/>
                <a:cs typeface="Times New Roman" pitchFamily="18" charset="0"/>
              </a:rPr>
              <a:t>Эпидемиология</a:t>
            </a:r>
            <a:endParaRPr lang="uk-UA" sz="3600" dirty="0">
              <a:latin typeface="+mn-lt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928802"/>
            <a:ext cx="7924800" cy="51398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ru-RU" sz="2400" dirty="0">
                <a:cs typeface="Times New Roman" pitchFamily="18" charset="0"/>
              </a:rPr>
              <a:t>По  темпам развития ХП занимает лидирующее положение в гастроэнтерологии.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400" dirty="0">
                <a:solidFill>
                  <a:srgbClr val="C00000"/>
                </a:solidFill>
                <a:cs typeface="Times New Roman" pitchFamily="18" charset="0"/>
              </a:rPr>
              <a:t>Распространенность в Европе – 8,2-27,4 на 100 тыс. населения.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400" dirty="0">
                <a:cs typeface="Times New Roman" pitchFamily="18" charset="0"/>
              </a:rPr>
              <a:t>В Японии – 25-30 на 100 тыс. населения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400" dirty="0">
                <a:solidFill>
                  <a:srgbClr val="C00000"/>
                </a:solidFill>
                <a:cs typeface="Times New Roman" pitchFamily="18" charset="0"/>
              </a:rPr>
              <a:t>В Украине: в 1997 г. – 67-89;  в 2002 г. - около 150, если верить статистике.</a:t>
            </a:r>
          </a:p>
          <a:p>
            <a:pPr algn="just">
              <a:buFont typeface="Wingdings" pitchFamily="2" charset="2"/>
              <a:buNone/>
              <a:defRPr/>
            </a:pPr>
            <a:endParaRPr lang="en-US" sz="2400" dirty="0">
              <a:cs typeface="Times New Roman" pitchFamily="18" charset="0"/>
            </a:endParaRPr>
          </a:p>
          <a:p>
            <a:pPr algn="ctr">
              <a:buFont typeface="Wingdings" pitchFamily="2" charset="2"/>
              <a:buChar char="v"/>
              <a:defRPr/>
            </a:pPr>
            <a:r>
              <a:rPr lang="ru-RU" sz="2800" dirty="0">
                <a:cs typeface="Times New Roman" pitchFamily="18" charset="0"/>
              </a:rPr>
              <a:t>В течение 5 лет умирают 6,3% больных ХП, 10 лет – 30%, в течение 20 лет – около 50% больных ХП из-за прогрессивных и необратимых изменений ПЖ 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uk-UA" sz="2400" dirty="0">
              <a:cs typeface="Times New Roman" pitchFamily="18" charset="0"/>
            </a:endParaRPr>
          </a:p>
        </p:txBody>
      </p:sp>
      <p:pic>
        <p:nvPicPr>
          <p:cNvPr id="5" name="Picture 8" descr="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57158" y="214290"/>
            <a:ext cx="1571636" cy="1428760"/>
          </a:xfrm>
          <a:prstGeom prst="rect">
            <a:avLst/>
          </a:prstGeom>
          <a:noFill/>
          <a:ln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6500826" y="0"/>
            <a:ext cx="235745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3428992" y="642918"/>
            <a:ext cx="2500330" cy="560388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Выводы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43050"/>
            <a:ext cx="9144000" cy="4429156"/>
          </a:xfrm>
        </p:spPr>
        <p:txBody>
          <a:bodyPr>
            <a:noAutofit/>
          </a:bodyPr>
          <a:lstStyle/>
          <a:p>
            <a:pPr marL="457200" indent="-457200">
              <a:lnSpc>
                <a:spcPct val="90000"/>
              </a:lnSpc>
            </a:pP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Дуоденосохраняющие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операции при ХП являются более физиологичными, однако их выполнение оправдано только в случаях обязательного гистологического подтверждения доброкачественного характера заболевания, что не всегда возможно из-за сложностей  исключения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протоковой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карциномы ПЖ  (1 наблюдение).  Вид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дуоденосохраняющей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резекции определяется выраженностью изменений тканей, окружающих ПЖ. 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проксимальных резекций ПЖ при осложненном ХП в виде стеноза 12-перстной кишки, непроходимости ОЖП и невозможности исключить малигнизацию,  методом выбора является ПДР, несмотря на снижение качества жизни у ряда больных после операции. </a:t>
            </a:r>
          </a:p>
        </p:txBody>
      </p:sp>
      <p:pic>
        <p:nvPicPr>
          <p:cNvPr id="5" name="Picture 8" descr="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14282" y="0"/>
            <a:ext cx="1214446" cy="1142984"/>
          </a:xfrm>
          <a:prstGeom prst="rect">
            <a:avLst/>
          </a:prstGeom>
          <a:noFill/>
          <a:ln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6786546" y="0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14678" y="1071546"/>
            <a:ext cx="3071834" cy="560388"/>
          </a:xfrm>
          <a:noFill/>
        </p:spPr>
        <p:txBody>
          <a:bodyPr>
            <a:noAutofit/>
          </a:bodyPr>
          <a:lstStyle/>
          <a:p>
            <a:pPr eaLnBrk="1" hangingPunct="1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Выводы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43050"/>
            <a:ext cx="9144000" cy="4591064"/>
          </a:xfrm>
        </p:spPr>
        <p:txBody>
          <a:bodyPr>
            <a:normAutofit fontScale="92500" lnSpcReduction="20000"/>
          </a:bodyPr>
          <a:lstStyle/>
          <a:p>
            <a:pPr marL="457200" indent="-457200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преимущественно 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изолированном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фиброзно-дегенеративном процессе в дистальных отделах ПЖ, 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длительно </a:t>
            </a:r>
            <a:r>
              <a:rPr lang="ru-RU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неразрешающихся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последствиях перенесенного </a:t>
            </a:r>
            <a:r>
              <a:rPr lang="ru-RU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панкреонекроза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необходимо выполнять дистальную резекцию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максимальным сохранением функционально активной ткани железы.</a:t>
            </a:r>
          </a:p>
          <a:p>
            <a:pPr marL="457200" indent="-457200" algn="ctr">
              <a:buNone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Выполнение дистальной резекции ПЖ при диффузном ХП неэффективно и нецелесообразно!!!</a:t>
            </a:r>
            <a:endParaRPr lang="en-US" sz="2800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457200" indent="-457200" eaLnBrk="1" hangingPunct="1"/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ыбор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метода операции при кистах ПЖ зависит от многих факторов, основными из которых являются наличие сообщения полости кисты с ГПП, сроки и течение заболевания.</a:t>
            </a:r>
          </a:p>
          <a:p>
            <a:pPr marL="457200" indent="-457200" eaLnBrk="1" hangingPunct="1"/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6786546" y="0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14282" y="0"/>
            <a:ext cx="1214446" cy="1142984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B5A92-EE8C-4033-AA39-DE2CF64A31FB}" type="slidenum">
              <a:rPr lang="ru-RU"/>
              <a:pPr/>
              <a:t>32</a:t>
            </a:fld>
            <a:endParaRPr lang="ru-RU"/>
          </a:p>
        </p:txBody>
      </p:sp>
      <p:pic>
        <p:nvPicPr>
          <p:cNvPr id="166931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786058"/>
            <a:ext cx="2643206" cy="1873250"/>
          </a:xfrm>
          <a:prstGeom prst="rect">
            <a:avLst/>
          </a:prstGeo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166916" name="Rectangle 4"/>
          <p:cNvSpPr>
            <a:spLocks noChangeArrowheads="1"/>
          </p:cNvSpPr>
          <p:nvPr/>
        </p:nvSpPr>
        <p:spPr bwMode="auto">
          <a:xfrm>
            <a:off x="714348" y="214290"/>
            <a:ext cx="34591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 В ЗАКЛЮЧЕНИЕ…</a:t>
            </a:r>
          </a:p>
        </p:txBody>
      </p:sp>
      <p:sp>
        <p:nvSpPr>
          <p:cNvPr id="166919" name="Rectangle 7"/>
          <p:cNvSpPr>
            <a:spLocks noChangeArrowheads="1"/>
          </p:cNvSpPr>
          <p:nvPr/>
        </p:nvSpPr>
        <p:spPr bwMode="auto">
          <a:xfrm>
            <a:off x="0" y="1857364"/>
            <a:ext cx="59039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8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МЫ ДАЛЕКИ ОТ МЫСЛИ ….</a:t>
            </a:r>
          </a:p>
        </p:txBody>
      </p:sp>
      <p:sp>
        <p:nvSpPr>
          <p:cNvPr id="166920" name="Rectangle 8"/>
          <p:cNvSpPr>
            <a:spLocks noChangeArrowheads="1"/>
          </p:cNvSpPr>
          <p:nvPr/>
        </p:nvSpPr>
        <p:spPr bwMode="auto">
          <a:xfrm>
            <a:off x="0" y="3214686"/>
            <a:ext cx="4895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8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ПРЕТЕНДУЕМ НА ….</a:t>
            </a:r>
          </a:p>
        </p:txBody>
      </p:sp>
      <p:sp>
        <p:nvSpPr>
          <p:cNvPr id="166921" name="Rectangle 9"/>
          <p:cNvSpPr>
            <a:spLocks noChangeArrowheads="1"/>
          </p:cNvSpPr>
          <p:nvPr/>
        </p:nvSpPr>
        <p:spPr bwMode="auto">
          <a:xfrm>
            <a:off x="0" y="4857760"/>
            <a:ext cx="39957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8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 НАДЕЕМСЯ ….</a:t>
            </a:r>
          </a:p>
        </p:txBody>
      </p:sp>
      <p:pic>
        <p:nvPicPr>
          <p:cNvPr id="166930" name="Picture 18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5357818" y="1285860"/>
            <a:ext cx="2643206" cy="1500198"/>
          </a:xfrm>
          <a:prstGeom prst="rect">
            <a:avLst/>
          </a:prstGeo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166934" name="Picture 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4714884"/>
            <a:ext cx="2786082" cy="1928826"/>
          </a:xfrm>
          <a:prstGeom prst="rect">
            <a:avLst/>
          </a:prstGeo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11" name="Picture 8" descr="logo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57158" y="0"/>
            <a:ext cx="928694" cy="785818"/>
          </a:xfrm>
          <a:prstGeom prst="rect">
            <a:avLst/>
          </a:prstGeom>
          <a:noFill/>
          <a:ln/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7">
            <a:lum contrast="20000"/>
          </a:blip>
          <a:srcRect/>
          <a:stretch>
            <a:fillRect/>
          </a:stretch>
        </p:blipFill>
        <p:spPr bwMode="auto">
          <a:xfrm>
            <a:off x="6786546" y="0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Ваше терпение и внимание!</a:t>
            </a:r>
            <a:endParaRPr lang="uk-U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Tulip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000364" y="3214686"/>
            <a:ext cx="4018609" cy="2886074"/>
          </a:xfrm>
        </p:spPr>
      </p:pic>
      <p:pic>
        <p:nvPicPr>
          <p:cNvPr id="7" name="Picture 8" descr="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928694" cy="928670"/>
          </a:xfrm>
          <a:prstGeom prst="rect">
            <a:avLst/>
          </a:prstGeom>
          <a:noFill/>
          <a:ln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>
            <a:lum contrast="20000"/>
          </a:blip>
          <a:srcRect/>
          <a:stretch>
            <a:fillRect/>
          </a:stretch>
        </p:blipFill>
        <p:spPr bwMode="auto">
          <a:xfrm>
            <a:off x="6786546" y="0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71670" y="214290"/>
            <a:ext cx="450059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Материалы и методы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071678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714488"/>
            <a:ext cx="892971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sz="2400" dirty="0" smtClean="0"/>
              <a:t> </a:t>
            </a:r>
            <a:r>
              <a:rPr lang="uk-UA" sz="2400" dirty="0" err="1" smtClean="0"/>
              <a:t>Проанализированы</a:t>
            </a:r>
            <a:r>
              <a:rPr lang="uk-UA" sz="2400" dirty="0" smtClean="0"/>
              <a:t> </a:t>
            </a:r>
            <a:r>
              <a:rPr lang="uk-UA" sz="2400" dirty="0" err="1" smtClean="0"/>
              <a:t>результаты</a:t>
            </a:r>
            <a:r>
              <a:rPr lang="uk-UA" sz="2400" dirty="0" smtClean="0"/>
              <a:t> </a:t>
            </a:r>
            <a:r>
              <a:rPr lang="uk-UA" sz="2400" dirty="0" err="1" smtClean="0"/>
              <a:t>лечения</a:t>
            </a:r>
            <a:r>
              <a:rPr lang="en-US" sz="2400" dirty="0" smtClean="0"/>
              <a:t> </a:t>
            </a:r>
            <a:r>
              <a:rPr lang="uk-UA" sz="2400" dirty="0" smtClean="0"/>
              <a:t>198 </a:t>
            </a:r>
            <a:r>
              <a:rPr lang="uk-UA" sz="2400" dirty="0" err="1" smtClean="0"/>
              <a:t>больных</a:t>
            </a:r>
            <a:r>
              <a:rPr lang="uk-UA" sz="2400" dirty="0" smtClean="0"/>
              <a:t> в </a:t>
            </a:r>
            <a:r>
              <a:rPr lang="uk-UA" sz="2400" dirty="0" err="1" smtClean="0"/>
              <a:t>возрасте</a:t>
            </a:r>
            <a:r>
              <a:rPr lang="uk-UA" sz="2400" dirty="0" smtClean="0"/>
              <a:t> 23-73</a:t>
            </a:r>
            <a:r>
              <a:rPr lang="en-US" sz="2400" dirty="0" smtClean="0"/>
              <a:t> </a:t>
            </a:r>
            <a:r>
              <a:rPr lang="ru-RU" sz="2400" dirty="0" smtClean="0"/>
              <a:t>лет</a:t>
            </a:r>
            <a:r>
              <a:rPr lang="en-US" sz="2400" dirty="0" smtClean="0"/>
              <a:t>.</a:t>
            </a:r>
            <a:endParaRPr lang="uk-UA" sz="2400" dirty="0" smtClean="0"/>
          </a:p>
          <a:p>
            <a:pPr>
              <a:buFont typeface="Arial" pitchFamily="34" charset="0"/>
              <a:buChar char="•"/>
            </a:pPr>
            <a:r>
              <a:rPr lang="uk-UA" sz="2400" dirty="0" smtClean="0">
                <a:solidFill>
                  <a:srgbClr val="C00000"/>
                </a:solidFill>
              </a:rPr>
              <a:t> </a:t>
            </a:r>
            <a:r>
              <a:rPr lang="uk-UA" sz="2400" dirty="0" err="1" smtClean="0">
                <a:solidFill>
                  <a:srgbClr val="C00000"/>
                </a:solidFill>
              </a:rPr>
              <a:t>Классификация</a:t>
            </a:r>
            <a:r>
              <a:rPr lang="uk-UA" sz="2400" dirty="0" smtClean="0">
                <a:solidFill>
                  <a:srgbClr val="C00000"/>
                </a:solidFill>
              </a:rPr>
              <a:t> А.А.</a:t>
            </a:r>
            <a:r>
              <a:rPr lang="uk-UA" sz="2400" dirty="0" err="1" smtClean="0">
                <a:solidFill>
                  <a:srgbClr val="C00000"/>
                </a:solidFill>
              </a:rPr>
              <a:t>Шалимова</a:t>
            </a:r>
            <a:r>
              <a:rPr lang="uk-UA" sz="2400" dirty="0" smtClean="0">
                <a:solidFill>
                  <a:srgbClr val="C00000"/>
                </a:solidFill>
              </a:rPr>
              <a:t> с </a:t>
            </a:r>
            <a:r>
              <a:rPr lang="uk-UA" sz="2400" dirty="0" err="1" smtClean="0">
                <a:solidFill>
                  <a:srgbClr val="C00000"/>
                </a:solidFill>
              </a:rPr>
              <a:t>соавт</a:t>
            </a:r>
            <a:r>
              <a:rPr lang="uk-UA" sz="2400" dirty="0" smtClean="0">
                <a:solidFill>
                  <a:srgbClr val="C00000"/>
                </a:solidFill>
              </a:rPr>
              <a:t>. (1997).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Диагностические критерии – в соответствии  с рекомендациями </a:t>
            </a:r>
            <a:r>
              <a:rPr lang="en-US" sz="2400" dirty="0" smtClean="0"/>
              <a:t>Japan Pancreas </a:t>
            </a:r>
            <a:r>
              <a:rPr lang="en-US" sz="2400" dirty="0" err="1" smtClean="0"/>
              <a:t>Sosiety</a:t>
            </a:r>
            <a:r>
              <a:rPr lang="en-US" sz="2400" dirty="0" smtClean="0"/>
              <a:t> </a:t>
            </a:r>
            <a:r>
              <a:rPr lang="ru-RU" sz="2400" dirty="0" smtClean="0"/>
              <a:t> (2004).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C00000"/>
                </a:solidFill>
              </a:rPr>
              <a:t> Диагностическая и лечебная тактика – по  модифицированным рекомендациям «</a:t>
            </a:r>
            <a:r>
              <a:rPr lang="ru-RU" sz="2400" dirty="0" err="1" smtClean="0">
                <a:solidFill>
                  <a:srgbClr val="C00000"/>
                </a:solidFill>
              </a:rPr>
              <a:t>Тhe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</a:rPr>
              <a:t>American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</a:rPr>
              <a:t>Gastroenterological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</a:rPr>
              <a:t>Association</a:t>
            </a:r>
            <a:r>
              <a:rPr lang="ru-RU" sz="2400" dirty="0" smtClean="0">
                <a:solidFill>
                  <a:srgbClr val="C00000"/>
                </a:solidFill>
              </a:rPr>
              <a:t>» (AGA) 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sym typeface="Symbol"/>
              </a:rPr>
              <a:t></a:t>
            </a:r>
            <a:r>
              <a:rPr lang="en-US" sz="2400" dirty="0" smtClean="0">
                <a:solidFill>
                  <a:srgbClr val="C00000"/>
                </a:solidFill>
                <a:sym typeface="Symbol"/>
              </a:rPr>
              <a:t>   </a:t>
            </a:r>
            <a:r>
              <a:rPr lang="en-US" sz="2400" i="1" dirty="0" smtClean="0"/>
              <a:t>S</a:t>
            </a:r>
            <a:r>
              <a:rPr lang="uk-UA" sz="2400" i="1" dirty="0" smtClean="0"/>
              <a:t>. </a:t>
            </a:r>
            <a:r>
              <a:rPr lang="en-US" sz="2400" i="1" dirty="0" smtClean="0"/>
              <a:t>T</a:t>
            </a:r>
            <a:r>
              <a:rPr lang="uk-UA" sz="2400" i="1" dirty="0" smtClean="0"/>
              <a:t>. </a:t>
            </a:r>
            <a:r>
              <a:rPr lang="en-US" sz="2400" i="1" dirty="0" err="1" smtClean="0"/>
              <a:t>Ammann</a:t>
            </a:r>
            <a:r>
              <a:rPr lang="uk-UA" sz="2400" i="1" dirty="0" smtClean="0"/>
              <a:t> и </a:t>
            </a:r>
            <a:r>
              <a:rPr lang="en-US" sz="2400" i="1" dirty="0" smtClean="0"/>
              <a:t>P</a:t>
            </a:r>
            <a:r>
              <a:rPr lang="uk-UA" sz="2400" i="1" dirty="0" smtClean="0"/>
              <a:t>. </a:t>
            </a:r>
            <a:r>
              <a:rPr lang="en-US" sz="2400" i="1" dirty="0" smtClean="0"/>
              <a:t>P</a:t>
            </a:r>
            <a:r>
              <a:rPr lang="uk-UA" sz="2400" i="1" dirty="0" smtClean="0"/>
              <a:t>. </a:t>
            </a:r>
            <a:r>
              <a:rPr lang="en-US" sz="2400" i="1" dirty="0" err="1" smtClean="0"/>
              <a:t>Toskes</a:t>
            </a:r>
            <a:r>
              <a:rPr lang="en-US" sz="2400" i="1" dirty="0" smtClean="0"/>
              <a:t> </a:t>
            </a:r>
            <a:r>
              <a:rPr lang="uk-UA" sz="2400" i="1" dirty="0" smtClean="0"/>
              <a:t>(1998).</a:t>
            </a:r>
          </a:p>
          <a:p>
            <a:pPr>
              <a:buFont typeface="Arial" pitchFamily="34" charset="0"/>
              <a:buChar char="•"/>
            </a:pPr>
            <a:r>
              <a:rPr lang="uk-UA" sz="2400" dirty="0" smtClean="0"/>
              <a:t> </a:t>
            </a:r>
            <a:r>
              <a:rPr lang="uk-UA" sz="2400" dirty="0" err="1" smtClean="0"/>
              <a:t>Хирургическая</a:t>
            </a:r>
            <a:r>
              <a:rPr lang="uk-UA" sz="2400" dirty="0" smtClean="0"/>
              <a:t> тактика </a:t>
            </a:r>
            <a:r>
              <a:rPr lang="uk-UA" sz="2400" dirty="0" err="1" smtClean="0"/>
              <a:t>соответствовала</a:t>
            </a:r>
            <a:r>
              <a:rPr lang="uk-UA" sz="2400" dirty="0" smtClean="0"/>
              <a:t> </a:t>
            </a:r>
            <a:r>
              <a:rPr lang="uk-UA" sz="2400" dirty="0" err="1" smtClean="0"/>
              <a:t>рекомендациям</a:t>
            </a:r>
            <a:r>
              <a:rPr lang="uk-UA" sz="2400" dirty="0" smtClean="0"/>
              <a:t> </a:t>
            </a:r>
            <a:r>
              <a:rPr lang="uk-UA" sz="2400" dirty="0" err="1" smtClean="0"/>
              <a:t>Международной</a:t>
            </a:r>
            <a:r>
              <a:rPr lang="uk-UA" sz="2400" dirty="0" smtClean="0"/>
              <a:t> </a:t>
            </a:r>
            <a:r>
              <a:rPr lang="uk-UA" sz="2400" dirty="0" err="1" smtClean="0"/>
              <a:t>организации</a:t>
            </a:r>
            <a:r>
              <a:rPr lang="uk-UA" sz="2400" dirty="0" smtClean="0"/>
              <a:t> </a:t>
            </a:r>
            <a:r>
              <a:rPr lang="uk-UA" sz="2400" dirty="0" err="1" smtClean="0"/>
              <a:t>“Ассоциация</a:t>
            </a:r>
            <a:r>
              <a:rPr lang="uk-UA" sz="2400" dirty="0" smtClean="0"/>
              <a:t> </a:t>
            </a:r>
            <a:r>
              <a:rPr lang="uk-UA" sz="2400" dirty="0" err="1" smtClean="0"/>
              <a:t>хирургов-гепатологов”</a:t>
            </a:r>
            <a:r>
              <a:rPr lang="uk-UA" sz="2400" dirty="0" smtClean="0"/>
              <a:t> (2004-2008).</a:t>
            </a:r>
            <a:endParaRPr lang="uk-UA" sz="2400" dirty="0" smtClean="0">
              <a:solidFill>
                <a:srgbClr val="C00000"/>
              </a:solidFill>
            </a:endParaRPr>
          </a:p>
          <a:p>
            <a:endParaRPr lang="uk-UA" dirty="0"/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6786578" y="214290"/>
            <a:ext cx="214314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57158" y="214290"/>
            <a:ext cx="1214446" cy="1285884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14290"/>
            <a:ext cx="3500462" cy="71911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Осложнения ХП</a:t>
            </a:r>
            <a:endParaRPr lang="uk-U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6572264" y="0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57158" y="214290"/>
            <a:ext cx="1214446" cy="1000132"/>
          </a:xfrm>
          <a:prstGeom prst="rect">
            <a:avLst/>
          </a:prstGeom>
          <a:noFill/>
          <a:ln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1428736"/>
            <a:ext cx="7877175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Овал 9"/>
          <p:cNvSpPr/>
          <p:nvPr/>
        </p:nvSpPr>
        <p:spPr>
          <a:xfrm>
            <a:off x="2214546" y="5572140"/>
            <a:ext cx="1357322" cy="785818"/>
          </a:xfrm>
          <a:prstGeom prst="ellipse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Овал 10"/>
          <p:cNvSpPr/>
          <p:nvPr/>
        </p:nvSpPr>
        <p:spPr>
          <a:xfrm>
            <a:off x="1428728" y="3214686"/>
            <a:ext cx="2428892" cy="1500198"/>
          </a:xfrm>
          <a:prstGeom prst="ellipse">
            <a:avLst/>
          </a:prstGeom>
          <a:noFill/>
          <a:ln w="508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Овал 11"/>
          <p:cNvSpPr/>
          <p:nvPr/>
        </p:nvSpPr>
        <p:spPr>
          <a:xfrm>
            <a:off x="4786314" y="4429132"/>
            <a:ext cx="1500198" cy="1000132"/>
          </a:xfrm>
          <a:prstGeom prst="ellipse">
            <a:avLst/>
          </a:prstGeom>
          <a:noFill/>
          <a:ln w="50800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4"/>
          <p:cNvSpPr/>
          <p:nvPr/>
        </p:nvSpPr>
        <p:spPr>
          <a:xfrm>
            <a:off x="2500298" y="2285992"/>
            <a:ext cx="2071702" cy="500066"/>
          </a:xfrm>
          <a:prstGeom prst="rect">
            <a:avLst/>
          </a:prstGeom>
          <a:noFill/>
          <a:ln w="50800">
            <a:solidFill>
              <a:schemeClr val="accent1"/>
            </a:solidFill>
            <a:prstDash val="sysDash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572264" y="2357430"/>
            <a:ext cx="785818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Овал 16"/>
          <p:cNvSpPr/>
          <p:nvPr/>
        </p:nvSpPr>
        <p:spPr>
          <a:xfrm>
            <a:off x="857224" y="5857892"/>
            <a:ext cx="1143008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Овал 17"/>
          <p:cNvSpPr/>
          <p:nvPr/>
        </p:nvSpPr>
        <p:spPr>
          <a:xfrm>
            <a:off x="3571868" y="2928934"/>
            <a:ext cx="928694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0232" y="571480"/>
            <a:ext cx="464347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УЗИ – скрининг метод</a:t>
            </a:r>
            <a:endParaRPr lang="uk-UA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4714884"/>
            <a:ext cx="49292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УЗИ при ХП с преимущественным поражением головки ПЖ: а) </a:t>
            </a:r>
            <a:r>
              <a:rPr lang="ru-RU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кальцинаты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в головке ПЖ;           б) нерасширенный </a:t>
            </a:r>
            <a:r>
              <a:rPr lang="ru-RU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Вирсунгов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проток;                   в) </a:t>
            </a:r>
            <a:r>
              <a:rPr lang="ru-RU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псевдокиста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ПЖ; г) </a:t>
            </a:r>
            <a:r>
              <a:rPr lang="ru-RU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увеличеннная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головка ПЖ; </a:t>
            </a:r>
            <a:r>
              <a:rPr lang="ru-RU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 селезеночная вена.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Rectangle 55"/>
          <p:cNvSpPr>
            <a:spLocks noChangeArrowheads="1"/>
          </p:cNvSpPr>
          <p:nvPr/>
        </p:nvSpPr>
        <p:spPr bwMode="auto">
          <a:xfrm>
            <a:off x="5429256" y="2000240"/>
            <a:ext cx="3478193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Чувствительность  -        80-90%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(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Э.И.Гальперин, 2009)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7072330" y="142852"/>
            <a:ext cx="20716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/>
          <a:srcRect l="10938" b="7069"/>
          <a:stretch>
            <a:fillRect/>
          </a:stretch>
        </p:blipFill>
        <p:spPr bwMode="auto">
          <a:xfrm>
            <a:off x="285720" y="1428736"/>
            <a:ext cx="4786346" cy="325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8" descr="logo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57158" y="214290"/>
            <a:ext cx="1214446" cy="1000132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32" y="214290"/>
            <a:ext cx="4429156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Эндо-УЗИ</a:t>
            </a:r>
            <a:endParaRPr lang="ru-RU" sz="3600" dirty="0" smtClean="0">
              <a:latin typeface="+mn-lt"/>
            </a:endParaRP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643050"/>
            <a:ext cx="507209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Line 6"/>
          <p:cNvSpPr>
            <a:spLocks noChangeShapeType="1"/>
          </p:cNvSpPr>
          <p:nvPr/>
        </p:nvSpPr>
        <p:spPr bwMode="auto">
          <a:xfrm flipH="1" flipV="1">
            <a:off x="3357554" y="2714620"/>
            <a:ext cx="1524000" cy="3505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uk-UA"/>
          </a:p>
        </p:txBody>
      </p:sp>
      <p:sp>
        <p:nvSpPr>
          <p:cNvPr id="20485" name="Text Box 7"/>
          <p:cNvSpPr txBox="1">
            <a:spLocks noChangeArrowheads="1"/>
          </p:cNvSpPr>
          <p:nvPr/>
        </p:nvSpPr>
        <p:spPr bwMode="auto">
          <a:xfrm>
            <a:off x="4929190" y="5643578"/>
            <a:ext cx="243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C00000"/>
                </a:solidFill>
              </a:rPr>
              <a:t>Расширенный ГПП</a:t>
            </a:r>
          </a:p>
        </p:txBody>
      </p:sp>
      <p:sp>
        <p:nvSpPr>
          <p:cNvPr id="20486" name="Line 8"/>
          <p:cNvSpPr>
            <a:spLocks noChangeShapeType="1"/>
          </p:cNvSpPr>
          <p:nvPr/>
        </p:nvSpPr>
        <p:spPr bwMode="auto">
          <a:xfrm flipV="1">
            <a:off x="214282" y="3071810"/>
            <a:ext cx="1828800" cy="3200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uk-UA"/>
          </a:p>
        </p:txBody>
      </p:sp>
      <p:sp>
        <p:nvSpPr>
          <p:cNvPr id="20487" name="Line 9"/>
          <p:cNvSpPr>
            <a:spLocks noChangeShapeType="1"/>
          </p:cNvSpPr>
          <p:nvPr/>
        </p:nvSpPr>
        <p:spPr bwMode="auto">
          <a:xfrm flipV="1">
            <a:off x="214282" y="3143248"/>
            <a:ext cx="2286000" cy="3124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uk-UA"/>
          </a:p>
        </p:txBody>
      </p:sp>
      <p:sp>
        <p:nvSpPr>
          <p:cNvPr id="20488" name="Text Box 10"/>
          <p:cNvSpPr txBox="1">
            <a:spLocks noChangeArrowheads="1"/>
          </p:cNvSpPr>
          <p:nvPr/>
        </p:nvSpPr>
        <p:spPr bwMode="auto">
          <a:xfrm>
            <a:off x="785786" y="5572140"/>
            <a:ext cx="3200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C00000"/>
                </a:solidFill>
              </a:rPr>
              <a:t>Очаги фиброза с </a:t>
            </a:r>
            <a:r>
              <a:rPr lang="ru-RU" sz="2400" dirty="0" err="1">
                <a:solidFill>
                  <a:srgbClr val="C00000"/>
                </a:solidFill>
              </a:rPr>
              <a:t>кальцинатами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86446" y="2643182"/>
            <a:ext cx="3214710" cy="156966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Чувствительность -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90-95%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Glasbrenner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et. al., 2002)</a:t>
            </a:r>
            <a:endParaRPr lang="uk-UA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6429388" y="214290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logo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57158" y="214290"/>
            <a:ext cx="1214446" cy="1000132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785786" y="5643578"/>
            <a:ext cx="7786742" cy="914400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Воспалительный стеноз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VMS 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вследствие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комрессии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 ее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фиброзированной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 ПЖ и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псевдокистой</a:t>
            </a:r>
            <a:endParaRPr lang="uk-UA" sz="24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/>
          <a:srcRect t="3750" b="4374"/>
          <a:stretch>
            <a:fillRect/>
          </a:stretch>
        </p:blipFill>
        <p:spPr bwMode="auto">
          <a:xfrm>
            <a:off x="857224" y="2143116"/>
            <a:ext cx="739140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1785918" y="642918"/>
            <a:ext cx="4857784" cy="10772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Цветное допплеровское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картирование кровотока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5" name="Picture 8" descr="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14282" y="214290"/>
            <a:ext cx="1214446" cy="1143008"/>
          </a:xfrm>
          <a:prstGeom prst="rect">
            <a:avLst/>
          </a:prstGeom>
          <a:noFill/>
          <a:ln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>
            <a:lum contrast="20000"/>
          </a:blip>
          <a:srcRect/>
          <a:stretch>
            <a:fillRect/>
          </a:stretch>
        </p:blipFill>
        <p:spPr bwMode="auto">
          <a:xfrm>
            <a:off x="6786546" y="142852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86050" y="428604"/>
            <a:ext cx="3286148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СКТ</a:t>
            </a:r>
            <a:endParaRPr lang="uk-UA" dirty="0"/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5214942" y="1714488"/>
            <a:ext cx="2571768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Чувствительность 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СКТ 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sym typeface="Symbol"/>
              </a:rPr>
              <a:t> 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около 90%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7158" y="5214950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Увеличение головки ПЖ со </a:t>
            </a:r>
            <a:r>
              <a:rPr lang="ru-RU" sz="2400" dirty="0" err="1" smtClean="0">
                <a:solidFill>
                  <a:srgbClr val="C00000"/>
                </a:solidFill>
              </a:rPr>
              <a:t>сдавлением</a:t>
            </a:r>
            <a:r>
              <a:rPr lang="ru-RU" sz="2400" dirty="0" smtClean="0">
                <a:solidFill>
                  <a:srgbClr val="C00000"/>
                </a:solidFill>
              </a:rPr>
              <a:t> 12 п.к. и </a:t>
            </a:r>
            <a:r>
              <a:rPr lang="ru-RU" sz="2400" dirty="0" err="1" smtClean="0">
                <a:solidFill>
                  <a:srgbClr val="C00000"/>
                </a:solidFill>
              </a:rPr>
              <a:t>кальцинатыми</a:t>
            </a:r>
            <a:endParaRPr lang="uk-UA" sz="2400" dirty="0">
              <a:solidFill>
                <a:srgbClr val="C00000"/>
              </a:solidFill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6429388" y="0"/>
            <a:ext cx="2357454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928802"/>
            <a:ext cx="400052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2857496"/>
            <a:ext cx="373856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143504" y="5786454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C00000"/>
                </a:solidFill>
              </a:rPr>
              <a:t>Кальцификация</a:t>
            </a:r>
            <a:r>
              <a:rPr lang="ru-RU" sz="2400" dirty="0" smtClean="0">
                <a:solidFill>
                  <a:srgbClr val="C00000"/>
                </a:solidFill>
              </a:rPr>
              <a:t> ПЖ</a:t>
            </a:r>
            <a:endParaRPr lang="uk-UA" sz="2400" dirty="0">
              <a:solidFill>
                <a:srgbClr val="C00000"/>
              </a:solidFill>
            </a:endParaRPr>
          </a:p>
        </p:txBody>
      </p:sp>
      <p:pic>
        <p:nvPicPr>
          <p:cNvPr id="16" name="Picture 8" descr="logo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57158" y="214290"/>
            <a:ext cx="1857388" cy="1357322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2604</TotalTime>
  <Words>1439</Words>
  <PresentationFormat>Экран (4:3)</PresentationFormat>
  <Paragraphs>244</Paragraphs>
  <Slides>33</Slides>
  <Notes>33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Хирургическое лечение осложненных форм хронического панкреатита</vt:lpstr>
      <vt:lpstr>Актуальность</vt:lpstr>
      <vt:lpstr>Эпидемиология</vt:lpstr>
      <vt:lpstr>Слайд 4</vt:lpstr>
      <vt:lpstr>Осложнения ХП</vt:lpstr>
      <vt:lpstr>Слайд 6</vt:lpstr>
      <vt:lpstr>Эндо-УЗИ</vt:lpstr>
      <vt:lpstr>Воспалительный стеноз VMS вследствие комрессии ее фиброзированной ПЖ и псевдокистой</vt:lpstr>
      <vt:lpstr>Слайд 9</vt:lpstr>
      <vt:lpstr>ЭРХПГ </vt:lpstr>
      <vt:lpstr>Слайд 11</vt:lpstr>
      <vt:lpstr>Слайд 12</vt:lpstr>
      <vt:lpstr>История</vt:lpstr>
      <vt:lpstr>Основные принципы подхода к хирургии ХП </vt:lpstr>
      <vt:lpstr>Операция Бегера (1972)   </vt:lpstr>
      <vt:lpstr>Модификации операции Бегера </vt:lpstr>
      <vt:lpstr>Операция Фрея (1976, 1985) </vt:lpstr>
      <vt:lpstr>Схема операции Фрея с использованием кишечной вставки (идея Г.Г.Караванова и Д.И.Климанского, 1965)  при ХП и механической желтухе (дополняется гуморальным отключением ПЖ) </vt:lpstr>
      <vt:lpstr>Слайд 19</vt:lpstr>
      <vt:lpstr>Слайд 20</vt:lpstr>
      <vt:lpstr>Левосторонние резекции</vt:lpstr>
      <vt:lpstr>Основные методы лечения кист ПЖ</vt:lpstr>
      <vt:lpstr>Минимально инвазивные технологии (УЗИ)</vt:lpstr>
      <vt:lpstr>Минимально инвазивные технологии (УЗИ)</vt:lpstr>
      <vt:lpstr>Слайд 25</vt:lpstr>
      <vt:lpstr>Слайд 26</vt:lpstr>
      <vt:lpstr>Кистозная форма ХП</vt:lpstr>
      <vt:lpstr>Внутреннее дренирование: цистодуоденостомия + гуморальное отключение ПЖ</vt:lpstr>
      <vt:lpstr>Результаты</vt:lpstr>
      <vt:lpstr>Выводы</vt:lpstr>
      <vt:lpstr>Выводы</vt:lpstr>
      <vt:lpstr>Слайд 32</vt:lpstr>
      <vt:lpstr>Спасибо за Ваше терпение и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kriv</dc:creator>
  <cp:lastModifiedBy>Татьяна</cp:lastModifiedBy>
  <cp:revision>65</cp:revision>
  <dcterms:created xsi:type="dcterms:W3CDTF">2011-02-03T08:33:29Z</dcterms:created>
  <dcterms:modified xsi:type="dcterms:W3CDTF">2011-12-15T07:51:41Z</dcterms:modified>
</cp:coreProperties>
</file>