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37"/>
  </p:notesMasterIdLst>
  <p:handoutMasterIdLst>
    <p:handoutMasterId r:id="rId38"/>
  </p:handoutMasterIdLst>
  <p:sldIdLst>
    <p:sldId id="256" r:id="rId2"/>
    <p:sldId id="275" r:id="rId3"/>
    <p:sldId id="276" r:id="rId4"/>
    <p:sldId id="277" r:id="rId5"/>
    <p:sldId id="278" r:id="rId6"/>
    <p:sldId id="279" r:id="rId7"/>
    <p:sldId id="262" r:id="rId8"/>
    <p:sldId id="263" r:id="rId9"/>
    <p:sldId id="280" r:id="rId10"/>
    <p:sldId id="281" r:id="rId11"/>
    <p:sldId id="282" r:id="rId12"/>
    <p:sldId id="283" r:id="rId13"/>
    <p:sldId id="284" r:id="rId14"/>
    <p:sldId id="285" r:id="rId15"/>
    <p:sldId id="287" r:id="rId16"/>
    <p:sldId id="266" r:id="rId17"/>
    <p:sldId id="288" r:id="rId18"/>
    <p:sldId id="267" r:id="rId19"/>
    <p:sldId id="289" r:id="rId20"/>
    <p:sldId id="268" r:id="rId21"/>
    <p:sldId id="269" r:id="rId22"/>
    <p:sldId id="270" r:id="rId23"/>
    <p:sldId id="290" r:id="rId24"/>
    <p:sldId id="291" r:id="rId25"/>
    <p:sldId id="292" r:id="rId26"/>
    <p:sldId id="271" r:id="rId27"/>
    <p:sldId id="273" r:id="rId28"/>
    <p:sldId id="293" r:id="rId29"/>
    <p:sldId id="294" r:id="rId30"/>
    <p:sldId id="295" r:id="rId31"/>
    <p:sldId id="296" r:id="rId32"/>
    <p:sldId id="297" r:id="rId33"/>
    <p:sldId id="298" r:id="rId34"/>
    <p:sldId id="299" r:id="rId35"/>
    <p:sldId id="300" r:id="rId36"/>
  </p:sldIdLst>
  <p:sldSz cx="9144000" cy="6858000" type="screen4x3"/>
  <p:notesSz cx="6858000" cy="9947275"/>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7" d="100"/>
          <a:sy n="67" d="100"/>
        </p:scale>
        <p:origin x="1392"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99091"/>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sz="quarter" idx="1"/>
          </p:nvPr>
        </p:nvSpPr>
        <p:spPr>
          <a:xfrm>
            <a:off x="3884613" y="0"/>
            <a:ext cx="2971800" cy="499091"/>
          </a:xfrm>
          <a:prstGeom prst="rect">
            <a:avLst/>
          </a:prstGeom>
        </p:spPr>
        <p:txBody>
          <a:bodyPr vert="horz" lIns="91440" tIns="45720" rIns="91440" bIns="45720" rtlCol="0"/>
          <a:lstStyle>
            <a:lvl1pPr algn="r">
              <a:defRPr sz="1200"/>
            </a:lvl1pPr>
          </a:lstStyle>
          <a:p>
            <a:fld id="{9549FE89-0604-413F-96E3-6456F9CBEAE1}" type="datetimeFigureOut">
              <a:rPr lang="ru-RU" smtClean="0"/>
              <a:t>05.11.2019</a:t>
            </a:fld>
            <a:endParaRPr lang="ru-RU"/>
          </a:p>
        </p:txBody>
      </p:sp>
      <p:sp>
        <p:nvSpPr>
          <p:cNvPr id="4" name="Нижний колонтитул 3"/>
          <p:cNvSpPr>
            <a:spLocks noGrp="1"/>
          </p:cNvSpPr>
          <p:nvPr>
            <p:ph type="ftr" sz="quarter" idx="2"/>
          </p:nvPr>
        </p:nvSpPr>
        <p:spPr>
          <a:xfrm>
            <a:off x="0" y="9448185"/>
            <a:ext cx="2971800" cy="499090"/>
          </a:xfrm>
          <a:prstGeom prst="rect">
            <a:avLst/>
          </a:prstGeom>
        </p:spPr>
        <p:txBody>
          <a:bodyPr vert="horz" lIns="91440" tIns="45720" rIns="91440" bIns="45720" rtlCol="0" anchor="b"/>
          <a:lstStyle>
            <a:lvl1pPr algn="l">
              <a:defRPr sz="1200"/>
            </a:lvl1pPr>
          </a:lstStyle>
          <a:p>
            <a:endParaRPr lang="ru-RU"/>
          </a:p>
        </p:txBody>
      </p:sp>
      <p:sp>
        <p:nvSpPr>
          <p:cNvPr id="5" name="Номер слайда 4"/>
          <p:cNvSpPr>
            <a:spLocks noGrp="1"/>
          </p:cNvSpPr>
          <p:nvPr>
            <p:ph type="sldNum" sz="quarter" idx="3"/>
          </p:nvPr>
        </p:nvSpPr>
        <p:spPr>
          <a:xfrm>
            <a:off x="3884613" y="9448185"/>
            <a:ext cx="2971800" cy="499090"/>
          </a:xfrm>
          <a:prstGeom prst="rect">
            <a:avLst/>
          </a:prstGeom>
        </p:spPr>
        <p:txBody>
          <a:bodyPr vert="horz" lIns="91440" tIns="45720" rIns="91440" bIns="45720" rtlCol="0" anchor="b"/>
          <a:lstStyle>
            <a:lvl1pPr algn="r">
              <a:defRPr sz="1200"/>
            </a:lvl1pPr>
          </a:lstStyle>
          <a:p>
            <a:fld id="{53F31640-2E0D-4662-9D17-1401495A2312}" type="slidenum">
              <a:rPr lang="ru-RU" smtClean="0"/>
              <a:t>‹#›</a:t>
            </a:fld>
            <a:endParaRPr lang="ru-RU"/>
          </a:p>
        </p:txBody>
      </p:sp>
    </p:spTree>
    <p:extLst>
      <p:ext uri="{BB962C8B-B14F-4D97-AF65-F5344CB8AC3E}">
        <p14:creationId xmlns:p14="http://schemas.microsoft.com/office/powerpoint/2010/main" val="4080634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99091"/>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99091"/>
          </a:xfrm>
          <a:prstGeom prst="rect">
            <a:avLst/>
          </a:prstGeom>
        </p:spPr>
        <p:txBody>
          <a:bodyPr vert="horz" lIns="91440" tIns="45720" rIns="91440" bIns="45720" rtlCol="0"/>
          <a:lstStyle>
            <a:lvl1pPr algn="r">
              <a:defRPr sz="1200"/>
            </a:lvl1pPr>
          </a:lstStyle>
          <a:p>
            <a:fld id="{89B12979-2032-4BE4-915C-DACCC6C31A9B}" type="datetimeFigureOut">
              <a:rPr lang="ru-RU" smtClean="0"/>
              <a:t>05.11.2019</a:t>
            </a:fld>
            <a:endParaRPr lang="ru-RU"/>
          </a:p>
        </p:txBody>
      </p:sp>
      <p:sp>
        <p:nvSpPr>
          <p:cNvPr id="4" name="Образ слайда 3"/>
          <p:cNvSpPr>
            <a:spLocks noGrp="1" noRot="1" noChangeAspect="1"/>
          </p:cNvSpPr>
          <p:nvPr>
            <p:ph type="sldImg" idx="2"/>
          </p:nvPr>
        </p:nvSpPr>
        <p:spPr>
          <a:xfrm>
            <a:off x="1190625" y="1243013"/>
            <a:ext cx="4476750" cy="3357562"/>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787126"/>
            <a:ext cx="5486400" cy="391674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9448185"/>
            <a:ext cx="2971800" cy="49909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9448185"/>
            <a:ext cx="2971800" cy="499090"/>
          </a:xfrm>
          <a:prstGeom prst="rect">
            <a:avLst/>
          </a:prstGeom>
        </p:spPr>
        <p:txBody>
          <a:bodyPr vert="horz" lIns="91440" tIns="45720" rIns="91440" bIns="45720" rtlCol="0" anchor="b"/>
          <a:lstStyle>
            <a:lvl1pPr algn="r">
              <a:defRPr sz="1200"/>
            </a:lvl1pPr>
          </a:lstStyle>
          <a:p>
            <a:fld id="{5AE10342-9630-46D8-B267-FDEC8D6CBB1C}" type="slidenum">
              <a:rPr lang="ru-RU" smtClean="0"/>
              <a:t>‹#›</a:t>
            </a:fld>
            <a:endParaRPr lang="ru-RU"/>
          </a:p>
        </p:txBody>
      </p:sp>
    </p:spTree>
    <p:extLst>
      <p:ext uri="{BB962C8B-B14F-4D97-AF65-F5344CB8AC3E}">
        <p14:creationId xmlns:p14="http://schemas.microsoft.com/office/powerpoint/2010/main" val="37457732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5AE10342-9630-46D8-B267-FDEC8D6CBB1C}" type="slidenum">
              <a:rPr lang="ru-RU" smtClean="0"/>
              <a:t>2</a:t>
            </a:fld>
            <a:endParaRPr lang="ru-RU"/>
          </a:p>
        </p:txBody>
      </p:sp>
    </p:spTree>
    <p:extLst>
      <p:ext uri="{BB962C8B-B14F-4D97-AF65-F5344CB8AC3E}">
        <p14:creationId xmlns:p14="http://schemas.microsoft.com/office/powerpoint/2010/main" val="23365809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5AE10342-9630-46D8-B267-FDEC8D6CBB1C}" type="slidenum">
              <a:rPr lang="ru-RU" smtClean="0"/>
              <a:t>35</a:t>
            </a:fld>
            <a:endParaRPr lang="ru-RU"/>
          </a:p>
        </p:txBody>
      </p:sp>
    </p:spTree>
    <p:extLst>
      <p:ext uri="{BB962C8B-B14F-4D97-AF65-F5344CB8AC3E}">
        <p14:creationId xmlns:p14="http://schemas.microsoft.com/office/powerpoint/2010/main" val="22491146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6"/>
          <p:cNvGrpSpPr/>
          <p:nvPr/>
        </p:nvGrpSpPr>
        <p:grpSpPr>
          <a:xfrm>
            <a:off x="-8466" y="-8468"/>
            <a:ext cx="9169804" cy="6874935"/>
            <a:chOff x="-8466" y="-8468"/>
            <a:chExt cx="9169804" cy="6874935"/>
          </a:xfrm>
        </p:grpSpPr>
        <p:cxnSp>
          <p:nvCxnSpPr>
            <p:cNvPr id="17" name="Straight Connector 16"/>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9" name="Freeform 18"/>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Freeform 19"/>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Freeform 20"/>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21"/>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Freeform 22"/>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Freeform 23"/>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Freeform 24"/>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Freeform 2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DD133386-D916-4C67-8458-3949C62DC4DB}" type="datetime1">
              <a:rPr lang="ru-RU" smtClean="0"/>
              <a:t>05.11.2019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1E7FFEE-C820-45D6-9766-CE5DCFAF3999}" type="slidenum">
              <a:rPr lang="ru-RU" smtClean="0"/>
              <a:t>‹#›</a:t>
            </a:fld>
            <a:endParaRPr lang="ru-RU"/>
          </a:p>
        </p:txBody>
      </p:sp>
    </p:spTree>
    <p:extLst>
      <p:ext uri="{BB962C8B-B14F-4D97-AF65-F5344CB8AC3E}">
        <p14:creationId xmlns:p14="http://schemas.microsoft.com/office/powerpoint/2010/main" val="25166595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68D65F16-C53E-4041-9F7F-1CEE52C9EB4B}" type="datetime1">
              <a:rPr lang="ru-RU" smtClean="0"/>
              <a:t>05.11.2019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1E7FFEE-C820-45D6-9766-CE5DCFAF3999}" type="slidenum">
              <a:rPr lang="ru-RU" smtClean="0"/>
              <a:t>‹#›</a:t>
            </a:fld>
            <a:endParaRPr lang="ru-RU"/>
          </a:p>
        </p:txBody>
      </p:sp>
    </p:spTree>
    <p:extLst>
      <p:ext uri="{BB962C8B-B14F-4D97-AF65-F5344CB8AC3E}">
        <p14:creationId xmlns:p14="http://schemas.microsoft.com/office/powerpoint/2010/main" val="30909418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A6BC5431-B1E2-40E4-8839-0C743DA61D0F}" type="datetime1">
              <a:rPr lang="ru-RU" smtClean="0"/>
              <a:t>05.11.2019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1E7FFEE-C820-45D6-9766-CE5DCFAF3999}" type="slidenum">
              <a:rPr lang="ru-RU" smtClean="0"/>
              <a:t>‹#›</a:t>
            </a:fld>
            <a:endParaRPr lang="ru-RU"/>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8044919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215424C3-A14C-4EC5-8527-0B09864DFFC6}" type="datetime1">
              <a:rPr lang="ru-RU" smtClean="0"/>
              <a:t>05.11.2019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1E7FFEE-C820-45D6-9766-CE5DCFAF3999}" type="slidenum">
              <a:rPr lang="ru-RU" smtClean="0"/>
              <a:t>‹#›</a:t>
            </a:fld>
            <a:endParaRPr lang="ru-RU"/>
          </a:p>
        </p:txBody>
      </p:sp>
    </p:spTree>
    <p:extLst>
      <p:ext uri="{BB962C8B-B14F-4D97-AF65-F5344CB8AC3E}">
        <p14:creationId xmlns:p14="http://schemas.microsoft.com/office/powerpoint/2010/main" val="27490405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84AB65B5-6117-4B50-BD18-CA296DB3C5BB}" type="datetime1">
              <a:rPr lang="ru-RU" smtClean="0"/>
              <a:t>05.11.2019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1E7FFEE-C820-45D6-9766-CE5DCFAF3999}" type="slidenum">
              <a:rPr lang="ru-RU" smtClean="0"/>
              <a:t>‹#›</a:t>
            </a:fld>
            <a:endParaRPr lang="ru-RU"/>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64802421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1D6D5F53-9D34-4F97-B7D6-CDA3AC9F2027}" type="datetime1">
              <a:rPr lang="ru-RU" smtClean="0"/>
              <a:t>05.11.2019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1E7FFEE-C820-45D6-9766-CE5DCFAF3999}" type="slidenum">
              <a:rPr lang="ru-RU" smtClean="0"/>
              <a:t>‹#›</a:t>
            </a:fld>
            <a:endParaRPr lang="ru-RU"/>
          </a:p>
        </p:txBody>
      </p:sp>
    </p:spTree>
    <p:extLst>
      <p:ext uri="{BB962C8B-B14F-4D97-AF65-F5344CB8AC3E}">
        <p14:creationId xmlns:p14="http://schemas.microsoft.com/office/powerpoint/2010/main" val="369914132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8D703BB6-F0CA-49A1-B5A6-E711BEA17E22}" type="datetime1">
              <a:rPr lang="ru-RU" smtClean="0"/>
              <a:t>05.11.2019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1E7FFEE-C820-45D6-9766-CE5DCFAF3999}" type="slidenum">
              <a:rPr lang="ru-RU" smtClean="0"/>
              <a:t>‹#›</a:t>
            </a:fld>
            <a:endParaRPr lang="ru-RU"/>
          </a:p>
        </p:txBody>
      </p:sp>
    </p:spTree>
    <p:extLst>
      <p:ext uri="{BB962C8B-B14F-4D97-AF65-F5344CB8AC3E}">
        <p14:creationId xmlns:p14="http://schemas.microsoft.com/office/powerpoint/2010/main" val="401744135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FBB07E63-96A2-44ED-AABE-B472D66B1E04}" type="datetime1">
              <a:rPr lang="ru-RU" smtClean="0"/>
              <a:t>05.11.2019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1E7FFEE-C820-45D6-9766-CE5DCFAF3999}" type="slidenum">
              <a:rPr lang="ru-RU" smtClean="0"/>
              <a:t>‹#›</a:t>
            </a:fld>
            <a:endParaRPr lang="ru-RU"/>
          </a:p>
        </p:txBody>
      </p:sp>
    </p:spTree>
    <p:extLst>
      <p:ext uri="{BB962C8B-B14F-4D97-AF65-F5344CB8AC3E}">
        <p14:creationId xmlns:p14="http://schemas.microsoft.com/office/powerpoint/2010/main" val="134988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65A35D30-82C2-42AE-B62E-1704232FDAF7}" type="datetime1">
              <a:rPr lang="ru-RU" smtClean="0"/>
              <a:t>05.11.2019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1E7FFEE-C820-45D6-9766-CE5DCFAF3999}" type="slidenum">
              <a:rPr lang="ru-RU" smtClean="0"/>
              <a:t>‹#›</a:t>
            </a:fld>
            <a:endParaRPr lang="ru-RU"/>
          </a:p>
        </p:txBody>
      </p:sp>
    </p:spTree>
    <p:extLst>
      <p:ext uri="{BB962C8B-B14F-4D97-AF65-F5344CB8AC3E}">
        <p14:creationId xmlns:p14="http://schemas.microsoft.com/office/powerpoint/2010/main" val="28421699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C53EB7A-8D3D-4FB5-93E9-B35D8E11F6B5}" type="datetime1">
              <a:rPr lang="ru-RU" smtClean="0"/>
              <a:t>05.11.2019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1E7FFEE-C820-45D6-9766-CE5DCFAF3999}" type="slidenum">
              <a:rPr lang="ru-RU" smtClean="0"/>
              <a:t>‹#›</a:t>
            </a:fld>
            <a:endParaRPr lang="ru-RU"/>
          </a:p>
        </p:txBody>
      </p:sp>
    </p:spTree>
    <p:extLst>
      <p:ext uri="{BB962C8B-B14F-4D97-AF65-F5344CB8AC3E}">
        <p14:creationId xmlns:p14="http://schemas.microsoft.com/office/powerpoint/2010/main" val="7416209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BA864D9A-8574-4485-AFBB-A5470F7EC1DA}" type="datetime1">
              <a:rPr lang="ru-RU" smtClean="0"/>
              <a:t>05.11.2019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31E7FFEE-C820-45D6-9766-CE5DCFAF3999}" type="slidenum">
              <a:rPr lang="ru-RU" smtClean="0"/>
              <a:t>‹#›</a:t>
            </a:fld>
            <a:endParaRPr lang="ru-RU"/>
          </a:p>
        </p:txBody>
      </p:sp>
    </p:spTree>
    <p:extLst>
      <p:ext uri="{BB962C8B-B14F-4D97-AF65-F5344CB8AC3E}">
        <p14:creationId xmlns:p14="http://schemas.microsoft.com/office/powerpoint/2010/main" val="40896616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3BD95A1C-16C6-4B0C-949B-8703E08C6F36}" type="datetime1">
              <a:rPr lang="ru-RU" smtClean="0"/>
              <a:t>05.11.2019</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31E7FFEE-C820-45D6-9766-CE5DCFAF3999}" type="slidenum">
              <a:rPr lang="ru-RU" smtClean="0"/>
              <a:t>‹#›</a:t>
            </a:fld>
            <a:endParaRPr lang="ru-RU"/>
          </a:p>
        </p:txBody>
      </p:sp>
    </p:spTree>
    <p:extLst>
      <p:ext uri="{BB962C8B-B14F-4D97-AF65-F5344CB8AC3E}">
        <p14:creationId xmlns:p14="http://schemas.microsoft.com/office/powerpoint/2010/main" val="6935146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82D3EBED-BB8F-48AA-A3DB-530396B41C96}" type="datetime1">
              <a:rPr lang="ru-RU" smtClean="0"/>
              <a:t>05.11.2019</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31E7FFEE-C820-45D6-9766-CE5DCFAF3999}" type="slidenum">
              <a:rPr lang="ru-RU" smtClean="0"/>
              <a:t>‹#›</a:t>
            </a:fld>
            <a:endParaRPr lang="ru-RU"/>
          </a:p>
        </p:txBody>
      </p:sp>
    </p:spTree>
    <p:extLst>
      <p:ext uri="{BB962C8B-B14F-4D97-AF65-F5344CB8AC3E}">
        <p14:creationId xmlns:p14="http://schemas.microsoft.com/office/powerpoint/2010/main" val="296697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48E0B9A-6818-475B-8166-886F0C168FB3}" type="datetime1">
              <a:rPr lang="ru-RU" smtClean="0"/>
              <a:t>05.11.2019</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31E7FFEE-C820-45D6-9766-CE5DCFAF3999}" type="slidenum">
              <a:rPr lang="ru-RU" smtClean="0"/>
              <a:t>‹#›</a:t>
            </a:fld>
            <a:endParaRPr lang="ru-RU"/>
          </a:p>
        </p:txBody>
      </p:sp>
    </p:spTree>
    <p:extLst>
      <p:ext uri="{BB962C8B-B14F-4D97-AF65-F5344CB8AC3E}">
        <p14:creationId xmlns:p14="http://schemas.microsoft.com/office/powerpoint/2010/main" val="15073828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ru-RU" smtClean="0"/>
              <a:t>Образец заголовка</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ru-RU" smtClean="0"/>
              <a:t>Образец текста</a:t>
            </a:r>
          </a:p>
        </p:txBody>
      </p:sp>
      <p:sp>
        <p:nvSpPr>
          <p:cNvPr id="5" name="Date Placeholder 4"/>
          <p:cNvSpPr>
            <a:spLocks noGrp="1"/>
          </p:cNvSpPr>
          <p:nvPr>
            <p:ph type="dt" sz="half" idx="10"/>
          </p:nvPr>
        </p:nvSpPr>
        <p:spPr/>
        <p:txBody>
          <a:bodyPr/>
          <a:lstStyle/>
          <a:p>
            <a:fld id="{7DC06F96-A438-4741-834D-E642E93103AD}" type="datetime1">
              <a:rPr lang="ru-RU" smtClean="0"/>
              <a:t>05.11.2019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31E7FFEE-C820-45D6-9766-CE5DCFAF3999}" type="slidenum">
              <a:rPr lang="ru-RU" smtClean="0"/>
              <a:t>‹#›</a:t>
            </a:fld>
            <a:endParaRPr lang="ru-RU"/>
          </a:p>
        </p:txBody>
      </p:sp>
    </p:spTree>
    <p:extLst>
      <p:ext uri="{BB962C8B-B14F-4D97-AF65-F5344CB8AC3E}">
        <p14:creationId xmlns:p14="http://schemas.microsoft.com/office/powerpoint/2010/main" val="17356473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140A5BC-61DA-4850-A91D-C30596387ED1}" type="datetime1">
              <a:rPr lang="ru-RU" smtClean="0"/>
              <a:t>05.11.2019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31E7FFEE-C820-45D6-9766-CE5DCFAF3999}" type="slidenum">
              <a:rPr lang="ru-RU" smtClean="0"/>
              <a:t>‹#›</a:t>
            </a:fld>
            <a:endParaRPr lang="ru-RU"/>
          </a:p>
        </p:txBody>
      </p:sp>
    </p:spTree>
    <p:extLst>
      <p:ext uri="{BB962C8B-B14F-4D97-AF65-F5344CB8AC3E}">
        <p14:creationId xmlns:p14="http://schemas.microsoft.com/office/powerpoint/2010/main" val="13476063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69805" cy="6874935"/>
            <a:chOff x="-8467" y="-8468"/>
            <a:chExt cx="9169805"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FBF3E8F5-2CC6-4D93-A858-5D6859130829}" type="datetime1">
              <a:rPr lang="ru-RU" smtClean="0"/>
              <a:t>05.11.2019</a:t>
            </a:fld>
            <a:endParaRPr lang="ru-RU"/>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fld id="{31E7FFEE-C820-45D6-9766-CE5DCFAF3999}" type="slidenum">
              <a:rPr lang="ru-RU" smtClean="0"/>
              <a:t>‹#›</a:t>
            </a:fld>
            <a:endParaRPr lang="ru-RU"/>
          </a:p>
        </p:txBody>
      </p:sp>
    </p:spTree>
    <p:extLst>
      <p:ext uri="{BB962C8B-B14F-4D97-AF65-F5344CB8AC3E}">
        <p14:creationId xmlns:p14="http://schemas.microsoft.com/office/powerpoint/2010/main" val="108772932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hf hdr="0" ftr="0" dt="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10.jpeg"/></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5" Type="http://schemas.openxmlformats.org/officeDocument/2006/relationships/image" Target="../media/image15.jpeg"/><Relationship Id="rId4" Type="http://schemas.openxmlformats.org/officeDocument/2006/relationships/image" Target="../media/image14.jpeg"/></Relationships>
</file>

<file path=ppt/slides/_rels/slide1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image" Target="../media/image19.jpg"/><Relationship Id="rId1" Type="http://schemas.openxmlformats.org/officeDocument/2006/relationships/slideLayout" Target="../slideLayouts/slideLayout2.xml"/><Relationship Id="rId4" Type="http://schemas.openxmlformats.org/officeDocument/2006/relationships/image" Target="../media/image21.jpg"/></Relationships>
</file>

<file path=ppt/slides/_rels/slide1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hyperlink" Target="http://finesell.ru/images/photo/malachite/malahit-sh" TargetMode="External"/><Relationship Id="rId1" Type="http://schemas.openxmlformats.org/officeDocument/2006/relationships/slideLayout" Target="../slideLayouts/slideLayout2.xml"/><Relationship Id="rId4" Type="http://schemas.openxmlformats.org/officeDocument/2006/relationships/image" Target="../media/image25.jpeg"/></Relationships>
</file>

<file path=ppt/slides/_rels/slide19.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2.xml"/><Relationship Id="rId5" Type="http://schemas.openxmlformats.org/officeDocument/2006/relationships/image" Target="../media/image29.jpeg"/><Relationship Id="rId4" Type="http://schemas.openxmlformats.org/officeDocument/2006/relationships/image" Target="../media/image28.jpe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hyperlink" Target="http://kamni.ws/wp-content/uploads/2013/11/2011-" TargetMode="External"/><Relationship Id="rId1" Type="http://schemas.openxmlformats.org/officeDocument/2006/relationships/slideLayout" Target="../slideLayouts/slideLayout2.xml"/><Relationship Id="rId4" Type="http://schemas.openxmlformats.org/officeDocument/2006/relationships/image" Target="../media/image32.jpeg"/></Relationships>
</file>

<file path=ppt/slides/_rels/slide23.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hyperlink" Target="http://mineralpro.ru/wp-content/uploads/copper/coppe" TargetMode="External"/><Relationship Id="rId1" Type="http://schemas.openxmlformats.org/officeDocument/2006/relationships/slideLayout" Target="../slideLayouts/slideLayout2.xml"/><Relationship Id="rId4" Type="http://schemas.openxmlformats.org/officeDocument/2006/relationships/image" Target="../media/image34.jpeg"/></Relationships>
</file>

<file path=ppt/slides/_rels/slide24.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hyperlink" Target="https://blog.aport.ru/wp-content/uploads/2015/10/Sovremennaya-mednaya-posu" TargetMode="External"/><Relationship Id="rId1" Type="http://schemas.openxmlformats.org/officeDocument/2006/relationships/slideLayout" Target="../slideLayouts/slideLayout2.xml"/><Relationship Id="rId5" Type="http://schemas.openxmlformats.org/officeDocument/2006/relationships/image" Target="../media/image36.jpeg"/><Relationship Id="rId4" Type="http://schemas.openxmlformats.org/officeDocument/2006/relationships/hyperlink" Target="https://blog.aport.ru/wp-content/uploads/2015/10/Pri-pravilnoy-ekspluatatsii-u-mednoy-posudyi-net-nedostatk" TargetMode="External"/></Relationships>
</file>

<file path=ppt/slides/_rels/slide25.xml.rels><?xml version="1.0" encoding="UTF-8" standalone="yes"?>
<Relationships xmlns="http://schemas.openxmlformats.org/package/2006/relationships"><Relationship Id="rId3" Type="http://schemas.openxmlformats.org/officeDocument/2006/relationships/image" Target="../media/image38.emf"/><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1744375"/>
            <a:ext cx="8358188" cy="2062103"/>
          </a:xfrm>
          <a:prstGeom prst="rect">
            <a:avLst/>
          </a:prstGeom>
        </p:spPr>
        <p:txBody>
          <a:bodyPr wrap="square">
            <a:spAutoFit/>
          </a:bodyPr>
          <a:lstStyle/>
          <a:p>
            <a:pPr algn="ctr"/>
            <a:r>
              <a:rPr lang="uk-UA" sz="3200" b="0" i="0" u="none" strike="noStrike" baseline="0" dirty="0" smtClean="0">
                <a:solidFill>
                  <a:schemeClr val="accent2">
                    <a:lumMod val="50000"/>
                  </a:schemeClr>
                </a:solidFill>
                <a:latin typeface="Times New Roman" panose="02020603050405020304" pitchFamily="18" charset="0"/>
                <a:cs typeface="Times New Roman" panose="02020603050405020304" pitchFamily="18" charset="0"/>
              </a:rPr>
              <a:t>Науковий семінар</a:t>
            </a:r>
            <a:endParaRPr lang="uk-UA" sz="3200" b="0" i="0" u="none" strike="noStrike" baseline="0" dirty="0" smtClean="0">
              <a:solidFill>
                <a:schemeClr val="accent2">
                  <a:lumMod val="50000"/>
                </a:schemeClr>
              </a:solidFill>
              <a:latin typeface="Times New Roman" panose="02020603050405020304" pitchFamily="18" charset="0"/>
              <a:cs typeface="Times New Roman" panose="02020603050405020304" pitchFamily="18" charset="0"/>
            </a:endParaRPr>
          </a:p>
          <a:p>
            <a:pPr algn="ctr"/>
            <a:endParaRPr lang="ru-RU" sz="3200" b="0" i="0" u="none" strike="noStrike" baseline="0" dirty="0" smtClean="0">
              <a:solidFill>
                <a:schemeClr val="accent2">
                  <a:lumMod val="50000"/>
                </a:schemeClr>
              </a:solidFill>
              <a:latin typeface="Times New Roman" panose="02020603050405020304" pitchFamily="18" charset="0"/>
              <a:cs typeface="Times New Roman" panose="02020603050405020304" pitchFamily="18" charset="0"/>
            </a:endParaRPr>
          </a:p>
          <a:p>
            <a:pPr algn="ctr"/>
            <a:r>
              <a:rPr lang="ru-RU" sz="3200" b="0" i="0" u="none" strike="noStrike" baseline="0" dirty="0" smtClean="0">
                <a:solidFill>
                  <a:schemeClr val="accent2">
                    <a:lumMod val="50000"/>
                  </a:schemeClr>
                </a:solidFill>
                <a:latin typeface="Times New Roman" panose="02020603050405020304" pitchFamily="18" charset="0"/>
                <a:cs typeface="Times New Roman" panose="02020603050405020304" pitchFamily="18" charset="0"/>
              </a:rPr>
              <a:t>«МІДЬ – НАНОМІДЬ:</a:t>
            </a:r>
          </a:p>
          <a:p>
            <a:pPr algn="ctr"/>
            <a:r>
              <a:rPr lang="ru-RU" sz="3200" b="0" i="0" u="none" strike="noStrike" baseline="0" dirty="0" smtClean="0">
                <a:solidFill>
                  <a:schemeClr val="accent2">
                    <a:lumMod val="50000"/>
                  </a:schemeClr>
                </a:solidFill>
                <a:latin typeface="Times New Roman" panose="02020603050405020304" pitchFamily="18" charset="0"/>
                <a:cs typeface="Times New Roman" panose="02020603050405020304" pitchFamily="18" charset="0"/>
              </a:rPr>
              <a:t>ХІМІКО-ФАРМАЦЕВТИЧНИЙ АСПЕКТ»</a:t>
            </a:r>
          </a:p>
        </p:txBody>
      </p:sp>
      <p:pic>
        <p:nvPicPr>
          <p:cNvPr id="5" name="Picture 6"/>
          <p:cNvPicPr>
            <a:picLocks noChangeAspect="1" noChangeArrowheads="1"/>
          </p:cNvPicPr>
          <p:nvPr/>
        </p:nvPicPr>
        <p:blipFill>
          <a:blip r:embed="rId2"/>
          <a:srcRect/>
          <a:stretch>
            <a:fillRect/>
          </a:stretch>
        </p:blipFill>
        <p:spPr bwMode="auto">
          <a:xfrm>
            <a:off x="0" y="0"/>
            <a:ext cx="1843088" cy="1851337"/>
          </a:xfrm>
          <a:prstGeom prst="rect">
            <a:avLst/>
          </a:prstGeom>
          <a:noFill/>
          <a:ln w="9525">
            <a:noFill/>
            <a:miter lim="800000"/>
            <a:headEnd/>
            <a:tailEnd/>
          </a:ln>
        </p:spPr>
      </p:pic>
      <p:pic>
        <p:nvPicPr>
          <p:cNvPr id="6" name="Picture 5" descr="_2"/>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7458074" y="0"/>
            <a:ext cx="1521669" cy="1941403"/>
          </a:xfrm>
          <a:prstGeom prst="rect">
            <a:avLst/>
          </a:prstGeom>
          <a:noFill/>
          <a:ln w="9525">
            <a:noFill/>
            <a:miter lim="800000"/>
            <a:headEnd/>
            <a:tailEnd/>
          </a:ln>
        </p:spPr>
      </p:pic>
      <p:sp>
        <p:nvSpPr>
          <p:cNvPr id="7" name="TextBox 1"/>
          <p:cNvSpPr txBox="1">
            <a:spLocks noChangeArrowheads="1"/>
          </p:cNvSpPr>
          <p:nvPr/>
        </p:nvSpPr>
        <p:spPr bwMode="auto">
          <a:xfrm>
            <a:off x="3084537" y="6260098"/>
            <a:ext cx="2079415" cy="338554"/>
          </a:xfrm>
          <a:prstGeom prst="rect">
            <a:avLst/>
          </a:prstGeom>
          <a:noFill/>
          <a:ln w="9525">
            <a:noFill/>
            <a:miter lim="800000"/>
            <a:headEnd/>
            <a:tailEnd/>
          </a:ln>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uk-UA" sz="1600" dirty="0">
                <a:solidFill>
                  <a:srgbClr val="000000"/>
                </a:solidFill>
                <a:latin typeface="Trebuchet MS" pitchFamily="34" charset="0"/>
                <a:ea typeface="Microsoft YaHei" pitchFamily="34" charset="-122"/>
              </a:rPr>
              <a:t>5</a:t>
            </a:r>
            <a:r>
              <a:rPr lang="uk-UA" sz="1600" dirty="0" smtClean="0">
                <a:solidFill>
                  <a:srgbClr val="000000"/>
                </a:solidFill>
                <a:latin typeface="Trebuchet MS" pitchFamily="34" charset="0"/>
                <a:ea typeface="Microsoft YaHei" pitchFamily="34" charset="-122"/>
              </a:rPr>
              <a:t> </a:t>
            </a:r>
            <a:r>
              <a:rPr lang="uk-UA" sz="1600" dirty="0" smtClean="0">
                <a:solidFill>
                  <a:srgbClr val="000000"/>
                </a:solidFill>
                <a:latin typeface="Trebuchet MS" pitchFamily="34" charset="0"/>
                <a:ea typeface="Microsoft YaHei" pitchFamily="34" charset="-122"/>
              </a:rPr>
              <a:t>листопада </a:t>
            </a:r>
            <a:r>
              <a:rPr lang="ru-RU" sz="1600" dirty="0" smtClean="0">
                <a:solidFill>
                  <a:srgbClr val="000000"/>
                </a:solidFill>
                <a:latin typeface="Trebuchet MS" pitchFamily="34" charset="0"/>
                <a:ea typeface="Microsoft YaHei" pitchFamily="34" charset="-122"/>
              </a:rPr>
              <a:t>2019 р.</a:t>
            </a:r>
            <a:endParaRPr lang="ru-RU" sz="1600" dirty="0">
              <a:solidFill>
                <a:srgbClr val="000000"/>
              </a:solidFill>
              <a:latin typeface="Trebuchet MS" pitchFamily="34" charset="0"/>
              <a:ea typeface="Microsoft YaHei" pitchFamily="34" charset="-122"/>
            </a:endParaRPr>
          </a:p>
        </p:txBody>
      </p:sp>
      <p:sp>
        <p:nvSpPr>
          <p:cNvPr id="8" name="TextBox 7"/>
          <p:cNvSpPr txBox="1"/>
          <p:nvPr/>
        </p:nvSpPr>
        <p:spPr>
          <a:xfrm>
            <a:off x="2736106" y="4840485"/>
            <a:ext cx="5929312" cy="646331"/>
          </a:xfrm>
          <a:prstGeom prst="rect">
            <a:avLst/>
          </a:prstGeom>
          <a:noFill/>
        </p:spPr>
        <p:txBody>
          <a:bodyPr wrap="square" rtlCol="0">
            <a:spAutoFit/>
          </a:bodyPr>
          <a:lstStyle/>
          <a:p>
            <a:r>
              <a:rPr lang="uk-UA" dirty="0" smtClean="0"/>
              <a:t>Доповідачі: завідувач кафедри, проф. Сирова Г.О.,</a:t>
            </a:r>
          </a:p>
          <a:p>
            <a:r>
              <a:rPr lang="uk-UA" dirty="0" smtClean="0"/>
              <a:t>                   доц. Макаров В.О. </a:t>
            </a:r>
            <a:endParaRPr lang="ru-RU" dirty="0"/>
          </a:p>
        </p:txBody>
      </p:sp>
      <p:sp>
        <p:nvSpPr>
          <p:cNvPr id="9" name="TextBox 8"/>
          <p:cNvSpPr txBox="1"/>
          <p:nvPr/>
        </p:nvSpPr>
        <p:spPr>
          <a:xfrm>
            <a:off x="1957388" y="279337"/>
            <a:ext cx="5500686" cy="830997"/>
          </a:xfrm>
          <a:prstGeom prst="rect">
            <a:avLst/>
          </a:prstGeom>
          <a:noFill/>
        </p:spPr>
        <p:txBody>
          <a:bodyPr wrap="square" rtlCol="0">
            <a:spAutoFit/>
          </a:bodyPr>
          <a:lstStyle/>
          <a:p>
            <a:r>
              <a:rPr lang="uk-UA" sz="1600" dirty="0" smtClean="0"/>
              <a:t>ХАРКІВСЬКИЙ НАЦІОНАЛЬНИЙ МЕДИЧНИЙ УНІВЕРСИТЕТ</a:t>
            </a:r>
          </a:p>
          <a:p>
            <a:endParaRPr lang="uk-UA" sz="1600" dirty="0"/>
          </a:p>
          <a:p>
            <a:pPr algn="ctr"/>
            <a:r>
              <a:rPr lang="uk-UA" sz="1600" dirty="0" smtClean="0"/>
              <a:t>Кафедра медичної та біоорганічної хімії</a:t>
            </a:r>
            <a:endParaRPr lang="ru-RU" sz="1600" dirty="0"/>
          </a:p>
        </p:txBody>
      </p:sp>
    </p:spTree>
    <p:extLst>
      <p:ext uri="{BB962C8B-B14F-4D97-AF65-F5344CB8AC3E}">
        <p14:creationId xmlns:p14="http://schemas.microsoft.com/office/powerpoint/2010/main" val="393208784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711200" y="224135"/>
            <a:ext cx="7213600" cy="579967"/>
          </a:xfrm>
          <a:prstGeom prst="rect">
            <a:avLst/>
          </a:prstGeom>
        </p:spPr>
        <p:txBody>
          <a:bodyPr wrap="square">
            <a:spAutoFit/>
          </a:bodyPr>
          <a:lstStyle/>
          <a:p>
            <a:pPr algn="ctr">
              <a:lnSpc>
                <a:spcPct val="150000"/>
              </a:lnSpc>
              <a:spcBef>
                <a:spcPts val="800"/>
              </a:spcBef>
              <a:spcAft>
                <a:spcPts val="600"/>
              </a:spcAft>
            </a:pPr>
            <a:r>
              <a:rPr lang="uk-UA" sz="2400" b="1" dirty="0">
                <a:latin typeface="Times New Roman" panose="02020603050405020304" pitchFamily="18" charset="0"/>
                <a:ea typeface="Times New Roman" panose="02020603050405020304" pitchFamily="18" charset="0"/>
              </a:rPr>
              <a:t>2.2 Запаси металевої руди міді в різних країнах</a:t>
            </a:r>
            <a:endParaRPr lang="ru-RU" sz="2400" b="1" dirty="0">
              <a:effectLst/>
              <a:latin typeface="Times New Roman" panose="02020603050405020304" pitchFamily="18" charset="0"/>
              <a:ea typeface="Times New Roman" panose="02020603050405020304" pitchFamily="18" charset="0"/>
            </a:endParaRPr>
          </a:p>
        </p:txBody>
      </p:sp>
      <p:graphicFrame>
        <p:nvGraphicFramePr>
          <p:cNvPr id="5" name="Таблица 4"/>
          <p:cNvGraphicFramePr>
            <a:graphicFrameLocks noGrp="1"/>
          </p:cNvGraphicFramePr>
          <p:nvPr>
            <p:extLst>
              <p:ext uri="{D42A27DB-BD31-4B8C-83A1-F6EECF244321}">
                <p14:modId xmlns:p14="http://schemas.microsoft.com/office/powerpoint/2010/main" val="1713748012"/>
              </p:ext>
            </p:extLst>
          </p:nvPr>
        </p:nvGraphicFramePr>
        <p:xfrm>
          <a:off x="960914" y="1496282"/>
          <a:ext cx="6077585" cy="4358640"/>
        </p:xfrm>
        <a:graphic>
          <a:graphicData uri="http://schemas.openxmlformats.org/drawingml/2006/table">
            <a:tbl>
              <a:tblPr firstRow="1" firstCol="1" bandRow="1" bandCol="1">
                <a:tableStyleId>{5C22544A-7EE6-4342-B048-85BDC9FD1C3A}</a:tableStyleId>
              </a:tblPr>
              <a:tblGrid>
                <a:gridCol w="2025650"/>
                <a:gridCol w="2025650"/>
                <a:gridCol w="2026285"/>
              </a:tblGrid>
              <a:tr h="0">
                <a:tc>
                  <a:txBody>
                    <a:bodyPr/>
                    <a:lstStyle/>
                    <a:p>
                      <a:pPr algn="ctr">
                        <a:lnSpc>
                          <a:spcPct val="150000"/>
                        </a:lnSpc>
                        <a:spcAft>
                          <a:spcPts val="0"/>
                        </a:spcAft>
                      </a:pPr>
                      <a:r>
                        <a:rPr lang="uk-UA" sz="2000" dirty="0">
                          <a:effectLst/>
                          <a:latin typeface="Times New Roman" panose="02020603050405020304" pitchFamily="18" charset="0"/>
                          <a:cs typeface="Times New Roman" panose="02020603050405020304" pitchFamily="18" charset="0"/>
                        </a:rPr>
                        <a:t>Країна</a:t>
                      </a:r>
                      <a:endParaRPr lang="ru-RU"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uk-UA" sz="2000">
                          <a:effectLst/>
                          <a:latin typeface="Times New Roman" panose="02020603050405020304" pitchFamily="18" charset="0"/>
                          <a:cs typeface="Times New Roman" panose="02020603050405020304" pitchFamily="18" charset="0"/>
                        </a:rPr>
                        <a:t>Видобуток руди</a:t>
                      </a:r>
                      <a:endParaRPr lang="ru-RU" sz="2000">
                        <a:effectLst/>
                        <a:latin typeface="Times New Roman" panose="02020603050405020304" pitchFamily="18" charset="0"/>
                        <a:cs typeface="Times New Roman" panose="02020603050405020304" pitchFamily="18" charset="0"/>
                      </a:endParaRPr>
                    </a:p>
                    <a:p>
                      <a:pPr algn="ctr">
                        <a:lnSpc>
                          <a:spcPct val="115000"/>
                        </a:lnSpc>
                        <a:spcAft>
                          <a:spcPts val="0"/>
                        </a:spcAft>
                      </a:pPr>
                      <a:r>
                        <a:rPr lang="uk-UA" sz="2000">
                          <a:effectLst/>
                          <a:latin typeface="Times New Roman" panose="02020603050405020304" pitchFamily="18" charset="0"/>
                          <a:cs typeface="Times New Roman" panose="02020603050405020304" pitchFamily="18" charset="0"/>
                        </a:rPr>
                        <a:t>(млн. т)</a:t>
                      </a:r>
                      <a:endParaRPr lang="ru-RU"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uk-UA" sz="2000">
                          <a:effectLst/>
                          <a:latin typeface="Times New Roman" panose="02020603050405020304" pitchFamily="18" charset="0"/>
                          <a:cs typeface="Times New Roman" panose="02020603050405020304" pitchFamily="18" charset="0"/>
                        </a:rPr>
                        <a:t>Запаси </a:t>
                      </a:r>
                      <a:endParaRPr lang="ru-RU" sz="2000">
                        <a:effectLst/>
                        <a:latin typeface="Times New Roman" panose="02020603050405020304" pitchFamily="18" charset="0"/>
                        <a:cs typeface="Times New Roman" panose="02020603050405020304" pitchFamily="18" charset="0"/>
                      </a:endParaRPr>
                    </a:p>
                    <a:p>
                      <a:pPr algn="ctr">
                        <a:lnSpc>
                          <a:spcPct val="115000"/>
                        </a:lnSpc>
                        <a:spcAft>
                          <a:spcPts val="0"/>
                        </a:spcAft>
                      </a:pPr>
                      <a:r>
                        <a:rPr lang="uk-UA" sz="2000">
                          <a:effectLst/>
                          <a:latin typeface="Times New Roman" panose="02020603050405020304" pitchFamily="18" charset="0"/>
                          <a:cs typeface="Times New Roman" panose="02020603050405020304" pitchFamily="18" charset="0"/>
                        </a:rPr>
                        <a:t>(млн. т)</a:t>
                      </a:r>
                      <a:endParaRPr lang="ru-RU"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0">
                <a:tc>
                  <a:txBody>
                    <a:bodyPr/>
                    <a:lstStyle/>
                    <a:p>
                      <a:pPr algn="ctr">
                        <a:lnSpc>
                          <a:spcPct val="150000"/>
                        </a:lnSpc>
                        <a:spcAft>
                          <a:spcPts val="0"/>
                        </a:spcAft>
                      </a:pPr>
                      <a:r>
                        <a:rPr lang="uk-UA" sz="2000">
                          <a:effectLst/>
                          <a:latin typeface="Times New Roman" panose="02020603050405020304" pitchFamily="18" charset="0"/>
                          <a:cs typeface="Times New Roman" panose="02020603050405020304" pitchFamily="18" charset="0"/>
                        </a:rPr>
                        <a:t>Чилі</a:t>
                      </a:r>
                      <a:endParaRPr lang="ru-RU"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0"/>
                        </a:spcAft>
                      </a:pPr>
                      <a:r>
                        <a:rPr lang="uk-UA" sz="2000">
                          <a:effectLst/>
                          <a:latin typeface="Times New Roman" panose="02020603050405020304" pitchFamily="18" charset="0"/>
                          <a:cs typeface="Times New Roman" panose="02020603050405020304" pitchFamily="18" charset="0"/>
                        </a:rPr>
                        <a:t>5,38</a:t>
                      </a:r>
                      <a:endParaRPr lang="ru-RU"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0"/>
                        </a:spcAft>
                      </a:pPr>
                      <a:r>
                        <a:rPr lang="uk-UA" sz="2000">
                          <a:effectLst/>
                          <a:latin typeface="Times New Roman" panose="02020603050405020304" pitchFamily="18" charset="0"/>
                          <a:cs typeface="Times New Roman" panose="02020603050405020304" pitchFamily="18" charset="0"/>
                        </a:rPr>
                        <a:t>140</a:t>
                      </a:r>
                      <a:endParaRPr lang="ru-RU"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0">
                <a:tc>
                  <a:txBody>
                    <a:bodyPr/>
                    <a:lstStyle/>
                    <a:p>
                      <a:pPr algn="ctr">
                        <a:lnSpc>
                          <a:spcPct val="150000"/>
                        </a:lnSpc>
                        <a:spcAft>
                          <a:spcPts val="0"/>
                        </a:spcAft>
                      </a:pPr>
                      <a:r>
                        <a:rPr lang="uk-UA" sz="2000">
                          <a:effectLst/>
                          <a:latin typeface="Times New Roman" panose="02020603050405020304" pitchFamily="18" charset="0"/>
                          <a:cs typeface="Times New Roman" panose="02020603050405020304" pitchFamily="18" charset="0"/>
                        </a:rPr>
                        <a:t>США</a:t>
                      </a:r>
                      <a:endParaRPr lang="ru-RU"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0"/>
                        </a:spcAft>
                      </a:pPr>
                      <a:r>
                        <a:rPr lang="uk-UA" sz="2000">
                          <a:effectLst/>
                          <a:latin typeface="Times New Roman" panose="02020603050405020304" pitchFamily="18" charset="0"/>
                          <a:cs typeface="Times New Roman" panose="02020603050405020304" pitchFamily="18" charset="0"/>
                        </a:rPr>
                        <a:t>1,16</a:t>
                      </a:r>
                      <a:endParaRPr lang="ru-RU"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0"/>
                        </a:spcAft>
                      </a:pPr>
                      <a:r>
                        <a:rPr lang="uk-UA" sz="2000">
                          <a:effectLst/>
                          <a:latin typeface="Times New Roman" panose="02020603050405020304" pitchFamily="18" charset="0"/>
                          <a:cs typeface="Times New Roman" panose="02020603050405020304" pitchFamily="18" charset="0"/>
                        </a:rPr>
                        <a:t>35</a:t>
                      </a:r>
                      <a:endParaRPr lang="ru-RU"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0">
                <a:tc>
                  <a:txBody>
                    <a:bodyPr/>
                    <a:lstStyle/>
                    <a:p>
                      <a:pPr algn="ctr">
                        <a:lnSpc>
                          <a:spcPct val="150000"/>
                        </a:lnSpc>
                        <a:spcAft>
                          <a:spcPts val="0"/>
                        </a:spcAft>
                      </a:pPr>
                      <a:r>
                        <a:rPr lang="uk-UA" sz="2000">
                          <a:effectLst/>
                          <a:latin typeface="Times New Roman" panose="02020603050405020304" pitchFamily="18" charset="0"/>
                          <a:cs typeface="Times New Roman" panose="02020603050405020304" pitchFamily="18" charset="0"/>
                        </a:rPr>
                        <a:t>Перу</a:t>
                      </a:r>
                      <a:endParaRPr lang="ru-RU"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0"/>
                        </a:spcAft>
                      </a:pPr>
                      <a:r>
                        <a:rPr lang="uk-UA" sz="2000">
                          <a:effectLst/>
                          <a:latin typeface="Times New Roman" panose="02020603050405020304" pitchFamily="18" charset="0"/>
                          <a:cs typeface="Times New Roman" panose="02020603050405020304" pitchFamily="18" charset="0"/>
                        </a:rPr>
                        <a:t>1</a:t>
                      </a:r>
                      <a:endParaRPr lang="ru-RU"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0"/>
                        </a:spcAft>
                      </a:pPr>
                      <a:r>
                        <a:rPr lang="uk-UA" sz="2000">
                          <a:effectLst/>
                          <a:latin typeface="Times New Roman" panose="02020603050405020304" pitchFamily="18" charset="0"/>
                          <a:cs typeface="Times New Roman" panose="02020603050405020304" pitchFamily="18" charset="0"/>
                        </a:rPr>
                        <a:t>30</a:t>
                      </a:r>
                      <a:endParaRPr lang="ru-RU"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0">
                <a:tc>
                  <a:txBody>
                    <a:bodyPr/>
                    <a:lstStyle/>
                    <a:p>
                      <a:pPr algn="ctr">
                        <a:lnSpc>
                          <a:spcPct val="150000"/>
                        </a:lnSpc>
                        <a:spcAft>
                          <a:spcPts val="0"/>
                        </a:spcAft>
                      </a:pPr>
                      <a:r>
                        <a:rPr lang="uk-UA" sz="2000">
                          <a:effectLst/>
                          <a:latin typeface="Times New Roman" panose="02020603050405020304" pitchFamily="18" charset="0"/>
                          <a:cs typeface="Times New Roman" panose="02020603050405020304" pitchFamily="18" charset="0"/>
                        </a:rPr>
                        <a:t>Індонезія</a:t>
                      </a:r>
                      <a:endParaRPr lang="ru-RU"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0"/>
                        </a:spcAft>
                      </a:pPr>
                      <a:r>
                        <a:rPr lang="uk-UA" sz="2000">
                          <a:effectLst/>
                          <a:latin typeface="Times New Roman" panose="02020603050405020304" pitchFamily="18" charset="0"/>
                          <a:cs typeface="Times New Roman" panose="02020603050405020304" pitchFamily="18" charset="0"/>
                        </a:rPr>
                        <a:t>0,8</a:t>
                      </a:r>
                      <a:endParaRPr lang="ru-RU"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0"/>
                        </a:spcAft>
                      </a:pPr>
                      <a:r>
                        <a:rPr lang="uk-UA" sz="2000">
                          <a:effectLst/>
                          <a:latin typeface="Times New Roman" panose="02020603050405020304" pitchFamily="18" charset="0"/>
                          <a:cs typeface="Times New Roman" panose="02020603050405020304" pitchFamily="18" charset="0"/>
                        </a:rPr>
                        <a:t>35</a:t>
                      </a:r>
                      <a:endParaRPr lang="ru-RU"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0">
                <a:tc>
                  <a:txBody>
                    <a:bodyPr/>
                    <a:lstStyle/>
                    <a:p>
                      <a:pPr algn="ctr">
                        <a:lnSpc>
                          <a:spcPct val="150000"/>
                        </a:lnSpc>
                        <a:spcAft>
                          <a:spcPts val="0"/>
                        </a:spcAft>
                      </a:pPr>
                      <a:r>
                        <a:rPr lang="uk-UA" sz="2000">
                          <a:effectLst/>
                          <a:latin typeface="Times New Roman" panose="02020603050405020304" pitchFamily="18" charset="0"/>
                          <a:cs typeface="Times New Roman" panose="02020603050405020304" pitchFamily="18" charset="0"/>
                        </a:rPr>
                        <a:t>Австралія</a:t>
                      </a:r>
                      <a:endParaRPr lang="ru-RU"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0"/>
                        </a:spcAft>
                      </a:pPr>
                      <a:r>
                        <a:rPr lang="uk-UA" sz="2000">
                          <a:effectLst/>
                          <a:latin typeface="Times New Roman" panose="02020603050405020304" pitchFamily="18" charset="0"/>
                          <a:cs typeface="Times New Roman" panose="02020603050405020304" pitchFamily="18" charset="0"/>
                        </a:rPr>
                        <a:t>0,85</a:t>
                      </a:r>
                      <a:endParaRPr lang="ru-RU"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0"/>
                        </a:spcAft>
                      </a:pPr>
                      <a:r>
                        <a:rPr lang="uk-UA" sz="2000">
                          <a:effectLst/>
                          <a:latin typeface="Times New Roman" panose="02020603050405020304" pitchFamily="18" charset="0"/>
                          <a:cs typeface="Times New Roman" panose="02020603050405020304" pitchFamily="18" charset="0"/>
                        </a:rPr>
                        <a:t>24</a:t>
                      </a:r>
                      <a:endParaRPr lang="ru-RU"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0">
                <a:tc>
                  <a:txBody>
                    <a:bodyPr/>
                    <a:lstStyle/>
                    <a:p>
                      <a:pPr algn="ctr">
                        <a:lnSpc>
                          <a:spcPct val="150000"/>
                        </a:lnSpc>
                        <a:spcAft>
                          <a:spcPts val="0"/>
                        </a:spcAft>
                      </a:pPr>
                      <a:r>
                        <a:rPr lang="uk-UA" sz="2000">
                          <a:effectLst/>
                          <a:latin typeface="Times New Roman" panose="02020603050405020304" pitchFamily="18" charset="0"/>
                          <a:cs typeface="Times New Roman" panose="02020603050405020304" pitchFamily="18" charset="0"/>
                        </a:rPr>
                        <a:t>Росія</a:t>
                      </a:r>
                      <a:endParaRPr lang="ru-RU"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0"/>
                        </a:spcAft>
                      </a:pPr>
                      <a:r>
                        <a:rPr lang="uk-UA" sz="2000">
                          <a:effectLst/>
                          <a:latin typeface="Times New Roman" panose="02020603050405020304" pitchFamily="18" charset="0"/>
                          <a:cs typeface="Times New Roman" panose="02020603050405020304" pitchFamily="18" charset="0"/>
                        </a:rPr>
                        <a:t>0,84</a:t>
                      </a:r>
                      <a:endParaRPr lang="ru-RU"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0"/>
                        </a:spcAft>
                      </a:pPr>
                      <a:r>
                        <a:rPr lang="uk-UA" sz="2000">
                          <a:effectLst/>
                          <a:latin typeface="Times New Roman" panose="02020603050405020304" pitchFamily="18" charset="0"/>
                          <a:cs typeface="Times New Roman" panose="02020603050405020304" pitchFamily="18" charset="0"/>
                        </a:rPr>
                        <a:t>20</a:t>
                      </a:r>
                      <a:endParaRPr lang="ru-RU"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0">
                <a:tc>
                  <a:txBody>
                    <a:bodyPr/>
                    <a:lstStyle/>
                    <a:p>
                      <a:pPr algn="ctr">
                        <a:lnSpc>
                          <a:spcPct val="150000"/>
                        </a:lnSpc>
                        <a:spcAft>
                          <a:spcPts val="0"/>
                        </a:spcAft>
                      </a:pPr>
                      <a:r>
                        <a:rPr lang="uk-UA" sz="2000">
                          <a:effectLst/>
                          <a:latin typeface="Times New Roman" panose="02020603050405020304" pitchFamily="18" charset="0"/>
                          <a:cs typeface="Times New Roman" panose="02020603050405020304" pitchFamily="18" charset="0"/>
                        </a:rPr>
                        <a:t>Китай</a:t>
                      </a:r>
                      <a:endParaRPr lang="ru-RU"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0"/>
                        </a:spcAft>
                      </a:pPr>
                      <a:r>
                        <a:rPr lang="uk-UA" sz="2000">
                          <a:effectLst/>
                          <a:latin typeface="Times New Roman" panose="02020603050405020304" pitchFamily="18" charset="0"/>
                          <a:cs typeface="Times New Roman" panose="02020603050405020304" pitchFamily="18" charset="0"/>
                        </a:rPr>
                        <a:t>0,62</a:t>
                      </a:r>
                      <a:endParaRPr lang="ru-RU"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0"/>
                        </a:spcAft>
                      </a:pPr>
                      <a:r>
                        <a:rPr lang="uk-UA" sz="2000" dirty="0">
                          <a:effectLst/>
                          <a:latin typeface="Times New Roman" panose="02020603050405020304" pitchFamily="18" charset="0"/>
                          <a:cs typeface="Times New Roman" panose="02020603050405020304" pitchFamily="18" charset="0"/>
                        </a:rPr>
                        <a:t>26</a:t>
                      </a:r>
                      <a:endParaRPr lang="ru-RU"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0">
                <a:tc>
                  <a:txBody>
                    <a:bodyPr/>
                    <a:lstStyle/>
                    <a:p>
                      <a:pPr algn="ctr">
                        <a:lnSpc>
                          <a:spcPct val="150000"/>
                        </a:lnSpc>
                        <a:spcAft>
                          <a:spcPts val="0"/>
                        </a:spcAft>
                      </a:pPr>
                      <a:r>
                        <a:rPr lang="uk-UA" sz="2000">
                          <a:effectLst/>
                          <a:latin typeface="Times New Roman" panose="02020603050405020304" pitchFamily="18" charset="0"/>
                          <a:cs typeface="Times New Roman" panose="02020603050405020304" pitchFamily="18" charset="0"/>
                        </a:rPr>
                        <a:t>Світ</a:t>
                      </a:r>
                      <a:endParaRPr lang="ru-RU"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0"/>
                        </a:spcAft>
                      </a:pPr>
                      <a:r>
                        <a:rPr lang="uk-UA" sz="2000">
                          <a:effectLst/>
                          <a:latin typeface="Times New Roman" panose="02020603050405020304" pitchFamily="18" charset="0"/>
                          <a:cs typeface="Times New Roman" panose="02020603050405020304" pitchFamily="18" charset="0"/>
                        </a:rPr>
                        <a:t>14,49</a:t>
                      </a:r>
                      <a:endParaRPr lang="ru-RU"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0"/>
                        </a:spcAft>
                      </a:pPr>
                      <a:r>
                        <a:rPr lang="uk-UA" sz="2000" dirty="0">
                          <a:effectLst/>
                          <a:latin typeface="Times New Roman" panose="02020603050405020304" pitchFamily="18" charset="0"/>
                          <a:cs typeface="Times New Roman" panose="02020603050405020304" pitchFamily="18" charset="0"/>
                        </a:rPr>
                        <a:t>467</a:t>
                      </a:r>
                      <a:endParaRPr lang="ru-RU"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bl>
          </a:graphicData>
        </a:graphic>
      </p:graphicFrame>
      <p:sp>
        <p:nvSpPr>
          <p:cNvPr id="7" name="Прямоугольник 6"/>
          <p:cNvSpPr/>
          <p:nvPr/>
        </p:nvSpPr>
        <p:spPr>
          <a:xfrm>
            <a:off x="609600" y="1032702"/>
            <a:ext cx="6692900" cy="400110"/>
          </a:xfrm>
          <a:prstGeom prst="rect">
            <a:avLst/>
          </a:prstGeom>
        </p:spPr>
        <p:txBody>
          <a:bodyPr wrap="square">
            <a:spAutoFit/>
          </a:bodyPr>
          <a:lstStyle/>
          <a:p>
            <a:pPr lvl="0" algn="ctr" eaLnBrk="0" fontAlgn="base" hangingPunct="0">
              <a:spcBef>
                <a:spcPct val="0"/>
              </a:spcBef>
              <a:spcAft>
                <a:spcPct val="0"/>
              </a:spcAft>
            </a:pPr>
            <a:r>
              <a:rPr lang="uk-UA" sz="2000" dirty="0">
                <a:latin typeface="Times New Roman" panose="02020603050405020304" pitchFamily="18" charset="0"/>
                <a:ea typeface="Calibri" panose="020F0502020204030204" pitchFamily="34" charset="0"/>
                <a:cs typeface="Times New Roman" panose="02020603050405020304" pitchFamily="18" charset="0"/>
              </a:rPr>
              <a:t>Таблиця </a:t>
            </a:r>
            <a:r>
              <a:rPr lang="uk-UA" sz="2000" dirty="0" smtClean="0">
                <a:latin typeface="Times New Roman" panose="02020603050405020304" pitchFamily="18" charset="0"/>
                <a:ea typeface="Calibri" panose="020F0502020204030204" pitchFamily="34" charset="0"/>
                <a:cs typeface="Times New Roman" panose="02020603050405020304" pitchFamily="18" charset="0"/>
              </a:rPr>
              <a:t>1</a:t>
            </a:r>
            <a:r>
              <a:rPr lang="ru-RU" sz="2000" dirty="0" smtClean="0">
                <a:latin typeface="Times New Roman" panose="02020603050405020304" pitchFamily="18" charset="0"/>
                <a:cs typeface="Times New Roman" panose="02020603050405020304" pitchFamily="18" charset="0"/>
              </a:rPr>
              <a:t>. </a:t>
            </a:r>
            <a:r>
              <a:rPr lang="uk-UA" sz="2000" dirty="0" smtClean="0">
                <a:latin typeface="Times New Roman" panose="02020603050405020304" pitchFamily="18" charset="0"/>
                <a:ea typeface="Calibri" panose="020F0502020204030204" pitchFamily="34" charset="0"/>
                <a:cs typeface="Times New Roman" panose="02020603050405020304" pitchFamily="18" charset="0"/>
              </a:rPr>
              <a:t>Видобуток </a:t>
            </a:r>
            <a:r>
              <a:rPr lang="uk-UA" sz="2000" dirty="0">
                <a:latin typeface="Times New Roman" panose="02020603050405020304" pitchFamily="18" charset="0"/>
                <a:ea typeface="Calibri" panose="020F0502020204030204" pitchFamily="34" charset="0"/>
                <a:cs typeface="Times New Roman" panose="02020603050405020304" pitchFamily="18" charset="0"/>
              </a:rPr>
              <a:t>міді у світі </a:t>
            </a:r>
            <a:endParaRPr lang="uk-UA" sz="2000" dirty="0">
              <a:latin typeface="Times New Roman" panose="02020603050405020304" pitchFamily="18" charset="0"/>
              <a:cs typeface="Times New Roman" panose="02020603050405020304" pitchFamily="18" charset="0"/>
            </a:endParaRPr>
          </a:p>
        </p:txBody>
      </p:sp>
      <p:sp>
        <p:nvSpPr>
          <p:cNvPr id="2" name="Номер слайда 1"/>
          <p:cNvSpPr>
            <a:spLocks noGrp="1"/>
          </p:cNvSpPr>
          <p:nvPr>
            <p:ph type="sldNum" sz="quarter" idx="12"/>
          </p:nvPr>
        </p:nvSpPr>
        <p:spPr/>
        <p:txBody>
          <a:bodyPr/>
          <a:lstStyle/>
          <a:p>
            <a:fld id="{31E7FFEE-C820-45D6-9766-CE5DCFAF3999}" type="slidenum">
              <a:rPr lang="ru-RU" smtClean="0"/>
              <a:t>10</a:t>
            </a:fld>
            <a:endParaRPr lang="ru-RU"/>
          </a:p>
        </p:txBody>
      </p:sp>
    </p:spTree>
    <p:extLst>
      <p:ext uri="{BB962C8B-B14F-4D97-AF65-F5344CB8AC3E}">
        <p14:creationId xmlns:p14="http://schemas.microsoft.com/office/powerpoint/2010/main" val="208232780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255261" y="0"/>
            <a:ext cx="3769879" cy="579967"/>
          </a:xfrm>
          <a:prstGeom prst="rect">
            <a:avLst/>
          </a:prstGeom>
        </p:spPr>
        <p:txBody>
          <a:bodyPr wrap="none">
            <a:spAutoFit/>
          </a:bodyPr>
          <a:lstStyle/>
          <a:p>
            <a:pPr algn="ctr">
              <a:lnSpc>
                <a:spcPct val="150000"/>
              </a:lnSpc>
              <a:spcBef>
                <a:spcPts val="800"/>
              </a:spcBef>
              <a:spcAft>
                <a:spcPts val="600"/>
              </a:spcAft>
            </a:pPr>
            <a:r>
              <a:rPr lang="uk-UA" sz="2400" b="1" dirty="0">
                <a:latin typeface="Times New Roman" panose="02020603050405020304" pitchFamily="18" charset="0"/>
                <a:ea typeface="Times New Roman" panose="02020603050405020304" pitchFamily="18" charset="0"/>
              </a:rPr>
              <a:t>2.3 Видобуток мідної руди</a:t>
            </a:r>
            <a:endParaRPr lang="ru-RU" sz="2400" b="1" dirty="0">
              <a:effectLst/>
              <a:latin typeface="Times New Roman" panose="02020603050405020304" pitchFamily="18" charset="0"/>
              <a:ea typeface="Times New Roman" panose="02020603050405020304" pitchFamily="18" charset="0"/>
            </a:endParaRPr>
          </a:p>
        </p:txBody>
      </p:sp>
      <p:pic>
        <p:nvPicPr>
          <p:cNvPr id="5" name="Рисунок 4" descr="Карта месторождений меди в мире"/>
          <p:cNvPicPr/>
          <p:nvPr/>
        </p:nvPicPr>
        <p:blipFill>
          <a:blip r:embed="rId2">
            <a:extLst>
              <a:ext uri="{28A0092B-C50C-407E-A947-70E740481C1C}">
                <a14:useLocalDpi xmlns:a14="http://schemas.microsoft.com/office/drawing/2010/main" val="0"/>
              </a:ext>
            </a:extLst>
          </a:blip>
          <a:srcRect/>
          <a:stretch>
            <a:fillRect/>
          </a:stretch>
        </p:blipFill>
        <p:spPr bwMode="auto">
          <a:xfrm rot="5400000">
            <a:off x="2324100" y="-679319"/>
            <a:ext cx="4495800" cy="7482840"/>
          </a:xfrm>
          <a:prstGeom prst="rect">
            <a:avLst/>
          </a:prstGeom>
          <a:noFill/>
        </p:spPr>
      </p:pic>
      <p:sp>
        <p:nvSpPr>
          <p:cNvPr id="6" name="Прямоугольник 5"/>
          <p:cNvSpPr/>
          <p:nvPr/>
        </p:nvSpPr>
        <p:spPr>
          <a:xfrm>
            <a:off x="1453140" y="5544235"/>
            <a:ext cx="6573260" cy="400110"/>
          </a:xfrm>
          <a:prstGeom prst="rect">
            <a:avLst/>
          </a:prstGeom>
        </p:spPr>
        <p:txBody>
          <a:bodyPr wrap="square">
            <a:spAutoFit/>
          </a:bodyPr>
          <a:lstStyle/>
          <a:p>
            <a:r>
              <a:rPr lang="uk-UA" sz="2000" dirty="0">
                <a:latin typeface="Times New Roman" panose="02020603050405020304" pitchFamily="18" charset="0"/>
                <a:ea typeface="Calibri" panose="020F0502020204030204" pitchFamily="34" charset="0"/>
              </a:rPr>
              <a:t>Рисунок 4. Знаходження руди міді в різних країнах світу</a:t>
            </a:r>
            <a:endParaRPr lang="ru-RU" sz="2000" dirty="0"/>
          </a:p>
        </p:txBody>
      </p:sp>
      <p:sp>
        <p:nvSpPr>
          <p:cNvPr id="2" name="Номер слайда 1"/>
          <p:cNvSpPr>
            <a:spLocks noGrp="1"/>
          </p:cNvSpPr>
          <p:nvPr>
            <p:ph type="sldNum" sz="quarter" idx="12"/>
          </p:nvPr>
        </p:nvSpPr>
        <p:spPr/>
        <p:txBody>
          <a:bodyPr/>
          <a:lstStyle/>
          <a:p>
            <a:fld id="{31E7FFEE-C820-45D6-9766-CE5DCFAF3999}" type="slidenum">
              <a:rPr lang="ru-RU" smtClean="0"/>
              <a:t>11</a:t>
            </a:fld>
            <a:endParaRPr lang="ru-RU"/>
          </a:p>
        </p:txBody>
      </p:sp>
    </p:spTree>
    <p:extLst>
      <p:ext uri="{BB962C8B-B14F-4D97-AF65-F5344CB8AC3E}">
        <p14:creationId xmlns:p14="http://schemas.microsoft.com/office/powerpoint/2010/main" val="347970585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006600" y="102389"/>
            <a:ext cx="4572000" cy="933589"/>
          </a:xfrm>
          <a:prstGeom prst="rect">
            <a:avLst/>
          </a:prstGeom>
        </p:spPr>
        <p:txBody>
          <a:bodyPr>
            <a:spAutoFit/>
          </a:bodyPr>
          <a:lstStyle/>
          <a:p>
            <a:pPr algn="ctr"/>
            <a:r>
              <a:rPr lang="uk-UA" sz="2400" b="1" dirty="0">
                <a:latin typeface="Times New Roman" panose="02020603050405020304" pitchFamily="18" charset="0"/>
                <a:ea typeface="Times New Roman" panose="02020603050405020304" pitchFamily="18" charset="0"/>
              </a:rPr>
              <a:t>Глава 3. Застосування міді</a:t>
            </a:r>
            <a:endParaRPr lang="ru-RU" sz="2400" b="1" dirty="0">
              <a:latin typeface="Times New Roman" panose="02020603050405020304" pitchFamily="18" charset="0"/>
              <a:ea typeface="Times New Roman" panose="02020603050405020304" pitchFamily="18" charset="0"/>
            </a:endParaRPr>
          </a:p>
          <a:p>
            <a:pPr algn="ctr">
              <a:spcBef>
                <a:spcPts val="800"/>
              </a:spcBef>
              <a:spcAft>
                <a:spcPts val="600"/>
              </a:spcAft>
            </a:pPr>
            <a:r>
              <a:rPr lang="uk-UA" sz="2400" b="1" dirty="0">
                <a:latin typeface="Times New Roman" panose="02020603050405020304" pitchFamily="18" charset="0"/>
                <a:ea typeface="Times New Roman" panose="02020603050405020304" pitchFamily="18" charset="0"/>
              </a:rPr>
              <a:t>3.1 У продуктах харчування</a:t>
            </a:r>
            <a:endParaRPr lang="ru-RU" sz="2400" b="1" dirty="0">
              <a:effectLst/>
              <a:latin typeface="Times New Roman" panose="02020603050405020304" pitchFamily="18" charset="0"/>
              <a:ea typeface="Times New Roman" panose="02020603050405020304" pitchFamily="18" charset="0"/>
            </a:endParaRPr>
          </a:p>
        </p:txBody>
      </p:sp>
      <p:pic>
        <p:nvPicPr>
          <p:cNvPr id="5" name="Рисунок 4" descr="https://true-lady.ru/images/stories/04-zdorovye/pravilnoe-pitanie/2012/med-v-produktah300.jpg"/>
          <p:cNvPicPr/>
          <p:nvPr/>
        </p:nvPicPr>
        <p:blipFill>
          <a:blip r:embed="rId2">
            <a:extLst>
              <a:ext uri="{28A0092B-C50C-407E-A947-70E740481C1C}">
                <a14:useLocalDpi xmlns:a14="http://schemas.microsoft.com/office/drawing/2010/main" val="0"/>
              </a:ext>
            </a:extLst>
          </a:blip>
          <a:srcRect/>
          <a:stretch>
            <a:fillRect/>
          </a:stretch>
        </p:blipFill>
        <p:spPr bwMode="auto">
          <a:xfrm>
            <a:off x="437196" y="976480"/>
            <a:ext cx="3576003" cy="2465220"/>
          </a:xfrm>
          <a:prstGeom prst="rect">
            <a:avLst/>
          </a:prstGeom>
          <a:noFill/>
          <a:ln>
            <a:noFill/>
          </a:ln>
        </p:spPr>
      </p:pic>
      <p:pic>
        <p:nvPicPr>
          <p:cNvPr id="6" name="Рисунок 5" descr="https://true-lady.ru/images/stories/04-zdorovye/pravilnoe-pitanie/2012/med-v-produktah1.jpg"/>
          <p:cNvPicPr/>
          <p:nvPr/>
        </p:nvPicPr>
        <p:blipFill>
          <a:blip r:embed="rId3">
            <a:extLst>
              <a:ext uri="{28A0092B-C50C-407E-A947-70E740481C1C}">
                <a14:useLocalDpi xmlns:a14="http://schemas.microsoft.com/office/drawing/2010/main" val="0"/>
              </a:ext>
            </a:extLst>
          </a:blip>
          <a:srcRect/>
          <a:stretch>
            <a:fillRect/>
          </a:stretch>
        </p:blipFill>
        <p:spPr bwMode="auto">
          <a:xfrm>
            <a:off x="437196" y="4049405"/>
            <a:ext cx="3576003" cy="2206157"/>
          </a:xfrm>
          <a:prstGeom prst="rect">
            <a:avLst/>
          </a:prstGeom>
          <a:noFill/>
          <a:ln>
            <a:noFill/>
          </a:ln>
        </p:spPr>
      </p:pic>
      <p:pic>
        <p:nvPicPr>
          <p:cNvPr id="7" name="Рисунок 6" descr="https://true-lady.ru/images/stories/04-zdorovye/pravilnoe-pitanie/2012/med-v-produktah2.jpg"/>
          <p:cNvPicPr/>
          <p:nvPr/>
        </p:nvPicPr>
        <p:blipFill>
          <a:blip r:embed="rId4">
            <a:extLst>
              <a:ext uri="{28A0092B-C50C-407E-A947-70E740481C1C}">
                <a14:useLocalDpi xmlns:a14="http://schemas.microsoft.com/office/drawing/2010/main" val="0"/>
              </a:ext>
            </a:extLst>
          </a:blip>
          <a:srcRect/>
          <a:stretch>
            <a:fillRect/>
          </a:stretch>
        </p:blipFill>
        <p:spPr bwMode="auto">
          <a:xfrm>
            <a:off x="4730750" y="976480"/>
            <a:ext cx="3417254" cy="2465220"/>
          </a:xfrm>
          <a:prstGeom prst="rect">
            <a:avLst/>
          </a:prstGeom>
          <a:noFill/>
          <a:ln>
            <a:noFill/>
          </a:ln>
        </p:spPr>
      </p:pic>
      <p:pic>
        <p:nvPicPr>
          <p:cNvPr id="8" name="Рисунок 7" descr="https://true-lady.ru/images/stories/04-zdorovye/pravilnoe-pitanie/2012/med-v-produktah3.jpg"/>
          <p:cNvPicPr/>
          <p:nvPr/>
        </p:nvPicPr>
        <p:blipFill>
          <a:blip r:embed="rId5">
            <a:extLst>
              <a:ext uri="{28A0092B-C50C-407E-A947-70E740481C1C}">
                <a14:useLocalDpi xmlns:a14="http://schemas.microsoft.com/office/drawing/2010/main" val="0"/>
              </a:ext>
            </a:extLst>
          </a:blip>
          <a:srcRect/>
          <a:stretch>
            <a:fillRect/>
          </a:stretch>
        </p:blipFill>
        <p:spPr bwMode="auto">
          <a:xfrm>
            <a:off x="4730750" y="4036383"/>
            <a:ext cx="3417254" cy="2206157"/>
          </a:xfrm>
          <a:prstGeom prst="rect">
            <a:avLst/>
          </a:prstGeom>
          <a:noFill/>
          <a:ln>
            <a:noFill/>
          </a:ln>
        </p:spPr>
      </p:pic>
      <p:sp>
        <p:nvSpPr>
          <p:cNvPr id="9" name="Прямоугольник 8"/>
          <p:cNvSpPr/>
          <p:nvPr/>
        </p:nvSpPr>
        <p:spPr>
          <a:xfrm>
            <a:off x="598629" y="6305669"/>
            <a:ext cx="3253135" cy="369332"/>
          </a:xfrm>
          <a:prstGeom prst="rect">
            <a:avLst/>
          </a:prstGeom>
        </p:spPr>
        <p:txBody>
          <a:bodyPr wrap="none">
            <a:spAutoFit/>
          </a:bodyPr>
          <a:lstStyle/>
          <a:p>
            <a:r>
              <a:rPr lang="uk-UA" dirty="0">
                <a:latin typeface="Times New Roman" panose="02020603050405020304" pitchFamily="18" charset="0"/>
                <a:ea typeface="Calibri" panose="020F0502020204030204" pitchFamily="34" charset="0"/>
              </a:rPr>
              <a:t>Рисунок 6. Печінковий паштет </a:t>
            </a:r>
            <a:endParaRPr lang="ru-RU" dirty="0"/>
          </a:p>
        </p:txBody>
      </p:sp>
      <p:sp>
        <p:nvSpPr>
          <p:cNvPr id="10" name="Прямоугольник 9"/>
          <p:cNvSpPr/>
          <p:nvPr/>
        </p:nvSpPr>
        <p:spPr>
          <a:xfrm>
            <a:off x="5332650" y="3441700"/>
            <a:ext cx="2117246" cy="369332"/>
          </a:xfrm>
          <a:prstGeom prst="rect">
            <a:avLst/>
          </a:prstGeom>
        </p:spPr>
        <p:txBody>
          <a:bodyPr wrap="none">
            <a:spAutoFit/>
          </a:bodyPr>
          <a:lstStyle/>
          <a:p>
            <a:r>
              <a:rPr lang="uk-UA" dirty="0" smtClean="0">
                <a:latin typeface="Times New Roman" panose="02020603050405020304" pitchFamily="18" charset="0"/>
                <a:ea typeface="Calibri" panose="020F0502020204030204" pitchFamily="34" charset="0"/>
              </a:rPr>
              <a:t>Рисунок 7. Устриці </a:t>
            </a:r>
            <a:endParaRPr lang="ru-RU" dirty="0"/>
          </a:p>
        </p:txBody>
      </p:sp>
      <p:sp>
        <p:nvSpPr>
          <p:cNvPr id="11" name="Прямоугольник 10"/>
          <p:cNvSpPr/>
          <p:nvPr/>
        </p:nvSpPr>
        <p:spPr>
          <a:xfrm>
            <a:off x="4879609" y="6279625"/>
            <a:ext cx="3023328" cy="369332"/>
          </a:xfrm>
          <a:prstGeom prst="rect">
            <a:avLst/>
          </a:prstGeom>
        </p:spPr>
        <p:txBody>
          <a:bodyPr wrap="none">
            <a:spAutoFit/>
          </a:bodyPr>
          <a:lstStyle/>
          <a:p>
            <a:r>
              <a:rPr lang="uk-UA" dirty="0">
                <a:latin typeface="Times New Roman" panose="02020603050405020304" pitchFamily="18" charset="0"/>
                <a:ea typeface="Calibri" panose="020F0502020204030204" pitchFamily="34" charset="0"/>
              </a:rPr>
              <a:t>Рисунок 8. Насіння кунжута </a:t>
            </a:r>
            <a:endParaRPr lang="ru-RU" dirty="0"/>
          </a:p>
        </p:txBody>
      </p:sp>
      <p:sp>
        <p:nvSpPr>
          <p:cNvPr id="12" name="Прямоугольник 11"/>
          <p:cNvSpPr/>
          <p:nvPr/>
        </p:nvSpPr>
        <p:spPr>
          <a:xfrm>
            <a:off x="307609" y="3352967"/>
            <a:ext cx="4572000" cy="646331"/>
          </a:xfrm>
          <a:prstGeom prst="rect">
            <a:avLst/>
          </a:prstGeom>
        </p:spPr>
        <p:txBody>
          <a:bodyPr>
            <a:spAutoFit/>
          </a:bodyPr>
          <a:lstStyle/>
          <a:p>
            <a:r>
              <a:rPr lang="uk-UA" dirty="0">
                <a:latin typeface="Times New Roman" panose="02020603050405020304" pitchFamily="18" charset="0"/>
                <a:ea typeface="Calibri" panose="020F0502020204030204" pitchFamily="34" charset="0"/>
              </a:rPr>
              <a:t>Рисунок. 5 Важливі продукти харчування, які містять мікроелемент мідь </a:t>
            </a:r>
            <a:endParaRPr lang="ru-RU" dirty="0"/>
          </a:p>
        </p:txBody>
      </p:sp>
      <p:sp>
        <p:nvSpPr>
          <p:cNvPr id="2" name="Номер слайда 1"/>
          <p:cNvSpPr>
            <a:spLocks noGrp="1"/>
          </p:cNvSpPr>
          <p:nvPr>
            <p:ph type="sldNum" sz="quarter" idx="12"/>
          </p:nvPr>
        </p:nvSpPr>
        <p:spPr/>
        <p:txBody>
          <a:bodyPr/>
          <a:lstStyle/>
          <a:p>
            <a:fld id="{31E7FFEE-C820-45D6-9766-CE5DCFAF3999}" type="slidenum">
              <a:rPr lang="ru-RU" smtClean="0"/>
              <a:t>12</a:t>
            </a:fld>
            <a:endParaRPr lang="ru-RU"/>
          </a:p>
        </p:txBody>
      </p:sp>
    </p:spTree>
    <p:extLst>
      <p:ext uri="{BB962C8B-B14F-4D97-AF65-F5344CB8AC3E}">
        <p14:creationId xmlns:p14="http://schemas.microsoft.com/office/powerpoint/2010/main" val="8792890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https://true-lady.ru/images/stories/04-zdorovye/pravilnoe-pitanie/2012/med-v-produktah4.jpg"/>
          <p:cNvPicPr/>
          <p:nvPr/>
        </p:nvPicPr>
        <p:blipFill>
          <a:blip r:embed="rId2">
            <a:extLst>
              <a:ext uri="{28A0092B-C50C-407E-A947-70E740481C1C}">
                <a14:useLocalDpi xmlns:a14="http://schemas.microsoft.com/office/drawing/2010/main" val="0"/>
              </a:ext>
            </a:extLst>
          </a:blip>
          <a:srcRect/>
          <a:stretch>
            <a:fillRect/>
          </a:stretch>
        </p:blipFill>
        <p:spPr bwMode="auto">
          <a:xfrm>
            <a:off x="513902" y="98107"/>
            <a:ext cx="3581400" cy="2568893"/>
          </a:xfrm>
          <a:prstGeom prst="rect">
            <a:avLst/>
          </a:prstGeom>
          <a:noFill/>
          <a:ln>
            <a:noFill/>
          </a:ln>
        </p:spPr>
      </p:pic>
      <p:pic>
        <p:nvPicPr>
          <p:cNvPr id="6" name="Рисунок 5" descr="https://true-lady.ru/images/stories/04-zdorovye/pravilnoe-pitanie/2012/med-v-produktah5.jpg"/>
          <p:cNvPicPr/>
          <p:nvPr/>
        </p:nvPicPr>
        <p:blipFill>
          <a:blip r:embed="rId3">
            <a:extLst>
              <a:ext uri="{28A0092B-C50C-407E-A947-70E740481C1C}">
                <a14:useLocalDpi xmlns:a14="http://schemas.microsoft.com/office/drawing/2010/main" val="0"/>
              </a:ext>
            </a:extLst>
          </a:blip>
          <a:srcRect/>
          <a:stretch>
            <a:fillRect/>
          </a:stretch>
        </p:blipFill>
        <p:spPr bwMode="auto">
          <a:xfrm>
            <a:off x="4706807" y="98107"/>
            <a:ext cx="3530536" cy="2568893"/>
          </a:xfrm>
          <a:prstGeom prst="rect">
            <a:avLst/>
          </a:prstGeom>
          <a:noFill/>
          <a:ln>
            <a:noFill/>
          </a:ln>
        </p:spPr>
      </p:pic>
      <p:pic>
        <p:nvPicPr>
          <p:cNvPr id="7" name="Рисунок 6" descr="https://true-lady.ru/images/stories/04-zdorovye/pravilnoe-pitanie/2012/med-v-produktah6.jpg"/>
          <p:cNvPicPr/>
          <p:nvPr/>
        </p:nvPicPr>
        <p:blipFill>
          <a:blip r:embed="rId4">
            <a:extLst>
              <a:ext uri="{28A0092B-C50C-407E-A947-70E740481C1C}">
                <a14:useLocalDpi xmlns:a14="http://schemas.microsoft.com/office/drawing/2010/main" val="0"/>
              </a:ext>
            </a:extLst>
          </a:blip>
          <a:srcRect/>
          <a:stretch>
            <a:fillRect/>
          </a:stretch>
        </p:blipFill>
        <p:spPr bwMode="auto">
          <a:xfrm>
            <a:off x="513902" y="3269733"/>
            <a:ext cx="3578060" cy="2587308"/>
          </a:xfrm>
          <a:prstGeom prst="rect">
            <a:avLst/>
          </a:prstGeom>
          <a:noFill/>
          <a:ln>
            <a:noFill/>
          </a:ln>
        </p:spPr>
      </p:pic>
      <p:pic>
        <p:nvPicPr>
          <p:cNvPr id="8" name="Рисунок 7" descr="https://true-lady.ru/images/stories/04-zdorovye/pravilnoe-pitanie/2012/med-v-produktah7.jpg"/>
          <p:cNvPicPr/>
          <p:nvPr/>
        </p:nvPicPr>
        <p:blipFill>
          <a:blip r:embed="rId5">
            <a:extLst>
              <a:ext uri="{28A0092B-C50C-407E-A947-70E740481C1C}">
                <a14:useLocalDpi xmlns:a14="http://schemas.microsoft.com/office/drawing/2010/main" val="0"/>
              </a:ext>
            </a:extLst>
          </a:blip>
          <a:srcRect/>
          <a:stretch>
            <a:fillRect/>
          </a:stretch>
        </p:blipFill>
        <p:spPr bwMode="auto">
          <a:xfrm>
            <a:off x="4703765" y="3269733"/>
            <a:ext cx="3533578" cy="2587308"/>
          </a:xfrm>
          <a:prstGeom prst="rect">
            <a:avLst/>
          </a:prstGeom>
          <a:noFill/>
          <a:ln>
            <a:noFill/>
          </a:ln>
        </p:spPr>
      </p:pic>
      <p:sp>
        <p:nvSpPr>
          <p:cNvPr id="9" name="Прямоугольник 8"/>
          <p:cNvSpPr/>
          <p:nvPr/>
        </p:nvSpPr>
        <p:spPr>
          <a:xfrm>
            <a:off x="4843529" y="5857041"/>
            <a:ext cx="3393814" cy="369332"/>
          </a:xfrm>
          <a:prstGeom prst="rect">
            <a:avLst/>
          </a:prstGeom>
        </p:spPr>
        <p:txBody>
          <a:bodyPr wrap="none">
            <a:spAutoFit/>
          </a:bodyPr>
          <a:lstStyle/>
          <a:p>
            <a:r>
              <a:rPr lang="uk-UA" dirty="0" smtClean="0">
                <a:latin typeface="Times New Roman" panose="02020603050405020304" pitchFamily="18" charset="0"/>
                <a:ea typeface="Calibri" panose="020F0502020204030204" pitchFamily="34" charset="0"/>
              </a:rPr>
              <a:t>Рисунок 12. Насіння соняшника </a:t>
            </a:r>
            <a:endParaRPr lang="ru-RU" dirty="0"/>
          </a:p>
        </p:txBody>
      </p:sp>
      <p:sp>
        <p:nvSpPr>
          <p:cNvPr id="10" name="Прямоугольник 9"/>
          <p:cNvSpPr/>
          <p:nvPr/>
        </p:nvSpPr>
        <p:spPr>
          <a:xfrm>
            <a:off x="1125705" y="5857041"/>
            <a:ext cx="2417906" cy="369332"/>
          </a:xfrm>
          <a:prstGeom prst="rect">
            <a:avLst/>
          </a:prstGeom>
        </p:spPr>
        <p:txBody>
          <a:bodyPr wrap="none">
            <a:spAutoFit/>
          </a:bodyPr>
          <a:lstStyle/>
          <a:p>
            <a:r>
              <a:rPr lang="uk-UA" dirty="0">
                <a:latin typeface="Times New Roman" panose="02020603050405020304" pitchFamily="18" charset="0"/>
                <a:ea typeface="Calibri" panose="020F0502020204030204" pitchFamily="34" charset="0"/>
              </a:rPr>
              <a:t>Рисунок 11. Кальмари </a:t>
            </a:r>
            <a:endParaRPr lang="ru-RU" dirty="0"/>
          </a:p>
        </p:txBody>
      </p:sp>
      <p:sp>
        <p:nvSpPr>
          <p:cNvPr id="11" name="Прямоугольник 10"/>
          <p:cNvSpPr/>
          <p:nvPr/>
        </p:nvSpPr>
        <p:spPr>
          <a:xfrm>
            <a:off x="5040186" y="2663626"/>
            <a:ext cx="3197157" cy="369332"/>
          </a:xfrm>
          <a:prstGeom prst="rect">
            <a:avLst/>
          </a:prstGeom>
        </p:spPr>
        <p:txBody>
          <a:bodyPr wrap="none">
            <a:spAutoFit/>
          </a:bodyPr>
          <a:lstStyle/>
          <a:p>
            <a:r>
              <a:rPr lang="uk-UA" dirty="0">
                <a:latin typeface="Times New Roman" panose="02020603050405020304" pitchFamily="18" charset="0"/>
                <a:ea typeface="Calibri" panose="020F0502020204030204" pitchFamily="34" charset="0"/>
              </a:rPr>
              <a:t>Рисунок 10. Насіння та горіхи </a:t>
            </a:r>
            <a:endParaRPr lang="ru-RU" dirty="0"/>
          </a:p>
        </p:txBody>
      </p:sp>
      <p:sp>
        <p:nvSpPr>
          <p:cNvPr id="12" name="Прямоугольник 11"/>
          <p:cNvSpPr/>
          <p:nvPr/>
        </p:nvSpPr>
        <p:spPr>
          <a:xfrm>
            <a:off x="823587" y="2663626"/>
            <a:ext cx="2962029" cy="369332"/>
          </a:xfrm>
          <a:prstGeom prst="rect">
            <a:avLst/>
          </a:prstGeom>
        </p:spPr>
        <p:txBody>
          <a:bodyPr wrap="none">
            <a:spAutoFit/>
          </a:bodyPr>
          <a:lstStyle/>
          <a:p>
            <a:r>
              <a:rPr lang="uk-UA" dirty="0">
                <a:latin typeface="Times New Roman" panose="02020603050405020304" pitchFamily="18" charset="0"/>
                <a:ea typeface="Calibri" panose="020F0502020204030204" pitchFamily="34" charset="0"/>
              </a:rPr>
              <a:t>Рисунок 9. Шоколад і какао </a:t>
            </a:r>
            <a:endParaRPr lang="ru-RU" dirty="0"/>
          </a:p>
        </p:txBody>
      </p:sp>
      <p:sp>
        <p:nvSpPr>
          <p:cNvPr id="2" name="Номер слайда 1"/>
          <p:cNvSpPr>
            <a:spLocks noGrp="1"/>
          </p:cNvSpPr>
          <p:nvPr>
            <p:ph type="sldNum" sz="quarter" idx="12"/>
          </p:nvPr>
        </p:nvSpPr>
        <p:spPr/>
        <p:txBody>
          <a:bodyPr/>
          <a:lstStyle/>
          <a:p>
            <a:fld id="{31E7FFEE-C820-45D6-9766-CE5DCFAF3999}" type="slidenum">
              <a:rPr lang="ru-RU" smtClean="0"/>
              <a:t>13</a:t>
            </a:fld>
            <a:endParaRPr lang="ru-RU"/>
          </a:p>
        </p:txBody>
      </p:sp>
    </p:spTree>
    <p:extLst>
      <p:ext uri="{BB962C8B-B14F-4D97-AF65-F5344CB8AC3E}">
        <p14:creationId xmlns:p14="http://schemas.microsoft.com/office/powerpoint/2010/main" val="231269293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39700" y="143639"/>
            <a:ext cx="8724900" cy="2462213"/>
          </a:xfrm>
          <a:prstGeom prst="rect">
            <a:avLst/>
          </a:prstGeom>
        </p:spPr>
        <p:txBody>
          <a:bodyPr wrap="square">
            <a:spAutoFit/>
          </a:bodyPr>
          <a:lstStyle/>
          <a:p>
            <a:pPr algn="ctr"/>
            <a:r>
              <a:rPr lang="ru-RU" sz="2200" b="1" dirty="0">
                <a:latin typeface="Times New Roman" panose="02020603050405020304" pitchFamily="18" charset="0"/>
                <a:cs typeface="Times New Roman" panose="02020603050405020304" pitchFamily="18" charset="0"/>
              </a:rPr>
              <a:t>У продуктах </a:t>
            </a:r>
            <a:r>
              <a:rPr lang="ru-RU" sz="2200" b="1" dirty="0" err="1">
                <a:latin typeface="Times New Roman" panose="02020603050405020304" pitchFamily="18" charset="0"/>
                <a:cs typeface="Times New Roman" panose="02020603050405020304" pitchFamily="18" charset="0"/>
              </a:rPr>
              <a:t>харчування</a:t>
            </a:r>
            <a:endParaRPr lang="ru-RU" sz="2200" b="1" dirty="0">
              <a:latin typeface="Times New Roman" panose="02020603050405020304" pitchFamily="18" charset="0"/>
              <a:cs typeface="Times New Roman" panose="02020603050405020304" pitchFamily="18" charset="0"/>
            </a:endParaRPr>
          </a:p>
          <a:p>
            <a:pPr indent="357188"/>
            <a:r>
              <a:rPr lang="ru-RU" sz="2200" dirty="0" err="1">
                <a:latin typeface="Times New Roman" panose="02020603050405020304" pitchFamily="18" charset="0"/>
                <a:cs typeface="Times New Roman" panose="02020603050405020304" pitchFamily="18" charset="0"/>
              </a:rPr>
              <a:t>Мікроелемент</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мідь</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необхідний</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організму</a:t>
            </a:r>
            <a:r>
              <a:rPr lang="ru-RU" sz="2200" dirty="0">
                <a:latin typeface="Times New Roman" panose="02020603050405020304" pitchFamily="18" charset="0"/>
                <a:cs typeface="Times New Roman" panose="02020603050405020304" pitchFamily="18" charset="0"/>
              </a:rPr>
              <a:t> для </a:t>
            </a:r>
            <a:r>
              <a:rPr lang="ru-RU" sz="2200" dirty="0" err="1">
                <a:latin typeface="Times New Roman" panose="02020603050405020304" pitchFamily="18" charset="0"/>
                <a:cs typeface="Times New Roman" panose="02020603050405020304" pitchFamily="18" charset="0"/>
              </a:rPr>
              <a:t>виконання</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деяких</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функцій</a:t>
            </a:r>
            <a:r>
              <a:rPr lang="ru-RU" sz="2200" dirty="0">
                <a:latin typeface="Times New Roman" panose="02020603050405020304" pitchFamily="18" charset="0"/>
                <a:cs typeface="Times New Roman" panose="02020603050405020304" pitchFamily="18" charset="0"/>
              </a:rPr>
              <a:t>: </a:t>
            </a:r>
            <a:r>
              <a:rPr lang="ru-RU" sz="2200" dirty="0" err="1">
                <a:solidFill>
                  <a:srgbClr val="FF0000"/>
                </a:solidFill>
                <a:latin typeface="Times New Roman" panose="02020603050405020304" pitchFamily="18" charset="0"/>
                <a:cs typeface="Times New Roman" panose="02020603050405020304" pitchFamily="18" charset="0"/>
              </a:rPr>
              <a:t>утворення</a:t>
            </a:r>
            <a:r>
              <a:rPr lang="ru-RU" sz="2200" dirty="0">
                <a:solidFill>
                  <a:srgbClr val="FF0000"/>
                </a:solidFill>
                <a:latin typeface="Times New Roman" panose="02020603050405020304" pitchFamily="18" charset="0"/>
                <a:cs typeface="Times New Roman" panose="02020603050405020304" pitchFamily="18" charset="0"/>
              </a:rPr>
              <a:t> </a:t>
            </a:r>
            <a:r>
              <a:rPr lang="ru-RU" sz="2200" dirty="0" err="1">
                <a:solidFill>
                  <a:srgbClr val="FF0000"/>
                </a:solidFill>
                <a:latin typeface="Times New Roman" panose="02020603050405020304" pitchFamily="18" charset="0"/>
                <a:cs typeface="Times New Roman" panose="02020603050405020304" pitchFamily="18" charset="0"/>
              </a:rPr>
              <a:t>кісткової</a:t>
            </a:r>
            <a:r>
              <a:rPr lang="ru-RU" sz="2200" dirty="0">
                <a:solidFill>
                  <a:srgbClr val="FF0000"/>
                </a:solidFill>
                <a:latin typeface="Times New Roman" panose="02020603050405020304" pitchFamily="18" charset="0"/>
                <a:cs typeface="Times New Roman" panose="02020603050405020304" pitchFamily="18" charset="0"/>
              </a:rPr>
              <a:t> та </a:t>
            </a:r>
            <a:r>
              <a:rPr lang="ru-RU" sz="2200" dirty="0" err="1">
                <a:solidFill>
                  <a:srgbClr val="FF0000"/>
                </a:solidFill>
                <a:latin typeface="Times New Roman" panose="02020603050405020304" pitchFamily="18" charset="0"/>
                <a:cs typeface="Times New Roman" panose="02020603050405020304" pitchFamily="18" charset="0"/>
              </a:rPr>
              <a:t>сполучної</a:t>
            </a:r>
            <a:r>
              <a:rPr lang="ru-RU" sz="2200" dirty="0">
                <a:solidFill>
                  <a:srgbClr val="FF0000"/>
                </a:solidFill>
                <a:latin typeface="Times New Roman" panose="02020603050405020304" pitchFamily="18" charset="0"/>
                <a:cs typeface="Times New Roman" panose="02020603050405020304" pitchFamily="18" charset="0"/>
              </a:rPr>
              <a:t> тканин</a:t>
            </a:r>
            <a:r>
              <a:rPr lang="ru-RU" sz="2200" dirty="0">
                <a:latin typeface="Times New Roman" panose="02020603050405020304" pitchFamily="18" charset="0"/>
                <a:cs typeface="Times New Roman" panose="02020603050405020304" pitchFamily="18" charset="0"/>
              </a:rPr>
              <a:t>, </a:t>
            </a:r>
            <a:r>
              <a:rPr lang="ru-RU" sz="2200" dirty="0" err="1">
                <a:solidFill>
                  <a:srgbClr val="FF0000"/>
                </a:solidFill>
                <a:latin typeface="Times New Roman" panose="02020603050405020304" pitchFamily="18" charset="0"/>
                <a:cs typeface="Times New Roman" panose="02020603050405020304" pitchFamily="18" charset="0"/>
              </a:rPr>
              <a:t>вироблення</a:t>
            </a:r>
            <a:r>
              <a:rPr lang="ru-RU" sz="2200" dirty="0">
                <a:solidFill>
                  <a:srgbClr val="FF0000"/>
                </a:solidFill>
                <a:latin typeface="Times New Roman" panose="02020603050405020304" pitchFamily="18" charset="0"/>
                <a:cs typeface="Times New Roman" panose="02020603050405020304" pitchFamily="18" charset="0"/>
              </a:rPr>
              <a:t> </a:t>
            </a:r>
            <a:r>
              <a:rPr lang="ru-RU" sz="2200" dirty="0" err="1">
                <a:solidFill>
                  <a:srgbClr val="FF0000"/>
                </a:solidFill>
                <a:latin typeface="Times New Roman" panose="02020603050405020304" pitchFamily="18" charset="0"/>
                <a:cs typeface="Times New Roman" panose="02020603050405020304" pitchFamily="18" charset="0"/>
              </a:rPr>
              <a:t>специфічних</a:t>
            </a:r>
            <a:r>
              <a:rPr lang="ru-RU" sz="2200" dirty="0">
                <a:solidFill>
                  <a:srgbClr val="FF0000"/>
                </a:solidFill>
                <a:latin typeface="Times New Roman" panose="02020603050405020304" pitchFamily="18" charset="0"/>
                <a:cs typeface="Times New Roman" panose="02020603050405020304" pitchFamily="18" charset="0"/>
              </a:rPr>
              <a:t> </a:t>
            </a:r>
            <a:r>
              <a:rPr lang="ru-RU" sz="2200" dirty="0" err="1">
                <a:solidFill>
                  <a:srgbClr val="FF0000"/>
                </a:solidFill>
                <a:latin typeface="Times New Roman" panose="02020603050405020304" pitchFamily="18" charset="0"/>
                <a:cs typeface="Times New Roman" panose="02020603050405020304" pitchFamily="18" charset="0"/>
              </a:rPr>
              <a:t>ферментів</a:t>
            </a:r>
            <a:r>
              <a:rPr lang="ru-RU" sz="2200" dirty="0">
                <a:solidFill>
                  <a:srgbClr val="FF0000"/>
                </a:solidFill>
                <a:latin typeface="Times New Roman" panose="02020603050405020304" pitchFamily="18" charset="0"/>
                <a:cs typeface="Times New Roman" panose="02020603050405020304" pitchFamily="18" charset="0"/>
              </a:rPr>
              <a:t>.</a:t>
            </a:r>
          </a:p>
          <a:p>
            <a:pPr indent="357188"/>
            <a:r>
              <a:rPr lang="ru-RU" sz="2200" dirty="0" err="1">
                <a:latin typeface="Times New Roman" panose="02020603050405020304" pitchFamily="18" charset="0"/>
                <a:cs typeface="Times New Roman" panose="02020603050405020304" pitchFamily="18" charset="0"/>
              </a:rPr>
              <a:t>Знаходиться</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мідь</a:t>
            </a:r>
            <a:r>
              <a:rPr lang="ru-RU" sz="2200" dirty="0">
                <a:latin typeface="Times New Roman" panose="02020603050405020304" pitchFamily="18" charset="0"/>
                <a:cs typeface="Times New Roman" panose="02020603050405020304" pitchFamily="18" charset="0"/>
              </a:rPr>
              <a:t> у </a:t>
            </a:r>
            <a:r>
              <a:rPr lang="ru-RU" sz="2200" dirty="0" err="1">
                <a:latin typeface="Times New Roman" panose="02020603050405020304" pitchFamily="18" charset="0"/>
                <a:cs typeface="Times New Roman" panose="02020603050405020304" pitchFamily="18" charset="0"/>
              </a:rPr>
              <a:t>всіх</a:t>
            </a:r>
            <a:r>
              <a:rPr lang="ru-RU" sz="2200" dirty="0">
                <a:latin typeface="Times New Roman" panose="02020603050405020304" pitchFamily="18" charset="0"/>
                <a:cs typeface="Times New Roman" panose="02020603050405020304" pitchFamily="18" charset="0"/>
              </a:rPr>
              <a:t> тканинах </a:t>
            </a:r>
            <a:r>
              <a:rPr lang="ru-RU" sz="2200" dirty="0" err="1">
                <a:latin typeface="Times New Roman" panose="02020603050405020304" pitchFamily="18" charset="0"/>
                <a:cs typeface="Times New Roman" panose="02020603050405020304" pitchFamily="18" charset="0"/>
              </a:rPr>
              <a:t>організму</a:t>
            </a:r>
            <a:r>
              <a:rPr lang="ru-RU" sz="2200" dirty="0">
                <a:latin typeface="Times New Roman" panose="02020603050405020304" pitchFamily="18" charset="0"/>
                <a:cs typeface="Times New Roman" panose="02020603050405020304" pitchFamily="18" charset="0"/>
              </a:rPr>
              <a:t>, але </a:t>
            </a:r>
            <a:r>
              <a:rPr lang="ru-RU" sz="2200" dirty="0" err="1">
                <a:latin typeface="Times New Roman" panose="02020603050405020304" pitchFamily="18" charset="0"/>
                <a:cs typeface="Times New Roman" panose="02020603050405020304" pitchFamily="18" charset="0"/>
              </a:rPr>
              <a:t>найбільша</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її</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кількість</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міститься</a:t>
            </a:r>
            <a:r>
              <a:rPr lang="ru-RU" sz="2200" dirty="0">
                <a:latin typeface="Times New Roman" panose="02020603050405020304" pitchFamily="18" charset="0"/>
                <a:cs typeface="Times New Roman" panose="02020603050405020304" pitchFamily="18" charset="0"/>
              </a:rPr>
              <a:t> в </a:t>
            </a:r>
            <a:r>
              <a:rPr lang="ru-RU" sz="2200" dirty="0" err="1">
                <a:latin typeface="Times New Roman" panose="02020603050405020304" pitchFamily="18" charset="0"/>
                <a:cs typeface="Times New Roman" panose="02020603050405020304" pitchFamily="18" charset="0"/>
              </a:rPr>
              <a:t>печінці</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значно</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менше</a:t>
            </a:r>
            <a:r>
              <a:rPr lang="ru-RU" sz="2200" dirty="0">
                <a:latin typeface="Times New Roman" panose="02020603050405020304" pitchFamily="18" charset="0"/>
                <a:cs typeface="Times New Roman" panose="02020603050405020304" pitchFamily="18" charset="0"/>
              </a:rPr>
              <a:t> – у </a:t>
            </a:r>
            <a:r>
              <a:rPr lang="ru-RU" sz="2200" dirty="0" err="1">
                <a:latin typeface="Times New Roman" panose="02020603050405020304" pitchFamily="18" charset="0"/>
                <a:cs typeface="Times New Roman" panose="02020603050405020304" pitchFamily="18" charset="0"/>
              </a:rPr>
              <a:t>мозку</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серці</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нирках</a:t>
            </a:r>
            <a:r>
              <a:rPr lang="ru-RU" sz="2200" dirty="0">
                <a:latin typeface="Times New Roman" panose="02020603050405020304" pitchFamily="18" charset="0"/>
                <a:cs typeface="Times New Roman" panose="02020603050405020304" pitchFamily="18" charset="0"/>
              </a:rPr>
              <a:t> і </a:t>
            </a:r>
            <a:r>
              <a:rPr lang="ru-RU" sz="2200" dirty="0" err="1">
                <a:latin typeface="Times New Roman" panose="02020603050405020304" pitchFamily="18" charset="0"/>
                <a:cs typeface="Times New Roman" panose="02020603050405020304" pitchFamily="18" charset="0"/>
              </a:rPr>
              <a:t>м'язах</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Організм</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людини</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містить</a:t>
            </a:r>
            <a:r>
              <a:rPr lang="ru-RU" sz="2200" dirty="0">
                <a:latin typeface="Times New Roman" panose="02020603050405020304" pitchFamily="18" charset="0"/>
                <a:cs typeface="Times New Roman" panose="02020603050405020304" pitchFamily="18" charset="0"/>
              </a:rPr>
              <a:t> 75-100 мг </a:t>
            </a:r>
            <a:r>
              <a:rPr lang="ru-RU" sz="2200" dirty="0" err="1">
                <a:latin typeface="Times New Roman" panose="02020603050405020304" pitchFamily="18" charset="0"/>
                <a:cs typeface="Times New Roman" panose="02020603050405020304" pitchFamily="18" charset="0"/>
              </a:rPr>
              <a:t>мікроелементу</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мідь</a:t>
            </a:r>
            <a:r>
              <a:rPr lang="ru-RU" sz="2200" dirty="0">
                <a:latin typeface="Times New Roman" panose="02020603050405020304" pitchFamily="18" charset="0"/>
                <a:cs typeface="Times New Roman" panose="02020603050405020304" pitchFamily="18" charset="0"/>
              </a:rPr>
              <a:t>.</a:t>
            </a:r>
          </a:p>
        </p:txBody>
      </p:sp>
      <p:pic>
        <p:nvPicPr>
          <p:cNvPr id="5" name="Рисунок 4" descr="https://true-lady.ru/images/stories/04-zdorovye/pravilnoe-pitanie/2012/med-v-produktah8.jpg"/>
          <p:cNvPicPr/>
          <p:nvPr/>
        </p:nvPicPr>
        <p:blipFill>
          <a:blip r:embed="rId2">
            <a:extLst>
              <a:ext uri="{28A0092B-C50C-407E-A947-70E740481C1C}">
                <a14:useLocalDpi xmlns:a14="http://schemas.microsoft.com/office/drawing/2010/main" val="0"/>
              </a:ext>
            </a:extLst>
          </a:blip>
          <a:srcRect/>
          <a:stretch>
            <a:fillRect/>
          </a:stretch>
        </p:blipFill>
        <p:spPr bwMode="auto">
          <a:xfrm>
            <a:off x="419100" y="2700381"/>
            <a:ext cx="3702050" cy="2902635"/>
          </a:xfrm>
          <a:prstGeom prst="rect">
            <a:avLst/>
          </a:prstGeom>
          <a:noFill/>
          <a:ln>
            <a:noFill/>
          </a:ln>
        </p:spPr>
      </p:pic>
      <p:sp>
        <p:nvSpPr>
          <p:cNvPr id="6" name="Прямоугольник 5"/>
          <p:cNvSpPr/>
          <p:nvPr/>
        </p:nvSpPr>
        <p:spPr>
          <a:xfrm>
            <a:off x="714878" y="5606534"/>
            <a:ext cx="3040641" cy="369332"/>
          </a:xfrm>
          <a:prstGeom prst="rect">
            <a:avLst/>
          </a:prstGeom>
        </p:spPr>
        <p:txBody>
          <a:bodyPr wrap="none">
            <a:spAutoFit/>
          </a:bodyPr>
          <a:lstStyle/>
          <a:p>
            <a:r>
              <a:rPr lang="uk-UA" dirty="0">
                <a:latin typeface="Times New Roman" panose="02020603050405020304" pitchFamily="18" charset="0"/>
                <a:ea typeface="Calibri" panose="020F0502020204030204" pitchFamily="34" charset="0"/>
              </a:rPr>
              <a:t>Рисунок 13. Насіння гарбуза </a:t>
            </a:r>
            <a:endParaRPr lang="ru-RU" dirty="0"/>
          </a:p>
        </p:txBody>
      </p:sp>
      <p:pic>
        <p:nvPicPr>
          <p:cNvPr id="7" name="Рисунок 6" descr="https://true-lady.ru/images/stories/04-zdorovye/pravilnoe-pitanie/2012/med-v-produktah9.jpg"/>
          <p:cNvPicPr/>
          <p:nvPr/>
        </p:nvPicPr>
        <p:blipFill>
          <a:blip r:embed="rId3">
            <a:extLst>
              <a:ext uri="{28A0092B-C50C-407E-A947-70E740481C1C}">
                <a14:useLocalDpi xmlns:a14="http://schemas.microsoft.com/office/drawing/2010/main" val="0"/>
              </a:ext>
            </a:extLst>
          </a:blip>
          <a:srcRect/>
          <a:stretch>
            <a:fillRect/>
          </a:stretch>
        </p:blipFill>
        <p:spPr bwMode="auto">
          <a:xfrm>
            <a:off x="4502150" y="2700381"/>
            <a:ext cx="3981450" cy="2902635"/>
          </a:xfrm>
          <a:prstGeom prst="rect">
            <a:avLst/>
          </a:prstGeom>
          <a:noFill/>
          <a:ln>
            <a:noFill/>
          </a:ln>
        </p:spPr>
      </p:pic>
      <p:sp>
        <p:nvSpPr>
          <p:cNvPr id="8" name="Прямоугольник 7"/>
          <p:cNvSpPr/>
          <p:nvPr/>
        </p:nvSpPr>
        <p:spPr>
          <a:xfrm>
            <a:off x="4816070" y="5603016"/>
            <a:ext cx="3353610" cy="369332"/>
          </a:xfrm>
          <a:prstGeom prst="rect">
            <a:avLst/>
          </a:prstGeom>
        </p:spPr>
        <p:txBody>
          <a:bodyPr wrap="none">
            <a:spAutoFit/>
          </a:bodyPr>
          <a:lstStyle/>
          <a:p>
            <a:r>
              <a:rPr lang="uk-UA" dirty="0">
                <a:latin typeface="Times New Roman" panose="02020603050405020304" pitchFamily="18" charset="0"/>
                <a:ea typeface="Calibri" panose="020F0502020204030204" pitchFamily="34" charset="0"/>
              </a:rPr>
              <a:t>Рисунок 14. Спеції та приправи </a:t>
            </a:r>
            <a:endParaRPr lang="ru-RU" dirty="0"/>
          </a:p>
        </p:txBody>
      </p:sp>
      <p:sp>
        <p:nvSpPr>
          <p:cNvPr id="2" name="Номер слайда 1"/>
          <p:cNvSpPr>
            <a:spLocks noGrp="1"/>
          </p:cNvSpPr>
          <p:nvPr>
            <p:ph type="sldNum" sz="quarter" idx="12"/>
          </p:nvPr>
        </p:nvSpPr>
        <p:spPr/>
        <p:txBody>
          <a:bodyPr/>
          <a:lstStyle/>
          <a:p>
            <a:fld id="{31E7FFEE-C820-45D6-9766-CE5DCFAF3999}" type="slidenum">
              <a:rPr lang="ru-RU" smtClean="0"/>
              <a:t>14</a:t>
            </a:fld>
            <a:endParaRPr lang="ru-RU"/>
          </a:p>
        </p:txBody>
      </p:sp>
    </p:spTree>
    <p:extLst>
      <p:ext uri="{BB962C8B-B14F-4D97-AF65-F5344CB8AC3E}">
        <p14:creationId xmlns:p14="http://schemas.microsoft.com/office/powerpoint/2010/main" val="165225819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688715" y="128557"/>
            <a:ext cx="2258375" cy="400110"/>
          </a:xfrm>
          <a:prstGeom prst="rect">
            <a:avLst/>
          </a:prstGeom>
        </p:spPr>
        <p:txBody>
          <a:bodyPr wrap="none">
            <a:spAutoFit/>
          </a:bodyPr>
          <a:lstStyle/>
          <a:p>
            <a:r>
              <a:rPr lang="ru-RU" sz="2000" b="1" dirty="0" smtClean="0">
                <a:latin typeface="Times New Roman" panose="02020603050405020304" pitchFamily="18" charset="0"/>
                <a:cs typeface="Times New Roman" panose="02020603050405020304" pitchFamily="18" charset="0"/>
              </a:rPr>
              <a:t>3.2 В </a:t>
            </a:r>
            <a:r>
              <a:rPr lang="ru-RU" sz="2000" b="1" dirty="0" err="1" smtClean="0">
                <a:latin typeface="Times New Roman" panose="02020603050405020304" pitchFamily="18" charset="0"/>
                <a:cs typeface="Times New Roman" panose="02020603050405020304" pitchFamily="18" charset="0"/>
              </a:rPr>
              <a:t>косметології</a:t>
            </a:r>
            <a:endParaRPr lang="ru-RU" sz="2000" b="1" dirty="0">
              <a:latin typeface="Times New Roman" panose="02020603050405020304" pitchFamily="18" charset="0"/>
              <a:cs typeface="Times New Roman" panose="02020603050405020304" pitchFamily="18" charset="0"/>
            </a:endParaRPr>
          </a:p>
        </p:txBody>
      </p:sp>
      <p:sp>
        <p:nvSpPr>
          <p:cNvPr id="5" name="Прямоугольник 4"/>
          <p:cNvSpPr/>
          <p:nvPr/>
        </p:nvSpPr>
        <p:spPr>
          <a:xfrm>
            <a:off x="328612" y="513278"/>
            <a:ext cx="8486776" cy="2554545"/>
          </a:xfrm>
          <a:prstGeom prst="rect">
            <a:avLst/>
          </a:prstGeom>
        </p:spPr>
        <p:txBody>
          <a:bodyPr wrap="square">
            <a:spAutoFit/>
          </a:bodyPr>
          <a:lstStyle/>
          <a:p>
            <a:pPr indent="357188"/>
            <a:r>
              <a:rPr lang="ru-RU" sz="2000" dirty="0" err="1">
                <a:latin typeface="Times New Roman" panose="02020603050405020304" pitchFamily="18" charset="0"/>
                <a:cs typeface="Times New Roman" panose="02020603050405020304" pitchFamily="18" charset="0"/>
              </a:rPr>
              <a:t>Мідь</a:t>
            </a:r>
            <a:r>
              <a:rPr lang="ru-RU" sz="2000" dirty="0">
                <a:latin typeface="Times New Roman" panose="02020603050405020304" pitchFamily="18" charset="0"/>
                <a:cs typeface="Times New Roman" panose="02020603050405020304" pitchFamily="18" charset="0"/>
              </a:rPr>
              <a:t> у </a:t>
            </a:r>
            <a:r>
              <a:rPr lang="ru-RU" sz="2000" dirty="0" err="1">
                <a:latin typeface="Times New Roman" panose="02020603050405020304" pitchFamily="18" charset="0"/>
                <a:cs typeface="Times New Roman" panose="02020603050405020304" pitchFamily="18" charset="0"/>
              </a:rPr>
              <a:t>косметиці</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застосовується</a:t>
            </a:r>
            <a:r>
              <a:rPr lang="ru-RU" sz="2000" dirty="0">
                <a:latin typeface="Times New Roman" panose="02020603050405020304" pitchFamily="18" charset="0"/>
                <a:cs typeface="Times New Roman" panose="02020603050405020304" pitchFamily="18" charset="0"/>
              </a:rPr>
              <a:t> у </a:t>
            </a:r>
            <a:r>
              <a:rPr lang="ru-RU" sz="2000" dirty="0" err="1">
                <a:latin typeface="Times New Roman" panose="02020603050405020304" pitchFamily="18" charset="0"/>
                <a:cs typeface="Times New Roman" panose="02020603050405020304" pitchFamily="18" charset="0"/>
              </a:rPr>
              <a:t>вигляді</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пептидів</a:t>
            </a:r>
            <a:r>
              <a:rPr lang="ru-RU" sz="2000" dirty="0">
                <a:latin typeface="Times New Roman" panose="02020603050405020304" pitchFamily="18" charset="0"/>
                <a:cs typeface="Times New Roman" panose="02020603050405020304" pitchFamily="18" charset="0"/>
              </a:rPr>
              <a:t> солей (</a:t>
            </a:r>
            <a:r>
              <a:rPr lang="ru-RU" sz="2000" dirty="0" smtClean="0">
                <a:latin typeface="Times New Roman" panose="02020603050405020304" pitchFamily="18" charset="0"/>
                <a:cs typeface="Times New Roman" panose="02020603050405020304" pitchFamily="18" charset="0"/>
              </a:rPr>
              <a:t>глюконату, хлориду </a:t>
            </a:r>
            <a:r>
              <a:rPr lang="ru-RU" sz="2000" dirty="0">
                <a:latin typeface="Times New Roman" panose="02020603050405020304" pitchFamily="18" charset="0"/>
                <a:cs typeface="Times New Roman" panose="02020603050405020304" pitchFamily="18" charset="0"/>
              </a:rPr>
              <a:t>та </a:t>
            </a:r>
            <a:r>
              <a:rPr lang="ru-RU" sz="2000" dirty="0" err="1">
                <a:latin typeface="Times New Roman" panose="02020603050405020304" pitchFamily="18" charset="0"/>
                <a:cs typeface="Times New Roman" panose="02020603050405020304" pitchFamily="18" charset="0"/>
              </a:rPr>
              <a:t>інших</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Солі</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міді</a:t>
            </a:r>
            <a:r>
              <a:rPr lang="ru-RU" sz="2000" dirty="0">
                <a:latin typeface="Times New Roman" panose="02020603050405020304" pitchFamily="18" charset="0"/>
                <a:cs typeface="Times New Roman" panose="02020603050405020304" pitchFamily="18" charset="0"/>
              </a:rPr>
              <a:t> в </a:t>
            </a:r>
            <a:r>
              <a:rPr lang="ru-RU" sz="2000" dirty="0" err="1">
                <a:latin typeface="Times New Roman" panose="02020603050405020304" pitchFamily="18" charset="0"/>
                <a:cs typeface="Times New Roman" panose="02020603050405020304" pitchFamily="18" charset="0"/>
              </a:rPr>
              <a:t>косметиці</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мають</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антибактеріальну</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дію</a:t>
            </a:r>
            <a:r>
              <a:rPr lang="ru-RU" sz="2000" dirty="0">
                <a:latin typeface="Times New Roman" panose="02020603050405020304" pitchFamily="18" charset="0"/>
                <a:cs typeface="Times New Roman" panose="02020603050405020304" pitchFamily="18" charset="0"/>
              </a:rPr>
              <a:t> і </a:t>
            </a:r>
            <a:r>
              <a:rPr lang="ru-RU" sz="2000" dirty="0" smtClean="0">
                <a:latin typeface="Times New Roman" panose="02020603050405020304" pitchFamily="18" charset="0"/>
                <a:cs typeface="Times New Roman" panose="02020603050405020304" pitchFamily="18" charset="0"/>
              </a:rPr>
              <a:t>особливо </a:t>
            </a:r>
            <a:r>
              <a:rPr lang="ru-RU" sz="2000" dirty="0" err="1" smtClean="0">
                <a:latin typeface="Times New Roman" panose="02020603050405020304" pitchFamily="18" charset="0"/>
                <a:cs typeface="Times New Roman" panose="02020603050405020304" pitchFamily="18" charset="0"/>
              </a:rPr>
              <a:t>підходять</a:t>
            </a:r>
            <a:r>
              <a:rPr lang="ru-RU" sz="2000" dirty="0" smtClean="0">
                <a:latin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cs typeface="Times New Roman" panose="02020603050405020304" pitchFamily="18" charset="0"/>
              </a:rPr>
              <a:t>для </a:t>
            </a:r>
            <a:r>
              <a:rPr lang="ru-RU" sz="2000" dirty="0" err="1">
                <a:latin typeface="Times New Roman" panose="02020603050405020304" pitchFamily="18" charset="0"/>
                <a:cs typeface="Times New Roman" panose="02020603050405020304" pitchFamily="18" charset="0"/>
              </a:rPr>
              <a:t>жирної</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шкіри</a:t>
            </a:r>
            <a:r>
              <a:rPr lang="ru-RU" sz="2000" dirty="0">
                <a:latin typeface="Times New Roman" panose="02020603050405020304" pitchFamily="18" charset="0"/>
                <a:cs typeface="Times New Roman" panose="02020603050405020304" pitchFamily="18" charset="0"/>
              </a:rPr>
              <a:t>, тому </a:t>
            </a:r>
            <a:r>
              <a:rPr lang="ru-RU" sz="2000" dirty="0" err="1">
                <a:latin typeface="Times New Roman" panose="02020603050405020304" pitchFamily="18" charset="0"/>
                <a:cs typeface="Times New Roman" panose="02020603050405020304" pitchFamily="18" charset="0"/>
              </a:rPr>
              <a:t>що</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мікроелемент</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мідь</a:t>
            </a:r>
            <a:r>
              <a:rPr lang="ru-RU" sz="2000" dirty="0">
                <a:latin typeface="Times New Roman" panose="02020603050405020304" pitchFamily="18" charset="0"/>
                <a:cs typeface="Times New Roman" panose="02020603050405020304" pitchFamily="18" charset="0"/>
              </a:rPr>
              <a:t> схожий </a:t>
            </a:r>
            <a:r>
              <a:rPr lang="ru-RU" sz="2000" dirty="0" smtClean="0">
                <a:latin typeface="Times New Roman" panose="02020603050405020304" pitchFamily="18" charset="0"/>
                <a:cs typeface="Times New Roman" panose="02020603050405020304" pitchFamily="18" charset="0"/>
              </a:rPr>
              <a:t>за </a:t>
            </a:r>
            <a:r>
              <a:rPr lang="ru-RU" sz="2000" dirty="0" err="1" smtClean="0">
                <a:latin typeface="Times New Roman" panose="02020603050405020304" pitchFamily="18" charset="0"/>
                <a:cs typeface="Times New Roman" panose="02020603050405020304" pitchFamily="18" charset="0"/>
              </a:rPr>
              <a:t>властивостями</a:t>
            </a:r>
            <a:r>
              <a:rPr lang="ru-RU" sz="2000" dirty="0" smtClean="0">
                <a:latin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cs typeface="Times New Roman" panose="02020603050405020304" pitchFamily="18" charset="0"/>
              </a:rPr>
              <a:t>з </a:t>
            </a:r>
            <a:r>
              <a:rPr lang="ru-RU" sz="2000" dirty="0" err="1">
                <a:latin typeface="Times New Roman" panose="02020603050405020304" pitchFamily="18" charset="0"/>
                <a:cs typeface="Times New Roman" panose="02020603050405020304" pitchFamily="18" charset="0"/>
              </a:rPr>
              <a:t>мікроелементом</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срібла</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тобто</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вбиває</a:t>
            </a:r>
            <a:r>
              <a:rPr lang="ru-RU" sz="2000" dirty="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мікроби</a:t>
            </a:r>
            <a:r>
              <a:rPr lang="ru-RU" sz="2000" dirty="0" smtClean="0">
                <a:latin typeface="Times New Roman" panose="02020603050405020304" pitchFamily="18" charset="0"/>
                <a:cs typeface="Times New Roman" panose="02020603050405020304" pitchFamily="18" charset="0"/>
              </a:rPr>
              <a:t>.</a:t>
            </a:r>
          </a:p>
          <a:p>
            <a:pPr indent="357188"/>
            <a:r>
              <a:rPr lang="ru-RU" sz="2000" dirty="0" err="1" smtClean="0">
                <a:latin typeface="Times New Roman" panose="02020603050405020304" pitchFamily="18" charset="0"/>
                <a:cs typeface="Times New Roman" panose="02020603050405020304" pitchFamily="18" charset="0"/>
              </a:rPr>
              <a:t>Існує</a:t>
            </a:r>
            <a:r>
              <a:rPr lang="ru-RU" sz="2000" dirty="0" smtClean="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сіль</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міді</a:t>
            </a:r>
            <a:r>
              <a:rPr lang="ru-RU" sz="2000" dirty="0">
                <a:latin typeface="Times New Roman" panose="02020603050405020304" pitchFamily="18" charset="0"/>
                <a:cs typeface="Times New Roman" panose="02020603050405020304" pitchFamily="18" charset="0"/>
              </a:rPr>
              <a:t> – </a:t>
            </a:r>
            <a:r>
              <a:rPr lang="ru-RU" sz="2000" dirty="0" err="1">
                <a:solidFill>
                  <a:srgbClr val="FF0000"/>
                </a:solidFill>
                <a:latin typeface="Times New Roman" panose="02020603050405020304" pitchFamily="18" charset="0"/>
                <a:cs typeface="Times New Roman" panose="02020603050405020304" pitchFamily="18" charset="0"/>
              </a:rPr>
              <a:t>піроглютамат</a:t>
            </a:r>
            <a:r>
              <a:rPr lang="ru-RU" sz="2000" dirty="0">
                <a:solidFill>
                  <a:srgbClr val="FF0000"/>
                </a:solidFill>
                <a:latin typeface="Times New Roman" panose="02020603050405020304" pitchFamily="18" charset="0"/>
                <a:cs typeface="Times New Roman" panose="02020603050405020304" pitchFamily="18" charset="0"/>
              </a:rPr>
              <a:t> </a:t>
            </a:r>
            <a:r>
              <a:rPr lang="ru-RU" sz="2000" dirty="0" err="1">
                <a:solidFill>
                  <a:srgbClr val="FF0000"/>
                </a:solidFill>
                <a:latin typeface="Times New Roman" panose="02020603050405020304" pitchFamily="18" charset="0"/>
                <a:cs typeface="Times New Roman" panose="02020603050405020304" pitchFamily="18" charset="0"/>
              </a:rPr>
              <a:t>міді</a:t>
            </a:r>
            <a:r>
              <a:rPr lang="ru-RU" sz="2000" dirty="0">
                <a:latin typeface="Times New Roman" panose="02020603050405020304" pitchFamily="18" charset="0"/>
                <a:cs typeface="Times New Roman" panose="02020603050405020304" pitchFamily="18" charset="0"/>
              </a:rPr>
              <a:t>, яка </a:t>
            </a:r>
            <a:r>
              <a:rPr lang="ru-RU" sz="2000" dirty="0" err="1">
                <a:latin typeface="Times New Roman" panose="02020603050405020304" pitchFamily="18" charset="0"/>
                <a:cs typeface="Times New Roman" panose="02020603050405020304" pitchFamily="18" charset="0"/>
              </a:rPr>
              <a:t>має</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антимікробні</a:t>
            </a:r>
            <a:r>
              <a:rPr lang="ru-RU" sz="2000" dirty="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властивості</a:t>
            </a:r>
            <a:r>
              <a:rPr lang="ru-RU" sz="2000" dirty="0" smtClean="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зменшує</a:t>
            </a:r>
            <a:r>
              <a:rPr lang="ru-RU" sz="2000" dirty="0" smtClean="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виділення</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шкірного</a:t>
            </a:r>
            <a:r>
              <a:rPr lang="ru-RU" sz="2000" dirty="0">
                <a:latin typeface="Times New Roman" panose="02020603050405020304" pitchFamily="18" charset="0"/>
                <a:cs typeface="Times New Roman" panose="02020603050405020304" pitchFamily="18" charset="0"/>
              </a:rPr>
              <a:t> жиру, </a:t>
            </a:r>
            <a:r>
              <a:rPr lang="ru-RU" sz="2000" dirty="0" err="1">
                <a:latin typeface="Times New Roman" panose="02020603050405020304" pitchFamily="18" charset="0"/>
                <a:cs typeface="Times New Roman" panose="02020603050405020304" pitchFamily="18" charset="0"/>
              </a:rPr>
              <a:t>зволожує</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шкіру</a:t>
            </a:r>
            <a:r>
              <a:rPr lang="ru-RU" sz="2000" dirty="0">
                <a:latin typeface="Times New Roman" panose="02020603050405020304" pitchFamily="18" charset="0"/>
                <a:cs typeface="Times New Roman" panose="02020603050405020304" pitchFamily="18" charset="0"/>
              </a:rPr>
              <a:t> і </a:t>
            </a:r>
            <a:r>
              <a:rPr lang="ru-RU" sz="2000" dirty="0" err="1" smtClean="0">
                <a:latin typeface="Times New Roman" panose="02020603050405020304" pitchFamily="18" charset="0"/>
                <a:cs typeface="Times New Roman" panose="02020603050405020304" pitchFamily="18" charset="0"/>
              </a:rPr>
              <a:t>використовується</a:t>
            </a:r>
            <a:r>
              <a:rPr lang="ru-RU" sz="2000" dirty="0" smtClean="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переважно</a:t>
            </a:r>
            <a:r>
              <a:rPr lang="ru-RU" sz="2000" dirty="0">
                <a:latin typeface="Times New Roman" panose="02020603050405020304" pitchFamily="18" charset="0"/>
                <a:cs typeface="Times New Roman" panose="02020603050405020304" pitchFamily="18" charset="0"/>
              </a:rPr>
              <a:t> в </a:t>
            </a:r>
            <a:r>
              <a:rPr lang="ru-RU" sz="2000" dirty="0" err="1">
                <a:latin typeface="Times New Roman" panose="02020603050405020304" pitchFamily="18" charset="0"/>
                <a:cs typeface="Times New Roman" panose="02020603050405020304" pitchFamily="18" charset="0"/>
              </a:rPr>
              <a:t>косметиці</a:t>
            </a:r>
            <a:r>
              <a:rPr lang="ru-RU" sz="2000" dirty="0">
                <a:latin typeface="Times New Roman" panose="02020603050405020304" pitchFamily="18" charset="0"/>
                <a:cs typeface="Times New Roman" panose="02020603050405020304" pitchFamily="18" charset="0"/>
              </a:rPr>
              <a:t> для жирного типу </a:t>
            </a:r>
            <a:r>
              <a:rPr lang="ru-RU" sz="2000" dirty="0" err="1">
                <a:latin typeface="Times New Roman" panose="02020603050405020304" pitchFamily="18" charset="0"/>
                <a:cs typeface="Times New Roman" panose="02020603050405020304" pitchFamily="18" charset="0"/>
              </a:rPr>
              <a:t>шкіри</a:t>
            </a:r>
            <a:r>
              <a:rPr lang="ru-RU" sz="2000" dirty="0">
                <a:latin typeface="Times New Roman" panose="02020603050405020304" pitchFamily="18" charset="0"/>
                <a:cs typeface="Times New Roman" panose="02020603050405020304" pitchFamily="18" charset="0"/>
              </a:rPr>
              <a:t>, у чистому </a:t>
            </a:r>
            <a:r>
              <a:rPr lang="ru-RU" sz="2000" dirty="0" err="1">
                <a:latin typeface="Times New Roman" panose="02020603050405020304" pitchFamily="18" charset="0"/>
                <a:cs typeface="Times New Roman" panose="02020603050405020304" pitchFamily="18" charset="0"/>
              </a:rPr>
              <a:t>вигляді</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або</a:t>
            </a:r>
            <a:r>
              <a:rPr lang="ru-RU" sz="2000" dirty="0">
                <a:latin typeface="Times New Roman" panose="02020603050405020304" pitchFamily="18" charset="0"/>
                <a:cs typeface="Times New Roman" panose="02020603050405020304" pitchFamily="18" charset="0"/>
              </a:rPr>
              <a:t> </a:t>
            </a:r>
            <a:r>
              <a:rPr lang="ru-RU" sz="2000" dirty="0" smtClean="0">
                <a:latin typeface="Times New Roman" panose="02020603050405020304" pitchFamily="18" charset="0"/>
                <a:cs typeface="Times New Roman" panose="02020603050405020304" pitchFamily="18" charset="0"/>
              </a:rPr>
              <a:t>в </a:t>
            </a:r>
            <a:r>
              <a:rPr lang="ru-RU" sz="2000" dirty="0" err="1" smtClean="0">
                <a:latin typeface="Times New Roman" panose="02020603050405020304" pitchFamily="18" charset="0"/>
                <a:cs typeface="Times New Roman" panose="02020603050405020304" pitchFamily="18" charset="0"/>
              </a:rPr>
              <a:t>комбінації</a:t>
            </a:r>
            <a:r>
              <a:rPr lang="ru-RU" sz="2000" dirty="0" smtClean="0">
                <a:latin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cs typeface="Times New Roman" panose="02020603050405020304" pitchFamily="18" charset="0"/>
              </a:rPr>
              <a:t>з цинком і марганцем – для </a:t>
            </a:r>
            <a:r>
              <a:rPr lang="ru-RU" sz="2000" dirty="0" err="1">
                <a:latin typeface="Times New Roman" panose="02020603050405020304" pitchFamily="18" charset="0"/>
                <a:cs typeface="Times New Roman" panose="02020603050405020304" pitchFamily="18" charset="0"/>
              </a:rPr>
              <a:t>захисту</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шкіри</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від</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стресів</a:t>
            </a:r>
            <a:r>
              <a:rPr lang="ru-RU" sz="2000" dirty="0">
                <a:latin typeface="Times New Roman" panose="02020603050405020304" pitchFamily="18" charset="0"/>
                <a:cs typeface="Times New Roman" panose="02020603050405020304" pitchFamily="18" charset="0"/>
              </a:rPr>
              <a:t>.</a:t>
            </a:r>
          </a:p>
        </p:txBody>
      </p:sp>
      <p:pic>
        <p:nvPicPr>
          <p:cNvPr id="6" name="Рисунок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97631" y="3067823"/>
            <a:ext cx="5317757" cy="2709685"/>
          </a:xfrm>
          <a:prstGeom prst="rect">
            <a:avLst/>
          </a:prstGeom>
        </p:spPr>
      </p:pic>
      <p:sp>
        <p:nvSpPr>
          <p:cNvPr id="2" name="Прямоугольник 1"/>
          <p:cNvSpPr/>
          <p:nvPr/>
        </p:nvSpPr>
        <p:spPr>
          <a:xfrm>
            <a:off x="3671258" y="5956136"/>
            <a:ext cx="5320341" cy="707886"/>
          </a:xfrm>
          <a:prstGeom prst="rect">
            <a:avLst/>
          </a:prstGeom>
        </p:spPr>
        <p:txBody>
          <a:bodyPr wrap="square">
            <a:spAutoFit/>
          </a:bodyPr>
          <a:lstStyle/>
          <a:p>
            <a:r>
              <a:rPr lang="uk-UA" sz="2000" dirty="0">
                <a:latin typeface="Times New Roman" panose="02020603050405020304" pitchFamily="18" charset="0"/>
                <a:ea typeface="Calibri" panose="020F0502020204030204" pitchFamily="34" charset="0"/>
              </a:rPr>
              <a:t>Рисунок 15. Пептиди міді для омолодження шкіри </a:t>
            </a:r>
            <a:endParaRPr lang="ru-RU" sz="2000" dirty="0"/>
          </a:p>
        </p:txBody>
      </p:sp>
      <p:sp>
        <p:nvSpPr>
          <p:cNvPr id="3" name="TextBox 2"/>
          <p:cNvSpPr txBox="1"/>
          <p:nvPr/>
        </p:nvSpPr>
        <p:spPr>
          <a:xfrm>
            <a:off x="460115" y="3747080"/>
            <a:ext cx="4619885" cy="707886"/>
          </a:xfrm>
          <a:prstGeom prst="rect">
            <a:avLst/>
          </a:prstGeom>
          <a:noFill/>
        </p:spPr>
        <p:txBody>
          <a:bodyPr wrap="square" rtlCol="0">
            <a:spAutoFit/>
          </a:bodyPr>
          <a:lstStyle/>
          <a:p>
            <a:r>
              <a:rPr lang="ru-RU" sz="2000" b="1" dirty="0" smtClean="0">
                <a:latin typeface="Times New Roman" panose="02020603050405020304" pitchFamily="18" charset="0"/>
                <a:cs typeface="Times New Roman" panose="02020603050405020304" pitchFamily="18" charset="0"/>
              </a:rPr>
              <a:t>3.3 У препаратах для </a:t>
            </a:r>
          </a:p>
          <a:p>
            <a:r>
              <a:rPr lang="ru-RU" sz="2000" b="1" dirty="0" err="1" smtClean="0">
                <a:latin typeface="Times New Roman" panose="02020603050405020304" pitchFamily="18" charset="0"/>
                <a:cs typeface="Times New Roman" panose="02020603050405020304" pitchFamily="18" charset="0"/>
              </a:rPr>
              <a:t>садівництва</a:t>
            </a:r>
            <a:endParaRPr lang="ru-RU" sz="2000" b="1" dirty="0">
              <a:latin typeface="Times New Roman" panose="02020603050405020304" pitchFamily="18" charset="0"/>
              <a:cs typeface="Times New Roman" panose="02020603050405020304" pitchFamily="18" charset="0"/>
            </a:endParaRPr>
          </a:p>
        </p:txBody>
      </p:sp>
      <p:sp>
        <p:nvSpPr>
          <p:cNvPr id="7" name="Номер слайда 6"/>
          <p:cNvSpPr>
            <a:spLocks noGrp="1"/>
          </p:cNvSpPr>
          <p:nvPr>
            <p:ph type="sldNum" sz="quarter" idx="12"/>
          </p:nvPr>
        </p:nvSpPr>
        <p:spPr/>
        <p:txBody>
          <a:bodyPr/>
          <a:lstStyle/>
          <a:p>
            <a:fld id="{31E7FFEE-C820-45D6-9766-CE5DCFAF3999}" type="slidenum">
              <a:rPr lang="ru-RU" smtClean="0"/>
              <a:t>15</a:t>
            </a:fld>
            <a:endParaRPr lang="ru-RU"/>
          </a:p>
        </p:txBody>
      </p:sp>
    </p:spTree>
    <p:extLst>
      <p:ext uri="{BB962C8B-B14F-4D97-AF65-F5344CB8AC3E}">
        <p14:creationId xmlns:p14="http://schemas.microsoft.com/office/powerpoint/2010/main" val="191794060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023390" y="0"/>
            <a:ext cx="4922758" cy="400110"/>
          </a:xfrm>
          <a:prstGeom prst="rect">
            <a:avLst/>
          </a:prstGeom>
        </p:spPr>
        <p:txBody>
          <a:bodyPr wrap="none">
            <a:spAutoFit/>
          </a:bodyPr>
          <a:lstStyle/>
          <a:p>
            <a:r>
              <a:rPr lang="ru-RU" sz="2000" b="1" dirty="0">
                <a:latin typeface="Times New Roman" panose="02020603050405020304" pitchFamily="18" charset="0"/>
                <a:cs typeface="Times New Roman" panose="02020603050405020304" pitchFamily="18" charset="0"/>
              </a:rPr>
              <a:t>Г</a:t>
            </a:r>
            <a:r>
              <a:rPr lang="ru-RU" sz="2000" b="1" dirty="0" smtClean="0">
                <a:latin typeface="Times New Roman" panose="02020603050405020304" pitchFamily="18" charset="0"/>
                <a:cs typeface="Times New Roman" panose="02020603050405020304" pitchFamily="18" charset="0"/>
              </a:rPr>
              <a:t>лава 4. </a:t>
            </a:r>
            <a:r>
              <a:rPr lang="ru-RU" sz="2000" b="1" dirty="0" err="1" smtClean="0">
                <a:latin typeface="Times New Roman" panose="02020603050405020304" pitchFamily="18" charset="0"/>
                <a:cs typeface="Times New Roman" panose="02020603050405020304" pitchFamily="18" charset="0"/>
              </a:rPr>
              <a:t>Важливі</a:t>
            </a:r>
            <a:r>
              <a:rPr lang="ru-RU" sz="2000" b="1" dirty="0" smtClean="0">
                <a:latin typeface="Times New Roman" panose="02020603050405020304" pitchFamily="18" charset="0"/>
                <a:cs typeface="Times New Roman" panose="02020603050405020304" pitchFamily="18" charset="0"/>
              </a:rPr>
              <a:t> </a:t>
            </a:r>
            <a:r>
              <a:rPr lang="ru-RU" sz="2000" b="1" dirty="0" err="1">
                <a:latin typeface="Times New Roman" panose="02020603050405020304" pitchFamily="18" charset="0"/>
                <a:cs typeface="Times New Roman" panose="02020603050405020304" pitchFamily="18" charset="0"/>
              </a:rPr>
              <a:t>природні</a:t>
            </a:r>
            <a:r>
              <a:rPr lang="ru-RU" sz="2000" b="1" dirty="0">
                <a:latin typeface="Times New Roman" panose="02020603050405020304" pitchFamily="18" charset="0"/>
                <a:cs typeface="Times New Roman" panose="02020603050405020304" pitchFamily="18" charset="0"/>
              </a:rPr>
              <a:t> </a:t>
            </a:r>
            <a:r>
              <a:rPr lang="ru-RU" sz="2000" b="1" dirty="0" err="1">
                <a:latin typeface="Times New Roman" panose="02020603050405020304" pitchFamily="18" charset="0"/>
                <a:cs typeface="Times New Roman" panose="02020603050405020304" pitchFamily="18" charset="0"/>
              </a:rPr>
              <a:t>мінерали</a:t>
            </a:r>
            <a:r>
              <a:rPr lang="ru-RU" sz="2000" b="1" dirty="0">
                <a:latin typeface="Times New Roman" panose="02020603050405020304" pitchFamily="18" charset="0"/>
                <a:cs typeface="Times New Roman" panose="02020603050405020304" pitchFamily="18" charset="0"/>
              </a:rPr>
              <a:t> </a:t>
            </a:r>
            <a:r>
              <a:rPr lang="ru-RU" sz="2000" b="1" dirty="0" err="1">
                <a:latin typeface="Times New Roman" panose="02020603050405020304" pitchFamily="18" charset="0"/>
                <a:cs typeface="Times New Roman" panose="02020603050405020304" pitchFamily="18" charset="0"/>
              </a:rPr>
              <a:t>міді</a:t>
            </a:r>
            <a:endParaRPr lang="ru-RU" sz="2000" b="1" dirty="0">
              <a:latin typeface="Times New Roman" panose="02020603050405020304" pitchFamily="18" charset="0"/>
              <a:cs typeface="Times New Roman" panose="02020603050405020304" pitchFamily="18" charset="0"/>
            </a:endParaRPr>
          </a:p>
        </p:txBody>
      </p:sp>
      <p:sp>
        <p:nvSpPr>
          <p:cNvPr id="5" name="Прямоугольник 4"/>
          <p:cNvSpPr/>
          <p:nvPr/>
        </p:nvSpPr>
        <p:spPr>
          <a:xfrm>
            <a:off x="228218" y="895880"/>
            <a:ext cx="9033549" cy="2246769"/>
          </a:xfrm>
          <a:prstGeom prst="rect">
            <a:avLst/>
          </a:prstGeom>
        </p:spPr>
        <p:txBody>
          <a:bodyPr wrap="square">
            <a:spAutoFit/>
          </a:bodyPr>
          <a:lstStyle/>
          <a:p>
            <a:pPr indent="357188"/>
            <a:r>
              <a:rPr lang="ru-RU" sz="2000" dirty="0">
                <a:latin typeface="Times New Roman" panose="02020603050405020304" pitchFamily="18" charset="0"/>
                <a:cs typeface="Times New Roman" panose="02020603050405020304" pitchFamily="18" charset="0"/>
              </a:rPr>
              <a:t>У </a:t>
            </a:r>
            <a:r>
              <a:rPr lang="ru-RU" sz="2000" dirty="0" err="1">
                <a:latin typeface="Times New Roman" panose="02020603050405020304" pitchFamily="18" charset="0"/>
                <a:cs typeface="Times New Roman" panose="02020603050405020304" pitchFamily="18" charset="0"/>
              </a:rPr>
              <a:t>всьому</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світі</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камінь</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малахіт</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мідна</a:t>
            </a:r>
            <a:r>
              <a:rPr lang="ru-RU" sz="2000" dirty="0">
                <a:latin typeface="Times New Roman" panose="02020603050405020304" pitchFamily="18" charset="0"/>
                <a:cs typeface="Times New Roman" panose="02020603050405020304" pitchFamily="18" charset="0"/>
              </a:rPr>
              <a:t> руда) </a:t>
            </a:r>
            <a:r>
              <a:rPr lang="ru-RU" sz="2000" dirty="0" err="1">
                <a:latin typeface="Times New Roman" panose="02020603050405020304" pitchFamily="18" charset="0"/>
                <a:cs typeface="Times New Roman" panose="02020603050405020304" pitchFamily="18" charset="0"/>
              </a:rPr>
              <a:t>застосовували</a:t>
            </a:r>
            <a:r>
              <a:rPr lang="ru-RU" sz="2000" dirty="0">
                <a:latin typeface="Times New Roman" panose="02020603050405020304" pitchFamily="18" charset="0"/>
                <a:cs typeface="Times New Roman" panose="02020603050405020304" pitchFamily="18" charset="0"/>
              </a:rPr>
              <a:t> як </a:t>
            </a:r>
            <a:r>
              <a:rPr lang="ru-RU" sz="2000" dirty="0" err="1" smtClean="0">
                <a:latin typeface="Times New Roman" panose="02020603050405020304" pitchFamily="18" charset="0"/>
                <a:cs typeface="Times New Roman" panose="02020603050405020304" pitchFamily="18" charset="0"/>
              </a:rPr>
              <a:t>виробничий</a:t>
            </a:r>
            <a:r>
              <a:rPr lang="ru-RU" sz="2000" dirty="0" smtClean="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матеріал</a:t>
            </a:r>
            <a:r>
              <a:rPr lang="ru-RU" sz="2000" dirty="0" smtClean="0">
                <a:latin typeface="Times New Roman" panose="02020603050405020304" pitchFamily="18" charset="0"/>
                <a:cs typeface="Times New Roman" panose="02020603050405020304" pitchFamily="18" charset="0"/>
              </a:rPr>
              <a:t>. </a:t>
            </a:r>
          </a:p>
          <a:p>
            <a:pPr indent="357188"/>
            <a:r>
              <a:rPr lang="ru-RU" sz="2000" dirty="0" smtClean="0">
                <a:latin typeface="Times New Roman" panose="02020603050405020304" pitchFamily="18" charset="0"/>
                <a:cs typeface="Times New Roman" panose="02020603050405020304" pitchFamily="18" charset="0"/>
              </a:rPr>
              <a:t>Одним </a:t>
            </a:r>
            <a:r>
              <a:rPr lang="ru-RU" sz="2000" dirty="0">
                <a:latin typeface="Times New Roman" panose="02020603050405020304" pitchFamily="18" charset="0"/>
                <a:cs typeface="Times New Roman" panose="02020603050405020304" pitchFamily="18" charset="0"/>
              </a:rPr>
              <a:t>з </a:t>
            </a:r>
            <a:r>
              <a:rPr lang="ru-RU" sz="2000" dirty="0" err="1">
                <a:latin typeface="Times New Roman" panose="02020603050405020304" pitchFamily="18" charset="0"/>
                <a:cs typeface="Times New Roman" panose="02020603050405020304" pitchFamily="18" charset="0"/>
              </a:rPr>
              <a:t>варіантів</a:t>
            </a:r>
            <a:r>
              <a:rPr lang="ru-RU" sz="2000" dirty="0">
                <a:latin typeface="Times New Roman" panose="02020603050405020304" pitchFamily="18" charset="0"/>
                <a:cs typeface="Times New Roman" panose="02020603050405020304" pitchFamily="18" charset="0"/>
              </a:rPr>
              <a:t> перекладу з </a:t>
            </a:r>
            <a:r>
              <a:rPr lang="ru-RU" sz="2000" dirty="0" err="1">
                <a:latin typeface="Times New Roman" panose="02020603050405020304" pitchFamily="18" charset="0"/>
                <a:cs typeface="Times New Roman" panose="02020603050405020304" pitchFamily="18" charset="0"/>
              </a:rPr>
              <a:t>грецької</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мови</a:t>
            </a:r>
            <a:r>
              <a:rPr lang="ru-RU" sz="2000" dirty="0">
                <a:latin typeface="Times New Roman" panose="02020603050405020304" pitchFamily="18" charset="0"/>
                <a:cs typeface="Times New Roman" panose="02020603050405020304" pitchFamily="18" charset="0"/>
              </a:rPr>
              <a:t> слова «</a:t>
            </a:r>
            <a:r>
              <a:rPr lang="ru-RU" sz="2000" dirty="0" err="1">
                <a:latin typeface="Times New Roman" panose="02020603050405020304" pitchFamily="18" charset="0"/>
                <a:cs typeface="Times New Roman" panose="02020603050405020304" pitchFamily="18" charset="0"/>
              </a:rPr>
              <a:t>малахіт</a:t>
            </a:r>
            <a:r>
              <a:rPr lang="ru-RU" sz="2000" dirty="0">
                <a:latin typeface="Times New Roman" panose="02020603050405020304" pitchFamily="18" charset="0"/>
                <a:cs typeface="Times New Roman" panose="02020603050405020304" pitchFamily="18" charset="0"/>
              </a:rPr>
              <a:t>» є «</a:t>
            </a:r>
            <a:r>
              <a:rPr lang="ru-RU" sz="2000" dirty="0" err="1">
                <a:latin typeface="Times New Roman" panose="02020603050405020304" pitchFamily="18" charset="0"/>
                <a:cs typeface="Times New Roman" panose="02020603050405020304" pitchFamily="18" charset="0"/>
              </a:rPr>
              <a:t>м’який</a:t>
            </a:r>
            <a:r>
              <a:rPr lang="ru-RU" sz="2000" dirty="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або</a:t>
            </a:r>
            <a:r>
              <a:rPr lang="ru-RU" sz="2000" dirty="0">
                <a:latin typeface="Times New Roman" panose="02020603050405020304" pitchFamily="18" charset="0"/>
                <a:cs typeface="Times New Roman" panose="02020603050405020304" pitchFamily="18" charset="0"/>
              </a:rPr>
              <a:t> </a:t>
            </a:r>
            <a:r>
              <a:rPr lang="ru-RU" sz="2000" dirty="0" smtClean="0">
                <a:latin typeface="Times New Roman" panose="02020603050405020304" pitchFamily="18" charset="0"/>
                <a:cs typeface="Times New Roman" panose="02020603050405020304" pitchFamily="18" charset="0"/>
              </a:rPr>
              <a:t>«трава</a:t>
            </a:r>
            <a:r>
              <a:rPr lang="ru-RU" sz="2000" dirty="0">
                <a:latin typeface="Times New Roman" panose="02020603050405020304" pitchFamily="18" charset="0"/>
                <a:cs typeface="Times New Roman" panose="02020603050405020304" pitchFamily="18" charset="0"/>
              </a:rPr>
              <a:t>» через </a:t>
            </a:r>
            <a:r>
              <a:rPr lang="ru-RU" sz="2000" dirty="0" err="1">
                <a:latin typeface="Times New Roman" panose="02020603050405020304" pitchFamily="18" charset="0"/>
                <a:cs typeface="Times New Roman" panose="02020603050405020304" pitchFamily="18" charset="0"/>
              </a:rPr>
              <a:t>схожість</a:t>
            </a:r>
            <a:r>
              <a:rPr lang="ru-RU" sz="2000" dirty="0">
                <a:latin typeface="Times New Roman" panose="02020603050405020304" pitchFamily="18" charset="0"/>
                <a:cs typeface="Times New Roman" panose="02020603050405020304" pitchFamily="18" charset="0"/>
              </a:rPr>
              <a:t> з травою зеленого </a:t>
            </a:r>
            <a:r>
              <a:rPr lang="ru-RU" sz="2000" dirty="0" err="1" smtClean="0">
                <a:latin typeface="Times New Roman" panose="02020603050405020304" pitchFamily="18" charset="0"/>
                <a:cs typeface="Times New Roman" panose="02020603050405020304" pitchFamily="18" charset="0"/>
              </a:rPr>
              <a:t>кольору</a:t>
            </a:r>
            <a:r>
              <a:rPr lang="ru-RU" sz="2000" dirty="0" smtClean="0">
                <a:latin typeface="Times New Roman" panose="02020603050405020304" pitchFamily="18" charset="0"/>
                <a:cs typeface="Times New Roman" panose="02020603050405020304" pitchFamily="18" charset="0"/>
              </a:rPr>
              <a:t>.</a:t>
            </a:r>
          </a:p>
          <a:p>
            <a:pPr indent="357188"/>
            <a:r>
              <a:rPr lang="ru-RU" sz="2000" dirty="0" err="1">
                <a:latin typeface="Times New Roman" panose="02020603050405020304" pitchFamily="18" charset="0"/>
                <a:cs typeface="Times New Roman" panose="02020603050405020304" pitchFamily="18" charset="0"/>
              </a:rPr>
              <a:t>Малахіт</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буває</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двох</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видів</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бірюзовий</a:t>
            </a:r>
            <a:r>
              <a:rPr lang="ru-RU" sz="2000" dirty="0">
                <a:latin typeface="Times New Roman" panose="02020603050405020304" pitchFamily="18" charset="0"/>
                <a:cs typeface="Times New Roman" panose="02020603050405020304" pitchFamily="18" charset="0"/>
              </a:rPr>
              <a:t>» та «</a:t>
            </a:r>
            <a:r>
              <a:rPr lang="ru-RU" sz="2000" dirty="0" err="1">
                <a:latin typeface="Times New Roman" panose="02020603050405020304" pitchFamily="18" charset="0"/>
                <a:cs typeface="Times New Roman" panose="02020603050405020304" pitchFamily="18" charset="0"/>
              </a:rPr>
              <a:t>плісовий</a:t>
            </a:r>
            <a:r>
              <a:rPr lang="ru-RU" sz="2000" dirty="0" smtClean="0">
                <a:latin typeface="Times New Roman" panose="02020603050405020304" pitchFamily="18" charset="0"/>
                <a:cs typeface="Times New Roman" panose="02020603050405020304" pitchFamily="18" charset="0"/>
              </a:rPr>
              <a:t>».</a:t>
            </a:r>
          </a:p>
          <a:p>
            <a:pPr indent="357188"/>
            <a:r>
              <a:rPr lang="ru-RU" sz="2000" dirty="0" err="1">
                <a:latin typeface="Times New Roman" panose="02020603050405020304" pitchFamily="18" charset="0"/>
                <a:cs typeface="Times New Roman" panose="02020603050405020304" pitchFamily="18" charset="0"/>
              </a:rPr>
              <a:t>Деякий</a:t>
            </a:r>
            <a:r>
              <a:rPr lang="ru-RU" sz="2000" dirty="0">
                <a:latin typeface="Times New Roman" panose="02020603050405020304" pitchFamily="18" charset="0"/>
                <a:cs typeface="Times New Roman" panose="02020603050405020304" pitchFamily="18" charset="0"/>
              </a:rPr>
              <a:t> час </a:t>
            </a:r>
            <a:r>
              <a:rPr lang="ru-RU" sz="2000" dirty="0" err="1">
                <a:latin typeface="Times New Roman" panose="02020603050405020304" pitchFamily="18" charset="0"/>
                <a:cs typeface="Times New Roman" panose="02020603050405020304" pitchFamily="18" charset="0"/>
              </a:rPr>
              <a:t>були</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популярні</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малахітові</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виробі</a:t>
            </a:r>
            <a:r>
              <a:rPr lang="ru-RU" sz="2000" dirty="0">
                <a:latin typeface="Times New Roman" panose="02020603050405020304" pitchFamily="18" charset="0"/>
                <a:cs typeface="Times New Roman" panose="02020603050405020304" pitchFamily="18" charset="0"/>
              </a:rPr>
              <a:t> у </a:t>
            </a:r>
            <a:r>
              <a:rPr lang="ru-RU" sz="2000" dirty="0" err="1">
                <a:latin typeface="Times New Roman" panose="02020603050405020304" pitchFamily="18" charset="0"/>
                <a:cs typeface="Times New Roman" panose="02020603050405020304" pitchFamily="18" charset="0"/>
              </a:rPr>
              <a:t>формі</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сокир</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ножів</a:t>
            </a:r>
            <a:r>
              <a:rPr lang="ru-RU" sz="2000" dirty="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дзеркал</a:t>
            </a:r>
            <a:r>
              <a:rPr lang="ru-RU" sz="2000" dirty="0" smtClean="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жезлів</a:t>
            </a:r>
            <a:r>
              <a:rPr lang="ru-RU" sz="2000" dirty="0" smtClean="0">
                <a:latin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виявилось</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що</a:t>
            </a:r>
            <a:r>
              <a:rPr lang="ru-RU" sz="2000" dirty="0">
                <a:latin typeface="Times New Roman" panose="02020603050405020304" pitchFamily="18" charset="0"/>
                <a:cs typeface="Times New Roman" panose="02020603050405020304" pitchFamily="18" charset="0"/>
              </a:rPr>
              <a:t> у них </a:t>
            </a:r>
            <a:r>
              <a:rPr lang="ru-RU" sz="2000" dirty="0" err="1">
                <a:latin typeface="Times New Roman" panose="02020603050405020304" pitchFamily="18" charset="0"/>
                <a:cs typeface="Times New Roman" panose="02020603050405020304" pitchFamily="18" charset="0"/>
              </a:rPr>
              <a:t>знаходиться</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потужна</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енергія</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каменю</a:t>
            </a:r>
            <a:endParaRPr lang="ru-RU" sz="2000" dirty="0">
              <a:latin typeface="Times New Roman" panose="02020603050405020304" pitchFamily="18" charset="0"/>
              <a:cs typeface="Times New Roman" panose="02020603050405020304" pitchFamily="18" charset="0"/>
            </a:endParaRPr>
          </a:p>
        </p:txBody>
      </p:sp>
      <p:pic>
        <p:nvPicPr>
          <p:cNvPr id="8" name="Рисунок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8218" y="3179045"/>
            <a:ext cx="3311941" cy="2439712"/>
          </a:xfrm>
          <a:prstGeom prst="rect">
            <a:avLst/>
          </a:prstGeom>
        </p:spPr>
      </p:pic>
      <p:pic>
        <p:nvPicPr>
          <p:cNvPr id="9" name="Рисунок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52931" y="3179046"/>
            <a:ext cx="2947844" cy="2439712"/>
          </a:xfrm>
          <a:prstGeom prst="rect">
            <a:avLst/>
          </a:prstGeom>
        </p:spPr>
      </p:pic>
      <p:pic>
        <p:nvPicPr>
          <p:cNvPr id="11" name="Рисунок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00775" y="3179045"/>
            <a:ext cx="2786063" cy="2439712"/>
          </a:xfrm>
          <a:prstGeom prst="rect">
            <a:avLst/>
          </a:prstGeom>
        </p:spPr>
      </p:pic>
      <p:sp>
        <p:nvSpPr>
          <p:cNvPr id="2" name="Прямоугольник 1"/>
          <p:cNvSpPr/>
          <p:nvPr/>
        </p:nvSpPr>
        <p:spPr>
          <a:xfrm>
            <a:off x="2861179" y="324344"/>
            <a:ext cx="3230051" cy="707886"/>
          </a:xfrm>
          <a:prstGeom prst="rect">
            <a:avLst/>
          </a:prstGeom>
        </p:spPr>
        <p:txBody>
          <a:bodyPr wrap="none">
            <a:spAutoFit/>
          </a:bodyPr>
          <a:lstStyle/>
          <a:p>
            <a:r>
              <a:rPr lang="ru-RU" sz="2000" b="1" dirty="0">
                <a:latin typeface="Times New Roman" panose="02020603050405020304" pitchFamily="18" charset="0"/>
                <a:cs typeface="Times New Roman" panose="02020603050405020304" pitchFamily="18" charset="0"/>
              </a:rPr>
              <a:t>4.1 </a:t>
            </a:r>
            <a:r>
              <a:rPr lang="ru-RU" sz="2000" b="1" dirty="0" err="1">
                <a:latin typeface="Times New Roman" panose="02020603050405020304" pitchFamily="18" charset="0"/>
                <a:cs typeface="Times New Roman" panose="02020603050405020304" pitchFamily="18" charset="0"/>
              </a:rPr>
              <a:t>Малахіт</a:t>
            </a:r>
            <a:r>
              <a:rPr lang="ru-RU" sz="2000" b="1" dirty="0">
                <a:latin typeface="Times New Roman" panose="02020603050405020304" pitchFamily="18" charset="0"/>
                <a:cs typeface="Times New Roman" panose="02020603050405020304" pitchFamily="18" charset="0"/>
              </a:rPr>
              <a:t> – </a:t>
            </a:r>
            <a:r>
              <a:rPr lang="ru-RU" sz="2000" b="1" dirty="0" err="1">
                <a:latin typeface="Times New Roman" panose="02020603050405020304" pitchFamily="18" charset="0"/>
                <a:cs typeface="Times New Roman" panose="02020603050405020304" pitchFamily="18" charset="0"/>
              </a:rPr>
              <a:t>мінерал</a:t>
            </a:r>
            <a:r>
              <a:rPr lang="ru-RU" sz="2000" b="1" dirty="0">
                <a:latin typeface="Times New Roman" panose="02020603050405020304" pitchFamily="18" charset="0"/>
                <a:cs typeface="Times New Roman" panose="02020603050405020304" pitchFamily="18" charset="0"/>
              </a:rPr>
              <a:t> </a:t>
            </a:r>
            <a:r>
              <a:rPr lang="ru-RU" sz="2000" b="1" dirty="0" err="1" smtClean="0">
                <a:latin typeface="Times New Roman" panose="02020603050405020304" pitchFamily="18" charset="0"/>
                <a:cs typeface="Times New Roman" panose="02020603050405020304" pitchFamily="18" charset="0"/>
              </a:rPr>
              <a:t>міді</a:t>
            </a:r>
            <a:endParaRPr lang="ru-RU" sz="2000" b="1" dirty="0" smtClean="0">
              <a:latin typeface="Times New Roman" panose="02020603050405020304" pitchFamily="18" charset="0"/>
              <a:cs typeface="Times New Roman" panose="02020603050405020304" pitchFamily="18" charset="0"/>
            </a:endParaRPr>
          </a:p>
          <a:p>
            <a:r>
              <a:rPr lang="uk-UA" sz="2000" b="1" dirty="0">
                <a:latin typeface="Times New Roman" panose="02020603050405020304" pitchFamily="18" charset="0"/>
                <a:cs typeface="Times New Roman" panose="02020603050405020304" pitchFamily="18" charset="0"/>
              </a:rPr>
              <a:t>а</a:t>
            </a:r>
            <a:r>
              <a:rPr lang="uk-UA" sz="2000" b="1" dirty="0" smtClean="0">
                <a:latin typeface="Times New Roman" panose="02020603050405020304" pitchFamily="18" charset="0"/>
                <a:cs typeface="Times New Roman" panose="02020603050405020304" pitchFamily="18" charset="0"/>
              </a:rPr>
              <a:t>) Малахітова історія</a:t>
            </a:r>
            <a:endParaRPr lang="ru-RU" sz="2000" b="1" dirty="0"/>
          </a:p>
        </p:txBody>
      </p:sp>
      <p:sp>
        <p:nvSpPr>
          <p:cNvPr id="3" name="TextBox 2"/>
          <p:cNvSpPr txBox="1"/>
          <p:nvPr/>
        </p:nvSpPr>
        <p:spPr>
          <a:xfrm>
            <a:off x="2627959" y="5655153"/>
            <a:ext cx="6072187" cy="400110"/>
          </a:xfrm>
          <a:prstGeom prst="rect">
            <a:avLst/>
          </a:prstGeom>
          <a:noFill/>
        </p:spPr>
        <p:txBody>
          <a:bodyPr wrap="square" rtlCol="0">
            <a:spAutoFit/>
          </a:bodyPr>
          <a:lstStyle/>
          <a:p>
            <a:r>
              <a:rPr lang="uk-UA" sz="2000" dirty="0" smtClean="0">
                <a:latin typeface="Times New Roman" panose="02020603050405020304" pitchFamily="18" charset="0"/>
                <a:cs typeface="Times New Roman" panose="02020603050405020304" pitchFamily="18" charset="0"/>
              </a:rPr>
              <a:t>Рисунок 16. Різновиди малахіту</a:t>
            </a:r>
            <a:endParaRPr lang="ru-RU" sz="2000" dirty="0">
              <a:latin typeface="Times New Roman" panose="02020603050405020304" pitchFamily="18" charset="0"/>
              <a:cs typeface="Times New Roman" panose="02020603050405020304" pitchFamily="18" charset="0"/>
            </a:endParaRPr>
          </a:p>
        </p:txBody>
      </p:sp>
      <p:sp>
        <p:nvSpPr>
          <p:cNvPr id="6" name="Номер слайда 5"/>
          <p:cNvSpPr>
            <a:spLocks noGrp="1"/>
          </p:cNvSpPr>
          <p:nvPr>
            <p:ph type="sldNum" sz="quarter" idx="12"/>
          </p:nvPr>
        </p:nvSpPr>
        <p:spPr/>
        <p:txBody>
          <a:bodyPr/>
          <a:lstStyle/>
          <a:p>
            <a:fld id="{31E7FFEE-C820-45D6-9766-CE5DCFAF3999}" type="slidenum">
              <a:rPr lang="ru-RU" smtClean="0"/>
              <a:t>16</a:t>
            </a:fld>
            <a:endParaRPr lang="ru-RU"/>
          </a:p>
        </p:txBody>
      </p:sp>
    </p:spTree>
    <p:extLst>
      <p:ext uri="{BB962C8B-B14F-4D97-AF65-F5344CB8AC3E}">
        <p14:creationId xmlns:p14="http://schemas.microsoft.com/office/powerpoint/2010/main" val="82877907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489655" y="429696"/>
            <a:ext cx="4880503" cy="1883657"/>
          </a:xfrm>
          <a:prstGeom prst="rect">
            <a:avLst/>
          </a:prstGeom>
        </p:spPr>
        <p:txBody>
          <a:bodyPr wrap="none">
            <a:spAutoFit/>
          </a:bodyPr>
          <a:lstStyle/>
          <a:p>
            <a:pPr>
              <a:lnSpc>
                <a:spcPct val="150000"/>
              </a:lnSpc>
            </a:pPr>
            <a:r>
              <a:rPr lang="ru-RU" sz="2000" b="1" dirty="0">
                <a:latin typeface="Times New Roman" panose="02020603050405020304" pitchFamily="18" charset="0"/>
                <a:ea typeface="Calibri" panose="020F0502020204030204" pitchFamily="34" charset="0"/>
                <a:cs typeface="Times New Roman" panose="02020603050405020304" pitchFamily="18" charset="0"/>
              </a:rPr>
              <a:t>б) </a:t>
            </a:r>
            <a:r>
              <a:rPr lang="ru-RU" sz="2000" b="1" dirty="0" err="1">
                <a:latin typeface="Times New Roman" panose="02020603050405020304" pitchFamily="18" charset="0"/>
                <a:ea typeface="Calibri" panose="020F0502020204030204" pitchFamily="34" charset="0"/>
                <a:cs typeface="Times New Roman" panose="02020603050405020304" pitchFamily="18" charset="0"/>
              </a:rPr>
              <a:t>Фізико-хімічні</a:t>
            </a:r>
            <a:r>
              <a:rPr lang="ru-RU" sz="2000" b="1" dirty="0">
                <a:latin typeface="Times New Roman" panose="02020603050405020304" pitchFamily="18" charset="0"/>
                <a:ea typeface="Calibri" panose="020F0502020204030204" pitchFamily="34" charset="0"/>
                <a:cs typeface="Times New Roman" panose="02020603050405020304" pitchFamily="18" charset="0"/>
              </a:rPr>
              <a:t> </a:t>
            </a:r>
            <a:r>
              <a:rPr lang="ru-RU" sz="2000" b="1" dirty="0" err="1" smtClean="0">
                <a:latin typeface="Times New Roman" panose="02020603050405020304" pitchFamily="18" charset="0"/>
                <a:ea typeface="Calibri" panose="020F0502020204030204" pitchFamily="34" charset="0"/>
                <a:cs typeface="Times New Roman" panose="02020603050405020304" pitchFamily="18" charset="0"/>
              </a:rPr>
              <a:t>властивості</a:t>
            </a:r>
            <a:endParaRPr lang="ru-RU" sz="2000" b="1" dirty="0" smtClean="0">
              <a:latin typeface="Times New Roman" panose="02020603050405020304" pitchFamily="18" charset="0"/>
              <a:ea typeface="Calibri" panose="020F0502020204030204" pitchFamily="34" charset="0"/>
              <a:cs typeface="Times New Roman" panose="02020603050405020304" pitchFamily="18" charset="0"/>
            </a:endParaRPr>
          </a:p>
          <a:p>
            <a:pPr>
              <a:lnSpc>
                <a:spcPct val="150000"/>
              </a:lnSpc>
            </a:pPr>
            <a:r>
              <a:rPr lang="ru-RU" sz="2000" b="1" dirty="0">
                <a:latin typeface="Times New Roman" panose="02020603050405020304" pitchFamily="18" charset="0"/>
                <a:cs typeface="Times New Roman" panose="02020603050405020304" pitchFamily="18" charset="0"/>
              </a:rPr>
              <a:t>в) </a:t>
            </a:r>
            <a:r>
              <a:rPr lang="ru-RU" sz="2000" b="1" dirty="0" err="1" smtClean="0">
                <a:latin typeface="Times New Roman" panose="02020603050405020304" pitchFamily="18" charset="0"/>
                <a:cs typeface="Times New Roman" panose="02020603050405020304" pitchFamily="18" charset="0"/>
              </a:rPr>
              <a:t>Місцезнаходження</a:t>
            </a:r>
            <a:endParaRPr lang="ru-RU" sz="2000" b="1" dirty="0" smtClean="0">
              <a:latin typeface="Times New Roman" panose="02020603050405020304" pitchFamily="18" charset="0"/>
              <a:cs typeface="Times New Roman" panose="02020603050405020304" pitchFamily="18" charset="0"/>
            </a:endParaRPr>
          </a:p>
          <a:p>
            <a:pPr>
              <a:lnSpc>
                <a:spcPct val="150000"/>
              </a:lnSpc>
            </a:pPr>
            <a:r>
              <a:rPr lang="uk-UA" sz="2000" b="1" dirty="0">
                <a:latin typeface="Times New Roman" panose="02020603050405020304" pitchFamily="18" charset="0"/>
                <a:cs typeface="Times New Roman" panose="02020603050405020304" pitchFamily="18" charset="0"/>
              </a:rPr>
              <a:t>г) Натуральний та синтетичний малахіт</a:t>
            </a:r>
            <a:endParaRPr lang="ru-RU" sz="2000" b="1" dirty="0">
              <a:latin typeface="Times New Roman" panose="02020603050405020304" pitchFamily="18" charset="0"/>
              <a:cs typeface="Times New Roman" panose="02020603050405020304" pitchFamily="18" charset="0"/>
            </a:endParaRPr>
          </a:p>
          <a:p>
            <a:pPr>
              <a:lnSpc>
                <a:spcPct val="150000"/>
              </a:lnSpc>
            </a:pPr>
            <a:endParaRPr lang="ru-RU" sz="2000" b="1" dirty="0">
              <a:latin typeface="Times New Roman" panose="02020603050405020304" pitchFamily="18" charset="0"/>
              <a:cs typeface="Times New Roman" panose="02020603050405020304" pitchFamily="18" charset="0"/>
            </a:endParaRPr>
          </a:p>
        </p:txBody>
      </p:sp>
      <p:pic>
        <p:nvPicPr>
          <p:cNvPr id="5" name="Рисунок 4"/>
          <p:cNvPicPr/>
          <p:nvPr/>
        </p:nvPicPr>
        <p:blipFill>
          <a:blip r:embed="rId2">
            <a:extLst>
              <a:ext uri="{28A0092B-C50C-407E-A947-70E740481C1C}">
                <a14:useLocalDpi xmlns:a14="http://schemas.microsoft.com/office/drawing/2010/main" val="0"/>
              </a:ext>
            </a:extLst>
          </a:blip>
          <a:srcRect/>
          <a:stretch>
            <a:fillRect/>
          </a:stretch>
        </p:blipFill>
        <p:spPr bwMode="auto">
          <a:xfrm>
            <a:off x="489655" y="2184292"/>
            <a:ext cx="3978325" cy="3549650"/>
          </a:xfrm>
          <a:prstGeom prst="rect">
            <a:avLst/>
          </a:prstGeom>
          <a:noFill/>
          <a:ln>
            <a:noFill/>
          </a:ln>
        </p:spPr>
      </p:pic>
      <p:pic>
        <p:nvPicPr>
          <p:cNvPr id="6" name="Рисунок 5"/>
          <p:cNvPicPr/>
          <p:nvPr/>
        </p:nvPicPr>
        <p:blipFill>
          <a:blip r:embed="rId3">
            <a:extLst>
              <a:ext uri="{28A0092B-C50C-407E-A947-70E740481C1C}">
                <a14:useLocalDpi xmlns:a14="http://schemas.microsoft.com/office/drawing/2010/main" val="0"/>
              </a:ext>
            </a:extLst>
          </a:blip>
          <a:srcRect/>
          <a:stretch>
            <a:fillRect/>
          </a:stretch>
        </p:blipFill>
        <p:spPr bwMode="auto">
          <a:xfrm>
            <a:off x="4682297" y="2184292"/>
            <a:ext cx="4112260" cy="3563620"/>
          </a:xfrm>
          <a:prstGeom prst="rect">
            <a:avLst/>
          </a:prstGeom>
          <a:noFill/>
          <a:ln>
            <a:noFill/>
          </a:ln>
        </p:spPr>
      </p:pic>
      <p:sp>
        <p:nvSpPr>
          <p:cNvPr id="7" name="Прямоугольник 6"/>
          <p:cNvSpPr/>
          <p:nvPr/>
        </p:nvSpPr>
        <p:spPr>
          <a:xfrm>
            <a:off x="703972" y="5733942"/>
            <a:ext cx="3549690" cy="400110"/>
          </a:xfrm>
          <a:prstGeom prst="rect">
            <a:avLst/>
          </a:prstGeom>
        </p:spPr>
        <p:txBody>
          <a:bodyPr wrap="none">
            <a:spAutoFit/>
          </a:bodyPr>
          <a:lstStyle/>
          <a:p>
            <a:r>
              <a:rPr lang="uk-UA" sz="2000" dirty="0">
                <a:latin typeface="Times New Roman" panose="02020603050405020304" pitchFamily="18" charset="0"/>
                <a:ea typeface="Calibri" panose="020F0502020204030204" pitchFamily="34" charset="0"/>
              </a:rPr>
              <a:t>Рисунок </a:t>
            </a:r>
            <a:r>
              <a:rPr lang="uk-UA" sz="2000" dirty="0" smtClean="0">
                <a:latin typeface="Times New Roman" panose="02020603050405020304" pitchFamily="18" charset="0"/>
                <a:ea typeface="Calibri" panose="020F0502020204030204" pitchFamily="34" charset="0"/>
              </a:rPr>
              <a:t>17. </a:t>
            </a:r>
            <a:r>
              <a:rPr lang="uk-UA" sz="2000" dirty="0">
                <a:latin typeface="Times New Roman" panose="02020603050405020304" pitchFamily="18" charset="0"/>
                <a:ea typeface="Calibri" panose="020F0502020204030204" pitchFamily="34" charset="0"/>
              </a:rPr>
              <a:t>Фігурний малахіт </a:t>
            </a:r>
            <a:endParaRPr lang="ru-RU" sz="2000" dirty="0"/>
          </a:p>
        </p:txBody>
      </p:sp>
      <p:sp>
        <p:nvSpPr>
          <p:cNvPr id="8" name="Прямоугольник 7"/>
          <p:cNvSpPr/>
          <p:nvPr/>
        </p:nvSpPr>
        <p:spPr>
          <a:xfrm>
            <a:off x="4717416" y="5733942"/>
            <a:ext cx="4572000" cy="707886"/>
          </a:xfrm>
          <a:prstGeom prst="rect">
            <a:avLst/>
          </a:prstGeom>
        </p:spPr>
        <p:txBody>
          <a:bodyPr>
            <a:spAutoFit/>
          </a:bodyPr>
          <a:lstStyle/>
          <a:p>
            <a:r>
              <a:rPr lang="uk-UA" sz="2000" dirty="0">
                <a:latin typeface="Times New Roman" panose="02020603050405020304" pitchFamily="18" charset="0"/>
                <a:ea typeface="Calibri" panose="020F0502020204030204" pitchFamily="34" charset="0"/>
              </a:rPr>
              <a:t>Рисунок </a:t>
            </a:r>
            <a:r>
              <a:rPr lang="uk-UA" sz="2000" dirty="0" smtClean="0">
                <a:latin typeface="Times New Roman" panose="02020603050405020304" pitchFamily="18" charset="0"/>
                <a:ea typeface="Calibri" panose="020F0502020204030204" pitchFamily="34" charset="0"/>
              </a:rPr>
              <a:t>18.  </a:t>
            </a:r>
            <a:r>
              <a:rPr lang="uk-UA" sz="2000" dirty="0">
                <a:latin typeface="Times New Roman" panose="02020603050405020304" pitchFamily="18" charset="0"/>
                <a:ea typeface="Calibri" panose="020F0502020204030204" pitchFamily="34" charset="0"/>
              </a:rPr>
              <a:t>Кристали малахіту, які мають </a:t>
            </a:r>
            <a:r>
              <a:rPr lang="uk-UA" sz="2000" dirty="0" err="1">
                <a:latin typeface="Times New Roman" panose="02020603050405020304" pitchFamily="18" charset="0"/>
                <a:ea typeface="Calibri" panose="020F0502020204030204" pitchFamily="34" charset="0"/>
              </a:rPr>
              <a:t>гольчату</a:t>
            </a:r>
            <a:r>
              <a:rPr lang="uk-UA" sz="2000" dirty="0">
                <a:latin typeface="Times New Roman" panose="02020603050405020304" pitchFamily="18" charset="0"/>
                <a:ea typeface="Calibri" panose="020F0502020204030204" pitchFamily="34" charset="0"/>
              </a:rPr>
              <a:t> форму </a:t>
            </a:r>
            <a:endParaRPr lang="ru-RU" sz="2000" dirty="0"/>
          </a:p>
        </p:txBody>
      </p:sp>
      <p:sp>
        <p:nvSpPr>
          <p:cNvPr id="2" name="Номер слайда 1"/>
          <p:cNvSpPr>
            <a:spLocks noGrp="1"/>
          </p:cNvSpPr>
          <p:nvPr>
            <p:ph type="sldNum" sz="quarter" idx="12"/>
          </p:nvPr>
        </p:nvSpPr>
        <p:spPr/>
        <p:txBody>
          <a:bodyPr/>
          <a:lstStyle/>
          <a:p>
            <a:fld id="{31E7FFEE-C820-45D6-9766-CE5DCFAF3999}" type="slidenum">
              <a:rPr lang="ru-RU" smtClean="0"/>
              <a:t>17</a:t>
            </a:fld>
            <a:endParaRPr lang="ru-RU"/>
          </a:p>
        </p:txBody>
      </p:sp>
    </p:spTree>
    <p:extLst>
      <p:ext uri="{BB962C8B-B14F-4D97-AF65-F5344CB8AC3E}">
        <p14:creationId xmlns:p14="http://schemas.microsoft.com/office/powerpoint/2010/main" val="302874445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111372" y="129659"/>
            <a:ext cx="3198183" cy="400110"/>
          </a:xfrm>
          <a:prstGeom prst="rect">
            <a:avLst/>
          </a:prstGeom>
        </p:spPr>
        <p:txBody>
          <a:bodyPr wrap="none">
            <a:spAutoFit/>
          </a:bodyPr>
          <a:lstStyle/>
          <a:p>
            <a:r>
              <a:rPr lang="ru-RU" sz="2000" b="1" dirty="0">
                <a:latin typeface="Times New Roman" panose="02020603050405020304" pitchFamily="18" charset="0"/>
                <a:cs typeface="Times New Roman" panose="02020603050405020304" pitchFamily="18" charset="0"/>
              </a:rPr>
              <a:t>д</a:t>
            </a:r>
            <a:r>
              <a:rPr lang="ru-RU" sz="2000" b="1" dirty="0" smtClean="0">
                <a:latin typeface="Times New Roman" panose="02020603050405020304" pitchFamily="18" charset="0"/>
                <a:cs typeface="Times New Roman" panose="02020603050405020304" pitchFamily="18" charset="0"/>
              </a:rPr>
              <a:t>) </a:t>
            </a:r>
            <a:r>
              <a:rPr lang="ru-RU" sz="2000" b="1" dirty="0" err="1" smtClean="0">
                <a:latin typeface="Times New Roman" panose="02020603050405020304" pitchFamily="18" charset="0"/>
                <a:cs typeface="Times New Roman" panose="02020603050405020304" pitchFamily="18" charset="0"/>
              </a:rPr>
              <a:t>Лікувальні</a:t>
            </a:r>
            <a:r>
              <a:rPr lang="ru-RU" sz="2000" b="1" dirty="0" smtClean="0">
                <a:latin typeface="Times New Roman" panose="02020603050405020304" pitchFamily="18" charset="0"/>
                <a:cs typeface="Times New Roman" panose="02020603050405020304" pitchFamily="18" charset="0"/>
              </a:rPr>
              <a:t> </a:t>
            </a:r>
            <a:r>
              <a:rPr lang="ru-RU" sz="2000" b="1" dirty="0" err="1">
                <a:latin typeface="Times New Roman" panose="02020603050405020304" pitchFamily="18" charset="0"/>
                <a:cs typeface="Times New Roman" panose="02020603050405020304" pitchFamily="18" charset="0"/>
              </a:rPr>
              <a:t>властивості</a:t>
            </a:r>
            <a:endParaRPr lang="ru-RU" sz="2000" b="1" dirty="0">
              <a:latin typeface="Times New Roman" panose="02020603050405020304" pitchFamily="18" charset="0"/>
              <a:cs typeface="Times New Roman" panose="02020603050405020304" pitchFamily="18" charset="0"/>
            </a:endParaRPr>
          </a:p>
        </p:txBody>
      </p:sp>
      <p:sp>
        <p:nvSpPr>
          <p:cNvPr id="5" name="Прямоугольник 4"/>
          <p:cNvSpPr/>
          <p:nvPr/>
        </p:nvSpPr>
        <p:spPr>
          <a:xfrm>
            <a:off x="228600" y="545188"/>
            <a:ext cx="4993482" cy="4832092"/>
          </a:xfrm>
          <a:prstGeom prst="rect">
            <a:avLst/>
          </a:prstGeom>
        </p:spPr>
        <p:txBody>
          <a:bodyPr wrap="square">
            <a:spAutoFit/>
          </a:bodyPr>
          <a:lstStyle/>
          <a:p>
            <a:r>
              <a:rPr lang="ru-RU" sz="2200" dirty="0" err="1">
                <a:latin typeface="Times New Roman" panose="02020603050405020304" pitchFamily="18" charset="0"/>
                <a:cs typeface="Times New Roman" panose="02020603050405020304" pitchFamily="18" charset="0"/>
              </a:rPr>
              <a:t>Малахітові</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браслети</a:t>
            </a:r>
            <a:r>
              <a:rPr lang="ru-RU" sz="2200" dirty="0">
                <a:latin typeface="Times New Roman" panose="02020603050405020304" pitchFamily="18" charset="0"/>
                <a:cs typeface="Times New Roman" panose="02020603050405020304" pitchFamily="18" charset="0"/>
              </a:rPr>
              <a:t>, каблучки та </a:t>
            </a:r>
            <a:r>
              <a:rPr lang="ru-RU" sz="2200" dirty="0" err="1">
                <a:latin typeface="Times New Roman" panose="02020603050405020304" pitchFamily="18" charset="0"/>
                <a:cs typeface="Times New Roman" panose="02020603050405020304" pitchFamily="18" charset="0"/>
              </a:rPr>
              <a:t>намисто</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які</a:t>
            </a:r>
            <a:r>
              <a:rPr lang="ru-RU" sz="2200" dirty="0">
                <a:latin typeface="Times New Roman" panose="02020603050405020304" pitchFamily="18" charset="0"/>
                <a:cs typeface="Times New Roman" panose="02020603050405020304" pitchFamily="18" charset="0"/>
              </a:rPr>
              <a:t> носить </a:t>
            </a:r>
            <a:r>
              <a:rPr lang="ru-RU" sz="2200" dirty="0" err="1">
                <a:latin typeface="Times New Roman" panose="02020603050405020304" pitchFamily="18" charset="0"/>
                <a:cs typeface="Times New Roman" panose="02020603050405020304" pitchFamily="18" charset="0"/>
              </a:rPr>
              <a:t>людина</a:t>
            </a:r>
            <a:r>
              <a:rPr lang="ru-RU" sz="2200" dirty="0">
                <a:latin typeface="Times New Roman" panose="02020603050405020304" pitchFamily="18" charset="0"/>
                <a:cs typeface="Times New Roman" panose="02020603050405020304" pitchFamily="18" charset="0"/>
              </a:rPr>
              <a:t> та </a:t>
            </a:r>
            <a:r>
              <a:rPr lang="ru-RU" sz="2200" dirty="0" err="1">
                <a:latin typeface="Times New Roman" panose="02020603050405020304" pitchFamily="18" charset="0"/>
                <a:cs typeface="Times New Roman" panose="02020603050405020304" pitchFamily="18" charset="0"/>
              </a:rPr>
              <a:t>має</a:t>
            </a:r>
            <a:r>
              <a:rPr lang="ru-RU" sz="2200" dirty="0">
                <a:latin typeface="Times New Roman" panose="02020603050405020304" pitchFamily="18" charset="0"/>
                <a:cs typeface="Times New Roman" panose="02020603050405020304" pitchFamily="18" charset="0"/>
              </a:rPr>
              <a:t> з </a:t>
            </a:r>
            <a:r>
              <a:rPr lang="ru-RU" sz="2200" dirty="0" smtClean="0">
                <a:latin typeface="Times New Roman" panose="02020603050405020304" pitchFamily="18" charset="0"/>
                <a:cs typeface="Times New Roman" panose="02020603050405020304" pitchFamily="18" charset="0"/>
              </a:rPr>
              <a:t>ними контакт</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допомагають</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поповнити</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дефіцит</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міді</a:t>
            </a:r>
            <a:r>
              <a:rPr lang="ru-RU" sz="2200" dirty="0">
                <a:latin typeface="Times New Roman" panose="02020603050405020304" pitchFamily="18" charset="0"/>
                <a:cs typeface="Times New Roman" panose="02020603050405020304" pitchFamily="18" charset="0"/>
              </a:rPr>
              <a:t> в </a:t>
            </a:r>
            <a:r>
              <a:rPr lang="ru-RU" sz="2200" dirty="0" err="1" smtClean="0">
                <a:latin typeface="Times New Roman" panose="02020603050405020304" pitchFamily="18" charset="0"/>
                <a:cs typeface="Times New Roman" panose="02020603050405020304" pitchFamily="18" charset="0"/>
              </a:rPr>
              <a:t>організмі</a:t>
            </a:r>
            <a:r>
              <a:rPr lang="ru-RU" sz="2200" dirty="0" smtClean="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Рекомендують</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носити</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малахітове</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намисто</a:t>
            </a:r>
            <a:r>
              <a:rPr lang="ru-RU" sz="2200" dirty="0">
                <a:latin typeface="Times New Roman" panose="02020603050405020304" pitchFamily="18" charset="0"/>
                <a:cs typeface="Times New Roman" panose="02020603050405020304" pitchFamily="18" charset="0"/>
              </a:rPr>
              <a:t> для </a:t>
            </a:r>
            <a:r>
              <a:rPr lang="ru-RU" sz="2200" dirty="0" err="1">
                <a:solidFill>
                  <a:srgbClr val="FF0000"/>
                </a:solidFill>
                <a:latin typeface="Times New Roman" panose="02020603050405020304" pitchFamily="18" charset="0"/>
                <a:cs typeface="Times New Roman" panose="02020603050405020304" pitchFamily="18" charset="0"/>
              </a:rPr>
              <a:t>посилення</a:t>
            </a:r>
            <a:r>
              <a:rPr lang="ru-RU" sz="2200" dirty="0">
                <a:solidFill>
                  <a:srgbClr val="FF0000"/>
                </a:solidFill>
                <a:latin typeface="Times New Roman" panose="02020603050405020304" pitchFamily="18" charset="0"/>
                <a:cs typeface="Times New Roman" panose="02020603050405020304" pitchFamily="18" charset="0"/>
              </a:rPr>
              <a:t> росту </a:t>
            </a:r>
            <a:r>
              <a:rPr lang="ru-RU" sz="2200" dirty="0" err="1">
                <a:solidFill>
                  <a:srgbClr val="FF0000"/>
                </a:solidFill>
                <a:latin typeface="Times New Roman" panose="02020603050405020304" pitchFamily="18" charset="0"/>
                <a:cs typeface="Times New Roman" panose="02020603050405020304" pitchFamily="18" charset="0"/>
              </a:rPr>
              <a:t>волосся</a:t>
            </a:r>
            <a:r>
              <a:rPr lang="ru-RU" sz="2200" dirty="0">
                <a:latin typeface="Times New Roman" panose="02020603050405020304" pitchFamily="18" charset="0"/>
                <a:cs typeface="Times New Roman" panose="02020603050405020304" pitchFamily="18" charset="0"/>
              </a:rPr>
              <a:t>, а</a:t>
            </a:r>
          </a:p>
          <a:p>
            <a:r>
              <a:rPr lang="ru-RU" sz="2200" dirty="0" err="1">
                <a:latin typeface="Times New Roman" panose="02020603050405020304" pitchFamily="18" charset="0"/>
                <a:cs typeface="Times New Roman" panose="02020603050405020304" pitchFamily="18" charset="0"/>
              </a:rPr>
              <a:t>також</a:t>
            </a:r>
            <a:r>
              <a:rPr lang="ru-RU" sz="2200" dirty="0">
                <a:latin typeface="Times New Roman" panose="02020603050405020304" pitchFamily="18" charset="0"/>
                <a:cs typeface="Times New Roman" panose="02020603050405020304" pitchFamily="18" charset="0"/>
              </a:rPr>
              <a:t> для </a:t>
            </a:r>
            <a:r>
              <a:rPr lang="ru-RU" sz="2200" dirty="0" err="1">
                <a:latin typeface="Times New Roman" panose="02020603050405020304" pitchFamily="18" charset="0"/>
                <a:cs typeface="Times New Roman" panose="02020603050405020304" pitchFamily="18" charset="0"/>
              </a:rPr>
              <a:t>зменшення</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нападів</a:t>
            </a:r>
            <a:r>
              <a:rPr lang="ru-RU" sz="2200" dirty="0">
                <a:latin typeface="Times New Roman" panose="02020603050405020304" pitchFamily="18" charset="0"/>
                <a:cs typeface="Times New Roman" panose="02020603050405020304" pitchFamily="18" charset="0"/>
              </a:rPr>
              <a:t> </a:t>
            </a:r>
            <a:r>
              <a:rPr lang="ru-RU" sz="2200" dirty="0" err="1">
                <a:solidFill>
                  <a:srgbClr val="FF0000"/>
                </a:solidFill>
                <a:latin typeface="Times New Roman" panose="02020603050405020304" pitchFamily="18" charset="0"/>
                <a:cs typeface="Times New Roman" panose="02020603050405020304" pitchFamily="18" charset="0"/>
              </a:rPr>
              <a:t>бронхіальної</a:t>
            </a:r>
            <a:r>
              <a:rPr lang="ru-RU" sz="2200" dirty="0">
                <a:solidFill>
                  <a:srgbClr val="FF0000"/>
                </a:solidFill>
                <a:latin typeface="Times New Roman" panose="02020603050405020304" pitchFamily="18" charset="0"/>
                <a:cs typeface="Times New Roman" panose="02020603050405020304" pitchFamily="18" charset="0"/>
              </a:rPr>
              <a:t> </a:t>
            </a:r>
            <a:r>
              <a:rPr lang="ru-RU" sz="2200" dirty="0" err="1">
                <a:solidFill>
                  <a:srgbClr val="FF0000"/>
                </a:solidFill>
                <a:latin typeface="Times New Roman" panose="02020603050405020304" pitchFamily="18" charset="0"/>
                <a:cs typeface="Times New Roman" panose="02020603050405020304" pitchFamily="18" charset="0"/>
              </a:rPr>
              <a:t>астми</a:t>
            </a:r>
            <a:r>
              <a:rPr lang="ru-RU" sz="2200" dirty="0" smtClean="0">
                <a:latin typeface="Times New Roman" panose="02020603050405020304" pitchFamily="18" charset="0"/>
                <a:cs typeface="Times New Roman" panose="02020603050405020304" pitchFamily="18" charset="0"/>
              </a:rPr>
              <a:t>.</a:t>
            </a:r>
          </a:p>
          <a:p>
            <a:pPr algn="ctr"/>
            <a:endParaRPr lang="ru-RU" sz="2200" b="1" dirty="0" smtClean="0">
              <a:latin typeface="Times New Roman" panose="02020603050405020304" pitchFamily="18" charset="0"/>
              <a:cs typeface="Times New Roman" panose="02020603050405020304" pitchFamily="18" charset="0"/>
            </a:endParaRPr>
          </a:p>
          <a:p>
            <a:pPr algn="ctr"/>
            <a:endParaRPr lang="ru-RU" sz="2200" b="1" dirty="0">
              <a:latin typeface="Times New Roman" panose="02020603050405020304" pitchFamily="18" charset="0"/>
              <a:cs typeface="Times New Roman" panose="02020603050405020304" pitchFamily="18" charset="0"/>
            </a:endParaRPr>
          </a:p>
          <a:p>
            <a:pPr algn="ctr"/>
            <a:endParaRPr lang="ru-RU" sz="2200" b="1" dirty="0" smtClean="0">
              <a:latin typeface="Times New Roman" panose="02020603050405020304" pitchFamily="18" charset="0"/>
              <a:cs typeface="Times New Roman" panose="02020603050405020304" pitchFamily="18" charset="0"/>
            </a:endParaRPr>
          </a:p>
          <a:p>
            <a:pPr algn="ctr"/>
            <a:endParaRPr lang="ru-RU" sz="2200" b="1" dirty="0">
              <a:latin typeface="Times New Roman" panose="02020603050405020304" pitchFamily="18" charset="0"/>
              <a:cs typeface="Times New Roman" panose="02020603050405020304" pitchFamily="18" charset="0"/>
            </a:endParaRPr>
          </a:p>
          <a:p>
            <a:pPr algn="ctr"/>
            <a:endParaRPr lang="ru-RU" sz="2200" b="1" dirty="0" smtClean="0">
              <a:latin typeface="Times New Roman" panose="02020603050405020304" pitchFamily="18" charset="0"/>
              <a:cs typeface="Times New Roman" panose="02020603050405020304" pitchFamily="18" charset="0"/>
            </a:endParaRPr>
          </a:p>
          <a:p>
            <a:pPr algn="ctr"/>
            <a:endParaRPr lang="ru-RU" sz="2200" b="1" dirty="0">
              <a:latin typeface="Times New Roman" panose="02020603050405020304" pitchFamily="18" charset="0"/>
              <a:cs typeface="Times New Roman" panose="02020603050405020304" pitchFamily="18" charset="0"/>
            </a:endParaRPr>
          </a:p>
        </p:txBody>
      </p:sp>
      <p:sp>
        <p:nvSpPr>
          <p:cNvPr id="6" name="Прямоугольник 5"/>
          <p:cNvSpPr/>
          <p:nvPr/>
        </p:nvSpPr>
        <p:spPr>
          <a:xfrm>
            <a:off x="3458882" y="3644175"/>
            <a:ext cx="5500688" cy="3170099"/>
          </a:xfrm>
          <a:prstGeom prst="rect">
            <a:avLst/>
          </a:prstGeom>
        </p:spPr>
        <p:txBody>
          <a:bodyPr wrap="square">
            <a:spAutoFit/>
          </a:bodyPr>
          <a:lstStyle/>
          <a:p>
            <a:pPr algn="ctr"/>
            <a:endParaRPr lang="ru-RU" sz="2000" b="1" dirty="0">
              <a:latin typeface="Times New Roman" panose="02020603050405020304" pitchFamily="18" charset="0"/>
              <a:cs typeface="Times New Roman" panose="02020603050405020304" pitchFamily="18" charset="0"/>
            </a:endParaRPr>
          </a:p>
          <a:p>
            <a:pPr algn="ctr"/>
            <a:r>
              <a:rPr lang="ru-RU" sz="2000" b="1" dirty="0">
                <a:latin typeface="Times New Roman" panose="02020603050405020304" pitchFamily="18" charset="0"/>
                <a:cs typeface="Times New Roman" panose="02020603050405020304" pitchFamily="18" charset="0"/>
              </a:rPr>
              <a:t>е</a:t>
            </a:r>
            <a:r>
              <a:rPr lang="ru-RU" sz="2000" b="1" dirty="0" smtClean="0">
                <a:latin typeface="Times New Roman" panose="02020603050405020304" pitchFamily="18" charset="0"/>
                <a:cs typeface="Times New Roman" panose="02020603050405020304" pitchFamily="18" charset="0"/>
              </a:rPr>
              <a:t>) </a:t>
            </a:r>
            <a:r>
              <a:rPr lang="ru-RU" sz="2000" b="1" dirty="0" err="1" smtClean="0">
                <a:latin typeface="Times New Roman" panose="02020603050405020304" pitchFamily="18" charset="0"/>
                <a:cs typeface="Times New Roman" panose="02020603050405020304" pitchFamily="18" charset="0"/>
              </a:rPr>
              <a:t>Магічні</a:t>
            </a:r>
            <a:r>
              <a:rPr lang="ru-RU" sz="2000" b="1" dirty="0" smtClean="0">
                <a:latin typeface="Times New Roman" panose="02020603050405020304" pitchFamily="18" charset="0"/>
                <a:cs typeface="Times New Roman" panose="02020603050405020304" pitchFamily="18" charset="0"/>
              </a:rPr>
              <a:t> </a:t>
            </a:r>
            <a:r>
              <a:rPr lang="ru-RU" sz="2000" b="1" dirty="0" err="1">
                <a:latin typeface="Times New Roman" panose="02020603050405020304" pitchFamily="18" charset="0"/>
                <a:cs typeface="Times New Roman" panose="02020603050405020304" pitchFamily="18" charset="0"/>
              </a:rPr>
              <a:t>властивості</a:t>
            </a:r>
            <a:endParaRPr lang="ru-RU" sz="2000" b="1" dirty="0">
              <a:latin typeface="Times New Roman" panose="02020603050405020304" pitchFamily="18" charset="0"/>
              <a:cs typeface="Times New Roman" panose="02020603050405020304" pitchFamily="18" charset="0"/>
            </a:endParaRPr>
          </a:p>
          <a:p>
            <a:r>
              <a:rPr lang="ru-RU" sz="2000" dirty="0" err="1">
                <a:latin typeface="Times New Roman" panose="02020603050405020304" pitchFamily="18" charset="0"/>
                <a:cs typeface="Times New Roman" panose="02020603050405020304" pitchFamily="18" charset="0"/>
              </a:rPr>
              <a:t>Вважається</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що</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малахіт</a:t>
            </a:r>
            <a:r>
              <a:rPr lang="ru-RU" sz="2000" dirty="0">
                <a:latin typeface="Times New Roman" panose="02020603050405020304" pitchFamily="18" charset="0"/>
                <a:cs typeface="Times New Roman" panose="02020603050405020304" pitchFamily="18" charset="0"/>
              </a:rPr>
              <a:t> темно-зеленого </a:t>
            </a:r>
            <a:r>
              <a:rPr lang="ru-RU" sz="2000" dirty="0" err="1">
                <a:latin typeface="Times New Roman" panose="02020603050405020304" pitchFamily="18" charset="0"/>
                <a:cs typeface="Times New Roman" panose="02020603050405020304" pitchFamily="18" charset="0"/>
              </a:rPr>
              <a:t>кольору</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посилює</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духовні</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сили</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власника</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Малахітові</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ювелірні</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прикраси</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захищають</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дітей</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від</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дії</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чорної</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магії</a:t>
            </a:r>
            <a:r>
              <a:rPr lang="ru-RU" sz="2000" dirty="0">
                <a:latin typeface="Times New Roman" panose="02020603050405020304" pitchFamily="18" charset="0"/>
                <a:cs typeface="Times New Roman" panose="02020603050405020304" pitchFamily="18" charset="0"/>
              </a:rPr>
              <a:t> та </a:t>
            </a:r>
            <a:r>
              <a:rPr lang="ru-RU" sz="2000" dirty="0" err="1">
                <a:latin typeface="Times New Roman" panose="02020603050405020304" pitchFamily="18" charset="0"/>
                <a:cs typeface="Times New Roman" panose="02020603050405020304" pitchFamily="18" charset="0"/>
              </a:rPr>
              <a:t>чаклунства</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Мінерал</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малахіт</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також</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сприяє</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швидкому</a:t>
            </a:r>
            <a:r>
              <a:rPr lang="ru-RU" sz="2000" dirty="0">
                <a:latin typeface="Times New Roman" panose="02020603050405020304" pitchFamily="18" charset="0"/>
                <a:cs typeface="Times New Roman" panose="02020603050405020304" pitchFamily="18" charset="0"/>
              </a:rPr>
              <a:t> росту </a:t>
            </a:r>
            <a:r>
              <a:rPr lang="ru-RU" sz="2000" dirty="0" err="1">
                <a:latin typeface="Times New Roman" panose="02020603050405020304" pitchFamily="18" charset="0"/>
                <a:cs typeface="Times New Roman" panose="02020603050405020304" pitchFamily="18" charset="0"/>
              </a:rPr>
              <a:t>дитини</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зменшує</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біль</a:t>
            </a:r>
            <a:r>
              <a:rPr lang="ru-RU" sz="2000" dirty="0">
                <a:latin typeface="Times New Roman" panose="02020603050405020304" pitchFamily="18" charset="0"/>
                <a:cs typeface="Times New Roman" panose="02020603050405020304" pitchFamily="18" charset="0"/>
              </a:rPr>
              <a:t> у </a:t>
            </a:r>
            <a:r>
              <a:rPr lang="ru-RU" sz="2000" dirty="0" err="1">
                <a:latin typeface="Times New Roman" panose="02020603050405020304" pitchFamily="18" charset="0"/>
                <a:cs typeface="Times New Roman" panose="02020603050405020304" pitchFamily="18" charset="0"/>
              </a:rPr>
              <a:t>шлунку</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лікує</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захворювання</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Хто</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страждає</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від</a:t>
            </a:r>
            <a:r>
              <a:rPr lang="ru-RU" sz="2000" dirty="0">
                <a:latin typeface="Times New Roman" panose="02020603050405020304" pitchFamily="18" charset="0"/>
                <a:cs typeface="Times New Roman" panose="02020603050405020304" pitchFamily="18" charset="0"/>
              </a:rPr>
              <a:t> </a:t>
            </a:r>
            <a:r>
              <a:rPr lang="ru-RU" sz="2000" dirty="0" err="1">
                <a:solidFill>
                  <a:srgbClr val="FF0000"/>
                </a:solidFill>
                <a:latin typeface="Times New Roman" panose="02020603050405020304" pitchFamily="18" charset="0"/>
                <a:cs typeface="Times New Roman" panose="02020603050405020304" pitchFamily="18" charset="0"/>
              </a:rPr>
              <a:t>безсоння</a:t>
            </a:r>
            <a:r>
              <a:rPr lang="ru-RU" sz="2000" dirty="0">
                <a:solidFill>
                  <a:srgbClr val="FF0000"/>
                </a:solidFill>
                <a:latin typeface="Times New Roman" panose="02020603050405020304" pitchFamily="18" charset="0"/>
                <a:cs typeface="Times New Roman" panose="02020603050405020304" pitchFamily="18" charset="0"/>
              </a:rPr>
              <a:t>, </a:t>
            </a:r>
            <a:r>
              <a:rPr lang="ru-RU" sz="2000" dirty="0" err="1">
                <a:solidFill>
                  <a:srgbClr val="FF0000"/>
                </a:solidFill>
                <a:latin typeface="Times New Roman" panose="02020603050405020304" pitchFamily="18" charset="0"/>
                <a:cs typeface="Times New Roman" panose="02020603050405020304" pitchFamily="18" charset="0"/>
              </a:rPr>
              <a:t>депресії</a:t>
            </a:r>
            <a:r>
              <a:rPr lang="ru-RU" sz="2000" dirty="0">
                <a:solidFill>
                  <a:srgbClr val="FF0000"/>
                </a:solidFill>
                <a:latin typeface="Times New Roman" panose="02020603050405020304" pitchFamily="18" charset="0"/>
                <a:cs typeface="Times New Roman" panose="02020603050405020304" pitchFamily="18" charset="0"/>
              </a:rPr>
              <a:t> та </a:t>
            </a:r>
            <a:r>
              <a:rPr lang="ru-RU" sz="2000" dirty="0" err="1">
                <a:solidFill>
                  <a:srgbClr val="FF0000"/>
                </a:solidFill>
                <a:latin typeface="Times New Roman" panose="02020603050405020304" pitchFamily="18" charset="0"/>
                <a:cs typeface="Times New Roman" panose="02020603050405020304" pitchFamily="18" charset="0"/>
              </a:rPr>
              <a:t>страхів</a:t>
            </a:r>
            <a:r>
              <a:rPr lang="ru-RU" sz="2000" dirty="0">
                <a:latin typeface="Times New Roman" panose="02020603050405020304" pitchFamily="18" charset="0"/>
                <a:cs typeface="Times New Roman" panose="02020603050405020304" pitchFamily="18" charset="0"/>
              </a:rPr>
              <a:t>, носить у </a:t>
            </a:r>
            <a:r>
              <a:rPr lang="ru-RU" sz="2000" dirty="0" err="1">
                <a:latin typeface="Times New Roman" panose="02020603050405020304" pitchFamily="18" charset="0"/>
                <a:cs typeface="Times New Roman" panose="02020603050405020304" pitchFamily="18" charset="0"/>
              </a:rPr>
              <a:t>травні</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прикраси</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кожен</a:t>
            </a:r>
            <a:r>
              <a:rPr lang="ru-RU" sz="2000" dirty="0">
                <a:latin typeface="Times New Roman" panose="02020603050405020304" pitchFamily="18" charset="0"/>
                <a:cs typeface="Times New Roman" panose="02020603050405020304" pitchFamily="18" charset="0"/>
              </a:rPr>
              <a:t> день.</a:t>
            </a:r>
          </a:p>
        </p:txBody>
      </p:sp>
      <p:pic>
        <p:nvPicPr>
          <p:cNvPr id="10" name="Рисунок 9" descr="Малахит шар сфера">
            <a:hlinkClick r:id="rId2" tooltip="&quot;Малахитовый шар&quot;"/>
          </p:cNvPr>
          <p:cNvPicPr/>
          <p:nvPr/>
        </p:nvPicPr>
        <p:blipFill>
          <a:blip r:embed="rId3">
            <a:extLst>
              <a:ext uri="{28A0092B-C50C-407E-A947-70E740481C1C}">
                <a14:useLocalDpi xmlns:a14="http://schemas.microsoft.com/office/drawing/2010/main" val="0"/>
              </a:ext>
            </a:extLst>
          </a:blip>
          <a:srcRect/>
          <a:stretch>
            <a:fillRect/>
          </a:stretch>
        </p:blipFill>
        <p:spPr bwMode="auto">
          <a:xfrm>
            <a:off x="228600" y="3439795"/>
            <a:ext cx="3230282" cy="2832418"/>
          </a:xfrm>
          <a:prstGeom prst="rect">
            <a:avLst/>
          </a:prstGeom>
          <a:noFill/>
          <a:ln>
            <a:noFill/>
          </a:ln>
        </p:spPr>
      </p:pic>
      <p:pic>
        <p:nvPicPr>
          <p:cNvPr id="11" name="Рисунок 10" descr="Браслеты из малахита"/>
          <p:cNvPicPr/>
          <p:nvPr/>
        </p:nvPicPr>
        <p:blipFill>
          <a:blip r:embed="rId4">
            <a:extLst>
              <a:ext uri="{28A0092B-C50C-407E-A947-70E740481C1C}">
                <a14:useLocalDpi xmlns:a14="http://schemas.microsoft.com/office/drawing/2010/main" val="0"/>
              </a:ext>
            </a:extLst>
          </a:blip>
          <a:srcRect/>
          <a:stretch>
            <a:fillRect/>
          </a:stretch>
        </p:blipFill>
        <p:spPr bwMode="auto">
          <a:xfrm>
            <a:off x="5222083" y="734149"/>
            <a:ext cx="3737488" cy="2705646"/>
          </a:xfrm>
          <a:prstGeom prst="rect">
            <a:avLst/>
          </a:prstGeom>
          <a:noFill/>
          <a:ln>
            <a:noFill/>
          </a:ln>
        </p:spPr>
      </p:pic>
      <p:sp>
        <p:nvSpPr>
          <p:cNvPr id="2" name="Прямоугольник 1"/>
          <p:cNvSpPr/>
          <p:nvPr/>
        </p:nvSpPr>
        <p:spPr>
          <a:xfrm>
            <a:off x="4302595" y="3444090"/>
            <a:ext cx="4440703" cy="400110"/>
          </a:xfrm>
          <a:prstGeom prst="rect">
            <a:avLst/>
          </a:prstGeom>
        </p:spPr>
        <p:txBody>
          <a:bodyPr wrap="none">
            <a:spAutoFit/>
          </a:bodyPr>
          <a:lstStyle/>
          <a:p>
            <a:r>
              <a:rPr lang="uk-UA" sz="2000" dirty="0" smtClean="0">
                <a:latin typeface="Times New Roman" panose="02020603050405020304" pitchFamily="18" charset="0"/>
                <a:ea typeface="Calibri" panose="020F0502020204030204" pitchFamily="34" charset="0"/>
              </a:rPr>
              <a:t>Рисунок 19. Малахітові кільця та буси </a:t>
            </a:r>
            <a:endParaRPr lang="ru-RU" sz="2000" dirty="0"/>
          </a:p>
        </p:txBody>
      </p:sp>
      <p:sp>
        <p:nvSpPr>
          <p:cNvPr id="3" name="Прямоугольник 2"/>
          <p:cNvSpPr/>
          <p:nvPr/>
        </p:nvSpPr>
        <p:spPr>
          <a:xfrm>
            <a:off x="182107" y="5949047"/>
            <a:ext cx="3276775" cy="707886"/>
          </a:xfrm>
          <a:prstGeom prst="rect">
            <a:avLst/>
          </a:prstGeom>
        </p:spPr>
        <p:txBody>
          <a:bodyPr wrap="square">
            <a:spAutoFit/>
          </a:bodyPr>
          <a:lstStyle/>
          <a:p>
            <a:r>
              <a:rPr lang="uk-UA" sz="2000" dirty="0">
                <a:latin typeface="Times New Roman" panose="02020603050405020304" pitchFamily="18" charset="0"/>
                <a:ea typeface="Calibri" panose="020F0502020204030204" pitchFamily="34" charset="0"/>
              </a:rPr>
              <a:t>Рисунок </a:t>
            </a:r>
            <a:r>
              <a:rPr lang="uk-UA" sz="2000" dirty="0" smtClean="0">
                <a:latin typeface="Times New Roman" panose="02020603050405020304" pitchFamily="18" charset="0"/>
                <a:ea typeface="Calibri" panose="020F0502020204030204" pitchFamily="34" charset="0"/>
              </a:rPr>
              <a:t>20. </a:t>
            </a:r>
            <a:r>
              <a:rPr lang="uk-UA" sz="2000" dirty="0">
                <a:latin typeface="Times New Roman" panose="02020603050405020304" pitchFamily="18" charset="0"/>
                <a:ea typeface="Calibri" panose="020F0502020204030204" pitchFamily="34" charset="0"/>
              </a:rPr>
              <a:t>Малахіт темно-зеленого </a:t>
            </a:r>
            <a:r>
              <a:rPr lang="uk-UA" sz="2000" dirty="0" err="1">
                <a:latin typeface="Times New Roman" panose="02020603050405020304" pitchFamily="18" charset="0"/>
                <a:ea typeface="Calibri" panose="020F0502020204030204" pitchFamily="34" charset="0"/>
              </a:rPr>
              <a:t>коліру</a:t>
            </a:r>
            <a:r>
              <a:rPr lang="uk-UA" sz="2000" dirty="0">
                <a:latin typeface="Times New Roman" panose="02020603050405020304" pitchFamily="18" charset="0"/>
                <a:ea typeface="Calibri" panose="020F0502020204030204" pitchFamily="34" charset="0"/>
              </a:rPr>
              <a:t> </a:t>
            </a:r>
            <a:endParaRPr lang="ru-RU" sz="2000" dirty="0"/>
          </a:p>
        </p:txBody>
      </p:sp>
      <p:sp>
        <p:nvSpPr>
          <p:cNvPr id="7" name="Номер слайда 6"/>
          <p:cNvSpPr>
            <a:spLocks noGrp="1"/>
          </p:cNvSpPr>
          <p:nvPr>
            <p:ph type="sldNum" sz="quarter" idx="12"/>
          </p:nvPr>
        </p:nvSpPr>
        <p:spPr/>
        <p:txBody>
          <a:bodyPr/>
          <a:lstStyle/>
          <a:p>
            <a:fld id="{31E7FFEE-C820-45D6-9766-CE5DCFAF3999}" type="slidenum">
              <a:rPr lang="ru-RU" smtClean="0"/>
              <a:t>18</a:t>
            </a:fld>
            <a:endParaRPr lang="ru-RU"/>
          </a:p>
        </p:txBody>
      </p:sp>
    </p:spTree>
    <p:extLst>
      <p:ext uri="{BB962C8B-B14F-4D97-AF65-F5344CB8AC3E}">
        <p14:creationId xmlns:p14="http://schemas.microsoft.com/office/powerpoint/2010/main" val="82682665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371165" y="0"/>
            <a:ext cx="4258795" cy="507831"/>
          </a:xfrm>
          <a:prstGeom prst="rect">
            <a:avLst/>
          </a:prstGeom>
        </p:spPr>
        <p:txBody>
          <a:bodyPr wrap="none">
            <a:spAutoFit/>
          </a:bodyPr>
          <a:lstStyle/>
          <a:p>
            <a:pPr algn="ctr">
              <a:lnSpc>
                <a:spcPct val="150000"/>
              </a:lnSpc>
              <a:spcBef>
                <a:spcPts val="800"/>
              </a:spcBef>
              <a:spcAft>
                <a:spcPts val="600"/>
              </a:spcAft>
            </a:pPr>
            <a:r>
              <a:rPr lang="uk-UA" b="1" dirty="0">
                <a:latin typeface="Times New Roman" panose="02020603050405020304" pitchFamily="18" charset="0"/>
                <a:ea typeface="Times New Roman" panose="02020603050405020304" pitchFamily="18" charset="0"/>
              </a:rPr>
              <a:t>є) Ювелірні вироби з мінералу малахіт</a:t>
            </a:r>
            <a:endParaRPr lang="ru-RU" b="1" dirty="0">
              <a:effectLst/>
              <a:latin typeface="Times New Roman" panose="02020603050405020304" pitchFamily="18" charset="0"/>
              <a:ea typeface="Times New Roman" panose="02020603050405020304" pitchFamily="18" charset="0"/>
            </a:endParaRPr>
          </a:p>
        </p:txBody>
      </p:sp>
      <p:pic>
        <p:nvPicPr>
          <p:cNvPr id="5" name="Рисунок 4" descr="Украшения из малахита"/>
          <p:cNvPicPr/>
          <p:nvPr/>
        </p:nvPicPr>
        <p:blipFill>
          <a:blip r:embed="rId2">
            <a:extLst>
              <a:ext uri="{28A0092B-C50C-407E-A947-70E740481C1C}">
                <a14:useLocalDpi xmlns:a14="http://schemas.microsoft.com/office/drawing/2010/main" val="0"/>
              </a:ext>
            </a:extLst>
          </a:blip>
          <a:srcRect/>
          <a:stretch>
            <a:fillRect/>
          </a:stretch>
        </p:blipFill>
        <p:spPr bwMode="auto">
          <a:xfrm>
            <a:off x="468789" y="556141"/>
            <a:ext cx="3703162" cy="2447776"/>
          </a:xfrm>
          <a:prstGeom prst="rect">
            <a:avLst/>
          </a:prstGeom>
          <a:noFill/>
          <a:ln>
            <a:noFill/>
          </a:ln>
        </p:spPr>
      </p:pic>
      <p:sp>
        <p:nvSpPr>
          <p:cNvPr id="6" name="Прямоугольник 5"/>
          <p:cNvSpPr/>
          <p:nvPr/>
        </p:nvSpPr>
        <p:spPr>
          <a:xfrm>
            <a:off x="468789" y="2916902"/>
            <a:ext cx="4572000" cy="707886"/>
          </a:xfrm>
          <a:prstGeom prst="rect">
            <a:avLst/>
          </a:prstGeom>
        </p:spPr>
        <p:txBody>
          <a:bodyPr>
            <a:spAutoFit/>
          </a:bodyPr>
          <a:lstStyle/>
          <a:p>
            <a:r>
              <a:rPr lang="uk-UA" sz="2000" dirty="0" smtClean="0">
                <a:latin typeface="Times New Roman" panose="02020603050405020304" pitchFamily="18" charset="0"/>
                <a:ea typeface="Calibri" panose="020F0502020204030204" pitchFamily="34" charset="0"/>
              </a:rPr>
              <a:t>Рисунок 21. Ювелірні вироби з мінералу малахіт </a:t>
            </a:r>
            <a:endParaRPr lang="ru-RU" sz="2000" dirty="0"/>
          </a:p>
        </p:txBody>
      </p:sp>
      <p:pic>
        <p:nvPicPr>
          <p:cNvPr id="7" name="Рисунок 6" descr="Колонны"/>
          <p:cNvPicPr/>
          <p:nvPr/>
        </p:nvPicPr>
        <p:blipFill>
          <a:blip r:embed="rId3">
            <a:extLst>
              <a:ext uri="{28A0092B-C50C-407E-A947-70E740481C1C}">
                <a14:useLocalDpi xmlns:a14="http://schemas.microsoft.com/office/drawing/2010/main" val="0"/>
              </a:ext>
            </a:extLst>
          </a:blip>
          <a:srcRect/>
          <a:stretch>
            <a:fillRect/>
          </a:stretch>
        </p:blipFill>
        <p:spPr bwMode="auto">
          <a:xfrm>
            <a:off x="4500562" y="573821"/>
            <a:ext cx="3586163" cy="2508886"/>
          </a:xfrm>
          <a:prstGeom prst="rect">
            <a:avLst/>
          </a:prstGeom>
          <a:noFill/>
          <a:ln>
            <a:noFill/>
          </a:ln>
        </p:spPr>
      </p:pic>
      <p:sp>
        <p:nvSpPr>
          <p:cNvPr id="8" name="Прямоугольник 7"/>
          <p:cNvSpPr/>
          <p:nvPr/>
        </p:nvSpPr>
        <p:spPr>
          <a:xfrm>
            <a:off x="4429123" y="3003916"/>
            <a:ext cx="4572000" cy="707886"/>
          </a:xfrm>
          <a:prstGeom prst="rect">
            <a:avLst/>
          </a:prstGeom>
        </p:spPr>
        <p:txBody>
          <a:bodyPr>
            <a:spAutoFit/>
          </a:bodyPr>
          <a:lstStyle/>
          <a:p>
            <a:r>
              <a:rPr lang="uk-UA" sz="2000" dirty="0">
                <a:latin typeface="Times New Roman" panose="02020603050405020304" pitchFamily="18" charset="0"/>
                <a:ea typeface="Calibri" panose="020F0502020204030204" pitchFamily="34" charset="0"/>
              </a:rPr>
              <a:t>Рисунок </a:t>
            </a:r>
            <a:r>
              <a:rPr lang="uk-UA" sz="2000" dirty="0" smtClean="0">
                <a:latin typeface="Times New Roman" panose="02020603050405020304" pitchFamily="18" charset="0"/>
                <a:ea typeface="Calibri" panose="020F0502020204030204" pitchFamily="34" charset="0"/>
              </a:rPr>
              <a:t>22. </a:t>
            </a:r>
            <a:r>
              <a:rPr lang="uk-UA" sz="2000" dirty="0">
                <a:latin typeface="Times New Roman" panose="02020603050405020304" pitchFamily="18" charset="0"/>
                <a:ea typeface="Calibri" panose="020F0502020204030204" pitchFamily="34" charset="0"/>
              </a:rPr>
              <a:t>Малахіт як оздоблювальний матеріал для палаців </a:t>
            </a:r>
            <a:endParaRPr lang="ru-RU" sz="2000" dirty="0"/>
          </a:p>
        </p:txBody>
      </p:sp>
      <p:pic>
        <p:nvPicPr>
          <p:cNvPr id="9" name="Рисунок 8" descr="Вазы из малахита"/>
          <p:cNvPicPr/>
          <p:nvPr/>
        </p:nvPicPr>
        <p:blipFill>
          <a:blip r:embed="rId4">
            <a:extLst>
              <a:ext uri="{28A0092B-C50C-407E-A947-70E740481C1C}">
                <a14:useLocalDpi xmlns:a14="http://schemas.microsoft.com/office/drawing/2010/main" val="0"/>
              </a:ext>
            </a:extLst>
          </a:blip>
          <a:srcRect/>
          <a:stretch>
            <a:fillRect/>
          </a:stretch>
        </p:blipFill>
        <p:spPr bwMode="auto">
          <a:xfrm>
            <a:off x="468790" y="3621374"/>
            <a:ext cx="3703162" cy="2499499"/>
          </a:xfrm>
          <a:prstGeom prst="rect">
            <a:avLst/>
          </a:prstGeom>
          <a:noFill/>
          <a:ln>
            <a:noFill/>
          </a:ln>
        </p:spPr>
      </p:pic>
      <p:pic>
        <p:nvPicPr>
          <p:cNvPr id="10" name="Рисунок 9" descr="Аристократичная палитра малахита"/>
          <p:cNvPicPr/>
          <p:nvPr/>
        </p:nvPicPr>
        <p:blipFill>
          <a:blip r:embed="rId5">
            <a:extLst>
              <a:ext uri="{28A0092B-C50C-407E-A947-70E740481C1C}">
                <a14:useLocalDpi xmlns:a14="http://schemas.microsoft.com/office/drawing/2010/main" val="0"/>
              </a:ext>
            </a:extLst>
          </a:blip>
          <a:srcRect/>
          <a:stretch>
            <a:fillRect/>
          </a:stretch>
        </p:blipFill>
        <p:spPr bwMode="auto">
          <a:xfrm>
            <a:off x="4543424" y="3658392"/>
            <a:ext cx="3543301" cy="2515891"/>
          </a:xfrm>
          <a:prstGeom prst="rect">
            <a:avLst/>
          </a:prstGeom>
          <a:noFill/>
          <a:ln>
            <a:noFill/>
          </a:ln>
        </p:spPr>
      </p:pic>
      <p:sp>
        <p:nvSpPr>
          <p:cNvPr id="11" name="Прямоугольник 10"/>
          <p:cNvSpPr/>
          <p:nvPr/>
        </p:nvSpPr>
        <p:spPr>
          <a:xfrm>
            <a:off x="4429123" y="6120873"/>
            <a:ext cx="4572000" cy="707886"/>
          </a:xfrm>
          <a:prstGeom prst="rect">
            <a:avLst/>
          </a:prstGeom>
        </p:spPr>
        <p:txBody>
          <a:bodyPr>
            <a:spAutoFit/>
          </a:bodyPr>
          <a:lstStyle/>
          <a:p>
            <a:r>
              <a:rPr lang="uk-UA" sz="2000" dirty="0">
                <a:latin typeface="Times New Roman" panose="02020603050405020304" pitchFamily="18" charset="0"/>
                <a:ea typeface="Calibri" panose="020F0502020204030204" pitchFamily="34" charset="0"/>
              </a:rPr>
              <a:t>Рисунок </a:t>
            </a:r>
            <a:r>
              <a:rPr lang="uk-UA" sz="2000" dirty="0" smtClean="0">
                <a:latin typeface="Times New Roman" panose="02020603050405020304" pitchFamily="18" charset="0"/>
                <a:ea typeface="Calibri" panose="020F0502020204030204" pitchFamily="34" charset="0"/>
              </a:rPr>
              <a:t>24. </a:t>
            </a:r>
            <a:r>
              <a:rPr lang="uk-UA" sz="2000" dirty="0">
                <a:latin typeface="Times New Roman" panose="02020603050405020304" pitchFamily="18" charset="0"/>
                <a:ea typeface="Calibri" panose="020F0502020204030204" pitchFamily="34" charset="0"/>
              </a:rPr>
              <a:t>Мінерал малахіт з тонкими концентричними кільцями </a:t>
            </a:r>
            <a:endParaRPr lang="ru-RU" sz="2000" dirty="0"/>
          </a:p>
        </p:txBody>
      </p:sp>
      <p:sp>
        <p:nvSpPr>
          <p:cNvPr id="12" name="Прямоугольник 11"/>
          <p:cNvSpPr/>
          <p:nvPr/>
        </p:nvSpPr>
        <p:spPr>
          <a:xfrm>
            <a:off x="584987" y="6187578"/>
            <a:ext cx="3315459" cy="400110"/>
          </a:xfrm>
          <a:prstGeom prst="rect">
            <a:avLst/>
          </a:prstGeom>
        </p:spPr>
        <p:txBody>
          <a:bodyPr wrap="none">
            <a:spAutoFit/>
          </a:bodyPr>
          <a:lstStyle/>
          <a:p>
            <a:r>
              <a:rPr lang="uk-UA" sz="2000" dirty="0">
                <a:latin typeface="Times New Roman" panose="02020603050405020304" pitchFamily="18" charset="0"/>
                <a:ea typeface="Calibri" panose="020F0502020204030204" pitchFamily="34" charset="0"/>
              </a:rPr>
              <a:t>Рисунок </a:t>
            </a:r>
            <a:r>
              <a:rPr lang="uk-UA" sz="2000" dirty="0" smtClean="0">
                <a:latin typeface="Times New Roman" panose="02020603050405020304" pitchFamily="18" charset="0"/>
                <a:ea typeface="Calibri" panose="020F0502020204030204" pitchFamily="34" charset="0"/>
              </a:rPr>
              <a:t>23. </a:t>
            </a:r>
            <a:r>
              <a:rPr lang="uk-UA" sz="2000" dirty="0">
                <a:latin typeface="Times New Roman" panose="02020603050405020304" pitchFamily="18" charset="0"/>
                <a:ea typeface="Calibri" panose="020F0502020204030204" pitchFamily="34" charset="0"/>
              </a:rPr>
              <a:t>Вази з малахіту </a:t>
            </a:r>
            <a:endParaRPr lang="ru-RU" sz="2000" dirty="0"/>
          </a:p>
        </p:txBody>
      </p:sp>
      <p:sp>
        <p:nvSpPr>
          <p:cNvPr id="2" name="Номер слайда 1"/>
          <p:cNvSpPr>
            <a:spLocks noGrp="1"/>
          </p:cNvSpPr>
          <p:nvPr>
            <p:ph type="sldNum" sz="quarter" idx="12"/>
          </p:nvPr>
        </p:nvSpPr>
        <p:spPr/>
        <p:txBody>
          <a:bodyPr/>
          <a:lstStyle/>
          <a:p>
            <a:fld id="{31E7FFEE-C820-45D6-9766-CE5DCFAF3999}" type="slidenum">
              <a:rPr lang="ru-RU" smtClean="0"/>
              <a:t>19</a:t>
            </a:fld>
            <a:endParaRPr lang="ru-RU"/>
          </a:p>
        </p:txBody>
      </p:sp>
    </p:spTree>
    <p:extLst>
      <p:ext uri="{BB962C8B-B14F-4D97-AF65-F5344CB8AC3E}">
        <p14:creationId xmlns:p14="http://schemas.microsoft.com/office/powerpoint/2010/main" val="209837544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96126" y="215900"/>
            <a:ext cx="4833161" cy="6458987"/>
          </a:xfrm>
          <a:prstGeom prst="rect">
            <a:avLst/>
          </a:prstGeom>
          <a:ln>
            <a:solidFill>
              <a:schemeClr val="tx1"/>
            </a:solidFill>
          </a:ln>
        </p:spPr>
      </p:pic>
      <p:sp>
        <p:nvSpPr>
          <p:cNvPr id="2" name="Номер слайда 1"/>
          <p:cNvSpPr>
            <a:spLocks noGrp="1"/>
          </p:cNvSpPr>
          <p:nvPr>
            <p:ph type="sldNum" sz="quarter" idx="12"/>
          </p:nvPr>
        </p:nvSpPr>
        <p:spPr/>
        <p:txBody>
          <a:bodyPr/>
          <a:lstStyle/>
          <a:p>
            <a:fld id="{31E7FFEE-C820-45D6-9766-CE5DCFAF3999}" type="slidenum">
              <a:rPr lang="ru-RU" smtClean="0"/>
              <a:t>2</a:t>
            </a:fld>
            <a:endParaRPr lang="ru-RU" dirty="0"/>
          </a:p>
        </p:txBody>
      </p:sp>
    </p:spTree>
    <p:extLst>
      <p:ext uri="{BB962C8B-B14F-4D97-AF65-F5344CB8AC3E}">
        <p14:creationId xmlns:p14="http://schemas.microsoft.com/office/powerpoint/2010/main" val="40152024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784554" y="0"/>
            <a:ext cx="2996526" cy="830997"/>
          </a:xfrm>
          <a:prstGeom prst="rect">
            <a:avLst/>
          </a:prstGeom>
        </p:spPr>
        <p:txBody>
          <a:bodyPr wrap="none">
            <a:spAutoFit/>
          </a:bodyPr>
          <a:lstStyle/>
          <a:p>
            <a:r>
              <a:rPr lang="ru-RU" sz="2400" b="1" dirty="0" smtClean="0">
                <a:latin typeface="Times New Roman" panose="02020603050405020304" pitchFamily="18" charset="0"/>
                <a:cs typeface="Times New Roman" panose="02020603050405020304" pitchFamily="18" charset="0"/>
              </a:rPr>
              <a:t>4.2 Азурит</a:t>
            </a:r>
          </a:p>
          <a:p>
            <a:r>
              <a:rPr lang="uk-UA" sz="2400" b="1" dirty="0">
                <a:latin typeface="Times New Roman" panose="02020603050405020304" pitchFamily="18" charset="0"/>
                <a:cs typeface="Times New Roman" panose="02020603050405020304" pitchFamily="18" charset="0"/>
              </a:rPr>
              <a:t>а</a:t>
            </a:r>
            <a:r>
              <a:rPr lang="uk-UA" sz="2400" b="1" dirty="0" smtClean="0">
                <a:latin typeface="Times New Roman" panose="02020603050405020304" pitchFamily="18" charset="0"/>
                <a:cs typeface="Times New Roman" panose="02020603050405020304" pitchFamily="18" charset="0"/>
              </a:rPr>
              <a:t>) </a:t>
            </a:r>
            <a:r>
              <a:rPr lang="uk-UA" sz="2400" b="1" dirty="0" err="1" smtClean="0">
                <a:latin typeface="Times New Roman" panose="02020603050405020304" pitchFamily="18" charset="0"/>
                <a:cs typeface="Times New Roman" panose="02020603050405020304" pitchFamily="18" charset="0"/>
              </a:rPr>
              <a:t>Азуритова</a:t>
            </a:r>
            <a:r>
              <a:rPr lang="uk-UA" sz="2400" b="1" dirty="0" smtClean="0">
                <a:latin typeface="Times New Roman" panose="02020603050405020304" pitchFamily="18" charset="0"/>
                <a:cs typeface="Times New Roman" panose="02020603050405020304" pitchFamily="18" charset="0"/>
              </a:rPr>
              <a:t> історія</a:t>
            </a:r>
            <a:endParaRPr lang="ru-RU" sz="2400" b="1" dirty="0">
              <a:latin typeface="Times New Roman" panose="02020603050405020304" pitchFamily="18" charset="0"/>
              <a:cs typeface="Times New Roman" panose="02020603050405020304" pitchFamily="18" charset="0"/>
            </a:endParaRPr>
          </a:p>
        </p:txBody>
      </p:sp>
      <p:sp>
        <p:nvSpPr>
          <p:cNvPr id="5" name="Прямоугольник 4"/>
          <p:cNvSpPr/>
          <p:nvPr/>
        </p:nvSpPr>
        <p:spPr>
          <a:xfrm>
            <a:off x="369430" y="793195"/>
            <a:ext cx="8215313" cy="2308324"/>
          </a:xfrm>
          <a:prstGeom prst="rect">
            <a:avLst/>
          </a:prstGeom>
        </p:spPr>
        <p:txBody>
          <a:bodyPr wrap="square">
            <a:spAutoFit/>
          </a:bodyPr>
          <a:lstStyle/>
          <a:p>
            <a:r>
              <a:rPr lang="ru-RU" sz="2400" dirty="0">
                <a:latin typeface="Times New Roman" panose="02020603050405020304" pitchFamily="18" charset="0"/>
                <a:cs typeface="Times New Roman" panose="02020603050405020304" pitchFamily="18" charset="0"/>
              </a:rPr>
              <a:t>Азурит </a:t>
            </a:r>
            <a:r>
              <a:rPr lang="ru-RU" sz="2400" dirty="0" err="1">
                <a:latin typeface="Times New Roman" panose="02020603050405020304" pitchFamily="18" charset="0"/>
                <a:cs typeface="Times New Roman" panose="02020603050405020304" pitchFamily="18" charset="0"/>
              </a:rPr>
              <a:t>від</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французького</a:t>
            </a:r>
            <a:r>
              <a:rPr lang="ru-RU"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azur</a:t>
            </a:r>
            <a:r>
              <a:rPr lang="en-US" sz="2400" dirty="0">
                <a:latin typeface="Times New Roman" panose="02020603050405020304" pitchFamily="18" charset="0"/>
                <a:cs typeface="Times New Roman" panose="02020603050405020304" pitchFamily="18" charset="0"/>
              </a:rPr>
              <a:t>» – </a:t>
            </a:r>
            <a:r>
              <a:rPr lang="ru-RU" sz="2400" dirty="0" err="1">
                <a:latin typeface="Times New Roman" panose="02020603050405020304" pitchFamily="18" charset="0"/>
                <a:cs typeface="Times New Roman" panose="02020603050405020304" pitchFamily="18" charset="0"/>
              </a:rPr>
              <a:t>блакить</a:t>
            </a:r>
            <a:r>
              <a:rPr lang="ru-RU" sz="2400" dirty="0">
                <a:latin typeface="Times New Roman" panose="02020603050405020304" pitchFamily="18" charset="0"/>
                <a:cs typeface="Times New Roman" panose="02020603050405020304" pitchFamily="18" charset="0"/>
              </a:rPr>
              <a:t>, та </a:t>
            </a:r>
            <a:r>
              <a:rPr lang="ru-RU" sz="2400" dirty="0" err="1">
                <a:latin typeface="Times New Roman" panose="02020603050405020304" pitchFamily="18" charset="0"/>
                <a:cs typeface="Times New Roman" panose="02020603050405020304" pitchFamily="18" charset="0"/>
              </a:rPr>
              <a:t>від</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перського</a:t>
            </a:r>
            <a:r>
              <a:rPr lang="ru-RU"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lazard</a:t>
            </a:r>
            <a:r>
              <a:rPr lang="en-US" sz="2400" dirty="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a:t>
            </a:r>
            <a:r>
              <a:rPr lang="ru-RU" sz="2400" dirty="0" smtClean="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блакитний</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також</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називали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мідною</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блакиттю</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або</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гірською</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синню</a:t>
            </a:r>
            <a:r>
              <a:rPr lang="ru-RU" sz="2400" dirty="0">
                <a:latin typeface="Times New Roman" panose="02020603050405020304" pitchFamily="18" charset="0"/>
                <a:cs typeface="Times New Roman" panose="02020603050405020304" pitchFamily="18" charset="0"/>
              </a:rPr>
              <a:t>. Азурит </a:t>
            </a:r>
            <a:r>
              <a:rPr lang="ru-RU" sz="2400" dirty="0" smtClean="0">
                <a:latin typeface="Times New Roman" panose="02020603050405020304" pitchFamily="18" charset="0"/>
                <a:cs typeface="Times New Roman" panose="02020603050405020304" pitchFamily="18" charset="0"/>
              </a:rPr>
              <a:t>є </a:t>
            </a:r>
            <a:r>
              <a:rPr lang="ru-RU" sz="2400" dirty="0" err="1" smtClean="0">
                <a:latin typeface="Times New Roman" panose="02020603050405020304" pitchFamily="18" charset="0"/>
                <a:cs typeface="Times New Roman" panose="02020603050405020304" pitchFamily="18" charset="0"/>
              </a:rPr>
              <a:t>мідною</a:t>
            </a:r>
            <a:r>
              <a:rPr lang="ru-RU" sz="2400" dirty="0" smtClean="0">
                <a:latin typeface="Times New Roman" panose="02020603050405020304" pitchFamily="18" charset="0"/>
                <a:cs typeface="Times New Roman" panose="02020603050405020304" pitchFamily="18" charset="0"/>
              </a:rPr>
              <a:t> </a:t>
            </a:r>
            <a:r>
              <a:rPr lang="ru-RU" sz="2400" dirty="0">
                <a:latin typeface="Times New Roman" panose="02020603050405020304" pitchFamily="18" charset="0"/>
                <a:cs typeface="Times New Roman" panose="02020603050405020304" pitchFamily="18" charset="0"/>
              </a:rPr>
              <a:t>рудою, за </a:t>
            </a:r>
            <a:r>
              <a:rPr lang="ru-RU" sz="2400" dirty="0" err="1">
                <a:latin typeface="Times New Roman" panose="02020603050405020304" pitchFamily="18" charset="0"/>
                <a:cs typeface="Times New Roman" panose="02020603050405020304" pitchFamily="18" charset="0"/>
              </a:rPr>
              <a:t>хімічним</a:t>
            </a:r>
            <a:r>
              <a:rPr lang="ru-RU" sz="2400" dirty="0">
                <a:latin typeface="Times New Roman" panose="02020603050405020304" pitchFamily="18" charset="0"/>
                <a:cs typeface="Times New Roman" panose="02020603050405020304" pitchFamily="18" charset="0"/>
              </a:rPr>
              <a:t> складом </a:t>
            </a:r>
            <a:r>
              <a:rPr lang="ru-RU" sz="2400" dirty="0" err="1">
                <a:latin typeface="Times New Roman" panose="02020603050405020304" pitchFamily="18" charset="0"/>
                <a:cs typeface="Times New Roman" panose="02020603050405020304" pitchFamily="18" charset="0"/>
              </a:rPr>
              <a:t>це</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основний</a:t>
            </a:r>
            <a:r>
              <a:rPr lang="ru-RU" sz="2400" dirty="0">
                <a:latin typeface="Times New Roman" panose="02020603050405020304" pitchFamily="18" charset="0"/>
                <a:cs typeface="Times New Roman" panose="02020603050405020304" pitchFamily="18" charset="0"/>
              </a:rPr>
              <a:t> карбонат </a:t>
            </a:r>
            <a:r>
              <a:rPr lang="ru-RU" sz="2400" dirty="0" err="1">
                <a:latin typeface="Times New Roman" panose="02020603050405020304" pitchFamily="18" charset="0"/>
                <a:cs typeface="Times New Roman" panose="02020603050405020304" pitchFamily="18" charset="0"/>
              </a:rPr>
              <a:t>міді</a:t>
            </a:r>
            <a:r>
              <a:rPr lang="ru-RU" sz="2400" dirty="0">
                <a:latin typeface="Times New Roman" panose="02020603050405020304" pitchFamily="18" charset="0"/>
                <a:cs typeface="Times New Roman" panose="02020603050405020304" pitchFamily="18" charset="0"/>
              </a:rPr>
              <a:t> (ІІ</a:t>
            </a:r>
            <a:r>
              <a:rPr lang="ru-RU" sz="2400" dirty="0" smtClean="0">
                <a:latin typeface="Times New Roman" panose="02020603050405020304" pitchFamily="18" charset="0"/>
                <a:cs typeface="Times New Roman" panose="02020603050405020304" pitchFamily="18" charset="0"/>
              </a:rPr>
              <a:t>). Азурит </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камінь</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світло-блакитного</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або</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блакитного</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коліру</a:t>
            </a:r>
            <a:r>
              <a:rPr lang="ru-RU" sz="2400" dirty="0">
                <a:latin typeface="Times New Roman" panose="02020603050405020304" pitchFamily="18" charset="0"/>
                <a:cs typeface="Times New Roman" panose="02020603050405020304" pitchFamily="18" charset="0"/>
              </a:rPr>
              <a:t> з гладкими</a:t>
            </a:r>
          </a:p>
          <a:p>
            <a:r>
              <a:rPr lang="ru-RU" sz="2400" dirty="0">
                <a:latin typeface="Times New Roman" panose="02020603050405020304" pitchFamily="18" charset="0"/>
                <a:cs typeface="Times New Roman" panose="02020603050405020304" pitchFamily="18" charset="0"/>
              </a:rPr>
              <a:t>г</a:t>
            </a:r>
            <a:r>
              <a:rPr lang="ru-RU" sz="2400" dirty="0" smtClean="0">
                <a:latin typeface="Times New Roman" panose="02020603050405020304" pitchFamily="18" charset="0"/>
                <a:cs typeface="Times New Roman" panose="02020603050405020304" pitchFamily="18" charset="0"/>
              </a:rPr>
              <a:t>ранями.</a:t>
            </a:r>
            <a:endParaRPr lang="ru-RU" sz="2400" dirty="0">
              <a:latin typeface="Times New Roman" panose="02020603050405020304" pitchFamily="18" charset="0"/>
              <a:cs typeface="Times New Roman" panose="02020603050405020304" pitchFamily="18" charset="0"/>
            </a:endParaRPr>
          </a:p>
        </p:txBody>
      </p:sp>
      <p:pic>
        <p:nvPicPr>
          <p:cNvPr id="7" name="Рисунок 6" descr="Идеальный агрегат кристаллов азурита - мечта коллекционеров"/>
          <p:cNvPicPr/>
          <p:nvPr/>
        </p:nvPicPr>
        <p:blipFill>
          <a:blip r:embed="rId2">
            <a:extLst>
              <a:ext uri="{28A0092B-C50C-407E-A947-70E740481C1C}">
                <a14:useLocalDpi xmlns:a14="http://schemas.microsoft.com/office/drawing/2010/main" val="0"/>
              </a:ext>
            </a:extLst>
          </a:blip>
          <a:srcRect/>
          <a:stretch>
            <a:fillRect/>
          </a:stretch>
        </p:blipFill>
        <p:spPr bwMode="auto">
          <a:xfrm>
            <a:off x="2065020" y="2773679"/>
            <a:ext cx="4528185" cy="3396615"/>
          </a:xfrm>
          <a:prstGeom prst="rect">
            <a:avLst/>
          </a:prstGeom>
          <a:noFill/>
          <a:ln>
            <a:noFill/>
          </a:ln>
        </p:spPr>
      </p:pic>
      <p:sp>
        <p:nvSpPr>
          <p:cNvPr id="2" name="Прямоугольник 1"/>
          <p:cNvSpPr/>
          <p:nvPr/>
        </p:nvSpPr>
        <p:spPr>
          <a:xfrm>
            <a:off x="784554" y="6170294"/>
            <a:ext cx="8058151" cy="400110"/>
          </a:xfrm>
          <a:prstGeom prst="rect">
            <a:avLst/>
          </a:prstGeom>
        </p:spPr>
        <p:txBody>
          <a:bodyPr wrap="square">
            <a:spAutoFit/>
          </a:bodyPr>
          <a:lstStyle/>
          <a:p>
            <a:r>
              <a:rPr lang="uk-UA" sz="2000" dirty="0">
                <a:latin typeface="Times New Roman" panose="02020603050405020304" pitchFamily="18" charset="0"/>
                <a:ea typeface="Calibri" panose="020F0502020204030204" pitchFamily="34" charset="0"/>
              </a:rPr>
              <a:t>Рисунок </a:t>
            </a:r>
            <a:r>
              <a:rPr lang="uk-UA" sz="2000" dirty="0" smtClean="0">
                <a:latin typeface="Times New Roman" panose="02020603050405020304" pitchFamily="18" charset="0"/>
                <a:ea typeface="Calibri" panose="020F0502020204030204" pitchFamily="34" charset="0"/>
              </a:rPr>
              <a:t>25. </a:t>
            </a:r>
            <a:r>
              <a:rPr lang="uk-UA" sz="2000" dirty="0">
                <a:latin typeface="Times New Roman" panose="02020603050405020304" pitchFamily="18" charset="0"/>
                <a:ea typeface="Calibri" panose="020F0502020204030204" pitchFamily="34" charset="0"/>
              </a:rPr>
              <a:t>Мінерал азурит світло-блакитного або блакитного кольору </a:t>
            </a:r>
            <a:endParaRPr lang="ru-RU" sz="2000" dirty="0"/>
          </a:p>
        </p:txBody>
      </p:sp>
      <p:sp>
        <p:nvSpPr>
          <p:cNvPr id="3" name="Номер слайда 2"/>
          <p:cNvSpPr>
            <a:spLocks noGrp="1"/>
          </p:cNvSpPr>
          <p:nvPr>
            <p:ph type="sldNum" sz="quarter" idx="12"/>
          </p:nvPr>
        </p:nvSpPr>
        <p:spPr/>
        <p:txBody>
          <a:bodyPr/>
          <a:lstStyle/>
          <a:p>
            <a:fld id="{31E7FFEE-C820-45D6-9766-CE5DCFAF3999}" type="slidenum">
              <a:rPr lang="ru-RU" smtClean="0"/>
              <a:t>20</a:t>
            </a:fld>
            <a:endParaRPr lang="ru-RU"/>
          </a:p>
        </p:txBody>
      </p:sp>
    </p:spTree>
    <p:extLst>
      <p:ext uri="{BB962C8B-B14F-4D97-AF65-F5344CB8AC3E}">
        <p14:creationId xmlns:p14="http://schemas.microsoft.com/office/powerpoint/2010/main" val="269690876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57173" y="1521978"/>
            <a:ext cx="8058150" cy="2123658"/>
          </a:xfrm>
          <a:prstGeom prst="rect">
            <a:avLst/>
          </a:prstGeom>
        </p:spPr>
        <p:txBody>
          <a:bodyPr wrap="square">
            <a:spAutoFit/>
          </a:bodyPr>
          <a:lstStyle/>
          <a:p>
            <a:r>
              <a:rPr lang="ru-RU" sz="2200" b="1" dirty="0">
                <a:latin typeface="Times New Roman" panose="02020603050405020304" pitchFamily="18" charset="0"/>
                <a:cs typeface="Times New Roman" panose="02020603050405020304" pitchFamily="18" charset="0"/>
              </a:rPr>
              <a:t>д</a:t>
            </a:r>
            <a:r>
              <a:rPr lang="ru-RU" sz="2200" b="1" dirty="0" smtClean="0">
                <a:latin typeface="Times New Roman" panose="02020603050405020304" pitchFamily="18" charset="0"/>
                <a:cs typeface="Times New Roman" panose="02020603050405020304" pitchFamily="18" charset="0"/>
              </a:rPr>
              <a:t>) </a:t>
            </a:r>
            <a:r>
              <a:rPr lang="ru-RU" sz="2200" b="1" dirty="0" err="1" smtClean="0">
                <a:latin typeface="Times New Roman" panose="02020603050405020304" pitchFamily="18" charset="0"/>
                <a:cs typeface="Times New Roman" panose="02020603050405020304" pitchFamily="18" charset="0"/>
              </a:rPr>
              <a:t>Лікувальні</a:t>
            </a:r>
            <a:r>
              <a:rPr lang="ru-RU" sz="2200" b="1" dirty="0" smtClean="0">
                <a:latin typeface="Times New Roman" panose="02020603050405020304" pitchFamily="18" charset="0"/>
                <a:cs typeface="Times New Roman" panose="02020603050405020304" pitchFamily="18" charset="0"/>
              </a:rPr>
              <a:t> </a:t>
            </a:r>
            <a:r>
              <a:rPr lang="ru-RU" sz="2200" b="1" dirty="0" err="1" smtClean="0">
                <a:latin typeface="Times New Roman" panose="02020603050405020304" pitchFamily="18" charset="0"/>
                <a:cs typeface="Times New Roman" panose="02020603050405020304" pitchFamily="18" charset="0"/>
              </a:rPr>
              <a:t>властивості</a:t>
            </a:r>
            <a:endParaRPr lang="ru-RU" sz="2200" b="1" dirty="0" smtClean="0">
              <a:latin typeface="Times New Roman" panose="02020603050405020304" pitchFamily="18" charset="0"/>
              <a:cs typeface="Times New Roman" panose="02020603050405020304" pitchFamily="18" charset="0"/>
            </a:endParaRPr>
          </a:p>
          <a:p>
            <a:r>
              <a:rPr lang="ru-RU" sz="2200" dirty="0" smtClean="0">
                <a:latin typeface="Times New Roman" panose="02020603050405020304" pitchFamily="18" charset="0"/>
                <a:cs typeface="Times New Roman" panose="02020603050405020304" pitchFamily="18" charset="0"/>
              </a:rPr>
              <a:t>За </a:t>
            </a:r>
            <a:r>
              <a:rPr lang="ru-RU" sz="2200" dirty="0" err="1">
                <a:latin typeface="Times New Roman" panose="02020603050405020304" pitchFamily="18" charset="0"/>
                <a:cs typeface="Times New Roman" panose="02020603050405020304" pitchFamily="18" charset="0"/>
              </a:rPr>
              <a:t>твердженням</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літотерапевтів</a:t>
            </a:r>
            <a:r>
              <a:rPr lang="ru-RU" sz="2200" dirty="0">
                <a:latin typeface="Times New Roman" panose="02020603050405020304" pitchFamily="18" charset="0"/>
                <a:cs typeface="Times New Roman" panose="02020603050405020304" pitchFamily="18" charset="0"/>
              </a:rPr>
              <a:t>, азурит </a:t>
            </a:r>
            <a:r>
              <a:rPr lang="ru-RU" sz="2200" dirty="0" err="1">
                <a:latin typeface="Times New Roman" panose="02020603050405020304" pitchFamily="18" charset="0"/>
                <a:cs typeface="Times New Roman" panose="02020603050405020304" pitchFamily="18" charset="0"/>
              </a:rPr>
              <a:t>може</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чинити</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лікувальну</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дію</a:t>
            </a:r>
            <a:r>
              <a:rPr lang="ru-RU" sz="2200" dirty="0">
                <a:latin typeface="Times New Roman" panose="02020603050405020304" pitchFamily="18" charset="0"/>
                <a:cs typeface="Times New Roman" panose="02020603050405020304" pitchFamily="18" charset="0"/>
              </a:rPr>
              <a:t> </a:t>
            </a:r>
            <a:r>
              <a:rPr lang="ru-RU" sz="2200" dirty="0" err="1" smtClean="0">
                <a:latin typeface="Times New Roman" panose="02020603050405020304" pitchFamily="18" charset="0"/>
                <a:cs typeface="Times New Roman" panose="02020603050405020304" pitchFamily="18" charset="0"/>
              </a:rPr>
              <a:t>від</a:t>
            </a:r>
            <a:r>
              <a:rPr lang="ru-RU" sz="2200" dirty="0" smtClean="0">
                <a:latin typeface="Times New Roman" panose="02020603050405020304" pitchFamily="18" charset="0"/>
                <a:cs typeface="Times New Roman" panose="02020603050405020304" pitchFamily="18" charset="0"/>
              </a:rPr>
              <a:t> </a:t>
            </a:r>
            <a:r>
              <a:rPr lang="ru-RU" sz="2200" dirty="0" err="1" smtClean="0">
                <a:latin typeface="Times New Roman" panose="02020603050405020304" pitchFamily="18" charset="0"/>
                <a:cs typeface="Times New Roman" panose="02020603050405020304" pitchFamily="18" charset="0"/>
              </a:rPr>
              <a:t>багатьох</a:t>
            </a:r>
            <a:r>
              <a:rPr lang="ru-RU" sz="2200" dirty="0" smtClean="0">
                <a:latin typeface="Times New Roman" panose="02020603050405020304" pitchFamily="18" charset="0"/>
                <a:cs typeface="Times New Roman" panose="02020603050405020304" pitchFamily="18" charset="0"/>
              </a:rPr>
              <a:t> </a:t>
            </a:r>
            <a:r>
              <a:rPr lang="ru-RU" sz="2200" dirty="0">
                <a:latin typeface="Times New Roman" panose="02020603050405020304" pitchFamily="18" charset="0"/>
                <a:cs typeface="Times New Roman" panose="02020603050405020304" pitchFamily="18" charset="0"/>
              </a:rPr>
              <a:t>хвороб, </a:t>
            </a:r>
            <a:r>
              <a:rPr lang="ru-RU" sz="2200" dirty="0" err="1">
                <a:latin typeface="Times New Roman" panose="02020603050405020304" pitchFamily="18" charset="0"/>
                <a:cs typeface="Times New Roman" panose="02020603050405020304" pitchFamily="18" charset="0"/>
              </a:rPr>
              <a:t>якщо</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прикласти</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його</a:t>
            </a:r>
            <a:r>
              <a:rPr lang="ru-RU" sz="2200" dirty="0">
                <a:latin typeface="Times New Roman" panose="02020603050405020304" pitchFamily="18" charset="0"/>
                <a:cs typeface="Times New Roman" panose="02020603050405020304" pitchFamily="18" charset="0"/>
              </a:rPr>
              <a:t> до хворого </a:t>
            </a:r>
            <a:r>
              <a:rPr lang="ru-RU" sz="2200" dirty="0" err="1">
                <a:latin typeface="Times New Roman" panose="02020603050405020304" pitchFamily="18" charset="0"/>
                <a:cs typeface="Times New Roman" panose="02020603050405020304" pitchFamily="18" charset="0"/>
              </a:rPr>
              <a:t>місця</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Також</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він</a:t>
            </a:r>
            <a:r>
              <a:rPr lang="ru-RU" sz="2200" dirty="0">
                <a:latin typeface="Times New Roman" panose="02020603050405020304" pitchFamily="18" charset="0"/>
                <a:cs typeface="Times New Roman" panose="02020603050405020304" pitchFamily="18" charset="0"/>
              </a:rPr>
              <a:t> </a:t>
            </a:r>
            <a:r>
              <a:rPr lang="ru-RU" sz="2200" dirty="0" err="1" smtClean="0">
                <a:latin typeface="Times New Roman" panose="02020603050405020304" pitchFamily="18" charset="0"/>
                <a:cs typeface="Times New Roman" panose="02020603050405020304" pitchFamily="18" charset="0"/>
              </a:rPr>
              <a:t>дуже</a:t>
            </a:r>
            <a:r>
              <a:rPr lang="ru-RU" sz="2200" dirty="0" smtClean="0">
                <a:latin typeface="Times New Roman" panose="02020603050405020304" pitchFamily="18" charset="0"/>
                <a:cs typeface="Times New Roman" panose="02020603050405020304" pitchFamily="18" charset="0"/>
              </a:rPr>
              <a:t> </a:t>
            </a:r>
            <a:r>
              <a:rPr lang="ru-RU" sz="2200" dirty="0" err="1" smtClean="0">
                <a:latin typeface="Times New Roman" panose="02020603050405020304" pitchFamily="18" charset="0"/>
                <a:cs typeface="Times New Roman" panose="02020603050405020304" pitchFamily="18" charset="0"/>
              </a:rPr>
              <a:t>допомагає</a:t>
            </a:r>
            <a:r>
              <a:rPr lang="ru-RU" sz="2200" dirty="0" smtClean="0">
                <a:latin typeface="Times New Roman" panose="02020603050405020304" pitchFamily="18" charset="0"/>
                <a:cs typeface="Times New Roman" panose="02020603050405020304" pitchFamily="18" charset="0"/>
              </a:rPr>
              <a:t> </a:t>
            </a:r>
            <a:r>
              <a:rPr lang="ru-RU" sz="2200" dirty="0">
                <a:latin typeface="Times New Roman" panose="02020603050405020304" pitchFamily="18" charset="0"/>
                <a:cs typeface="Times New Roman" panose="02020603050405020304" pitchFamily="18" charset="0"/>
              </a:rPr>
              <a:t>при </a:t>
            </a:r>
            <a:r>
              <a:rPr lang="ru-RU" sz="2200" dirty="0" err="1">
                <a:solidFill>
                  <a:srgbClr val="FF0000"/>
                </a:solidFill>
                <a:latin typeface="Times New Roman" panose="02020603050405020304" pitchFamily="18" charset="0"/>
                <a:cs typeface="Times New Roman" panose="02020603050405020304" pitchFamily="18" charset="0"/>
              </a:rPr>
              <a:t>гормональних</a:t>
            </a:r>
            <a:r>
              <a:rPr lang="ru-RU" sz="2200" dirty="0">
                <a:solidFill>
                  <a:srgbClr val="FF0000"/>
                </a:solidFill>
                <a:latin typeface="Times New Roman" panose="02020603050405020304" pitchFamily="18" charset="0"/>
                <a:cs typeface="Times New Roman" panose="02020603050405020304" pitchFamily="18" charset="0"/>
              </a:rPr>
              <a:t> </a:t>
            </a:r>
            <a:r>
              <a:rPr lang="ru-RU" sz="2200" dirty="0" err="1">
                <a:solidFill>
                  <a:srgbClr val="FF0000"/>
                </a:solidFill>
                <a:latin typeface="Times New Roman" panose="02020603050405020304" pitchFamily="18" charset="0"/>
                <a:cs typeface="Times New Roman" panose="02020603050405020304" pitchFamily="18" charset="0"/>
              </a:rPr>
              <a:t>розладах</a:t>
            </a:r>
            <a:r>
              <a:rPr lang="ru-RU" sz="2200" dirty="0">
                <a:latin typeface="Times New Roman" panose="02020603050405020304" pitchFamily="18" charset="0"/>
                <a:cs typeface="Times New Roman" panose="02020603050405020304" pitchFamily="18" charset="0"/>
              </a:rPr>
              <a:t>, </a:t>
            </a:r>
            <a:r>
              <a:rPr lang="ru-RU" sz="2200" dirty="0" err="1">
                <a:solidFill>
                  <a:srgbClr val="FF0000"/>
                </a:solidFill>
                <a:latin typeface="Times New Roman" panose="02020603050405020304" pitchFamily="18" charset="0"/>
                <a:cs typeface="Times New Roman" panose="02020603050405020304" pitchFamily="18" charset="0"/>
              </a:rPr>
              <a:t>гіпертонії</a:t>
            </a:r>
            <a:r>
              <a:rPr lang="ru-RU" sz="2200" dirty="0">
                <a:solidFill>
                  <a:srgbClr val="FF0000"/>
                </a:solidFill>
                <a:latin typeface="Times New Roman" panose="02020603050405020304" pitchFamily="18" charset="0"/>
                <a:cs typeface="Times New Roman" panose="02020603050405020304" pitchFamily="18" charset="0"/>
              </a:rPr>
              <a:t>.</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Камінь</a:t>
            </a:r>
            <a:r>
              <a:rPr lang="ru-RU" sz="2200" dirty="0">
                <a:latin typeface="Times New Roman" panose="02020603050405020304" pitchFamily="18" charset="0"/>
                <a:cs typeface="Times New Roman" panose="02020603050405020304" pitchFamily="18" charset="0"/>
              </a:rPr>
              <a:t> азурит </a:t>
            </a:r>
            <a:r>
              <a:rPr lang="ru-RU" sz="2200" dirty="0" err="1">
                <a:latin typeface="Times New Roman" panose="02020603050405020304" pitchFamily="18" charset="0"/>
                <a:cs typeface="Times New Roman" panose="02020603050405020304" pitchFamily="18" charset="0"/>
              </a:rPr>
              <a:t>має</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синій</a:t>
            </a:r>
            <a:r>
              <a:rPr lang="ru-RU" sz="2200" dirty="0">
                <a:latin typeface="Times New Roman" panose="02020603050405020304" pitchFamily="18" charset="0"/>
                <a:cs typeface="Times New Roman" panose="02020603050405020304" pitchFamily="18" charset="0"/>
              </a:rPr>
              <a:t> </a:t>
            </a:r>
            <a:r>
              <a:rPr lang="ru-RU" sz="2200" dirty="0" err="1" smtClean="0">
                <a:latin typeface="Times New Roman" panose="02020603050405020304" pitchFamily="18" charset="0"/>
                <a:cs typeface="Times New Roman" panose="02020603050405020304" pitchFamily="18" charset="0"/>
              </a:rPr>
              <a:t>колір</a:t>
            </a:r>
            <a:r>
              <a:rPr lang="ru-RU" sz="2200" dirty="0" smtClean="0">
                <a:latin typeface="Times New Roman" panose="02020603050405020304" pitchFamily="18" charset="0"/>
                <a:cs typeface="Times New Roman" panose="02020603050405020304" pitchFamily="18" charset="0"/>
              </a:rPr>
              <a:t>, </a:t>
            </a:r>
            <a:r>
              <a:rPr lang="ru-RU" sz="2200" dirty="0" err="1" smtClean="0">
                <a:latin typeface="Times New Roman" panose="02020603050405020304" pitchFamily="18" charset="0"/>
                <a:cs typeface="Times New Roman" panose="02020603050405020304" pitchFamily="18" charset="0"/>
              </a:rPr>
              <a:t>який</a:t>
            </a:r>
            <a:r>
              <a:rPr lang="ru-RU" sz="2200" dirty="0" smtClean="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застосовується</a:t>
            </a:r>
            <a:r>
              <a:rPr lang="ru-RU" sz="2200" dirty="0">
                <a:latin typeface="Times New Roman" panose="02020603050405020304" pitchFamily="18" charset="0"/>
                <a:cs typeface="Times New Roman" panose="02020603050405020304" pitchFamily="18" charset="0"/>
              </a:rPr>
              <a:t> як </a:t>
            </a:r>
            <a:r>
              <a:rPr lang="ru-RU" sz="2200" dirty="0" err="1">
                <a:latin typeface="Times New Roman" panose="02020603050405020304" pitchFamily="18" charset="0"/>
                <a:cs typeface="Times New Roman" panose="02020603050405020304" pitchFamily="18" charset="0"/>
              </a:rPr>
              <a:t>профілактичний</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засіб</a:t>
            </a:r>
            <a:r>
              <a:rPr lang="ru-RU" sz="2200" dirty="0">
                <a:latin typeface="Times New Roman" panose="02020603050405020304" pitchFamily="18" charset="0"/>
                <a:cs typeface="Times New Roman" panose="02020603050405020304" pitchFamily="18" charset="0"/>
              </a:rPr>
              <a:t> при </a:t>
            </a:r>
            <a:r>
              <a:rPr lang="ru-RU" sz="2200" dirty="0" err="1">
                <a:latin typeface="Times New Roman" panose="02020603050405020304" pitchFamily="18" charset="0"/>
                <a:cs typeface="Times New Roman" panose="02020603050405020304" pitchFamily="18" charset="0"/>
              </a:rPr>
              <a:t>зниженні</a:t>
            </a:r>
            <a:r>
              <a:rPr lang="ru-RU" sz="2200" dirty="0">
                <a:latin typeface="Times New Roman" panose="02020603050405020304" pitchFamily="18" charset="0"/>
                <a:cs typeface="Times New Roman" panose="02020603050405020304" pitchFamily="18" charset="0"/>
              </a:rPr>
              <a:t> </a:t>
            </a:r>
            <a:r>
              <a:rPr lang="ru-RU" sz="2200" dirty="0" err="1">
                <a:solidFill>
                  <a:srgbClr val="FF0000"/>
                </a:solidFill>
                <a:latin typeface="Times New Roman" panose="02020603050405020304" pitchFamily="18" charset="0"/>
                <a:cs typeface="Times New Roman" panose="02020603050405020304" pitchFamily="18" charset="0"/>
              </a:rPr>
              <a:t>гостроти</a:t>
            </a:r>
            <a:r>
              <a:rPr lang="ru-RU" sz="2200" dirty="0">
                <a:solidFill>
                  <a:srgbClr val="FF0000"/>
                </a:solidFill>
                <a:latin typeface="Times New Roman" panose="02020603050405020304" pitchFamily="18" charset="0"/>
                <a:cs typeface="Times New Roman" panose="02020603050405020304" pitchFamily="18" charset="0"/>
              </a:rPr>
              <a:t> </a:t>
            </a:r>
            <a:r>
              <a:rPr lang="ru-RU" sz="2200" dirty="0" err="1">
                <a:solidFill>
                  <a:srgbClr val="FF0000"/>
                </a:solidFill>
                <a:latin typeface="Times New Roman" panose="02020603050405020304" pitchFamily="18" charset="0"/>
                <a:cs typeface="Times New Roman" panose="02020603050405020304" pitchFamily="18" charset="0"/>
              </a:rPr>
              <a:t>зору</a:t>
            </a:r>
            <a:r>
              <a:rPr lang="ru-RU" sz="2200" dirty="0">
                <a:solidFill>
                  <a:srgbClr val="FF0000"/>
                </a:solidFill>
                <a:latin typeface="Times New Roman" panose="02020603050405020304" pitchFamily="18" charset="0"/>
                <a:cs typeface="Times New Roman" panose="02020603050405020304" pitchFamily="18" charset="0"/>
              </a:rPr>
              <a:t>.</a:t>
            </a:r>
          </a:p>
        </p:txBody>
      </p:sp>
      <p:sp>
        <p:nvSpPr>
          <p:cNvPr id="6" name="Прямоугольник 5"/>
          <p:cNvSpPr/>
          <p:nvPr/>
        </p:nvSpPr>
        <p:spPr>
          <a:xfrm>
            <a:off x="321466" y="3654100"/>
            <a:ext cx="7929563" cy="2462213"/>
          </a:xfrm>
          <a:prstGeom prst="rect">
            <a:avLst/>
          </a:prstGeom>
        </p:spPr>
        <p:txBody>
          <a:bodyPr wrap="square">
            <a:spAutoFit/>
          </a:bodyPr>
          <a:lstStyle/>
          <a:p>
            <a:r>
              <a:rPr lang="ru-RU" sz="2200" b="1" dirty="0">
                <a:latin typeface="Times New Roman" panose="02020603050405020304" pitchFamily="18" charset="0"/>
                <a:cs typeface="Times New Roman" panose="02020603050405020304" pitchFamily="18" charset="0"/>
              </a:rPr>
              <a:t>е</a:t>
            </a:r>
            <a:r>
              <a:rPr lang="ru-RU" sz="2200" b="1" dirty="0" smtClean="0">
                <a:latin typeface="Times New Roman" panose="02020603050405020304" pitchFamily="18" charset="0"/>
                <a:cs typeface="Times New Roman" panose="02020603050405020304" pitchFamily="18" charset="0"/>
              </a:rPr>
              <a:t>) </a:t>
            </a:r>
            <a:r>
              <a:rPr lang="ru-RU" sz="2200" b="1" dirty="0" err="1" smtClean="0">
                <a:latin typeface="Times New Roman" panose="02020603050405020304" pitchFamily="18" charset="0"/>
                <a:cs typeface="Times New Roman" panose="02020603050405020304" pitchFamily="18" charset="0"/>
              </a:rPr>
              <a:t>Магічні</a:t>
            </a:r>
            <a:r>
              <a:rPr lang="ru-RU" sz="2200" b="1" dirty="0" smtClean="0">
                <a:latin typeface="Times New Roman" panose="02020603050405020304" pitchFamily="18" charset="0"/>
                <a:cs typeface="Times New Roman" panose="02020603050405020304" pitchFamily="18" charset="0"/>
              </a:rPr>
              <a:t> </a:t>
            </a:r>
            <a:r>
              <a:rPr lang="ru-RU" sz="2200" b="1" dirty="0" err="1">
                <a:latin typeface="Times New Roman" panose="02020603050405020304" pitchFamily="18" charset="0"/>
                <a:cs typeface="Times New Roman" panose="02020603050405020304" pitchFamily="18" charset="0"/>
              </a:rPr>
              <a:t>властивості</a:t>
            </a:r>
            <a:endParaRPr lang="ru-RU" sz="2200" b="1" dirty="0">
              <a:latin typeface="Times New Roman" panose="02020603050405020304" pitchFamily="18" charset="0"/>
              <a:cs typeface="Times New Roman" panose="02020603050405020304" pitchFamily="18" charset="0"/>
            </a:endParaRPr>
          </a:p>
          <a:p>
            <a:r>
              <a:rPr lang="ru-RU" sz="2200" dirty="0">
                <a:latin typeface="Times New Roman" panose="02020603050405020304" pitchFamily="18" charset="0"/>
                <a:cs typeface="Times New Roman" panose="02020603050405020304" pitchFamily="18" charset="0"/>
              </a:rPr>
              <a:t>На </a:t>
            </a:r>
            <a:r>
              <a:rPr lang="ru-RU" sz="2200" dirty="0" err="1">
                <a:latin typeface="Times New Roman" panose="02020603050405020304" pitchFamily="18" charset="0"/>
                <a:cs typeface="Times New Roman" panose="02020603050405020304" pitchFamily="18" charset="0"/>
              </a:rPr>
              <a:t>Сході</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цей</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камінь</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ще</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називають</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каменем</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третього</a:t>
            </a:r>
            <a:r>
              <a:rPr lang="ru-RU" sz="2200" dirty="0">
                <a:latin typeface="Times New Roman" panose="02020603050405020304" pitchFamily="18" charset="0"/>
                <a:cs typeface="Times New Roman" panose="02020603050405020304" pitchFamily="18" charset="0"/>
              </a:rPr>
              <a:t> ока». </a:t>
            </a:r>
            <a:r>
              <a:rPr lang="ru-RU" sz="2200" dirty="0" err="1" smtClean="0">
                <a:latin typeface="Times New Roman" panose="02020603050405020304" pitchFamily="18" charset="0"/>
                <a:cs typeface="Times New Roman" panose="02020603050405020304" pitchFamily="18" charset="0"/>
              </a:rPr>
              <a:t>Відомий</a:t>
            </a:r>
            <a:r>
              <a:rPr lang="ru-RU" sz="2200" dirty="0" smtClean="0">
                <a:latin typeface="Times New Roman" panose="02020603050405020304" pitchFamily="18" charset="0"/>
                <a:cs typeface="Times New Roman" panose="02020603050405020304" pitchFamily="18" charset="0"/>
              </a:rPr>
              <a:t> </a:t>
            </a:r>
            <a:r>
              <a:rPr lang="ru-RU" sz="2200" dirty="0" err="1" smtClean="0">
                <a:latin typeface="Times New Roman" panose="02020603050405020304" pitchFamily="18" charset="0"/>
                <a:cs typeface="Times New Roman" panose="02020603050405020304" pitchFamily="18" charset="0"/>
              </a:rPr>
              <a:t>дослідник</a:t>
            </a:r>
            <a:r>
              <a:rPr lang="ru-RU" sz="2200" dirty="0" smtClean="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мінералів</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Катрін</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Рафаель</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вважав</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що</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вироби</a:t>
            </a:r>
            <a:r>
              <a:rPr lang="ru-RU" sz="2200" dirty="0">
                <a:latin typeface="Times New Roman" panose="02020603050405020304" pitchFamily="18" charset="0"/>
                <a:cs typeface="Times New Roman" panose="02020603050405020304" pitchFamily="18" charset="0"/>
              </a:rPr>
              <a:t> з азуриту </a:t>
            </a:r>
            <a:r>
              <a:rPr lang="ru-RU" sz="2200" dirty="0" err="1" smtClean="0">
                <a:latin typeface="Times New Roman" panose="02020603050405020304" pitchFamily="18" charset="0"/>
                <a:cs typeface="Times New Roman" panose="02020603050405020304" pitchFamily="18" charset="0"/>
              </a:rPr>
              <a:t>можуть</a:t>
            </a:r>
            <a:r>
              <a:rPr lang="ru-RU" sz="2200" dirty="0" smtClean="0">
                <a:latin typeface="Times New Roman" panose="02020603050405020304" pitchFamily="18" charset="0"/>
                <a:cs typeface="Times New Roman" panose="02020603050405020304" pitchFamily="18" charset="0"/>
              </a:rPr>
              <a:t> </a:t>
            </a:r>
            <a:r>
              <a:rPr lang="ru-RU" sz="2200" dirty="0" err="1" smtClean="0">
                <a:latin typeface="Times New Roman" panose="02020603050405020304" pitchFamily="18" charset="0"/>
                <a:cs typeface="Times New Roman" panose="02020603050405020304" pitchFamily="18" charset="0"/>
              </a:rPr>
              <a:t>позбавити</a:t>
            </a:r>
            <a:r>
              <a:rPr lang="ru-RU" sz="2200" dirty="0" smtClean="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негативних</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емоцій</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подолати</a:t>
            </a:r>
            <a:r>
              <a:rPr lang="ru-RU" sz="2200" dirty="0">
                <a:latin typeface="Times New Roman" panose="02020603050405020304" pitchFamily="18" charset="0"/>
                <a:cs typeface="Times New Roman" panose="02020603050405020304" pitchFamily="18" charset="0"/>
              </a:rPr>
              <a:t> страхи, </a:t>
            </a:r>
            <a:r>
              <a:rPr lang="ru-RU" sz="2200" dirty="0" err="1">
                <a:latin typeface="Times New Roman" panose="02020603050405020304" pitchFamily="18" charset="0"/>
                <a:cs typeface="Times New Roman" panose="02020603050405020304" pitchFamily="18" charset="0"/>
              </a:rPr>
              <a:t>зняти</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емоційне</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збудження</a:t>
            </a:r>
            <a:r>
              <a:rPr lang="ru-RU" sz="2200" dirty="0">
                <a:latin typeface="Times New Roman" panose="02020603050405020304" pitchFamily="18" charset="0"/>
                <a:cs typeface="Times New Roman" panose="02020603050405020304" pitchFamily="18" charset="0"/>
              </a:rPr>
              <a:t>.</a:t>
            </a:r>
          </a:p>
          <a:p>
            <a:r>
              <a:rPr lang="ru-RU" sz="2200" dirty="0" err="1">
                <a:latin typeface="Times New Roman" panose="02020603050405020304" pitchFamily="18" charset="0"/>
                <a:cs typeface="Times New Roman" panose="02020603050405020304" pitchFamily="18" charset="0"/>
              </a:rPr>
              <a:t>Якщо</a:t>
            </a:r>
            <a:r>
              <a:rPr lang="ru-RU" sz="2200" dirty="0">
                <a:latin typeface="Times New Roman" panose="02020603050405020304" pitchFamily="18" charset="0"/>
                <a:cs typeface="Times New Roman" panose="02020603050405020304" pitchFamily="18" charset="0"/>
              </a:rPr>
              <a:t> в </a:t>
            </a:r>
            <a:r>
              <a:rPr lang="ru-RU" sz="2200" dirty="0" err="1">
                <a:latin typeface="Times New Roman" panose="02020603050405020304" pitchFamily="18" charset="0"/>
                <a:cs typeface="Times New Roman" panose="02020603050405020304" pitchFamily="18" charset="0"/>
              </a:rPr>
              <a:t>людини</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важкий</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період</a:t>
            </a:r>
            <a:r>
              <a:rPr lang="ru-RU" sz="2200" dirty="0">
                <a:latin typeface="Times New Roman" panose="02020603050405020304" pitchFamily="18" charset="0"/>
                <a:cs typeface="Times New Roman" panose="02020603050405020304" pitchFamily="18" charset="0"/>
              </a:rPr>
              <a:t> у </a:t>
            </a:r>
            <a:r>
              <a:rPr lang="ru-RU" sz="2200" dirty="0" err="1">
                <a:latin typeface="Times New Roman" panose="02020603050405020304" pitchFamily="18" charset="0"/>
                <a:cs typeface="Times New Roman" panose="02020603050405020304" pitchFamily="18" charset="0"/>
              </a:rPr>
              <a:t>житті</a:t>
            </a:r>
            <a:r>
              <a:rPr lang="ru-RU" sz="2200" dirty="0">
                <a:latin typeface="Times New Roman" panose="02020603050405020304" pitchFamily="18" charset="0"/>
                <a:cs typeface="Times New Roman" panose="02020603050405020304" pitchFamily="18" charset="0"/>
              </a:rPr>
              <a:t>, то </a:t>
            </a:r>
            <a:r>
              <a:rPr lang="ru-RU" sz="2200" dirty="0" err="1">
                <a:latin typeface="Times New Roman" panose="02020603050405020304" pitchFamily="18" charset="0"/>
                <a:cs typeface="Times New Roman" panose="02020603050405020304" pitchFamily="18" charset="0"/>
              </a:rPr>
              <a:t>їй</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надівали</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прикраси</a:t>
            </a:r>
            <a:r>
              <a:rPr lang="ru-RU" sz="2200" dirty="0">
                <a:latin typeface="Times New Roman" panose="02020603050405020304" pitchFamily="18" charset="0"/>
                <a:cs typeface="Times New Roman" panose="02020603050405020304" pitchFamily="18" charset="0"/>
              </a:rPr>
              <a:t> з азуритом, і </a:t>
            </a:r>
            <a:r>
              <a:rPr lang="ru-RU" sz="2200" dirty="0" err="1" smtClean="0">
                <a:latin typeface="Times New Roman" panose="02020603050405020304" pitchFamily="18" charset="0"/>
                <a:cs typeface="Times New Roman" panose="02020603050405020304" pitchFamily="18" charset="0"/>
              </a:rPr>
              <a:t>цей</a:t>
            </a:r>
            <a:r>
              <a:rPr lang="ru-RU" sz="2200" dirty="0" smtClean="0">
                <a:latin typeface="Times New Roman" panose="02020603050405020304" pitchFamily="18" charset="0"/>
                <a:cs typeface="Times New Roman" panose="02020603050405020304" pitchFamily="18" charset="0"/>
              </a:rPr>
              <a:t> </a:t>
            </a:r>
            <a:r>
              <a:rPr lang="ru-RU" sz="2200" dirty="0" err="1" smtClean="0">
                <a:latin typeface="Times New Roman" panose="02020603050405020304" pitchFamily="18" charset="0"/>
                <a:cs typeface="Times New Roman" panose="02020603050405020304" pitchFamily="18" charset="0"/>
              </a:rPr>
              <a:t>камінь</a:t>
            </a:r>
            <a:r>
              <a:rPr lang="ru-RU" sz="2200" dirty="0" smtClean="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вказував</a:t>
            </a:r>
            <a:r>
              <a:rPr lang="ru-RU" sz="2200" dirty="0">
                <a:latin typeface="Times New Roman" panose="02020603050405020304" pitchFamily="18" charset="0"/>
                <a:cs typeface="Times New Roman" panose="02020603050405020304" pitchFamily="18" charset="0"/>
              </a:rPr>
              <a:t> шлях </a:t>
            </a:r>
            <a:r>
              <a:rPr lang="ru-RU" sz="2200" dirty="0" err="1">
                <a:latin typeface="Times New Roman" panose="02020603050405020304" pitchFamily="18" charset="0"/>
                <a:cs typeface="Times New Roman" panose="02020603050405020304" pitchFamily="18" charset="0"/>
              </a:rPr>
              <a:t>вирішення</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проблеми</a:t>
            </a:r>
            <a:r>
              <a:rPr lang="ru-RU" sz="2200" dirty="0">
                <a:latin typeface="Times New Roman" panose="02020603050405020304" pitchFamily="18" charset="0"/>
                <a:cs typeface="Times New Roman" panose="02020603050405020304" pitchFamily="18" charset="0"/>
              </a:rPr>
              <a:t>.</a:t>
            </a:r>
          </a:p>
        </p:txBody>
      </p:sp>
      <p:sp>
        <p:nvSpPr>
          <p:cNvPr id="2" name="Прямоугольник 1"/>
          <p:cNvSpPr/>
          <p:nvPr/>
        </p:nvSpPr>
        <p:spPr>
          <a:xfrm>
            <a:off x="257173" y="0"/>
            <a:ext cx="7672389" cy="2132122"/>
          </a:xfrm>
          <a:prstGeom prst="rect">
            <a:avLst/>
          </a:prstGeom>
        </p:spPr>
        <p:txBody>
          <a:bodyPr wrap="square">
            <a:spAutoFit/>
          </a:bodyPr>
          <a:lstStyle/>
          <a:p>
            <a:pPr>
              <a:spcBef>
                <a:spcPts val="1200"/>
              </a:spcBef>
              <a:spcAft>
                <a:spcPts val="300"/>
              </a:spcAft>
            </a:pPr>
            <a:r>
              <a:rPr lang="uk-UA" sz="2200" b="1" dirty="0">
                <a:latin typeface="Times New Roman" panose="02020603050405020304" pitchFamily="18" charset="0"/>
                <a:ea typeface="Times New Roman" panose="02020603050405020304" pitchFamily="18" charset="0"/>
                <a:cs typeface="Times New Roman" panose="02020603050405020304" pitchFamily="18" charset="0"/>
              </a:rPr>
              <a:t>б) Фізико-хімічні властивості мінералу </a:t>
            </a:r>
            <a:r>
              <a:rPr lang="uk-UA" sz="2200" b="1" dirty="0" smtClean="0">
                <a:latin typeface="Times New Roman" panose="02020603050405020304" pitchFamily="18" charset="0"/>
                <a:ea typeface="Times New Roman" panose="02020603050405020304" pitchFamily="18" charset="0"/>
                <a:cs typeface="Times New Roman" panose="02020603050405020304" pitchFamily="18" charset="0"/>
              </a:rPr>
              <a:t>азурит</a:t>
            </a:r>
          </a:p>
          <a:p>
            <a:pPr>
              <a:spcBef>
                <a:spcPts val="1200"/>
              </a:spcBef>
              <a:spcAft>
                <a:spcPts val="300"/>
              </a:spcAft>
            </a:pPr>
            <a:r>
              <a:rPr lang="uk-UA" sz="2200" b="1" dirty="0">
                <a:latin typeface="Times New Roman" panose="02020603050405020304" pitchFamily="18" charset="0"/>
                <a:cs typeface="Times New Roman" panose="02020603050405020304" pitchFamily="18" charset="0"/>
              </a:rPr>
              <a:t>в) </a:t>
            </a:r>
            <a:r>
              <a:rPr lang="uk-UA" sz="2200" b="1" dirty="0" smtClean="0">
                <a:latin typeface="Times New Roman" panose="02020603050405020304" pitchFamily="18" charset="0"/>
                <a:cs typeface="Times New Roman" panose="02020603050405020304" pitchFamily="18" charset="0"/>
              </a:rPr>
              <a:t>Місцезнаходження</a:t>
            </a:r>
          </a:p>
          <a:p>
            <a:pPr>
              <a:spcBef>
                <a:spcPts val="1200"/>
              </a:spcBef>
              <a:spcAft>
                <a:spcPts val="300"/>
              </a:spcAft>
            </a:pPr>
            <a:r>
              <a:rPr lang="uk-UA" sz="2200" b="1" dirty="0">
                <a:latin typeface="Times New Roman" panose="02020603050405020304" pitchFamily="18" charset="0"/>
                <a:cs typeface="Times New Roman" panose="02020603050405020304" pitchFamily="18" charset="0"/>
              </a:rPr>
              <a:t>г) Натуральний та синтетичний </a:t>
            </a:r>
            <a:r>
              <a:rPr lang="uk-UA" sz="2200" b="1" dirty="0" smtClean="0">
                <a:latin typeface="Times New Roman" panose="02020603050405020304" pitchFamily="18" charset="0"/>
                <a:cs typeface="Times New Roman" panose="02020603050405020304" pitchFamily="18" charset="0"/>
              </a:rPr>
              <a:t>мінерал</a:t>
            </a:r>
            <a:r>
              <a:rPr lang="ru-RU" sz="2200" b="1" dirty="0">
                <a:latin typeface="Times New Roman" panose="02020603050405020304" pitchFamily="18" charset="0"/>
                <a:cs typeface="Times New Roman" panose="02020603050405020304" pitchFamily="18" charset="0"/>
              </a:rPr>
              <a:t>и</a:t>
            </a:r>
            <a:endParaRPr lang="ru-RU" sz="2200" b="1" dirty="0"/>
          </a:p>
          <a:p>
            <a:pPr algn="ctr">
              <a:lnSpc>
                <a:spcPct val="150000"/>
              </a:lnSpc>
              <a:spcBef>
                <a:spcPts val="1200"/>
              </a:spcBef>
              <a:spcAft>
                <a:spcPts val="300"/>
              </a:spcAft>
            </a:pPr>
            <a:endParaRPr lang="ru-RU" sz="2200" b="1" dirty="0">
              <a:effectLst/>
              <a:latin typeface="Times New Roman" panose="02020603050405020304" pitchFamily="18" charset="0"/>
              <a:ea typeface="Times New Roman" panose="02020603050405020304" pitchFamily="18" charset="0"/>
            </a:endParaRPr>
          </a:p>
        </p:txBody>
      </p:sp>
      <p:sp>
        <p:nvSpPr>
          <p:cNvPr id="3" name="Номер слайда 2"/>
          <p:cNvSpPr>
            <a:spLocks noGrp="1"/>
          </p:cNvSpPr>
          <p:nvPr>
            <p:ph type="sldNum" sz="quarter" idx="12"/>
          </p:nvPr>
        </p:nvSpPr>
        <p:spPr/>
        <p:txBody>
          <a:bodyPr/>
          <a:lstStyle/>
          <a:p>
            <a:fld id="{31E7FFEE-C820-45D6-9766-CE5DCFAF3999}" type="slidenum">
              <a:rPr lang="ru-RU" smtClean="0"/>
              <a:t>21</a:t>
            </a:fld>
            <a:endParaRPr lang="ru-RU"/>
          </a:p>
        </p:txBody>
      </p:sp>
    </p:spTree>
    <p:extLst>
      <p:ext uri="{BB962C8B-B14F-4D97-AF65-F5344CB8AC3E}">
        <p14:creationId xmlns:p14="http://schemas.microsoft.com/office/powerpoint/2010/main" val="238584247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71462" y="234048"/>
            <a:ext cx="7729538" cy="830997"/>
          </a:xfrm>
          <a:prstGeom prst="rect">
            <a:avLst/>
          </a:prstGeom>
        </p:spPr>
        <p:txBody>
          <a:bodyPr wrap="square">
            <a:spAutoFit/>
          </a:bodyPr>
          <a:lstStyle/>
          <a:p>
            <a:r>
              <a:rPr lang="ru-RU" sz="2400" b="1" dirty="0">
                <a:latin typeface="Times New Roman" panose="02020603050405020304" pitchFamily="18" charset="0"/>
                <a:cs typeface="Times New Roman" panose="02020603050405020304" pitchFamily="18" charset="0"/>
              </a:rPr>
              <a:t>е</a:t>
            </a:r>
            <a:r>
              <a:rPr lang="ru-RU" sz="2400" b="1" dirty="0" smtClean="0">
                <a:latin typeface="Times New Roman" panose="02020603050405020304" pitchFamily="18" charset="0"/>
                <a:cs typeface="Times New Roman" panose="02020603050405020304" pitchFamily="18" charset="0"/>
              </a:rPr>
              <a:t>) </a:t>
            </a:r>
            <a:r>
              <a:rPr lang="ru-RU" sz="2400" b="1" dirty="0" err="1" smtClean="0">
                <a:latin typeface="Times New Roman" panose="02020603050405020304" pitchFamily="18" charset="0"/>
                <a:cs typeface="Times New Roman" panose="02020603050405020304" pitchFamily="18" charset="0"/>
              </a:rPr>
              <a:t>Застосування</a:t>
            </a:r>
            <a:r>
              <a:rPr lang="ru-RU" sz="2400" b="1" dirty="0" smtClean="0">
                <a:latin typeface="Times New Roman" panose="02020603050405020304" pitchFamily="18" charset="0"/>
                <a:cs typeface="Times New Roman" panose="02020603050405020304" pitchFamily="18" charset="0"/>
              </a:rPr>
              <a:t> </a:t>
            </a:r>
            <a:r>
              <a:rPr lang="ru-RU" sz="2400" b="1" dirty="0" err="1" smtClean="0">
                <a:latin typeface="Times New Roman" panose="02020603050405020304" pitchFamily="18" charset="0"/>
                <a:cs typeface="Times New Roman" panose="02020603050405020304" pitchFamily="18" charset="0"/>
              </a:rPr>
              <a:t>мінералу</a:t>
            </a:r>
            <a:r>
              <a:rPr lang="ru-RU" sz="2400" b="1" dirty="0" smtClean="0">
                <a:latin typeface="Times New Roman" panose="02020603050405020304" pitchFamily="18" charset="0"/>
                <a:cs typeface="Times New Roman" panose="02020603050405020304" pitchFamily="18" charset="0"/>
              </a:rPr>
              <a:t> азурит для </a:t>
            </a:r>
            <a:r>
              <a:rPr lang="ru-RU" sz="2400" b="1" dirty="0" err="1" smtClean="0">
                <a:latin typeface="Times New Roman" panose="02020603050405020304" pitchFamily="18" charset="0"/>
                <a:cs typeface="Times New Roman" panose="02020603050405020304" pitchFamily="18" charset="0"/>
              </a:rPr>
              <a:t>виготовлення</a:t>
            </a:r>
            <a:r>
              <a:rPr lang="ru-RU" sz="2400" b="1" dirty="0" smtClean="0">
                <a:latin typeface="Times New Roman" panose="02020603050405020304" pitchFamily="18" charset="0"/>
                <a:cs typeface="Times New Roman" panose="02020603050405020304" pitchFamily="18" charset="0"/>
              </a:rPr>
              <a:t> </a:t>
            </a:r>
            <a:r>
              <a:rPr lang="ru-RU" sz="2400" b="1" dirty="0" err="1" smtClean="0">
                <a:latin typeface="Times New Roman" panose="02020603050405020304" pitchFamily="18" charset="0"/>
                <a:cs typeface="Times New Roman" panose="02020603050405020304" pitchFamily="18" charset="0"/>
              </a:rPr>
              <a:t>ювелірних</a:t>
            </a:r>
            <a:r>
              <a:rPr lang="ru-RU" sz="2400" b="1" dirty="0" smtClean="0">
                <a:latin typeface="Times New Roman" panose="02020603050405020304" pitchFamily="18" charset="0"/>
                <a:cs typeface="Times New Roman" panose="02020603050405020304" pitchFamily="18" charset="0"/>
              </a:rPr>
              <a:t> прикрас</a:t>
            </a:r>
            <a:endParaRPr lang="ru-RU" sz="2400" b="1" dirty="0">
              <a:latin typeface="Times New Roman" panose="02020603050405020304" pitchFamily="18" charset="0"/>
              <a:cs typeface="Times New Roman" panose="02020603050405020304" pitchFamily="18" charset="0"/>
            </a:endParaRPr>
          </a:p>
        </p:txBody>
      </p:sp>
      <p:sp>
        <p:nvSpPr>
          <p:cNvPr id="5" name="Прямоугольник 4"/>
          <p:cNvSpPr/>
          <p:nvPr/>
        </p:nvSpPr>
        <p:spPr>
          <a:xfrm>
            <a:off x="271461" y="1065045"/>
            <a:ext cx="8058151" cy="1200329"/>
          </a:xfrm>
          <a:prstGeom prst="rect">
            <a:avLst/>
          </a:prstGeom>
        </p:spPr>
        <p:txBody>
          <a:bodyPr wrap="square">
            <a:spAutoFit/>
          </a:bodyPr>
          <a:lstStyle/>
          <a:p>
            <a:r>
              <a:rPr lang="ru-RU" sz="2400" dirty="0" err="1">
                <a:latin typeface="Times New Roman" panose="02020603050405020304" pitchFamily="18" charset="0"/>
                <a:cs typeface="Times New Roman" panose="02020603050405020304" pitchFamily="18" charset="0"/>
              </a:rPr>
              <a:t>Недоліком</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мінералу</a:t>
            </a:r>
            <a:r>
              <a:rPr lang="ru-RU" sz="2400" dirty="0">
                <a:latin typeface="Times New Roman" panose="02020603050405020304" pitchFamily="18" charset="0"/>
                <a:cs typeface="Times New Roman" panose="02020603050405020304" pitchFamily="18" charset="0"/>
              </a:rPr>
              <a:t> азуриту є </a:t>
            </a:r>
            <a:r>
              <a:rPr lang="ru-RU" sz="2400" dirty="0" err="1">
                <a:latin typeface="Times New Roman" panose="02020603050405020304" pitchFamily="18" charset="0"/>
                <a:cs typeface="Times New Roman" panose="02020603050405020304" pitchFamily="18" charset="0"/>
              </a:rPr>
              <a:t>підвищена</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крихкість</a:t>
            </a:r>
            <a:r>
              <a:rPr lang="ru-RU" sz="2400" dirty="0">
                <a:latin typeface="Times New Roman" panose="02020603050405020304" pitchFamily="18" charset="0"/>
                <a:cs typeface="Times New Roman" panose="02020603050405020304" pitchFamily="18" charset="0"/>
              </a:rPr>
              <a:t>. У </a:t>
            </a:r>
            <a:r>
              <a:rPr lang="ru-RU" sz="2400" dirty="0" err="1" smtClean="0">
                <a:latin typeface="Times New Roman" panose="02020603050405020304" pitchFamily="18" charset="0"/>
                <a:cs typeface="Times New Roman" panose="02020603050405020304" pitchFamily="18" charset="0"/>
              </a:rPr>
              <a:t>ювелірній</a:t>
            </a:r>
            <a:r>
              <a:rPr lang="ru-RU" sz="2400" dirty="0" smtClean="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промисловості</a:t>
            </a:r>
            <a:r>
              <a:rPr lang="ru-RU" sz="2400" dirty="0" smtClean="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найчастіше</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використовують</a:t>
            </a:r>
            <a:r>
              <a:rPr lang="ru-RU" sz="2400" dirty="0">
                <a:latin typeface="Times New Roman" panose="02020603050405020304" pitchFamily="18" charset="0"/>
                <a:cs typeface="Times New Roman" panose="02020603050405020304" pitchFamily="18" charset="0"/>
              </a:rPr>
              <a:t> азур-</a:t>
            </a:r>
            <a:r>
              <a:rPr lang="ru-RU" sz="2400" dirty="0" err="1">
                <a:latin typeface="Times New Roman" panose="02020603050405020304" pitchFamily="18" charset="0"/>
                <a:cs typeface="Times New Roman" panose="02020603050405020304" pitchFamily="18" charset="0"/>
              </a:rPr>
              <a:t>малахіт</a:t>
            </a:r>
            <a:r>
              <a:rPr lang="ru-RU" sz="2400" dirty="0" smtClean="0">
                <a:latin typeface="Times New Roman" panose="02020603050405020304" pitchFamily="18" charset="0"/>
                <a:cs typeface="Times New Roman" panose="02020603050405020304" pitchFamily="18" charset="0"/>
              </a:rPr>
              <a:t>.</a:t>
            </a:r>
            <a:endParaRPr lang="ru-RU" sz="2400" dirty="0">
              <a:latin typeface="Times New Roman" panose="02020603050405020304" pitchFamily="18" charset="0"/>
              <a:cs typeface="Times New Roman" panose="02020603050405020304" pitchFamily="18" charset="0"/>
            </a:endParaRPr>
          </a:p>
        </p:txBody>
      </p:sp>
      <p:pic>
        <p:nvPicPr>
          <p:cNvPr id="7" name="Рисунок 6" descr="http://kamni.ws/wp-content/uploads/2013/11/2011-04.jpg">
            <a:hlinkClick r:id="rId2"/>
          </p:cNvPr>
          <p:cNvPicPr/>
          <p:nvPr/>
        </p:nvPicPr>
        <p:blipFill>
          <a:blip r:embed="rId3">
            <a:extLst>
              <a:ext uri="{28A0092B-C50C-407E-A947-70E740481C1C}">
                <a14:useLocalDpi xmlns:a14="http://schemas.microsoft.com/office/drawing/2010/main" val="0"/>
              </a:ext>
            </a:extLst>
          </a:blip>
          <a:srcRect/>
          <a:stretch>
            <a:fillRect/>
          </a:stretch>
        </p:blipFill>
        <p:spPr bwMode="auto">
          <a:xfrm>
            <a:off x="416242" y="2265375"/>
            <a:ext cx="3955733" cy="3049576"/>
          </a:xfrm>
          <a:prstGeom prst="rect">
            <a:avLst/>
          </a:prstGeom>
          <a:noFill/>
          <a:ln>
            <a:noFill/>
          </a:ln>
        </p:spPr>
      </p:pic>
      <p:sp>
        <p:nvSpPr>
          <p:cNvPr id="2" name="Прямоугольник 1"/>
          <p:cNvSpPr/>
          <p:nvPr/>
        </p:nvSpPr>
        <p:spPr>
          <a:xfrm>
            <a:off x="416242" y="5491847"/>
            <a:ext cx="4572000" cy="707886"/>
          </a:xfrm>
          <a:prstGeom prst="rect">
            <a:avLst/>
          </a:prstGeom>
        </p:spPr>
        <p:txBody>
          <a:bodyPr>
            <a:spAutoFit/>
          </a:bodyPr>
          <a:lstStyle/>
          <a:p>
            <a:r>
              <a:rPr lang="uk-UA" sz="2000" dirty="0">
                <a:latin typeface="Times New Roman" panose="02020603050405020304" pitchFamily="18" charset="0"/>
                <a:ea typeface="Calibri" panose="020F0502020204030204" pitchFamily="34" charset="0"/>
              </a:rPr>
              <a:t>Рисунок </a:t>
            </a:r>
            <a:r>
              <a:rPr lang="uk-UA" sz="2000" dirty="0" smtClean="0">
                <a:latin typeface="Times New Roman" panose="02020603050405020304" pitchFamily="18" charset="0"/>
                <a:ea typeface="Calibri" panose="020F0502020204030204" pitchFamily="34" charset="0"/>
              </a:rPr>
              <a:t>26. </a:t>
            </a:r>
            <a:r>
              <a:rPr lang="uk-UA" sz="2000" dirty="0">
                <a:latin typeface="Times New Roman" panose="02020603050405020304" pitchFamily="18" charset="0"/>
                <a:ea typeface="Calibri" panose="020F0502020204030204" pitchFamily="34" charset="0"/>
              </a:rPr>
              <a:t>Підвіска, виготовлена з мінералу азурит </a:t>
            </a:r>
            <a:endParaRPr lang="ru-RU" sz="2000" dirty="0"/>
          </a:p>
        </p:txBody>
      </p:sp>
      <p:pic>
        <p:nvPicPr>
          <p:cNvPr id="10" name="Рисунок 9" descr="Кольцо из азур-малахита"/>
          <p:cNvPicPr/>
          <p:nvPr/>
        </p:nvPicPr>
        <p:blipFill>
          <a:blip r:embed="rId4">
            <a:extLst>
              <a:ext uri="{28A0092B-C50C-407E-A947-70E740481C1C}">
                <a14:useLocalDpi xmlns:a14="http://schemas.microsoft.com/office/drawing/2010/main" val="0"/>
              </a:ext>
            </a:extLst>
          </a:blip>
          <a:srcRect r="15382" b="13106"/>
          <a:stretch>
            <a:fillRect/>
          </a:stretch>
        </p:blipFill>
        <p:spPr bwMode="auto">
          <a:xfrm>
            <a:off x="4695507" y="2265374"/>
            <a:ext cx="4034156" cy="3049577"/>
          </a:xfrm>
          <a:prstGeom prst="rect">
            <a:avLst/>
          </a:prstGeom>
          <a:noFill/>
          <a:ln>
            <a:noFill/>
          </a:ln>
        </p:spPr>
      </p:pic>
      <p:sp>
        <p:nvSpPr>
          <p:cNvPr id="3" name="Прямоугольник 2"/>
          <p:cNvSpPr/>
          <p:nvPr/>
        </p:nvSpPr>
        <p:spPr>
          <a:xfrm>
            <a:off x="4750060" y="5491847"/>
            <a:ext cx="4341125" cy="400110"/>
          </a:xfrm>
          <a:prstGeom prst="rect">
            <a:avLst/>
          </a:prstGeom>
        </p:spPr>
        <p:txBody>
          <a:bodyPr wrap="none">
            <a:spAutoFit/>
          </a:bodyPr>
          <a:lstStyle/>
          <a:p>
            <a:r>
              <a:rPr lang="uk-UA" sz="2000" dirty="0">
                <a:latin typeface="Times New Roman" panose="02020603050405020304" pitchFamily="18" charset="0"/>
                <a:ea typeface="Calibri" panose="020F0502020204030204" pitchFamily="34" charset="0"/>
              </a:rPr>
              <a:t>Рисунок </a:t>
            </a:r>
            <a:r>
              <a:rPr lang="uk-UA" sz="2000" dirty="0" smtClean="0">
                <a:latin typeface="Times New Roman" panose="02020603050405020304" pitchFamily="18" charset="0"/>
                <a:ea typeface="Calibri" panose="020F0502020204030204" pitchFamily="34" charset="0"/>
              </a:rPr>
              <a:t>27. </a:t>
            </a:r>
            <a:r>
              <a:rPr lang="uk-UA" sz="2000" dirty="0">
                <a:latin typeface="Times New Roman" panose="02020603050405020304" pitchFamily="18" charset="0"/>
                <a:ea typeface="Calibri" panose="020F0502020204030204" pitchFamily="34" charset="0"/>
              </a:rPr>
              <a:t>Кільце з мінералу азурит </a:t>
            </a:r>
            <a:endParaRPr lang="ru-RU" sz="2000" dirty="0"/>
          </a:p>
        </p:txBody>
      </p:sp>
      <p:sp>
        <p:nvSpPr>
          <p:cNvPr id="6" name="Номер слайда 5"/>
          <p:cNvSpPr>
            <a:spLocks noGrp="1"/>
          </p:cNvSpPr>
          <p:nvPr>
            <p:ph type="sldNum" sz="quarter" idx="12"/>
          </p:nvPr>
        </p:nvSpPr>
        <p:spPr/>
        <p:txBody>
          <a:bodyPr/>
          <a:lstStyle/>
          <a:p>
            <a:fld id="{31E7FFEE-C820-45D6-9766-CE5DCFAF3999}" type="slidenum">
              <a:rPr lang="ru-RU" smtClean="0"/>
              <a:t>22</a:t>
            </a:fld>
            <a:endParaRPr lang="ru-RU"/>
          </a:p>
        </p:txBody>
      </p:sp>
    </p:spTree>
    <p:extLst>
      <p:ext uri="{BB962C8B-B14F-4D97-AF65-F5344CB8AC3E}">
        <p14:creationId xmlns:p14="http://schemas.microsoft.com/office/powerpoint/2010/main" val="115794240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485775" y="175027"/>
            <a:ext cx="7429500" cy="3529171"/>
          </a:xfrm>
          <a:prstGeom prst="rect">
            <a:avLst/>
          </a:prstGeom>
        </p:spPr>
        <p:txBody>
          <a:bodyPr wrap="square">
            <a:spAutoFit/>
          </a:bodyPr>
          <a:lstStyle/>
          <a:p>
            <a:r>
              <a:rPr lang="ru-RU" sz="2000" b="1" dirty="0">
                <a:latin typeface="Times New Roman" panose="02020603050405020304" pitchFamily="18" charset="0"/>
                <a:ea typeface="Times New Roman" panose="02020603050405020304" pitchFamily="18" charset="0"/>
                <a:cs typeface="Times New Roman" panose="02020603050405020304" pitchFamily="18" charset="0"/>
              </a:rPr>
              <a:t>Глава 5. </a:t>
            </a:r>
            <a:r>
              <a:rPr lang="ru-RU" sz="2000" b="1" dirty="0" err="1">
                <a:latin typeface="Times New Roman" panose="02020603050405020304" pitchFamily="18" charset="0"/>
                <a:ea typeface="Times New Roman" panose="02020603050405020304" pitchFamily="18" charset="0"/>
                <a:cs typeface="Times New Roman" panose="02020603050405020304" pitchFamily="18" charset="0"/>
              </a:rPr>
              <a:t>Застосування</a:t>
            </a:r>
            <a:r>
              <a:rPr lang="ru-RU" sz="2000" b="1" dirty="0">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latin typeface="Times New Roman" panose="02020603050405020304" pitchFamily="18" charset="0"/>
                <a:ea typeface="Times New Roman" panose="02020603050405020304" pitchFamily="18" charset="0"/>
                <a:cs typeface="Times New Roman" panose="02020603050405020304" pitchFamily="18" charset="0"/>
              </a:rPr>
              <a:t>металу</a:t>
            </a:r>
            <a:r>
              <a:rPr lang="ru-RU" sz="2000" b="1" dirty="0">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latin typeface="Times New Roman" panose="02020603050405020304" pitchFamily="18" charset="0"/>
                <a:ea typeface="Times New Roman" panose="02020603050405020304" pitchFamily="18" charset="0"/>
                <a:cs typeface="Times New Roman" panose="02020603050405020304" pitchFamily="18" charset="0"/>
              </a:rPr>
              <a:t>мідь</a:t>
            </a:r>
            <a:r>
              <a:rPr lang="ru-RU" sz="2000" b="1" dirty="0">
                <a:latin typeface="Times New Roman" panose="02020603050405020304" pitchFamily="18" charset="0"/>
                <a:ea typeface="Times New Roman" panose="02020603050405020304" pitchFamily="18" charset="0"/>
                <a:cs typeface="Times New Roman" panose="02020603050405020304" pitchFamily="18" charset="0"/>
              </a:rPr>
              <a:t> у </a:t>
            </a:r>
            <a:r>
              <a:rPr lang="ru-RU" sz="2000" b="1" dirty="0" err="1">
                <a:latin typeface="Times New Roman" panose="02020603050405020304" pitchFamily="18" charset="0"/>
                <a:ea typeface="Times New Roman" panose="02020603050405020304" pitchFamily="18" charset="0"/>
                <a:cs typeface="Times New Roman" panose="02020603050405020304" pitchFamily="18" charset="0"/>
              </a:rPr>
              <a:t>промисловості</a:t>
            </a:r>
            <a:endParaRPr lang="ru-RU" sz="2000" b="1" dirty="0">
              <a:latin typeface="Times New Roman" panose="02020603050405020304" pitchFamily="18" charset="0"/>
              <a:ea typeface="Times New Roman" panose="02020603050405020304" pitchFamily="18" charset="0"/>
              <a:cs typeface="Times New Roman" panose="02020603050405020304" pitchFamily="18" charset="0"/>
            </a:endParaRPr>
          </a:p>
          <a:p>
            <a:pPr>
              <a:lnSpc>
                <a:spcPct val="150000"/>
              </a:lnSpc>
              <a:spcBef>
                <a:spcPts val="800"/>
              </a:spcBef>
              <a:spcAft>
                <a:spcPts val="600"/>
              </a:spcAft>
            </a:pPr>
            <a:r>
              <a:rPr lang="ru-RU" sz="2000" b="1" dirty="0">
                <a:latin typeface="Times New Roman" panose="02020603050405020304" pitchFamily="18" charset="0"/>
                <a:ea typeface="Times New Roman" panose="02020603050405020304" pitchFamily="18" charset="0"/>
                <a:cs typeface="Times New Roman" panose="02020603050405020304" pitchFamily="18" charset="0"/>
              </a:rPr>
              <a:t>5.1 </a:t>
            </a:r>
            <a:r>
              <a:rPr lang="ru-RU" sz="2000" b="1" dirty="0" err="1">
                <a:latin typeface="Times New Roman" panose="02020603050405020304" pitchFamily="18" charset="0"/>
                <a:ea typeface="Times New Roman" panose="02020603050405020304" pitchFamily="18" charset="0"/>
                <a:cs typeface="Times New Roman" panose="02020603050405020304" pitchFamily="18" charset="0"/>
              </a:rPr>
              <a:t>Особливості</a:t>
            </a:r>
            <a:r>
              <a:rPr lang="ru-RU" sz="2000" b="1" dirty="0">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latin typeface="Times New Roman" panose="02020603050405020304" pitchFamily="18" charset="0"/>
                <a:ea typeface="Times New Roman" panose="02020603050405020304" pitchFamily="18" charset="0"/>
                <a:cs typeface="Times New Roman" panose="02020603050405020304" pitchFamily="18" charset="0"/>
              </a:rPr>
              <a:t>металу</a:t>
            </a:r>
            <a:r>
              <a:rPr lang="ru-RU" sz="2000" b="1" dirty="0">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smtClean="0">
                <a:latin typeface="Times New Roman" panose="02020603050405020304" pitchFamily="18" charset="0"/>
                <a:ea typeface="Times New Roman" panose="02020603050405020304" pitchFamily="18" charset="0"/>
                <a:cs typeface="Times New Roman" panose="02020603050405020304" pitchFamily="18" charset="0"/>
              </a:rPr>
              <a:t>мідь</a:t>
            </a:r>
            <a:endParaRPr lang="ru-RU" sz="2000" b="1" dirty="0" smtClean="0">
              <a:latin typeface="Times New Roman" panose="02020603050405020304" pitchFamily="18" charset="0"/>
              <a:ea typeface="Times New Roman" panose="02020603050405020304" pitchFamily="18" charset="0"/>
              <a:cs typeface="Times New Roman" panose="02020603050405020304" pitchFamily="18" charset="0"/>
            </a:endParaRPr>
          </a:p>
          <a:p>
            <a:pPr>
              <a:lnSpc>
                <a:spcPct val="150000"/>
              </a:lnSpc>
              <a:spcBef>
                <a:spcPts val="800"/>
              </a:spcBef>
              <a:spcAft>
                <a:spcPts val="600"/>
              </a:spcAft>
            </a:pPr>
            <a:r>
              <a:rPr lang="uk-UA" sz="2000" b="1" dirty="0">
                <a:latin typeface="Times New Roman" panose="02020603050405020304" pitchFamily="18" charset="0"/>
                <a:cs typeface="Times New Roman" panose="02020603050405020304" pitchFamily="18" charset="0"/>
              </a:rPr>
              <a:t>5.2 Виготовлення мідного дроту</a:t>
            </a:r>
            <a:endParaRPr lang="ru-RU" sz="2000" b="1" dirty="0">
              <a:latin typeface="Times New Roman" panose="02020603050405020304" pitchFamily="18" charset="0"/>
              <a:cs typeface="Times New Roman" panose="02020603050405020304" pitchFamily="18" charset="0"/>
            </a:endParaRPr>
          </a:p>
          <a:p>
            <a:pPr>
              <a:lnSpc>
                <a:spcPct val="150000"/>
              </a:lnSpc>
              <a:spcBef>
                <a:spcPts val="800"/>
              </a:spcBef>
              <a:spcAft>
                <a:spcPts val="600"/>
              </a:spcAft>
            </a:pPr>
            <a:r>
              <a:rPr lang="uk-UA" sz="2000" b="1" dirty="0">
                <a:latin typeface="Times New Roman" panose="02020603050405020304" pitchFamily="18" charset="0"/>
                <a:cs typeface="Times New Roman" panose="02020603050405020304" pitchFamily="18" charset="0"/>
              </a:rPr>
              <a:t>5.3 Виробництво мідних труб</a:t>
            </a:r>
            <a:endParaRPr lang="ru-RU" sz="2000" b="1" dirty="0">
              <a:latin typeface="Times New Roman" panose="02020603050405020304" pitchFamily="18" charset="0"/>
              <a:cs typeface="Times New Roman" panose="02020603050405020304" pitchFamily="18" charset="0"/>
            </a:endParaRPr>
          </a:p>
          <a:p>
            <a:pPr>
              <a:lnSpc>
                <a:spcPct val="150000"/>
              </a:lnSpc>
              <a:spcBef>
                <a:spcPts val="800"/>
              </a:spcBef>
              <a:spcAft>
                <a:spcPts val="600"/>
              </a:spcAft>
            </a:pPr>
            <a:r>
              <a:rPr lang="uk-UA" sz="2000" b="1" dirty="0">
                <a:latin typeface="Times New Roman" panose="02020603050405020304" pitchFamily="18" charset="0"/>
                <a:cs typeface="Times New Roman" panose="02020603050405020304" pitchFamily="18" charset="0"/>
              </a:rPr>
              <a:t>5.4 Мідь у виробництві автомобілів</a:t>
            </a:r>
            <a:endParaRPr lang="ru-RU" sz="2000" b="1" dirty="0">
              <a:latin typeface="Times New Roman" panose="02020603050405020304" pitchFamily="18" charset="0"/>
              <a:cs typeface="Times New Roman" panose="02020603050405020304" pitchFamily="18" charset="0"/>
            </a:endParaRPr>
          </a:p>
          <a:p>
            <a:pPr>
              <a:lnSpc>
                <a:spcPct val="150000"/>
              </a:lnSpc>
              <a:spcBef>
                <a:spcPts val="800"/>
              </a:spcBef>
              <a:spcAft>
                <a:spcPts val="600"/>
              </a:spcAft>
            </a:pPr>
            <a:endParaRPr lang="ru-RU" sz="2000" b="1"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pic>
        <p:nvPicPr>
          <p:cNvPr id="5" name="Рисунок 4" descr="Самородная медь размером около 4 см">
            <a:hlinkClick r:id="rId2"/>
          </p:cNvPr>
          <p:cNvPicPr/>
          <p:nvPr/>
        </p:nvPicPr>
        <p:blipFill>
          <a:blip r:embed="rId3">
            <a:extLst>
              <a:ext uri="{28A0092B-C50C-407E-A947-70E740481C1C}">
                <a14:useLocalDpi xmlns:a14="http://schemas.microsoft.com/office/drawing/2010/main" val="0"/>
              </a:ext>
            </a:extLst>
          </a:blip>
          <a:srcRect/>
          <a:stretch>
            <a:fillRect/>
          </a:stretch>
        </p:blipFill>
        <p:spPr bwMode="auto">
          <a:xfrm>
            <a:off x="4869817" y="1560512"/>
            <a:ext cx="4237990" cy="3077210"/>
          </a:xfrm>
          <a:prstGeom prst="rect">
            <a:avLst/>
          </a:prstGeom>
          <a:noFill/>
          <a:ln>
            <a:noFill/>
          </a:ln>
        </p:spPr>
      </p:pic>
      <p:sp>
        <p:nvSpPr>
          <p:cNvPr id="6" name="Прямоугольник 5"/>
          <p:cNvSpPr/>
          <p:nvPr/>
        </p:nvSpPr>
        <p:spPr>
          <a:xfrm>
            <a:off x="5114925" y="4720969"/>
            <a:ext cx="4572000" cy="646331"/>
          </a:xfrm>
          <a:prstGeom prst="rect">
            <a:avLst/>
          </a:prstGeom>
        </p:spPr>
        <p:txBody>
          <a:bodyPr>
            <a:spAutoFit/>
          </a:bodyPr>
          <a:lstStyle/>
          <a:p>
            <a:r>
              <a:rPr lang="uk-UA" dirty="0">
                <a:latin typeface="Times New Roman" panose="02020603050405020304" pitchFamily="18" charset="0"/>
                <a:ea typeface="Calibri" panose="020F0502020204030204" pitchFamily="34" charset="0"/>
              </a:rPr>
              <a:t>Рисунок </a:t>
            </a:r>
            <a:r>
              <a:rPr lang="uk-UA" dirty="0" smtClean="0">
                <a:latin typeface="Times New Roman" panose="02020603050405020304" pitchFamily="18" charset="0"/>
                <a:ea typeface="Calibri" panose="020F0502020204030204" pitchFamily="34" charset="0"/>
              </a:rPr>
              <a:t>28. </a:t>
            </a:r>
            <a:r>
              <a:rPr lang="uk-UA" dirty="0">
                <a:latin typeface="Times New Roman" panose="02020603050405020304" pitchFamily="18" charset="0"/>
                <a:ea typeface="Calibri" panose="020F0502020204030204" pitchFamily="34" charset="0"/>
              </a:rPr>
              <a:t>Саморідна мідь розміром близько 4 см </a:t>
            </a:r>
            <a:endParaRPr lang="ru-RU" dirty="0"/>
          </a:p>
        </p:txBody>
      </p:sp>
      <p:pic>
        <p:nvPicPr>
          <p:cNvPr id="7" name="Рисунок 6" descr="BMW"/>
          <p:cNvPicPr/>
          <p:nvPr/>
        </p:nvPicPr>
        <p:blipFill>
          <a:blip r:embed="rId4">
            <a:extLst>
              <a:ext uri="{28A0092B-C50C-407E-A947-70E740481C1C}">
                <a14:useLocalDpi xmlns:a14="http://schemas.microsoft.com/office/drawing/2010/main" val="0"/>
              </a:ext>
            </a:extLst>
          </a:blip>
          <a:srcRect/>
          <a:stretch>
            <a:fillRect/>
          </a:stretch>
        </p:blipFill>
        <p:spPr bwMode="auto">
          <a:xfrm>
            <a:off x="616586" y="3131820"/>
            <a:ext cx="4179570" cy="3011805"/>
          </a:xfrm>
          <a:prstGeom prst="rect">
            <a:avLst/>
          </a:prstGeom>
          <a:noFill/>
          <a:ln>
            <a:noFill/>
          </a:ln>
        </p:spPr>
      </p:pic>
      <p:sp>
        <p:nvSpPr>
          <p:cNvPr id="8" name="Прямоугольник 7"/>
          <p:cNvSpPr/>
          <p:nvPr/>
        </p:nvSpPr>
        <p:spPr>
          <a:xfrm>
            <a:off x="542925" y="6135077"/>
            <a:ext cx="4572000" cy="646331"/>
          </a:xfrm>
          <a:prstGeom prst="rect">
            <a:avLst/>
          </a:prstGeom>
        </p:spPr>
        <p:txBody>
          <a:bodyPr>
            <a:spAutoFit/>
          </a:bodyPr>
          <a:lstStyle/>
          <a:p>
            <a:r>
              <a:rPr lang="uk-UA" dirty="0">
                <a:latin typeface="Times New Roman" panose="02020603050405020304" pitchFamily="18" charset="0"/>
                <a:ea typeface="Calibri" panose="020F0502020204030204" pitchFamily="34" charset="0"/>
              </a:rPr>
              <a:t>Рисунок </a:t>
            </a:r>
            <a:r>
              <a:rPr lang="uk-UA" dirty="0" smtClean="0">
                <a:latin typeface="Times New Roman" panose="02020603050405020304" pitchFamily="18" charset="0"/>
                <a:ea typeface="Calibri" panose="020F0502020204030204" pitchFamily="34" charset="0"/>
              </a:rPr>
              <a:t>29. </a:t>
            </a:r>
            <a:r>
              <a:rPr lang="uk-UA" dirty="0">
                <a:latin typeface="Times New Roman" panose="02020603050405020304" pitchFamily="18" charset="0"/>
                <a:ea typeface="Calibri" panose="020F0502020204030204" pitchFamily="34" charset="0"/>
              </a:rPr>
              <a:t>Автомобіль BMW з колесами, виконаними із застосуванням мідних сплавів </a:t>
            </a:r>
            <a:endParaRPr lang="ru-RU" dirty="0"/>
          </a:p>
        </p:txBody>
      </p:sp>
      <p:sp>
        <p:nvSpPr>
          <p:cNvPr id="2" name="Номер слайда 1"/>
          <p:cNvSpPr>
            <a:spLocks noGrp="1"/>
          </p:cNvSpPr>
          <p:nvPr>
            <p:ph type="sldNum" sz="quarter" idx="12"/>
          </p:nvPr>
        </p:nvSpPr>
        <p:spPr/>
        <p:txBody>
          <a:bodyPr/>
          <a:lstStyle/>
          <a:p>
            <a:fld id="{31E7FFEE-C820-45D6-9766-CE5DCFAF3999}" type="slidenum">
              <a:rPr lang="ru-RU" smtClean="0"/>
              <a:t>23</a:t>
            </a:fld>
            <a:endParaRPr lang="ru-RU"/>
          </a:p>
        </p:txBody>
      </p:sp>
    </p:spTree>
    <p:extLst>
      <p:ext uri="{BB962C8B-B14F-4D97-AF65-F5344CB8AC3E}">
        <p14:creationId xmlns:p14="http://schemas.microsoft.com/office/powerpoint/2010/main" val="13629774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93192" y="217573"/>
            <a:ext cx="5614422" cy="2426305"/>
          </a:xfrm>
          <a:prstGeom prst="rect">
            <a:avLst/>
          </a:prstGeom>
        </p:spPr>
        <p:txBody>
          <a:bodyPr wrap="none">
            <a:spAutoFit/>
          </a:bodyPr>
          <a:lstStyle/>
          <a:p>
            <a:pPr>
              <a:lnSpc>
                <a:spcPct val="150000"/>
              </a:lnSpc>
              <a:spcBef>
                <a:spcPts val="800"/>
              </a:spcBef>
              <a:spcAft>
                <a:spcPts val="600"/>
              </a:spcAft>
            </a:pPr>
            <a:r>
              <a:rPr lang="uk-UA" sz="2000" b="1" dirty="0">
                <a:latin typeface="Times New Roman" panose="02020603050405020304" pitchFamily="18" charset="0"/>
                <a:ea typeface="Times New Roman" panose="02020603050405020304" pitchFamily="18" charset="0"/>
                <a:cs typeface="Times New Roman" panose="02020603050405020304" pitchFamily="18" charset="0"/>
              </a:rPr>
              <a:t>5.5 Переваги мідного </a:t>
            </a:r>
            <a:r>
              <a:rPr lang="uk-UA" sz="2000" b="1" dirty="0" smtClean="0">
                <a:latin typeface="Times New Roman" panose="02020603050405020304" pitchFamily="18" charset="0"/>
                <a:ea typeface="Times New Roman" panose="02020603050405020304" pitchFamily="18" charset="0"/>
                <a:cs typeface="Times New Roman" panose="02020603050405020304" pitchFamily="18" charset="0"/>
              </a:rPr>
              <a:t>посуду</a:t>
            </a:r>
          </a:p>
          <a:p>
            <a:r>
              <a:rPr lang="uk-UA" sz="2000" b="1" dirty="0">
                <a:latin typeface="Times New Roman" panose="02020603050405020304" pitchFamily="18" charset="0"/>
                <a:cs typeface="Times New Roman" panose="02020603050405020304" pitchFamily="18" charset="0"/>
              </a:rPr>
              <a:t>5.6 Властивості мідних монет</a:t>
            </a:r>
            <a:endParaRPr lang="ru-RU" sz="2000" b="1" dirty="0">
              <a:latin typeface="Times New Roman" panose="02020603050405020304" pitchFamily="18" charset="0"/>
              <a:cs typeface="Times New Roman" panose="02020603050405020304" pitchFamily="18" charset="0"/>
            </a:endParaRPr>
          </a:p>
          <a:p>
            <a:r>
              <a:rPr lang="uk-UA" sz="2000" b="1" dirty="0">
                <a:latin typeface="Times New Roman" panose="02020603050405020304" pitchFamily="18" charset="0"/>
                <a:cs typeface="Times New Roman" panose="02020603050405020304" pitchFamily="18" charset="0"/>
              </a:rPr>
              <a:t>а) Історія розвитку застосування мідних </a:t>
            </a:r>
            <a:r>
              <a:rPr lang="uk-UA" sz="2000" b="1" dirty="0" smtClean="0">
                <a:latin typeface="Times New Roman" panose="02020603050405020304" pitchFamily="18" charset="0"/>
                <a:cs typeface="Times New Roman" panose="02020603050405020304" pitchFamily="18" charset="0"/>
              </a:rPr>
              <a:t>монет</a:t>
            </a:r>
          </a:p>
          <a:p>
            <a:r>
              <a:rPr lang="uk-UA" sz="2000" b="1" dirty="0">
                <a:latin typeface="Times New Roman" panose="02020603050405020304" pitchFamily="18" charset="0"/>
                <a:cs typeface="Times New Roman" panose="02020603050405020304" pitchFamily="18" charset="0"/>
              </a:rPr>
              <a:t>б) Прийоми перевірки справжності монет</a:t>
            </a:r>
            <a:endParaRPr lang="ru-RU" sz="2000" b="1" dirty="0">
              <a:latin typeface="Times New Roman" panose="02020603050405020304" pitchFamily="18" charset="0"/>
              <a:cs typeface="Times New Roman" panose="02020603050405020304" pitchFamily="18" charset="0"/>
            </a:endParaRPr>
          </a:p>
          <a:p>
            <a:endParaRPr lang="ru-RU" sz="2000" b="1" dirty="0">
              <a:latin typeface="Times New Roman" panose="02020603050405020304" pitchFamily="18" charset="0"/>
              <a:cs typeface="Times New Roman" panose="02020603050405020304" pitchFamily="18" charset="0"/>
            </a:endParaRPr>
          </a:p>
          <a:p>
            <a:pPr>
              <a:lnSpc>
                <a:spcPct val="150000"/>
              </a:lnSpc>
              <a:spcBef>
                <a:spcPts val="800"/>
              </a:spcBef>
              <a:spcAft>
                <a:spcPts val="600"/>
              </a:spcAft>
            </a:pPr>
            <a:endParaRPr lang="ru-RU" sz="2000" b="1"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pic>
        <p:nvPicPr>
          <p:cNvPr id="5" name="Рисунок 4" descr="Sovremennaya-mednaya-posuda">
            <a:hlinkClick r:id="rId2"/>
          </p:cNvPr>
          <p:cNvPicPr/>
          <p:nvPr/>
        </p:nvPicPr>
        <p:blipFill>
          <a:blip r:embed="rId3">
            <a:extLst>
              <a:ext uri="{28A0092B-C50C-407E-A947-70E740481C1C}">
                <a14:useLocalDpi xmlns:a14="http://schemas.microsoft.com/office/drawing/2010/main" val="0"/>
              </a:ext>
            </a:extLst>
          </a:blip>
          <a:srcRect/>
          <a:stretch>
            <a:fillRect/>
          </a:stretch>
        </p:blipFill>
        <p:spPr bwMode="auto">
          <a:xfrm>
            <a:off x="393192" y="1932622"/>
            <a:ext cx="4296410" cy="3164205"/>
          </a:xfrm>
          <a:prstGeom prst="rect">
            <a:avLst/>
          </a:prstGeom>
          <a:noFill/>
          <a:ln>
            <a:noFill/>
          </a:ln>
        </p:spPr>
      </p:pic>
      <p:sp>
        <p:nvSpPr>
          <p:cNvPr id="6" name="Прямоугольник 5"/>
          <p:cNvSpPr/>
          <p:nvPr/>
        </p:nvSpPr>
        <p:spPr>
          <a:xfrm>
            <a:off x="1121168" y="5344596"/>
            <a:ext cx="2840458" cy="369332"/>
          </a:xfrm>
          <a:prstGeom prst="rect">
            <a:avLst/>
          </a:prstGeom>
        </p:spPr>
        <p:txBody>
          <a:bodyPr wrap="none">
            <a:spAutoFit/>
          </a:bodyPr>
          <a:lstStyle/>
          <a:p>
            <a:r>
              <a:rPr lang="uk-UA" dirty="0">
                <a:latin typeface="Times New Roman" panose="02020603050405020304" pitchFamily="18" charset="0"/>
                <a:ea typeface="Calibri" panose="020F0502020204030204" pitchFamily="34" charset="0"/>
              </a:rPr>
              <a:t>Рисунок </a:t>
            </a:r>
            <a:r>
              <a:rPr lang="uk-UA" dirty="0" smtClean="0">
                <a:latin typeface="Times New Roman" panose="02020603050405020304" pitchFamily="18" charset="0"/>
                <a:ea typeface="Calibri" panose="020F0502020204030204" pitchFamily="34" charset="0"/>
              </a:rPr>
              <a:t>30. </a:t>
            </a:r>
            <a:r>
              <a:rPr lang="uk-UA" dirty="0">
                <a:latin typeface="Times New Roman" panose="02020603050405020304" pitchFamily="18" charset="0"/>
                <a:ea typeface="Calibri" panose="020F0502020204030204" pitchFamily="34" charset="0"/>
              </a:rPr>
              <a:t>Мідний посуд </a:t>
            </a:r>
            <a:endParaRPr lang="ru-RU" dirty="0"/>
          </a:p>
        </p:txBody>
      </p:sp>
      <p:pic>
        <p:nvPicPr>
          <p:cNvPr id="7" name="Рисунок 6" descr="Pri-pravilnoy-ekspluatatsii-u-mednoy-posudyi-net-nedostatkov">
            <a:hlinkClick r:id="rId4"/>
          </p:cNvPr>
          <p:cNvPicPr/>
          <p:nvPr/>
        </p:nvPicPr>
        <p:blipFill>
          <a:blip r:embed="rId5">
            <a:extLst>
              <a:ext uri="{28A0092B-C50C-407E-A947-70E740481C1C}">
                <a14:useLocalDpi xmlns:a14="http://schemas.microsoft.com/office/drawing/2010/main" val="0"/>
              </a:ext>
            </a:extLst>
          </a:blip>
          <a:srcRect/>
          <a:stretch>
            <a:fillRect/>
          </a:stretch>
        </p:blipFill>
        <p:spPr bwMode="auto">
          <a:xfrm>
            <a:off x="4751566" y="1918017"/>
            <a:ext cx="4296410" cy="3178810"/>
          </a:xfrm>
          <a:prstGeom prst="rect">
            <a:avLst/>
          </a:prstGeom>
          <a:noFill/>
          <a:ln>
            <a:noFill/>
          </a:ln>
        </p:spPr>
      </p:pic>
      <p:sp>
        <p:nvSpPr>
          <p:cNvPr id="8" name="Прямоугольник 7"/>
          <p:cNvSpPr/>
          <p:nvPr/>
        </p:nvSpPr>
        <p:spPr>
          <a:xfrm>
            <a:off x="4857750" y="5206096"/>
            <a:ext cx="4572000" cy="646331"/>
          </a:xfrm>
          <a:prstGeom prst="rect">
            <a:avLst/>
          </a:prstGeom>
        </p:spPr>
        <p:txBody>
          <a:bodyPr>
            <a:spAutoFit/>
          </a:bodyPr>
          <a:lstStyle/>
          <a:p>
            <a:r>
              <a:rPr lang="uk-UA" dirty="0">
                <a:latin typeface="Times New Roman" panose="02020603050405020304" pitchFamily="18" charset="0"/>
                <a:ea typeface="Calibri" panose="020F0502020204030204" pitchFamily="34" charset="0"/>
              </a:rPr>
              <a:t>Рисунок </a:t>
            </a:r>
            <a:r>
              <a:rPr lang="uk-UA" dirty="0" smtClean="0">
                <a:latin typeface="Times New Roman" panose="02020603050405020304" pitchFamily="18" charset="0"/>
                <a:ea typeface="Calibri" panose="020F0502020204030204" pitchFamily="34" charset="0"/>
              </a:rPr>
              <a:t>31. </a:t>
            </a:r>
            <a:r>
              <a:rPr lang="uk-UA" dirty="0">
                <a:latin typeface="Times New Roman" panose="02020603050405020304" pitchFamily="18" charset="0"/>
                <a:ea typeface="Calibri" panose="020F0502020204030204" pitchFamily="34" charset="0"/>
              </a:rPr>
              <a:t>Мідний посуд. Каструлі та чайник </a:t>
            </a:r>
            <a:endParaRPr lang="ru-RU" dirty="0"/>
          </a:p>
        </p:txBody>
      </p:sp>
      <p:sp>
        <p:nvSpPr>
          <p:cNvPr id="2" name="Номер слайда 1"/>
          <p:cNvSpPr>
            <a:spLocks noGrp="1"/>
          </p:cNvSpPr>
          <p:nvPr>
            <p:ph type="sldNum" sz="quarter" idx="12"/>
          </p:nvPr>
        </p:nvSpPr>
        <p:spPr/>
        <p:txBody>
          <a:bodyPr/>
          <a:lstStyle/>
          <a:p>
            <a:fld id="{31E7FFEE-C820-45D6-9766-CE5DCFAF3999}" type="slidenum">
              <a:rPr lang="ru-RU" smtClean="0"/>
              <a:t>24</a:t>
            </a:fld>
            <a:endParaRPr lang="ru-RU"/>
          </a:p>
        </p:txBody>
      </p:sp>
    </p:spTree>
    <p:extLst>
      <p:ext uri="{BB962C8B-B14F-4D97-AF65-F5344CB8AC3E}">
        <p14:creationId xmlns:p14="http://schemas.microsoft.com/office/powerpoint/2010/main" val="62915707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00037" y="262940"/>
            <a:ext cx="8186738" cy="887422"/>
          </a:xfrm>
          <a:prstGeom prst="rect">
            <a:avLst/>
          </a:prstGeom>
        </p:spPr>
        <p:txBody>
          <a:bodyPr wrap="square">
            <a:spAutoFit/>
          </a:bodyPr>
          <a:lstStyle/>
          <a:p>
            <a:r>
              <a:rPr lang="uk-UA" b="1" dirty="0">
                <a:latin typeface="Times New Roman" panose="02020603050405020304" pitchFamily="18" charset="0"/>
                <a:ea typeface="Times New Roman" panose="02020603050405020304" pitchFamily="18" charset="0"/>
              </a:rPr>
              <a:t>Глава 6. Властивості </a:t>
            </a:r>
            <a:r>
              <a:rPr lang="uk-UA" b="1" dirty="0" err="1">
                <a:latin typeface="Times New Roman" panose="02020603050405020304" pitchFamily="18" charset="0"/>
                <a:ea typeface="Times New Roman" panose="02020603050405020304" pitchFamily="18" charset="0"/>
              </a:rPr>
              <a:t>наночастинок</a:t>
            </a:r>
            <a:r>
              <a:rPr lang="uk-UA" b="1" dirty="0">
                <a:latin typeface="Times New Roman" panose="02020603050405020304" pitchFamily="18" charset="0"/>
                <a:ea typeface="Times New Roman" panose="02020603050405020304" pitchFamily="18" charset="0"/>
              </a:rPr>
              <a:t> міді</a:t>
            </a:r>
            <a:endParaRPr lang="ru-RU" b="1" dirty="0">
              <a:latin typeface="Times New Roman" panose="02020603050405020304" pitchFamily="18" charset="0"/>
              <a:ea typeface="Times New Roman" panose="02020603050405020304" pitchFamily="18" charset="0"/>
            </a:endParaRPr>
          </a:p>
          <a:p>
            <a:pPr>
              <a:lnSpc>
                <a:spcPct val="150000"/>
              </a:lnSpc>
              <a:spcBef>
                <a:spcPts val="800"/>
              </a:spcBef>
              <a:spcAft>
                <a:spcPts val="600"/>
              </a:spcAft>
            </a:pPr>
            <a:r>
              <a:rPr lang="uk-UA" b="1" dirty="0">
                <a:latin typeface="Times New Roman" panose="02020603050405020304" pitchFamily="18" charset="0"/>
                <a:ea typeface="Times New Roman" panose="02020603050405020304" pitchFamily="18" charset="0"/>
              </a:rPr>
              <a:t>6.1 Структура, властивості та токсичність </a:t>
            </a:r>
            <a:r>
              <a:rPr lang="uk-UA" b="1" dirty="0" err="1">
                <a:latin typeface="Times New Roman" panose="02020603050405020304" pitchFamily="18" charset="0"/>
                <a:ea typeface="Times New Roman" panose="02020603050405020304" pitchFamily="18" charset="0"/>
              </a:rPr>
              <a:t>наночастинок</a:t>
            </a:r>
            <a:endParaRPr lang="ru-RU" b="1" dirty="0">
              <a:effectLst/>
              <a:latin typeface="Times New Roman" panose="02020603050405020304" pitchFamily="18" charset="0"/>
              <a:ea typeface="Times New Roman" panose="02020603050405020304" pitchFamily="18" charset="0"/>
            </a:endParaRPr>
          </a:p>
        </p:txBody>
      </p:sp>
      <p:pic>
        <p:nvPicPr>
          <p:cNvPr id="5" name="Рисунок 4"/>
          <p:cNvPicPr/>
          <p:nvPr/>
        </p:nvPicPr>
        <p:blipFill>
          <a:blip r:embed="rId2">
            <a:extLst>
              <a:ext uri="{28A0092B-C50C-407E-A947-70E740481C1C}">
                <a14:useLocalDpi xmlns:a14="http://schemas.microsoft.com/office/drawing/2010/main" val="0"/>
              </a:ext>
            </a:extLst>
          </a:blip>
          <a:srcRect/>
          <a:stretch>
            <a:fillRect/>
          </a:stretch>
        </p:blipFill>
        <p:spPr bwMode="auto">
          <a:xfrm>
            <a:off x="183356" y="2777414"/>
            <a:ext cx="4267200" cy="3178810"/>
          </a:xfrm>
          <a:prstGeom prst="rect">
            <a:avLst/>
          </a:prstGeom>
          <a:noFill/>
          <a:ln>
            <a:noFill/>
          </a:ln>
        </p:spPr>
      </p:pic>
      <p:sp>
        <p:nvSpPr>
          <p:cNvPr id="6" name="Прямоугольник 5"/>
          <p:cNvSpPr/>
          <p:nvPr/>
        </p:nvSpPr>
        <p:spPr>
          <a:xfrm>
            <a:off x="300037" y="1258991"/>
            <a:ext cx="8301038" cy="923330"/>
          </a:xfrm>
          <a:prstGeom prst="rect">
            <a:avLst/>
          </a:prstGeom>
        </p:spPr>
        <p:txBody>
          <a:bodyPr wrap="square">
            <a:spAutoFit/>
          </a:bodyPr>
          <a:lstStyle/>
          <a:p>
            <a:pPr>
              <a:lnSpc>
                <a:spcPct val="150000"/>
              </a:lnSpc>
              <a:spcBef>
                <a:spcPts val="800"/>
              </a:spcBef>
              <a:spcAft>
                <a:spcPts val="600"/>
              </a:spcAft>
            </a:pPr>
            <a:r>
              <a:rPr lang="uk-UA" b="1" dirty="0">
                <a:latin typeface="Times New Roman" panose="02020603050405020304" pitchFamily="18" charset="0"/>
                <a:ea typeface="Times New Roman" panose="02020603050405020304" pitchFamily="18" charset="0"/>
              </a:rPr>
              <a:t>6.2 Вивчення безпеки введення </a:t>
            </a:r>
            <a:r>
              <a:rPr lang="uk-UA" b="1" dirty="0" err="1">
                <a:latin typeface="Times New Roman" panose="02020603050405020304" pitchFamily="18" charset="0"/>
                <a:ea typeface="Times New Roman" panose="02020603050405020304" pitchFamily="18" charset="0"/>
              </a:rPr>
              <a:t>наночастинок</a:t>
            </a:r>
            <a:r>
              <a:rPr lang="uk-UA" b="1" dirty="0">
                <a:latin typeface="Times New Roman" panose="02020603050405020304" pitchFamily="18" charset="0"/>
                <a:ea typeface="Times New Roman" panose="02020603050405020304" pitchFamily="18" charset="0"/>
              </a:rPr>
              <a:t> міді з різними фізико-хімічними характеристиками в організм тварин</a:t>
            </a:r>
            <a:endParaRPr lang="ru-RU" b="1" dirty="0">
              <a:effectLst/>
              <a:latin typeface="Times New Roman" panose="02020603050405020304" pitchFamily="18" charset="0"/>
              <a:ea typeface="Times New Roman" panose="02020603050405020304" pitchFamily="18" charset="0"/>
            </a:endParaRPr>
          </a:p>
        </p:txBody>
      </p:sp>
      <p:pic>
        <p:nvPicPr>
          <p:cNvPr id="7" name="Рисунок 6"/>
          <p:cNvPicPr/>
          <p:nvPr/>
        </p:nvPicPr>
        <p:blipFill>
          <a:blip r:embed="rId3">
            <a:extLst>
              <a:ext uri="{28A0092B-C50C-407E-A947-70E740481C1C}">
                <a14:useLocalDpi xmlns:a14="http://schemas.microsoft.com/office/drawing/2010/main" val="0"/>
              </a:ext>
            </a:extLst>
          </a:blip>
          <a:srcRect/>
          <a:stretch>
            <a:fillRect/>
          </a:stretch>
        </p:blipFill>
        <p:spPr bwMode="auto">
          <a:xfrm>
            <a:off x="4693443" y="2777414"/>
            <a:ext cx="4180205" cy="3178810"/>
          </a:xfrm>
          <a:prstGeom prst="rect">
            <a:avLst/>
          </a:prstGeom>
          <a:noFill/>
          <a:ln>
            <a:noFill/>
          </a:ln>
        </p:spPr>
      </p:pic>
      <p:sp>
        <p:nvSpPr>
          <p:cNvPr id="8" name="Прямоугольник 7"/>
          <p:cNvSpPr/>
          <p:nvPr/>
        </p:nvSpPr>
        <p:spPr>
          <a:xfrm>
            <a:off x="300037" y="2225952"/>
            <a:ext cx="8786812" cy="507831"/>
          </a:xfrm>
          <a:prstGeom prst="rect">
            <a:avLst/>
          </a:prstGeom>
        </p:spPr>
        <p:txBody>
          <a:bodyPr wrap="square">
            <a:spAutoFit/>
          </a:bodyPr>
          <a:lstStyle/>
          <a:p>
            <a:pPr>
              <a:lnSpc>
                <a:spcPct val="150000"/>
              </a:lnSpc>
              <a:spcBef>
                <a:spcPts val="800"/>
              </a:spcBef>
              <a:spcAft>
                <a:spcPts val="600"/>
              </a:spcAft>
            </a:pPr>
            <a:r>
              <a:rPr lang="uk-UA" b="1" dirty="0">
                <a:latin typeface="Times New Roman" panose="02020603050405020304" pitchFamily="18" charset="0"/>
                <a:ea typeface="Times New Roman" panose="02020603050405020304" pitchFamily="18" charset="0"/>
              </a:rPr>
              <a:t>6.3 Вплив </a:t>
            </a:r>
            <a:r>
              <a:rPr lang="uk-UA" b="1" dirty="0" err="1">
                <a:latin typeface="Times New Roman" panose="02020603050405020304" pitchFamily="18" charset="0"/>
                <a:ea typeface="Times New Roman" panose="02020603050405020304" pitchFamily="18" charset="0"/>
              </a:rPr>
              <a:t>наночастинок</a:t>
            </a:r>
            <a:r>
              <a:rPr lang="uk-UA" b="1" dirty="0">
                <a:latin typeface="Times New Roman" panose="02020603050405020304" pitchFamily="18" charset="0"/>
                <a:ea typeface="Times New Roman" panose="02020603050405020304" pitchFamily="18" charset="0"/>
              </a:rPr>
              <a:t> міді на рослини та ґрунтові мікроорганізми</a:t>
            </a:r>
            <a:endParaRPr lang="ru-RU" b="1" dirty="0">
              <a:effectLst/>
              <a:latin typeface="Times New Roman" panose="02020603050405020304" pitchFamily="18" charset="0"/>
              <a:ea typeface="Times New Roman" panose="02020603050405020304" pitchFamily="18" charset="0"/>
            </a:endParaRPr>
          </a:p>
        </p:txBody>
      </p:sp>
      <p:sp>
        <p:nvSpPr>
          <p:cNvPr id="9" name="Прямоугольник 8"/>
          <p:cNvSpPr/>
          <p:nvPr/>
        </p:nvSpPr>
        <p:spPr>
          <a:xfrm>
            <a:off x="4497545" y="5934670"/>
            <a:ext cx="4572000" cy="923330"/>
          </a:xfrm>
          <a:prstGeom prst="rect">
            <a:avLst/>
          </a:prstGeom>
        </p:spPr>
        <p:txBody>
          <a:bodyPr>
            <a:spAutoFit/>
          </a:bodyPr>
          <a:lstStyle/>
          <a:p>
            <a:r>
              <a:rPr lang="uk-UA" dirty="0">
                <a:latin typeface="Times New Roman" panose="02020603050405020304" pitchFamily="18" charset="0"/>
                <a:ea typeface="Calibri" panose="020F0502020204030204" pitchFamily="34" charset="0"/>
              </a:rPr>
              <a:t>Рисунок </a:t>
            </a:r>
            <a:r>
              <a:rPr lang="uk-UA" dirty="0" smtClean="0">
                <a:latin typeface="Times New Roman" panose="02020603050405020304" pitchFamily="18" charset="0"/>
                <a:ea typeface="Calibri" panose="020F0502020204030204" pitchFamily="34" charset="0"/>
              </a:rPr>
              <a:t>33. </a:t>
            </a:r>
            <a:r>
              <a:rPr lang="uk-UA" dirty="0">
                <a:latin typeface="Times New Roman" panose="02020603050405020304" pitchFamily="18" charset="0"/>
                <a:ea typeface="Calibri" panose="020F0502020204030204" pitchFamily="34" charset="0"/>
              </a:rPr>
              <a:t>Фотографія НЧ </a:t>
            </a:r>
            <a:r>
              <a:rPr lang="en-US" dirty="0">
                <a:latin typeface="Times New Roman" panose="02020603050405020304" pitchFamily="18" charset="0"/>
                <a:ea typeface="Calibri" panose="020F0502020204030204" pitchFamily="34" charset="0"/>
              </a:rPr>
              <a:t>Cu</a:t>
            </a:r>
            <a:r>
              <a:rPr lang="uk-UA" dirty="0">
                <a:latin typeface="Times New Roman" panose="02020603050405020304" pitchFamily="18" charset="0"/>
                <a:ea typeface="Calibri" panose="020F0502020204030204" pitchFamily="34" charset="0"/>
              </a:rPr>
              <a:t> зразка №5, отриманих методом </a:t>
            </a:r>
            <a:r>
              <a:rPr lang="uk-UA" dirty="0" err="1">
                <a:latin typeface="Times New Roman" panose="02020603050405020304" pitchFamily="18" charset="0"/>
                <a:ea typeface="Calibri" panose="020F0502020204030204" pitchFamily="34" charset="0"/>
              </a:rPr>
              <a:t>скануючої</a:t>
            </a:r>
            <a:r>
              <a:rPr lang="uk-UA" dirty="0">
                <a:latin typeface="Times New Roman" panose="02020603050405020304" pitchFamily="18" charset="0"/>
                <a:ea typeface="Calibri" panose="020F0502020204030204" pitchFamily="34" charset="0"/>
              </a:rPr>
              <a:t> електронної мікроскопії </a:t>
            </a:r>
            <a:endParaRPr lang="ru-RU" dirty="0"/>
          </a:p>
        </p:txBody>
      </p:sp>
      <p:sp>
        <p:nvSpPr>
          <p:cNvPr id="10" name="Прямоугольник 9"/>
          <p:cNvSpPr/>
          <p:nvPr/>
        </p:nvSpPr>
        <p:spPr>
          <a:xfrm>
            <a:off x="97949" y="5897446"/>
            <a:ext cx="4572000" cy="646331"/>
          </a:xfrm>
          <a:prstGeom prst="rect">
            <a:avLst/>
          </a:prstGeom>
        </p:spPr>
        <p:txBody>
          <a:bodyPr>
            <a:spAutoFit/>
          </a:bodyPr>
          <a:lstStyle/>
          <a:p>
            <a:pPr algn="ctr">
              <a:spcAft>
                <a:spcPts val="0"/>
              </a:spcAft>
            </a:pPr>
            <a:r>
              <a:rPr lang="uk-UA" dirty="0">
                <a:latin typeface="Times New Roman" panose="02020603050405020304" pitchFamily="18" charset="0"/>
                <a:ea typeface="Calibri" panose="020F0502020204030204" pitchFamily="34" charset="0"/>
                <a:cs typeface="Times New Roman" panose="02020603050405020304" pitchFamily="18" charset="0"/>
              </a:rPr>
              <a:t>Рисунок </a:t>
            </a:r>
            <a:r>
              <a:rPr lang="uk-UA" dirty="0" smtClean="0">
                <a:latin typeface="Times New Roman" panose="02020603050405020304" pitchFamily="18" charset="0"/>
                <a:ea typeface="Calibri" panose="020F0502020204030204" pitchFamily="34" charset="0"/>
                <a:cs typeface="Times New Roman" panose="02020603050405020304" pitchFamily="18" charset="0"/>
              </a:rPr>
              <a:t>32. </a:t>
            </a:r>
            <a:r>
              <a:rPr lang="uk-UA" dirty="0">
                <a:latin typeface="Times New Roman" panose="02020603050405020304" pitchFamily="18" charset="0"/>
                <a:ea typeface="Calibri" panose="020F0502020204030204" pitchFamily="34" charset="0"/>
                <a:cs typeface="Times New Roman" panose="02020603050405020304" pitchFamily="18" charset="0"/>
              </a:rPr>
              <a:t>Характерний вид поверхні конденсатів НЧ системи </a:t>
            </a:r>
            <a:r>
              <a:rPr lang="uk-UA" dirty="0" err="1" smtClean="0">
                <a:latin typeface="Times New Roman" panose="02020603050405020304" pitchFamily="18" charset="0"/>
                <a:ea typeface="Calibri" panose="020F0502020204030204" pitchFamily="34" charset="0"/>
              </a:rPr>
              <a:t>Cu-NaCl</a:t>
            </a:r>
            <a:r>
              <a:rPr lang="uk-UA" dirty="0" smtClean="0">
                <a:latin typeface="Times New Roman" panose="02020603050405020304" pitchFamily="18" charset="0"/>
                <a:ea typeface="Calibri" panose="020F0502020204030204" pitchFamily="34" charset="0"/>
              </a:rPr>
              <a:t> </a:t>
            </a:r>
            <a:endParaRPr lang="ru-RU" dirty="0"/>
          </a:p>
        </p:txBody>
      </p:sp>
      <p:sp>
        <p:nvSpPr>
          <p:cNvPr id="2" name="Номер слайда 1"/>
          <p:cNvSpPr>
            <a:spLocks noGrp="1"/>
          </p:cNvSpPr>
          <p:nvPr>
            <p:ph type="sldNum" sz="quarter" idx="12"/>
          </p:nvPr>
        </p:nvSpPr>
        <p:spPr/>
        <p:txBody>
          <a:bodyPr/>
          <a:lstStyle/>
          <a:p>
            <a:fld id="{31E7FFEE-C820-45D6-9766-CE5DCFAF3999}" type="slidenum">
              <a:rPr lang="ru-RU" smtClean="0"/>
              <a:t>25</a:t>
            </a:fld>
            <a:endParaRPr lang="ru-RU"/>
          </a:p>
        </p:txBody>
      </p:sp>
    </p:spTree>
    <p:extLst>
      <p:ext uri="{BB962C8B-B14F-4D97-AF65-F5344CB8AC3E}">
        <p14:creationId xmlns:p14="http://schemas.microsoft.com/office/powerpoint/2010/main" val="422548013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1952111" y="96679"/>
            <a:ext cx="4980402" cy="461665"/>
          </a:xfrm>
          <a:prstGeom prst="rect">
            <a:avLst/>
          </a:prstGeom>
        </p:spPr>
        <p:txBody>
          <a:bodyPr wrap="none">
            <a:spAutoFit/>
          </a:bodyPr>
          <a:lstStyle/>
          <a:p>
            <a:r>
              <a:rPr lang="ru-RU" sz="2400" b="1" dirty="0" smtClean="0">
                <a:latin typeface="Times New Roman" panose="02020603050405020304" pitchFamily="18" charset="0"/>
                <a:cs typeface="Times New Roman" panose="02020603050405020304" pitchFamily="18" charset="0"/>
              </a:rPr>
              <a:t>6.4 </a:t>
            </a:r>
            <a:r>
              <a:rPr lang="ru-RU" sz="2400" b="1" dirty="0" err="1" smtClean="0">
                <a:latin typeface="Times New Roman" panose="02020603050405020304" pitchFamily="18" charset="0"/>
                <a:cs typeface="Times New Roman" panose="02020603050405020304" pitchFamily="18" charset="0"/>
              </a:rPr>
              <a:t>Властивості</a:t>
            </a:r>
            <a:r>
              <a:rPr lang="ru-RU" sz="2400" b="1" dirty="0" smtClean="0">
                <a:latin typeface="Times New Roman" panose="02020603050405020304" pitchFamily="18" charset="0"/>
                <a:cs typeface="Times New Roman" panose="02020603050405020304" pitchFamily="18" charset="0"/>
              </a:rPr>
              <a:t> </a:t>
            </a:r>
            <a:r>
              <a:rPr lang="ru-RU" sz="2400" b="1" dirty="0" err="1">
                <a:latin typeface="Times New Roman" panose="02020603050405020304" pitchFamily="18" charset="0"/>
                <a:cs typeface="Times New Roman" panose="02020603050405020304" pitchFamily="18" charset="0"/>
              </a:rPr>
              <a:t>наночастинок</a:t>
            </a:r>
            <a:r>
              <a:rPr lang="ru-RU" sz="2400" b="1" dirty="0">
                <a:latin typeface="Times New Roman" panose="02020603050405020304" pitchFamily="18" charset="0"/>
                <a:cs typeface="Times New Roman" panose="02020603050405020304" pitchFamily="18" charset="0"/>
              </a:rPr>
              <a:t> </a:t>
            </a:r>
            <a:r>
              <a:rPr lang="ru-RU" sz="2400" b="1" dirty="0" err="1">
                <a:latin typeface="Times New Roman" panose="02020603050405020304" pitchFamily="18" charset="0"/>
                <a:cs typeface="Times New Roman" panose="02020603050405020304" pitchFamily="18" charset="0"/>
              </a:rPr>
              <a:t>міді</a:t>
            </a:r>
            <a:endParaRPr lang="ru-RU" sz="2400" b="1" dirty="0">
              <a:latin typeface="Times New Roman" panose="02020603050405020304" pitchFamily="18" charset="0"/>
              <a:cs typeface="Times New Roman" panose="02020603050405020304" pitchFamily="18" charset="0"/>
            </a:endParaRPr>
          </a:p>
        </p:txBody>
      </p:sp>
      <p:sp>
        <p:nvSpPr>
          <p:cNvPr id="6" name="Прямоугольник 5"/>
          <p:cNvSpPr/>
          <p:nvPr/>
        </p:nvSpPr>
        <p:spPr>
          <a:xfrm>
            <a:off x="298448" y="558344"/>
            <a:ext cx="7858125" cy="5262979"/>
          </a:xfrm>
          <a:prstGeom prst="rect">
            <a:avLst/>
          </a:prstGeom>
        </p:spPr>
        <p:txBody>
          <a:bodyPr wrap="square">
            <a:spAutoFit/>
          </a:bodyPr>
          <a:lstStyle/>
          <a:p>
            <a:pPr indent="363538"/>
            <a:r>
              <a:rPr lang="ru-RU" sz="2400" dirty="0">
                <a:latin typeface="Times New Roman" panose="02020603050405020304" pitchFamily="18" charset="0"/>
                <a:cs typeface="Times New Roman" panose="02020603050405020304" pitchFamily="18" charset="0"/>
              </a:rPr>
              <a:t>В </a:t>
            </a:r>
            <a:r>
              <a:rPr lang="ru-RU" sz="2400" dirty="0" err="1">
                <a:latin typeface="Times New Roman" panose="02020603050405020304" pitchFamily="18" charset="0"/>
                <a:cs typeface="Times New Roman" panose="02020603050405020304" pitchFamily="18" charset="0"/>
              </a:rPr>
              <a:t>світі</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відбувається</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бурхливий</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розвиток</a:t>
            </a:r>
            <a:r>
              <a:rPr lang="ru-RU" sz="2400" dirty="0">
                <a:latin typeface="Times New Roman" panose="02020603050405020304" pitchFamily="18" charset="0"/>
                <a:cs typeface="Times New Roman" panose="02020603050405020304" pitchFamily="18" charset="0"/>
              </a:rPr>
              <a:t> </a:t>
            </a:r>
            <a:r>
              <a:rPr lang="ru-RU" sz="2400" dirty="0" err="1">
                <a:solidFill>
                  <a:srgbClr val="FF0000"/>
                </a:solidFill>
                <a:latin typeface="Times New Roman" panose="02020603050405020304" pitchFamily="18" charset="0"/>
                <a:cs typeface="Times New Roman" panose="02020603050405020304" pitchFamily="18" charset="0"/>
              </a:rPr>
              <a:t>нанотехнологій</a:t>
            </a:r>
            <a:r>
              <a:rPr lang="ru-RU" sz="2400" dirty="0">
                <a:latin typeface="Times New Roman" panose="02020603050405020304" pitchFamily="18" charset="0"/>
                <a:cs typeface="Times New Roman" panose="02020603050405020304" pitchFamily="18" charset="0"/>
              </a:rPr>
              <a:t> та </a:t>
            </a:r>
            <a:r>
              <a:rPr lang="ru-RU" sz="2400" dirty="0" err="1">
                <a:latin typeface="Times New Roman" panose="02020603050405020304" pitchFamily="18" charset="0"/>
                <a:cs typeface="Times New Roman" panose="02020603050405020304" pitchFamily="18" charset="0"/>
              </a:rPr>
              <a:t>їх</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впровадження</a:t>
            </a:r>
            <a:r>
              <a:rPr lang="ru-RU" sz="2400" dirty="0" smtClean="0">
                <a:latin typeface="Times New Roman" panose="02020603050405020304" pitchFamily="18" charset="0"/>
                <a:cs typeface="Times New Roman" panose="02020603050405020304" pitchFamily="18" charset="0"/>
              </a:rPr>
              <a:t> в </a:t>
            </a:r>
            <a:r>
              <a:rPr lang="ru-RU" sz="2400" dirty="0" err="1">
                <a:latin typeface="Times New Roman" panose="02020603050405020304" pitchFamily="18" charset="0"/>
                <a:cs typeface="Times New Roman" panose="02020603050405020304" pitchFamily="18" charset="0"/>
              </a:rPr>
              <a:t>різні</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галузі</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діяльності</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людини</a:t>
            </a:r>
            <a:r>
              <a:rPr lang="ru-RU" sz="2400" dirty="0" smtClean="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Перспективними</a:t>
            </a:r>
            <a:endParaRPr lang="ru-RU" sz="2400" dirty="0">
              <a:latin typeface="Times New Roman" panose="02020603050405020304" pitchFamily="18" charset="0"/>
              <a:cs typeface="Times New Roman" panose="02020603050405020304" pitchFamily="18" charset="0"/>
            </a:endParaRPr>
          </a:p>
          <a:p>
            <a:r>
              <a:rPr lang="ru-RU" sz="2400" dirty="0" err="1">
                <a:solidFill>
                  <a:srgbClr val="FF0000"/>
                </a:solidFill>
                <a:latin typeface="Times New Roman" panose="02020603050405020304" pitchFamily="18" charset="0"/>
                <a:cs typeface="Times New Roman" panose="02020603050405020304" pitchFamily="18" charset="0"/>
              </a:rPr>
              <a:t>наноматеріалами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вважають</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ті</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які</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можуть</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застосовуватися</a:t>
            </a:r>
            <a:r>
              <a:rPr lang="ru-RU" sz="2400" dirty="0">
                <a:latin typeface="Times New Roman" panose="02020603050405020304" pitchFamily="18" charset="0"/>
                <a:cs typeface="Times New Roman" panose="02020603050405020304" pitchFamily="18" charset="0"/>
              </a:rPr>
              <a:t> у </a:t>
            </a:r>
            <a:r>
              <a:rPr lang="ru-RU" sz="2400" dirty="0" err="1">
                <a:latin typeface="Times New Roman" panose="02020603050405020304" pitchFamily="18" charset="0"/>
                <a:cs typeface="Times New Roman" panose="02020603050405020304" pitchFamily="18" charset="0"/>
              </a:rPr>
              <a:t>медицині</a:t>
            </a:r>
            <a:r>
              <a:rPr lang="ru-RU" sz="2400" dirty="0">
                <a:latin typeface="Times New Roman" panose="02020603050405020304" pitchFamily="18" charset="0"/>
                <a:cs typeface="Times New Roman" panose="02020603050405020304" pitchFamily="18" charset="0"/>
              </a:rPr>
              <a:t> та </a:t>
            </a:r>
            <a:r>
              <a:rPr lang="ru-RU" sz="2400" dirty="0" err="1" smtClean="0">
                <a:latin typeface="Times New Roman" panose="02020603050405020304" pitchFamily="18" charset="0"/>
                <a:cs typeface="Times New Roman" panose="02020603050405020304" pitchFamily="18" charset="0"/>
              </a:rPr>
              <a:t>мають</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біосумісництво</a:t>
            </a:r>
            <a:r>
              <a:rPr lang="ru-RU" sz="2400" dirty="0">
                <a:latin typeface="Times New Roman" panose="02020603050405020304" pitchFamily="18" charset="0"/>
                <a:cs typeface="Times New Roman" panose="02020603050405020304" pitchFamily="18" charset="0"/>
              </a:rPr>
              <a:t>, а </a:t>
            </a:r>
            <a:r>
              <a:rPr lang="ru-RU" sz="2400" dirty="0" err="1">
                <a:latin typeface="Times New Roman" panose="02020603050405020304" pitchFamily="18" charset="0"/>
                <a:cs typeface="Times New Roman" panose="02020603050405020304" pitchFamily="18" charset="0"/>
              </a:rPr>
              <a:t>також</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програмовану</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позитивну</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дію</a:t>
            </a:r>
            <a:r>
              <a:rPr lang="ru-RU" sz="2400" dirty="0">
                <a:latin typeface="Times New Roman" panose="02020603050405020304" pitchFamily="18" charset="0"/>
                <a:cs typeface="Times New Roman" panose="02020603050405020304" pitchFamily="18" charset="0"/>
              </a:rPr>
              <a:t> на </a:t>
            </a:r>
            <a:r>
              <a:rPr lang="ru-RU" sz="2400" dirty="0" err="1">
                <a:latin typeface="Times New Roman" panose="02020603050405020304" pitchFamily="18" charset="0"/>
                <a:cs typeface="Times New Roman" panose="02020603050405020304" pitchFamily="18" charset="0"/>
              </a:rPr>
              <a:t>біологічний</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об’єкт</a:t>
            </a:r>
            <a:r>
              <a:rPr lang="ru-RU" sz="2400" dirty="0">
                <a:latin typeface="Times New Roman" panose="02020603050405020304" pitchFamily="18" charset="0"/>
                <a:cs typeface="Times New Roman" panose="02020603050405020304" pitchFamily="18" charset="0"/>
              </a:rPr>
              <a:t>.</a:t>
            </a:r>
          </a:p>
          <a:p>
            <a:pPr indent="363538"/>
            <a:r>
              <a:rPr lang="ru-RU" sz="2400" dirty="0" err="1">
                <a:latin typeface="Times New Roman" panose="02020603050405020304" pitchFamily="18" charset="0"/>
                <a:cs typeface="Times New Roman" panose="02020603050405020304" pitchFamily="18" charset="0"/>
              </a:rPr>
              <a:t>Найбільш</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цікавими</a:t>
            </a:r>
            <a:r>
              <a:rPr lang="ru-RU" sz="2400" dirty="0">
                <a:latin typeface="Times New Roman" panose="02020603050405020304" pitchFamily="18" charset="0"/>
                <a:cs typeface="Times New Roman" panose="02020603050405020304" pitchFamily="18" charset="0"/>
              </a:rPr>
              <a:t> є </a:t>
            </a:r>
            <a:r>
              <a:rPr lang="ru-RU" sz="2400" dirty="0" err="1">
                <a:latin typeface="Times New Roman" panose="02020603050405020304" pitchFamily="18" charset="0"/>
                <a:cs typeface="Times New Roman" panose="02020603050405020304" pitchFamily="18" charset="0"/>
              </a:rPr>
              <a:t>препарати</a:t>
            </a:r>
            <a:r>
              <a:rPr lang="ru-RU" sz="2400" dirty="0">
                <a:latin typeface="Times New Roman" panose="02020603050405020304" pitchFamily="18" charset="0"/>
                <a:cs typeface="Times New Roman" panose="02020603050405020304" pitchFamily="18" charset="0"/>
              </a:rPr>
              <a:t> </a:t>
            </a:r>
            <a:r>
              <a:rPr lang="ru-RU" sz="2400" dirty="0" err="1">
                <a:solidFill>
                  <a:srgbClr val="FF0000"/>
                </a:solidFill>
                <a:latin typeface="Times New Roman" panose="02020603050405020304" pitchFamily="18" charset="0"/>
                <a:cs typeface="Times New Roman" panose="02020603050405020304" pitchFamily="18" charset="0"/>
              </a:rPr>
              <a:t>наночастинок</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міді</a:t>
            </a:r>
            <a:r>
              <a:rPr lang="ru-RU" sz="2400" dirty="0">
                <a:latin typeface="Times New Roman" panose="02020603050405020304" pitchFamily="18" charset="0"/>
                <a:cs typeface="Times New Roman" panose="02020603050405020304" pitchFamily="18" charset="0"/>
              </a:rPr>
              <a:t>  </a:t>
            </a:r>
            <a:r>
              <a:rPr lang="ru-RU" sz="2400" dirty="0" smtClean="0">
                <a:latin typeface="Times New Roman" panose="02020603050405020304" pitchFamily="18" charset="0"/>
                <a:cs typeface="Times New Roman" panose="02020603050405020304" pitchFamily="18" charset="0"/>
              </a:rPr>
              <a:t>  (</a:t>
            </a:r>
            <a:r>
              <a:rPr lang="ru-RU" sz="2400" dirty="0">
                <a:latin typeface="Times New Roman" panose="02020603050405020304" pitchFamily="18" charset="0"/>
                <a:cs typeface="Times New Roman" panose="02020603050405020304" pitchFamily="18" charset="0"/>
              </a:rPr>
              <a:t>НЧ </a:t>
            </a:r>
            <a:r>
              <a:rPr lang="en-US" sz="2400" dirty="0">
                <a:latin typeface="Times New Roman" panose="02020603050405020304" pitchFamily="18" charset="0"/>
                <a:cs typeface="Times New Roman" panose="02020603050405020304" pitchFamily="18" charset="0"/>
              </a:rPr>
              <a:t>Cu) </a:t>
            </a:r>
            <a:r>
              <a:rPr lang="ru-RU" sz="2400" dirty="0">
                <a:latin typeface="Times New Roman" panose="02020603050405020304" pitchFamily="18" charset="0"/>
                <a:cs typeface="Times New Roman" panose="02020603050405020304" pitchFamily="18" charset="0"/>
              </a:rPr>
              <a:t>та </a:t>
            </a:r>
            <a:r>
              <a:rPr lang="ru-RU" sz="2400" dirty="0" err="1">
                <a:latin typeface="Times New Roman" panose="02020603050405020304" pitchFamily="18" charset="0"/>
                <a:cs typeface="Times New Roman" panose="02020603050405020304" pitchFamily="18" charset="0"/>
              </a:rPr>
              <a:t>срібла</a:t>
            </a:r>
            <a:r>
              <a:rPr lang="ru-RU" sz="2400" dirty="0">
                <a:latin typeface="Times New Roman" panose="02020603050405020304" pitchFamily="18" charset="0"/>
                <a:cs typeface="Times New Roman" panose="02020603050405020304" pitchFamily="18" charset="0"/>
              </a:rPr>
              <a:t> (НЧ </a:t>
            </a:r>
            <a:r>
              <a:rPr lang="en-US" sz="2400" dirty="0">
                <a:latin typeface="Times New Roman" panose="02020603050405020304" pitchFamily="18" charset="0"/>
                <a:cs typeface="Times New Roman" panose="02020603050405020304" pitchFamily="18" charset="0"/>
              </a:rPr>
              <a:t>Ag) </a:t>
            </a:r>
            <a:r>
              <a:rPr lang="ru-RU" sz="2400" dirty="0" smtClean="0">
                <a:latin typeface="Times New Roman" panose="02020603050405020304" pitchFamily="18" charset="0"/>
                <a:cs typeface="Times New Roman" panose="02020603050405020304" pitchFamily="18" charset="0"/>
              </a:rPr>
              <a:t>як </a:t>
            </a:r>
            <a:r>
              <a:rPr lang="ru-RU" sz="2400" dirty="0" smtClean="0">
                <a:solidFill>
                  <a:srgbClr val="FF0000"/>
                </a:solidFill>
                <a:latin typeface="Times New Roman" panose="02020603050405020304" pitchFamily="18" charset="0"/>
                <a:cs typeface="Times New Roman" panose="02020603050405020304" pitchFamily="18" charset="0"/>
              </a:rPr>
              <a:t>альтернатива</a:t>
            </a:r>
            <a:r>
              <a:rPr lang="ru-RU" sz="2400" dirty="0" smtClean="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антимікробним</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протигрибковим</a:t>
            </a:r>
            <a:r>
              <a:rPr lang="ru-RU" sz="2400" dirty="0">
                <a:latin typeface="Times New Roman" panose="02020603050405020304" pitchFamily="18" charset="0"/>
                <a:cs typeface="Times New Roman" panose="02020603050405020304" pitchFamily="18" charset="0"/>
              </a:rPr>
              <a:t> та </a:t>
            </a:r>
            <a:r>
              <a:rPr lang="ru-RU" sz="2400" dirty="0" err="1">
                <a:latin typeface="Times New Roman" panose="02020603050405020304" pitchFamily="18" charset="0"/>
                <a:cs typeface="Times New Roman" panose="02020603050405020304" pitchFamily="18" charset="0"/>
              </a:rPr>
              <a:t>дезінфікуючим</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засобам</a:t>
            </a:r>
            <a:r>
              <a:rPr lang="ru-RU" sz="2400" dirty="0">
                <a:latin typeface="Times New Roman" panose="02020603050405020304" pitchFamily="18" charset="0"/>
                <a:cs typeface="Times New Roman" panose="02020603050405020304" pitchFamily="18" charset="0"/>
              </a:rPr>
              <a:t>. НЧ </a:t>
            </a:r>
            <a:r>
              <a:rPr lang="ru-RU" sz="2400" dirty="0" err="1" smtClean="0">
                <a:latin typeface="Times New Roman" panose="02020603050405020304" pitchFamily="18" charset="0"/>
                <a:cs typeface="Times New Roman" panose="02020603050405020304" pitchFamily="18" charset="0"/>
              </a:rPr>
              <a:t>Cu</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порівняно</a:t>
            </a:r>
            <a:r>
              <a:rPr lang="ru-RU" sz="2400" dirty="0" smtClean="0">
                <a:latin typeface="Times New Roman" panose="02020603050405020304" pitchFamily="18" charset="0"/>
                <a:cs typeface="Times New Roman" panose="02020603050405020304" pitchFamily="18" charset="0"/>
              </a:rPr>
              <a:t> </a:t>
            </a:r>
            <a:r>
              <a:rPr lang="ru-RU" sz="2400" dirty="0">
                <a:latin typeface="Times New Roman" panose="02020603050405020304" pitchFamily="18" charset="0"/>
                <a:cs typeface="Times New Roman" panose="02020603050405020304" pitchFamily="18" charset="0"/>
              </a:rPr>
              <a:t>з НЧ </a:t>
            </a:r>
            <a:r>
              <a:rPr lang="ru-RU" sz="2400" dirty="0" err="1">
                <a:latin typeface="Times New Roman" panose="02020603050405020304" pitchFamily="18" charset="0"/>
                <a:cs typeface="Times New Roman" panose="02020603050405020304" pitchFamily="18" charset="0"/>
              </a:rPr>
              <a:t>Ag</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мають</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менш</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активну</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антисептичну</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дію</a:t>
            </a:r>
            <a:r>
              <a:rPr lang="ru-RU" sz="2400" dirty="0">
                <a:latin typeface="Times New Roman" panose="02020603050405020304" pitchFamily="18" charset="0"/>
                <a:cs typeface="Times New Roman" panose="02020603050405020304" pitchFamily="18" charset="0"/>
              </a:rPr>
              <a:t>, але </a:t>
            </a:r>
            <a:r>
              <a:rPr lang="ru-RU" sz="2400" dirty="0" err="1" smtClean="0">
                <a:latin typeface="Times New Roman" panose="02020603050405020304" pitchFamily="18" charset="0"/>
                <a:cs typeface="Times New Roman" panose="02020603050405020304" pitchFamily="18" charset="0"/>
              </a:rPr>
              <a:t>значно</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посилюють</a:t>
            </a:r>
            <a:r>
              <a:rPr lang="ru-RU" sz="2400" dirty="0" smtClean="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дію</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препаратів</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срібла</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Лікувальні</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препарати</a:t>
            </a:r>
            <a:r>
              <a:rPr lang="ru-RU" sz="2400" dirty="0">
                <a:latin typeface="Times New Roman" panose="02020603050405020304" pitchFamily="18" charset="0"/>
                <a:cs typeface="Times New Roman" panose="02020603050405020304" pitchFamily="18" charset="0"/>
              </a:rPr>
              <a:t> на </a:t>
            </a:r>
            <a:r>
              <a:rPr lang="ru-RU" sz="2400" dirty="0" err="1" smtClean="0">
                <a:latin typeface="Times New Roman" panose="02020603050405020304" pitchFamily="18" charset="0"/>
                <a:cs typeface="Times New Roman" panose="02020603050405020304" pitchFamily="18" charset="0"/>
              </a:rPr>
              <a:t>основі</a:t>
            </a:r>
            <a:r>
              <a:rPr lang="ru-RU" sz="2400" dirty="0">
                <a:latin typeface="Times New Roman" panose="02020603050405020304" pitchFamily="18" charset="0"/>
                <a:cs typeface="Times New Roman" panose="02020603050405020304" pitchFamily="18" charset="0"/>
              </a:rPr>
              <a:t> </a:t>
            </a:r>
            <a:r>
              <a:rPr lang="ru-RU" sz="2400" dirty="0" err="1" smtClean="0">
                <a:solidFill>
                  <a:srgbClr val="FF0000"/>
                </a:solidFill>
                <a:latin typeface="Times New Roman" panose="02020603050405020304" pitchFamily="18" charset="0"/>
                <a:cs typeface="Times New Roman" panose="02020603050405020304" pitchFamily="18" charset="0"/>
              </a:rPr>
              <a:t>нанотехнологій</a:t>
            </a:r>
            <a:r>
              <a:rPr lang="ru-RU" sz="2400" dirty="0" smtClean="0">
                <a:solidFill>
                  <a:srgbClr val="FF0000"/>
                </a:solidFill>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дозволяють</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здешевити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їх</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виробництво</a:t>
            </a:r>
            <a:r>
              <a:rPr lang="ru-RU" sz="2400" dirty="0">
                <a:latin typeface="Times New Roman" panose="02020603050405020304" pitchFamily="18" charset="0"/>
                <a:cs typeface="Times New Roman" panose="02020603050405020304" pitchFamily="18" charset="0"/>
              </a:rPr>
              <a:t> та </a:t>
            </a:r>
            <a:r>
              <a:rPr lang="ru-RU" sz="2400" dirty="0" err="1">
                <a:latin typeface="Times New Roman" panose="02020603050405020304" pitchFamily="18" charset="0"/>
                <a:cs typeface="Times New Roman" panose="02020603050405020304" pitchFamily="18" charset="0"/>
              </a:rPr>
              <a:t>зробити</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більш</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доступними</a:t>
            </a:r>
            <a:r>
              <a:rPr lang="ru-RU" sz="2400" dirty="0" smtClean="0">
                <a:latin typeface="Times New Roman" panose="02020603050405020304" pitchFamily="18" charset="0"/>
                <a:cs typeface="Times New Roman" panose="02020603050405020304" pitchFamily="18" charset="0"/>
              </a:rPr>
              <a:t> </a:t>
            </a:r>
            <a:r>
              <a:rPr lang="ru-RU" sz="2400" dirty="0">
                <a:latin typeface="Times New Roman" panose="02020603050405020304" pitchFamily="18" charset="0"/>
                <a:cs typeface="Times New Roman" panose="02020603050405020304" pitchFamily="18" charset="0"/>
              </a:rPr>
              <a:t>для </a:t>
            </a:r>
            <a:r>
              <a:rPr lang="ru-RU" sz="2400" dirty="0" err="1">
                <a:latin typeface="Times New Roman" panose="02020603050405020304" pitchFamily="18" charset="0"/>
                <a:cs typeface="Times New Roman" panose="02020603050405020304" pitchFamily="18" charset="0"/>
              </a:rPr>
              <a:t>лікування</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багатьох</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захворювань</a:t>
            </a:r>
            <a:r>
              <a:rPr lang="ru-RU" sz="2400" dirty="0">
                <a:latin typeface="Times New Roman" panose="02020603050405020304" pitchFamily="18" charset="0"/>
                <a:cs typeface="Times New Roman" panose="02020603050405020304" pitchFamily="18" charset="0"/>
              </a:rPr>
              <a:t>.</a:t>
            </a:r>
          </a:p>
        </p:txBody>
      </p:sp>
      <p:sp>
        <p:nvSpPr>
          <p:cNvPr id="2" name="Номер слайда 1"/>
          <p:cNvSpPr>
            <a:spLocks noGrp="1"/>
          </p:cNvSpPr>
          <p:nvPr>
            <p:ph type="sldNum" sz="quarter" idx="12"/>
          </p:nvPr>
        </p:nvSpPr>
        <p:spPr/>
        <p:txBody>
          <a:bodyPr/>
          <a:lstStyle/>
          <a:p>
            <a:fld id="{31E7FFEE-C820-45D6-9766-CE5DCFAF3999}" type="slidenum">
              <a:rPr lang="ru-RU" smtClean="0"/>
              <a:t>26</a:t>
            </a:fld>
            <a:endParaRPr lang="ru-RU"/>
          </a:p>
        </p:txBody>
      </p:sp>
    </p:spTree>
    <p:extLst>
      <p:ext uri="{BB962C8B-B14F-4D97-AF65-F5344CB8AC3E}">
        <p14:creationId xmlns:p14="http://schemas.microsoft.com/office/powerpoint/2010/main" val="320866907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661999" y="158234"/>
            <a:ext cx="1550746" cy="461665"/>
          </a:xfrm>
          <a:prstGeom prst="rect">
            <a:avLst/>
          </a:prstGeom>
        </p:spPr>
        <p:txBody>
          <a:bodyPr wrap="none">
            <a:spAutoFit/>
          </a:bodyPr>
          <a:lstStyle/>
          <a:p>
            <a:r>
              <a:rPr lang="ru-RU" sz="2400" b="1" dirty="0" err="1">
                <a:latin typeface="Times New Roman" panose="02020603050405020304" pitchFamily="18" charset="0"/>
                <a:cs typeface="Times New Roman" panose="02020603050405020304" pitchFamily="18" charset="0"/>
              </a:rPr>
              <a:t>Висновки</a:t>
            </a:r>
            <a:endParaRPr lang="ru-RU" sz="2400" b="1" dirty="0">
              <a:latin typeface="Times New Roman" panose="02020603050405020304" pitchFamily="18" charset="0"/>
              <a:cs typeface="Times New Roman" panose="02020603050405020304" pitchFamily="18" charset="0"/>
            </a:endParaRPr>
          </a:p>
        </p:txBody>
      </p:sp>
      <p:sp>
        <p:nvSpPr>
          <p:cNvPr id="2" name="Прямоугольник 1"/>
          <p:cNvSpPr/>
          <p:nvPr/>
        </p:nvSpPr>
        <p:spPr>
          <a:xfrm>
            <a:off x="101115" y="619899"/>
            <a:ext cx="8672513" cy="5632311"/>
          </a:xfrm>
          <a:prstGeom prst="rect">
            <a:avLst/>
          </a:prstGeom>
        </p:spPr>
        <p:txBody>
          <a:bodyPr wrap="square">
            <a:spAutoFit/>
          </a:bodyPr>
          <a:lstStyle/>
          <a:p>
            <a:pPr marL="342900" lvl="0" indent="-342900" algn="just">
              <a:spcAft>
                <a:spcPts val="0"/>
              </a:spcAft>
              <a:buFont typeface="+mj-lt"/>
              <a:buAutoNum type="arabicParenR"/>
            </a:pPr>
            <a:r>
              <a:rPr lang="uk-UA" sz="2000" dirty="0">
                <a:latin typeface="Times New Roman" panose="02020603050405020304" pitchFamily="18" charset="0"/>
                <a:ea typeface="Calibri" panose="020F0502020204030204" pitchFamily="34" charset="0"/>
                <a:cs typeface="Times New Roman" panose="02020603050405020304" pitchFamily="18" charset="0"/>
              </a:rPr>
              <a:t>Мідь знаходиться в природі у вигляді самородків та у вигляді різних </a:t>
            </a:r>
            <a:r>
              <a:rPr lang="uk-UA" sz="2000" dirty="0" err="1">
                <a:latin typeface="Times New Roman" panose="02020603050405020304" pitchFamily="18" charset="0"/>
                <a:ea typeface="Calibri" panose="020F0502020204030204" pitchFamily="34" charset="0"/>
                <a:cs typeface="Times New Roman" panose="02020603050405020304" pitchFamily="18" charset="0"/>
              </a:rPr>
              <a:t>сполук</a:t>
            </a:r>
            <a:r>
              <a:rPr lang="uk-UA" sz="2000" dirty="0">
                <a:latin typeface="Times New Roman" panose="02020603050405020304" pitchFamily="18" charset="0"/>
                <a:ea typeface="Calibri" panose="020F0502020204030204" pitchFamily="34" charset="0"/>
                <a:cs typeface="Times New Roman" panose="02020603050405020304" pitchFamily="18" charset="0"/>
              </a:rPr>
              <a:t>. Встановлено 250 мінералів міді, але у промисловості застосовують лише 20 мінералів. 65% мідної руди знаходяться на території Північної та Південної Америки. В Чилі – близько 20 % світового запасу. </a:t>
            </a:r>
            <a:endParaRPr lang="ru-RU" sz="2000" dirty="0">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gn="just">
              <a:spcAft>
                <a:spcPts val="0"/>
              </a:spcAft>
              <a:buFont typeface="+mj-lt"/>
              <a:buAutoNum type="arabicParenR"/>
            </a:pPr>
            <a:r>
              <a:rPr lang="uk-UA" sz="2000" dirty="0">
                <a:latin typeface="Times New Roman" panose="02020603050405020304" pitchFamily="18" charset="0"/>
                <a:ea typeface="Calibri" panose="020F0502020204030204" pitchFamily="34" charset="0"/>
                <a:cs typeface="Times New Roman" panose="02020603050405020304" pitchFamily="18" charset="0"/>
              </a:rPr>
              <a:t>Мікроелемент мідь необхідний організму для виконання важливих функцій – утворення кісткової сполучної тканини та вироблення специфічних ферментів, які відіграють значну роль. Мікроелемент мідь бере активну участь у формуванні будови білків сполучної тканини – колагену та еластину, які є важливими структурними компонентами кісткової і хрящової тканини, шкіри, </a:t>
            </a:r>
            <a:r>
              <a:rPr lang="uk-UA" sz="2000" dirty="0" err="1">
                <a:latin typeface="Times New Roman" panose="02020603050405020304" pitchFamily="18" charset="0"/>
                <a:ea typeface="Calibri" panose="020F0502020204030204" pitchFamily="34" charset="0"/>
                <a:cs typeface="Times New Roman" panose="02020603050405020304" pitchFamily="18" charset="0"/>
              </a:rPr>
              <a:t>легенів</a:t>
            </a:r>
            <a:r>
              <a:rPr lang="uk-UA" sz="2000" dirty="0">
                <a:latin typeface="Times New Roman" panose="02020603050405020304" pitchFamily="18" charset="0"/>
                <a:ea typeface="Calibri" panose="020F0502020204030204" pitchFamily="34" charset="0"/>
                <a:cs typeface="Times New Roman" panose="02020603050405020304" pitchFamily="18" charset="0"/>
              </a:rPr>
              <a:t>, стінок кровоносних судин та інші. Потреба людини в мікроелементу міді за добу – 1-2 мг.</a:t>
            </a:r>
            <a:endParaRPr lang="ru-RU" sz="2000" dirty="0">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gn="just">
              <a:spcAft>
                <a:spcPts val="0"/>
              </a:spcAft>
              <a:buFont typeface="+mj-lt"/>
              <a:buAutoNum type="arabicParenR"/>
            </a:pPr>
            <a:r>
              <a:rPr lang="uk-UA" sz="2000" dirty="0">
                <a:latin typeface="Times New Roman" panose="02020603050405020304" pitchFamily="18" charset="0"/>
                <a:ea typeface="Calibri" panose="020F0502020204030204" pitchFamily="34" charset="0"/>
                <a:cs typeface="Times New Roman" panose="02020603050405020304" pitchFamily="18" charset="0"/>
              </a:rPr>
              <a:t>В косметології необхідний мікроелемент мідь застосовують для відновлення шкірних покровів та загоєння ран, тому що всі процеси відновлення залежать від </a:t>
            </a:r>
            <a:r>
              <a:rPr lang="uk-UA" sz="2000" dirty="0" err="1">
                <a:latin typeface="Times New Roman" panose="02020603050405020304" pitchFamily="18" charset="0"/>
                <a:ea typeface="Calibri" panose="020F0502020204030204" pitchFamily="34" charset="0"/>
                <a:cs typeface="Times New Roman" panose="02020603050405020304" pitchFamily="18" charset="0"/>
              </a:rPr>
              <a:t>мідьзберігаючих</a:t>
            </a:r>
            <a:r>
              <a:rPr lang="uk-UA" sz="2000" dirty="0">
                <a:latin typeface="Times New Roman" panose="02020603050405020304" pitchFamily="18" charset="0"/>
                <a:ea typeface="Calibri" panose="020F0502020204030204" pitchFamily="34" charset="0"/>
                <a:cs typeface="Times New Roman" panose="02020603050405020304" pitchFamily="18" charset="0"/>
              </a:rPr>
              <a:t> білків. </a:t>
            </a:r>
            <a:endParaRPr lang="ru-RU" sz="2000" dirty="0">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gn="just">
              <a:spcAft>
                <a:spcPts val="0"/>
              </a:spcAft>
              <a:buFont typeface="+mj-lt"/>
              <a:buAutoNum type="arabicParenR"/>
            </a:pPr>
            <a:r>
              <a:rPr lang="uk-UA" sz="2000" dirty="0">
                <a:latin typeface="Times New Roman" panose="02020603050405020304" pitchFamily="18" charset="0"/>
                <a:ea typeface="Calibri" panose="020F0502020204030204" pitchFamily="34" charset="0"/>
                <a:cs typeface="Times New Roman" panose="02020603050405020304" pitchFamily="18" charset="0"/>
              </a:rPr>
              <a:t>Робітники сільського господарства страждають від надмірного застосування добрив та пестицидів. Щоб позбутись багатьох негативних явищ, розпочали застосовувати препарати міді, тому що вони покращують якість ґрунту, посилюють ріст та аромат, зміцнюють рослини.</a:t>
            </a:r>
            <a:endParaRPr lang="ru-RU" sz="20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3" name="Номер слайда 2"/>
          <p:cNvSpPr>
            <a:spLocks noGrp="1"/>
          </p:cNvSpPr>
          <p:nvPr>
            <p:ph type="sldNum" sz="quarter" idx="12"/>
          </p:nvPr>
        </p:nvSpPr>
        <p:spPr/>
        <p:txBody>
          <a:bodyPr/>
          <a:lstStyle/>
          <a:p>
            <a:fld id="{31E7FFEE-C820-45D6-9766-CE5DCFAF3999}" type="slidenum">
              <a:rPr lang="ru-RU" smtClean="0"/>
              <a:t>27</a:t>
            </a:fld>
            <a:endParaRPr lang="ru-RU"/>
          </a:p>
        </p:txBody>
      </p:sp>
    </p:spTree>
    <p:extLst>
      <p:ext uri="{BB962C8B-B14F-4D97-AF65-F5344CB8AC3E}">
        <p14:creationId xmlns:p14="http://schemas.microsoft.com/office/powerpoint/2010/main" val="158121596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121757"/>
            <a:ext cx="8801100" cy="6863417"/>
          </a:xfrm>
          <a:prstGeom prst="rect">
            <a:avLst/>
          </a:prstGeom>
        </p:spPr>
        <p:txBody>
          <a:bodyPr wrap="square">
            <a:spAutoFit/>
          </a:bodyPr>
          <a:lstStyle/>
          <a:p>
            <a:pPr marL="357188" lvl="0" indent="-357188" algn="just">
              <a:spcAft>
                <a:spcPts val="0"/>
              </a:spcAft>
            </a:pPr>
            <a:r>
              <a:rPr lang="uk-UA" sz="2000" dirty="0" smtClean="0">
                <a:latin typeface="Times New Roman" panose="02020603050405020304" pitchFamily="18" charset="0"/>
                <a:ea typeface="Calibri" panose="020F0502020204030204" pitchFamily="34" charset="0"/>
                <a:cs typeface="Times New Roman" panose="02020603050405020304" pitchFamily="18" charset="0"/>
              </a:rPr>
              <a:t>5) До </a:t>
            </a:r>
            <a:r>
              <a:rPr lang="uk-UA" sz="2000" dirty="0">
                <a:latin typeface="Times New Roman" panose="02020603050405020304" pitchFamily="18" charset="0"/>
                <a:ea typeface="Calibri" panose="020F0502020204030204" pitchFamily="34" charset="0"/>
                <a:cs typeface="Times New Roman" panose="02020603050405020304" pitchFamily="18" charset="0"/>
              </a:rPr>
              <a:t>важливих природних мінералів, що містить мідь, належать малахіт і азурит. Малахіт широко застосовують при виготовлені ювелірних прикрас. Бактерицидні властивості успішно засовувалися лікарями для лікування шкірних захворювань. Азурит також застосовується при виготовлені ювелірних прикрас, але його недоліком є його підвищена крихкість. Тому у ювелірній промисловості найчастіше застосовують азурит-малахіт. В епоху відродження застосовували мінерал азурит для виготовлення синього пігменту, який використовували видатні майстри живопису – Рафаель та </a:t>
            </a:r>
            <a:r>
              <a:rPr lang="uk-UA" sz="2000" dirty="0" smtClean="0">
                <a:latin typeface="Times New Roman" panose="02020603050405020304" pitchFamily="18" charset="0"/>
                <a:ea typeface="Calibri" panose="020F0502020204030204" pitchFamily="34" charset="0"/>
                <a:cs typeface="Times New Roman" panose="02020603050405020304" pitchFamily="18" charset="0"/>
              </a:rPr>
              <a:t>Мікеланджело.</a:t>
            </a:r>
            <a:endParaRPr lang="ru-RU" sz="2000" dirty="0" smtClean="0">
              <a:latin typeface="Times New Roman" panose="02020603050405020304" pitchFamily="18" charset="0"/>
              <a:ea typeface="Calibri" panose="020F0502020204030204" pitchFamily="34" charset="0"/>
              <a:cs typeface="Times New Roman" panose="02020603050405020304" pitchFamily="18" charset="0"/>
            </a:endParaRPr>
          </a:p>
          <a:p>
            <a:pPr marL="357188" lvl="0" indent="-357188" algn="just">
              <a:spcAft>
                <a:spcPts val="0"/>
              </a:spcAft>
            </a:pPr>
            <a:r>
              <a:rPr lang="ru-RU" sz="2000" dirty="0" smtClean="0">
                <a:latin typeface="Times New Roman" panose="02020603050405020304" pitchFamily="18" charset="0"/>
                <a:ea typeface="Calibri" panose="020F0502020204030204" pitchFamily="34" charset="0"/>
                <a:cs typeface="Times New Roman" panose="02020603050405020304" pitchFamily="18" charset="0"/>
              </a:rPr>
              <a:t>6) </a:t>
            </a:r>
            <a:r>
              <a:rPr lang="uk-UA" sz="2000" dirty="0" smtClean="0">
                <a:latin typeface="Times New Roman" panose="02020603050405020304" pitchFamily="18" charset="0"/>
                <a:ea typeface="Calibri" panose="020F0502020204030204" pitchFamily="34" charset="0"/>
                <a:cs typeface="Times New Roman" panose="02020603050405020304" pitchFamily="18" charset="0"/>
              </a:rPr>
              <a:t>Метал </a:t>
            </a:r>
            <a:r>
              <a:rPr lang="uk-UA" sz="2000" dirty="0">
                <a:latin typeface="Times New Roman" panose="02020603050405020304" pitchFamily="18" charset="0"/>
                <a:ea typeface="Calibri" panose="020F0502020204030204" pitchFamily="34" charset="0"/>
                <a:cs typeface="Times New Roman" panose="02020603050405020304" pitchFamily="18" charset="0"/>
              </a:rPr>
              <a:t>мідь застосовують у промисловості, завдяки його достатньо високій тепло- та електропровідності. Мідний дріт застосовують в усіх приладах, які працюють на електриці. Мідь є гарним провідником, тому що не схильний до займання, як алюміній. Маючи низький питомий опір, мідь також застосовується в електротехніці при виробництві силових кабелів та дротів для трансформаторів. Метал мідь застосовується у виробництві автомобілів та інших транспортних засобів. Універсальність мідних труб є в тому, що вони використовуються для транспортування різних рідин та за будь-яких умов, також вони стійкі до корозії та мають досить високі бактерицидні властивості, оскільки вода у мідних резервуарах не цвіте та в ній не розмножуються хвороботворні мікроорганізми. По мідним трубам можна переміщувати рідину при температурі від 100 °С до 250 °С при цьому труби не плавляться, не тріскають і не деформуються. </a:t>
            </a:r>
            <a:endParaRPr lang="ru-RU" sz="20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2" name="Номер слайда 1"/>
          <p:cNvSpPr>
            <a:spLocks noGrp="1"/>
          </p:cNvSpPr>
          <p:nvPr>
            <p:ph type="sldNum" sz="quarter" idx="12"/>
          </p:nvPr>
        </p:nvSpPr>
        <p:spPr/>
        <p:txBody>
          <a:bodyPr/>
          <a:lstStyle/>
          <a:p>
            <a:fld id="{31E7FFEE-C820-45D6-9766-CE5DCFAF3999}" type="slidenum">
              <a:rPr lang="ru-RU" smtClean="0"/>
              <a:t>28</a:t>
            </a:fld>
            <a:endParaRPr lang="ru-RU"/>
          </a:p>
        </p:txBody>
      </p:sp>
    </p:spTree>
    <p:extLst>
      <p:ext uri="{BB962C8B-B14F-4D97-AF65-F5344CB8AC3E}">
        <p14:creationId xmlns:p14="http://schemas.microsoft.com/office/powerpoint/2010/main" val="86037291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0"/>
            <a:ext cx="8858250" cy="6370975"/>
          </a:xfrm>
          <a:prstGeom prst="rect">
            <a:avLst/>
          </a:prstGeom>
        </p:spPr>
        <p:txBody>
          <a:bodyPr wrap="square">
            <a:spAutoFit/>
          </a:bodyPr>
          <a:lstStyle/>
          <a:p>
            <a:pPr marL="271463" lvl="0" indent="-271463" algn="just">
              <a:spcAft>
                <a:spcPts val="0"/>
              </a:spcAft>
            </a:pPr>
            <a:r>
              <a:rPr lang="uk-UA" sz="2400" dirty="0" smtClean="0">
                <a:latin typeface="Times New Roman" panose="02020603050405020304" pitchFamily="18" charset="0"/>
                <a:ea typeface="Calibri" panose="020F0502020204030204" pitchFamily="34" charset="0"/>
                <a:cs typeface="Times New Roman" panose="02020603050405020304" pitchFamily="18" charset="0"/>
              </a:rPr>
              <a:t>7) Одним </a:t>
            </a:r>
            <a:r>
              <a:rPr lang="uk-UA" sz="2400" dirty="0">
                <a:latin typeface="Times New Roman" panose="02020603050405020304" pitchFamily="18" charset="0"/>
                <a:ea typeface="Calibri" panose="020F0502020204030204" pitchFamily="34" charset="0"/>
                <a:cs typeface="Times New Roman" panose="02020603050405020304" pitchFamily="18" charset="0"/>
              </a:rPr>
              <a:t>з важливих фізичних властивостей металу мідь є те, що він має магнітні властивості, а це підвищує попит на даний метал при виробництві електротехнічної продукції. Треба відмітити, що на поверхні металу утворюється захисна плівка, яка захищає мідь від руйнування. </a:t>
            </a:r>
            <a:endParaRPr lang="ru-RU" sz="2400" dirty="0">
              <a:latin typeface="Calibri" panose="020F0502020204030204" pitchFamily="34" charset="0"/>
              <a:ea typeface="Calibri" panose="020F0502020204030204" pitchFamily="34" charset="0"/>
              <a:cs typeface="Times New Roman" panose="02020603050405020304" pitchFamily="18" charset="0"/>
            </a:endParaRPr>
          </a:p>
          <a:p>
            <a:pPr marL="271463" lvl="0" indent="-271463" algn="just">
              <a:spcAft>
                <a:spcPts val="0"/>
              </a:spcAft>
            </a:pPr>
            <a:r>
              <a:rPr lang="uk-UA" sz="2400" dirty="0" smtClean="0">
                <a:latin typeface="Times New Roman" panose="02020603050405020304" pitchFamily="18" charset="0"/>
                <a:ea typeface="Calibri" panose="020F0502020204030204" pitchFamily="34" charset="0"/>
                <a:cs typeface="Times New Roman" panose="02020603050405020304" pitchFamily="18" charset="0"/>
              </a:rPr>
              <a:t>8) Сучасні </a:t>
            </a:r>
            <a:r>
              <a:rPr lang="uk-UA" sz="2400" dirty="0">
                <a:latin typeface="Times New Roman" panose="02020603050405020304" pitchFamily="18" charset="0"/>
                <a:ea typeface="Calibri" panose="020F0502020204030204" pitchFamily="34" charset="0"/>
                <a:cs typeface="Times New Roman" panose="02020603050405020304" pitchFamily="18" charset="0"/>
              </a:rPr>
              <a:t>дослідження показали, що мідний посуд має кращі якості, ніж кухонний посуд, який виготовили з нержавіючої сталі. Для виготовлення ювелірних прикрас використовують сплави міді із золотом, оскільки мідь підвищує зносостійкість.</a:t>
            </a:r>
            <a:endParaRPr lang="ru-RU" sz="2400" dirty="0">
              <a:latin typeface="Calibri" panose="020F0502020204030204" pitchFamily="34" charset="0"/>
              <a:ea typeface="Calibri" panose="020F0502020204030204" pitchFamily="34" charset="0"/>
              <a:cs typeface="Times New Roman" panose="02020603050405020304" pitchFamily="18" charset="0"/>
            </a:endParaRPr>
          </a:p>
          <a:p>
            <a:pPr marL="271463" lvl="0" indent="-271463" algn="just">
              <a:spcAft>
                <a:spcPts val="0"/>
              </a:spcAft>
            </a:pPr>
            <a:r>
              <a:rPr lang="uk-UA" sz="2400" dirty="0" smtClean="0">
                <a:latin typeface="Times New Roman" panose="02020603050405020304" pitchFamily="18" charset="0"/>
                <a:ea typeface="Calibri" panose="020F0502020204030204" pitchFamily="34" charset="0"/>
                <a:cs typeface="Times New Roman" panose="02020603050405020304" pitchFamily="18" charset="0"/>
              </a:rPr>
              <a:t>9) Незважаючи </a:t>
            </a:r>
            <a:r>
              <a:rPr lang="uk-UA" sz="2400" dirty="0">
                <a:latin typeface="Times New Roman" panose="02020603050405020304" pitchFamily="18" charset="0"/>
                <a:ea typeface="Calibri" panose="020F0502020204030204" pitchFamily="34" charset="0"/>
                <a:cs typeface="Times New Roman" panose="02020603050405020304" pitchFamily="18" charset="0"/>
              </a:rPr>
              <a:t>на відмінність у токсикологічних показниках НЧ міді, отриманих різними </a:t>
            </a:r>
            <a:r>
              <a:rPr lang="uk-UA" sz="2400" dirty="0" err="1">
                <a:latin typeface="Times New Roman" panose="02020603050405020304" pitchFamily="18" charset="0"/>
                <a:ea typeface="Calibri" panose="020F0502020204030204" pitchFamily="34" charset="0"/>
                <a:cs typeface="Times New Roman" panose="02020603050405020304" pitchFamily="18" charset="0"/>
              </a:rPr>
              <a:t>модифікуючими</a:t>
            </a:r>
            <a:r>
              <a:rPr lang="uk-UA" sz="2400" dirty="0">
                <a:latin typeface="Times New Roman" panose="02020603050405020304" pitchFamily="18" charset="0"/>
                <a:ea typeface="Calibri" panose="020F0502020204030204" pitchFamily="34" charset="0"/>
                <a:cs typeface="Times New Roman" panose="02020603050405020304" pitchFamily="18" charset="0"/>
              </a:rPr>
              <a:t> факторами, їхня токсичність, як показали результати проведених досліджень, значно менші, ніж токсичність солей міді. Токсичність НЧ </a:t>
            </a:r>
            <a:r>
              <a:rPr lang="en-US" sz="2400" dirty="0">
                <a:latin typeface="Times New Roman" panose="02020603050405020304" pitchFamily="18" charset="0"/>
                <a:ea typeface="Calibri" panose="020F0502020204030204" pitchFamily="34" charset="0"/>
                <a:cs typeface="Times New Roman" panose="02020603050405020304" pitchFamily="18" charset="0"/>
              </a:rPr>
              <a:t>Cu</a:t>
            </a:r>
            <a:r>
              <a:rPr lang="uk-UA" sz="2400" dirty="0">
                <a:latin typeface="Times New Roman" panose="02020603050405020304" pitchFamily="18" charset="0"/>
                <a:ea typeface="Calibri" panose="020F0502020204030204" pitchFamily="34" charset="0"/>
                <a:cs typeface="Times New Roman" panose="02020603050405020304" pitchFamily="18" charset="0"/>
              </a:rPr>
              <a:t> збільшується зі зменшенням їх розмірів. Лікувальні препарати на основі нанотехнологій дозволяють здешевити їхнє виробництво та зробити більш доступними для лікування багатьох захворювань.</a:t>
            </a:r>
            <a:endParaRPr lang="ru-RU" sz="2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Номер слайда 1"/>
          <p:cNvSpPr>
            <a:spLocks noGrp="1"/>
          </p:cNvSpPr>
          <p:nvPr>
            <p:ph type="sldNum" sz="quarter" idx="12"/>
          </p:nvPr>
        </p:nvSpPr>
        <p:spPr/>
        <p:txBody>
          <a:bodyPr/>
          <a:lstStyle/>
          <a:p>
            <a:fld id="{31E7FFEE-C820-45D6-9766-CE5DCFAF3999}" type="slidenum">
              <a:rPr lang="ru-RU" smtClean="0"/>
              <a:t>29</a:t>
            </a:fld>
            <a:endParaRPr lang="ru-RU"/>
          </a:p>
        </p:txBody>
      </p:sp>
    </p:spTree>
    <p:extLst>
      <p:ext uri="{BB962C8B-B14F-4D97-AF65-F5344CB8AC3E}">
        <p14:creationId xmlns:p14="http://schemas.microsoft.com/office/powerpoint/2010/main" val="200554077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982700" y="0"/>
            <a:ext cx="1350050" cy="669542"/>
          </a:xfrm>
          <a:prstGeom prst="rect">
            <a:avLst/>
          </a:prstGeom>
        </p:spPr>
        <p:txBody>
          <a:bodyPr wrap="none">
            <a:spAutoFit/>
          </a:bodyPr>
          <a:lstStyle/>
          <a:p>
            <a:pPr algn="ctr">
              <a:lnSpc>
                <a:spcPct val="150000"/>
              </a:lnSpc>
              <a:spcAft>
                <a:spcPts val="0"/>
              </a:spcAft>
            </a:pPr>
            <a:r>
              <a:rPr lang="uk-UA" sz="2800" b="1" dirty="0">
                <a:latin typeface="Times New Roman" panose="02020603050405020304" pitchFamily="18" charset="0"/>
                <a:ea typeface="Calibri" panose="020F0502020204030204" pitchFamily="34" charset="0"/>
                <a:cs typeface="Times New Roman" panose="02020603050405020304" pitchFamily="18" charset="0"/>
              </a:rPr>
              <a:t>ЗМІСТ</a:t>
            </a:r>
            <a:endParaRPr lang="ru-RU" sz="2800" b="1"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 name="Прямоугольник 4"/>
          <p:cNvSpPr/>
          <p:nvPr/>
        </p:nvSpPr>
        <p:spPr>
          <a:xfrm>
            <a:off x="786313" y="779294"/>
            <a:ext cx="5860579" cy="5847755"/>
          </a:xfrm>
          <a:prstGeom prst="rect">
            <a:avLst/>
          </a:prstGeom>
        </p:spPr>
        <p:txBody>
          <a:bodyPr wrap="none">
            <a:spAutoFit/>
          </a:bodyPr>
          <a:lstStyle/>
          <a:p>
            <a:r>
              <a:rPr lang="ru-RU" sz="2200" b="1" dirty="0" smtClean="0">
                <a:latin typeface="Times New Roman" panose="02020603050405020304" pitchFamily="18" charset="0"/>
                <a:ea typeface="Calibri" panose="020F0502020204030204" pitchFamily="34" charset="0"/>
                <a:cs typeface="Times New Roman" panose="02020603050405020304" pitchFamily="18" charset="0"/>
              </a:rPr>
              <a:t>ВСТУП</a:t>
            </a:r>
          </a:p>
          <a:p>
            <a:r>
              <a:rPr lang="ru-RU" sz="2200" b="1" dirty="0" smtClean="0">
                <a:latin typeface="Times New Roman" panose="02020603050405020304" pitchFamily="18" charset="0"/>
                <a:ea typeface="Calibri" panose="020F0502020204030204" pitchFamily="34" charset="0"/>
                <a:cs typeface="Times New Roman" panose="02020603050405020304" pitchFamily="18" charset="0"/>
              </a:rPr>
              <a:t>Глава </a:t>
            </a:r>
            <a:r>
              <a:rPr lang="ru-RU" sz="2200" b="1" dirty="0">
                <a:latin typeface="Times New Roman" panose="02020603050405020304" pitchFamily="18" charset="0"/>
                <a:ea typeface="Calibri" panose="020F0502020204030204" pitchFamily="34" charset="0"/>
                <a:cs typeface="Times New Roman" panose="02020603050405020304" pitchFamily="18" charset="0"/>
              </a:rPr>
              <a:t>1. </a:t>
            </a:r>
            <a:r>
              <a:rPr lang="ru-RU" sz="2200" b="1" dirty="0" err="1">
                <a:latin typeface="Times New Roman" panose="02020603050405020304" pitchFamily="18" charset="0"/>
                <a:ea typeface="Calibri" panose="020F0502020204030204" pitchFamily="34" charset="0"/>
                <a:cs typeface="Times New Roman" panose="02020603050405020304" pitchFamily="18" charset="0"/>
              </a:rPr>
              <a:t>Властивості</a:t>
            </a:r>
            <a:r>
              <a:rPr lang="ru-RU" sz="2200" b="1" dirty="0">
                <a:latin typeface="Times New Roman" panose="02020603050405020304" pitchFamily="18" charset="0"/>
                <a:ea typeface="Calibri" panose="020F0502020204030204" pitchFamily="34" charset="0"/>
                <a:cs typeface="Times New Roman" panose="02020603050405020304" pitchFamily="18" charset="0"/>
              </a:rPr>
              <a:t> </a:t>
            </a:r>
            <a:r>
              <a:rPr lang="ru-RU" sz="2200" b="1" dirty="0" err="1">
                <a:latin typeface="Times New Roman" panose="02020603050405020304" pitchFamily="18" charset="0"/>
                <a:ea typeface="Calibri" panose="020F0502020204030204" pitchFamily="34" charset="0"/>
                <a:cs typeface="Times New Roman" panose="02020603050405020304" pitchFamily="18" charset="0"/>
              </a:rPr>
              <a:t>мікроелементу</a:t>
            </a:r>
            <a:r>
              <a:rPr lang="ru-RU" sz="2200" b="1" dirty="0">
                <a:latin typeface="Times New Roman" panose="02020603050405020304" pitchFamily="18" charset="0"/>
                <a:ea typeface="Calibri" panose="020F0502020204030204" pitchFamily="34" charset="0"/>
                <a:cs typeface="Times New Roman" panose="02020603050405020304" pitchFamily="18" charset="0"/>
              </a:rPr>
              <a:t> </a:t>
            </a:r>
            <a:r>
              <a:rPr lang="ru-RU" sz="2200" b="1" dirty="0" err="1" smtClean="0">
                <a:latin typeface="Times New Roman" panose="02020603050405020304" pitchFamily="18" charset="0"/>
                <a:ea typeface="Calibri" panose="020F0502020204030204" pitchFamily="34" charset="0"/>
                <a:cs typeface="Times New Roman" panose="02020603050405020304" pitchFamily="18" charset="0"/>
              </a:rPr>
              <a:t>мідь</a:t>
            </a:r>
            <a:endParaRPr lang="ru-RU" sz="2200" b="1" dirty="0" smtClean="0">
              <a:latin typeface="Times New Roman" panose="02020603050405020304" pitchFamily="18" charset="0"/>
              <a:ea typeface="Calibri" panose="020F0502020204030204" pitchFamily="34" charset="0"/>
              <a:cs typeface="Times New Roman" panose="02020603050405020304" pitchFamily="18" charset="0"/>
            </a:endParaRPr>
          </a:p>
          <a:p>
            <a:r>
              <a:rPr lang="ru-RU" sz="2200" dirty="0">
                <a:latin typeface="Times New Roman" panose="02020603050405020304" pitchFamily="18" charset="0"/>
                <a:cs typeface="Times New Roman" panose="02020603050405020304" pitchFamily="18" charset="0"/>
              </a:rPr>
              <a:t>1.1 </a:t>
            </a:r>
            <a:r>
              <a:rPr lang="ru-RU" sz="2200" dirty="0" err="1">
                <a:latin typeface="Times New Roman" panose="02020603050405020304" pitchFamily="18" charset="0"/>
                <a:cs typeface="Times New Roman" panose="02020603050405020304" pitchFamily="18" charset="0"/>
              </a:rPr>
              <a:t>Фізико-хімічні</a:t>
            </a:r>
            <a:r>
              <a:rPr lang="ru-RU" sz="2200" dirty="0">
                <a:latin typeface="Times New Roman" panose="02020603050405020304" pitchFamily="18" charset="0"/>
                <a:cs typeface="Times New Roman" panose="02020603050405020304" pitchFamily="18" charset="0"/>
              </a:rPr>
              <a:t> </a:t>
            </a:r>
            <a:r>
              <a:rPr lang="ru-RU" sz="2200" dirty="0" err="1" smtClean="0">
                <a:latin typeface="Times New Roman" panose="02020603050405020304" pitchFamily="18" charset="0"/>
                <a:cs typeface="Times New Roman" panose="02020603050405020304" pitchFamily="18" charset="0"/>
              </a:rPr>
              <a:t>властивості</a:t>
            </a:r>
            <a:endParaRPr lang="ru-RU" sz="2200" dirty="0" smtClean="0">
              <a:latin typeface="Times New Roman" panose="02020603050405020304" pitchFamily="18" charset="0"/>
              <a:cs typeface="Times New Roman" panose="02020603050405020304" pitchFamily="18" charset="0"/>
            </a:endParaRPr>
          </a:p>
          <a:p>
            <a:r>
              <a:rPr lang="ru-RU" sz="2200" dirty="0">
                <a:latin typeface="Times New Roman" panose="02020603050405020304" pitchFamily="18" charset="0"/>
                <a:cs typeface="Times New Roman" panose="02020603050405020304" pitchFamily="18" charset="0"/>
              </a:rPr>
              <a:t>1.2 </a:t>
            </a:r>
            <a:r>
              <a:rPr lang="ru-RU" sz="2200" dirty="0" err="1">
                <a:latin typeface="Times New Roman" panose="02020603050405020304" pitchFamily="18" charset="0"/>
                <a:cs typeface="Times New Roman" panose="02020603050405020304" pitchFamily="18" charset="0"/>
              </a:rPr>
              <a:t>Функції</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мікроелементу</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мідь</a:t>
            </a:r>
            <a:r>
              <a:rPr lang="ru-RU" sz="2200" dirty="0">
                <a:latin typeface="Times New Roman" panose="02020603050405020304" pitchFamily="18" charset="0"/>
                <a:cs typeface="Times New Roman" panose="02020603050405020304" pitchFamily="18" charset="0"/>
              </a:rPr>
              <a:t> в </a:t>
            </a:r>
            <a:r>
              <a:rPr lang="ru-RU" sz="2200" dirty="0" err="1" smtClean="0">
                <a:latin typeface="Times New Roman" panose="02020603050405020304" pitchFamily="18" charset="0"/>
                <a:cs typeface="Times New Roman" panose="02020603050405020304" pitchFamily="18" charset="0"/>
              </a:rPr>
              <a:t>організмі</a:t>
            </a:r>
            <a:endParaRPr lang="ru-RU" sz="2200" dirty="0" smtClean="0">
              <a:latin typeface="Times New Roman" panose="02020603050405020304" pitchFamily="18" charset="0"/>
              <a:cs typeface="Times New Roman" panose="02020603050405020304" pitchFamily="18" charset="0"/>
            </a:endParaRPr>
          </a:p>
          <a:p>
            <a:r>
              <a:rPr lang="ru-RU" sz="2200" dirty="0">
                <a:latin typeface="Times New Roman" panose="02020603050405020304" pitchFamily="18" charset="0"/>
                <a:cs typeface="Times New Roman" panose="02020603050405020304" pitchFamily="18" charset="0"/>
              </a:rPr>
              <a:t>1.3 </a:t>
            </a:r>
            <a:r>
              <a:rPr lang="ru-RU" sz="2200" dirty="0" err="1">
                <a:latin typeface="Times New Roman" panose="02020603050405020304" pitchFamily="18" charset="0"/>
                <a:cs typeface="Times New Roman" panose="02020603050405020304" pitchFamily="18" charset="0"/>
              </a:rPr>
              <a:t>Фармакологічні</a:t>
            </a:r>
            <a:r>
              <a:rPr lang="ru-RU" sz="2200" dirty="0">
                <a:latin typeface="Times New Roman" panose="02020603050405020304" pitchFamily="18" charset="0"/>
                <a:cs typeface="Times New Roman" panose="02020603050405020304" pitchFamily="18" charset="0"/>
              </a:rPr>
              <a:t> </a:t>
            </a:r>
            <a:r>
              <a:rPr lang="ru-RU" sz="2200" dirty="0" err="1" smtClean="0">
                <a:latin typeface="Times New Roman" panose="02020603050405020304" pitchFamily="18" charset="0"/>
                <a:cs typeface="Times New Roman" panose="02020603050405020304" pitchFamily="18" charset="0"/>
              </a:rPr>
              <a:t>властивості</a:t>
            </a:r>
            <a:endParaRPr lang="ru-RU" sz="2200" dirty="0" smtClean="0">
              <a:latin typeface="Times New Roman" panose="02020603050405020304" pitchFamily="18" charset="0"/>
              <a:cs typeface="Times New Roman" panose="02020603050405020304" pitchFamily="18" charset="0"/>
            </a:endParaRPr>
          </a:p>
          <a:p>
            <a:r>
              <a:rPr lang="ru-RU" sz="2200" dirty="0">
                <a:latin typeface="Times New Roman" panose="02020603050405020304" pitchFamily="18" charset="0"/>
                <a:cs typeface="Times New Roman" panose="02020603050405020304" pitchFamily="18" charset="0"/>
              </a:rPr>
              <a:t>1.4 Медико-</a:t>
            </a:r>
            <a:r>
              <a:rPr lang="ru-RU" sz="2200" dirty="0" err="1">
                <a:latin typeface="Times New Roman" panose="02020603050405020304" pitchFamily="18" charset="0"/>
                <a:cs typeface="Times New Roman" panose="02020603050405020304" pitchFamily="18" charset="0"/>
              </a:rPr>
              <a:t>біологічне</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значення</a:t>
            </a:r>
            <a:r>
              <a:rPr lang="ru-RU" sz="2200" dirty="0">
                <a:latin typeface="Times New Roman" panose="02020603050405020304" pitchFamily="18" charset="0"/>
                <a:cs typeface="Times New Roman" panose="02020603050405020304" pitchFamily="18" charset="0"/>
              </a:rPr>
              <a:t> </a:t>
            </a:r>
            <a:r>
              <a:rPr lang="ru-RU" sz="2200" dirty="0" err="1" smtClean="0">
                <a:latin typeface="Times New Roman" panose="02020603050405020304" pitchFamily="18" charset="0"/>
                <a:cs typeface="Times New Roman" panose="02020603050405020304" pitchFamily="18" charset="0"/>
              </a:rPr>
              <a:t>міді</a:t>
            </a:r>
            <a:endParaRPr lang="ru-RU" sz="2200" dirty="0" smtClean="0">
              <a:latin typeface="Times New Roman" panose="02020603050405020304" pitchFamily="18" charset="0"/>
              <a:cs typeface="Times New Roman" panose="02020603050405020304" pitchFamily="18" charset="0"/>
            </a:endParaRPr>
          </a:p>
          <a:p>
            <a:r>
              <a:rPr lang="ru-RU" sz="2200" b="1" dirty="0">
                <a:latin typeface="Times New Roman" panose="02020603050405020304" pitchFamily="18" charset="0"/>
                <a:cs typeface="Times New Roman" panose="02020603050405020304" pitchFamily="18" charset="0"/>
              </a:rPr>
              <a:t>Глава 2. </a:t>
            </a:r>
            <a:r>
              <a:rPr lang="ru-RU" sz="2200" b="1" dirty="0" err="1">
                <a:latin typeface="Times New Roman" panose="02020603050405020304" pitchFamily="18" charset="0"/>
                <a:cs typeface="Times New Roman" panose="02020603050405020304" pitchFamily="18" charset="0"/>
              </a:rPr>
              <a:t>Географія</a:t>
            </a:r>
            <a:r>
              <a:rPr lang="ru-RU" sz="2200" b="1" dirty="0">
                <a:latin typeface="Times New Roman" panose="02020603050405020304" pitchFamily="18" charset="0"/>
                <a:cs typeface="Times New Roman" panose="02020603050405020304" pitchFamily="18" charset="0"/>
              </a:rPr>
              <a:t> </a:t>
            </a:r>
            <a:r>
              <a:rPr lang="ru-RU" sz="2200" b="1" dirty="0" err="1">
                <a:latin typeface="Times New Roman" panose="02020603050405020304" pitchFamily="18" charset="0"/>
                <a:cs typeface="Times New Roman" panose="02020603050405020304" pitchFamily="18" charset="0"/>
              </a:rPr>
              <a:t>міді</a:t>
            </a:r>
            <a:r>
              <a:rPr lang="ru-RU" sz="2200" b="1" dirty="0">
                <a:latin typeface="Times New Roman" panose="02020603050405020304" pitchFamily="18" charset="0"/>
                <a:cs typeface="Times New Roman" panose="02020603050405020304" pitchFamily="18" charset="0"/>
              </a:rPr>
              <a:t> та </a:t>
            </a:r>
            <a:r>
              <a:rPr lang="ru-RU" sz="2200" b="1" dirty="0" err="1">
                <a:latin typeface="Times New Roman" panose="02020603050405020304" pitchFamily="18" charset="0"/>
                <a:cs typeface="Times New Roman" panose="02020603050405020304" pitchFamily="18" charset="0"/>
              </a:rPr>
              <a:t>її</a:t>
            </a:r>
            <a:r>
              <a:rPr lang="ru-RU" sz="2200" b="1" dirty="0">
                <a:latin typeface="Times New Roman" panose="02020603050405020304" pitchFamily="18" charset="0"/>
                <a:cs typeface="Times New Roman" panose="02020603050405020304" pitchFamily="18" charset="0"/>
              </a:rPr>
              <a:t> </a:t>
            </a:r>
            <a:r>
              <a:rPr lang="ru-RU" sz="2200" b="1" dirty="0" err="1" smtClean="0">
                <a:latin typeface="Times New Roman" panose="02020603050405020304" pitchFamily="18" charset="0"/>
                <a:cs typeface="Times New Roman" panose="02020603050405020304" pitchFamily="18" charset="0"/>
              </a:rPr>
              <a:t>видобуток</a:t>
            </a:r>
            <a:endParaRPr lang="ru-RU" sz="2200" b="1" dirty="0" smtClean="0">
              <a:latin typeface="Times New Roman" panose="02020603050405020304" pitchFamily="18" charset="0"/>
              <a:cs typeface="Times New Roman" panose="02020603050405020304" pitchFamily="18" charset="0"/>
            </a:endParaRPr>
          </a:p>
          <a:p>
            <a:r>
              <a:rPr lang="ru-RU" sz="2200" dirty="0">
                <a:latin typeface="Times New Roman" panose="02020603050405020304" pitchFamily="18" charset="0"/>
                <a:cs typeface="Times New Roman" panose="02020603050405020304" pitchFamily="18" charset="0"/>
              </a:rPr>
              <a:t>2.1 </a:t>
            </a:r>
            <a:r>
              <a:rPr lang="ru-RU" sz="2200" dirty="0" err="1">
                <a:latin typeface="Times New Roman" panose="02020603050405020304" pitchFamily="18" charset="0"/>
                <a:cs typeface="Times New Roman" panose="02020603050405020304" pitchFamily="18" charset="0"/>
              </a:rPr>
              <a:t>Знаходження</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металу</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мідь</a:t>
            </a:r>
            <a:r>
              <a:rPr lang="ru-RU" sz="2200" dirty="0">
                <a:latin typeface="Times New Roman" panose="02020603050405020304" pitchFamily="18" charset="0"/>
                <a:cs typeface="Times New Roman" panose="02020603050405020304" pitchFamily="18" charset="0"/>
              </a:rPr>
              <a:t> у </a:t>
            </a:r>
            <a:r>
              <a:rPr lang="ru-RU" sz="2200" dirty="0" err="1" smtClean="0">
                <a:latin typeface="Times New Roman" panose="02020603050405020304" pitchFamily="18" charset="0"/>
                <a:cs typeface="Times New Roman" panose="02020603050405020304" pitchFamily="18" charset="0"/>
              </a:rPr>
              <a:t>природі</a:t>
            </a:r>
            <a:endParaRPr lang="ru-RU" sz="2200" dirty="0" smtClean="0">
              <a:latin typeface="Times New Roman" panose="02020603050405020304" pitchFamily="18" charset="0"/>
              <a:cs typeface="Times New Roman" panose="02020603050405020304" pitchFamily="18" charset="0"/>
            </a:endParaRPr>
          </a:p>
          <a:p>
            <a:r>
              <a:rPr lang="ru-RU" sz="2200" dirty="0">
                <a:latin typeface="Times New Roman" panose="02020603050405020304" pitchFamily="18" charset="0"/>
                <a:cs typeface="Times New Roman" panose="02020603050405020304" pitchFamily="18" charset="0"/>
              </a:rPr>
              <a:t>2.2 Запаси </a:t>
            </a:r>
            <a:r>
              <a:rPr lang="ru-RU" sz="2200" dirty="0" err="1">
                <a:latin typeface="Times New Roman" panose="02020603050405020304" pitchFamily="18" charset="0"/>
                <a:cs typeface="Times New Roman" panose="02020603050405020304" pitchFamily="18" charset="0"/>
              </a:rPr>
              <a:t>металевої</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руди</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міді</a:t>
            </a:r>
            <a:r>
              <a:rPr lang="ru-RU" sz="2200" dirty="0">
                <a:latin typeface="Times New Roman" panose="02020603050405020304" pitchFamily="18" charset="0"/>
                <a:cs typeface="Times New Roman" panose="02020603050405020304" pitchFamily="18" charset="0"/>
              </a:rPr>
              <a:t> в </a:t>
            </a:r>
            <a:r>
              <a:rPr lang="ru-RU" sz="2200" dirty="0" err="1">
                <a:latin typeface="Times New Roman" panose="02020603050405020304" pitchFamily="18" charset="0"/>
                <a:cs typeface="Times New Roman" panose="02020603050405020304" pitchFamily="18" charset="0"/>
              </a:rPr>
              <a:t>різних</a:t>
            </a:r>
            <a:r>
              <a:rPr lang="ru-RU" sz="2200" dirty="0">
                <a:latin typeface="Times New Roman" panose="02020603050405020304" pitchFamily="18" charset="0"/>
                <a:cs typeface="Times New Roman" panose="02020603050405020304" pitchFamily="18" charset="0"/>
              </a:rPr>
              <a:t> </a:t>
            </a:r>
            <a:r>
              <a:rPr lang="ru-RU" sz="2200" dirty="0" err="1" smtClean="0">
                <a:latin typeface="Times New Roman" panose="02020603050405020304" pitchFamily="18" charset="0"/>
                <a:cs typeface="Times New Roman" panose="02020603050405020304" pitchFamily="18" charset="0"/>
              </a:rPr>
              <a:t>країнах</a:t>
            </a:r>
            <a:endParaRPr lang="ru-RU" sz="2200" dirty="0" smtClean="0">
              <a:latin typeface="Times New Roman" panose="02020603050405020304" pitchFamily="18" charset="0"/>
              <a:cs typeface="Times New Roman" panose="02020603050405020304" pitchFamily="18" charset="0"/>
            </a:endParaRPr>
          </a:p>
          <a:p>
            <a:r>
              <a:rPr lang="ru-RU" sz="2200" dirty="0">
                <a:latin typeface="Times New Roman" panose="02020603050405020304" pitchFamily="18" charset="0"/>
                <a:cs typeface="Times New Roman" panose="02020603050405020304" pitchFamily="18" charset="0"/>
              </a:rPr>
              <a:t>2.3 </a:t>
            </a:r>
            <a:r>
              <a:rPr lang="ru-RU" sz="2200" dirty="0" err="1">
                <a:latin typeface="Times New Roman" panose="02020603050405020304" pitchFamily="18" charset="0"/>
                <a:cs typeface="Times New Roman" panose="02020603050405020304" pitchFamily="18" charset="0"/>
              </a:rPr>
              <a:t>Видобуток</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мідної</a:t>
            </a:r>
            <a:r>
              <a:rPr lang="ru-RU" sz="2200" dirty="0">
                <a:latin typeface="Times New Roman" panose="02020603050405020304" pitchFamily="18" charset="0"/>
                <a:cs typeface="Times New Roman" panose="02020603050405020304" pitchFamily="18" charset="0"/>
              </a:rPr>
              <a:t> </a:t>
            </a:r>
            <a:r>
              <a:rPr lang="ru-RU" sz="2200" dirty="0" err="1" smtClean="0">
                <a:latin typeface="Times New Roman" panose="02020603050405020304" pitchFamily="18" charset="0"/>
                <a:cs typeface="Times New Roman" panose="02020603050405020304" pitchFamily="18" charset="0"/>
              </a:rPr>
              <a:t>руди</a:t>
            </a:r>
            <a:endParaRPr lang="ru-RU" sz="2200" dirty="0" smtClean="0">
              <a:latin typeface="Times New Roman" panose="02020603050405020304" pitchFamily="18" charset="0"/>
              <a:cs typeface="Times New Roman" panose="02020603050405020304" pitchFamily="18" charset="0"/>
            </a:endParaRPr>
          </a:p>
          <a:p>
            <a:r>
              <a:rPr lang="ru-RU" sz="2200" b="1" dirty="0">
                <a:latin typeface="Times New Roman" panose="02020603050405020304" pitchFamily="18" charset="0"/>
                <a:cs typeface="Times New Roman" panose="02020603050405020304" pitchFamily="18" charset="0"/>
              </a:rPr>
              <a:t>Глава 3. </a:t>
            </a:r>
            <a:r>
              <a:rPr lang="ru-RU" sz="2200" b="1" dirty="0" err="1">
                <a:latin typeface="Times New Roman" panose="02020603050405020304" pitchFamily="18" charset="0"/>
                <a:cs typeface="Times New Roman" panose="02020603050405020304" pitchFamily="18" charset="0"/>
              </a:rPr>
              <a:t>Застосування</a:t>
            </a:r>
            <a:r>
              <a:rPr lang="ru-RU" sz="2200" b="1" dirty="0">
                <a:latin typeface="Times New Roman" panose="02020603050405020304" pitchFamily="18" charset="0"/>
                <a:cs typeface="Times New Roman" panose="02020603050405020304" pitchFamily="18" charset="0"/>
              </a:rPr>
              <a:t> </a:t>
            </a:r>
            <a:r>
              <a:rPr lang="ru-RU" sz="2200" b="1" dirty="0" err="1" smtClean="0">
                <a:latin typeface="Times New Roman" panose="02020603050405020304" pitchFamily="18" charset="0"/>
                <a:cs typeface="Times New Roman" panose="02020603050405020304" pitchFamily="18" charset="0"/>
              </a:rPr>
              <a:t>міді</a:t>
            </a:r>
            <a:endParaRPr lang="ru-RU" sz="2200" b="1" dirty="0" smtClean="0">
              <a:latin typeface="Times New Roman" panose="02020603050405020304" pitchFamily="18" charset="0"/>
              <a:cs typeface="Times New Roman" panose="02020603050405020304" pitchFamily="18" charset="0"/>
            </a:endParaRPr>
          </a:p>
          <a:p>
            <a:r>
              <a:rPr lang="ru-RU" sz="2200" dirty="0">
                <a:latin typeface="Times New Roman" panose="02020603050405020304" pitchFamily="18" charset="0"/>
                <a:cs typeface="Times New Roman" panose="02020603050405020304" pitchFamily="18" charset="0"/>
              </a:rPr>
              <a:t>3.1 У продуктах </a:t>
            </a:r>
            <a:r>
              <a:rPr lang="ru-RU" sz="2200" dirty="0" err="1" smtClean="0">
                <a:latin typeface="Times New Roman" panose="02020603050405020304" pitchFamily="18" charset="0"/>
                <a:cs typeface="Times New Roman" panose="02020603050405020304" pitchFamily="18" charset="0"/>
              </a:rPr>
              <a:t>харчування</a:t>
            </a:r>
            <a:endParaRPr lang="ru-RU" sz="2200" dirty="0" smtClean="0">
              <a:latin typeface="Times New Roman" panose="02020603050405020304" pitchFamily="18" charset="0"/>
              <a:cs typeface="Times New Roman" panose="02020603050405020304" pitchFamily="18" charset="0"/>
            </a:endParaRPr>
          </a:p>
          <a:p>
            <a:r>
              <a:rPr lang="ru-RU" sz="2200" dirty="0">
                <a:latin typeface="Times New Roman" panose="02020603050405020304" pitchFamily="18" charset="0"/>
                <a:cs typeface="Times New Roman" panose="02020603050405020304" pitchFamily="18" charset="0"/>
              </a:rPr>
              <a:t>3.2 В </a:t>
            </a:r>
            <a:r>
              <a:rPr lang="ru-RU" sz="2200" dirty="0" err="1" smtClean="0">
                <a:latin typeface="Times New Roman" panose="02020603050405020304" pitchFamily="18" charset="0"/>
                <a:cs typeface="Times New Roman" panose="02020603050405020304" pitchFamily="18" charset="0"/>
              </a:rPr>
              <a:t>косметології</a:t>
            </a:r>
            <a:endParaRPr lang="ru-RU" sz="2200" dirty="0" smtClean="0">
              <a:latin typeface="Times New Roman" panose="02020603050405020304" pitchFamily="18" charset="0"/>
              <a:cs typeface="Times New Roman" panose="02020603050405020304" pitchFamily="18" charset="0"/>
            </a:endParaRPr>
          </a:p>
          <a:p>
            <a:r>
              <a:rPr lang="ru-RU" sz="2200" dirty="0">
                <a:latin typeface="Times New Roman" panose="02020603050405020304" pitchFamily="18" charset="0"/>
                <a:cs typeface="Times New Roman" panose="02020603050405020304" pitchFamily="18" charset="0"/>
              </a:rPr>
              <a:t>3.3 У препаратах для </a:t>
            </a:r>
            <a:r>
              <a:rPr lang="ru-RU" sz="2200" dirty="0" err="1" smtClean="0">
                <a:latin typeface="Times New Roman" panose="02020603050405020304" pitchFamily="18" charset="0"/>
                <a:cs typeface="Times New Roman" panose="02020603050405020304" pitchFamily="18" charset="0"/>
              </a:rPr>
              <a:t>садівництва</a:t>
            </a:r>
            <a:endParaRPr lang="ru-RU" sz="2200" dirty="0" smtClean="0">
              <a:latin typeface="Times New Roman" panose="02020603050405020304" pitchFamily="18" charset="0"/>
              <a:cs typeface="Times New Roman" panose="02020603050405020304" pitchFamily="18" charset="0"/>
            </a:endParaRPr>
          </a:p>
          <a:p>
            <a:r>
              <a:rPr lang="ru-RU" sz="2200" b="1" dirty="0">
                <a:latin typeface="Times New Roman" panose="02020603050405020304" pitchFamily="18" charset="0"/>
                <a:cs typeface="Times New Roman" panose="02020603050405020304" pitchFamily="18" charset="0"/>
              </a:rPr>
              <a:t>Глава 4. </a:t>
            </a:r>
            <a:r>
              <a:rPr lang="ru-RU" sz="2200" b="1" dirty="0" err="1">
                <a:latin typeface="Times New Roman" panose="02020603050405020304" pitchFamily="18" charset="0"/>
                <a:cs typeface="Times New Roman" panose="02020603050405020304" pitchFamily="18" charset="0"/>
              </a:rPr>
              <a:t>Важливі</a:t>
            </a:r>
            <a:r>
              <a:rPr lang="ru-RU" sz="2200" b="1" dirty="0">
                <a:latin typeface="Times New Roman" panose="02020603050405020304" pitchFamily="18" charset="0"/>
                <a:cs typeface="Times New Roman" panose="02020603050405020304" pitchFamily="18" charset="0"/>
              </a:rPr>
              <a:t> </a:t>
            </a:r>
            <a:r>
              <a:rPr lang="ru-RU" sz="2200" b="1" dirty="0" err="1">
                <a:latin typeface="Times New Roman" panose="02020603050405020304" pitchFamily="18" charset="0"/>
                <a:cs typeface="Times New Roman" panose="02020603050405020304" pitchFamily="18" charset="0"/>
              </a:rPr>
              <a:t>природні</a:t>
            </a:r>
            <a:r>
              <a:rPr lang="ru-RU" sz="2200" b="1" dirty="0">
                <a:latin typeface="Times New Roman" panose="02020603050405020304" pitchFamily="18" charset="0"/>
                <a:cs typeface="Times New Roman" panose="02020603050405020304" pitchFamily="18" charset="0"/>
              </a:rPr>
              <a:t> </a:t>
            </a:r>
            <a:r>
              <a:rPr lang="ru-RU" sz="2200" b="1" dirty="0" err="1">
                <a:latin typeface="Times New Roman" panose="02020603050405020304" pitchFamily="18" charset="0"/>
                <a:cs typeface="Times New Roman" panose="02020603050405020304" pitchFamily="18" charset="0"/>
              </a:rPr>
              <a:t>мінерали</a:t>
            </a:r>
            <a:r>
              <a:rPr lang="ru-RU" sz="2200" b="1" dirty="0">
                <a:latin typeface="Times New Roman" panose="02020603050405020304" pitchFamily="18" charset="0"/>
                <a:cs typeface="Times New Roman" panose="02020603050405020304" pitchFamily="18" charset="0"/>
              </a:rPr>
              <a:t> </a:t>
            </a:r>
            <a:r>
              <a:rPr lang="ru-RU" sz="2200" b="1" dirty="0" err="1" smtClean="0">
                <a:latin typeface="Times New Roman" panose="02020603050405020304" pitchFamily="18" charset="0"/>
                <a:cs typeface="Times New Roman" panose="02020603050405020304" pitchFamily="18" charset="0"/>
              </a:rPr>
              <a:t>міді</a:t>
            </a:r>
            <a:endParaRPr lang="ru-RU" sz="2200" b="1" dirty="0" smtClean="0">
              <a:latin typeface="Times New Roman" panose="02020603050405020304" pitchFamily="18" charset="0"/>
              <a:cs typeface="Times New Roman" panose="02020603050405020304" pitchFamily="18" charset="0"/>
            </a:endParaRPr>
          </a:p>
          <a:p>
            <a:r>
              <a:rPr lang="ru-RU" sz="2200" dirty="0">
                <a:latin typeface="Times New Roman" panose="02020603050405020304" pitchFamily="18" charset="0"/>
                <a:cs typeface="Times New Roman" panose="02020603050405020304" pitchFamily="18" charset="0"/>
              </a:rPr>
              <a:t>4.1 </a:t>
            </a:r>
            <a:r>
              <a:rPr lang="ru-RU" sz="2200" dirty="0" err="1">
                <a:latin typeface="Times New Roman" panose="02020603050405020304" pitchFamily="18" charset="0"/>
                <a:cs typeface="Times New Roman" panose="02020603050405020304" pitchFamily="18" charset="0"/>
              </a:rPr>
              <a:t>Малахіт</a:t>
            </a:r>
            <a:r>
              <a:rPr lang="ru-RU" sz="2200" dirty="0">
                <a:latin typeface="Times New Roman" panose="02020603050405020304" pitchFamily="18" charset="0"/>
                <a:cs typeface="Times New Roman" panose="02020603050405020304" pitchFamily="18" charset="0"/>
              </a:rPr>
              <a:t> – </a:t>
            </a:r>
            <a:r>
              <a:rPr lang="ru-RU" sz="2200" dirty="0" err="1">
                <a:latin typeface="Times New Roman" panose="02020603050405020304" pitchFamily="18" charset="0"/>
                <a:cs typeface="Times New Roman" panose="02020603050405020304" pitchFamily="18" charset="0"/>
              </a:rPr>
              <a:t>мінерал</a:t>
            </a:r>
            <a:r>
              <a:rPr lang="ru-RU" sz="2200" dirty="0">
                <a:latin typeface="Times New Roman" panose="02020603050405020304" pitchFamily="18" charset="0"/>
                <a:cs typeface="Times New Roman" panose="02020603050405020304" pitchFamily="18" charset="0"/>
              </a:rPr>
              <a:t> </a:t>
            </a:r>
            <a:r>
              <a:rPr lang="ru-RU" sz="2200" dirty="0" err="1" smtClean="0">
                <a:latin typeface="Times New Roman" panose="02020603050405020304" pitchFamily="18" charset="0"/>
                <a:cs typeface="Times New Roman" panose="02020603050405020304" pitchFamily="18" charset="0"/>
              </a:rPr>
              <a:t>міді</a:t>
            </a:r>
            <a:endParaRPr lang="ru-RU" sz="2200" dirty="0" smtClean="0">
              <a:latin typeface="Times New Roman" panose="02020603050405020304" pitchFamily="18" charset="0"/>
              <a:cs typeface="Times New Roman" panose="02020603050405020304" pitchFamily="18" charset="0"/>
            </a:endParaRPr>
          </a:p>
          <a:p>
            <a:r>
              <a:rPr lang="ru-RU" sz="2200" dirty="0">
                <a:latin typeface="Times New Roman" panose="02020603050405020304" pitchFamily="18" charset="0"/>
                <a:cs typeface="Times New Roman" panose="02020603050405020304" pitchFamily="18" charset="0"/>
              </a:rPr>
              <a:t>4.2 </a:t>
            </a:r>
            <a:r>
              <a:rPr lang="ru-RU" sz="2200" dirty="0" smtClean="0">
                <a:latin typeface="Times New Roman" panose="02020603050405020304" pitchFamily="18" charset="0"/>
                <a:cs typeface="Times New Roman" panose="02020603050405020304" pitchFamily="18" charset="0"/>
              </a:rPr>
              <a:t>Азурит</a:t>
            </a:r>
          </a:p>
        </p:txBody>
      </p:sp>
      <p:sp>
        <p:nvSpPr>
          <p:cNvPr id="2" name="Номер слайда 1"/>
          <p:cNvSpPr>
            <a:spLocks noGrp="1"/>
          </p:cNvSpPr>
          <p:nvPr>
            <p:ph type="sldNum" sz="quarter" idx="12"/>
          </p:nvPr>
        </p:nvSpPr>
        <p:spPr/>
        <p:txBody>
          <a:bodyPr/>
          <a:lstStyle/>
          <a:p>
            <a:fld id="{31E7FFEE-C820-45D6-9766-CE5DCFAF3999}" type="slidenum">
              <a:rPr lang="ru-RU" smtClean="0"/>
              <a:t>3</a:t>
            </a:fld>
            <a:endParaRPr lang="ru-RU"/>
          </a:p>
        </p:txBody>
      </p:sp>
    </p:spTree>
    <p:extLst>
      <p:ext uri="{BB962C8B-B14F-4D97-AF65-F5344CB8AC3E}">
        <p14:creationId xmlns:p14="http://schemas.microsoft.com/office/powerpoint/2010/main" val="204778250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195637" y="0"/>
            <a:ext cx="6347713" cy="1320800"/>
          </a:xfrm>
        </p:spPr>
        <p:txBody>
          <a:bodyPr/>
          <a:lstStyle/>
          <a:p>
            <a:r>
              <a:rPr lang="ru-RU" b="1" dirty="0" err="1" smtClean="0"/>
              <a:t>Література</a:t>
            </a:r>
            <a:endParaRPr lang="ru-RU" b="1" dirty="0"/>
          </a:p>
        </p:txBody>
      </p:sp>
      <p:sp>
        <p:nvSpPr>
          <p:cNvPr id="3" name="Объект 2"/>
          <p:cNvSpPr>
            <a:spLocks noGrp="1"/>
          </p:cNvSpPr>
          <p:nvPr>
            <p:ph idx="1"/>
          </p:nvPr>
        </p:nvSpPr>
        <p:spPr>
          <a:xfrm>
            <a:off x="252411" y="1174752"/>
            <a:ext cx="8248651" cy="3880773"/>
          </a:xfrm>
        </p:spPr>
        <p:txBody>
          <a:bodyPr>
            <a:normAutofit/>
          </a:bodyPr>
          <a:lstStyle/>
          <a:p>
            <a:r>
              <a:rPr lang="ru-RU" sz="4800" dirty="0" smtClean="0">
                <a:latin typeface="Times New Roman" panose="02020603050405020304" pitchFamily="18" charset="0"/>
                <a:cs typeface="Times New Roman" panose="02020603050405020304" pitchFamily="18" charset="0"/>
              </a:rPr>
              <a:t>№ 1 – 42 – в</a:t>
            </a:r>
            <a:r>
              <a:rPr lang="uk-UA" sz="4800" dirty="0" err="1" smtClean="0">
                <a:latin typeface="Times New Roman" panose="02020603050405020304" pitchFamily="18" charset="0"/>
                <a:cs typeface="Times New Roman" panose="02020603050405020304" pitchFamily="18" charset="0"/>
              </a:rPr>
              <a:t>ітчизняні</a:t>
            </a:r>
            <a:r>
              <a:rPr lang="uk-UA" sz="4800" dirty="0" smtClean="0">
                <a:latin typeface="Times New Roman" panose="02020603050405020304" pitchFamily="18" charset="0"/>
                <a:cs typeface="Times New Roman" panose="02020603050405020304" pitchFamily="18" charset="0"/>
              </a:rPr>
              <a:t> та закордонні автори</a:t>
            </a:r>
          </a:p>
          <a:p>
            <a:r>
              <a:rPr lang="uk-UA" sz="4800" dirty="0" smtClean="0">
                <a:latin typeface="Times New Roman" panose="02020603050405020304" pitchFamily="18" charset="0"/>
                <a:cs typeface="Times New Roman" panose="02020603050405020304" pitchFamily="18" charset="0"/>
              </a:rPr>
              <a:t>№ 43 – 71 – електронні носії</a:t>
            </a:r>
            <a:endParaRPr lang="ru-RU" sz="4800" dirty="0">
              <a:latin typeface="Times New Roman" panose="02020603050405020304" pitchFamily="18" charset="0"/>
              <a:cs typeface="Times New Roman" panose="02020603050405020304" pitchFamily="18" charset="0"/>
            </a:endParaRPr>
          </a:p>
        </p:txBody>
      </p:sp>
      <p:sp>
        <p:nvSpPr>
          <p:cNvPr id="4" name="Номер слайда 3"/>
          <p:cNvSpPr>
            <a:spLocks noGrp="1"/>
          </p:cNvSpPr>
          <p:nvPr>
            <p:ph type="sldNum" sz="quarter" idx="12"/>
          </p:nvPr>
        </p:nvSpPr>
        <p:spPr/>
        <p:txBody>
          <a:bodyPr/>
          <a:lstStyle/>
          <a:p>
            <a:fld id="{31E7FFEE-C820-45D6-9766-CE5DCFAF3999}" type="slidenum">
              <a:rPr lang="ru-RU" smtClean="0"/>
              <a:t>30</a:t>
            </a:fld>
            <a:endParaRPr lang="ru-RU"/>
          </a:p>
        </p:txBody>
      </p:sp>
    </p:spTree>
    <p:extLst>
      <p:ext uri="{BB962C8B-B14F-4D97-AF65-F5344CB8AC3E}">
        <p14:creationId xmlns:p14="http://schemas.microsoft.com/office/powerpoint/2010/main" val="354393122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66761" y="1366837"/>
            <a:ext cx="6347713" cy="1320800"/>
          </a:xfrm>
        </p:spPr>
        <p:txBody>
          <a:bodyPr>
            <a:noAutofit/>
          </a:bodyPr>
          <a:lstStyle/>
          <a:p>
            <a:r>
              <a:rPr lang="uk-UA" sz="9600" dirty="0" smtClean="0">
                <a:latin typeface="Times New Roman" panose="02020603050405020304" pitchFamily="18" charset="0"/>
                <a:cs typeface="Times New Roman" panose="02020603050405020304" pitchFamily="18" charset="0"/>
              </a:rPr>
              <a:t>ДОДАТКИ</a:t>
            </a:r>
            <a:endParaRPr lang="ru-RU" sz="9600" dirty="0">
              <a:latin typeface="Times New Roman" panose="02020603050405020304" pitchFamily="18" charset="0"/>
              <a:cs typeface="Times New Roman" panose="02020603050405020304" pitchFamily="18" charset="0"/>
            </a:endParaRPr>
          </a:p>
        </p:txBody>
      </p:sp>
      <p:sp>
        <p:nvSpPr>
          <p:cNvPr id="3" name="Номер слайда 2"/>
          <p:cNvSpPr>
            <a:spLocks noGrp="1"/>
          </p:cNvSpPr>
          <p:nvPr>
            <p:ph type="sldNum" sz="quarter" idx="12"/>
          </p:nvPr>
        </p:nvSpPr>
        <p:spPr/>
        <p:txBody>
          <a:bodyPr/>
          <a:lstStyle/>
          <a:p>
            <a:fld id="{31E7FFEE-C820-45D6-9766-CE5DCFAF3999}" type="slidenum">
              <a:rPr lang="ru-RU" smtClean="0"/>
              <a:t>31</a:t>
            </a:fld>
            <a:endParaRPr lang="ru-RU"/>
          </a:p>
        </p:txBody>
      </p:sp>
    </p:spTree>
    <p:extLst>
      <p:ext uri="{BB962C8B-B14F-4D97-AF65-F5344CB8AC3E}">
        <p14:creationId xmlns:p14="http://schemas.microsoft.com/office/powerpoint/2010/main" val="146692324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33362" y="223838"/>
            <a:ext cx="8162925" cy="1320800"/>
          </a:xfrm>
        </p:spPr>
        <p:txBody>
          <a:bodyPr>
            <a:normAutofit fontScale="90000"/>
          </a:bodyPr>
          <a:lstStyle/>
          <a:p>
            <a:pPr algn="ctr"/>
            <a:r>
              <a:rPr lang="ru-RU" b="1" dirty="0" err="1"/>
              <a:t>Додаток</a:t>
            </a:r>
            <a:r>
              <a:rPr lang="ru-RU" b="1" dirty="0"/>
              <a:t> А</a:t>
            </a:r>
            <a:br>
              <a:rPr lang="ru-RU" b="1" dirty="0"/>
            </a:br>
            <a:r>
              <a:rPr lang="uk-UA" b="1" dirty="0"/>
              <a:t>Стислий зміст казки </a:t>
            </a:r>
            <a:r>
              <a:rPr lang="uk-UA" b="1" dirty="0" err="1" smtClean="0"/>
              <a:t>П.П.Бажова</a:t>
            </a:r>
            <a:r>
              <a:rPr lang="uk-UA" b="1" dirty="0" smtClean="0"/>
              <a:t> </a:t>
            </a:r>
            <a:r>
              <a:rPr lang="uk-UA" b="1" dirty="0"/>
              <a:t>«Хазяйка мідної гори» </a:t>
            </a:r>
            <a:endParaRPr lang="ru-RU" dirty="0"/>
          </a:p>
        </p:txBody>
      </p:sp>
      <p:pic>
        <p:nvPicPr>
          <p:cNvPr id="4" name="Рисунок 3" descr="картинка хоз мед горы 22 окт 2018"/>
          <p:cNvPicPr/>
          <p:nvPr/>
        </p:nvPicPr>
        <p:blipFill>
          <a:blip r:embed="rId2">
            <a:extLst>
              <a:ext uri="{28A0092B-C50C-407E-A947-70E740481C1C}">
                <a14:useLocalDpi xmlns:a14="http://schemas.microsoft.com/office/drawing/2010/main" val="0"/>
              </a:ext>
            </a:extLst>
          </a:blip>
          <a:srcRect/>
          <a:stretch>
            <a:fillRect/>
          </a:stretch>
        </p:blipFill>
        <p:spPr bwMode="auto">
          <a:xfrm>
            <a:off x="466725" y="2045612"/>
            <a:ext cx="3965318" cy="3427586"/>
          </a:xfrm>
          <a:prstGeom prst="rect">
            <a:avLst/>
          </a:prstGeom>
          <a:noFill/>
          <a:ln>
            <a:noFill/>
          </a:ln>
        </p:spPr>
      </p:pic>
      <p:pic>
        <p:nvPicPr>
          <p:cNvPr id="5" name="Рисунок 4" descr="hozyaika-mednoi-gory-bazhov"/>
          <p:cNvPicPr/>
          <p:nvPr/>
        </p:nvPicPr>
        <p:blipFill>
          <a:blip r:embed="rId3">
            <a:extLst>
              <a:ext uri="{28A0092B-C50C-407E-A947-70E740481C1C}">
                <a14:useLocalDpi xmlns:a14="http://schemas.microsoft.com/office/drawing/2010/main" val="0"/>
              </a:ext>
            </a:extLst>
          </a:blip>
          <a:srcRect/>
          <a:stretch>
            <a:fillRect/>
          </a:stretch>
        </p:blipFill>
        <p:spPr bwMode="auto">
          <a:xfrm>
            <a:off x="4570798" y="2055805"/>
            <a:ext cx="3958840" cy="3402020"/>
          </a:xfrm>
          <a:prstGeom prst="rect">
            <a:avLst/>
          </a:prstGeom>
          <a:noFill/>
          <a:ln>
            <a:noFill/>
          </a:ln>
        </p:spPr>
      </p:pic>
      <p:sp>
        <p:nvSpPr>
          <p:cNvPr id="6" name="TextBox 5"/>
          <p:cNvSpPr txBox="1"/>
          <p:nvPr/>
        </p:nvSpPr>
        <p:spPr>
          <a:xfrm>
            <a:off x="352962" y="5553493"/>
            <a:ext cx="8619588" cy="461665"/>
          </a:xfrm>
          <a:prstGeom prst="rect">
            <a:avLst/>
          </a:prstGeom>
          <a:noFill/>
        </p:spPr>
        <p:txBody>
          <a:bodyPr wrap="square" rtlCol="0">
            <a:spAutoFit/>
          </a:bodyPr>
          <a:lstStyle/>
          <a:p>
            <a:r>
              <a:rPr lang="uk-UA" sz="2400" dirty="0" smtClean="0">
                <a:latin typeface="Times New Roman" panose="02020603050405020304" pitchFamily="18" charset="0"/>
                <a:cs typeface="Times New Roman" panose="02020603050405020304" pitchFamily="18" charset="0"/>
              </a:rPr>
              <a:t>Рис. 34 Ілюстрація до казки П.П. </a:t>
            </a:r>
            <a:r>
              <a:rPr lang="uk-UA" sz="2400" dirty="0" err="1" smtClean="0">
                <a:latin typeface="Times New Roman" panose="02020603050405020304" pitchFamily="18" charset="0"/>
                <a:cs typeface="Times New Roman" panose="02020603050405020304" pitchFamily="18" charset="0"/>
              </a:rPr>
              <a:t>Бажова</a:t>
            </a:r>
            <a:r>
              <a:rPr lang="uk-UA" sz="2400" dirty="0" smtClean="0">
                <a:latin typeface="Times New Roman" panose="02020603050405020304" pitchFamily="18" charset="0"/>
                <a:cs typeface="Times New Roman" panose="02020603050405020304" pitchFamily="18" charset="0"/>
              </a:rPr>
              <a:t> «Хазяйка мідної гори»</a:t>
            </a:r>
            <a:endParaRPr lang="ru-RU" sz="2400" dirty="0">
              <a:latin typeface="Times New Roman" panose="02020603050405020304" pitchFamily="18" charset="0"/>
              <a:cs typeface="Times New Roman" panose="02020603050405020304" pitchFamily="18" charset="0"/>
            </a:endParaRPr>
          </a:p>
        </p:txBody>
      </p:sp>
      <p:sp>
        <p:nvSpPr>
          <p:cNvPr id="3" name="Номер слайда 2"/>
          <p:cNvSpPr>
            <a:spLocks noGrp="1"/>
          </p:cNvSpPr>
          <p:nvPr>
            <p:ph type="sldNum" sz="quarter" idx="12"/>
          </p:nvPr>
        </p:nvSpPr>
        <p:spPr/>
        <p:txBody>
          <a:bodyPr/>
          <a:lstStyle/>
          <a:p>
            <a:fld id="{31E7FFEE-C820-45D6-9766-CE5DCFAF3999}" type="slidenum">
              <a:rPr lang="ru-RU" smtClean="0"/>
              <a:t>32</a:t>
            </a:fld>
            <a:endParaRPr lang="ru-RU"/>
          </a:p>
        </p:txBody>
      </p:sp>
    </p:spTree>
    <p:extLst>
      <p:ext uri="{BB962C8B-B14F-4D97-AF65-F5344CB8AC3E}">
        <p14:creationId xmlns:p14="http://schemas.microsoft.com/office/powerpoint/2010/main" val="353672522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6687" y="209550"/>
            <a:ext cx="7477125" cy="1320800"/>
          </a:xfrm>
        </p:spPr>
        <p:txBody>
          <a:bodyPr>
            <a:normAutofit fontScale="90000"/>
          </a:bodyPr>
          <a:lstStyle/>
          <a:p>
            <a:pPr algn="ctr"/>
            <a:r>
              <a:rPr lang="ru-RU" b="1" dirty="0" err="1"/>
              <a:t>Додаток</a:t>
            </a:r>
            <a:r>
              <a:rPr lang="ru-RU" b="1" dirty="0"/>
              <a:t> Б</a:t>
            </a:r>
            <a:br>
              <a:rPr lang="ru-RU" b="1" dirty="0"/>
            </a:br>
            <a:r>
              <a:rPr lang="uk-UA" b="1" dirty="0"/>
              <a:t>Стислий зміст казки П.П. </a:t>
            </a:r>
            <a:r>
              <a:rPr lang="uk-UA" b="1" dirty="0" err="1"/>
              <a:t>Бажова</a:t>
            </a:r>
            <a:r>
              <a:rPr lang="uk-UA" b="1" dirty="0"/>
              <a:t> «Малахітова шкатулка» </a:t>
            </a:r>
            <a:endParaRPr lang="ru-RU" dirty="0"/>
          </a:p>
        </p:txBody>
      </p:sp>
      <p:pic>
        <p:nvPicPr>
          <p:cNvPr id="4" name="Рисунок 3" descr="144c1e7e35240afed70f34166a"/>
          <p:cNvPicPr/>
          <p:nvPr/>
        </p:nvPicPr>
        <p:blipFill>
          <a:blip r:embed="rId2">
            <a:extLst>
              <a:ext uri="{28A0092B-C50C-407E-A947-70E740481C1C}">
                <a14:useLocalDpi xmlns:a14="http://schemas.microsoft.com/office/drawing/2010/main" val="0"/>
              </a:ext>
            </a:extLst>
          </a:blip>
          <a:srcRect/>
          <a:stretch>
            <a:fillRect/>
          </a:stretch>
        </p:blipFill>
        <p:spPr bwMode="auto">
          <a:xfrm>
            <a:off x="1310580" y="1892643"/>
            <a:ext cx="5804595" cy="4236695"/>
          </a:xfrm>
          <a:prstGeom prst="rect">
            <a:avLst/>
          </a:prstGeom>
          <a:noFill/>
          <a:ln>
            <a:noFill/>
          </a:ln>
        </p:spPr>
      </p:pic>
      <p:sp>
        <p:nvSpPr>
          <p:cNvPr id="5" name="Прямоугольник 4"/>
          <p:cNvSpPr/>
          <p:nvPr/>
        </p:nvSpPr>
        <p:spPr>
          <a:xfrm>
            <a:off x="900112" y="6129338"/>
            <a:ext cx="8243888" cy="400110"/>
          </a:xfrm>
          <a:prstGeom prst="rect">
            <a:avLst/>
          </a:prstGeom>
        </p:spPr>
        <p:txBody>
          <a:bodyPr wrap="square">
            <a:spAutoFit/>
          </a:bodyPr>
          <a:lstStyle/>
          <a:p>
            <a:r>
              <a:rPr lang="ru-RU" sz="2000" dirty="0">
                <a:solidFill>
                  <a:srgbClr val="000000"/>
                </a:solidFill>
                <a:latin typeface="Times New Roman" panose="02020603050405020304" pitchFamily="18" charset="0"/>
                <a:ea typeface="Calibri" panose="020F0502020204030204" pitchFamily="34" charset="0"/>
              </a:rPr>
              <a:t>Рисунок </a:t>
            </a:r>
            <a:r>
              <a:rPr lang="uk-UA" sz="2000" dirty="0" smtClean="0">
                <a:solidFill>
                  <a:srgbClr val="000000"/>
                </a:solidFill>
                <a:latin typeface="Times New Roman" panose="02020603050405020304" pitchFamily="18" charset="0"/>
                <a:ea typeface="Calibri" panose="020F0502020204030204" pitchFamily="34" charset="0"/>
              </a:rPr>
              <a:t>35. </a:t>
            </a:r>
            <a:r>
              <a:rPr lang="uk-UA" sz="2000" dirty="0">
                <a:solidFill>
                  <a:srgbClr val="000000"/>
                </a:solidFill>
                <a:latin typeface="Times New Roman" panose="02020603050405020304" pitchFamily="18" charset="0"/>
                <a:ea typeface="Calibri" panose="020F0502020204030204" pitchFamily="34" charset="0"/>
              </a:rPr>
              <a:t>Ілюстрація до казки П.П. </a:t>
            </a:r>
            <a:r>
              <a:rPr lang="uk-UA" sz="2000" dirty="0" err="1">
                <a:solidFill>
                  <a:srgbClr val="000000"/>
                </a:solidFill>
                <a:latin typeface="Times New Roman" panose="02020603050405020304" pitchFamily="18" charset="0"/>
                <a:ea typeface="Calibri" panose="020F0502020204030204" pitchFamily="34" charset="0"/>
              </a:rPr>
              <a:t>Бажова</a:t>
            </a:r>
            <a:r>
              <a:rPr lang="uk-UA" sz="2000" dirty="0">
                <a:solidFill>
                  <a:srgbClr val="000000"/>
                </a:solidFill>
                <a:latin typeface="Times New Roman" panose="02020603050405020304" pitchFamily="18" charset="0"/>
                <a:ea typeface="Calibri" panose="020F0502020204030204" pitchFamily="34" charset="0"/>
              </a:rPr>
              <a:t> «Малахітова шкатулка» </a:t>
            </a:r>
            <a:endParaRPr lang="ru-RU" sz="2000" dirty="0"/>
          </a:p>
        </p:txBody>
      </p:sp>
      <p:sp>
        <p:nvSpPr>
          <p:cNvPr id="3" name="Номер слайда 2"/>
          <p:cNvSpPr>
            <a:spLocks noGrp="1"/>
          </p:cNvSpPr>
          <p:nvPr>
            <p:ph type="sldNum" sz="quarter" idx="12"/>
          </p:nvPr>
        </p:nvSpPr>
        <p:spPr/>
        <p:txBody>
          <a:bodyPr/>
          <a:lstStyle/>
          <a:p>
            <a:fld id="{31E7FFEE-C820-45D6-9766-CE5DCFAF3999}" type="slidenum">
              <a:rPr lang="ru-RU" smtClean="0"/>
              <a:t>33</a:t>
            </a:fld>
            <a:endParaRPr lang="ru-RU"/>
          </a:p>
        </p:txBody>
      </p:sp>
    </p:spTree>
    <p:extLst>
      <p:ext uri="{BB962C8B-B14F-4D97-AF65-F5344CB8AC3E}">
        <p14:creationId xmlns:p14="http://schemas.microsoft.com/office/powerpoint/2010/main" val="38889764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09550"/>
            <a:ext cx="7620001" cy="1320800"/>
          </a:xfrm>
        </p:spPr>
        <p:txBody>
          <a:bodyPr>
            <a:normAutofit fontScale="90000"/>
          </a:bodyPr>
          <a:lstStyle/>
          <a:p>
            <a:pPr algn="ctr"/>
            <a:r>
              <a:rPr lang="uk-UA" b="1" dirty="0"/>
              <a:t>Додаток В</a:t>
            </a:r>
            <a:r>
              <a:rPr lang="ru-RU" b="1" dirty="0"/>
              <a:t/>
            </a:r>
            <a:br>
              <a:rPr lang="ru-RU" b="1" dirty="0"/>
            </a:br>
            <a:r>
              <a:rPr lang="uk-UA" b="1" dirty="0"/>
              <a:t>Стислий зміст казки П.П. </a:t>
            </a:r>
            <a:r>
              <a:rPr lang="uk-UA" b="1" dirty="0" err="1"/>
              <a:t>Бажова</a:t>
            </a:r>
            <a:r>
              <a:rPr lang="uk-UA" b="1" dirty="0"/>
              <a:t> «</a:t>
            </a:r>
            <a:r>
              <a:rPr lang="uk-UA" b="1" dirty="0" smtClean="0"/>
              <a:t>Кам’яна </a:t>
            </a:r>
            <a:r>
              <a:rPr lang="uk-UA" b="1" dirty="0"/>
              <a:t>квітка» </a:t>
            </a:r>
            <a:endParaRPr lang="ru-RU" dirty="0"/>
          </a:p>
        </p:txBody>
      </p:sp>
      <p:pic>
        <p:nvPicPr>
          <p:cNvPr id="4" name="Рисунок 3" descr="kamennyi-cvetok-bazhov"/>
          <p:cNvPicPr/>
          <p:nvPr/>
        </p:nvPicPr>
        <p:blipFill>
          <a:blip r:embed="rId2">
            <a:extLst>
              <a:ext uri="{28A0092B-C50C-407E-A947-70E740481C1C}">
                <a14:useLocalDpi xmlns:a14="http://schemas.microsoft.com/office/drawing/2010/main" val="0"/>
              </a:ext>
            </a:extLst>
          </a:blip>
          <a:srcRect/>
          <a:stretch>
            <a:fillRect/>
          </a:stretch>
        </p:blipFill>
        <p:spPr bwMode="auto">
          <a:xfrm>
            <a:off x="976176" y="1834981"/>
            <a:ext cx="5667647" cy="4480094"/>
          </a:xfrm>
          <a:prstGeom prst="rect">
            <a:avLst/>
          </a:prstGeom>
          <a:noFill/>
          <a:ln>
            <a:noFill/>
          </a:ln>
        </p:spPr>
      </p:pic>
      <p:sp>
        <p:nvSpPr>
          <p:cNvPr id="5" name="Прямоугольник 4"/>
          <p:cNvSpPr/>
          <p:nvPr/>
        </p:nvSpPr>
        <p:spPr>
          <a:xfrm>
            <a:off x="328613" y="6329362"/>
            <a:ext cx="7715250" cy="400110"/>
          </a:xfrm>
          <a:prstGeom prst="rect">
            <a:avLst/>
          </a:prstGeom>
        </p:spPr>
        <p:txBody>
          <a:bodyPr wrap="square">
            <a:spAutoFit/>
          </a:bodyPr>
          <a:lstStyle/>
          <a:p>
            <a:r>
              <a:rPr lang="ru-RU" sz="2000" dirty="0">
                <a:solidFill>
                  <a:srgbClr val="000000"/>
                </a:solidFill>
                <a:latin typeface="Times New Roman" panose="02020603050405020304" pitchFamily="18" charset="0"/>
                <a:ea typeface="Calibri" panose="020F0502020204030204" pitchFamily="34" charset="0"/>
              </a:rPr>
              <a:t>Рисунок</a:t>
            </a:r>
            <a:r>
              <a:rPr lang="uk-UA" sz="2000" dirty="0">
                <a:solidFill>
                  <a:srgbClr val="000000"/>
                </a:solidFill>
                <a:latin typeface="Times New Roman" panose="02020603050405020304" pitchFamily="18" charset="0"/>
                <a:ea typeface="Calibri" panose="020F0502020204030204" pitchFamily="34" charset="0"/>
              </a:rPr>
              <a:t> 50. Ілюстрація до казки П.П. </a:t>
            </a:r>
            <a:r>
              <a:rPr lang="uk-UA" sz="2000" dirty="0" err="1">
                <a:solidFill>
                  <a:srgbClr val="000000"/>
                </a:solidFill>
                <a:latin typeface="Times New Roman" panose="02020603050405020304" pitchFamily="18" charset="0"/>
                <a:ea typeface="Calibri" panose="020F0502020204030204" pitchFamily="34" charset="0"/>
              </a:rPr>
              <a:t>Бажова</a:t>
            </a:r>
            <a:r>
              <a:rPr lang="uk-UA" sz="2000" dirty="0">
                <a:solidFill>
                  <a:srgbClr val="000000"/>
                </a:solidFill>
                <a:latin typeface="Times New Roman" panose="02020603050405020304" pitchFamily="18" charset="0"/>
                <a:ea typeface="Calibri" panose="020F0502020204030204" pitchFamily="34" charset="0"/>
              </a:rPr>
              <a:t> «Кам’яна квітка» </a:t>
            </a:r>
            <a:endParaRPr lang="ru-RU" sz="2000" dirty="0"/>
          </a:p>
        </p:txBody>
      </p:sp>
      <p:sp>
        <p:nvSpPr>
          <p:cNvPr id="3" name="Номер слайда 2"/>
          <p:cNvSpPr>
            <a:spLocks noGrp="1"/>
          </p:cNvSpPr>
          <p:nvPr>
            <p:ph type="sldNum" sz="quarter" idx="12"/>
          </p:nvPr>
        </p:nvSpPr>
        <p:spPr/>
        <p:txBody>
          <a:bodyPr/>
          <a:lstStyle/>
          <a:p>
            <a:fld id="{31E7FFEE-C820-45D6-9766-CE5DCFAF3999}" type="slidenum">
              <a:rPr lang="ru-RU" smtClean="0"/>
              <a:t>34</a:t>
            </a:fld>
            <a:endParaRPr lang="ru-RU"/>
          </a:p>
        </p:txBody>
      </p:sp>
    </p:spTree>
    <p:extLst>
      <p:ext uri="{BB962C8B-B14F-4D97-AF65-F5344CB8AC3E}">
        <p14:creationId xmlns:p14="http://schemas.microsoft.com/office/powerpoint/2010/main" val="68836088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 y="609600"/>
            <a:ext cx="8058150" cy="1320800"/>
          </a:xfrm>
        </p:spPr>
        <p:txBody>
          <a:bodyPr>
            <a:noAutofit/>
          </a:bodyPr>
          <a:lstStyle/>
          <a:p>
            <a:pPr algn="ctr"/>
            <a:r>
              <a:rPr lang="uk-UA" sz="7200" b="1" dirty="0" smtClean="0"/>
              <a:t>ДЯКУЄМО ЗА УВАГУ СПІВРОБІТНИКАМ КАФЕДРИ І ЗА ВАШ ЧАС</a:t>
            </a:r>
            <a:endParaRPr lang="ru-RU" sz="7200" b="1" dirty="0"/>
          </a:p>
        </p:txBody>
      </p:sp>
      <p:sp>
        <p:nvSpPr>
          <p:cNvPr id="3" name="Номер слайда 2"/>
          <p:cNvSpPr>
            <a:spLocks noGrp="1"/>
          </p:cNvSpPr>
          <p:nvPr>
            <p:ph type="sldNum" sz="quarter" idx="12"/>
          </p:nvPr>
        </p:nvSpPr>
        <p:spPr/>
        <p:txBody>
          <a:bodyPr/>
          <a:lstStyle/>
          <a:p>
            <a:fld id="{31E7FFEE-C820-45D6-9766-CE5DCFAF3999}" type="slidenum">
              <a:rPr lang="ru-RU" smtClean="0"/>
              <a:t>35</a:t>
            </a:fld>
            <a:endParaRPr lang="ru-RU"/>
          </a:p>
        </p:txBody>
      </p:sp>
    </p:spTree>
    <p:extLst>
      <p:ext uri="{BB962C8B-B14F-4D97-AF65-F5344CB8AC3E}">
        <p14:creationId xmlns:p14="http://schemas.microsoft.com/office/powerpoint/2010/main" val="148242257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00037" y="236101"/>
            <a:ext cx="8558213" cy="6524863"/>
          </a:xfrm>
          <a:prstGeom prst="rect">
            <a:avLst/>
          </a:prstGeom>
        </p:spPr>
        <p:txBody>
          <a:bodyPr wrap="square">
            <a:spAutoFit/>
          </a:bodyPr>
          <a:lstStyle/>
          <a:p>
            <a:r>
              <a:rPr lang="ru-RU" sz="2200" b="1" dirty="0">
                <a:latin typeface="Times New Roman" panose="02020603050405020304" pitchFamily="18" charset="0"/>
                <a:cs typeface="Times New Roman" panose="02020603050405020304" pitchFamily="18" charset="0"/>
              </a:rPr>
              <a:t>Глава 5. </a:t>
            </a:r>
            <a:r>
              <a:rPr lang="ru-RU" sz="2200" b="1" dirty="0" err="1">
                <a:latin typeface="Times New Roman" panose="02020603050405020304" pitchFamily="18" charset="0"/>
                <a:cs typeface="Times New Roman" panose="02020603050405020304" pitchFamily="18" charset="0"/>
              </a:rPr>
              <a:t>Застосування</a:t>
            </a:r>
            <a:r>
              <a:rPr lang="ru-RU" sz="2200" b="1" dirty="0">
                <a:latin typeface="Times New Roman" panose="02020603050405020304" pitchFamily="18" charset="0"/>
                <a:cs typeface="Times New Roman" panose="02020603050405020304" pitchFamily="18" charset="0"/>
              </a:rPr>
              <a:t> </a:t>
            </a:r>
            <a:r>
              <a:rPr lang="ru-RU" sz="2200" b="1" dirty="0" err="1">
                <a:latin typeface="Times New Roman" panose="02020603050405020304" pitchFamily="18" charset="0"/>
                <a:cs typeface="Times New Roman" panose="02020603050405020304" pitchFamily="18" charset="0"/>
              </a:rPr>
              <a:t>металу</a:t>
            </a:r>
            <a:r>
              <a:rPr lang="ru-RU" sz="2200" b="1" dirty="0">
                <a:latin typeface="Times New Roman" panose="02020603050405020304" pitchFamily="18" charset="0"/>
                <a:cs typeface="Times New Roman" panose="02020603050405020304" pitchFamily="18" charset="0"/>
              </a:rPr>
              <a:t> </a:t>
            </a:r>
            <a:r>
              <a:rPr lang="ru-RU" sz="2200" b="1" dirty="0" err="1">
                <a:latin typeface="Times New Roman" panose="02020603050405020304" pitchFamily="18" charset="0"/>
                <a:cs typeface="Times New Roman" panose="02020603050405020304" pitchFamily="18" charset="0"/>
              </a:rPr>
              <a:t>мідь</a:t>
            </a:r>
            <a:r>
              <a:rPr lang="ru-RU" sz="2200" b="1" dirty="0">
                <a:latin typeface="Times New Roman" panose="02020603050405020304" pitchFamily="18" charset="0"/>
                <a:cs typeface="Times New Roman" panose="02020603050405020304" pitchFamily="18" charset="0"/>
              </a:rPr>
              <a:t> у </a:t>
            </a:r>
            <a:r>
              <a:rPr lang="ru-RU" sz="2200" b="1" dirty="0" err="1">
                <a:latin typeface="Times New Roman" panose="02020603050405020304" pitchFamily="18" charset="0"/>
                <a:cs typeface="Times New Roman" panose="02020603050405020304" pitchFamily="18" charset="0"/>
              </a:rPr>
              <a:t>промисловості</a:t>
            </a:r>
            <a:endParaRPr lang="ru-RU" sz="2200" b="1" dirty="0">
              <a:latin typeface="Times New Roman" panose="02020603050405020304" pitchFamily="18" charset="0"/>
              <a:cs typeface="Times New Roman" panose="02020603050405020304" pitchFamily="18" charset="0"/>
            </a:endParaRPr>
          </a:p>
          <a:p>
            <a:r>
              <a:rPr lang="ru-RU" sz="2200" dirty="0">
                <a:latin typeface="Times New Roman" panose="02020603050405020304" pitchFamily="18" charset="0"/>
                <a:cs typeface="Times New Roman" panose="02020603050405020304" pitchFamily="18" charset="0"/>
              </a:rPr>
              <a:t>5.1 </a:t>
            </a:r>
            <a:r>
              <a:rPr lang="ru-RU" sz="2200" dirty="0" err="1">
                <a:latin typeface="Times New Roman" panose="02020603050405020304" pitchFamily="18" charset="0"/>
                <a:cs typeface="Times New Roman" panose="02020603050405020304" pitchFamily="18" charset="0"/>
              </a:rPr>
              <a:t>Особливості</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металу</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мідь</a:t>
            </a:r>
            <a:endParaRPr lang="ru-RU" sz="2200" dirty="0">
              <a:latin typeface="Times New Roman" panose="02020603050405020304" pitchFamily="18" charset="0"/>
              <a:cs typeface="Times New Roman" panose="02020603050405020304" pitchFamily="18" charset="0"/>
            </a:endParaRPr>
          </a:p>
          <a:p>
            <a:r>
              <a:rPr lang="ru-RU" sz="2200" dirty="0">
                <a:latin typeface="Times New Roman" panose="02020603050405020304" pitchFamily="18" charset="0"/>
                <a:cs typeface="Times New Roman" panose="02020603050405020304" pitchFamily="18" charset="0"/>
              </a:rPr>
              <a:t>5.2 </a:t>
            </a:r>
            <a:r>
              <a:rPr lang="ru-RU" sz="2200" dirty="0" err="1">
                <a:latin typeface="Times New Roman" panose="02020603050405020304" pitchFamily="18" charset="0"/>
                <a:cs typeface="Times New Roman" panose="02020603050405020304" pitchFamily="18" charset="0"/>
              </a:rPr>
              <a:t>Виготовлення</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мідного</a:t>
            </a:r>
            <a:r>
              <a:rPr lang="ru-RU" sz="2200" dirty="0">
                <a:latin typeface="Times New Roman" panose="02020603050405020304" pitchFamily="18" charset="0"/>
                <a:cs typeface="Times New Roman" panose="02020603050405020304" pitchFamily="18" charset="0"/>
              </a:rPr>
              <a:t> дроту</a:t>
            </a:r>
          </a:p>
          <a:p>
            <a:r>
              <a:rPr lang="ru-RU" sz="2200" dirty="0">
                <a:latin typeface="Times New Roman" panose="02020603050405020304" pitchFamily="18" charset="0"/>
                <a:cs typeface="Times New Roman" panose="02020603050405020304" pitchFamily="18" charset="0"/>
              </a:rPr>
              <a:t>5.3 </a:t>
            </a:r>
            <a:r>
              <a:rPr lang="ru-RU" sz="2200" dirty="0" err="1">
                <a:latin typeface="Times New Roman" panose="02020603050405020304" pitchFamily="18" charset="0"/>
                <a:cs typeface="Times New Roman" panose="02020603050405020304" pitchFamily="18" charset="0"/>
              </a:rPr>
              <a:t>Виробництво</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мідних</a:t>
            </a:r>
            <a:r>
              <a:rPr lang="ru-RU" sz="2200" dirty="0">
                <a:latin typeface="Times New Roman" panose="02020603050405020304" pitchFamily="18" charset="0"/>
                <a:cs typeface="Times New Roman" panose="02020603050405020304" pitchFamily="18" charset="0"/>
              </a:rPr>
              <a:t> труб</a:t>
            </a:r>
          </a:p>
          <a:p>
            <a:r>
              <a:rPr lang="ru-RU" sz="2200" dirty="0">
                <a:latin typeface="Times New Roman" panose="02020603050405020304" pitchFamily="18" charset="0"/>
                <a:cs typeface="Times New Roman" panose="02020603050405020304" pitchFamily="18" charset="0"/>
              </a:rPr>
              <a:t>5.4 </a:t>
            </a:r>
            <a:r>
              <a:rPr lang="ru-RU" sz="2200" dirty="0" err="1">
                <a:latin typeface="Times New Roman" panose="02020603050405020304" pitchFamily="18" charset="0"/>
                <a:cs typeface="Times New Roman" panose="02020603050405020304" pitchFamily="18" charset="0"/>
              </a:rPr>
              <a:t>Мідь</a:t>
            </a:r>
            <a:r>
              <a:rPr lang="ru-RU" sz="2200" dirty="0">
                <a:latin typeface="Times New Roman" panose="02020603050405020304" pitchFamily="18" charset="0"/>
                <a:cs typeface="Times New Roman" panose="02020603050405020304" pitchFamily="18" charset="0"/>
              </a:rPr>
              <a:t> у </a:t>
            </a:r>
            <a:r>
              <a:rPr lang="ru-RU" sz="2200" dirty="0" err="1">
                <a:latin typeface="Times New Roman" panose="02020603050405020304" pitchFamily="18" charset="0"/>
                <a:cs typeface="Times New Roman" panose="02020603050405020304" pitchFamily="18" charset="0"/>
              </a:rPr>
              <a:t>виробництві</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автомобілів</a:t>
            </a:r>
            <a:endParaRPr lang="ru-RU" sz="2200" dirty="0">
              <a:latin typeface="Times New Roman" panose="02020603050405020304" pitchFamily="18" charset="0"/>
              <a:cs typeface="Times New Roman" panose="02020603050405020304" pitchFamily="18" charset="0"/>
            </a:endParaRPr>
          </a:p>
          <a:p>
            <a:r>
              <a:rPr lang="ru-RU" sz="2200" dirty="0">
                <a:latin typeface="Times New Roman" panose="02020603050405020304" pitchFamily="18" charset="0"/>
                <a:cs typeface="Times New Roman" panose="02020603050405020304" pitchFamily="18" charset="0"/>
              </a:rPr>
              <a:t>5.5 </a:t>
            </a:r>
            <a:r>
              <a:rPr lang="ru-RU" sz="2200" dirty="0" err="1">
                <a:latin typeface="Times New Roman" panose="02020603050405020304" pitchFamily="18" charset="0"/>
                <a:cs typeface="Times New Roman" panose="02020603050405020304" pitchFamily="18" charset="0"/>
              </a:rPr>
              <a:t>Переваги</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мідного</a:t>
            </a:r>
            <a:r>
              <a:rPr lang="ru-RU" sz="2200" dirty="0">
                <a:latin typeface="Times New Roman" panose="02020603050405020304" pitchFamily="18" charset="0"/>
                <a:cs typeface="Times New Roman" panose="02020603050405020304" pitchFamily="18" charset="0"/>
              </a:rPr>
              <a:t> посуду</a:t>
            </a:r>
          </a:p>
          <a:p>
            <a:r>
              <a:rPr lang="ru-RU" sz="2200" dirty="0">
                <a:latin typeface="Times New Roman" panose="02020603050405020304" pitchFamily="18" charset="0"/>
                <a:cs typeface="Times New Roman" panose="02020603050405020304" pitchFamily="18" charset="0"/>
              </a:rPr>
              <a:t>5.6 </a:t>
            </a:r>
            <a:r>
              <a:rPr lang="ru-RU" sz="2200" dirty="0" err="1">
                <a:latin typeface="Times New Roman" panose="02020603050405020304" pitchFamily="18" charset="0"/>
                <a:cs typeface="Times New Roman" panose="02020603050405020304" pitchFamily="18" charset="0"/>
              </a:rPr>
              <a:t>Властивості</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мідних</a:t>
            </a:r>
            <a:r>
              <a:rPr lang="ru-RU" sz="2200" dirty="0">
                <a:latin typeface="Times New Roman" panose="02020603050405020304" pitchFamily="18" charset="0"/>
                <a:cs typeface="Times New Roman" panose="02020603050405020304" pitchFamily="18" charset="0"/>
              </a:rPr>
              <a:t> монет</a:t>
            </a:r>
          </a:p>
          <a:p>
            <a:r>
              <a:rPr lang="ru-RU" sz="2200" b="1" dirty="0">
                <a:latin typeface="Times New Roman" panose="02020603050405020304" pitchFamily="18" charset="0"/>
                <a:cs typeface="Times New Roman" panose="02020603050405020304" pitchFamily="18" charset="0"/>
              </a:rPr>
              <a:t>Глава 6. </a:t>
            </a:r>
            <a:r>
              <a:rPr lang="ru-RU" sz="2200" b="1" dirty="0" err="1">
                <a:latin typeface="Times New Roman" panose="02020603050405020304" pitchFamily="18" charset="0"/>
                <a:cs typeface="Times New Roman" panose="02020603050405020304" pitchFamily="18" charset="0"/>
              </a:rPr>
              <a:t>Властивості</a:t>
            </a:r>
            <a:r>
              <a:rPr lang="ru-RU" sz="2200" b="1" dirty="0">
                <a:latin typeface="Times New Roman" panose="02020603050405020304" pitchFamily="18" charset="0"/>
                <a:cs typeface="Times New Roman" panose="02020603050405020304" pitchFamily="18" charset="0"/>
              </a:rPr>
              <a:t> </a:t>
            </a:r>
            <a:r>
              <a:rPr lang="ru-RU" sz="2200" b="1" dirty="0" err="1">
                <a:latin typeface="Times New Roman" panose="02020603050405020304" pitchFamily="18" charset="0"/>
                <a:cs typeface="Times New Roman" panose="02020603050405020304" pitchFamily="18" charset="0"/>
              </a:rPr>
              <a:t>наночастинок</a:t>
            </a:r>
            <a:r>
              <a:rPr lang="ru-RU" sz="2200" b="1" dirty="0">
                <a:latin typeface="Times New Roman" panose="02020603050405020304" pitchFamily="18" charset="0"/>
                <a:cs typeface="Times New Roman" panose="02020603050405020304" pitchFamily="18" charset="0"/>
              </a:rPr>
              <a:t> </a:t>
            </a:r>
            <a:r>
              <a:rPr lang="ru-RU" sz="2200" b="1" dirty="0" err="1" smtClean="0">
                <a:latin typeface="Times New Roman" panose="02020603050405020304" pitchFamily="18" charset="0"/>
                <a:cs typeface="Times New Roman" panose="02020603050405020304" pitchFamily="18" charset="0"/>
              </a:rPr>
              <a:t>міді</a:t>
            </a:r>
            <a:endParaRPr lang="ru-RU" sz="2200" b="1" dirty="0" smtClean="0">
              <a:latin typeface="Times New Roman" panose="02020603050405020304" pitchFamily="18" charset="0"/>
              <a:cs typeface="Times New Roman" panose="02020603050405020304" pitchFamily="18" charset="0"/>
            </a:endParaRPr>
          </a:p>
          <a:p>
            <a:r>
              <a:rPr lang="ru-RU" sz="2200" dirty="0">
                <a:latin typeface="Times New Roman" panose="02020603050405020304" pitchFamily="18" charset="0"/>
                <a:cs typeface="Times New Roman" panose="02020603050405020304" pitchFamily="18" charset="0"/>
              </a:rPr>
              <a:t>6.1 Структура, </a:t>
            </a:r>
            <a:r>
              <a:rPr lang="ru-RU" sz="2200" dirty="0" err="1">
                <a:latin typeface="Times New Roman" panose="02020603050405020304" pitchFamily="18" charset="0"/>
                <a:cs typeface="Times New Roman" panose="02020603050405020304" pitchFamily="18" charset="0"/>
              </a:rPr>
              <a:t>властивості</a:t>
            </a:r>
            <a:r>
              <a:rPr lang="ru-RU" sz="2200" dirty="0">
                <a:latin typeface="Times New Roman" panose="02020603050405020304" pitchFamily="18" charset="0"/>
                <a:cs typeface="Times New Roman" panose="02020603050405020304" pitchFamily="18" charset="0"/>
              </a:rPr>
              <a:t> та </a:t>
            </a:r>
            <a:r>
              <a:rPr lang="ru-RU" sz="2200" dirty="0" err="1">
                <a:latin typeface="Times New Roman" panose="02020603050405020304" pitchFamily="18" charset="0"/>
                <a:cs typeface="Times New Roman" panose="02020603050405020304" pitchFamily="18" charset="0"/>
              </a:rPr>
              <a:t>токсичність</a:t>
            </a:r>
            <a:r>
              <a:rPr lang="ru-RU" sz="2200" dirty="0">
                <a:latin typeface="Times New Roman" panose="02020603050405020304" pitchFamily="18" charset="0"/>
                <a:cs typeface="Times New Roman" panose="02020603050405020304" pitchFamily="18" charset="0"/>
              </a:rPr>
              <a:t> </a:t>
            </a:r>
            <a:r>
              <a:rPr lang="ru-RU" sz="2200" dirty="0" err="1" smtClean="0">
                <a:latin typeface="Times New Roman" panose="02020603050405020304" pitchFamily="18" charset="0"/>
                <a:cs typeface="Times New Roman" panose="02020603050405020304" pitchFamily="18" charset="0"/>
              </a:rPr>
              <a:t>наночастинок</a:t>
            </a:r>
            <a:endParaRPr lang="ru-RU" sz="2200" dirty="0" smtClean="0">
              <a:latin typeface="Times New Roman" panose="02020603050405020304" pitchFamily="18" charset="0"/>
              <a:cs typeface="Times New Roman" panose="02020603050405020304" pitchFamily="18" charset="0"/>
            </a:endParaRPr>
          </a:p>
          <a:p>
            <a:r>
              <a:rPr lang="ru-RU" sz="2200" dirty="0">
                <a:latin typeface="Times New Roman" panose="02020603050405020304" pitchFamily="18" charset="0"/>
                <a:cs typeface="Times New Roman" panose="02020603050405020304" pitchFamily="18" charset="0"/>
              </a:rPr>
              <a:t>6.2 </a:t>
            </a:r>
            <a:r>
              <a:rPr lang="ru-RU" sz="2200" dirty="0" err="1">
                <a:latin typeface="Times New Roman" panose="02020603050405020304" pitchFamily="18" charset="0"/>
                <a:cs typeface="Times New Roman" panose="02020603050405020304" pitchFamily="18" charset="0"/>
              </a:rPr>
              <a:t>Вивчення</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безпеки</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введення</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наночастинок</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міді</a:t>
            </a:r>
            <a:r>
              <a:rPr lang="ru-RU" sz="2200" dirty="0">
                <a:latin typeface="Times New Roman" panose="02020603050405020304" pitchFamily="18" charset="0"/>
                <a:cs typeface="Times New Roman" panose="02020603050405020304" pitchFamily="18" charset="0"/>
              </a:rPr>
              <a:t> з </a:t>
            </a:r>
            <a:r>
              <a:rPr lang="ru-RU" sz="2200" dirty="0" err="1">
                <a:latin typeface="Times New Roman" panose="02020603050405020304" pitchFamily="18" charset="0"/>
                <a:cs typeface="Times New Roman" panose="02020603050405020304" pitchFamily="18" charset="0"/>
              </a:rPr>
              <a:t>різними</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фізико-хімічними</a:t>
            </a:r>
            <a:r>
              <a:rPr lang="ru-RU" sz="2200" dirty="0">
                <a:latin typeface="Times New Roman" panose="02020603050405020304" pitchFamily="18" charset="0"/>
                <a:cs typeface="Times New Roman" panose="02020603050405020304" pitchFamily="18" charset="0"/>
              </a:rPr>
              <a:t> характеристиками в </a:t>
            </a:r>
            <a:r>
              <a:rPr lang="ru-RU" sz="2200" dirty="0" err="1">
                <a:latin typeface="Times New Roman" panose="02020603050405020304" pitchFamily="18" charset="0"/>
                <a:cs typeface="Times New Roman" panose="02020603050405020304" pitchFamily="18" charset="0"/>
              </a:rPr>
              <a:t>організм</a:t>
            </a:r>
            <a:r>
              <a:rPr lang="ru-RU" sz="2200" dirty="0">
                <a:latin typeface="Times New Roman" panose="02020603050405020304" pitchFamily="18" charset="0"/>
                <a:cs typeface="Times New Roman" panose="02020603050405020304" pitchFamily="18" charset="0"/>
              </a:rPr>
              <a:t> </a:t>
            </a:r>
            <a:r>
              <a:rPr lang="ru-RU" sz="2200" dirty="0" err="1" smtClean="0">
                <a:latin typeface="Times New Roman" panose="02020603050405020304" pitchFamily="18" charset="0"/>
                <a:cs typeface="Times New Roman" panose="02020603050405020304" pitchFamily="18" charset="0"/>
              </a:rPr>
              <a:t>тварин</a:t>
            </a:r>
            <a:endParaRPr lang="ru-RU" sz="2200" dirty="0" smtClean="0">
              <a:latin typeface="Times New Roman" panose="02020603050405020304" pitchFamily="18" charset="0"/>
              <a:cs typeface="Times New Roman" panose="02020603050405020304" pitchFamily="18" charset="0"/>
            </a:endParaRPr>
          </a:p>
          <a:p>
            <a:r>
              <a:rPr lang="ru-RU" sz="2200" dirty="0">
                <a:latin typeface="Times New Roman" panose="02020603050405020304" pitchFamily="18" charset="0"/>
                <a:cs typeface="Times New Roman" panose="02020603050405020304" pitchFamily="18" charset="0"/>
              </a:rPr>
              <a:t>6.3 </a:t>
            </a:r>
            <a:r>
              <a:rPr lang="ru-RU" sz="2200" dirty="0" err="1">
                <a:latin typeface="Times New Roman" panose="02020603050405020304" pitchFamily="18" charset="0"/>
                <a:cs typeface="Times New Roman" panose="02020603050405020304" pitchFamily="18" charset="0"/>
              </a:rPr>
              <a:t>Вплив</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наночастинок</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міді</a:t>
            </a:r>
            <a:r>
              <a:rPr lang="ru-RU" sz="2200" dirty="0">
                <a:latin typeface="Times New Roman" panose="02020603050405020304" pitchFamily="18" charset="0"/>
                <a:cs typeface="Times New Roman" panose="02020603050405020304" pitchFamily="18" charset="0"/>
              </a:rPr>
              <a:t> на </a:t>
            </a:r>
            <a:r>
              <a:rPr lang="ru-RU" sz="2200" dirty="0" err="1">
                <a:latin typeface="Times New Roman" panose="02020603050405020304" pitchFamily="18" charset="0"/>
                <a:cs typeface="Times New Roman" panose="02020603050405020304" pitchFamily="18" charset="0"/>
              </a:rPr>
              <a:t>рослини</a:t>
            </a:r>
            <a:r>
              <a:rPr lang="ru-RU" sz="2200" dirty="0">
                <a:latin typeface="Times New Roman" panose="02020603050405020304" pitchFamily="18" charset="0"/>
                <a:cs typeface="Times New Roman" panose="02020603050405020304" pitchFamily="18" charset="0"/>
              </a:rPr>
              <a:t> та </a:t>
            </a:r>
            <a:r>
              <a:rPr lang="ru-RU" sz="2200" dirty="0" err="1">
                <a:latin typeface="Times New Roman" panose="02020603050405020304" pitchFamily="18" charset="0"/>
                <a:cs typeface="Times New Roman" panose="02020603050405020304" pitchFamily="18" charset="0"/>
              </a:rPr>
              <a:t>ґрунтові</a:t>
            </a:r>
            <a:r>
              <a:rPr lang="ru-RU" sz="2200" dirty="0">
                <a:latin typeface="Times New Roman" panose="02020603050405020304" pitchFamily="18" charset="0"/>
                <a:cs typeface="Times New Roman" panose="02020603050405020304" pitchFamily="18" charset="0"/>
              </a:rPr>
              <a:t> </a:t>
            </a:r>
            <a:r>
              <a:rPr lang="ru-RU" sz="2200" dirty="0" err="1" smtClean="0">
                <a:latin typeface="Times New Roman" panose="02020603050405020304" pitchFamily="18" charset="0"/>
                <a:cs typeface="Times New Roman" panose="02020603050405020304" pitchFamily="18" charset="0"/>
              </a:rPr>
              <a:t>мікроорганізми</a:t>
            </a:r>
            <a:endParaRPr lang="ru-RU" sz="2200" dirty="0" smtClean="0">
              <a:latin typeface="Times New Roman" panose="02020603050405020304" pitchFamily="18" charset="0"/>
              <a:cs typeface="Times New Roman" panose="02020603050405020304" pitchFamily="18" charset="0"/>
            </a:endParaRPr>
          </a:p>
          <a:p>
            <a:r>
              <a:rPr lang="ru-RU" sz="2200" dirty="0">
                <a:latin typeface="Times New Roman" panose="02020603050405020304" pitchFamily="18" charset="0"/>
                <a:cs typeface="Times New Roman" panose="02020603050405020304" pitchFamily="18" charset="0"/>
              </a:rPr>
              <a:t>6.4 </a:t>
            </a:r>
            <a:r>
              <a:rPr lang="ru-RU" sz="2200" dirty="0" err="1">
                <a:latin typeface="Times New Roman" panose="02020603050405020304" pitchFamily="18" charset="0"/>
                <a:cs typeface="Times New Roman" panose="02020603050405020304" pitchFamily="18" charset="0"/>
              </a:rPr>
              <a:t>Мідьвмісні</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наночастинки</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фармакологічні</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властивості</a:t>
            </a:r>
            <a:r>
              <a:rPr lang="ru-RU" sz="2200" dirty="0">
                <a:latin typeface="Times New Roman" panose="02020603050405020304" pitchFamily="18" charset="0"/>
                <a:cs typeface="Times New Roman" panose="02020603050405020304" pitchFamily="18" charset="0"/>
              </a:rPr>
              <a:t> та </a:t>
            </a:r>
            <a:r>
              <a:rPr lang="ru-RU" sz="2200" dirty="0" err="1">
                <a:latin typeface="Times New Roman" panose="02020603050405020304" pitchFamily="18" charset="0"/>
                <a:cs typeface="Times New Roman" panose="02020603050405020304" pitchFamily="18" charset="0"/>
              </a:rPr>
              <a:t>аналіз</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потенційних</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можливостей</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застосування</a:t>
            </a:r>
            <a:r>
              <a:rPr lang="ru-RU" sz="2200" dirty="0">
                <a:latin typeface="Times New Roman" panose="02020603050405020304" pitchFamily="18" charset="0"/>
                <a:cs typeface="Times New Roman" panose="02020603050405020304" pitchFamily="18" charset="0"/>
              </a:rPr>
              <a:t> в </a:t>
            </a:r>
            <a:r>
              <a:rPr lang="ru-RU" sz="2200" dirty="0" err="1" smtClean="0">
                <a:latin typeface="Times New Roman" panose="02020603050405020304" pitchFamily="18" charset="0"/>
                <a:cs typeface="Times New Roman" panose="02020603050405020304" pitchFamily="18" charset="0"/>
              </a:rPr>
              <a:t>медицині</a:t>
            </a:r>
            <a:endParaRPr lang="ru-RU" sz="2200" dirty="0" smtClean="0">
              <a:latin typeface="Times New Roman" panose="02020603050405020304" pitchFamily="18" charset="0"/>
              <a:cs typeface="Times New Roman" panose="02020603050405020304" pitchFamily="18" charset="0"/>
            </a:endParaRPr>
          </a:p>
          <a:p>
            <a:r>
              <a:rPr lang="ru-RU" sz="2200" b="1" dirty="0" err="1" smtClean="0">
                <a:latin typeface="Times New Roman" panose="02020603050405020304" pitchFamily="18" charset="0"/>
                <a:cs typeface="Times New Roman" panose="02020603050405020304" pitchFamily="18" charset="0"/>
              </a:rPr>
              <a:t>Висновки</a:t>
            </a:r>
            <a:endParaRPr lang="ru-RU" sz="2200" b="1" dirty="0" smtClean="0">
              <a:latin typeface="Times New Roman" panose="02020603050405020304" pitchFamily="18" charset="0"/>
              <a:cs typeface="Times New Roman" panose="02020603050405020304" pitchFamily="18" charset="0"/>
            </a:endParaRPr>
          </a:p>
          <a:p>
            <a:r>
              <a:rPr lang="ru-RU" sz="2200" b="1" dirty="0" err="1" smtClean="0">
                <a:latin typeface="Times New Roman" panose="02020603050405020304" pitchFamily="18" charset="0"/>
                <a:cs typeface="Times New Roman" panose="02020603050405020304" pitchFamily="18" charset="0"/>
              </a:rPr>
              <a:t>Література</a:t>
            </a:r>
            <a:endParaRPr lang="ru-RU" sz="2200" b="1" dirty="0" smtClean="0">
              <a:latin typeface="Times New Roman" panose="02020603050405020304" pitchFamily="18" charset="0"/>
              <a:cs typeface="Times New Roman" panose="02020603050405020304" pitchFamily="18" charset="0"/>
            </a:endParaRPr>
          </a:p>
          <a:p>
            <a:r>
              <a:rPr lang="ru-RU" sz="2200" b="1" dirty="0" err="1">
                <a:latin typeface="Times New Roman" panose="02020603050405020304" pitchFamily="18" charset="0"/>
                <a:cs typeface="Times New Roman" panose="02020603050405020304" pitchFamily="18" charset="0"/>
              </a:rPr>
              <a:t>Додаток</a:t>
            </a:r>
            <a:r>
              <a:rPr lang="ru-RU" sz="2200" b="1" dirty="0">
                <a:latin typeface="Times New Roman" panose="02020603050405020304" pitchFamily="18" charset="0"/>
                <a:cs typeface="Times New Roman" panose="02020603050405020304" pitchFamily="18" charset="0"/>
              </a:rPr>
              <a:t> </a:t>
            </a:r>
            <a:r>
              <a:rPr lang="ru-RU" sz="2200" b="1" dirty="0" smtClean="0">
                <a:latin typeface="Times New Roman" panose="02020603050405020304" pitchFamily="18" charset="0"/>
                <a:cs typeface="Times New Roman" panose="02020603050405020304" pitchFamily="18" charset="0"/>
              </a:rPr>
              <a:t>А</a:t>
            </a:r>
          </a:p>
          <a:p>
            <a:r>
              <a:rPr lang="ru-RU" sz="2200" b="1" dirty="0" err="1">
                <a:latin typeface="Times New Roman" panose="02020603050405020304" pitchFamily="18" charset="0"/>
                <a:cs typeface="Times New Roman" panose="02020603050405020304" pitchFamily="18" charset="0"/>
              </a:rPr>
              <a:t>Додаток</a:t>
            </a:r>
            <a:r>
              <a:rPr lang="ru-RU" sz="2200" b="1" dirty="0">
                <a:latin typeface="Times New Roman" panose="02020603050405020304" pitchFamily="18" charset="0"/>
                <a:cs typeface="Times New Roman" panose="02020603050405020304" pitchFamily="18" charset="0"/>
              </a:rPr>
              <a:t> Б</a:t>
            </a:r>
            <a:endParaRPr lang="ru-RU" sz="2200" b="1" dirty="0" smtClean="0">
              <a:latin typeface="Times New Roman" panose="02020603050405020304" pitchFamily="18" charset="0"/>
              <a:cs typeface="Times New Roman" panose="02020603050405020304" pitchFamily="18" charset="0"/>
            </a:endParaRPr>
          </a:p>
          <a:p>
            <a:r>
              <a:rPr lang="ru-RU" sz="2200" b="1" dirty="0" err="1">
                <a:latin typeface="Times New Roman" panose="02020603050405020304" pitchFamily="18" charset="0"/>
                <a:cs typeface="Times New Roman" panose="02020603050405020304" pitchFamily="18" charset="0"/>
              </a:rPr>
              <a:t>Додаток</a:t>
            </a:r>
            <a:r>
              <a:rPr lang="ru-RU" sz="2200" b="1" dirty="0">
                <a:latin typeface="Times New Roman" panose="02020603050405020304" pitchFamily="18" charset="0"/>
                <a:cs typeface="Times New Roman" panose="02020603050405020304" pitchFamily="18" charset="0"/>
              </a:rPr>
              <a:t> </a:t>
            </a:r>
            <a:r>
              <a:rPr lang="ru-RU" sz="2200" b="1" dirty="0" smtClean="0">
                <a:latin typeface="Times New Roman" panose="02020603050405020304" pitchFamily="18" charset="0"/>
                <a:cs typeface="Times New Roman" panose="02020603050405020304" pitchFamily="18" charset="0"/>
              </a:rPr>
              <a:t>В</a:t>
            </a:r>
            <a:endParaRPr lang="ru-RU" sz="2200" b="1" dirty="0">
              <a:latin typeface="Times New Roman" panose="02020603050405020304" pitchFamily="18" charset="0"/>
              <a:cs typeface="Times New Roman" panose="02020603050405020304" pitchFamily="18" charset="0"/>
            </a:endParaRPr>
          </a:p>
        </p:txBody>
      </p:sp>
      <p:sp>
        <p:nvSpPr>
          <p:cNvPr id="2" name="Номер слайда 1"/>
          <p:cNvSpPr>
            <a:spLocks noGrp="1"/>
          </p:cNvSpPr>
          <p:nvPr>
            <p:ph type="sldNum" sz="quarter" idx="12"/>
          </p:nvPr>
        </p:nvSpPr>
        <p:spPr/>
        <p:txBody>
          <a:bodyPr/>
          <a:lstStyle/>
          <a:p>
            <a:fld id="{31E7FFEE-C820-45D6-9766-CE5DCFAF3999}" type="slidenum">
              <a:rPr lang="ru-RU" smtClean="0"/>
              <a:t>4</a:t>
            </a:fld>
            <a:endParaRPr lang="ru-RU"/>
          </a:p>
        </p:txBody>
      </p:sp>
    </p:spTree>
    <p:extLst>
      <p:ext uri="{BB962C8B-B14F-4D97-AF65-F5344CB8AC3E}">
        <p14:creationId xmlns:p14="http://schemas.microsoft.com/office/powerpoint/2010/main" val="233100552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500062" y="191185"/>
            <a:ext cx="8086726" cy="2554545"/>
          </a:xfrm>
          <a:prstGeom prst="rect">
            <a:avLst/>
          </a:prstGeom>
        </p:spPr>
        <p:txBody>
          <a:bodyPr wrap="square">
            <a:spAutoFit/>
          </a:bodyPr>
          <a:lstStyle/>
          <a:p>
            <a:r>
              <a:rPr lang="ru-RU" sz="3200" b="1" dirty="0">
                <a:latin typeface="Times New Roman" panose="02020603050405020304" pitchFamily="18" charset="0"/>
                <a:ea typeface="Calibri" panose="020F0502020204030204" pitchFamily="34" charset="0"/>
                <a:cs typeface="Times New Roman" panose="02020603050405020304" pitchFamily="18" charset="0"/>
              </a:rPr>
              <a:t>Глава 1. </a:t>
            </a:r>
            <a:r>
              <a:rPr lang="ru-RU" sz="3200" b="1" dirty="0" err="1">
                <a:latin typeface="Times New Roman" panose="02020603050405020304" pitchFamily="18" charset="0"/>
                <a:ea typeface="Calibri" panose="020F0502020204030204" pitchFamily="34" charset="0"/>
                <a:cs typeface="Times New Roman" panose="02020603050405020304" pitchFamily="18" charset="0"/>
              </a:rPr>
              <a:t>Властивості</a:t>
            </a:r>
            <a:r>
              <a:rPr lang="ru-RU" sz="3200" b="1" dirty="0">
                <a:latin typeface="Times New Roman" panose="02020603050405020304" pitchFamily="18" charset="0"/>
                <a:ea typeface="Calibri" panose="020F0502020204030204" pitchFamily="34" charset="0"/>
                <a:cs typeface="Times New Roman" panose="02020603050405020304" pitchFamily="18" charset="0"/>
              </a:rPr>
              <a:t> </a:t>
            </a:r>
            <a:r>
              <a:rPr lang="ru-RU" sz="3200" b="1" dirty="0" err="1">
                <a:latin typeface="Times New Roman" panose="02020603050405020304" pitchFamily="18" charset="0"/>
                <a:ea typeface="Calibri" panose="020F0502020204030204" pitchFamily="34" charset="0"/>
                <a:cs typeface="Times New Roman" panose="02020603050405020304" pitchFamily="18" charset="0"/>
              </a:rPr>
              <a:t>мікроелементу</a:t>
            </a:r>
            <a:r>
              <a:rPr lang="ru-RU" sz="3200" b="1" dirty="0">
                <a:latin typeface="Times New Roman" panose="02020603050405020304" pitchFamily="18" charset="0"/>
                <a:ea typeface="Calibri" panose="020F0502020204030204" pitchFamily="34" charset="0"/>
                <a:cs typeface="Times New Roman" panose="02020603050405020304" pitchFamily="18" charset="0"/>
              </a:rPr>
              <a:t> </a:t>
            </a:r>
            <a:r>
              <a:rPr lang="ru-RU" sz="3200" b="1" dirty="0" err="1">
                <a:latin typeface="Times New Roman" panose="02020603050405020304" pitchFamily="18" charset="0"/>
                <a:ea typeface="Calibri" panose="020F0502020204030204" pitchFamily="34" charset="0"/>
                <a:cs typeface="Times New Roman" panose="02020603050405020304" pitchFamily="18" charset="0"/>
              </a:rPr>
              <a:t>мідь</a:t>
            </a:r>
            <a:endParaRPr lang="ru-RU" sz="3200" b="1" dirty="0">
              <a:latin typeface="Times New Roman" panose="02020603050405020304" pitchFamily="18" charset="0"/>
              <a:ea typeface="Calibri" panose="020F0502020204030204" pitchFamily="34" charset="0"/>
              <a:cs typeface="Times New Roman" panose="02020603050405020304" pitchFamily="18" charset="0"/>
            </a:endParaRPr>
          </a:p>
          <a:p>
            <a:r>
              <a:rPr lang="ru-RU" sz="3200" dirty="0">
                <a:latin typeface="Times New Roman" panose="02020603050405020304" pitchFamily="18" charset="0"/>
                <a:cs typeface="Times New Roman" panose="02020603050405020304" pitchFamily="18" charset="0"/>
              </a:rPr>
              <a:t>1.1 </a:t>
            </a:r>
            <a:r>
              <a:rPr lang="ru-RU" sz="3200" dirty="0" err="1">
                <a:latin typeface="Times New Roman" panose="02020603050405020304" pitchFamily="18" charset="0"/>
                <a:cs typeface="Times New Roman" panose="02020603050405020304" pitchFamily="18" charset="0"/>
              </a:rPr>
              <a:t>Фізико-хімічні</a:t>
            </a:r>
            <a:r>
              <a:rPr lang="ru-RU" sz="3200" dirty="0">
                <a:latin typeface="Times New Roman" panose="02020603050405020304" pitchFamily="18" charset="0"/>
                <a:cs typeface="Times New Roman" panose="02020603050405020304" pitchFamily="18" charset="0"/>
              </a:rPr>
              <a:t> </a:t>
            </a:r>
            <a:r>
              <a:rPr lang="ru-RU" sz="3200" dirty="0" err="1" smtClean="0">
                <a:latin typeface="Times New Roman" panose="02020603050405020304" pitchFamily="18" charset="0"/>
                <a:cs typeface="Times New Roman" panose="02020603050405020304" pitchFamily="18" charset="0"/>
              </a:rPr>
              <a:t>властивості</a:t>
            </a:r>
            <a:endParaRPr lang="ru-RU" sz="3200" dirty="0" smtClean="0">
              <a:latin typeface="Times New Roman" panose="02020603050405020304" pitchFamily="18" charset="0"/>
              <a:cs typeface="Times New Roman" panose="02020603050405020304" pitchFamily="18" charset="0"/>
            </a:endParaRPr>
          </a:p>
          <a:p>
            <a:r>
              <a:rPr lang="ru-RU" sz="3200" dirty="0">
                <a:latin typeface="Times New Roman" panose="02020603050405020304" pitchFamily="18" charset="0"/>
                <a:cs typeface="Times New Roman" panose="02020603050405020304" pitchFamily="18" charset="0"/>
              </a:rPr>
              <a:t>а) </a:t>
            </a:r>
            <a:r>
              <a:rPr lang="ru-RU" sz="3200" dirty="0" err="1">
                <a:latin typeface="Times New Roman" panose="02020603050405020304" pitchFamily="18" charset="0"/>
                <a:cs typeface="Times New Roman" panose="02020603050405020304" pitchFamily="18" charset="0"/>
              </a:rPr>
              <a:t>Деякі</a:t>
            </a:r>
            <a:r>
              <a:rPr lang="ru-RU" sz="3200" dirty="0">
                <a:latin typeface="Times New Roman" panose="02020603050405020304" pitchFamily="18" charset="0"/>
                <a:cs typeface="Times New Roman" panose="02020603050405020304" pitchFamily="18" charset="0"/>
              </a:rPr>
              <a:t> </a:t>
            </a:r>
            <a:r>
              <a:rPr lang="ru-RU" sz="3200" dirty="0" err="1">
                <a:latin typeface="Times New Roman" panose="02020603050405020304" pitchFamily="18" charset="0"/>
                <a:cs typeface="Times New Roman" panose="02020603050405020304" pitchFamily="18" charset="0"/>
              </a:rPr>
              <a:t>дані</a:t>
            </a:r>
            <a:r>
              <a:rPr lang="ru-RU" sz="3200" dirty="0">
                <a:latin typeface="Times New Roman" panose="02020603050405020304" pitchFamily="18" charset="0"/>
                <a:cs typeface="Times New Roman" panose="02020603050405020304" pitchFamily="18" charset="0"/>
              </a:rPr>
              <a:t> про </a:t>
            </a:r>
            <a:r>
              <a:rPr lang="ru-RU" sz="3200" dirty="0" err="1">
                <a:latin typeface="Times New Roman" panose="02020603050405020304" pitchFamily="18" charset="0"/>
                <a:cs typeface="Times New Roman" panose="02020603050405020304" pitchFamily="18" charset="0"/>
              </a:rPr>
              <a:t>властивості</a:t>
            </a:r>
            <a:r>
              <a:rPr lang="ru-RU" sz="3200" dirty="0">
                <a:latin typeface="Times New Roman" panose="02020603050405020304" pitchFamily="18" charset="0"/>
                <a:cs typeface="Times New Roman" panose="02020603050405020304" pitchFamily="18" charset="0"/>
              </a:rPr>
              <a:t> </a:t>
            </a:r>
            <a:r>
              <a:rPr lang="ru-RU" sz="3200" dirty="0" err="1">
                <a:latin typeface="Times New Roman" panose="02020603050405020304" pitchFamily="18" charset="0"/>
                <a:cs typeface="Times New Roman" panose="02020603050405020304" pitchFamily="18" charset="0"/>
              </a:rPr>
              <a:t>металу</a:t>
            </a:r>
            <a:r>
              <a:rPr lang="ru-RU" sz="3200" dirty="0">
                <a:latin typeface="Times New Roman" panose="02020603050405020304" pitchFamily="18" charset="0"/>
                <a:cs typeface="Times New Roman" panose="02020603050405020304" pitchFamily="18" charset="0"/>
              </a:rPr>
              <a:t> </a:t>
            </a:r>
            <a:r>
              <a:rPr lang="ru-RU" sz="3200" dirty="0" err="1" smtClean="0">
                <a:latin typeface="Times New Roman" panose="02020603050405020304" pitchFamily="18" charset="0"/>
                <a:cs typeface="Times New Roman" panose="02020603050405020304" pitchFamily="18" charset="0"/>
              </a:rPr>
              <a:t>мідь</a:t>
            </a:r>
            <a:endParaRPr lang="ru-RU" sz="3200" dirty="0" smtClean="0">
              <a:latin typeface="Times New Roman" panose="02020603050405020304" pitchFamily="18" charset="0"/>
              <a:cs typeface="Times New Roman" panose="02020603050405020304" pitchFamily="18" charset="0"/>
            </a:endParaRPr>
          </a:p>
          <a:p>
            <a:r>
              <a:rPr lang="ru-RU" sz="3200" dirty="0">
                <a:latin typeface="Times New Roman" panose="02020603050405020304" pitchFamily="18" charset="0"/>
                <a:cs typeface="Times New Roman" panose="02020603050405020304" pitchFamily="18" charset="0"/>
              </a:rPr>
              <a:t>б) </a:t>
            </a:r>
            <a:r>
              <a:rPr lang="ru-RU" sz="3200" dirty="0" err="1" smtClean="0">
                <a:latin typeface="Times New Roman" panose="02020603050405020304" pitchFamily="18" charset="0"/>
                <a:cs typeface="Times New Roman" panose="02020603050405020304" pitchFamily="18" charset="0"/>
              </a:rPr>
              <a:t>Фізичні</a:t>
            </a:r>
            <a:endParaRPr lang="ru-RU" sz="3200" dirty="0" smtClean="0">
              <a:latin typeface="Times New Roman" panose="02020603050405020304" pitchFamily="18" charset="0"/>
              <a:cs typeface="Times New Roman" panose="02020603050405020304" pitchFamily="18" charset="0"/>
            </a:endParaRPr>
          </a:p>
          <a:p>
            <a:r>
              <a:rPr lang="ru-RU" sz="3200" dirty="0">
                <a:latin typeface="Times New Roman" panose="02020603050405020304" pitchFamily="18" charset="0"/>
                <a:cs typeface="Times New Roman" panose="02020603050405020304" pitchFamily="18" charset="0"/>
              </a:rPr>
              <a:t>в) </a:t>
            </a:r>
            <a:r>
              <a:rPr lang="ru-RU" sz="3200" dirty="0" err="1">
                <a:latin typeface="Times New Roman" panose="02020603050405020304" pitchFamily="18" charset="0"/>
                <a:cs typeface="Times New Roman" panose="02020603050405020304" pitchFamily="18" charset="0"/>
              </a:rPr>
              <a:t>Хімічні</a:t>
            </a:r>
            <a:endParaRPr lang="ru-RU" sz="3200" dirty="0">
              <a:latin typeface="Times New Roman" panose="02020603050405020304" pitchFamily="18" charset="0"/>
              <a:cs typeface="Times New Roman" panose="02020603050405020304" pitchFamily="18" charset="0"/>
            </a:endParaRPr>
          </a:p>
        </p:txBody>
      </p:sp>
      <p:pic>
        <p:nvPicPr>
          <p:cNvPr id="5" name="Рисунок 4"/>
          <p:cNvPicPr/>
          <p:nvPr/>
        </p:nvPicPr>
        <p:blipFill>
          <a:blip r:embed="rId2">
            <a:extLst>
              <a:ext uri="{28A0092B-C50C-407E-A947-70E740481C1C}">
                <a14:useLocalDpi xmlns:a14="http://schemas.microsoft.com/office/drawing/2010/main" val="0"/>
              </a:ext>
            </a:extLst>
          </a:blip>
          <a:srcRect/>
          <a:stretch>
            <a:fillRect/>
          </a:stretch>
        </p:blipFill>
        <p:spPr bwMode="auto">
          <a:xfrm>
            <a:off x="2959734" y="2009973"/>
            <a:ext cx="5398453" cy="3918268"/>
          </a:xfrm>
          <a:prstGeom prst="rect">
            <a:avLst/>
          </a:prstGeom>
          <a:noFill/>
          <a:ln>
            <a:noFill/>
          </a:ln>
        </p:spPr>
      </p:pic>
      <p:sp>
        <p:nvSpPr>
          <p:cNvPr id="6" name="Прямоугольник 5"/>
          <p:cNvSpPr/>
          <p:nvPr/>
        </p:nvSpPr>
        <p:spPr>
          <a:xfrm>
            <a:off x="3557253" y="6144697"/>
            <a:ext cx="4210320" cy="461665"/>
          </a:xfrm>
          <a:prstGeom prst="rect">
            <a:avLst/>
          </a:prstGeom>
        </p:spPr>
        <p:txBody>
          <a:bodyPr wrap="none">
            <a:spAutoFit/>
          </a:bodyPr>
          <a:lstStyle/>
          <a:p>
            <a:r>
              <a:rPr lang="uk-UA" sz="2400" dirty="0">
                <a:latin typeface="Times New Roman" panose="02020603050405020304" pitchFamily="18" charset="0"/>
                <a:ea typeface="Calibri" panose="020F0502020204030204" pitchFamily="34" charset="0"/>
              </a:rPr>
              <a:t>Рисунок 1. Мідний самородок </a:t>
            </a:r>
            <a:endParaRPr lang="ru-RU" sz="2400" dirty="0"/>
          </a:p>
        </p:txBody>
      </p:sp>
      <p:sp>
        <p:nvSpPr>
          <p:cNvPr id="2" name="Номер слайда 1"/>
          <p:cNvSpPr>
            <a:spLocks noGrp="1"/>
          </p:cNvSpPr>
          <p:nvPr>
            <p:ph type="sldNum" sz="quarter" idx="12"/>
          </p:nvPr>
        </p:nvSpPr>
        <p:spPr/>
        <p:txBody>
          <a:bodyPr/>
          <a:lstStyle/>
          <a:p>
            <a:fld id="{31E7FFEE-C820-45D6-9766-CE5DCFAF3999}" type="slidenum">
              <a:rPr lang="ru-RU" smtClean="0"/>
              <a:t>5</a:t>
            </a:fld>
            <a:endParaRPr lang="ru-RU"/>
          </a:p>
        </p:txBody>
      </p:sp>
    </p:spTree>
    <p:extLst>
      <p:ext uri="{BB962C8B-B14F-4D97-AF65-F5344CB8AC3E}">
        <p14:creationId xmlns:p14="http://schemas.microsoft.com/office/powerpoint/2010/main" val="284651856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143710" y="216146"/>
            <a:ext cx="8581190" cy="4401205"/>
          </a:xfrm>
          <a:prstGeom prst="rect">
            <a:avLst/>
          </a:prstGeom>
        </p:spPr>
        <p:txBody>
          <a:bodyPr wrap="square">
            <a:spAutoFit/>
          </a:bodyPr>
          <a:lstStyle/>
          <a:p>
            <a:r>
              <a:rPr lang="ru-RU" sz="2000" b="1" dirty="0">
                <a:latin typeface="Times New Roman" panose="02020603050405020304" pitchFamily="18" charset="0"/>
                <a:ea typeface="Calibri" panose="020F0502020204030204" pitchFamily="34" charset="0"/>
                <a:cs typeface="Times New Roman" panose="02020603050405020304" pitchFamily="18" charset="0"/>
              </a:rPr>
              <a:t>1.2 </a:t>
            </a:r>
            <a:r>
              <a:rPr lang="ru-RU" sz="2000" b="1" dirty="0" err="1">
                <a:latin typeface="Times New Roman" panose="02020603050405020304" pitchFamily="18" charset="0"/>
                <a:ea typeface="Calibri" panose="020F0502020204030204" pitchFamily="34" charset="0"/>
                <a:cs typeface="Times New Roman" panose="02020603050405020304" pitchFamily="18" charset="0"/>
              </a:rPr>
              <a:t>Функції</a:t>
            </a:r>
            <a:r>
              <a:rPr lang="ru-RU" sz="2000" b="1" dirty="0">
                <a:latin typeface="Times New Roman" panose="02020603050405020304" pitchFamily="18" charset="0"/>
                <a:ea typeface="Calibri" panose="020F0502020204030204" pitchFamily="34" charset="0"/>
                <a:cs typeface="Times New Roman" panose="02020603050405020304" pitchFamily="18" charset="0"/>
              </a:rPr>
              <a:t> </a:t>
            </a:r>
            <a:r>
              <a:rPr lang="ru-RU" sz="2000" b="1" dirty="0" err="1">
                <a:latin typeface="Times New Roman" panose="02020603050405020304" pitchFamily="18" charset="0"/>
                <a:ea typeface="Calibri" panose="020F0502020204030204" pitchFamily="34" charset="0"/>
                <a:cs typeface="Times New Roman" panose="02020603050405020304" pitchFamily="18" charset="0"/>
              </a:rPr>
              <a:t>мікроелементу</a:t>
            </a:r>
            <a:r>
              <a:rPr lang="ru-RU" sz="2000" b="1" dirty="0">
                <a:latin typeface="Times New Roman" panose="02020603050405020304" pitchFamily="18" charset="0"/>
                <a:ea typeface="Calibri" panose="020F0502020204030204" pitchFamily="34" charset="0"/>
                <a:cs typeface="Times New Roman" panose="02020603050405020304" pitchFamily="18" charset="0"/>
              </a:rPr>
              <a:t> </a:t>
            </a:r>
            <a:r>
              <a:rPr lang="ru-RU" sz="2000" b="1" dirty="0" err="1">
                <a:latin typeface="Times New Roman" panose="02020603050405020304" pitchFamily="18" charset="0"/>
                <a:ea typeface="Calibri" panose="020F0502020204030204" pitchFamily="34" charset="0"/>
                <a:cs typeface="Times New Roman" panose="02020603050405020304" pitchFamily="18" charset="0"/>
              </a:rPr>
              <a:t>мідь</a:t>
            </a:r>
            <a:r>
              <a:rPr lang="ru-RU" sz="2000" b="1" dirty="0">
                <a:latin typeface="Times New Roman" panose="02020603050405020304" pitchFamily="18" charset="0"/>
                <a:ea typeface="Calibri" panose="020F0502020204030204" pitchFamily="34" charset="0"/>
                <a:cs typeface="Times New Roman" panose="02020603050405020304" pitchFamily="18" charset="0"/>
              </a:rPr>
              <a:t> в </a:t>
            </a:r>
            <a:r>
              <a:rPr lang="ru-RU" sz="2000" b="1" dirty="0" err="1" smtClean="0">
                <a:latin typeface="Times New Roman" panose="02020603050405020304" pitchFamily="18" charset="0"/>
                <a:ea typeface="Calibri" panose="020F0502020204030204" pitchFamily="34" charset="0"/>
                <a:cs typeface="Times New Roman" panose="02020603050405020304" pitchFamily="18" charset="0"/>
              </a:rPr>
              <a:t>організмі</a:t>
            </a:r>
            <a:endParaRPr lang="ru-RU" sz="2000" b="1" dirty="0" smtClean="0">
              <a:latin typeface="Times New Roman" panose="02020603050405020304" pitchFamily="18" charset="0"/>
              <a:ea typeface="Calibri" panose="020F0502020204030204" pitchFamily="34" charset="0"/>
              <a:cs typeface="Times New Roman" panose="02020603050405020304" pitchFamily="18" charset="0"/>
            </a:endParaRPr>
          </a:p>
          <a:p>
            <a:r>
              <a:rPr lang="ru-RU" sz="2000" dirty="0">
                <a:latin typeface="Times New Roman" panose="02020603050405020304" pitchFamily="18" charset="0"/>
                <a:cs typeface="Times New Roman" panose="02020603050405020304" pitchFamily="18" charset="0"/>
              </a:rPr>
              <a:t>а) </a:t>
            </a:r>
            <a:r>
              <a:rPr lang="ru-RU" sz="2000" dirty="0" err="1">
                <a:latin typeface="Times New Roman" panose="02020603050405020304" pitchFamily="18" charset="0"/>
                <a:cs typeface="Times New Roman" panose="02020603050405020304" pitchFamily="18" charset="0"/>
              </a:rPr>
              <a:t>Вплив</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мікроелементу</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мідь</a:t>
            </a:r>
            <a:r>
              <a:rPr lang="ru-RU" sz="2000" dirty="0">
                <a:latin typeface="Times New Roman" panose="02020603050405020304" pitchFamily="18" charset="0"/>
                <a:cs typeface="Times New Roman" panose="02020603050405020304" pitchFamily="18" charset="0"/>
              </a:rPr>
              <a:t> на </a:t>
            </a:r>
            <a:r>
              <a:rPr lang="ru-RU" sz="2000" dirty="0" err="1">
                <a:latin typeface="Times New Roman" panose="02020603050405020304" pitchFamily="18" charset="0"/>
                <a:cs typeface="Times New Roman" panose="02020603050405020304" pitchFamily="18" charset="0"/>
              </a:rPr>
              <a:t>обмін</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мікроелементу</a:t>
            </a:r>
            <a:r>
              <a:rPr lang="ru-RU" sz="2000" dirty="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залізо</a:t>
            </a:r>
            <a:endParaRPr lang="ru-RU" sz="2000" dirty="0" smtClean="0">
              <a:latin typeface="Times New Roman" panose="02020603050405020304" pitchFamily="18" charset="0"/>
              <a:cs typeface="Times New Roman" panose="02020603050405020304" pitchFamily="18" charset="0"/>
            </a:endParaRPr>
          </a:p>
          <a:p>
            <a:r>
              <a:rPr lang="ru-RU" sz="2000" dirty="0">
                <a:latin typeface="Times New Roman" panose="02020603050405020304" pitchFamily="18" charset="0"/>
                <a:cs typeface="Times New Roman" panose="02020603050405020304" pitchFamily="18" charset="0"/>
              </a:rPr>
              <a:t>б) </a:t>
            </a:r>
            <a:r>
              <a:rPr lang="ru-RU" sz="2000" dirty="0" err="1">
                <a:latin typeface="Times New Roman" panose="02020603050405020304" pitchFamily="18" charset="0"/>
                <a:cs typeface="Times New Roman" panose="02020603050405020304" pitchFamily="18" charset="0"/>
              </a:rPr>
              <a:t>Значення</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мікроелементу</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мідь</a:t>
            </a:r>
            <a:r>
              <a:rPr lang="ru-RU" sz="2000" dirty="0">
                <a:latin typeface="Times New Roman" panose="02020603050405020304" pitchFamily="18" charset="0"/>
                <a:cs typeface="Times New Roman" panose="02020603050405020304" pitchFamily="18" charset="0"/>
              </a:rPr>
              <a:t> для </a:t>
            </a:r>
            <a:r>
              <a:rPr lang="ru-RU" sz="2000" dirty="0" err="1">
                <a:latin typeface="Times New Roman" panose="02020603050405020304" pitchFamily="18" charset="0"/>
                <a:cs typeface="Times New Roman" panose="02020603050405020304" pitchFamily="18" charset="0"/>
              </a:rPr>
              <a:t>зменшення</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вмісту</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вільних</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радикалів</a:t>
            </a:r>
            <a:r>
              <a:rPr lang="ru-RU" sz="2000" dirty="0">
                <a:latin typeface="Times New Roman" panose="02020603050405020304" pitchFamily="18" charset="0"/>
                <a:cs typeface="Times New Roman" panose="02020603050405020304" pitchFamily="18" charset="0"/>
              </a:rPr>
              <a:t> в </a:t>
            </a:r>
            <a:r>
              <a:rPr lang="ru-RU" sz="2000" dirty="0" err="1">
                <a:latin typeface="Times New Roman" panose="02020603050405020304" pitchFamily="18" charset="0"/>
                <a:cs typeface="Times New Roman" panose="02020603050405020304" pitchFamily="18" charset="0"/>
              </a:rPr>
              <a:t>організмі</a:t>
            </a:r>
            <a:r>
              <a:rPr lang="ru-RU" sz="2000" dirty="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людини</a:t>
            </a:r>
            <a:endParaRPr lang="ru-RU" sz="2000" dirty="0" smtClean="0">
              <a:latin typeface="Times New Roman" panose="02020603050405020304" pitchFamily="18" charset="0"/>
              <a:cs typeface="Times New Roman" panose="02020603050405020304" pitchFamily="18" charset="0"/>
            </a:endParaRPr>
          </a:p>
          <a:p>
            <a:r>
              <a:rPr lang="ru-RU" sz="2000" dirty="0">
                <a:latin typeface="Times New Roman" panose="02020603050405020304" pitchFamily="18" charset="0"/>
                <a:cs typeface="Times New Roman" panose="02020603050405020304" pitchFamily="18" charset="0"/>
              </a:rPr>
              <a:t>в) </a:t>
            </a:r>
            <a:r>
              <a:rPr lang="ru-RU" sz="2000" dirty="0" err="1">
                <a:latin typeface="Times New Roman" panose="02020603050405020304" pitchFamily="18" charset="0"/>
                <a:cs typeface="Times New Roman" panose="02020603050405020304" pitchFamily="18" charset="0"/>
              </a:rPr>
              <a:t>Залежність</a:t>
            </a:r>
            <a:r>
              <a:rPr lang="ru-RU" sz="2000" dirty="0">
                <a:latin typeface="Times New Roman" panose="02020603050405020304" pitchFamily="18" charset="0"/>
                <a:cs typeface="Times New Roman" panose="02020603050405020304" pitchFamily="18" charset="0"/>
              </a:rPr>
              <a:t> нормального </a:t>
            </a:r>
            <a:r>
              <a:rPr lang="ru-RU" sz="2000" dirty="0" err="1">
                <a:latin typeface="Times New Roman" panose="02020603050405020304" pitchFamily="18" charset="0"/>
                <a:cs typeface="Times New Roman" panose="02020603050405020304" pitchFamily="18" charset="0"/>
              </a:rPr>
              <a:t>розвитку</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кісткової</a:t>
            </a:r>
            <a:r>
              <a:rPr lang="ru-RU" sz="2000" dirty="0">
                <a:latin typeface="Times New Roman" panose="02020603050405020304" pitchFamily="18" charset="0"/>
                <a:cs typeface="Times New Roman" panose="02020603050405020304" pitchFamily="18" charset="0"/>
              </a:rPr>
              <a:t> та </a:t>
            </a:r>
            <a:r>
              <a:rPr lang="ru-RU" sz="2000" dirty="0" err="1">
                <a:latin typeface="Times New Roman" panose="02020603050405020304" pitchFamily="18" charset="0"/>
                <a:cs typeface="Times New Roman" panose="02020603050405020304" pitchFamily="18" charset="0"/>
              </a:rPr>
              <a:t>сполучної</a:t>
            </a:r>
            <a:r>
              <a:rPr lang="ru-RU" sz="2000" dirty="0">
                <a:latin typeface="Times New Roman" panose="02020603050405020304" pitchFamily="18" charset="0"/>
                <a:cs typeface="Times New Roman" panose="02020603050405020304" pitchFamily="18" charset="0"/>
              </a:rPr>
              <a:t> тканин, </a:t>
            </a:r>
            <a:r>
              <a:rPr lang="ru-RU" sz="2000" dirty="0" err="1">
                <a:latin typeface="Times New Roman" panose="02020603050405020304" pitchFamily="18" charset="0"/>
                <a:cs typeface="Times New Roman" panose="02020603050405020304" pitchFamily="18" charset="0"/>
              </a:rPr>
              <a:t>шкіри</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від</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присутності</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мікроелементу</a:t>
            </a:r>
            <a:r>
              <a:rPr lang="ru-RU" sz="2000" dirty="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мідь</a:t>
            </a:r>
            <a:endParaRPr lang="ru-RU" sz="2000" dirty="0" smtClean="0">
              <a:latin typeface="Times New Roman" panose="02020603050405020304" pitchFamily="18" charset="0"/>
              <a:cs typeface="Times New Roman" panose="02020603050405020304" pitchFamily="18" charset="0"/>
            </a:endParaRPr>
          </a:p>
          <a:p>
            <a:r>
              <a:rPr lang="ru-RU" sz="2000" dirty="0">
                <a:latin typeface="Times New Roman" panose="02020603050405020304" pitchFamily="18" charset="0"/>
                <a:cs typeface="Times New Roman" panose="02020603050405020304" pitchFamily="18" charset="0"/>
              </a:rPr>
              <a:t>г) </a:t>
            </a:r>
            <a:r>
              <a:rPr lang="ru-RU" sz="2000" dirty="0" err="1">
                <a:latin typeface="Times New Roman" panose="02020603050405020304" pitchFamily="18" charset="0"/>
                <a:cs typeface="Times New Roman" panose="02020603050405020304" pitchFamily="18" charset="0"/>
              </a:rPr>
              <a:t>Ознаки</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дефіциту</a:t>
            </a:r>
            <a:r>
              <a:rPr lang="ru-RU" sz="2000" dirty="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міді</a:t>
            </a:r>
            <a:endParaRPr lang="ru-RU" sz="2000" dirty="0" smtClean="0">
              <a:latin typeface="Times New Roman" panose="02020603050405020304" pitchFamily="18" charset="0"/>
              <a:cs typeface="Times New Roman" panose="02020603050405020304" pitchFamily="18" charset="0"/>
            </a:endParaRPr>
          </a:p>
          <a:p>
            <a:r>
              <a:rPr lang="ru-RU" sz="2000" dirty="0">
                <a:latin typeface="Times New Roman" panose="02020603050405020304" pitchFamily="18" charset="0"/>
                <a:cs typeface="Times New Roman" panose="02020603050405020304" pitchFamily="18" charset="0"/>
              </a:rPr>
              <a:t>д) </a:t>
            </a:r>
            <a:r>
              <a:rPr lang="ru-RU" sz="2000" dirty="0" err="1">
                <a:latin typeface="Times New Roman" panose="02020603050405020304" pitchFamily="18" charset="0"/>
                <a:cs typeface="Times New Roman" panose="02020603050405020304" pitchFamily="18" charset="0"/>
              </a:rPr>
              <a:t>Симптоми</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отруєння</a:t>
            </a:r>
            <a:r>
              <a:rPr lang="ru-RU" sz="2000" dirty="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міддю</a:t>
            </a:r>
            <a:endParaRPr lang="ru-RU" sz="2000" dirty="0" smtClean="0">
              <a:latin typeface="Times New Roman" panose="02020603050405020304" pitchFamily="18" charset="0"/>
              <a:cs typeface="Times New Roman" panose="02020603050405020304" pitchFamily="18" charset="0"/>
            </a:endParaRPr>
          </a:p>
          <a:p>
            <a:r>
              <a:rPr lang="ru-RU" sz="2000" dirty="0">
                <a:latin typeface="Times New Roman" panose="02020603050405020304" pitchFamily="18" charset="0"/>
                <a:cs typeface="Times New Roman" panose="02020603050405020304" pitchFamily="18" charset="0"/>
              </a:rPr>
              <a:t>е) </a:t>
            </a:r>
            <a:r>
              <a:rPr lang="ru-RU" sz="2000" dirty="0" err="1">
                <a:latin typeface="Times New Roman" panose="02020603050405020304" pitchFamily="18" charset="0"/>
                <a:cs typeface="Times New Roman" panose="02020603050405020304" pitchFamily="18" charset="0"/>
              </a:rPr>
              <a:t>Захворювання</a:t>
            </a:r>
            <a:r>
              <a:rPr lang="ru-RU" sz="2000" dirty="0">
                <a:latin typeface="Times New Roman" panose="02020603050405020304" pitchFamily="18" charset="0"/>
                <a:cs typeface="Times New Roman" panose="02020603050405020304" pitchFamily="18" charset="0"/>
              </a:rPr>
              <a:t>, при </a:t>
            </a:r>
            <a:r>
              <a:rPr lang="ru-RU" sz="2000" dirty="0" err="1">
                <a:latin typeface="Times New Roman" panose="02020603050405020304" pitchFamily="18" charset="0"/>
                <a:cs typeface="Times New Roman" panose="02020603050405020304" pitchFamily="18" charset="0"/>
              </a:rPr>
              <a:t>яких</a:t>
            </a:r>
            <a:r>
              <a:rPr lang="ru-RU" sz="2000" dirty="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необхідно</a:t>
            </a:r>
            <a:endParaRPr lang="ru-RU" sz="2000" dirty="0" smtClean="0">
              <a:latin typeface="Times New Roman" panose="02020603050405020304" pitchFamily="18" charset="0"/>
              <a:cs typeface="Times New Roman" panose="02020603050405020304" pitchFamily="18" charset="0"/>
            </a:endParaRPr>
          </a:p>
          <a:p>
            <a:r>
              <a:rPr lang="ru-RU" sz="2000" dirty="0" smtClean="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призначення</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мікроелементу</a:t>
            </a:r>
            <a:r>
              <a:rPr lang="ru-RU" sz="2000" dirty="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мідь</a:t>
            </a:r>
            <a:endParaRPr lang="ru-RU" sz="2000" dirty="0" smtClean="0">
              <a:latin typeface="Times New Roman" panose="02020603050405020304" pitchFamily="18" charset="0"/>
              <a:cs typeface="Times New Roman" panose="02020603050405020304" pitchFamily="18" charset="0"/>
            </a:endParaRPr>
          </a:p>
          <a:p>
            <a:r>
              <a:rPr lang="ru-RU" sz="2000" dirty="0">
                <a:latin typeface="Times New Roman" panose="02020603050405020304" pitchFamily="18" charset="0"/>
                <a:cs typeface="Times New Roman" panose="02020603050405020304" pitchFamily="18" charset="0"/>
              </a:rPr>
              <a:t>є) </a:t>
            </a:r>
            <a:r>
              <a:rPr lang="ru-RU" sz="2000" dirty="0" err="1">
                <a:latin typeface="Times New Roman" panose="02020603050405020304" pitchFamily="18" charset="0"/>
                <a:cs typeface="Times New Roman" panose="02020603050405020304" pitchFamily="18" charset="0"/>
              </a:rPr>
              <a:t>Біологічна</a:t>
            </a:r>
            <a:r>
              <a:rPr lang="ru-RU" sz="2000" dirty="0">
                <a:latin typeface="Times New Roman" panose="02020603050405020304" pitchFamily="18" charset="0"/>
                <a:cs typeface="Times New Roman" panose="02020603050405020304" pitchFamily="18" charset="0"/>
              </a:rPr>
              <a:t> роль </a:t>
            </a:r>
            <a:r>
              <a:rPr lang="ru-RU" sz="2000" dirty="0" err="1">
                <a:latin typeface="Times New Roman" panose="02020603050405020304" pitchFamily="18" charset="0"/>
                <a:cs typeface="Times New Roman" panose="02020603050405020304" pitchFamily="18" charset="0"/>
              </a:rPr>
              <a:t>міді</a:t>
            </a:r>
            <a:r>
              <a:rPr lang="ru-RU" sz="2000" dirty="0">
                <a:latin typeface="Times New Roman" panose="02020603050405020304" pitchFamily="18" charset="0"/>
                <a:cs typeface="Times New Roman" panose="02020603050405020304" pitchFamily="18" charset="0"/>
              </a:rPr>
              <a:t> в </a:t>
            </a:r>
            <a:r>
              <a:rPr lang="ru-RU" sz="2000" dirty="0" err="1" smtClean="0">
                <a:latin typeface="Times New Roman" panose="02020603050405020304" pitchFamily="18" charset="0"/>
                <a:cs typeface="Times New Roman" panose="02020603050405020304" pitchFamily="18" charset="0"/>
              </a:rPr>
              <a:t>організмі</a:t>
            </a:r>
            <a:endParaRPr lang="ru-RU" sz="2000" dirty="0" smtClean="0">
              <a:latin typeface="Times New Roman" panose="02020603050405020304" pitchFamily="18" charset="0"/>
              <a:cs typeface="Times New Roman" panose="02020603050405020304" pitchFamily="18" charset="0"/>
            </a:endParaRPr>
          </a:p>
          <a:p>
            <a:r>
              <a:rPr lang="ru-RU" sz="2000" dirty="0">
                <a:latin typeface="Times New Roman" panose="02020603050405020304" pitchFamily="18" charset="0"/>
                <a:cs typeface="Times New Roman" panose="02020603050405020304" pitchFamily="18" charset="0"/>
              </a:rPr>
              <a:t>ж) </a:t>
            </a:r>
            <a:r>
              <a:rPr lang="ru-RU" sz="2000" dirty="0" err="1">
                <a:latin typeface="Times New Roman" panose="02020603050405020304" pitchFamily="18" charset="0"/>
                <a:cs typeface="Times New Roman" panose="02020603050405020304" pitchFamily="18" charset="0"/>
              </a:rPr>
              <a:t>Симптоми</a:t>
            </a:r>
            <a:r>
              <a:rPr lang="ru-RU" sz="2000" dirty="0">
                <a:latin typeface="Times New Roman" panose="02020603050405020304" pitchFamily="18" charset="0"/>
                <a:cs typeface="Times New Roman" panose="02020603050405020304" pitchFamily="18" charset="0"/>
              </a:rPr>
              <a:t> та причини, </a:t>
            </a:r>
            <a:r>
              <a:rPr lang="ru-RU" sz="2000" dirty="0" err="1">
                <a:latin typeface="Times New Roman" panose="02020603050405020304" pitchFamily="18" charset="0"/>
                <a:cs typeface="Times New Roman" panose="02020603050405020304" pitchFamily="18" charset="0"/>
              </a:rPr>
              <a:t>які</a:t>
            </a:r>
            <a:r>
              <a:rPr lang="ru-RU" sz="2000" dirty="0">
                <a:latin typeface="Times New Roman" panose="02020603050405020304" pitchFamily="18" charset="0"/>
                <a:cs typeface="Times New Roman" panose="02020603050405020304" pitchFamily="18" charset="0"/>
              </a:rPr>
              <a:t> </a:t>
            </a:r>
            <a:endParaRPr lang="ru-RU" sz="2000" dirty="0" smtClean="0">
              <a:latin typeface="Times New Roman" panose="02020603050405020304" pitchFamily="18" charset="0"/>
              <a:cs typeface="Times New Roman" panose="02020603050405020304" pitchFamily="18" charset="0"/>
            </a:endParaRPr>
          </a:p>
          <a:p>
            <a:r>
              <a:rPr lang="ru-RU" sz="2000" dirty="0" err="1" smtClean="0">
                <a:latin typeface="Times New Roman" panose="02020603050405020304" pitchFamily="18" charset="0"/>
                <a:cs typeface="Times New Roman" panose="02020603050405020304" pitchFamily="18" charset="0"/>
              </a:rPr>
              <a:t>призводять</a:t>
            </a:r>
            <a:r>
              <a:rPr lang="ru-RU" sz="2000" dirty="0" smtClean="0">
                <a:latin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cs typeface="Times New Roman" panose="02020603050405020304" pitchFamily="18" charset="0"/>
              </a:rPr>
              <a:t>до дисбалансу </a:t>
            </a:r>
            <a:endParaRPr lang="ru-RU" sz="2000" dirty="0" smtClean="0">
              <a:latin typeface="Times New Roman" panose="02020603050405020304" pitchFamily="18" charset="0"/>
              <a:cs typeface="Times New Roman" panose="02020603050405020304" pitchFamily="18" charset="0"/>
            </a:endParaRPr>
          </a:p>
          <a:p>
            <a:r>
              <a:rPr lang="ru-RU" sz="2000" dirty="0" err="1" smtClean="0">
                <a:latin typeface="Times New Roman" panose="02020603050405020304" pitchFamily="18" charset="0"/>
                <a:cs typeface="Times New Roman" panose="02020603050405020304" pitchFamily="18" charset="0"/>
              </a:rPr>
              <a:t>мікроелементу</a:t>
            </a:r>
            <a:r>
              <a:rPr lang="ru-RU" sz="2000" dirty="0" smtClean="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мідь</a:t>
            </a:r>
            <a:endParaRPr lang="ru-RU" sz="2000" dirty="0">
              <a:latin typeface="Times New Roman" panose="02020603050405020304" pitchFamily="18" charset="0"/>
              <a:cs typeface="Times New Roman" panose="02020603050405020304" pitchFamily="18" charset="0"/>
            </a:endParaRPr>
          </a:p>
        </p:txBody>
      </p:sp>
      <p:pic>
        <p:nvPicPr>
          <p:cNvPr id="6" name="Рисунок 5" descr="https://true-lady.ru/images/stories/04-zdorovye/pravilnoe-pitanie/2012/med-v-produktah300-1.jpg"/>
          <p:cNvPicPr/>
          <p:nvPr/>
        </p:nvPicPr>
        <p:blipFill>
          <a:blip r:embed="rId2">
            <a:extLst>
              <a:ext uri="{28A0092B-C50C-407E-A947-70E740481C1C}">
                <a14:useLocalDpi xmlns:a14="http://schemas.microsoft.com/office/drawing/2010/main" val="0"/>
              </a:ext>
            </a:extLst>
          </a:blip>
          <a:srcRect/>
          <a:stretch>
            <a:fillRect/>
          </a:stretch>
        </p:blipFill>
        <p:spPr bwMode="auto">
          <a:xfrm>
            <a:off x="4428490" y="2003107"/>
            <a:ext cx="4296410" cy="3207385"/>
          </a:xfrm>
          <a:prstGeom prst="rect">
            <a:avLst/>
          </a:prstGeom>
          <a:noFill/>
          <a:ln>
            <a:noFill/>
          </a:ln>
        </p:spPr>
      </p:pic>
      <p:sp>
        <p:nvSpPr>
          <p:cNvPr id="7" name="Прямоугольник 6"/>
          <p:cNvSpPr/>
          <p:nvPr/>
        </p:nvSpPr>
        <p:spPr>
          <a:xfrm>
            <a:off x="4290695" y="5210492"/>
            <a:ext cx="4572000" cy="923330"/>
          </a:xfrm>
          <a:prstGeom prst="rect">
            <a:avLst/>
          </a:prstGeom>
        </p:spPr>
        <p:txBody>
          <a:bodyPr>
            <a:spAutoFit/>
          </a:bodyPr>
          <a:lstStyle/>
          <a:p>
            <a:r>
              <a:rPr lang="uk-UA" dirty="0">
                <a:latin typeface="Times New Roman" panose="02020603050405020304" pitchFamily="18" charset="0"/>
                <a:ea typeface="Calibri" panose="020F0502020204030204" pitchFamily="34" charset="0"/>
              </a:rPr>
              <a:t>Рисунок 2. Найбільш поширені продукти харчування, які можуть мати мікроелемент мідь </a:t>
            </a:r>
            <a:endParaRPr lang="ru-RU" dirty="0"/>
          </a:p>
        </p:txBody>
      </p:sp>
      <p:sp>
        <p:nvSpPr>
          <p:cNvPr id="2" name="Номер слайда 1"/>
          <p:cNvSpPr>
            <a:spLocks noGrp="1"/>
          </p:cNvSpPr>
          <p:nvPr>
            <p:ph type="sldNum" sz="quarter" idx="12"/>
          </p:nvPr>
        </p:nvSpPr>
        <p:spPr/>
        <p:txBody>
          <a:bodyPr/>
          <a:lstStyle/>
          <a:p>
            <a:fld id="{31E7FFEE-C820-45D6-9766-CE5DCFAF3999}" type="slidenum">
              <a:rPr lang="ru-RU" smtClean="0"/>
              <a:t>6</a:t>
            </a:fld>
            <a:endParaRPr lang="ru-RU" dirty="0"/>
          </a:p>
        </p:txBody>
      </p:sp>
    </p:spTree>
    <p:extLst>
      <p:ext uri="{BB962C8B-B14F-4D97-AF65-F5344CB8AC3E}">
        <p14:creationId xmlns:p14="http://schemas.microsoft.com/office/powerpoint/2010/main" val="244049592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178270" y="47209"/>
            <a:ext cx="5365058" cy="523220"/>
          </a:xfrm>
          <a:prstGeom prst="rect">
            <a:avLst/>
          </a:prstGeom>
        </p:spPr>
        <p:txBody>
          <a:bodyPr wrap="none">
            <a:spAutoFit/>
          </a:bodyPr>
          <a:lstStyle/>
          <a:p>
            <a:r>
              <a:rPr lang="ru-RU" sz="2800" b="1" dirty="0" smtClean="0">
                <a:latin typeface="Times New Roman" panose="02020603050405020304" pitchFamily="18" charset="0"/>
                <a:cs typeface="Times New Roman" panose="02020603050405020304" pitchFamily="18" charset="0"/>
              </a:rPr>
              <a:t>1.3 </a:t>
            </a:r>
            <a:r>
              <a:rPr lang="ru-RU" sz="2800" b="1" dirty="0" err="1" smtClean="0">
                <a:latin typeface="Times New Roman" panose="02020603050405020304" pitchFamily="18" charset="0"/>
                <a:cs typeface="Times New Roman" panose="02020603050405020304" pitchFamily="18" charset="0"/>
              </a:rPr>
              <a:t>Фармакологічні</a:t>
            </a:r>
            <a:r>
              <a:rPr lang="ru-RU" sz="2800" b="1" dirty="0" smtClean="0">
                <a:latin typeface="Times New Roman" panose="02020603050405020304" pitchFamily="18" charset="0"/>
                <a:cs typeface="Times New Roman" panose="02020603050405020304" pitchFamily="18" charset="0"/>
              </a:rPr>
              <a:t> </a:t>
            </a:r>
            <a:r>
              <a:rPr lang="ru-RU" sz="2800" b="1" dirty="0" err="1">
                <a:latin typeface="Times New Roman" panose="02020603050405020304" pitchFamily="18" charset="0"/>
                <a:cs typeface="Times New Roman" panose="02020603050405020304" pitchFamily="18" charset="0"/>
              </a:rPr>
              <a:t>властивості</a:t>
            </a:r>
            <a:endParaRPr lang="ru-RU" sz="2800" b="1" dirty="0">
              <a:latin typeface="Times New Roman" panose="02020603050405020304" pitchFamily="18" charset="0"/>
              <a:cs typeface="Times New Roman" panose="02020603050405020304" pitchFamily="18" charset="0"/>
            </a:endParaRPr>
          </a:p>
        </p:txBody>
      </p:sp>
      <p:sp>
        <p:nvSpPr>
          <p:cNvPr id="5" name="Прямоугольник 4"/>
          <p:cNvSpPr/>
          <p:nvPr/>
        </p:nvSpPr>
        <p:spPr>
          <a:xfrm>
            <a:off x="271462" y="570429"/>
            <a:ext cx="8601075" cy="5632311"/>
          </a:xfrm>
          <a:prstGeom prst="rect">
            <a:avLst/>
          </a:prstGeom>
        </p:spPr>
        <p:txBody>
          <a:bodyPr wrap="square">
            <a:spAutoFit/>
          </a:bodyPr>
          <a:lstStyle/>
          <a:p>
            <a:pPr indent="357188"/>
            <a:r>
              <a:rPr lang="ru-RU" sz="2400" dirty="0" err="1">
                <a:latin typeface="Times New Roman" panose="02020603050405020304" pitchFamily="18" charset="0"/>
                <a:cs typeface="Times New Roman" panose="02020603050405020304" pitchFamily="18" charset="0"/>
              </a:rPr>
              <a:t>Важлива</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незамінна</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дія</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мікроелементу</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мідь</a:t>
            </a:r>
            <a:r>
              <a:rPr lang="ru-RU" sz="2400" dirty="0">
                <a:latin typeface="Times New Roman" panose="02020603050405020304" pitchFamily="18" charset="0"/>
                <a:cs typeface="Times New Roman" panose="02020603050405020304" pitchFamily="18" charset="0"/>
              </a:rPr>
              <a:t> для </a:t>
            </a:r>
            <a:r>
              <a:rPr lang="ru-RU" sz="2400" dirty="0" err="1">
                <a:latin typeface="Times New Roman" panose="02020603050405020304" pitchFamily="18" charset="0"/>
                <a:cs typeface="Times New Roman" panose="02020603050405020304" pitchFamily="18" charset="0"/>
              </a:rPr>
              <a:t>організму</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людини</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оскільки</a:t>
            </a:r>
            <a:r>
              <a:rPr lang="ru-RU" sz="2400" dirty="0" smtClean="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він</a:t>
            </a:r>
            <a:r>
              <a:rPr lang="ru-RU" sz="2400" dirty="0" smtClean="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із</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залізом</a:t>
            </a:r>
            <a:r>
              <a:rPr lang="ru-RU" sz="2400" dirty="0">
                <a:latin typeface="Times New Roman" panose="02020603050405020304" pitchFamily="18" charset="0"/>
                <a:cs typeface="Times New Roman" panose="02020603050405020304" pitchFamily="18" charset="0"/>
              </a:rPr>
              <a:t> </a:t>
            </a:r>
            <a:r>
              <a:rPr lang="ru-RU" sz="2400" dirty="0" err="1">
                <a:solidFill>
                  <a:srgbClr val="FF0000"/>
                </a:solidFill>
                <a:latin typeface="Times New Roman" panose="02020603050405020304" pitchFamily="18" charset="0"/>
                <a:cs typeface="Times New Roman" panose="02020603050405020304" pitchFamily="18" charset="0"/>
              </a:rPr>
              <a:t>бере</a:t>
            </a:r>
            <a:r>
              <a:rPr lang="ru-RU" sz="2400" dirty="0">
                <a:solidFill>
                  <a:srgbClr val="FF0000"/>
                </a:solidFill>
                <a:latin typeface="Times New Roman" panose="02020603050405020304" pitchFamily="18" charset="0"/>
                <a:cs typeface="Times New Roman" panose="02020603050405020304" pitchFamily="18" charset="0"/>
              </a:rPr>
              <a:t> участь у </a:t>
            </a:r>
            <a:r>
              <a:rPr lang="ru-RU" sz="2400" dirty="0" err="1">
                <a:solidFill>
                  <a:srgbClr val="FF0000"/>
                </a:solidFill>
                <a:latin typeface="Times New Roman" panose="02020603050405020304" pitchFamily="18" charset="0"/>
                <a:cs typeface="Times New Roman" panose="02020603050405020304" pitchFamily="18" charset="0"/>
              </a:rPr>
              <a:t>біосинтезі</a:t>
            </a:r>
            <a:r>
              <a:rPr lang="ru-RU" sz="2400" dirty="0">
                <a:solidFill>
                  <a:srgbClr val="FF0000"/>
                </a:solidFill>
                <a:latin typeface="Times New Roman" panose="02020603050405020304" pitchFamily="18" charset="0"/>
                <a:cs typeface="Times New Roman" panose="02020603050405020304" pitchFamily="18" charset="0"/>
              </a:rPr>
              <a:t> </a:t>
            </a:r>
            <a:r>
              <a:rPr lang="ru-RU" sz="2400" dirty="0" err="1">
                <a:solidFill>
                  <a:srgbClr val="FF0000"/>
                </a:solidFill>
                <a:latin typeface="Times New Roman" panose="02020603050405020304" pitchFamily="18" charset="0"/>
                <a:cs typeface="Times New Roman" panose="02020603050405020304" pitchFamily="18" charset="0"/>
              </a:rPr>
              <a:t>гемоглобіну</a:t>
            </a:r>
            <a:r>
              <a:rPr lang="ru-RU" sz="2400" dirty="0">
                <a:latin typeface="Times New Roman" panose="02020603050405020304" pitchFamily="18" charset="0"/>
                <a:cs typeface="Times New Roman" panose="02020603050405020304" pitchFamily="18" charset="0"/>
              </a:rPr>
              <a:t>. При </a:t>
            </a:r>
            <a:r>
              <a:rPr lang="ru-RU" sz="2400" dirty="0" err="1">
                <a:latin typeface="Times New Roman" panose="02020603050405020304" pitchFamily="18" charset="0"/>
                <a:cs typeface="Times New Roman" panose="02020603050405020304" pitchFamily="18" charset="0"/>
              </a:rPr>
              <a:t>нестачі</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гемоглобіну</a:t>
            </a:r>
            <a:r>
              <a:rPr lang="ru-RU" sz="2400" dirty="0" smtClean="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може</a:t>
            </a:r>
            <a:r>
              <a:rPr lang="ru-RU" sz="2400" dirty="0" smtClean="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виникнути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таке</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тяжке</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захворювання</a:t>
            </a:r>
            <a:r>
              <a:rPr lang="ru-RU" sz="2400" dirty="0">
                <a:latin typeface="Times New Roman" panose="02020603050405020304" pitchFamily="18" charset="0"/>
                <a:cs typeface="Times New Roman" panose="02020603050405020304" pitchFamily="18" charset="0"/>
              </a:rPr>
              <a:t>, як </a:t>
            </a:r>
            <a:r>
              <a:rPr lang="ru-RU" sz="2400" dirty="0" err="1">
                <a:latin typeface="Times New Roman" panose="02020603050405020304" pitchFamily="18" charset="0"/>
                <a:cs typeface="Times New Roman" panose="02020603050405020304" pitchFamily="18" charset="0"/>
              </a:rPr>
              <a:t>анемія</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Слід</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відмітити</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що</a:t>
            </a:r>
            <a:r>
              <a:rPr lang="ru-RU" sz="2400" dirty="0" smtClean="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мікроелемент</a:t>
            </a:r>
            <a:r>
              <a:rPr lang="ru-RU" sz="2400" dirty="0" smtClean="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мідь</a:t>
            </a:r>
            <a:r>
              <a:rPr lang="ru-RU" sz="2400" dirty="0">
                <a:latin typeface="Times New Roman" panose="02020603050405020304" pitchFamily="18" charset="0"/>
                <a:cs typeface="Times New Roman" panose="02020603050405020304" pitchFamily="18" charset="0"/>
              </a:rPr>
              <a:t> входить до складу ферменту </a:t>
            </a:r>
            <a:r>
              <a:rPr lang="ru-RU" sz="2400" dirty="0" err="1">
                <a:solidFill>
                  <a:srgbClr val="FF0000"/>
                </a:solidFill>
                <a:latin typeface="Times New Roman" panose="02020603050405020304" pitchFamily="18" charset="0"/>
                <a:cs typeface="Times New Roman" panose="02020603050405020304" pitchFamily="18" charset="0"/>
              </a:rPr>
              <a:t>цитохром</a:t>
            </a:r>
            <a:r>
              <a:rPr lang="ru-RU" sz="2400" dirty="0">
                <a:solidFill>
                  <a:srgbClr val="FF0000"/>
                </a:solidFill>
                <a:latin typeface="Times New Roman" panose="02020603050405020304" pitchFamily="18" charset="0"/>
                <a:cs typeface="Times New Roman" panose="02020603050405020304" pitchFamily="18" charset="0"/>
              </a:rPr>
              <a:t>- </a:t>
            </a:r>
            <a:r>
              <a:rPr lang="ru-RU" sz="2400" dirty="0" err="1">
                <a:solidFill>
                  <a:srgbClr val="FF0000"/>
                </a:solidFill>
                <a:latin typeface="Times New Roman" panose="02020603050405020304" pitchFamily="18" charset="0"/>
                <a:cs typeface="Times New Roman" panose="02020603050405020304" pitchFamily="18" charset="0"/>
              </a:rPr>
              <a:t>оксидази</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який</a:t>
            </a:r>
            <a:r>
              <a:rPr lang="ru-RU" sz="2400" dirty="0" smtClean="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впливає</a:t>
            </a:r>
            <a:r>
              <a:rPr lang="ru-RU" sz="2400" dirty="0" smtClean="0">
                <a:latin typeface="Times New Roman" panose="02020603050405020304" pitchFamily="18" charset="0"/>
                <a:cs typeface="Times New Roman" panose="02020603050405020304" pitchFamily="18" charset="0"/>
              </a:rPr>
              <a:t> </a:t>
            </a:r>
            <a:r>
              <a:rPr lang="ru-RU" sz="2400" dirty="0">
                <a:latin typeface="Times New Roman" panose="02020603050405020304" pitchFamily="18" charset="0"/>
                <a:cs typeface="Times New Roman" panose="02020603050405020304" pitchFamily="18" charset="0"/>
              </a:rPr>
              <a:t>на </a:t>
            </a:r>
            <a:r>
              <a:rPr lang="ru-RU" sz="2400" dirty="0" err="1">
                <a:latin typeface="Times New Roman" panose="02020603050405020304" pitchFamily="18" charset="0"/>
                <a:cs typeface="Times New Roman" panose="02020603050405020304" pitchFamily="18" charset="0"/>
              </a:rPr>
              <a:t>процес</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формування</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енергії</a:t>
            </a:r>
            <a:r>
              <a:rPr lang="ru-RU" sz="2400" dirty="0">
                <a:latin typeface="Times New Roman" panose="02020603050405020304" pitchFamily="18" charset="0"/>
                <a:cs typeface="Times New Roman" panose="02020603050405020304" pitchFamily="18" charset="0"/>
              </a:rPr>
              <a:t> в </a:t>
            </a:r>
            <a:r>
              <a:rPr lang="ru-RU" sz="2400" dirty="0" err="1">
                <a:latin typeface="Times New Roman" panose="02020603050405020304" pitchFamily="18" charset="0"/>
                <a:cs typeface="Times New Roman" panose="02020603050405020304" pitchFamily="18" charset="0"/>
              </a:rPr>
              <a:t>клітинах</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організму</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людини</a:t>
            </a:r>
            <a:r>
              <a:rPr lang="ru-RU" sz="2400" dirty="0">
                <a:latin typeface="Times New Roman" panose="02020603050405020304" pitchFamily="18" charset="0"/>
                <a:cs typeface="Times New Roman" panose="02020603050405020304" pitchFamily="18" charset="0"/>
              </a:rPr>
              <a:t>.</a:t>
            </a:r>
          </a:p>
          <a:p>
            <a:pPr indent="357188"/>
            <a:r>
              <a:rPr lang="ru-RU" sz="2400" dirty="0" err="1">
                <a:latin typeface="Times New Roman" panose="02020603050405020304" pitchFamily="18" charset="0"/>
                <a:cs typeface="Times New Roman" panose="02020603050405020304" pitchFamily="18" charset="0"/>
              </a:rPr>
              <a:t>Мікроелемент</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мідь</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має</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досить</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значні</a:t>
            </a:r>
            <a:r>
              <a:rPr lang="ru-RU" sz="2400" dirty="0">
                <a:latin typeface="Times New Roman" panose="02020603050405020304" pitchFamily="18" charset="0"/>
                <a:cs typeface="Times New Roman" panose="02020603050405020304" pitchFamily="18" charset="0"/>
              </a:rPr>
              <a:t> </a:t>
            </a:r>
            <a:r>
              <a:rPr lang="ru-RU" sz="2400" dirty="0" err="1">
                <a:solidFill>
                  <a:srgbClr val="FF0000"/>
                </a:solidFill>
                <a:latin typeface="Times New Roman" panose="02020603050405020304" pitchFamily="18" charset="0"/>
                <a:cs typeface="Times New Roman" panose="02020603050405020304" pitchFamily="18" charset="0"/>
              </a:rPr>
              <a:t>протизапальні</a:t>
            </a:r>
            <a:r>
              <a:rPr lang="ru-RU" sz="2400" dirty="0">
                <a:solidFill>
                  <a:srgbClr val="FF0000"/>
                </a:solidFill>
                <a:latin typeface="Times New Roman" panose="02020603050405020304" pitchFamily="18" charset="0"/>
                <a:cs typeface="Times New Roman" panose="02020603050405020304" pitchFamily="18" charset="0"/>
              </a:rPr>
              <a:t> та </a:t>
            </a:r>
            <a:r>
              <a:rPr lang="ru-RU" sz="2400" dirty="0" err="1">
                <a:solidFill>
                  <a:srgbClr val="FF0000"/>
                </a:solidFill>
                <a:latin typeface="Times New Roman" panose="02020603050405020304" pitchFamily="18" charset="0"/>
                <a:cs typeface="Times New Roman" panose="02020603050405020304" pitchFamily="18" charset="0"/>
              </a:rPr>
              <a:t>антисептичні</a:t>
            </a:r>
            <a:r>
              <a:rPr lang="ru-RU" sz="2400" dirty="0">
                <a:solidFill>
                  <a:srgbClr val="FF0000"/>
                </a:solidFill>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властивості</a:t>
            </a:r>
            <a:r>
              <a:rPr lang="ru-RU" sz="2400" dirty="0" smtClean="0">
                <a:latin typeface="Times New Roman" panose="02020603050405020304" pitchFamily="18" charset="0"/>
                <a:cs typeface="Times New Roman" panose="02020603050405020304" pitchFamily="18" charset="0"/>
              </a:rPr>
              <a:t>, а </a:t>
            </a:r>
            <a:r>
              <a:rPr lang="ru-RU" sz="2400" dirty="0" err="1">
                <a:latin typeface="Times New Roman" panose="02020603050405020304" pitchFamily="18" charset="0"/>
                <a:cs typeface="Times New Roman" panose="02020603050405020304" pitchFamily="18" charset="0"/>
              </a:rPr>
              <a:t>також</a:t>
            </a:r>
            <a:r>
              <a:rPr lang="ru-RU" sz="2400" dirty="0">
                <a:latin typeface="Times New Roman" panose="02020603050405020304" pitchFamily="18" charset="0"/>
                <a:cs typeface="Times New Roman" panose="02020603050405020304" pitchFamily="18" charset="0"/>
              </a:rPr>
              <a:t> </a:t>
            </a:r>
            <a:r>
              <a:rPr lang="ru-RU" sz="2400" dirty="0" err="1">
                <a:solidFill>
                  <a:srgbClr val="FF0000"/>
                </a:solidFill>
                <a:latin typeface="Times New Roman" panose="02020603050405020304" pitchFamily="18" charset="0"/>
                <a:cs typeface="Times New Roman" panose="02020603050405020304" pitchFamily="18" charset="0"/>
              </a:rPr>
              <a:t>регулює</a:t>
            </a:r>
            <a:r>
              <a:rPr lang="ru-RU" sz="2400" dirty="0">
                <a:solidFill>
                  <a:srgbClr val="FF0000"/>
                </a:solidFill>
                <a:latin typeface="Times New Roman" panose="02020603050405020304" pitchFamily="18" charset="0"/>
                <a:cs typeface="Times New Roman" panose="02020603050405020304" pitchFamily="18" charset="0"/>
              </a:rPr>
              <a:t> </a:t>
            </a:r>
            <a:r>
              <a:rPr lang="ru-RU" sz="2400" dirty="0" err="1">
                <a:solidFill>
                  <a:srgbClr val="FF0000"/>
                </a:solidFill>
                <a:latin typeface="Times New Roman" panose="02020603050405020304" pitchFamily="18" charset="0"/>
                <a:cs typeface="Times New Roman" panose="02020603050405020304" pitchFamily="18" charset="0"/>
              </a:rPr>
              <a:t>обмін</a:t>
            </a:r>
            <a:r>
              <a:rPr lang="ru-RU" sz="2400" dirty="0">
                <a:solidFill>
                  <a:srgbClr val="FF0000"/>
                </a:solidFill>
                <a:latin typeface="Times New Roman" panose="02020603050405020304" pitchFamily="18" charset="0"/>
                <a:cs typeface="Times New Roman" panose="02020603050405020304" pitchFamily="18" charset="0"/>
              </a:rPr>
              <a:t> </a:t>
            </a:r>
            <a:r>
              <a:rPr lang="ru-RU" sz="2400" dirty="0" err="1">
                <a:solidFill>
                  <a:srgbClr val="FF0000"/>
                </a:solidFill>
                <a:latin typeface="Times New Roman" panose="02020603050405020304" pitchFamily="18" charset="0"/>
                <a:cs typeface="Times New Roman" panose="02020603050405020304" pitchFamily="18" charset="0"/>
              </a:rPr>
              <a:t>катехоламінів</a:t>
            </a:r>
            <a:r>
              <a:rPr lang="ru-RU" sz="2400" dirty="0">
                <a:solidFill>
                  <a:srgbClr val="FF0000"/>
                </a:solidFill>
                <a:latin typeface="Times New Roman" panose="02020603050405020304" pitchFamily="18" charset="0"/>
                <a:cs typeface="Times New Roman" panose="02020603050405020304" pitchFamily="18" charset="0"/>
              </a:rPr>
              <a:t>, </a:t>
            </a:r>
            <a:r>
              <a:rPr lang="ru-RU" sz="2400" dirty="0" err="1">
                <a:solidFill>
                  <a:srgbClr val="FF0000"/>
                </a:solidFill>
                <a:latin typeface="Times New Roman" panose="02020603050405020304" pitchFamily="18" charset="0"/>
                <a:cs typeface="Times New Roman" panose="02020603050405020304" pitchFamily="18" charset="0"/>
              </a:rPr>
              <a:t>серотоніну</a:t>
            </a:r>
            <a:r>
              <a:rPr lang="ru-RU" sz="2400" dirty="0">
                <a:solidFill>
                  <a:srgbClr val="FF0000"/>
                </a:solidFill>
                <a:latin typeface="Times New Roman" panose="02020603050405020304" pitchFamily="18" charset="0"/>
                <a:cs typeface="Times New Roman" panose="02020603050405020304" pitchFamily="18" charset="0"/>
              </a:rPr>
              <a:t>, тирозину, </a:t>
            </a:r>
            <a:r>
              <a:rPr lang="ru-RU" sz="2400" dirty="0" err="1">
                <a:solidFill>
                  <a:srgbClr val="FF0000"/>
                </a:solidFill>
                <a:latin typeface="Times New Roman" panose="02020603050405020304" pitchFamily="18" charset="0"/>
                <a:cs typeface="Times New Roman" panose="02020603050405020304" pitchFamily="18" charset="0"/>
              </a:rPr>
              <a:t>меланіну</a:t>
            </a:r>
            <a:r>
              <a:rPr lang="ru-RU" sz="2400" dirty="0">
                <a:solidFill>
                  <a:srgbClr val="FF0000"/>
                </a:solidFill>
                <a:latin typeface="Times New Roman" panose="02020603050405020304" pitchFamily="18" charset="0"/>
                <a:cs typeface="Times New Roman" panose="02020603050405020304" pitchFamily="18" charset="0"/>
              </a:rPr>
              <a:t>, </a:t>
            </a:r>
            <a:r>
              <a:rPr lang="ru-RU" sz="2400" dirty="0" err="1">
                <a:solidFill>
                  <a:srgbClr val="FF0000"/>
                </a:solidFill>
                <a:latin typeface="Times New Roman" panose="02020603050405020304" pitchFamily="18" charset="0"/>
                <a:cs typeface="Times New Roman" panose="02020603050405020304" pitchFamily="18" charset="0"/>
              </a:rPr>
              <a:t>що</a:t>
            </a:r>
            <a:r>
              <a:rPr lang="ru-RU" sz="2400" dirty="0">
                <a:solidFill>
                  <a:srgbClr val="FF0000"/>
                </a:solidFill>
                <a:latin typeface="Times New Roman" panose="02020603050405020304" pitchFamily="18" charset="0"/>
                <a:cs typeface="Times New Roman" panose="02020603050405020304" pitchFamily="18" charset="0"/>
              </a:rPr>
              <a:t> </a:t>
            </a:r>
            <a:r>
              <a:rPr lang="ru-RU" sz="2400" dirty="0" err="1" smtClean="0">
                <a:solidFill>
                  <a:srgbClr val="FF0000"/>
                </a:solidFill>
                <a:latin typeface="Times New Roman" panose="02020603050405020304" pitchFamily="18" charset="0"/>
                <a:cs typeface="Times New Roman" panose="02020603050405020304" pitchFamily="18" charset="0"/>
              </a:rPr>
              <a:t>сприяє</a:t>
            </a:r>
            <a:r>
              <a:rPr lang="ru-RU" sz="2400" dirty="0" smtClean="0">
                <a:solidFill>
                  <a:srgbClr val="FF0000"/>
                </a:solidFill>
                <a:latin typeface="Times New Roman" panose="02020603050405020304" pitchFamily="18" charset="0"/>
                <a:cs typeface="Times New Roman" panose="02020603050405020304" pitchFamily="18" charset="0"/>
              </a:rPr>
              <a:t> </a:t>
            </a:r>
            <a:r>
              <a:rPr lang="ru-RU" sz="2400" dirty="0" err="1" smtClean="0">
                <a:solidFill>
                  <a:srgbClr val="FF0000"/>
                </a:solidFill>
                <a:latin typeface="Times New Roman" panose="02020603050405020304" pitchFamily="18" charset="0"/>
                <a:cs typeface="Times New Roman" panose="02020603050405020304" pitchFamily="18" charset="0"/>
              </a:rPr>
              <a:t>підвищенню</a:t>
            </a:r>
            <a:r>
              <a:rPr lang="ru-RU" sz="2400" dirty="0" smtClean="0">
                <a:solidFill>
                  <a:srgbClr val="FF0000"/>
                </a:solidFill>
                <a:latin typeface="Times New Roman" panose="02020603050405020304" pitchFamily="18" charset="0"/>
                <a:cs typeface="Times New Roman" panose="02020603050405020304" pitchFamily="18" charset="0"/>
              </a:rPr>
              <a:t> </a:t>
            </a:r>
            <a:r>
              <a:rPr lang="ru-RU" sz="2400" dirty="0" err="1">
                <a:solidFill>
                  <a:srgbClr val="FF0000"/>
                </a:solidFill>
                <a:latin typeface="Times New Roman" panose="02020603050405020304" pitchFamily="18" charset="0"/>
                <a:cs typeface="Times New Roman" panose="02020603050405020304" pitchFamily="18" charset="0"/>
              </a:rPr>
              <a:t>активності</a:t>
            </a:r>
            <a:r>
              <a:rPr lang="ru-RU" sz="2400" dirty="0">
                <a:solidFill>
                  <a:srgbClr val="FF0000"/>
                </a:solidFill>
                <a:latin typeface="Times New Roman" panose="02020603050405020304" pitchFamily="18" charset="0"/>
                <a:cs typeface="Times New Roman" panose="02020603050405020304" pitchFamily="18" charset="0"/>
              </a:rPr>
              <a:t> </a:t>
            </a:r>
            <a:r>
              <a:rPr lang="ru-RU" sz="2400" dirty="0" err="1">
                <a:solidFill>
                  <a:srgbClr val="FF0000"/>
                </a:solidFill>
                <a:latin typeface="Times New Roman" panose="02020603050405020304" pitchFamily="18" charset="0"/>
                <a:cs typeface="Times New Roman" panose="02020603050405020304" pitchFamily="18" charset="0"/>
              </a:rPr>
              <a:t>інсуліну</a:t>
            </a:r>
            <a:r>
              <a:rPr lang="ru-RU" sz="2400" dirty="0">
                <a:solidFill>
                  <a:srgbClr val="FF0000"/>
                </a:solidFill>
                <a:latin typeface="Times New Roman" panose="02020603050405020304" pitchFamily="18" charset="0"/>
                <a:cs typeface="Times New Roman" panose="02020603050405020304" pitchFamily="18" charset="0"/>
              </a:rPr>
              <a:t>, </a:t>
            </a:r>
            <a:r>
              <a:rPr lang="ru-RU" sz="2400" dirty="0" err="1">
                <a:solidFill>
                  <a:srgbClr val="FF0000"/>
                </a:solidFill>
                <a:latin typeface="Times New Roman" panose="02020603050405020304" pitchFamily="18" charset="0"/>
                <a:cs typeface="Times New Roman" panose="02020603050405020304" pitchFamily="18" charset="0"/>
              </a:rPr>
              <a:t>повній</a:t>
            </a:r>
            <a:r>
              <a:rPr lang="ru-RU" sz="2400" dirty="0">
                <a:solidFill>
                  <a:srgbClr val="FF0000"/>
                </a:solidFill>
                <a:latin typeface="Times New Roman" panose="02020603050405020304" pitchFamily="18" charset="0"/>
                <a:cs typeface="Times New Roman" panose="02020603050405020304" pitchFamily="18" charset="0"/>
              </a:rPr>
              <a:t> </a:t>
            </a:r>
            <a:r>
              <a:rPr lang="ru-RU" sz="2400" dirty="0" err="1">
                <a:solidFill>
                  <a:srgbClr val="FF0000"/>
                </a:solidFill>
                <a:latin typeface="Times New Roman" panose="02020603050405020304" pitchFamily="18" charset="0"/>
                <a:cs typeface="Times New Roman" panose="02020603050405020304" pitchFamily="18" charset="0"/>
              </a:rPr>
              <a:t>утилізації</a:t>
            </a:r>
            <a:r>
              <a:rPr lang="ru-RU" sz="2400" dirty="0">
                <a:solidFill>
                  <a:srgbClr val="FF0000"/>
                </a:solidFill>
                <a:latin typeface="Times New Roman" panose="02020603050405020304" pitchFamily="18" charset="0"/>
                <a:cs typeface="Times New Roman" panose="02020603050405020304" pitchFamily="18" charset="0"/>
              </a:rPr>
              <a:t> </a:t>
            </a:r>
            <a:r>
              <a:rPr lang="ru-RU" sz="2400" dirty="0" err="1">
                <a:solidFill>
                  <a:srgbClr val="FF0000"/>
                </a:solidFill>
                <a:latin typeface="Times New Roman" panose="02020603050405020304" pitchFamily="18" charset="0"/>
                <a:cs typeface="Times New Roman" panose="02020603050405020304" pitchFamily="18" charset="0"/>
              </a:rPr>
              <a:t>вуглеводів</a:t>
            </a:r>
            <a:r>
              <a:rPr lang="ru-RU" sz="2400" dirty="0">
                <a:solidFill>
                  <a:srgbClr val="FF0000"/>
                </a:solidFill>
                <a:latin typeface="Times New Roman" panose="02020603050405020304" pitchFamily="18" charset="0"/>
                <a:cs typeface="Times New Roman" panose="02020603050405020304" pitchFamily="18" charset="0"/>
              </a:rPr>
              <a:t>.</a:t>
            </a:r>
          </a:p>
          <a:p>
            <a:pPr indent="357188"/>
            <a:r>
              <a:rPr lang="ru-RU" sz="2400" dirty="0" err="1">
                <a:latin typeface="Times New Roman" panose="02020603050405020304" pitchFamily="18" charset="0"/>
                <a:cs typeface="Times New Roman" panose="02020603050405020304" pitchFamily="18" charset="0"/>
              </a:rPr>
              <a:t>Мікроелемент</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мідь</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бере</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активну</a:t>
            </a:r>
            <a:r>
              <a:rPr lang="ru-RU" sz="2400" dirty="0">
                <a:latin typeface="Times New Roman" panose="02020603050405020304" pitchFamily="18" charset="0"/>
                <a:cs typeface="Times New Roman" panose="02020603050405020304" pitchFamily="18" charset="0"/>
              </a:rPr>
              <a:t> участь у </a:t>
            </a:r>
            <a:r>
              <a:rPr lang="ru-RU" sz="2400" dirty="0" err="1">
                <a:latin typeface="Times New Roman" panose="02020603050405020304" pitchFamily="18" charset="0"/>
                <a:cs typeface="Times New Roman" panose="02020603050405020304" pitchFamily="18" charset="0"/>
              </a:rPr>
              <a:t>формуванні</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будови</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білків</a:t>
            </a:r>
            <a:r>
              <a:rPr lang="ru-RU" sz="2400" dirty="0" smtClean="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сполучної</a:t>
            </a:r>
            <a:r>
              <a:rPr lang="ru-RU" sz="2400" dirty="0" smtClean="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тканини</a:t>
            </a:r>
            <a:r>
              <a:rPr lang="ru-RU" sz="2400" dirty="0">
                <a:latin typeface="Times New Roman" panose="02020603050405020304" pitchFamily="18" charset="0"/>
                <a:cs typeface="Times New Roman" panose="02020603050405020304" pitchFamily="18" charset="0"/>
              </a:rPr>
              <a:t> – </a:t>
            </a:r>
            <a:r>
              <a:rPr lang="ru-RU" sz="2400" dirty="0" err="1">
                <a:latin typeface="Times New Roman" panose="02020603050405020304" pitchFamily="18" charset="0"/>
                <a:cs typeface="Times New Roman" panose="02020603050405020304" pitchFamily="18" charset="0"/>
              </a:rPr>
              <a:t>колагену</a:t>
            </a:r>
            <a:r>
              <a:rPr lang="ru-RU" sz="2400" dirty="0">
                <a:latin typeface="Times New Roman" panose="02020603050405020304" pitchFamily="18" charset="0"/>
                <a:cs typeface="Times New Roman" panose="02020603050405020304" pitchFamily="18" charset="0"/>
              </a:rPr>
              <a:t> та </a:t>
            </a:r>
            <a:r>
              <a:rPr lang="ru-RU" sz="2400" dirty="0" err="1">
                <a:latin typeface="Times New Roman" panose="02020603050405020304" pitchFamily="18" charset="0"/>
                <a:cs typeface="Times New Roman" panose="02020603050405020304" pitchFamily="18" charset="0"/>
              </a:rPr>
              <a:t>еластину</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які</a:t>
            </a:r>
            <a:r>
              <a:rPr lang="ru-RU" sz="2400" dirty="0">
                <a:latin typeface="Times New Roman" panose="02020603050405020304" pitchFamily="18" charset="0"/>
                <a:cs typeface="Times New Roman" panose="02020603050405020304" pitchFamily="18" charset="0"/>
              </a:rPr>
              <a:t> є </a:t>
            </a:r>
            <a:r>
              <a:rPr lang="ru-RU" sz="2400" dirty="0" err="1">
                <a:latin typeface="Times New Roman" panose="02020603050405020304" pitchFamily="18" charset="0"/>
                <a:cs typeface="Times New Roman" panose="02020603050405020304" pitchFamily="18" charset="0"/>
              </a:rPr>
              <a:t>важливими</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структурними</a:t>
            </a:r>
            <a:r>
              <a:rPr lang="ru-RU" sz="2400" dirty="0" smtClean="0">
                <a:latin typeface="Times New Roman" panose="02020603050405020304" pitchFamily="18" charset="0"/>
                <a:cs typeface="Times New Roman" panose="02020603050405020304" pitchFamily="18" charset="0"/>
              </a:rPr>
              <a:t> компонентами </a:t>
            </a:r>
            <a:r>
              <a:rPr lang="ru-RU" sz="2400" dirty="0" err="1">
                <a:latin typeface="Times New Roman" panose="02020603050405020304" pitchFamily="18" charset="0"/>
                <a:cs typeface="Times New Roman" panose="02020603050405020304" pitchFamily="18" charset="0"/>
              </a:rPr>
              <a:t>кісткової</a:t>
            </a:r>
            <a:r>
              <a:rPr lang="ru-RU" sz="2400" dirty="0">
                <a:latin typeface="Times New Roman" panose="02020603050405020304" pitchFamily="18" charset="0"/>
                <a:cs typeface="Times New Roman" panose="02020603050405020304" pitchFamily="18" charset="0"/>
              </a:rPr>
              <a:t> і </a:t>
            </a:r>
            <a:r>
              <a:rPr lang="ru-RU" sz="2400" dirty="0" err="1">
                <a:latin typeface="Times New Roman" panose="02020603050405020304" pitchFamily="18" charset="0"/>
                <a:cs typeface="Times New Roman" panose="02020603050405020304" pitchFamily="18" charset="0"/>
              </a:rPr>
              <a:t>хрящової</a:t>
            </a:r>
            <a:r>
              <a:rPr lang="ru-RU" sz="2400" dirty="0">
                <a:latin typeface="Times New Roman" panose="02020603050405020304" pitchFamily="18" charset="0"/>
                <a:cs typeface="Times New Roman" panose="02020603050405020304" pitchFamily="18" charset="0"/>
              </a:rPr>
              <a:t> тканин, </a:t>
            </a:r>
            <a:r>
              <a:rPr lang="ru-RU" sz="2400" dirty="0" err="1">
                <a:latin typeface="Times New Roman" panose="02020603050405020304" pitchFamily="18" charset="0"/>
                <a:cs typeface="Times New Roman" panose="02020603050405020304" pitchFamily="18" charset="0"/>
              </a:rPr>
              <a:t>шкіри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легенів</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стінок</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кровоносних</a:t>
            </a:r>
            <a:r>
              <a:rPr lang="ru-RU" sz="2400" dirty="0" smtClean="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судин</a:t>
            </a:r>
            <a:r>
              <a:rPr lang="ru-RU" sz="2400" dirty="0">
                <a:latin typeface="Times New Roman" panose="02020603050405020304" pitchFamily="18" charset="0"/>
                <a:cs typeface="Times New Roman" panose="02020603050405020304" pitchFamily="18" charset="0"/>
              </a:rPr>
              <a:t>.</a:t>
            </a:r>
          </a:p>
        </p:txBody>
      </p:sp>
      <p:sp>
        <p:nvSpPr>
          <p:cNvPr id="2" name="Номер слайда 1"/>
          <p:cNvSpPr>
            <a:spLocks noGrp="1"/>
          </p:cNvSpPr>
          <p:nvPr>
            <p:ph type="sldNum" sz="quarter" idx="12"/>
          </p:nvPr>
        </p:nvSpPr>
        <p:spPr/>
        <p:txBody>
          <a:bodyPr/>
          <a:lstStyle/>
          <a:p>
            <a:fld id="{31E7FFEE-C820-45D6-9766-CE5DCFAF3999}" type="slidenum">
              <a:rPr lang="ru-RU" smtClean="0"/>
              <a:t>7</a:t>
            </a:fld>
            <a:endParaRPr lang="ru-RU"/>
          </a:p>
        </p:txBody>
      </p:sp>
    </p:spTree>
    <p:extLst>
      <p:ext uri="{BB962C8B-B14F-4D97-AF65-F5344CB8AC3E}">
        <p14:creationId xmlns:p14="http://schemas.microsoft.com/office/powerpoint/2010/main" val="36215069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016" y="205615"/>
            <a:ext cx="9015984" cy="6524863"/>
          </a:xfrm>
          <a:prstGeom prst="rect">
            <a:avLst/>
          </a:prstGeom>
        </p:spPr>
        <p:txBody>
          <a:bodyPr wrap="square">
            <a:spAutoFit/>
          </a:bodyPr>
          <a:lstStyle/>
          <a:p>
            <a:pPr algn="ctr"/>
            <a:r>
              <a:rPr lang="ru-RU" sz="2200" b="1" dirty="0" smtClean="0">
                <a:latin typeface="Times New Roman" panose="02020603050405020304" pitchFamily="18" charset="0"/>
                <a:cs typeface="Times New Roman" panose="02020603050405020304" pitchFamily="18" charset="0"/>
              </a:rPr>
              <a:t>1.4 Медико-</a:t>
            </a:r>
            <a:r>
              <a:rPr lang="ru-RU" sz="2200" b="1" dirty="0" err="1" smtClean="0">
                <a:latin typeface="Times New Roman" panose="02020603050405020304" pitchFamily="18" charset="0"/>
                <a:cs typeface="Times New Roman" panose="02020603050405020304" pitchFamily="18" charset="0"/>
              </a:rPr>
              <a:t>біологічне</a:t>
            </a:r>
            <a:r>
              <a:rPr lang="ru-RU" sz="2200" b="1" dirty="0" smtClean="0">
                <a:latin typeface="Times New Roman" panose="02020603050405020304" pitchFamily="18" charset="0"/>
                <a:cs typeface="Times New Roman" panose="02020603050405020304" pitchFamily="18" charset="0"/>
              </a:rPr>
              <a:t> </a:t>
            </a:r>
            <a:r>
              <a:rPr lang="ru-RU" sz="2200" b="1" dirty="0" err="1">
                <a:latin typeface="Times New Roman" panose="02020603050405020304" pitchFamily="18" charset="0"/>
                <a:cs typeface="Times New Roman" panose="02020603050405020304" pitchFamily="18" charset="0"/>
              </a:rPr>
              <a:t>значення</a:t>
            </a:r>
            <a:r>
              <a:rPr lang="ru-RU" sz="2200" b="1" dirty="0">
                <a:latin typeface="Times New Roman" panose="02020603050405020304" pitchFamily="18" charset="0"/>
                <a:cs typeface="Times New Roman" panose="02020603050405020304" pitchFamily="18" charset="0"/>
              </a:rPr>
              <a:t> </a:t>
            </a:r>
            <a:r>
              <a:rPr lang="ru-RU" sz="2200" b="1" dirty="0" err="1">
                <a:latin typeface="Times New Roman" panose="02020603050405020304" pitchFamily="18" charset="0"/>
                <a:cs typeface="Times New Roman" panose="02020603050405020304" pitchFamily="18" charset="0"/>
              </a:rPr>
              <a:t>міді</a:t>
            </a:r>
            <a:endParaRPr lang="ru-RU" sz="2200" b="1" dirty="0">
              <a:latin typeface="Times New Roman" panose="02020603050405020304" pitchFamily="18" charset="0"/>
              <a:cs typeface="Times New Roman" panose="02020603050405020304" pitchFamily="18" charset="0"/>
            </a:endParaRPr>
          </a:p>
          <a:p>
            <a:pPr indent="357188"/>
            <a:r>
              <a:rPr lang="ru-RU" sz="2200" dirty="0" err="1">
                <a:latin typeface="Times New Roman" panose="02020603050405020304" pitchFamily="18" charset="0"/>
                <a:cs typeface="Times New Roman" panose="02020603050405020304" pitchFamily="18" charset="0"/>
              </a:rPr>
              <a:t>Мікроелемент</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мідь</a:t>
            </a:r>
            <a:r>
              <a:rPr lang="ru-RU" sz="2200" dirty="0">
                <a:latin typeface="Times New Roman" panose="02020603050405020304" pitchFamily="18" charset="0"/>
                <a:cs typeface="Times New Roman" panose="02020603050405020304" pitchFamily="18" charset="0"/>
              </a:rPr>
              <a:t> є </a:t>
            </a:r>
            <a:r>
              <a:rPr lang="ru-RU" sz="2200" dirty="0" err="1">
                <a:latin typeface="Times New Roman" panose="02020603050405020304" pitchFamily="18" charset="0"/>
                <a:cs typeface="Times New Roman" panose="02020603050405020304" pitchFamily="18" charset="0"/>
              </a:rPr>
              <a:t>найбільш</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важливим</a:t>
            </a:r>
            <a:r>
              <a:rPr lang="ru-RU" sz="2200" dirty="0">
                <a:latin typeface="Times New Roman" panose="02020603050405020304" pitchFamily="18" charset="0"/>
                <a:cs typeface="Times New Roman" panose="02020603050405020304" pitchFamily="18" charset="0"/>
              </a:rPr>
              <a:t> та </a:t>
            </a:r>
            <a:r>
              <a:rPr lang="ru-RU" sz="2200" dirty="0" err="1">
                <a:latin typeface="Times New Roman" panose="02020603050405020304" pitchFamily="18" charset="0"/>
                <a:cs typeface="Times New Roman" panose="02020603050405020304" pitchFamily="18" charset="0"/>
              </a:rPr>
              <a:t>незамінним</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мікроелементом</a:t>
            </a:r>
            <a:r>
              <a:rPr lang="ru-RU" sz="2200" dirty="0">
                <a:latin typeface="Times New Roman" panose="02020603050405020304" pitchFamily="18" charset="0"/>
                <a:cs typeface="Times New Roman" panose="02020603050405020304" pitchFamily="18" charset="0"/>
              </a:rPr>
              <a:t>. </a:t>
            </a:r>
            <a:r>
              <a:rPr lang="ru-RU" sz="2200" dirty="0" smtClean="0">
                <a:latin typeface="Times New Roman" panose="02020603050405020304" pitchFamily="18" charset="0"/>
                <a:cs typeface="Times New Roman" panose="02020603050405020304" pitchFamily="18" charset="0"/>
              </a:rPr>
              <a:t>В </a:t>
            </a:r>
            <a:r>
              <a:rPr lang="ru-RU" sz="2200" dirty="0" err="1" smtClean="0">
                <a:latin typeface="Times New Roman" panose="02020603050405020304" pitchFamily="18" charset="0"/>
                <a:cs typeface="Times New Roman" panose="02020603050405020304" pitchFamily="18" charset="0"/>
              </a:rPr>
              <a:t>організмі</a:t>
            </a:r>
            <a:r>
              <a:rPr lang="ru-RU" sz="2200" dirty="0" smtClean="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дорослої</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людини</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знаходиться</a:t>
            </a:r>
            <a:r>
              <a:rPr lang="ru-RU" sz="2200" dirty="0">
                <a:latin typeface="Times New Roman" panose="02020603050405020304" pitchFamily="18" charset="0"/>
                <a:cs typeface="Times New Roman" panose="02020603050405020304" pitchFamily="18" charset="0"/>
              </a:rPr>
              <a:t> </a:t>
            </a:r>
          </a:p>
          <a:p>
            <a:r>
              <a:rPr lang="ru-RU" sz="2200" dirty="0" smtClean="0">
                <a:latin typeface="Times New Roman" panose="02020603050405020304" pitchFamily="18" charset="0"/>
                <a:cs typeface="Times New Roman" panose="02020603050405020304" pitchFamily="18" charset="0"/>
              </a:rPr>
              <a:t>1,57-3,14 </a:t>
            </a:r>
            <a:r>
              <a:rPr lang="ru-RU" sz="2200" dirty="0" err="1">
                <a:latin typeface="Times New Roman" panose="02020603050405020304" pitchFamily="18" charset="0"/>
                <a:cs typeface="Times New Roman" panose="02020603050405020304" pitchFamily="18" charset="0"/>
              </a:rPr>
              <a:t>ммоль</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міді</a:t>
            </a:r>
            <a:r>
              <a:rPr lang="ru-RU" sz="2200" dirty="0">
                <a:latin typeface="Times New Roman" panose="02020603050405020304" pitchFamily="18" charset="0"/>
                <a:cs typeface="Times New Roman" panose="02020603050405020304" pitchFamily="18" charset="0"/>
              </a:rPr>
              <a:t>, при </a:t>
            </a:r>
            <a:r>
              <a:rPr lang="ru-RU" sz="2200" dirty="0" err="1" smtClean="0">
                <a:latin typeface="Times New Roman" panose="02020603050405020304" pitchFamily="18" charset="0"/>
                <a:cs typeface="Times New Roman" panose="02020603050405020304" pitchFamily="18" charset="0"/>
              </a:rPr>
              <a:t>цьому</a:t>
            </a:r>
            <a:r>
              <a:rPr lang="ru-RU" sz="2200" dirty="0" smtClean="0">
                <a:latin typeface="Times New Roman" panose="02020603050405020304" pitchFamily="18" charset="0"/>
                <a:cs typeface="Times New Roman" panose="02020603050405020304" pitchFamily="18" charset="0"/>
              </a:rPr>
              <a:t> половина </a:t>
            </a:r>
            <a:r>
              <a:rPr lang="ru-RU" sz="2200" dirty="0" err="1">
                <a:latin typeface="Times New Roman" panose="02020603050405020304" pitchFamily="18" charset="0"/>
                <a:cs typeface="Times New Roman" panose="02020603050405020304" pitchFamily="18" charset="0"/>
              </a:rPr>
              <a:t>цієї</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кількості</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знаходиться</a:t>
            </a:r>
            <a:r>
              <a:rPr lang="ru-RU" sz="2200" dirty="0">
                <a:latin typeface="Times New Roman" panose="02020603050405020304" pitchFamily="18" charset="0"/>
                <a:cs typeface="Times New Roman" panose="02020603050405020304" pitchFamily="18" charset="0"/>
              </a:rPr>
              <a:t> у </a:t>
            </a:r>
            <a:r>
              <a:rPr lang="ru-RU" sz="2200" dirty="0" err="1">
                <a:latin typeface="Times New Roman" panose="02020603050405020304" pitchFamily="18" charset="0"/>
                <a:cs typeface="Times New Roman" panose="02020603050405020304" pitchFamily="18" charset="0"/>
              </a:rPr>
              <a:t>м'язах</a:t>
            </a:r>
            <a:r>
              <a:rPr lang="ru-RU" sz="2200" dirty="0">
                <a:latin typeface="Times New Roman" panose="02020603050405020304" pitchFamily="18" charset="0"/>
                <a:cs typeface="Times New Roman" panose="02020603050405020304" pitchFamily="18" charset="0"/>
              </a:rPr>
              <a:t> та </a:t>
            </a:r>
            <a:r>
              <a:rPr lang="ru-RU" sz="2200" dirty="0" err="1">
                <a:latin typeface="Times New Roman" panose="02020603050405020304" pitchFamily="18" charset="0"/>
                <a:cs typeface="Times New Roman" panose="02020603050405020304" pitchFamily="18" charset="0"/>
              </a:rPr>
              <a:t>кістках</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ще</a:t>
            </a:r>
            <a:r>
              <a:rPr lang="ru-RU" sz="2200" dirty="0">
                <a:latin typeface="Times New Roman" panose="02020603050405020304" pitchFamily="18" charset="0"/>
                <a:cs typeface="Times New Roman" panose="02020603050405020304" pitchFamily="18" charset="0"/>
              </a:rPr>
              <a:t> 10% – у тканинах </a:t>
            </a:r>
            <a:r>
              <a:rPr lang="ru-RU" sz="2200" dirty="0" smtClean="0">
                <a:latin typeface="Times New Roman" panose="02020603050405020304" pitchFamily="18" charset="0"/>
                <a:cs typeface="Times New Roman" panose="02020603050405020304" pitchFamily="18" charset="0"/>
              </a:rPr>
              <a:t>та </a:t>
            </a:r>
            <a:r>
              <a:rPr lang="ru-RU" sz="2200" dirty="0" err="1" smtClean="0">
                <a:latin typeface="Times New Roman" panose="02020603050405020304" pitchFamily="18" charset="0"/>
                <a:cs typeface="Times New Roman" panose="02020603050405020304" pitchFamily="18" charset="0"/>
              </a:rPr>
              <a:t>печінці</a:t>
            </a:r>
            <a:r>
              <a:rPr lang="ru-RU" sz="2200" dirty="0">
                <a:latin typeface="Times New Roman" panose="02020603050405020304" pitchFamily="18" charset="0"/>
                <a:cs typeface="Times New Roman" panose="02020603050405020304" pitchFamily="18" charset="0"/>
              </a:rPr>
              <a:t>. Треба </a:t>
            </a:r>
            <a:r>
              <a:rPr lang="ru-RU" sz="2200" dirty="0" err="1">
                <a:latin typeface="Times New Roman" panose="02020603050405020304" pitchFamily="18" charset="0"/>
                <a:cs typeface="Times New Roman" panose="02020603050405020304" pitchFamily="18" charset="0"/>
              </a:rPr>
              <a:t>відмітити</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що</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важливу</a:t>
            </a:r>
            <a:r>
              <a:rPr lang="ru-RU" sz="2200" dirty="0">
                <a:latin typeface="Times New Roman" panose="02020603050405020304" pitchFamily="18" charset="0"/>
                <a:cs typeface="Times New Roman" panose="02020603050405020304" pitchFamily="18" charset="0"/>
              </a:rPr>
              <a:t> роль в </a:t>
            </a:r>
            <a:r>
              <a:rPr lang="ru-RU" sz="2200" dirty="0" err="1">
                <a:latin typeface="Times New Roman" panose="02020603050405020304" pitchFamily="18" charset="0"/>
                <a:cs typeface="Times New Roman" panose="02020603050405020304" pitchFamily="18" charset="0"/>
              </a:rPr>
              <a:t>обміні</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мікроелементу</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мідь</a:t>
            </a:r>
            <a:r>
              <a:rPr lang="ru-RU" sz="2200" dirty="0">
                <a:latin typeface="Times New Roman" panose="02020603050405020304" pitchFamily="18" charset="0"/>
                <a:cs typeface="Times New Roman" panose="02020603050405020304" pitchFamily="18" charset="0"/>
              </a:rPr>
              <a:t> </a:t>
            </a:r>
            <a:r>
              <a:rPr lang="ru-RU" sz="2200" dirty="0" smtClean="0">
                <a:latin typeface="Times New Roman" panose="02020603050405020304" pitchFamily="18" charset="0"/>
                <a:cs typeface="Times New Roman" panose="02020603050405020304" pitchFamily="18" charset="0"/>
              </a:rPr>
              <a:t>в </a:t>
            </a:r>
            <a:r>
              <a:rPr lang="ru-RU" sz="2200" dirty="0" err="1" smtClean="0">
                <a:latin typeface="Times New Roman" panose="02020603050405020304" pitchFamily="18" charset="0"/>
                <a:cs typeface="Times New Roman" panose="02020603050405020304" pitchFamily="18" charset="0"/>
              </a:rPr>
              <a:t>організмі</a:t>
            </a:r>
            <a:r>
              <a:rPr lang="ru-RU" sz="2200" dirty="0" smtClean="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людини</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відіграє</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печінка</a:t>
            </a:r>
            <a:r>
              <a:rPr lang="ru-RU" sz="2200" dirty="0" smtClean="0">
                <a:latin typeface="Times New Roman" panose="02020603050405020304" pitchFamily="18" charset="0"/>
                <a:cs typeface="Times New Roman" panose="02020603050405020304" pitchFamily="18" charset="0"/>
              </a:rPr>
              <a:t>.</a:t>
            </a:r>
          </a:p>
          <a:p>
            <a:pPr indent="357188"/>
            <a:r>
              <a:rPr lang="ru-RU" sz="2200" dirty="0" err="1">
                <a:latin typeface="Times New Roman" panose="02020603050405020304" pitchFamily="18" charset="0"/>
                <a:cs typeface="Times New Roman" panose="02020603050405020304" pitchFamily="18" charset="0"/>
              </a:rPr>
              <a:t>Існують</a:t>
            </a:r>
            <a:r>
              <a:rPr lang="ru-RU" sz="2200" dirty="0">
                <a:latin typeface="Times New Roman" panose="02020603050405020304" pitchFamily="18" charset="0"/>
                <a:cs typeface="Times New Roman" panose="02020603050405020304" pitchFamily="18" charset="0"/>
              </a:rPr>
              <a:t> </a:t>
            </a:r>
            <a:r>
              <a:rPr lang="ru-RU" sz="2200" dirty="0" err="1">
                <a:solidFill>
                  <a:srgbClr val="FF0000"/>
                </a:solidFill>
                <a:latin typeface="Times New Roman" panose="02020603050405020304" pitchFamily="18" charset="0"/>
                <a:cs typeface="Times New Roman" panose="02020603050405020304" pitchFamily="18" charset="0"/>
              </a:rPr>
              <a:t>норми</a:t>
            </a:r>
            <a:r>
              <a:rPr lang="ru-RU" sz="2200" dirty="0">
                <a:latin typeface="Times New Roman" panose="02020603050405020304" pitchFamily="18" charset="0"/>
                <a:cs typeface="Times New Roman" panose="02020603050405020304" pitchFamily="18" charset="0"/>
              </a:rPr>
              <a:t> для: </a:t>
            </a:r>
            <a:endParaRPr lang="ru-RU" sz="2200" dirty="0" smtClean="0">
              <a:latin typeface="Times New Roman" panose="02020603050405020304" pitchFamily="18" charset="0"/>
              <a:cs typeface="Times New Roman" panose="02020603050405020304" pitchFamily="18" charset="0"/>
            </a:endParaRPr>
          </a:p>
          <a:p>
            <a:pPr indent="357188"/>
            <a:r>
              <a:rPr lang="ru-RU" sz="2200" dirty="0" err="1" smtClean="0">
                <a:latin typeface="Times New Roman" panose="02020603050405020304" pitchFamily="18" charset="0"/>
                <a:cs typeface="Times New Roman" panose="02020603050405020304" pitchFamily="18" charset="0"/>
              </a:rPr>
              <a:t>чоловіків</a:t>
            </a:r>
            <a:r>
              <a:rPr lang="ru-RU" sz="2200" dirty="0" smtClean="0">
                <a:latin typeface="Times New Roman" panose="02020603050405020304" pitchFamily="18" charset="0"/>
                <a:cs typeface="Times New Roman" panose="02020603050405020304" pitchFamily="18" charset="0"/>
              </a:rPr>
              <a:t> </a:t>
            </a:r>
            <a:r>
              <a:rPr lang="ru-RU" sz="2200" dirty="0">
                <a:latin typeface="Times New Roman" panose="02020603050405020304" pitchFamily="18" charset="0"/>
                <a:cs typeface="Times New Roman" panose="02020603050405020304" pitchFamily="18" charset="0"/>
              </a:rPr>
              <a:t>– 10,99-21,98 </a:t>
            </a:r>
            <a:r>
              <a:rPr lang="ru-RU" sz="2200" dirty="0" err="1">
                <a:latin typeface="Times New Roman" panose="02020603050405020304" pitchFamily="18" charset="0"/>
                <a:cs typeface="Times New Roman" panose="02020603050405020304" pitchFamily="18" charset="0"/>
              </a:rPr>
              <a:t>мкмоль</a:t>
            </a:r>
            <a:r>
              <a:rPr lang="ru-RU" sz="2200" dirty="0">
                <a:latin typeface="Times New Roman" panose="02020603050405020304" pitchFamily="18" charset="0"/>
                <a:cs typeface="Times New Roman" panose="02020603050405020304" pitchFamily="18" charset="0"/>
              </a:rPr>
              <a:t>/л; </a:t>
            </a:r>
            <a:endParaRPr lang="ru-RU" sz="2200" dirty="0" smtClean="0">
              <a:latin typeface="Times New Roman" panose="02020603050405020304" pitchFamily="18" charset="0"/>
              <a:cs typeface="Times New Roman" panose="02020603050405020304" pitchFamily="18" charset="0"/>
            </a:endParaRPr>
          </a:p>
          <a:p>
            <a:pPr indent="357188"/>
            <a:r>
              <a:rPr lang="ru-RU" sz="2200" dirty="0" err="1" smtClean="0">
                <a:latin typeface="Times New Roman" panose="02020603050405020304" pitchFamily="18" charset="0"/>
                <a:cs typeface="Times New Roman" panose="02020603050405020304" pitchFamily="18" charset="0"/>
              </a:rPr>
              <a:t>жінок</a:t>
            </a:r>
            <a:r>
              <a:rPr lang="ru-RU" sz="2200" dirty="0" smtClean="0">
                <a:latin typeface="Times New Roman" panose="02020603050405020304" pitchFamily="18" charset="0"/>
                <a:cs typeface="Times New Roman" panose="02020603050405020304" pitchFamily="18" charset="0"/>
              </a:rPr>
              <a:t> </a:t>
            </a:r>
            <a:r>
              <a:rPr lang="ru-RU" sz="2200" dirty="0">
                <a:latin typeface="Times New Roman" panose="02020603050405020304" pitchFamily="18" charset="0"/>
                <a:cs typeface="Times New Roman" panose="02020603050405020304" pitchFamily="18" charset="0"/>
              </a:rPr>
              <a:t>– </a:t>
            </a:r>
            <a:r>
              <a:rPr lang="ru-RU" sz="2200" dirty="0" smtClean="0">
                <a:latin typeface="Times New Roman" panose="02020603050405020304" pitchFamily="18" charset="0"/>
                <a:cs typeface="Times New Roman" panose="02020603050405020304" pitchFamily="18" charset="0"/>
              </a:rPr>
              <a:t>12,56 - 24,34 </a:t>
            </a:r>
            <a:r>
              <a:rPr lang="ru-RU" sz="2200" dirty="0" err="1">
                <a:latin typeface="Times New Roman" panose="02020603050405020304" pitchFamily="18" charset="0"/>
                <a:cs typeface="Times New Roman" panose="02020603050405020304" pitchFamily="18" charset="0"/>
              </a:rPr>
              <a:t>мкмоль</a:t>
            </a:r>
            <a:r>
              <a:rPr lang="ru-RU" sz="2200" dirty="0">
                <a:latin typeface="Times New Roman" panose="02020603050405020304" pitchFamily="18" charset="0"/>
                <a:cs typeface="Times New Roman" panose="02020603050405020304" pitchFamily="18" charset="0"/>
              </a:rPr>
              <a:t>/л; </a:t>
            </a:r>
            <a:endParaRPr lang="ru-RU" sz="2200" dirty="0" smtClean="0">
              <a:latin typeface="Times New Roman" panose="02020603050405020304" pitchFamily="18" charset="0"/>
              <a:cs typeface="Times New Roman" panose="02020603050405020304" pitchFamily="18" charset="0"/>
            </a:endParaRPr>
          </a:p>
          <a:p>
            <a:pPr indent="357188"/>
            <a:r>
              <a:rPr lang="ru-RU" sz="2200" dirty="0" err="1" smtClean="0">
                <a:latin typeface="Times New Roman" panose="02020603050405020304" pitchFamily="18" charset="0"/>
                <a:cs typeface="Times New Roman" panose="02020603050405020304" pitchFamily="18" charset="0"/>
              </a:rPr>
              <a:t>вагітних</a:t>
            </a:r>
            <a:r>
              <a:rPr lang="ru-RU" sz="2200" dirty="0" smtClean="0">
                <a:latin typeface="Times New Roman" panose="02020603050405020304" pitchFamily="18" charset="0"/>
                <a:cs typeface="Times New Roman" panose="02020603050405020304" pitchFamily="18" charset="0"/>
              </a:rPr>
              <a:t> </a:t>
            </a:r>
            <a:r>
              <a:rPr lang="ru-RU" sz="2200" dirty="0">
                <a:latin typeface="Times New Roman" panose="02020603050405020304" pitchFamily="18" charset="0"/>
                <a:cs typeface="Times New Roman" panose="02020603050405020304" pitchFamily="18" charset="0"/>
              </a:rPr>
              <a:t>– 18,53-47,41 </a:t>
            </a:r>
            <a:r>
              <a:rPr lang="ru-RU" sz="2200" dirty="0" err="1">
                <a:latin typeface="Times New Roman" panose="02020603050405020304" pitchFamily="18" charset="0"/>
                <a:cs typeface="Times New Roman" panose="02020603050405020304" pitchFamily="18" charset="0"/>
              </a:rPr>
              <a:t>мкмоль</a:t>
            </a:r>
            <a:r>
              <a:rPr lang="ru-RU" sz="2200" dirty="0">
                <a:latin typeface="Times New Roman" panose="02020603050405020304" pitchFamily="18" charset="0"/>
                <a:cs typeface="Times New Roman" panose="02020603050405020304" pitchFamily="18" charset="0"/>
              </a:rPr>
              <a:t>/л</a:t>
            </a:r>
            <a:r>
              <a:rPr lang="ru-RU" sz="2200" dirty="0" smtClean="0">
                <a:latin typeface="Times New Roman" panose="02020603050405020304" pitchFamily="18" charset="0"/>
                <a:cs typeface="Times New Roman" panose="02020603050405020304" pitchFamily="18" charset="0"/>
              </a:rPr>
              <a:t>.</a:t>
            </a:r>
            <a:r>
              <a:rPr lang="ru-RU" sz="2200" dirty="0">
                <a:latin typeface="Times New Roman" panose="02020603050405020304" pitchFamily="18" charset="0"/>
                <a:cs typeface="Times New Roman" panose="02020603050405020304" pitchFamily="18" charset="0"/>
              </a:rPr>
              <a:t> </a:t>
            </a:r>
            <a:endParaRPr lang="ru-RU" sz="2200" dirty="0" smtClean="0">
              <a:latin typeface="Times New Roman" panose="02020603050405020304" pitchFamily="18" charset="0"/>
              <a:cs typeface="Times New Roman" panose="02020603050405020304" pitchFamily="18" charset="0"/>
            </a:endParaRPr>
          </a:p>
          <a:p>
            <a:pPr indent="357188"/>
            <a:r>
              <a:rPr lang="ru-RU" sz="2200" dirty="0" smtClean="0">
                <a:solidFill>
                  <a:srgbClr val="FF0000"/>
                </a:solidFill>
                <a:latin typeface="Times New Roman" panose="02020603050405020304" pitchFamily="18" charset="0"/>
                <a:cs typeface="Times New Roman" panose="02020603050405020304" pitchFamily="18" charset="0"/>
              </a:rPr>
              <a:t>Норма</a:t>
            </a:r>
            <a:r>
              <a:rPr lang="ru-RU" sz="2200" dirty="0" smtClean="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мікроелементу</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мідь</a:t>
            </a:r>
            <a:r>
              <a:rPr lang="ru-RU" sz="2200" dirty="0">
                <a:latin typeface="Times New Roman" panose="02020603050405020304" pitchFamily="18" charset="0"/>
                <a:cs typeface="Times New Roman" panose="02020603050405020304" pitchFamily="18" charset="0"/>
              </a:rPr>
              <a:t> в </a:t>
            </a:r>
            <a:r>
              <a:rPr lang="ru-RU" sz="2200" dirty="0" err="1">
                <a:latin typeface="Times New Roman" panose="02020603050405020304" pitchFamily="18" charset="0"/>
                <a:cs typeface="Times New Roman" panose="02020603050405020304" pitchFamily="18" charset="0"/>
              </a:rPr>
              <a:t>крові</a:t>
            </a:r>
            <a:r>
              <a:rPr lang="ru-RU" sz="2200" dirty="0">
                <a:latin typeface="Times New Roman" panose="02020603050405020304" pitchFamily="18" charset="0"/>
                <a:cs typeface="Times New Roman" panose="02020603050405020304" pitchFamily="18" charset="0"/>
              </a:rPr>
              <a:t>: </a:t>
            </a:r>
            <a:endParaRPr lang="ru-RU" sz="2200" dirty="0" smtClean="0">
              <a:latin typeface="Times New Roman" panose="02020603050405020304" pitchFamily="18" charset="0"/>
              <a:cs typeface="Times New Roman" panose="02020603050405020304" pitchFamily="18" charset="0"/>
            </a:endParaRPr>
          </a:p>
          <a:p>
            <a:pPr indent="357188"/>
            <a:r>
              <a:rPr lang="ru-RU" sz="2200" dirty="0" err="1" smtClean="0">
                <a:latin typeface="Times New Roman" panose="02020603050405020304" pitchFamily="18" charset="0"/>
                <a:cs typeface="Times New Roman" panose="02020603050405020304" pitchFamily="18" charset="0"/>
              </a:rPr>
              <a:t>вільна</a:t>
            </a:r>
            <a:r>
              <a:rPr lang="ru-RU" sz="2200" dirty="0" smtClean="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мідь</a:t>
            </a:r>
            <a:r>
              <a:rPr lang="ru-RU" sz="2200" dirty="0">
                <a:latin typeface="Times New Roman" panose="02020603050405020304" pitchFamily="18" charset="0"/>
                <a:cs typeface="Times New Roman" panose="02020603050405020304" pitchFamily="18" charset="0"/>
              </a:rPr>
              <a:t> – 1,6-2,4 </a:t>
            </a:r>
            <a:r>
              <a:rPr lang="ru-RU" sz="2200" dirty="0" err="1">
                <a:latin typeface="Times New Roman" panose="02020603050405020304" pitchFamily="18" charset="0"/>
                <a:cs typeface="Times New Roman" panose="02020603050405020304" pitchFamily="18" charset="0"/>
              </a:rPr>
              <a:t>мкмоль</a:t>
            </a:r>
            <a:r>
              <a:rPr lang="ru-RU" sz="2200" dirty="0">
                <a:latin typeface="Times New Roman" panose="02020603050405020304" pitchFamily="18" charset="0"/>
                <a:cs typeface="Times New Roman" panose="02020603050405020304" pitchFamily="18" charset="0"/>
              </a:rPr>
              <a:t>/л; </a:t>
            </a:r>
            <a:endParaRPr lang="ru-RU" sz="2200" dirty="0" smtClean="0">
              <a:latin typeface="Times New Roman" panose="02020603050405020304" pitchFamily="18" charset="0"/>
              <a:cs typeface="Times New Roman" panose="02020603050405020304" pitchFamily="18" charset="0"/>
            </a:endParaRPr>
          </a:p>
          <a:p>
            <a:pPr indent="357188"/>
            <a:r>
              <a:rPr lang="ru-RU" sz="2200" dirty="0" err="1" smtClean="0">
                <a:latin typeface="Times New Roman" panose="02020603050405020304" pitchFamily="18" charset="0"/>
                <a:cs typeface="Times New Roman" panose="02020603050405020304" pitchFamily="18" charset="0"/>
              </a:rPr>
              <a:t>загальна</a:t>
            </a:r>
            <a:r>
              <a:rPr lang="ru-RU" sz="2200" dirty="0" smtClean="0">
                <a:latin typeface="Times New Roman" panose="02020603050405020304" pitchFamily="18" charset="0"/>
                <a:cs typeface="Times New Roman" panose="02020603050405020304" pitchFamily="18" charset="0"/>
              </a:rPr>
              <a:t> </a:t>
            </a:r>
            <a:r>
              <a:rPr lang="ru-RU" sz="2200" dirty="0" err="1" smtClean="0">
                <a:latin typeface="Times New Roman" panose="02020603050405020304" pitchFamily="18" charset="0"/>
                <a:cs typeface="Times New Roman" panose="02020603050405020304" pitchFamily="18" charset="0"/>
              </a:rPr>
              <a:t>мідь</a:t>
            </a:r>
            <a:r>
              <a:rPr lang="ru-RU" sz="2200" dirty="0" smtClean="0">
                <a:latin typeface="Times New Roman" panose="02020603050405020304" pitchFamily="18" charset="0"/>
                <a:cs typeface="Times New Roman" panose="02020603050405020304" pitchFamily="18" charset="0"/>
              </a:rPr>
              <a:t> </a:t>
            </a:r>
            <a:r>
              <a:rPr lang="ru-RU" sz="2200" dirty="0">
                <a:latin typeface="Times New Roman" panose="02020603050405020304" pitchFamily="18" charset="0"/>
                <a:cs typeface="Times New Roman" panose="02020603050405020304" pitchFamily="18" charset="0"/>
              </a:rPr>
              <a:t>– 10-22 </a:t>
            </a:r>
            <a:r>
              <a:rPr lang="ru-RU" sz="2200" dirty="0" err="1">
                <a:latin typeface="Times New Roman" panose="02020603050405020304" pitchFamily="18" charset="0"/>
                <a:cs typeface="Times New Roman" panose="02020603050405020304" pitchFamily="18" charset="0"/>
              </a:rPr>
              <a:t>мкмоль</a:t>
            </a:r>
            <a:r>
              <a:rPr lang="ru-RU" sz="2200" dirty="0">
                <a:latin typeface="Times New Roman" panose="02020603050405020304" pitchFamily="18" charset="0"/>
                <a:cs typeface="Times New Roman" panose="02020603050405020304" pitchFamily="18" charset="0"/>
              </a:rPr>
              <a:t>/л. </a:t>
            </a:r>
            <a:endParaRPr lang="ru-RU" sz="2200" dirty="0" smtClean="0">
              <a:latin typeface="Times New Roman" panose="02020603050405020304" pitchFamily="18" charset="0"/>
              <a:cs typeface="Times New Roman" panose="02020603050405020304" pitchFamily="18" charset="0"/>
            </a:endParaRPr>
          </a:p>
          <a:p>
            <a:pPr indent="357188"/>
            <a:r>
              <a:rPr lang="ru-RU" sz="2200" dirty="0" smtClean="0">
                <a:solidFill>
                  <a:srgbClr val="FF0000"/>
                </a:solidFill>
                <a:latin typeface="Times New Roman" panose="02020603050405020304" pitchFamily="18" charset="0"/>
                <a:cs typeface="Times New Roman" panose="02020603050405020304" pitchFamily="18" charset="0"/>
              </a:rPr>
              <a:t>Норма</a:t>
            </a:r>
            <a:r>
              <a:rPr lang="ru-RU" sz="2200" dirty="0" smtClean="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міді</a:t>
            </a:r>
            <a:r>
              <a:rPr lang="ru-RU" sz="2200" dirty="0">
                <a:latin typeface="Times New Roman" panose="02020603050405020304" pitchFamily="18" charset="0"/>
                <a:cs typeface="Times New Roman" panose="02020603050405020304" pitchFamily="18" charset="0"/>
              </a:rPr>
              <a:t> за </a:t>
            </a:r>
            <a:r>
              <a:rPr lang="ru-RU" sz="2200" dirty="0" err="1">
                <a:latin typeface="Times New Roman" panose="02020603050405020304" pitchFamily="18" charset="0"/>
                <a:cs typeface="Times New Roman" panose="02020603050405020304" pitchFamily="18" charset="0"/>
              </a:rPr>
              <a:t>добу</a:t>
            </a:r>
            <a:r>
              <a:rPr lang="ru-RU" sz="2200" dirty="0">
                <a:latin typeface="Times New Roman" panose="02020603050405020304" pitchFamily="18" charset="0"/>
                <a:cs typeface="Times New Roman" panose="02020603050405020304" pitchFamily="18" charset="0"/>
              </a:rPr>
              <a:t> в </a:t>
            </a:r>
            <a:r>
              <a:rPr lang="ru-RU" sz="2200" dirty="0" err="1">
                <a:latin typeface="Times New Roman" panose="02020603050405020304" pitchFamily="18" charset="0"/>
                <a:cs typeface="Times New Roman" panose="02020603050405020304" pitchFamily="18" charset="0"/>
              </a:rPr>
              <a:t>сечі</a:t>
            </a:r>
            <a:r>
              <a:rPr lang="ru-RU" sz="2200" dirty="0">
                <a:latin typeface="Times New Roman" panose="02020603050405020304" pitchFamily="18" charset="0"/>
                <a:cs typeface="Times New Roman" panose="02020603050405020304" pitchFamily="18" charset="0"/>
              </a:rPr>
              <a:t>: 0,3-0,8 </a:t>
            </a:r>
            <a:r>
              <a:rPr lang="ru-RU" sz="2200" dirty="0" err="1">
                <a:latin typeface="Times New Roman" panose="02020603050405020304" pitchFamily="18" charset="0"/>
                <a:cs typeface="Times New Roman" panose="02020603050405020304" pitchFamily="18" charset="0"/>
              </a:rPr>
              <a:t>мкмоль</a:t>
            </a:r>
            <a:r>
              <a:rPr lang="ru-RU" sz="2200" dirty="0">
                <a:latin typeface="Times New Roman" panose="02020603050405020304" pitchFamily="18" charset="0"/>
                <a:cs typeface="Times New Roman" panose="02020603050405020304" pitchFamily="18" charset="0"/>
              </a:rPr>
              <a:t>/г </a:t>
            </a:r>
            <a:r>
              <a:rPr lang="ru-RU" sz="2200" dirty="0" err="1" smtClean="0">
                <a:latin typeface="Times New Roman" panose="02020603050405020304" pitchFamily="18" charset="0"/>
                <a:cs typeface="Times New Roman" panose="02020603050405020304" pitchFamily="18" charset="0"/>
              </a:rPr>
              <a:t>тканини</a:t>
            </a:r>
            <a:r>
              <a:rPr lang="ru-RU" sz="2200" dirty="0">
                <a:latin typeface="Times New Roman" panose="02020603050405020304" pitchFamily="18" charset="0"/>
                <a:cs typeface="Times New Roman" panose="02020603050405020304" pitchFamily="18" charset="0"/>
              </a:rPr>
              <a:t> </a:t>
            </a:r>
            <a:r>
              <a:rPr lang="ru-RU" sz="2200" dirty="0" err="1" smtClean="0">
                <a:solidFill>
                  <a:srgbClr val="FF0000"/>
                </a:solidFill>
                <a:latin typeface="Times New Roman" panose="02020603050405020304" pitchFamily="18" charset="0"/>
                <a:cs typeface="Times New Roman" panose="02020603050405020304" pitchFamily="18" charset="0"/>
              </a:rPr>
              <a:t>печінки</a:t>
            </a:r>
            <a:r>
              <a:rPr lang="ru-RU" sz="2200" dirty="0">
                <a:latin typeface="Times New Roman" panose="02020603050405020304" pitchFamily="18" charset="0"/>
                <a:cs typeface="Times New Roman" panose="02020603050405020304" pitchFamily="18" charset="0"/>
              </a:rPr>
              <a:t>. </a:t>
            </a:r>
            <a:endParaRPr lang="ru-RU" sz="2200" dirty="0" smtClean="0">
              <a:latin typeface="Times New Roman" panose="02020603050405020304" pitchFamily="18" charset="0"/>
              <a:cs typeface="Times New Roman" panose="02020603050405020304" pitchFamily="18" charset="0"/>
            </a:endParaRPr>
          </a:p>
          <a:p>
            <a:pPr indent="357188"/>
            <a:r>
              <a:rPr lang="ru-RU" sz="2200" dirty="0" err="1" smtClean="0">
                <a:latin typeface="Times New Roman" panose="02020603050405020304" pitchFamily="18" charset="0"/>
                <a:cs typeface="Times New Roman" panose="02020603050405020304" pitchFamily="18" charset="0"/>
              </a:rPr>
              <a:t>Вміст</a:t>
            </a:r>
            <a:r>
              <a:rPr lang="ru-RU" sz="2200" dirty="0" smtClean="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мікроелементу</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мідь</a:t>
            </a:r>
            <a:r>
              <a:rPr lang="ru-RU" sz="2200" dirty="0">
                <a:latin typeface="Times New Roman" panose="02020603050405020304" pitchFamily="18" charset="0"/>
                <a:cs typeface="Times New Roman" panose="02020603050405020304" pitchFamily="18" charset="0"/>
              </a:rPr>
              <a:t> в </a:t>
            </a:r>
            <a:r>
              <a:rPr lang="ru-RU" sz="2200" dirty="0" err="1">
                <a:latin typeface="Times New Roman" panose="02020603050405020304" pitchFamily="18" charset="0"/>
                <a:cs typeface="Times New Roman" panose="02020603050405020304" pitchFamily="18" charset="0"/>
              </a:rPr>
              <a:t>організмі</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дорослої</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людини</a:t>
            </a:r>
            <a:r>
              <a:rPr lang="ru-RU" sz="2200" dirty="0">
                <a:latin typeface="Times New Roman" panose="02020603050405020304" pitchFamily="18" charset="0"/>
                <a:cs typeface="Times New Roman" panose="02020603050405020304" pitchFamily="18" charset="0"/>
              </a:rPr>
              <a:t> становить </a:t>
            </a:r>
            <a:r>
              <a:rPr lang="ru-RU" sz="2200" dirty="0" smtClean="0">
                <a:latin typeface="Times New Roman" panose="02020603050405020304" pitchFamily="18" charset="0"/>
                <a:cs typeface="Times New Roman" panose="02020603050405020304" pitchFamily="18" charset="0"/>
              </a:rPr>
              <a:t>до 1,57-3,14 </a:t>
            </a:r>
            <a:r>
              <a:rPr lang="ru-RU" sz="2200" dirty="0" err="1">
                <a:latin typeface="Times New Roman" panose="02020603050405020304" pitchFamily="18" charset="0"/>
                <a:cs typeface="Times New Roman" panose="02020603050405020304" pitchFamily="18" charset="0"/>
              </a:rPr>
              <a:t>мкмоль</a:t>
            </a:r>
            <a:r>
              <a:rPr lang="ru-RU" sz="2200" dirty="0">
                <a:latin typeface="Times New Roman" panose="02020603050405020304" pitchFamily="18" charset="0"/>
                <a:cs typeface="Times New Roman" panose="02020603050405020304" pitchFamily="18" charset="0"/>
              </a:rPr>
              <a:t>, при </a:t>
            </a:r>
            <a:r>
              <a:rPr lang="ru-RU" sz="2200" dirty="0" err="1">
                <a:latin typeface="Times New Roman" panose="02020603050405020304" pitchFamily="18" charset="0"/>
                <a:cs typeface="Times New Roman" panose="02020603050405020304" pitchFamily="18" charset="0"/>
              </a:rPr>
              <a:t>цьому</a:t>
            </a:r>
            <a:r>
              <a:rPr lang="ru-RU" sz="2200" dirty="0">
                <a:latin typeface="Times New Roman" panose="02020603050405020304" pitchFamily="18" charset="0"/>
                <a:cs typeface="Times New Roman" panose="02020603050405020304" pitchFamily="18" charset="0"/>
              </a:rPr>
              <a:t> 50% </a:t>
            </a:r>
            <a:r>
              <a:rPr lang="ru-RU" sz="2200" dirty="0" err="1">
                <a:latin typeface="Times New Roman" panose="02020603050405020304" pitchFamily="18" charset="0"/>
                <a:cs typeface="Times New Roman" panose="02020603050405020304" pitchFamily="18" charset="0"/>
              </a:rPr>
              <a:t>припадає</a:t>
            </a:r>
            <a:r>
              <a:rPr lang="ru-RU" sz="2200" dirty="0">
                <a:latin typeface="Times New Roman" panose="02020603050405020304" pitchFamily="18" charset="0"/>
                <a:cs typeface="Times New Roman" panose="02020603050405020304" pitchFamily="18" charset="0"/>
              </a:rPr>
              <a:t> на </a:t>
            </a:r>
            <a:r>
              <a:rPr lang="ru-RU" sz="2200" dirty="0" err="1">
                <a:latin typeface="Times New Roman" panose="02020603050405020304" pitchFamily="18" charset="0"/>
                <a:cs typeface="Times New Roman" panose="02020603050405020304" pitchFamily="18" charset="0"/>
              </a:rPr>
              <a:t>м’язи</a:t>
            </a:r>
            <a:r>
              <a:rPr lang="ru-RU" sz="2200" dirty="0">
                <a:latin typeface="Times New Roman" panose="02020603050405020304" pitchFamily="18" charset="0"/>
                <a:cs typeface="Times New Roman" panose="02020603050405020304" pitchFamily="18" charset="0"/>
              </a:rPr>
              <a:t> та </a:t>
            </a:r>
            <a:r>
              <a:rPr lang="ru-RU" sz="2200" dirty="0" err="1">
                <a:latin typeface="Times New Roman" panose="02020603050405020304" pitchFamily="18" charset="0"/>
                <a:cs typeface="Times New Roman" panose="02020603050405020304" pitchFamily="18" charset="0"/>
              </a:rPr>
              <a:t>кістки</a:t>
            </a:r>
            <a:r>
              <a:rPr lang="ru-RU" sz="2200" dirty="0">
                <a:latin typeface="Times New Roman" panose="02020603050405020304" pitchFamily="18" charset="0"/>
                <a:cs typeface="Times New Roman" panose="02020603050405020304" pitchFamily="18" charset="0"/>
              </a:rPr>
              <a:t>, 10% – на </a:t>
            </a:r>
            <a:r>
              <a:rPr lang="ru-RU" sz="2200" dirty="0" err="1">
                <a:latin typeface="Times New Roman" panose="02020603050405020304" pitchFamily="18" charset="0"/>
                <a:cs typeface="Times New Roman" panose="02020603050405020304" pitchFamily="18" charset="0"/>
              </a:rPr>
              <a:t>печінку</a:t>
            </a:r>
            <a:r>
              <a:rPr lang="ru-RU" sz="2200" dirty="0">
                <a:latin typeface="Times New Roman" panose="02020603050405020304" pitchFamily="18" charset="0"/>
                <a:cs typeface="Times New Roman" panose="02020603050405020304" pitchFamily="18" charset="0"/>
              </a:rPr>
              <a:t>.</a:t>
            </a:r>
          </a:p>
          <a:p>
            <a:pPr indent="357188"/>
            <a:r>
              <a:rPr lang="ru-RU" sz="2200" dirty="0">
                <a:latin typeface="Times New Roman" panose="02020603050405020304" pitchFamily="18" charset="0"/>
                <a:cs typeface="Times New Roman" panose="02020603050405020304" pitchFamily="18" charset="0"/>
              </a:rPr>
              <a:t>Потреба </a:t>
            </a:r>
            <a:r>
              <a:rPr lang="ru-RU" sz="2200" dirty="0" err="1">
                <a:latin typeface="Times New Roman" panose="02020603050405020304" pitchFamily="18" charset="0"/>
                <a:cs typeface="Times New Roman" panose="02020603050405020304" pitchFamily="18" charset="0"/>
              </a:rPr>
              <a:t>людини</a:t>
            </a:r>
            <a:r>
              <a:rPr lang="ru-RU" sz="2200" dirty="0">
                <a:latin typeface="Times New Roman" panose="02020603050405020304" pitchFamily="18" charset="0"/>
                <a:cs typeface="Times New Roman" panose="02020603050405020304" pitchFamily="18" charset="0"/>
              </a:rPr>
              <a:t> в </a:t>
            </a:r>
            <a:r>
              <a:rPr lang="ru-RU" sz="2200" dirty="0" err="1">
                <a:latin typeface="Times New Roman" panose="02020603050405020304" pitchFamily="18" charset="0"/>
                <a:cs typeface="Times New Roman" panose="02020603050405020304" pitchFamily="18" charset="0"/>
              </a:rPr>
              <a:t>мікроелементі</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мідь</a:t>
            </a:r>
            <a:r>
              <a:rPr lang="ru-RU" sz="2200" dirty="0">
                <a:latin typeface="Times New Roman" panose="02020603050405020304" pitchFamily="18" charset="0"/>
                <a:cs typeface="Times New Roman" panose="02020603050405020304" pitchFamily="18" charset="0"/>
              </a:rPr>
              <a:t> за </a:t>
            </a:r>
            <a:r>
              <a:rPr lang="ru-RU" sz="2200" dirty="0" err="1">
                <a:latin typeface="Times New Roman" panose="02020603050405020304" pitchFamily="18" charset="0"/>
                <a:cs typeface="Times New Roman" panose="02020603050405020304" pitchFamily="18" charset="0"/>
              </a:rPr>
              <a:t>добу</a:t>
            </a:r>
            <a:r>
              <a:rPr lang="ru-RU" sz="2200" dirty="0">
                <a:latin typeface="Times New Roman" panose="02020603050405020304" pitchFamily="18" charset="0"/>
                <a:cs typeface="Times New Roman" panose="02020603050405020304" pitchFamily="18" charset="0"/>
              </a:rPr>
              <a:t> – 1-2 мг.</a:t>
            </a:r>
          </a:p>
        </p:txBody>
      </p:sp>
      <p:sp>
        <p:nvSpPr>
          <p:cNvPr id="2" name="Номер слайда 1"/>
          <p:cNvSpPr>
            <a:spLocks noGrp="1"/>
          </p:cNvSpPr>
          <p:nvPr>
            <p:ph type="sldNum" sz="quarter" idx="12"/>
          </p:nvPr>
        </p:nvSpPr>
        <p:spPr/>
        <p:txBody>
          <a:bodyPr/>
          <a:lstStyle/>
          <a:p>
            <a:fld id="{31E7FFEE-C820-45D6-9766-CE5DCFAF3999}" type="slidenum">
              <a:rPr lang="ru-RU" smtClean="0"/>
              <a:t>8</a:t>
            </a:fld>
            <a:endParaRPr lang="ru-RU"/>
          </a:p>
        </p:txBody>
      </p:sp>
    </p:spTree>
    <p:extLst>
      <p:ext uri="{BB962C8B-B14F-4D97-AF65-F5344CB8AC3E}">
        <p14:creationId xmlns:p14="http://schemas.microsoft.com/office/powerpoint/2010/main" val="320515280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93700" y="210235"/>
            <a:ext cx="7708900" cy="954107"/>
          </a:xfrm>
          <a:prstGeom prst="rect">
            <a:avLst/>
          </a:prstGeom>
        </p:spPr>
        <p:txBody>
          <a:bodyPr wrap="square">
            <a:spAutoFit/>
          </a:bodyPr>
          <a:lstStyle/>
          <a:p>
            <a:r>
              <a:rPr lang="ru-RU" sz="2800" b="1" dirty="0">
                <a:latin typeface="Times New Roman" panose="02020603050405020304" pitchFamily="18" charset="0"/>
                <a:cs typeface="Times New Roman" panose="02020603050405020304" pitchFamily="18" charset="0"/>
              </a:rPr>
              <a:t>Глава 2. </a:t>
            </a:r>
            <a:r>
              <a:rPr lang="ru-RU" sz="2800" b="1" dirty="0" err="1">
                <a:latin typeface="Times New Roman" panose="02020603050405020304" pitchFamily="18" charset="0"/>
                <a:cs typeface="Times New Roman" panose="02020603050405020304" pitchFamily="18" charset="0"/>
              </a:rPr>
              <a:t>Географія</a:t>
            </a:r>
            <a:r>
              <a:rPr lang="ru-RU" sz="2800" b="1" dirty="0">
                <a:latin typeface="Times New Roman" panose="02020603050405020304" pitchFamily="18" charset="0"/>
                <a:cs typeface="Times New Roman" panose="02020603050405020304" pitchFamily="18" charset="0"/>
              </a:rPr>
              <a:t> </a:t>
            </a:r>
            <a:r>
              <a:rPr lang="ru-RU" sz="2800" b="1" dirty="0" err="1">
                <a:latin typeface="Times New Roman" panose="02020603050405020304" pitchFamily="18" charset="0"/>
                <a:cs typeface="Times New Roman" panose="02020603050405020304" pitchFamily="18" charset="0"/>
              </a:rPr>
              <a:t>міді</a:t>
            </a:r>
            <a:r>
              <a:rPr lang="ru-RU" sz="2800" b="1" dirty="0">
                <a:latin typeface="Times New Roman" panose="02020603050405020304" pitchFamily="18" charset="0"/>
                <a:cs typeface="Times New Roman" panose="02020603050405020304" pitchFamily="18" charset="0"/>
              </a:rPr>
              <a:t> та </a:t>
            </a:r>
            <a:r>
              <a:rPr lang="ru-RU" sz="2800" b="1" dirty="0" err="1">
                <a:latin typeface="Times New Roman" panose="02020603050405020304" pitchFamily="18" charset="0"/>
                <a:cs typeface="Times New Roman" panose="02020603050405020304" pitchFamily="18" charset="0"/>
              </a:rPr>
              <a:t>її</a:t>
            </a:r>
            <a:r>
              <a:rPr lang="ru-RU" sz="2800" b="1" dirty="0">
                <a:latin typeface="Times New Roman" panose="02020603050405020304" pitchFamily="18" charset="0"/>
                <a:cs typeface="Times New Roman" panose="02020603050405020304" pitchFamily="18" charset="0"/>
              </a:rPr>
              <a:t> </a:t>
            </a:r>
            <a:r>
              <a:rPr lang="ru-RU" sz="2800" b="1" dirty="0" err="1">
                <a:latin typeface="Times New Roman" panose="02020603050405020304" pitchFamily="18" charset="0"/>
                <a:cs typeface="Times New Roman" panose="02020603050405020304" pitchFamily="18" charset="0"/>
              </a:rPr>
              <a:t>видобуток</a:t>
            </a:r>
            <a:endParaRPr lang="ru-RU" sz="2800" b="1" dirty="0">
              <a:latin typeface="Times New Roman" panose="02020603050405020304" pitchFamily="18" charset="0"/>
              <a:cs typeface="Times New Roman" panose="02020603050405020304" pitchFamily="18" charset="0"/>
            </a:endParaRPr>
          </a:p>
          <a:p>
            <a:r>
              <a:rPr lang="ru-RU" sz="2800" dirty="0">
                <a:latin typeface="Times New Roman" panose="02020603050405020304" pitchFamily="18" charset="0"/>
                <a:cs typeface="Times New Roman" panose="02020603050405020304" pitchFamily="18" charset="0"/>
              </a:rPr>
              <a:t>2.1 </a:t>
            </a:r>
            <a:r>
              <a:rPr lang="ru-RU" sz="2800" dirty="0" err="1">
                <a:latin typeface="Times New Roman" panose="02020603050405020304" pitchFamily="18" charset="0"/>
                <a:cs typeface="Times New Roman" panose="02020603050405020304" pitchFamily="18" charset="0"/>
              </a:rPr>
              <a:t>Знаходження</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металу</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мідь</a:t>
            </a:r>
            <a:r>
              <a:rPr lang="ru-RU" sz="2800" dirty="0">
                <a:latin typeface="Times New Roman" panose="02020603050405020304" pitchFamily="18" charset="0"/>
                <a:cs typeface="Times New Roman" panose="02020603050405020304" pitchFamily="18" charset="0"/>
              </a:rPr>
              <a:t> у </a:t>
            </a:r>
            <a:r>
              <a:rPr lang="ru-RU" sz="2800" dirty="0" err="1">
                <a:latin typeface="Times New Roman" panose="02020603050405020304" pitchFamily="18" charset="0"/>
                <a:cs typeface="Times New Roman" panose="02020603050405020304" pitchFamily="18" charset="0"/>
              </a:rPr>
              <a:t>природі</a:t>
            </a:r>
            <a:endParaRPr lang="ru-RU" sz="2800" dirty="0">
              <a:latin typeface="Times New Roman" panose="02020603050405020304" pitchFamily="18" charset="0"/>
              <a:cs typeface="Times New Roman" panose="02020603050405020304" pitchFamily="18" charset="0"/>
            </a:endParaRPr>
          </a:p>
        </p:txBody>
      </p:sp>
      <p:pic>
        <p:nvPicPr>
          <p:cNvPr id="5" name="Рисунок 4" descr="Халькопирит"/>
          <p:cNvPicPr/>
          <p:nvPr/>
        </p:nvPicPr>
        <p:blipFill>
          <a:blip r:embed="rId2">
            <a:extLst>
              <a:ext uri="{28A0092B-C50C-407E-A947-70E740481C1C}">
                <a14:useLocalDpi xmlns:a14="http://schemas.microsoft.com/office/drawing/2010/main" val="0"/>
              </a:ext>
            </a:extLst>
          </a:blip>
          <a:srcRect/>
          <a:stretch>
            <a:fillRect/>
          </a:stretch>
        </p:blipFill>
        <p:spPr bwMode="auto">
          <a:xfrm>
            <a:off x="1803400" y="1265942"/>
            <a:ext cx="5499100" cy="4296658"/>
          </a:xfrm>
          <a:prstGeom prst="rect">
            <a:avLst/>
          </a:prstGeom>
          <a:noFill/>
          <a:ln>
            <a:noFill/>
          </a:ln>
        </p:spPr>
      </p:pic>
      <p:sp>
        <p:nvSpPr>
          <p:cNvPr id="6" name="Прямоугольник 5"/>
          <p:cNvSpPr/>
          <p:nvPr/>
        </p:nvSpPr>
        <p:spPr>
          <a:xfrm>
            <a:off x="3076555" y="5664200"/>
            <a:ext cx="2853923" cy="400110"/>
          </a:xfrm>
          <a:prstGeom prst="rect">
            <a:avLst/>
          </a:prstGeom>
        </p:spPr>
        <p:txBody>
          <a:bodyPr wrap="none">
            <a:spAutoFit/>
          </a:bodyPr>
          <a:lstStyle/>
          <a:p>
            <a:r>
              <a:rPr lang="uk-UA" sz="2000" dirty="0">
                <a:latin typeface="Times New Roman" panose="02020603050405020304" pitchFamily="18" charset="0"/>
                <a:ea typeface="Calibri" panose="020F0502020204030204" pitchFamily="34" charset="0"/>
              </a:rPr>
              <a:t>Рисунок 3. Халькопірит </a:t>
            </a:r>
            <a:endParaRPr lang="ru-RU" sz="2000" dirty="0"/>
          </a:p>
        </p:txBody>
      </p:sp>
      <p:sp>
        <p:nvSpPr>
          <p:cNvPr id="2" name="Номер слайда 1"/>
          <p:cNvSpPr>
            <a:spLocks noGrp="1"/>
          </p:cNvSpPr>
          <p:nvPr>
            <p:ph type="sldNum" sz="quarter" idx="12"/>
          </p:nvPr>
        </p:nvSpPr>
        <p:spPr/>
        <p:txBody>
          <a:bodyPr/>
          <a:lstStyle/>
          <a:p>
            <a:fld id="{31E7FFEE-C820-45D6-9766-CE5DCFAF3999}" type="slidenum">
              <a:rPr lang="ru-RU" smtClean="0"/>
              <a:t>9</a:t>
            </a:fld>
            <a:endParaRPr lang="ru-RU"/>
          </a:p>
        </p:txBody>
      </p:sp>
    </p:spTree>
    <p:extLst>
      <p:ext uri="{BB962C8B-B14F-4D97-AF65-F5344CB8AC3E}">
        <p14:creationId xmlns:p14="http://schemas.microsoft.com/office/powerpoint/2010/main" val="3741147430"/>
      </p:ext>
    </p:extLst>
  </p:cSld>
  <p:clrMapOvr>
    <a:masterClrMapping/>
  </p:clrMapOvr>
  <p:timing>
    <p:tnLst>
      <p:par>
        <p:cTn id="1" dur="indefinite" restart="never" nodeType="tmRoot"/>
      </p:par>
    </p:tnLst>
  </p:timing>
</p:sld>
</file>

<file path=ppt/theme/theme1.xml><?xml version="1.0" encoding="utf-8"?>
<a:theme xmlns:a="http://schemas.openxmlformats.org/drawingml/2006/main" name="Грань">
  <a:themeElements>
    <a:clrScheme name="Грань">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Грань">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Грань">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609</TotalTime>
  <Words>2338</Words>
  <Application>Microsoft Office PowerPoint</Application>
  <PresentationFormat>Экран (4:3)</PresentationFormat>
  <Paragraphs>265</Paragraphs>
  <Slides>35</Slides>
  <Notes>2</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35</vt:i4>
      </vt:variant>
    </vt:vector>
  </HeadingPairs>
  <TitlesOfParts>
    <vt:vector size="42" baseType="lpstr">
      <vt:lpstr>Microsoft YaHei</vt:lpstr>
      <vt:lpstr>Arial</vt:lpstr>
      <vt:lpstr>Calibri</vt:lpstr>
      <vt:lpstr>Times New Roman</vt:lpstr>
      <vt:lpstr>Trebuchet MS</vt:lpstr>
      <vt:lpstr>Wingdings 3</vt:lpstr>
      <vt:lpstr>Грань</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Література</vt:lpstr>
      <vt:lpstr>ДОДАТКИ</vt:lpstr>
      <vt:lpstr>Додаток А Стислий зміст казки П.П.Бажова «Хазяйка мідної гори» </vt:lpstr>
      <vt:lpstr>Додаток Б Стислий зміст казки П.П. Бажова «Малахітова шкатулка» </vt:lpstr>
      <vt:lpstr>Додаток В Стислий зміст казки П.П. Бажова «Кам’яна квітка» </vt:lpstr>
      <vt:lpstr>ДЯКУЄМО ЗА УВАГУ СПІВРОБІТНИКАМ КАФЕДРИ І ЗА ВАШ ЧАС</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Пользователь Windows</dc:creator>
  <cp:lastModifiedBy>Пользователь Windows</cp:lastModifiedBy>
  <cp:revision>37</cp:revision>
  <cp:lastPrinted>2019-10-23T12:04:18Z</cp:lastPrinted>
  <dcterms:created xsi:type="dcterms:W3CDTF">2019-10-18T09:34:56Z</dcterms:created>
  <dcterms:modified xsi:type="dcterms:W3CDTF">2019-11-05T08:51:39Z</dcterms:modified>
</cp:coreProperties>
</file>