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2" r:id="rId7"/>
    <p:sldId id="263" r:id="rId8"/>
    <p:sldId id="264" r:id="rId9"/>
    <p:sldId id="260" r:id="rId10"/>
    <p:sldId id="261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1" autoAdjust="0"/>
    <p:restoredTop sz="94660"/>
  </p:normalViewPr>
  <p:slideViewPr>
    <p:cSldViewPr snapToGrid="0">
      <p:cViewPr varScale="1">
        <p:scale>
          <a:sx n="74" d="100"/>
          <a:sy n="74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91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161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030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79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13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2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3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68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965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50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32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38BD7-3D3C-42E2-88F8-36D3F703CCF2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0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287887" y="206063"/>
            <a:ext cx="10904113" cy="661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1</a:t>
            </a: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ЗАГАЛЬНІ ВІДОМОСТІ ПРО БІОГЕННІ ЕЛЕМЕНТИ.</a:t>
            </a:r>
            <a:br>
              <a:rPr lang="uk-UA" sz="2800" b="1" dirty="0" smtClean="0">
                <a:solidFill>
                  <a:srgbClr val="CC0000"/>
                </a:solidFill>
              </a:rPr>
            </a:br>
            <a:r>
              <a:rPr lang="uk-UA" sz="2800" b="1" dirty="0" smtClean="0">
                <a:solidFill>
                  <a:srgbClr val="CC0000"/>
                </a:solidFill>
              </a:rPr>
              <a:t> </a:t>
            </a:r>
            <a:r>
              <a:rPr lang="en-US" sz="2800" b="1" dirty="0" smtClean="0">
                <a:solidFill>
                  <a:srgbClr val="CC0000"/>
                </a:solidFill>
              </a:rPr>
              <a:t>S</a:t>
            </a:r>
            <a:r>
              <a:rPr lang="uk-UA" sz="2800" b="1" dirty="0" smtClean="0">
                <a:solidFill>
                  <a:srgbClr val="CC0000"/>
                </a:solidFill>
              </a:rPr>
              <a:t>-ЕЛЕМЕНТИ. БІОЛОГІЧНА РОЛЬ. ЗАСТОСУВАННЯ В МЕДИЦИНІ.</a:t>
            </a:r>
            <a:endParaRPr lang="uk-UA" sz="2800" b="1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smtClean="0">
                <a:solidFill>
                  <a:srgbClr val="6600CC"/>
                </a:solidFill>
              </a:rPr>
              <a:t>Петюніна </a:t>
            </a:r>
            <a:r>
              <a:rPr lang="uk-UA" sz="2000" b="1" dirty="0" smtClean="0">
                <a:solidFill>
                  <a:srgbClr val="6600CC"/>
                </a:solidFill>
              </a:rPr>
              <a:t>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613" y="1686125"/>
            <a:ext cx="14573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463" y="1686125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4546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722476" cy="832610"/>
          </a:xfrm>
        </p:spPr>
        <p:txBody>
          <a:bodyPr/>
          <a:lstStyle/>
          <a:p>
            <a:pPr algn="ctr"/>
            <a:r>
              <a:rPr lang="uk-UA" dirty="0" smtClean="0"/>
              <a:t>Властивості </a:t>
            </a:r>
            <a:r>
              <a:rPr lang="ru-RU" b="1" dirty="0" err="1" smtClean="0"/>
              <a:t>атомів</a:t>
            </a:r>
            <a:r>
              <a:rPr lang="ru-RU" b="1" dirty="0" smtClean="0"/>
              <a:t> </a:t>
            </a:r>
            <a:r>
              <a:rPr lang="en-US" b="1" dirty="0" smtClean="0"/>
              <a:t>s-</a:t>
            </a:r>
            <a:r>
              <a:rPr lang="uk-UA" b="1" dirty="0" smtClean="0"/>
              <a:t>елементів</a:t>
            </a:r>
            <a:r>
              <a:rPr lang="ru-RU" b="1" dirty="0" smtClean="0"/>
              <a:t>:</a:t>
            </a:r>
            <a:r>
              <a:rPr lang="ru-RU" sz="3200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89" y="1197736"/>
            <a:ext cx="11225011" cy="4979227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uk-UA" dirty="0"/>
              <a:t>Метали s-елементи енергійно взаємодіють із воднем, киснем, галогенами, сіркою з утворенням гідридів, оксидів або пероксидів, </a:t>
            </a:r>
            <a:r>
              <a:rPr lang="uk-UA" dirty="0" err="1"/>
              <a:t>галогенидів</a:t>
            </a:r>
            <a:r>
              <a:rPr lang="uk-UA" dirty="0"/>
              <a:t> і сульфідів, відповідно.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2Na + H</a:t>
            </a:r>
            <a:r>
              <a:rPr lang="uk-UA" baseline="-25000" dirty="0"/>
              <a:t>2</a:t>
            </a:r>
            <a:r>
              <a:rPr lang="uk-UA" dirty="0"/>
              <a:t> ↔ 2NaН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4Li + O</a:t>
            </a:r>
            <a:r>
              <a:rPr lang="uk-UA" baseline="-25000" dirty="0"/>
              <a:t>2</a:t>
            </a:r>
            <a:r>
              <a:rPr lang="uk-UA" dirty="0"/>
              <a:t> ↔ 2Li</a:t>
            </a:r>
            <a:r>
              <a:rPr lang="uk-UA" baseline="-25000" dirty="0"/>
              <a:t>2</a:t>
            </a:r>
            <a:r>
              <a:rPr lang="uk-UA" dirty="0"/>
              <a:t>O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2K + O</a:t>
            </a:r>
            <a:r>
              <a:rPr lang="uk-UA" baseline="-25000" dirty="0"/>
              <a:t>2 </a:t>
            </a:r>
            <a:r>
              <a:rPr lang="uk-UA" dirty="0"/>
              <a:t>↔</a:t>
            </a:r>
            <a:r>
              <a:rPr lang="uk-UA" baseline="-25000" dirty="0"/>
              <a:t> </a:t>
            </a:r>
            <a:r>
              <a:rPr lang="uk-UA" dirty="0"/>
              <a:t>K</a:t>
            </a:r>
            <a:r>
              <a:rPr lang="uk-UA" baseline="-25000" dirty="0"/>
              <a:t>2</a:t>
            </a:r>
            <a:r>
              <a:rPr lang="uk-UA" dirty="0"/>
              <a:t>O</a:t>
            </a:r>
            <a:r>
              <a:rPr lang="uk-UA" baseline="-25000" dirty="0"/>
              <a:t>2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Ca</a:t>
            </a:r>
            <a:r>
              <a:rPr lang="uk-UA" dirty="0"/>
              <a:t> + H</a:t>
            </a:r>
            <a:r>
              <a:rPr lang="uk-UA" baseline="-25000" dirty="0"/>
              <a:t>2</a:t>
            </a:r>
            <a:r>
              <a:rPr lang="uk-UA" dirty="0"/>
              <a:t>↔ CaН</a:t>
            </a:r>
            <a:r>
              <a:rPr lang="uk-UA" baseline="-25000" dirty="0"/>
              <a:t>2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2Na + Cl</a:t>
            </a:r>
            <a:r>
              <a:rPr lang="uk-UA" baseline="-25000" dirty="0"/>
              <a:t>2</a:t>
            </a:r>
            <a:r>
              <a:rPr lang="uk-UA" dirty="0"/>
              <a:t> ↔ 2NaCl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Ca</a:t>
            </a:r>
            <a:r>
              <a:rPr lang="uk-UA" dirty="0"/>
              <a:t> + Cl</a:t>
            </a:r>
            <a:r>
              <a:rPr lang="uk-UA" baseline="-25000" dirty="0"/>
              <a:t>2</a:t>
            </a:r>
            <a:r>
              <a:rPr lang="uk-UA" dirty="0"/>
              <a:t> ↔ CaCl</a:t>
            </a:r>
            <a:r>
              <a:rPr lang="uk-UA" baseline="-25000" dirty="0"/>
              <a:t>2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2K + S ↔  K</a:t>
            </a:r>
            <a:r>
              <a:rPr lang="uk-UA" baseline="-25000" dirty="0"/>
              <a:t>2</a:t>
            </a:r>
            <a:r>
              <a:rPr lang="uk-UA" dirty="0"/>
              <a:t>S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Mg</a:t>
            </a:r>
            <a:r>
              <a:rPr lang="uk-UA" dirty="0"/>
              <a:t> + S ↔ </a:t>
            </a:r>
            <a:r>
              <a:rPr lang="uk-UA" dirty="0" err="1"/>
              <a:t>Mg</a:t>
            </a:r>
            <a:r>
              <a:rPr lang="uk-UA" dirty="0"/>
              <a:t> S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Mg</a:t>
            </a:r>
            <a:r>
              <a:rPr lang="uk-UA" dirty="0"/>
              <a:t> +O</a:t>
            </a:r>
            <a:r>
              <a:rPr lang="uk-UA" baseline="-25000" dirty="0"/>
              <a:t>2</a:t>
            </a:r>
            <a:r>
              <a:rPr lang="uk-UA" dirty="0"/>
              <a:t> ↔ 2MgО</a:t>
            </a:r>
            <a:endParaRPr lang="ru-RU" dirty="0"/>
          </a:p>
          <a:p>
            <a:pPr fontAlgn="base"/>
            <a:r>
              <a:rPr lang="uk-UA" dirty="0"/>
              <a:t>Оксиди й гідроксиди металів </a:t>
            </a:r>
            <a:r>
              <a:rPr lang="uk-UA" i="1" dirty="0"/>
              <a:t>s</a:t>
            </a:r>
            <a:r>
              <a:rPr lang="uk-UA" dirty="0"/>
              <a:t>-елементів мають основний характер, крім оксиду й гідроксиду берилію. Останні амфотерні. Гідроксиди </a:t>
            </a:r>
            <a:r>
              <a:rPr lang="uk-UA" dirty="0" err="1"/>
              <a:t>Li</a:t>
            </a:r>
            <a:r>
              <a:rPr lang="uk-UA" dirty="0"/>
              <a:t>, </a:t>
            </a:r>
            <a:r>
              <a:rPr lang="uk-UA" dirty="0" err="1"/>
              <a:t>Na</a:t>
            </a:r>
            <a:r>
              <a:rPr lang="uk-UA" dirty="0"/>
              <a:t>, K, </a:t>
            </a:r>
            <a:r>
              <a:rPr lang="uk-UA" dirty="0" err="1"/>
              <a:t>Rb</a:t>
            </a:r>
            <a:r>
              <a:rPr lang="uk-UA" dirty="0"/>
              <a:t>, </a:t>
            </a:r>
            <a:r>
              <a:rPr lang="uk-UA" dirty="0" err="1"/>
              <a:t>Cs</a:t>
            </a:r>
            <a:r>
              <a:rPr lang="uk-UA" dirty="0"/>
              <a:t>, </a:t>
            </a:r>
            <a:r>
              <a:rPr lang="uk-UA" dirty="0" err="1"/>
              <a:t>Ca</a:t>
            </a:r>
            <a:r>
              <a:rPr lang="uk-UA" dirty="0"/>
              <a:t>, </a:t>
            </a:r>
            <a:r>
              <a:rPr lang="uk-UA" dirty="0" err="1"/>
              <a:t>Sr</a:t>
            </a:r>
            <a:r>
              <a:rPr lang="uk-UA" dirty="0"/>
              <a:t>, </a:t>
            </a:r>
            <a:r>
              <a:rPr lang="uk-UA" dirty="0" err="1"/>
              <a:t>Ba</a:t>
            </a:r>
            <a:r>
              <a:rPr lang="uk-UA" dirty="0"/>
              <a:t> – сильні основи, які називаються лугами.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628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11887199" cy="1283371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Біологічна роль </a:t>
            </a:r>
            <a:r>
              <a:rPr lang="en-US" dirty="0" smtClean="0"/>
              <a:t>s</a:t>
            </a:r>
            <a:r>
              <a:rPr lang="uk-UA" dirty="0" smtClean="0"/>
              <a:t>-елементів. Застосування у медицині.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82700"/>
            <a:ext cx="11201400" cy="4894263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uk-UA" sz="2000" dirty="0"/>
              <a:t>Один із шести елементів органогенів. 10% маси тіла людини відповідає гідрогену. Він є складовою частиною важливих органічних і неорганічних сполук, які відіграють велику біологічну роль в організмі людини: білки, нуклеїнові кислоти, вітаміни, гормони, ферменти й </a:t>
            </a:r>
            <a:r>
              <a:rPr lang="uk-UA" sz="2000" dirty="0" err="1"/>
              <a:t>т.д</a:t>
            </a:r>
            <a:r>
              <a:rPr lang="uk-UA" sz="2000" dirty="0"/>
              <a:t>.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err="1" smtClean="0"/>
              <a:t>Функціі</a:t>
            </a:r>
            <a:r>
              <a:rPr lang="ru-RU" sz="2000" b="1" dirty="0" smtClean="0"/>
              <a:t>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транспорт </a:t>
            </a:r>
            <a:r>
              <a:rPr lang="ru-RU" sz="2000" b="1" dirty="0" err="1" smtClean="0"/>
              <a:t>поживних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речовин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</a:t>
            </a:r>
            <a:r>
              <a:rPr lang="ru-RU" sz="2000" b="1" dirty="0" err="1" smtClean="0"/>
              <a:t>підтримка</a:t>
            </a:r>
            <a:r>
              <a:rPr lang="ru-RU" sz="2000" b="1" dirty="0" smtClean="0"/>
              <a:t> гомеостазу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</a:t>
            </a:r>
            <a:r>
              <a:rPr lang="ru-RU" sz="2000" b="1" dirty="0" err="1" smtClean="0"/>
              <a:t>утворення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секретів</a:t>
            </a:r>
            <a:r>
              <a:rPr lang="ru-RU" sz="2000" b="1" dirty="0" smtClean="0"/>
              <a:t>, </a:t>
            </a:r>
            <a:r>
              <a:rPr lang="ru-RU" sz="2000" b="1" dirty="0" err="1"/>
              <a:t>е</a:t>
            </a:r>
            <a:r>
              <a:rPr lang="ru-RU" sz="2000" b="1" dirty="0" err="1" smtClean="0"/>
              <a:t>кскретів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</a:t>
            </a:r>
            <a:r>
              <a:rPr lang="ru-RU" sz="2000" b="1" dirty="0" err="1" smtClean="0"/>
              <a:t>забезпечення</a:t>
            </a:r>
            <a:r>
              <a:rPr lang="ru-RU" sz="2000" b="1" dirty="0" smtClean="0"/>
              <a:t> тургору тканин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участь у </a:t>
            </a:r>
            <a:r>
              <a:rPr lang="ru-RU" sz="2000" b="1" dirty="0" err="1" smtClean="0"/>
              <a:t>всіх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біохімічних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процесах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</a:t>
            </a:r>
            <a:r>
              <a:rPr lang="ru-RU" sz="2000" b="1" dirty="0" err="1" smtClean="0"/>
              <a:t>універсальний</a:t>
            </a:r>
            <a:r>
              <a:rPr lang="ru-RU" sz="2000" b="1" dirty="0" smtClean="0"/>
              <a:t>  </a:t>
            </a:r>
            <a:r>
              <a:rPr lang="ru-RU" sz="2000" b="1" dirty="0" err="1" smtClean="0"/>
              <a:t>розчинник</a:t>
            </a:r>
            <a:r>
              <a:rPr lang="ru-RU" sz="2000" b="1" dirty="0" smtClean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150" y="2366963"/>
            <a:ext cx="31527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86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167425"/>
            <a:ext cx="11160617" cy="6009538"/>
          </a:xfrm>
        </p:spPr>
        <p:txBody>
          <a:bodyPr/>
          <a:lstStyle/>
          <a:p>
            <a:pPr fontAlgn="base"/>
            <a:r>
              <a:rPr lang="uk-UA" dirty="0"/>
              <a:t>Вода необхідна для утворення секретів і екскретів, забезпечення тургору тканин. Препаратами води, які застосовуються у медицині, є вода для ін'єкцій і мінеральні води («Боржомі» - </a:t>
            </a:r>
            <a:r>
              <a:rPr lang="uk-UA" dirty="0" err="1"/>
              <a:t>гідрокарбонатно</a:t>
            </a:r>
            <a:r>
              <a:rPr lang="uk-UA" dirty="0"/>
              <a:t>-натрієва, «Миргородська» - </a:t>
            </a:r>
            <a:r>
              <a:rPr lang="uk-UA" dirty="0" err="1"/>
              <a:t>хлоридно</a:t>
            </a:r>
            <a:r>
              <a:rPr lang="uk-UA" dirty="0"/>
              <a:t>-натрієва, «Єсентуки-4» - </a:t>
            </a:r>
            <a:r>
              <a:rPr lang="uk-UA" dirty="0" err="1"/>
              <a:t>гідрокарбонатно</a:t>
            </a:r>
            <a:r>
              <a:rPr lang="uk-UA" dirty="0"/>
              <a:t>-</a:t>
            </a:r>
            <a:r>
              <a:rPr lang="uk-UA" dirty="0" err="1"/>
              <a:t>хлоридно</a:t>
            </a:r>
            <a:r>
              <a:rPr lang="uk-UA" dirty="0"/>
              <a:t>-натрієва, «Нарзан» - </a:t>
            </a:r>
            <a:r>
              <a:rPr lang="uk-UA" dirty="0" err="1"/>
              <a:t>сульфатно</a:t>
            </a:r>
            <a:r>
              <a:rPr lang="uk-UA" dirty="0"/>
              <a:t>-</a:t>
            </a:r>
            <a:r>
              <a:rPr lang="uk-UA" dirty="0" err="1"/>
              <a:t>гідрокарбонатно</a:t>
            </a:r>
            <a:r>
              <a:rPr lang="uk-UA" dirty="0"/>
              <a:t>-магнієво-кальцієва й інші). Пероксид водню H</a:t>
            </a:r>
            <a:r>
              <a:rPr lang="uk-UA" baseline="-25000" dirty="0"/>
              <a:t>2</a:t>
            </a:r>
            <a:r>
              <a:rPr lang="uk-UA" dirty="0"/>
              <a:t>O</a:t>
            </a:r>
            <a:r>
              <a:rPr lang="uk-UA" baseline="-25000" dirty="0"/>
              <a:t>2</a:t>
            </a:r>
            <a:r>
              <a:rPr lang="uk-UA" dirty="0"/>
              <a:t> застосовується у вигляді 3% розчину в якості дезінфікуючого й кровоспинного засобу.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3891968"/>
            <a:ext cx="32004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301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4577" y="357098"/>
            <a:ext cx="9052775" cy="884125"/>
          </a:xfrm>
        </p:spPr>
        <p:txBody>
          <a:bodyPr/>
          <a:lstStyle/>
          <a:p>
            <a:r>
              <a:rPr lang="uk-UA" b="1" dirty="0" smtClean="0"/>
              <a:t>Натрій</a:t>
            </a:r>
            <a:r>
              <a:rPr lang="uk-UA" dirty="0" smtClean="0"/>
              <a:t> – </a:t>
            </a:r>
            <a:r>
              <a:rPr lang="uk-UA" dirty="0" err="1" smtClean="0"/>
              <a:t>макроелемент</a:t>
            </a:r>
            <a:r>
              <a:rPr lang="uk-UA" dirty="0" smtClean="0"/>
              <a:t> (0,25%).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651" y="2506662"/>
            <a:ext cx="10515600" cy="4351338"/>
          </a:xfrm>
        </p:spPr>
        <p:txBody>
          <a:bodyPr/>
          <a:lstStyle/>
          <a:p>
            <a:r>
              <a:rPr lang="uk-UA" dirty="0" smtClean="0"/>
              <a:t>Основний </a:t>
            </a:r>
            <a:r>
              <a:rPr lang="uk-UA" dirty="0"/>
              <a:t>позаклітинний іон. </a:t>
            </a:r>
            <a:endParaRPr lang="ru-RU" dirty="0"/>
          </a:p>
          <a:p>
            <a:r>
              <a:rPr lang="uk-UA" dirty="0"/>
              <a:t>Біогенна роль: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 забезпечує осмотичний тиск;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підтримує кислотно-основний стан організму;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 бере участь у нервово-м'язовій передачі (виникнення </a:t>
            </a:r>
            <a:r>
              <a:rPr lang="uk-UA" dirty="0" err="1"/>
              <a:t>біопотенціалів</a:t>
            </a:r>
            <a:r>
              <a:rPr lang="uk-UA" dirty="0"/>
              <a:t>);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</a:t>
            </a:r>
            <a:r>
              <a:rPr lang="uk-UA" dirty="0"/>
              <a:t>) бере участь у водно-сольовому обміні;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5</a:t>
            </a:r>
            <a:r>
              <a:rPr lang="uk-UA" dirty="0"/>
              <a:t>) впливає на роботу ферментів.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8823"/>
            <a:ext cx="2615485" cy="26154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-55541" t="-37183" r="55541" b="37183"/>
          <a:stretch/>
        </p:blipFill>
        <p:spPr>
          <a:xfrm>
            <a:off x="6000750" y="2286000"/>
            <a:ext cx="619125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0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8819" y="326490"/>
            <a:ext cx="7455794" cy="58791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Калій</a:t>
            </a:r>
            <a:r>
              <a:rPr lang="uk-UA" dirty="0" smtClean="0"/>
              <a:t> − </a:t>
            </a:r>
            <a:r>
              <a:rPr lang="uk-UA" dirty="0" err="1" smtClean="0"/>
              <a:t>макроелемент</a:t>
            </a:r>
            <a:r>
              <a:rPr lang="uk-UA" dirty="0" smtClean="0"/>
              <a:t> (0,22%).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0289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Основний </a:t>
            </a:r>
            <a:r>
              <a:rPr lang="uk-UA" dirty="0"/>
              <a:t>внутрішньоклітинний іон. </a:t>
            </a:r>
            <a:endParaRPr lang="ru-RU" dirty="0"/>
          </a:p>
          <a:p>
            <a:r>
              <a:rPr lang="uk-UA" dirty="0"/>
              <a:t>Біогенна </a:t>
            </a:r>
            <a:r>
              <a:rPr lang="uk-UA" dirty="0" smtClean="0"/>
              <a:t>роль:</a:t>
            </a:r>
          </a:p>
          <a:p>
            <a:pPr marL="514350" indent="-514350">
              <a:buAutoNum type="arabicParenR"/>
            </a:pPr>
            <a:r>
              <a:rPr lang="uk-UA" dirty="0" smtClean="0"/>
              <a:t>забезпечує </a:t>
            </a:r>
            <a:r>
              <a:rPr lang="uk-UA" dirty="0"/>
              <a:t>осмотичний тиск; </a:t>
            </a:r>
            <a:endParaRPr lang="uk-UA" dirty="0" smtClean="0"/>
          </a:p>
          <a:p>
            <a:pPr marL="514350" indent="-514350">
              <a:buAutoNum type="arabicParenR"/>
            </a:pPr>
            <a:r>
              <a:rPr lang="uk-UA" dirty="0" smtClean="0"/>
              <a:t> </a:t>
            </a:r>
            <a:r>
              <a:rPr lang="uk-UA" dirty="0"/>
              <a:t>забезпечує виникнення </a:t>
            </a:r>
            <a:r>
              <a:rPr lang="uk-UA" dirty="0" err="1" smtClean="0"/>
              <a:t>біопотенціалів</a:t>
            </a:r>
            <a:r>
              <a:rPr lang="uk-UA" dirty="0" smtClean="0"/>
              <a:t>, що </a:t>
            </a:r>
            <a:r>
              <a:rPr lang="uk-UA" dirty="0"/>
              <a:t>пов'язане із процесом нервової й м'язової збудливості й провідності; </a:t>
            </a:r>
            <a:endParaRPr lang="uk-UA" dirty="0" smtClean="0"/>
          </a:p>
          <a:p>
            <a:pPr marL="514350" indent="-514350">
              <a:buAutoNum type="arabicParenR"/>
            </a:pPr>
            <a:r>
              <a:rPr lang="uk-UA" dirty="0"/>
              <a:t> підтримує кислотно-основний стан</a:t>
            </a:r>
            <a:r>
              <a:rPr lang="uk-UA" dirty="0" smtClean="0"/>
              <a:t>;</a:t>
            </a:r>
          </a:p>
          <a:p>
            <a:pPr marL="514350" indent="-514350">
              <a:buAutoNum type="arabicParenR"/>
            </a:pPr>
            <a:r>
              <a:rPr lang="uk-UA" dirty="0"/>
              <a:t> бере участь у водно-сольовому обміні; </a:t>
            </a:r>
            <a:endParaRPr lang="uk-UA" dirty="0" smtClean="0"/>
          </a:p>
          <a:p>
            <a:pPr marL="514350" indent="-514350">
              <a:buAutoNum type="arabicParenR"/>
            </a:pPr>
            <a:r>
              <a:rPr lang="uk-UA" dirty="0"/>
              <a:t> бере участь у синтезі білків, вуглеводів; </a:t>
            </a:r>
            <a:endParaRPr lang="uk-UA" dirty="0" smtClean="0"/>
          </a:p>
          <a:p>
            <a:pPr marL="514350" indent="-514350">
              <a:buAutoNum type="arabicParenR"/>
            </a:pPr>
            <a:r>
              <a:rPr lang="uk-UA" dirty="0" smtClean="0"/>
              <a:t>впливає </a:t>
            </a:r>
            <a:r>
              <a:rPr lang="uk-UA" dirty="0"/>
              <a:t>на активність ферментів.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098"/>
            <a:ext cx="1905000" cy="190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288" y="4262907"/>
            <a:ext cx="4200945" cy="241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98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862" y="365126"/>
            <a:ext cx="7928020" cy="858368"/>
          </a:xfrm>
        </p:spPr>
        <p:txBody>
          <a:bodyPr/>
          <a:lstStyle/>
          <a:p>
            <a:r>
              <a:rPr lang="uk-UA" b="1" dirty="0" smtClean="0"/>
              <a:t>Кальцій</a:t>
            </a:r>
            <a:r>
              <a:rPr lang="uk-UA" dirty="0" smtClean="0"/>
              <a:t> − </a:t>
            </a:r>
            <a:r>
              <a:rPr lang="uk-UA" dirty="0" err="1" smtClean="0"/>
              <a:t>макроелемент</a:t>
            </a:r>
            <a:r>
              <a:rPr lang="uk-UA" dirty="0" smtClean="0"/>
              <a:t> (1,4%).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7449" y="2031687"/>
            <a:ext cx="8844834" cy="4351338"/>
          </a:xfrm>
        </p:spPr>
        <p:txBody>
          <a:bodyPr>
            <a:normAutofit fontScale="77500" lnSpcReduction="20000"/>
          </a:bodyPr>
          <a:lstStyle/>
          <a:p>
            <a:r>
              <a:rPr lang="uk-UA" dirty="0" smtClean="0"/>
              <a:t>Добова </a:t>
            </a:r>
            <a:r>
              <a:rPr lang="uk-UA" dirty="0"/>
              <a:t>потреба 0,8-0,9 г. </a:t>
            </a:r>
            <a:endParaRPr lang="ru-RU" dirty="0"/>
          </a:p>
          <a:p>
            <a:r>
              <a:rPr lang="uk-UA" dirty="0"/>
              <a:t>Кальцій − основний компонент кісткової й зубної </a:t>
            </a:r>
            <a:r>
              <a:rPr lang="uk-UA" dirty="0" smtClean="0"/>
              <a:t>тканини у вигляді</a:t>
            </a:r>
            <a:r>
              <a:rPr lang="ru-RU" dirty="0" smtClean="0"/>
              <a:t> </a:t>
            </a:r>
            <a:r>
              <a:rPr lang="uk-UA" dirty="0" err="1" smtClean="0"/>
              <a:t>гідроксиапатиту</a:t>
            </a:r>
            <a:r>
              <a:rPr lang="uk-UA" dirty="0" smtClean="0"/>
              <a:t> </a:t>
            </a:r>
            <a:r>
              <a:rPr lang="uk-UA" dirty="0"/>
              <a:t>Са</a:t>
            </a:r>
            <a:r>
              <a:rPr lang="uk-UA" baseline="-25000" dirty="0"/>
              <a:t>5</a:t>
            </a:r>
            <a:r>
              <a:rPr lang="uk-UA" dirty="0"/>
              <a:t>(РО</a:t>
            </a:r>
            <a:r>
              <a:rPr lang="uk-UA" baseline="-25000" dirty="0"/>
              <a:t>4</a:t>
            </a:r>
            <a:r>
              <a:rPr lang="uk-UA" dirty="0"/>
              <a:t>)</a:t>
            </a:r>
            <a:r>
              <a:rPr lang="uk-UA" baseline="-25000" dirty="0"/>
              <a:t>3</a:t>
            </a:r>
            <a:r>
              <a:rPr lang="uk-UA" dirty="0"/>
              <a:t>ОН і Са</a:t>
            </a:r>
            <a:r>
              <a:rPr lang="uk-UA" baseline="-25000" dirty="0"/>
              <a:t>5</a:t>
            </a:r>
            <a:r>
              <a:rPr lang="uk-UA" dirty="0"/>
              <a:t>(РО</a:t>
            </a:r>
            <a:r>
              <a:rPr lang="uk-UA" baseline="-25000" dirty="0"/>
              <a:t>4</a:t>
            </a:r>
            <a:r>
              <a:rPr lang="uk-UA" dirty="0"/>
              <a:t>)</a:t>
            </a:r>
            <a:r>
              <a:rPr lang="uk-UA" baseline="-25000" dirty="0"/>
              <a:t>3</a:t>
            </a:r>
            <a:r>
              <a:rPr lang="uk-UA" dirty="0"/>
              <a:t>F – </a:t>
            </a:r>
            <a:r>
              <a:rPr lang="uk-UA" dirty="0" err="1"/>
              <a:t>фторапатиту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 smtClean="0"/>
              <a:t>Біогенна роль кальцію:</a:t>
            </a:r>
          </a:p>
          <a:p>
            <a:pPr marL="0" indent="0">
              <a:buNone/>
            </a:pPr>
            <a:r>
              <a:rPr lang="uk-UA" dirty="0" smtClean="0"/>
              <a:t> </a:t>
            </a:r>
            <a:r>
              <a:rPr lang="uk-UA" dirty="0"/>
              <a:t>1) у передачі нервових імпульсів (кальцій знижує збудливість кліток ЦНС), зменшення його концентрації приводить до збільшення збудливості (тетанія);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регулює роботу серця;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 бере участь у згортанні крові;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</a:t>
            </a:r>
            <a:r>
              <a:rPr lang="uk-UA" dirty="0"/>
              <a:t>) входить до складу ферментів (</a:t>
            </a:r>
            <a:r>
              <a:rPr lang="uk-UA" dirty="0" err="1"/>
              <a:t>лецитінази</a:t>
            </a:r>
            <a:r>
              <a:rPr lang="uk-UA" dirty="0"/>
              <a:t>) і впливає на їхню активність; 5) впливає на кислотно-основний стан організму;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6</a:t>
            </a:r>
            <a:r>
              <a:rPr lang="uk-UA" dirty="0"/>
              <a:t>) проявляє протизапальну й десенсибілізуючу дію.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Іони </a:t>
            </a:r>
            <a:r>
              <a:rPr lang="uk-UA" dirty="0"/>
              <a:t>кальцію – біологічні антагоністи іонів натрію, калію, магнію.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3494"/>
            <a:ext cx="2857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21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9162" y="365126"/>
            <a:ext cx="7893676" cy="832610"/>
          </a:xfrm>
        </p:spPr>
        <p:txBody>
          <a:bodyPr/>
          <a:lstStyle/>
          <a:p>
            <a:r>
              <a:rPr lang="uk-UA" b="1" dirty="0" smtClean="0"/>
              <a:t>Магній</a:t>
            </a:r>
            <a:r>
              <a:rPr lang="uk-UA" dirty="0" smtClean="0"/>
              <a:t> – </a:t>
            </a:r>
            <a:r>
              <a:rPr lang="uk-UA" dirty="0" err="1" smtClean="0"/>
              <a:t>макроелемент</a:t>
            </a:r>
            <a:r>
              <a:rPr lang="uk-UA" dirty="0" smtClean="0"/>
              <a:t> (0,04%).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28935"/>
            <a:ext cx="7650051" cy="4530197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Добова </a:t>
            </a:r>
            <a:r>
              <a:rPr lang="uk-UA" dirty="0"/>
              <a:t>потреба організму у магнії – 10 мг на 1 кг маси тіла людини.</a:t>
            </a:r>
            <a:endParaRPr lang="ru-RU" dirty="0"/>
          </a:p>
          <a:p>
            <a:r>
              <a:rPr lang="uk-UA" dirty="0"/>
              <a:t>Біогенна роль: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 залежно від концентрації  блокує або забезпечує нервово-м'язову передачу;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гнітить центр подиху</a:t>
            </a:r>
            <a:r>
              <a:rPr lang="uk-UA" dirty="0" smtClean="0"/>
              <a:t>;</a:t>
            </a:r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 гнітить судинно-</a:t>
            </a:r>
            <a:r>
              <a:rPr lang="uk-UA" dirty="0" err="1"/>
              <a:t>рухальний</a:t>
            </a:r>
            <a:r>
              <a:rPr lang="uk-UA" dirty="0"/>
              <a:t> центр, внаслідок чого знижує артеріальний тиск;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</a:t>
            </a:r>
            <a:r>
              <a:rPr lang="uk-UA" dirty="0"/>
              <a:t>) компонент і активатор деяких ферментів;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5</a:t>
            </a:r>
            <a:r>
              <a:rPr lang="uk-UA" dirty="0"/>
              <a:t>) стимулює перистальтику кишечника й жовчовиділення.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0204" t="13747" r="24641" b="17295"/>
          <a:stretch/>
        </p:blipFill>
        <p:spPr>
          <a:xfrm>
            <a:off x="0" y="17828"/>
            <a:ext cx="1635617" cy="17111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836" y="3037481"/>
            <a:ext cx="4581525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38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4583" y="326489"/>
            <a:ext cx="4158803" cy="66518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35" y="991674"/>
            <a:ext cx="11732654" cy="57568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Хімічні елементи у живій природі і завдання хімії біогенних елементів.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Вчення </a:t>
            </a:r>
            <a:r>
              <a:rPr lang="uk-UA" dirty="0" err="1" smtClean="0"/>
              <a:t>Вернадсткого</a:t>
            </a:r>
            <a:r>
              <a:rPr lang="uk-UA" dirty="0" smtClean="0"/>
              <a:t> В.І. та його послідовників про біосферу, ноосферу та роль живої речовини.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Навколишнє середовище і вміст елементів в організмі людини.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Класифікація біогенних елементів за різними ознаками.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Синергізм і </a:t>
            </a:r>
            <a:r>
              <a:rPr lang="uk-UA" dirty="0" err="1" smtClean="0"/>
              <a:t>антогонізм</a:t>
            </a:r>
            <a:r>
              <a:rPr lang="uk-UA" dirty="0" smtClean="0"/>
              <a:t> в дії біогенних елементів на організм.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Загальна характеристика і властивості атомів та сполук </a:t>
            </a:r>
            <a:r>
              <a:rPr lang="en-US" dirty="0" smtClean="0"/>
              <a:t>s</a:t>
            </a:r>
            <a:r>
              <a:rPr lang="uk-UA" dirty="0" smtClean="0"/>
              <a:t>-елементів.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Біологічна роль </a:t>
            </a:r>
            <a:r>
              <a:rPr lang="en-US" dirty="0" smtClean="0"/>
              <a:t>s</a:t>
            </a:r>
            <a:r>
              <a:rPr lang="uk-UA" dirty="0" smtClean="0"/>
              <a:t>-елементів. Застосування у медицині.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793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033" y="305918"/>
            <a:ext cx="10515600" cy="1741823"/>
          </a:xfrm>
        </p:spPr>
        <p:txBody>
          <a:bodyPr/>
          <a:lstStyle/>
          <a:p>
            <a:r>
              <a:rPr lang="uk-UA" dirty="0"/>
              <a:t>Елементи, необхідні для побудови й життєдіяльності клітин і організмів, називають біогенними. В організмі людини знайдені 82 елемента із 91-го, які зустрічаються у природі, біогенна функція встановлена для 62-х.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37900" y="1650776"/>
            <a:ext cx="4198937" cy="4967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033" y="2934091"/>
            <a:ext cx="68573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Засновник вчення про біогенні елементи.</a:t>
            </a:r>
          </a:p>
          <a:p>
            <a:pPr algn="ctr"/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Володимир Іванович Вернадський </a:t>
            </a:r>
            <a:r>
              <a:rPr lang="ru-RU" sz="2400" kern="1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(1863-1945)</a:t>
            </a:r>
          </a:p>
          <a:p>
            <a:pPr algn="ctr"/>
            <a:r>
              <a:rPr lang="uk-UA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546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5169" y="318797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/>
              <a:t>Питання біологічної ролі хімічних елементів </a:t>
            </a:r>
            <a:r>
              <a:rPr lang="uk-UA" dirty="0"/>
              <a:t>знайшли глибоке наукове обґрунтування у роботах  В.І. Вернадського і його послідовників. В.І. Вернадський, вивчаючи геохімічні перетворення у земній корі, встановив, що зміни елементного складу верхнього шару земної кори впливають на хімічний склад живих організмів. В організмі людини є всі хімічні елементи, які має морська вода. У морській воді присутні всі елементи земної кори. Речовини неживої й живої природи складаються з однакових хімічних елементів і між ними діють однакові сили хімічної взаємодії: ковалентні, іонні, водневі й </a:t>
            </a:r>
            <a:r>
              <a:rPr lang="uk-UA" dirty="0" smtClean="0"/>
              <a:t>ін</a:t>
            </a:r>
            <a:r>
              <a:rPr lang="uk-UA" dirty="0"/>
              <a:t>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418" b="66253"/>
          <a:stretch/>
        </p:blipFill>
        <p:spPr>
          <a:xfrm>
            <a:off x="0" y="4385173"/>
            <a:ext cx="4097627" cy="18997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33805" b="33479"/>
          <a:stretch/>
        </p:blipFill>
        <p:spPr>
          <a:xfrm>
            <a:off x="4038600" y="4385173"/>
            <a:ext cx="4114800" cy="18416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t="66449"/>
          <a:stretch/>
        </p:blipFill>
        <p:spPr>
          <a:xfrm>
            <a:off x="8077200" y="4396225"/>
            <a:ext cx="4114800" cy="188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52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689011" y="523764"/>
            <a:ext cx="8510588" cy="1511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err="1" smtClean="0"/>
              <a:t>Сімейства</a:t>
            </a:r>
            <a:r>
              <a:rPr lang="ru-RU" sz="4000" dirty="0" smtClean="0"/>
              <a:t> </a:t>
            </a:r>
            <a:r>
              <a:rPr lang="ru-RU" sz="4000" dirty="0" err="1" smtClean="0"/>
              <a:t>хімічних</a:t>
            </a:r>
            <a:r>
              <a:rPr lang="ru-RU" sz="4000" dirty="0" smtClean="0"/>
              <a:t> </a:t>
            </a:r>
            <a:r>
              <a:rPr lang="ru-RU" sz="4000" dirty="0" err="1" smtClean="0"/>
              <a:t>елементів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Разташування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сімейств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хімічних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елементів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в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періодичній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системі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Д.І.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Менделєєва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b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689011" y="2539889"/>
            <a:ext cx="2736850" cy="1512887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6000"/>
              <a:t>s-</a:t>
            </a:r>
            <a:endParaRPr lang="ru-RU" sz="600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7016661" y="2468451"/>
            <a:ext cx="2736850" cy="1512888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6000"/>
              <a:t>p-</a:t>
            </a:r>
            <a:endParaRPr lang="ru-RU" sz="6000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24274" y="3332051"/>
            <a:ext cx="2736850" cy="1512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6000"/>
              <a:t>d-</a:t>
            </a:r>
            <a:endParaRPr lang="ru-RU" sz="6000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1689011" y="4021026"/>
            <a:ext cx="241617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 A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і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II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групи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головні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підгрупи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H="1">
            <a:off x="3849599" y="1892189"/>
            <a:ext cx="1366837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5792699" y="1892189"/>
            <a:ext cx="0" cy="1366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6584861" y="1892189"/>
            <a:ext cx="1008063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7099211" y="4202001"/>
            <a:ext cx="3052439" cy="79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III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IV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VII A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головні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підгрупи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153067" y="5059251"/>
            <a:ext cx="5141151" cy="79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III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IV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VIII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</a:p>
          <a:p>
            <a:pPr algn="ctr"/>
            <a:r>
              <a:rPr lang="ru-RU" sz="2400" b="1" dirty="0" err="1" smtClean="0"/>
              <a:t>побічні</a:t>
            </a:r>
            <a:r>
              <a:rPr lang="ru-RU" sz="2400" b="1" dirty="0" smtClean="0"/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підгрупи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1608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Molecules_and_Integ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434117" y="260351"/>
            <a:ext cx="8686800" cy="6192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ru-RU" sz="4000" b="1" dirty="0" err="1" smtClean="0">
                <a:solidFill>
                  <a:srgbClr val="FFFF00"/>
                </a:solidFill>
              </a:rPr>
              <a:t>Елементи</a:t>
            </a:r>
            <a:r>
              <a:rPr lang="ru-RU" sz="4000" b="1" dirty="0" smtClean="0">
                <a:solidFill>
                  <a:srgbClr val="FFFF00"/>
                </a:solidFill>
              </a:rPr>
              <a:t> – </a:t>
            </a:r>
            <a:r>
              <a:rPr lang="ru-RU" sz="4000" b="1" dirty="0" err="1" smtClean="0">
                <a:solidFill>
                  <a:srgbClr val="FFFF00"/>
                </a:solidFill>
              </a:rPr>
              <a:t>органогени</a:t>
            </a:r>
            <a:r>
              <a:rPr lang="ru-RU" sz="4000" b="1" dirty="0" smtClean="0">
                <a:solidFill>
                  <a:srgbClr val="FFFF00"/>
                </a:solidFill>
              </a:rPr>
              <a:t>: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7" name="AutoShape 14"/>
          <p:cNvSpPr>
            <a:spLocks noChangeArrowheads="1"/>
          </p:cNvSpPr>
          <p:nvPr/>
        </p:nvSpPr>
        <p:spPr bwMode="auto">
          <a:xfrm>
            <a:off x="611188" y="4927276"/>
            <a:ext cx="998537" cy="1008062"/>
          </a:xfrm>
          <a:prstGeom prst="cube">
            <a:avLst>
              <a:gd name="adj" fmla="val 25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1177925" y="5503538"/>
            <a:ext cx="936625" cy="1008063"/>
          </a:xfrm>
          <a:prstGeom prst="cube">
            <a:avLst>
              <a:gd name="adj" fmla="val 250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4000">
                <a:solidFill>
                  <a:srgbClr val="000000"/>
                </a:solidFill>
              </a:rPr>
              <a:t>N</a:t>
            </a:r>
            <a:endParaRPr lang="ru-RU" sz="4000">
              <a:solidFill>
                <a:srgbClr val="000000"/>
              </a:solidFill>
            </a:endParaRPr>
          </a:p>
        </p:txBody>
      </p:sp>
      <p:sp>
        <p:nvSpPr>
          <p:cNvPr id="9" name="AutoShape 16"/>
          <p:cNvSpPr>
            <a:spLocks noChangeArrowheads="1"/>
          </p:cNvSpPr>
          <p:nvPr/>
        </p:nvSpPr>
        <p:spPr bwMode="auto">
          <a:xfrm>
            <a:off x="10234232" y="4795838"/>
            <a:ext cx="936625" cy="1008063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000000"/>
                </a:solidFill>
              </a:rPr>
              <a:t>S</a:t>
            </a:r>
            <a:endParaRPr lang="ru-RU" sz="4000" dirty="0">
              <a:solidFill>
                <a:srgbClr val="000000"/>
              </a:solidFill>
            </a:endParaRPr>
          </a:p>
        </p:txBody>
      </p:sp>
      <p:sp>
        <p:nvSpPr>
          <p:cNvPr id="10" name="AutoShape 17"/>
          <p:cNvSpPr>
            <a:spLocks noChangeArrowheads="1"/>
          </p:cNvSpPr>
          <p:nvPr/>
        </p:nvSpPr>
        <p:spPr bwMode="auto">
          <a:xfrm>
            <a:off x="10808907" y="5445126"/>
            <a:ext cx="936625" cy="1008062"/>
          </a:xfrm>
          <a:prstGeom prst="cube">
            <a:avLst>
              <a:gd name="adj" fmla="val 25000"/>
            </a:avLst>
          </a:prstGeom>
          <a:solidFill>
            <a:srgbClr val="8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8973757" y="477043"/>
            <a:ext cx="2771775" cy="1008063"/>
          </a:xfrm>
          <a:prstGeom prst="cube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000000"/>
                </a:solidFill>
              </a:rPr>
              <a:t>97 %</a:t>
            </a:r>
            <a:endParaRPr lang="ru-RU" sz="4000" dirty="0">
              <a:solidFill>
                <a:srgbClr val="000000"/>
              </a:solidFill>
            </a:endParaRPr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250825" y="981075"/>
            <a:ext cx="1214438" cy="1214438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900113" y="1638300"/>
            <a:ext cx="1214437" cy="1214438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>
                <a:solidFill>
                  <a:srgbClr val="000000"/>
                </a:solidFill>
              </a:rPr>
              <a:t>Н</a:t>
            </a:r>
          </a:p>
        </p:txBody>
      </p:sp>
    </p:spTree>
    <p:extLst>
      <p:ext uri="{BB962C8B-B14F-4D97-AF65-F5344CB8AC3E}">
        <p14:creationId xmlns:p14="http://schemas.microsoft.com/office/powerpoint/2010/main" val="1478764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400" b="1" i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i="1" u="sng" dirty="0" err="1" smtClean="0"/>
              <a:t>Незамінні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елементи</a:t>
            </a:r>
            <a:r>
              <a:rPr lang="ru-RU" sz="2000" dirty="0" smtClean="0"/>
              <a:t> </a:t>
            </a:r>
            <a:r>
              <a:rPr lang="en-US" sz="2000" dirty="0" smtClean="0"/>
              <a:t>– </a:t>
            </a:r>
            <a:r>
              <a:rPr lang="ru-RU" sz="2000" dirty="0" err="1" smtClean="0"/>
              <a:t>завжди</a:t>
            </a:r>
            <a:r>
              <a:rPr lang="ru-RU" sz="2000" dirty="0" smtClean="0"/>
              <a:t> </a:t>
            </a:r>
            <a:r>
              <a:rPr lang="ru-RU" sz="2000" dirty="0" err="1" smtClean="0"/>
              <a:t>містяться</a:t>
            </a:r>
            <a:r>
              <a:rPr lang="ru-RU" sz="2000" dirty="0" smtClean="0"/>
              <a:t> в живому </a:t>
            </a:r>
            <a:r>
              <a:rPr lang="ru-RU" sz="2000" dirty="0" err="1" smtClean="0"/>
              <a:t>організмі</a:t>
            </a:r>
            <a:r>
              <a:rPr lang="ru-RU" sz="2000" dirty="0" smtClean="0"/>
              <a:t>, входят до складу </a:t>
            </a:r>
            <a:r>
              <a:rPr lang="ru-RU" sz="2000" dirty="0" err="1" smtClean="0"/>
              <a:t>його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органічних</a:t>
            </a:r>
            <a:r>
              <a:rPr lang="ru-RU" sz="2000" dirty="0" smtClean="0"/>
              <a:t> і </a:t>
            </a:r>
            <a:r>
              <a:rPr lang="ru-RU" sz="2000" dirty="0" err="1" smtClean="0"/>
              <a:t>неорганічних</a:t>
            </a:r>
            <a:r>
              <a:rPr lang="ru-RU" sz="2000" dirty="0" smtClean="0"/>
              <a:t> сполук: </a:t>
            </a:r>
            <a:endParaRPr lang="en-US" sz="20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dirty="0" smtClean="0"/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/>
              <a:t>H</a:t>
            </a:r>
            <a:r>
              <a:rPr lang="ru-RU" dirty="0" smtClean="0"/>
              <a:t>, </a:t>
            </a:r>
            <a:r>
              <a:rPr lang="en-US" dirty="0" smtClean="0"/>
              <a:t>O</a:t>
            </a:r>
            <a:r>
              <a:rPr lang="ru-RU" dirty="0" smtClean="0"/>
              <a:t>, </a:t>
            </a:r>
            <a:r>
              <a:rPr lang="en-US" dirty="0" err="1" smtClean="0"/>
              <a:t>Ca</a:t>
            </a:r>
            <a:r>
              <a:rPr lang="ru-RU" dirty="0" smtClean="0"/>
              <a:t>, </a:t>
            </a:r>
            <a:r>
              <a:rPr lang="en-US" dirty="0" smtClean="0"/>
              <a:t>N</a:t>
            </a:r>
            <a:r>
              <a:rPr lang="ru-RU" dirty="0" smtClean="0"/>
              <a:t>, </a:t>
            </a:r>
            <a:r>
              <a:rPr lang="en-US" dirty="0" smtClean="0"/>
              <a:t>K</a:t>
            </a:r>
            <a:r>
              <a:rPr lang="ru-RU" dirty="0" smtClean="0"/>
              <a:t>, </a:t>
            </a:r>
            <a:r>
              <a:rPr lang="en-US" dirty="0" smtClean="0"/>
              <a:t>P</a:t>
            </a:r>
            <a:r>
              <a:rPr lang="ru-RU" dirty="0" smtClean="0"/>
              <a:t>, </a:t>
            </a:r>
            <a:r>
              <a:rPr lang="en-US" dirty="0" smtClean="0"/>
              <a:t>Na</a:t>
            </a:r>
            <a:r>
              <a:rPr lang="ru-RU" dirty="0" smtClean="0"/>
              <a:t>, </a:t>
            </a:r>
            <a:r>
              <a:rPr lang="en-US" dirty="0" smtClean="0"/>
              <a:t>S</a:t>
            </a:r>
            <a:r>
              <a:rPr lang="ru-RU" dirty="0" smtClean="0"/>
              <a:t>, </a:t>
            </a:r>
            <a:r>
              <a:rPr lang="en-US" dirty="0" smtClean="0"/>
              <a:t>Mg</a:t>
            </a:r>
            <a:r>
              <a:rPr lang="ru-RU" dirty="0" smtClean="0"/>
              <a:t>, </a:t>
            </a:r>
            <a:r>
              <a:rPr lang="en-US" dirty="0" err="1" smtClean="0"/>
              <a:t>Cl</a:t>
            </a:r>
            <a:r>
              <a:rPr lang="ru-RU" dirty="0" smtClean="0"/>
              <a:t>, </a:t>
            </a:r>
            <a:r>
              <a:rPr lang="en-US" dirty="0" smtClean="0"/>
              <a:t>C</a:t>
            </a:r>
            <a:r>
              <a:rPr lang="ru-RU" dirty="0" smtClean="0"/>
              <a:t>, </a:t>
            </a:r>
            <a:r>
              <a:rPr lang="en-US" dirty="0" smtClean="0"/>
              <a:t>I</a:t>
            </a:r>
            <a:r>
              <a:rPr lang="ru-RU" dirty="0" smtClean="0"/>
              <a:t>, </a:t>
            </a:r>
            <a:r>
              <a:rPr lang="en-US" dirty="0" err="1" smtClean="0"/>
              <a:t>Mn</a:t>
            </a:r>
            <a:r>
              <a:rPr lang="ru-RU" dirty="0" smtClean="0"/>
              <a:t>, </a:t>
            </a:r>
            <a:r>
              <a:rPr lang="en-US" dirty="0" smtClean="0"/>
              <a:t>Cu</a:t>
            </a:r>
            <a:r>
              <a:rPr lang="ru-RU" dirty="0" smtClean="0"/>
              <a:t>, </a:t>
            </a:r>
            <a:r>
              <a:rPr lang="en-US" dirty="0" smtClean="0"/>
              <a:t>Co</a:t>
            </a:r>
            <a:r>
              <a:rPr lang="ru-RU" dirty="0" smtClean="0"/>
              <a:t>, </a:t>
            </a:r>
            <a:r>
              <a:rPr lang="en-US" dirty="0" smtClean="0"/>
              <a:t>F</a:t>
            </a:r>
            <a:r>
              <a:rPr lang="uk-UA" dirty="0" smtClean="0"/>
              <a:t>е</a:t>
            </a:r>
            <a:r>
              <a:rPr lang="ru-RU" dirty="0" smtClean="0"/>
              <a:t>, </a:t>
            </a:r>
            <a:r>
              <a:rPr lang="en-US" dirty="0" smtClean="0"/>
              <a:t>Zn</a:t>
            </a:r>
            <a:r>
              <a:rPr lang="ru-RU" dirty="0" smtClean="0"/>
              <a:t>, </a:t>
            </a:r>
            <a:r>
              <a:rPr lang="en-US" dirty="0" smtClean="0"/>
              <a:t>Mo</a:t>
            </a:r>
            <a:r>
              <a:rPr lang="ru-RU" dirty="0" smtClean="0"/>
              <a:t>, </a:t>
            </a:r>
            <a:r>
              <a:rPr lang="en-US" dirty="0" smtClean="0"/>
              <a:t>V</a:t>
            </a:r>
            <a:r>
              <a:rPr lang="ru-RU" dirty="0" smtClean="0"/>
              <a:t>.</a:t>
            </a:r>
            <a:r>
              <a:rPr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dirty="0" err="1"/>
              <a:t>Ї</a:t>
            </a:r>
            <a:r>
              <a:rPr lang="ru-RU" sz="2000" dirty="0" err="1" smtClean="0"/>
              <a:t>х</a:t>
            </a:r>
            <a:r>
              <a:rPr lang="ru-RU" sz="2000" dirty="0" smtClean="0"/>
              <a:t> </a:t>
            </a:r>
            <a:r>
              <a:rPr lang="ru-RU" sz="2000" dirty="0" err="1" smtClean="0"/>
              <a:t>дефіцит</a:t>
            </a:r>
            <a:r>
              <a:rPr lang="ru-RU" sz="2000" dirty="0" smtClean="0"/>
              <a:t> </a:t>
            </a:r>
            <a:r>
              <a:rPr lang="ru-RU" sz="2000" dirty="0" err="1" smtClean="0"/>
              <a:t>призводить</a:t>
            </a:r>
            <a:r>
              <a:rPr lang="ru-RU" sz="2000" dirty="0" smtClean="0"/>
              <a:t> до </a:t>
            </a:r>
            <a:r>
              <a:rPr lang="ru-RU" sz="2000" dirty="0" err="1" smtClean="0"/>
              <a:t>порушення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життєдіяльності</a:t>
            </a:r>
            <a:r>
              <a:rPr lang="ru-RU" sz="2000" dirty="0" smtClean="0"/>
              <a:t>. </a:t>
            </a:r>
            <a:endParaRPr lang="en-US" sz="20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 smtClean="0"/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i="1" u="sng" dirty="0" err="1" smtClean="0"/>
              <a:t>Примісні</a:t>
            </a:r>
            <a:r>
              <a:rPr lang="ru-RU" sz="2000" b="1" i="1" u="sng" dirty="0" smtClean="0"/>
              <a:t> </a:t>
            </a:r>
            <a:r>
              <a:rPr lang="ru-RU" sz="2000" u="sng" dirty="0" err="1" smtClean="0"/>
              <a:t>елементи</a:t>
            </a:r>
            <a:r>
              <a:rPr lang="ru-RU" sz="2000" dirty="0" smtClean="0"/>
              <a:t> </a:t>
            </a:r>
            <a:r>
              <a:rPr lang="en-US" sz="2000" dirty="0" smtClean="0"/>
              <a:t>– </a:t>
            </a:r>
            <a:r>
              <a:rPr lang="ru-RU" sz="2000" dirty="0" err="1" smtClean="0"/>
              <a:t>також</a:t>
            </a:r>
            <a:r>
              <a:rPr lang="ru-RU" sz="2000" dirty="0" smtClean="0"/>
              <a:t> </a:t>
            </a:r>
            <a:r>
              <a:rPr lang="ru-RU" sz="2000" dirty="0" err="1" smtClean="0"/>
              <a:t>завжди</a:t>
            </a:r>
            <a:r>
              <a:rPr lang="ru-RU" sz="2000" dirty="0" smtClean="0"/>
              <a:t> </a:t>
            </a:r>
            <a:r>
              <a:rPr lang="ru-RU" sz="2000" dirty="0" err="1" smtClean="0"/>
              <a:t>присутні</a:t>
            </a:r>
            <a:r>
              <a:rPr lang="ru-RU" sz="2000" dirty="0" smtClean="0"/>
              <a:t> в </a:t>
            </a:r>
            <a:r>
              <a:rPr lang="ru-RU" sz="2000" dirty="0" err="1" smtClean="0"/>
              <a:t>організмі</a:t>
            </a:r>
            <a:r>
              <a:rPr lang="ru-RU" sz="2000" dirty="0" smtClean="0"/>
              <a:t> </a:t>
            </a:r>
            <a:r>
              <a:rPr lang="ru-RU" sz="2000" dirty="0" err="1" smtClean="0"/>
              <a:t>тварин</a:t>
            </a:r>
            <a:r>
              <a:rPr lang="ru-RU" sz="2000" dirty="0" smtClean="0"/>
              <a:t> і </a:t>
            </a:r>
            <a:r>
              <a:rPr lang="ru-RU" sz="2000" dirty="0" err="1" smtClean="0"/>
              <a:t>людин</a:t>
            </a:r>
            <a:r>
              <a:rPr lang="ru-RU" sz="2000" dirty="0" smtClean="0"/>
              <a:t>: </a:t>
            </a:r>
            <a:endParaRPr lang="en-US" sz="2000" dirty="0" smtClean="0"/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/>
              <a:t>Ga</a:t>
            </a:r>
            <a:r>
              <a:rPr lang="ru-RU" dirty="0" smtClean="0"/>
              <a:t>, </a:t>
            </a:r>
            <a:r>
              <a:rPr lang="en-US" dirty="0" err="1" smtClean="0"/>
              <a:t>Sb</a:t>
            </a:r>
            <a:r>
              <a:rPr lang="ru-RU" dirty="0" smtClean="0"/>
              <a:t>, </a:t>
            </a:r>
            <a:r>
              <a:rPr lang="en-US" dirty="0" err="1" smtClean="0"/>
              <a:t>Sr</a:t>
            </a:r>
            <a:r>
              <a:rPr lang="ru-RU" dirty="0" smtClean="0"/>
              <a:t>, </a:t>
            </a:r>
            <a:r>
              <a:rPr lang="en-US" dirty="0" smtClean="0"/>
              <a:t>Br</a:t>
            </a:r>
            <a:r>
              <a:rPr lang="ru-RU" dirty="0" smtClean="0"/>
              <a:t>, </a:t>
            </a:r>
            <a:r>
              <a:rPr lang="en-US" dirty="0" smtClean="0"/>
              <a:t>B</a:t>
            </a:r>
            <a:r>
              <a:rPr lang="ru-RU" dirty="0" smtClean="0"/>
              <a:t>, </a:t>
            </a:r>
            <a:r>
              <a:rPr lang="en-US" dirty="0" smtClean="0"/>
              <a:t>Be</a:t>
            </a:r>
            <a:r>
              <a:rPr lang="ru-RU" dirty="0" smtClean="0"/>
              <a:t>, </a:t>
            </a:r>
            <a:r>
              <a:rPr lang="en-US" dirty="0" smtClean="0"/>
              <a:t>Li</a:t>
            </a:r>
            <a:r>
              <a:rPr lang="ru-RU" dirty="0" smtClean="0"/>
              <a:t>, </a:t>
            </a:r>
            <a:r>
              <a:rPr lang="en-US" dirty="0" smtClean="0"/>
              <a:t>Si</a:t>
            </a:r>
            <a:r>
              <a:rPr lang="ru-RU" dirty="0" smtClean="0"/>
              <a:t>, </a:t>
            </a:r>
            <a:r>
              <a:rPr lang="en-US" dirty="0" err="1" smtClean="0"/>
              <a:t>Sn</a:t>
            </a:r>
            <a:r>
              <a:rPr lang="ru-RU" dirty="0" smtClean="0"/>
              <a:t>, </a:t>
            </a:r>
            <a:r>
              <a:rPr lang="en-US" dirty="0" smtClean="0"/>
              <a:t>Cs</a:t>
            </a:r>
            <a:r>
              <a:rPr lang="ru-RU" dirty="0" smtClean="0"/>
              <a:t>, </a:t>
            </a:r>
            <a:r>
              <a:rPr lang="en-US" dirty="0" smtClean="0"/>
              <a:t>Al</a:t>
            </a:r>
            <a:r>
              <a:rPr lang="ru-RU" dirty="0" smtClean="0"/>
              <a:t>, </a:t>
            </a:r>
            <a:r>
              <a:rPr lang="en-US" dirty="0" smtClean="0"/>
              <a:t>Ba</a:t>
            </a:r>
            <a:r>
              <a:rPr lang="ru-RU" dirty="0" smtClean="0"/>
              <a:t>, </a:t>
            </a:r>
            <a:r>
              <a:rPr lang="en-US" dirty="0" err="1" smtClean="0"/>
              <a:t>Ge</a:t>
            </a:r>
            <a:r>
              <a:rPr lang="ru-RU" dirty="0" smtClean="0"/>
              <a:t>, </a:t>
            </a:r>
            <a:r>
              <a:rPr lang="en-US" dirty="0" smtClean="0"/>
              <a:t>As</a:t>
            </a:r>
            <a:r>
              <a:rPr lang="ru-RU" dirty="0" smtClean="0"/>
              <a:t>, </a:t>
            </a:r>
            <a:r>
              <a:rPr lang="en-US" dirty="0" err="1" smtClean="0"/>
              <a:t>Rb</a:t>
            </a:r>
            <a:r>
              <a:rPr lang="ru-RU" dirty="0" smtClean="0"/>
              <a:t>, </a:t>
            </a:r>
            <a:r>
              <a:rPr lang="en-US" dirty="0" smtClean="0"/>
              <a:t>Bi</a:t>
            </a:r>
            <a:r>
              <a:rPr lang="ru-RU" dirty="0" smtClean="0"/>
              <a:t>, </a:t>
            </a:r>
            <a:r>
              <a:rPr lang="en-US" dirty="0" smtClean="0"/>
              <a:t>Cd</a:t>
            </a:r>
            <a:r>
              <a:rPr lang="ru-RU" dirty="0" smtClean="0"/>
              <a:t>, </a:t>
            </a:r>
            <a:r>
              <a:rPr lang="en-US" dirty="0" smtClean="0"/>
              <a:t>Cr</a:t>
            </a:r>
            <a:r>
              <a:rPr lang="ru-RU" dirty="0" smtClean="0"/>
              <a:t>, </a:t>
            </a:r>
            <a:r>
              <a:rPr lang="en-US" dirty="0" smtClean="0"/>
              <a:t>Ni</a:t>
            </a:r>
            <a:r>
              <a:rPr lang="ru-RU" dirty="0" smtClean="0"/>
              <a:t>, </a:t>
            </a:r>
            <a:r>
              <a:rPr lang="en-US" dirty="0" smtClean="0"/>
              <a:t>Ti</a:t>
            </a:r>
            <a:r>
              <a:rPr lang="ru-RU" dirty="0" smtClean="0"/>
              <a:t>, </a:t>
            </a:r>
            <a:r>
              <a:rPr lang="en-US" dirty="0" smtClean="0"/>
              <a:t>Ag</a:t>
            </a:r>
            <a:r>
              <a:rPr lang="ru-RU" dirty="0" smtClean="0"/>
              <a:t>, </a:t>
            </a:r>
            <a:r>
              <a:rPr lang="en-US" dirty="0" smtClean="0"/>
              <a:t>Hg</a:t>
            </a:r>
            <a:r>
              <a:rPr lang="ru-RU" dirty="0" smtClean="0"/>
              <a:t>, </a:t>
            </a:r>
            <a:r>
              <a:rPr lang="en-US" dirty="0" smtClean="0"/>
              <a:t>U</a:t>
            </a:r>
            <a:r>
              <a:rPr lang="ru-RU" dirty="0" smtClean="0"/>
              <a:t>, </a:t>
            </a:r>
            <a:r>
              <a:rPr lang="en-US" dirty="0" smtClean="0"/>
              <a:t>Se</a:t>
            </a:r>
            <a:r>
              <a:rPr lang="ru-RU" dirty="0" smtClean="0"/>
              <a:t>. </a:t>
            </a:r>
            <a:endParaRPr lang="en-US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dirty="0" err="1"/>
              <a:t>Ї</a:t>
            </a:r>
            <a:r>
              <a:rPr lang="ru-RU" sz="2000" dirty="0" err="1" smtClean="0"/>
              <a:t>х</a:t>
            </a:r>
            <a:r>
              <a:rPr lang="ru-RU" sz="2000" dirty="0" smtClean="0"/>
              <a:t> </a:t>
            </a:r>
            <a:r>
              <a:rPr lang="ru-RU" sz="2000" dirty="0" err="1" smtClean="0"/>
              <a:t>біологічна</a:t>
            </a:r>
            <a:r>
              <a:rPr lang="ru-RU" sz="2000" dirty="0" smtClean="0"/>
              <a:t> роль не </a:t>
            </a:r>
            <a:r>
              <a:rPr lang="ru-RU" sz="2000" dirty="0" err="1" smtClean="0"/>
              <a:t>завжди</a:t>
            </a:r>
            <a:r>
              <a:rPr lang="ru-RU" sz="2000" dirty="0" smtClean="0"/>
              <a:t> детально </a:t>
            </a:r>
            <a:r>
              <a:rPr lang="ru-RU" sz="2000" dirty="0" err="1" smtClean="0"/>
              <a:t>вивчена</a:t>
            </a:r>
            <a:r>
              <a:rPr lang="ru-RU" sz="2000" dirty="0" smtClean="0"/>
              <a:t>.</a:t>
            </a:r>
            <a:r>
              <a:rPr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000" b="1" i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000" b="1" i="1" u="sng" dirty="0" smtClean="0"/>
              <a:t>M</a:t>
            </a:r>
            <a:r>
              <a:rPr lang="ru-RU" sz="2000" b="1" i="1" u="sng" dirty="0" err="1" smtClean="0"/>
              <a:t>ікропримісні</a:t>
            </a:r>
            <a:r>
              <a:rPr lang="ru-RU" sz="2000" b="1" i="1" u="sng" dirty="0" smtClean="0"/>
              <a:t> </a:t>
            </a:r>
            <a:r>
              <a:rPr lang="ru-RU" sz="2000" u="sng" dirty="0" err="1" smtClean="0"/>
              <a:t>елементи</a:t>
            </a:r>
            <a:r>
              <a:rPr lang="ru-RU" sz="2000" dirty="0" smtClean="0"/>
              <a:t>:</a:t>
            </a:r>
            <a:r>
              <a:rPr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err="1" smtClean="0"/>
              <a:t>Sc</a:t>
            </a:r>
            <a:r>
              <a:rPr lang="ru-RU" dirty="0" smtClean="0"/>
              <a:t>, </a:t>
            </a:r>
            <a:r>
              <a:rPr lang="en-US" dirty="0" smtClean="0"/>
              <a:t>In</a:t>
            </a:r>
            <a:r>
              <a:rPr lang="ru-RU" dirty="0" smtClean="0"/>
              <a:t>, </a:t>
            </a:r>
            <a:r>
              <a:rPr lang="en-US" dirty="0" err="1" smtClean="0"/>
              <a:t>Tl</a:t>
            </a:r>
            <a:r>
              <a:rPr lang="ru-RU" dirty="0" smtClean="0"/>
              <a:t>, </a:t>
            </a:r>
            <a:r>
              <a:rPr lang="en-US" dirty="0" smtClean="0"/>
              <a:t>La</a:t>
            </a:r>
            <a:r>
              <a:rPr lang="ru-RU" dirty="0" smtClean="0"/>
              <a:t>, </a:t>
            </a:r>
            <a:r>
              <a:rPr lang="en-US" dirty="0" smtClean="0"/>
              <a:t>W</a:t>
            </a:r>
            <a:r>
              <a:rPr lang="ru-RU" dirty="0" smtClean="0"/>
              <a:t>, </a:t>
            </a:r>
            <a:r>
              <a:rPr lang="en-US" dirty="0" smtClean="0"/>
              <a:t>R</a:t>
            </a:r>
            <a:r>
              <a:rPr lang="ru-RU" dirty="0" smtClean="0"/>
              <a:t>е, </a:t>
            </a:r>
            <a:r>
              <a:rPr lang="en-US" dirty="0" smtClean="0"/>
              <a:t>Tb </a:t>
            </a:r>
            <a:r>
              <a:rPr lang="ru-RU" dirty="0" smtClean="0"/>
              <a:t>та </a:t>
            </a:r>
            <a:r>
              <a:rPr lang="ru-RU" dirty="0" err="1" smtClean="0"/>
              <a:t>ін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51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0" y="0"/>
            <a:ext cx="12299324" cy="6858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	</a:t>
            </a:r>
            <a:r>
              <a:rPr lang="ru-RU" sz="2000" b="1" dirty="0" err="1" smtClean="0"/>
              <a:t>Хімічний</a:t>
            </a:r>
            <a:r>
              <a:rPr lang="ru-RU" sz="2000" b="1" dirty="0" smtClean="0"/>
              <a:t>                                </a:t>
            </a:r>
            <a:r>
              <a:rPr lang="ru-RU" sz="2000" b="1" dirty="0" err="1" smtClean="0"/>
              <a:t>Добова</a:t>
            </a:r>
            <a:r>
              <a:rPr lang="ru-RU" sz="2000" b="1" dirty="0" smtClean="0"/>
              <a:t> потреба, в мг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       </a:t>
            </a:r>
            <a:r>
              <a:rPr lang="ru-RU" sz="2000" b="1" dirty="0" err="1" smtClean="0"/>
              <a:t>елемент</a:t>
            </a:r>
            <a:r>
              <a:rPr lang="ru-RU" sz="2000" b="1" dirty="0" smtClean="0"/>
              <a:t>              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			       </a:t>
            </a:r>
            <a:r>
              <a:rPr lang="ru-RU" sz="2000" b="1" dirty="0" err="1" smtClean="0"/>
              <a:t>Дорослі</a:t>
            </a:r>
            <a:r>
              <a:rPr lang="ru-RU" sz="2000" b="1" dirty="0" smtClean="0"/>
              <a:t>                                                         </a:t>
            </a:r>
            <a:r>
              <a:rPr lang="ru-RU" sz="2000" b="1" dirty="0" err="1" smtClean="0"/>
              <a:t>Діти</a:t>
            </a:r>
            <a:endParaRPr lang="ru-RU" sz="2000" b="1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Калій</a:t>
            </a:r>
            <a:r>
              <a:rPr lang="ru-RU" sz="2000" b="1" dirty="0" smtClean="0"/>
              <a:t>                         2000-5500                                                        530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Натрій</a:t>
            </a:r>
            <a:r>
              <a:rPr lang="ru-RU" sz="2000" b="1" dirty="0" smtClean="0"/>
              <a:t>                       1100-3300                                                        260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Кальцій</a:t>
            </a:r>
            <a:r>
              <a:rPr lang="ru-RU" sz="2000" b="1" dirty="0" smtClean="0"/>
              <a:t>                     800-1200                                                          420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Магній</a:t>
            </a:r>
            <a:r>
              <a:rPr lang="ru-RU" sz="2000" b="1" dirty="0" smtClean="0"/>
              <a:t>                       300-400                                                            60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Цинк                           15                                                                     5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Залізо</a:t>
            </a:r>
            <a:r>
              <a:rPr lang="ru-RU" sz="2000" b="1" dirty="0" smtClean="0"/>
              <a:t>                         10-15                                                                7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Марганець</a:t>
            </a:r>
            <a:r>
              <a:rPr lang="ru-RU" sz="2000" b="1" dirty="0" smtClean="0"/>
              <a:t>               2-5                                                                    1,3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Мідь</a:t>
            </a:r>
            <a:r>
              <a:rPr lang="ru-RU" sz="2000" b="1" dirty="0" smtClean="0"/>
              <a:t>                          1,5-3,0                                                              1,0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Титан                          0,85                                                                 0,06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Хром                           0,05-0,20                                                         0,04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Кобальт                      около 0,2 	                                           0,001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Хлор                           3200                                                                470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Йод                             0,15                                                                 0,07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Фтор                           1,5-4,0                                                             0,6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РО</a:t>
            </a:r>
            <a:r>
              <a:rPr lang="ru-RU" sz="2000" b="1" baseline="-25000" dirty="0" smtClean="0"/>
              <a:t>4</a:t>
            </a:r>
            <a:r>
              <a:rPr lang="ru-RU" sz="2000" b="1" dirty="0" smtClean="0"/>
              <a:t> </a:t>
            </a:r>
            <a:r>
              <a:rPr lang="ru-RU" sz="2000" b="1" baseline="30000" dirty="0" smtClean="0"/>
              <a:t>3- </a:t>
            </a:r>
            <a:r>
              <a:rPr lang="ru-RU" sz="2000" b="1" dirty="0" smtClean="0"/>
              <a:t>                          800-1200                                                         210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РО</a:t>
            </a:r>
            <a:r>
              <a:rPr lang="ru-RU" sz="2000" b="1" baseline="-25000" dirty="0" smtClean="0"/>
              <a:t>4</a:t>
            </a:r>
            <a:r>
              <a:rPr lang="ru-RU" sz="2000" b="1" dirty="0" smtClean="0"/>
              <a:t> </a:t>
            </a:r>
            <a:r>
              <a:rPr lang="ru-RU" sz="2000" b="1" baseline="30000" dirty="0" smtClean="0"/>
              <a:t>2-</a:t>
            </a:r>
            <a:r>
              <a:rPr lang="ru-RU" sz="2000" b="1" dirty="0" smtClean="0"/>
              <a:t>                           10                                                                      -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38898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529107" y="383191"/>
            <a:ext cx="11255062" cy="6056246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3600" b="1" dirty="0" smtClean="0"/>
              <a:t>Характеристика </a:t>
            </a:r>
            <a:r>
              <a:rPr lang="ru-RU" sz="3600" b="1" dirty="0" err="1" smtClean="0"/>
              <a:t>атомів</a:t>
            </a:r>
            <a:r>
              <a:rPr lang="ru-RU" sz="3600" b="1" dirty="0" smtClean="0"/>
              <a:t> </a:t>
            </a:r>
            <a:r>
              <a:rPr lang="en-US" sz="3600" b="1" dirty="0" smtClean="0"/>
              <a:t>s-</a:t>
            </a:r>
            <a:r>
              <a:rPr lang="uk-UA" sz="3600" b="1" dirty="0" smtClean="0"/>
              <a:t>елементів</a:t>
            </a:r>
            <a:r>
              <a:rPr lang="ru-RU" sz="3600" b="1" dirty="0" smtClean="0"/>
              <a:t>:</a:t>
            </a:r>
            <a:r>
              <a:rPr lang="ru-RU" sz="2400" dirty="0" smtClean="0"/>
              <a:t> </a:t>
            </a:r>
            <a:endParaRPr lang="en-US" sz="2400" dirty="0"/>
          </a:p>
          <a:p>
            <a:pPr lvl="1">
              <a:buNone/>
            </a:pPr>
            <a:r>
              <a:rPr lang="en-US" sz="22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s-</a:t>
            </a:r>
            <a:r>
              <a:rPr lang="ru-RU" sz="2200" b="1" u="sng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елементи</a:t>
            </a:r>
            <a:r>
              <a:rPr lang="ru-RU" sz="22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ru-RU" sz="2200" dirty="0" smtClean="0"/>
              <a:t>	</a:t>
            </a:r>
            <a:r>
              <a:rPr lang="en-US" sz="2200" b="1" dirty="0" smtClean="0"/>
              <a:t>I A </a:t>
            </a:r>
            <a:r>
              <a:rPr lang="ru-RU" sz="2200" b="1" dirty="0" smtClean="0"/>
              <a:t> і  </a:t>
            </a:r>
            <a:r>
              <a:rPr lang="en-US" sz="2200" b="1" dirty="0" smtClean="0"/>
              <a:t>II A </a:t>
            </a:r>
            <a:endParaRPr lang="ru-RU" sz="2200" b="1" dirty="0" smtClean="0"/>
          </a:p>
          <a:p>
            <a:pPr lvl="1">
              <a:buNone/>
            </a:pPr>
            <a:r>
              <a:rPr lang="ru-RU" sz="2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		</a:t>
            </a:r>
            <a:r>
              <a:rPr lang="en-US" sz="2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ns</a:t>
            </a:r>
            <a:r>
              <a:rPr lang="en-US" sz="2200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en-US" sz="2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і</a:t>
            </a:r>
            <a:r>
              <a:rPr lang="ru-RU" sz="2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2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ns</a:t>
            </a:r>
            <a:r>
              <a:rPr lang="en-US" sz="2200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endParaRPr lang="ru-RU" sz="2200" baseline="30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r>
              <a:rPr lang="ru-RU" sz="2600" dirty="0" err="1" smtClean="0"/>
              <a:t>ступінь</a:t>
            </a:r>
            <a:r>
              <a:rPr lang="ru-RU" sz="2600" dirty="0" smtClean="0"/>
              <a:t> </a:t>
            </a:r>
            <a:r>
              <a:rPr lang="ru-RU" sz="2600" dirty="0" err="1" smtClean="0"/>
              <a:t>окиснення</a:t>
            </a:r>
            <a:r>
              <a:rPr lang="ru-RU" sz="2600" dirty="0" smtClean="0"/>
              <a:t>: </a:t>
            </a:r>
            <a:r>
              <a:rPr lang="ru-RU" sz="2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+1 и +2</a:t>
            </a:r>
          </a:p>
          <a:p>
            <a:pPr>
              <a:buNone/>
            </a:pPr>
            <a:r>
              <a:rPr lang="ru-RU" sz="2600" dirty="0" smtClean="0"/>
              <a:t>метали-</a:t>
            </a:r>
            <a:r>
              <a:rPr lang="ru-RU" sz="2600" dirty="0" err="1" smtClean="0"/>
              <a:t>відновники</a:t>
            </a:r>
            <a:endParaRPr lang="ru-RU" sz="26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У </a:t>
            </a:r>
            <a:r>
              <a:rPr lang="ru-RU" sz="2400" dirty="0" err="1" smtClean="0"/>
              <a:t>групі</a:t>
            </a:r>
            <a:r>
              <a:rPr lang="ru-RU" sz="2400" dirty="0" smtClean="0"/>
              <a:t> </a:t>
            </a:r>
            <a:r>
              <a:rPr lang="ru-RU" sz="2400" dirty="0" err="1" smtClean="0"/>
              <a:t>знизу</a:t>
            </a:r>
            <a:r>
              <a:rPr lang="ru-RU" sz="2400" dirty="0" smtClean="0"/>
              <a:t> </a:t>
            </a:r>
            <a:r>
              <a:rPr lang="ru-RU" sz="2400" dirty="0"/>
              <a:t>вверх,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/>
              <a:t>					а в </a:t>
            </a:r>
            <a:r>
              <a:rPr lang="ru-RU" sz="2400" dirty="0" err="1" smtClean="0"/>
              <a:t>періодах</a:t>
            </a:r>
            <a:r>
              <a:rPr lang="ru-RU" sz="2400" dirty="0" smtClean="0"/>
              <a:t> </a:t>
            </a:r>
            <a:r>
              <a:rPr lang="ru-RU" sz="2400" dirty="0" err="1" smtClean="0"/>
              <a:t>зліва</a:t>
            </a:r>
            <a:r>
              <a:rPr lang="ru-RU" sz="2400" dirty="0" smtClean="0"/>
              <a:t> </a:t>
            </a:r>
            <a:r>
              <a:rPr lang="ru-RU" sz="2400" dirty="0"/>
              <a:t>направо: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u="sng" dirty="0" err="1" smtClean="0"/>
              <a:t>збільшується</a:t>
            </a:r>
            <a:r>
              <a:rPr lang="ru-RU" sz="2400" dirty="0" smtClean="0"/>
              <a:t> </a:t>
            </a:r>
            <a:endParaRPr lang="ru-RU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/>
              <a:t>			- </a:t>
            </a:r>
            <a:r>
              <a:rPr lang="ru-RU" sz="2400" dirty="0" err="1" smtClean="0"/>
              <a:t>потенціал</a:t>
            </a:r>
            <a:r>
              <a:rPr lang="ru-RU" sz="2400" dirty="0" smtClean="0"/>
              <a:t> </a:t>
            </a:r>
            <a:r>
              <a:rPr lang="ru-RU" sz="2400" dirty="0" err="1" smtClean="0"/>
              <a:t>іонізації</a:t>
            </a:r>
            <a:endParaRPr lang="ru-RU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/>
              <a:t>			- </a:t>
            </a:r>
            <a:r>
              <a:rPr lang="ru-RU" sz="2400" dirty="0" err="1" smtClean="0"/>
              <a:t>спорідненість</a:t>
            </a:r>
            <a:r>
              <a:rPr lang="ru-RU" sz="2400" dirty="0" smtClean="0"/>
              <a:t> до </a:t>
            </a:r>
            <a:r>
              <a:rPr lang="ru-RU" sz="2400" dirty="0" err="1" smtClean="0"/>
              <a:t>електрону</a:t>
            </a:r>
            <a:endParaRPr lang="ru-RU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/>
              <a:t>			- </a:t>
            </a:r>
            <a:r>
              <a:rPr lang="ru-RU" sz="2400" dirty="0" err="1" smtClean="0"/>
              <a:t>електронегативність</a:t>
            </a:r>
            <a:endParaRPr lang="ru-RU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/>
              <a:t>			- </a:t>
            </a:r>
            <a:r>
              <a:rPr lang="ru-RU" sz="2400" dirty="0" err="1" smtClean="0"/>
              <a:t>радіус</a:t>
            </a:r>
            <a:r>
              <a:rPr lang="ru-RU" sz="2400" dirty="0" smtClean="0"/>
              <a:t> </a:t>
            </a:r>
            <a:r>
              <a:rPr lang="ru-RU" sz="2400" dirty="0" err="1" smtClean="0"/>
              <a:t>гідратованого</a:t>
            </a:r>
            <a:r>
              <a:rPr lang="ru-RU" sz="2400" dirty="0" smtClean="0"/>
              <a:t> </a:t>
            </a:r>
            <a:r>
              <a:rPr lang="ru-RU" sz="2400" dirty="0" err="1"/>
              <a:t>й</a:t>
            </a:r>
            <a:r>
              <a:rPr lang="ru-RU" sz="2400" dirty="0" err="1" smtClean="0"/>
              <a:t>ону</a:t>
            </a:r>
            <a:endParaRPr lang="ru-RU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/>
              <a:t>			- </a:t>
            </a:r>
            <a:r>
              <a:rPr lang="ru-RU" sz="2400" dirty="0" err="1" smtClean="0"/>
              <a:t>окиснювальні</a:t>
            </a:r>
            <a:r>
              <a:rPr lang="ru-RU" sz="2400" dirty="0" smtClean="0"/>
              <a:t> </a:t>
            </a:r>
            <a:r>
              <a:rPr lang="ru-RU" sz="2400" dirty="0" err="1" smtClean="0"/>
              <a:t>властивості</a:t>
            </a:r>
            <a:endParaRPr lang="ru-RU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u="sng" dirty="0" err="1" smtClean="0"/>
              <a:t>зменьшуються</a:t>
            </a:r>
            <a:endParaRPr lang="ru-RU" sz="2400" u="sng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/>
              <a:t>			- </a:t>
            </a:r>
            <a:r>
              <a:rPr lang="ru-RU" sz="2400" dirty="0" err="1" smtClean="0"/>
              <a:t>йоні</a:t>
            </a:r>
            <a:r>
              <a:rPr lang="ru-RU" sz="2400" dirty="0" smtClean="0"/>
              <a:t> </a:t>
            </a:r>
            <a:r>
              <a:rPr lang="ru-RU" sz="2400" dirty="0" err="1" smtClean="0"/>
              <a:t>радіуси</a:t>
            </a:r>
            <a:endParaRPr lang="ru-RU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/>
              <a:t>			- </a:t>
            </a:r>
            <a:r>
              <a:rPr lang="ru-RU" sz="2400" dirty="0" err="1" smtClean="0"/>
              <a:t>відновні</a:t>
            </a:r>
            <a:r>
              <a:rPr lang="ru-RU" sz="2400" dirty="0" smtClean="0"/>
              <a:t> </a:t>
            </a:r>
            <a:r>
              <a:rPr lang="ru-RU" sz="2400" dirty="0" err="1" smtClean="0"/>
              <a:t>властивості</a:t>
            </a:r>
            <a:endParaRPr lang="ru-RU" sz="2400" dirty="0"/>
          </a:p>
          <a:p>
            <a:pPr>
              <a:lnSpc>
                <a:spcPct val="8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18066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780</Words>
  <Application>Microsoft Office PowerPoint</Application>
  <PresentationFormat>Широкоэкранный</PresentationFormat>
  <Paragraphs>147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Властивості атомів s-елементів: </vt:lpstr>
      <vt:lpstr>Біологічна роль s-елементів. Застосування у медицині.</vt:lpstr>
      <vt:lpstr>Презентация PowerPoint</vt:lpstr>
      <vt:lpstr>Натрій – макроелемент (0,25%).</vt:lpstr>
      <vt:lpstr>Калій − макроелемент (0,22%).</vt:lpstr>
      <vt:lpstr>Кальцій − макроелемент (1,4%).</vt:lpstr>
      <vt:lpstr>Магній – макроелемент (0,04%).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11</cp:revision>
  <dcterms:created xsi:type="dcterms:W3CDTF">2018-02-23T09:46:34Z</dcterms:created>
  <dcterms:modified xsi:type="dcterms:W3CDTF">2018-02-26T12:06:55Z</dcterms:modified>
</cp:coreProperties>
</file>