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9"/>
  </p:notesMasterIdLst>
  <p:sldIdLst>
    <p:sldId id="256" r:id="rId2"/>
    <p:sldId id="280" r:id="rId3"/>
    <p:sldId id="264" r:id="rId4"/>
    <p:sldId id="257" r:id="rId5"/>
    <p:sldId id="258" r:id="rId6"/>
    <p:sldId id="260" r:id="rId7"/>
    <p:sldId id="277" r:id="rId8"/>
    <p:sldId id="261" r:id="rId9"/>
    <p:sldId id="267" r:id="rId10"/>
    <p:sldId id="263" r:id="rId11"/>
    <p:sldId id="270" r:id="rId12"/>
    <p:sldId id="286" r:id="rId13"/>
    <p:sldId id="278" r:id="rId14"/>
    <p:sldId id="275" r:id="rId15"/>
    <p:sldId id="276" r:id="rId16"/>
    <p:sldId id="287" r:id="rId17"/>
    <p:sldId id="274" r:id="rId1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9933FF"/>
    <a:srgbClr val="FF66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28" autoAdjust="0"/>
  </p:normalViewPr>
  <p:slideViewPr>
    <p:cSldViewPr>
      <p:cViewPr>
        <p:scale>
          <a:sx n="75" d="100"/>
          <a:sy n="75" d="100"/>
        </p:scale>
        <p:origin x="-792" y="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ru-RU"/>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ru-RU"/>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ru-RU"/>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19EF6D8-5BF4-4484-8117-85A1DE7D68ED}" type="slidenum">
              <a:rPr lang="ru-RU"/>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161CC2-035E-49F8-AAE0-2F284D37A751}" type="slidenum">
              <a:rPr lang="ru-RU"/>
              <a:pPr/>
              <a:t>1</a:t>
            </a:fld>
            <a:endParaRPr lang="ru-RU"/>
          </a:p>
        </p:txBody>
      </p:sp>
      <p:sp>
        <p:nvSpPr>
          <p:cNvPr id="112642" name="Rectangle 2"/>
          <p:cNvSpPr>
            <a:spLocks noRot="1" noChangeArrowheads="1" noTextEdit="1"/>
          </p:cNvSpPr>
          <p:nvPr>
            <p:ph type="sldImg"/>
          </p:nvPr>
        </p:nvSpPr>
        <p:spPr>
          <a:ln/>
        </p:spPr>
      </p:sp>
      <p:sp>
        <p:nvSpPr>
          <p:cNvPr id="112643" name="Rectangle 3"/>
          <p:cNvSpPr>
            <a:spLocks noGrp="1" noChangeArrowheads="1"/>
          </p:cNvSpPr>
          <p:nvPr>
            <p:ph type="body" idx="1"/>
          </p:nvPr>
        </p:nvSpPr>
        <p:spPr/>
        <p:txBody>
          <a:bodyPr/>
          <a:lstStyle/>
          <a:p>
            <a:r>
              <a:rPr lang="en-US"/>
              <a:t>Scientific library located in building “B”, ground floor.</a:t>
            </a:r>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893BC1-97F1-4E94-B688-DEDA45A7AD81}" type="slidenum">
              <a:rPr lang="ru-RU"/>
              <a:pPr/>
              <a:t>2</a:t>
            </a:fld>
            <a:endParaRPr lang="ru-RU"/>
          </a:p>
        </p:txBody>
      </p:sp>
      <p:sp>
        <p:nvSpPr>
          <p:cNvPr id="113666" name="Rectangle 2"/>
          <p:cNvSpPr>
            <a:spLocks noRot="1" noChangeArrowheads="1" noTextEdit="1"/>
          </p:cNvSpPr>
          <p:nvPr>
            <p:ph type="sldImg"/>
          </p:nvPr>
        </p:nvSpPr>
        <p:spPr>
          <a:ln/>
        </p:spPr>
      </p:sp>
      <p:sp>
        <p:nvSpPr>
          <p:cNvPr id="113667" name="Rectangle 3"/>
          <p:cNvSpPr>
            <a:spLocks noGrp="1" noChangeArrowheads="1"/>
          </p:cNvSpPr>
          <p:nvPr>
            <p:ph type="body" idx="1"/>
          </p:nvPr>
        </p:nvSpPr>
        <p:spPr/>
        <p:txBody>
          <a:bodyPr/>
          <a:lstStyle/>
          <a:p>
            <a:r>
              <a:rPr lang="en-US" sz="2400">
                <a:solidFill>
                  <a:srgbClr val="FF9900"/>
                </a:solidFill>
                <a:latin typeface="Times New Roman" pitchFamily="18" charset="0"/>
              </a:rPr>
              <a:t>Libraries - or media centers in high schools -</a:t>
            </a:r>
            <a:r>
              <a:rPr lang="en-US" sz="2400">
                <a:latin typeface="Times New Roman" pitchFamily="18" charset="0"/>
              </a:rPr>
              <a:t> contain more information than any one person could learn in a lifetime.</a:t>
            </a:r>
            <a:endParaRPr lang="ru-RU" sz="2400">
              <a:latin typeface="Times New Roman" pitchFamily="18" charset="0"/>
            </a:endParaRPr>
          </a:p>
          <a:p>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087696-4410-44B5-B5EF-4541AF05AB2F}" type="slidenum">
              <a:rPr lang="ru-RU"/>
              <a:pPr/>
              <a:t>3</a:t>
            </a:fld>
            <a:endParaRPr lang="ru-RU"/>
          </a:p>
        </p:txBody>
      </p:sp>
      <p:sp>
        <p:nvSpPr>
          <p:cNvPr id="114690" name="Rectangle 2"/>
          <p:cNvSpPr>
            <a:spLocks noRot="1" noChangeArrowheads="1" noTextEdit="1"/>
          </p:cNvSpPr>
          <p:nvPr>
            <p:ph type="sldImg"/>
          </p:nvPr>
        </p:nvSpPr>
        <p:spPr>
          <a:ln/>
        </p:spPr>
      </p:sp>
      <p:sp>
        <p:nvSpPr>
          <p:cNvPr id="114691" name="Rectangle 3"/>
          <p:cNvSpPr>
            <a:spLocks noGrp="1" noChangeArrowheads="1"/>
          </p:cNvSpPr>
          <p:nvPr>
            <p:ph type="body" idx="1"/>
          </p:nvPr>
        </p:nvSpPr>
        <p:spPr/>
        <p:txBody>
          <a:bodyPr/>
          <a:lstStyle/>
          <a:p>
            <a:r>
              <a:rPr lang="en-US"/>
              <a:t>Library consist of such departments:</a:t>
            </a:r>
          </a:p>
          <a:p>
            <a:r>
              <a:rPr lang="en-US"/>
              <a:t>--- </a:t>
            </a:r>
            <a:r>
              <a:rPr lang="ru-RU"/>
              <a:t>document collection</a:t>
            </a:r>
          </a:p>
          <a:p>
            <a:r>
              <a:rPr lang="en-US"/>
              <a:t>----scientific processing of documents and catalogue organization</a:t>
            </a:r>
            <a:endParaRPr lang="ru-RU"/>
          </a:p>
          <a:p>
            <a:r>
              <a:rPr lang="en-US"/>
              <a:t>----</a:t>
            </a:r>
            <a:r>
              <a:rPr lang="ru-RU"/>
              <a:t>educational literature service</a:t>
            </a:r>
          </a:p>
          <a:p>
            <a:r>
              <a:rPr lang="en-US"/>
              <a:t>----</a:t>
            </a:r>
            <a:r>
              <a:rPr lang="ru-RU"/>
              <a:t>scientific literature service</a:t>
            </a:r>
          </a:p>
          <a:p>
            <a:r>
              <a:rPr lang="en-US"/>
              <a:t>----organization and storage of scientific literature</a:t>
            </a:r>
            <a:endParaRPr lang="ru-RU"/>
          </a:p>
          <a:p>
            <a:r>
              <a:rPr lang="en-US"/>
              <a:t>---</a:t>
            </a:r>
            <a:r>
              <a:rPr lang="ru-RU"/>
              <a:t>information bibliography work</a:t>
            </a:r>
          </a:p>
          <a:p>
            <a:r>
              <a:rPr lang="en-US"/>
              <a:t>---</a:t>
            </a:r>
            <a:r>
              <a:rPr lang="ru-RU"/>
              <a:t>literature in foreign languages</a:t>
            </a:r>
          </a:p>
          <a:p>
            <a:endParaRPr lang="ru-RU"/>
          </a:p>
          <a:p>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E0D7B6-5223-4B64-B4AA-7C43E4977D85}" type="slidenum">
              <a:rPr lang="ru-RU"/>
              <a:pPr/>
              <a:t>4</a:t>
            </a:fld>
            <a:endParaRPr lang="ru-RU"/>
          </a:p>
        </p:txBody>
      </p:sp>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p:txBody>
          <a:bodyPr/>
          <a:lstStyle/>
          <a:p>
            <a:r>
              <a:rPr lang="en-US"/>
              <a:t>Library provides:</a:t>
            </a:r>
          </a:p>
          <a:p>
            <a:r>
              <a:rPr lang="en-US"/>
              <a:t>--textbooks, handbooks, </a:t>
            </a:r>
            <a:r>
              <a:rPr lang="ru-RU"/>
              <a:t>methodological recommendations </a:t>
            </a:r>
            <a:endParaRPr lang="en-US"/>
          </a:p>
          <a:p>
            <a:r>
              <a:rPr lang="en-US"/>
              <a:t>--encyclopedias, dictionaries, atlases</a:t>
            </a:r>
          </a:p>
          <a:p>
            <a:r>
              <a:rPr lang="en-US"/>
              <a:t>--magazines, newspapers</a:t>
            </a:r>
          </a:p>
          <a:p>
            <a:r>
              <a:rPr lang="en-US"/>
              <a:t>--electronic resources – CDs, DVDs, file documents</a:t>
            </a:r>
            <a:r>
              <a:rPr lang="ru-RU"/>
              <a:t> </a:t>
            </a:r>
            <a:endParaRPr lang="en-US"/>
          </a:p>
          <a:p>
            <a:r>
              <a:rPr lang="en-US"/>
              <a:t>--unlimited approach to the </a:t>
            </a:r>
            <a:r>
              <a:rPr lang="en-US" b="1"/>
              <a:t>Internet, Wi-Fi zone, scanners, copiers.</a:t>
            </a:r>
            <a:r>
              <a:rPr lang="ru-RU"/>
              <a:t> </a:t>
            </a:r>
            <a:endParaRPr lang="en-US"/>
          </a:p>
          <a:p>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4B8E77-CBE3-49B0-BED1-054A7B4C45B3}" type="slidenum">
              <a:rPr lang="ru-RU"/>
              <a:pPr/>
              <a:t>5</a:t>
            </a:fld>
            <a:endParaRPr lang="ru-RU"/>
          </a:p>
        </p:txBody>
      </p:sp>
      <p:sp>
        <p:nvSpPr>
          <p:cNvPr id="115714" name="Rectangle 2"/>
          <p:cNvSpPr>
            <a:spLocks noRot="1" noChangeArrowheads="1" noTextEdit="1"/>
          </p:cNvSpPr>
          <p:nvPr>
            <p:ph type="sldImg"/>
          </p:nvPr>
        </p:nvSpPr>
        <p:spPr>
          <a:ln/>
        </p:spPr>
      </p:sp>
      <p:sp>
        <p:nvSpPr>
          <p:cNvPr id="115715" name="Rectangle 3"/>
          <p:cNvSpPr>
            <a:spLocks noGrp="1" noChangeArrowheads="1"/>
          </p:cNvSpPr>
          <p:nvPr>
            <p:ph type="body" idx="1"/>
          </p:nvPr>
        </p:nvSpPr>
        <p:spPr/>
        <p:txBody>
          <a:bodyPr/>
          <a:lstStyle/>
          <a:p>
            <a:r>
              <a:rPr lang="en-US"/>
              <a:t>In our library you can find </a:t>
            </a:r>
          </a:p>
          <a:p>
            <a:r>
              <a:rPr lang="en-US"/>
              <a:t>---educational </a:t>
            </a:r>
          </a:p>
          <a:p>
            <a:r>
              <a:rPr lang="en-US"/>
              <a:t>---scientific social</a:t>
            </a:r>
          </a:p>
          <a:p>
            <a:r>
              <a:rPr lang="en-US"/>
              <a:t>---economic literature </a:t>
            </a:r>
          </a:p>
          <a:p>
            <a:r>
              <a:rPr lang="en-US"/>
              <a:t>---fiction  </a:t>
            </a:r>
          </a:p>
          <a:p>
            <a:r>
              <a:rPr lang="en-US"/>
              <a:t>---literature in foreign languages</a:t>
            </a:r>
          </a:p>
          <a:p>
            <a:r>
              <a:rPr lang="en-US"/>
              <a:t>---rare publications </a:t>
            </a:r>
          </a:p>
          <a:p>
            <a:endParaRPr lang="ru-RU"/>
          </a:p>
          <a:p>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145598-F15E-4A3F-85DA-806C90B6B863}" type="slidenum">
              <a:rPr lang="ru-RU"/>
              <a:pPr/>
              <a:t>6</a:t>
            </a:fld>
            <a:endParaRPr lang="ru-RU"/>
          </a:p>
        </p:txBody>
      </p:sp>
      <p:sp>
        <p:nvSpPr>
          <p:cNvPr id="116738" name="Rectangle 2"/>
          <p:cNvSpPr>
            <a:spLocks noRot="1" noChangeArrowheads="1" noTextEdit="1"/>
          </p:cNvSpPr>
          <p:nvPr>
            <p:ph type="sldImg"/>
          </p:nvPr>
        </p:nvSpPr>
        <p:spPr>
          <a:ln/>
        </p:spPr>
      </p:sp>
      <p:sp>
        <p:nvSpPr>
          <p:cNvPr id="116739" name="Rectangle 3"/>
          <p:cNvSpPr>
            <a:spLocks noGrp="1" noChangeArrowheads="1"/>
          </p:cNvSpPr>
          <p:nvPr>
            <p:ph type="body" idx="1"/>
          </p:nvPr>
        </p:nvSpPr>
        <p:spPr/>
        <p:txBody>
          <a:bodyPr/>
          <a:lstStyle/>
          <a:p>
            <a:r>
              <a:rPr lang="en-US" sz="900"/>
              <a:t>The </a:t>
            </a:r>
            <a:r>
              <a:rPr lang="en-US" sz="900">
                <a:solidFill>
                  <a:srgbClr val="FF9900"/>
                </a:solidFill>
              </a:rPr>
              <a:t>Library Catalog</a:t>
            </a:r>
            <a:r>
              <a:rPr lang="en-US" sz="900"/>
              <a:t> is your guide to locating the vast resources of the library</a:t>
            </a:r>
          </a:p>
          <a:p>
            <a:r>
              <a:rPr lang="en-US" sz="900"/>
              <a:t>Library has such catalogs :</a:t>
            </a:r>
          </a:p>
          <a:p>
            <a:r>
              <a:rPr lang="en-US"/>
              <a:t>---alphabetic</a:t>
            </a:r>
          </a:p>
          <a:p>
            <a:r>
              <a:rPr lang="en-US"/>
              <a:t>---systemic</a:t>
            </a:r>
          </a:p>
          <a:p>
            <a:r>
              <a:rPr lang="en-US"/>
              <a:t>---subject </a:t>
            </a:r>
          </a:p>
          <a:p>
            <a:r>
              <a:rPr lang="en-US"/>
              <a:t>---topical and reference </a:t>
            </a:r>
            <a:r>
              <a:rPr lang="en-US" b="1"/>
              <a:t>card indices</a:t>
            </a:r>
            <a:endParaRPr lang="en-US"/>
          </a:p>
          <a:p>
            <a:r>
              <a:rPr lang="en-US" b="1"/>
              <a:t>--electronic index </a:t>
            </a:r>
            <a:r>
              <a:rPr lang="en-US"/>
              <a:t>(since 1991)</a:t>
            </a:r>
          </a:p>
          <a:p>
            <a:r>
              <a:rPr lang="en-US" b="1"/>
              <a:t>--electronic databases</a:t>
            </a:r>
            <a:r>
              <a:rPr lang="ru-RU"/>
              <a:t> </a:t>
            </a:r>
          </a:p>
          <a:p>
            <a:endParaRPr lang="ru-RU" sz="900" i="1" u="sn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9769F6-DC31-4F2E-9AB3-2BC3885D6161}" type="slidenum">
              <a:rPr lang="ru-RU"/>
              <a:pPr/>
              <a:t>7</a:t>
            </a:fld>
            <a:endParaRPr lang="ru-RU"/>
          </a:p>
        </p:txBody>
      </p:sp>
      <p:sp>
        <p:nvSpPr>
          <p:cNvPr id="117762" name="Rectangle 2"/>
          <p:cNvSpPr>
            <a:spLocks noRot="1" noChangeArrowheads="1" noTextEdit="1"/>
          </p:cNvSpPr>
          <p:nvPr>
            <p:ph type="sldImg"/>
          </p:nvPr>
        </p:nvSpPr>
        <p:spPr>
          <a:ln/>
        </p:spPr>
      </p:sp>
      <p:sp>
        <p:nvSpPr>
          <p:cNvPr id="117763" name="Rectangle 3"/>
          <p:cNvSpPr>
            <a:spLocks noGrp="1" noChangeArrowheads="1"/>
          </p:cNvSpPr>
          <p:nvPr>
            <p:ph type="body" idx="1"/>
          </p:nvPr>
        </p:nvSpPr>
        <p:spPr/>
        <p:txBody>
          <a:bodyPr/>
          <a:lstStyle/>
          <a:p>
            <a:r>
              <a:rPr lang="en-US"/>
              <a:t>The card catalog is the traditional key to the books in a library. There are cards entered under the name of the author, title, and one or more subjects. The call number indicates where you will find the book on the shelf.</a:t>
            </a:r>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351C86-626D-4C7D-BA64-4C74A17C187B}" type="slidenum">
              <a:rPr lang="ru-RU"/>
              <a:pPr/>
              <a:t>8</a:t>
            </a:fld>
            <a:endParaRPr lang="ru-RU"/>
          </a:p>
        </p:txBody>
      </p:sp>
      <p:sp>
        <p:nvSpPr>
          <p:cNvPr id="120834" name="Rectangle 2"/>
          <p:cNvSpPr>
            <a:spLocks noRot="1" noChangeArrowheads="1" noTextEdit="1"/>
          </p:cNvSpPr>
          <p:nvPr>
            <p:ph type="sldImg"/>
          </p:nvPr>
        </p:nvSpPr>
        <p:spPr>
          <a:ln/>
        </p:spPr>
      </p:sp>
      <p:sp>
        <p:nvSpPr>
          <p:cNvPr id="120835" name="Rectangle 3"/>
          <p:cNvSpPr>
            <a:spLocks noGrp="1" noChangeArrowheads="1"/>
          </p:cNvSpPr>
          <p:nvPr>
            <p:ph type="body" idx="1"/>
          </p:nvPr>
        </p:nvSpPr>
        <p:spPr/>
        <p:txBody>
          <a:bodyPr/>
          <a:lstStyle/>
          <a:p>
            <a:r>
              <a:rPr lang="ru-RU">
                <a:solidFill>
                  <a:srgbClr val="FF9900"/>
                </a:solidFill>
              </a:rPr>
              <a:t>Library for </a:t>
            </a:r>
            <a:r>
              <a:rPr lang="en-US">
                <a:solidFill>
                  <a:srgbClr val="FF9900"/>
                </a:solidFill>
              </a:rPr>
              <a:t/>
            </a:r>
            <a:br>
              <a:rPr lang="en-US">
                <a:solidFill>
                  <a:srgbClr val="FF9900"/>
                </a:solidFill>
              </a:rPr>
            </a:br>
            <a:r>
              <a:rPr lang="en-US">
                <a:solidFill>
                  <a:srgbClr val="FF9900"/>
                </a:solidFill>
              </a:rPr>
              <a:t>E</a:t>
            </a:r>
            <a:r>
              <a:rPr lang="ru-RU">
                <a:solidFill>
                  <a:srgbClr val="FF9900"/>
                </a:solidFill>
              </a:rPr>
              <a:t>nglish medium students</a:t>
            </a:r>
            <a:r>
              <a:rPr lang="en-US">
                <a:solidFill>
                  <a:srgbClr val="FF9900"/>
                </a:solidFill>
              </a:rPr>
              <a:t>.</a:t>
            </a:r>
          </a:p>
          <a:p>
            <a:r>
              <a:rPr lang="en-US"/>
              <a:t>This is a department of the Scientific library of the Kharkiv National Medical University, began its work by 01.02.2011.</a:t>
            </a:r>
          </a:p>
          <a:p>
            <a:endParaRPr lang="ru-RU"/>
          </a:p>
          <a:p>
            <a:endParaRPr lang="ru-RU" i="1">
              <a:solidFill>
                <a:srgbClr val="FF99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92EA26-D4BE-4663-8409-2580C19B0F61}" type="slidenum">
              <a:rPr lang="ru-RU"/>
              <a:pPr/>
              <a:t>9</a:t>
            </a:fld>
            <a:endParaRPr lang="ru-RU"/>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r>
              <a:rPr lang="en-US" sz="900">
                <a:solidFill>
                  <a:srgbClr val="FF9900"/>
                </a:solidFill>
              </a:rPr>
              <a:t>LIBRARY   FOR   ENGLISH   MEDIUM STUDENTS located in building “B”, ground floor. </a:t>
            </a:r>
            <a:r>
              <a:rPr lang="en-US"/>
              <a:t>Work hours : 9.00 a.m. – 5.00 p.m., except Saturday and Sunday. Last Friday each month is cleaning day.</a:t>
            </a:r>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130745-20C8-43BB-ABE1-658B74BC78E6}" type="slidenum">
              <a:rPr lang="ru-RU"/>
              <a:pPr/>
              <a:t>10</a:t>
            </a:fld>
            <a:endParaRPr lang="ru-RU"/>
          </a:p>
        </p:txBody>
      </p:sp>
      <p:sp>
        <p:nvSpPr>
          <p:cNvPr id="122882" name="Rectangle 2"/>
          <p:cNvSpPr>
            <a:spLocks noRot="1" noChangeArrowheads="1" noTextEdit="1"/>
          </p:cNvSpPr>
          <p:nvPr>
            <p:ph type="sldImg"/>
          </p:nvPr>
        </p:nvSpPr>
        <p:spPr>
          <a:ln/>
        </p:spPr>
      </p:sp>
      <p:sp>
        <p:nvSpPr>
          <p:cNvPr id="122883" name="Rectangle 3"/>
          <p:cNvSpPr>
            <a:spLocks noGrp="1" noChangeArrowheads="1"/>
          </p:cNvSpPr>
          <p:nvPr>
            <p:ph type="body" idx="1"/>
          </p:nvPr>
        </p:nvSpPr>
        <p:spPr/>
        <p:txBody>
          <a:bodyPr/>
          <a:lstStyle/>
          <a:p>
            <a:r>
              <a:rPr lang="en-US"/>
              <a:t>General Fund of  Foreign Literature has  74 000 publications, including 25 514 copies  of educational literature. Fund of educational literature is divided into literature, which is issued for the house and internationally known publications for self-study.</a:t>
            </a:r>
          </a:p>
          <a:p>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1AEC31-3FD2-480B-901D-701122C1F6CE}" type="slidenum">
              <a:rPr lang="ru-RU"/>
              <a:pPr/>
              <a:t>11</a:t>
            </a:fld>
            <a:endParaRPr lang="ru-RU"/>
          </a:p>
        </p:txBody>
      </p:sp>
      <p:sp>
        <p:nvSpPr>
          <p:cNvPr id="123906" name="Rectangle 2"/>
          <p:cNvSpPr>
            <a:spLocks noRot="1" noChangeArrowheads="1" noTextEdit="1"/>
          </p:cNvSpPr>
          <p:nvPr>
            <p:ph type="sldImg"/>
          </p:nvPr>
        </p:nvSpPr>
        <p:spPr>
          <a:ln/>
        </p:spPr>
      </p:sp>
      <p:sp>
        <p:nvSpPr>
          <p:cNvPr id="123907" name="Rectangle 3"/>
          <p:cNvSpPr>
            <a:spLocks noGrp="1" noChangeArrowheads="1"/>
          </p:cNvSpPr>
          <p:nvPr>
            <p:ph type="body" idx="1"/>
          </p:nvPr>
        </p:nvSpPr>
        <p:spPr/>
        <p:txBody>
          <a:bodyPr/>
          <a:lstStyle/>
          <a:p>
            <a:r>
              <a:rPr lang="en-US"/>
              <a:t>For today there are 1637 students, from 72 countries. </a:t>
            </a:r>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491E6-8B1E-46A5-8CC3-5B0770628360}" type="slidenum">
              <a:rPr lang="ru-RU"/>
              <a:pPr/>
              <a:t>12</a:t>
            </a:fld>
            <a:endParaRPr lang="ru-RU"/>
          </a:p>
        </p:txBody>
      </p:sp>
      <p:sp>
        <p:nvSpPr>
          <p:cNvPr id="124930" name="Rectangle 2"/>
          <p:cNvSpPr>
            <a:spLocks noRot="1" noChangeArrowheads="1" noTextEdit="1"/>
          </p:cNvSpPr>
          <p:nvPr>
            <p:ph type="sldImg"/>
          </p:nvPr>
        </p:nvSpPr>
        <p:spPr>
          <a:ln/>
        </p:spPr>
      </p:sp>
      <p:sp>
        <p:nvSpPr>
          <p:cNvPr id="124931" name="Rectangle 3"/>
          <p:cNvSpPr>
            <a:spLocks noGrp="1" noChangeArrowheads="1"/>
          </p:cNvSpPr>
          <p:nvPr>
            <p:ph type="body" idx="1"/>
          </p:nvPr>
        </p:nvSpPr>
        <p:spPr/>
        <p:txBody>
          <a:bodyPr/>
          <a:lstStyle/>
          <a:p>
            <a:r>
              <a:rPr lang="en-US"/>
              <a:t>From September of this year began electronic issuing of literature. </a:t>
            </a:r>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DCF425-8841-4ABB-9343-1798341D09CD}" type="slidenum">
              <a:rPr lang="ru-RU"/>
              <a:pPr/>
              <a:t>13</a:t>
            </a:fld>
            <a:endParaRPr lang="ru-RU"/>
          </a:p>
        </p:txBody>
      </p:sp>
      <p:sp>
        <p:nvSpPr>
          <p:cNvPr id="125954" name="Rectangle 2"/>
          <p:cNvSpPr>
            <a:spLocks noRot="1" noChangeArrowheads="1" noTextEdit="1"/>
          </p:cNvSpPr>
          <p:nvPr>
            <p:ph type="sldImg"/>
          </p:nvPr>
        </p:nvSpPr>
        <p:spPr>
          <a:ln/>
        </p:spPr>
      </p:sp>
      <p:sp>
        <p:nvSpPr>
          <p:cNvPr id="125955" name="Rectangle 3"/>
          <p:cNvSpPr>
            <a:spLocks noGrp="1" noChangeArrowheads="1"/>
          </p:cNvSpPr>
          <p:nvPr>
            <p:ph type="body" idx="1"/>
          </p:nvPr>
        </p:nvSpPr>
        <p:spPr/>
        <p:txBody>
          <a:bodyPr/>
          <a:lstStyle/>
          <a:p>
            <a:r>
              <a:rPr lang="en-US"/>
              <a:t>The user obtains an electronic library card, which is the only document giving the right to use library services.</a:t>
            </a:r>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EA383F-09C3-49F1-9C39-31A3F10B9030}" type="slidenum">
              <a:rPr lang="ru-RU"/>
              <a:pPr/>
              <a:t>14</a:t>
            </a:fld>
            <a:endParaRPr lang="ru-RU"/>
          </a:p>
        </p:txBody>
      </p:sp>
      <p:sp>
        <p:nvSpPr>
          <p:cNvPr id="126978" name="Rectangle 2"/>
          <p:cNvSpPr>
            <a:spLocks noRot="1" noChangeArrowheads="1" noTextEdit="1"/>
          </p:cNvSpPr>
          <p:nvPr>
            <p:ph type="sldImg"/>
          </p:nvPr>
        </p:nvSpPr>
        <p:spPr>
          <a:ln/>
        </p:spPr>
      </p:sp>
      <p:sp>
        <p:nvSpPr>
          <p:cNvPr id="126979" name="Rectangle 3"/>
          <p:cNvSpPr>
            <a:spLocks noGrp="1" noChangeArrowheads="1"/>
          </p:cNvSpPr>
          <p:nvPr>
            <p:ph type="body" idx="1"/>
          </p:nvPr>
        </p:nvSpPr>
        <p:spPr/>
        <p:txBody>
          <a:bodyPr/>
          <a:lstStyle/>
          <a:p>
            <a:r>
              <a:rPr lang="en-US"/>
              <a:t>There are  set of textbooks for first-year students.</a:t>
            </a:r>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6C8BEF-45B0-48E3-B4AF-D0B19F7EB6A9}" type="slidenum">
              <a:rPr lang="ru-RU"/>
              <a:pPr/>
              <a:t>15</a:t>
            </a:fld>
            <a:endParaRPr lang="ru-RU"/>
          </a:p>
        </p:txBody>
      </p:sp>
      <p:sp>
        <p:nvSpPr>
          <p:cNvPr id="128002" name="Rectangle 2"/>
          <p:cNvSpPr>
            <a:spLocks noRot="1" noChangeArrowheads="1" noTextEdit="1"/>
          </p:cNvSpPr>
          <p:nvPr>
            <p:ph type="sldImg"/>
          </p:nvPr>
        </p:nvSpPr>
        <p:spPr>
          <a:ln/>
        </p:spPr>
      </p:sp>
      <p:sp>
        <p:nvSpPr>
          <p:cNvPr id="128003" name="Rectangle 3"/>
          <p:cNvSpPr>
            <a:spLocks noGrp="1" noChangeArrowheads="1"/>
          </p:cNvSpPr>
          <p:nvPr>
            <p:ph type="body" idx="1"/>
          </p:nvPr>
        </p:nvSpPr>
        <p:spPr/>
        <p:txBody>
          <a:bodyPr/>
          <a:lstStyle/>
          <a:p>
            <a:r>
              <a:rPr lang="en-US"/>
              <a:t>There are set of methodical recommendation for 1- st year students.</a:t>
            </a:r>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00354" name="Rectangle 2"/>
          <p:cNvSpPr>
            <a:spLocks noGrp="1" noChangeArrowheads="1"/>
          </p:cNvSpPr>
          <p:nvPr>
            <p:ph type="ctrTitle" sz="quarter"/>
          </p:nvPr>
        </p:nvSpPr>
        <p:spPr>
          <a:xfrm>
            <a:off x="685800" y="1676400"/>
            <a:ext cx="7772400" cy="1828800"/>
          </a:xfrm>
        </p:spPr>
        <p:txBody>
          <a:bodyPr/>
          <a:lstStyle>
            <a:lvl1pPr>
              <a:defRPr/>
            </a:lvl1pPr>
          </a:lstStyle>
          <a:p>
            <a:r>
              <a:rPr lang="ru-RU"/>
              <a:t>Образец заголовка</a:t>
            </a:r>
          </a:p>
        </p:txBody>
      </p:sp>
      <p:sp>
        <p:nvSpPr>
          <p:cNvPr id="100355"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00356" name="Rectangle 4"/>
          <p:cNvSpPr>
            <a:spLocks noGrp="1" noChangeArrowheads="1"/>
          </p:cNvSpPr>
          <p:nvPr>
            <p:ph type="dt" sz="quarter" idx="2"/>
          </p:nvPr>
        </p:nvSpPr>
        <p:spPr/>
        <p:txBody>
          <a:bodyPr/>
          <a:lstStyle>
            <a:lvl1pPr>
              <a:defRPr/>
            </a:lvl1pPr>
          </a:lstStyle>
          <a:p>
            <a:endParaRPr lang="ru-RU"/>
          </a:p>
        </p:txBody>
      </p:sp>
      <p:sp>
        <p:nvSpPr>
          <p:cNvPr id="100357" name="Rectangle 5"/>
          <p:cNvSpPr>
            <a:spLocks noGrp="1" noChangeArrowheads="1"/>
          </p:cNvSpPr>
          <p:nvPr>
            <p:ph type="ftr" sz="quarter" idx="3"/>
          </p:nvPr>
        </p:nvSpPr>
        <p:spPr/>
        <p:txBody>
          <a:bodyPr/>
          <a:lstStyle>
            <a:lvl1pPr>
              <a:defRPr/>
            </a:lvl1pPr>
          </a:lstStyle>
          <a:p>
            <a:endParaRPr lang="ru-RU"/>
          </a:p>
        </p:txBody>
      </p:sp>
      <p:sp>
        <p:nvSpPr>
          <p:cNvPr id="100358" name="Rectangle 6"/>
          <p:cNvSpPr>
            <a:spLocks noGrp="1" noChangeArrowheads="1"/>
          </p:cNvSpPr>
          <p:nvPr>
            <p:ph type="sldNum" sz="quarter" idx="4"/>
          </p:nvPr>
        </p:nvSpPr>
        <p:spPr/>
        <p:txBody>
          <a:bodyPr/>
          <a:lstStyle>
            <a:lvl1pPr>
              <a:defRPr/>
            </a:lvl1pPr>
          </a:lstStyle>
          <a:p>
            <a:fld id="{0E1B25EB-6BD2-480E-A2E4-07C303B80EFD}"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58245BF-4A45-4EA8-A835-89CB246922F6}"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2B7F43F-4497-449F-984B-C14A6D0869DA}"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4191328-E3BA-4A85-88DB-2B641108BD35}"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766961FF-9D98-4201-91DC-7A74C080B453}"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69623D0-E61E-48F4-AF43-92D3DE9073C4}"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B16C86C3-A9DF-4337-AD9C-68463B2F49A5}"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9C79992C-744E-4197-8655-63C835511CC1}"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4F685C6-204D-47F1-8655-DF06DB02243B}"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D774E51E-4787-4173-831A-058C5984C3F3}"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381000"/>
            <a:ext cx="2057400"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381000"/>
            <a:ext cx="60198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698B2121-DB6C-400C-8904-DF00C311C225}"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99331"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9933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endParaRPr lang="ru-RU"/>
          </a:p>
        </p:txBody>
      </p:sp>
      <p:sp>
        <p:nvSpPr>
          <p:cNvPr id="9933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endParaRPr lang="ru-RU"/>
          </a:p>
        </p:txBody>
      </p:sp>
      <p:sp>
        <p:nvSpPr>
          <p:cNvPr id="9933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fld id="{A02E89FF-FFED-4AF7-8B8C-150B6FEC33D1}"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6.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188913"/>
            <a:ext cx="7772400" cy="1511300"/>
          </a:xfrm>
        </p:spPr>
        <p:txBody>
          <a:bodyPr/>
          <a:lstStyle/>
          <a:p>
            <a:r>
              <a:rPr lang="en-US" sz="5400" i="1">
                <a:latin typeface="Algerian" pitchFamily="82" charset="0"/>
              </a:rPr>
              <a:t>Getting to Know </a:t>
            </a:r>
            <a:br>
              <a:rPr lang="en-US" sz="5400" i="1">
                <a:latin typeface="Algerian" pitchFamily="82" charset="0"/>
              </a:rPr>
            </a:br>
            <a:r>
              <a:rPr lang="en-US" sz="5400" i="1">
                <a:latin typeface="Algerian" pitchFamily="82" charset="0"/>
              </a:rPr>
              <a:t>the Library</a:t>
            </a:r>
            <a:endParaRPr lang="ru-RU" sz="5400" i="1">
              <a:latin typeface="Algerian" pitchFamily="82" charset="0"/>
            </a:endParaRPr>
          </a:p>
        </p:txBody>
      </p:sp>
      <p:pic>
        <p:nvPicPr>
          <p:cNvPr id="2052" name="Picture 4" descr="DSCN9684_1"/>
          <p:cNvPicPr>
            <a:picLocks noChangeAspect="1" noChangeArrowheads="1"/>
          </p:cNvPicPr>
          <p:nvPr>
            <p:ph type="subTitle" idx="1"/>
          </p:nvPr>
        </p:nvPicPr>
        <p:blipFill>
          <a:blip r:embed="rId3" cstate="print"/>
          <a:srcRect/>
          <a:stretch>
            <a:fillRect/>
          </a:stretch>
        </p:blipFill>
        <p:spPr>
          <a:xfrm>
            <a:off x="755650" y="1773238"/>
            <a:ext cx="7561263" cy="4314825"/>
          </a:xfrm>
          <a:noFill/>
          <a:ln w="25400">
            <a:solidFill>
              <a:srgbClr val="FFCC99"/>
            </a:solidFill>
          </a:ln>
        </p:spPr>
      </p:pic>
      <p:sp>
        <p:nvSpPr>
          <p:cNvPr id="2054" name="Rectangle 6"/>
          <p:cNvSpPr>
            <a:spLocks noChangeArrowheads="1"/>
          </p:cNvSpPr>
          <p:nvPr/>
        </p:nvSpPr>
        <p:spPr bwMode="auto">
          <a:xfrm>
            <a:off x="3132138" y="6381750"/>
            <a:ext cx="3313112" cy="366713"/>
          </a:xfrm>
          <a:prstGeom prst="rect">
            <a:avLst/>
          </a:prstGeom>
          <a:noFill/>
          <a:ln w="9525">
            <a:noFill/>
            <a:miter lim="800000"/>
            <a:headEnd/>
            <a:tailEnd/>
          </a:ln>
          <a:effectLst/>
        </p:spPr>
        <p:txBody>
          <a:bodyPr anchor="ctr">
            <a:spAutoFit/>
          </a:bodyPr>
          <a:lstStyle/>
          <a:p>
            <a:pPr algn="ctr"/>
            <a:r>
              <a:rPr lang="en-US" b="1" i="1">
                <a:solidFill>
                  <a:srgbClr val="FF9900"/>
                </a:solidFill>
                <a:latin typeface="Arial" charset="0"/>
              </a:rPr>
              <a:t>Building «B», ground floor</a:t>
            </a:r>
            <a:r>
              <a:rPr lang="en-US">
                <a:solidFill>
                  <a:srgbClr val="FF3300"/>
                </a:solidFill>
                <a:latin typeface="Arial" charset="0"/>
              </a:rPr>
              <a:t>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a:xfrm>
            <a:off x="395288" y="476250"/>
            <a:ext cx="8229600" cy="5832475"/>
          </a:xfrm>
        </p:spPr>
        <p:txBody>
          <a:bodyPr/>
          <a:lstStyle/>
          <a:p>
            <a:pPr algn="ctr">
              <a:buFont typeface="Wingdings" pitchFamily="2" charset="2"/>
              <a:buNone/>
            </a:pPr>
            <a:r>
              <a:rPr lang="en-US" sz="5400" i="1" u="sng">
                <a:solidFill>
                  <a:srgbClr val="FF9900"/>
                </a:solidFill>
                <a:latin typeface="Times New Roman" pitchFamily="18" charset="0"/>
              </a:rPr>
              <a:t>Libraries - or media centers in high schools -</a:t>
            </a:r>
          </a:p>
          <a:p>
            <a:pPr algn="ctr">
              <a:buFont typeface="Wingdings" pitchFamily="2" charset="2"/>
              <a:buNone/>
            </a:pPr>
            <a:r>
              <a:rPr lang="en-US" sz="5400" i="1">
                <a:latin typeface="Times New Roman" pitchFamily="18" charset="0"/>
              </a:rPr>
              <a:t>  contain more information than any one person could learn in a lifetime</a:t>
            </a:r>
            <a:endParaRPr lang="ru-RU" sz="5400" i="1">
              <a:latin typeface="Times New Roman" pitchFamily="18" charset="0"/>
            </a:endParaRPr>
          </a:p>
          <a:p>
            <a:endParaRPr lang="ru-RU"/>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i="1">
                <a:solidFill>
                  <a:srgbClr val="FF9900"/>
                </a:solidFill>
              </a:rPr>
              <a:t>Library structure</a:t>
            </a:r>
            <a:r>
              <a:rPr lang="uk-UA" i="1">
                <a:solidFill>
                  <a:srgbClr val="FF9900"/>
                </a:solidFill>
              </a:rPr>
              <a:t>:</a:t>
            </a:r>
            <a:endParaRPr lang="ru-RU" i="1">
              <a:solidFill>
                <a:srgbClr val="FF9900"/>
              </a:solidFill>
            </a:endParaRPr>
          </a:p>
        </p:txBody>
      </p:sp>
      <p:sp>
        <p:nvSpPr>
          <p:cNvPr id="15363" name="Rectangle 3"/>
          <p:cNvSpPr>
            <a:spLocks noGrp="1" noChangeArrowheads="1"/>
          </p:cNvSpPr>
          <p:nvPr>
            <p:ph type="body" idx="1"/>
          </p:nvPr>
        </p:nvSpPr>
        <p:spPr/>
        <p:txBody>
          <a:bodyPr/>
          <a:lstStyle/>
          <a:p>
            <a:pPr>
              <a:lnSpc>
                <a:spcPct val="80000"/>
              </a:lnSpc>
              <a:buFont typeface="Wingdings" pitchFamily="2" charset="2"/>
              <a:buNone/>
            </a:pPr>
            <a:r>
              <a:rPr lang="en-US" sz="2800" u="sng"/>
              <a:t>Departments</a:t>
            </a:r>
            <a:r>
              <a:rPr lang="uk-UA" sz="2800" u="sng"/>
              <a:t>:</a:t>
            </a:r>
            <a:endParaRPr lang="ru-RU" sz="2800"/>
          </a:p>
          <a:p>
            <a:pPr>
              <a:lnSpc>
                <a:spcPct val="80000"/>
              </a:lnSpc>
            </a:pPr>
            <a:r>
              <a:rPr lang="ru-RU" sz="2800"/>
              <a:t>document collection</a:t>
            </a:r>
          </a:p>
          <a:p>
            <a:pPr>
              <a:lnSpc>
                <a:spcPct val="80000"/>
              </a:lnSpc>
            </a:pPr>
            <a:r>
              <a:rPr lang="en-US" sz="2800"/>
              <a:t>scientific processing of documents and catalogue organization</a:t>
            </a:r>
            <a:endParaRPr lang="ru-RU" sz="2800"/>
          </a:p>
          <a:p>
            <a:pPr>
              <a:lnSpc>
                <a:spcPct val="80000"/>
              </a:lnSpc>
            </a:pPr>
            <a:r>
              <a:rPr lang="ru-RU" sz="2800"/>
              <a:t>educational literature service</a:t>
            </a:r>
          </a:p>
          <a:p>
            <a:pPr>
              <a:lnSpc>
                <a:spcPct val="80000"/>
              </a:lnSpc>
            </a:pPr>
            <a:r>
              <a:rPr lang="ru-RU" sz="2800"/>
              <a:t>scientific literature service</a:t>
            </a:r>
          </a:p>
          <a:p>
            <a:pPr>
              <a:lnSpc>
                <a:spcPct val="80000"/>
              </a:lnSpc>
            </a:pPr>
            <a:r>
              <a:rPr lang="en-US" sz="2800"/>
              <a:t>organization and storage of scientific literature</a:t>
            </a:r>
            <a:endParaRPr lang="ru-RU" sz="2800"/>
          </a:p>
          <a:p>
            <a:pPr>
              <a:lnSpc>
                <a:spcPct val="80000"/>
              </a:lnSpc>
            </a:pPr>
            <a:r>
              <a:rPr lang="ru-RU" sz="2800"/>
              <a:t>information bibliography work</a:t>
            </a:r>
          </a:p>
          <a:p>
            <a:pPr>
              <a:lnSpc>
                <a:spcPct val="80000"/>
              </a:lnSpc>
            </a:pPr>
            <a:r>
              <a:rPr lang="ru-RU" sz="2800"/>
              <a:t>literature in foreign languages</a:t>
            </a:r>
          </a:p>
          <a:p>
            <a:pPr>
              <a:lnSpc>
                <a:spcPct val="80000"/>
              </a:lnSpc>
              <a:buFont typeface="Wingdings" pitchFamily="2" charset="2"/>
              <a:buNone/>
            </a:pPr>
            <a:endParaRPr lang="ru-RU" sz="280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50825" y="333375"/>
            <a:ext cx="8229600" cy="1143000"/>
          </a:xfrm>
        </p:spPr>
        <p:txBody>
          <a:bodyPr/>
          <a:lstStyle/>
          <a:p>
            <a:r>
              <a:rPr lang="ru-RU" sz="4000" i="1">
                <a:solidFill>
                  <a:srgbClr val="FF9900"/>
                </a:solidFill>
              </a:rPr>
              <a:t>What the library provides</a:t>
            </a:r>
            <a:r>
              <a:rPr lang="en-US" sz="4000" i="1">
                <a:solidFill>
                  <a:srgbClr val="FF9900"/>
                </a:solidFill>
              </a:rPr>
              <a:t>?</a:t>
            </a:r>
            <a:endParaRPr lang="ru-RU" sz="4000" i="1">
              <a:solidFill>
                <a:srgbClr val="FF9900"/>
              </a:solidFill>
            </a:endParaRPr>
          </a:p>
        </p:txBody>
      </p:sp>
      <p:sp>
        <p:nvSpPr>
          <p:cNvPr id="3075" name="Rectangle 3"/>
          <p:cNvSpPr>
            <a:spLocks noGrp="1" noChangeArrowheads="1"/>
          </p:cNvSpPr>
          <p:nvPr>
            <p:ph type="body" idx="1"/>
          </p:nvPr>
        </p:nvSpPr>
        <p:spPr>
          <a:xfrm>
            <a:off x="323850" y="1341438"/>
            <a:ext cx="8229600" cy="4525962"/>
          </a:xfrm>
        </p:spPr>
        <p:txBody>
          <a:bodyPr/>
          <a:lstStyle/>
          <a:p>
            <a:r>
              <a:rPr lang="en-US"/>
              <a:t>textbooks, handbooks, </a:t>
            </a:r>
            <a:r>
              <a:rPr lang="ru-RU"/>
              <a:t>methodological recommendations </a:t>
            </a:r>
            <a:endParaRPr lang="en-US"/>
          </a:p>
          <a:p>
            <a:r>
              <a:rPr lang="en-US"/>
              <a:t>encyclopedias, dictionaries, atlases</a:t>
            </a:r>
          </a:p>
          <a:p>
            <a:r>
              <a:rPr lang="en-US"/>
              <a:t>magazines, newspapers</a:t>
            </a:r>
          </a:p>
          <a:p>
            <a:r>
              <a:rPr lang="en-US"/>
              <a:t>electronic resources – CDs, DVDs, file documents</a:t>
            </a:r>
            <a:r>
              <a:rPr lang="ru-RU"/>
              <a:t> </a:t>
            </a:r>
            <a:endParaRPr lang="en-US"/>
          </a:p>
          <a:p>
            <a:r>
              <a:rPr lang="en-US"/>
              <a:t>unlimited approach to the </a:t>
            </a:r>
            <a:r>
              <a:rPr lang="en-US" b="1"/>
              <a:t>Internet, Wi-Fi zone, scanners, copiers.</a:t>
            </a:r>
            <a:r>
              <a:rPr lang="ru-RU"/>
              <a:t> </a:t>
            </a:r>
            <a:endParaRPr lang="en-US"/>
          </a:p>
          <a:p>
            <a:endParaRPr lang="en-US"/>
          </a:p>
          <a:p>
            <a:endParaRPr lang="ru-RU"/>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23850" y="333375"/>
            <a:ext cx="8229600" cy="1143000"/>
          </a:xfrm>
        </p:spPr>
        <p:txBody>
          <a:bodyPr/>
          <a:lstStyle/>
          <a:p>
            <a:r>
              <a:rPr lang="en-US" i="1">
                <a:solidFill>
                  <a:srgbClr val="FF9900"/>
                </a:solidFill>
              </a:rPr>
              <a:t>T</a:t>
            </a:r>
            <a:r>
              <a:rPr lang="ru-RU" i="1">
                <a:solidFill>
                  <a:srgbClr val="FF9900"/>
                </a:solidFill>
              </a:rPr>
              <a:t>ype</a:t>
            </a:r>
            <a:r>
              <a:rPr lang="en-US" i="1">
                <a:solidFill>
                  <a:srgbClr val="FF9900"/>
                </a:solidFill>
              </a:rPr>
              <a:t>s</a:t>
            </a:r>
            <a:r>
              <a:rPr lang="ru-RU" i="1">
                <a:solidFill>
                  <a:srgbClr val="FF9900"/>
                </a:solidFill>
              </a:rPr>
              <a:t> of publication</a:t>
            </a:r>
            <a:r>
              <a:rPr lang="en-US" i="1">
                <a:solidFill>
                  <a:srgbClr val="FF9900"/>
                </a:solidFill>
              </a:rPr>
              <a:t>s</a:t>
            </a:r>
            <a:r>
              <a:rPr lang="ru-RU"/>
              <a:t> </a:t>
            </a:r>
          </a:p>
        </p:txBody>
      </p:sp>
      <p:sp>
        <p:nvSpPr>
          <p:cNvPr id="6147" name="Rectangle 3"/>
          <p:cNvSpPr>
            <a:spLocks noGrp="1" noChangeArrowheads="1"/>
          </p:cNvSpPr>
          <p:nvPr>
            <p:ph type="body" idx="1"/>
          </p:nvPr>
        </p:nvSpPr>
        <p:spPr>
          <a:xfrm>
            <a:off x="468313" y="1412875"/>
            <a:ext cx="8229600" cy="4525963"/>
          </a:xfrm>
        </p:spPr>
        <p:txBody>
          <a:bodyPr/>
          <a:lstStyle/>
          <a:p>
            <a:r>
              <a:rPr lang="en-US"/>
              <a:t>educational </a:t>
            </a:r>
          </a:p>
          <a:p>
            <a:r>
              <a:rPr lang="en-US"/>
              <a:t>scientific social</a:t>
            </a:r>
          </a:p>
          <a:p>
            <a:r>
              <a:rPr lang="en-US"/>
              <a:t>economic literature </a:t>
            </a:r>
          </a:p>
          <a:p>
            <a:r>
              <a:rPr lang="en-US"/>
              <a:t>fiction  </a:t>
            </a:r>
          </a:p>
          <a:p>
            <a:r>
              <a:rPr lang="en-US"/>
              <a:t>literature in foreign languages</a:t>
            </a:r>
          </a:p>
          <a:p>
            <a:r>
              <a:rPr lang="en-US"/>
              <a:t>rare publications </a:t>
            </a:r>
          </a:p>
          <a:p>
            <a:endParaRPr lang="ru-RU"/>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3200" i="1" u="sng"/>
              <a:t>The </a:t>
            </a:r>
            <a:r>
              <a:rPr lang="en-US" sz="3200" i="1" u="sng">
                <a:solidFill>
                  <a:srgbClr val="FF9900"/>
                </a:solidFill>
              </a:rPr>
              <a:t>Library Catalog</a:t>
            </a:r>
            <a:r>
              <a:rPr lang="en-US" sz="3200" i="1" u="sng"/>
              <a:t> is your guide to locating the vast resources of the library</a:t>
            </a:r>
            <a:endParaRPr lang="ru-RU" sz="3200" i="1" u="sng"/>
          </a:p>
        </p:txBody>
      </p:sp>
      <p:sp>
        <p:nvSpPr>
          <p:cNvPr id="9219" name="Rectangle 3"/>
          <p:cNvSpPr>
            <a:spLocks noGrp="1" noChangeArrowheads="1"/>
          </p:cNvSpPr>
          <p:nvPr>
            <p:ph type="body" idx="1"/>
          </p:nvPr>
        </p:nvSpPr>
        <p:spPr>
          <a:xfrm>
            <a:off x="468313" y="2133600"/>
            <a:ext cx="8229600" cy="4525963"/>
          </a:xfrm>
        </p:spPr>
        <p:txBody>
          <a:bodyPr/>
          <a:lstStyle/>
          <a:p>
            <a:r>
              <a:rPr lang="en-US"/>
              <a:t>alphabetic</a:t>
            </a:r>
          </a:p>
          <a:p>
            <a:r>
              <a:rPr lang="en-US"/>
              <a:t>systemic</a:t>
            </a:r>
          </a:p>
          <a:p>
            <a:r>
              <a:rPr lang="en-US"/>
              <a:t>subject </a:t>
            </a:r>
          </a:p>
          <a:p>
            <a:r>
              <a:rPr lang="en-US"/>
              <a:t>topical and reference </a:t>
            </a:r>
            <a:r>
              <a:rPr lang="en-US" b="1"/>
              <a:t>card indices</a:t>
            </a:r>
            <a:endParaRPr lang="en-US"/>
          </a:p>
          <a:p>
            <a:r>
              <a:rPr lang="en-US" b="1"/>
              <a:t>electronic index </a:t>
            </a:r>
            <a:r>
              <a:rPr lang="en-US"/>
              <a:t>(since 1991)</a:t>
            </a:r>
          </a:p>
          <a:p>
            <a:r>
              <a:rPr lang="en-US" b="1"/>
              <a:t>electronic databases</a:t>
            </a:r>
            <a:r>
              <a:rPr lang="ru-RU"/>
              <a:t>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i="1">
                <a:solidFill>
                  <a:srgbClr val="FF9900"/>
                </a:solidFill>
              </a:rPr>
              <a:t>The card catalog</a:t>
            </a:r>
            <a:endParaRPr lang="ru-RU" i="1">
              <a:solidFill>
                <a:srgbClr val="FF9900"/>
              </a:solidFill>
            </a:endParaRPr>
          </a:p>
        </p:txBody>
      </p:sp>
      <p:sp>
        <p:nvSpPr>
          <p:cNvPr id="28683" name="Rectangle 11"/>
          <p:cNvSpPr>
            <a:spLocks noGrp="1" noChangeArrowheads="1"/>
          </p:cNvSpPr>
          <p:nvPr>
            <p:ph sz="half" idx="1"/>
          </p:nvPr>
        </p:nvSpPr>
        <p:spPr>
          <a:xfrm>
            <a:off x="179388" y="1989138"/>
            <a:ext cx="2817812" cy="4114800"/>
          </a:xfrm>
        </p:spPr>
        <p:txBody>
          <a:bodyPr/>
          <a:lstStyle/>
          <a:p>
            <a:r>
              <a:rPr lang="en-US" sz="1800"/>
              <a:t>Call number of book</a:t>
            </a:r>
          </a:p>
          <a:p>
            <a:r>
              <a:rPr lang="en-US" sz="1800"/>
              <a:t>Author,  title, data</a:t>
            </a:r>
          </a:p>
          <a:p>
            <a:pPr>
              <a:buFont typeface="Wingdings" pitchFamily="2" charset="2"/>
              <a:buNone/>
            </a:pPr>
            <a:r>
              <a:rPr lang="en-US" sz="1600"/>
              <a:t>(in style of final bibliography)</a:t>
            </a:r>
          </a:p>
          <a:p>
            <a:pPr>
              <a:buFont typeface="Wingdings" pitchFamily="2" charset="2"/>
              <a:buNone/>
            </a:pPr>
            <a:endParaRPr lang="ru-RU" sz="1800"/>
          </a:p>
        </p:txBody>
      </p:sp>
      <p:sp>
        <p:nvSpPr>
          <p:cNvPr id="28684" name="Rectangle 12"/>
          <p:cNvSpPr>
            <a:spLocks noGrp="1" noChangeArrowheads="1"/>
          </p:cNvSpPr>
          <p:nvPr>
            <p:ph sz="half" idx="2"/>
          </p:nvPr>
        </p:nvSpPr>
        <p:spPr>
          <a:xfrm>
            <a:off x="3276600" y="1981200"/>
            <a:ext cx="5410200" cy="3463925"/>
          </a:xfrm>
        </p:spPr>
        <p:txBody>
          <a:bodyPr/>
          <a:lstStyle/>
          <a:p>
            <a:endParaRPr lang="ru-RU"/>
          </a:p>
        </p:txBody>
      </p:sp>
      <p:pic>
        <p:nvPicPr>
          <p:cNvPr id="28675" name="Picture 3" descr="foto2"/>
          <p:cNvPicPr>
            <a:picLocks noChangeAspect="1" noChangeArrowheads="1"/>
          </p:cNvPicPr>
          <p:nvPr/>
        </p:nvPicPr>
        <p:blipFill>
          <a:blip r:embed="rId3"/>
          <a:srcRect/>
          <a:stretch>
            <a:fillRect/>
          </a:stretch>
        </p:blipFill>
        <p:spPr bwMode="auto">
          <a:xfrm>
            <a:off x="3276600" y="2060575"/>
            <a:ext cx="5418138" cy="3311525"/>
          </a:xfrm>
          <a:prstGeom prst="rect">
            <a:avLst/>
          </a:prstGeom>
          <a:noFill/>
          <a:ln w="25400">
            <a:solidFill>
              <a:srgbClr val="333333"/>
            </a:solidFill>
            <a:miter lim="800000"/>
            <a:headEnd/>
            <a:tailEnd/>
          </a:ln>
        </p:spPr>
      </p:pic>
      <p:sp>
        <p:nvSpPr>
          <p:cNvPr id="28676" name="Oval 4"/>
          <p:cNvSpPr>
            <a:spLocks noChangeArrowheads="1"/>
          </p:cNvSpPr>
          <p:nvPr/>
        </p:nvSpPr>
        <p:spPr bwMode="auto">
          <a:xfrm>
            <a:off x="3419475" y="2492375"/>
            <a:ext cx="1368425" cy="504825"/>
          </a:xfrm>
          <a:prstGeom prst="ellipse">
            <a:avLst/>
          </a:prstGeom>
          <a:solidFill>
            <a:schemeClr val="tx1">
              <a:alpha val="0"/>
            </a:schemeClr>
          </a:solidFill>
          <a:ln w="12700">
            <a:solidFill>
              <a:schemeClr val="bg2"/>
            </a:solidFill>
            <a:round/>
            <a:headEnd/>
            <a:tailEnd/>
          </a:ln>
          <a:effectLst/>
        </p:spPr>
        <p:txBody>
          <a:bodyPr wrap="none" anchor="ctr"/>
          <a:lstStyle/>
          <a:p>
            <a:endParaRPr lang="ru-RU"/>
          </a:p>
        </p:txBody>
      </p:sp>
      <p:sp>
        <p:nvSpPr>
          <p:cNvPr id="28685" name="Oval 13"/>
          <p:cNvSpPr>
            <a:spLocks noChangeArrowheads="1"/>
          </p:cNvSpPr>
          <p:nvPr/>
        </p:nvSpPr>
        <p:spPr bwMode="auto">
          <a:xfrm>
            <a:off x="3203575" y="2852738"/>
            <a:ext cx="5545138" cy="1439862"/>
          </a:xfrm>
          <a:prstGeom prst="ellipse">
            <a:avLst/>
          </a:prstGeom>
          <a:solidFill>
            <a:schemeClr val="accent1">
              <a:alpha val="0"/>
            </a:schemeClr>
          </a:solidFill>
          <a:ln w="12700">
            <a:solidFill>
              <a:schemeClr val="accent2"/>
            </a:solidFill>
            <a:round/>
            <a:headEnd/>
            <a:tailEnd/>
          </a:ln>
          <a:effectLst/>
        </p:spPr>
        <p:txBody>
          <a:bodyPr wrap="none" anchor="ctr"/>
          <a:lstStyle/>
          <a:p>
            <a:endParaRPr lang="ru-RU"/>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ru-RU" sz="4000" i="1">
                <a:solidFill>
                  <a:srgbClr val="FF9900"/>
                </a:solidFill>
              </a:rPr>
              <a:t>Library for </a:t>
            </a:r>
            <a:r>
              <a:rPr lang="en-US" sz="4000" i="1">
                <a:solidFill>
                  <a:srgbClr val="FF9900"/>
                </a:solidFill>
              </a:rPr>
              <a:t/>
            </a:r>
            <a:br>
              <a:rPr lang="en-US" sz="4000" i="1">
                <a:solidFill>
                  <a:srgbClr val="FF9900"/>
                </a:solidFill>
              </a:rPr>
            </a:br>
            <a:r>
              <a:rPr lang="ru-RU" sz="4000" i="1">
                <a:solidFill>
                  <a:srgbClr val="FF9900"/>
                </a:solidFill>
              </a:rPr>
              <a:t>English medium students</a:t>
            </a:r>
          </a:p>
        </p:txBody>
      </p:sp>
      <p:pic>
        <p:nvPicPr>
          <p:cNvPr id="10247" name="Picture 7"/>
          <p:cNvPicPr>
            <a:picLocks noChangeAspect="1" noChangeArrowheads="1"/>
          </p:cNvPicPr>
          <p:nvPr>
            <p:ph type="body" sz="half" idx="1"/>
          </p:nvPr>
        </p:nvPicPr>
        <p:blipFill>
          <a:blip r:embed="rId3" cstate="print"/>
          <a:srcRect/>
          <a:stretch>
            <a:fillRect/>
          </a:stretch>
        </p:blipFill>
        <p:spPr>
          <a:xfrm>
            <a:off x="3419475" y="1989138"/>
            <a:ext cx="5400675" cy="4103687"/>
          </a:xfrm>
          <a:noFill/>
          <a:ln w="25400">
            <a:solidFill>
              <a:srgbClr val="FFCC99"/>
            </a:solidFill>
          </a:ln>
        </p:spPr>
      </p:pic>
      <p:sp>
        <p:nvSpPr>
          <p:cNvPr id="10248" name="Rectangle 8"/>
          <p:cNvSpPr>
            <a:spLocks noGrp="1" noChangeArrowheads="1"/>
          </p:cNvSpPr>
          <p:nvPr>
            <p:ph type="body" sz="half" idx="2"/>
          </p:nvPr>
        </p:nvSpPr>
        <p:spPr>
          <a:xfrm>
            <a:off x="179388" y="1916113"/>
            <a:ext cx="2808287" cy="4114800"/>
          </a:xfrm>
        </p:spPr>
        <p:txBody>
          <a:bodyPr/>
          <a:lstStyle/>
          <a:p>
            <a:r>
              <a:rPr lang="en-US" sz="2400"/>
              <a:t>This is a department of the Scientific library of the Kharkiv National Medical University</a:t>
            </a:r>
            <a:r>
              <a:rPr lang="ru-RU" sz="2400"/>
              <a:t> </a:t>
            </a:r>
            <a:endParaRPr lang="en-US" sz="2400"/>
          </a:p>
          <a:p>
            <a:r>
              <a:rPr lang="en-US" sz="2400"/>
              <a:t>began its work by 01.02.2011</a:t>
            </a:r>
          </a:p>
          <a:p>
            <a:endParaRPr lang="ru-RU" sz="2400"/>
          </a:p>
          <a:p>
            <a:endParaRPr lang="ru-RU" sz="240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sz="3200" b="1"/>
              <a:t/>
            </a:r>
            <a:br>
              <a:rPr lang="en-US" sz="3200" b="1"/>
            </a:br>
            <a:r>
              <a:rPr lang="en-US" sz="3200" i="1">
                <a:solidFill>
                  <a:srgbClr val="FF9900"/>
                </a:solidFill>
              </a:rPr>
              <a:t>LIBRARY   FOR   ENGLISH   MEDIUM</a:t>
            </a:r>
            <a:br>
              <a:rPr lang="en-US" sz="3200" i="1">
                <a:solidFill>
                  <a:srgbClr val="FF9900"/>
                </a:solidFill>
              </a:rPr>
            </a:br>
            <a:r>
              <a:rPr lang="en-US" sz="3200" i="1">
                <a:solidFill>
                  <a:srgbClr val="FF9900"/>
                </a:solidFill>
              </a:rPr>
              <a:t>STUDENTS</a:t>
            </a:r>
            <a:br>
              <a:rPr lang="en-US" sz="3200" i="1">
                <a:solidFill>
                  <a:srgbClr val="FF9900"/>
                </a:solidFill>
              </a:rPr>
            </a:br>
            <a:endParaRPr lang="ru-RU" sz="3200" i="1">
              <a:solidFill>
                <a:srgbClr val="FF9900"/>
              </a:solidFill>
            </a:endParaRPr>
          </a:p>
        </p:txBody>
      </p:sp>
      <p:sp>
        <p:nvSpPr>
          <p:cNvPr id="18435" name="Rectangle 3"/>
          <p:cNvSpPr>
            <a:spLocks noGrp="1" noChangeArrowheads="1"/>
          </p:cNvSpPr>
          <p:nvPr>
            <p:ph type="body" idx="1"/>
          </p:nvPr>
        </p:nvSpPr>
        <p:spPr>
          <a:xfrm>
            <a:off x="755650" y="1773238"/>
            <a:ext cx="7942263" cy="4741862"/>
          </a:xfrm>
        </p:spPr>
        <p:txBody>
          <a:bodyPr/>
          <a:lstStyle/>
          <a:p>
            <a:pPr marL="0" indent="0" algn="ctr">
              <a:buFont typeface="Wingdings" pitchFamily="2" charset="2"/>
              <a:buNone/>
            </a:pPr>
            <a:r>
              <a:rPr lang="en-US" b="1" i="1"/>
              <a:t>   </a:t>
            </a:r>
            <a:r>
              <a:rPr lang="en-US" b="1"/>
              <a:t>Building «B», ground floor </a:t>
            </a:r>
          </a:p>
          <a:p>
            <a:pPr marL="0" indent="0" algn="ctr">
              <a:buFont typeface="Wingdings" pitchFamily="2" charset="2"/>
              <a:buNone/>
            </a:pPr>
            <a:endParaRPr lang="en-US" b="1"/>
          </a:p>
          <a:p>
            <a:pPr marL="0" indent="0" algn="ctr">
              <a:buFont typeface="Wingdings" pitchFamily="2" charset="2"/>
              <a:buNone/>
            </a:pPr>
            <a:r>
              <a:rPr lang="en-US"/>
              <a:t>Work hours : 9.00 a.m. –  5.00 p.m.,              except Saturday and Sunday</a:t>
            </a:r>
            <a:endParaRPr lang="en-US" sz="4000" b="1"/>
          </a:p>
          <a:p>
            <a:pPr marL="0" indent="0" algn="ctr">
              <a:buFont typeface="Wingdings" pitchFamily="2" charset="2"/>
              <a:buNone/>
            </a:pPr>
            <a:r>
              <a:rPr lang="en-US" b="1"/>
              <a:t>    </a:t>
            </a:r>
          </a:p>
          <a:p>
            <a:pPr marL="0" indent="0" algn="ctr">
              <a:buFont typeface="Wingdings" pitchFamily="2" charset="2"/>
              <a:buNone/>
            </a:pPr>
            <a:r>
              <a:rPr lang="en-US" b="1"/>
              <a:t> Last Friday each month is </a:t>
            </a:r>
          </a:p>
          <a:p>
            <a:pPr marL="0" indent="0" algn="ctr">
              <a:buFont typeface="Wingdings" pitchFamily="2" charset="2"/>
              <a:buNone/>
            </a:pPr>
            <a:r>
              <a:rPr lang="en-US" b="1"/>
              <a:t>cleaning day</a:t>
            </a:r>
            <a:endParaRPr lang="ru-RU" b="1"/>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95288" y="260350"/>
            <a:ext cx="8229600" cy="981075"/>
          </a:xfrm>
        </p:spPr>
        <p:txBody>
          <a:bodyPr/>
          <a:lstStyle/>
          <a:p>
            <a:r>
              <a:rPr lang="ru-RU" sz="3600" i="1">
                <a:solidFill>
                  <a:srgbClr val="FF9900"/>
                </a:solidFill>
              </a:rPr>
              <a:t>Fund of Foreign Literature </a:t>
            </a:r>
          </a:p>
        </p:txBody>
      </p:sp>
      <p:sp>
        <p:nvSpPr>
          <p:cNvPr id="14339" name="Rectangle 3"/>
          <p:cNvSpPr>
            <a:spLocks noGrp="1" noChangeArrowheads="1"/>
          </p:cNvSpPr>
          <p:nvPr>
            <p:ph type="body" idx="1"/>
          </p:nvPr>
        </p:nvSpPr>
        <p:spPr>
          <a:xfrm>
            <a:off x="250825" y="1341438"/>
            <a:ext cx="8569325" cy="4754562"/>
          </a:xfrm>
        </p:spPr>
        <p:txBody>
          <a:bodyPr/>
          <a:lstStyle/>
          <a:p>
            <a:pPr algn="ctr">
              <a:buFont typeface="Wingdings" pitchFamily="2" charset="2"/>
              <a:buNone/>
            </a:pPr>
            <a:r>
              <a:rPr lang="en-US" i="1"/>
              <a:t>General Fund of  Foreign Literature – 74 000,</a:t>
            </a:r>
          </a:p>
          <a:p>
            <a:pPr algn="ctr">
              <a:buFont typeface="Wingdings" pitchFamily="2" charset="2"/>
              <a:buNone/>
            </a:pPr>
            <a:r>
              <a:rPr lang="en-US" i="1"/>
              <a:t>i</a:t>
            </a:r>
            <a:r>
              <a:rPr lang="ru-RU" i="1"/>
              <a:t>ncluding Educational </a:t>
            </a:r>
            <a:r>
              <a:rPr lang="en-US" i="1"/>
              <a:t>L</a:t>
            </a:r>
            <a:r>
              <a:rPr lang="ru-RU" i="1"/>
              <a:t>iterature –</a:t>
            </a:r>
            <a:r>
              <a:rPr lang="en-US" i="1"/>
              <a:t> 25 514</a:t>
            </a:r>
          </a:p>
          <a:p>
            <a:r>
              <a:rPr lang="ru-RU"/>
              <a:t>this literature, which is issued for the house</a:t>
            </a:r>
            <a:endParaRPr lang="en-US"/>
          </a:p>
          <a:p>
            <a:r>
              <a:rPr lang="ru-RU"/>
              <a:t>internationally known publications (books, manuals, atlases, reference books, etc.) for self-study students </a:t>
            </a:r>
            <a:endParaRPr lang="en-US"/>
          </a:p>
          <a:p>
            <a:pPr>
              <a:buFont typeface="Wingdings" pitchFamily="2" charset="2"/>
              <a:buNone/>
            </a:pPr>
            <a:r>
              <a:rPr lang="ru-RU"/>
              <a:t> </a:t>
            </a:r>
          </a:p>
          <a:p>
            <a:endParaRPr lang="ru-RU"/>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t> </a:t>
            </a:r>
            <a:r>
              <a:rPr lang="en-US" i="1">
                <a:solidFill>
                  <a:srgbClr val="FF9900"/>
                </a:solidFill>
              </a:rPr>
              <a:t>Today Users -</a:t>
            </a:r>
            <a:r>
              <a:rPr lang="en-US"/>
              <a:t> </a:t>
            </a:r>
            <a:endParaRPr lang="ru-RU"/>
          </a:p>
        </p:txBody>
      </p:sp>
      <p:sp>
        <p:nvSpPr>
          <p:cNvPr id="21507" name="Rectangle 3"/>
          <p:cNvSpPr>
            <a:spLocks noGrp="1" noChangeArrowheads="1"/>
          </p:cNvSpPr>
          <p:nvPr>
            <p:ph type="body" idx="1"/>
          </p:nvPr>
        </p:nvSpPr>
        <p:spPr/>
        <p:txBody>
          <a:bodyPr/>
          <a:lstStyle/>
          <a:p>
            <a:pPr>
              <a:buFont typeface="Wingdings" pitchFamily="2" charset="2"/>
              <a:buNone/>
            </a:pPr>
            <a:endParaRPr lang="en-US"/>
          </a:p>
          <a:p>
            <a:pPr>
              <a:buFont typeface="Wingdings" pitchFamily="2" charset="2"/>
              <a:buNone/>
            </a:pPr>
            <a:r>
              <a:rPr lang="en-US"/>
              <a:t>Number of total students – 1637,</a:t>
            </a:r>
          </a:p>
          <a:p>
            <a:pPr>
              <a:buFont typeface="Wingdings" pitchFamily="2" charset="2"/>
              <a:buNone/>
            </a:pPr>
            <a:r>
              <a:rPr lang="en-US"/>
              <a:t>from 72 countries</a:t>
            </a:r>
          </a:p>
          <a:p>
            <a:pPr>
              <a:buFont typeface="Wingdings" pitchFamily="2" charset="2"/>
              <a:buNone/>
            </a:pPr>
            <a:endParaRPr lang="en-US"/>
          </a:p>
          <a:p>
            <a:pPr>
              <a:buFont typeface="Wingdings" pitchFamily="2" charset="2"/>
              <a:buNone/>
            </a:pPr>
            <a:r>
              <a:rPr lang="ru-RU"/>
              <a:t>First-year students </a:t>
            </a:r>
            <a:r>
              <a:rPr lang="en-US"/>
              <a:t>-272 </a:t>
            </a:r>
          </a:p>
          <a:p>
            <a:pPr>
              <a:buFont typeface="Wingdings" pitchFamily="2" charset="2"/>
              <a:buNone/>
            </a:pPr>
            <a:r>
              <a:rPr lang="en-US"/>
              <a:t>  </a:t>
            </a:r>
            <a:endParaRPr lang="ru-RU"/>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468313" y="476250"/>
            <a:ext cx="4608512" cy="1439863"/>
          </a:xfrm>
        </p:spPr>
        <p:txBody>
          <a:bodyPr/>
          <a:lstStyle/>
          <a:p>
            <a:r>
              <a:rPr lang="en-US" sz="4000" i="1">
                <a:solidFill>
                  <a:srgbClr val="FF9900"/>
                </a:solidFill>
              </a:rPr>
              <a:t>Electronic issuing of literature</a:t>
            </a:r>
            <a:endParaRPr lang="ru-RU" sz="4000" i="1">
              <a:solidFill>
                <a:srgbClr val="FF9900"/>
              </a:solidFill>
            </a:endParaRPr>
          </a:p>
        </p:txBody>
      </p:sp>
      <p:pic>
        <p:nvPicPr>
          <p:cNvPr id="18437" name="Picture 3"/>
          <p:cNvPicPr>
            <a:picLocks noChangeAspect="1" noChangeArrowheads="1"/>
          </p:cNvPicPr>
          <p:nvPr>
            <p:ph type="body" idx="1"/>
          </p:nvPr>
        </p:nvPicPr>
        <p:blipFill>
          <a:blip r:embed="rId3"/>
          <a:srcRect/>
          <a:stretch>
            <a:fillRect/>
          </a:stretch>
        </p:blipFill>
        <p:spPr>
          <a:xfrm>
            <a:off x="395288" y="1989138"/>
            <a:ext cx="4897437" cy="4464050"/>
          </a:xfrm>
          <a:noFill/>
          <a:ln w="25400">
            <a:solidFill>
              <a:srgbClr val="FF9900"/>
            </a:solidFill>
          </a:ln>
          <a:effectLst>
            <a:outerShdw dist="139700" dir="2700000" algn="tl" rotWithShape="0">
              <a:srgbClr val="333333">
                <a:alpha val="64999"/>
              </a:srgbClr>
            </a:outerShdw>
          </a:effectLst>
        </p:spPr>
      </p:pic>
      <p:pic>
        <p:nvPicPr>
          <p:cNvPr id="17424" name="Picture 16" descr="E:\МОИ ФОТО\НБ ХНМУ\ЧЗ англ\2012_автоматизация\IMG_0453_1.jpg"/>
          <p:cNvPicPr>
            <a:picLocks noChangeAspect="1" noChangeArrowheads="1"/>
          </p:cNvPicPr>
          <p:nvPr/>
        </p:nvPicPr>
        <p:blipFill>
          <a:blip r:embed="rId4"/>
          <a:srcRect/>
          <a:stretch>
            <a:fillRect/>
          </a:stretch>
        </p:blipFill>
        <p:spPr bwMode="auto">
          <a:xfrm>
            <a:off x="5795963" y="908050"/>
            <a:ext cx="3024187" cy="2520950"/>
          </a:xfrm>
          <a:prstGeom prst="rect">
            <a:avLst/>
          </a:prstGeom>
          <a:noFill/>
          <a:ln w="25400">
            <a:solidFill>
              <a:srgbClr val="FF9900"/>
            </a:solidFill>
            <a:miter lim="800000"/>
            <a:headEnd/>
            <a:tailEnd/>
          </a:ln>
          <a:effectLst>
            <a:outerShdw dist="139700" dir="2700000" algn="tl" rotWithShape="0">
              <a:srgbClr val="333333">
                <a:alpha val="64999"/>
              </a:srgbClr>
            </a:outerShdw>
          </a:effectLst>
        </p:spPr>
      </p:pic>
      <p:pic>
        <p:nvPicPr>
          <p:cNvPr id="17425" name="Picture 17" descr="E:\МОИ ФОТО\НБ ХНМУ\ЧЗ англ\2012_автоматизация\IMG_0452_1.jpg"/>
          <p:cNvPicPr>
            <a:picLocks noChangeAspect="1" noChangeArrowheads="1"/>
          </p:cNvPicPr>
          <p:nvPr/>
        </p:nvPicPr>
        <p:blipFill>
          <a:blip r:embed="rId5"/>
          <a:srcRect/>
          <a:stretch>
            <a:fillRect/>
          </a:stretch>
        </p:blipFill>
        <p:spPr bwMode="auto">
          <a:xfrm>
            <a:off x="5795963" y="3716338"/>
            <a:ext cx="3065462" cy="2736850"/>
          </a:xfrm>
          <a:prstGeom prst="rect">
            <a:avLst/>
          </a:prstGeom>
          <a:noFill/>
          <a:ln w="25400">
            <a:solidFill>
              <a:srgbClr val="FF9900"/>
            </a:solidFill>
            <a:miter lim="800000"/>
            <a:headEnd/>
            <a:tailEnd/>
          </a:ln>
          <a:effectLst>
            <a:outerShdw dist="139700" dir="2700000" algn="tl" rotWithShape="0">
              <a:srgbClr val="333333">
                <a:alpha val="64999"/>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9750" y="188913"/>
            <a:ext cx="8229600" cy="649287"/>
          </a:xfrm>
        </p:spPr>
        <p:txBody>
          <a:bodyPr/>
          <a:lstStyle/>
          <a:p>
            <a:r>
              <a:rPr lang="en-US" sz="4000" i="1">
                <a:solidFill>
                  <a:srgbClr val="FF9900"/>
                </a:solidFill>
              </a:rPr>
              <a:t>The User obtains an electronic card</a:t>
            </a:r>
            <a:endParaRPr lang="ru-RU" sz="4000" i="1">
              <a:solidFill>
                <a:srgbClr val="FF9900"/>
              </a:solidFill>
            </a:endParaRPr>
          </a:p>
        </p:txBody>
      </p:sp>
      <p:pic>
        <p:nvPicPr>
          <p:cNvPr id="29699" name="Picture 3" descr="foto1"/>
          <p:cNvPicPr>
            <a:picLocks noChangeAspect="1" noChangeArrowheads="1"/>
          </p:cNvPicPr>
          <p:nvPr/>
        </p:nvPicPr>
        <p:blipFill>
          <a:blip r:embed="rId3"/>
          <a:srcRect/>
          <a:stretch>
            <a:fillRect/>
          </a:stretch>
        </p:blipFill>
        <p:spPr bwMode="auto">
          <a:xfrm>
            <a:off x="539750" y="1196975"/>
            <a:ext cx="8305800" cy="5068888"/>
          </a:xfrm>
          <a:prstGeom prst="rect">
            <a:avLst/>
          </a:prstGeom>
          <a:noFill/>
          <a:ln w="25400">
            <a:solidFill>
              <a:srgbClr val="FFCC99"/>
            </a:solid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Untitled"/>
          <p:cNvPicPr>
            <a:picLocks noChangeAspect="1" noChangeArrowheads="1"/>
          </p:cNvPicPr>
          <p:nvPr/>
        </p:nvPicPr>
        <p:blipFill>
          <a:blip r:embed="rId3" cstate="print"/>
          <a:srcRect/>
          <a:stretch>
            <a:fillRect/>
          </a:stretch>
        </p:blipFill>
        <p:spPr bwMode="auto">
          <a:xfrm>
            <a:off x="3124200" y="2057400"/>
            <a:ext cx="1905000" cy="2771775"/>
          </a:xfrm>
          <a:prstGeom prst="rect">
            <a:avLst/>
          </a:prstGeom>
          <a:solidFill>
            <a:srgbClr val="FFFF00"/>
          </a:solidFill>
          <a:ln w="28575">
            <a:solidFill>
              <a:srgbClr val="FFFF00"/>
            </a:solidFill>
            <a:miter lim="800000"/>
            <a:headEnd/>
            <a:tailEnd/>
          </a:ln>
        </p:spPr>
      </p:pic>
      <p:sp>
        <p:nvSpPr>
          <p:cNvPr id="26627" name="Rectangle 3"/>
          <p:cNvSpPr>
            <a:spLocks noGrp="1" noChangeArrowheads="1"/>
          </p:cNvSpPr>
          <p:nvPr>
            <p:ph type="title"/>
          </p:nvPr>
        </p:nvSpPr>
        <p:spPr>
          <a:xfrm>
            <a:off x="179388" y="0"/>
            <a:ext cx="8507412" cy="1268413"/>
          </a:xfrm>
        </p:spPr>
        <p:txBody>
          <a:bodyPr/>
          <a:lstStyle/>
          <a:p>
            <a:r>
              <a:rPr lang="ru-RU" i="1">
                <a:solidFill>
                  <a:srgbClr val="FF9900"/>
                </a:solidFill>
              </a:rPr>
              <a:t>set of first-year textbooks</a:t>
            </a:r>
          </a:p>
        </p:txBody>
      </p:sp>
      <p:pic>
        <p:nvPicPr>
          <p:cNvPr id="26628" name="Picture 4" descr="Untitled1"/>
          <p:cNvPicPr>
            <a:picLocks noChangeAspect="1" noChangeArrowheads="1"/>
          </p:cNvPicPr>
          <p:nvPr/>
        </p:nvPicPr>
        <p:blipFill>
          <a:blip r:embed="rId4" cstate="print"/>
          <a:srcRect/>
          <a:stretch>
            <a:fillRect/>
          </a:stretch>
        </p:blipFill>
        <p:spPr bwMode="auto">
          <a:xfrm>
            <a:off x="0" y="1295400"/>
            <a:ext cx="1981200" cy="2819400"/>
          </a:xfrm>
          <a:prstGeom prst="rect">
            <a:avLst/>
          </a:prstGeom>
          <a:solidFill>
            <a:srgbClr val="FFFF00"/>
          </a:solidFill>
          <a:ln w="28575">
            <a:solidFill>
              <a:srgbClr val="FFFF00"/>
            </a:solidFill>
            <a:miter lim="800000"/>
            <a:headEnd/>
            <a:tailEnd/>
          </a:ln>
        </p:spPr>
      </p:pic>
      <p:pic>
        <p:nvPicPr>
          <p:cNvPr id="26629" name="Picture 5" descr="Untitled3"/>
          <p:cNvPicPr>
            <a:picLocks noChangeAspect="1" noChangeArrowheads="1"/>
          </p:cNvPicPr>
          <p:nvPr/>
        </p:nvPicPr>
        <p:blipFill>
          <a:blip r:embed="rId5" cstate="print"/>
          <a:srcRect/>
          <a:stretch>
            <a:fillRect/>
          </a:stretch>
        </p:blipFill>
        <p:spPr bwMode="auto">
          <a:xfrm>
            <a:off x="762000" y="2133600"/>
            <a:ext cx="1905000" cy="2743200"/>
          </a:xfrm>
          <a:prstGeom prst="rect">
            <a:avLst/>
          </a:prstGeom>
          <a:solidFill>
            <a:srgbClr val="FFFF00"/>
          </a:solidFill>
          <a:ln w="28575">
            <a:solidFill>
              <a:srgbClr val="FFFF00"/>
            </a:solidFill>
            <a:miter lim="800000"/>
            <a:headEnd/>
            <a:tailEnd/>
          </a:ln>
        </p:spPr>
      </p:pic>
      <p:pic>
        <p:nvPicPr>
          <p:cNvPr id="26630" name="Picture 6" descr="Untitled4"/>
          <p:cNvPicPr>
            <a:picLocks noChangeAspect="1" noChangeArrowheads="1"/>
          </p:cNvPicPr>
          <p:nvPr/>
        </p:nvPicPr>
        <p:blipFill>
          <a:blip r:embed="rId6" cstate="print"/>
          <a:srcRect/>
          <a:stretch>
            <a:fillRect/>
          </a:stretch>
        </p:blipFill>
        <p:spPr bwMode="auto">
          <a:xfrm>
            <a:off x="2743200" y="1341438"/>
            <a:ext cx="1905000" cy="2620962"/>
          </a:xfrm>
          <a:prstGeom prst="rect">
            <a:avLst/>
          </a:prstGeom>
          <a:solidFill>
            <a:srgbClr val="FFFF00"/>
          </a:solidFill>
          <a:ln w="28575">
            <a:solidFill>
              <a:srgbClr val="FFFF00"/>
            </a:solidFill>
            <a:miter lim="800000"/>
            <a:headEnd/>
            <a:tailEnd/>
          </a:ln>
        </p:spPr>
      </p:pic>
      <p:pic>
        <p:nvPicPr>
          <p:cNvPr id="26631" name="Picture 7" descr="Untitled6"/>
          <p:cNvPicPr>
            <a:picLocks noChangeAspect="1" noChangeArrowheads="1"/>
          </p:cNvPicPr>
          <p:nvPr/>
        </p:nvPicPr>
        <p:blipFill>
          <a:blip r:embed="rId7" cstate="print"/>
          <a:srcRect/>
          <a:stretch>
            <a:fillRect/>
          </a:stretch>
        </p:blipFill>
        <p:spPr bwMode="auto">
          <a:xfrm>
            <a:off x="250825" y="3933825"/>
            <a:ext cx="1981200" cy="2724150"/>
          </a:xfrm>
          <a:prstGeom prst="rect">
            <a:avLst/>
          </a:prstGeom>
          <a:solidFill>
            <a:srgbClr val="FFFF00"/>
          </a:solidFill>
          <a:ln w="28575">
            <a:solidFill>
              <a:srgbClr val="FFFF00"/>
            </a:solidFill>
            <a:miter lim="800000"/>
            <a:headEnd/>
            <a:tailEnd/>
          </a:ln>
        </p:spPr>
      </p:pic>
      <p:pic>
        <p:nvPicPr>
          <p:cNvPr id="26632" name="Picture 8" descr="Untitled5"/>
          <p:cNvPicPr>
            <a:picLocks noChangeAspect="1" noChangeArrowheads="1"/>
          </p:cNvPicPr>
          <p:nvPr/>
        </p:nvPicPr>
        <p:blipFill>
          <a:blip r:embed="rId8" cstate="print"/>
          <a:srcRect/>
          <a:stretch>
            <a:fillRect/>
          </a:stretch>
        </p:blipFill>
        <p:spPr bwMode="auto">
          <a:xfrm>
            <a:off x="2484438" y="3933825"/>
            <a:ext cx="1905000" cy="2743200"/>
          </a:xfrm>
          <a:prstGeom prst="rect">
            <a:avLst/>
          </a:prstGeom>
          <a:solidFill>
            <a:srgbClr val="FFFF00"/>
          </a:solidFill>
          <a:ln w="28575">
            <a:solidFill>
              <a:srgbClr val="FFFF00"/>
            </a:solidFill>
            <a:miter lim="800000"/>
            <a:headEnd/>
            <a:tailEnd/>
          </a:ln>
        </p:spPr>
      </p:pic>
      <p:pic>
        <p:nvPicPr>
          <p:cNvPr id="26633" name="Picture 9" descr="Untitled8"/>
          <p:cNvPicPr>
            <a:picLocks noChangeAspect="1" noChangeArrowheads="1"/>
          </p:cNvPicPr>
          <p:nvPr/>
        </p:nvPicPr>
        <p:blipFill>
          <a:blip r:embed="rId9" cstate="print"/>
          <a:srcRect/>
          <a:stretch>
            <a:fillRect/>
          </a:stretch>
        </p:blipFill>
        <p:spPr bwMode="auto">
          <a:xfrm>
            <a:off x="6831013" y="1219200"/>
            <a:ext cx="2312987" cy="3295650"/>
          </a:xfrm>
          <a:prstGeom prst="rect">
            <a:avLst/>
          </a:prstGeom>
          <a:noFill/>
          <a:ln w="28575">
            <a:solidFill>
              <a:srgbClr val="FFFF00"/>
            </a:solidFill>
            <a:miter lim="800000"/>
            <a:headEnd/>
            <a:tailEnd/>
          </a:ln>
        </p:spPr>
      </p:pic>
      <p:pic>
        <p:nvPicPr>
          <p:cNvPr id="26634" name="Picture 10" descr="Untitled7"/>
          <p:cNvPicPr>
            <a:picLocks noChangeAspect="1" noChangeArrowheads="1"/>
          </p:cNvPicPr>
          <p:nvPr/>
        </p:nvPicPr>
        <p:blipFill>
          <a:blip r:embed="rId10" cstate="print"/>
          <a:srcRect/>
          <a:stretch>
            <a:fillRect/>
          </a:stretch>
        </p:blipFill>
        <p:spPr bwMode="auto">
          <a:xfrm>
            <a:off x="6804025" y="3860800"/>
            <a:ext cx="2036763" cy="2827338"/>
          </a:xfrm>
          <a:prstGeom prst="rect">
            <a:avLst/>
          </a:prstGeom>
          <a:noFill/>
          <a:ln w="28575">
            <a:solidFill>
              <a:srgbClr val="FFFF00"/>
            </a:solidFill>
            <a:miter lim="800000"/>
            <a:headEnd/>
            <a:tailEnd/>
          </a:ln>
        </p:spPr>
      </p:pic>
      <p:pic>
        <p:nvPicPr>
          <p:cNvPr id="26635" name="Picture 11" descr="Untitled9"/>
          <p:cNvPicPr>
            <a:picLocks noChangeAspect="1" noChangeArrowheads="1"/>
          </p:cNvPicPr>
          <p:nvPr/>
        </p:nvPicPr>
        <p:blipFill>
          <a:blip r:embed="rId11" cstate="print"/>
          <a:srcRect/>
          <a:stretch>
            <a:fillRect/>
          </a:stretch>
        </p:blipFill>
        <p:spPr bwMode="auto">
          <a:xfrm>
            <a:off x="4953000" y="1524000"/>
            <a:ext cx="1981200" cy="2819400"/>
          </a:xfrm>
          <a:prstGeom prst="rect">
            <a:avLst/>
          </a:prstGeom>
          <a:noFill/>
          <a:ln w="28575">
            <a:solidFill>
              <a:srgbClr val="FFFF00"/>
            </a:solidFill>
            <a:miter lim="800000"/>
            <a:headEnd/>
            <a:tailEnd/>
          </a:ln>
        </p:spPr>
      </p:pic>
      <p:pic>
        <p:nvPicPr>
          <p:cNvPr id="26636" name="Picture 12" descr="Untitled10"/>
          <p:cNvPicPr>
            <a:picLocks noChangeAspect="1" noChangeArrowheads="1"/>
          </p:cNvPicPr>
          <p:nvPr/>
        </p:nvPicPr>
        <p:blipFill>
          <a:blip r:embed="rId12" cstate="print"/>
          <a:srcRect/>
          <a:stretch>
            <a:fillRect/>
          </a:stretch>
        </p:blipFill>
        <p:spPr bwMode="auto">
          <a:xfrm>
            <a:off x="4572000" y="3933825"/>
            <a:ext cx="1905000" cy="2754313"/>
          </a:xfrm>
          <a:prstGeom prst="rect">
            <a:avLst/>
          </a:prstGeom>
          <a:noFill/>
          <a:ln w="28575">
            <a:solidFill>
              <a:srgbClr val="FFFF00"/>
            </a:solid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188913"/>
            <a:ext cx="8229600" cy="1152525"/>
          </a:xfrm>
        </p:spPr>
        <p:txBody>
          <a:bodyPr/>
          <a:lstStyle/>
          <a:p>
            <a:r>
              <a:rPr lang="ru-RU" i="1">
                <a:solidFill>
                  <a:srgbClr val="FF9900"/>
                </a:solidFill>
              </a:rPr>
              <a:t>Methodical recommendation</a:t>
            </a:r>
          </a:p>
        </p:txBody>
      </p:sp>
      <p:pic>
        <p:nvPicPr>
          <p:cNvPr id="27651" name="Picture 3" descr="Untitled1"/>
          <p:cNvPicPr>
            <a:picLocks noChangeAspect="1" noChangeArrowheads="1"/>
          </p:cNvPicPr>
          <p:nvPr/>
        </p:nvPicPr>
        <p:blipFill>
          <a:blip r:embed="rId3" cstate="print"/>
          <a:srcRect/>
          <a:stretch>
            <a:fillRect/>
          </a:stretch>
        </p:blipFill>
        <p:spPr bwMode="auto">
          <a:xfrm>
            <a:off x="457200" y="1524000"/>
            <a:ext cx="1800225" cy="2701925"/>
          </a:xfrm>
          <a:prstGeom prst="rect">
            <a:avLst/>
          </a:prstGeom>
          <a:noFill/>
          <a:ln w="28575">
            <a:solidFill>
              <a:srgbClr val="FF9900"/>
            </a:solidFill>
            <a:miter lim="800000"/>
            <a:headEnd/>
            <a:tailEnd/>
          </a:ln>
        </p:spPr>
      </p:pic>
      <p:pic>
        <p:nvPicPr>
          <p:cNvPr id="27652" name="Picture 4" descr="Untitled2"/>
          <p:cNvPicPr>
            <a:picLocks noChangeAspect="1" noChangeArrowheads="1"/>
          </p:cNvPicPr>
          <p:nvPr/>
        </p:nvPicPr>
        <p:blipFill>
          <a:blip r:embed="rId4" cstate="print"/>
          <a:srcRect/>
          <a:stretch>
            <a:fillRect/>
          </a:stretch>
        </p:blipFill>
        <p:spPr bwMode="auto">
          <a:xfrm>
            <a:off x="3059113" y="1557338"/>
            <a:ext cx="1800225" cy="2701925"/>
          </a:xfrm>
          <a:prstGeom prst="rect">
            <a:avLst/>
          </a:prstGeom>
          <a:noFill/>
          <a:ln w="28575">
            <a:solidFill>
              <a:srgbClr val="FF9900"/>
            </a:solidFill>
            <a:miter lim="800000"/>
            <a:headEnd/>
            <a:tailEnd/>
          </a:ln>
        </p:spPr>
      </p:pic>
      <p:pic>
        <p:nvPicPr>
          <p:cNvPr id="27653" name="Picture 5" descr="Untitled3"/>
          <p:cNvPicPr>
            <a:picLocks noChangeAspect="1" noChangeArrowheads="1"/>
          </p:cNvPicPr>
          <p:nvPr/>
        </p:nvPicPr>
        <p:blipFill>
          <a:blip r:embed="rId5" cstate="print"/>
          <a:srcRect/>
          <a:stretch>
            <a:fillRect/>
          </a:stretch>
        </p:blipFill>
        <p:spPr bwMode="auto">
          <a:xfrm>
            <a:off x="5651500" y="1557338"/>
            <a:ext cx="1800225" cy="2701925"/>
          </a:xfrm>
          <a:prstGeom prst="rect">
            <a:avLst/>
          </a:prstGeom>
          <a:noFill/>
          <a:ln w="28575">
            <a:solidFill>
              <a:srgbClr val="FF9900"/>
            </a:solidFill>
            <a:miter lim="800000"/>
            <a:headEnd/>
            <a:tailEnd/>
          </a:ln>
        </p:spPr>
      </p:pic>
      <p:pic>
        <p:nvPicPr>
          <p:cNvPr id="27654" name="Picture 6" descr="Untitled4"/>
          <p:cNvPicPr>
            <a:picLocks noChangeAspect="1" noChangeArrowheads="1"/>
          </p:cNvPicPr>
          <p:nvPr/>
        </p:nvPicPr>
        <p:blipFill>
          <a:blip r:embed="rId6" cstate="print"/>
          <a:srcRect/>
          <a:stretch>
            <a:fillRect/>
          </a:stretch>
        </p:blipFill>
        <p:spPr bwMode="auto">
          <a:xfrm>
            <a:off x="7019925" y="4005263"/>
            <a:ext cx="1800225" cy="2701925"/>
          </a:xfrm>
          <a:prstGeom prst="rect">
            <a:avLst/>
          </a:prstGeom>
          <a:noFill/>
          <a:ln w="28575">
            <a:solidFill>
              <a:srgbClr val="FF9900"/>
            </a:solidFill>
            <a:miter lim="800000"/>
            <a:headEnd/>
            <a:tailEnd/>
          </a:ln>
        </p:spPr>
      </p:pic>
      <p:pic>
        <p:nvPicPr>
          <p:cNvPr id="27655" name="Picture 7" descr="Untitled5"/>
          <p:cNvPicPr>
            <a:picLocks noChangeAspect="1" noChangeArrowheads="1"/>
          </p:cNvPicPr>
          <p:nvPr/>
        </p:nvPicPr>
        <p:blipFill>
          <a:blip r:embed="rId7" cstate="print"/>
          <a:srcRect/>
          <a:stretch>
            <a:fillRect/>
          </a:stretch>
        </p:blipFill>
        <p:spPr bwMode="auto">
          <a:xfrm>
            <a:off x="1835150" y="4005263"/>
            <a:ext cx="1800225" cy="2701925"/>
          </a:xfrm>
          <a:prstGeom prst="rect">
            <a:avLst/>
          </a:prstGeom>
          <a:noFill/>
          <a:ln w="28575">
            <a:solidFill>
              <a:srgbClr val="FF9900"/>
            </a:solidFill>
            <a:miter lim="800000"/>
            <a:headEnd/>
            <a:tailEnd/>
          </a:ln>
        </p:spPr>
      </p:pic>
      <p:pic>
        <p:nvPicPr>
          <p:cNvPr id="27656" name="Picture 8" descr="Untitled6"/>
          <p:cNvPicPr>
            <a:picLocks noChangeAspect="1" noChangeArrowheads="1"/>
          </p:cNvPicPr>
          <p:nvPr/>
        </p:nvPicPr>
        <p:blipFill>
          <a:blip r:embed="rId8" cstate="print"/>
          <a:srcRect/>
          <a:stretch>
            <a:fillRect/>
          </a:stretch>
        </p:blipFill>
        <p:spPr bwMode="auto">
          <a:xfrm>
            <a:off x="4356100" y="4076700"/>
            <a:ext cx="1800225" cy="2617788"/>
          </a:xfrm>
          <a:prstGeom prst="rect">
            <a:avLst/>
          </a:prstGeom>
          <a:noFill/>
          <a:ln w="28575">
            <a:solidFill>
              <a:srgbClr val="FF9900"/>
            </a:solid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2" descr="през11"/>
          <p:cNvPicPr>
            <a:picLocks noChangeAspect="1" noChangeArrowheads="1"/>
          </p:cNvPicPr>
          <p:nvPr/>
        </p:nvPicPr>
        <p:blipFill>
          <a:blip r:embed="rId2" cstate="print"/>
          <a:srcRect/>
          <a:stretch>
            <a:fillRect/>
          </a:stretch>
        </p:blipFill>
        <p:spPr bwMode="auto">
          <a:xfrm>
            <a:off x="4716463" y="4267200"/>
            <a:ext cx="1774825" cy="2401888"/>
          </a:xfrm>
          <a:prstGeom prst="rect">
            <a:avLst/>
          </a:prstGeom>
          <a:noFill/>
          <a:ln w="38100">
            <a:solidFill>
              <a:srgbClr val="FFFF00"/>
            </a:solidFill>
            <a:miter lim="800000"/>
            <a:headEnd/>
            <a:tailEnd/>
          </a:ln>
        </p:spPr>
      </p:pic>
      <p:pic>
        <p:nvPicPr>
          <p:cNvPr id="130051" name="Picture 3" descr="през10"/>
          <p:cNvPicPr>
            <a:picLocks noChangeAspect="1" noChangeArrowheads="1"/>
          </p:cNvPicPr>
          <p:nvPr/>
        </p:nvPicPr>
        <p:blipFill>
          <a:blip r:embed="rId3" cstate="print"/>
          <a:srcRect/>
          <a:stretch>
            <a:fillRect/>
          </a:stretch>
        </p:blipFill>
        <p:spPr bwMode="auto">
          <a:xfrm>
            <a:off x="3419475" y="3068638"/>
            <a:ext cx="1778000" cy="2627312"/>
          </a:xfrm>
          <a:prstGeom prst="rect">
            <a:avLst/>
          </a:prstGeom>
          <a:noFill/>
          <a:ln w="38100">
            <a:solidFill>
              <a:srgbClr val="FFFF00"/>
            </a:solidFill>
            <a:miter lim="800000"/>
            <a:headEnd/>
            <a:tailEnd/>
          </a:ln>
        </p:spPr>
      </p:pic>
      <p:sp>
        <p:nvSpPr>
          <p:cNvPr id="130052" name="Rectangle 4"/>
          <p:cNvSpPr>
            <a:spLocks noGrp="1" noChangeArrowheads="1"/>
          </p:cNvSpPr>
          <p:nvPr>
            <p:ph type="title"/>
          </p:nvPr>
        </p:nvSpPr>
        <p:spPr>
          <a:xfrm>
            <a:off x="457200" y="260350"/>
            <a:ext cx="8229600" cy="1152525"/>
          </a:xfrm>
        </p:spPr>
        <p:txBody>
          <a:bodyPr/>
          <a:lstStyle/>
          <a:p>
            <a:r>
              <a:rPr lang="en-US" sz="2800" i="1">
                <a:solidFill>
                  <a:srgbClr val="FF9900"/>
                </a:solidFill>
              </a:rPr>
              <a:t>Well-known world editions in Medicine and other disciplines for self - study work </a:t>
            </a:r>
            <a:br>
              <a:rPr lang="en-US" sz="2800" i="1">
                <a:solidFill>
                  <a:srgbClr val="FF9900"/>
                </a:solidFill>
              </a:rPr>
            </a:br>
            <a:r>
              <a:rPr lang="en-US" sz="2800" i="1">
                <a:solidFill>
                  <a:srgbClr val="FF9900"/>
                </a:solidFill>
              </a:rPr>
              <a:t>in the reading room</a:t>
            </a:r>
            <a:endParaRPr lang="ru-RU" sz="2800" i="1">
              <a:solidFill>
                <a:srgbClr val="FF9900"/>
              </a:solidFill>
            </a:endParaRPr>
          </a:p>
        </p:txBody>
      </p:sp>
      <p:pic>
        <p:nvPicPr>
          <p:cNvPr id="130055" name="Picture 7" descr="през3"/>
          <p:cNvPicPr>
            <a:picLocks noChangeAspect="1" noChangeArrowheads="1"/>
          </p:cNvPicPr>
          <p:nvPr/>
        </p:nvPicPr>
        <p:blipFill>
          <a:blip r:embed="rId4" cstate="print"/>
          <a:srcRect/>
          <a:stretch>
            <a:fillRect/>
          </a:stretch>
        </p:blipFill>
        <p:spPr bwMode="auto">
          <a:xfrm>
            <a:off x="7340600" y="4076700"/>
            <a:ext cx="1803400" cy="2571750"/>
          </a:xfrm>
          <a:prstGeom prst="rect">
            <a:avLst/>
          </a:prstGeom>
          <a:noFill/>
          <a:ln w="38100">
            <a:solidFill>
              <a:srgbClr val="FFFF00"/>
            </a:solidFill>
            <a:miter lim="800000"/>
            <a:headEnd/>
            <a:tailEnd/>
          </a:ln>
        </p:spPr>
      </p:pic>
      <p:pic>
        <p:nvPicPr>
          <p:cNvPr id="130056" name="Picture 8" descr="през4"/>
          <p:cNvPicPr>
            <a:picLocks noChangeAspect="1" noChangeArrowheads="1"/>
          </p:cNvPicPr>
          <p:nvPr/>
        </p:nvPicPr>
        <p:blipFill>
          <a:blip r:embed="rId5" cstate="print"/>
          <a:srcRect/>
          <a:stretch>
            <a:fillRect/>
          </a:stretch>
        </p:blipFill>
        <p:spPr bwMode="auto">
          <a:xfrm>
            <a:off x="5364163" y="1557338"/>
            <a:ext cx="1905000" cy="2519362"/>
          </a:xfrm>
          <a:prstGeom prst="rect">
            <a:avLst/>
          </a:prstGeom>
          <a:noFill/>
          <a:ln w="38100">
            <a:solidFill>
              <a:srgbClr val="FFFF00"/>
            </a:solidFill>
            <a:miter lim="800000"/>
            <a:headEnd/>
            <a:tailEnd/>
          </a:ln>
        </p:spPr>
      </p:pic>
      <p:pic>
        <p:nvPicPr>
          <p:cNvPr id="130057" name="Picture 9" descr="през5"/>
          <p:cNvPicPr>
            <a:picLocks noChangeAspect="1" noChangeArrowheads="1"/>
          </p:cNvPicPr>
          <p:nvPr/>
        </p:nvPicPr>
        <p:blipFill>
          <a:blip r:embed="rId6" cstate="print"/>
          <a:srcRect/>
          <a:stretch>
            <a:fillRect/>
          </a:stretch>
        </p:blipFill>
        <p:spPr bwMode="auto">
          <a:xfrm>
            <a:off x="179388" y="1125538"/>
            <a:ext cx="1854200" cy="2374900"/>
          </a:xfrm>
          <a:prstGeom prst="rect">
            <a:avLst/>
          </a:prstGeom>
          <a:noFill/>
          <a:ln w="38100">
            <a:solidFill>
              <a:srgbClr val="FFFF00"/>
            </a:solidFill>
            <a:miter lim="800000"/>
            <a:headEnd/>
            <a:tailEnd/>
          </a:ln>
        </p:spPr>
      </p:pic>
      <p:pic>
        <p:nvPicPr>
          <p:cNvPr id="130058" name="Picture 10" descr="през6"/>
          <p:cNvPicPr>
            <a:picLocks noChangeAspect="1" noChangeArrowheads="1"/>
          </p:cNvPicPr>
          <p:nvPr/>
        </p:nvPicPr>
        <p:blipFill>
          <a:blip r:embed="rId7" cstate="print"/>
          <a:srcRect/>
          <a:stretch>
            <a:fillRect/>
          </a:stretch>
        </p:blipFill>
        <p:spPr bwMode="auto">
          <a:xfrm>
            <a:off x="6588125" y="2708275"/>
            <a:ext cx="1801813" cy="2438400"/>
          </a:xfrm>
          <a:prstGeom prst="rect">
            <a:avLst/>
          </a:prstGeom>
          <a:noFill/>
          <a:ln w="38100">
            <a:solidFill>
              <a:srgbClr val="FFFF00"/>
            </a:solidFill>
            <a:miter lim="800000"/>
            <a:headEnd/>
            <a:tailEnd/>
          </a:ln>
        </p:spPr>
      </p:pic>
      <p:pic>
        <p:nvPicPr>
          <p:cNvPr id="130059" name="Picture 11" descr="през7"/>
          <p:cNvPicPr>
            <a:picLocks noChangeAspect="1" noChangeArrowheads="1"/>
          </p:cNvPicPr>
          <p:nvPr/>
        </p:nvPicPr>
        <p:blipFill>
          <a:blip r:embed="rId8" cstate="print"/>
          <a:srcRect/>
          <a:stretch>
            <a:fillRect/>
          </a:stretch>
        </p:blipFill>
        <p:spPr bwMode="auto">
          <a:xfrm>
            <a:off x="7812088" y="1196975"/>
            <a:ext cx="1143000" cy="1600200"/>
          </a:xfrm>
          <a:prstGeom prst="rect">
            <a:avLst/>
          </a:prstGeom>
          <a:noFill/>
          <a:ln w="38100">
            <a:solidFill>
              <a:srgbClr val="FFFF00"/>
            </a:solidFill>
            <a:miter lim="800000"/>
            <a:headEnd/>
            <a:tailEnd/>
          </a:ln>
        </p:spPr>
      </p:pic>
      <p:pic>
        <p:nvPicPr>
          <p:cNvPr id="130060" name="Picture 12" descr="през8"/>
          <p:cNvPicPr>
            <a:picLocks noChangeAspect="1" noChangeArrowheads="1"/>
          </p:cNvPicPr>
          <p:nvPr/>
        </p:nvPicPr>
        <p:blipFill>
          <a:blip r:embed="rId9" cstate="print"/>
          <a:srcRect/>
          <a:stretch>
            <a:fillRect/>
          </a:stretch>
        </p:blipFill>
        <p:spPr bwMode="auto">
          <a:xfrm>
            <a:off x="2411413" y="1557338"/>
            <a:ext cx="1879600" cy="2566987"/>
          </a:xfrm>
          <a:prstGeom prst="rect">
            <a:avLst/>
          </a:prstGeom>
          <a:noFill/>
          <a:ln w="38100">
            <a:solidFill>
              <a:srgbClr val="FFFF00"/>
            </a:solidFill>
            <a:miter lim="800000"/>
            <a:headEnd/>
            <a:tailEnd/>
          </a:ln>
        </p:spPr>
      </p:pic>
      <p:pic>
        <p:nvPicPr>
          <p:cNvPr id="130061" name="Picture 13" descr="през1"/>
          <p:cNvPicPr>
            <a:picLocks noChangeAspect="1" noChangeArrowheads="1"/>
          </p:cNvPicPr>
          <p:nvPr/>
        </p:nvPicPr>
        <p:blipFill>
          <a:blip r:embed="rId10" cstate="print"/>
          <a:srcRect/>
          <a:stretch>
            <a:fillRect/>
          </a:stretch>
        </p:blipFill>
        <p:spPr bwMode="auto">
          <a:xfrm>
            <a:off x="684213" y="2852738"/>
            <a:ext cx="1870075" cy="2457450"/>
          </a:xfrm>
          <a:prstGeom prst="rect">
            <a:avLst/>
          </a:prstGeom>
          <a:noFill/>
          <a:ln w="38100">
            <a:solidFill>
              <a:srgbClr val="FFFF00"/>
            </a:solidFill>
            <a:miter lim="800000"/>
            <a:headEnd/>
            <a:tailEnd/>
          </a:ln>
        </p:spPr>
      </p:pic>
      <p:pic>
        <p:nvPicPr>
          <p:cNvPr id="130062" name="Picture 14" descr="през2"/>
          <p:cNvPicPr>
            <a:picLocks noChangeAspect="1" noChangeArrowheads="1"/>
          </p:cNvPicPr>
          <p:nvPr/>
        </p:nvPicPr>
        <p:blipFill>
          <a:blip r:embed="rId11" cstate="print"/>
          <a:srcRect/>
          <a:stretch>
            <a:fillRect/>
          </a:stretch>
        </p:blipFill>
        <p:spPr bwMode="auto">
          <a:xfrm>
            <a:off x="1476375" y="4437063"/>
            <a:ext cx="1728788" cy="2270125"/>
          </a:xfrm>
          <a:prstGeom prst="rect">
            <a:avLst/>
          </a:prstGeom>
          <a:noFill/>
          <a:ln w="38100">
            <a:solidFill>
              <a:srgbClr val="FFFF00"/>
            </a:solid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50825" y="2205038"/>
            <a:ext cx="8229600" cy="1371600"/>
          </a:xfrm>
        </p:spPr>
        <p:txBody>
          <a:bodyPr/>
          <a:lstStyle/>
          <a:p>
            <a:r>
              <a:rPr lang="en-US" sz="5400" b="1" i="1">
                <a:solidFill>
                  <a:srgbClr val="FF9900"/>
                </a:solidFill>
                <a:latin typeface="Century" pitchFamily="18" charset="0"/>
              </a:rPr>
              <a:t>Thank you for </a:t>
            </a:r>
            <a:br>
              <a:rPr lang="en-US" sz="5400" b="1" i="1">
                <a:solidFill>
                  <a:srgbClr val="FF9900"/>
                </a:solidFill>
                <a:latin typeface="Century" pitchFamily="18" charset="0"/>
              </a:rPr>
            </a:br>
            <a:r>
              <a:rPr lang="en-US" sz="5400" b="1" i="1">
                <a:solidFill>
                  <a:srgbClr val="FF9900"/>
                </a:solidFill>
                <a:latin typeface="Century" pitchFamily="18" charset="0"/>
              </a:rPr>
              <a:t>your</a:t>
            </a:r>
            <a:br>
              <a:rPr lang="en-US" sz="5400" b="1" i="1">
                <a:solidFill>
                  <a:srgbClr val="FF9900"/>
                </a:solidFill>
                <a:latin typeface="Century" pitchFamily="18" charset="0"/>
              </a:rPr>
            </a:br>
            <a:r>
              <a:rPr lang="en-US" sz="5400" b="1" i="1">
                <a:solidFill>
                  <a:srgbClr val="FF9900"/>
                </a:solidFill>
                <a:latin typeface="Century" pitchFamily="18" charset="0"/>
              </a:rPr>
              <a:t>attention!</a:t>
            </a:r>
            <a:endParaRPr lang="ru-RU" sz="5400" b="1" i="1">
              <a:solidFill>
                <a:srgbClr val="FF9900"/>
              </a:solidFill>
              <a:latin typeface="Century" pitchFamily="18" charset="0"/>
            </a:endParaRPr>
          </a:p>
        </p:txBody>
      </p:sp>
      <p:sp>
        <p:nvSpPr>
          <p:cNvPr id="25603" name="Rectangle 3"/>
          <p:cNvSpPr>
            <a:spLocks noGrp="1" noChangeArrowheads="1"/>
          </p:cNvSpPr>
          <p:nvPr>
            <p:ph type="body" idx="1"/>
          </p:nvPr>
        </p:nvSpPr>
        <p:spPr>
          <a:xfrm>
            <a:off x="1258888" y="1341438"/>
            <a:ext cx="7427912" cy="4024312"/>
          </a:xfrm>
        </p:spPr>
        <p:txBody>
          <a:bodyPr/>
          <a:lstStyle/>
          <a:p>
            <a:pPr>
              <a:buFont typeface="Wingdings" pitchFamily="2" charset="2"/>
              <a:buNone/>
            </a:pPr>
            <a:r>
              <a:rPr lang="en-US"/>
              <a:t>                       </a:t>
            </a:r>
          </a:p>
          <a:p>
            <a:pPr algn="ctr">
              <a:buFont typeface="Wingdings" pitchFamily="2" charset="2"/>
              <a:buNone/>
            </a:pPr>
            <a:r>
              <a:rPr lang="en-US"/>
              <a:t>                  </a:t>
            </a:r>
            <a:endParaRPr lang="ru-RU" sz="7200" b="1"/>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кстура">
  <a:themeElements>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Текстура">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кстура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Текстура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Текстура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Текстура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Текстура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Текстура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Текстура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Textured</Template>
  <TotalTime>2520</TotalTime>
  <Words>713</Words>
  <Application>Microsoft Office PowerPoint</Application>
  <PresentationFormat>Экран (4:3)</PresentationFormat>
  <Paragraphs>124</Paragraphs>
  <Slides>17</Slides>
  <Notes>15</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Arial</vt:lpstr>
      <vt:lpstr>Tahoma</vt:lpstr>
      <vt:lpstr>Wingdings</vt:lpstr>
      <vt:lpstr>Algerian</vt:lpstr>
      <vt:lpstr>Times New Roman</vt:lpstr>
      <vt:lpstr>Century</vt:lpstr>
      <vt:lpstr>Текстура</vt:lpstr>
      <vt:lpstr>Getting to Know  the Library</vt:lpstr>
      <vt:lpstr>Слайд 2</vt:lpstr>
      <vt:lpstr>Library structure:</vt:lpstr>
      <vt:lpstr>What the library provides?</vt:lpstr>
      <vt:lpstr>Types of publications </vt:lpstr>
      <vt:lpstr>The Library Catalog is your guide to locating the vast resources of the library</vt:lpstr>
      <vt:lpstr>The card catalog</vt:lpstr>
      <vt:lpstr>Library for  English medium students</vt:lpstr>
      <vt:lpstr> LIBRARY   FOR   ENGLISH   MEDIUM STUDENTS </vt:lpstr>
      <vt:lpstr>Fund of Foreign Literature </vt:lpstr>
      <vt:lpstr> Today Users - </vt:lpstr>
      <vt:lpstr>Electronic issuing of literature</vt:lpstr>
      <vt:lpstr>The User obtains an electronic card</vt:lpstr>
      <vt:lpstr>set of first-year textbooks</vt:lpstr>
      <vt:lpstr>Methodical recommendation</vt:lpstr>
      <vt:lpstr>Well-known world editions in Medicine and other disciplines for self - study work  in the reading room</vt:lpstr>
      <vt:lpstr>Thank you for  your attention!</vt:lpstr>
    </vt:vector>
  </TitlesOfParts>
  <Company>MoBIL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to Know  the Library</dc:title>
  <dc:creator>Admin</dc:creator>
  <cp:lastModifiedBy>User</cp:lastModifiedBy>
  <cp:revision>136</cp:revision>
  <dcterms:created xsi:type="dcterms:W3CDTF">2012-11-08T08:03:58Z</dcterms:created>
  <dcterms:modified xsi:type="dcterms:W3CDTF">2013-01-23T09:57:43Z</dcterms:modified>
</cp:coreProperties>
</file>