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300" r:id="rId3"/>
    <p:sldId id="286" r:id="rId4"/>
    <p:sldId id="303" r:id="rId5"/>
    <p:sldId id="257" r:id="rId6"/>
    <p:sldId id="258" r:id="rId7"/>
    <p:sldId id="259" r:id="rId8"/>
    <p:sldId id="302" r:id="rId9"/>
    <p:sldId id="330" r:id="rId10"/>
    <p:sldId id="313" r:id="rId11"/>
    <p:sldId id="317" r:id="rId12"/>
    <p:sldId id="315" r:id="rId13"/>
    <p:sldId id="316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05" r:id="rId25"/>
    <p:sldId id="310" r:id="rId26"/>
    <p:sldId id="329" r:id="rId27"/>
    <p:sldId id="311" r:id="rId28"/>
    <p:sldId id="312" r:id="rId29"/>
    <p:sldId id="318" r:id="rId30"/>
    <p:sldId id="276" r:id="rId31"/>
    <p:sldId id="274" r:id="rId32"/>
    <p:sldId id="278" r:id="rId33"/>
    <p:sldId id="262" r:id="rId34"/>
    <p:sldId id="263" r:id="rId35"/>
    <p:sldId id="264" r:id="rId36"/>
    <p:sldId id="265" r:id="rId37"/>
    <p:sldId id="266" r:id="rId38"/>
    <p:sldId id="267" r:id="rId39"/>
    <p:sldId id="268" r:id="rId40"/>
    <p:sldId id="269" r:id="rId41"/>
    <p:sldId id="270" r:id="rId42"/>
    <p:sldId id="281" r:id="rId43"/>
    <p:sldId id="271" r:id="rId44"/>
    <p:sldId id="334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884" autoAdjust="0"/>
  </p:normalViewPr>
  <p:slideViewPr>
    <p:cSldViewPr>
      <p:cViewPr varScale="1">
        <p:scale>
          <a:sx n="81" d="100"/>
          <a:sy n="81" d="100"/>
        </p:scale>
        <p:origin x="10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0A793-CEAC-45B9-9B2A-F609CE8D6030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9DE48-C661-44C3-9053-D96E7CB0229D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br>
              <a:rPr lang="uk-UA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9DE48-C661-44C3-9053-D96E7CB0229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1034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9DE48-C661-44C3-9053-D96E7CB0229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ЗП знімок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9DE48-C661-44C3-9053-D96E7CB0229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69DE48-C661-44C3-9053-D96E7CB0229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626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Комп субтрак радіографія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9DE48-C661-44C3-9053-D96E7CB0229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2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69DE48-C661-44C3-9053-D96E7CB0229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106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б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9DE48-C661-44C3-9053-D96E7CB0229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ь)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9DE48-C661-44C3-9053-D96E7CB0229D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tx2">
                <a:lumMod val="60000"/>
                <a:lumOff val="40000"/>
              </a:schemeClr>
            </a:gs>
            <a:gs pos="100000">
              <a:schemeClr val="tx2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BC43C-842F-4B18-BF78-D6628827B572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5C110-BEBD-46E0-80B8-4962CF2DFB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sz="6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ЛЕГЕНЕВІ ВУЗЛИКИ</a:t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7207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latin typeface="Arial Cyr" panose="020B0604020202020204" pitchFamily="34" charset="-52"/>
              </a:rPr>
              <a:t>55-річний чол.  1) </a:t>
            </a:r>
            <a:r>
              <a:rPr lang="uk-UA" sz="2400" b="1" dirty="0" err="1">
                <a:solidFill>
                  <a:srgbClr val="FF0000"/>
                </a:solidFill>
                <a:latin typeface="Arial Cyr" panose="020B0604020202020204" pitchFamily="34" charset="-52"/>
              </a:rPr>
              <a:t>Проминута</a:t>
            </a:r>
            <a:r>
              <a:rPr lang="uk-UA" sz="2400" b="1" dirty="0">
                <a:solidFill>
                  <a:srgbClr val="FF0000"/>
                </a:solidFill>
                <a:latin typeface="Arial Cyr" panose="020B0604020202020204" pitchFamily="34" charset="-52"/>
              </a:rPr>
              <a:t> аденокарцинома 1,6 см </a:t>
            </a:r>
            <a:br>
              <a:rPr lang="uk-UA" sz="2400" b="1" dirty="0">
                <a:solidFill>
                  <a:srgbClr val="FF0000"/>
                </a:solidFill>
                <a:latin typeface="Arial Cyr" panose="020B0604020202020204" pitchFamily="34" charset="-52"/>
              </a:rPr>
            </a:br>
            <a:r>
              <a:rPr lang="uk-UA" sz="2400" b="1" dirty="0">
                <a:solidFill>
                  <a:srgbClr val="FF0000"/>
                </a:solidFill>
                <a:latin typeface="Arial Cyr" panose="020B0604020202020204" pitchFamily="34" charset="-52"/>
              </a:rPr>
              <a:t>у ВЛЧ. Пухлину закривають 2 ребра. </a:t>
            </a:r>
            <a:r>
              <a:rPr lang="en-US" sz="2400" b="1" dirty="0">
                <a:solidFill>
                  <a:srgbClr val="FF0000"/>
                </a:solidFill>
              </a:rPr>
              <a:t>2</a:t>
            </a:r>
            <a:r>
              <a:rPr lang="uk-UA" sz="2400" b="1" dirty="0">
                <a:solidFill>
                  <a:srgbClr val="FF0000"/>
                </a:solidFill>
                <a:latin typeface="Arial Cyr" panose="020B0604020202020204" pitchFamily="34" charset="-52"/>
              </a:rPr>
              <a:t>)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uk-UA" sz="2400" b="1" dirty="0">
                <a:solidFill>
                  <a:srgbClr val="FF0000"/>
                </a:solidFill>
                <a:latin typeface="Arial Cyr" panose="020B0604020202020204" pitchFamily="34" charset="-52"/>
              </a:rPr>
              <a:t> 16 міс по тому.  </a:t>
            </a:r>
            <a:endParaRPr lang="ru-RU" sz="2400" b="1" dirty="0">
              <a:solidFill>
                <a:srgbClr val="FF0000"/>
              </a:solidFill>
              <a:latin typeface="Arial Cyr" panose="020B0604020202020204" pitchFamily="34" charset="-52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41440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61044" y="209074"/>
            <a:ext cx="4143404" cy="450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560E8714-8ACA-475B-930C-C937CE36793E}"/>
              </a:ext>
            </a:extLst>
          </p:cNvPr>
          <p:cNvSpPr/>
          <p:nvPr/>
        </p:nvSpPr>
        <p:spPr>
          <a:xfrm>
            <a:off x="395536" y="4283804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latin typeface="Arial Cyr" panose="020B0604020202020204" pitchFamily="34" charset="-52"/>
              </a:rPr>
              <a:t>1</a:t>
            </a:r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DDFEF8CE-470E-4384-8C09-91454A0944E3}"/>
              </a:ext>
            </a:extLst>
          </p:cNvPr>
          <p:cNvSpPr/>
          <p:nvPr/>
        </p:nvSpPr>
        <p:spPr>
          <a:xfrm>
            <a:off x="4630354" y="428380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latin typeface="Arial Cyr" panose="020B0604020202020204" pitchFamily="34" charset="-52"/>
              </a:rPr>
              <a:t>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929198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Той самий хворий. КТ-верифікація. Пухлина 4 см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52"/>
            <a:ext cx="63494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5072074"/>
            <a:ext cx="8929718" cy="1143000"/>
          </a:xfrm>
        </p:spPr>
        <p:txBody>
          <a:bodyPr>
            <a:noAutofit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37-річний ВІЛ-інфікований чол. 1) “Проминута” недиференций-ована карцинома у верхній частині воріт правої легені.  2) 5 міс по тому - пухлина зросла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233383"/>
            <a:ext cx="9001156" cy="43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2DCBD62B-755F-4790-A345-ABF30DB32422}"/>
              </a:ext>
            </a:extLst>
          </p:cNvPr>
          <p:cNvSpPr/>
          <p:nvPr/>
        </p:nvSpPr>
        <p:spPr>
          <a:xfrm>
            <a:off x="3779912" y="4047455"/>
            <a:ext cx="942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uk-U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8B87A3BD-4D5E-467B-9451-81DDE180C154}"/>
              </a:ext>
            </a:extLst>
          </p:cNvPr>
          <p:cNvSpPr/>
          <p:nvPr/>
        </p:nvSpPr>
        <p:spPr>
          <a:xfrm>
            <a:off x="8604449" y="4077072"/>
            <a:ext cx="3600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/>
              <a:t>2</a:t>
            </a:r>
            <a:endParaRPr lang="uk-UA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32" y="714356"/>
            <a:ext cx="3300378" cy="5357842"/>
          </a:xfrm>
        </p:spPr>
        <p:txBody>
          <a:bodyPr>
            <a:normAutofit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70-річний чол.  “Проминута” аденокарцинома 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в 10-му сегменті 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правої легені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14290"/>
            <a:ext cx="5127085" cy="643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Локальні анатомічні особливості </a:t>
            </a:r>
          </a:p>
          <a:p>
            <a:pPr>
              <a:buNone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осередку легеневого вузлика: ребра </a:t>
            </a:r>
          </a:p>
          <a:p>
            <a:pPr>
              <a:buNone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і легеневі судини, затемнення матове скло, фіброз, емфізема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тощо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істотно впливають на можливість його виявлення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-24"/>
            <a:ext cx="464297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9427" y="461951"/>
            <a:ext cx="4354573" cy="397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1187624" y="4643446"/>
            <a:ext cx="69127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28900" lvl="5" indent="-342900">
              <a:buAutoNum type="alphaLcParenBoth"/>
            </a:pPr>
            <a:endParaRPr lang="uk-UA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  <a:p>
            <a:pPr marL="342900" indent="-342900"/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(а) рентгенограма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Пухлина виявляється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стрілки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оскільки великого розміру, хоча низької густини</a:t>
            </a:r>
          </a:p>
          <a:p>
            <a:pPr marL="342900" indent="-342900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(b)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КТ тієї ж пухлини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Бронхоаденокарцинома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Розмір  приблизно 20 мм на тлі  ЗМС    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7158" y="214290"/>
            <a:ext cx="3818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>
                <a:solidFill>
                  <a:srgbClr val="FF0000"/>
                </a:solidFill>
              </a:rPr>
              <a:t>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643966" y="385500"/>
            <a:ext cx="375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solidFill>
                  <a:srgbClr val="FF0000"/>
                </a:solidFill>
              </a:rPr>
              <a:t>б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50070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В цьому випадку пухлина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стрілки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видима на рентгенограмі, оскільки щільна і велика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0"/>
            <a:ext cx="5741986" cy="539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5286388"/>
            <a:ext cx="8786874" cy="1143000"/>
          </a:xfrm>
        </p:spPr>
        <p:txBody>
          <a:bodyPr>
            <a:normAutofit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ж пухлина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Бронхоаденокарцинома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стрілка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Розмір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мм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52"/>
            <a:ext cx="6211908" cy="5312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290"/>
            <a:ext cx="5924455" cy="526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42910" y="5715016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Пухлина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стріпки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видима на рентгенограмі, тому що щільна, хоча і  маленька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28"/>
            <a:ext cx="6437313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85786" y="5934670"/>
            <a:ext cx="76438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ж пухлина. 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Бронхокарцинома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стрілка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Розмір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мм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y" pitchFamily="2" charset="0"/>
              </a:rPr>
              <a:t>(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y" pitchFamily="2" charset="0"/>
              </a:rPr>
              <a:t>1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y" pitchFamily="2" charset="0"/>
              </a:rPr>
              <a:t>)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y" pitchFamily="2" charset="0"/>
              </a:rPr>
              <a:t> </a:t>
            </a:r>
            <a:b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y" pitchFamily="2" charset="0"/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ПРОБЛЕМИ ВИЯВЛЯННЯ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скриті і “проминуті” вузлики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7166"/>
            <a:ext cx="6475413" cy="51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285852" y="5643578"/>
            <a:ext cx="6786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ЗП </a:t>
            </a:r>
            <a:r>
              <a:rPr lang="uk-UA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ренгензнімок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. Пухлина ледь вгадується: маленька і слабка тінь за ребрами. Стрілка вказує її місце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8100" y="357166"/>
            <a:ext cx="652621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357290" y="5648942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Пухлина попереднього знімку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Бронхоаденокарцинома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uk-UA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Розмір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мм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Середній  відсоток помилкових діагнозів солітарних легеневих вузликів </a:t>
            </a:r>
            <a:r>
              <a:rPr lang="uk-UA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емфіземі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істотно збільшується </a:t>
            </a:r>
          </a:p>
          <a:p>
            <a:pPr>
              <a:buNone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Matsuoka et al.,  2004)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64-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річний чол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Вузол у ПВЧ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має чіткі полігональні краї без спікул,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відсутня дольчастість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радіолог класифікував його як доброякісний.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Значна емфізема легені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85725"/>
            <a:ext cx="6143667" cy="548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204311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Potentially </a:t>
            </a:r>
            <a:r>
              <a:rPr lang="en-US" sz="4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Resectable</a:t>
            </a:r>
            <a:r>
              <a:rPr lang="uk-UA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Lesions Evident Only in</a:t>
            </a:r>
            <a:r>
              <a:rPr lang="uk-UA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Retrospection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None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Shah et al.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2003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1143000"/>
          </a:xfrm>
        </p:spPr>
        <p:txBody>
          <a:bodyPr>
            <a:noAutofit/>
          </a:bodyPr>
          <a:lstStyle/>
          <a:p>
            <a:r>
              <a:rPr lang="uk-UA" sz="9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СКРИНІНҐ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pPr>
              <a:buNone/>
            </a:pPr>
            <a:r>
              <a:rPr lang="uk-UA" dirty="0"/>
              <a:t>   </a:t>
            </a:r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Зважуючи на малу перспективність рентгенографічного виявлення </a:t>
            </a:r>
          </a:p>
          <a:p>
            <a:pPr>
              <a:buNone/>
            </a:pPr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пухлини легені ранньої стадії, застосовують </a:t>
            </a:r>
          </a:p>
          <a:p>
            <a:pPr>
              <a:buNone/>
            </a:pPr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</a:t>
            </a:r>
            <a:r>
              <a:rPr lang="uk-UA" sz="40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КТ-скринінг</a:t>
            </a:r>
            <a:endParaRPr lang="ru-RU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Сучасний КТ-скринінґ раку легені: при виявленні легеневого вузлика меншого ніж 5 мм  рішення не приймають зразу, а через рік КТ повторюють, щоб визначити зростання 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(2004)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929066"/>
            <a:ext cx="8229600" cy="2357454"/>
          </a:xfrm>
        </p:spPr>
        <p:txBody>
          <a:bodyPr>
            <a:normAutofit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Затемнення неправильної  форми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мм в НПЧ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стрілка)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  зі звапненою бляшкою на діафрагмальній плеврі </a:t>
            </a:r>
            <a:b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було класифіковано 10 радіологами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некальцифікований вузлик, 6 радіологів вузлик заперечили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940" y="410435"/>
            <a:ext cx="9164940" cy="323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 </a:t>
            </a:r>
            <a:b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Оцінка для диференціювання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525963"/>
          </a:xfrm>
        </p:spPr>
        <p:txBody>
          <a:bodyPr/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визначення легеневих вузликів цифрові знімки краще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плівкові, особливо при розмірі вузла менше ніж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мм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Vikgren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al., 2008)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Оцінка легеневого вузлика має бути комплексною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Рішення базується на анамнезі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розмірі і картині вузлика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можливості морфологічної верифікації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Найбільш надійні ознаки ті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свідчать про доброякісність, доброякісні мережки вапноза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відсутність збільшення протягом 2 років на КТ (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T.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Winer-Muram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2006).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37168" cy="684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514" y="0"/>
            <a:ext cx="5291486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071934" y="4572008"/>
            <a:ext cx="50720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Рентгенознімок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 клітки – зліва в 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косто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-діафрагмальному куті маленький вузлик (стрілка)</a:t>
            </a:r>
          </a:p>
          <a:p>
            <a:pPr marL="342900" indent="-342900">
              <a:buAutoNum type="alphaLcParenBoth"/>
            </a:pP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КТ-скан – у центрі вузлика  осередок  жирової 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(43 HU).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Гамартома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282" y="6286520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9058" y="3786190"/>
            <a:ext cx="474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ь)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5F059923-1E56-4F91-999C-99B945F46FA1}"/>
              </a:ext>
            </a:extLst>
          </p:cNvPr>
          <p:cNvSpPr/>
          <p:nvPr/>
        </p:nvSpPr>
        <p:spPr>
          <a:xfrm>
            <a:off x="8504699" y="6237312"/>
            <a:ext cx="474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b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500710"/>
            <a:ext cx="8429684" cy="1143000"/>
          </a:xfrm>
        </p:spPr>
        <p:txBody>
          <a:bodyPr>
            <a:normAutofit/>
          </a:bodyPr>
          <a:lstStyle/>
          <a:p>
            <a:pPr algn="l"/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К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-скан: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у ПНЧ контрастований поліциклічний вузол з артерією і дренажною веною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Легенева артеріо-венозна мальформація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41365"/>
            <a:ext cx="6694519" cy="480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3438" y="2357430"/>
            <a:ext cx="4500562" cy="1143000"/>
          </a:xfrm>
        </p:spPr>
        <p:txBody>
          <a:bodyPr>
            <a:noAutofit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КТ-скан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75-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річного чол. Ідіопатичний легеневий фіброз. Солідний вузол у НЛЧ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стрілка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ТГБ: </a:t>
            </a:r>
            <a:r>
              <a:rPr lang="uk-UA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плоскоклітинний рак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06" y="71438"/>
            <a:ext cx="445819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6" y="785794"/>
            <a:ext cx="3714744" cy="4500594"/>
          </a:xfrm>
        </p:spPr>
        <p:txBody>
          <a:bodyPr>
            <a:normAutofit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К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-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скан: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у ЛНЧ вузлик 1 см у діаметрі з кальцифікатом у центрі,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що свідчить про доброякісність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2649" y="285728"/>
            <a:ext cx="5032295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521495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80-</a:t>
            </a:r>
            <a:r>
              <a:rPr lang="uk-UA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річний чол.</a:t>
            </a:r>
            <a:r>
              <a:rPr lang="en-US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ЛВЧ вузол 2.2 см у діаметрі з ексцетричними кальцифікатами</a:t>
            </a:r>
            <a:r>
              <a:rPr lang="en-US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ТГБ – аденокарцинома </a:t>
            </a:r>
            <a:br>
              <a:rPr lang="en-US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643009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4" y="5286388"/>
            <a:ext cx="514350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На знімку в ПВЧ вузол з кальцифікатом у центрі.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Край вузла нерегулярний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(b)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КТ видно, що кальцифікат на вузол проєцирується з кальцифікованої гранульоми  спереді від пухлини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біла стрілка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2766" y="142852"/>
            <a:ext cx="485778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5338" y="160090"/>
            <a:ext cx="3765896" cy="6537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4" y="1785926"/>
            <a:ext cx="3786214" cy="1143000"/>
          </a:xfrm>
        </p:spPr>
        <p:txBody>
          <a:bodyPr>
            <a:noAutofit/>
          </a:bodyPr>
          <a:lstStyle/>
          <a:p>
            <a:pPr algn="l"/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Кальцифікований вузол у ПНЧ, схожий на доброякісну гранульому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стр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В анамнезі остеосаркома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 Відкрита біопсія легені --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метастаз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5148"/>
            <a:ext cx="4857752" cy="65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8" y="928670"/>
            <a:ext cx="3286148" cy="3654428"/>
          </a:xfrm>
        </p:spPr>
        <p:txBody>
          <a:bodyPr>
            <a:no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81-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річний чол.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ЛВЧ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2.8-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частково солідний вузол </a:t>
            </a:r>
            <a:b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нерегулярним контуром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спікулами </a:t>
            </a:r>
            <a:b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плевральними смужками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ТГБ –  бронхоальвеолярний рак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3795"/>
            <a:ext cx="5429288" cy="646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5572140"/>
            <a:ext cx="8572560" cy="1143000"/>
          </a:xfrm>
        </p:spPr>
        <p:txBody>
          <a:bodyPr>
            <a:no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(a) 75-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річний чол.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2.0-c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 у діаметрі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несолідний вузол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ЛВЧ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ТГБ – злоякісні клітини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специфічного дз не встановлено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(b)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Спостереження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25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 по тому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вузол дещо зріс у розмірі і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перетворився у солідний з повітряною бронхограмою.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ТГБ – бронхоальвеолярна карцинома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6" y="186968"/>
            <a:ext cx="4357686" cy="509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290"/>
            <a:ext cx="42164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28596" y="4714884"/>
            <a:ext cx="4716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(a)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6314" y="471488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514351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Рентгенограми гр кл опасистого хворого в реанимації</a:t>
            </a:r>
            <a:b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Плівковий: підозра на набряк легень</a:t>
            </a:r>
            <a:b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КР: нема ознак набряку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4000504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628" y="3929066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28794" y="4500570"/>
            <a:ext cx="55007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Приклад комп’ютерної радіографії (КР)</a:t>
            </a:r>
            <a:b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609607"/>
            <a:ext cx="898207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85720" y="4000504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000" dirty="0"/>
          </a:p>
        </p:txBody>
      </p:sp>
      <p:sp>
        <p:nvSpPr>
          <p:cNvPr id="10" name="Rectangle 9"/>
          <p:cNvSpPr/>
          <p:nvPr/>
        </p:nvSpPr>
        <p:spPr>
          <a:xfrm>
            <a:off x="4929190" y="3929066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0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6314" y="1428736"/>
            <a:ext cx="4143404" cy="385765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56-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річний чол.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2.9-c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м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вузлик у центрі ПСЧ з рівними контурами,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стрілка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ТГБ – плоскоклітинний рак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6115" y="36196"/>
            <a:ext cx="4283009" cy="680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571868" cy="5011750"/>
          </a:xfrm>
        </p:spPr>
        <p:txBody>
          <a:bodyPr>
            <a:normAutofit/>
          </a:bodyPr>
          <a:lstStyle/>
          <a:p>
            <a:pPr algn="l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У ПНЧ субсантиметровий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вузол із сусідніми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крихітними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сателітними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вузликами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стрілка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Великий вузол кальцифікований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Вигляд вузла доброякісний -- гранульоматоз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3214"/>
            <a:ext cx="5408199" cy="662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108" y="274638"/>
            <a:ext cx="3614734" cy="5797568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83-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річний чол.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2.3-c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м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порожнистий вузол у ЛВЧ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Товщина стінки порожнини варіює і визнається у 8 мм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ТГБ – плоскоклітинний рак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0850"/>
            <a:ext cx="5143504" cy="687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64396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(a) 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80-</a:t>
            </a:r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річний чол.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2.5-c</a:t>
            </a:r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м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вузол у задньому сегменті ПВЧ 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(b) </a:t>
            </a:r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Через 2 міс по тому: швидке зростання: час подвоєння об’єму 26 діб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</a:rPr>
              <a:t>ТГБ: змішаний дрібноклітинний і недрібноклітинний рак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7609" y="95031"/>
            <a:ext cx="3377201" cy="524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71414"/>
            <a:ext cx="3711572" cy="527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051050" y="260350"/>
            <a:ext cx="4852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uk-UA" sz="4000">
                <a:solidFill>
                  <a:srgbClr val="F61F02"/>
                </a:solidFill>
                <a:latin typeface="Times New Roman Cyr" pitchFamily="18" charset="-52"/>
              </a:rPr>
              <a:t>ДЯКУЮ ЗА УВАГУ!</a:t>
            </a:r>
            <a:endParaRPr lang="ru-RU" sz="4000">
              <a:solidFill>
                <a:srgbClr val="F61F02"/>
              </a:solidFill>
              <a:latin typeface="Times New Roman Cyr" pitchFamily="18" charset="-52"/>
            </a:endParaRPr>
          </a:p>
        </p:txBody>
      </p:sp>
      <p:pic>
        <p:nvPicPr>
          <p:cNvPr id="29699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uk-UA" b="1" dirty="0">
                <a:solidFill>
                  <a:srgbClr val="FF0000"/>
                </a:solidFill>
              </a:rPr>
              <a:t>КТ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071546"/>
            <a:ext cx="4429156" cy="544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FF0000"/>
                </a:solidFill>
              </a:rPr>
              <a:t>КТ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81" y="1285860"/>
            <a:ext cx="9015413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728" y="5143512"/>
            <a:ext cx="1691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</a:rPr>
              <a:t>КТ-синтез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14876" y="5114522"/>
            <a:ext cx="3999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</a:rPr>
              <a:t>Плівкова рентгенограма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" y="504835"/>
            <a:ext cx="91059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4572008"/>
            <a:ext cx="8229600" cy="2285992"/>
          </a:xfrm>
        </p:spPr>
        <p:txBody>
          <a:bodyPr>
            <a:noAutofit/>
          </a:bodyPr>
          <a:lstStyle/>
          <a:p>
            <a:pPr algn="l"/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Жінка середнього віку з анамнезом часткової мастектомії – рак груді. </a:t>
            </a:r>
            <a:b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</a:b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(a)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ЗП рентгенограма при черговому обстеженні супроводу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– норма.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</a:b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КТ: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8-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мм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скритий вузлик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стрілка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у ПНЧ,  який закривався на знімку (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)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грудним </a:t>
            </a:r>
            <a:r>
              <a:rPr lang="uk-UA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імплантом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anose="020B0604020202020204" pitchFamily="34" charset="-52"/>
                <a:cs typeface="Times New Roman" pitchFamily="18" charset="0"/>
              </a:rPr>
              <a:t>діафрагмою і ребром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96" y="428604"/>
            <a:ext cx="39370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6371" y="428604"/>
            <a:ext cx="5127661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7950" y="4000504"/>
            <a:ext cx="2786050" cy="2714644"/>
          </a:xfrm>
        </p:spPr>
        <p:txBody>
          <a:bodyPr>
            <a:normAutofit/>
          </a:bodyPr>
          <a:lstStyle/>
          <a:p>
            <a:pPr algn="l"/>
            <a:r>
              <a:rPr lang="uk-UA" sz="18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  <a:t>1) Початковий ЗП знімок   – норма</a:t>
            </a:r>
            <a:br>
              <a:rPr lang="uk-UA" sz="18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</a:br>
            <a:r>
              <a:rPr lang="uk-UA" sz="18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  <a:t>2) Те ж за рік до 1-го –      норма </a:t>
            </a:r>
            <a:br>
              <a:rPr lang="uk-UA" sz="18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</a:br>
            <a:r>
              <a:rPr lang="uk-UA" sz="18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  <a:t>3)  Субтракційний – 2 синхронічних вузла</a:t>
            </a:r>
            <a:br>
              <a:rPr lang="uk-UA" sz="18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</a:br>
            <a:endParaRPr lang="ru-RU" sz="1800" b="1" dirty="0">
              <a:solidFill>
                <a:srgbClr val="FF0000"/>
              </a:solidFill>
              <a:latin typeface="Arial Cyr" panose="020B0604020202020204" pitchFamily="34" charset="-52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" y="0"/>
            <a:ext cx="306333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3243" y="0"/>
            <a:ext cx="296395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0"/>
            <a:ext cx="3083049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00034" y="29289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8992" y="29289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0826" y="29289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429000"/>
            <a:ext cx="290881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2746" y="3429000"/>
            <a:ext cx="341711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142844" y="585789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43240" y="585789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43702" y="3286124"/>
            <a:ext cx="27860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  <a:t>Комп’ютерна 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  <a:t>субтракційна 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  <a:t>радіографія (КСР)</a:t>
            </a:r>
            <a:endParaRPr lang="ru-RU" sz="2000" b="1" dirty="0">
              <a:solidFill>
                <a:srgbClr val="FF0000"/>
              </a:solidFill>
              <a:latin typeface="Arial Cyr" panose="020B0604020202020204" pitchFamily="34" charset="-52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71604" y="6286520"/>
            <a:ext cx="3656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latin typeface="Arial Cyr" panose="020B0604020202020204" pitchFamily="34" charset="-52"/>
                <a:cs typeface="Times New Roman" pitchFamily="18" charset="0"/>
              </a:rPr>
              <a:t>4) 5) КТ підтвердження</a:t>
            </a:r>
            <a:endParaRPr lang="ru-RU" sz="2400" dirty="0">
              <a:latin typeface="Arial Cyr" panose="020B0604020202020204" pitchFamily="34" charset="-5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837</Words>
  <Application>Microsoft Office PowerPoint</Application>
  <PresentationFormat>Екран (4:3)</PresentationFormat>
  <Paragraphs>96</Paragraphs>
  <Slides>44</Slides>
  <Notes>8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44</vt:i4>
      </vt:variant>
    </vt:vector>
  </HeadingPairs>
  <TitlesOfParts>
    <vt:vector size="51" baseType="lpstr">
      <vt:lpstr>Academy</vt:lpstr>
      <vt:lpstr>Arial</vt:lpstr>
      <vt:lpstr>Arial Cyr</vt:lpstr>
      <vt:lpstr>Calibri</vt:lpstr>
      <vt:lpstr>Times New Roman</vt:lpstr>
      <vt:lpstr>Times New Roman Cyr</vt:lpstr>
      <vt:lpstr>Office Theme</vt:lpstr>
      <vt:lpstr>ЛЕГЕНЕВІ ВУЗЛИКИ </vt:lpstr>
      <vt:lpstr>(1)  ПРОБЛЕМИ ВИЯВЛЯННЯ: скриті і “проминуті” вузлики</vt:lpstr>
      <vt:lpstr>Презентація PowerPoint</vt:lpstr>
      <vt:lpstr>Рентгенограми гр кл опасистого хворого в реанимації 1 Плівковий: підозра на набряк легень 2 КР: нема ознак набряку </vt:lpstr>
      <vt:lpstr>КТ</vt:lpstr>
      <vt:lpstr>КТ</vt:lpstr>
      <vt:lpstr>Презентація PowerPoint</vt:lpstr>
      <vt:lpstr>Жінка середнього віку з анамнезом часткової мастектомії – рак груді.   (a) ЗП рентгенограма при черговому обстеженні супроводу – норма.  (b) КТ: 8-мм скритий вузлик (стрілка) у ПНЧ,  який закривався на знімку (a) грудним імплантом, діафрагмою і ребром</vt:lpstr>
      <vt:lpstr>1) Початковий ЗП знімок   – норма 2) Те ж за рік до 1-го –      норма  3)  Субтракційний – 2 синхронічних вузла </vt:lpstr>
      <vt:lpstr>55-річний чол.  1) Проминута аденокарцинома 1,6 см  у ВЛЧ. Пухлину закривають 2 ребра. 2)  16 міс по тому.  </vt:lpstr>
      <vt:lpstr>Той самий хворий. КТ-верифікація. Пухлина 4 см</vt:lpstr>
      <vt:lpstr>37-річний ВІЛ-інфікований чол. 1) “Проминута” недиференций-ована карцинома у верхній частині воріт правої легені.  2) 5 міс по тому - пухлина зросла</vt:lpstr>
      <vt:lpstr>70-річний чол.  “Проминута” аденокарцинома  в 10-му сегменті  правої легені</vt:lpstr>
      <vt:lpstr>Презентація PowerPoint</vt:lpstr>
      <vt:lpstr>Презентація PowerPoint</vt:lpstr>
      <vt:lpstr>В цьому випадку пухлина (стрілки) видима на рентгенограмі, оскільки щільна і велика</vt:lpstr>
      <vt:lpstr>Та ж пухлина. Бронхоаденокарцинома (стрілка). Розмір 18 мм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64-річний чол. Вузол у ПВЧ, має чіткі полігональні краї без спікул, відсутня дольчастість, радіолог класифікував його як доброякісний. Значна емфізема легені</vt:lpstr>
      <vt:lpstr>Презентація PowerPoint</vt:lpstr>
      <vt:lpstr>СКРИНІНҐ</vt:lpstr>
      <vt:lpstr>Презентація PowerPoint</vt:lpstr>
      <vt:lpstr>Презентація PowerPoint</vt:lpstr>
      <vt:lpstr>Затемнення неправильної  форми 4 мм в НПЧ (стрілка) поряд  зі звапненою бляшкою на діафрагмальній плеврі  було класифіковано 10 радіологами  як некальцифікований вузлик, 6 радіологів вузлик заперечили</vt:lpstr>
      <vt:lpstr>(2)  Оцінка для диференціювання</vt:lpstr>
      <vt:lpstr>Презентація PowerPoint</vt:lpstr>
      <vt:lpstr>Презентація PowerPoint</vt:lpstr>
      <vt:lpstr>КT-скан: у ПНЧ контрастований поліциклічний вузол з артерією і дренажною веною. Легенева артеріо-венозна мальформація.</vt:lpstr>
      <vt:lpstr>КТ-скан 75-річного чол. Ідіопатичний легеневий фіброз. Солідний вузол у НЛЧ (стрілка). ТГБ: плоскоклітинний рак.</vt:lpstr>
      <vt:lpstr>КT- скан: у ЛНЧ вузлик 1 см у діаметрі з кальцифікатом у центрі, що свідчить про доброякісність.</vt:lpstr>
      <vt:lpstr>80-річний чол. У ЛВЧ вузол 2.2 см у діаметрі з ексцетричними кальцифікатами. ТГБ – аденокарцинома  </vt:lpstr>
      <vt:lpstr>(a) На знімку в ПВЧ вузол з кальцифікатом у центрі. Край вузла нерегулярний (b) На КТ видно, що кальцифікат на вузол проєцирується з кальцифікованої гранульоми  спереді від пухлини (біла стрілка). </vt:lpstr>
      <vt:lpstr>Кальцифікований вузол у ПНЧ, схожий на доброякісну гранульому (стр). В анамнезі остеосаркома. Відкрита біопсія легені --  метастаз</vt:lpstr>
      <vt:lpstr>81-річний чол. У ЛВЧ 2.8-см частково солідний вузол  з нерегулярним контуром, спікулами  і плевральними смужками. ТГБ –  бронхоальвеолярний рак</vt:lpstr>
      <vt:lpstr>(a) 75-річний чол. 2.0-cм у діаметрі несолідний вузол у ЛВЧ. ТГБ – злоякісні клітини; специфічного дз не встановлено. (b) Спостереження; 25 міс по тому, вузол дещо зріс у розмірі і  перетворився у солідний з повітряною бронхограмою.. ТГБ – бронхоальвеолярна карцинома.</vt:lpstr>
      <vt:lpstr>56-річний чол. 2.9-cм вузлик у центрі ПСЧ з рівними контурами, (стрілка). ТГБ – плоскоклітинний рак.</vt:lpstr>
      <vt:lpstr>У ПНЧ субсантиметровий вузол із сусідніми  крихітними сателітними вузликами (стрілка). Великий вузол кальцифікований. Вигляд вузла доброякісний -- гранульоматоз</vt:lpstr>
      <vt:lpstr>83-річний чол. 2.3-cм порожнистий вузол у ЛВЧ. Товщина стінки порожнини варіює і визнається у 8 мм. ТГБ – плоскоклітинний рак</vt:lpstr>
      <vt:lpstr>(a) 80-річний чол. 2.5-cм вузол у задньому сегменті ПВЧ (b) Через 2 міс по тому: швидке зростання: час подвоєння об’єму 26 діб. ТГБ: змішаний дрібноклітинний і недрібноклітинний рак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ЛЕГЕНЕВІ ВУЗЛИКИ: порівняння методів зображання</dc:title>
  <dc:creator>name</dc:creator>
  <cp:lastModifiedBy>Микола Пилипенко</cp:lastModifiedBy>
  <cp:revision>108</cp:revision>
  <dcterms:created xsi:type="dcterms:W3CDTF">2009-04-30T19:47:39Z</dcterms:created>
  <dcterms:modified xsi:type="dcterms:W3CDTF">2019-10-24T13:49:48Z</dcterms:modified>
</cp:coreProperties>
</file>