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notesMasterIdLst>
    <p:notesMasterId r:id="rId17"/>
  </p:notesMasterIdLst>
  <p:sldIdLst>
    <p:sldId id="256" r:id="rId2"/>
    <p:sldId id="274" r:id="rId3"/>
    <p:sldId id="260" r:id="rId4"/>
    <p:sldId id="261" r:id="rId5"/>
    <p:sldId id="281" r:id="rId6"/>
    <p:sldId id="276" r:id="rId7"/>
    <p:sldId id="277" r:id="rId8"/>
    <p:sldId id="278" r:id="rId9"/>
    <p:sldId id="280" r:id="rId10"/>
    <p:sldId id="265" r:id="rId11"/>
    <p:sldId id="266" r:id="rId12"/>
    <p:sldId id="267" r:id="rId13"/>
    <p:sldId id="272" r:id="rId14"/>
    <p:sldId id="268" r:id="rId15"/>
    <p:sldId id="269" r:id="rId16"/>
  </p:sldIdLst>
  <p:sldSz cx="9144000" cy="6858000" type="screen4x3"/>
  <p:notesSz cx="6858000" cy="994727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4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0066"/>
    <a:srgbClr val="008000"/>
    <a:srgbClr val="66FFCC"/>
    <a:srgbClr val="99FFCC"/>
    <a:srgbClr val="0000CC"/>
    <a:srgbClr val="0066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65" autoAdjust="0"/>
    <p:restoredTop sz="94660"/>
  </p:normalViewPr>
  <p:slideViewPr>
    <p:cSldViewPr>
      <p:cViewPr varScale="1">
        <p:scale>
          <a:sx n="74" d="100"/>
          <a:sy n="74" d="100"/>
        </p:scale>
        <p:origin x="111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868" y="-90"/>
      </p:cViewPr>
      <p:guideLst>
        <p:guide orient="horz" pos="3134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311D4C-F4A1-4838-A1BE-F6DC868C7F89}" type="doc">
      <dgm:prSet loTypeId="urn:microsoft.com/office/officeart/2005/8/layout/hierarchy2" loCatId="hierarchy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42501BEF-AD1E-423A-8817-DF30587D8841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FF0000"/>
              </a:solidFill>
            </a:rPr>
            <a:t>*</a:t>
          </a:r>
          <a:r>
            <a:rPr lang="ru-RU" sz="2000" b="1" dirty="0" err="1" smtClean="0">
              <a:solidFill>
                <a:srgbClr val="FF0000"/>
              </a:solidFill>
            </a:rPr>
            <a:t>Білки</a:t>
          </a:r>
          <a:r>
            <a:rPr lang="ru-RU" sz="1800" b="0" dirty="0" smtClean="0">
              <a:solidFill>
                <a:schemeClr val="tx1"/>
              </a:solidFill>
            </a:rPr>
            <a:t> - </a:t>
          </a:r>
          <a:r>
            <a:rPr lang="ru-RU" sz="1800" b="0" dirty="0" err="1" smtClean="0">
              <a:solidFill>
                <a:schemeClr val="tx1"/>
              </a:solidFill>
            </a:rPr>
            <a:t>основні</a:t>
          </a:r>
          <a:r>
            <a:rPr lang="ru-RU" sz="1800" b="0" dirty="0" smtClean="0">
              <a:solidFill>
                <a:schemeClr val="tx1"/>
              </a:solidFill>
            </a:rPr>
            <a:t> </a:t>
          </a:r>
          <a:r>
            <a:rPr lang="ru-RU" sz="1800" b="0" dirty="0" err="1" smtClean="0">
              <a:solidFill>
                <a:schemeClr val="tx1"/>
              </a:solidFill>
            </a:rPr>
            <a:t>носії</a:t>
          </a:r>
          <a:r>
            <a:rPr lang="ru-RU" sz="1800" b="0" dirty="0" smtClean="0">
              <a:solidFill>
                <a:schemeClr val="tx1"/>
              </a:solidFill>
            </a:rPr>
            <a:t> </a:t>
          </a:r>
          <a:r>
            <a:rPr lang="ru-RU" sz="1800" b="0" dirty="0" err="1" smtClean="0">
              <a:solidFill>
                <a:schemeClr val="tx1"/>
              </a:solidFill>
            </a:rPr>
            <a:t>життя</a:t>
          </a:r>
          <a:endParaRPr lang="ru-RU" sz="1800" b="0" dirty="0">
            <a:solidFill>
              <a:schemeClr val="tx1"/>
            </a:solidFill>
          </a:endParaRPr>
        </a:p>
      </dgm:t>
    </dgm:pt>
    <dgm:pt modelId="{CE5905C1-BAE4-4FEB-9C37-5793754C5731}" type="parTrans" cxnId="{967EA13D-CAC2-4BD9-B909-7205AFB0D5A9}">
      <dgm:prSet/>
      <dgm:spPr/>
      <dgm:t>
        <a:bodyPr/>
        <a:lstStyle/>
        <a:p>
          <a:endParaRPr lang="ru-RU"/>
        </a:p>
      </dgm:t>
    </dgm:pt>
    <dgm:pt modelId="{9CA5960E-0914-49AE-8A6F-500193DD76EC}" type="sibTrans" cxnId="{967EA13D-CAC2-4BD9-B909-7205AFB0D5A9}">
      <dgm:prSet/>
      <dgm:spPr/>
      <dgm:t>
        <a:bodyPr/>
        <a:lstStyle/>
        <a:p>
          <a:endParaRPr lang="ru-RU"/>
        </a:p>
      </dgm:t>
    </dgm:pt>
    <dgm:pt modelId="{C587A06E-CB45-4D88-AD74-6AD76322D964}">
      <dgm:prSet phldrT="[Текст]" custT="1"/>
      <dgm:spPr/>
      <dgm:t>
        <a:bodyPr/>
        <a:lstStyle/>
        <a:p>
          <a:r>
            <a:rPr lang="ru-RU" sz="1600" b="1" dirty="0" err="1" smtClean="0"/>
            <a:t>Прості</a:t>
          </a:r>
          <a:r>
            <a:rPr lang="ru-RU" sz="1600" b="1" dirty="0" smtClean="0"/>
            <a:t> – </a:t>
          </a:r>
          <a:r>
            <a:rPr lang="ru-RU" sz="1600" b="0" dirty="0" err="1" smtClean="0"/>
            <a:t>протеїни</a:t>
          </a:r>
          <a:r>
            <a:rPr lang="ru-RU" sz="1600" b="0" dirty="0" smtClean="0"/>
            <a:t> (</a:t>
          </a:r>
          <a:r>
            <a:rPr lang="ru-RU" sz="1600" b="0" dirty="0" err="1" smtClean="0"/>
            <a:t>альбуміни</a:t>
          </a:r>
          <a:r>
            <a:rPr lang="ru-RU" sz="1600" b="0" dirty="0" smtClean="0"/>
            <a:t>, </a:t>
          </a:r>
          <a:r>
            <a:rPr lang="ru-RU" sz="1600" b="0" dirty="0" err="1" smtClean="0"/>
            <a:t>глобуліни</a:t>
          </a:r>
          <a:r>
            <a:rPr lang="ru-RU" sz="1600" b="0" dirty="0" smtClean="0"/>
            <a:t>)</a:t>
          </a:r>
          <a:endParaRPr lang="ru-RU" sz="1600" b="0" dirty="0"/>
        </a:p>
      </dgm:t>
    </dgm:pt>
    <dgm:pt modelId="{69711089-7B51-46F7-8AE7-05E833AF0D1E}" type="parTrans" cxnId="{BDD9C2C4-8625-4849-B9C6-8B605D6262CB}">
      <dgm:prSet/>
      <dgm:spPr/>
      <dgm:t>
        <a:bodyPr/>
        <a:lstStyle/>
        <a:p>
          <a:endParaRPr lang="ru-RU"/>
        </a:p>
      </dgm:t>
    </dgm:pt>
    <dgm:pt modelId="{2ADF6CCA-47E7-493B-B55D-1370CA230C10}" type="sibTrans" cxnId="{BDD9C2C4-8625-4849-B9C6-8B605D6262CB}">
      <dgm:prSet/>
      <dgm:spPr/>
      <dgm:t>
        <a:bodyPr/>
        <a:lstStyle/>
        <a:p>
          <a:endParaRPr lang="ru-RU"/>
        </a:p>
      </dgm:t>
    </dgm:pt>
    <dgm:pt modelId="{800D3926-D80C-4401-900A-1C3C59112C01}">
      <dgm:prSet phldrT="[Текст]" custT="1"/>
      <dgm:spPr/>
      <dgm:t>
        <a:bodyPr/>
        <a:lstStyle/>
        <a:p>
          <a:r>
            <a:rPr lang="ru-RU" sz="1600" b="1" dirty="0" err="1" smtClean="0"/>
            <a:t>Складні</a:t>
          </a:r>
          <a:r>
            <a:rPr lang="ru-RU" sz="1600" b="1" dirty="0" smtClean="0"/>
            <a:t> – </a:t>
          </a:r>
          <a:r>
            <a:rPr lang="ru-RU" sz="1600" b="0" dirty="0" smtClean="0"/>
            <a:t>п </a:t>
          </a:r>
          <a:r>
            <a:rPr lang="ru-RU" sz="1600" b="0" dirty="0" err="1" smtClean="0"/>
            <a:t>ротеїди</a:t>
          </a:r>
          <a:r>
            <a:rPr lang="ru-RU" sz="1600" b="0" dirty="0" smtClean="0"/>
            <a:t> (кератин, </a:t>
          </a:r>
          <a:r>
            <a:rPr lang="ru-RU" sz="1600" b="0" dirty="0" err="1" smtClean="0"/>
            <a:t>колаген</a:t>
          </a:r>
          <a:r>
            <a:rPr lang="ru-RU" sz="1600" b="0" dirty="0" smtClean="0"/>
            <a:t> і </a:t>
          </a:r>
          <a:r>
            <a:rPr lang="ru-RU" sz="1600" b="0" dirty="0" err="1" smtClean="0"/>
            <a:t>ін</a:t>
          </a:r>
          <a:r>
            <a:rPr lang="ru-RU" sz="1600" b="0" dirty="0" smtClean="0"/>
            <a:t>.)</a:t>
          </a:r>
          <a:endParaRPr lang="ru-RU" sz="1600" b="0" dirty="0"/>
        </a:p>
      </dgm:t>
    </dgm:pt>
    <dgm:pt modelId="{57AC3AE7-B216-44D0-912A-2094D89412D1}" type="parTrans" cxnId="{AC0C3A4D-1DCF-4999-91E4-CE28D8872F95}">
      <dgm:prSet/>
      <dgm:spPr/>
      <dgm:t>
        <a:bodyPr/>
        <a:lstStyle/>
        <a:p>
          <a:endParaRPr lang="ru-RU"/>
        </a:p>
      </dgm:t>
    </dgm:pt>
    <dgm:pt modelId="{B5174B6D-1CBF-4A50-B5AB-6DEF498AE521}" type="sibTrans" cxnId="{AC0C3A4D-1DCF-4999-91E4-CE28D8872F95}">
      <dgm:prSet/>
      <dgm:spPr/>
      <dgm:t>
        <a:bodyPr/>
        <a:lstStyle/>
        <a:p>
          <a:endParaRPr lang="ru-RU"/>
        </a:p>
      </dgm:t>
    </dgm:pt>
    <dgm:pt modelId="{925D3E71-7176-4760-8ED8-B307CC94255C}">
      <dgm:prSet phldrT="[Текст]" custT="1"/>
      <dgm:spPr/>
      <dgm:t>
        <a:bodyPr/>
        <a:lstStyle/>
        <a:p>
          <a:r>
            <a:rPr lang="ru-RU" sz="1600" b="0" u="none" dirty="0" err="1" smtClean="0">
              <a:effectLst/>
            </a:rPr>
            <a:t>Глікопротеїди</a:t>
          </a:r>
          <a:r>
            <a:rPr lang="ru-RU" sz="1600" b="0" u="none" dirty="0" smtClean="0">
              <a:effectLst/>
            </a:rPr>
            <a:t> =</a:t>
          </a:r>
        </a:p>
        <a:p>
          <a:r>
            <a:rPr lang="ru-RU" sz="1600" b="0" u="none" dirty="0" smtClean="0">
              <a:effectLst/>
            </a:rPr>
            <a:t>Б + </a:t>
          </a:r>
          <a:r>
            <a:rPr lang="ru-RU" sz="1600" b="0" u="none" dirty="0" err="1" smtClean="0">
              <a:effectLst/>
            </a:rPr>
            <a:t>вуглеводи</a:t>
          </a:r>
          <a:endParaRPr lang="ru-RU" sz="1600" b="0" u="none" dirty="0" smtClean="0">
            <a:effectLst/>
          </a:endParaRPr>
        </a:p>
        <a:p>
          <a:r>
            <a:rPr lang="ru-RU" sz="1600" b="0" u="none" dirty="0" smtClean="0">
              <a:effectLst/>
            </a:rPr>
            <a:t>(Г, Ф, </a:t>
          </a:r>
          <a:r>
            <a:rPr lang="uk-UA" sz="1600" b="0" u="none" dirty="0" smtClean="0">
              <a:effectLst/>
            </a:rPr>
            <a:t>і</a:t>
          </a:r>
          <a:r>
            <a:rPr lang="ru-RU" sz="1600" b="0" u="none" dirty="0" smtClean="0">
              <a:effectLst/>
            </a:rPr>
            <a:t>м-</a:t>
          </a:r>
          <a:r>
            <a:rPr lang="ru-RU" sz="1600" b="0" u="none" dirty="0" err="1" smtClean="0">
              <a:effectLst/>
            </a:rPr>
            <a:t>глобуліни</a:t>
          </a:r>
          <a:r>
            <a:rPr lang="ru-RU" sz="1600" b="0" u="none" dirty="0" smtClean="0">
              <a:effectLst/>
            </a:rPr>
            <a:t>)</a:t>
          </a:r>
          <a:endParaRPr lang="ru-RU" sz="1300" dirty="0"/>
        </a:p>
      </dgm:t>
    </dgm:pt>
    <dgm:pt modelId="{3D16CDC3-676F-4D23-A7BF-944FEA07598E}" type="parTrans" cxnId="{0B3FCDB5-3B7A-48E6-8345-71C638E3CFDA}">
      <dgm:prSet/>
      <dgm:spPr/>
      <dgm:t>
        <a:bodyPr/>
        <a:lstStyle/>
        <a:p>
          <a:endParaRPr lang="ru-RU"/>
        </a:p>
      </dgm:t>
    </dgm:pt>
    <dgm:pt modelId="{7055CD62-6C81-4C65-9AFC-9C7A6B71EE5E}" type="sibTrans" cxnId="{0B3FCDB5-3B7A-48E6-8345-71C638E3CFDA}">
      <dgm:prSet/>
      <dgm:spPr/>
      <dgm:t>
        <a:bodyPr/>
        <a:lstStyle/>
        <a:p>
          <a:endParaRPr lang="ru-RU"/>
        </a:p>
      </dgm:t>
    </dgm:pt>
    <dgm:pt modelId="{F0A4A95F-6E4C-4424-9A3E-D9D741B322BF}">
      <dgm:prSet/>
      <dgm:spPr/>
      <dgm:t>
        <a:bodyPr/>
        <a:lstStyle/>
        <a:p>
          <a:endParaRPr lang="ru-RU"/>
        </a:p>
      </dgm:t>
    </dgm:pt>
    <dgm:pt modelId="{40F1C9D1-0DED-4198-9445-18367E86DB76}" type="parTrans" cxnId="{3AB46DA1-1964-4B25-8E89-15D9FF814D67}">
      <dgm:prSet/>
      <dgm:spPr/>
      <dgm:t>
        <a:bodyPr/>
        <a:lstStyle/>
        <a:p>
          <a:endParaRPr lang="ru-RU"/>
        </a:p>
      </dgm:t>
    </dgm:pt>
    <dgm:pt modelId="{25E160C3-053F-4C22-A9B2-B4CDF261C2F5}" type="sibTrans" cxnId="{3AB46DA1-1964-4B25-8E89-15D9FF814D67}">
      <dgm:prSet/>
      <dgm:spPr/>
      <dgm:t>
        <a:bodyPr/>
        <a:lstStyle/>
        <a:p>
          <a:endParaRPr lang="ru-RU"/>
        </a:p>
      </dgm:t>
    </dgm:pt>
    <dgm:pt modelId="{B1D3803E-DCFC-4C51-823F-66B76513FF07}" type="pres">
      <dgm:prSet presAssocID="{4B311D4C-F4A1-4838-A1BE-F6DC868C7F8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B789EDF-70F0-440E-9BF2-44893DD444D4}" type="pres">
      <dgm:prSet presAssocID="{42501BEF-AD1E-423A-8817-DF30587D8841}" presName="root1" presStyleCnt="0"/>
      <dgm:spPr/>
    </dgm:pt>
    <dgm:pt modelId="{54B41818-37F0-4689-AAEB-A63E2B0779C5}" type="pres">
      <dgm:prSet presAssocID="{42501BEF-AD1E-423A-8817-DF30587D8841}" presName="LevelOneTextNode" presStyleLbl="node0" presStyleIdx="0" presStyleCnt="1" custScaleX="143649" custScaleY="120431" custLinFactNeighborX="-34738" custLinFactNeighborY="6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C80098F-4A62-4BFB-BD55-CF6DAC6A816B}" type="pres">
      <dgm:prSet presAssocID="{42501BEF-AD1E-423A-8817-DF30587D8841}" presName="level2hierChild" presStyleCnt="0"/>
      <dgm:spPr/>
    </dgm:pt>
    <dgm:pt modelId="{9DE2350C-6863-436F-A174-397DFE0F652E}" type="pres">
      <dgm:prSet presAssocID="{69711089-7B51-46F7-8AE7-05E833AF0D1E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4BB92342-DD0B-4F80-87BC-F07C249C67D9}" type="pres">
      <dgm:prSet presAssocID="{69711089-7B51-46F7-8AE7-05E833AF0D1E}" presName="connTx" presStyleLbl="parChTrans1D2" presStyleIdx="0" presStyleCnt="2"/>
      <dgm:spPr/>
      <dgm:t>
        <a:bodyPr/>
        <a:lstStyle/>
        <a:p>
          <a:endParaRPr lang="ru-RU"/>
        </a:p>
      </dgm:t>
    </dgm:pt>
    <dgm:pt modelId="{5192C861-34DF-47A8-A555-617AFA089363}" type="pres">
      <dgm:prSet presAssocID="{C587A06E-CB45-4D88-AD74-6AD76322D964}" presName="root2" presStyleCnt="0"/>
      <dgm:spPr/>
    </dgm:pt>
    <dgm:pt modelId="{0EA46E1A-F26A-4CC4-A803-F2427A698F2C}" type="pres">
      <dgm:prSet presAssocID="{C587A06E-CB45-4D88-AD74-6AD76322D964}" presName="LevelTwoTextNode" presStyleLbl="node2" presStyleIdx="0" presStyleCnt="2" custScaleX="1666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0BDD7CE-42A4-4C3B-8D27-E639C5648230}" type="pres">
      <dgm:prSet presAssocID="{C587A06E-CB45-4D88-AD74-6AD76322D964}" presName="level3hierChild" presStyleCnt="0"/>
      <dgm:spPr/>
    </dgm:pt>
    <dgm:pt modelId="{A5598041-B319-4101-A1A8-44C6F8B0BE88}" type="pres">
      <dgm:prSet presAssocID="{57AC3AE7-B216-44D0-912A-2094D89412D1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26A2E0D0-4E66-4B61-824C-B5021BDF839F}" type="pres">
      <dgm:prSet presAssocID="{57AC3AE7-B216-44D0-912A-2094D89412D1}" presName="connTx" presStyleLbl="parChTrans1D2" presStyleIdx="1" presStyleCnt="2"/>
      <dgm:spPr/>
      <dgm:t>
        <a:bodyPr/>
        <a:lstStyle/>
        <a:p>
          <a:endParaRPr lang="ru-RU"/>
        </a:p>
      </dgm:t>
    </dgm:pt>
    <dgm:pt modelId="{3AAAF632-F7D0-4597-87D6-B17200FE40ED}" type="pres">
      <dgm:prSet presAssocID="{800D3926-D80C-4401-900A-1C3C59112C01}" presName="root2" presStyleCnt="0"/>
      <dgm:spPr/>
    </dgm:pt>
    <dgm:pt modelId="{81520991-C636-4AE2-A2E0-9E6C6DCA1980}" type="pres">
      <dgm:prSet presAssocID="{800D3926-D80C-4401-900A-1C3C59112C01}" presName="LevelTwoTextNode" presStyleLbl="node2" presStyleIdx="1" presStyleCnt="2" custScaleX="174078" custLinFactNeighborX="-18944" custLinFactNeighborY="172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E9A2128-F135-437D-99DC-4F01EF4069A5}" type="pres">
      <dgm:prSet presAssocID="{800D3926-D80C-4401-900A-1C3C59112C01}" presName="level3hierChild" presStyleCnt="0"/>
      <dgm:spPr/>
    </dgm:pt>
    <dgm:pt modelId="{B8A59137-F0E5-4305-88FE-18085F163166}" type="pres">
      <dgm:prSet presAssocID="{40F1C9D1-0DED-4198-9445-18367E86DB76}" presName="conn2-1" presStyleLbl="parChTrans1D3" presStyleIdx="0" presStyleCnt="2"/>
      <dgm:spPr/>
      <dgm:t>
        <a:bodyPr/>
        <a:lstStyle/>
        <a:p>
          <a:endParaRPr lang="ru-RU"/>
        </a:p>
      </dgm:t>
    </dgm:pt>
    <dgm:pt modelId="{08D8796C-578E-4E68-8271-89987B05E2D0}" type="pres">
      <dgm:prSet presAssocID="{40F1C9D1-0DED-4198-9445-18367E86DB76}" presName="connTx" presStyleLbl="parChTrans1D3" presStyleIdx="0" presStyleCnt="2"/>
      <dgm:spPr/>
      <dgm:t>
        <a:bodyPr/>
        <a:lstStyle/>
        <a:p>
          <a:endParaRPr lang="ru-RU"/>
        </a:p>
      </dgm:t>
    </dgm:pt>
    <dgm:pt modelId="{29E551F6-7815-4163-89DC-FBD191209290}" type="pres">
      <dgm:prSet presAssocID="{F0A4A95F-6E4C-4424-9A3E-D9D741B322BF}" presName="root2" presStyleCnt="0"/>
      <dgm:spPr/>
    </dgm:pt>
    <dgm:pt modelId="{FC0C7B15-1618-42D2-AF0E-BA337BD2D5CD}" type="pres">
      <dgm:prSet presAssocID="{F0A4A95F-6E4C-4424-9A3E-D9D741B322BF}" presName="LevelTwoTextNode" presStyleLbl="node3" presStyleIdx="0" presStyleCnt="2" custScaleX="280343" custScaleY="9557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991CF9F-3BBA-4F58-804F-67DF142D81C1}" type="pres">
      <dgm:prSet presAssocID="{F0A4A95F-6E4C-4424-9A3E-D9D741B322BF}" presName="level3hierChild" presStyleCnt="0"/>
      <dgm:spPr/>
    </dgm:pt>
    <dgm:pt modelId="{5040FFF2-6A66-4803-97C9-F8EB44D45242}" type="pres">
      <dgm:prSet presAssocID="{3D16CDC3-676F-4D23-A7BF-944FEA07598E}" presName="conn2-1" presStyleLbl="parChTrans1D3" presStyleIdx="1" presStyleCnt="2"/>
      <dgm:spPr/>
      <dgm:t>
        <a:bodyPr/>
        <a:lstStyle/>
        <a:p>
          <a:endParaRPr lang="ru-RU"/>
        </a:p>
      </dgm:t>
    </dgm:pt>
    <dgm:pt modelId="{0EF7A4AD-3443-4AE8-A07B-53EAFDC18139}" type="pres">
      <dgm:prSet presAssocID="{3D16CDC3-676F-4D23-A7BF-944FEA07598E}" presName="connTx" presStyleLbl="parChTrans1D3" presStyleIdx="1" presStyleCnt="2"/>
      <dgm:spPr/>
      <dgm:t>
        <a:bodyPr/>
        <a:lstStyle/>
        <a:p>
          <a:endParaRPr lang="ru-RU"/>
        </a:p>
      </dgm:t>
    </dgm:pt>
    <dgm:pt modelId="{76559EA5-CB62-4363-988C-9AA5D7DC43D8}" type="pres">
      <dgm:prSet presAssocID="{925D3E71-7176-4760-8ED8-B307CC94255C}" presName="root2" presStyleCnt="0"/>
      <dgm:spPr/>
    </dgm:pt>
    <dgm:pt modelId="{5A61971F-0C91-49EA-B7F3-29BA1BD4F490}" type="pres">
      <dgm:prSet presAssocID="{925D3E71-7176-4760-8ED8-B307CC94255C}" presName="LevelTwoTextNode" presStyleLbl="node3" presStyleIdx="1" presStyleCnt="2" custScaleX="273165" custScaleY="1440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359468E-378C-48CF-A826-5F84FC8C0847}" type="pres">
      <dgm:prSet presAssocID="{925D3E71-7176-4760-8ED8-B307CC94255C}" presName="level3hierChild" presStyleCnt="0"/>
      <dgm:spPr/>
    </dgm:pt>
  </dgm:ptLst>
  <dgm:cxnLst>
    <dgm:cxn modelId="{8FFEECFE-BE07-4F15-81EC-F15629C21217}" type="presOf" srcId="{40F1C9D1-0DED-4198-9445-18367E86DB76}" destId="{B8A59137-F0E5-4305-88FE-18085F163166}" srcOrd="0" destOrd="0" presId="urn:microsoft.com/office/officeart/2005/8/layout/hierarchy2"/>
    <dgm:cxn modelId="{B65B2FDB-8BCC-4C87-AEBF-0540B1171114}" type="presOf" srcId="{42501BEF-AD1E-423A-8817-DF30587D8841}" destId="{54B41818-37F0-4689-AAEB-A63E2B0779C5}" srcOrd="0" destOrd="0" presId="urn:microsoft.com/office/officeart/2005/8/layout/hierarchy2"/>
    <dgm:cxn modelId="{BA1707D0-9C85-46CD-BECE-120AD90DE440}" type="presOf" srcId="{57AC3AE7-B216-44D0-912A-2094D89412D1}" destId="{A5598041-B319-4101-A1A8-44C6F8B0BE88}" srcOrd="0" destOrd="0" presId="urn:microsoft.com/office/officeart/2005/8/layout/hierarchy2"/>
    <dgm:cxn modelId="{A684CAB7-A095-4109-83C7-B72B6CFF1F32}" type="presOf" srcId="{F0A4A95F-6E4C-4424-9A3E-D9D741B322BF}" destId="{FC0C7B15-1618-42D2-AF0E-BA337BD2D5CD}" srcOrd="0" destOrd="0" presId="urn:microsoft.com/office/officeart/2005/8/layout/hierarchy2"/>
    <dgm:cxn modelId="{4C09A7B2-A4A6-4CDD-B2BF-7545A611204B}" type="presOf" srcId="{69711089-7B51-46F7-8AE7-05E833AF0D1E}" destId="{9DE2350C-6863-436F-A174-397DFE0F652E}" srcOrd="0" destOrd="0" presId="urn:microsoft.com/office/officeart/2005/8/layout/hierarchy2"/>
    <dgm:cxn modelId="{E3C72D48-02AD-4D69-B48E-C89CF6C4972E}" type="presOf" srcId="{C587A06E-CB45-4D88-AD74-6AD76322D964}" destId="{0EA46E1A-F26A-4CC4-A803-F2427A698F2C}" srcOrd="0" destOrd="0" presId="urn:microsoft.com/office/officeart/2005/8/layout/hierarchy2"/>
    <dgm:cxn modelId="{AC0C3A4D-1DCF-4999-91E4-CE28D8872F95}" srcId="{42501BEF-AD1E-423A-8817-DF30587D8841}" destId="{800D3926-D80C-4401-900A-1C3C59112C01}" srcOrd="1" destOrd="0" parTransId="{57AC3AE7-B216-44D0-912A-2094D89412D1}" sibTransId="{B5174B6D-1CBF-4A50-B5AB-6DEF498AE521}"/>
    <dgm:cxn modelId="{967EA13D-CAC2-4BD9-B909-7205AFB0D5A9}" srcId="{4B311D4C-F4A1-4838-A1BE-F6DC868C7F89}" destId="{42501BEF-AD1E-423A-8817-DF30587D8841}" srcOrd="0" destOrd="0" parTransId="{CE5905C1-BAE4-4FEB-9C37-5793754C5731}" sibTransId="{9CA5960E-0914-49AE-8A6F-500193DD76EC}"/>
    <dgm:cxn modelId="{8CD6ABA0-CB82-4D1D-BF10-2B8DC9FB6289}" type="presOf" srcId="{800D3926-D80C-4401-900A-1C3C59112C01}" destId="{81520991-C636-4AE2-A2E0-9E6C6DCA1980}" srcOrd="0" destOrd="0" presId="urn:microsoft.com/office/officeart/2005/8/layout/hierarchy2"/>
    <dgm:cxn modelId="{3AB46DA1-1964-4B25-8E89-15D9FF814D67}" srcId="{800D3926-D80C-4401-900A-1C3C59112C01}" destId="{F0A4A95F-6E4C-4424-9A3E-D9D741B322BF}" srcOrd="0" destOrd="0" parTransId="{40F1C9D1-0DED-4198-9445-18367E86DB76}" sibTransId="{25E160C3-053F-4C22-A9B2-B4CDF261C2F5}"/>
    <dgm:cxn modelId="{0B3FCDB5-3B7A-48E6-8345-71C638E3CFDA}" srcId="{800D3926-D80C-4401-900A-1C3C59112C01}" destId="{925D3E71-7176-4760-8ED8-B307CC94255C}" srcOrd="1" destOrd="0" parTransId="{3D16CDC3-676F-4D23-A7BF-944FEA07598E}" sibTransId="{7055CD62-6C81-4C65-9AFC-9C7A6B71EE5E}"/>
    <dgm:cxn modelId="{8130C084-E173-412F-A9D7-E87759309361}" type="presOf" srcId="{69711089-7B51-46F7-8AE7-05E833AF0D1E}" destId="{4BB92342-DD0B-4F80-87BC-F07C249C67D9}" srcOrd="1" destOrd="0" presId="urn:microsoft.com/office/officeart/2005/8/layout/hierarchy2"/>
    <dgm:cxn modelId="{B9CC6574-B3CA-4118-8EFC-AFC162853F84}" type="presOf" srcId="{40F1C9D1-0DED-4198-9445-18367E86DB76}" destId="{08D8796C-578E-4E68-8271-89987B05E2D0}" srcOrd="1" destOrd="0" presId="urn:microsoft.com/office/officeart/2005/8/layout/hierarchy2"/>
    <dgm:cxn modelId="{2AE63216-C945-43BE-BC71-70F14ED364EB}" type="presOf" srcId="{3D16CDC3-676F-4D23-A7BF-944FEA07598E}" destId="{0EF7A4AD-3443-4AE8-A07B-53EAFDC18139}" srcOrd="1" destOrd="0" presId="urn:microsoft.com/office/officeart/2005/8/layout/hierarchy2"/>
    <dgm:cxn modelId="{9F29E685-6F31-4E64-8C7F-C6324D04B3AA}" type="presOf" srcId="{4B311D4C-F4A1-4838-A1BE-F6DC868C7F89}" destId="{B1D3803E-DCFC-4C51-823F-66B76513FF07}" srcOrd="0" destOrd="0" presId="urn:microsoft.com/office/officeart/2005/8/layout/hierarchy2"/>
    <dgm:cxn modelId="{BDD9C2C4-8625-4849-B9C6-8B605D6262CB}" srcId="{42501BEF-AD1E-423A-8817-DF30587D8841}" destId="{C587A06E-CB45-4D88-AD74-6AD76322D964}" srcOrd="0" destOrd="0" parTransId="{69711089-7B51-46F7-8AE7-05E833AF0D1E}" sibTransId="{2ADF6CCA-47E7-493B-B55D-1370CA230C10}"/>
    <dgm:cxn modelId="{765C1613-2B0C-48C5-8216-4B4B7D6F43D4}" type="presOf" srcId="{3D16CDC3-676F-4D23-A7BF-944FEA07598E}" destId="{5040FFF2-6A66-4803-97C9-F8EB44D45242}" srcOrd="0" destOrd="0" presId="urn:microsoft.com/office/officeart/2005/8/layout/hierarchy2"/>
    <dgm:cxn modelId="{5DE745A7-BE78-46CD-B68C-8B49A358E78A}" type="presOf" srcId="{57AC3AE7-B216-44D0-912A-2094D89412D1}" destId="{26A2E0D0-4E66-4B61-824C-B5021BDF839F}" srcOrd="1" destOrd="0" presId="urn:microsoft.com/office/officeart/2005/8/layout/hierarchy2"/>
    <dgm:cxn modelId="{0687C005-D601-4922-9652-82A62F86CEAF}" type="presOf" srcId="{925D3E71-7176-4760-8ED8-B307CC94255C}" destId="{5A61971F-0C91-49EA-B7F3-29BA1BD4F490}" srcOrd="0" destOrd="0" presId="urn:microsoft.com/office/officeart/2005/8/layout/hierarchy2"/>
    <dgm:cxn modelId="{9640EE9D-6971-46BC-8251-3F64BD802E1A}" type="presParOf" srcId="{B1D3803E-DCFC-4C51-823F-66B76513FF07}" destId="{2B789EDF-70F0-440E-9BF2-44893DD444D4}" srcOrd="0" destOrd="0" presId="urn:microsoft.com/office/officeart/2005/8/layout/hierarchy2"/>
    <dgm:cxn modelId="{F6EEE538-2E68-40E0-A11F-9564EB2F3161}" type="presParOf" srcId="{2B789EDF-70F0-440E-9BF2-44893DD444D4}" destId="{54B41818-37F0-4689-AAEB-A63E2B0779C5}" srcOrd="0" destOrd="0" presId="urn:microsoft.com/office/officeart/2005/8/layout/hierarchy2"/>
    <dgm:cxn modelId="{140BBED4-1C01-4954-A555-382C82E1982D}" type="presParOf" srcId="{2B789EDF-70F0-440E-9BF2-44893DD444D4}" destId="{4C80098F-4A62-4BFB-BD55-CF6DAC6A816B}" srcOrd="1" destOrd="0" presId="urn:microsoft.com/office/officeart/2005/8/layout/hierarchy2"/>
    <dgm:cxn modelId="{B39D4D0F-7E64-414E-806D-F64E5FF1C70B}" type="presParOf" srcId="{4C80098F-4A62-4BFB-BD55-CF6DAC6A816B}" destId="{9DE2350C-6863-436F-A174-397DFE0F652E}" srcOrd="0" destOrd="0" presId="urn:microsoft.com/office/officeart/2005/8/layout/hierarchy2"/>
    <dgm:cxn modelId="{7251AE2E-7D89-4597-9B3D-8E17356A3658}" type="presParOf" srcId="{9DE2350C-6863-436F-A174-397DFE0F652E}" destId="{4BB92342-DD0B-4F80-87BC-F07C249C67D9}" srcOrd="0" destOrd="0" presId="urn:microsoft.com/office/officeart/2005/8/layout/hierarchy2"/>
    <dgm:cxn modelId="{B6AA95D8-11B3-47DC-B0C7-BF78571F6DA3}" type="presParOf" srcId="{4C80098F-4A62-4BFB-BD55-CF6DAC6A816B}" destId="{5192C861-34DF-47A8-A555-617AFA089363}" srcOrd="1" destOrd="0" presId="urn:microsoft.com/office/officeart/2005/8/layout/hierarchy2"/>
    <dgm:cxn modelId="{D308ED18-AB5C-4183-8AF3-D349EB7DF810}" type="presParOf" srcId="{5192C861-34DF-47A8-A555-617AFA089363}" destId="{0EA46E1A-F26A-4CC4-A803-F2427A698F2C}" srcOrd="0" destOrd="0" presId="urn:microsoft.com/office/officeart/2005/8/layout/hierarchy2"/>
    <dgm:cxn modelId="{B145D168-54DA-445A-8182-89399243B356}" type="presParOf" srcId="{5192C861-34DF-47A8-A555-617AFA089363}" destId="{B0BDD7CE-42A4-4C3B-8D27-E639C5648230}" srcOrd="1" destOrd="0" presId="urn:microsoft.com/office/officeart/2005/8/layout/hierarchy2"/>
    <dgm:cxn modelId="{6B325E4D-0C73-4FCC-B092-F9453F9A0FF4}" type="presParOf" srcId="{4C80098F-4A62-4BFB-BD55-CF6DAC6A816B}" destId="{A5598041-B319-4101-A1A8-44C6F8B0BE88}" srcOrd="2" destOrd="0" presId="urn:microsoft.com/office/officeart/2005/8/layout/hierarchy2"/>
    <dgm:cxn modelId="{D7DC8887-ABE3-4E5A-A3DA-FAA3D9720831}" type="presParOf" srcId="{A5598041-B319-4101-A1A8-44C6F8B0BE88}" destId="{26A2E0D0-4E66-4B61-824C-B5021BDF839F}" srcOrd="0" destOrd="0" presId="urn:microsoft.com/office/officeart/2005/8/layout/hierarchy2"/>
    <dgm:cxn modelId="{D39E69F4-F0BB-48C8-B952-F9647DF2CC65}" type="presParOf" srcId="{4C80098F-4A62-4BFB-BD55-CF6DAC6A816B}" destId="{3AAAF632-F7D0-4597-87D6-B17200FE40ED}" srcOrd="3" destOrd="0" presId="urn:microsoft.com/office/officeart/2005/8/layout/hierarchy2"/>
    <dgm:cxn modelId="{1D8A1281-AFDF-4015-A320-6427CBEB98F1}" type="presParOf" srcId="{3AAAF632-F7D0-4597-87D6-B17200FE40ED}" destId="{81520991-C636-4AE2-A2E0-9E6C6DCA1980}" srcOrd="0" destOrd="0" presId="urn:microsoft.com/office/officeart/2005/8/layout/hierarchy2"/>
    <dgm:cxn modelId="{AE709F17-2B8C-4CDF-BDA6-9910EE68F56C}" type="presParOf" srcId="{3AAAF632-F7D0-4597-87D6-B17200FE40ED}" destId="{4E9A2128-F135-437D-99DC-4F01EF4069A5}" srcOrd="1" destOrd="0" presId="urn:microsoft.com/office/officeart/2005/8/layout/hierarchy2"/>
    <dgm:cxn modelId="{74619C9E-792C-424F-BC28-B34D76ABA59A}" type="presParOf" srcId="{4E9A2128-F135-437D-99DC-4F01EF4069A5}" destId="{B8A59137-F0E5-4305-88FE-18085F163166}" srcOrd="0" destOrd="0" presId="urn:microsoft.com/office/officeart/2005/8/layout/hierarchy2"/>
    <dgm:cxn modelId="{D1CCCB8B-A0DC-4E21-A018-0D6F5360F082}" type="presParOf" srcId="{B8A59137-F0E5-4305-88FE-18085F163166}" destId="{08D8796C-578E-4E68-8271-89987B05E2D0}" srcOrd="0" destOrd="0" presId="urn:microsoft.com/office/officeart/2005/8/layout/hierarchy2"/>
    <dgm:cxn modelId="{3C773CC8-4DB8-41BB-A16F-D475018176BE}" type="presParOf" srcId="{4E9A2128-F135-437D-99DC-4F01EF4069A5}" destId="{29E551F6-7815-4163-89DC-FBD191209290}" srcOrd="1" destOrd="0" presId="urn:microsoft.com/office/officeart/2005/8/layout/hierarchy2"/>
    <dgm:cxn modelId="{7D259E95-265E-4B64-9AD0-34974FAE7DEB}" type="presParOf" srcId="{29E551F6-7815-4163-89DC-FBD191209290}" destId="{FC0C7B15-1618-42D2-AF0E-BA337BD2D5CD}" srcOrd="0" destOrd="0" presId="urn:microsoft.com/office/officeart/2005/8/layout/hierarchy2"/>
    <dgm:cxn modelId="{3AB681B2-D052-4311-B3FF-F0AAF4CE2D3E}" type="presParOf" srcId="{29E551F6-7815-4163-89DC-FBD191209290}" destId="{0991CF9F-3BBA-4F58-804F-67DF142D81C1}" srcOrd="1" destOrd="0" presId="urn:microsoft.com/office/officeart/2005/8/layout/hierarchy2"/>
    <dgm:cxn modelId="{BCF0C1D3-970A-4209-B8C9-22CCED2AFAA3}" type="presParOf" srcId="{4E9A2128-F135-437D-99DC-4F01EF4069A5}" destId="{5040FFF2-6A66-4803-97C9-F8EB44D45242}" srcOrd="2" destOrd="0" presId="urn:microsoft.com/office/officeart/2005/8/layout/hierarchy2"/>
    <dgm:cxn modelId="{7DBD51F1-07D8-41A9-B272-E204C937E5F5}" type="presParOf" srcId="{5040FFF2-6A66-4803-97C9-F8EB44D45242}" destId="{0EF7A4AD-3443-4AE8-A07B-53EAFDC18139}" srcOrd="0" destOrd="0" presId="urn:microsoft.com/office/officeart/2005/8/layout/hierarchy2"/>
    <dgm:cxn modelId="{01FF2478-31EF-4AF8-A2FE-82D94B8A2D9A}" type="presParOf" srcId="{4E9A2128-F135-437D-99DC-4F01EF4069A5}" destId="{76559EA5-CB62-4363-988C-9AA5D7DC43D8}" srcOrd="3" destOrd="0" presId="urn:microsoft.com/office/officeart/2005/8/layout/hierarchy2"/>
    <dgm:cxn modelId="{C96B9511-883B-4B46-8BE3-AD825286788F}" type="presParOf" srcId="{76559EA5-CB62-4363-988C-9AA5D7DC43D8}" destId="{5A61971F-0C91-49EA-B7F3-29BA1BD4F490}" srcOrd="0" destOrd="0" presId="urn:microsoft.com/office/officeart/2005/8/layout/hierarchy2"/>
    <dgm:cxn modelId="{58B97BAF-BF67-47C4-9855-3DF4C9D7E44E}" type="presParOf" srcId="{76559EA5-CB62-4363-988C-9AA5D7DC43D8}" destId="{F359468E-378C-48CF-A826-5F84FC8C084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B41818-37F0-4689-AAEB-A63E2B0779C5}">
      <dsp:nvSpPr>
        <dsp:cNvPr id="0" name=""/>
        <dsp:cNvSpPr/>
      </dsp:nvSpPr>
      <dsp:spPr>
        <a:xfrm>
          <a:off x="225306" y="304797"/>
          <a:ext cx="1816911" cy="7616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0000"/>
              </a:solidFill>
            </a:rPr>
            <a:t>*</a:t>
          </a:r>
          <a:r>
            <a:rPr lang="ru-RU" sz="2000" b="1" kern="1200" dirty="0" err="1" smtClean="0">
              <a:solidFill>
                <a:srgbClr val="FF0000"/>
              </a:solidFill>
            </a:rPr>
            <a:t>Білки</a:t>
          </a:r>
          <a:r>
            <a:rPr lang="ru-RU" sz="1800" b="0" kern="1200" dirty="0" smtClean="0">
              <a:solidFill>
                <a:schemeClr val="tx1"/>
              </a:solidFill>
            </a:rPr>
            <a:t> - </a:t>
          </a:r>
          <a:r>
            <a:rPr lang="ru-RU" sz="1800" b="0" kern="1200" dirty="0" err="1" smtClean="0">
              <a:solidFill>
                <a:schemeClr val="tx1"/>
              </a:solidFill>
            </a:rPr>
            <a:t>основні</a:t>
          </a:r>
          <a:r>
            <a:rPr lang="ru-RU" sz="1800" b="0" kern="1200" dirty="0" smtClean="0">
              <a:solidFill>
                <a:schemeClr val="tx1"/>
              </a:solidFill>
            </a:rPr>
            <a:t> </a:t>
          </a:r>
          <a:r>
            <a:rPr lang="ru-RU" sz="1800" b="0" kern="1200" dirty="0" err="1" smtClean="0">
              <a:solidFill>
                <a:schemeClr val="tx1"/>
              </a:solidFill>
            </a:rPr>
            <a:t>носії</a:t>
          </a:r>
          <a:r>
            <a:rPr lang="ru-RU" sz="1800" b="0" kern="1200" dirty="0" smtClean="0">
              <a:solidFill>
                <a:schemeClr val="tx1"/>
              </a:solidFill>
            </a:rPr>
            <a:t> </a:t>
          </a:r>
          <a:r>
            <a:rPr lang="ru-RU" sz="1800" b="0" kern="1200" dirty="0" err="1" smtClean="0">
              <a:solidFill>
                <a:schemeClr val="tx1"/>
              </a:solidFill>
            </a:rPr>
            <a:t>життя</a:t>
          </a:r>
          <a:endParaRPr lang="ru-RU" sz="1800" b="0" kern="1200" dirty="0">
            <a:solidFill>
              <a:schemeClr val="tx1"/>
            </a:solidFill>
          </a:endParaRPr>
        </a:p>
      </dsp:txBody>
      <dsp:txXfrm>
        <a:off x="247613" y="327104"/>
        <a:ext cx="1772297" cy="717007"/>
      </dsp:txXfrm>
    </dsp:sp>
    <dsp:sp modelId="{9DE2350C-6863-436F-A174-397DFE0F652E}">
      <dsp:nvSpPr>
        <dsp:cNvPr id="0" name=""/>
        <dsp:cNvSpPr/>
      </dsp:nvSpPr>
      <dsp:spPr>
        <a:xfrm rot="20324661">
          <a:off x="2007717" y="471018"/>
          <a:ext cx="1014307" cy="61463"/>
        </a:xfrm>
        <a:custGeom>
          <a:avLst/>
          <a:gdLst/>
          <a:ahLst/>
          <a:cxnLst/>
          <a:rect l="0" t="0" r="0" b="0"/>
          <a:pathLst>
            <a:path>
              <a:moveTo>
                <a:pt x="0" y="30731"/>
              </a:moveTo>
              <a:lnTo>
                <a:pt x="1014307" y="30731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489513" y="476392"/>
        <a:ext cx="50715" cy="50715"/>
      </dsp:txXfrm>
    </dsp:sp>
    <dsp:sp modelId="{0EA46E1A-F26A-4CC4-A803-F2427A698F2C}">
      <dsp:nvSpPr>
        <dsp:cNvPr id="0" name=""/>
        <dsp:cNvSpPr/>
      </dsp:nvSpPr>
      <dsp:spPr>
        <a:xfrm>
          <a:off x="2987524" y="1685"/>
          <a:ext cx="2107581" cy="6324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 smtClean="0"/>
            <a:t>Прості</a:t>
          </a:r>
          <a:r>
            <a:rPr lang="ru-RU" sz="1600" b="1" kern="1200" dirty="0" smtClean="0"/>
            <a:t> – </a:t>
          </a:r>
          <a:r>
            <a:rPr lang="ru-RU" sz="1600" b="0" kern="1200" dirty="0" err="1" smtClean="0"/>
            <a:t>протеїни</a:t>
          </a:r>
          <a:r>
            <a:rPr lang="ru-RU" sz="1600" b="0" kern="1200" dirty="0" smtClean="0"/>
            <a:t> (</a:t>
          </a:r>
          <a:r>
            <a:rPr lang="ru-RU" sz="1600" b="0" kern="1200" dirty="0" err="1" smtClean="0"/>
            <a:t>альбуміни</a:t>
          </a:r>
          <a:r>
            <a:rPr lang="ru-RU" sz="1600" b="0" kern="1200" dirty="0" smtClean="0"/>
            <a:t>, </a:t>
          </a:r>
          <a:r>
            <a:rPr lang="ru-RU" sz="1600" b="0" kern="1200" dirty="0" err="1" smtClean="0"/>
            <a:t>глобуліни</a:t>
          </a:r>
          <a:r>
            <a:rPr lang="ru-RU" sz="1600" b="0" kern="1200" dirty="0" smtClean="0"/>
            <a:t>)</a:t>
          </a:r>
          <a:endParaRPr lang="ru-RU" sz="1600" b="0" kern="1200" dirty="0"/>
        </a:p>
      </dsp:txBody>
      <dsp:txXfrm>
        <a:off x="3006047" y="20208"/>
        <a:ext cx="2070535" cy="595367"/>
      </dsp:txXfrm>
    </dsp:sp>
    <dsp:sp modelId="{A5598041-B319-4101-A1A8-44C6F8B0BE88}">
      <dsp:nvSpPr>
        <dsp:cNvPr id="0" name=""/>
        <dsp:cNvSpPr/>
      </dsp:nvSpPr>
      <dsp:spPr>
        <a:xfrm rot="2015767">
          <a:off x="1971457" y="889274"/>
          <a:ext cx="847218" cy="61463"/>
        </a:xfrm>
        <a:custGeom>
          <a:avLst/>
          <a:gdLst/>
          <a:ahLst/>
          <a:cxnLst/>
          <a:rect l="0" t="0" r="0" b="0"/>
          <a:pathLst>
            <a:path>
              <a:moveTo>
                <a:pt x="0" y="30731"/>
              </a:moveTo>
              <a:lnTo>
                <a:pt x="847218" y="30731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373886" y="898826"/>
        <a:ext cx="42360" cy="42360"/>
      </dsp:txXfrm>
    </dsp:sp>
    <dsp:sp modelId="{81520991-C636-4AE2-A2E0-9E6C6DCA1980}">
      <dsp:nvSpPr>
        <dsp:cNvPr id="0" name=""/>
        <dsp:cNvSpPr/>
      </dsp:nvSpPr>
      <dsp:spPr>
        <a:xfrm>
          <a:off x="2747915" y="838197"/>
          <a:ext cx="2201785" cy="6324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 smtClean="0"/>
            <a:t>Складні</a:t>
          </a:r>
          <a:r>
            <a:rPr lang="ru-RU" sz="1600" b="1" kern="1200" dirty="0" smtClean="0"/>
            <a:t> – </a:t>
          </a:r>
          <a:r>
            <a:rPr lang="ru-RU" sz="1600" b="0" kern="1200" dirty="0" smtClean="0"/>
            <a:t>п </a:t>
          </a:r>
          <a:r>
            <a:rPr lang="ru-RU" sz="1600" b="0" kern="1200" dirty="0" err="1" smtClean="0"/>
            <a:t>ротеїди</a:t>
          </a:r>
          <a:r>
            <a:rPr lang="ru-RU" sz="1600" b="0" kern="1200" dirty="0" smtClean="0"/>
            <a:t> (кератин, </a:t>
          </a:r>
          <a:r>
            <a:rPr lang="ru-RU" sz="1600" b="0" kern="1200" dirty="0" err="1" smtClean="0"/>
            <a:t>колаген</a:t>
          </a:r>
          <a:r>
            <a:rPr lang="ru-RU" sz="1600" b="0" kern="1200" dirty="0" smtClean="0"/>
            <a:t> і </a:t>
          </a:r>
          <a:r>
            <a:rPr lang="ru-RU" sz="1600" b="0" kern="1200" dirty="0" err="1" smtClean="0"/>
            <a:t>ін</a:t>
          </a:r>
          <a:r>
            <a:rPr lang="ru-RU" sz="1600" b="0" kern="1200" dirty="0" smtClean="0"/>
            <a:t>.)</a:t>
          </a:r>
          <a:endParaRPr lang="ru-RU" sz="1600" b="0" kern="1200" dirty="0"/>
        </a:p>
      </dsp:txBody>
      <dsp:txXfrm>
        <a:off x="2766438" y="856720"/>
        <a:ext cx="2164739" cy="595367"/>
      </dsp:txXfrm>
    </dsp:sp>
    <dsp:sp modelId="{B8A59137-F0E5-4305-88FE-18085F163166}">
      <dsp:nvSpPr>
        <dsp:cNvPr id="0" name=""/>
        <dsp:cNvSpPr/>
      </dsp:nvSpPr>
      <dsp:spPr>
        <a:xfrm rot="19236449">
          <a:off x="4840118" y="817557"/>
          <a:ext cx="964704" cy="61463"/>
        </a:xfrm>
        <a:custGeom>
          <a:avLst/>
          <a:gdLst/>
          <a:ahLst/>
          <a:cxnLst/>
          <a:rect l="0" t="0" r="0" b="0"/>
          <a:pathLst>
            <a:path>
              <a:moveTo>
                <a:pt x="0" y="30731"/>
              </a:moveTo>
              <a:lnTo>
                <a:pt x="964704" y="30731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298353" y="824171"/>
        <a:ext cx="48235" cy="48235"/>
      </dsp:txXfrm>
    </dsp:sp>
    <dsp:sp modelId="{FC0C7B15-1618-42D2-AF0E-BA337BD2D5CD}">
      <dsp:nvSpPr>
        <dsp:cNvPr id="0" name=""/>
        <dsp:cNvSpPr/>
      </dsp:nvSpPr>
      <dsp:spPr>
        <a:xfrm>
          <a:off x="5695240" y="239950"/>
          <a:ext cx="3545854" cy="6044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900" kern="1200"/>
        </a:p>
      </dsp:txBody>
      <dsp:txXfrm>
        <a:off x="5712944" y="257654"/>
        <a:ext cx="3510446" cy="569040"/>
      </dsp:txXfrm>
    </dsp:sp>
    <dsp:sp modelId="{5040FFF2-6A66-4803-97C9-F8EB44D45242}">
      <dsp:nvSpPr>
        <dsp:cNvPr id="0" name=""/>
        <dsp:cNvSpPr/>
      </dsp:nvSpPr>
      <dsp:spPr>
        <a:xfrm rot="1072395">
          <a:off x="4930798" y="1243881"/>
          <a:ext cx="783345" cy="61463"/>
        </a:xfrm>
        <a:custGeom>
          <a:avLst/>
          <a:gdLst/>
          <a:ahLst/>
          <a:cxnLst/>
          <a:rect l="0" t="0" r="0" b="0"/>
          <a:pathLst>
            <a:path>
              <a:moveTo>
                <a:pt x="0" y="30731"/>
              </a:moveTo>
              <a:lnTo>
                <a:pt x="783345" y="30731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302887" y="1255029"/>
        <a:ext cx="39167" cy="39167"/>
      </dsp:txXfrm>
    </dsp:sp>
    <dsp:sp modelId="{5A61971F-0C91-49EA-B7F3-29BA1BD4F490}">
      <dsp:nvSpPr>
        <dsp:cNvPr id="0" name=""/>
        <dsp:cNvSpPr/>
      </dsp:nvSpPr>
      <dsp:spPr>
        <a:xfrm>
          <a:off x="5695240" y="939260"/>
          <a:ext cx="3455064" cy="9111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u="none" kern="1200" dirty="0" err="1" smtClean="0">
              <a:effectLst/>
            </a:rPr>
            <a:t>Глікопротеїди</a:t>
          </a:r>
          <a:r>
            <a:rPr lang="ru-RU" sz="1600" b="0" u="none" kern="1200" dirty="0" smtClean="0">
              <a:effectLst/>
            </a:rPr>
            <a:t> =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u="none" kern="1200" dirty="0" smtClean="0">
              <a:effectLst/>
            </a:rPr>
            <a:t>Б + </a:t>
          </a:r>
          <a:r>
            <a:rPr lang="ru-RU" sz="1600" b="0" u="none" kern="1200" dirty="0" err="1" smtClean="0">
              <a:effectLst/>
            </a:rPr>
            <a:t>вуглеводи</a:t>
          </a:r>
          <a:endParaRPr lang="ru-RU" sz="1600" b="0" u="none" kern="1200" dirty="0" smtClean="0">
            <a:effectLst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u="none" kern="1200" dirty="0" smtClean="0">
              <a:effectLst/>
            </a:rPr>
            <a:t>(Г, Ф, </a:t>
          </a:r>
          <a:r>
            <a:rPr lang="uk-UA" sz="1600" b="0" u="none" kern="1200" dirty="0" smtClean="0">
              <a:effectLst/>
            </a:rPr>
            <a:t>і</a:t>
          </a:r>
          <a:r>
            <a:rPr lang="ru-RU" sz="1600" b="0" u="none" kern="1200" dirty="0" smtClean="0">
              <a:effectLst/>
            </a:rPr>
            <a:t>м-</a:t>
          </a:r>
          <a:r>
            <a:rPr lang="ru-RU" sz="1600" b="0" u="none" kern="1200" dirty="0" err="1" smtClean="0">
              <a:effectLst/>
            </a:rPr>
            <a:t>глобуліни</a:t>
          </a:r>
          <a:r>
            <a:rPr lang="ru-RU" sz="1600" b="0" u="none" kern="1200" dirty="0" smtClean="0">
              <a:effectLst/>
            </a:rPr>
            <a:t>)</a:t>
          </a:r>
          <a:endParaRPr lang="ru-RU" sz="1300" kern="1200" dirty="0"/>
        </a:p>
      </dsp:txBody>
      <dsp:txXfrm>
        <a:off x="5721926" y="965946"/>
        <a:ext cx="3401692" cy="8577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443"/>
          </a:xfrm>
          <a:prstGeom prst="rect">
            <a:avLst/>
          </a:prstGeom>
        </p:spPr>
        <p:txBody>
          <a:bodyPr vert="horz" lIns="92720" tIns="46360" rIns="92720" bIns="4636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568" y="0"/>
            <a:ext cx="2971800" cy="497443"/>
          </a:xfrm>
          <a:prstGeom prst="rect">
            <a:avLst/>
          </a:prstGeom>
        </p:spPr>
        <p:txBody>
          <a:bodyPr vert="horz" lIns="92720" tIns="46360" rIns="92720" bIns="4636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99B429A-2E06-412D-B4E8-08BD0B8C4C34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1388" y="746125"/>
            <a:ext cx="497522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20" tIns="46360" rIns="92720" bIns="4636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5713"/>
            <a:ext cx="5486400" cy="4475397"/>
          </a:xfrm>
          <a:prstGeom prst="rect">
            <a:avLst/>
          </a:prstGeom>
        </p:spPr>
        <p:txBody>
          <a:bodyPr vert="horz" lIns="92720" tIns="46360" rIns="92720" bIns="4636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237"/>
            <a:ext cx="2971800" cy="497443"/>
          </a:xfrm>
          <a:prstGeom prst="rect">
            <a:avLst/>
          </a:prstGeom>
        </p:spPr>
        <p:txBody>
          <a:bodyPr vert="horz" lIns="92720" tIns="46360" rIns="92720" bIns="4636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568" y="9448237"/>
            <a:ext cx="2971800" cy="497443"/>
          </a:xfrm>
          <a:prstGeom prst="rect">
            <a:avLst/>
          </a:prstGeom>
        </p:spPr>
        <p:txBody>
          <a:bodyPr vert="horz" wrap="square" lIns="92720" tIns="46360" rIns="92720" bIns="4636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059EDEF-F5D7-4315-9C7B-E7531A891A0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135910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57A01-47FC-49CE-A5B7-FA76A42749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89331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90A64-3164-4D21-87AE-6230B4A44DB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56365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53B16-D196-4DB7-B277-98960F28A9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36969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3ECAC-534D-4006-93CF-4835BA2EFB7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981260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2C6F5-5291-4C3D-AA05-AD864DDAEA3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8042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D7E887-BE51-4D63-B64E-B6D931EA3A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05742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A9D26-007F-4664-A852-4219442190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66557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4D256-0687-4F26-B8A1-77A4D85419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4405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A5D78-B059-4C40-8E9B-B150DE91197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81865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E4ACC9-D109-4FCB-B9C3-544A3FD0A93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72685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6F6E2-9EE3-45C4-8846-CA2742DD3C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58491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15B0A5-F4FC-4729-BB1E-630ABE62F81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18849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70A583-51FA-415C-A5CC-2EEE6818A37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88184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20BC2AA-C140-4098-86BC-B019D7829A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5486400"/>
          </a:xfrm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ru-RU" altLang="ru-RU" sz="2000" b="1" dirty="0" smtClean="0">
                <a:solidFill>
                  <a:schemeClr val="accent2"/>
                </a:solidFill>
              </a:rPr>
              <a:t/>
            </a:r>
            <a:br>
              <a:rPr lang="ru-RU" altLang="ru-RU" sz="2000" b="1" dirty="0" smtClean="0">
                <a:solidFill>
                  <a:schemeClr val="accent2"/>
                </a:solidFill>
              </a:rPr>
            </a:br>
            <a:r>
              <a:rPr lang="ru-RU" altLang="ru-RU" sz="2000" b="1" dirty="0" smtClean="0">
                <a:solidFill>
                  <a:schemeClr val="accent2"/>
                </a:solidFill>
              </a:rPr>
              <a:t/>
            </a:r>
            <a:br>
              <a:rPr lang="ru-RU" altLang="ru-RU" sz="2000" b="1" dirty="0" smtClean="0">
                <a:solidFill>
                  <a:schemeClr val="accent2"/>
                </a:solidFill>
              </a:rPr>
            </a:br>
            <a:r>
              <a:rPr lang="ru-RU" altLang="ru-RU" sz="2000" b="1" dirty="0" smtClean="0">
                <a:solidFill>
                  <a:schemeClr val="accent2"/>
                </a:solidFill>
              </a:rPr>
              <a:t/>
            </a:r>
            <a:br>
              <a:rPr lang="ru-RU" altLang="ru-RU" sz="2000" b="1" dirty="0" smtClean="0">
                <a:solidFill>
                  <a:schemeClr val="accent2"/>
                </a:solidFill>
              </a:rPr>
            </a:br>
            <a:r>
              <a:rPr lang="ru-RU" altLang="ru-RU" sz="2000" b="1" dirty="0" smtClean="0">
                <a:solidFill>
                  <a:schemeClr val="accent2"/>
                </a:solidFill>
              </a:rPr>
              <a:t/>
            </a:r>
            <a:br>
              <a:rPr lang="ru-RU" altLang="ru-RU" sz="2000" b="1" dirty="0" smtClean="0">
                <a:solidFill>
                  <a:schemeClr val="accent2"/>
                </a:solidFill>
              </a:rPr>
            </a:br>
            <a:r>
              <a:rPr lang="ru-RU" altLang="ru-RU" sz="2000" b="1" dirty="0" smtClean="0">
                <a:solidFill>
                  <a:schemeClr val="accent2"/>
                </a:solidFill>
              </a:rPr>
              <a:t/>
            </a:r>
            <a:br>
              <a:rPr lang="ru-RU" altLang="ru-RU" sz="2000" b="1" dirty="0" smtClean="0">
                <a:solidFill>
                  <a:schemeClr val="accent2"/>
                </a:solidFill>
              </a:rPr>
            </a:br>
            <a:r>
              <a:rPr lang="ru-RU" altLang="ru-RU" sz="2000" b="1" dirty="0" smtClean="0">
                <a:solidFill>
                  <a:schemeClr val="accent2"/>
                </a:solidFill>
              </a:rPr>
              <a:t/>
            </a:r>
            <a:br>
              <a:rPr lang="ru-RU" altLang="ru-RU" sz="2000" b="1" dirty="0" smtClean="0">
                <a:solidFill>
                  <a:schemeClr val="accent2"/>
                </a:solidFill>
              </a:rPr>
            </a:br>
            <a:r>
              <a:rPr lang="ru-RU" altLang="ru-RU" sz="2000" b="1" dirty="0" smtClean="0">
                <a:solidFill>
                  <a:schemeClr val="accent2"/>
                </a:solidFill>
              </a:rPr>
              <a:t/>
            </a:r>
            <a:br>
              <a:rPr lang="ru-RU" altLang="ru-RU" sz="2000" b="1" dirty="0" smtClean="0">
                <a:solidFill>
                  <a:schemeClr val="accent2"/>
                </a:solidFill>
              </a:rPr>
            </a:br>
            <a:r>
              <a:rPr lang="ru-RU" altLang="ru-RU" sz="2000" b="1" dirty="0" smtClean="0">
                <a:solidFill>
                  <a:schemeClr val="accent2"/>
                </a:solidFill>
              </a:rPr>
              <a:t/>
            </a:r>
            <a:br>
              <a:rPr lang="ru-RU" altLang="ru-RU" sz="2000" b="1" dirty="0" smtClean="0">
                <a:solidFill>
                  <a:schemeClr val="accent2"/>
                </a:solidFill>
              </a:rPr>
            </a:br>
            <a:r>
              <a:rPr lang="ru-RU" altLang="ru-RU" sz="2000" b="1" dirty="0" smtClean="0">
                <a:solidFill>
                  <a:schemeClr val="accent2"/>
                </a:solidFill>
              </a:rPr>
              <a:t/>
            </a:r>
            <a:br>
              <a:rPr lang="ru-RU" altLang="ru-RU" sz="2000" b="1" dirty="0" smtClean="0">
                <a:solidFill>
                  <a:schemeClr val="accent2"/>
                </a:solidFill>
              </a:rPr>
            </a:br>
            <a:r>
              <a:rPr lang="ru-RU" altLang="ru-RU" sz="2400" b="1" dirty="0" err="1" smtClean="0">
                <a:solidFill>
                  <a:schemeClr val="accent2"/>
                </a:solidFill>
              </a:rPr>
              <a:t>Харк</a:t>
            </a:r>
            <a:r>
              <a:rPr lang="uk-UA" altLang="ru-RU" sz="2400" b="1" dirty="0" smtClean="0">
                <a:solidFill>
                  <a:schemeClr val="accent2"/>
                </a:solidFill>
              </a:rPr>
              <a:t>і</a:t>
            </a:r>
            <a:r>
              <a:rPr lang="ru-RU" altLang="ru-RU" sz="2400" b="1" dirty="0" err="1" smtClean="0">
                <a:solidFill>
                  <a:schemeClr val="accent2"/>
                </a:solidFill>
              </a:rPr>
              <a:t>вський</a:t>
            </a:r>
            <a:r>
              <a:rPr lang="ru-RU" altLang="ru-RU" sz="2400" b="1" dirty="0" smtClean="0">
                <a:solidFill>
                  <a:schemeClr val="accent2"/>
                </a:solidFill>
              </a:rPr>
              <a:t> </a:t>
            </a:r>
            <a:r>
              <a:rPr lang="ru-RU" altLang="ru-RU" sz="2400" b="1" dirty="0" err="1" smtClean="0">
                <a:solidFill>
                  <a:schemeClr val="accent2"/>
                </a:solidFill>
              </a:rPr>
              <a:t>національний</a:t>
            </a:r>
            <a:r>
              <a:rPr lang="ru-RU" altLang="ru-RU" sz="2400" b="1" dirty="0" smtClean="0">
                <a:solidFill>
                  <a:schemeClr val="accent2"/>
                </a:solidFill>
              </a:rPr>
              <a:t> </a:t>
            </a:r>
            <a:r>
              <a:rPr lang="ru-RU" altLang="ru-RU" sz="2400" b="1" dirty="0" err="1" smtClean="0">
                <a:solidFill>
                  <a:schemeClr val="accent2"/>
                </a:solidFill>
              </a:rPr>
              <a:t>медичний</a:t>
            </a:r>
            <a:r>
              <a:rPr lang="ru-RU" altLang="ru-RU" sz="2400" b="1" dirty="0" smtClean="0">
                <a:solidFill>
                  <a:schemeClr val="accent2"/>
                </a:solidFill>
              </a:rPr>
              <a:t> </a:t>
            </a:r>
            <a:r>
              <a:rPr lang="ru-RU" altLang="ru-RU" sz="2400" b="1" dirty="0" err="1" smtClean="0">
                <a:solidFill>
                  <a:schemeClr val="accent2"/>
                </a:solidFill>
              </a:rPr>
              <a:t>університет</a:t>
            </a:r>
            <a:r>
              <a:rPr lang="ru-RU" altLang="ru-RU" sz="2400" b="1" dirty="0" smtClean="0">
                <a:solidFill>
                  <a:schemeClr val="accent2"/>
                </a:solidFill>
              </a:rPr>
              <a:t/>
            </a:r>
            <a:br>
              <a:rPr lang="ru-RU" altLang="ru-RU" sz="2400" b="1" dirty="0" smtClean="0">
                <a:solidFill>
                  <a:schemeClr val="accent2"/>
                </a:solidFill>
              </a:rPr>
            </a:br>
            <a:r>
              <a:rPr lang="ru-RU" altLang="ru-RU" sz="2400" b="1" dirty="0" smtClean="0">
                <a:solidFill>
                  <a:schemeClr val="accent2"/>
                </a:solidFill>
              </a:rPr>
              <a:t/>
            </a:r>
            <a:br>
              <a:rPr lang="ru-RU" altLang="ru-RU" sz="2400" b="1" dirty="0" smtClean="0">
                <a:solidFill>
                  <a:schemeClr val="accent2"/>
                </a:solidFill>
              </a:rPr>
            </a:br>
            <a:r>
              <a:rPr lang="ru-RU" altLang="ru-RU" sz="2400" b="1" dirty="0" smtClean="0">
                <a:solidFill>
                  <a:schemeClr val="accent2"/>
                </a:solidFill>
              </a:rPr>
              <a:t/>
            </a:r>
            <a:br>
              <a:rPr lang="ru-RU" altLang="ru-RU" sz="2400" b="1" dirty="0" smtClean="0">
                <a:solidFill>
                  <a:schemeClr val="accent2"/>
                </a:solidFill>
              </a:rPr>
            </a:br>
            <a:r>
              <a:rPr lang="ru-RU" altLang="ru-RU" sz="2000" b="1" dirty="0" smtClean="0">
                <a:solidFill>
                  <a:schemeClr val="accent2"/>
                </a:solidFill>
              </a:rPr>
              <a:t>Кафедра </a:t>
            </a:r>
            <a:r>
              <a:rPr lang="ru-RU" altLang="ru-RU" sz="2000" b="1" dirty="0" err="1" smtClean="0">
                <a:solidFill>
                  <a:schemeClr val="accent2"/>
                </a:solidFill>
              </a:rPr>
              <a:t>медичної</a:t>
            </a:r>
            <a:r>
              <a:rPr lang="ru-RU" altLang="ru-RU" sz="2000" b="1" dirty="0" smtClean="0">
                <a:solidFill>
                  <a:schemeClr val="accent2"/>
                </a:solidFill>
              </a:rPr>
              <a:t> та </a:t>
            </a:r>
            <a:r>
              <a:rPr lang="ru-RU" altLang="ru-RU" sz="2000" b="1" dirty="0" err="1" smtClean="0">
                <a:solidFill>
                  <a:schemeClr val="accent2"/>
                </a:solidFill>
              </a:rPr>
              <a:t>біоорганічної</a:t>
            </a:r>
            <a:r>
              <a:rPr lang="ru-RU" altLang="ru-RU" sz="2000" b="1" dirty="0" smtClean="0">
                <a:solidFill>
                  <a:schemeClr val="accent2"/>
                </a:solidFill>
              </a:rPr>
              <a:t> </a:t>
            </a:r>
            <a:r>
              <a:rPr lang="ru-RU" altLang="ru-RU" sz="2000" b="1" dirty="0" err="1" smtClean="0">
                <a:solidFill>
                  <a:schemeClr val="accent2"/>
                </a:solidFill>
              </a:rPr>
              <a:t>хімії</a:t>
            </a:r>
            <a:r>
              <a:rPr lang="ru-RU" altLang="ru-RU" sz="2000" b="1" dirty="0" smtClean="0">
                <a:solidFill>
                  <a:schemeClr val="accent2"/>
                </a:solidFill>
              </a:rPr>
              <a:t/>
            </a:r>
            <a:br>
              <a:rPr lang="ru-RU" altLang="ru-RU" sz="2000" b="1" dirty="0" smtClean="0">
                <a:solidFill>
                  <a:schemeClr val="accent2"/>
                </a:solidFill>
              </a:rPr>
            </a:br>
            <a:r>
              <a:rPr lang="ru-RU" altLang="ru-RU" sz="2000" b="1" dirty="0" smtClean="0">
                <a:solidFill>
                  <a:schemeClr val="accent2"/>
                </a:solidFill>
              </a:rPr>
              <a:t/>
            </a:r>
            <a:br>
              <a:rPr lang="ru-RU" altLang="ru-RU" sz="2000" b="1" dirty="0" smtClean="0">
                <a:solidFill>
                  <a:schemeClr val="accent2"/>
                </a:solidFill>
              </a:rPr>
            </a:br>
            <a:r>
              <a:rPr lang="ru-RU" altLang="ru-RU" sz="2000" b="1" dirty="0" smtClean="0">
                <a:solidFill>
                  <a:srgbClr val="006600"/>
                </a:solidFill>
              </a:rPr>
              <a:t> </a:t>
            </a:r>
            <a:br>
              <a:rPr lang="ru-RU" altLang="ru-RU" sz="2000" b="1" dirty="0" smtClean="0">
                <a:solidFill>
                  <a:srgbClr val="006600"/>
                </a:solidFill>
              </a:rPr>
            </a:br>
            <a:r>
              <a:rPr lang="ru-RU" altLang="ru-RU" sz="2000" b="1" dirty="0" smtClean="0">
                <a:solidFill>
                  <a:srgbClr val="006600"/>
                </a:solidFill>
              </a:rPr>
              <a:t/>
            </a:r>
            <a:br>
              <a:rPr lang="ru-RU" altLang="ru-RU" sz="2000" b="1" dirty="0" smtClean="0">
                <a:solidFill>
                  <a:srgbClr val="006600"/>
                </a:solidFill>
              </a:rPr>
            </a:br>
            <a:r>
              <a:rPr lang="ru-RU" altLang="ru-RU" sz="2000" b="1" dirty="0" smtClean="0">
                <a:solidFill>
                  <a:srgbClr val="006600"/>
                </a:solidFill>
              </a:rPr>
              <a:t/>
            </a:r>
            <a:br>
              <a:rPr lang="ru-RU" altLang="ru-RU" sz="2000" b="1" dirty="0" smtClean="0">
                <a:solidFill>
                  <a:srgbClr val="006600"/>
                </a:solidFill>
              </a:rPr>
            </a:br>
            <a:r>
              <a:rPr lang="ru-RU" altLang="ru-RU" sz="2400" b="1" dirty="0" smtClean="0">
                <a:solidFill>
                  <a:schemeClr val="accent2"/>
                </a:solidFill>
              </a:rPr>
              <a:t/>
            </a:r>
            <a:br>
              <a:rPr lang="ru-RU" altLang="ru-RU" sz="2400" b="1" dirty="0" smtClean="0">
                <a:solidFill>
                  <a:schemeClr val="accent2"/>
                </a:solidFill>
              </a:rPr>
            </a:br>
            <a:r>
              <a:rPr lang="ru-RU" altLang="ru-RU" sz="2800" b="1" dirty="0" err="1" smtClean="0">
                <a:solidFill>
                  <a:srgbClr val="CC0000"/>
                </a:solidFill>
              </a:rPr>
              <a:t>Лекція</a:t>
            </a:r>
            <a:r>
              <a:rPr lang="ru-RU" altLang="ru-RU" sz="2000" b="1" dirty="0" smtClean="0">
                <a:solidFill>
                  <a:srgbClr val="CC0000"/>
                </a:solidFill>
              </a:rPr>
              <a:t/>
            </a:r>
            <a:br>
              <a:rPr lang="ru-RU" altLang="ru-RU" sz="2000" b="1" dirty="0" smtClean="0">
                <a:solidFill>
                  <a:srgbClr val="CC0000"/>
                </a:solidFill>
              </a:rPr>
            </a:br>
            <a:r>
              <a:rPr lang="ru-RU" altLang="ru-RU" sz="2000" b="1" dirty="0" smtClean="0">
                <a:solidFill>
                  <a:srgbClr val="006600"/>
                </a:solidFill>
              </a:rPr>
              <a:t/>
            </a:r>
            <a:br>
              <a:rPr lang="ru-RU" altLang="ru-RU" sz="2000" b="1" dirty="0" smtClean="0">
                <a:solidFill>
                  <a:srgbClr val="006600"/>
                </a:solidFill>
              </a:rPr>
            </a:br>
            <a:r>
              <a:rPr lang="uk-UA" altLang="ru-RU" sz="2800" b="1" dirty="0" smtClean="0">
                <a:solidFill>
                  <a:srgbClr val="CC0000"/>
                </a:solidFill>
              </a:rPr>
              <a:t>Фізико-хімічні властивості розчинів високомолекулярних </a:t>
            </a:r>
            <a:r>
              <a:rPr lang="uk-UA" altLang="ru-RU" sz="2800" b="1" dirty="0" err="1" smtClean="0">
                <a:solidFill>
                  <a:srgbClr val="CC0000"/>
                </a:solidFill>
              </a:rPr>
              <a:t>сполук</a:t>
            </a:r>
            <a:r>
              <a:rPr lang="uk-UA" altLang="ru-RU" sz="2000" dirty="0" smtClean="0">
                <a:solidFill>
                  <a:srgbClr val="CC0000"/>
                </a:solidFill>
              </a:rPr>
              <a:t/>
            </a:r>
            <a:br>
              <a:rPr lang="uk-UA" altLang="ru-RU" sz="2000" dirty="0" smtClean="0">
                <a:solidFill>
                  <a:srgbClr val="CC0000"/>
                </a:solidFill>
              </a:rPr>
            </a:br>
            <a:r>
              <a:rPr lang="uk-UA" altLang="ru-RU" sz="2000" dirty="0" smtClean="0">
                <a:solidFill>
                  <a:srgbClr val="CC0000"/>
                </a:solidFill>
              </a:rPr>
              <a:t/>
            </a:r>
            <a:br>
              <a:rPr lang="uk-UA" altLang="ru-RU" sz="2000" dirty="0" smtClean="0">
                <a:solidFill>
                  <a:srgbClr val="CC0000"/>
                </a:solidFill>
              </a:rPr>
            </a:br>
            <a:r>
              <a:rPr lang="ru-RU" altLang="ru-RU" sz="2000" b="1" dirty="0" smtClean="0">
                <a:solidFill>
                  <a:srgbClr val="6600CC"/>
                </a:solidFill>
              </a:rPr>
              <a:t/>
            </a:r>
            <a:br>
              <a:rPr lang="ru-RU" altLang="ru-RU" sz="2000" b="1" dirty="0" smtClean="0">
                <a:solidFill>
                  <a:srgbClr val="6600CC"/>
                </a:solidFill>
              </a:rPr>
            </a:br>
            <a:r>
              <a:rPr lang="uk-UA" sz="2000" b="1" dirty="0">
                <a:solidFill>
                  <a:srgbClr val="6600CC"/>
                </a:solidFill>
              </a:rPr>
              <a:t>Лектор: доцент кафедри медичної та біоорганічної </a:t>
            </a:r>
            <a:r>
              <a:rPr lang="uk-UA" sz="2000" b="1">
                <a:solidFill>
                  <a:srgbClr val="6600CC"/>
                </a:solidFill>
              </a:rPr>
              <a:t>хімії Макаров В.О.</a:t>
            </a:r>
            <a:br>
              <a:rPr lang="uk-UA" sz="2000" b="1">
                <a:solidFill>
                  <a:srgbClr val="6600CC"/>
                </a:solidFill>
              </a:rPr>
            </a:br>
            <a:r>
              <a:rPr lang="ru-RU" altLang="ru-RU" sz="2000" b="1" dirty="0" smtClean="0">
                <a:solidFill>
                  <a:schemeClr val="accent2"/>
                </a:solidFill>
              </a:rPr>
              <a:t/>
            </a:r>
            <a:br>
              <a:rPr lang="ru-RU" altLang="ru-RU" sz="2000" b="1" dirty="0" smtClean="0">
                <a:solidFill>
                  <a:schemeClr val="accent2"/>
                </a:solidFill>
              </a:rPr>
            </a:br>
            <a:r>
              <a:rPr lang="ru-RU" altLang="ru-RU" sz="2000" dirty="0" smtClean="0">
                <a:solidFill>
                  <a:srgbClr val="CC0000"/>
                </a:solidFill>
              </a:rPr>
              <a:t/>
            </a:r>
            <a:br>
              <a:rPr lang="ru-RU" altLang="ru-RU" sz="2000" dirty="0" smtClean="0">
                <a:solidFill>
                  <a:srgbClr val="CC0000"/>
                </a:solidFill>
              </a:rPr>
            </a:br>
            <a:r>
              <a:rPr lang="ru-RU" altLang="ru-RU" sz="2000" b="1" dirty="0" smtClean="0">
                <a:solidFill>
                  <a:srgbClr val="CC0000"/>
                </a:solidFill>
              </a:rPr>
              <a:t/>
            </a:r>
            <a:br>
              <a:rPr lang="ru-RU" altLang="ru-RU" sz="2000" b="1" dirty="0" smtClean="0">
                <a:solidFill>
                  <a:srgbClr val="CC0000"/>
                </a:solidFill>
              </a:rPr>
            </a:br>
            <a:r>
              <a:rPr lang="ru-RU" altLang="ru-RU" sz="2000" b="1" dirty="0" smtClean="0">
                <a:solidFill>
                  <a:srgbClr val="CC0000"/>
                </a:solidFill>
              </a:rPr>
              <a:t/>
            </a:r>
            <a:br>
              <a:rPr lang="ru-RU" altLang="ru-RU" sz="2000" b="1" dirty="0" smtClean="0">
                <a:solidFill>
                  <a:srgbClr val="CC0000"/>
                </a:solidFill>
              </a:rPr>
            </a:br>
            <a:r>
              <a:rPr lang="ru-RU" altLang="ru-RU" sz="2000" b="1" dirty="0" smtClean="0">
                <a:solidFill>
                  <a:srgbClr val="CC0000"/>
                </a:solidFill>
              </a:rPr>
              <a:t/>
            </a:r>
            <a:br>
              <a:rPr lang="ru-RU" altLang="ru-RU" sz="2000" b="1" dirty="0" smtClean="0">
                <a:solidFill>
                  <a:srgbClr val="CC0000"/>
                </a:solidFill>
              </a:rPr>
            </a:br>
            <a:r>
              <a:rPr lang="ru-RU" altLang="ru-RU" sz="2000" b="1" dirty="0" smtClean="0">
                <a:solidFill>
                  <a:srgbClr val="CC0000"/>
                </a:solidFill>
              </a:rPr>
              <a:t/>
            </a:r>
            <a:br>
              <a:rPr lang="ru-RU" altLang="ru-RU" sz="2000" b="1" dirty="0" smtClean="0">
                <a:solidFill>
                  <a:srgbClr val="CC0000"/>
                </a:solidFill>
              </a:rPr>
            </a:br>
            <a:r>
              <a:rPr lang="ru-RU" altLang="ru-RU" sz="2000" b="1" dirty="0" smtClean="0">
                <a:solidFill>
                  <a:srgbClr val="CC0000"/>
                </a:solidFill>
              </a:rPr>
              <a:t/>
            </a:r>
            <a:br>
              <a:rPr lang="ru-RU" altLang="ru-RU" sz="2000" b="1" dirty="0" smtClean="0">
                <a:solidFill>
                  <a:srgbClr val="CC0000"/>
                </a:solidFill>
              </a:rPr>
            </a:br>
            <a:endParaRPr lang="ru-RU" altLang="ru-RU" sz="4000" b="1" dirty="0" smtClean="0"/>
          </a:p>
        </p:txBody>
      </p:sp>
      <p:pic>
        <p:nvPicPr>
          <p:cNvPr id="2051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922" y="1235288"/>
            <a:ext cx="191452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675" y="1295400"/>
            <a:ext cx="1457325" cy="185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8686800" y="66738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 sz="1800">
              <a:latin typeface="Verdana" pitchFamily="34" charset="0"/>
            </a:endParaRP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0" y="0"/>
            <a:ext cx="9448800" cy="634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 sz="1800" dirty="0"/>
          </a:p>
          <a:p>
            <a:pPr algn="ctr" eaLnBrk="1" hangingPunct="1"/>
            <a:r>
              <a:rPr lang="ru-RU" altLang="ru-RU" sz="2800" b="1" dirty="0" err="1">
                <a:solidFill>
                  <a:srgbClr val="FF0000"/>
                </a:solidFill>
              </a:rPr>
              <a:t>Ступінь</a:t>
            </a:r>
            <a:r>
              <a:rPr lang="ru-RU" altLang="ru-RU" sz="2800" b="1" dirty="0">
                <a:solidFill>
                  <a:srgbClr val="FF0000"/>
                </a:solidFill>
              </a:rPr>
              <a:t> </a:t>
            </a:r>
            <a:r>
              <a:rPr lang="ru-RU" altLang="ru-RU" sz="2800" b="1" dirty="0" err="1">
                <a:solidFill>
                  <a:srgbClr val="FF0000"/>
                </a:solidFill>
              </a:rPr>
              <a:t>набрякання</a:t>
            </a:r>
            <a:r>
              <a:rPr lang="ru-RU" altLang="ru-RU" sz="2800" b="1" dirty="0">
                <a:solidFill>
                  <a:srgbClr val="FF0000"/>
                </a:solidFill>
              </a:rPr>
              <a:t> </a:t>
            </a:r>
            <a:r>
              <a:rPr lang="ru-RU" altLang="ru-RU" sz="2800" b="1" dirty="0" err="1">
                <a:solidFill>
                  <a:srgbClr val="FF0000"/>
                </a:solidFill>
              </a:rPr>
              <a:t>залежить</a:t>
            </a:r>
            <a:r>
              <a:rPr lang="ru-RU" altLang="ru-RU" sz="2400" dirty="0"/>
              <a:t>        </a:t>
            </a:r>
          </a:p>
          <a:p>
            <a:pPr eaLnBrk="1" hangingPunct="1"/>
            <a:r>
              <a:rPr lang="ru-RU" altLang="ru-RU" sz="1800" b="1" dirty="0">
                <a:solidFill>
                  <a:srgbClr val="FF0000"/>
                </a:solidFill>
              </a:rPr>
              <a:t>  3) </a:t>
            </a:r>
            <a:r>
              <a:rPr lang="ru-RU" altLang="ru-RU" sz="1800" b="1" u="sng" dirty="0" err="1">
                <a:solidFill>
                  <a:srgbClr val="FF0000"/>
                </a:solidFill>
              </a:rPr>
              <a:t>від</a:t>
            </a:r>
            <a:r>
              <a:rPr lang="ru-RU" altLang="ru-RU" sz="1800" b="1" u="sng" dirty="0">
                <a:solidFill>
                  <a:srgbClr val="FF0000"/>
                </a:solidFill>
              </a:rPr>
              <a:t> </a:t>
            </a:r>
            <a:r>
              <a:rPr lang="ru-RU" altLang="ru-RU" sz="1800" b="1" u="sng" dirty="0" err="1">
                <a:solidFill>
                  <a:srgbClr val="FF0000"/>
                </a:solidFill>
              </a:rPr>
              <a:t>присутності</a:t>
            </a:r>
            <a:r>
              <a:rPr lang="ru-RU" altLang="ru-RU" sz="1800" b="1" u="sng" dirty="0">
                <a:solidFill>
                  <a:srgbClr val="FF0000"/>
                </a:solidFill>
              </a:rPr>
              <a:t> </a:t>
            </a:r>
            <a:r>
              <a:rPr lang="ru-RU" altLang="ru-RU" sz="1800" b="1" u="sng" dirty="0" err="1">
                <a:solidFill>
                  <a:srgbClr val="FF0000"/>
                </a:solidFill>
              </a:rPr>
              <a:t>електролітів</a:t>
            </a:r>
            <a:r>
              <a:rPr lang="ru-RU" altLang="ru-RU" sz="1800" b="1" u="sng" dirty="0">
                <a:solidFill>
                  <a:srgbClr val="FF0000"/>
                </a:solidFill>
              </a:rPr>
              <a:t>.</a:t>
            </a:r>
            <a:endParaRPr lang="ru-RU" altLang="ru-RU" sz="1800" u="sng" dirty="0">
              <a:solidFill>
                <a:srgbClr val="FF0000"/>
              </a:solidFill>
            </a:endParaRPr>
          </a:p>
          <a:p>
            <a:pPr eaLnBrk="1" hangingPunct="1"/>
            <a:r>
              <a:rPr lang="ru-RU" altLang="ru-RU" sz="1800" b="1" dirty="0" err="1"/>
              <a:t>Електроліти</a:t>
            </a:r>
            <a:r>
              <a:rPr lang="ru-RU" altLang="ru-RU" sz="1800" b="1" dirty="0"/>
              <a:t> (</a:t>
            </a:r>
            <a:r>
              <a:rPr lang="ru-RU" altLang="ru-RU" sz="1800" b="1" dirty="0" err="1"/>
              <a:t>більшою</a:t>
            </a:r>
            <a:r>
              <a:rPr lang="ru-RU" altLang="ru-RU" sz="1800" b="1" dirty="0"/>
              <a:t> </a:t>
            </a:r>
            <a:r>
              <a:rPr lang="ru-RU" altLang="ru-RU" sz="1800" b="1" dirty="0" err="1"/>
              <a:t>мірою</a:t>
            </a:r>
            <a:r>
              <a:rPr lang="ru-RU" altLang="ru-RU" sz="1800" b="1" dirty="0"/>
              <a:t> </a:t>
            </a:r>
            <a:r>
              <a:rPr lang="ru-RU" altLang="ru-RU" sz="1800" b="1" dirty="0" err="1"/>
              <a:t>аніони</a:t>
            </a:r>
            <a:r>
              <a:rPr lang="ru-RU" altLang="ru-RU" sz="1800" b="1" dirty="0"/>
              <a:t>) </a:t>
            </a:r>
            <a:r>
              <a:rPr lang="ru-RU" altLang="ru-RU" sz="1800" b="1" dirty="0" err="1"/>
              <a:t>здатні</a:t>
            </a:r>
            <a:r>
              <a:rPr lang="ru-RU" altLang="ru-RU" sz="1800" b="1" dirty="0"/>
              <a:t> </a:t>
            </a:r>
            <a:r>
              <a:rPr lang="ru-RU" altLang="ru-RU" sz="1800" b="1" dirty="0" err="1"/>
              <a:t>викликати</a:t>
            </a:r>
            <a:r>
              <a:rPr lang="ru-RU" altLang="ru-RU" sz="1800" b="1" dirty="0"/>
              <a:t> </a:t>
            </a:r>
            <a:r>
              <a:rPr lang="ru-RU" altLang="ru-RU" sz="1800" b="1" dirty="0" err="1"/>
              <a:t>дегідратацію</a:t>
            </a:r>
            <a:r>
              <a:rPr lang="ru-RU" altLang="ru-RU" sz="1800" b="1" dirty="0"/>
              <a:t> молекул ВМС, </a:t>
            </a:r>
            <a:r>
              <a:rPr lang="ru-RU" altLang="ru-RU" sz="1800" b="1" i="1" dirty="0" err="1"/>
              <a:t>знижуючи</a:t>
            </a:r>
            <a:r>
              <a:rPr lang="ru-RU" altLang="ru-RU" sz="1800" b="1" i="1" dirty="0"/>
              <a:t> </a:t>
            </a:r>
            <a:r>
              <a:rPr lang="ru-RU" altLang="ru-RU" sz="1800" b="1" i="1" dirty="0" err="1"/>
              <a:t>тим</a:t>
            </a:r>
            <a:r>
              <a:rPr lang="ru-RU" altLang="ru-RU" sz="1800" b="1" i="1" dirty="0"/>
              <a:t> самим </a:t>
            </a:r>
            <a:r>
              <a:rPr lang="ru-RU" altLang="ru-RU" sz="1800" b="1" i="1" dirty="0" err="1"/>
              <a:t>ступінь</a:t>
            </a:r>
            <a:r>
              <a:rPr lang="ru-RU" altLang="ru-RU" sz="1800" b="1" i="1" dirty="0"/>
              <a:t> </a:t>
            </a:r>
            <a:r>
              <a:rPr lang="ru-RU" altLang="ru-RU" sz="1800" b="1" i="1" dirty="0" err="1"/>
              <a:t>набрякання</a:t>
            </a:r>
            <a:r>
              <a:rPr lang="ru-RU" altLang="ru-RU" sz="1800" b="1" dirty="0"/>
              <a:t>. </a:t>
            </a:r>
            <a:r>
              <a:rPr lang="ru-RU" altLang="ru-RU" sz="1800" b="1" dirty="0" err="1"/>
              <a:t>Ліотропний</a:t>
            </a:r>
            <a:r>
              <a:rPr lang="ru-RU" altLang="ru-RU" sz="1800" b="1" dirty="0"/>
              <a:t> ряд Гофмейстера за </a:t>
            </a:r>
            <a:r>
              <a:rPr lang="ru-RU" altLang="ru-RU" sz="1800" b="1" dirty="0" err="1"/>
              <a:t>впливом</a:t>
            </a:r>
            <a:r>
              <a:rPr lang="ru-RU" altLang="ru-RU" sz="1800" b="1" dirty="0"/>
              <a:t> на </a:t>
            </a:r>
            <a:r>
              <a:rPr lang="ru-RU" altLang="ru-RU" sz="1800" b="1" dirty="0" err="1"/>
              <a:t>процес</a:t>
            </a:r>
            <a:r>
              <a:rPr lang="ru-RU" altLang="ru-RU" sz="1800" b="1" dirty="0"/>
              <a:t> </a:t>
            </a:r>
            <a:r>
              <a:rPr lang="ru-RU" altLang="ru-RU" sz="1800" b="1" dirty="0" err="1"/>
              <a:t>набрякання</a:t>
            </a:r>
            <a:r>
              <a:rPr lang="ru-RU" altLang="ru-RU" sz="1800" b="1" dirty="0"/>
              <a:t> </a:t>
            </a:r>
            <a:r>
              <a:rPr lang="ru-RU" altLang="ru-RU" sz="1800" b="1" dirty="0" err="1"/>
              <a:t>виглядає</a:t>
            </a:r>
            <a:r>
              <a:rPr lang="ru-RU" altLang="ru-RU" sz="1800" b="1" dirty="0"/>
              <a:t> так:</a:t>
            </a:r>
            <a:endParaRPr lang="ru-RU" altLang="ru-RU" sz="1800" b="1" dirty="0">
              <a:solidFill>
                <a:schemeClr val="accent2"/>
              </a:solidFill>
            </a:endParaRPr>
          </a:p>
          <a:p>
            <a:pPr eaLnBrk="1" hangingPunct="1"/>
            <a:endParaRPr lang="ru-RU" altLang="ru-RU" sz="1800" b="1" dirty="0"/>
          </a:p>
          <a:p>
            <a:pPr eaLnBrk="1" hangingPunct="1"/>
            <a:endParaRPr lang="ru-RU" altLang="ru-RU" sz="1800" b="1" dirty="0"/>
          </a:p>
          <a:p>
            <a:pPr eaLnBrk="1" hangingPunct="1"/>
            <a:endParaRPr lang="ru-RU" altLang="ru-RU" sz="1800" b="1" dirty="0"/>
          </a:p>
          <a:p>
            <a:pPr eaLnBrk="1" hangingPunct="1"/>
            <a:r>
              <a:rPr lang="ru-RU" altLang="ru-RU" sz="1800" b="1" dirty="0"/>
              <a:t> </a:t>
            </a:r>
          </a:p>
          <a:p>
            <a:pPr eaLnBrk="1" hangingPunct="1"/>
            <a:endParaRPr lang="ru-RU" altLang="ru-RU" sz="1800" b="1" dirty="0"/>
          </a:p>
          <a:p>
            <a:pPr eaLnBrk="1" hangingPunct="1"/>
            <a:r>
              <a:rPr lang="ru-RU" altLang="ru-RU" sz="1800" b="1" dirty="0"/>
              <a:t>В </a:t>
            </a:r>
            <a:r>
              <a:rPr lang="ru-RU" altLang="ru-RU" sz="1800" b="1" dirty="0" err="1"/>
              <a:t>організмі</a:t>
            </a:r>
            <a:r>
              <a:rPr lang="ru-RU" altLang="ru-RU" sz="1800" b="1" dirty="0"/>
              <a:t> </a:t>
            </a:r>
            <a:r>
              <a:rPr lang="ru-RU" altLang="ru-RU" sz="1800" b="1" dirty="0" err="1"/>
              <a:t>набухання</a:t>
            </a:r>
            <a:r>
              <a:rPr lang="ru-RU" altLang="ru-RU" sz="1800" b="1" dirty="0"/>
              <a:t>: при </a:t>
            </a:r>
            <a:r>
              <a:rPr lang="ru-RU" altLang="ru-RU" sz="1800" b="1" dirty="0" err="1"/>
              <a:t>регенерації</a:t>
            </a:r>
            <a:r>
              <a:rPr lang="ru-RU" altLang="ru-RU" sz="1800" b="1" dirty="0"/>
              <a:t> тканин, </a:t>
            </a:r>
            <a:r>
              <a:rPr lang="ru-RU" altLang="ru-RU" sz="1800" b="1" dirty="0" err="1"/>
              <a:t>запаленні</a:t>
            </a:r>
            <a:r>
              <a:rPr lang="ru-RU" altLang="ru-RU" sz="1800" b="1" dirty="0"/>
              <a:t>, </a:t>
            </a:r>
            <a:r>
              <a:rPr lang="ru-RU" altLang="ru-RU" sz="1800" b="1" dirty="0" err="1"/>
              <a:t>набряках</a:t>
            </a:r>
            <a:r>
              <a:rPr lang="ru-RU" altLang="ru-RU" sz="1800" b="1" dirty="0"/>
              <a:t>, </a:t>
            </a:r>
            <a:r>
              <a:rPr lang="ru-RU" altLang="ru-RU" sz="1800" b="1" dirty="0" err="1"/>
              <a:t>кислотних</a:t>
            </a:r>
            <a:r>
              <a:rPr lang="ru-RU" altLang="ru-RU" sz="1800" b="1" dirty="0"/>
              <a:t> </a:t>
            </a:r>
            <a:r>
              <a:rPr lang="ru-RU" altLang="ru-RU" sz="1800" b="1" dirty="0" err="1"/>
              <a:t>опіках</a:t>
            </a:r>
            <a:r>
              <a:rPr lang="ru-RU" altLang="ru-RU" sz="1800" b="1" dirty="0"/>
              <a:t>, укусах комах. </a:t>
            </a:r>
            <a:r>
              <a:rPr lang="ru-RU" altLang="ru-RU" sz="1800" b="1" dirty="0" err="1">
                <a:solidFill>
                  <a:srgbClr val="FF0000"/>
                </a:solidFill>
              </a:rPr>
              <a:t>Основна</a:t>
            </a:r>
            <a:r>
              <a:rPr lang="ru-RU" altLang="ru-RU" sz="1800" b="1" dirty="0">
                <a:solidFill>
                  <a:srgbClr val="FF0000"/>
                </a:solidFill>
              </a:rPr>
              <a:t> причина - </a:t>
            </a:r>
            <a:r>
              <a:rPr lang="ru-RU" altLang="ru-RU" sz="1800" b="1" dirty="0" err="1">
                <a:solidFill>
                  <a:srgbClr val="FF0000"/>
                </a:solidFill>
              </a:rPr>
              <a:t>зміна</a:t>
            </a:r>
            <a:r>
              <a:rPr lang="ru-RU" altLang="ru-RU" sz="1800" b="1" dirty="0">
                <a:solidFill>
                  <a:srgbClr val="FF0000"/>
                </a:solidFill>
              </a:rPr>
              <a:t> рН </a:t>
            </a:r>
            <a:r>
              <a:rPr lang="ru-RU" altLang="ru-RU" sz="1800" b="1" dirty="0" err="1">
                <a:solidFill>
                  <a:srgbClr val="FF0000"/>
                </a:solidFill>
              </a:rPr>
              <a:t>середовища</a:t>
            </a:r>
            <a:r>
              <a:rPr lang="ru-RU" altLang="ru-RU" sz="1800" b="1" dirty="0">
                <a:solidFill>
                  <a:srgbClr val="FF0000"/>
                </a:solidFill>
              </a:rPr>
              <a:t> в тканинах.</a:t>
            </a:r>
          </a:p>
          <a:p>
            <a:pPr eaLnBrk="1" hangingPunct="1"/>
            <a:r>
              <a:rPr lang="ru-RU" altLang="ru-RU" sz="1800" b="1" dirty="0">
                <a:solidFill>
                  <a:srgbClr val="FF0000"/>
                </a:solidFill>
              </a:rPr>
              <a:t>   </a:t>
            </a:r>
            <a:r>
              <a:rPr lang="ru-RU" altLang="ru-RU" sz="1800" b="1" u="sng" dirty="0">
                <a:solidFill>
                  <a:srgbClr val="FF0000"/>
                </a:solidFill>
              </a:rPr>
              <a:t>4) </a:t>
            </a:r>
            <a:r>
              <a:rPr lang="ru-RU" altLang="ru-RU" sz="1800" b="1" u="sng" dirty="0" err="1">
                <a:solidFill>
                  <a:srgbClr val="FF0000"/>
                </a:solidFill>
              </a:rPr>
              <a:t>від</a:t>
            </a:r>
            <a:r>
              <a:rPr lang="ru-RU" altLang="ru-RU" sz="1800" b="1" u="sng" dirty="0">
                <a:solidFill>
                  <a:srgbClr val="FF0000"/>
                </a:solidFill>
              </a:rPr>
              <a:t> </a:t>
            </a:r>
            <a:r>
              <a:rPr lang="ru-RU" altLang="ru-RU" sz="1800" b="1" u="sng" dirty="0" err="1">
                <a:solidFill>
                  <a:srgbClr val="FF0000"/>
                </a:solidFill>
              </a:rPr>
              <a:t>ступеню</a:t>
            </a:r>
            <a:r>
              <a:rPr lang="ru-RU" altLang="ru-RU" sz="1800" b="1" u="sng" dirty="0">
                <a:solidFill>
                  <a:srgbClr val="FF0000"/>
                </a:solidFill>
              </a:rPr>
              <a:t> </a:t>
            </a:r>
            <a:r>
              <a:rPr lang="ru-RU" altLang="ru-RU" sz="1800" b="1" u="sng" dirty="0" err="1">
                <a:solidFill>
                  <a:srgbClr val="FF0000"/>
                </a:solidFill>
              </a:rPr>
              <a:t>подрібнення</a:t>
            </a:r>
            <a:endParaRPr lang="ru-RU" altLang="ru-RU" sz="1800" b="1" u="sng" dirty="0">
              <a:solidFill>
                <a:srgbClr val="FF0000"/>
              </a:solidFill>
            </a:endParaRPr>
          </a:p>
          <a:p>
            <a:pPr eaLnBrk="1" hangingPunct="1"/>
            <a:r>
              <a:rPr lang="ru-RU" altLang="ru-RU" sz="1800" b="1" dirty="0"/>
              <a:t>↑ </a:t>
            </a:r>
            <a:r>
              <a:rPr lang="ru-RU" altLang="ru-RU" sz="1800" b="1" dirty="0" err="1"/>
              <a:t>подрібнення</a:t>
            </a:r>
            <a:r>
              <a:rPr lang="ru-RU" altLang="ru-RU" sz="1800" b="1" dirty="0"/>
              <a:t> → ↑ </a:t>
            </a:r>
            <a:r>
              <a:rPr lang="ru-RU" altLang="ru-RU" sz="1800" b="1" dirty="0" err="1"/>
              <a:t>поверхні</a:t>
            </a:r>
            <a:r>
              <a:rPr lang="ru-RU" altLang="ru-RU" sz="1800" b="1" dirty="0"/>
              <a:t> </a:t>
            </a:r>
            <a:r>
              <a:rPr lang="ru-RU" altLang="ru-RU" sz="1800" b="1" dirty="0" err="1"/>
              <a:t>зіткнення</a:t>
            </a:r>
            <a:r>
              <a:rPr lang="ru-RU" altLang="ru-RU" sz="1800" b="1" dirty="0"/>
              <a:t> → </a:t>
            </a:r>
            <a:r>
              <a:rPr lang="ru-RU" altLang="ru-RU" sz="1800" b="1" dirty="0" err="1"/>
              <a:t>швидше</a:t>
            </a:r>
            <a:r>
              <a:rPr lang="ru-RU" altLang="ru-RU" sz="1800" b="1" dirty="0"/>
              <a:t> НМС </a:t>
            </a:r>
            <a:r>
              <a:rPr lang="ru-RU" altLang="ru-RU" sz="1800" b="1" dirty="0" err="1"/>
              <a:t>проникають</a:t>
            </a:r>
            <a:r>
              <a:rPr lang="ru-RU" altLang="ru-RU" sz="1800" b="1" dirty="0"/>
              <a:t> </a:t>
            </a:r>
            <a:r>
              <a:rPr lang="ru-RU" altLang="ru-RU" sz="1800" b="1" dirty="0" smtClean="0"/>
              <a:t>у </a:t>
            </a:r>
            <a:r>
              <a:rPr lang="ru-RU" altLang="ru-RU" sz="1800" b="1" dirty="0"/>
              <a:t>ВМС</a:t>
            </a:r>
          </a:p>
          <a:p>
            <a:pPr eaLnBrk="1" hangingPunct="1"/>
            <a:r>
              <a:rPr lang="ru-RU" altLang="ru-RU" sz="1800" b="1" dirty="0">
                <a:solidFill>
                  <a:srgbClr val="FF0000"/>
                </a:solidFill>
              </a:rPr>
              <a:t>   </a:t>
            </a:r>
            <a:r>
              <a:rPr lang="ru-RU" altLang="ru-RU" sz="1800" b="1" u="sng" dirty="0">
                <a:solidFill>
                  <a:srgbClr val="FF0000"/>
                </a:solidFill>
              </a:rPr>
              <a:t>5) </a:t>
            </a:r>
            <a:r>
              <a:rPr lang="ru-RU" altLang="ru-RU" sz="1800" b="1" u="sng" dirty="0" err="1">
                <a:solidFill>
                  <a:srgbClr val="FF0000"/>
                </a:solidFill>
              </a:rPr>
              <a:t>від</a:t>
            </a:r>
            <a:r>
              <a:rPr lang="ru-RU" altLang="ru-RU" sz="1800" b="1" u="sng" dirty="0">
                <a:solidFill>
                  <a:srgbClr val="FF0000"/>
                </a:solidFill>
              </a:rPr>
              <a:t> </a:t>
            </a:r>
            <a:r>
              <a:rPr lang="ru-RU" altLang="ru-RU" sz="1800" b="1" u="sng" dirty="0" err="1">
                <a:solidFill>
                  <a:srgbClr val="FF0000"/>
                </a:solidFill>
              </a:rPr>
              <a:t>М.м</a:t>
            </a:r>
            <a:r>
              <a:rPr lang="ru-RU" altLang="ru-RU" sz="1800" b="1" u="sng" dirty="0">
                <a:solidFill>
                  <a:srgbClr val="FF0000"/>
                </a:solidFill>
              </a:rPr>
              <a:t>. </a:t>
            </a:r>
            <a:r>
              <a:rPr lang="ru-RU" altLang="ru-RU" sz="1800" b="1" u="sng" dirty="0" err="1">
                <a:solidFill>
                  <a:srgbClr val="FF0000"/>
                </a:solidFill>
              </a:rPr>
              <a:t>полімера</a:t>
            </a:r>
            <a:endParaRPr lang="ru-RU" altLang="ru-RU" sz="1800" b="1" u="sng" dirty="0">
              <a:solidFill>
                <a:srgbClr val="FF0000"/>
              </a:solidFill>
            </a:endParaRPr>
          </a:p>
          <a:p>
            <a:pPr eaLnBrk="1" hangingPunct="1"/>
            <a:r>
              <a:rPr lang="ru-RU" altLang="ru-RU" sz="1800" b="1" dirty="0"/>
              <a:t>При ↑ </a:t>
            </a:r>
            <a:r>
              <a:rPr lang="ru-RU" altLang="ru-RU" sz="1800" b="1" dirty="0" err="1"/>
              <a:t>М.м</a:t>
            </a:r>
            <a:r>
              <a:rPr lang="ru-RU" altLang="ru-RU" sz="1800" b="1" dirty="0"/>
              <a:t>. → ↑ Е </a:t>
            </a:r>
            <a:r>
              <a:rPr lang="ru-RU" altLang="ru-RU" sz="1800" b="1" dirty="0" err="1"/>
              <a:t>взаємод</a:t>
            </a:r>
            <a:r>
              <a:rPr lang="ru-RU" altLang="ru-RU" sz="1800" b="1" dirty="0"/>
              <a:t>. =&gt; </a:t>
            </a:r>
            <a:r>
              <a:rPr lang="ru-RU" altLang="ru-RU" sz="1800" b="1" dirty="0" err="1"/>
              <a:t>здатність</a:t>
            </a:r>
            <a:r>
              <a:rPr lang="ru-RU" altLang="ru-RU" sz="1800" b="1" dirty="0"/>
              <a:t> до </a:t>
            </a:r>
            <a:r>
              <a:rPr lang="ru-RU" altLang="ru-RU" sz="1800" b="1" dirty="0" err="1"/>
              <a:t>розчинення</a:t>
            </a:r>
            <a:r>
              <a:rPr lang="ru-RU" altLang="ru-RU" sz="1800" b="1" dirty="0"/>
              <a:t> ↓</a:t>
            </a:r>
          </a:p>
          <a:p>
            <a:pPr eaLnBrk="1" hangingPunct="1"/>
            <a:r>
              <a:rPr lang="ru-RU" altLang="ru-RU" sz="1800" b="1" dirty="0">
                <a:solidFill>
                  <a:srgbClr val="FF0000"/>
                </a:solidFill>
              </a:rPr>
              <a:t>   </a:t>
            </a:r>
            <a:r>
              <a:rPr lang="ru-RU" altLang="ru-RU" sz="1800" b="1" u="sng" dirty="0">
                <a:solidFill>
                  <a:srgbClr val="FF0000"/>
                </a:solidFill>
              </a:rPr>
              <a:t>6) </a:t>
            </a:r>
            <a:r>
              <a:rPr lang="ru-RU" altLang="ru-RU" sz="1800" b="1" u="sng" dirty="0" err="1">
                <a:solidFill>
                  <a:srgbClr val="FF0000"/>
                </a:solidFill>
              </a:rPr>
              <a:t>від</a:t>
            </a:r>
            <a:r>
              <a:rPr lang="ru-RU" altLang="ru-RU" sz="1800" b="1" u="sng" dirty="0">
                <a:solidFill>
                  <a:srgbClr val="FF0000"/>
                </a:solidFill>
              </a:rPr>
              <a:t> </a:t>
            </a:r>
            <a:r>
              <a:rPr lang="ru-RU" altLang="ru-RU" sz="1800" b="1" u="sng" dirty="0" err="1">
                <a:solidFill>
                  <a:srgbClr val="FF0000"/>
                </a:solidFill>
              </a:rPr>
              <a:t>температури</a:t>
            </a:r>
            <a:endParaRPr lang="ru-RU" altLang="ru-RU" sz="1800" b="1" u="sng" dirty="0">
              <a:solidFill>
                <a:srgbClr val="FF0000"/>
              </a:solidFill>
            </a:endParaRPr>
          </a:p>
          <a:p>
            <a:pPr eaLnBrk="1" hangingPunct="1"/>
            <a:r>
              <a:rPr lang="ru-RU" altLang="ru-RU" sz="1800" b="1" dirty="0"/>
              <a:t>При ↑ Т → ст. </a:t>
            </a:r>
            <a:r>
              <a:rPr lang="ru-RU" altLang="ru-RU" sz="1800" b="1" dirty="0" err="1"/>
              <a:t>набухання</a:t>
            </a:r>
            <a:r>
              <a:rPr lang="ru-RU" altLang="ru-RU" sz="1800" b="1" dirty="0"/>
              <a:t> ↑ → ↑ </a:t>
            </a:r>
            <a:r>
              <a:rPr lang="ru-RU" altLang="ru-RU" sz="1800" b="1" dirty="0" err="1"/>
              <a:t>рух</a:t>
            </a:r>
            <a:r>
              <a:rPr lang="ru-RU" altLang="ru-RU" sz="1800" b="1" dirty="0"/>
              <a:t> </a:t>
            </a:r>
            <a:r>
              <a:rPr lang="ru-RU" altLang="ru-RU" sz="1800" b="1" dirty="0" err="1"/>
              <a:t>частинок</a:t>
            </a:r>
            <a:r>
              <a:rPr lang="ru-RU" altLang="ru-RU" sz="1800" b="1" dirty="0"/>
              <a:t> (</a:t>
            </a:r>
            <a:r>
              <a:rPr lang="ru-RU" altLang="ru-RU" sz="1800" b="1" dirty="0" err="1"/>
              <a:t>розпушування</a:t>
            </a:r>
            <a:r>
              <a:rPr lang="ru-RU" altLang="ru-RU" sz="1800" b="1" dirty="0"/>
              <a:t>); </a:t>
            </a:r>
          </a:p>
          <a:p>
            <a:pPr eaLnBrk="1" hangingPunct="1"/>
            <a:r>
              <a:rPr lang="ru-RU" altLang="ru-RU" sz="1800" b="1" dirty="0"/>
              <a:t>↓ </a:t>
            </a:r>
            <a:r>
              <a:rPr lang="ru-RU" altLang="ru-RU" sz="1800" b="1" dirty="0" err="1"/>
              <a:t>ступінь</a:t>
            </a:r>
            <a:r>
              <a:rPr lang="ru-RU" altLang="ru-RU" sz="1800" b="1" dirty="0"/>
              <a:t> кордонного </a:t>
            </a:r>
            <a:r>
              <a:rPr lang="ru-RU" altLang="ru-RU" sz="1800" b="1" dirty="0" err="1"/>
              <a:t>набрякання</a:t>
            </a:r>
            <a:endParaRPr lang="ru-RU" altLang="ru-RU" sz="1800" b="1" dirty="0"/>
          </a:p>
          <a:p>
            <a:pPr eaLnBrk="1" hangingPunct="1"/>
            <a:endParaRPr lang="ru-RU" altLang="ru-RU" sz="1800" b="1" dirty="0"/>
          </a:p>
          <a:p>
            <a:pPr eaLnBrk="1" hangingPunct="1"/>
            <a:endParaRPr lang="ru-RU" altLang="ru-RU" sz="1800" dirty="0">
              <a:solidFill>
                <a:srgbClr val="000099"/>
              </a:solidFill>
            </a:endParaRPr>
          </a:p>
        </p:txBody>
      </p:sp>
      <p:sp>
        <p:nvSpPr>
          <p:cNvPr id="1639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1639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graphicFrame>
        <p:nvGraphicFramePr>
          <p:cNvPr id="16394" name="Object 11"/>
          <p:cNvGraphicFramePr>
            <a:graphicFrameLocks noChangeAspect="1"/>
          </p:cNvGraphicFramePr>
          <p:nvPr/>
        </p:nvGraphicFramePr>
        <p:xfrm>
          <a:off x="1219200" y="2286000"/>
          <a:ext cx="651192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6" name="Формула" r:id="rId3" imgW="3848100" imgH="254000" progId="Equation.3">
                  <p:embed/>
                </p:oleObj>
              </mc:Choice>
              <mc:Fallback>
                <p:oleObj name="Формула" r:id="rId3" imgW="3848100" imgH="2540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286000"/>
                        <a:ext cx="6511925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5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0592327"/>
              </p:ext>
            </p:extLst>
          </p:nvPr>
        </p:nvGraphicFramePr>
        <p:xfrm>
          <a:off x="900113" y="2743200"/>
          <a:ext cx="7646987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7" name="Формула" r:id="rId5" imgW="4520880" imgH="279360" progId="Equation.3">
                  <p:embed/>
                </p:oleObj>
              </mc:Choice>
              <mc:Fallback>
                <p:oleObj name="Формула" r:id="rId5" imgW="4520880" imgH="27936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2743200"/>
                        <a:ext cx="7646987" cy="417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8686800" y="66738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 sz="1800">
              <a:latin typeface="Verdana" pitchFamily="34" charset="0"/>
            </a:endParaRP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0" y="0"/>
            <a:ext cx="9144000" cy="697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 b="1" dirty="0" err="1" smtClean="0">
                <a:solidFill>
                  <a:srgbClr val="FF0000"/>
                </a:solidFill>
              </a:rPr>
              <a:t>Стійкість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400" b="1" dirty="0" err="1">
                <a:solidFill>
                  <a:srgbClr val="FF0000"/>
                </a:solidFill>
              </a:rPr>
              <a:t>розчинів</a:t>
            </a:r>
            <a:r>
              <a:rPr lang="ru-RU" altLang="ru-RU" sz="2400" b="1" dirty="0">
                <a:solidFill>
                  <a:srgbClr val="FF0000"/>
                </a:solidFill>
              </a:rPr>
              <a:t> ВМС</a:t>
            </a:r>
          </a:p>
          <a:p>
            <a:pPr algn="ctr" eaLnBrk="1" hangingPunct="1"/>
            <a:r>
              <a:rPr lang="ru-RU" altLang="ru-RU" sz="2400" b="1" dirty="0">
                <a:solidFill>
                  <a:srgbClr val="FF0000"/>
                </a:solidFill>
              </a:rPr>
              <a:t>     </a:t>
            </a:r>
            <a:r>
              <a:rPr lang="ru-RU" altLang="ru-RU" sz="1600" b="1" dirty="0">
                <a:solidFill>
                  <a:srgbClr val="FF0000"/>
                </a:solidFill>
              </a:rPr>
              <a:t>Ф-</a:t>
            </a:r>
            <a:r>
              <a:rPr lang="ru-RU" altLang="ru-RU" sz="1600" b="1" dirty="0" err="1">
                <a:solidFill>
                  <a:srgbClr val="FF0000"/>
                </a:solidFill>
              </a:rPr>
              <a:t>ри</a:t>
            </a:r>
            <a:r>
              <a:rPr lang="ru-RU" altLang="ru-RU" sz="1600" b="1" dirty="0">
                <a:solidFill>
                  <a:srgbClr val="FF0000"/>
                </a:solidFill>
              </a:rPr>
              <a:t>, </a:t>
            </a:r>
            <a:r>
              <a:rPr lang="ru-RU" altLang="ru-RU" sz="1600" b="1" dirty="0" err="1">
                <a:solidFill>
                  <a:srgbClr val="FF0000"/>
                </a:solidFill>
              </a:rPr>
              <a:t>які</a:t>
            </a:r>
            <a:r>
              <a:rPr lang="ru-RU" altLang="ru-RU" sz="1600" b="1" dirty="0">
                <a:solidFill>
                  <a:srgbClr val="FF0000"/>
                </a:solidFill>
              </a:rPr>
              <a:t> </a:t>
            </a:r>
            <a:r>
              <a:rPr lang="ru-RU" altLang="ru-RU" sz="1600" b="1" dirty="0" err="1">
                <a:solidFill>
                  <a:srgbClr val="FF0000"/>
                </a:solidFill>
              </a:rPr>
              <a:t>погіршують</a:t>
            </a:r>
            <a:r>
              <a:rPr lang="ru-RU" altLang="ru-RU" sz="1600" b="1" dirty="0">
                <a:solidFill>
                  <a:srgbClr val="FF0000"/>
                </a:solidFill>
              </a:rPr>
              <a:t> </a:t>
            </a:r>
            <a:r>
              <a:rPr lang="ru-RU" altLang="ru-RU" sz="1600" b="1" dirty="0" err="1">
                <a:solidFill>
                  <a:srgbClr val="FF0000"/>
                </a:solidFill>
              </a:rPr>
              <a:t>розчинність</a:t>
            </a:r>
            <a:r>
              <a:rPr lang="ru-RU" altLang="ru-RU" sz="1600" b="1" dirty="0">
                <a:solidFill>
                  <a:srgbClr val="FF0000"/>
                </a:solidFill>
              </a:rPr>
              <a:t> ВМС в </a:t>
            </a:r>
            <a:r>
              <a:rPr lang="ru-RU" altLang="ru-RU" sz="1600" b="1" dirty="0" err="1">
                <a:solidFill>
                  <a:srgbClr val="FF0000"/>
                </a:solidFill>
              </a:rPr>
              <a:t>даному</a:t>
            </a:r>
            <a:r>
              <a:rPr lang="ru-RU" altLang="ru-RU" sz="1600" b="1" dirty="0">
                <a:solidFill>
                  <a:srgbClr val="FF0000"/>
                </a:solidFill>
              </a:rPr>
              <a:t> </a:t>
            </a:r>
            <a:r>
              <a:rPr lang="ru-RU" altLang="ru-RU" sz="1600" b="1" dirty="0" err="1">
                <a:solidFill>
                  <a:srgbClr val="FF0000"/>
                </a:solidFill>
              </a:rPr>
              <a:t>розчинику</a:t>
            </a:r>
            <a:r>
              <a:rPr lang="ru-RU" altLang="ru-RU" sz="1600" b="1" dirty="0">
                <a:solidFill>
                  <a:srgbClr val="FF0000"/>
                </a:solidFill>
              </a:rPr>
              <a:t> =&gt; </a:t>
            </a:r>
            <a:r>
              <a:rPr lang="ru-RU" altLang="ru-RU" sz="1600" b="1" dirty="0" err="1" smtClean="0">
                <a:solidFill>
                  <a:srgbClr val="FF0000"/>
                </a:solidFill>
              </a:rPr>
              <a:t>поруш</a:t>
            </a:r>
            <a:r>
              <a:rPr lang="ru-RU" altLang="ru-RU" sz="1600" b="1" dirty="0">
                <a:solidFill>
                  <a:srgbClr val="FF0000"/>
                </a:solidFill>
              </a:rPr>
              <a:t>. </a:t>
            </a:r>
            <a:r>
              <a:rPr lang="ru-RU" altLang="ru-RU" sz="1600" b="1" dirty="0" err="1">
                <a:solidFill>
                  <a:srgbClr val="FF0000"/>
                </a:solidFill>
              </a:rPr>
              <a:t>стійкість</a:t>
            </a:r>
            <a:r>
              <a:rPr lang="ru-RU" altLang="ru-RU" sz="1600" b="1" dirty="0">
                <a:solidFill>
                  <a:srgbClr val="FF0000"/>
                </a:solidFill>
              </a:rPr>
              <a:t> ВМС </a:t>
            </a:r>
            <a:r>
              <a:rPr lang="ru-RU" altLang="ru-RU" sz="1100" dirty="0">
                <a:solidFill>
                  <a:srgbClr val="FF0000"/>
                </a:solidFill>
              </a:rPr>
              <a:t>:</a:t>
            </a:r>
          </a:p>
          <a:p>
            <a:pPr eaLnBrk="1" hangingPunct="1"/>
            <a:r>
              <a:rPr lang="ru-RU" altLang="ru-RU" sz="1600" b="1" dirty="0">
                <a:solidFill>
                  <a:srgbClr val="FF0000"/>
                </a:solidFill>
              </a:rPr>
              <a:t>1. </a:t>
            </a:r>
            <a:r>
              <a:rPr lang="ru-RU" altLang="ru-RU" sz="1600" b="1" dirty="0">
                <a:sym typeface="Symbol" pitchFamily="18" charset="2"/>
              </a:rPr>
              <a:t> </a:t>
            </a:r>
            <a:r>
              <a:rPr lang="en-US" altLang="ru-RU" sz="1600" b="1" dirty="0">
                <a:sym typeface="Symbol" pitchFamily="18" charset="2"/>
              </a:rPr>
              <a:t>t°</a:t>
            </a:r>
            <a:r>
              <a:rPr lang="ru-RU" altLang="ru-RU" sz="1600" b="1" dirty="0">
                <a:sym typeface="Symbol" pitchFamily="18" charset="2"/>
              </a:rPr>
              <a:t>; </a:t>
            </a:r>
          </a:p>
          <a:p>
            <a:pPr eaLnBrk="1" hangingPunct="1"/>
            <a:r>
              <a:rPr lang="ru-RU" altLang="ru-RU" sz="1600" b="1" dirty="0">
                <a:solidFill>
                  <a:srgbClr val="FF0000"/>
                </a:solidFill>
                <a:sym typeface="Symbol" pitchFamily="18" charset="2"/>
              </a:rPr>
              <a:t>2. </a:t>
            </a:r>
            <a:r>
              <a:rPr lang="ru-RU" altLang="ru-RU" sz="1600" b="1" dirty="0">
                <a:sym typeface="Symbol" pitchFamily="18" charset="2"/>
              </a:rPr>
              <a:t>+ </a:t>
            </a:r>
            <a:r>
              <a:rPr lang="ru-RU" altLang="ru-RU" sz="1600" b="1" dirty="0" err="1">
                <a:sym typeface="Symbol" pitchFamily="18" charset="2"/>
              </a:rPr>
              <a:t>розчинника</a:t>
            </a:r>
            <a:r>
              <a:rPr lang="ru-RU" altLang="ru-RU" sz="1600" b="1" dirty="0">
                <a:sym typeface="Symbol" pitchFamily="18" charset="2"/>
              </a:rPr>
              <a:t>, в </a:t>
            </a:r>
            <a:r>
              <a:rPr lang="ru-RU" altLang="ru-RU" sz="1600" b="1" dirty="0" err="1">
                <a:sym typeface="Symbol" pitchFamily="18" charset="2"/>
              </a:rPr>
              <a:t>якому</a:t>
            </a:r>
            <a:r>
              <a:rPr lang="ru-RU" altLang="ru-RU" sz="1600" b="1" dirty="0">
                <a:sym typeface="Symbol" pitchFamily="18" charset="2"/>
              </a:rPr>
              <a:t> ВМС </a:t>
            </a:r>
            <a:r>
              <a:rPr lang="ru-RU" altLang="ru-RU" sz="1600" b="1" dirty="0" err="1">
                <a:sym typeface="Symbol" pitchFamily="18" charset="2"/>
              </a:rPr>
              <a:t>розчиняється</a:t>
            </a:r>
            <a:r>
              <a:rPr lang="ru-RU" altLang="ru-RU" sz="1600" b="1" dirty="0">
                <a:sym typeface="Symbol" pitchFamily="18" charset="2"/>
              </a:rPr>
              <a:t>(</a:t>
            </a:r>
            <a:r>
              <a:rPr lang="en-US" altLang="ru-RU" sz="1600" b="1" dirty="0">
                <a:sym typeface="Symbol" pitchFamily="18" charset="2"/>
              </a:rPr>
              <a:t>C</a:t>
            </a:r>
            <a:r>
              <a:rPr lang="en-US" altLang="ru-RU" sz="1600" b="1" baseline="-25000" dirty="0">
                <a:sym typeface="Symbol" pitchFamily="18" charset="2"/>
              </a:rPr>
              <a:t>2</a:t>
            </a:r>
            <a:r>
              <a:rPr lang="en-US" altLang="ru-RU" sz="1600" b="1" dirty="0">
                <a:sym typeface="Symbol" pitchFamily="18" charset="2"/>
              </a:rPr>
              <a:t>H</a:t>
            </a:r>
            <a:r>
              <a:rPr lang="en-US" altLang="ru-RU" sz="1600" b="1" baseline="-25000" dirty="0">
                <a:sym typeface="Symbol" pitchFamily="18" charset="2"/>
              </a:rPr>
              <a:t>5</a:t>
            </a:r>
            <a:r>
              <a:rPr lang="en-US" altLang="ru-RU" sz="1600" b="1" dirty="0">
                <a:sym typeface="Symbol" pitchFamily="18" charset="2"/>
              </a:rPr>
              <a:t>OH</a:t>
            </a:r>
            <a:r>
              <a:rPr lang="ru-RU" altLang="ru-RU" sz="1600" b="1" dirty="0">
                <a:sym typeface="Symbol" pitchFamily="18" charset="2"/>
              </a:rPr>
              <a:t> </a:t>
            </a:r>
            <a:r>
              <a:rPr lang="ru-RU" altLang="ru-RU" sz="1600" b="1" dirty="0" err="1">
                <a:sym typeface="Symbol" pitchFamily="18" charset="2"/>
              </a:rPr>
              <a:t>висолює</a:t>
            </a:r>
            <a:r>
              <a:rPr lang="ru-RU" altLang="ru-RU" sz="1600" b="1" dirty="0">
                <a:sym typeface="Symbol" pitchFamily="18" charset="2"/>
              </a:rPr>
              <a:t> желатин з Н</a:t>
            </a:r>
            <a:r>
              <a:rPr lang="ru-RU" altLang="ru-RU" sz="1600" b="1" baseline="-25000" dirty="0">
                <a:sym typeface="Symbol" pitchFamily="18" charset="2"/>
              </a:rPr>
              <a:t>2</a:t>
            </a:r>
            <a:r>
              <a:rPr lang="ru-RU" altLang="ru-RU" sz="1600" b="1" dirty="0">
                <a:sym typeface="Symbol" pitchFamily="18" charset="2"/>
              </a:rPr>
              <a:t>О);</a:t>
            </a:r>
          </a:p>
          <a:p>
            <a:pPr eaLnBrk="1" hangingPunct="1"/>
            <a:r>
              <a:rPr lang="ru-RU" altLang="ru-RU" sz="1600" b="1" dirty="0">
                <a:solidFill>
                  <a:srgbClr val="FF0000"/>
                </a:solidFill>
                <a:sym typeface="Symbol" pitchFamily="18" charset="2"/>
              </a:rPr>
              <a:t>3. </a:t>
            </a:r>
            <a:r>
              <a:rPr lang="ru-RU" altLang="ru-RU" sz="1600" b="1" dirty="0">
                <a:sym typeface="Symbol" pitchFamily="18" charset="2"/>
              </a:rPr>
              <a:t>+ </a:t>
            </a:r>
            <a:r>
              <a:rPr lang="ru-RU" altLang="ru-RU" sz="1600" b="1" dirty="0" err="1">
                <a:sym typeface="Symbol" pitchFamily="18" charset="2"/>
              </a:rPr>
              <a:t>електролітів</a:t>
            </a:r>
            <a:endParaRPr lang="ru-RU" altLang="ru-RU" sz="1600" b="1" dirty="0">
              <a:sym typeface="Symbol" pitchFamily="18" charset="2"/>
            </a:endParaRPr>
          </a:p>
          <a:p>
            <a:pPr eaLnBrk="1" hangingPunct="1"/>
            <a:r>
              <a:rPr lang="ru-RU" altLang="ru-RU" sz="1800" b="1" dirty="0">
                <a:sym typeface="Symbol" pitchFamily="18" charset="2"/>
              </a:rPr>
              <a:t>   (*</a:t>
            </a:r>
            <a:r>
              <a:rPr lang="ru-RU" altLang="ru-RU" sz="1600" b="1" dirty="0">
                <a:sym typeface="Symbol" pitchFamily="18" charset="2"/>
              </a:rPr>
              <a:t>+ </a:t>
            </a:r>
            <a:r>
              <a:rPr lang="ru-RU" altLang="ru-RU" sz="1600" b="1" dirty="0" err="1">
                <a:sym typeface="Symbol" pitchFamily="18" charset="2"/>
              </a:rPr>
              <a:t>великої</a:t>
            </a:r>
            <a:r>
              <a:rPr lang="ru-RU" altLang="ru-RU" sz="1600" b="1" dirty="0">
                <a:sym typeface="Symbol" pitchFamily="18" charset="2"/>
              </a:rPr>
              <a:t> </a:t>
            </a:r>
            <a:r>
              <a:rPr lang="ru-RU" altLang="ru-RU" sz="1600" b="1" dirty="0" err="1">
                <a:sym typeface="Symbol" pitchFamily="18" charset="2"/>
              </a:rPr>
              <a:t>кількості</a:t>
            </a:r>
            <a:r>
              <a:rPr lang="ru-RU" altLang="ru-RU" sz="1600" b="1" dirty="0">
                <a:sym typeface="Symbol" pitchFamily="18" charset="2"/>
              </a:rPr>
              <a:t> ел-</a:t>
            </a:r>
            <a:r>
              <a:rPr lang="ru-RU" altLang="ru-RU" sz="1600" b="1" dirty="0" err="1">
                <a:sym typeface="Symbol" pitchFamily="18" charset="2"/>
              </a:rPr>
              <a:t>літів</a:t>
            </a:r>
            <a:r>
              <a:rPr lang="ru-RU" altLang="ru-RU" sz="1600" b="1" dirty="0">
                <a:sym typeface="Symbol" pitchFamily="18" charset="2"/>
              </a:rPr>
              <a:t> =</a:t>
            </a:r>
            <a:r>
              <a:rPr lang="en-US" altLang="ru-RU" sz="1600" b="1" dirty="0">
                <a:sym typeface="Symbol" pitchFamily="18" charset="2"/>
              </a:rPr>
              <a:t>&gt;</a:t>
            </a:r>
            <a:r>
              <a:rPr lang="ru-RU" altLang="ru-RU" sz="1600" b="1" dirty="0" err="1">
                <a:sym typeface="Symbol" pitchFamily="18" charset="2"/>
              </a:rPr>
              <a:t>ліофільність</a:t>
            </a:r>
            <a:r>
              <a:rPr lang="ru-RU" altLang="ru-RU" sz="1600" b="1" dirty="0">
                <a:sym typeface="Symbol" pitchFamily="18" charset="2"/>
              </a:rPr>
              <a:t> молекул ВМС ;</a:t>
            </a:r>
          </a:p>
          <a:p>
            <a:pPr eaLnBrk="1" hangingPunct="1"/>
            <a:r>
              <a:rPr lang="ru-RU" altLang="ru-RU" sz="2000" b="1" dirty="0">
                <a:sym typeface="Symbol" pitchFamily="18" charset="2"/>
              </a:rPr>
              <a:t>    </a:t>
            </a:r>
            <a:r>
              <a:rPr lang="ru-RU" altLang="ru-RU" sz="1800" b="1" dirty="0">
                <a:sym typeface="Symbol" pitchFamily="18" charset="2"/>
              </a:rPr>
              <a:t>*</a:t>
            </a:r>
            <a:r>
              <a:rPr lang="ru-RU" altLang="ru-RU" sz="1600" b="1" dirty="0">
                <a:sym typeface="Symbol" pitchFamily="18" charset="2"/>
              </a:rPr>
              <a:t> </a:t>
            </a:r>
            <a:r>
              <a:rPr lang="uk-UA" altLang="ru-RU" sz="1600" b="1" dirty="0">
                <a:sym typeface="Symbol" pitchFamily="18" charset="2"/>
              </a:rPr>
              <a:t>гомогенна</a:t>
            </a:r>
            <a:r>
              <a:rPr lang="ru-RU" altLang="ru-RU" sz="1600" b="1" dirty="0">
                <a:sym typeface="Symbol" pitchFamily="18" charset="2"/>
              </a:rPr>
              <a:t> система </a:t>
            </a:r>
            <a:r>
              <a:rPr lang="en-US" altLang="ru-RU" sz="1600" b="1" dirty="0">
                <a:sym typeface="Wingdings" pitchFamily="2" charset="2"/>
              </a:rPr>
              <a:t></a:t>
            </a:r>
            <a:r>
              <a:rPr lang="ru-RU" altLang="ru-RU" sz="1600" b="1" dirty="0">
                <a:sym typeface="Symbol" pitchFamily="18" charset="2"/>
              </a:rPr>
              <a:t> </a:t>
            </a:r>
            <a:r>
              <a:rPr lang="ru-RU" altLang="ru-RU" sz="1600" b="1" u="sng" baseline="30000" dirty="0">
                <a:sym typeface="Symbol" pitchFamily="18" charset="2"/>
              </a:rPr>
              <a:t>(</a:t>
            </a:r>
            <a:r>
              <a:rPr lang="ru-RU" altLang="ru-RU" sz="1600" b="1" u="sng" baseline="30000" dirty="0" err="1">
                <a:sym typeface="Symbol" pitchFamily="18" charset="2"/>
              </a:rPr>
              <a:t>висолювання</a:t>
            </a:r>
            <a:r>
              <a:rPr lang="ru-RU" altLang="ru-RU" sz="1600" b="1" u="sng" baseline="30000" dirty="0">
                <a:sym typeface="Symbol" pitchFamily="18" charset="2"/>
              </a:rPr>
              <a:t>)</a:t>
            </a:r>
            <a:r>
              <a:rPr lang="ru-RU" altLang="ru-RU" sz="1600" b="1" dirty="0">
                <a:sym typeface="Wingdings" pitchFamily="2" charset="2"/>
              </a:rPr>
              <a:t> гетерогенна система;</a:t>
            </a:r>
            <a:endParaRPr lang="en-US" altLang="ru-RU" sz="1600" b="1" dirty="0">
              <a:sym typeface="Wingdings" pitchFamily="2" charset="2"/>
            </a:endParaRPr>
          </a:p>
          <a:p>
            <a:pPr eaLnBrk="1" hangingPunct="1"/>
            <a:r>
              <a:rPr lang="ru-RU" altLang="ru-RU" sz="1800" b="1" dirty="0">
                <a:sym typeface="Wingdings" pitchFamily="2" charset="2"/>
              </a:rPr>
              <a:t>    </a:t>
            </a:r>
            <a:r>
              <a:rPr lang="en-US" altLang="ru-RU" sz="1800" b="1" dirty="0">
                <a:sym typeface="Wingdings" pitchFamily="2" charset="2"/>
              </a:rPr>
              <a:t>* </a:t>
            </a:r>
            <a:r>
              <a:rPr lang="uk-UA" altLang="ru-RU" sz="1800" b="1" u="sng" dirty="0">
                <a:sym typeface="Wingdings" pitchFamily="2" charset="2"/>
              </a:rPr>
              <a:t>ВИСОЛЮВАННЯ       </a:t>
            </a:r>
            <a:r>
              <a:rPr lang="en-US" altLang="ru-RU" sz="1600" b="1" u="sng" dirty="0">
                <a:sym typeface="Wingdings" pitchFamily="2" charset="2"/>
              </a:rPr>
              <a:t> </a:t>
            </a:r>
            <a:r>
              <a:rPr lang="ru-RU" altLang="ru-RU" sz="1600" b="1" u="sng" dirty="0">
                <a:sym typeface="Wingdings" pitchFamily="2" charset="2"/>
              </a:rPr>
              <a:t>не </a:t>
            </a:r>
            <a:r>
              <a:rPr lang="ru-RU" altLang="ru-RU" sz="1600" b="1" u="sng" dirty="0" err="1">
                <a:sym typeface="Wingdings" pitchFamily="2" charset="2"/>
              </a:rPr>
              <a:t>коагуляція</a:t>
            </a:r>
            <a:r>
              <a:rPr lang="ru-RU" altLang="ru-RU" sz="1600" b="1" u="sng" dirty="0">
                <a:sym typeface="Wingdings" pitchFamily="2" charset="2"/>
              </a:rPr>
              <a:t>!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1600" b="1" dirty="0">
                <a:sym typeface="Wingdings" pitchFamily="2" charset="2"/>
              </a:rPr>
              <a:t>        з </a:t>
            </a:r>
            <a:r>
              <a:rPr lang="ru-RU" altLang="ru-RU" sz="1600" b="1" dirty="0" err="1">
                <a:sym typeface="Wingdings" pitchFamily="2" charset="2"/>
              </a:rPr>
              <a:t>водних</a:t>
            </a:r>
            <a:r>
              <a:rPr lang="ru-RU" altLang="ru-RU" sz="1600" b="1" dirty="0">
                <a:sym typeface="Wingdings" pitchFamily="2" charset="2"/>
              </a:rPr>
              <a:t> </a:t>
            </a:r>
            <a:r>
              <a:rPr lang="ru-RU" altLang="ru-RU" sz="1600" b="1" dirty="0" err="1">
                <a:sym typeface="Wingdings" pitchFamily="2" charset="2"/>
              </a:rPr>
              <a:t>розчинів</a:t>
            </a:r>
            <a:r>
              <a:rPr lang="ru-RU" altLang="ru-RU" sz="1600" b="1" dirty="0">
                <a:sym typeface="Wingdings" pitchFamily="2" charset="2"/>
              </a:rPr>
              <a:t> - </a:t>
            </a:r>
            <a:r>
              <a:rPr lang="ru-RU" altLang="ru-RU" sz="1600" b="1" dirty="0" err="1">
                <a:sym typeface="Wingdings" pitchFamily="2" charset="2"/>
              </a:rPr>
              <a:t>оборотно</a:t>
            </a:r>
            <a:r>
              <a:rPr lang="ru-RU" altLang="ru-RU" sz="1600" b="1" dirty="0">
                <a:sym typeface="Wingdings" pitchFamily="2" charset="2"/>
              </a:rPr>
              <a:t>!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ru-RU" sz="1600" b="1" dirty="0">
                <a:sym typeface="Wingdings" pitchFamily="2" charset="2"/>
              </a:rPr>
              <a:t> </a:t>
            </a:r>
            <a:r>
              <a:rPr lang="uk-UA" altLang="ru-RU" sz="1600" b="1" dirty="0">
                <a:sym typeface="Wingdings" pitchFamily="2" charset="2"/>
              </a:rPr>
              <a:t>       </a:t>
            </a:r>
            <a:r>
              <a:rPr lang="ru-RU" altLang="ru-RU" sz="1600" b="1" dirty="0">
                <a:sym typeface="Wingdings" pitchFamily="2" charset="2"/>
              </a:rPr>
              <a:t>не </a:t>
            </a:r>
            <a:r>
              <a:rPr lang="ru-RU" altLang="ru-RU" sz="1600" b="1" dirty="0" err="1">
                <a:sym typeface="Wingdings" pitchFamily="2" charset="2"/>
              </a:rPr>
              <a:t>підкоряється</a:t>
            </a:r>
            <a:r>
              <a:rPr lang="ru-RU" altLang="ru-RU" sz="1600" b="1" dirty="0">
                <a:sym typeface="Wingdings" pitchFamily="2" charset="2"/>
              </a:rPr>
              <a:t> правилу Шульце-</a:t>
            </a:r>
            <a:r>
              <a:rPr lang="ru-RU" altLang="ru-RU" sz="1600" b="1" dirty="0" err="1">
                <a:sym typeface="Wingdings" pitchFamily="2" charset="2"/>
              </a:rPr>
              <a:t>Гарді</a:t>
            </a:r>
            <a:r>
              <a:rPr lang="ru-RU" altLang="ru-RU" sz="1600" b="1" dirty="0">
                <a:sym typeface="Wingdings" pitchFamily="2" charset="2"/>
              </a:rPr>
              <a:t> (</a:t>
            </a:r>
            <a:r>
              <a:rPr lang="ru-RU" altLang="ru-RU" sz="1600" b="1" u="sng" dirty="0" err="1">
                <a:sym typeface="Wingdings" pitchFamily="2" charset="2"/>
              </a:rPr>
              <a:t>грає</a:t>
            </a:r>
            <a:r>
              <a:rPr lang="ru-RU" altLang="ru-RU" sz="1600" b="1" u="sng" dirty="0">
                <a:sym typeface="Wingdings" pitchFamily="2" charset="2"/>
              </a:rPr>
              <a:t> роль не заряд </a:t>
            </a:r>
            <a:r>
              <a:rPr lang="ru-RU" altLang="ru-RU" sz="1600" b="1" u="sng" dirty="0" err="1">
                <a:sym typeface="Wingdings" pitchFamily="2" charset="2"/>
              </a:rPr>
              <a:t>іона</a:t>
            </a:r>
            <a:r>
              <a:rPr lang="ru-RU" altLang="ru-RU" sz="1600" b="1" u="sng" dirty="0">
                <a:sym typeface="Wingdings" pitchFamily="2" charset="2"/>
              </a:rPr>
              <a:t>, а </a:t>
            </a:r>
            <a:r>
              <a:rPr lang="ru-RU" altLang="ru-RU" sz="1600" b="1" u="sng" dirty="0" err="1">
                <a:sym typeface="Wingdings" pitchFamily="2" charset="2"/>
              </a:rPr>
              <a:t>ступінь</a:t>
            </a:r>
            <a:r>
              <a:rPr lang="ru-RU" altLang="ru-RU" sz="1600" b="1" u="sng" dirty="0">
                <a:sym typeface="Wingdings" pitchFamily="2" charset="2"/>
              </a:rPr>
              <a:t> </a:t>
            </a:r>
            <a:r>
              <a:rPr lang="ru-RU" altLang="ru-RU" sz="1600" b="1" u="sng" dirty="0" err="1">
                <a:sym typeface="Wingdings" pitchFamily="2" charset="2"/>
              </a:rPr>
              <a:t>взаємодії</a:t>
            </a:r>
            <a:r>
              <a:rPr lang="ru-RU" altLang="ru-RU" sz="1600" b="1" u="sng" dirty="0">
                <a:sym typeface="Wingdings" pitchFamily="2" charset="2"/>
              </a:rPr>
              <a:t> </a:t>
            </a:r>
            <a:r>
              <a:rPr lang="ru-RU" altLang="ru-RU" sz="1600" b="1" u="sng" dirty="0" err="1">
                <a:sym typeface="Wingdings" pitchFamily="2" charset="2"/>
              </a:rPr>
              <a:t>висолюючих</a:t>
            </a:r>
            <a:r>
              <a:rPr lang="ru-RU" altLang="ru-RU" sz="1600" b="1" u="sng" dirty="0">
                <a:sym typeface="Wingdings" pitchFamily="2" charset="2"/>
              </a:rPr>
              <a:t> </a:t>
            </a:r>
            <a:r>
              <a:rPr lang="ru-RU" altLang="ru-RU" sz="1600" b="1" u="sng" dirty="0" err="1">
                <a:sym typeface="Wingdings" pitchFamily="2" charset="2"/>
              </a:rPr>
              <a:t>іонів</a:t>
            </a:r>
            <a:r>
              <a:rPr lang="ru-RU" altLang="ru-RU" sz="1600" b="1" u="sng" dirty="0">
                <a:sym typeface="Wingdings" pitchFamily="2" charset="2"/>
              </a:rPr>
              <a:t> з </a:t>
            </a:r>
            <a:r>
              <a:rPr lang="ru-RU" altLang="ru-RU" sz="1600" b="1" u="sng" dirty="0" err="1">
                <a:sym typeface="Wingdings" pitchFamily="2" charset="2"/>
              </a:rPr>
              <a:t>полярними</a:t>
            </a:r>
            <a:r>
              <a:rPr lang="ru-RU" altLang="ru-RU" sz="1600" b="1" u="sng" dirty="0">
                <a:sym typeface="Wingdings" pitchFamily="2" charset="2"/>
              </a:rPr>
              <a:t> молекулами Н</a:t>
            </a:r>
            <a:r>
              <a:rPr lang="ru-RU" altLang="ru-RU" sz="1600" b="1" u="sng" baseline="-25000" dirty="0">
                <a:sym typeface="Wingdings" pitchFamily="2" charset="2"/>
              </a:rPr>
              <a:t>2</a:t>
            </a:r>
            <a:r>
              <a:rPr lang="ru-RU" altLang="ru-RU" sz="1600" b="1" u="sng" dirty="0">
                <a:sym typeface="Wingdings" pitchFamily="2" charset="2"/>
              </a:rPr>
              <a:t>О</a:t>
            </a:r>
            <a:r>
              <a:rPr lang="ru-RU" altLang="ru-RU" sz="1600" b="1" dirty="0">
                <a:sym typeface="Wingdings" pitchFamily="2" charset="2"/>
              </a:rPr>
              <a:t>).!!!</a:t>
            </a:r>
          </a:p>
          <a:p>
            <a:pPr eaLnBrk="1" hangingPunct="1">
              <a:buFont typeface="Wingdings" pitchFamily="2" charset="2"/>
              <a:buChar char="Ø"/>
            </a:pPr>
            <a:endParaRPr lang="ru-RU" altLang="ru-RU" sz="1600" b="1" dirty="0">
              <a:sym typeface="Wingdings" pitchFamily="2" charset="2"/>
            </a:endParaRPr>
          </a:p>
          <a:p>
            <a:pPr eaLnBrk="1" hangingPunct="1"/>
            <a:r>
              <a:rPr lang="ru-RU" altLang="ru-RU" sz="1800" b="1" dirty="0"/>
              <a:t>	</a:t>
            </a:r>
            <a:r>
              <a:rPr lang="ru-RU" altLang="ru-RU" sz="1600" b="1" dirty="0"/>
              <a:t> </a:t>
            </a:r>
            <a:r>
              <a:rPr lang="ru-RU" altLang="ru-RU" sz="1600" b="1" dirty="0" err="1"/>
              <a:t>Висолююча</a:t>
            </a:r>
            <a:r>
              <a:rPr lang="ru-RU" altLang="ru-RU" sz="1600" b="1" dirty="0"/>
              <a:t> </a:t>
            </a:r>
            <a:r>
              <a:rPr lang="ru-RU" altLang="ru-RU" sz="1600" b="1" dirty="0" err="1"/>
              <a:t>дія</a:t>
            </a:r>
            <a:r>
              <a:rPr lang="ru-RU" altLang="ru-RU" sz="1600" b="1" dirty="0"/>
              <a:t> </a:t>
            </a:r>
            <a:r>
              <a:rPr lang="ru-RU" altLang="ru-RU" sz="1800" b="1" dirty="0"/>
              <a:t>- </a:t>
            </a:r>
            <a:r>
              <a:rPr lang="ru-RU" altLang="ru-RU" sz="1800" b="1" u="sng" dirty="0" err="1">
                <a:solidFill>
                  <a:srgbClr val="FF0000"/>
                </a:solidFill>
              </a:rPr>
              <a:t>ліотропні</a:t>
            </a:r>
            <a:r>
              <a:rPr lang="ru-RU" altLang="ru-RU" sz="1800" b="1" u="sng" dirty="0">
                <a:solidFill>
                  <a:srgbClr val="FF0000"/>
                </a:solidFill>
              </a:rPr>
              <a:t> ряди Гофмейстера</a:t>
            </a:r>
            <a:endParaRPr lang="ru-RU" altLang="ru-RU" sz="1800" b="1" dirty="0"/>
          </a:p>
          <a:p>
            <a:pPr eaLnBrk="1" hangingPunct="1"/>
            <a:r>
              <a:rPr lang="ru-RU" altLang="ru-RU" sz="1600" b="1" dirty="0"/>
              <a:t>по </a:t>
            </a:r>
            <a:r>
              <a:rPr lang="uk-UA" altLang="ru-RU" sz="1600" b="1" dirty="0" err="1"/>
              <a:t>висолюючим</a:t>
            </a:r>
            <a:r>
              <a:rPr lang="uk-UA" altLang="ru-RU" sz="1600" b="1" dirty="0"/>
              <a:t> ефектом (чим ↑ ступінь гідратації іона, тим ↑ його </a:t>
            </a:r>
            <a:r>
              <a:rPr lang="uk-UA" altLang="ru-RU" sz="1600" b="1" dirty="0" err="1"/>
              <a:t>дегідратаційна</a:t>
            </a:r>
            <a:r>
              <a:rPr lang="uk-UA" altLang="ru-RU" sz="1600" b="1" dirty="0"/>
              <a:t> здатність і </a:t>
            </a:r>
            <a:r>
              <a:rPr lang="uk-UA" altLang="ru-RU" sz="1600" b="1" dirty="0" err="1"/>
              <a:t>висолювальні</a:t>
            </a:r>
            <a:r>
              <a:rPr lang="uk-UA" altLang="ru-RU" sz="1600" b="1" dirty="0"/>
              <a:t> властивості).	</a:t>
            </a:r>
          </a:p>
          <a:p>
            <a:pPr algn="ctr" eaLnBrk="1" hangingPunct="1"/>
            <a:r>
              <a:rPr lang="uk-UA" altLang="ru-RU" sz="1600" b="1" dirty="0" err="1"/>
              <a:t>Ліотропні</a:t>
            </a:r>
            <a:r>
              <a:rPr lang="uk-UA" altLang="ru-RU" sz="1600" b="1" dirty="0"/>
              <a:t> ряди на процес </a:t>
            </a:r>
            <a:r>
              <a:rPr lang="uk-UA" altLang="ru-RU" sz="1600" b="1" dirty="0" err="1"/>
              <a:t>вісолювання</a:t>
            </a:r>
            <a:r>
              <a:rPr lang="uk-UA" altLang="ru-RU" sz="1600" b="1" dirty="0"/>
              <a:t> для іонів виглядають так:</a:t>
            </a:r>
          </a:p>
          <a:p>
            <a:pPr algn="ctr" eaLnBrk="1" hangingPunct="1"/>
            <a:r>
              <a:rPr lang="uk-UA" altLang="ru-RU" sz="1600" b="1" dirty="0"/>
              <a:t>Вирішальне значення належить аніонам</a:t>
            </a:r>
          </a:p>
          <a:p>
            <a:pPr algn="ctr" eaLnBrk="1" hangingPunct="1"/>
            <a:endParaRPr lang="de-DE" altLang="ru-RU" sz="1600" b="1" i="1" dirty="0"/>
          </a:p>
          <a:p>
            <a:pPr algn="ctr" eaLnBrk="1" hangingPunct="1"/>
            <a:r>
              <a:rPr lang="en-US" altLang="ru-RU" sz="1800" b="1" dirty="0"/>
              <a:t>C</a:t>
            </a:r>
            <a:r>
              <a:rPr lang="ru-RU" altLang="ru-RU" sz="1800" b="1" baseline="-25000" dirty="0"/>
              <a:t>2</a:t>
            </a:r>
            <a:r>
              <a:rPr lang="en-US" altLang="ru-RU" sz="1800" b="1" dirty="0"/>
              <a:t>O</a:t>
            </a:r>
            <a:r>
              <a:rPr lang="ru-RU" altLang="ru-RU" sz="1800" b="1" baseline="-25000" dirty="0"/>
              <a:t>4</a:t>
            </a:r>
            <a:r>
              <a:rPr lang="ru-RU" altLang="ru-RU" sz="1800" b="1" baseline="30000" dirty="0"/>
              <a:t>2-</a:t>
            </a:r>
            <a:r>
              <a:rPr lang="en-US" altLang="ru-RU" sz="1800" b="1" dirty="0"/>
              <a:t> &gt;  SO</a:t>
            </a:r>
            <a:r>
              <a:rPr lang="ru-RU" altLang="ru-RU" sz="1800" b="1" baseline="-25000" dirty="0"/>
              <a:t>4</a:t>
            </a:r>
            <a:r>
              <a:rPr lang="ru-RU" altLang="ru-RU" sz="1800" b="1" baseline="30000" dirty="0"/>
              <a:t>2-</a:t>
            </a:r>
            <a:r>
              <a:rPr lang="en-US" altLang="ru-RU" sz="1800" b="1" dirty="0"/>
              <a:t>  </a:t>
            </a:r>
            <a:r>
              <a:rPr lang="en-US" altLang="ru-RU" sz="1800" b="1" dirty="0">
                <a:sym typeface="Symbol" pitchFamily="18" charset="2"/>
              </a:rPr>
              <a:t></a:t>
            </a:r>
            <a:r>
              <a:rPr lang="en-US" altLang="ru-RU" sz="1800" b="1" dirty="0"/>
              <a:t> F </a:t>
            </a:r>
            <a:r>
              <a:rPr lang="ru-RU" altLang="ru-RU" sz="1800" b="1" baseline="30000" dirty="0"/>
              <a:t>-</a:t>
            </a:r>
            <a:r>
              <a:rPr lang="en-US" altLang="ru-RU" sz="1800" b="1" dirty="0"/>
              <a:t>  </a:t>
            </a:r>
            <a:r>
              <a:rPr lang="en-US" altLang="ru-RU" sz="1800" b="1" dirty="0">
                <a:sym typeface="Symbol" pitchFamily="18" charset="2"/>
              </a:rPr>
              <a:t></a:t>
            </a:r>
            <a:r>
              <a:rPr lang="ru-RU" altLang="ru-RU" sz="1800" b="1" dirty="0">
                <a:sym typeface="Symbol" pitchFamily="18" charset="2"/>
              </a:rPr>
              <a:t> </a:t>
            </a:r>
            <a:r>
              <a:rPr lang="en-US" altLang="ru-RU" sz="1800" b="1" dirty="0" err="1"/>
              <a:t>CrO</a:t>
            </a:r>
            <a:r>
              <a:rPr lang="ru-RU" altLang="ru-RU" sz="1800" b="1" baseline="-25000" dirty="0"/>
              <a:t>4</a:t>
            </a:r>
            <a:r>
              <a:rPr lang="ru-RU" altLang="ru-RU" sz="1800" b="1" baseline="30000" dirty="0"/>
              <a:t>2-</a:t>
            </a:r>
            <a:r>
              <a:rPr lang="en-US" altLang="ru-RU" sz="1800" b="1" dirty="0"/>
              <a:t> </a:t>
            </a:r>
            <a:r>
              <a:rPr lang="en-US" altLang="ru-RU" sz="1800" b="1" dirty="0">
                <a:sym typeface="Symbol" pitchFamily="18" charset="2"/>
              </a:rPr>
              <a:t></a:t>
            </a:r>
            <a:r>
              <a:rPr lang="en-US" altLang="ru-RU" sz="1800" b="1" dirty="0"/>
              <a:t> CH</a:t>
            </a:r>
            <a:r>
              <a:rPr lang="ru-RU" altLang="ru-RU" sz="1800" b="1" baseline="-25000" dirty="0"/>
              <a:t>3</a:t>
            </a:r>
            <a:r>
              <a:rPr lang="ru-RU" altLang="ru-RU" sz="1800" b="1" dirty="0"/>
              <a:t> </a:t>
            </a:r>
            <a:r>
              <a:rPr lang="en-US" altLang="ru-RU" sz="1800" b="1" dirty="0"/>
              <a:t>COO</a:t>
            </a:r>
            <a:r>
              <a:rPr lang="ru-RU" altLang="ru-RU" sz="1800" b="1" baseline="30000" dirty="0"/>
              <a:t>-</a:t>
            </a:r>
            <a:r>
              <a:rPr lang="en-US" altLang="ru-RU" sz="1800" b="1" dirty="0"/>
              <a:t> </a:t>
            </a:r>
            <a:r>
              <a:rPr lang="en-US" altLang="ru-RU" sz="1800" b="1" dirty="0">
                <a:sym typeface="Symbol" pitchFamily="18" charset="2"/>
              </a:rPr>
              <a:t></a:t>
            </a:r>
            <a:r>
              <a:rPr lang="en-US" altLang="ru-RU" sz="1800" b="1" dirty="0"/>
              <a:t> </a:t>
            </a:r>
            <a:r>
              <a:rPr lang="en-US" altLang="ru-RU" sz="1800" b="1" dirty="0" err="1"/>
              <a:t>Cl</a:t>
            </a:r>
            <a:r>
              <a:rPr lang="ru-RU" altLang="ru-RU" sz="1800" b="1" baseline="30000" dirty="0"/>
              <a:t>-</a:t>
            </a:r>
            <a:r>
              <a:rPr lang="en-US" altLang="ru-RU" sz="1800" b="1" dirty="0"/>
              <a:t> &gt; NO</a:t>
            </a:r>
            <a:r>
              <a:rPr lang="ru-RU" altLang="ru-RU" sz="1800" b="1" baseline="30000" dirty="0"/>
              <a:t>3-</a:t>
            </a:r>
            <a:r>
              <a:rPr lang="en-US" altLang="ru-RU" sz="1800" b="1" dirty="0"/>
              <a:t> </a:t>
            </a:r>
            <a:r>
              <a:rPr lang="en-US" altLang="ru-RU" sz="1800" b="1" dirty="0">
                <a:sym typeface="Symbol" pitchFamily="18" charset="2"/>
              </a:rPr>
              <a:t></a:t>
            </a:r>
            <a:r>
              <a:rPr lang="en-US" altLang="ru-RU" sz="1800" b="1" dirty="0"/>
              <a:t> Br</a:t>
            </a:r>
            <a:r>
              <a:rPr lang="ru-RU" altLang="ru-RU" sz="1800" b="1" baseline="30000" dirty="0"/>
              <a:t>-</a:t>
            </a:r>
            <a:r>
              <a:rPr lang="en-US" altLang="ru-RU" sz="1800" b="1" dirty="0"/>
              <a:t> </a:t>
            </a:r>
            <a:r>
              <a:rPr lang="en-US" altLang="ru-RU" sz="1800" b="1" dirty="0">
                <a:sym typeface="Symbol" pitchFamily="18" charset="2"/>
              </a:rPr>
              <a:t></a:t>
            </a:r>
            <a:r>
              <a:rPr lang="en-US" altLang="ru-RU" sz="1800" b="1" dirty="0"/>
              <a:t> I</a:t>
            </a:r>
            <a:r>
              <a:rPr lang="ru-RU" altLang="ru-RU" sz="1800" b="1" baseline="30000" dirty="0"/>
              <a:t>-</a:t>
            </a:r>
            <a:r>
              <a:rPr lang="en-US" altLang="ru-RU" sz="1800" b="1" dirty="0"/>
              <a:t>  </a:t>
            </a:r>
            <a:r>
              <a:rPr lang="en-US" altLang="ru-RU" sz="1800" b="1" dirty="0">
                <a:sym typeface="Symbol" pitchFamily="18" charset="2"/>
              </a:rPr>
              <a:t></a:t>
            </a:r>
            <a:r>
              <a:rPr lang="en-US" altLang="ru-RU" sz="1800" b="1" dirty="0"/>
              <a:t> SCN</a:t>
            </a:r>
            <a:r>
              <a:rPr lang="ru-RU" altLang="ru-RU" sz="1800" b="1" baseline="30000" dirty="0"/>
              <a:t>-</a:t>
            </a:r>
            <a:endParaRPr lang="ru-RU" altLang="ru-RU" sz="1800" b="1" dirty="0"/>
          </a:p>
          <a:p>
            <a:pPr eaLnBrk="1" hangingPunct="1"/>
            <a:r>
              <a:rPr lang="ru-RU" altLang="ru-RU" sz="1800" b="1" dirty="0"/>
              <a:t>               </a:t>
            </a:r>
            <a:r>
              <a:rPr lang="de-DE" altLang="ru-RU" sz="1800" b="1" dirty="0"/>
              <a:t>Li</a:t>
            </a:r>
            <a:r>
              <a:rPr lang="de-DE" altLang="ru-RU" sz="1800" b="1" baseline="30000" dirty="0"/>
              <a:t>+</a:t>
            </a:r>
            <a:r>
              <a:rPr lang="de-DE" altLang="ru-RU" sz="1800" b="1" dirty="0"/>
              <a:t>  </a:t>
            </a:r>
            <a:r>
              <a:rPr lang="en-US" altLang="ru-RU" sz="1800" b="1" dirty="0">
                <a:sym typeface="Symbol" pitchFamily="18" charset="2"/>
              </a:rPr>
              <a:t></a:t>
            </a:r>
            <a:r>
              <a:rPr lang="de-DE" altLang="ru-RU" sz="1800" b="1" dirty="0"/>
              <a:t> Na</a:t>
            </a:r>
            <a:r>
              <a:rPr lang="de-DE" altLang="ru-RU" sz="1800" b="1" baseline="30000" dirty="0"/>
              <a:t>+</a:t>
            </a:r>
            <a:r>
              <a:rPr lang="de-DE" altLang="ru-RU" sz="1800" b="1" dirty="0"/>
              <a:t>  </a:t>
            </a:r>
            <a:r>
              <a:rPr lang="en-US" altLang="ru-RU" sz="1800" b="1" dirty="0">
                <a:sym typeface="Symbol" pitchFamily="18" charset="2"/>
              </a:rPr>
              <a:t></a:t>
            </a:r>
            <a:r>
              <a:rPr lang="de-DE" altLang="ru-RU" sz="1800" b="1" dirty="0"/>
              <a:t> K</a:t>
            </a:r>
            <a:r>
              <a:rPr lang="de-DE" altLang="ru-RU" sz="1800" b="1" baseline="30000" dirty="0"/>
              <a:t>+</a:t>
            </a:r>
            <a:r>
              <a:rPr lang="de-DE" altLang="ru-RU" sz="1800" b="1" dirty="0"/>
              <a:t> </a:t>
            </a:r>
            <a:r>
              <a:rPr lang="en-US" altLang="ru-RU" sz="1800" b="1" dirty="0"/>
              <a:t>&gt; </a:t>
            </a:r>
            <a:r>
              <a:rPr lang="en-US" altLang="ru-RU" sz="1800" b="1" dirty="0" err="1"/>
              <a:t>Rb</a:t>
            </a:r>
            <a:r>
              <a:rPr lang="en-US" altLang="ru-RU" sz="1800" b="1" baseline="30000" dirty="0"/>
              <a:t>+</a:t>
            </a:r>
            <a:r>
              <a:rPr lang="en-US" altLang="ru-RU" sz="1800" b="1" dirty="0"/>
              <a:t> </a:t>
            </a:r>
            <a:r>
              <a:rPr lang="en-US" altLang="ru-RU" sz="1800" b="1" dirty="0">
                <a:sym typeface="Symbol" pitchFamily="18" charset="2"/>
              </a:rPr>
              <a:t></a:t>
            </a:r>
            <a:r>
              <a:rPr lang="de-DE" altLang="ru-RU" sz="1800" b="1" dirty="0"/>
              <a:t> </a:t>
            </a:r>
            <a:r>
              <a:rPr lang="de-DE" altLang="ru-RU" sz="1800" b="1" dirty="0" err="1"/>
              <a:t>Cs</a:t>
            </a:r>
            <a:r>
              <a:rPr lang="de-DE" altLang="ru-RU" sz="1800" b="1" baseline="30000" dirty="0"/>
              <a:t>+</a:t>
            </a:r>
            <a:r>
              <a:rPr lang="de-DE" altLang="ru-RU" sz="1800" b="1" dirty="0"/>
              <a:t>;</a:t>
            </a:r>
            <a:r>
              <a:rPr lang="de-DE" altLang="ru-RU" sz="1800" dirty="0"/>
              <a:t>              </a:t>
            </a:r>
            <a:r>
              <a:rPr lang="de-DE" altLang="ru-RU" sz="1800" b="1" dirty="0"/>
              <a:t>Mg</a:t>
            </a:r>
            <a:r>
              <a:rPr lang="de-DE" altLang="ru-RU" sz="1800" b="1" baseline="30000" dirty="0"/>
              <a:t>2+</a:t>
            </a:r>
            <a:r>
              <a:rPr lang="de-DE" altLang="ru-RU" sz="1800" b="1" dirty="0"/>
              <a:t> </a:t>
            </a:r>
            <a:r>
              <a:rPr lang="en-US" altLang="ru-RU" sz="1800" b="1" dirty="0">
                <a:sym typeface="Symbol" pitchFamily="18" charset="2"/>
              </a:rPr>
              <a:t></a:t>
            </a:r>
            <a:r>
              <a:rPr lang="de-DE" altLang="ru-RU" sz="1800" b="1" dirty="0"/>
              <a:t> Ca</a:t>
            </a:r>
            <a:r>
              <a:rPr lang="de-DE" altLang="ru-RU" sz="1800" b="1" baseline="30000" dirty="0"/>
              <a:t>2+</a:t>
            </a:r>
            <a:r>
              <a:rPr lang="de-DE" altLang="ru-RU" sz="1800" b="1" dirty="0"/>
              <a:t> </a:t>
            </a:r>
            <a:r>
              <a:rPr lang="en-US" altLang="ru-RU" sz="1800" b="1" dirty="0">
                <a:sym typeface="Symbol" pitchFamily="18" charset="2"/>
              </a:rPr>
              <a:t> </a:t>
            </a:r>
            <a:r>
              <a:rPr lang="de-DE" altLang="ru-RU" sz="1800" b="1" dirty="0" err="1"/>
              <a:t>Sr</a:t>
            </a:r>
            <a:r>
              <a:rPr lang="ru-RU" altLang="ru-RU" sz="1800" b="1" baseline="30000" dirty="0"/>
              <a:t>2+</a:t>
            </a:r>
            <a:r>
              <a:rPr lang="de-DE" altLang="ru-RU" sz="1800" b="1" dirty="0"/>
              <a:t> </a:t>
            </a:r>
            <a:r>
              <a:rPr lang="en-US" altLang="ru-RU" sz="1800" b="1" dirty="0">
                <a:sym typeface="Symbol" pitchFamily="18" charset="2"/>
              </a:rPr>
              <a:t></a:t>
            </a:r>
            <a:r>
              <a:rPr lang="de-DE" altLang="ru-RU" sz="1800" b="1" dirty="0"/>
              <a:t> </a:t>
            </a:r>
            <a:r>
              <a:rPr lang="de-DE" altLang="ru-RU" sz="1800" b="1" dirty="0" err="1"/>
              <a:t>Ba</a:t>
            </a:r>
            <a:r>
              <a:rPr lang="ru-RU" altLang="ru-RU" sz="1800" b="1" baseline="30000" dirty="0"/>
              <a:t>2+</a:t>
            </a:r>
            <a:r>
              <a:rPr lang="de-DE" altLang="ru-RU" b="1" dirty="0"/>
              <a:t> </a:t>
            </a:r>
            <a:endParaRPr lang="ru-RU" altLang="ru-RU" sz="1800" b="1" baseline="30000" dirty="0"/>
          </a:p>
          <a:p>
            <a:pPr eaLnBrk="1" hangingPunct="1"/>
            <a:endParaRPr lang="ru-RU" altLang="ru-RU" sz="1800" b="1" i="1" dirty="0"/>
          </a:p>
          <a:p>
            <a:pPr eaLnBrk="1" hangingPunct="1"/>
            <a:r>
              <a:rPr lang="ru-RU" altLang="ru-RU" sz="1800" dirty="0"/>
              <a:t>	</a:t>
            </a:r>
            <a:r>
              <a:rPr lang="uk-UA" altLang="ru-RU" sz="1600" b="1" dirty="0"/>
              <a:t>Висолювання максимально при </a:t>
            </a:r>
            <a:r>
              <a:rPr lang="uk-UA" altLang="ru-RU" sz="1600" b="1" dirty="0" err="1"/>
              <a:t>рНіет</a:t>
            </a:r>
            <a:r>
              <a:rPr lang="uk-UA" altLang="ru-RU" sz="1600" b="1" dirty="0"/>
              <a:t>, тому що тут мінімальна гідратація молекул ВМС. Висолювання лежить в основі методів виділення ВМС з розчинів, наприклад, білків, без зміни їх </a:t>
            </a:r>
            <a:r>
              <a:rPr lang="uk-UA" altLang="ru-RU" sz="1600" b="1" dirty="0" err="1"/>
              <a:t>нативної</a:t>
            </a:r>
            <a:r>
              <a:rPr lang="uk-UA" altLang="ru-RU" sz="1600" b="1" dirty="0"/>
              <a:t> природи.</a:t>
            </a:r>
          </a:p>
        </p:txBody>
      </p:sp>
      <p:sp>
        <p:nvSpPr>
          <p:cNvPr id="18440" name="Line 13"/>
          <p:cNvSpPr>
            <a:spLocks noChangeShapeType="1"/>
          </p:cNvSpPr>
          <p:nvPr/>
        </p:nvSpPr>
        <p:spPr bwMode="auto">
          <a:xfrm flipH="1">
            <a:off x="152400" y="2209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8441" name="Line 15"/>
          <p:cNvSpPr>
            <a:spLocks noChangeShapeType="1"/>
          </p:cNvSpPr>
          <p:nvPr/>
        </p:nvSpPr>
        <p:spPr bwMode="auto">
          <a:xfrm>
            <a:off x="152400" y="2209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8442" name="Line 18"/>
          <p:cNvSpPr>
            <a:spLocks noChangeShapeType="1"/>
          </p:cNvSpPr>
          <p:nvPr/>
        </p:nvSpPr>
        <p:spPr bwMode="auto">
          <a:xfrm>
            <a:off x="152400" y="2514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8443" name="Line 19"/>
          <p:cNvSpPr>
            <a:spLocks noChangeShapeType="1"/>
          </p:cNvSpPr>
          <p:nvPr/>
        </p:nvSpPr>
        <p:spPr bwMode="auto">
          <a:xfrm>
            <a:off x="152400" y="2743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8444" name="Line 20"/>
          <p:cNvSpPr>
            <a:spLocks noChangeShapeType="1"/>
          </p:cNvSpPr>
          <p:nvPr/>
        </p:nvSpPr>
        <p:spPr bwMode="auto">
          <a:xfrm>
            <a:off x="2466975" y="2362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8686800" y="66738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 sz="1800">
              <a:latin typeface="Verdana" pitchFamily="34" charset="0"/>
            </a:endParaRP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152400" y="180975"/>
            <a:ext cx="8991600" cy="646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 dirty="0" err="1">
                <a:solidFill>
                  <a:srgbClr val="FF0000"/>
                </a:solidFill>
              </a:rPr>
              <a:t>Денатурація</a:t>
            </a:r>
            <a:endParaRPr lang="ru-RU" altLang="ru-RU" sz="2800" b="1" dirty="0">
              <a:solidFill>
                <a:srgbClr val="FF0000"/>
              </a:solidFill>
            </a:endParaRPr>
          </a:p>
          <a:p>
            <a:pPr eaLnBrk="1" hangingPunct="1"/>
            <a:r>
              <a:rPr lang="ru-RU" altLang="ru-RU" sz="2000" dirty="0"/>
              <a:t>	 </a:t>
            </a:r>
            <a:r>
              <a:rPr lang="ru-RU" altLang="ru-RU" sz="2000" dirty="0" smtClean="0"/>
              <a:t> </a:t>
            </a:r>
            <a:r>
              <a:rPr lang="ru-RU" altLang="ru-RU" sz="2000" dirty="0" err="1"/>
              <a:t>це</a:t>
            </a:r>
            <a:r>
              <a:rPr lang="ru-RU" altLang="ru-RU" sz="2000" dirty="0"/>
              <a:t> </a:t>
            </a:r>
            <a:r>
              <a:rPr lang="ru-RU" altLang="ru-RU" sz="2000" dirty="0" err="1"/>
              <a:t>специфічне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необоротне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осадження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білків</a:t>
            </a:r>
            <a:r>
              <a:rPr lang="ru-RU" altLang="ru-RU" sz="2000" dirty="0"/>
              <a:t>, </a:t>
            </a:r>
            <a:r>
              <a:rPr lang="ru-RU" altLang="ru-RU" sz="2000" dirty="0" err="1"/>
              <a:t>руйнування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водневих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зв'язків</a:t>
            </a:r>
            <a:r>
              <a:rPr lang="ru-RU" altLang="ru-RU" sz="2000" dirty="0"/>
              <a:t> і, як </a:t>
            </a:r>
            <a:r>
              <a:rPr lang="ru-RU" altLang="ru-RU" sz="2000" dirty="0" err="1"/>
              <a:t>наслідок</a:t>
            </a:r>
            <a:r>
              <a:rPr lang="ru-RU" altLang="ru-RU" sz="2000" dirty="0"/>
              <a:t>, </a:t>
            </a:r>
            <a:r>
              <a:rPr lang="ru-RU" altLang="ru-RU" sz="2000" dirty="0" err="1"/>
              <a:t>порушення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вторинної</a:t>
            </a:r>
            <a:r>
              <a:rPr lang="ru-RU" altLang="ru-RU" sz="2000" dirty="0"/>
              <a:t> та </a:t>
            </a:r>
            <a:r>
              <a:rPr lang="ru-RU" altLang="ru-RU" sz="2000" dirty="0" err="1"/>
              <a:t>третинної</a:t>
            </a:r>
            <a:r>
              <a:rPr lang="ru-RU" altLang="ru-RU" sz="2000" dirty="0"/>
              <a:t> </a:t>
            </a:r>
            <a:r>
              <a:rPr lang="ru-RU" altLang="ru-RU" sz="2000" dirty="0" err="1"/>
              <a:t>структури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молекули</a:t>
            </a:r>
            <a:r>
              <a:rPr lang="ru-RU" altLang="ru-RU" sz="2000" dirty="0"/>
              <a:t> ВМС. </a:t>
            </a:r>
            <a:r>
              <a:rPr lang="ru-RU" altLang="ru-RU" sz="2000" dirty="0" err="1"/>
              <a:t>Відбувається</a:t>
            </a:r>
            <a:r>
              <a:rPr lang="ru-RU" altLang="ru-RU" sz="2000" dirty="0"/>
              <a:t> при </a:t>
            </a:r>
            <a:r>
              <a:rPr lang="ru-RU" altLang="ru-RU" sz="2000" dirty="0" err="1"/>
              <a:t>впливі</a:t>
            </a:r>
            <a:r>
              <a:rPr lang="ru-RU" altLang="ru-RU" sz="2000" dirty="0"/>
              <a:t>:</a:t>
            </a:r>
          </a:p>
          <a:p>
            <a:pPr eaLnBrk="1" hangingPunct="1"/>
            <a:r>
              <a:rPr lang="ru-RU" altLang="ru-RU" sz="2000" dirty="0"/>
              <a:t>   </a:t>
            </a:r>
            <a:r>
              <a:rPr lang="ru-RU" altLang="ru-RU" sz="2000" b="1" dirty="0"/>
              <a:t>1)</a:t>
            </a:r>
            <a:r>
              <a:rPr lang="ru-RU" altLang="ru-RU" sz="2000" dirty="0"/>
              <a:t> </a:t>
            </a:r>
            <a:r>
              <a:rPr lang="en-US" altLang="ru-RU" sz="2000" dirty="0"/>
              <a:t>t°</a:t>
            </a:r>
            <a:r>
              <a:rPr lang="ru-RU" altLang="ru-RU" sz="2000" dirty="0"/>
              <a:t> (</a:t>
            </a:r>
            <a:r>
              <a:rPr lang="ru-RU" altLang="ru-RU" sz="2000" dirty="0" err="1"/>
              <a:t>високої</a:t>
            </a:r>
            <a:r>
              <a:rPr lang="ru-RU" altLang="ru-RU" sz="2000" dirty="0"/>
              <a:t> і </a:t>
            </a:r>
            <a:r>
              <a:rPr lang="ru-RU" altLang="ru-RU" sz="2000" dirty="0" err="1"/>
              <a:t>низької</a:t>
            </a:r>
            <a:r>
              <a:rPr lang="ru-RU" altLang="ru-RU" sz="2000" dirty="0"/>
              <a:t>);</a:t>
            </a:r>
          </a:p>
          <a:p>
            <a:pPr eaLnBrk="1" hangingPunct="1"/>
            <a:r>
              <a:rPr lang="ru-RU" altLang="ru-RU" sz="2000" dirty="0"/>
              <a:t>   </a:t>
            </a:r>
            <a:r>
              <a:rPr lang="ru-RU" altLang="ru-RU" sz="2000" b="1" dirty="0"/>
              <a:t>2)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висококонцентрованих</a:t>
            </a:r>
            <a:r>
              <a:rPr lang="ru-RU" altLang="ru-RU" sz="2000" dirty="0"/>
              <a:t> </a:t>
            </a:r>
            <a:r>
              <a:rPr lang="ru-RU" altLang="ru-RU" sz="2000" dirty="0" err="1"/>
              <a:t>розчинів</a:t>
            </a:r>
            <a:r>
              <a:rPr lang="ru-RU" altLang="ru-RU" sz="2000" dirty="0"/>
              <a:t> кислот і </a:t>
            </a:r>
            <a:r>
              <a:rPr lang="ru-RU" altLang="ru-RU" sz="2000" dirty="0" err="1"/>
              <a:t>лугів</a:t>
            </a:r>
            <a:r>
              <a:rPr lang="ru-RU" altLang="ru-RU" sz="2000" dirty="0"/>
              <a:t>;</a:t>
            </a:r>
          </a:p>
          <a:p>
            <a:pPr eaLnBrk="1" hangingPunct="1"/>
            <a:r>
              <a:rPr lang="ru-RU" altLang="ru-RU" sz="2000" dirty="0"/>
              <a:t>   </a:t>
            </a:r>
            <a:r>
              <a:rPr lang="ru-RU" altLang="ru-RU" sz="2000" b="1" dirty="0"/>
              <a:t>3)</a:t>
            </a:r>
            <a:r>
              <a:rPr lang="ru-RU" altLang="ru-RU" sz="2000" dirty="0"/>
              <a:t> ультразвуку, </a:t>
            </a:r>
            <a:r>
              <a:rPr lang="ru-RU" altLang="ru-RU" sz="2000" dirty="0" err="1"/>
              <a:t>високого</a:t>
            </a:r>
            <a:r>
              <a:rPr lang="ru-RU" altLang="ru-RU" sz="2000" dirty="0"/>
              <a:t> </a:t>
            </a:r>
            <a:r>
              <a:rPr lang="ru-RU" altLang="ru-RU" sz="2000" dirty="0" err="1"/>
              <a:t>тиску</a:t>
            </a:r>
            <a:r>
              <a:rPr lang="ru-RU" altLang="ru-RU" sz="2000" dirty="0"/>
              <a:t>, </a:t>
            </a:r>
            <a:r>
              <a:rPr lang="ru-RU" altLang="ru-RU" sz="2000" dirty="0" err="1"/>
              <a:t>випромінювання</a:t>
            </a:r>
            <a:r>
              <a:rPr lang="ru-RU" altLang="ru-RU" sz="2000" dirty="0"/>
              <a:t>.</a:t>
            </a:r>
            <a:r>
              <a:rPr lang="ru-RU" altLang="ru-RU" sz="1800" dirty="0"/>
              <a:t>  </a:t>
            </a:r>
            <a:endParaRPr lang="ru-RU" altLang="ru-RU" sz="1800" b="1" dirty="0">
              <a:solidFill>
                <a:srgbClr val="FF0000"/>
              </a:solidFill>
            </a:endParaRPr>
          </a:p>
          <a:p>
            <a:pPr eaLnBrk="1" hangingPunct="1"/>
            <a:endParaRPr lang="ru-RU" altLang="ru-RU" sz="1800" b="1" dirty="0">
              <a:solidFill>
                <a:srgbClr val="FF0000"/>
              </a:solidFill>
            </a:endParaRPr>
          </a:p>
          <a:p>
            <a:pPr algn="ctr" eaLnBrk="1" hangingPunct="1"/>
            <a:r>
              <a:rPr lang="ru-RU" altLang="ru-RU" sz="2800" b="1" dirty="0" err="1">
                <a:solidFill>
                  <a:srgbClr val="FF0000"/>
                </a:solidFill>
              </a:rPr>
              <a:t>Коацервація</a:t>
            </a:r>
            <a:r>
              <a:rPr lang="ru-RU" altLang="ru-RU" sz="2800" b="1" dirty="0">
                <a:solidFill>
                  <a:srgbClr val="FF0000"/>
                </a:solidFill>
              </a:rPr>
              <a:t> </a:t>
            </a:r>
          </a:p>
          <a:p>
            <a:pPr eaLnBrk="1" hangingPunct="1"/>
            <a:r>
              <a:rPr lang="ru-RU" altLang="ru-RU" sz="1800" dirty="0"/>
              <a:t>	</a:t>
            </a:r>
            <a:r>
              <a:rPr lang="ru-RU" altLang="ru-RU" sz="2000" dirty="0"/>
              <a:t>При ↓ </a:t>
            </a:r>
            <a:r>
              <a:rPr lang="ru-RU" altLang="ru-RU" sz="2000" dirty="0" err="1"/>
              <a:t>розчинності</a:t>
            </a:r>
            <a:r>
              <a:rPr lang="ru-RU" altLang="ru-RU" sz="2000" dirty="0"/>
              <a:t> ВМС </a:t>
            </a:r>
            <a:r>
              <a:rPr lang="ru-RU" altLang="ru-RU" sz="2000" dirty="0" err="1"/>
              <a:t>відбувається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злиття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водних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оболонок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декількох</a:t>
            </a:r>
            <a:r>
              <a:rPr lang="ru-RU" altLang="ru-RU" sz="2000" dirty="0"/>
              <a:t> </a:t>
            </a:r>
            <a:r>
              <a:rPr lang="ru-RU" altLang="ru-RU" sz="2000" dirty="0" err="1"/>
              <a:t>частинок</a:t>
            </a:r>
            <a:r>
              <a:rPr lang="ru-RU" altLang="ru-RU" sz="2000" dirty="0"/>
              <a:t> без </a:t>
            </a:r>
            <a:r>
              <a:rPr lang="ru-RU" altLang="ru-RU" sz="2000" dirty="0" err="1"/>
              <a:t>об'єднання</a:t>
            </a:r>
            <a:r>
              <a:rPr lang="ru-RU" altLang="ru-RU" sz="2000" dirty="0"/>
              <a:t> самих </a:t>
            </a:r>
            <a:r>
              <a:rPr lang="ru-RU" altLang="ru-RU" sz="2000" dirty="0" err="1"/>
              <a:t>частинок</a:t>
            </a:r>
            <a:r>
              <a:rPr lang="ru-RU" altLang="ru-RU" sz="2000" dirty="0"/>
              <a:t>. </a:t>
            </a:r>
            <a:r>
              <a:rPr lang="ru-RU" altLang="ru-RU" sz="2000" dirty="0" err="1"/>
              <a:t>Це</a:t>
            </a:r>
            <a:r>
              <a:rPr lang="ru-RU" altLang="ru-RU" sz="2000" dirty="0"/>
              <a:t> </a:t>
            </a:r>
            <a:r>
              <a:rPr lang="ru-RU" altLang="ru-RU" sz="2000" dirty="0" err="1"/>
              <a:t>своєрідна</a:t>
            </a:r>
            <a:r>
              <a:rPr lang="ru-RU" altLang="ru-RU" sz="2000" dirty="0"/>
              <a:t> форма </a:t>
            </a:r>
            <a:r>
              <a:rPr lang="ru-RU" altLang="ru-RU" sz="2000" dirty="0" err="1"/>
              <a:t>коагуляції</a:t>
            </a:r>
            <a:r>
              <a:rPr lang="ru-RU" altLang="ru-RU" sz="2000" dirty="0"/>
              <a:t> </a:t>
            </a:r>
            <a:r>
              <a:rPr lang="ru-RU" altLang="ru-RU" sz="2000" dirty="0" err="1" smtClean="0"/>
              <a:t>розчинів</a:t>
            </a:r>
            <a:r>
              <a:rPr lang="ru-RU" altLang="ru-RU" sz="2000" dirty="0" smtClean="0"/>
              <a:t> </a:t>
            </a:r>
            <a:r>
              <a:rPr lang="ru-RU" altLang="ru-RU" sz="2000" dirty="0"/>
              <a:t>ВМС</a:t>
            </a:r>
          </a:p>
          <a:p>
            <a:pPr eaLnBrk="1" hangingPunct="1"/>
            <a:r>
              <a:rPr lang="ru-RU" altLang="ru-RU" sz="2000" dirty="0"/>
              <a:t>			</a:t>
            </a:r>
          </a:p>
          <a:p>
            <a:pPr eaLnBrk="1" hangingPunct="1"/>
            <a:r>
              <a:rPr lang="ru-RU" altLang="ru-RU" sz="2000" dirty="0"/>
              <a:t>					+</a:t>
            </a:r>
          </a:p>
          <a:p>
            <a:pPr eaLnBrk="1" hangingPunct="1"/>
            <a:endParaRPr lang="ru-RU" altLang="ru-RU" sz="2000" dirty="0"/>
          </a:p>
          <a:p>
            <a:pPr eaLnBrk="1" hangingPunct="1"/>
            <a:r>
              <a:rPr lang="ru-RU" altLang="ru-RU" sz="2000" dirty="0"/>
              <a:t> </a:t>
            </a:r>
          </a:p>
          <a:p>
            <a:pPr eaLnBrk="1" hangingPunct="1"/>
            <a:endParaRPr lang="ru-RU" altLang="ru-RU" sz="2000" dirty="0"/>
          </a:p>
          <a:p>
            <a:pPr eaLnBrk="1" hangingPunct="1"/>
            <a:r>
              <a:rPr lang="ru-RU" altLang="ru-RU" sz="2000" dirty="0" err="1"/>
              <a:t>Це</a:t>
            </a:r>
            <a:r>
              <a:rPr lang="ru-RU" altLang="ru-RU" sz="2000" dirty="0"/>
              <a:t> </a:t>
            </a:r>
            <a:r>
              <a:rPr lang="ru-RU" altLang="ru-RU" sz="2000" dirty="0" err="1"/>
              <a:t>спосіб</a:t>
            </a:r>
            <a:r>
              <a:rPr lang="ru-RU" altLang="ru-RU" sz="2000" dirty="0"/>
              <a:t> </a:t>
            </a:r>
            <a:r>
              <a:rPr lang="ru-RU" altLang="ru-RU" sz="2000" dirty="0" err="1"/>
              <a:t>самоорганізації</a:t>
            </a:r>
            <a:r>
              <a:rPr lang="ru-RU" altLang="ru-RU" sz="2000" dirty="0"/>
              <a:t> та </a:t>
            </a:r>
            <a:r>
              <a:rPr lang="ru-RU" altLang="ru-RU" sz="2000" dirty="0" err="1"/>
              <a:t>самоструктуризації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органічних</a:t>
            </a:r>
            <a:r>
              <a:rPr lang="ru-RU" altLang="ru-RU" sz="2000" dirty="0"/>
              <a:t> </a:t>
            </a:r>
            <a:r>
              <a:rPr lang="ru-RU" altLang="ru-RU" sz="2000" dirty="0" err="1"/>
              <a:t>речовин</a:t>
            </a:r>
            <a:r>
              <a:rPr lang="ru-RU" altLang="ru-RU" sz="2000" dirty="0"/>
              <a:t> у водному </a:t>
            </a:r>
            <a:r>
              <a:rPr lang="ru-RU" altLang="ru-RU" sz="2000" dirty="0" err="1"/>
              <a:t>середовищі</a:t>
            </a:r>
            <a:r>
              <a:rPr lang="ru-RU" altLang="ru-RU" sz="2000" dirty="0"/>
              <a:t> в </a:t>
            </a:r>
            <a:r>
              <a:rPr lang="ru-RU" altLang="ru-RU" sz="2000" dirty="0" err="1"/>
              <a:t>самостійну</a:t>
            </a:r>
            <a:r>
              <a:rPr lang="ru-RU" altLang="ru-RU" sz="2000" dirty="0"/>
              <a:t> фазу - </a:t>
            </a:r>
            <a:r>
              <a:rPr lang="ru-RU" altLang="ru-RU" sz="2000" dirty="0" err="1"/>
              <a:t>зародження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життя</a:t>
            </a:r>
            <a:r>
              <a:rPr lang="ru-RU" altLang="ru-RU" sz="2000" dirty="0"/>
              <a:t> на </a:t>
            </a:r>
            <a:r>
              <a:rPr lang="ru-RU" altLang="ru-RU" sz="2000" dirty="0" err="1"/>
              <a:t>Землі</a:t>
            </a:r>
            <a:r>
              <a:rPr lang="ru-RU" altLang="ru-RU" sz="2000" dirty="0"/>
              <a:t>, </a:t>
            </a:r>
            <a:r>
              <a:rPr lang="ru-RU" altLang="ru-RU" sz="2000" dirty="0" err="1"/>
              <a:t>коацервати</a:t>
            </a:r>
            <a:r>
              <a:rPr lang="ru-RU" altLang="ru-RU" sz="2000" dirty="0"/>
              <a:t> за </a:t>
            </a:r>
            <a:r>
              <a:rPr lang="ru-RU" altLang="ru-RU" sz="2000" dirty="0" err="1"/>
              <a:t>фізико-хімічними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властивостями</a:t>
            </a:r>
            <a:r>
              <a:rPr lang="ru-RU" altLang="ru-RU" sz="2000" dirty="0"/>
              <a:t> </a:t>
            </a:r>
            <a:r>
              <a:rPr lang="ru-RU" altLang="ru-RU" sz="2000" dirty="0" err="1"/>
              <a:t>схожі</a:t>
            </a:r>
            <a:r>
              <a:rPr lang="ru-RU" altLang="ru-RU" sz="2000" dirty="0"/>
              <a:t> на протоплазму.</a:t>
            </a:r>
          </a:p>
        </p:txBody>
      </p:sp>
      <p:sp>
        <p:nvSpPr>
          <p:cNvPr id="19464" name="Oval 12"/>
          <p:cNvSpPr>
            <a:spLocks noChangeArrowheads="1"/>
          </p:cNvSpPr>
          <p:nvPr/>
        </p:nvSpPr>
        <p:spPr bwMode="auto">
          <a:xfrm>
            <a:off x="3429000" y="4267200"/>
            <a:ext cx="1295400" cy="914400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ru-RU" altLang="ru-RU"/>
          </a:p>
        </p:txBody>
      </p:sp>
      <p:pic>
        <p:nvPicPr>
          <p:cNvPr id="19465" name="Picture 10" descr="egg_PNG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1150" y="1447800"/>
            <a:ext cx="2209800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6" name="Oval 11"/>
          <p:cNvSpPr>
            <a:spLocks noChangeArrowheads="1"/>
          </p:cNvSpPr>
          <p:nvPr/>
        </p:nvSpPr>
        <p:spPr bwMode="auto">
          <a:xfrm>
            <a:off x="5310188" y="4337050"/>
            <a:ext cx="1295400" cy="914400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19467" name="Text Box 13"/>
          <p:cNvSpPr txBox="1">
            <a:spLocks noChangeArrowheads="1"/>
          </p:cNvSpPr>
          <p:nvPr/>
        </p:nvSpPr>
        <p:spPr bwMode="auto">
          <a:xfrm>
            <a:off x="5478463" y="4348163"/>
            <a:ext cx="990600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800" b="1"/>
              <a:t> р-н ВМС в р-ку</a:t>
            </a:r>
          </a:p>
        </p:txBody>
      </p:sp>
      <p:sp>
        <p:nvSpPr>
          <p:cNvPr id="19468" name="Text Box 14"/>
          <p:cNvSpPr txBox="1">
            <a:spLocks noChangeArrowheads="1"/>
          </p:cNvSpPr>
          <p:nvPr/>
        </p:nvSpPr>
        <p:spPr bwMode="auto">
          <a:xfrm>
            <a:off x="3417888" y="4483100"/>
            <a:ext cx="1371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800" b="1"/>
              <a:t>р-н р-ка в ВМС</a:t>
            </a:r>
          </a:p>
        </p:txBody>
      </p:sp>
      <p:pic>
        <p:nvPicPr>
          <p:cNvPr id="19469" name="Picture 17" descr="rvw-spring_html_m263c003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50" y="4365625"/>
            <a:ext cx="21336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70" name="Line 15"/>
          <p:cNvSpPr>
            <a:spLocks noChangeShapeType="1"/>
          </p:cNvSpPr>
          <p:nvPr/>
        </p:nvSpPr>
        <p:spPr bwMode="auto">
          <a:xfrm flipH="1">
            <a:off x="4105275" y="3754438"/>
            <a:ext cx="609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9471" name="Line 16"/>
          <p:cNvSpPr>
            <a:spLocks noChangeShapeType="1"/>
          </p:cNvSpPr>
          <p:nvPr/>
        </p:nvSpPr>
        <p:spPr bwMode="auto">
          <a:xfrm>
            <a:off x="5334000" y="3795713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8686800" y="66738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 sz="1800">
              <a:latin typeface="Verdana" pitchFamily="34" charset="0"/>
            </a:endParaRP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152400" y="152400"/>
            <a:ext cx="8991600" cy="59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 dirty="0">
                <a:solidFill>
                  <a:srgbClr val="FF0000"/>
                </a:solidFill>
              </a:rPr>
              <a:t>	</a:t>
            </a:r>
            <a:r>
              <a:rPr lang="ru-RU" altLang="ru-RU" sz="2800" b="1" dirty="0" err="1">
                <a:solidFill>
                  <a:srgbClr val="FF0000"/>
                </a:solidFill>
              </a:rPr>
              <a:t>Гелеутворення</a:t>
            </a:r>
            <a:endParaRPr lang="ru-RU" altLang="ru-RU" sz="2800" b="1" dirty="0">
              <a:solidFill>
                <a:srgbClr val="FF0000"/>
              </a:solidFill>
            </a:endParaRPr>
          </a:p>
          <a:p>
            <a:pPr algn="ctr" eaLnBrk="1" hangingPunct="1"/>
            <a:r>
              <a:rPr lang="ru-RU" altLang="ru-RU" sz="1800" dirty="0"/>
              <a:t>	</a:t>
            </a:r>
            <a:r>
              <a:rPr lang="ru-RU" altLang="ru-RU" sz="1800" b="1" dirty="0"/>
              <a:t>(</a:t>
            </a:r>
            <a:r>
              <a:rPr lang="ru-RU" altLang="ru-RU" sz="1800" b="1" dirty="0" err="1" smtClean="0"/>
              <a:t>утворення</a:t>
            </a:r>
            <a:r>
              <a:rPr lang="ru-RU" altLang="ru-RU" sz="1800" b="1" dirty="0" smtClean="0"/>
              <a:t> </a:t>
            </a:r>
            <a:r>
              <a:rPr lang="ru-RU" altLang="ru-RU" sz="1800" b="1" dirty="0"/>
              <a:t>гелю з ВМС)</a:t>
            </a:r>
          </a:p>
          <a:p>
            <a:pPr eaLnBrk="1" hangingPunct="1"/>
            <a:endParaRPr lang="ru-RU" altLang="ru-RU" sz="1800" b="1" dirty="0"/>
          </a:p>
          <a:p>
            <a:pPr eaLnBrk="1" hangingPunct="1"/>
            <a:endParaRPr lang="ru-RU" altLang="ru-RU" sz="1800" dirty="0"/>
          </a:p>
          <a:p>
            <a:pPr eaLnBrk="1" hangingPunct="1"/>
            <a:endParaRPr lang="ru-RU" altLang="ru-RU" sz="1800" dirty="0"/>
          </a:p>
          <a:p>
            <a:pPr eaLnBrk="1" hangingPunct="1"/>
            <a:endParaRPr lang="ru-RU" altLang="ru-RU" sz="1800" dirty="0"/>
          </a:p>
          <a:p>
            <a:pPr eaLnBrk="1" hangingPunct="1"/>
            <a:endParaRPr lang="ru-RU" altLang="ru-RU" sz="1800" dirty="0"/>
          </a:p>
          <a:p>
            <a:pPr eaLnBrk="1" hangingPunct="1"/>
            <a:endParaRPr lang="ru-RU" altLang="ru-RU" sz="1800" dirty="0"/>
          </a:p>
          <a:p>
            <a:pPr eaLnBrk="1" hangingPunct="1"/>
            <a:r>
              <a:rPr lang="ru-RU" altLang="ru-RU" sz="1800" b="1" dirty="0"/>
              <a:t>    </a:t>
            </a:r>
            <a:r>
              <a:rPr lang="ru-RU" altLang="ru-RU" sz="1800" b="1" u="sng" dirty="0"/>
              <a:t>Гель </a:t>
            </a:r>
            <a:r>
              <a:rPr lang="ru-RU" altLang="ru-RU" sz="1800" b="1" dirty="0"/>
              <a:t>- </a:t>
            </a:r>
            <a:r>
              <a:rPr lang="ru-RU" altLang="ru-RU" sz="1800" b="1" dirty="0" err="1"/>
              <a:t>структурована</a:t>
            </a:r>
            <a:r>
              <a:rPr lang="ru-RU" altLang="ru-RU" sz="1800" b="1" dirty="0"/>
              <a:t> гомогенна система, яка </a:t>
            </a:r>
            <a:r>
              <a:rPr lang="ru-RU" altLang="ru-RU" sz="1800" b="1" dirty="0" err="1"/>
              <a:t>втратила</a:t>
            </a:r>
            <a:r>
              <a:rPr lang="ru-RU" altLang="ru-RU" sz="1800" b="1" dirty="0"/>
              <a:t> </a:t>
            </a:r>
            <a:r>
              <a:rPr lang="ru-RU" altLang="ru-RU" sz="1800" b="1" dirty="0" err="1"/>
              <a:t>плинність</a:t>
            </a:r>
            <a:r>
              <a:rPr lang="ru-RU" altLang="ru-RU" sz="1800" b="1" dirty="0"/>
              <a:t> (</a:t>
            </a:r>
            <a:r>
              <a:rPr lang="ru-RU" altLang="ru-RU" sz="1800" b="1" dirty="0" err="1"/>
              <a:t>текучість</a:t>
            </a:r>
            <a:r>
              <a:rPr lang="ru-RU" altLang="ru-RU" sz="1800" b="1" dirty="0"/>
              <a:t>) і </a:t>
            </a:r>
            <a:r>
              <a:rPr lang="ru-RU" altLang="ru-RU" sz="1800" b="1" dirty="0" err="1"/>
              <a:t>здатна</a:t>
            </a:r>
            <a:r>
              <a:rPr lang="ru-RU" altLang="ru-RU" sz="1800" b="1" dirty="0"/>
              <a:t> </a:t>
            </a:r>
            <a:r>
              <a:rPr lang="ru-RU" altLang="ru-RU" sz="1800" b="1" dirty="0" err="1"/>
              <a:t>зберігати</a:t>
            </a:r>
            <a:r>
              <a:rPr lang="ru-RU" altLang="ru-RU" sz="1800" b="1" dirty="0"/>
              <a:t> форму (</a:t>
            </a:r>
            <a:r>
              <a:rPr lang="ru-RU" altLang="ru-RU" sz="1800" b="1" dirty="0" err="1"/>
              <a:t>сітка</a:t>
            </a:r>
            <a:r>
              <a:rPr lang="ru-RU" altLang="ru-RU" sz="1800" b="1" dirty="0"/>
              <a:t>, </a:t>
            </a:r>
            <a:r>
              <a:rPr lang="ru-RU" altLang="ru-RU" sz="1800" b="1" dirty="0" err="1"/>
              <a:t>осередки</a:t>
            </a:r>
            <a:r>
              <a:rPr lang="ru-RU" altLang="ru-RU" sz="1800" b="1" dirty="0"/>
              <a:t> </a:t>
            </a:r>
            <a:r>
              <a:rPr lang="ru-RU" altLang="ru-RU" sz="1800" b="1" dirty="0" err="1"/>
              <a:t>якої</a:t>
            </a:r>
            <a:r>
              <a:rPr lang="ru-RU" altLang="ru-RU" sz="1800" b="1" dirty="0"/>
              <a:t> </a:t>
            </a:r>
            <a:r>
              <a:rPr lang="ru-RU" altLang="ru-RU" sz="1800" b="1" dirty="0" err="1"/>
              <a:t>заповнені</a:t>
            </a:r>
            <a:r>
              <a:rPr lang="ru-RU" altLang="ru-RU" sz="1800" b="1" dirty="0"/>
              <a:t> НМС (</a:t>
            </a:r>
            <a:r>
              <a:rPr lang="ru-RU" altLang="ru-RU" sz="1800" b="1" dirty="0" err="1"/>
              <a:t>розчиником</a:t>
            </a:r>
            <a:r>
              <a:rPr lang="ru-RU" altLang="ru-RU" sz="1800" b="1" dirty="0"/>
              <a:t>).</a:t>
            </a:r>
            <a:r>
              <a:rPr lang="ru-RU" altLang="ru-RU" sz="1800" b="1" i="1" dirty="0"/>
              <a:t>	</a:t>
            </a:r>
          </a:p>
          <a:p>
            <a:pPr eaLnBrk="1" hangingPunct="1"/>
            <a:r>
              <a:rPr lang="ru-RU" altLang="ru-RU" sz="1800" b="1" i="1" dirty="0"/>
              <a:t>	</a:t>
            </a:r>
            <a:r>
              <a:rPr lang="ru-RU" altLang="ru-RU" sz="1800" b="1" dirty="0" err="1"/>
              <a:t>Процес</a:t>
            </a:r>
            <a:r>
              <a:rPr lang="ru-RU" altLang="ru-RU" sz="1800" b="1" dirty="0"/>
              <a:t> </a:t>
            </a:r>
            <a:r>
              <a:rPr lang="ru-RU" altLang="ru-RU" sz="1800" b="1" dirty="0" err="1"/>
              <a:t>гелеутворення</a:t>
            </a:r>
            <a:r>
              <a:rPr lang="ru-RU" altLang="ru-RU" sz="1800" b="1" dirty="0"/>
              <a:t> </a:t>
            </a:r>
            <a:r>
              <a:rPr lang="ru-RU" altLang="ru-RU" sz="1800" b="1" dirty="0" err="1"/>
              <a:t>залежить</a:t>
            </a:r>
            <a:r>
              <a:rPr lang="ru-RU" altLang="ru-RU" sz="1800" b="1" dirty="0"/>
              <a:t> </a:t>
            </a:r>
            <a:r>
              <a:rPr lang="ru-RU" altLang="ru-RU" sz="1800" b="1" dirty="0" err="1"/>
              <a:t>від</a:t>
            </a:r>
            <a:r>
              <a:rPr lang="ru-RU" altLang="ru-RU" sz="1800" b="1" dirty="0"/>
              <a:t>:</a:t>
            </a:r>
          </a:p>
          <a:p>
            <a:pPr eaLnBrk="1" hangingPunct="1"/>
            <a:r>
              <a:rPr lang="ru-RU" altLang="ru-RU" sz="1800" b="1" dirty="0"/>
              <a:t>	1. рН - </a:t>
            </a:r>
            <a:r>
              <a:rPr lang="ru-RU" altLang="ru-RU" sz="1800" b="1" dirty="0" err="1"/>
              <a:t>найлегше</a:t>
            </a:r>
            <a:r>
              <a:rPr lang="ru-RU" altLang="ru-RU" sz="1800" b="1" dirty="0"/>
              <a:t> </a:t>
            </a:r>
            <a:r>
              <a:rPr lang="ru-RU" altLang="ru-RU" sz="1800" b="1" dirty="0" err="1"/>
              <a:t>йде</a:t>
            </a:r>
            <a:r>
              <a:rPr lang="ru-RU" altLang="ru-RU" sz="1800" b="1" dirty="0"/>
              <a:t> при рН </a:t>
            </a:r>
            <a:r>
              <a:rPr lang="ru-RU" altLang="ru-RU" sz="1800" b="1" dirty="0" err="1"/>
              <a:t>близьких</a:t>
            </a:r>
            <a:r>
              <a:rPr lang="ru-RU" altLang="ru-RU" sz="1800" b="1" dirty="0"/>
              <a:t> до ІЕТ (</a:t>
            </a:r>
            <a:r>
              <a:rPr lang="ru-RU" altLang="ru-RU" sz="1800" b="1" dirty="0" err="1"/>
              <a:t>молекули</a:t>
            </a:r>
            <a:r>
              <a:rPr lang="ru-RU" altLang="ru-RU" sz="1800" b="1" dirty="0"/>
              <a:t> </a:t>
            </a:r>
            <a:r>
              <a:rPr lang="ru-RU" altLang="ru-RU" sz="1800" b="1" dirty="0" err="1"/>
              <a:t>нейтральні</a:t>
            </a:r>
            <a:r>
              <a:rPr lang="ru-RU" altLang="ru-RU" sz="1800" b="1" dirty="0"/>
              <a:t> і </a:t>
            </a:r>
            <a:r>
              <a:rPr lang="ru-RU" altLang="ru-RU" sz="1800" b="1" dirty="0" err="1"/>
              <a:t>легше</a:t>
            </a:r>
            <a:r>
              <a:rPr lang="ru-RU" altLang="ru-RU" sz="1800" b="1" dirty="0"/>
              <a:t> </a:t>
            </a:r>
            <a:r>
              <a:rPr lang="ru-RU" altLang="ru-RU" sz="1800" b="1" dirty="0" err="1"/>
              <a:t>чіпляються</a:t>
            </a:r>
            <a:r>
              <a:rPr lang="ru-RU" altLang="ru-RU" sz="1800" b="1" dirty="0"/>
              <a:t> в </a:t>
            </a:r>
            <a:r>
              <a:rPr lang="ru-RU" altLang="ru-RU" sz="1800" b="1" dirty="0" err="1"/>
              <a:t>асоціати</a:t>
            </a:r>
            <a:r>
              <a:rPr lang="ru-RU" altLang="ru-RU" sz="1800" b="1" dirty="0"/>
              <a:t>);</a:t>
            </a:r>
          </a:p>
          <a:p>
            <a:pPr eaLnBrk="1" hangingPunct="1"/>
            <a:r>
              <a:rPr lang="ru-RU" altLang="ru-RU" sz="1800" b="1" dirty="0"/>
              <a:t>	2. </a:t>
            </a:r>
            <a:r>
              <a:rPr lang="en-US" altLang="ru-RU" sz="1800" b="1" dirty="0">
                <a:sym typeface="Symbol" pitchFamily="18" charset="2"/>
              </a:rPr>
              <a:t>t°</a:t>
            </a:r>
            <a:r>
              <a:rPr lang="ru-RU" altLang="ru-RU" sz="1800" b="1" dirty="0"/>
              <a:t> – </a:t>
            </a:r>
            <a:r>
              <a:rPr lang="ru-RU" altLang="ru-RU" sz="1800" b="1" dirty="0">
                <a:sym typeface="Symbol" pitchFamily="18" charset="2"/>
              </a:rPr>
              <a:t></a:t>
            </a:r>
            <a:r>
              <a:rPr lang="ru-RU" altLang="ru-RU" sz="1800" b="1" dirty="0"/>
              <a:t> при ↑ </a:t>
            </a:r>
            <a:r>
              <a:rPr lang="en-US" altLang="ru-RU" sz="1800" b="1" dirty="0">
                <a:sym typeface="Symbol" pitchFamily="18" charset="2"/>
              </a:rPr>
              <a:t>t°</a:t>
            </a:r>
            <a:r>
              <a:rPr lang="ru-RU" altLang="ru-RU" sz="1800" b="1" dirty="0"/>
              <a:t>(↑ </a:t>
            </a:r>
            <a:r>
              <a:rPr lang="ru-RU" altLang="ru-RU" sz="1800" b="1" dirty="0" err="1"/>
              <a:t>тепловий</a:t>
            </a:r>
            <a:r>
              <a:rPr lang="ru-RU" altLang="ru-RU" sz="1800" b="1" dirty="0"/>
              <a:t> </a:t>
            </a:r>
            <a:r>
              <a:rPr lang="ru-RU" altLang="ru-RU" sz="1800" b="1" dirty="0" err="1"/>
              <a:t>рух</a:t>
            </a:r>
            <a:r>
              <a:rPr lang="ru-RU" altLang="ru-RU" sz="1800" b="1" dirty="0"/>
              <a:t> молекул).</a:t>
            </a:r>
          </a:p>
          <a:p>
            <a:pPr eaLnBrk="1" hangingPunct="1"/>
            <a:r>
              <a:rPr lang="ru-RU" altLang="ru-RU" sz="1800" b="1" dirty="0"/>
              <a:t>		</a:t>
            </a:r>
            <a:r>
              <a:rPr lang="ru-RU" altLang="ru-RU" sz="1800" b="1" dirty="0">
                <a:solidFill>
                  <a:srgbClr val="6600CC"/>
                </a:solidFill>
              </a:rPr>
              <a:t>	</a:t>
            </a:r>
            <a:r>
              <a:rPr lang="ru-RU" altLang="ru-RU" sz="2800" b="1" dirty="0" err="1"/>
              <a:t>Гелеутворення</a:t>
            </a:r>
            <a:endParaRPr lang="ru-RU" altLang="ru-RU" sz="2800" b="1" dirty="0"/>
          </a:p>
          <a:p>
            <a:pPr eaLnBrk="1" hangingPunct="1"/>
            <a:r>
              <a:rPr lang="ru-RU" altLang="ru-RU" sz="1800" b="1" dirty="0"/>
              <a:t>	особливо </a:t>
            </a:r>
            <a:r>
              <a:rPr lang="ru-RU" altLang="ru-RU" sz="1800" b="1" dirty="0" err="1"/>
              <a:t>це</a:t>
            </a:r>
            <a:r>
              <a:rPr lang="ru-RU" altLang="ru-RU" sz="1800" b="1" dirty="0"/>
              <a:t> </a:t>
            </a:r>
            <a:r>
              <a:rPr lang="ru-RU" altLang="ru-RU" sz="1800" b="1" dirty="0" err="1"/>
              <a:t>притаманно</a:t>
            </a:r>
            <a:r>
              <a:rPr lang="ru-RU" altLang="ru-RU" sz="1800" b="1" dirty="0"/>
              <a:t> для </a:t>
            </a:r>
            <a:r>
              <a:rPr lang="ru-RU" altLang="ru-RU" sz="1800" b="1" dirty="0" err="1"/>
              <a:t>фібрилярних</a:t>
            </a:r>
            <a:r>
              <a:rPr lang="ru-RU" altLang="ru-RU" sz="1800" b="1" dirty="0"/>
              <a:t> </a:t>
            </a:r>
            <a:r>
              <a:rPr lang="ru-RU" altLang="ru-RU" sz="1800" b="1" dirty="0" err="1"/>
              <a:t>білків</a:t>
            </a:r>
            <a:r>
              <a:rPr lang="ru-RU" altLang="ru-RU" sz="1800" b="1" dirty="0"/>
              <a:t> і </a:t>
            </a:r>
            <a:r>
              <a:rPr lang="ru-RU" altLang="ru-RU" sz="1800" b="1" dirty="0" err="1"/>
              <a:t>полісахаридів</a:t>
            </a:r>
            <a:r>
              <a:rPr lang="ru-RU" altLang="ru-RU" sz="1800" b="1" dirty="0"/>
              <a:t> з </a:t>
            </a:r>
            <a:r>
              <a:rPr lang="ru-RU" altLang="ru-RU" sz="1800" b="1" dirty="0" err="1"/>
              <a:t>розгалуженою</a:t>
            </a:r>
            <a:r>
              <a:rPr lang="ru-RU" altLang="ru-RU" sz="1800" b="1" dirty="0"/>
              <a:t> структурою. Гелями в </a:t>
            </a:r>
            <a:r>
              <a:rPr lang="ru-RU" altLang="ru-RU" sz="1800" b="1" dirty="0" err="1"/>
              <a:t>клітинах</a:t>
            </a:r>
            <a:r>
              <a:rPr lang="ru-RU" altLang="ru-RU" sz="1800" b="1" dirty="0"/>
              <a:t> є </a:t>
            </a:r>
            <a:r>
              <a:rPr lang="ru-RU" altLang="ru-RU" sz="1800" b="1" dirty="0" err="1"/>
              <a:t>зовнішні</a:t>
            </a:r>
            <a:r>
              <a:rPr lang="ru-RU" altLang="ru-RU" sz="1800" b="1" dirty="0"/>
              <a:t> шари </a:t>
            </a:r>
            <a:r>
              <a:rPr lang="ru-RU" altLang="ru-RU" sz="1800" b="1" dirty="0" err="1"/>
              <a:t>цитоплазми</a:t>
            </a:r>
            <a:r>
              <a:rPr lang="ru-RU" altLang="ru-RU" sz="1800" b="1" dirty="0"/>
              <a:t>, а в </a:t>
            </a:r>
            <a:r>
              <a:rPr lang="ru-RU" altLang="ru-RU" sz="1800" b="1" dirty="0" err="1"/>
              <a:t>організмі</a:t>
            </a:r>
            <a:r>
              <a:rPr lang="ru-RU" altLang="ru-RU" sz="1800" b="1" dirty="0"/>
              <a:t> - </a:t>
            </a:r>
            <a:r>
              <a:rPr lang="ru-RU" altLang="ru-RU" sz="1800" b="1" dirty="0" err="1"/>
              <a:t>мозок</a:t>
            </a:r>
            <a:r>
              <a:rPr lang="ru-RU" altLang="ru-RU" sz="1800" b="1" dirty="0"/>
              <a:t>, </a:t>
            </a:r>
            <a:r>
              <a:rPr lang="ru-RU" altLang="ru-RU" sz="1800" b="1" dirty="0" err="1"/>
              <a:t>шкіра</a:t>
            </a:r>
            <a:r>
              <a:rPr lang="ru-RU" altLang="ru-RU" sz="1800" b="1" dirty="0"/>
              <a:t>, </a:t>
            </a:r>
            <a:r>
              <a:rPr lang="ru-RU" altLang="ru-RU" sz="1800" b="1" dirty="0" err="1"/>
              <a:t>очне</a:t>
            </a:r>
            <a:r>
              <a:rPr lang="ru-RU" altLang="ru-RU" sz="1800" b="1" dirty="0"/>
              <a:t> </a:t>
            </a:r>
            <a:r>
              <a:rPr lang="ru-RU" altLang="ru-RU" sz="1800" b="1" dirty="0" err="1"/>
              <a:t>яблуко</a:t>
            </a:r>
            <a:r>
              <a:rPr lang="ru-RU" altLang="ru-RU" sz="1800" b="1" dirty="0"/>
              <a:t>, </a:t>
            </a:r>
            <a:r>
              <a:rPr lang="ru-RU" altLang="ru-RU" sz="1800" b="1" dirty="0" err="1"/>
              <a:t>сполучні</a:t>
            </a:r>
            <a:r>
              <a:rPr lang="ru-RU" altLang="ru-RU" sz="1800" b="1" dirty="0"/>
              <a:t> </a:t>
            </a:r>
            <a:r>
              <a:rPr lang="ru-RU" altLang="ru-RU" sz="1800" b="1" dirty="0" err="1"/>
              <a:t>тканини</a:t>
            </a:r>
            <a:r>
              <a:rPr lang="ru-RU" altLang="ru-RU" sz="1800" b="1" dirty="0"/>
              <a:t> і </a:t>
            </a:r>
            <a:r>
              <a:rPr lang="ru-RU" altLang="ru-RU" sz="1800" b="1" dirty="0" err="1"/>
              <a:t>ін</a:t>
            </a:r>
            <a:r>
              <a:rPr lang="ru-RU" altLang="ru-RU" sz="1800" b="1" dirty="0"/>
              <a:t>.</a:t>
            </a:r>
            <a:r>
              <a:rPr lang="ru-RU" altLang="ru-RU" sz="1800" dirty="0"/>
              <a:t> 	</a:t>
            </a:r>
          </a:p>
          <a:p>
            <a:pPr eaLnBrk="1" hangingPunct="1"/>
            <a:r>
              <a:rPr lang="ru-RU" altLang="ru-RU" sz="1800" dirty="0"/>
              <a:t>		</a:t>
            </a:r>
          </a:p>
        </p:txBody>
      </p:sp>
      <p:sp>
        <p:nvSpPr>
          <p:cNvPr id="20488" name="Oval 33"/>
          <p:cNvSpPr>
            <a:spLocks noChangeArrowheads="1"/>
          </p:cNvSpPr>
          <p:nvPr/>
        </p:nvSpPr>
        <p:spPr bwMode="auto">
          <a:xfrm>
            <a:off x="228600" y="1066800"/>
            <a:ext cx="1524000" cy="990600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20489" name="Oval 34"/>
          <p:cNvSpPr>
            <a:spLocks noChangeArrowheads="1"/>
          </p:cNvSpPr>
          <p:nvPr/>
        </p:nvSpPr>
        <p:spPr bwMode="auto">
          <a:xfrm>
            <a:off x="4038600" y="1066800"/>
            <a:ext cx="1524000" cy="990600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20490" name="Oval 35"/>
          <p:cNvSpPr>
            <a:spLocks noChangeArrowheads="1"/>
          </p:cNvSpPr>
          <p:nvPr/>
        </p:nvSpPr>
        <p:spPr bwMode="auto">
          <a:xfrm>
            <a:off x="7391400" y="1066800"/>
            <a:ext cx="1524000" cy="990600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20491" name="Text Box 36"/>
          <p:cNvSpPr txBox="1">
            <a:spLocks noChangeArrowheads="1"/>
          </p:cNvSpPr>
          <p:nvPr/>
        </p:nvSpPr>
        <p:spPr bwMode="auto">
          <a:xfrm>
            <a:off x="304800" y="1371600"/>
            <a:ext cx="1371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800" b="1"/>
              <a:t>Р-н ВМС</a:t>
            </a:r>
          </a:p>
        </p:txBody>
      </p:sp>
      <p:sp>
        <p:nvSpPr>
          <p:cNvPr id="20492" name="Text Box 37"/>
          <p:cNvSpPr txBox="1">
            <a:spLocks noChangeArrowheads="1"/>
          </p:cNvSpPr>
          <p:nvPr/>
        </p:nvSpPr>
        <p:spPr bwMode="auto">
          <a:xfrm>
            <a:off x="4191000" y="1219200"/>
            <a:ext cx="1295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800" b="1"/>
              <a:t>Гелі (студні)</a:t>
            </a:r>
          </a:p>
        </p:txBody>
      </p:sp>
      <p:sp>
        <p:nvSpPr>
          <p:cNvPr id="20493" name="Text Box 38"/>
          <p:cNvSpPr txBox="1">
            <a:spLocks noChangeArrowheads="1"/>
          </p:cNvSpPr>
          <p:nvPr/>
        </p:nvSpPr>
        <p:spPr bwMode="auto">
          <a:xfrm>
            <a:off x="7467600" y="1371600"/>
            <a:ext cx="1371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800" b="1"/>
              <a:t>ВМС</a:t>
            </a:r>
          </a:p>
        </p:txBody>
      </p:sp>
      <p:sp>
        <p:nvSpPr>
          <p:cNvPr id="20494" name="Line 39"/>
          <p:cNvSpPr>
            <a:spLocks noChangeShapeType="1"/>
          </p:cNvSpPr>
          <p:nvPr/>
        </p:nvSpPr>
        <p:spPr bwMode="auto">
          <a:xfrm>
            <a:off x="2362200" y="15240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0495" name="Line 40"/>
          <p:cNvSpPr>
            <a:spLocks noChangeShapeType="1"/>
          </p:cNvSpPr>
          <p:nvPr/>
        </p:nvSpPr>
        <p:spPr bwMode="auto">
          <a:xfrm flipH="1">
            <a:off x="5562600" y="15240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0496" name="Text Box 42"/>
          <p:cNvSpPr txBox="1">
            <a:spLocks noChangeArrowheads="1"/>
          </p:cNvSpPr>
          <p:nvPr/>
        </p:nvSpPr>
        <p:spPr bwMode="auto">
          <a:xfrm>
            <a:off x="5410200" y="990600"/>
            <a:ext cx="2057400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uk-UA" altLang="ru-RU" sz="1600" b="1"/>
              <a:t>Обмежене набухання в нізкомолекуляр-ному розчиннику</a:t>
            </a:r>
          </a:p>
        </p:txBody>
      </p:sp>
      <p:sp>
        <p:nvSpPr>
          <p:cNvPr id="20497" name="Text Box 43"/>
          <p:cNvSpPr txBox="1">
            <a:spLocks noChangeArrowheads="1"/>
          </p:cNvSpPr>
          <p:nvPr/>
        </p:nvSpPr>
        <p:spPr bwMode="auto">
          <a:xfrm>
            <a:off x="1752600" y="1143000"/>
            <a:ext cx="2209800" cy="94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600" b="1"/>
              <a:t>          Зміна </a:t>
            </a:r>
            <a:r>
              <a:rPr lang="uk-UA" altLang="ru-RU" sz="1600" b="1"/>
              <a:t>р</a:t>
            </a:r>
            <a:r>
              <a:rPr lang="en-US" altLang="ru-RU" sz="1600" b="1"/>
              <a:t>H</a:t>
            </a:r>
            <a:r>
              <a:rPr lang="ru-RU" altLang="ru-RU" sz="1600" b="1"/>
              <a:t> 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1600" b="1"/>
              <a:t>+ ел-літ, ↓</a:t>
            </a:r>
            <a:r>
              <a:rPr lang="en-US" altLang="ru-RU" sz="1600" b="1"/>
              <a:t>t°</a:t>
            </a:r>
            <a:r>
              <a:rPr lang="ru-RU" altLang="ru-RU" sz="1600" b="1"/>
              <a:t>, концентрування</a:t>
            </a:r>
          </a:p>
        </p:txBody>
      </p:sp>
      <p:pic>
        <p:nvPicPr>
          <p:cNvPr id="20498" name="Picture 19" descr="14400067556180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150" y="5386388"/>
            <a:ext cx="1847850" cy="147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9" name="Picture 20" descr="sk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3600"/>
            <a:ext cx="1981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0" name="Picture 21" descr="glaz-300x25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640388"/>
            <a:ext cx="129540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501" name="Прямая соединительная линия 21"/>
          <p:cNvCxnSpPr>
            <a:cxnSpLocks noChangeShapeType="1"/>
          </p:cNvCxnSpPr>
          <p:nvPr/>
        </p:nvCxnSpPr>
        <p:spPr bwMode="auto">
          <a:xfrm>
            <a:off x="1752600" y="1524000"/>
            <a:ext cx="6096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02" name="Прямая соединительная линия 25"/>
          <p:cNvCxnSpPr>
            <a:cxnSpLocks noChangeShapeType="1"/>
          </p:cNvCxnSpPr>
          <p:nvPr/>
        </p:nvCxnSpPr>
        <p:spPr bwMode="auto">
          <a:xfrm>
            <a:off x="7162800" y="1524000"/>
            <a:ext cx="1524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8686800" y="66738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 sz="1800">
              <a:latin typeface="Verdana" pitchFamily="34" charset="0"/>
            </a:endParaRP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152400" y="0"/>
            <a:ext cx="8991600" cy="6832600"/>
          </a:xfrm>
          <a:prstGeom prst="rect">
            <a:avLst/>
          </a:prstGeom>
          <a:noFill/>
          <a:ln w="9525" algn="ctr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1800" dirty="0" smtClean="0">
                <a:solidFill>
                  <a:schemeClr val="accent1"/>
                </a:solidFill>
              </a:rPr>
              <a:t>	</a:t>
            </a:r>
          </a:p>
          <a:p>
            <a:pPr algn="ctr" eaLnBrk="1" hangingPunct="1">
              <a:defRPr/>
            </a:pPr>
            <a:r>
              <a:rPr lang="ru-RU" altLang="ru-RU" sz="1800" dirty="0" smtClean="0"/>
              <a:t>	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800" b="1" dirty="0" err="1" smtClean="0">
                <a:solidFill>
                  <a:srgbClr val="FF0000"/>
                </a:solidFill>
              </a:rPr>
              <a:t>Мембранна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800" b="1" dirty="0" err="1" smtClean="0">
                <a:solidFill>
                  <a:srgbClr val="FF0000"/>
                </a:solidFill>
              </a:rPr>
              <a:t>рівновага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800" b="1" dirty="0" err="1" smtClean="0">
                <a:solidFill>
                  <a:srgbClr val="FF0000"/>
                </a:solidFill>
              </a:rPr>
              <a:t>Доннана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(1911 р.)</a:t>
            </a:r>
            <a:endParaRPr lang="ru-RU" altLang="ru-RU" sz="2800" dirty="0" smtClean="0">
              <a:solidFill>
                <a:srgbClr val="FF0000"/>
              </a:solidFill>
            </a:endParaRPr>
          </a:p>
          <a:p>
            <a:pPr indent="355600" algn="just" eaLnBrk="1" hangingPunct="1">
              <a:defRPr/>
            </a:pPr>
            <a:r>
              <a:rPr lang="uk-UA" altLang="ru-RU" sz="1800" dirty="0" smtClean="0"/>
              <a:t>Принцип </a:t>
            </a:r>
            <a:r>
              <a:rPr lang="uk-UA" altLang="ru-RU" sz="1800" dirty="0" err="1" smtClean="0"/>
              <a:t>електронейтральності</a:t>
            </a:r>
            <a:r>
              <a:rPr lang="uk-UA" altLang="ru-RU" sz="1800" dirty="0" smtClean="0"/>
              <a:t> виконується в організмі для всіх систем. Процес перерозподілу низькомолекулярних іонів описується рівнянням мембранної рівноваги  </a:t>
            </a:r>
            <a:r>
              <a:rPr lang="uk-UA" altLang="ru-RU" sz="1800" dirty="0" err="1" smtClean="0"/>
              <a:t>Доннана</a:t>
            </a:r>
            <a:r>
              <a:rPr lang="uk-UA" altLang="ru-RU" sz="1800" dirty="0" smtClean="0"/>
              <a:t>.   </a:t>
            </a:r>
          </a:p>
          <a:p>
            <a:pPr indent="355600" algn="just" eaLnBrk="1" hangingPunct="1">
              <a:defRPr/>
            </a:pPr>
            <a:endParaRPr lang="ru-RU" altLang="ru-RU" sz="1800" dirty="0" smtClean="0"/>
          </a:p>
          <a:p>
            <a:pPr eaLnBrk="1" hangingPunct="1">
              <a:defRPr/>
            </a:pPr>
            <a:r>
              <a:rPr lang="ru-RU" altLang="ru-RU" sz="1800" dirty="0" smtClean="0"/>
              <a:t>Р-н </a:t>
            </a:r>
            <a:r>
              <a:rPr lang="ru-RU" altLang="ru-RU" sz="1800" dirty="0" err="1" smtClean="0"/>
              <a:t>білка</a:t>
            </a:r>
            <a:r>
              <a:rPr lang="ru-RU" altLang="ru-RU" sz="1800" dirty="0" smtClean="0"/>
              <a:t> – </a:t>
            </a:r>
            <a:r>
              <a:rPr lang="ru-RU" altLang="ru-RU" sz="1800" dirty="0" err="1" smtClean="0"/>
              <a:t>солі</a:t>
            </a:r>
            <a:r>
              <a:rPr lang="ru-RU" altLang="ru-RU" sz="1800" dirty="0" smtClean="0"/>
              <a:t> </a:t>
            </a:r>
            <a:r>
              <a:rPr lang="en-US" altLang="ru-RU" sz="1800" dirty="0" smtClean="0"/>
              <a:t>R-Na </a:t>
            </a:r>
            <a:r>
              <a:rPr lang="ru-RU" altLang="ru-RU" sz="1800" dirty="0" smtClean="0"/>
              <a:t>(</a:t>
            </a:r>
            <a:r>
              <a:rPr lang="ru-RU" altLang="ru-RU" sz="1800" dirty="0" err="1" smtClean="0"/>
              <a:t>всередині</a:t>
            </a:r>
            <a:r>
              <a:rPr lang="ru-RU" altLang="ru-RU" sz="1800" dirty="0" smtClean="0"/>
              <a:t> </a:t>
            </a:r>
            <a:r>
              <a:rPr lang="ru-RU" altLang="ru-RU" sz="1800" dirty="0" err="1" smtClean="0"/>
              <a:t>клітини</a:t>
            </a:r>
            <a:r>
              <a:rPr lang="ru-RU" altLang="ru-RU" sz="1800" dirty="0" smtClean="0"/>
              <a:t>)  	</a:t>
            </a:r>
            <a:r>
              <a:rPr lang="ru-RU" altLang="ru-RU" sz="2000" b="1" dirty="0" smtClean="0"/>
              <a:t>+</a:t>
            </a:r>
            <a:r>
              <a:rPr lang="ru-RU" altLang="ru-RU" sz="1800" dirty="0" smtClean="0"/>
              <a:t>	р-н </a:t>
            </a:r>
            <a:r>
              <a:rPr lang="en-US" altLang="ru-RU" sz="1800" dirty="0" err="1" smtClean="0"/>
              <a:t>NaCl</a:t>
            </a:r>
            <a:r>
              <a:rPr lang="ru-RU" altLang="ru-RU" sz="1800" dirty="0" smtClean="0"/>
              <a:t> (поза </a:t>
            </a:r>
            <a:r>
              <a:rPr lang="ru-RU" altLang="ru-RU" sz="1800" dirty="0" err="1" smtClean="0"/>
              <a:t>клітиною</a:t>
            </a:r>
            <a:r>
              <a:rPr lang="ru-RU" altLang="ru-RU" sz="1800" dirty="0" smtClean="0"/>
              <a:t>)</a:t>
            </a:r>
          </a:p>
          <a:p>
            <a:pPr eaLnBrk="1" hangingPunct="1">
              <a:defRPr/>
            </a:pPr>
            <a:endParaRPr lang="ru-RU" altLang="ru-RU" sz="1800" dirty="0" smtClean="0"/>
          </a:p>
          <a:p>
            <a:pPr eaLnBrk="1" hangingPunct="1">
              <a:defRPr/>
            </a:pPr>
            <a:r>
              <a:rPr lang="ru-RU" altLang="ru-RU" sz="1800" dirty="0" err="1" smtClean="0"/>
              <a:t>Іонізація</a:t>
            </a:r>
            <a:r>
              <a:rPr lang="ru-RU" altLang="ru-RU" sz="1800" dirty="0" smtClean="0"/>
              <a:t> </a:t>
            </a:r>
            <a:r>
              <a:rPr lang="en-US" altLang="ru-RU" sz="1800" dirty="0" err="1" smtClean="0"/>
              <a:t>RNa</a:t>
            </a:r>
            <a:r>
              <a:rPr lang="en-US" altLang="ru-RU" sz="1800" dirty="0" smtClean="0"/>
              <a:t> </a:t>
            </a:r>
            <a:r>
              <a:rPr lang="ru-RU" altLang="ru-RU" sz="1800" dirty="0" smtClean="0">
                <a:sym typeface="Symbol" panose="05050102010706020507" pitchFamily="18" charset="2"/>
              </a:rPr>
              <a:t> </a:t>
            </a:r>
            <a:r>
              <a:rPr lang="en-US" altLang="ru-RU" sz="1800" dirty="0" smtClean="0">
                <a:sym typeface="Symbol" panose="05050102010706020507" pitchFamily="18" charset="2"/>
              </a:rPr>
              <a:t>R</a:t>
            </a:r>
            <a:r>
              <a:rPr lang="en-US" altLang="ru-RU" sz="1800" baseline="30000" dirty="0" smtClean="0">
                <a:sym typeface="Symbol" panose="05050102010706020507" pitchFamily="18" charset="2"/>
              </a:rPr>
              <a:t>- </a:t>
            </a:r>
            <a:r>
              <a:rPr lang="en-US" altLang="ru-RU" sz="1800" dirty="0" smtClean="0">
                <a:sym typeface="Symbol" panose="05050102010706020507" pitchFamily="18" charset="2"/>
              </a:rPr>
              <a:t>+ Na</a:t>
            </a:r>
            <a:r>
              <a:rPr lang="en-US" altLang="ru-RU" sz="1800" baseline="30000" dirty="0" smtClean="0">
                <a:sym typeface="Symbol" panose="05050102010706020507" pitchFamily="18" charset="2"/>
              </a:rPr>
              <a:t>+</a:t>
            </a:r>
            <a:r>
              <a:rPr lang="en-US" altLang="ru-RU" sz="1800" dirty="0" smtClean="0">
                <a:sym typeface="Symbol" panose="05050102010706020507" pitchFamily="18" charset="2"/>
              </a:rPr>
              <a:t>			    Na</a:t>
            </a:r>
            <a:r>
              <a:rPr lang="en-US" altLang="ru-RU" sz="1800" baseline="30000" dirty="0" smtClean="0">
                <a:sym typeface="Symbol" panose="05050102010706020507" pitchFamily="18" charset="2"/>
              </a:rPr>
              <a:t>+</a:t>
            </a:r>
            <a:r>
              <a:rPr lang="en-US" altLang="ru-RU" sz="1800" dirty="0" smtClean="0">
                <a:sym typeface="Symbol" panose="05050102010706020507" pitchFamily="18" charset="2"/>
              </a:rPr>
              <a:t> </a:t>
            </a:r>
            <a:r>
              <a:rPr lang="ru-RU" altLang="ru-RU" sz="1800" dirty="0" smtClean="0">
                <a:sym typeface="Symbol" panose="05050102010706020507" pitchFamily="18" charset="2"/>
              </a:rPr>
              <a:t>и </a:t>
            </a:r>
            <a:r>
              <a:rPr lang="en-US" altLang="ru-RU" sz="1800" dirty="0" smtClean="0">
                <a:sym typeface="Symbol" panose="05050102010706020507" pitchFamily="18" charset="2"/>
              </a:rPr>
              <a:t>Cl</a:t>
            </a:r>
            <a:r>
              <a:rPr lang="en-US" altLang="ru-RU" sz="1800" baseline="30000" dirty="0" smtClean="0">
                <a:sym typeface="Symbol" panose="05050102010706020507" pitchFamily="18" charset="2"/>
              </a:rPr>
              <a:t>-</a:t>
            </a:r>
            <a:endParaRPr lang="en-US" altLang="ru-RU" sz="1800" dirty="0" smtClean="0">
              <a:sym typeface="Symbol" panose="05050102010706020507" pitchFamily="18" charset="2"/>
            </a:endParaRPr>
          </a:p>
          <a:p>
            <a:pPr eaLnBrk="1" hangingPunct="1">
              <a:defRPr/>
            </a:pPr>
            <a:endParaRPr lang="ru-RU" altLang="ru-RU" sz="1800" dirty="0" smtClean="0">
              <a:sym typeface="Symbol" panose="05050102010706020507" pitchFamily="18" charset="2"/>
            </a:endParaRPr>
          </a:p>
          <a:p>
            <a:pPr eaLnBrk="1" hangingPunct="1">
              <a:defRPr/>
            </a:pPr>
            <a:r>
              <a:rPr lang="uk-UA" altLang="ru-RU" sz="1800" dirty="0" smtClean="0">
                <a:sym typeface="Symbol" panose="05050102010706020507" pitchFamily="18" charset="2"/>
              </a:rPr>
              <a:t>У розчині білка-солі: </a:t>
            </a:r>
            <a:r>
              <a:rPr lang="uk-UA" altLang="ru-RU" sz="1800" dirty="0" err="1" smtClean="0">
                <a:sym typeface="Symbol" panose="05050102010706020507" pitchFamily="18" charset="2"/>
              </a:rPr>
              <a:t>Na</a:t>
            </a:r>
            <a:r>
              <a:rPr lang="uk-UA" altLang="ru-RU" sz="1800" baseline="30000" dirty="0" err="1" smtClean="0">
                <a:sym typeface="Symbol" panose="05050102010706020507" pitchFamily="18" charset="2"/>
              </a:rPr>
              <a:t>+</a:t>
            </a:r>
            <a:r>
              <a:rPr lang="uk-UA" altLang="ru-RU" sz="1800" dirty="0" smtClean="0">
                <a:sym typeface="Symbol" panose="05050102010706020507" pitchFamily="18" charset="2"/>
              </a:rPr>
              <a:t> дифундують               </a:t>
            </a:r>
            <a:r>
              <a:rPr lang="uk-UA" altLang="ru-RU" sz="1800" dirty="0" smtClean="0"/>
              <a:t>проходять </a:t>
            </a:r>
            <a:r>
              <a:rPr lang="uk-UA" altLang="ru-RU" sz="1800" dirty="0"/>
              <a:t>через п/</a:t>
            </a:r>
            <a:r>
              <a:rPr lang="uk-UA" altLang="ru-RU" sz="1800" dirty="0" err="1"/>
              <a:t>п</a:t>
            </a:r>
            <a:r>
              <a:rPr lang="uk-UA" altLang="ru-RU" sz="1800" dirty="0"/>
              <a:t> </a:t>
            </a:r>
            <a:r>
              <a:rPr lang="uk-UA" altLang="ru-RU" sz="1800" dirty="0" err="1"/>
              <a:t>мемб</a:t>
            </a:r>
            <a:r>
              <a:rPr lang="ru-RU" altLang="ru-RU" sz="1800" dirty="0" smtClean="0"/>
              <a:t>рану</a:t>
            </a:r>
            <a:endParaRPr lang="uk-UA" altLang="ru-RU" sz="1800" dirty="0" smtClean="0">
              <a:sym typeface="Symbol" panose="05050102010706020507" pitchFamily="18" charset="2"/>
            </a:endParaRPr>
          </a:p>
          <a:p>
            <a:pPr eaLnBrk="1" hangingPunct="1">
              <a:defRPr/>
            </a:pPr>
            <a:r>
              <a:rPr lang="uk-UA" altLang="ru-RU" sz="1800" dirty="0" smtClean="0">
                <a:sym typeface="Symbol" panose="05050102010706020507" pitchFamily="18" charset="2"/>
              </a:rPr>
              <a:t>через</a:t>
            </a:r>
            <a:r>
              <a:rPr lang="ru-RU" altLang="ru-RU" sz="1800" dirty="0" smtClean="0"/>
              <a:t>, а </a:t>
            </a:r>
            <a:r>
              <a:rPr lang="en-US" altLang="ru-RU" sz="1800" dirty="0" smtClean="0"/>
              <a:t>R</a:t>
            </a:r>
            <a:r>
              <a:rPr lang="en-US" altLang="ru-RU" sz="1800" baseline="30000" dirty="0" smtClean="0"/>
              <a:t>-</a:t>
            </a:r>
            <a:r>
              <a:rPr lang="ru-RU" altLang="ru-RU" sz="1800" baseline="30000" dirty="0" smtClean="0"/>
              <a:t> </a:t>
            </a:r>
            <a:r>
              <a:rPr lang="ru-RU" altLang="ru-RU" sz="1800" dirty="0" smtClean="0"/>
              <a:t>(</a:t>
            </a:r>
            <a:r>
              <a:rPr lang="uk-UA" altLang="ru-RU" sz="1800" dirty="0" smtClean="0"/>
              <a:t>мають кіл. розмір</a:t>
            </a:r>
            <a:r>
              <a:rPr lang="ru-RU" altLang="ru-RU" sz="1800" dirty="0" smtClean="0"/>
              <a:t>) =</a:t>
            </a:r>
            <a:r>
              <a:rPr lang="en-US" altLang="ru-RU" sz="1800" dirty="0" smtClean="0"/>
              <a:t>&gt;</a:t>
            </a:r>
            <a:r>
              <a:rPr lang="ru-RU" altLang="ru-RU" sz="1800" dirty="0" smtClean="0"/>
              <a:t>	              		</a:t>
            </a:r>
            <a:r>
              <a:rPr lang="uk-UA" altLang="ru-RU" sz="1800" dirty="0" smtClean="0"/>
              <a:t>в обох напрямках</a:t>
            </a:r>
          </a:p>
          <a:p>
            <a:pPr eaLnBrk="1" hangingPunct="1">
              <a:defRPr/>
            </a:pPr>
            <a:r>
              <a:rPr lang="en-US" altLang="ru-RU" sz="1800" dirty="0" smtClean="0"/>
              <a:t> </a:t>
            </a:r>
            <a:r>
              <a:rPr lang="ru-RU" altLang="ru-RU" sz="1800" dirty="0" smtClean="0"/>
              <a:t>не </a:t>
            </a:r>
            <a:r>
              <a:rPr lang="uk-UA" altLang="ru-RU" sz="1800" dirty="0" err="1" smtClean="0"/>
              <a:t>диффундують</a:t>
            </a:r>
            <a:endParaRPr lang="uk-UA" altLang="ru-RU" sz="1800" dirty="0" smtClean="0"/>
          </a:p>
          <a:p>
            <a:pPr eaLnBrk="1" hangingPunct="1">
              <a:defRPr/>
            </a:pPr>
            <a:r>
              <a:rPr lang="ru-RU" altLang="ru-RU" sz="1800" dirty="0" smtClean="0"/>
              <a:t>				</a:t>
            </a:r>
            <a:r>
              <a:rPr lang="ru-RU" altLang="ru-RU" sz="1800" b="1" dirty="0" smtClean="0"/>
              <a:t>п/п мембрана</a:t>
            </a:r>
          </a:p>
          <a:p>
            <a:pPr eaLnBrk="1" hangingPunct="1">
              <a:defRPr/>
            </a:pPr>
            <a:endParaRPr lang="ru-RU" altLang="ru-RU" sz="1800" b="1" i="1" dirty="0" smtClean="0"/>
          </a:p>
          <a:p>
            <a:pPr algn="ctr" eaLnBrk="1" hangingPunct="1">
              <a:defRPr/>
            </a:pPr>
            <a:r>
              <a:rPr lang="ru-RU" altLang="ru-RU" sz="2400" b="1" u="sng" dirty="0" smtClean="0"/>
              <a:t>Початок </a:t>
            </a:r>
            <a:r>
              <a:rPr lang="ru-RU" altLang="ru-RU" sz="2400" b="1" u="sng" dirty="0" err="1" smtClean="0"/>
              <a:t>експерименту</a:t>
            </a:r>
            <a:endParaRPr lang="ru-RU" altLang="ru-RU" sz="2400" b="1" u="sng" dirty="0" smtClean="0"/>
          </a:p>
          <a:p>
            <a:pPr algn="ctr" eaLnBrk="1" hangingPunct="1">
              <a:defRPr/>
            </a:pPr>
            <a:r>
              <a:rPr lang="ru-RU" altLang="ru-RU" sz="1800" dirty="0" smtClean="0"/>
              <a:t>		</a:t>
            </a:r>
            <a:r>
              <a:rPr lang="en-US" altLang="ru-RU" sz="2400" b="1" u="sng" dirty="0" smtClean="0"/>
              <a:t>I </a:t>
            </a:r>
            <a:r>
              <a:rPr lang="ru-RU" altLang="ru-RU" sz="2400" b="1" u="sng" dirty="0" smtClean="0"/>
              <a:t>р-н</a:t>
            </a:r>
            <a:r>
              <a:rPr lang="ru-RU" altLang="ru-RU" sz="1800" dirty="0" smtClean="0"/>
              <a:t>					</a:t>
            </a:r>
            <a:r>
              <a:rPr lang="en-US" altLang="ru-RU" sz="2400" b="1" u="sng" dirty="0" smtClean="0"/>
              <a:t>II</a:t>
            </a:r>
            <a:r>
              <a:rPr lang="ru-RU" altLang="ru-RU" sz="2400" b="1" u="sng" dirty="0" smtClean="0"/>
              <a:t> р-н</a:t>
            </a:r>
          </a:p>
          <a:p>
            <a:pPr eaLnBrk="1" hangingPunct="1">
              <a:defRPr/>
            </a:pPr>
            <a:r>
              <a:rPr lang="ru-RU" altLang="ru-RU" sz="1800" dirty="0" smtClean="0"/>
              <a:t>С</a:t>
            </a:r>
            <a:r>
              <a:rPr lang="ru-RU" altLang="ru-RU" sz="1800" baseline="-25000" dirty="0" smtClean="0"/>
              <a:t>1</a:t>
            </a:r>
            <a:r>
              <a:rPr lang="ru-RU" altLang="ru-RU" sz="1800" dirty="0" smtClean="0"/>
              <a:t> – </a:t>
            </a:r>
            <a:r>
              <a:rPr lang="ru-RU" altLang="ru-RU" sz="1800" dirty="0" err="1" smtClean="0"/>
              <a:t>концентрація</a:t>
            </a:r>
            <a:r>
              <a:rPr lang="ru-RU" altLang="ru-RU" sz="1800" dirty="0" smtClean="0"/>
              <a:t> </a:t>
            </a:r>
            <a:r>
              <a:rPr lang="ru-RU" altLang="ru-RU" sz="1800" dirty="0" err="1" smtClean="0"/>
              <a:t>іонів</a:t>
            </a:r>
            <a:r>
              <a:rPr lang="ru-RU" altLang="ru-RU" sz="1800" dirty="0" smtClean="0"/>
              <a:t>			          С</a:t>
            </a:r>
            <a:r>
              <a:rPr lang="ru-RU" altLang="ru-RU" sz="1800" baseline="-25000" dirty="0" smtClean="0"/>
              <a:t>2</a:t>
            </a:r>
            <a:r>
              <a:rPr lang="ru-RU" altLang="ru-RU" sz="1800" dirty="0" smtClean="0"/>
              <a:t> – </a:t>
            </a:r>
            <a:r>
              <a:rPr lang="ru-RU" altLang="ru-RU" sz="1800" dirty="0" err="1" smtClean="0"/>
              <a:t>концентрація</a:t>
            </a:r>
            <a:r>
              <a:rPr lang="ru-RU" altLang="ru-RU" sz="1800" dirty="0" smtClean="0"/>
              <a:t> </a:t>
            </a:r>
            <a:r>
              <a:rPr lang="ru-RU" altLang="ru-RU" sz="1800" dirty="0" err="1" smtClean="0"/>
              <a:t>іонів</a:t>
            </a:r>
            <a:r>
              <a:rPr lang="ru-RU" altLang="ru-RU" sz="1800" dirty="0" smtClean="0"/>
              <a:t> в </a:t>
            </a:r>
          </a:p>
          <a:p>
            <a:pPr eaLnBrk="1" hangingPunct="1">
              <a:defRPr/>
            </a:pPr>
            <a:r>
              <a:rPr lang="ru-RU" altLang="ru-RU" sz="1800" dirty="0" err="1" smtClean="0"/>
              <a:t>всередині</a:t>
            </a:r>
            <a:r>
              <a:rPr lang="ru-RU" altLang="ru-RU" sz="1800" dirty="0" smtClean="0"/>
              <a:t> </a:t>
            </a:r>
            <a:r>
              <a:rPr lang="ru-RU" altLang="ru-RU" sz="1800" dirty="0" err="1" smtClean="0"/>
              <a:t>клітини</a:t>
            </a:r>
            <a:r>
              <a:rPr lang="ru-RU" altLang="ru-RU" sz="1800" dirty="0" smtClean="0"/>
              <a:t> (моль/дм</a:t>
            </a:r>
            <a:r>
              <a:rPr lang="ru-RU" altLang="ru-RU" sz="1800" baseline="30000" dirty="0" smtClean="0"/>
              <a:t>3</a:t>
            </a:r>
            <a:r>
              <a:rPr lang="ru-RU" altLang="ru-RU" sz="1800" dirty="0" smtClean="0"/>
              <a:t>)		          </a:t>
            </a:r>
            <a:r>
              <a:rPr lang="ru-RU" altLang="ru-RU" sz="1800" dirty="0" err="1" smtClean="0"/>
              <a:t>позаклітиннїй</a:t>
            </a:r>
            <a:r>
              <a:rPr lang="ru-RU" altLang="ru-RU" sz="1800" dirty="0" smtClean="0"/>
              <a:t> </a:t>
            </a:r>
            <a:r>
              <a:rPr lang="ru-RU" altLang="ru-RU" sz="1800" dirty="0" err="1" smtClean="0"/>
              <a:t>рідині</a:t>
            </a:r>
            <a:r>
              <a:rPr lang="ru-RU" altLang="ru-RU" sz="1800" dirty="0" smtClean="0"/>
              <a:t> (моль/дм</a:t>
            </a:r>
            <a:r>
              <a:rPr lang="ru-RU" altLang="ru-RU" sz="1800" baseline="30000" dirty="0" smtClean="0"/>
              <a:t>3</a:t>
            </a:r>
            <a:r>
              <a:rPr lang="ru-RU" altLang="ru-RU" sz="1800" dirty="0" smtClean="0"/>
              <a:t>)</a:t>
            </a:r>
          </a:p>
          <a:p>
            <a:pPr eaLnBrk="1" hangingPunct="1">
              <a:defRPr/>
            </a:pPr>
            <a:endParaRPr lang="ru-RU" altLang="ru-RU" sz="1800" dirty="0" smtClean="0"/>
          </a:p>
          <a:p>
            <a:pPr eaLnBrk="1" hangingPunct="1">
              <a:defRPr/>
            </a:pPr>
            <a:r>
              <a:rPr lang="en-US" altLang="ru-RU" sz="1800" dirty="0" smtClean="0"/>
              <a:t>[Na</a:t>
            </a:r>
            <a:r>
              <a:rPr lang="en-US" altLang="ru-RU" sz="1800" baseline="30000" dirty="0" smtClean="0"/>
              <a:t>+</a:t>
            </a:r>
            <a:r>
              <a:rPr lang="en-US" altLang="ru-RU" sz="1800" dirty="0" smtClean="0"/>
              <a:t>]</a:t>
            </a:r>
            <a:r>
              <a:rPr lang="en-US" altLang="ru-RU" sz="1800" baseline="-25000" dirty="0" smtClean="0"/>
              <a:t>1</a:t>
            </a:r>
            <a:r>
              <a:rPr lang="en-US" altLang="ru-RU" sz="1800" dirty="0" smtClean="0"/>
              <a:t>         C</a:t>
            </a:r>
            <a:r>
              <a:rPr lang="en-US" altLang="ru-RU" sz="1800" baseline="-25000" dirty="0" smtClean="0"/>
              <a:t>1</a:t>
            </a:r>
            <a:r>
              <a:rPr lang="en-US" altLang="ru-RU" sz="1800" dirty="0" smtClean="0"/>
              <a:t>				</a:t>
            </a:r>
            <a:r>
              <a:rPr lang="ru-RU" altLang="ru-RU" sz="1800" dirty="0" smtClean="0"/>
              <a:t>	</a:t>
            </a:r>
            <a:r>
              <a:rPr lang="en-US" altLang="ru-RU" sz="1800" dirty="0" smtClean="0"/>
              <a:t>[Na+]</a:t>
            </a:r>
            <a:r>
              <a:rPr lang="en-US" altLang="ru-RU" sz="1800" baseline="-25000" dirty="0" smtClean="0"/>
              <a:t>2</a:t>
            </a:r>
            <a:r>
              <a:rPr lang="en-US" altLang="ru-RU" sz="1800" dirty="0" smtClean="0"/>
              <a:t>         C</a:t>
            </a:r>
            <a:r>
              <a:rPr lang="en-US" altLang="ru-RU" sz="1800" baseline="-25000" dirty="0" smtClean="0"/>
              <a:t>2</a:t>
            </a:r>
          </a:p>
          <a:p>
            <a:pPr eaLnBrk="1" hangingPunct="1">
              <a:defRPr/>
            </a:pPr>
            <a:r>
              <a:rPr lang="en-US" altLang="ru-RU" sz="1800" dirty="0" smtClean="0"/>
              <a:t>[R</a:t>
            </a:r>
            <a:r>
              <a:rPr lang="en-US" altLang="ru-RU" sz="1800" baseline="30000" dirty="0" smtClean="0"/>
              <a:t>-</a:t>
            </a:r>
            <a:r>
              <a:rPr lang="en-US" altLang="ru-RU" sz="1800" dirty="0" smtClean="0"/>
              <a:t>]</a:t>
            </a:r>
            <a:r>
              <a:rPr lang="en-US" altLang="ru-RU" sz="1800" baseline="-25000" dirty="0" smtClean="0"/>
              <a:t>1</a:t>
            </a:r>
            <a:r>
              <a:rPr lang="en-US" altLang="ru-RU" sz="1800" dirty="0" smtClean="0"/>
              <a:t>            C</a:t>
            </a:r>
            <a:r>
              <a:rPr lang="en-US" altLang="ru-RU" sz="1800" baseline="-25000" dirty="0" smtClean="0"/>
              <a:t>1</a:t>
            </a:r>
            <a:r>
              <a:rPr lang="en-US" altLang="ru-RU" sz="1800" dirty="0" smtClean="0"/>
              <a:t>				</a:t>
            </a:r>
            <a:r>
              <a:rPr lang="ru-RU" altLang="ru-RU" sz="1800" dirty="0" smtClean="0"/>
              <a:t>	</a:t>
            </a:r>
            <a:r>
              <a:rPr lang="en-US" altLang="ru-RU" sz="1800" dirty="0" smtClean="0"/>
              <a:t>[Cl</a:t>
            </a:r>
            <a:r>
              <a:rPr lang="en-US" altLang="ru-RU" sz="1800" baseline="30000" dirty="0" smtClean="0"/>
              <a:t>-</a:t>
            </a:r>
            <a:r>
              <a:rPr lang="en-US" altLang="ru-RU" sz="1800" dirty="0" smtClean="0"/>
              <a:t>]</a:t>
            </a:r>
            <a:r>
              <a:rPr lang="en-US" altLang="ru-RU" sz="1800" baseline="-25000" dirty="0" smtClean="0"/>
              <a:t>2</a:t>
            </a:r>
            <a:r>
              <a:rPr lang="en-US" altLang="ru-RU" sz="1800" dirty="0" smtClean="0"/>
              <a:t>             C</a:t>
            </a:r>
            <a:r>
              <a:rPr lang="en-US" altLang="ru-RU" sz="1800" baseline="-25000" dirty="0" smtClean="0"/>
              <a:t>2</a:t>
            </a:r>
            <a:endParaRPr lang="en-US" altLang="ru-RU" sz="1800" dirty="0" smtClean="0"/>
          </a:p>
          <a:p>
            <a:pPr eaLnBrk="1" hangingPunct="1">
              <a:defRPr/>
            </a:pPr>
            <a:r>
              <a:rPr lang="ru-RU" altLang="ru-RU" sz="1800" u="sng" dirty="0" err="1" smtClean="0"/>
              <a:t>всередині</a:t>
            </a:r>
            <a:r>
              <a:rPr lang="ru-RU" altLang="ru-RU" sz="1800" u="sng" dirty="0" smtClean="0"/>
              <a:t> </a:t>
            </a:r>
            <a:r>
              <a:rPr lang="ru-RU" altLang="ru-RU" sz="1800" u="sng" dirty="0" err="1" smtClean="0"/>
              <a:t>клітини</a:t>
            </a:r>
            <a:r>
              <a:rPr lang="ru-RU" altLang="ru-RU" sz="1800" u="sng" dirty="0" smtClean="0"/>
              <a:t> </a:t>
            </a:r>
            <a:r>
              <a:rPr lang="ru-RU" altLang="ru-RU" sz="1800" dirty="0" smtClean="0"/>
              <a:t>		</a:t>
            </a:r>
            <a:r>
              <a:rPr lang="ru-RU" altLang="ru-RU" sz="1800" b="1" i="1" dirty="0" smtClean="0"/>
              <a:t>п/п мембрана</a:t>
            </a:r>
            <a:r>
              <a:rPr lang="ru-RU" altLang="ru-RU" sz="1800" dirty="0" smtClean="0"/>
              <a:t>	</a:t>
            </a:r>
            <a:r>
              <a:rPr lang="ru-RU" altLang="ru-RU" sz="1800" u="sng" dirty="0" smtClean="0"/>
              <a:t> </a:t>
            </a:r>
            <a:r>
              <a:rPr lang="ru-RU" altLang="ru-RU" sz="1800" u="sng" dirty="0" err="1" smtClean="0"/>
              <a:t>позаклітинна</a:t>
            </a:r>
            <a:r>
              <a:rPr lang="ru-RU" altLang="ru-RU" sz="1800" u="sng" dirty="0" smtClean="0"/>
              <a:t> </a:t>
            </a:r>
            <a:r>
              <a:rPr lang="ru-RU" altLang="ru-RU" sz="1800" u="sng" dirty="0" err="1" smtClean="0"/>
              <a:t>рідина</a:t>
            </a:r>
            <a:endParaRPr lang="ru-RU" altLang="ru-RU" sz="1800" dirty="0" smtClean="0"/>
          </a:p>
        </p:txBody>
      </p:sp>
      <p:sp>
        <p:nvSpPr>
          <p:cNvPr id="22536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22537" name="Rectangle 11"/>
          <p:cNvSpPr>
            <a:spLocks noChangeArrowheads="1"/>
          </p:cNvSpPr>
          <p:nvPr/>
        </p:nvSpPr>
        <p:spPr bwMode="auto">
          <a:xfrm>
            <a:off x="0" y="28194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2253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22539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22540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22541" name="Line 22"/>
          <p:cNvSpPr>
            <a:spLocks noChangeShapeType="1"/>
          </p:cNvSpPr>
          <p:nvPr/>
        </p:nvSpPr>
        <p:spPr bwMode="auto">
          <a:xfrm>
            <a:off x="4800600" y="21336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2542" name="Line 23"/>
          <p:cNvSpPr>
            <a:spLocks noChangeShapeType="1"/>
          </p:cNvSpPr>
          <p:nvPr/>
        </p:nvSpPr>
        <p:spPr bwMode="auto">
          <a:xfrm>
            <a:off x="4953000" y="21336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2543" name="Line 24"/>
          <p:cNvSpPr>
            <a:spLocks noChangeShapeType="1"/>
          </p:cNvSpPr>
          <p:nvPr/>
        </p:nvSpPr>
        <p:spPr bwMode="auto">
          <a:xfrm>
            <a:off x="4800600" y="46482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2544" name="Line 25"/>
          <p:cNvSpPr>
            <a:spLocks noChangeShapeType="1"/>
          </p:cNvSpPr>
          <p:nvPr/>
        </p:nvSpPr>
        <p:spPr bwMode="auto">
          <a:xfrm>
            <a:off x="4953000" y="46482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8686800" y="66738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 sz="1800">
              <a:latin typeface="Verdana" pitchFamily="34" charset="0"/>
            </a:endParaRP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0" y="0"/>
            <a:ext cx="9144000" cy="624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400" b="1" dirty="0" err="1" smtClean="0">
                <a:solidFill>
                  <a:srgbClr val="FF0000"/>
                </a:solidFill>
              </a:rPr>
              <a:t>В'язкість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400" b="1" dirty="0" err="1" smtClean="0">
                <a:solidFill>
                  <a:srgbClr val="FF0000"/>
                </a:solidFill>
              </a:rPr>
              <a:t>розчинів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 ВМС</a:t>
            </a:r>
            <a:endParaRPr lang="ru-RU" altLang="ru-RU" sz="1800" dirty="0" smtClean="0">
              <a:solidFill>
                <a:srgbClr val="000099"/>
              </a:solidFill>
            </a:endParaRP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1600" dirty="0" smtClean="0"/>
              <a:t>   </a:t>
            </a:r>
            <a:r>
              <a:rPr lang="uk-UA" altLang="ru-RU" sz="1600" dirty="0" smtClean="0"/>
              <a:t>це відмінна риса розчинів ВМС від </a:t>
            </a:r>
            <a:r>
              <a:rPr lang="uk-UA" altLang="ru-RU" sz="1600" dirty="0" err="1" smtClean="0"/>
              <a:t>істиних</a:t>
            </a:r>
            <a:r>
              <a:rPr lang="uk-UA" altLang="ru-RU" sz="1600" dirty="0" smtClean="0"/>
              <a:t> і </a:t>
            </a:r>
            <a:r>
              <a:rPr lang="uk-UA" altLang="ru-RU" sz="1600" dirty="0" err="1" smtClean="0"/>
              <a:t>кол-х</a:t>
            </a:r>
            <a:endParaRPr lang="uk-UA" altLang="ru-RU" sz="1600" dirty="0" smtClean="0"/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uk-UA" altLang="ru-RU" sz="1600" dirty="0" smtClean="0"/>
              <a:t>    це міра </a:t>
            </a:r>
            <a:r>
              <a:rPr lang="uk-UA" altLang="ru-RU" sz="1600" dirty="0" err="1" smtClean="0"/>
              <a:t>опіру</a:t>
            </a:r>
            <a:r>
              <a:rPr lang="uk-UA" altLang="ru-RU" sz="1600" dirty="0" smtClean="0"/>
              <a:t> середовища руху</a:t>
            </a:r>
          </a:p>
          <a:p>
            <a:pPr eaLnBrk="1" hangingPunct="1">
              <a:defRPr/>
            </a:pPr>
            <a:r>
              <a:rPr lang="uk-UA" altLang="ru-RU" sz="1600" dirty="0" smtClean="0"/>
              <a:t>	</a:t>
            </a:r>
            <a:r>
              <a:rPr lang="uk-UA" altLang="ru-RU" sz="1600" u="sng" dirty="0" smtClean="0"/>
              <a:t>Причини в’язкості</a:t>
            </a:r>
            <a:r>
              <a:rPr lang="uk-UA" altLang="ru-RU" sz="1600" dirty="0" smtClean="0"/>
              <a:t>:</a:t>
            </a:r>
          </a:p>
          <a:p>
            <a:pPr marL="900113" indent="-176213" eaLnBrk="1" hangingPunct="1">
              <a:buFontTx/>
              <a:buChar char="-"/>
              <a:defRPr/>
            </a:pPr>
            <a:r>
              <a:rPr lang="uk-UA" altLang="ru-RU" sz="1600" dirty="0" smtClean="0"/>
              <a:t>макромолекули ВМС сильно пов'язані з молекулами </a:t>
            </a:r>
          </a:p>
          <a:p>
            <a:pPr eaLnBrk="1" hangingPunct="1">
              <a:defRPr/>
            </a:pPr>
            <a:r>
              <a:rPr lang="uk-UA" altLang="ru-RU" sz="1600" dirty="0" smtClean="0"/>
              <a:t>розчинника внаслідок своєї ліофільності;</a:t>
            </a:r>
          </a:p>
          <a:p>
            <a:pPr indent="723900" eaLnBrk="1" hangingPunct="1">
              <a:defRPr/>
            </a:pPr>
            <a:r>
              <a:rPr lang="uk-UA" altLang="ru-RU" sz="1600" dirty="0" smtClean="0"/>
              <a:t>- макромолекули ВМС мають великі розміри;</a:t>
            </a:r>
          </a:p>
          <a:p>
            <a:pPr indent="723900" eaLnBrk="1" hangingPunct="1">
              <a:defRPr/>
            </a:pPr>
            <a:r>
              <a:rPr lang="uk-UA" altLang="ru-RU" sz="1600" dirty="0" smtClean="0"/>
              <a:t>- сили внутрішнього тертя.</a:t>
            </a:r>
          </a:p>
          <a:p>
            <a:pPr eaLnBrk="1" hangingPunct="1">
              <a:defRPr/>
            </a:pPr>
            <a:r>
              <a:rPr lang="uk-UA" altLang="ru-RU" sz="1600" dirty="0" smtClean="0"/>
              <a:t>                                                    </a:t>
            </a:r>
          </a:p>
          <a:p>
            <a:pPr eaLnBrk="1" hangingPunct="1">
              <a:defRPr/>
            </a:pPr>
            <a:endParaRPr lang="uk-UA" altLang="ru-RU" sz="1600" dirty="0"/>
          </a:p>
          <a:p>
            <a:pPr eaLnBrk="1" hangingPunct="1">
              <a:defRPr/>
            </a:pPr>
            <a:endParaRPr lang="uk-UA" altLang="ru-RU" sz="1600" dirty="0" smtClean="0"/>
          </a:p>
          <a:p>
            <a:pPr algn="ctr" eaLnBrk="1" hangingPunct="1">
              <a:defRPr/>
            </a:pPr>
            <a:r>
              <a:rPr lang="ru-RU" altLang="ru-RU" sz="1800" b="1" dirty="0" err="1" smtClean="0"/>
              <a:t>Закони</a:t>
            </a:r>
            <a:r>
              <a:rPr lang="ru-RU" altLang="ru-RU" sz="1800" b="1" dirty="0" smtClean="0"/>
              <a:t> </a:t>
            </a:r>
            <a:r>
              <a:rPr lang="ru-RU" altLang="ru-RU" sz="1800" b="1" dirty="0" err="1" smtClean="0"/>
              <a:t>в'язкості</a:t>
            </a:r>
            <a:endParaRPr lang="ru-RU" altLang="ru-RU" sz="1800" b="1" dirty="0" smtClean="0"/>
          </a:p>
          <a:p>
            <a:pPr algn="just" eaLnBrk="1" hangingPunct="1">
              <a:defRPr/>
            </a:pPr>
            <a:r>
              <a:rPr lang="ru-RU" altLang="ru-RU" sz="1800" dirty="0" smtClean="0"/>
              <a:t>	</a:t>
            </a:r>
            <a:r>
              <a:rPr lang="ru-RU" altLang="ru-RU" sz="1800" dirty="0" err="1" smtClean="0"/>
              <a:t>Біол</a:t>
            </a:r>
            <a:r>
              <a:rPr lang="ru-RU" altLang="ru-RU" sz="1800" dirty="0" smtClean="0"/>
              <a:t>. р-ни не є </a:t>
            </a:r>
            <a:r>
              <a:rPr lang="ru-RU" altLang="ru-RU" sz="1800" dirty="0" err="1" smtClean="0"/>
              <a:t>ньютонівськими</a:t>
            </a:r>
            <a:r>
              <a:rPr lang="ru-RU" altLang="ru-RU" sz="1800" dirty="0" smtClean="0"/>
              <a:t>, </a:t>
            </a:r>
            <a:r>
              <a:rPr lang="ru-RU" altLang="ru-RU" sz="1800" dirty="0" err="1" smtClean="0"/>
              <a:t>тобто</a:t>
            </a:r>
            <a:r>
              <a:rPr lang="ru-RU" altLang="ru-RU" sz="1800" dirty="0" smtClean="0"/>
              <a:t> не </a:t>
            </a:r>
            <a:r>
              <a:rPr lang="ru-RU" altLang="ru-RU" sz="1800" dirty="0" err="1" smtClean="0"/>
              <a:t>підкоряються</a:t>
            </a:r>
            <a:r>
              <a:rPr lang="ru-RU" altLang="ru-RU" sz="1800" dirty="0" smtClean="0"/>
              <a:t> законам Ньютона і </a:t>
            </a:r>
            <a:r>
              <a:rPr lang="ru-RU" altLang="ru-RU" sz="1800" dirty="0" err="1" smtClean="0"/>
              <a:t>Пуазейля</a:t>
            </a:r>
            <a:r>
              <a:rPr lang="ru-RU" altLang="ru-RU" sz="1800" dirty="0" smtClean="0"/>
              <a:t>, </a:t>
            </a:r>
            <a:r>
              <a:rPr lang="ru-RU" altLang="ru-RU" sz="1800" dirty="0" err="1" smtClean="0"/>
              <a:t>їх</a:t>
            </a:r>
            <a:r>
              <a:rPr lang="ru-RU" altLang="ru-RU" sz="1800" dirty="0" smtClean="0"/>
              <a:t> </a:t>
            </a:r>
            <a:r>
              <a:rPr lang="ru-RU" altLang="ru-RU" sz="1800" dirty="0" err="1" smtClean="0"/>
              <a:t>в'язкість</a:t>
            </a:r>
            <a:r>
              <a:rPr lang="ru-RU" altLang="ru-RU" sz="1800" dirty="0" smtClean="0"/>
              <a:t> аномальна (</a:t>
            </a:r>
            <a:r>
              <a:rPr lang="el-GR" altLang="ru-RU" sz="1800" dirty="0" smtClean="0"/>
              <a:t>η</a:t>
            </a:r>
            <a:r>
              <a:rPr lang="ru-RU" altLang="ru-RU" sz="1100" dirty="0" smtClean="0"/>
              <a:t>ан</a:t>
            </a:r>
            <a:r>
              <a:rPr lang="ru-RU" altLang="ru-RU" sz="1800" dirty="0" smtClean="0"/>
              <a:t>) і </a:t>
            </a:r>
            <a:r>
              <a:rPr lang="ru-RU" altLang="ru-RU" sz="1800" dirty="0" err="1" smtClean="0">
                <a:solidFill>
                  <a:srgbClr val="FF0000"/>
                </a:solidFill>
              </a:rPr>
              <a:t>визначається</a:t>
            </a:r>
            <a:r>
              <a:rPr lang="ru-RU" altLang="ru-RU" sz="1800" dirty="0" smtClean="0"/>
              <a:t> </a:t>
            </a:r>
            <a:r>
              <a:rPr lang="el-GR" altLang="ru-RU" sz="1800" dirty="0" smtClean="0"/>
              <a:t>η</a:t>
            </a:r>
            <a:r>
              <a:rPr lang="ru-RU" altLang="ru-RU" sz="1800" baseline="-25000" dirty="0" smtClean="0"/>
              <a:t>ан</a:t>
            </a:r>
            <a:r>
              <a:rPr lang="ru-RU" altLang="ru-RU" sz="1800" dirty="0" smtClean="0"/>
              <a:t> =</a:t>
            </a:r>
            <a:r>
              <a:rPr lang="el-GR" altLang="ru-RU" sz="1800" dirty="0" smtClean="0"/>
              <a:t>η</a:t>
            </a:r>
            <a:r>
              <a:rPr lang="ru-RU" altLang="ru-RU" sz="1800" baseline="-25000" dirty="0" err="1" smtClean="0"/>
              <a:t>орієнт</a:t>
            </a:r>
            <a:r>
              <a:rPr lang="ru-RU" altLang="ru-RU" sz="1800" dirty="0" smtClean="0"/>
              <a:t>+</a:t>
            </a:r>
            <a:r>
              <a:rPr lang="el-GR" altLang="ru-RU" sz="1800" dirty="0" smtClean="0"/>
              <a:t>η</a:t>
            </a:r>
            <a:r>
              <a:rPr lang="ru-RU" altLang="ru-RU" sz="1800" baseline="-25000" dirty="0" err="1" smtClean="0"/>
              <a:t>структ</a:t>
            </a:r>
            <a:r>
              <a:rPr lang="ru-RU" altLang="ru-RU" sz="1800" dirty="0" smtClean="0"/>
              <a:t>:</a:t>
            </a:r>
            <a:endParaRPr lang="ru-RU" altLang="ru-RU" sz="1800" b="1" dirty="0" smtClean="0"/>
          </a:p>
          <a:p>
            <a:pPr eaLnBrk="1" hangingPunct="1">
              <a:defRPr/>
            </a:pPr>
            <a:r>
              <a:rPr lang="ru-RU" altLang="ru-RU" sz="1100" dirty="0" smtClean="0"/>
              <a:t>.</a:t>
            </a:r>
            <a:r>
              <a:rPr lang="ru-RU" altLang="ru-RU" sz="1800" dirty="0" smtClean="0"/>
              <a:t>	1) </a:t>
            </a:r>
            <a:r>
              <a:rPr lang="ru-RU" altLang="ru-RU" sz="1800" dirty="0" err="1" smtClean="0"/>
              <a:t>розмірами</a:t>
            </a:r>
            <a:r>
              <a:rPr lang="ru-RU" altLang="ru-RU" sz="1800" dirty="0" smtClean="0"/>
              <a:t> і формою </a:t>
            </a:r>
            <a:r>
              <a:rPr lang="ru-RU" altLang="ru-RU" sz="1800" dirty="0" err="1" smtClean="0"/>
              <a:t>ассоциатов</a:t>
            </a:r>
            <a:r>
              <a:rPr lang="ru-RU" altLang="ru-RU" sz="1800" dirty="0" smtClean="0"/>
              <a:t>;</a:t>
            </a:r>
          </a:p>
          <a:p>
            <a:pPr eaLnBrk="1" hangingPunct="1">
              <a:defRPr/>
            </a:pPr>
            <a:r>
              <a:rPr lang="ru-RU" altLang="ru-RU" sz="1800" dirty="0" smtClean="0"/>
              <a:t>	2) </a:t>
            </a:r>
            <a:r>
              <a:rPr lang="ru-RU" altLang="ru-RU" sz="1800" dirty="0" err="1" smtClean="0"/>
              <a:t>концентрацією</a:t>
            </a:r>
            <a:r>
              <a:rPr lang="ru-RU" altLang="ru-RU" sz="1800" dirty="0" smtClean="0"/>
              <a:t> </a:t>
            </a:r>
            <a:r>
              <a:rPr lang="ru-RU" altLang="ru-RU" sz="1800" dirty="0" err="1" smtClean="0"/>
              <a:t>розчиненої</a:t>
            </a:r>
            <a:r>
              <a:rPr lang="ru-RU" altLang="ru-RU" sz="1800" dirty="0" smtClean="0"/>
              <a:t> </a:t>
            </a:r>
            <a:r>
              <a:rPr lang="ru-RU" altLang="ru-RU" sz="1800" dirty="0" err="1" smtClean="0"/>
              <a:t>речовини</a:t>
            </a:r>
            <a:r>
              <a:rPr lang="ru-RU" altLang="ru-RU" sz="1800" dirty="0" smtClean="0"/>
              <a:t> [1906р. </a:t>
            </a:r>
            <a:r>
              <a:rPr lang="ru-RU" altLang="ru-RU" sz="1800" dirty="0" err="1" smtClean="0"/>
              <a:t>А.Ейнштейн</a:t>
            </a:r>
            <a:r>
              <a:rPr lang="ru-RU" altLang="ru-RU" sz="1800" dirty="0" smtClean="0"/>
              <a:t>] (</a:t>
            </a:r>
            <a:r>
              <a:rPr lang="uk-UA" altLang="ru-RU" sz="1800" dirty="0" smtClean="0"/>
              <a:t>залежність  пропорційна, але нелінійна через процеси структурування розчинів);</a:t>
            </a:r>
          </a:p>
          <a:p>
            <a:pPr eaLnBrk="1" hangingPunct="1">
              <a:defRPr/>
            </a:pPr>
            <a:r>
              <a:rPr lang="ru-RU" altLang="ru-RU" sz="1800" dirty="0" smtClean="0"/>
              <a:t>	3) </a:t>
            </a:r>
            <a:r>
              <a:rPr lang="ru-RU" altLang="ru-RU" sz="1800" dirty="0" err="1" smtClean="0"/>
              <a:t>вплив</a:t>
            </a:r>
            <a:r>
              <a:rPr lang="ru-RU" altLang="ru-RU" sz="1800" dirty="0" smtClean="0"/>
              <a:t> </a:t>
            </a:r>
            <a:r>
              <a:rPr lang="en-US" altLang="ru-RU" sz="1800" dirty="0" smtClean="0"/>
              <a:t>t°</a:t>
            </a:r>
            <a:r>
              <a:rPr lang="ru-RU" altLang="ru-RU" sz="1800" dirty="0" smtClean="0"/>
              <a:t>: с ↑</a:t>
            </a:r>
            <a:r>
              <a:rPr lang="en-US" altLang="ru-RU" sz="1800" dirty="0" smtClean="0"/>
              <a:t>t°</a:t>
            </a:r>
            <a:r>
              <a:rPr lang="ru-RU" altLang="ru-RU" sz="1800" dirty="0" smtClean="0"/>
              <a:t> - </a:t>
            </a:r>
            <a:r>
              <a:rPr lang="el-GR" altLang="ru-RU" sz="1800" dirty="0" smtClean="0"/>
              <a:t>η↓</a:t>
            </a:r>
            <a:r>
              <a:rPr lang="ru-RU" altLang="ru-RU" sz="1800" dirty="0" smtClean="0"/>
              <a:t>, але для </a:t>
            </a:r>
            <a:r>
              <a:rPr lang="ru-RU" altLang="ru-RU" sz="1800" dirty="0" err="1" smtClean="0"/>
              <a:t>міцних</a:t>
            </a:r>
            <a:r>
              <a:rPr lang="ru-RU" altLang="ru-RU" sz="1800" dirty="0" smtClean="0"/>
              <a:t> структур </a:t>
            </a:r>
            <a:r>
              <a:rPr lang="ru-RU" altLang="ru-RU" sz="1800" dirty="0" err="1" smtClean="0"/>
              <a:t>може</a:t>
            </a:r>
            <a:r>
              <a:rPr lang="ru-RU" altLang="ru-RU" sz="1800" dirty="0" smtClean="0"/>
              <a:t> </a:t>
            </a:r>
            <a:r>
              <a:rPr lang="el-GR" altLang="ru-RU" sz="1800" dirty="0" smtClean="0"/>
              <a:t>↑</a:t>
            </a:r>
            <a:r>
              <a:rPr lang="ru-RU" altLang="ru-RU" sz="1800" dirty="0" smtClean="0"/>
              <a:t>; </a:t>
            </a:r>
          </a:p>
          <a:p>
            <a:pPr eaLnBrk="1" hangingPunct="1">
              <a:defRPr/>
            </a:pPr>
            <a:r>
              <a:rPr lang="ru-RU" altLang="ru-RU" sz="1800" dirty="0" smtClean="0"/>
              <a:t>	4 ) </a:t>
            </a:r>
            <a:r>
              <a:rPr lang="ru-RU" altLang="ru-RU" sz="1800" dirty="0" err="1" smtClean="0"/>
              <a:t>інтенсивний</a:t>
            </a:r>
            <a:r>
              <a:rPr lang="ru-RU" altLang="ru-RU" sz="1800" dirty="0" smtClean="0"/>
              <a:t> </a:t>
            </a:r>
            <a:r>
              <a:rPr lang="ru-RU" altLang="ru-RU" sz="1800" dirty="0" err="1" smtClean="0"/>
              <a:t>рух</a:t>
            </a:r>
            <a:r>
              <a:rPr lang="ru-RU" altLang="ru-RU" sz="1800" dirty="0" smtClean="0"/>
              <a:t> </a:t>
            </a:r>
            <a:r>
              <a:rPr lang="ru-RU" altLang="ru-RU" sz="1800" dirty="0" err="1" smtClean="0"/>
              <a:t>перешкоджає</a:t>
            </a:r>
            <a:r>
              <a:rPr lang="ru-RU" altLang="ru-RU" sz="1800" dirty="0" smtClean="0"/>
              <a:t>.</a:t>
            </a:r>
          </a:p>
          <a:p>
            <a:pPr eaLnBrk="1" hangingPunct="1">
              <a:defRPr/>
            </a:pPr>
            <a:r>
              <a:rPr lang="ru-RU" altLang="ru-RU" sz="1800" dirty="0" smtClean="0"/>
              <a:t>	.</a:t>
            </a:r>
          </a:p>
          <a:p>
            <a:pPr eaLnBrk="1" hangingPunct="1">
              <a:defRPr/>
            </a:pPr>
            <a:endParaRPr lang="ru-RU" altLang="ru-RU" sz="1800" dirty="0" smtClean="0"/>
          </a:p>
          <a:p>
            <a:pPr eaLnBrk="1" hangingPunct="1">
              <a:defRPr/>
            </a:pPr>
            <a:endParaRPr lang="ru-RU" altLang="ru-RU" sz="1800" dirty="0" smtClean="0"/>
          </a:p>
          <a:p>
            <a:pPr eaLnBrk="1" hangingPunct="1">
              <a:defRPr/>
            </a:pPr>
            <a:endParaRPr lang="ru-RU" altLang="ru-RU" sz="1800" dirty="0" smtClean="0">
              <a:solidFill>
                <a:srgbClr val="000099"/>
              </a:solidFill>
            </a:endParaRPr>
          </a:p>
        </p:txBody>
      </p:sp>
      <p:sp>
        <p:nvSpPr>
          <p:cNvPr id="27656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2765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27658" name="TextBox 10"/>
          <p:cNvSpPr txBox="1">
            <a:spLocks noChangeArrowheads="1"/>
          </p:cNvSpPr>
          <p:nvPr/>
        </p:nvSpPr>
        <p:spPr bwMode="auto">
          <a:xfrm>
            <a:off x="-17060" y="5395118"/>
            <a:ext cx="40386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800" b="1"/>
              <a:t>Для клітинної рідини - цитоплазми залежність від температури наступна: вище 40-50 </a:t>
            </a:r>
            <a:r>
              <a:rPr lang="en-US" altLang="ru-RU" sz="1800" b="1"/>
              <a:t>º</a:t>
            </a:r>
            <a:r>
              <a:rPr lang="ru-RU" altLang="ru-RU" sz="1800" b="1"/>
              <a:t>С і нижче 12-15 </a:t>
            </a:r>
            <a:r>
              <a:rPr lang="en-US" altLang="ru-RU" sz="1800" b="1"/>
              <a:t>º</a:t>
            </a:r>
            <a:r>
              <a:rPr lang="ru-RU" altLang="ru-RU" sz="1800" b="1"/>
              <a:t>С в'язкість збільшується.</a:t>
            </a:r>
            <a:endParaRPr lang="ru-RU" altLang="ru-RU" sz="1800"/>
          </a:p>
        </p:txBody>
      </p:sp>
      <p:sp>
        <p:nvSpPr>
          <p:cNvPr id="27659" name="TextBox 11"/>
          <p:cNvSpPr txBox="1">
            <a:spLocks noChangeArrowheads="1"/>
          </p:cNvSpPr>
          <p:nvPr/>
        </p:nvSpPr>
        <p:spPr bwMode="auto">
          <a:xfrm>
            <a:off x="3828256" y="4992338"/>
            <a:ext cx="54498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600" b="1" dirty="0" err="1"/>
              <a:t>Залежність</a:t>
            </a:r>
            <a:r>
              <a:rPr lang="ru-RU" altLang="ru-RU" sz="1600" b="1" dirty="0"/>
              <a:t> </a:t>
            </a:r>
            <a:r>
              <a:rPr lang="ru-RU" altLang="ru-RU" sz="1600" b="1" dirty="0" err="1"/>
              <a:t>в'язкості</a:t>
            </a:r>
            <a:r>
              <a:rPr lang="ru-RU" altLang="ru-RU" sz="1600" b="1" dirty="0"/>
              <a:t> </a:t>
            </a:r>
            <a:r>
              <a:rPr lang="ru-RU" altLang="ru-RU" sz="1600" b="1" dirty="0" err="1"/>
              <a:t>від</a:t>
            </a:r>
            <a:r>
              <a:rPr lang="ru-RU" altLang="ru-RU" sz="1600" b="1" dirty="0"/>
              <a:t> </a:t>
            </a:r>
            <a:r>
              <a:rPr lang="ru-RU" altLang="ru-RU" sz="1600" b="1" dirty="0" err="1"/>
              <a:t>конц</a:t>
            </a:r>
            <a:r>
              <a:rPr lang="ru-RU" altLang="ru-RU" sz="1600" b="1" dirty="0"/>
              <a:t>. </a:t>
            </a:r>
            <a:r>
              <a:rPr lang="ru-RU" altLang="ru-RU" sz="1600" b="1" dirty="0" err="1"/>
              <a:t>розчиненої</a:t>
            </a:r>
            <a:r>
              <a:rPr lang="ru-RU" altLang="ru-RU" sz="1600" b="1" dirty="0"/>
              <a:t> </a:t>
            </a:r>
            <a:r>
              <a:rPr lang="ru-RU" altLang="ru-RU" sz="1600" b="1" dirty="0" err="1"/>
              <a:t>речовини</a:t>
            </a:r>
            <a:endParaRPr lang="ru-RU" altLang="ru-RU" sz="1600" b="1" dirty="0"/>
          </a:p>
        </p:txBody>
      </p:sp>
      <p:cxnSp>
        <p:nvCxnSpPr>
          <p:cNvPr id="27660" name="Прямая со стрелкой 13"/>
          <p:cNvCxnSpPr>
            <a:cxnSpLocks noChangeShapeType="1"/>
          </p:cNvCxnSpPr>
          <p:nvPr/>
        </p:nvCxnSpPr>
        <p:spPr bwMode="auto">
          <a:xfrm flipV="1">
            <a:off x="4191000" y="5257800"/>
            <a:ext cx="0" cy="13716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61" name="Прямая со стрелкой 15"/>
          <p:cNvCxnSpPr>
            <a:cxnSpLocks noChangeShapeType="1"/>
          </p:cNvCxnSpPr>
          <p:nvPr/>
        </p:nvCxnSpPr>
        <p:spPr bwMode="auto">
          <a:xfrm>
            <a:off x="4191000" y="6629400"/>
            <a:ext cx="33528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62" name="Прямая соединительная линия 17"/>
          <p:cNvCxnSpPr>
            <a:cxnSpLocks noChangeShapeType="1"/>
          </p:cNvCxnSpPr>
          <p:nvPr/>
        </p:nvCxnSpPr>
        <p:spPr bwMode="auto">
          <a:xfrm>
            <a:off x="4191000" y="6400800"/>
            <a:ext cx="1524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63" name="Прямая соединительная линия 18"/>
          <p:cNvCxnSpPr>
            <a:cxnSpLocks noChangeShapeType="1"/>
          </p:cNvCxnSpPr>
          <p:nvPr/>
        </p:nvCxnSpPr>
        <p:spPr bwMode="auto">
          <a:xfrm>
            <a:off x="4495800" y="6400800"/>
            <a:ext cx="1524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64" name="Прямая соединительная линия 19"/>
          <p:cNvCxnSpPr>
            <a:cxnSpLocks noChangeShapeType="1"/>
          </p:cNvCxnSpPr>
          <p:nvPr/>
        </p:nvCxnSpPr>
        <p:spPr bwMode="auto">
          <a:xfrm>
            <a:off x="4800600" y="6400800"/>
            <a:ext cx="1524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65" name="Прямая соединительная линия 20"/>
          <p:cNvCxnSpPr>
            <a:cxnSpLocks noChangeShapeType="1"/>
          </p:cNvCxnSpPr>
          <p:nvPr/>
        </p:nvCxnSpPr>
        <p:spPr bwMode="auto">
          <a:xfrm>
            <a:off x="4648200" y="6858000"/>
            <a:ext cx="1524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66" name="Прямая соединительная линия 21"/>
          <p:cNvCxnSpPr>
            <a:cxnSpLocks noChangeShapeType="1"/>
          </p:cNvCxnSpPr>
          <p:nvPr/>
        </p:nvCxnSpPr>
        <p:spPr bwMode="auto">
          <a:xfrm>
            <a:off x="5105400" y="6400800"/>
            <a:ext cx="1524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67" name="Прямая соединительная линия 22"/>
          <p:cNvCxnSpPr>
            <a:cxnSpLocks noChangeShapeType="1"/>
          </p:cNvCxnSpPr>
          <p:nvPr/>
        </p:nvCxnSpPr>
        <p:spPr bwMode="auto">
          <a:xfrm>
            <a:off x="5410200" y="6400800"/>
            <a:ext cx="1524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68" name="Прямая соединительная линия 23"/>
          <p:cNvCxnSpPr>
            <a:cxnSpLocks noChangeShapeType="1"/>
          </p:cNvCxnSpPr>
          <p:nvPr/>
        </p:nvCxnSpPr>
        <p:spPr bwMode="auto">
          <a:xfrm>
            <a:off x="5715000" y="6400800"/>
            <a:ext cx="1524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69" name="Прямая соединительная линия 24"/>
          <p:cNvCxnSpPr>
            <a:cxnSpLocks noChangeShapeType="1"/>
          </p:cNvCxnSpPr>
          <p:nvPr/>
        </p:nvCxnSpPr>
        <p:spPr bwMode="auto">
          <a:xfrm>
            <a:off x="6019800" y="6400800"/>
            <a:ext cx="1524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70" name="Прямая соединительная линия 25"/>
          <p:cNvCxnSpPr>
            <a:cxnSpLocks noChangeShapeType="1"/>
          </p:cNvCxnSpPr>
          <p:nvPr/>
        </p:nvCxnSpPr>
        <p:spPr bwMode="auto">
          <a:xfrm>
            <a:off x="6324600" y="6400800"/>
            <a:ext cx="1524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71" name="Прямая соединительная линия 26"/>
          <p:cNvCxnSpPr>
            <a:cxnSpLocks noChangeShapeType="1"/>
          </p:cNvCxnSpPr>
          <p:nvPr/>
        </p:nvCxnSpPr>
        <p:spPr bwMode="auto">
          <a:xfrm>
            <a:off x="6629400" y="6400800"/>
            <a:ext cx="1524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72" name="Прямая соединительная линия 29"/>
          <p:cNvCxnSpPr>
            <a:cxnSpLocks noChangeShapeType="1"/>
          </p:cNvCxnSpPr>
          <p:nvPr/>
        </p:nvCxnSpPr>
        <p:spPr bwMode="auto">
          <a:xfrm flipV="1">
            <a:off x="4191000" y="6172200"/>
            <a:ext cx="2590800" cy="2286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73" name="Прямая соединительная линия 33"/>
          <p:cNvCxnSpPr>
            <a:cxnSpLocks noChangeShapeType="1"/>
          </p:cNvCxnSpPr>
          <p:nvPr/>
        </p:nvCxnSpPr>
        <p:spPr bwMode="auto">
          <a:xfrm flipV="1">
            <a:off x="4191000" y="5867400"/>
            <a:ext cx="2514600" cy="5334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" name="Полилиния 34"/>
          <p:cNvSpPr/>
          <p:nvPr/>
        </p:nvSpPr>
        <p:spPr bwMode="auto">
          <a:xfrm>
            <a:off x="4198938" y="5257800"/>
            <a:ext cx="2286000" cy="1106488"/>
          </a:xfrm>
          <a:custGeom>
            <a:avLst/>
            <a:gdLst>
              <a:gd name="connsiteX0" fmla="*/ 0 w 2286000"/>
              <a:gd name="connsiteY0" fmla="*/ 1106905 h 1106905"/>
              <a:gd name="connsiteX1" fmla="*/ 1828800 w 2286000"/>
              <a:gd name="connsiteY1" fmla="*/ 517358 h 1106905"/>
              <a:gd name="connsiteX2" fmla="*/ 2286000 w 2286000"/>
              <a:gd name="connsiteY2" fmla="*/ 0 h 1106905"/>
              <a:gd name="connsiteX3" fmla="*/ 2286000 w 2286000"/>
              <a:gd name="connsiteY3" fmla="*/ 0 h 1106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1106905">
                <a:moveTo>
                  <a:pt x="0" y="1106905"/>
                </a:moveTo>
                <a:cubicBezTo>
                  <a:pt x="723900" y="904373"/>
                  <a:pt x="1447800" y="701842"/>
                  <a:pt x="1828800" y="517358"/>
                </a:cubicBezTo>
                <a:cubicBezTo>
                  <a:pt x="2209800" y="332874"/>
                  <a:pt x="2286000" y="0"/>
                  <a:pt x="2286000" y="0"/>
                </a:cubicBezTo>
                <a:lnTo>
                  <a:pt x="2286000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chemeClr val="bg1"/>
            </a:outerShdw>
          </a:effectLst>
          <a:extLst/>
        </p:spPr>
        <p:txBody>
          <a:bodyPr>
            <a:spAutoFit/>
          </a:bodyPr>
          <a:lstStyle/>
          <a:p>
            <a:pPr eaLnBrk="1" hangingPunct="1">
              <a:defRPr/>
            </a:pPr>
            <a:endParaRPr lang="ru-RU" sz="1800"/>
          </a:p>
        </p:txBody>
      </p:sp>
      <p:sp>
        <p:nvSpPr>
          <p:cNvPr id="27675" name="TextBox 35"/>
          <p:cNvSpPr txBox="1">
            <a:spLocks noChangeArrowheads="1"/>
          </p:cNvSpPr>
          <p:nvPr/>
        </p:nvSpPr>
        <p:spPr bwMode="auto">
          <a:xfrm>
            <a:off x="3886200" y="5257800"/>
            <a:ext cx="228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l-GR" altLang="ru-RU" sz="2400"/>
              <a:t>η</a:t>
            </a:r>
            <a:endParaRPr lang="ru-RU" altLang="ru-RU" sz="2400"/>
          </a:p>
        </p:txBody>
      </p:sp>
      <p:sp>
        <p:nvSpPr>
          <p:cNvPr id="27676" name="TextBox 36"/>
          <p:cNvSpPr txBox="1">
            <a:spLocks noChangeArrowheads="1"/>
          </p:cNvSpPr>
          <p:nvPr/>
        </p:nvSpPr>
        <p:spPr bwMode="auto">
          <a:xfrm>
            <a:off x="7543800" y="6553200"/>
            <a:ext cx="381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800"/>
              <a:t>С</a:t>
            </a:r>
          </a:p>
        </p:txBody>
      </p:sp>
      <p:sp>
        <p:nvSpPr>
          <p:cNvPr id="27677" name="TextBox 37"/>
          <p:cNvSpPr txBox="1">
            <a:spLocks noChangeArrowheads="1"/>
          </p:cNvSpPr>
          <p:nvPr/>
        </p:nvSpPr>
        <p:spPr bwMode="auto">
          <a:xfrm>
            <a:off x="6553200" y="5181600"/>
            <a:ext cx="838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600"/>
              <a:t>ВМС</a:t>
            </a:r>
          </a:p>
        </p:txBody>
      </p:sp>
      <p:sp>
        <p:nvSpPr>
          <p:cNvPr id="27678" name="TextBox 38"/>
          <p:cNvSpPr txBox="1">
            <a:spLocks noChangeArrowheads="1"/>
          </p:cNvSpPr>
          <p:nvPr/>
        </p:nvSpPr>
        <p:spPr bwMode="auto">
          <a:xfrm>
            <a:off x="6781800" y="5562600"/>
            <a:ext cx="16002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600" dirty="0" err="1"/>
              <a:t>Колоїдні</a:t>
            </a:r>
            <a:r>
              <a:rPr lang="ru-RU" altLang="ru-RU" sz="1600" dirty="0"/>
              <a:t> р-ни</a:t>
            </a:r>
          </a:p>
          <a:p>
            <a:pPr eaLnBrk="1" hangingPunct="1"/>
            <a:endParaRPr lang="ru-RU" altLang="ru-RU" sz="1600" dirty="0"/>
          </a:p>
          <a:p>
            <a:pPr eaLnBrk="1" hangingPunct="1"/>
            <a:r>
              <a:rPr lang="ru-RU" altLang="ru-RU" sz="1600" dirty="0"/>
              <a:t>НМВ</a:t>
            </a:r>
          </a:p>
        </p:txBody>
      </p:sp>
      <p:sp>
        <p:nvSpPr>
          <p:cNvPr id="27679" name="Блок-схема: магнитный диск 45"/>
          <p:cNvSpPr>
            <a:spLocks noChangeArrowheads="1"/>
          </p:cNvSpPr>
          <p:nvPr/>
        </p:nvSpPr>
        <p:spPr bwMode="auto">
          <a:xfrm>
            <a:off x="7162800" y="685800"/>
            <a:ext cx="1524000" cy="1905000"/>
          </a:xfrm>
          <a:prstGeom prst="flowChartMagneticDisk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27680" name="Овал 47"/>
          <p:cNvSpPr>
            <a:spLocks noChangeArrowheads="1"/>
          </p:cNvSpPr>
          <p:nvPr/>
        </p:nvSpPr>
        <p:spPr bwMode="auto">
          <a:xfrm>
            <a:off x="7162800" y="1981200"/>
            <a:ext cx="1524000" cy="60960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27681" name="Овал 48"/>
          <p:cNvSpPr>
            <a:spLocks noChangeArrowheads="1"/>
          </p:cNvSpPr>
          <p:nvPr/>
        </p:nvSpPr>
        <p:spPr bwMode="auto">
          <a:xfrm>
            <a:off x="7391400" y="838200"/>
            <a:ext cx="990600" cy="30480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27682" name="Овал 49"/>
          <p:cNvSpPr>
            <a:spLocks noChangeArrowheads="1"/>
          </p:cNvSpPr>
          <p:nvPr/>
        </p:nvSpPr>
        <p:spPr bwMode="auto">
          <a:xfrm>
            <a:off x="7467600" y="2133600"/>
            <a:ext cx="990600" cy="30480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eaLnBrk="1" hangingPunct="1"/>
            <a:endParaRPr lang="ru-RU" altLang="ru-RU" sz="1800"/>
          </a:p>
        </p:txBody>
      </p:sp>
      <p:cxnSp>
        <p:nvCxnSpPr>
          <p:cNvPr id="27683" name="Прямая соединительная линия 51"/>
          <p:cNvCxnSpPr>
            <a:cxnSpLocks noChangeShapeType="1"/>
          </p:cNvCxnSpPr>
          <p:nvPr/>
        </p:nvCxnSpPr>
        <p:spPr bwMode="auto">
          <a:xfrm>
            <a:off x="7162800" y="990600"/>
            <a:ext cx="15240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84" name="Прямая со стрелкой 53"/>
          <p:cNvCxnSpPr>
            <a:cxnSpLocks noChangeShapeType="1"/>
          </p:cNvCxnSpPr>
          <p:nvPr/>
        </p:nvCxnSpPr>
        <p:spPr bwMode="auto">
          <a:xfrm>
            <a:off x="7924800" y="381000"/>
            <a:ext cx="0" cy="6096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85" name="Прямая со стрелкой 55"/>
          <p:cNvCxnSpPr>
            <a:cxnSpLocks noChangeShapeType="1"/>
          </p:cNvCxnSpPr>
          <p:nvPr/>
        </p:nvCxnSpPr>
        <p:spPr bwMode="auto">
          <a:xfrm>
            <a:off x="7162800" y="990600"/>
            <a:ext cx="0" cy="3810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86" name="Прямая со стрелкой 57"/>
          <p:cNvCxnSpPr>
            <a:cxnSpLocks noChangeShapeType="1"/>
          </p:cNvCxnSpPr>
          <p:nvPr/>
        </p:nvCxnSpPr>
        <p:spPr bwMode="auto">
          <a:xfrm>
            <a:off x="8686800" y="990600"/>
            <a:ext cx="0" cy="3810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87" name="Прямая со стрелкой 59"/>
          <p:cNvCxnSpPr>
            <a:cxnSpLocks noChangeShapeType="1"/>
          </p:cNvCxnSpPr>
          <p:nvPr/>
        </p:nvCxnSpPr>
        <p:spPr bwMode="auto">
          <a:xfrm>
            <a:off x="7543800" y="990600"/>
            <a:ext cx="0" cy="5334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88" name="Прямая со стрелкой 61"/>
          <p:cNvCxnSpPr>
            <a:cxnSpLocks noChangeShapeType="1"/>
          </p:cNvCxnSpPr>
          <p:nvPr/>
        </p:nvCxnSpPr>
        <p:spPr bwMode="auto">
          <a:xfrm>
            <a:off x="8229600" y="990600"/>
            <a:ext cx="0" cy="5334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89" name="Прямая со стрелкой 63"/>
          <p:cNvCxnSpPr>
            <a:cxnSpLocks noChangeShapeType="1"/>
          </p:cNvCxnSpPr>
          <p:nvPr/>
        </p:nvCxnSpPr>
        <p:spPr bwMode="auto">
          <a:xfrm>
            <a:off x="7924800" y="990600"/>
            <a:ext cx="0" cy="9144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90" name="TextBox 66"/>
          <p:cNvSpPr txBox="1">
            <a:spLocks noChangeArrowheads="1"/>
          </p:cNvSpPr>
          <p:nvPr/>
        </p:nvSpPr>
        <p:spPr bwMode="auto">
          <a:xfrm>
            <a:off x="7315200" y="152400"/>
            <a:ext cx="45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sz="1800"/>
              <a:t>F</a:t>
            </a:r>
            <a:endParaRPr lang="ru-RU" altLang="ru-RU" sz="1800"/>
          </a:p>
        </p:txBody>
      </p:sp>
      <p:sp>
        <p:nvSpPr>
          <p:cNvPr id="27691" name="TextBox 67"/>
          <p:cNvSpPr txBox="1">
            <a:spLocks noChangeArrowheads="1"/>
          </p:cNvSpPr>
          <p:nvPr/>
        </p:nvSpPr>
        <p:spPr bwMode="auto">
          <a:xfrm>
            <a:off x="5791200" y="1766887"/>
            <a:ext cx="14478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600" dirty="0" err="1"/>
              <a:t>ламінарний</a:t>
            </a:r>
            <a:r>
              <a:rPr lang="ru-RU" altLang="ru-RU" sz="1600" dirty="0"/>
              <a:t> </a:t>
            </a:r>
            <a:r>
              <a:rPr lang="ru-RU" altLang="ru-RU" sz="1600" dirty="0" err="1"/>
              <a:t>потік</a:t>
            </a:r>
            <a:endParaRPr lang="ru-RU" altLang="ru-RU" sz="1600" dirty="0"/>
          </a:p>
        </p:txBody>
      </p:sp>
      <p:sp>
        <p:nvSpPr>
          <p:cNvPr id="27693" name="Line 47"/>
          <p:cNvSpPr>
            <a:spLocks noChangeShapeType="1"/>
          </p:cNvSpPr>
          <p:nvPr/>
        </p:nvSpPr>
        <p:spPr bwMode="auto">
          <a:xfrm>
            <a:off x="7924800" y="2438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2098933"/>
            <a:ext cx="30162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altLang="ru-RU" sz="1400" b="1" dirty="0" smtClean="0"/>
              <a:t>*Ламінарний потік</a:t>
            </a:r>
          </a:p>
          <a:p>
            <a:r>
              <a:rPr lang="uk-UA" altLang="ru-RU" sz="1400" dirty="0" smtClean="0"/>
              <a:t>швидкість витікання в центрі значно більше, чим біля стінок </a:t>
            </a:r>
            <a:endParaRPr lang="ru-R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2781305" y="2176790"/>
            <a:ext cx="31241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eaLnBrk="1" hangingPunct="1">
              <a:defRPr/>
            </a:pPr>
            <a:r>
              <a:rPr lang="uk-UA" altLang="ru-RU" sz="1400" b="1" dirty="0">
                <a:solidFill>
                  <a:srgbClr val="000000"/>
                </a:solidFill>
              </a:rPr>
              <a:t>** Турбулентний </a:t>
            </a:r>
            <a:r>
              <a:rPr lang="uk-UA" altLang="ru-RU" sz="1400" b="1" dirty="0" smtClean="0">
                <a:solidFill>
                  <a:srgbClr val="000000"/>
                </a:solidFill>
              </a:rPr>
              <a:t>потік</a:t>
            </a:r>
          </a:p>
          <a:p>
            <a:pPr lvl="0" eaLnBrk="1" hangingPunct="1">
              <a:defRPr/>
            </a:pPr>
            <a:r>
              <a:rPr lang="uk-UA" altLang="ru-RU" sz="1400" dirty="0" smtClean="0">
                <a:solidFill>
                  <a:srgbClr val="000000"/>
                </a:solidFill>
              </a:rPr>
              <a:t>зміщення шарів рідини, </a:t>
            </a:r>
            <a:r>
              <a:rPr lang="uk-UA" altLang="ru-RU" sz="1400" dirty="0" err="1" smtClean="0">
                <a:solidFill>
                  <a:srgbClr val="000000"/>
                </a:solidFill>
              </a:rPr>
              <a:t>завіхрення</a:t>
            </a:r>
            <a:endParaRPr lang="uk-UA" altLang="ru-RU" sz="1400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02882" y="2819400"/>
            <a:ext cx="14475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200" dirty="0" smtClean="0"/>
              <a:t>швидкість велика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2"/>
          <p:cNvSpPr>
            <a:spLocks noGrp="1"/>
          </p:cNvSpPr>
          <p:nvPr>
            <p:ph type="title"/>
          </p:nvPr>
        </p:nvSpPr>
        <p:spPr>
          <a:xfrm>
            <a:off x="457200" y="7938"/>
            <a:ext cx="8229600" cy="906462"/>
          </a:xfrm>
        </p:spPr>
        <p:txBody>
          <a:bodyPr/>
          <a:lstStyle/>
          <a:p>
            <a:r>
              <a:rPr lang="ru-RU" altLang="ru-RU" smtClean="0"/>
              <a:t>ПЛАН ЛЕКЦІЇ</a:t>
            </a:r>
          </a:p>
        </p:txBody>
      </p:sp>
      <p:sp>
        <p:nvSpPr>
          <p:cNvPr id="3075" name="Объект 3"/>
          <p:cNvSpPr>
            <a:spLocks noGrp="1"/>
          </p:cNvSpPr>
          <p:nvPr>
            <p:ph idx="1"/>
          </p:nvPr>
        </p:nvSpPr>
        <p:spPr>
          <a:xfrm>
            <a:off x="152400" y="990600"/>
            <a:ext cx="8229600" cy="4525963"/>
          </a:xfrm>
        </p:spPr>
        <p:txBody>
          <a:bodyPr/>
          <a:lstStyle/>
          <a:p>
            <a:pPr marL="514350" indent="-514350">
              <a:buFontTx/>
              <a:buAutoNum type="arabicPeriod"/>
            </a:pPr>
            <a:r>
              <a:rPr lang="ru-RU" altLang="ru-RU" smtClean="0"/>
              <a:t>ВМС. Класифікація.</a:t>
            </a:r>
          </a:p>
          <a:p>
            <a:pPr marL="514350" indent="-514350">
              <a:buFontTx/>
              <a:buAutoNum type="arabicPeriod"/>
            </a:pPr>
            <a:r>
              <a:rPr lang="ru-RU" altLang="ru-RU" smtClean="0"/>
              <a:t>Механізм утворення розчинів ВМС.</a:t>
            </a:r>
          </a:p>
          <a:p>
            <a:pPr marL="514350" indent="-514350">
              <a:buFontTx/>
              <a:buAutoNum type="arabicPeriod"/>
            </a:pPr>
            <a:r>
              <a:rPr lang="ru-RU" altLang="ru-RU" smtClean="0"/>
              <a:t>Висолювання.</a:t>
            </a:r>
          </a:p>
          <a:p>
            <a:pPr marL="514350" indent="-514350">
              <a:buFontTx/>
              <a:buAutoNum type="arabicPeriod"/>
            </a:pPr>
            <a:r>
              <a:rPr lang="ru-RU" altLang="ru-RU" smtClean="0"/>
              <a:t>Денатурація, коацервація.</a:t>
            </a:r>
          </a:p>
          <a:p>
            <a:pPr marL="514350" indent="-514350">
              <a:buFontTx/>
              <a:buAutoNum type="arabicPeriod"/>
            </a:pPr>
            <a:r>
              <a:rPr lang="ru-RU" altLang="ru-RU" smtClean="0"/>
              <a:t>Гелеутворення.</a:t>
            </a:r>
          </a:p>
          <a:p>
            <a:pPr marL="514350" indent="-514350">
              <a:buFontTx/>
              <a:buAutoNum type="arabicPeriod"/>
            </a:pPr>
            <a:r>
              <a:rPr lang="ru-RU" altLang="ru-RU" smtClean="0"/>
              <a:t>Мембранна рівновага Доннана.</a:t>
            </a:r>
          </a:p>
          <a:p>
            <a:pPr marL="514350" indent="-514350">
              <a:buFontTx/>
              <a:buAutoNum type="arabicPeriod"/>
            </a:pPr>
            <a:r>
              <a:rPr lang="ru-RU" altLang="ru-RU" smtClean="0"/>
              <a:t>В'язкість розчинів ВМС.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0"/>
          <a:stretch>
            <a:fillRect/>
          </a:stretch>
        </p:blipFill>
        <p:spPr bwMode="auto">
          <a:xfrm>
            <a:off x="6248400" y="3462338"/>
            <a:ext cx="28956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28800"/>
            <a:ext cx="9144000" cy="5029200"/>
          </a:xfrm>
        </p:spPr>
        <p:txBody>
          <a:bodyPr/>
          <a:lstStyle/>
          <a:p>
            <a:pPr algn="l" eaLnBrk="1" hangingPunct="1"/>
            <a:r>
              <a:rPr lang="en-US" sz="2000" smtClean="0">
                <a:solidFill>
                  <a:schemeClr val="tx1"/>
                </a:solidFill>
              </a:rPr>
              <a:t/>
            </a:r>
            <a:br>
              <a:rPr lang="en-US" sz="2000" smtClean="0">
                <a:solidFill>
                  <a:schemeClr val="tx1"/>
                </a:solidFill>
              </a:rPr>
            </a:br>
            <a:r>
              <a:rPr lang="en-US" sz="2000" smtClean="0">
                <a:solidFill>
                  <a:schemeClr val="tx1"/>
                </a:solidFill>
              </a:rPr>
              <a:t/>
            </a:r>
            <a:br>
              <a:rPr lang="en-US" sz="2000" smtClean="0">
                <a:solidFill>
                  <a:schemeClr val="tx1"/>
                </a:solidFill>
              </a:rPr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b="1" smtClean="0"/>
              <a:t>	</a:t>
            </a:r>
            <a:r>
              <a:rPr lang="en-US" sz="2000" b="1" u="sng" smtClean="0"/>
              <a:t>II. </a:t>
            </a:r>
            <a:r>
              <a:rPr lang="uk-UA" sz="2000" b="1" u="sng" smtClean="0"/>
              <a:t>За просторовою будовою макромолекули:</a:t>
            </a:r>
            <a:r>
              <a:rPr lang="uk-UA" sz="2000" i="1" smtClean="0"/>
              <a:t/>
            </a:r>
            <a:br>
              <a:rPr lang="uk-UA" sz="2000" i="1" smtClean="0"/>
            </a:br>
            <a:r>
              <a:rPr lang="ru-RU" sz="2000" i="1" smtClean="0"/>
              <a:t> - </a:t>
            </a:r>
            <a:r>
              <a:rPr lang="uk-UA" sz="2000" b="1" smtClean="0">
                <a:solidFill>
                  <a:srgbClr val="FF0000"/>
                </a:solidFill>
              </a:rPr>
              <a:t>Лінійні </a:t>
            </a:r>
            <a:r>
              <a:rPr lang="uk-UA" sz="2000" b="1" smtClean="0">
                <a:solidFill>
                  <a:schemeClr val="tx1"/>
                </a:solidFill>
              </a:rPr>
              <a:t>- </a:t>
            </a:r>
            <a:r>
              <a:rPr lang="uk-UA" sz="2000" smtClean="0">
                <a:solidFill>
                  <a:schemeClr val="tx1"/>
                </a:solidFill>
              </a:rPr>
              <a:t>(а) побудовані з лінійних </a:t>
            </a:r>
            <a:br>
              <a:rPr lang="uk-UA" sz="2000" smtClean="0">
                <a:solidFill>
                  <a:schemeClr val="tx1"/>
                </a:solidFill>
              </a:rPr>
            </a:br>
            <a:r>
              <a:rPr lang="uk-UA" sz="2000" smtClean="0">
                <a:solidFill>
                  <a:schemeClr val="tx1"/>
                </a:solidFill>
              </a:rPr>
              <a:t>ланцюжків (Каучук) або витягнутих </a:t>
            </a:r>
            <a:br>
              <a:rPr lang="uk-UA" sz="2000" smtClean="0">
                <a:solidFill>
                  <a:schemeClr val="tx1"/>
                </a:solidFill>
              </a:rPr>
            </a:br>
            <a:r>
              <a:rPr lang="uk-UA" sz="2000" smtClean="0">
                <a:solidFill>
                  <a:schemeClr val="tx1"/>
                </a:solidFill>
              </a:rPr>
              <a:t>послідовних циклів (целюлоза)</a:t>
            </a:r>
            <a:br>
              <a:rPr lang="uk-UA" sz="2000" smtClean="0">
                <a:solidFill>
                  <a:schemeClr val="tx1"/>
                </a:solidFill>
              </a:rPr>
            </a:br>
            <a:r>
              <a:rPr lang="ru-RU" sz="2000" smtClean="0"/>
              <a:t>  </a:t>
            </a:r>
            <a:r>
              <a:rPr lang="ru-RU" sz="2000" i="1" smtClean="0"/>
              <a:t>- </a:t>
            </a:r>
            <a:r>
              <a:rPr lang="uk-UA" sz="2000" b="1" smtClean="0">
                <a:solidFill>
                  <a:srgbClr val="FF0000"/>
                </a:solidFill>
              </a:rPr>
              <a:t>Розгалужені </a:t>
            </a:r>
            <a:r>
              <a:rPr lang="uk-UA" sz="2000" smtClean="0">
                <a:solidFill>
                  <a:schemeClr val="tx1"/>
                </a:solidFill>
              </a:rPr>
              <a:t>- (б) мають ланцюги </a:t>
            </a:r>
            <a:br>
              <a:rPr lang="uk-UA" sz="2000" smtClean="0">
                <a:solidFill>
                  <a:schemeClr val="tx1"/>
                </a:solidFill>
              </a:rPr>
            </a:br>
            <a:r>
              <a:rPr lang="uk-UA" sz="2000" smtClean="0">
                <a:solidFill>
                  <a:schemeClr val="tx1"/>
                </a:solidFill>
              </a:rPr>
              <a:t>з бічними розгалуженнями (фракція </a:t>
            </a:r>
            <a:br>
              <a:rPr lang="uk-UA" sz="2000" smtClean="0">
                <a:solidFill>
                  <a:schemeClr val="tx1"/>
                </a:solidFill>
              </a:rPr>
            </a:br>
            <a:r>
              <a:rPr lang="uk-UA" sz="2000" smtClean="0">
                <a:solidFill>
                  <a:schemeClr val="tx1"/>
                </a:solidFill>
              </a:rPr>
              <a:t>крохмалю - амилопектин, деякі штучні. волокна)</a:t>
            </a:r>
            <a:br>
              <a:rPr lang="uk-UA" sz="2000" smtClean="0">
                <a:solidFill>
                  <a:schemeClr val="tx1"/>
                </a:solidFill>
              </a:rPr>
            </a:br>
            <a:r>
              <a:rPr lang="uk-UA" sz="2000" i="1" smtClean="0"/>
              <a:t>-</a:t>
            </a:r>
            <a:r>
              <a:rPr lang="uk-UA" sz="2000" b="1" i="1" smtClean="0"/>
              <a:t> </a:t>
            </a:r>
            <a:r>
              <a:rPr lang="uk-UA" sz="2000" b="1" smtClean="0">
                <a:solidFill>
                  <a:srgbClr val="FF0000"/>
                </a:solidFill>
              </a:rPr>
              <a:t>Сітчасті або просторові </a:t>
            </a:r>
            <a:r>
              <a:rPr lang="uk-UA" sz="2000" smtClean="0">
                <a:solidFill>
                  <a:schemeClr val="tx1"/>
                </a:solidFill>
              </a:rPr>
              <a:t>- (в) коли</a:t>
            </a:r>
            <a:br>
              <a:rPr lang="uk-UA" sz="2000" smtClean="0">
                <a:solidFill>
                  <a:schemeClr val="tx1"/>
                </a:solidFill>
              </a:rPr>
            </a:br>
            <a:r>
              <a:rPr lang="uk-UA" sz="2000" smtClean="0">
                <a:solidFill>
                  <a:schemeClr val="tx1"/>
                </a:solidFill>
              </a:rPr>
              <a:t>з'єдн.  відрізки ланцюга хім. зв'язком,</a:t>
            </a:r>
            <a:br>
              <a:rPr lang="uk-UA" sz="2000" smtClean="0">
                <a:solidFill>
                  <a:schemeClr val="tx1"/>
                </a:solidFill>
              </a:rPr>
            </a:br>
            <a:r>
              <a:rPr lang="uk-UA" sz="2000" smtClean="0">
                <a:solidFill>
                  <a:schemeClr val="tx1"/>
                </a:solidFill>
              </a:rPr>
              <a:t>утворюючи просторову сітку (глікоген,</a:t>
            </a:r>
            <a:br>
              <a:rPr lang="uk-UA" sz="2000" smtClean="0">
                <a:solidFill>
                  <a:schemeClr val="tx1"/>
                </a:solidFill>
              </a:rPr>
            </a:br>
            <a:r>
              <a:rPr lang="uk-UA" sz="2000" smtClean="0">
                <a:solidFill>
                  <a:schemeClr val="tx1"/>
                </a:solidFill>
              </a:rPr>
              <a:t>фенол-формальдегідні смоли). До цього типу ВМС</a:t>
            </a:r>
            <a:br>
              <a:rPr lang="uk-UA" sz="2000" smtClean="0">
                <a:solidFill>
                  <a:schemeClr val="tx1"/>
                </a:solidFill>
              </a:rPr>
            </a:br>
            <a:r>
              <a:rPr lang="uk-UA" sz="2000" smtClean="0">
                <a:solidFill>
                  <a:schemeClr val="tx1"/>
                </a:solidFill>
              </a:rPr>
              <a:t>  відносять ті, які мають третинну структуру</a:t>
            </a:r>
            <a:r>
              <a:rPr lang="uk-UA" sz="1600" u="sng" smtClean="0">
                <a:solidFill>
                  <a:schemeClr val="tx1"/>
                </a:solidFill>
              </a:rPr>
              <a:t/>
            </a:r>
            <a:br>
              <a:rPr lang="uk-UA" sz="1600" u="sng" smtClean="0">
                <a:solidFill>
                  <a:schemeClr val="tx1"/>
                </a:solidFill>
              </a:rPr>
            </a:br>
            <a:endParaRPr lang="uk-UA" u="sng" smtClean="0">
              <a:solidFill>
                <a:schemeClr val="tx1"/>
              </a:solidFill>
            </a:endParaRPr>
          </a:p>
        </p:txBody>
      </p:sp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914400" y="0"/>
            <a:ext cx="74676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800" b="1">
                <a:solidFill>
                  <a:srgbClr val="FF0000"/>
                </a:solidFill>
              </a:rPr>
              <a:t>Класифікація ВМС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ru-RU" sz="2000" b="1"/>
              <a:t>I.</a:t>
            </a:r>
            <a:r>
              <a:rPr lang="ru-RU" altLang="ru-RU" sz="2000" b="1"/>
              <a:t> </a:t>
            </a:r>
            <a:r>
              <a:rPr lang="ru-RU" altLang="ru-RU" sz="2000" b="1" u="sng"/>
              <a:t>ВМС за походженням</a:t>
            </a:r>
          </a:p>
          <a:p>
            <a:pPr algn="ctr" eaLnBrk="1" hangingPunct="1">
              <a:spcBef>
                <a:spcPct val="50000"/>
              </a:spcBef>
            </a:pPr>
            <a:endParaRPr lang="ru-RU" altLang="ru-RU" sz="2000" b="1" u="sng"/>
          </a:p>
        </p:txBody>
      </p:sp>
      <p:sp>
        <p:nvSpPr>
          <p:cNvPr id="6149" name="Line 7"/>
          <p:cNvSpPr>
            <a:spLocks noChangeShapeType="1"/>
          </p:cNvSpPr>
          <p:nvPr/>
        </p:nvSpPr>
        <p:spPr bwMode="auto">
          <a:xfrm flipH="1">
            <a:off x="2438400" y="914400"/>
            <a:ext cx="533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150" name="Line 8"/>
          <p:cNvSpPr>
            <a:spLocks noChangeShapeType="1"/>
          </p:cNvSpPr>
          <p:nvPr/>
        </p:nvSpPr>
        <p:spPr bwMode="auto">
          <a:xfrm>
            <a:off x="4419600" y="990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151" name="Line 9"/>
          <p:cNvSpPr>
            <a:spLocks noChangeShapeType="1"/>
          </p:cNvSpPr>
          <p:nvPr/>
        </p:nvSpPr>
        <p:spPr bwMode="auto">
          <a:xfrm>
            <a:off x="5867400" y="914400"/>
            <a:ext cx="457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152" name="Text Box 10"/>
          <p:cNvSpPr txBox="1">
            <a:spLocks noChangeArrowheads="1"/>
          </p:cNvSpPr>
          <p:nvPr/>
        </p:nvSpPr>
        <p:spPr bwMode="auto">
          <a:xfrm>
            <a:off x="152400" y="762000"/>
            <a:ext cx="26670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uk-UA" altLang="ru-RU" sz="2000" b="1">
                <a:solidFill>
                  <a:srgbClr val="FF0000"/>
                </a:solidFill>
              </a:rPr>
              <a:t>Природні (біополімери) </a:t>
            </a:r>
            <a:r>
              <a:rPr lang="uk-UA" altLang="ru-RU" sz="2000" b="1"/>
              <a:t>– утворюються в процесі біосинтезу (Б, НК, полісахариди)</a:t>
            </a:r>
            <a:endParaRPr lang="uk-UA" altLang="ru-RU" sz="2000"/>
          </a:p>
        </p:txBody>
      </p:sp>
      <p:sp>
        <p:nvSpPr>
          <p:cNvPr id="6153" name="Text Box 11"/>
          <p:cNvSpPr txBox="1">
            <a:spLocks noChangeArrowheads="1"/>
          </p:cNvSpPr>
          <p:nvPr/>
        </p:nvSpPr>
        <p:spPr bwMode="auto">
          <a:xfrm>
            <a:off x="2895600" y="1219200"/>
            <a:ext cx="32766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uk-UA" altLang="ru-RU" sz="2000" b="1">
                <a:solidFill>
                  <a:srgbClr val="FF0000"/>
                </a:solidFill>
              </a:rPr>
              <a:t>Штучні</a:t>
            </a:r>
            <a:r>
              <a:rPr lang="uk-UA" altLang="ru-RU" sz="2000" b="1"/>
              <a:t> – отримують шляхом хім. обр. природних ВМС (похідні целюлози)</a:t>
            </a:r>
            <a:endParaRPr lang="uk-UA" altLang="ru-RU" sz="2000"/>
          </a:p>
        </p:txBody>
      </p:sp>
      <p:sp>
        <p:nvSpPr>
          <p:cNvPr id="6154" name="Text Box 12"/>
          <p:cNvSpPr txBox="1">
            <a:spLocks noChangeArrowheads="1"/>
          </p:cNvSpPr>
          <p:nvPr/>
        </p:nvSpPr>
        <p:spPr bwMode="auto">
          <a:xfrm>
            <a:off x="6248400" y="609600"/>
            <a:ext cx="3124200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uk-UA" altLang="ru-RU" sz="2000" b="1">
                <a:solidFill>
                  <a:srgbClr val="FF0000"/>
                </a:solidFill>
              </a:rPr>
              <a:t>Синтетічні </a:t>
            </a:r>
            <a:r>
              <a:rPr lang="uk-UA" altLang="ru-RU" sz="2000" b="1"/>
              <a:t>– отримують з НМС за доп. реакції полімеризації  (поліетилен) або поліконденсації (капрон, смоли)</a:t>
            </a:r>
            <a:endParaRPr lang="uk-UA" altLang="ru-RU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601200" cy="6858000"/>
          </a:xfrm>
        </p:spPr>
        <p:txBody>
          <a:bodyPr/>
          <a:lstStyle/>
          <a:p>
            <a:pPr algn="l" eaLnBrk="1" hangingPunct="1">
              <a:buFont typeface="Wingdings" pitchFamily="2" charset="2"/>
              <a:buNone/>
            </a:pPr>
            <a:r>
              <a:rPr lang="ru-RU" altLang="ru-RU" sz="2000" b="1" smtClean="0">
                <a:solidFill>
                  <a:schemeClr val="tx1"/>
                </a:solidFill>
              </a:rPr>
              <a:t> </a:t>
            </a:r>
            <a:r>
              <a:rPr lang="en-US" altLang="ru-RU" sz="2000" b="1" u="sng" smtClean="0">
                <a:solidFill>
                  <a:schemeClr val="tx1"/>
                </a:solidFill>
              </a:rPr>
              <a:t>III. </a:t>
            </a:r>
            <a:r>
              <a:rPr lang="ru-RU" altLang="ru-RU" sz="2000" b="1" u="sng" smtClean="0">
                <a:solidFill>
                  <a:schemeClr val="tx1"/>
                </a:solidFill>
              </a:rPr>
              <a:t>За формою макромолекули :</a:t>
            </a:r>
            <a:r>
              <a:rPr lang="ru-RU" altLang="ru-RU" sz="2000" smtClean="0"/>
              <a:t> </a:t>
            </a:r>
            <a:br>
              <a:rPr lang="ru-RU" altLang="ru-RU" sz="2000" smtClean="0"/>
            </a:br>
            <a:r>
              <a:rPr lang="ru-RU" altLang="ru-RU" sz="2000" smtClean="0"/>
              <a:t> </a:t>
            </a:r>
            <a:r>
              <a:rPr lang="en-US" altLang="ru-RU" sz="2000" smtClean="0"/>
              <a:t> </a:t>
            </a:r>
            <a:r>
              <a:rPr lang="en-US" altLang="ru-RU" sz="2000" smtClean="0">
                <a:solidFill>
                  <a:srgbClr val="FF0000"/>
                </a:solidFill>
              </a:rPr>
              <a:t>- </a:t>
            </a:r>
            <a:r>
              <a:rPr lang="ru-RU" altLang="ru-RU" sz="2000" b="1" smtClean="0">
                <a:solidFill>
                  <a:srgbClr val="FF0000"/>
                </a:solidFill>
              </a:rPr>
              <a:t>глобулярні</a:t>
            </a:r>
            <a:r>
              <a:rPr lang="ru-RU" altLang="ru-RU" sz="2000" smtClean="0"/>
              <a:t> (</a:t>
            </a:r>
            <a:r>
              <a:rPr lang="en-US" altLang="ru-RU" sz="2000" smtClean="0"/>
              <a:t>globulus</a:t>
            </a:r>
            <a:r>
              <a:rPr lang="ru-RU" altLang="ru-RU" sz="2000" smtClean="0"/>
              <a:t> (лат.)- кулька) – гемоглобін крові;</a:t>
            </a:r>
            <a:br>
              <a:rPr lang="ru-RU" altLang="ru-RU" sz="2000" smtClean="0"/>
            </a:br>
            <a:r>
              <a:rPr lang="ru-RU" altLang="ru-RU" sz="2000" smtClean="0"/>
              <a:t> </a:t>
            </a:r>
            <a:r>
              <a:rPr lang="en-US" altLang="ru-RU" sz="2000" smtClean="0"/>
              <a:t> </a:t>
            </a:r>
            <a:r>
              <a:rPr lang="en-US" altLang="ru-RU" sz="2000" smtClean="0">
                <a:solidFill>
                  <a:srgbClr val="FF0000"/>
                </a:solidFill>
              </a:rPr>
              <a:t>- </a:t>
            </a:r>
            <a:r>
              <a:rPr lang="ru-RU" altLang="ru-RU" sz="2000" b="1" smtClean="0">
                <a:solidFill>
                  <a:srgbClr val="FF0000"/>
                </a:solidFill>
              </a:rPr>
              <a:t>фібрилярні </a:t>
            </a:r>
            <a:r>
              <a:rPr lang="ru-RU" altLang="ru-RU" sz="2000" smtClean="0">
                <a:solidFill>
                  <a:schemeClr val="tx1"/>
                </a:solidFill>
              </a:rPr>
              <a:t>(fibrilla (лат) - волокно) - міозин, кератин, колаген</a:t>
            </a:r>
            <a:br>
              <a:rPr lang="ru-RU" altLang="ru-RU" sz="2000" smtClean="0">
                <a:solidFill>
                  <a:schemeClr val="tx1"/>
                </a:solidFill>
              </a:rPr>
            </a:br>
            <a:r>
              <a:rPr lang="ru-RU" altLang="ru-RU" sz="2000" b="1" smtClean="0">
                <a:solidFill>
                  <a:srgbClr val="FF0000"/>
                </a:solidFill>
              </a:rPr>
              <a:t/>
            </a:r>
            <a:br>
              <a:rPr lang="ru-RU" altLang="ru-RU" sz="2000" b="1" smtClean="0">
                <a:solidFill>
                  <a:srgbClr val="FF0000"/>
                </a:solidFill>
              </a:rPr>
            </a:br>
            <a:r>
              <a:rPr lang="ru-RU" altLang="ru-RU" sz="2000" smtClean="0">
                <a:solidFill>
                  <a:schemeClr val="tx1"/>
                </a:solidFill>
              </a:rPr>
              <a:t> </a:t>
            </a:r>
            <a:r>
              <a:rPr lang="en-US" altLang="ru-RU" sz="2000" b="1" u="sng" smtClean="0">
                <a:solidFill>
                  <a:schemeClr val="tx1"/>
                </a:solidFill>
              </a:rPr>
              <a:t>IV. </a:t>
            </a:r>
            <a:r>
              <a:rPr lang="ru-RU" altLang="ru-RU" sz="2000" b="1" u="sng" smtClean="0">
                <a:solidFill>
                  <a:schemeClr val="tx1"/>
                </a:solidFill>
              </a:rPr>
              <a:t>ВМС за хімічною природою атомів:</a:t>
            </a:r>
            <a:br>
              <a:rPr lang="ru-RU" altLang="ru-RU" sz="2000" b="1" u="sng" smtClean="0">
                <a:solidFill>
                  <a:schemeClr val="tx1"/>
                </a:solidFill>
              </a:rPr>
            </a:br>
            <a:r>
              <a:rPr lang="ru-RU" altLang="ru-RU" sz="2000" smtClean="0">
                <a:solidFill>
                  <a:schemeClr val="tx1"/>
                </a:solidFill>
              </a:rPr>
              <a:t>1. Карбоцепні </a:t>
            </a:r>
            <a:r>
              <a:rPr lang="en-US" altLang="ru-RU" sz="2000" smtClean="0">
                <a:solidFill>
                  <a:schemeClr val="tx1"/>
                </a:solidFill>
              </a:rPr>
              <a:t>[C] </a:t>
            </a:r>
            <a:r>
              <a:rPr lang="ru-RU" altLang="ru-RU" sz="2000" smtClean="0">
                <a:solidFill>
                  <a:schemeClr val="tx1"/>
                </a:solidFill>
              </a:rPr>
              <a:t>– ( - СН</a:t>
            </a:r>
            <a:r>
              <a:rPr lang="ru-RU" altLang="ru-RU" sz="2000" baseline="-25000" smtClean="0">
                <a:solidFill>
                  <a:schemeClr val="tx1"/>
                </a:solidFill>
              </a:rPr>
              <a:t>2</a:t>
            </a:r>
            <a:r>
              <a:rPr lang="ru-RU" altLang="ru-RU" sz="2000" smtClean="0">
                <a:solidFill>
                  <a:schemeClr val="tx1"/>
                </a:solidFill>
              </a:rPr>
              <a:t> – СН</a:t>
            </a:r>
            <a:r>
              <a:rPr lang="ru-RU" altLang="ru-RU" sz="2000" baseline="-25000" smtClean="0">
                <a:solidFill>
                  <a:schemeClr val="tx1"/>
                </a:solidFill>
              </a:rPr>
              <a:t>2</a:t>
            </a:r>
            <a:r>
              <a:rPr lang="ru-RU" altLang="ru-RU" sz="2000" smtClean="0">
                <a:solidFill>
                  <a:schemeClr val="tx1"/>
                </a:solidFill>
              </a:rPr>
              <a:t> - )</a:t>
            </a:r>
            <a:r>
              <a:rPr lang="en-US" altLang="ru-RU" sz="2000" baseline="-25000" smtClean="0">
                <a:solidFill>
                  <a:schemeClr val="tx1"/>
                </a:solidFill>
              </a:rPr>
              <a:t>n</a:t>
            </a:r>
            <a:r>
              <a:rPr lang="en-US" altLang="ru-RU" sz="2000" smtClean="0">
                <a:solidFill>
                  <a:schemeClr val="tx1"/>
                </a:solidFill>
              </a:rPr>
              <a:t> – </a:t>
            </a:r>
            <a:r>
              <a:rPr lang="ru-RU" altLang="ru-RU" sz="2000" smtClean="0">
                <a:solidFill>
                  <a:schemeClr val="tx1"/>
                </a:solidFill>
              </a:rPr>
              <a:t>поліетилен;</a:t>
            </a:r>
            <a:br>
              <a:rPr lang="ru-RU" altLang="ru-RU" sz="2000" smtClean="0">
                <a:solidFill>
                  <a:schemeClr val="tx1"/>
                </a:solidFill>
              </a:rPr>
            </a:br>
            <a:r>
              <a:rPr lang="ru-RU" altLang="ru-RU" sz="2000" smtClean="0">
                <a:solidFill>
                  <a:schemeClr val="tx1"/>
                </a:solidFill>
              </a:rPr>
              <a:t>2. Гетероцепні – </a:t>
            </a:r>
            <a:r>
              <a:rPr lang="en-US" altLang="ru-RU" sz="2000" smtClean="0">
                <a:solidFill>
                  <a:schemeClr val="tx1"/>
                </a:solidFill>
              </a:rPr>
              <a:t>[ C, N, O, S </a:t>
            </a:r>
            <a:r>
              <a:rPr lang="ru-RU" altLang="ru-RU" sz="2000" smtClean="0">
                <a:solidFill>
                  <a:schemeClr val="tx1"/>
                </a:solidFill>
              </a:rPr>
              <a:t>и др.</a:t>
            </a:r>
            <a:r>
              <a:rPr lang="en-US" altLang="ru-RU" sz="2000" smtClean="0">
                <a:solidFill>
                  <a:schemeClr val="tx1"/>
                </a:solidFill>
              </a:rPr>
              <a:t>]</a:t>
            </a:r>
            <a:r>
              <a:rPr lang="ru-RU" altLang="ru-RU" sz="2000" smtClean="0">
                <a:solidFill>
                  <a:schemeClr val="tx1"/>
                </a:solidFill>
              </a:rPr>
              <a:t> – лавсан – поліестерове волокно,</a:t>
            </a:r>
            <a:br>
              <a:rPr lang="ru-RU" altLang="ru-RU" sz="2000" smtClean="0">
                <a:solidFill>
                  <a:schemeClr val="tx1"/>
                </a:solidFill>
              </a:rPr>
            </a:br>
            <a:r>
              <a:rPr lang="ru-RU" altLang="ru-RU" sz="2000" smtClean="0">
                <a:solidFill>
                  <a:schemeClr val="tx1"/>
                </a:solidFill>
              </a:rPr>
              <a:t>						з якого вироб. протези кров. </a:t>
            </a:r>
            <a:br>
              <a:rPr lang="ru-RU" altLang="ru-RU" sz="2000" smtClean="0">
                <a:solidFill>
                  <a:schemeClr val="tx1"/>
                </a:solidFill>
              </a:rPr>
            </a:br>
            <a:r>
              <a:rPr lang="ru-RU" altLang="ru-RU" sz="2000" smtClean="0">
                <a:solidFill>
                  <a:schemeClr val="tx1"/>
                </a:solidFill>
              </a:rPr>
              <a:t>[ - СН</a:t>
            </a:r>
            <a:r>
              <a:rPr lang="ru-RU" altLang="ru-RU" sz="2000" baseline="-25000" smtClean="0">
                <a:solidFill>
                  <a:schemeClr val="tx1"/>
                </a:solidFill>
              </a:rPr>
              <a:t>2</a:t>
            </a:r>
            <a:r>
              <a:rPr lang="ru-RU" altLang="ru-RU" sz="2000" smtClean="0">
                <a:solidFill>
                  <a:schemeClr val="tx1"/>
                </a:solidFill>
              </a:rPr>
              <a:t> – СН</a:t>
            </a:r>
            <a:r>
              <a:rPr lang="ru-RU" altLang="ru-RU" sz="2000" baseline="-25000" smtClean="0">
                <a:solidFill>
                  <a:schemeClr val="tx1"/>
                </a:solidFill>
              </a:rPr>
              <a:t>2</a:t>
            </a:r>
            <a:r>
              <a:rPr lang="ru-RU" altLang="ru-RU" sz="2000" smtClean="0">
                <a:solidFill>
                  <a:schemeClr val="tx1"/>
                </a:solidFill>
              </a:rPr>
              <a:t> – О – С -      - С – О -]</a:t>
            </a:r>
            <a:r>
              <a:rPr lang="en-US" altLang="ru-RU" sz="2000" baseline="-25000" smtClean="0">
                <a:solidFill>
                  <a:schemeClr val="tx1"/>
                </a:solidFill>
              </a:rPr>
              <a:t> n </a:t>
            </a:r>
            <a:r>
              <a:rPr lang="ru-RU" altLang="ru-RU" sz="2000" baseline="-25000" smtClean="0">
                <a:solidFill>
                  <a:schemeClr val="tx1"/>
                </a:solidFill>
              </a:rPr>
              <a:t>		</a:t>
            </a:r>
            <a:r>
              <a:rPr lang="ru-RU" altLang="ru-RU" sz="2000" smtClean="0">
                <a:solidFill>
                  <a:schemeClr val="tx1"/>
                </a:solidFill>
              </a:rPr>
              <a:t>судин		</a:t>
            </a:r>
            <a:br>
              <a:rPr lang="ru-RU" altLang="ru-RU" sz="2000" smtClean="0">
                <a:solidFill>
                  <a:schemeClr val="tx1"/>
                </a:solidFill>
              </a:rPr>
            </a:br>
            <a:r>
              <a:rPr lang="ru-RU" altLang="ru-RU" sz="2000" smtClean="0">
                <a:solidFill>
                  <a:schemeClr val="tx1"/>
                </a:solidFill>
              </a:rPr>
              <a:t>		</a:t>
            </a:r>
            <a:br>
              <a:rPr lang="ru-RU" altLang="ru-RU" sz="2000" smtClean="0">
                <a:solidFill>
                  <a:schemeClr val="tx1"/>
                </a:solidFill>
              </a:rPr>
            </a:br>
            <a:r>
              <a:rPr lang="ru-RU" altLang="ru-RU" sz="2000" smtClean="0">
                <a:solidFill>
                  <a:schemeClr val="tx1"/>
                </a:solidFill>
              </a:rPr>
              <a:t>3. </a:t>
            </a:r>
            <a:r>
              <a:rPr lang="uk-UA" altLang="ru-RU" sz="2000" smtClean="0">
                <a:solidFill>
                  <a:schemeClr val="tx1"/>
                </a:solidFill>
              </a:rPr>
              <a:t>Елементоорганічні [сполуки ат. елементів, які не вход. до складу</a:t>
            </a:r>
            <a:br>
              <a:rPr lang="uk-UA" altLang="ru-RU" sz="2000" smtClean="0">
                <a:solidFill>
                  <a:schemeClr val="tx1"/>
                </a:solidFill>
              </a:rPr>
            </a:br>
            <a:r>
              <a:rPr lang="uk-UA" altLang="ru-RU" sz="2000" smtClean="0">
                <a:solidFill>
                  <a:schemeClr val="tx1"/>
                </a:solidFill>
              </a:rPr>
              <a:t> прир. орг. сполук: </a:t>
            </a:r>
            <a:r>
              <a:rPr lang="en-US" altLang="ru-RU" sz="2000" smtClean="0">
                <a:solidFill>
                  <a:schemeClr val="tx1"/>
                </a:solidFill>
              </a:rPr>
              <a:t>Si, Al, Pb </a:t>
            </a:r>
            <a:r>
              <a:rPr lang="ru-RU" altLang="ru-RU" sz="2000" smtClean="0">
                <a:solidFill>
                  <a:schemeClr val="tx1"/>
                </a:solidFill>
              </a:rPr>
              <a:t>та інші</a:t>
            </a:r>
            <a:r>
              <a:rPr lang="en-US" altLang="ru-RU" sz="2000" smtClean="0">
                <a:solidFill>
                  <a:schemeClr val="tx1"/>
                </a:solidFill>
              </a:rPr>
              <a:t>]</a:t>
            </a:r>
            <a:r>
              <a:rPr lang="ru-RU" altLang="ru-RU" sz="2000" smtClean="0">
                <a:solidFill>
                  <a:schemeClr val="tx1"/>
                </a:solidFill>
              </a:rPr>
              <a:t/>
            </a:r>
            <a:br>
              <a:rPr lang="ru-RU" altLang="ru-RU" sz="2000" smtClean="0">
                <a:solidFill>
                  <a:schemeClr val="tx1"/>
                </a:solidFill>
              </a:rPr>
            </a:br>
            <a:r>
              <a:rPr lang="ru-RU" altLang="ru-RU" sz="2000" smtClean="0">
                <a:solidFill>
                  <a:schemeClr val="tx1"/>
                </a:solidFill>
              </a:rPr>
              <a:t>	</a:t>
            </a:r>
            <a:r>
              <a:rPr lang="en-US" altLang="ru-RU" sz="2000" smtClean="0"/>
              <a:t> R </a:t>
            </a:r>
            <a:r>
              <a:rPr lang="ru-RU" altLang="ru-RU" sz="2000" smtClean="0"/>
              <a:t>	</a:t>
            </a:r>
            <a:r>
              <a:rPr lang="en-US" altLang="ru-RU" sz="2000" smtClean="0"/>
              <a:t> R </a:t>
            </a:r>
            <a:r>
              <a:rPr lang="ru-RU" altLang="ru-RU" sz="2000" smtClean="0"/>
              <a:t>	</a:t>
            </a:r>
            <a:r>
              <a:rPr lang="en-US" altLang="ru-RU" sz="2000" smtClean="0"/>
              <a:t> R </a:t>
            </a:r>
            <a:r>
              <a:rPr lang="ru-RU" altLang="ru-RU" sz="2000" smtClean="0">
                <a:solidFill>
                  <a:schemeClr val="tx1"/>
                </a:solidFill>
              </a:rPr>
              <a:t/>
            </a:r>
            <a:br>
              <a:rPr lang="ru-RU" altLang="ru-RU" sz="2000" smtClean="0">
                <a:solidFill>
                  <a:schemeClr val="tx1"/>
                </a:solidFill>
              </a:rPr>
            </a:br>
            <a:r>
              <a:rPr lang="ru-RU" altLang="ru-RU" sz="2000" smtClean="0">
                <a:solidFill>
                  <a:schemeClr val="tx1"/>
                </a:solidFill>
              </a:rPr>
              <a:t>	</a:t>
            </a:r>
            <a:br>
              <a:rPr lang="ru-RU" altLang="ru-RU" sz="2000" smtClean="0">
                <a:solidFill>
                  <a:schemeClr val="tx1"/>
                </a:solidFill>
              </a:rPr>
            </a:br>
            <a:r>
              <a:rPr lang="ru-RU" altLang="ru-RU" sz="2000" smtClean="0">
                <a:solidFill>
                  <a:schemeClr val="tx1"/>
                </a:solidFill>
              </a:rPr>
              <a:t>    …	</a:t>
            </a:r>
            <a:r>
              <a:rPr lang="en-US" altLang="ru-RU" sz="2000" smtClean="0"/>
              <a:t> Si </a:t>
            </a:r>
            <a:r>
              <a:rPr lang="ru-RU" altLang="ru-RU" sz="2000" smtClean="0"/>
              <a:t>  О    </a:t>
            </a:r>
            <a:r>
              <a:rPr lang="en-US" altLang="ru-RU" sz="2000" smtClean="0"/>
              <a:t>Si </a:t>
            </a:r>
            <a:r>
              <a:rPr lang="ru-RU" altLang="ru-RU" sz="2000" smtClean="0"/>
              <a:t>   О   </a:t>
            </a:r>
            <a:r>
              <a:rPr lang="en-US" altLang="ru-RU" sz="2000" smtClean="0"/>
              <a:t>Si </a:t>
            </a:r>
            <a:r>
              <a:rPr lang="ru-RU" altLang="ru-RU" sz="2000" smtClean="0"/>
              <a:t>    …</a:t>
            </a:r>
            <a:r>
              <a:rPr lang="ru-RU" altLang="ru-RU" sz="2000" smtClean="0">
                <a:solidFill>
                  <a:schemeClr val="tx1"/>
                </a:solidFill>
              </a:rPr>
              <a:t/>
            </a:r>
            <a:br>
              <a:rPr lang="ru-RU" altLang="ru-RU" sz="2000" smtClean="0">
                <a:solidFill>
                  <a:schemeClr val="tx1"/>
                </a:solidFill>
              </a:rPr>
            </a:br>
            <a:r>
              <a:rPr lang="ru-RU" altLang="ru-RU" sz="2000" smtClean="0">
                <a:solidFill>
                  <a:schemeClr val="tx1"/>
                </a:solidFill>
              </a:rPr>
              <a:t/>
            </a:r>
            <a:br>
              <a:rPr lang="ru-RU" altLang="ru-RU" sz="2000" smtClean="0">
                <a:solidFill>
                  <a:schemeClr val="tx1"/>
                </a:solidFill>
              </a:rPr>
            </a:br>
            <a:r>
              <a:rPr lang="ru-RU" altLang="ru-RU" sz="2000" smtClean="0">
                <a:solidFill>
                  <a:schemeClr val="tx1"/>
                </a:solidFill>
              </a:rPr>
              <a:t>	</a:t>
            </a:r>
            <a:r>
              <a:rPr lang="en-US" altLang="ru-RU" sz="2000" smtClean="0"/>
              <a:t> R </a:t>
            </a:r>
            <a:r>
              <a:rPr lang="ru-RU" altLang="ru-RU" sz="2000" smtClean="0"/>
              <a:t>	</a:t>
            </a:r>
            <a:r>
              <a:rPr lang="en-US" altLang="ru-RU" sz="2000" smtClean="0"/>
              <a:t> R </a:t>
            </a:r>
            <a:r>
              <a:rPr lang="ru-RU" altLang="ru-RU" sz="2000" smtClean="0"/>
              <a:t>	</a:t>
            </a:r>
            <a:r>
              <a:rPr lang="en-US" altLang="ru-RU" sz="2000" smtClean="0"/>
              <a:t> R </a:t>
            </a:r>
            <a:r>
              <a:rPr lang="ru-RU" altLang="ru-RU" sz="2000" smtClean="0">
                <a:solidFill>
                  <a:schemeClr val="tx1"/>
                </a:solidFill>
              </a:rPr>
              <a:t/>
            </a:r>
            <a:br>
              <a:rPr lang="ru-RU" altLang="ru-RU" sz="2000" smtClean="0">
                <a:solidFill>
                  <a:schemeClr val="tx1"/>
                </a:solidFill>
              </a:rPr>
            </a:br>
            <a:r>
              <a:rPr lang="ru-RU" altLang="ru-RU" sz="2000" smtClean="0">
                <a:solidFill>
                  <a:schemeClr val="tx1"/>
                </a:solidFill>
              </a:rPr>
              <a:t>4. Неорганічні [не містять С]:</a:t>
            </a:r>
            <a:br>
              <a:rPr lang="ru-RU" altLang="ru-RU" sz="2000" smtClean="0">
                <a:solidFill>
                  <a:schemeClr val="tx1"/>
                </a:solidFill>
              </a:rPr>
            </a:br>
            <a:r>
              <a:rPr lang="ru-RU" altLang="ru-RU" sz="2000" smtClean="0">
                <a:solidFill>
                  <a:schemeClr val="tx1"/>
                </a:solidFill>
              </a:rPr>
              <a:t>* Макромолекули еластичної S</a:t>
            </a:r>
            <a:br>
              <a:rPr lang="ru-RU" altLang="ru-RU" sz="2000" smtClean="0">
                <a:solidFill>
                  <a:schemeClr val="tx1"/>
                </a:solidFill>
              </a:rPr>
            </a:br>
            <a:r>
              <a:rPr lang="ru-RU" altLang="ru-RU" sz="2000" smtClean="0">
                <a:solidFill>
                  <a:schemeClr val="tx1"/>
                </a:solidFill>
              </a:rPr>
              <a:t>			         </a:t>
            </a:r>
            <a:r>
              <a:rPr lang="en-US" altLang="ru-RU" sz="2000" smtClean="0"/>
              <a:t>S</a:t>
            </a:r>
            <a:r>
              <a:rPr lang="ru-RU" altLang="ru-RU" sz="2000" smtClean="0"/>
              <a:t>	       </a:t>
            </a:r>
            <a:r>
              <a:rPr lang="en-US" altLang="ru-RU" sz="2000" smtClean="0"/>
              <a:t>S</a:t>
            </a:r>
            <a:r>
              <a:rPr lang="ru-RU" altLang="ru-RU" sz="2000" smtClean="0"/>
              <a:t>          </a:t>
            </a:r>
            <a:r>
              <a:rPr lang="en-US" altLang="ru-RU" sz="2000" smtClean="0"/>
              <a:t>S</a:t>
            </a:r>
            <a:r>
              <a:rPr lang="ru-RU" altLang="ru-RU" sz="2000" smtClean="0">
                <a:solidFill>
                  <a:schemeClr val="tx1"/>
                </a:solidFill>
              </a:rPr>
              <a:t/>
            </a:r>
            <a:br>
              <a:rPr lang="ru-RU" altLang="ru-RU" sz="2000" smtClean="0">
                <a:solidFill>
                  <a:schemeClr val="tx1"/>
                </a:solidFill>
              </a:rPr>
            </a:br>
            <a:r>
              <a:rPr lang="ru-RU" altLang="ru-RU" sz="2000" smtClean="0">
                <a:solidFill>
                  <a:schemeClr val="tx1"/>
                </a:solidFill>
              </a:rPr>
              <a:t>		     …	   </a:t>
            </a:r>
            <a:r>
              <a:rPr lang="en-US" altLang="ru-RU" sz="2000" smtClean="0"/>
              <a:t>S</a:t>
            </a:r>
            <a:r>
              <a:rPr lang="ru-RU" altLang="ru-RU" sz="2000" smtClean="0"/>
              <a:t>	</a:t>
            </a:r>
            <a:r>
              <a:rPr lang="en-US" altLang="ru-RU" sz="2000" smtClean="0"/>
              <a:t>S</a:t>
            </a:r>
            <a:r>
              <a:rPr lang="ru-RU" altLang="ru-RU" sz="2000" smtClean="0"/>
              <a:t>	</a:t>
            </a:r>
            <a:r>
              <a:rPr lang="en-US" altLang="ru-RU" sz="2000" smtClean="0"/>
              <a:t>S</a:t>
            </a:r>
            <a:r>
              <a:rPr lang="ru-RU" altLang="ru-RU" sz="2000" smtClean="0"/>
              <a:t>	</a:t>
            </a:r>
            <a:r>
              <a:rPr lang="en-US" altLang="ru-RU" sz="2000" smtClean="0"/>
              <a:t>S</a:t>
            </a:r>
            <a:r>
              <a:rPr lang="ru-RU" altLang="ru-RU" sz="2000" smtClean="0"/>
              <a:t>    …</a:t>
            </a:r>
            <a:r>
              <a:rPr lang="ru-RU" altLang="ru-RU" sz="2000" smtClean="0">
                <a:solidFill>
                  <a:schemeClr val="tx1"/>
                </a:solidFill>
              </a:rPr>
              <a:t/>
            </a:r>
            <a:br>
              <a:rPr lang="ru-RU" altLang="ru-RU" sz="2000" smtClean="0">
                <a:solidFill>
                  <a:schemeClr val="tx1"/>
                </a:solidFill>
              </a:rPr>
            </a:br>
            <a:r>
              <a:rPr lang="ru-RU" altLang="ru-RU" sz="2000" smtClean="0">
                <a:solidFill>
                  <a:schemeClr val="tx1"/>
                </a:solidFill>
              </a:rPr>
              <a:t>* природні мінерали (оксиди [кремнезем, кварц], сульфіди [антимоніт])</a:t>
            </a:r>
          </a:p>
        </p:txBody>
      </p:sp>
      <p:sp>
        <p:nvSpPr>
          <p:cNvPr id="7171" name="Шестиугольник 2"/>
          <p:cNvSpPr>
            <a:spLocks noChangeArrowheads="1"/>
          </p:cNvSpPr>
          <p:nvPr/>
        </p:nvSpPr>
        <p:spPr bwMode="auto">
          <a:xfrm>
            <a:off x="2667000" y="2514600"/>
            <a:ext cx="457200" cy="381000"/>
          </a:xfrm>
          <a:prstGeom prst="hexagon">
            <a:avLst>
              <a:gd name="adj" fmla="val 25000"/>
              <a:gd name="vf" fmla="val 11547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7172" name="TextBox 4"/>
          <p:cNvSpPr txBox="1">
            <a:spLocks noChangeArrowheads="1"/>
          </p:cNvSpPr>
          <p:nvPr/>
        </p:nvSpPr>
        <p:spPr bwMode="auto">
          <a:xfrm>
            <a:off x="2209800" y="2057400"/>
            <a:ext cx="304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800" b="1"/>
              <a:t>О</a:t>
            </a:r>
          </a:p>
        </p:txBody>
      </p:sp>
      <p:sp>
        <p:nvSpPr>
          <p:cNvPr id="7173" name="TextBox 6"/>
          <p:cNvSpPr txBox="1">
            <a:spLocks noChangeArrowheads="1"/>
          </p:cNvSpPr>
          <p:nvPr/>
        </p:nvSpPr>
        <p:spPr bwMode="auto">
          <a:xfrm>
            <a:off x="3124200" y="2057400"/>
            <a:ext cx="76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800" b="1"/>
              <a:t>О</a:t>
            </a:r>
          </a:p>
        </p:txBody>
      </p:sp>
      <p:cxnSp>
        <p:nvCxnSpPr>
          <p:cNvPr id="7174" name="Прямая соединительная линия 10"/>
          <p:cNvCxnSpPr>
            <a:cxnSpLocks noChangeShapeType="1"/>
          </p:cNvCxnSpPr>
          <p:nvPr/>
        </p:nvCxnSpPr>
        <p:spPr bwMode="auto">
          <a:xfrm>
            <a:off x="2362200" y="2362200"/>
            <a:ext cx="0" cy="1412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75" name="Прямая соединительная линия 11"/>
          <p:cNvCxnSpPr>
            <a:cxnSpLocks noChangeShapeType="1"/>
          </p:cNvCxnSpPr>
          <p:nvPr/>
        </p:nvCxnSpPr>
        <p:spPr bwMode="auto">
          <a:xfrm>
            <a:off x="2438400" y="2362200"/>
            <a:ext cx="0" cy="1412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76" name="Прямая соединительная линия 13"/>
          <p:cNvCxnSpPr>
            <a:cxnSpLocks noChangeShapeType="1"/>
          </p:cNvCxnSpPr>
          <p:nvPr/>
        </p:nvCxnSpPr>
        <p:spPr bwMode="auto">
          <a:xfrm>
            <a:off x="3276600" y="2362200"/>
            <a:ext cx="0" cy="1524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77" name="Прямая соединительная линия 15"/>
          <p:cNvCxnSpPr>
            <a:cxnSpLocks noChangeShapeType="1"/>
          </p:cNvCxnSpPr>
          <p:nvPr/>
        </p:nvCxnSpPr>
        <p:spPr bwMode="auto">
          <a:xfrm>
            <a:off x="3352800" y="2362200"/>
            <a:ext cx="0" cy="1524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78" name="Прямая соединительная линия 17"/>
          <p:cNvCxnSpPr>
            <a:cxnSpLocks noChangeShapeType="1"/>
          </p:cNvCxnSpPr>
          <p:nvPr/>
        </p:nvCxnSpPr>
        <p:spPr bwMode="auto">
          <a:xfrm>
            <a:off x="1122363" y="4038600"/>
            <a:ext cx="0" cy="2286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79" name="Прямая соединительная линия 19"/>
          <p:cNvCxnSpPr>
            <a:cxnSpLocks noChangeShapeType="1"/>
          </p:cNvCxnSpPr>
          <p:nvPr/>
        </p:nvCxnSpPr>
        <p:spPr bwMode="auto">
          <a:xfrm>
            <a:off x="762000" y="4465638"/>
            <a:ext cx="2286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80" name="Прямая соединительная линия 23"/>
          <p:cNvCxnSpPr>
            <a:cxnSpLocks noChangeShapeType="1"/>
          </p:cNvCxnSpPr>
          <p:nvPr/>
        </p:nvCxnSpPr>
        <p:spPr bwMode="auto">
          <a:xfrm>
            <a:off x="1752600" y="4495800"/>
            <a:ext cx="2286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81" name="Прямая соединительная линия 25"/>
          <p:cNvCxnSpPr>
            <a:cxnSpLocks noChangeShapeType="1"/>
          </p:cNvCxnSpPr>
          <p:nvPr/>
        </p:nvCxnSpPr>
        <p:spPr bwMode="auto">
          <a:xfrm flipV="1">
            <a:off x="1295400" y="4495800"/>
            <a:ext cx="2286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82" name="Прямая соединительная линия 27"/>
          <p:cNvCxnSpPr>
            <a:cxnSpLocks noChangeShapeType="1"/>
          </p:cNvCxnSpPr>
          <p:nvPr/>
        </p:nvCxnSpPr>
        <p:spPr bwMode="auto">
          <a:xfrm>
            <a:off x="2209800" y="4495800"/>
            <a:ext cx="2286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83" name="Прямая соединительная линия 29"/>
          <p:cNvCxnSpPr>
            <a:cxnSpLocks noChangeShapeType="1"/>
          </p:cNvCxnSpPr>
          <p:nvPr/>
        </p:nvCxnSpPr>
        <p:spPr bwMode="auto">
          <a:xfrm>
            <a:off x="2667000" y="4495800"/>
            <a:ext cx="2286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84" name="Прямая соединительная линия 31"/>
          <p:cNvCxnSpPr>
            <a:cxnSpLocks noChangeShapeType="1"/>
          </p:cNvCxnSpPr>
          <p:nvPr/>
        </p:nvCxnSpPr>
        <p:spPr bwMode="auto">
          <a:xfrm>
            <a:off x="3124200" y="4495800"/>
            <a:ext cx="2286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85" name="Прямая соединительная линия 33"/>
          <p:cNvCxnSpPr>
            <a:cxnSpLocks noChangeShapeType="1"/>
          </p:cNvCxnSpPr>
          <p:nvPr/>
        </p:nvCxnSpPr>
        <p:spPr bwMode="auto">
          <a:xfrm>
            <a:off x="2057400" y="4038600"/>
            <a:ext cx="0" cy="2286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86" name="Прямая соединительная линия 35"/>
          <p:cNvCxnSpPr>
            <a:cxnSpLocks noChangeShapeType="1"/>
          </p:cNvCxnSpPr>
          <p:nvPr/>
        </p:nvCxnSpPr>
        <p:spPr bwMode="auto">
          <a:xfrm>
            <a:off x="2971800" y="4038600"/>
            <a:ext cx="0" cy="2286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87" name="Прямая соединительная линия 37"/>
          <p:cNvCxnSpPr>
            <a:cxnSpLocks noChangeShapeType="1"/>
          </p:cNvCxnSpPr>
          <p:nvPr/>
        </p:nvCxnSpPr>
        <p:spPr bwMode="auto">
          <a:xfrm>
            <a:off x="2971800" y="4724400"/>
            <a:ext cx="0" cy="2286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88" name="Прямая соединительная линия 39"/>
          <p:cNvCxnSpPr>
            <a:cxnSpLocks noChangeShapeType="1"/>
          </p:cNvCxnSpPr>
          <p:nvPr/>
        </p:nvCxnSpPr>
        <p:spPr bwMode="auto">
          <a:xfrm>
            <a:off x="2057400" y="4724400"/>
            <a:ext cx="0" cy="2286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89" name="Прямая соединительная линия 41"/>
          <p:cNvCxnSpPr>
            <a:cxnSpLocks noChangeShapeType="1"/>
          </p:cNvCxnSpPr>
          <p:nvPr/>
        </p:nvCxnSpPr>
        <p:spPr bwMode="auto">
          <a:xfrm>
            <a:off x="1143000" y="4724400"/>
            <a:ext cx="0" cy="2286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90" name="Прямая соединительная линия 46"/>
          <p:cNvCxnSpPr>
            <a:cxnSpLocks noChangeShapeType="1"/>
          </p:cNvCxnSpPr>
          <p:nvPr/>
        </p:nvCxnSpPr>
        <p:spPr bwMode="auto">
          <a:xfrm>
            <a:off x="2667000" y="6324600"/>
            <a:ext cx="2286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91" name="Прямая соединительная линия 48"/>
          <p:cNvCxnSpPr>
            <a:cxnSpLocks noChangeShapeType="1"/>
          </p:cNvCxnSpPr>
          <p:nvPr/>
        </p:nvCxnSpPr>
        <p:spPr bwMode="auto">
          <a:xfrm flipV="1">
            <a:off x="3200400" y="6019800"/>
            <a:ext cx="228600" cy="1524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92" name="Прямая соединительная линия 50"/>
          <p:cNvCxnSpPr>
            <a:cxnSpLocks noChangeShapeType="1"/>
          </p:cNvCxnSpPr>
          <p:nvPr/>
        </p:nvCxnSpPr>
        <p:spPr bwMode="auto">
          <a:xfrm>
            <a:off x="3657600" y="6019800"/>
            <a:ext cx="152400" cy="1524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93" name="Прямая соединительная линия 52"/>
          <p:cNvCxnSpPr>
            <a:cxnSpLocks noChangeShapeType="1"/>
          </p:cNvCxnSpPr>
          <p:nvPr/>
        </p:nvCxnSpPr>
        <p:spPr bwMode="auto">
          <a:xfrm flipV="1">
            <a:off x="3962400" y="6172200"/>
            <a:ext cx="228600" cy="1524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94" name="Прямая соединительная линия 54"/>
          <p:cNvCxnSpPr>
            <a:cxnSpLocks noChangeShapeType="1"/>
          </p:cNvCxnSpPr>
          <p:nvPr/>
        </p:nvCxnSpPr>
        <p:spPr bwMode="auto">
          <a:xfrm>
            <a:off x="4419600" y="6096000"/>
            <a:ext cx="228600" cy="1524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95" name="Прямая соединительная линия 56"/>
          <p:cNvCxnSpPr>
            <a:cxnSpLocks noChangeShapeType="1"/>
          </p:cNvCxnSpPr>
          <p:nvPr/>
        </p:nvCxnSpPr>
        <p:spPr bwMode="auto">
          <a:xfrm flipV="1">
            <a:off x="4876800" y="6096000"/>
            <a:ext cx="228600" cy="1524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96" name="Прямая соединительная линия 58"/>
          <p:cNvCxnSpPr>
            <a:cxnSpLocks noChangeShapeType="1"/>
          </p:cNvCxnSpPr>
          <p:nvPr/>
        </p:nvCxnSpPr>
        <p:spPr bwMode="auto">
          <a:xfrm>
            <a:off x="5257800" y="6096000"/>
            <a:ext cx="228600" cy="1524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97" name="Прямая соединительная линия 60"/>
          <p:cNvCxnSpPr>
            <a:cxnSpLocks noChangeShapeType="1"/>
          </p:cNvCxnSpPr>
          <p:nvPr/>
        </p:nvCxnSpPr>
        <p:spPr bwMode="auto">
          <a:xfrm>
            <a:off x="5791200" y="6324600"/>
            <a:ext cx="2286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7198" name="Picture 31" descr="img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83" t="30661" r="13069" b="25774"/>
          <a:stretch>
            <a:fillRect/>
          </a:stretch>
        </p:blipFill>
        <p:spPr bwMode="auto">
          <a:xfrm>
            <a:off x="7924800" y="990600"/>
            <a:ext cx="60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99" name="Picture 32" descr="img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4" t="33578" r="56813" b="25774"/>
          <a:stretch>
            <a:fillRect/>
          </a:stretch>
        </p:blipFill>
        <p:spPr bwMode="auto">
          <a:xfrm>
            <a:off x="6400800" y="990600"/>
            <a:ext cx="1143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00" name="Line 33"/>
          <p:cNvSpPr>
            <a:spLocks noChangeShapeType="1"/>
          </p:cNvSpPr>
          <p:nvPr/>
        </p:nvSpPr>
        <p:spPr bwMode="auto">
          <a:xfrm flipH="1">
            <a:off x="2743200" y="25908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7201" name="Line 34"/>
          <p:cNvSpPr>
            <a:spLocks noChangeShapeType="1"/>
          </p:cNvSpPr>
          <p:nvPr/>
        </p:nvSpPr>
        <p:spPr bwMode="auto">
          <a:xfrm>
            <a:off x="2819400" y="2819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7202" name="Line 35"/>
          <p:cNvSpPr>
            <a:spLocks noChangeShapeType="1"/>
          </p:cNvSpPr>
          <p:nvPr/>
        </p:nvSpPr>
        <p:spPr bwMode="auto">
          <a:xfrm>
            <a:off x="2971800" y="25908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400"/>
            <a:ext cx="8229600" cy="639763"/>
          </a:xfrm>
        </p:spPr>
        <p:txBody>
          <a:bodyPr/>
          <a:lstStyle/>
          <a:p>
            <a:r>
              <a:rPr lang="ru-RU" altLang="ru-RU" sz="2400" b="1" smtClean="0">
                <a:solidFill>
                  <a:srgbClr val="FF0000"/>
                </a:solidFill>
              </a:rPr>
              <a:t>ВМС ЗА СПОСОБАМИ ОТРИМАННЯ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4572000" cy="6172200"/>
          </a:xfrm>
        </p:spPr>
        <p:txBody>
          <a:bodyPr/>
          <a:lstStyle/>
          <a:p>
            <a:pPr algn="r">
              <a:buFontTx/>
              <a:buNone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		</a:t>
            </a:r>
            <a:r>
              <a:rPr lang="ru-RU" sz="2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Методи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отримання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000" dirty="0" smtClean="0"/>
              <a:t>		</a:t>
            </a:r>
          </a:p>
          <a:p>
            <a:pPr algn="ctr">
              <a:buFontTx/>
              <a:buNone/>
              <a:defRPr/>
            </a:pPr>
            <a:r>
              <a:rPr lang="ru-RU" sz="2000" b="1" u="sng" dirty="0" smtClean="0"/>
              <a:t>1. </a:t>
            </a:r>
            <a:r>
              <a:rPr lang="ru-RU" sz="2000" b="1" u="sng" dirty="0" err="1" smtClean="0"/>
              <a:t>Полімеризаційні</a:t>
            </a:r>
            <a:r>
              <a:rPr lang="ru-RU" sz="2000" b="1" u="sng" dirty="0" smtClean="0"/>
              <a:t>:</a:t>
            </a:r>
          </a:p>
          <a:p>
            <a:pPr>
              <a:buFontTx/>
              <a:buNone/>
              <a:defRPr/>
            </a:pPr>
            <a:r>
              <a:rPr lang="ru-RU" sz="2000" dirty="0" smtClean="0"/>
              <a:t>	</a:t>
            </a:r>
            <a:r>
              <a:rPr lang="ru-RU" sz="2000" b="1" dirty="0" smtClean="0"/>
              <a:t>(-СН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-СН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-)</a:t>
            </a:r>
            <a:r>
              <a:rPr lang="en-US" sz="2000" b="1" baseline="-25000" dirty="0" smtClean="0"/>
              <a:t>n</a:t>
            </a:r>
            <a:r>
              <a:rPr lang="ru-RU" sz="2000" b="1" baseline="-25000" dirty="0" smtClean="0"/>
              <a:t>    </a:t>
            </a:r>
            <a:r>
              <a:rPr lang="ru-RU" sz="2000" b="1" dirty="0" err="1" smtClean="0"/>
              <a:t>поліетилен</a:t>
            </a:r>
            <a:endParaRPr lang="ru-RU" sz="2000" b="1" dirty="0" smtClean="0"/>
          </a:p>
          <a:p>
            <a:pPr>
              <a:buFontTx/>
              <a:buNone/>
              <a:defRPr/>
            </a:pPr>
            <a:endParaRPr lang="en-US" sz="2000" b="1" dirty="0" smtClean="0"/>
          </a:p>
          <a:p>
            <a:pPr>
              <a:buFontTx/>
              <a:buNone/>
              <a:defRPr/>
            </a:pPr>
            <a:endParaRPr lang="ru-RU" sz="2000" dirty="0" smtClean="0"/>
          </a:p>
          <a:p>
            <a:pPr>
              <a:buFontTx/>
              <a:buNone/>
              <a:defRPr/>
            </a:pPr>
            <a:r>
              <a:rPr lang="ru-RU" sz="2000" dirty="0" smtClean="0"/>
              <a:t>		</a:t>
            </a:r>
            <a:r>
              <a:rPr lang="ru-RU" sz="2000" b="1" u="sng" dirty="0" smtClean="0"/>
              <a:t>2. </a:t>
            </a:r>
            <a:r>
              <a:rPr lang="ru-RU" sz="2000" b="1" u="sng" dirty="0" err="1" smtClean="0"/>
              <a:t>Конденсаційні</a:t>
            </a:r>
            <a:r>
              <a:rPr lang="ru-RU" sz="2000" b="1" u="sng" dirty="0" smtClean="0"/>
              <a:t>:</a:t>
            </a:r>
          </a:p>
          <a:p>
            <a:pPr>
              <a:buFontTx/>
              <a:buNone/>
              <a:defRPr/>
            </a:pPr>
            <a:r>
              <a:rPr lang="ru-RU" sz="2000" dirty="0" smtClean="0"/>
              <a:t>	</a:t>
            </a:r>
            <a:r>
              <a:rPr lang="ru-RU" sz="2000" b="1" dirty="0" smtClean="0"/>
              <a:t>СООН  </a:t>
            </a:r>
            <a:r>
              <a:rPr lang="en-US" sz="2000" b="1" dirty="0" smtClean="0"/>
              <a:t>NH</a:t>
            </a:r>
            <a:r>
              <a:rPr lang="en-US" sz="2000" b="1" baseline="-25000" dirty="0" smtClean="0"/>
              <a:t>2</a:t>
            </a:r>
            <a:r>
              <a:rPr lang="ru-RU" sz="2000" b="1" baseline="-25000" dirty="0" smtClean="0"/>
              <a:t>  </a:t>
            </a:r>
            <a:r>
              <a:rPr lang="en-US" sz="2000" b="1" dirty="0" smtClean="0"/>
              <a:t> → </a:t>
            </a:r>
            <a:r>
              <a:rPr lang="ru-RU" sz="2000" b="1" dirty="0" smtClean="0">
                <a:solidFill>
                  <a:srgbClr val="FF0000"/>
                </a:solidFill>
              </a:rPr>
              <a:t>Б</a:t>
            </a:r>
            <a:r>
              <a:rPr lang="ru-RU" sz="2000" b="1" dirty="0" smtClean="0"/>
              <a:t> + Н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О</a:t>
            </a:r>
          </a:p>
          <a:p>
            <a:pPr>
              <a:buFontTx/>
              <a:buNone/>
              <a:defRPr/>
            </a:pPr>
            <a:r>
              <a:rPr lang="ru-RU" sz="2000" b="1" dirty="0" smtClean="0"/>
              <a:t>	АК</a:t>
            </a:r>
            <a:r>
              <a:rPr lang="ru-RU" sz="2000" b="1" baseline="-25000" dirty="0" smtClean="0"/>
              <a:t>1</a:t>
            </a:r>
            <a:r>
              <a:rPr lang="ru-RU" sz="2000" b="1" dirty="0" smtClean="0"/>
              <a:t>	   АК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   </a:t>
            </a:r>
            <a:r>
              <a:rPr lang="ru-RU" sz="2000" b="1" dirty="0" err="1" smtClean="0"/>
              <a:t>Конденсаційний</a:t>
            </a:r>
            <a:r>
              <a:rPr lang="ru-RU" sz="2000" b="1" dirty="0" smtClean="0"/>
              <a:t> 		</a:t>
            </a:r>
            <a:r>
              <a:rPr lang="ru-RU" sz="2000" b="1" dirty="0" err="1" smtClean="0"/>
              <a:t>біополімер</a:t>
            </a:r>
            <a:endParaRPr lang="ru-RU" sz="2000" b="1" dirty="0" smtClean="0"/>
          </a:p>
          <a:p>
            <a:pPr>
              <a:buFontTx/>
              <a:buNone/>
              <a:defRPr/>
            </a:pPr>
            <a:r>
              <a:rPr lang="ru-RU" sz="2000" b="1" dirty="0" smtClean="0"/>
              <a:t>		   (</a:t>
            </a:r>
            <a:r>
              <a:rPr lang="uk-UA" altLang="ru-RU" sz="2000" b="1" dirty="0" err="1"/>
              <a:t>з'єдн</a:t>
            </a:r>
            <a:r>
              <a:rPr lang="uk-UA" altLang="ru-RU" sz="2000" b="1" dirty="0"/>
              <a:t>.</a:t>
            </a:r>
            <a:r>
              <a:rPr lang="ru-RU" sz="2000" b="1" dirty="0" smtClean="0"/>
              <a:t>    О       </a:t>
            </a:r>
            <a:r>
              <a:rPr lang="en-US" sz="2000" b="1" dirty="0" smtClean="0"/>
              <a:t>H</a:t>
            </a:r>
            <a:r>
              <a:rPr lang="ru-RU" sz="2000" b="1" dirty="0" smtClean="0"/>
              <a:t>      </a:t>
            </a:r>
            <a:r>
              <a:rPr lang="en-US" sz="2000" b="1" dirty="0" smtClean="0"/>
              <a:t>)</a:t>
            </a:r>
            <a:endParaRPr lang="ru-RU" sz="2000" b="1" dirty="0" smtClean="0"/>
          </a:p>
          <a:p>
            <a:pPr>
              <a:buFontTx/>
              <a:buNone/>
              <a:defRPr/>
            </a:pPr>
            <a:r>
              <a:rPr lang="ru-RU" sz="2000" b="1" dirty="0" smtClean="0"/>
              <a:t>			      С</a:t>
            </a:r>
            <a:r>
              <a:rPr lang="en-US" sz="2000" b="1" dirty="0" smtClean="0"/>
              <a:t>       N</a:t>
            </a:r>
            <a:r>
              <a:rPr lang="ru-RU" sz="2000" b="1" dirty="0" smtClean="0"/>
              <a:t>	</a:t>
            </a:r>
          </a:p>
          <a:p>
            <a:pPr>
              <a:buFontTx/>
              <a:buNone/>
              <a:defRPr/>
            </a:pPr>
            <a:endParaRPr lang="ru-RU" sz="2000" dirty="0" smtClean="0"/>
          </a:p>
          <a:p>
            <a:pPr>
              <a:buFontTx/>
              <a:buNone/>
              <a:defRPr/>
            </a:pPr>
            <a:r>
              <a:rPr lang="ru-RU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2.1. </a:t>
            </a:r>
            <a:r>
              <a:rPr lang="ru-RU" sz="1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Гомополіконденсація</a:t>
            </a:r>
            <a:r>
              <a:rPr lang="ru-RU" sz="1800" b="1" dirty="0" smtClean="0"/>
              <a:t>	</a:t>
            </a:r>
          </a:p>
          <a:p>
            <a:pPr marL="95250" indent="0">
              <a:buFontTx/>
              <a:buNone/>
              <a:defRPr/>
            </a:pPr>
            <a:r>
              <a:rPr lang="ru-RU" sz="1800" b="1" i="1" dirty="0" smtClean="0"/>
              <a:t>один </a:t>
            </a:r>
            <a:r>
              <a:rPr lang="ru-RU" sz="1800" b="1" i="1" dirty="0"/>
              <a:t>мономер,</a:t>
            </a:r>
          </a:p>
          <a:p>
            <a:pPr marL="95250" indent="12700">
              <a:buFontTx/>
              <a:buNone/>
              <a:defRPr/>
            </a:pPr>
            <a:r>
              <a:rPr lang="ru-RU" sz="1800" b="1" i="1" dirty="0" err="1"/>
              <a:t>що</a:t>
            </a:r>
            <a:r>
              <a:rPr lang="ru-RU" sz="1800" b="1" i="1" dirty="0"/>
              <a:t> </a:t>
            </a:r>
            <a:r>
              <a:rPr lang="ru-RU" sz="1800" b="1" i="1" dirty="0" err="1"/>
              <a:t>містить</a:t>
            </a:r>
            <a:r>
              <a:rPr lang="ru-RU" sz="1800" b="1" i="1" dirty="0"/>
              <a:t> </a:t>
            </a:r>
            <a:r>
              <a:rPr lang="ru-RU" sz="1800" b="1" i="1" dirty="0" err="1"/>
              <a:t>дві</a:t>
            </a:r>
            <a:r>
              <a:rPr lang="ru-RU" sz="1800" b="1" i="1" dirty="0"/>
              <a:t> </a:t>
            </a:r>
            <a:r>
              <a:rPr lang="ru-RU" sz="1800" b="1" i="1" dirty="0" err="1"/>
              <a:t>різні</a:t>
            </a:r>
            <a:endParaRPr lang="ru-RU" sz="1800" b="1" i="1" dirty="0"/>
          </a:p>
          <a:p>
            <a:pPr marL="95250" indent="12700">
              <a:buFontTx/>
              <a:buNone/>
              <a:defRPr/>
            </a:pPr>
            <a:r>
              <a:rPr lang="ru-RU" sz="1800" b="1" i="1" dirty="0" err="1"/>
              <a:t>функц</a:t>
            </a:r>
            <a:r>
              <a:rPr lang="ru-RU" sz="1800" b="1" i="1" dirty="0"/>
              <a:t>. </a:t>
            </a:r>
            <a:r>
              <a:rPr lang="ru-RU" sz="1800" b="1" i="1" dirty="0" err="1"/>
              <a:t>групи</a:t>
            </a:r>
            <a:endParaRPr lang="ru-RU" sz="1800" b="1" dirty="0" smtClean="0"/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4572000" y="684213"/>
            <a:ext cx="4572000" cy="3862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uk-UA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синтетичних полімерів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uk-UA" sz="1800" b="1" dirty="0" smtClean="0"/>
              <a:t>реакція приєднання великої кількості мономерів за рахунок розриву кратних зв'язків без зміни елементного складу і виділення побічних продуктів</a:t>
            </a:r>
          </a:p>
          <a:p>
            <a:pPr eaLnBrk="1" hangingPunct="1">
              <a:spcBef>
                <a:spcPct val="50000"/>
              </a:spcBef>
              <a:defRPr/>
            </a:pPr>
            <a:endParaRPr lang="uk-UA" sz="1800" b="1" dirty="0" smtClean="0"/>
          </a:p>
          <a:p>
            <a:pPr eaLnBrk="1" hangingPunct="1">
              <a:spcBef>
                <a:spcPct val="50000"/>
              </a:spcBef>
              <a:defRPr/>
            </a:pPr>
            <a:r>
              <a:rPr lang="uk-UA" sz="1800" b="1" dirty="0" smtClean="0"/>
              <a:t>реакція приєднання молекул однакових або різних мономерів, які містять не менше 2-х функцій груп з виділенням низькомолекулярного побічного продукту</a:t>
            </a:r>
          </a:p>
        </p:txBody>
      </p:sp>
      <p:sp>
        <p:nvSpPr>
          <p:cNvPr id="13317" name="Text Box 7"/>
          <p:cNvSpPr txBox="1">
            <a:spLocks noChangeArrowheads="1"/>
          </p:cNvSpPr>
          <p:nvPr/>
        </p:nvSpPr>
        <p:spPr bwMode="auto">
          <a:xfrm>
            <a:off x="4191000" y="5334000"/>
            <a:ext cx="3733800" cy="779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ru-RU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2.2. </a:t>
            </a:r>
            <a:r>
              <a:rPr lang="ru-RU" sz="18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Гетерополіконденсація</a:t>
            </a:r>
            <a:endParaRPr lang="ru-RU" sz="1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ru-RU" sz="1800" b="1" i="1" dirty="0" err="1"/>
              <a:t>кілька</a:t>
            </a:r>
            <a:r>
              <a:rPr lang="ru-RU" sz="1800" b="1" i="1" dirty="0"/>
              <a:t> </a:t>
            </a:r>
            <a:r>
              <a:rPr lang="ru-RU" sz="1800" b="1" i="1" dirty="0" err="1"/>
              <a:t>різних</a:t>
            </a:r>
            <a:r>
              <a:rPr lang="ru-RU" sz="1800" b="1" i="1" dirty="0"/>
              <a:t> </a:t>
            </a:r>
            <a:r>
              <a:rPr lang="ru-RU" sz="1800" b="1" i="1" dirty="0" err="1"/>
              <a:t>мономерів</a:t>
            </a:r>
            <a:endParaRPr lang="ru-RU" sz="1800" b="1" i="1" dirty="0"/>
          </a:p>
        </p:txBody>
      </p:sp>
      <p:cxnSp>
        <p:nvCxnSpPr>
          <p:cNvPr id="8198" name="AutoShape 10"/>
          <p:cNvCxnSpPr>
            <a:cxnSpLocks noChangeShapeType="1"/>
            <a:stCxn id="38915" idx="1"/>
            <a:endCxn id="38915" idx="1"/>
          </p:cNvCxnSpPr>
          <p:nvPr/>
        </p:nvCxnSpPr>
        <p:spPr bwMode="auto">
          <a:xfrm>
            <a:off x="152400" y="3771900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99" name="AutoShape 12"/>
          <p:cNvSpPr>
            <a:spLocks noChangeArrowheads="1"/>
          </p:cNvSpPr>
          <p:nvPr/>
        </p:nvSpPr>
        <p:spPr bwMode="auto">
          <a:xfrm rot="1460184">
            <a:off x="830263" y="4589463"/>
            <a:ext cx="457200" cy="728662"/>
          </a:xfrm>
          <a:prstGeom prst="downArrow">
            <a:avLst>
              <a:gd name="adj1" fmla="val 50000"/>
              <a:gd name="adj2" fmla="val 39844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8200" name="AutoShape 13"/>
          <p:cNvSpPr>
            <a:spLocks noChangeArrowheads="1"/>
          </p:cNvSpPr>
          <p:nvPr/>
        </p:nvSpPr>
        <p:spPr bwMode="auto">
          <a:xfrm rot="-1361610">
            <a:off x="4111625" y="4543425"/>
            <a:ext cx="457200" cy="728663"/>
          </a:xfrm>
          <a:prstGeom prst="downArrow">
            <a:avLst>
              <a:gd name="adj1" fmla="val 50000"/>
              <a:gd name="adj2" fmla="val 39844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8201" name="Line 14"/>
          <p:cNvSpPr>
            <a:spLocks noChangeShapeType="1"/>
          </p:cNvSpPr>
          <p:nvPr/>
        </p:nvSpPr>
        <p:spPr bwMode="auto">
          <a:xfrm flipH="1">
            <a:off x="838200" y="34290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8202" name="Line 15"/>
          <p:cNvSpPr>
            <a:spLocks noChangeShapeType="1"/>
          </p:cNvSpPr>
          <p:nvPr/>
        </p:nvSpPr>
        <p:spPr bwMode="auto">
          <a:xfrm flipH="1">
            <a:off x="1524000" y="34290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8203" name="Line 16"/>
          <p:cNvSpPr>
            <a:spLocks noChangeShapeType="1"/>
          </p:cNvSpPr>
          <p:nvPr/>
        </p:nvSpPr>
        <p:spPr bwMode="auto">
          <a:xfrm>
            <a:off x="2133600" y="4800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8204" name="Line 17"/>
          <p:cNvSpPr>
            <a:spLocks noChangeShapeType="1"/>
          </p:cNvSpPr>
          <p:nvPr/>
        </p:nvSpPr>
        <p:spPr bwMode="auto">
          <a:xfrm>
            <a:off x="2133600" y="4800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8205" name="Line 19"/>
          <p:cNvSpPr>
            <a:spLocks noChangeShapeType="1"/>
          </p:cNvSpPr>
          <p:nvPr/>
        </p:nvSpPr>
        <p:spPr bwMode="auto">
          <a:xfrm>
            <a:off x="2133600" y="4800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8206" name="Line 22"/>
          <p:cNvSpPr>
            <a:spLocks noChangeShapeType="1"/>
          </p:cNvSpPr>
          <p:nvPr/>
        </p:nvSpPr>
        <p:spPr bwMode="auto">
          <a:xfrm>
            <a:off x="2743200" y="4800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8207" name="Line 23"/>
          <p:cNvSpPr>
            <a:spLocks noChangeShapeType="1"/>
          </p:cNvSpPr>
          <p:nvPr/>
        </p:nvSpPr>
        <p:spPr bwMode="auto">
          <a:xfrm>
            <a:off x="3352800" y="4800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8208" name="Line 25"/>
          <p:cNvSpPr>
            <a:spLocks noChangeShapeType="1"/>
          </p:cNvSpPr>
          <p:nvPr/>
        </p:nvSpPr>
        <p:spPr bwMode="auto">
          <a:xfrm flipV="1">
            <a:off x="251460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8209" name="Line 26"/>
          <p:cNvSpPr>
            <a:spLocks noChangeShapeType="1"/>
          </p:cNvSpPr>
          <p:nvPr/>
        </p:nvSpPr>
        <p:spPr bwMode="auto">
          <a:xfrm flipV="1">
            <a:off x="259080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8210" name="Line 27"/>
          <p:cNvSpPr>
            <a:spLocks noChangeShapeType="1"/>
          </p:cNvSpPr>
          <p:nvPr/>
        </p:nvSpPr>
        <p:spPr bwMode="auto">
          <a:xfrm>
            <a:off x="3206750" y="452755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914400"/>
          </a:xfrm>
        </p:spPr>
        <p:txBody>
          <a:bodyPr/>
          <a:lstStyle/>
          <a:p>
            <a:r>
              <a:rPr lang="ru-RU" altLang="ru-RU" sz="2400" b="1" smtClean="0">
                <a:solidFill>
                  <a:srgbClr val="FF0000"/>
                </a:solidFill>
              </a:rPr>
              <a:t>Синтетичні полімери, що застосовуються в медицині</a:t>
            </a:r>
          </a:p>
        </p:txBody>
      </p:sp>
      <p:graphicFrame>
        <p:nvGraphicFramePr>
          <p:cNvPr id="15462" name="Group 102"/>
          <p:cNvGraphicFramePr>
            <a:graphicFrameLocks noGrp="1"/>
          </p:cNvGraphicFramePr>
          <p:nvPr>
            <p:ph idx="1"/>
          </p:nvPr>
        </p:nvGraphicFramePr>
        <p:xfrm>
          <a:off x="38100" y="696913"/>
          <a:ext cx="9144000" cy="6226177"/>
        </p:xfrm>
        <a:graphic>
          <a:graphicData uri="http://schemas.openxmlformats.org/drawingml/2006/table">
            <a:tbl>
              <a:tblPr/>
              <a:tblGrid>
                <a:gridCol w="3132138">
                  <a:extLst>
                    <a:ext uri="{9D8B030D-6E8A-4147-A177-3AD203B41FA5}"/>
                  </a:extLst>
                </a:gridCol>
                <a:gridCol w="2582862">
                  <a:extLst>
                    <a:ext uri="{9D8B030D-6E8A-4147-A177-3AD203B41FA5}"/>
                  </a:extLst>
                </a:gridCol>
                <a:gridCol w="3429000">
                  <a:extLst>
                    <a:ext uri="{9D8B030D-6E8A-4147-A177-3AD203B41FA5}"/>
                  </a:extLst>
                </a:gridCol>
              </a:tblGrid>
              <a:tr h="4571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Назва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полімера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Формула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полімера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Використання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8444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Поліакриламід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- CH</a:t>
                      </a:r>
                      <a:r>
                        <a:rPr kumimoji="0" lang="en-US" sz="1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– CH –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O = C – NH</a:t>
                      </a:r>
                      <a:r>
                        <a:rPr kumimoji="0" lang="en-US" sz="1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коагулянт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>
                        <a:alpha val="2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6555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Поліакрилова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 кислота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- CH</a:t>
                      </a:r>
                      <a:r>
                        <a:rPr kumimoji="0" lang="en-US" sz="12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– CH –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COOH        n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емульгатор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166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Полівінілпіролідон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(ПВП)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 CH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– С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 –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     O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       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плазмозамінник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пролонгатор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дезінтоксикаційна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дія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>
                        <a:alpha val="2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5791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Політетрафторетилен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(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тефлон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)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[ - CF</a:t>
                      </a:r>
                      <a:r>
                        <a:rPr kumimoji="0" lang="en-US" sz="1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– CF</a:t>
                      </a:r>
                      <a:r>
                        <a:rPr kumimoji="0" lang="en-US" sz="1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- ]n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протези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серд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.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клапанів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і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судин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633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Поліетилентетрафталат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 (лавсан)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 CH</a:t>
                      </a:r>
                      <a:r>
                        <a:rPr kumimoji="0" lang="en-US" sz="1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-CH</a:t>
                      </a:r>
                      <a:r>
                        <a:rPr kumimoji="0" lang="en-US" sz="1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-O- C-        -C-O-  n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протези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сухожилля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>
                        <a:alpha val="2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8229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Полівініловий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 спирт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 CH</a:t>
                      </a:r>
                      <a:r>
                        <a:rPr kumimoji="0" lang="en-US" sz="1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– CH-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  OH     n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-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захисний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колоїд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-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плазмозамінник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- компонент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мазевих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основ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352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Капрон (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полі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-</a:t>
                      </a:r>
                      <a:r>
                        <a:rPr kumimoji="0" lang="el-G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ξ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-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капроамід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)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[ - NH – (CH</a:t>
                      </a:r>
                      <a:r>
                        <a:rPr kumimoji="0" lang="en-US" sz="1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r>
                        <a:rPr kumimoji="0" lang="en-US" sz="1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- CO - ]n</a:t>
                      </a:r>
                      <a:endParaRPr kumimoji="0" lang="ru-RU" sz="1600" b="1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хір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.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шовний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матеріал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>
                        <a:alpha val="2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7315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Поліметилметакрилат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 (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органічне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скло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)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    CH</a:t>
                      </a:r>
                      <a:r>
                        <a:rPr kumimoji="0" lang="en-US" sz="1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CH</a:t>
                      </a:r>
                      <a:r>
                        <a:rPr kumimoji="0" lang="en-US" sz="1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r>
                        <a:rPr kumimoji="0" lang="en-US" sz="1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 –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    COOCH</a:t>
                      </a: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r>
                        <a:rPr kumimoji="0" lang="en-US" sz="1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зубні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протези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10285" name="Line 55"/>
          <p:cNvSpPr>
            <a:spLocks noChangeShapeType="1"/>
          </p:cNvSpPr>
          <p:nvPr/>
        </p:nvSpPr>
        <p:spPr bwMode="auto">
          <a:xfrm>
            <a:off x="3962400" y="2209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286" name="Line 56"/>
          <p:cNvSpPr>
            <a:spLocks noChangeShapeType="1"/>
          </p:cNvSpPr>
          <p:nvPr/>
        </p:nvSpPr>
        <p:spPr bwMode="auto">
          <a:xfrm flipH="1">
            <a:off x="3200400" y="20574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287" name="Line 58"/>
          <p:cNvSpPr>
            <a:spLocks noChangeShapeType="1"/>
          </p:cNvSpPr>
          <p:nvPr/>
        </p:nvSpPr>
        <p:spPr bwMode="auto">
          <a:xfrm>
            <a:off x="3200400" y="2057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288" name="Line 59"/>
          <p:cNvSpPr>
            <a:spLocks noChangeShapeType="1"/>
          </p:cNvSpPr>
          <p:nvPr/>
        </p:nvSpPr>
        <p:spPr bwMode="auto">
          <a:xfrm>
            <a:off x="3200400" y="26670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289" name="Line 60"/>
          <p:cNvSpPr>
            <a:spLocks noChangeShapeType="1"/>
          </p:cNvSpPr>
          <p:nvPr/>
        </p:nvSpPr>
        <p:spPr bwMode="auto">
          <a:xfrm>
            <a:off x="4343400" y="20574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290" name="Line 61"/>
          <p:cNvSpPr>
            <a:spLocks noChangeShapeType="1"/>
          </p:cNvSpPr>
          <p:nvPr/>
        </p:nvSpPr>
        <p:spPr bwMode="auto">
          <a:xfrm>
            <a:off x="4419600" y="2057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291" name="Line 62"/>
          <p:cNvSpPr>
            <a:spLocks noChangeShapeType="1"/>
          </p:cNvSpPr>
          <p:nvPr/>
        </p:nvSpPr>
        <p:spPr bwMode="auto">
          <a:xfrm>
            <a:off x="4343400" y="26670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292" name="Line 71"/>
          <p:cNvSpPr>
            <a:spLocks noChangeShapeType="1"/>
          </p:cNvSpPr>
          <p:nvPr/>
        </p:nvSpPr>
        <p:spPr bwMode="auto">
          <a:xfrm flipH="1">
            <a:off x="3200400" y="12192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293" name="Line 72"/>
          <p:cNvSpPr>
            <a:spLocks noChangeShapeType="1"/>
          </p:cNvSpPr>
          <p:nvPr/>
        </p:nvSpPr>
        <p:spPr bwMode="auto">
          <a:xfrm>
            <a:off x="3200400" y="1219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294" name="Line 73"/>
          <p:cNvSpPr>
            <a:spLocks noChangeShapeType="1"/>
          </p:cNvSpPr>
          <p:nvPr/>
        </p:nvSpPr>
        <p:spPr bwMode="auto">
          <a:xfrm>
            <a:off x="3200400" y="19050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295" name="Line 74"/>
          <p:cNvSpPr>
            <a:spLocks noChangeShapeType="1"/>
          </p:cNvSpPr>
          <p:nvPr/>
        </p:nvSpPr>
        <p:spPr bwMode="auto">
          <a:xfrm>
            <a:off x="4572000" y="12192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296" name="Line 75"/>
          <p:cNvSpPr>
            <a:spLocks noChangeShapeType="1"/>
          </p:cNvSpPr>
          <p:nvPr/>
        </p:nvSpPr>
        <p:spPr bwMode="auto">
          <a:xfrm>
            <a:off x="4648200" y="1219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297" name="Line 76"/>
          <p:cNvSpPr>
            <a:spLocks noChangeShapeType="1"/>
          </p:cNvSpPr>
          <p:nvPr/>
        </p:nvSpPr>
        <p:spPr bwMode="auto">
          <a:xfrm>
            <a:off x="4572000" y="19050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298" name="Line 77"/>
          <p:cNvSpPr>
            <a:spLocks noChangeShapeType="1"/>
          </p:cNvSpPr>
          <p:nvPr/>
        </p:nvSpPr>
        <p:spPr bwMode="auto">
          <a:xfrm>
            <a:off x="4032250" y="14097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299" name="AutoShape 79"/>
          <p:cNvSpPr>
            <a:spLocks noChangeArrowheads="1"/>
          </p:cNvSpPr>
          <p:nvPr/>
        </p:nvSpPr>
        <p:spPr bwMode="auto">
          <a:xfrm rot="-5400000">
            <a:off x="3863975" y="3429000"/>
            <a:ext cx="304800" cy="304800"/>
          </a:xfrm>
          <a:prstGeom prst="homePlate">
            <a:avLst>
              <a:gd name="adj" fmla="val 25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10300" name="Line 80"/>
          <p:cNvSpPr>
            <a:spLocks noChangeShapeType="1"/>
          </p:cNvSpPr>
          <p:nvPr/>
        </p:nvSpPr>
        <p:spPr bwMode="auto">
          <a:xfrm flipV="1">
            <a:off x="4114800" y="3352800"/>
            <a:ext cx="152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301" name="Line 81"/>
          <p:cNvSpPr>
            <a:spLocks noChangeShapeType="1"/>
          </p:cNvSpPr>
          <p:nvPr/>
        </p:nvSpPr>
        <p:spPr bwMode="auto">
          <a:xfrm flipV="1">
            <a:off x="4178300" y="3440113"/>
            <a:ext cx="152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302" name="Line 82"/>
          <p:cNvSpPr>
            <a:spLocks noChangeShapeType="1"/>
          </p:cNvSpPr>
          <p:nvPr/>
        </p:nvSpPr>
        <p:spPr bwMode="auto">
          <a:xfrm>
            <a:off x="3962400" y="2895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303" name="Line 107"/>
          <p:cNvSpPr>
            <a:spLocks noChangeShapeType="1"/>
          </p:cNvSpPr>
          <p:nvPr/>
        </p:nvSpPr>
        <p:spPr bwMode="auto">
          <a:xfrm flipV="1">
            <a:off x="3873500" y="6324600"/>
            <a:ext cx="152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304" name="Line 128"/>
          <p:cNvSpPr>
            <a:spLocks noChangeShapeType="1"/>
          </p:cNvSpPr>
          <p:nvPr/>
        </p:nvSpPr>
        <p:spPr bwMode="auto">
          <a:xfrm flipH="1">
            <a:off x="3200400" y="27432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305" name="Line 129"/>
          <p:cNvSpPr>
            <a:spLocks noChangeShapeType="1"/>
          </p:cNvSpPr>
          <p:nvPr/>
        </p:nvSpPr>
        <p:spPr bwMode="auto">
          <a:xfrm>
            <a:off x="3200400" y="27432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306" name="Line 130"/>
          <p:cNvSpPr>
            <a:spLocks noChangeShapeType="1"/>
          </p:cNvSpPr>
          <p:nvPr/>
        </p:nvSpPr>
        <p:spPr bwMode="auto">
          <a:xfrm>
            <a:off x="3200400" y="36576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307" name="Line 131"/>
          <p:cNvSpPr>
            <a:spLocks noChangeShapeType="1"/>
          </p:cNvSpPr>
          <p:nvPr/>
        </p:nvSpPr>
        <p:spPr bwMode="auto">
          <a:xfrm>
            <a:off x="4495800" y="27432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308" name="Line 132"/>
          <p:cNvSpPr>
            <a:spLocks noChangeShapeType="1"/>
          </p:cNvSpPr>
          <p:nvPr/>
        </p:nvSpPr>
        <p:spPr bwMode="auto">
          <a:xfrm>
            <a:off x="4572000" y="27432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309" name="Line 133"/>
          <p:cNvSpPr>
            <a:spLocks noChangeShapeType="1"/>
          </p:cNvSpPr>
          <p:nvPr/>
        </p:nvSpPr>
        <p:spPr bwMode="auto">
          <a:xfrm>
            <a:off x="4495800" y="36576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cxnSp>
        <p:nvCxnSpPr>
          <p:cNvPr id="10310" name="Прямая соединительная линия 35"/>
          <p:cNvCxnSpPr>
            <a:cxnSpLocks noChangeShapeType="1"/>
          </p:cNvCxnSpPr>
          <p:nvPr/>
        </p:nvCxnSpPr>
        <p:spPr bwMode="auto">
          <a:xfrm>
            <a:off x="4419600" y="4495800"/>
            <a:ext cx="0" cy="1524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11" name="Прямая соединительная линия 37"/>
          <p:cNvCxnSpPr>
            <a:cxnSpLocks noChangeShapeType="1"/>
          </p:cNvCxnSpPr>
          <p:nvPr/>
        </p:nvCxnSpPr>
        <p:spPr bwMode="auto">
          <a:xfrm>
            <a:off x="4495800" y="4495800"/>
            <a:ext cx="0" cy="1524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12" name="Прямая соединительная линия 41"/>
          <p:cNvCxnSpPr>
            <a:cxnSpLocks noChangeShapeType="1"/>
          </p:cNvCxnSpPr>
          <p:nvPr/>
        </p:nvCxnSpPr>
        <p:spPr bwMode="auto">
          <a:xfrm>
            <a:off x="3863975" y="6627813"/>
            <a:ext cx="152400" cy="762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313" name="TextBox 42"/>
          <p:cNvSpPr txBox="1">
            <a:spLocks noChangeArrowheads="1"/>
          </p:cNvSpPr>
          <p:nvPr/>
        </p:nvSpPr>
        <p:spPr bwMode="auto">
          <a:xfrm>
            <a:off x="4305300" y="4267200"/>
            <a:ext cx="228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sz="1400" b="1"/>
              <a:t>O</a:t>
            </a:r>
            <a:endParaRPr lang="ru-RU" altLang="ru-RU" sz="1400" b="1"/>
          </a:p>
        </p:txBody>
      </p:sp>
      <p:sp>
        <p:nvSpPr>
          <p:cNvPr id="10314" name="TextBox 43"/>
          <p:cNvSpPr txBox="1">
            <a:spLocks noChangeArrowheads="1"/>
          </p:cNvSpPr>
          <p:nvPr/>
        </p:nvSpPr>
        <p:spPr bwMode="auto">
          <a:xfrm>
            <a:off x="4914900" y="4267200"/>
            <a:ext cx="304800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sz="1400" b="1"/>
              <a:t>O</a:t>
            </a:r>
          </a:p>
          <a:p>
            <a:pPr algn="ctr" eaLnBrk="1" hangingPunct="1"/>
            <a:endParaRPr lang="ru-RU" altLang="ru-RU" sz="1200" b="1"/>
          </a:p>
        </p:txBody>
      </p:sp>
      <p:cxnSp>
        <p:nvCxnSpPr>
          <p:cNvPr id="10315" name="Прямая соединительная линия 51"/>
          <p:cNvCxnSpPr>
            <a:cxnSpLocks noChangeShapeType="1"/>
          </p:cNvCxnSpPr>
          <p:nvPr/>
        </p:nvCxnSpPr>
        <p:spPr bwMode="auto">
          <a:xfrm>
            <a:off x="5029200" y="4495800"/>
            <a:ext cx="0" cy="1524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16" name="Прямая соединительная линия 53"/>
          <p:cNvCxnSpPr>
            <a:cxnSpLocks noChangeShapeType="1"/>
          </p:cNvCxnSpPr>
          <p:nvPr/>
        </p:nvCxnSpPr>
        <p:spPr bwMode="auto">
          <a:xfrm>
            <a:off x="5105400" y="4495800"/>
            <a:ext cx="0" cy="1524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17" name="Прямая соединительная линия 55"/>
          <p:cNvCxnSpPr>
            <a:cxnSpLocks noChangeShapeType="1"/>
          </p:cNvCxnSpPr>
          <p:nvPr/>
        </p:nvCxnSpPr>
        <p:spPr bwMode="auto">
          <a:xfrm flipH="1">
            <a:off x="3200400" y="4419600"/>
            <a:ext cx="762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18" name="Прямая соединительная линия 57"/>
          <p:cNvCxnSpPr>
            <a:cxnSpLocks noChangeShapeType="1"/>
          </p:cNvCxnSpPr>
          <p:nvPr/>
        </p:nvCxnSpPr>
        <p:spPr bwMode="auto">
          <a:xfrm>
            <a:off x="3200400" y="4419600"/>
            <a:ext cx="0" cy="5334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19" name="Прямая соединительная линия 59"/>
          <p:cNvCxnSpPr>
            <a:cxnSpLocks noChangeShapeType="1"/>
          </p:cNvCxnSpPr>
          <p:nvPr/>
        </p:nvCxnSpPr>
        <p:spPr bwMode="auto">
          <a:xfrm>
            <a:off x="3200400" y="4953000"/>
            <a:ext cx="762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20" name="Прямая соединительная линия 71"/>
          <p:cNvCxnSpPr>
            <a:cxnSpLocks noChangeShapeType="1"/>
          </p:cNvCxnSpPr>
          <p:nvPr/>
        </p:nvCxnSpPr>
        <p:spPr bwMode="auto">
          <a:xfrm>
            <a:off x="5410200" y="4419600"/>
            <a:ext cx="0" cy="5334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21" name="Прямая соединительная линия 73"/>
          <p:cNvCxnSpPr>
            <a:cxnSpLocks noChangeShapeType="1"/>
          </p:cNvCxnSpPr>
          <p:nvPr/>
        </p:nvCxnSpPr>
        <p:spPr bwMode="auto">
          <a:xfrm>
            <a:off x="5334000" y="4953000"/>
            <a:ext cx="762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22" name="Прямая соединительная линия 75"/>
          <p:cNvCxnSpPr>
            <a:cxnSpLocks noChangeShapeType="1"/>
          </p:cNvCxnSpPr>
          <p:nvPr/>
        </p:nvCxnSpPr>
        <p:spPr bwMode="auto">
          <a:xfrm>
            <a:off x="5334000" y="4419600"/>
            <a:ext cx="762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23" name="Прямая соединительная линия 77"/>
          <p:cNvCxnSpPr>
            <a:cxnSpLocks noChangeShapeType="1"/>
          </p:cNvCxnSpPr>
          <p:nvPr/>
        </p:nvCxnSpPr>
        <p:spPr bwMode="auto">
          <a:xfrm>
            <a:off x="4114800" y="5334000"/>
            <a:ext cx="0" cy="1524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24" name="Прямая соединительная линия 79"/>
          <p:cNvCxnSpPr>
            <a:cxnSpLocks noChangeShapeType="1"/>
          </p:cNvCxnSpPr>
          <p:nvPr/>
        </p:nvCxnSpPr>
        <p:spPr bwMode="auto">
          <a:xfrm flipH="1">
            <a:off x="3200400" y="5029200"/>
            <a:ext cx="762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25" name="Прямая соединительная линия 81"/>
          <p:cNvCxnSpPr>
            <a:cxnSpLocks noChangeShapeType="1"/>
          </p:cNvCxnSpPr>
          <p:nvPr/>
        </p:nvCxnSpPr>
        <p:spPr bwMode="auto">
          <a:xfrm>
            <a:off x="3200400" y="5029200"/>
            <a:ext cx="0" cy="685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26" name="Прямая соединительная линия 83"/>
          <p:cNvCxnSpPr>
            <a:cxnSpLocks noChangeShapeType="1"/>
          </p:cNvCxnSpPr>
          <p:nvPr/>
        </p:nvCxnSpPr>
        <p:spPr bwMode="auto">
          <a:xfrm>
            <a:off x="3200400" y="5715000"/>
            <a:ext cx="762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27" name="Прямая соединительная линия 85"/>
          <p:cNvCxnSpPr>
            <a:cxnSpLocks noChangeShapeType="1"/>
          </p:cNvCxnSpPr>
          <p:nvPr/>
        </p:nvCxnSpPr>
        <p:spPr bwMode="auto">
          <a:xfrm>
            <a:off x="4267200" y="5029200"/>
            <a:ext cx="762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28" name="Прямая соединительная линия 93"/>
          <p:cNvCxnSpPr>
            <a:cxnSpLocks noChangeShapeType="1"/>
          </p:cNvCxnSpPr>
          <p:nvPr/>
        </p:nvCxnSpPr>
        <p:spPr bwMode="auto">
          <a:xfrm>
            <a:off x="4354513" y="5029200"/>
            <a:ext cx="0" cy="685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29" name="Прямая соединительная линия 95"/>
          <p:cNvCxnSpPr>
            <a:cxnSpLocks noChangeShapeType="1"/>
          </p:cNvCxnSpPr>
          <p:nvPr/>
        </p:nvCxnSpPr>
        <p:spPr bwMode="auto">
          <a:xfrm>
            <a:off x="4267200" y="5715000"/>
            <a:ext cx="762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30" name="Прямая соединительная линия 97"/>
          <p:cNvCxnSpPr>
            <a:cxnSpLocks noChangeShapeType="1"/>
          </p:cNvCxnSpPr>
          <p:nvPr/>
        </p:nvCxnSpPr>
        <p:spPr bwMode="auto">
          <a:xfrm flipH="1">
            <a:off x="3200400" y="6172200"/>
            <a:ext cx="762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31" name="Прямая соединительная линия 99"/>
          <p:cNvCxnSpPr>
            <a:cxnSpLocks noChangeShapeType="1"/>
          </p:cNvCxnSpPr>
          <p:nvPr/>
        </p:nvCxnSpPr>
        <p:spPr bwMode="auto">
          <a:xfrm>
            <a:off x="3200400" y="6172200"/>
            <a:ext cx="0" cy="685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32" name="Прямая соединительная линия 101"/>
          <p:cNvCxnSpPr>
            <a:cxnSpLocks noChangeShapeType="1"/>
          </p:cNvCxnSpPr>
          <p:nvPr/>
        </p:nvCxnSpPr>
        <p:spPr bwMode="auto">
          <a:xfrm>
            <a:off x="3200400" y="6858000"/>
            <a:ext cx="762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33" name="Прямая соединительная линия 105"/>
          <p:cNvCxnSpPr>
            <a:cxnSpLocks noChangeShapeType="1"/>
          </p:cNvCxnSpPr>
          <p:nvPr/>
        </p:nvCxnSpPr>
        <p:spPr bwMode="auto">
          <a:xfrm>
            <a:off x="4800600" y="6172200"/>
            <a:ext cx="0" cy="685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34" name="Прямая соединительная линия 111"/>
          <p:cNvCxnSpPr>
            <a:cxnSpLocks noChangeShapeType="1"/>
          </p:cNvCxnSpPr>
          <p:nvPr/>
        </p:nvCxnSpPr>
        <p:spPr bwMode="auto">
          <a:xfrm>
            <a:off x="4724400" y="6858000"/>
            <a:ext cx="762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35" name="Прямая соединительная линия 113"/>
          <p:cNvCxnSpPr>
            <a:cxnSpLocks noChangeShapeType="1"/>
          </p:cNvCxnSpPr>
          <p:nvPr/>
        </p:nvCxnSpPr>
        <p:spPr bwMode="auto">
          <a:xfrm>
            <a:off x="4724400" y="6172200"/>
            <a:ext cx="762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336" name="AutoShape 104"/>
          <p:cNvSpPr>
            <a:spLocks noChangeArrowheads="1"/>
          </p:cNvSpPr>
          <p:nvPr/>
        </p:nvSpPr>
        <p:spPr bwMode="auto">
          <a:xfrm>
            <a:off x="4572000" y="4648200"/>
            <a:ext cx="304800" cy="228600"/>
          </a:xfrm>
          <a:prstGeom prst="hexagon">
            <a:avLst>
              <a:gd name="adj" fmla="val 33333"/>
              <a:gd name="vf" fmla="val 11547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10337" name="Oval 109"/>
          <p:cNvSpPr>
            <a:spLocks noChangeArrowheads="1"/>
          </p:cNvSpPr>
          <p:nvPr/>
        </p:nvSpPr>
        <p:spPr bwMode="auto">
          <a:xfrm>
            <a:off x="4648200" y="4724400"/>
            <a:ext cx="152400" cy="76200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762000"/>
          </a:xfrm>
        </p:spPr>
        <p:txBody>
          <a:bodyPr/>
          <a:lstStyle/>
          <a:p>
            <a:r>
              <a:rPr lang="ru-RU" altLang="ru-RU" sz="2800" b="1" smtClean="0">
                <a:solidFill>
                  <a:srgbClr val="FF0000"/>
                </a:solidFill>
              </a:rPr>
              <a:t>Біополімери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0546147"/>
              </p:ext>
            </p:extLst>
          </p:nvPr>
        </p:nvGraphicFramePr>
        <p:xfrm>
          <a:off x="-225301" y="381001"/>
          <a:ext cx="9905777" cy="18520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268" name="TextBox 6"/>
          <p:cNvSpPr txBox="1">
            <a:spLocks noChangeArrowheads="1"/>
          </p:cNvSpPr>
          <p:nvPr/>
        </p:nvSpPr>
        <p:spPr bwMode="auto">
          <a:xfrm>
            <a:off x="5715000" y="685800"/>
            <a:ext cx="2895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600"/>
              <a:t>Ліпопротеїди = Б + ліпіди</a:t>
            </a:r>
          </a:p>
        </p:txBody>
      </p:sp>
      <p:pic>
        <p:nvPicPr>
          <p:cNvPr id="11269" name="Picture 2" descr="D:\мед-мед\лекция\16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01" b="1299"/>
          <a:stretch>
            <a:fillRect/>
          </a:stretch>
        </p:blipFill>
        <p:spPr bwMode="auto">
          <a:xfrm>
            <a:off x="228600" y="3086100"/>
            <a:ext cx="43815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3" descr="D:\мед-мед\лекция\15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60" b="5859"/>
          <a:stretch>
            <a:fillRect/>
          </a:stretch>
        </p:blipFill>
        <p:spPr bwMode="auto">
          <a:xfrm>
            <a:off x="4657725" y="3089275"/>
            <a:ext cx="4076700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TextBox 8"/>
          <p:cNvSpPr txBox="1">
            <a:spLocks noChangeArrowheads="1"/>
          </p:cNvSpPr>
          <p:nvPr/>
        </p:nvSpPr>
        <p:spPr bwMode="auto">
          <a:xfrm>
            <a:off x="76200" y="2160588"/>
            <a:ext cx="90678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 b="1" dirty="0">
                <a:solidFill>
                  <a:srgbClr val="FF0000"/>
                </a:solidFill>
              </a:rPr>
              <a:t>* </a:t>
            </a:r>
            <a:r>
              <a:rPr lang="ru-RU" altLang="ru-RU" sz="2000" b="1" dirty="0" err="1">
                <a:solidFill>
                  <a:srgbClr val="FF0000"/>
                </a:solidFill>
              </a:rPr>
              <a:t>Нуклеїнові</a:t>
            </a:r>
            <a:r>
              <a:rPr lang="ru-RU" altLang="ru-RU" sz="2000" b="1" dirty="0">
                <a:solidFill>
                  <a:srgbClr val="FF0000"/>
                </a:solidFill>
              </a:rPr>
              <a:t> </a:t>
            </a:r>
            <a:r>
              <a:rPr lang="ru-RU" altLang="ru-RU" sz="2000" b="1" dirty="0" err="1">
                <a:solidFill>
                  <a:srgbClr val="FF0000"/>
                </a:solidFill>
              </a:rPr>
              <a:t>кислоти</a:t>
            </a:r>
            <a:r>
              <a:rPr lang="ru-RU" altLang="ru-RU" sz="2000" b="1" dirty="0">
                <a:solidFill>
                  <a:srgbClr val="FF0000"/>
                </a:solidFill>
              </a:rPr>
              <a:t> </a:t>
            </a:r>
            <a:r>
              <a:rPr lang="ru-RU" altLang="ru-RU" sz="2000" dirty="0"/>
              <a:t>- </a:t>
            </a:r>
            <a:r>
              <a:rPr lang="ru-RU" altLang="ru-RU" sz="2000" dirty="0" err="1"/>
              <a:t>носії</a:t>
            </a:r>
            <a:r>
              <a:rPr lang="ru-RU" altLang="ru-RU" sz="2000" dirty="0"/>
              <a:t> ген. </a:t>
            </a:r>
            <a:r>
              <a:rPr lang="ru-RU" altLang="ru-RU" sz="2000" dirty="0" err="1"/>
              <a:t>інформації</a:t>
            </a:r>
            <a:r>
              <a:rPr lang="ru-RU" altLang="ru-RU" sz="2000" dirty="0"/>
              <a:t> (РНК, ДНК)</a:t>
            </a:r>
          </a:p>
          <a:p>
            <a:pPr eaLnBrk="1" hangingPunct="1"/>
            <a:r>
              <a:rPr lang="ru-RU" altLang="ru-RU" sz="2000" dirty="0"/>
              <a:t>  - </a:t>
            </a:r>
            <a:r>
              <a:rPr lang="ru-RU" altLang="ru-RU" sz="2000" dirty="0" err="1"/>
              <a:t>лінійні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полімери</a:t>
            </a:r>
            <a:r>
              <a:rPr lang="ru-RU" altLang="ru-RU" sz="2000" dirty="0"/>
              <a:t>, </a:t>
            </a:r>
            <a:r>
              <a:rPr lang="ru-RU" altLang="ru-RU" sz="2000" dirty="0" err="1"/>
              <a:t>що</a:t>
            </a:r>
            <a:r>
              <a:rPr lang="ru-RU" altLang="ru-RU" sz="2000" dirty="0"/>
              <a:t> </a:t>
            </a:r>
            <a:r>
              <a:rPr lang="ru-RU" altLang="ru-RU" sz="2000" dirty="0" err="1"/>
              <a:t>складаються</a:t>
            </a:r>
            <a:r>
              <a:rPr lang="ru-RU" altLang="ru-RU" sz="2000" dirty="0"/>
              <a:t> з </a:t>
            </a:r>
            <a:r>
              <a:rPr lang="ru-RU" altLang="ru-RU" sz="2000" dirty="0" err="1"/>
              <a:t>нуклеотидів</a:t>
            </a:r>
            <a:r>
              <a:rPr lang="ru-RU" altLang="ru-RU" sz="2000" dirty="0"/>
              <a:t>, до складу </a:t>
            </a:r>
            <a:r>
              <a:rPr lang="ru-RU" altLang="ru-RU" sz="2000" dirty="0" err="1"/>
              <a:t>яких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входять</a:t>
            </a:r>
            <a:r>
              <a:rPr lang="ru-RU" altLang="ru-RU" sz="2000" dirty="0"/>
              <a:t>:</a:t>
            </a:r>
          </a:p>
          <a:p>
            <a:pPr eaLnBrk="1" hangingPunct="1"/>
            <a:r>
              <a:rPr lang="ru-RU" altLang="ru-RU" sz="2000" dirty="0"/>
              <a:t>1. </a:t>
            </a:r>
            <a:r>
              <a:rPr lang="ru-RU" altLang="ru-RU" sz="2000" dirty="0" err="1"/>
              <a:t>піримідинові</a:t>
            </a:r>
            <a:r>
              <a:rPr lang="ru-RU" altLang="ru-RU" sz="2000" dirty="0"/>
              <a:t> основа і </a:t>
            </a:r>
            <a:r>
              <a:rPr lang="ru-RU" altLang="ru-RU" sz="2000" dirty="0" err="1"/>
              <a:t>пуринові</a:t>
            </a:r>
            <a:r>
              <a:rPr lang="ru-RU" altLang="ru-RU" sz="2000" dirty="0"/>
              <a:t> </a:t>
            </a:r>
            <a:r>
              <a:rPr lang="ru-RU" altLang="ru-RU" sz="2000" dirty="0" err="1"/>
              <a:t>основи</a:t>
            </a:r>
            <a:endParaRPr lang="ru-RU" altLang="ru-RU" sz="1800" dirty="0"/>
          </a:p>
        </p:txBody>
      </p:sp>
      <p:sp>
        <p:nvSpPr>
          <p:cNvPr id="11272" name="TextBox 11"/>
          <p:cNvSpPr txBox="1">
            <a:spLocks noChangeArrowheads="1"/>
          </p:cNvSpPr>
          <p:nvPr/>
        </p:nvSpPr>
        <p:spPr bwMode="auto">
          <a:xfrm>
            <a:off x="0" y="4648200"/>
            <a:ext cx="9372600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 b="1" dirty="0"/>
              <a:t>2.</a:t>
            </a:r>
            <a:r>
              <a:rPr lang="ru-RU" altLang="ru-RU" sz="1800" b="1" dirty="0"/>
              <a:t> </a:t>
            </a:r>
            <a:r>
              <a:rPr lang="ru-RU" altLang="ru-RU" sz="1800" dirty="0" err="1"/>
              <a:t>вуглеводи</a:t>
            </a:r>
            <a:r>
              <a:rPr lang="ru-RU" altLang="ru-RU" sz="1800" dirty="0"/>
              <a:t>: рибоза </a:t>
            </a:r>
            <a:r>
              <a:rPr lang="ru-RU" altLang="ru-RU" sz="1800" dirty="0" err="1"/>
              <a:t>або</a:t>
            </a:r>
            <a:r>
              <a:rPr lang="ru-RU" altLang="ru-RU" sz="1800" dirty="0"/>
              <a:t> </a:t>
            </a:r>
            <a:r>
              <a:rPr lang="ru-RU" altLang="ru-RU" sz="1800" dirty="0" err="1"/>
              <a:t>дезоксирибоза</a:t>
            </a:r>
            <a:r>
              <a:rPr lang="ru-RU" altLang="ru-RU" sz="1800" dirty="0"/>
              <a:t> </a:t>
            </a:r>
            <a:r>
              <a:rPr lang="ru-RU" altLang="ru-RU" sz="1600" dirty="0"/>
              <a:t>	</a:t>
            </a:r>
            <a:r>
              <a:rPr lang="ru-RU" altLang="ru-RU" sz="2000" b="1" dirty="0"/>
              <a:t>3</a:t>
            </a:r>
            <a:r>
              <a:rPr lang="ru-RU" altLang="ru-RU" sz="2000" dirty="0"/>
              <a:t>.</a:t>
            </a:r>
            <a:r>
              <a:rPr lang="ru-RU" altLang="ru-RU" sz="1600" dirty="0"/>
              <a:t> </a:t>
            </a:r>
            <a:r>
              <a:rPr lang="ru-RU" altLang="ru-RU" sz="1800" dirty="0" err="1"/>
              <a:t>залишки</a:t>
            </a:r>
            <a:r>
              <a:rPr lang="ru-RU" altLang="ru-RU" sz="1800" dirty="0"/>
              <a:t> </a:t>
            </a:r>
            <a:r>
              <a:rPr lang="ru-RU" altLang="ru-RU" sz="1800" dirty="0" err="1"/>
              <a:t>ортофосфорної</a:t>
            </a:r>
            <a:r>
              <a:rPr lang="ru-RU" altLang="ru-RU" sz="1800" dirty="0"/>
              <a:t> </a:t>
            </a:r>
            <a:r>
              <a:rPr lang="ru-RU" altLang="ru-RU" sz="1800" dirty="0" err="1"/>
              <a:t>кислоти</a:t>
            </a:r>
            <a:r>
              <a:rPr lang="ru-RU" altLang="ru-RU" sz="1600" b="1" dirty="0"/>
              <a:t>	</a:t>
            </a:r>
            <a:r>
              <a:rPr lang="ru-RU" altLang="ru-RU" sz="1600" b="1" dirty="0" err="1"/>
              <a:t>Френсіс</a:t>
            </a:r>
            <a:r>
              <a:rPr lang="ru-RU" altLang="ru-RU" sz="1600" b="1" dirty="0"/>
              <a:t> </a:t>
            </a:r>
            <a:r>
              <a:rPr lang="ru-RU" altLang="ru-RU" sz="1600" b="1" dirty="0" err="1"/>
              <a:t>Крік</a:t>
            </a:r>
            <a:r>
              <a:rPr lang="ru-RU" altLang="ru-RU" sz="1600" b="1" dirty="0"/>
              <a:t>,         </a:t>
            </a:r>
            <a:r>
              <a:rPr lang="ru-RU" altLang="ru-RU" sz="1600" b="1" dirty="0" err="1"/>
              <a:t>Нобелівська</a:t>
            </a:r>
            <a:r>
              <a:rPr lang="ru-RU" altLang="ru-RU" sz="1600" b="1" dirty="0"/>
              <a:t>         «За </a:t>
            </a:r>
            <a:r>
              <a:rPr lang="ru-RU" altLang="ru-RU" sz="1600" b="1" dirty="0" err="1"/>
              <a:t>відкриття</a:t>
            </a:r>
            <a:r>
              <a:rPr lang="ru-RU" altLang="ru-RU" sz="1600" b="1" dirty="0"/>
              <a:t> </a:t>
            </a:r>
            <a:r>
              <a:rPr lang="ru-RU" altLang="ru-RU" sz="1600" b="1" dirty="0" err="1"/>
              <a:t>молекулярної</a:t>
            </a:r>
            <a:r>
              <a:rPr lang="ru-RU" altLang="ru-RU" sz="1600" b="1" dirty="0"/>
              <a:t> </a:t>
            </a:r>
            <a:r>
              <a:rPr lang="ru-RU" altLang="ru-RU" sz="1600" b="1" dirty="0" err="1"/>
              <a:t>структури</a:t>
            </a:r>
            <a:endParaRPr lang="ru-RU" altLang="ru-RU" sz="1600" b="1" dirty="0"/>
          </a:p>
          <a:p>
            <a:pPr eaLnBrk="1" hangingPunct="1"/>
            <a:r>
              <a:rPr lang="ru-RU" altLang="ru-RU" sz="1600" b="1" dirty="0"/>
              <a:t>1962 г.	Джеймс Уотсон,	</a:t>
            </a:r>
            <a:r>
              <a:rPr lang="ru-RU" altLang="ru-RU" sz="1600" b="1" dirty="0" err="1"/>
              <a:t>премія</a:t>
            </a:r>
            <a:r>
              <a:rPr lang="ru-RU" altLang="ru-RU" sz="1600" b="1" dirty="0"/>
              <a:t> з    	</a:t>
            </a:r>
            <a:r>
              <a:rPr lang="ru-RU" altLang="ru-RU" sz="1600" b="1" dirty="0" err="1"/>
              <a:t>нуклеїнових</a:t>
            </a:r>
            <a:r>
              <a:rPr lang="ru-RU" altLang="ru-RU" sz="1600" b="1" dirty="0"/>
              <a:t> кислот і </a:t>
            </a:r>
            <a:r>
              <a:rPr lang="ru-RU" altLang="ru-RU" sz="1600" b="1" dirty="0" err="1"/>
              <a:t>їх</a:t>
            </a:r>
            <a:r>
              <a:rPr lang="ru-RU" altLang="ru-RU" sz="1600" b="1" dirty="0"/>
              <a:t> </a:t>
            </a:r>
            <a:r>
              <a:rPr lang="ru-RU" altLang="ru-RU" sz="1600" b="1" dirty="0" err="1"/>
              <a:t>значення</a:t>
            </a:r>
            <a:r>
              <a:rPr lang="ru-RU" altLang="ru-RU" sz="1600" b="1" dirty="0"/>
              <a:t> для</a:t>
            </a:r>
          </a:p>
          <a:p>
            <a:pPr eaLnBrk="1" hangingPunct="1"/>
            <a:r>
              <a:rPr lang="ru-RU" altLang="ru-RU" sz="1600" b="1" dirty="0"/>
              <a:t>	</a:t>
            </a:r>
            <a:r>
              <a:rPr lang="ru-RU" altLang="ru-RU" sz="1600" b="1" dirty="0" err="1"/>
              <a:t>Моріс</a:t>
            </a:r>
            <a:r>
              <a:rPr lang="ru-RU" altLang="ru-RU" sz="1600" b="1" dirty="0"/>
              <a:t> </a:t>
            </a:r>
            <a:r>
              <a:rPr lang="ru-RU" altLang="ru-RU" sz="1600" b="1" dirty="0" err="1"/>
              <a:t>Уілкінс</a:t>
            </a:r>
            <a:r>
              <a:rPr lang="ru-RU" altLang="ru-RU" sz="1600" b="1" dirty="0"/>
              <a:t>	</a:t>
            </a:r>
            <a:r>
              <a:rPr lang="ru-RU" altLang="ru-RU" sz="1600" b="1" dirty="0" err="1"/>
              <a:t>фізіології</a:t>
            </a:r>
            <a:r>
              <a:rPr lang="ru-RU" altLang="ru-RU" sz="1600" b="1" dirty="0"/>
              <a:t> 	</a:t>
            </a:r>
            <a:r>
              <a:rPr lang="ru-RU" altLang="ru-RU" sz="1600" b="1" dirty="0" err="1"/>
              <a:t>передачі</a:t>
            </a:r>
            <a:r>
              <a:rPr lang="ru-RU" altLang="ru-RU" sz="1600" b="1" dirty="0"/>
              <a:t> </a:t>
            </a:r>
            <a:r>
              <a:rPr lang="ru-RU" altLang="ru-RU" sz="1600" b="1" dirty="0" err="1"/>
              <a:t>інформації</a:t>
            </a:r>
            <a:r>
              <a:rPr lang="ru-RU" altLang="ru-RU" sz="1600" b="1" dirty="0"/>
              <a:t> в </a:t>
            </a:r>
            <a:r>
              <a:rPr lang="ru-RU" altLang="ru-RU" sz="1600" b="1" dirty="0" err="1"/>
              <a:t>живих</a:t>
            </a:r>
            <a:endParaRPr lang="ru-RU" altLang="ru-RU" sz="1600" b="1" dirty="0"/>
          </a:p>
          <a:p>
            <a:pPr eaLnBrk="1" hangingPunct="1"/>
            <a:r>
              <a:rPr lang="ru-RU" altLang="ru-RU" sz="1600" b="1" dirty="0"/>
              <a:t>			і </a:t>
            </a:r>
            <a:r>
              <a:rPr lang="ru-RU" altLang="ru-RU" sz="1600" b="1" dirty="0" err="1"/>
              <a:t>медицині</a:t>
            </a:r>
            <a:r>
              <a:rPr lang="ru-RU" altLang="ru-RU" sz="1600" b="1" dirty="0"/>
              <a:t>	системах»</a:t>
            </a:r>
          </a:p>
          <a:p>
            <a:pPr eaLnBrk="1" hangingPunct="1"/>
            <a:r>
              <a:rPr lang="ru-RU" altLang="ru-RU" sz="1800" b="1" dirty="0"/>
              <a:t>Структура ДНК </a:t>
            </a:r>
            <a:r>
              <a:rPr lang="ru-RU" altLang="ru-RU" sz="1800" b="1" dirty="0" err="1"/>
              <a:t>була</a:t>
            </a:r>
            <a:r>
              <a:rPr lang="ru-RU" altLang="ru-RU" sz="1800" b="1" dirty="0"/>
              <a:t> </a:t>
            </a:r>
            <a:r>
              <a:rPr lang="ru-RU" altLang="ru-RU" sz="1800" b="1" dirty="0" err="1"/>
              <a:t>встановлена</a:t>
            </a:r>
            <a:r>
              <a:rPr lang="ru-RU" altLang="ru-RU" sz="1800" b="1" dirty="0"/>
              <a:t> </a:t>
            </a:r>
            <a:r>
              <a:rPr lang="ru-RU" altLang="ru-RU" sz="1800" b="1" dirty="0" err="1"/>
              <a:t>рентгеноструктурним</a:t>
            </a:r>
            <a:r>
              <a:rPr lang="ru-RU" altLang="ru-RU" sz="1800" b="1" dirty="0"/>
              <a:t> </a:t>
            </a:r>
            <a:r>
              <a:rPr lang="ru-RU" altLang="ru-RU" sz="1800" b="1" dirty="0" err="1"/>
              <a:t>аналізом</a:t>
            </a:r>
            <a:r>
              <a:rPr lang="ru-RU" altLang="ru-RU" sz="1800" b="1" dirty="0"/>
              <a:t>.</a:t>
            </a:r>
          </a:p>
          <a:p>
            <a:pPr eaLnBrk="1" hangingPunct="1"/>
            <a:r>
              <a:rPr lang="ru-RU" altLang="ru-RU" sz="1600" b="1" dirty="0"/>
              <a:t>* </a:t>
            </a:r>
            <a:r>
              <a:rPr lang="ru-RU" altLang="ru-RU" sz="1800" b="1" dirty="0" err="1">
                <a:solidFill>
                  <a:srgbClr val="FF0000"/>
                </a:solidFill>
              </a:rPr>
              <a:t>Полісахариди</a:t>
            </a:r>
            <a:r>
              <a:rPr lang="ru-RU" altLang="ru-RU" sz="1800" b="1" dirty="0">
                <a:solidFill>
                  <a:srgbClr val="FF0000"/>
                </a:solidFill>
              </a:rPr>
              <a:t>:</a:t>
            </a:r>
            <a:r>
              <a:rPr lang="ru-RU" altLang="ru-RU" sz="1600" b="1" dirty="0">
                <a:solidFill>
                  <a:srgbClr val="FF0000"/>
                </a:solidFill>
              </a:rPr>
              <a:t> </a:t>
            </a:r>
            <a:r>
              <a:rPr lang="ru-RU" altLang="ru-RU" sz="1600" dirty="0"/>
              <a:t>глюкоза, </a:t>
            </a:r>
            <a:r>
              <a:rPr lang="ru-RU" altLang="ru-RU" sz="1600" dirty="0" err="1"/>
              <a:t>целюлоза</a:t>
            </a:r>
            <a:r>
              <a:rPr lang="ru-RU" altLang="ru-RU" sz="1600" dirty="0"/>
              <a:t>, </a:t>
            </a:r>
            <a:r>
              <a:rPr lang="ru-RU" altLang="ru-RU" sz="1600" dirty="0" err="1"/>
              <a:t>крохмаль</a:t>
            </a:r>
            <a:r>
              <a:rPr lang="ru-RU" altLang="ru-RU" sz="1600" dirty="0"/>
              <a:t>, </a:t>
            </a:r>
            <a:r>
              <a:rPr lang="ru-RU" altLang="ru-RU" sz="1600" dirty="0" err="1"/>
              <a:t>глікоген</a:t>
            </a:r>
            <a:endParaRPr lang="ru-RU" altLang="ru-RU" sz="1600" dirty="0"/>
          </a:p>
          <a:p>
            <a:pPr eaLnBrk="1" hangingPunct="1"/>
            <a:r>
              <a:rPr lang="ru-RU" altLang="ru-RU" sz="1600" b="1" dirty="0"/>
              <a:t>*</a:t>
            </a:r>
            <a:r>
              <a:rPr lang="ru-RU" altLang="ru-RU" sz="1600" b="1" dirty="0">
                <a:solidFill>
                  <a:srgbClr val="FF0000"/>
                </a:solidFill>
              </a:rPr>
              <a:t> </a:t>
            </a:r>
            <a:r>
              <a:rPr lang="ru-RU" altLang="ru-RU" sz="1800" b="1" dirty="0" err="1">
                <a:solidFill>
                  <a:srgbClr val="FF0000"/>
                </a:solidFill>
              </a:rPr>
              <a:t>Декстрани</a:t>
            </a:r>
            <a:r>
              <a:rPr lang="ru-RU" altLang="ru-RU" sz="1600" b="1" dirty="0">
                <a:solidFill>
                  <a:srgbClr val="FF0000"/>
                </a:solidFill>
              </a:rPr>
              <a:t> </a:t>
            </a:r>
            <a:r>
              <a:rPr lang="ru-RU" altLang="ru-RU" sz="1600" dirty="0"/>
              <a:t>(</a:t>
            </a:r>
            <a:r>
              <a:rPr lang="en-US" altLang="ru-RU" sz="1600" dirty="0" err="1"/>
              <a:t>Leuconostoc</a:t>
            </a:r>
            <a:r>
              <a:rPr lang="en-US" altLang="ru-RU" sz="1600" dirty="0"/>
              <a:t> </a:t>
            </a:r>
            <a:r>
              <a:rPr lang="en-US" altLang="ru-RU" sz="1600" dirty="0" err="1"/>
              <a:t>mesenteroides</a:t>
            </a:r>
            <a:r>
              <a:rPr lang="en-US" altLang="ru-RU" sz="1600" dirty="0"/>
              <a:t>)</a:t>
            </a:r>
            <a:endParaRPr lang="ru-RU" altLang="ru-RU" sz="1800" dirty="0">
              <a:solidFill>
                <a:srgbClr val="CC3300"/>
              </a:solidFill>
            </a:endParaRPr>
          </a:p>
        </p:txBody>
      </p:sp>
      <p:sp>
        <p:nvSpPr>
          <p:cNvPr id="11273" name="Line 10"/>
          <p:cNvSpPr>
            <a:spLocks noChangeShapeType="1"/>
          </p:cNvSpPr>
          <p:nvPr/>
        </p:nvSpPr>
        <p:spPr bwMode="auto">
          <a:xfrm>
            <a:off x="0" y="50292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1274" name="Line 11"/>
          <p:cNvSpPr>
            <a:spLocks noChangeShapeType="1"/>
          </p:cNvSpPr>
          <p:nvPr/>
        </p:nvSpPr>
        <p:spPr bwMode="auto">
          <a:xfrm>
            <a:off x="0" y="62484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792163"/>
          </a:xfrm>
        </p:spPr>
        <p:txBody>
          <a:bodyPr/>
          <a:lstStyle/>
          <a:p>
            <a:r>
              <a:rPr lang="ru-RU" altLang="ru-RU" sz="2800" b="1" smtClean="0">
                <a:solidFill>
                  <a:srgbClr val="FF0000"/>
                </a:solidFill>
              </a:rPr>
              <a:t>Властивості ВМС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57200"/>
            <a:ext cx="9144000" cy="60960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  <a:defRPr/>
            </a:pPr>
            <a:r>
              <a:rPr lang="ru-RU" altLang="ru-RU" sz="2000" b="1" dirty="0" smtClean="0"/>
              <a:t>	</a:t>
            </a:r>
            <a:r>
              <a:rPr lang="ru-RU" altLang="ru-RU" sz="2000" b="1" u="sng" dirty="0" smtClean="0">
                <a:solidFill>
                  <a:srgbClr val="FF0000"/>
                </a:solidFill>
              </a:rPr>
              <a:t>1. </a:t>
            </a:r>
            <a:r>
              <a:rPr lang="ru-RU" altLang="ru-RU" sz="2000" b="1" u="sng" dirty="0" err="1" smtClean="0">
                <a:solidFill>
                  <a:srgbClr val="FF0000"/>
                </a:solidFill>
              </a:rPr>
              <a:t>Фазові</a:t>
            </a:r>
            <a:r>
              <a:rPr lang="ru-RU" altLang="ru-RU" sz="2000" b="1" u="sng" dirty="0" smtClean="0">
                <a:solidFill>
                  <a:srgbClr val="FF0000"/>
                </a:solidFill>
              </a:rPr>
              <a:t> і </a:t>
            </a:r>
            <a:r>
              <a:rPr lang="ru-RU" altLang="ru-RU" sz="2000" b="1" u="sng" dirty="0" err="1" smtClean="0">
                <a:solidFill>
                  <a:srgbClr val="FF0000"/>
                </a:solidFill>
              </a:rPr>
              <a:t>фізичні</a:t>
            </a:r>
            <a:r>
              <a:rPr lang="ru-RU" altLang="ru-RU" sz="2000" b="1" u="sng" dirty="0" smtClean="0">
                <a:solidFill>
                  <a:srgbClr val="FF0000"/>
                </a:solidFill>
              </a:rPr>
              <a:t> </a:t>
            </a:r>
            <a:r>
              <a:rPr lang="ru-RU" altLang="ru-RU" sz="2000" b="1" u="sng" dirty="0" err="1" smtClean="0">
                <a:solidFill>
                  <a:srgbClr val="FF0000"/>
                </a:solidFill>
              </a:rPr>
              <a:t>властивості</a:t>
            </a:r>
            <a:r>
              <a:rPr lang="ru-RU" altLang="ru-RU" sz="2000" b="1" u="sng" dirty="0" smtClean="0">
                <a:solidFill>
                  <a:srgbClr val="FF0000"/>
                </a:solidFill>
              </a:rPr>
              <a:t> ВМС</a:t>
            </a:r>
            <a:r>
              <a:rPr lang="ru-RU" altLang="ru-RU" sz="2000" b="1" u="sng" dirty="0" smtClean="0"/>
              <a:t> </a:t>
            </a:r>
          </a:p>
          <a:p>
            <a:pPr marL="609600" indent="-609600">
              <a:lnSpc>
                <a:spcPct val="80000"/>
              </a:lnSpc>
              <a:buFont typeface="Wingdings" panose="05000000000000000000" pitchFamily="2" charset="2"/>
              <a:buChar char="v"/>
              <a:defRPr/>
            </a:pPr>
            <a:r>
              <a:rPr lang="uk-UA" altLang="ru-RU" sz="2000" b="1" dirty="0" smtClean="0"/>
              <a:t>Велика </a:t>
            </a:r>
            <a:r>
              <a:rPr lang="uk-UA" altLang="ru-RU" sz="2000" b="1" dirty="0" err="1" smtClean="0"/>
              <a:t>М.м</a:t>
            </a:r>
            <a:r>
              <a:rPr lang="uk-UA" altLang="ru-RU" sz="2000" b="1" dirty="0" smtClean="0"/>
              <a:t>. =</a:t>
            </a:r>
            <a:r>
              <a:rPr lang="en-US" altLang="ru-RU" sz="2000" b="1" dirty="0" smtClean="0"/>
              <a:t>&gt; </a:t>
            </a:r>
            <a:r>
              <a:rPr lang="ru-RU" altLang="ru-RU" sz="2000" b="1" dirty="0" smtClean="0"/>
              <a:t>не </a:t>
            </a:r>
            <a:r>
              <a:rPr lang="ru-RU" altLang="ru-RU" sz="2000" b="1" dirty="0" err="1" smtClean="0"/>
              <a:t>летючі</a:t>
            </a:r>
            <a:endParaRPr lang="ru-RU" altLang="ru-RU" sz="2000" b="1" dirty="0" smtClean="0"/>
          </a:p>
          <a:p>
            <a:pPr marL="609600" indent="-609600">
              <a:lnSpc>
                <a:spcPct val="80000"/>
              </a:lnSpc>
              <a:buFont typeface="Wingdings" panose="05000000000000000000" pitchFamily="2" charset="2"/>
              <a:buChar char="v"/>
              <a:defRPr/>
            </a:pPr>
            <a:r>
              <a:rPr lang="ru-RU" altLang="ru-RU" sz="2000" b="1" dirty="0" err="1" smtClean="0"/>
              <a:t>Т</a:t>
            </a:r>
            <a:r>
              <a:rPr lang="ru-RU" altLang="ru-RU" sz="2000" b="1" baseline="-25000" dirty="0" err="1" smtClean="0"/>
              <a:t>розклад</a:t>
            </a:r>
            <a:r>
              <a:rPr lang="ru-RU" altLang="ru-RU" sz="2000" b="1" baseline="-25000" dirty="0" smtClean="0"/>
              <a:t>.</a:t>
            </a:r>
            <a:r>
              <a:rPr lang="ru-RU" altLang="ru-RU" sz="2000" b="1" dirty="0" smtClean="0"/>
              <a:t> </a:t>
            </a:r>
            <a:r>
              <a:rPr lang="en-US" altLang="ru-RU" sz="2000" b="1" dirty="0" smtClean="0"/>
              <a:t>&lt;&lt;</a:t>
            </a:r>
            <a:r>
              <a:rPr lang="ru-RU" altLang="ru-RU" sz="2000" b="1" dirty="0" smtClean="0"/>
              <a:t> </a:t>
            </a:r>
            <a:r>
              <a:rPr lang="ru-RU" altLang="ru-RU" sz="2000" b="1" dirty="0" err="1" smtClean="0"/>
              <a:t>Т</a:t>
            </a:r>
            <a:r>
              <a:rPr lang="ru-RU" altLang="ru-RU" sz="2000" b="1" baseline="-25000" dirty="0" err="1" smtClean="0"/>
              <a:t>кип</a:t>
            </a:r>
            <a:r>
              <a:rPr lang="ru-RU" altLang="ru-RU" sz="2000" b="1" baseline="-25000" dirty="0" smtClean="0"/>
              <a:t>. </a:t>
            </a:r>
            <a:r>
              <a:rPr lang="ru-RU" altLang="ru-RU" sz="2000" b="1" dirty="0" smtClean="0"/>
              <a:t>=</a:t>
            </a:r>
            <a:r>
              <a:rPr lang="en-US" altLang="ru-RU" sz="2000" b="1" dirty="0" smtClean="0"/>
              <a:t>&gt; </a:t>
            </a:r>
            <a:r>
              <a:rPr lang="ru-RU" altLang="ru-RU" sz="2000" b="1" dirty="0" smtClean="0"/>
              <a:t>ВМС не </a:t>
            </a:r>
            <a:r>
              <a:rPr lang="ru-RU" altLang="ru-RU" sz="2000" b="1" dirty="0" err="1" smtClean="0"/>
              <a:t>переходять</a:t>
            </a:r>
            <a:r>
              <a:rPr lang="ru-RU" altLang="ru-RU" sz="2000" b="1" dirty="0" smtClean="0"/>
              <a:t> в газ. стан			</a:t>
            </a:r>
          </a:p>
          <a:p>
            <a:pPr marL="609600" indent="-609600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 b="1" dirty="0" smtClean="0"/>
              <a:t>			 </a:t>
            </a:r>
            <a:r>
              <a:rPr lang="ru-RU" altLang="ru-RU" sz="2000" b="1" dirty="0" err="1" smtClean="0"/>
              <a:t>знаходяться</a:t>
            </a:r>
            <a:r>
              <a:rPr lang="ru-RU" altLang="ru-RU" sz="2000" b="1" dirty="0" smtClean="0"/>
              <a:t> в </a:t>
            </a:r>
            <a:r>
              <a:rPr lang="ru-RU" altLang="ru-RU" sz="2000" b="1" dirty="0" err="1" smtClean="0"/>
              <a:t>конденсованому</a:t>
            </a:r>
            <a:r>
              <a:rPr lang="ru-RU" altLang="ru-RU" sz="2000" b="1" dirty="0" smtClean="0"/>
              <a:t> </a:t>
            </a:r>
            <a:r>
              <a:rPr lang="ru-RU" altLang="ru-RU" sz="2000" b="1" dirty="0" err="1" smtClean="0"/>
              <a:t>стані</a:t>
            </a:r>
            <a:endParaRPr lang="ru-RU" altLang="ru-RU" sz="2000" b="1" dirty="0" smtClean="0"/>
          </a:p>
          <a:p>
            <a:pPr marL="609600" indent="-609600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 b="1" dirty="0" smtClean="0"/>
              <a:t>		 в твердому 				 в </a:t>
            </a:r>
            <a:r>
              <a:rPr lang="ru-RU" altLang="ru-RU" sz="2000" b="1" dirty="0" err="1" smtClean="0"/>
              <a:t>рідкому</a:t>
            </a:r>
            <a:r>
              <a:rPr lang="ru-RU" altLang="ru-RU" sz="2000" b="1" dirty="0" smtClean="0"/>
              <a:t> фазовому </a:t>
            </a:r>
            <a:r>
              <a:rPr lang="ru-RU" altLang="ru-RU" sz="2000" b="1" dirty="0" err="1" smtClean="0"/>
              <a:t>стані</a:t>
            </a:r>
            <a:endParaRPr lang="ru-RU" altLang="ru-RU" sz="2000" b="1" dirty="0" smtClean="0"/>
          </a:p>
          <a:p>
            <a:pPr marL="609600" indent="-609600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 b="1" dirty="0" smtClean="0"/>
              <a:t> (</a:t>
            </a:r>
            <a:r>
              <a:rPr lang="ru-RU" altLang="ru-RU" sz="2000" b="1" dirty="0" err="1" smtClean="0">
                <a:solidFill>
                  <a:srgbClr val="FF0000"/>
                </a:solidFill>
              </a:rPr>
              <a:t>кристаліч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.</a:t>
            </a:r>
            <a:r>
              <a:rPr lang="ru-RU" altLang="ru-RU" sz="2000" b="1" dirty="0" smtClean="0"/>
              <a:t>     і      </a:t>
            </a:r>
            <a:r>
              <a:rPr lang="ru-RU" altLang="ru-RU" sz="2000" b="1" dirty="0" err="1" smtClean="0">
                <a:solidFill>
                  <a:srgbClr val="FF0000"/>
                </a:solidFill>
              </a:rPr>
              <a:t>аморф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. </a:t>
            </a:r>
            <a:r>
              <a:rPr lang="ru-RU" altLang="ru-RU" sz="2000" b="1" dirty="0" smtClean="0"/>
              <a:t>фазовому </a:t>
            </a:r>
            <a:r>
              <a:rPr lang="ru-RU" altLang="ru-RU" sz="2000" b="1" dirty="0" err="1" smtClean="0"/>
              <a:t>стані</a:t>
            </a:r>
            <a:r>
              <a:rPr lang="ru-RU" altLang="ru-RU" sz="2000" b="1" dirty="0" smtClean="0"/>
              <a:t>)		</a:t>
            </a:r>
          </a:p>
          <a:p>
            <a:pPr marL="609600" indent="-609600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 b="1" dirty="0" err="1" smtClean="0"/>
              <a:t>поліетилен</a:t>
            </a:r>
            <a:r>
              <a:rPr lang="ru-RU" altLang="ru-RU" sz="2000" b="1" dirty="0" smtClean="0"/>
              <a:t>,	      целлюлоза,</a:t>
            </a:r>
          </a:p>
          <a:p>
            <a:pPr marL="609600" indent="-609600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 b="1" dirty="0" err="1" smtClean="0"/>
              <a:t>поліаміди</a:t>
            </a:r>
            <a:r>
              <a:rPr lang="ru-RU" altLang="ru-RU" sz="2000" b="1" dirty="0" smtClean="0"/>
              <a:t>	      каучук						</a:t>
            </a:r>
          </a:p>
          <a:p>
            <a:pPr marL="609600" indent="-609600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 b="1" u="sng" dirty="0" smtClean="0"/>
              <a:t>3 </a:t>
            </a:r>
            <a:r>
              <a:rPr lang="ru-RU" altLang="ru-RU" sz="2000" b="1" u="sng" dirty="0" err="1" smtClean="0"/>
              <a:t>фізичних</a:t>
            </a:r>
            <a:r>
              <a:rPr lang="ru-RU" altLang="ru-RU" sz="2000" b="1" u="sng" dirty="0" smtClean="0"/>
              <a:t> стана </a:t>
            </a:r>
            <a:r>
              <a:rPr lang="ru-RU" altLang="ru-RU" sz="2000" b="1" u="sng" dirty="0" err="1" smtClean="0"/>
              <a:t>аморфних</a:t>
            </a:r>
            <a:r>
              <a:rPr lang="ru-RU" altLang="ru-RU" sz="2000" b="1" u="sng" dirty="0" smtClean="0"/>
              <a:t> </a:t>
            </a:r>
            <a:r>
              <a:rPr lang="ru-RU" altLang="ru-RU" sz="2000" b="1" u="sng" dirty="0" err="1" smtClean="0"/>
              <a:t>лінійних</a:t>
            </a:r>
            <a:r>
              <a:rPr lang="ru-RU" altLang="ru-RU" sz="2000" b="1" u="sng" dirty="0" smtClean="0"/>
              <a:t> </a:t>
            </a:r>
            <a:r>
              <a:rPr lang="ru-RU" altLang="ru-RU" sz="2000" b="1" u="sng" dirty="0" err="1" smtClean="0"/>
              <a:t>полімерів</a:t>
            </a:r>
            <a:r>
              <a:rPr lang="ru-RU" altLang="ru-RU" sz="2000" b="1" u="sng" dirty="0" smtClean="0"/>
              <a:t>:</a:t>
            </a:r>
          </a:p>
          <a:p>
            <a:pPr marL="609600" indent="-609600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 b="1" dirty="0" smtClean="0"/>
              <a:t> 1) </a:t>
            </a:r>
            <a:r>
              <a:rPr lang="ru-RU" altLang="ru-RU" sz="2000" b="1" dirty="0" err="1" smtClean="0"/>
              <a:t>склоподібний</a:t>
            </a:r>
            <a:r>
              <a:rPr lang="ru-RU" altLang="ru-RU" sz="2000" b="1" dirty="0" smtClean="0"/>
              <a:t> (</a:t>
            </a:r>
            <a:r>
              <a:rPr lang="ru-RU" altLang="ru-RU" sz="2000" b="1" dirty="0" err="1" smtClean="0"/>
              <a:t>деформація</a:t>
            </a:r>
            <a:r>
              <a:rPr lang="ru-RU" altLang="ru-RU" sz="2000" b="1" dirty="0" smtClean="0"/>
              <a:t> </a:t>
            </a:r>
            <a:r>
              <a:rPr lang="en-US" altLang="ru-RU" sz="2000" b="1" dirty="0" smtClean="0"/>
              <a:t>min</a:t>
            </a:r>
            <a:r>
              <a:rPr lang="ru-RU" altLang="ru-RU" sz="2000" b="1" dirty="0" smtClean="0"/>
              <a:t>) - А</a:t>
            </a:r>
          </a:p>
          <a:p>
            <a:pPr marL="609600" indent="-609600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 b="1" dirty="0" smtClean="0"/>
              <a:t> 2) </a:t>
            </a:r>
            <a:r>
              <a:rPr lang="ru-RU" altLang="ru-RU" sz="2000" b="1" dirty="0" err="1" smtClean="0"/>
              <a:t>високоеластичний</a:t>
            </a:r>
            <a:r>
              <a:rPr lang="ru-RU" altLang="ru-RU" sz="2000" b="1" dirty="0" smtClean="0"/>
              <a:t> (</a:t>
            </a:r>
            <a:r>
              <a:rPr lang="ru-RU" altLang="ru-RU" sz="2000" b="1" dirty="0" err="1" smtClean="0"/>
              <a:t>деформація</a:t>
            </a:r>
            <a:r>
              <a:rPr lang="ru-RU" altLang="ru-RU" sz="2000" b="1" dirty="0" smtClean="0"/>
              <a:t> +++, </a:t>
            </a:r>
            <a:r>
              <a:rPr lang="ru-RU" altLang="ru-RU" sz="2000" b="1" dirty="0" err="1" smtClean="0"/>
              <a:t>оборотна</a:t>
            </a:r>
            <a:r>
              <a:rPr lang="ru-RU" altLang="ru-RU" sz="2000" b="1" dirty="0" smtClean="0"/>
              <a:t>)-Б</a:t>
            </a:r>
          </a:p>
          <a:p>
            <a:pPr marL="609600" indent="-609600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 b="1" dirty="0" smtClean="0"/>
              <a:t> 3) </a:t>
            </a:r>
            <a:r>
              <a:rPr lang="ru-RU" altLang="ru-RU" sz="2000" b="1" dirty="0" err="1" smtClean="0"/>
              <a:t>в'язкотекучий</a:t>
            </a:r>
            <a:r>
              <a:rPr lang="ru-RU" altLang="ru-RU" sz="2000" b="1" dirty="0" smtClean="0"/>
              <a:t> (↑ </a:t>
            </a:r>
            <a:r>
              <a:rPr lang="ru-RU" altLang="ru-RU" sz="2000" b="1" dirty="0" err="1" smtClean="0"/>
              <a:t>деформація</a:t>
            </a:r>
            <a:r>
              <a:rPr lang="ru-RU" altLang="ru-RU" sz="2000" b="1" dirty="0" smtClean="0"/>
              <a:t>, </a:t>
            </a:r>
            <a:r>
              <a:rPr lang="ru-RU" altLang="ru-RU" sz="2000" b="1" dirty="0" err="1" smtClean="0"/>
              <a:t>необоротна</a:t>
            </a:r>
            <a:r>
              <a:rPr lang="ru-RU" altLang="ru-RU" sz="2000" b="1" dirty="0" smtClean="0"/>
              <a:t>) - В</a:t>
            </a:r>
          </a:p>
          <a:p>
            <a:pPr marL="609600" indent="-609600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altLang="ru-RU" sz="2000" b="1" dirty="0" smtClean="0"/>
          </a:p>
          <a:p>
            <a:pPr marL="609600" indent="-609600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 b="1" dirty="0" smtClean="0"/>
              <a:t>	</a:t>
            </a:r>
            <a:r>
              <a:rPr lang="ru-RU" altLang="ru-RU" sz="2000" b="1" u="sng" dirty="0" smtClean="0">
                <a:solidFill>
                  <a:srgbClr val="FF0000"/>
                </a:solidFill>
              </a:rPr>
              <a:t>2. </a:t>
            </a:r>
            <a:r>
              <a:rPr lang="ru-RU" altLang="ru-RU" sz="2000" b="1" u="sng" dirty="0" err="1" smtClean="0">
                <a:solidFill>
                  <a:srgbClr val="FF0000"/>
                </a:solidFill>
              </a:rPr>
              <a:t>Фізико-хімічні</a:t>
            </a:r>
            <a:r>
              <a:rPr lang="ru-RU" altLang="ru-RU" sz="2000" b="1" u="sng" dirty="0" smtClean="0">
                <a:solidFill>
                  <a:srgbClr val="FF0000"/>
                </a:solidFill>
              </a:rPr>
              <a:t> </a:t>
            </a:r>
            <a:r>
              <a:rPr lang="ru-RU" altLang="ru-RU" sz="2000" b="1" u="sng" dirty="0" err="1" smtClean="0">
                <a:solidFill>
                  <a:srgbClr val="FF0000"/>
                </a:solidFill>
              </a:rPr>
              <a:t>властивості</a:t>
            </a:r>
            <a:r>
              <a:rPr lang="ru-RU" altLang="ru-RU" sz="2000" b="1" u="sng" dirty="0" smtClean="0">
                <a:solidFill>
                  <a:srgbClr val="FF0000"/>
                </a:solidFill>
              </a:rPr>
              <a:t> ВМС</a:t>
            </a:r>
          </a:p>
          <a:p>
            <a:pPr marL="177800" indent="0">
              <a:lnSpc>
                <a:spcPct val="80000"/>
              </a:lnSpc>
              <a:buFont typeface="Wingdings" panose="05000000000000000000" pitchFamily="2" charset="2"/>
              <a:buAutoNum type="arabicPeriod"/>
              <a:defRPr/>
            </a:pPr>
            <a:r>
              <a:rPr lang="ru-RU" altLang="ru-RU" sz="2000" b="1" dirty="0" smtClean="0"/>
              <a:t> </a:t>
            </a:r>
            <a:r>
              <a:rPr lang="ru-RU" altLang="ru-RU" sz="2000" b="1" dirty="0" err="1" smtClean="0"/>
              <a:t>Еластичність</a:t>
            </a:r>
            <a:r>
              <a:rPr lang="ru-RU" altLang="ru-RU" sz="2000" b="1" dirty="0" smtClean="0"/>
              <a:t> – з ↑ </a:t>
            </a:r>
            <a:r>
              <a:rPr lang="ru-RU" altLang="ru-RU" sz="2000" b="1" dirty="0" err="1" smtClean="0"/>
              <a:t>довжини</a:t>
            </a:r>
            <a:r>
              <a:rPr lang="ru-RU" altLang="ru-RU" sz="2000" b="1" dirty="0" smtClean="0"/>
              <a:t> </a:t>
            </a:r>
            <a:r>
              <a:rPr lang="ru-RU" altLang="ru-RU" sz="2000" b="1" dirty="0" err="1" smtClean="0"/>
              <a:t>ланцюга</a:t>
            </a:r>
            <a:r>
              <a:rPr lang="ru-RU" altLang="ru-RU" sz="2000" b="1" dirty="0" smtClean="0"/>
              <a:t> ↑ </a:t>
            </a:r>
            <a:r>
              <a:rPr lang="ru-RU" altLang="ru-RU" sz="2000" b="1" dirty="0" err="1" smtClean="0"/>
              <a:t>Т</a:t>
            </a:r>
            <a:r>
              <a:rPr lang="ru-RU" altLang="ru-RU" sz="2000" b="1" baseline="-25000" dirty="0" err="1" smtClean="0"/>
              <a:t>стекленіння</a:t>
            </a:r>
            <a:r>
              <a:rPr lang="ru-RU" altLang="ru-RU" sz="2000" b="1" baseline="-25000" dirty="0" smtClean="0"/>
              <a:t>.</a:t>
            </a:r>
            <a:r>
              <a:rPr lang="ru-RU" altLang="ru-RU" sz="2000" b="1" dirty="0" smtClean="0"/>
              <a:t> – </a:t>
            </a:r>
            <a:r>
              <a:rPr lang="ru-RU" altLang="ru-RU" sz="2000" b="1" dirty="0" err="1" smtClean="0"/>
              <a:t>Т</a:t>
            </a:r>
            <a:r>
              <a:rPr lang="ru-RU" altLang="ru-RU" sz="2000" b="1" baseline="-25000" dirty="0" err="1" smtClean="0"/>
              <a:t>текуч</a:t>
            </a:r>
            <a:r>
              <a:rPr lang="ru-RU" altLang="ru-RU" sz="2000" b="1" baseline="-25000" dirty="0" smtClean="0"/>
              <a:t>.</a:t>
            </a:r>
          </a:p>
          <a:p>
            <a:pPr marL="177800" indent="0">
              <a:lnSpc>
                <a:spcPct val="80000"/>
              </a:lnSpc>
              <a:buFontTx/>
              <a:buNone/>
              <a:defRPr/>
            </a:pPr>
            <a:r>
              <a:rPr lang="ru-RU" altLang="ru-RU" sz="2000" b="1" dirty="0" smtClean="0"/>
              <a:t>=</a:t>
            </a:r>
            <a:r>
              <a:rPr lang="en-US" altLang="ru-RU" sz="2000" b="1" dirty="0" smtClean="0"/>
              <a:t>&gt;</a:t>
            </a:r>
            <a:r>
              <a:rPr lang="ru-RU" altLang="ru-RU" sz="2000" b="1" dirty="0" smtClean="0"/>
              <a:t>  ↑ </a:t>
            </a:r>
            <a:r>
              <a:rPr lang="ru-RU" altLang="ru-RU" sz="2000" b="1" dirty="0" err="1" smtClean="0"/>
              <a:t>еластичність</a:t>
            </a:r>
            <a:r>
              <a:rPr lang="ru-RU" altLang="ru-RU" sz="2000" b="1" dirty="0" smtClean="0"/>
              <a:t> </a:t>
            </a:r>
            <a:r>
              <a:rPr lang="ru-RU" altLang="ru-RU" sz="2000" b="1" dirty="0" err="1" smtClean="0"/>
              <a:t>полімеру</a:t>
            </a:r>
            <a:r>
              <a:rPr lang="ru-RU" altLang="ru-RU" sz="2000" b="1" dirty="0" smtClean="0"/>
              <a:t> (</a:t>
            </a:r>
            <a:r>
              <a:rPr lang="ru-RU" altLang="ru-RU" sz="2000" b="1" dirty="0" err="1" smtClean="0"/>
              <a:t>еластичність</a:t>
            </a:r>
            <a:r>
              <a:rPr lang="ru-RU" altLang="ru-RU" sz="2000" b="1" dirty="0" smtClean="0"/>
              <a:t> </a:t>
            </a:r>
            <a:r>
              <a:rPr lang="ru-RU" altLang="ru-RU" sz="2000" b="1" dirty="0" err="1" smtClean="0"/>
              <a:t>артерій</a:t>
            </a:r>
            <a:r>
              <a:rPr lang="ru-RU" altLang="ru-RU" sz="2000" b="1" dirty="0" smtClean="0"/>
              <a:t>);</a:t>
            </a:r>
          </a:p>
          <a:p>
            <a:pPr marL="177800" indent="0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 b="1" dirty="0" smtClean="0"/>
              <a:t>2. </a:t>
            </a:r>
            <a:r>
              <a:rPr lang="ru-RU" altLang="ru-RU" sz="2000" b="1" dirty="0" err="1" smtClean="0"/>
              <a:t>Морозостійкість</a:t>
            </a:r>
            <a:r>
              <a:rPr lang="ru-RU" altLang="ru-RU" sz="2000" b="1" dirty="0" smtClean="0"/>
              <a:t> – </a:t>
            </a:r>
            <a:r>
              <a:rPr lang="ru-RU" altLang="ru-RU" sz="2000" b="1" dirty="0" err="1" smtClean="0"/>
              <a:t>чим</a:t>
            </a:r>
            <a:r>
              <a:rPr lang="ru-RU" altLang="ru-RU" sz="2000" b="1" dirty="0" smtClean="0"/>
              <a:t> </a:t>
            </a:r>
            <a:r>
              <a:rPr lang="ru-RU" altLang="ru-RU" sz="2000" b="1" dirty="0" err="1" smtClean="0"/>
              <a:t>Т</a:t>
            </a:r>
            <a:r>
              <a:rPr lang="ru-RU" altLang="ru-RU" sz="2000" b="1" baseline="-25000" dirty="0" err="1" smtClean="0"/>
              <a:t>стеклен</a:t>
            </a:r>
            <a:r>
              <a:rPr lang="ru-RU" altLang="ru-RU" sz="2000" b="1" baseline="-25000" dirty="0" smtClean="0"/>
              <a:t>. </a:t>
            </a:r>
            <a:r>
              <a:rPr lang="ru-RU" altLang="ru-RU" sz="2000" b="1" dirty="0" smtClean="0"/>
              <a:t> </a:t>
            </a:r>
            <a:r>
              <a:rPr lang="ru-RU" altLang="ru-RU" sz="2000" b="1" dirty="0" err="1" smtClean="0"/>
              <a:t>нижче</a:t>
            </a:r>
            <a:r>
              <a:rPr lang="ru-RU" altLang="ru-RU" sz="2000" b="1" dirty="0" smtClean="0"/>
              <a:t>, </a:t>
            </a:r>
            <a:r>
              <a:rPr lang="ru-RU" altLang="ru-RU" sz="2000" b="1" dirty="0" err="1" smtClean="0"/>
              <a:t>тим</a:t>
            </a:r>
            <a:r>
              <a:rPr lang="ru-RU" altLang="ru-RU" sz="2000" b="1" dirty="0" smtClean="0"/>
              <a:t> </a:t>
            </a:r>
            <a:r>
              <a:rPr lang="ru-RU" altLang="ru-RU" sz="2000" b="1" dirty="0" err="1" smtClean="0"/>
              <a:t>більше</a:t>
            </a:r>
            <a:r>
              <a:rPr lang="ru-RU" altLang="ru-RU" sz="2000" b="1" dirty="0" smtClean="0"/>
              <a:t> </a:t>
            </a:r>
            <a:r>
              <a:rPr lang="ru-RU" altLang="ru-RU" sz="2000" b="1" dirty="0" err="1" smtClean="0"/>
              <a:t>морозостійкий</a:t>
            </a:r>
            <a:r>
              <a:rPr lang="ru-RU" altLang="ru-RU" sz="2000" b="1" dirty="0" smtClean="0"/>
              <a:t> </a:t>
            </a:r>
            <a:r>
              <a:rPr lang="ru-RU" altLang="ru-RU" sz="2000" b="1" dirty="0" err="1" smtClean="0"/>
              <a:t>полімер</a:t>
            </a:r>
            <a:r>
              <a:rPr lang="ru-RU" altLang="ru-RU" sz="2000" b="1" dirty="0" smtClean="0"/>
              <a:t> (</a:t>
            </a:r>
            <a:r>
              <a:rPr lang="ru-RU" altLang="ru-RU" sz="2000" b="1" dirty="0" err="1" smtClean="0"/>
              <a:t>натуральний</a:t>
            </a:r>
            <a:r>
              <a:rPr lang="ru-RU" altLang="ru-RU" sz="2000" b="1" dirty="0" smtClean="0"/>
              <a:t> каучук </a:t>
            </a:r>
            <a:r>
              <a:rPr lang="ru-RU" altLang="ru-RU" sz="2000" b="1" dirty="0" err="1" smtClean="0"/>
              <a:t>еластичний</a:t>
            </a:r>
            <a:r>
              <a:rPr lang="ru-RU" altLang="ru-RU" sz="2000" b="1" dirty="0" smtClean="0"/>
              <a:t> при Т – 70</a:t>
            </a:r>
            <a:r>
              <a:rPr lang="en-US" altLang="ru-RU" sz="2000" b="1" dirty="0" smtClean="0"/>
              <a:t>°</a:t>
            </a:r>
            <a:r>
              <a:rPr lang="ru-RU" altLang="ru-RU" sz="2000" b="1" dirty="0" smtClean="0"/>
              <a:t>С);</a:t>
            </a:r>
          </a:p>
          <a:p>
            <a:pPr marL="177800" indent="0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 b="1" dirty="0" smtClean="0"/>
              <a:t>3. </a:t>
            </a:r>
            <a:r>
              <a:rPr lang="ru-RU" altLang="ru-RU" sz="2000" b="1" dirty="0" err="1" smtClean="0"/>
              <a:t>Пластичність</a:t>
            </a:r>
            <a:r>
              <a:rPr lang="ru-RU" altLang="ru-RU" sz="2000" b="1" dirty="0" smtClean="0"/>
              <a:t> - при Т</a:t>
            </a:r>
            <a:r>
              <a:rPr lang="ru-RU" altLang="ru-RU" sz="2000" b="1" baseline="-25000" dirty="0" smtClean="0"/>
              <a:t> </a:t>
            </a:r>
            <a:r>
              <a:rPr lang="en-US" altLang="ru-RU" sz="2000" b="1" dirty="0" smtClean="0"/>
              <a:t>&gt;&gt;</a:t>
            </a:r>
            <a:r>
              <a:rPr lang="ru-RU" altLang="ru-RU" sz="2000" b="1" dirty="0" smtClean="0"/>
              <a:t> </a:t>
            </a:r>
            <a:r>
              <a:rPr lang="ru-RU" altLang="ru-RU" sz="2000" b="1" dirty="0" err="1" smtClean="0"/>
              <a:t>Т</a:t>
            </a:r>
            <a:r>
              <a:rPr lang="ru-RU" altLang="ru-RU" sz="2000" b="1" baseline="-25000" dirty="0" err="1" smtClean="0"/>
              <a:t>текуч</a:t>
            </a:r>
            <a:r>
              <a:rPr lang="ru-RU" altLang="ru-RU" sz="2000" b="1" dirty="0" smtClean="0"/>
              <a:t> (для ↑ </a:t>
            </a:r>
            <a:r>
              <a:rPr lang="ru-RU" altLang="ru-RU" sz="2000" b="1" dirty="0" err="1" smtClean="0"/>
              <a:t>пластичності</a:t>
            </a:r>
            <a:r>
              <a:rPr lang="ru-RU" altLang="ru-RU" sz="2000" b="1" dirty="0" smtClean="0"/>
              <a:t> до </a:t>
            </a:r>
            <a:r>
              <a:rPr lang="ru-RU" altLang="ru-RU" sz="2000" b="1" dirty="0" err="1" smtClean="0"/>
              <a:t>полімеру</a:t>
            </a:r>
            <a:r>
              <a:rPr lang="ru-RU" altLang="ru-RU" sz="2000" b="1" dirty="0" smtClean="0"/>
              <a:t> + </a:t>
            </a:r>
            <a:r>
              <a:rPr lang="ru-RU" altLang="ru-RU" sz="2000" b="1" dirty="0" err="1" smtClean="0"/>
              <a:t>пластифікатори</a:t>
            </a:r>
            <a:r>
              <a:rPr lang="ru-RU" altLang="ru-RU" sz="2000" b="1" dirty="0" smtClean="0"/>
              <a:t> (НМС) </a:t>
            </a:r>
            <a:r>
              <a:rPr lang="en-US" altLang="ru-RU" sz="2000" b="1" dirty="0" smtClean="0"/>
              <a:t>[</a:t>
            </a:r>
            <a:r>
              <a:rPr lang="ru-RU" altLang="ru-RU" sz="2000" b="1" dirty="0" err="1" smtClean="0"/>
              <a:t>камфора</a:t>
            </a:r>
            <a:r>
              <a:rPr lang="ru-RU" altLang="ru-RU" sz="2000" b="1" dirty="0" smtClean="0"/>
              <a:t> + </a:t>
            </a:r>
            <a:r>
              <a:rPr lang="ru-RU" altLang="ru-RU" sz="2000" b="1" dirty="0" err="1" smtClean="0"/>
              <a:t>основи</a:t>
            </a:r>
            <a:r>
              <a:rPr lang="ru-RU" altLang="ru-RU" sz="2000" b="1" dirty="0" smtClean="0"/>
              <a:t> </a:t>
            </a:r>
            <a:r>
              <a:rPr lang="ru-RU" altLang="ru-RU" sz="2000" b="1" dirty="0" err="1" smtClean="0"/>
              <a:t>кіноплівки</a:t>
            </a:r>
            <a:r>
              <a:rPr lang="en-US" altLang="ru-RU" sz="2000" b="1" dirty="0" smtClean="0"/>
              <a:t>]</a:t>
            </a:r>
            <a:endParaRPr lang="ru-RU" altLang="ru-RU" sz="2000" b="1" dirty="0" smtClean="0"/>
          </a:p>
          <a:p>
            <a:pPr marL="609600" indent="-609600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altLang="ru-RU" sz="2000" b="1" i="1" dirty="0" smtClean="0"/>
          </a:p>
          <a:p>
            <a:pPr marL="609600" indent="-609600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altLang="ru-RU" sz="1800" dirty="0" smtClean="0"/>
          </a:p>
        </p:txBody>
      </p:sp>
      <p:sp>
        <p:nvSpPr>
          <p:cNvPr id="12292" name="Line 5"/>
          <p:cNvSpPr>
            <a:spLocks noChangeShapeType="1"/>
          </p:cNvSpPr>
          <p:nvPr/>
        </p:nvSpPr>
        <p:spPr bwMode="auto">
          <a:xfrm flipH="1">
            <a:off x="1447800" y="1828800"/>
            <a:ext cx="457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293" name="Line 6"/>
          <p:cNvSpPr>
            <a:spLocks noChangeShapeType="1"/>
          </p:cNvSpPr>
          <p:nvPr/>
        </p:nvSpPr>
        <p:spPr bwMode="auto">
          <a:xfrm>
            <a:off x="6667500" y="1736725"/>
            <a:ext cx="457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294" name="Стрелка вниз 7"/>
          <p:cNvSpPr>
            <a:spLocks noChangeArrowheads="1"/>
          </p:cNvSpPr>
          <p:nvPr/>
        </p:nvSpPr>
        <p:spPr bwMode="auto">
          <a:xfrm>
            <a:off x="3962400" y="1371600"/>
            <a:ext cx="533400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altLang="ru-RU" sz="1800"/>
          </a:p>
        </p:txBody>
      </p:sp>
      <p:sp>
        <p:nvSpPr>
          <p:cNvPr id="12295" name="Line 9"/>
          <p:cNvSpPr>
            <a:spLocks noChangeShapeType="1"/>
          </p:cNvSpPr>
          <p:nvPr/>
        </p:nvSpPr>
        <p:spPr bwMode="auto">
          <a:xfrm flipV="1">
            <a:off x="7086600" y="255270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296" name="Line 10"/>
          <p:cNvSpPr>
            <a:spLocks noChangeShapeType="1"/>
          </p:cNvSpPr>
          <p:nvPr/>
        </p:nvSpPr>
        <p:spPr bwMode="auto">
          <a:xfrm>
            <a:off x="7086600" y="4391025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297" name="Text Box 13"/>
          <p:cNvSpPr txBox="1">
            <a:spLocks noChangeArrowheads="1"/>
          </p:cNvSpPr>
          <p:nvPr/>
        </p:nvSpPr>
        <p:spPr bwMode="auto">
          <a:xfrm>
            <a:off x="6794500" y="2514600"/>
            <a:ext cx="228600" cy="193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200"/>
              <a:t>деформація</a:t>
            </a:r>
          </a:p>
        </p:txBody>
      </p:sp>
      <p:sp>
        <p:nvSpPr>
          <p:cNvPr id="12298" name="Text Box 14"/>
          <p:cNvSpPr txBox="1">
            <a:spLocks noChangeArrowheads="1"/>
          </p:cNvSpPr>
          <p:nvPr/>
        </p:nvSpPr>
        <p:spPr bwMode="auto">
          <a:xfrm>
            <a:off x="6629400" y="4525963"/>
            <a:ext cx="25146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200"/>
              <a:t>Термомеханічна крива полімера</a:t>
            </a:r>
          </a:p>
        </p:txBody>
      </p:sp>
      <p:sp>
        <p:nvSpPr>
          <p:cNvPr id="12299" name="Text Box 15"/>
          <p:cNvSpPr txBox="1">
            <a:spLocks noChangeArrowheads="1"/>
          </p:cNvSpPr>
          <p:nvPr/>
        </p:nvSpPr>
        <p:spPr bwMode="auto">
          <a:xfrm>
            <a:off x="7124700" y="4797188"/>
            <a:ext cx="1066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200" dirty="0" err="1" smtClean="0"/>
              <a:t>Т</a:t>
            </a:r>
            <a:r>
              <a:rPr lang="ru-RU" altLang="ru-RU" sz="1000" dirty="0" err="1" smtClean="0"/>
              <a:t>скл</a:t>
            </a:r>
            <a:r>
              <a:rPr lang="ru-RU" altLang="ru-RU" sz="1000" dirty="0" smtClean="0"/>
              <a:t>.</a:t>
            </a:r>
            <a:endParaRPr lang="ru-RU" altLang="ru-RU" sz="1200" dirty="0"/>
          </a:p>
        </p:txBody>
      </p:sp>
      <p:sp>
        <p:nvSpPr>
          <p:cNvPr id="12300" name="Text Box 16"/>
          <p:cNvSpPr txBox="1">
            <a:spLocks noChangeArrowheads="1"/>
          </p:cNvSpPr>
          <p:nvPr/>
        </p:nvSpPr>
        <p:spPr bwMode="auto">
          <a:xfrm>
            <a:off x="8036257" y="4834009"/>
            <a:ext cx="990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200" dirty="0" err="1" smtClean="0"/>
              <a:t>Т</a:t>
            </a:r>
            <a:r>
              <a:rPr lang="ru-RU" altLang="ru-RU" sz="1000" dirty="0" err="1" smtClean="0"/>
              <a:t>тек</a:t>
            </a:r>
            <a:r>
              <a:rPr lang="ru-RU" altLang="ru-RU" sz="1000" dirty="0" smtClean="0"/>
              <a:t>.</a:t>
            </a:r>
            <a:endParaRPr lang="ru-RU" altLang="ru-RU" sz="1200" dirty="0"/>
          </a:p>
        </p:txBody>
      </p:sp>
      <p:sp>
        <p:nvSpPr>
          <p:cNvPr id="12301" name="Text Box 17"/>
          <p:cNvSpPr txBox="1">
            <a:spLocks noChangeArrowheads="1"/>
          </p:cNvSpPr>
          <p:nvPr/>
        </p:nvSpPr>
        <p:spPr bwMode="auto">
          <a:xfrm>
            <a:off x="7391400" y="4191000"/>
            <a:ext cx="6096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200" dirty="0" err="1" smtClean="0"/>
              <a:t>Т</a:t>
            </a:r>
            <a:r>
              <a:rPr lang="ru-RU" altLang="ru-RU" sz="1000" dirty="0" err="1" smtClean="0"/>
              <a:t>скл</a:t>
            </a:r>
            <a:r>
              <a:rPr lang="ru-RU" altLang="ru-RU" sz="1000" dirty="0" smtClean="0"/>
              <a:t>.</a:t>
            </a:r>
            <a:endParaRPr lang="ru-RU" altLang="ru-RU" sz="1200" dirty="0"/>
          </a:p>
        </p:txBody>
      </p:sp>
      <p:sp>
        <p:nvSpPr>
          <p:cNvPr id="12302" name="Text Box 18"/>
          <p:cNvSpPr txBox="1">
            <a:spLocks noChangeArrowheads="1"/>
          </p:cNvSpPr>
          <p:nvPr/>
        </p:nvSpPr>
        <p:spPr bwMode="auto">
          <a:xfrm>
            <a:off x="8369300" y="4191000"/>
            <a:ext cx="609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200" dirty="0" err="1" smtClean="0"/>
              <a:t>Т</a:t>
            </a:r>
            <a:r>
              <a:rPr lang="ru-RU" altLang="ru-RU" sz="1000" dirty="0" err="1" smtClean="0"/>
              <a:t>тек</a:t>
            </a:r>
            <a:r>
              <a:rPr lang="ru-RU" altLang="ru-RU" sz="1000" dirty="0" smtClean="0"/>
              <a:t>.</a:t>
            </a:r>
            <a:endParaRPr lang="ru-RU" altLang="ru-RU" sz="1200" dirty="0"/>
          </a:p>
        </p:txBody>
      </p:sp>
      <p:sp>
        <p:nvSpPr>
          <p:cNvPr id="12303" name="Line 19"/>
          <p:cNvSpPr>
            <a:spLocks noChangeShapeType="1"/>
          </p:cNvSpPr>
          <p:nvPr/>
        </p:nvSpPr>
        <p:spPr bwMode="auto">
          <a:xfrm>
            <a:off x="7391400" y="2590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304" name="Line 20"/>
          <p:cNvSpPr>
            <a:spLocks noChangeShapeType="1"/>
          </p:cNvSpPr>
          <p:nvPr/>
        </p:nvSpPr>
        <p:spPr bwMode="auto">
          <a:xfrm>
            <a:off x="7391400" y="2971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305" name="Line 21"/>
          <p:cNvSpPr>
            <a:spLocks noChangeShapeType="1"/>
          </p:cNvSpPr>
          <p:nvPr/>
        </p:nvSpPr>
        <p:spPr bwMode="auto">
          <a:xfrm>
            <a:off x="7391400" y="3429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306" name="Line 22"/>
          <p:cNvSpPr>
            <a:spLocks noChangeShapeType="1"/>
          </p:cNvSpPr>
          <p:nvPr/>
        </p:nvSpPr>
        <p:spPr bwMode="auto">
          <a:xfrm>
            <a:off x="7391400" y="3886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307" name="Line 23"/>
          <p:cNvSpPr>
            <a:spLocks noChangeShapeType="1"/>
          </p:cNvSpPr>
          <p:nvPr/>
        </p:nvSpPr>
        <p:spPr bwMode="auto">
          <a:xfrm>
            <a:off x="7391400" y="4267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308" name="Line 24"/>
          <p:cNvSpPr>
            <a:spLocks noChangeShapeType="1"/>
          </p:cNvSpPr>
          <p:nvPr/>
        </p:nvSpPr>
        <p:spPr bwMode="auto">
          <a:xfrm>
            <a:off x="8382000" y="2590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309" name="Line 25"/>
          <p:cNvSpPr>
            <a:spLocks noChangeShapeType="1"/>
          </p:cNvSpPr>
          <p:nvPr/>
        </p:nvSpPr>
        <p:spPr bwMode="auto">
          <a:xfrm>
            <a:off x="8382000" y="3048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310" name="Line 26"/>
          <p:cNvSpPr>
            <a:spLocks noChangeShapeType="1"/>
          </p:cNvSpPr>
          <p:nvPr/>
        </p:nvSpPr>
        <p:spPr bwMode="auto">
          <a:xfrm>
            <a:off x="8382000" y="3505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311" name="Line 27"/>
          <p:cNvSpPr>
            <a:spLocks noChangeShapeType="1"/>
          </p:cNvSpPr>
          <p:nvPr/>
        </p:nvSpPr>
        <p:spPr bwMode="auto">
          <a:xfrm>
            <a:off x="8382000" y="3962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312" name="Line 28"/>
          <p:cNvSpPr>
            <a:spLocks noChangeShapeType="1"/>
          </p:cNvSpPr>
          <p:nvPr/>
        </p:nvSpPr>
        <p:spPr bwMode="auto">
          <a:xfrm>
            <a:off x="8382000" y="43434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313" name="Freeform 29"/>
          <p:cNvSpPr>
            <a:spLocks/>
          </p:cNvSpPr>
          <p:nvPr/>
        </p:nvSpPr>
        <p:spPr bwMode="auto">
          <a:xfrm>
            <a:off x="7086600" y="2308225"/>
            <a:ext cx="1905000" cy="2082800"/>
          </a:xfrm>
          <a:custGeom>
            <a:avLst/>
            <a:gdLst>
              <a:gd name="T0" fmla="*/ 0 w 1200"/>
              <a:gd name="T1" fmla="*/ 2147483647 h 1312"/>
              <a:gd name="T2" fmla="*/ 2147483647 w 1200"/>
              <a:gd name="T3" fmla="*/ 2147483647 h 1312"/>
              <a:gd name="T4" fmla="*/ 2147483647 w 1200"/>
              <a:gd name="T5" fmla="*/ 2147483647 h 1312"/>
              <a:gd name="T6" fmla="*/ 2147483647 w 1200"/>
              <a:gd name="T7" fmla="*/ 2147483647 h 1312"/>
              <a:gd name="T8" fmla="*/ 2147483647 w 1200"/>
              <a:gd name="T9" fmla="*/ 2147483647 h 1312"/>
              <a:gd name="T10" fmla="*/ 2147483647 w 1200"/>
              <a:gd name="T11" fmla="*/ 2147483647 h 13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0" h="1312">
                <a:moveTo>
                  <a:pt x="0" y="1312"/>
                </a:moveTo>
                <a:cubicBezTo>
                  <a:pt x="68" y="1304"/>
                  <a:pt x="136" y="1296"/>
                  <a:pt x="192" y="1168"/>
                </a:cubicBezTo>
                <a:cubicBezTo>
                  <a:pt x="248" y="1040"/>
                  <a:pt x="224" y="672"/>
                  <a:pt x="336" y="544"/>
                </a:cubicBezTo>
                <a:cubicBezTo>
                  <a:pt x="448" y="416"/>
                  <a:pt x="728" y="480"/>
                  <a:pt x="864" y="400"/>
                </a:cubicBezTo>
                <a:cubicBezTo>
                  <a:pt x="1000" y="320"/>
                  <a:pt x="1104" y="128"/>
                  <a:pt x="1152" y="64"/>
                </a:cubicBezTo>
                <a:cubicBezTo>
                  <a:pt x="1200" y="0"/>
                  <a:pt x="1176" y="8"/>
                  <a:pt x="1152" y="16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314" name="Line 30"/>
          <p:cNvSpPr>
            <a:spLocks noChangeShapeType="1"/>
          </p:cNvSpPr>
          <p:nvPr/>
        </p:nvSpPr>
        <p:spPr bwMode="auto">
          <a:xfrm>
            <a:off x="7391400" y="442912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315" name="Line 31"/>
          <p:cNvSpPr>
            <a:spLocks noChangeShapeType="1"/>
          </p:cNvSpPr>
          <p:nvPr/>
        </p:nvSpPr>
        <p:spPr bwMode="auto">
          <a:xfrm>
            <a:off x="8382000" y="442753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316" name="Line 32"/>
          <p:cNvSpPr>
            <a:spLocks noChangeShapeType="1"/>
          </p:cNvSpPr>
          <p:nvPr/>
        </p:nvSpPr>
        <p:spPr bwMode="auto">
          <a:xfrm flipH="1">
            <a:off x="557213" y="2112963"/>
            <a:ext cx="457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317" name="Line 33"/>
          <p:cNvSpPr>
            <a:spLocks noChangeShapeType="1"/>
          </p:cNvSpPr>
          <p:nvPr/>
        </p:nvSpPr>
        <p:spPr bwMode="auto">
          <a:xfrm>
            <a:off x="2438400" y="2112963"/>
            <a:ext cx="609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318" name="Text Box 36"/>
          <p:cNvSpPr txBox="1">
            <a:spLocks noChangeArrowheads="1"/>
          </p:cNvSpPr>
          <p:nvPr/>
        </p:nvSpPr>
        <p:spPr bwMode="auto">
          <a:xfrm>
            <a:off x="7010400" y="3810000"/>
            <a:ext cx="457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600" b="1"/>
              <a:t>А</a:t>
            </a:r>
          </a:p>
        </p:txBody>
      </p:sp>
      <p:sp>
        <p:nvSpPr>
          <p:cNvPr id="12319" name="Text Box 38"/>
          <p:cNvSpPr txBox="1">
            <a:spLocks noChangeArrowheads="1"/>
          </p:cNvSpPr>
          <p:nvPr/>
        </p:nvSpPr>
        <p:spPr bwMode="auto">
          <a:xfrm>
            <a:off x="7543800" y="2743200"/>
            <a:ext cx="609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600" b="1"/>
              <a:t>Б</a:t>
            </a:r>
          </a:p>
        </p:txBody>
      </p:sp>
      <p:sp>
        <p:nvSpPr>
          <p:cNvPr id="12320" name="Text Box 39"/>
          <p:cNvSpPr txBox="1">
            <a:spLocks noChangeArrowheads="1"/>
          </p:cNvSpPr>
          <p:nvPr/>
        </p:nvSpPr>
        <p:spPr bwMode="auto">
          <a:xfrm>
            <a:off x="8305800" y="2286000"/>
            <a:ext cx="609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600" b="1"/>
              <a:t>В</a:t>
            </a:r>
          </a:p>
        </p:txBody>
      </p:sp>
      <p:sp>
        <p:nvSpPr>
          <p:cNvPr id="12321" name="Text Box 40"/>
          <p:cNvSpPr txBox="1">
            <a:spLocks noChangeArrowheads="1"/>
          </p:cNvSpPr>
          <p:nvPr/>
        </p:nvSpPr>
        <p:spPr bwMode="auto">
          <a:xfrm>
            <a:off x="8610600" y="4394200"/>
            <a:ext cx="533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400"/>
              <a:t>Т, 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39763"/>
          </a:xfrm>
        </p:spPr>
        <p:txBody>
          <a:bodyPr/>
          <a:lstStyle/>
          <a:p>
            <a:r>
              <a:rPr lang="ru-RU" altLang="ru-RU" sz="2800" b="1" u="sng" smtClean="0">
                <a:solidFill>
                  <a:srgbClr val="FF0000"/>
                </a:solidFill>
              </a:rPr>
              <a:t>Механізм утворення розчинів ВМС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4191000"/>
            <a:ext cx="9144000" cy="26670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ru-RU" altLang="ru-RU" sz="900" smtClean="0"/>
          </a:p>
          <a:p>
            <a:pPr>
              <a:lnSpc>
                <a:spcPct val="80000"/>
              </a:lnSpc>
              <a:buFontTx/>
              <a:buNone/>
            </a:pPr>
            <a:endParaRPr lang="ru-RU" altLang="ru-RU" sz="900" smtClean="0"/>
          </a:p>
          <a:p>
            <a:pPr>
              <a:lnSpc>
                <a:spcPct val="80000"/>
              </a:lnSpc>
              <a:buFontTx/>
              <a:buNone/>
            </a:pPr>
            <a:endParaRPr lang="ru-RU" altLang="ru-RU" sz="900" smtClean="0"/>
          </a:p>
          <a:p>
            <a:pPr>
              <a:lnSpc>
                <a:spcPct val="80000"/>
              </a:lnSpc>
              <a:buFontTx/>
              <a:buNone/>
            </a:pPr>
            <a:endParaRPr lang="ru-RU" altLang="ru-RU" sz="160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000" smtClean="0"/>
              <a:t>Мірою набрякання служить </a:t>
            </a:r>
            <a:r>
              <a:rPr lang="ru-RU" altLang="ru-RU" sz="2000" i="1" smtClean="0"/>
              <a:t>ступінь набрякання (</a:t>
            </a:r>
            <a:r>
              <a:rPr lang="ru-RU" altLang="ru-RU" sz="2000" i="1" smtClean="0">
                <a:sym typeface="Symbol" pitchFamily="18" charset="2"/>
              </a:rPr>
              <a:t></a:t>
            </a:r>
            <a:r>
              <a:rPr lang="ru-RU" altLang="ru-RU" sz="2000" i="1" baseline="-25000" smtClean="0"/>
              <a:t>m</a:t>
            </a:r>
            <a:r>
              <a:rPr lang="ru-RU" altLang="ru-RU" sz="2000" i="1" smtClean="0"/>
              <a:t>):</a:t>
            </a:r>
            <a:r>
              <a:rPr lang="ru-RU" altLang="ru-RU" sz="2000" smtClean="0"/>
              <a:t/>
            </a:r>
            <a:br>
              <a:rPr lang="ru-RU" altLang="ru-RU" sz="2000" smtClean="0"/>
            </a:br>
            <a:r>
              <a:rPr lang="ru-RU" altLang="ru-RU" sz="2000" smtClean="0"/>
              <a:t/>
            </a:r>
            <a:br>
              <a:rPr lang="ru-RU" altLang="ru-RU" sz="2000" smtClean="0"/>
            </a:br>
            <a:r>
              <a:rPr lang="ru-RU" altLang="ru-RU" sz="2000" smtClean="0"/>
              <a:t>                                  або                          , частки од. або   %,  якщо </a:t>
            </a:r>
            <a:r>
              <a:rPr lang="ru-RU" altLang="ru-RU" sz="2000" smtClean="0">
                <a:sym typeface="Symbol" pitchFamily="18" charset="2"/>
              </a:rPr>
              <a:t></a:t>
            </a:r>
            <a:r>
              <a:rPr lang="ru-RU" altLang="ru-RU" sz="2000" smtClean="0"/>
              <a:t>100</a:t>
            </a:r>
            <a:br>
              <a:rPr lang="ru-RU" altLang="ru-RU" sz="2000" smtClean="0"/>
            </a:br>
            <a:r>
              <a:rPr lang="ru-RU" altLang="ru-RU" sz="2000" smtClean="0"/>
              <a:t/>
            </a:r>
            <a:br>
              <a:rPr lang="ru-RU" altLang="ru-RU" sz="2000" smtClean="0"/>
            </a:br>
            <a:r>
              <a:rPr lang="ru-RU" altLang="ru-RU" sz="2000" smtClean="0"/>
              <a:t>де m</a:t>
            </a:r>
            <a:r>
              <a:rPr lang="ru-RU" altLang="ru-RU" sz="2000" baseline="-25000" smtClean="0"/>
              <a:t>0</a:t>
            </a:r>
            <a:r>
              <a:rPr lang="ru-RU" altLang="ru-RU" sz="2000" smtClean="0"/>
              <a:t>  і V</a:t>
            </a:r>
            <a:r>
              <a:rPr lang="ru-RU" altLang="ru-RU" sz="2000" baseline="-25000" smtClean="0"/>
              <a:t>0 </a:t>
            </a:r>
            <a:r>
              <a:rPr lang="ru-RU" altLang="ru-RU" sz="2000" smtClean="0"/>
              <a:t>– початкова маса або об'єм полімеру, m  і V – маса або об'єм після поглинання </a:t>
            </a:r>
            <a:r>
              <a:rPr lang="ru-RU" sz="2000" smtClean="0"/>
              <a:t>роз-ка</a:t>
            </a:r>
            <a:r>
              <a:rPr lang="ru-RU" altLang="ru-RU" sz="2000" smtClean="0"/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000" smtClean="0"/>
              <a:t>	 </a:t>
            </a:r>
            <a:r>
              <a:rPr lang="en-US" altLang="ru-RU" sz="2000" smtClean="0"/>
              <a:t>m</a:t>
            </a:r>
            <a:r>
              <a:rPr lang="en-US" altLang="ru-RU" sz="2000" baseline="-25000" smtClean="0"/>
              <a:t>p </a:t>
            </a:r>
            <a:r>
              <a:rPr lang="ru-RU" altLang="ru-RU" sz="2000" smtClean="0"/>
              <a:t>и </a:t>
            </a:r>
            <a:r>
              <a:rPr lang="en-US" altLang="ru-RU" sz="2000" smtClean="0"/>
              <a:t>V</a:t>
            </a:r>
            <a:r>
              <a:rPr lang="en-US" altLang="ru-RU" sz="2000" baseline="-25000" smtClean="0"/>
              <a:t>p</a:t>
            </a:r>
            <a:r>
              <a:rPr lang="en-US" altLang="ru-RU" sz="2000" smtClean="0"/>
              <a:t> – </a:t>
            </a:r>
            <a:r>
              <a:rPr lang="ru-RU" altLang="ru-RU" sz="2000" smtClean="0"/>
              <a:t>маса або об'єм </a:t>
            </a:r>
            <a:r>
              <a:rPr lang="ru-RU" sz="2000" smtClean="0"/>
              <a:t>роз-ка</a:t>
            </a:r>
            <a:r>
              <a:rPr lang="ru-RU" altLang="ru-RU" sz="2000" smtClean="0"/>
              <a:t>, який поглинув полімер.</a:t>
            </a:r>
            <a:endParaRPr lang="en-US" altLang="ru-RU" sz="2000" smtClean="0"/>
          </a:p>
          <a:p>
            <a:pPr>
              <a:lnSpc>
                <a:spcPct val="80000"/>
              </a:lnSpc>
              <a:buFontTx/>
              <a:buNone/>
            </a:pPr>
            <a:endParaRPr lang="ru-RU" altLang="ru-RU" sz="2000" smtClean="0"/>
          </a:p>
        </p:txBody>
      </p:sp>
      <p:graphicFrame>
        <p:nvGraphicFramePr>
          <p:cNvPr id="14340" name="Object 7"/>
          <p:cNvGraphicFramePr>
            <a:graphicFrameLocks noGrp="1" noChangeAspect="1"/>
          </p:cNvGraphicFramePr>
          <p:nvPr>
            <p:ph sz="half" idx="2"/>
          </p:nvPr>
        </p:nvGraphicFramePr>
        <p:xfrm>
          <a:off x="685800" y="5105400"/>
          <a:ext cx="1752600" cy="65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9" name="Формула" r:id="rId3" imgW="1231900" imgH="457200" progId="Equation.3">
                  <p:embed/>
                </p:oleObj>
              </mc:Choice>
              <mc:Fallback>
                <p:oleObj name="Формула" r:id="rId3" imgW="1231900" imgH="457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5105400"/>
                        <a:ext cx="1752600" cy="650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1" name="Object 9"/>
          <p:cNvGraphicFramePr>
            <a:graphicFrameLocks noChangeAspect="1"/>
          </p:cNvGraphicFramePr>
          <p:nvPr/>
        </p:nvGraphicFramePr>
        <p:xfrm>
          <a:off x="3429000" y="5105400"/>
          <a:ext cx="1730375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0" name="Формула" r:id="rId5" imgW="1143000" imgH="457200" progId="Equation.3">
                  <p:embed/>
                </p:oleObj>
              </mc:Choice>
              <mc:Fallback>
                <p:oleObj name="Формула" r:id="rId5" imgW="1143000" imgH="457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5105400"/>
                        <a:ext cx="1730375" cy="655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Text Box 10"/>
          <p:cNvSpPr txBox="1">
            <a:spLocks noChangeArrowheads="1"/>
          </p:cNvSpPr>
          <p:nvPr/>
        </p:nvSpPr>
        <p:spPr bwMode="auto">
          <a:xfrm>
            <a:off x="0" y="609600"/>
            <a:ext cx="3657600" cy="1646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НМС</a:t>
            </a:r>
          </a:p>
          <a:p>
            <a:pPr algn="ctr" eaLnBrk="1" hangingPunct="1">
              <a:spcBef>
                <a:spcPct val="50000"/>
              </a:spcBef>
              <a:defRPr/>
            </a:pPr>
            <a:r>
              <a:rPr lang="ru-RU" sz="1800" dirty="0" err="1"/>
              <a:t>Взаємна</a:t>
            </a:r>
            <a:r>
              <a:rPr lang="ru-RU" sz="1800" dirty="0"/>
              <a:t> </a:t>
            </a:r>
            <a:r>
              <a:rPr lang="ru-RU" sz="1800" dirty="0" err="1"/>
              <a:t>дифузія</a:t>
            </a:r>
            <a:r>
              <a:rPr lang="ru-RU" sz="1800" dirty="0"/>
              <a:t> молекул</a:t>
            </a:r>
          </a:p>
          <a:p>
            <a:pPr algn="ctr" eaLnBrk="1" hangingPunct="1">
              <a:spcBef>
                <a:spcPct val="50000"/>
              </a:spcBef>
              <a:defRPr/>
            </a:pPr>
            <a:r>
              <a:rPr lang="ru-RU" sz="1800" dirty="0" err="1"/>
              <a:t>Полімери</a:t>
            </a:r>
            <a:endParaRPr lang="ru-RU" sz="1800" dirty="0"/>
          </a:p>
          <a:p>
            <a:pPr algn="ctr" eaLnBrk="1" hangingPunct="1">
              <a:spcBef>
                <a:spcPct val="50000"/>
              </a:spcBef>
              <a:defRPr/>
            </a:pPr>
            <a:r>
              <a:rPr lang="ru-RU" sz="1800" b="1" dirty="0" err="1"/>
              <a:t>Полярні</a:t>
            </a:r>
            <a:r>
              <a:rPr lang="ru-RU" sz="1800" dirty="0"/>
              <a:t>          </a:t>
            </a:r>
            <a:r>
              <a:rPr lang="ru-RU" sz="1800" b="1" dirty="0" err="1"/>
              <a:t>Неполярні</a:t>
            </a:r>
            <a:endParaRPr lang="ru-RU" sz="1800" b="1" dirty="0"/>
          </a:p>
        </p:txBody>
      </p:sp>
      <p:sp>
        <p:nvSpPr>
          <p:cNvPr id="14343" name="Oval 11"/>
          <p:cNvSpPr>
            <a:spLocks noChangeArrowheads="1"/>
          </p:cNvSpPr>
          <p:nvPr/>
        </p:nvSpPr>
        <p:spPr bwMode="auto">
          <a:xfrm>
            <a:off x="0" y="2209800"/>
            <a:ext cx="1066800" cy="877888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14344" name="Oval 12"/>
          <p:cNvSpPr>
            <a:spLocks noChangeArrowheads="1"/>
          </p:cNvSpPr>
          <p:nvPr/>
        </p:nvSpPr>
        <p:spPr bwMode="auto">
          <a:xfrm>
            <a:off x="2057400" y="2209800"/>
            <a:ext cx="1135063" cy="877888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14345" name="Text Box 13"/>
          <p:cNvSpPr txBox="1">
            <a:spLocks noChangeArrowheads="1"/>
          </p:cNvSpPr>
          <p:nvPr/>
        </p:nvSpPr>
        <p:spPr bwMode="auto">
          <a:xfrm>
            <a:off x="228600" y="2438400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800"/>
              <a:t>Білки</a:t>
            </a:r>
          </a:p>
        </p:txBody>
      </p:sp>
      <p:sp>
        <p:nvSpPr>
          <p:cNvPr id="14346" name="Text Box 14"/>
          <p:cNvSpPr txBox="1">
            <a:spLocks noChangeArrowheads="1"/>
          </p:cNvSpPr>
          <p:nvPr/>
        </p:nvSpPr>
        <p:spPr bwMode="auto">
          <a:xfrm>
            <a:off x="2133600" y="2438400"/>
            <a:ext cx="1295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800"/>
              <a:t>Каучуки</a:t>
            </a:r>
          </a:p>
        </p:txBody>
      </p:sp>
      <p:sp>
        <p:nvSpPr>
          <p:cNvPr id="14347" name="Text Box 15"/>
          <p:cNvSpPr txBox="1">
            <a:spLocks noChangeArrowheads="1"/>
          </p:cNvSpPr>
          <p:nvPr/>
        </p:nvSpPr>
        <p:spPr bwMode="auto">
          <a:xfrm>
            <a:off x="533400" y="3048000"/>
            <a:ext cx="2590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800" b="1"/>
              <a:t>Краще набухают в</a:t>
            </a:r>
          </a:p>
        </p:txBody>
      </p:sp>
      <p:sp>
        <p:nvSpPr>
          <p:cNvPr id="14348" name="Line 21"/>
          <p:cNvSpPr>
            <a:spLocks noChangeShapeType="1"/>
          </p:cNvSpPr>
          <p:nvPr/>
        </p:nvSpPr>
        <p:spPr bwMode="auto">
          <a:xfrm flipH="1">
            <a:off x="2133600" y="547688"/>
            <a:ext cx="1295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4349" name="Line 22"/>
          <p:cNvSpPr>
            <a:spLocks noChangeShapeType="1"/>
          </p:cNvSpPr>
          <p:nvPr/>
        </p:nvSpPr>
        <p:spPr bwMode="auto">
          <a:xfrm flipH="1">
            <a:off x="838200" y="1676400"/>
            <a:ext cx="381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4350" name="Line 23"/>
          <p:cNvSpPr>
            <a:spLocks noChangeShapeType="1"/>
          </p:cNvSpPr>
          <p:nvPr/>
        </p:nvSpPr>
        <p:spPr bwMode="auto">
          <a:xfrm>
            <a:off x="2438400" y="1676400"/>
            <a:ext cx="381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4351" name="Line 24"/>
          <p:cNvSpPr>
            <a:spLocks noChangeShapeType="1"/>
          </p:cNvSpPr>
          <p:nvPr/>
        </p:nvSpPr>
        <p:spPr bwMode="auto">
          <a:xfrm flipH="1">
            <a:off x="381000" y="32766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4352" name="Line 25"/>
          <p:cNvSpPr>
            <a:spLocks noChangeShapeType="1"/>
          </p:cNvSpPr>
          <p:nvPr/>
        </p:nvSpPr>
        <p:spPr bwMode="auto">
          <a:xfrm>
            <a:off x="2895600" y="3276600"/>
            <a:ext cx="457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45" name="Text Box 26"/>
          <p:cNvSpPr txBox="1">
            <a:spLocks noChangeArrowheads="1"/>
          </p:cNvSpPr>
          <p:nvPr/>
        </p:nvSpPr>
        <p:spPr bwMode="auto">
          <a:xfrm>
            <a:off x="4191000" y="609600"/>
            <a:ext cx="4953000" cy="28924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marL="266700" indent="-266700" eaLnBrk="0" hangingPunct="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ВМС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  <a:defRPr/>
            </a:pPr>
            <a:r>
              <a:rPr lang="ru-RU" sz="1800" b="1" dirty="0" err="1" smtClean="0"/>
              <a:t>Набрякання</a:t>
            </a:r>
            <a:r>
              <a:rPr lang="ru-RU" sz="1800" b="1" dirty="0" smtClean="0"/>
              <a:t> </a:t>
            </a:r>
            <a:r>
              <a:rPr lang="ru-RU" sz="1800" dirty="0" smtClean="0"/>
              <a:t>(↑ </a:t>
            </a:r>
            <a:r>
              <a:rPr lang="ru-RU" sz="1800" dirty="0" err="1" smtClean="0"/>
              <a:t>об’єму</a:t>
            </a:r>
            <a:r>
              <a:rPr lang="ru-RU" sz="1800" dirty="0" smtClean="0"/>
              <a:t> </a:t>
            </a:r>
            <a:r>
              <a:rPr lang="ru-RU" sz="1800" dirty="0"/>
              <a:t>і </a:t>
            </a:r>
            <a:r>
              <a:rPr lang="en-US" sz="1800" dirty="0"/>
              <a:t>m </a:t>
            </a:r>
            <a:r>
              <a:rPr lang="ru-RU" sz="1800" dirty="0" err="1" smtClean="0"/>
              <a:t>полімера</a:t>
            </a:r>
            <a:r>
              <a:rPr lang="ru-RU" sz="1800" dirty="0" smtClean="0"/>
              <a:t>) </a:t>
            </a:r>
            <a:r>
              <a:rPr lang="ru-RU" sz="1800" dirty="0"/>
              <a:t>ВМС за </a:t>
            </a:r>
            <a:r>
              <a:rPr lang="ru-RU" sz="1800" dirty="0" err="1"/>
              <a:t>рахунок</a:t>
            </a:r>
            <a:r>
              <a:rPr lang="ru-RU" sz="1800" dirty="0"/>
              <a:t> </a:t>
            </a:r>
            <a:r>
              <a:rPr lang="ru-RU" sz="1800" dirty="0" err="1"/>
              <a:t>сальватаціі</a:t>
            </a:r>
            <a:r>
              <a:rPr lang="ru-RU" sz="1800" dirty="0"/>
              <a:t> молекул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  <a:defRPr/>
            </a:pPr>
            <a:r>
              <a:rPr lang="ru-RU" sz="1800" b="1" dirty="0"/>
              <a:t>Подальше </a:t>
            </a:r>
            <a:r>
              <a:rPr lang="ru-RU" sz="1800" b="1" dirty="0" err="1" smtClean="0"/>
              <a:t>набрякання</a:t>
            </a:r>
            <a:r>
              <a:rPr lang="ru-RU" sz="1800" b="1" dirty="0" smtClean="0"/>
              <a:t> </a:t>
            </a:r>
            <a:r>
              <a:rPr lang="ru-RU" sz="1800" b="1" dirty="0"/>
              <a:t>(</a:t>
            </a:r>
            <a:r>
              <a:rPr lang="ru-RU" sz="1800" b="1" dirty="0" err="1"/>
              <a:t>обмежене</a:t>
            </a:r>
            <a:r>
              <a:rPr lang="ru-RU" sz="1800" b="1" dirty="0"/>
              <a:t> </a:t>
            </a:r>
            <a:r>
              <a:rPr lang="ru-RU" sz="1800" b="1" dirty="0" err="1" smtClean="0"/>
              <a:t>набрякання</a:t>
            </a:r>
            <a:r>
              <a:rPr lang="ru-RU" sz="1800" b="1" dirty="0" smtClean="0"/>
              <a:t>)</a:t>
            </a:r>
            <a:r>
              <a:rPr lang="ru-RU" sz="1800" dirty="0" smtClean="0"/>
              <a:t> </a:t>
            </a:r>
            <a:r>
              <a:rPr lang="ru-RU" sz="1800" dirty="0"/>
              <a:t>ВМС за </a:t>
            </a:r>
            <a:r>
              <a:rPr lang="ru-RU" sz="1800" dirty="0" err="1"/>
              <a:t>рахунок</a:t>
            </a:r>
            <a:r>
              <a:rPr lang="ru-RU" sz="1800" dirty="0"/>
              <a:t> </a:t>
            </a:r>
            <a:r>
              <a:rPr lang="ru-RU" sz="1800" dirty="0" err="1"/>
              <a:t>проникнення</a:t>
            </a:r>
            <a:r>
              <a:rPr lang="ru-RU" sz="1800" dirty="0"/>
              <a:t> молекул </a:t>
            </a:r>
            <a:r>
              <a:rPr lang="ru-RU" sz="1800" dirty="0" err="1"/>
              <a:t>розчинника</a:t>
            </a:r>
            <a:r>
              <a:rPr lang="ru-RU" sz="1800" dirty="0"/>
              <a:t> в </a:t>
            </a:r>
            <a:r>
              <a:rPr lang="ru-RU" sz="1800" dirty="0" smtClean="0"/>
              <a:t>                        </a:t>
            </a:r>
            <a:r>
              <a:rPr lang="ru-RU" sz="1800" dirty="0" err="1" smtClean="0"/>
              <a:t>полімер</a:t>
            </a:r>
            <a:r>
              <a:rPr lang="ru-RU" sz="1800" dirty="0" smtClean="0"/>
              <a:t> → </a:t>
            </a:r>
            <a:r>
              <a:rPr lang="ru-RU" sz="1800" dirty="0" err="1" smtClean="0"/>
              <a:t>утворення</a:t>
            </a:r>
            <a:r>
              <a:rPr lang="ru-RU" sz="1800" dirty="0" smtClean="0"/>
              <a:t> </a:t>
            </a:r>
            <a:r>
              <a:rPr lang="ru-RU" sz="1800" dirty="0"/>
              <a:t>гелю </a:t>
            </a:r>
            <a:r>
              <a:rPr lang="ru-RU" sz="1800" b="1" dirty="0" err="1" smtClean="0"/>
              <a:t>Розчинення</a:t>
            </a:r>
            <a:r>
              <a:rPr lang="ru-RU" sz="1800" b="1" dirty="0" smtClean="0"/>
              <a:t> </a:t>
            </a:r>
            <a:r>
              <a:rPr lang="ru-RU" sz="1800" b="1" dirty="0"/>
              <a:t>ВМС (</a:t>
            </a:r>
            <a:r>
              <a:rPr lang="ru-RU" sz="1800" b="1" dirty="0" err="1"/>
              <a:t>необмежене</a:t>
            </a:r>
            <a:r>
              <a:rPr lang="ru-RU" sz="1800" b="1" dirty="0"/>
              <a:t> </a:t>
            </a:r>
            <a:r>
              <a:rPr lang="ru-RU" sz="1800" b="1" dirty="0" err="1" smtClean="0"/>
              <a:t>н</a:t>
            </a:r>
            <a:r>
              <a:rPr lang="ru-RU" sz="1800" b="1" dirty="0" err="1"/>
              <a:t>абрякання</a:t>
            </a:r>
            <a:r>
              <a:rPr lang="ru-RU" sz="1800" b="1" dirty="0" smtClean="0"/>
              <a:t> </a:t>
            </a:r>
            <a:r>
              <a:rPr lang="ru-RU" sz="1800" dirty="0" smtClean="0"/>
              <a:t>- </a:t>
            </a:r>
            <a:r>
              <a:rPr lang="ru-RU" sz="1800" dirty="0" err="1"/>
              <a:t>утворення</a:t>
            </a:r>
            <a:r>
              <a:rPr lang="ru-RU" sz="1800" dirty="0" smtClean="0"/>
              <a:t> </a:t>
            </a:r>
            <a:r>
              <a:rPr lang="ru-RU" sz="1800" dirty="0" err="1"/>
              <a:t>істинного</a:t>
            </a:r>
            <a:r>
              <a:rPr lang="ru-RU" sz="1800" dirty="0"/>
              <a:t> </a:t>
            </a:r>
            <a:r>
              <a:rPr lang="ru-RU" sz="1800" dirty="0" err="1"/>
              <a:t>розчину</a:t>
            </a:r>
            <a:endParaRPr lang="ru-RU" sz="1800" dirty="0" smtClean="0"/>
          </a:p>
        </p:txBody>
      </p:sp>
      <p:sp>
        <p:nvSpPr>
          <p:cNvPr id="14354" name="Line 28"/>
          <p:cNvSpPr>
            <a:spLocks noChangeShapeType="1"/>
          </p:cNvSpPr>
          <p:nvPr/>
        </p:nvSpPr>
        <p:spPr bwMode="auto">
          <a:xfrm>
            <a:off x="5181600" y="533400"/>
            <a:ext cx="1143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4355" name="Oval 24"/>
          <p:cNvSpPr>
            <a:spLocks noChangeArrowheads="1"/>
          </p:cNvSpPr>
          <p:nvPr/>
        </p:nvSpPr>
        <p:spPr bwMode="auto">
          <a:xfrm>
            <a:off x="0" y="3429000"/>
            <a:ext cx="1676400" cy="1371600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14356" name="Text Box 25"/>
          <p:cNvSpPr txBox="1">
            <a:spLocks noChangeArrowheads="1"/>
          </p:cNvSpPr>
          <p:nvPr/>
        </p:nvSpPr>
        <p:spPr bwMode="auto">
          <a:xfrm>
            <a:off x="0" y="3733800"/>
            <a:ext cx="175260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800"/>
              <a:t>воді</a:t>
            </a:r>
          </a:p>
          <a:p>
            <a:pPr algn="ctr" eaLnBrk="1" hangingPunct="1"/>
            <a:r>
              <a:rPr lang="ru-RU" altLang="ru-RU" sz="1800" b="1"/>
              <a:t>поляр. </a:t>
            </a:r>
            <a:r>
              <a:rPr lang="ru-RU" sz="1800" b="1"/>
              <a:t>роз-к</a:t>
            </a:r>
            <a:endParaRPr lang="ru-RU" altLang="ru-RU" sz="1800" b="1"/>
          </a:p>
        </p:txBody>
      </p:sp>
      <p:sp>
        <p:nvSpPr>
          <p:cNvPr id="14357" name="Oval 26"/>
          <p:cNvSpPr>
            <a:spLocks noChangeArrowheads="1"/>
          </p:cNvSpPr>
          <p:nvPr/>
        </p:nvSpPr>
        <p:spPr bwMode="auto">
          <a:xfrm>
            <a:off x="2895600" y="3352800"/>
            <a:ext cx="1676400" cy="1371600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14358" name="Text Box 27"/>
          <p:cNvSpPr txBox="1">
            <a:spLocks noChangeArrowheads="1"/>
          </p:cNvSpPr>
          <p:nvPr/>
        </p:nvSpPr>
        <p:spPr bwMode="auto">
          <a:xfrm>
            <a:off x="2895600" y="3657600"/>
            <a:ext cx="1752600" cy="132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800"/>
              <a:t>бензолі</a:t>
            </a:r>
          </a:p>
          <a:p>
            <a:pPr algn="ctr" eaLnBrk="1" hangingPunct="1"/>
            <a:r>
              <a:rPr lang="ru-RU" altLang="ru-RU" sz="1800" b="1"/>
              <a:t>неполяр. </a:t>
            </a:r>
          </a:p>
          <a:p>
            <a:pPr algn="ctr" eaLnBrk="1" hangingPunct="1"/>
            <a:r>
              <a:rPr lang="ru-RU" sz="1800" b="1"/>
              <a:t>роз-к</a:t>
            </a:r>
            <a:endParaRPr lang="ru-RU" altLang="ru-RU" sz="1800" b="1"/>
          </a:p>
          <a:p>
            <a:pPr eaLnBrk="1" hangingPunct="1">
              <a:spcBef>
                <a:spcPct val="50000"/>
              </a:spcBef>
            </a:pPr>
            <a:endParaRPr lang="ru-RU" altLang="ru-RU" sz="1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3961</TotalTime>
  <Words>694</Words>
  <Application>Microsoft Office PowerPoint</Application>
  <PresentationFormat>Экран (4:3)</PresentationFormat>
  <Paragraphs>286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Symbol</vt:lpstr>
      <vt:lpstr>Verdana</vt:lpstr>
      <vt:lpstr>Wingdings</vt:lpstr>
      <vt:lpstr>Оформление по умолчанию</vt:lpstr>
      <vt:lpstr>Формула</vt:lpstr>
      <vt:lpstr>         Харківський національний медичний університет   Кафедра медичної та біоорганічної хімії       Лекція  Фізико-хімічні властивості розчинів високомолекулярних сполук   Лектор: доцент кафедри медичної та біоорганічної хімії Макаров В.О.        </vt:lpstr>
      <vt:lpstr>ПЛАН ЛЕКЦІЇ</vt:lpstr>
      <vt:lpstr>     II. За просторовою будовою макромолекули:  - Лінійні - (а) побудовані з лінійних  ланцюжків (Каучук) або витягнутих  послідовних циклів (целюлоза)   - Розгалужені - (б) мають ланцюги  з бічними розгалуженнями (фракція  крохмалю - амилопектин, деякі штучні. волокна) - Сітчасті або просторові - (в) коли з'єдн.  відрізки ланцюга хім. зв'язком, утворюючи просторову сітку (глікоген, фенол-формальдегідні смоли). До цього типу ВМС   відносять ті, які мають третинну структуру </vt:lpstr>
      <vt:lpstr> III. За формою макромолекули :    - глобулярні (globulus (лат.)- кулька) – гемоглобін крові;   - фібрилярні (fibrilla (лат) - волокно) - міозин, кератин, колаген   IV. ВМС за хімічною природою атомів: 1. Карбоцепні [C] – ( - СН2 – СН2 - )n – поліетилен; 2. Гетероцепні – [ C, N, O, S и др.] – лавсан – поліестерове волокно,       з якого вироб. протези кров.  [ - СН2 – СН2 – О – С -      - С – О -] n   судин      3. Елементоорганічні [сполуки ат. елементів, які не вход. до складу  прир. орг. сполук: Si, Al, Pb та інші]   R   R   R        …  Si   О    Si    О   Si     …    R   R   R  4. Неорганічні [не містять С]: * Макромолекули еластичної S             S        S          S        …    S S S S    … * природні мінерали (оксиди [кремнезем, кварц], сульфіди [антимоніт])</vt:lpstr>
      <vt:lpstr>ВМС ЗА СПОСОБАМИ ОТРИМАННЯ</vt:lpstr>
      <vt:lpstr>Синтетичні полімери, що застосовуються в медицині</vt:lpstr>
      <vt:lpstr>Біополімери</vt:lpstr>
      <vt:lpstr>Властивості ВМС</vt:lpstr>
      <vt:lpstr>Механізм утворення розчинів ВМС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пр</dc:creator>
  <cp:lastModifiedBy>Пользователь Windows</cp:lastModifiedBy>
  <cp:revision>332</cp:revision>
  <cp:lastPrinted>2017-12-18T13:24:38Z</cp:lastPrinted>
  <dcterms:created xsi:type="dcterms:W3CDTF">2008-10-10T15:01:37Z</dcterms:created>
  <dcterms:modified xsi:type="dcterms:W3CDTF">2018-04-11T08:12:50Z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