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6324-EC76-41D3-9645-0A879FFF1ED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FE2D-D0D0-4ED5-9058-B167FA5DA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139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6324-EC76-41D3-9645-0A879FFF1ED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FE2D-D0D0-4ED5-9058-B167FA5DA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8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6324-EC76-41D3-9645-0A879FFF1ED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FE2D-D0D0-4ED5-9058-B167FA5DA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691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6324-EC76-41D3-9645-0A879FFF1ED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FE2D-D0D0-4ED5-9058-B167FA5DA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829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6324-EC76-41D3-9645-0A879FFF1ED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FE2D-D0D0-4ED5-9058-B167FA5DA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28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6324-EC76-41D3-9645-0A879FFF1ED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FE2D-D0D0-4ED5-9058-B167FA5DA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63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6324-EC76-41D3-9645-0A879FFF1ED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FE2D-D0D0-4ED5-9058-B167FA5DA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379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6324-EC76-41D3-9645-0A879FFF1ED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FE2D-D0D0-4ED5-9058-B167FA5DA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210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6324-EC76-41D3-9645-0A879FFF1ED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FE2D-D0D0-4ED5-9058-B167FA5DA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16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6324-EC76-41D3-9645-0A879FFF1ED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FE2D-D0D0-4ED5-9058-B167FA5DA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156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6324-EC76-41D3-9645-0A879FFF1ED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FE2D-D0D0-4ED5-9058-B167FA5DA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388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C6324-EC76-41D3-9645-0A879FFF1ED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0FE2D-D0D0-4ED5-9058-B167FA5DA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39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95459" y="206063"/>
            <a:ext cx="11496541" cy="621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7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 smtClean="0">
                <a:solidFill>
                  <a:srgbClr val="CC0000"/>
                </a:solidFill>
              </a:rPr>
              <a:t>Розчини. Класифікація розчинів.</a:t>
            </a:r>
            <a:endParaRPr lang="uk-UA" sz="2000" dirty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 smtClean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855" y="168612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3076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88499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sz="3600" dirty="0" smtClean="0"/>
              <a:t>Характеристика води, як розчинника в живій природі.</a:t>
            </a:r>
          </a:p>
          <a:p>
            <a:pPr marL="514350" indent="-514350">
              <a:buFont typeface="+mj-lt"/>
              <a:buAutoNum type="arabicPeriod"/>
            </a:pPr>
            <a:endParaRPr lang="uk-UA" sz="3600" dirty="0"/>
          </a:p>
          <a:p>
            <a:pPr marL="514350" indent="-514350">
              <a:buFont typeface="+mj-lt"/>
              <a:buAutoNum type="arabicPeriod"/>
            </a:pPr>
            <a:r>
              <a:rPr lang="uk-UA" sz="3600" dirty="0" smtClean="0"/>
              <a:t>Сучасні уявлення про розчини.</a:t>
            </a:r>
          </a:p>
          <a:p>
            <a:pPr marL="514350" indent="-514350">
              <a:buFont typeface="+mj-lt"/>
              <a:buAutoNum type="arabicPeriod"/>
            </a:pPr>
            <a:endParaRPr lang="uk-UA" sz="3600" dirty="0"/>
          </a:p>
          <a:p>
            <a:pPr marL="514350" indent="-514350">
              <a:buFont typeface="+mj-lt"/>
              <a:buAutoNum type="arabicPeriod"/>
            </a:pPr>
            <a:r>
              <a:rPr lang="uk-UA" sz="3600" dirty="0" smtClean="0"/>
              <a:t>Механізм процесів розчинення у рідинах.</a:t>
            </a:r>
          </a:p>
          <a:p>
            <a:pPr marL="514350" indent="-514350">
              <a:buFont typeface="+mj-lt"/>
              <a:buAutoNum type="arabicPeriod"/>
            </a:pPr>
            <a:endParaRPr lang="uk-UA" sz="3600" dirty="0"/>
          </a:p>
          <a:p>
            <a:pPr marL="514350" indent="-514350">
              <a:buFont typeface="+mj-lt"/>
              <a:buAutoNum type="arabicPeriod"/>
            </a:pPr>
            <a:endParaRPr lang="ru-RU" sz="3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754728" y="25758"/>
            <a:ext cx="4682544" cy="1056068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291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5938" y="365125"/>
            <a:ext cx="7456868" cy="1325563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УНІВЕРСАЛЬНИЙ РОЗЧИННИК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907439" cy="1838795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199" y="222487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ВЛАСТИВОСТІ:</a:t>
            </a:r>
          </a:p>
          <a:p>
            <a:r>
              <a:rPr lang="uk-UA" dirty="0" smtClean="0"/>
              <a:t>Висока температура кипіння</a:t>
            </a:r>
          </a:p>
          <a:p>
            <a:r>
              <a:rPr lang="uk-UA" dirty="0" smtClean="0"/>
              <a:t>Висока </a:t>
            </a:r>
            <a:r>
              <a:rPr lang="uk-UA" dirty="0" err="1" smtClean="0"/>
              <a:t>дисоціююча</a:t>
            </a:r>
            <a:r>
              <a:rPr lang="uk-UA" dirty="0" smtClean="0"/>
              <a:t> здатність</a:t>
            </a:r>
          </a:p>
          <a:p>
            <a:r>
              <a:rPr lang="uk-UA" dirty="0" smtClean="0"/>
              <a:t>Висока здатність до розчинення</a:t>
            </a:r>
          </a:p>
          <a:p>
            <a:r>
              <a:rPr lang="uk-UA" dirty="0" smtClean="0"/>
              <a:t>Мала теплопровідність</a:t>
            </a:r>
          </a:p>
          <a:p>
            <a:r>
              <a:rPr lang="uk-UA" dirty="0" smtClean="0"/>
              <a:t>Висока теплота випарювання</a:t>
            </a:r>
          </a:p>
          <a:p>
            <a:r>
              <a:rPr lang="uk-UA" dirty="0" smtClean="0"/>
              <a:t>Високий поверхневий натяг</a:t>
            </a:r>
          </a:p>
          <a:p>
            <a:r>
              <a:rPr lang="uk-UA" dirty="0" smtClean="0"/>
              <a:t>Висока </a:t>
            </a:r>
            <a:r>
              <a:rPr lang="uk-UA" dirty="0" err="1" smtClean="0"/>
              <a:t>диелектрична</a:t>
            </a:r>
            <a:r>
              <a:rPr lang="uk-UA" dirty="0" smtClean="0"/>
              <a:t> проникність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8025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1134" y="0"/>
            <a:ext cx="7249732" cy="1144588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ВОДА В ОРГАНІЗМІ ЛЮДИНИ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09793"/>
            <a:ext cx="6528515" cy="2424403"/>
          </a:xfrm>
        </p:spPr>
        <p:txBody>
          <a:bodyPr/>
          <a:lstStyle/>
          <a:p>
            <a:r>
              <a:rPr lang="uk-UA" dirty="0" smtClean="0"/>
              <a:t>Об’єм води в організмі людини 45-50 л.</a:t>
            </a:r>
          </a:p>
          <a:p>
            <a:r>
              <a:rPr lang="uk-UA" dirty="0" smtClean="0"/>
              <a:t>Об’єм крові 5 л.</a:t>
            </a:r>
          </a:p>
          <a:p>
            <a:r>
              <a:rPr lang="uk-UA" dirty="0" smtClean="0"/>
              <a:t>Об’єм плазми крові 3,5 л.</a:t>
            </a:r>
          </a:p>
          <a:p>
            <a:r>
              <a:rPr lang="uk-UA" dirty="0" smtClean="0"/>
              <a:t>Об’єм лімфи і позаклітинної води 10,5 л</a:t>
            </a: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/>
          <a:srcRect b="7349"/>
          <a:stretch/>
        </p:blipFill>
        <p:spPr>
          <a:xfrm>
            <a:off x="6528515" y="1234735"/>
            <a:ext cx="5676300" cy="562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063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438781" y="162526"/>
            <a:ext cx="8229600" cy="765175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                 </a:t>
            </a:r>
            <a:r>
              <a:rPr lang="ru-RU" b="1" dirty="0" err="1">
                <a:solidFill>
                  <a:srgbClr val="FF0000"/>
                </a:solidFill>
              </a:rPr>
              <a:t>Функції</a:t>
            </a:r>
            <a:r>
              <a:rPr lang="ru-RU" b="1" dirty="0">
                <a:solidFill>
                  <a:srgbClr val="FF0000"/>
                </a:solidFill>
              </a:rPr>
              <a:t> води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0" y="3606085"/>
            <a:ext cx="12192000" cy="3136028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endParaRPr lang="ru-RU" sz="2400" b="1" i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b="1" i="1" dirty="0">
                <a:solidFill>
                  <a:srgbClr val="000000"/>
                </a:solidFill>
              </a:rPr>
              <a:t>є структурною основою оптимального </a:t>
            </a:r>
            <a:r>
              <a:rPr lang="ru-RU" sz="2000" b="1" i="1" dirty="0" err="1">
                <a:solidFill>
                  <a:srgbClr val="000000"/>
                </a:solidFill>
              </a:rPr>
              <a:t>фізіологічно</a:t>
            </a:r>
            <a:r>
              <a:rPr lang="ru-RU" sz="2000" b="1" i="1" dirty="0">
                <a:solidFill>
                  <a:srgbClr val="000000"/>
                </a:solidFill>
              </a:rPr>
              <a:t> активного </a:t>
            </a:r>
            <a:r>
              <a:rPr lang="ru-RU" sz="2000" b="1" i="1" dirty="0" err="1">
                <a:solidFill>
                  <a:srgbClr val="000000"/>
                </a:solidFill>
              </a:rPr>
              <a:t>об'єму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клітини</a:t>
            </a:r>
            <a:r>
              <a:rPr lang="ru-RU" sz="2000" b="1" i="1" dirty="0">
                <a:solidFill>
                  <a:srgbClr val="0000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i="1" dirty="0" err="1">
                <a:solidFill>
                  <a:srgbClr val="000000"/>
                </a:solidFill>
              </a:rPr>
              <a:t>визначає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просторову</a:t>
            </a:r>
            <a:r>
              <a:rPr lang="ru-RU" sz="2000" b="1" i="1" dirty="0">
                <a:solidFill>
                  <a:srgbClr val="000000"/>
                </a:solidFill>
              </a:rPr>
              <a:t> структуру, а </a:t>
            </a:r>
            <a:r>
              <a:rPr lang="ru-RU" sz="2000" b="1" i="1" dirty="0" err="1">
                <a:solidFill>
                  <a:srgbClr val="000000"/>
                </a:solidFill>
              </a:rPr>
              <a:t>отже</a:t>
            </a:r>
            <a:r>
              <a:rPr lang="ru-RU" sz="2000" b="1" i="1" dirty="0">
                <a:solidFill>
                  <a:srgbClr val="000000"/>
                </a:solidFill>
              </a:rPr>
              <a:t> і </a:t>
            </a:r>
            <a:r>
              <a:rPr lang="ru-RU" sz="2000" b="1" i="1" dirty="0" err="1">
                <a:solidFill>
                  <a:srgbClr val="000000"/>
                </a:solidFill>
              </a:rPr>
              <a:t>функції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біомолекул</a:t>
            </a:r>
            <a:r>
              <a:rPr lang="ru-RU" sz="2000" b="1" i="1" dirty="0">
                <a:solidFill>
                  <a:srgbClr val="000000"/>
                </a:solidFill>
              </a:rPr>
              <a:t>; 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i="1" dirty="0" err="1">
                <a:solidFill>
                  <a:srgbClr val="000000"/>
                </a:solidFill>
              </a:rPr>
              <a:t>забезпечує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специфічність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дії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ферментів</a:t>
            </a:r>
            <a:r>
              <a:rPr lang="ru-RU" sz="2000" b="1" i="1" dirty="0">
                <a:solidFill>
                  <a:srgbClr val="000000"/>
                </a:solidFill>
              </a:rPr>
              <a:t> за </a:t>
            </a:r>
            <a:r>
              <a:rPr lang="ru-RU" sz="2000" b="1" i="1" dirty="0" err="1">
                <a:solidFill>
                  <a:srgbClr val="000000"/>
                </a:solidFill>
              </a:rPr>
              <a:t>рахунок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асоціації</a:t>
            </a:r>
            <a:r>
              <a:rPr lang="ru-RU" sz="2000" b="1" i="1" dirty="0">
                <a:solidFill>
                  <a:srgbClr val="000000"/>
                </a:solidFill>
              </a:rPr>
              <a:t> з </a:t>
            </a:r>
            <a:r>
              <a:rPr lang="ru-RU" sz="2000" b="1" i="1" dirty="0" err="1">
                <a:solidFill>
                  <a:srgbClr val="000000"/>
                </a:solidFill>
              </a:rPr>
              <a:t>полярними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групами</a:t>
            </a:r>
            <a:r>
              <a:rPr lang="ru-RU" sz="2000" b="1" i="1" dirty="0">
                <a:solidFill>
                  <a:srgbClr val="000000"/>
                </a:solidFill>
              </a:rPr>
              <a:t>, особливо в </a:t>
            </a:r>
            <a:r>
              <a:rPr lang="ru-RU" sz="2000" b="1" i="1" dirty="0" err="1">
                <a:solidFill>
                  <a:srgbClr val="000000"/>
                </a:solidFill>
              </a:rPr>
              <a:t>їх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активних</a:t>
            </a:r>
            <a:r>
              <a:rPr lang="ru-RU" sz="2000" b="1" i="1" dirty="0">
                <a:solidFill>
                  <a:srgbClr val="000000"/>
                </a:solidFill>
              </a:rPr>
              <a:t> центрах;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i="1" dirty="0" err="1">
                <a:solidFill>
                  <a:srgbClr val="000000"/>
                </a:solidFill>
              </a:rPr>
              <a:t>виступає</a:t>
            </a:r>
            <a:r>
              <a:rPr lang="ru-RU" sz="2000" b="1" i="1" dirty="0">
                <a:solidFill>
                  <a:srgbClr val="000000"/>
                </a:solidFill>
              </a:rPr>
              <a:t> в </a:t>
            </a:r>
            <a:r>
              <a:rPr lang="ru-RU" sz="2000" b="1" i="1" dirty="0" err="1">
                <a:solidFill>
                  <a:srgbClr val="000000"/>
                </a:solidFill>
              </a:rPr>
              <a:t>якості</a:t>
            </a:r>
            <a:r>
              <a:rPr lang="ru-RU" sz="2000" b="1" i="1" dirty="0">
                <a:solidFill>
                  <a:srgbClr val="000000"/>
                </a:solidFill>
              </a:rPr>
              <a:t> субстрату в </a:t>
            </a:r>
            <a:r>
              <a:rPr lang="ru-RU" sz="2000" b="1" i="1" dirty="0" err="1">
                <a:solidFill>
                  <a:srgbClr val="000000"/>
                </a:solidFill>
              </a:rPr>
              <a:t>ряді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ферментативних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реакцій</a:t>
            </a:r>
            <a:r>
              <a:rPr lang="ru-RU" sz="2000" b="1" i="1" dirty="0">
                <a:solidFill>
                  <a:srgbClr val="000000"/>
                </a:solidFill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</a:rPr>
              <a:t>наприклад</a:t>
            </a:r>
            <a:r>
              <a:rPr lang="ru-RU" sz="2000" b="1" i="1" dirty="0">
                <a:solidFill>
                  <a:srgbClr val="000000"/>
                </a:solidFill>
              </a:rPr>
              <a:t> при </a:t>
            </a:r>
            <a:r>
              <a:rPr lang="ru-RU" sz="2000" b="1" i="1" dirty="0" err="1">
                <a:solidFill>
                  <a:srgbClr val="000000"/>
                </a:solidFill>
              </a:rPr>
              <a:t>гідролізі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білків</a:t>
            </a:r>
            <a:r>
              <a:rPr lang="ru-RU" sz="2000" b="1" i="1" dirty="0">
                <a:solidFill>
                  <a:srgbClr val="000000"/>
                </a:solidFill>
              </a:rPr>
              <a:t> і </a:t>
            </a:r>
            <a:r>
              <a:rPr lang="ru-RU" sz="2000" b="1" i="1" dirty="0" err="1">
                <a:solidFill>
                  <a:srgbClr val="000000"/>
                </a:solidFill>
              </a:rPr>
              <a:t>ліпідів</a:t>
            </a:r>
            <a:r>
              <a:rPr lang="ru-RU" sz="2000" b="1" i="1" dirty="0">
                <a:solidFill>
                  <a:srgbClr val="0000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i="1" dirty="0" err="1">
                <a:solidFill>
                  <a:srgbClr val="000000"/>
                </a:solidFill>
              </a:rPr>
              <a:t>формує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спрямований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потік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речовин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всередині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клітини</a:t>
            </a:r>
            <a:r>
              <a:rPr lang="ru-RU" sz="2000" b="1" i="1" dirty="0">
                <a:solidFill>
                  <a:srgbClr val="000000"/>
                </a:solidFill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</a:rPr>
              <a:t>між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</a:rPr>
              <a:t>клітинами</a:t>
            </a:r>
            <a:r>
              <a:rPr lang="ru-RU" sz="2000" b="1" i="1" dirty="0">
                <a:solidFill>
                  <a:srgbClr val="0000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i="1" dirty="0" err="1">
                <a:solidFill>
                  <a:srgbClr val="000000"/>
                </a:solidFill>
              </a:rPr>
              <a:t>бере</a:t>
            </a:r>
            <a:r>
              <a:rPr lang="ru-RU" sz="2000" b="1" i="1" dirty="0">
                <a:solidFill>
                  <a:srgbClr val="000000"/>
                </a:solidFill>
              </a:rPr>
              <a:t> участь у </a:t>
            </a:r>
            <a:r>
              <a:rPr lang="ru-RU" sz="2000" b="1" i="1" dirty="0" err="1">
                <a:solidFill>
                  <a:srgbClr val="000000"/>
                </a:solidFill>
              </a:rPr>
              <a:t>терморегуляції</a:t>
            </a:r>
            <a:r>
              <a:rPr lang="ru-RU" sz="2000" b="1" i="1" dirty="0">
                <a:solidFill>
                  <a:srgbClr val="000000"/>
                </a:solidFill>
              </a:rPr>
              <a:t>.</a:t>
            </a:r>
            <a:endParaRPr lang="ru-RU" sz="36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640" y="664400"/>
            <a:ext cx="5112567" cy="3171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7580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4870" y="168387"/>
            <a:ext cx="10515600" cy="1325563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СУЧАСНІ УЯВЛЕННЯ ПРО РОЗЧИНИ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93950"/>
            <a:ext cx="12192000" cy="5364050"/>
          </a:xfrm>
        </p:spPr>
        <p:txBody>
          <a:bodyPr>
            <a:normAutofit lnSpcReduction="10000"/>
          </a:bodyPr>
          <a:lstStyle/>
          <a:p>
            <a:r>
              <a:rPr lang="uk-UA" sz="3200" i="1" u="sng" dirty="0">
                <a:solidFill>
                  <a:srgbClr val="FF0000"/>
                </a:solidFill>
              </a:rPr>
              <a:t>Розчини</a:t>
            </a:r>
            <a:r>
              <a:rPr lang="uk-UA" sz="3200" u="sng" dirty="0">
                <a:solidFill>
                  <a:srgbClr val="FF0000"/>
                </a:solidFill>
              </a:rPr>
              <a:t> </a:t>
            </a:r>
            <a:r>
              <a:rPr lang="uk-UA" sz="3200" dirty="0"/>
              <a:t>– однорідні (гомогенні) системи, що складаються із двох і більше компонентів й продуктів їхньої взаємодії</a:t>
            </a:r>
            <a:r>
              <a:rPr lang="uk-UA" sz="3200" dirty="0" smtClean="0"/>
              <a:t>.</a:t>
            </a:r>
          </a:p>
          <a:p>
            <a:r>
              <a:rPr lang="uk-UA" sz="3200" i="1" u="sng" dirty="0" smtClean="0">
                <a:solidFill>
                  <a:srgbClr val="FF0000"/>
                </a:solidFill>
              </a:rPr>
              <a:t>Класифікація розчинів: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/>
              <a:t>За агрегатним станом: тверді (сплави), рідкі, газоподібні (повітря).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200" dirty="0"/>
              <a:t>З</a:t>
            </a:r>
            <a:r>
              <a:rPr lang="uk-UA" sz="3200" dirty="0" smtClean="0"/>
              <a:t>а природою розчинника:  водні, спиртові, ацетонові і ін.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/>
              <a:t>За типом речовини: розчини електролітів чи неелектролітів.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/>
              <a:t>За розмірами частинок: істині розчини (&lt;10</a:t>
            </a:r>
            <a:r>
              <a:rPr lang="uk-UA" sz="3200" baseline="30000" dirty="0" smtClean="0"/>
              <a:t>-9</a:t>
            </a:r>
            <a:r>
              <a:rPr lang="uk-UA" sz="3200" dirty="0"/>
              <a:t> </a:t>
            </a:r>
            <a:r>
              <a:rPr lang="uk-UA" sz="3200" dirty="0" smtClean="0"/>
              <a:t>нм), колоїдні розчини (</a:t>
            </a:r>
            <a:r>
              <a:rPr lang="uk-UA" sz="3200" dirty="0" smtClean="0"/>
              <a:t>10</a:t>
            </a:r>
            <a:r>
              <a:rPr lang="uk-UA" sz="3200" baseline="30000" dirty="0" smtClean="0"/>
              <a:t>-9</a:t>
            </a:r>
            <a:r>
              <a:rPr lang="uk-UA" sz="3200" dirty="0" smtClean="0"/>
              <a:t> - 10</a:t>
            </a:r>
            <a:r>
              <a:rPr lang="uk-UA" sz="3200" baseline="30000" dirty="0" smtClean="0"/>
              <a:t>-7</a:t>
            </a:r>
            <a:r>
              <a:rPr lang="uk-UA" sz="3200" dirty="0" smtClean="0"/>
              <a:t>нм), розчини ВМС. 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/>
              <a:t>За концентрацією: розбавлені і концентровані.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/>
              <a:t>За ступенем насиченості: насичені, ненасичені, перенасичені.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03326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910" y="365125"/>
            <a:ext cx="11887200" cy="1325563"/>
          </a:xfrm>
        </p:spPr>
        <p:txBody>
          <a:bodyPr>
            <a:normAutofit/>
          </a:bodyPr>
          <a:lstStyle/>
          <a:p>
            <a:r>
              <a:rPr lang="uk-UA" dirty="0" err="1" smtClean="0"/>
              <a:t>Сольватна</a:t>
            </a:r>
            <a:r>
              <a:rPr lang="uk-UA" dirty="0" smtClean="0"/>
              <a:t> або хімічна теорія розчинів (1887 рік)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90688"/>
            <a:ext cx="9169758" cy="4351338"/>
          </a:xfrm>
        </p:spPr>
        <p:txBody>
          <a:bodyPr/>
          <a:lstStyle/>
          <a:p>
            <a:r>
              <a:rPr lang="uk-UA" dirty="0"/>
              <a:t>Відповідно до цієї теорії у процесі розчинення істотну роль відіграють як хімічні процеси, пов'язані із взаємодією розчиненої речовини з розчинником, так і фізичні, пов'язані з дифузією й рівномірним розподілом однієї речовини у середовищі іншої. У результаті взаємодії розчинника з розчиненою речовиною утворюються нестійкі сполуки, які називають сольватами (якщо розчинником є вода, то сполуки називають гідратами), що знаходяться у стані рівноваги.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5668" y="1574778"/>
            <a:ext cx="2790825" cy="381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01044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4771" y="0"/>
            <a:ext cx="5520744" cy="631065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Механізм розчинення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8895"/>
          <a:stretch/>
        </p:blipFill>
        <p:spPr>
          <a:xfrm>
            <a:off x="798491" y="1154285"/>
            <a:ext cx="10757544" cy="5596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64691" y="631065"/>
            <a:ext cx="4449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Сполука з </a:t>
            </a:r>
            <a:r>
              <a:rPr lang="uk-UA" sz="2800" dirty="0" err="1" smtClean="0"/>
              <a:t>йонним</a:t>
            </a:r>
            <a:r>
              <a:rPr lang="uk-UA" sz="2800" dirty="0" smtClean="0"/>
              <a:t> зв’язком: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23748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4260" y="631065"/>
            <a:ext cx="7348469" cy="656823"/>
          </a:xfrm>
        </p:spPr>
        <p:txBody>
          <a:bodyPr>
            <a:noAutofit/>
          </a:bodyPr>
          <a:lstStyle/>
          <a:p>
            <a:r>
              <a:rPr lang="uk-UA" sz="2800" dirty="0" smtClean="0"/>
              <a:t>Сполука з ковалентним полярним зв’язком: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1860"/>
          <a:stretch/>
        </p:blipFill>
        <p:spPr>
          <a:xfrm>
            <a:off x="0" y="1918953"/>
            <a:ext cx="12186291" cy="3580326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674771" y="0"/>
            <a:ext cx="5520744" cy="6310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>
                <a:solidFill>
                  <a:srgbClr val="FF0000"/>
                </a:solidFill>
              </a:rPr>
              <a:t>Механізм розчинення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022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297</Words>
  <Application>Microsoft Office PowerPoint</Application>
  <PresentationFormat>Широкоэкранный</PresentationFormat>
  <Paragraphs>51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План лекції</vt:lpstr>
      <vt:lpstr>УНІВЕРСАЛЬНИЙ РОЗЧИННИК</vt:lpstr>
      <vt:lpstr>ВОДА В ОРГАНІЗМІ ЛЮДИНИ</vt:lpstr>
      <vt:lpstr>                 Функції води </vt:lpstr>
      <vt:lpstr>СУЧАСНІ УЯВЛЕННЯ ПРО РОЗЧИНИ</vt:lpstr>
      <vt:lpstr>Сольватна або хімічна теорія розчинів (1887 рік)</vt:lpstr>
      <vt:lpstr>Механізм розчинення</vt:lpstr>
      <vt:lpstr>Сполука з ковалентним полярним зв’язком: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7</cp:revision>
  <dcterms:created xsi:type="dcterms:W3CDTF">2018-02-27T13:26:59Z</dcterms:created>
  <dcterms:modified xsi:type="dcterms:W3CDTF">2018-02-27T14:17:10Z</dcterms:modified>
</cp:coreProperties>
</file>