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01" r:id="rId1"/>
    <p:sldMasterId id="2147484915" r:id="rId2"/>
  </p:sldMasterIdLst>
  <p:notesMasterIdLst>
    <p:notesMasterId r:id="rId16"/>
  </p:notesMasterIdLst>
  <p:sldIdLst>
    <p:sldId id="356" r:id="rId3"/>
    <p:sldId id="353" r:id="rId4"/>
    <p:sldId id="354" r:id="rId5"/>
    <p:sldId id="325" r:id="rId6"/>
    <p:sldId id="346" r:id="rId7"/>
    <p:sldId id="358" r:id="rId8"/>
    <p:sldId id="362" r:id="rId9"/>
    <p:sldId id="347" r:id="rId10"/>
    <p:sldId id="359" r:id="rId11"/>
    <p:sldId id="357" r:id="rId12"/>
    <p:sldId id="351" r:id="rId13"/>
    <p:sldId id="305" r:id="rId14"/>
    <p:sldId id="361" r:id="rId15"/>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66"/>
    <a:srgbClr val="3D328E"/>
    <a:srgbClr val="003399"/>
    <a:srgbClr val="978DD3"/>
    <a:srgbClr val="2C0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7" autoAdjust="0"/>
    <p:restoredTop sz="97513" autoAdjust="0"/>
  </p:normalViewPr>
  <p:slideViewPr>
    <p:cSldViewPr>
      <p:cViewPr>
        <p:scale>
          <a:sx n="67" d="100"/>
          <a:sy n="67" d="100"/>
        </p:scale>
        <p:origin x="-1200" y="-120"/>
      </p:cViewPr>
      <p:guideLst>
        <p:guide orient="horz" pos="2160"/>
        <p:guide pos="2880"/>
      </p:guideLst>
    </p:cSldViewPr>
  </p:slideViewPr>
  <p:outlineViewPr>
    <p:cViewPr>
      <p:scale>
        <a:sx n="33" d="100"/>
        <a:sy n="33" d="100"/>
      </p:scale>
      <p:origin x="0" y="162"/>
    </p:cViewPr>
  </p:outlineViewPr>
  <p:notesTextViewPr>
    <p:cViewPr>
      <p:scale>
        <a:sx n="100" d="100"/>
        <a:sy n="100" d="100"/>
      </p:scale>
      <p:origin x="0" y="0"/>
    </p:cViewPr>
  </p:notesTextViewPr>
  <p:sorterViewPr>
    <p:cViewPr>
      <p:scale>
        <a:sx n="66" d="100"/>
        <a:sy n="66" d="100"/>
      </p:scale>
      <p:origin x="0" y="2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9528A-E3AF-46FE-BF97-BD8E7D5095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ACBAD1CF-2EAA-4B91-ABA5-64FFBE8366C7}">
      <dgm:prSet phldrT="[Текст]"/>
      <dgm:spPr>
        <a:blipFill rotWithShape="0">
          <a:blip xmlns:r="http://schemas.openxmlformats.org/officeDocument/2006/relationships" r:embed="rId1"/>
          <a:stretch>
            <a:fillRect/>
          </a:stretch>
        </a:blipFill>
      </dgm:spPr>
      <dgm:t>
        <a:bodyPr/>
        <a:lstStyle/>
        <a:p>
          <a:r>
            <a:rPr lang="ru-RU" b="1" dirty="0" smtClean="0">
              <a:solidFill>
                <a:srgbClr val="003366"/>
              </a:solidFill>
            </a:rPr>
            <a:t>Коммуникативная</a:t>
          </a:r>
          <a:endParaRPr lang="ru-RU" b="1" dirty="0">
            <a:solidFill>
              <a:srgbClr val="003366"/>
            </a:solidFill>
          </a:endParaRPr>
        </a:p>
      </dgm:t>
    </dgm:pt>
    <dgm:pt modelId="{14EAA36A-837F-46DC-B14F-D9B239426AAA}" type="parTrans" cxnId="{10B68D06-3E08-4CDF-A94F-5EC0E4EEE41D}">
      <dgm:prSet/>
      <dgm:spPr/>
      <dgm:t>
        <a:bodyPr/>
        <a:lstStyle/>
        <a:p>
          <a:endParaRPr lang="ru-RU"/>
        </a:p>
      </dgm:t>
    </dgm:pt>
    <dgm:pt modelId="{7D4DF6D8-8028-427C-AF30-999D8520C791}" type="sibTrans" cxnId="{10B68D06-3E08-4CDF-A94F-5EC0E4EEE41D}">
      <dgm:prSet/>
      <dgm:spPr/>
      <dgm:t>
        <a:bodyPr/>
        <a:lstStyle/>
        <a:p>
          <a:endParaRPr lang="ru-RU"/>
        </a:p>
      </dgm:t>
    </dgm:pt>
    <dgm:pt modelId="{E2F65A8F-A22F-4D3B-9B8E-9AD02C6F70E3}">
      <dgm:prSet phldrT="[Текст]" custT="1"/>
      <dgm:spPr/>
      <dgm:t>
        <a:bodyPr/>
        <a:lstStyle/>
        <a:p>
          <a:r>
            <a:rPr lang="ru-RU" sz="2000" b="1" dirty="0" smtClean="0">
              <a:solidFill>
                <a:srgbClr val="003366"/>
              </a:solidFill>
              <a:latin typeface="Times New Roman" pitchFamily="18" charset="0"/>
              <a:cs typeface="Times New Roman" pitchFamily="18" charset="0"/>
            </a:rPr>
            <a:t>Коммуникативная сторона общения (или коммуникация в узком смысле слова) состоит в обмене информацией между общающимися индивидами. </a:t>
          </a:r>
          <a:endParaRPr lang="ru-RU" sz="2000" b="1" dirty="0">
            <a:solidFill>
              <a:schemeClr val="tx1"/>
            </a:solidFill>
            <a:latin typeface="Times New Roman" pitchFamily="18" charset="0"/>
            <a:cs typeface="Times New Roman" pitchFamily="18" charset="0"/>
          </a:endParaRPr>
        </a:p>
      </dgm:t>
    </dgm:pt>
    <dgm:pt modelId="{4C204E6A-D2D5-44A5-B8E4-193C0FCDF8D3}" type="parTrans" cxnId="{9727D530-E09A-45F0-8F1F-FE392F402D76}">
      <dgm:prSet/>
      <dgm:spPr/>
      <dgm:t>
        <a:bodyPr/>
        <a:lstStyle/>
        <a:p>
          <a:endParaRPr lang="ru-RU"/>
        </a:p>
      </dgm:t>
    </dgm:pt>
    <dgm:pt modelId="{CA3C7BDE-805B-4CA2-8A0D-1EB619CBAE9E}" type="sibTrans" cxnId="{9727D530-E09A-45F0-8F1F-FE392F402D76}">
      <dgm:prSet/>
      <dgm:spPr/>
      <dgm:t>
        <a:bodyPr/>
        <a:lstStyle/>
        <a:p>
          <a:endParaRPr lang="ru-RU"/>
        </a:p>
      </dgm:t>
    </dgm:pt>
    <dgm:pt modelId="{38E26112-F761-41A5-BDE9-7159D1A8526B}">
      <dgm:prSet/>
      <dgm:spPr>
        <a:blipFill rotWithShape="0">
          <a:blip xmlns:r="http://schemas.openxmlformats.org/officeDocument/2006/relationships" r:embed="rId1"/>
          <a:stretch>
            <a:fillRect/>
          </a:stretch>
        </a:blipFill>
      </dgm:spPr>
      <dgm:t>
        <a:bodyPr/>
        <a:lstStyle/>
        <a:p>
          <a:r>
            <a:rPr lang="ru-RU" b="1" dirty="0" smtClean="0">
              <a:solidFill>
                <a:srgbClr val="003366"/>
              </a:solidFill>
            </a:rPr>
            <a:t>Интерактивная</a:t>
          </a:r>
        </a:p>
        <a:p>
          <a:endParaRPr lang="ru-RU" dirty="0">
            <a:solidFill>
              <a:schemeClr val="tx1"/>
            </a:solidFill>
          </a:endParaRPr>
        </a:p>
      </dgm:t>
    </dgm:pt>
    <dgm:pt modelId="{03768B94-E6D0-465B-BBCB-4BD4ADA6D085}" type="parTrans" cxnId="{5A4BD83A-F7E8-48CA-A3B3-5C0A26C93AE2}">
      <dgm:prSet/>
      <dgm:spPr/>
      <dgm:t>
        <a:bodyPr/>
        <a:lstStyle/>
        <a:p>
          <a:endParaRPr lang="ru-RU"/>
        </a:p>
      </dgm:t>
    </dgm:pt>
    <dgm:pt modelId="{16D89C0D-7A4E-4ED9-A3BD-C8C0E589F225}" type="sibTrans" cxnId="{5A4BD83A-F7E8-48CA-A3B3-5C0A26C93AE2}">
      <dgm:prSet/>
      <dgm:spPr/>
      <dgm:t>
        <a:bodyPr/>
        <a:lstStyle/>
        <a:p>
          <a:endParaRPr lang="ru-RU"/>
        </a:p>
      </dgm:t>
    </dgm:pt>
    <dgm:pt modelId="{D06B3C28-A4A9-49C3-9647-4886FDB80ECB}">
      <dgm:prSet phldrT="[Текст]" custT="1"/>
      <dgm:spPr/>
      <dgm:t>
        <a:bodyPr/>
        <a:lstStyle/>
        <a:p>
          <a:endParaRPr lang="ru-RU" sz="2000" b="1" dirty="0">
            <a:solidFill>
              <a:schemeClr val="tx1"/>
            </a:solidFill>
          </a:endParaRPr>
        </a:p>
      </dgm:t>
    </dgm:pt>
    <dgm:pt modelId="{46C5F4BE-F2C7-4CA6-8CAB-98F644605788}" type="parTrans" cxnId="{C2A5A539-DAD6-4A5F-9FB4-240A81AA5713}">
      <dgm:prSet/>
      <dgm:spPr/>
      <dgm:t>
        <a:bodyPr/>
        <a:lstStyle/>
        <a:p>
          <a:endParaRPr lang="ru-RU"/>
        </a:p>
      </dgm:t>
    </dgm:pt>
    <dgm:pt modelId="{06256AB9-36B7-4E41-B4E0-735B6AB161B5}" type="sibTrans" cxnId="{C2A5A539-DAD6-4A5F-9FB4-240A81AA5713}">
      <dgm:prSet/>
      <dgm:spPr/>
      <dgm:t>
        <a:bodyPr/>
        <a:lstStyle/>
        <a:p>
          <a:endParaRPr lang="ru-RU"/>
        </a:p>
      </dgm:t>
    </dgm:pt>
    <dgm:pt modelId="{1F94D822-0E5B-4C1A-A885-DB88106ACF9B}">
      <dgm:prSet phldrT="[Текст]"/>
      <dgm:spPr>
        <a:blipFill rotWithShape="0">
          <a:blip xmlns:r="http://schemas.openxmlformats.org/officeDocument/2006/relationships" r:embed="rId1"/>
          <a:stretch>
            <a:fillRect/>
          </a:stretch>
        </a:blipFill>
      </dgm:spPr>
      <dgm:t>
        <a:bodyPr/>
        <a:lstStyle/>
        <a:p>
          <a:r>
            <a:rPr lang="ru-RU" b="1" dirty="0" err="1" smtClean="0">
              <a:solidFill>
                <a:srgbClr val="003366"/>
              </a:solidFill>
            </a:rPr>
            <a:t>Перцептивная</a:t>
          </a:r>
          <a:endParaRPr lang="ru-RU" b="1" dirty="0" smtClean="0">
            <a:solidFill>
              <a:srgbClr val="003366"/>
            </a:solidFill>
          </a:endParaRPr>
        </a:p>
        <a:p>
          <a:endParaRPr lang="ru-RU" dirty="0">
            <a:solidFill>
              <a:schemeClr val="tx1"/>
            </a:solidFill>
          </a:endParaRPr>
        </a:p>
      </dgm:t>
    </dgm:pt>
    <dgm:pt modelId="{ED3A9D4B-1058-48D3-94EA-ED66535E6052}" type="parTrans" cxnId="{34E05446-42D3-4180-A767-9BB9FF575579}">
      <dgm:prSet/>
      <dgm:spPr/>
      <dgm:t>
        <a:bodyPr/>
        <a:lstStyle/>
        <a:p>
          <a:endParaRPr lang="ru-RU"/>
        </a:p>
      </dgm:t>
    </dgm:pt>
    <dgm:pt modelId="{A6D9BA7C-7322-4979-A865-860A34929898}" type="sibTrans" cxnId="{34E05446-42D3-4180-A767-9BB9FF575579}">
      <dgm:prSet/>
      <dgm:spPr/>
      <dgm:t>
        <a:bodyPr/>
        <a:lstStyle/>
        <a:p>
          <a:endParaRPr lang="ru-RU"/>
        </a:p>
      </dgm:t>
    </dgm:pt>
    <dgm:pt modelId="{E4D9D5E4-5A59-4514-AB35-C7720BBE5B71}">
      <dgm:prSet phldrT="[Текст]" custT="1"/>
      <dgm:spPr/>
      <dgm:t>
        <a:bodyPr/>
        <a:lstStyle/>
        <a:p>
          <a:endParaRPr lang="ru-RU" sz="2000" b="1" dirty="0">
            <a:solidFill>
              <a:schemeClr val="tx1"/>
            </a:solidFill>
          </a:endParaRPr>
        </a:p>
      </dgm:t>
    </dgm:pt>
    <dgm:pt modelId="{C896FFFC-F587-4F25-802A-1C416756D908}" type="parTrans" cxnId="{0CCF8930-EF88-4356-894A-1EC190E36836}">
      <dgm:prSet/>
      <dgm:spPr/>
      <dgm:t>
        <a:bodyPr/>
        <a:lstStyle/>
        <a:p>
          <a:endParaRPr lang="ru-RU"/>
        </a:p>
      </dgm:t>
    </dgm:pt>
    <dgm:pt modelId="{3D2F9A32-6075-4BE4-AC9D-3260B4FAB7E4}" type="sibTrans" cxnId="{0CCF8930-EF88-4356-894A-1EC190E36836}">
      <dgm:prSet/>
      <dgm:spPr/>
      <dgm:t>
        <a:bodyPr/>
        <a:lstStyle/>
        <a:p>
          <a:endParaRPr lang="ru-RU"/>
        </a:p>
      </dgm:t>
    </dgm:pt>
    <dgm:pt modelId="{F93CD6DA-C45E-428F-B7F4-65C05B896371}">
      <dgm:prSet custT="1"/>
      <dgm:spPr/>
      <dgm:t>
        <a:bodyPr/>
        <a:lstStyle/>
        <a:p>
          <a:r>
            <a:rPr lang="ru-RU" sz="2000" b="1" dirty="0" smtClean="0">
              <a:solidFill>
                <a:srgbClr val="003366"/>
              </a:solidFill>
              <a:latin typeface="Times New Roman" pitchFamily="18" charset="0"/>
              <a:cs typeface="Times New Roman" pitchFamily="18" charset="0"/>
            </a:rPr>
            <a:t>Интерактивная сторона заключается в организации взаимодействия между общающимися индивидами.</a:t>
          </a:r>
          <a:endParaRPr lang="ru-RU" sz="2000" b="1" dirty="0">
            <a:solidFill>
              <a:srgbClr val="003366"/>
            </a:solidFill>
            <a:latin typeface="Times New Roman" pitchFamily="18" charset="0"/>
            <a:cs typeface="Times New Roman" pitchFamily="18" charset="0"/>
          </a:endParaRPr>
        </a:p>
      </dgm:t>
    </dgm:pt>
    <dgm:pt modelId="{C13BFA2E-88F6-4B98-BEF3-4B88A0A5AA81}" type="parTrans" cxnId="{63F06618-7C08-428B-8F0C-4C0FA3179A86}">
      <dgm:prSet/>
      <dgm:spPr/>
      <dgm:t>
        <a:bodyPr/>
        <a:lstStyle/>
        <a:p>
          <a:endParaRPr lang="ru-RU"/>
        </a:p>
      </dgm:t>
    </dgm:pt>
    <dgm:pt modelId="{74389817-48D9-4494-BBB4-5470ECFFAADE}" type="sibTrans" cxnId="{63F06618-7C08-428B-8F0C-4C0FA3179A86}">
      <dgm:prSet/>
      <dgm:spPr/>
      <dgm:t>
        <a:bodyPr/>
        <a:lstStyle/>
        <a:p>
          <a:endParaRPr lang="ru-RU"/>
        </a:p>
      </dgm:t>
    </dgm:pt>
    <dgm:pt modelId="{1D8392C3-30B9-4523-B4CC-7E4CDFD3433E}">
      <dgm:prSet custT="1"/>
      <dgm:spPr/>
      <dgm:t>
        <a:bodyPr/>
        <a:lstStyle/>
        <a:p>
          <a:r>
            <a:rPr lang="ru-RU" sz="2000" b="1" dirty="0" err="1" smtClean="0">
              <a:solidFill>
                <a:srgbClr val="003366"/>
              </a:solidFill>
              <a:latin typeface="Times New Roman" pitchFamily="18" charset="0"/>
              <a:cs typeface="Times New Roman" pitchFamily="18" charset="0"/>
            </a:rPr>
            <a:t>Перцептивная</a:t>
          </a:r>
          <a:r>
            <a:rPr lang="ru-RU" sz="2000" b="1" dirty="0" smtClean="0">
              <a:solidFill>
                <a:srgbClr val="003366"/>
              </a:solidFill>
              <a:latin typeface="Times New Roman" pitchFamily="18" charset="0"/>
              <a:cs typeface="Times New Roman" pitchFamily="18" charset="0"/>
            </a:rPr>
            <a:t> сторона общения означает процесс восприятия и познания друг друга партнерами по общению и установления на этой основе взаимопонимания. </a:t>
          </a:r>
        </a:p>
      </dgm:t>
    </dgm:pt>
    <dgm:pt modelId="{26FE72A4-93D1-4CFE-ADF7-3153D012AAF0}" type="parTrans" cxnId="{89F800CF-8DD7-4C41-8532-09EBFD803F3D}">
      <dgm:prSet/>
      <dgm:spPr/>
      <dgm:t>
        <a:bodyPr/>
        <a:lstStyle/>
        <a:p>
          <a:endParaRPr lang="ru-RU"/>
        </a:p>
      </dgm:t>
    </dgm:pt>
    <dgm:pt modelId="{B4198EDB-F2EF-48B5-B314-1AA988EEA4DC}" type="sibTrans" cxnId="{89F800CF-8DD7-4C41-8532-09EBFD803F3D}">
      <dgm:prSet/>
      <dgm:spPr/>
      <dgm:t>
        <a:bodyPr/>
        <a:lstStyle/>
        <a:p>
          <a:endParaRPr lang="ru-RU"/>
        </a:p>
      </dgm:t>
    </dgm:pt>
    <dgm:pt modelId="{6CA78313-EA66-4D41-83B9-977CEA1AAF56}" type="pres">
      <dgm:prSet presAssocID="{EA79528A-E3AF-46FE-BF97-BD8E7D5095E8}" presName="Name0" presStyleCnt="0">
        <dgm:presLayoutVars>
          <dgm:dir/>
          <dgm:animLvl val="lvl"/>
          <dgm:resizeHandles val="exact"/>
        </dgm:presLayoutVars>
      </dgm:prSet>
      <dgm:spPr/>
      <dgm:t>
        <a:bodyPr/>
        <a:lstStyle/>
        <a:p>
          <a:endParaRPr lang="ru-RU"/>
        </a:p>
      </dgm:t>
    </dgm:pt>
    <dgm:pt modelId="{2B89A0DC-C59A-4802-AD4E-5E37440A4C53}" type="pres">
      <dgm:prSet presAssocID="{ACBAD1CF-2EAA-4B91-ABA5-64FFBE8366C7}" presName="linNode" presStyleCnt="0"/>
      <dgm:spPr/>
    </dgm:pt>
    <dgm:pt modelId="{AEA48C9E-02CF-4FF6-9AE8-CE36F411F7B5}" type="pres">
      <dgm:prSet presAssocID="{ACBAD1CF-2EAA-4B91-ABA5-64FFBE8366C7}" presName="parentText" presStyleLbl="node1" presStyleIdx="0" presStyleCnt="3" custLinFactNeighborX="-166" custLinFactNeighborY="3813">
        <dgm:presLayoutVars>
          <dgm:chMax val="1"/>
          <dgm:bulletEnabled val="1"/>
        </dgm:presLayoutVars>
      </dgm:prSet>
      <dgm:spPr/>
      <dgm:t>
        <a:bodyPr/>
        <a:lstStyle/>
        <a:p>
          <a:endParaRPr lang="ru-RU"/>
        </a:p>
      </dgm:t>
    </dgm:pt>
    <dgm:pt modelId="{CDB21447-8509-4DF6-BDDC-CFC8D5BA0084}" type="pres">
      <dgm:prSet presAssocID="{ACBAD1CF-2EAA-4B91-ABA5-64FFBE8366C7}" presName="descendantText" presStyleLbl="alignAccFollowNode1" presStyleIdx="0" presStyleCnt="3" custScaleY="110628" custLinFactNeighborX="-4149" custLinFactNeighborY="2537">
        <dgm:presLayoutVars>
          <dgm:bulletEnabled val="1"/>
        </dgm:presLayoutVars>
      </dgm:prSet>
      <dgm:spPr/>
      <dgm:t>
        <a:bodyPr/>
        <a:lstStyle/>
        <a:p>
          <a:endParaRPr lang="ru-RU"/>
        </a:p>
      </dgm:t>
    </dgm:pt>
    <dgm:pt modelId="{408F6633-540E-4E5A-99F9-903920DECA63}" type="pres">
      <dgm:prSet presAssocID="{7D4DF6D8-8028-427C-AF30-999D8520C791}" presName="sp" presStyleCnt="0"/>
      <dgm:spPr/>
    </dgm:pt>
    <dgm:pt modelId="{3D12058B-4465-4B50-95ED-F92E4A9BE540}" type="pres">
      <dgm:prSet presAssocID="{38E26112-F761-41A5-BDE9-7159D1A8526B}" presName="linNode" presStyleCnt="0"/>
      <dgm:spPr/>
    </dgm:pt>
    <dgm:pt modelId="{7BD2CB2E-1770-4D3E-8978-9B73FF5336A0}" type="pres">
      <dgm:prSet presAssocID="{38E26112-F761-41A5-BDE9-7159D1A8526B}" presName="parentText" presStyleLbl="node1" presStyleIdx="1" presStyleCnt="3">
        <dgm:presLayoutVars>
          <dgm:chMax val="1"/>
          <dgm:bulletEnabled val="1"/>
        </dgm:presLayoutVars>
      </dgm:prSet>
      <dgm:spPr/>
      <dgm:t>
        <a:bodyPr/>
        <a:lstStyle/>
        <a:p>
          <a:endParaRPr lang="ru-RU"/>
        </a:p>
      </dgm:t>
    </dgm:pt>
    <dgm:pt modelId="{8BE2C46B-3020-4E00-8CF1-4F2C3DC0F337}" type="pres">
      <dgm:prSet presAssocID="{38E26112-F761-41A5-BDE9-7159D1A8526B}" presName="descendantText" presStyleLbl="alignAccFollowNode1" presStyleIdx="1" presStyleCnt="3" custScaleX="107815" custScaleY="112538">
        <dgm:presLayoutVars>
          <dgm:bulletEnabled val="1"/>
        </dgm:presLayoutVars>
      </dgm:prSet>
      <dgm:spPr/>
      <dgm:t>
        <a:bodyPr/>
        <a:lstStyle/>
        <a:p>
          <a:endParaRPr lang="ru-RU"/>
        </a:p>
      </dgm:t>
    </dgm:pt>
    <dgm:pt modelId="{5F2732ED-E26D-458F-9B3F-8CF0A8C157B5}" type="pres">
      <dgm:prSet presAssocID="{16D89C0D-7A4E-4ED9-A3BD-C8C0E589F225}" presName="sp" presStyleCnt="0"/>
      <dgm:spPr/>
    </dgm:pt>
    <dgm:pt modelId="{02113062-AD28-4120-864C-D669D242247D}" type="pres">
      <dgm:prSet presAssocID="{1F94D822-0E5B-4C1A-A885-DB88106ACF9B}" presName="linNode" presStyleCnt="0"/>
      <dgm:spPr/>
    </dgm:pt>
    <dgm:pt modelId="{3DB515D7-DD5B-4CAA-8851-74AD64E409CA}" type="pres">
      <dgm:prSet presAssocID="{1F94D822-0E5B-4C1A-A885-DB88106ACF9B}" presName="parentText" presStyleLbl="node1" presStyleIdx="2" presStyleCnt="3">
        <dgm:presLayoutVars>
          <dgm:chMax val="1"/>
          <dgm:bulletEnabled val="1"/>
        </dgm:presLayoutVars>
      </dgm:prSet>
      <dgm:spPr/>
      <dgm:t>
        <a:bodyPr/>
        <a:lstStyle/>
        <a:p>
          <a:endParaRPr lang="ru-RU"/>
        </a:p>
      </dgm:t>
    </dgm:pt>
    <dgm:pt modelId="{64AE5001-1238-4E7D-B4C1-FC4C3C183194}" type="pres">
      <dgm:prSet presAssocID="{1F94D822-0E5B-4C1A-A885-DB88106ACF9B}" presName="descendantText" presStyleLbl="alignAccFollowNode1" presStyleIdx="2" presStyleCnt="3" custScaleY="109531" custLinFactNeighborX="707" custLinFactNeighborY="-2798">
        <dgm:presLayoutVars>
          <dgm:bulletEnabled val="1"/>
        </dgm:presLayoutVars>
      </dgm:prSet>
      <dgm:spPr/>
      <dgm:t>
        <a:bodyPr/>
        <a:lstStyle/>
        <a:p>
          <a:endParaRPr lang="ru-RU"/>
        </a:p>
      </dgm:t>
    </dgm:pt>
  </dgm:ptLst>
  <dgm:cxnLst>
    <dgm:cxn modelId="{3910CB46-A662-4AFD-BFB5-BFE42BCAEE55}" type="presOf" srcId="{E2F65A8F-A22F-4D3B-9B8E-9AD02C6F70E3}" destId="{CDB21447-8509-4DF6-BDDC-CFC8D5BA0084}" srcOrd="0" destOrd="0" presId="urn:microsoft.com/office/officeart/2005/8/layout/vList5"/>
    <dgm:cxn modelId="{7BDE3AB4-E08F-4A6A-A991-32ED21F11620}" type="presOf" srcId="{38E26112-F761-41A5-BDE9-7159D1A8526B}" destId="{7BD2CB2E-1770-4D3E-8978-9B73FF5336A0}" srcOrd="0" destOrd="0" presId="urn:microsoft.com/office/officeart/2005/8/layout/vList5"/>
    <dgm:cxn modelId="{DC84CA8E-E3AD-4717-A506-9E5308596C4F}" type="presOf" srcId="{ACBAD1CF-2EAA-4B91-ABA5-64FFBE8366C7}" destId="{AEA48C9E-02CF-4FF6-9AE8-CE36F411F7B5}" srcOrd="0" destOrd="0" presId="urn:microsoft.com/office/officeart/2005/8/layout/vList5"/>
    <dgm:cxn modelId="{4001F394-4AFA-4191-8DA5-3BA47DDAD98A}" type="presOf" srcId="{1D8392C3-30B9-4523-B4CC-7E4CDFD3433E}" destId="{64AE5001-1238-4E7D-B4C1-FC4C3C183194}" srcOrd="0" destOrd="1" presId="urn:microsoft.com/office/officeart/2005/8/layout/vList5"/>
    <dgm:cxn modelId="{89F800CF-8DD7-4C41-8532-09EBFD803F3D}" srcId="{1F94D822-0E5B-4C1A-A885-DB88106ACF9B}" destId="{1D8392C3-30B9-4523-B4CC-7E4CDFD3433E}" srcOrd="1" destOrd="0" parTransId="{26FE72A4-93D1-4CFE-ADF7-3153D012AAF0}" sibTransId="{B4198EDB-F2EF-48B5-B314-1AA988EEA4DC}"/>
    <dgm:cxn modelId="{5A4BD83A-F7E8-48CA-A3B3-5C0A26C93AE2}" srcId="{EA79528A-E3AF-46FE-BF97-BD8E7D5095E8}" destId="{38E26112-F761-41A5-BDE9-7159D1A8526B}" srcOrd="1" destOrd="0" parTransId="{03768B94-E6D0-465B-BBCB-4BD4ADA6D085}" sibTransId="{16D89C0D-7A4E-4ED9-A3BD-C8C0E589F225}"/>
    <dgm:cxn modelId="{10B68D06-3E08-4CDF-A94F-5EC0E4EEE41D}" srcId="{EA79528A-E3AF-46FE-BF97-BD8E7D5095E8}" destId="{ACBAD1CF-2EAA-4B91-ABA5-64FFBE8366C7}" srcOrd="0" destOrd="0" parTransId="{14EAA36A-837F-46DC-B14F-D9B239426AAA}" sibTransId="{7D4DF6D8-8028-427C-AF30-999D8520C791}"/>
    <dgm:cxn modelId="{BE59BF71-5C45-444A-A25F-BC820EFA1422}" type="presOf" srcId="{1F94D822-0E5B-4C1A-A885-DB88106ACF9B}" destId="{3DB515D7-DD5B-4CAA-8851-74AD64E409CA}" srcOrd="0" destOrd="0" presId="urn:microsoft.com/office/officeart/2005/8/layout/vList5"/>
    <dgm:cxn modelId="{677EB064-CB58-43BF-AD32-8CB61DA2AE29}" type="presOf" srcId="{D06B3C28-A4A9-49C3-9647-4886FDB80ECB}" destId="{8BE2C46B-3020-4E00-8CF1-4F2C3DC0F337}" srcOrd="0" destOrd="0" presId="urn:microsoft.com/office/officeart/2005/8/layout/vList5"/>
    <dgm:cxn modelId="{5737AE51-F964-4197-8750-7964CCBCA5FC}" type="presOf" srcId="{E4D9D5E4-5A59-4514-AB35-C7720BBE5B71}" destId="{64AE5001-1238-4E7D-B4C1-FC4C3C183194}" srcOrd="0" destOrd="0" presId="urn:microsoft.com/office/officeart/2005/8/layout/vList5"/>
    <dgm:cxn modelId="{98685C9B-8337-48FD-9E49-687744A8B8F5}" type="presOf" srcId="{F93CD6DA-C45E-428F-B7F4-65C05B896371}" destId="{8BE2C46B-3020-4E00-8CF1-4F2C3DC0F337}" srcOrd="0" destOrd="1" presId="urn:microsoft.com/office/officeart/2005/8/layout/vList5"/>
    <dgm:cxn modelId="{63F06618-7C08-428B-8F0C-4C0FA3179A86}" srcId="{38E26112-F761-41A5-BDE9-7159D1A8526B}" destId="{F93CD6DA-C45E-428F-B7F4-65C05B896371}" srcOrd="1" destOrd="0" parTransId="{C13BFA2E-88F6-4B98-BEF3-4B88A0A5AA81}" sibTransId="{74389817-48D9-4494-BBB4-5470ECFFAADE}"/>
    <dgm:cxn modelId="{9727D530-E09A-45F0-8F1F-FE392F402D76}" srcId="{ACBAD1CF-2EAA-4B91-ABA5-64FFBE8366C7}" destId="{E2F65A8F-A22F-4D3B-9B8E-9AD02C6F70E3}" srcOrd="0" destOrd="0" parTransId="{4C204E6A-D2D5-44A5-B8E4-193C0FCDF8D3}" sibTransId="{CA3C7BDE-805B-4CA2-8A0D-1EB619CBAE9E}"/>
    <dgm:cxn modelId="{0CCF8930-EF88-4356-894A-1EC190E36836}" srcId="{1F94D822-0E5B-4C1A-A885-DB88106ACF9B}" destId="{E4D9D5E4-5A59-4514-AB35-C7720BBE5B71}" srcOrd="0" destOrd="0" parTransId="{C896FFFC-F587-4F25-802A-1C416756D908}" sibTransId="{3D2F9A32-6075-4BE4-AC9D-3260B4FAB7E4}"/>
    <dgm:cxn modelId="{34E05446-42D3-4180-A767-9BB9FF575579}" srcId="{EA79528A-E3AF-46FE-BF97-BD8E7D5095E8}" destId="{1F94D822-0E5B-4C1A-A885-DB88106ACF9B}" srcOrd="2" destOrd="0" parTransId="{ED3A9D4B-1058-48D3-94EA-ED66535E6052}" sibTransId="{A6D9BA7C-7322-4979-A865-860A34929898}"/>
    <dgm:cxn modelId="{C2A5A539-DAD6-4A5F-9FB4-240A81AA5713}" srcId="{38E26112-F761-41A5-BDE9-7159D1A8526B}" destId="{D06B3C28-A4A9-49C3-9647-4886FDB80ECB}" srcOrd="0" destOrd="0" parTransId="{46C5F4BE-F2C7-4CA6-8CAB-98F644605788}" sibTransId="{06256AB9-36B7-4E41-B4E0-735B6AB161B5}"/>
    <dgm:cxn modelId="{76DB52E6-B2B6-4690-82BF-FF9EC79E2735}" type="presOf" srcId="{EA79528A-E3AF-46FE-BF97-BD8E7D5095E8}" destId="{6CA78313-EA66-4D41-83B9-977CEA1AAF56}" srcOrd="0" destOrd="0" presId="urn:microsoft.com/office/officeart/2005/8/layout/vList5"/>
    <dgm:cxn modelId="{0219C1A4-3698-493A-A7A9-16A7083062B5}" type="presParOf" srcId="{6CA78313-EA66-4D41-83B9-977CEA1AAF56}" destId="{2B89A0DC-C59A-4802-AD4E-5E37440A4C53}" srcOrd="0" destOrd="0" presId="urn:microsoft.com/office/officeart/2005/8/layout/vList5"/>
    <dgm:cxn modelId="{61DB3BE1-9422-4021-A042-EDAB877AB3AF}" type="presParOf" srcId="{2B89A0DC-C59A-4802-AD4E-5E37440A4C53}" destId="{AEA48C9E-02CF-4FF6-9AE8-CE36F411F7B5}" srcOrd="0" destOrd="0" presId="urn:microsoft.com/office/officeart/2005/8/layout/vList5"/>
    <dgm:cxn modelId="{3D149101-3D8E-4BB0-B181-FA177F27AB4E}" type="presParOf" srcId="{2B89A0DC-C59A-4802-AD4E-5E37440A4C53}" destId="{CDB21447-8509-4DF6-BDDC-CFC8D5BA0084}" srcOrd="1" destOrd="0" presId="urn:microsoft.com/office/officeart/2005/8/layout/vList5"/>
    <dgm:cxn modelId="{97DF0282-D433-472B-A4FF-0A7A5D5F1823}" type="presParOf" srcId="{6CA78313-EA66-4D41-83B9-977CEA1AAF56}" destId="{408F6633-540E-4E5A-99F9-903920DECA63}" srcOrd="1" destOrd="0" presId="urn:microsoft.com/office/officeart/2005/8/layout/vList5"/>
    <dgm:cxn modelId="{FD6874E7-946A-43F2-96E0-DBBB59E322DA}" type="presParOf" srcId="{6CA78313-EA66-4D41-83B9-977CEA1AAF56}" destId="{3D12058B-4465-4B50-95ED-F92E4A9BE540}" srcOrd="2" destOrd="0" presId="urn:microsoft.com/office/officeart/2005/8/layout/vList5"/>
    <dgm:cxn modelId="{49634FD9-BFA0-4F13-AB39-A91693F0D5F4}" type="presParOf" srcId="{3D12058B-4465-4B50-95ED-F92E4A9BE540}" destId="{7BD2CB2E-1770-4D3E-8978-9B73FF5336A0}" srcOrd="0" destOrd="0" presId="urn:microsoft.com/office/officeart/2005/8/layout/vList5"/>
    <dgm:cxn modelId="{15E220A0-539D-4A4B-AE8E-D591212606C0}" type="presParOf" srcId="{3D12058B-4465-4B50-95ED-F92E4A9BE540}" destId="{8BE2C46B-3020-4E00-8CF1-4F2C3DC0F337}" srcOrd="1" destOrd="0" presId="urn:microsoft.com/office/officeart/2005/8/layout/vList5"/>
    <dgm:cxn modelId="{94BFDD15-C73F-4C7B-8FEB-96D2D18ECE2F}" type="presParOf" srcId="{6CA78313-EA66-4D41-83B9-977CEA1AAF56}" destId="{5F2732ED-E26D-458F-9B3F-8CF0A8C157B5}" srcOrd="3" destOrd="0" presId="urn:microsoft.com/office/officeart/2005/8/layout/vList5"/>
    <dgm:cxn modelId="{8162A718-129F-4605-94A0-C08C5B1993FF}" type="presParOf" srcId="{6CA78313-EA66-4D41-83B9-977CEA1AAF56}" destId="{02113062-AD28-4120-864C-D669D242247D}" srcOrd="4" destOrd="0" presId="urn:microsoft.com/office/officeart/2005/8/layout/vList5"/>
    <dgm:cxn modelId="{CA3B1491-16BF-4A69-B544-117C95045FCB}" type="presParOf" srcId="{02113062-AD28-4120-864C-D669D242247D}" destId="{3DB515D7-DD5B-4CAA-8851-74AD64E409CA}" srcOrd="0" destOrd="0" presId="urn:microsoft.com/office/officeart/2005/8/layout/vList5"/>
    <dgm:cxn modelId="{97578ACE-1587-47BD-BEF1-5F4155496F58}" type="presParOf" srcId="{02113062-AD28-4120-864C-D669D242247D}" destId="{64AE5001-1238-4E7D-B4C1-FC4C3C1831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pPr>
              <a:defRPr/>
            </a:pPr>
            <a:fld id="{300B9B90-A373-4B7E-B771-101DB67B40C7}" type="datetimeFigureOut">
              <a:rPr lang="ru-RU"/>
              <a:pPr>
                <a:defRPr/>
              </a:pPr>
              <a:t>18.11.2014</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pPr>
              <a:defRPr/>
            </a:pPr>
            <a:fld id="{1A3C340A-F72C-4BA7-9933-BF6BCD65C99B}" type="slidenum">
              <a:rPr lang="ru-RU"/>
              <a:pPr>
                <a:defRPr/>
              </a:pPr>
              <a:t>‹#›</a:t>
            </a:fld>
            <a:endParaRPr lang="ru-RU"/>
          </a:p>
        </p:txBody>
      </p:sp>
    </p:spTree>
    <p:extLst>
      <p:ext uri="{BB962C8B-B14F-4D97-AF65-F5344CB8AC3E}">
        <p14:creationId xmlns:p14="http://schemas.microsoft.com/office/powerpoint/2010/main" val="1587112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sychologos.ru/articles/view/neverbalnoe_obscheni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1A3C340A-F72C-4BA7-9933-BF6BCD65C99B}" type="slidenum">
              <a:rPr lang="ru-RU" smtClean="0"/>
              <a:pPr>
                <a:defRPr/>
              </a:pPr>
              <a:t>2</a:t>
            </a:fld>
            <a:endParaRPr lang="ru-RU"/>
          </a:p>
        </p:txBody>
      </p:sp>
    </p:spTree>
    <p:extLst>
      <p:ext uri="{BB962C8B-B14F-4D97-AF65-F5344CB8AC3E}">
        <p14:creationId xmlns:p14="http://schemas.microsoft.com/office/powerpoint/2010/main" val="336312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1A3C340A-F72C-4BA7-9933-BF6BCD65C99B}" type="slidenum">
              <a:rPr lang="ru-RU" smtClean="0"/>
              <a:pPr>
                <a:defRPr/>
              </a:pPr>
              <a:t>13</a:t>
            </a:fld>
            <a:endParaRPr lang="ru-RU"/>
          </a:p>
        </p:txBody>
      </p:sp>
    </p:spTree>
    <p:extLst>
      <p:ext uri="{BB962C8B-B14F-4D97-AF65-F5344CB8AC3E}">
        <p14:creationId xmlns:p14="http://schemas.microsoft.com/office/powerpoint/2010/main" val="123468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Педагогическое общение - совокупность средств и методов, обеспечивающих реализацию целей и задач воспитания и обучения и определяющих характер взаимодействия педагога и учащихся. </a:t>
            </a:r>
          </a:p>
          <a:p>
            <a:r>
              <a:rPr lang="ru-RU" smtClean="0">
                <a:solidFill>
                  <a:srgbClr val="000000"/>
                </a:solidFill>
              </a:rPr>
              <a:t>Исследования в области педагогической психологии показывают, что значительная часть педагогических трудностей обусловлена не столько недостатками научной и методической подготовки преподавателей, сколько деформацией сферы профессионально-педагогического общения. </a:t>
            </a:r>
          </a:p>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hangingPunct="0">
              <a:lnSpc>
                <a:spcPts val="1800"/>
              </a:lnSpc>
              <a:spcAft>
                <a:spcPts val="0"/>
              </a:spcAft>
            </a:pPr>
            <a:r>
              <a:rPr lang="ru-RU" sz="1200" dirty="0" smtClean="0">
                <a:effectLst/>
                <a:latin typeface="Times New Roman"/>
                <a:ea typeface="Times New Roman"/>
              </a:rPr>
              <a:t>Общение делят на вербальное и невербальное, которые в свою очередь</a:t>
            </a:r>
            <a:r>
              <a:rPr lang="ru-RU" sz="1200" baseline="0" dirty="0" smtClean="0">
                <a:effectLst/>
                <a:latin typeface="Times New Roman"/>
                <a:ea typeface="Times New Roman"/>
              </a:rPr>
              <a:t> подразумевают устные, письменное общение, невербальные на голос, мимику, язык тела.</a:t>
            </a:r>
            <a:endParaRPr lang="ru-RU" sz="1200" dirty="0" smtClean="0">
              <a:effectLst/>
              <a:latin typeface="Times New Roman"/>
              <a:ea typeface="Times New Roman"/>
            </a:endParaRPr>
          </a:p>
          <a:p>
            <a:pPr hangingPunct="0">
              <a:lnSpc>
                <a:spcPts val="1800"/>
              </a:lnSpc>
              <a:spcAft>
                <a:spcPts val="0"/>
              </a:spcAft>
            </a:pPr>
            <a:r>
              <a:rPr lang="ru-RU" sz="1200" dirty="0" smtClean="0">
                <a:effectLst/>
                <a:latin typeface="Times New Roman"/>
                <a:ea typeface="Times New Roman"/>
              </a:rPr>
              <a:t>Вербальное общение отличают от </a:t>
            </a:r>
            <a:r>
              <a:rPr lang="ru-RU" sz="1200" u="none" strike="noStrike" dirty="0" smtClean="0">
                <a:solidFill>
                  <a:srgbClr val="2B4FB9"/>
                </a:solidFill>
                <a:effectLst/>
                <a:latin typeface="Times New Roman"/>
                <a:ea typeface="Times New Roman"/>
                <a:hlinkClick r:id="rId3" tooltip="Статья: Невербальное общение"/>
              </a:rPr>
              <a:t>невербального общения</a:t>
            </a:r>
            <a:r>
              <a:rPr lang="ru-RU" sz="1200" dirty="0" smtClean="0">
                <a:effectLst/>
                <a:latin typeface="Times New Roman"/>
                <a:ea typeface="Times New Roman"/>
              </a:rPr>
              <a:t>, тем что главное передается не речью, а интонациями, взглядом, выражением лица и другими средствами выражения отношений и эмоций</a:t>
            </a:r>
            <a:endParaRPr lang="ru-RU" sz="1100" dirty="0" smtClean="0">
              <a:effectLst/>
              <a:latin typeface="Times New Roman"/>
              <a:ea typeface="Times New Roman"/>
            </a:endParaRPr>
          </a:p>
          <a:p>
            <a:pPr algn="l" fontAlgn="auto" hangingPunct="1">
              <a:lnSpc>
                <a:spcPct val="140000"/>
              </a:lnSpc>
              <a:spcBef>
                <a:spcPts val="900"/>
              </a:spcBef>
              <a:spcAft>
                <a:spcPts val="900"/>
              </a:spcAft>
            </a:pPr>
            <a:r>
              <a:rPr lang="ru-RU" sz="1200" dirty="0" smtClean="0">
                <a:effectLst/>
                <a:latin typeface="Times New Roman"/>
                <a:ea typeface="Times New Roman"/>
              </a:rPr>
              <a:t>Важнейшее требование к вербальному общению - это ясность содержания, изложение мысли таким образом, чтобы нас могли понять. Это осуществить не всегда просто: мало кто умеет излагать свои мысли четко и ясно, сразу формулируя главное. А в это же время, когда один человек говорит неясно, другой (обычным образом) слушает его невнимательно, отвлекаясь, думая о своем или понимая его сквозь призму своих эмоций и предубеждений...</a:t>
            </a:r>
            <a:endParaRPr lang="ru-RU" sz="1100" dirty="0" smtClean="0">
              <a:effectLst/>
              <a:latin typeface="Times New Roman"/>
              <a:ea typeface="Times New Roman"/>
            </a:endParaRPr>
          </a:p>
          <a:p>
            <a:pPr marL="304800" algn="l" fontAlgn="auto" hangingPunct="1">
              <a:lnSpc>
                <a:spcPct val="140000"/>
              </a:lnSpc>
              <a:spcBef>
                <a:spcPts val="900"/>
              </a:spcBef>
              <a:spcAft>
                <a:spcPts val="900"/>
              </a:spcAft>
            </a:pPr>
            <a:r>
              <a:rPr lang="ru-RU" sz="1200" dirty="0" smtClean="0">
                <a:effectLst/>
                <a:latin typeface="Times New Roman"/>
                <a:ea typeface="Times New Roman"/>
              </a:rPr>
              <a:t>В такой ситуации иногда приходится просто удивляться, что люди еще хоть как-то понимают друг друга.</a:t>
            </a:r>
          </a:p>
        </p:txBody>
      </p:sp>
      <p:sp>
        <p:nvSpPr>
          <p:cNvPr id="4" name="Номер слайда 3"/>
          <p:cNvSpPr>
            <a:spLocks noGrp="1"/>
          </p:cNvSpPr>
          <p:nvPr>
            <p:ph type="sldNum" sz="quarter" idx="10"/>
          </p:nvPr>
        </p:nvSpPr>
        <p:spPr/>
        <p:txBody>
          <a:bodyPr/>
          <a:lstStyle/>
          <a:p>
            <a:pPr>
              <a:defRPr/>
            </a:pPr>
            <a:fld id="{1A3C340A-F72C-4BA7-9933-BF6BCD65C99B}" type="slidenum">
              <a:rPr lang="ru-RU" smtClean="0"/>
              <a:pPr>
                <a:defRPr/>
              </a:pPr>
              <a:t>6</a:t>
            </a:fld>
            <a:endParaRPr lang="ru-RU"/>
          </a:p>
        </p:txBody>
      </p:sp>
    </p:spTree>
    <p:extLst>
      <p:ext uri="{BB962C8B-B14F-4D97-AF65-F5344CB8AC3E}">
        <p14:creationId xmlns:p14="http://schemas.microsoft.com/office/powerpoint/2010/main" val="98927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04800" marR="0" lvl="0" indent="0" algn="l" defTabSz="914400" rtl="0" eaLnBrk="0" fontAlgn="auto" latinLnBrk="0" hangingPunct="1">
              <a:lnSpc>
                <a:spcPct val="140000"/>
              </a:lnSpc>
              <a:spcBef>
                <a:spcPts val="900"/>
              </a:spcBef>
              <a:spcAft>
                <a:spcPts val="90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Сегодня, 60% в общении между людьми составляет невербальная часть, то, что люди передают друг другу телом, через позу, жесты и выражение лица. Еще 30% общения происходит через интонации и звучание голоса. Таким образом, </a:t>
            </a:r>
            <a:r>
              <a:rPr kumimoji="0" lang="ru-RU" sz="1200" b="0" i="0" u="none" strike="noStrike" kern="1200" cap="none" spc="0" normalizeH="0" baseline="0" noProof="0" dirty="0" smtClean="0">
                <a:ln>
                  <a:noFill/>
                </a:ln>
                <a:solidFill>
                  <a:srgbClr val="2B4FB9"/>
                </a:solidFill>
                <a:effectLst/>
                <a:uLnTx/>
                <a:uFillTx/>
                <a:latin typeface="Times New Roman"/>
                <a:ea typeface="Times New Roman"/>
                <a:cs typeface="+mn-cs"/>
              </a:rPr>
              <a:t>90% того, что люди выражают друг другу, не связано с речью</a:t>
            </a:r>
            <a:r>
              <a:rPr kumimoji="0" lang="ru-RU" sz="1200" b="0" i="0" u="none" strike="noStrike" kern="1200" cap="none" spc="0" normalizeH="0" baseline="0" noProof="0" dirty="0" smtClean="0">
                <a:ln>
                  <a:noFill/>
                </a:ln>
                <a:solidFill>
                  <a:prstClr val="black"/>
                </a:solidFill>
                <a:effectLst/>
                <a:uLnTx/>
                <a:uFillTx/>
                <a:latin typeface="Times New Roman"/>
                <a:ea typeface="Times New Roman"/>
                <a:cs typeface="+mn-cs"/>
              </a:rPr>
              <a:t>.</a:t>
            </a:r>
            <a:endParaRPr kumimoji="0" lang="ru-RU" sz="11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1A3C340A-F72C-4BA7-9933-BF6BCD65C99B}" type="slidenum">
              <a:rPr lang="ru-RU" smtClean="0">
                <a:solidFill>
                  <a:prstClr val="black"/>
                </a:solidFill>
              </a:rPr>
              <a:pPr>
                <a:defRPr/>
              </a:pPr>
              <a:t>7</a:t>
            </a:fld>
            <a:endParaRPr lang="ru-RU">
              <a:solidFill>
                <a:prstClr val="black"/>
              </a:solidFill>
            </a:endParaRPr>
          </a:p>
        </p:txBody>
      </p:sp>
    </p:spTree>
    <p:extLst>
      <p:ext uri="{BB962C8B-B14F-4D97-AF65-F5344CB8AC3E}">
        <p14:creationId xmlns:p14="http://schemas.microsoft.com/office/powerpoint/2010/main" val="377825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effectLst/>
                <a:latin typeface="Times New Roman"/>
                <a:ea typeface="Times New Roman"/>
              </a:rPr>
              <a:t>Педагогическое общение является основной формой осуществления педагогического процесса. Его продуктивность определяется, прежде всего, целями и ценностями образования и, соответственно, общения, необходимого для его осуществления. При этом цели и ценности должны быть приняты всеми участниками общения как субъектами этого процесса в качестве императива их индивидуального поведения.</a:t>
            </a:r>
            <a:endParaRPr lang="ru-RU" dirty="0"/>
          </a:p>
        </p:txBody>
      </p:sp>
      <p:sp>
        <p:nvSpPr>
          <p:cNvPr id="4" name="Номер слайда 3"/>
          <p:cNvSpPr>
            <a:spLocks noGrp="1"/>
          </p:cNvSpPr>
          <p:nvPr>
            <p:ph type="sldNum" sz="quarter" idx="10"/>
          </p:nvPr>
        </p:nvSpPr>
        <p:spPr/>
        <p:txBody>
          <a:bodyPr/>
          <a:lstStyle/>
          <a:p>
            <a:pPr>
              <a:defRPr/>
            </a:pPr>
            <a:fld id="{1A3C340A-F72C-4BA7-9933-BF6BCD65C99B}" type="slidenum">
              <a:rPr lang="ru-RU" smtClean="0"/>
              <a:pPr>
                <a:defRPr/>
              </a:pPr>
              <a:t>8</a:t>
            </a:fld>
            <a:endParaRPr lang="ru-RU"/>
          </a:p>
        </p:txBody>
      </p:sp>
    </p:spTree>
    <p:extLst>
      <p:ext uri="{BB962C8B-B14F-4D97-AF65-F5344CB8AC3E}">
        <p14:creationId xmlns:p14="http://schemas.microsoft.com/office/powerpoint/2010/main" val="33145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z="1000" dirty="0" smtClean="0"/>
              <a:t>Известный психолог В.А. Кан-Калик выделял следующие стили педагогического общения: </a:t>
            </a:r>
          </a:p>
          <a:p>
            <a:r>
              <a:rPr lang="ru-RU" sz="1000" dirty="0" smtClean="0"/>
              <a:t>1. Общение на основе высоких профессиональных установок педагога,  его отношения к педагогической деятельности в целом. О таких говорят: "За ним студенты буквально по пятам ходят!" Причем в высшей школе интерес в общении стимулируется еще и общими профессиональными интересами, особенно на профилирующих кафедрах. </a:t>
            </a:r>
          </a:p>
          <a:p>
            <a:r>
              <a:rPr lang="ru-RU" sz="1000" dirty="0" smtClean="0"/>
              <a:t>2. Общение на основе дружеского расположения.  Оно предполагает увлеченность общим делом. Педагог выполняет роль наставника, старшего товарища, участника совместной учебной деятельности. Однако при этом следует избегать панибратства. Особенно это касается молодых педагогов, не желающих попасть в конфликтные ситуации. </a:t>
            </a:r>
          </a:p>
          <a:p>
            <a:r>
              <a:rPr lang="ru-RU" sz="1000" dirty="0" smtClean="0"/>
              <a:t>3. Общение-дистанция относится к самым распространенным типам педагогического общения. В этом случае во взаимоотношениях постоянно прослеживается дистанция во всех сферах, в обучении, со ссылкой на авторитет и профессионализм, в воспитании со ссылкой на жизненный опыт и возраст. Такой стиль формирует отношение "учитель - ученики". Но это не означает, что ученики должны воспринимать учителя как сверстника. </a:t>
            </a:r>
          </a:p>
          <a:p>
            <a:r>
              <a:rPr lang="ru-RU" sz="1000" dirty="0" smtClean="0"/>
              <a:t>4. Общение-устрашение - негативная форма общения, антигуманная, которая вскрывает педагогическую несостоятельность прибегающего к нему преподавателя. </a:t>
            </a:r>
          </a:p>
          <a:p>
            <a:r>
              <a:rPr lang="ru-RU" sz="1000" dirty="0" smtClean="0"/>
              <a:t>5. Общение-заигрывание - характерно для молодых преподавателей, стремящихся к популярности. Такое общение обеспечивает лишь ложный, дешевый авторитет.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hangingPunct="0">
              <a:lnSpc>
                <a:spcPts val="1800"/>
              </a:lnSpc>
              <a:spcAft>
                <a:spcPts val="0"/>
              </a:spcAft>
            </a:pPr>
            <a:r>
              <a:rPr lang="ru-RU" sz="1200" dirty="0" smtClean="0">
                <a:effectLst/>
                <a:latin typeface="Times New Roman"/>
                <a:ea typeface="Times New Roman"/>
              </a:rPr>
              <a:t>1. Коммуникативные качества речи–признаки хорошей, культурной речи, которые обеспечивают эффективность общения и гармоничное взаимодействие его участников.</a:t>
            </a:r>
            <a:endParaRPr lang="ru-RU" sz="1100" dirty="0" smtClean="0">
              <a:effectLst/>
              <a:latin typeface="Times New Roman"/>
              <a:ea typeface="Times New Roman"/>
            </a:endParaRPr>
          </a:p>
          <a:p>
            <a:pPr algn="just"/>
            <a:r>
              <a:rPr lang="ru-RU" sz="1200" b="0" dirty="0" smtClean="0">
                <a:effectLst/>
                <a:latin typeface="Times New Roman"/>
                <a:ea typeface="Times New Roman"/>
              </a:rPr>
              <a:t>2. Эмпатия</a:t>
            </a:r>
            <a:r>
              <a:rPr lang="ru-RU" sz="1200" dirty="0" smtClean="0">
                <a:effectLst/>
                <a:latin typeface="Times New Roman"/>
                <a:ea typeface="Times New Roman"/>
              </a:rPr>
              <a:t> — понимание эмоционального состояния другого человека посредством сопереживания, проникновения в его субъективный мир. Тот или иной уровень </a:t>
            </a:r>
            <a:r>
              <a:rPr lang="ru-RU" sz="1200" dirty="0" err="1" smtClean="0">
                <a:effectLst/>
                <a:latin typeface="Times New Roman"/>
                <a:ea typeface="Times New Roman"/>
              </a:rPr>
              <a:t>эмпатии</a:t>
            </a:r>
            <a:r>
              <a:rPr lang="ru-RU" sz="1200" dirty="0" smtClean="0">
                <a:effectLst/>
                <a:latin typeface="Times New Roman"/>
                <a:ea typeface="Times New Roman"/>
              </a:rPr>
              <a:t> является профессионально необходимым качеством для всех специалистов, работа которых непосредственно связана с людьми.</a:t>
            </a:r>
          </a:p>
          <a:p>
            <a:pPr algn="just" hangingPunct="0">
              <a:lnSpc>
                <a:spcPts val="1800"/>
              </a:lnSpc>
              <a:spcAft>
                <a:spcPts val="0"/>
              </a:spcAft>
            </a:pPr>
            <a:r>
              <a:rPr lang="ru-RU" sz="1200" dirty="0" smtClean="0">
                <a:effectLst/>
                <a:latin typeface="Times New Roman"/>
                <a:ea typeface="Times New Roman"/>
              </a:rPr>
              <a:t>3.</a:t>
            </a:r>
            <a:r>
              <a:rPr lang="ru-RU" sz="1200" baseline="0" dirty="0" smtClean="0">
                <a:effectLst/>
                <a:latin typeface="Times New Roman"/>
                <a:ea typeface="Times New Roman"/>
              </a:rPr>
              <a:t> </a:t>
            </a:r>
            <a:r>
              <a:rPr lang="ru-RU" sz="1100" baseline="0" dirty="0" smtClean="0">
                <a:effectLst/>
                <a:latin typeface="Times New Roman"/>
                <a:ea typeface="Times New Roman"/>
              </a:rPr>
              <a:t>О</a:t>
            </a:r>
            <a:r>
              <a:rPr lang="ru-RU" sz="1100" dirty="0" smtClean="0">
                <a:effectLst/>
                <a:latin typeface="Times New Roman"/>
                <a:ea typeface="Times New Roman"/>
              </a:rPr>
              <a:t>перативно-творческое мышление обусловлена рядом объективных обстоятельств - это прежде всего самостоятельная и творческая мысль; развития способностей и других индивидуально-психологических свойств личности, которые обеспечивают успех её учебно-познавательной деятельности.</a:t>
            </a:r>
          </a:p>
          <a:p>
            <a:pPr algn="just" hangingPunct="0">
              <a:lnSpc>
                <a:spcPts val="1800"/>
              </a:lnSpc>
              <a:spcAft>
                <a:spcPts val="0"/>
              </a:spcAft>
            </a:pPr>
            <a:r>
              <a:rPr lang="ru-RU" sz="1100" dirty="0" smtClean="0">
                <a:effectLst/>
                <a:latin typeface="Times New Roman"/>
                <a:ea typeface="Times New Roman"/>
              </a:rPr>
              <a:t>4. Обратная связь в общении - это умение замечать реакции собеседника и менять свое поведение до тех пор, пока не получим нужную реакцию.</a:t>
            </a:r>
          </a:p>
          <a:p>
            <a:pPr algn="just" hangingPunct="0">
              <a:lnSpc>
                <a:spcPts val="1800"/>
              </a:lnSpc>
              <a:spcAft>
                <a:spcPts val="0"/>
              </a:spcAft>
            </a:pPr>
            <a:r>
              <a:rPr lang="ru-RU" sz="1100" dirty="0" smtClean="0">
                <a:effectLst/>
                <a:latin typeface="Times New Roman"/>
                <a:ea typeface="Times New Roman"/>
              </a:rPr>
              <a:t>5. Умение управлять собой, т.е. самоорганизация:</a:t>
            </a:r>
            <a:r>
              <a:rPr lang="ru-RU" sz="1100" baseline="0" dirty="0" smtClean="0">
                <a:effectLst/>
                <a:latin typeface="Times New Roman"/>
                <a:ea typeface="Times New Roman"/>
              </a:rPr>
              <a:t> э</a:t>
            </a:r>
            <a:r>
              <a:rPr lang="ru-RU" sz="1050" dirty="0" smtClean="0">
                <a:effectLst/>
                <a:latin typeface="Times New Roman"/>
                <a:ea typeface="Times New Roman"/>
              </a:rPr>
              <a:t>то и способность решать возникающие проблемы, и более полное восприятие мира, и управление обстоятельствами в свою пользу, и виденье знаков обратной связи (например - интуиция).</a:t>
            </a:r>
          </a:p>
          <a:p>
            <a:pPr indent="450215" algn="l" fontAlgn="auto" hangingPunct="1">
              <a:lnSpc>
                <a:spcPts val="1800"/>
              </a:lnSpc>
              <a:spcAft>
                <a:spcPts val="0"/>
              </a:spcAft>
            </a:pPr>
            <a:r>
              <a:rPr lang="ru-RU" sz="1050" dirty="0" smtClean="0">
                <a:effectLst/>
                <a:latin typeface="Times New Roman"/>
                <a:ea typeface="Times New Roman"/>
              </a:rPr>
              <a:t>6. Умение прогнозировать</a:t>
            </a:r>
            <a:r>
              <a:rPr lang="ru-RU" sz="1050" baseline="0" dirty="0" smtClean="0">
                <a:effectLst/>
                <a:latin typeface="Times New Roman"/>
                <a:ea typeface="Times New Roman"/>
              </a:rPr>
              <a:t> возможные педагогические ситуации, после</a:t>
            </a:r>
            <a:r>
              <a:rPr lang="ru-RU" sz="1000" dirty="0" smtClean="0">
                <a:effectLst/>
                <a:latin typeface="Times New Roman"/>
                <a:ea typeface="Times New Roman"/>
              </a:rPr>
              <a:t>дствия своих воздействий; </a:t>
            </a:r>
            <a:endParaRPr lang="ru-RU" sz="900" dirty="0" smtClean="0">
              <a:effectLst/>
              <a:latin typeface="Times New Roman"/>
              <a:ea typeface="Times New Roman"/>
            </a:endParaRPr>
          </a:p>
          <a:p>
            <a:pPr indent="450215" algn="l" fontAlgn="auto" hangingPunct="1">
              <a:lnSpc>
                <a:spcPts val="1800"/>
              </a:lnSpc>
              <a:spcAft>
                <a:spcPts val="0"/>
              </a:spcAft>
            </a:pPr>
            <a:r>
              <a:rPr lang="ru-RU" sz="1000" dirty="0" smtClean="0">
                <a:effectLst/>
                <a:latin typeface="Times New Roman"/>
                <a:ea typeface="Times New Roman"/>
              </a:rPr>
              <a:t>7.</a:t>
            </a:r>
            <a:r>
              <a:rPr lang="ru-RU" sz="1000" baseline="0" dirty="0" smtClean="0">
                <a:effectLst/>
                <a:latin typeface="Times New Roman"/>
                <a:ea typeface="Times New Roman"/>
              </a:rPr>
              <a:t> Иметь </a:t>
            </a:r>
            <a:r>
              <a:rPr lang="ru-RU" sz="1000" dirty="0" smtClean="0">
                <a:effectLst/>
                <a:latin typeface="Times New Roman"/>
                <a:ea typeface="Times New Roman"/>
              </a:rPr>
              <a:t>хорошие ВЕРБАЛЬНЫЕ СПОСОБНОСТИ: культура, развитость речи, богатый лексический запас, правильный отбор языковых средств; </a:t>
            </a:r>
            <a:endParaRPr lang="ru-RU" sz="900" dirty="0" smtClean="0">
              <a:effectLst/>
              <a:latin typeface="Times New Roman"/>
              <a:ea typeface="Times New Roman"/>
            </a:endParaRPr>
          </a:p>
          <a:p>
            <a:pPr indent="450215" algn="l" fontAlgn="auto" hangingPunct="1">
              <a:lnSpc>
                <a:spcPts val="1800"/>
              </a:lnSpc>
              <a:spcAft>
                <a:spcPts val="0"/>
              </a:spcAft>
            </a:pPr>
            <a:r>
              <a:rPr lang="ru-RU" sz="1000" dirty="0" smtClean="0">
                <a:effectLst/>
                <a:latin typeface="Times New Roman"/>
                <a:ea typeface="Times New Roman"/>
              </a:rPr>
              <a:t>8. владение искусством ПЕДАГОГИЧЕСКИХ ПЕРЕЖИВАНИЙ, которые представляют сплав жизненных, естественных переживаний педагога и педагогически целесообразных переживаний, способных повлиять на студентов в требуемом направлении; </a:t>
            </a:r>
            <a:endParaRPr lang="ru-RU" sz="900" dirty="0" smtClean="0">
              <a:effectLst/>
              <a:latin typeface="Times New Roman"/>
              <a:ea typeface="Times New Roman"/>
            </a:endParaRPr>
          </a:p>
          <a:p>
            <a:pPr indent="450215" algn="l" fontAlgn="auto" hangingPunct="1">
              <a:lnSpc>
                <a:spcPts val="1800"/>
              </a:lnSpc>
              <a:spcAft>
                <a:spcPts val="0"/>
              </a:spcAft>
            </a:pPr>
            <a:r>
              <a:rPr lang="ru-RU" sz="1000" dirty="0" smtClean="0">
                <a:effectLst/>
                <a:latin typeface="Times New Roman"/>
                <a:ea typeface="Times New Roman"/>
              </a:rPr>
              <a:t>9.</a:t>
            </a:r>
            <a:r>
              <a:rPr lang="ru-RU" sz="1000" baseline="0" dirty="0" smtClean="0">
                <a:effectLst/>
                <a:latin typeface="Times New Roman"/>
                <a:ea typeface="Times New Roman"/>
              </a:rPr>
              <a:t> </a:t>
            </a:r>
            <a:r>
              <a:rPr lang="ru-RU" sz="1000" dirty="0" smtClean="0">
                <a:effectLst/>
                <a:latin typeface="Times New Roman"/>
                <a:ea typeface="Times New Roman"/>
              </a:rPr>
              <a:t>способность к ПЕДАГОГИЧЕСКОЙ ИМПРОВИЗАЦИИ, умение применять все разнообразие средств воздействия (убеждение, внушение, заражение, применением различных приемов воздействия, "приспособлений" и "пристроек"). </a:t>
            </a:r>
            <a:endParaRPr lang="ru-RU" sz="900" dirty="0" smtClean="0">
              <a:effectLst/>
              <a:latin typeface="Times New Roman"/>
              <a:ea typeface="Times New Roman"/>
            </a:endParaRPr>
          </a:p>
          <a:p>
            <a:pPr algn="just" hangingPunct="0">
              <a:lnSpc>
                <a:spcPts val="1800"/>
              </a:lnSpc>
              <a:spcAft>
                <a:spcPts val="0"/>
              </a:spcAft>
            </a:pPr>
            <a:endParaRPr lang="ru-RU" sz="1000" dirty="0" smtClean="0">
              <a:effectLst/>
              <a:latin typeface="Times New Roman"/>
              <a:ea typeface="Times New Roman"/>
            </a:endParaRPr>
          </a:p>
          <a:p>
            <a:pPr algn="just" hangingPunct="0">
              <a:lnSpc>
                <a:spcPts val="1800"/>
              </a:lnSpc>
              <a:spcAft>
                <a:spcPts val="0"/>
              </a:spcAft>
            </a:pPr>
            <a:endParaRPr lang="ru-RU" sz="1050" dirty="0" smtClean="0">
              <a:effectLst/>
              <a:latin typeface="Times New Roman"/>
              <a:ea typeface="Times New Roman"/>
            </a:endParaRPr>
          </a:p>
          <a:p>
            <a:pPr algn="just" hangingPunct="0">
              <a:lnSpc>
                <a:spcPts val="1800"/>
              </a:lnSpc>
              <a:spcAft>
                <a:spcPts val="0"/>
              </a:spcAft>
            </a:pPr>
            <a:endParaRPr lang="ru-RU" sz="1100" dirty="0" smtClean="0">
              <a:effectLst/>
              <a:latin typeface="Times New Roman"/>
              <a:ea typeface="Times New Roman"/>
            </a:endParaRPr>
          </a:p>
          <a:p>
            <a:pPr algn="just"/>
            <a:endParaRPr lang="ru-RU" sz="1100" dirty="0" smtClean="0">
              <a:effectLst/>
              <a:latin typeface="Times New Roman"/>
              <a:ea typeface="Times New Roman"/>
            </a:endParaRPr>
          </a:p>
          <a:p>
            <a:pPr algn="l" hangingPunct="0">
              <a:lnSpc>
                <a:spcPts val="1800"/>
              </a:lnSpc>
              <a:spcAft>
                <a:spcPts val="0"/>
              </a:spcAft>
            </a:pPr>
            <a:r>
              <a:rPr lang="ru-RU" sz="1200" dirty="0" smtClean="0">
                <a:effectLst/>
                <a:latin typeface="Times New Roman"/>
                <a:ea typeface="Times New Roman"/>
              </a:rPr>
              <a:t> </a:t>
            </a:r>
            <a:endParaRPr lang="ru-RU" sz="1100" dirty="0" smtClean="0">
              <a:effectLst/>
              <a:latin typeface="Times New Roman"/>
              <a:ea typeface="Times New Roman"/>
            </a:endParaRPr>
          </a:p>
          <a:p>
            <a:endParaRPr lang="ru-RU" dirty="0"/>
          </a:p>
        </p:txBody>
      </p:sp>
      <p:sp>
        <p:nvSpPr>
          <p:cNvPr id="4" name="Номер слайда 3"/>
          <p:cNvSpPr>
            <a:spLocks noGrp="1"/>
          </p:cNvSpPr>
          <p:nvPr>
            <p:ph type="sldNum" sz="quarter" idx="10"/>
          </p:nvPr>
        </p:nvSpPr>
        <p:spPr/>
        <p:txBody>
          <a:bodyPr/>
          <a:lstStyle/>
          <a:p>
            <a:pPr>
              <a:defRPr/>
            </a:pPr>
            <a:fld id="{1A3C340A-F72C-4BA7-9933-BF6BCD65C99B}" type="slidenum">
              <a:rPr lang="ru-RU" smtClean="0"/>
              <a:pPr>
                <a:defRPr/>
              </a:pPr>
              <a:t>10</a:t>
            </a:fld>
            <a:endParaRPr lang="ru-RU"/>
          </a:p>
        </p:txBody>
      </p:sp>
    </p:spTree>
    <p:extLst>
      <p:ext uri="{BB962C8B-B14F-4D97-AF65-F5344CB8AC3E}">
        <p14:creationId xmlns:p14="http://schemas.microsoft.com/office/powerpoint/2010/main" val="388493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Речь преподавателя должна стать для обучающихся «риторическим идеалом» не только в плане соблюдения языковых норм, но и с точки зрения выполнения правил речевого этикета. Преподавателю необходимо следить за тем, чтобы установить контакт доброжелательного и доверительного общения, создать атмосферу тепла и уважения.</a:t>
            </a:r>
          </a:p>
          <a:p>
            <a:pPr eaLnBrk="1" hangingPunct="1">
              <a:spcBef>
                <a:spcPct val="0"/>
              </a:spcBef>
            </a:pPr>
            <a:r>
              <a:rPr lang="ru-RU" altLang="ru-RU" dirty="0" smtClean="0"/>
              <a:t>      Так в книге В.В. Соколовой «Культура речи и культура общения» приводятся слова А.С. Макаренко о том, что очень важно, каким тоном говорит педагог; что одну и ту же фразу можно произнести пятьюдесятью способами.</a:t>
            </a:r>
          </a:p>
          <a:p>
            <a:pPr eaLnBrk="1" hangingPunct="1">
              <a:spcBef>
                <a:spcPct val="0"/>
              </a:spcBef>
            </a:pPr>
            <a:r>
              <a:rPr lang="ru-RU" altLang="ru-RU" baseline="0" dirty="0" smtClean="0"/>
              <a:t>       </a:t>
            </a:r>
            <a:r>
              <a:rPr lang="ru-RU" altLang="ru-RU" dirty="0" smtClean="0"/>
              <a:t>Однако применение теоретических сведений о речевом этикете и правилах культуры педагогического общения на практике вызывает определенные трудности. Различные мелкие недоразумения и ссоры, ежедневные конфликты, внезапные кризисные ситуации требуют со стороны преподавателя верной и действенной реакции. Иногда педагоги срываются на повышенный тон или даже на крик, объясняя это тем, что преподаватель – «тоже человек». «Тоже человек» – не оправдание; такого рода поведение – признак его </a:t>
            </a:r>
            <a:r>
              <a:rPr lang="ru-RU" altLang="ru-RU" smtClean="0"/>
              <a:t>профнепригодности.</a:t>
            </a:r>
            <a:endParaRPr lang="ru-RU" altLang="ru-RU" dirty="0"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540158-4958-4F9D-830D-A48A663176DB}" type="slidenum">
              <a:rPr lang="ru-RU" altLang="ru-RU" smtClean="0"/>
              <a:pPr eaLnBrk="1" hangingPunct="1"/>
              <a:t>11</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z="1000" b="1" dirty="0" smtClean="0">
                <a:solidFill>
                  <a:srgbClr val="002060"/>
                </a:solidFill>
              </a:rPr>
              <a:t>Требования к речи педагога</a:t>
            </a:r>
          </a:p>
          <a:p>
            <a:r>
              <a:rPr lang="ru-RU" altLang="ru-RU" sz="1300" b="1" dirty="0" smtClean="0"/>
              <a:t>Правильность</a:t>
            </a:r>
            <a:r>
              <a:rPr lang="ru-RU" altLang="ru-RU" sz="1300" dirty="0" smtClean="0"/>
              <a:t> – соответствие речи языковым нормам. Педагогу необходимо знать и выполнять в общении  </a:t>
            </a:r>
            <a:r>
              <a:rPr lang="ru-RU" altLang="ru-RU" sz="1300" dirty="0" smtClean="0">
                <a:latin typeface="Arial" charset="0"/>
              </a:rPr>
              <a:t> </a:t>
            </a:r>
            <a:r>
              <a:rPr lang="ru-RU" altLang="ru-RU" sz="1300" dirty="0" smtClean="0"/>
              <a:t>со студентами основные нормы русского языка: орфоэпические нормы (правила литературного произношения), а также нормы образования и изменения слов.</a:t>
            </a:r>
          </a:p>
          <a:p>
            <a:r>
              <a:rPr lang="ru-RU" altLang="ru-RU" sz="1300" b="1" dirty="0" smtClean="0"/>
              <a:t>Точность</a:t>
            </a:r>
            <a:r>
              <a:rPr lang="ru-RU" altLang="ru-RU" sz="1300" dirty="0" smtClean="0"/>
              <a:t> – соответствие смыслового содержания речи и информации, которая лежит в ее основе. </a:t>
            </a:r>
          </a:p>
          <a:p>
            <a:r>
              <a:rPr lang="ru-RU" altLang="ru-RU" sz="1300" b="1" dirty="0" smtClean="0"/>
              <a:t>Логичность</a:t>
            </a:r>
            <a:r>
              <a:rPr lang="ru-RU" altLang="ru-RU" sz="1300" dirty="0" smtClean="0"/>
              <a:t> – выражение в смысловых связях компонентов речи и отношений между частями и компонентами мысли.</a:t>
            </a:r>
          </a:p>
          <a:p>
            <a:r>
              <a:rPr lang="ru-RU" sz="1300" b="1" dirty="0" smtClean="0"/>
              <a:t>Чистота</a:t>
            </a:r>
            <a:r>
              <a:rPr lang="ru-RU" sz="1300" dirty="0" smtClean="0"/>
              <a:t> – отсутствие в речи элементов, чуждых литературному языку. Устранение нелитературной лексики .</a:t>
            </a:r>
          </a:p>
          <a:p>
            <a:r>
              <a:rPr lang="ru-RU" sz="1300" b="1" dirty="0" smtClean="0"/>
              <a:t>Выразительность</a:t>
            </a:r>
            <a:r>
              <a:rPr lang="ru-RU" sz="1300" dirty="0" smtClean="0"/>
              <a:t> – особенность речи, захватывающая внимание и создающая атмосферу эмоционального сопереживания. </a:t>
            </a:r>
          </a:p>
          <a:p>
            <a:r>
              <a:rPr lang="ru-RU" sz="1300" b="1" dirty="0" smtClean="0"/>
              <a:t>Богатство</a:t>
            </a:r>
            <a:r>
              <a:rPr lang="ru-RU" sz="1300" dirty="0" smtClean="0"/>
              <a:t> – умение использовать все языковые единицы с целью оптимального выражения информации.</a:t>
            </a:r>
          </a:p>
          <a:p>
            <a:r>
              <a:rPr lang="ru-RU" sz="1300" b="1" dirty="0" smtClean="0"/>
              <a:t>Уместность</a:t>
            </a:r>
            <a:r>
              <a:rPr lang="ru-RU" sz="1300" dirty="0" smtClean="0"/>
              <a:t> – употребление в речи единиц, соответствующих ситуации и условиям общения. Уместность речи педагога предполагает, прежде всего, обладание чувством стиля.</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lgn="l">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cs typeface="Arial" charset="0"/>
              </a:defRPr>
            </a:lvl1pPr>
          </a:lstStyle>
          <a:p>
            <a:pPr>
              <a:defRPr/>
            </a:pPr>
            <a:fld id="{5A2A2D70-ACCC-4A85-8531-66BEE574C590}" type="slidenum">
              <a:rPr lang="ru-RU"/>
              <a:pPr>
                <a:defRPr/>
              </a:pPr>
              <a:t>‹#›</a:t>
            </a:fld>
            <a:endParaRPr lang="ru-RU"/>
          </a:p>
        </p:txBody>
      </p:sp>
    </p:spTree>
    <p:extLst>
      <p:ext uri="{BB962C8B-B14F-4D97-AF65-F5344CB8AC3E}">
        <p14:creationId xmlns:p14="http://schemas.microsoft.com/office/powerpoint/2010/main" val="224063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lgn="l">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cs typeface="Arial" charset="0"/>
              </a:defRPr>
            </a:lvl1pPr>
          </a:lstStyle>
          <a:p>
            <a:pPr>
              <a:defRPr/>
            </a:pPr>
            <a:fld id="{0FE889BF-1289-45F5-BEEB-DA016C7179EA}" type="slidenum">
              <a:rPr lang="ru-RU"/>
              <a:pPr>
                <a:defRPr/>
              </a:pPr>
              <a:t>‹#›</a:t>
            </a:fld>
            <a:endParaRPr lang="ru-RU"/>
          </a:p>
        </p:txBody>
      </p:sp>
    </p:spTree>
    <p:extLst>
      <p:ext uri="{BB962C8B-B14F-4D97-AF65-F5344CB8AC3E}">
        <p14:creationId xmlns:p14="http://schemas.microsoft.com/office/powerpoint/2010/main" val="37331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07275" y="274638"/>
            <a:ext cx="1279525"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563938" y="274638"/>
            <a:ext cx="36909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lgn="l">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cs typeface="Arial" charset="0"/>
              </a:defRPr>
            </a:lvl1pPr>
          </a:lstStyle>
          <a:p>
            <a:pPr>
              <a:defRPr/>
            </a:pPr>
            <a:fld id="{E0DC3BA2-2305-4297-91D0-5EDDEC25200C}" type="slidenum">
              <a:rPr lang="ru-RU"/>
              <a:pPr>
                <a:defRPr/>
              </a:pPr>
              <a:t>‹#›</a:t>
            </a:fld>
            <a:endParaRPr lang="ru-RU"/>
          </a:p>
        </p:txBody>
      </p:sp>
    </p:spTree>
    <p:extLst>
      <p:ext uri="{BB962C8B-B14F-4D97-AF65-F5344CB8AC3E}">
        <p14:creationId xmlns:p14="http://schemas.microsoft.com/office/powerpoint/2010/main" val="115626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938" y="274638"/>
            <a:ext cx="5122862" cy="77787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635375" y="1600200"/>
            <a:ext cx="5051425" cy="4525963"/>
          </a:xfrm>
        </p:spPr>
        <p:txBody>
          <a:bodyPr/>
          <a:lstStyle/>
          <a:p>
            <a:pPr lvl="0"/>
            <a:r>
              <a:rPr lang="ru-RU" noProof="0" smtClean="0"/>
              <a:t>Вставка таблицы</a:t>
            </a:r>
            <a:endParaRPr lang="ru-RU" noProof="0"/>
          </a:p>
        </p:txBody>
      </p:sp>
      <p:sp>
        <p:nvSpPr>
          <p:cNvPr id="4" name="Дата 3"/>
          <p:cNvSpPr>
            <a:spLocks noGrp="1"/>
          </p:cNvSpPr>
          <p:nvPr>
            <p:ph type="dt" sz="half" idx="10"/>
          </p:nvPr>
        </p:nvSpPr>
        <p:spPr/>
        <p:txBody>
          <a:bodyPr/>
          <a:lstStyle>
            <a:lvl1pPr>
              <a:defRPr>
                <a:cs typeface="Arial"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lgn="l">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cs typeface="Arial" charset="0"/>
              </a:defRPr>
            </a:lvl1pPr>
          </a:lstStyle>
          <a:p>
            <a:pPr>
              <a:defRPr/>
            </a:pPr>
            <a:fld id="{C0C13104-5AD3-4A18-9AE3-1E8F356D8EDD}" type="slidenum">
              <a:rPr lang="ru-RU"/>
              <a:pPr>
                <a:defRPr/>
              </a:pPr>
              <a:t>‹#›</a:t>
            </a:fld>
            <a:endParaRPr lang="ru-RU"/>
          </a:p>
        </p:txBody>
      </p:sp>
    </p:spTree>
    <p:extLst>
      <p:ext uri="{BB962C8B-B14F-4D97-AF65-F5344CB8AC3E}">
        <p14:creationId xmlns:p14="http://schemas.microsoft.com/office/powerpoint/2010/main" val="228823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938" y="274638"/>
            <a:ext cx="5122862" cy="777875"/>
          </a:xfrm>
        </p:spPr>
        <p:txBody>
          <a:bodyPr/>
          <a:lstStyle/>
          <a:p>
            <a:r>
              <a:rPr lang="ru-RU" smtClean="0"/>
              <a:t>Образец заголовка</a:t>
            </a:r>
            <a:endParaRPr lang="ru-RU"/>
          </a:p>
        </p:txBody>
      </p:sp>
      <p:sp>
        <p:nvSpPr>
          <p:cNvPr id="3" name="Объект 2"/>
          <p:cNvSpPr>
            <a:spLocks noGrp="1"/>
          </p:cNvSpPr>
          <p:nvPr>
            <p:ph sz="half" idx="1"/>
          </p:nvPr>
        </p:nvSpPr>
        <p:spPr>
          <a:xfrm>
            <a:off x="3635375" y="1600200"/>
            <a:ext cx="2449513"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6237288" y="1600200"/>
            <a:ext cx="244951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237288" y="3938588"/>
            <a:ext cx="244951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p:txBody>
          <a:bodyPr/>
          <a:lstStyle>
            <a:lvl1pPr>
              <a:defRPr>
                <a:cs typeface="Arial" charset="0"/>
              </a:defRPr>
            </a:lvl1pPr>
          </a:lstStyle>
          <a:p>
            <a:pPr>
              <a:defRPr/>
            </a:pPr>
            <a:endParaRPr lang="ru-RU"/>
          </a:p>
        </p:txBody>
      </p:sp>
      <p:sp>
        <p:nvSpPr>
          <p:cNvPr id="7" name="Нижний колонтитул 6"/>
          <p:cNvSpPr>
            <a:spLocks noGrp="1"/>
          </p:cNvSpPr>
          <p:nvPr>
            <p:ph type="ftr" sz="quarter" idx="11"/>
          </p:nvPr>
        </p:nvSpPr>
        <p:spPr/>
        <p:txBody>
          <a:bodyPr/>
          <a:lstStyle>
            <a:lvl1pPr algn="l">
              <a:defRPr>
                <a:cs typeface="Arial" charset="0"/>
              </a:defRPr>
            </a:lvl1pPr>
          </a:lstStyle>
          <a:p>
            <a:pPr>
              <a:defRPr/>
            </a:pPr>
            <a:endParaRPr lang="ru-RU"/>
          </a:p>
        </p:txBody>
      </p:sp>
      <p:sp>
        <p:nvSpPr>
          <p:cNvPr id="8" name="Номер слайда 7"/>
          <p:cNvSpPr>
            <a:spLocks noGrp="1"/>
          </p:cNvSpPr>
          <p:nvPr>
            <p:ph type="sldNum" sz="quarter" idx="12"/>
          </p:nvPr>
        </p:nvSpPr>
        <p:spPr/>
        <p:txBody>
          <a:bodyPr/>
          <a:lstStyle>
            <a:lvl1pPr>
              <a:defRPr>
                <a:cs typeface="Arial" charset="0"/>
              </a:defRPr>
            </a:lvl1pPr>
          </a:lstStyle>
          <a:p>
            <a:pPr>
              <a:defRPr/>
            </a:pPr>
            <a:fld id="{92811ABA-C7AD-464E-B9A2-1302AA41631B}" type="slidenum">
              <a:rPr lang="ru-RU"/>
              <a:pPr>
                <a:defRPr/>
              </a:pPr>
              <a:t>‹#›</a:t>
            </a:fld>
            <a:endParaRPr lang="ru-RU"/>
          </a:p>
        </p:txBody>
      </p:sp>
    </p:spTree>
    <p:extLst>
      <p:ext uri="{BB962C8B-B14F-4D97-AF65-F5344CB8AC3E}">
        <p14:creationId xmlns:p14="http://schemas.microsoft.com/office/powerpoint/2010/main" val="158627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F57F24A7-EBEA-4A30-BC6B-3242F444F0EF}" type="datetimeFigureOut">
              <a:rPr lang="ru-RU"/>
              <a:pPr>
                <a:defRPr/>
              </a:pPr>
              <a:t>18.11.2014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86B1AF77-E80E-4DE5-B9CE-5947699B4EE2}" type="slidenum">
              <a:rPr lang="ru-RU"/>
              <a:pPr>
                <a:defRPr/>
              </a:pPr>
              <a:t>‹#›</a:t>
            </a:fld>
            <a:endParaRPr lang="ru-RU"/>
          </a:p>
        </p:txBody>
      </p:sp>
    </p:spTree>
    <p:extLst>
      <p:ext uri="{BB962C8B-B14F-4D97-AF65-F5344CB8AC3E}">
        <p14:creationId xmlns:p14="http://schemas.microsoft.com/office/powerpoint/2010/main" val="269348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3BD0D188-E3F7-4287-A06A-9123718FCE10}" type="datetimeFigureOut">
              <a:rPr lang="ru-RU"/>
              <a:pPr>
                <a:defRPr/>
              </a:pPr>
              <a:t>18.11.2014</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9F41FA33-E0DA-415A-8DED-9FBCFF15E357}" type="slidenum">
              <a:rPr lang="ru-RU"/>
              <a:pPr>
                <a:defRPr/>
              </a:pPr>
              <a:t>‹#›</a:t>
            </a:fld>
            <a:endParaRPr lang="ru-RU"/>
          </a:p>
        </p:txBody>
      </p:sp>
    </p:spTree>
    <p:extLst>
      <p:ext uri="{BB962C8B-B14F-4D97-AF65-F5344CB8AC3E}">
        <p14:creationId xmlns:p14="http://schemas.microsoft.com/office/powerpoint/2010/main" val="4001990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963E78ED-9BD7-4C0B-A3FC-DACED5B5CFBE}" type="datetimeFigureOut">
              <a:rPr lang="ru-RU"/>
              <a:pPr>
                <a:defRPr/>
              </a:pPr>
              <a:t>18.11.2014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6815D1E0-AA21-4CE2-B384-B04EC1451E7E}" type="slidenum">
              <a:rPr lang="ru-RU"/>
              <a:pPr>
                <a:defRPr/>
              </a:pPr>
              <a:t>‹#›</a:t>
            </a:fld>
            <a:endParaRPr lang="ru-RU"/>
          </a:p>
        </p:txBody>
      </p:sp>
    </p:spTree>
    <p:extLst>
      <p:ext uri="{BB962C8B-B14F-4D97-AF65-F5344CB8AC3E}">
        <p14:creationId xmlns:p14="http://schemas.microsoft.com/office/powerpoint/2010/main" val="312147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1D16F21B-CB1C-4136-A060-3FECA68C751C}" type="datetimeFigureOut">
              <a:rPr lang="ru-RU"/>
              <a:pPr>
                <a:defRPr/>
              </a:pPr>
              <a:t>18.11.2014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8FE6B84C-3DF9-4AF8-9AD6-8B703E70A80E}" type="slidenum">
              <a:rPr lang="ru-RU"/>
              <a:pPr>
                <a:defRPr/>
              </a:pPr>
              <a:t>‹#›</a:t>
            </a:fld>
            <a:endParaRPr lang="ru-RU"/>
          </a:p>
        </p:txBody>
      </p:sp>
    </p:spTree>
    <p:extLst>
      <p:ext uri="{BB962C8B-B14F-4D97-AF65-F5344CB8AC3E}">
        <p14:creationId xmlns:p14="http://schemas.microsoft.com/office/powerpoint/2010/main" val="226979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FDC57A8E-7FAB-4FEB-9286-F4BCBE750A75}" type="datetimeFigureOut">
              <a:rPr lang="ru-RU"/>
              <a:pPr>
                <a:defRPr/>
              </a:pPr>
              <a:t>18.11.2014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0AAE569-019E-4C25-BB30-11D505B8D48D}" type="slidenum">
              <a:rPr lang="ru-RU"/>
              <a:pPr>
                <a:defRPr/>
              </a:pPr>
              <a:t>‹#›</a:t>
            </a:fld>
            <a:endParaRPr lang="ru-RU"/>
          </a:p>
        </p:txBody>
      </p:sp>
    </p:spTree>
    <p:extLst>
      <p:ext uri="{BB962C8B-B14F-4D97-AF65-F5344CB8AC3E}">
        <p14:creationId xmlns:p14="http://schemas.microsoft.com/office/powerpoint/2010/main" val="1984429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D3DF933-8BBD-4C33-BCF7-3BADC3B14FCD}" type="datetimeFigureOut">
              <a:rPr lang="ru-RU"/>
              <a:pPr>
                <a:defRPr/>
              </a:pPr>
              <a:t>18.11.2014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F18EAD8-FA69-4C0C-B473-0648CA2606B8}" type="slidenum">
              <a:rPr lang="ru-RU"/>
              <a:pPr>
                <a:defRPr/>
              </a:pPr>
              <a:t>‹#›</a:t>
            </a:fld>
            <a:endParaRPr lang="ru-RU"/>
          </a:p>
        </p:txBody>
      </p:sp>
    </p:spTree>
    <p:extLst>
      <p:ext uri="{BB962C8B-B14F-4D97-AF65-F5344CB8AC3E}">
        <p14:creationId xmlns:p14="http://schemas.microsoft.com/office/powerpoint/2010/main" val="228784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cs typeface="Arial"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lgn="l">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cs typeface="Arial" charset="0"/>
              </a:defRPr>
            </a:lvl1pPr>
          </a:lstStyle>
          <a:p>
            <a:pPr>
              <a:defRPr/>
            </a:pPr>
            <a:fld id="{BC53EBC9-A235-48AA-9F08-CB326EA68B90}" type="slidenum">
              <a:rPr lang="ru-RU"/>
              <a:pPr>
                <a:defRPr/>
              </a:pPr>
              <a:t>‹#›</a:t>
            </a:fld>
            <a:endParaRPr lang="ru-RU"/>
          </a:p>
        </p:txBody>
      </p:sp>
    </p:spTree>
    <p:extLst>
      <p:ext uri="{BB962C8B-B14F-4D97-AF65-F5344CB8AC3E}">
        <p14:creationId xmlns:p14="http://schemas.microsoft.com/office/powerpoint/2010/main" val="73668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D3799B-2E43-456B-A183-2BA2CD477BF7}" type="datetimeFigureOut">
              <a:rPr lang="ru-RU"/>
              <a:pPr>
                <a:defRPr/>
              </a:pPr>
              <a:t>18.11.2014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362F71DB-0346-40C8-820B-7AFEA1B8C4D9}" type="slidenum">
              <a:rPr lang="ru-RU"/>
              <a:pPr>
                <a:defRPr/>
              </a:pPr>
              <a:t>‹#›</a:t>
            </a:fld>
            <a:endParaRPr lang="ru-RU"/>
          </a:p>
        </p:txBody>
      </p:sp>
    </p:spTree>
    <p:extLst>
      <p:ext uri="{BB962C8B-B14F-4D97-AF65-F5344CB8AC3E}">
        <p14:creationId xmlns:p14="http://schemas.microsoft.com/office/powerpoint/2010/main" val="2018312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BD9A9A9-5C83-46AD-B7DA-93F9AF95E195}" type="datetimeFigureOut">
              <a:rPr lang="ru-RU"/>
              <a:pPr>
                <a:defRPr/>
              </a:pPr>
              <a:t>18.11.2014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EBE4D4D-B698-4011-98E1-C22DF07E51BB}" type="slidenum">
              <a:rPr lang="ru-RU"/>
              <a:pPr>
                <a:defRPr/>
              </a:pPr>
              <a:t>‹#›</a:t>
            </a:fld>
            <a:endParaRPr lang="ru-RU"/>
          </a:p>
        </p:txBody>
      </p:sp>
    </p:spTree>
    <p:extLst>
      <p:ext uri="{BB962C8B-B14F-4D97-AF65-F5344CB8AC3E}">
        <p14:creationId xmlns:p14="http://schemas.microsoft.com/office/powerpoint/2010/main" val="2044224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0B5FC824-4716-4D17-B4AC-11C5D5234A2A}" type="datetimeFigureOut">
              <a:rPr lang="ru-RU"/>
              <a:pPr>
                <a:defRPr/>
              </a:pPr>
              <a:t>18.11.2014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C5C77B7C-DC1C-4596-BB54-01CA8635D9A7}" type="slidenum">
              <a:rPr lang="ru-RU"/>
              <a:pPr>
                <a:defRPr/>
              </a:pPr>
              <a:t>‹#›</a:t>
            </a:fld>
            <a:endParaRPr lang="ru-RU"/>
          </a:p>
        </p:txBody>
      </p:sp>
    </p:spTree>
    <p:extLst>
      <p:ext uri="{BB962C8B-B14F-4D97-AF65-F5344CB8AC3E}">
        <p14:creationId xmlns:p14="http://schemas.microsoft.com/office/powerpoint/2010/main" val="97418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5DEF1CA-4751-469A-8AF9-5AC22981DCA7}" type="datetimeFigureOut">
              <a:rPr lang="ru-RU"/>
              <a:pPr>
                <a:defRPr/>
              </a:pPr>
              <a:t>18.11.2014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EE149C-53D1-497B-B7BB-261D80E17490}" type="slidenum">
              <a:rPr lang="ru-RU"/>
              <a:pPr>
                <a:defRPr/>
              </a:pPr>
              <a:t>‹#›</a:t>
            </a:fld>
            <a:endParaRPr lang="ru-RU"/>
          </a:p>
        </p:txBody>
      </p:sp>
    </p:spTree>
    <p:extLst>
      <p:ext uri="{BB962C8B-B14F-4D97-AF65-F5344CB8AC3E}">
        <p14:creationId xmlns:p14="http://schemas.microsoft.com/office/powerpoint/2010/main" val="1984069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B43EAFE-F0E8-4E3E-9C81-3C28AC123CFD}" type="datetimeFigureOut">
              <a:rPr lang="ru-RU"/>
              <a:pPr>
                <a:defRPr/>
              </a:pPr>
              <a:t>18.11.2014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63FD2C1-CF5E-486D-B867-6EF5436945E4}" type="slidenum">
              <a:rPr lang="ru-RU"/>
              <a:pPr>
                <a:defRPr/>
              </a:pPr>
              <a:t>‹#›</a:t>
            </a:fld>
            <a:endParaRPr lang="ru-RU"/>
          </a:p>
        </p:txBody>
      </p:sp>
    </p:spTree>
    <p:extLst>
      <p:ext uri="{BB962C8B-B14F-4D97-AF65-F5344CB8AC3E}">
        <p14:creationId xmlns:p14="http://schemas.microsoft.com/office/powerpoint/2010/main" val="48982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cs typeface="Arial"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lgn="l">
              <a:defRPr>
                <a:cs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cs typeface="Arial" charset="0"/>
              </a:defRPr>
            </a:lvl1pPr>
          </a:lstStyle>
          <a:p>
            <a:pPr>
              <a:defRPr/>
            </a:pPr>
            <a:fld id="{3847342F-7EEA-473E-B852-CCDCB503C71C}" type="slidenum">
              <a:rPr lang="ru-RU"/>
              <a:pPr>
                <a:defRPr/>
              </a:pPr>
              <a:t>‹#›</a:t>
            </a:fld>
            <a:endParaRPr lang="ru-RU"/>
          </a:p>
        </p:txBody>
      </p:sp>
    </p:spTree>
    <p:extLst>
      <p:ext uri="{BB962C8B-B14F-4D97-AF65-F5344CB8AC3E}">
        <p14:creationId xmlns:p14="http://schemas.microsoft.com/office/powerpoint/2010/main" val="356307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635375" y="1600200"/>
            <a:ext cx="24495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237288" y="1600200"/>
            <a:ext cx="24495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cs typeface="Arial"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lgn="l">
              <a:defRPr>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cs typeface="Arial" charset="0"/>
              </a:defRPr>
            </a:lvl1pPr>
          </a:lstStyle>
          <a:p>
            <a:pPr>
              <a:defRPr/>
            </a:pPr>
            <a:fld id="{6D2DBDAC-0975-4C60-9D5B-4DB0D2346A46}" type="slidenum">
              <a:rPr lang="ru-RU"/>
              <a:pPr>
                <a:defRPr/>
              </a:pPr>
              <a:t>‹#›</a:t>
            </a:fld>
            <a:endParaRPr lang="ru-RU"/>
          </a:p>
        </p:txBody>
      </p:sp>
    </p:spTree>
    <p:extLst>
      <p:ext uri="{BB962C8B-B14F-4D97-AF65-F5344CB8AC3E}">
        <p14:creationId xmlns:p14="http://schemas.microsoft.com/office/powerpoint/2010/main" val="151738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cs typeface="Arial"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lgn="l">
              <a:defRPr>
                <a:cs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cs typeface="Arial" charset="0"/>
              </a:defRPr>
            </a:lvl1pPr>
          </a:lstStyle>
          <a:p>
            <a:pPr>
              <a:defRPr/>
            </a:pPr>
            <a:fld id="{220AAAC7-E100-493A-AC09-BC56A09A51CF}" type="slidenum">
              <a:rPr lang="ru-RU"/>
              <a:pPr>
                <a:defRPr/>
              </a:pPr>
              <a:t>‹#›</a:t>
            </a:fld>
            <a:endParaRPr lang="ru-RU"/>
          </a:p>
        </p:txBody>
      </p:sp>
    </p:spTree>
    <p:extLst>
      <p:ext uri="{BB962C8B-B14F-4D97-AF65-F5344CB8AC3E}">
        <p14:creationId xmlns:p14="http://schemas.microsoft.com/office/powerpoint/2010/main" val="383791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cs typeface="Arial"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lgn="l">
              <a:defRPr>
                <a:cs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cs typeface="Arial" charset="0"/>
              </a:defRPr>
            </a:lvl1pPr>
          </a:lstStyle>
          <a:p>
            <a:pPr>
              <a:defRPr/>
            </a:pPr>
            <a:fld id="{AAC54D90-FC23-4E48-9133-82D55A4A8207}" type="slidenum">
              <a:rPr lang="ru-RU"/>
              <a:pPr>
                <a:defRPr/>
              </a:pPr>
              <a:t>‹#›</a:t>
            </a:fld>
            <a:endParaRPr lang="ru-RU"/>
          </a:p>
        </p:txBody>
      </p:sp>
    </p:spTree>
    <p:extLst>
      <p:ext uri="{BB962C8B-B14F-4D97-AF65-F5344CB8AC3E}">
        <p14:creationId xmlns:p14="http://schemas.microsoft.com/office/powerpoint/2010/main" val="114583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cs typeface="Arial"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lgn="l">
              <a:defRPr>
                <a:cs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cs typeface="Arial" charset="0"/>
              </a:defRPr>
            </a:lvl1pPr>
          </a:lstStyle>
          <a:p>
            <a:pPr>
              <a:defRPr/>
            </a:pPr>
            <a:fld id="{0D555146-CE79-48E3-B9CD-AB8C9BD6390F}" type="slidenum">
              <a:rPr lang="ru-RU"/>
              <a:pPr>
                <a:defRPr/>
              </a:pPr>
              <a:t>‹#›</a:t>
            </a:fld>
            <a:endParaRPr lang="ru-RU"/>
          </a:p>
        </p:txBody>
      </p:sp>
    </p:spTree>
    <p:extLst>
      <p:ext uri="{BB962C8B-B14F-4D97-AF65-F5344CB8AC3E}">
        <p14:creationId xmlns:p14="http://schemas.microsoft.com/office/powerpoint/2010/main" val="30382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cs typeface="Arial"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lgn="l">
              <a:defRPr>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cs typeface="Arial" charset="0"/>
              </a:defRPr>
            </a:lvl1pPr>
          </a:lstStyle>
          <a:p>
            <a:pPr>
              <a:defRPr/>
            </a:pPr>
            <a:fld id="{E6C277F4-23F3-4F1D-8108-EBAE73BFADBA}" type="slidenum">
              <a:rPr lang="ru-RU"/>
              <a:pPr>
                <a:defRPr/>
              </a:pPr>
              <a:t>‹#›</a:t>
            </a:fld>
            <a:endParaRPr lang="ru-RU"/>
          </a:p>
        </p:txBody>
      </p:sp>
    </p:spTree>
    <p:extLst>
      <p:ext uri="{BB962C8B-B14F-4D97-AF65-F5344CB8AC3E}">
        <p14:creationId xmlns:p14="http://schemas.microsoft.com/office/powerpoint/2010/main" val="261515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cs typeface="Arial"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lgn="l">
              <a:defRPr>
                <a:cs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cs typeface="Arial" charset="0"/>
              </a:defRPr>
            </a:lvl1pPr>
          </a:lstStyle>
          <a:p>
            <a:pPr>
              <a:defRPr/>
            </a:pPr>
            <a:fld id="{4A4BE741-B719-4CE7-874C-E317668FC74B}" type="slidenum">
              <a:rPr lang="ru-RU"/>
              <a:pPr>
                <a:defRPr/>
              </a:pPr>
              <a:t>‹#›</a:t>
            </a:fld>
            <a:endParaRPr lang="ru-RU"/>
          </a:p>
        </p:txBody>
      </p:sp>
    </p:spTree>
    <p:extLst>
      <p:ext uri="{BB962C8B-B14F-4D97-AF65-F5344CB8AC3E}">
        <p14:creationId xmlns:p14="http://schemas.microsoft.com/office/powerpoint/2010/main" val="42195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3938" y="274638"/>
            <a:ext cx="512286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635375" y="1600200"/>
            <a:ext cx="50514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08805571-646A-4A22-B8D0-CDD8E572CC00}" type="slidenum">
              <a:rPr lang="ru-RU"/>
              <a:pPr>
                <a:defRPr/>
              </a:pPr>
              <a:t>‹#›</a:t>
            </a:fld>
            <a:endParaRPr lang="ru-RU"/>
          </a:p>
        </p:txBody>
      </p:sp>
      <p:sp>
        <p:nvSpPr>
          <p:cNvPr id="1031" name="Rectangle 7"/>
          <p:cNvSpPr>
            <a:spLocks noChangeArrowheads="1"/>
          </p:cNvSpPr>
          <p:nvPr/>
        </p:nvSpPr>
        <p:spPr bwMode="auto">
          <a:xfrm>
            <a:off x="179388" y="188913"/>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fld id="{F5788DAA-EF50-401B-AD29-2B06C2FC987D}" type="slidenum">
              <a:rPr lang="ru-RU" sz="2000">
                <a:solidFill>
                  <a:srgbClr val="000000"/>
                </a:solidFill>
                <a:latin typeface="Times New Roman" pitchFamily="18" charset="0"/>
                <a:cs typeface="Arial" charset="0"/>
              </a:rPr>
              <a:pPr algn="ctr"/>
              <a:t>‹#›</a:t>
            </a:fld>
            <a:endParaRPr lang="ru-RU" sz="2000">
              <a:solidFill>
                <a:srgbClr val="000000"/>
              </a:solidFill>
              <a:latin typeface="Times New Roman" pitchFamily="18" charset="0"/>
              <a:cs typeface="Arial" charset="0"/>
            </a:endParaRPr>
          </a:p>
        </p:txBody>
      </p:sp>
    </p:spTree>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 id="2147485064" r:id="rId12"/>
    <p:sldLayoutId id="2147485065" r:id="rId13"/>
  </p:sldLayoutIdLst>
  <p:timing>
    <p:tnLst>
      <p:par>
        <p:cTn id="1" dur="indefinite" restart="never" nodeType="tmRoot"/>
      </p:par>
    </p:tnLst>
  </p:timing>
  <p:txStyles>
    <p:titleStyle>
      <a:lvl1pPr algn="ctr" rtl="0" eaLnBrk="1" fontAlgn="base" hangingPunct="1">
        <a:spcBef>
          <a:spcPct val="0"/>
        </a:spcBef>
        <a:spcAft>
          <a:spcPct val="0"/>
        </a:spcAft>
        <a:defRPr sz="2400" b="1">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pitchFamily="34" charset="0"/>
        </a:defRPr>
      </a:lvl2pPr>
      <a:lvl3pPr algn="ctr" rtl="0" eaLnBrk="1" fontAlgn="base" hangingPunct="1">
        <a:spcBef>
          <a:spcPct val="0"/>
        </a:spcBef>
        <a:spcAft>
          <a:spcPct val="0"/>
        </a:spcAft>
        <a:defRPr sz="2400" b="1">
          <a:solidFill>
            <a:schemeClr val="tx2"/>
          </a:solidFill>
          <a:latin typeface="Arial" pitchFamily="34" charset="0"/>
        </a:defRPr>
      </a:lvl3pPr>
      <a:lvl4pPr algn="ctr" rtl="0" eaLnBrk="1" fontAlgn="base" hangingPunct="1">
        <a:spcBef>
          <a:spcPct val="0"/>
        </a:spcBef>
        <a:spcAft>
          <a:spcPct val="0"/>
        </a:spcAft>
        <a:defRPr sz="2400" b="1">
          <a:solidFill>
            <a:schemeClr val="tx2"/>
          </a:solidFill>
          <a:latin typeface="Arial" pitchFamily="34" charset="0"/>
        </a:defRPr>
      </a:lvl4pPr>
      <a:lvl5pPr algn="ctr" rtl="0" eaLnBrk="1" fontAlgn="base" hangingPunct="1">
        <a:spcBef>
          <a:spcPct val="0"/>
        </a:spcBef>
        <a:spcAft>
          <a:spcPct val="0"/>
        </a:spcAft>
        <a:defRPr sz="2400" b="1">
          <a:solidFill>
            <a:schemeClr val="tx2"/>
          </a:solidFill>
          <a:latin typeface="Arial" pitchFamily="34" charset="0"/>
        </a:defRPr>
      </a:lvl5pPr>
      <a:lvl6pPr marL="457200" algn="ctr" rtl="0" eaLnBrk="1" fontAlgn="base" hangingPunct="1">
        <a:spcBef>
          <a:spcPct val="0"/>
        </a:spcBef>
        <a:spcAft>
          <a:spcPct val="0"/>
        </a:spcAft>
        <a:defRPr sz="2400" b="1">
          <a:solidFill>
            <a:schemeClr val="tx2"/>
          </a:solidFill>
          <a:latin typeface="Arial" pitchFamily="34" charset="0"/>
        </a:defRPr>
      </a:lvl6pPr>
      <a:lvl7pPr marL="914400" algn="ctr" rtl="0" eaLnBrk="1" fontAlgn="base" hangingPunct="1">
        <a:spcBef>
          <a:spcPct val="0"/>
        </a:spcBef>
        <a:spcAft>
          <a:spcPct val="0"/>
        </a:spcAft>
        <a:defRPr sz="2400" b="1">
          <a:solidFill>
            <a:schemeClr val="tx2"/>
          </a:solidFill>
          <a:latin typeface="Arial" pitchFamily="34" charset="0"/>
        </a:defRPr>
      </a:lvl7pPr>
      <a:lvl8pPr marL="1371600" algn="ctr" rtl="0" eaLnBrk="1" fontAlgn="base" hangingPunct="1">
        <a:spcBef>
          <a:spcPct val="0"/>
        </a:spcBef>
        <a:spcAft>
          <a:spcPct val="0"/>
        </a:spcAft>
        <a:defRPr sz="2400" b="1">
          <a:solidFill>
            <a:schemeClr val="tx2"/>
          </a:solidFill>
          <a:latin typeface="Arial" pitchFamily="34" charset="0"/>
        </a:defRPr>
      </a:lvl8pPr>
      <a:lvl9pPr marL="1828800" algn="ctr" rtl="0" eaLnBrk="1" fontAlgn="base" hangingPunct="1">
        <a:spcBef>
          <a:spcPct val="0"/>
        </a:spcBef>
        <a:spcAft>
          <a:spcPct val="0"/>
        </a:spcAft>
        <a:defRPr sz="24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2061"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E05E1B3D-DD08-48DF-8F64-98B84B9C0144}" type="datetimeFigureOut">
              <a:rPr lang="ru-RU"/>
              <a:pPr>
                <a:defRPr/>
              </a:pPr>
              <a:t>18.11.2014</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72866DC6-8E3F-44E7-8736-1E67A283ACB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066" r:id="rId1"/>
    <p:sldLayoutId id="2147485045" r:id="rId2"/>
    <p:sldLayoutId id="2147485067" r:id="rId3"/>
    <p:sldLayoutId id="2147485046" r:id="rId4"/>
    <p:sldLayoutId id="2147485047" r:id="rId5"/>
    <p:sldLayoutId id="2147485048" r:id="rId6"/>
    <p:sldLayoutId id="2147485049" r:id="rId7"/>
    <p:sldLayoutId id="2147485050" r:id="rId8"/>
    <p:sldLayoutId id="2147485068" r:id="rId9"/>
    <p:sldLayoutId id="2147485051" r:id="rId10"/>
    <p:sldLayoutId id="2147485052"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640806" y="995362"/>
            <a:ext cx="3960813" cy="15700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uk-UA" sz="4800">
                <a:solidFill>
                  <a:srgbClr val="000000"/>
                </a:solidFill>
                <a:latin typeface="Trebuchet MS" pitchFamily="34" charset="0"/>
                <a:cs typeface="Arial" charset="0"/>
              </a:rPr>
              <a:t>Методичний </a:t>
            </a:r>
          </a:p>
          <a:p>
            <a:pPr algn="ctr" eaLnBrk="1" hangingPunct="1"/>
            <a:r>
              <a:rPr lang="uk-UA" sz="4800">
                <a:solidFill>
                  <a:srgbClr val="000000"/>
                </a:solidFill>
                <a:latin typeface="Trebuchet MS" pitchFamily="34" charset="0"/>
                <a:cs typeface="Arial" charset="0"/>
              </a:rPr>
              <a:t>семінар</a:t>
            </a:r>
            <a:endParaRPr lang="ru-RU" sz="3200">
              <a:solidFill>
                <a:srgbClr val="000000"/>
              </a:solidFill>
              <a:latin typeface="Trebuchet MS" pitchFamily="34" charset="0"/>
              <a:cs typeface="Arial" charset="0"/>
            </a:endParaRPr>
          </a:p>
        </p:txBody>
      </p:sp>
      <p:pic>
        <p:nvPicPr>
          <p:cNvPr id="19459" name="Picture 5" descr="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788" y="11113"/>
            <a:ext cx="222726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71438"/>
            <a:ext cx="2482850" cy="24939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7" descr="ANd9GcRv7AMOqLl5WhhCy5i8k0F3mDmr-5f2uTQ5pDcWjeSsyNZbPhcU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13" y="2992438"/>
            <a:ext cx="705643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
          <p:cNvSpPr txBox="1">
            <a:spLocks noChangeArrowheads="1"/>
          </p:cNvSpPr>
          <p:nvPr/>
        </p:nvSpPr>
        <p:spPr bwMode="auto">
          <a:xfrm>
            <a:off x="3678238" y="6346825"/>
            <a:ext cx="2505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smtClean="0">
                <a:solidFill>
                  <a:srgbClr val="000000"/>
                </a:solidFill>
                <a:latin typeface="Trebuchet MS" pitchFamily="34" charset="0"/>
                <a:cs typeface="Arial" charset="0"/>
              </a:rPr>
              <a:t> 17 листопада </a:t>
            </a:r>
            <a:r>
              <a:rPr lang="ru-RU" dirty="0">
                <a:solidFill>
                  <a:srgbClr val="000000"/>
                </a:solidFill>
                <a:latin typeface="Trebuchet MS" pitchFamily="34" charset="0"/>
                <a:cs typeface="Arial" charset="0"/>
              </a:rPr>
              <a:t>2014 р.</a:t>
            </a:r>
          </a:p>
        </p:txBody>
      </p:sp>
      <p:sp>
        <p:nvSpPr>
          <p:cNvPr id="2" name="Прямоугольник 1"/>
          <p:cNvSpPr/>
          <p:nvPr/>
        </p:nvSpPr>
        <p:spPr>
          <a:xfrm>
            <a:off x="2736420" y="2560578"/>
            <a:ext cx="3795719" cy="400110"/>
          </a:xfrm>
          <a:prstGeom prst="rect">
            <a:avLst/>
          </a:prstGeom>
        </p:spPr>
        <p:txBody>
          <a:bodyPr wrap="none">
            <a:spAutoFit/>
          </a:bodyPr>
          <a:lstStyle/>
          <a:p>
            <a:pPr lvl="0"/>
            <a:r>
              <a:rPr lang="ru-RU" sz="2000" dirty="0" err="1" smtClean="0">
                <a:solidFill>
                  <a:srgbClr val="000000"/>
                </a:solidFill>
                <a:cs typeface="Arial" charset="0"/>
              </a:rPr>
              <a:t>Присвячується</a:t>
            </a:r>
            <a:r>
              <a:rPr lang="ru-RU" sz="2000" dirty="0" smtClean="0">
                <a:solidFill>
                  <a:srgbClr val="000000"/>
                </a:solidFill>
                <a:cs typeface="Arial" charset="0"/>
              </a:rPr>
              <a:t>  Дню </a:t>
            </a:r>
            <a:r>
              <a:rPr lang="ru-RU" sz="2000" dirty="0">
                <a:solidFill>
                  <a:srgbClr val="000000"/>
                </a:solidFill>
                <a:cs typeface="Arial" charset="0"/>
              </a:rPr>
              <a:t>студент</a:t>
            </a:r>
            <a:r>
              <a:rPr lang="uk-UA" sz="2000" dirty="0" err="1">
                <a:solidFill>
                  <a:srgbClr val="000000"/>
                </a:solidFill>
                <a:cs typeface="Arial" charset="0"/>
              </a:rPr>
              <a:t>ів</a:t>
            </a:r>
            <a:endParaRPr lang="ru-RU" sz="2000"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26368"/>
          </a:xfrm>
        </p:spPr>
        <p:txBody>
          <a:bodyPr/>
          <a:lstStyle/>
          <a:p>
            <a:pPr marL="0" indent="0" algn="ctr" eaLnBrk="1" hangingPunct="1">
              <a:buFont typeface="Georgia" pitchFamily="18" charset="0"/>
              <a:buNone/>
              <a:defRPr/>
            </a:pPr>
            <a:r>
              <a:rPr lang="ru-RU" sz="3600" dirty="0" smtClean="0">
                <a:solidFill>
                  <a:srgbClr val="FF0000"/>
                </a:solidFill>
                <a:latin typeface="Comic Sans MS" pitchFamily="66" charset="0"/>
              </a:rPr>
              <a:t>Профессионально-важные качества педагогического общения</a:t>
            </a:r>
            <a:endParaRPr lang="ru-RU" sz="3600" dirty="0">
              <a:solidFill>
                <a:srgbClr val="FF0000"/>
              </a:solidFill>
              <a:latin typeface="Comic Sans MS" pitchFamily="66" charset="0"/>
            </a:endParaRPr>
          </a:p>
        </p:txBody>
      </p:sp>
      <p:sp>
        <p:nvSpPr>
          <p:cNvPr id="28675" name="Объект 2"/>
          <p:cNvSpPr>
            <a:spLocks noGrp="1"/>
          </p:cNvSpPr>
          <p:nvPr>
            <p:ph sz="quarter" idx="13"/>
          </p:nvPr>
        </p:nvSpPr>
        <p:spPr>
          <a:xfrm>
            <a:off x="0" y="1196975"/>
            <a:ext cx="9144000" cy="5445125"/>
          </a:xfrm>
        </p:spPr>
        <p:txBody>
          <a:bodyPr/>
          <a:lstStyle/>
          <a:p>
            <a:pPr marL="44450" indent="0" eaLnBrk="1" hangingPunct="1">
              <a:buFont typeface="Georgia" pitchFamily="18" charset="0"/>
              <a:buNone/>
              <a:defRPr/>
            </a:pPr>
            <a:r>
              <a:rPr lang="ru-RU" sz="2800" dirty="0" smtClean="0"/>
              <a:t>1) коммуникативные качества; </a:t>
            </a:r>
          </a:p>
          <a:p>
            <a:pPr marL="44450" indent="0" eaLnBrk="1" hangingPunct="1">
              <a:buFont typeface="Georgia" pitchFamily="18" charset="0"/>
              <a:buNone/>
              <a:defRPr/>
            </a:pPr>
            <a:r>
              <a:rPr lang="ru-RU" sz="2800" dirty="0" smtClean="0"/>
              <a:t>2) способность эмоциональной ЭМПАТИИ и понимания людей; </a:t>
            </a:r>
          </a:p>
          <a:p>
            <a:pPr marL="44450" indent="0" eaLnBrk="1" hangingPunct="1">
              <a:buFont typeface="Georgia" pitchFamily="18" charset="0"/>
              <a:buNone/>
              <a:defRPr/>
            </a:pPr>
            <a:r>
              <a:rPr lang="ru-RU" sz="2800" dirty="0" smtClean="0"/>
              <a:t>3) оперативно-творческое мышление; </a:t>
            </a:r>
          </a:p>
          <a:p>
            <a:pPr marL="44450" indent="0" eaLnBrk="1" hangingPunct="1">
              <a:buFont typeface="Georgia" pitchFamily="18" charset="0"/>
              <a:buNone/>
              <a:defRPr/>
            </a:pPr>
            <a:r>
              <a:rPr lang="ru-RU" sz="2800" dirty="0" smtClean="0"/>
              <a:t>4) обратная связь в общении; </a:t>
            </a:r>
          </a:p>
          <a:p>
            <a:pPr marL="44450" indent="0" eaLnBrk="1" hangingPunct="1">
              <a:buFont typeface="Georgia" pitchFamily="18" charset="0"/>
              <a:buNone/>
              <a:defRPr/>
            </a:pPr>
            <a:r>
              <a:rPr lang="ru-RU" sz="2800" dirty="0" smtClean="0"/>
              <a:t>5) умение управлять собой;</a:t>
            </a:r>
          </a:p>
          <a:p>
            <a:pPr marL="44450" indent="0" eaLnBrk="1" hangingPunct="1">
              <a:buFont typeface="Georgia" pitchFamily="18" charset="0"/>
              <a:buNone/>
              <a:defRPr/>
            </a:pPr>
            <a:r>
              <a:rPr lang="ru-RU" sz="2800" dirty="0" smtClean="0"/>
              <a:t>6) </a:t>
            </a:r>
            <a:r>
              <a:rPr lang="ru-RU" sz="2400" dirty="0" smtClean="0"/>
              <a:t> </a:t>
            </a:r>
            <a:r>
              <a:rPr lang="ru-RU" sz="2800" dirty="0" smtClean="0"/>
              <a:t>умение прогнозировать педагогические ситуации;</a:t>
            </a:r>
          </a:p>
          <a:p>
            <a:pPr marL="46037" indent="0" eaLnBrk="1" hangingPunct="1">
              <a:buFont typeface="Georgia" pitchFamily="18" charset="0"/>
              <a:buNone/>
              <a:defRPr/>
            </a:pPr>
            <a:r>
              <a:rPr lang="ru-RU" sz="2800" dirty="0" smtClean="0"/>
              <a:t>7)</a:t>
            </a:r>
            <a:r>
              <a:rPr lang="ru-RU" sz="2400" dirty="0"/>
              <a:t> </a:t>
            </a:r>
            <a:r>
              <a:rPr lang="ru-RU" sz="2800" dirty="0" smtClean="0"/>
              <a:t>вербальные способности;</a:t>
            </a:r>
          </a:p>
          <a:p>
            <a:pPr marL="46037" indent="0" eaLnBrk="1" hangingPunct="1">
              <a:buFont typeface="Georgia" pitchFamily="18" charset="0"/>
              <a:buNone/>
              <a:defRPr/>
            </a:pPr>
            <a:r>
              <a:rPr lang="ru-RU" sz="3200" dirty="0" smtClean="0"/>
              <a:t>8) </a:t>
            </a:r>
            <a:r>
              <a:rPr lang="ru-RU" sz="2800" dirty="0" smtClean="0"/>
              <a:t>способность к педагогической импровизации.</a:t>
            </a:r>
            <a:endParaRPr lang="ru-RU"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ъект 5"/>
          <p:cNvSpPr>
            <a:spLocks noGrp="1"/>
          </p:cNvSpPr>
          <p:nvPr>
            <p:ph sz="quarter" idx="13"/>
          </p:nvPr>
        </p:nvSpPr>
        <p:spPr>
          <a:xfrm>
            <a:off x="0" y="1198563"/>
            <a:ext cx="9144000" cy="5659437"/>
          </a:xfrm>
        </p:spPr>
        <p:txBody>
          <a:bodyPr/>
          <a:lstStyle/>
          <a:p>
            <a:pPr eaLnBrk="1" hangingPunct="1"/>
            <a:r>
              <a:rPr lang="ru-RU" altLang="ru-RU" sz="3200" dirty="0" smtClean="0"/>
              <a:t>использование единиц со сниженной стилистической окраской;</a:t>
            </a:r>
          </a:p>
          <a:p>
            <a:pPr eaLnBrk="1" hangingPunct="1">
              <a:buFont typeface="Wingdings 3" pitchFamily="18" charset="2"/>
              <a:buNone/>
            </a:pPr>
            <a:endParaRPr lang="ru-RU" altLang="ru-RU" sz="1800" dirty="0" smtClean="0"/>
          </a:p>
          <a:p>
            <a:pPr eaLnBrk="1" hangingPunct="1"/>
            <a:r>
              <a:rPr lang="ru-RU" altLang="ru-RU" sz="3200" dirty="0" smtClean="0"/>
              <a:t>злоупотребление словами, с отрицательной эмоционально-оценочной коннотацией;</a:t>
            </a:r>
          </a:p>
          <a:p>
            <a:pPr eaLnBrk="1" hangingPunct="1">
              <a:buFont typeface="Wingdings 3" pitchFamily="18" charset="2"/>
              <a:buNone/>
            </a:pPr>
            <a:endParaRPr lang="ru-RU" altLang="ru-RU" sz="1800" dirty="0" smtClean="0"/>
          </a:p>
          <a:p>
            <a:pPr eaLnBrk="1" hangingPunct="1"/>
            <a:r>
              <a:rPr lang="ru-RU" altLang="ru-RU" sz="3200" dirty="0" smtClean="0"/>
              <a:t>излишняя категоричность высказываний;</a:t>
            </a:r>
          </a:p>
          <a:p>
            <a:pPr eaLnBrk="1" hangingPunct="1">
              <a:buFont typeface="Wingdings 3" pitchFamily="18" charset="2"/>
              <a:buNone/>
            </a:pPr>
            <a:endParaRPr lang="ru-RU" altLang="ru-RU" sz="1800" dirty="0" smtClean="0"/>
          </a:p>
          <a:p>
            <a:pPr eaLnBrk="1" hangingPunct="1"/>
            <a:r>
              <a:rPr lang="ru-RU" altLang="ru-RU" sz="3200" dirty="0" smtClean="0"/>
              <a:t>навешивание ярлыков;</a:t>
            </a:r>
          </a:p>
          <a:p>
            <a:pPr eaLnBrk="1" hangingPunct="1">
              <a:buFont typeface="Wingdings 3" pitchFamily="18" charset="2"/>
              <a:buNone/>
            </a:pPr>
            <a:endParaRPr lang="ru-RU" altLang="ru-RU" sz="1800" dirty="0" smtClean="0"/>
          </a:p>
          <a:p>
            <a:pPr eaLnBrk="1" hangingPunct="1"/>
            <a:r>
              <a:rPr lang="ru-RU" altLang="ru-RU" sz="3200" dirty="0" smtClean="0"/>
              <a:t>ошибки в применении обращений.</a:t>
            </a:r>
          </a:p>
        </p:txBody>
      </p:sp>
      <p:sp>
        <p:nvSpPr>
          <p:cNvPr id="28675" name="Rectangle 5"/>
          <p:cNvSpPr>
            <a:spLocks noChangeArrowheads="1"/>
          </p:cNvSpPr>
          <p:nvPr/>
        </p:nvSpPr>
        <p:spPr bwMode="auto">
          <a:xfrm>
            <a:off x="198438" y="44450"/>
            <a:ext cx="8626475"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ts val="600"/>
              </a:spcBef>
              <a:buClr>
                <a:schemeClr val="accent1"/>
              </a:buClr>
              <a:buSzPct val="76000"/>
              <a:buFont typeface="Wingdings 3" pitchFamily="18" charset="2"/>
              <a:buNone/>
            </a:pPr>
            <a:r>
              <a:rPr lang="ru-RU" altLang="ru-RU" sz="3200" b="1">
                <a:solidFill>
                  <a:srgbClr val="FF0000"/>
                </a:solidFill>
                <a:latin typeface="Comic Sans MS" pitchFamily="66" charset="0"/>
              </a:rPr>
              <a:t>Типичные нарушениям речевого этикета</a:t>
            </a:r>
          </a:p>
          <a:p>
            <a:pPr algn="ctr" eaLnBrk="0" hangingPunct="0">
              <a:spcBef>
                <a:spcPts val="600"/>
              </a:spcBef>
              <a:buClr>
                <a:schemeClr val="accent1"/>
              </a:buClr>
              <a:buSzPct val="76000"/>
              <a:buFont typeface="Wingdings 3" pitchFamily="18" charset="2"/>
              <a:buNone/>
            </a:pPr>
            <a:r>
              <a:rPr lang="ru-RU" altLang="ru-RU" sz="3200" b="1">
                <a:solidFill>
                  <a:srgbClr val="FF0000"/>
                </a:solidFill>
                <a:latin typeface="Comic Sans MS" pitchFamily="66" charset="0"/>
              </a:rPr>
              <a:t> в речи преподавателей: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0" y="0"/>
            <a:ext cx="8964488" cy="1143000"/>
          </a:xfrm>
        </p:spPr>
        <p:txBody>
          <a:bodyPr/>
          <a:lstStyle/>
          <a:p>
            <a:pPr marL="0" indent="0" algn="ctr" eaLnBrk="1" fontAlgn="auto" hangingPunct="1">
              <a:spcAft>
                <a:spcPts val="0"/>
              </a:spcAft>
              <a:buClr>
                <a:schemeClr val="accent6">
                  <a:lumMod val="75000"/>
                </a:schemeClr>
              </a:buClr>
              <a:buFont typeface="Georgia" pitchFamily="18" charset="0"/>
              <a:buNone/>
              <a:defRPr/>
            </a:pPr>
            <a:r>
              <a:rPr lang="ru-RU" altLang="ru-RU" dirty="0" smtClean="0">
                <a:solidFill>
                  <a:srgbClr val="FF0000"/>
                </a:solidFill>
                <a:latin typeface="Comic Sans MS" pitchFamily="66" charset="0"/>
              </a:rPr>
              <a:t>Требования к речи педагога</a:t>
            </a:r>
          </a:p>
        </p:txBody>
      </p:sp>
      <p:sp>
        <p:nvSpPr>
          <p:cNvPr id="31747" name="Содержимое 2"/>
          <p:cNvSpPr>
            <a:spLocks noGrp="1"/>
          </p:cNvSpPr>
          <p:nvPr>
            <p:ph sz="quarter" idx="13"/>
          </p:nvPr>
        </p:nvSpPr>
        <p:spPr>
          <a:xfrm>
            <a:off x="0" y="1268413"/>
            <a:ext cx="6130925" cy="3865562"/>
          </a:xfrm>
        </p:spPr>
        <p:txBody>
          <a:bodyPr/>
          <a:lstStyle/>
          <a:p>
            <a:pPr eaLnBrk="1" hangingPunct="1"/>
            <a:r>
              <a:rPr lang="ru-RU" altLang="ru-RU" sz="4000" b="1" smtClean="0"/>
              <a:t>Правильность</a:t>
            </a:r>
            <a:endParaRPr lang="ru-RU" altLang="ru-RU" sz="4000" smtClean="0"/>
          </a:p>
          <a:p>
            <a:pPr eaLnBrk="1" hangingPunct="1"/>
            <a:r>
              <a:rPr lang="ru-RU" altLang="ru-RU" sz="4000" b="1" smtClean="0"/>
              <a:t>Точность</a:t>
            </a:r>
            <a:r>
              <a:rPr lang="ru-RU" altLang="ru-RU" sz="4000" smtClean="0"/>
              <a:t> </a:t>
            </a:r>
          </a:p>
          <a:p>
            <a:pPr eaLnBrk="1" hangingPunct="1"/>
            <a:r>
              <a:rPr lang="ru-RU" altLang="ru-RU" sz="4000" b="1" smtClean="0"/>
              <a:t>Логичность</a:t>
            </a:r>
            <a:r>
              <a:rPr lang="ru-RU" altLang="ru-RU" sz="4000" smtClean="0"/>
              <a:t> </a:t>
            </a:r>
          </a:p>
          <a:p>
            <a:pPr eaLnBrk="1" hangingPunct="1"/>
            <a:r>
              <a:rPr lang="ru-RU" altLang="ru-RU" sz="4000" b="1" smtClean="0"/>
              <a:t>Чистота</a:t>
            </a:r>
            <a:r>
              <a:rPr lang="ru-RU" altLang="ru-RU" sz="4000" smtClean="0"/>
              <a:t> </a:t>
            </a:r>
          </a:p>
          <a:p>
            <a:pPr eaLnBrk="1" hangingPunct="1"/>
            <a:r>
              <a:rPr lang="ru-RU" altLang="ru-RU" sz="4000" b="1" smtClean="0"/>
              <a:t>Выразительность</a:t>
            </a:r>
            <a:r>
              <a:rPr lang="ru-RU" altLang="ru-RU" sz="4000" smtClean="0"/>
              <a:t>  </a:t>
            </a:r>
          </a:p>
          <a:p>
            <a:pPr eaLnBrk="1" hangingPunct="1"/>
            <a:r>
              <a:rPr lang="ru-RU" altLang="ru-RU" sz="4000" b="1" smtClean="0"/>
              <a:t>Богатство</a:t>
            </a:r>
            <a:r>
              <a:rPr lang="ru-RU" altLang="ru-RU" sz="4000" smtClean="0"/>
              <a:t> </a:t>
            </a:r>
          </a:p>
          <a:p>
            <a:pPr eaLnBrk="1" hangingPunct="1"/>
            <a:r>
              <a:rPr lang="ru-RU" altLang="ru-RU" sz="4000" b="1" smtClean="0"/>
              <a:t>Уместность</a:t>
            </a:r>
            <a:r>
              <a:rPr lang="ru-RU" altLang="ru-RU" sz="4000" smtClean="0"/>
              <a:t> </a:t>
            </a:r>
            <a:endParaRPr lang="ru-RU" altLang="ru-RU" sz="4000" b="1" smtClean="0"/>
          </a:p>
          <a:p>
            <a:pPr eaLnBrk="1" hangingPunct="1"/>
            <a:endParaRPr lang="ru-RU" altLang="ru-RU" smtClean="0"/>
          </a:p>
          <a:p>
            <a:pPr eaLnBrk="1" hangingPunct="1"/>
            <a:endParaRPr lang="ru-RU" altLang="ru-RU" smtClean="0"/>
          </a:p>
          <a:p>
            <a:pPr eaLnBrk="1" hangingPunct="1"/>
            <a:endParaRPr lang="ru-RU" altLang="ru-RU" smtClean="0"/>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1011887"/>
            <a:ext cx="392392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Содержимое 2"/>
          <p:cNvSpPr>
            <a:spLocks noGrp="1"/>
          </p:cNvSpPr>
          <p:nvPr>
            <p:ph sz="quarter" idx="13"/>
          </p:nvPr>
        </p:nvSpPr>
        <p:spPr>
          <a:xfrm>
            <a:off x="2987824" y="404664"/>
            <a:ext cx="6162074" cy="4104455"/>
          </a:xfrm>
        </p:spPr>
        <p:txBody>
          <a:bodyPr rtlCol="0">
            <a:normAutofit fontScale="92500" lnSpcReduction="20000"/>
          </a:bodyPr>
          <a:lstStyle/>
          <a:p>
            <a:pPr indent="-182880" algn="ctr" eaLnBrk="1" fontAlgn="auto" hangingPunct="1">
              <a:buClr>
                <a:schemeClr val="accent6">
                  <a:lumMod val="75000"/>
                </a:schemeClr>
              </a:buClr>
              <a:buFont typeface="Wingdings 3" pitchFamily="18" charset="2"/>
              <a:buNone/>
              <a:defRPr/>
            </a:pPr>
            <a:r>
              <a:rPr lang="ru-RU" altLang="ru-RU" sz="3600" b="1" dirty="0" smtClean="0">
                <a:solidFill>
                  <a:srgbClr val="003366"/>
                </a:solidFill>
                <a:latin typeface="Academia" pitchFamily="34" charset="0"/>
              </a:rPr>
              <a:t>В. А. Сухомлинский</a:t>
            </a:r>
            <a:r>
              <a:rPr lang="ru-RU" altLang="ru-RU" sz="3600" b="1" dirty="0" smtClean="0">
                <a:solidFill>
                  <a:srgbClr val="003366"/>
                </a:solidFill>
                <a:latin typeface="Arial" charset="0"/>
              </a:rPr>
              <a:t>:</a:t>
            </a:r>
          </a:p>
          <a:p>
            <a:pPr indent="-182880" algn="ctr" eaLnBrk="1" fontAlgn="auto" hangingPunct="1">
              <a:buClr>
                <a:schemeClr val="accent6">
                  <a:lumMod val="75000"/>
                </a:schemeClr>
              </a:buClr>
              <a:buFont typeface="Wingdings 3" pitchFamily="18" charset="2"/>
              <a:buNone/>
              <a:defRPr/>
            </a:pPr>
            <a:endParaRPr lang="ru-RU" altLang="ru-RU" sz="3600" b="1" dirty="0" smtClean="0">
              <a:solidFill>
                <a:srgbClr val="003366"/>
              </a:solidFill>
              <a:latin typeface="Academia" pitchFamily="34" charset="0"/>
            </a:endParaRPr>
          </a:p>
          <a:p>
            <a:pPr indent="-182880" algn="ctr" eaLnBrk="1" fontAlgn="auto" hangingPunct="1">
              <a:buClr>
                <a:schemeClr val="accent6">
                  <a:lumMod val="75000"/>
                </a:schemeClr>
              </a:buClr>
              <a:buFont typeface="Wingdings 3" pitchFamily="18" charset="2"/>
              <a:buNone/>
              <a:defRPr/>
            </a:pPr>
            <a:r>
              <a:rPr lang="ru-RU" altLang="ru-RU" sz="4000" b="1" dirty="0" smtClean="0">
                <a:solidFill>
                  <a:srgbClr val="003366"/>
                </a:solidFill>
                <a:latin typeface="Academia" pitchFamily="34" charset="0"/>
              </a:rPr>
              <a:t>«Мудрое и доброе слово доставляет радость, глупое и злое, необдуманное и бестактное </a:t>
            </a:r>
            <a:r>
              <a:rPr lang="ru-RU" altLang="ru-RU" sz="4000" b="1" dirty="0" smtClean="0">
                <a:solidFill>
                  <a:srgbClr val="003366"/>
                </a:solidFill>
                <a:latin typeface="Times New Roman"/>
                <a:cs typeface="Times New Roman"/>
              </a:rPr>
              <a:t>−</a:t>
            </a:r>
            <a:r>
              <a:rPr lang="ru-RU" altLang="ru-RU" sz="4000" b="1" dirty="0" smtClean="0">
                <a:solidFill>
                  <a:srgbClr val="003366"/>
                </a:solidFill>
                <a:latin typeface="Academia" pitchFamily="34" charset="0"/>
              </a:rPr>
              <a:t> приносит беду»</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 y="2471670"/>
            <a:ext cx="3341966" cy="438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4461" y="5589240"/>
            <a:ext cx="4840812" cy="1015663"/>
          </a:xfrm>
          <a:prstGeom prst="rect">
            <a:avLst/>
          </a:prstGeom>
          <a:noFill/>
        </p:spPr>
        <p:txBody>
          <a:bodyPr wrap="none" rtlCol="0">
            <a:spAutoFit/>
          </a:bodyPr>
          <a:lstStyle/>
          <a:p>
            <a:pPr algn="ctr"/>
            <a:r>
              <a:rPr lang="ru-RU" sz="2000" dirty="0" smtClean="0"/>
              <a:t>В программе методического семинара </a:t>
            </a:r>
          </a:p>
          <a:p>
            <a:pPr algn="ctr"/>
            <a:r>
              <a:rPr lang="ru-RU" sz="2000" dirty="0" smtClean="0"/>
              <a:t>обсуждение </a:t>
            </a:r>
            <a:r>
              <a:rPr lang="ru-RU" sz="2000" dirty="0"/>
              <a:t>сотрудниками кафедры </a:t>
            </a:r>
            <a:endParaRPr lang="ru-RU" sz="2000" dirty="0" smtClean="0"/>
          </a:p>
          <a:p>
            <a:pPr algn="ctr"/>
            <a:r>
              <a:rPr lang="ru-RU" sz="2000" dirty="0" smtClean="0"/>
              <a:t>предлагаемой темы </a:t>
            </a:r>
            <a:endParaRPr lang="ru-RU" sz="2000" dirty="0"/>
          </a:p>
        </p:txBody>
      </p:sp>
      <p:sp>
        <p:nvSpPr>
          <p:cNvPr id="3" name="TextBox 2"/>
          <p:cNvSpPr txBox="1"/>
          <p:nvPr/>
        </p:nvSpPr>
        <p:spPr>
          <a:xfrm>
            <a:off x="3577730" y="5004465"/>
            <a:ext cx="5314275" cy="584775"/>
          </a:xfrm>
          <a:prstGeom prst="rect">
            <a:avLst/>
          </a:prstGeom>
          <a:noFill/>
        </p:spPr>
        <p:txBody>
          <a:bodyPr wrap="none" rtlCol="0">
            <a:spAutoFit/>
          </a:bodyPr>
          <a:lstStyle/>
          <a:p>
            <a:r>
              <a:rPr lang="ru-RU" sz="3200" dirty="0" smtClean="0"/>
              <a:t>********************************</a:t>
            </a:r>
            <a:endParaRPr lang="ru-RU" sz="3200" dirty="0"/>
          </a:p>
        </p:txBody>
      </p:sp>
    </p:spTree>
    <p:extLst>
      <p:ext uri="{BB962C8B-B14F-4D97-AF65-F5344CB8AC3E}">
        <p14:creationId xmlns:p14="http://schemas.microsoft.com/office/powerpoint/2010/main" val="3521772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539552" y="17802"/>
            <a:ext cx="8136904" cy="1143000"/>
          </a:xfrm>
        </p:spPr>
        <p:txBody>
          <a:bodyPr/>
          <a:lstStyle/>
          <a:p>
            <a:pPr marL="0" indent="0" algn="ctr" eaLnBrk="1" fontAlgn="auto" hangingPunct="1">
              <a:spcAft>
                <a:spcPts val="0"/>
              </a:spcAft>
              <a:buClr>
                <a:schemeClr val="accent6">
                  <a:lumMod val="75000"/>
                </a:schemeClr>
              </a:buClr>
              <a:buFont typeface="Georgia" pitchFamily="18" charset="0"/>
              <a:buNone/>
              <a:defRPr/>
            </a:pPr>
            <a:r>
              <a:rPr lang="uk-UA" sz="2800" dirty="0" smtClean="0">
                <a:solidFill>
                  <a:srgbClr val="003399"/>
                </a:solidFill>
                <a:latin typeface="Arial" charset="0"/>
              </a:rPr>
              <a:t>ХАРЬКОВСКИЙ НАЦИОНАЛЬНЫЙ МЕДИЦИНСКИЙ УНИВЕРСИТЕТ</a:t>
            </a:r>
            <a:endParaRPr lang="ru-RU" sz="2800" dirty="0" smtClean="0">
              <a:solidFill>
                <a:srgbClr val="003399"/>
              </a:solidFill>
              <a:latin typeface="Arial" charset="0"/>
            </a:endParaRPr>
          </a:p>
        </p:txBody>
      </p:sp>
      <p:sp>
        <p:nvSpPr>
          <p:cNvPr id="57347" name="Rectangle 3"/>
          <p:cNvSpPr>
            <a:spLocks noGrp="1"/>
          </p:cNvSpPr>
          <p:nvPr>
            <p:ph sz="quarter" idx="13"/>
          </p:nvPr>
        </p:nvSpPr>
        <p:spPr>
          <a:xfrm>
            <a:off x="0" y="1125538"/>
            <a:ext cx="9144000" cy="5700712"/>
          </a:xfrm>
        </p:spPr>
        <p:txBody>
          <a:bodyPr rtlCol="0">
            <a:normAutofit fontScale="92500" lnSpcReduction="20000"/>
          </a:bodyPr>
          <a:lstStyle/>
          <a:p>
            <a:pPr marL="45720" indent="0" algn="ctr" eaLnBrk="1" fontAlgn="auto" hangingPunct="1">
              <a:lnSpc>
                <a:spcPct val="90000"/>
              </a:lnSpc>
              <a:buClr>
                <a:schemeClr val="accent6">
                  <a:lumMod val="75000"/>
                </a:schemeClr>
              </a:buClr>
              <a:buFont typeface="Georgia" pitchFamily="18" charset="0"/>
              <a:buNone/>
              <a:defRPr/>
            </a:pPr>
            <a:r>
              <a:rPr lang="ru-RU" sz="2000" b="1" dirty="0" smtClean="0">
                <a:solidFill>
                  <a:srgbClr val="003399"/>
                </a:solidFill>
                <a:latin typeface="Arial" charset="0"/>
              </a:rPr>
              <a:t>КАФЕДРА МЕДИЦИНСКОЙ И БИООРГАНИЧЕСКОЙ ХИМИИ</a:t>
            </a:r>
          </a:p>
          <a:p>
            <a:pPr indent="-182880" eaLnBrk="1" fontAlgn="auto" hangingPunct="1">
              <a:lnSpc>
                <a:spcPct val="90000"/>
              </a:lnSpc>
              <a:buClr>
                <a:schemeClr val="accent6">
                  <a:lumMod val="75000"/>
                </a:schemeClr>
              </a:buClr>
              <a:defRPr/>
            </a:pPr>
            <a:endParaRPr lang="ru-RU" sz="2000" b="1" dirty="0" smtClean="0">
              <a:solidFill>
                <a:srgbClr val="003399"/>
              </a:solidFill>
              <a:latin typeface="Arial" charset="0"/>
            </a:endParaRPr>
          </a:p>
          <a:p>
            <a:pPr indent="-182880" eaLnBrk="1" fontAlgn="auto" hangingPunct="1">
              <a:lnSpc>
                <a:spcPct val="90000"/>
              </a:lnSpc>
              <a:buClr>
                <a:schemeClr val="accent6">
                  <a:lumMod val="75000"/>
                </a:schemeClr>
              </a:buClr>
              <a:defRPr/>
            </a:pPr>
            <a:endParaRPr lang="ru-RU" sz="2000" b="1" dirty="0" smtClean="0">
              <a:solidFill>
                <a:srgbClr val="003399"/>
              </a:solidFill>
              <a:latin typeface="Arial" charset="0"/>
            </a:endParaRPr>
          </a:p>
          <a:p>
            <a:pPr indent="-182880" eaLnBrk="1" fontAlgn="auto" hangingPunct="1">
              <a:lnSpc>
                <a:spcPct val="90000"/>
              </a:lnSpc>
              <a:buClr>
                <a:schemeClr val="accent6">
                  <a:lumMod val="75000"/>
                </a:schemeClr>
              </a:buClr>
              <a:defRPr/>
            </a:pPr>
            <a:endParaRPr lang="ru-RU" sz="2000" b="1" dirty="0" smtClean="0">
              <a:solidFill>
                <a:srgbClr val="003399"/>
              </a:solidFill>
              <a:latin typeface="Arial" charset="0"/>
            </a:endParaRPr>
          </a:p>
          <a:p>
            <a:pPr marL="45720" indent="0" algn="ctr" eaLnBrk="1" fontAlgn="auto" hangingPunct="1">
              <a:lnSpc>
                <a:spcPct val="90000"/>
              </a:lnSpc>
              <a:buClr>
                <a:schemeClr val="accent6">
                  <a:lumMod val="75000"/>
                </a:schemeClr>
              </a:buClr>
              <a:buFont typeface="Georgia" pitchFamily="18" charset="0"/>
              <a:buNone/>
              <a:defRPr/>
            </a:pPr>
            <a:r>
              <a:rPr lang="ru-RU" sz="4000" b="1" dirty="0" smtClean="0">
                <a:solidFill>
                  <a:srgbClr val="CC0000"/>
                </a:solidFill>
                <a:effectLst>
                  <a:outerShdw blurRad="38100" dist="38100" dir="2700000" algn="tl">
                    <a:srgbClr val="C0C0C0"/>
                  </a:outerShdw>
                </a:effectLst>
                <a:latin typeface="Comic Sans MS" pitchFamily="66" charset="0"/>
              </a:rPr>
              <a:t>ПЕДАГОГИЧЕСКОЕ ОБЩЕНИЕ:</a:t>
            </a:r>
          </a:p>
          <a:p>
            <a:pPr marL="45720" indent="0" algn="ctr" eaLnBrk="1" fontAlgn="auto" hangingPunct="1">
              <a:lnSpc>
                <a:spcPct val="90000"/>
              </a:lnSpc>
              <a:buClr>
                <a:schemeClr val="accent6">
                  <a:lumMod val="75000"/>
                </a:schemeClr>
              </a:buClr>
              <a:buFont typeface="Georgia" pitchFamily="18" charset="0"/>
              <a:buNone/>
              <a:defRPr/>
            </a:pPr>
            <a:endParaRPr lang="ru-RU" sz="4000" b="1" dirty="0">
              <a:solidFill>
                <a:srgbClr val="CC0000"/>
              </a:solidFill>
              <a:effectLst>
                <a:outerShdw blurRad="38100" dist="38100" dir="2700000" algn="tl">
                  <a:srgbClr val="C0C0C0"/>
                </a:outerShdw>
              </a:effectLst>
              <a:latin typeface="Comic Sans MS" pitchFamily="66" charset="0"/>
            </a:endParaRPr>
          </a:p>
          <a:p>
            <a:pPr marL="45720" indent="0" algn="ctr" eaLnBrk="1" fontAlgn="auto" hangingPunct="1">
              <a:lnSpc>
                <a:spcPct val="90000"/>
              </a:lnSpc>
              <a:buClr>
                <a:schemeClr val="accent6">
                  <a:lumMod val="75000"/>
                </a:schemeClr>
              </a:buClr>
              <a:buFont typeface="Georgia" pitchFamily="18" charset="0"/>
              <a:buNone/>
              <a:defRPr/>
            </a:pPr>
            <a:r>
              <a:rPr lang="ru-RU" sz="4000" b="1" dirty="0" smtClean="0">
                <a:solidFill>
                  <a:srgbClr val="CC0000"/>
                </a:solidFill>
                <a:effectLst>
                  <a:outerShdw blurRad="38100" dist="38100" dir="2700000" algn="tl">
                    <a:srgbClr val="C0C0C0"/>
                  </a:outerShdw>
                </a:effectLst>
                <a:latin typeface="Comic Sans MS" pitchFamily="66" charset="0"/>
              </a:rPr>
              <a:t>Преподаватель – образец для студента?</a:t>
            </a:r>
          </a:p>
          <a:p>
            <a:pPr indent="-182880" eaLnBrk="1" fontAlgn="auto" hangingPunct="1">
              <a:lnSpc>
                <a:spcPct val="90000"/>
              </a:lnSpc>
              <a:buClr>
                <a:schemeClr val="accent6">
                  <a:lumMod val="75000"/>
                </a:schemeClr>
              </a:buClr>
              <a:defRPr/>
            </a:pPr>
            <a:endParaRPr lang="ru-RU" sz="2000" b="1" dirty="0" smtClean="0">
              <a:solidFill>
                <a:srgbClr val="003399"/>
              </a:solidFill>
              <a:latin typeface="Arial" charset="0"/>
            </a:endParaRPr>
          </a:p>
          <a:p>
            <a:pPr marL="45720" indent="0" algn="ctr" eaLnBrk="1" fontAlgn="auto" hangingPunct="1">
              <a:lnSpc>
                <a:spcPct val="90000"/>
              </a:lnSpc>
              <a:buClr>
                <a:schemeClr val="accent6">
                  <a:lumMod val="75000"/>
                </a:schemeClr>
              </a:buClr>
              <a:buNone/>
              <a:defRPr/>
            </a:pPr>
            <a:r>
              <a:rPr lang="ru-RU" sz="2000" b="1" dirty="0" smtClean="0">
                <a:solidFill>
                  <a:srgbClr val="003399"/>
                </a:solidFill>
                <a:latin typeface="Arial" charset="0"/>
              </a:rPr>
              <a:t>Посвящается Дню студента</a:t>
            </a:r>
          </a:p>
          <a:p>
            <a:pPr indent="-182880" eaLnBrk="1" fontAlgn="auto" hangingPunct="1">
              <a:lnSpc>
                <a:spcPct val="90000"/>
              </a:lnSpc>
              <a:buClr>
                <a:schemeClr val="accent6">
                  <a:lumMod val="75000"/>
                </a:schemeClr>
              </a:buClr>
              <a:defRPr/>
            </a:pPr>
            <a:endParaRPr lang="ru-RU" sz="2000" b="1" dirty="0" smtClean="0">
              <a:solidFill>
                <a:srgbClr val="003399"/>
              </a:solidFill>
              <a:latin typeface="Arial" charset="0"/>
            </a:endParaRPr>
          </a:p>
          <a:p>
            <a:pPr marL="45720" indent="0" algn="r" eaLnBrk="1" fontAlgn="auto" hangingPunct="1">
              <a:lnSpc>
                <a:spcPct val="90000"/>
              </a:lnSpc>
              <a:buClr>
                <a:schemeClr val="accent6">
                  <a:lumMod val="75000"/>
                </a:schemeClr>
              </a:buClr>
              <a:buFont typeface="Georgia" pitchFamily="18" charset="0"/>
              <a:buNone/>
              <a:defRPr/>
            </a:pPr>
            <a:r>
              <a:rPr lang="ru-RU" sz="2000" b="1" dirty="0" smtClean="0">
                <a:solidFill>
                  <a:srgbClr val="003399"/>
                </a:solidFill>
                <a:latin typeface="Arial" charset="0"/>
              </a:rPr>
              <a:t>Докладчики:</a:t>
            </a:r>
          </a:p>
          <a:p>
            <a:pPr marL="45720" indent="0" algn="r" eaLnBrk="1" fontAlgn="auto" hangingPunct="1">
              <a:lnSpc>
                <a:spcPct val="90000"/>
              </a:lnSpc>
              <a:buClr>
                <a:schemeClr val="accent6">
                  <a:lumMod val="75000"/>
                </a:schemeClr>
              </a:buClr>
              <a:buFont typeface="Georgia" pitchFamily="18" charset="0"/>
              <a:buNone/>
              <a:defRPr/>
            </a:pPr>
            <a:r>
              <a:rPr lang="ru-RU" sz="2000" b="1" dirty="0" smtClean="0">
                <a:solidFill>
                  <a:srgbClr val="003399"/>
                </a:solidFill>
                <a:latin typeface="Arial" charset="0"/>
              </a:rPr>
              <a:t>К.т.н., ас. Козуб С.Н.</a:t>
            </a:r>
          </a:p>
          <a:p>
            <a:pPr marL="45720" indent="0" algn="r" eaLnBrk="1" fontAlgn="auto" hangingPunct="1">
              <a:lnSpc>
                <a:spcPct val="90000"/>
              </a:lnSpc>
              <a:buClr>
                <a:schemeClr val="accent6">
                  <a:lumMod val="75000"/>
                </a:schemeClr>
              </a:buClr>
              <a:buFont typeface="Georgia" pitchFamily="18" charset="0"/>
              <a:buNone/>
              <a:defRPr/>
            </a:pPr>
            <a:r>
              <a:rPr lang="ru-RU" sz="2000" b="1" dirty="0" smtClean="0">
                <a:solidFill>
                  <a:srgbClr val="003399"/>
                </a:solidFill>
                <a:latin typeface="Arial" charset="0"/>
              </a:rPr>
              <a:t>ас. Чаленко Н.Н.</a:t>
            </a:r>
          </a:p>
          <a:p>
            <a:pPr indent="-182880" eaLnBrk="1" fontAlgn="auto" hangingPunct="1">
              <a:lnSpc>
                <a:spcPct val="90000"/>
              </a:lnSpc>
              <a:buClr>
                <a:schemeClr val="accent6">
                  <a:lumMod val="75000"/>
                </a:schemeClr>
              </a:buClr>
              <a:defRPr/>
            </a:pPr>
            <a:endParaRPr lang="ru-RU" sz="2000" b="1" dirty="0" smtClean="0">
              <a:solidFill>
                <a:srgbClr val="003399"/>
              </a:solidFill>
              <a:latin typeface="Arial" charset="0"/>
            </a:endParaRPr>
          </a:p>
          <a:p>
            <a:pPr marL="45720" indent="0" algn="ctr" eaLnBrk="1" fontAlgn="auto" hangingPunct="1">
              <a:lnSpc>
                <a:spcPct val="90000"/>
              </a:lnSpc>
              <a:buClr>
                <a:schemeClr val="accent6">
                  <a:lumMod val="75000"/>
                </a:schemeClr>
              </a:buClr>
              <a:buFont typeface="Georgia" pitchFamily="18" charset="0"/>
              <a:buNone/>
              <a:defRPr/>
            </a:pPr>
            <a:r>
              <a:rPr lang="ru-RU" sz="2000" b="1" dirty="0" smtClean="0">
                <a:solidFill>
                  <a:srgbClr val="003399"/>
                </a:solidFill>
                <a:latin typeface="Arial" charset="0"/>
              </a:rPr>
              <a:t>Харьков, 17. 11. 2014 г.</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Содержимое 2"/>
          <p:cNvSpPr>
            <a:spLocks noGrp="1"/>
          </p:cNvSpPr>
          <p:nvPr>
            <p:ph sz="quarter" idx="4294967295"/>
          </p:nvPr>
        </p:nvSpPr>
        <p:spPr>
          <a:xfrm>
            <a:off x="1912938" y="-7938"/>
            <a:ext cx="7231062" cy="3290888"/>
          </a:xfrm>
        </p:spPr>
        <p:txBody>
          <a:bodyPr rtlCol="0">
            <a:normAutofit lnSpcReduction="10000"/>
          </a:bodyPr>
          <a:lstStyle/>
          <a:p>
            <a:pPr indent="-182880" algn="ctr" eaLnBrk="1" fontAlgn="auto" hangingPunct="1">
              <a:buClr>
                <a:schemeClr val="accent6">
                  <a:lumMod val="75000"/>
                </a:schemeClr>
              </a:buClr>
              <a:buFont typeface="Wingdings 3" pitchFamily="18" charset="2"/>
              <a:buNone/>
              <a:defRPr/>
            </a:pPr>
            <a:r>
              <a:rPr lang="ru-RU" altLang="ru-RU" sz="4400" b="1" i="1" dirty="0" smtClean="0">
                <a:solidFill>
                  <a:schemeClr val="tx1">
                    <a:lumMod val="75000"/>
                    <a:lumOff val="25000"/>
                  </a:schemeClr>
                </a:solidFill>
              </a:rPr>
              <a:t> </a:t>
            </a:r>
          </a:p>
          <a:p>
            <a:pPr indent="-182880" algn="r" eaLnBrk="1" fontAlgn="auto" hangingPunct="1">
              <a:buClr>
                <a:schemeClr val="accent6">
                  <a:lumMod val="75000"/>
                </a:schemeClr>
              </a:buClr>
              <a:buFont typeface="Wingdings 3" pitchFamily="18" charset="2"/>
              <a:buNone/>
              <a:defRPr/>
            </a:pPr>
            <a:r>
              <a:rPr lang="ru-RU" altLang="ru-RU" sz="4400" b="1" i="1" dirty="0" smtClean="0">
                <a:solidFill>
                  <a:srgbClr val="003366"/>
                </a:solidFill>
              </a:rPr>
              <a:t> </a:t>
            </a:r>
            <a:r>
              <a:rPr lang="ru-RU" altLang="ru-RU" sz="4000" b="1" i="1" dirty="0" smtClean="0">
                <a:solidFill>
                  <a:srgbClr val="003366"/>
                </a:solidFill>
              </a:rPr>
              <a:t>«</a:t>
            </a:r>
            <a:r>
              <a:rPr lang="ru-RU" altLang="ru-RU" sz="4000" b="1" i="1" dirty="0" smtClean="0">
                <a:solidFill>
                  <a:srgbClr val="003366"/>
                </a:solidFill>
                <a:latin typeface="Times New Roman" pitchFamily="18" charset="0"/>
                <a:cs typeface="Times New Roman" pitchFamily="18" charset="0"/>
              </a:rPr>
              <a:t>Единственная известная мне роскошь </a:t>
            </a:r>
            <a:r>
              <a:rPr lang="ru-RU" altLang="ru-RU" sz="4000" b="1" i="1" dirty="0" smtClean="0">
                <a:solidFill>
                  <a:srgbClr val="003366"/>
                </a:solidFill>
                <a:latin typeface="Times New Roman"/>
                <a:cs typeface="Times New Roman"/>
              </a:rPr>
              <a:t>−</a:t>
            </a:r>
            <a:r>
              <a:rPr lang="ru-RU" altLang="ru-RU" sz="4000" b="1" i="1" dirty="0" smtClean="0">
                <a:solidFill>
                  <a:srgbClr val="003366"/>
                </a:solidFill>
                <a:latin typeface="Times New Roman" pitchFamily="18" charset="0"/>
                <a:cs typeface="Times New Roman" pitchFamily="18" charset="0"/>
              </a:rPr>
              <a:t> это роскошь человеческого общения»</a:t>
            </a:r>
            <a:r>
              <a:rPr lang="ru-RU" altLang="ru-RU" dirty="0" smtClean="0">
                <a:solidFill>
                  <a:srgbClr val="003366"/>
                </a:solidFill>
              </a:rPr>
              <a:t/>
            </a:r>
            <a:br>
              <a:rPr lang="ru-RU" altLang="ru-RU" dirty="0" smtClean="0">
                <a:solidFill>
                  <a:srgbClr val="003366"/>
                </a:solidFill>
              </a:rPr>
            </a:br>
            <a:endParaRPr lang="ru-RU" altLang="ru-RU" dirty="0" smtClean="0">
              <a:solidFill>
                <a:srgbClr val="003366"/>
              </a:solidFill>
            </a:endParaRPr>
          </a:p>
          <a:p>
            <a:pPr indent="-182880" algn="r" eaLnBrk="1" fontAlgn="auto" hangingPunct="1">
              <a:buClr>
                <a:schemeClr val="accent6">
                  <a:lumMod val="75000"/>
                </a:schemeClr>
              </a:buClr>
              <a:buFont typeface="Wingdings 3" pitchFamily="18" charset="2"/>
              <a:buNone/>
              <a:defRPr/>
            </a:pPr>
            <a:r>
              <a:rPr lang="ru-RU" altLang="ru-RU" b="1" i="1" dirty="0" smtClean="0">
                <a:solidFill>
                  <a:srgbClr val="003366"/>
                </a:solidFill>
              </a:rPr>
              <a:t>Антуан де Сент-Экзюпери</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671763"/>
            <a:ext cx="4868863" cy="416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351463" y="214313"/>
            <a:ext cx="6512511" cy="982439"/>
          </a:xfrm>
        </p:spPr>
        <p:txBody>
          <a:bodyPr/>
          <a:lstStyle/>
          <a:p>
            <a:pPr marL="0" indent="0" algn="ctr" eaLnBrk="1" fontAlgn="auto" hangingPunct="1">
              <a:spcAft>
                <a:spcPts val="0"/>
              </a:spcAft>
              <a:buClr>
                <a:schemeClr val="accent6">
                  <a:lumMod val="75000"/>
                </a:schemeClr>
              </a:buClr>
              <a:buFont typeface="Georgia" pitchFamily="18" charset="0"/>
              <a:buNone/>
              <a:defRPr/>
            </a:pPr>
            <a:r>
              <a:rPr lang="ru-RU" altLang="ru-RU" sz="4400" cap="all" dirty="0">
                <a:solidFill>
                  <a:srgbClr val="FF0000"/>
                </a:solidFill>
                <a:latin typeface="Comic Sans MS" pitchFamily="66" charset="0"/>
              </a:rPr>
              <a:t>Общение</a:t>
            </a:r>
          </a:p>
        </p:txBody>
      </p:sp>
      <p:sp>
        <p:nvSpPr>
          <p:cNvPr id="14339" name="Прямоугольник 2"/>
          <p:cNvSpPr>
            <a:spLocks noChangeArrowheads="1"/>
          </p:cNvSpPr>
          <p:nvPr/>
        </p:nvSpPr>
        <p:spPr bwMode="auto">
          <a:xfrm>
            <a:off x="439738" y="549275"/>
            <a:ext cx="82153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altLang="ru-RU" sz="2400" b="1" i="1"/>
          </a:p>
          <a:p>
            <a:pPr algn="ctr"/>
            <a:r>
              <a:rPr lang="ru-RU" altLang="ru-RU" sz="2800" b="1">
                <a:solidFill>
                  <a:srgbClr val="003366"/>
                </a:solidFill>
              </a:rPr>
              <a:t>    -</a:t>
            </a:r>
            <a:r>
              <a:rPr lang="en-US" altLang="ru-RU" sz="2800" b="1">
                <a:solidFill>
                  <a:srgbClr val="003366"/>
                </a:solidFill>
              </a:rPr>
              <a:t> </a:t>
            </a:r>
            <a:r>
              <a:rPr lang="ru-RU" altLang="ru-RU" sz="2800" b="1">
                <a:solidFill>
                  <a:srgbClr val="003366"/>
                </a:solidFill>
              </a:rPr>
              <a:t>процесс обмена информацией с помощью вербальных и невербальных средств в целях передачи и понимания общающимися предметного и личностного смысла сообщений.</a:t>
            </a:r>
            <a:endParaRPr lang="en-US" altLang="ru-RU" sz="2800" b="1">
              <a:solidFill>
                <a:srgbClr val="003366"/>
              </a:solidFill>
            </a:endParaRPr>
          </a:p>
          <a:p>
            <a:pPr algn="ctr"/>
            <a:endParaRPr lang="ru-RU" altLang="ru-RU" sz="1600" b="1"/>
          </a:p>
        </p:txBody>
      </p:sp>
      <p:pic>
        <p:nvPicPr>
          <p:cNvPr id="4" name="Picture 1" descr="C:\Documents and Settings\Loner\Рабочий стол\общение карт\745acb486549.jpg"/>
          <p:cNvPicPr>
            <a:picLocks noChangeAspect="1" noChangeArrowheads="1"/>
          </p:cNvPicPr>
          <p:nvPr/>
        </p:nvPicPr>
        <p:blipFill>
          <a:blip r:embed="rId3"/>
          <a:srcRect/>
          <a:stretch>
            <a:fillRect/>
          </a:stretch>
        </p:blipFill>
        <p:spPr bwMode="auto">
          <a:xfrm>
            <a:off x="5856764" y="3574471"/>
            <a:ext cx="3271103" cy="3304344"/>
          </a:xfrm>
          <a:prstGeom prst="rect">
            <a:avLst/>
          </a:prstGeom>
          <a:ln>
            <a:noFill/>
          </a:ln>
          <a:effectLst>
            <a:softEdge rad="112500"/>
          </a:effectLst>
        </p:spPr>
      </p:pic>
      <p:pic>
        <p:nvPicPr>
          <p:cNvPr id="225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0125"/>
            <a:ext cx="39243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4437063"/>
            <a:ext cx="23637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06616555"/>
              </p:ext>
            </p:extLst>
          </p:nvPr>
        </p:nvGraphicFramePr>
        <p:xfrm>
          <a:off x="107504" y="692696"/>
          <a:ext cx="8739206" cy="563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1547664" y="0"/>
            <a:ext cx="6512511" cy="1143000"/>
          </a:xfrm>
        </p:spPr>
        <p:txBody>
          <a:bodyPr/>
          <a:lstStyle/>
          <a:p>
            <a:pPr marL="0" indent="0" algn="ctr" eaLnBrk="1" fontAlgn="auto" hangingPunct="1">
              <a:spcAft>
                <a:spcPts val="0"/>
              </a:spcAft>
              <a:buClr>
                <a:schemeClr val="accent6">
                  <a:lumMod val="75000"/>
                </a:schemeClr>
              </a:buClr>
              <a:buFont typeface="Georgia" pitchFamily="18" charset="0"/>
              <a:buNone/>
              <a:defRPr/>
            </a:pPr>
            <a:r>
              <a:rPr lang="ru-RU" sz="4100" dirty="0">
                <a:solidFill>
                  <a:srgbClr val="FF0000"/>
                </a:solidFill>
                <a:latin typeface="Comic Sans MS" pitchFamily="66" charset="0"/>
              </a:rPr>
              <a:t>Структура общения </a:t>
            </a:r>
            <a:endParaRPr lang="ru-RU"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86125" y="0"/>
            <a:ext cx="2143125" cy="914400"/>
          </a:xfrm>
          <a:prstGeom prst="rect">
            <a:avLst/>
          </a:prstGeom>
          <a:gradFill>
            <a:gsLst>
              <a:gs pos="0">
                <a:srgbClr val="DDDDDD">
                  <a:gamma/>
                  <a:tint val="51373"/>
                  <a:invGamma/>
                </a:srgbClr>
              </a:gs>
              <a:gs pos="100000">
                <a:srgbClr val="DDDDDD"/>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latin typeface="Times New Roman" pitchFamily="18" charset="0"/>
                <a:cs typeface="Times New Roman" pitchFamily="18" charset="0"/>
              </a:rPr>
              <a:t>ОБЩЕНИЕ</a:t>
            </a:r>
          </a:p>
        </p:txBody>
      </p:sp>
      <p:sp>
        <p:nvSpPr>
          <p:cNvPr id="6" name="Прямоугольник 5"/>
          <p:cNvSpPr/>
          <p:nvPr/>
        </p:nvSpPr>
        <p:spPr>
          <a:xfrm>
            <a:off x="0" y="938555"/>
            <a:ext cx="2603500" cy="51081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Вербальное</a:t>
            </a:r>
          </a:p>
        </p:txBody>
      </p:sp>
      <p:sp>
        <p:nvSpPr>
          <p:cNvPr id="7" name="Прямоугольник 6"/>
          <p:cNvSpPr/>
          <p:nvPr/>
        </p:nvSpPr>
        <p:spPr>
          <a:xfrm>
            <a:off x="4523367" y="2028595"/>
            <a:ext cx="1347708" cy="49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prstClr val="black"/>
                </a:solidFill>
              </a:rPr>
              <a:t>Голос</a:t>
            </a:r>
          </a:p>
        </p:txBody>
      </p:sp>
      <p:sp>
        <p:nvSpPr>
          <p:cNvPr id="8" name="Прямоугольник 7"/>
          <p:cNvSpPr/>
          <p:nvPr/>
        </p:nvSpPr>
        <p:spPr>
          <a:xfrm>
            <a:off x="1852612" y="2039265"/>
            <a:ext cx="2505075" cy="607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prstClr val="black"/>
                </a:solidFill>
              </a:rPr>
              <a:t>Письменное</a:t>
            </a:r>
          </a:p>
        </p:txBody>
      </p:sp>
      <p:sp>
        <p:nvSpPr>
          <p:cNvPr id="9" name="Прямоугольник 8"/>
          <p:cNvSpPr/>
          <p:nvPr/>
        </p:nvSpPr>
        <p:spPr>
          <a:xfrm>
            <a:off x="6045319" y="2030267"/>
            <a:ext cx="2017320" cy="48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prstClr val="black"/>
                </a:solidFill>
              </a:rPr>
              <a:t>Язык тела</a:t>
            </a:r>
          </a:p>
        </p:txBody>
      </p:sp>
      <p:sp>
        <p:nvSpPr>
          <p:cNvPr id="10" name="Прямоугольник 9"/>
          <p:cNvSpPr/>
          <p:nvPr/>
        </p:nvSpPr>
        <p:spPr>
          <a:xfrm>
            <a:off x="5872168" y="1077913"/>
            <a:ext cx="2827332"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Невербальное</a:t>
            </a:r>
          </a:p>
        </p:txBody>
      </p:sp>
      <p:sp>
        <p:nvSpPr>
          <p:cNvPr id="11" name="Прямоугольник 10"/>
          <p:cNvSpPr/>
          <p:nvPr/>
        </p:nvSpPr>
        <p:spPr>
          <a:xfrm>
            <a:off x="0" y="2039265"/>
            <a:ext cx="1570459" cy="60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prstClr val="black"/>
                </a:solidFill>
              </a:rPr>
              <a:t>Устное</a:t>
            </a:r>
          </a:p>
        </p:txBody>
      </p:sp>
      <p:sp>
        <p:nvSpPr>
          <p:cNvPr id="12" name="Прямоугольник 11"/>
          <p:cNvSpPr/>
          <p:nvPr/>
        </p:nvSpPr>
        <p:spPr>
          <a:xfrm>
            <a:off x="7461205" y="2670788"/>
            <a:ext cx="16916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prstClr val="black"/>
                </a:solidFill>
              </a:rPr>
              <a:t>Мимика</a:t>
            </a:r>
          </a:p>
        </p:txBody>
      </p:sp>
      <p:cxnSp>
        <p:nvCxnSpPr>
          <p:cNvPr id="18" name="Прямая со стрелкой 17"/>
          <p:cNvCxnSpPr>
            <a:stCxn id="4" idx="1"/>
          </p:cNvCxnSpPr>
          <p:nvPr/>
        </p:nvCxnSpPr>
        <p:spPr>
          <a:xfrm rot="10800000" flipV="1">
            <a:off x="2071677" y="457200"/>
            <a:ext cx="1214446" cy="47147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429257" y="524233"/>
            <a:ext cx="1500198" cy="5000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stCxn id="6" idx="2"/>
          </p:cNvCxnSpPr>
          <p:nvPr/>
        </p:nvCxnSpPr>
        <p:spPr>
          <a:xfrm flipH="1">
            <a:off x="1174730" y="1449370"/>
            <a:ext cx="127020" cy="5552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a:stCxn id="6" idx="2"/>
          </p:cNvCxnSpPr>
          <p:nvPr/>
        </p:nvCxnSpPr>
        <p:spPr>
          <a:xfrm>
            <a:off x="1301750" y="1449370"/>
            <a:ext cx="1444616" cy="5552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Прямая со стрелкой 32"/>
          <p:cNvCxnSpPr/>
          <p:nvPr/>
        </p:nvCxnSpPr>
        <p:spPr>
          <a:xfrm flipH="1">
            <a:off x="5429257" y="1244436"/>
            <a:ext cx="441817" cy="7486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Прямая со стрелкой 34"/>
          <p:cNvCxnSpPr/>
          <p:nvPr/>
        </p:nvCxnSpPr>
        <p:spPr>
          <a:xfrm>
            <a:off x="8307045" y="1535113"/>
            <a:ext cx="615719" cy="112998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Прямая со стрелкой 40"/>
          <p:cNvCxnSpPr/>
          <p:nvPr/>
        </p:nvCxnSpPr>
        <p:spPr>
          <a:xfrm flipH="1">
            <a:off x="6929455" y="1535113"/>
            <a:ext cx="56602" cy="4695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4593" name="Picture 17"/>
          <p:cNvPicPr>
            <a:picLocks noChangeAspect="1" noChangeArrowheads="1"/>
          </p:cNvPicPr>
          <p:nvPr/>
        </p:nvPicPr>
        <p:blipFill rotWithShape="1">
          <a:blip r:embed="rId3">
            <a:extLst>
              <a:ext uri="{28A0092B-C50C-407E-A947-70E740481C1C}">
                <a14:useLocalDpi xmlns:a14="http://schemas.microsoft.com/office/drawing/2010/main" val="0"/>
              </a:ext>
            </a:extLst>
          </a:blip>
          <a:srcRect r="67053"/>
          <a:stretch/>
        </p:blipFill>
        <p:spPr bwMode="auto">
          <a:xfrm>
            <a:off x="267468" y="3356992"/>
            <a:ext cx="4199838" cy="327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454" y="3356992"/>
            <a:ext cx="4192310" cy="327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a:spLocks noGrp="1"/>
          </p:cNvSpPr>
          <p:nvPr>
            <p:ph type="body" sz="half" idx="2"/>
          </p:nvPr>
        </p:nvSpPr>
        <p:spPr>
          <a:xfrm>
            <a:off x="3714750" y="1428750"/>
            <a:ext cx="4714875" cy="3286125"/>
          </a:xfrm>
        </p:spPr>
        <p:txBody>
          <a:bodyPr rtlCol="0">
            <a:normAutofit/>
          </a:bodyPr>
          <a:lstStyle/>
          <a:p>
            <a:pPr marL="0" indent="0" algn="just" eaLnBrk="1" fontAlgn="auto" hangingPunct="1">
              <a:buClr>
                <a:schemeClr val="accent6">
                  <a:lumMod val="75000"/>
                </a:schemeClr>
              </a:buClr>
              <a:buFont typeface="Wingdings 3" pitchFamily="18" charset="2"/>
              <a:buNone/>
              <a:defRPr/>
            </a:pPr>
            <a:r>
              <a:rPr lang="ru-RU" sz="2400" b="1" dirty="0" smtClean="0">
                <a:solidFill>
                  <a:srgbClr val="003366"/>
                </a:solidFill>
                <a:latin typeface="+mj-lt"/>
                <a:ea typeface="+mj-ea"/>
                <a:cs typeface="+mj-cs"/>
              </a:rPr>
              <a:t>Психологи подсчитали, что вербальная, словесная информация в общении составляет около 1/6 , а язык поз, интонаций, дыхания и ритма – несловесная информация – 5/6 .</a:t>
            </a:r>
          </a:p>
        </p:txBody>
      </p:sp>
      <p:sp>
        <p:nvSpPr>
          <p:cNvPr id="28674" name="Заголовок 7"/>
          <p:cNvSpPr>
            <a:spLocks noGrp="1"/>
          </p:cNvSpPr>
          <p:nvPr>
            <p:ph type="title"/>
          </p:nvPr>
        </p:nvSpPr>
        <p:spPr>
          <a:xfrm>
            <a:off x="1219200" y="357188"/>
            <a:ext cx="6858000" cy="1000125"/>
          </a:xfrm>
        </p:spPr>
        <p:txBody>
          <a:bodyPr anchor="t"/>
          <a:lstStyle/>
          <a:p>
            <a:pPr marL="0" indent="0" algn="ctr" eaLnBrk="1" fontAlgn="auto" hangingPunct="1">
              <a:spcAft>
                <a:spcPts val="0"/>
              </a:spcAft>
              <a:buClr>
                <a:schemeClr val="accent6">
                  <a:lumMod val="75000"/>
                </a:schemeClr>
              </a:buClr>
              <a:buNone/>
              <a:defRPr/>
            </a:pPr>
            <a:r>
              <a:rPr lang="ru-RU" dirty="0" smtClean="0">
                <a:solidFill>
                  <a:srgbClr val="FF0000"/>
                </a:solidFill>
                <a:latin typeface="Comic Sans MS" pitchFamily="66" charset="0"/>
                <a:ea typeface="+mn-ea"/>
                <a:cs typeface="+mn-cs"/>
              </a:rPr>
              <a:t>Интересные факты:</a:t>
            </a:r>
          </a:p>
        </p:txBody>
      </p:sp>
      <p:sp>
        <p:nvSpPr>
          <p:cNvPr id="6" name="Прямоугольник 5"/>
          <p:cNvSpPr/>
          <p:nvPr/>
        </p:nvSpPr>
        <p:spPr>
          <a:xfrm>
            <a:off x="642938" y="2643188"/>
            <a:ext cx="1857375" cy="3714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rgbClr val="003366"/>
                </a:solidFill>
              </a:rPr>
              <a:t>Язык тела</a:t>
            </a:r>
          </a:p>
          <a:p>
            <a:pPr algn="ctr">
              <a:defRPr/>
            </a:pPr>
            <a:r>
              <a:rPr lang="ru-RU" sz="2800" b="1" dirty="0">
                <a:solidFill>
                  <a:srgbClr val="003366"/>
                </a:solidFill>
              </a:rPr>
              <a:t>5/6</a:t>
            </a:r>
          </a:p>
        </p:txBody>
      </p:sp>
      <p:sp>
        <p:nvSpPr>
          <p:cNvPr id="7" name="Прямоугольник 6"/>
          <p:cNvSpPr/>
          <p:nvPr/>
        </p:nvSpPr>
        <p:spPr>
          <a:xfrm>
            <a:off x="2643188" y="5500688"/>
            <a:ext cx="1571625" cy="8572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rgbClr val="003366"/>
                </a:solidFill>
              </a:rPr>
              <a:t>Голос</a:t>
            </a:r>
          </a:p>
          <a:p>
            <a:pPr algn="ctr">
              <a:defRPr/>
            </a:pPr>
            <a:r>
              <a:rPr lang="ru-RU" sz="2800" b="1" dirty="0">
                <a:solidFill>
                  <a:srgbClr val="003366"/>
                </a:solidFill>
              </a:rPr>
              <a:t>1/6</a:t>
            </a:r>
          </a:p>
        </p:txBody>
      </p:sp>
    </p:spTree>
    <p:extLst>
      <p:ext uri="{BB962C8B-B14F-4D97-AF65-F5344CB8AC3E}">
        <p14:creationId xmlns:p14="http://schemas.microsoft.com/office/powerpoint/2010/main" val="37558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683568" y="17585"/>
            <a:ext cx="7931149" cy="1196752"/>
          </a:xfrm>
        </p:spPr>
        <p:txBody>
          <a:bodyPr/>
          <a:lstStyle/>
          <a:p>
            <a:pPr marL="0" indent="0" algn="ctr" eaLnBrk="1" fontAlgn="auto" hangingPunct="1">
              <a:spcAft>
                <a:spcPts val="0"/>
              </a:spcAft>
              <a:buClr>
                <a:schemeClr val="accent6">
                  <a:lumMod val="75000"/>
                </a:schemeClr>
              </a:buClr>
              <a:buFont typeface="Georgia" pitchFamily="18" charset="0"/>
              <a:buNone/>
              <a:defRPr/>
            </a:pPr>
            <a:r>
              <a:rPr lang="ru-RU" altLang="ru-RU" dirty="0" smtClean="0">
                <a:solidFill>
                  <a:srgbClr val="FF0000"/>
                </a:solidFill>
                <a:latin typeface="Comic Sans MS" pitchFamily="66" charset="0"/>
              </a:rPr>
              <a:t>Педагогическое общение</a:t>
            </a:r>
          </a:p>
        </p:txBody>
      </p:sp>
      <p:sp>
        <p:nvSpPr>
          <p:cNvPr id="19459" name="Содержимое 2"/>
          <p:cNvSpPr>
            <a:spLocks noGrp="1"/>
          </p:cNvSpPr>
          <p:nvPr>
            <p:ph sz="quarter" idx="13"/>
          </p:nvPr>
        </p:nvSpPr>
        <p:spPr>
          <a:xfrm>
            <a:off x="-26988" y="836613"/>
            <a:ext cx="9144001" cy="1728787"/>
          </a:xfrm>
        </p:spPr>
        <p:txBody>
          <a:bodyPr/>
          <a:lstStyle/>
          <a:p>
            <a:pPr algn="ctr" eaLnBrk="1" hangingPunct="1">
              <a:buFont typeface="Wingdings 3" pitchFamily="18" charset="2"/>
              <a:buNone/>
            </a:pPr>
            <a:endParaRPr lang="en-US" altLang="ru-RU" b="1" dirty="0" smtClean="0"/>
          </a:p>
          <a:p>
            <a:pPr algn="just" eaLnBrk="1" hangingPunct="1">
              <a:buFont typeface="Wingdings 3" pitchFamily="18" charset="2"/>
              <a:buNone/>
            </a:pPr>
            <a:r>
              <a:rPr lang="ru-RU" altLang="ru-RU" b="1" dirty="0" smtClean="0"/>
              <a:t>-</a:t>
            </a:r>
            <a:r>
              <a:rPr lang="ru-RU" altLang="ru-RU" sz="2400" b="1" i="1" dirty="0" smtClean="0"/>
              <a:t>общение педагога со студентами, коллегами, при котором создаётся благоприятный психологический климат для успешного достижения целей профессионально-педагогической деятельности</a:t>
            </a:r>
            <a:endParaRPr lang="ru-RU" altLang="ru-RU" sz="2400" dirty="0" smtClean="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357563"/>
            <a:ext cx="4752976"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321050"/>
            <a:ext cx="433546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500" y="1928813"/>
            <a:ext cx="2357438" cy="1128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prstClr val="black"/>
                </a:solidFill>
              </a:rPr>
              <a:t>общение — заигрывание</a:t>
            </a:r>
          </a:p>
          <a:p>
            <a:pPr algn="ctr" fontAlgn="auto">
              <a:spcBef>
                <a:spcPts val="0"/>
              </a:spcBef>
              <a:spcAft>
                <a:spcPts val="0"/>
              </a:spcAft>
              <a:defRPr/>
            </a:pPr>
            <a:endParaRPr lang="ru-RU" dirty="0">
              <a:solidFill>
                <a:prstClr val="white"/>
              </a:solidFill>
            </a:endParaRPr>
          </a:p>
        </p:txBody>
      </p:sp>
      <p:sp>
        <p:nvSpPr>
          <p:cNvPr id="5" name="Прямоугольник 4"/>
          <p:cNvSpPr/>
          <p:nvPr/>
        </p:nvSpPr>
        <p:spPr>
          <a:xfrm>
            <a:off x="71437" y="4143380"/>
            <a:ext cx="3857625" cy="150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prstClr val="black"/>
                </a:solidFill>
              </a:rPr>
              <a:t>общение на основе увлеченности совместной творческой деятельностью</a:t>
            </a:r>
          </a:p>
          <a:p>
            <a:pPr algn="ctr" fontAlgn="auto">
              <a:spcBef>
                <a:spcPts val="0"/>
              </a:spcBef>
              <a:spcAft>
                <a:spcPts val="0"/>
              </a:spcAft>
              <a:defRPr/>
            </a:pPr>
            <a:endParaRPr lang="ru-RU" dirty="0">
              <a:solidFill>
                <a:prstClr val="white"/>
              </a:solidFill>
            </a:endParaRPr>
          </a:p>
        </p:txBody>
      </p:sp>
      <p:sp>
        <p:nvSpPr>
          <p:cNvPr id="6" name="Прямоугольник 5"/>
          <p:cNvSpPr/>
          <p:nvPr/>
        </p:nvSpPr>
        <p:spPr>
          <a:xfrm>
            <a:off x="3500438" y="2643188"/>
            <a:ext cx="2214562" cy="107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prstClr val="black"/>
                </a:solidFill>
              </a:rPr>
              <a:t>общение- дистанция</a:t>
            </a:r>
          </a:p>
          <a:p>
            <a:pPr algn="ctr" fontAlgn="auto">
              <a:spcBef>
                <a:spcPts val="0"/>
              </a:spcBef>
              <a:spcAft>
                <a:spcPts val="0"/>
              </a:spcAft>
              <a:defRPr/>
            </a:pPr>
            <a:endParaRPr lang="ru-RU" dirty="0">
              <a:solidFill>
                <a:prstClr val="white"/>
              </a:solidFill>
            </a:endParaRPr>
          </a:p>
        </p:txBody>
      </p:sp>
      <p:sp>
        <p:nvSpPr>
          <p:cNvPr id="7" name="Прямоугольник 6"/>
          <p:cNvSpPr/>
          <p:nvPr/>
        </p:nvSpPr>
        <p:spPr>
          <a:xfrm>
            <a:off x="6715125" y="1928813"/>
            <a:ext cx="200025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prstClr val="black"/>
                </a:solidFill>
              </a:rPr>
              <a:t>общение — устрашение</a:t>
            </a:r>
          </a:p>
          <a:p>
            <a:pPr algn="ctr" fontAlgn="auto">
              <a:spcBef>
                <a:spcPts val="0"/>
              </a:spcBef>
              <a:spcAft>
                <a:spcPts val="0"/>
              </a:spcAft>
              <a:defRPr/>
            </a:pPr>
            <a:endParaRPr lang="ru-RU" dirty="0">
              <a:solidFill>
                <a:prstClr val="white"/>
              </a:solidFill>
            </a:endParaRPr>
          </a:p>
        </p:txBody>
      </p:sp>
      <p:sp>
        <p:nvSpPr>
          <p:cNvPr id="8" name="Прямоугольник 7"/>
          <p:cNvSpPr/>
          <p:nvPr/>
        </p:nvSpPr>
        <p:spPr>
          <a:xfrm>
            <a:off x="5572125" y="4214813"/>
            <a:ext cx="3414713" cy="121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prstClr val="black"/>
                </a:solidFill>
              </a:rPr>
              <a:t>общение на основе дружеского расположения</a:t>
            </a:r>
          </a:p>
          <a:p>
            <a:pPr algn="ctr" fontAlgn="auto">
              <a:spcBef>
                <a:spcPts val="0"/>
              </a:spcBef>
              <a:spcAft>
                <a:spcPts val="0"/>
              </a:spcAft>
              <a:defRPr/>
            </a:pPr>
            <a:endParaRPr lang="ru-RU" dirty="0">
              <a:solidFill>
                <a:prstClr val="white"/>
              </a:solidFill>
            </a:endParaRPr>
          </a:p>
        </p:txBody>
      </p:sp>
      <p:sp>
        <p:nvSpPr>
          <p:cNvPr id="9" name="Прямоугольник 8"/>
          <p:cNvSpPr/>
          <p:nvPr/>
        </p:nvSpPr>
        <p:spPr>
          <a:xfrm>
            <a:off x="2000250" y="285750"/>
            <a:ext cx="4714875"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Стили педагогического общения:</a:t>
            </a:r>
            <a:endParaRPr lang="ru-RU" sz="2800" dirty="0">
              <a:solidFill>
                <a:srgbClr val="002060"/>
              </a:solidFill>
            </a:endParaRPr>
          </a:p>
        </p:txBody>
      </p:sp>
      <p:cxnSp>
        <p:nvCxnSpPr>
          <p:cNvPr id="11" name="Прямая со стрелкой 10"/>
          <p:cNvCxnSpPr>
            <a:stCxn id="9" idx="2"/>
          </p:cNvCxnSpPr>
          <p:nvPr/>
        </p:nvCxnSpPr>
        <p:spPr>
          <a:xfrm rot="5400000">
            <a:off x="2814621" y="314301"/>
            <a:ext cx="657238" cy="24288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Прямая со стрелкой 13"/>
          <p:cNvCxnSpPr>
            <a:stCxn id="9" idx="2"/>
          </p:cNvCxnSpPr>
          <p:nvPr/>
        </p:nvCxnSpPr>
        <p:spPr>
          <a:xfrm rot="16200000" flipH="1">
            <a:off x="5529266" y="28548"/>
            <a:ext cx="657236" cy="30003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Прямая со стрелкой 19"/>
          <p:cNvCxnSpPr>
            <a:stCxn id="9" idx="2"/>
          </p:cNvCxnSpPr>
          <p:nvPr/>
        </p:nvCxnSpPr>
        <p:spPr>
          <a:xfrm rot="5400000">
            <a:off x="1957366" y="1743060"/>
            <a:ext cx="2943252" cy="18573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Прямая со стрелкой 21"/>
          <p:cNvCxnSpPr>
            <a:stCxn id="9" idx="2"/>
            <a:endCxn id="6" idx="0"/>
          </p:cNvCxnSpPr>
          <p:nvPr/>
        </p:nvCxnSpPr>
        <p:spPr>
          <a:xfrm rot="16200000" flipH="1">
            <a:off x="3761175" y="1796638"/>
            <a:ext cx="1443054" cy="2500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Прямая со стрелкой 23"/>
          <p:cNvCxnSpPr>
            <a:stCxn id="9" idx="2"/>
          </p:cNvCxnSpPr>
          <p:nvPr/>
        </p:nvCxnSpPr>
        <p:spPr>
          <a:xfrm rot="16200000" flipH="1">
            <a:off x="4279100" y="1278714"/>
            <a:ext cx="2943254" cy="278608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пед.общение на семинар2">
  <a:themeElements>
    <a:clrScheme name="Оформление по умолчанию 14">
      <a:dk1>
        <a:srgbClr val="000000"/>
      </a:dk1>
      <a:lt1>
        <a:srgbClr val="FFFFFF"/>
      </a:lt1>
      <a:dk2>
        <a:srgbClr val="000000"/>
      </a:dk2>
      <a:lt2>
        <a:srgbClr val="666699"/>
      </a:lt2>
      <a:accent1>
        <a:srgbClr val="33CCCC"/>
      </a:accent1>
      <a:accent2>
        <a:srgbClr val="99CC99"/>
      </a:accent2>
      <a:accent3>
        <a:srgbClr val="FFFFFF"/>
      </a:accent3>
      <a:accent4>
        <a:srgbClr val="000000"/>
      </a:accent4>
      <a:accent5>
        <a:srgbClr val="ADE2E2"/>
      </a:accent5>
      <a:accent6>
        <a:srgbClr val="8AB98A"/>
      </a:accent6>
      <a:hlink>
        <a:srgbClr val="003366"/>
      </a:hlink>
      <a:folHlink>
        <a:srgbClr val="CC99FF"/>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lgerian" pitchFamily="82" charset="0"/>
          </a:defRPr>
        </a:defPPr>
      </a:lstStyle>
    </a:spDef>
    <a:lnDef>
      <a:spPr bwMode="auto">
        <a:xfrm>
          <a:off x="0" y="0"/>
          <a:ext cx="1" cy="1"/>
        </a:xfrm>
        <a:custGeom>
          <a:avLst/>
          <a:gdLst/>
          <a:ahLst/>
          <a:cxnLst/>
          <a:rect l="0" t="0" r="0" b="0"/>
          <a:pathLst/>
        </a:custGeom>
        <a:solidFill>
          <a:srgbClr val="99CCFF"/>
        </a:solidFill>
        <a:ln w="9525"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lgerian" pitchFamily="82"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6666"/>
        </a:dk2>
        <a:lt2>
          <a:srgbClr val="666699"/>
        </a:lt2>
        <a:accent1>
          <a:srgbClr val="33CCCC"/>
        </a:accent1>
        <a:accent2>
          <a:srgbClr val="99CC99"/>
        </a:accent2>
        <a:accent3>
          <a:srgbClr val="FFFFFF"/>
        </a:accent3>
        <a:accent4>
          <a:srgbClr val="000000"/>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666699"/>
        </a:lt2>
        <a:accent1>
          <a:srgbClr val="33CCCC"/>
        </a:accent1>
        <a:accent2>
          <a:srgbClr val="99CC99"/>
        </a:accent2>
        <a:accent3>
          <a:srgbClr val="FFFFFF"/>
        </a:accent3>
        <a:accent4>
          <a:srgbClr val="000000"/>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пед.общение на семинар2</Template>
  <TotalTime>11</TotalTime>
  <Words>1461</Words>
  <Application>Microsoft Office PowerPoint</Application>
  <PresentationFormat>Экран (4:3)</PresentationFormat>
  <Paragraphs>138</Paragraphs>
  <Slides>13</Slides>
  <Notes>10</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пед.общение на семинар2</vt:lpstr>
      <vt:lpstr>Воздушный поток</vt:lpstr>
      <vt:lpstr>Презентация PowerPoint</vt:lpstr>
      <vt:lpstr>ХАРЬКОВСКИЙ НАЦИОНАЛЬНЫЙ МЕДИЦИНСКИЙ УНИВЕРСИТЕТ</vt:lpstr>
      <vt:lpstr>Презентация PowerPoint</vt:lpstr>
      <vt:lpstr>Общение</vt:lpstr>
      <vt:lpstr>Структура общения </vt:lpstr>
      <vt:lpstr>Презентация PowerPoint</vt:lpstr>
      <vt:lpstr>Интересные факты:</vt:lpstr>
      <vt:lpstr>Педагогическое общение</vt:lpstr>
      <vt:lpstr>Презентация PowerPoint</vt:lpstr>
      <vt:lpstr>Профессионально-важные качества педагогического общения</vt:lpstr>
      <vt:lpstr>Презентация PowerPoint</vt:lpstr>
      <vt:lpstr>Требования к речи педагога</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Химия</dc:creator>
  <cp:lastModifiedBy>Химия</cp:lastModifiedBy>
  <cp:revision>4</cp:revision>
  <cp:lastPrinted>2014-11-14T11:00:39Z</cp:lastPrinted>
  <dcterms:created xsi:type="dcterms:W3CDTF">2014-11-14T12:23:18Z</dcterms:created>
  <dcterms:modified xsi:type="dcterms:W3CDTF">2014-11-18T09:48:32Z</dcterms:modified>
</cp:coreProperties>
</file>