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9" r:id="rId3"/>
    <p:sldId id="271" r:id="rId4"/>
    <p:sldId id="273" r:id="rId5"/>
    <p:sldId id="272" r:id="rId6"/>
    <p:sldId id="274" r:id="rId7"/>
    <p:sldId id="275" r:id="rId8"/>
    <p:sldId id="276" r:id="rId9"/>
    <p:sldId id="277" r:id="rId10"/>
    <p:sldId id="278" r:id="rId11"/>
    <p:sldId id="279" r:id="rId12"/>
    <p:sldId id="294" r:id="rId13"/>
    <p:sldId id="295" r:id="rId14"/>
    <p:sldId id="286" r:id="rId15"/>
    <p:sldId id="293" r:id="rId16"/>
    <p:sldId id="291" r:id="rId17"/>
    <p:sldId id="292" r:id="rId18"/>
    <p:sldId id="280" r:id="rId19"/>
    <p:sldId id="281" r:id="rId20"/>
    <p:sldId id="282" r:id="rId21"/>
    <p:sldId id="283" r:id="rId22"/>
    <p:sldId id="284" r:id="rId23"/>
    <p:sldId id="285" r:id="rId24"/>
    <p:sldId id="269" r:id="rId25"/>
    <p:sldId id="257" r:id="rId26"/>
    <p:sldId id="258" r:id="rId27"/>
    <p:sldId id="259" r:id="rId28"/>
    <p:sldId id="260" r:id="rId29"/>
    <p:sldId id="263" r:id="rId30"/>
    <p:sldId id="262" r:id="rId31"/>
    <p:sldId id="264" r:id="rId32"/>
    <p:sldId id="270" r:id="rId33"/>
    <p:sldId id="265" r:id="rId34"/>
    <p:sldId id="266" r:id="rId35"/>
    <p:sldId id="267" r:id="rId36"/>
    <p:sldId id="287" r:id="rId37"/>
    <p:sldId id="288" r:id="rId38"/>
    <p:sldId id="289" r:id="rId39"/>
    <p:sldId id="290" r:id="rId40"/>
    <p:sldId id="296" r:id="rId41"/>
    <p:sldId id="297" r:id="rId42"/>
    <p:sldId id="298" r:id="rId43"/>
  </p:sldIdLst>
  <p:sldSz cx="9144000" cy="6858000" type="screen4x3"/>
  <p:notesSz cx="6667500" cy="99044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8BC"/>
    <a:srgbClr val="00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8FDD7A-2D23-4FE2-8B24-E2C44298CBB7}" type="datetimeFigureOut">
              <a:rPr lang="ru-RU" smtClean="0"/>
              <a:t>18.06.2014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B5785A0-DECC-485D-9EF9-29FC6AA494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"/>
            <a:ext cx="2483768" cy="24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45" y="-17053"/>
            <a:ext cx="1841394" cy="234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325665"/>
            <a:ext cx="636334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ХАРЬКОВСКИЙ НАЦИОНАЛЬНЫЙ МЕДИЦИНСКИЙ УНИВЕРСИТЕТ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068960"/>
            <a:ext cx="7228913" cy="30243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 smtClean="0"/>
              <a:t>Кафедра медицинской и биоорганической химии</a:t>
            </a:r>
          </a:p>
          <a:p>
            <a:pPr algn="ctr"/>
            <a:r>
              <a:rPr lang="ru-RU" sz="2400" dirty="0" smtClean="0"/>
              <a:t>Практическое занятие </a:t>
            </a:r>
          </a:p>
          <a:p>
            <a:pPr algn="ctr"/>
            <a:r>
              <a:rPr lang="ru-RU" sz="2400" dirty="0" smtClean="0"/>
              <a:t>гр. 2 , </a:t>
            </a:r>
            <a:r>
              <a:rPr lang="uk-UA" sz="2400" dirty="0" smtClean="0"/>
              <a:t>І мед. </a:t>
            </a:r>
            <a:r>
              <a:rPr lang="uk-UA" sz="2400" dirty="0" err="1" smtClean="0"/>
              <a:t>ф-т</a:t>
            </a:r>
            <a:endParaRPr lang="uk-UA" sz="2400" dirty="0" smtClean="0"/>
          </a:p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БРЕЙН РИНГ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«Познай химию»</a:t>
            </a:r>
          </a:p>
          <a:p>
            <a:pPr algn="ctr"/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6237312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10 июня 2014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876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67600" cy="72494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</a:rPr>
              <a:t>ВОПРОС № </a:t>
            </a:r>
            <a:r>
              <a:rPr lang="ru-RU" b="1" dirty="0" smtClean="0">
                <a:solidFill>
                  <a:srgbClr val="0000CC"/>
                </a:solidFill>
              </a:rPr>
              <a:t>4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55428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9735" y="1556792"/>
            <a:ext cx="7467600" cy="4873752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Почему возможна качественная </a:t>
            </a:r>
            <a:r>
              <a:rPr lang="ru-RU" dirty="0" smtClean="0">
                <a:latin typeface="Times New Roman"/>
                <a:ea typeface="Calibri"/>
              </a:rPr>
              <a:t>йодкрахмальная </a:t>
            </a:r>
            <a:r>
              <a:rPr lang="ru-RU" dirty="0">
                <a:latin typeface="Times New Roman"/>
                <a:ea typeface="Calibri"/>
              </a:rPr>
              <a:t>реакция с растительным крахмалом.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r="55368"/>
          <a:stretch/>
        </p:blipFill>
        <p:spPr>
          <a:xfrm>
            <a:off x="323528" y="2564904"/>
            <a:ext cx="8064896" cy="3118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884" y="542197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амилоза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135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58092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 №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5324"/>
            <a:ext cx="179863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687" y="1124744"/>
            <a:ext cx="7467600" cy="4873752"/>
          </a:xfrm>
        </p:spPr>
        <p:txBody>
          <a:bodyPr/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Вторичная структура амилозы − спираль, поэтому во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внутренний канал спирали амилозы может входить молекула йода, образуя комплекс амилозы с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йодом,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имеющий синюю окраску.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" b="11198"/>
          <a:stretch/>
        </p:blipFill>
        <p:spPr bwMode="auto">
          <a:xfrm>
            <a:off x="1475656" y="3821730"/>
            <a:ext cx="4633913" cy="220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5364088" y="5137770"/>
            <a:ext cx="1800200" cy="4680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63083" y="500246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8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9409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ВОПРОС от доц. ШАПОВАЛ Л.Г.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СОБЕРЁМ ЦИКЛ КРЕБСА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67430" y="1281182"/>
            <a:ext cx="3744416" cy="482453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Щуку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ацетил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лимонил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Но нарцисса конь боялся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Он над ним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изолимонно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Альфа-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кетоглутарался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Сукцинился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коэнзимом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Янтарился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фумарово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Яблочек припас на зиму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Обернулся щукой снова.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41" y="4934368"/>
            <a:ext cx="3096344" cy="192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8" y="1400959"/>
            <a:ext cx="2016224" cy="20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71" y="1052736"/>
            <a:ext cx="2808312" cy="189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40" y="3102803"/>
            <a:ext cx="2862839" cy="186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1" y="4091837"/>
            <a:ext cx="2311657" cy="241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1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1D08BC"/>
                </a:solidFill>
              </a:rPr>
              <a:t>ОТВЕТ</a:t>
            </a:r>
            <a:br>
              <a:rPr lang="ru-RU" b="1" dirty="0" smtClean="0">
                <a:solidFill>
                  <a:srgbClr val="1D08BC"/>
                </a:solidFill>
              </a:rPr>
            </a:br>
            <a:r>
              <a:rPr lang="ru-RU" b="1" dirty="0" smtClean="0">
                <a:solidFill>
                  <a:srgbClr val="1D08BC"/>
                </a:solidFill>
              </a:rPr>
              <a:t>ЦИКЛ КРЕБСА</a:t>
            </a:r>
            <a:endParaRPr lang="ru-RU" b="1" dirty="0">
              <a:solidFill>
                <a:srgbClr val="1D08BC"/>
              </a:solidFill>
            </a:endParaRPr>
          </a:p>
        </p:txBody>
      </p:sp>
      <p:pic>
        <p:nvPicPr>
          <p:cNvPr id="4098" name="Picture 2" descr="C:\Users\Химия\Pictures\trikarbonovykh_kislot_tsik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25183"/>
            <a:ext cx="5400600" cy="591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2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692696"/>
            <a:ext cx="7668344" cy="5760640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Из приведенных веществ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выберите соединение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которое проявляет свойства: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обесцвечивает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бромную воду;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образует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водород при действии металлического натрия;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о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бразует сине-фиолетовое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окрашивание с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FeCl</a:t>
            </a:r>
            <a:r>
              <a:rPr lang="ru-RU" b="1" baseline="-25000" dirty="0">
                <a:latin typeface="Times New Roman"/>
                <a:ea typeface="Calibri"/>
                <a:cs typeface="Times New Roman"/>
              </a:rPr>
              <a:t>3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гидролизуется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образует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основание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Шиффа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с аминами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1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)                                           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2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)                                   </a:t>
            </a:r>
          </a:p>
          <a:p>
            <a:pPr indent="0" algn="just">
              <a:spcAft>
                <a:spcPts val="0"/>
              </a:spcAft>
              <a:buNone/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3)                                           4) </a:t>
            </a:r>
            <a:endParaRPr lang="ru-RU" b="1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77072"/>
            <a:ext cx="209202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18482"/>
            <a:ext cx="318275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229197"/>
            <a:ext cx="3985388" cy="123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981717"/>
              </p:ext>
            </p:extLst>
          </p:nvPr>
        </p:nvGraphicFramePr>
        <p:xfrm>
          <a:off x="4427984" y="4047372"/>
          <a:ext cx="244792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ISIS/Draw Sketch" r:id="rId7" imgW="1609560" imgH="733320" progId="ISISServer">
                  <p:embed/>
                </p:oleObj>
              </mc:Choice>
              <mc:Fallback>
                <p:oleObj name="ISIS/Draw Sketch" r:id="rId7" imgW="1609560" imgH="73332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047372"/>
                        <a:ext cx="2447925" cy="1116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447328" y="116632"/>
            <a:ext cx="7467600" cy="580926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ТЕСТ  от доц. ПЕТЮНИНОЙ В. 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8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0413"/>
            <a:ext cx="7467600" cy="7249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34" y="476672"/>
            <a:ext cx="305581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6552728" cy="459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2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148"/>
            <a:ext cx="7467600" cy="58092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ЛЕГО от доц. ПЕТЮНИНОЙ В.Н.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620688"/>
            <a:ext cx="8568952" cy="4873752"/>
          </a:xfrm>
        </p:spPr>
        <p:txBody>
          <a:bodyPr/>
          <a:lstStyle/>
          <a:p>
            <a:r>
              <a:rPr lang="ru-RU" dirty="0" smtClean="0"/>
              <a:t>Выбрать нужные фрагменты и сконструировать структуру лецитина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69674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9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8208912" cy="4873752"/>
          </a:xfrm>
        </p:spPr>
        <p:txBody>
          <a:bodyPr/>
          <a:lstStyle/>
          <a:p>
            <a:r>
              <a:rPr lang="ru-RU" dirty="0" smtClean="0"/>
              <a:t>Лецитин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73983"/>
            <a:ext cx="37719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4948"/>
            <a:ext cx="2049369" cy="246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7284"/>
            <a:ext cx="2051720" cy="349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127425"/>
              </p:ext>
            </p:extLst>
          </p:nvPr>
        </p:nvGraphicFramePr>
        <p:xfrm>
          <a:off x="2787650" y="1343025"/>
          <a:ext cx="5332413" cy="361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ISIS/Draw Sketch" r:id="rId6" imgW="2476440" imgH="1857240" progId="ISISServer">
                  <p:embed/>
                </p:oleObj>
              </mc:Choice>
              <mc:Fallback>
                <p:oleObj name="ISIS/Draw Sketch" r:id="rId6" imgW="2476440" imgH="1857240" progId="ISISServer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1343025"/>
                        <a:ext cx="5332413" cy="3614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0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71121" cy="60377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ВОПРОСЫ ОТ доц. ГРАБОВЕЦКОЙ Е.Р.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ВОПРОС №1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496944" cy="4873752"/>
          </a:xfrm>
        </p:spPr>
        <p:txBody>
          <a:bodyPr/>
          <a:lstStyle/>
          <a:p>
            <a:r>
              <a:rPr lang="ru-RU" dirty="0" err="1">
                <a:latin typeface="Times New Roman"/>
                <a:ea typeface="Calibri"/>
              </a:rPr>
              <a:t>Трипептид</a:t>
            </a:r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dirty="0" err="1">
                <a:latin typeface="Times New Roman"/>
                <a:ea typeface="Calibri"/>
              </a:rPr>
              <a:t>глутатион</a:t>
            </a:r>
            <a:r>
              <a:rPr lang="ru-RU" dirty="0">
                <a:latin typeface="Times New Roman"/>
                <a:ea typeface="Calibri"/>
              </a:rPr>
              <a:t> в организме «защищает» белки от окисления, принимая на себя действие </a:t>
            </a:r>
            <a:r>
              <a:rPr lang="ru-RU" dirty="0" smtClean="0">
                <a:latin typeface="Times New Roman"/>
                <a:ea typeface="Calibri"/>
              </a:rPr>
              <a:t>окислителей. </a:t>
            </a:r>
            <a:r>
              <a:rPr lang="ru-RU" dirty="0">
                <a:latin typeface="Times New Roman"/>
                <a:ea typeface="Calibri"/>
              </a:rPr>
              <a:t>Какая аминокислота образуется в составе окисленного </a:t>
            </a:r>
            <a:r>
              <a:rPr lang="ru-RU" dirty="0" err="1">
                <a:latin typeface="Times New Roman"/>
                <a:ea typeface="Calibri"/>
              </a:rPr>
              <a:t>глутатиона</a:t>
            </a:r>
            <a:r>
              <a:rPr lang="ru-RU" dirty="0">
                <a:latin typeface="Times New Roman"/>
                <a:ea typeface="Calibri"/>
              </a:rPr>
              <a:t>?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47" y="5102299"/>
            <a:ext cx="2089415" cy="156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Химия\Pictures\глутатио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739186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467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 № 1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2732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3456384" cy="244827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98179"/>
            <a:ext cx="3024336" cy="35257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62766" y="5949280"/>
            <a:ext cx="1973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Цистин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25" y="13645"/>
            <a:ext cx="2075723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6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467600" cy="5089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СТРУКТУРА БРЕЙН РИНГА</a:t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«ПОЗНАЙ ХИМИЮ»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124744"/>
            <a:ext cx="8352928" cy="5089776"/>
          </a:xfrm>
        </p:spPr>
        <p:txBody>
          <a:bodyPr/>
          <a:lstStyle/>
          <a:p>
            <a:r>
              <a:rPr lang="ru-RU" b="1" dirty="0" smtClean="0"/>
              <a:t>Вопросы от доц. Макарова В.А. – 4</a:t>
            </a:r>
          </a:p>
          <a:p>
            <a:r>
              <a:rPr lang="ru-RU" b="1" dirty="0" smtClean="0"/>
              <a:t>Вопрос от доц. Шаповал Л.Г. – 1</a:t>
            </a:r>
          </a:p>
          <a:p>
            <a:r>
              <a:rPr lang="ru-RU" b="1" dirty="0" smtClean="0"/>
              <a:t>Тест от доц. Петюниной В.Н. – 1</a:t>
            </a:r>
          </a:p>
          <a:p>
            <a:pPr lvl="0">
              <a:buClr>
                <a:srgbClr val="FE8637"/>
              </a:buClr>
            </a:pPr>
            <a:r>
              <a:rPr lang="ru-RU" b="1" dirty="0" err="1" smtClean="0"/>
              <a:t>Лего</a:t>
            </a:r>
            <a:r>
              <a:rPr lang="ru-RU" b="1" dirty="0" smtClean="0"/>
              <a:t> от </a:t>
            </a:r>
            <a:r>
              <a:rPr lang="ru-RU" b="1" dirty="0">
                <a:solidFill>
                  <a:prstClr val="black"/>
                </a:solidFill>
              </a:rPr>
              <a:t>доц. Петюниной В.Н. – 1</a:t>
            </a:r>
          </a:p>
          <a:p>
            <a:r>
              <a:rPr lang="ru-RU" b="1" dirty="0" smtClean="0"/>
              <a:t>Вопросы от доц. </a:t>
            </a:r>
            <a:r>
              <a:rPr lang="ru-RU" b="1" dirty="0" err="1" smtClean="0"/>
              <a:t>Грабовецкой</a:t>
            </a:r>
            <a:r>
              <a:rPr lang="ru-RU" b="1" dirty="0" smtClean="0"/>
              <a:t> Е.Р. – 3</a:t>
            </a:r>
          </a:p>
          <a:p>
            <a:r>
              <a:rPr lang="ru-RU" b="1" dirty="0" smtClean="0"/>
              <a:t>«</a:t>
            </a:r>
            <a:r>
              <a:rPr lang="ru-RU" b="1" dirty="0" err="1" smtClean="0"/>
              <a:t>Угадайки</a:t>
            </a:r>
            <a:r>
              <a:rPr lang="ru-RU" b="1" dirty="0" smtClean="0"/>
              <a:t>» от проф. </a:t>
            </a:r>
            <a:r>
              <a:rPr lang="ru-RU" b="1" dirty="0" err="1" smtClean="0"/>
              <a:t>Сыровой</a:t>
            </a:r>
            <a:r>
              <a:rPr lang="ru-RU" b="1" dirty="0" smtClean="0"/>
              <a:t> А.О. – 4</a:t>
            </a:r>
          </a:p>
          <a:p>
            <a:r>
              <a:rPr lang="ru-RU" b="1" dirty="0" smtClean="0"/>
              <a:t>Вопрос от доц. Андреевой С.В. – 1</a:t>
            </a:r>
          </a:p>
          <a:p>
            <a:r>
              <a:rPr lang="ru-RU" b="1" dirty="0" smtClean="0"/>
              <a:t>Лабораторный опыт от доц. Андреевой С.В. – 1</a:t>
            </a:r>
          </a:p>
          <a:p>
            <a:r>
              <a:rPr lang="ru-RU" b="1" dirty="0" smtClean="0"/>
              <a:t>Кроссворд от доц. Шаповал Л.Г. – 1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8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088"/>
            <a:ext cx="7467600" cy="594320"/>
          </a:xfrm>
        </p:spPr>
        <p:txBody>
          <a:bodyPr/>
          <a:lstStyle/>
          <a:p>
            <a:pPr algn="ctr"/>
            <a:r>
              <a:rPr lang="ru-RU" sz="2700" b="1" dirty="0" smtClean="0">
                <a:solidFill>
                  <a:srgbClr val="00B050"/>
                </a:solidFill>
              </a:rPr>
              <a:t>ВОПРОС №2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548680"/>
            <a:ext cx="6439602" cy="619268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/>
                <a:ea typeface="SimSun"/>
              </a:rPr>
              <a:t>Человеческий организм может существовать только за счет энергии, которая выделяется в процессе биологического окисления питательных веществ и запасается в форме АТФ. Энергия выделяется в процессе последовательного переноса электронов и протонов от окисляемого субстрата на молекулы ферментов электрон-транспортной цепи митохондрий. Конечным пунктом назначения электронов и протонов является так называемый конечный акцептор, вещество, без которого человек не может существовать и пяти минут</a:t>
            </a:r>
            <a:r>
              <a:rPr lang="ru-RU" dirty="0">
                <a:latin typeface="Times New Roman"/>
                <a:ea typeface="SimSun"/>
              </a:rPr>
              <a:t>. Какое вещество является конечным акцептором? </a:t>
            </a:r>
            <a:endParaRPr lang="ru-RU" dirty="0" smtClean="0">
              <a:latin typeface="Times New Roman"/>
              <a:ea typeface="SimSu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56977"/>
            <a:ext cx="2371150" cy="238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9833"/>
            <a:ext cx="20907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2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148"/>
            <a:ext cx="7467600" cy="65293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  <a:r>
              <a:rPr lang="ru-RU" dirty="0">
                <a:solidFill>
                  <a:srgbClr val="575F6D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№2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7467600" cy="4873752"/>
          </a:xfrm>
        </p:spPr>
        <p:txBody>
          <a:bodyPr/>
          <a:lstStyle/>
          <a:p>
            <a:r>
              <a:rPr lang="ru-RU" dirty="0" smtClean="0"/>
              <a:t>КИСЛОРОД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46165"/>
            <a:ext cx="2882680" cy="335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419"/>
            <a:ext cx="20732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Химия\Pictures\2014-06-05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98486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467600" cy="652934"/>
          </a:xfrm>
        </p:spPr>
        <p:txBody>
          <a:bodyPr/>
          <a:lstStyle/>
          <a:p>
            <a:pPr algn="ctr"/>
            <a:r>
              <a:rPr lang="ru-RU" sz="2700" b="1" dirty="0" smtClean="0">
                <a:solidFill>
                  <a:srgbClr val="00B050"/>
                </a:solidFill>
              </a:rPr>
              <a:t>ВОПРОС №3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90798" y="980728"/>
            <a:ext cx="6408712" cy="5459887"/>
          </a:xfrm>
        </p:spPr>
        <p:txBody>
          <a:bodyPr/>
          <a:lstStyle/>
          <a:p>
            <a:r>
              <a:rPr lang="ru-RU" dirty="0">
                <a:latin typeface="Times New Roman"/>
                <a:ea typeface="SimSun"/>
              </a:rPr>
              <a:t>Во что превращается конечный акцептор в результате присоединения водорода и электронов?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73" y="3542628"/>
            <a:ext cx="50958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64" y="-16977"/>
            <a:ext cx="2942051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 №3</a:t>
            </a:r>
            <a:r>
              <a:rPr lang="ru-RU" dirty="0" smtClean="0">
                <a:solidFill>
                  <a:srgbClr val="575F6D"/>
                </a:solidFill>
              </a:rPr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0378"/>
            <a:ext cx="4050286" cy="322110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7" y="27500"/>
            <a:ext cx="20732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3" t="331" r="522" b="-331"/>
          <a:stretch/>
        </p:blipFill>
        <p:spPr bwMode="auto">
          <a:xfrm>
            <a:off x="4572000" y="2409756"/>
            <a:ext cx="3865672" cy="444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2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67600" cy="7109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УГАДАЙКИ ОТ </a:t>
            </a:r>
            <a:r>
              <a:rPr lang="ru-RU" b="1" smtClean="0">
                <a:solidFill>
                  <a:srgbClr val="FF0000"/>
                </a:solidFill>
              </a:rPr>
              <a:t>проф. СЫРОВОЙ </a:t>
            </a:r>
            <a:r>
              <a:rPr lang="ru-RU" b="1" dirty="0" smtClean="0">
                <a:solidFill>
                  <a:srgbClr val="FF0000"/>
                </a:solidFill>
              </a:rPr>
              <a:t>А.О.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242014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08720"/>
            <a:ext cx="220954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4680520" cy="407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8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67600" cy="63408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УГАДАЙКА 1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48680"/>
            <a:ext cx="8784976" cy="6309320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400" b="1" dirty="0">
                <a:latin typeface="Times New Roman"/>
                <a:ea typeface="Calibri"/>
                <a:cs typeface="Times New Roman"/>
              </a:rPr>
              <a:t>Я – мистер Х, </a:t>
            </a:r>
            <a:r>
              <a:rPr lang="ru-RU" sz="3400" b="1" dirty="0" smtClean="0">
                <a:latin typeface="Times New Roman"/>
                <a:ea typeface="Calibri"/>
                <a:cs typeface="Times New Roman"/>
              </a:rPr>
              <a:t>я − </a:t>
            </a:r>
            <a:r>
              <a:rPr lang="ru-RU" sz="3400" b="1" dirty="0">
                <a:latin typeface="Times New Roman"/>
                <a:ea typeface="Calibri"/>
                <a:cs typeface="Times New Roman"/>
              </a:rPr>
              <a:t>вещество любви. Синтезируюсь в организме в начальном периоде возникновения чувства любви.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3400" b="1" dirty="0">
                <a:latin typeface="Times New Roman"/>
                <a:ea typeface="Calibri"/>
                <a:cs typeface="Times New Roman"/>
              </a:rPr>
              <a:t>Я выбрасываюсь в кровь, когда человек встречает объект симпатии. Пик моей концентрации наступает во время свиданий, а в перерывах между ними наблюдают резкое снижение </a:t>
            </a:r>
            <a:r>
              <a:rPr lang="ru-RU" sz="3400" b="1" dirty="0" smtClean="0">
                <a:latin typeface="Times New Roman"/>
                <a:ea typeface="Calibri"/>
                <a:cs typeface="Times New Roman"/>
              </a:rPr>
              <a:t>моей </a:t>
            </a:r>
            <a:r>
              <a:rPr lang="ru-RU" sz="3400" b="1" dirty="0">
                <a:latin typeface="Times New Roman"/>
                <a:ea typeface="Calibri"/>
                <a:cs typeface="Times New Roman"/>
              </a:rPr>
              <a:t>концентрации, что проявляется </a:t>
            </a:r>
            <a:r>
              <a:rPr lang="ru-RU" sz="3400" b="1" dirty="0" smtClean="0">
                <a:latin typeface="Times New Roman"/>
                <a:ea typeface="Calibri"/>
                <a:cs typeface="Times New Roman"/>
              </a:rPr>
              <a:t>в виде тоски. </a:t>
            </a:r>
            <a:r>
              <a:rPr lang="ru-RU" sz="3400" b="1" dirty="0">
                <a:latin typeface="Times New Roman"/>
                <a:ea typeface="Calibri"/>
                <a:cs typeface="Times New Roman"/>
              </a:rPr>
              <a:t>Постепенно организм привыкает ко мне, как и к любому другому </a:t>
            </a:r>
            <a:r>
              <a:rPr lang="ru-RU" sz="3400" b="1" dirty="0" err="1">
                <a:latin typeface="Times New Roman"/>
                <a:ea typeface="Calibri"/>
                <a:cs typeface="Times New Roman"/>
              </a:rPr>
              <a:t>амфетамину</a:t>
            </a:r>
            <a:r>
              <a:rPr lang="ru-RU" sz="3400" b="1" dirty="0">
                <a:latin typeface="Times New Roman"/>
                <a:ea typeface="Calibri"/>
                <a:cs typeface="Times New Roman"/>
              </a:rPr>
              <a:t>. Во время повышения моей концентрации наблюдаются повышенное сердцебиение и вегетативные реакции (жар, ощущение «бабочек в животе»).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640960" cy="648072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Романтическая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любовь может вспыхнуть буквально с первого взгляда. Синтез меня в мозгу и распределение по всей нервной системе играют роль при возникновении возбуждения, охватывающего нас при взгляде на любимого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человека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и стремления к нему, когда его нет с нами.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Меня легко найти и в шоколаде, и в сладостях (содержащих аспартам), в диетических напитках. И всё же все эти источники не дают того результата, какой даю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эндогенный я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т.е. если меня выделяет мозг.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Будьте осторожны, в организме я легко разрушаюсь ферментом </a:t>
            </a: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моноаминоксигеназой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2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960440" cy="425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32048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3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652934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1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811" y="1052736"/>
            <a:ext cx="7077129" cy="5544616"/>
          </a:xfrm>
        </p:spPr>
        <p:txBody>
          <a:bodyPr/>
          <a:lstStyle/>
          <a:p>
            <a:pPr indent="449580" algn="just">
              <a:spcAft>
                <a:spcPts val="0"/>
              </a:spcAft>
            </a:pP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Фенилэтиламин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(β-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фенилэтиламин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2-фенилэтиламин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фенэтиламин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1-амино-2-фенил-этан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) − химическое соединение, являющееся начальным соединением для некоторых природных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нейромедиаторов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а его производные являются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психоделиками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и стимуляторами.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Маслянистая жидкость, малорастворимая в воде (4,2 мл в 100 мл воды) и хорошо − в органических растворителях (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диэтиловый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эфир, этанол и др.)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91880" y="5013207"/>
            <a:ext cx="3816424" cy="162256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41" y="0"/>
            <a:ext cx="1923851" cy="27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2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650"/>
            <a:ext cx="7467600" cy="562074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УГАДАЙКА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404664"/>
            <a:ext cx="5712894" cy="6453336"/>
          </a:xfrm>
        </p:spPr>
        <p:txBody>
          <a:bodyPr>
            <a:normAutofit fontScale="70000" lnSpcReduction="2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900" b="1" dirty="0" smtClean="0">
                <a:latin typeface="Times New Roman"/>
                <a:ea typeface="Calibri"/>
                <a:cs typeface="Times New Roman"/>
              </a:rPr>
              <a:t>	Я </a:t>
            </a:r>
            <a:r>
              <a:rPr lang="ru-RU" sz="2900" b="1" dirty="0">
                <a:latin typeface="Times New Roman"/>
                <a:ea typeface="Calibri"/>
                <a:cs typeface="Times New Roman"/>
              </a:rPr>
              <a:t>принимаю участие в </a:t>
            </a:r>
            <a:r>
              <a:rPr lang="ru-RU" sz="2900" b="1" dirty="0" err="1">
                <a:latin typeface="Times New Roman"/>
                <a:ea typeface="Calibri"/>
                <a:cs typeface="Times New Roman"/>
              </a:rPr>
              <a:t>окислительно</a:t>
            </a:r>
            <a:r>
              <a:rPr lang="ru-RU" sz="2900" b="1" dirty="0">
                <a:latin typeface="Times New Roman"/>
                <a:ea typeface="Calibri"/>
                <a:cs typeface="Times New Roman"/>
              </a:rPr>
              <a:t>-восстановительных процессах, регуляции синтеза белков, играю важную роль в формировании костей и зубов, жировых отложений, я необходим для роста новых клеток, я замедляю процесс старения. Я поддерживаю ночное зрение путём образования пигмента родопсина глаз, способствую увлажнению глаз и предохраняю их от пересыхания. Меня применяют для поддерживания и восстановления эпителиальных тканей, из которых состоит кожа и слизистые, </a:t>
            </a:r>
            <a:r>
              <a:rPr lang="ru-RU" sz="2900" b="1" dirty="0" smtClean="0">
                <a:latin typeface="Times New Roman"/>
                <a:ea typeface="Calibri"/>
                <a:cs typeface="Times New Roman"/>
              </a:rPr>
              <a:t>для лечения </a:t>
            </a:r>
            <a:r>
              <a:rPr lang="ru-RU" sz="2900" b="1" dirty="0">
                <a:latin typeface="Times New Roman"/>
                <a:ea typeface="Calibri"/>
                <a:cs typeface="Times New Roman"/>
              </a:rPr>
              <a:t>всех заболеваний кожи, </a:t>
            </a:r>
            <a:r>
              <a:rPr lang="ru-RU" sz="2900" b="1" dirty="0" smtClean="0">
                <a:latin typeface="Times New Roman"/>
                <a:ea typeface="Calibri"/>
                <a:cs typeface="Times New Roman"/>
              </a:rPr>
              <a:t>ожогов, ран.</a:t>
            </a:r>
            <a:endParaRPr lang="ru-RU" sz="2900" b="1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25" y="3789040"/>
            <a:ext cx="327187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45" y="381503"/>
            <a:ext cx="305983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1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ВОПРОСЫ ОТ доц. МАКАРОВА В.А.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692696"/>
            <a:ext cx="8208912" cy="4873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32" y="1535832"/>
            <a:ext cx="5322168" cy="532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20480" cy="290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3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7467600" cy="562074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48680"/>
            <a:ext cx="8712968" cy="6309320"/>
          </a:xfrm>
        </p:spPr>
        <p:txBody>
          <a:bodyPr/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Витамин А</a:t>
            </a:r>
          </a:p>
          <a:p>
            <a:endParaRPr lang="ru-RU" dirty="0"/>
          </a:p>
        </p:txBody>
      </p:sp>
      <p:pic>
        <p:nvPicPr>
          <p:cNvPr id="4" name="Рисунок 3" descr="C:\Users\Химия\Pictures\All-trans-Retinol2.sv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4019550" cy="97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8" y="3068960"/>
            <a:ext cx="2826196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879708" y="1708976"/>
            <a:ext cx="5654675" cy="51123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00" y="8076"/>
            <a:ext cx="1800200" cy="254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1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67600" cy="562074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УГАДАЙКА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48680"/>
            <a:ext cx="9036496" cy="6192688"/>
          </a:xfrm>
        </p:spPr>
        <p:txBody>
          <a:bodyPr>
            <a:normAutofit fontScale="92500" lnSpcReduction="10000"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Меня называют </a:t>
            </a: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мироновокислым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калием, я (≈4%) нахожусь в семенах чёрной гор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ч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ицы (</a:t>
            </a:r>
            <a:r>
              <a:rPr lang="en-US" b="1" dirty="0" err="1" smtClean="0">
                <a:latin typeface="Times New Roman"/>
                <a:ea typeface="Calibri"/>
                <a:cs typeface="Times New Roman"/>
              </a:rPr>
              <a:t>Sinaps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 alba)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. Состою из двух частей: сахарной (</a:t>
            </a: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гликон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) и несахарной (</a:t>
            </a: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агликон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).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чистом виде Я представляю собой белые блестящие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иглы,                       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t</a:t>
            </a:r>
            <a:r>
              <a:rPr lang="ru-RU" b="1" baseline="-25000" dirty="0" err="1" smtClean="0">
                <a:latin typeface="Times New Roman"/>
                <a:ea typeface="Calibri"/>
                <a:cs typeface="Times New Roman"/>
              </a:rPr>
              <a:t>пл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при 126−127°; в воде легко растворим, трудно в холодном спирте, легко в горячем, нерастворим в эфире; мой водный раствор нейтральной реакции, горького вкуса. Я оптически активен, вращаю плоскость поляризации влево. Под влиянием фермента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мирозина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я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присоединяю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воду и распадаюсь на глюкозу, кислую серно-калиевую соль и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изороданистый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аллил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(эфирное горчичное масло):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C</a:t>
            </a:r>
            <a:r>
              <a:rPr lang="en-US" b="1" baseline="-25000" dirty="0" smtClean="0">
                <a:latin typeface="Times New Roman"/>
                <a:ea typeface="Calibri"/>
                <a:cs typeface="Times New Roman"/>
              </a:rPr>
              <a:t>10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H</a:t>
            </a:r>
            <a:r>
              <a:rPr lang="en-US" b="1" baseline="-25000" dirty="0" smtClean="0">
                <a:latin typeface="Times New Roman"/>
                <a:ea typeface="Calibri"/>
                <a:cs typeface="Times New Roman"/>
              </a:rPr>
              <a:t>16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O</a:t>
            </a:r>
            <a:r>
              <a:rPr lang="en-US" b="1" baseline="-25000" dirty="0" smtClean="0">
                <a:latin typeface="Times New Roman"/>
                <a:ea typeface="Calibri"/>
                <a:cs typeface="Times New Roman"/>
              </a:rPr>
              <a:t>9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S</a:t>
            </a:r>
            <a:r>
              <a:rPr lang="en-US" b="1" baseline="-25000" dirty="0" smtClean="0">
                <a:latin typeface="Times New Roman"/>
                <a:ea typeface="Calibri"/>
                <a:cs typeface="Times New Roman"/>
              </a:rPr>
              <a:t>2</a:t>
            </a:r>
            <a:r>
              <a:rPr lang="en-US" b="1" dirty="0" smtClean="0">
                <a:latin typeface="Times New Roman"/>
                <a:ea typeface="Calibri"/>
                <a:cs typeface="Times New Roman"/>
              </a:rPr>
              <a:t>NK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∙H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2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O + H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2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 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→ C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6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H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12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O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6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+ KHSO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4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+ SCNC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3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H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5</a:t>
            </a:r>
            <a:endParaRPr lang="ru-RU" b="1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568952" cy="6480720"/>
          </a:xfrm>
        </p:spPr>
        <p:txBody>
          <a:bodyPr/>
          <a:lstStyle/>
          <a:p>
            <a:pPr lvl="0" indent="449580" algn="just">
              <a:lnSpc>
                <a:spcPct val="150000"/>
              </a:lnSpc>
              <a:buClr>
                <a:srgbClr val="FE8637"/>
              </a:buClr>
            </a:pPr>
            <a:r>
              <a:rPr lang="ru-RU" sz="19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Острота столовой горчицы, равно как действие горчичников, обусловлены именно тем, что я распадаюсь под влиянием </a:t>
            </a:r>
            <a:r>
              <a:rPr lang="ru-RU" sz="19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мирозина</a:t>
            </a:r>
            <a:r>
              <a:rPr lang="ru-RU" sz="19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с образованием </a:t>
            </a:r>
            <a:r>
              <a:rPr lang="ru-RU" sz="19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аллилизотиоцианата</a:t>
            </a:r>
            <a:r>
              <a:rPr lang="ru-RU" sz="19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lvl="0" indent="449580" algn="just">
              <a:lnSpc>
                <a:spcPct val="150000"/>
              </a:lnSpc>
              <a:buClr>
                <a:srgbClr val="FE8637"/>
              </a:buClr>
            </a:pPr>
            <a:r>
              <a:rPr lang="ru-RU" sz="19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Кто Я?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59"/>
            <a:ext cx="4176464" cy="437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5921"/>
            <a:ext cx="424847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5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262360"/>
            <a:ext cx="8712968" cy="6264696"/>
          </a:xfrm>
        </p:spPr>
        <p:txBody>
          <a:bodyPr/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b="1" dirty="0" smtClean="0">
                <a:latin typeface="Times New Roman"/>
                <a:ea typeface="Calibri"/>
                <a:cs typeface="Times New Roman"/>
              </a:rPr>
              <a:t>S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гликозид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синигрин</a:t>
            </a:r>
            <a:endParaRPr lang="ru-RU" b="1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780" y="2684690"/>
            <a:ext cx="4032448" cy="41733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9318"/>
            <a:ext cx="748883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40" y="0"/>
            <a:ext cx="1440160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4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67600" cy="64807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УГАДАЙКА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692696"/>
            <a:ext cx="8568952" cy="4873752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Я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простейший представитель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тиолов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газ, который образуется в толстом кишечнике при микробном гниении серосодержащих продуктов. У меня очень резкий и неприятный запах, который ощущается в очень маленьких количествах ( 1 часть в 5-10 частях воздуха), поэтому меня добавляют к газу метану как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одорант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для определения его взрывоопасности (т.к. метан запаха не имеет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).</a:t>
            </a: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Кто я?</a:t>
            </a:r>
            <a:endParaRPr lang="ru-RU" b="1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5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241232" cy="648072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692696"/>
            <a:ext cx="7467600" cy="4873752"/>
          </a:xfrm>
        </p:spPr>
        <p:txBody>
          <a:bodyPr/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b="1" dirty="0">
                <a:latin typeface="Times New Roman"/>
                <a:ea typeface="Calibri"/>
                <a:cs typeface="Times New Roman"/>
              </a:rPr>
              <a:t>CH</a:t>
            </a:r>
            <a:r>
              <a:rPr lang="en-US" b="1" baseline="-25000" dirty="0">
                <a:latin typeface="Times New Roman"/>
                <a:ea typeface="Calibri"/>
                <a:cs typeface="Times New Roman"/>
              </a:rPr>
              <a:t>3 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−SH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метилмеркаптан</a:t>
            </a: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55318"/>
            <a:ext cx="31337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28550" y="2492896"/>
            <a:ext cx="4029075" cy="388843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0"/>
            <a:ext cx="1977427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57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67600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ВОПРОСЫ от доц. АНДРЕЕВОЙ С.В.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ВОПРОС №1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522" y="764704"/>
            <a:ext cx="9036496" cy="6077807"/>
          </a:xfrm>
        </p:spPr>
        <p:txBody>
          <a:bodyPr>
            <a:normAutofit fontScale="85000" lnSpcReduction="10000"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Полипептидная структура гормонов гипофиза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а) Окситоцина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б) Вазопрессина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Как известно, окситоцин вызывает сокращение гладкой мускулатуры, а вазопрессин поддерживает баланс жидкости в организме. 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Выберите формулы аминокислот и расположите их в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последовательности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полипептидных цепей: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а) Окситоцина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б)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Вазопрессина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Чем отличаются структуры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окситоцина и вазопрессина?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88" y="1124744"/>
            <a:ext cx="624719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87" y="2204864"/>
            <a:ext cx="624719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2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467600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 № 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118" y="692696"/>
            <a:ext cx="8809353" cy="5976664"/>
          </a:xfrm>
        </p:spPr>
        <p:txBody>
          <a:bodyPr/>
          <a:lstStyle/>
          <a:p>
            <a:r>
              <a:rPr lang="ru-RU" dirty="0"/>
              <a:t>Последовательность аминокислот в структуре: </a:t>
            </a:r>
          </a:p>
          <a:p>
            <a:pPr marL="0" indent="0">
              <a:buNone/>
            </a:pPr>
            <a:r>
              <a:rPr lang="ru-RU" dirty="0"/>
              <a:t>а) Окситоцина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б</a:t>
            </a:r>
            <a:r>
              <a:rPr lang="ru-RU" dirty="0"/>
              <a:t>) </a:t>
            </a:r>
            <a:r>
              <a:rPr lang="ru-RU" dirty="0" smtClean="0"/>
              <a:t>Вазопрессина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Структуры указанных гормонов отличаются двумя аминокислотными фрагментами. Вместо лейцина и изолейцина в окситоцине (а), вазопрессин (б) содержит аргинин и </a:t>
            </a:r>
            <a:r>
              <a:rPr lang="ru-RU" dirty="0" err="1" smtClean="0"/>
              <a:t>фенилаланин</a:t>
            </a:r>
            <a:r>
              <a:rPr lang="ru-RU" dirty="0" smtClean="0"/>
              <a:t>.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7" y="1628800"/>
            <a:ext cx="836194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6" y="3047999"/>
            <a:ext cx="8216941" cy="131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15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80855"/>
            <a:ext cx="4896544" cy="180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332656"/>
            <a:ext cx="9396536" cy="6803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-100" dirty="0" smtClean="0">
                <a:solidFill>
                  <a:schemeClr val="accent1"/>
                </a:solidFill>
              </a:rPr>
              <a:t>ЛАБОРАТОРНЫЙ ОПЫТ ОТ доц. Андреевой С.В.</a:t>
            </a:r>
            <a:br>
              <a:rPr lang="ru-RU" b="1" spc="-100" dirty="0" smtClean="0">
                <a:solidFill>
                  <a:schemeClr val="accent1"/>
                </a:solidFill>
              </a:rPr>
            </a:br>
            <a:r>
              <a:rPr lang="ru-RU" b="1" spc="-100" dirty="0" smtClean="0">
                <a:solidFill>
                  <a:schemeClr val="accent1"/>
                </a:solidFill>
              </a:rPr>
              <a:t>ВОПРОС №2</a:t>
            </a:r>
            <a:endParaRPr lang="ru-RU" b="1" spc="-1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31162"/>
            <a:ext cx="8568952" cy="4873752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 двух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пробах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находятся растворы глюкозы и яичного белка. С помощью необходимых реактивов идентифицируйте глюкозу и белок.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17245"/>
            <a:ext cx="3563888" cy="214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17245"/>
            <a:ext cx="3707904" cy="215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89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9144000" cy="6193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ОТВЕТ №2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9118" y="725725"/>
            <a:ext cx="8843541" cy="4873752"/>
          </a:xfrm>
        </p:spPr>
        <p:txBody>
          <a:bodyPr/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При добавлении к исследуемым растворам реактивов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CuSO</a:t>
            </a:r>
            <a:r>
              <a:rPr lang="ru-RU" baseline="-25000" dirty="0">
                <a:latin typeface="Times New Roman"/>
                <a:ea typeface="Calibri"/>
                <a:cs typeface="Times New Roman"/>
              </a:rPr>
              <a:t>4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NaOH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 пробирке с глюкозой наблюдается синее окрашивание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хелата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меди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(ІІ)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в пробирке с белком – фиолетовое окрашивание (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биуретовая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проба)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66" y="2348880"/>
            <a:ext cx="5886450" cy="2000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1855203" y="4712812"/>
            <a:ext cx="4536504" cy="1735608"/>
            <a:chOff x="0" y="0"/>
            <a:chExt cx="3076575" cy="122872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275" y="0"/>
              <a:ext cx="1257300" cy="895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5" y="9525"/>
              <a:ext cx="1247775" cy="3143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" y="381000"/>
              <a:ext cx="581025" cy="438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1247775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cxnSp>
          <p:nvCxnSpPr>
            <p:cNvPr id="10" name="Прямая соединительная линия 9"/>
            <p:cNvCxnSpPr>
              <a:cxnSpLocks noChangeShapeType="1"/>
            </p:cNvCxnSpPr>
            <p:nvPr/>
          </p:nvCxnSpPr>
          <p:spPr bwMode="auto">
            <a:xfrm>
              <a:off x="1219200" y="447675"/>
              <a:ext cx="714375" cy="9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4349130"/>
            <a:ext cx="2195736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5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7249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ВОПРОС № 1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700808"/>
            <a:ext cx="7467600" cy="4873752"/>
          </a:xfrm>
        </p:spPr>
        <p:txBody>
          <a:bodyPr/>
          <a:lstStyle/>
          <a:p>
            <a:pPr lvl="0" indent="449580" algn="ctr">
              <a:lnSpc>
                <a:spcPct val="150000"/>
              </a:lnSpc>
              <a:buClr>
                <a:srgbClr val="FE8637"/>
              </a:buClr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Почему у свиного жира и других природных жиров нет точной температуры плавления?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288" y="1279"/>
            <a:ext cx="2553072" cy="19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8960"/>
            <a:ext cx="57531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7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67600" cy="5809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КРОССВОРД от доц. ШАПОВАЛ Л.Г.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36848"/>
            <a:ext cx="2708973" cy="245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59057914"/>
              </p:ext>
            </p:extLst>
          </p:nvPr>
        </p:nvGraphicFramePr>
        <p:xfrm>
          <a:off x="395536" y="764704"/>
          <a:ext cx="8095263" cy="5891767"/>
        </p:xfrm>
        <a:graphic>
          <a:graphicData uri="http://schemas.openxmlformats.org/drawingml/2006/table">
            <a:tbl>
              <a:tblPr firstRow="1" firstCol="1" bandRow="1"/>
              <a:tblGrid>
                <a:gridCol w="3769734"/>
                <a:gridCol w="4325529"/>
              </a:tblGrid>
              <a:tr h="2642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горизонтали: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Не восстанавливающий дисахарид.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Небелковая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часть гемоглобина.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Одноосновная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диаминокислота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4.Гидрокси кислота, принимающая участие в цикле Кребса.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Производное пурина.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В состав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гема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входит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гетероцикл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9459" marR="494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9459" marR="494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9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9459" marR="494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вертикали: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Животный крахмал.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Число, характеризующее меру ненасыщенности жира.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Связь с помощью которой связываются аминокислотные остатки в белках.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Структура содержащая макроэргические связи.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Производное пиримидина.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Одноосновная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моноаминокислота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459" marR="4945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2" y="3387824"/>
            <a:ext cx="36004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7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</a:rPr>
              <a:t>ОТВЕТ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22945831"/>
              </p:ext>
            </p:extLst>
          </p:nvPr>
        </p:nvGraphicFramePr>
        <p:xfrm>
          <a:off x="35318" y="476672"/>
          <a:ext cx="8568952" cy="6057900"/>
        </p:xfrm>
        <a:graphic>
          <a:graphicData uri="http://schemas.openxmlformats.org/drawingml/2006/table">
            <a:tbl>
              <a:tblPr firstRow="1" firstCol="1" bandRow="1"/>
              <a:tblGrid>
                <a:gridCol w="4284476"/>
                <a:gridCol w="4284476"/>
              </a:tblGrid>
              <a:tr h="30243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горизонтали: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САХАРОЗА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ГЕМ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ЛИЗИН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ЛИМОННАЯ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АДЕНИН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ПИРРОЛ</a:t>
                      </a:r>
                      <a:endParaRPr lang="ru-RU" sz="9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014" marR="4201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014" marR="4201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07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014" marR="4201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вертикали: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ГЛИКОГЕН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ЙОДНОЕ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АМИДНАЯ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АТФ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ЦИТОЗИН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ВАЛИН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014" marR="4201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1"/>
            <a:ext cx="3726338" cy="368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52695"/>
            <a:ext cx="309634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4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87"/>
            <a:ext cx="9144000" cy="168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50" y="1749299"/>
            <a:ext cx="5220580" cy="393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5103674"/>
            <a:ext cx="81369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СПАСИБО ЗА УЧАСТИЕ!!!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7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67600" cy="652934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№ 1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11507"/>
            <a:ext cx="1800200" cy="227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9" y="3140968"/>
            <a:ext cx="4496009" cy="214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7467600" cy="4873752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Так как они состоят из смеси различных глицеридов жирных кислот, а не </a:t>
            </a:r>
            <a:r>
              <a:rPr lang="ru-RU" dirty="0" smtClean="0">
                <a:latin typeface="Times New Roman"/>
                <a:ea typeface="Calibri"/>
              </a:rPr>
              <a:t>являются индивидуальным химическим соединением.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0005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65293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</a:rPr>
              <a:t>ВОПРОС № </a:t>
            </a:r>
            <a:r>
              <a:rPr lang="ru-RU" b="1" dirty="0" smtClean="0">
                <a:solidFill>
                  <a:srgbClr val="0000CC"/>
                </a:solidFill>
              </a:rPr>
              <a:t>2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Какое органическое вещество может быть лекарственным препаратом и взрывчатым веществом?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26" y="-16977"/>
            <a:ext cx="2387874" cy="178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07704" y="3212976"/>
            <a:ext cx="5274469" cy="33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58092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 №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050"/>
            <a:ext cx="179863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62270" y="744178"/>
            <a:ext cx="6264696" cy="3096344"/>
          </a:xfrm>
        </p:spPr>
        <p:txBody>
          <a:bodyPr/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Нитроглицерин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в небольших количествах является лекарственным препаратом, а в больших концентрациях – взрывчатым веществом.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5" y="3573016"/>
            <a:ext cx="4211960" cy="31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87845"/>
            <a:ext cx="2512318" cy="16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28" y="4145633"/>
            <a:ext cx="3563888" cy="267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22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294"/>
            <a:ext cx="7467600" cy="65293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</a:rPr>
              <a:t>ВОПРОС № </a:t>
            </a:r>
            <a:r>
              <a:rPr lang="ru-RU" b="1" dirty="0" smtClean="0">
                <a:solidFill>
                  <a:srgbClr val="0000CC"/>
                </a:solidFill>
              </a:rPr>
              <a:t>3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5" y="-4024"/>
            <a:ext cx="2136413" cy="16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45935"/>
            <a:ext cx="2088232" cy="19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01946"/>
            <a:ext cx="1646226" cy="16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07125" y="796633"/>
            <a:ext cx="6793210" cy="554461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Clr>
                <a:srgbClr val="FE8637"/>
              </a:buClr>
              <a:buNone/>
            </a:pPr>
            <a:r>
              <a:rPr lang="ru-RU" dirty="0">
                <a:latin typeface="Times New Roman"/>
                <a:ea typeface="Calibri"/>
              </a:rPr>
              <a:t>С какими из приведенных </a:t>
            </a:r>
            <a:r>
              <a:rPr lang="ru-RU" dirty="0" smtClean="0">
                <a:latin typeface="Times New Roman"/>
                <a:ea typeface="Calibri"/>
              </a:rPr>
              <a:t>соединений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хлорид железа (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</a:rPr>
              <a:t>ІІІ)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</a:rPr>
              <a:t>FeCl</a:t>
            </a:r>
            <a:r>
              <a:rPr lang="en-US" baseline="-25000" dirty="0" smtClean="0">
                <a:solidFill>
                  <a:prstClr val="black"/>
                </a:solidFill>
                <a:latin typeface="Times New Roman"/>
                <a:ea typeface="Calibri"/>
              </a:rPr>
              <a:t>3</a:t>
            </a:r>
            <a:r>
              <a:rPr lang="ru-RU" baseline="-250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600" dirty="0" smtClean="0">
                <a:solidFill>
                  <a:prstClr val="black"/>
                </a:solidFill>
                <a:latin typeface="Times New Roman"/>
                <a:ea typeface="Calibri"/>
              </a:rPr>
              <a:t>может </a:t>
            </a:r>
            <a:r>
              <a:rPr lang="ru-RU" sz="2600" dirty="0">
                <a:solidFill>
                  <a:prstClr val="black"/>
                </a:solidFill>
                <a:latin typeface="Times New Roman"/>
                <a:ea typeface="Calibri"/>
              </a:rPr>
              <a:t>образовывать соединение, имеющее фиолетовую окраску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</a:rPr>
              <a:t>?</a:t>
            </a:r>
            <a:endParaRPr lang="ru-RU" sz="2200" dirty="0">
              <a:solidFill>
                <a:prstClr val="black"/>
              </a:solidFill>
            </a:endParaRPr>
          </a:p>
          <a:p>
            <a:pPr lvl="0">
              <a:buClr>
                <a:srgbClr val="FE8637"/>
              </a:buClr>
            </a:pPr>
            <a:endParaRPr lang="ru-RU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анилин</a:t>
            </a:r>
            <a:endParaRPr lang="ru-RU" b="1" dirty="0" smtClean="0">
              <a:latin typeface="Times New Roman"/>
              <a:ea typeface="Calibri"/>
            </a:endParaRPr>
          </a:p>
          <a:p>
            <a:endParaRPr lang="ru-RU" b="1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бензойная кислота</a:t>
            </a:r>
          </a:p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фенол</a:t>
            </a:r>
          </a:p>
          <a:p>
            <a:endParaRPr lang="ru-RU" dirty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толуол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07" y="1597290"/>
            <a:ext cx="90880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58" y="3804229"/>
            <a:ext cx="8477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52311"/>
            <a:ext cx="988102" cy="152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0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652934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  №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832"/>
            <a:ext cx="179863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548680"/>
            <a:ext cx="7467600" cy="4873752"/>
          </a:xfrm>
        </p:spPr>
        <p:txBody>
          <a:bodyPr/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 водных растворах одноатомные фенолы с хлоридом железа (</a:t>
            </a:r>
            <a:r>
              <a:rPr lang="uk-UA" dirty="0">
                <a:latin typeface="Times New Roman"/>
                <a:ea typeface="Calibri"/>
                <a:cs typeface="Times New Roman"/>
              </a:rPr>
              <a:t>ІІІ)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образуют комплексы фенолятов</a:t>
            </a:r>
            <a:r>
              <a:rPr lang="uk-UA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которые имеют фиолетовую окраску</a:t>
            </a:r>
            <a:r>
              <a:rPr lang="uk-UA" dirty="0"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1930"/>
            <a:ext cx="2867025" cy="24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313132"/>
            <a:ext cx="5291806" cy="240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3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1040</TotalTime>
  <Words>1177</Words>
  <Application>Microsoft Office PowerPoint</Application>
  <PresentationFormat>Экран (4:3)</PresentationFormat>
  <Paragraphs>180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Эркер</vt:lpstr>
      <vt:lpstr>ISIS/Draw Sketch</vt:lpstr>
      <vt:lpstr>ХАРЬКОВСКИЙ НАЦИОНАЛЬНЫЙ МЕДИЦИНСКИЙ УНИВЕРСИТЕТ  </vt:lpstr>
      <vt:lpstr>СТРУКТУРА БРЕЙН РИНГА «ПОЗНАЙ ХИМИЮ»</vt:lpstr>
      <vt:lpstr>ВОПРОСЫ ОТ доц. МАКАРОВА В.А.</vt:lpstr>
      <vt:lpstr>ВОПРОС № 1</vt:lpstr>
      <vt:lpstr>ОТВЕТ  № 1</vt:lpstr>
      <vt:lpstr>ВОПРОС № 2</vt:lpstr>
      <vt:lpstr>ОТВЕТ  № 2</vt:lpstr>
      <vt:lpstr>ВОПРОС № 3</vt:lpstr>
      <vt:lpstr>ОТВЕТ  № 3</vt:lpstr>
      <vt:lpstr>ВОПРОС № 4</vt:lpstr>
      <vt:lpstr>ОТВЕТ  № 4</vt:lpstr>
      <vt:lpstr>ВОПРОС от доц. ШАПОВАЛ Л.Г. СОБЕРЁМ ЦИКЛ КРЕБСА</vt:lpstr>
      <vt:lpstr>ОТВЕТ ЦИКЛ КРЕБСА</vt:lpstr>
      <vt:lpstr>ТЕСТ  от доц. ПЕТЮНИНОЙ В. Н.</vt:lpstr>
      <vt:lpstr>ОТВЕТ</vt:lpstr>
      <vt:lpstr>ЛЕГО от доц. ПЕТЮНИНОЙ В.Н.</vt:lpstr>
      <vt:lpstr>ОТВЕТ</vt:lpstr>
      <vt:lpstr>ВОПРОСЫ ОТ доц. ГРАБОВЕЦКОЙ Е.Р. ВОПРОС №1</vt:lpstr>
      <vt:lpstr>ОТВЕТ № 1 </vt:lpstr>
      <vt:lpstr>ВОПРОС №2</vt:lpstr>
      <vt:lpstr>ОТВЕТ №2</vt:lpstr>
      <vt:lpstr>ВОПРОС №3</vt:lpstr>
      <vt:lpstr>ОТВЕТ №3 </vt:lpstr>
      <vt:lpstr>УГАДАЙКИ ОТ проф. СЫРОВОЙ А.О.</vt:lpstr>
      <vt:lpstr>УГАДАЙКА 1</vt:lpstr>
      <vt:lpstr>Презентация PowerPoint</vt:lpstr>
      <vt:lpstr>Презентация PowerPoint</vt:lpstr>
      <vt:lpstr>ОТВЕТ 1</vt:lpstr>
      <vt:lpstr>УГАДАЙКА 2</vt:lpstr>
      <vt:lpstr>ОТВЕТ 2</vt:lpstr>
      <vt:lpstr>УГАДАЙКА 3</vt:lpstr>
      <vt:lpstr>Презентация PowerPoint</vt:lpstr>
      <vt:lpstr>ОТВЕТ 3</vt:lpstr>
      <vt:lpstr>УГАДАЙКА 4</vt:lpstr>
      <vt:lpstr>ОТВЕТ 4</vt:lpstr>
      <vt:lpstr>ВОПРОСЫ от доц. АНДРЕЕВОЙ С.В. ВОПРОС №1</vt:lpstr>
      <vt:lpstr>ОТВЕТ № 1</vt:lpstr>
      <vt:lpstr>ЛАБОРАТОРНЫЙ ОПЫТ ОТ доц. Андреевой С.В. ВОПРОС №2</vt:lpstr>
      <vt:lpstr>ОТВЕТ №2</vt:lpstr>
      <vt:lpstr>КРОССВОРД от доц. ШАПОВАЛ Л.Г.</vt:lpstr>
      <vt:lpstr>ОТВЕТ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Химия</dc:creator>
  <cp:lastModifiedBy>Химия</cp:lastModifiedBy>
  <cp:revision>108</cp:revision>
  <cp:lastPrinted>2014-06-11T10:20:43Z</cp:lastPrinted>
  <dcterms:created xsi:type="dcterms:W3CDTF">2014-05-05T06:05:30Z</dcterms:created>
  <dcterms:modified xsi:type="dcterms:W3CDTF">2014-06-18T07:56:24Z</dcterms:modified>
</cp:coreProperties>
</file>