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20"/>
  </p:notesMasterIdLst>
  <p:handoutMasterIdLst>
    <p:handoutMasterId r:id="rId21"/>
  </p:handoutMasterIdLst>
  <p:sldIdLst>
    <p:sldId id="28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84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4" r:id="rId1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5" d="100"/>
          <a:sy n="65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248124183069906"/>
          <c:y val="1.2765957446808533E-2"/>
          <c:w val="0.65719496864255977"/>
          <c:h val="0.9893617021276581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2.515453689742941E-6"/>
                  <c:y val="2.268884761336486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3.4796570208930114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3892523719470675E-3"/>
                  <c:y val="-1.5948243776953387E-1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2595015812980424E-3"/>
                  <c:y val="2.7398874180260042E-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3892523719470675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2595015812980424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3892523719470675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2595015812980424E-3"/>
                  <c:y val="2.7398874180260042E-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2595015812980424E-3"/>
                  <c:y val="6.3792975107813735E-1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2595015812980424E-3"/>
                  <c:y val="6.3792975107813735E-1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2595015812980424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2595015812980424E-3"/>
                  <c:y val="2.7398874180260042E-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6.3892523719470675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92523719470675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6.3892523719470675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6.3892523719470675E-3"/>
                  <c:y val="1.2758595021562725E-1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Sheet1!$B$2:$B$17</c:f>
              <c:numCache>
                <c:formatCode>0.00</c:formatCode>
                <c:ptCount val="16"/>
                <c:pt idx="0">
                  <c:v>3.4</c:v>
                </c:pt>
                <c:pt idx="1">
                  <c:v>2.8</c:v>
                </c:pt>
                <c:pt idx="2">
                  <c:v>4.2</c:v>
                </c:pt>
                <c:pt idx="3">
                  <c:v>4.3</c:v>
                </c:pt>
                <c:pt idx="4">
                  <c:v>4.7</c:v>
                </c:pt>
                <c:pt idx="5">
                  <c:v>3.9</c:v>
                </c:pt>
                <c:pt idx="6">
                  <c:v>4.0999999999999996</c:v>
                </c:pt>
                <c:pt idx="7">
                  <c:v>3.4</c:v>
                </c:pt>
                <c:pt idx="8">
                  <c:v>4.2</c:v>
                </c:pt>
                <c:pt idx="9">
                  <c:v>4.2</c:v>
                </c:pt>
                <c:pt idx="10">
                  <c:v>1.2</c:v>
                </c:pt>
                <c:pt idx="11">
                  <c:v>4.2</c:v>
                </c:pt>
                <c:pt idx="12">
                  <c:v>4.7</c:v>
                </c:pt>
                <c:pt idx="13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2061440"/>
        <c:axId val="112046848"/>
      </c:barChart>
      <c:catAx>
        <c:axId val="1120614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2046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046848"/>
        <c:scaling>
          <c:orientation val="minMax"/>
        </c:scaling>
        <c:delete val="1"/>
        <c:axPos val="t"/>
        <c:numFmt formatCode="0.00" sourceLinked="1"/>
        <c:majorTickMark val="out"/>
        <c:minorTickMark val="none"/>
        <c:tickLblPos val="nextTo"/>
        <c:crossAx val="112061440"/>
        <c:crosses val="autoZero"/>
        <c:crossBetween val="between"/>
      </c:valAx>
      <c:spPr>
        <a:noFill/>
        <a:ln w="25392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8.7920226605645954E-2"/>
          <c:y val="0"/>
          <c:w val="0.90972508430962873"/>
          <c:h val="0.9893617021276579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F79646">
                <a:lumMod val="60000"/>
                <a:lumOff val="40000"/>
              </a:srgbClr>
            </a:solidFill>
            <a:ln w="1266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5250718593366713E-6"/>
                  <c:y val="2.26893162189245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7578834847675E-3"/>
                  <c:y val="-4.550133266075427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389252371947071E-3"/>
                  <c:y val="-1.594824377695341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2595015812980424E-3"/>
                  <c:y val="2.7398874180260064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38925237194707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259501581298042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38925237194707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2595015812980424E-3"/>
                  <c:y val="2.7398874180260064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2595015812980424E-3"/>
                  <c:y val="6.379297510781388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2595015812980424E-3"/>
                  <c:y val="6.379297510781388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259501581298042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2595015812980424E-3"/>
                  <c:y val="2.7398874180260064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6.38925237194707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925237194707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6.38925237194707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6.389252371947071E-3"/>
                  <c:y val="1.2758595021562747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32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Sheet1!$B$2:$B$17</c:f>
              <c:numCache>
                <c:formatCode>0.00</c:formatCode>
                <c:ptCount val="16"/>
                <c:pt idx="0">
                  <c:v>3.14</c:v>
                </c:pt>
                <c:pt idx="1">
                  <c:v>4.2</c:v>
                </c:pt>
                <c:pt idx="2">
                  <c:v>3.7</c:v>
                </c:pt>
                <c:pt idx="3">
                  <c:v>4.5</c:v>
                </c:pt>
                <c:pt idx="4">
                  <c:v>3.3</c:v>
                </c:pt>
                <c:pt idx="5">
                  <c:v>3.2</c:v>
                </c:pt>
                <c:pt idx="6">
                  <c:v>4.5</c:v>
                </c:pt>
                <c:pt idx="7">
                  <c:v>3.9</c:v>
                </c:pt>
                <c:pt idx="8">
                  <c:v>4.8</c:v>
                </c:pt>
                <c:pt idx="9">
                  <c:v>4.8</c:v>
                </c:pt>
                <c:pt idx="10">
                  <c:v>1.2</c:v>
                </c:pt>
                <c:pt idx="11">
                  <c:v>3.2</c:v>
                </c:pt>
                <c:pt idx="12">
                  <c:v>4.8</c:v>
                </c:pt>
                <c:pt idx="13">
                  <c:v>4.3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2305280"/>
        <c:axId val="112308224"/>
      </c:barChart>
      <c:catAx>
        <c:axId val="1123052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6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12308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308224"/>
        <c:scaling>
          <c:orientation val="minMax"/>
        </c:scaling>
        <c:delete val="1"/>
        <c:axPos val="t"/>
        <c:numFmt formatCode="0.00" sourceLinked="1"/>
        <c:majorTickMark val="out"/>
        <c:minorTickMark val="none"/>
        <c:tickLblPos val="nextTo"/>
        <c:crossAx val="112305280"/>
        <c:crosses val="autoZero"/>
        <c:crossBetween val="between"/>
      </c:valAx>
      <c:spPr>
        <a:noFill/>
        <a:ln w="2538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24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7.4964787236114563E-2"/>
          <c:y val="2.4952543422594758E-2"/>
          <c:w val="0.92503521276388589"/>
          <c:h val="0.97434654341148563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4F81BD">
                <a:lumMod val="50000"/>
              </a:srgbClr>
            </a:solidFill>
            <a:ln w="1267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5250718593366713E-6"/>
                  <c:y val="3.0139016873759507E-3"/>
                </c:manualLayout>
              </c:layout>
              <c:spPr>
                <a:noFill/>
                <a:ln w="2534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974225407724434E-3"/>
                  <c:y val="-4.5512489376947613E-4"/>
                </c:manualLayout>
              </c:layout>
              <c:spPr>
                <a:noFill/>
                <a:ln w="2534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3785785994925506E-4"/>
                  <c:y val="-2.2042833813800821E-3"/>
                </c:manualLayout>
              </c:layout>
              <c:spPr>
                <a:noFill/>
                <a:ln w="2534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2595015812980424E-3"/>
                  <c:y val="2.7398874180260111E-7"/>
                </c:manualLayout>
              </c:layout>
              <c:spPr>
                <a:noFill/>
                <a:ln w="2534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784888301836318E-3"/>
                  <c:y val="4.4090875006248904E-3"/>
                </c:manualLayout>
              </c:layout>
              <c:spPr>
                <a:noFill/>
                <a:ln w="2534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2595015812980424E-3"/>
                  <c:y val="0"/>
                </c:manualLayout>
              </c:layout>
              <c:spPr>
                <a:noFill/>
                <a:ln w="2534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6755414930743159E-4"/>
                  <c:y val="1.735792882416003E-7"/>
                </c:manualLayout>
              </c:layout>
              <c:spPr>
                <a:noFill/>
                <a:ln w="2534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3268983907036587E-5"/>
                  <c:y val="5.2073786472480109E-7"/>
                </c:manualLayout>
              </c:layout>
              <c:spPr>
                <a:noFill/>
                <a:ln w="2534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486809931637233E-3"/>
                  <c:y val="1.735792882416003E-7"/>
                </c:manualLayout>
              </c:layout>
              <c:spPr>
                <a:noFill/>
                <a:ln w="2534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3379646269867068E-5"/>
                  <c:y val="-2.2042833813801623E-3"/>
                </c:manualLayout>
              </c:layout>
              <c:spPr>
                <a:noFill/>
                <a:ln w="2534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5.6649170209337775E-3"/>
                  <c:y val="4.4092610799131354E-3"/>
                </c:manualLayout>
              </c:layout>
              <c:spPr>
                <a:noFill/>
                <a:ln w="2534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8540930024204096E-3"/>
                  <c:y val="4.4097818177778522E-3"/>
                </c:manualLayout>
              </c:layout>
              <c:spPr>
                <a:noFill/>
                <a:ln w="2534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5783781678208012E-3"/>
                  <c:y val="2.204977698533049E-3"/>
                </c:manualLayout>
              </c:layout>
              <c:spPr>
                <a:noFill/>
                <a:ln w="2534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6.3774719758642447E-4"/>
                  <c:y val="1.735792882416003E-7"/>
                </c:manualLayout>
              </c:layout>
              <c:spPr>
                <a:noFill/>
                <a:ln w="2534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1729661585641177E-3"/>
                  <c:y val="3.4715857648320076E-7"/>
                </c:manualLayout>
              </c:layout>
              <c:spPr>
                <a:noFill/>
                <a:ln w="2534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1729661585641177E-3"/>
                  <c:y val="-2.2041098020918414E-3"/>
                </c:manualLayout>
              </c:layout>
              <c:spPr>
                <a:noFill/>
                <a:ln w="2534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4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Sheet1!$B$2:$B$17</c:f>
              <c:numCache>
                <c:formatCode>0.00</c:formatCode>
                <c:ptCount val="16"/>
                <c:pt idx="0">
                  <c:v>4.2</c:v>
                </c:pt>
                <c:pt idx="1">
                  <c:v>4.8</c:v>
                </c:pt>
                <c:pt idx="2">
                  <c:v>5</c:v>
                </c:pt>
                <c:pt idx="3">
                  <c:v>4.9000000000000004</c:v>
                </c:pt>
                <c:pt idx="4">
                  <c:v>4.4000000000000004</c:v>
                </c:pt>
                <c:pt idx="5">
                  <c:v>4.5</c:v>
                </c:pt>
                <c:pt idx="6">
                  <c:v>4.5</c:v>
                </c:pt>
                <c:pt idx="7">
                  <c:v>4.7</c:v>
                </c:pt>
                <c:pt idx="8">
                  <c:v>4.7</c:v>
                </c:pt>
                <c:pt idx="9">
                  <c:v>4.9000000000000004</c:v>
                </c:pt>
                <c:pt idx="10">
                  <c:v>2.4</c:v>
                </c:pt>
                <c:pt idx="11">
                  <c:v>4.9000000000000004</c:v>
                </c:pt>
                <c:pt idx="12">
                  <c:v>4.7</c:v>
                </c:pt>
                <c:pt idx="13">
                  <c:v>4.8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2390144"/>
        <c:axId val="112391680"/>
      </c:barChart>
      <c:catAx>
        <c:axId val="1123901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6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12391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391680"/>
        <c:scaling>
          <c:orientation val="minMax"/>
        </c:scaling>
        <c:delete val="1"/>
        <c:axPos val="t"/>
        <c:numFmt formatCode="0.00" sourceLinked="1"/>
        <c:majorTickMark val="out"/>
        <c:minorTickMark val="none"/>
        <c:tickLblPos val="nextTo"/>
        <c:crossAx val="112390144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4.8928146485097745E-2"/>
          <c:y val="1.2765957446808541E-2"/>
          <c:w val="0.95107185351490264"/>
          <c:h val="0.9893617021276570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4D4D4D"/>
            </a:solidFill>
            <a:ln w="1267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5250718593366739E-6"/>
                  <c:y val="3.01390168737595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4136825227151372E-3"/>
                  <c:y val="-4.553231756552852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3892523719470823E-3"/>
                  <c:y val="-1.594824377695348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2595015812980424E-3"/>
                  <c:y val="2.739887418026013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389252371947082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259501581298042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389252371947082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2595015812980424E-3"/>
                  <c:y val="2.739887418026013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2595015812980424E-3"/>
                  <c:y val="6.379297510781426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2595015812980424E-3"/>
                  <c:y val="6.379297510781426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259501581298042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2595015812980424E-3"/>
                  <c:y val="2.739887418026013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6.389252371947082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9252371947082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6.389252371947082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6.3892523719470823E-3"/>
                  <c:y val="1.2758595021562811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39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Sheet1!$B$2:$B$17</c:f>
              <c:numCache>
                <c:formatCode>0.00</c:formatCode>
                <c:ptCount val="16"/>
                <c:pt idx="0">
                  <c:v>4.2</c:v>
                </c:pt>
                <c:pt idx="1">
                  <c:v>4.7</c:v>
                </c:pt>
                <c:pt idx="2">
                  <c:v>3.9</c:v>
                </c:pt>
                <c:pt idx="3">
                  <c:v>3.2</c:v>
                </c:pt>
                <c:pt idx="4">
                  <c:v>3.8</c:v>
                </c:pt>
                <c:pt idx="5">
                  <c:v>3.4</c:v>
                </c:pt>
                <c:pt idx="6">
                  <c:v>4.2</c:v>
                </c:pt>
                <c:pt idx="7">
                  <c:v>3.7</c:v>
                </c:pt>
                <c:pt idx="8">
                  <c:v>3.4</c:v>
                </c:pt>
                <c:pt idx="9">
                  <c:v>3.2</c:v>
                </c:pt>
                <c:pt idx="10">
                  <c:v>4</c:v>
                </c:pt>
                <c:pt idx="11">
                  <c:v>4.2</c:v>
                </c:pt>
                <c:pt idx="12">
                  <c:v>5</c:v>
                </c:pt>
                <c:pt idx="13">
                  <c:v>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8641792"/>
        <c:axId val="118751232"/>
      </c:barChart>
      <c:catAx>
        <c:axId val="1186417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6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18751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8751232"/>
        <c:scaling>
          <c:orientation val="minMax"/>
        </c:scaling>
        <c:delete val="1"/>
        <c:axPos val="t"/>
        <c:numFmt formatCode="0.00" sourceLinked="1"/>
        <c:majorTickMark val="out"/>
        <c:minorTickMark val="none"/>
        <c:tickLblPos val="nextTo"/>
        <c:crossAx val="118641792"/>
        <c:crosses val="autoZero"/>
        <c:crossBetween val="between"/>
      </c:valAx>
      <c:spPr>
        <a:noFill/>
        <a:ln w="2539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25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456615132291468"/>
          <c:y val="6.3703703703703752E-3"/>
          <c:w val="0.75543384867708563"/>
          <c:h val="0.9893617021276563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C0504D">
                <a:lumMod val="75000"/>
              </a:srgbClr>
            </a:solidFill>
            <a:ln w="12675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4.2783134203360947E-3"/>
                  <c:y val="-9.208713698860189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4136825227151433E-3"/>
                  <c:y val="-4.5532317565528534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3892523719470875E-3"/>
                  <c:y val="-1.594824377695353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2595015812980424E-3"/>
                  <c:y val="2.7398874180260185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389252371947087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259501581298042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389252371947087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2595015812980424E-3"/>
                  <c:y val="2.7398874180260185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2595015812980424E-3"/>
                  <c:y val="6.379297510781452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2595015812980424E-3"/>
                  <c:y val="6.379297510781452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259501581298042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2595015812980424E-3"/>
                  <c:y val="2.7398874180260185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6.389252371947087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9252371947087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6.389252371947087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6.3892523719470875E-3"/>
                  <c:y val="1.2758595021562853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49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Sheet1!$B$2:$B$17</c:f>
              <c:numCache>
                <c:formatCode>0.00</c:formatCode>
                <c:ptCount val="16"/>
                <c:pt idx="0">
                  <c:v>4.3</c:v>
                </c:pt>
                <c:pt idx="1">
                  <c:v>4.2</c:v>
                </c:pt>
                <c:pt idx="2">
                  <c:v>4.8</c:v>
                </c:pt>
                <c:pt idx="3">
                  <c:v>4.9000000000000004</c:v>
                </c:pt>
                <c:pt idx="4">
                  <c:v>4.0999999999999996</c:v>
                </c:pt>
                <c:pt idx="5">
                  <c:v>3.2</c:v>
                </c:pt>
                <c:pt idx="6">
                  <c:v>4.0999999999999996</c:v>
                </c:pt>
                <c:pt idx="7">
                  <c:v>3.7</c:v>
                </c:pt>
                <c:pt idx="8">
                  <c:v>4.2</c:v>
                </c:pt>
                <c:pt idx="9">
                  <c:v>2.5</c:v>
                </c:pt>
                <c:pt idx="10">
                  <c:v>4.4000000000000004</c:v>
                </c:pt>
                <c:pt idx="11">
                  <c:v>4.4000000000000004</c:v>
                </c:pt>
                <c:pt idx="12">
                  <c:v>4.9000000000000004</c:v>
                </c:pt>
                <c:pt idx="13">
                  <c:v>4.5999999999999996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4102400"/>
        <c:axId val="134138112"/>
      </c:barChart>
      <c:catAx>
        <c:axId val="1341024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6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34138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4138112"/>
        <c:scaling>
          <c:orientation val="minMax"/>
        </c:scaling>
        <c:delete val="1"/>
        <c:axPos val="t"/>
        <c:numFmt formatCode="0.00" sourceLinked="1"/>
        <c:majorTickMark val="out"/>
        <c:minorTickMark val="none"/>
        <c:tickLblPos val="nextTo"/>
        <c:crossAx val="134102400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25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157E43-51F6-4490-BC7A-025A0232EDD8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C62AF7-EEE2-44F7-B659-88FE50D34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536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B25A85-4633-426F-BF7E-88BB792BF3FB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1454271-2040-4669-9F67-63BB51C9B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06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6B34157-88B5-4A99-980A-CFF5C3145684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DA2BF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0157F1E-0AE2-45E4-8E0A-13C7A717A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4199A-9A03-4B1D-B9DF-B404F4AF380C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754A-78F2-40EF-A0C6-B544D3F53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6408-1908-4404-8B4D-B610E6C3AC8E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B2230-8CB6-43E1-AC28-EA61CBCE18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2779F57E-79B7-4F96-8237-E23FB37910F1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9EFD371-6F35-4588-AFFF-D0C8824B62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C90416A-C10C-41F5-A251-4C56761CE257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98E3126-EC2F-433D-88AF-63A47D325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210C4490-BA00-4A7E-980F-6717C4827875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DF150197-7DB8-42D6-8BC3-3140CCDD9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AF4901D-3DC7-44A4-95DE-00C3ECCE2059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D19CEE4-6288-4694-9B66-BEF140151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F644CB64-5ED3-4D66-9F29-DAD4FDDDA7CB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29EC5ED9-4227-47A5-9697-EF3FA90F8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A6BC2B9-376F-454B-B3B2-424F2B423227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42FE681-864F-4B41-842D-013344A9F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F99B33A-E3A1-48A7-B78A-718977883484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D3EA66A0-51BA-4839-9AD8-1EB1B4552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5C0D0A8-FC8D-4318-A1AA-363CA9D0530C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F9A659E-4C6F-42E2-8B7F-97CF7DB66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5932A-3FF3-4602-8761-4CC7C55C7677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442E2-1F47-4AB2-B274-40B84E40F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1220700E-F0BD-4DD5-9822-D7C9D36BCD03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5CDE872-3EF9-4451-8987-5E0057DAA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F08F4504-0F80-41E7-A4C1-16AF2F39C4EF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20BF0CD8-5779-45A7-8F95-B0F1D55ED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8892C15-F1B7-4FCB-9322-312A7142A688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3A061FE1-A50B-45F1-80A7-E2447922B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AD35A8BF-6DBB-4643-A782-C85D96BCA9FB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1D27DB86-7728-4010-93B9-6FE5D7451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A036D16E-7EBD-40EC-8618-639E8B0C9683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67659D59-C068-4C36-9C94-1A8B57F63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CB684E-DE0E-4614-9B23-1D55958D3B20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2FAADE-80AA-4086-8316-955F5EA95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96E59D7E-9B95-4A3B-8BD7-46C79295C651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550DF658-07B9-41D8-9E58-247366556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F66C6-5895-4CD7-8513-E6A04A216E7B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3AF93-5372-4936-8716-47296C683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AD998F-9B8F-4A64-ACA8-5933C8562D40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B42FBB-D746-44B9-A029-F3C9D675C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D5CD2434-28E1-4933-9C97-73EBE5CF309A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9054C1D1-0DBC-4681-A3EF-A4B54D1C6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2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636D955-35FF-4E65-93F5-B8A6D25969F8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38E8954-09A7-4E54-B2FA-66EFCFC7E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9" r:id="rId2"/>
    <p:sldLayoutId id="2147483731" r:id="rId3"/>
    <p:sldLayoutId id="2147483732" r:id="rId4"/>
    <p:sldLayoutId id="2147483733" r:id="rId5"/>
    <p:sldLayoutId id="2147483734" r:id="rId6"/>
    <p:sldLayoutId id="2147483728" r:id="rId7"/>
    <p:sldLayoutId id="2147483735" r:id="rId8"/>
    <p:sldLayoutId id="2147483736" r:id="rId9"/>
    <p:sldLayoutId id="2147483727" r:id="rId10"/>
    <p:sldLayoutId id="21474837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61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45AD1D2-4964-4F58-AB79-943CD6CFC276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3B9F2283-B6FB-4729-8C9B-C7229DF1C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E46C0A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E46C0A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E46C0A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E46C0A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E46C0A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E46C0A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E46C0A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E46C0A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E46C0A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E46C0A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Прямоугольник 7"/>
          <p:cNvSpPr>
            <a:spLocks noChangeArrowheads="1"/>
          </p:cNvSpPr>
          <p:nvPr/>
        </p:nvSpPr>
        <p:spPr bwMode="auto">
          <a:xfrm>
            <a:off x="1258888" y="3789363"/>
            <a:ext cx="685323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464646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студента</a:t>
            </a:r>
          </a:p>
        </p:txBody>
      </p:sp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279400" y="74613"/>
            <a:ext cx="85502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Харьковский национальный медицинский университет</a:t>
            </a:r>
          </a:p>
          <a:p>
            <a:pPr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Кафедра медицинской и биоорганической химии</a:t>
            </a:r>
          </a:p>
        </p:txBody>
      </p:sp>
      <p:pic>
        <p:nvPicPr>
          <p:cNvPr id="10" name="Picture 2" descr="http://www.prlog.org/12023966-digital-signage-player-ndis125-simplifies-education-infrastructure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-64700" y="620688"/>
            <a:ext cx="4652162" cy="30072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1" name="Picture 2" descr="http://fourc.ca/wp-content/uploads/2012/06/students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6633460" y="1412776"/>
            <a:ext cx="2521860" cy="18618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2608687" y="6019669"/>
            <a:ext cx="4153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Посвящается Дню студента</a:t>
            </a:r>
          </a:p>
          <a:p>
            <a:pPr algn="ctr"/>
            <a:r>
              <a:rPr lang="ru-RU" sz="2400" dirty="0" smtClean="0"/>
              <a:t>14.11.2014 г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885553" y="3335522"/>
            <a:ext cx="34038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КРУГЛЫЙ СТОЛ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-64700" y="5013176"/>
            <a:ext cx="370280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Докладчики: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К.х.н., ас. </a:t>
            </a:r>
            <a:r>
              <a:rPr lang="ru-RU" sz="2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Тишакова</a:t>
            </a:r>
            <a:r>
              <a:rPr lang="ru-RU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Т.С.,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ас. </a:t>
            </a:r>
            <a:r>
              <a:rPr lang="ru-RU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Савельева Е.В.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3" name="Диаграмма 4"/>
          <p:cNvGraphicFramePr>
            <a:graphicFrameLocks noChangeAspect="1"/>
          </p:cNvGraphicFramePr>
          <p:nvPr/>
        </p:nvGraphicFramePr>
        <p:xfrm>
          <a:off x="-2103438" y="1019175"/>
          <a:ext cx="10829926" cy="588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r:id="rId3" imgW="10833531" imgH="5889246" progId="Excel.Chart.8">
                  <p:embed/>
                </p:oleObj>
              </mc:Choice>
              <mc:Fallback>
                <p:oleObj r:id="rId3" imgW="10833531" imgH="5889246" progId="Excel.Chart.8">
                  <p:embed/>
                  <p:pic>
                    <p:nvPicPr>
                      <p:cNvPr id="0" name="Диаграмма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103438" y="1019175"/>
                        <a:ext cx="10829926" cy="588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4" name="TextBox 1"/>
          <p:cNvSpPr txBox="1">
            <a:spLocks noChangeArrowheads="1"/>
          </p:cNvSpPr>
          <p:nvPr/>
        </p:nvSpPr>
        <p:spPr bwMode="auto">
          <a:xfrm>
            <a:off x="0" y="115888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Медицинский</a:t>
            </a:r>
          </a:p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Обобщенные оценки качеств преподавателей</a:t>
            </a:r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(среднее от всех опрошенных)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35764"/>
              </p:ext>
            </p:extLst>
          </p:nvPr>
        </p:nvGraphicFramePr>
        <p:xfrm>
          <a:off x="107950" y="984250"/>
          <a:ext cx="8928100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178" name="Прямоугольник 5"/>
          <p:cNvSpPr>
            <a:spLocks noChangeArrowheads="1"/>
          </p:cNvSpPr>
          <p:nvPr/>
        </p:nvSpPr>
        <p:spPr bwMode="auto">
          <a:xfrm>
            <a:off x="0" y="0"/>
            <a:ext cx="9177338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Медицинский</a:t>
            </a:r>
          </a:p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Обобщенные оценки качеств преподавателей</a:t>
            </a:r>
          </a:p>
          <a:p>
            <a:pPr algn="ctr"/>
            <a:r>
              <a:rPr 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(среднее от всех опрошенных)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1" name="Диаграмма 7"/>
          <p:cNvGraphicFramePr>
            <a:graphicFrameLocks noChangeAspect="1"/>
          </p:cNvGraphicFramePr>
          <p:nvPr/>
        </p:nvGraphicFramePr>
        <p:xfrm>
          <a:off x="344488" y="1146175"/>
          <a:ext cx="8688387" cy="560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7" r:id="rId3" imgW="8687553" imgH="5602710" progId="Excel.Chart.8">
                  <p:embed/>
                </p:oleObj>
              </mc:Choice>
              <mc:Fallback>
                <p:oleObj r:id="rId3" imgW="8687553" imgH="5602710" progId="Excel.Chart.8">
                  <p:embed/>
                  <p:pic>
                    <p:nvPicPr>
                      <p:cNvPr id="0" name="Диаграмма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1146175"/>
                        <a:ext cx="8688387" cy="560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2" name="Прямоугольник 4"/>
          <p:cNvSpPr>
            <a:spLocks noChangeArrowheads="1"/>
          </p:cNvSpPr>
          <p:nvPr/>
        </p:nvSpPr>
        <p:spPr bwMode="auto">
          <a:xfrm>
            <a:off x="0" y="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Медицинский</a:t>
            </a:r>
          </a:p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Обобщенные оценки качеств преподавателей</a:t>
            </a:r>
          </a:p>
          <a:p>
            <a:pPr algn="ctr"/>
            <a:r>
              <a:rPr 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(среднее от всех опрошенных)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325036"/>
              </p:ext>
            </p:extLst>
          </p:nvPr>
        </p:nvGraphicFramePr>
        <p:xfrm>
          <a:off x="0" y="908050"/>
          <a:ext cx="9036050" cy="5761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2226" name="Прямоугольник 5"/>
          <p:cNvSpPr>
            <a:spLocks noChangeArrowheads="1"/>
          </p:cNvSpPr>
          <p:nvPr/>
        </p:nvSpPr>
        <p:spPr bwMode="auto">
          <a:xfrm>
            <a:off x="0" y="0"/>
            <a:ext cx="91487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Медицинский</a:t>
            </a:r>
          </a:p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Обобщенные оценки качеств преподавателей</a:t>
            </a:r>
          </a:p>
          <a:p>
            <a:pPr algn="ctr"/>
            <a:r>
              <a:rPr 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(среднее от всех опрошенных)</a:t>
            </a:r>
            <a:endParaRPr lang="ru-RU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60118"/>
              </p:ext>
            </p:extLst>
          </p:nvPr>
        </p:nvGraphicFramePr>
        <p:xfrm>
          <a:off x="107950" y="1011238"/>
          <a:ext cx="9036050" cy="5730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250" name="Прямоугольник 4"/>
          <p:cNvSpPr>
            <a:spLocks noChangeArrowheads="1"/>
          </p:cNvSpPr>
          <p:nvPr/>
        </p:nvSpPr>
        <p:spPr bwMode="auto">
          <a:xfrm>
            <a:off x="0" y="0"/>
            <a:ext cx="91725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Медицинский</a:t>
            </a:r>
          </a:p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Обобщенные оценки качеств преподавателей</a:t>
            </a:r>
          </a:p>
          <a:p>
            <a:pPr algn="ctr"/>
            <a:r>
              <a:rPr 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(среднее от всех опрошенных)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422809"/>
              </p:ext>
            </p:extLst>
          </p:nvPr>
        </p:nvGraphicFramePr>
        <p:xfrm>
          <a:off x="-1981200" y="1069975"/>
          <a:ext cx="10009188" cy="578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274" name="Прямоугольник 5"/>
          <p:cNvSpPr>
            <a:spLocks noChangeArrowheads="1"/>
          </p:cNvSpPr>
          <p:nvPr/>
        </p:nvSpPr>
        <p:spPr bwMode="auto">
          <a:xfrm>
            <a:off x="0" y="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Медицинский</a:t>
            </a:r>
          </a:p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Обобщенные оценки качеств преподавателей</a:t>
            </a:r>
          </a:p>
          <a:p>
            <a:pPr algn="ctr"/>
            <a:r>
              <a:rPr 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(среднее от всех опрошенных)</a:t>
            </a:r>
            <a:endParaRPr lang="ru-RU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7" name="Диаграмма 4"/>
          <p:cNvGraphicFramePr>
            <a:graphicFrameLocks noChangeAspect="1"/>
          </p:cNvGraphicFramePr>
          <p:nvPr/>
        </p:nvGraphicFramePr>
        <p:xfrm>
          <a:off x="-950913" y="915988"/>
          <a:ext cx="10037763" cy="588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3" r:id="rId3" imgW="10040982" imgH="5889246" progId="Excel.Chart.8">
                  <p:embed/>
                </p:oleObj>
              </mc:Choice>
              <mc:Fallback>
                <p:oleObj r:id="rId3" imgW="10040982" imgH="5889246" progId="Excel.Chart.8">
                  <p:embed/>
                  <p:pic>
                    <p:nvPicPr>
                      <p:cNvPr id="0" name="Диаграмма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50913" y="915988"/>
                        <a:ext cx="10037763" cy="588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8" name="Прямоугольник 5"/>
          <p:cNvSpPr>
            <a:spLocks noChangeArrowheads="1"/>
          </p:cNvSpPr>
          <p:nvPr/>
        </p:nvSpPr>
        <p:spPr bwMode="auto">
          <a:xfrm>
            <a:off x="0" y="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Бакалавры</a:t>
            </a:r>
          </a:p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Обобщенные оценки качеств преподавателей </a:t>
            </a:r>
          </a:p>
          <a:p>
            <a:pPr algn="ctr"/>
            <a:r>
              <a:rPr 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(среднее от всех опрошенных)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950" y="333375"/>
            <a:ext cx="8856663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Преподавателям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кафедры следует разнообразить методы проведения практических занятий </a:t>
            </a:r>
            <a:r>
              <a:rPr lang="ru-RU" altLang="ru-RU" sz="2800" b="1" dirty="0">
                <a:latin typeface="Times New Roman" pitchFamily="18" charset="0"/>
              </a:rPr>
              <a:t>(творческие задания, дискуссии, работа по </a:t>
            </a:r>
            <a:r>
              <a:rPr lang="ru-RU" altLang="ru-RU" sz="2800" b="1" dirty="0" smtClean="0">
                <a:latin typeface="Times New Roman" pitchFamily="18" charset="0"/>
              </a:rPr>
              <a:t>группам </a:t>
            </a:r>
            <a:r>
              <a:rPr lang="ru-RU" altLang="ru-RU" sz="2800" b="1" dirty="0">
                <a:latin typeface="Times New Roman" pitchFamily="18" charset="0"/>
              </a:rPr>
              <a:t>и т.д.).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altLang="ru-RU" sz="2800" b="1" dirty="0">
                <a:latin typeface="Times New Roman" pitchFamily="18" charset="0"/>
              </a:rPr>
              <a:t> </a:t>
            </a:r>
            <a:r>
              <a:rPr lang="ru-RU" altLang="ru-RU" sz="2800" b="1" dirty="0" smtClean="0">
                <a:latin typeface="Times New Roman" pitchFamily="18" charset="0"/>
              </a:rPr>
              <a:t>Целесообразно более </a:t>
            </a:r>
            <a:r>
              <a:rPr lang="ru-RU" altLang="ru-RU" sz="2800" b="1" dirty="0">
                <a:latin typeface="Times New Roman" pitchFamily="18" charset="0"/>
              </a:rPr>
              <a:t>эффективно внедрять мультимедийные средства </a:t>
            </a:r>
            <a:r>
              <a:rPr lang="ru-RU" altLang="ru-RU" sz="2800" b="1" dirty="0" smtClean="0">
                <a:latin typeface="Times New Roman" pitchFamily="18" charset="0"/>
              </a:rPr>
              <a:t>в учебный процесс,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позволит повысить интерес студентов к изучаемой дисциплине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************************************************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программе круглого стола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дискуссия между присутствующими сотрудниками кафедры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излагаемой теме.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Прямоугольник 3"/>
          <p:cNvSpPr>
            <a:spLocks noChangeArrowheads="1"/>
          </p:cNvSpPr>
          <p:nvPr/>
        </p:nvSpPr>
        <p:spPr bwMode="auto">
          <a:xfrm>
            <a:off x="2411413" y="392113"/>
            <a:ext cx="3600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u="sng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Методика опроса</a:t>
            </a:r>
          </a:p>
        </p:txBody>
      </p:sp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3995738" y="17002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179388" y="1484313"/>
            <a:ext cx="878522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целью ознакомления с особенностями работы с анкетой «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студента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в каждой группе студентов был проведен предварительный короткий инструктаж ответственными за воспитательную работу</a:t>
            </a:r>
            <a:endParaRPr lang="en-US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Респонденты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анонимно отвечали на предложенные вопросы анкеты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Прямоугольник 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Опрашиваемый оценивал работу преподавателей, читающих у него дисциплину, по 5 основным качествам: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908050"/>
            <a:ext cx="9120188" cy="6261100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marL="552450" indent="-55245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sz="2400" b="1" u="sng" dirty="0">
                <a:solidFill>
                  <a:srgbClr val="FF0000"/>
                </a:solidFill>
                <a:latin typeface="Times New Roman" pitchFamily="18" charset="0"/>
              </a:rPr>
              <a:t>Профессионально-педагогические качества</a:t>
            </a:r>
          </a:p>
          <a:p>
            <a:pPr marL="552450" indent="-55245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altLang="ru-RU" b="1" dirty="0">
              <a:latin typeface="Times New Roman" pitchFamily="18" charset="0"/>
            </a:endParaRPr>
          </a:p>
          <a:p>
            <a:pPr marL="552450" indent="-5524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b="1" dirty="0">
                <a:latin typeface="Times New Roman" pitchFamily="18" charset="0"/>
              </a:rPr>
              <a:t>1. Преподаватель умеет заинтересовать студента своим предметом</a:t>
            </a:r>
          </a:p>
          <a:p>
            <a:pPr marL="552450" indent="-5524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•"/>
              <a:defRPr/>
            </a:pPr>
            <a:endParaRPr lang="ru-RU" altLang="ru-RU" b="1" dirty="0">
              <a:latin typeface="Times New Roman" pitchFamily="18" charset="0"/>
            </a:endParaRPr>
          </a:p>
          <a:p>
            <a:pPr marL="552450" indent="-5524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b="1" dirty="0">
                <a:latin typeface="Times New Roman" pitchFamily="18" charset="0"/>
              </a:rPr>
              <a:t>2. Преподаватель стимулирует активность, творчество и самостоятельную работу студентов</a:t>
            </a:r>
          </a:p>
          <a:p>
            <a:pPr marL="552450" indent="-5524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•"/>
              <a:defRPr/>
            </a:pPr>
            <a:endParaRPr lang="ru-RU" altLang="ru-RU" b="1" dirty="0">
              <a:latin typeface="Times New Roman" pitchFamily="18" charset="0"/>
            </a:endParaRPr>
          </a:p>
          <a:p>
            <a:pPr marL="552450" indent="-5524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b="1" dirty="0">
                <a:latin typeface="Times New Roman" pitchFamily="18" charset="0"/>
              </a:rPr>
              <a:t>3. Преподаватель раскрывает значимость предмета для предстоящей профессиональной деятельности</a:t>
            </a:r>
          </a:p>
          <a:p>
            <a:pPr marL="552450" indent="-5524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altLang="ru-RU" sz="2800" b="1" i="1" u="sng" dirty="0">
              <a:latin typeface="Times New Roman" pitchFamily="18" charset="0"/>
            </a:endParaRPr>
          </a:p>
          <a:p>
            <a:pPr marL="552450" indent="-55245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sz="2800" b="1" i="1" u="sng" dirty="0">
                <a:solidFill>
                  <a:srgbClr val="FF0000"/>
                </a:solidFill>
                <a:latin typeface="Times New Roman" pitchFamily="18" charset="0"/>
              </a:rPr>
              <a:t>Дидактическое мастерство</a:t>
            </a:r>
          </a:p>
          <a:p>
            <a:pPr marL="552450" indent="-55245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altLang="ru-RU" b="1" dirty="0">
              <a:latin typeface="Times New Roman" pitchFamily="18" charset="0"/>
            </a:endParaRPr>
          </a:p>
          <a:p>
            <a:pPr marL="552450" indent="-5524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b="1" dirty="0">
                <a:latin typeface="Times New Roman" pitchFamily="18" charset="0"/>
              </a:rPr>
              <a:t>4.   Преподаватель умеет доступно изложить материал</a:t>
            </a:r>
          </a:p>
          <a:p>
            <a:pPr marL="552450" indent="-55245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altLang="ru-RU" b="1" dirty="0">
              <a:latin typeface="Times New Roman" pitchFamily="18" charset="0"/>
            </a:endParaRPr>
          </a:p>
          <a:p>
            <a:pPr marL="552450" indent="-5524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b="1" dirty="0">
                <a:latin typeface="Times New Roman" pitchFamily="18" charset="0"/>
              </a:rPr>
              <a:t>5.</a:t>
            </a:r>
            <a:r>
              <a:rPr lang="ru-RU" altLang="ru-RU" b="1" dirty="0">
                <a:latin typeface="+mn-lt"/>
              </a:rPr>
              <a:t> </a:t>
            </a:r>
            <a:r>
              <a:rPr lang="ru-RU" altLang="ru-RU" b="1" dirty="0">
                <a:latin typeface="Times New Roman" pitchFamily="18" charset="0"/>
              </a:rPr>
              <a:t>Преподаватель использует в объяснении учебного материала информацию из различных отраслей знания и собственного жизненного и профессионального опыта</a:t>
            </a:r>
          </a:p>
          <a:p>
            <a:pPr marL="552450" indent="-5524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altLang="ru-RU" b="1" dirty="0">
              <a:latin typeface="Times New Roman" pitchFamily="18" charset="0"/>
            </a:endParaRPr>
          </a:p>
          <a:p>
            <a:pPr marL="552450" indent="-5524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b="1" dirty="0">
                <a:latin typeface="Times New Roman" pitchFamily="18" charset="0"/>
              </a:rPr>
              <a:t>6. Преподаватель использует при проведении практических и семинарских занятий наглядные пособия и раздаточный материал (тесты, карточки для самостоятельной работы и т.д.) </a:t>
            </a:r>
          </a:p>
          <a:p>
            <a:pPr marL="552450" indent="-5524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altLang="ru-RU" b="1" dirty="0">
              <a:latin typeface="Times New Roman" pitchFamily="18" charset="0"/>
            </a:endParaRPr>
          </a:p>
          <a:p>
            <a:pPr marL="552450" indent="-5524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b="1" dirty="0">
                <a:latin typeface="Times New Roman" pitchFamily="18" charset="0"/>
              </a:rPr>
              <a:t>7. Преподаватель использует при проведении практических и семинарских занятий разнообразные формы (индивидуальные задания,  творческие задания, дискуссии, работа по группам, игры и т.д.)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Прямоугольник 5"/>
          <p:cNvSpPr>
            <a:spLocks noChangeArrowheads="1"/>
          </p:cNvSpPr>
          <p:nvPr/>
        </p:nvSpPr>
        <p:spPr bwMode="auto">
          <a:xfrm>
            <a:off x="0" y="0"/>
            <a:ext cx="9144000" cy="7250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i="1" u="sng">
                <a:solidFill>
                  <a:srgbClr val="FF0000"/>
                </a:solidFill>
                <a:latin typeface="Times New Roman" pitchFamily="18" charset="0"/>
              </a:rPr>
              <a:t>Организаторские качества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000" b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>
                <a:latin typeface="Times New Roman" pitchFamily="18" charset="0"/>
              </a:rPr>
              <a:t>8. Преподаватель выдвигает четкие и непротиворечивые требования к студентам во время занятий и контролирует их выполнение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000" b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>
                <a:latin typeface="Times New Roman" pitchFamily="18" charset="0"/>
              </a:rPr>
              <a:t>9. Преподаватель старается быть объективным в оценке учебных достижений (аттестационные и экзаменационные оценки, оценки контрольных работ и курсовых проектов)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000" b="1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>
                <a:latin typeface="Times New Roman" pitchFamily="18" charset="0"/>
              </a:rPr>
              <a:t>10. Преподаватель эффективно использует время на своих занятиях </a:t>
            </a:r>
          </a:p>
          <a:p>
            <a:pPr algn="ctr">
              <a:buFont typeface="Wingdings" pitchFamily="2" charset="2"/>
              <a:buNone/>
            </a:pPr>
            <a:r>
              <a:rPr lang="ru-RU" altLang="ru-RU" sz="2000" b="1">
                <a:latin typeface="Times New Roman" pitchFamily="18" charset="0"/>
              </a:rPr>
              <a:t>Владение современными образовательными технологиями</a:t>
            </a:r>
          </a:p>
          <a:p>
            <a:pPr algn="just">
              <a:buFont typeface="Wingdings" pitchFamily="2" charset="2"/>
              <a:buNone/>
            </a:pPr>
            <a:endParaRPr lang="ru-RU" altLang="ru-RU" sz="2000" b="1"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ru-RU" altLang="ru-RU" sz="2000" b="1">
                <a:latin typeface="Times New Roman" pitchFamily="18" charset="0"/>
              </a:rPr>
              <a:t>11.Преподаватель эффективно использует аудиовизуальные средства (такие как </a:t>
            </a:r>
            <a:r>
              <a:rPr lang="en-US" altLang="ru-RU" sz="2000" b="1">
                <a:latin typeface="Times New Roman" pitchFamily="18" charset="0"/>
              </a:rPr>
              <a:t>Power </a:t>
            </a:r>
            <a:r>
              <a:rPr lang="en-US" altLang="ru-RU" sz="2000" b="1" i="1">
                <a:latin typeface="Times New Roman" pitchFamily="18" charset="0"/>
              </a:rPr>
              <a:t>Point</a:t>
            </a:r>
            <a:r>
              <a:rPr lang="ru-RU" altLang="ru-RU" sz="2000" b="1" i="1">
                <a:latin typeface="Times New Roman" pitchFamily="18" charset="0"/>
              </a:rPr>
              <a:t> слайды, слайды для проектора и др.)</a:t>
            </a:r>
          </a:p>
          <a:p>
            <a:pPr algn="ctr">
              <a:buFont typeface="Wingdings" pitchFamily="2" charset="2"/>
              <a:buNone/>
            </a:pPr>
            <a:endParaRPr lang="ru-RU" altLang="ru-RU" sz="2400" b="1" i="1" u="sng">
              <a:solidFill>
                <a:srgbClr val="C00000"/>
              </a:solidFill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altLang="ru-RU" sz="2400" b="1" i="1" u="sng">
                <a:solidFill>
                  <a:srgbClr val="C00000"/>
                </a:solidFill>
                <a:latin typeface="Times New Roman" pitchFamily="18" charset="0"/>
              </a:rPr>
              <a:t>Личностные качества</a:t>
            </a:r>
          </a:p>
          <a:p>
            <a:pPr>
              <a:buFont typeface="Wingdings" pitchFamily="2" charset="2"/>
              <a:buNone/>
            </a:pPr>
            <a:r>
              <a:rPr lang="ru-RU" altLang="ru-RU" sz="2000" b="1">
                <a:latin typeface="Times New Roman" pitchFamily="18" charset="0"/>
              </a:rPr>
              <a:t>12.</a:t>
            </a:r>
            <a:r>
              <a:rPr lang="ru-RU" altLang="ru-RU" sz="2000" b="1">
                <a:latin typeface="Trebuchet MS" pitchFamily="34" charset="0"/>
              </a:rPr>
              <a:t> </a:t>
            </a:r>
            <a:r>
              <a:rPr lang="ru-RU" altLang="ru-RU" sz="2000" b="1">
                <a:latin typeface="Times New Roman" pitchFamily="18" charset="0"/>
              </a:rPr>
              <a:t>Преподаватель уважает студента, тактичен с ним в общении</a:t>
            </a:r>
          </a:p>
          <a:p>
            <a:pPr>
              <a:buFont typeface="Wingdings" pitchFamily="2" charset="2"/>
              <a:buNone/>
            </a:pPr>
            <a:r>
              <a:rPr lang="ru-RU" altLang="ru-RU" sz="2000" b="1">
                <a:latin typeface="Times New Roman" pitchFamily="18" charset="0"/>
              </a:rPr>
              <a:t>13. Преподаватель соблюдает нормы преподавательской этики</a:t>
            </a:r>
          </a:p>
          <a:p>
            <a:pPr>
              <a:buFont typeface="Wingdings" pitchFamily="2" charset="2"/>
              <a:buNone/>
            </a:pPr>
            <a:r>
              <a:rPr lang="ru-RU" altLang="ru-RU" sz="2000" b="1">
                <a:latin typeface="Times New Roman" pitchFamily="18" charset="0"/>
              </a:rPr>
              <a:t>14. Является ли внешний вид преподавателя примером для студента (наличие профессиональной одежды, аккуратность и др.)</a:t>
            </a:r>
          </a:p>
          <a:p>
            <a:pPr>
              <a:buFont typeface="Wingdings" pitchFamily="2" charset="2"/>
              <a:buNone/>
            </a:pPr>
            <a:endParaRPr lang="ru-RU" altLang="ru-RU" sz="20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altLang="ru-RU" sz="20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altLang="ru-RU" sz="200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ru-RU" altLang="ru-RU" sz="2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-12700"/>
            <a:ext cx="8640763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шкале были определены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высокие, средние и низкие оценки: </a:t>
            </a:r>
          </a:p>
        </p:txBody>
      </p:sp>
      <p:sp>
        <p:nvSpPr>
          <p:cNvPr id="44034" name="Прямоугольник 4"/>
          <p:cNvSpPr>
            <a:spLocks noChangeArrowheads="1"/>
          </p:cNvSpPr>
          <p:nvPr/>
        </p:nvSpPr>
        <p:spPr bwMode="auto">
          <a:xfrm>
            <a:off x="684213" y="1341438"/>
            <a:ext cx="8208962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Высокие оценки – диапазон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5,0 – 4,0 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баллов.</a:t>
            </a:r>
          </a:p>
          <a:p>
            <a:pPr algn="just"/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Средние оценки – диапазон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3,0 – 2,0 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баллов.</a:t>
            </a:r>
          </a:p>
          <a:p>
            <a:pPr algn="just"/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Низкие оценки – диапазон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баллов </a:t>
            </a:r>
          </a:p>
          <a:p>
            <a:pPr algn="just"/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не обсчитывался, т.к. он имеет обозначение – «не могу оценить»)</a:t>
            </a: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989388"/>
            <a:ext cx="76327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Прямоугольник 3"/>
          <p:cNvSpPr>
            <a:spLocks noChangeArrowheads="1"/>
          </p:cNvSpPr>
          <p:nvPr/>
        </p:nvSpPr>
        <p:spPr bwMode="auto">
          <a:xfrm>
            <a:off x="-396875" y="0"/>
            <a:ext cx="9144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600" b="1" i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Рейтинг обобщенных оценок качеств преподавателей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950" y="692150"/>
          <a:ext cx="8928993" cy="5887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9"/>
                <a:gridCol w="6524873"/>
                <a:gridCol w="1972071"/>
              </a:tblGrid>
              <a:tr h="584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№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3336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>
                          <a:latin typeface="Times New Roman" pitchFamily="18" charset="0"/>
                        </a:rPr>
                        <a:t> </a:t>
                      </a:r>
                      <a:r>
                        <a:rPr lang="ru-RU" altLang="ru-RU" sz="1800" b="1" dirty="0" smtClean="0">
                          <a:latin typeface="Times New Roman" pitchFamily="18" charset="0"/>
                        </a:rPr>
                        <a:t>Преподаватель умеет заинтересовать студента своим предметом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3,7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83336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latin typeface="Times New Roman" pitchFamily="18" charset="0"/>
                        </a:rPr>
                        <a:t>Преподаватель стимулирует активность, творчество и самостоятельную работу студентов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3,9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83336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effectLst/>
                        </a:rPr>
                        <a:t>3.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latin typeface="Times New Roman" pitchFamily="18" charset="0"/>
                        </a:rPr>
                        <a:t>Преподаватель раскрывает значимость предмета для предстоящей профессиональной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0859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effectLst/>
                        </a:rPr>
                        <a:t>4.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latin typeface="Times New Roman" pitchFamily="18" charset="0"/>
                        </a:rPr>
                        <a:t>Преподаватель умеет доступно изложить материал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3,97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83336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effectLst/>
                        </a:rPr>
                        <a:t>5.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latin typeface="Times New Roman" pitchFamily="18" charset="0"/>
                        </a:rPr>
                        <a:t>Преподаватель использует в объяснении учебного материала информацию из различных отраслей знания и собственного жизненного и профессионального опыта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3,42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83336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effectLst/>
                        </a:rPr>
                        <a:t>6.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latin typeface="Times New Roman" pitchFamily="18" charset="0"/>
                        </a:rPr>
                        <a:t>Преподаватель использует при проведении практических и семинарских занятий наглядные пособия и раздаточный материал (тесты, карточки для самостоятельной работы и т.д.)</a:t>
                      </a:r>
                      <a:r>
                        <a:rPr lang="ru-RU" altLang="ru-RU" sz="1800" dirty="0" smtClean="0"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4,2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4925" y="0"/>
          <a:ext cx="9104984" cy="7145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3314"/>
                <a:gridCol w="6419599"/>
                <a:gridCol w="1972071"/>
              </a:tblGrid>
              <a:tr h="47949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Преподаватель использует при проведении практических и семинарских занятий разнообразные формы (индивидуальные задания,  творческие задания, дискуссии, работа по группам, игры и т.д.)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2,9</a:t>
                      </a:r>
                      <a:endParaRPr lang="ru-RU" sz="2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97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8</a:t>
                      </a:r>
                      <a:r>
                        <a:rPr lang="en-US" sz="2400" dirty="0" smtClean="0">
                          <a:effectLst/>
                        </a:rPr>
                        <a:t>.</a:t>
                      </a:r>
                      <a:endParaRPr lang="ru-RU" sz="2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latin typeface="Times New Roman" pitchFamily="18" charset="0"/>
                        </a:rPr>
                        <a:t>Преподаватель выдвигает четкие и непротиворечивые требования к студентам во время занятий и контролирует их выполнение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3,9</a:t>
                      </a:r>
                      <a:endParaRPr lang="ru-RU" sz="2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84088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200" dirty="0" smtClean="0">
                          <a:effectLst/>
                        </a:rPr>
                        <a:t>9</a:t>
                      </a:r>
                      <a:r>
                        <a:rPr lang="en-US" sz="2200" dirty="0" smtClean="0">
                          <a:effectLst/>
                        </a:rPr>
                        <a:t>.</a:t>
                      </a:r>
                      <a:r>
                        <a:rPr lang="ru-RU" sz="2200" dirty="0">
                          <a:effectLst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Преподаватель старается быть объективным в оценке учебных достижений (аттестационные и экзаменационные оценки, оценки контрольных работ и курсовых проектов)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4,25</a:t>
                      </a:r>
                      <a:endParaRPr lang="ru-RU" sz="2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1562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effectLst/>
                        </a:rPr>
                        <a:t>1</a:t>
                      </a:r>
                      <a:r>
                        <a:rPr lang="ru-RU" sz="2200" dirty="0" smtClean="0">
                          <a:effectLst/>
                        </a:rPr>
                        <a:t>0</a:t>
                      </a:r>
                      <a:r>
                        <a:rPr lang="en-US" sz="2200" dirty="0" smtClean="0">
                          <a:effectLst/>
                        </a:rPr>
                        <a:t>.</a:t>
                      </a:r>
                      <a:r>
                        <a:rPr lang="ru-RU" sz="2200" dirty="0">
                          <a:effectLst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latin typeface="Times New Roman" pitchFamily="18" charset="0"/>
                        </a:rPr>
                        <a:t>Преподаватель эффективно использует время на своих занятиях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4,92</a:t>
                      </a:r>
                      <a:endParaRPr lang="ru-RU" sz="2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5611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effectLst/>
                        </a:rPr>
                        <a:t>1</a:t>
                      </a:r>
                      <a:r>
                        <a:rPr lang="ru-RU" sz="2200" dirty="0" smtClean="0">
                          <a:effectLst/>
                        </a:rPr>
                        <a:t>1</a:t>
                      </a:r>
                      <a:r>
                        <a:rPr lang="en-US" sz="2200" dirty="0" smtClean="0">
                          <a:effectLst/>
                        </a:rPr>
                        <a:t>.</a:t>
                      </a:r>
                      <a:r>
                        <a:rPr lang="ru-RU" sz="2200" dirty="0">
                          <a:effectLst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latin typeface="Times New Roman" pitchFamily="18" charset="0"/>
                        </a:rPr>
                        <a:t>Преподаватель эффективно использует аудиовизуальные средства (такие как </a:t>
                      </a:r>
                      <a:r>
                        <a:rPr lang="en-US" altLang="ru-RU" sz="1800" b="1" dirty="0" smtClean="0">
                          <a:latin typeface="Times New Roman" pitchFamily="18" charset="0"/>
                        </a:rPr>
                        <a:t>Power Point</a:t>
                      </a:r>
                      <a:r>
                        <a:rPr lang="ru-RU" altLang="ru-RU" sz="1800" b="1" dirty="0" smtClean="0">
                          <a:latin typeface="Times New Roman" pitchFamily="18" charset="0"/>
                        </a:rPr>
                        <a:t> презентации, обучающие фильмы)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2,1</a:t>
                      </a:r>
                      <a:endParaRPr lang="ru-RU" sz="2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4501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effectLst/>
                        </a:rPr>
                        <a:t>1</a:t>
                      </a:r>
                      <a:r>
                        <a:rPr lang="ru-RU" sz="2200" dirty="0" smtClean="0">
                          <a:effectLst/>
                        </a:rPr>
                        <a:t>2</a:t>
                      </a:r>
                      <a:r>
                        <a:rPr lang="en-US" sz="2200" dirty="0" smtClean="0">
                          <a:effectLst/>
                        </a:rPr>
                        <a:t>.</a:t>
                      </a:r>
                      <a:r>
                        <a:rPr lang="ru-RU" sz="2200" dirty="0">
                          <a:effectLst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latin typeface="Times New Roman" pitchFamily="18" charset="0"/>
                        </a:rPr>
                        <a:t>Преподаватель уважает студента, тактичен с ним в общении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4,1</a:t>
                      </a:r>
                      <a:endParaRPr lang="ru-RU" sz="2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7606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effectLst/>
                        </a:rPr>
                        <a:t>1</a:t>
                      </a:r>
                      <a:r>
                        <a:rPr lang="ru-RU" sz="2200" dirty="0" smtClean="0">
                          <a:effectLst/>
                        </a:rPr>
                        <a:t>3</a:t>
                      </a:r>
                      <a:r>
                        <a:rPr lang="en-US" sz="2200" dirty="0" smtClean="0">
                          <a:effectLst/>
                        </a:rPr>
                        <a:t>.</a:t>
                      </a:r>
                      <a:r>
                        <a:rPr lang="ru-RU" sz="2200" dirty="0">
                          <a:effectLst/>
                        </a:rPr>
                        <a:t> </a:t>
                      </a:r>
                      <a:endParaRPr lang="ru-RU" sz="2200" dirty="0" smtClean="0">
                        <a:effectLst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latin typeface="Times New Roman" pitchFamily="18" charset="0"/>
                        </a:rPr>
                        <a:t>Преподаватель соблюдает нормы преподавательской этики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1" dirty="0" smtClean="0">
                        <a:latin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latin typeface="Times New Roman" pitchFamily="18" charset="0"/>
                        </a:rPr>
                        <a:t>Является</a:t>
                      </a:r>
                      <a:r>
                        <a:rPr lang="ru-RU" altLang="ru-RU" sz="1800" b="1" baseline="0" dirty="0" smtClean="0">
                          <a:latin typeface="Times New Roman" pitchFamily="18" charset="0"/>
                        </a:rPr>
                        <a:t> ли внешний вид преподавателя примером  для студента(наличие профессиональной формы, аккуратность)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1" dirty="0" smtClean="0">
                        <a:latin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4,4</a:t>
                      </a:r>
                      <a:endParaRPr lang="ru-RU" sz="2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7949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Среднее по всем качествам</a:t>
                      </a:r>
                      <a:endParaRPr lang="ru-RU" sz="2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3,88</a:t>
                      </a:r>
                      <a:endParaRPr lang="ru-RU" sz="2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Прямоугольник 3"/>
          <p:cNvSpPr>
            <a:spLocks noChangeArrowheads="1"/>
          </p:cNvSpPr>
          <p:nvPr/>
        </p:nvSpPr>
        <p:spPr bwMode="auto">
          <a:xfrm>
            <a:off x="539750" y="38100"/>
            <a:ext cx="78486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Рейтинг факультетов по качеству преподавания</a:t>
            </a:r>
            <a:endParaRPr lang="ru-RU" sz="240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(среднее от всех опрошенных)</a:t>
            </a:r>
          </a:p>
        </p:txBody>
      </p:sp>
      <p:graphicFrame>
        <p:nvGraphicFramePr>
          <p:cNvPr id="47106" name="Объект 31"/>
          <p:cNvGraphicFramePr>
            <a:graphicFrameLocks noChangeAspect="1"/>
          </p:cNvGraphicFramePr>
          <p:nvPr/>
        </p:nvGraphicFramePr>
        <p:xfrm>
          <a:off x="-50800" y="614363"/>
          <a:ext cx="9066213" cy="629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r:id="rId3" imgW="9065538" imgH="6291617" progId="Excel.Chart.8">
                  <p:embed/>
                </p:oleObj>
              </mc:Choice>
              <mc:Fallback>
                <p:oleObj r:id="rId3" imgW="9065538" imgH="6291617" progId="Excel.Chart.8">
                  <p:embed/>
                  <p:pic>
                    <p:nvPicPr>
                      <p:cNvPr id="0" name="Объект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614363"/>
                        <a:ext cx="9066213" cy="629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28316"/>
              </p:ext>
            </p:extLst>
          </p:nvPr>
        </p:nvGraphicFramePr>
        <p:xfrm>
          <a:off x="-2052638" y="1069975"/>
          <a:ext cx="10728326" cy="578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8130" name="TextBox 1"/>
          <p:cNvSpPr txBox="1">
            <a:spLocks noChangeArrowheads="1"/>
          </p:cNvSpPr>
          <p:nvPr/>
        </p:nvSpPr>
        <p:spPr bwMode="auto">
          <a:xfrm>
            <a:off x="0" y="115888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Стоматологический факультет</a:t>
            </a:r>
          </a:p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Обобщенные оценки качеств преподавателей</a:t>
            </a:r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(среднее от всех опрошенных)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786</Words>
  <Application>Microsoft Office PowerPoint</Application>
  <PresentationFormat>Экран (4:3)</PresentationFormat>
  <Paragraphs>155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Открытая</vt:lpstr>
      <vt:lpstr>Воздушный поток</vt:lpstr>
      <vt:lpstr>Диаграмма Microsoft Excel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Арутюнян Армен Сергеевич</dc:creator>
  <cp:lastModifiedBy>Химия</cp:lastModifiedBy>
  <cp:revision>69</cp:revision>
  <cp:lastPrinted>2014-11-17T10:13:52Z</cp:lastPrinted>
  <dcterms:created xsi:type="dcterms:W3CDTF">2013-09-26T07:54:50Z</dcterms:created>
  <dcterms:modified xsi:type="dcterms:W3CDTF">2014-11-18T09:44:27Z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0x010100A55B1C2032FC47498ED72358312354E2</vt:lpwstr>
  </property>
  <property fmtid="{D5CDD505-2E9C-101B-9397-08002B2CF9AE}" pid="3" name="PublishingExpirationDate">
    <vt:lpwstr/>
  </property>
  <property fmtid="{D5CDD505-2E9C-101B-9397-08002B2CF9AE}" pid="4" name="PublishingStartDate">
    <vt:lpwstr/>
  </property>
</Properties>
</file>