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3" r:id="rId8"/>
    <p:sldId id="265" r:id="rId9"/>
    <p:sldId id="262" r:id="rId10"/>
    <p:sldId id="264" r:id="rId11"/>
    <p:sldId id="266" r:id="rId12"/>
    <p:sldId id="267" r:id="rId13"/>
    <p:sldId id="268" r:id="rId14"/>
    <p:sldId id="270" r:id="rId15"/>
    <p:sldId id="271" r:id="rId16"/>
    <p:sldId id="273" r:id="rId17"/>
    <p:sldId id="282" r:id="rId18"/>
    <p:sldId id="283" r:id="rId19"/>
    <p:sldId id="284" r:id="rId20"/>
    <p:sldId id="285" r:id="rId21"/>
    <p:sldId id="286" r:id="rId22"/>
    <p:sldId id="287" r:id="rId23"/>
    <p:sldId id="275" r:id="rId24"/>
    <p:sldId id="276" r:id="rId25"/>
    <p:sldId id="278" r:id="rId26"/>
    <p:sldId id="279" r:id="rId27"/>
    <p:sldId id="280" r:id="rId28"/>
    <p:sldId id="28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 pos="144"/>
        <p:guide pos="561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B66BD89-D3A3-4D86-BE7C-E0C36D0FAB6B}" type="datetimeFigureOut">
              <a:rPr lang="en-US"/>
              <a:pPr>
                <a:defRPr/>
              </a:pPr>
              <a:t>5/30/2014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37D2728-B7C7-4BF4-B19E-B5C833B8AB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3D355-6259-4DCC-9536-ED65756479B7}"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BFF359-CA6B-4A09-AEB0-97DD23881800}"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userDrawn="1">
            <a:videoFile r:link="rId1"/>
          </p:nvPr>
        </p:nvPicPr>
        <p:blipFill>
          <a:blip r:embed="rId3" cstate="print"/>
          <a:srcRect/>
          <a:stretch>
            <a:fillRect/>
          </a:stretch>
        </p:blipFill>
        <p:spPr bwMode="auto">
          <a:xfrm>
            <a:off x="0" y="2286000"/>
            <a:ext cx="6858000" cy="4572000"/>
          </a:xfrm>
          <a:prstGeom prst="rect">
            <a:avLst/>
          </a:prstGeom>
          <a:noFill/>
          <a:ln w="9525">
            <a:noFill/>
            <a:miter lim="800000"/>
            <a:headEnd/>
            <a:tailEnd/>
          </a:ln>
        </p:spPr>
      </p:pic>
      <p:pic>
        <p:nvPicPr>
          <p:cNvPr id="5" name="Picture 7"/>
          <p:cNvPicPr>
            <a:picLocks noChangeAspect="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228600" y="152400"/>
            <a:ext cx="8686800" cy="1470025"/>
          </a:xfrm>
        </p:spPr>
        <p:txBody>
          <a:bodyPr/>
          <a:lstStyle>
            <a:lvl1pPr algn="ct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4038600" y="3429000"/>
            <a:ext cx="4876800" cy="2209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8929D104-2692-4269-BB26-BDD8B98802E6}" type="datetimeFigureOut">
              <a:rPr lang="en-US"/>
              <a:pPr>
                <a:defRPr/>
              </a:pPr>
              <a:t>5/30/2014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94291EA-19BA-4062-8336-67588372616F}"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repeatCount="indefinite" fill="hold" display="0">
                  <p:stCondLst>
                    <p:cond delay="indefinite"/>
                  </p:stCondLst>
                </p:cTn>
                <p:tgtEl>
                  <p:spTgt spid="4"/>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44FF33-6641-41CC-9963-E83150F0C659}" type="datetimeFigureOut">
              <a:rPr lang="en-US"/>
              <a:pPr>
                <a:defRPr/>
              </a:pPr>
              <a:t>5/30/2014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9FD68E-0825-4A8E-B221-DC806905AB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userDrawn="1">
            <a:videoFile r:link="rId1"/>
          </p:nvPr>
        </p:nvPicPr>
        <p:blipFill>
          <a:blip r:embed="rId3" cstate="print"/>
          <a:srcRect t="4839" b="8064"/>
          <a:stretch>
            <a:fillRect/>
          </a:stretch>
        </p:blipFill>
        <p:spPr bwMode="auto">
          <a:xfrm>
            <a:off x="0" y="5486400"/>
            <a:ext cx="2362200" cy="1371600"/>
          </a:xfrm>
          <a:prstGeom prst="rect">
            <a:avLst/>
          </a:prstGeom>
          <a:noFill/>
          <a:ln w="9525">
            <a:noFill/>
            <a:miter lim="800000"/>
            <a:headEnd/>
            <a:tailEnd/>
          </a:ln>
        </p:spPr>
      </p:pic>
      <p:pic>
        <p:nvPicPr>
          <p:cNvPr id="5" name="Picture 7"/>
          <p:cNvPicPr>
            <a:picLocks noChangeAspect="1"/>
          </p:cNvPicPr>
          <p:nvPr userDrawn="1"/>
        </p:nvPicPr>
        <p:blipFill>
          <a:blip r:embed="rId4" cstate="print"/>
          <a:srcRect t="75294"/>
          <a:stretch>
            <a:fillRect/>
          </a:stretch>
        </p:blipFill>
        <p:spPr bwMode="auto">
          <a:xfrm>
            <a:off x="0" y="5164138"/>
            <a:ext cx="9144000" cy="1693862"/>
          </a:xfrm>
          <a:prstGeom prst="rect">
            <a:avLst/>
          </a:prstGeom>
          <a:noFill/>
          <a:ln w="9525">
            <a:noFill/>
            <a:miter lim="800000"/>
            <a:headEnd/>
            <a:tailEnd/>
          </a:ln>
        </p:spPr>
      </p:pic>
      <p:sp>
        <p:nvSpPr>
          <p:cNvPr id="2" name="Vertical Title 1"/>
          <p:cNvSpPr>
            <a:spLocks noGrp="1"/>
          </p:cNvSpPr>
          <p:nvPr>
            <p:ph type="title" orient="vert"/>
          </p:nvPr>
        </p:nvSpPr>
        <p:spPr>
          <a:xfrm>
            <a:off x="6858000" y="97716"/>
            <a:ext cx="2057400" cy="6150684"/>
          </a:xfrm>
        </p:spPr>
        <p:txBody>
          <a:bodyPr vert="eaVert"/>
          <a:lstStyle>
            <a:lvl1pPr>
              <a:defRPr>
                <a:solidFill>
                  <a:schemeClr val="tx1"/>
                </a:solidFill>
                <a:effectLst>
                  <a:outerShdw blurRad="50800" dist="38100" dir="2700000" algn="tl" rotWithShape="0">
                    <a:prstClr val="black">
                      <a:alpha val="40000"/>
                    </a:prstClr>
                  </a:outerShdw>
                  <a:reflection blurRad="6350" stA="25000" endPos="45500" dir="5400000" sy="-100000" algn="bl" rotWithShape="0"/>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97716"/>
            <a:ext cx="5486400" cy="61506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1EFE8D23-5420-40EE-87AF-C5C3D99691F2}" type="datetimeFigureOut">
              <a:rPr lang="en-US"/>
              <a:pPr>
                <a:defRPr/>
              </a:pPr>
              <a:t>5/30/2014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BF5E793-0EDB-4279-A721-7800C0ED6656}"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repeatCount="indefinite" fill="hold" display="0">
                  <p:stCondLst>
                    <p:cond delay="indefinite"/>
                  </p:stCondLst>
                </p:cTn>
                <p:tgtEl>
                  <p:spTgt spid="4"/>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E2A9FD-88DD-4F51-86E5-78BD32B24389}" type="datetimeFigureOut">
              <a:rPr lang="en-US"/>
              <a:pPr>
                <a:defRPr/>
              </a:pPr>
              <a:t>5/30/2014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F5EB9B-8AB9-4825-9FAC-08D26599D0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EF1F88-752D-4B72-9DA8-0D5FB7E2322D}" type="datetimeFigureOut">
              <a:rPr lang="en-US"/>
              <a:pPr>
                <a:defRPr/>
              </a:pPr>
              <a:t>5/30/2014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E76201-B119-4C22-8A02-B4ECAD3D3B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264"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66360"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9AEA0D4-CFB8-4428-92C1-C57F3991AD8E}" type="datetimeFigureOut">
              <a:rPr lang="en-US"/>
              <a:pPr>
                <a:defRPr/>
              </a:pPr>
              <a:t>5/30/2014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A2EDDB-019E-40C7-8D02-521CA7DF83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3812" y="1722792"/>
            <a:ext cx="37353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3812" y="2362554"/>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81601" y="1722792"/>
            <a:ext cx="37338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81601" y="2362554"/>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848030-E588-4FB3-B8DA-41213B75AD07}" type="datetimeFigureOut">
              <a:rPr lang="en-US"/>
              <a:pPr>
                <a:defRPr/>
              </a:pPr>
              <a:t>5/30/2014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7489B6-FD18-487B-B3FF-984B031B8C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AF9168-141D-4789-9160-F9D87A488EB5}" type="datetimeFigureOut">
              <a:rPr lang="en-US"/>
              <a:pPr>
                <a:defRPr/>
              </a:pPr>
              <a:t>5/30/2014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0B6AB4-1FEE-4C74-97B3-83CC3A5EF5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C75154-DBE6-45ED-A4F9-EC7AD3C1088E}" type="datetimeFigureOut">
              <a:rPr lang="en-US"/>
              <a:pPr>
                <a:defRPr/>
              </a:pPr>
              <a:t>5/30/2014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4A0A37-5AB5-452F-8F3A-ACCF52DDB5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Shape">
            <a:hlinkClick r:id="" action="ppaction://media"/>
          </p:cNvPr>
          <p:cNvPicPr>
            <a:picLocks noRot="1" noChangeAspect="1"/>
          </p:cNvPicPr>
          <p:nvPr userDrawn="1">
            <a:videoFile r:link="rId1"/>
          </p:nvPr>
        </p:nvPicPr>
        <p:blipFill>
          <a:blip r:embed="rId3" cstate="print"/>
          <a:srcRect t="4839" b="8064"/>
          <a:stretch>
            <a:fillRect/>
          </a:stretch>
        </p:blipFill>
        <p:spPr bwMode="auto">
          <a:xfrm>
            <a:off x="0" y="5486400"/>
            <a:ext cx="2362200" cy="1371600"/>
          </a:xfrm>
          <a:prstGeom prst="rect">
            <a:avLst/>
          </a:prstGeom>
          <a:noFill/>
          <a:ln w="9525">
            <a:noFill/>
            <a:miter lim="800000"/>
            <a:headEnd/>
            <a:tailEnd/>
          </a:ln>
        </p:spPr>
      </p:pic>
      <p:pic>
        <p:nvPicPr>
          <p:cNvPr id="6" name="Picture 8"/>
          <p:cNvPicPr>
            <a:picLocks noChangeAspect="1"/>
          </p:cNvPicPr>
          <p:nvPr userDrawn="1"/>
        </p:nvPicPr>
        <p:blipFill>
          <a:blip r:embed="rId4" cstate="print"/>
          <a:srcRect t="75294"/>
          <a:stretch>
            <a:fillRect/>
          </a:stretch>
        </p:blipFill>
        <p:spPr bwMode="auto">
          <a:xfrm>
            <a:off x="0" y="5164138"/>
            <a:ext cx="9144000" cy="1693862"/>
          </a:xfrm>
          <a:prstGeom prst="rect">
            <a:avLst/>
          </a:prstGeom>
          <a:noFill/>
          <a:ln w="9525">
            <a:noFill/>
            <a:miter lim="800000"/>
            <a:headEnd/>
            <a:tailEnd/>
          </a:ln>
        </p:spPr>
      </p:pic>
      <p:sp>
        <p:nvSpPr>
          <p:cNvPr id="2" name="Title 1"/>
          <p:cNvSpPr>
            <a:spLocks noGrp="1"/>
          </p:cNvSpPr>
          <p:nvPr>
            <p:ph type="title"/>
          </p:nvPr>
        </p:nvSpPr>
        <p:spPr>
          <a:xfrm>
            <a:off x="1295400" y="15240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52400"/>
            <a:ext cx="4495800" cy="60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95400" y="1314450"/>
            <a:ext cx="3008313" cy="493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9754997C-0AC8-4C70-A713-F6A0E83E99A8}" type="datetimeFigureOut">
              <a:rPr lang="en-US"/>
              <a:pPr>
                <a:defRPr/>
              </a:pPr>
              <a:t>5/30/2014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7974359-BD54-4238-83E7-0607648C71C4}"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cTn>
                <p:tgtEl>
                  <p:spTgt spid="5"/>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C4317B-A199-4AF6-853B-12DBCA0B387F}" type="datetimeFigureOut">
              <a:rPr lang="en-US"/>
              <a:pPr>
                <a:defRPr/>
              </a:pPr>
              <a:t>5/30/2014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ADA1B7-00AD-4444-A6C7-23564EF89C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NULL"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Shape">
            <a:hlinkClick r:id="" action="ppaction://media"/>
          </p:cNvPr>
          <p:cNvPicPr>
            <a:picLocks noRot="1" noChangeAspect="1"/>
          </p:cNvPicPr>
          <p:nvPr userDrawn="1">
            <a:videoFile r:link="rId13"/>
          </p:nvPr>
        </p:nvPicPr>
        <p:blipFill>
          <a:blip r:embed="rId14" cstate="print"/>
          <a:srcRect t="4839" b="8064"/>
          <a:stretch>
            <a:fillRect/>
          </a:stretch>
        </p:blipFill>
        <p:spPr bwMode="auto">
          <a:xfrm>
            <a:off x="0" y="5486400"/>
            <a:ext cx="2362200" cy="1371600"/>
          </a:xfrm>
          <a:prstGeom prst="rect">
            <a:avLst/>
          </a:prstGeom>
          <a:noFill/>
          <a:ln w="9525">
            <a:noFill/>
            <a:miter lim="800000"/>
            <a:headEnd/>
            <a:tailEnd/>
          </a:ln>
        </p:spPr>
      </p:pic>
      <p:pic>
        <p:nvPicPr>
          <p:cNvPr id="1027" name="Picture 7"/>
          <p:cNvPicPr>
            <a:picLocks noChangeAspect="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228600" y="53975"/>
            <a:ext cx="8686800" cy="10572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29" name="Text Placeholder 2"/>
          <p:cNvSpPr>
            <a:spLocks noGrp="1"/>
          </p:cNvSpPr>
          <p:nvPr>
            <p:ph type="body" idx="1"/>
          </p:nvPr>
        </p:nvSpPr>
        <p:spPr bwMode="auto">
          <a:xfrm>
            <a:off x="1295400" y="1676400"/>
            <a:ext cx="7620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8B45620-CBC5-45D0-AB4A-FC05D7B6F357}" type="datetimeFigureOut">
              <a:rPr lang="en-US"/>
              <a:pPr>
                <a:defRPr/>
              </a:pPr>
              <a:t>5/30/2014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AFAE6CE-697B-4AB4-8C20-7AF8A8FD2F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61" r:id="rId8"/>
    <p:sldLayoutId id="2147483653" r:id="rId9"/>
    <p:sldLayoutId id="2147483652" r:id="rId10"/>
    <p:sldLayoutId id="214748366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txStyles>
    <p:titleStyle>
      <a:lvl1pPr algn="l" rtl="0" eaLnBrk="0" fontAlgn="base" hangingPunct="0">
        <a:spcBef>
          <a:spcPct val="0"/>
        </a:spcBef>
        <a:spcAft>
          <a:spcPct val="0"/>
        </a:spcAft>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vl2pPr algn="l" rtl="0" eaLnBrk="0" fontAlgn="base" hangingPunct="0">
        <a:spcBef>
          <a:spcPct val="0"/>
        </a:spcBef>
        <a:spcAft>
          <a:spcPct val="0"/>
        </a:spcAft>
        <a:defRPr sz="4400" b="1">
          <a:solidFill>
            <a:schemeClr val="bg1"/>
          </a:solidFill>
          <a:latin typeface="Calibri" pitchFamily="34" charset="0"/>
        </a:defRPr>
      </a:lvl2pPr>
      <a:lvl3pPr algn="l" rtl="0" eaLnBrk="0" fontAlgn="base" hangingPunct="0">
        <a:spcBef>
          <a:spcPct val="0"/>
        </a:spcBef>
        <a:spcAft>
          <a:spcPct val="0"/>
        </a:spcAft>
        <a:defRPr sz="4400" b="1">
          <a:solidFill>
            <a:schemeClr val="bg1"/>
          </a:solidFill>
          <a:latin typeface="Calibri" pitchFamily="34" charset="0"/>
        </a:defRPr>
      </a:lvl3pPr>
      <a:lvl4pPr algn="l" rtl="0" eaLnBrk="0" fontAlgn="base" hangingPunct="0">
        <a:spcBef>
          <a:spcPct val="0"/>
        </a:spcBef>
        <a:spcAft>
          <a:spcPct val="0"/>
        </a:spcAft>
        <a:defRPr sz="4400" b="1">
          <a:solidFill>
            <a:schemeClr val="bg1"/>
          </a:solidFill>
          <a:latin typeface="Calibri" pitchFamily="34" charset="0"/>
        </a:defRPr>
      </a:lvl4pPr>
      <a:lvl5pPr algn="l" rtl="0" eaLnBrk="0" fontAlgn="base" hangingPunct="0">
        <a:spcBef>
          <a:spcPct val="0"/>
        </a:spcBef>
        <a:spcAft>
          <a:spcPct val="0"/>
        </a:spcAft>
        <a:defRPr sz="4400" b="1">
          <a:solidFill>
            <a:schemeClr val="bg1"/>
          </a:solidFill>
          <a:latin typeface="Calibri" pitchFamily="34" charset="0"/>
        </a:defRPr>
      </a:lvl5pPr>
      <a:lvl6pPr marL="457200" algn="l" rtl="0" fontAlgn="base">
        <a:spcBef>
          <a:spcPct val="0"/>
        </a:spcBef>
        <a:spcAft>
          <a:spcPct val="0"/>
        </a:spcAft>
        <a:defRPr sz="4400" b="1">
          <a:solidFill>
            <a:schemeClr val="bg1"/>
          </a:solidFill>
          <a:latin typeface="Calibri" pitchFamily="34" charset="0"/>
        </a:defRPr>
      </a:lvl6pPr>
      <a:lvl7pPr marL="914400" algn="l" rtl="0" fontAlgn="base">
        <a:spcBef>
          <a:spcPct val="0"/>
        </a:spcBef>
        <a:spcAft>
          <a:spcPct val="0"/>
        </a:spcAft>
        <a:defRPr sz="4400" b="1">
          <a:solidFill>
            <a:schemeClr val="bg1"/>
          </a:solidFill>
          <a:latin typeface="Calibri" pitchFamily="34" charset="0"/>
        </a:defRPr>
      </a:lvl7pPr>
      <a:lvl8pPr marL="1371600" algn="l" rtl="0" fontAlgn="base">
        <a:spcBef>
          <a:spcPct val="0"/>
        </a:spcBef>
        <a:spcAft>
          <a:spcPct val="0"/>
        </a:spcAft>
        <a:defRPr sz="4400" b="1">
          <a:solidFill>
            <a:schemeClr val="bg1"/>
          </a:solidFill>
          <a:latin typeface="Calibri" pitchFamily="34" charset="0"/>
        </a:defRPr>
      </a:lvl8pPr>
      <a:lvl9pPr marL="1828800" algn="l" rtl="0" fontAlgn="base">
        <a:spcBef>
          <a:spcPct val="0"/>
        </a:spcBef>
        <a:spcAft>
          <a:spcPct val="0"/>
        </a:spcAft>
        <a:defRPr sz="44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86800" cy="2057400"/>
          </a:xfrm>
        </p:spPr>
        <p:txBody>
          <a:bodyPr wrap="square" numCol="1" anchorCtr="0" compatLnSpc="1">
            <a:prstTxWarp prst="textNoShape">
              <a:avLst/>
            </a:prstTxWarp>
            <a:normAutofit fontScale="90000"/>
          </a:bodyPr>
          <a:lstStyle/>
          <a:p>
            <a:pPr eaLnBrk="1" hangingPunct="1">
              <a:defRPr/>
            </a:pPr>
            <a:r>
              <a:rPr lang="uk-UA" u="sng" smtClean="0">
                <a:effectLst>
                  <a:outerShdw blurRad="38100" dist="38100" dir="2700000" algn="tl">
                    <a:srgbClr val="C0C0C0"/>
                  </a:outerShdw>
                </a:effectLst>
              </a:rPr>
              <a:t>Перспективи використовування мікроорганізмів для очищення стічних вод</a:t>
            </a:r>
            <a:r>
              <a:rPr lang="ru-RU" smtClean="0">
                <a:effectLst/>
              </a:rPr>
              <a:t> </a:t>
            </a:r>
            <a:r>
              <a:rPr lang="ru-RU" sz="4000" smtClean="0">
                <a:effectLst>
                  <a:outerShdw blurRad="38100" dist="38100" dir="2700000" algn="tl">
                    <a:srgbClr val="C0C0C0"/>
                  </a:outerShdw>
                </a:effectLst>
              </a:rPr>
              <a:t> </a:t>
            </a:r>
          </a:p>
        </p:txBody>
      </p:sp>
      <p:sp>
        <p:nvSpPr>
          <p:cNvPr id="14338" name="Подзаголовок 3"/>
          <p:cNvSpPr>
            <a:spLocks noGrp="1"/>
          </p:cNvSpPr>
          <p:nvPr>
            <p:ph type="subTitle" idx="1"/>
          </p:nvPr>
        </p:nvSpPr>
        <p:spPr/>
        <p:txBody>
          <a:bodyPr/>
          <a:lstStyle/>
          <a:p>
            <a:pPr eaLnBrk="1" hangingPunct="1"/>
            <a:endParaRPr lang="en-GB"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uk-UA" dirty="0" smtClean="0"/>
              <a:t>Проблеми:</a:t>
            </a:r>
            <a:endParaRPr lang="en-GB" dirty="0"/>
          </a:p>
        </p:txBody>
      </p:sp>
      <p:sp>
        <p:nvSpPr>
          <p:cNvPr id="25602" name="Содержимое 2"/>
          <p:cNvSpPr>
            <a:spLocks noGrp="1"/>
          </p:cNvSpPr>
          <p:nvPr>
            <p:ph idx="1"/>
          </p:nvPr>
        </p:nvSpPr>
        <p:spPr/>
        <p:txBody>
          <a:bodyPr/>
          <a:lstStyle/>
          <a:p>
            <a:pPr eaLnBrk="1" hangingPunct="1"/>
            <a:r>
              <a:rPr lang="uk-UA" smtClean="0"/>
              <a:t>Проблеми навколишнього середовища, та їх вплив на здоров’я людини </a:t>
            </a:r>
            <a:r>
              <a:rPr lang="ru-RU" smtClean="0"/>
              <a:t>різноманітні:</a:t>
            </a:r>
          </a:p>
          <a:p>
            <a:pPr eaLnBrk="1" hangingPunct="1">
              <a:buFont typeface="Calibri" pitchFamily="34" charset="0"/>
              <a:buAutoNum type="arabicPeriod"/>
            </a:pPr>
            <a:r>
              <a:rPr lang="ru-RU" smtClean="0"/>
              <a:t>Хімічні забруднювачі</a:t>
            </a:r>
          </a:p>
          <a:p>
            <a:pPr eaLnBrk="1" hangingPunct="1">
              <a:buFont typeface="Calibri" pitchFamily="34" charset="0"/>
              <a:buAutoNum type="arabicPeriod"/>
            </a:pPr>
            <a:r>
              <a:rPr lang="ru-RU" smtClean="0"/>
              <a:t>Важкі метали</a:t>
            </a:r>
          </a:p>
          <a:p>
            <a:pPr eaLnBrk="1" hangingPunct="1">
              <a:buFont typeface="Calibri" pitchFamily="34" charset="0"/>
              <a:buAutoNum type="arabicPeriod"/>
            </a:pPr>
            <a:r>
              <a:rPr lang="ru-RU" smtClean="0"/>
              <a:t>Мутагенні речовини</a:t>
            </a:r>
            <a:endParaRPr lang="en-GB"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err="1" smtClean="0"/>
              <a:t>Хімічні</a:t>
            </a:r>
            <a:r>
              <a:rPr lang="ru-RU" dirty="0" smtClean="0"/>
              <a:t> </a:t>
            </a:r>
            <a:r>
              <a:rPr lang="ru-RU" dirty="0" err="1" smtClean="0"/>
              <a:t>забруднювачі</a:t>
            </a:r>
            <a:r>
              <a:rPr lang="ru-RU" dirty="0" smtClean="0"/>
              <a:t>:</a:t>
            </a:r>
            <a:endParaRPr lang="en-GB" dirty="0"/>
          </a:p>
        </p:txBody>
      </p:sp>
      <p:sp>
        <p:nvSpPr>
          <p:cNvPr id="3" name="Содержимое 2"/>
          <p:cNvSpPr>
            <a:spLocks noGrp="1"/>
          </p:cNvSpPr>
          <p:nvPr>
            <p:ph idx="1"/>
          </p:nvPr>
        </p:nvSpPr>
        <p:spPr>
          <a:xfrm>
            <a:off x="1295400" y="4648200"/>
            <a:ext cx="7620000" cy="1981200"/>
          </a:xfrm>
        </p:spPr>
        <p:txBody>
          <a:bodyPr rtlCol="0">
            <a:normAutofit fontScale="70000" lnSpcReduction="20000"/>
          </a:bodyPr>
          <a:lstStyle/>
          <a:p>
            <a:pPr eaLnBrk="1" fontAlgn="auto" hangingPunct="1">
              <a:spcAft>
                <a:spcPts val="0"/>
              </a:spcAft>
              <a:buFont typeface="Arial" pitchFamily="34" charset="0"/>
              <a:buChar char="•"/>
              <a:defRPr/>
            </a:pPr>
            <a:r>
              <a:rPr lang="ru-RU" dirty="0" smtClean="0"/>
              <a:t>Проблема </a:t>
            </a:r>
            <a:r>
              <a:rPr lang="ru-RU" dirty="0" err="1" smtClean="0"/>
              <a:t>хімічного</a:t>
            </a:r>
            <a:r>
              <a:rPr lang="ru-RU" dirty="0" smtClean="0"/>
              <a:t> </a:t>
            </a:r>
            <a:r>
              <a:rPr lang="ru-RU" dirty="0" err="1" smtClean="0"/>
              <a:t>забруднення</a:t>
            </a:r>
            <a:r>
              <a:rPr lang="ru-RU" dirty="0" smtClean="0"/>
              <a:t> </a:t>
            </a:r>
            <a:r>
              <a:rPr lang="ru-RU" dirty="0" err="1" smtClean="0"/>
              <a:t>об'єктів</a:t>
            </a:r>
            <a:r>
              <a:rPr lang="ru-RU" dirty="0" smtClean="0"/>
              <a:t> </a:t>
            </a:r>
            <a:r>
              <a:rPr lang="ru-RU" dirty="0" err="1" smtClean="0"/>
              <a:t>біосфери</a:t>
            </a:r>
            <a:r>
              <a:rPr lang="ru-RU" dirty="0" smtClean="0"/>
              <a:t> </a:t>
            </a:r>
            <a:r>
              <a:rPr lang="ru-RU" dirty="0" err="1" smtClean="0"/>
              <a:t>розглядається</a:t>
            </a:r>
            <a:r>
              <a:rPr lang="ru-RU" dirty="0" smtClean="0"/>
              <a:t> як </a:t>
            </a:r>
            <a:r>
              <a:rPr lang="ru-RU" dirty="0" err="1" smtClean="0"/>
              <a:t>прояв</a:t>
            </a:r>
            <a:r>
              <a:rPr lang="ru-RU" dirty="0" smtClean="0"/>
              <a:t> </a:t>
            </a:r>
            <a:r>
              <a:rPr lang="ru-RU" dirty="0" err="1" smtClean="0"/>
              <a:t>глобальної</a:t>
            </a:r>
            <a:r>
              <a:rPr lang="ru-RU" dirty="0" smtClean="0"/>
              <a:t> </a:t>
            </a:r>
            <a:r>
              <a:rPr lang="ru-RU" dirty="0" err="1" smtClean="0"/>
              <a:t>екологічної</a:t>
            </a:r>
            <a:r>
              <a:rPr lang="ru-RU" dirty="0" smtClean="0"/>
              <a:t> </a:t>
            </a:r>
            <a:r>
              <a:rPr lang="ru-RU" dirty="0" err="1" smtClean="0"/>
              <a:t>кризи</a:t>
            </a:r>
            <a:r>
              <a:rPr lang="ru-RU" dirty="0" smtClean="0"/>
              <a:t>. </a:t>
            </a:r>
            <a:r>
              <a:rPr lang="ru-RU" dirty="0" err="1" smtClean="0"/>
              <a:t>Перелік</a:t>
            </a:r>
            <a:r>
              <a:rPr lang="ru-RU" dirty="0" smtClean="0"/>
              <a:t> </a:t>
            </a:r>
            <a:r>
              <a:rPr lang="ru-RU" dirty="0" err="1" smtClean="0"/>
              <a:t>відомих</a:t>
            </a:r>
            <a:r>
              <a:rPr lang="ru-RU" dirty="0" smtClean="0"/>
              <a:t> </a:t>
            </a:r>
            <a:r>
              <a:rPr lang="ru-RU" dirty="0" err="1" smtClean="0"/>
              <a:t>хімічних</a:t>
            </a:r>
            <a:r>
              <a:rPr lang="ru-RU" dirty="0" smtClean="0"/>
              <a:t> </a:t>
            </a:r>
            <a:r>
              <a:rPr lang="ru-RU" dirty="0" err="1" smtClean="0"/>
              <a:t>сполук</a:t>
            </a:r>
            <a:r>
              <a:rPr lang="ru-RU" dirty="0" smtClean="0"/>
              <a:t> </a:t>
            </a:r>
            <a:r>
              <a:rPr lang="ru-RU" dirty="0" err="1" smtClean="0"/>
              <a:t>наближається</a:t>
            </a:r>
            <a:r>
              <a:rPr lang="ru-RU" dirty="0" smtClean="0"/>
              <a:t> до 20 млн. </a:t>
            </a:r>
            <a:r>
              <a:rPr lang="ru-RU" dirty="0" err="1" smtClean="0"/>
              <a:t>найменувань</a:t>
            </a:r>
            <a:r>
              <a:rPr lang="ru-RU" dirty="0" smtClean="0"/>
              <a:t>, </a:t>
            </a:r>
            <a:r>
              <a:rPr lang="ru-RU" dirty="0" err="1" smtClean="0"/>
              <a:t>з</a:t>
            </a:r>
            <a:r>
              <a:rPr lang="ru-RU" dirty="0" smtClean="0"/>
              <a:t> них десятки </a:t>
            </a:r>
            <a:r>
              <a:rPr lang="ru-RU" dirty="0" err="1" smtClean="0"/>
              <a:t>тисяч</a:t>
            </a:r>
            <a:r>
              <a:rPr lang="ru-RU" dirty="0" smtClean="0"/>
              <a:t> </a:t>
            </a:r>
            <a:r>
              <a:rPr lang="ru-RU" dirty="0" err="1" smtClean="0"/>
              <a:t>високотоксичні</a:t>
            </a:r>
            <a:r>
              <a:rPr lang="ru-RU" dirty="0" smtClean="0"/>
              <a:t>, а у </a:t>
            </a:r>
            <a:r>
              <a:rPr lang="ru-RU" dirty="0" err="1" smtClean="0"/>
              <a:t>сучасного</a:t>
            </a:r>
            <a:r>
              <a:rPr lang="ru-RU" dirty="0" smtClean="0"/>
              <a:t> </a:t>
            </a:r>
            <a:r>
              <a:rPr lang="ru-RU" dirty="0" err="1" smtClean="0"/>
              <a:t>покоління</a:t>
            </a:r>
            <a:r>
              <a:rPr lang="ru-RU" dirty="0" smtClean="0"/>
              <a:t> людей не </a:t>
            </a:r>
            <a:r>
              <a:rPr lang="ru-RU" dirty="0" err="1" smtClean="0"/>
              <a:t>вироблений</a:t>
            </a:r>
            <a:r>
              <a:rPr lang="ru-RU" dirty="0" smtClean="0"/>
              <a:t> </a:t>
            </a:r>
            <a:r>
              <a:rPr lang="ru-RU" dirty="0" err="1" smtClean="0"/>
              <a:t>механізм</a:t>
            </a:r>
            <a:r>
              <a:rPr lang="ru-RU" dirty="0" smtClean="0"/>
              <a:t> </a:t>
            </a:r>
            <a:r>
              <a:rPr lang="ru-RU" dirty="0" err="1" smtClean="0"/>
              <a:t>захисту</a:t>
            </a:r>
            <a:r>
              <a:rPr lang="ru-RU" dirty="0" smtClean="0"/>
              <a:t> </a:t>
            </a:r>
            <a:r>
              <a:rPr lang="ru-RU" dirty="0" err="1" smtClean="0"/>
              <a:t>від</a:t>
            </a:r>
            <a:r>
              <a:rPr lang="ru-RU" dirty="0" smtClean="0"/>
              <a:t> </a:t>
            </a:r>
            <a:r>
              <a:rPr lang="ru-RU" dirty="0" err="1" smtClean="0"/>
              <a:t>їх</a:t>
            </a:r>
            <a:r>
              <a:rPr lang="ru-RU" dirty="0" smtClean="0"/>
              <a:t> </a:t>
            </a:r>
            <a:r>
              <a:rPr lang="ru-RU" dirty="0" err="1" smtClean="0"/>
              <a:t>агресивного</a:t>
            </a:r>
            <a:r>
              <a:rPr lang="ru-RU" dirty="0" smtClean="0"/>
              <a:t> </a:t>
            </a:r>
            <a:r>
              <a:rPr lang="ru-RU" dirty="0" err="1" smtClean="0"/>
              <a:t>впливу</a:t>
            </a:r>
            <a:r>
              <a:rPr lang="ru-RU" dirty="0" smtClean="0"/>
              <a:t> на </a:t>
            </a:r>
            <a:r>
              <a:rPr lang="ru-RU" dirty="0" err="1" smtClean="0"/>
              <a:t>організм</a:t>
            </a:r>
            <a:endParaRPr lang="en-GB" dirty="0"/>
          </a:p>
        </p:txBody>
      </p:sp>
      <p:pic>
        <p:nvPicPr>
          <p:cNvPr id="26627" name="Рисунок 3" descr="refuse.jpg"/>
          <p:cNvPicPr>
            <a:picLocks noChangeAspect="1"/>
          </p:cNvPicPr>
          <p:nvPr/>
        </p:nvPicPr>
        <p:blipFill>
          <a:blip r:embed="rId2" cstate="print"/>
          <a:srcRect/>
          <a:stretch>
            <a:fillRect/>
          </a:stretch>
        </p:blipFill>
        <p:spPr bwMode="auto">
          <a:xfrm>
            <a:off x="457200" y="1524000"/>
            <a:ext cx="4006850" cy="2657475"/>
          </a:xfrm>
          <a:prstGeom prst="rect">
            <a:avLst/>
          </a:prstGeom>
          <a:noFill/>
          <a:ln w="9525">
            <a:noFill/>
            <a:miter lim="800000"/>
            <a:headEnd/>
            <a:tailEnd/>
          </a:ln>
        </p:spPr>
      </p:pic>
      <p:pic>
        <p:nvPicPr>
          <p:cNvPr id="26628" name="Рисунок 4" descr="37961.jpg"/>
          <p:cNvPicPr>
            <a:picLocks noChangeAspect="1"/>
          </p:cNvPicPr>
          <p:nvPr/>
        </p:nvPicPr>
        <p:blipFill>
          <a:blip r:embed="rId3" cstate="print"/>
          <a:srcRect/>
          <a:stretch>
            <a:fillRect/>
          </a:stretch>
        </p:blipFill>
        <p:spPr bwMode="auto">
          <a:xfrm>
            <a:off x="4800600" y="1524000"/>
            <a:ext cx="39624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err="1" smtClean="0"/>
              <a:t>Важкі</a:t>
            </a:r>
            <a:r>
              <a:rPr lang="ru-RU" dirty="0" smtClean="0"/>
              <a:t> метали:</a:t>
            </a:r>
            <a:endParaRPr lang="en-GB" dirty="0"/>
          </a:p>
        </p:txBody>
      </p:sp>
      <p:sp>
        <p:nvSpPr>
          <p:cNvPr id="27650" name="Содержимое 2"/>
          <p:cNvSpPr>
            <a:spLocks noGrp="1"/>
          </p:cNvSpPr>
          <p:nvPr>
            <p:ph idx="1"/>
          </p:nvPr>
        </p:nvSpPr>
        <p:spPr>
          <a:xfrm>
            <a:off x="1295400" y="4648200"/>
            <a:ext cx="7620000" cy="1981200"/>
          </a:xfrm>
        </p:spPr>
        <p:txBody>
          <a:bodyPr/>
          <a:lstStyle/>
          <a:p>
            <a:pPr eaLnBrk="1" hangingPunct="1">
              <a:lnSpc>
                <a:spcPct val="80000"/>
              </a:lnSpc>
            </a:pPr>
            <a:r>
              <a:rPr lang="ru-RU" sz="2200" smtClean="0"/>
              <a:t>Надходження важких металів у навколишнє середовище пов'язане з активною діяльністю людини. Їхні основні джерела - промисловість, автотранспорт, котельні, сміттєспалювальні установки і сільськогосподарське виробництво. До галузей промисловості, які забруднюють навколишнє середовище важкими металами, відносяться чорна та кольорова металургія</a:t>
            </a:r>
            <a:endParaRPr lang="en-GB" sz="2200" smtClean="0"/>
          </a:p>
        </p:txBody>
      </p:sp>
      <p:pic>
        <p:nvPicPr>
          <p:cNvPr id="27651" name="Рисунок 3" descr="tyazhelie-metally.jpg"/>
          <p:cNvPicPr>
            <a:picLocks noChangeAspect="1"/>
          </p:cNvPicPr>
          <p:nvPr/>
        </p:nvPicPr>
        <p:blipFill>
          <a:blip r:embed="rId2" cstate="print"/>
          <a:srcRect/>
          <a:stretch>
            <a:fillRect/>
          </a:stretch>
        </p:blipFill>
        <p:spPr bwMode="auto">
          <a:xfrm>
            <a:off x="2057400" y="1524000"/>
            <a:ext cx="600075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err="1" smtClean="0"/>
              <a:t>Мутагенні</a:t>
            </a:r>
            <a:r>
              <a:rPr lang="ru-RU" dirty="0" smtClean="0"/>
              <a:t> </a:t>
            </a:r>
            <a:r>
              <a:rPr lang="ru-RU" dirty="0" err="1" smtClean="0"/>
              <a:t>речовини</a:t>
            </a:r>
            <a:endParaRPr lang="en-GB" dirty="0"/>
          </a:p>
        </p:txBody>
      </p:sp>
      <p:sp>
        <p:nvSpPr>
          <p:cNvPr id="3" name="Содержимое 2"/>
          <p:cNvSpPr>
            <a:spLocks noGrp="1"/>
          </p:cNvSpPr>
          <p:nvPr>
            <p:ph idx="1"/>
          </p:nvPr>
        </p:nvSpPr>
        <p:spPr>
          <a:xfrm>
            <a:off x="1295400" y="4572000"/>
            <a:ext cx="7620000" cy="2286000"/>
          </a:xfrm>
        </p:spPr>
        <p:txBody>
          <a:bodyPr rtlCol="0">
            <a:normAutofit fontScale="77500" lnSpcReduction="20000"/>
          </a:bodyPr>
          <a:lstStyle/>
          <a:p>
            <a:pPr eaLnBrk="1" fontAlgn="auto" hangingPunct="1">
              <a:spcAft>
                <a:spcPts val="0"/>
              </a:spcAft>
              <a:buFont typeface="Arial" pitchFamily="34" charset="0"/>
              <a:buChar char="•"/>
              <a:defRPr/>
            </a:pPr>
            <a:r>
              <a:rPr lang="ru-RU" dirty="0" smtClean="0"/>
              <a:t>Мутаген - </a:t>
            </a:r>
            <a:r>
              <a:rPr lang="ru-RU" dirty="0" err="1" smtClean="0"/>
              <a:t>це</a:t>
            </a:r>
            <a:r>
              <a:rPr lang="ru-RU" dirty="0" smtClean="0"/>
              <a:t> фактор </a:t>
            </a:r>
            <a:r>
              <a:rPr lang="ru-RU" dirty="0" err="1" smtClean="0"/>
              <a:t>навколишнього</a:t>
            </a:r>
            <a:r>
              <a:rPr lang="ru-RU" dirty="0" smtClean="0"/>
              <a:t> </a:t>
            </a:r>
            <a:r>
              <a:rPr lang="ru-RU" dirty="0" err="1" smtClean="0"/>
              <a:t>середовища</a:t>
            </a:r>
            <a:r>
              <a:rPr lang="ru-RU" dirty="0" smtClean="0"/>
              <a:t> </a:t>
            </a:r>
            <a:r>
              <a:rPr lang="ru-RU" dirty="0" err="1" smtClean="0"/>
              <a:t>або</a:t>
            </a:r>
            <a:r>
              <a:rPr lang="ru-RU" dirty="0" smtClean="0"/>
              <a:t> </a:t>
            </a:r>
            <a:r>
              <a:rPr lang="ru-RU" dirty="0" err="1" smtClean="0"/>
              <a:t>факторендогенной</a:t>
            </a:r>
            <a:r>
              <a:rPr lang="ru-RU" dirty="0" smtClean="0"/>
              <a:t> </a:t>
            </a:r>
            <a:r>
              <a:rPr lang="ru-RU" dirty="0" err="1" smtClean="0"/>
              <a:t>природи</a:t>
            </a:r>
            <a:r>
              <a:rPr lang="ru-RU" dirty="0" smtClean="0"/>
              <a:t>, </a:t>
            </a:r>
            <a:r>
              <a:rPr lang="ru-RU" dirty="0" err="1" smtClean="0"/>
              <a:t>здатний</a:t>
            </a:r>
            <a:r>
              <a:rPr lang="ru-RU" dirty="0" smtClean="0"/>
              <a:t> </a:t>
            </a:r>
            <a:r>
              <a:rPr lang="ru-RU" dirty="0" err="1" smtClean="0"/>
              <a:t>порушувати</a:t>
            </a:r>
            <a:r>
              <a:rPr lang="ru-RU" dirty="0" smtClean="0"/>
              <a:t> </a:t>
            </a:r>
            <a:r>
              <a:rPr lang="ru-RU" dirty="0" err="1" smtClean="0"/>
              <a:t>генетичні</a:t>
            </a:r>
            <a:r>
              <a:rPr lang="ru-RU" dirty="0" smtClean="0"/>
              <a:t> </a:t>
            </a:r>
            <a:r>
              <a:rPr lang="ru-RU" dirty="0" err="1" smtClean="0"/>
              <a:t>програми</a:t>
            </a:r>
            <a:r>
              <a:rPr lang="ru-RU" dirty="0" smtClean="0"/>
              <a:t> </a:t>
            </a:r>
            <a:r>
              <a:rPr lang="ru-RU" dirty="0" err="1" smtClean="0"/>
              <a:t>клітин</a:t>
            </a:r>
            <a:r>
              <a:rPr lang="ru-RU" dirty="0" smtClean="0"/>
              <a:t> </a:t>
            </a:r>
            <a:r>
              <a:rPr lang="ru-RU" dirty="0" err="1" smtClean="0"/>
              <a:t>і</a:t>
            </a:r>
            <a:r>
              <a:rPr lang="ru-RU" dirty="0" smtClean="0"/>
              <a:t> </a:t>
            </a:r>
            <a:r>
              <a:rPr lang="ru-RU" dirty="0" err="1" smtClean="0"/>
              <a:t>викликати</a:t>
            </a:r>
            <a:r>
              <a:rPr lang="ru-RU" dirty="0" smtClean="0"/>
              <a:t> в </a:t>
            </a:r>
            <a:r>
              <a:rPr lang="ru-RU" dirty="0" err="1" smtClean="0"/>
              <a:t>організмі</a:t>
            </a:r>
            <a:r>
              <a:rPr lang="ru-RU" dirty="0" smtClean="0"/>
              <a:t> </a:t>
            </a:r>
            <a:r>
              <a:rPr lang="ru-RU" dirty="0" err="1" smtClean="0"/>
              <a:t>зміни</a:t>
            </a:r>
            <a:r>
              <a:rPr lang="ru-RU" dirty="0" smtClean="0"/>
              <a:t> </a:t>
            </a:r>
            <a:r>
              <a:rPr lang="ru-RU" dirty="0" err="1" smtClean="0"/>
              <a:t>спадкових</a:t>
            </a:r>
            <a:r>
              <a:rPr lang="ru-RU" dirty="0" smtClean="0"/>
              <a:t> </a:t>
            </a:r>
            <a:r>
              <a:rPr lang="ru-RU" dirty="0" err="1" smtClean="0"/>
              <a:t>властивостей</a:t>
            </a:r>
            <a:r>
              <a:rPr lang="ru-RU" dirty="0" smtClean="0"/>
              <a:t>. На </a:t>
            </a:r>
            <a:r>
              <a:rPr lang="ru-RU" dirty="0" err="1" smtClean="0"/>
              <a:t>сьогоднішній</a:t>
            </a:r>
            <a:r>
              <a:rPr lang="ru-RU" dirty="0" smtClean="0"/>
              <a:t> день </a:t>
            </a:r>
            <a:r>
              <a:rPr lang="ru-RU" dirty="0" err="1" smtClean="0"/>
              <a:t>радіація</a:t>
            </a:r>
            <a:r>
              <a:rPr lang="ru-RU" dirty="0" smtClean="0"/>
              <a:t> </a:t>
            </a:r>
            <a:r>
              <a:rPr lang="ru-RU" dirty="0" err="1" smtClean="0"/>
              <a:t>є</a:t>
            </a:r>
            <a:r>
              <a:rPr lang="ru-RU" dirty="0" smtClean="0"/>
              <a:t> </a:t>
            </a:r>
            <a:r>
              <a:rPr lang="ru-RU" dirty="0" err="1" smtClean="0"/>
              <a:t>найбільш</a:t>
            </a:r>
            <a:r>
              <a:rPr lang="ru-RU" dirty="0" smtClean="0"/>
              <a:t> </a:t>
            </a:r>
            <a:r>
              <a:rPr lang="ru-RU" dirty="0" err="1" smtClean="0"/>
              <a:t>повно</a:t>
            </a:r>
            <a:r>
              <a:rPr lang="ru-RU" dirty="0" smtClean="0"/>
              <a:t> </a:t>
            </a:r>
            <a:r>
              <a:rPr lang="ru-RU" dirty="0" err="1" smtClean="0"/>
              <a:t>вивченим</a:t>
            </a:r>
            <a:r>
              <a:rPr lang="ru-RU" dirty="0" smtClean="0"/>
              <a:t> </a:t>
            </a:r>
            <a:r>
              <a:rPr lang="ru-RU" dirty="0" err="1" smtClean="0"/>
              <a:t>мутагенним</a:t>
            </a:r>
            <a:r>
              <a:rPr lang="ru-RU" dirty="0" smtClean="0"/>
              <a:t> </a:t>
            </a:r>
            <a:r>
              <a:rPr lang="ru-RU" dirty="0" err="1" smtClean="0"/>
              <a:t>чинником</a:t>
            </a:r>
            <a:r>
              <a:rPr lang="ru-RU" dirty="0" smtClean="0"/>
              <a:t> </a:t>
            </a:r>
            <a:r>
              <a:rPr lang="ru-RU" dirty="0" err="1" smtClean="0"/>
              <a:t>ризику</a:t>
            </a:r>
            <a:r>
              <a:rPr lang="ru-RU" dirty="0" smtClean="0"/>
              <a:t> </a:t>
            </a:r>
            <a:r>
              <a:rPr lang="ru-RU" dirty="0" err="1" smtClean="0"/>
              <a:t>здоров'ю</a:t>
            </a:r>
            <a:r>
              <a:rPr lang="ru-RU" dirty="0" smtClean="0"/>
              <a:t> </a:t>
            </a:r>
            <a:r>
              <a:rPr lang="ru-RU" dirty="0" err="1" smtClean="0"/>
              <a:t>людини</a:t>
            </a:r>
            <a:r>
              <a:rPr lang="ru-RU" dirty="0" smtClean="0"/>
              <a:t>.</a:t>
            </a:r>
            <a:endParaRPr lang="en-GB" dirty="0"/>
          </a:p>
        </p:txBody>
      </p:sp>
      <p:pic>
        <p:nvPicPr>
          <p:cNvPr id="28675" name="Рисунок 3" descr="file60125519_99946bc5.jpg"/>
          <p:cNvPicPr>
            <a:picLocks noChangeAspect="1"/>
          </p:cNvPicPr>
          <p:nvPr/>
        </p:nvPicPr>
        <p:blipFill>
          <a:blip r:embed="rId2" cstate="print"/>
          <a:srcRect/>
          <a:stretch>
            <a:fillRect/>
          </a:stretch>
        </p:blipFill>
        <p:spPr bwMode="auto">
          <a:xfrm>
            <a:off x="304800" y="1828800"/>
            <a:ext cx="3946525" cy="2406650"/>
          </a:xfrm>
          <a:prstGeom prst="rect">
            <a:avLst/>
          </a:prstGeom>
          <a:noFill/>
          <a:ln w="9525">
            <a:noFill/>
            <a:miter lim="800000"/>
            <a:headEnd/>
            <a:tailEnd/>
          </a:ln>
        </p:spPr>
      </p:pic>
      <p:pic>
        <p:nvPicPr>
          <p:cNvPr id="28676" name="Рисунок 4" descr="50028103.jpg"/>
          <p:cNvPicPr>
            <a:picLocks noChangeAspect="1"/>
          </p:cNvPicPr>
          <p:nvPr/>
        </p:nvPicPr>
        <p:blipFill>
          <a:blip r:embed="rId3" cstate="print"/>
          <a:srcRect/>
          <a:stretch>
            <a:fillRect/>
          </a:stretch>
        </p:blipFill>
        <p:spPr bwMode="auto">
          <a:xfrm>
            <a:off x="4648200" y="1828800"/>
            <a:ext cx="419100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uk-UA" dirty="0" smtClean="0"/>
              <a:t>Перспективи: </a:t>
            </a:r>
            <a:endParaRPr lang="en-GB" dirty="0"/>
          </a:p>
        </p:txBody>
      </p:sp>
      <p:sp>
        <p:nvSpPr>
          <p:cNvPr id="3" name="Содержимое 2"/>
          <p:cNvSpPr>
            <a:spLocks noGrp="1"/>
          </p:cNvSpPr>
          <p:nvPr>
            <p:ph idx="1"/>
          </p:nvPr>
        </p:nvSpPr>
        <p:spPr>
          <a:xfrm>
            <a:off x="3886200" y="1676400"/>
            <a:ext cx="5029200" cy="5181600"/>
          </a:xfrm>
        </p:spPr>
        <p:txBody>
          <a:bodyPr rtlCol="0">
            <a:normAutofit fontScale="77500" lnSpcReduction="20000"/>
          </a:bodyPr>
          <a:lstStyle/>
          <a:p>
            <a:pPr eaLnBrk="1" fontAlgn="auto" hangingPunct="1">
              <a:spcAft>
                <a:spcPts val="0"/>
              </a:spcAft>
              <a:buFont typeface="Arial" pitchFamily="34" charset="0"/>
              <a:buChar char="•"/>
              <a:defRPr/>
            </a:pPr>
            <a:r>
              <a:rPr lang="ru-RU" dirty="0" err="1" smtClean="0"/>
              <a:t>Однією</a:t>
            </a:r>
            <a:r>
              <a:rPr lang="ru-RU" dirty="0" smtClean="0"/>
              <a:t> </a:t>
            </a:r>
            <a:r>
              <a:rPr lang="ru-RU" dirty="0" err="1" smtClean="0"/>
              <a:t>з</a:t>
            </a:r>
            <a:r>
              <a:rPr lang="ru-RU" dirty="0" smtClean="0"/>
              <a:t> </a:t>
            </a:r>
            <a:r>
              <a:rPr lang="ru-RU" dirty="0" err="1" smtClean="0"/>
              <a:t>найважливіших</a:t>
            </a:r>
            <a:r>
              <a:rPr lang="ru-RU" dirty="0" smtClean="0"/>
              <a:t> </a:t>
            </a:r>
            <a:r>
              <a:rPr lang="ru-RU" dirty="0" err="1" smtClean="0"/>
              <a:t>нині</a:t>
            </a:r>
            <a:r>
              <a:rPr lang="ru-RU" dirty="0" smtClean="0"/>
              <a:t> </a:t>
            </a:r>
            <a:r>
              <a:rPr lang="ru-RU" dirty="0" err="1" smtClean="0"/>
              <a:t>є</a:t>
            </a:r>
            <a:r>
              <a:rPr lang="ru-RU" dirty="0" smtClean="0"/>
              <a:t> проблема </a:t>
            </a:r>
            <a:r>
              <a:rPr lang="ru-RU" dirty="0" err="1" smtClean="0"/>
              <a:t>охорони</a:t>
            </a:r>
            <a:r>
              <a:rPr lang="ru-RU" dirty="0" smtClean="0"/>
              <a:t> </a:t>
            </a:r>
            <a:r>
              <a:rPr lang="ru-RU" dirty="0" err="1" smtClean="0"/>
              <a:t>повітряного</a:t>
            </a:r>
            <a:r>
              <a:rPr lang="ru-RU" dirty="0" smtClean="0"/>
              <a:t> </a:t>
            </a:r>
            <a:r>
              <a:rPr lang="ru-RU" dirty="0" err="1" smtClean="0"/>
              <a:t>басейну</a:t>
            </a:r>
            <a:r>
              <a:rPr lang="ru-RU" dirty="0" smtClean="0"/>
              <a:t>, </a:t>
            </a:r>
            <a:r>
              <a:rPr lang="ru-RU" dirty="0" err="1" smtClean="0"/>
              <a:t>основними</a:t>
            </a:r>
            <a:r>
              <a:rPr lang="ru-RU" dirty="0" smtClean="0"/>
              <a:t> </a:t>
            </a:r>
            <a:r>
              <a:rPr lang="ru-RU" dirty="0" err="1" smtClean="0"/>
              <a:t>забруднювачами</a:t>
            </a:r>
            <a:r>
              <a:rPr lang="ru-RU" dirty="0" smtClean="0"/>
              <a:t> </a:t>
            </a:r>
            <a:r>
              <a:rPr lang="ru-RU" dirty="0" err="1" smtClean="0"/>
              <a:t>якого</a:t>
            </a:r>
            <a:r>
              <a:rPr lang="ru-RU" dirty="0" smtClean="0"/>
              <a:t> </a:t>
            </a:r>
            <a:r>
              <a:rPr lang="ru-RU" dirty="0" err="1" smtClean="0"/>
              <a:t>є</a:t>
            </a:r>
            <a:r>
              <a:rPr lang="ru-RU" dirty="0" smtClean="0"/>
              <a:t> транспорт, </a:t>
            </a:r>
            <a:r>
              <a:rPr lang="ru-RU" dirty="0" err="1" smtClean="0"/>
              <a:t>енергетичні</a:t>
            </a:r>
            <a:r>
              <a:rPr lang="ru-RU" dirty="0" smtClean="0"/>
              <a:t> </a:t>
            </a:r>
            <a:r>
              <a:rPr lang="ru-RU" dirty="0" err="1" smtClean="0"/>
              <a:t>й</a:t>
            </a:r>
            <a:r>
              <a:rPr lang="ru-RU" dirty="0" smtClean="0"/>
              <a:t> </a:t>
            </a:r>
            <a:r>
              <a:rPr lang="ru-RU" dirty="0" err="1" smtClean="0"/>
              <a:t>хімічні</a:t>
            </a:r>
            <a:r>
              <a:rPr lang="ru-RU" dirty="0" smtClean="0"/>
              <a:t> </a:t>
            </a:r>
            <a:r>
              <a:rPr lang="ru-RU" dirty="0" err="1" smtClean="0"/>
              <a:t>підприємства</a:t>
            </a:r>
            <a:r>
              <a:rPr lang="ru-RU" dirty="0" smtClean="0"/>
              <a:t>. </a:t>
            </a:r>
            <a:r>
              <a:rPr lang="ru-RU" dirty="0" err="1" smtClean="0"/>
              <a:t>Почастішали</a:t>
            </a:r>
            <a:r>
              <a:rPr lang="ru-RU" dirty="0" smtClean="0"/>
              <a:t> </a:t>
            </a:r>
            <a:r>
              <a:rPr lang="ru-RU" dirty="0" err="1" smtClean="0"/>
              <a:t>випадки</a:t>
            </a:r>
            <a:r>
              <a:rPr lang="ru-RU" dirty="0" smtClean="0"/>
              <a:t> </a:t>
            </a:r>
            <a:r>
              <a:rPr lang="ru-RU" dirty="0" err="1" smtClean="0"/>
              <a:t>викидів</a:t>
            </a:r>
            <a:r>
              <a:rPr lang="ru-RU" dirty="0" smtClean="0"/>
              <a:t> в атмосферу оксиду </a:t>
            </a:r>
            <a:r>
              <a:rPr lang="ru-RU" dirty="0" err="1" smtClean="0"/>
              <a:t>вуглецю</a:t>
            </a:r>
            <a:r>
              <a:rPr lang="ru-RU" dirty="0" smtClean="0"/>
              <a:t>, </a:t>
            </a:r>
            <a:r>
              <a:rPr lang="ru-RU" dirty="0" err="1" smtClean="0"/>
              <a:t>вуглекислого</a:t>
            </a:r>
            <a:r>
              <a:rPr lang="ru-RU" dirty="0" smtClean="0"/>
              <a:t> газу, </a:t>
            </a:r>
            <a:r>
              <a:rPr lang="ru-RU" dirty="0" err="1" smtClean="0"/>
              <a:t>діоксиду</a:t>
            </a:r>
            <a:r>
              <a:rPr lang="ru-RU" dirty="0" smtClean="0"/>
              <a:t> </a:t>
            </a:r>
            <a:r>
              <a:rPr lang="ru-RU" dirty="0" err="1" smtClean="0"/>
              <a:t>сірки</a:t>
            </a:r>
            <a:r>
              <a:rPr lang="ru-RU" dirty="0" smtClean="0"/>
              <a:t>, пилу, </a:t>
            </a:r>
            <a:r>
              <a:rPr lang="ru-RU" dirty="0" err="1" smtClean="0"/>
              <a:t>різних</a:t>
            </a:r>
            <a:r>
              <a:rPr lang="ru-RU" dirty="0" smtClean="0"/>
              <a:t> </a:t>
            </a:r>
            <a:r>
              <a:rPr lang="ru-RU" dirty="0" err="1" smtClean="0"/>
              <a:t>оксидів</a:t>
            </a:r>
            <a:r>
              <a:rPr lang="ru-RU" dirty="0" smtClean="0"/>
              <a:t> та </a:t>
            </a:r>
            <a:r>
              <a:rPr lang="ru-RU" dirty="0" err="1" smtClean="0"/>
              <a:t>радіонуклідів</a:t>
            </a:r>
            <a:r>
              <a:rPr lang="ru-RU" dirty="0" smtClean="0"/>
              <a:t>. Особливо </a:t>
            </a:r>
            <a:r>
              <a:rPr lang="ru-RU" dirty="0" err="1" smtClean="0"/>
              <a:t>гостро</a:t>
            </a:r>
            <a:r>
              <a:rPr lang="ru-RU" dirty="0" smtClean="0"/>
              <a:t> </a:t>
            </a:r>
            <a:r>
              <a:rPr lang="ru-RU" dirty="0" err="1" smtClean="0"/>
              <a:t>стоїть</a:t>
            </a:r>
            <a:r>
              <a:rPr lang="ru-RU" dirty="0" smtClean="0"/>
              <a:t> </a:t>
            </a:r>
            <a:r>
              <a:rPr lang="ru-RU" dirty="0" err="1" smtClean="0"/>
              <a:t>питання</a:t>
            </a:r>
            <a:r>
              <a:rPr lang="ru-RU" dirty="0" smtClean="0"/>
              <a:t> </a:t>
            </a:r>
            <a:r>
              <a:rPr lang="ru-RU" dirty="0" err="1" smtClean="0"/>
              <a:t>охорони</a:t>
            </a:r>
            <a:r>
              <a:rPr lang="ru-RU" dirty="0" smtClean="0"/>
              <a:t> </a:t>
            </a:r>
            <a:r>
              <a:rPr lang="ru-RU" dirty="0" err="1" smtClean="0"/>
              <a:t>атмосфери</a:t>
            </a:r>
            <a:r>
              <a:rPr lang="ru-RU" dirty="0" smtClean="0"/>
              <a:t> в </a:t>
            </a:r>
            <a:r>
              <a:rPr lang="ru-RU" dirty="0" err="1" smtClean="0"/>
              <a:t>промислових</a:t>
            </a:r>
            <a:r>
              <a:rPr lang="ru-RU" dirty="0" smtClean="0"/>
              <a:t> районах, центрах </a:t>
            </a:r>
            <a:r>
              <a:rPr lang="ru-RU" dirty="0" err="1" smtClean="0"/>
              <a:t>металургійної</a:t>
            </a:r>
            <a:r>
              <a:rPr lang="ru-RU" dirty="0" smtClean="0"/>
              <a:t> </a:t>
            </a:r>
            <a:r>
              <a:rPr lang="ru-RU" dirty="0" err="1" smtClean="0"/>
              <a:t>й</a:t>
            </a:r>
            <a:r>
              <a:rPr lang="ru-RU" dirty="0" smtClean="0"/>
              <a:t> </a:t>
            </a:r>
            <a:r>
              <a:rPr lang="ru-RU" dirty="0" err="1" smtClean="0"/>
              <a:t>хімічної</a:t>
            </a:r>
            <a:r>
              <a:rPr lang="ru-RU" dirty="0" smtClean="0"/>
              <a:t> </a:t>
            </a:r>
            <a:r>
              <a:rPr lang="ru-RU" dirty="0" err="1" smtClean="0"/>
              <a:t>промисловості</a:t>
            </a:r>
            <a:r>
              <a:rPr lang="ru-RU" dirty="0" smtClean="0"/>
              <a:t>.</a:t>
            </a:r>
            <a:endParaRPr lang="en-GB" dirty="0"/>
          </a:p>
        </p:txBody>
      </p:sp>
      <p:pic>
        <p:nvPicPr>
          <p:cNvPr id="29699" name="Рисунок 3" descr="24687s.jpg"/>
          <p:cNvPicPr>
            <a:picLocks noChangeAspect="1"/>
          </p:cNvPicPr>
          <p:nvPr/>
        </p:nvPicPr>
        <p:blipFill>
          <a:blip r:embed="rId2" cstate="print"/>
          <a:srcRect/>
          <a:stretch>
            <a:fillRect/>
          </a:stretch>
        </p:blipFill>
        <p:spPr bwMode="auto">
          <a:xfrm>
            <a:off x="381000" y="1447800"/>
            <a:ext cx="3581400" cy="1828800"/>
          </a:xfrm>
          <a:prstGeom prst="rect">
            <a:avLst/>
          </a:prstGeom>
          <a:noFill/>
          <a:ln w="9525">
            <a:noFill/>
            <a:miter lim="800000"/>
            <a:headEnd/>
            <a:tailEnd/>
          </a:ln>
        </p:spPr>
      </p:pic>
      <p:pic>
        <p:nvPicPr>
          <p:cNvPr id="29700" name="Рисунок 4" descr="9308.jpeg"/>
          <p:cNvPicPr>
            <a:picLocks noChangeAspect="1"/>
          </p:cNvPicPr>
          <p:nvPr/>
        </p:nvPicPr>
        <p:blipFill>
          <a:blip r:embed="rId3" cstate="print"/>
          <a:srcRect/>
          <a:stretch>
            <a:fillRect/>
          </a:stretch>
        </p:blipFill>
        <p:spPr bwMode="auto">
          <a:xfrm>
            <a:off x="304800" y="3733800"/>
            <a:ext cx="3657600"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uk-UA" dirty="0" smtClean="0"/>
              <a:t>Перспективи:</a:t>
            </a:r>
            <a:endParaRPr lang="en-GB" dirty="0"/>
          </a:p>
        </p:txBody>
      </p:sp>
      <p:sp>
        <p:nvSpPr>
          <p:cNvPr id="3" name="Содержимое 2"/>
          <p:cNvSpPr>
            <a:spLocks noGrp="1"/>
          </p:cNvSpPr>
          <p:nvPr>
            <p:ph idx="1"/>
          </p:nvPr>
        </p:nvSpPr>
        <p:spPr>
          <a:xfrm>
            <a:off x="4038600" y="1676400"/>
            <a:ext cx="4876800" cy="4572000"/>
          </a:xfrm>
        </p:spPr>
        <p:txBody>
          <a:bodyPr rtlCol="0">
            <a:normAutofit fontScale="92500" lnSpcReduction="20000"/>
          </a:bodyPr>
          <a:lstStyle/>
          <a:p>
            <a:pPr eaLnBrk="1" fontAlgn="auto" hangingPunct="1">
              <a:spcAft>
                <a:spcPts val="0"/>
              </a:spcAft>
              <a:buFont typeface="Arial" pitchFamily="34" charset="0"/>
              <a:buChar char="•"/>
              <a:defRPr/>
            </a:pPr>
            <a:r>
              <a:rPr lang="ru-RU" dirty="0" err="1" smtClean="0"/>
              <a:t>Винятково</a:t>
            </a:r>
            <a:r>
              <a:rPr lang="ru-RU" dirty="0" smtClean="0"/>
              <a:t> </a:t>
            </a:r>
            <a:r>
              <a:rPr lang="ru-RU" dirty="0" err="1" smtClean="0"/>
              <a:t>важливою</a:t>
            </a:r>
            <a:r>
              <a:rPr lang="ru-RU" dirty="0" smtClean="0"/>
              <a:t> </a:t>
            </a:r>
            <a:r>
              <a:rPr lang="ru-RU" dirty="0" err="1" smtClean="0"/>
              <a:t>є</a:t>
            </a:r>
            <a:r>
              <a:rPr lang="ru-RU" dirty="0" smtClean="0"/>
              <a:t> </a:t>
            </a:r>
            <a:r>
              <a:rPr lang="ru-RU" dirty="0" err="1" smtClean="0"/>
              <a:t>охорона</a:t>
            </a:r>
            <a:r>
              <a:rPr lang="ru-RU" dirty="0" smtClean="0"/>
              <a:t> </a:t>
            </a:r>
            <a:r>
              <a:rPr lang="ru-RU" dirty="0" err="1" smtClean="0"/>
              <a:t>водних</a:t>
            </a:r>
            <a:r>
              <a:rPr lang="ru-RU" dirty="0" smtClean="0"/>
              <a:t> </a:t>
            </a:r>
            <a:r>
              <a:rPr lang="ru-RU" dirty="0" err="1" smtClean="0"/>
              <a:t>ресурсів</a:t>
            </a:r>
            <a:r>
              <a:rPr lang="ru-RU" dirty="0" smtClean="0"/>
              <a:t>. </a:t>
            </a:r>
            <a:r>
              <a:rPr lang="ru-RU" dirty="0" err="1" smtClean="0"/>
              <a:t>Джерелами</a:t>
            </a:r>
            <a:r>
              <a:rPr lang="ru-RU" dirty="0" smtClean="0"/>
              <a:t> </a:t>
            </a:r>
            <a:r>
              <a:rPr lang="ru-RU" dirty="0" err="1" smtClean="0"/>
              <a:t>забруднення</a:t>
            </a:r>
            <a:r>
              <a:rPr lang="ru-RU" dirty="0" smtClean="0"/>
              <a:t> </a:t>
            </a:r>
            <a:r>
              <a:rPr lang="ru-RU" dirty="0" err="1" smtClean="0"/>
              <a:t>внутрішніх</a:t>
            </a:r>
            <a:r>
              <a:rPr lang="ru-RU" dirty="0" smtClean="0"/>
              <a:t> вод </a:t>
            </a:r>
            <a:r>
              <a:rPr lang="ru-RU" dirty="0" err="1" smtClean="0"/>
              <a:t>неочищеними</a:t>
            </a:r>
            <a:r>
              <a:rPr lang="ru-RU" dirty="0" smtClean="0"/>
              <a:t> стоками </a:t>
            </a:r>
            <a:r>
              <a:rPr lang="ru-RU" dirty="0" err="1" smtClean="0"/>
              <a:t>є</a:t>
            </a:r>
            <a:r>
              <a:rPr lang="ru-RU" dirty="0" smtClean="0"/>
              <a:t> </a:t>
            </a:r>
            <a:r>
              <a:rPr lang="ru-RU" dirty="0" err="1" smtClean="0"/>
              <a:t>передусім</a:t>
            </a:r>
            <a:r>
              <a:rPr lang="ru-RU" dirty="0" smtClean="0"/>
              <a:t> </a:t>
            </a:r>
            <a:r>
              <a:rPr lang="ru-RU" dirty="0" err="1" smtClean="0"/>
              <a:t>промислові</a:t>
            </a:r>
            <a:r>
              <a:rPr lang="ru-RU" dirty="0" smtClean="0"/>
              <a:t> та </a:t>
            </a:r>
            <a:r>
              <a:rPr lang="ru-RU" dirty="0" err="1" smtClean="0"/>
              <a:t>комунальні</a:t>
            </a:r>
            <a:r>
              <a:rPr lang="ru-RU" dirty="0" smtClean="0"/>
              <a:t> </a:t>
            </a:r>
            <a:r>
              <a:rPr lang="ru-RU" dirty="0" err="1" smtClean="0"/>
              <a:t>підприємства</a:t>
            </a:r>
            <a:r>
              <a:rPr lang="ru-RU" dirty="0" smtClean="0"/>
              <a:t>, </a:t>
            </a:r>
            <a:r>
              <a:rPr lang="ru-RU" dirty="0" err="1" smtClean="0"/>
              <a:t>сільське</a:t>
            </a:r>
            <a:r>
              <a:rPr lang="ru-RU" dirty="0" smtClean="0"/>
              <a:t> </a:t>
            </a:r>
            <a:r>
              <a:rPr lang="ru-RU" dirty="0" err="1" smtClean="0"/>
              <a:t>господарство</a:t>
            </a:r>
            <a:r>
              <a:rPr lang="ru-RU" dirty="0" smtClean="0"/>
              <a:t>. Особливо </a:t>
            </a:r>
            <a:r>
              <a:rPr lang="ru-RU" dirty="0" err="1" smtClean="0"/>
              <a:t>забруднюються</a:t>
            </a:r>
            <a:r>
              <a:rPr lang="ru-RU" dirty="0" smtClean="0"/>
              <a:t> </a:t>
            </a:r>
            <a:r>
              <a:rPr lang="ru-RU" dirty="0" err="1" smtClean="0"/>
              <a:t>водойми</a:t>
            </a:r>
            <a:r>
              <a:rPr lang="ru-RU" dirty="0" smtClean="0"/>
              <a:t> </a:t>
            </a:r>
            <a:r>
              <a:rPr lang="ru-RU" dirty="0" err="1" smtClean="0"/>
              <a:t>мінеральними</a:t>
            </a:r>
            <a:r>
              <a:rPr lang="ru-RU" dirty="0" smtClean="0"/>
              <a:t> </a:t>
            </a:r>
            <a:r>
              <a:rPr lang="ru-RU" dirty="0" err="1" smtClean="0"/>
              <a:t>добривами</a:t>
            </a:r>
            <a:r>
              <a:rPr lang="ru-RU" dirty="0" smtClean="0"/>
              <a:t> </a:t>
            </a:r>
            <a:r>
              <a:rPr lang="ru-RU" dirty="0" err="1" smtClean="0"/>
              <a:t>й</a:t>
            </a:r>
            <a:r>
              <a:rPr lang="ru-RU" dirty="0" smtClean="0"/>
              <a:t> пестицидами</a:t>
            </a:r>
            <a:endParaRPr lang="en-GB" dirty="0"/>
          </a:p>
        </p:txBody>
      </p:sp>
      <p:pic>
        <p:nvPicPr>
          <p:cNvPr id="30723" name="Рисунок 3" descr="207841.jpg"/>
          <p:cNvPicPr>
            <a:picLocks noChangeAspect="1"/>
          </p:cNvPicPr>
          <p:nvPr/>
        </p:nvPicPr>
        <p:blipFill>
          <a:blip r:embed="rId2" cstate="print"/>
          <a:srcRect/>
          <a:stretch>
            <a:fillRect/>
          </a:stretch>
        </p:blipFill>
        <p:spPr bwMode="auto">
          <a:xfrm>
            <a:off x="304800" y="1447800"/>
            <a:ext cx="3581400" cy="1905000"/>
          </a:xfrm>
          <a:prstGeom prst="rect">
            <a:avLst/>
          </a:prstGeom>
          <a:noFill/>
          <a:ln w="9525">
            <a:noFill/>
            <a:miter lim="800000"/>
            <a:headEnd/>
            <a:tailEnd/>
          </a:ln>
        </p:spPr>
      </p:pic>
      <p:pic>
        <p:nvPicPr>
          <p:cNvPr id="30724" name="Рисунок 4" descr="1335120956_reki019.jpg"/>
          <p:cNvPicPr>
            <a:picLocks noChangeAspect="1"/>
          </p:cNvPicPr>
          <p:nvPr/>
        </p:nvPicPr>
        <p:blipFill>
          <a:blip r:embed="rId3" cstate="print"/>
          <a:srcRect/>
          <a:stretch>
            <a:fillRect/>
          </a:stretch>
        </p:blipFill>
        <p:spPr bwMode="auto">
          <a:xfrm>
            <a:off x="304800" y="3505200"/>
            <a:ext cx="35814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uk-UA" dirty="0" smtClean="0"/>
              <a:t>Перспективи:</a:t>
            </a:r>
            <a:endParaRPr lang="en-GB" dirty="0"/>
          </a:p>
        </p:txBody>
      </p:sp>
      <p:sp>
        <p:nvSpPr>
          <p:cNvPr id="3" name="Содержимое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ru-RU" dirty="0" err="1" smtClean="0"/>
              <a:t>Складовою</a:t>
            </a:r>
            <a:r>
              <a:rPr lang="ru-RU" dirty="0" smtClean="0"/>
              <a:t> </a:t>
            </a:r>
            <a:r>
              <a:rPr lang="ru-RU" dirty="0" err="1" smtClean="0"/>
              <a:t>проблеми</a:t>
            </a:r>
            <a:r>
              <a:rPr lang="ru-RU" dirty="0" smtClean="0"/>
              <a:t> </a:t>
            </a:r>
            <a:r>
              <a:rPr lang="ru-RU" dirty="0" err="1" smtClean="0"/>
              <a:t>охорони</a:t>
            </a:r>
            <a:r>
              <a:rPr lang="ru-RU" dirty="0" smtClean="0"/>
              <a:t> </a:t>
            </a:r>
            <a:r>
              <a:rPr lang="ru-RU" dirty="0" err="1" smtClean="0"/>
              <a:t>навколишнього</a:t>
            </a:r>
            <a:r>
              <a:rPr lang="ru-RU" dirty="0" smtClean="0"/>
              <a:t> </a:t>
            </a:r>
            <a:r>
              <a:rPr lang="ru-RU" dirty="0" err="1" smtClean="0"/>
              <a:t>середовища</a:t>
            </a:r>
            <a:r>
              <a:rPr lang="ru-RU" dirty="0" smtClean="0"/>
              <a:t> </a:t>
            </a:r>
            <a:r>
              <a:rPr lang="ru-RU" dirty="0" err="1" smtClean="0"/>
              <a:t>є</a:t>
            </a:r>
            <a:r>
              <a:rPr lang="ru-RU" dirty="0" smtClean="0"/>
              <a:t> </a:t>
            </a:r>
            <a:r>
              <a:rPr lang="ru-RU" dirty="0" err="1" smtClean="0"/>
              <a:t>охорона</a:t>
            </a:r>
            <a:r>
              <a:rPr lang="ru-RU" dirty="0" smtClean="0"/>
              <a:t> </a:t>
            </a:r>
            <a:r>
              <a:rPr lang="ru-RU" dirty="0" err="1" smtClean="0"/>
              <a:t>земельних</a:t>
            </a:r>
            <a:r>
              <a:rPr lang="ru-RU" dirty="0" smtClean="0"/>
              <a:t> </a:t>
            </a:r>
            <a:r>
              <a:rPr lang="ru-RU" dirty="0" err="1" smtClean="0"/>
              <a:t>ресурсів</a:t>
            </a:r>
            <a:r>
              <a:rPr lang="ru-RU" dirty="0" smtClean="0"/>
              <a:t>. Для </a:t>
            </a:r>
            <a:r>
              <a:rPr lang="ru-RU" dirty="0" err="1" smtClean="0"/>
              <a:t>розвитку</a:t>
            </a:r>
            <a:r>
              <a:rPr lang="ru-RU" dirty="0" smtClean="0"/>
              <a:t> </a:t>
            </a:r>
            <a:r>
              <a:rPr lang="ru-RU" dirty="0" err="1" smtClean="0"/>
              <a:t>сільськогосподарського</a:t>
            </a:r>
            <a:r>
              <a:rPr lang="ru-RU" dirty="0" smtClean="0"/>
              <a:t> </a:t>
            </a:r>
            <a:r>
              <a:rPr lang="ru-RU" dirty="0" err="1" smtClean="0"/>
              <a:t>виробництва</a:t>
            </a:r>
            <a:r>
              <a:rPr lang="ru-RU" dirty="0" smtClean="0"/>
              <a:t> </a:t>
            </a:r>
            <a:r>
              <a:rPr lang="ru-RU" dirty="0" err="1" smtClean="0"/>
              <a:t>винятково</a:t>
            </a:r>
            <a:r>
              <a:rPr lang="ru-RU" dirty="0" smtClean="0"/>
              <a:t> </a:t>
            </a:r>
            <a:r>
              <a:rPr lang="ru-RU" dirty="0" err="1" smtClean="0"/>
              <a:t>велике</a:t>
            </a:r>
            <a:r>
              <a:rPr lang="ru-RU" dirty="0" smtClean="0"/>
              <a:t> </a:t>
            </a:r>
            <a:r>
              <a:rPr lang="ru-RU" dirty="0" err="1" smtClean="0"/>
              <a:t>значення</a:t>
            </a:r>
            <a:r>
              <a:rPr lang="ru-RU" dirty="0" smtClean="0"/>
              <a:t> </a:t>
            </a:r>
            <a:r>
              <a:rPr lang="ru-RU" dirty="0" err="1" smtClean="0"/>
              <a:t>має</a:t>
            </a:r>
            <a:r>
              <a:rPr lang="ru-RU" dirty="0" smtClean="0"/>
              <a:t> </a:t>
            </a:r>
            <a:r>
              <a:rPr lang="ru-RU" dirty="0" err="1" smtClean="0"/>
              <a:t>раціональне</a:t>
            </a:r>
            <a:r>
              <a:rPr lang="ru-RU" dirty="0" smtClean="0"/>
              <a:t> </a:t>
            </a:r>
            <a:r>
              <a:rPr lang="ru-RU" dirty="0" err="1" smtClean="0"/>
              <a:t>використання</a:t>
            </a:r>
            <a:r>
              <a:rPr lang="ru-RU" dirty="0" smtClean="0"/>
              <a:t> </a:t>
            </a:r>
            <a:r>
              <a:rPr lang="ru-RU" dirty="0" err="1" smtClean="0"/>
              <a:t>землі</a:t>
            </a:r>
            <a:r>
              <a:rPr lang="ru-RU" dirty="0" smtClean="0"/>
              <a:t>, </a:t>
            </a:r>
            <a:r>
              <a:rPr lang="ru-RU" dirty="0" err="1" smtClean="0"/>
              <a:t>відновлення</a:t>
            </a:r>
            <a:r>
              <a:rPr lang="ru-RU" dirty="0" smtClean="0"/>
              <a:t> </a:t>
            </a:r>
            <a:r>
              <a:rPr lang="ru-RU" dirty="0" err="1" smtClean="0"/>
              <a:t>її</a:t>
            </a:r>
            <a:r>
              <a:rPr lang="ru-RU" dirty="0" smtClean="0"/>
              <a:t> </a:t>
            </a:r>
            <a:r>
              <a:rPr lang="ru-RU" dirty="0" err="1" smtClean="0"/>
              <a:t>родючості</a:t>
            </a:r>
            <a:r>
              <a:rPr lang="ru-RU" dirty="0" smtClean="0"/>
              <a:t>, </a:t>
            </a:r>
            <a:r>
              <a:rPr lang="ru-RU" dirty="0" err="1" smtClean="0"/>
              <a:t>максимальне</a:t>
            </a:r>
            <a:r>
              <a:rPr lang="ru-RU" dirty="0" smtClean="0"/>
              <a:t> </a:t>
            </a:r>
            <a:r>
              <a:rPr lang="ru-RU" dirty="0" err="1" smtClean="0"/>
              <a:t>зменшення</a:t>
            </a:r>
            <a:r>
              <a:rPr lang="ru-RU" dirty="0" smtClean="0"/>
              <a:t> </a:t>
            </a:r>
            <a:r>
              <a:rPr lang="ru-RU" dirty="0" err="1" smtClean="0"/>
              <a:t>вилучення</a:t>
            </a:r>
            <a:r>
              <a:rPr lang="ru-RU" dirty="0" smtClean="0"/>
              <a:t> </a:t>
            </a:r>
            <a:r>
              <a:rPr lang="ru-RU" dirty="0" err="1" smtClean="0"/>
              <a:t>сільськогосподарських</a:t>
            </a:r>
            <a:r>
              <a:rPr lang="ru-RU" dirty="0" smtClean="0"/>
              <a:t> </a:t>
            </a:r>
            <a:r>
              <a:rPr lang="ru-RU" dirty="0" err="1" smtClean="0"/>
              <a:t>угідь</a:t>
            </a:r>
            <a:r>
              <a:rPr lang="ru-RU" dirty="0" smtClean="0"/>
              <a:t> </a:t>
            </a:r>
            <a:r>
              <a:rPr lang="ru-RU" dirty="0" err="1" smtClean="0"/>
              <a:t>для</a:t>
            </a:r>
            <a:r>
              <a:rPr lang="ru-RU" dirty="0" smtClean="0"/>
              <a:t> </a:t>
            </a:r>
            <a:r>
              <a:rPr lang="ru-RU" dirty="0" err="1" smtClean="0"/>
              <a:t>промислового</a:t>
            </a:r>
            <a:r>
              <a:rPr lang="ru-RU" dirty="0" smtClean="0"/>
              <a:t>, </a:t>
            </a:r>
            <a:r>
              <a:rPr lang="ru-RU" dirty="0" err="1" smtClean="0"/>
              <a:t>житлового</a:t>
            </a:r>
            <a:r>
              <a:rPr lang="ru-RU" dirty="0" smtClean="0"/>
              <a:t> </a:t>
            </a:r>
            <a:r>
              <a:rPr lang="ru-RU" dirty="0" err="1" smtClean="0"/>
              <a:t>й</a:t>
            </a:r>
            <a:r>
              <a:rPr lang="ru-RU" dirty="0" smtClean="0"/>
              <a:t> транспортного </a:t>
            </a:r>
            <a:r>
              <a:rPr lang="ru-RU" dirty="0" err="1" smtClean="0"/>
              <a:t>будівництва</a:t>
            </a:r>
            <a:r>
              <a:rPr lang="ru-RU" dirty="0" smtClean="0"/>
              <a:t>.</a:t>
            </a:r>
            <a:br>
              <a:rPr lang="ru-RU" dirty="0" smtClean="0"/>
            </a:b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Перспективи:</a:t>
            </a:r>
            <a:endParaRPr lang="en-GB" dirty="0"/>
          </a:p>
        </p:txBody>
      </p:sp>
      <p:sp>
        <p:nvSpPr>
          <p:cNvPr id="3" name="Содержимое 2"/>
          <p:cNvSpPr>
            <a:spLocks noGrp="1"/>
          </p:cNvSpPr>
          <p:nvPr>
            <p:ph idx="1"/>
          </p:nvPr>
        </p:nvSpPr>
        <p:spPr>
          <a:xfrm>
            <a:off x="3962400" y="1676400"/>
            <a:ext cx="4953000" cy="4572000"/>
          </a:xfrm>
        </p:spPr>
        <p:txBody>
          <a:bodyPr/>
          <a:lstStyle/>
          <a:p>
            <a:r>
              <a:rPr lang="ru-RU" sz="2400" dirty="0" err="1" smtClean="0"/>
              <a:t>Винятково</a:t>
            </a:r>
            <a:r>
              <a:rPr lang="ru-RU" sz="2400" dirty="0" smtClean="0"/>
              <a:t> </a:t>
            </a:r>
            <a:r>
              <a:rPr lang="ru-RU" sz="2400" dirty="0" err="1" smtClean="0"/>
              <a:t>важливою</a:t>
            </a:r>
            <a:r>
              <a:rPr lang="ru-RU" sz="2400" dirty="0" smtClean="0"/>
              <a:t> </a:t>
            </a:r>
            <a:r>
              <a:rPr lang="ru-RU" sz="2400" dirty="0" err="1" smtClean="0"/>
              <a:t>є</a:t>
            </a:r>
            <a:r>
              <a:rPr lang="ru-RU" sz="2400" dirty="0" smtClean="0"/>
              <a:t> </a:t>
            </a:r>
            <a:r>
              <a:rPr lang="ru-RU" sz="2400" dirty="0" err="1" smtClean="0"/>
              <a:t>охорона</a:t>
            </a:r>
            <a:r>
              <a:rPr lang="ru-RU" sz="2400" dirty="0" smtClean="0"/>
              <a:t> </a:t>
            </a:r>
            <a:r>
              <a:rPr lang="ru-RU" sz="2400" dirty="0" err="1" smtClean="0"/>
              <a:t>водних</a:t>
            </a:r>
            <a:r>
              <a:rPr lang="ru-RU" sz="2400" dirty="0" smtClean="0"/>
              <a:t> </a:t>
            </a:r>
            <a:r>
              <a:rPr lang="ru-RU" sz="2400" dirty="0" err="1" smtClean="0"/>
              <a:t>ресурсів</a:t>
            </a:r>
            <a:r>
              <a:rPr lang="ru-RU" sz="2400" dirty="0" smtClean="0"/>
              <a:t>. </a:t>
            </a:r>
            <a:r>
              <a:rPr lang="ru-RU" sz="2400" dirty="0" err="1" smtClean="0"/>
              <a:t>Джерелами</a:t>
            </a:r>
            <a:r>
              <a:rPr lang="ru-RU" sz="2400" dirty="0" smtClean="0"/>
              <a:t> </a:t>
            </a:r>
            <a:r>
              <a:rPr lang="ru-RU" sz="2400" dirty="0" err="1" smtClean="0"/>
              <a:t>забруднення</a:t>
            </a:r>
            <a:r>
              <a:rPr lang="ru-RU" sz="2400" dirty="0" smtClean="0"/>
              <a:t> </a:t>
            </a:r>
            <a:r>
              <a:rPr lang="ru-RU" sz="2400" dirty="0" err="1" smtClean="0"/>
              <a:t>внутрішніх</a:t>
            </a:r>
            <a:r>
              <a:rPr lang="ru-RU" sz="2400" dirty="0" smtClean="0"/>
              <a:t> вод </a:t>
            </a:r>
            <a:r>
              <a:rPr lang="ru-RU" sz="2400" dirty="0" err="1" smtClean="0"/>
              <a:t>неочищеними</a:t>
            </a:r>
            <a:r>
              <a:rPr lang="ru-RU" sz="2400" dirty="0" smtClean="0"/>
              <a:t> стоками </a:t>
            </a:r>
            <a:r>
              <a:rPr lang="ru-RU" sz="2400" dirty="0" err="1" smtClean="0"/>
              <a:t>є</a:t>
            </a:r>
            <a:r>
              <a:rPr lang="ru-RU" sz="2400" dirty="0" smtClean="0"/>
              <a:t> </a:t>
            </a:r>
            <a:r>
              <a:rPr lang="ru-RU" sz="2400" dirty="0" err="1" smtClean="0"/>
              <a:t>передусім</a:t>
            </a:r>
            <a:r>
              <a:rPr lang="ru-RU" sz="2400" dirty="0" smtClean="0"/>
              <a:t> </a:t>
            </a:r>
            <a:r>
              <a:rPr lang="ru-RU" sz="2400" dirty="0" err="1" smtClean="0"/>
              <a:t>промислові</a:t>
            </a:r>
            <a:r>
              <a:rPr lang="ru-RU" sz="2400" dirty="0" smtClean="0"/>
              <a:t> та </a:t>
            </a:r>
            <a:r>
              <a:rPr lang="ru-RU" sz="2400" dirty="0" err="1" smtClean="0"/>
              <a:t>комунальні</a:t>
            </a:r>
            <a:r>
              <a:rPr lang="ru-RU" sz="2400" dirty="0" smtClean="0"/>
              <a:t> </a:t>
            </a:r>
            <a:r>
              <a:rPr lang="ru-RU" sz="2400" dirty="0" err="1" smtClean="0"/>
              <a:t>підприємства</a:t>
            </a:r>
            <a:r>
              <a:rPr lang="ru-RU" sz="2400" dirty="0" smtClean="0"/>
              <a:t>, </a:t>
            </a:r>
            <a:r>
              <a:rPr lang="ru-RU" sz="2400" dirty="0" err="1" smtClean="0"/>
              <a:t>сільське</a:t>
            </a:r>
            <a:r>
              <a:rPr lang="ru-RU" sz="2400" dirty="0" smtClean="0"/>
              <a:t> </a:t>
            </a:r>
            <a:r>
              <a:rPr lang="ru-RU" sz="2400" dirty="0" err="1" smtClean="0"/>
              <a:t>господарство</a:t>
            </a:r>
            <a:r>
              <a:rPr lang="ru-RU" sz="2400" dirty="0" smtClean="0"/>
              <a:t>. Особливо </a:t>
            </a:r>
            <a:r>
              <a:rPr lang="ru-RU" sz="2400" dirty="0" err="1" smtClean="0"/>
              <a:t>забруднюються</a:t>
            </a:r>
            <a:r>
              <a:rPr lang="ru-RU" sz="2400" dirty="0" smtClean="0"/>
              <a:t> </a:t>
            </a:r>
            <a:r>
              <a:rPr lang="ru-RU" sz="2400" dirty="0" err="1" smtClean="0"/>
              <a:t>водойми</a:t>
            </a:r>
            <a:r>
              <a:rPr lang="ru-RU" sz="2400" dirty="0" smtClean="0"/>
              <a:t> </a:t>
            </a:r>
            <a:r>
              <a:rPr lang="ru-RU" sz="2400" dirty="0" err="1" smtClean="0"/>
              <a:t>мінеральними</a:t>
            </a:r>
            <a:r>
              <a:rPr lang="ru-RU" sz="2400" dirty="0" smtClean="0"/>
              <a:t> </a:t>
            </a:r>
            <a:r>
              <a:rPr lang="ru-RU" sz="2400" dirty="0" err="1" smtClean="0"/>
              <a:t>добривами</a:t>
            </a:r>
            <a:r>
              <a:rPr lang="ru-RU" sz="2400" dirty="0" smtClean="0"/>
              <a:t> </a:t>
            </a:r>
            <a:r>
              <a:rPr lang="ru-RU" sz="2400" dirty="0" err="1" smtClean="0"/>
              <a:t>й</a:t>
            </a:r>
            <a:r>
              <a:rPr lang="ru-RU" sz="2400" dirty="0" smtClean="0"/>
              <a:t> пестицидами.</a:t>
            </a:r>
            <a:endParaRPr lang="en-GB" sz="2400" dirty="0" smtClean="0"/>
          </a:p>
          <a:p>
            <a:endParaRPr lang="en-GB" dirty="0"/>
          </a:p>
        </p:txBody>
      </p:sp>
      <p:pic>
        <p:nvPicPr>
          <p:cNvPr id="4" name="Рисунок 3" descr="1341495171_d0f5abf1c9dc.jpg"/>
          <p:cNvPicPr>
            <a:picLocks noChangeAspect="1"/>
          </p:cNvPicPr>
          <p:nvPr/>
        </p:nvPicPr>
        <p:blipFill>
          <a:blip r:embed="rId2" cstate="print"/>
          <a:stretch>
            <a:fillRect/>
          </a:stretch>
        </p:blipFill>
        <p:spPr>
          <a:xfrm>
            <a:off x="381000" y="1600200"/>
            <a:ext cx="3124200" cy="1752600"/>
          </a:xfrm>
          <a:prstGeom prst="rect">
            <a:avLst/>
          </a:prstGeom>
        </p:spPr>
      </p:pic>
      <p:pic>
        <p:nvPicPr>
          <p:cNvPr id="5" name="Рисунок 4" descr="100323sswather_05.jpg"/>
          <p:cNvPicPr>
            <a:picLocks noChangeAspect="1"/>
          </p:cNvPicPr>
          <p:nvPr/>
        </p:nvPicPr>
        <p:blipFill>
          <a:blip r:embed="rId3" cstate="print"/>
          <a:stretch>
            <a:fillRect/>
          </a:stretch>
        </p:blipFill>
        <p:spPr>
          <a:xfrm>
            <a:off x="381000" y="3581400"/>
            <a:ext cx="3124200" cy="1600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Практична робота:</a:t>
            </a:r>
            <a:endParaRPr lang="en-GB" dirty="0"/>
          </a:p>
        </p:txBody>
      </p:sp>
      <p:sp>
        <p:nvSpPr>
          <p:cNvPr id="3" name="Содержимое 2"/>
          <p:cNvSpPr>
            <a:spLocks noGrp="1"/>
          </p:cNvSpPr>
          <p:nvPr>
            <p:ph idx="1"/>
          </p:nvPr>
        </p:nvSpPr>
        <p:spPr>
          <a:xfrm>
            <a:off x="304800" y="1600200"/>
            <a:ext cx="8610600" cy="4648200"/>
          </a:xfrm>
        </p:spPr>
        <p:txBody>
          <a:bodyPr/>
          <a:lstStyle/>
          <a:p>
            <a:pPr lvl="0"/>
            <a:r>
              <a:rPr lang="uk-UA" b="1" dirty="0" smtClean="0"/>
              <a:t>Перспективи використовування мікроорганізмів для очищення стічних вод:</a:t>
            </a:r>
            <a:endParaRPr lang="en-GB" dirty="0" smtClean="0"/>
          </a:p>
          <a:p>
            <a:endParaRPr lang="en-GB" dirty="0"/>
          </a:p>
        </p:txBody>
      </p:sp>
      <p:pic>
        <p:nvPicPr>
          <p:cNvPr id="4" name="Рисунок 3" descr="3d_933-crop.jpg"/>
          <p:cNvPicPr>
            <a:picLocks noChangeAspect="1"/>
          </p:cNvPicPr>
          <p:nvPr/>
        </p:nvPicPr>
        <p:blipFill>
          <a:blip r:embed="rId2" cstate="print"/>
          <a:stretch>
            <a:fillRect/>
          </a:stretch>
        </p:blipFill>
        <p:spPr>
          <a:xfrm>
            <a:off x="5334000" y="2895600"/>
            <a:ext cx="3352801" cy="2513344"/>
          </a:xfrm>
          <a:prstGeom prst="rect">
            <a:avLst/>
          </a:prstGeom>
        </p:spPr>
      </p:pic>
      <p:pic>
        <p:nvPicPr>
          <p:cNvPr id="5" name="Рисунок 4" descr="1281853740_1026bacteria.jpg"/>
          <p:cNvPicPr>
            <a:picLocks noChangeAspect="1"/>
          </p:cNvPicPr>
          <p:nvPr/>
        </p:nvPicPr>
        <p:blipFill>
          <a:blip r:embed="rId3" cstate="print"/>
          <a:stretch>
            <a:fillRect/>
          </a:stretch>
        </p:blipFill>
        <p:spPr>
          <a:xfrm>
            <a:off x="457200" y="2895600"/>
            <a:ext cx="3124200" cy="250684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a:t>
            </a:r>
            <a:endParaRPr lang="en-GB" dirty="0"/>
          </a:p>
        </p:txBody>
      </p:sp>
      <p:sp>
        <p:nvSpPr>
          <p:cNvPr id="3" name="Содержимое 2"/>
          <p:cNvSpPr>
            <a:spLocks noGrp="1"/>
          </p:cNvSpPr>
          <p:nvPr>
            <p:ph idx="1"/>
          </p:nvPr>
        </p:nvSpPr>
        <p:spPr>
          <a:xfrm>
            <a:off x="533400" y="1676400"/>
            <a:ext cx="8382000" cy="4572000"/>
          </a:xfrm>
        </p:spPr>
        <p:txBody>
          <a:bodyPr/>
          <a:lstStyle/>
          <a:p>
            <a:r>
              <a:rPr lang="ru-RU" dirty="0" err="1" smtClean="0"/>
              <a:t>Конструювання</a:t>
            </a:r>
            <a:r>
              <a:rPr lang="ru-RU" dirty="0" smtClean="0"/>
              <a:t> </a:t>
            </a:r>
            <a:r>
              <a:rPr lang="ru-RU" dirty="0" err="1" smtClean="0"/>
              <a:t>субстратно-продуктних</a:t>
            </a:r>
            <a:r>
              <a:rPr lang="ru-RU" dirty="0" smtClean="0"/>
              <a:t> </a:t>
            </a:r>
            <a:r>
              <a:rPr lang="ru-RU" dirty="0" err="1" smtClean="0"/>
              <a:t>зв’язків</a:t>
            </a:r>
            <a:r>
              <a:rPr lang="ru-RU" dirty="0" smtClean="0"/>
              <a:t> в </a:t>
            </a:r>
            <a:r>
              <a:rPr lang="ru-RU" dirty="0" err="1" smtClean="0"/>
              <a:t>асоціації</a:t>
            </a:r>
            <a:r>
              <a:rPr lang="ru-RU" dirty="0" smtClean="0"/>
              <a:t> </a:t>
            </a:r>
            <a:r>
              <a:rPr lang="ru-RU" dirty="0" err="1" smtClean="0"/>
              <a:t>мікроорганізмів-деструкторі</a:t>
            </a:r>
            <a:r>
              <a:rPr lang="ru-RU" dirty="0" smtClean="0"/>
              <a:t> </a:t>
            </a:r>
            <a:r>
              <a:rPr lang="ru-RU" dirty="0" smtClean="0"/>
              <a:t>ОПС.</a:t>
            </a:r>
          </a:p>
          <a:p>
            <a:r>
              <a:rPr lang="ru-RU" dirty="0" smtClean="0"/>
              <a:t>2. </a:t>
            </a:r>
            <a:r>
              <a:rPr lang="ru-RU" dirty="0" err="1" smtClean="0"/>
              <a:t>Визначення</a:t>
            </a:r>
            <a:r>
              <a:rPr lang="ru-RU" dirty="0" smtClean="0"/>
              <a:t> </a:t>
            </a:r>
            <a:r>
              <a:rPr lang="ru-RU" dirty="0" err="1" smtClean="0"/>
              <a:t>лімітуючої</a:t>
            </a:r>
            <a:r>
              <a:rPr lang="ru-RU" dirty="0" smtClean="0"/>
              <a:t> </a:t>
            </a:r>
            <a:r>
              <a:rPr lang="ru-RU" dirty="0" err="1" smtClean="0"/>
              <a:t>стадії</a:t>
            </a:r>
            <a:r>
              <a:rPr lang="ru-RU" dirty="0" smtClean="0"/>
              <a:t> </a:t>
            </a:r>
            <a:r>
              <a:rPr lang="ru-RU" dirty="0" err="1" smtClean="0"/>
              <a:t>процесу</a:t>
            </a:r>
            <a:r>
              <a:rPr lang="ru-RU" dirty="0" smtClean="0"/>
              <a:t>.</a:t>
            </a:r>
          </a:p>
          <a:p>
            <a:r>
              <a:rPr lang="ru-RU" dirty="0" smtClean="0"/>
              <a:t>3. </a:t>
            </a:r>
            <a:r>
              <a:rPr lang="ru-RU" dirty="0" err="1" smtClean="0"/>
              <a:t>Розробка</a:t>
            </a:r>
            <a:r>
              <a:rPr lang="ru-RU" dirty="0" smtClean="0"/>
              <a:t> </a:t>
            </a:r>
            <a:r>
              <a:rPr lang="ru-RU" dirty="0" err="1" smtClean="0"/>
              <a:t>біохімічної</a:t>
            </a:r>
            <a:r>
              <a:rPr lang="ru-RU" dirty="0" smtClean="0"/>
              <a:t> </a:t>
            </a:r>
            <a:r>
              <a:rPr lang="ru-RU" dirty="0" err="1" smtClean="0"/>
              <a:t>моделі</a:t>
            </a:r>
            <a:r>
              <a:rPr lang="ru-RU" dirty="0" smtClean="0"/>
              <a:t> </a:t>
            </a:r>
            <a:r>
              <a:rPr lang="ru-RU" dirty="0" err="1" smtClean="0"/>
              <a:t>процесу</a:t>
            </a:r>
            <a:r>
              <a:rPr lang="ru-RU" dirty="0" smtClean="0"/>
              <a:t>.</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3657600" y="228600"/>
            <a:ext cx="5334000" cy="6400800"/>
          </a:xfrm>
        </p:spPr>
        <p:txBody>
          <a:bodyPr/>
          <a:lstStyle/>
          <a:p>
            <a:pPr eaLnBrk="1" hangingPunct="1">
              <a:lnSpc>
                <a:spcPct val="80000"/>
              </a:lnSpc>
            </a:pPr>
            <a:r>
              <a:rPr lang="ru-RU" sz="3000" b="1" smtClean="0">
                <a:solidFill>
                  <a:srgbClr val="EB5605"/>
                </a:solidFill>
              </a:rPr>
              <a:t>Вступ</a:t>
            </a:r>
            <a:endParaRPr lang="ru-RU" sz="3000" smtClean="0">
              <a:solidFill>
                <a:srgbClr val="EB5605"/>
              </a:solidFill>
            </a:endParaRPr>
          </a:p>
          <a:p>
            <a:pPr eaLnBrk="1" hangingPunct="1">
              <a:lnSpc>
                <a:spcPct val="80000"/>
              </a:lnSpc>
              <a:buFont typeface="Arial" charset="0"/>
              <a:buNone/>
            </a:pPr>
            <a:r>
              <a:rPr lang="ru-RU" sz="3000" smtClean="0"/>
              <a:t>	Екологічна ситуація на планеті з кожним роком ускладнюється. Це пов'язано із постійно наростаючою потужністю промислових підприємств, відкриттям нових заводів і фабрик, а також збільшенням кількості транспортних засобів, зростанням виробництва та використанням мінеральних добрив і отрутохімікатів, появою нових технологічних процесів, хімічних речовин, виробів тощо.</a:t>
            </a:r>
          </a:p>
          <a:p>
            <a:pPr eaLnBrk="1" hangingPunct="1">
              <a:lnSpc>
                <a:spcPct val="80000"/>
              </a:lnSpc>
            </a:pPr>
            <a:endParaRPr lang="ru-RU" sz="3000" smtClean="0"/>
          </a:p>
        </p:txBody>
      </p:sp>
      <p:pic>
        <p:nvPicPr>
          <p:cNvPr id="16386" name="Рисунок 4" descr="d11713053d8618b7fe04ddb2f44d06e8.jpg"/>
          <p:cNvPicPr>
            <a:picLocks noChangeAspect="1"/>
          </p:cNvPicPr>
          <p:nvPr/>
        </p:nvPicPr>
        <p:blipFill>
          <a:blip r:embed="rId3" cstate="print"/>
          <a:srcRect/>
          <a:stretch>
            <a:fillRect/>
          </a:stretch>
        </p:blipFill>
        <p:spPr bwMode="auto">
          <a:xfrm>
            <a:off x="228600" y="1524000"/>
            <a:ext cx="3505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Хід роботи:</a:t>
            </a:r>
            <a:endParaRPr lang="en-GB" dirty="0"/>
          </a:p>
        </p:txBody>
      </p:sp>
      <p:sp>
        <p:nvSpPr>
          <p:cNvPr id="3" name="Содержимое 2"/>
          <p:cNvSpPr>
            <a:spLocks noGrp="1"/>
          </p:cNvSpPr>
          <p:nvPr>
            <p:ph idx="1"/>
          </p:nvPr>
        </p:nvSpPr>
        <p:spPr>
          <a:xfrm>
            <a:off x="228600" y="1676400"/>
            <a:ext cx="8686800" cy="1600200"/>
          </a:xfrm>
        </p:spPr>
        <p:txBody>
          <a:bodyPr/>
          <a:lstStyle/>
          <a:p>
            <a:r>
              <a:rPr lang="ru-RU" sz="2400" dirty="0" smtClean="0"/>
              <a:t>У </a:t>
            </a:r>
            <a:r>
              <a:rPr lang="ru-RU" sz="2400" dirty="0" err="1" smtClean="0"/>
              <a:t>пластмасових</a:t>
            </a:r>
            <a:r>
              <a:rPr lang="ru-RU" sz="2400" dirty="0" smtClean="0"/>
              <a:t> </a:t>
            </a:r>
            <a:r>
              <a:rPr lang="ru-RU" sz="2400" dirty="0" err="1" smtClean="0"/>
              <a:t>ємностях</a:t>
            </a:r>
            <a:r>
              <a:rPr lang="ru-RU" sz="2400" dirty="0" smtClean="0"/>
              <a:t> </a:t>
            </a:r>
            <a:r>
              <a:rPr lang="ru-RU" sz="2400" dirty="0" err="1" smtClean="0"/>
              <a:t>створювали</a:t>
            </a:r>
            <a:r>
              <a:rPr lang="ru-RU" sz="2400" dirty="0" smtClean="0"/>
              <a:t> </a:t>
            </a:r>
            <a:r>
              <a:rPr lang="ru-RU" sz="2400" dirty="0" err="1" smtClean="0"/>
              <a:t>таке</a:t>
            </a:r>
            <a:r>
              <a:rPr lang="ru-RU" sz="2400" dirty="0" smtClean="0"/>
              <a:t> </a:t>
            </a:r>
            <a:r>
              <a:rPr lang="ru-RU" sz="2400" dirty="0" err="1" smtClean="0"/>
              <a:t>водне</a:t>
            </a:r>
            <a:r>
              <a:rPr lang="ru-RU" sz="2400" dirty="0" smtClean="0"/>
              <a:t> </a:t>
            </a:r>
            <a:r>
              <a:rPr lang="ru-RU" sz="2400" dirty="0" err="1" smtClean="0"/>
              <a:t>середовище</a:t>
            </a:r>
            <a:r>
              <a:rPr lang="ru-RU" sz="2400" dirty="0" smtClean="0"/>
              <a:t>, яке б </a:t>
            </a:r>
            <a:r>
              <a:rPr lang="ru-RU" sz="2400" dirty="0" err="1" smtClean="0"/>
              <a:t>імітувало</a:t>
            </a:r>
            <a:r>
              <a:rPr lang="ru-RU" sz="2400" dirty="0" smtClean="0"/>
              <a:t> </a:t>
            </a:r>
            <a:r>
              <a:rPr lang="ru-RU" sz="2400" dirty="0" err="1" smtClean="0"/>
              <a:t>вміст</a:t>
            </a:r>
            <a:r>
              <a:rPr lang="ru-RU" sz="2400" dirty="0" smtClean="0"/>
              <a:t> </a:t>
            </a:r>
            <a:r>
              <a:rPr lang="ru-RU" sz="2400" dirty="0" err="1" smtClean="0"/>
              <a:t>вигрібної</a:t>
            </a:r>
            <a:r>
              <a:rPr lang="ru-RU" sz="2400" dirty="0" smtClean="0"/>
              <a:t> </a:t>
            </a:r>
            <a:r>
              <a:rPr lang="ru-RU" sz="2400" dirty="0" err="1" smtClean="0"/>
              <a:t>ями</a:t>
            </a:r>
            <a:r>
              <a:rPr lang="ru-RU" sz="2400" dirty="0" smtClean="0"/>
              <a:t> </a:t>
            </a:r>
            <a:r>
              <a:rPr lang="ru-RU" sz="2400" dirty="0" err="1" smtClean="0"/>
              <a:t>заміського</a:t>
            </a:r>
            <a:r>
              <a:rPr lang="ru-RU" sz="2400" dirty="0" smtClean="0"/>
              <a:t> </a:t>
            </a:r>
            <a:r>
              <a:rPr lang="ru-RU" sz="2400" dirty="0" err="1" smtClean="0"/>
              <a:t>будинку</a:t>
            </a:r>
            <a:r>
              <a:rPr lang="ru-RU" sz="2400" dirty="0" smtClean="0"/>
              <a:t>, де </a:t>
            </a:r>
            <a:r>
              <a:rPr lang="ru-RU" sz="2400" dirty="0" err="1" smtClean="0"/>
              <a:t>відсутня</a:t>
            </a:r>
            <a:r>
              <a:rPr lang="ru-RU" sz="2400" dirty="0" smtClean="0"/>
              <a:t> </a:t>
            </a:r>
            <a:r>
              <a:rPr lang="ru-RU" sz="2400" dirty="0" err="1" smtClean="0"/>
              <a:t>централізована</a:t>
            </a:r>
            <a:r>
              <a:rPr lang="ru-RU" sz="2400" dirty="0" smtClean="0"/>
              <a:t> </a:t>
            </a:r>
            <a:r>
              <a:rPr lang="ru-RU" sz="2400" dirty="0" err="1" smtClean="0"/>
              <a:t>каналізація</a:t>
            </a:r>
            <a:r>
              <a:rPr lang="ru-RU" sz="2400" dirty="0" smtClean="0"/>
              <a:t>. Для </a:t>
            </a:r>
            <a:r>
              <a:rPr lang="ru-RU" sz="2400" dirty="0" err="1" smtClean="0"/>
              <a:t>цього</a:t>
            </a:r>
            <a:r>
              <a:rPr lang="ru-RU" sz="2400" dirty="0" smtClean="0"/>
              <a:t> </a:t>
            </a:r>
            <a:r>
              <a:rPr lang="ru-RU" sz="2400" dirty="0" err="1" smtClean="0"/>
              <a:t>створювалось</a:t>
            </a:r>
            <a:r>
              <a:rPr lang="ru-RU" sz="2400" dirty="0" smtClean="0"/>
              <a:t> штучно </a:t>
            </a:r>
            <a:r>
              <a:rPr lang="ru-RU" sz="2400" dirty="0" err="1" smtClean="0"/>
              <a:t>забруднене</a:t>
            </a:r>
            <a:r>
              <a:rPr lang="ru-RU" sz="2400" dirty="0" smtClean="0"/>
              <a:t> </a:t>
            </a:r>
            <a:r>
              <a:rPr lang="ru-RU" sz="2400" dirty="0" err="1" smtClean="0"/>
              <a:t>середовище</a:t>
            </a:r>
            <a:r>
              <a:rPr lang="ru-RU" sz="2400" dirty="0" smtClean="0"/>
              <a:t>, яке </a:t>
            </a:r>
            <a:r>
              <a:rPr lang="ru-RU" sz="2400" dirty="0" err="1" smtClean="0"/>
              <a:t>містило</a:t>
            </a:r>
            <a:r>
              <a:rPr lang="ru-RU" sz="2400" dirty="0" smtClean="0"/>
              <a:t>:</a:t>
            </a:r>
            <a:endParaRPr lang="en-GB" sz="2400" dirty="0"/>
          </a:p>
        </p:txBody>
      </p:sp>
      <p:pic>
        <p:nvPicPr>
          <p:cNvPr id="4" name="Рисунок 3" descr="36828914.jpg"/>
          <p:cNvPicPr>
            <a:picLocks noChangeAspect="1"/>
          </p:cNvPicPr>
          <p:nvPr/>
        </p:nvPicPr>
        <p:blipFill>
          <a:blip r:embed="rId2" cstate="print"/>
          <a:stretch>
            <a:fillRect/>
          </a:stretch>
        </p:blipFill>
        <p:spPr>
          <a:xfrm>
            <a:off x="609600" y="3429000"/>
            <a:ext cx="3249168" cy="2438400"/>
          </a:xfrm>
          <a:prstGeom prst="rect">
            <a:avLst/>
          </a:prstGeom>
        </p:spPr>
      </p:pic>
      <p:pic>
        <p:nvPicPr>
          <p:cNvPr id="5" name="Рисунок 4" descr="img_NYtAVv.jpg"/>
          <p:cNvPicPr>
            <a:picLocks noChangeAspect="1"/>
          </p:cNvPicPr>
          <p:nvPr/>
        </p:nvPicPr>
        <p:blipFill>
          <a:blip r:embed="rId3" cstate="print"/>
          <a:stretch>
            <a:fillRect/>
          </a:stretch>
        </p:blipFill>
        <p:spPr>
          <a:xfrm>
            <a:off x="5181600" y="3429000"/>
            <a:ext cx="3175000" cy="2438400"/>
          </a:xfrm>
          <a:prstGeom prst="rect">
            <a:avLst/>
          </a:prstGeom>
        </p:spPr>
      </p:pic>
      <p:sp>
        <p:nvSpPr>
          <p:cNvPr id="6" name="TextBox 5"/>
          <p:cNvSpPr txBox="1"/>
          <p:nvPr/>
        </p:nvSpPr>
        <p:spPr>
          <a:xfrm>
            <a:off x="838200" y="6172200"/>
            <a:ext cx="2667000" cy="369332"/>
          </a:xfrm>
          <a:prstGeom prst="rect">
            <a:avLst/>
          </a:prstGeom>
          <a:noFill/>
        </p:spPr>
        <p:txBody>
          <a:bodyPr wrap="square" rtlCol="0">
            <a:spAutoFit/>
          </a:bodyPr>
          <a:lstStyle/>
          <a:p>
            <a:r>
              <a:rPr lang="uk-UA" dirty="0" smtClean="0">
                <a:solidFill>
                  <a:srgbClr val="FF0000"/>
                </a:solidFill>
              </a:rPr>
              <a:t>М’ясний фарш 50 грам</a:t>
            </a:r>
            <a:endParaRPr lang="en-GB" dirty="0">
              <a:solidFill>
                <a:srgbClr val="FF0000"/>
              </a:solidFill>
            </a:endParaRPr>
          </a:p>
        </p:txBody>
      </p:sp>
      <p:sp>
        <p:nvSpPr>
          <p:cNvPr id="7" name="TextBox 6"/>
          <p:cNvSpPr txBox="1"/>
          <p:nvPr/>
        </p:nvSpPr>
        <p:spPr>
          <a:xfrm>
            <a:off x="5257800" y="6096000"/>
            <a:ext cx="3124200" cy="381000"/>
          </a:xfrm>
          <a:prstGeom prst="rect">
            <a:avLst/>
          </a:prstGeom>
          <a:noFill/>
        </p:spPr>
        <p:txBody>
          <a:bodyPr wrap="square" rtlCol="0">
            <a:spAutoFit/>
          </a:bodyPr>
          <a:lstStyle/>
          <a:p>
            <a:pPr algn="ctr"/>
            <a:r>
              <a:rPr lang="uk-UA" dirty="0" smtClean="0">
                <a:solidFill>
                  <a:srgbClr val="FF0000"/>
                </a:solidFill>
              </a:rPr>
              <a:t>Мука 50 грам</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Хід роботи:</a:t>
            </a:r>
            <a:endParaRPr lang="en-GB" dirty="0"/>
          </a:p>
        </p:txBody>
      </p:sp>
      <p:pic>
        <p:nvPicPr>
          <p:cNvPr id="4" name="Рисунок 3" descr="0-podsolnechnoe-maslo-nalivom-smesta.jpg"/>
          <p:cNvPicPr>
            <a:picLocks noChangeAspect="1"/>
          </p:cNvPicPr>
          <p:nvPr/>
        </p:nvPicPr>
        <p:blipFill>
          <a:blip r:embed="rId2" cstate="print"/>
          <a:stretch>
            <a:fillRect/>
          </a:stretch>
        </p:blipFill>
        <p:spPr>
          <a:xfrm>
            <a:off x="381000" y="1371600"/>
            <a:ext cx="2254777" cy="3505200"/>
          </a:xfrm>
          <a:prstGeom prst="rect">
            <a:avLst/>
          </a:prstGeom>
        </p:spPr>
      </p:pic>
      <p:pic>
        <p:nvPicPr>
          <p:cNvPr id="6" name="Рисунок 5" descr="2188934.jpeg"/>
          <p:cNvPicPr>
            <a:picLocks noChangeAspect="1"/>
          </p:cNvPicPr>
          <p:nvPr/>
        </p:nvPicPr>
        <p:blipFill>
          <a:blip r:embed="rId3" cstate="print"/>
          <a:stretch>
            <a:fillRect/>
          </a:stretch>
        </p:blipFill>
        <p:spPr>
          <a:xfrm>
            <a:off x="3048000" y="1371600"/>
            <a:ext cx="2619375" cy="3505200"/>
          </a:xfrm>
          <a:prstGeom prst="rect">
            <a:avLst/>
          </a:prstGeom>
        </p:spPr>
      </p:pic>
      <p:sp>
        <p:nvSpPr>
          <p:cNvPr id="7" name="TextBox 6"/>
          <p:cNvSpPr txBox="1"/>
          <p:nvPr/>
        </p:nvSpPr>
        <p:spPr>
          <a:xfrm>
            <a:off x="457200" y="5105400"/>
            <a:ext cx="2057400" cy="369332"/>
          </a:xfrm>
          <a:prstGeom prst="rect">
            <a:avLst/>
          </a:prstGeom>
          <a:noFill/>
        </p:spPr>
        <p:txBody>
          <a:bodyPr wrap="square" rtlCol="0">
            <a:spAutoFit/>
          </a:bodyPr>
          <a:lstStyle/>
          <a:p>
            <a:pPr algn="ctr"/>
            <a:r>
              <a:rPr lang="uk-UA" dirty="0" smtClean="0"/>
              <a:t>Олія 25 </a:t>
            </a:r>
            <a:r>
              <a:rPr lang="uk-UA" dirty="0" err="1" smtClean="0"/>
              <a:t>мл</a:t>
            </a:r>
            <a:endParaRPr lang="en-GB" dirty="0"/>
          </a:p>
        </p:txBody>
      </p:sp>
      <p:sp>
        <p:nvSpPr>
          <p:cNvPr id="8" name="TextBox 7"/>
          <p:cNvSpPr txBox="1"/>
          <p:nvPr/>
        </p:nvSpPr>
        <p:spPr>
          <a:xfrm>
            <a:off x="3048000" y="5105400"/>
            <a:ext cx="2895600" cy="381000"/>
          </a:xfrm>
          <a:prstGeom prst="rect">
            <a:avLst/>
          </a:prstGeom>
          <a:noFill/>
        </p:spPr>
        <p:txBody>
          <a:bodyPr wrap="square" rtlCol="0">
            <a:spAutoFit/>
          </a:bodyPr>
          <a:lstStyle/>
          <a:p>
            <a:pPr algn="ctr"/>
            <a:r>
              <a:rPr lang="uk-UA" dirty="0" smtClean="0"/>
              <a:t>Курячий послід 100 грам</a:t>
            </a:r>
            <a:endParaRPr lang="en-GB" dirty="0"/>
          </a:p>
        </p:txBody>
      </p:sp>
      <p:sp>
        <p:nvSpPr>
          <p:cNvPr id="9" name="TextBox 8"/>
          <p:cNvSpPr txBox="1"/>
          <p:nvPr/>
        </p:nvSpPr>
        <p:spPr>
          <a:xfrm>
            <a:off x="6096000" y="5029200"/>
            <a:ext cx="2590800" cy="646331"/>
          </a:xfrm>
          <a:prstGeom prst="rect">
            <a:avLst/>
          </a:prstGeom>
          <a:noFill/>
        </p:spPr>
        <p:txBody>
          <a:bodyPr wrap="square" rtlCol="0">
            <a:spAutoFit/>
          </a:bodyPr>
          <a:lstStyle/>
          <a:p>
            <a:pPr algn="ctr"/>
            <a:r>
              <a:rPr lang="uk-UA" dirty="0" smtClean="0"/>
              <a:t>Сульфатний розчин 115 </a:t>
            </a:r>
            <a:r>
              <a:rPr lang="uk-UA" dirty="0" err="1" smtClean="0"/>
              <a:t>мл</a:t>
            </a:r>
            <a:endParaRPr lang="en-GB" dirty="0"/>
          </a:p>
        </p:txBody>
      </p:sp>
      <p:pic>
        <p:nvPicPr>
          <p:cNvPr id="10" name="Рисунок 9" descr="mc universal.jpg"/>
          <p:cNvPicPr>
            <a:picLocks noChangeAspect="1"/>
          </p:cNvPicPr>
          <p:nvPr/>
        </p:nvPicPr>
        <p:blipFill>
          <a:blip r:embed="rId4" cstate="print"/>
          <a:stretch>
            <a:fillRect/>
          </a:stretch>
        </p:blipFill>
        <p:spPr>
          <a:xfrm>
            <a:off x="6172201" y="1371600"/>
            <a:ext cx="2438400" cy="34734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Біопрепарати</a:t>
            </a:r>
            <a:r>
              <a:rPr lang="ru-RU" dirty="0" smtClean="0"/>
              <a:t>:</a:t>
            </a:r>
            <a:endParaRPr lang="en-GB" dirty="0"/>
          </a:p>
        </p:txBody>
      </p:sp>
      <p:pic>
        <p:nvPicPr>
          <p:cNvPr id="4" name="Рисунок 3" descr="1.jpg"/>
          <p:cNvPicPr>
            <a:picLocks noChangeAspect="1"/>
          </p:cNvPicPr>
          <p:nvPr/>
        </p:nvPicPr>
        <p:blipFill>
          <a:blip r:embed="rId2" cstate="print"/>
          <a:stretch>
            <a:fillRect/>
          </a:stretch>
        </p:blipFill>
        <p:spPr>
          <a:xfrm rot="584171">
            <a:off x="4614543" y="1109343"/>
            <a:ext cx="3505200" cy="3505200"/>
          </a:xfrm>
          <a:prstGeom prst="rect">
            <a:avLst/>
          </a:prstGeom>
        </p:spPr>
      </p:pic>
      <p:pic>
        <p:nvPicPr>
          <p:cNvPr id="5" name="Рисунок 4" descr="cesclean.jpg"/>
          <p:cNvPicPr>
            <a:picLocks noChangeAspect="1"/>
          </p:cNvPicPr>
          <p:nvPr/>
        </p:nvPicPr>
        <p:blipFill>
          <a:blip r:embed="rId3" cstate="print"/>
          <a:stretch>
            <a:fillRect/>
          </a:stretch>
        </p:blipFill>
        <p:spPr>
          <a:xfrm rot="21274535">
            <a:off x="385877" y="1245768"/>
            <a:ext cx="3952875" cy="3514725"/>
          </a:xfrm>
          <a:prstGeom prst="rect">
            <a:avLst/>
          </a:prstGeom>
        </p:spPr>
      </p:pic>
      <p:pic>
        <p:nvPicPr>
          <p:cNvPr id="6" name="Рисунок 5" descr="bio-p1_big.png"/>
          <p:cNvPicPr>
            <a:picLocks noChangeAspect="1"/>
          </p:cNvPicPr>
          <p:nvPr/>
        </p:nvPicPr>
        <p:blipFill>
          <a:blip r:embed="rId4" cstate="print"/>
          <a:stretch>
            <a:fillRect/>
          </a:stretch>
        </p:blipFill>
        <p:spPr>
          <a:xfrm>
            <a:off x="3048000" y="4011795"/>
            <a:ext cx="2743200" cy="284620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bwMode="auto"/>
        <p:txBody>
          <a:bodyPr wrap="square" numCol="1" anchorCtr="0" compatLnSpc="1">
            <a:prstTxWarp prst="textNoShape">
              <a:avLst/>
            </a:prstTxWarp>
          </a:bodyPr>
          <a:lstStyle/>
          <a:p>
            <a:r>
              <a:rPr lang="ru-RU" dirty="0" smtClean="0">
                <a:effectLst/>
              </a:rPr>
              <a:t>Рисунок №1</a:t>
            </a:r>
            <a:endParaRPr lang="ru-RU" dirty="0" smtClean="0">
              <a:effectLst/>
            </a:endParaRPr>
          </a:p>
        </p:txBody>
      </p:sp>
      <p:sp>
        <p:nvSpPr>
          <p:cNvPr id="33794" name="Rectangle 3"/>
          <p:cNvSpPr>
            <a:spLocks noGrp="1"/>
          </p:cNvSpPr>
          <p:nvPr>
            <p:ph type="body" idx="1"/>
          </p:nvPr>
        </p:nvSpPr>
        <p:spPr>
          <a:xfrm>
            <a:off x="1295400" y="2286000"/>
            <a:ext cx="7620000" cy="4572000"/>
          </a:xfrm>
        </p:spPr>
        <p:txBody>
          <a:bodyPr/>
          <a:lstStyle/>
          <a:p>
            <a:pPr>
              <a:lnSpc>
                <a:spcPct val="90000"/>
              </a:lnSpc>
            </a:pPr>
            <a:r>
              <a:rPr lang="en-GB" dirty="0" smtClean="0"/>
              <a:t> </a:t>
            </a:r>
            <a:endParaRPr lang="ru-RU" dirty="0" smtClean="0"/>
          </a:p>
          <a:p>
            <a:pPr>
              <a:lnSpc>
                <a:spcPct val="90000"/>
              </a:lnSpc>
            </a:pPr>
            <a:endParaRPr lang="ru-RU" dirty="0" smtClean="0"/>
          </a:p>
          <a:p>
            <a:pPr>
              <a:lnSpc>
                <a:spcPct val="90000"/>
              </a:lnSpc>
            </a:pPr>
            <a:endParaRPr lang="ru-RU" dirty="0" smtClean="0"/>
          </a:p>
          <a:p>
            <a:pPr>
              <a:lnSpc>
                <a:spcPct val="90000"/>
              </a:lnSpc>
            </a:pPr>
            <a:endParaRPr lang="ru-RU" dirty="0" smtClean="0"/>
          </a:p>
          <a:p>
            <a:pPr>
              <a:lnSpc>
                <a:spcPct val="90000"/>
              </a:lnSpc>
            </a:pPr>
            <a:endParaRPr lang="ru-RU" dirty="0" smtClean="0"/>
          </a:p>
          <a:p>
            <a:pPr>
              <a:lnSpc>
                <a:spcPct val="90000"/>
              </a:lnSpc>
            </a:pPr>
            <a:endParaRPr lang="ru-RU" dirty="0" smtClean="0"/>
          </a:p>
          <a:p>
            <a:pPr>
              <a:lnSpc>
                <a:spcPct val="90000"/>
              </a:lnSpc>
            </a:pPr>
            <a:endParaRPr lang="ru-RU" dirty="0" smtClean="0"/>
          </a:p>
          <a:p>
            <a:pPr>
              <a:lnSpc>
                <a:spcPct val="90000"/>
              </a:lnSpc>
            </a:pPr>
            <a:r>
              <a:rPr lang="en-GB" sz="1400" dirty="0" err="1" smtClean="0">
                <a:latin typeface="Times New Roman" pitchFamily="18" charset="0"/>
              </a:rPr>
              <a:t>Рис</a:t>
            </a:r>
            <a:r>
              <a:rPr lang="en-GB" sz="1400" dirty="0" smtClean="0">
                <a:latin typeface="Times New Roman" pitchFamily="18" charset="0"/>
              </a:rPr>
              <a:t>. 1. </a:t>
            </a:r>
            <a:r>
              <a:rPr lang="en-GB" sz="1400" dirty="0" err="1" smtClean="0">
                <a:latin typeface="Times New Roman" pitchFamily="18" charset="0"/>
              </a:rPr>
              <a:t>Експериментальна</a:t>
            </a:r>
            <a:r>
              <a:rPr lang="en-GB" sz="1400" dirty="0" smtClean="0">
                <a:latin typeface="Times New Roman" pitchFamily="18" charset="0"/>
              </a:rPr>
              <a:t> </a:t>
            </a:r>
            <a:r>
              <a:rPr lang="en-GB" sz="1400" dirty="0" err="1" smtClean="0">
                <a:latin typeface="Times New Roman" pitchFamily="18" charset="0"/>
              </a:rPr>
              <a:t>установка</a:t>
            </a:r>
            <a:r>
              <a:rPr lang="en-GB" sz="1400" dirty="0" smtClean="0">
                <a:latin typeface="Times New Roman" pitchFamily="18" charset="0"/>
              </a:rPr>
              <a:t> </a:t>
            </a:r>
            <a:r>
              <a:rPr lang="en-GB" sz="1400" dirty="0" err="1" smtClean="0">
                <a:latin typeface="Times New Roman" pitchFamily="18" charset="0"/>
              </a:rPr>
              <a:t>дослідження</a:t>
            </a:r>
            <a:r>
              <a:rPr lang="en-GB" sz="1400" dirty="0" smtClean="0">
                <a:latin typeface="Times New Roman" pitchFamily="18" charset="0"/>
              </a:rPr>
              <a:t> </a:t>
            </a:r>
            <a:r>
              <a:rPr lang="en-GB" sz="1400" dirty="0" err="1" smtClean="0">
                <a:latin typeface="Times New Roman" pitchFamily="18" charset="0"/>
              </a:rPr>
              <a:t>очищення</a:t>
            </a:r>
            <a:r>
              <a:rPr lang="en-GB" sz="1400" dirty="0" smtClean="0">
                <a:latin typeface="Times New Roman" pitchFamily="18" charset="0"/>
              </a:rPr>
              <a:t> </a:t>
            </a:r>
            <a:r>
              <a:rPr lang="en-GB" sz="1400" dirty="0" err="1" smtClean="0">
                <a:latin typeface="Times New Roman" pitchFamily="18" charset="0"/>
              </a:rPr>
              <a:t>стоків</a:t>
            </a:r>
            <a:r>
              <a:rPr lang="en-GB" sz="1400" dirty="0" smtClean="0">
                <a:latin typeface="Times New Roman" pitchFamily="18" charset="0"/>
              </a:rPr>
              <a:t> </a:t>
            </a:r>
            <a:r>
              <a:rPr lang="en-GB" sz="1400" dirty="0" err="1" smtClean="0">
                <a:latin typeface="Times New Roman" pitchFamily="18" charset="0"/>
              </a:rPr>
              <a:t>від</a:t>
            </a:r>
            <a:r>
              <a:rPr lang="en-GB" sz="1400" dirty="0" smtClean="0">
                <a:latin typeface="Times New Roman" pitchFamily="18" charset="0"/>
              </a:rPr>
              <a:t> </a:t>
            </a:r>
            <a:r>
              <a:rPr lang="en-GB" sz="1400" dirty="0" err="1" smtClean="0">
                <a:latin typeface="Times New Roman" pitchFamily="18" charset="0"/>
              </a:rPr>
              <a:t>високонцентрованих</a:t>
            </a:r>
            <a:r>
              <a:rPr lang="en-GB" sz="1400" dirty="0" smtClean="0">
                <a:latin typeface="Times New Roman" pitchFamily="18" charset="0"/>
              </a:rPr>
              <a:t> </a:t>
            </a:r>
            <a:r>
              <a:rPr lang="en-GB" sz="1400" dirty="0" err="1" smtClean="0">
                <a:latin typeface="Times New Roman" pitchFamily="18" charset="0"/>
              </a:rPr>
              <a:t>органічних</a:t>
            </a:r>
            <a:r>
              <a:rPr lang="en-GB" sz="1400" dirty="0" smtClean="0">
                <a:latin typeface="Times New Roman" pitchFamily="18" charset="0"/>
              </a:rPr>
              <a:t> </a:t>
            </a:r>
            <a:r>
              <a:rPr lang="en-GB" sz="1400" dirty="0" err="1" smtClean="0">
                <a:latin typeface="Times New Roman" pitchFamily="18" charset="0"/>
              </a:rPr>
              <a:t>забруднень</a:t>
            </a:r>
            <a:r>
              <a:rPr lang="en-GB" sz="1400" dirty="0" smtClean="0">
                <a:latin typeface="Times New Roman" pitchFamily="18" charset="0"/>
              </a:rPr>
              <a:t> </a:t>
            </a:r>
            <a:r>
              <a:rPr lang="en-GB" sz="1400" dirty="0" err="1" smtClean="0">
                <a:latin typeface="Times New Roman" pitchFamily="18" charset="0"/>
              </a:rPr>
              <a:t>із</a:t>
            </a:r>
            <a:r>
              <a:rPr lang="en-GB" sz="1400" dirty="0" smtClean="0">
                <a:latin typeface="Times New Roman" pitchFamily="18" charset="0"/>
              </a:rPr>
              <a:t> </a:t>
            </a:r>
            <a:r>
              <a:rPr lang="en-GB" sz="1400" dirty="0" err="1" smtClean="0">
                <a:latin typeface="Times New Roman" pitchFamily="18" charset="0"/>
              </a:rPr>
              <a:t>застосуванням</a:t>
            </a:r>
            <a:r>
              <a:rPr lang="en-GB" sz="1400" dirty="0" smtClean="0">
                <a:latin typeface="Times New Roman" pitchFamily="18" charset="0"/>
              </a:rPr>
              <a:t> </a:t>
            </a:r>
            <a:r>
              <a:rPr lang="en-GB" sz="1400" dirty="0" err="1" smtClean="0">
                <a:latin typeface="Times New Roman" pitchFamily="18" charset="0"/>
              </a:rPr>
              <a:t>мікробіологічних</a:t>
            </a:r>
            <a:r>
              <a:rPr lang="en-GB" sz="1400" dirty="0" smtClean="0">
                <a:latin typeface="Times New Roman" pitchFamily="18" charset="0"/>
              </a:rPr>
              <a:t> </a:t>
            </a:r>
            <a:r>
              <a:rPr lang="en-GB" sz="1400" dirty="0" err="1" smtClean="0">
                <a:latin typeface="Times New Roman" pitchFamily="18" charset="0"/>
              </a:rPr>
              <a:t>препаратів</a:t>
            </a:r>
            <a:r>
              <a:rPr lang="en-GB" sz="1400" dirty="0" smtClean="0">
                <a:latin typeface="Times New Roman" pitchFamily="18" charset="0"/>
              </a:rPr>
              <a:t>: 1 – </a:t>
            </a:r>
            <a:r>
              <a:rPr lang="en-GB" sz="1400" dirty="0" err="1" smtClean="0">
                <a:latin typeface="Times New Roman" pitchFamily="18" charset="0"/>
              </a:rPr>
              <a:t>контрольний</a:t>
            </a:r>
            <a:r>
              <a:rPr lang="en-GB" sz="1400" dirty="0" smtClean="0">
                <a:latin typeface="Times New Roman" pitchFamily="18" charset="0"/>
              </a:rPr>
              <a:t> (</a:t>
            </a:r>
            <a:r>
              <a:rPr lang="en-GB" sz="1400" dirty="0" err="1" smtClean="0">
                <a:latin typeface="Times New Roman" pitchFamily="18" charset="0"/>
              </a:rPr>
              <a:t>без</a:t>
            </a:r>
            <a:r>
              <a:rPr lang="en-GB" sz="1400" dirty="0" smtClean="0">
                <a:latin typeface="Times New Roman" pitchFamily="18" charset="0"/>
              </a:rPr>
              <a:t> </a:t>
            </a:r>
            <a:r>
              <a:rPr lang="en-GB" sz="1400" dirty="0" err="1" smtClean="0">
                <a:latin typeface="Times New Roman" pitchFamily="18" charset="0"/>
              </a:rPr>
              <a:t>препарату</a:t>
            </a:r>
            <a:r>
              <a:rPr lang="en-GB" sz="1400" dirty="0" smtClean="0">
                <a:latin typeface="Times New Roman" pitchFamily="18" charset="0"/>
              </a:rPr>
              <a:t>); 2 – </a:t>
            </a:r>
            <a:r>
              <a:rPr lang="en-GB" sz="1400" dirty="0" err="1" smtClean="0">
                <a:latin typeface="Times New Roman" pitchFamily="18" charset="0"/>
              </a:rPr>
              <a:t>Санекс</a:t>
            </a:r>
            <a:r>
              <a:rPr lang="en-GB" sz="1400" dirty="0" smtClean="0">
                <a:latin typeface="Times New Roman" pitchFamily="18" charset="0"/>
              </a:rPr>
              <a:t>; 3 – </a:t>
            </a:r>
            <a:r>
              <a:rPr lang="en-GB" sz="1400" dirty="0" err="1" smtClean="0">
                <a:latin typeface="Times New Roman" pitchFamily="18" charset="0"/>
              </a:rPr>
              <a:t>Біоензим</a:t>
            </a:r>
            <a:r>
              <a:rPr lang="en-GB" sz="1400" dirty="0" smtClean="0">
                <a:latin typeface="Times New Roman" pitchFamily="18" charset="0"/>
              </a:rPr>
              <a:t>; 4 – </a:t>
            </a:r>
            <a:r>
              <a:rPr lang="en-GB" sz="1400" dirty="0" err="1" smtClean="0">
                <a:latin typeface="Times New Roman" pitchFamily="18" charset="0"/>
              </a:rPr>
              <a:t>Biazim</a:t>
            </a:r>
            <a:r>
              <a:rPr lang="en-GB" sz="1400" dirty="0" smtClean="0">
                <a:latin typeface="Times New Roman" pitchFamily="18" charset="0"/>
              </a:rPr>
              <a:t>; 5 – </a:t>
            </a:r>
            <a:r>
              <a:rPr lang="uk-UA" sz="1400" dirty="0" smtClean="0">
                <a:latin typeface="Times New Roman" pitchFamily="18" charset="0"/>
              </a:rPr>
              <a:t>КЛЕПС</a:t>
            </a:r>
            <a:r>
              <a:rPr lang="en-GB" sz="1400" dirty="0" smtClean="0">
                <a:latin typeface="Times New Roman" pitchFamily="18" charset="0"/>
              </a:rPr>
              <a:t>; 6 –</a:t>
            </a:r>
            <a:r>
              <a:rPr lang="en-GB" sz="1400" dirty="0" err="1" smtClean="0">
                <a:latin typeface="Times New Roman" pitchFamily="18" charset="0"/>
              </a:rPr>
              <a:t>ємності</a:t>
            </a:r>
            <a:r>
              <a:rPr lang="en-GB" sz="1400" dirty="0" smtClean="0">
                <a:latin typeface="Times New Roman" pitchFamily="18" charset="0"/>
              </a:rPr>
              <a:t> </a:t>
            </a:r>
            <a:r>
              <a:rPr lang="en-GB" sz="1400" dirty="0" err="1" smtClean="0">
                <a:latin typeface="Times New Roman" pitchFamily="18" charset="0"/>
              </a:rPr>
              <a:t>для</a:t>
            </a:r>
            <a:r>
              <a:rPr lang="en-GB" sz="1400" dirty="0" smtClean="0">
                <a:latin typeface="Times New Roman" pitchFamily="18" charset="0"/>
              </a:rPr>
              <a:t> </a:t>
            </a:r>
            <a:r>
              <a:rPr lang="en-GB" sz="1400" dirty="0" err="1" smtClean="0">
                <a:latin typeface="Times New Roman" pitchFamily="18" charset="0"/>
              </a:rPr>
              <a:t>збору</a:t>
            </a:r>
            <a:r>
              <a:rPr lang="en-GB" sz="1400" dirty="0" smtClean="0">
                <a:latin typeface="Times New Roman" pitchFamily="18" charset="0"/>
              </a:rPr>
              <a:t> </a:t>
            </a:r>
            <a:r>
              <a:rPr lang="en-GB" sz="1400" dirty="0" err="1" smtClean="0">
                <a:latin typeface="Times New Roman" pitchFamily="18" charset="0"/>
              </a:rPr>
              <a:t>біогазу</a:t>
            </a:r>
            <a:endParaRPr lang="ru-RU" sz="1400" dirty="0" smtClean="0">
              <a:latin typeface="Times New Roman" pitchFamily="18" charset="0"/>
            </a:endParaRPr>
          </a:p>
        </p:txBody>
      </p:sp>
      <p:pic>
        <p:nvPicPr>
          <p:cNvPr id="33795" name="Picture 4"/>
          <p:cNvPicPr>
            <a:picLocks noChangeAspect="1" noChangeArrowheads="1"/>
          </p:cNvPicPr>
          <p:nvPr/>
        </p:nvPicPr>
        <p:blipFill>
          <a:blip r:embed="rId2" cstate="print"/>
          <a:srcRect/>
          <a:stretch>
            <a:fillRect/>
          </a:stretch>
        </p:blipFill>
        <p:spPr bwMode="auto">
          <a:xfrm>
            <a:off x="228600" y="914400"/>
            <a:ext cx="8610600" cy="499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bwMode="auto"/>
        <p:txBody>
          <a:bodyPr wrap="square" numCol="1" anchorCtr="0" compatLnSpc="1">
            <a:prstTxWarp prst="textNoShape">
              <a:avLst/>
            </a:prstTxWarp>
          </a:bodyPr>
          <a:lstStyle/>
          <a:p>
            <a:r>
              <a:rPr lang="ru-RU" dirty="0" smtClean="0">
                <a:effectLst/>
              </a:rPr>
              <a:t>Рисунок №2</a:t>
            </a:r>
            <a:endParaRPr lang="ru-RU" dirty="0" smtClean="0">
              <a:effectLst/>
            </a:endParaRPr>
          </a:p>
        </p:txBody>
      </p:sp>
      <p:sp>
        <p:nvSpPr>
          <p:cNvPr id="34818" name="Rectangle 3"/>
          <p:cNvSpPr>
            <a:spLocks noGrp="1"/>
          </p:cNvSpPr>
          <p:nvPr>
            <p:ph type="body" idx="1"/>
          </p:nvPr>
        </p:nvSpPr>
        <p:spPr/>
        <p:txBody>
          <a:bodyPr/>
          <a:lstStyle/>
          <a:p>
            <a:r>
              <a:rPr lang="ru-RU" sz="1400" smtClean="0">
                <a:latin typeface="Times New Roman" pitchFamily="18" charset="0"/>
              </a:rPr>
              <a:t>Рис.2. Динаміка зміни кількості біогазу, який виділявся в процесі проведення досліджень</a:t>
            </a:r>
          </a:p>
        </p:txBody>
      </p:sp>
      <p:pic>
        <p:nvPicPr>
          <p:cNvPr id="34819" name="Picture 4"/>
          <p:cNvPicPr>
            <a:picLocks noChangeAspect="1" noChangeArrowheads="1"/>
          </p:cNvPicPr>
          <p:nvPr/>
        </p:nvPicPr>
        <p:blipFill>
          <a:blip r:embed="rId2" cstate="print"/>
          <a:srcRect/>
          <a:stretch>
            <a:fillRect/>
          </a:stretch>
        </p:blipFill>
        <p:spPr bwMode="auto">
          <a:xfrm>
            <a:off x="2819400" y="2514600"/>
            <a:ext cx="4953000" cy="2576513"/>
          </a:xfrm>
          <a:prstGeom prst="rect">
            <a:avLst/>
          </a:prstGeom>
          <a:noFill/>
          <a:ln w="9525">
            <a:noFill/>
            <a:miter lim="800000"/>
            <a:headEnd/>
            <a:tailEnd/>
          </a:ln>
        </p:spPr>
      </p:pic>
      <p:pic>
        <p:nvPicPr>
          <p:cNvPr id="34820" name="Picture 4"/>
          <p:cNvPicPr>
            <a:picLocks noChangeAspect="1" noChangeArrowheads="1"/>
          </p:cNvPicPr>
          <p:nvPr/>
        </p:nvPicPr>
        <p:blipFill>
          <a:blip r:embed="rId2" cstate="print"/>
          <a:srcRect/>
          <a:stretch>
            <a:fillRect/>
          </a:stretch>
        </p:blipFill>
        <p:spPr bwMode="auto">
          <a:xfrm>
            <a:off x="2819400" y="2514600"/>
            <a:ext cx="4953000" cy="257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bwMode="auto"/>
        <p:txBody>
          <a:bodyPr wrap="square" numCol="1" anchorCtr="0" compatLnSpc="1">
            <a:prstTxWarp prst="textNoShape">
              <a:avLst/>
            </a:prstTxWarp>
          </a:bodyPr>
          <a:lstStyle/>
          <a:p>
            <a:r>
              <a:rPr lang="ru-RU" dirty="0" smtClean="0">
                <a:effectLst/>
              </a:rPr>
              <a:t>Рисунок №3</a:t>
            </a:r>
            <a:endParaRPr lang="ru-RU" dirty="0" smtClean="0">
              <a:effectLst/>
            </a:endParaRPr>
          </a:p>
        </p:txBody>
      </p:sp>
      <p:sp>
        <p:nvSpPr>
          <p:cNvPr id="35842" name="Rectangle 3"/>
          <p:cNvSpPr>
            <a:spLocks noGrp="1"/>
          </p:cNvSpPr>
          <p:nvPr>
            <p:ph type="body" idx="1"/>
          </p:nvPr>
        </p:nvSpPr>
        <p:spPr/>
        <p:txBody>
          <a:bodyPr/>
          <a:lstStyle/>
          <a:p>
            <a:r>
              <a:rPr lang="ru-RU" smtClean="0"/>
              <a:t> </a:t>
            </a:r>
            <a:r>
              <a:rPr lang="ru-RU" sz="1400" smtClean="0">
                <a:latin typeface="Times New Roman" pitchFamily="18" charset="0"/>
              </a:rPr>
              <a:t>Рис.3. Динаміка зміни концентрації іонів амонію в досліджуваному середовищі</a:t>
            </a:r>
          </a:p>
          <a:p>
            <a:endParaRPr lang="ru-RU" smtClean="0"/>
          </a:p>
        </p:txBody>
      </p:sp>
      <p:pic>
        <p:nvPicPr>
          <p:cNvPr id="35843" name="Picture 4"/>
          <p:cNvPicPr>
            <a:picLocks noChangeAspect="1" noChangeArrowheads="1"/>
          </p:cNvPicPr>
          <p:nvPr/>
        </p:nvPicPr>
        <p:blipFill>
          <a:blip r:embed="rId2" cstate="print"/>
          <a:srcRect/>
          <a:stretch>
            <a:fillRect/>
          </a:stretch>
        </p:blipFill>
        <p:spPr bwMode="auto">
          <a:xfrm>
            <a:off x="2362200" y="2286000"/>
            <a:ext cx="5791200" cy="335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bwMode="auto"/>
        <p:txBody>
          <a:bodyPr wrap="square" numCol="1" anchorCtr="0" compatLnSpc="1">
            <a:prstTxWarp prst="textNoShape">
              <a:avLst/>
            </a:prstTxWarp>
          </a:bodyPr>
          <a:lstStyle/>
          <a:p>
            <a:r>
              <a:rPr lang="ru-RU" dirty="0" smtClean="0">
                <a:effectLst/>
              </a:rPr>
              <a:t>Рисунок №4</a:t>
            </a:r>
            <a:endParaRPr lang="ru-RU" dirty="0" smtClean="0">
              <a:effectLst/>
            </a:endParaRPr>
          </a:p>
        </p:txBody>
      </p:sp>
      <p:sp>
        <p:nvSpPr>
          <p:cNvPr id="36866" name="Rectangle 3"/>
          <p:cNvSpPr>
            <a:spLocks noGrp="1"/>
          </p:cNvSpPr>
          <p:nvPr>
            <p:ph type="body" idx="1"/>
          </p:nvPr>
        </p:nvSpPr>
        <p:spPr/>
        <p:txBody>
          <a:bodyPr/>
          <a:lstStyle/>
          <a:p>
            <a:r>
              <a:rPr lang="ru-RU" smtClean="0"/>
              <a:t> </a:t>
            </a:r>
            <a:r>
              <a:rPr lang="ru-RU" sz="1400" smtClean="0">
                <a:latin typeface="Times New Roman" pitchFamily="18" charset="0"/>
              </a:rPr>
              <a:t>Рис.4. Кінетика зміни БСК у досліджуваному середовищі</a:t>
            </a:r>
          </a:p>
        </p:txBody>
      </p:sp>
      <p:pic>
        <p:nvPicPr>
          <p:cNvPr id="36867" name="Picture 4"/>
          <p:cNvPicPr>
            <a:picLocks noChangeAspect="1" noChangeArrowheads="1"/>
          </p:cNvPicPr>
          <p:nvPr/>
        </p:nvPicPr>
        <p:blipFill>
          <a:blip r:embed="rId2" cstate="print"/>
          <a:srcRect/>
          <a:stretch>
            <a:fillRect/>
          </a:stretch>
        </p:blipFill>
        <p:spPr bwMode="auto">
          <a:xfrm>
            <a:off x="1828800" y="2209800"/>
            <a:ext cx="5486400" cy="354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lstStyle/>
          <a:p>
            <a:pPr eaLnBrk="1" fontAlgn="auto" hangingPunct="1">
              <a:spcAft>
                <a:spcPts val="0"/>
              </a:spcAft>
              <a:defRPr/>
            </a:pPr>
            <a:r>
              <a:rPr lang="uk-UA" dirty="0" smtClean="0"/>
              <a:t>Підсумок</a:t>
            </a:r>
            <a:endParaRPr lang="en-GB" dirty="0"/>
          </a:p>
        </p:txBody>
      </p:sp>
      <p:sp>
        <p:nvSpPr>
          <p:cNvPr id="41987" name="Содержимое 2"/>
          <p:cNvSpPr>
            <a:spLocks noGrp="1"/>
          </p:cNvSpPr>
          <p:nvPr>
            <p:ph idx="4294967295"/>
          </p:nvPr>
        </p:nvSpPr>
        <p:spPr/>
        <p:txBody>
          <a:bodyPr/>
          <a:lstStyle/>
          <a:p>
            <a:pPr eaLnBrk="1" hangingPunct="1"/>
            <a:r>
              <a:rPr lang="uk-UA" smtClean="0"/>
              <a:t>Світова екологічна ситуація, що до забруднення оточення, знаходиться у критичній ситуації, тому я можу сміливо казати, що лише санкціонований свіжий погляд може рухати далі наш світ та націю</a:t>
            </a:r>
            <a:r>
              <a:rPr lang="en-US" smtClean="0"/>
              <a:t>.</a:t>
            </a:r>
            <a:endParaRPr lang="uk-UA"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lstStyle/>
          <a:p>
            <a:pPr eaLnBrk="1" fontAlgn="auto" hangingPunct="1">
              <a:spcAft>
                <a:spcPts val="0"/>
              </a:spcAft>
              <a:defRPr/>
            </a:pPr>
            <a:r>
              <a:rPr lang="uk-UA" smtClean="0"/>
              <a:t>Дякую за увагу</a:t>
            </a: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uk-UA" dirty="0" smtClean="0"/>
              <a:t>Визначення:</a:t>
            </a:r>
            <a:endParaRPr lang="en-GB" dirty="0"/>
          </a:p>
        </p:txBody>
      </p:sp>
      <p:sp>
        <p:nvSpPr>
          <p:cNvPr id="3" name="Содержимое 2"/>
          <p:cNvSpPr>
            <a:spLocks noGrp="1"/>
          </p:cNvSpPr>
          <p:nvPr>
            <p:ph idx="1"/>
          </p:nvPr>
        </p:nvSpPr>
        <p:spPr>
          <a:xfrm>
            <a:off x="4267200" y="1828800"/>
            <a:ext cx="4876800" cy="5029200"/>
          </a:xfrm>
        </p:spPr>
        <p:txBody>
          <a:bodyPr rtlCol="0">
            <a:normAutofit fontScale="77500" lnSpcReduction="20000"/>
          </a:bodyPr>
          <a:lstStyle/>
          <a:p>
            <a:pPr eaLnBrk="1" fontAlgn="auto" hangingPunct="1">
              <a:spcAft>
                <a:spcPts val="0"/>
              </a:spcAft>
              <a:buFont typeface="Arial" pitchFamily="34" charset="0"/>
              <a:buChar char="•"/>
              <a:defRPr/>
            </a:pPr>
            <a:r>
              <a:rPr lang="ru-RU" dirty="0" err="1" smtClean="0"/>
              <a:t>Довкілля</a:t>
            </a:r>
            <a:r>
              <a:rPr lang="ru-RU" dirty="0" smtClean="0"/>
              <a:t> (</a:t>
            </a:r>
            <a:r>
              <a:rPr lang="ru-RU" dirty="0" err="1" smtClean="0"/>
              <a:t>навколишнє</a:t>
            </a:r>
            <a:r>
              <a:rPr lang="ru-RU" dirty="0" smtClean="0"/>
              <a:t> </a:t>
            </a:r>
            <a:r>
              <a:rPr lang="ru-RU" dirty="0" err="1" smtClean="0"/>
              <a:t>середовище</a:t>
            </a:r>
            <a:r>
              <a:rPr lang="ru-RU" dirty="0" smtClean="0"/>
              <a:t>), </a:t>
            </a:r>
            <a:r>
              <a:rPr lang="ru-RU" dirty="0" err="1" smtClean="0"/>
              <a:t>що</a:t>
            </a:r>
            <a:r>
              <a:rPr lang="ru-RU" dirty="0" smtClean="0"/>
              <a:t> </a:t>
            </a:r>
            <a:r>
              <a:rPr lang="ru-RU" dirty="0" err="1" smtClean="0"/>
              <a:t>оточує</a:t>
            </a:r>
            <a:r>
              <a:rPr lang="ru-RU" dirty="0" smtClean="0"/>
              <a:t> </a:t>
            </a:r>
            <a:r>
              <a:rPr lang="ru-RU" dirty="0" err="1" smtClean="0"/>
              <a:t>людину</a:t>
            </a:r>
            <a:r>
              <a:rPr lang="ru-RU" dirty="0" smtClean="0"/>
              <a:t>, </a:t>
            </a:r>
            <a:r>
              <a:rPr lang="ru-RU" dirty="0" err="1" smtClean="0"/>
              <a:t>утворене</a:t>
            </a:r>
            <a:r>
              <a:rPr lang="ru-RU" dirty="0" smtClean="0"/>
              <a:t> </a:t>
            </a:r>
            <a:r>
              <a:rPr lang="ru-RU" dirty="0" err="1" smtClean="0"/>
              <a:t>природнокліматичними</a:t>
            </a:r>
            <a:r>
              <a:rPr lang="ru-RU" dirty="0" smtClean="0"/>
              <a:t> </a:t>
            </a:r>
            <a:r>
              <a:rPr lang="ru-RU" dirty="0" err="1" smtClean="0"/>
              <a:t>і</a:t>
            </a:r>
            <a:r>
              <a:rPr lang="ru-RU" dirty="0" smtClean="0"/>
              <a:t> </a:t>
            </a:r>
            <a:r>
              <a:rPr lang="ru-RU" dirty="0" err="1" smtClean="0"/>
              <a:t>професійними</a:t>
            </a:r>
            <a:r>
              <a:rPr lang="ru-RU" dirty="0" smtClean="0"/>
              <a:t> факторами </a:t>
            </a:r>
            <a:r>
              <a:rPr lang="ru-RU" dirty="0" err="1" smtClean="0"/>
              <a:t>і</a:t>
            </a:r>
            <a:r>
              <a:rPr lang="ru-RU" dirty="0" smtClean="0"/>
              <a:t> </a:t>
            </a:r>
            <a:r>
              <a:rPr lang="ru-RU" dirty="0" err="1" smtClean="0"/>
              <a:t>може</a:t>
            </a:r>
            <a:r>
              <a:rPr lang="ru-RU" dirty="0" smtClean="0"/>
              <a:t> </a:t>
            </a:r>
            <a:r>
              <a:rPr lang="ru-RU" dirty="0" err="1" smtClean="0"/>
              <a:t>змінюватися</a:t>
            </a:r>
            <a:r>
              <a:rPr lang="ru-RU" dirty="0" smtClean="0"/>
              <a:t> </a:t>
            </a:r>
            <a:r>
              <a:rPr lang="ru-RU" dirty="0" err="1" smtClean="0"/>
              <a:t>під</a:t>
            </a:r>
            <a:r>
              <a:rPr lang="ru-RU" dirty="0" smtClean="0"/>
              <a:t> </a:t>
            </a:r>
            <a:r>
              <a:rPr lang="ru-RU" dirty="0" err="1" smtClean="0"/>
              <a:t>впливом</a:t>
            </a:r>
            <a:r>
              <a:rPr lang="ru-RU" dirty="0" smtClean="0"/>
              <a:t> </a:t>
            </a:r>
            <a:r>
              <a:rPr lang="ru-RU" dirty="0" err="1" smtClean="0"/>
              <a:t>діяльності</a:t>
            </a:r>
            <a:r>
              <a:rPr lang="ru-RU" dirty="0" smtClean="0"/>
              <a:t> </a:t>
            </a:r>
            <a:r>
              <a:rPr lang="ru-RU" dirty="0" err="1" smtClean="0"/>
              <a:t>людини</a:t>
            </a:r>
            <a:r>
              <a:rPr lang="ru-RU" dirty="0" smtClean="0"/>
              <a:t>, тому </a:t>
            </a:r>
            <a:r>
              <a:rPr lang="ru-RU" dirty="0" err="1" smtClean="0"/>
              <a:t>розрізняють</a:t>
            </a:r>
            <a:r>
              <a:rPr lang="ru-RU" dirty="0" smtClean="0"/>
              <a:t> </a:t>
            </a:r>
            <a:r>
              <a:rPr lang="ru-RU" dirty="0" err="1" smtClean="0"/>
              <a:t>не­змінне</a:t>
            </a:r>
            <a:r>
              <a:rPr lang="ru-RU" dirty="0" smtClean="0"/>
              <a:t> </a:t>
            </a:r>
            <a:r>
              <a:rPr lang="ru-RU" dirty="0" err="1" smtClean="0"/>
              <a:t>і</a:t>
            </a:r>
            <a:r>
              <a:rPr lang="ru-RU" dirty="0" smtClean="0"/>
              <a:t> </a:t>
            </a:r>
            <a:r>
              <a:rPr lang="ru-RU" dirty="0" err="1" smtClean="0"/>
              <a:t>змінне</a:t>
            </a:r>
            <a:r>
              <a:rPr lang="ru-RU" dirty="0" smtClean="0"/>
              <a:t> </a:t>
            </a:r>
            <a:r>
              <a:rPr lang="ru-RU" dirty="0" err="1" smtClean="0"/>
              <a:t>навколишнє</a:t>
            </a:r>
            <a:r>
              <a:rPr lang="ru-RU" dirty="0" smtClean="0"/>
              <a:t> </a:t>
            </a:r>
            <a:r>
              <a:rPr lang="ru-RU" dirty="0" err="1" smtClean="0"/>
              <a:t>середовище</a:t>
            </a:r>
            <a:r>
              <a:rPr lang="ru-RU" dirty="0" smtClean="0"/>
              <a:t>. </a:t>
            </a:r>
            <a:r>
              <a:rPr lang="ru-RU" dirty="0" err="1" smtClean="0"/>
              <a:t>Незмінне</a:t>
            </a:r>
            <a:r>
              <a:rPr lang="ru-RU" dirty="0" smtClean="0"/>
              <a:t> </a:t>
            </a:r>
            <a:r>
              <a:rPr lang="ru-RU" dirty="0" err="1" smtClean="0"/>
              <a:t>навколишнє</a:t>
            </a:r>
            <a:r>
              <a:rPr lang="ru-RU" dirty="0" smtClean="0"/>
              <a:t> </a:t>
            </a:r>
            <a:r>
              <a:rPr lang="ru-RU" dirty="0" err="1" smtClean="0"/>
              <a:t>середовище</a:t>
            </a:r>
            <a:r>
              <a:rPr lang="ru-RU" dirty="0" smtClean="0"/>
              <a:t> — </a:t>
            </a:r>
            <a:r>
              <a:rPr lang="ru-RU" dirty="0" err="1" smtClean="0"/>
              <a:t>це</a:t>
            </a:r>
            <a:r>
              <a:rPr lang="ru-RU" dirty="0" smtClean="0"/>
              <a:t> </a:t>
            </a:r>
            <a:r>
              <a:rPr lang="ru-RU" dirty="0" err="1" smtClean="0"/>
              <a:t>таке</a:t>
            </a:r>
            <a:r>
              <a:rPr lang="ru-RU" dirty="0" smtClean="0"/>
              <a:t>, </a:t>
            </a:r>
            <a:r>
              <a:rPr lang="ru-RU" dirty="0" err="1" smtClean="0"/>
              <a:t>що</a:t>
            </a:r>
            <a:r>
              <a:rPr lang="ru-RU" dirty="0" smtClean="0"/>
              <a:t>, </a:t>
            </a:r>
            <a:r>
              <a:rPr lang="ru-RU" dirty="0" err="1" smtClean="0"/>
              <a:t>незважаючи</a:t>
            </a:r>
            <a:r>
              <a:rPr lang="ru-RU" dirty="0" smtClean="0"/>
              <a:t> на </a:t>
            </a:r>
            <a:r>
              <a:rPr lang="ru-RU" dirty="0" err="1" smtClean="0"/>
              <a:t>вплив</a:t>
            </a:r>
            <a:r>
              <a:rPr lang="ru-RU" dirty="0" smtClean="0"/>
              <a:t> </a:t>
            </a:r>
            <a:r>
              <a:rPr lang="ru-RU" dirty="0" err="1" smtClean="0"/>
              <a:t>людини</a:t>
            </a:r>
            <a:r>
              <a:rPr lang="ru-RU" dirty="0" smtClean="0"/>
              <a:t>, </a:t>
            </a:r>
            <a:r>
              <a:rPr lang="ru-RU" dirty="0" err="1" smtClean="0"/>
              <a:t>воно</a:t>
            </a:r>
            <a:r>
              <a:rPr lang="ru-RU" dirty="0" smtClean="0"/>
              <a:t> </a:t>
            </a:r>
            <a:r>
              <a:rPr lang="ru-RU" dirty="0" err="1" smtClean="0"/>
              <a:t>відновлюється</a:t>
            </a:r>
            <a:r>
              <a:rPr lang="ru-RU" dirty="0" smtClean="0"/>
              <a:t> </a:t>
            </a:r>
            <a:r>
              <a:rPr lang="ru-RU" dirty="0" err="1" smtClean="0"/>
              <a:t>внаслідок</a:t>
            </a:r>
            <a:r>
              <a:rPr lang="ru-RU" dirty="0" smtClean="0"/>
              <a:t> </a:t>
            </a:r>
            <a:r>
              <a:rPr lang="ru-RU" dirty="0" err="1" smtClean="0"/>
              <a:t>саморегуляції</a:t>
            </a:r>
            <a:r>
              <a:rPr lang="ru-RU" dirty="0" smtClean="0"/>
              <a:t> </a:t>
            </a:r>
            <a:r>
              <a:rPr lang="ru-RU" dirty="0" err="1" smtClean="0"/>
              <a:t>і</a:t>
            </a:r>
            <a:r>
              <a:rPr lang="ru-RU" dirty="0" smtClean="0"/>
              <a:t> </a:t>
            </a:r>
            <a:r>
              <a:rPr lang="ru-RU" dirty="0" err="1" smtClean="0"/>
              <a:t>є</a:t>
            </a:r>
            <a:r>
              <a:rPr lang="ru-RU" dirty="0" smtClean="0"/>
              <a:t> </a:t>
            </a:r>
            <a:r>
              <a:rPr lang="ru-RU" dirty="0" err="1" smtClean="0"/>
              <a:t>єдиним</a:t>
            </a:r>
            <a:r>
              <a:rPr lang="ru-RU" dirty="0" smtClean="0"/>
              <a:t> </a:t>
            </a:r>
            <a:r>
              <a:rPr lang="ru-RU" dirty="0" err="1" smtClean="0"/>
              <a:t>цілим</a:t>
            </a:r>
            <a:r>
              <a:rPr lang="ru-RU" dirty="0" smtClean="0"/>
              <a:t> </a:t>
            </a:r>
            <a:r>
              <a:rPr lang="ru-RU" dirty="0" err="1" smtClean="0"/>
              <a:t>з</a:t>
            </a:r>
            <a:r>
              <a:rPr lang="ru-RU" dirty="0" smtClean="0"/>
              <a:t> </a:t>
            </a:r>
            <a:r>
              <a:rPr lang="ru-RU" dirty="0" err="1" smtClean="0"/>
              <a:t>внутрішнім</a:t>
            </a:r>
            <a:r>
              <a:rPr lang="ru-RU" dirty="0" smtClean="0"/>
              <a:t> </a:t>
            </a:r>
            <a:r>
              <a:rPr lang="ru-RU" dirty="0" err="1" smtClean="0"/>
              <a:t>середовищем</a:t>
            </a:r>
            <a:r>
              <a:rPr lang="ru-RU" dirty="0" smtClean="0"/>
              <a:t> </a:t>
            </a:r>
            <a:r>
              <a:rPr lang="ru-RU" dirty="0" err="1" smtClean="0"/>
              <a:t>організму</a:t>
            </a:r>
            <a:r>
              <a:rPr lang="ru-RU" dirty="0" smtClean="0"/>
              <a:t>. </a:t>
            </a:r>
            <a:endParaRPr lang="en-GB" dirty="0"/>
          </a:p>
        </p:txBody>
      </p:sp>
      <p:pic>
        <p:nvPicPr>
          <p:cNvPr id="18435" name="Рисунок 3" descr="frutos-400x265.png"/>
          <p:cNvPicPr>
            <a:picLocks noChangeAspect="1"/>
          </p:cNvPicPr>
          <p:nvPr/>
        </p:nvPicPr>
        <p:blipFill>
          <a:blip r:embed="rId2" cstate="print"/>
          <a:srcRect/>
          <a:stretch>
            <a:fillRect/>
          </a:stretch>
        </p:blipFill>
        <p:spPr bwMode="auto">
          <a:xfrm>
            <a:off x="381000" y="1676400"/>
            <a:ext cx="3581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4800600" y="2667000"/>
            <a:ext cx="4191000" cy="4191000"/>
          </a:xfrm>
        </p:spPr>
        <p:txBody>
          <a:bodyPr/>
          <a:lstStyle/>
          <a:p>
            <a:pPr eaLnBrk="1" hangingPunct="1">
              <a:lnSpc>
                <a:spcPct val="80000"/>
              </a:lnSpc>
            </a:pPr>
            <a:r>
              <a:rPr lang="ru-RU" sz="2700" smtClean="0">
                <a:solidFill>
                  <a:srgbClr val="EB5605"/>
                </a:solidFill>
              </a:rPr>
              <a:t>Змінне (забруднене) навколишнє середовище - це </a:t>
            </a:r>
            <a:r>
              <a:rPr lang="ru-RU" sz="2700" smtClean="0"/>
              <a:t>довкілля, яке є зміненим внаслідок нераціонального його використання в процесі діяльності людини. Воно шкідливо впливає на здоров'я людей, їх діяльність та умови життя. </a:t>
            </a:r>
            <a:endParaRPr lang="en-GB" sz="2700" smtClean="0"/>
          </a:p>
        </p:txBody>
      </p:sp>
      <p:pic>
        <p:nvPicPr>
          <p:cNvPr id="19458" name="Рисунок 3" descr="_analizaciya.jpeg"/>
          <p:cNvPicPr>
            <a:picLocks noChangeAspect="1"/>
          </p:cNvPicPr>
          <p:nvPr/>
        </p:nvPicPr>
        <p:blipFill>
          <a:blip r:embed="rId2" cstate="print"/>
          <a:srcRect/>
          <a:stretch>
            <a:fillRect/>
          </a:stretch>
        </p:blipFill>
        <p:spPr bwMode="auto">
          <a:xfrm>
            <a:off x="4800600" y="152400"/>
            <a:ext cx="4038600" cy="2438400"/>
          </a:xfrm>
          <a:prstGeom prst="rect">
            <a:avLst/>
          </a:prstGeom>
          <a:noFill/>
          <a:ln w="9525">
            <a:noFill/>
            <a:miter lim="800000"/>
            <a:headEnd/>
            <a:tailEnd/>
          </a:ln>
        </p:spPr>
      </p:pic>
      <p:pic>
        <p:nvPicPr>
          <p:cNvPr id="19459" name="Рисунок 4" descr="prumyslove-havarie-2.jpg"/>
          <p:cNvPicPr>
            <a:picLocks noChangeAspect="1"/>
          </p:cNvPicPr>
          <p:nvPr/>
        </p:nvPicPr>
        <p:blipFill>
          <a:blip r:embed="rId3" cstate="print"/>
          <a:srcRect/>
          <a:stretch>
            <a:fillRect/>
          </a:stretch>
        </p:blipFill>
        <p:spPr bwMode="auto">
          <a:xfrm>
            <a:off x="457200" y="228600"/>
            <a:ext cx="4149725" cy="2438400"/>
          </a:xfrm>
          <a:prstGeom prst="rect">
            <a:avLst/>
          </a:prstGeom>
          <a:noFill/>
          <a:ln w="9525">
            <a:noFill/>
            <a:miter lim="800000"/>
            <a:headEnd/>
            <a:tailEnd/>
          </a:ln>
        </p:spPr>
      </p:pic>
      <p:pic>
        <p:nvPicPr>
          <p:cNvPr id="19460" name="Рисунок 5" descr="24687s.jpg"/>
          <p:cNvPicPr>
            <a:picLocks noChangeAspect="1"/>
          </p:cNvPicPr>
          <p:nvPr/>
        </p:nvPicPr>
        <p:blipFill>
          <a:blip r:embed="rId4" cstate="print"/>
          <a:srcRect/>
          <a:stretch>
            <a:fillRect/>
          </a:stretch>
        </p:blipFill>
        <p:spPr bwMode="auto">
          <a:xfrm>
            <a:off x="533400" y="2819400"/>
            <a:ext cx="411480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uk-UA" dirty="0" smtClean="0"/>
              <a:t>Визначення:</a:t>
            </a:r>
            <a:endParaRPr lang="en-GB" dirty="0"/>
          </a:p>
        </p:txBody>
      </p:sp>
      <p:sp>
        <p:nvSpPr>
          <p:cNvPr id="20482" name="Содержимое 2"/>
          <p:cNvSpPr>
            <a:spLocks noGrp="1"/>
          </p:cNvSpPr>
          <p:nvPr>
            <p:ph idx="1"/>
          </p:nvPr>
        </p:nvSpPr>
        <p:spPr>
          <a:xfrm>
            <a:off x="3962400" y="1676400"/>
            <a:ext cx="5029200" cy="5029200"/>
          </a:xfrm>
        </p:spPr>
        <p:txBody>
          <a:bodyPr/>
          <a:lstStyle/>
          <a:p>
            <a:pPr eaLnBrk="1" hangingPunct="1"/>
            <a:r>
              <a:rPr lang="ru-RU" sz="2300" smtClean="0"/>
              <a:t>З початку ембріонального розвитку до кінця свого життя людина стикається з повітрям, водою, ґрунтом, харчовими продуктами тощо, все це впливає на її здоров'я. У навколишньому середовищі циркулює велика кількість природних і штучних хімічних речовин, часто небезпечних для здоров'я людини. Елементи навколишнього середовища, які певним чином впливають на організми, називають факторами середовища.</a:t>
            </a:r>
            <a:endParaRPr lang="en-GB" sz="2300" smtClean="0"/>
          </a:p>
        </p:txBody>
      </p:sp>
      <p:pic>
        <p:nvPicPr>
          <p:cNvPr id="20483" name="Рисунок 3" descr="0015-027-SHevchenko-dlja-svdomost-ukrantsv-ne-prosto-lteratura.jpg"/>
          <p:cNvPicPr>
            <a:picLocks noChangeAspect="1"/>
          </p:cNvPicPr>
          <p:nvPr/>
        </p:nvPicPr>
        <p:blipFill>
          <a:blip r:embed="rId2" cstate="print"/>
          <a:srcRect/>
          <a:stretch>
            <a:fillRect/>
          </a:stretch>
        </p:blipFill>
        <p:spPr bwMode="auto">
          <a:xfrm>
            <a:off x="152400" y="1600200"/>
            <a:ext cx="3810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uk-UA" dirty="0" smtClean="0"/>
              <a:t>Вплив на здоров’я:</a:t>
            </a:r>
            <a:endParaRPr lang="en-GB" dirty="0"/>
          </a:p>
        </p:txBody>
      </p:sp>
      <p:sp>
        <p:nvSpPr>
          <p:cNvPr id="21506" name="Содержимое 2"/>
          <p:cNvSpPr>
            <a:spLocks noGrp="1"/>
          </p:cNvSpPr>
          <p:nvPr>
            <p:ph idx="1"/>
          </p:nvPr>
        </p:nvSpPr>
        <p:spPr>
          <a:xfrm>
            <a:off x="3962400" y="1676400"/>
            <a:ext cx="5029200" cy="5029200"/>
          </a:xfrm>
        </p:spPr>
        <p:txBody>
          <a:bodyPr/>
          <a:lstStyle/>
          <a:p>
            <a:pPr eaLnBrk="1" hangingPunct="1">
              <a:lnSpc>
                <a:spcPct val="80000"/>
              </a:lnSpc>
            </a:pPr>
            <a:r>
              <a:rPr lang="ru-RU" sz="2500" smtClean="0"/>
              <a:t>Сьогодні численними гігієнічними дослідженнями встановлено зв'язок між концентраціями шкідливих викидів у атмосферу міст і захворюванністю населення хворобами органів дихання, серцево-судинної системи. Такі забруднювачі атмосферного повітря, як оксиди сірки, азоту, різноманітні органічні речовини, що подразнюють слизову оболонку, є причиною виникнення великої кількості запальних захворювань очей, органів дихання.</a:t>
            </a:r>
            <a:endParaRPr lang="en-GB" sz="2500" smtClean="0"/>
          </a:p>
        </p:txBody>
      </p:sp>
      <p:pic>
        <p:nvPicPr>
          <p:cNvPr id="21507" name="Рисунок 5" descr="0204959034.jpg"/>
          <p:cNvPicPr>
            <a:picLocks noChangeAspect="1"/>
          </p:cNvPicPr>
          <p:nvPr/>
        </p:nvPicPr>
        <p:blipFill>
          <a:blip r:embed="rId2" cstate="print"/>
          <a:srcRect/>
          <a:stretch>
            <a:fillRect/>
          </a:stretch>
        </p:blipFill>
        <p:spPr bwMode="auto">
          <a:xfrm>
            <a:off x="152400" y="14478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uk-UA" dirty="0" smtClean="0"/>
              <a:t>Вплив на здоров’я:</a:t>
            </a:r>
            <a:endParaRPr lang="en-GB" dirty="0"/>
          </a:p>
        </p:txBody>
      </p:sp>
      <p:sp>
        <p:nvSpPr>
          <p:cNvPr id="22530" name="Содержимое 2"/>
          <p:cNvSpPr>
            <a:spLocks noGrp="1"/>
          </p:cNvSpPr>
          <p:nvPr>
            <p:ph idx="1"/>
          </p:nvPr>
        </p:nvSpPr>
        <p:spPr>
          <a:xfrm>
            <a:off x="457200" y="1828800"/>
            <a:ext cx="8305800" cy="3581400"/>
          </a:xfrm>
        </p:spPr>
        <p:txBody>
          <a:bodyPr/>
          <a:lstStyle/>
          <a:p>
            <a:pPr eaLnBrk="1" hangingPunct="1">
              <a:lnSpc>
                <a:spcPct val="80000"/>
              </a:lnSpc>
            </a:pPr>
            <a:r>
              <a:rPr lang="ru-RU" sz="2500" smtClean="0">
                <a:solidFill>
                  <a:srgbClr val="FF0000"/>
                </a:solidFill>
              </a:rPr>
              <a:t>Почастішали випадки бронхіальної астми. </a:t>
            </a:r>
            <a:r>
              <a:rPr lang="ru-RU" sz="2500" smtClean="0"/>
              <a:t>Багато</a:t>
            </a:r>
            <a:r>
              <a:rPr lang="ru-RU" sz="2500" smtClean="0">
                <a:solidFill>
                  <a:srgbClr val="FF0000"/>
                </a:solidFill>
              </a:rPr>
              <a:t> </a:t>
            </a:r>
            <a:r>
              <a:rPr lang="ru-RU" sz="2500" smtClean="0"/>
              <a:t>хімічних речовин, які забруднюють атмосферне повітря і мають канцерогенні та мутагенні властивості, призвели до збільшення кількості випадків злоякісних захворювань, насамперед органів дихання, спонтанних абортів, перинатальної смерті плода, аномалій вагітності, безпліддя, мертвонароджуваності тощо. Слід відзначити, що серед населення, яке проживає в умовах забрудненої атмосфери міст, частіше зустрічається несприятливий перебіг вагітності та пологів </a:t>
            </a:r>
            <a:endParaRPr lang="en-GB" sz="25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uk-UA" dirty="0" smtClean="0"/>
              <a:t>Вплив на здоров’я:</a:t>
            </a:r>
            <a:endParaRPr lang="en-GB" dirty="0"/>
          </a:p>
        </p:txBody>
      </p:sp>
      <p:sp>
        <p:nvSpPr>
          <p:cNvPr id="23554" name="Содержимое 2"/>
          <p:cNvSpPr>
            <a:spLocks noGrp="1"/>
          </p:cNvSpPr>
          <p:nvPr>
            <p:ph idx="1"/>
          </p:nvPr>
        </p:nvSpPr>
        <p:spPr>
          <a:xfrm>
            <a:off x="457200" y="1676400"/>
            <a:ext cx="8458200" cy="3733800"/>
          </a:xfrm>
        </p:spPr>
        <p:txBody>
          <a:bodyPr/>
          <a:lstStyle/>
          <a:p>
            <a:pPr eaLnBrk="1" hangingPunct="1">
              <a:lnSpc>
                <a:spcPct val="80000"/>
              </a:lnSpc>
            </a:pPr>
            <a:r>
              <a:rPr lang="ru-RU" sz="3000" smtClean="0"/>
              <a:t>Численними гігієнічними дослідженнями встановлено кореляційну залежність між забрудненням грунту важкими металами і захворюваністю населення. Так, випадки отруєння свинцем серед дитячого </a:t>
            </a:r>
            <a:r>
              <a:rPr lang="uk-UA" sz="3000" smtClean="0">
                <a:latin typeface="Arial" charset="0"/>
              </a:rPr>
              <a:t>і</a:t>
            </a:r>
            <a:r>
              <a:rPr lang="ru-RU" sz="3000" smtClean="0"/>
              <a:t> дорослого населення зареєстровані в населених пунктах, грунт яких забруднений викидами свинцево-плавильних заводів, вихлопними газами автомобільного транспорту.</a:t>
            </a:r>
            <a:endParaRPr lang="en-GB" sz="3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uk-UA" dirty="0" smtClean="0"/>
              <a:t>Ситуація в Україні:</a:t>
            </a:r>
            <a:endParaRPr lang="en-GB" dirty="0"/>
          </a:p>
        </p:txBody>
      </p:sp>
      <p:sp>
        <p:nvSpPr>
          <p:cNvPr id="24578" name="Содержимое 2"/>
          <p:cNvSpPr>
            <a:spLocks noGrp="1"/>
          </p:cNvSpPr>
          <p:nvPr>
            <p:ph idx="1"/>
          </p:nvPr>
        </p:nvSpPr>
        <p:spPr>
          <a:xfrm>
            <a:off x="4267200" y="1676400"/>
            <a:ext cx="4648200" cy="4572000"/>
          </a:xfrm>
        </p:spPr>
        <p:txBody>
          <a:bodyPr/>
          <a:lstStyle/>
          <a:p>
            <a:pPr eaLnBrk="1" hangingPunct="1">
              <a:lnSpc>
                <a:spcPct val="80000"/>
              </a:lnSpc>
            </a:pPr>
            <a:r>
              <a:rPr lang="ru-RU" sz="2200" smtClean="0"/>
              <a:t>В Україні промислові джерела щорічно викидають в атмосферу понад 10 млн. тонн токсичних хімічних сполук, скидають у водойми 2,5 млрд м</a:t>
            </a:r>
            <a:r>
              <a:rPr lang="ru-RU" sz="2200" baseline="30000" smtClean="0"/>
              <a:t>3</a:t>
            </a:r>
            <a:r>
              <a:rPr lang="ru-RU" sz="2200" smtClean="0"/>
              <a:t> забруднених стічних вод. В 43 містах, де проживає 30% населення країни, рівень забруднення повітряного басейну значно перевищує граничне допустимі концентрації (ГДК). За останні роки в міських стічних водах в 10,8 раза зросла кількість свинцю, у 5,2 раза - міді, в 4,8 - нікелю, в 3,7 - цинку.</a:t>
            </a:r>
            <a:endParaRPr lang="en-GB" sz="2200" smtClean="0"/>
          </a:p>
        </p:txBody>
      </p:sp>
      <p:pic>
        <p:nvPicPr>
          <p:cNvPr id="24579" name="Рисунок 3" descr="115_u91_beijing28.jpg"/>
          <p:cNvPicPr>
            <a:picLocks noChangeAspect="1"/>
          </p:cNvPicPr>
          <p:nvPr/>
        </p:nvPicPr>
        <p:blipFill>
          <a:blip r:embed="rId2" cstate="print"/>
          <a:srcRect/>
          <a:stretch>
            <a:fillRect/>
          </a:stretch>
        </p:blipFill>
        <p:spPr bwMode="auto">
          <a:xfrm>
            <a:off x="457200" y="1524000"/>
            <a:ext cx="3810000" cy="1563688"/>
          </a:xfrm>
          <a:prstGeom prst="rect">
            <a:avLst/>
          </a:prstGeom>
          <a:noFill/>
          <a:ln w="9525">
            <a:noFill/>
            <a:miter lim="800000"/>
            <a:headEnd/>
            <a:tailEnd/>
          </a:ln>
        </p:spPr>
      </p:pic>
      <p:pic>
        <p:nvPicPr>
          <p:cNvPr id="24580" name="Рисунок 4" descr="9308.jpeg"/>
          <p:cNvPicPr>
            <a:picLocks noChangeAspect="1"/>
          </p:cNvPicPr>
          <p:nvPr/>
        </p:nvPicPr>
        <p:blipFill>
          <a:blip r:embed="rId3" cstate="print"/>
          <a:srcRect/>
          <a:stretch>
            <a:fillRect/>
          </a:stretch>
        </p:blipFill>
        <p:spPr bwMode="auto">
          <a:xfrm>
            <a:off x="457200" y="3352800"/>
            <a:ext cx="38100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971</Words>
  <Application>Microsoft Office PowerPoint</Application>
  <PresentationFormat>Экран (4:3)</PresentationFormat>
  <Paragraphs>70</Paragraphs>
  <Slides>28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Office Theme</vt:lpstr>
      <vt:lpstr>Перспективи використовування мікроорганізмів для очищення стічних вод  </vt:lpstr>
      <vt:lpstr>Слайд 2</vt:lpstr>
      <vt:lpstr>Визначення:</vt:lpstr>
      <vt:lpstr>Слайд 4</vt:lpstr>
      <vt:lpstr>Визначення:</vt:lpstr>
      <vt:lpstr>Вплив на здоров’я:</vt:lpstr>
      <vt:lpstr>Вплив на здоров’я:</vt:lpstr>
      <vt:lpstr>Вплив на здоров’я:</vt:lpstr>
      <vt:lpstr>Ситуація в Україні:</vt:lpstr>
      <vt:lpstr>Проблеми:</vt:lpstr>
      <vt:lpstr>Хімічні забруднювачі:</vt:lpstr>
      <vt:lpstr>Важкі метали:</vt:lpstr>
      <vt:lpstr>Мутагенні речовини</vt:lpstr>
      <vt:lpstr>Перспективи: </vt:lpstr>
      <vt:lpstr>Перспективи:</vt:lpstr>
      <vt:lpstr>Перспективи:</vt:lpstr>
      <vt:lpstr>Перспективи:</vt:lpstr>
      <vt:lpstr>Практична робота:</vt:lpstr>
      <vt:lpstr>Завдання:</vt:lpstr>
      <vt:lpstr>Хід роботи:</vt:lpstr>
      <vt:lpstr>Хід роботи:</vt:lpstr>
      <vt:lpstr>Біопрепарати:</vt:lpstr>
      <vt:lpstr>Рисунок №1</vt:lpstr>
      <vt:lpstr>Рисунок №2</vt:lpstr>
      <vt:lpstr>Рисунок №3</vt:lpstr>
      <vt:lpstr>Рисунок №4</vt:lpstr>
      <vt:lpstr>Підсумок</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Довколишнє середовище та здоров’я населення: Проблеми, Завдання, Перспективи  </dc:title>
  <dc:creator/>
  <cp:lastModifiedBy/>
  <cp:revision>6</cp:revision>
  <dcterms:modified xsi:type="dcterms:W3CDTF">2014-05-30T12:55:41Z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TC018813579991</vt:lpwstr>
  </property>
</Properties>
</file>