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0AA326-9AB2-4D5E-8E93-CB4EACDC5315}" type="datetimeFigureOut">
              <a:rPr lang="ru-RU" smtClean="0"/>
              <a:pPr/>
              <a:t>27.05.2014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5935E6-06D3-4DC0-A92E-87FC23D2F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500306"/>
            <a:ext cx="7920880" cy="18288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Гельмінтози</a:t>
            </a:r>
            <a:r>
              <a:rPr lang="ru-RU" dirty="0"/>
              <a:t>, як причина </a:t>
            </a:r>
            <a:r>
              <a:rPr lang="ru-RU" dirty="0" err="1"/>
              <a:t>патології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та </a:t>
            </a:r>
            <a:r>
              <a:rPr lang="ru-RU" dirty="0" err="1"/>
              <a:t>профілактика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44910" y="5379182"/>
            <a:ext cx="5499090" cy="1478818"/>
          </a:xfrm>
        </p:spPr>
        <p:txBody>
          <a:bodyPr>
            <a:normAutofit lnSpcReduction="10000"/>
          </a:bodyPr>
          <a:lstStyle/>
          <a:p>
            <a:pPr algn="r"/>
            <a:r>
              <a:rPr lang="uk-UA" dirty="0" smtClean="0"/>
              <a:t>Підготував:</a:t>
            </a:r>
          </a:p>
          <a:p>
            <a:pPr algn="r"/>
            <a:r>
              <a:rPr lang="uk-UA" dirty="0" smtClean="0"/>
              <a:t> студент групи Л-20 </a:t>
            </a:r>
          </a:p>
          <a:p>
            <a:pPr algn="r"/>
            <a:r>
              <a:rPr lang="uk-UA" dirty="0" smtClean="0"/>
              <a:t>Гордієнко Михайло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785794"/>
            <a:ext cx="87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КЗОЗ </a:t>
            </a:r>
            <a:r>
              <a:rPr lang="uk-UA" sz="2800" dirty="0" err="1" smtClean="0"/>
              <a:t>“Богодухівський</a:t>
            </a:r>
            <a:r>
              <a:rPr lang="uk-UA" sz="2800" dirty="0" smtClean="0"/>
              <a:t> медичний </a:t>
            </a:r>
            <a:r>
              <a:rPr lang="uk-UA" sz="2800" dirty="0" err="1" smtClean="0"/>
              <a:t>коледж”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14125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2547" y="26116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гельмінти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потрапляють</a:t>
            </a:r>
            <a:r>
              <a:rPr lang="ru-RU" sz="2000" dirty="0"/>
              <a:t> у </a:t>
            </a:r>
            <a:r>
              <a:rPr lang="ru-RU" sz="2000" dirty="0" err="1"/>
              <a:t>навколишнє</a:t>
            </a:r>
            <a:r>
              <a:rPr lang="ru-RU" sz="2000" dirty="0"/>
              <a:t> </a:t>
            </a:r>
            <a:r>
              <a:rPr lang="ru-RU" sz="2000" dirty="0" err="1"/>
              <a:t>середовище</a:t>
            </a:r>
            <a:r>
              <a:rPr lang="ru-RU" sz="2000" dirty="0"/>
              <a:t> з </a:t>
            </a:r>
            <a:r>
              <a:rPr lang="ru-RU" sz="2000" dirty="0" err="1"/>
              <a:t>випорожненнями</a:t>
            </a:r>
            <a:r>
              <a:rPr lang="ru-RU" sz="2000" dirty="0"/>
              <a:t> </a:t>
            </a:r>
            <a:r>
              <a:rPr lang="ru-RU" sz="2000" dirty="0" err="1"/>
              <a:t>великої</a:t>
            </a:r>
            <a:r>
              <a:rPr lang="ru-RU" sz="2000" dirty="0"/>
              <a:t> </a:t>
            </a:r>
            <a:r>
              <a:rPr lang="ru-RU" sz="2000" dirty="0" err="1"/>
              <a:t>рогатої</a:t>
            </a:r>
            <a:r>
              <a:rPr lang="ru-RU" sz="2000" dirty="0"/>
              <a:t> </a:t>
            </a:r>
            <a:r>
              <a:rPr lang="ru-RU" sz="2000" dirty="0" err="1"/>
              <a:t>худоби</a:t>
            </a:r>
            <a:r>
              <a:rPr lang="ru-RU" sz="2000" dirty="0"/>
              <a:t>,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проникати</a:t>
            </a:r>
            <a:r>
              <a:rPr lang="ru-RU" sz="2000" dirty="0"/>
              <a:t> через </a:t>
            </a:r>
            <a:r>
              <a:rPr lang="ru-RU" sz="2000" dirty="0" err="1"/>
              <a:t>шкіру</a:t>
            </a:r>
            <a:r>
              <a:rPr lang="ru-RU" sz="2000" dirty="0"/>
              <a:t> </a:t>
            </a:r>
            <a:r>
              <a:rPr lang="ru-RU" sz="2000" dirty="0" err="1"/>
              <a:t>людини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20806" y="523076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 - </a:t>
            </a:r>
            <a:r>
              <a:rPr lang="ru-RU" sz="2000" dirty="0" err="1" smtClean="0"/>
              <a:t>собачі</a:t>
            </a:r>
            <a:r>
              <a:rPr lang="ru-RU" sz="2000" dirty="0" smtClean="0"/>
              <a:t> </a:t>
            </a:r>
            <a:r>
              <a:rPr lang="ru-RU" sz="2000" dirty="0" err="1"/>
              <a:t>аскариди</a:t>
            </a:r>
            <a:r>
              <a:rPr lang="ru-RU" sz="2000" dirty="0"/>
              <a:t> </a:t>
            </a:r>
            <a:r>
              <a:rPr lang="ru-RU" sz="2000" dirty="0" err="1"/>
              <a:t>можуть</a:t>
            </a:r>
            <a:r>
              <a:rPr lang="ru-RU" sz="2000" dirty="0"/>
              <a:t> </a:t>
            </a:r>
            <a:r>
              <a:rPr lang="ru-RU" sz="2000" dirty="0" err="1"/>
              <a:t>потрапити</a:t>
            </a:r>
            <a:r>
              <a:rPr lang="ru-RU" sz="2000" dirty="0"/>
              <a:t> до </a:t>
            </a:r>
            <a:r>
              <a:rPr lang="ru-RU" sz="2000" dirty="0" err="1"/>
              <a:t>людини</a:t>
            </a:r>
            <a:r>
              <a:rPr lang="ru-RU" sz="2000" dirty="0"/>
              <a:t> через комах, </a:t>
            </a:r>
            <a:r>
              <a:rPr lang="ru-RU" sz="2000" dirty="0" err="1"/>
              <a:t>зокрема</a:t>
            </a:r>
            <a:r>
              <a:rPr lang="ru-RU" sz="2000" dirty="0"/>
              <a:t>, через укуси </a:t>
            </a:r>
            <a:r>
              <a:rPr lang="ru-RU" sz="2000" dirty="0" err="1"/>
              <a:t>комарів</a:t>
            </a:r>
            <a:r>
              <a:rPr lang="ru-RU" sz="2000" dirty="0"/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1" y="2057627"/>
            <a:ext cx="2862985" cy="193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6" y="4149080"/>
            <a:ext cx="1810439" cy="181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22" y="188640"/>
            <a:ext cx="46815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06" y="1437022"/>
            <a:ext cx="14700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1" y="3124317"/>
            <a:ext cx="1963737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27" y="1428695"/>
            <a:ext cx="14700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10" y="3102264"/>
            <a:ext cx="99377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64" y="3025873"/>
            <a:ext cx="7683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1950520" cy="260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203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89" y="-171400"/>
            <a:ext cx="9129611" cy="1340768"/>
          </a:xfrm>
        </p:spPr>
        <p:txBody>
          <a:bodyPr>
            <a:normAutofit/>
          </a:bodyPr>
          <a:lstStyle/>
          <a:p>
            <a:r>
              <a:rPr lang="ru-RU" sz="3200" dirty="0" err="1">
                <a:effectLst/>
              </a:rPr>
              <a:t>Гельмінтоз</a:t>
            </a:r>
            <a:r>
              <a:rPr lang="ru-RU" sz="3200" dirty="0">
                <a:effectLst/>
              </a:rPr>
              <a:t>, як причина </a:t>
            </a:r>
            <a:r>
              <a:rPr lang="ru-RU" sz="3200" dirty="0" err="1">
                <a:effectLst/>
              </a:rPr>
              <a:t>патології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вагітності</a:t>
            </a:r>
            <a:r>
              <a:rPr lang="ru-RU" sz="3200" dirty="0">
                <a:effectLst/>
              </a:rPr>
              <a:t> і шляхи </a:t>
            </a:r>
            <a:r>
              <a:rPr lang="ru-RU" sz="3200" dirty="0" err="1">
                <a:effectLst/>
              </a:rPr>
              <a:t>її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вирішення</a:t>
            </a:r>
            <a:r>
              <a:rPr lang="ru-RU" sz="3200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006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dirty="0"/>
              <a:t>У 30 % </a:t>
            </a:r>
            <a:r>
              <a:rPr lang="ru-RU" sz="2400" dirty="0" err="1"/>
              <a:t>вагітних</a:t>
            </a:r>
            <a:r>
              <a:rPr lang="ru-RU" sz="2400" dirty="0"/>
              <a:t> з </a:t>
            </a:r>
            <a:r>
              <a:rPr lang="ru-RU" sz="2400" dirty="0" err="1"/>
              <a:t>гельмінтозом</a:t>
            </a:r>
            <a:r>
              <a:rPr lang="ru-RU" sz="2400" dirty="0"/>
              <a:t> </a:t>
            </a:r>
            <a:r>
              <a:rPr lang="ru-RU" sz="2400" dirty="0" err="1"/>
              <a:t>спостерігається</a:t>
            </a:r>
            <a:r>
              <a:rPr lang="ru-RU" sz="2400" dirty="0"/>
              <a:t> </a:t>
            </a:r>
            <a:r>
              <a:rPr lang="ru-RU" sz="2400" dirty="0" err="1"/>
              <a:t>виражений</a:t>
            </a:r>
            <a:r>
              <a:rPr lang="ru-RU" sz="2400" dirty="0"/>
              <a:t> </a:t>
            </a:r>
            <a:r>
              <a:rPr lang="ru-RU" sz="2400" dirty="0" err="1"/>
              <a:t>ранній</a:t>
            </a:r>
            <a:r>
              <a:rPr lang="ru-RU" sz="2400" dirty="0"/>
              <a:t> токсикоз,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супроводжується</a:t>
            </a:r>
            <a:r>
              <a:rPr lang="ru-RU" sz="2400" dirty="0"/>
              <a:t> </a:t>
            </a:r>
            <a:r>
              <a:rPr lang="ru-RU" sz="2400" dirty="0" err="1"/>
              <a:t>нудотою</a:t>
            </a:r>
            <a:r>
              <a:rPr lang="ru-RU" sz="2400" dirty="0"/>
              <a:t>, у 25 % - </a:t>
            </a:r>
            <a:r>
              <a:rPr lang="ru-RU" sz="2400" dirty="0" err="1"/>
              <a:t>блювота</a:t>
            </a:r>
            <a:r>
              <a:rPr lang="ru-RU" sz="2400" dirty="0"/>
              <a:t> і </a:t>
            </a:r>
            <a:r>
              <a:rPr lang="ru-RU" sz="2400" dirty="0" err="1"/>
              <a:t>біль</a:t>
            </a:r>
            <a:r>
              <a:rPr lang="ru-RU" sz="2400" dirty="0"/>
              <a:t> в </a:t>
            </a:r>
            <a:r>
              <a:rPr lang="ru-RU" sz="2400" dirty="0" err="1"/>
              <a:t>епігастральній</a:t>
            </a:r>
            <a:r>
              <a:rPr lang="ru-RU" sz="2400" dirty="0"/>
              <a:t> </a:t>
            </a:r>
            <a:r>
              <a:rPr lang="ru-RU" sz="2400" dirty="0" err="1"/>
              <a:t>ділянці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не </a:t>
            </a:r>
            <a:r>
              <a:rPr lang="ru-RU" sz="2400" dirty="0" err="1"/>
              <a:t>залежать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прийому</a:t>
            </a:r>
            <a:r>
              <a:rPr lang="ru-RU" sz="2400" dirty="0"/>
              <a:t> </a:t>
            </a:r>
            <a:r>
              <a:rPr lang="ru-RU" sz="2400" dirty="0" err="1"/>
              <a:t>їжі</a:t>
            </a:r>
            <a:r>
              <a:rPr lang="ru-RU" sz="2400" dirty="0"/>
              <a:t>, у 18 % - </a:t>
            </a:r>
            <a:r>
              <a:rPr lang="ru-RU" sz="2400" dirty="0" err="1"/>
              <a:t>слинотеча</a:t>
            </a:r>
            <a:r>
              <a:rPr lang="ru-RU" sz="2400" dirty="0"/>
              <a:t>, </a:t>
            </a:r>
            <a:r>
              <a:rPr lang="ru-RU" sz="2400" dirty="0" err="1"/>
              <a:t>непритомність</a:t>
            </a:r>
            <a:r>
              <a:rPr lang="ru-RU" sz="2400" dirty="0"/>
              <a:t>, </a:t>
            </a:r>
            <a:r>
              <a:rPr lang="ru-RU" sz="2400" dirty="0" err="1"/>
              <a:t>болі</a:t>
            </a:r>
            <a:r>
              <a:rPr lang="ru-RU" sz="2400" dirty="0"/>
              <a:t> в </a:t>
            </a:r>
            <a:r>
              <a:rPr lang="ru-RU" sz="2400" dirty="0" err="1"/>
              <a:t>області</a:t>
            </a:r>
            <a:r>
              <a:rPr lang="ru-RU" sz="2400" dirty="0"/>
              <a:t> </a:t>
            </a:r>
            <a:r>
              <a:rPr lang="ru-RU" sz="2400" dirty="0" err="1"/>
              <a:t>серця</a:t>
            </a:r>
            <a:r>
              <a:rPr lang="ru-RU" sz="2400" dirty="0"/>
              <a:t>, </a:t>
            </a:r>
            <a:r>
              <a:rPr lang="ru-RU" sz="2400" dirty="0" err="1"/>
              <a:t>артеріальна</a:t>
            </a:r>
            <a:r>
              <a:rPr lang="ru-RU" sz="2400" dirty="0"/>
              <a:t> </a:t>
            </a:r>
            <a:r>
              <a:rPr lang="ru-RU" sz="2400" dirty="0" err="1"/>
              <a:t>гіпотензія</a:t>
            </a:r>
            <a:r>
              <a:rPr lang="ru-RU" sz="2400" dirty="0"/>
              <a:t>, </a:t>
            </a:r>
            <a:r>
              <a:rPr lang="ru-RU" sz="2400" dirty="0" err="1"/>
              <a:t>обумовлена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 </a:t>
            </a:r>
            <a:r>
              <a:rPr lang="ru-RU" sz="2400" dirty="0" err="1"/>
              <a:t>життєдіяльності</a:t>
            </a:r>
            <a:r>
              <a:rPr lang="ru-RU" sz="2400" dirty="0"/>
              <a:t> </a:t>
            </a:r>
            <a:r>
              <a:rPr lang="ru-RU" sz="2400" dirty="0" err="1"/>
              <a:t>гельмінтів</a:t>
            </a:r>
            <a:r>
              <a:rPr lang="ru-RU" sz="2400" dirty="0"/>
              <a:t> на </a:t>
            </a:r>
            <a:r>
              <a:rPr lang="ru-RU" sz="2400" dirty="0" err="1"/>
              <a:t>центральну</a:t>
            </a:r>
            <a:r>
              <a:rPr lang="ru-RU" sz="2400" dirty="0"/>
              <a:t> і </a:t>
            </a:r>
            <a:r>
              <a:rPr lang="ru-RU" sz="2400" dirty="0" err="1"/>
              <a:t>вегетативну</a:t>
            </a:r>
            <a:r>
              <a:rPr lang="ru-RU" sz="2400" dirty="0"/>
              <a:t> </a:t>
            </a:r>
            <a:r>
              <a:rPr lang="ru-RU" sz="2400" dirty="0" err="1"/>
              <a:t>нервові</a:t>
            </a:r>
            <a:r>
              <a:rPr lang="ru-RU" sz="2400" dirty="0"/>
              <a:t> </a:t>
            </a:r>
            <a:r>
              <a:rPr lang="ru-RU" sz="2400" dirty="0" err="1" smtClean="0"/>
              <a:t>системи</a:t>
            </a:r>
            <a:r>
              <a:rPr lang="ru-RU" sz="2400" dirty="0" smtClean="0"/>
              <a:t>. </a:t>
            </a:r>
            <a:r>
              <a:rPr lang="ru-RU" sz="2400" dirty="0" err="1" smtClean="0"/>
              <a:t>Невиношування</a:t>
            </a:r>
            <a:r>
              <a:rPr lang="ru-RU" sz="2400" dirty="0" smtClean="0"/>
              <a:t> </a:t>
            </a:r>
            <a:r>
              <a:rPr lang="ru-RU" sz="2400" dirty="0" err="1"/>
              <a:t>вагітності</a:t>
            </a:r>
            <a:r>
              <a:rPr lang="ru-RU" sz="2400" dirty="0"/>
              <a:t> без </a:t>
            </a:r>
            <a:r>
              <a:rPr lang="ru-RU" sz="2400" dirty="0" err="1"/>
              <a:t>акушерських</a:t>
            </a:r>
            <a:r>
              <a:rPr lang="ru-RU" sz="2400" dirty="0"/>
              <a:t> причин </a:t>
            </a:r>
            <a:r>
              <a:rPr lang="ru-RU" sz="2400" dirty="0" err="1"/>
              <a:t>розвивається</a:t>
            </a:r>
            <a:r>
              <a:rPr lang="ru-RU" sz="2400" dirty="0"/>
              <a:t> при </a:t>
            </a:r>
            <a:r>
              <a:rPr lang="ru-RU" sz="2400" dirty="0" err="1"/>
              <a:t>трихоцефальозі</a:t>
            </a:r>
            <a:r>
              <a:rPr lang="ru-RU" sz="2400" dirty="0"/>
              <a:t> (14,8 %) і </a:t>
            </a:r>
            <a:r>
              <a:rPr lang="ru-RU" sz="2400" dirty="0" err="1" smtClean="0"/>
              <a:t>аскаридозі</a:t>
            </a:r>
            <a:r>
              <a:rPr lang="ru-RU" sz="2400" dirty="0" smtClean="0"/>
              <a:t> (10 </a:t>
            </a:r>
            <a:r>
              <a:rPr lang="ru-RU" sz="2400" dirty="0"/>
              <a:t>%).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4480"/>
            <a:ext cx="2856317" cy="21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74480"/>
            <a:ext cx="3306462" cy="248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22" y="3996438"/>
            <a:ext cx="252028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38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604" y="-24340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effectLst/>
              </a:rPr>
              <a:t>Профілактика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гельмінтозів</a:t>
            </a:r>
            <a:r>
              <a:rPr lang="ru-RU" dirty="0">
                <a:effectLst/>
              </a:rPr>
              <a:t> у </a:t>
            </a:r>
            <a:r>
              <a:rPr lang="ru-RU" dirty="0" err="1">
                <a:effectLst/>
              </a:rPr>
              <a:t>дітей</a:t>
            </a:r>
            <a:r>
              <a:rPr lang="ru-RU" dirty="0">
                <a:effectLst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036496" cy="1512168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/>
              <a:t>деяких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гельмінтів</a:t>
            </a:r>
            <a:r>
              <a:rPr lang="ru-RU" sz="2400" dirty="0"/>
              <a:t> не так-то </a:t>
            </a:r>
            <a:r>
              <a:rPr lang="ru-RU" sz="2400" dirty="0" smtClean="0"/>
              <a:t>просто </a:t>
            </a:r>
            <a:r>
              <a:rPr lang="ru-RU" sz="2400" dirty="0" err="1" smtClean="0"/>
              <a:t>позбавитися</a:t>
            </a:r>
            <a:r>
              <a:rPr lang="ru-RU" sz="2400" dirty="0"/>
              <a:t>. Але </a:t>
            </a:r>
            <a:r>
              <a:rPr lang="ru-RU" sz="2400" dirty="0" err="1"/>
              <a:t>біда</a:t>
            </a:r>
            <a:r>
              <a:rPr lang="ru-RU" sz="2400" dirty="0"/>
              <a:t> </a:t>
            </a:r>
            <a:r>
              <a:rPr lang="ru-RU" sz="2400" dirty="0" err="1"/>
              <a:t>ще</a:t>
            </a:r>
            <a:r>
              <a:rPr lang="ru-RU" sz="2400" dirty="0"/>
              <a:t> і в тому,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 smtClean="0"/>
              <a:t>дитина</a:t>
            </a:r>
            <a:r>
              <a:rPr lang="ru-RU" sz="2400" dirty="0" smtClean="0"/>
              <a:t>, </a:t>
            </a:r>
            <a:r>
              <a:rPr lang="ru-RU" sz="2400" dirty="0" err="1" smtClean="0"/>
              <a:t>вилікувавшись</a:t>
            </a:r>
            <a:r>
              <a:rPr lang="ru-RU" sz="2400" dirty="0"/>
              <a:t>, </a:t>
            </a:r>
            <a:r>
              <a:rPr lang="ru-RU" sz="2400" dirty="0" err="1"/>
              <a:t>заражається</a:t>
            </a:r>
            <a:r>
              <a:rPr lang="ru-RU" sz="2400" dirty="0"/>
              <a:t> </a:t>
            </a:r>
            <a:r>
              <a:rPr lang="ru-RU" sz="2400" dirty="0" err="1"/>
              <a:t>знов</a:t>
            </a:r>
            <a:r>
              <a:rPr lang="ru-RU" sz="2400" dirty="0"/>
              <a:t> і </a:t>
            </a:r>
            <a:r>
              <a:rPr lang="ru-RU" sz="2400" dirty="0" err="1" smtClean="0"/>
              <a:t>знов.Тому</a:t>
            </a:r>
            <a:r>
              <a:rPr lang="ru-RU" sz="2400" dirty="0" smtClean="0"/>
              <a:t> </a:t>
            </a:r>
            <a:r>
              <a:rPr lang="ru-RU" sz="2400" dirty="0"/>
              <a:t>перш за все </a:t>
            </a:r>
            <a:r>
              <a:rPr lang="ru-RU" sz="2400" dirty="0" err="1"/>
              <a:t>необхідно</a:t>
            </a:r>
            <a:r>
              <a:rPr lang="ru-RU" sz="2400" dirty="0"/>
              <a:t> </a:t>
            </a:r>
            <a:r>
              <a:rPr lang="ru-RU" sz="2400" dirty="0" err="1"/>
              <a:t>звернути</a:t>
            </a:r>
            <a:r>
              <a:rPr lang="ru-RU" sz="2400" dirty="0"/>
              <a:t> </a:t>
            </a:r>
            <a:r>
              <a:rPr lang="ru-RU" sz="2400" dirty="0" err="1"/>
              <a:t>увагу</a:t>
            </a:r>
            <a:r>
              <a:rPr lang="ru-RU" sz="2400" dirty="0"/>
              <a:t> на </a:t>
            </a:r>
            <a:r>
              <a:rPr lang="ru-RU" sz="2400" dirty="0" err="1"/>
              <a:t>профілактику</a:t>
            </a:r>
            <a:r>
              <a:rPr lang="ru-RU" sz="2400" dirty="0"/>
              <a:t> </a:t>
            </a:r>
            <a:r>
              <a:rPr lang="ru-RU" sz="2400" dirty="0" err="1"/>
              <a:t>гельмінтозів</a:t>
            </a:r>
            <a:r>
              <a:rPr lang="ru-RU" sz="2400" dirty="0"/>
              <a:t>.</a:t>
            </a:r>
          </a:p>
          <a:p>
            <a:pPr marL="13716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990316"/>
            <a:ext cx="4608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- </a:t>
            </a:r>
            <a:r>
              <a:rPr lang="ru-RU" sz="2000" dirty="0" err="1" smtClean="0"/>
              <a:t>всім</a:t>
            </a:r>
            <a:r>
              <a:rPr lang="ru-RU" sz="2000" dirty="0"/>
              <a:t>, </a:t>
            </a:r>
            <a:r>
              <a:rPr lang="ru-RU" sz="2000" dirty="0" err="1"/>
              <a:t>хто</a:t>
            </a:r>
            <a:r>
              <a:rPr lang="ru-RU" sz="2000" dirty="0"/>
              <a:t> </a:t>
            </a:r>
            <a:r>
              <a:rPr lang="ru-RU" sz="2000" dirty="0" err="1"/>
              <a:t>гуляє</a:t>
            </a:r>
            <a:r>
              <a:rPr lang="ru-RU" sz="2000" dirty="0"/>
              <a:t> з </a:t>
            </a:r>
            <a:r>
              <a:rPr lang="ru-RU" sz="2000" dirty="0" err="1"/>
              <a:t>дітьми</a:t>
            </a:r>
            <a:r>
              <a:rPr lang="ru-RU" sz="2000" dirty="0"/>
              <a:t> </a:t>
            </a:r>
            <a:r>
              <a:rPr lang="ru-RU" sz="2000" dirty="0" err="1"/>
              <a:t>необхідно</a:t>
            </a:r>
            <a:r>
              <a:rPr lang="ru-RU" sz="2000" dirty="0"/>
              <a:t> </a:t>
            </a:r>
            <a:r>
              <a:rPr lang="ru-RU" sz="2000" dirty="0" err="1"/>
              <a:t>стежити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</a:t>
            </a:r>
            <a:r>
              <a:rPr lang="ru-RU" sz="2000" dirty="0" err="1"/>
              <a:t>діти</a:t>
            </a:r>
            <a:r>
              <a:rPr lang="ru-RU" sz="2000" dirty="0"/>
              <a:t> не брали в рот </a:t>
            </a:r>
            <a:r>
              <a:rPr lang="ru-RU" sz="2000" dirty="0" err="1"/>
              <a:t>пальці</a:t>
            </a:r>
            <a:r>
              <a:rPr lang="ru-RU" sz="2000" dirty="0"/>
              <a:t>, </a:t>
            </a:r>
            <a:r>
              <a:rPr lang="ru-RU" sz="2000" dirty="0" err="1"/>
              <a:t>іграшки</a:t>
            </a:r>
            <a:r>
              <a:rPr lang="ru-RU" sz="2000" dirty="0"/>
              <a:t>, </a:t>
            </a:r>
            <a:r>
              <a:rPr lang="ru-RU" sz="2000" dirty="0" err="1"/>
              <a:t>підняті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землі</a:t>
            </a:r>
            <a:r>
              <a:rPr lang="ru-RU" sz="2000" dirty="0"/>
              <a:t>, а </a:t>
            </a:r>
            <a:r>
              <a:rPr lang="ru-RU" sz="2000" dirty="0" err="1"/>
              <a:t>прийшовши</a:t>
            </a:r>
            <a:r>
              <a:rPr lang="ru-RU" sz="2000" dirty="0"/>
              <a:t> </a:t>
            </a:r>
            <a:r>
              <a:rPr lang="ru-RU" sz="2000" dirty="0" err="1"/>
              <a:t>додому</a:t>
            </a:r>
            <a:r>
              <a:rPr lang="ru-RU" sz="2000" dirty="0"/>
              <a:t> з </a:t>
            </a:r>
            <a:r>
              <a:rPr lang="ru-RU" sz="2000" dirty="0" err="1"/>
              <a:t>прогулянки</a:t>
            </a:r>
            <a:r>
              <a:rPr lang="ru-RU" sz="2000" dirty="0"/>
              <a:t>, </a:t>
            </a:r>
            <a:r>
              <a:rPr lang="ru-RU" sz="2000" dirty="0" err="1"/>
              <a:t>обов'язково</a:t>
            </a:r>
            <a:r>
              <a:rPr lang="ru-RU" sz="2000" dirty="0"/>
              <a:t> </a:t>
            </a:r>
            <a:r>
              <a:rPr lang="ru-RU" sz="2000" dirty="0" err="1"/>
              <a:t>відразу</a:t>
            </a:r>
            <a:r>
              <a:rPr lang="ru-RU" sz="2000" dirty="0"/>
              <a:t> б мили руки. І не </a:t>
            </a:r>
            <a:r>
              <a:rPr lang="ru-RU" sz="2000" dirty="0" err="1"/>
              <a:t>абияк</a:t>
            </a:r>
            <a:r>
              <a:rPr lang="ru-RU" sz="2000" dirty="0"/>
              <a:t>, а </a:t>
            </a:r>
            <a:r>
              <a:rPr lang="ru-RU" sz="2000" dirty="0" err="1"/>
              <a:t>ретельно</a:t>
            </a:r>
            <a:r>
              <a:rPr lang="ru-RU" sz="2000" dirty="0"/>
              <a:t>, з милом. </a:t>
            </a:r>
            <a:r>
              <a:rPr lang="ru-RU" sz="2000" dirty="0" err="1"/>
              <a:t>Необхідно</a:t>
            </a:r>
            <a:r>
              <a:rPr lang="ru-RU" sz="2000" dirty="0"/>
              <a:t> </a:t>
            </a:r>
            <a:r>
              <a:rPr lang="ru-RU" sz="2000" dirty="0" err="1"/>
              <a:t>боротися</a:t>
            </a:r>
            <a:r>
              <a:rPr lang="ru-RU" sz="2000" dirty="0"/>
              <a:t> з мухами.  Не </a:t>
            </a:r>
            <a:r>
              <a:rPr lang="ru-RU" sz="2000" dirty="0" err="1"/>
              <a:t>залишати</a:t>
            </a:r>
            <a:r>
              <a:rPr lang="ru-RU" sz="2000" dirty="0"/>
              <a:t> </a:t>
            </a:r>
            <a:r>
              <a:rPr lang="ru-RU" sz="2000" dirty="0" err="1"/>
              <a:t>відкритими</a:t>
            </a:r>
            <a:r>
              <a:rPr lang="ru-RU" sz="2000" dirty="0"/>
              <a:t> </a:t>
            </a:r>
            <a:r>
              <a:rPr lang="ru-RU" sz="2000" dirty="0" err="1"/>
              <a:t>продукти</a:t>
            </a:r>
            <a:r>
              <a:rPr lang="ru-RU" sz="2000" dirty="0"/>
              <a:t>, </a:t>
            </a:r>
            <a:r>
              <a:rPr lang="ru-RU" sz="2000" dirty="0" err="1"/>
              <a:t>відра</a:t>
            </a:r>
            <a:r>
              <a:rPr lang="ru-RU" sz="2000" dirty="0"/>
              <a:t> для </a:t>
            </a:r>
            <a:r>
              <a:rPr lang="ru-RU" sz="2000" dirty="0" err="1"/>
              <a:t>сміття</a:t>
            </a:r>
            <a:r>
              <a:rPr lang="ru-RU" sz="2000" dirty="0"/>
              <a:t>, </a:t>
            </a:r>
            <a:r>
              <a:rPr lang="ru-RU" sz="2000" dirty="0" err="1"/>
              <a:t>затягувати</a:t>
            </a:r>
            <a:r>
              <a:rPr lang="ru-RU" sz="2000" dirty="0"/>
              <a:t> </a:t>
            </a:r>
            <a:r>
              <a:rPr lang="ru-RU" sz="2000" dirty="0" err="1"/>
              <a:t>вікна</a:t>
            </a:r>
            <a:r>
              <a:rPr lang="ru-RU" sz="2000" dirty="0"/>
              <a:t> </a:t>
            </a:r>
            <a:r>
              <a:rPr lang="ru-RU" sz="2000" dirty="0" err="1"/>
              <a:t>сітками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1" y="4638196"/>
            <a:ext cx="42119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- </a:t>
            </a:r>
            <a:r>
              <a:rPr lang="ru-RU" sz="2000" dirty="0" err="1" smtClean="0"/>
              <a:t>необхідно</a:t>
            </a:r>
            <a:r>
              <a:rPr lang="ru-RU" sz="2000" dirty="0" smtClean="0"/>
              <a:t> </a:t>
            </a:r>
            <a:r>
              <a:rPr lang="ru-RU" sz="2000" dirty="0" err="1"/>
              <a:t>стежити</a:t>
            </a:r>
            <a:r>
              <a:rPr lang="ru-RU" sz="2000" dirty="0"/>
              <a:t>, </a:t>
            </a:r>
            <a:r>
              <a:rPr lang="ru-RU" sz="2000" dirty="0" err="1"/>
              <a:t>щоб</a:t>
            </a:r>
            <a:r>
              <a:rPr lang="ru-RU" sz="2000" dirty="0"/>
              <a:t> там, де </a:t>
            </a:r>
            <a:r>
              <a:rPr lang="ru-RU" sz="2000" dirty="0" err="1"/>
              <a:t>грають</a:t>
            </a:r>
            <a:r>
              <a:rPr lang="ru-RU" sz="2000" dirty="0"/>
              <a:t> </a:t>
            </a:r>
            <a:r>
              <a:rPr lang="ru-RU" sz="2000" dirty="0" err="1"/>
              <a:t>діти</a:t>
            </a:r>
            <a:r>
              <a:rPr lang="ru-RU" sz="2000" dirty="0"/>
              <a:t>, </a:t>
            </a:r>
            <a:r>
              <a:rPr lang="ru-RU" sz="2000" dirty="0" err="1"/>
              <a:t>власники</a:t>
            </a:r>
            <a:r>
              <a:rPr lang="ru-RU" sz="2000" dirty="0"/>
              <a:t> собак не </a:t>
            </a:r>
            <a:r>
              <a:rPr lang="ru-RU" sz="2000" dirty="0" err="1"/>
              <a:t>вигулювали</a:t>
            </a:r>
            <a:r>
              <a:rPr lang="ru-RU" sz="2000" dirty="0"/>
              <a:t> </a:t>
            </a:r>
            <a:r>
              <a:rPr lang="ru-RU" sz="2000" dirty="0" err="1"/>
              <a:t>своїх</a:t>
            </a:r>
            <a:r>
              <a:rPr lang="ru-RU" sz="2000" dirty="0"/>
              <a:t> </a:t>
            </a:r>
            <a:r>
              <a:rPr lang="ru-RU" sz="2000" dirty="0" err="1"/>
              <a:t>вихованців</a:t>
            </a:r>
            <a:r>
              <a:rPr lang="ru-RU" sz="2000" dirty="0"/>
              <a:t> і,  </a:t>
            </a:r>
            <a:r>
              <a:rPr lang="ru-RU" sz="2000" dirty="0" err="1"/>
              <a:t>ні</a:t>
            </a:r>
            <a:r>
              <a:rPr lang="ru-RU" sz="2000" dirty="0"/>
              <a:t> в </a:t>
            </a:r>
            <a:r>
              <a:rPr lang="ru-RU" sz="2000" dirty="0" err="1"/>
              <a:t>якому</a:t>
            </a:r>
            <a:r>
              <a:rPr lang="ru-RU" sz="2000" dirty="0"/>
              <a:t> </a:t>
            </a:r>
            <a:r>
              <a:rPr lang="ru-RU" sz="2000" dirty="0" err="1"/>
              <a:t>разі</a:t>
            </a:r>
            <a:r>
              <a:rPr lang="ru-RU" sz="2000" dirty="0"/>
              <a:t>,  не </a:t>
            </a:r>
            <a:r>
              <a:rPr lang="ru-RU" sz="2000" dirty="0" err="1"/>
              <a:t>випускали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в </a:t>
            </a:r>
            <a:r>
              <a:rPr lang="ru-RU" sz="2000" dirty="0" err="1"/>
              <a:t>пісочниці</a:t>
            </a:r>
            <a:r>
              <a:rPr lang="ru-RU" sz="2000" dirty="0"/>
              <a:t>. </a:t>
            </a:r>
            <a:r>
              <a:rPr lang="ru-RU" sz="2000" dirty="0" err="1"/>
              <a:t>Бажано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не </a:t>
            </a:r>
            <a:r>
              <a:rPr lang="ru-RU" sz="2000" dirty="0" err="1"/>
              <a:t>рідше</a:t>
            </a:r>
            <a:r>
              <a:rPr lang="ru-RU" sz="2000" dirty="0"/>
              <a:t> за один раз в </a:t>
            </a:r>
            <a:r>
              <a:rPr lang="ru-RU" sz="2000" dirty="0" err="1"/>
              <a:t>місяць</a:t>
            </a:r>
            <a:r>
              <a:rPr lang="ru-RU" sz="2000" dirty="0"/>
              <a:t> </a:t>
            </a:r>
            <a:r>
              <a:rPr lang="ru-RU" sz="2000" dirty="0" err="1"/>
              <a:t>міняти</a:t>
            </a:r>
            <a:r>
              <a:rPr lang="ru-RU" sz="2000" dirty="0"/>
              <a:t> в </a:t>
            </a:r>
            <a:r>
              <a:rPr lang="ru-RU" sz="2000" dirty="0" err="1"/>
              <a:t>пісочницях</a:t>
            </a:r>
            <a:r>
              <a:rPr lang="ru-RU" sz="2000" dirty="0"/>
              <a:t> </a:t>
            </a:r>
            <a:r>
              <a:rPr lang="ru-RU" sz="2000" dirty="0" err="1"/>
              <a:t>пісок</a:t>
            </a:r>
            <a:r>
              <a:rPr lang="ru-RU" sz="2000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5881"/>
            <a:ext cx="2477624" cy="165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44824"/>
            <a:ext cx="2427316" cy="182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73" y="4728341"/>
            <a:ext cx="1919926" cy="188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610" y="2316108"/>
            <a:ext cx="1925170" cy="221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789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5" y="853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effectLst/>
              </a:rPr>
              <a:t>Народні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засоби</a:t>
            </a:r>
            <a:r>
              <a:rPr lang="ru-RU" dirty="0">
                <a:effectLst/>
              </a:rPr>
              <a:t> для </a:t>
            </a:r>
            <a:r>
              <a:rPr lang="ru-RU" dirty="0" err="1">
                <a:effectLst/>
              </a:rPr>
              <a:t>лікування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гельмінтозів</a:t>
            </a:r>
            <a:r>
              <a:rPr lang="ru-RU" dirty="0">
                <a:effectLst/>
              </a:rPr>
              <a:t>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187" y="4682781"/>
            <a:ext cx="2915546" cy="175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4" y="4285729"/>
            <a:ext cx="216024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55" y="1402120"/>
            <a:ext cx="2583128" cy="189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446" y="1124744"/>
            <a:ext cx="1680324" cy="224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4798"/>
            <a:ext cx="2016224" cy="291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862" y="4341640"/>
            <a:ext cx="3161928" cy="24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56198"/>
            <a:ext cx="2033617" cy="169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623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000"/>
                </a:solidFill>
                <a:effectLst/>
              </a:rPr>
              <a:t>Тема </a:t>
            </a:r>
            <a:r>
              <a:rPr lang="ru-RU" dirty="0" err="1">
                <a:solidFill>
                  <a:srgbClr val="FFC000"/>
                </a:solidFill>
                <a:effectLst/>
              </a:rPr>
              <a:t>нашої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дослідницької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роботи</a:t>
            </a:r>
            <a:r>
              <a:rPr lang="ru-RU" dirty="0">
                <a:solidFill>
                  <a:srgbClr val="FFC000"/>
                </a:solidFill>
                <a:effectLst/>
              </a:rPr>
              <a:t>: «</a:t>
            </a:r>
            <a:r>
              <a:rPr lang="ru-RU" dirty="0" err="1">
                <a:solidFill>
                  <a:srgbClr val="FFC000"/>
                </a:solidFill>
                <a:effectLst/>
              </a:rPr>
              <a:t>Розповсюдження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гельмінтозів</a:t>
            </a:r>
            <a:r>
              <a:rPr lang="ru-RU" dirty="0">
                <a:solidFill>
                  <a:srgbClr val="FFC000"/>
                </a:solidFill>
                <a:effectLst/>
              </a:rPr>
              <a:t> на </a:t>
            </a:r>
            <a:r>
              <a:rPr lang="ru-RU" dirty="0" err="1">
                <a:solidFill>
                  <a:srgbClr val="FFC000"/>
                </a:solidFill>
                <a:effectLst/>
              </a:rPr>
              <a:t>території</a:t>
            </a:r>
            <a:r>
              <a:rPr lang="ru-RU" dirty="0">
                <a:solidFill>
                  <a:srgbClr val="FFC000"/>
                </a:solidFill>
                <a:effectLst/>
              </a:rPr>
              <a:t> </a:t>
            </a:r>
            <a:r>
              <a:rPr lang="ru-RU" dirty="0" err="1">
                <a:solidFill>
                  <a:srgbClr val="FFC000"/>
                </a:solidFill>
                <a:effectLst/>
              </a:rPr>
              <a:t>Богодухівського</a:t>
            </a:r>
            <a:r>
              <a:rPr lang="ru-RU" dirty="0">
                <a:solidFill>
                  <a:srgbClr val="FFC000"/>
                </a:solidFill>
                <a:effectLst/>
              </a:rPr>
              <a:t> району»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896544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 err="1"/>
              <a:t>Актуальність</a:t>
            </a:r>
            <a:r>
              <a:rPr lang="ru-RU" b="1" dirty="0"/>
              <a:t>:</a:t>
            </a:r>
            <a:r>
              <a:rPr lang="ru-RU" dirty="0"/>
              <a:t> 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паразитологічного</a:t>
            </a:r>
            <a:r>
              <a:rPr lang="ru-RU" dirty="0"/>
              <a:t>  </a:t>
            </a:r>
            <a:r>
              <a:rPr lang="ru-RU" dirty="0" err="1"/>
              <a:t>моніторингу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річні</a:t>
            </a:r>
            <a:r>
              <a:rPr lang="ru-RU" dirty="0"/>
              <a:t> </a:t>
            </a:r>
            <a:r>
              <a:rPr lang="ru-RU" dirty="0" err="1"/>
              <a:t>показники</a:t>
            </a:r>
            <a:r>
              <a:rPr lang="ru-RU" dirty="0"/>
              <a:t>  </a:t>
            </a:r>
            <a:r>
              <a:rPr lang="ru-RU" dirty="0" err="1"/>
              <a:t>захворюваності</a:t>
            </a:r>
            <a:r>
              <a:rPr lang="ru-RU" dirty="0"/>
              <a:t> </a:t>
            </a:r>
            <a:r>
              <a:rPr lang="ru-RU" dirty="0" err="1"/>
              <a:t>гельмінтозами</a:t>
            </a:r>
            <a:r>
              <a:rPr lang="ru-RU" dirty="0"/>
              <a:t> </a:t>
            </a:r>
            <a:r>
              <a:rPr lang="ru-RU" dirty="0" err="1"/>
              <a:t>складають</a:t>
            </a:r>
            <a:r>
              <a:rPr lang="ru-RU" dirty="0"/>
              <a:t> 1333 </a:t>
            </a:r>
            <a:r>
              <a:rPr lang="ru-RU" dirty="0" err="1"/>
              <a:t>випадки</a:t>
            </a:r>
            <a:r>
              <a:rPr lang="ru-RU" dirty="0"/>
              <a:t> на 100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, </a:t>
            </a:r>
            <a:r>
              <a:rPr lang="ru-RU" dirty="0" err="1"/>
              <a:t>із</a:t>
            </a:r>
            <a:r>
              <a:rPr lang="ru-RU" dirty="0"/>
              <a:t> них </a:t>
            </a:r>
            <a:r>
              <a:rPr lang="ru-RU" dirty="0" err="1"/>
              <a:t>ентеробіоз</a:t>
            </a:r>
            <a:r>
              <a:rPr lang="ru-RU" dirty="0"/>
              <a:t> - 1100 </a:t>
            </a:r>
            <a:r>
              <a:rPr lang="ru-RU" dirty="0" err="1"/>
              <a:t>випадків</a:t>
            </a:r>
            <a:r>
              <a:rPr lang="ru-RU" dirty="0"/>
              <a:t>, аскаридоз - 100 </a:t>
            </a:r>
            <a:r>
              <a:rPr lang="ru-RU" dirty="0" err="1"/>
              <a:t>випадків</a:t>
            </a:r>
            <a:r>
              <a:rPr lang="ru-RU" dirty="0"/>
              <a:t>.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Центру </a:t>
            </a:r>
            <a:r>
              <a:rPr lang="ru-RU" dirty="0" err="1"/>
              <a:t>санітарно-епідемічного</a:t>
            </a:r>
            <a:r>
              <a:rPr lang="ru-RU" dirty="0"/>
              <a:t> </a:t>
            </a:r>
            <a:r>
              <a:rPr lang="ru-RU" dirty="0" err="1"/>
              <a:t>нагляду</a:t>
            </a:r>
            <a:r>
              <a:rPr lang="ru-RU" dirty="0"/>
              <a:t> </a:t>
            </a:r>
            <a:r>
              <a:rPr lang="ru-RU" dirty="0" err="1"/>
              <a:t>вказують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гельмінтозів</a:t>
            </a:r>
            <a:r>
              <a:rPr lang="ru-RU" dirty="0"/>
              <a:t> </a:t>
            </a:r>
            <a:r>
              <a:rPr lang="ru-RU" dirty="0" err="1"/>
              <a:t>продовжує</a:t>
            </a:r>
            <a:r>
              <a:rPr lang="ru-RU" dirty="0"/>
              <a:t> </a:t>
            </a:r>
            <a:r>
              <a:rPr lang="ru-RU" dirty="0" err="1"/>
              <a:t>зростати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b="1" dirty="0" err="1"/>
              <a:t>Ціль</a:t>
            </a:r>
            <a:r>
              <a:rPr lang="ru-RU" b="1" dirty="0"/>
              <a:t> </a:t>
            </a:r>
            <a:r>
              <a:rPr lang="ru-RU" b="1" dirty="0" err="1"/>
              <a:t>роботи</a:t>
            </a:r>
            <a:r>
              <a:rPr lang="ru-RU" b="1" dirty="0"/>
              <a:t>: </a:t>
            </a:r>
            <a:r>
              <a:rPr lang="ru-RU" dirty="0" err="1"/>
              <a:t>Дослідити</a:t>
            </a:r>
            <a:r>
              <a:rPr lang="ru-RU" dirty="0"/>
              <a:t>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глистяних</a:t>
            </a:r>
            <a:r>
              <a:rPr lang="ru-RU" dirty="0"/>
              <a:t> </a:t>
            </a:r>
            <a:r>
              <a:rPr lang="ru-RU" dirty="0" err="1"/>
              <a:t>інвазій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мешканців</a:t>
            </a:r>
            <a:r>
              <a:rPr lang="ru-RU" dirty="0"/>
              <a:t> </a:t>
            </a:r>
            <a:r>
              <a:rPr lang="ru-RU" dirty="0" err="1"/>
              <a:t>Богодухівського</a:t>
            </a:r>
            <a:r>
              <a:rPr lang="ru-RU" dirty="0"/>
              <a:t> району. </a:t>
            </a:r>
            <a:r>
              <a:rPr lang="ru-RU" dirty="0" err="1"/>
              <a:t>Проаналізувати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на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Розробити</a:t>
            </a:r>
            <a:r>
              <a:rPr lang="ru-RU" dirty="0"/>
              <a:t>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ru-RU" dirty="0" err="1"/>
              <a:t>профілактики</a:t>
            </a:r>
            <a:r>
              <a:rPr lang="ru-RU" dirty="0"/>
              <a:t> </a:t>
            </a:r>
            <a:r>
              <a:rPr lang="ru-RU" dirty="0" err="1"/>
              <a:t>гельмінтозів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b="1" dirty="0" err="1"/>
              <a:t>Матеріали</a:t>
            </a:r>
            <a:r>
              <a:rPr lang="ru-RU" b="1" dirty="0"/>
              <a:t> і </a:t>
            </a:r>
            <a:r>
              <a:rPr lang="ru-RU" b="1" dirty="0" err="1"/>
              <a:t>методи</a:t>
            </a:r>
            <a:r>
              <a:rPr lang="ru-RU" b="1" dirty="0"/>
              <a:t>: </a:t>
            </a:r>
            <a:r>
              <a:rPr lang="ru-RU" dirty="0" err="1"/>
              <a:t>Використані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анкетування</a:t>
            </a:r>
            <a:r>
              <a:rPr lang="ru-RU" dirty="0"/>
              <a:t> і </a:t>
            </a:r>
            <a:r>
              <a:rPr lang="ru-RU" dirty="0" err="1"/>
              <a:t>дані</a:t>
            </a:r>
            <a:r>
              <a:rPr lang="ru-RU" dirty="0"/>
              <a:t>  </a:t>
            </a:r>
            <a:r>
              <a:rPr lang="ru-RU" dirty="0" err="1"/>
              <a:t>лабораторних</a:t>
            </a:r>
            <a:r>
              <a:rPr lang="ru-RU" dirty="0"/>
              <a:t> </a:t>
            </a:r>
            <a:r>
              <a:rPr lang="ru-RU" dirty="0" err="1"/>
              <a:t>обстежень</a:t>
            </a:r>
            <a:r>
              <a:rPr lang="ru-RU" dirty="0"/>
              <a:t> </a:t>
            </a:r>
            <a:r>
              <a:rPr lang="ru-RU" dirty="0" err="1"/>
              <a:t>Богодухівської</a:t>
            </a:r>
            <a:r>
              <a:rPr lang="ru-RU" dirty="0"/>
              <a:t> СЕС за 2008, 2013 </a:t>
            </a:r>
            <a:r>
              <a:rPr lang="ru-RU" dirty="0" err="1"/>
              <a:t>рр</a:t>
            </a:r>
            <a:r>
              <a:rPr lang="ru-RU" dirty="0"/>
              <a:t>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9402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960440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2008 </a:t>
            </a:r>
            <a:endParaRPr lang="ru-RU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804906"/>
            <a:ext cx="5616624" cy="59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46647"/>
            <a:ext cx="477000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 </a:t>
            </a:r>
            <a:r>
              <a:rPr lang="ru-RU" sz="2400" dirty="0" err="1"/>
              <a:t>рік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випадки</a:t>
            </a:r>
            <a:r>
              <a:rPr lang="ru-RU" sz="2400" dirty="0"/>
              <a:t> </a:t>
            </a:r>
            <a:r>
              <a:rPr lang="ru-RU" sz="2400" dirty="0" err="1"/>
              <a:t>зараження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Ентеробіозом</a:t>
            </a:r>
            <a:r>
              <a:rPr lang="ru-RU" sz="2400" dirty="0"/>
              <a:t> – 55% (62 </a:t>
            </a:r>
            <a:r>
              <a:rPr lang="ru-RU" sz="2400" dirty="0" err="1"/>
              <a:t>випадка</a:t>
            </a:r>
            <a:r>
              <a:rPr lang="ru-RU" sz="2400" dirty="0"/>
              <a:t>) з них: 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дитячих</a:t>
            </a:r>
            <a:r>
              <a:rPr lang="ru-RU" sz="2400" dirty="0"/>
              <a:t> </a:t>
            </a:r>
            <a:r>
              <a:rPr lang="ru-RU" sz="2400" dirty="0" err="1"/>
              <a:t>садків</a:t>
            </a:r>
            <a:r>
              <a:rPr lang="ru-RU" sz="2400" dirty="0"/>
              <a:t> 9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шкіл</a:t>
            </a:r>
            <a:r>
              <a:rPr lang="ru-RU" sz="2400" dirty="0"/>
              <a:t> 44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</a:t>
            </a:r>
            <a:r>
              <a:rPr lang="ru-RU" sz="2400" dirty="0" err="1"/>
              <a:t>дорослі</a:t>
            </a:r>
            <a:r>
              <a:rPr lang="ru-RU" sz="2400" dirty="0"/>
              <a:t> 1 </a:t>
            </a:r>
          </a:p>
          <a:p>
            <a:r>
              <a:rPr lang="ru-RU" sz="2400" dirty="0"/>
              <a:t> - не </a:t>
            </a:r>
            <a:r>
              <a:rPr lang="ru-RU" sz="2400" dirty="0" err="1"/>
              <a:t>організовані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8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Аскаридозом – 43% (48 </a:t>
            </a:r>
            <a:r>
              <a:rPr lang="ru-RU" sz="2400" dirty="0" err="1"/>
              <a:t>випадка</a:t>
            </a:r>
            <a:r>
              <a:rPr lang="ru-RU" sz="2400" dirty="0"/>
              <a:t>) з них: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дитячих</a:t>
            </a:r>
            <a:r>
              <a:rPr lang="ru-RU" sz="2400" dirty="0"/>
              <a:t> </a:t>
            </a:r>
            <a:r>
              <a:rPr lang="ru-RU" sz="2400" dirty="0" err="1"/>
              <a:t>садків</a:t>
            </a:r>
            <a:r>
              <a:rPr lang="ru-RU" sz="2400" dirty="0"/>
              <a:t> 16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шкіл</a:t>
            </a:r>
            <a:r>
              <a:rPr lang="ru-RU" sz="2400" dirty="0"/>
              <a:t> 11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не </a:t>
            </a:r>
            <a:r>
              <a:rPr lang="ru-RU" sz="2400" dirty="0" err="1"/>
              <a:t>організовані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4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дорослі</a:t>
            </a:r>
            <a:r>
              <a:rPr lang="ru-RU" sz="2400" dirty="0"/>
              <a:t> 15</a:t>
            </a:r>
          </a:p>
          <a:p>
            <a:r>
              <a:rPr lang="ru-RU" sz="2400" dirty="0" err="1"/>
              <a:t>Трихуозом</a:t>
            </a:r>
            <a:r>
              <a:rPr lang="ru-RU" sz="2400" dirty="0"/>
              <a:t> – 2% (3 </a:t>
            </a:r>
            <a:r>
              <a:rPr lang="ru-RU" sz="2400" dirty="0" err="1"/>
              <a:t>випадка</a:t>
            </a:r>
            <a:r>
              <a:rPr lang="ru-RU" sz="2400" dirty="0"/>
              <a:t>)  з них:</a:t>
            </a:r>
          </a:p>
          <a:p>
            <a:r>
              <a:rPr lang="ru-RU" sz="2400" dirty="0"/>
              <a:t> - дитячий </a:t>
            </a:r>
            <a:r>
              <a:rPr lang="ru-RU" sz="2400" dirty="0" err="1"/>
              <a:t>будинок</a:t>
            </a:r>
            <a:r>
              <a:rPr lang="ru-RU" sz="2400" dirty="0"/>
              <a:t> </a:t>
            </a:r>
            <a:r>
              <a:rPr lang="ru-RU" sz="2400" dirty="0" err="1"/>
              <a:t>інвалідів</a:t>
            </a:r>
            <a:r>
              <a:rPr lang="ru-RU" sz="2400" dirty="0"/>
              <a:t> 1</a:t>
            </a:r>
          </a:p>
          <a:p>
            <a:r>
              <a:rPr lang="ru-RU" sz="2400" dirty="0"/>
              <a:t> - не </a:t>
            </a:r>
            <a:r>
              <a:rPr lang="ru-RU" sz="2400" dirty="0" err="1"/>
              <a:t>організовані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1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дорослі</a:t>
            </a:r>
            <a:r>
              <a:rPr lang="ru-RU" sz="2400" dirty="0"/>
              <a:t> 1</a:t>
            </a:r>
          </a:p>
        </p:txBody>
      </p:sp>
    </p:spTree>
    <p:extLst>
      <p:ext uri="{BB962C8B-B14F-4D97-AF65-F5344CB8AC3E}">
        <p14:creationId xmlns="" xmlns:p14="http://schemas.microsoft.com/office/powerpoint/2010/main" val="40646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176464" cy="1143000"/>
          </a:xfrm>
        </p:spPr>
        <p:txBody>
          <a:bodyPr/>
          <a:lstStyle/>
          <a:p>
            <a:r>
              <a:rPr lang="uk-UA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2013</a:t>
            </a:r>
            <a:endParaRPr lang="ru-RU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1700808"/>
            <a:ext cx="5889208" cy="680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188640"/>
            <a:ext cx="48600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 </a:t>
            </a:r>
            <a:r>
              <a:rPr lang="ru-RU" sz="2400" dirty="0" err="1"/>
              <a:t>рік</a:t>
            </a:r>
            <a:r>
              <a:rPr lang="ru-RU" sz="2400" dirty="0"/>
              <a:t> </a:t>
            </a:r>
            <a:r>
              <a:rPr lang="ru-RU" sz="2400" dirty="0" err="1"/>
              <a:t>були</a:t>
            </a:r>
            <a:r>
              <a:rPr lang="ru-RU" sz="2400" dirty="0"/>
              <a:t> </a:t>
            </a:r>
            <a:r>
              <a:rPr lang="ru-RU" sz="2400" dirty="0" err="1"/>
              <a:t>випадки</a:t>
            </a:r>
            <a:r>
              <a:rPr lang="ru-RU" sz="2400" dirty="0"/>
              <a:t> </a:t>
            </a:r>
            <a:r>
              <a:rPr lang="ru-RU" sz="2400" dirty="0" err="1"/>
              <a:t>зараження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Ентеробіозом</a:t>
            </a:r>
            <a:r>
              <a:rPr lang="ru-RU" sz="2400" dirty="0"/>
              <a:t> – 57% (78 </a:t>
            </a:r>
            <a:r>
              <a:rPr lang="ru-RU" sz="2400" dirty="0" err="1"/>
              <a:t>випадків</a:t>
            </a:r>
            <a:r>
              <a:rPr lang="ru-RU" sz="2400" dirty="0"/>
              <a:t>)    з них: 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дитячих</a:t>
            </a:r>
            <a:r>
              <a:rPr lang="ru-RU" sz="2400" dirty="0"/>
              <a:t> </a:t>
            </a:r>
            <a:r>
              <a:rPr lang="ru-RU" sz="2400" dirty="0" err="1"/>
              <a:t>садків</a:t>
            </a:r>
            <a:r>
              <a:rPr lang="ru-RU" sz="2400" dirty="0"/>
              <a:t> 28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шкіл</a:t>
            </a:r>
            <a:r>
              <a:rPr lang="ru-RU" sz="2400" dirty="0"/>
              <a:t> 12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</a:t>
            </a:r>
            <a:r>
              <a:rPr lang="ru-RU" sz="2400" dirty="0" err="1"/>
              <a:t>дорослі</a:t>
            </a:r>
            <a:r>
              <a:rPr lang="ru-RU" sz="2400" dirty="0"/>
              <a:t> 28 </a:t>
            </a:r>
          </a:p>
          <a:p>
            <a:r>
              <a:rPr lang="ru-RU" sz="2400" dirty="0"/>
              <a:t> - не </a:t>
            </a:r>
            <a:r>
              <a:rPr lang="ru-RU" sz="2400" dirty="0" err="1"/>
              <a:t>організовані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10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Аскаридозом – 41% (56 </a:t>
            </a:r>
            <a:r>
              <a:rPr lang="ru-RU" sz="2400" dirty="0" err="1"/>
              <a:t>випадків</a:t>
            </a:r>
            <a:r>
              <a:rPr lang="ru-RU" sz="2400" dirty="0"/>
              <a:t>)    з них: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дитячих</a:t>
            </a:r>
            <a:r>
              <a:rPr lang="ru-RU" sz="2400" dirty="0"/>
              <a:t> </a:t>
            </a:r>
            <a:r>
              <a:rPr lang="ru-RU" sz="2400" dirty="0" err="1"/>
              <a:t>садків</a:t>
            </a:r>
            <a:r>
              <a:rPr lang="ru-RU" sz="2400" dirty="0"/>
              <a:t> 8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</a:t>
            </a:r>
            <a:r>
              <a:rPr lang="ru-RU" sz="2400" dirty="0" err="1"/>
              <a:t>діти</a:t>
            </a:r>
            <a:r>
              <a:rPr lang="ru-RU" sz="2400" dirty="0"/>
              <a:t> з </a:t>
            </a:r>
            <a:r>
              <a:rPr lang="ru-RU" sz="2400" dirty="0" err="1"/>
              <a:t>шкіл</a:t>
            </a:r>
            <a:r>
              <a:rPr lang="ru-RU" sz="2400" dirty="0"/>
              <a:t> 14 </a:t>
            </a:r>
            <a:r>
              <a:rPr lang="ru-RU" sz="2400" dirty="0" err="1"/>
              <a:t>випадків</a:t>
            </a:r>
            <a:endParaRPr lang="ru-RU" sz="2400" dirty="0"/>
          </a:p>
          <a:p>
            <a:r>
              <a:rPr lang="ru-RU" sz="2400" dirty="0"/>
              <a:t> - не </a:t>
            </a:r>
            <a:r>
              <a:rPr lang="ru-RU" sz="2400" dirty="0" err="1"/>
              <a:t>організовані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6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дорослі</a:t>
            </a:r>
            <a:r>
              <a:rPr lang="ru-RU" sz="2400" dirty="0"/>
              <a:t> 17</a:t>
            </a:r>
          </a:p>
          <a:p>
            <a:r>
              <a:rPr lang="ru-RU" sz="2400" dirty="0" err="1"/>
              <a:t>Трихуозом</a:t>
            </a:r>
            <a:r>
              <a:rPr lang="ru-RU" sz="2400" dirty="0"/>
              <a:t> – 2% (4 </a:t>
            </a:r>
            <a:r>
              <a:rPr lang="ru-RU" sz="2400" dirty="0" err="1"/>
              <a:t>випадків</a:t>
            </a:r>
            <a:r>
              <a:rPr lang="ru-RU" sz="2400" dirty="0"/>
              <a:t>) з них:</a:t>
            </a:r>
          </a:p>
          <a:p>
            <a:r>
              <a:rPr lang="ru-RU" sz="2400" dirty="0"/>
              <a:t> - дитячий </a:t>
            </a:r>
            <a:r>
              <a:rPr lang="ru-RU" sz="2400" dirty="0" err="1"/>
              <a:t>будинок</a:t>
            </a:r>
            <a:r>
              <a:rPr lang="ru-RU" sz="2400" dirty="0"/>
              <a:t> </a:t>
            </a:r>
            <a:r>
              <a:rPr lang="ru-RU" sz="2400" dirty="0" err="1"/>
              <a:t>інвалідів</a:t>
            </a:r>
            <a:r>
              <a:rPr lang="ru-RU" sz="2400" dirty="0"/>
              <a:t> 1</a:t>
            </a:r>
          </a:p>
          <a:p>
            <a:r>
              <a:rPr lang="ru-RU" sz="2400" dirty="0"/>
              <a:t> - не </a:t>
            </a:r>
            <a:r>
              <a:rPr lang="ru-RU" sz="2400" dirty="0" err="1"/>
              <a:t>організовані</a:t>
            </a:r>
            <a:r>
              <a:rPr lang="ru-RU" sz="2400" dirty="0"/>
              <a:t> </a:t>
            </a:r>
            <a:r>
              <a:rPr lang="ru-RU" sz="2400" dirty="0" err="1"/>
              <a:t>діти</a:t>
            </a:r>
            <a:r>
              <a:rPr lang="ru-RU" sz="2400" dirty="0"/>
              <a:t> 1</a:t>
            </a:r>
          </a:p>
          <a:p>
            <a:r>
              <a:rPr lang="ru-RU" sz="2400" dirty="0"/>
              <a:t> - </a:t>
            </a:r>
            <a:r>
              <a:rPr lang="ru-RU" sz="2400" dirty="0" err="1"/>
              <a:t>дорослі</a:t>
            </a:r>
            <a:r>
              <a:rPr lang="ru-RU" sz="2400" dirty="0"/>
              <a:t> 2</a:t>
            </a:r>
          </a:p>
        </p:txBody>
      </p:sp>
    </p:spTree>
    <p:extLst>
      <p:ext uri="{BB962C8B-B14F-4D97-AF65-F5344CB8AC3E}">
        <p14:creationId xmlns="" xmlns:p14="http://schemas.microsoft.com/office/powerpoint/2010/main" val="422264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200" dirty="0"/>
              <a:t>З метою </a:t>
            </a:r>
            <a:r>
              <a:rPr lang="ru-RU" sz="2200" dirty="0" err="1" smtClean="0"/>
              <a:t>дослідження</a:t>
            </a:r>
            <a:r>
              <a:rPr lang="ru-RU" sz="2200" dirty="0" smtClean="0"/>
              <a:t> </a:t>
            </a:r>
            <a:r>
              <a:rPr lang="uk-UA" sz="2200" dirty="0" smtClean="0"/>
              <a:t>ймовірності</a:t>
            </a:r>
            <a:r>
              <a:rPr lang="ru-RU" sz="2200" dirty="0" smtClean="0"/>
              <a:t> </a:t>
            </a:r>
            <a:r>
              <a:rPr lang="ru-RU" sz="2200" dirty="0" err="1" smtClean="0"/>
              <a:t>зараження</a:t>
            </a:r>
            <a:r>
              <a:rPr lang="ru-RU" sz="2200" dirty="0" smtClean="0"/>
              <a:t> на </a:t>
            </a:r>
            <a:r>
              <a:rPr lang="ru-RU" sz="2200" dirty="0" err="1" smtClean="0"/>
              <a:t>гельмінтози</a:t>
            </a:r>
            <a:r>
              <a:rPr lang="ru-RU" sz="2200" dirty="0" smtClean="0"/>
              <a:t> </a:t>
            </a:r>
            <a:r>
              <a:rPr lang="ru-RU" sz="2200" dirty="0" err="1"/>
              <a:t>серед</a:t>
            </a:r>
            <a:r>
              <a:rPr lang="ru-RU" sz="2200" dirty="0"/>
              <a:t> </a:t>
            </a:r>
            <a:r>
              <a:rPr lang="ru-RU" sz="2200" dirty="0" err="1"/>
              <a:t>студентів</a:t>
            </a:r>
            <a:r>
              <a:rPr lang="ru-RU" sz="2200" dirty="0"/>
              <a:t> </a:t>
            </a:r>
            <a:r>
              <a:rPr lang="ru-RU" sz="2200" dirty="0" err="1"/>
              <a:t>коледжу</a:t>
            </a:r>
            <a:r>
              <a:rPr lang="ru-RU" sz="2200" dirty="0"/>
              <a:t> </a:t>
            </a:r>
            <a:r>
              <a:rPr lang="ru-RU" sz="2200" dirty="0" err="1"/>
              <a:t>було</a:t>
            </a:r>
            <a:r>
              <a:rPr lang="ru-RU" sz="2200" dirty="0"/>
              <a:t> проведено </a:t>
            </a:r>
            <a:r>
              <a:rPr lang="ru-RU" sz="2200" dirty="0" err="1" smtClean="0"/>
              <a:t>анкетування</a:t>
            </a:r>
            <a:r>
              <a:rPr lang="ru-RU" sz="2200" dirty="0" smtClean="0"/>
              <a:t>.  </a:t>
            </a:r>
            <a:r>
              <a:rPr lang="ru-RU" sz="2200" dirty="0"/>
              <a:t>В </a:t>
            </a:r>
            <a:r>
              <a:rPr lang="ru-RU" sz="2200" dirty="0" err="1"/>
              <a:t>ньому</a:t>
            </a:r>
            <a:r>
              <a:rPr lang="ru-RU" sz="2200" dirty="0"/>
              <a:t> взяли участь 67 </a:t>
            </a:r>
            <a:r>
              <a:rPr lang="ru-RU" sz="2200" dirty="0" err="1"/>
              <a:t>студентів</a:t>
            </a:r>
            <a:r>
              <a:rPr lang="ru-RU" sz="2200" dirty="0"/>
              <a:t> І , ІІ , ІІІ та </a:t>
            </a:r>
            <a:r>
              <a:rPr lang="en-US" sz="2200" dirty="0"/>
              <a:t>IV </a:t>
            </a:r>
            <a:r>
              <a:rPr lang="ru-RU" sz="2200" dirty="0" err="1"/>
              <a:t>курсів</a:t>
            </a:r>
            <a:r>
              <a:rPr lang="ru-RU" sz="2200" dirty="0"/>
              <a:t> </a:t>
            </a:r>
            <a:r>
              <a:rPr lang="ru-RU" sz="2200" dirty="0" err="1"/>
              <a:t>лікувального</a:t>
            </a:r>
            <a:r>
              <a:rPr lang="ru-RU" sz="2200" dirty="0"/>
              <a:t> і </a:t>
            </a:r>
            <a:r>
              <a:rPr lang="ru-RU" sz="2200" dirty="0" err="1"/>
              <a:t>сестринського</a:t>
            </a:r>
            <a:r>
              <a:rPr lang="ru-RU" sz="2200" dirty="0"/>
              <a:t> </a:t>
            </a:r>
            <a:r>
              <a:rPr lang="ru-RU" sz="2200" dirty="0" err="1"/>
              <a:t>відділення</a:t>
            </a:r>
            <a:r>
              <a:rPr lang="ru-RU" sz="2200" dirty="0"/>
              <a:t>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3"/>
            <a:ext cx="8528127" cy="536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81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r>
              <a:rPr lang="ru-RU" dirty="0" err="1">
                <a:effectLst/>
              </a:rPr>
              <a:t>Оцінювання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результатів</a:t>
            </a:r>
            <a:r>
              <a:rPr lang="ru-RU" dirty="0">
                <a:effectLst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970" y="1052736"/>
            <a:ext cx="8928992" cy="5517232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 smtClean="0"/>
              <a:t>        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/>
              <a:t>набрано </a:t>
            </a:r>
            <a:r>
              <a:rPr lang="ru-RU" dirty="0" err="1"/>
              <a:t>від</a:t>
            </a:r>
            <a:r>
              <a:rPr lang="ru-RU" dirty="0"/>
              <a:t> 0 до 5 </a:t>
            </a:r>
            <a:r>
              <a:rPr lang="ru-RU" dirty="0" err="1"/>
              <a:t>балів</a:t>
            </a:r>
            <a:r>
              <a:rPr lang="ru-RU" dirty="0"/>
              <a:t> : 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зараження</a:t>
            </a:r>
            <a:r>
              <a:rPr lang="ru-RU" dirty="0"/>
              <a:t> </a:t>
            </a:r>
            <a:r>
              <a:rPr lang="ru-RU" dirty="0" err="1"/>
              <a:t>гельмінтозами</a:t>
            </a:r>
            <a:r>
              <a:rPr lang="ru-RU" dirty="0"/>
              <a:t> </a:t>
            </a:r>
            <a:r>
              <a:rPr lang="ru-RU" dirty="0" err="1"/>
              <a:t>швидше</a:t>
            </a:r>
            <a:r>
              <a:rPr lang="ru-RU" dirty="0"/>
              <a:t> теоретична, </a:t>
            </a:r>
            <a:r>
              <a:rPr lang="ru-RU" dirty="0" err="1"/>
              <a:t>ніж</a:t>
            </a:r>
            <a:r>
              <a:rPr lang="ru-RU" dirty="0"/>
              <a:t> практична. </a:t>
            </a:r>
          </a:p>
          <a:p>
            <a:pPr marL="137160" indent="0">
              <a:buNone/>
            </a:pPr>
            <a:r>
              <a:rPr lang="ru-RU" dirty="0"/>
              <a:t>	</a:t>
            </a:r>
            <a:r>
              <a:rPr lang="ru-RU" dirty="0" err="1"/>
              <a:t>Якщо</a:t>
            </a:r>
            <a:r>
              <a:rPr lang="ru-RU" dirty="0"/>
              <a:t> набрано </a:t>
            </a:r>
            <a:r>
              <a:rPr lang="ru-RU" dirty="0" err="1"/>
              <a:t>від</a:t>
            </a:r>
            <a:r>
              <a:rPr lang="ru-RU" dirty="0"/>
              <a:t> 6 до 12 </a:t>
            </a:r>
            <a:r>
              <a:rPr lang="ru-RU" dirty="0" err="1"/>
              <a:t>балів</a:t>
            </a:r>
            <a:r>
              <a:rPr lang="ru-RU" dirty="0"/>
              <a:t>: </a:t>
            </a:r>
            <a:r>
              <a:rPr lang="ru-RU" dirty="0" err="1"/>
              <a:t>шанси</a:t>
            </a:r>
            <a:r>
              <a:rPr lang="ru-RU" dirty="0"/>
              <a:t> </a:t>
            </a:r>
            <a:r>
              <a:rPr lang="ru-RU" dirty="0" err="1"/>
              <a:t>зустріти</a:t>
            </a:r>
            <a:r>
              <a:rPr lang="ru-RU" dirty="0"/>
              <a:t> </a:t>
            </a:r>
            <a:r>
              <a:rPr lang="ru-RU" dirty="0" err="1"/>
              <a:t>яйця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реальними</a:t>
            </a:r>
            <a:r>
              <a:rPr lang="ru-RU" dirty="0"/>
              <a:t>,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дотримуватися</a:t>
            </a:r>
            <a:r>
              <a:rPr lang="ru-RU" dirty="0"/>
              <a:t> правил </a:t>
            </a:r>
            <a:r>
              <a:rPr lang="ru-RU" dirty="0" err="1"/>
              <a:t>особистої</a:t>
            </a:r>
            <a:r>
              <a:rPr lang="ru-RU" dirty="0"/>
              <a:t> </a:t>
            </a:r>
            <a:r>
              <a:rPr lang="ru-RU" dirty="0" err="1"/>
              <a:t>гігієни</a:t>
            </a:r>
            <a:r>
              <a:rPr lang="ru-RU" dirty="0"/>
              <a:t>, </a:t>
            </a:r>
            <a:r>
              <a:rPr lang="ru-RU" dirty="0" err="1"/>
              <a:t>переглянути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підходи</a:t>
            </a:r>
            <a:r>
              <a:rPr lang="ru-RU" dirty="0"/>
              <a:t> до </a:t>
            </a:r>
            <a:r>
              <a:rPr lang="ru-RU" dirty="0" err="1"/>
              <a:t>харчування</a:t>
            </a:r>
            <a:r>
              <a:rPr lang="ru-RU" dirty="0"/>
              <a:t>, </a:t>
            </a:r>
            <a:r>
              <a:rPr lang="ru-RU" dirty="0" err="1"/>
              <a:t>відпочинку</a:t>
            </a:r>
            <a:r>
              <a:rPr lang="ru-RU" dirty="0"/>
              <a:t> з метою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проникнення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/>
              <a:t>	</a:t>
            </a:r>
            <a:r>
              <a:rPr lang="ru-RU" dirty="0" err="1"/>
              <a:t>Якщо</a:t>
            </a:r>
            <a:r>
              <a:rPr lang="ru-RU" dirty="0"/>
              <a:t> набрано  </a:t>
            </a:r>
            <a:r>
              <a:rPr lang="ru-RU" dirty="0" err="1"/>
              <a:t>від</a:t>
            </a:r>
            <a:r>
              <a:rPr lang="ru-RU" dirty="0"/>
              <a:t> 13 до 25 </a:t>
            </a:r>
            <a:r>
              <a:rPr lang="ru-RU" dirty="0" err="1"/>
              <a:t>балів</a:t>
            </a:r>
            <a:r>
              <a:rPr lang="ru-RU" dirty="0"/>
              <a:t>: абсолютно </a:t>
            </a:r>
            <a:r>
              <a:rPr lang="ru-RU" dirty="0" err="1"/>
              <a:t>реальні</a:t>
            </a:r>
            <a:r>
              <a:rPr lang="ru-RU" dirty="0"/>
              <a:t> </a:t>
            </a:r>
            <a:r>
              <a:rPr lang="ru-RU" dirty="0" err="1"/>
              <a:t>шанси</a:t>
            </a:r>
            <a:r>
              <a:rPr lang="ru-RU" dirty="0"/>
              <a:t> стати </a:t>
            </a:r>
            <a:r>
              <a:rPr lang="ru-RU" dirty="0" err="1"/>
              <a:t>проміжним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кінцевим</a:t>
            </a:r>
            <a:r>
              <a:rPr lang="ru-RU" dirty="0"/>
              <a:t> господарем для 150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,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являєтесь</a:t>
            </a:r>
            <a:r>
              <a:rPr lang="ru-RU" dirty="0"/>
              <a:t> для них </a:t>
            </a:r>
            <a:r>
              <a:rPr lang="ru-RU" dirty="0" err="1"/>
              <a:t>бажаним</a:t>
            </a:r>
            <a:r>
              <a:rPr lang="ru-RU" dirty="0"/>
              <a:t> </a:t>
            </a:r>
            <a:r>
              <a:rPr lang="ru-RU" dirty="0" err="1"/>
              <a:t>об’єктом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/>
              <a:t>	</a:t>
            </a:r>
            <a:r>
              <a:rPr lang="ru-RU" dirty="0" err="1"/>
              <a:t>Якщо</a:t>
            </a:r>
            <a:r>
              <a:rPr lang="ru-RU" dirty="0"/>
              <a:t> набрано </a:t>
            </a:r>
            <a:r>
              <a:rPr lang="ru-RU" dirty="0" err="1"/>
              <a:t>більше</a:t>
            </a:r>
            <a:r>
              <a:rPr lang="ru-RU" dirty="0"/>
              <a:t> 25 </a:t>
            </a:r>
            <a:r>
              <a:rPr lang="ru-RU" dirty="0" err="1"/>
              <a:t>балів</a:t>
            </a:r>
            <a:r>
              <a:rPr lang="ru-RU" dirty="0"/>
              <a:t>: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/>
              <a:t>найкращим</a:t>
            </a:r>
            <a:r>
              <a:rPr lang="ru-RU" dirty="0"/>
              <a:t> другом </a:t>
            </a:r>
            <a:r>
              <a:rPr lang="ru-RU" dirty="0" err="1"/>
              <a:t>гельмінтів</a:t>
            </a:r>
            <a:r>
              <a:rPr lang="ru-RU" dirty="0"/>
              <a:t>. 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576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144989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/>
              <a:t>Анкетування</a:t>
            </a:r>
            <a:r>
              <a:rPr lang="ru-RU" sz="2000" dirty="0"/>
              <a:t> </a:t>
            </a:r>
            <a:r>
              <a:rPr lang="ru-RU" sz="2000" dirty="0" err="1"/>
              <a:t>пройшли</a:t>
            </a:r>
            <a:r>
              <a:rPr lang="ru-RU" sz="2000" dirty="0"/>
              <a:t> 67 </a:t>
            </a:r>
            <a:r>
              <a:rPr lang="ru-RU" sz="2000" dirty="0" err="1"/>
              <a:t>студентів</a:t>
            </a:r>
            <a:r>
              <a:rPr lang="ru-RU" sz="2000" dirty="0"/>
              <a:t> </a:t>
            </a:r>
            <a:r>
              <a:rPr lang="ru-RU" sz="2000" dirty="0" err="1"/>
              <a:t>які</a:t>
            </a:r>
            <a:r>
              <a:rPr lang="ru-RU" sz="2000" dirty="0"/>
              <a:t> набрали:</a:t>
            </a:r>
          </a:p>
          <a:p>
            <a:r>
              <a:rPr lang="ru-RU" sz="2000" dirty="0" err="1"/>
              <a:t>Від</a:t>
            </a:r>
            <a:r>
              <a:rPr lang="ru-RU" sz="2000" dirty="0"/>
              <a:t> 0 до 5 – 13,6% (9 </a:t>
            </a:r>
            <a:r>
              <a:rPr lang="ru-RU" sz="2000" dirty="0" err="1"/>
              <a:t>чол</a:t>
            </a:r>
            <a:r>
              <a:rPr lang="ru-RU" sz="2000" dirty="0"/>
              <a:t>.) </a:t>
            </a:r>
          </a:p>
          <a:p>
            <a:r>
              <a:rPr lang="ru-RU" sz="2000" dirty="0" err="1"/>
              <a:t>Від</a:t>
            </a:r>
            <a:r>
              <a:rPr lang="ru-RU" sz="2000" dirty="0"/>
              <a:t> 6 до 12 – 79,1% (53 </a:t>
            </a:r>
            <a:r>
              <a:rPr lang="ru-RU" sz="2000" dirty="0" err="1"/>
              <a:t>чол</a:t>
            </a:r>
            <a:r>
              <a:rPr lang="ru-RU" sz="2000" dirty="0"/>
              <a:t>.)</a:t>
            </a:r>
          </a:p>
          <a:p>
            <a:r>
              <a:rPr lang="ru-RU" sz="2000" dirty="0" err="1"/>
              <a:t>Від</a:t>
            </a:r>
            <a:r>
              <a:rPr lang="ru-RU" sz="2000" dirty="0"/>
              <a:t> 13 до 25 – 7,36% (5 </a:t>
            </a:r>
            <a:r>
              <a:rPr lang="ru-RU" sz="2000" dirty="0" err="1"/>
              <a:t>чол</a:t>
            </a:r>
            <a:r>
              <a:rPr lang="ru-RU" sz="2000" dirty="0"/>
              <a:t>.)</a:t>
            </a:r>
          </a:p>
          <a:p>
            <a:r>
              <a:rPr lang="ru-RU" sz="2000" dirty="0" err="1"/>
              <a:t>Понад</a:t>
            </a:r>
            <a:r>
              <a:rPr lang="ru-RU" sz="2000" dirty="0"/>
              <a:t> 25 – 0</a:t>
            </a:r>
          </a:p>
        </p:txBody>
      </p:sp>
    </p:spTree>
    <p:extLst>
      <p:ext uri="{BB962C8B-B14F-4D97-AF65-F5344CB8AC3E}">
        <p14:creationId xmlns="" xmlns:p14="http://schemas.microsoft.com/office/powerpoint/2010/main" val="264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4" y="0"/>
            <a:ext cx="9131455" cy="6858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b="1" dirty="0" smtClean="0">
              <a:solidFill>
                <a:srgbClr val="00B0F0"/>
              </a:solidFill>
            </a:endParaRPr>
          </a:p>
          <a:p>
            <a:pPr marL="137160" indent="0">
              <a:buNone/>
            </a:pPr>
            <a:endParaRPr lang="ru-RU" b="1" dirty="0">
              <a:solidFill>
                <a:srgbClr val="00B0F0"/>
              </a:solidFill>
            </a:endParaRPr>
          </a:p>
          <a:p>
            <a:pPr marL="137160" indent="0">
              <a:buNone/>
            </a:pPr>
            <a:r>
              <a:rPr lang="ru-RU" b="1" dirty="0" err="1" smtClean="0">
                <a:solidFill>
                  <a:srgbClr val="00B0F0"/>
                </a:solidFill>
              </a:rPr>
              <a:t>Гельмінтози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err="1" smtClean="0"/>
              <a:t>найпоширеніші</a:t>
            </a:r>
            <a:r>
              <a:rPr lang="ru-RU" dirty="0" smtClean="0"/>
              <a:t> </a:t>
            </a:r>
            <a:r>
              <a:rPr lang="ru-RU" dirty="0" err="1"/>
              <a:t>паразитарні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за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виникають</a:t>
            </a:r>
            <a:r>
              <a:rPr lang="ru-RU" dirty="0"/>
              <a:t>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взаємостосунки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двома</a:t>
            </a:r>
            <a:r>
              <a:rPr lang="ru-RU" dirty="0"/>
              <a:t> </a:t>
            </a:r>
            <a:r>
              <a:rPr lang="ru-RU" dirty="0" err="1"/>
              <a:t>живими</a:t>
            </a:r>
            <a:r>
              <a:rPr lang="ru-RU" dirty="0"/>
              <a:t> </a:t>
            </a:r>
            <a:r>
              <a:rPr lang="ru-RU" dirty="0" err="1"/>
              <a:t>організмами</a:t>
            </a:r>
            <a:r>
              <a:rPr lang="ru-RU" dirty="0"/>
              <a:t> - паразитом і </a:t>
            </a:r>
            <a:r>
              <a:rPr lang="ru-RU" dirty="0" err="1"/>
              <a:t>хазяїном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 smtClean="0"/>
              <a:t>   </a:t>
            </a:r>
            <a:r>
              <a:rPr lang="ru-RU" dirty="0" err="1" smtClean="0"/>
              <a:t>Захворювання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спричиняють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як 250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, </a:t>
            </a:r>
            <a:r>
              <a:rPr lang="ru-RU" dirty="0" err="1"/>
              <a:t>приблизно</a:t>
            </a:r>
            <a:r>
              <a:rPr lang="ru-RU" dirty="0"/>
              <a:t> </a:t>
            </a:r>
            <a:r>
              <a:rPr lang="ru-RU" dirty="0" smtClean="0"/>
              <a:t>30 </a:t>
            </a:r>
            <a:r>
              <a:rPr lang="ru-RU" dirty="0" err="1"/>
              <a:t>із</a:t>
            </a:r>
            <a:r>
              <a:rPr lang="ru-RU" dirty="0"/>
              <a:t> них </a:t>
            </a:r>
            <a:r>
              <a:rPr lang="ru-RU" dirty="0" err="1"/>
              <a:t>зустрічаються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/>
              <a:t>Але </a:t>
            </a:r>
            <a:r>
              <a:rPr lang="ru-RU" dirty="0" err="1"/>
              <a:t>останніми</a:t>
            </a:r>
            <a:r>
              <a:rPr lang="ru-RU" dirty="0"/>
              <a:t> роками становище </a:t>
            </a:r>
            <a:r>
              <a:rPr lang="ru-RU" dirty="0" err="1"/>
              <a:t>ускладнилося</a:t>
            </a:r>
            <a:r>
              <a:rPr lang="ru-RU" dirty="0"/>
              <a:t> у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частими</a:t>
            </a:r>
            <a:r>
              <a:rPr lang="ru-RU" dirty="0"/>
              <a:t> </a:t>
            </a:r>
            <a:r>
              <a:rPr lang="ru-RU" dirty="0" err="1"/>
              <a:t>поїздками</a:t>
            </a:r>
            <a:r>
              <a:rPr lang="ru-RU" dirty="0"/>
              <a:t> наших </a:t>
            </a:r>
            <a:r>
              <a:rPr lang="ru-RU" dirty="0" err="1"/>
              <a:t>громадян</a:t>
            </a:r>
            <a:r>
              <a:rPr lang="ru-RU" dirty="0"/>
              <a:t> за кордон, </a:t>
            </a:r>
            <a:r>
              <a:rPr lang="ru-RU" dirty="0" err="1"/>
              <a:t>зокрема</a:t>
            </a:r>
            <a:r>
              <a:rPr lang="ru-RU" dirty="0"/>
              <a:t>, в Африку, </a:t>
            </a:r>
            <a:r>
              <a:rPr lang="ru-RU" dirty="0" err="1"/>
              <a:t>Азію</a:t>
            </a:r>
            <a:r>
              <a:rPr lang="ru-RU" dirty="0"/>
              <a:t>, на </a:t>
            </a:r>
            <a:r>
              <a:rPr lang="ru-RU" dirty="0" err="1"/>
              <a:t>Схід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4650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effectLst/>
              </a:rPr>
              <a:t>Висновки</a:t>
            </a:r>
            <a:r>
              <a:rPr lang="ru-RU" dirty="0">
                <a:effectLst/>
              </a:rPr>
              <a:t>:</a:t>
            </a:r>
            <a:br>
              <a:rPr lang="ru-RU" dirty="0">
                <a:effectLst/>
              </a:rPr>
            </a:b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- </a:t>
            </a:r>
            <a:r>
              <a:rPr lang="ru-RU" dirty="0"/>
              <a:t>за результатами </a:t>
            </a:r>
            <a:r>
              <a:rPr lang="ru-RU" dirty="0" err="1"/>
              <a:t>лабораторних</a:t>
            </a:r>
            <a:r>
              <a:rPr lang="ru-RU" dirty="0"/>
              <a:t> </a:t>
            </a:r>
            <a:r>
              <a:rPr lang="ru-RU" dirty="0" err="1"/>
              <a:t>обстежень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хворих</a:t>
            </a:r>
            <a:r>
              <a:rPr lang="ru-RU" dirty="0"/>
              <a:t> на </a:t>
            </a:r>
            <a:r>
              <a:rPr lang="ru-RU" dirty="0" err="1"/>
              <a:t>гельмінтози</a:t>
            </a:r>
            <a:r>
              <a:rPr lang="ru-RU" dirty="0"/>
              <a:t> в 2013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порівнянні</a:t>
            </a:r>
            <a:r>
              <a:rPr lang="ru-RU" dirty="0"/>
              <a:t> з 2008 </a:t>
            </a:r>
            <a:r>
              <a:rPr lang="ru-RU" dirty="0" err="1"/>
              <a:t>збільшилась</a:t>
            </a:r>
            <a:r>
              <a:rPr lang="ru-RU" dirty="0"/>
              <a:t>. </a:t>
            </a:r>
            <a:r>
              <a:rPr lang="ru-RU" dirty="0" err="1"/>
              <a:t>Змінилась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випадків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на </a:t>
            </a:r>
            <a:r>
              <a:rPr lang="ru-RU" dirty="0" err="1"/>
              <a:t>ентеробіоз</a:t>
            </a:r>
            <a:r>
              <a:rPr lang="ru-RU" dirty="0"/>
              <a:t> та аскаридоз; </a:t>
            </a:r>
          </a:p>
          <a:p>
            <a:pPr marL="137160" indent="0">
              <a:buNone/>
            </a:pPr>
            <a:r>
              <a:rPr lang="ru-RU" dirty="0"/>
              <a:t> - за результатами </a:t>
            </a:r>
            <a:r>
              <a:rPr lang="ru-RU" dirty="0" err="1"/>
              <a:t>анкетування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студентів</a:t>
            </a:r>
            <a:r>
              <a:rPr lang="ru-RU" dirty="0"/>
              <a:t> </a:t>
            </a:r>
            <a:r>
              <a:rPr lang="ru-RU" dirty="0" err="1"/>
              <a:t>потрапляють</a:t>
            </a:r>
            <a:r>
              <a:rPr lang="ru-RU" dirty="0"/>
              <a:t> в </a:t>
            </a:r>
            <a:r>
              <a:rPr lang="ru-RU" dirty="0" err="1"/>
              <a:t>групу</a:t>
            </a:r>
            <a:r>
              <a:rPr lang="ru-RU" dirty="0"/>
              <a:t> </a:t>
            </a:r>
            <a:r>
              <a:rPr lang="ru-RU" dirty="0" err="1"/>
              <a:t>ризику</a:t>
            </a:r>
            <a:r>
              <a:rPr lang="ru-RU" dirty="0"/>
              <a:t> через </a:t>
            </a:r>
            <a:r>
              <a:rPr lang="ru-RU" dirty="0" err="1"/>
              <a:t>недотримання</a:t>
            </a:r>
            <a:r>
              <a:rPr lang="ru-RU" dirty="0"/>
              <a:t> правил </a:t>
            </a:r>
            <a:r>
              <a:rPr lang="ru-RU" dirty="0" err="1"/>
              <a:t>особистої</a:t>
            </a:r>
            <a:r>
              <a:rPr lang="ru-RU" dirty="0"/>
              <a:t> </a:t>
            </a:r>
            <a:r>
              <a:rPr lang="ru-RU" dirty="0" err="1"/>
              <a:t>гігієни</a:t>
            </a:r>
            <a:r>
              <a:rPr lang="ru-RU" dirty="0"/>
              <a:t>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463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err="1">
                <a:effectLst/>
              </a:rPr>
              <a:t>Рекомендації</a:t>
            </a:r>
            <a:r>
              <a:rPr lang="ru-RU" dirty="0">
                <a:effectLst/>
              </a:rPr>
              <a:t>:</a:t>
            </a:r>
            <a:br>
              <a:rPr lang="ru-RU" dirty="0">
                <a:effectLst/>
              </a:rPr>
            </a:br>
            <a:endParaRPr lang="ru-RU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-  </a:t>
            </a:r>
            <a:r>
              <a:rPr lang="ru-RU" dirty="0"/>
              <a:t>для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зараженню</a:t>
            </a:r>
            <a:r>
              <a:rPr lang="ru-RU" dirty="0"/>
              <a:t> на </a:t>
            </a:r>
            <a:r>
              <a:rPr lang="ru-RU" dirty="0" err="1"/>
              <a:t>гельмінтози</a:t>
            </a:r>
            <a:r>
              <a:rPr lang="ru-RU" dirty="0"/>
              <a:t> студентам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ретельно</a:t>
            </a:r>
            <a:r>
              <a:rPr lang="ru-RU" dirty="0"/>
              <a:t> </a:t>
            </a:r>
            <a:r>
              <a:rPr lang="ru-RU" dirty="0" err="1"/>
              <a:t>дотримуватися</a:t>
            </a:r>
            <a:r>
              <a:rPr lang="ru-RU" dirty="0"/>
              <a:t> правил </a:t>
            </a:r>
            <a:r>
              <a:rPr lang="ru-RU" dirty="0" err="1"/>
              <a:t>особистої</a:t>
            </a:r>
            <a:r>
              <a:rPr lang="ru-RU" dirty="0"/>
              <a:t> </a:t>
            </a:r>
            <a:r>
              <a:rPr lang="ru-RU" dirty="0" err="1"/>
              <a:t>гігієни</a:t>
            </a:r>
            <a:r>
              <a:rPr lang="ru-RU" dirty="0"/>
              <a:t>;   </a:t>
            </a:r>
          </a:p>
          <a:p>
            <a:pPr marL="137160" indent="0">
              <a:buNone/>
            </a:pPr>
            <a:r>
              <a:rPr lang="ru-RU" dirty="0"/>
              <a:t> - </a:t>
            </a:r>
            <a:r>
              <a:rPr lang="ru-RU" dirty="0" err="1"/>
              <a:t>переглянути</a:t>
            </a:r>
            <a:r>
              <a:rPr lang="ru-RU" dirty="0"/>
              <a:t>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підходи</a:t>
            </a:r>
            <a:r>
              <a:rPr lang="ru-RU" dirty="0"/>
              <a:t> до </a:t>
            </a:r>
            <a:r>
              <a:rPr lang="ru-RU" dirty="0" err="1"/>
              <a:t>харчування</a:t>
            </a:r>
            <a:r>
              <a:rPr lang="ru-RU" dirty="0"/>
              <a:t> та </a:t>
            </a:r>
            <a:r>
              <a:rPr lang="ru-RU" dirty="0" err="1"/>
              <a:t>відпочинку</a:t>
            </a:r>
            <a:r>
              <a:rPr lang="ru-RU" dirty="0"/>
              <a:t> з метою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ступеня</a:t>
            </a:r>
            <a:r>
              <a:rPr lang="ru-RU" dirty="0"/>
              <a:t>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власного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проникнення</a:t>
            </a:r>
            <a:r>
              <a:rPr lang="ru-RU" dirty="0"/>
              <a:t> </a:t>
            </a:r>
            <a:r>
              <a:rPr lang="ru-RU" dirty="0" err="1" smtClean="0"/>
              <a:t>гельмінтів</a:t>
            </a:r>
            <a:r>
              <a:rPr lang="ru-RU" dirty="0" smtClean="0"/>
              <a:t>;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 smtClean="0"/>
              <a:t>- </a:t>
            </a:r>
            <a:r>
              <a:rPr lang="ru-RU" dirty="0" err="1" smtClean="0"/>
              <a:t>з</a:t>
            </a:r>
            <a:r>
              <a:rPr lang="ru-RU" dirty="0" smtClean="0"/>
              <a:t> метою </a:t>
            </a:r>
            <a:r>
              <a:rPr lang="ru-RU" dirty="0" err="1" smtClean="0"/>
              <a:t>запоб</a:t>
            </a:r>
            <a:r>
              <a:rPr lang="uk-UA" dirty="0" err="1" smtClean="0"/>
              <a:t>ігання</a:t>
            </a:r>
            <a:r>
              <a:rPr lang="uk-UA" dirty="0" smtClean="0"/>
              <a:t> поширення гельмінтозів необхідно активізувати санітарно-просвітницьку роботу серед студентів коледжу, учнів шкіл району та місцевих жителів.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5690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239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біологічних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гельмінтів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вони </a:t>
            </a:r>
            <a:r>
              <a:rPr lang="ru-RU" dirty="0" err="1"/>
              <a:t>поділяються</a:t>
            </a:r>
            <a:r>
              <a:rPr lang="ru-RU" dirty="0"/>
              <a:t> на три </a:t>
            </a:r>
            <a:r>
              <a:rPr lang="ru-RU" dirty="0" err="1"/>
              <a:t>класи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36" y="1114410"/>
            <a:ext cx="1782780" cy="178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96325"/>
            <a:ext cx="1910776" cy="143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9459"/>
            <a:ext cx="2199878" cy="142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50" y="3127541"/>
            <a:ext cx="2203753" cy="182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993" y="5158935"/>
            <a:ext cx="2582044" cy="155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76" y="1496325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круглі</a:t>
            </a:r>
            <a:r>
              <a:rPr lang="ru-RU" sz="2000" dirty="0" smtClean="0"/>
              <a:t> </a:t>
            </a:r>
            <a:r>
              <a:rPr lang="ru-RU" sz="2000" dirty="0" smtClean="0"/>
              <a:t>черви </a:t>
            </a:r>
            <a:r>
              <a:rPr lang="ru-RU" sz="2000" dirty="0" smtClean="0"/>
              <a:t>(</a:t>
            </a:r>
            <a:r>
              <a:rPr lang="ru-RU" sz="2000" dirty="0" err="1" smtClean="0"/>
              <a:t>нематоди</a:t>
            </a:r>
            <a:r>
              <a:rPr lang="ru-RU" sz="2000" dirty="0" smtClean="0"/>
              <a:t>), до них належать </a:t>
            </a:r>
            <a:r>
              <a:rPr lang="ru-RU" sz="2000" dirty="0" err="1" smtClean="0"/>
              <a:t>збудники</a:t>
            </a:r>
            <a:r>
              <a:rPr lang="ru-RU" sz="2000" dirty="0" smtClean="0"/>
              <a:t> аскаридозу, </a:t>
            </a:r>
            <a:r>
              <a:rPr lang="ru-RU" sz="2000" dirty="0" err="1" smtClean="0"/>
              <a:t>трихоцефальозу</a:t>
            </a:r>
            <a:r>
              <a:rPr lang="ru-RU" sz="2000" dirty="0" smtClean="0"/>
              <a:t>,     </a:t>
            </a:r>
            <a:r>
              <a:rPr lang="ru-RU" sz="2000" dirty="0" err="1" smtClean="0"/>
              <a:t>ентеробіозу</a:t>
            </a:r>
            <a:r>
              <a:rPr lang="ru-RU" sz="2000" dirty="0" smtClean="0"/>
              <a:t>,     </a:t>
            </a:r>
            <a:r>
              <a:rPr lang="ru-RU" sz="2000" dirty="0" err="1" smtClean="0"/>
              <a:t>анкілостомозів</a:t>
            </a:r>
            <a:r>
              <a:rPr lang="ru-RU" sz="2000" dirty="0" smtClean="0"/>
              <a:t>,     </a:t>
            </a:r>
            <a:r>
              <a:rPr lang="ru-RU" sz="2000" dirty="0" err="1" smtClean="0"/>
              <a:t>стронгілоїдозу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трихінельозу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7584" y="332945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стрічкові</a:t>
            </a:r>
            <a:r>
              <a:rPr lang="ru-RU" sz="2000" dirty="0" smtClean="0"/>
              <a:t>      (</a:t>
            </a:r>
            <a:r>
              <a:rPr lang="ru-RU" sz="2000" dirty="0" err="1" smtClean="0"/>
              <a:t>цестоди</a:t>
            </a:r>
            <a:r>
              <a:rPr lang="ru-RU" sz="2000" dirty="0" smtClean="0"/>
              <a:t>)     —     </a:t>
            </a:r>
            <a:r>
              <a:rPr lang="ru-RU" sz="2000" dirty="0" err="1" smtClean="0"/>
              <a:t>збудники</a:t>
            </a:r>
            <a:r>
              <a:rPr lang="ru-RU" sz="2000" dirty="0" smtClean="0"/>
              <a:t>      </a:t>
            </a:r>
            <a:r>
              <a:rPr lang="ru-RU" sz="2000" dirty="0" err="1" smtClean="0"/>
              <a:t>теніозу</a:t>
            </a:r>
            <a:r>
              <a:rPr lang="ru-RU" sz="2000" dirty="0" smtClean="0"/>
              <a:t>,      </a:t>
            </a:r>
            <a:r>
              <a:rPr lang="ru-RU" sz="2000" dirty="0" err="1" smtClean="0"/>
              <a:t>теніаринхозу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гіменолепідозу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дифілеботріозу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ехінококозу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альвеококозу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;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860" y="516128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сисуни</a:t>
            </a:r>
            <a:r>
              <a:rPr lang="ru-RU" sz="2000" dirty="0" smtClean="0"/>
              <a:t>    (</a:t>
            </a:r>
            <a:r>
              <a:rPr lang="ru-RU" sz="2000" dirty="0" err="1" smtClean="0"/>
              <a:t>трематоди</a:t>
            </a:r>
            <a:r>
              <a:rPr lang="ru-RU" sz="2000" dirty="0" smtClean="0"/>
              <a:t>)    -    </a:t>
            </a:r>
            <a:r>
              <a:rPr lang="ru-RU" sz="2000" dirty="0" err="1" smtClean="0"/>
              <a:t>збудники</a:t>
            </a:r>
            <a:r>
              <a:rPr lang="ru-RU" sz="2000" dirty="0" smtClean="0"/>
              <a:t>    </a:t>
            </a:r>
            <a:r>
              <a:rPr lang="ru-RU" sz="2000" dirty="0" err="1" smtClean="0"/>
              <a:t>опісторхозу</a:t>
            </a:r>
            <a:r>
              <a:rPr lang="ru-RU" sz="2000" dirty="0" smtClean="0"/>
              <a:t>,    </a:t>
            </a:r>
            <a:r>
              <a:rPr lang="ru-RU" sz="2000" dirty="0" err="1" smtClean="0"/>
              <a:t>фасціольозу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парагомінозу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клонорхозу</a:t>
            </a:r>
            <a:r>
              <a:rPr lang="ru-RU" sz="2000" dirty="0" smtClean="0"/>
              <a:t>, </a:t>
            </a:r>
            <a:r>
              <a:rPr lang="ru-RU" sz="2000" dirty="0" err="1" smtClean="0"/>
              <a:t>метагонімозу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5841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0" y="32792"/>
            <a:ext cx="9021216" cy="1451992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В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кожному виду </a:t>
            </a:r>
            <a:r>
              <a:rPr lang="ru-RU" dirty="0" err="1"/>
              <a:t>гельмінтів</a:t>
            </a:r>
            <a:r>
              <a:rPr lang="ru-RU" dirty="0"/>
              <a:t> </a:t>
            </a:r>
            <a:r>
              <a:rPr lang="ru-RU" dirty="0" err="1"/>
              <a:t>властива</a:t>
            </a:r>
            <a:r>
              <a:rPr lang="ru-RU" dirty="0"/>
              <a:t> своя </a:t>
            </a:r>
            <a:r>
              <a:rPr lang="ru-RU" dirty="0" err="1"/>
              <a:t>специфічна</a:t>
            </a:r>
            <a:r>
              <a:rPr lang="ru-RU" dirty="0"/>
              <a:t> </a:t>
            </a:r>
            <a:r>
              <a:rPr lang="ru-RU" dirty="0" err="1"/>
              <a:t>локалізація</a:t>
            </a:r>
            <a:r>
              <a:rPr lang="ru-RU" dirty="0"/>
              <a:t>, у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чим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17728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- </a:t>
            </a:r>
            <a:r>
              <a:rPr lang="ru-RU" sz="2400" dirty="0" err="1" smtClean="0"/>
              <a:t>кишкові</a:t>
            </a:r>
            <a:r>
              <a:rPr lang="ru-RU" sz="2400" dirty="0" smtClean="0"/>
              <a:t> </a:t>
            </a:r>
            <a:r>
              <a:rPr lang="ru-RU" sz="2400" dirty="0"/>
              <a:t>(аскаридоз, </a:t>
            </a:r>
            <a:r>
              <a:rPr lang="ru-RU" sz="2400" dirty="0" err="1"/>
              <a:t>анкілостомідози</a:t>
            </a:r>
            <a:r>
              <a:rPr lang="ru-RU" sz="2400" dirty="0"/>
              <a:t>, </a:t>
            </a:r>
            <a:r>
              <a:rPr lang="ru-RU" sz="2400" dirty="0" err="1"/>
              <a:t>стронгілоїдоз</a:t>
            </a:r>
            <a:r>
              <a:rPr lang="ru-RU" sz="2400" dirty="0"/>
              <a:t>, </a:t>
            </a:r>
            <a:r>
              <a:rPr lang="ru-RU" sz="2400" dirty="0" err="1"/>
              <a:t>трихінельоз</a:t>
            </a:r>
            <a:r>
              <a:rPr lang="ru-RU" sz="2400" dirty="0"/>
              <a:t>,</a:t>
            </a:r>
          </a:p>
          <a:p>
            <a:r>
              <a:rPr lang="ru-RU" sz="2400" dirty="0" err="1"/>
              <a:t>теніїдози</a:t>
            </a:r>
            <a:r>
              <a:rPr lang="ru-RU" sz="2400" dirty="0"/>
              <a:t>, </a:t>
            </a:r>
            <a:r>
              <a:rPr lang="ru-RU" sz="2400" dirty="0" err="1" smtClean="0"/>
              <a:t>гіменолепідоз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ін</a:t>
            </a:r>
            <a:r>
              <a:rPr lang="ru-RU" sz="2400" dirty="0"/>
              <a:t>..);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68" y="964749"/>
            <a:ext cx="2364548" cy="195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42" y="1846457"/>
            <a:ext cx="2137420" cy="213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14942" y="4649644"/>
            <a:ext cx="3929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- </a:t>
            </a:r>
            <a:r>
              <a:rPr lang="ru-RU" sz="2400" dirty="0" err="1" smtClean="0"/>
              <a:t>позакишкові</a:t>
            </a:r>
            <a:r>
              <a:rPr lang="ru-RU" sz="2400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опісторхоз</a:t>
            </a:r>
            <a:r>
              <a:rPr lang="ru-RU" sz="2400" dirty="0"/>
              <a:t>, </a:t>
            </a:r>
            <a:r>
              <a:rPr lang="ru-RU" sz="2400" dirty="0" err="1"/>
              <a:t>фасціольоз</a:t>
            </a:r>
            <a:r>
              <a:rPr lang="ru-RU" sz="2400" dirty="0"/>
              <a:t>, </a:t>
            </a:r>
            <a:r>
              <a:rPr lang="ru-RU" sz="2400" dirty="0" err="1"/>
              <a:t>парагонімоз</a:t>
            </a:r>
            <a:r>
              <a:rPr lang="ru-RU" sz="2400" dirty="0"/>
              <a:t>, </a:t>
            </a:r>
            <a:r>
              <a:rPr lang="ru-RU" sz="2400" dirty="0" err="1"/>
              <a:t>шиетосомози</a:t>
            </a:r>
            <a:r>
              <a:rPr lang="ru-RU" sz="2400" dirty="0"/>
              <a:t> та</a:t>
            </a:r>
          </a:p>
          <a:p>
            <a:r>
              <a:rPr lang="ru-RU" sz="2400" dirty="0" err="1"/>
              <a:t>ін</a:t>
            </a:r>
            <a:r>
              <a:rPr lang="ru-RU" sz="2400" dirty="0"/>
              <a:t>..).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8" y="3789040"/>
            <a:ext cx="2106488" cy="216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49644"/>
            <a:ext cx="2626419" cy="200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397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err="1" smtClean="0"/>
              <a:t>Вплив</a:t>
            </a:r>
            <a:r>
              <a:rPr lang="ru-RU" dirty="0" smtClean="0"/>
              <a:t> на </a:t>
            </a:r>
            <a:r>
              <a:rPr lang="ru-RU" dirty="0" err="1" smtClean="0"/>
              <a:t>організм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46029"/>
            <a:ext cx="2339972" cy="175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06" y="1980290"/>
            <a:ext cx="1837673" cy="175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72" y="1976275"/>
            <a:ext cx="2438399" cy="160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001" y="105273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- </a:t>
            </a:r>
            <a:r>
              <a:rPr lang="ru-RU" sz="2400" dirty="0" err="1" smtClean="0"/>
              <a:t>порушенням</a:t>
            </a:r>
            <a:r>
              <a:rPr lang="ru-RU" sz="2400" dirty="0" smtClean="0"/>
              <a:t> </a:t>
            </a:r>
            <a:r>
              <a:rPr lang="ru-RU" sz="2400" dirty="0" err="1" smtClean="0"/>
              <a:t>харчування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72" y="37474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- </a:t>
            </a:r>
            <a:r>
              <a:rPr lang="ru-RU" sz="2400" dirty="0" err="1" smtClean="0"/>
              <a:t>механічним</a:t>
            </a:r>
            <a:r>
              <a:rPr lang="ru-RU" sz="2400" dirty="0" smtClean="0"/>
              <a:t> </a:t>
            </a:r>
            <a:r>
              <a:rPr lang="ru-RU" sz="2400" dirty="0" err="1"/>
              <a:t>пошкодженням</a:t>
            </a:r>
            <a:r>
              <a:rPr lang="ru-RU" sz="2400" dirty="0"/>
              <a:t> тканин у </a:t>
            </a:r>
            <a:r>
              <a:rPr lang="ru-RU" sz="2400" dirty="0" err="1"/>
              <a:t>зоні</a:t>
            </a:r>
            <a:r>
              <a:rPr lang="ru-RU" sz="2400" dirty="0"/>
              <a:t> </a:t>
            </a:r>
            <a:r>
              <a:rPr lang="ru-RU" sz="2400" dirty="0" err="1"/>
              <a:t>паразитування</a:t>
            </a:r>
            <a:r>
              <a:rPr lang="ru-RU" sz="2400" dirty="0"/>
              <a:t> </a:t>
            </a:r>
            <a:r>
              <a:rPr lang="ru-RU" sz="2400" dirty="0" err="1"/>
              <a:t>гельмінтів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05002" y="1157863"/>
            <a:ext cx="44496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- </a:t>
            </a:r>
            <a:r>
              <a:rPr lang="ru-RU" sz="2400" dirty="0" err="1" smtClean="0"/>
              <a:t>алергічними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токсичними</a:t>
            </a:r>
            <a:r>
              <a:rPr lang="ru-RU" sz="2400" dirty="0"/>
              <a:t> </a:t>
            </a:r>
            <a:r>
              <a:rPr lang="ru-RU" sz="2400" dirty="0" err="1"/>
              <a:t>реакціями</a:t>
            </a:r>
            <a:endParaRPr lang="ru-RU" sz="24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52" y="1746029"/>
            <a:ext cx="1931004" cy="144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6100" y="373526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/>
              <a:t> </a:t>
            </a:r>
            <a:r>
              <a:rPr lang="uk-UA" sz="2400" dirty="0" smtClean="0"/>
              <a:t>- </a:t>
            </a:r>
            <a:r>
              <a:rPr lang="ru-RU" sz="2400" dirty="0" err="1" smtClean="0"/>
              <a:t>зниження</a:t>
            </a:r>
            <a:r>
              <a:rPr lang="ru-RU" sz="2400" dirty="0" smtClean="0"/>
              <a:t> </a:t>
            </a:r>
            <a:r>
              <a:rPr lang="ru-RU" sz="2400" dirty="0" err="1"/>
              <a:t>місцевої</a:t>
            </a:r>
            <a:r>
              <a:rPr lang="ru-RU" sz="2400" dirty="0"/>
              <a:t> та </a:t>
            </a:r>
            <a:r>
              <a:rPr lang="ru-RU" sz="2400" dirty="0" err="1"/>
              <a:t>загальної</a:t>
            </a:r>
            <a:r>
              <a:rPr lang="ru-RU" sz="2400" dirty="0"/>
              <a:t> </a:t>
            </a:r>
            <a:r>
              <a:rPr lang="ru-RU" sz="2400" dirty="0" err="1"/>
              <a:t>реактивності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полегшує</a:t>
            </a:r>
            <a:r>
              <a:rPr lang="ru-RU" sz="2400" dirty="0"/>
              <a:t> </a:t>
            </a:r>
            <a:r>
              <a:rPr lang="ru-RU" sz="2400" dirty="0" err="1"/>
              <a:t>проникнення</a:t>
            </a:r>
            <a:r>
              <a:rPr lang="ru-RU" sz="2400" dirty="0"/>
              <a:t> в </a:t>
            </a:r>
            <a:r>
              <a:rPr lang="ru-RU" sz="2400" dirty="0" err="1"/>
              <a:t>організм</a:t>
            </a:r>
            <a:r>
              <a:rPr lang="ru-RU" sz="2400" dirty="0"/>
              <a:t> </a:t>
            </a:r>
            <a:r>
              <a:rPr lang="ru-RU" sz="2400" dirty="0" err="1"/>
              <a:t>вторинної</a:t>
            </a:r>
            <a:r>
              <a:rPr lang="ru-RU" sz="2400" dirty="0"/>
              <a:t> </a:t>
            </a:r>
            <a:r>
              <a:rPr lang="ru-RU" sz="2400" dirty="0" err="1"/>
              <a:t>інфекції</a:t>
            </a:r>
            <a:endParaRPr lang="ru-RU" sz="24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290" y="4610333"/>
            <a:ext cx="2629402" cy="206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43821" y="53489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dirty="0"/>
              <a:t> </a:t>
            </a:r>
            <a:r>
              <a:rPr lang="uk-UA" sz="2400" dirty="0" smtClean="0"/>
              <a:t>- </a:t>
            </a:r>
            <a:r>
              <a:rPr lang="ru-RU" sz="2400" dirty="0" smtClean="0"/>
              <a:t>є </a:t>
            </a:r>
            <a:r>
              <a:rPr lang="ru-RU" sz="2400" dirty="0" err="1"/>
              <a:t>відомості</a:t>
            </a:r>
            <a:r>
              <a:rPr lang="ru-RU" sz="2400" dirty="0"/>
              <a:t> про </a:t>
            </a:r>
            <a:r>
              <a:rPr lang="ru-RU" sz="2400" dirty="0" err="1"/>
              <a:t>можливу</a:t>
            </a:r>
            <a:r>
              <a:rPr lang="ru-RU" sz="2400" dirty="0"/>
              <a:t> </a:t>
            </a:r>
            <a:r>
              <a:rPr lang="ru-RU" sz="2400" dirty="0" err="1"/>
              <a:t>канцерогенну</a:t>
            </a:r>
            <a:r>
              <a:rPr lang="ru-RU" sz="2400" dirty="0"/>
              <a:t> </a:t>
            </a:r>
            <a:r>
              <a:rPr lang="ru-RU" sz="2400" dirty="0" err="1"/>
              <a:t>дію</a:t>
            </a:r>
            <a:r>
              <a:rPr lang="ru-RU" sz="2400" dirty="0"/>
              <a:t> </a:t>
            </a:r>
            <a:r>
              <a:rPr lang="ru-RU" sz="2400" dirty="0" err="1"/>
              <a:t>гельмінтів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39369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Розповсюдження</a:t>
            </a:r>
            <a:r>
              <a:rPr lang="ru-RU" dirty="0"/>
              <a:t> </a:t>
            </a:r>
            <a:r>
              <a:rPr lang="ru-RU" dirty="0" err="1"/>
              <a:t>гельмінтозів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За </a:t>
            </a:r>
            <a:r>
              <a:rPr lang="ru-RU" dirty="0" err="1"/>
              <a:t>данними</a:t>
            </a:r>
            <a:r>
              <a:rPr lang="ru-RU" dirty="0"/>
              <a:t> МОЗ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зареєстрованих</a:t>
            </a:r>
            <a:r>
              <a:rPr lang="ru-RU" dirty="0"/>
              <a:t> </a:t>
            </a:r>
            <a:r>
              <a:rPr lang="ru-RU" dirty="0" err="1"/>
              <a:t>гельмінтозів</a:t>
            </a:r>
            <a:r>
              <a:rPr lang="ru-RU" dirty="0"/>
              <a:t> </a:t>
            </a:r>
            <a:r>
              <a:rPr lang="ru-RU" dirty="0" err="1"/>
              <a:t>склала</a:t>
            </a:r>
            <a:r>
              <a:rPr lang="ru-RU" dirty="0"/>
              <a:t> 320 814 </a:t>
            </a:r>
            <a:r>
              <a:rPr lang="ru-RU" dirty="0" err="1"/>
              <a:t>випадків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ентеробіозу</a:t>
            </a:r>
            <a:r>
              <a:rPr lang="ru-RU" dirty="0"/>
              <a:t> -240003 (74,8%), аскаридозу 67647 (21,08%), </a:t>
            </a:r>
            <a:r>
              <a:rPr lang="ru-RU" dirty="0" err="1"/>
              <a:t>трихоцефазольозу</a:t>
            </a:r>
            <a:r>
              <a:rPr lang="ru-RU" dirty="0"/>
              <a:t> -11207 (3,5%). Особливо </a:t>
            </a:r>
            <a:r>
              <a:rPr lang="ru-RU" dirty="0" err="1"/>
              <a:t>турбує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256684 </a:t>
            </a:r>
            <a:r>
              <a:rPr lang="ru-RU" dirty="0" err="1"/>
              <a:t>випадки</a:t>
            </a:r>
            <a:r>
              <a:rPr lang="ru-RU" dirty="0"/>
              <a:t> (</a:t>
            </a:r>
            <a:r>
              <a:rPr lang="ru-RU" dirty="0" err="1"/>
              <a:t>більше</a:t>
            </a:r>
            <a:r>
              <a:rPr lang="ru-RU" dirty="0"/>
              <a:t> 80%) </a:t>
            </a:r>
            <a:r>
              <a:rPr lang="ru-RU" dirty="0" err="1"/>
              <a:t>глистних</a:t>
            </a:r>
            <a:r>
              <a:rPr lang="ru-RU" dirty="0"/>
              <a:t> </a:t>
            </a:r>
            <a:r>
              <a:rPr lang="ru-RU" dirty="0" err="1"/>
              <a:t>інвазій</a:t>
            </a:r>
            <a:r>
              <a:rPr lang="ru-RU" dirty="0"/>
              <a:t> </a:t>
            </a:r>
            <a:r>
              <a:rPr lang="ru-RU" dirty="0" err="1"/>
              <a:t>зареєстровано</a:t>
            </a:r>
            <a:r>
              <a:rPr lang="ru-RU" dirty="0"/>
              <a:t> у </a:t>
            </a:r>
            <a:r>
              <a:rPr lang="ru-RU" dirty="0" err="1"/>
              <a:t>дітей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1002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3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Шляхи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зараження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механізми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передачі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гельмінтів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30921" cy="5517232"/>
          </a:xfrm>
        </p:spPr>
        <p:txBody>
          <a:bodyPr/>
          <a:lstStyle/>
          <a:p>
            <a:pPr marL="137160" indent="0">
              <a:buNone/>
            </a:pPr>
            <a:r>
              <a:rPr lang="ru-RU" dirty="0" err="1" smtClean="0"/>
              <a:t>Яким</a:t>
            </a:r>
            <a:r>
              <a:rPr lang="ru-RU" dirty="0" smtClean="0"/>
              <a:t> чином </a:t>
            </a:r>
            <a:r>
              <a:rPr lang="ru-RU" dirty="0"/>
              <a:t>вони </a:t>
            </a:r>
            <a:r>
              <a:rPr lang="ru-RU" dirty="0" err="1"/>
              <a:t>потрапляють</a:t>
            </a:r>
            <a:r>
              <a:rPr lang="ru-RU" dirty="0"/>
              <a:t> до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737" y="184482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 -  </a:t>
            </a:r>
            <a:r>
              <a:rPr lang="ru-RU" sz="2000" dirty="0" err="1"/>
              <a:t>найпоширеніший</a:t>
            </a:r>
            <a:r>
              <a:rPr lang="ru-RU" sz="2000" dirty="0"/>
              <a:t> шлях </a:t>
            </a:r>
            <a:r>
              <a:rPr lang="ru-RU" sz="2000" dirty="0" err="1"/>
              <a:t>зараження</a:t>
            </a:r>
            <a:r>
              <a:rPr lang="ru-RU" sz="2000" dirty="0"/>
              <a:t> глистами </a:t>
            </a:r>
            <a:r>
              <a:rPr lang="ru-RU" sz="2000" dirty="0" err="1"/>
              <a:t>членів</a:t>
            </a:r>
            <a:r>
              <a:rPr lang="ru-RU" sz="2000" dirty="0"/>
              <a:t> </a:t>
            </a:r>
            <a:r>
              <a:rPr lang="ru-RU" sz="2000" dirty="0" err="1"/>
              <a:t>родини</a:t>
            </a:r>
            <a:r>
              <a:rPr lang="ru-RU" sz="2000" dirty="0"/>
              <a:t> - </a:t>
            </a:r>
            <a:r>
              <a:rPr lang="ru-RU" sz="2000" dirty="0" err="1"/>
              <a:t>це</a:t>
            </a:r>
            <a:r>
              <a:rPr lang="ru-RU" sz="2000" dirty="0"/>
              <a:t> </a:t>
            </a:r>
            <a:r>
              <a:rPr lang="ru-RU" sz="2000" dirty="0" err="1"/>
              <a:t>роздільний</a:t>
            </a:r>
            <a:r>
              <a:rPr lang="ru-RU" sz="2000" dirty="0"/>
              <a:t> </a:t>
            </a:r>
            <a:r>
              <a:rPr lang="ru-RU" sz="2000" dirty="0" err="1"/>
              <a:t>санвузол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860" y="33577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- </a:t>
            </a:r>
            <a:r>
              <a:rPr lang="ru-RU" sz="2000" dirty="0" err="1" smtClean="0"/>
              <a:t>придбання</a:t>
            </a:r>
            <a:r>
              <a:rPr lang="ru-RU" sz="2000" dirty="0" smtClean="0"/>
              <a:t> </a:t>
            </a:r>
            <a:r>
              <a:rPr lang="ru-RU" sz="2000" dirty="0" err="1"/>
              <a:t>їжі</a:t>
            </a:r>
            <a:r>
              <a:rPr lang="ru-RU" sz="2000" dirty="0"/>
              <a:t> поза мережею </a:t>
            </a:r>
            <a:r>
              <a:rPr lang="ru-RU" sz="2000" dirty="0" err="1"/>
              <a:t>продовольчих</a:t>
            </a:r>
            <a:r>
              <a:rPr lang="ru-RU" sz="2000" dirty="0"/>
              <a:t> </a:t>
            </a:r>
            <a:r>
              <a:rPr lang="ru-RU" sz="2000" dirty="0" err="1"/>
              <a:t>магазинів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/>
              <a:t>закладів</a:t>
            </a:r>
            <a:r>
              <a:rPr lang="ru-RU" sz="2000" dirty="0"/>
              <a:t> </a:t>
            </a:r>
            <a:r>
              <a:rPr lang="ru-RU" sz="2000" dirty="0" err="1"/>
              <a:t>громадського</a:t>
            </a:r>
            <a:r>
              <a:rPr lang="ru-RU" sz="2000" dirty="0"/>
              <a:t> </a:t>
            </a:r>
            <a:r>
              <a:rPr lang="ru-RU" sz="2000" dirty="0" err="1"/>
              <a:t>харчування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небезпечне</a:t>
            </a:r>
            <a:r>
              <a:rPr lang="ru-RU" sz="2000" dirty="0"/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229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 </a:t>
            </a:r>
            <a:r>
              <a:rPr lang="ru-RU" sz="2000" dirty="0" smtClean="0"/>
              <a:t>- </a:t>
            </a:r>
            <a:r>
              <a:rPr lang="ru-RU" sz="2000" dirty="0" err="1" smtClean="0"/>
              <a:t>немиті</a:t>
            </a:r>
            <a:r>
              <a:rPr lang="ru-RU" sz="2000" dirty="0" smtClean="0"/>
              <a:t> </a:t>
            </a:r>
            <a:r>
              <a:rPr lang="ru-RU" sz="2000" dirty="0" err="1"/>
              <a:t>овочі</a:t>
            </a:r>
            <a:r>
              <a:rPr lang="ru-RU" sz="2000" dirty="0"/>
              <a:t> і </a:t>
            </a:r>
            <a:r>
              <a:rPr lang="ru-RU" sz="2000" dirty="0" err="1"/>
              <a:t>фрукти</a:t>
            </a:r>
            <a:r>
              <a:rPr lang="ru-RU" sz="2000" dirty="0"/>
              <a:t> -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джерело</a:t>
            </a:r>
            <a:r>
              <a:rPr lang="ru-RU" sz="2000" dirty="0"/>
              <a:t> </a:t>
            </a:r>
            <a:r>
              <a:rPr lang="ru-RU" sz="2000" dirty="0" err="1"/>
              <a:t>гельмінтної</a:t>
            </a:r>
            <a:r>
              <a:rPr lang="ru-RU" sz="2000" dirty="0"/>
              <a:t> та </a:t>
            </a:r>
            <a:r>
              <a:rPr lang="ru-RU" sz="2000" dirty="0" err="1"/>
              <a:t>паразитарної</a:t>
            </a:r>
            <a:r>
              <a:rPr lang="ru-RU" sz="2000" dirty="0"/>
              <a:t> </a:t>
            </a:r>
            <a:r>
              <a:rPr lang="ru-RU" sz="2000" dirty="0" err="1"/>
              <a:t>інфекції</a:t>
            </a:r>
            <a:r>
              <a:rPr lang="ru-RU" sz="2000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62" y="1699779"/>
            <a:ext cx="2605238" cy="194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13" y="2564904"/>
            <a:ext cx="1819550" cy="158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71932"/>
            <a:ext cx="3704290" cy="238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613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16632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- через </a:t>
            </a:r>
            <a:r>
              <a:rPr lang="ru-RU" sz="2000" dirty="0" err="1"/>
              <a:t>продукти</a:t>
            </a:r>
            <a:r>
              <a:rPr lang="ru-RU" sz="2000" dirty="0"/>
              <a:t> </a:t>
            </a:r>
            <a:r>
              <a:rPr lang="ru-RU" sz="2000" dirty="0" err="1"/>
              <a:t>тваринного</a:t>
            </a:r>
            <a:r>
              <a:rPr lang="ru-RU" sz="2000" dirty="0"/>
              <a:t> </a:t>
            </a:r>
            <a:r>
              <a:rPr lang="ru-RU" sz="2000" dirty="0" err="1"/>
              <a:t>походження</a:t>
            </a:r>
            <a:r>
              <a:rPr lang="ru-RU" sz="2000" dirty="0"/>
              <a:t>: </a:t>
            </a:r>
            <a:r>
              <a:rPr lang="ru-RU" sz="2000" dirty="0" err="1" smtClean="0"/>
              <a:t>м'ясо</a:t>
            </a:r>
            <a:r>
              <a:rPr lang="ru-RU" sz="2000" dirty="0" smtClean="0"/>
              <a:t> яке </a:t>
            </a:r>
            <a:r>
              <a:rPr lang="ru-RU" sz="2000" dirty="0"/>
              <a:t>не </a:t>
            </a:r>
            <a:r>
              <a:rPr lang="ru-RU" sz="2000" dirty="0" err="1"/>
              <a:t>пройшли</a:t>
            </a:r>
            <a:r>
              <a:rPr lang="ru-RU" sz="2000" dirty="0"/>
              <a:t> </a:t>
            </a:r>
            <a:r>
              <a:rPr lang="ru-RU" sz="2000" dirty="0" err="1"/>
              <a:t>достатньої</a:t>
            </a:r>
            <a:r>
              <a:rPr lang="ru-RU" sz="2000" dirty="0"/>
              <a:t> </a:t>
            </a:r>
            <a:r>
              <a:rPr lang="ru-RU" sz="2000" dirty="0" err="1"/>
              <a:t>термічної</a:t>
            </a:r>
            <a:r>
              <a:rPr lang="ru-RU" sz="2000" dirty="0"/>
              <a:t> </a:t>
            </a:r>
            <a:r>
              <a:rPr lang="ru-RU" sz="2000" dirty="0" err="1" smtClean="0"/>
              <a:t>обробки</a:t>
            </a:r>
            <a:r>
              <a:rPr lang="ru-RU" sz="2000" dirty="0" smtClean="0"/>
              <a:t>.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/>
              <a:t>стосується</a:t>
            </a:r>
            <a:r>
              <a:rPr lang="ru-RU" sz="2000" dirty="0"/>
              <a:t> </a:t>
            </a:r>
            <a:r>
              <a:rPr lang="ru-RU" sz="2000" dirty="0" err="1"/>
              <a:t>риби</a:t>
            </a:r>
            <a:r>
              <a:rPr lang="ru-RU" sz="2000" dirty="0"/>
              <a:t>, то тут є </a:t>
            </a:r>
            <a:r>
              <a:rPr lang="ru-RU" sz="2000" dirty="0" err="1"/>
              <a:t>свої</a:t>
            </a:r>
            <a:r>
              <a:rPr lang="ru-RU" sz="2000" dirty="0"/>
              <a:t> </a:t>
            </a:r>
            <a:r>
              <a:rPr lang="ru-RU" sz="2000" dirty="0" err="1"/>
              <a:t>небезпеки</a:t>
            </a:r>
            <a:r>
              <a:rPr lang="ru-RU" sz="2000" dirty="0"/>
              <a:t>. </a:t>
            </a:r>
            <a:r>
              <a:rPr lang="ru-RU" sz="2000" dirty="0" err="1"/>
              <a:t>Приміром</a:t>
            </a:r>
            <a:r>
              <a:rPr lang="ru-RU" sz="2000" dirty="0"/>
              <a:t>, </a:t>
            </a:r>
            <a:r>
              <a:rPr lang="ru-RU" sz="2000" dirty="0" err="1"/>
              <a:t>річкова</a:t>
            </a:r>
            <a:r>
              <a:rPr lang="ru-RU" sz="2000" dirty="0"/>
              <a:t> </a:t>
            </a:r>
            <a:r>
              <a:rPr lang="ru-RU" sz="2000" dirty="0" err="1"/>
              <a:t>риба</a:t>
            </a:r>
            <a:r>
              <a:rPr lang="ru-RU" sz="2000" dirty="0"/>
              <a:t> практично вся </a:t>
            </a:r>
            <a:r>
              <a:rPr lang="ru-RU" sz="2000" dirty="0" err="1"/>
              <a:t>уражена</a:t>
            </a:r>
            <a:r>
              <a:rPr lang="ru-RU" sz="2000" dirty="0"/>
              <a:t> </a:t>
            </a:r>
            <a:r>
              <a:rPr lang="ru-RU" sz="2000" dirty="0" err="1"/>
              <a:t>опісторхозом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45" y="339841"/>
            <a:ext cx="2532336" cy="253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04911"/>
            <a:ext cx="2073503" cy="155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1" y="1458474"/>
            <a:ext cx="2366230" cy="157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123071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- </a:t>
            </a:r>
            <a:r>
              <a:rPr lang="ru-RU" sz="2000" dirty="0" err="1"/>
              <a:t>щ</a:t>
            </a:r>
            <a:r>
              <a:rPr lang="ru-RU" sz="2000" dirty="0" err="1" smtClean="0"/>
              <a:t>е</a:t>
            </a:r>
            <a:r>
              <a:rPr lang="ru-RU" sz="2000" dirty="0" smtClean="0"/>
              <a:t> </a:t>
            </a:r>
            <a:r>
              <a:rPr lang="ru-RU" sz="2000" dirty="0" err="1"/>
              <a:t>одне</a:t>
            </a:r>
            <a:r>
              <a:rPr lang="ru-RU" sz="2000" dirty="0"/>
              <a:t> </a:t>
            </a:r>
            <a:r>
              <a:rPr lang="ru-RU" sz="2000" dirty="0" err="1"/>
              <a:t>джерело</a:t>
            </a:r>
            <a:r>
              <a:rPr lang="ru-RU" sz="2000" dirty="0"/>
              <a:t> </a:t>
            </a:r>
            <a:r>
              <a:rPr lang="ru-RU" sz="2000" dirty="0" err="1"/>
              <a:t>зараження</a:t>
            </a:r>
            <a:r>
              <a:rPr lang="ru-RU" sz="2000" dirty="0"/>
              <a:t> </a:t>
            </a:r>
            <a:r>
              <a:rPr lang="ru-RU" sz="2000" dirty="0" err="1"/>
              <a:t>гельмінтами</a:t>
            </a:r>
            <a:r>
              <a:rPr lang="ru-RU" sz="2000" dirty="0"/>
              <a:t> - </a:t>
            </a:r>
            <a:r>
              <a:rPr lang="ru-RU" sz="2000" dirty="0" err="1"/>
              <a:t>вуличний</a:t>
            </a:r>
            <a:r>
              <a:rPr lang="ru-RU" sz="2000" dirty="0"/>
              <a:t> пил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567684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- </a:t>
            </a:r>
            <a:r>
              <a:rPr lang="ru-RU" sz="2000" dirty="0" err="1"/>
              <a:t>п</a:t>
            </a:r>
            <a:r>
              <a:rPr lang="ru-RU" sz="2000" dirty="0" err="1" smtClean="0"/>
              <a:t>ідвищений</a:t>
            </a:r>
            <a:r>
              <a:rPr lang="ru-RU" sz="2000" dirty="0" smtClean="0"/>
              <a:t> </a:t>
            </a:r>
            <a:r>
              <a:rPr lang="ru-RU" sz="2000" dirty="0" err="1"/>
              <a:t>ризик</a:t>
            </a:r>
            <a:r>
              <a:rPr lang="ru-RU" sz="2000" dirty="0"/>
              <a:t> </a:t>
            </a:r>
            <a:r>
              <a:rPr lang="ru-RU" sz="2000" dirty="0" err="1"/>
              <a:t>захворіти</a:t>
            </a:r>
            <a:r>
              <a:rPr lang="ru-RU" sz="2000" dirty="0"/>
              <a:t> на </a:t>
            </a:r>
            <a:r>
              <a:rPr lang="ru-RU" sz="2000" dirty="0" err="1"/>
              <a:t>паразитарні</a:t>
            </a:r>
            <a:r>
              <a:rPr lang="ru-RU" sz="2000" dirty="0"/>
              <a:t> </a:t>
            </a:r>
            <a:r>
              <a:rPr lang="ru-RU" sz="2000" dirty="0" err="1"/>
              <a:t>хвороби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і </a:t>
            </a:r>
            <a:r>
              <a:rPr lang="ru-RU" sz="2000" dirty="0" err="1"/>
              <a:t>власники</a:t>
            </a:r>
            <a:r>
              <a:rPr lang="ru-RU" sz="2000" dirty="0"/>
              <a:t> </a:t>
            </a:r>
            <a:r>
              <a:rPr lang="ru-RU" sz="2000" dirty="0" err="1"/>
              <a:t>домашніх</a:t>
            </a:r>
            <a:r>
              <a:rPr lang="ru-RU" sz="2000" dirty="0"/>
              <a:t> </a:t>
            </a:r>
            <a:r>
              <a:rPr lang="ru-RU" sz="2000" dirty="0" err="1"/>
              <a:t>тварин</a:t>
            </a:r>
            <a:endParaRPr lang="ru-RU" sz="20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87" y="4368648"/>
            <a:ext cx="3625519" cy="23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49472"/>
            <a:ext cx="2567726" cy="1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95852"/>
            <a:ext cx="2383579" cy="336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2684905" y="2684317"/>
            <a:ext cx="662959" cy="3757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451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 - не </a:t>
            </a:r>
            <a:r>
              <a:rPr lang="ru-RU" sz="2000" dirty="0" err="1"/>
              <a:t>можна</a:t>
            </a:r>
            <a:r>
              <a:rPr lang="ru-RU" sz="2000" dirty="0"/>
              <a:t> не </a:t>
            </a:r>
            <a:r>
              <a:rPr lang="ru-RU" sz="2000" dirty="0" err="1"/>
              <a:t>згадати</a:t>
            </a:r>
            <a:r>
              <a:rPr lang="ru-RU" sz="2000" dirty="0"/>
              <a:t> й про </a:t>
            </a:r>
            <a:r>
              <a:rPr lang="ru-RU" sz="2000" dirty="0" err="1"/>
              <a:t>грошові</a:t>
            </a:r>
            <a:r>
              <a:rPr lang="ru-RU" sz="2000" dirty="0"/>
              <a:t> </a:t>
            </a:r>
            <a:r>
              <a:rPr lang="ru-RU" sz="2000" dirty="0" err="1"/>
              <a:t>купюри</a:t>
            </a:r>
            <a:r>
              <a:rPr lang="ru-RU" sz="2000" dirty="0"/>
              <a:t> та </a:t>
            </a:r>
            <a:r>
              <a:rPr lang="ru-RU" sz="2000" dirty="0" err="1"/>
              <a:t>монети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28604"/>
            <a:ext cx="2793920" cy="186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214422"/>
            <a:ext cx="3302621" cy="148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0727" y="3861048"/>
            <a:ext cx="64836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- на </a:t>
            </a:r>
            <a:r>
              <a:rPr lang="ru-RU" sz="2000" dirty="0"/>
              <a:t>поручнях </a:t>
            </a:r>
            <a:r>
              <a:rPr lang="ru-RU" sz="2000" dirty="0" err="1"/>
              <a:t>громадського</a:t>
            </a:r>
            <a:r>
              <a:rPr lang="ru-RU" sz="2000" dirty="0"/>
              <a:t> </a:t>
            </a:r>
            <a:r>
              <a:rPr lang="ru-RU" sz="2000" dirty="0" err="1"/>
              <a:t>танспорту</a:t>
            </a:r>
            <a:r>
              <a:rPr lang="ru-RU" sz="2000" dirty="0"/>
              <a:t>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41" y="4736768"/>
            <a:ext cx="2352684" cy="176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61048"/>
            <a:ext cx="1889734" cy="262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478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360</TotalTime>
  <Words>1249</Words>
  <Application>Microsoft Office PowerPoint</Application>
  <PresentationFormat>Экран (4:3)</PresentationFormat>
  <Paragraphs>101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Гельмінтози, як причина патології населення та профілактика їх поширення.</vt:lpstr>
      <vt:lpstr>Слайд 2</vt:lpstr>
      <vt:lpstr>Слайд 3</vt:lpstr>
      <vt:lpstr>Слайд 4</vt:lpstr>
      <vt:lpstr>Вплив на організм</vt:lpstr>
      <vt:lpstr>Розповсюдження гельмінтозів на території України</vt:lpstr>
      <vt:lpstr>Шляхи зараження та механізми передачі гельмінтів. </vt:lpstr>
      <vt:lpstr>Слайд 8</vt:lpstr>
      <vt:lpstr>Слайд 9</vt:lpstr>
      <vt:lpstr>Слайд 10</vt:lpstr>
      <vt:lpstr>Гельмінтоз, як причина патології вагітності і шляхи її вирішення.</vt:lpstr>
      <vt:lpstr>Профілактика гельмінтозів у дітей.</vt:lpstr>
      <vt:lpstr>Народні засоби для лікування гельмінтозів.</vt:lpstr>
      <vt:lpstr>Тема нашої дослідницької роботи: «Розповсюдження гельмінтозів на території Богодухівського району»</vt:lpstr>
      <vt:lpstr>2008 </vt:lpstr>
      <vt:lpstr>2013</vt:lpstr>
      <vt:lpstr>Слайд 17</vt:lpstr>
      <vt:lpstr>Оцінювання результатів.</vt:lpstr>
      <vt:lpstr>Слайд 19</vt:lpstr>
      <vt:lpstr>Висновки: </vt:lpstr>
      <vt:lpstr> Рекомендації: 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Гельмінтози, як причина патології населення та профілактика їх поширення.</dc:title>
  <dc:creator>Gordienko</dc:creator>
  <cp:lastModifiedBy>133</cp:lastModifiedBy>
  <cp:revision>28</cp:revision>
  <dcterms:created xsi:type="dcterms:W3CDTF">2014-05-23T20:11:02Z</dcterms:created>
  <dcterms:modified xsi:type="dcterms:W3CDTF">2014-05-27T10:13:22Z</dcterms:modified>
</cp:coreProperties>
</file>