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8" r:id="rId3"/>
    <p:sldId id="353" r:id="rId4"/>
    <p:sldId id="272" r:id="rId5"/>
    <p:sldId id="269" r:id="rId6"/>
    <p:sldId id="276" r:id="rId7"/>
    <p:sldId id="354" r:id="rId8"/>
    <p:sldId id="273" r:id="rId9"/>
    <p:sldId id="274" r:id="rId10"/>
    <p:sldId id="290" r:id="rId11"/>
    <p:sldId id="300" r:id="rId12"/>
    <p:sldId id="292" r:id="rId13"/>
    <p:sldId id="317" r:id="rId14"/>
    <p:sldId id="291" r:id="rId15"/>
    <p:sldId id="284" r:id="rId16"/>
    <p:sldId id="287" r:id="rId17"/>
    <p:sldId id="305" r:id="rId18"/>
    <p:sldId id="306" r:id="rId19"/>
    <p:sldId id="318" r:id="rId20"/>
    <p:sldId id="304" r:id="rId21"/>
    <p:sldId id="303" r:id="rId22"/>
    <p:sldId id="302" r:id="rId23"/>
    <p:sldId id="309" r:id="rId24"/>
    <p:sldId id="308" r:id="rId25"/>
    <p:sldId id="310" r:id="rId26"/>
    <p:sldId id="295" r:id="rId27"/>
    <p:sldId id="294" r:id="rId28"/>
    <p:sldId id="296" r:id="rId29"/>
    <p:sldId id="286" r:id="rId30"/>
    <p:sldId id="297" r:id="rId31"/>
    <p:sldId id="323" r:id="rId32"/>
    <p:sldId id="320" r:id="rId33"/>
    <p:sldId id="322" r:id="rId34"/>
    <p:sldId id="321" r:id="rId35"/>
    <p:sldId id="311" r:id="rId36"/>
    <p:sldId id="313" r:id="rId37"/>
    <p:sldId id="325" r:id="rId38"/>
    <p:sldId id="299" r:id="rId39"/>
    <p:sldId id="326" r:id="rId40"/>
    <p:sldId id="329" r:id="rId41"/>
    <p:sldId id="261" r:id="rId42"/>
    <p:sldId id="260" r:id="rId43"/>
    <p:sldId id="351" r:id="rId44"/>
    <p:sldId id="328" r:id="rId45"/>
    <p:sldId id="258" r:id="rId46"/>
    <p:sldId id="340" r:id="rId47"/>
    <p:sldId id="349" r:id="rId48"/>
    <p:sldId id="331" r:id="rId49"/>
    <p:sldId id="336" r:id="rId50"/>
    <p:sldId id="334" r:id="rId51"/>
    <p:sldId id="347" r:id="rId52"/>
    <p:sldId id="348" r:id="rId53"/>
    <p:sldId id="346" r:id="rId54"/>
    <p:sldId id="342" r:id="rId55"/>
    <p:sldId id="345" r:id="rId56"/>
    <p:sldId id="352" r:id="rId5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A486-5FF9-4057-B386-AD682FBFEFC1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DA12-CB62-4001-81F0-BF4F3D0B879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Культура радіаційної безпеки</a:t>
            </a:r>
          </a:p>
          <a:p>
            <a:endParaRPr lang="uk-UA" dirty="0" smtClean="0"/>
          </a:p>
          <a:p>
            <a:r>
              <a:rPr lang="uk-UA" dirty="0" smtClean="0"/>
              <a:t>Персонал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Критична група — це частина населення, яка за своїми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статево-віковими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соціально-професійними умовами, місцем проживання та іншими ознаками отримує чи може отримати найбільші рівні опромінення від даного джерела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ALARA ―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Reasonably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Achievable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ALARA є практикою вимоги дотримання принципу підтримки доз опромінення пацієнтів і персоналу настільки низькими, наскільки розумно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досяжно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Цей принцип стосується організації радіологічного захисту усіх контингентів осіб: персоналу, пацієнтів і населення.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трьох принципах:</a:t>
            </a:r>
          </a:p>
          <a:p>
            <a:pPr lvl="0"/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виправданості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неперевищення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</a:t>
            </a:r>
          </a:p>
          <a:p>
            <a:pPr lvl="0"/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оптимізації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 виправданості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передбачає всебічне зважування співвідно­шення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користь/шкода (ризик, збиток)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окремої особи чи суспільства в ці­лому.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 </a:t>
            </a:r>
            <a:r>
              <a:rPr lang="uk-U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неперевищення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 на увазі неприпустимість перевищення 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лімітів доз,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встановлених для умов практичної діяльності, з метою максимального зниження рівня ризику стохастичних, і обмеження індивідуальних доз на рівні, нижчому за поріг детермінованих ефектів, для умов проведення втручання.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Критична група — це частина населення, яка за своїми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статево-віковими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соціально-професійними умовами, місцем проживання та іншими ознаками отримує чи може отримати найбільші рівні опромінення від даного джерела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34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ОПРОМІНЕННЯ ВАГІТНИХ</a:t>
            </a:r>
            <a:endParaRPr lang="ru-RU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CD52A-2A8F-419D-AFE6-70B2D4ACA6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Період високої радіочутливості ембріона людини надто розтягнутий у часі. Починається він з моменту зачаття, тобто часу злиття генетичного матеріалу яйцеклітини і сперматозоїда, і закінчується приблизно на 38-у добу після імплантації. Цей період розвитку ембріона характеризується початком формування всіх органів шляхом диференціювання первинних клітин.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Рекомендації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38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41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рентгенограмі кистей обох рук (рис. 3.6А) і збільшеній рентгенограмі правої кисті (рис. 3.6Б) виявляється тяжкий плямистий остеопороз усіх фаланг ІІ, ІІІ і ІV пальців, найбільш виражений в середній і особливо нігтьовій, що вказує на порушення трофіки кісток з руйнацією їх структури.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42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Сучасні норми радіаційної безпеки вимагають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неперевищення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основної межі ефективної дози, яка становить у середньому 20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мЗв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рік за будь-які послідовні 5 років, але не більше 50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мЗв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рік.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Атестація робочих місць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44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Перевірка витоку радіації із захисного кожуха трубки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53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ТЛ-детектори</a:t>
            </a:r>
            <a:r>
              <a:rPr lang="uk-UA" baseline="0" dirty="0" smtClean="0">
                <a:latin typeface="Times New Roman" pitchFamily="18" charset="0"/>
                <a:cs typeface="Times New Roman" pitchFamily="18" charset="0"/>
              </a:rPr>
              <a:t> для ІД персоналу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54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Directive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(97/43/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Euratom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Опромінення від діагностичних медичних процедур становить 95% від доз, створюваних всіма штучними джерелами радіації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Науковий Комітет ООН з дії атомної радіації (НКДАР ООН)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Radiation Protection </a:t>
            </a: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109 EC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R="0" algn="l" eaLnBrk="1" hangingPunct="1">
              <a:defRPr/>
            </a:pPr>
            <a:r>
              <a:rPr lang="uk-UA" sz="1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Діагностичні референтні рівні</a:t>
            </a:r>
            <a:r>
              <a:rPr lang="uk-UA" sz="1200" b="1" i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: </a:t>
            </a:r>
            <a:r>
              <a:rPr lang="uk-UA" sz="1200" i="1" dirty="0" err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рівні</a:t>
            </a:r>
            <a:r>
              <a:rPr lang="uk-UA" sz="1200" i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доз в медичній </a:t>
            </a:r>
            <a:r>
              <a:rPr lang="uk-UA" sz="1200" i="1" dirty="0" err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радіодіагностиці</a:t>
            </a:r>
            <a:r>
              <a:rPr lang="uk-UA" sz="1200" i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або, у випадку </a:t>
            </a:r>
            <a:r>
              <a:rPr lang="uk-UA" sz="1200" i="1" dirty="0" err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радіофармпрепарату</a:t>
            </a:r>
            <a:r>
              <a:rPr lang="uk-UA" sz="1200" i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, рівень активності для типових досліджень і для груп стандартних пацієнтів або стандартних фантомів для загально визнаних типів обладнання. </a:t>
            </a:r>
          </a:p>
          <a:p>
            <a:pPr marR="0" algn="l" eaLnBrk="1" hangingPunct="1">
              <a:defRPr/>
            </a:pPr>
            <a:r>
              <a:rPr lang="uk-UA" sz="1200" i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Кладеться, що ці рівні не будуть перевищені за стандартних процедур, якщо застосовується </a:t>
            </a:r>
            <a:r>
              <a:rPr lang="uk-UA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належна і нормальна практика організації діагностичної і технічної роботи.</a:t>
            </a:r>
          </a:p>
          <a:p>
            <a:pPr marR="0" algn="l" eaLnBrk="1" hangingPunct="1">
              <a:defRPr/>
            </a:pPr>
            <a:r>
              <a:rPr lang="uk-UA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Як ДРР для рентгенографії приймається ВПД або ДПД, </a:t>
            </a:r>
          </a:p>
          <a:p>
            <a:pPr marR="0" algn="l" eaLnBrk="1" hangingPunct="1">
              <a:defRPr/>
            </a:pPr>
            <a:r>
              <a:rPr lang="uk-UA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 для флюороскопії  -- загальний час дослідження</a:t>
            </a:r>
            <a:endParaRPr lang="ru-RU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R="0" algn="l" eaLnBrk="1" hangingPunct="1">
              <a:defRPr/>
            </a:pPr>
            <a:r>
              <a:rPr lang="uk-UA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Якщо ДРР істотно перевищуються, необхідно обов’язково провести місцеву перевірку </a:t>
            </a:r>
            <a:r>
              <a:rPr lang="uk-UA" sz="12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(стаття 6)</a:t>
            </a:r>
            <a:endParaRPr lang="ru-RU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26–30 березня 2001 р. «Міжнародна конференція з радіаційного захисту при медичному опромінюванні» (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Малапага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Іспанія)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Рішення: Застосування рекомендованих діагностичних рівнів повинно бути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язковим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NRPB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W14–2002)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Визначення прямими вимірюваннями рекомендованих рівнів — кожні 5 років;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рік: 140 000 вимірювань доз для рентгенографії,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       128 000 записів тривалості флюороскопій 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       (у 381 лікарні Великої Британії)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середня доза на 1 рентгенографію 2,87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мЗв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період з 1995 року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дозове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навантаження від рентгенологічних процедур зменшилося на 30%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DA12-CB62-4001-81F0-BF4F3D0B8799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EA61-C243-4699-A83D-F420DB7FCC6F}" type="datetimeFigureOut">
              <a:rPr lang="uk-UA" smtClean="0"/>
              <a:pPr/>
              <a:t>05.09.2013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03BC-EE8C-4CF3-94C7-540A95D9848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1785926"/>
            <a:ext cx="62937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Культура </a:t>
            </a:r>
          </a:p>
          <a:p>
            <a:pPr algn="ctr"/>
            <a:r>
              <a:rPr lang="uk-UA" sz="6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радіаційної безпеки</a:t>
            </a:r>
            <a:endParaRPr lang="uk-UA" sz="660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97456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 Protection </a:t>
            </a:r>
            <a:r>
              <a:rPr lang="de-D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109 EC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(1997)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Стаття 6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Levels for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radiodiagnostic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examinations</a:t>
            </a:r>
            <a:endParaRPr lang="uk-U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Діагностичні референтні рівні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доз в медичній </a:t>
            </a:r>
            <a:r>
              <a:rPr lang="uk-UA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радіодіагностиці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або, у випадку </a:t>
            </a:r>
            <a:r>
              <a:rPr lang="uk-UA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радіофармпрепарату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, рівень активності для типових досліджень і для груп стандартних пацієнтів або стандартних фантомів для загально визнаних типів обладнання. </a:t>
            </a:r>
          </a:p>
          <a:p>
            <a:pPr>
              <a:defRPr/>
            </a:pP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Кладеться, що ці рівні не будуть перевищені за стандартних процедур, якщо застосовується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належна і нормальна практика організації діагностичної і технічної роботи.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285860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Levels for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radiodiagnostic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examinations</a:t>
            </a:r>
            <a:endParaRPr lang="uk-U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еталон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орієнтир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рекомендація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модель,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взірець, зразок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клад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наслідування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інстанції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згадування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натяк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довідковий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еталонний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взірцевий, зразковий,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рекомендований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референтний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357298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 Protection </a:t>
            </a:r>
            <a:r>
              <a:rPr lang="de-DE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109 EC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(продовження)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Як ДРР для рентгенографії приймається ВПД або ДПД,  а для флюороскопії  -- загальний час дослідження.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Якщо ДРР істотно перевищуються, необхідно обов’язково провести місцеву перевірку.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7889902" cy="2592388"/>
          </a:xfrm>
        </p:spPr>
        <p:txBody>
          <a:bodyPr>
            <a:normAutofit/>
          </a:bodyPr>
          <a:lstStyle/>
          <a:p>
            <a:pPr marR="0" indent="457200" algn="l" eaLnBrk="1" hangingPunct="1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ДРР – засіб оптимізації діагностичного  опромінення пацієнтів і контролю якості радіологічної діагностики,  а загалом – показник  </a:t>
            </a:r>
            <a:r>
              <a:rPr lang="uk-UA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культури медичного опромінення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Директива щодо медичного опромінення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Євратом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(ДМО)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Medical Exposure Directive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)) (97/43/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Euratom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Стаття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1(2) 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ДМО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бути перенесен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равня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2000 р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285860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26–30 березня 2001 р. «Міжнародна конференція з радіаційного захисту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медичному опромінюванні»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Малапага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Іспанія)</a:t>
            </a:r>
          </a:p>
          <a:p>
            <a:pPr algn="ctr"/>
            <a:endParaRPr lang="uk-U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Рішення: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Застосування діагностичних референтних рівнів повинно бути </a:t>
            </a:r>
            <a:r>
              <a:rPr lang="uk-UA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язковим</a:t>
            </a:r>
            <a:endParaRPr lang="uk-UA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000108"/>
            <a:ext cx="82868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NRPB (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W14–2002)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 прямими вимірюваннями 	рекомендованих рівнів —  кожні 5 років;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2000 рік: 140 000 вимірювань доз для 	рентгенографії</a:t>
            </a:r>
            <a: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128 000 записів тривалості 	флюороскопій (у 381 лікарні Великої Британії)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середня доза на 1 рентгенографію 2,87 </a:t>
            </a:r>
            <a:r>
              <a:rPr lang="uk-UA" sz="28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мЗв</a:t>
            </a:r>
            <a:endParaRPr lang="uk-UA" sz="28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період з 1995 року </a:t>
            </a:r>
            <a:r>
              <a:rPr lang="uk-UA" sz="28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дозове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навантаження від 	рентгенівських процедур зменшилося на 30%</a:t>
            </a:r>
            <a:endParaRPr lang="uk-UA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50017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КАБІНЕТ МІНІСТРІВ УКРАЇНИ</a:t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 О С Т А Н О В А </a:t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23 квітня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 № 379</a:t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затвердження Порядку створення єдиної державної системи контролю та обліку індивідуальних доз опромінення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472" y="171448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Міністерство охорони здоров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України</a:t>
            </a:r>
            <a:b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А К А З</a:t>
            </a:r>
            <a:b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295 від 18.07.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р.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створення системи контролю та обліку індивідуальних доз опромінення населення при рентгенодіагностичних </a:t>
            </a:r>
            <a:r>
              <a:rPr lang="uk-UA" sz="2800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процедурах”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714356"/>
            <a:ext cx="764386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 № 295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2.8. Припустимо багатократне обстеження пацієнтів протягом року, коли сумарне значення ефективної дози не перевищує рекомендованого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дозового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контрольного рівня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Таблиця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АД  —   150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БД  —   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ВД  —   1,0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Таблиця 2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 ефективні еквівалентні дози (поглинуті) при рентгенографії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Норми радіаційної безпеки України (НРБУ-97)</a:t>
            </a:r>
            <a:b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державні гігієнічні нормативи</a:t>
            </a:r>
            <a:b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(1998)</a:t>
            </a:r>
            <a:b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b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України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захист людини від впливу іонізуючих </a:t>
            </a:r>
            <a:r>
              <a:rPr lang="uk-UA" sz="28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випромінювань”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(1998)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САНІТАРНІ ПРАВИЛА ПРОТИРАДІАЦІЙНОГО ЗАХИСТУ УКРАЇНИ (ОСПУ) державні санітарні правила</a:t>
            </a:r>
            <a:b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(2001)</a:t>
            </a:r>
            <a:endParaRPr lang="uk-UA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8077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4213" y="620713"/>
            <a:ext cx="7848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Варіації радіаційного виходу обстежених рентгенівських апаратів </a:t>
            </a:r>
            <a:endPara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напрузі на трубці 70 кВ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500430" y="3487740"/>
            <a:ext cx="251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Розкид у 200 разів !!!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619875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550" y="176213"/>
            <a:ext cx="7129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cs typeface="Times New Roman" pitchFamily="18" charset="0"/>
              </a:rPr>
              <a:t>Розподіл вхідних поверхневих доз при рентгенографії 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cs typeface="Times New Roman" pitchFamily="18" charset="0"/>
              </a:rPr>
              <a:t>органів грудної клітки </a:t>
            </a:r>
          </a:p>
          <a:p>
            <a:pPr indent="449263" algn="ctr">
              <a:defRPr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uk-U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cs typeface="Times New Roman" pitchFamily="18" charset="0"/>
              </a:rPr>
              <a:t>задньо-передня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cs typeface="Times New Roman" pitchFamily="18" charset="0"/>
              </a:rPr>
              <a:t> проекція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6143636" y="1928802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258888" y="1628775"/>
          <a:ext cx="6608762" cy="4794250"/>
        </p:xfrm>
        <a:graphic>
          <a:graphicData uri="http://schemas.openxmlformats.org/presentationml/2006/ole">
            <p:oleObj spid="_x0000_s54273" name="Chart" r:id="rId3" imgW="5371990" imgH="3895872" progId="Excel.Shee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116013" y="404813"/>
            <a:ext cx="72009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Розподіл вхідних поверхневих доз при рентгенографії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грудного відділу хребта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(передньо-задня проекція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6215074" y="2485195"/>
            <a:ext cx="503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1116013" y="2012950"/>
          <a:ext cx="6769100" cy="4605338"/>
        </p:xfrm>
        <a:graphic>
          <a:graphicData uri="http://schemas.openxmlformats.org/presentationml/2006/ole">
            <p:oleObj spid="_x0000_s73730" name="Chart" r:id="rId3" imgW="5486400" imgH="3733734" progId="Excel.Sheet.8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84213" y="692150"/>
            <a:ext cx="7488237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Розподіл вхідних поверхневих доз при рентгенографії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поперекового відділу хребта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(передньо-задня проекція)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6357950" y="2928934"/>
            <a:ext cx="50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71638"/>
            <a:ext cx="72009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7088" y="404813"/>
            <a:ext cx="73453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Розподіл вхідних поверхневих доз при рентгенографії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поперекового відділу хребта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(бокова проекція)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86512" y="2500306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1"/>
          <p:cNvGraphicFramePr>
            <a:graphicFrameLocks noChangeAspect="1"/>
          </p:cNvGraphicFramePr>
          <p:nvPr/>
        </p:nvGraphicFramePr>
        <p:xfrm>
          <a:off x="1357290" y="1857364"/>
          <a:ext cx="6629400" cy="4473575"/>
        </p:xfrm>
        <a:graphic>
          <a:graphicData uri="http://schemas.openxmlformats.org/presentationml/2006/ole">
            <p:oleObj spid="_x0000_s74754" name="Chart" r:id="rId3" imgW="5562563" imgH="3752777" progId="Excel.Shee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971550" y="404813"/>
            <a:ext cx="7129463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Розподіл вхідних поверхневих доз при рентгенографії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таза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(передньо-задня проекція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43636" y="2857496"/>
            <a:ext cx="720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714356"/>
            <a:ext cx="80010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України</a:t>
            </a:r>
            <a:endParaRPr lang="en-US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захист людини від впливу іонізуючого </a:t>
            </a:r>
            <a:r>
              <a:rPr lang="uk-UA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uk-UA" sz="3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Стаття 1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 основних термінів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критична група людей</a:t>
            </a:r>
            <a:r>
              <a:rPr lang="uk-UA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однорідна за умовами життя, віком і статтю група</a:t>
            </a:r>
            <a:r>
              <a:rPr lang="uk-UA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uk-UA" sz="24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може отримати максимальні ефективні дози</a:t>
            </a:r>
            <a:r>
              <a:rPr lang="uk-UA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опромінення певним шляхом опромінювання </a:t>
            </a:r>
            <a:r>
              <a:rPr lang="uk-UA" sz="24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 практичної діяльності</a:t>
            </a:r>
            <a:endParaRPr lang="en-US" sz="2400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4428848"/>
            <a:ext cx="81439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НРБ-97</a:t>
            </a:r>
          </a:p>
          <a:p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Критична група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це частина населення, яка за своїми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статево-віковими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соціально-професійними умовами, місцем проживання та іншими ознаками отримує чи може отримати найбільші рівні опромінення від даного джерела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142984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Стаття 17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захисту людини під час лікування та здійснення медичної діагностики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Доза опромінення, отримана пацієнтом </a:t>
            </a:r>
            <a:r>
              <a:rPr lang="uk-UA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медичному втручанні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повинна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реєстуватися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а інформація щодо дози опромінення </a:t>
            </a:r>
            <a:r>
              <a:rPr lang="uk-UA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повинна зберігатися в архівах медичних установ протягом </a:t>
            </a:r>
          </a:p>
          <a:p>
            <a:r>
              <a:rPr lang="uk-UA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50 років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а по закінченні зазначеного строку передаватися до Національного архівного фонду.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71546"/>
            <a:ext cx="8501122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uk-UA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Стаття 18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контролю та обліку доз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	опромінення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контролю та обліку доз опромінення населення спрямована на визначення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критичних груп людей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 залежності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 умов та місця проживання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чи розташування робочих місць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та реєстрації індивідуальних доз опромінення осіб,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віднесених до критичних груп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осіб з критичної групи людей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здійснюється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обов’язковий контроль та облік індивідуальних доз опромінення за умови, що величина ефективної дози опромінення будь-якої людини з критичної групи перевищує </a:t>
            </a:r>
            <a:r>
              <a:rPr lang="uk-UA" sz="20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дозову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межу, яка встановлена відповідними нормативами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 індивідуальних доз опромінення людей, віднесених до критичної групи, ведеться в </a:t>
            </a:r>
            <a:r>
              <a:rPr 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районому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(міському) </a:t>
            </a:r>
            <a:r>
              <a:rPr 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дозовому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реєстрі опромінення, </a:t>
            </a:r>
            <a:r>
              <a:rPr lang="uk-U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організацію якого здійснюють місцеві органи виконавчої влади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643050"/>
            <a:ext cx="7858180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« </a:t>
            </a:r>
            <a:r>
              <a:rPr lang="uk-UA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любителів ковбаси </a:t>
            </a:r>
          </a:p>
          <a:p>
            <a:r>
              <a:rPr lang="uk-UA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і шанувальників законів краще </a:t>
            </a:r>
          </a:p>
          <a:p>
            <a:r>
              <a:rPr lang="uk-UA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знати,  як робиться те і те</a:t>
            </a:r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ct val="30000"/>
              </a:spcAft>
            </a:pPr>
            <a:endPara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ct val="30000"/>
              </a:spcAft>
            </a:pP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Син </a:t>
            </a:r>
            <a:r>
              <a:rPr lang="uk-UA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Дзень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Фу</a:t>
            </a:r>
            <a:endPara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214422"/>
            <a:ext cx="8429684" cy="428628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Державні </a:t>
            </a: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санітарні правила та норми</a:t>
            </a:r>
            <a:b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ДСП 6.6.1.6.6.3.000-02</a:t>
            </a:r>
            <a:b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„Гігієнічні</a:t>
            </a: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вимоги до влаштування та експлуатації рентгенівських </a:t>
            </a:r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кабінетів</a:t>
            </a:r>
            <a:b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проведення рентгенологічних </a:t>
            </a:r>
            <a:r>
              <a:rPr lang="uk-UA" sz="3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досліджень”</a:t>
            </a: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uk-UA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97593"/>
            <a:ext cx="8572560" cy="437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ct val="30000"/>
              </a:spcAft>
            </a:pPr>
            <a:endParaRPr lang="uk-UA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uk-UA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uk-UA" sz="32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uk-UA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роботехніки</a:t>
            </a:r>
            <a:endParaRPr lang="uk-UA" sz="32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30000"/>
              </a:spcAft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не може заподіяти шкоду людині або своєю бездіяльністю допустити, щоб людині була заподіяна шкода»;</a:t>
            </a:r>
          </a:p>
          <a:p>
            <a:pPr>
              <a:spcAft>
                <a:spcPct val="30000"/>
              </a:spcAft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повинний коритися всім наказам, які дає людина, якщо ці накази не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протирічать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Першому Закону»;</a:t>
            </a:r>
          </a:p>
          <a:p>
            <a:pPr>
              <a:spcAft>
                <a:spcPct val="30000"/>
              </a:spcAft>
            </a:pP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 повинний турбуватися про свою безпеку в тій мірі, в якій це не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протирічить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Першому і Другому Законам».</a:t>
            </a:r>
          </a:p>
          <a:p>
            <a:pPr algn="r">
              <a:spcAft>
                <a:spcPct val="30000"/>
              </a:spcAft>
            </a:pP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Айзек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Азимов</a:t>
            </a: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928802"/>
            <a:ext cx="84296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Принципи радіологічного захисту:</a:t>
            </a:r>
          </a:p>
          <a:p>
            <a:pPr marL="1897200" lvl="1" indent="457200"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виправданість</a:t>
            </a:r>
            <a:endParaRPr lang="uk-UA" sz="36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97200" lvl="1" indent="457200"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неперевищення</a:t>
            </a:r>
            <a:r>
              <a:rPr lang="uk-UA" sz="36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97200" lvl="1" indent="457200"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оптимізація</a:t>
            </a:r>
            <a:endParaRPr lang="uk-UA" sz="28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857232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виправданості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передбачає всебічне зважування співвідношення</a:t>
            </a:r>
            <a:r>
              <a:rPr lang="uk-UA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користь/шкода (ризик, збиток)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окремої особи чи суспільства в цілому.</a:t>
            </a:r>
          </a:p>
          <a:p>
            <a:pPr marL="5143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Радіологічне дослідження повинно бути об</a:t>
            </a:r>
            <a:r>
              <a:rPr lang="uk-UA" sz="2800" dirty="0" smtClean="0">
                <a:solidFill>
                  <a:schemeClr val="bg1"/>
                </a:solidFill>
                <a:latin typeface="Constantia"/>
                <a:cs typeface="Times New Roman" pitchFamily="18" charset="0"/>
              </a:rPr>
              <a:t>ґ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рунтованим </a:t>
            </a:r>
          </a:p>
          <a:p>
            <a:pPr marL="5143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Радіологічне дослідження призначається тільки лікарем. Лікар-радіолог має право на скасування дослідження</a:t>
            </a:r>
          </a:p>
          <a:p>
            <a:pPr marL="51435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Зважується можливість застосування альтернативних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неіонізивних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методик (зокрема УЗД, МРТ, ендоскопія)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1"/>
            <a:ext cx="821537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200"/>
              </a:spcAft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uk-UA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неперевищення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 на увазі неприпустимість перевищення  </a:t>
            </a:r>
            <a:r>
              <a:rPr lang="uk-UA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лімітів доз,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встановлених для умов практичної діяльності, з метою максимального зниження рівня ризику стохастичних, і обмеження індивідуальних доз на рівні, нижчому за поріг детермінованих ефектів, за умов проведення втручання.</a:t>
            </a:r>
          </a:p>
          <a:p>
            <a:pPr indent="457200"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Діагностичні референтні рівні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457200"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Порогові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дози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детермінованих ефектів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	радіотерапії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214686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ALARA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Reasonably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Achievable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―  це практика підтримки доз опромінення людини настільки низькими, наскільки розумно можливо. Цей принцип стосується організації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радіологічного захисту усіх контингентів осіб: 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персоналу, пацієнтів і населення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Реалізація: перегляд кожні 5 років ДРР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00" y="857232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оптимізації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вимагає забезпечення настільки низького рівня індивідуальних доз опромінення пацієнта, наскільки це можна забезпечити з урахуванням економічних та соціальних факторів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857364"/>
            <a:ext cx="8226425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400" dirty="0" smtClean="0">
                <a:solidFill>
                  <a:srgbClr val="FBF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Діагностичне медичне опромінення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FBF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ПОРАДИ ЩОДО ОПРОМІНЕННЯ ВАГІТНИХ</a:t>
            </a:r>
            <a:endParaRPr lang="ru-RU" sz="2800" dirty="0">
              <a:solidFill>
                <a:srgbClr val="FBF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14348" y="3071810"/>
            <a:ext cx="75596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Diagnostic Medical Exposures</a:t>
            </a:r>
            <a:endParaRPr lang="ru-RU" sz="1050" dirty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Advice on Exposure to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Ionising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Radiation during Pregnancy</a:t>
            </a:r>
            <a:endParaRPr lang="uk-UA" sz="2800" b="1" dirty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uk-UA" sz="2200" b="1" dirty="0">
              <a:solidFill>
                <a:srgbClr val="FFC000"/>
              </a:solidFill>
              <a:latin typeface="Verdana" pitchFamily="34" charset="0"/>
              <a:ea typeface="Calibri" pitchFamily="34" charset="0"/>
              <a:cs typeface="Arial,Bold"/>
            </a:endParaRPr>
          </a:p>
          <a:p>
            <a:pPr marL="1260000" indent="45720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National Radiological Protection Board,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Arial,Bold"/>
            </a:endParaRPr>
          </a:p>
          <a:p>
            <a:pPr marL="1260000" indent="45720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College of Radiographers and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Arial,Bold"/>
            </a:endParaRPr>
          </a:p>
          <a:p>
            <a:pPr marL="1260000" indent="45720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Royal College of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Radiologists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Arial,Bold"/>
            </a:endParaRPr>
          </a:p>
          <a:p>
            <a:pPr marL="1260000"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Arial,Bold"/>
              </a:rPr>
              <a:t>1998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,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188" y="1179513"/>
            <a:ext cx="81375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defRPr/>
            </a:pP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Головна мета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NRPB</a:t>
            </a:r>
            <a:r>
              <a:rPr lang="uk-UA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-рекомендацій</a:t>
            </a: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― </a:t>
            </a:r>
            <a:endParaRPr lang="ru-RU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r>
              <a:rPr lang="uk-UA" sz="3200" b="1" dirty="0">
                <a:solidFill>
                  <a:srgbClr val="FBFB2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попередження вадливого впливу на плід </a:t>
            </a:r>
            <a:r>
              <a:rPr lang="uk-UA" sz="3200" b="1" dirty="0" err="1">
                <a:solidFill>
                  <a:srgbClr val="FBFB2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іонізивної</a:t>
            </a:r>
            <a:r>
              <a:rPr lang="uk-UA" sz="3200" b="1" dirty="0">
                <a:solidFill>
                  <a:srgbClr val="FBFB2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 радіації при медичних діагностичних процедурах під час вагітності.</a:t>
            </a:r>
            <a:r>
              <a:rPr lang="uk-UA" sz="3200" dirty="0">
                <a:solidFill>
                  <a:srgbClr val="FBFB2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FBFB2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Окрім того, рекомендації </a:t>
            </a:r>
            <a:r>
              <a:rPr lang="uk-UA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допомогають</a:t>
            </a: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 уникнути зайвої заклопотаності чи непотрібних дій при радіологічних обстеженнях вагітних</a:t>
            </a:r>
            <a:r>
              <a:rPr lang="uk-UA" sz="3200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  <a:ea typeface="Calibri" pitchFamily="34" charset="0"/>
                <a:cs typeface="Arial" pitchFamily="34" charset="0"/>
              </a:rPr>
              <a:t>.</a:t>
            </a:r>
            <a:endParaRPr lang="uk-UA" sz="4400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00010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 високої радіочутливості ембріона людини починається з моменту зачаття і закінчується приблизно на 38-у добу після імплантації. Цей період розвитку ембріона характеризується початком формування всіх органів шляхом диференціювання первинних клітин. </a:t>
            </a:r>
          </a:p>
          <a:p>
            <a:pPr indent="457200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Приблизно через 40 днів після зачаття виникнення грубих радіаційного </a:t>
            </a:r>
            <a:r>
              <a:rPr lang="uk-UA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генезу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уроджених спотворень вельми малоймовірне.</a:t>
            </a:r>
            <a:endParaRPr lang="uk-UA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997839"/>
            <a:ext cx="857256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Вагітн</a:t>
            </a:r>
            <a:r>
              <a:rPr lang="uk-UA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 н</a:t>
            </a:r>
            <a:r>
              <a:rPr lang="ru-RU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еможлив</a:t>
            </a:r>
            <a:r>
              <a:rPr lang="uk-UA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а: 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Робити дослідження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Пацієнтка певно чи можливо вагітна: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Низьк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процедура: 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процедур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и: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10-денн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правило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604" y="785794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Рекомендації</a:t>
            </a:r>
            <a:endParaRPr lang="uk-UA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2143116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Персонал</a:t>
            </a:r>
            <a:endParaRPr lang="uk-UA" sz="5400" i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357298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Íîðìè</a:t>
            </a:r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ðàä³àö³éíî¿ </a:t>
            </a:r>
            <a:r>
              <a:rPr lang="en-US" sz="3200" b="1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áåçïåêè</a:t>
            </a:r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Óêðà¿íè</a:t>
            </a:r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endParaRPr lang="uk-UA" sz="32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(ÍÐÁÓ-97)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1.1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	ÍÐÁÓ-97 º </a:t>
            </a:r>
            <a:r>
              <a:rPr lang="en-US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îñíîâíèì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äåðæàâèì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äîêóìåíòîì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ùî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âñòàíîâëþ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º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ñèñòåìó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ðàä³àö³éíî-ã³ã³ºí³÷íèõ ðåãëàìåíò³â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äëÿ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çàáåçïå÷åííÿ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ïðèéíÿòèõ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ð³âí³â îïðîì³íåííÿ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ÿê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äëÿ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îêðåìî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¿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ëþäèíè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òàê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³ ñóñï³ëüñòâà âçàãàë³.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214422"/>
            <a:ext cx="84296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радіологів США в період між 1929 і 1957 рр. лейкемії були зареєстровані в 4%, тобто 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10 разів частіше, ніж серед не радіологів (0,4%). Тривалість життя радіологів США в у період 1938—1942 рр. була в середньому на 5,2 року менше, ніж лікарів не радіологів.</a:t>
            </a: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indent="457200"/>
            <a:endParaRPr lang="uk-UA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ctr"/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Аналогічне дослідження у </a:t>
            </a:r>
            <a:r>
              <a:rPr lang="uk-UA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Великійї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Британії </a:t>
            </a:r>
            <a:endParaRPr lang="uk-UA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ctr"/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той же період не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виявило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різниці </a:t>
            </a:r>
            <a:endParaRPr lang="uk-UA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ctr"/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тривалості життя і захворюваності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радіологів і   не 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радіологів.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3175"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Рентгенолог зі стажем роботи за фахом 29 років. 5 останніх років відмічав зростання </a:t>
            </a:r>
            <a:r>
              <a:rPr lang="uk-UA" sz="2400" dirty="0" err="1" smtClean="0">
                <a:ln w="3175"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гіперкератозу</a:t>
            </a:r>
            <a:r>
              <a:rPr lang="uk-UA" sz="2400" dirty="0" smtClean="0">
                <a:ln w="3175"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поверхонь ІІ, ІІІ і ІV пальців правиці, заніміння і болісність шкіри на них. </a:t>
            </a:r>
          </a:p>
          <a:p>
            <a:r>
              <a:rPr lang="uk-UA" sz="2400" dirty="0" smtClean="0">
                <a:ln w="3175"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міс. тому в епітелії ІІІ пальця з’явилися тріщини, які поступово збільшувалися і перетворилися на виразку. </a:t>
            </a:r>
          </a:p>
          <a:p>
            <a:r>
              <a:rPr lang="uk-UA" sz="2400" i="1" dirty="0" err="1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Locus</a:t>
            </a:r>
            <a:r>
              <a:rPr lang="uk-UA" sz="2400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morbi</a:t>
            </a:r>
            <a:r>
              <a:rPr lang="uk-UA" sz="2400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на долонній поверхні нігтьової фаланги ІІІ пальця правої кисті неправильної форми виразка площею приблизно 2 см</a:t>
            </a:r>
            <a:r>
              <a:rPr lang="uk-UA" sz="2400" baseline="30000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На пучках ІІ і ІV пальців тієї ж кисті шкіра загрубіла, вкрита шаром </a:t>
            </a:r>
            <a:r>
              <a:rPr lang="uk-UA" sz="2400" dirty="0" err="1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кератозно</a:t>
            </a:r>
            <a:r>
              <a:rPr lang="uk-UA" sz="2400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зміненого епідермісу.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is_3_05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8600979" cy="23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рентгенограмі кистей обох рук і збільшеній рентгенограмі правої кисті виявляється тяжкий плямистий остеопороз усіх фаланг ІІ, ІІІ і ІV пальців</a:t>
            </a:r>
          </a:p>
          <a:p>
            <a:r>
              <a:rPr lang="uk-UA" sz="2800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правиці, найбільш виражений в середній і особливо нігтьовій, що вказує на порушення трофіки кісток з руйнацією їх структури.</a:t>
            </a:r>
            <a:endParaRPr lang="uk-UA" sz="2800" dirty="0">
              <a:ln>
                <a:solidFill>
                  <a:srgbClr val="FFFF00"/>
                </a:solidFill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Ris_3_06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429000"/>
            <a:ext cx="5022417" cy="30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Ris_3_06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4900"/>
            <a:ext cx="3286148" cy="36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714488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Сучасні норми радіаційної безпеки вимагають </a:t>
            </a:r>
            <a:r>
              <a:rPr lang="uk-UA" sz="3200" b="1" i="1" dirty="0" err="1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неперевищення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основної межі ефективної дози, </a:t>
            </a:r>
          </a:p>
          <a:p>
            <a:pPr algn="ctr">
              <a:defRPr/>
            </a:pP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яка становить у середньому 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3200" b="1" i="1" dirty="0" err="1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рік </a:t>
            </a:r>
          </a:p>
          <a:p>
            <a:pPr algn="ctr">
              <a:defRPr/>
            </a:pP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будь-які послідовні 5 років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більше 50 </a:t>
            </a:r>
            <a:r>
              <a:rPr lang="uk-UA" sz="3200" b="1" i="1" dirty="0" err="1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рік</a:t>
            </a:r>
            <a:r>
              <a:rPr lang="uk-UA" sz="3200" b="1" i="1" dirty="0" smtClean="0">
                <a:ln>
                  <a:solidFill>
                    <a:srgbClr val="FFFF00"/>
                  </a:solidFill>
                  <a:prstDash val="sysDot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dirty="0" smtClean="0">
              <a:ln>
                <a:solidFill>
                  <a:srgbClr val="FFFF00"/>
                </a:solidFill>
                <a:prstDash val="sysDot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643050"/>
            <a:ext cx="807249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Засоби радіологічного захисту</a:t>
            </a:r>
            <a:r>
              <a:rPr lang="uk-UA" sz="36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800000" indent="457200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</a:t>
            </a:r>
            <a:endParaRPr lang="uk-UA" sz="36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0" lvl="0" indent="457200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відстань</a:t>
            </a:r>
            <a:r>
              <a:rPr lang="uk-UA" sz="36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00000" lvl="0" indent="457200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i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екранування</a:t>
            </a:r>
            <a:endParaRPr lang="uk-UA" sz="2800" dirty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50004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Атестація робочих місць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1'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358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6"/>
          <p:cNvSpPr/>
          <p:nvPr/>
        </p:nvSpPr>
        <p:spPr>
          <a:xfrm>
            <a:off x="785786" y="6072206"/>
            <a:ext cx="77041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Свинцеве скло і вхідні двері між пультовою й процедурною   рентгенодіагностичного кабінету. Знаки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радіаційної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38" y="144463"/>
            <a:ext cx="73152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231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1'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2039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348" y="5589588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Захисна ширма з просвинцьованим склом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1'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527" y="188913"/>
            <a:ext cx="4392613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6"/>
          <p:cNvSpPr/>
          <p:nvPr/>
        </p:nvSpPr>
        <p:spPr>
          <a:xfrm>
            <a:off x="1187450" y="5878513"/>
            <a:ext cx="6480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Мобільний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рентгенографічний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апарат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складеному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Просвинцьований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фартух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комплекті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апарата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282" y="714356"/>
            <a:ext cx="8715436" cy="5522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cademy" pitchFamily="2" charset="0"/>
                <a:ea typeface="+mn-ea"/>
                <a:cs typeface="+mn-cs"/>
              </a:rPr>
              <a:t>  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4.2 ÍÐÁÓ-97 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âêëþ÷àþòü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÷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îòèðè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ãðóïè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ðàä³àö³éíî-ã³ã³ºí³÷íèõ 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ðåãëàìåíòîâàíèõ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âåëè÷èí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:</a:t>
            </a:r>
            <a:endParaRPr kumimoji="0" lang="en-US" sz="11200" b="1" i="0" u="none" strike="noStrike" kern="1200" cap="none" spc="0" normalizeH="0" baseline="0" noProof="0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uLnTx/>
              <a:uFillTx/>
              <a:latin typeface="Academy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-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ïåðøà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ãðóïà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—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ðåãëàìåíòè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êîíòðîëþ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çà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ïðàêòè÷íîþ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ä³ÿëüí³ñòþ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ìåòîþ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ÿêèõ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º ï³äòðèìàííÿ 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îïðîì³íåííÿ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ïåðñîíàëó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òà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íàñåëåííÿ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íà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ïðèéíÿòîìó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äëÿ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³íäèâ³äóóìà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òà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ñóñï³ëüñòâà ð³âí³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-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äðóãà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ãðóïà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—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ðåãëàìåíòè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ùî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ìàþòü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çà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ìåòó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îáìåæåííÿ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îïðîì³íåííÿ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ëþäèíè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112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â³ä </a:t>
            </a:r>
            <a:r>
              <a:rPr kumimoji="0" lang="en-US" sz="11200" b="1" i="1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ìåäè÷íèõ</a:t>
            </a:r>
            <a:r>
              <a:rPr kumimoji="0" lang="en-US" sz="11200" b="1" i="1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11200" b="1" i="1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äæåðåë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òðåòÿ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ãðóïà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—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ðåãëàìåíòè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ùî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âèçíà÷àþòü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âåëè÷èíó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äîçè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îïðîì³íåííÿ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íàñåëåííÿ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ÿêó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â³äâåðòàþòü âíàñë³äîê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âòðó÷àííÿ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â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óìîâàõ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ðàä³àö³éíî¿ àâàð³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¿,</a:t>
            </a:r>
            <a:endParaRPr kumimoji="0" lang="uk-UA" sz="9600" b="1" i="1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uLnTx/>
              <a:uFillTx/>
              <a:latin typeface="Academy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-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÷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åòâåðòà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ãðóïà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— 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ðåãëàìåíòè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ùî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âèçíà÷àþòü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âåëè÷èíó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äîçè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îïðîì³íåííÿ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íàñåëåííÿ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â³ä òåõíîãåííî-ï³äñèëåíèõ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äæåðåë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ïðèðîäíîãî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ïîõîäæåííÿ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,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ÿêó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 â³äâåðòàþòü âíàñë³äîê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âòðó÷àííÿ</a:t>
            </a:r>
            <a:r>
              <a:rPr kumimoji="0" lang="en-US" sz="96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uLnTx/>
                <a:uFillTx/>
                <a:latin typeface="Academy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cademy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23817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24" y="962041"/>
            <a:ext cx="70231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1'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79" y="1071546"/>
            <a:ext cx="8239125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750" y="4868863"/>
            <a:ext cx="8064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Рентгенівський контроль свинцевих фартухів.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— новий фартух,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— старий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4" y="5497313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Перевірка витоку радіації із захисного кожуха трубки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676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18225" y="6000768"/>
            <a:ext cx="534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ТЛ-детектори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ІД персоналу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1'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404813"/>
            <a:ext cx="698341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2976" y="5286388"/>
            <a:ext cx="6985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Перевірка документації з радіологічого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контролю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51050" y="260350"/>
            <a:ext cx="485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4000">
                <a:solidFill>
                  <a:srgbClr val="F61F02"/>
                </a:solidFill>
                <a:latin typeface="Times New Roman Cyr" pitchFamily="18" charset="-52"/>
              </a:rPr>
              <a:t>ДЯКУЮ ЗА УВАГУ!</a:t>
            </a:r>
            <a:endParaRPr lang="ru-RU" sz="4000">
              <a:solidFill>
                <a:srgbClr val="F61F02"/>
              </a:solidFill>
              <a:latin typeface="Times New Roman Cyr" pitchFamily="18" charset="-52"/>
            </a:endParaRPr>
          </a:p>
        </p:txBody>
      </p:sp>
      <p:pic>
        <p:nvPicPr>
          <p:cNvPr id="29699" name="Picture 3" descr="X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719763" cy="579120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2514600"/>
            <a:ext cx="218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571612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пацієнтів як частина їх безпосередньої 	діагностики або лікування; </a:t>
            </a:r>
          </a:p>
          <a:p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осіб при професійному медичному огляді; </a:t>
            </a:r>
          </a:p>
          <a:p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осіб як частина </a:t>
            </a:r>
            <a:r>
              <a:rPr lang="uk-UA" sz="28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скринінгових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програм; </a:t>
            </a:r>
          </a:p>
          <a:p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здорових осіб або хворих, які добровільно 	беруть участь у медичних чи </a:t>
            </a:r>
            <a:r>
              <a:rPr lang="uk-UA" sz="28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біомедичних</a:t>
            </a:r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	діагностичних або терапевтичних 	дослідних програмах; </a:t>
            </a:r>
          </a:p>
          <a:p>
            <a:r>
              <a:rPr lang="uk-UA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д) осіб як частина судово-медичних процедур. </a:t>
            </a:r>
            <a:endParaRPr lang="uk-UA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Медичне опромінювання</a:t>
            </a:r>
            <a:r>
              <a:rPr lang="uk-UA" sz="3800" b="1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:</a:t>
            </a:r>
            <a:endParaRPr kumimoji="0" lang="ru-RU" sz="3800" b="1" i="0" u="none" strike="noStrike" kern="0" cap="none" spc="0" normalizeH="0" noProof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585789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Medical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Exposure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Directive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(97/43/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Euratom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785926"/>
            <a:ext cx="79296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Опромінення від діагностичних медичних процедур становить </a:t>
            </a:r>
          </a:p>
          <a:p>
            <a:pPr algn="ctr"/>
            <a:r>
              <a:rPr lang="uk-UA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від доз, створюваних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всіма штучними джерелами радіації</a:t>
            </a:r>
          </a:p>
          <a:p>
            <a:pPr algn="ctr"/>
            <a:endParaRPr lang="uk-UA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Науковий Комітет ООН з дії атомної радіації </a:t>
            </a:r>
          </a:p>
          <a:p>
            <a:pPr algn="r"/>
            <a:r>
              <a:rPr lang="uk-U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(НКДАР ООН)</a:t>
            </a:r>
            <a:endParaRPr lang="uk-UA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642918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Íîðìè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ðàä³àö³éíî¿ </a:t>
            </a:r>
            <a:r>
              <a:rPr lang="en-US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áåçïåêè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Óêðà¿íè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(ÍÐÁÓ-97)</a:t>
            </a: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668887"/>
            <a:ext cx="821537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6.4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Ë³ì³òè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äîç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äëÿ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îáìåæåííÿ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ìåäè÷íîãî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îïðîì³íåííÿ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íå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âñòàíîâëþþòüñÿ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...</a:t>
            </a:r>
            <a:endParaRPr lang="uk-U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6.6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Ç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ìåòîþ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óäîñêîíàëåííÿ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ìåòîäîëîã³¿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âèêîðèñòàííÿ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äæåðåë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³îí³çóþ÷îãî âèïðîì³íåííÿ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ìåäèöèí³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çíèæåííÿ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ð³âí³â îïðîì³íåííÿ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íàñåëåííÿ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Ì³í³ñòåðñòâîì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îõîðîíè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çäîðîâ’ÿ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Óêðà¿íè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çàïðîâàäæóþòüñÿ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ðåêîìåíäîâàí³ ð³âí³ </a:t>
            </a:r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ìåäè÷íîãî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îïðîì³íåííÿ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6.7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Ðåêîìåíäîâàí³ ð³âí³ </a:t>
            </a:r>
            <a:r>
              <a:rPr lang="en-US" sz="28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ìåäè÷íîãî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îïðîì³íåííÿ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äåòàëüí³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âèìîãè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äî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îáìåæåííÿ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êîíòðîëþ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çà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îïðîì³íåííÿì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ïàö³ºíò³â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ðåãëàìåíòóþòüñÿ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îêðåìèìè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ñïåö³àëüíèìè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äîêóìåíòàìè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Ì³í³ñòåðñòâà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îõîðîíè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çäîðîâ’ÿ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Óêðà¿íè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214422"/>
            <a:ext cx="8286808" cy="478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Íîðìè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ðàä³àö³éíî¿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áåçïåêè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Óêðà¿íè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(ÍÐÁÓ-97)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Academy" pitchFamily="2" charset="0"/>
              </a:rPr>
              <a:t>Ðåêîìåíäîâàíèé</a:t>
            </a:r>
            <a:r>
              <a:rPr lang="en-US" sz="3200" b="1" dirty="0" smtClean="0">
                <a:solidFill>
                  <a:srgbClr val="FF0000"/>
                </a:solidFill>
                <a:latin typeface="Academy" pitchFamily="2" charset="0"/>
              </a:rPr>
              <a:t> ð³âåíü </a:t>
            </a:r>
            <a:r>
              <a:rPr lang="en-US" sz="3200" b="1" dirty="0" err="1" smtClean="0">
                <a:solidFill>
                  <a:srgbClr val="FF0000"/>
                </a:solidFill>
                <a:latin typeface="Academy" pitchFamily="2" charset="0"/>
              </a:rPr>
              <a:t>ìåäè÷íîãî</a:t>
            </a:r>
            <a:r>
              <a:rPr lang="en-US" sz="3200" b="1" dirty="0" smtClean="0">
                <a:solidFill>
                  <a:srgbClr val="FF0000"/>
                </a:solidFill>
                <a:latin typeface="Academy" pitchFamily="2" charset="0"/>
              </a:rPr>
              <a:t> îïðîì³íåííÿ</a:t>
            </a:r>
            <a:r>
              <a:rPr lang="en-US" sz="3200" b="1" dirty="0" smtClean="0">
                <a:latin typeface="Academy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—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âåëè÷èíà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äîçè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÷è ðàä³àêòèâíîñò³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,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ùî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âñòàíîâëþºòüñÿ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Ì³í³ñòåðñòâîì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îõîðîíè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çäîðîâ’ÿ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Óêðà¿íè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äëÿ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òèïîâèõ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ðåíòãåíîëîã³÷íèõ </a:t>
            </a:r>
            <a:endParaRPr lang="uk-UA" sz="32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  <a:p>
            <a:r>
              <a:rPr lang="en-US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ðàä³îëîã³÷íèõ ä³àãíîñòè÷íèõ </a:t>
            </a:r>
            <a:r>
              <a:rPr lang="en-US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ïðîöåäóð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endParaRPr lang="uk-U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ç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óðàõóâàííÿì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êðàùîãî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ñâ³òîâîãî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â³ò÷èçíÿíîãî òåõí³÷íîãî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òà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ìåòîäè÷íîãî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" pitchFamily="2" charset="0"/>
              </a:rPr>
              <a:t> ð³âíÿ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1959</TotalTime>
  <Words>2079</Words>
  <Application>Microsoft Office PowerPoint</Application>
  <PresentationFormat>On-screen Show (4:3)</PresentationFormat>
  <Paragraphs>242</Paragraphs>
  <Slides>56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Chart</vt:lpstr>
      <vt:lpstr>Slide 1</vt:lpstr>
      <vt:lpstr>Slide 2</vt:lpstr>
      <vt:lpstr>Державні санітарні правила та норми ДСП 6.6.1.6.6.3.000-02 „Гігієнічні вимоги до влаштування та експлуатації рентгенівських кабінетів  і проведення рентгенологічних досліджень” (2002)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37</cp:revision>
  <dcterms:created xsi:type="dcterms:W3CDTF">2013-06-13T21:40:52Z</dcterms:created>
  <dcterms:modified xsi:type="dcterms:W3CDTF">2013-09-05T07:22:20Z</dcterms:modified>
</cp:coreProperties>
</file>