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Default Extension="jpeg" ContentType="image/jpeg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149"/>
  </p:notesMasterIdLst>
  <p:sldIdLst>
    <p:sldId id="256" r:id="rId2"/>
    <p:sldId id="257" r:id="rId3"/>
    <p:sldId id="292" r:id="rId4"/>
    <p:sldId id="262" r:id="rId5"/>
    <p:sldId id="271" r:id="rId6"/>
    <p:sldId id="528" r:id="rId7"/>
    <p:sldId id="288" r:id="rId8"/>
    <p:sldId id="289" r:id="rId9"/>
    <p:sldId id="290" r:id="rId10"/>
    <p:sldId id="291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436" r:id="rId25"/>
    <p:sldId id="529" r:id="rId26"/>
    <p:sldId id="530" r:id="rId27"/>
    <p:sldId id="314" r:id="rId28"/>
    <p:sldId id="316" r:id="rId29"/>
    <p:sldId id="315" r:id="rId30"/>
    <p:sldId id="317" r:id="rId31"/>
    <p:sldId id="318" r:id="rId32"/>
    <p:sldId id="319" r:id="rId33"/>
    <p:sldId id="437" r:id="rId34"/>
    <p:sldId id="320" r:id="rId35"/>
    <p:sldId id="321" r:id="rId36"/>
    <p:sldId id="431" r:id="rId37"/>
    <p:sldId id="385" r:id="rId38"/>
    <p:sldId id="531" r:id="rId39"/>
    <p:sldId id="383" r:id="rId40"/>
    <p:sldId id="322" r:id="rId41"/>
    <p:sldId id="532" r:id="rId42"/>
    <p:sldId id="533" r:id="rId43"/>
    <p:sldId id="432" r:id="rId44"/>
    <p:sldId id="323" r:id="rId45"/>
    <p:sldId id="324" r:id="rId46"/>
    <p:sldId id="325" r:id="rId47"/>
    <p:sldId id="326" r:id="rId48"/>
    <p:sldId id="327" r:id="rId49"/>
    <p:sldId id="329" r:id="rId50"/>
    <p:sldId id="534" r:id="rId51"/>
    <p:sldId id="535" r:id="rId52"/>
    <p:sldId id="330" r:id="rId53"/>
    <p:sldId id="331" r:id="rId54"/>
    <p:sldId id="536" r:id="rId55"/>
    <p:sldId id="332" r:id="rId56"/>
    <p:sldId id="328" r:id="rId57"/>
    <p:sldId id="333" r:id="rId58"/>
    <p:sldId id="334" r:id="rId59"/>
    <p:sldId id="537" r:id="rId60"/>
    <p:sldId id="335" r:id="rId61"/>
    <p:sldId id="440" r:id="rId62"/>
    <p:sldId id="441" r:id="rId63"/>
    <p:sldId id="442" r:id="rId64"/>
    <p:sldId id="443" r:id="rId65"/>
    <p:sldId id="444" r:id="rId66"/>
    <p:sldId id="445" r:id="rId67"/>
    <p:sldId id="446" r:id="rId68"/>
    <p:sldId id="447" r:id="rId69"/>
    <p:sldId id="448" r:id="rId70"/>
    <p:sldId id="449" r:id="rId71"/>
    <p:sldId id="450" r:id="rId72"/>
    <p:sldId id="451" r:id="rId73"/>
    <p:sldId id="452" r:id="rId74"/>
    <p:sldId id="453" r:id="rId75"/>
    <p:sldId id="454" r:id="rId76"/>
    <p:sldId id="455" r:id="rId77"/>
    <p:sldId id="456" r:id="rId78"/>
    <p:sldId id="457" r:id="rId79"/>
    <p:sldId id="458" r:id="rId80"/>
    <p:sldId id="459" r:id="rId81"/>
    <p:sldId id="460" r:id="rId82"/>
    <p:sldId id="461" r:id="rId83"/>
    <p:sldId id="462" r:id="rId84"/>
    <p:sldId id="463" r:id="rId85"/>
    <p:sldId id="464" r:id="rId86"/>
    <p:sldId id="465" r:id="rId87"/>
    <p:sldId id="466" r:id="rId88"/>
    <p:sldId id="467" r:id="rId89"/>
    <p:sldId id="468" r:id="rId90"/>
    <p:sldId id="469" r:id="rId91"/>
    <p:sldId id="470" r:id="rId92"/>
    <p:sldId id="471" r:id="rId93"/>
    <p:sldId id="472" r:id="rId94"/>
    <p:sldId id="473" r:id="rId95"/>
    <p:sldId id="474" r:id="rId96"/>
    <p:sldId id="475" r:id="rId97"/>
    <p:sldId id="476" r:id="rId98"/>
    <p:sldId id="477" r:id="rId99"/>
    <p:sldId id="478" r:id="rId100"/>
    <p:sldId id="479" r:id="rId101"/>
    <p:sldId id="480" r:id="rId102"/>
    <p:sldId id="481" r:id="rId103"/>
    <p:sldId id="482" r:id="rId104"/>
    <p:sldId id="483" r:id="rId105"/>
    <p:sldId id="484" r:id="rId106"/>
    <p:sldId id="485" r:id="rId107"/>
    <p:sldId id="486" r:id="rId108"/>
    <p:sldId id="487" r:id="rId109"/>
    <p:sldId id="488" r:id="rId110"/>
    <p:sldId id="489" r:id="rId111"/>
    <p:sldId id="490" r:id="rId112"/>
    <p:sldId id="491" r:id="rId113"/>
    <p:sldId id="492" r:id="rId114"/>
    <p:sldId id="493" r:id="rId115"/>
    <p:sldId id="494" r:id="rId116"/>
    <p:sldId id="495" r:id="rId117"/>
    <p:sldId id="496" r:id="rId118"/>
    <p:sldId id="497" r:id="rId119"/>
    <p:sldId id="498" r:id="rId120"/>
    <p:sldId id="499" r:id="rId121"/>
    <p:sldId id="527" r:id="rId122"/>
    <p:sldId id="501" r:id="rId123"/>
    <p:sldId id="502" r:id="rId124"/>
    <p:sldId id="503" r:id="rId125"/>
    <p:sldId id="504" r:id="rId126"/>
    <p:sldId id="505" r:id="rId127"/>
    <p:sldId id="506" r:id="rId128"/>
    <p:sldId id="507" r:id="rId129"/>
    <p:sldId id="508" r:id="rId130"/>
    <p:sldId id="509" r:id="rId131"/>
    <p:sldId id="510" r:id="rId132"/>
    <p:sldId id="511" r:id="rId133"/>
    <p:sldId id="512" r:id="rId134"/>
    <p:sldId id="513" r:id="rId135"/>
    <p:sldId id="514" r:id="rId136"/>
    <p:sldId id="515" r:id="rId137"/>
    <p:sldId id="516" r:id="rId138"/>
    <p:sldId id="517" r:id="rId139"/>
    <p:sldId id="518" r:id="rId140"/>
    <p:sldId id="519" r:id="rId141"/>
    <p:sldId id="520" r:id="rId142"/>
    <p:sldId id="521" r:id="rId143"/>
    <p:sldId id="522" r:id="rId144"/>
    <p:sldId id="523" r:id="rId145"/>
    <p:sldId id="524" r:id="rId146"/>
    <p:sldId id="525" r:id="rId147"/>
    <p:sldId id="526" r:id="rId1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65" autoAdjust="0"/>
    <p:restoredTop sz="89672" autoAdjust="0"/>
  </p:normalViewPr>
  <p:slideViewPr>
    <p:cSldViewPr>
      <p:cViewPr varScale="1">
        <p:scale>
          <a:sx n="78" d="100"/>
          <a:sy n="78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5DEF14E-1C53-4274-8044-F92F034B7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141</a:t>
            </a:fld>
            <a:endParaRPr lang="ru-RU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143</a:t>
            </a:fld>
            <a:endParaRPr lang="ru-RU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67304-FB83-4C0B-B144-802A045A535E}" type="slidenum">
              <a:rPr lang="ru-RU" smtClean="0">
                <a:latin typeface="Arial" pitchFamily="34" charset="0"/>
              </a:rPr>
              <a:pPr/>
              <a:t>32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b="1" smtClean="0">
                <a:latin typeface="Arial" pitchFamily="34" charset="0"/>
              </a:rPr>
              <a:t>Диета </a:t>
            </a:r>
            <a:r>
              <a:rPr lang="ru-RU" smtClean="0">
                <a:latin typeface="Arial" pitchFamily="34" charset="0"/>
              </a:rPr>
              <a:t>с резким ограничением содержания фенилаланина вводится с момента подтверждения диагноза классической фенилкетонурії. Учитивая високое содержание фенилаланина в белке, полностью исключают продукти животного происхождения (мясо, птица, риба, молоко и продукти из них), а также гриби, содержание растительного белка тщательно нормируют в соответствії с массой тела и возрастом ребёнка. Дефицит пищевого белка и микроэлементов, возникающий вследствие длительного применения ограничительной диети, компенсируют назначением специальних продуктов питания — смесей аминокислот или белкових гидролизатов с низким содержанием фенилаланина. В связи с високой стоимостью этих препаратов лечение проводят за счёт государства под наблюдением врачей специализированного центра. При атипичних формах фенилкетонурії (2 и 3) даже строгое соблюдение диети с низким содержанием фенилаланина не приводит к предупреждению тяжёлих неврологических нарушений. Назначение диети, обогащённой тетрагидробиоптерином, также не приводит к клиническому улучшению у таких больних.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F5224-154D-46E1-A538-260BEA78D55C}" type="slidenum">
              <a:rPr lang="ru-RU" smtClean="0">
                <a:latin typeface="Arial" pitchFamily="34" charset="0"/>
              </a:rPr>
              <a:pPr/>
              <a:t>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pitchFamily="34" charset="0"/>
              </a:rPr>
              <a:t>Современная генетика, принимая в полной мере менделизм, делает некоторие «поправки» в определённих случаях: условность понятий о доминантности и рецессивности, неоднородность проявления аллеля, унаследованного от отца или матери (импринтинг), сложний характер взаимодей­ствия генов, гонадний мозаицизм и т.д. Более того, установлено, что мутації в разних частях одного гена ведут к различним болезням. 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EF14E-1C53-4274-8044-F92F034B7E5D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04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EA81-FE0C-4059-B9EB-7E5E37E3B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77383-6D63-4345-8AB7-A7D5FFE28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15C41-96E2-4A10-9879-97ECF79B9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08968-A579-45A5-92EA-862411805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15FD7-18FC-4B5D-8871-133345B83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499E-578C-4269-AFFE-33471358A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42C36-E864-46E6-BB73-F0441D287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1B4FD-7E18-42B1-9A34-97B1F8E20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62ED-48D0-4BD4-89CB-81FCEF167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D43C-F4BA-42E1-81F9-CCFE7FD63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9163-2C01-4A5C-A247-BD51F30F5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2639B-A7B9-493A-ACDB-E39C1A6D4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BDC67-143E-4F0C-A059-6BADEE81C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FD635-08C8-4686-95BA-B0975E948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2AC38-332E-4E60-B45C-AF7BB6B40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7392-FB2D-46AF-ACA4-360CC77C3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29528-084E-4D95-AB16-FF3C866A1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16B5A-C539-4CAE-ACFE-40749D093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A0DF-02D2-4AD3-A9AA-7921388F4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1EB99952-6111-41D4-9C6D-A549BFBE3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47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books/bv.fcgi?call=bv.View..ShowSection&amp;rid=gnd.section.202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://www.ncbi.nlm.nih.gov/books/bv.fcgi?call=bv.View..ShowSection&amp;rid=gnd.section.102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ncbi.nlm.nih.gov/books/bv.fcgi?call=bv.View..ShowSection&amp;rid=gnd.section.187" TargetMode="External"/><Relationship Id="rId5" Type="http://schemas.openxmlformats.org/officeDocument/2006/relationships/image" Target="http://www.ncbi.nlm.nih.gov/books/bookres.fcgi/gnd/02chr.gif" TargetMode="External"/><Relationship Id="rId4" Type="http://schemas.openxmlformats.org/officeDocument/2006/relationships/image" Target="../media/image4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u.ru/education/biology/molbiol/index.html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hyperlink" Target="http://www.nsu.ru/education/biology/molbiol/index.html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71813" y="1828800"/>
            <a:ext cx="5786437" cy="2209800"/>
          </a:xfrm>
        </p:spPr>
        <p:txBody>
          <a:bodyPr/>
          <a:lstStyle/>
          <a:p>
            <a:pPr eaLnBrk="1" hangingPunct="1"/>
            <a:r>
              <a:rPr lang="ru-RU" sz="4400" b="1" smtClean="0"/>
              <a:t>Генні хвороби.</a:t>
            </a:r>
            <a:br>
              <a:rPr lang="ru-RU" sz="4400" b="1" smtClean="0"/>
            </a:br>
            <a:r>
              <a:rPr lang="ru-RU" sz="4400" b="1" smtClean="0"/>
              <a:t>Діагностика спадкових захворювань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051050" y="4724400"/>
            <a:ext cx="5905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chemeClr val="bg2"/>
                </a:solidFill>
              </a:rPr>
              <a:t>Слайд-лекція</a:t>
            </a:r>
          </a:p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chemeClr val="bg2"/>
                </a:solidFill>
              </a:rPr>
              <a:t>Кафедра медичної біології ХНМУ – 2010</a:t>
            </a:r>
          </a:p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chemeClr val="bg2"/>
                </a:solidFill>
              </a:rPr>
              <a:t>Автор: проф., д. мед. н. В.В.М</a:t>
            </a:r>
            <a:r>
              <a:rPr lang="en-US" sz="2000" b="1">
                <a:solidFill>
                  <a:schemeClr val="bg2"/>
                </a:solidFill>
              </a:rPr>
              <a:t>’</a:t>
            </a:r>
            <a:r>
              <a:rPr lang="uk-UA" sz="2000" b="1">
                <a:solidFill>
                  <a:schemeClr val="bg2"/>
                </a:solidFill>
              </a:rPr>
              <a:t>ясоєдов</a:t>
            </a:r>
            <a:endParaRPr lang="ru-RU" sz="2000" b="1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3673475" cy="4741862"/>
          </a:xfrm>
        </p:spPr>
        <p:txBody>
          <a:bodyPr/>
          <a:lstStyle/>
          <a:p>
            <a:pPr eaLnBrk="1" hangingPunct="1"/>
            <a:r>
              <a:rPr lang="ru-RU" sz="2800" smtClean="0"/>
              <a:t>Мутації, що викликають спадкові захворювання, можуть змінювати </a:t>
            </a:r>
          </a:p>
          <a:p>
            <a:pPr lvl="1" eaLnBrk="1" hangingPunct="1"/>
            <a:r>
              <a:rPr lang="ru-RU" sz="2400" b="1" smtClean="0">
                <a:solidFill>
                  <a:schemeClr val="bg2"/>
                </a:solidFill>
              </a:rPr>
              <a:t> структурні</a:t>
            </a:r>
            <a:endParaRPr lang="ru-RU" sz="2400" smtClean="0"/>
          </a:p>
          <a:p>
            <a:pPr lvl="1" eaLnBrk="1" hangingPunct="1"/>
            <a:r>
              <a:rPr lang="ru-RU" sz="2400" b="1" smtClean="0">
                <a:solidFill>
                  <a:schemeClr val="bg2"/>
                </a:solidFill>
              </a:rPr>
              <a:t> транспортні</a:t>
            </a:r>
            <a:r>
              <a:rPr lang="ru-RU" sz="2400" smtClean="0"/>
              <a:t> й </a:t>
            </a:r>
          </a:p>
          <a:p>
            <a:pPr lvl="1" eaLnBrk="1" hangingPunct="1"/>
            <a:r>
              <a:rPr lang="ru-RU" sz="2400" b="1" smtClean="0">
                <a:solidFill>
                  <a:schemeClr val="bg2"/>
                </a:solidFill>
              </a:rPr>
              <a:t>ембріональні білки</a:t>
            </a:r>
            <a:endParaRPr lang="ru-RU" sz="2400" smtClean="0"/>
          </a:p>
          <a:p>
            <a:pPr lvl="1" eaLnBrk="1" hangingPunct="1"/>
            <a:r>
              <a:rPr lang="ru-RU" sz="2400" b="1" smtClean="0">
                <a:solidFill>
                  <a:schemeClr val="bg2"/>
                </a:solidFill>
              </a:rPr>
              <a:t>ферменти </a:t>
            </a:r>
          </a:p>
        </p:txBody>
      </p:sp>
      <p:grpSp>
        <p:nvGrpSpPr>
          <p:cNvPr id="12291" name="Group 22"/>
          <p:cNvGrpSpPr>
            <a:grpSpLocks/>
          </p:cNvGrpSpPr>
          <p:nvPr/>
        </p:nvGrpSpPr>
        <p:grpSpPr bwMode="auto">
          <a:xfrm>
            <a:off x="3924300" y="908050"/>
            <a:ext cx="4105275" cy="5699125"/>
            <a:chOff x="2472" y="572"/>
            <a:chExt cx="2586" cy="3590"/>
          </a:xfrm>
        </p:grpSpPr>
        <p:sp>
          <p:nvSpPr>
            <p:cNvPr id="12292" name="AutoShape 4"/>
            <p:cNvSpPr>
              <a:spLocks noChangeArrowheads="1"/>
            </p:cNvSpPr>
            <p:nvPr/>
          </p:nvSpPr>
          <p:spPr bwMode="auto">
            <a:xfrm>
              <a:off x="3787" y="572"/>
              <a:ext cx="1225" cy="454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/>
                <a:t>Мутантний </a:t>
              </a:r>
              <a:br>
                <a:rPr lang="ru-RU" b="1"/>
              </a:br>
              <a:r>
                <a:rPr lang="ru-RU" b="1"/>
                <a:t>алель</a:t>
              </a:r>
            </a:p>
          </p:txBody>
        </p:sp>
        <p:sp>
          <p:nvSpPr>
            <p:cNvPr id="12293" name="AutoShape 5"/>
            <p:cNvSpPr>
              <a:spLocks noChangeArrowheads="1"/>
            </p:cNvSpPr>
            <p:nvPr/>
          </p:nvSpPr>
          <p:spPr bwMode="auto">
            <a:xfrm>
              <a:off x="4332" y="1026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AutoShape 6"/>
            <p:cNvSpPr>
              <a:spLocks noChangeArrowheads="1"/>
            </p:cNvSpPr>
            <p:nvPr/>
          </p:nvSpPr>
          <p:spPr bwMode="auto">
            <a:xfrm>
              <a:off x="3787" y="1344"/>
              <a:ext cx="1225" cy="454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/>
                <a:t>Зміни </a:t>
              </a:r>
              <a:br>
                <a:rPr lang="ru-RU" b="1"/>
              </a:br>
              <a:r>
                <a:rPr lang="ru-RU" b="1"/>
                <a:t>в структурі РНК</a:t>
              </a:r>
            </a:p>
          </p:txBody>
        </p:sp>
        <p:sp>
          <p:nvSpPr>
            <p:cNvPr id="12295" name="AutoShape 8"/>
            <p:cNvSpPr>
              <a:spLocks noChangeArrowheads="1"/>
            </p:cNvSpPr>
            <p:nvPr/>
          </p:nvSpPr>
          <p:spPr bwMode="auto">
            <a:xfrm rot="5400000" flipH="1">
              <a:off x="3515" y="1253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6" name="AutoShape 9"/>
            <p:cNvSpPr>
              <a:spLocks noChangeArrowheads="1"/>
            </p:cNvSpPr>
            <p:nvPr/>
          </p:nvSpPr>
          <p:spPr bwMode="auto">
            <a:xfrm>
              <a:off x="4332" y="1797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AutoShape 10"/>
            <p:cNvSpPr>
              <a:spLocks noChangeArrowheads="1"/>
            </p:cNvSpPr>
            <p:nvPr/>
          </p:nvSpPr>
          <p:spPr bwMode="auto">
            <a:xfrm rot="5400000" flipH="1">
              <a:off x="3515" y="1570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8" name="Text Box 11"/>
            <p:cNvSpPr txBox="1">
              <a:spLocks noChangeArrowheads="1"/>
            </p:cNvSpPr>
            <p:nvPr/>
          </p:nvSpPr>
          <p:spPr bwMode="auto">
            <a:xfrm>
              <a:off x="2880" y="1253"/>
              <a:ext cx="51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</a:rPr>
                <a:t>тРНК</a:t>
              </a:r>
            </a:p>
          </p:txBody>
        </p:sp>
        <p:sp>
          <p:nvSpPr>
            <p:cNvPr id="12299" name="Text Box 12"/>
            <p:cNvSpPr txBox="1">
              <a:spLocks noChangeArrowheads="1"/>
            </p:cNvSpPr>
            <p:nvPr/>
          </p:nvSpPr>
          <p:spPr bwMode="auto">
            <a:xfrm>
              <a:off x="2844" y="1616"/>
              <a:ext cx="5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</a:rPr>
                <a:t>рРНК</a:t>
              </a:r>
            </a:p>
          </p:txBody>
        </p:sp>
        <p:sp>
          <p:nvSpPr>
            <p:cNvPr id="12300" name="Text Box 13"/>
            <p:cNvSpPr txBox="1">
              <a:spLocks noChangeArrowheads="1"/>
            </p:cNvSpPr>
            <p:nvPr/>
          </p:nvSpPr>
          <p:spPr bwMode="auto">
            <a:xfrm>
              <a:off x="4150" y="2115"/>
              <a:ext cx="4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</a:rPr>
                <a:t>іРНК</a:t>
              </a:r>
            </a:p>
          </p:txBody>
        </p:sp>
        <p:sp>
          <p:nvSpPr>
            <p:cNvPr id="12301" name="AutoShape 14"/>
            <p:cNvSpPr>
              <a:spLocks noChangeArrowheads="1"/>
            </p:cNvSpPr>
            <p:nvPr/>
          </p:nvSpPr>
          <p:spPr bwMode="auto">
            <a:xfrm>
              <a:off x="3833" y="2387"/>
              <a:ext cx="1225" cy="454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/>
                <a:t>Змінений </a:t>
              </a:r>
              <a:br>
                <a:rPr lang="ru-RU" b="1"/>
              </a:br>
              <a:r>
                <a:rPr lang="ru-RU" b="1"/>
                <a:t>білок</a:t>
              </a:r>
            </a:p>
          </p:txBody>
        </p:sp>
        <p:sp>
          <p:nvSpPr>
            <p:cNvPr id="12302" name="Text Box 15"/>
            <p:cNvSpPr txBox="1">
              <a:spLocks noChangeArrowheads="1"/>
            </p:cNvSpPr>
            <p:nvPr/>
          </p:nvSpPr>
          <p:spPr bwMode="auto">
            <a:xfrm>
              <a:off x="2699" y="2251"/>
              <a:ext cx="122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ru-RU"/>
                <a:t> транспортний</a:t>
              </a:r>
            </a:p>
            <a:p>
              <a:pPr>
                <a:buFontTx/>
                <a:buChar char="•"/>
              </a:pPr>
              <a:r>
                <a:rPr lang="ru-RU"/>
                <a:t> структурний</a:t>
              </a:r>
            </a:p>
            <a:p>
              <a:pPr>
                <a:buFontTx/>
                <a:buChar char="•"/>
              </a:pPr>
              <a:r>
                <a:rPr lang="ru-RU"/>
                <a:t> фермент</a:t>
              </a:r>
            </a:p>
            <a:p>
              <a:pPr>
                <a:buFontTx/>
                <a:buChar char="•"/>
              </a:pPr>
              <a:r>
                <a:rPr lang="ru-RU"/>
                <a:t> ембріональний</a:t>
              </a:r>
            </a:p>
          </p:txBody>
        </p:sp>
        <p:sp>
          <p:nvSpPr>
            <p:cNvPr id="12303" name="AutoShape 16"/>
            <p:cNvSpPr>
              <a:spLocks noChangeArrowheads="1"/>
            </p:cNvSpPr>
            <p:nvPr/>
          </p:nvSpPr>
          <p:spPr bwMode="auto">
            <a:xfrm>
              <a:off x="4332" y="2840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4" name="AutoShape 17"/>
            <p:cNvSpPr>
              <a:spLocks noChangeArrowheads="1"/>
            </p:cNvSpPr>
            <p:nvPr/>
          </p:nvSpPr>
          <p:spPr bwMode="auto">
            <a:xfrm>
              <a:off x="3833" y="3158"/>
              <a:ext cx="1225" cy="454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/>
                <a:t>Зміна</a:t>
              </a:r>
              <a:br>
                <a:rPr lang="ru-RU" b="1"/>
              </a:br>
              <a:r>
                <a:rPr lang="ru-RU" b="1"/>
                <a:t>в метаболізмі</a:t>
              </a:r>
            </a:p>
          </p:txBody>
        </p:sp>
        <p:sp>
          <p:nvSpPr>
            <p:cNvPr id="12305" name="AutoShape 18"/>
            <p:cNvSpPr>
              <a:spLocks noChangeArrowheads="1"/>
            </p:cNvSpPr>
            <p:nvPr/>
          </p:nvSpPr>
          <p:spPr bwMode="auto">
            <a:xfrm>
              <a:off x="4332" y="3612"/>
              <a:ext cx="136" cy="318"/>
            </a:xfrm>
            <a:prstGeom prst="downArrow">
              <a:avLst>
                <a:gd name="adj1" fmla="val 50000"/>
                <a:gd name="adj2" fmla="val 584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Text Box 19"/>
            <p:cNvSpPr txBox="1">
              <a:spLocks noChangeArrowheads="1"/>
            </p:cNvSpPr>
            <p:nvPr/>
          </p:nvSpPr>
          <p:spPr bwMode="auto">
            <a:xfrm>
              <a:off x="4150" y="3929"/>
              <a:ext cx="6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/>
                <a:t>Клітина</a:t>
              </a:r>
            </a:p>
          </p:txBody>
        </p:sp>
        <p:sp>
          <p:nvSpPr>
            <p:cNvPr id="12307" name="AutoShape 20"/>
            <p:cNvSpPr>
              <a:spLocks noChangeArrowheads="1"/>
            </p:cNvSpPr>
            <p:nvPr/>
          </p:nvSpPr>
          <p:spPr bwMode="auto">
            <a:xfrm rot="10800000">
              <a:off x="3379" y="4020"/>
              <a:ext cx="726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59 h 21600"/>
                <a:gd name="T14" fmla="*/ 18893 w 21600"/>
                <a:gd name="T15" fmla="*/ 161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Text Box 21"/>
            <p:cNvSpPr txBox="1">
              <a:spLocks noChangeArrowheads="1"/>
            </p:cNvSpPr>
            <p:nvPr/>
          </p:nvSpPr>
          <p:spPr bwMode="auto">
            <a:xfrm>
              <a:off x="2472" y="3929"/>
              <a:ext cx="7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/>
                <a:t>Організм</a:t>
              </a: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методи</a:t>
            </a:r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989138"/>
            <a:ext cx="5059363" cy="4114800"/>
          </a:xfrm>
          <a:noFill/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580063" y="3213100"/>
            <a:ext cx="279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Метафазна пластинка</a:t>
            </a:r>
          </a:p>
          <a:p>
            <a:r>
              <a:rPr lang="ru-RU">
                <a:latin typeface="Tahoma" pitchFamily="34" charset="0"/>
              </a:rPr>
              <a:t>після </a:t>
            </a:r>
            <a:r>
              <a:rPr lang="ru-RU" b="1">
                <a:solidFill>
                  <a:srgbClr val="FF0000"/>
                </a:solidFill>
                <a:latin typeface="Tahoma" pitchFamily="34" charset="0"/>
              </a:rPr>
              <a:t>диференційного</a:t>
            </a:r>
          </a:p>
          <a:p>
            <a:r>
              <a:rPr lang="ru-RU" b="1">
                <a:solidFill>
                  <a:srgbClr val="FF0000"/>
                </a:solidFill>
                <a:latin typeface="Tahoma" pitchFamily="34" charset="0"/>
              </a:rPr>
              <a:t>забарвлення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методи</a:t>
            </a:r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557338"/>
            <a:ext cx="8229600" cy="3951287"/>
          </a:xfrm>
          <a:noFill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2535238" y="5461000"/>
            <a:ext cx="407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А)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6300788" y="5445125"/>
            <a:ext cx="40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Б)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879475" y="5892800"/>
            <a:ext cx="680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Каріотипи при простому (А) і диференційному забарвленні (Б)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методи</a:t>
            </a:r>
          </a:p>
        </p:txBody>
      </p:sp>
      <p:pic>
        <p:nvPicPr>
          <p:cNvPr id="106499" name="Picture 3" descr="ch2f1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990725"/>
            <a:ext cx="5256213" cy="3906838"/>
          </a:xfrm>
          <a:noFill/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580063" y="2205038"/>
            <a:ext cx="3089275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G</a:t>
            </a:r>
            <a:r>
              <a:rPr lang="ru-RU">
                <a:latin typeface="Tahoma" pitchFamily="34" charset="0"/>
              </a:rPr>
              <a:t>-смугова </a:t>
            </a:r>
            <a:r>
              <a:rPr lang="ru-RU" b="1">
                <a:solidFill>
                  <a:srgbClr val="FF0000"/>
                </a:solidFill>
                <a:latin typeface="Tahoma" pitchFamily="34" charset="0"/>
              </a:rPr>
              <a:t>прометафазна</a:t>
            </a:r>
          </a:p>
          <a:p>
            <a:r>
              <a:rPr lang="ru-RU">
                <a:latin typeface="Tahoma" pitchFamily="34" charset="0"/>
              </a:rPr>
              <a:t>каріограма мітотичних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хромосом лімфоцита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нормальної жінки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Диференційне забарвлення хромосом</a:t>
            </a:r>
          </a:p>
        </p:txBody>
      </p:sp>
      <p:pic>
        <p:nvPicPr>
          <p:cNvPr id="107523" name="Picture 3" descr="Xch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844675"/>
            <a:ext cx="3783013" cy="4256088"/>
          </a:xfrm>
          <a:noFill/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148263" y="1916113"/>
            <a:ext cx="1528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ahoma" pitchFamily="34" charset="0"/>
              </a:rPr>
              <a:t>Х-хромосома</a:t>
            </a:r>
          </a:p>
        </p:txBody>
      </p:sp>
      <p:pic>
        <p:nvPicPr>
          <p:cNvPr id="107525" name="Picture 5" descr="http://www.ncbi.nlm.nih.gov/books/bookres.fcgi/gnd/02chr.gif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95288" y="1700213"/>
            <a:ext cx="35941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526" name="Group 6"/>
          <p:cNvGrpSpPr>
            <a:grpSpLocks/>
          </p:cNvGrpSpPr>
          <p:nvPr/>
        </p:nvGrpSpPr>
        <p:grpSpPr bwMode="auto">
          <a:xfrm>
            <a:off x="466725" y="1166813"/>
            <a:ext cx="3276600" cy="4495800"/>
            <a:chOff x="735" y="420"/>
            <a:chExt cx="5160" cy="7080"/>
          </a:xfrm>
        </p:grpSpPr>
        <p:sp>
          <p:nvSpPr>
            <p:cNvPr id="107529" name="Rectangle 7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3810" y="7035"/>
              <a:ext cx="208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0" name="Rectangle 8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3795" y="1590"/>
              <a:ext cx="123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1" name="Rectangle 9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3765" y="1005"/>
              <a:ext cx="12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2" name="Rectangle 10">
              <a:hlinkClick r:id="rId8"/>
            </p:cNvPr>
            <p:cNvSpPr>
              <a:spLocks noChangeArrowheads="1"/>
            </p:cNvSpPr>
            <p:nvPr/>
          </p:nvSpPr>
          <p:spPr bwMode="auto">
            <a:xfrm>
              <a:off x="735" y="420"/>
              <a:ext cx="13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7527" name="Rectangle 11"/>
          <p:cNvSpPr>
            <a:spLocks noChangeArrowheads="1"/>
          </p:cNvSpPr>
          <p:nvPr/>
        </p:nvSpPr>
        <p:spPr bwMode="auto">
          <a:xfrm>
            <a:off x="0" y="900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28" name="Text Box 12"/>
          <p:cNvSpPr txBox="1">
            <a:spLocks noChangeArrowheads="1"/>
          </p:cNvSpPr>
          <p:nvPr/>
        </p:nvSpPr>
        <p:spPr bwMode="auto">
          <a:xfrm>
            <a:off x="447675" y="351631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ahoma" pitchFamily="34" charset="0"/>
              </a:rPr>
              <a:t>Хромосома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Диференційне забарвлення сестринських хроматид</a:t>
            </a:r>
          </a:p>
        </p:txBody>
      </p:sp>
      <p:pic>
        <p:nvPicPr>
          <p:cNvPr id="1085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>
          <a:xfrm>
            <a:off x="2339975" y="1844675"/>
            <a:ext cx="4433888" cy="4433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знахідки</a:t>
            </a:r>
          </a:p>
        </p:txBody>
      </p:sp>
      <p:pic>
        <p:nvPicPr>
          <p:cNvPr id="1095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484313"/>
            <a:ext cx="8135937" cy="4114800"/>
          </a:xfrm>
          <a:noFill/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411413" y="5661025"/>
            <a:ext cx="407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А)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227763" y="5661025"/>
            <a:ext cx="40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Б)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63575" y="5892800"/>
            <a:ext cx="7221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Хроматидні аберації (А) і сестринські хроматидні обміни (Б) при</a:t>
            </a:r>
          </a:p>
          <a:p>
            <a:r>
              <a:rPr lang="ru-RU">
                <a:latin typeface="Tahoma" pitchFamily="34" charset="0"/>
              </a:rPr>
              <a:t>              захворюваннях із хромосомною нестабільністю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Молекулярно-цитогенетині методи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773238"/>
            <a:ext cx="4537075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/>
              <a:t>Метод </a:t>
            </a:r>
            <a:r>
              <a:rPr lang="en-US" sz="2000" b="1" smtClean="0">
                <a:solidFill>
                  <a:srgbClr val="FF0000"/>
                </a:solidFill>
              </a:rPr>
              <a:t>FISH</a:t>
            </a:r>
            <a:r>
              <a:rPr lang="en-US" sz="2000" smtClean="0"/>
              <a:t> – </a:t>
            </a:r>
            <a:r>
              <a:rPr lang="ru-RU" sz="2000" smtClean="0"/>
              <a:t>флуоресцентної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i="1" smtClean="0"/>
              <a:t>                     </a:t>
            </a:r>
            <a:r>
              <a:rPr lang="en-US" sz="2000" i="1" smtClean="0"/>
              <a:t>in situ  </a:t>
            </a:r>
            <a:r>
              <a:rPr lang="uk-UA" sz="2000" smtClean="0"/>
              <a:t>гібридизації</a:t>
            </a:r>
            <a:br>
              <a:rPr lang="uk-UA" sz="2000" smtClean="0"/>
            </a:br>
            <a:endParaRPr lang="uk-UA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FF0000"/>
                </a:solidFill>
              </a:rPr>
              <a:t>Етапи: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smtClean="0"/>
              <a:t>1. Готується мічений зонд (однониткова ДНК)</a:t>
            </a:r>
            <a:br>
              <a:rPr lang="ru-RU" sz="1800" smtClean="0"/>
            </a:br>
            <a:endParaRPr 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smtClean="0"/>
              <a:t>2. На мікроскопічному препараті ДНК денатурується</a:t>
            </a:r>
            <a:br>
              <a:rPr lang="ru-RU" sz="1800" smtClean="0"/>
            </a:br>
            <a:endParaRPr 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smtClean="0"/>
              <a:t>3. До препарату вносять зонд,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smtClean="0"/>
              <a:t>    який приєднується до хромосоми</a:t>
            </a:r>
            <a:r>
              <a:rPr lang="en-US" sz="1800" smtClean="0"/>
              <a:t/>
            </a:r>
            <a:br>
              <a:rPr lang="en-US" sz="1800" smtClean="0"/>
            </a:br>
            <a:endParaRPr lang="ru-RU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smtClean="0"/>
              <a:t>4. Люмінесцентна мікроскопія виявляє зонди</a:t>
            </a:r>
          </a:p>
        </p:txBody>
      </p:sp>
      <p:pic>
        <p:nvPicPr>
          <p:cNvPr id="110596" name="Picture 4" descr="ch5f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628775"/>
            <a:ext cx="3341688" cy="4676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FISH</a:t>
            </a:r>
            <a:endParaRPr lang="ru-RU" b="1" smtClean="0">
              <a:solidFill>
                <a:srgbClr val="FF0000"/>
              </a:solidFill>
            </a:endParaRPr>
          </a:p>
        </p:txBody>
      </p:sp>
      <p:pic>
        <p:nvPicPr>
          <p:cNvPr id="11161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700213"/>
            <a:ext cx="4038600" cy="4114800"/>
          </a:xfrm>
        </p:spPr>
      </p:pic>
      <p:pic>
        <p:nvPicPr>
          <p:cNvPr id="111620" name="Picture 4" descr="Muscglyph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1989138"/>
            <a:ext cx="4103687" cy="2997200"/>
          </a:xfrm>
          <a:noFill/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219700" y="5157788"/>
            <a:ext cx="2968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Локалізація гена м</a:t>
            </a:r>
            <a:r>
              <a:rPr lang="en-US">
                <a:latin typeface="Tahoma" pitchFamily="34" charset="0"/>
              </a:rPr>
              <a:t>’</a:t>
            </a:r>
            <a:r>
              <a:rPr lang="uk-UA">
                <a:latin typeface="Tahoma" pitchFamily="34" charset="0"/>
              </a:rPr>
              <a:t>язової</a:t>
            </a:r>
            <a:endParaRPr lang="ru-RU">
              <a:latin typeface="Tahoma" pitchFamily="34" charset="0"/>
            </a:endParaRPr>
          </a:p>
          <a:p>
            <a:r>
              <a:rPr lang="ru-RU">
                <a:latin typeface="Tahoma" pitchFamily="34" charset="0"/>
              </a:rPr>
              <a:t>глікогенфосфорилази в</a:t>
            </a:r>
          </a:p>
          <a:p>
            <a:r>
              <a:rPr lang="ru-RU">
                <a:latin typeface="Tahoma" pitchFamily="34" charset="0"/>
              </a:rPr>
              <a:t>11-ій хромосомі людини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Застосування </a:t>
            </a:r>
            <a:r>
              <a:rPr lang="en-US" b="1" smtClean="0">
                <a:solidFill>
                  <a:srgbClr val="FF0000"/>
                </a:solidFill>
              </a:rPr>
              <a:t>FISH</a:t>
            </a: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Встановлення локалізації генів</a:t>
            </a:r>
          </a:p>
          <a:p>
            <a:pPr eaLnBrk="1" hangingPunct="1"/>
            <a:r>
              <a:rPr lang="ru-RU" smtClean="0"/>
              <a:t>Хромосомні аберації</a:t>
            </a:r>
          </a:p>
          <a:p>
            <a:pPr eaLnBrk="1" hangingPunct="1"/>
            <a:r>
              <a:rPr lang="ru-RU" smtClean="0"/>
              <a:t>Анеуплоїдії та ін.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Показання до цитогенетичних досліджень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Клінічна симптоматика хромосомної хвороби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Наявність у дитини множинних уроджених вад розвитку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Багаторазові спонтанні аборти, мертвонародження або уроджені вади розвитку у дітей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Порушення репродуктивної функції нез</a:t>
            </a:r>
            <a:r>
              <a:rPr lang="en-US" sz="2400" smtClean="0"/>
              <a:t>’</a:t>
            </a:r>
            <a:r>
              <a:rPr lang="ru-RU" sz="2400" smtClean="0"/>
              <a:t>ясованого генеза у жінок і чоловіків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Затрика розумового розвитку дитини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Пренатальна діагностика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Лейкози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3716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Первинні ефекти мутантних алелів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Первинні ефекти мутантних алелів можуть проявлятися в 4 варіантах:</a:t>
            </a:r>
          </a:p>
          <a:p>
            <a:pPr lvl="1" eaLnBrk="1" hangingPunct="1"/>
            <a:r>
              <a:rPr lang="ru-RU" sz="2400" smtClean="0"/>
              <a:t> </a:t>
            </a:r>
            <a:r>
              <a:rPr lang="ru-RU" sz="2400" b="1" smtClean="0">
                <a:solidFill>
                  <a:schemeClr val="bg2"/>
                </a:solidFill>
              </a:rPr>
              <a:t>відсутність синтезу</a:t>
            </a:r>
            <a:r>
              <a:rPr lang="ru-RU" sz="2400" smtClean="0"/>
              <a:t> поліпептидного ланцюга (білка) </a:t>
            </a:r>
          </a:p>
          <a:p>
            <a:pPr lvl="1" eaLnBrk="1" hangingPunct="1"/>
            <a:r>
              <a:rPr lang="ru-RU" sz="2400" smtClean="0"/>
              <a:t>синтез </a:t>
            </a:r>
            <a:r>
              <a:rPr lang="ru-RU" sz="2400" b="1" smtClean="0">
                <a:solidFill>
                  <a:schemeClr val="bg2"/>
                </a:solidFill>
              </a:rPr>
              <a:t>аномального</a:t>
            </a:r>
            <a:r>
              <a:rPr lang="ru-RU" sz="2400" smtClean="0"/>
              <a:t> за первинною структурою поліпептидного ланцюга (білка)</a:t>
            </a:r>
          </a:p>
          <a:p>
            <a:pPr lvl="1" eaLnBrk="1" hangingPunct="1"/>
            <a:r>
              <a:rPr lang="ru-RU" sz="2400" smtClean="0"/>
              <a:t> кількісно </a:t>
            </a:r>
            <a:r>
              <a:rPr lang="ru-RU" sz="2400" b="1" smtClean="0">
                <a:solidFill>
                  <a:schemeClr val="bg2"/>
                </a:solidFill>
              </a:rPr>
              <a:t>недостатній синтез</a:t>
            </a:r>
            <a:r>
              <a:rPr lang="ru-RU" sz="2400" smtClean="0"/>
              <a:t> поліпептидного ланцюга (білка)</a:t>
            </a:r>
          </a:p>
          <a:p>
            <a:pPr lvl="1" eaLnBrk="1" hangingPunct="1"/>
            <a:r>
              <a:rPr lang="ru-RU" sz="2400" smtClean="0"/>
              <a:t> кількісно </a:t>
            </a:r>
            <a:r>
              <a:rPr lang="ru-RU" sz="2400" b="1" smtClean="0">
                <a:solidFill>
                  <a:schemeClr val="bg2"/>
                </a:solidFill>
              </a:rPr>
              <a:t>надлишковий синтез</a:t>
            </a:r>
            <a:r>
              <a:rPr lang="ru-RU" sz="2400" smtClean="0"/>
              <a:t> поліпептидного ланцюга (білка)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Біохімічні дослідження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>
                <a:solidFill>
                  <a:srgbClr val="FF0000"/>
                </a:solidFill>
              </a:rPr>
              <a:t>Застосовуються для: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- діагностики спадкових хвороб</a:t>
            </a:r>
          </a:p>
          <a:p>
            <a:pPr eaLnBrk="1" hangingPunct="1">
              <a:buFontTx/>
              <a:buNone/>
            </a:pPr>
            <a:r>
              <a:rPr lang="ru-RU" smtClean="0"/>
              <a:t>- діагностики гетерозиготних </a:t>
            </a:r>
            <a:br>
              <a:rPr lang="ru-RU" smtClean="0"/>
            </a:br>
            <a:r>
              <a:rPr lang="ru-RU" smtClean="0"/>
              <a:t>станів у дорослих (хвороба Коновалова-Вільсона, недостатність альфа1-антитрипсину, недостатність глюкозо-6–фосфатдегідрогенази)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Показання до застосування біохімічних досліджень у новонароджених</a:t>
            </a:r>
            <a:r>
              <a:rPr lang="ru-RU" sz="4000" smtClean="0">
                <a:solidFill>
                  <a:srgbClr val="92E4EA"/>
                </a:solidFill>
              </a:rPr>
              <a:t>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92338"/>
            <a:ext cx="4038600" cy="3675062"/>
          </a:xfrm>
        </p:spPr>
        <p:txBody>
          <a:bodyPr/>
          <a:lstStyle/>
          <a:p>
            <a:pPr eaLnBrk="1" hangingPunct="1"/>
            <a:r>
              <a:rPr lang="ru-RU" smtClean="0"/>
              <a:t>Судоми</a:t>
            </a:r>
          </a:p>
          <a:p>
            <a:pPr eaLnBrk="1" hangingPunct="1"/>
            <a:r>
              <a:rPr lang="ru-RU" smtClean="0"/>
              <a:t>Блювота</a:t>
            </a:r>
          </a:p>
          <a:p>
            <a:pPr eaLnBrk="1" hangingPunct="1"/>
            <a:r>
              <a:rPr lang="ru-RU" smtClean="0"/>
              <a:t>Кома</a:t>
            </a:r>
          </a:p>
          <a:p>
            <a:pPr eaLnBrk="1" hangingPunct="1"/>
            <a:r>
              <a:rPr lang="ru-RU" smtClean="0"/>
              <a:t>Жовтяниця</a:t>
            </a:r>
          </a:p>
          <a:p>
            <a:pPr eaLnBrk="1" hangingPunct="1"/>
            <a:r>
              <a:rPr lang="ru-RU" smtClean="0"/>
              <a:t>Гіпотонія м</a:t>
            </a:r>
            <a:r>
              <a:rPr lang="en-US" smtClean="0"/>
              <a:t>’</a:t>
            </a:r>
            <a:r>
              <a:rPr lang="uk-UA" smtClean="0"/>
              <a:t>язів</a:t>
            </a:r>
            <a:endParaRPr lang="ru-RU" smtClean="0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25663"/>
            <a:ext cx="4038600" cy="3741737"/>
          </a:xfrm>
        </p:spPr>
        <p:txBody>
          <a:bodyPr/>
          <a:lstStyle/>
          <a:p>
            <a:pPr eaLnBrk="1" hangingPunct="1"/>
            <a:r>
              <a:rPr lang="ru-RU" smtClean="0"/>
              <a:t>Специфічний запах сечі і пота	</a:t>
            </a:r>
          </a:p>
          <a:p>
            <a:pPr eaLnBrk="1" hangingPunct="1"/>
            <a:r>
              <a:rPr lang="ru-RU" smtClean="0"/>
              <a:t>Ацидоз</a:t>
            </a:r>
          </a:p>
          <a:p>
            <a:pPr eaLnBrk="1" hangingPunct="1"/>
            <a:r>
              <a:rPr lang="ru-RU" smtClean="0"/>
              <a:t>Порушення кислотно-основного стану</a:t>
            </a:r>
          </a:p>
          <a:p>
            <a:pPr eaLnBrk="1" hangingPunct="1"/>
            <a:r>
              <a:rPr lang="ru-RU" smtClean="0"/>
              <a:t>Зупинка росту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57200"/>
            <a:ext cx="7427912" cy="13716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Молекулярно-генетичні дослідження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Основна мета</a:t>
            </a:r>
            <a:r>
              <a:rPr lang="ru-RU" smtClean="0">
                <a:solidFill>
                  <a:schemeClr val="folHlink"/>
                </a:solidFill>
              </a:rPr>
              <a:t> </a:t>
            </a:r>
            <a:r>
              <a:rPr lang="ru-RU" smtClean="0"/>
              <a:t>– виявлення варіацій у структурі досліджуваної ділянки ДНК (алеля, гена, регіону хромосоми) навіть до розшифровки первинної послідовності ДНК</a:t>
            </a:r>
          </a:p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В основі методів</a:t>
            </a:r>
            <a:r>
              <a:rPr lang="ru-RU" smtClean="0">
                <a:solidFill>
                  <a:schemeClr val="folHlink"/>
                </a:solidFill>
              </a:rPr>
              <a:t> </a:t>
            </a:r>
            <a:r>
              <a:rPr lang="ru-RU" smtClean="0"/>
              <a:t>– «маніпуляції» із ДНК і РНК</a:t>
            </a:r>
            <a:endParaRPr lang="ru-RU" smtClean="0">
              <a:solidFill>
                <a:schemeClr val="folHlink"/>
              </a:solidFill>
            </a:endParaRPr>
          </a:p>
        </p:txBody>
      </p:sp>
      <p:pic>
        <p:nvPicPr>
          <p:cNvPr id="116740" name="Picture 4" descr="Logo">
            <a:hlinkClick r:id="rId3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260350"/>
            <a:ext cx="619125" cy="95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731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Проект «Геном людини»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4859338" y="1341438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Реєстрація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хвороби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як</a:t>
            </a:r>
          </a:p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спадкової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4859338" y="2276475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Локалізація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гена </a:t>
            </a:r>
          </a:p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в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хромосомі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859338" y="3141663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Виділення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гена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4859338" y="4076700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Визначення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дефекта</a:t>
            </a:r>
          </a:p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гена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4859338" y="4941888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Визначення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первинного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продукта</a:t>
            </a:r>
          </a:p>
        </p:txBody>
      </p:sp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4859338" y="5805488"/>
            <a:ext cx="25923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Визначення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патогенети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-</a:t>
            </a:r>
          </a:p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чного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лікування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6084888" y="19891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>
            <a:off x="6084888" y="2924175"/>
            <a:ext cx="0" cy="2873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>
            <a:off x="6084888" y="3789363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6084888" y="4724400"/>
            <a:ext cx="0" cy="2873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>
            <a:off x="6084888" y="558958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971550" y="2276475"/>
            <a:ext cx="2592388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Діагностика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на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основі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</a:p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генетичного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аналізу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971550" y="3141663"/>
            <a:ext cx="2592388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Генотерапія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08560" name="Rectangle 16"/>
          <p:cNvSpPr>
            <a:spLocks noChangeArrowheads="1"/>
          </p:cNvSpPr>
          <p:nvPr/>
        </p:nvSpPr>
        <p:spPr bwMode="auto">
          <a:xfrm>
            <a:off x="971550" y="4076700"/>
            <a:ext cx="2592388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Діагностика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(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ДНК-специфічна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)</a:t>
            </a:r>
          </a:p>
        </p:txBody>
      </p:sp>
      <p:sp>
        <p:nvSpPr>
          <p:cNvPr id="108561" name="Rectangle 17"/>
          <p:cNvSpPr>
            <a:spLocks noChangeArrowheads="1"/>
          </p:cNvSpPr>
          <p:nvPr/>
        </p:nvSpPr>
        <p:spPr bwMode="auto">
          <a:xfrm>
            <a:off x="971550" y="4941888"/>
            <a:ext cx="2592388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Діагностика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біохімічна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 flipH="1">
            <a:off x="3563938" y="2565400"/>
            <a:ext cx="1295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79" name="Line 19"/>
          <p:cNvSpPr>
            <a:spLocks noChangeShapeType="1"/>
          </p:cNvSpPr>
          <p:nvPr/>
        </p:nvSpPr>
        <p:spPr bwMode="auto">
          <a:xfrm flipH="1">
            <a:off x="3563938" y="3500438"/>
            <a:ext cx="1295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3563938" y="4437063"/>
            <a:ext cx="1295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flipH="1">
            <a:off x="3563938" y="5229225"/>
            <a:ext cx="1295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08566" name="Rectangle 22"/>
          <p:cNvSpPr>
            <a:spLocks noChangeArrowheads="1"/>
          </p:cNvSpPr>
          <p:nvPr/>
        </p:nvSpPr>
        <p:spPr bwMode="auto">
          <a:xfrm>
            <a:off x="4787900" y="1196975"/>
            <a:ext cx="2808288" cy="54006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Основні етапи молекулярно-генетичних досліджень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11188" y="1916113"/>
            <a:ext cx="2447925" cy="1296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Отримання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зразків</a:t>
            </a:r>
            <a:endParaRPr lang="ru-RU" sz="1600" b="1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ДНК (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або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РНК)</a:t>
            </a:r>
          </a:p>
          <a:p>
            <a:pPr algn="ctr">
              <a:buFontTx/>
              <a:buChar char="-"/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геномної</a:t>
            </a: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dirty="0" err="1">
                <a:solidFill>
                  <a:schemeClr val="bg2"/>
                </a:solidFill>
                <a:latin typeface="Tahoma" charset="0"/>
              </a:rPr>
              <a:t>або</a:t>
            </a:r>
            <a:endParaRPr lang="ru-RU" sz="1600" dirty="0">
              <a:solidFill>
                <a:schemeClr val="bg2"/>
              </a:solidFill>
              <a:latin typeface="Tahoma" charset="0"/>
            </a:endParaRPr>
          </a:p>
          <a:p>
            <a:pPr algn="ctr">
              <a:buFontTx/>
              <a:buChar char="-"/>
              <a:defRPr/>
            </a:pPr>
            <a:r>
              <a:rPr lang="ru-RU" sz="1600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фрагмента</a:t>
            </a: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124075" y="3933825"/>
            <a:ext cx="2232025" cy="129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Рестрикція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розрізання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) ДНК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на 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фрагменти</a:t>
            </a:r>
            <a:endParaRPr lang="ru-RU" sz="1600" b="1" dirty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5148263" y="3933825"/>
            <a:ext cx="2232025" cy="129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Розділення</a:t>
            </a:r>
            <a:endParaRPr lang="ru-RU" sz="1600" b="1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(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електрофорез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)</a:t>
            </a:r>
          </a:p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фрагментів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ДНК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6443663" y="1916113"/>
            <a:ext cx="2232025" cy="1296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Візуалізація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</a:t>
            </a: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і</a:t>
            </a:r>
            <a:endParaRPr lang="ru-RU" sz="1600" b="1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ідентифікація</a:t>
            </a:r>
            <a:endParaRPr lang="ru-RU" sz="1600" b="1" dirty="0">
              <a:solidFill>
                <a:schemeClr val="bg2"/>
              </a:solidFill>
              <a:latin typeface="Tahoma" charset="0"/>
            </a:endParaRPr>
          </a:p>
          <a:p>
            <a:pPr algn="ctr">
              <a:defRPr/>
            </a:pPr>
            <a:r>
              <a:rPr lang="ru-RU" sz="1600" b="1" dirty="0" err="1">
                <a:solidFill>
                  <a:schemeClr val="bg2"/>
                </a:solidFill>
                <a:latin typeface="Tahoma" charset="0"/>
              </a:rPr>
              <a:t>фрагментів</a:t>
            </a:r>
            <a:r>
              <a:rPr lang="ru-RU" sz="1600" b="1" dirty="0">
                <a:solidFill>
                  <a:schemeClr val="bg2"/>
                </a:solidFill>
                <a:latin typeface="Tahoma" charset="0"/>
              </a:rPr>
              <a:t> ДНК</a:t>
            </a:r>
          </a:p>
        </p:txBody>
      </p:sp>
      <p:sp>
        <p:nvSpPr>
          <p:cNvPr id="109575" name="AutoShape 7"/>
          <p:cNvSpPr>
            <a:spLocks noChangeArrowheads="1"/>
          </p:cNvSpPr>
          <p:nvPr/>
        </p:nvSpPr>
        <p:spPr bwMode="auto">
          <a:xfrm rot="5400000">
            <a:off x="935831" y="3609182"/>
            <a:ext cx="1584325" cy="7921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9576" name="AutoShape 8"/>
          <p:cNvSpPr>
            <a:spLocks noChangeArrowheads="1"/>
          </p:cNvSpPr>
          <p:nvPr/>
        </p:nvSpPr>
        <p:spPr bwMode="auto">
          <a:xfrm>
            <a:off x="4356100" y="4149725"/>
            <a:ext cx="792163" cy="647700"/>
          </a:xfrm>
          <a:prstGeom prst="rightArrow">
            <a:avLst>
              <a:gd name="adj1" fmla="val 50000"/>
              <a:gd name="adj2" fmla="val 30576"/>
            </a:avLst>
          </a:prstGeom>
          <a:solidFill>
            <a:schemeClr val="accent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9577" name="AutoShape 9"/>
          <p:cNvSpPr>
            <a:spLocks noChangeArrowheads="1"/>
          </p:cNvSpPr>
          <p:nvPr/>
        </p:nvSpPr>
        <p:spPr bwMode="auto">
          <a:xfrm>
            <a:off x="7380288" y="3213100"/>
            <a:ext cx="647700" cy="14398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1690688" y="3179763"/>
            <a:ext cx="253047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Ампліфікація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фрагментів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за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допомогою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ПЛР</a:t>
            </a:r>
          </a:p>
        </p:txBody>
      </p:sp>
      <p:sp>
        <p:nvSpPr>
          <p:cNvPr id="288779" name="Text Box 11"/>
          <p:cNvSpPr txBox="1">
            <a:spLocks noChangeArrowheads="1"/>
          </p:cNvSpPr>
          <p:nvPr/>
        </p:nvSpPr>
        <p:spPr bwMode="auto">
          <a:xfrm>
            <a:off x="1979613" y="5445125"/>
            <a:ext cx="3225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 err="1">
                <a:solidFill>
                  <a:schemeClr val="tx2"/>
                </a:solidFill>
                <a:latin typeface="Tahoma" charset="0"/>
              </a:rPr>
              <a:t>Ферменти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–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рестриктази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Tahoma" charset="0"/>
              </a:rPr>
              <a:t>Результат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–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набір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фрагментів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                   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різної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довжини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sp>
        <p:nvSpPr>
          <p:cNvPr id="288780" name="Text Box 12"/>
          <p:cNvSpPr txBox="1">
            <a:spLocks noChangeArrowheads="1"/>
          </p:cNvSpPr>
          <p:nvPr/>
        </p:nvSpPr>
        <p:spPr bwMode="auto">
          <a:xfrm>
            <a:off x="5219700" y="3213100"/>
            <a:ext cx="27019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Саутерн-блот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гібридизація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ПЛР – полімеразна ланцюгова реакція</a:t>
            </a:r>
          </a:p>
        </p:txBody>
      </p:sp>
      <p:pic>
        <p:nvPicPr>
          <p:cNvPr id="119811" name="Picture 3" descr="ch4f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84438" y="2043113"/>
            <a:ext cx="4608512" cy="3060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34671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ПЛР – </a:t>
            </a:r>
            <a:br>
              <a:rPr lang="ru-RU" sz="4000" smtClean="0">
                <a:solidFill>
                  <a:schemeClr val="bg2"/>
                </a:solidFill>
              </a:rPr>
            </a:br>
            <a:r>
              <a:rPr lang="ru-RU" sz="4000" smtClean="0">
                <a:solidFill>
                  <a:schemeClr val="bg2"/>
                </a:solidFill>
              </a:rPr>
              <a:t>перший етап</a:t>
            </a:r>
          </a:p>
        </p:txBody>
      </p:sp>
      <p:pic>
        <p:nvPicPr>
          <p:cNvPr id="120835" name="Picture 3" descr="ch4f2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67175" y="476250"/>
            <a:ext cx="4506913" cy="5832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ПЛР (2)</a:t>
            </a:r>
          </a:p>
        </p:txBody>
      </p:sp>
      <p:pic>
        <p:nvPicPr>
          <p:cNvPr id="121859" name="Picture 3" descr="ch4f2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333375"/>
            <a:ext cx="4359275" cy="6264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ПЛР – Аналіз результатів</a:t>
            </a:r>
          </a:p>
        </p:txBody>
      </p:sp>
      <p:pic>
        <p:nvPicPr>
          <p:cNvPr id="122883" name="Picture 3" descr="ch4f3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2397125"/>
            <a:ext cx="7926387" cy="1560513"/>
          </a:xfr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Саутерн-блот гібридизація</a:t>
            </a:r>
          </a:p>
        </p:txBody>
      </p:sp>
      <p:pic>
        <p:nvPicPr>
          <p:cNvPr id="123907" name="Picture 3" descr="ch4f12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2066925"/>
            <a:ext cx="7920038" cy="1965325"/>
          </a:xfrm>
          <a:noFill/>
        </p:spPr>
      </p:pic>
      <p:pic>
        <p:nvPicPr>
          <p:cNvPr id="123908" name="Picture 4" descr="ch4f1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3825875"/>
            <a:ext cx="7920038" cy="1604963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Час прояву спадкового захворювання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00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Час прояву спадкового захворювання </a:t>
            </a:r>
            <a:r>
              <a:rPr lang="ru-RU" sz="2800" b="1" smtClean="0">
                <a:solidFill>
                  <a:schemeClr val="bg2"/>
                </a:solidFill>
              </a:rPr>
              <a:t>залежить від ролі продуктів порушених генів</a:t>
            </a:r>
            <a:r>
              <a:rPr lang="ru-RU" sz="280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хвороби, викликані порушеннями транскрипційних факторів, проявляються </a:t>
            </a:r>
            <a:r>
              <a:rPr lang="ru-RU" sz="2400" b="1" smtClean="0">
                <a:solidFill>
                  <a:schemeClr val="bg2"/>
                </a:solidFill>
              </a:rPr>
              <a:t>внутрішньоутробно</a:t>
            </a:r>
            <a:endParaRPr lang="ru-RU" sz="240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при патології ферментів – </a:t>
            </a:r>
            <a:r>
              <a:rPr lang="ru-RU" sz="2400" b="1" smtClean="0">
                <a:solidFill>
                  <a:schemeClr val="bg2"/>
                </a:solidFill>
              </a:rPr>
              <a:t>на 1-ому році життя</a:t>
            </a:r>
            <a:endParaRPr lang="ru-RU" sz="240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при патології рецепторів – </a:t>
            </a:r>
            <a:r>
              <a:rPr lang="ru-RU" sz="2400" b="1" smtClean="0">
                <a:solidFill>
                  <a:schemeClr val="bg2"/>
                </a:solidFill>
              </a:rPr>
              <a:t>від 1 року до пубертантного періоду</a:t>
            </a:r>
            <a:endParaRPr lang="ru-RU" sz="240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при патології модуляторів білкових функцій – </a:t>
            </a:r>
            <a:r>
              <a:rPr lang="ru-RU" sz="2400" b="1" smtClean="0">
                <a:solidFill>
                  <a:schemeClr val="bg2"/>
                </a:solidFill>
              </a:rPr>
              <a:t>у ранньому дорослому періоді до 50 років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57200"/>
            <a:ext cx="7354887" cy="1371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ДНК-чипи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773238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/>
              <a:t>Мікрочипи – </a:t>
            </a:r>
            <a:r>
              <a:rPr lang="ru-RU" sz="2000" b="1" smtClean="0">
                <a:solidFill>
                  <a:srgbClr val="FF0000"/>
                </a:solidFill>
              </a:rPr>
              <a:t>скляні пластинки</a:t>
            </a:r>
            <a:r>
              <a:rPr lang="ru-RU" sz="2000" smtClean="0"/>
              <a:t> із ячейками, заповненими поліакриламідним гелем, у яких знаходяться відрізки ДНК</a:t>
            </a:r>
            <a:br>
              <a:rPr lang="ru-RU" sz="2000" smtClean="0"/>
            </a:br>
            <a:endParaRPr lang="ru-RU" sz="2000" smtClean="0"/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Мікрочип експонують </a:t>
            </a:r>
            <a:r>
              <a:rPr lang="ru-RU" sz="2000" b="1" smtClean="0">
                <a:solidFill>
                  <a:srgbClr val="FF0000"/>
                </a:solidFill>
              </a:rPr>
              <a:t>із ДНК людини, яка обстежується</a:t>
            </a:r>
            <a:br>
              <a:rPr lang="ru-RU" sz="2000" b="1" smtClean="0">
                <a:solidFill>
                  <a:srgbClr val="FF0000"/>
                </a:solidFill>
              </a:rPr>
            </a:br>
            <a:endParaRPr lang="ru-RU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Позитивна реакція у вигляді </a:t>
            </a:r>
            <a:r>
              <a:rPr lang="ru-RU" sz="2000" b="1" smtClean="0">
                <a:solidFill>
                  <a:srgbClr val="FF0000"/>
                </a:solidFill>
              </a:rPr>
              <a:t>квадрата, що світиться</a:t>
            </a:r>
            <a:r>
              <a:rPr lang="ru-RU" sz="2000" smtClean="0">
                <a:solidFill>
                  <a:schemeClr val="folHlink"/>
                </a:solidFill>
              </a:rPr>
              <a:t/>
            </a:r>
            <a:br>
              <a:rPr lang="ru-RU" sz="2000" smtClean="0">
                <a:solidFill>
                  <a:schemeClr val="folHlink"/>
                </a:solidFill>
              </a:rPr>
            </a:br>
            <a:endParaRPr lang="ru-RU" sz="2000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Процес може бути автоматизованим</a:t>
            </a:r>
          </a:p>
        </p:txBody>
      </p:sp>
      <p:pic>
        <p:nvPicPr>
          <p:cNvPr id="124932" name="Picture 4" descr="DNAchi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2192338"/>
            <a:ext cx="2651125" cy="2503487"/>
          </a:xfrm>
          <a:noFill/>
        </p:spPr>
      </p:pic>
      <p:pic>
        <p:nvPicPr>
          <p:cNvPr id="124933" name="Picture 5" descr="Logo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50825" y="260350"/>
            <a:ext cx="619125" cy="9525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4000" b="1" smtClean="0"/>
              <a:t>Лікування спадкових захворювань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FF0000"/>
                </a:solidFill>
              </a:rPr>
              <a:t>Лікування спадкових захворювань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До нещодавна такі хвороби вважалися невиліковними</a:t>
            </a:r>
          </a:p>
          <a:p>
            <a:pPr eaLnBrk="1" hangingPunct="1"/>
            <a:r>
              <a:rPr lang="ru-RU" smtClean="0"/>
              <a:t>Зараз є ефективні методи лікування </a:t>
            </a:r>
            <a:r>
              <a:rPr lang="ru-RU" smtClean="0">
                <a:solidFill>
                  <a:srgbClr val="FF0000"/>
                </a:solidFill>
              </a:rPr>
              <a:t>деяких</a:t>
            </a:r>
            <a:r>
              <a:rPr lang="ru-RU" smtClean="0"/>
              <a:t> хвороб</a:t>
            </a:r>
          </a:p>
          <a:p>
            <a:pPr eaLnBrk="1" hangingPunct="1"/>
            <a:r>
              <a:rPr lang="ru-RU" smtClean="0"/>
              <a:t>Неможливість виліковування пов</a:t>
            </a:r>
            <a:r>
              <a:rPr lang="en-US" smtClean="0"/>
              <a:t>’</a:t>
            </a:r>
            <a:r>
              <a:rPr lang="uk-UA" smtClean="0"/>
              <a:t>язана</a:t>
            </a:r>
            <a:r>
              <a:rPr lang="ru-RU" smtClean="0"/>
              <a:t> або із неповними знаннями патогенезу, або із труднощами ранньої діагностики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Євфеніка і євгеніка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У 20-і роки ХХ сторіччя </a:t>
            </a:r>
            <a:r>
              <a:rPr lang="ru-RU" smtClean="0">
                <a:solidFill>
                  <a:srgbClr val="FF0000"/>
                </a:solidFill>
              </a:rPr>
              <a:t>М. Кольцов</a:t>
            </a:r>
            <a:r>
              <a:rPr lang="ru-RU" smtClean="0">
                <a:solidFill>
                  <a:schemeClr val="folHlink"/>
                </a:solidFill>
              </a:rPr>
              <a:t> </a:t>
            </a:r>
            <a:r>
              <a:rPr lang="ru-RU" smtClean="0"/>
              <a:t>запропонував концепцію </a:t>
            </a:r>
            <a:r>
              <a:rPr lang="ru-RU" smtClean="0">
                <a:solidFill>
                  <a:srgbClr val="FF0000"/>
                </a:solidFill>
              </a:rPr>
              <a:t>євфеніки </a:t>
            </a:r>
            <a:r>
              <a:rPr lang="ru-RU" smtClean="0"/>
              <a:t>– виявлення позитивних властивостей людини за рахунок впливу чинників оточуючого середовища </a:t>
            </a:r>
            <a:r>
              <a:rPr lang="ru-RU" smtClean="0">
                <a:solidFill>
                  <a:srgbClr val="FF0000"/>
                </a:solidFill>
              </a:rPr>
              <a:t>(харчування, виховання, лікування)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Нормокопіювання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Нормокопіювання</a:t>
            </a:r>
            <a:r>
              <a:rPr lang="ru-RU" smtClean="0"/>
              <a:t> – це нормалізація фенотипу при патологічному генотипі</a:t>
            </a:r>
          </a:p>
          <a:p>
            <a:pPr eaLnBrk="1" hangingPunct="1"/>
            <a:r>
              <a:rPr lang="ru-RU" smtClean="0"/>
              <a:t>Такий підхід реалізується при лікування багатьох спадкових </a:t>
            </a:r>
            <a:r>
              <a:rPr lang="ru-RU" smtClean="0">
                <a:solidFill>
                  <a:srgbClr val="FF0000"/>
                </a:solidFill>
              </a:rPr>
              <a:t>хвороб обміну речовин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Корекція обміну може проводитися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На рівні субстрата біохімічної реакції</a:t>
            </a:r>
            <a:r>
              <a:rPr lang="ru-RU" smtClean="0"/>
              <a:t> – компонента їжі, що піддається метаболізму за допомогою генетично детермінованого фермента (</a:t>
            </a:r>
            <a:r>
              <a:rPr lang="ru-RU" i="1" smtClean="0"/>
              <a:t>дієтичне обмеження, дієтичне додавання, посилення виведення токсичних метаболітів і т.п.)</a:t>
            </a:r>
            <a:endParaRPr lang="ru-RU" smtClean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038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На рівні продукта гена шляхом заміщення</a:t>
            </a:r>
            <a:r>
              <a:rPr lang="ru-RU" smtClean="0"/>
              <a:t> або </a:t>
            </a:r>
            <a:r>
              <a:rPr lang="ru-RU" smtClean="0">
                <a:solidFill>
                  <a:srgbClr val="FF0000"/>
                </a:solidFill>
              </a:rPr>
              <a:t>додавання </a:t>
            </a:r>
            <a:r>
              <a:rPr lang="ru-RU" smtClean="0"/>
              <a:t>недостатньої біологічно активної речовини (</a:t>
            </a:r>
            <a:r>
              <a:rPr lang="ru-RU" i="1" smtClean="0"/>
              <a:t>гормони роста, інсулін, антигемофільний глобулін і т.п.)</a:t>
            </a:r>
          </a:p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На рівні фермента</a:t>
            </a:r>
            <a:r>
              <a:rPr lang="ru-RU" smtClean="0"/>
              <a:t> шляхом </a:t>
            </a:r>
            <a:r>
              <a:rPr lang="ru-RU" smtClean="0">
                <a:solidFill>
                  <a:srgbClr val="FF0000"/>
                </a:solidFill>
              </a:rPr>
              <a:t>додавання</a:t>
            </a:r>
            <a:r>
              <a:rPr lang="ru-RU" smtClean="0"/>
              <a:t> кофактора, </a:t>
            </a:r>
            <a:r>
              <a:rPr lang="ru-RU" smtClean="0">
                <a:solidFill>
                  <a:srgbClr val="FF0000"/>
                </a:solidFill>
              </a:rPr>
              <a:t>модифікації </a:t>
            </a:r>
            <a:r>
              <a:rPr lang="ru-RU" smtClean="0"/>
              <a:t>ферментативної активності, </a:t>
            </a:r>
            <a:r>
              <a:rPr lang="ru-RU" smtClean="0">
                <a:solidFill>
                  <a:srgbClr val="FF0000"/>
                </a:solidFill>
              </a:rPr>
              <a:t>восповнення</a:t>
            </a:r>
            <a:r>
              <a:rPr lang="ru-RU" smtClean="0"/>
              <a:t> фермента.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Застосування комбінованих методів лікування при спадкових хворобах дозволяє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Повністю позбавитися клінічної картини у 12% випадків</a:t>
            </a:r>
          </a:p>
          <a:p>
            <a:pPr eaLnBrk="1" hangingPunct="1"/>
            <a:r>
              <a:rPr lang="ru-RU" smtClean="0"/>
              <a:t>Суттєво покращити стан у 57% випадків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1331913" y="333375"/>
            <a:ext cx="6408737" cy="10080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Арсенал </a:t>
            </a: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методів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лікування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спадкових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захворювань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468313" y="1844675"/>
            <a:ext cx="2808287" cy="86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Замісна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терапія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468313" y="4221163"/>
            <a:ext cx="2808287" cy="86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Загальнозміцнююча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терапія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03109" name="Rectangle 5"/>
          <p:cNvSpPr>
            <a:spLocks noChangeArrowheads="1"/>
          </p:cNvSpPr>
          <p:nvPr/>
        </p:nvSpPr>
        <p:spPr bwMode="auto">
          <a:xfrm>
            <a:off x="5651500" y="1844675"/>
            <a:ext cx="2808288" cy="86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Оперативне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лікування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03110" name="Rectangle 6"/>
          <p:cNvSpPr>
            <a:spLocks noChangeArrowheads="1"/>
          </p:cNvSpPr>
          <p:nvPr/>
        </p:nvSpPr>
        <p:spPr bwMode="auto">
          <a:xfrm>
            <a:off x="5651500" y="4149725"/>
            <a:ext cx="2808288" cy="86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Дієтотерапія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2370137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Введення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в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організм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відсутніх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або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</a:p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недостатніх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речовин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468313" y="5229225"/>
            <a:ext cx="2805112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Вітамінотерапія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Індуктори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метаболізму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5767388" y="2795588"/>
            <a:ext cx="3146425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Оперативне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лікування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і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пластичні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операції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(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вовча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паща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заяча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губа,</a:t>
            </a:r>
          </a:p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багатопалість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синдактилія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)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5661025" y="5100638"/>
            <a:ext cx="268922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(при ФКУ,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галактоземії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,</a:t>
            </a:r>
          </a:p>
          <a:p>
            <a:pPr>
              <a:defRPr/>
            </a:pP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глікогенозах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та 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ін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.)</a:t>
            </a:r>
          </a:p>
        </p:txBody>
      </p:sp>
      <p:sp>
        <p:nvSpPr>
          <p:cNvPr id="133131" name="Freeform 11"/>
          <p:cNvSpPr>
            <a:spLocks/>
          </p:cNvSpPr>
          <p:nvPr/>
        </p:nvSpPr>
        <p:spPr bwMode="auto">
          <a:xfrm>
            <a:off x="4427538" y="1341438"/>
            <a:ext cx="1587" cy="3311525"/>
          </a:xfrm>
          <a:custGeom>
            <a:avLst/>
            <a:gdLst>
              <a:gd name="T0" fmla="*/ 0 w 1"/>
              <a:gd name="T1" fmla="*/ 0 h 2086"/>
              <a:gd name="T2" fmla="*/ 0 w 1"/>
              <a:gd name="T3" fmla="*/ 2147483647 h 2086"/>
              <a:gd name="T4" fmla="*/ 0 w 1"/>
              <a:gd name="T5" fmla="*/ 2147483647 h 2086"/>
              <a:gd name="T6" fmla="*/ 0 60000 65536"/>
              <a:gd name="T7" fmla="*/ 0 60000 65536"/>
              <a:gd name="T8" fmla="*/ 0 60000 65536"/>
              <a:gd name="T9" fmla="*/ 0 w 1"/>
              <a:gd name="T10" fmla="*/ 0 h 2086"/>
              <a:gd name="T11" fmla="*/ 1 w 1"/>
              <a:gd name="T12" fmla="*/ 2086 h 20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086">
                <a:moveTo>
                  <a:pt x="0" y="0"/>
                </a:moveTo>
                <a:lnTo>
                  <a:pt x="0" y="544"/>
                </a:lnTo>
                <a:lnTo>
                  <a:pt x="0" y="2086"/>
                </a:lnTo>
              </a:path>
            </a:pathLst>
          </a:custGeom>
          <a:solidFill>
            <a:srgbClr val="00FFFF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33132" name="Line 12"/>
          <p:cNvSpPr>
            <a:spLocks noChangeShapeType="1"/>
          </p:cNvSpPr>
          <p:nvPr/>
        </p:nvSpPr>
        <p:spPr bwMode="auto">
          <a:xfrm>
            <a:off x="3276600" y="2276475"/>
            <a:ext cx="23749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33133" name="Line 13"/>
          <p:cNvSpPr>
            <a:spLocks noChangeShapeType="1"/>
          </p:cNvSpPr>
          <p:nvPr/>
        </p:nvSpPr>
        <p:spPr bwMode="auto">
          <a:xfrm>
            <a:off x="3276600" y="4652963"/>
            <a:ext cx="23749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Лікування </a:t>
            </a:r>
            <a:r>
              <a:rPr lang="ru-RU" sz="2800" smtClean="0">
                <a:solidFill>
                  <a:srgbClr val="FF0000"/>
                </a:solidFill>
              </a:rPr>
              <a:t>хромосомних синдромів</a:t>
            </a:r>
            <a:r>
              <a:rPr lang="ru-RU" sz="2800" smtClean="0"/>
              <a:t> і захворювань із спадковою схильністю - </a:t>
            </a:r>
            <a:r>
              <a:rPr lang="ru-RU" sz="2800" smtClean="0">
                <a:solidFill>
                  <a:srgbClr val="FF0000"/>
                </a:solidFill>
              </a:rPr>
              <a:t>симптоматичне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Корекція розумової відсталості</a:t>
            </a:r>
          </a:p>
          <a:p>
            <a:pPr eaLnBrk="1" hangingPunct="1"/>
            <a:r>
              <a:rPr lang="ru-RU" smtClean="0"/>
              <a:t>Крекция уповільненого росту</a:t>
            </a:r>
          </a:p>
          <a:p>
            <a:pPr eaLnBrk="1" hangingPunct="1"/>
            <a:r>
              <a:rPr lang="ru-RU" smtClean="0"/>
              <a:t>Корекция недорозвитку гонад</a:t>
            </a:r>
          </a:p>
          <a:p>
            <a:pPr eaLnBrk="1" hangingPunct="1"/>
            <a:r>
              <a:rPr lang="ru-RU" smtClean="0"/>
              <a:t>Корекция специфічногно зовнішнього виду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Фенотипові ефекти патологічних мутацій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229600" cy="35179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smtClean="0">
                <a:solidFill>
                  <a:schemeClr val="bg2"/>
                </a:solidFill>
              </a:rPr>
              <a:t>ВКЛЮЧАЮТЬ</a:t>
            </a:r>
          </a:p>
          <a:p>
            <a:pPr lvl="1" eaLnBrk="1" hangingPunct="1"/>
            <a:r>
              <a:rPr lang="ru-RU" b="1" smtClean="0">
                <a:solidFill>
                  <a:srgbClr val="FF0000"/>
                </a:solidFill>
              </a:rPr>
              <a:t> летальність</a:t>
            </a:r>
            <a:r>
              <a:rPr lang="ru-RU" smtClean="0">
                <a:solidFill>
                  <a:schemeClr val="bg2"/>
                </a:solidFill>
              </a:rPr>
              <a:t> </a:t>
            </a:r>
            <a:r>
              <a:rPr lang="ru-RU" smtClean="0"/>
              <a:t>на ранніх стадіях розвитку зародка, до імплантації. </a:t>
            </a:r>
            <a:br>
              <a:rPr lang="ru-RU" smtClean="0"/>
            </a:br>
            <a:r>
              <a:rPr lang="ru-RU" smtClean="0"/>
              <a:t>Це проявляється у вигляді зачаття, що не відбулося (імплантації), у фертильних жінок при нормальному статевому житті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Генотерапія</a:t>
            </a:r>
            <a:r>
              <a:rPr lang="ru-RU" sz="3600" smtClean="0"/>
              <a:t> – сучасний метод лікування спадкових хвороб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Генетична (генна) терапія заснована на можливості використання </a:t>
            </a:r>
            <a:r>
              <a:rPr lang="ru-RU" sz="2800" smtClean="0">
                <a:solidFill>
                  <a:srgbClr val="FF0000"/>
                </a:solidFill>
              </a:rPr>
              <a:t>функціональних генів</a:t>
            </a:r>
            <a:r>
              <a:rPr lang="ru-RU" sz="2800" smtClean="0"/>
              <a:t> у якості </a:t>
            </a:r>
            <a:r>
              <a:rPr lang="ru-RU" sz="2800" smtClean="0">
                <a:solidFill>
                  <a:srgbClr val="FF0000"/>
                </a:solidFill>
              </a:rPr>
              <a:t>лікарських речовин</a:t>
            </a:r>
            <a:br>
              <a:rPr lang="ru-RU" sz="2800" smtClean="0">
                <a:solidFill>
                  <a:srgbClr val="FF0000"/>
                </a:solidFill>
              </a:rPr>
            </a:br>
            <a:endParaRPr lang="ru-RU" sz="280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2800" smtClean="0"/>
              <a:t>Генотерапія – це сукупність біомедичних технологій, заснованих на введенні хворому генетичних конструкцій </a:t>
            </a:r>
            <a:r>
              <a:rPr lang="ru-RU" sz="2800" smtClean="0">
                <a:solidFill>
                  <a:srgbClr val="FF0000"/>
                </a:solidFill>
              </a:rPr>
              <a:t>(«молекулярне протезування»)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Перше застосування генотерапії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4400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1990 р. (США) для лікування двох дівчаток із тяжким імунодефіцитом, зумовленим дефіцитом аденозиндезамінази (АДА)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Ген АДА за допомогою віруса ввели до Т-лімфоцитів пацієнтів</a:t>
            </a:r>
          </a:p>
        </p:txBody>
      </p:sp>
      <p:pic>
        <p:nvPicPr>
          <p:cNvPr id="136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2130425"/>
            <a:ext cx="3643313" cy="3533775"/>
          </a:xfr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Способи введення генів до організму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Ex vivo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– ген зазвичай вводиться до клітини крові пацієнта поза його організмом, із наступним поверненням змінених клітин до організму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In situ</a:t>
            </a:r>
            <a:r>
              <a:rPr lang="ru-RU" sz="2800" smtClean="0"/>
              <a:t> – локальна генотерапія, наприклад введення до трахеї і бронхів при муковісцидозі або в масу пухлини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In vivo</a:t>
            </a:r>
            <a:r>
              <a:rPr lang="en-US" sz="2800" smtClean="0"/>
              <a:t> – </a:t>
            </a:r>
            <a:r>
              <a:rPr lang="ru-RU" sz="2800" smtClean="0"/>
              <a:t>системне введення у кров </a:t>
            </a:r>
            <a:r>
              <a:rPr lang="ru-RU" sz="2800" i="1" smtClean="0">
                <a:solidFill>
                  <a:srgbClr val="FF0000"/>
                </a:solidFill>
              </a:rPr>
              <a:t>(не реалізовано)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In utero</a:t>
            </a:r>
            <a:r>
              <a:rPr lang="en-US" sz="2800" smtClean="0"/>
              <a:t> – </a:t>
            </a:r>
            <a:r>
              <a:rPr lang="ru-RU" sz="2800" smtClean="0"/>
              <a:t>введення генів до ембріону або плода людини </a:t>
            </a:r>
            <a:r>
              <a:rPr lang="ru-RU" sz="2800" b="1" i="1" smtClean="0">
                <a:solidFill>
                  <a:srgbClr val="FF0000"/>
                </a:solidFill>
              </a:rPr>
              <a:t>(не реалізовано)</a:t>
            </a:r>
            <a:endParaRPr lang="ru-RU" sz="28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Вектори – способи доставки генів у організм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Вірусні вектори</a:t>
            </a:r>
            <a:r>
              <a:rPr lang="ru-RU" smtClean="0"/>
              <a:t> (успішно перетинають захисні бар</a:t>
            </a:r>
            <a:r>
              <a:rPr lang="en-US" smtClean="0"/>
              <a:t>’</a:t>
            </a:r>
            <a:r>
              <a:rPr lang="uk-UA" smtClean="0"/>
              <a:t>є</a:t>
            </a:r>
            <a:r>
              <a:rPr lang="ru-RU" smtClean="0"/>
              <a:t>ри організма від проникнення чужої ДНК)</a:t>
            </a:r>
            <a:endParaRPr lang="ru-RU" smtClean="0">
              <a:solidFill>
                <a:schemeClr val="folHlink"/>
              </a:solidFill>
            </a:endParaRPr>
          </a:p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Невірусні</a:t>
            </a:r>
            <a:r>
              <a:rPr lang="ru-RU" smtClean="0"/>
              <a:t> (макромолекулярні) вектори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Лікувальні ефекти генотерапії досягаються: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Корегуванням або заміною дефектного гена</a:t>
            </a:r>
          </a:p>
          <a:p>
            <a:pPr eaLnBrk="1" hangingPunct="1"/>
            <a:r>
              <a:rPr lang="ru-RU" smtClean="0"/>
              <a:t>Експресією введеного терапевтичного гена</a:t>
            </a:r>
          </a:p>
          <a:p>
            <a:pPr eaLnBrk="1" hangingPunct="1"/>
            <a:r>
              <a:rPr lang="ru-RU" smtClean="0"/>
              <a:t>Пригніченням функції «хворого» або надактивного гена (антисенс-терапія) введенням антисенсорної ДНК або РНК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3600" b="1" smtClean="0"/>
              <a:t>Профілактика спадкових захворювань. Медико-генетичне консультування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005013"/>
            <a:ext cx="8229600" cy="16700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2800" smtClean="0"/>
              <a:t>   До 1970-х років первинна профілактика спадкових захворювань полягала у </a:t>
            </a:r>
            <a:r>
              <a:rPr lang="ru-RU" sz="2800" b="1" smtClean="0">
                <a:solidFill>
                  <a:srgbClr val="FF0000"/>
                </a:solidFill>
              </a:rPr>
              <a:t>відмові від народження дітей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Види профілактики спадкових захворювань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FF0000"/>
                </a:solidFill>
              </a:rPr>
              <a:t>Первинна </a:t>
            </a:r>
            <a:r>
              <a:rPr lang="ru-RU" sz="2800" smtClean="0"/>
              <a:t>– виключення зачаття плодом із спадковою патологією</a:t>
            </a:r>
            <a:br>
              <a:rPr lang="ru-RU" sz="2800" smtClean="0"/>
            </a:br>
            <a:endParaRPr 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FF0000"/>
                </a:solidFill>
              </a:rPr>
              <a:t>Вторинна </a:t>
            </a:r>
            <a:r>
              <a:rPr lang="ru-RU" sz="2800" smtClean="0"/>
              <a:t>– елімінація (видалення) ембріонів і плодів із патологією</a:t>
            </a:r>
            <a:br>
              <a:rPr lang="ru-RU" sz="2800" smtClean="0"/>
            </a:br>
            <a:endParaRPr 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FF0000"/>
                </a:solidFill>
              </a:rPr>
              <a:t>Третинна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– створення умов для розвитку і функціонування організма, які не дозволяють розвиватися патологічному фенотипу (нормокопіювання)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Сучасні підходи до профілактики спадкових захворювань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1. Охорона оточуючого середовища для запобігання новим мутаціям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2. Медико-генетичне консультування для визначення тактики дітонародження і виношування вагітності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3. Пренатальна та преімплантаційна діагностика спадкових захворювань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038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ru-RU" smtClean="0"/>
              <a:t>4. Доклінічна діагностика спадкових хвороб із наступними заходами із нормокопіювання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smtClean="0"/>
              <a:t>5. Орган</a:t>
            </a:r>
            <a:r>
              <a:rPr lang="uk-UA" smtClean="0"/>
              <a:t>і</a:t>
            </a:r>
            <a:r>
              <a:rPr lang="ru-RU" smtClean="0"/>
              <a:t>зація і проведення санітарно-просвітницької роботи із пропаганди медико-генетичних знань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/>
              <a:t>   Якщо розвиток ембріона не зупинився на ранніх стадіях, то фенотипові ефекти можуть формуватися у вигляді 3 варіантів: </a:t>
            </a:r>
          </a:p>
          <a:p>
            <a:pPr lvl="1" eaLnBrk="1" hangingPunct="1"/>
            <a:r>
              <a:rPr lang="ru-RU" b="1" smtClean="0">
                <a:solidFill>
                  <a:schemeClr val="bg2"/>
                </a:solidFill>
              </a:rPr>
              <a:t> </a:t>
            </a:r>
            <a:r>
              <a:rPr lang="ru-RU" b="1" smtClean="0">
                <a:solidFill>
                  <a:srgbClr val="FF0000"/>
                </a:solidFill>
              </a:rPr>
              <a:t>дизморфогенез</a:t>
            </a:r>
            <a:r>
              <a:rPr lang="ru-RU" b="1" smtClean="0">
                <a:solidFill>
                  <a:schemeClr val="bg2"/>
                </a:solidFill>
              </a:rPr>
              <a:t> </a:t>
            </a:r>
            <a:r>
              <a:rPr lang="ru-RU" smtClean="0"/>
              <a:t>(уроджені вади розвитку), </a:t>
            </a:r>
          </a:p>
          <a:p>
            <a:pPr lvl="1" eaLnBrk="1" hangingPunct="1"/>
            <a:r>
              <a:rPr lang="ru-RU" b="1" smtClean="0">
                <a:solidFill>
                  <a:schemeClr val="bg2"/>
                </a:solidFill>
              </a:rPr>
              <a:t> </a:t>
            </a:r>
            <a:r>
              <a:rPr lang="ru-RU" b="1" smtClean="0">
                <a:solidFill>
                  <a:srgbClr val="FF0000"/>
                </a:solidFill>
              </a:rPr>
              <a:t>порушений обмін речовин</a:t>
            </a:r>
            <a:r>
              <a:rPr lang="ru-RU" smtClean="0"/>
              <a:t>, </a:t>
            </a:r>
          </a:p>
          <a:p>
            <a:pPr lvl="1" eaLnBrk="1" hangingPunct="1"/>
            <a:r>
              <a:rPr lang="ru-RU" b="1" smtClean="0">
                <a:solidFill>
                  <a:schemeClr val="bg2"/>
                </a:solidFill>
              </a:rPr>
              <a:t> </a:t>
            </a:r>
            <a:r>
              <a:rPr lang="ru-RU" b="1" smtClean="0">
                <a:solidFill>
                  <a:srgbClr val="FF0000"/>
                </a:solidFill>
              </a:rPr>
              <a:t>змішані ефекти</a:t>
            </a:r>
            <a:r>
              <a:rPr lang="ru-RU" smtClean="0"/>
              <a:t> (дизморфогенез і аномальний обмін речовин) 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Медико-генетичне консультування</a:t>
            </a:r>
            <a:r>
              <a:rPr lang="en-US" sz="4000" smtClean="0">
                <a:solidFill>
                  <a:schemeClr val="bg2"/>
                </a:solidFill>
              </a:rPr>
              <a:t> (</a:t>
            </a:r>
            <a:r>
              <a:rPr lang="ru-RU" sz="4000" smtClean="0">
                <a:solidFill>
                  <a:schemeClr val="bg2"/>
                </a:solidFill>
              </a:rPr>
              <a:t>МГК)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Це постійний елемент у профілактиці спадкових захворювань</a:t>
            </a:r>
          </a:p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Головна задача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– визначення прогнозу народження хворих дітей у родині і консультування з питань подальшого планування сім</a:t>
            </a:r>
            <a:r>
              <a:rPr lang="en-US" sz="2800" smtClean="0"/>
              <a:t>’</a:t>
            </a:r>
            <a:r>
              <a:rPr lang="uk-UA" sz="2800" smtClean="0"/>
              <a:t>ї</a:t>
            </a:r>
            <a:endParaRPr lang="ru-RU" sz="2800" smtClean="0"/>
          </a:p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Основная мета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- попередження народження хворої дитини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Основні задачі МГК (1)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ru-RU" smtClean="0"/>
              <a:t>Установлення </a:t>
            </a:r>
            <a:r>
              <a:rPr lang="ru-RU" smtClean="0">
                <a:solidFill>
                  <a:srgbClr val="FF0000"/>
                </a:solidFill>
              </a:rPr>
              <a:t>точного діагнозу</a:t>
            </a:r>
            <a:r>
              <a:rPr lang="ru-RU" smtClean="0"/>
              <a:t> спадкової патології</a:t>
            </a:r>
          </a:p>
          <a:p>
            <a:pPr marL="609600" indent="-609600" eaLnBrk="1" hangingPunct="1"/>
            <a:r>
              <a:rPr lang="ru-RU" smtClean="0">
                <a:solidFill>
                  <a:srgbClr val="FF0000"/>
                </a:solidFill>
              </a:rPr>
              <a:t>Пренатальна діагностика</a:t>
            </a:r>
            <a:r>
              <a:rPr lang="ru-RU" smtClean="0"/>
              <a:t> уроджених і спадкових захворювань</a:t>
            </a:r>
          </a:p>
          <a:p>
            <a:pPr marL="609600" indent="-609600" eaLnBrk="1" hangingPunct="1"/>
            <a:r>
              <a:rPr lang="ru-RU" smtClean="0"/>
              <a:t>Визначення </a:t>
            </a:r>
            <a:r>
              <a:rPr lang="ru-RU" smtClean="0">
                <a:solidFill>
                  <a:srgbClr val="FF0000"/>
                </a:solidFill>
              </a:rPr>
              <a:t>типу успадкування</a:t>
            </a:r>
            <a:r>
              <a:rPr lang="ru-RU" smtClean="0"/>
              <a:t> захворювання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Оцінка </a:t>
            </a:r>
            <a:r>
              <a:rPr lang="ru-RU" smtClean="0">
                <a:solidFill>
                  <a:srgbClr val="FF0000"/>
                </a:solidFill>
              </a:rPr>
              <a:t>величини ризику</a:t>
            </a:r>
            <a:r>
              <a:rPr lang="ru-RU" smtClean="0"/>
              <a:t> народження хворої дитини і надання допомоги в прийнятті рішення</a:t>
            </a:r>
          </a:p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Пропаганда</a:t>
            </a:r>
            <a:r>
              <a:rPr lang="ru-RU" smtClean="0"/>
              <a:t> медико-генетичних знань серед лікарів і населення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Основні задачі МГК (2)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Медико-генетичну допомогу в Україні надають: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Міські медико-генетичні кабінети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Міжрайонні медико-генетичні кабінети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Обласні медико-генетичні центри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НДІ спадкової патології і медичної генетики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Центри охорони материнства і дитинства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Етапи медико-генетичної консультації</a:t>
            </a:r>
          </a:p>
        </p:txBody>
      </p:sp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468313" y="2636838"/>
            <a:ext cx="1727200" cy="1223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Діагноз</a:t>
            </a:r>
            <a:endParaRPr lang="ru-RU" sz="2000" b="1" dirty="0">
              <a:solidFill>
                <a:schemeClr val="accent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2627313" y="2636838"/>
            <a:ext cx="1727200" cy="1223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Прогноз</a:t>
            </a:r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4932363" y="2636838"/>
            <a:ext cx="1727200" cy="1223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Висновок</a:t>
            </a:r>
            <a:endParaRPr lang="ru-RU" sz="2000" b="1" dirty="0">
              <a:solidFill>
                <a:schemeClr val="accent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7092950" y="2636838"/>
            <a:ext cx="1727200" cy="1223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Порада</a:t>
            </a:r>
            <a:endParaRPr lang="ru-RU" sz="2000" b="1" dirty="0">
              <a:solidFill>
                <a:schemeClr val="accent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149519" name="AutoShape 7"/>
          <p:cNvSpPr>
            <a:spLocks noChangeArrowheads="1"/>
          </p:cNvSpPr>
          <p:nvPr/>
        </p:nvSpPr>
        <p:spPr bwMode="auto">
          <a:xfrm>
            <a:off x="2195513" y="3068638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33399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20" name="AutoShape 8"/>
          <p:cNvSpPr>
            <a:spLocks noChangeArrowheads="1"/>
          </p:cNvSpPr>
          <p:nvPr/>
        </p:nvSpPr>
        <p:spPr bwMode="auto">
          <a:xfrm>
            <a:off x="6659563" y="3068638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33399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21" name="AutoShape 9"/>
          <p:cNvSpPr>
            <a:spLocks noChangeArrowheads="1"/>
          </p:cNvSpPr>
          <p:nvPr/>
        </p:nvSpPr>
        <p:spPr bwMode="auto">
          <a:xfrm>
            <a:off x="4356100" y="3068638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333399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22" name="Text Box 10"/>
          <p:cNvSpPr txBox="1">
            <a:spLocks noChangeArrowheads="1"/>
          </p:cNvSpPr>
          <p:nvPr/>
        </p:nvSpPr>
        <p:spPr bwMode="auto">
          <a:xfrm>
            <a:off x="541338" y="3900488"/>
            <a:ext cx="1708150" cy="206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ahoma" pitchFamily="34" charset="0"/>
              </a:rPr>
              <a:t>Методи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Генетичні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Клінічні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Цитогенетичні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Біохімічні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Молекулярно-</a:t>
            </a:r>
            <a:br>
              <a:rPr lang="ru-RU" sz="1600">
                <a:latin typeface="Tahoma" pitchFamily="34" charset="0"/>
              </a:rPr>
            </a:br>
            <a:r>
              <a:rPr lang="ru-RU" sz="1600">
                <a:latin typeface="Tahoma" pitchFamily="34" charset="0"/>
              </a:rPr>
              <a:t>  генетичні</a:t>
            </a:r>
          </a:p>
          <a:p>
            <a:pPr>
              <a:buFontTx/>
              <a:buChar char="•"/>
            </a:pPr>
            <a:endParaRPr lang="ru-RU" sz="1600">
              <a:latin typeface="Tahoma" pitchFamily="34" charset="0"/>
            </a:endParaRPr>
          </a:p>
        </p:txBody>
      </p:sp>
      <p:sp>
        <p:nvSpPr>
          <p:cNvPr id="149523" name="Text Box 11"/>
          <p:cNvSpPr txBox="1">
            <a:spLocks noChangeArrowheads="1"/>
          </p:cNvSpPr>
          <p:nvPr/>
        </p:nvSpPr>
        <p:spPr bwMode="auto">
          <a:xfrm>
            <a:off x="2640013" y="3900488"/>
            <a:ext cx="18637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ahoma" pitchFamily="34" charset="0"/>
              </a:rPr>
              <a:t>Величина ризику</a:t>
            </a:r>
          </a:p>
          <a:p>
            <a:r>
              <a:rPr lang="ru-RU" sz="1600">
                <a:latin typeface="Tahoma" pitchFamily="34" charset="0"/>
              </a:rPr>
              <a:t>народження</a:t>
            </a:r>
          </a:p>
          <a:p>
            <a:r>
              <a:rPr lang="ru-RU" sz="1600">
                <a:latin typeface="Tahoma" pitchFamily="34" charset="0"/>
              </a:rPr>
              <a:t>хворої дитини</a:t>
            </a:r>
          </a:p>
        </p:txBody>
      </p:sp>
      <p:sp>
        <p:nvSpPr>
          <p:cNvPr id="149524" name="AutoShape 12"/>
          <p:cNvSpPr>
            <a:spLocks/>
          </p:cNvSpPr>
          <p:nvPr/>
        </p:nvSpPr>
        <p:spPr bwMode="auto">
          <a:xfrm rot="5400000">
            <a:off x="6660356" y="2997994"/>
            <a:ext cx="360363" cy="2232025"/>
          </a:xfrm>
          <a:prstGeom prst="rightBrace">
            <a:avLst>
              <a:gd name="adj1" fmla="val 51615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25" name="Text Box 13"/>
          <p:cNvSpPr txBox="1">
            <a:spLocks noChangeArrowheads="1"/>
          </p:cNvSpPr>
          <p:nvPr/>
        </p:nvSpPr>
        <p:spPr bwMode="auto">
          <a:xfrm>
            <a:off x="5272088" y="4259263"/>
            <a:ext cx="3341687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ahoma" pitchFamily="34" charset="0"/>
              </a:rPr>
              <a:t>Врач-генетик надає: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висновок про наявну хворобу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оцінку ймовірності виникнення </a:t>
            </a:r>
            <a:br>
              <a:rPr lang="ru-RU" sz="1600">
                <a:latin typeface="Tahoma" pitchFamily="34" charset="0"/>
              </a:rPr>
            </a:br>
            <a:r>
              <a:rPr lang="ru-RU" sz="1600">
                <a:latin typeface="Tahoma" pitchFamily="34" charset="0"/>
              </a:rPr>
              <a:t>  хвороби в майбутньому</a:t>
            </a:r>
          </a:p>
          <a:p>
            <a:pPr>
              <a:buFontTx/>
              <a:buChar char="•"/>
            </a:pPr>
            <a:r>
              <a:rPr lang="ru-RU" sz="1600">
                <a:latin typeface="Tahoma" pitchFamily="34" charset="0"/>
              </a:rPr>
              <a:t> рекомендації</a:t>
            </a:r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4427538" y="5734050"/>
            <a:ext cx="395446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Рішення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про подальше </a:t>
            </a:r>
            <a:r>
              <a:rPr lang="ru-RU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планування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сім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’</a:t>
            </a:r>
            <a:r>
              <a:rPr lang="uk-UA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ї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ru-RU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приймається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лише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подружжям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!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Скринінг (виявлення) захворювань новонароджених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Зразки крові у кожної дитини відбираються в перші 7 днів життя</a:t>
            </a:r>
          </a:p>
          <a:p>
            <a:pPr eaLnBrk="1" hangingPunct="1"/>
            <a:r>
              <a:rPr lang="ru-RU" smtClean="0"/>
              <a:t>У багатьох країнах проводяться скринінгові програми із виявлення </a:t>
            </a:r>
            <a:r>
              <a:rPr lang="ru-RU" smtClean="0">
                <a:solidFill>
                  <a:srgbClr val="FF0000"/>
                </a:solidFill>
              </a:rPr>
              <a:t>гіпотиреоїдизму </a:t>
            </a:r>
            <a:r>
              <a:rPr lang="ru-RU" smtClean="0"/>
              <a:t>і </a:t>
            </a:r>
            <a:r>
              <a:rPr lang="ru-RU" smtClean="0">
                <a:solidFill>
                  <a:srgbClr val="FF0000"/>
                </a:solidFill>
              </a:rPr>
              <a:t>фенілкетонурії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611188" y="3573463"/>
            <a:ext cx="6858000" cy="267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« Нам знадобляться лікарі настільки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обізнані в молекулярній анатомії і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фізіології хромосом і генів, наскільки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кардіохірург знає роботу серця і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структуру судинного дерева»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                                 </a:t>
            </a:r>
            <a:r>
              <a:rPr lang="ru-RU" sz="2800">
                <a:solidFill>
                  <a:srgbClr val="FF0000"/>
                </a:solidFill>
                <a:latin typeface="Tahoma" pitchFamily="34" charset="0"/>
              </a:rPr>
              <a:t>П. Берг (1981)</a:t>
            </a:r>
            <a:endParaRPr lang="ru-RU" sz="2800" i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755650" y="692150"/>
            <a:ext cx="7810500" cy="267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« Наші лікарі повинні як абетку знати закони </a:t>
            </a:r>
            <a:br>
              <a:rPr lang="ru-RU" sz="2800" i="1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спадковості. Впровадження у життя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наукової істини про закони спадковсті</a:t>
            </a:r>
            <a:br>
              <a:rPr lang="ru-RU" sz="2800" i="1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допоможе позбавити людство від багатьох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скорбот та горя»</a:t>
            </a:r>
          </a:p>
          <a:p>
            <a:r>
              <a:rPr lang="ru-RU" sz="2800" i="1">
                <a:solidFill>
                  <a:schemeClr val="tx2"/>
                </a:solidFill>
                <a:latin typeface="Tahoma" pitchFamily="34" charset="0"/>
              </a:rPr>
              <a:t>                                    </a:t>
            </a:r>
            <a:r>
              <a:rPr lang="ru-RU" sz="2800">
                <a:solidFill>
                  <a:srgbClr val="FF0000"/>
                </a:solidFill>
                <a:latin typeface="Tahoma" pitchFamily="34" charset="0"/>
              </a:rPr>
              <a:t>І. П. Павлов (1935)</a:t>
            </a:r>
            <a:endParaRPr lang="ru-RU" sz="2800" i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WordArt 2"/>
          <p:cNvSpPr>
            <a:spLocks noChangeArrowheads="1" noChangeShapeType="1" noTextEdit="1"/>
          </p:cNvSpPr>
          <p:nvPr/>
        </p:nvSpPr>
        <p:spPr bwMode="auto">
          <a:xfrm>
            <a:off x="1258888" y="2708275"/>
            <a:ext cx="6985000" cy="14414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000080">
                    <a:alpha val="70195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Генокопії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Мутації різних генів можуть призводити до подібних фенотипових ефектів, подібної клінічної картини</a:t>
            </a:r>
          </a:p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Генокопія </a:t>
            </a:r>
            <a:r>
              <a:rPr lang="ru-RU" i="1" smtClean="0">
                <a:solidFill>
                  <a:schemeClr val="bg2"/>
                </a:solidFill>
              </a:rPr>
              <a:t>– це подібність фенотипових проявів мутацій різних генів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8"/>
          <p:cNvGrpSpPr>
            <a:grpSpLocks/>
          </p:cNvGrpSpPr>
          <p:nvPr/>
        </p:nvGrpSpPr>
        <p:grpSpPr bwMode="auto">
          <a:xfrm>
            <a:off x="755650" y="333375"/>
            <a:ext cx="7364413" cy="4167188"/>
            <a:chOff x="385" y="527"/>
            <a:chExt cx="4639" cy="2625"/>
          </a:xfrm>
        </p:grpSpPr>
        <p:sp>
          <p:nvSpPr>
            <p:cNvPr id="18442" name="Text Box 3"/>
            <p:cNvSpPr txBox="1">
              <a:spLocks noChangeArrowheads="1"/>
            </p:cNvSpPr>
            <p:nvPr/>
          </p:nvSpPr>
          <p:spPr bwMode="auto">
            <a:xfrm>
              <a:off x="431" y="1026"/>
              <a:ext cx="449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b="1">
                  <a:solidFill>
                    <a:srgbClr val="0033CC"/>
                  </a:solidFill>
                </a:rPr>
                <a:t>  Мутантний  </a:t>
              </a:r>
              <a:r>
                <a:rPr lang="ru-RU" sz="2400" b="1"/>
                <a:t>                                      </a:t>
              </a:r>
              <a:r>
                <a:rPr lang="ru-RU" sz="2400" b="1">
                  <a:solidFill>
                    <a:srgbClr val="FF3300"/>
                  </a:solidFill>
                </a:rPr>
                <a:t>Мутантний</a:t>
              </a:r>
            </a:p>
            <a:p>
              <a:r>
                <a:rPr lang="ru-RU" sz="2400" b="1"/>
                <a:t>       </a:t>
              </a:r>
              <a:r>
                <a:rPr lang="ru-RU" sz="2400" b="1">
                  <a:solidFill>
                    <a:srgbClr val="0033CC"/>
                  </a:solidFill>
                </a:rPr>
                <a:t>ген 1                                                   </a:t>
              </a:r>
              <a:r>
                <a:rPr lang="ru-RU" sz="2400" b="1">
                  <a:solidFill>
                    <a:srgbClr val="FF3300"/>
                  </a:solidFill>
                </a:rPr>
                <a:t>ген 2</a:t>
              </a:r>
            </a:p>
          </p:txBody>
        </p:sp>
        <p:sp>
          <p:nvSpPr>
            <p:cNvPr id="18443" name="AutoShape 4"/>
            <p:cNvSpPr>
              <a:spLocks noChangeArrowheads="1"/>
            </p:cNvSpPr>
            <p:nvPr/>
          </p:nvSpPr>
          <p:spPr bwMode="auto">
            <a:xfrm>
              <a:off x="884" y="1616"/>
              <a:ext cx="318" cy="952"/>
            </a:xfrm>
            <a:prstGeom prst="downArrow">
              <a:avLst>
                <a:gd name="adj1" fmla="val 50000"/>
                <a:gd name="adj2" fmla="val 7484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4" name="AutoShape 5"/>
            <p:cNvSpPr>
              <a:spLocks noChangeArrowheads="1"/>
            </p:cNvSpPr>
            <p:nvPr/>
          </p:nvSpPr>
          <p:spPr bwMode="auto">
            <a:xfrm>
              <a:off x="4105" y="1616"/>
              <a:ext cx="318" cy="952"/>
            </a:xfrm>
            <a:prstGeom prst="downArrow">
              <a:avLst>
                <a:gd name="adj1" fmla="val 50000"/>
                <a:gd name="adj2" fmla="val 7484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5" name="Text Box 6"/>
            <p:cNvSpPr txBox="1">
              <a:spLocks noChangeArrowheads="1"/>
            </p:cNvSpPr>
            <p:nvPr/>
          </p:nvSpPr>
          <p:spPr bwMode="auto">
            <a:xfrm>
              <a:off x="385" y="2551"/>
              <a:ext cx="4639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b="1">
                  <a:solidFill>
                    <a:srgbClr val="FF3300"/>
                  </a:solidFill>
                </a:rPr>
                <a:t>Патологічний             </a:t>
              </a:r>
              <a:r>
                <a:rPr lang="ru-RU" sz="3200" b="1">
                  <a:solidFill>
                    <a:srgbClr val="FF3300"/>
                  </a:solidFill>
                </a:rPr>
                <a:t> </a:t>
              </a:r>
              <a:r>
                <a:rPr lang="en-US" sz="3200" b="1">
                  <a:solidFill>
                    <a:srgbClr val="FF3300"/>
                  </a:solidFill>
                  <a:cs typeface="Arial" pitchFamily="34" charset="0"/>
                </a:rPr>
                <a:t>=</a:t>
              </a:r>
              <a:r>
                <a:rPr lang="ru-RU" sz="2400" b="1">
                  <a:solidFill>
                    <a:srgbClr val="FF3300"/>
                  </a:solidFill>
                </a:rPr>
                <a:t>                   Патологічний</a:t>
              </a:r>
            </a:p>
            <a:p>
              <a:r>
                <a:rPr lang="ru-RU" sz="2400" b="1">
                  <a:solidFill>
                    <a:srgbClr val="FF3300"/>
                  </a:solidFill>
                </a:rPr>
                <a:t>   фенотип</a:t>
              </a:r>
              <a:r>
                <a:rPr lang="ru-RU" sz="2400" b="1">
                  <a:solidFill>
                    <a:srgbClr val="0033CC"/>
                  </a:solidFill>
                </a:rPr>
                <a:t>   </a:t>
              </a:r>
              <a:r>
                <a:rPr lang="ru-RU" sz="2400" b="1"/>
                <a:t>                                           </a:t>
              </a:r>
              <a:r>
                <a:rPr lang="ru-RU" sz="2400" b="1">
                  <a:solidFill>
                    <a:srgbClr val="FF3300"/>
                  </a:solidFill>
                </a:rPr>
                <a:t>фенотип</a:t>
              </a:r>
            </a:p>
          </p:txBody>
        </p:sp>
        <p:sp>
          <p:nvSpPr>
            <p:cNvPr id="18446" name="Text Box 7"/>
            <p:cNvSpPr txBox="1">
              <a:spLocks noChangeArrowheads="1"/>
            </p:cNvSpPr>
            <p:nvPr/>
          </p:nvSpPr>
          <p:spPr bwMode="auto">
            <a:xfrm>
              <a:off x="1927" y="527"/>
              <a:ext cx="114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/>
                <a:t>Генокопії</a:t>
              </a:r>
            </a:p>
          </p:txBody>
        </p:sp>
      </p:grpSp>
      <p:sp>
        <p:nvSpPr>
          <p:cNvPr id="18435" name="Line 12"/>
          <p:cNvSpPr>
            <a:spLocks noChangeShapeType="1"/>
          </p:cNvSpPr>
          <p:nvPr/>
        </p:nvSpPr>
        <p:spPr bwMode="auto">
          <a:xfrm>
            <a:off x="1403350" y="6021388"/>
            <a:ext cx="54737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7000875" y="5727700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/>
              <a:t>Білок</a:t>
            </a:r>
          </a:p>
        </p:txBody>
      </p:sp>
      <p:sp>
        <p:nvSpPr>
          <p:cNvPr id="18437" name="Line 14"/>
          <p:cNvSpPr>
            <a:spLocks noChangeShapeType="1"/>
          </p:cNvSpPr>
          <p:nvPr/>
        </p:nvSpPr>
        <p:spPr bwMode="auto">
          <a:xfrm flipV="1">
            <a:off x="2555875" y="6021388"/>
            <a:ext cx="720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Line 15"/>
          <p:cNvSpPr>
            <a:spLocks noChangeShapeType="1"/>
          </p:cNvSpPr>
          <p:nvPr/>
        </p:nvSpPr>
        <p:spPr bwMode="auto">
          <a:xfrm>
            <a:off x="4211638" y="5589588"/>
            <a:ext cx="9350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9" name="Text Box 16"/>
          <p:cNvSpPr txBox="1">
            <a:spLocks noChangeArrowheads="1"/>
          </p:cNvSpPr>
          <p:nvPr/>
        </p:nvSpPr>
        <p:spPr bwMode="auto">
          <a:xfrm>
            <a:off x="1527175" y="6256338"/>
            <a:ext cx="76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Ген 1</a:t>
            </a:r>
          </a:p>
        </p:txBody>
      </p:sp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3419475" y="5229225"/>
            <a:ext cx="769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Ген 2</a:t>
            </a:r>
          </a:p>
        </p:txBody>
      </p:sp>
      <p:sp>
        <p:nvSpPr>
          <p:cNvPr id="18441" name="Line 19"/>
          <p:cNvSpPr>
            <a:spLocks noChangeShapeType="1"/>
          </p:cNvSpPr>
          <p:nvPr/>
        </p:nvSpPr>
        <p:spPr bwMode="auto">
          <a:xfrm>
            <a:off x="0" y="46529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Класификація генних хвороб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00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Класифікація генних хвороб може бути </a:t>
            </a:r>
            <a:r>
              <a:rPr lang="ru-RU" sz="2400" b="1" smtClean="0">
                <a:solidFill>
                  <a:schemeClr val="bg2"/>
                </a:solidFill>
              </a:rPr>
              <a:t>генетичною</a:t>
            </a:r>
            <a:r>
              <a:rPr lang="ru-RU" sz="2400" smtClean="0"/>
              <a:t>, </a:t>
            </a:r>
            <a:r>
              <a:rPr lang="ru-RU" sz="2400" b="1" smtClean="0">
                <a:solidFill>
                  <a:schemeClr val="bg2"/>
                </a:solidFill>
              </a:rPr>
              <a:t>клінічною</a:t>
            </a:r>
            <a:r>
              <a:rPr lang="ru-RU" sz="2400" smtClean="0"/>
              <a:t>, </a:t>
            </a:r>
            <a:r>
              <a:rPr lang="ru-RU" sz="2400" b="1" smtClean="0">
                <a:solidFill>
                  <a:schemeClr val="bg2"/>
                </a:solidFill>
              </a:rPr>
              <a:t>патогенетичною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У залежності від функції первинних продуктів відповідних генів генні хвороби поділяються на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bg2"/>
                </a:solidFill>
              </a:rPr>
              <a:t>спадкові порушення ферментних систем</a:t>
            </a:r>
            <a:r>
              <a:rPr lang="ru-RU" sz="2200" smtClean="0"/>
              <a:t> (ферментопатії або ензимопатії)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bg2"/>
                </a:solidFill>
              </a:rPr>
              <a:t>дефекти білків крові</a:t>
            </a:r>
            <a:r>
              <a:rPr lang="ru-RU" sz="2200" smtClean="0"/>
              <a:t> (гемоглобінопатії)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bg2"/>
                </a:solidFill>
              </a:rPr>
              <a:t>дефекти структурних білків</a:t>
            </a:r>
            <a:r>
              <a:rPr lang="ru-RU" sz="2200" smtClean="0"/>
              <a:t> (колагенові хвороби)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bg2"/>
                </a:solidFill>
              </a:rPr>
              <a:t>генні хвороби із нез</a:t>
            </a:r>
            <a:r>
              <a:rPr lang="en-US" sz="2200" smtClean="0">
                <a:solidFill>
                  <a:schemeClr val="bg2"/>
                </a:solidFill>
              </a:rPr>
              <a:t>’</a:t>
            </a:r>
            <a:r>
              <a:rPr lang="uk-UA" sz="2200" smtClean="0">
                <a:solidFill>
                  <a:schemeClr val="bg2"/>
                </a:solidFill>
              </a:rPr>
              <a:t>ясованим</a:t>
            </a:r>
            <a:r>
              <a:rPr lang="ru-RU" sz="2200" smtClean="0">
                <a:solidFill>
                  <a:schemeClr val="bg2"/>
                </a:solidFill>
              </a:rPr>
              <a:t> первинним біохімічним дефектом</a:t>
            </a:r>
            <a:r>
              <a:rPr lang="ru-RU" sz="2200" smtClean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5451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У відповідності до </a:t>
            </a:r>
            <a:r>
              <a:rPr lang="ru-RU" sz="2800" b="1" smtClean="0">
                <a:solidFill>
                  <a:schemeClr val="bg2"/>
                </a:solidFill>
              </a:rPr>
              <a:t>генетичного принципу класифікації</a:t>
            </a:r>
            <a:r>
              <a:rPr lang="ru-RU" sz="2800" b="1" smtClean="0"/>
              <a:t> </a:t>
            </a:r>
            <a:r>
              <a:rPr lang="ru-RU" sz="2800" smtClean="0"/>
              <a:t>генні хвороби можна поділити на групи згідно із </a:t>
            </a:r>
            <a:r>
              <a:rPr lang="ru-RU" sz="2800" b="1" smtClean="0">
                <a:solidFill>
                  <a:schemeClr val="bg2"/>
                </a:solidFill>
              </a:rPr>
              <a:t>типами успадкування</a:t>
            </a:r>
            <a:r>
              <a:rPr lang="ru-RU" sz="2800" smtClean="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аутосомно-домінантні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аутосомно-рецесивні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Х-зчеплені домінантні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Х-зчеплені рецесивні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Y</a:t>
            </a:r>
            <a:r>
              <a:rPr lang="ru-RU" sz="2400" smtClean="0"/>
              <a:t>-зчеплені (голандричні)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/>
              <a:t>мітохондріальні. </a:t>
            </a:r>
          </a:p>
          <a:p>
            <a:pPr eaLnBrk="1" hangingPunct="1">
              <a:lnSpc>
                <a:spcPct val="90000"/>
              </a:lnSpc>
            </a:pPr>
            <a:endParaRPr 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Така класифікація допомагає визначити </a:t>
            </a:r>
            <a:r>
              <a:rPr lang="ru-RU" sz="2800" b="1" smtClean="0">
                <a:solidFill>
                  <a:schemeClr val="bg2"/>
                </a:solidFill>
              </a:rPr>
              <a:t>вид медико-генетичної допомоги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bg2"/>
                </a:solidFill>
              </a:rPr>
              <a:t>Клінічний принцип класифікації</a:t>
            </a:r>
            <a:r>
              <a:rPr lang="ru-RU" sz="2400" b="1" smtClean="0"/>
              <a:t> </a:t>
            </a:r>
            <a:r>
              <a:rPr lang="ru-RU" sz="2400" smtClean="0"/>
              <a:t>визначається залученістю до патологічного процесу</a:t>
            </a:r>
            <a:r>
              <a:rPr lang="ru-RU" sz="2400" b="1" smtClean="0"/>
              <a:t> </a:t>
            </a:r>
            <a:r>
              <a:rPr lang="ru-RU" sz="2400" smtClean="0"/>
              <a:t> різних </a:t>
            </a:r>
            <a:r>
              <a:rPr lang="ru-RU" sz="2400" b="1" smtClean="0">
                <a:solidFill>
                  <a:schemeClr val="bg2"/>
                </a:solidFill>
              </a:rPr>
              <a:t>систем і органів:</a:t>
            </a: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Розрізняють спадкові хвороби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нервові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нервово-м</a:t>
            </a:r>
            <a:r>
              <a:rPr lang="en-US" sz="2200" smtClean="0"/>
              <a:t>’</a:t>
            </a:r>
            <a:r>
              <a:rPr lang="uk-UA" sz="2200" smtClean="0"/>
              <a:t>язові</a:t>
            </a:r>
            <a:endParaRPr lang="ru-RU" sz="2200" smtClean="0"/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шкірні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очні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опорно-рухового апарату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ендокринні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крові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серцево-судинної системи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психічні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/>
              <a:t>сечостатевої системи та ін.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Питання лекції: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ru-RU" smtClean="0"/>
              <a:t>Генні (молекулярні) хвороби</a:t>
            </a:r>
          </a:p>
          <a:p>
            <a:pPr marL="609600" indent="-609600" eaLnBrk="1" hangingPunct="1"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ru-RU" smtClean="0"/>
              <a:t>Діагностика, лікування і профілактика спадкових захворювань</a:t>
            </a:r>
          </a:p>
          <a:p>
            <a:pPr marL="609600" indent="-609600" eaLnBrk="1" hangingPunct="1">
              <a:buClr>
                <a:schemeClr val="tx1"/>
              </a:buClr>
              <a:buSzTx/>
              <a:buFont typeface="Wingdings" pitchFamily="2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102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Патогенетична класифікація</a:t>
            </a:r>
            <a:r>
              <a:rPr lang="ru-RU" b="1" smtClean="0"/>
              <a:t> </a:t>
            </a:r>
            <a:r>
              <a:rPr lang="ru-RU" smtClean="0"/>
              <a:t>поділяє спадкові хвороби на 3 групи в залежності від основного патогенетичного ланцюга:</a:t>
            </a:r>
          </a:p>
          <a:p>
            <a:pPr lvl="1" eaLnBrk="1" hangingPunct="1"/>
            <a:r>
              <a:rPr lang="ru-RU" i="1" smtClean="0"/>
              <a:t> </a:t>
            </a:r>
            <a:r>
              <a:rPr lang="ru-RU" smtClean="0">
                <a:solidFill>
                  <a:schemeClr val="bg2"/>
                </a:solidFill>
              </a:rPr>
              <a:t>спадкові хвороби обміну речовин</a:t>
            </a:r>
          </a:p>
          <a:p>
            <a:pPr lvl="1" eaLnBrk="1" hangingPunct="1"/>
            <a:r>
              <a:rPr lang="ru-RU" smtClean="0"/>
              <a:t> </a:t>
            </a:r>
            <a:r>
              <a:rPr lang="ru-RU" smtClean="0">
                <a:solidFill>
                  <a:schemeClr val="bg2"/>
                </a:solidFill>
              </a:rPr>
              <a:t>уроджені вади розвитку (моногенної природи)</a:t>
            </a:r>
            <a:endParaRPr lang="ru-RU" smtClean="0"/>
          </a:p>
          <a:p>
            <a:pPr lvl="1" eaLnBrk="1" hangingPunct="1"/>
            <a:r>
              <a:rPr lang="ru-RU" smtClean="0"/>
              <a:t> </a:t>
            </a:r>
            <a:r>
              <a:rPr lang="ru-RU" smtClean="0">
                <a:solidFill>
                  <a:schemeClr val="bg2"/>
                </a:solidFill>
              </a:rPr>
              <a:t>комбіновані стани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2578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bg2"/>
                </a:solidFill>
              </a:rPr>
              <a:t>спадкові хвороби обміну речовин</a:t>
            </a:r>
            <a:r>
              <a:rPr lang="ru-RU" sz="2800" smtClean="0">
                <a:solidFill>
                  <a:schemeClr val="bg2"/>
                </a:solidFill>
              </a:rPr>
              <a:t> </a:t>
            </a:r>
            <a:r>
              <a:rPr lang="ru-RU" sz="2800" smtClean="0"/>
              <a:t>поділяють за типами обміну:</a:t>
            </a:r>
          </a:p>
          <a:p>
            <a:pPr lvl="1" eaLnBrk="1" hangingPunct="1"/>
            <a:r>
              <a:rPr lang="ru-RU" sz="2400" smtClean="0">
                <a:solidFill>
                  <a:schemeClr val="bg2"/>
                </a:solidFill>
              </a:rPr>
              <a:t>порушення вуглеводного</a:t>
            </a:r>
          </a:p>
          <a:p>
            <a:pPr lvl="1" eaLnBrk="1" hangingPunct="1"/>
            <a:r>
              <a:rPr lang="ru-RU" sz="2400" smtClean="0">
                <a:solidFill>
                  <a:schemeClr val="bg2"/>
                </a:solidFill>
              </a:rPr>
              <a:t>амінокислотного обміну</a:t>
            </a:r>
          </a:p>
          <a:p>
            <a:pPr lvl="1" eaLnBrk="1" hangingPunct="1"/>
            <a:r>
              <a:rPr lang="ru-RU" sz="2400" smtClean="0">
                <a:solidFill>
                  <a:schemeClr val="bg2"/>
                </a:solidFill>
              </a:rPr>
              <a:t>обміну вітамінів, ліпідів, металів та ін.</a:t>
            </a:r>
          </a:p>
          <a:p>
            <a:pPr lvl="1" eaLnBrk="1" hangingPunct="1"/>
            <a:r>
              <a:rPr lang="ru-RU" sz="2400" smtClean="0"/>
              <a:t>До спадкових захворювань обміну речовин належать </a:t>
            </a:r>
            <a:r>
              <a:rPr lang="ru-RU" sz="2400" b="1" smtClean="0">
                <a:solidFill>
                  <a:srgbClr val="FF0000"/>
                </a:solidFill>
              </a:rPr>
              <a:t>ферментопатії (ензимопатії)</a:t>
            </a:r>
            <a:br>
              <a:rPr lang="ru-RU" sz="2400" b="1" smtClean="0">
                <a:solidFill>
                  <a:srgbClr val="FF0000"/>
                </a:solidFill>
              </a:rPr>
            </a:br>
            <a:endParaRPr lang="ru-RU" sz="2400" b="1" smtClean="0">
              <a:solidFill>
                <a:srgbClr val="FF0000"/>
              </a:solidFill>
            </a:endParaRPr>
          </a:p>
          <a:p>
            <a:pPr lvl="1" eaLnBrk="1" hangingPunct="1"/>
            <a:r>
              <a:rPr lang="ru-RU" sz="2400" smtClean="0"/>
              <a:t>В основі ферментопатій полягають:</a:t>
            </a:r>
          </a:p>
          <a:p>
            <a:pPr lvl="2" eaLnBrk="1" hangingPunct="1"/>
            <a:r>
              <a:rPr lang="ru-RU" sz="2000" smtClean="0"/>
              <a:t>зміни активності фермента</a:t>
            </a:r>
          </a:p>
          <a:p>
            <a:pPr lvl="2" eaLnBrk="1" hangingPunct="1"/>
            <a:r>
              <a:rPr lang="ru-RU" sz="2000" smtClean="0"/>
              <a:t>зниження інтенсивності його синтезу (у гетерозигот 50% активність фермента порівняно з нормальним станом)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Гемоглобінопатії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752850"/>
          </a:xfrm>
        </p:spPr>
        <p:txBody>
          <a:bodyPr/>
          <a:lstStyle/>
          <a:p>
            <a:pPr eaLnBrk="1" hangingPunct="1"/>
            <a:r>
              <a:rPr lang="ru-RU" smtClean="0"/>
              <a:t>Група захворювань, що викликаються </a:t>
            </a:r>
            <a:r>
              <a:rPr lang="ru-RU" b="1" smtClean="0"/>
              <a:t>первинним дефектом пептидних ланцюгів гемоглобіну</a:t>
            </a:r>
            <a:r>
              <a:rPr lang="ru-RU" smtClean="0"/>
              <a:t> і пов</a:t>
            </a:r>
            <a:r>
              <a:rPr lang="en-US" smtClean="0"/>
              <a:t>’</a:t>
            </a:r>
            <a:r>
              <a:rPr lang="uk-UA" smtClean="0"/>
              <a:t>язаними</a:t>
            </a:r>
            <a:r>
              <a:rPr lang="ru-RU" smtClean="0"/>
              <a:t> з цим </a:t>
            </a:r>
            <a:r>
              <a:rPr lang="ru-RU" b="1" smtClean="0"/>
              <a:t>порушенням його властивостей і функцій</a:t>
            </a:r>
            <a:r>
              <a:rPr lang="ru-RU" smtClean="0"/>
              <a:t> (метгемоглобінопатії, еритроцитози, серпоподібно-клітинна анемія, таласемія та ін.)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Колагенові хвороби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Хвороби порушення обміну сполучної тканини</a:t>
            </a:r>
          </a:p>
          <a:p>
            <a:pPr eaLnBrk="1" hangingPunct="1"/>
            <a:r>
              <a:rPr lang="ru-RU" smtClean="0"/>
              <a:t>В основі - </a:t>
            </a:r>
            <a:r>
              <a:rPr lang="ru-RU" b="1" smtClean="0">
                <a:solidFill>
                  <a:schemeClr val="bg2"/>
                </a:solidFill>
              </a:rPr>
              <a:t>генетичні дефекти біосинтезу й руйнації колагену </a:t>
            </a:r>
            <a:r>
              <a:rPr lang="ru-RU" smtClean="0"/>
              <a:t>– компонента сполучної тканини (хвороба Елерса-Данло, хвороба Марфана)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468313" y="260350"/>
            <a:ext cx="4659312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5124450" y="1916113"/>
            <a:ext cx="391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2"/>
                </a:solidFill>
              </a:rPr>
              <a:t>Синдром Елерса-Данло:</a:t>
            </a:r>
          </a:p>
          <a:p>
            <a:pPr>
              <a:buFontTx/>
              <a:buChar char="•"/>
            </a:pPr>
            <a:r>
              <a:rPr lang="ru-RU">
                <a:solidFill>
                  <a:schemeClr val="bg2"/>
                </a:solidFill>
              </a:rPr>
              <a:t> </a:t>
            </a:r>
            <a:r>
              <a:rPr lang="ru-RU" sz="2000">
                <a:solidFill>
                  <a:schemeClr val="bg2"/>
                </a:solidFill>
              </a:rPr>
              <a:t>розтяжність шкіри</a:t>
            </a:r>
          </a:p>
          <a:p>
            <a:pPr>
              <a:buFontTx/>
              <a:buChar char="•"/>
            </a:pPr>
            <a:r>
              <a:rPr lang="ru-RU" sz="2000">
                <a:solidFill>
                  <a:schemeClr val="bg2"/>
                </a:solidFill>
              </a:rPr>
              <a:t> рубці на лобі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4BB7357-889D-4691-B8B0-3FB7F51B2571}" type="slidenum">
              <a:rPr lang="ru-RU" smtClean="0"/>
              <a:pPr/>
              <a:t>25</a:t>
            </a:fld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451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143375" y="3138488"/>
            <a:ext cx="46815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E6F0323-BF4C-40F4-933D-57A22C163C0A}" type="slidenum">
              <a:rPr lang="ru-RU" smtClean="0"/>
              <a:pPr/>
              <a:t>26</a:t>
            </a:fld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57188" y="285750"/>
            <a:ext cx="46101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357688" y="2714625"/>
            <a:ext cx="42862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Спадкові хвороби обміну амінокислот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175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Найчисленніша група спадкових захворювань обміну речовин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Майже всі успадковуються за </a:t>
            </a:r>
            <a:r>
              <a:rPr lang="ru-RU" sz="2400" b="1" smtClean="0">
                <a:solidFill>
                  <a:srgbClr val="FF0000"/>
                </a:solidFill>
              </a:rPr>
              <a:t>аутосомно-рецесивним типом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Причина захворювань — недостатність фермента, відповідального за синтез амінокислот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Хвороби супроводжуються </a:t>
            </a:r>
            <a:r>
              <a:rPr lang="ru-RU" sz="2400" b="1" smtClean="0">
                <a:solidFill>
                  <a:srgbClr val="FF0000"/>
                </a:solidFill>
              </a:rPr>
              <a:t>блювотою</a:t>
            </a:r>
            <a:r>
              <a:rPr lang="ru-RU" sz="2400" b="1" smtClean="0"/>
              <a:t> </a:t>
            </a:r>
            <a:r>
              <a:rPr lang="ru-RU" sz="2400" smtClean="0"/>
              <a:t>і </a:t>
            </a:r>
            <a:r>
              <a:rPr lang="ru-RU" sz="2400" b="1" smtClean="0">
                <a:solidFill>
                  <a:srgbClr val="FF0000"/>
                </a:solidFill>
              </a:rPr>
              <a:t>зневодненням організму</a:t>
            </a:r>
            <a:r>
              <a:rPr lang="ru-RU" sz="2400" smtClean="0">
                <a:solidFill>
                  <a:srgbClr val="FF0000"/>
                </a:solidFill>
              </a:rPr>
              <a:t>, </a:t>
            </a:r>
            <a:r>
              <a:rPr lang="ru-RU" sz="2400" b="1" smtClean="0">
                <a:solidFill>
                  <a:srgbClr val="FF0000"/>
                </a:solidFill>
              </a:rPr>
              <a:t>летаргічним станом </a:t>
            </a:r>
            <a:r>
              <a:rPr lang="ru-RU" sz="2400" smtClean="0">
                <a:solidFill>
                  <a:srgbClr val="FF0000"/>
                </a:solidFill>
              </a:rPr>
              <a:t>або </a:t>
            </a:r>
            <a:r>
              <a:rPr lang="ru-RU" sz="2400" b="1" smtClean="0">
                <a:solidFill>
                  <a:srgbClr val="FF0000"/>
                </a:solidFill>
              </a:rPr>
              <a:t>збудженням</a:t>
            </a:r>
            <a:r>
              <a:rPr lang="ru-RU" sz="2400" b="1" smtClean="0"/>
              <a:t> </a:t>
            </a:r>
            <a:r>
              <a:rPr lang="ru-RU" sz="2400" smtClean="0"/>
              <a:t>і </a:t>
            </a:r>
            <a:r>
              <a:rPr lang="ru-RU" sz="2400" b="1" smtClean="0">
                <a:solidFill>
                  <a:srgbClr val="FF0000"/>
                </a:solidFill>
              </a:rPr>
              <a:t>судомами</a:t>
            </a:r>
            <a:endParaRPr lang="ru-RU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У дорослішому віці проявляється пригнічення розумового і фізичного розвитку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Фенілкетонурія (ФКУ)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600" smtClean="0"/>
              <a:t>Уперше описана </a:t>
            </a:r>
            <a:r>
              <a:rPr lang="ru-RU" sz="2600" b="1" smtClean="0">
                <a:solidFill>
                  <a:schemeClr val="bg2"/>
                </a:solidFill>
              </a:rPr>
              <a:t>О. Фелінгом </a:t>
            </a:r>
            <a:r>
              <a:rPr lang="ru-RU" sz="2600" smtClean="0"/>
              <a:t>у </a:t>
            </a:r>
            <a:r>
              <a:rPr lang="ru-RU" sz="2600" b="1" smtClean="0">
                <a:solidFill>
                  <a:schemeClr val="bg2"/>
                </a:solidFill>
              </a:rPr>
              <a:t>1934 р.</a:t>
            </a:r>
            <a:r>
              <a:rPr lang="ru-RU" sz="26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У хворих </a:t>
            </a:r>
            <a:r>
              <a:rPr lang="ru-RU" sz="2600" b="1" smtClean="0">
                <a:solidFill>
                  <a:srgbClr val="FF0000"/>
                </a:solidFill>
              </a:rPr>
              <a:t>порушено перетворення амінокислоти фенілаланіну в тирозин</a:t>
            </a:r>
            <a:r>
              <a:rPr lang="ru-RU" sz="2600" b="1" smtClean="0">
                <a:solidFill>
                  <a:schemeClr val="bg2"/>
                </a:solidFill>
              </a:rPr>
              <a:t> </a:t>
            </a:r>
            <a:r>
              <a:rPr lang="ru-RU" sz="2600" smtClean="0"/>
              <a:t>через різке зниження активності фермента </a:t>
            </a:r>
            <a:r>
              <a:rPr lang="ru-RU" sz="2600" b="1" smtClean="0">
                <a:solidFill>
                  <a:srgbClr val="FF0000"/>
                </a:solidFill>
              </a:rPr>
              <a:t>фенілаланінгідроксилази</a:t>
            </a:r>
            <a:endParaRPr lang="ru-RU" sz="26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Внаслідок вміст фенілаланіну в крові і сечі хворих значно зростає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Далі фенілаланін перетворюється в </a:t>
            </a:r>
            <a:r>
              <a:rPr lang="ru-RU" sz="2600" b="1" smtClean="0">
                <a:solidFill>
                  <a:srgbClr val="FF0000"/>
                </a:solidFill>
              </a:rPr>
              <a:t>феніл-ПВК</a:t>
            </a:r>
            <a:r>
              <a:rPr lang="ru-RU" sz="2600" smtClean="0"/>
              <a:t>, яка є </a:t>
            </a:r>
            <a:r>
              <a:rPr lang="ru-RU" sz="2600" b="1" smtClean="0">
                <a:solidFill>
                  <a:srgbClr val="FF0000"/>
                </a:solidFill>
              </a:rPr>
              <a:t>нейротропною отрутою</a:t>
            </a:r>
            <a:r>
              <a:rPr lang="ru-RU" sz="2600" smtClean="0"/>
              <a:t> і порушує формування мієлінової оболонки навколо аксонів центральної нервової системи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6"/>
          <p:cNvGrpSpPr>
            <a:grpSpLocks/>
          </p:cNvGrpSpPr>
          <p:nvPr/>
        </p:nvGrpSpPr>
        <p:grpSpPr bwMode="auto">
          <a:xfrm>
            <a:off x="468313" y="260350"/>
            <a:ext cx="8483600" cy="5461000"/>
            <a:chOff x="295" y="164"/>
            <a:chExt cx="5344" cy="3440"/>
          </a:xfrm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64"/>
              <a:ext cx="4853" cy="3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295" y="3022"/>
              <a:ext cx="5344" cy="5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chemeClr val="bg2"/>
                  </a:solidFill>
                </a:rPr>
                <a:t>Біохімічні «блоки» при спадкових порушеннях обміну  амінокислот:</a:t>
              </a:r>
            </a:p>
            <a:p>
              <a:r>
                <a:rPr lang="ru-RU" b="1">
                  <a:solidFill>
                    <a:srgbClr val="FF0000"/>
                  </a:solidFill>
                </a:rPr>
                <a:t>1) ФКУ</a:t>
              </a:r>
              <a:r>
                <a:rPr lang="ru-RU" b="1">
                  <a:solidFill>
                    <a:schemeClr val="bg2"/>
                  </a:solidFill>
                </a:rPr>
                <a:t>; 2) альбінізмі; 3) алкаптонурії; 4) уродженій недостатності </a:t>
              </a:r>
              <a:br>
                <a:rPr lang="ru-RU" b="1">
                  <a:solidFill>
                    <a:schemeClr val="bg2"/>
                  </a:solidFill>
                </a:rPr>
              </a:br>
              <a:r>
                <a:rPr lang="ru-RU" b="1">
                  <a:solidFill>
                    <a:schemeClr val="bg2"/>
                  </a:solidFill>
                </a:rPr>
                <a:t>						тироксину</a:t>
              </a:r>
            </a:p>
          </p:txBody>
        </p:sp>
      </p:grpSp>
      <p:sp>
        <p:nvSpPr>
          <p:cNvPr id="31747" name="Oval 7"/>
          <p:cNvSpPr>
            <a:spLocks noChangeArrowheads="1"/>
          </p:cNvSpPr>
          <p:nvPr/>
        </p:nvSpPr>
        <p:spPr bwMode="auto">
          <a:xfrm>
            <a:off x="3203575" y="692150"/>
            <a:ext cx="863600" cy="1223963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ru-RU" sz="4000" b="1" smtClean="0">
                <a:solidFill>
                  <a:schemeClr val="bg1"/>
                </a:solidFill>
              </a:rPr>
              <a:t>1. Генні (молекулярні) хвороби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246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ФКУ зустрічається у світі з частотою </a:t>
            </a:r>
            <a:r>
              <a:rPr lang="ru-RU" sz="2400" smtClean="0">
                <a:solidFill>
                  <a:schemeClr val="bg2"/>
                </a:solidFill>
              </a:rPr>
              <a:t>1 на 1000 новонароджених</a:t>
            </a:r>
            <a:r>
              <a:rPr lang="ru-RU" sz="2400" smtClean="0"/>
              <a:t>. Однак за цим показником є значні відміни між популяціями: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bg2"/>
                </a:solidFill>
              </a:rPr>
              <a:t>1:2600 у Турції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bg2"/>
                </a:solidFill>
              </a:rPr>
              <a:t>1:4500 в Ірландії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bg2"/>
                </a:solidFill>
              </a:rPr>
              <a:t>1: 30000 у Швеції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bg2"/>
                </a:solidFill>
              </a:rPr>
              <a:t>1:119000 в Японії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Частота гетерозиготного носійства у більшості європейських популяцій становить </a:t>
            </a:r>
            <a:r>
              <a:rPr lang="ru-RU" sz="2400" smtClean="0">
                <a:solidFill>
                  <a:schemeClr val="bg2"/>
                </a:solidFill>
              </a:rPr>
              <a:t>1:100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Локус (фенілгідроксилази) розташований у довгому плечі 12-ї хромосоми. Можливою є молекулярно-генетична діагностика і виявлення гетерозиготного носійства. </a:t>
            </a:r>
            <a:endParaRPr lang="ru-RU" sz="2400" i="1" smtClean="0"/>
          </a:p>
          <a:p>
            <a:pPr eaLnBrk="1" hangingPunct="1">
              <a:lnSpc>
                <a:spcPct val="80000"/>
              </a:lnSpc>
            </a:pPr>
            <a:r>
              <a:rPr lang="ru-RU" sz="2400" i="1" smtClean="0">
                <a:solidFill>
                  <a:srgbClr val="FF0000"/>
                </a:solidFill>
              </a:rPr>
              <a:t>Хвороба успадковується за аутосомно-рецесивним типом</a:t>
            </a:r>
            <a:r>
              <a:rPr lang="ru-RU" sz="2400" smtClean="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/>
              <a:t>Відомо декілька форм фенілкетонурії (різняються за тяжкістю)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Це пов</a:t>
            </a:r>
            <a:r>
              <a:rPr lang="en-US" sz="2800" smtClean="0"/>
              <a:t>’</a:t>
            </a:r>
            <a:r>
              <a:rPr lang="uk-UA" sz="2800" smtClean="0"/>
              <a:t>язано</a:t>
            </a:r>
            <a:r>
              <a:rPr lang="ru-RU" sz="2800" smtClean="0"/>
              <a:t> з наявністю 4-х алелів гена і їхніми комбінаціями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Дитина з фенілкетонурією </a:t>
            </a:r>
            <a:r>
              <a:rPr lang="ru-RU" sz="2800" b="1" smtClean="0">
                <a:solidFill>
                  <a:schemeClr val="bg2"/>
                </a:solidFill>
              </a:rPr>
              <a:t>народжується здоровою</a:t>
            </a:r>
            <a:r>
              <a:rPr lang="ru-RU" sz="2800" smtClean="0"/>
              <a:t>, але в перші ж тижні у зв</a:t>
            </a:r>
            <a:r>
              <a:rPr lang="en-US" sz="2800" smtClean="0"/>
              <a:t>’</a:t>
            </a:r>
            <a:r>
              <a:rPr lang="uk-UA" sz="2800" smtClean="0"/>
              <a:t>язку</a:t>
            </a:r>
            <a:r>
              <a:rPr lang="ru-RU" sz="2800" smtClean="0"/>
              <a:t> із надходженням фенілаланіну до організму із молоком матері </a:t>
            </a:r>
            <a:r>
              <a:rPr lang="ru-RU" sz="2800" b="1" smtClean="0">
                <a:solidFill>
                  <a:schemeClr val="bg2"/>
                </a:solidFill>
              </a:rPr>
              <a:t>розвивається підвищена збудливість</a:t>
            </a:r>
            <a:r>
              <a:rPr lang="ru-RU" sz="2800" b="1" smtClean="0"/>
              <a:t> </a:t>
            </a:r>
            <a:r>
              <a:rPr lang="ru-RU" sz="2800" smtClean="0"/>
              <a:t>і </a:t>
            </a:r>
            <a:r>
              <a:rPr lang="ru-RU" sz="2800" b="1" smtClean="0">
                <a:solidFill>
                  <a:schemeClr val="bg2"/>
                </a:solidFill>
              </a:rPr>
              <a:t>судомний синдром</a:t>
            </a:r>
            <a:r>
              <a:rPr lang="ru-RU" sz="2800" smtClean="0"/>
              <a:t>, </a:t>
            </a:r>
            <a:r>
              <a:rPr lang="ru-RU" sz="2800" b="1" smtClean="0">
                <a:solidFill>
                  <a:schemeClr val="bg2"/>
                </a:solidFill>
              </a:rPr>
              <a:t>схильність до дерматитів</a:t>
            </a:r>
            <a:r>
              <a:rPr lang="ru-RU" sz="2800" smtClean="0"/>
              <a:t>, сеча і пот хворих мають характерний </a:t>
            </a:r>
            <a:r>
              <a:rPr lang="ru-RU" sz="2800" b="1" smtClean="0">
                <a:solidFill>
                  <a:srgbClr val="FF0000"/>
                </a:solidFill>
              </a:rPr>
              <a:t>«мишачий» запах</a:t>
            </a:r>
            <a:r>
              <a:rPr lang="ru-RU" sz="2800" smtClean="0"/>
              <a:t>, але </a:t>
            </a:r>
            <a:r>
              <a:rPr lang="ru-RU" sz="2800" b="1" smtClean="0">
                <a:solidFill>
                  <a:schemeClr val="bg2"/>
                </a:solidFill>
              </a:rPr>
              <a:t>головними симптомами ФКУ є </a:t>
            </a:r>
            <a:r>
              <a:rPr lang="ru-RU" sz="2800" b="1" smtClean="0">
                <a:solidFill>
                  <a:srgbClr val="FF0000"/>
                </a:solidFill>
              </a:rPr>
              <a:t>судомні напади й олігофренія</a:t>
            </a:r>
            <a:r>
              <a:rPr lang="ru-RU" sz="2800" smtClean="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smtClean="0"/>
              <a:t>Більшість хворих — </a:t>
            </a:r>
            <a:r>
              <a:rPr lang="ru-RU" sz="2200" b="1" smtClean="0">
                <a:solidFill>
                  <a:schemeClr val="bg2"/>
                </a:solidFill>
              </a:rPr>
              <a:t>блондини із світлою шкірою і блакитними очима</a:t>
            </a:r>
            <a:r>
              <a:rPr lang="ru-RU" sz="2200" smtClean="0"/>
              <a:t> (недостатній синтез меланіну)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u="sng" smtClean="0"/>
              <a:t>Діагностика ФКУ</a:t>
            </a:r>
            <a:r>
              <a:rPr lang="ru-RU" sz="2200" smtClean="0"/>
              <a:t>: клінічні дані, біохімічний аналіз сечі (на феніл-ПВК), крові (на фенілаланін)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000" smtClean="0"/>
              <a:t>Для цього декілька крапель крові на фільтровальному папері піддають </a:t>
            </a:r>
            <a:r>
              <a:rPr lang="ru-RU" sz="2000" b="1" smtClean="0">
                <a:solidFill>
                  <a:schemeClr val="bg2"/>
                </a:solidFill>
              </a:rPr>
              <a:t>хроматографії і визначають вміст фенілаланіну</a:t>
            </a:r>
          </a:p>
          <a:p>
            <a:pPr lvl="1" eaLnBrk="1" hangingPunct="1">
              <a:lnSpc>
                <a:spcPct val="80000"/>
              </a:lnSpc>
            </a:pPr>
            <a:endParaRPr lang="ru-RU" sz="2000" b="1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ru-RU" sz="2000" b="1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ru-RU" sz="2000" b="1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ru-RU" sz="2000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Іноді застосовують </a:t>
            </a:r>
            <a:r>
              <a:rPr lang="ru-RU" sz="2200" b="1" smtClean="0">
                <a:solidFill>
                  <a:schemeClr val="bg2"/>
                </a:solidFill>
              </a:rPr>
              <a:t>пробу Фелінга</a:t>
            </a:r>
            <a:r>
              <a:rPr lang="ru-RU" sz="2200" smtClean="0"/>
              <a:t> — до 2,5 мл свіжої сечі дитини додають 10 крапель 5% розчину трьоххлористого заліза та оцтової кислоти. Поява синьо-зеленого забарвлення вказує на наявність захворювання</a:t>
            </a:r>
          </a:p>
          <a:p>
            <a:pPr eaLnBrk="1" hangingPunct="1">
              <a:lnSpc>
                <a:spcPct val="80000"/>
              </a:lnSpc>
            </a:pPr>
            <a:endParaRPr lang="ru-RU" sz="2200" smtClean="0"/>
          </a:p>
          <a:p>
            <a:pPr eaLnBrk="1" hangingPunct="1">
              <a:lnSpc>
                <a:spcPct val="80000"/>
              </a:lnSpc>
            </a:pPr>
            <a:r>
              <a:rPr lang="ru-RU" sz="2200" u="sng" smtClean="0"/>
              <a:t>Лікування ФКУ </a:t>
            </a:r>
            <a:r>
              <a:rPr lang="ru-RU" sz="2200" smtClean="0"/>
              <a:t>добре розроблено і полягає у призначенні хворому </a:t>
            </a:r>
            <a:r>
              <a:rPr lang="ru-RU" sz="2200" b="1" smtClean="0">
                <a:solidFill>
                  <a:schemeClr val="bg2"/>
                </a:solidFill>
              </a:rPr>
              <a:t>дієти </a:t>
            </a:r>
            <a:r>
              <a:rPr lang="ru-RU" sz="2200" smtClean="0"/>
              <a:t>(овочі, фрукти, варення, мед) і спеціально оброблених </a:t>
            </a:r>
            <a:r>
              <a:rPr lang="ru-RU" sz="2200" b="1" smtClean="0">
                <a:solidFill>
                  <a:schemeClr val="bg2"/>
                </a:solidFill>
              </a:rPr>
              <a:t>гідролізатів білків із низьким вмістом фенілаланіну</a:t>
            </a:r>
            <a:r>
              <a:rPr lang="ru-RU" sz="2200" smtClean="0"/>
              <a:t> (лофелак, кетоніл, мінафен та ін.). </a:t>
            </a:r>
            <a:r>
              <a:rPr lang="ru-RU" sz="2200" b="1" smtClean="0">
                <a:solidFill>
                  <a:srgbClr val="FF0000"/>
                </a:solidFill>
              </a:rPr>
              <a:t>Маркировка продукції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2428875"/>
            <a:ext cx="20955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 bwMode="auto">
          <a:xfrm>
            <a:off x="250825" y="188913"/>
            <a:ext cx="32480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3563938" y="2781300"/>
            <a:ext cx="54006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4886325"/>
          </a:xfrm>
        </p:spPr>
        <p:txBody>
          <a:bodyPr/>
          <a:lstStyle/>
          <a:p>
            <a:pPr eaLnBrk="1" hangingPunct="1"/>
            <a:endParaRPr lang="ru-RU" b="1" smtClean="0">
              <a:solidFill>
                <a:srgbClr val="FF0000"/>
              </a:solidFill>
            </a:endParaRPr>
          </a:p>
          <a:p>
            <a:pPr eaLnBrk="1" hangingPunct="1"/>
            <a:r>
              <a:rPr lang="ru-RU" smtClean="0"/>
              <a:t>На даний час розроблено </a:t>
            </a:r>
            <a:r>
              <a:rPr lang="ru-RU" b="1" smtClean="0">
                <a:solidFill>
                  <a:schemeClr val="bg2"/>
                </a:solidFill>
              </a:rPr>
              <a:t>методи допологової діагностики</a:t>
            </a:r>
          </a:p>
          <a:p>
            <a:pPr eaLnBrk="1" hangingPunct="1"/>
            <a:r>
              <a:rPr lang="ru-RU" smtClean="0"/>
              <a:t>Рання діагностика і профілактичне лікування запобігає розвитку хвороби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Альбінізм (очно-шкірний)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471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100" smtClean="0"/>
              <a:t>Захворювання описано у </a:t>
            </a:r>
            <a:r>
              <a:rPr lang="ru-RU" sz="2100" b="1" smtClean="0">
                <a:solidFill>
                  <a:schemeClr val="bg2"/>
                </a:solidFill>
              </a:rPr>
              <a:t>1959 р.,</a:t>
            </a:r>
            <a:r>
              <a:rPr lang="ru-RU" sz="2100" smtClean="0"/>
              <a:t> зумовлено </a:t>
            </a:r>
            <a:r>
              <a:rPr lang="ru-RU" sz="2100" b="1" smtClean="0">
                <a:solidFill>
                  <a:schemeClr val="bg2"/>
                </a:solidFill>
              </a:rPr>
              <a:t>відсутністю синтеза фермента тирозинази</a:t>
            </a:r>
            <a:endParaRPr lang="ru-RU" sz="2100" smtClean="0"/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У хворих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100" smtClean="0"/>
              <a:t>знебарвлення шкіри, волосся, очей, незалежно від раси і віку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100" smtClean="0"/>
              <a:t>шкіра хворих рожево-червона, абсолютно не піддається засмазі. Має схильність до злоякісних новоутворень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100" smtClean="0"/>
              <a:t>волосся біле або жовтувате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100" smtClean="0"/>
              <a:t>райдужка сіро-блакитного кольору, але може бути й рожеватою через віддзеркалення світла від очного дна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100" smtClean="0"/>
              <a:t>сильний острах світла, зір знижений і не покращується із віком.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Альбінізм зустрічається з частотою </a:t>
            </a:r>
            <a:r>
              <a:rPr lang="ru-RU" sz="2100" b="1" smtClean="0"/>
              <a:t>1 на 39.000</a:t>
            </a:r>
            <a:r>
              <a:rPr lang="ru-RU" sz="2100" smtClean="0"/>
              <a:t>, успадковується за аутосомно-рецесивним типом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Ген локалізований на довгому плечі 11-ї хромосоми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68313" y="260350"/>
            <a:ext cx="8483600" cy="5727700"/>
            <a:chOff x="295" y="164"/>
            <a:chExt cx="5344" cy="3608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64"/>
              <a:ext cx="4853" cy="3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Text Box 4"/>
            <p:cNvSpPr txBox="1">
              <a:spLocks noChangeArrowheads="1"/>
            </p:cNvSpPr>
            <p:nvPr/>
          </p:nvSpPr>
          <p:spPr bwMode="auto">
            <a:xfrm>
              <a:off x="295" y="3022"/>
              <a:ext cx="5344" cy="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chemeClr val="bg2"/>
                  </a:solidFill>
                </a:rPr>
                <a:t>Биохимические «блоки» при наследственних нарушениях обмена </a:t>
              </a:r>
              <a:br>
                <a:rPr lang="ru-RU" b="1">
                  <a:solidFill>
                    <a:schemeClr val="bg2"/>
                  </a:solidFill>
                </a:rPr>
              </a:br>
              <a:r>
                <a:rPr lang="ru-RU" b="1">
                  <a:solidFill>
                    <a:schemeClr val="bg2"/>
                  </a:solidFill>
                </a:rPr>
                <a:t>аминокислот:</a:t>
              </a:r>
            </a:p>
            <a:p>
              <a:r>
                <a:rPr lang="ru-RU" b="1">
                  <a:solidFill>
                    <a:schemeClr val="bg2"/>
                  </a:solidFill>
                </a:rPr>
                <a:t>1) ФКУ; </a:t>
              </a:r>
              <a:r>
                <a:rPr lang="ru-RU" b="1">
                  <a:solidFill>
                    <a:srgbClr val="FF0000"/>
                  </a:solidFill>
                </a:rPr>
                <a:t>2) альбинизме;</a:t>
              </a:r>
              <a:r>
                <a:rPr lang="ru-RU" b="1">
                  <a:solidFill>
                    <a:schemeClr val="bg2"/>
                  </a:solidFill>
                </a:rPr>
                <a:t> 3) алкаптонурії; 4) врожденной  </a:t>
              </a:r>
              <a:br>
                <a:rPr lang="ru-RU" b="1">
                  <a:solidFill>
                    <a:schemeClr val="bg2"/>
                  </a:solidFill>
                </a:rPr>
              </a:br>
              <a:endParaRPr lang="ru-RU" b="1">
                <a:solidFill>
                  <a:schemeClr val="bg2"/>
                </a:solidFill>
              </a:endParaRPr>
            </a:p>
          </p:txBody>
        </p:sp>
      </p:grpSp>
      <p:sp>
        <p:nvSpPr>
          <p:cNvPr id="38915" name="Oval 5"/>
          <p:cNvSpPr>
            <a:spLocks noChangeArrowheads="1"/>
          </p:cNvSpPr>
          <p:nvPr/>
        </p:nvSpPr>
        <p:spPr bwMode="auto">
          <a:xfrm>
            <a:off x="6084888" y="765175"/>
            <a:ext cx="576262" cy="1223963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68313" y="4797425"/>
            <a:ext cx="84836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Біохімічні «блоки» при спадкових порушеннях обміну  амінокислот:</a:t>
            </a:r>
          </a:p>
          <a:p>
            <a:r>
              <a:rPr lang="ru-RU" b="1">
                <a:solidFill>
                  <a:schemeClr val="bg2"/>
                </a:solidFill>
              </a:rPr>
              <a:t>1) ФКУ; </a:t>
            </a:r>
            <a:r>
              <a:rPr lang="ru-RU" b="1">
                <a:solidFill>
                  <a:srgbClr val="FF0000"/>
                </a:solidFill>
              </a:rPr>
              <a:t>2) альбінізмі; </a:t>
            </a:r>
            <a:r>
              <a:rPr lang="ru-RU" b="1">
                <a:solidFill>
                  <a:schemeClr val="bg2"/>
                </a:solidFill>
              </a:rPr>
              <a:t>3) алкаптонурії; 4) уродженій недостатності </a:t>
            </a:r>
            <a:br>
              <a:rPr lang="ru-RU" b="1">
                <a:solidFill>
                  <a:schemeClr val="bg2"/>
                </a:solidFill>
              </a:rPr>
            </a:br>
            <a:r>
              <a:rPr lang="ru-RU" b="1">
                <a:solidFill>
                  <a:schemeClr val="bg2"/>
                </a:solidFill>
              </a:rPr>
              <a:t>						тироксину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85750"/>
            <a:ext cx="33718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2214563"/>
            <a:ext cx="35909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91EB9B-6A4F-4B5C-94F7-F560F7645CF7}" type="slidenum">
              <a:rPr lang="ru-RU" smtClean="0"/>
              <a:pPr/>
              <a:t>38</a:t>
            </a:fld>
            <a:endParaRPr lang="ru-RU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357188"/>
            <a:ext cx="40068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2786063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85750"/>
            <a:ext cx="59753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928688" y="5214938"/>
            <a:ext cx="3081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Райдужка при альбінізмі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286125"/>
            <a:ext cx="45958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/>
              <a:t>Мутації – причини спадкових захворювань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Етіологічними факторами спадкових захворювань є </a:t>
            </a:r>
            <a:r>
              <a:rPr lang="ru-RU" b="1" smtClean="0">
                <a:solidFill>
                  <a:schemeClr val="bg2"/>
                </a:solidFill>
              </a:rPr>
              <a:t>мутації:</a:t>
            </a:r>
          </a:p>
          <a:p>
            <a:pPr lvl="1" eaLnBrk="1" hangingPunct="1"/>
            <a:r>
              <a:rPr lang="ru-RU" smtClean="0"/>
              <a:t> </a:t>
            </a:r>
            <a:r>
              <a:rPr lang="ru-RU" b="1" smtClean="0">
                <a:solidFill>
                  <a:schemeClr val="bg2"/>
                </a:solidFill>
              </a:rPr>
              <a:t>геномні</a:t>
            </a:r>
            <a:r>
              <a:rPr lang="ru-RU" b="1" smtClean="0"/>
              <a:t> </a:t>
            </a:r>
            <a:r>
              <a:rPr lang="ru-RU" smtClean="0"/>
              <a:t>(зміна числа хромосом)</a:t>
            </a:r>
          </a:p>
          <a:p>
            <a:pPr lvl="1" eaLnBrk="1" hangingPunct="1"/>
            <a:r>
              <a:rPr lang="ru-RU" smtClean="0"/>
              <a:t> </a:t>
            </a:r>
            <a:r>
              <a:rPr lang="ru-RU" b="1" smtClean="0">
                <a:solidFill>
                  <a:schemeClr val="bg2"/>
                </a:solidFill>
              </a:rPr>
              <a:t>хромосомні</a:t>
            </a:r>
            <a:r>
              <a:rPr lang="ru-RU" smtClean="0"/>
              <a:t> (зміна структури хромосом)</a:t>
            </a:r>
          </a:p>
          <a:p>
            <a:pPr lvl="1" eaLnBrk="1" hangingPunct="1"/>
            <a:r>
              <a:rPr lang="ru-RU" smtClean="0"/>
              <a:t> </a:t>
            </a:r>
            <a:r>
              <a:rPr lang="ru-RU" b="1" smtClean="0">
                <a:solidFill>
                  <a:schemeClr val="bg2"/>
                </a:solidFill>
              </a:rPr>
              <a:t>генні</a:t>
            </a:r>
            <a:r>
              <a:rPr lang="ru-RU" b="1" smtClean="0"/>
              <a:t> </a:t>
            </a:r>
            <a:r>
              <a:rPr lang="ru-RU" smtClean="0"/>
              <a:t>(молекулярні)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Алкаптонурія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464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Перше описане генне захворювання </a:t>
            </a:r>
            <a:r>
              <a:rPr lang="ru-RU" sz="2400" b="1" smtClean="0">
                <a:solidFill>
                  <a:schemeClr val="bg2"/>
                </a:solidFill>
              </a:rPr>
              <a:t>(1909 р., А. Гаррод)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Уроджене </a:t>
            </a:r>
            <a:r>
              <a:rPr lang="ru-RU" sz="2400" b="1" smtClean="0">
                <a:solidFill>
                  <a:schemeClr val="bg2"/>
                </a:solidFill>
              </a:rPr>
              <a:t>порушення обміну фенілаланіну і тирозину </a:t>
            </a:r>
            <a:r>
              <a:rPr lang="ru-RU" sz="2400" smtClean="0"/>
              <a:t>(</a:t>
            </a:r>
            <a:r>
              <a:rPr lang="ru-RU" sz="2400" b="1" smtClean="0">
                <a:solidFill>
                  <a:schemeClr val="bg2"/>
                </a:solidFill>
              </a:rPr>
              <a:t>недостатність гомогентизат-1,2-діоксигенази)</a:t>
            </a:r>
            <a:r>
              <a:rPr lang="ru-RU" sz="2400" smtClean="0"/>
              <a:t>, що характеризується екскрецією гомогентизинової кислоти із сечею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Клінічно зазвичай проявляється </a:t>
            </a:r>
            <a:r>
              <a:rPr lang="ru-RU" sz="2400" b="1" smtClean="0">
                <a:solidFill>
                  <a:schemeClr val="bg2"/>
                </a:solidFill>
              </a:rPr>
              <a:t>остеоартритами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При зберіганні сечі або додаванні луги сеча темніє (наслідок утворення продуктів полімеризації гомогентизинової кислоти)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smtClean="0"/>
              <a:t>Охроноз </a:t>
            </a:r>
            <a:r>
              <a:rPr lang="ru-RU" sz="2400" smtClean="0"/>
              <a:t>(наприклад, блакитне забарвлення вух) і артрити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Лікування симптоматичне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51182E-255E-4DC1-8DB6-1E09DAA2AC98}" type="slidenum">
              <a:rPr lang="ru-RU" smtClean="0"/>
              <a:pPr/>
              <a:t>41</a:t>
            </a:fld>
            <a:endParaRPr lang="ru-RU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500438" y="428625"/>
            <a:ext cx="528637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714750"/>
            <a:ext cx="40608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285750" y="428625"/>
            <a:ext cx="2667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714750"/>
            <a:ext cx="4216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1A69B4-4045-494D-A45F-18D979BA0CAD}" type="slidenum">
              <a:rPr lang="ru-RU" smtClean="0"/>
              <a:pPr/>
              <a:t>42</a:t>
            </a:fld>
            <a:endParaRPr lang="ru-RU" smtClean="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57188" y="357188"/>
            <a:ext cx="314325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2936875"/>
            <a:ext cx="542925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468313" y="260350"/>
            <a:ext cx="8483600" cy="5727700"/>
            <a:chOff x="295" y="164"/>
            <a:chExt cx="5344" cy="3608"/>
          </a:xfrm>
        </p:grpSpPr>
        <p:pic>
          <p:nvPicPr>
            <p:cNvPr id="4608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64"/>
              <a:ext cx="4853" cy="3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295" y="3022"/>
              <a:ext cx="5344" cy="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chemeClr val="bg2"/>
                  </a:solidFill>
                </a:rPr>
                <a:t>Биохимические «блоки» при наследственних нарушениях обмена </a:t>
              </a:r>
              <a:br>
                <a:rPr lang="ru-RU" b="1">
                  <a:solidFill>
                    <a:schemeClr val="bg2"/>
                  </a:solidFill>
                </a:rPr>
              </a:br>
              <a:r>
                <a:rPr lang="ru-RU" b="1">
                  <a:solidFill>
                    <a:schemeClr val="bg2"/>
                  </a:solidFill>
                </a:rPr>
                <a:t>аминокислот:</a:t>
              </a:r>
            </a:p>
            <a:p>
              <a:r>
                <a:rPr lang="ru-RU" b="1">
                  <a:solidFill>
                    <a:schemeClr val="bg2"/>
                  </a:solidFill>
                </a:rPr>
                <a:t>1) ФКУ; 2) альбинизме; </a:t>
              </a:r>
              <a:r>
                <a:rPr lang="ru-RU" b="1">
                  <a:solidFill>
                    <a:srgbClr val="FF0000"/>
                  </a:solidFill>
                </a:rPr>
                <a:t>3) алкаптонурії;</a:t>
              </a:r>
              <a:r>
                <a:rPr lang="ru-RU" b="1">
                  <a:solidFill>
                    <a:schemeClr val="bg2"/>
                  </a:solidFill>
                </a:rPr>
                <a:t> 4) врожденной  </a:t>
              </a:r>
              <a:br>
                <a:rPr lang="ru-RU" b="1">
                  <a:solidFill>
                    <a:schemeClr val="bg2"/>
                  </a:solidFill>
                </a:rPr>
              </a:br>
              <a:endParaRPr lang="ru-RU" b="1">
                <a:solidFill>
                  <a:schemeClr val="bg2"/>
                </a:solidFill>
              </a:endParaRPr>
            </a:p>
          </p:txBody>
        </p:sp>
      </p:grpSp>
      <p:sp>
        <p:nvSpPr>
          <p:cNvPr id="46083" name="Oval 5"/>
          <p:cNvSpPr>
            <a:spLocks noChangeArrowheads="1"/>
          </p:cNvSpPr>
          <p:nvPr/>
        </p:nvSpPr>
        <p:spPr bwMode="auto">
          <a:xfrm rot="-5400000">
            <a:off x="4283869" y="2636044"/>
            <a:ext cx="647700" cy="122396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68313" y="4797425"/>
            <a:ext cx="84836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2"/>
                </a:solidFill>
              </a:rPr>
              <a:t>Біохімічні «блоки» при спадкових порушеннях обміну  амінокислот:</a:t>
            </a:r>
          </a:p>
          <a:p>
            <a:r>
              <a:rPr lang="ru-RU" b="1">
                <a:solidFill>
                  <a:schemeClr val="bg2"/>
                </a:solidFill>
              </a:rPr>
              <a:t>1) ФКУ; 2) альбінізмі; </a:t>
            </a:r>
            <a:r>
              <a:rPr lang="ru-RU" b="1">
                <a:solidFill>
                  <a:srgbClr val="FF0000"/>
                </a:solidFill>
              </a:rPr>
              <a:t>3) алкаптонурії; </a:t>
            </a:r>
            <a:r>
              <a:rPr lang="ru-RU" b="1">
                <a:solidFill>
                  <a:schemeClr val="bg2"/>
                </a:solidFill>
              </a:rPr>
              <a:t>4) уродженій недостатності </a:t>
            </a:r>
            <a:br>
              <a:rPr lang="ru-RU" b="1">
                <a:solidFill>
                  <a:schemeClr val="bg2"/>
                </a:solidFill>
              </a:rPr>
            </a:br>
            <a:r>
              <a:rPr lang="ru-RU" b="1">
                <a:solidFill>
                  <a:schemeClr val="bg2"/>
                </a:solidFill>
              </a:rPr>
              <a:t>						тироксину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Аміноацидурії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Аміноацидурії - </a:t>
            </a:r>
            <a:r>
              <a:rPr lang="ru-RU" sz="2400" b="1" smtClean="0">
                <a:solidFill>
                  <a:schemeClr val="bg2"/>
                </a:solidFill>
              </a:rPr>
              <a:t>виведення підвищеної кількості амінокислот</a:t>
            </a:r>
            <a:r>
              <a:rPr lang="ru-RU" sz="2400" smtClean="0"/>
              <a:t> із сечею або наявність у сечі продуктів їхнього обміну, які в нормі не містяться в ній (наприклад, кетонові тіла)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Розвивається переважно внаслідок спадкових порушень транспорту амінокислот через епітелій ниркових канальців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Сумарна частота різних </a:t>
            </a:r>
            <a:r>
              <a:rPr lang="ru-RU" sz="2400" b="1" i="1" smtClean="0">
                <a:solidFill>
                  <a:schemeClr val="bg2"/>
                </a:solidFill>
              </a:rPr>
              <a:t>урій </a:t>
            </a:r>
            <a:r>
              <a:rPr lang="ru-RU" sz="2400" smtClean="0"/>
              <a:t>(включаючи ФКУ) сягає (за деякими, скоріше заниженими, оцінками) </a:t>
            </a:r>
            <a:r>
              <a:rPr lang="ru-RU" sz="2400" b="1" smtClean="0">
                <a:solidFill>
                  <a:schemeClr val="bg2"/>
                </a:solidFill>
              </a:rPr>
              <a:t>1:200 новонароджених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0307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Симптомами захворювань є:</a:t>
            </a:r>
          </a:p>
          <a:p>
            <a:pPr lvl="1" eaLnBrk="1" hangingPunct="1"/>
            <a:r>
              <a:rPr lang="ru-RU" smtClean="0"/>
              <a:t> діарея</a:t>
            </a:r>
          </a:p>
          <a:p>
            <a:pPr lvl="1" eaLnBrk="1" hangingPunct="1"/>
            <a:r>
              <a:rPr lang="ru-RU" smtClean="0"/>
              <a:t> затримка розумового розвитку</a:t>
            </a:r>
          </a:p>
          <a:p>
            <a:pPr lvl="1" eaLnBrk="1" hangingPunct="1"/>
            <a:r>
              <a:rPr lang="ru-RU" smtClean="0"/>
              <a:t> епілепсія</a:t>
            </a:r>
          </a:p>
          <a:p>
            <a:pPr lvl="1" eaLnBrk="1" hangingPunct="1"/>
            <a:r>
              <a:rPr lang="ru-RU" smtClean="0"/>
              <a:t> атаксія</a:t>
            </a:r>
          </a:p>
          <a:p>
            <a:pPr lvl="1" eaLnBrk="1" hangingPunct="1"/>
            <a:r>
              <a:rPr lang="ru-RU" smtClean="0"/>
              <a:t> ураження печінки</a:t>
            </a:r>
          </a:p>
          <a:p>
            <a:pPr lvl="1" eaLnBrk="1" hangingPunct="1"/>
            <a:r>
              <a:rPr lang="ru-RU" smtClean="0"/>
              <a:t> блювота</a:t>
            </a:r>
          </a:p>
          <a:p>
            <a:pPr lvl="1" eaLnBrk="1" hangingPunct="1"/>
            <a:r>
              <a:rPr lang="ru-RU" smtClean="0"/>
              <a:t> задишка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102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Лікування </a:t>
            </a:r>
            <a:r>
              <a:rPr lang="ru-RU" smtClean="0"/>
              <a:t>проводять індивідуально (залежно від конкретного дефекта)</a:t>
            </a:r>
          </a:p>
          <a:p>
            <a:pPr lvl="1" eaLnBrk="1" hangingPunct="1"/>
            <a:r>
              <a:rPr lang="ru-RU" smtClean="0"/>
              <a:t> дієта із зниженим вмістом білка</a:t>
            </a:r>
          </a:p>
          <a:p>
            <a:pPr lvl="1" eaLnBrk="1" hangingPunct="1"/>
            <a:r>
              <a:rPr lang="ru-RU" smtClean="0"/>
              <a:t> прийом великої кількості води</a:t>
            </a:r>
          </a:p>
          <a:p>
            <a:pPr lvl="1" eaLnBrk="1" hangingPunct="1"/>
            <a:r>
              <a:rPr lang="ru-RU" smtClean="0"/>
              <a:t> підлужування сечі для запобігання утворенню каменів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спадкові захворювання, пов</a:t>
            </a:r>
            <a:r>
              <a:rPr lang="en-US" sz="3200" b="1" smtClean="0"/>
              <a:t>’</a:t>
            </a:r>
            <a:r>
              <a:rPr lang="uk-UA" sz="3200" b="1" smtClean="0"/>
              <a:t>язані</a:t>
            </a:r>
            <a:r>
              <a:rPr lang="ru-RU" sz="3200" b="1" smtClean="0"/>
              <a:t> з порушенням обміну вуглеводів</a:t>
            </a:r>
            <a:r>
              <a:rPr lang="ru-RU" sz="4000" smtClean="0"/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Вуглеводи входять до складу низки біологічно-активних речовин — гормонів, ферментів, мукополісахаридів, що виконують енергетичну і структурну функції</a:t>
            </a:r>
          </a:p>
          <a:p>
            <a:pPr eaLnBrk="1" hangingPunct="1"/>
            <a:r>
              <a:rPr lang="ru-RU" sz="2800" smtClean="0"/>
              <a:t>Внаслідок порушення вуглеводного обміну розвивається </a:t>
            </a:r>
            <a:r>
              <a:rPr lang="ru-RU" sz="2800" b="1" smtClean="0">
                <a:solidFill>
                  <a:schemeClr val="bg2"/>
                </a:solidFill>
              </a:rPr>
              <a:t>глікогенова хвороба (глікогенози – 7 типів)</a:t>
            </a:r>
            <a:r>
              <a:rPr lang="ru-RU" sz="2800" smtClean="0"/>
              <a:t>, </a:t>
            </a:r>
            <a:r>
              <a:rPr lang="ru-RU" sz="2800" b="1" smtClean="0">
                <a:solidFill>
                  <a:schemeClr val="bg2"/>
                </a:solidFill>
              </a:rPr>
              <a:t>галактоземія </a:t>
            </a:r>
            <a:r>
              <a:rPr lang="ru-RU" sz="2800" smtClean="0"/>
              <a:t>та ін.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Глікогенова хвороба (глікогенози)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256088"/>
          </a:xfrm>
        </p:spPr>
        <p:txBody>
          <a:bodyPr/>
          <a:lstStyle/>
          <a:p>
            <a:pPr eaLnBrk="1" hangingPunct="1"/>
            <a:r>
              <a:rPr lang="ru-RU" sz="2800" smtClean="0"/>
              <a:t>Пов</a:t>
            </a:r>
            <a:r>
              <a:rPr lang="en-US" sz="2800" smtClean="0"/>
              <a:t>’</a:t>
            </a:r>
            <a:r>
              <a:rPr lang="uk-UA" sz="2800" smtClean="0"/>
              <a:t>язана</a:t>
            </a:r>
            <a:r>
              <a:rPr lang="ru-RU" sz="2800" smtClean="0"/>
              <a:t> із порушенням синтезу й розпаду глікогену — тваринного крохмалю</a:t>
            </a:r>
          </a:p>
          <a:p>
            <a:pPr eaLnBrk="1" hangingPunct="1"/>
            <a:r>
              <a:rPr lang="ru-RU" sz="2800" smtClean="0"/>
              <a:t>Глікоген – депо глюкози в організмі</a:t>
            </a:r>
          </a:p>
          <a:p>
            <a:pPr eaLnBrk="1" hangingPunct="1"/>
            <a:r>
              <a:rPr lang="ru-RU" sz="2800" smtClean="0"/>
              <a:t>При порушенні процесів синтезу й утилізації глікогену у людини розвиваються різні типи </a:t>
            </a:r>
            <a:r>
              <a:rPr lang="ru-RU" sz="2800" b="1" smtClean="0">
                <a:solidFill>
                  <a:schemeClr val="bg2"/>
                </a:solidFill>
              </a:rPr>
              <a:t>глікогенозів</a:t>
            </a:r>
            <a:endParaRPr lang="ru-RU" sz="2800" smtClean="0"/>
          </a:p>
          <a:p>
            <a:pPr eaLnBrk="1" hangingPunct="1"/>
            <a:r>
              <a:rPr lang="ru-RU" sz="2800" smtClean="0"/>
              <a:t>До них належать </a:t>
            </a:r>
            <a:r>
              <a:rPr lang="ru-RU" sz="2800" b="1" smtClean="0">
                <a:solidFill>
                  <a:schemeClr val="bg2"/>
                </a:solidFill>
              </a:rPr>
              <a:t>хвороба Гірке</a:t>
            </a:r>
            <a:r>
              <a:rPr lang="ru-RU" sz="2800" smtClean="0"/>
              <a:t>, </a:t>
            </a:r>
            <a:r>
              <a:rPr lang="ru-RU" sz="2800" b="1" smtClean="0">
                <a:solidFill>
                  <a:schemeClr val="bg2"/>
                </a:solidFill>
              </a:rPr>
              <a:t>хвороба Помпе </a:t>
            </a:r>
            <a:r>
              <a:rPr lang="ru-RU" sz="2800" smtClean="0"/>
              <a:t>та ін.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chemeClr val="bg2"/>
                </a:solidFill>
              </a:rPr>
              <a:t>Глікогеноз (</a:t>
            </a:r>
            <a:r>
              <a:rPr lang="en-US" sz="2000" b="1" smtClean="0">
                <a:solidFill>
                  <a:schemeClr val="bg2"/>
                </a:solidFill>
              </a:rPr>
              <a:t>I</a:t>
            </a:r>
            <a:r>
              <a:rPr lang="ru-RU" sz="2000" b="1" smtClean="0">
                <a:solidFill>
                  <a:schemeClr val="bg2"/>
                </a:solidFill>
              </a:rPr>
              <a:t> тип — хвороба Гірке)</a:t>
            </a:r>
            <a:endParaRPr lang="ru-RU" sz="2000" smtClean="0"/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Перетворення глікогену в глюкозу не відбувається, позаяк відсутній фермент глюко-6-фосфатаза, який регулює рівень глюкози в крові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Внаслідок у хворого розвивається </a:t>
            </a:r>
            <a:r>
              <a:rPr lang="ru-RU" sz="2000" b="1" smtClean="0"/>
              <a:t>гіпоглікемія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У печінці, нирках і слизовій кишечника накопичується глікоген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Хвороба успадковується за </a:t>
            </a:r>
            <a:r>
              <a:rPr lang="ru-RU" sz="2000" b="1" smtClean="0"/>
              <a:t>аутосомно-рецесивним типом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Відразу ж після народження головними симптомами хвороби є </a:t>
            </a:r>
            <a:r>
              <a:rPr lang="ru-RU" sz="2000" b="1" smtClean="0"/>
              <a:t>гіпоглікемічні судоми </a:t>
            </a:r>
            <a:r>
              <a:rPr lang="ru-RU" sz="2000" smtClean="0"/>
              <a:t>і </a:t>
            </a:r>
            <a:r>
              <a:rPr lang="ru-RU" sz="2000" b="1" smtClean="0"/>
              <a:t>гепатомегалія </a:t>
            </a:r>
            <a:r>
              <a:rPr lang="ru-RU" sz="2000" smtClean="0"/>
              <a:t>(збільшення печінки)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З 1-го року життя відзначається </a:t>
            </a:r>
            <a:r>
              <a:rPr lang="ru-RU" sz="2000" b="1" smtClean="0"/>
              <a:t>затримка росту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Характерним є вигляд хворого: </a:t>
            </a:r>
            <a:r>
              <a:rPr lang="ru-RU" sz="2000" b="1" smtClean="0"/>
              <a:t>велика голова, «лялькове обличчя", коротка шія,    живіт, що випинає</a:t>
            </a:r>
            <a:r>
              <a:rPr lang="ru-RU" sz="2000" smtClean="0"/>
              <a:t>. Крім того, відзначаються носові кровотечі, затримка фізичного і статевого розвитку, м</a:t>
            </a:r>
            <a:r>
              <a:rPr lang="en-US" sz="2000" smtClean="0"/>
              <a:t>’</a:t>
            </a:r>
            <a:r>
              <a:rPr lang="uk-UA" sz="2000" smtClean="0"/>
              <a:t>язова</a:t>
            </a:r>
            <a:r>
              <a:rPr lang="ru-RU" sz="2000" smtClean="0"/>
              <a:t> гіпотонія. Інтелект при цьому нормальний. У крові підвищується рівень сечової кислоти, тому з віком може розвинутися подагра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Як лікування застосовується </a:t>
            </a:r>
            <a:r>
              <a:rPr lang="ru-RU" sz="2000" b="1" smtClean="0"/>
              <a:t>дієтотерапія</a:t>
            </a:r>
            <a:r>
              <a:rPr lang="ru-RU" sz="2000" smtClean="0"/>
              <a:t>: частий прийом їжі, підвищений вміст вуглеводів і обмеження жирів у дієті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00138"/>
          </a:xfrm>
        </p:spPr>
        <p:txBody>
          <a:bodyPr/>
          <a:lstStyle/>
          <a:p>
            <a:pPr eaLnBrk="1" hangingPunct="1"/>
            <a:r>
              <a:rPr lang="ru-RU" b="1" smtClean="0"/>
              <a:t>Генні мутації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229600" cy="3517900"/>
          </a:xfrm>
        </p:spPr>
        <p:txBody>
          <a:bodyPr/>
          <a:lstStyle/>
          <a:p>
            <a:pPr eaLnBrk="1" hangingPunct="1"/>
            <a:r>
              <a:rPr lang="ru-RU" smtClean="0"/>
              <a:t>Генні мутації пов</a:t>
            </a:r>
            <a:r>
              <a:rPr lang="en-US" smtClean="0"/>
              <a:t>’</a:t>
            </a:r>
            <a:r>
              <a:rPr lang="uk-UA" smtClean="0"/>
              <a:t>язані</a:t>
            </a:r>
            <a:r>
              <a:rPr lang="ru-RU" smtClean="0"/>
              <a:t> з:</a:t>
            </a:r>
          </a:p>
          <a:p>
            <a:pPr lvl="1" eaLnBrk="1" hangingPunct="1"/>
            <a:r>
              <a:rPr lang="ru-RU" smtClean="0"/>
              <a:t> випадінням (делеції)</a:t>
            </a:r>
          </a:p>
          <a:p>
            <a:pPr lvl="1" eaLnBrk="1" hangingPunct="1"/>
            <a:r>
              <a:rPr lang="ru-RU" smtClean="0"/>
              <a:t> додаванням (інсерції)</a:t>
            </a:r>
          </a:p>
          <a:p>
            <a:pPr lvl="1" eaLnBrk="1" hangingPunct="1"/>
            <a:r>
              <a:rPr lang="ru-RU" smtClean="0"/>
              <a:t> перестановкою нуклеотидів у гені (інверсії або заміни)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E61554-D495-4504-A2A6-268A40306E36}" type="slidenum">
              <a:rPr lang="ru-RU" smtClean="0"/>
              <a:pPr/>
              <a:t>50</a:t>
            </a:fld>
            <a:endParaRPr lang="ru-RU" smtClean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0"/>
            <a:ext cx="5786437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CA2710C-358B-4071-9075-E810F83CE088}" type="slidenum">
              <a:rPr lang="ru-RU" smtClean="0"/>
              <a:pPr/>
              <a:t>51</a:t>
            </a:fld>
            <a:endParaRPr lang="ru-RU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85750"/>
            <a:ext cx="42957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357563"/>
            <a:ext cx="42862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14313"/>
            <a:ext cx="398145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Галактоземія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smtClean="0"/>
              <a:t>Відбувається накопичення у крові хворого галактози, що призводить до ураження багатьох органів: </a:t>
            </a:r>
            <a:r>
              <a:rPr lang="ru-RU" sz="2200" b="1" smtClean="0">
                <a:solidFill>
                  <a:schemeClr val="bg2"/>
                </a:solidFill>
              </a:rPr>
              <a:t>печінки, нервової системи, очей</a:t>
            </a:r>
            <a:r>
              <a:rPr lang="ru-RU" sz="2200" smtClean="0"/>
              <a:t> та ін. 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Симптоми хвороби з</a:t>
            </a:r>
            <a:r>
              <a:rPr lang="en-US" sz="2200" smtClean="0"/>
              <a:t>’</a:t>
            </a:r>
            <a:r>
              <a:rPr lang="uk-UA" sz="2200" smtClean="0"/>
              <a:t>являються</a:t>
            </a:r>
            <a:r>
              <a:rPr lang="ru-RU" sz="2200" smtClean="0"/>
              <a:t> у новонароджених після прийому молока, оскільки галактоза — складова частина молочного цукру лактози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При гідролізі лактози утворюються глюкоза і галактоза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Остання необхідна для мієлінізації нервових волокон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При надлишку галактози в організмі вона в нормі перетворюється на глюкозу за допомогою фермента галактозо-1-фосфат-уридил-трансферази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При зниженні активності цього фермента відбувається </a:t>
            </a:r>
            <a:r>
              <a:rPr lang="ru-RU" sz="2200" b="1" smtClean="0">
                <a:solidFill>
                  <a:schemeClr val="bg2"/>
                </a:solidFill>
              </a:rPr>
              <a:t>накопичення галактозо-1-фосфату, токсичного для печінки, мозку, кришталика 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smtClean="0"/>
              <a:t>Хвороба проявляється </a:t>
            </a:r>
            <a:r>
              <a:rPr lang="ru-RU" sz="2200" b="1" smtClean="0">
                <a:solidFill>
                  <a:schemeClr val="bg2"/>
                </a:solidFill>
              </a:rPr>
              <a:t>з перших днів життя</a:t>
            </a:r>
            <a:r>
              <a:rPr lang="ru-RU" sz="2200" smtClean="0"/>
              <a:t> розладами травлення, інтоксикацією (проносом, блювотою, зневодненням)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У хворих збільшується печінка, розвивається </a:t>
            </a:r>
            <a:r>
              <a:rPr lang="ru-RU" sz="2200" b="1" smtClean="0">
                <a:solidFill>
                  <a:schemeClr val="bg2"/>
                </a:solidFill>
              </a:rPr>
              <a:t>печінкова недостатність і жовтяниця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Виявляється </a:t>
            </a:r>
            <a:r>
              <a:rPr lang="ru-RU" sz="2200" b="1" smtClean="0">
                <a:solidFill>
                  <a:schemeClr val="bg2"/>
                </a:solidFill>
              </a:rPr>
              <a:t>катаракта </a:t>
            </a:r>
            <a:r>
              <a:rPr lang="ru-RU" sz="2200" smtClean="0"/>
              <a:t>(помутніння кришталика ока), </a:t>
            </a:r>
            <a:r>
              <a:rPr lang="ru-RU" sz="2200" b="1" smtClean="0">
                <a:solidFill>
                  <a:schemeClr val="bg2"/>
                </a:solidFill>
              </a:rPr>
              <a:t>розумова відсталість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У дітей, що померли на першому році життя, при розтині виявляють </a:t>
            </a:r>
            <a:r>
              <a:rPr lang="ru-RU" sz="2200" b="1" smtClean="0">
                <a:solidFill>
                  <a:schemeClr val="bg2"/>
                </a:solidFill>
              </a:rPr>
              <a:t>цироз печінки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Найточнішими методами діагностики галактоземії  є  </a:t>
            </a:r>
            <a:r>
              <a:rPr lang="ru-RU" sz="2200" b="1" smtClean="0">
                <a:solidFill>
                  <a:schemeClr val="bg2"/>
                </a:solidFill>
              </a:rPr>
              <a:t>визначення активності фермента галактозо-1-фосфат-уридилтрансферази в еритроцитах</a:t>
            </a:r>
            <a:r>
              <a:rPr lang="ru-RU" sz="2200" smtClean="0"/>
              <a:t>, а також галактози в крові і сечі, де рівні її збільшено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При виключенні з їжі молока (джерела галактози) і ранньому призначенні дієти хворі діти можуть нормально розвиватися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Тип успадкування галактоземії — аутосомно-рецесивний. Ген локалізований на короткому плечі 9-ї хромосоми. Хвороба зустрічається з частотою 1 на 16.000 новонароджених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31A985-9487-42F7-AF77-E0B035D86728}" type="slidenum">
              <a:rPr lang="ru-RU" smtClean="0"/>
              <a:pPr/>
              <a:t>54</a:t>
            </a:fld>
            <a:endParaRPr lang="ru-RU" smtClean="0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0"/>
            <a:ext cx="5786437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спадкові захворювання, пов</a:t>
            </a:r>
            <a:r>
              <a:rPr lang="en-US" sz="3200" b="1" smtClean="0"/>
              <a:t>’</a:t>
            </a:r>
            <a:r>
              <a:rPr lang="uk-UA" sz="3200" b="1" smtClean="0"/>
              <a:t>язані</a:t>
            </a:r>
            <a:r>
              <a:rPr lang="ru-RU" sz="3200" b="1" smtClean="0"/>
              <a:t> з порушенням ліпідного обміну</a:t>
            </a:r>
            <a:r>
              <a:rPr lang="ru-RU" sz="4000" smtClean="0"/>
              <a:t>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спадкові хвороби обміну ліпідів (</a:t>
            </a:r>
            <a:r>
              <a:rPr lang="ru-RU" b="1" smtClean="0">
                <a:solidFill>
                  <a:schemeClr val="bg2"/>
                </a:solidFill>
              </a:rPr>
              <a:t>ліпідози</a:t>
            </a:r>
            <a:r>
              <a:rPr lang="ru-RU" smtClean="0"/>
              <a:t>) поділяються на два основних типи: </a:t>
            </a:r>
          </a:p>
          <a:p>
            <a:pPr lvl="1" eaLnBrk="1" hangingPunct="1"/>
            <a:r>
              <a:rPr lang="ru-RU" smtClean="0"/>
              <a:t> внутрішньоклітинні, за яких відбувається накопичення ліпідів у клітинах різних тканин </a:t>
            </a:r>
          </a:p>
          <a:p>
            <a:pPr lvl="1" eaLnBrk="1" hangingPunct="1"/>
            <a:r>
              <a:rPr lang="ru-RU" smtClean="0"/>
              <a:t> хвороби з порушенням метаболізму ліпопротеїнів, що містяться в крові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4959350"/>
          </a:xfrm>
        </p:spPr>
        <p:txBody>
          <a:bodyPr/>
          <a:lstStyle/>
          <a:p>
            <a:pPr eaLnBrk="1" hangingPunct="1"/>
            <a:r>
              <a:rPr lang="ru-RU" smtClean="0"/>
              <a:t>До числа ретельно вивчених спадкових захворювань ліпідного обміна першого типу належать: </a:t>
            </a:r>
          </a:p>
          <a:p>
            <a:pPr lvl="1" eaLnBrk="1" hangingPunct="1"/>
            <a:r>
              <a:rPr lang="ru-RU" smtClean="0"/>
              <a:t> </a:t>
            </a:r>
            <a:r>
              <a:rPr lang="ru-RU" smtClean="0">
                <a:solidFill>
                  <a:schemeClr val="bg2"/>
                </a:solidFill>
              </a:rPr>
              <a:t>хвороба Гоше</a:t>
            </a:r>
          </a:p>
          <a:p>
            <a:pPr lvl="1" eaLnBrk="1" hangingPunct="1"/>
            <a:r>
              <a:rPr lang="ru-RU" smtClean="0">
                <a:solidFill>
                  <a:schemeClr val="bg2"/>
                </a:solidFill>
              </a:rPr>
              <a:t> хвороба Німана-Піка</a:t>
            </a:r>
          </a:p>
          <a:p>
            <a:pPr lvl="1" eaLnBrk="1" hangingPunct="1"/>
            <a:r>
              <a:rPr lang="ru-RU" smtClean="0">
                <a:solidFill>
                  <a:schemeClr val="bg2"/>
                </a:solidFill>
              </a:rPr>
              <a:t> амавротична ідіотія (хвороба Тея-Сакса)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903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rgbClr val="FF0000"/>
                </a:solidFill>
              </a:rPr>
              <a:t>Хвороба Гоше</a:t>
            </a:r>
            <a:r>
              <a:rPr lang="ru-RU" sz="1800" b="1" smtClean="0"/>
              <a:t> </a:t>
            </a:r>
            <a:r>
              <a:rPr lang="ru-RU" sz="1800" smtClean="0"/>
              <a:t>характеризується </a:t>
            </a:r>
            <a:r>
              <a:rPr lang="ru-RU" sz="1800" b="1" smtClean="0">
                <a:solidFill>
                  <a:schemeClr val="bg2"/>
                </a:solidFill>
              </a:rPr>
              <a:t>накопиченням цереброзидів</a:t>
            </a:r>
            <a:r>
              <a:rPr lang="ru-RU" sz="1800" smtClean="0"/>
              <a:t> у клітинах нервової і РЕС, зумовленим </a:t>
            </a:r>
            <a:r>
              <a:rPr lang="ru-RU" sz="1800" b="1" smtClean="0">
                <a:solidFill>
                  <a:schemeClr val="bg2"/>
                </a:solidFill>
              </a:rPr>
              <a:t>дефіцитом фермента глюкоцереброзидази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Це призводить до накопичення у клітинах РЕС глюкоцереброзиду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У клітинах мозку, печінки, лімфатичних вузлах виявляються великі </a:t>
            </a:r>
            <a:r>
              <a:rPr lang="ru-RU" sz="1800" b="1" smtClean="0"/>
              <a:t>клітини Гоше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Накопичення цереброзиду у клітинах нервової системи призводить до їхньої руйнації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Розрізняють </a:t>
            </a:r>
            <a:r>
              <a:rPr lang="ru-RU" sz="1800" b="1" i="1" smtClean="0">
                <a:solidFill>
                  <a:schemeClr val="bg2"/>
                </a:solidFill>
              </a:rPr>
              <a:t>дитячу і ювенільну форми</a:t>
            </a:r>
            <a:r>
              <a:rPr lang="ru-RU" sz="1800" i="1" smtClean="0"/>
              <a:t> </a:t>
            </a:r>
            <a:r>
              <a:rPr lang="ru-RU" sz="1800" smtClean="0"/>
              <a:t>хвороби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bg2"/>
                </a:solidFill>
              </a:rPr>
              <a:t>Дитяча </a:t>
            </a:r>
            <a:r>
              <a:rPr lang="ru-RU" sz="1800" smtClean="0"/>
              <a:t>проявляється у перші місяці життя затримкою розумового і фізичного розвитку, збільшенням живота, печінки і селезінки, затрудненням ковтання, спазмом гортані. Можлива дихальна недостатність, інфільтрація (ущільнення легень клітинами Гоше) і судоми. </a:t>
            </a:r>
            <a:r>
              <a:rPr lang="ru-RU" sz="1800" b="1" smtClean="0">
                <a:solidFill>
                  <a:schemeClr val="bg2"/>
                </a:solidFill>
              </a:rPr>
              <a:t>Смерть настає на першому році життя</a:t>
            </a:r>
            <a:endParaRPr lang="ru-RU" sz="1800" smtClean="0"/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Найчастіше зустрічається </a:t>
            </a:r>
            <a:r>
              <a:rPr lang="ru-RU" sz="1800" b="1" smtClean="0">
                <a:solidFill>
                  <a:schemeClr val="bg2"/>
                </a:solidFill>
              </a:rPr>
              <a:t>ювенільна форма</a:t>
            </a:r>
            <a:r>
              <a:rPr lang="ru-RU" sz="1800" smtClean="0"/>
              <a:t> хвороби Гоше. Уражає дітей різного віку, має хронічний характер.Проявляється, як правило, на першому році життя. Виникає пігментація шкіри (коричневі плями), остеопороз (зниження щільності кісток), переломи, деформація кісток. У тканинах мозку, печінки, селезінки, кісткового мозку міститься велика кількість глюкоцереброзидів. У лейкоцитах, клітинах печінки і селезінки знижена активність глюкозидази. Тип успадкування аутосомно-рецесивний. Ген локалізований на довгому плечі 1-ї хромосоми.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903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rgbClr val="FF0000"/>
                </a:solidFill>
              </a:rPr>
              <a:t>Хвороба Німана-Піка</a:t>
            </a:r>
            <a:r>
              <a:rPr lang="ru-RU" sz="1800" b="1" smtClean="0"/>
              <a:t> </a:t>
            </a:r>
            <a:r>
              <a:rPr lang="ru-RU" sz="1800" smtClean="0"/>
              <a:t>зумовлена зниженням активності фермента </a:t>
            </a:r>
            <a:r>
              <a:rPr lang="ru-RU" sz="1800" b="1" smtClean="0"/>
              <a:t>сфінгомієлінази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Відбувається </a:t>
            </a:r>
            <a:r>
              <a:rPr lang="ru-RU" sz="1800" b="1" smtClean="0">
                <a:solidFill>
                  <a:schemeClr val="bg2"/>
                </a:solidFill>
              </a:rPr>
              <a:t>накопичення сфінгомієліну </a:t>
            </a:r>
            <a:r>
              <a:rPr lang="ru-RU" sz="1800" smtClean="0"/>
              <a:t>в клітинах печінки, селезінки, мозку, ретикуло-ендотеліальної системи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Внаслідок дегенерації нервових клітин </a:t>
            </a:r>
            <a:r>
              <a:rPr lang="ru-RU" sz="1800" b="1" smtClean="0">
                <a:solidFill>
                  <a:schemeClr val="bg2"/>
                </a:solidFill>
              </a:rPr>
              <a:t>порушується діяльність нервової системи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Виділяють декілька форм захворювання, що розрізняються клінічно (час початку, перебіг і тяжкість неврологічних проявів). Однак є й спільні для усіх форм симптоми 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bg2"/>
                </a:solidFill>
              </a:rPr>
              <a:t>Хвороба частіше проявляється у ранньому віці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У дитини збільшуються лімфатичні вузли, розміри живота, печінки і селезінки; відзначаються блювота, відмова від їжі, м</a:t>
            </a:r>
            <a:r>
              <a:rPr lang="en-US" sz="1800" smtClean="0"/>
              <a:t>’</a:t>
            </a:r>
            <a:r>
              <a:rPr lang="uk-UA" sz="1800" smtClean="0"/>
              <a:t>язова</a:t>
            </a:r>
            <a:r>
              <a:rPr lang="ru-RU" sz="1800" smtClean="0"/>
              <a:t> слабкість, зниження слуху й зору. У 20-30% дітей на сітківці ока виявляється пляма вишньового кольору </a:t>
            </a:r>
            <a:r>
              <a:rPr lang="ru-RU" sz="1800" b="1" smtClean="0">
                <a:solidFill>
                  <a:schemeClr val="bg2"/>
                </a:solidFill>
              </a:rPr>
              <a:t>(симптом "вишневої кісточки")</a:t>
            </a:r>
            <a:r>
              <a:rPr lang="ru-RU" sz="1800" smtClean="0"/>
              <a:t>. Ураження нервової системи призводить до відставання нервово-психічного розвитку, глухоті, сліпоті. Різко знижується сталість до інфекційних захворювань. </a:t>
            </a:r>
            <a:r>
              <a:rPr lang="ru-RU" sz="1800" b="1" smtClean="0">
                <a:solidFill>
                  <a:schemeClr val="bg2"/>
                </a:solidFill>
              </a:rPr>
              <a:t>Діти гинуть у ранньому віці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Успадкування хвороби — аутосомно-рецесивне. Ген сфінгомієлінази картований на хромосомі 11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Діагностика хвороби Німана-Піка основана на </a:t>
            </a:r>
            <a:r>
              <a:rPr lang="ru-RU" sz="1800" b="1" smtClean="0">
                <a:solidFill>
                  <a:schemeClr val="bg2"/>
                </a:solidFill>
              </a:rPr>
              <a:t>виявленні у плазмі крові і спинномозковій рідині підвищеного вмісту сфінгомієліну</a:t>
            </a:r>
            <a:r>
              <a:rPr lang="ru-RU" sz="1800" smtClean="0"/>
              <a:t>. У периферичній крові виявляються великі зернисті </a:t>
            </a:r>
            <a:r>
              <a:rPr lang="ru-RU" sz="1800" b="1" smtClean="0"/>
              <a:t>пінисті клітини Піка</a:t>
            </a:r>
            <a:r>
              <a:rPr lang="ru-RU" sz="1800" smtClean="0"/>
              <a:t>. </a:t>
            </a:r>
            <a:r>
              <a:rPr lang="ru-RU" sz="1800" b="1" smtClean="0">
                <a:solidFill>
                  <a:schemeClr val="bg2"/>
                </a:solidFill>
              </a:rPr>
              <a:t>Лікування симптоматичне</a:t>
            </a:r>
            <a:r>
              <a:rPr lang="ru-RU" sz="1800" smtClean="0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76A3C3B-567B-4B54-99BF-3C954F1B536F}" type="slidenum">
              <a:rPr lang="ru-RU" smtClean="0"/>
              <a:pPr/>
              <a:t>59</a:t>
            </a:fld>
            <a:endParaRPr lang="ru-RU" smtClean="0"/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0"/>
            <a:ext cx="5786437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A2FCB01-8D6A-4C84-8514-5BC24F1B8593}" type="slidenum">
              <a:rPr lang="ru-RU" smtClean="0"/>
              <a:pPr/>
              <a:t>6</a:t>
            </a:fld>
            <a:endParaRPr lang="ru-RU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785813"/>
            <a:ext cx="8921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100" b="1" smtClean="0">
                <a:solidFill>
                  <a:srgbClr val="FF0000"/>
                </a:solidFill>
              </a:rPr>
              <a:t>Амавротична ідіотія (хвороба Тея-Сакса)</a:t>
            </a:r>
            <a:r>
              <a:rPr lang="ru-RU" sz="2100" smtClean="0"/>
              <a:t> також належить до захворювань, пов</a:t>
            </a:r>
            <a:r>
              <a:rPr lang="en-US" sz="2100" smtClean="0"/>
              <a:t>’</a:t>
            </a:r>
            <a:r>
              <a:rPr lang="uk-UA" sz="2100" smtClean="0"/>
              <a:t>язаних</a:t>
            </a:r>
            <a:r>
              <a:rPr lang="ru-RU" sz="2100" smtClean="0"/>
              <a:t> із порушенням ліпідного обміну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Для неї характерно відкладення у клітинах мозку, печінки, селезінки та інших органах </a:t>
            </a:r>
            <a:r>
              <a:rPr lang="ru-RU" sz="2100" b="1" smtClean="0">
                <a:solidFill>
                  <a:schemeClr val="bg2"/>
                </a:solidFill>
              </a:rPr>
              <a:t>ліпіда гангліозиду</a:t>
            </a:r>
            <a:endParaRPr lang="ru-RU" sz="2100" smtClean="0"/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Причина - </a:t>
            </a:r>
            <a:r>
              <a:rPr lang="ru-RU" sz="2100" b="1" smtClean="0">
                <a:solidFill>
                  <a:schemeClr val="bg2"/>
                </a:solidFill>
              </a:rPr>
              <a:t>зниження активності фермента гексозамінідази А</a:t>
            </a:r>
            <a:r>
              <a:rPr lang="ru-RU" sz="2100" smtClean="0"/>
              <a:t> в організмі. Відбувається </a:t>
            </a:r>
            <a:r>
              <a:rPr lang="ru-RU" sz="2100" b="1" smtClean="0">
                <a:solidFill>
                  <a:schemeClr val="bg2"/>
                </a:solidFill>
              </a:rPr>
              <a:t>руйнування аксонів нервових клітин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Хвороба проявляється у перші місяці життя. Дитина стає млявою, малорухомою, байдужою до оточуючих. Затримка психічного розвитку призводить до зниження інтелекту до ступеня ідіотії. Відзначається м</a:t>
            </a:r>
            <a:r>
              <a:rPr lang="en-US" sz="2100" smtClean="0"/>
              <a:t>’</a:t>
            </a:r>
            <a:r>
              <a:rPr lang="ru-RU" sz="2100" smtClean="0"/>
              <a:t>язова г</a:t>
            </a:r>
            <a:r>
              <a:rPr lang="uk-UA" sz="2100" smtClean="0"/>
              <a:t>і</a:t>
            </a:r>
            <a:r>
              <a:rPr lang="ru-RU" sz="2100" smtClean="0"/>
              <a:t>потонія, судоми, характерний симптом </a:t>
            </a:r>
            <a:r>
              <a:rPr lang="ru-RU" sz="2100" b="1" smtClean="0">
                <a:solidFill>
                  <a:schemeClr val="bg2"/>
                </a:solidFill>
              </a:rPr>
              <a:t>«вишневої кісточки» на сітківці ока</a:t>
            </a:r>
            <a:endParaRPr lang="ru-RU" sz="2100" smtClean="0"/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До кінця першого року життя настає </a:t>
            </a:r>
            <a:r>
              <a:rPr lang="ru-RU" sz="2100" b="1" smtClean="0">
                <a:solidFill>
                  <a:schemeClr val="bg2"/>
                </a:solidFill>
              </a:rPr>
              <a:t>сліпота</a:t>
            </a:r>
            <a:r>
              <a:rPr lang="ru-RU" sz="2100" smtClean="0"/>
              <a:t> — атрофія зорових нервів. Пізніше розвивається повна нерухомість. Смерть настає у 3-4 роки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Тип успадкування хвороби — аутосомно-рецесивний. Ген локалізований на довгому плечі 15-ї хромосоми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2. Діагностика </a:t>
            </a:r>
            <a:br>
              <a:rPr lang="ru-RU" sz="4000" smtClean="0"/>
            </a:br>
            <a:r>
              <a:rPr lang="ru-RU" sz="4000" smtClean="0"/>
              <a:t>спадкових захворювань. </a:t>
            </a:r>
            <a:br>
              <a:rPr lang="ru-RU" sz="4000" smtClean="0"/>
            </a:br>
            <a:r>
              <a:rPr lang="ru-RU" sz="4000" smtClean="0"/>
              <a:t>Пренатальна діагностика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Діагностика спадкових захворювань у різний час ґрунтувалася на: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2276475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Клінічному аналізі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Параклінічних лабораторних і інструментальних методах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Специфічних методах лабораторної генетичної діагностики</a:t>
            </a:r>
          </a:p>
        </p:txBody>
      </p:sp>
      <p:pic>
        <p:nvPicPr>
          <p:cNvPr id="65540" name="Picture 4" descr="С-м Марфана патол и 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27763" y="2125663"/>
            <a:ext cx="1947862" cy="2211387"/>
          </a:xfrm>
          <a:noFill/>
        </p:spPr>
      </p:pic>
      <p:pic>
        <p:nvPicPr>
          <p:cNvPr id="65541" name="Picture 5" descr="Хромосомы Internet 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995988" y="4629150"/>
            <a:ext cx="2463800" cy="1747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Клінічна картина спадкових захворювань</a:t>
            </a:r>
          </a:p>
        </p:txBody>
      </p:sp>
      <p:pic>
        <p:nvPicPr>
          <p:cNvPr id="66563" name="Picture 3" descr="Даун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2130425"/>
            <a:ext cx="1414462" cy="1854200"/>
          </a:xfrm>
        </p:spPr>
      </p:pic>
      <p:pic>
        <p:nvPicPr>
          <p:cNvPr id="66564" name="Picture 4" descr="Синдром Патау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76825" y="2066925"/>
            <a:ext cx="1360488" cy="1784350"/>
          </a:xfrm>
        </p:spPr>
      </p:pic>
      <p:pic>
        <p:nvPicPr>
          <p:cNvPr id="66565" name="Picture 5" descr="Альбинизм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827088" y="4170363"/>
            <a:ext cx="1901825" cy="1701800"/>
          </a:xfrm>
        </p:spPr>
      </p:pic>
      <p:pic>
        <p:nvPicPr>
          <p:cNvPr id="66566" name="Picture 6" descr="Ретинобластома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003800" y="4170363"/>
            <a:ext cx="1439863" cy="1701800"/>
          </a:xfrm>
        </p:spPr>
      </p:pic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2201863" y="2505075"/>
            <a:ext cx="235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Синдром Дауна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6588125" y="2492375"/>
            <a:ext cx="23256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Синдром Патау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2843213" y="4941888"/>
            <a:ext cx="1516062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Альбінізм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6443663" y="4868863"/>
            <a:ext cx="2466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Ретинобластома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Класифікація методів діагностики (1)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smtClean="0">
                <a:solidFill>
                  <a:schemeClr val="bg2"/>
                </a:solidFill>
              </a:rPr>
              <a:t>За часом проведення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Пренатальна</a:t>
            </a:r>
            <a:r>
              <a:rPr lang="ru-RU" smtClean="0">
                <a:solidFill>
                  <a:srgbClr val="FF0000"/>
                </a:solidFill>
              </a:rPr>
              <a:t> </a:t>
            </a:r>
            <a:r>
              <a:rPr lang="ru-RU" smtClean="0"/>
              <a:t>(дородова), у тому числі преімплантаційна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Постнатальна</a:t>
            </a:r>
            <a:r>
              <a:rPr lang="ru-RU" smtClean="0">
                <a:solidFill>
                  <a:srgbClr val="FF0000"/>
                </a:solidFill>
              </a:rPr>
              <a:t> </a:t>
            </a:r>
            <a:r>
              <a:rPr lang="ru-RU" smtClean="0"/>
              <a:t>(післяродова)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Класифікація методів діагностики (2)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smtClean="0">
                <a:solidFill>
                  <a:schemeClr val="bg2"/>
                </a:solidFill>
              </a:rPr>
              <a:t>За методами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Цитогенетичні </a:t>
            </a:r>
            <a:r>
              <a:rPr lang="ru-RU" sz="2800" smtClean="0"/>
              <a:t>(мікроскопічне дослідження хромосом)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Молекулярно-генетичні </a:t>
            </a:r>
            <a:r>
              <a:rPr lang="ru-RU" sz="2800" smtClean="0"/>
              <a:t>(вивчення послідовності нуклеотидів у ДНК)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Біохімічні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(визначення біохімічних порушень)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Клінічні</a:t>
            </a:r>
            <a:r>
              <a:rPr lang="ru-RU" sz="2800" smtClean="0">
                <a:solidFill>
                  <a:schemeClr val="accent1"/>
                </a:solidFill>
              </a:rPr>
              <a:t> </a:t>
            </a:r>
            <a:r>
              <a:rPr lang="ru-RU" sz="2800" smtClean="0"/>
              <a:t>(визначення специфічних зовнішніх проявів захворювань)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Переваги сучасних методів діагностики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Своєчасність і точність (доклінічна, пренатальна, преімплантаційна діагностика)</a:t>
            </a:r>
          </a:p>
          <a:p>
            <a:pPr eaLnBrk="1" hangingPunct="1"/>
            <a:r>
              <a:rPr lang="ru-RU" smtClean="0"/>
              <a:t>Мала кількість матеріалу для аналізу</a:t>
            </a:r>
          </a:p>
          <a:p>
            <a:pPr eaLnBrk="1" hangingPunct="1"/>
            <a:r>
              <a:rPr lang="ru-RU" smtClean="0"/>
              <a:t>Можливість пересилання зразків до спеціалізованих установ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2"/>
                </a:solidFill>
              </a:rPr>
              <a:t>Пренатальна (дородова) діагностика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   Це комплексна галузь медицини, яка використовує </a:t>
            </a:r>
          </a:p>
          <a:p>
            <a:pPr eaLnBrk="1" hangingPunct="1">
              <a:lnSpc>
                <a:spcPct val="90000"/>
              </a:lnSpc>
            </a:pPr>
            <a:r>
              <a:rPr lang="ru-RU" i="1" smtClean="0">
                <a:solidFill>
                  <a:srgbClr val="FF0000"/>
                </a:solidFill>
              </a:rPr>
              <a:t>ультразвукові дослідження (УЗД)</a:t>
            </a:r>
          </a:p>
          <a:p>
            <a:pPr eaLnBrk="1" hangingPunct="1">
              <a:lnSpc>
                <a:spcPct val="90000"/>
              </a:lnSpc>
            </a:pPr>
            <a:r>
              <a:rPr lang="ru-RU" i="1" smtClean="0">
                <a:solidFill>
                  <a:srgbClr val="FF0000"/>
                </a:solidFill>
              </a:rPr>
              <a:t>оперативну техніку</a:t>
            </a:r>
          </a:p>
          <a:p>
            <a:pPr eaLnBrk="1" hangingPunct="1">
              <a:lnSpc>
                <a:spcPct val="90000"/>
              </a:lnSpc>
            </a:pPr>
            <a:r>
              <a:rPr lang="ru-RU" i="1" smtClean="0">
                <a:solidFill>
                  <a:srgbClr val="FF0000"/>
                </a:solidFill>
              </a:rPr>
              <a:t>лабораторні методи досліджень</a:t>
            </a:r>
            <a:r>
              <a:rPr lang="ru-RU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у дородовій діагностиці патологічних станів (у тому числі спадкових)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Показання до проведення пренатальної діагностики (1)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3446462"/>
          </a:xfrm>
        </p:spPr>
        <p:txBody>
          <a:bodyPr/>
          <a:lstStyle/>
          <a:p>
            <a:pPr eaLnBrk="1" hangingPunct="1"/>
            <a:r>
              <a:rPr lang="ru-RU" smtClean="0"/>
              <a:t>Наявність у родині точно встановленого спадкового захворювання</a:t>
            </a:r>
          </a:p>
          <a:p>
            <a:pPr eaLnBrk="1" hangingPunct="1"/>
            <a:r>
              <a:rPr lang="ru-RU" smtClean="0"/>
              <a:t>Вік майбутньої матері від 35 років, батька – від 40 років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Показання до проведення пренатальної діагностики (2)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Гетерозиготність обох батьків за аутосомно-рецесивним захворюванням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Наявність хромосомних перебудов (особливо транслокацій) у одного з батьків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Робота на шкідливих виробництвах, проживання у місцевостях із підвищеним радіаційним фоном в анамнезі вагітної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rgbClr val="FF0000"/>
                </a:solidFill>
              </a:rPr>
              <a:t>Генні хвороби</a:t>
            </a:r>
            <a:r>
              <a:rPr lang="ru-RU" b="1" i="1" smtClean="0">
                <a:solidFill>
                  <a:schemeClr val="bg2"/>
                </a:solidFill>
              </a:rPr>
              <a:t> </a:t>
            </a:r>
            <a:r>
              <a:rPr lang="ru-RU" i="1" smtClean="0">
                <a:solidFill>
                  <a:schemeClr val="bg2"/>
                </a:solidFill>
              </a:rPr>
              <a:t>— різноманітні за клінічними проявами захворювання, зумовлені генними мутаціями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</a:pPr>
            <a:r>
              <a:rPr lang="ru-RU" b="1" smtClean="0"/>
              <a:t>Характерним є менделевське успадкування 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Відхилення від менделевсько-морганівських правил можуть бути пов</a:t>
            </a:r>
            <a:r>
              <a:rPr lang="en-US" smtClean="0"/>
              <a:t>’</a:t>
            </a:r>
            <a:r>
              <a:rPr lang="uk-UA" smtClean="0"/>
              <a:t>язаними</a:t>
            </a:r>
            <a:r>
              <a:rPr lang="ru-RU" smtClean="0"/>
              <a:t> із фенотиповими ефектами генів </a:t>
            </a:r>
            <a:r>
              <a:rPr lang="ru-RU" b="1" smtClean="0">
                <a:solidFill>
                  <a:srgbClr val="FF0000"/>
                </a:solidFill>
              </a:rPr>
              <a:t>(летальність, стерильність)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1835150" y="2349500"/>
            <a:ext cx="433388" cy="792163"/>
          </a:xfrm>
          <a:prstGeom prst="downArrow">
            <a:avLst>
              <a:gd name="adj1" fmla="val 50000"/>
              <a:gd name="adj2" fmla="val 45696"/>
            </a:avLst>
          </a:prstGeom>
          <a:solidFill>
            <a:schemeClr val="accent6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>
            <a:off x="6659563" y="2349500"/>
            <a:ext cx="433387" cy="792163"/>
          </a:xfrm>
          <a:prstGeom prst="downArrow">
            <a:avLst>
              <a:gd name="adj1" fmla="val 50000"/>
              <a:gd name="adj2" fmla="val 45696"/>
            </a:avLst>
          </a:prstGeom>
          <a:solidFill>
            <a:schemeClr val="accent6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835150" y="1268413"/>
            <a:ext cx="5257800" cy="10810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ahoma" charset="0"/>
              </a:rPr>
              <a:t>Методи</a:t>
            </a:r>
            <a:r>
              <a:rPr lang="ru-RU" sz="28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ahoma" charset="0"/>
              </a:rPr>
              <a:t>пренатальної</a:t>
            </a:r>
            <a:r>
              <a:rPr lang="ru-RU" sz="2800" b="1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ahoma" charset="0"/>
              </a:rPr>
              <a:t>діагностики</a:t>
            </a:r>
            <a:endParaRPr lang="ru-RU" sz="28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84213" y="3208338"/>
            <a:ext cx="3313112" cy="9350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 err="1">
                <a:solidFill>
                  <a:schemeClr val="bg1"/>
                </a:solidFill>
                <a:latin typeface="Tahoma" charset="0"/>
              </a:rPr>
              <a:t>Інвазійні</a:t>
            </a:r>
            <a:endParaRPr lang="ru-RU" sz="24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076825" y="3208338"/>
            <a:ext cx="3313113" cy="9350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 err="1">
                <a:solidFill>
                  <a:schemeClr val="bg1"/>
                </a:solidFill>
                <a:latin typeface="Tahoma" charset="0"/>
              </a:rPr>
              <a:t>Неінвазійні</a:t>
            </a:r>
            <a:endParaRPr lang="ru-RU" sz="24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539750" y="4221163"/>
            <a:ext cx="3887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ahoma" pitchFamily="34" charset="0"/>
              </a:rPr>
              <a:t>Передбачають </a:t>
            </a:r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безпосередній</a:t>
            </a:r>
          </a:p>
          <a:p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контакт із плодом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076825" y="4221163"/>
            <a:ext cx="38877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Немає безпосереднього</a:t>
            </a:r>
          </a:p>
          <a:p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контакту</a:t>
            </a:r>
            <a:r>
              <a:rPr lang="ru-RU" sz="2000" b="1">
                <a:latin typeface="Tahoma" pitchFamily="34" charset="0"/>
              </a:rPr>
              <a:t> із плодом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Інвазійні методи пренатальної діагностики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Застосовуються з 8-го по 22-й тиждень вагітності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  <a:p>
            <a:pPr eaLnBrk="1" hangingPunct="1"/>
            <a:r>
              <a:rPr lang="ru-RU" smtClean="0"/>
              <a:t>ґрунтуються на отриманні клітин і тканин плода</a:t>
            </a:r>
          </a:p>
          <a:p>
            <a:pPr eaLnBrk="1" hangingPunct="1"/>
            <a:endParaRPr lang="ru-RU" smtClean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32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Аналіз клітин плода дозволяє діагностувати усі хромосомні хвороби і не менше 300 генних хвороб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Дозволяють запобігти 4/5 випадків народження дітей із спадковими хворобами і уродженими вадами розвитку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Інвазійні методи діагностики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FF0000"/>
                </a:solidFill>
              </a:rPr>
              <a:t>Амніоцентез </a:t>
            </a:r>
            <a:r>
              <a:rPr lang="ru-RU" smtClean="0"/>
              <a:t>(прокол плідного міхура для отримання навколоплідної рідини)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FF0000"/>
                </a:solidFill>
              </a:rPr>
              <a:t>Біопсія</a:t>
            </a:r>
            <a:r>
              <a:rPr lang="ru-RU" smtClean="0"/>
              <a:t> хоріона і плаценти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FF0000"/>
                </a:solidFill>
              </a:rPr>
              <a:t>Кордоцентез</a:t>
            </a:r>
            <a:r>
              <a:rPr lang="ru-RU" smtClean="0">
                <a:solidFill>
                  <a:schemeClr val="bg2"/>
                </a:solidFill>
              </a:rPr>
              <a:t> </a:t>
            </a:r>
            <a:r>
              <a:rPr lang="ru-RU" smtClean="0"/>
              <a:t>(взяття крові з пуповини)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FF0000"/>
                </a:solidFill>
              </a:rPr>
              <a:t>Фетоскопія </a:t>
            </a:r>
            <a:r>
              <a:rPr lang="ru-RU" smtClean="0"/>
              <a:t>(введення зонду й огляд плода)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FF0000"/>
                </a:solidFill>
              </a:rPr>
              <a:t>Біопсія</a:t>
            </a:r>
            <a:r>
              <a:rPr lang="ru-RU" smtClean="0"/>
              <a:t> шкіри або печінки плода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Неінвазійні методи діагностики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63800"/>
            <a:ext cx="8229600" cy="3403600"/>
          </a:xfrm>
        </p:spPr>
        <p:txBody>
          <a:bodyPr/>
          <a:lstStyle/>
          <a:p>
            <a:pPr eaLnBrk="1" hangingPunct="1"/>
            <a:r>
              <a:rPr lang="ru-RU" smtClean="0"/>
              <a:t>Ультразвукове дослідження</a:t>
            </a:r>
          </a:p>
          <a:p>
            <a:pPr eaLnBrk="1" hangingPunct="1"/>
            <a:r>
              <a:rPr lang="ru-RU" smtClean="0"/>
              <a:t>Радіографія</a:t>
            </a:r>
          </a:p>
          <a:p>
            <a:pPr eaLnBrk="1" hangingPunct="1"/>
            <a:r>
              <a:rPr lang="ru-RU" smtClean="0"/>
              <a:t>Визначення альфа-фетопротеїну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Визначення альфа-фетопротеїну (АФП)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АФП – білок, що виробляється клітинами печінки плода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chemeClr val="bg2"/>
                </a:solidFill>
              </a:rPr>
              <a:t>Визначення проводиться </a:t>
            </a:r>
            <a:r>
              <a:rPr lang="ru-RU" sz="2800" smtClean="0">
                <a:solidFill>
                  <a:srgbClr val="FF0000"/>
                </a:solidFill>
              </a:rPr>
              <a:t>на 15-16-му тижні</a:t>
            </a:r>
            <a:r>
              <a:rPr lang="ru-RU" sz="2800" smtClean="0">
                <a:solidFill>
                  <a:schemeClr val="bg2"/>
                </a:solidFill>
              </a:rPr>
              <a:t> вагітності у сироватці крові вагітної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Концентрація АФП суттєво </a:t>
            </a:r>
            <a:r>
              <a:rPr lang="ru-RU" sz="2800" smtClean="0">
                <a:solidFill>
                  <a:srgbClr val="FF0000"/>
                </a:solidFill>
              </a:rPr>
              <a:t>підвищується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при спинномозковій килі, уродженому нефрозі, дефектах нервової трубки і черевної стінки; </a:t>
            </a:r>
            <a:r>
              <a:rPr lang="ru-RU" sz="2800" smtClean="0">
                <a:solidFill>
                  <a:srgbClr val="FF0000"/>
                </a:solidFill>
              </a:rPr>
              <a:t>знижується</a:t>
            </a:r>
            <a:r>
              <a:rPr lang="ru-RU" sz="2800" smtClean="0"/>
              <a:t> у жінок, які виношують плід із хромосомними аномаліями (синдром Дауна, Едвардса та ін.)</a:t>
            </a:r>
            <a:endParaRPr 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Ультразвукова діагностика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329113" cy="3886200"/>
          </a:xfrm>
        </p:spPr>
        <p:txBody>
          <a:bodyPr/>
          <a:lstStyle/>
          <a:p>
            <a:pPr eaLnBrk="1" hangingPunct="1"/>
            <a:r>
              <a:rPr lang="ru-RU" sz="2400" smtClean="0"/>
              <a:t>Використовується для виявлення </a:t>
            </a:r>
            <a:r>
              <a:rPr lang="ru-RU" sz="2400" smtClean="0">
                <a:solidFill>
                  <a:srgbClr val="FF0000"/>
                </a:solidFill>
              </a:rPr>
              <a:t>уроджених вад розвитку</a:t>
            </a:r>
          </a:p>
          <a:p>
            <a:pPr eaLnBrk="1" hangingPunct="1"/>
            <a:r>
              <a:rPr lang="ru-RU" sz="2400" smtClean="0"/>
              <a:t>ґрунтується на здатності УЗ хвилі відбиватися від поверхні двох середовищ із різною щільністю</a:t>
            </a:r>
          </a:p>
          <a:p>
            <a:pPr eaLnBrk="1" hangingPunct="1"/>
            <a:r>
              <a:rPr lang="ru-RU" sz="2400" smtClean="0"/>
              <a:t>Оптимальні терміни – 17-23 тижні вагітності</a:t>
            </a:r>
          </a:p>
        </p:txBody>
      </p:sp>
      <p:pic>
        <p:nvPicPr>
          <p:cNvPr id="78852" name="Picture 4" descr="Ультразвуковое исследовани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4932363" y="2138363"/>
            <a:ext cx="3671887" cy="3384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Ультразвукова діагностика</a:t>
            </a:r>
            <a:r>
              <a:rPr lang="ru-RU" smtClean="0"/>
              <a:t>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2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На поверхню живота вагітної жінки встановлюється спеціальний датчик </a:t>
            </a:r>
            <a:r>
              <a:rPr lang="ru-RU" sz="2400" b="1" smtClean="0">
                <a:solidFill>
                  <a:srgbClr val="FF0000"/>
                </a:solidFill>
              </a:rPr>
              <a:t>(трансдюсер)</a:t>
            </a:r>
            <a:r>
              <a:rPr lang="ru-RU" sz="2400" smtClean="0">
                <a:solidFill>
                  <a:schemeClr val="hlink"/>
                </a:solidFill>
              </a:rPr>
              <a:t>,</a:t>
            </a:r>
            <a:r>
              <a:rPr lang="ru-RU" sz="2400" smtClean="0"/>
              <a:t> що випускає звукові хвилі високої частоти. 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При досягненні тканин плода ці хвилі відбиваються і уловлюються датчиком знову. </a:t>
            </a:r>
            <a:br>
              <a:rPr lang="ru-RU" sz="2400" smtClean="0"/>
            </a:b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Комп</a:t>
            </a:r>
            <a:r>
              <a:rPr lang="en-US" sz="2400" smtClean="0"/>
              <a:t>’</a:t>
            </a:r>
            <a:r>
              <a:rPr lang="uk-UA" sz="2400" smtClean="0"/>
              <a:t>ютерна</a:t>
            </a:r>
            <a:r>
              <a:rPr lang="ru-RU" sz="2400" smtClean="0"/>
              <a:t> обробка цих хвиль формує зображення на моніторі. Зображення називається </a:t>
            </a:r>
            <a:r>
              <a:rPr lang="ru-RU" sz="2400" b="1" smtClean="0">
                <a:solidFill>
                  <a:srgbClr val="FF0000"/>
                </a:solidFill>
              </a:rPr>
              <a:t>сонограмою</a:t>
            </a:r>
            <a:r>
              <a:rPr lang="ru-RU" sz="2400" b="1" smtClean="0">
                <a:solidFill>
                  <a:schemeClr val="bg2"/>
                </a:solidFill>
              </a:rPr>
              <a:t>.</a:t>
            </a:r>
            <a:r>
              <a:rPr lang="ru-RU" sz="2400" smtClean="0"/>
              <a:t> Іноді використовують датчик, який вводиться у піхву жінці (частіше - на ранніх термінах вагітності).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 eaLnBrk="1" hangingPunct="1"/>
            <a:r>
              <a:rPr lang="ru-RU" smtClean="0"/>
              <a:t>УЗД плода (24 тижні)</a:t>
            </a:r>
          </a:p>
        </p:txBody>
      </p:sp>
      <p:pic>
        <p:nvPicPr>
          <p:cNvPr id="80899" name="Picture 3" descr="uziploda_p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20000"/>
          </a:blip>
          <a:srcRect/>
          <a:stretch>
            <a:fillRect/>
          </a:stretch>
        </p:blipFill>
        <p:spPr>
          <a:xfrm>
            <a:off x="684213" y="1522413"/>
            <a:ext cx="7848600" cy="5089525"/>
          </a:xfr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За допомогою УЗД можна визначити</a:t>
            </a:r>
          </a:p>
        </p:txBody>
      </p:sp>
      <p:graphicFrame>
        <p:nvGraphicFramePr>
          <p:cNvPr id="251907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981200"/>
          <a:ext cx="8229600" cy="4379913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вагітність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матковою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або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позаматковою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Скільки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плодів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знаходиться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в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матці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- один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або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декілька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Який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вік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плода (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термін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вагітності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і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немає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відставання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в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його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розвитку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у плода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видимі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дефекти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(вади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розвитку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 –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ураження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головного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мозку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вади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розвитку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скелета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внутрішніх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органів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Яка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частина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плоду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прилягає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до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виходу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тазу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жінки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- голова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або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сідниця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Який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характер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серцебиття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плода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Стать плода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Де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розташована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плацента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і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який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її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стан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Який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стан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навколоплідних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вод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Чм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немає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порушень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кровотоку в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судинах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плаценти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немає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загрози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викидня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Біопсія хоріона і плаценти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68313" y="4292600"/>
            <a:ext cx="8229600" cy="1871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Більш ранні, ніж УЗД, терміни проведення – </a:t>
            </a:r>
            <a:r>
              <a:rPr lang="ru-RU" sz="2000" b="1" smtClean="0">
                <a:solidFill>
                  <a:srgbClr val="FF0000"/>
                </a:solidFill>
              </a:rPr>
              <a:t>7-11 тижнів</a:t>
            </a:r>
            <a:br>
              <a:rPr lang="ru-RU" sz="2000" b="1" smtClean="0">
                <a:solidFill>
                  <a:srgbClr val="FF0000"/>
                </a:solidFill>
              </a:rPr>
            </a:br>
            <a:endParaRPr lang="ru-RU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Ворсинки хоріона беруть </a:t>
            </a:r>
            <a:r>
              <a:rPr lang="ru-RU" sz="2000" b="1" smtClean="0">
                <a:solidFill>
                  <a:srgbClr val="FF0000"/>
                </a:solidFill>
              </a:rPr>
              <a:t>особливим шприцем</a:t>
            </a:r>
            <a:r>
              <a:rPr lang="ru-RU" sz="2000" smtClean="0"/>
              <a:t> за допомогою гнучкого катетера </a:t>
            </a:r>
            <a:r>
              <a:rPr lang="ru-RU" sz="2000" b="1" smtClean="0">
                <a:solidFill>
                  <a:srgbClr val="FF0000"/>
                </a:solidFill>
              </a:rPr>
              <a:t>через шійку матки</a:t>
            </a:r>
            <a:br>
              <a:rPr lang="ru-RU" sz="2000" b="1" smtClean="0">
                <a:solidFill>
                  <a:srgbClr val="FF0000"/>
                </a:solidFill>
              </a:rPr>
            </a:br>
            <a:endParaRPr lang="ru-RU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Ворсинки досліджують цитологічними, біохімічними, молекулярно-генетичними методами</a:t>
            </a:r>
          </a:p>
        </p:txBody>
      </p:sp>
      <p:pic>
        <p:nvPicPr>
          <p:cNvPr id="82948" name="Picture 4" descr="Биопсия ворсин хорион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46700" y="2003425"/>
            <a:ext cx="3113088" cy="2006600"/>
          </a:xfrm>
        </p:spPr>
      </p:pic>
      <p:pic>
        <p:nvPicPr>
          <p:cNvPr id="82949" name="Picture 5" descr="Биопсия ворсин хориона Вагин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55700" y="1995488"/>
            <a:ext cx="3128963" cy="2014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435975" cy="5030787"/>
          </a:xfrm>
        </p:spPr>
        <p:txBody>
          <a:bodyPr/>
          <a:lstStyle/>
          <a:p>
            <a:pPr eaLnBrk="1" hangingPunct="1"/>
            <a:r>
              <a:rPr lang="ru-RU" smtClean="0"/>
              <a:t>Загальна частота генних хвороб у популяції складає </a:t>
            </a:r>
            <a:r>
              <a:rPr lang="ru-RU" b="1" smtClean="0">
                <a:solidFill>
                  <a:schemeClr val="bg2"/>
                </a:solidFill>
              </a:rPr>
              <a:t>1-2%</a:t>
            </a:r>
          </a:p>
          <a:p>
            <a:pPr eaLnBrk="1" hangingPunct="1"/>
            <a:r>
              <a:rPr lang="ru-RU" smtClean="0"/>
              <a:t>Умовно, частоту генних захворювань вважають </a:t>
            </a:r>
          </a:p>
          <a:p>
            <a:pPr lvl="1" eaLnBrk="1" hangingPunct="1"/>
            <a:r>
              <a:rPr lang="ru-RU" b="1" i="1" smtClean="0">
                <a:solidFill>
                  <a:srgbClr val="FF0000"/>
                </a:solidFill>
              </a:rPr>
              <a:t>високою</a:t>
            </a:r>
            <a:r>
              <a:rPr lang="ru-RU" smtClean="0"/>
              <a:t>, якщо вона зустрічається з</a:t>
            </a:r>
            <a:r>
              <a:rPr lang="ru-RU" i="1" smtClean="0"/>
              <a:t> </a:t>
            </a:r>
            <a:r>
              <a:rPr lang="ru-RU" smtClean="0"/>
              <a:t>частотою  </a:t>
            </a:r>
            <a:br>
              <a:rPr lang="ru-RU" smtClean="0"/>
            </a:br>
            <a:r>
              <a:rPr lang="ru-RU" b="1" smtClean="0">
                <a:solidFill>
                  <a:schemeClr val="bg2"/>
                </a:solidFill>
              </a:rPr>
              <a:t>1</a:t>
            </a:r>
            <a:r>
              <a:rPr lang="ru-RU" smtClean="0"/>
              <a:t> </a:t>
            </a:r>
            <a:r>
              <a:rPr lang="ru-RU" b="1" smtClean="0">
                <a:solidFill>
                  <a:schemeClr val="bg2"/>
                </a:solidFill>
              </a:rPr>
              <a:t>випадок на 10.000 новонароджених</a:t>
            </a:r>
          </a:p>
          <a:p>
            <a:pPr lvl="1" eaLnBrk="1" hangingPunct="1"/>
            <a:r>
              <a:rPr lang="ru-RU" b="1" i="1" smtClean="0">
                <a:solidFill>
                  <a:srgbClr val="FF0000"/>
                </a:solidFill>
              </a:rPr>
              <a:t>середньою</a:t>
            </a:r>
            <a:r>
              <a:rPr lang="ru-RU" smtClean="0"/>
              <a:t> - </a:t>
            </a:r>
            <a:r>
              <a:rPr lang="ru-RU" b="1" smtClean="0">
                <a:solidFill>
                  <a:schemeClr val="bg2"/>
                </a:solidFill>
              </a:rPr>
              <a:t>1 на</a:t>
            </a:r>
            <a:r>
              <a:rPr lang="ru-RU" smtClean="0"/>
              <a:t> </a:t>
            </a:r>
            <a:r>
              <a:rPr lang="ru-RU" b="1" smtClean="0">
                <a:solidFill>
                  <a:schemeClr val="bg2"/>
                </a:solidFill>
              </a:rPr>
              <a:t>10.000 - 40.000 новонароджених</a:t>
            </a:r>
          </a:p>
          <a:p>
            <a:pPr lvl="1" eaLnBrk="1" hangingPunct="1"/>
            <a:r>
              <a:rPr lang="ru-RU" smtClean="0"/>
              <a:t>і далі - </a:t>
            </a:r>
            <a:r>
              <a:rPr lang="ru-RU" b="1" i="1" smtClean="0">
                <a:solidFill>
                  <a:srgbClr val="FF0000"/>
                </a:solidFill>
              </a:rPr>
              <a:t>низькою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Біопсія хоріона і плаценти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Дозволяє діагностувати хромосомні і генні хвороби</a:t>
            </a:r>
          </a:p>
          <a:p>
            <a:pPr eaLnBrk="1" hangingPunct="1"/>
            <a:r>
              <a:rPr lang="ru-RU" smtClean="0"/>
              <a:t>Результати протягом 3-4 днів після взяття матеріалу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Біопсія хоріона і плаценти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800" smtClean="0">
                <a:solidFill>
                  <a:srgbClr val="FF0000"/>
                </a:solidFill>
              </a:rPr>
              <a:t>Ускладнення </a:t>
            </a:r>
          </a:p>
          <a:p>
            <a:pPr eaLnBrk="1" hangingPunct="1"/>
            <a:r>
              <a:rPr lang="ru-RU" sz="2800" smtClean="0"/>
              <a:t>Відносно висока частота спонтанних абортів (викиднів) – 2,5 – 3%</a:t>
            </a:r>
            <a:br>
              <a:rPr lang="ru-RU" sz="2800" smtClean="0"/>
            </a:br>
            <a:endParaRPr lang="ru-RU" sz="2800" smtClean="0"/>
          </a:p>
          <a:p>
            <a:pPr eaLnBrk="1" hangingPunct="1"/>
            <a:r>
              <a:rPr lang="ru-RU" sz="2800" smtClean="0"/>
              <a:t>Можливі </a:t>
            </a:r>
            <a:r>
              <a:rPr lang="ru-RU" sz="2800" b="1" smtClean="0">
                <a:solidFill>
                  <a:srgbClr val="FF0000"/>
                </a:solidFill>
              </a:rPr>
              <a:t>поперечні уроджені ампутації кінцівок</a:t>
            </a:r>
            <a:r>
              <a:rPr lang="ru-RU" sz="2800" smtClean="0"/>
              <a:t> (рекомендовано проводити біопсію хоріона не раніше 8-го тижня, плацентобіопсії – не раніше 12-го тижня)</a:t>
            </a:r>
            <a:endParaRPr 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Амніоцентез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2066925"/>
            <a:ext cx="4546600" cy="3771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Прокол міхура під контролем УЗД для взяття 8-10 мл навколоплідної рідини із злушеними клітинами амніону і плода</a:t>
            </a:r>
            <a:br>
              <a:rPr lang="ru-RU" sz="2000" smtClean="0"/>
            </a:br>
            <a:endParaRPr lang="ru-RU" sz="2000" smtClean="0"/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Найпоширеніший і доступний метод, більш інформативний, ніж ХБО</a:t>
            </a:r>
            <a:br>
              <a:rPr lang="ru-RU" sz="2000" smtClean="0"/>
            </a:br>
            <a:endParaRPr lang="ru-RU" sz="2000" smtClean="0"/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Проводиться на </a:t>
            </a:r>
            <a:r>
              <a:rPr lang="ru-RU" sz="2000" b="1" smtClean="0">
                <a:solidFill>
                  <a:srgbClr val="FF0000"/>
                </a:solidFill>
              </a:rPr>
              <a:t>15-18 тижні</a:t>
            </a:r>
            <a:br>
              <a:rPr lang="ru-RU" sz="2000" b="1" smtClean="0">
                <a:solidFill>
                  <a:srgbClr val="FF0000"/>
                </a:solidFill>
              </a:rPr>
            </a:br>
            <a:endParaRPr lang="ru-RU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Незначний ризик ускладнень (0,2%)</a:t>
            </a:r>
          </a:p>
        </p:txBody>
      </p:sp>
      <p:pic>
        <p:nvPicPr>
          <p:cNvPr id="86020" name="Picture 4" descr="Амниоцентез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2349500"/>
            <a:ext cx="3763963" cy="2822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Амніоцентез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>
                <a:solidFill>
                  <a:srgbClr val="FF0000"/>
                </a:solidFill>
              </a:rPr>
              <a:t>Дозволяє діагностувати</a:t>
            </a:r>
            <a:r>
              <a:rPr lang="ru-RU" smtClean="0"/>
              <a:t> </a:t>
            </a:r>
          </a:p>
          <a:p>
            <a:pPr eaLnBrk="1" hangingPunct="1"/>
            <a:r>
              <a:rPr lang="ru-RU" smtClean="0"/>
              <a:t>багато хромосомних хвороб</a:t>
            </a:r>
          </a:p>
          <a:p>
            <a:pPr eaLnBrk="1" hangingPunct="1"/>
            <a:r>
              <a:rPr lang="ru-RU" smtClean="0"/>
              <a:t>хвороби, зчеплені зі статтю</a:t>
            </a:r>
          </a:p>
          <a:p>
            <a:pPr eaLnBrk="1" hangingPunct="1"/>
            <a:r>
              <a:rPr lang="ru-RU" smtClean="0"/>
              <a:t>хвороби обміну речовин (хвороба Тея-Сакса, мукополісахаридози, глікогенози, ФКУ та ін.)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Амніоцентез також дозволяє проводити</a:t>
            </a:r>
          </a:p>
        </p:txBody>
      </p:sp>
      <p:graphicFrame>
        <p:nvGraphicFramePr>
          <p:cNvPr id="258051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981200"/>
          <a:ext cx="8229600" cy="4116388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Визначення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ступеня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зрілості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легень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плода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Визначення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кисневого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голодування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плода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Визначення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тяжкості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резус-конфлікту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між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матір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ю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та плодом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Більш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ефективна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діагностика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спадкових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хвороб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обміну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речовин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Діагностика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вад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розвитку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наприклад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дефектів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закриття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нервової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трубки)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Кордоцентез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Забір зразків крові (лейкоцитів) із пуповинних судин плода</a:t>
            </a:r>
            <a:r>
              <a:rPr lang="ru-RU" sz="2800" smtClean="0"/>
              <a:t> для цитогенетичних, молекулярно-генетичних і біохімічних аналізів</a:t>
            </a:r>
          </a:p>
        </p:txBody>
      </p:sp>
      <p:pic>
        <p:nvPicPr>
          <p:cNvPr id="890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730500"/>
            <a:ext cx="4330700" cy="2235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Кордоцентез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319587"/>
          </a:xfrm>
        </p:spPr>
        <p:txBody>
          <a:bodyPr/>
          <a:lstStyle/>
          <a:p>
            <a:pPr eaLnBrk="1" hangingPunct="1"/>
            <a:r>
              <a:rPr lang="ru-RU" sz="2800" smtClean="0"/>
              <a:t>Кров більше придатна для досліджень, ніж клітини амніотичної рідини, позаяк лімфоцити швидше культивуються</a:t>
            </a:r>
            <a:br>
              <a:rPr lang="ru-RU" sz="2800" smtClean="0"/>
            </a:br>
            <a:endParaRPr lang="ru-RU" sz="2800" smtClean="0"/>
          </a:p>
          <a:p>
            <a:pPr eaLnBrk="1" hangingPunct="1"/>
            <a:r>
              <a:rPr lang="ru-RU" sz="2800" smtClean="0"/>
              <a:t>Проводиться під контролем УЗД на 18-22 тижні вагітності</a:t>
            </a:r>
            <a:br>
              <a:rPr lang="ru-RU" sz="2800" smtClean="0"/>
            </a:br>
            <a:endParaRPr lang="ru-RU" sz="2800" smtClean="0"/>
          </a:p>
          <a:p>
            <a:pPr eaLnBrk="1" hangingPunct="1"/>
            <a:r>
              <a:rPr lang="ru-RU" sz="2800" smtClean="0"/>
              <a:t>Дозволяє діагностувати хромосомні хвороби, ензимопатії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Фетоскопія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Пряме розглядання плода через фетоскоп – тонкий еластичний волоконно-оптичний зонд під контролем УЗД</a:t>
            </a:r>
            <a:br>
              <a:rPr lang="ru-RU" sz="2800" smtClean="0"/>
            </a:br>
            <a:endParaRPr lang="ru-RU" sz="2800" smtClean="0"/>
          </a:p>
          <a:p>
            <a:pPr eaLnBrk="1" hangingPunct="1"/>
            <a:r>
              <a:rPr lang="ru-RU" sz="2800" smtClean="0"/>
              <a:t>Зонд вводиться у порожнину амніона через черевну порожнину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Фетоскопія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Проводиться на 18-23 тижні</a:t>
            </a:r>
          </a:p>
          <a:p>
            <a:pPr eaLnBrk="1" hangingPunct="1"/>
            <a:r>
              <a:rPr lang="ru-RU" smtClean="0"/>
              <a:t>Використовується рідко, лише при особливих показаннях</a:t>
            </a:r>
          </a:p>
          <a:p>
            <a:pPr eaLnBrk="1" hangingPunct="1"/>
            <a:r>
              <a:rPr lang="ru-RU" smtClean="0"/>
              <a:t>Ускладнення – викидні в 7-8% випадків фетоскопії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Преімплантаційна діагностика</a:t>
            </a:r>
            <a:r>
              <a:rPr lang="ru-RU" sz="2800" smtClean="0"/>
              <a:t> – діагностика на ранніх стадіях зародкового пухирця</a:t>
            </a:r>
            <a:endParaRPr lang="ru-RU" sz="4000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FF0000"/>
                </a:solidFill>
              </a:rPr>
              <a:t>Виділення ембріону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перед імплантацією лаважем матки або </a:t>
            </a:r>
            <a:r>
              <a:rPr lang="ru-RU" sz="2800" smtClean="0">
                <a:solidFill>
                  <a:srgbClr val="FF0000"/>
                </a:solidFill>
              </a:rPr>
              <a:t>виділення яйцеклітин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із наступним екстракорпоральним заплідненням і розвитком зиготи до стадії бластоцисти </a:t>
            </a:r>
            <a:br>
              <a:rPr lang="ru-RU" sz="2800" smtClean="0"/>
            </a:br>
            <a:endParaRPr 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Визначення хромосомних і геномних мутацій у </a:t>
            </a:r>
            <a:r>
              <a:rPr lang="ru-RU" sz="2800" smtClean="0">
                <a:solidFill>
                  <a:srgbClr val="FF0000"/>
                </a:solidFill>
              </a:rPr>
              <a:t>бластомерах</a:t>
            </a:r>
            <a:r>
              <a:rPr lang="ru-RU" sz="2800" smtClean="0">
                <a:solidFill>
                  <a:schemeClr val="folHlink"/>
                </a:solidFill>
              </a:rPr>
              <a:t> </a:t>
            </a:r>
            <a:r>
              <a:rPr lang="ru-RU" sz="2800" smtClean="0"/>
              <a:t>або </a:t>
            </a:r>
            <a:r>
              <a:rPr lang="ru-RU" sz="2800" smtClean="0">
                <a:solidFill>
                  <a:srgbClr val="FF0000"/>
                </a:solidFill>
              </a:rPr>
              <a:t>полярних (редукційних) тільцях</a:t>
            </a:r>
            <a:r>
              <a:rPr lang="ru-RU" sz="2800" smtClean="0">
                <a:solidFill>
                  <a:schemeClr val="bg2"/>
                </a:solidFill>
              </a:rPr>
              <a:t> </a:t>
            </a:r>
            <a:r>
              <a:rPr lang="ru-RU" sz="2800" smtClean="0"/>
              <a:t>яйцеклітини, що дозріває, після запліднення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102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Одна й та ж генна хвороба може зумовлюватися різними мутаціями</a:t>
            </a:r>
          </a:p>
          <a:p>
            <a:pPr eaLnBrk="1" hangingPunct="1"/>
            <a:r>
              <a:rPr lang="ru-RU" smtClean="0"/>
              <a:t>Наприклад, у гені </a:t>
            </a:r>
            <a:r>
              <a:rPr lang="ru-RU" b="1" smtClean="0"/>
              <a:t>муковісцидозу </a:t>
            </a:r>
            <a:r>
              <a:rPr lang="ru-RU" smtClean="0"/>
              <a:t>описано біля 200 мутацій, що викликають хворобу </a:t>
            </a:r>
          </a:p>
          <a:p>
            <a:pPr eaLnBrk="1" hangingPunct="1"/>
            <a:r>
              <a:rPr lang="ru-RU" smtClean="0"/>
              <a:t>Понад 30 патологічних мутацій відомо для гена фенілкетонурії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4300538" cy="5262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503863" y="1330325"/>
            <a:ext cx="3432175" cy="5016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Виділення клітини з</a:t>
            </a:r>
          </a:p>
          <a:p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ембріону людини</a:t>
            </a:r>
            <a:br>
              <a:rPr lang="ru-RU" sz="2000" b="1">
                <a:solidFill>
                  <a:srgbClr val="FF0000"/>
                </a:solidFill>
                <a:latin typeface="Tahoma" pitchFamily="34" charset="0"/>
              </a:rPr>
            </a:br>
            <a:r>
              <a:rPr lang="ru-RU" sz="2000" b="1">
                <a:solidFill>
                  <a:srgbClr val="FF0000"/>
                </a:solidFill>
                <a:latin typeface="Tahoma" pitchFamily="34" charset="0"/>
              </a:rPr>
              <a:t>на стадії 12 клітин</a:t>
            </a:r>
          </a:p>
          <a:p>
            <a:pPr>
              <a:buFontTx/>
              <a:buChar char="•"/>
            </a:pPr>
            <a:endParaRPr lang="ru-RU" sz="2000" b="1">
              <a:solidFill>
                <a:srgbClr val="FF0000"/>
              </a:solidFill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 Під час аналізу виділеної 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клітини ембріон</a:t>
            </a:r>
          </a:p>
          <a:p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знаходиться у стані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глибокої заморозки 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або в умовах,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що забезпечують нормаль-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ну життєдіяльність</a:t>
            </a:r>
          </a:p>
          <a:p>
            <a:pPr>
              <a:buFontTx/>
              <a:buChar char="•"/>
            </a:pPr>
            <a:endParaRPr lang="ru-RU" sz="2000">
              <a:solidFill>
                <a:schemeClr val="tx2"/>
              </a:solidFill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 Після дослідження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ембріон повертають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r>
              <a:rPr lang="ru-RU" sz="2000">
                <a:solidFill>
                  <a:schemeClr val="tx2"/>
                </a:solidFill>
                <a:latin typeface="Tahoma" pitchFamily="34" charset="0"/>
              </a:rPr>
              <a:t>до матки</a:t>
            </a:r>
            <a:br>
              <a:rPr lang="ru-RU" sz="2000">
                <a:solidFill>
                  <a:schemeClr val="tx2"/>
                </a:solidFill>
                <a:latin typeface="Tahoma" pitchFamily="34" charset="0"/>
              </a:rPr>
            </a:br>
            <a:endParaRPr lang="ru-RU" sz="20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0388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bg2"/>
                </a:solidFill>
                <a:latin typeface="Tahoma" pitchFamily="34" charset="0"/>
              </a:rPr>
              <a:t>Преімплантаційна діагностика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2"/>
                </a:solidFill>
              </a:rPr>
              <a:t>Неінвазійні методи діагностики, пов</a:t>
            </a:r>
            <a:r>
              <a:rPr lang="en-US" sz="3600" smtClean="0">
                <a:solidFill>
                  <a:schemeClr val="bg2"/>
                </a:solidFill>
              </a:rPr>
              <a:t>’</a:t>
            </a:r>
            <a:r>
              <a:rPr lang="uk-UA" sz="3600" smtClean="0">
                <a:solidFill>
                  <a:schemeClr val="bg2"/>
                </a:solidFill>
              </a:rPr>
              <a:t>язані</a:t>
            </a:r>
            <a:r>
              <a:rPr lang="ru-RU" sz="3600" smtClean="0">
                <a:solidFill>
                  <a:schemeClr val="bg2"/>
                </a:solidFill>
              </a:rPr>
              <a:t> з отриманням клітин плода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Імунофлюоресцентні або магнітні методи для проточного сортування дозволяють отримати клітини плода з крові матері</a:t>
            </a:r>
          </a:p>
          <a:p>
            <a:pPr eaLnBrk="1" hangingPunct="1"/>
            <a:r>
              <a:rPr lang="ru-RU" smtClean="0"/>
              <a:t>Для виділення еритроцитів застосовуються мічені моноклональні антитіла до білків їхніх мембран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292725" y="5013325"/>
            <a:ext cx="3384550" cy="863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Молекулярно-генетичні</a:t>
            </a:r>
            <a:endParaRPr lang="ru-RU" b="1" dirty="0">
              <a:solidFill>
                <a:schemeClr val="accent3"/>
              </a:solidFill>
              <a:latin typeface="Tahoma" charset="0"/>
            </a:endParaRPr>
          </a:p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дослідження</a:t>
            </a:r>
            <a:endParaRPr lang="ru-RU" b="1" dirty="0">
              <a:solidFill>
                <a:schemeClr val="accent3"/>
              </a:solidFill>
              <a:latin typeface="Tahoma" charset="0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84238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bg2"/>
                </a:solidFill>
              </a:rPr>
              <a:t>Подальше дослідження клітинного матеріалу плода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348038" y="1844675"/>
            <a:ext cx="3384550" cy="936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chemeClr val="accent3"/>
                </a:solidFill>
                <a:latin typeface="Tahoma" charset="0"/>
              </a:rPr>
              <a:t>Клітинний</a:t>
            </a:r>
            <a:r>
              <a:rPr lang="ru-RU" sz="2000" b="1" dirty="0">
                <a:solidFill>
                  <a:schemeClr val="accent3"/>
                </a:solidFill>
                <a:latin typeface="Tahoma" charset="0"/>
              </a:rPr>
              <a:t> </a:t>
            </a:r>
            <a:r>
              <a:rPr lang="ru-RU" sz="2000" b="1" dirty="0" err="1">
                <a:solidFill>
                  <a:schemeClr val="accent3"/>
                </a:solidFill>
                <a:latin typeface="Tahoma" charset="0"/>
              </a:rPr>
              <a:t>матеріал</a:t>
            </a:r>
            <a:endParaRPr lang="ru-RU" sz="2000" b="1" dirty="0">
              <a:solidFill>
                <a:schemeClr val="accent3"/>
              </a:solidFill>
              <a:latin typeface="Tahoma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419475" y="3789363"/>
            <a:ext cx="3097213" cy="936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Біохімічні</a:t>
            </a:r>
            <a:endParaRPr lang="ru-RU" b="1" dirty="0">
              <a:solidFill>
                <a:schemeClr val="accent3"/>
              </a:solidFill>
              <a:latin typeface="Tahoma" charset="0"/>
            </a:endParaRPr>
          </a:p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дослідження</a:t>
            </a:r>
            <a:endParaRPr lang="ru-RU" b="1" dirty="0">
              <a:solidFill>
                <a:schemeClr val="accent3"/>
              </a:solidFill>
              <a:latin typeface="Tahoma" charset="0"/>
            </a:endParaRPr>
          </a:p>
        </p:txBody>
      </p:sp>
      <p:sp>
        <p:nvSpPr>
          <p:cNvPr id="96268" name="Line 6"/>
          <p:cNvSpPr>
            <a:spLocks noChangeShapeType="1"/>
          </p:cNvSpPr>
          <p:nvPr/>
        </p:nvSpPr>
        <p:spPr bwMode="auto">
          <a:xfrm>
            <a:off x="4932363" y="2781300"/>
            <a:ext cx="0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6269" name="Freeform 7"/>
          <p:cNvSpPr>
            <a:spLocks/>
          </p:cNvSpPr>
          <p:nvPr/>
        </p:nvSpPr>
        <p:spPr bwMode="auto">
          <a:xfrm>
            <a:off x="6732588" y="2349500"/>
            <a:ext cx="792162" cy="2735263"/>
          </a:xfrm>
          <a:custGeom>
            <a:avLst/>
            <a:gdLst>
              <a:gd name="T0" fmla="*/ 0 w 499"/>
              <a:gd name="T1" fmla="*/ 0 h 1723"/>
              <a:gd name="T2" fmla="*/ 2147483647 w 499"/>
              <a:gd name="T3" fmla="*/ 0 h 1723"/>
              <a:gd name="T4" fmla="*/ 2147483647 w 499"/>
              <a:gd name="T5" fmla="*/ 2147483647 h 1723"/>
              <a:gd name="T6" fmla="*/ 0 60000 65536"/>
              <a:gd name="T7" fmla="*/ 0 60000 65536"/>
              <a:gd name="T8" fmla="*/ 0 60000 65536"/>
              <a:gd name="T9" fmla="*/ 0 w 499"/>
              <a:gd name="T10" fmla="*/ 0 h 1723"/>
              <a:gd name="T11" fmla="*/ 499 w 499"/>
              <a:gd name="T12" fmla="*/ 1723 h 17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9" h="1723">
                <a:moveTo>
                  <a:pt x="0" y="0"/>
                </a:moveTo>
                <a:lnTo>
                  <a:pt x="499" y="0"/>
                </a:lnTo>
                <a:lnTo>
                  <a:pt x="499" y="1723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539750" y="3141663"/>
            <a:ext cx="2520950" cy="7921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Цитогенетичні</a:t>
            </a:r>
            <a:r>
              <a:rPr lang="ru-RU" b="1" dirty="0">
                <a:solidFill>
                  <a:schemeClr val="accent3"/>
                </a:solidFill>
                <a:latin typeface="Tahoma" charset="0"/>
              </a:rPr>
              <a:t> </a:t>
            </a:r>
          </a:p>
          <a:p>
            <a:pPr algn="ctr">
              <a:defRPr/>
            </a:pPr>
            <a:r>
              <a:rPr lang="ru-RU" b="1" dirty="0" err="1">
                <a:solidFill>
                  <a:schemeClr val="accent3"/>
                </a:solidFill>
                <a:latin typeface="Tahoma" charset="0"/>
              </a:rPr>
              <a:t>дослідження</a:t>
            </a:r>
            <a:endParaRPr lang="ru-RU" b="1" dirty="0">
              <a:solidFill>
                <a:schemeClr val="accent3"/>
              </a:solidFill>
              <a:latin typeface="Tahoma" charset="0"/>
            </a:endParaRPr>
          </a:p>
        </p:txBody>
      </p:sp>
      <p:sp>
        <p:nvSpPr>
          <p:cNvPr id="96273" name="Freeform 9"/>
          <p:cNvSpPr>
            <a:spLocks/>
          </p:cNvSpPr>
          <p:nvPr/>
        </p:nvSpPr>
        <p:spPr bwMode="auto">
          <a:xfrm>
            <a:off x="2268538" y="2349500"/>
            <a:ext cx="1079500" cy="792163"/>
          </a:xfrm>
          <a:custGeom>
            <a:avLst/>
            <a:gdLst>
              <a:gd name="T0" fmla="*/ 2147483647 w 680"/>
              <a:gd name="T1" fmla="*/ 0 h 499"/>
              <a:gd name="T2" fmla="*/ 0 w 680"/>
              <a:gd name="T3" fmla="*/ 0 h 499"/>
              <a:gd name="T4" fmla="*/ 0 w 680"/>
              <a:gd name="T5" fmla="*/ 2147483647 h 499"/>
              <a:gd name="T6" fmla="*/ 0 60000 65536"/>
              <a:gd name="T7" fmla="*/ 0 60000 65536"/>
              <a:gd name="T8" fmla="*/ 0 60000 65536"/>
              <a:gd name="T9" fmla="*/ 0 w 680"/>
              <a:gd name="T10" fmla="*/ 0 h 499"/>
              <a:gd name="T11" fmla="*/ 680 w 680"/>
              <a:gd name="T12" fmla="*/ 499 h 4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499">
                <a:moveTo>
                  <a:pt x="680" y="0"/>
                </a:moveTo>
                <a:lnTo>
                  <a:pt x="0" y="0"/>
                </a:lnTo>
                <a:lnTo>
                  <a:pt x="0" y="499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3716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0000"/>
                </a:solidFill>
              </a:rPr>
              <a:t>ЦИТОГЕНЕТИКА</a:t>
            </a:r>
            <a:r>
              <a:rPr lang="ru-RU" sz="3600" smtClean="0">
                <a:solidFill>
                  <a:schemeClr val="accent2"/>
                </a:solidFill>
              </a:rPr>
              <a:t> </a:t>
            </a:r>
            <a:r>
              <a:rPr lang="ru-RU" sz="3600" smtClean="0">
                <a:solidFill>
                  <a:schemeClr val="bg2"/>
                </a:solidFill>
              </a:rPr>
              <a:t>– це наука, що вивчає структуру і функції хромосом</a:t>
            </a:r>
            <a:r>
              <a:rPr lang="ru-RU" sz="4000" smtClean="0">
                <a:solidFill>
                  <a:schemeClr val="bg2"/>
                </a:solidFill>
              </a:rPr>
              <a:t/>
            </a:r>
            <a:br>
              <a:rPr lang="ru-RU" sz="4000" smtClean="0">
                <a:solidFill>
                  <a:schemeClr val="bg2"/>
                </a:solidFill>
              </a:rPr>
            </a:br>
            <a:endParaRPr lang="ru-RU" sz="4000" smtClean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    </a:t>
            </a:r>
            <a:r>
              <a:rPr lang="ru-RU" i="1" smtClean="0"/>
              <a:t>Термін введено в 1903 році Сеттоном</a:t>
            </a:r>
          </a:p>
        </p:txBody>
      </p:sp>
      <p:pic>
        <p:nvPicPr>
          <p:cNvPr id="97284" name="Picture 4" descr="Down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3995738" y="3357563"/>
            <a:ext cx="4038600" cy="2986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2"/>
                </a:solidFill>
              </a:rPr>
              <a:t>Цитогенетичні дослідження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Застосування </a:t>
            </a:r>
            <a:r>
              <a:rPr lang="ru-RU" smtClean="0"/>
              <a:t>– дослідження </a:t>
            </a:r>
            <a:r>
              <a:rPr lang="ru-RU" u="sng" smtClean="0"/>
              <a:t>каріотипу</a:t>
            </a:r>
            <a:r>
              <a:rPr lang="ru-RU" smtClean="0"/>
              <a:t>, діагностика </a:t>
            </a:r>
            <a:r>
              <a:rPr lang="ru-RU" u="sng" smtClean="0"/>
              <a:t>геномних і хромосомних мутацій</a:t>
            </a:r>
            <a:r>
              <a:rPr lang="ru-RU" smtClean="0"/>
              <a:t> при дослідженні ядер соматических, що діляться, статевих або інтерфазних клітин</a:t>
            </a:r>
          </a:p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Сутність методу</a:t>
            </a:r>
            <a:r>
              <a:rPr lang="ru-RU" smtClean="0"/>
              <a:t> – мікроскопічний аналіз хромосом (найчастіше за усе світлова мікроскопія)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44463"/>
            <a:ext cx="7345362" cy="6403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2555875" y="1125538"/>
            <a:ext cx="4895850" cy="11509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Методи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забарвлення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хромосом</a:t>
            </a: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468313" y="2565400"/>
            <a:ext cx="2665412" cy="11509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Прості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3419475" y="3429000"/>
            <a:ext cx="2665413" cy="11509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Диференційні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5940425" y="4724400"/>
            <a:ext cx="2665413" cy="11509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Флюо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-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ресцентні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>
            <a:off x="2916238" y="2276475"/>
            <a:ext cx="287337" cy="288925"/>
          </a:xfrm>
          <a:prstGeom prst="downArrow">
            <a:avLst>
              <a:gd name="adj1" fmla="val 50000"/>
              <a:gd name="adj2" fmla="val 25138"/>
            </a:avLst>
          </a:prstGeom>
          <a:solidFill>
            <a:schemeClr val="accent2">
              <a:lumMod val="75000"/>
              <a:alpha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>
            <a:off x="4643438" y="2276475"/>
            <a:ext cx="360362" cy="1152525"/>
          </a:xfrm>
          <a:prstGeom prst="downArrow">
            <a:avLst>
              <a:gd name="adj1" fmla="val 50000"/>
              <a:gd name="adj2" fmla="val 79956"/>
            </a:avLst>
          </a:prstGeom>
          <a:solidFill>
            <a:schemeClr val="accent2">
              <a:lumMod val="75000"/>
              <a:alpha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7019925" y="2276475"/>
            <a:ext cx="431800" cy="2447925"/>
          </a:xfrm>
          <a:prstGeom prst="downArrow">
            <a:avLst>
              <a:gd name="adj1" fmla="val 50000"/>
              <a:gd name="adj2" fmla="val 141728"/>
            </a:avLst>
          </a:prstGeom>
          <a:solidFill>
            <a:schemeClr val="accent2">
              <a:lumMod val="75000"/>
              <a:alpha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0369" name="Text Box 9"/>
          <p:cNvSpPr txBox="1">
            <a:spLocks noChangeArrowheads="1"/>
          </p:cNvSpPr>
          <p:nvPr/>
        </p:nvSpPr>
        <p:spPr bwMode="auto">
          <a:xfrm>
            <a:off x="255588" y="3876675"/>
            <a:ext cx="2798762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за</a:t>
            </a:r>
            <a:r>
              <a:rPr lang="ru-RU" b="1">
                <a:solidFill>
                  <a:schemeClr val="tx2"/>
                </a:solidFill>
                <a:latin typeface="Tahoma" pitchFamily="34" charset="0"/>
              </a:rPr>
              <a:t> Гімзою </a:t>
            </a:r>
            <a:r>
              <a:rPr lang="ru-RU">
                <a:solidFill>
                  <a:schemeClr val="tx2"/>
                </a:solidFill>
                <a:latin typeface="Tahoma" pitchFamily="34" charset="0"/>
              </a:rPr>
              <a:t>– рівномірне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забарвлення по усій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овжині</a:t>
            </a:r>
          </a:p>
          <a:p>
            <a:pPr>
              <a:buFontTx/>
              <a:buChar char="•"/>
            </a:pPr>
            <a:r>
              <a:rPr lang="ru-RU">
                <a:solidFill>
                  <a:schemeClr val="tx2"/>
                </a:solidFill>
                <a:latin typeface="Tahoma" pitchFamily="34" charset="0"/>
              </a:rPr>
              <a:t> визначення числових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   аномалій каріотипу</a:t>
            </a:r>
          </a:p>
          <a:p>
            <a:pPr>
              <a:buFontTx/>
              <a:buChar char="•"/>
            </a:pPr>
            <a:r>
              <a:rPr lang="ru-RU">
                <a:solidFill>
                  <a:schemeClr val="tx2"/>
                </a:solidFill>
                <a:latin typeface="Tahoma" pitchFamily="34" charset="0"/>
              </a:rPr>
              <a:t> структурних аномалій</a:t>
            </a:r>
          </a:p>
        </p:txBody>
      </p:sp>
      <p:sp>
        <p:nvSpPr>
          <p:cNvPr id="100370" name="Text Box 10"/>
          <p:cNvSpPr txBox="1">
            <a:spLocks noChangeArrowheads="1"/>
          </p:cNvSpPr>
          <p:nvPr/>
        </p:nvSpPr>
        <p:spPr bwMode="auto">
          <a:xfrm>
            <a:off x="3416300" y="4740275"/>
            <a:ext cx="2192338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Температурно-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сольові впливи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на фіксовані</a:t>
            </a:r>
          </a:p>
          <a:p>
            <a:r>
              <a:rPr lang="ru-RU">
                <a:solidFill>
                  <a:schemeClr val="tx2"/>
                </a:solidFill>
                <a:latin typeface="Tahoma" pitchFamily="34" charset="0"/>
              </a:rPr>
              <a:t>хромосоми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Tahoma" pitchFamily="34" charset="0"/>
              </a:rPr>
              <a:t>G-</a:t>
            </a:r>
            <a:r>
              <a:rPr lang="ru-RU" b="1">
                <a:solidFill>
                  <a:schemeClr val="tx2"/>
                </a:solidFill>
                <a:latin typeface="Tahoma" pitchFamily="34" charset="0"/>
              </a:rPr>
              <a:t>забарвлення</a:t>
            </a:r>
            <a:endParaRPr lang="en-US" b="1">
              <a:solidFill>
                <a:schemeClr val="tx2"/>
              </a:solidFill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en-US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Tahoma" pitchFamily="34" charset="0"/>
              </a:rPr>
              <a:t>Q</a:t>
            </a:r>
            <a:r>
              <a:rPr lang="ru-RU" b="1">
                <a:solidFill>
                  <a:schemeClr val="tx2"/>
                </a:solidFill>
                <a:latin typeface="Tahoma" pitchFamily="34" charset="0"/>
              </a:rPr>
              <a:t>-забарвлення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Хромосоми досліджуються: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У </a:t>
            </a:r>
            <a:r>
              <a:rPr lang="ru-RU" smtClean="0">
                <a:solidFill>
                  <a:srgbClr val="FF0000"/>
                </a:solidFill>
              </a:rPr>
              <a:t>метафазі</a:t>
            </a:r>
          </a:p>
          <a:p>
            <a:pPr eaLnBrk="1" hangingPunct="1"/>
            <a:r>
              <a:rPr lang="ru-RU" smtClean="0"/>
              <a:t>У </a:t>
            </a:r>
            <a:r>
              <a:rPr lang="ru-RU" smtClean="0">
                <a:solidFill>
                  <a:srgbClr val="FF0000"/>
                </a:solidFill>
              </a:rPr>
              <a:t>прометафазі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методи</a:t>
            </a:r>
          </a:p>
        </p:txBody>
      </p:sp>
      <p:pic>
        <p:nvPicPr>
          <p:cNvPr id="1024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539750" y="1628775"/>
            <a:ext cx="4438650" cy="4537075"/>
          </a:xfrm>
          <a:noFill/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056188" y="3300413"/>
            <a:ext cx="3082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Метафазна пластинка при</a:t>
            </a:r>
          </a:p>
          <a:p>
            <a:r>
              <a:rPr lang="ru-RU" b="1">
                <a:solidFill>
                  <a:srgbClr val="FF0000"/>
                </a:solidFill>
                <a:latin typeface="Tahoma" pitchFamily="34" charset="0"/>
              </a:rPr>
              <a:t>простому забарвленні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Цитогенетичні знахідки</a:t>
            </a:r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484313"/>
            <a:ext cx="8135938" cy="4114800"/>
          </a:xfrm>
          <a:noFill/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63575" y="5603875"/>
            <a:ext cx="3092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Метафазна пластинка з</a:t>
            </a:r>
          </a:p>
          <a:p>
            <a:r>
              <a:rPr lang="ru-RU">
                <a:latin typeface="Tahoma" pitchFamily="34" charset="0"/>
              </a:rPr>
              <a:t>радіаційно індукованими</a:t>
            </a:r>
          </a:p>
          <a:p>
            <a:r>
              <a:rPr lang="ru-RU">
                <a:latin typeface="Tahoma" pitchFamily="34" charset="0"/>
              </a:rPr>
              <a:t>хромосомними абераціями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643438" y="5589588"/>
            <a:ext cx="3594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Метафазна пластинка з хімічно</a:t>
            </a:r>
          </a:p>
          <a:p>
            <a:r>
              <a:rPr lang="ru-RU">
                <a:latin typeface="Tahoma" pitchFamily="34" charset="0"/>
              </a:rPr>
              <a:t>індукованими абераціями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2960</TotalTime>
  <Words>4768</Words>
  <Application>Microsoft Office PowerPoint</Application>
  <PresentationFormat>Экран (4:3)</PresentationFormat>
  <Paragraphs>839</Paragraphs>
  <Slides>147</Slides>
  <Notes>147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147</vt:i4>
      </vt:variant>
    </vt:vector>
  </HeadingPairs>
  <TitlesOfParts>
    <vt:vector size="148" baseType="lpstr">
      <vt:lpstr>Пиксел</vt:lpstr>
      <vt:lpstr>Генні хвороби. Діагностика спадкових захворювань</vt:lpstr>
      <vt:lpstr>Питання лекції:</vt:lpstr>
      <vt:lpstr>1. Генні (молекулярні) хвороби</vt:lpstr>
      <vt:lpstr>Мутації – причини спадкових захворювань</vt:lpstr>
      <vt:lpstr>Генні мутації</vt:lpstr>
      <vt:lpstr>Слайд 6</vt:lpstr>
      <vt:lpstr>Слайд 7</vt:lpstr>
      <vt:lpstr>Слайд 8</vt:lpstr>
      <vt:lpstr>Слайд 9</vt:lpstr>
      <vt:lpstr>Слайд 10</vt:lpstr>
      <vt:lpstr>Первинні ефекти мутантних алелів</vt:lpstr>
      <vt:lpstr>Час прояву спадкового захворювання</vt:lpstr>
      <vt:lpstr>Фенотипові ефекти патологічних мутацій</vt:lpstr>
      <vt:lpstr>Слайд 14</vt:lpstr>
      <vt:lpstr>Генокопії</vt:lpstr>
      <vt:lpstr>Слайд 16</vt:lpstr>
      <vt:lpstr>Класификація генних хвороб</vt:lpstr>
      <vt:lpstr>Слайд 18</vt:lpstr>
      <vt:lpstr>Слайд 19</vt:lpstr>
      <vt:lpstr>Слайд 20</vt:lpstr>
      <vt:lpstr>Слайд 21</vt:lpstr>
      <vt:lpstr>Гемоглобінопатії</vt:lpstr>
      <vt:lpstr>Колагенові хвороби</vt:lpstr>
      <vt:lpstr>Слайд 24</vt:lpstr>
      <vt:lpstr>Слайд 25</vt:lpstr>
      <vt:lpstr>Слайд 26</vt:lpstr>
      <vt:lpstr>Спадкові хвороби обміну амінокислот</vt:lpstr>
      <vt:lpstr>Фенілкетонурія (ФКУ)</vt:lpstr>
      <vt:lpstr>Слайд 29</vt:lpstr>
      <vt:lpstr>Слайд 30</vt:lpstr>
      <vt:lpstr>Слайд 31</vt:lpstr>
      <vt:lpstr>Слайд 32</vt:lpstr>
      <vt:lpstr>Слайд 33</vt:lpstr>
      <vt:lpstr>Слайд 34</vt:lpstr>
      <vt:lpstr>Альбінізм (очно-шкірний)</vt:lpstr>
      <vt:lpstr>Слайд 36</vt:lpstr>
      <vt:lpstr>Слайд 37</vt:lpstr>
      <vt:lpstr>Слайд 38</vt:lpstr>
      <vt:lpstr>Слайд 39</vt:lpstr>
      <vt:lpstr>Алкаптонурія</vt:lpstr>
      <vt:lpstr>Слайд 41</vt:lpstr>
      <vt:lpstr>Слайд 42</vt:lpstr>
      <vt:lpstr>Слайд 43</vt:lpstr>
      <vt:lpstr>Аміноацидурії</vt:lpstr>
      <vt:lpstr>Слайд 45</vt:lpstr>
      <vt:lpstr>Слайд 46</vt:lpstr>
      <vt:lpstr>спадкові захворювання, пов’язані з порушенням обміну вуглеводів </vt:lpstr>
      <vt:lpstr>Глікогенова хвороба (глікогенози)</vt:lpstr>
      <vt:lpstr>Слайд 49</vt:lpstr>
      <vt:lpstr>Слайд 50</vt:lpstr>
      <vt:lpstr>Слайд 51</vt:lpstr>
      <vt:lpstr>Галактоземія</vt:lpstr>
      <vt:lpstr>Слайд 53</vt:lpstr>
      <vt:lpstr>Слайд 54</vt:lpstr>
      <vt:lpstr>спадкові захворювання, пов’язані з порушенням ліпідного обміну </vt:lpstr>
      <vt:lpstr>Слайд 56</vt:lpstr>
      <vt:lpstr>Слайд 57</vt:lpstr>
      <vt:lpstr>Слайд 58</vt:lpstr>
      <vt:lpstr>Слайд 59</vt:lpstr>
      <vt:lpstr>Слайд 60</vt:lpstr>
      <vt:lpstr>2. Діагностика  спадкових захворювань.  Пренатальна діагностика</vt:lpstr>
      <vt:lpstr>Діагностика спадкових захворювань у різний час ґрунтувалася на:</vt:lpstr>
      <vt:lpstr>Клінічна картина спадкових захворювань</vt:lpstr>
      <vt:lpstr>Класифікація методів діагностики (1)</vt:lpstr>
      <vt:lpstr>Класифікація методів діагностики (2)</vt:lpstr>
      <vt:lpstr>Переваги сучасних методів діагностики</vt:lpstr>
      <vt:lpstr>Пренатальна (дородова) діагностика</vt:lpstr>
      <vt:lpstr>Показання до проведення пренатальної діагностики (1)</vt:lpstr>
      <vt:lpstr>Показання до проведення пренатальної діагностики (2)</vt:lpstr>
      <vt:lpstr>Слайд 70</vt:lpstr>
      <vt:lpstr>Інвазійні методи пренатальної діагностики</vt:lpstr>
      <vt:lpstr>Інвазійні методи діагностики</vt:lpstr>
      <vt:lpstr>Неінвазійні методи діагностики</vt:lpstr>
      <vt:lpstr>Визначення альфа-фетопротеїну (АФП)</vt:lpstr>
      <vt:lpstr>Ультразвукова діагностика</vt:lpstr>
      <vt:lpstr>Ультразвукова діагностика </vt:lpstr>
      <vt:lpstr>УЗД плода (24 тижні)</vt:lpstr>
      <vt:lpstr>За допомогою УЗД можна визначити</vt:lpstr>
      <vt:lpstr>Біопсія хоріона і плаценти</vt:lpstr>
      <vt:lpstr>Біопсія хоріона і плаценти</vt:lpstr>
      <vt:lpstr>Біопсія хоріона і плаценти</vt:lpstr>
      <vt:lpstr>Амніоцентез</vt:lpstr>
      <vt:lpstr>Амніоцентез</vt:lpstr>
      <vt:lpstr>Амніоцентез також дозволяє проводити</vt:lpstr>
      <vt:lpstr>Кордоцентез</vt:lpstr>
      <vt:lpstr>Кордоцентез</vt:lpstr>
      <vt:lpstr>Фетоскопія</vt:lpstr>
      <vt:lpstr>Фетоскопія</vt:lpstr>
      <vt:lpstr>Преімплантаційна діагностика – діагностика на ранніх стадіях зародкового пухирця</vt:lpstr>
      <vt:lpstr>Слайд 90</vt:lpstr>
      <vt:lpstr>Неінвазійні методи діагностики, пов’язані з отриманням клітин плода</vt:lpstr>
      <vt:lpstr>Подальше дослідження клітинного матеріалу плода</vt:lpstr>
      <vt:lpstr>ЦИТОГЕНЕТИКА – це наука, що вивчає структуру і функції хромосом </vt:lpstr>
      <vt:lpstr>Цитогенетичні дослідження</vt:lpstr>
      <vt:lpstr>Слайд 95</vt:lpstr>
      <vt:lpstr>Слайд 96</vt:lpstr>
      <vt:lpstr>Хромосоми досліджуються:</vt:lpstr>
      <vt:lpstr>Цитогенетичні методи</vt:lpstr>
      <vt:lpstr>Цитогенетичні знахідки</vt:lpstr>
      <vt:lpstr>Цитогенетичні методи</vt:lpstr>
      <vt:lpstr>Цитогенетичні методи</vt:lpstr>
      <vt:lpstr>Цитогенетичні методи</vt:lpstr>
      <vt:lpstr>Диференційне забарвлення хромосом</vt:lpstr>
      <vt:lpstr>Диференційне забарвлення сестринських хроматид</vt:lpstr>
      <vt:lpstr>Цитогенетичні знахідки</vt:lpstr>
      <vt:lpstr>Молекулярно-цитогенетині методи</vt:lpstr>
      <vt:lpstr>FISH</vt:lpstr>
      <vt:lpstr>Застосування FISH</vt:lpstr>
      <vt:lpstr>Показання до цитогенетичних досліджень</vt:lpstr>
      <vt:lpstr>Біохімічні дослідження</vt:lpstr>
      <vt:lpstr>Показання до застосування біохімічних досліджень у новонароджених </vt:lpstr>
      <vt:lpstr>Молекулярно-генетичні дослідження</vt:lpstr>
      <vt:lpstr>Проект «Геном людини»</vt:lpstr>
      <vt:lpstr>Основні етапи молекулярно-генетичних досліджень</vt:lpstr>
      <vt:lpstr>ПЛР – полімеразна ланцюгова реакція</vt:lpstr>
      <vt:lpstr>ПЛР –  перший етап</vt:lpstr>
      <vt:lpstr>ПЛР (2)</vt:lpstr>
      <vt:lpstr>ПЛР – Аналіз результатів</vt:lpstr>
      <vt:lpstr>Саутерн-блот гібридизація</vt:lpstr>
      <vt:lpstr>ДНК-чипи</vt:lpstr>
      <vt:lpstr>Лікування спадкових захворювань</vt:lpstr>
      <vt:lpstr>Лікування спадкових захворювань</vt:lpstr>
      <vt:lpstr>Євфеніка і євгеніка</vt:lpstr>
      <vt:lpstr>Нормокопіювання</vt:lpstr>
      <vt:lpstr>Корекція обміну може проводитися</vt:lpstr>
      <vt:lpstr>Слайд 126</vt:lpstr>
      <vt:lpstr>Застосування комбінованих методів лікування при спадкових хворобах дозволяє</vt:lpstr>
      <vt:lpstr>Слайд 128</vt:lpstr>
      <vt:lpstr>Лікування хромосомних синдромів і захворювань із спадковою схильністю - симптоматичне</vt:lpstr>
      <vt:lpstr>Генотерапія – сучасний метод лікування спадкових хвороб</vt:lpstr>
      <vt:lpstr>Перше застосування генотерапії</vt:lpstr>
      <vt:lpstr>Способи введення генів до організму</vt:lpstr>
      <vt:lpstr>Вектори – способи доставки генів у організм</vt:lpstr>
      <vt:lpstr>Лікувальні ефекти генотерапії досягаються:</vt:lpstr>
      <vt:lpstr>Профілактика спадкових захворювань. Медико-генетичне консультування</vt:lpstr>
      <vt:lpstr>Слайд 136</vt:lpstr>
      <vt:lpstr>Види профілактики спадкових захворювань</vt:lpstr>
      <vt:lpstr>Сучасні підходи до профілактики спадкових захворювань</vt:lpstr>
      <vt:lpstr>Слайд 139</vt:lpstr>
      <vt:lpstr>Медико-генетичне консультування (МГК)</vt:lpstr>
      <vt:lpstr>Основні задачі МГК (1)</vt:lpstr>
      <vt:lpstr>Основні задачі МГК (2)</vt:lpstr>
      <vt:lpstr>Медико-генетичну допомогу в Україні надають:</vt:lpstr>
      <vt:lpstr>Етапи медико-генетичної консультації</vt:lpstr>
      <vt:lpstr>Скринінг (виявлення) захворювань новонароджених</vt:lpstr>
      <vt:lpstr>Слайд 146</vt:lpstr>
      <vt:lpstr>Слайд 147</vt:lpstr>
    </vt:vector>
  </TitlesOfParts>
  <Company>KHDMU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Shef</dc:creator>
  <cp:lastModifiedBy>Татьяна</cp:lastModifiedBy>
  <cp:revision>383</cp:revision>
  <dcterms:created xsi:type="dcterms:W3CDTF">2005-12-01T09:58:01Z</dcterms:created>
  <dcterms:modified xsi:type="dcterms:W3CDTF">2011-08-26T07:29:16Z</dcterms:modified>
</cp:coreProperties>
</file>