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9" r:id="rId1"/>
  </p:sldMasterIdLst>
  <p:notesMasterIdLst>
    <p:notesMasterId r:id="rId22"/>
  </p:notesMasterIdLst>
  <p:sldIdLst>
    <p:sldId id="256" r:id="rId2"/>
    <p:sldId id="352" r:id="rId3"/>
    <p:sldId id="351" r:id="rId4"/>
    <p:sldId id="332" r:id="rId5"/>
    <p:sldId id="335" r:id="rId6"/>
    <p:sldId id="334" r:id="rId7"/>
    <p:sldId id="333" r:id="rId8"/>
    <p:sldId id="338" r:id="rId9"/>
    <p:sldId id="316" r:id="rId10"/>
    <p:sldId id="320" r:id="rId11"/>
    <p:sldId id="318" r:id="rId12"/>
    <p:sldId id="355" r:id="rId13"/>
    <p:sldId id="344" r:id="rId14"/>
    <p:sldId id="341" r:id="rId15"/>
    <p:sldId id="345" r:id="rId16"/>
    <p:sldId id="346" r:id="rId17"/>
    <p:sldId id="348" r:id="rId18"/>
    <p:sldId id="353" r:id="rId19"/>
    <p:sldId id="354" r:id="rId20"/>
    <p:sldId id="350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382" autoAdjust="0"/>
  </p:normalViewPr>
  <p:slideViewPr>
    <p:cSldViewPr snapToGrid="0">
      <p:cViewPr varScale="1">
        <p:scale>
          <a:sx n="82" d="100"/>
          <a:sy n="82" d="100"/>
        </p:scale>
        <p:origin x="69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420EF3-7635-4063-8B61-7A67D625620F}" type="datetimeFigureOut">
              <a:rPr lang="ru-RU" smtClean="0"/>
              <a:t>14.03.2023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B3A17C-960E-4FA2-B365-2D84F0EE7E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7973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AE601238-F1D1-4B62-9C59-7773F0E0CFF9}" type="datetimeFigureOut">
              <a:rPr lang="ru-RU" smtClean="0"/>
              <a:t>14.03.2023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45057F70-0ABA-47B7-9AA8-C841CCD4D93A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52228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01238-F1D1-4B62-9C59-7773F0E0CFF9}" type="datetimeFigureOut">
              <a:rPr lang="ru-RU" smtClean="0"/>
              <a:t>14.03.2023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57F70-0ABA-47B7-9AA8-C841CCD4D9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1497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01238-F1D1-4B62-9C59-7773F0E0CFF9}" type="datetimeFigureOut">
              <a:rPr lang="ru-RU" smtClean="0"/>
              <a:t>14.03.2023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57F70-0ABA-47B7-9AA8-C841CCD4D93A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12720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01238-F1D1-4B62-9C59-7773F0E0CFF9}" type="datetimeFigureOut">
              <a:rPr lang="ru-RU" smtClean="0"/>
              <a:t>14.03.2023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57F70-0ABA-47B7-9AA8-C841CCD4D93A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90096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01238-F1D1-4B62-9C59-7773F0E0CFF9}" type="datetimeFigureOut">
              <a:rPr lang="ru-RU" smtClean="0"/>
              <a:t>14.03.2023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57F70-0ABA-47B7-9AA8-C841CCD4D9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41562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01238-F1D1-4B62-9C59-7773F0E0CFF9}" type="datetimeFigureOut">
              <a:rPr lang="ru-RU" smtClean="0"/>
              <a:t>14.03.2023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57F70-0ABA-47B7-9AA8-C841CCD4D93A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85948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01238-F1D1-4B62-9C59-7773F0E0CFF9}" type="datetimeFigureOut">
              <a:rPr lang="ru-RU" smtClean="0"/>
              <a:t>14.03.2023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57F70-0ABA-47B7-9AA8-C841CCD4D93A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15859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01238-F1D1-4B62-9C59-7773F0E0CFF9}" type="datetimeFigureOut">
              <a:rPr lang="ru-RU" smtClean="0"/>
              <a:t>14.03.2023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57F70-0ABA-47B7-9AA8-C841CCD4D93A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84382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01238-F1D1-4B62-9C59-7773F0E0CFF9}" type="datetimeFigureOut">
              <a:rPr lang="ru-RU" smtClean="0"/>
              <a:t>14.03.2023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57F70-0ABA-47B7-9AA8-C841CCD4D93A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5686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01238-F1D1-4B62-9C59-7773F0E0CFF9}" type="datetimeFigureOut">
              <a:rPr lang="ru-RU" smtClean="0"/>
              <a:t>14.03.2023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57F70-0ABA-47B7-9AA8-C841CCD4D9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8509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01238-F1D1-4B62-9C59-7773F0E0CFF9}" type="datetimeFigureOut">
              <a:rPr lang="ru-RU" smtClean="0"/>
              <a:t>14.03.2023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57F70-0ABA-47B7-9AA8-C841CCD4D93A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44198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01238-F1D1-4B62-9C59-7773F0E0CFF9}" type="datetimeFigureOut">
              <a:rPr lang="ru-RU" smtClean="0"/>
              <a:t>14.03.2023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57F70-0ABA-47B7-9AA8-C841CCD4D9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5087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01238-F1D1-4B62-9C59-7773F0E0CFF9}" type="datetimeFigureOut">
              <a:rPr lang="ru-RU" smtClean="0"/>
              <a:t>14.03.2023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57F70-0ABA-47B7-9AA8-C841CCD4D93A}" type="slidenum">
              <a:rPr lang="ru-RU" smtClean="0"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8186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01238-F1D1-4B62-9C59-7773F0E0CFF9}" type="datetimeFigureOut">
              <a:rPr lang="ru-RU" smtClean="0"/>
              <a:t>14.03.2023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57F70-0ABA-47B7-9AA8-C841CCD4D93A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3965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01238-F1D1-4B62-9C59-7773F0E0CFF9}" type="datetimeFigureOut">
              <a:rPr lang="ru-RU" smtClean="0"/>
              <a:t>14.03.2023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57F70-0ABA-47B7-9AA8-C841CCD4D9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1172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01238-F1D1-4B62-9C59-7773F0E0CFF9}" type="datetimeFigureOut">
              <a:rPr lang="ru-RU" smtClean="0"/>
              <a:t>14.03.2023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57F70-0ABA-47B7-9AA8-C841CCD4D93A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95651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01238-F1D1-4B62-9C59-7773F0E0CFF9}" type="datetimeFigureOut">
              <a:rPr lang="ru-RU" smtClean="0"/>
              <a:t>14.03.2023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57F70-0ABA-47B7-9AA8-C841CCD4D9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2658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E601238-F1D1-4B62-9C59-7773F0E0CFF9}" type="datetimeFigureOut">
              <a:rPr lang="ru-RU" smtClean="0"/>
              <a:t>14.03.2023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5057F70-0ABA-47B7-9AA8-C841CCD4D9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6344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  <p:sldLayoutId id="2147483851" r:id="rId12"/>
    <p:sldLayoutId id="2147483852" r:id="rId13"/>
    <p:sldLayoutId id="2147483853" r:id="rId14"/>
    <p:sldLayoutId id="2147483854" r:id="rId15"/>
    <p:sldLayoutId id="2147483855" r:id="rId16"/>
    <p:sldLayoutId id="2147483856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0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0.pn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0.pn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0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0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10.png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0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0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80521F-B3AB-45F4-9A4F-BDF9976B3A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94409" y="2323322"/>
            <a:ext cx="6728088" cy="970384"/>
          </a:xfrm>
        </p:spPr>
        <p:txBody>
          <a:bodyPr>
            <a:noAutofit/>
          </a:bodyPr>
          <a:lstStyle/>
          <a:p>
            <a:r>
              <a:rPr lang="ru-RU" sz="1400" b="1" dirty="0" err="1">
                <a:solidFill>
                  <a:srgbClr val="FF0000"/>
                </a:solidFill>
                <a:latin typeface="Arial Black" panose="020B0A04020102020204" pitchFamily="34" charset="0"/>
              </a:rPr>
              <a:t>Порівняльна</a:t>
            </a:r>
            <a:r>
              <a:rPr lang="ru-RU" sz="1400" b="1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ru-RU" sz="1400" b="1" dirty="0" err="1">
                <a:solidFill>
                  <a:srgbClr val="FF0000"/>
                </a:solidFill>
                <a:latin typeface="Arial Black" panose="020B0A04020102020204" pitchFamily="34" charset="0"/>
              </a:rPr>
              <a:t>оцінка</a:t>
            </a:r>
            <a:r>
              <a:rPr lang="ru-RU" sz="1400" b="1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ru-RU" sz="1400" b="1" dirty="0" err="1">
                <a:solidFill>
                  <a:srgbClr val="FF0000"/>
                </a:solidFill>
                <a:latin typeface="Arial Black" panose="020B0A04020102020204" pitchFamily="34" charset="0"/>
              </a:rPr>
              <a:t>результатів</a:t>
            </a:r>
            <a:r>
              <a:rPr lang="ru-RU" sz="1400" b="1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ru-RU" sz="1400" b="1" dirty="0" err="1">
                <a:solidFill>
                  <a:srgbClr val="FF0000"/>
                </a:solidFill>
                <a:latin typeface="Arial Black" panose="020B0A04020102020204" pitchFamily="34" charset="0"/>
              </a:rPr>
              <a:t>успішності</a:t>
            </a:r>
            <a:r>
              <a:rPr lang="ru-RU" sz="1400" b="1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ru-RU" sz="1400" b="1" dirty="0" err="1">
                <a:solidFill>
                  <a:srgbClr val="FF0000"/>
                </a:solidFill>
                <a:latin typeface="Arial Black" panose="020B0A04020102020204" pitchFamily="34" charset="0"/>
              </a:rPr>
              <a:t>слухачів</a:t>
            </a:r>
            <a:r>
              <a:rPr lang="ru-RU" sz="1400" b="1" dirty="0">
                <a:solidFill>
                  <a:srgbClr val="FF0000"/>
                </a:solidFill>
                <a:latin typeface="Arial Black" panose="020B0A04020102020204" pitchFamily="34" charset="0"/>
              </a:rPr>
              <a:t> циклу </a:t>
            </a:r>
            <a:r>
              <a:rPr lang="ru-RU" sz="1400" b="1" dirty="0" err="1">
                <a:solidFill>
                  <a:srgbClr val="FF0000"/>
                </a:solidFill>
                <a:latin typeface="Arial Black" panose="020B0A04020102020204" pitchFamily="34" charset="0"/>
              </a:rPr>
              <a:t>тематичного</a:t>
            </a:r>
            <a:r>
              <a:rPr lang="ru-RU" sz="1400" b="1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ru-RU" sz="1400" b="1" dirty="0" err="1">
                <a:solidFill>
                  <a:srgbClr val="FF0000"/>
                </a:solidFill>
                <a:latin typeface="Arial Black" panose="020B0A04020102020204" pitchFamily="34" charset="0"/>
              </a:rPr>
              <a:t>удосконалення</a:t>
            </a:r>
            <a:r>
              <a:rPr lang="ru-RU" sz="1400" b="1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ru-RU" sz="1400" b="1" dirty="0" err="1">
                <a:solidFill>
                  <a:srgbClr val="FF0000"/>
                </a:solidFill>
                <a:latin typeface="Arial Black" panose="020B0A04020102020204" pitchFamily="34" charset="0"/>
              </a:rPr>
              <a:t>медичного</a:t>
            </a:r>
            <a:r>
              <a:rPr lang="ru-RU" sz="1400" b="1" dirty="0">
                <a:solidFill>
                  <a:srgbClr val="FF0000"/>
                </a:solidFill>
                <a:latin typeface="Arial Black" panose="020B0A04020102020204" pitchFamily="34" charset="0"/>
              </a:rPr>
              <a:t> напряму на </a:t>
            </a:r>
            <a:r>
              <a:rPr lang="ru-RU" sz="1400" b="1" dirty="0" err="1">
                <a:solidFill>
                  <a:srgbClr val="FF0000"/>
                </a:solidFill>
                <a:latin typeface="Arial Black" panose="020B0A04020102020204" pitchFamily="34" charset="0"/>
              </a:rPr>
              <a:t>післядипломному</a:t>
            </a:r>
            <a:r>
              <a:rPr lang="ru-RU" sz="1400" b="1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ru-RU" sz="1400" b="1" dirty="0" err="1">
                <a:solidFill>
                  <a:srgbClr val="FF0000"/>
                </a:solidFill>
                <a:latin typeface="Arial Black" panose="020B0A04020102020204" pitchFamily="34" charset="0"/>
              </a:rPr>
              <a:t>етапі</a:t>
            </a:r>
            <a:r>
              <a:rPr lang="ru-RU" sz="1400" b="1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ru-RU" sz="1400" b="1" dirty="0" err="1">
                <a:solidFill>
                  <a:srgbClr val="FF0000"/>
                </a:solidFill>
                <a:latin typeface="Arial Black" panose="020B0A04020102020204" pitchFamily="34" charset="0"/>
              </a:rPr>
              <a:t>освіти</a:t>
            </a:r>
            <a:r>
              <a:rPr lang="ru-RU" sz="1400" b="1" dirty="0">
                <a:solidFill>
                  <a:srgbClr val="FF0000"/>
                </a:solidFill>
                <a:latin typeface="Arial Black" panose="020B0A04020102020204" pitchFamily="34" charset="0"/>
              </a:rPr>
              <a:t> з </a:t>
            </a:r>
            <a:r>
              <a:rPr lang="ru-RU" sz="1400" b="1" dirty="0" err="1">
                <a:solidFill>
                  <a:srgbClr val="FF0000"/>
                </a:solidFill>
                <a:latin typeface="Arial Black" panose="020B0A04020102020204" pitchFamily="34" charset="0"/>
              </a:rPr>
              <a:t>використанням</a:t>
            </a:r>
            <a:r>
              <a:rPr lang="ru-RU" sz="1400" b="1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ru-RU" sz="1400" b="1" dirty="0" err="1">
                <a:solidFill>
                  <a:srgbClr val="FF0000"/>
                </a:solidFill>
                <a:latin typeface="Arial Black" panose="020B0A04020102020204" pitchFamily="34" charset="0"/>
              </a:rPr>
              <a:t>проєктної</a:t>
            </a:r>
            <a:r>
              <a:rPr lang="ru-RU" sz="1400" b="1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ru-RU" sz="1400" b="1" dirty="0" err="1">
                <a:solidFill>
                  <a:srgbClr val="FF0000"/>
                </a:solidFill>
                <a:latin typeface="Arial Black" panose="020B0A04020102020204" pitchFamily="34" charset="0"/>
              </a:rPr>
              <a:t>технології</a:t>
            </a:r>
            <a:r>
              <a:rPr lang="ru-RU" sz="1400" b="1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ru-RU" sz="1400" b="1" dirty="0" err="1">
                <a:solidFill>
                  <a:srgbClr val="FF0000"/>
                </a:solidFill>
                <a:latin typeface="Arial Black" panose="020B0A04020102020204" pitchFamily="34" charset="0"/>
              </a:rPr>
              <a:t>навчання</a:t>
            </a:r>
            <a:r>
              <a:rPr lang="ru-RU" sz="1400" b="1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ru-RU" sz="1400" b="1" dirty="0" err="1">
                <a:solidFill>
                  <a:srgbClr val="FF0000"/>
                </a:solidFill>
                <a:latin typeface="Arial Black" panose="020B0A04020102020204" pitchFamily="34" charset="0"/>
              </a:rPr>
              <a:t>під</a:t>
            </a:r>
            <a:r>
              <a:rPr lang="ru-RU" sz="1400" b="1" dirty="0">
                <a:solidFill>
                  <a:srgbClr val="FF0000"/>
                </a:solidFill>
                <a:latin typeface="Arial Black" panose="020B0A04020102020204" pitchFamily="34" charset="0"/>
              </a:rPr>
              <a:t> час контрольного </a:t>
            </a:r>
            <a:r>
              <a:rPr lang="ru-RU" sz="1400" b="1" dirty="0" err="1">
                <a:solidFill>
                  <a:srgbClr val="FF0000"/>
                </a:solidFill>
                <a:latin typeface="Arial Black" panose="020B0A04020102020204" pitchFamily="34" charset="0"/>
              </a:rPr>
              <a:t>експерименту</a:t>
            </a:r>
            <a:endParaRPr lang="ru-RU" sz="14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AF8751C-ACB2-432C-8323-FD97B373D8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38327" y="3802225"/>
            <a:ext cx="3984170" cy="1301620"/>
          </a:xfrm>
        </p:spPr>
        <p:txBody>
          <a:bodyPr>
            <a:norm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ru-RU" sz="1700" b="1" dirty="0" err="1">
                <a:latin typeface="Arial Narrow" panose="020B0606020202030204" pitchFamily="34" charset="0"/>
              </a:rPr>
              <a:t>Доповідач</a:t>
            </a:r>
            <a:r>
              <a:rPr lang="ru-RU" sz="1700" b="1" dirty="0">
                <a:latin typeface="Arial Narrow" panose="020B0606020202030204" pitchFamily="34" charset="0"/>
              </a:rPr>
              <a:t>: </a:t>
            </a:r>
            <a:r>
              <a:rPr lang="ru-RU" sz="1700" b="1" dirty="0" err="1">
                <a:latin typeface="Arial Narrow" panose="020B0606020202030204" pitchFamily="34" charset="0"/>
              </a:rPr>
              <a:t>к.мед.н</a:t>
            </a:r>
            <a:r>
              <a:rPr lang="ru-RU" sz="1700" b="1" dirty="0">
                <a:latin typeface="Arial Narrow" panose="020B0606020202030204" pitchFamily="34" charset="0"/>
              </a:rPr>
              <a:t>., доцент </a:t>
            </a:r>
            <a:r>
              <a:rPr lang="ru-RU" sz="1700" b="1" dirty="0" err="1">
                <a:latin typeface="Arial Narrow" panose="020B0606020202030204" pitchFamily="34" charset="0"/>
              </a:rPr>
              <a:t>кафедри</a:t>
            </a:r>
            <a:r>
              <a:rPr lang="ru-RU" sz="1700" b="1" dirty="0">
                <a:latin typeface="Arial Narrow" panose="020B0606020202030204" pitchFamily="34" charset="0"/>
              </a:rPr>
              <a:t> </a:t>
            </a:r>
            <a:r>
              <a:rPr lang="ru-RU" sz="1700" b="1" dirty="0" err="1">
                <a:latin typeface="Arial Narrow" panose="020B0606020202030204" pitchFamily="34" charset="0"/>
              </a:rPr>
              <a:t>стоматології</a:t>
            </a:r>
            <a:r>
              <a:rPr lang="ru-RU" sz="1700" b="1" dirty="0">
                <a:latin typeface="Arial Narrow" panose="020B0606020202030204" pitchFamily="34" charset="0"/>
              </a:rPr>
              <a:t> ХНМУ</a:t>
            </a:r>
            <a:endParaRPr lang="uk-UA" sz="1700" b="1" dirty="0">
              <a:latin typeface="Arial Narrow" panose="020B0606020202030204" pitchFamily="34" charset="0"/>
            </a:endParaRPr>
          </a:p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uk-UA" sz="1700" b="1" dirty="0">
                <a:latin typeface="Arial Narrow" panose="020B0606020202030204" pitchFamily="34" charset="0"/>
              </a:rPr>
              <a:t> </a:t>
            </a:r>
            <a:r>
              <a:rPr lang="uk-UA" sz="1700" b="1" dirty="0" err="1">
                <a:latin typeface="Arial Narrow" panose="020B0606020202030204" pitchFamily="34" charset="0"/>
              </a:rPr>
              <a:t>Худякова</a:t>
            </a:r>
            <a:r>
              <a:rPr lang="uk-UA" sz="1700" b="1" dirty="0">
                <a:latin typeface="Arial Narrow" panose="020B0606020202030204" pitchFamily="34" charset="0"/>
              </a:rPr>
              <a:t> Марина Борисівна</a:t>
            </a:r>
          </a:p>
          <a:p>
            <a:endParaRPr lang="uk-UA" dirty="0"/>
          </a:p>
          <a:p>
            <a:endParaRPr lang="en-US" dirty="0"/>
          </a:p>
          <a:p>
            <a:endParaRPr lang="en-US" dirty="0"/>
          </a:p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E05EE6E-71F0-40A9-944A-36E6F17D54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3933" y="3471337"/>
            <a:ext cx="1171658" cy="1768139"/>
          </a:xfrm>
          <a:prstGeom prst="rect">
            <a:avLst/>
          </a:prstGeom>
          <a:solidFill>
            <a:srgbClr val="92D050"/>
          </a:solidFill>
          <a:ln w="12700">
            <a:solidFill>
              <a:schemeClr val="accent1"/>
            </a:solidFill>
          </a:ln>
          <a:effectLst>
            <a:glow rad="127000">
              <a:srgbClr val="00B050"/>
            </a:glow>
            <a:outerShdw blurRad="50800" dist="38100" dir="2700000" algn="tl" rotWithShape="0">
              <a:schemeClr val="accent1">
                <a:alpha val="40000"/>
              </a:scheme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5710EC0-9741-40E9-9844-B84E92D5D2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22037" y="75256"/>
            <a:ext cx="1648480" cy="1494808"/>
          </a:xfrm>
          <a:prstGeom prst="rect">
            <a:avLst/>
          </a:prstGeom>
          <a:solidFill>
            <a:srgbClr val="00B050"/>
          </a:solidFill>
          <a:ln w="44450">
            <a:solidFill>
              <a:schemeClr val="accent1"/>
            </a:solidFill>
          </a:ln>
          <a:effectLst>
            <a:outerShdw blurRad="50800" dist="38100" dir="5400000" algn="t" rotWithShape="0">
              <a:srgbClr val="92D050">
                <a:alpha val="40000"/>
              </a:srgbClr>
            </a:outerShdw>
          </a:effec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3F1BDB4-FDD8-4EDC-9669-755F1C2C04F7}"/>
              </a:ext>
            </a:extLst>
          </p:cNvPr>
          <p:cNvSpPr/>
          <p:nvPr/>
        </p:nvSpPr>
        <p:spPr>
          <a:xfrm>
            <a:off x="2408471" y="1618524"/>
            <a:ext cx="7391511" cy="7047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err="1">
                <a:latin typeface="Arial Narrow" panose="020B0606020202030204" pitchFamily="34" charset="0"/>
              </a:rPr>
              <a:t>Харківський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національний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медичний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університет</a:t>
            </a:r>
            <a:endParaRPr lang="ru-RU" sz="1400" dirty="0">
              <a:latin typeface="Arial Narrow" panose="020B0606020202030204" pitchFamily="34" charset="0"/>
            </a:endParaRPr>
          </a:p>
          <a:p>
            <a:pPr algn="ctr"/>
            <a:r>
              <a:rPr lang="ru-RU" sz="1400" dirty="0" err="1">
                <a:latin typeface="Arial Narrow" panose="020B0606020202030204" pitchFamily="34" charset="0"/>
              </a:rPr>
              <a:t>Всеукраїнська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науково</a:t>
            </a:r>
            <a:r>
              <a:rPr lang="ru-RU" sz="1400" dirty="0">
                <a:latin typeface="Arial Narrow" panose="020B0606020202030204" pitchFamily="34" charset="0"/>
              </a:rPr>
              <a:t>-практична </a:t>
            </a:r>
            <a:r>
              <a:rPr lang="ru-RU" sz="1400" dirty="0" err="1">
                <a:latin typeface="Arial Narrow" panose="020B0606020202030204" pitchFamily="34" charset="0"/>
              </a:rPr>
              <a:t>конференція</a:t>
            </a:r>
            <a:r>
              <a:rPr lang="ru-RU" sz="1400" dirty="0">
                <a:latin typeface="Arial Narrow" panose="020B0606020202030204" pitchFamily="34" charset="0"/>
              </a:rPr>
              <a:t> з </a:t>
            </a:r>
            <a:r>
              <a:rPr lang="ru-RU" sz="1400" dirty="0" err="1">
                <a:latin typeface="Arial Narrow" panose="020B0606020202030204" pitchFamily="34" charset="0"/>
              </a:rPr>
              <a:t>міжнародною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участю</a:t>
            </a:r>
            <a:r>
              <a:rPr lang="ru-RU" sz="1400" dirty="0">
                <a:latin typeface="Arial Narrow" panose="020B0606020202030204" pitchFamily="34" charset="0"/>
              </a:rPr>
              <a:t> «</a:t>
            </a:r>
            <a:r>
              <a:rPr lang="ru-RU" sz="1400" dirty="0" err="1">
                <a:latin typeface="Arial Narrow" panose="020B0606020202030204" pitchFamily="34" charset="0"/>
              </a:rPr>
              <a:t>Актуальні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питання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педагогіки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вищої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медичної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освіти</a:t>
            </a:r>
            <a:r>
              <a:rPr lang="ru-RU" sz="1400" dirty="0">
                <a:latin typeface="Arial Narrow" panose="020B0606020202030204" pitchFamily="34" charset="0"/>
              </a:rPr>
              <a:t>»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EBDEB28-2EF7-462C-BDA3-F0AD6B0224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483" y="65315"/>
            <a:ext cx="2286988" cy="1196956"/>
          </a:xfrm>
          <a:prstGeom prst="rect">
            <a:avLst/>
          </a:prstGeom>
          <a:solidFill>
            <a:srgbClr val="00B050"/>
          </a:solidFill>
          <a:ln w="41275">
            <a:solidFill>
              <a:schemeClr val="accent1"/>
            </a:solidFill>
          </a:ln>
          <a:effectLst>
            <a:outerShdw blurRad="50800" dist="50800" dir="5400000" algn="ctr" rotWithShape="0">
              <a:srgbClr val="92D050"/>
            </a:outerShdw>
          </a:effec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90358D4-C296-4F57-A269-B5B7ACD4E7DF}"/>
              </a:ext>
            </a:extLst>
          </p:cNvPr>
          <p:cNvSpPr/>
          <p:nvPr/>
        </p:nvSpPr>
        <p:spPr>
          <a:xfrm>
            <a:off x="4671391" y="4800600"/>
            <a:ext cx="3458818" cy="4388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Arial Narrow" panose="020B0606020202030204" pitchFamily="34" charset="0"/>
              </a:rPr>
              <a:t>21 </a:t>
            </a:r>
            <a:r>
              <a:rPr lang="ru-RU" sz="1400" dirty="0" err="1">
                <a:latin typeface="Arial Narrow" panose="020B0606020202030204" pitchFamily="34" charset="0"/>
              </a:rPr>
              <a:t>березня</a:t>
            </a:r>
            <a:r>
              <a:rPr lang="ru-RU" sz="1400" dirty="0">
                <a:latin typeface="Arial Narrow" panose="020B0606020202030204" pitchFamily="34" charset="0"/>
              </a:rPr>
              <a:t> 2023 р.</a:t>
            </a:r>
          </a:p>
        </p:txBody>
      </p:sp>
      <p:pic>
        <p:nvPicPr>
          <p:cNvPr id="5" name="Звук 4">
            <a:hlinkClick r:id="" action="ppaction://media"/>
            <a:extLst>
              <a:ext uri="{FF2B5EF4-FFF2-40B4-BE49-F238E27FC236}">
                <a16:creationId xmlns:a16="http://schemas.microsoft.com/office/drawing/2014/main" id="{915771CD-82DD-4CB8-8ADB-7D3CFC37AE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871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0815"/>
    </mc:Choice>
    <mc:Fallback>
      <p:transition spd="slow" advTm="1408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40DF13-2068-487A-A891-6C88C5E440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err="1">
                <a:solidFill>
                  <a:srgbClr val="FF0000"/>
                </a:solidFill>
                <a:latin typeface="Arial Black" panose="020B0A04020102020204" pitchFamily="34" charset="0"/>
              </a:rPr>
              <a:t>Результати</a:t>
            </a:r>
            <a:r>
              <a:rPr lang="ru-RU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 теоретичного </a:t>
            </a:r>
            <a:r>
              <a:rPr lang="ru-RU" sz="2800" b="1" dirty="0" err="1">
                <a:solidFill>
                  <a:srgbClr val="FF0000"/>
                </a:solidFill>
                <a:latin typeface="Arial Black" panose="020B0A04020102020204" pitchFamily="34" charset="0"/>
              </a:rPr>
              <a:t>аналізу</a:t>
            </a:r>
            <a:endParaRPr lang="ru-RU" sz="28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B8586C3-B045-4AEB-B0A6-7BFEA6CEC8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just"/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Методами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науково-педагогічного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дослідження</a:t>
            </a:r>
            <a:r>
              <a:rPr lang="ru-RU" dirty="0">
                <a:latin typeface="Arial Narrow" panose="020B0606020202030204" pitchFamily="34" charset="0"/>
              </a:rPr>
              <a:t> стали </a:t>
            </a:r>
            <a:r>
              <a:rPr lang="ru-RU" dirty="0" err="1">
                <a:latin typeface="Arial Narrow" panose="020B0606020202030204" pitchFamily="34" charset="0"/>
              </a:rPr>
              <a:t>загально-наукові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логічні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методи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пізнання</a:t>
            </a:r>
            <a:r>
              <a:rPr lang="ru-RU" dirty="0">
                <a:latin typeface="Arial Narrow" panose="020B0606020202030204" pitchFamily="34" charset="0"/>
              </a:rPr>
              <a:t>: </a:t>
            </a:r>
            <a:r>
              <a:rPr lang="ru-RU" dirty="0" err="1">
                <a:latin typeface="Arial Narrow" panose="020B0606020202030204" pitchFamily="34" charset="0"/>
              </a:rPr>
              <a:t>аналіз</a:t>
            </a:r>
            <a:r>
              <a:rPr lang="ru-RU" dirty="0">
                <a:latin typeface="Arial Narrow" panose="020B0606020202030204" pitchFamily="34" charset="0"/>
              </a:rPr>
              <a:t>, синтез, </a:t>
            </a:r>
            <a:r>
              <a:rPr lang="ru-RU" dirty="0" err="1">
                <a:latin typeface="Arial Narrow" panose="020B0606020202030204" pitchFamily="34" charset="0"/>
              </a:rPr>
              <a:t>узагальнення</a:t>
            </a:r>
            <a:r>
              <a:rPr lang="ru-RU" dirty="0">
                <a:latin typeface="Arial Narrow" panose="020B0606020202030204" pitchFamily="34" charset="0"/>
              </a:rPr>
              <a:t>, </a:t>
            </a:r>
            <a:r>
              <a:rPr lang="ru-RU" dirty="0" err="1">
                <a:latin typeface="Arial Narrow" panose="020B0606020202030204" pitchFamily="34" charset="0"/>
              </a:rPr>
              <a:t>порівняння</a:t>
            </a:r>
            <a:r>
              <a:rPr lang="ru-RU" dirty="0">
                <a:latin typeface="Arial Narrow" panose="020B0606020202030204" pitchFamily="34" charset="0"/>
              </a:rPr>
              <a:t>; та </a:t>
            </a:r>
            <a:r>
              <a:rPr lang="ru-RU" dirty="0" err="1">
                <a:latin typeface="Arial Narrow" panose="020B0606020202030204" pitchFamily="34" charset="0"/>
              </a:rPr>
              <a:t>емпіричні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методи</a:t>
            </a:r>
            <a:r>
              <a:rPr lang="ru-RU" dirty="0">
                <a:latin typeface="Arial Narrow" panose="020B0606020202030204" pitchFamily="34" charset="0"/>
              </a:rPr>
              <a:t>: </a:t>
            </a:r>
            <a:r>
              <a:rPr lang="ru-RU" dirty="0" err="1">
                <a:latin typeface="Arial Narrow" panose="020B0606020202030204" pitchFamily="34" charset="0"/>
              </a:rPr>
              <a:t>спостереження</a:t>
            </a:r>
            <a:r>
              <a:rPr lang="ru-RU" dirty="0">
                <a:latin typeface="Arial Narrow" panose="020B0606020202030204" pitchFamily="34" charset="0"/>
              </a:rPr>
              <a:t>, </a:t>
            </a:r>
            <a:r>
              <a:rPr lang="ru-RU" dirty="0" err="1">
                <a:latin typeface="Arial Narrow" panose="020B0606020202030204" pitchFamily="34" charset="0"/>
              </a:rPr>
              <a:t>експеримент</a:t>
            </a:r>
            <a:r>
              <a:rPr lang="ru-RU" dirty="0">
                <a:latin typeface="Arial Narrow" panose="020B0606020202030204" pitchFamily="34" charset="0"/>
              </a:rPr>
              <a:t>, </a:t>
            </a:r>
            <a:r>
              <a:rPr lang="ru-RU" dirty="0" err="1">
                <a:latin typeface="Arial Narrow" panose="020B0606020202030204" pitchFamily="34" charset="0"/>
              </a:rPr>
              <a:t>анкетування</a:t>
            </a:r>
            <a:r>
              <a:rPr lang="ru-RU" dirty="0">
                <a:latin typeface="Arial Narrow" panose="020B0606020202030204" pitchFamily="34" charset="0"/>
              </a:rPr>
              <a:t>, </a:t>
            </a:r>
            <a:r>
              <a:rPr lang="ru-RU" dirty="0" err="1">
                <a:latin typeface="Arial Narrow" panose="020B0606020202030204" pitchFamily="34" charset="0"/>
              </a:rPr>
              <a:t>тестування</a:t>
            </a:r>
            <a:r>
              <a:rPr lang="ru-RU" dirty="0">
                <a:latin typeface="Arial Narrow" panose="020B0606020202030204" pitchFamily="34" charset="0"/>
              </a:rPr>
              <a:t>, </a:t>
            </a:r>
            <a:r>
              <a:rPr lang="ru-RU" dirty="0" err="1">
                <a:latin typeface="Arial Narrow" panose="020B0606020202030204" pitchFamily="34" charset="0"/>
              </a:rPr>
              <a:t>опитування</a:t>
            </a:r>
            <a:r>
              <a:rPr lang="ru-RU" dirty="0">
                <a:latin typeface="Arial Narrow" panose="020B0606020202030204" pitchFamily="34" charset="0"/>
              </a:rPr>
              <a:t>, </a:t>
            </a:r>
            <a:r>
              <a:rPr lang="ru-RU" dirty="0" err="1">
                <a:latin typeface="Arial Narrow" panose="020B0606020202030204" pitchFamily="34" charset="0"/>
              </a:rPr>
              <a:t>бесіди</a:t>
            </a:r>
            <a:endParaRPr lang="ru-RU" dirty="0">
              <a:latin typeface="Arial Narrow" panose="020B0606020202030204" pitchFamily="34" charset="0"/>
            </a:endParaRPr>
          </a:p>
          <a:p>
            <a:pPr algn="just"/>
            <a:r>
              <a:rPr lang="ru-RU" b="1" dirty="0" err="1">
                <a:solidFill>
                  <a:srgbClr val="FF0000"/>
                </a:solidFill>
                <a:latin typeface="Arial Narrow" panose="020B0606020202030204" pitchFamily="34" charset="0"/>
              </a:rPr>
              <a:t>Анкетування</a:t>
            </a:r>
            <a:r>
              <a:rPr lang="ru-RU" dirty="0">
                <a:latin typeface="Arial Narrow" panose="020B0606020202030204" pitchFamily="34" charset="0"/>
              </a:rPr>
              <a:t> – метод </a:t>
            </a:r>
            <a:r>
              <a:rPr lang="ru-RU" dirty="0" err="1">
                <a:latin typeface="Arial Narrow" panose="020B0606020202030204" pitchFamily="34" charset="0"/>
              </a:rPr>
              <a:t>дослідно-експериментальної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роботи</a:t>
            </a:r>
            <a:r>
              <a:rPr lang="ru-RU" dirty="0">
                <a:latin typeface="Arial Narrow" panose="020B0606020202030204" pitchFamily="34" charset="0"/>
              </a:rPr>
              <a:t>, метод </a:t>
            </a:r>
            <a:r>
              <a:rPr lang="ru-RU" dirty="0" err="1">
                <a:latin typeface="Arial Narrow" panose="020B0606020202030204" pitchFamily="34" charset="0"/>
              </a:rPr>
              <a:t>збирання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фактів</a:t>
            </a:r>
            <a:r>
              <a:rPr lang="ru-RU" dirty="0">
                <a:latin typeface="Arial Narrow" panose="020B0606020202030204" pitchFamily="34" charset="0"/>
              </a:rPr>
              <a:t> на </a:t>
            </a:r>
            <a:r>
              <a:rPr lang="ru-RU" dirty="0" err="1">
                <a:latin typeface="Arial Narrow" panose="020B0606020202030204" pitchFamily="34" charset="0"/>
              </a:rPr>
              <a:t>основі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письмового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самозвіту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досліджуваних</a:t>
            </a:r>
            <a:r>
              <a:rPr lang="ru-RU" dirty="0">
                <a:latin typeface="Arial Narrow" panose="020B0606020202030204" pitchFamily="34" charset="0"/>
              </a:rPr>
              <a:t> за </a:t>
            </a:r>
            <a:r>
              <a:rPr lang="ru-RU" dirty="0" err="1">
                <a:latin typeface="Arial Narrow" panose="020B0606020202030204" pitchFamily="34" charset="0"/>
              </a:rPr>
              <a:t>спеціально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розробленою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програмою</a:t>
            </a:r>
            <a:endParaRPr lang="ru-RU" dirty="0">
              <a:latin typeface="Arial Narrow" panose="020B0606020202030204" pitchFamily="34" charset="0"/>
            </a:endParaRPr>
          </a:p>
          <a:p>
            <a:pPr algn="just"/>
            <a:r>
              <a:rPr lang="ru-RU" b="1" dirty="0" err="1">
                <a:solidFill>
                  <a:srgbClr val="FF0000"/>
                </a:solidFill>
                <a:latin typeface="Arial Narrow" panose="020B0606020202030204" pitchFamily="34" charset="0"/>
              </a:rPr>
              <a:t>Бесіда</a:t>
            </a:r>
            <a:r>
              <a:rPr lang="ru-RU" dirty="0">
                <a:latin typeface="Arial Narrow" panose="020B0606020202030204" pitchFamily="34" charset="0"/>
              </a:rPr>
              <a:t> – </a:t>
            </a:r>
            <a:r>
              <a:rPr lang="ru-RU" dirty="0" err="1">
                <a:latin typeface="Arial Narrow" panose="020B0606020202030204" pitchFamily="34" charset="0"/>
              </a:rPr>
              <a:t>соціологічний</a:t>
            </a:r>
            <a:r>
              <a:rPr lang="ru-RU" dirty="0">
                <a:latin typeface="Arial Narrow" panose="020B0606020202030204" pitchFamily="34" charset="0"/>
              </a:rPr>
              <a:t> метод </a:t>
            </a:r>
            <a:r>
              <a:rPr lang="ru-RU" dirty="0" err="1">
                <a:latin typeface="Arial Narrow" panose="020B0606020202030204" pitchFamily="34" charset="0"/>
              </a:rPr>
              <a:t>опитування</a:t>
            </a:r>
            <a:r>
              <a:rPr lang="ru-RU" dirty="0">
                <a:latin typeface="Arial Narrow" panose="020B0606020202030204" pitchFamily="34" charset="0"/>
              </a:rPr>
              <a:t>, метод </a:t>
            </a:r>
            <a:r>
              <a:rPr lang="ru-RU" dirty="0" err="1">
                <a:latin typeface="Arial Narrow" panose="020B0606020202030204" pitchFamily="34" charset="0"/>
              </a:rPr>
              <a:t>збирання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фактів</a:t>
            </a:r>
            <a:r>
              <a:rPr lang="ru-RU" dirty="0">
                <a:latin typeface="Arial Narrow" panose="020B0606020202030204" pitchFamily="34" charset="0"/>
              </a:rPr>
              <a:t> про </a:t>
            </a:r>
            <a:r>
              <a:rPr lang="ru-RU" dirty="0" err="1">
                <a:latin typeface="Arial Narrow" panose="020B0606020202030204" pitchFamily="34" charset="0"/>
              </a:rPr>
              <a:t>психічні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явища</a:t>
            </a:r>
            <a:r>
              <a:rPr lang="ru-RU" dirty="0">
                <a:latin typeface="Arial Narrow" panose="020B0606020202030204" pitchFamily="34" charset="0"/>
              </a:rPr>
              <a:t> в </a:t>
            </a:r>
            <a:r>
              <a:rPr lang="ru-RU" dirty="0" err="1">
                <a:latin typeface="Arial Narrow" panose="020B0606020202030204" pitchFamily="34" charset="0"/>
              </a:rPr>
              <a:t>процесі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безпосереднього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спілкування</a:t>
            </a:r>
            <a:r>
              <a:rPr lang="ru-RU" dirty="0">
                <a:latin typeface="Arial Narrow" panose="020B0606020202030204" pitchFamily="34" charset="0"/>
              </a:rPr>
              <a:t> за </a:t>
            </a:r>
            <a:r>
              <a:rPr lang="ru-RU" dirty="0" err="1">
                <a:latin typeface="Arial Narrow" panose="020B0606020202030204" pitchFamily="34" charset="0"/>
              </a:rPr>
              <a:t>спеціально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розробленою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програмою</a:t>
            </a:r>
            <a:endParaRPr lang="ru-RU" dirty="0">
              <a:latin typeface="Arial Narrow" panose="020B0606020202030204" pitchFamily="34" charset="0"/>
            </a:endParaRPr>
          </a:p>
          <a:p>
            <a:pPr algn="just"/>
            <a:r>
              <a:rPr lang="ru-RU" b="1" dirty="0" err="1">
                <a:solidFill>
                  <a:srgbClr val="FF0000"/>
                </a:solidFill>
                <a:latin typeface="Arial Narrow" panose="020B0606020202030204" pitchFamily="34" charset="0"/>
              </a:rPr>
              <a:t>Тестування</a:t>
            </a:r>
            <a:r>
              <a:rPr lang="ru-RU" dirty="0">
                <a:latin typeface="Arial Narrow" panose="020B0606020202030204" pitchFamily="34" charset="0"/>
              </a:rPr>
              <a:t> – метод, </a:t>
            </a:r>
            <a:r>
              <a:rPr lang="ru-RU" dirty="0" err="1">
                <a:latin typeface="Arial Narrow" panose="020B0606020202030204" pitchFamily="34" charset="0"/>
              </a:rPr>
              <a:t>який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дає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можливість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із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заздалегідь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установленим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ступенем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імовірності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визначити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актуальний</a:t>
            </a:r>
            <a:r>
              <a:rPr lang="ru-RU" dirty="0">
                <a:latin typeface="Arial Narrow" panose="020B0606020202030204" pitchFamily="34" charset="0"/>
              </a:rPr>
              <a:t>, </a:t>
            </a:r>
            <a:r>
              <a:rPr lang="ru-RU" dirty="0" err="1">
                <a:latin typeface="Arial Narrow" panose="020B0606020202030204" pitchFamily="34" charset="0"/>
              </a:rPr>
              <a:t>наявний</a:t>
            </a:r>
            <a:r>
              <a:rPr lang="ru-RU" dirty="0">
                <a:latin typeface="Arial Narrow" panose="020B0606020202030204" pitchFamily="34" charset="0"/>
              </a:rPr>
              <a:t> у </a:t>
            </a:r>
            <a:r>
              <a:rPr lang="ru-RU" dirty="0" err="1">
                <a:latin typeface="Arial Narrow" panose="020B0606020202030204" pitchFamily="34" charset="0"/>
              </a:rPr>
              <a:t>людини</a:t>
            </a:r>
            <a:r>
              <a:rPr lang="ru-RU" dirty="0">
                <a:latin typeface="Arial Narrow" panose="020B0606020202030204" pitchFamily="34" charset="0"/>
              </a:rPr>
              <a:t> на </a:t>
            </a:r>
            <a:r>
              <a:rPr lang="ru-RU" dirty="0" err="1">
                <a:latin typeface="Arial Narrow" panose="020B0606020202030204" pitchFamily="34" charset="0"/>
              </a:rPr>
              <a:t>цей</a:t>
            </a:r>
            <a:r>
              <a:rPr lang="ru-RU" dirty="0">
                <a:latin typeface="Arial Narrow" panose="020B0606020202030204" pitchFamily="34" charset="0"/>
              </a:rPr>
              <a:t> момент </a:t>
            </a:r>
            <a:r>
              <a:rPr lang="ru-RU" dirty="0" err="1">
                <a:latin typeface="Arial Narrow" panose="020B0606020202030204" pitchFamily="34" charset="0"/>
              </a:rPr>
              <a:t>рівень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знань</a:t>
            </a:r>
            <a:r>
              <a:rPr lang="ru-RU" dirty="0">
                <a:latin typeface="Arial Narrow" panose="020B0606020202030204" pitchFamily="34" charset="0"/>
              </a:rPr>
              <a:t>, </a:t>
            </a:r>
            <a:r>
              <a:rPr lang="ru-RU" dirty="0" err="1">
                <a:latin typeface="Arial Narrow" panose="020B0606020202030204" pitchFamily="34" charset="0"/>
              </a:rPr>
              <a:t>відносно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стійкі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особистісні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властивості</a:t>
            </a:r>
            <a:r>
              <a:rPr lang="ru-RU" dirty="0">
                <a:latin typeface="Arial Narrow" panose="020B0606020202030204" pitchFamily="34" charset="0"/>
              </a:rPr>
              <a:t> (у тому </a:t>
            </a:r>
            <a:r>
              <a:rPr lang="ru-RU" dirty="0" err="1">
                <a:latin typeface="Arial Narrow" panose="020B0606020202030204" pitchFamily="34" charset="0"/>
              </a:rPr>
              <a:t>числі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вміння</a:t>
            </a:r>
            <a:r>
              <a:rPr lang="ru-RU" dirty="0">
                <a:latin typeface="Arial Narrow" panose="020B0606020202030204" pitchFamily="34" charset="0"/>
              </a:rPr>
              <a:t> і </a:t>
            </a:r>
            <a:r>
              <a:rPr lang="ru-RU" dirty="0" err="1">
                <a:latin typeface="Arial Narrow" panose="020B0606020202030204" pitchFamily="34" charset="0"/>
              </a:rPr>
              <a:t>навички</a:t>
            </a:r>
            <a:r>
              <a:rPr lang="ru-RU" dirty="0">
                <a:latin typeface="Arial Narrow" panose="020B0606020202030204" pitchFamily="34" charset="0"/>
              </a:rPr>
              <a:t>) і </a:t>
            </a:r>
            <a:r>
              <a:rPr lang="ru-RU" dirty="0" err="1">
                <a:latin typeface="Arial Narrow" panose="020B0606020202030204" pitchFamily="34" charset="0"/>
              </a:rPr>
              <a:t>зразки</a:t>
            </a:r>
            <a:r>
              <a:rPr lang="ru-RU" dirty="0">
                <a:latin typeface="Arial Narrow" panose="020B0606020202030204" pitchFamily="34" charset="0"/>
              </a:rPr>
              <a:t>, </a:t>
            </a:r>
            <a:r>
              <a:rPr lang="ru-RU" dirty="0" err="1">
                <a:latin typeface="Arial Narrow" panose="020B0606020202030204" pitchFamily="34" charset="0"/>
              </a:rPr>
              <a:t>стійкі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риси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поведінки</a:t>
            </a:r>
            <a:endParaRPr lang="ru-RU" dirty="0">
              <a:latin typeface="Arial Narrow" panose="020B0606020202030204" pitchFamily="34" charset="0"/>
            </a:endParaRPr>
          </a:p>
          <a:p>
            <a:endParaRPr lang="ru-RU" dirty="0"/>
          </a:p>
        </p:txBody>
      </p:sp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DE6C98E1-3394-40E7-ADBE-F9B1E476B1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794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709"/>
    </mc:Choice>
    <mc:Fallback>
      <p:transition spd="slow" advTm="297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94A94A-381A-4625-AD3E-186D9413C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База </a:t>
            </a:r>
            <a:r>
              <a:rPr lang="ru-RU" b="1" dirty="0" err="1">
                <a:solidFill>
                  <a:srgbClr val="FF0000"/>
                </a:solidFill>
              </a:rPr>
              <a:t>проведення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експериментальної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роботи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C0AB50D-BD1D-4A60-93E9-9754AA9E27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95400" y="2472612"/>
            <a:ext cx="4718304" cy="576263"/>
          </a:xfrm>
        </p:spPr>
        <p:txBody>
          <a:bodyPr/>
          <a:lstStyle/>
          <a:p>
            <a:pPr algn="ctr"/>
            <a:r>
              <a:rPr lang="uk-UA" sz="2400" b="1" dirty="0">
                <a:solidFill>
                  <a:srgbClr val="FF0000"/>
                </a:solidFill>
                <a:latin typeface="Arial Narrow" panose="020B0606020202030204" pitchFamily="34" charset="0"/>
              </a:rPr>
              <a:t>Кафедра стоматології ННІПО ХНМУ</a:t>
            </a:r>
            <a:endParaRPr lang="ru-RU" sz="2400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F534397E-735A-4FFB-80DE-61957E57B73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754154" y="3072345"/>
            <a:ext cx="3881535" cy="2913121"/>
          </a:xfrm>
          <a:prstGeom prst="rect">
            <a:avLst/>
          </a:prstGeom>
          <a:solidFill>
            <a:srgbClr val="00B050"/>
          </a:solidFill>
          <a:ln w="57150"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Текст 4">
            <a:extLst>
              <a:ext uri="{FF2B5EF4-FFF2-40B4-BE49-F238E27FC236}">
                <a16:creationId xmlns:a16="http://schemas.microsoft.com/office/drawing/2014/main" id="{65FCA12E-A0D2-499F-A446-9263AC5FD2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80670" y="2472612"/>
            <a:ext cx="4718304" cy="576263"/>
          </a:xfrm>
        </p:spPr>
        <p:txBody>
          <a:bodyPr/>
          <a:lstStyle/>
          <a:p>
            <a:pPr algn="ctr"/>
            <a:r>
              <a:rPr lang="uk-UA" sz="2400" b="1" dirty="0">
                <a:solidFill>
                  <a:srgbClr val="FF0000"/>
                </a:solidFill>
                <a:latin typeface="Arial Narrow" panose="020B0606020202030204" pitchFamily="34" charset="0"/>
              </a:rPr>
              <a:t>Учасники експерименту</a:t>
            </a:r>
            <a:endParaRPr lang="ru-RU" sz="2400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D60FD8B-03F7-44D9-90A2-DADA623946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80669" y="3235488"/>
            <a:ext cx="4810791" cy="2640379"/>
          </a:xfrm>
        </p:spPr>
        <p:txBody>
          <a:bodyPr>
            <a:normAutofit fontScale="25000" lnSpcReduction="20000"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ru-RU" sz="7200" dirty="0" err="1">
                <a:latin typeface="Arial Narrow" panose="020B0606020202030204" pitchFamily="34" charset="0"/>
              </a:rPr>
              <a:t>Слухачі</a:t>
            </a:r>
            <a:r>
              <a:rPr lang="ru-RU" sz="7200" dirty="0">
                <a:latin typeface="Arial Narrow" panose="020B0606020202030204" pitchFamily="34" charset="0"/>
              </a:rPr>
              <a:t> циклу </a:t>
            </a:r>
            <a:r>
              <a:rPr lang="ru-RU" sz="7200" dirty="0" err="1">
                <a:latin typeface="Arial Narrow" panose="020B0606020202030204" pitchFamily="34" charset="0"/>
              </a:rPr>
              <a:t>тематичного</a:t>
            </a:r>
            <a:r>
              <a:rPr lang="ru-RU" sz="7200" dirty="0">
                <a:latin typeface="Arial Narrow" panose="020B0606020202030204" pitchFamily="34" charset="0"/>
              </a:rPr>
              <a:t> </a:t>
            </a:r>
            <a:r>
              <a:rPr lang="ru-RU" sz="7200" dirty="0" err="1">
                <a:latin typeface="Arial Narrow" panose="020B0606020202030204" pitchFamily="34" charset="0"/>
              </a:rPr>
              <a:t>удосконалення</a:t>
            </a:r>
            <a:r>
              <a:rPr lang="ru-RU" sz="7200" dirty="0">
                <a:latin typeface="Arial Narrow" panose="020B0606020202030204" pitchFamily="34" charset="0"/>
              </a:rPr>
              <a:t> </a:t>
            </a:r>
            <a:r>
              <a:rPr lang="ru-RU" sz="7200" dirty="0" err="1">
                <a:latin typeface="Arial Narrow" panose="020B0606020202030204" pitchFamily="34" charset="0"/>
              </a:rPr>
              <a:t>медичного</a:t>
            </a:r>
            <a:r>
              <a:rPr lang="ru-RU" sz="7200" dirty="0">
                <a:latin typeface="Arial Narrow" panose="020B0606020202030204" pitchFamily="34" charset="0"/>
              </a:rPr>
              <a:t> напряму «</a:t>
            </a:r>
            <a:r>
              <a:rPr lang="ru-RU" sz="7200" dirty="0" err="1">
                <a:latin typeface="Arial Narrow" panose="020B0606020202030204" pitchFamily="34" charset="0"/>
              </a:rPr>
              <a:t>Сучасні</a:t>
            </a:r>
            <a:r>
              <a:rPr lang="ru-RU" sz="7200" dirty="0">
                <a:latin typeface="Arial Narrow" panose="020B0606020202030204" pitchFamily="34" charset="0"/>
              </a:rPr>
              <a:t> погляди на </a:t>
            </a:r>
            <a:r>
              <a:rPr lang="ru-RU" sz="7200" dirty="0" err="1">
                <a:latin typeface="Arial Narrow" panose="020B0606020202030204" pitchFamily="34" charset="0"/>
              </a:rPr>
              <a:t>проблеми</a:t>
            </a:r>
            <a:r>
              <a:rPr lang="ru-RU" sz="7200" dirty="0">
                <a:latin typeface="Arial Narrow" panose="020B0606020202030204" pitchFamily="34" charset="0"/>
              </a:rPr>
              <a:t> </a:t>
            </a:r>
            <a:r>
              <a:rPr lang="ru-RU" sz="7200" dirty="0" err="1">
                <a:latin typeface="Arial Narrow" panose="020B0606020202030204" pitchFamily="34" charset="0"/>
              </a:rPr>
              <a:t>захворювань</a:t>
            </a:r>
            <a:r>
              <a:rPr lang="ru-RU" sz="7200" dirty="0">
                <a:latin typeface="Arial Narrow" panose="020B0606020202030204" pitchFamily="34" charset="0"/>
              </a:rPr>
              <a:t> пародонта у </a:t>
            </a:r>
            <a:r>
              <a:rPr lang="ru-RU" sz="7200" dirty="0" err="1">
                <a:latin typeface="Arial Narrow" panose="020B0606020202030204" pitchFamily="34" charset="0"/>
              </a:rPr>
              <a:t>дорослих</a:t>
            </a:r>
            <a:r>
              <a:rPr lang="ru-RU" sz="7200" dirty="0">
                <a:latin typeface="Arial Narrow" panose="020B0606020202030204" pitchFamily="34" charset="0"/>
              </a:rPr>
              <a:t> та </a:t>
            </a:r>
            <a:r>
              <a:rPr lang="ru-RU" sz="7200" dirty="0" err="1">
                <a:latin typeface="Arial Narrow" panose="020B0606020202030204" pitchFamily="34" charset="0"/>
              </a:rPr>
              <a:t>дітей</a:t>
            </a:r>
            <a:r>
              <a:rPr lang="ru-RU" sz="7200" dirty="0">
                <a:latin typeface="Arial Narrow" panose="020B0606020202030204" pitchFamily="34" charset="0"/>
              </a:rPr>
              <a:t>» у </a:t>
            </a:r>
            <a:r>
              <a:rPr lang="ru-RU" sz="7200" dirty="0" err="1">
                <a:latin typeface="Arial Narrow" panose="020B0606020202030204" pitchFamily="34" charset="0"/>
              </a:rPr>
              <a:t>кількості</a:t>
            </a:r>
            <a:r>
              <a:rPr lang="ru-RU" sz="7200" dirty="0">
                <a:latin typeface="Arial Narrow" panose="020B0606020202030204" pitchFamily="34" charset="0"/>
              </a:rPr>
              <a:t> – 26 </a:t>
            </a:r>
            <a:r>
              <a:rPr lang="ru-RU" sz="7200" dirty="0" err="1">
                <a:latin typeface="Arial Narrow" panose="020B0606020202030204" pitchFamily="34" charset="0"/>
              </a:rPr>
              <a:t>осіб</a:t>
            </a:r>
            <a:endParaRPr lang="ru-RU" sz="7200" dirty="0">
              <a:latin typeface="Arial Narrow" panose="020B0606020202030204" pitchFamily="34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ru-RU" sz="7200" dirty="0" err="1">
                <a:latin typeface="Arial Narrow" panose="020B0606020202030204" pitchFamily="34" charset="0"/>
              </a:rPr>
              <a:t>Експеримент</a:t>
            </a:r>
            <a:r>
              <a:rPr lang="ru-RU" sz="7200" dirty="0">
                <a:latin typeface="Arial Narrow" panose="020B0606020202030204" pitchFamily="34" charset="0"/>
              </a:rPr>
              <a:t> </a:t>
            </a:r>
            <a:r>
              <a:rPr lang="ru-RU" sz="7200" dirty="0" err="1">
                <a:latin typeface="Arial Narrow" panose="020B0606020202030204" pitchFamily="34" charset="0"/>
              </a:rPr>
              <a:t>здійснено</a:t>
            </a:r>
            <a:r>
              <a:rPr lang="ru-RU" sz="7200" dirty="0">
                <a:latin typeface="Arial Narrow" panose="020B0606020202030204" pitchFamily="34" charset="0"/>
              </a:rPr>
              <a:t> </a:t>
            </a:r>
            <a:r>
              <a:rPr lang="ru-RU" sz="7200" dirty="0" err="1">
                <a:latin typeface="Arial Narrow" panose="020B0606020202030204" pitchFamily="34" charset="0"/>
              </a:rPr>
              <a:t>під</a:t>
            </a:r>
            <a:r>
              <a:rPr lang="ru-RU" sz="7200" dirty="0">
                <a:latin typeface="Arial Narrow" panose="020B0606020202030204" pitchFamily="34" charset="0"/>
              </a:rPr>
              <a:t> час </a:t>
            </a:r>
            <a:r>
              <a:rPr lang="ru-RU" sz="7200" dirty="0" err="1">
                <a:latin typeface="Arial Narrow" panose="020B0606020202030204" pitchFamily="34" charset="0"/>
              </a:rPr>
              <a:t>викладання</a:t>
            </a:r>
            <a:r>
              <a:rPr lang="ru-RU" sz="7200" dirty="0">
                <a:latin typeface="Arial Narrow" panose="020B0606020202030204" pitchFamily="34" charset="0"/>
              </a:rPr>
              <a:t> циклу ТУ «</a:t>
            </a:r>
            <a:r>
              <a:rPr lang="ru-RU" sz="7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 Narrow" panose="020B0606020202030204" pitchFamily="34" charset="0"/>
              </a:rPr>
              <a:t>Сучасні</a:t>
            </a:r>
            <a:r>
              <a:rPr lang="ru-RU" sz="7200" dirty="0">
                <a:solidFill>
                  <a:prstClr val="black">
                    <a:lumMod val="85000"/>
                    <a:lumOff val="15000"/>
                  </a:prstClr>
                </a:solidFill>
                <a:latin typeface="Arial Narrow" panose="020B0606020202030204" pitchFamily="34" charset="0"/>
              </a:rPr>
              <a:t> погляди на </a:t>
            </a:r>
            <a:r>
              <a:rPr lang="ru-RU" sz="7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 Narrow" panose="020B0606020202030204" pitchFamily="34" charset="0"/>
              </a:rPr>
              <a:t>проблеми</a:t>
            </a:r>
            <a:r>
              <a:rPr lang="ru-RU" sz="7200" dirty="0">
                <a:solidFill>
                  <a:prstClr val="black">
                    <a:lumMod val="85000"/>
                    <a:lumOff val="15000"/>
                  </a:prstClr>
                </a:solidFill>
                <a:latin typeface="Arial Narrow" panose="020B0606020202030204" pitchFamily="34" charset="0"/>
              </a:rPr>
              <a:t> </a:t>
            </a:r>
            <a:r>
              <a:rPr lang="ru-RU" sz="7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 Narrow" panose="020B0606020202030204" pitchFamily="34" charset="0"/>
              </a:rPr>
              <a:t>захворювань</a:t>
            </a:r>
            <a:r>
              <a:rPr lang="ru-RU" sz="7200" dirty="0">
                <a:solidFill>
                  <a:prstClr val="black">
                    <a:lumMod val="85000"/>
                    <a:lumOff val="15000"/>
                  </a:prstClr>
                </a:solidFill>
                <a:latin typeface="Arial Narrow" panose="020B0606020202030204" pitchFamily="34" charset="0"/>
              </a:rPr>
              <a:t> пародонта у </a:t>
            </a:r>
            <a:r>
              <a:rPr lang="ru-RU" sz="7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 Narrow" panose="020B0606020202030204" pitchFamily="34" charset="0"/>
              </a:rPr>
              <a:t>дорослих</a:t>
            </a:r>
            <a:r>
              <a:rPr lang="ru-RU" sz="7200" dirty="0">
                <a:solidFill>
                  <a:prstClr val="black">
                    <a:lumMod val="85000"/>
                    <a:lumOff val="15000"/>
                  </a:prstClr>
                </a:solidFill>
                <a:latin typeface="Arial Narrow" panose="020B0606020202030204" pitchFamily="34" charset="0"/>
              </a:rPr>
              <a:t> та </a:t>
            </a:r>
            <a:r>
              <a:rPr lang="ru-RU" sz="7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 Narrow" panose="020B0606020202030204" pitchFamily="34" charset="0"/>
              </a:rPr>
              <a:t>дітей</a:t>
            </a:r>
            <a:r>
              <a:rPr lang="ru-RU" sz="7200" dirty="0">
                <a:latin typeface="Arial Narrow" panose="020B0606020202030204" pitchFamily="34" charset="0"/>
              </a:rPr>
              <a:t>»</a:t>
            </a: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ru-RU" sz="7200" dirty="0" err="1">
                <a:latin typeface="Arial Narrow" panose="020B0606020202030204" pitchFamily="34" charset="0"/>
              </a:rPr>
              <a:t>експериментальна</a:t>
            </a:r>
            <a:r>
              <a:rPr lang="ru-RU" sz="7200" dirty="0">
                <a:latin typeface="Arial Narrow" panose="020B0606020202030204" pitchFamily="34" charset="0"/>
              </a:rPr>
              <a:t> </a:t>
            </a:r>
            <a:r>
              <a:rPr lang="ru-RU" sz="7200" dirty="0" err="1">
                <a:latin typeface="Arial Narrow" panose="020B0606020202030204" pitchFamily="34" charset="0"/>
              </a:rPr>
              <a:t>група</a:t>
            </a:r>
            <a:r>
              <a:rPr lang="ru-RU" sz="7200" dirty="0">
                <a:latin typeface="Arial Narrow" panose="020B0606020202030204" pitchFamily="34" charset="0"/>
              </a:rPr>
              <a:t> (ЕГ-1) – 13 </a:t>
            </a:r>
            <a:r>
              <a:rPr lang="ru-RU" sz="7200" dirty="0" err="1">
                <a:latin typeface="Arial Narrow" panose="020B0606020202030204" pitchFamily="34" charset="0"/>
              </a:rPr>
              <a:t>осіб</a:t>
            </a:r>
            <a:r>
              <a:rPr lang="ru-RU" sz="7200" dirty="0">
                <a:latin typeface="Arial Narrow" panose="020B0606020202030204" pitchFamily="34" charset="0"/>
              </a:rPr>
              <a:t>  </a:t>
            </a: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ru-RU" sz="7200" dirty="0" err="1">
                <a:latin typeface="Arial Narrow" panose="020B0606020202030204" pitchFamily="34" charset="0"/>
              </a:rPr>
              <a:t>контрольна</a:t>
            </a:r>
            <a:r>
              <a:rPr lang="ru-RU" sz="7200" dirty="0">
                <a:latin typeface="Arial Narrow" panose="020B0606020202030204" pitchFamily="34" charset="0"/>
              </a:rPr>
              <a:t>  (КГ-1) – 13 </a:t>
            </a:r>
            <a:r>
              <a:rPr lang="ru-RU" sz="7200" dirty="0" err="1">
                <a:latin typeface="Arial Narrow" panose="020B0606020202030204" pitchFamily="34" charset="0"/>
              </a:rPr>
              <a:t>осіб</a:t>
            </a:r>
            <a:endParaRPr lang="ru-RU" sz="7200" dirty="0">
              <a:latin typeface="Arial Narrow" panose="020B0606020202030204" pitchFamily="34" charset="0"/>
            </a:endParaRPr>
          </a:p>
          <a:p>
            <a:endParaRPr lang="ru-RU" dirty="0"/>
          </a:p>
        </p:txBody>
      </p:sp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4653042F-0648-45D5-85E0-E56D8934E2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520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305"/>
    </mc:Choice>
    <mc:Fallback>
      <p:transition spd="slow" advTm="473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7DD4BE-1AE6-4D84-A383-44D449344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3866" y="1272209"/>
            <a:ext cx="3718455" cy="1123121"/>
          </a:xfrm>
        </p:spPr>
        <p:txBody>
          <a:bodyPr>
            <a:normAutofit/>
          </a:bodyPr>
          <a:lstStyle/>
          <a:p>
            <a:r>
              <a:rPr lang="uk-UA" dirty="0">
                <a:solidFill>
                  <a:srgbClr val="FF0000"/>
                </a:solidFill>
                <a:latin typeface="Arial Black" panose="020B0A04020102020204" pitchFamily="34" charset="0"/>
              </a:rPr>
              <a:t>Контрольний етап</a:t>
            </a:r>
            <a:br>
              <a:rPr lang="uk-UA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endParaRPr lang="ru-RU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8A5A014-9B8F-4FA0-965A-4695AD3DC5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8504" y="1133061"/>
            <a:ext cx="5343687" cy="4742805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dirty="0" err="1">
                <a:latin typeface="Arial Narrow" panose="020B0606020202030204" pitchFamily="34" charset="0"/>
              </a:rPr>
              <a:t>Під</a:t>
            </a:r>
            <a:r>
              <a:rPr lang="ru-RU" dirty="0">
                <a:latin typeface="Arial Narrow" panose="020B0606020202030204" pitchFamily="34" charset="0"/>
              </a:rPr>
              <a:t> час </a:t>
            </a:r>
            <a:r>
              <a:rPr lang="ru-RU" dirty="0" err="1">
                <a:latin typeface="Arial Narrow" panose="020B0606020202030204" pitchFamily="34" charset="0"/>
              </a:rPr>
              <a:t>роботи</a:t>
            </a:r>
            <a:r>
              <a:rPr lang="ru-RU" dirty="0">
                <a:latin typeface="Arial Narrow" panose="020B0606020202030204" pitchFamily="34" charset="0"/>
              </a:rPr>
              <a:t> над </a:t>
            </a:r>
            <a:r>
              <a:rPr lang="ru-RU" dirty="0" err="1">
                <a:latin typeface="Arial Narrow" panose="020B0606020202030204" pitchFamily="34" charset="0"/>
              </a:rPr>
              <a:t>проєктами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слухачі</a:t>
            </a:r>
            <a:r>
              <a:rPr lang="ru-RU" dirty="0">
                <a:latin typeface="Arial Narrow" panose="020B0606020202030204" pitchFamily="34" charset="0"/>
              </a:rPr>
              <a:t> циклу </a:t>
            </a:r>
            <a:r>
              <a:rPr lang="ru-RU" dirty="0" err="1">
                <a:latin typeface="Arial Narrow" panose="020B0606020202030204" pitchFamily="34" charset="0"/>
              </a:rPr>
              <a:t>тематичного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удосконалення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медичного</a:t>
            </a:r>
            <a:r>
              <a:rPr lang="ru-RU" dirty="0">
                <a:latin typeface="Arial Narrow" panose="020B0606020202030204" pitchFamily="34" charset="0"/>
              </a:rPr>
              <a:t> напряму </a:t>
            </a:r>
            <a:r>
              <a:rPr lang="ru-RU" dirty="0" err="1">
                <a:latin typeface="Arial Narrow" panose="020B0606020202030204" pitchFamily="34" charset="0"/>
              </a:rPr>
              <a:t>демонстрували</a:t>
            </a:r>
            <a:r>
              <a:rPr lang="ru-RU" dirty="0">
                <a:latin typeface="Arial Narrow" panose="020B0606020202030204" pitchFamily="34" charset="0"/>
              </a:rPr>
              <a:t> не </a:t>
            </a:r>
            <a:r>
              <a:rPr lang="ru-RU" dirty="0" err="1">
                <a:latin typeface="Arial Narrow" panose="020B0606020202030204" pitchFamily="34" charset="0"/>
              </a:rPr>
              <a:t>лише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усвідомлення</a:t>
            </a:r>
            <a:r>
              <a:rPr lang="ru-RU" dirty="0">
                <a:latin typeface="Arial Narrow" panose="020B0606020202030204" pitchFamily="34" charset="0"/>
              </a:rPr>
              <a:t> ними </a:t>
            </a:r>
            <a:r>
              <a:rPr lang="ru-RU" dirty="0" err="1">
                <a:latin typeface="Arial Narrow" panose="020B0606020202030204" pitchFamily="34" charset="0"/>
              </a:rPr>
              <a:t>важливості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формування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професійних</a:t>
            </a:r>
            <a:r>
              <a:rPr lang="ru-RU" dirty="0">
                <a:latin typeface="Arial Narrow" panose="020B0606020202030204" pitchFamily="34" charset="0"/>
              </a:rPr>
              <a:t> компетентностей, а й </a:t>
            </a:r>
            <a:r>
              <a:rPr lang="ru-RU" dirty="0" err="1">
                <a:latin typeface="Arial Narrow" panose="020B0606020202030204" pitchFamily="34" charset="0"/>
              </a:rPr>
              <a:t>вміння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обирати</a:t>
            </a:r>
            <a:r>
              <a:rPr lang="ru-RU" dirty="0">
                <a:latin typeface="Arial Narrow" panose="020B0606020202030204" pitchFamily="34" charset="0"/>
              </a:rPr>
              <a:t> проблему </a:t>
            </a:r>
            <a:r>
              <a:rPr lang="ru-RU" dirty="0" err="1">
                <a:latin typeface="Arial Narrow" panose="020B0606020202030204" pitchFamily="34" charset="0"/>
              </a:rPr>
              <a:t>дослідження</a:t>
            </a:r>
            <a:r>
              <a:rPr lang="ru-RU" dirty="0">
                <a:latin typeface="Arial Narrow" panose="020B0606020202030204" pitchFamily="34" charset="0"/>
              </a:rPr>
              <a:t>; </a:t>
            </a:r>
            <a:r>
              <a:rPr lang="ru-RU" dirty="0" err="1">
                <a:latin typeface="Arial Narrow" panose="020B0606020202030204" pitchFamily="34" charset="0"/>
              </a:rPr>
              <a:t>збирати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необхідну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інформацію</a:t>
            </a:r>
            <a:r>
              <a:rPr lang="ru-RU" dirty="0">
                <a:latin typeface="Arial Narrow" panose="020B0606020202030204" pitchFamily="34" charset="0"/>
              </a:rPr>
              <a:t>; </a:t>
            </a:r>
            <a:r>
              <a:rPr lang="ru-RU" dirty="0" err="1">
                <a:latin typeface="Arial Narrow" panose="020B0606020202030204" pitchFamily="34" charset="0"/>
              </a:rPr>
              <a:t>знаходити</a:t>
            </a:r>
            <a:r>
              <a:rPr lang="ru-RU" dirty="0">
                <a:latin typeface="Arial Narrow" panose="020B0606020202030204" pitchFamily="34" charset="0"/>
              </a:rPr>
              <a:t> шляхи </a:t>
            </a:r>
            <a:r>
              <a:rPr lang="ru-RU" dirty="0" err="1">
                <a:latin typeface="Arial Narrow" panose="020B0606020202030204" pitchFamily="34" charset="0"/>
              </a:rPr>
              <a:t>розв’язання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проблеми</a:t>
            </a:r>
            <a:r>
              <a:rPr lang="ru-RU" dirty="0">
                <a:latin typeface="Arial Narrow" panose="020B0606020202030204" pitchFamily="34" charset="0"/>
              </a:rPr>
              <a:t>; </a:t>
            </a:r>
            <a:r>
              <a:rPr lang="ru-RU" dirty="0" err="1">
                <a:latin typeface="Arial Narrow" panose="020B0606020202030204" pitchFamily="34" charset="0"/>
              </a:rPr>
              <a:t>складати</a:t>
            </a:r>
            <a:r>
              <a:rPr lang="ru-RU" dirty="0">
                <a:latin typeface="Arial Narrow" panose="020B0606020202030204" pitchFamily="34" charset="0"/>
              </a:rPr>
              <a:t> план </a:t>
            </a:r>
            <a:r>
              <a:rPr lang="ru-RU" dirty="0" err="1">
                <a:latin typeface="Arial Narrow" panose="020B0606020202030204" pitchFamily="34" charset="0"/>
              </a:rPr>
              <a:t>дій</a:t>
            </a:r>
            <a:r>
              <a:rPr lang="ru-RU" dirty="0">
                <a:latin typeface="Arial Narrow" panose="020B0606020202030204" pitchFamily="34" charset="0"/>
              </a:rPr>
              <a:t>; </a:t>
            </a:r>
            <a:r>
              <a:rPr lang="ru-RU" dirty="0" err="1">
                <a:latin typeface="Arial Narrow" panose="020B0606020202030204" pitchFamily="34" charset="0"/>
              </a:rPr>
              <a:t>визначати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проблеми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під</a:t>
            </a:r>
            <a:r>
              <a:rPr lang="ru-RU" dirty="0">
                <a:latin typeface="Arial Narrow" panose="020B0606020202030204" pitchFamily="34" charset="0"/>
              </a:rPr>
              <a:t> час </a:t>
            </a:r>
            <a:r>
              <a:rPr lang="ru-RU" dirty="0" err="1">
                <a:latin typeface="Arial Narrow" panose="020B0606020202030204" pitchFamily="34" charset="0"/>
              </a:rPr>
              <a:t>підготовки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проєктів</a:t>
            </a:r>
            <a:r>
              <a:rPr lang="ru-RU" dirty="0">
                <a:latin typeface="Arial Narrow" panose="020B0606020202030204" pitchFamily="34" charset="0"/>
              </a:rPr>
              <a:t> та шляхи </a:t>
            </a:r>
            <a:r>
              <a:rPr lang="ru-RU" dirty="0" err="1">
                <a:latin typeface="Arial Narrow" panose="020B0606020202030204" pitchFamily="34" charset="0"/>
              </a:rPr>
              <a:t>їх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вирішення</a:t>
            </a:r>
            <a:r>
              <a:rPr lang="ru-RU" dirty="0">
                <a:latin typeface="Arial Narrow" panose="020B0606020202030204" pitchFamily="34" charset="0"/>
              </a:rPr>
              <a:t>; </a:t>
            </a:r>
            <a:r>
              <a:rPr lang="ru-RU" dirty="0" err="1">
                <a:latin typeface="Arial Narrow" panose="020B0606020202030204" pitchFamily="34" charset="0"/>
              </a:rPr>
              <a:t>координувати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дії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учасників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проєктної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діяльності</a:t>
            </a:r>
            <a:r>
              <a:rPr lang="ru-RU" dirty="0">
                <a:latin typeface="Arial Narrow" panose="020B0606020202030204" pitchFamily="34" charset="0"/>
              </a:rPr>
              <a:t>; </a:t>
            </a:r>
            <a:r>
              <a:rPr lang="ru-RU" dirty="0" err="1">
                <a:latin typeface="Arial Narrow" panose="020B0606020202030204" pitchFamily="34" charset="0"/>
              </a:rPr>
              <a:t>здійснювати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презентацію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проєктів</a:t>
            </a:r>
            <a:r>
              <a:rPr lang="ru-RU" dirty="0">
                <a:latin typeface="Arial Narrow" panose="020B0606020202030204" pitchFamily="34" charset="0"/>
              </a:rPr>
              <a:t> та </a:t>
            </a:r>
            <a:r>
              <a:rPr lang="ru-RU" dirty="0" err="1">
                <a:latin typeface="Arial Narrow" panose="020B0606020202030204" pitchFamily="34" charset="0"/>
              </a:rPr>
              <a:t>їх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експертну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оцінку</a:t>
            </a:r>
            <a:r>
              <a:rPr lang="ru-RU" dirty="0">
                <a:latin typeface="Arial Narrow" panose="020B0606020202030204" pitchFamily="34" charset="0"/>
              </a:rPr>
              <a:t>. Все </a:t>
            </a:r>
            <a:r>
              <a:rPr lang="ru-RU" dirty="0" err="1">
                <a:latin typeface="Arial Narrow" panose="020B0606020202030204" pitchFamily="34" charset="0"/>
              </a:rPr>
              <a:t>це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створювало</a:t>
            </a:r>
            <a:r>
              <a:rPr lang="ru-RU" dirty="0">
                <a:latin typeface="Arial Narrow" panose="020B0606020202030204" pitchFamily="34" charset="0"/>
              </a:rPr>
              <a:t> психолого-</a:t>
            </a:r>
            <a:r>
              <a:rPr lang="ru-RU" dirty="0" err="1">
                <a:latin typeface="Arial Narrow" panose="020B0606020202030204" pitchFamily="34" charset="0"/>
              </a:rPr>
              <a:t>педагогічні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передумови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розвитку</a:t>
            </a:r>
            <a:r>
              <a:rPr lang="ru-RU" dirty="0">
                <a:latin typeface="Arial Narrow" panose="020B0606020202030204" pitchFamily="34" charset="0"/>
              </a:rPr>
              <a:t> позитивного настрою занять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D5F6877-0C8E-48EA-9CFD-7CD2D7CA676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F7B88DC-576F-4BD5-B502-37BB45A4C2D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3975" y="3119453"/>
            <a:ext cx="4434694" cy="2853963"/>
          </a:xfrm>
          <a:prstGeom prst="rect">
            <a:avLst/>
          </a:prstGeom>
          <a:solidFill>
            <a:schemeClr val="accent1"/>
          </a:solidFill>
          <a:ln w="69850">
            <a:solidFill>
              <a:schemeClr val="accent1"/>
            </a:solidFill>
          </a:ln>
        </p:spPr>
      </p:pic>
      <p:pic>
        <p:nvPicPr>
          <p:cNvPr id="5" name="Звук 4">
            <a:hlinkClick r:id="" action="ppaction://media"/>
            <a:extLst>
              <a:ext uri="{FF2B5EF4-FFF2-40B4-BE49-F238E27FC236}">
                <a16:creationId xmlns:a16="http://schemas.microsoft.com/office/drawing/2014/main" id="{F1DAF3C8-3D51-4003-8500-F14E552C0E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897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182"/>
    </mc:Choice>
    <mc:Fallback>
      <p:transition spd="slow" advTm="471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80B105-F9BC-47FE-9E20-37E65A813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000103"/>
          </a:xfrm>
        </p:spPr>
        <p:txBody>
          <a:bodyPr>
            <a:normAutofit/>
          </a:bodyPr>
          <a:lstStyle/>
          <a:p>
            <a:r>
              <a:rPr lang="ru-RU" dirty="0" err="1">
                <a:solidFill>
                  <a:srgbClr val="FF0000"/>
                </a:solidFill>
                <a:latin typeface="Arial Black" panose="020B0A04020102020204" pitchFamily="34" charset="0"/>
              </a:rPr>
              <a:t>Контрольний</a:t>
            </a:r>
            <a:r>
              <a:rPr lang="ru-RU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ru-RU" dirty="0" err="1">
                <a:solidFill>
                  <a:srgbClr val="FF0000"/>
                </a:solidFill>
                <a:latin typeface="Arial Black" panose="020B0A04020102020204" pitchFamily="34" charset="0"/>
              </a:rPr>
              <a:t>етап</a:t>
            </a:r>
            <a:endParaRPr lang="ru-RU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F102A5F5-E07D-4B19-9F13-F2D273B2CE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667" y="1445733"/>
            <a:ext cx="5988690" cy="3966534"/>
          </a:xfrm>
          <a:solidFill>
            <a:srgbClr val="00B050"/>
          </a:solidFill>
          <a:ln w="82550">
            <a:solidFill>
              <a:schemeClr val="accent1"/>
            </a:solidFill>
          </a:ln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29847469-D2BA-4B46-9B16-98451B560B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74643" y="3001618"/>
            <a:ext cx="4234070" cy="2832652"/>
          </a:xfrm>
        </p:spPr>
        <p:txBody>
          <a:bodyPr>
            <a:noAutofit/>
          </a:bodyPr>
          <a:lstStyle/>
          <a:p>
            <a:pPr algn="just"/>
            <a:r>
              <a:rPr lang="ru-RU" sz="1400" dirty="0">
                <a:latin typeface="Arial Narrow" panose="020B0606020202030204" pitchFamily="34" charset="0"/>
              </a:rPr>
              <a:t>На практичному </a:t>
            </a:r>
            <a:r>
              <a:rPr lang="ru-RU" sz="1400" dirty="0" err="1">
                <a:latin typeface="Arial Narrow" panose="020B0606020202030204" pitchFamily="34" charset="0"/>
              </a:rPr>
              <a:t>занятті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b="1" dirty="0">
                <a:solidFill>
                  <a:srgbClr val="FF0000"/>
                </a:solidFill>
                <a:latin typeface="Arial Narrow" panose="020B0606020202030204" pitchFamily="34" charset="0"/>
              </a:rPr>
              <a:t>«</a:t>
            </a:r>
            <a:r>
              <a:rPr lang="ru-RU" sz="1400" b="1" dirty="0" err="1">
                <a:solidFill>
                  <a:srgbClr val="FF0000"/>
                </a:solidFill>
                <a:latin typeface="Arial Narrow" panose="020B0606020202030204" pitchFamily="34" charset="0"/>
              </a:rPr>
              <a:t>Техніка</a:t>
            </a:r>
            <a:r>
              <a:rPr lang="ru-RU" sz="1400" b="1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ru-RU" sz="1400" b="1" dirty="0" err="1">
                <a:solidFill>
                  <a:srgbClr val="FF0000"/>
                </a:solidFill>
                <a:latin typeface="Arial Narrow" panose="020B0606020202030204" pitchFamily="34" charset="0"/>
              </a:rPr>
              <a:t>вибіркового</a:t>
            </a:r>
            <a:r>
              <a:rPr lang="ru-RU" sz="1400" b="1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ru-RU" sz="1400" b="1" dirty="0" err="1">
                <a:solidFill>
                  <a:srgbClr val="FF0000"/>
                </a:solidFill>
                <a:latin typeface="Arial Narrow" panose="020B0606020202030204" pitchFamily="34" charset="0"/>
              </a:rPr>
              <a:t>пришліфовування</a:t>
            </a:r>
            <a:r>
              <a:rPr lang="ru-RU" sz="1400" b="1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ru-RU" sz="1400" b="1" dirty="0" err="1">
                <a:solidFill>
                  <a:srgbClr val="FF0000"/>
                </a:solidFill>
                <a:latin typeface="Arial Narrow" panose="020B0606020202030204" pitchFamily="34" charset="0"/>
              </a:rPr>
              <a:t>зубів</a:t>
            </a:r>
            <a:r>
              <a:rPr lang="ru-RU" sz="1400" b="1" dirty="0">
                <a:solidFill>
                  <a:srgbClr val="FF0000"/>
                </a:solidFill>
                <a:latin typeface="Arial Narrow" panose="020B0606020202030204" pitchFamily="34" charset="0"/>
              </a:rPr>
              <a:t>»</a:t>
            </a:r>
            <a:r>
              <a:rPr lang="ru-RU" sz="1400" dirty="0">
                <a:latin typeface="Arial Narrow" panose="020B0606020202030204" pitchFamily="34" charset="0"/>
              </a:rPr>
              <a:t>, метою </a:t>
            </a:r>
            <a:r>
              <a:rPr lang="ru-RU" sz="1400" dirty="0" err="1">
                <a:latin typeface="Arial Narrow" panose="020B0606020202030204" pitchFamily="34" charset="0"/>
              </a:rPr>
              <a:t>якого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було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вивчити</a:t>
            </a:r>
            <a:r>
              <a:rPr lang="ru-RU" sz="1400" dirty="0">
                <a:latin typeface="Arial Narrow" panose="020B0606020202030204" pitchFamily="34" charset="0"/>
              </a:rPr>
              <a:t> методики </a:t>
            </a:r>
            <a:r>
              <a:rPr lang="ru-RU" sz="1400" dirty="0" err="1">
                <a:latin typeface="Arial Narrow" panose="020B0606020202030204" pitchFamily="34" charset="0"/>
              </a:rPr>
              <a:t>вибіркового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пришліфовування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зубів</a:t>
            </a:r>
            <a:r>
              <a:rPr lang="ru-RU" sz="1400" dirty="0">
                <a:latin typeface="Arial Narrow" panose="020B0606020202030204" pitchFamily="34" charset="0"/>
              </a:rPr>
              <a:t> по </a:t>
            </a:r>
            <a:r>
              <a:rPr lang="en-US" sz="1400" dirty="0">
                <a:latin typeface="Arial Narrow" panose="020B0606020202030204" pitchFamily="34" charset="0"/>
              </a:rPr>
              <a:t>Schuyler, </a:t>
            </a:r>
            <a:r>
              <a:rPr lang="ru-RU" sz="1400" dirty="0">
                <a:latin typeface="Arial Narrow" panose="020B0606020202030204" pitchFamily="34" charset="0"/>
              </a:rPr>
              <a:t>та </a:t>
            </a:r>
            <a:r>
              <a:rPr lang="ru-RU" sz="1400" dirty="0" err="1">
                <a:latin typeface="Arial Narrow" panose="020B0606020202030204" pitchFamily="34" charset="0"/>
              </a:rPr>
              <a:t>також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ознайомитися</a:t>
            </a:r>
            <a:r>
              <a:rPr lang="ru-RU" sz="1400" dirty="0">
                <a:latin typeface="Arial Narrow" panose="020B0606020202030204" pitchFamily="34" charset="0"/>
              </a:rPr>
              <a:t> з </a:t>
            </a:r>
            <a:r>
              <a:rPr lang="ru-RU" sz="1400" dirty="0" err="1">
                <a:latin typeface="Arial Narrow" panose="020B0606020202030204" pitchFamily="34" charset="0"/>
              </a:rPr>
              <a:t>етапами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вибіркового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пришліфовування</a:t>
            </a:r>
            <a:r>
              <a:rPr lang="ru-RU" sz="1400" dirty="0">
                <a:latin typeface="Arial Narrow" panose="020B0606020202030204" pitchFamily="34" charset="0"/>
              </a:rPr>
              <a:t> за методикою, </a:t>
            </a:r>
            <a:r>
              <a:rPr lang="ru-RU" sz="1400" dirty="0" err="1">
                <a:latin typeface="Arial Narrow" panose="020B0606020202030204" pitchFamily="34" charset="0"/>
              </a:rPr>
              <a:t>запропонованою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en-US" sz="1400" dirty="0" err="1">
                <a:latin typeface="Arial Narrow" panose="020B0606020202030204" pitchFamily="34" charset="0"/>
              </a:rPr>
              <a:t>Jankelson</a:t>
            </a:r>
            <a:r>
              <a:rPr lang="en-US" sz="1400" dirty="0">
                <a:latin typeface="Arial Narrow" panose="020B0606020202030204" pitchFamily="34" charset="0"/>
              </a:rPr>
              <a:t>. </a:t>
            </a:r>
            <a:r>
              <a:rPr lang="ru-RU" sz="1400" dirty="0" err="1">
                <a:latin typeface="Arial Narrow" panose="020B0606020202030204" pitchFamily="34" charset="0"/>
              </a:rPr>
              <a:t>Після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виконання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практичної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роботи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здобувачі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освіти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мали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презентувати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свій</a:t>
            </a:r>
            <a:r>
              <a:rPr lang="ru-RU" sz="1400" dirty="0">
                <a:latin typeface="Arial Narrow" panose="020B0606020202030204" pitchFamily="34" charset="0"/>
              </a:rPr>
              <a:t> метод перед </a:t>
            </a:r>
            <a:r>
              <a:rPr lang="ru-RU" sz="1400" dirty="0" err="1">
                <a:latin typeface="Arial Narrow" panose="020B0606020202030204" pitchFamily="34" charset="0"/>
              </a:rPr>
              <a:t>всіма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іншими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групами</a:t>
            </a:r>
            <a:r>
              <a:rPr lang="ru-RU" sz="1400" dirty="0">
                <a:latin typeface="Arial Narrow" panose="020B0606020202030204" pitchFamily="34" charset="0"/>
              </a:rPr>
              <a:t>, але за </a:t>
            </a:r>
            <a:r>
              <a:rPr lang="ru-RU" sz="1400" dirty="0" err="1">
                <a:latin typeface="Arial Narrow" panose="020B0606020202030204" pitchFamily="34" charset="0"/>
              </a:rPr>
              <a:t>допомогою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тематичної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інфографіки</a:t>
            </a:r>
            <a:r>
              <a:rPr lang="ru-RU" sz="1400" dirty="0">
                <a:latin typeface="Arial Narrow" panose="020B0606020202030204" pitchFamily="34" charset="0"/>
              </a:rPr>
              <a:t> - схем, </a:t>
            </a:r>
            <a:r>
              <a:rPr lang="ru-RU" sz="1400" dirty="0" err="1">
                <a:latin typeface="Arial Narrow" panose="020B0606020202030204" pitchFamily="34" charset="0"/>
              </a:rPr>
              <a:t>діаграм</a:t>
            </a:r>
            <a:r>
              <a:rPr lang="ru-RU" sz="1400" dirty="0">
                <a:latin typeface="Arial Narrow" panose="020B0606020202030204" pitchFamily="34" charset="0"/>
              </a:rPr>
              <a:t>, </a:t>
            </a:r>
            <a:r>
              <a:rPr lang="ru-RU" sz="1400" dirty="0" err="1">
                <a:latin typeface="Arial Narrow" panose="020B0606020202030204" pitchFamily="34" charset="0"/>
              </a:rPr>
              <a:t>зображень</a:t>
            </a:r>
            <a:r>
              <a:rPr lang="ru-RU" sz="1400" dirty="0">
                <a:latin typeface="Arial Narrow" panose="020B0606020202030204" pitchFamily="34" charset="0"/>
              </a:rPr>
              <a:t> та </a:t>
            </a:r>
            <a:r>
              <a:rPr lang="ru-RU" sz="1400" dirty="0" err="1">
                <a:latin typeface="Arial Narrow" panose="020B0606020202030204" pitchFamily="34" charset="0"/>
              </a:rPr>
              <a:t>колажів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відобразити</a:t>
            </a:r>
            <a:r>
              <a:rPr lang="ru-RU" sz="1400" dirty="0">
                <a:latin typeface="Arial Narrow" panose="020B0606020202030204" pitchFamily="34" charset="0"/>
              </a:rPr>
              <a:t> структурно-</a:t>
            </a:r>
            <a:r>
              <a:rPr lang="ru-RU" sz="1400" dirty="0" err="1">
                <a:latin typeface="Arial Narrow" panose="020B0606020202030204" pitchFamily="34" charset="0"/>
              </a:rPr>
              <a:t>логічні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зв’язки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між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поняттями</a:t>
            </a:r>
            <a:r>
              <a:rPr lang="ru-RU" sz="1400" dirty="0">
                <a:latin typeface="Arial Narrow" panose="020B0606020202030204" pitchFamily="34" charset="0"/>
              </a:rPr>
              <a:t>, </a:t>
            </a:r>
            <a:r>
              <a:rPr lang="ru-RU" sz="1400" dirty="0" err="1">
                <a:latin typeface="Arial Narrow" panose="020B0606020202030204" pitchFamily="34" charset="0"/>
              </a:rPr>
              <a:t>виділити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ключові</a:t>
            </a:r>
            <a:r>
              <a:rPr lang="ru-RU" sz="1400" dirty="0">
                <a:latin typeface="Arial Narrow" panose="020B0606020202030204" pitchFamily="34" charset="0"/>
              </a:rPr>
              <a:t> характеристики кожного з них. </a:t>
            </a:r>
            <a:r>
              <a:rPr lang="ru-RU" sz="1400" dirty="0" err="1">
                <a:latin typeface="Arial Narrow" panose="020B0606020202030204" pitchFamily="34" charset="0"/>
              </a:rPr>
              <a:t>Слухачі</a:t>
            </a:r>
            <a:r>
              <a:rPr lang="ru-RU" sz="1400" dirty="0">
                <a:latin typeface="Arial Narrow" panose="020B0606020202030204" pitchFamily="34" charset="0"/>
              </a:rPr>
              <a:t> курсу </a:t>
            </a:r>
            <a:r>
              <a:rPr lang="ru-RU" sz="1400" dirty="0" err="1">
                <a:latin typeface="Arial Narrow" panose="020B0606020202030204" pitchFamily="34" charset="0"/>
              </a:rPr>
              <a:t>відмітили</a:t>
            </a:r>
            <a:r>
              <a:rPr lang="ru-RU" sz="1400" dirty="0">
                <a:latin typeface="Arial Narrow" panose="020B0606020202030204" pitchFamily="34" charset="0"/>
              </a:rPr>
              <a:t>, </a:t>
            </a:r>
            <a:r>
              <a:rPr lang="ru-RU" sz="1400" dirty="0" err="1">
                <a:latin typeface="Arial Narrow" panose="020B0606020202030204" pitchFamily="34" charset="0"/>
              </a:rPr>
              <a:t>що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узагальнюючи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інформацію</a:t>
            </a:r>
            <a:r>
              <a:rPr lang="ru-RU" sz="1400" dirty="0">
                <a:latin typeface="Arial Narrow" panose="020B0606020202030204" pitchFamily="34" charset="0"/>
              </a:rPr>
              <a:t> в </a:t>
            </a:r>
            <a:r>
              <a:rPr lang="ru-RU" sz="1400" dirty="0" err="1">
                <a:latin typeface="Arial Narrow" panose="020B0606020202030204" pitchFamily="34" charset="0"/>
              </a:rPr>
              <a:t>такий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спосіб</a:t>
            </a:r>
            <a:r>
              <a:rPr lang="ru-RU" sz="1400" dirty="0">
                <a:latin typeface="Arial Narrow" panose="020B0606020202030204" pitchFamily="34" charset="0"/>
              </a:rPr>
              <a:t>, </a:t>
            </a:r>
            <a:r>
              <a:rPr lang="ru-RU" sz="1400" dirty="0" err="1">
                <a:latin typeface="Arial Narrow" panose="020B0606020202030204" pitchFamily="34" charset="0"/>
              </a:rPr>
              <a:t>навчальний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матеріал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засвоюється</a:t>
            </a:r>
            <a:r>
              <a:rPr lang="ru-RU" sz="1400" dirty="0">
                <a:latin typeface="Arial Narrow" panose="020B0606020202030204" pitchFamily="34" charset="0"/>
              </a:rPr>
              <a:t> через </a:t>
            </a:r>
            <a:r>
              <a:rPr lang="ru-RU" sz="1400" dirty="0" err="1">
                <a:latin typeface="Arial Narrow" panose="020B0606020202030204" pitchFamily="34" charset="0"/>
              </a:rPr>
              <a:t>домінуючий</a:t>
            </a:r>
            <a:r>
              <a:rPr lang="ru-RU" sz="1400" dirty="0">
                <a:latin typeface="Arial Narrow" panose="020B0606020202030204" pitchFamily="34" charset="0"/>
              </a:rPr>
              <a:t> тип </a:t>
            </a:r>
            <a:r>
              <a:rPr lang="ru-RU" sz="1400" dirty="0" err="1">
                <a:latin typeface="Arial Narrow" panose="020B0606020202030204" pitchFamily="34" charset="0"/>
              </a:rPr>
              <a:t>інтелекту</a:t>
            </a:r>
            <a:r>
              <a:rPr lang="ru-RU" sz="1400" dirty="0">
                <a:latin typeface="Arial Narrow" panose="020B0606020202030204" pitchFamily="34" charset="0"/>
              </a:rPr>
              <a:t> - </a:t>
            </a:r>
            <a:r>
              <a:rPr lang="ru-RU" sz="1400" dirty="0" err="1">
                <a:latin typeface="Arial Narrow" panose="020B0606020202030204" pitchFamily="34" charset="0"/>
              </a:rPr>
              <a:t>візуалізацію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образів</a:t>
            </a:r>
            <a:r>
              <a:rPr lang="ru-RU" sz="1400" dirty="0">
                <a:latin typeface="Arial Narrow" panose="020B0606020202030204" pitchFamily="34" charset="0"/>
              </a:rPr>
              <a:t>, </a:t>
            </a:r>
            <a:r>
              <a:rPr lang="ru-RU" sz="1400" dirty="0" err="1">
                <a:latin typeface="Arial Narrow" panose="020B0606020202030204" pitchFamily="34" charset="0"/>
              </a:rPr>
              <a:t>асоціації</a:t>
            </a:r>
            <a:r>
              <a:rPr lang="ru-RU" sz="1400" dirty="0">
                <a:latin typeface="Arial Narrow" panose="020B0606020202030204" pitchFamily="34" charset="0"/>
              </a:rPr>
              <a:t>, </a:t>
            </a:r>
            <a:r>
              <a:rPr lang="ru-RU" sz="1400" dirty="0" err="1">
                <a:latin typeface="Arial Narrow" panose="020B0606020202030204" pitchFamily="34" charset="0"/>
              </a:rPr>
              <a:t>вплив</a:t>
            </a:r>
            <a:r>
              <a:rPr lang="ru-RU" sz="1400" dirty="0">
                <a:latin typeface="Arial Narrow" panose="020B0606020202030204" pitchFamily="34" charset="0"/>
              </a:rPr>
              <a:t> на </a:t>
            </a:r>
            <a:r>
              <a:rPr lang="ru-RU" sz="1400" dirty="0" err="1">
                <a:latin typeface="Arial Narrow" panose="020B0606020202030204" pitchFamily="34" charset="0"/>
              </a:rPr>
              <a:t>емоційну</a:t>
            </a:r>
            <a:r>
              <a:rPr lang="ru-RU" sz="1400" dirty="0">
                <a:latin typeface="Arial Narrow" panose="020B0606020202030204" pitchFamily="34" charset="0"/>
              </a:rPr>
              <a:t> сферу</a:t>
            </a:r>
          </a:p>
        </p:txBody>
      </p:sp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402F7051-E170-416E-B34A-5991EA5169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234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904"/>
    </mc:Choice>
    <mc:Fallback>
      <p:transition spd="slow" advTm="599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F4672F-47CE-4104-B460-4DD1136E5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800" dirty="0">
                <a:solidFill>
                  <a:srgbClr val="FF0000"/>
                </a:solidFill>
                <a:latin typeface="Arial Black" panose="020B0A04020102020204" pitchFamily="34" charset="0"/>
              </a:rPr>
              <a:t>Контрольний експеримент</a:t>
            </a:r>
            <a:endParaRPr lang="ru-RU" sz="28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8902F08-8499-47B9-B2A6-13149906C9DF}"/>
              </a:ext>
            </a:extLst>
          </p:cNvPr>
          <p:cNvSpPr>
            <a:spLocks noGrp="1"/>
          </p:cNvSpPr>
          <p:nvPr>
            <p:ph idx="1"/>
          </p:nvPr>
        </p:nvSpPr>
        <p:spPr/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endParaRPr lang="ru-RU" dirty="0"/>
          </a:p>
        </p:txBody>
      </p:sp>
      <p:sp>
        <p:nvSpPr>
          <p:cNvPr id="6" name="Блок-схема: перфолента 5">
            <a:extLst>
              <a:ext uri="{FF2B5EF4-FFF2-40B4-BE49-F238E27FC236}">
                <a16:creationId xmlns:a16="http://schemas.microsoft.com/office/drawing/2014/main" id="{4BAB1488-8F82-4E78-BBCA-AF12F967EE80}"/>
              </a:ext>
            </a:extLst>
          </p:cNvPr>
          <p:cNvSpPr/>
          <p:nvPr/>
        </p:nvSpPr>
        <p:spPr>
          <a:xfrm>
            <a:off x="2970987" y="2459630"/>
            <a:ext cx="8064758" cy="3308438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000" dirty="0" err="1">
                <a:latin typeface="Arial Narrow" panose="020B0606020202030204" pitchFamily="34" charset="0"/>
              </a:rPr>
              <a:t>Було</a:t>
            </a:r>
            <a:r>
              <a:rPr lang="ru-RU" sz="2000" dirty="0">
                <a:latin typeface="Arial Narrow" panose="020B0606020202030204" pitchFamily="34" charset="0"/>
              </a:rPr>
              <a:t> </a:t>
            </a:r>
            <a:r>
              <a:rPr lang="ru-RU" sz="2000" dirty="0" err="1">
                <a:latin typeface="Arial Narrow" panose="020B0606020202030204" pitchFamily="34" charset="0"/>
              </a:rPr>
              <a:t>зроблено</a:t>
            </a:r>
            <a:r>
              <a:rPr lang="ru-RU" sz="2000" dirty="0">
                <a:latin typeface="Arial Narrow" panose="020B0606020202030204" pitchFamily="34" charset="0"/>
              </a:rPr>
              <a:t> </a:t>
            </a:r>
            <a:r>
              <a:rPr lang="ru-RU" sz="2000" dirty="0" err="1">
                <a:latin typeface="Arial Narrow" panose="020B0606020202030204" pitchFamily="34" charset="0"/>
              </a:rPr>
              <a:t>диференціацію</a:t>
            </a:r>
            <a:r>
              <a:rPr lang="ru-RU" sz="2000" dirty="0">
                <a:latin typeface="Arial Narrow" panose="020B0606020202030204" pitchFamily="34" charset="0"/>
              </a:rPr>
              <a:t> </a:t>
            </a:r>
            <a:r>
              <a:rPr lang="ru-RU" sz="2000" dirty="0" err="1">
                <a:latin typeface="Arial Narrow" panose="020B0606020202030204" pitchFamily="34" charset="0"/>
              </a:rPr>
              <a:t>отриманих</a:t>
            </a:r>
            <a:r>
              <a:rPr lang="ru-RU" sz="2000" dirty="0">
                <a:latin typeface="Arial Narrow" panose="020B0606020202030204" pitchFamily="34" charset="0"/>
              </a:rPr>
              <a:t> </a:t>
            </a:r>
            <a:r>
              <a:rPr lang="ru-RU" sz="2000" dirty="0" err="1">
                <a:latin typeface="Arial Narrow" panose="020B0606020202030204" pitchFamily="34" charset="0"/>
              </a:rPr>
              <a:t>результатів</a:t>
            </a:r>
            <a:r>
              <a:rPr lang="ru-RU" sz="2000" dirty="0">
                <a:latin typeface="Arial Narrow" panose="020B0606020202030204" pitchFamily="34" charset="0"/>
              </a:rPr>
              <a:t> </a:t>
            </a:r>
            <a:r>
              <a:rPr lang="ru-RU" sz="2000" dirty="0" err="1">
                <a:latin typeface="Arial Narrow" panose="020B0606020202030204" pitchFamily="34" charset="0"/>
              </a:rPr>
              <a:t>рівня</a:t>
            </a:r>
            <a:r>
              <a:rPr lang="ru-RU" sz="2000" dirty="0">
                <a:latin typeface="Arial Narrow" panose="020B0606020202030204" pitchFamily="34" charset="0"/>
              </a:rPr>
              <a:t> </a:t>
            </a:r>
            <a:r>
              <a:rPr lang="ru-RU" sz="2000" dirty="0" err="1">
                <a:latin typeface="Arial Narrow" panose="020B0606020202030204" pitchFamily="34" charset="0"/>
              </a:rPr>
              <a:t>успішності</a:t>
            </a:r>
            <a:r>
              <a:rPr lang="ru-RU" sz="2000" dirty="0">
                <a:latin typeface="Arial Narrow" panose="020B0606020202030204" pitchFamily="34" charset="0"/>
              </a:rPr>
              <a:t> в ЕГ та КГ з результатами </a:t>
            </a:r>
            <a:r>
              <a:rPr lang="ru-RU" sz="2000" dirty="0" err="1">
                <a:latin typeface="Arial Narrow" panose="020B0606020202030204" pitchFamily="34" charset="0"/>
              </a:rPr>
              <a:t>констатувального</a:t>
            </a:r>
            <a:r>
              <a:rPr lang="ru-RU" sz="2000" dirty="0">
                <a:latin typeface="Arial Narrow" panose="020B0606020202030204" pitchFamily="34" charset="0"/>
              </a:rPr>
              <a:t> </a:t>
            </a:r>
            <a:r>
              <a:rPr lang="ru-RU" sz="2000" dirty="0" err="1">
                <a:latin typeface="Arial Narrow" panose="020B0606020202030204" pitchFamily="34" charset="0"/>
              </a:rPr>
              <a:t>етапу</a:t>
            </a:r>
            <a:r>
              <a:rPr lang="ru-RU" sz="2000" dirty="0">
                <a:latin typeface="Arial Narrow" panose="020B0606020202030204" pitchFamily="34" charset="0"/>
              </a:rPr>
              <a:t> </a:t>
            </a:r>
            <a:r>
              <a:rPr lang="ru-RU" sz="2000" dirty="0" err="1">
                <a:latin typeface="Arial Narrow" panose="020B0606020202030204" pitchFamily="34" charset="0"/>
              </a:rPr>
              <a:t>експерименту</a:t>
            </a:r>
            <a:r>
              <a:rPr lang="ru-RU" sz="2000" dirty="0">
                <a:latin typeface="Arial Narrow" panose="020B0606020202030204" pitchFamily="34" charset="0"/>
              </a:rPr>
              <a:t> та </a:t>
            </a:r>
            <a:r>
              <a:rPr lang="ru-RU" sz="2000" dirty="0" err="1">
                <a:latin typeface="Arial Narrow" panose="020B0606020202030204" pitchFamily="34" charset="0"/>
              </a:rPr>
              <a:t>було</a:t>
            </a:r>
            <a:r>
              <a:rPr lang="ru-RU" sz="2000" dirty="0">
                <a:latin typeface="Arial Narrow" panose="020B0606020202030204" pitchFamily="34" charset="0"/>
              </a:rPr>
              <a:t> </a:t>
            </a:r>
            <a:r>
              <a:rPr lang="ru-RU" sz="2000" dirty="0" err="1">
                <a:latin typeface="Arial Narrow" panose="020B0606020202030204" pitchFamily="34" charset="0"/>
              </a:rPr>
              <a:t>перевірено</a:t>
            </a:r>
            <a:r>
              <a:rPr lang="ru-RU" sz="2000" dirty="0">
                <a:latin typeface="Arial Narrow" panose="020B0606020202030204" pitchFamily="34" charset="0"/>
              </a:rPr>
              <a:t> </a:t>
            </a:r>
            <a:r>
              <a:rPr lang="ru-RU" sz="2000" dirty="0" err="1">
                <a:latin typeface="Arial Narrow" panose="020B0606020202030204" pitchFamily="34" charset="0"/>
              </a:rPr>
              <a:t>динаміку</a:t>
            </a:r>
            <a:r>
              <a:rPr lang="ru-RU" sz="2000" dirty="0">
                <a:latin typeface="Arial Narrow" panose="020B0606020202030204" pitchFamily="34" charset="0"/>
              </a:rPr>
              <a:t> у </a:t>
            </a:r>
            <a:r>
              <a:rPr lang="ru-RU" sz="2000" dirty="0" err="1">
                <a:latin typeface="Arial Narrow" panose="020B0606020202030204" pitchFamily="34" charset="0"/>
              </a:rPr>
              <a:t>підвищенні</a:t>
            </a:r>
            <a:r>
              <a:rPr lang="ru-RU" sz="2000" dirty="0">
                <a:latin typeface="Arial Narrow" panose="020B0606020202030204" pitchFamily="34" charset="0"/>
              </a:rPr>
              <a:t> </a:t>
            </a:r>
            <a:r>
              <a:rPr lang="ru-RU" sz="2000" dirty="0" err="1">
                <a:latin typeface="Arial Narrow" panose="020B0606020202030204" pitchFamily="34" charset="0"/>
              </a:rPr>
              <a:t>рівня</a:t>
            </a:r>
            <a:r>
              <a:rPr lang="ru-RU" sz="2000" dirty="0">
                <a:latin typeface="Arial Narrow" panose="020B0606020202030204" pitchFamily="34" charset="0"/>
              </a:rPr>
              <a:t> </a:t>
            </a:r>
            <a:r>
              <a:rPr lang="ru-RU" sz="2000" dirty="0" err="1">
                <a:latin typeface="Arial Narrow" panose="020B0606020202030204" pitchFamily="34" charset="0"/>
              </a:rPr>
              <a:t>знань</a:t>
            </a:r>
            <a:r>
              <a:rPr lang="ru-RU" sz="2000" dirty="0">
                <a:latin typeface="Arial Narrow" panose="020B0606020202030204" pitchFamily="34" charset="0"/>
              </a:rPr>
              <a:t>, </a:t>
            </a:r>
            <a:r>
              <a:rPr lang="ru-RU" sz="2000" dirty="0" err="1">
                <a:latin typeface="Arial Narrow" panose="020B0606020202030204" pitchFamily="34" charset="0"/>
              </a:rPr>
              <a:t>умінь</a:t>
            </a:r>
            <a:r>
              <a:rPr lang="ru-RU" sz="2000" dirty="0">
                <a:latin typeface="Arial Narrow" panose="020B0606020202030204" pitchFamily="34" charset="0"/>
              </a:rPr>
              <a:t> та </a:t>
            </a:r>
            <a:r>
              <a:rPr lang="ru-RU" sz="2000" dirty="0" err="1">
                <a:latin typeface="Arial Narrow" panose="020B0606020202030204" pitchFamily="34" charset="0"/>
              </a:rPr>
              <a:t>навичок</a:t>
            </a:r>
            <a:r>
              <a:rPr lang="ru-RU" sz="2000" dirty="0">
                <a:latin typeface="Arial Narrow" panose="020B0606020202030204" pitchFamily="34" charset="0"/>
              </a:rPr>
              <a:t> </a:t>
            </a:r>
            <a:r>
              <a:rPr lang="ru-RU" sz="2000" dirty="0" err="1">
                <a:latin typeface="Arial Narrow" panose="020B0606020202030204" pitchFamily="34" charset="0"/>
              </a:rPr>
              <a:t>здобувачів</a:t>
            </a:r>
            <a:r>
              <a:rPr lang="ru-RU" sz="2000" dirty="0">
                <a:latin typeface="Arial Narrow" panose="020B0606020202030204" pitchFamily="34" charset="0"/>
              </a:rPr>
              <a:t> </a:t>
            </a:r>
            <a:r>
              <a:rPr lang="ru-RU" sz="2000" dirty="0" err="1">
                <a:latin typeface="Arial Narrow" panose="020B0606020202030204" pitchFamily="34" charset="0"/>
              </a:rPr>
              <a:t>освіти</a:t>
            </a:r>
            <a:r>
              <a:rPr lang="ru-RU" sz="2000" dirty="0">
                <a:latin typeface="Arial Narrow" panose="020B0606020202030204" pitchFamily="34" charset="0"/>
              </a:rPr>
              <a:t> в ЕГ, коли ми </a:t>
            </a:r>
            <a:r>
              <a:rPr lang="ru-RU" sz="2000" dirty="0" err="1">
                <a:latin typeface="Arial Narrow" panose="020B0606020202030204" pitchFamily="34" charset="0"/>
              </a:rPr>
              <a:t>застосовуємо</a:t>
            </a:r>
            <a:r>
              <a:rPr lang="ru-RU" sz="2000" dirty="0">
                <a:latin typeface="Arial Narrow" panose="020B0606020202030204" pitchFamily="34" charset="0"/>
              </a:rPr>
              <a:t> </a:t>
            </a:r>
            <a:r>
              <a:rPr lang="ru-RU" sz="2000" dirty="0" err="1">
                <a:latin typeface="Arial Narrow" panose="020B0606020202030204" pitchFamily="34" charset="0"/>
              </a:rPr>
              <a:t>проєктну</a:t>
            </a:r>
            <a:r>
              <a:rPr lang="ru-RU" sz="2000" dirty="0">
                <a:latin typeface="Arial Narrow" panose="020B0606020202030204" pitchFamily="34" charset="0"/>
              </a:rPr>
              <a:t> </a:t>
            </a:r>
            <a:r>
              <a:rPr lang="ru-RU" sz="2000" dirty="0" err="1">
                <a:latin typeface="Arial Narrow" panose="020B0606020202030204" pitchFamily="34" charset="0"/>
              </a:rPr>
              <a:t>технологію</a:t>
            </a:r>
            <a:r>
              <a:rPr lang="ru-RU" sz="2000" dirty="0">
                <a:latin typeface="Arial Narrow" panose="020B0606020202030204" pitchFamily="34" charset="0"/>
              </a:rPr>
              <a:t> </a:t>
            </a:r>
            <a:r>
              <a:rPr lang="ru-RU" sz="2000" dirty="0" err="1">
                <a:latin typeface="Arial Narrow" panose="020B0606020202030204" pitchFamily="34" charset="0"/>
              </a:rPr>
              <a:t>навчання</a:t>
            </a:r>
            <a:r>
              <a:rPr lang="ru-RU" sz="2000" dirty="0">
                <a:latin typeface="Arial Narrow" panose="020B0606020202030204" pitchFamily="34" charset="0"/>
              </a:rPr>
              <a:t> </a:t>
            </a:r>
            <a:r>
              <a:rPr lang="ru-RU" sz="2000" dirty="0" err="1">
                <a:latin typeface="Arial Narrow" panose="020B0606020202030204" pitchFamily="34" charset="0"/>
              </a:rPr>
              <a:t>порівняно</a:t>
            </a:r>
            <a:r>
              <a:rPr lang="ru-RU" sz="2000" dirty="0">
                <a:latin typeface="Arial Narrow" panose="020B0606020202030204" pitchFamily="34" charset="0"/>
              </a:rPr>
              <a:t> з КГ. В ЕГ </a:t>
            </a:r>
            <a:r>
              <a:rPr lang="ru-RU" sz="2000" dirty="0" err="1">
                <a:latin typeface="Arial Narrow" panose="020B0606020202030204" pitchFamily="34" charset="0"/>
              </a:rPr>
              <a:t>показники</a:t>
            </a:r>
            <a:r>
              <a:rPr lang="ru-RU" sz="2000" dirty="0">
                <a:latin typeface="Arial Narrow" panose="020B0606020202030204" pitchFamily="34" charset="0"/>
              </a:rPr>
              <a:t> </a:t>
            </a:r>
            <a:r>
              <a:rPr lang="ru-RU" sz="2000" dirty="0" err="1">
                <a:latin typeface="Arial Narrow" panose="020B0606020202030204" pitchFamily="34" charset="0"/>
              </a:rPr>
              <a:t>підвищилися</a:t>
            </a:r>
            <a:r>
              <a:rPr lang="ru-RU" sz="2000" dirty="0">
                <a:latin typeface="Arial Narrow" panose="020B0606020202030204" pitchFamily="34" charset="0"/>
              </a:rPr>
              <a:t> на 0,4 </a:t>
            </a:r>
            <a:r>
              <a:rPr lang="ru-RU" sz="2000" dirty="0" err="1">
                <a:latin typeface="Arial Narrow" panose="020B0606020202030204" pitchFamily="34" charset="0"/>
              </a:rPr>
              <a:t>балів</a:t>
            </a:r>
            <a:r>
              <a:rPr lang="ru-RU" sz="2000" dirty="0">
                <a:latin typeface="Arial Narrow" panose="020B0606020202030204" pitchFamily="34" charset="0"/>
              </a:rPr>
              <a:t> </a:t>
            </a:r>
            <a:r>
              <a:rPr lang="ru-RU" sz="2000" dirty="0" err="1">
                <a:latin typeface="Arial Narrow" panose="020B0606020202030204" pitchFamily="34" charset="0"/>
              </a:rPr>
              <a:t>порівняно</a:t>
            </a:r>
            <a:r>
              <a:rPr lang="ru-RU" sz="2000" dirty="0">
                <a:latin typeface="Arial Narrow" panose="020B0606020202030204" pitchFamily="34" charset="0"/>
              </a:rPr>
              <a:t> з </a:t>
            </a:r>
            <a:r>
              <a:rPr lang="ru-RU" sz="2000" dirty="0" err="1">
                <a:latin typeface="Arial Narrow" panose="020B0606020202030204" pitchFamily="34" charset="0"/>
              </a:rPr>
              <a:t>констатувальним</a:t>
            </a:r>
            <a:r>
              <a:rPr lang="ru-RU" sz="2000" dirty="0">
                <a:latin typeface="Arial Narrow" panose="020B0606020202030204" pitchFamily="34" charset="0"/>
              </a:rPr>
              <a:t> </a:t>
            </a:r>
            <a:r>
              <a:rPr lang="ru-RU" sz="2000" dirty="0" err="1">
                <a:latin typeface="Arial Narrow" panose="020B0606020202030204" pitchFamily="34" charset="0"/>
              </a:rPr>
              <a:t>етапом</a:t>
            </a:r>
            <a:endParaRPr lang="ru-RU" sz="2000" dirty="0">
              <a:latin typeface="Arial Narrow" panose="020B0606020202030204" pitchFamily="34" charset="0"/>
            </a:endParaRPr>
          </a:p>
        </p:txBody>
      </p:sp>
      <p:sp>
        <p:nvSpPr>
          <p:cNvPr id="9" name="Блок-схема: решение 8">
            <a:extLst>
              <a:ext uri="{FF2B5EF4-FFF2-40B4-BE49-F238E27FC236}">
                <a16:creationId xmlns:a16="http://schemas.microsoft.com/office/drawing/2014/main" id="{AA78805E-0492-4158-8149-CB3BAEE461A0}"/>
              </a:ext>
            </a:extLst>
          </p:cNvPr>
          <p:cNvSpPr/>
          <p:nvPr/>
        </p:nvSpPr>
        <p:spPr>
          <a:xfrm>
            <a:off x="1295401" y="3429000"/>
            <a:ext cx="1675586" cy="1431235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>
                <a:latin typeface="Arial Narrow" panose="020B0606020202030204" pitchFamily="34" charset="0"/>
              </a:rPr>
              <a:t>Контрольний</a:t>
            </a:r>
            <a:endParaRPr lang="ru-RU" sz="1600" dirty="0">
              <a:latin typeface="Arial Narrow" panose="020B0606020202030204" pitchFamily="34" charset="0"/>
            </a:endParaRPr>
          </a:p>
        </p:txBody>
      </p:sp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D38B837F-7E8C-48A3-9C54-6B48298B65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860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073"/>
    </mc:Choice>
    <mc:Fallback>
      <p:transition spd="slow" advTm="390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96A02F-E5CF-4404-94F4-57E5C7E46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err="1">
                <a:solidFill>
                  <a:srgbClr val="FF0000"/>
                </a:solidFill>
                <a:latin typeface="Arial Black" panose="020B0A04020102020204" pitchFamily="34" charset="0"/>
              </a:rPr>
              <a:t>Результати</a:t>
            </a:r>
            <a:r>
              <a:rPr lang="ru-RU" sz="2800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ru-RU" sz="2800" dirty="0" err="1">
                <a:solidFill>
                  <a:srgbClr val="FF0000"/>
                </a:solidFill>
                <a:latin typeface="Arial Black" panose="020B0A04020102020204" pitchFamily="34" charset="0"/>
              </a:rPr>
              <a:t>дослідження</a:t>
            </a:r>
            <a:r>
              <a:rPr lang="ru-RU" sz="2800" dirty="0">
                <a:solidFill>
                  <a:srgbClr val="FF0000"/>
                </a:solidFill>
                <a:latin typeface="Arial Black" panose="020B0A04020102020204" pitchFamily="34" charset="0"/>
              </a:rPr>
              <a:t> на </a:t>
            </a:r>
            <a:br>
              <a:rPr lang="ru-RU" sz="2800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ru-RU" sz="2800" dirty="0">
                <a:solidFill>
                  <a:srgbClr val="FF0000"/>
                </a:solidFill>
                <a:latin typeface="Arial Black" panose="020B0A04020102020204" pitchFamily="34" charset="0"/>
              </a:rPr>
              <a:t>контрольному </a:t>
            </a:r>
            <a:r>
              <a:rPr lang="ru-RU" sz="2800" dirty="0" err="1">
                <a:solidFill>
                  <a:srgbClr val="FF0000"/>
                </a:solidFill>
                <a:latin typeface="Arial Black" panose="020B0A04020102020204" pitchFamily="34" charset="0"/>
              </a:rPr>
              <a:t>етапі</a:t>
            </a:r>
            <a:endParaRPr lang="ru-RU" sz="28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89C5076C-7D5C-4B4A-AFE4-8C123CE596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257959" y="3260034"/>
            <a:ext cx="5026355" cy="2615303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0CDC3AE-4048-4C52-BA81-0881033F7EFA}"/>
              </a:ext>
            </a:extLst>
          </p:cNvPr>
          <p:cNvSpPr/>
          <p:nvPr/>
        </p:nvSpPr>
        <p:spPr>
          <a:xfrm>
            <a:off x="1540570" y="2524539"/>
            <a:ext cx="9601195" cy="5367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err="1">
                <a:latin typeface="Arial Narrow" panose="020B0606020202030204" pitchFamily="34" charset="0"/>
              </a:rPr>
              <a:t>Результати</a:t>
            </a:r>
            <a:r>
              <a:rPr lang="ru-RU" sz="2000" dirty="0">
                <a:latin typeface="Arial Narrow" panose="020B0606020202030204" pitchFamily="34" charset="0"/>
              </a:rPr>
              <a:t> </a:t>
            </a:r>
            <a:r>
              <a:rPr lang="ru-RU" sz="2000" dirty="0" err="1">
                <a:latin typeface="Arial Narrow" panose="020B0606020202030204" pitchFamily="34" charset="0"/>
              </a:rPr>
              <a:t>якісної</a:t>
            </a:r>
            <a:r>
              <a:rPr lang="ru-RU" sz="2000" dirty="0">
                <a:latin typeface="Arial Narrow" panose="020B0606020202030204" pitchFamily="34" charset="0"/>
              </a:rPr>
              <a:t> </a:t>
            </a:r>
            <a:r>
              <a:rPr lang="ru-RU" sz="2000" dirty="0" err="1">
                <a:latin typeface="Arial Narrow" panose="020B0606020202030204" pitchFamily="34" charset="0"/>
              </a:rPr>
              <a:t>успішності</a:t>
            </a:r>
            <a:r>
              <a:rPr lang="ru-RU" sz="2000" dirty="0">
                <a:latin typeface="Arial Narrow" panose="020B0606020202030204" pitchFamily="34" charset="0"/>
              </a:rPr>
              <a:t> </a:t>
            </a:r>
            <a:r>
              <a:rPr lang="ru-RU" sz="2000" dirty="0" err="1">
                <a:latin typeface="Arial Narrow" panose="020B0606020202030204" pitchFamily="34" charset="0"/>
              </a:rPr>
              <a:t>слухачів</a:t>
            </a:r>
            <a:r>
              <a:rPr lang="ru-RU" sz="2000" dirty="0">
                <a:latin typeface="Arial Narrow" panose="020B0606020202030204" pitchFamily="34" charset="0"/>
              </a:rPr>
              <a:t>  ЕГ та КГ за 5-ти бальною шкалою</a:t>
            </a:r>
          </a:p>
        </p:txBody>
      </p:sp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5DA94FF6-E59F-42BC-94A7-DDE817D5DF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553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463"/>
    </mc:Choice>
    <mc:Fallback>
      <p:transition spd="slow" advTm="214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47E42A-D4B7-450B-8C36-BF76F6E3E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922" y="703836"/>
            <a:ext cx="10555356" cy="1303867"/>
          </a:xfrm>
        </p:spPr>
        <p:txBody>
          <a:bodyPr>
            <a:normAutofit/>
          </a:bodyPr>
          <a:lstStyle/>
          <a:p>
            <a:r>
              <a:rPr lang="ru-RU" sz="2800" dirty="0" err="1">
                <a:solidFill>
                  <a:srgbClr val="FF0000"/>
                </a:solidFill>
                <a:latin typeface="Arial Black" panose="020B0A04020102020204" pitchFamily="34" charset="0"/>
              </a:rPr>
              <a:t>Результати</a:t>
            </a:r>
            <a:r>
              <a:rPr lang="ru-RU" sz="2800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ru-RU" sz="2800" dirty="0" err="1">
                <a:solidFill>
                  <a:srgbClr val="FF0000"/>
                </a:solidFill>
                <a:latin typeface="Arial Black" panose="020B0A04020102020204" pitchFamily="34" charset="0"/>
              </a:rPr>
              <a:t>дослідження</a:t>
            </a:r>
            <a:r>
              <a:rPr lang="ru-RU" sz="2800" dirty="0">
                <a:solidFill>
                  <a:srgbClr val="FF0000"/>
                </a:solidFill>
                <a:latin typeface="Arial Black" panose="020B0A04020102020204" pitchFamily="34" charset="0"/>
              </a:rPr>
              <a:t> на </a:t>
            </a:r>
            <a:br>
              <a:rPr lang="ru-RU" sz="2800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ru-RU" sz="2800" dirty="0">
                <a:solidFill>
                  <a:srgbClr val="FF0000"/>
                </a:solidFill>
                <a:latin typeface="Arial Black" panose="020B0A04020102020204" pitchFamily="34" charset="0"/>
              </a:rPr>
              <a:t>контрольному </a:t>
            </a:r>
            <a:r>
              <a:rPr lang="ru-RU" sz="2800" dirty="0" err="1">
                <a:solidFill>
                  <a:srgbClr val="FF0000"/>
                </a:solidFill>
                <a:latin typeface="Arial Black" panose="020B0A04020102020204" pitchFamily="34" charset="0"/>
              </a:rPr>
              <a:t>етапі</a:t>
            </a:r>
            <a:endParaRPr lang="ru-RU" sz="28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D0A36FB-E931-4CDB-864A-C4DC372038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637722" y="3220278"/>
            <a:ext cx="4731928" cy="265559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0F6EE39-5515-4E08-AF55-5E6F3EB06186}"/>
              </a:ext>
            </a:extLst>
          </p:cNvPr>
          <p:cNvSpPr/>
          <p:nvPr/>
        </p:nvSpPr>
        <p:spPr>
          <a:xfrm>
            <a:off x="1063487" y="2494722"/>
            <a:ext cx="10157791" cy="5565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>
                <a:latin typeface="Arial Narrow" panose="020B0606020202030204" pitchFamily="34" charset="0"/>
              </a:rPr>
              <a:t>Порівняння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результатів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якісної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успішності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слухачів</a:t>
            </a:r>
            <a:r>
              <a:rPr lang="ru-RU" dirty="0">
                <a:latin typeface="Arial Narrow" panose="020B0606020202030204" pitchFamily="34" charset="0"/>
              </a:rPr>
              <a:t> ЕГ та КГ на </a:t>
            </a:r>
            <a:r>
              <a:rPr lang="ru-RU" dirty="0" err="1">
                <a:latin typeface="Arial Narrow" panose="020B0606020202030204" pitchFamily="34" charset="0"/>
              </a:rPr>
              <a:t>констатувальному</a:t>
            </a:r>
            <a:r>
              <a:rPr lang="ru-RU" dirty="0">
                <a:latin typeface="Arial Narrow" panose="020B0606020202030204" pitchFamily="34" charset="0"/>
              </a:rPr>
              <a:t> та </a:t>
            </a:r>
            <a:r>
              <a:rPr lang="ru-RU" dirty="0" err="1">
                <a:latin typeface="Arial Narrow" panose="020B0606020202030204" pitchFamily="34" charset="0"/>
              </a:rPr>
              <a:t>формувальному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етапах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експерименту</a:t>
            </a:r>
            <a:endParaRPr lang="ru-RU" dirty="0">
              <a:latin typeface="Arial Narrow" panose="020B0606020202030204" pitchFamily="34" charset="0"/>
            </a:endParaRPr>
          </a:p>
        </p:txBody>
      </p:sp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4E14E352-D557-498C-AFD0-D0A08DF419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880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494"/>
    </mc:Choice>
    <mc:Fallback>
      <p:transition spd="slow" advTm="224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689B39-FDA6-458A-A892-AF5742C55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err="1">
                <a:solidFill>
                  <a:srgbClr val="FF0000"/>
                </a:solidFill>
                <a:latin typeface="Arial Black" panose="020B0A04020102020204" pitchFamily="34" charset="0"/>
              </a:rPr>
              <a:t>Висновки</a:t>
            </a:r>
            <a:endParaRPr lang="ru-RU" sz="32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37FA672-7232-47A3-9C3E-03063AD050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2"/>
            <a:ext cx="9707216" cy="3318936"/>
          </a:xfrm>
        </p:spPr>
        <p:txBody>
          <a:bodyPr>
            <a:normAutofit/>
          </a:bodyPr>
          <a:lstStyle/>
          <a:p>
            <a:pPr algn="just"/>
            <a:r>
              <a:rPr lang="ru-RU" sz="2200" dirty="0">
                <a:latin typeface="Arial Narrow" panose="020B0606020202030204" pitchFamily="34" charset="0"/>
              </a:rPr>
              <a:t>1. </a:t>
            </a:r>
            <a:r>
              <a:rPr lang="ru-RU" sz="2200" dirty="0" err="1">
                <a:latin typeface="Arial Narrow" panose="020B0606020202030204" pitchFamily="34" charset="0"/>
              </a:rPr>
              <a:t>Було</a:t>
            </a:r>
            <a:r>
              <a:rPr lang="ru-RU" sz="2200" dirty="0">
                <a:latin typeface="Arial Narrow" panose="020B0606020202030204" pitchFamily="34" charset="0"/>
              </a:rPr>
              <a:t> доведено </a:t>
            </a:r>
            <a:r>
              <a:rPr lang="ru-RU" sz="2200" dirty="0" err="1">
                <a:latin typeface="Arial Narrow" panose="020B0606020202030204" pitchFamily="34" charset="0"/>
              </a:rPr>
              <a:t>що</a:t>
            </a:r>
            <a:r>
              <a:rPr lang="ru-RU" sz="2200" dirty="0">
                <a:latin typeface="Arial Narrow" panose="020B0606020202030204" pitchFamily="34" charset="0"/>
              </a:rPr>
              <a:t> </a:t>
            </a:r>
            <a:r>
              <a:rPr lang="ru-RU" sz="2200" dirty="0" err="1">
                <a:latin typeface="Arial Narrow" panose="020B0606020202030204" pitchFamily="34" charset="0"/>
              </a:rPr>
              <a:t>використання</a:t>
            </a:r>
            <a:r>
              <a:rPr lang="ru-RU" sz="2200" dirty="0">
                <a:latin typeface="Arial Narrow" panose="020B0606020202030204" pitchFamily="34" charset="0"/>
              </a:rPr>
              <a:t> </a:t>
            </a:r>
            <a:r>
              <a:rPr lang="ru-RU" sz="2200" dirty="0" err="1">
                <a:latin typeface="Arial Narrow" panose="020B0606020202030204" pitchFamily="34" charset="0"/>
              </a:rPr>
              <a:t>проєктної</a:t>
            </a:r>
            <a:r>
              <a:rPr lang="ru-RU" sz="2200" dirty="0">
                <a:latin typeface="Arial Narrow" panose="020B0606020202030204" pitchFamily="34" charset="0"/>
              </a:rPr>
              <a:t> </a:t>
            </a:r>
            <a:r>
              <a:rPr lang="ru-RU" sz="2200" dirty="0" err="1">
                <a:latin typeface="Arial Narrow" panose="020B0606020202030204" pitchFamily="34" charset="0"/>
              </a:rPr>
              <a:t>технології</a:t>
            </a:r>
            <a:r>
              <a:rPr lang="ru-RU" sz="2200" dirty="0">
                <a:latin typeface="Arial Narrow" panose="020B0606020202030204" pitchFamily="34" charset="0"/>
              </a:rPr>
              <a:t> </a:t>
            </a:r>
            <a:r>
              <a:rPr lang="ru-RU" sz="2200" dirty="0" err="1">
                <a:latin typeface="Arial Narrow" panose="020B0606020202030204" pitchFamily="34" charset="0"/>
              </a:rPr>
              <a:t>навчання</a:t>
            </a:r>
            <a:r>
              <a:rPr lang="ru-RU" sz="2200" dirty="0">
                <a:latin typeface="Arial Narrow" panose="020B0606020202030204" pitchFamily="34" charset="0"/>
              </a:rPr>
              <a:t> при </a:t>
            </a:r>
            <a:r>
              <a:rPr lang="ru-RU" sz="2200" dirty="0" err="1">
                <a:latin typeface="Arial Narrow" panose="020B0606020202030204" pitchFamily="34" charset="0"/>
              </a:rPr>
              <a:t>викладанні</a:t>
            </a:r>
            <a:r>
              <a:rPr lang="ru-RU" sz="2200" dirty="0">
                <a:latin typeface="Arial Narrow" panose="020B0606020202030204" pitchFamily="34" charset="0"/>
              </a:rPr>
              <a:t> циклу ТУ позитивно </a:t>
            </a:r>
            <a:r>
              <a:rPr lang="ru-RU" sz="2200" dirty="0" err="1">
                <a:latin typeface="Arial Narrow" panose="020B0606020202030204" pitchFamily="34" charset="0"/>
              </a:rPr>
              <a:t>впливає</a:t>
            </a:r>
            <a:r>
              <a:rPr lang="ru-RU" sz="2200" dirty="0">
                <a:latin typeface="Arial Narrow" panose="020B0606020202030204" pitchFamily="34" charset="0"/>
              </a:rPr>
              <a:t> на </a:t>
            </a:r>
            <a:r>
              <a:rPr lang="ru-RU" sz="2200" dirty="0" err="1">
                <a:latin typeface="Arial Narrow" panose="020B0606020202030204" pitchFamily="34" charset="0"/>
              </a:rPr>
              <a:t>активізацію</a:t>
            </a:r>
            <a:r>
              <a:rPr lang="ru-RU" sz="2200" dirty="0">
                <a:latin typeface="Arial Narrow" panose="020B0606020202030204" pitchFamily="34" charset="0"/>
              </a:rPr>
              <a:t> </a:t>
            </a:r>
            <a:r>
              <a:rPr lang="ru-RU" sz="2200" dirty="0" err="1">
                <a:latin typeface="Arial Narrow" panose="020B0606020202030204" pitchFamily="34" charset="0"/>
              </a:rPr>
              <a:t>професійного</a:t>
            </a:r>
            <a:r>
              <a:rPr lang="ru-RU" sz="2200" dirty="0">
                <a:latin typeface="Arial Narrow" panose="020B0606020202030204" pitchFamily="34" charset="0"/>
              </a:rPr>
              <a:t> </a:t>
            </a:r>
            <a:r>
              <a:rPr lang="ru-RU" sz="2200" dirty="0" err="1">
                <a:latin typeface="Arial Narrow" panose="020B0606020202030204" pitchFamily="34" charset="0"/>
              </a:rPr>
              <a:t>розвитку</a:t>
            </a:r>
            <a:r>
              <a:rPr lang="ru-RU" sz="2200" dirty="0">
                <a:latin typeface="Arial Narrow" panose="020B0606020202030204" pitchFamily="34" charset="0"/>
              </a:rPr>
              <a:t> </a:t>
            </a:r>
            <a:r>
              <a:rPr lang="ru-RU" sz="2200" dirty="0" err="1">
                <a:latin typeface="Arial Narrow" panose="020B0606020202030204" pitchFamily="34" charset="0"/>
              </a:rPr>
              <a:t>слухачів</a:t>
            </a:r>
            <a:r>
              <a:rPr lang="ru-RU" sz="2200" dirty="0">
                <a:latin typeface="Arial Narrow" panose="020B0606020202030204" pitchFamily="34" charset="0"/>
              </a:rPr>
              <a:t> </a:t>
            </a:r>
            <a:r>
              <a:rPr lang="ru-RU" sz="2200" dirty="0" err="1">
                <a:latin typeface="Arial Narrow" panose="020B0606020202030204" pitchFamily="34" charset="0"/>
              </a:rPr>
              <a:t>медичного</a:t>
            </a:r>
            <a:r>
              <a:rPr lang="ru-RU" sz="2200" dirty="0">
                <a:latin typeface="Arial Narrow" panose="020B0606020202030204" pitchFamily="34" charset="0"/>
              </a:rPr>
              <a:t> напряму та </a:t>
            </a:r>
            <a:r>
              <a:rPr lang="ru-RU" sz="2200" dirty="0" err="1">
                <a:latin typeface="Arial Narrow" panose="020B0606020202030204" pitchFamily="34" charset="0"/>
              </a:rPr>
              <a:t>сприяє</a:t>
            </a:r>
            <a:r>
              <a:rPr lang="ru-RU" sz="2200" dirty="0">
                <a:latin typeface="Arial Narrow" panose="020B0606020202030204" pitchFamily="34" charset="0"/>
              </a:rPr>
              <a:t> </a:t>
            </a:r>
            <a:r>
              <a:rPr lang="ru-RU" sz="2200" dirty="0" err="1">
                <a:latin typeface="Arial Narrow" panose="020B0606020202030204" pitchFamily="34" charset="0"/>
              </a:rPr>
              <a:t>формуванню</a:t>
            </a:r>
            <a:r>
              <a:rPr lang="ru-RU" sz="2200" dirty="0">
                <a:latin typeface="Arial Narrow" panose="020B0606020202030204" pitchFamily="34" charset="0"/>
              </a:rPr>
              <a:t> </a:t>
            </a:r>
            <a:r>
              <a:rPr lang="ru-RU" sz="2200" dirty="0" err="1">
                <a:latin typeface="Arial Narrow" panose="020B0606020202030204" pitchFamily="34" charset="0"/>
              </a:rPr>
              <a:t>професійних</a:t>
            </a:r>
            <a:r>
              <a:rPr lang="ru-RU" sz="2200" dirty="0">
                <a:latin typeface="Arial Narrow" panose="020B0606020202030204" pitchFamily="34" charset="0"/>
              </a:rPr>
              <a:t> компетентностей</a:t>
            </a:r>
          </a:p>
          <a:p>
            <a:pPr algn="just"/>
            <a:r>
              <a:rPr lang="ru-RU" sz="2200" dirty="0">
                <a:latin typeface="Arial Narrow" panose="020B0606020202030204" pitchFamily="34" charset="0"/>
              </a:rPr>
              <a:t>2. При </a:t>
            </a:r>
            <a:r>
              <a:rPr lang="ru-RU" sz="2200" dirty="0" err="1">
                <a:latin typeface="Arial Narrow" panose="020B0606020202030204" pitchFamily="34" charset="0"/>
              </a:rPr>
              <a:t>порівняльній</a:t>
            </a:r>
            <a:r>
              <a:rPr lang="ru-RU" sz="2200" dirty="0">
                <a:latin typeface="Arial Narrow" panose="020B0606020202030204" pitchFamily="34" charset="0"/>
              </a:rPr>
              <a:t> </a:t>
            </a:r>
            <a:r>
              <a:rPr lang="ru-RU" sz="2200" dirty="0" err="1">
                <a:latin typeface="Arial Narrow" panose="020B0606020202030204" pitchFamily="34" charset="0"/>
              </a:rPr>
              <a:t>оцінці</a:t>
            </a:r>
            <a:r>
              <a:rPr lang="ru-RU" sz="2200" dirty="0">
                <a:latin typeface="Arial Narrow" panose="020B0606020202030204" pitchFamily="34" charset="0"/>
              </a:rPr>
              <a:t> </a:t>
            </a:r>
            <a:r>
              <a:rPr lang="ru-RU" sz="2200" dirty="0" err="1">
                <a:latin typeface="Arial Narrow" panose="020B0606020202030204" pitchFamily="34" charset="0"/>
              </a:rPr>
              <a:t>результатів</a:t>
            </a:r>
            <a:r>
              <a:rPr lang="ru-RU" sz="2200" dirty="0">
                <a:latin typeface="Arial Narrow" panose="020B0606020202030204" pitchFamily="34" charset="0"/>
              </a:rPr>
              <a:t> </a:t>
            </a:r>
            <a:r>
              <a:rPr lang="ru-RU" sz="2200" dirty="0" err="1">
                <a:latin typeface="Arial Narrow" panose="020B0606020202030204" pitchFamily="34" charset="0"/>
              </a:rPr>
              <a:t>успішності</a:t>
            </a:r>
            <a:r>
              <a:rPr lang="ru-RU" sz="2200" dirty="0">
                <a:latin typeface="Arial Narrow" panose="020B0606020202030204" pitchFamily="34" charset="0"/>
              </a:rPr>
              <a:t> </a:t>
            </a:r>
            <a:r>
              <a:rPr lang="ru-RU" sz="2200" dirty="0" err="1">
                <a:latin typeface="Arial Narrow" panose="020B0606020202030204" pitchFamily="34" charset="0"/>
              </a:rPr>
              <a:t>слухачів</a:t>
            </a:r>
            <a:r>
              <a:rPr lang="ru-RU" sz="2200" dirty="0">
                <a:latin typeface="Arial Narrow" panose="020B0606020202030204" pitchFamily="34" charset="0"/>
              </a:rPr>
              <a:t> циклу ТУ в </a:t>
            </a:r>
            <a:r>
              <a:rPr lang="ru-RU" sz="2200" dirty="0" err="1">
                <a:latin typeface="Arial Narrow" panose="020B0606020202030204" pitchFamily="34" charset="0"/>
              </a:rPr>
              <a:t>експериментальній</a:t>
            </a:r>
            <a:r>
              <a:rPr lang="ru-RU" sz="2200" dirty="0">
                <a:latin typeface="Arial Narrow" panose="020B0606020202030204" pitchFamily="34" charset="0"/>
              </a:rPr>
              <a:t> та </a:t>
            </a:r>
            <a:r>
              <a:rPr lang="ru-RU" sz="2200" dirty="0" err="1">
                <a:latin typeface="Arial Narrow" panose="020B0606020202030204" pitchFamily="34" charset="0"/>
              </a:rPr>
              <a:t>контрольній</a:t>
            </a:r>
            <a:r>
              <a:rPr lang="ru-RU" sz="2200" dirty="0">
                <a:latin typeface="Arial Narrow" panose="020B0606020202030204" pitchFamily="34" charset="0"/>
              </a:rPr>
              <a:t> </a:t>
            </a:r>
            <a:r>
              <a:rPr lang="ru-RU" sz="2200" dirty="0" err="1">
                <a:latin typeface="Arial Narrow" panose="020B0606020202030204" pitchFamily="34" charset="0"/>
              </a:rPr>
              <a:t>групах</a:t>
            </a:r>
            <a:r>
              <a:rPr lang="ru-RU" sz="2200" dirty="0">
                <a:latin typeface="Arial Narrow" panose="020B0606020202030204" pitchFamily="34" charset="0"/>
              </a:rPr>
              <a:t> на контрольному </a:t>
            </a:r>
            <a:r>
              <a:rPr lang="ru-RU" sz="2200" dirty="0" err="1">
                <a:latin typeface="Arial Narrow" panose="020B0606020202030204" pitchFamily="34" charset="0"/>
              </a:rPr>
              <a:t>етапі</a:t>
            </a:r>
            <a:r>
              <a:rPr lang="ru-RU" sz="2200" dirty="0">
                <a:latin typeface="Arial Narrow" panose="020B0606020202030204" pitchFamily="34" charset="0"/>
              </a:rPr>
              <a:t> </a:t>
            </a:r>
            <a:r>
              <a:rPr lang="ru-RU" sz="2200" dirty="0" err="1">
                <a:latin typeface="Arial Narrow" panose="020B0606020202030204" pitchFamily="34" charset="0"/>
              </a:rPr>
              <a:t>експерименту</a:t>
            </a:r>
            <a:r>
              <a:rPr lang="ru-RU" sz="2200" dirty="0">
                <a:latin typeface="Arial Narrow" panose="020B0606020202030204" pitchFamily="34" charset="0"/>
              </a:rPr>
              <a:t> </a:t>
            </a:r>
            <a:r>
              <a:rPr lang="ru-RU" sz="2200" dirty="0" err="1">
                <a:latin typeface="Arial Narrow" panose="020B0606020202030204" pitchFamily="34" charset="0"/>
              </a:rPr>
              <a:t>можна</a:t>
            </a:r>
            <a:r>
              <a:rPr lang="ru-RU" sz="2200" dirty="0">
                <a:latin typeface="Arial Narrow" panose="020B0606020202030204" pitchFamily="34" charset="0"/>
              </a:rPr>
              <a:t> </a:t>
            </a:r>
            <a:r>
              <a:rPr lang="ru-RU" sz="2200" dirty="0" err="1">
                <a:latin typeface="Arial Narrow" panose="020B0606020202030204" pitchFamily="34" charset="0"/>
              </a:rPr>
              <a:t>зробити</a:t>
            </a:r>
            <a:r>
              <a:rPr lang="ru-RU" sz="2200" dirty="0">
                <a:latin typeface="Arial Narrow" panose="020B0606020202030204" pitchFamily="34" charset="0"/>
              </a:rPr>
              <a:t> </a:t>
            </a:r>
            <a:r>
              <a:rPr lang="ru-RU" sz="2200" dirty="0" err="1">
                <a:latin typeface="Arial Narrow" panose="020B0606020202030204" pitchFamily="34" charset="0"/>
              </a:rPr>
              <a:t>висновок</a:t>
            </a:r>
            <a:r>
              <a:rPr lang="ru-RU" sz="2200" dirty="0">
                <a:latin typeface="Arial Narrow" panose="020B0606020202030204" pitchFamily="34" charset="0"/>
              </a:rPr>
              <a:t> про те, </a:t>
            </a:r>
            <a:r>
              <a:rPr lang="ru-RU" sz="2200" dirty="0" err="1">
                <a:latin typeface="Arial Narrow" panose="020B0606020202030204" pitchFamily="34" charset="0"/>
              </a:rPr>
              <a:t>що</a:t>
            </a:r>
            <a:r>
              <a:rPr lang="ru-RU" sz="2200" dirty="0">
                <a:latin typeface="Arial Narrow" panose="020B0606020202030204" pitchFamily="34" charset="0"/>
              </a:rPr>
              <a:t> в ЕГ </a:t>
            </a:r>
            <a:r>
              <a:rPr lang="ru-RU" sz="2200" dirty="0" err="1">
                <a:latin typeface="Arial Narrow" panose="020B0606020202030204" pitchFamily="34" charset="0"/>
              </a:rPr>
              <a:t>показники</a:t>
            </a:r>
            <a:r>
              <a:rPr lang="ru-RU" sz="2200" dirty="0">
                <a:latin typeface="Arial Narrow" panose="020B0606020202030204" pitchFamily="34" charset="0"/>
              </a:rPr>
              <a:t> </a:t>
            </a:r>
            <a:r>
              <a:rPr lang="ru-RU" sz="2200" dirty="0" err="1">
                <a:latin typeface="Arial Narrow" panose="020B0606020202030204" pitchFamily="34" charset="0"/>
              </a:rPr>
              <a:t>підвищилися</a:t>
            </a:r>
            <a:r>
              <a:rPr lang="ru-RU" sz="2200" dirty="0">
                <a:latin typeface="Arial Narrow" panose="020B0606020202030204" pitchFamily="34" charset="0"/>
              </a:rPr>
              <a:t> на 0,4 </a:t>
            </a:r>
            <a:r>
              <a:rPr lang="ru-RU" sz="2200" dirty="0" err="1">
                <a:latin typeface="Arial Narrow" panose="020B0606020202030204" pitchFamily="34" charset="0"/>
              </a:rPr>
              <a:t>бали</a:t>
            </a:r>
            <a:r>
              <a:rPr lang="ru-RU" sz="2200" dirty="0">
                <a:latin typeface="Arial Narrow" panose="020B0606020202030204" pitchFamily="34" charset="0"/>
              </a:rPr>
              <a:t> </a:t>
            </a:r>
            <a:r>
              <a:rPr lang="ru-RU" sz="2200" dirty="0" err="1">
                <a:latin typeface="Arial Narrow" panose="020B0606020202030204" pitchFamily="34" charset="0"/>
              </a:rPr>
              <a:t>порівняно</a:t>
            </a:r>
            <a:r>
              <a:rPr lang="ru-RU" sz="2200" dirty="0">
                <a:latin typeface="Arial Narrow" panose="020B0606020202030204" pitchFamily="34" charset="0"/>
              </a:rPr>
              <a:t> з </a:t>
            </a:r>
            <a:r>
              <a:rPr lang="ru-RU" sz="2200" dirty="0" err="1">
                <a:latin typeface="Arial Narrow" panose="020B0606020202030204" pitchFamily="34" charset="0"/>
              </a:rPr>
              <a:t>констатувальним</a:t>
            </a:r>
            <a:r>
              <a:rPr lang="ru-RU" sz="2200" dirty="0">
                <a:latin typeface="Arial Narrow" panose="020B0606020202030204" pitchFamily="34" charset="0"/>
              </a:rPr>
              <a:t> </a:t>
            </a:r>
            <a:r>
              <a:rPr lang="ru-RU" sz="2200" dirty="0" err="1">
                <a:latin typeface="Arial Narrow" panose="020B0606020202030204" pitchFamily="34" charset="0"/>
              </a:rPr>
              <a:t>етапом</a:t>
            </a:r>
            <a:r>
              <a:rPr lang="ru-RU" sz="2200" dirty="0">
                <a:latin typeface="Arial Narrow" panose="020B0606020202030204" pitchFamily="34" charset="0"/>
              </a:rPr>
              <a:t> (3,6 </a:t>
            </a:r>
            <a:r>
              <a:rPr lang="ru-RU" sz="2200" dirty="0" err="1">
                <a:latin typeface="Arial Narrow" panose="020B0606020202030204" pitchFamily="34" charset="0"/>
              </a:rPr>
              <a:t>балів</a:t>
            </a:r>
            <a:r>
              <a:rPr lang="ru-RU" sz="2200" dirty="0">
                <a:latin typeface="Arial Narrow" panose="020B0606020202030204" pitchFamily="34" charset="0"/>
              </a:rPr>
              <a:t> до </a:t>
            </a:r>
            <a:r>
              <a:rPr lang="ru-RU" sz="2200" dirty="0" err="1">
                <a:latin typeface="Arial Narrow" panose="020B0606020202030204" pitchFamily="34" charset="0"/>
              </a:rPr>
              <a:t>експерименту</a:t>
            </a:r>
            <a:r>
              <a:rPr lang="ru-RU" sz="2200" dirty="0">
                <a:latin typeface="Arial Narrow" panose="020B0606020202030204" pitchFamily="34" charset="0"/>
              </a:rPr>
              <a:t>, 4,0 </a:t>
            </a:r>
            <a:r>
              <a:rPr lang="ru-RU" sz="2200" dirty="0" err="1">
                <a:latin typeface="Arial Narrow" panose="020B0606020202030204" pitchFamily="34" charset="0"/>
              </a:rPr>
              <a:t>бали</a:t>
            </a:r>
            <a:r>
              <a:rPr lang="ru-RU" sz="2200" dirty="0">
                <a:latin typeface="Arial Narrow" panose="020B0606020202030204" pitchFamily="34" charset="0"/>
              </a:rPr>
              <a:t> </a:t>
            </a:r>
            <a:r>
              <a:rPr lang="ru-RU" sz="2200" dirty="0" err="1">
                <a:latin typeface="Arial Narrow" panose="020B0606020202030204" pitchFamily="34" charset="0"/>
              </a:rPr>
              <a:t>після</a:t>
            </a:r>
            <a:r>
              <a:rPr lang="ru-RU" sz="2200" dirty="0">
                <a:latin typeface="Arial Narrow" panose="020B0606020202030204" pitchFamily="34" charset="0"/>
              </a:rPr>
              <a:t> </a:t>
            </a:r>
            <a:r>
              <a:rPr lang="ru-RU" sz="2200" dirty="0" err="1">
                <a:latin typeface="Arial Narrow" panose="020B0606020202030204" pitchFamily="34" charset="0"/>
              </a:rPr>
              <a:t>експерименту</a:t>
            </a:r>
            <a:r>
              <a:rPr lang="ru-RU" sz="2200" dirty="0">
                <a:latin typeface="Arial Narrow" panose="020B0606020202030204" pitchFamily="34" charset="0"/>
              </a:rPr>
              <a:t>) </a:t>
            </a:r>
          </a:p>
          <a:p>
            <a:endParaRPr lang="ru-RU" dirty="0"/>
          </a:p>
        </p:txBody>
      </p:sp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C25753BC-10F6-4D79-96BD-4AEEDF84B8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156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399"/>
    </mc:Choice>
    <mc:Fallback>
      <p:transition spd="slow" advTm="553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DC1EAB-4E79-4040-AF5F-07208C5A4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800" dirty="0">
                <a:solidFill>
                  <a:srgbClr val="FF0000"/>
                </a:solidFill>
                <a:latin typeface="Arial Black" panose="020B0A04020102020204" pitchFamily="34" charset="0"/>
              </a:rPr>
              <a:t>Використані джерела</a:t>
            </a:r>
            <a:endParaRPr lang="ru-RU" sz="28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636019-8774-41EB-9755-91A660F2BE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3730" y="2556932"/>
            <a:ext cx="10068339" cy="3318936"/>
          </a:xfrm>
        </p:spPr>
        <p:txBody>
          <a:bodyPr>
            <a:normAutofit fontScale="25000" lnSpcReduction="20000"/>
          </a:bodyPr>
          <a:lstStyle/>
          <a:p>
            <a:pPr algn="just"/>
            <a:r>
              <a:rPr lang="en-US" sz="5600" dirty="0">
                <a:latin typeface="Arial Narrow" panose="020B0606020202030204" pitchFamily="34" charset="0"/>
              </a:rPr>
              <a:t>Simon B. Healthcare Project Management 101 : Experts Share Techniques, Examples and Future Outlook / Becky Simon // </a:t>
            </a:r>
            <a:r>
              <a:rPr lang="ru-RU" sz="5600" dirty="0">
                <a:latin typeface="Arial Narrow" panose="020B0606020202030204" pitchFamily="34" charset="0"/>
              </a:rPr>
              <a:t>Сайт </a:t>
            </a:r>
            <a:r>
              <a:rPr lang="en-US" sz="5600" dirty="0">
                <a:latin typeface="Arial Narrow" panose="020B0606020202030204" pitchFamily="34" charset="0"/>
              </a:rPr>
              <a:t>Smartsheet.com / Published on Feb 06, 2020 / </a:t>
            </a:r>
            <a:r>
              <a:rPr lang="ru-RU" sz="5600" dirty="0" err="1">
                <a:latin typeface="Arial Narrow" panose="020B0606020202030204" pitchFamily="34" charset="0"/>
              </a:rPr>
              <a:t>Інтернет</a:t>
            </a:r>
            <a:r>
              <a:rPr lang="ru-RU" sz="5600" dirty="0">
                <a:latin typeface="Arial Narrow" panose="020B0606020202030204" pitchFamily="34" charset="0"/>
              </a:rPr>
              <a:t>-ресурс : </a:t>
            </a:r>
            <a:r>
              <a:rPr lang="en-US" sz="5600" dirty="0">
                <a:latin typeface="Arial Narrow" panose="020B0606020202030204" pitchFamily="34" charset="0"/>
              </a:rPr>
              <a:t>https://www.smartsheet.com/content/healthcare-project-management</a:t>
            </a:r>
          </a:p>
          <a:p>
            <a:pPr algn="just"/>
            <a:r>
              <a:rPr lang="ru-RU" sz="5600" dirty="0">
                <a:latin typeface="Arial Narrow" panose="020B0606020202030204" pitchFamily="34" charset="0"/>
              </a:rPr>
              <a:t>Зеленцова Т. В. Метод проектов как активная технология в преподавании психологии / Т. В. Зеленцова // Личность, семья и общество : вопросы педагогики и психологии : сб. ст. по матер. </a:t>
            </a:r>
            <a:r>
              <a:rPr lang="en-US" sz="5600" dirty="0">
                <a:latin typeface="Arial Narrow" panose="020B0606020202030204" pitchFamily="34" charset="0"/>
              </a:rPr>
              <a:t>XII </a:t>
            </a:r>
            <a:r>
              <a:rPr lang="ru-RU" sz="5600" dirty="0" err="1">
                <a:latin typeface="Arial Narrow" panose="020B0606020202030204" pitchFamily="34" charset="0"/>
              </a:rPr>
              <a:t>междунар</a:t>
            </a:r>
            <a:r>
              <a:rPr lang="ru-RU" sz="5600" dirty="0">
                <a:latin typeface="Arial Narrow" panose="020B0606020202030204" pitchFamily="34" charset="0"/>
              </a:rPr>
              <a:t>. науч.-</a:t>
            </a:r>
            <a:r>
              <a:rPr lang="ru-RU" sz="5600" dirty="0" err="1">
                <a:latin typeface="Arial Narrow" panose="020B0606020202030204" pitchFamily="34" charset="0"/>
              </a:rPr>
              <a:t>практ</a:t>
            </a:r>
            <a:r>
              <a:rPr lang="ru-RU" sz="5600" dirty="0">
                <a:latin typeface="Arial Narrow" panose="020B0606020202030204" pitchFamily="34" charset="0"/>
              </a:rPr>
              <a:t>. </a:t>
            </a:r>
            <a:r>
              <a:rPr lang="ru-RU" sz="5600" dirty="0" err="1">
                <a:latin typeface="Arial Narrow" panose="020B0606020202030204" pitchFamily="34" charset="0"/>
              </a:rPr>
              <a:t>Конф</a:t>
            </a:r>
            <a:r>
              <a:rPr lang="ru-RU" sz="5600" dirty="0">
                <a:latin typeface="Arial Narrow" panose="020B0606020202030204" pitchFamily="34" charset="0"/>
              </a:rPr>
              <a:t>, Новосибирск. - Часть </a:t>
            </a:r>
            <a:r>
              <a:rPr lang="en-US" sz="5600" dirty="0">
                <a:latin typeface="Arial Narrow" panose="020B0606020202030204" pitchFamily="34" charset="0"/>
              </a:rPr>
              <a:t>II. - </a:t>
            </a:r>
            <a:r>
              <a:rPr lang="ru-RU" sz="5600" dirty="0">
                <a:latin typeface="Arial Narrow" panose="020B0606020202030204" pitchFamily="34" charset="0"/>
              </a:rPr>
              <a:t>Новосибирск : </a:t>
            </a:r>
            <a:r>
              <a:rPr lang="ru-RU" sz="5600" dirty="0" err="1">
                <a:latin typeface="Arial Narrow" panose="020B0606020202030204" pitchFamily="34" charset="0"/>
              </a:rPr>
              <a:t>СибАК</a:t>
            </a:r>
            <a:r>
              <a:rPr lang="ru-RU" sz="5600" dirty="0">
                <a:latin typeface="Arial Narrow" panose="020B0606020202030204" pitchFamily="34" charset="0"/>
              </a:rPr>
              <a:t>, 2012</a:t>
            </a:r>
          </a:p>
          <a:p>
            <a:pPr algn="just"/>
            <a:r>
              <a:rPr lang="ru-RU" sz="5600" dirty="0" err="1">
                <a:latin typeface="Arial Narrow" panose="020B0606020202030204" pitchFamily="34" charset="0"/>
              </a:rPr>
              <a:t>Інноваційна</a:t>
            </a:r>
            <a:r>
              <a:rPr lang="ru-RU" sz="5600" dirty="0">
                <a:latin typeface="Arial Narrow" panose="020B0606020202030204" pitchFamily="34" charset="0"/>
              </a:rPr>
              <a:t> та </a:t>
            </a:r>
            <a:r>
              <a:rPr lang="ru-RU" sz="5600" dirty="0" err="1">
                <a:latin typeface="Arial Narrow" panose="020B0606020202030204" pitchFamily="34" charset="0"/>
              </a:rPr>
              <a:t>інформаційна</a:t>
            </a:r>
            <a:r>
              <a:rPr lang="ru-RU" sz="5600" dirty="0">
                <a:latin typeface="Arial Narrow" panose="020B0606020202030204" pitchFamily="34" charset="0"/>
              </a:rPr>
              <a:t> </a:t>
            </a:r>
            <a:r>
              <a:rPr lang="ru-RU" sz="5600" dirty="0" err="1">
                <a:latin typeface="Arial Narrow" panose="020B0606020202030204" pitchFamily="34" charset="0"/>
              </a:rPr>
              <a:t>складова</a:t>
            </a:r>
            <a:r>
              <a:rPr lang="ru-RU" sz="5600" dirty="0">
                <a:latin typeface="Arial Narrow" panose="020B0606020202030204" pitchFamily="34" charset="0"/>
              </a:rPr>
              <a:t> </a:t>
            </a:r>
            <a:r>
              <a:rPr lang="ru-RU" sz="5600" dirty="0" err="1">
                <a:latin typeface="Arial Narrow" panose="020B0606020202030204" pitchFamily="34" charset="0"/>
              </a:rPr>
              <a:t>навчання</a:t>
            </a:r>
            <a:r>
              <a:rPr lang="ru-RU" sz="5600" dirty="0">
                <a:latin typeface="Arial Narrow" panose="020B0606020202030204" pitchFamily="34" charset="0"/>
              </a:rPr>
              <a:t> </a:t>
            </a:r>
            <a:r>
              <a:rPr lang="ru-RU" sz="5600" dirty="0" err="1">
                <a:latin typeface="Arial Narrow" panose="020B0606020202030204" pitchFamily="34" charset="0"/>
              </a:rPr>
              <a:t>лікаря</a:t>
            </a:r>
            <a:r>
              <a:rPr lang="ru-RU" sz="5600" dirty="0">
                <a:latin typeface="Arial Narrow" panose="020B0606020202030204" pitchFamily="34" charset="0"/>
              </a:rPr>
              <a:t>-стоматолога на </a:t>
            </a:r>
            <a:r>
              <a:rPr lang="ru-RU" sz="5600" dirty="0" err="1">
                <a:latin typeface="Arial Narrow" panose="020B0606020202030204" pitchFamily="34" charset="0"/>
              </a:rPr>
              <a:t>циклі</a:t>
            </a:r>
            <a:r>
              <a:rPr lang="ru-RU" sz="5600" dirty="0">
                <a:latin typeface="Arial Narrow" panose="020B0606020202030204" pitchFamily="34" charset="0"/>
              </a:rPr>
              <a:t> </a:t>
            </a:r>
            <a:r>
              <a:rPr lang="ru-RU" sz="5600" dirty="0" err="1">
                <a:latin typeface="Arial Narrow" panose="020B0606020202030204" pitchFamily="34" charset="0"/>
              </a:rPr>
              <a:t>тематичного</a:t>
            </a:r>
            <a:r>
              <a:rPr lang="ru-RU" sz="5600" dirty="0">
                <a:latin typeface="Arial Narrow" panose="020B0606020202030204" pitchFamily="34" charset="0"/>
              </a:rPr>
              <a:t> </a:t>
            </a:r>
            <a:r>
              <a:rPr lang="ru-RU" sz="5600" dirty="0" err="1">
                <a:latin typeface="Arial Narrow" panose="020B0606020202030204" pitchFamily="34" charset="0"/>
              </a:rPr>
              <a:t>удосконалення</a:t>
            </a:r>
            <a:r>
              <a:rPr lang="ru-RU" sz="5600" dirty="0">
                <a:latin typeface="Arial Narrow" panose="020B0606020202030204" pitchFamily="34" charset="0"/>
              </a:rPr>
              <a:t> / О. М. </a:t>
            </a:r>
            <a:r>
              <a:rPr lang="ru-RU" sz="5600" dirty="0" err="1">
                <a:latin typeface="Arial Narrow" panose="020B0606020202030204" pitchFamily="34" charset="0"/>
              </a:rPr>
              <a:t>Немеш</a:t>
            </a:r>
            <a:r>
              <a:rPr lang="ru-RU" sz="5600" dirty="0">
                <a:latin typeface="Arial Narrow" panose="020B0606020202030204" pitchFamily="34" charset="0"/>
              </a:rPr>
              <a:t>, З. М. Гонта, І. В. </a:t>
            </a:r>
            <a:r>
              <a:rPr lang="ru-RU" sz="5600" dirty="0" err="1">
                <a:latin typeface="Arial Narrow" panose="020B0606020202030204" pitchFamily="34" charset="0"/>
              </a:rPr>
              <a:t>Шилівський</a:t>
            </a:r>
            <a:r>
              <a:rPr lang="ru-RU" sz="5600" dirty="0">
                <a:latin typeface="Arial Narrow" panose="020B0606020202030204" pitchFamily="34" charset="0"/>
              </a:rPr>
              <a:t>, К. А. Мороз // </a:t>
            </a:r>
            <a:r>
              <a:rPr lang="ru-RU" sz="5600" dirty="0" err="1">
                <a:latin typeface="Arial Narrow" panose="020B0606020202030204" pitchFamily="34" charset="0"/>
              </a:rPr>
              <a:t>Концептуальні</a:t>
            </a:r>
            <a:r>
              <a:rPr lang="ru-RU" sz="5600" dirty="0">
                <a:latin typeface="Arial Narrow" panose="020B0606020202030204" pitchFamily="34" charset="0"/>
              </a:rPr>
              <a:t> шляхи </a:t>
            </a:r>
            <a:r>
              <a:rPr lang="ru-RU" sz="5600" dirty="0" err="1">
                <a:latin typeface="Arial Narrow" panose="020B0606020202030204" pitchFamily="34" charset="0"/>
              </a:rPr>
              <a:t>розвитку</a:t>
            </a:r>
            <a:r>
              <a:rPr lang="ru-RU" sz="5600" dirty="0">
                <a:latin typeface="Arial Narrow" panose="020B0606020202030204" pitchFamily="34" charset="0"/>
              </a:rPr>
              <a:t> науки та </a:t>
            </a:r>
            <a:r>
              <a:rPr lang="ru-RU" sz="5600" dirty="0" err="1">
                <a:latin typeface="Arial Narrow" panose="020B0606020202030204" pitchFamily="34" charset="0"/>
              </a:rPr>
              <a:t>освіти</a:t>
            </a:r>
            <a:r>
              <a:rPr lang="ru-RU" sz="5600" dirty="0">
                <a:latin typeface="Arial Narrow" panose="020B0606020202030204" pitchFamily="34" charset="0"/>
              </a:rPr>
              <a:t> : </a:t>
            </a:r>
            <a:r>
              <a:rPr lang="ru-RU" sz="5600" dirty="0" err="1">
                <a:latin typeface="Arial Narrow" panose="020B0606020202030204" pitchFamily="34" charset="0"/>
              </a:rPr>
              <a:t>матеріали</a:t>
            </a:r>
            <a:r>
              <a:rPr lang="ru-RU" sz="5600" dirty="0">
                <a:latin typeface="Arial Narrow" panose="020B0606020202030204" pitchFamily="34" charset="0"/>
              </a:rPr>
              <a:t> </a:t>
            </a:r>
            <a:r>
              <a:rPr lang="ru-RU" sz="5600" dirty="0" err="1">
                <a:latin typeface="Arial Narrow" panose="020B0606020202030204" pitchFamily="34" charset="0"/>
              </a:rPr>
              <a:t>Міжнар</a:t>
            </a:r>
            <a:r>
              <a:rPr lang="ru-RU" sz="5600" dirty="0">
                <a:latin typeface="Arial Narrow" panose="020B0606020202030204" pitchFamily="34" charset="0"/>
              </a:rPr>
              <a:t>. наук. </a:t>
            </a:r>
            <a:r>
              <a:rPr lang="ru-RU" sz="5600" dirty="0" err="1">
                <a:latin typeface="Arial Narrow" panose="020B0606020202030204" pitchFamily="34" charset="0"/>
              </a:rPr>
              <a:t>конференції</a:t>
            </a:r>
            <a:r>
              <a:rPr lang="ru-RU" sz="5600" dirty="0">
                <a:latin typeface="Arial Narrow" panose="020B0606020202030204" pitchFamily="34" charset="0"/>
              </a:rPr>
              <a:t>, м. </a:t>
            </a:r>
            <a:r>
              <a:rPr lang="ru-RU" sz="5600" dirty="0" err="1">
                <a:latin typeface="Arial Narrow" panose="020B0606020202030204" pitchFamily="34" charset="0"/>
              </a:rPr>
              <a:t>Львів</a:t>
            </a:r>
            <a:r>
              <a:rPr lang="ru-RU" sz="5600" dirty="0">
                <a:latin typeface="Arial Narrow" panose="020B0606020202030204" pitchFamily="34" charset="0"/>
              </a:rPr>
              <a:t>, 12-13 лютого 2020 р. - </a:t>
            </a:r>
            <a:r>
              <a:rPr lang="ru-RU" sz="5600" dirty="0" err="1">
                <a:latin typeface="Arial Narrow" panose="020B0606020202030204" pitchFamily="34" charset="0"/>
              </a:rPr>
              <a:t>Львів</a:t>
            </a:r>
            <a:r>
              <a:rPr lang="ru-RU" sz="5600" dirty="0">
                <a:latin typeface="Arial Narrow" panose="020B0606020202030204" pitchFamily="34" charset="0"/>
              </a:rPr>
              <a:t>; 2020. - С. 47-48</a:t>
            </a:r>
          </a:p>
          <a:p>
            <a:pPr algn="just"/>
            <a:r>
              <a:rPr lang="ru-RU" sz="5600" dirty="0" err="1">
                <a:latin typeface="Arial Narrow" panose="020B0606020202030204" pitchFamily="34" charset="0"/>
              </a:rPr>
              <a:t>Лісовий</a:t>
            </a:r>
            <a:r>
              <a:rPr lang="ru-RU" sz="5600" dirty="0">
                <a:latin typeface="Arial Narrow" panose="020B0606020202030204" pitchFamily="34" charset="0"/>
              </a:rPr>
              <a:t> В. М. </a:t>
            </a:r>
            <a:r>
              <a:rPr lang="ru-RU" sz="5600" dirty="0" err="1">
                <a:latin typeface="Arial Narrow" panose="020B0606020202030204" pitchFamily="34" charset="0"/>
              </a:rPr>
              <a:t>Медична</a:t>
            </a:r>
            <a:r>
              <a:rPr lang="ru-RU" sz="5600" dirty="0">
                <a:latin typeface="Arial Narrow" panose="020B0606020202030204" pitchFamily="34" charset="0"/>
              </a:rPr>
              <a:t> </a:t>
            </a:r>
            <a:r>
              <a:rPr lang="ru-RU" sz="5600" dirty="0" err="1">
                <a:latin typeface="Arial Narrow" panose="020B0606020202030204" pitchFamily="34" charset="0"/>
              </a:rPr>
              <a:t>електронна</a:t>
            </a:r>
            <a:r>
              <a:rPr lang="ru-RU" sz="5600" dirty="0">
                <a:latin typeface="Arial Narrow" panose="020B0606020202030204" pitchFamily="34" charset="0"/>
              </a:rPr>
              <a:t> </a:t>
            </a:r>
            <a:r>
              <a:rPr lang="ru-RU" sz="5600" dirty="0" err="1">
                <a:latin typeface="Arial Narrow" panose="020B0606020202030204" pitchFamily="34" charset="0"/>
              </a:rPr>
              <a:t>освіта</a:t>
            </a:r>
            <a:r>
              <a:rPr lang="ru-RU" sz="5600" dirty="0">
                <a:latin typeface="Arial Narrow" panose="020B0606020202030204" pitchFamily="34" charset="0"/>
              </a:rPr>
              <a:t> як </a:t>
            </a:r>
            <a:r>
              <a:rPr lang="ru-RU" sz="5600" dirty="0" err="1">
                <a:latin typeface="Arial Narrow" panose="020B0606020202030204" pitchFamily="34" charset="0"/>
              </a:rPr>
              <a:t>сучасний</a:t>
            </a:r>
            <a:r>
              <a:rPr lang="ru-RU" sz="5600" dirty="0">
                <a:latin typeface="Arial Narrow" panose="020B0606020202030204" pitchFamily="34" charset="0"/>
              </a:rPr>
              <a:t> </a:t>
            </a:r>
            <a:r>
              <a:rPr lang="ru-RU" sz="5600" dirty="0" err="1">
                <a:latin typeface="Arial Narrow" panose="020B0606020202030204" pitchFamily="34" charset="0"/>
              </a:rPr>
              <a:t>інноваційний</a:t>
            </a:r>
            <a:r>
              <a:rPr lang="ru-RU" sz="5600" dirty="0">
                <a:latin typeface="Arial Narrow" panose="020B0606020202030204" pitchFamily="34" charset="0"/>
              </a:rPr>
              <a:t> </a:t>
            </a:r>
            <a:r>
              <a:rPr lang="ru-RU" sz="5600" dirty="0" err="1">
                <a:latin typeface="Arial Narrow" panose="020B0606020202030204" pitchFamily="34" charset="0"/>
              </a:rPr>
              <a:t>навчально-педагогічний</a:t>
            </a:r>
            <a:r>
              <a:rPr lang="ru-RU" sz="5600" dirty="0">
                <a:latin typeface="Arial Narrow" panose="020B0606020202030204" pitchFamily="34" charset="0"/>
              </a:rPr>
              <a:t> тренд / В. М. </a:t>
            </a:r>
            <a:r>
              <a:rPr lang="ru-RU" sz="5600" dirty="0" err="1">
                <a:latin typeface="Arial Narrow" panose="020B0606020202030204" pitchFamily="34" charset="0"/>
              </a:rPr>
              <a:t>Лісовий</a:t>
            </a:r>
            <a:r>
              <a:rPr lang="ru-RU" sz="5600" dirty="0">
                <a:latin typeface="Arial Narrow" panose="020B0606020202030204" pitchFamily="34" charset="0"/>
              </a:rPr>
              <a:t> // </a:t>
            </a:r>
            <a:r>
              <a:rPr lang="ru-RU" sz="5600" dirty="0" err="1">
                <a:latin typeface="Arial Narrow" panose="020B0606020202030204" pitchFamily="34" charset="0"/>
              </a:rPr>
              <a:t>Впровадження</a:t>
            </a:r>
            <a:r>
              <a:rPr lang="ru-RU" sz="5600" dirty="0">
                <a:latin typeface="Arial Narrow" panose="020B0606020202030204" pitchFamily="34" charset="0"/>
              </a:rPr>
              <a:t> </a:t>
            </a:r>
            <a:r>
              <a:rPr lang="ru-RU" sz="5600" dirty="0" err="1">
                <a:latin typeface="Arial Narrow" panose="020B0606020202030204" pitchFamily="34" charset="0"/>
              </a:rPr>
              <a:t>інноваційних</a:t>
            </a:r>
            <a:r>
              <a:rPr lang="ru-RU" sz="5600" dirty="0">
                <a:latin typeface="Arial Narrow" panose="020B0606020202030204" pitchFamily="34" charset="0"/>
              </a:rPr>
              <a:t> </a:t>
            </a:r>
            <a:r>
              <a:rPr lang="ru-RU" sz="5600" dirty="0" err="1">
                <a:latin typeface="Arial Narrow" panose="020B0606020202030204" pitchFamily="34" charset="0"/>
              </a:rPr>
              <a:t>технологій</a:t>
            </a:r>
            <a:r>
              <a:rPr lang="ru-RU" sz="5600" dirty="0">
                <a:latin typeface="Arial Narrow" panose="020B0606020202030204" pitchFamily="34" charset="0"/>
              </a:rPr>
              <a:t> </a:t>
            </a:r>
            <a:r>
              <a:rPr lang="ru-RU" sz="5600" dirty="0" err="1">
                <a:latin typeface="Arial Narrow" panose="020B0606020202030204" pitchFamily="34" charset="0"/>
              </a:rPr>
              <a:t>організації</a:t>
            </a:r>
            <a:r>
              <a:rPr lang="ru-RU" sz="5600" dirty="0">
                <a:latin typeface="Arial Narrow" panose="020B0606020202030204" pitchFamily="34" charset="0"/>
              </a:rPr>
              <a:t> </a:t>
            </a:r>
            <a:r>
              <a:rPr lang="ru-RU" sz="5600" dirty="0" err="1">
                <a:latin typeface="Arial Narrow" panose="020B0606020202030204" pitchFamily="34" charset="0"/>
              </a:rPr>
              <a:t>навчального</a:t>
            </a:r>
            <a:r>
              <a:rPr lang="ru-RU" sz="5600" dirty="0">
                <a:latin typeface="Arial Narrow" panose="020B0606020202030204" pitchFamily="34" charset="0"/>
              </a:rPr>
              <a:t> </a:t>
            </a:r>
            <a:r>
              <a:rPr lang="ru-RU" sz="5600" dirty="0" err="1">
                <a:latin typeface="Arial Narrow" panose="020B0606020202030204" pitchFamily="34" charset="0"/>
              </a:rPr>
              <a:t>процесу</a:t>
            </a:r>
            <a:r>
              <a:rPr lang="ru-RU" sz="5600" dirty="0">
                <a:latin typeface="Arial Narrow" panose="020B0606020202030204" pitchFamily="34" charset="0"/>
              </a:rPr>
              <a:t> у ХНМУ – </a:t>
            </a:r>
            <a:r>
              <a:rPr lang="ru-RU" sz="5600" dirty="0" err="1">
                <a:latin typeface="Arial Narrow" panose="020B0606020202030204" pitchFamily="34" charset="0"/>
              </a:rPr>
              <a:t>провідний</a:t>
            </a:r>
            <a:r>
              <a:rPr lang="ru-RU" sz="5600" dirty="0">
                <a:latin typeface="Arial Narrow" panose="020B0606020202030204" pitchFamily="34" charset="0"/>
              </a:rPr>
              <a:t> шлях </a:t>
            </a:r>
            <a:r>
              <a:rPr lang="ru-RU" sz="5600" dirty="0" err="1">
                <a:latin typeface="Arial Narrow" panose="020B0606020202030204" pitchFamily="34" charset="0"/>
              </a:rPr>
              <a:t>підвищення</a:t>
            </a:r>
            <a:r>
              <a:rPr lang="ru-RU" sz="5600" dirty="0">
                <a:latin typeface="Arial Narrow" panose="020B0606020202030204" pitchFamily="34" charset="0"/>
              </a:rPr>
              <a:t> </a:t>
            </a:r>
            <a:r>
              <a:rPr lang="ru-RU" sz="5600" dirty="0" err="1">
                <a:latin typeface="Arial Narrow" panose="020B0606020202030204" pitchFamily="34" charset="0"/>
              </a:rPr>
              <a:t>якості</a:t>
            </a:r>
            <a:r>
              <a:rPr lang="ru-RU" sz="5600" dirty="0">
                <a:latin typeface="Arial Narrow" panose="020B0606020202030204" pitchFamily="34" charset="0"/>
              </a:rPr>
              <a:t> </a:t>
            </a:r>
            <a:r>
              <a:rPr lang="ru-RU" sz="5600" dirty="0" err="1">
                <a:latin typeface="Arial Narrow" panose="020B0606020202030204" pitchFamily="34" charset="0"/>
              </a:rPr>
              <a:t>вищої</a:t>
            </a:r>
            <a:r>
              <a:rPr lang="ru-RU" sz="5600" dirty="0">
                <a:latin typeface="Arial Narrow" panose="020B0606020202030204" pitchFamily="34" charset="0"/>
              </a:rPr>
              <a:t> </a:t>
            </a:r>
            <a:r>
              <a:rPr lang="ru-RU" sz="5600" dirty="0" err="1">
                <a:latin typeface="Arial Narrow" panose="020B0606020202030204" pitchFamily="34" charset="0"/>
              </a:rPr>
              <a:t>медичної</a:t>
            </a:r>
            <a:r>
              <a:rPr lang="ru-RU" sz="5600" dirty="0">
                <a:latin typeface="Arial Narrow" panose="020B0606020202030204" pitchFamily="34" charset="0"/>
              </a:rPr>
              <a:t> </a:t>
            </a:r>
            <a:r>
              <a:rPr lang="ru-RU" sz="5600" dirty="0" err="1">
                <a:latin typeface="Arial Narrow" panose="020B0606020202030204" pitchFamily="34" charset="0"/>
              </a:rPr>
              <a:t>освіти</a:t>
            </a:r>
            <a:r>
              <a:rPr lang="ru-RU" sz="5600" dirty="0">
                <a:latin typeface="Arial Narrow" panose="020B0606020202030204" pitchFamily="34" charset="0"/>
              </a:rPr>
              <a:t> : </a:t>
            </a:r>
            <a:r>
              <a:rPr lang="ru-RU" sz="5600" dirty="0" err="1">
                <a:latin typeface="Arial Narrow" panose="020B0606020202030204" pitchFamily="34" charset="0"/>
              </a:rPr>
              <a:t>матеріали</a:t>
            </a:r>
            <a:r>
              <a:rPr lang="ru-RU" sz="5600" dirty="0">
                <a:latin typeface="Arial Narrow" panose="020B0606020202030204" pitchFamily="34" charset="0"/>
              </a:rPr>
              <a:t> </a:t>
            </a:r>
            <a:r>
              <a:rPr lang="en-US" sz="5600" dirty="0">
                <a:latin typeface="Arial Narrow" panose="020B0606020202030204" pitchFamily="34" charset="0"/>
              </a:rPr>
              <a:t>L</a:t>
            </a:r>
            <a:r>
              <a:rPr lang="ru-RU" sz="5600" dirty="0">
                <a:latin typeface="Arial Narrow" panose="020B0606020202030204" pitchFamily="34" charset="0"/>
              </a:rPr>
              <a:t>ІІ </a:t>
            </a:r>
            <a:r>
              <a:rPr lang="ru-RU" sz="5600" dirty="0" err="1">
                <a:latin typeface="Arial Narrow" panose="020B0606020202030204" pitchFamily="34" charset="0"/>
              </a:rPr>
              <a:t>навчально-методичної</a:t>
            </a:r>
            <a:r>
              <a:rPr lang="ru-RU" sz="5600" dirty="0">
                <a:latin typeface="Arial Narrow" panose="020B0606020202030204" pitchFamily="34" charset="0"/>
              </a:rPr>
              <a:t> </a:t>
            </a:r>
            <a:r>
              <a:rPr lang="ru-RU" sz="5600" dirty="0" err="1">
                <a:latin typeface="Arial Narrow" panose="020B0606020202030204" pitchFamily="34" charset="0"/>
              </a:rPr>
              <a:t>конференції</a:t>
            </a:r>
            <a:r>
              <a:rPr lang="ru-RU" sz="5600" dirty="0">
                <a:latin typeface="Arial Narrow" panose="020B0606020202030204" pitchFamily="34" charset="0"/>
              </a:rPr>
              <a:t> ХНМУ, </a:t>
            </a:r>
            <a:r>
              <a:rPr lang="ru-RU" sz="5600" dirty="0" err="1">
                <a:latin typeface="Arial Narrow" panose="020B0606020202030204" pitchFamily="34" charset="0"/>
              </a:rPr>
              <a:t>Харків</a:t>
            </a:r>
            <a:r>
              <a:rPr lang="ru-RU" sz="5600" dirty="0">
                <a:latin typeface="Arial Narrow" panose="020B0606020202030204" pitchFamily="34" charset="0"/>
              </a:rPr>
              <a:t>, 30 </a:t>
            </a:r>
            <a:r>
              <a:rPr lang="ru-RU" sz="5600" dirty="0" err="1">
                <a:latin typeface="Arial Narrow" panose="020B0606020202030204" pitchFamily="34" charset="0"/>
              </a:rPr>
              <a:t>січня</a:t>
            </a:r>
            <a:r>
              <a:rPr lang="ru-RU" sz="5600" dirty="0">
                <a:latin typeface="Arial Narrow" panose="020B0606020202030204" pitchFamily="34" charset="0"/>
              </a:rPr>
              <a:t> 2019 р. / </a:t>
            </a:r>
            <a:r>
              <a:rPr lang="ru-RU" sz="5600" dirty="0" err="1">
                <a:latin typeface="Arial Narrow" panose="020B0606020202030204" pitchFamily="34" charset="0"/>
              </a:rPr>
              <a:t>Міністерство</a:t>
            </a:r>
            <a:r>
              <a:rPr lang="ru-RU" sz="5600" dirty="0">
                <a:latin typeface="Arial Narrow" panose="020B0606020202030204" pitchFamily="34" charset="0"/>
              </a:rPr>
              <a:t> </a:t>
            </a:r>
            <a:r>
              <a:rPr lang="ru-RU" sz="5600" dirty="0" err="1">
                <a:latin typeface="Arial Narrow" panose="020B0606020202030204" pitchFamily="34" charset="0"/>
              </a:rPr>
              <a:t>охорони</a:t>
            </a:r>
            <a:r>
              <a:rPr lang="ru-RU" sz="5600" dirty="0">
                <a:latin typeface="Arial Narrow" panose="020B0606020202030204" pitchFamily="34" charset="0"/>
              </a:rPr>
              <a:t> </a:t>
            </a:r>
            <a:r>
              <a:rPr lang="ru-RU" sz="5600" dirty="0" err="1">
                <a:latin typeface="Arial Narrow" panose="020B0606020202030204" pitchFamily="34" charset="0"/>
              </a:rPr>
              <a:t>здоров'я</a:t>
            </a:r>
            <a:r>
              <a:rPr lang="ru-RU" sz="5600" dirty="0">
                <a:latin typeface="Arial Narrow" panose="020B0606020202030204" pitchFamily="34" charset="0"/>
              </a:rPr>
              <a:t> </a:t>
            </a:r>
            <a:r>
              <a:rPr lang="ru-RU" sz="5600" dirty="0" err="1">
                <a:latin typeface="Arial Narrow" panose="020B0606020202030204" pitchFamily="34" charset="0"/>
              </a:rPr>
              <a:t>України</a:t>
            </a:r>
            <a:r>
              <a:rPr lang="ru-RU" sz="5600" dirty="0">
                <a:latin typeface="Arial Narrow" panose="020B0606020202030204" pitchFamily="34" charset="0"/>
              </a:rPr>
              <a:t>, </a:t>
            </a:r>
            <a:r>
              <a:rPr lang="ru-RU" sz="5600" dirty="0" err="1">
                <a:latin typeface="Arial Narrow" panose="020B0606020202030204" pitchFamily="34" charset="0"/>
              </a:rPr>
              <a:t>Харк</a:t>
            </a:r>
            <a:r>
              <a:rPr lang="ru-RU" sz="5600" dirty="0">
                <a:latin typeface="Arial Narrow" panose="020B0606020202030204" pitchFamily="34" charset="0"/>
              </a:rPr>
              <a:t>. нац. мед. ун-т. – </a:t>
            </a:r>
            <a:r>
              <a:rPr lang="ru-RU" sz="5600" dirty="0" err="1">
                <a:latin typeface="Arial Narrow" panose="020B0606020202030204" pitchFamily="34" charset="0"/>
              </a:rPr>
              <a:t>Харків</a:t>
            </a:r>
            <a:r>
              <a:rPr lang="ru-RU" sz="5600" dirty="0">
                <a:latin typeface="Arial Narrow" panose="020B0606020202030204" pitchFamily="34" charset="0"/>
              </a:rPr>
              <a:t>, 2019. – </a:t>
            </a:r>
            <a:r>
              <a:rPr lang="ru-RU" sz="5600" dirty="0" err="1">
                <a:latin typeface="Arial Narrow" panose="020B0606020202030204" pitchFamily="34" charset="0"/>
              </a:rPr>
              <a:t>Вип</a:t>
            </a:r>
            <a:r>
              <a:rPr lang="ru-RU" sz="5600" dirty="0">
                <a:latin typeface="Arial Narrow" panose="020B0606020202030204" pitchFamily="34" charset="0"/>
              </a:rPr>
              <a:t>. 10. – С. 3-5</a:t>
            </a:r>
          </a:p>
          <a:p>
            <a:pPr algn="just"/>
            <a:r>
              <a:rPr lang="ru-RU" sz="5600" dirty="0" err="1">
                <a:latin typeface="Arial Narrow" panose="020B0606020202030204" pitchFamily="34" charset="0"/>
              </a:rPr>
              <a:t>Мінцер</a:t>
            </a:r>
            <a:r>
              <a:rPr lang="ru-RU" sz="5600" dirty="0">
                <a:latin typeface="Arial Narrow" panose="020B0606020202030204" pitchFamily="34" charset="0"/>
              </a:rPr>
              <a:t> О. П. </a:t>
            </a:r>
            <a:r>
              <a:rPr lang="ru-RU" sz="5600" dirty="0" err="1">
                <a:latin typeface="Arial Narrow" panose="020B0606020202030204" pitchFamily="34" charset="0"/>
              </a:rPr>
              <a:t>Реформування</a:t>
            </a:r>
            <a:r>
              <a:rPr lang="ru-RU" sz="5600" dirty="0">
                <a:latin typeface="Arial Narrow" panose="020B0606020202030204" pitchFamily="34" charset="0"/>
              </a:rPr>
              <a:t> </a:t>
            </a:r>
            <a:r>
              <a:rPr lang="ru-RU" sz="5600" dirty="0" err="1">
                <a:latin typeface="Arial Narrow" panose="020B0606020202030204" pitchFamily="34" charset="0"/>
              </a:rPr>
              <a:t>системи</a:t>
            </a:r>
            <a:r>
              <a:rPr lang="ru-RU" sz="5600" dirty="0">
                <a:latin typeface="Arial Narrow" panose="020B0606020202030204" pitchFamily="34" charset="0"/>
              </a:rPr>
              <a:t> </a:t>
            </a:r>
            <a:r>
              <a:rPr lang="ru-RU" sz="5600" dirty="0" err="1">
                <a:latin typeface="Arial Narrow" panose="020B0606020202030204" pitchFamily="34" charset="0"/>
              </a:rPr>
              <a:t>медичної</a:t>
            </a:r>
            <a:r>
              <a:rPr lang="ru-RU" sz="5600" dirty="0">
                <a:latin typeface="Arial Narrow" panose="020B0606020202030204" pitchFamily="34" charset="0"/>
              </a:rPr>
              <a:t> </a:t>
            </a:r>
            <a:r>
              <a:rPr lang="ru-RU" sz="5600" dirty="0" err="1">
                <a:latin typeface="Arial Narrow" panose="020B0606020202030204" pitchFamily="34" charset="0"/>
              </a:rPr>
              <a:t>освіти</a:t>
            </a:r>
            <a:r>
              <a:rPr lang="ru-RU" sz="5600" dirty="0">
                <a:latin typeface="Arial Narrow" panose="020B0606020202030204" pitchFamily="34" charset="0"/>
              </a:rPr>
              <a:t> в </a:t>
            </a:r>
            <a:r>
              <a:rPr lang="ru-RU" sz="5600" dirty="0" err="1">
                <a:latin typeface="Arial Narrow" panose="020B0606020202030204" pitchFamily="34" charset="0"/>
              </a:rPr>
              <a:t>світлі</a:t>
            </a:r>
            <a:r>
              <a:rPr lang="ru-RU" sz="5600" dirty="0">
                <a:latin typeface="Arial Narrow" panose="020B0606020202030204" pitchFamily="34" charset="0"/>
              </a:rPr>
              <a:t> </a:t>
            </a:r>
            <a:r>
              <a:rPr lang="ru-RU" sz="5600" dirty="0" err="1">
                <a:latin typeface="Arial Narrow" panose="020B0606020202030204" pitchFamily="34" charset="0"/>
              </a:rPr>
              <a:t>концепції</a:t>
            </a:r>
            <a:r>
              <a:rPr lang="ru-RU" sz="5600" dirty="0">
                <a:latin typeface="Arial Narrow" panose="020B0606020202030204" pitchFamily="34" charset="0"/>
              </a:rPr>
              <a:t> «</a:t>
            </a:r>
            <a:r>
              <a:rPr lang="ru-RU" sz="5600" dirty="0" err="1">
                <a:latin typeface="Arial Narrow" panose="020B0606020202030204" pitchFamily="34" charset="0"/>
              </a:rPr>
              <a:t>суспільство</a:t>
            </a:r>
            <a:r>
              <a:rPr lang="ru-RU" sz="5600" dirty="0">
                <a:latin typeface="Arial Narrow" panose="020B0606020202030204" pitchFamily="34" charset="0"/>
              </a:rPr>
              <a:t> </a:t>
            </a:r>
            <a:r>
              <a:rPr lang="ru-RU" sz="5600" dirty="0" err="1">
                <a:latin typeface="Arial Narrow" panose="020B0606020202030204" pitchFamily="34" charset="0"/>
              </a:rPr>
              <a:t>знань</a:t>
            </a:r>
            <a:r>
              <a:rPr lang="ru-RU" sz="5600" dirty="0">
                <a:latin typeface="Arial Narrow" panose="020B0606020202030204" pitchFamily="34" charset="0"/>
              </a:rPr>
              <a:t>» [</a:t>
            </a:r>
            <a:r>
              <a:rPr lang="ru-RU" sz="5600" dirty="0" err="1">
                <a:latin typeface="Arial Narrow" panose="020B0606020202030204" pitchFamily="34" charset="0"/>
              </a:rPr>
              <a:t>Інтернет</a:t>
            </a:r>
            <a:r>
              <a:rPr lang="ru-RU" sz="5600" dirty="0">
                <a:latin typeface="Arial Narrow" panose="020B0606020202030204" pitchFamily="34" charset="0"/>
              </a:rPr>
              <a:t>]. Доступно: </a:t>
            </a:r>
            <a:r>
              <a:rPr lang="en-US" sz="5600" dirty="0">
                <a:latin typeface="Arial Narrow" panose="020B0606020202030204" pitchFamily="34" charset="0"/>
              </a:rPr>
              <a:t>http://inmeds.com.ua/dn_in_med/5982/</a:t>
            </a:r>
          </a:p>
          <a:p>
            <a:pPr algn="just"/>
            <a:r>
              <a:rPr lang="ru-RU" sz="5600" dirty="0" err="1">
                <a:latin typeface="Arial Narrow" panose="020B0606020202030204" pitchFamily="34" charset="0"/>
              </a:rPr>
              <a:t>Немеш</a:t>
            </a:r>
            <a:r>
              <a:rPr lang="ru-RU" sz="5600" dirty="0">
                <a:latin typeface="Arial Narrow" panose="020B0606020202030204" pitchFamily="34" charset="0"/>
              </a:rPr>
              <a:t> О. М. Роль </a:t>
            </a:r>
            <a:r>
              <a:rPr lang="ru-RU" sz="5600" dirty="0" err="1">
                <a:latin typeface="Arial Narrow" panose="020B0606020202030204" pitchFamily="34" charset="0"/>
              </a:rPr>
              <a:t>електронного</a:t>
            </a:r>
            <a:r>
              <a:rPr lang="ru-RU" sz="5600" dirty="0">
                <a:latin typeface="Arial Narrow" panose="020B0606020202030204" pitchFamily="34" charset="0"/>
              </a:rPr>
              <a:t> контенту в </a:t>
            </a:r>
            <a:r>
              <a:rPr lang="ru-RU" sz="5600" dirty="0" err="1">
                <a:latin typeface="Arial Narrow" panose="020B0606020202030204" pitchFamily="34" charset="0"/>
              </a:rPr>
              <a:t>дистанційному</a:t>
            </a:r>
            <a:r>
              <a:rPr lang="ru-RU" sz="5600" dirty="0">
                <a:latin typeface="Arial Narrow" panose="020B0606020202030204" pitchFamily="34" charset="0"/>
              </a:rPr>
              <a:t> </a:t>
            </a:r>
            <a:r>
              <a:rPr lang="ru-RU" sz="5600" dirty="0" err="1">
                <a:latin typeface="Arial Narrow" panose="020B0606020202030204" pitchFamily="34" charset="0"/>
              </a:rPr>
              <a:t>навчанні</a:t>
            </a:r>
            <a:r>
              <a:rPr lang="ru-RU" sz="5600" dirty="0">
                <a:latin typeface="Arial Narrow" panose="020B0606020202030204" pitchFamily="34" charset="0"/>
              </a:rPr>
              <a:t> </a:t>
            </a:r>
            <a:r>
              <a:rPr lang="ru-RU" sz="5600" dirty="0" err="1">
                <a:latin typeface="Arial Narrow" panose="020B0606020202030204" pitchFamily="34" charset="0"/>
              </a:rPr>
              <a:t>лікаря</a:t>
            </a:r>
            <a:r>
              <a:rPr lang="ru-RU" sz="5600" dirty="0">
                <a:latin typeface="Arial Narrow" panose="020B0606020202030204" pitchFamily="34" charset="0"/>
              </a:rPr>
              <a:t>-стоматолога на </a:t>
            </a:r>
            <a:r>
              <a:rPr lang="ru-RU" sz="5600" dirty="0" err="1">
                <a:latin typeface="Arial Narrow" panose="020B0606020202030204" pitchFamily="34" charset="0"/>
              </a:rPr>
              <a:t>післядипломному</a:t>
            </a:r>
            <a:r>
              <a:rPr lang="ru-RU" sz="5600" dirty="0">
                <a:latin typeface="Arial Narrow" panose="020B0606020202030204" pitchFamily="34" charset="0"/>
              </a:rPr>
              <a:t> </a:t>
            </a:r>
            <a:r>
              <a:rPr lang="ru-RU" sz="5600" dirty="0" err="1">
                <a:latin typeface="Arial Narrow" panose="020B0606020202030204" pitchFamily="34" charset="0"/>
              </a:rPr>
              <a:t>етапі</a:t>
            </a:r>
            <a:r>
              <a:rPr lang="ru-RU" sz="5600" dirty="0">
                <a:latin typeface="Arial Narrow" panose="020B0606020202030204" pitchFamily="34" charset="0"/>
              </a:rPr>
              <a:t> </a:t>
            </a:r>
            <a:r>
              <a:rPr lang="ru-RU" sz="5600" dirty="0" err="1">
                <a:latin typeface="Arial Narrow" panose="020B0606020202030204" pitchFamily="34" charset="0"/>
              </a:rPr>
              <a:t>освіти</a:t>
            </a:r>
            <a:r>
              <a:rPr lang="ru-RU" sz="5600" dirty="0">
                <a:latin typeface="Arial Narrow" panose="020B0606020202030204" pitchFamily="34" charset="0"/>
              </a:rPr>
              <a:t> / О. М. </a:t>
            </a:r>
            <a:r>
              <a:rPr lang="ru-RU" sz="5600" dirty="0" err="1">
                <a:latin typeface="Arial Narrow" panose="020B0606020202030204" pitchFamily="34" charset="0"/>
              </a:rPr>
              <a:t>Немеш</a:t>
            </a:r>
            <a:r>
              <a:rPr lang="ru-RU" sz="5600" dirty="0">
                <a:latin typeface="Arial Narrow" panose="020B0606020202030204" pitchFamily="34" charset="0"/>
              </a:rPr>
              <a:t>, З. М. Гонта, І. В. </a:t>
            </a:r>
            <a:r>
              <a:rPr lang="ru-RU" sz="5600" dirty="0" err="1">
                <a:latin typeface="Arial Narrow" panose="020B0606020202030204" pitchFamily="34" charset="0"/>
              </a:rPr>
              <a:t>Шилівський</a:t>
            </a:r>
            <a:r>
              <a:rPr lang="ru-RU" sz="5600" dirty="0">
                <a:latin typeface="Arial Narrow" panose="020B0606020202030204" pitchFamily="34" charset="0"/>
              </a:rPr>
              <a:t> // </a:t>
            </a:r>
            <a:r>
              <a:rPr lang="ru-RU" sz="5600" dirty="0" err="1">
                <a:latin typeface="Arial Narrow" panose="020B0606020202030204" pitchFamily="34" charset="0"/>
              </a:rPr>
              <a:t>Буковинський</a:t>
            </a:r>
            <a:r>
              <a:rPr lang="ru-RU" sz="5600" dirty="0">
                <a:latin typeface="Arial Narrow" panose="020B0606020202030204" pitchFamily="34" charset="0"/>
              </a:rPr>
              <a:t> </a:t>
            </a:r>
            <a:r>
              <a:rPr lang="ru-RU" sz="5600" dirty="0" err="1">
                <a:latin typeface="Arial Narrow" panose="020B0606020202030204" pitchFamily="34" charset="0"/>
              </a:rPr>
              <a:t>медичний</a:t>
            </a:r>
            <a:r>
              <a:rPr lang="ru-RU" sz="5600" dirty="0">
                <a:latin typeface="Arial Narrow" panose="020B0606020202030204" pitchFamily="34" charset="0"/>
              </a:rPr>
              <a:t> </a:t>
            </a:r>
            <a:r>
              <a:rPr lang="ru-RU" sz="5600" dirty="0" err="1">
                <a:latin typeface="Arial Narrow" panose="020B0606020202030204" pitchFamily="34" charset="0"/>
              </a:rPr>
              <a:t>вісник</a:t>
            </a:r>
            <a:r>
              <a:rPr lang="ru-RU" sz="5600" dirty="0">
                <a:latin typeface="Arial Narrow" panose="020B0606020202030204" pitchFamily="34" charset="0"/>
              </a:rPr>
              <a:t>. - 2020. - Т.24. - №3 (95). - С. 190-194. </a:t>
            </a:r>
            <a:r>
              <a:rPr lang="en-US" sz="5600" dirty="0">
                <a:latin typeface="Arial Narrow" panose="020B0606020202030204" pitchFamily="34" charset="0"/>
              </a:rPr>
              <a:t>DOI: 10.24061/2413-0737.XXIV.3.95.2020.92</a:t>
            </a:r>
          </a:p>
          <a:p>
            <a:endParaRPr lang="ru-RU" dirty="0"/>
          </a:p>
        </p:txBody>
      </p:sp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262DB946-FB18-4368-8148-FC90AAC51B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863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88"/>
    </mc:Choice>
    <mc:Fallback>
      <p:transition spd="slow" advTm="150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683A64-0B55-473E-912D-B74CC4CE5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err="1">
                <a:solidFill>
                  <a:srgbClr val="FF0000"/>
                </a:solidFill>
                <a:latin typeface="Arial Black" panose="020B0A04020102020204" pitchFamily="34" charset="0"/>
              </a:rPr>
              <a:t>Використані</a:t>
            </a:r>
            <a:r>
              <a:rPr lang="ru-RU" sz="2800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ru-RU" sz="2800" dirty="0" err="1">
                <a:solidFill>
                  <a:srgbClr val="FF0000"/>
                </a:solidFill>
                <a:latin typeface="Arial Black" panose="020B0A04020102020204" pitchFamily="34" charset="0"/>
              </a:rPr>
              <a:t>джерела</a:t>
            </a:r>
            <a:endParaRPr lang="ru-RU" sz="28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E46EB3C-8514-4B1E-9D88-AD593423AB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3303" y="2464904"/>
            <a:ext cx="10237305" cy="3410964"/>
          </a:xfrm>
        </p:spPr>
        <p:txBody>
          <a:bodyPr>
            <a:normAutofit fontScale="25000" lnSpcReduction="20000"/>
          </a:bodyPr>
          <a:lstStyle/>
          <a:p>
            <a:pPr algn="just"/>
            <a:r>
              <a:rPr lang="ru-RU" sz="5600" dirty="0">
                <a:latin typeface="Arial Narrow" panose="020B0606020202030204" pitchFamily="34" charset="0"/>
              </a:rPr>
              <a:t>Про </a:t>
            </a:r>
            <a:r>
              <a:rPr lang="ru-RU" sz="5600" dirty="0" err="1">
                <a:latin typeface="Arial Narrow" panose="020B0606020202030204" pitchFamily="34" charset="0"/>
              </a:rPr>
              <a:t>затвердження</a:t>
            </a:r>
            <a:r>
              <a:rPr lang="ru-RU" sz="5600" dirty="0">
                <a:latin typeface="Arial Narrow" panose="020B0606020202030204" pitchFamily="34" charset="0"/>
              </a:rPr>
              <a:t> </a:t>
            </a:r>
            <a:r>
              <a:rPr lang="ru-RU" sz="5600" dirty="0" err="1">
                <a:latin typeface="Arial Narrow" panose="020B0606020202030204" pitchFamily="34" charset="0"/>
              </a:rPr>
              <a:t>середньострокового</a:t>
            </a:r>
            <a:r>
              <a:rPr lang="ru-RU" sz="5600" dirty="0">
                <a:latin typeface="Arial Narrow" panose="020B0606020202030204" pitchFamily="34" charset="0"/>
              </a:rPr>
              <a:t> плану </a:t>
            </a:r>
            <a:r>
              <a:rPr lang="ru-RU" sz="5600" dirty="0" err="1">
                <a:latin typeface="Arial Narrow" panose="020B0606020202030204" pitchFamily="34" charset="0"/>
              </a:rPr>
              <a:t>пріоритетних</a:t>
            </a:r>
            <a:r>
              <a:rPr lang="ru-RU" sz="5600" dirty="0">
                <a:latin typeface="Arial Narrow" panose="020B0606020202030204" pitchFamily="34" charset="0"/>
              </a:rPr>
              <a:t> </a:t>
            </a:r>
            <a:r>
              <a:rPr lang="ru-RU" sz="5600" dirty="0" err="1">
                <a:latin typeface="Arial Narrow" panose="020B0606020202030204" pitchFamily="34" charset="0"/>
              </a:rPr>
              <a:t>дій</a:t>
            </a:r>
            <a:r>
              <a:rPr lang="ru-RU" sz="5600" dirty="0">
                <a:latin typeface="Arial Narrow" panose="020B0606020202030204" pitchFamily="34" charset="0"/>
              </a:rPr>
              <a:t> Уряду до 2020 року та плану </a:t>
            </a:r>
            <a:r>
              <a:rPr lang="ru-RU" sz="5600" dirty="0" err="1">
                <a:latin typeface="Arial Narrow" panose="020B0606020202030204" pitchFamily="34" charset="0"/>
              </a:rPr>
              <a:t>пріоритетних</a:t>
            </a:r>
            <a:r>
              <a:rPr lang="ru-RU" sz="5600" dirty="0">
                <a:latin typeface="Arial Narrow" panose="020B0606020202030204" pitchFamily="34" charset="0"/>
              </a:rPr>
              <a:t> </a:t>
            </a:r>
            <a:r>
              <a:rPr lang="ru-RU" sz="5600" dirty="0" err="1">
                <a:latin typeface="Arial Narrow" panose="020B0606020202030204" pitchFamily="34" charset="0"/>
              </a:rPr>
              <a:t>дій</a:t>
            </a:r>
            <a:r>
              <a:rPr lang="ru-RU" sz="5600" dirty="0">
                <a:latin typeface="Arial Narrow" panose="020B0606020202030204" pitchFamily="34" charset="0"/>
              </a:rPr>
              <a:t> Уряду на 2017 </a:t>
            </a:r>
            <a:r>
              <a:rPr lang="ru-RU" sz="5600" dirty="0" err="1">
                <a:latin typeface="Arial Narrow" panose="020B0606020202030204" pitchFamily="34" charset="0"/>
              </a:rPr>
              <a:t>рік</a:t>
            </a:r>
            <a:r>
              <a:rPr lang="ru-RU" sz="5600" dirty="0">
                <a:latin typeface="Arial Narrow" panose="020B0606020202030204" pitchFamily="34" charset="0"/>
              </a:rPr>
              <a:t> : </a:t>
            </a:r>
            <a:r>
              <a:rPr lang="ru-RU" sz="5600" dirty="0" err="1">
                <a:latin typeface="Arial Narrow" panose="020B0606020202030204" pitchFamily="34" charset="0"/>
              </a:rPr>
              <a:t>Розпорядження</a:t>
            </a:r>
            <a:r>
              <a:rPr lang="ru-RU" sz="5600" dirty="0">
                <a:latin typeface="Arial Narrow" panose="020B0606020202030204" pitchFamily="34" charset="0"/>
              </a:rPr>
              <a:t> </a:t>
            </a:r>
            <a:r>
              <a:rPr lang="ru-RU" sz="5600" dirty="0" err="1">
                <a:latin typeface="Arial Narrow" panose="020B0606020202030204" pitchFamily="34" charset="0"/>
              </a:rPr>
              <a:t>Кабінету</a:t>
            </a:r>
            <a:r>
              <a:rPr lang="ru-RU" sz="5600" dirty="0">
                <a:latin typeface="Arial Narrow" panose="020B0606020202030204" pitchFamily="34" charset="0"/>
              </a:rPr>
              <a:t> </a:t>
            </a:r>
            <a:r>
              <a:rPr lang="ru-RU" sz="5600" dirty="0" err="1">
                <a:latin typeface="Arial Narrow" panose="020B0606020202030204" pitchFamily="34" charset="0"/>
              </a:rPr>
              <a:t>Міністрів</a:t>
            </a:r>
            <a:r>
              <a:rPr lang="ru-RU" sz="5600" dirty="0">
                <a:latin typeface="Arial Narrow" panose="020B0606020202030204" pitchFamily="34" charset="0"/>
              </a:rPr>
              <a:t> </a:t>
            </a:r>
            <a:r>
              <a:rPr lang="ru-RU" sz="5600" dirty="0" err="1">
                <a:latin typeface="Arial Narrow" panose="020B0606020202030204" pitchFamily="34" charset="0"/>
              </a:rPr>
              <a:t>України</a:t>
            </a:r>
            <a:r>
              <a:rPr lang="ru-RU" sz="5600" dirty="0">
                <a:latin typeface="Arial Narrow" panose="020B0606020202030204" pitchFamily="34" charset="0"/>
              </a:rPr>
              <a:t> </a:t>
            </a:r>
            <a:r>
              <a:rPr lang="ru-RU" sz="5600" dirty="0" err="1">
                <a:latin typeface="Arial Narrow" panose="020B0606020202030204" pitchFamily="34" charset="0"/>
              </a:rPr>
              <a:t>від</a:t>
            </a:r>
            <a:r>
              <a:rPr lang="ru-RU" sz="5600" dirty="0">
                <a:latin typeface="Arial Narrow" panose="020B0606020202030204" pitchFamily="34" charset="0"/>
              </a:rPr>
              <a:t> 3 </a:t>
            </a:r>
            <a:r>
              <a:rPr lang="ru-RU" sz="5600" dirty="0" err="1">
                <a:latin typeface="Arial Narrow" panose="020B0606020202030204" pitchFamily="34" charset="0"/>
              </a:rPr>
              <a:t>квітня</a:t>
            </a:r>
            <a:r>
              <a:rPr lang="ru-RU" sz="5600" dirty="0">
                <a:latin typeface="Arial Narrow" panose="020B0606020202030204" pitchFamily="34" charset="0"/>
              </a:rPr>
              <a:t> 2017 р. № 275-р. // </a:t>
            </a:r>
            <a:r>
              <a:rPr lang="ru-RU" sz="5600" dirty="0" err="1">
                <a:latin typeface="Arial Narrow" panose="020B0606020202030204" pitchFamily="34" charset="0"/>
              </a:rPr>
              <a:t>Урядовий</a:t>
            </a:r>
            <a:r>
              <a:rPr lang="ru-RU" sz="5600" dirty="0">
                <a:latin typeface="Arial Narrow" panose="020B0606020202030204" pitchFamily="34" charset="0"/>
              </a:rPr>
              <a:t> </a:t>
            </a:r>
            <a:r>
              <a:rPr lang="ru-RU" sz="5600" dirty="0" err="1">
                <a:latin typeface="Arial Narrow" panose="020B0606020202030204" pitchFamily="34" charset="0"/>
              </a:rPr>
              <a:t>кур'єр</a:t>
            </a:r>
            <a:r>
              <a:rPr lang="ru-RU" sz="5600" dirty="0">
                <a:latin typeface="Arial Narrow" panose="020B0606020202030204" pitchFamily="34" charset="0"/>
              </a:rPr>
              <a:t>. 2017. - № 85</a:t>
            </a:r>
          </a:p>
          <a:p>
            <a:pPr algn="just"/>
            <a:r>
              <a:rPr lang="ru-RU" sz="5600" dirty="0" err="1">
                <a:latin typeface="Arial Narrow" panose="020B0606020202030204" pitchFamily="34" charset="0"/>
              </a:rPr>
              <a:t>Проєктна</a:t>
            </a:r>
            <a:r>
              <a:rPr lang="ru-RU" sz="5600" dirty="0">
                <a:latin typeface="Arial Narrow" panose="020B0606020202030204" pitchFamily="34" charset="0"/>
              </a:rPr>
              <a:t> робота з </a:t>
            </a:r>
            <a:r>
              <a:rPr lang="ru-RU" sz="5600" dirty="0" err="1">
                <a:latin typeface="Arial Narrow" panose="020B0606020202030204" pitchFamily="34" charset="0"/>
              </a:rPr>
              <a:t>молодими</a:t>
            </a:r>
            <a:r>
              <a:rPr lang="ru-RU" sz="5600" dirty="0">
                <a:latin typeface="Arial Narrow" panose="020B0606020202030204" pitchFamily="34" charset="0"/>
              </a:rPr>
              <a:t> </a:t>
            </a:r>
            <a:r>
              <a:rPr lang="ru-RU" sz="5600" dirty="0" err="1">
                <a:latin typeface="Arial Narrow" panose="020B0606020202030204" pitchFamily="34" charset="0"/>
              </a:rPr>
              <a:t>вченими</a:t>
            </a:r>
            <a:r>
              <a:rPr lang="ru-RU" sz="5600" dirty="0">
                <a:latin typeface="Arial Narrow" panose="020B0606020202030204" pitchFamily="34" charset="0"/>
              </a:rPr>
              <a:t> : </a:t>
            </a:r>
            <a:r>
              <a:rPr lang="ru-RU" sz="5600" dirty="0" err="1">
                <a:latin typeface="Arial Narrow" panose="020B0606020202030204" pitchFamily="34" charset="0"/>
              </a:rPr>
              <a:t>можливості</a:t>
            </a:r>
            <a:r>
              <a:rPr lang="ru-RU" sz="5600" dirty="0">
                <a:latin typeface="Arial Narrow" panose="020B0606020202030204" pitchFamily="34" charset="0"/>
              </a:rPr>
              <a:t> та </a:t>
            </a:r>
            <a:r>
              <a:rPr lang="ru-RU" sz="5600" dirty="0" err="1">
                <a:latin typeface="Arial Narrow" panose="020B0606020202030204" pitchFamily="34" charset="0"/>
              </a:rPr>
              <a:t>перспективи</a:t>
            </a:r>
            <a:r>
              <a:rPr lang="ru-RU" sz="5600" dirty="0">
                <a:latin typeface="Arial Narrow" panose="020B0606020202030204" pitchFamily="34" charset="0"/>
              </a:rPr>
              <a:t> / В. С. </a:t>
            </a:r>
            <a:r>
              <a:rPr lang="ru-RU" sz="5600" dirty="0" err="1">
                <a:latin typeface="Arial Narrow" panose="020B0606020202030204" pitchFamily="34" charset="0"/>
              </a:rPr>
              <a:t>Бірюков</a:t>
            </a:r>
            <a:r>
              <a:rPr lang="ru-RU" sz="5600" dirty="0">
                <a:latin typeface="Arial Narrow" panose="020B0606020202030204" pitchFamily="34" charset="0"/>
              </a:rPr>
              <a:t>, В. І. Ткачук, А. В. </a:t>
            </a:r>
            <a:r>
              <a:rPr lang="ru-RU" sz="5600" dirty="0" err="1">
                <a:latin typeface="Arial Narrow" panose="020B0606020202030204" pitchFamily="34" charset="0"/>
              </a:rPr>
              <a:t>Пучкова</a:t>
            </a:r>
            <a:r>
              <a:rPr lang="ru-RU" sz="5600" dirty="0">
                <a:latin typeface="Arial Narrow" panose="020B0606020202030204" pitchFamily="34" charset="0"/>
              </a:rPr>
              <a:t>, А. В. </a:t>
            </a:r>
            <a:r>
              <a:rPr lang="ru-RU" sz="5600" dirty="0" err="1">
                <a:latin typeface="Arial Narrow" panose="020B0606020202030204" pitchFamily="34" charset="0"/>
              </a:rPr>
              <a:t>Чижевська</a:t>
            </a:r>
            <a:r>
              <a:rPr lang="ru-RU" sz="5600" dirty="0">
                <a:latin typeface="Arial Narrow" panose="020B0606020202030204" pitchFamily="34" charset="0"/>
              </a:rPr>
              <a:t> // </a:t>
            </a:r>
            <a:r>
              <a:rPr lang="ru-RU" sz="5600" dirty="0" err="1">
                <a:latin typeface="Arial Narrow" panose="020B0606020202030204" pitchFamily="34" charset="0"/>
              </a:rPr>
              <a:t>Актуальні</a:t>
            </a:r>
            <a:r>
              <a:rPr lang="ru-RU" sz="5600" dirty="0">
                <a:latin typeface="Arial Narrow" panose="020B0606020202030204" pitchFamily="34" charset="0"/>
              </a:rPr>
              <a:t> </a:t>
            </a:r>
            <a:r>
              <a:rPr lang="ru-RU" sz="5600" dirty="0" err="1">
                <a:latin typeface="Arial Narrow" panose="020B0606020202030204" pitchFamily="34" charset="0"/>
              </a:rPr>
              <a:t>проблеми</a:t>
            </a:r>
            <a:r>
              <a:rPr lang="ru-RU" sz="5600" dirty="0">
                <a:latin typeface="Arial Narrow" panose="020B0606020202030204" pitchFamily="34" charset="0"/>
              </a:rPr>
              <a:t> </a:t>
            </a:r>
            <a:r>
              <a:rPr lang="ru-RU" sz="5600" dirty="0" err="1">
                <a:latin typeface="Arial Narrow" panose="020B0606020202030204" pitchFamily="34" charset="0"/>
              </a:rPr>
              <a:t>вищої</a:t>
            </a:r>
            <a:r>
              <a:rPr lang="ru-RU" sz="5600" dirty="0">
                <a:latin typeface="Arial Narrow" panose="020B0606020202030204" pitchFamily="34" charset="0"/>
              </a:rPr>
              <a:t> </a:t>
            </a:r>
            <a:r>
              <a:rPr lang="ru-RU" sz="5600" dirty="0" err="1">
                <a:latin typeface="Arial Narrow" panose="020B0606020202030204" pitchFamily="34" charset="0"/>
              </a:rPr>
              <a:t>медичної</a:t>
            </a:r>
            <a:r>
              <a:rPr lang="ru-RU" sz="5600" dirty="0">
                <a:latin typeface="Arial Narrow" panose="020B0606020202030204" pitchFamily="34" charset="0"/>
              </a:rPr>
              <a:t> </a:t>
            </a:r>
            <a:r>
              <a:rPr lang="ru-RU" sz="5600" dirty="0" err="1">
                <a:latin typeface="Arial Narrow" panose="020B0606020202030204" pitchFamily="34" charset="0"/>
              </a:rPr>
              <a:t>освіти</a:t>
            </a:r>
            <a:r>
              <a:rPr lang="ru-RU" sz="5600" dirty="0">
                <a:latin typeface="Arial Narrow" panose="020B0606020202030204" pitchFamily="34" charset="0"/>
              </a:rPr>
              <a:t> і науки : </a:t>
            </a:r>
            <a:r>
              <a:rPr lang="ru-RU" sz="5600" dirty="0" err="1">
                <a:latin typeface="Arial Narrow" panose="020B0606020202030204" pitchFamily="34" charset="0"/>
              </a:rPr>
              <a:t>матеріали</a:t>
            </a:r>
            <a:r>
              <a:rPr lang="ru-RU" sz="5600" dirty="0">
                <a:latin typeface="Arial Narrow" panose="020B0606020202030204" pitchFamily="34" charset="0"/>
              </a:rPr>
              <a:t> </a:t>
            </a:r>
            <a:r>
              <a:rPr lang="ru-RU" sz="5600" dirty="0" err="1">
                <a:latin typeface="Arial Narrow" panose="020B0606020202030204" pitchFamily="34" charset="0"/>
              </a:rPr>
              <a:t>Всеукраїнської</a:t>
            </a:r>
            <a:r>
              <a:rPr lang="ru-RU" sz="5600" dirty="0">
                <a:latin typeface="Arial Narrow" panose="020B0606020202030204" pitchFamily="34" charset="0"/>
              </a:rPr>
              <a:t> </a:t>
            </a:r>
            <a:r>
              <a:rPr lang="ru-RU" sz="5600" dirty="0" err="1">
                <a:latin typeface="Arial Narrow" panose="020B0606020202030204" pitchFamily="34" charset="0"/>
              </a:rPr>
              <a:t>науково</a:t>
            </a:r>
            <a:r>
              <a:rPr lang="ru-RU" sz="5600" dirty="0">
                <a:latin typeface="Arial Narrow" panose="020B0606020202030204" pitchFamily="34" charset="0"/>
              </a:rPr>
              <a:t>- </a:t>
            </a:r>
            <a:r>
              <a:rPr lang="ru-RU" sz="5600" dirty="0" err="1">
                <a:latin typeface="Arial Narrow" panose="020B0606020202030204" pitchFamily="34" charset="0"/>
              </a:rPr>
              <a:t>практичної</a:t>
            </a:r>
            <a:r>
              <a:rPr lang="ru-RU" sz="5600" dirty="0">
                <a:latin typeface="Arial Narrow" panose="020B0606020202030204" pitchFamily="34" charset="0"/>
              </a:rPr>
              <a:t> </a:t>
            </a:r>
            <a:r>
              <a:rPr lang="ru-RU" sz="5600" dirty="0" err="1">
                <a:latin typeface="Arial Narrow" panose="020B0606020202030204" pitchFamily="34" charset="0"/>
              </a:rPr>
              <a:t>конференції</a:t>
            </a:r>
            <a:r>
              <a:rPr lang="ru-RU" sz="5600" dirty="0">
                <a:latin typeface="Arial Narrow" panose="020B0606020202030204" pitchFamily="34" charset="0"/>
              </a:rPr>
              <a:t> з </a:t>
            </a:r>
            <a:r>
              <a:rPr lang="ru-RU" sz="5600" dirty="0" err="1">
                <a:latin typeface="Arial Narrow" panose="020B0606020202030204" pitchFamily="34" charset="0"/>
              </a:rPr>
              <a:t>міжнародною</a:t>
            </a:r>
            <a:r>
              <a:rPr lang="ru-RU" sz="5600" dirty="0">
                <a:latin typeface="Arial Narrow" panose="020B0606020202030204" pitchFamily="34" charset="0"/>
              </a:rPr>
              <a:t> </a:t>
            </a:r>
            <a:r>
              <a:rPr lang="ru-RU" sz="5600" dirty="0" err="1">
                <a:latin typeface="Arial Narrow" panose="020B0606020202030204" pitchFamily="34" charset="0"/>
              </a:rPr>
              <a:t>участю</a:t>
            </a:r>
            <a:r>
              <a:rPr lang="ru-RU" sz="5600" dirty="0">
                <a:latin typeface="Arial Narrow" panose="020B0606020202030204" pitchFamily="34" charset="0"/>
              </a:rPr>
              <a:t>, м. </a:t>
            </a:r>
            <a:r>
              <a:rPr lang="ru-RU" sz="5600" dirty="0" err="1">
                <a:latin typeface="Arial Narrow" panose="020B0606020202030204" pitchFamily="34" charset="0"/>
              </a:rPr>
              <a:t>Харків</a:t>
            </a:r>
            <a:r>
              <a:rPr lang="ru-RU" sz="5600" dirty="0">
                <a:latin typeface="Arial Narrow" panose="020B0606020202030204" pitchFamily="34" charset="0"/>
              </a:rPr>
              <a:t>, 8 </a:t>
            </a:r>
            <a:r>
              <a:rPr lang="ru-RU" sz="5600" dirty="0" err="1">
                <a:latin typeface="Arial Narrow" panose="020B0606020202030204" pitchFamily="34" charset="0"/>
              </a:rPr>
              <a:t>квітня</a:t>
            </a:r>
            <a:r>
              <a:rPr lang="ru-RU" sz="5600" dirty="0">
                <a:latin typeface="Arial Narrow" panose="020B0606020202030204" pitchFamily="34" charset="0"/>
              </a:rPr>
              <a:t> 2021 р. / ред. кол. : В. А. Капустник, В. Д. </a:t>
            </a:r>
            <a:r>
              <a:rPr lang="ru-RU" sz="5600" dirty="0" err="1">
                <a:latin typeface="Arial Narrow" panose="020B0606020202030204" pitchFamily="34" charset="0"/>
              </a:rPr>
              <a:t>Марковський</a:t>
            </a:r>
            <a:r>
              <a:rPr lang="ru-RU" sz="5600" dirty="0">
                <a:latin typeface="Arial Narrow" panose="020B0606020202030204" pitchFamily="34" charset="0"/>
              </a:rPr>
              <a:t>, В. В. </a:t>
            </a:r>
            <a:r>
              <a:rPr lang="ru-RU" sz="5600" dirty="0" err="1">
                <a:latin typeface="Arial Narrow" panose="020B0606020202030204" pitchFamily="34" charset="0"/>
              </a:rPr>
              <a:t>М’ясоєдов</a:t>
            </a:r>
            <a:r>
              <a:rPr lang="ru-RU" sz="5600" dirty="0">
                <a:latin typeface="Arial Narrow" panose="020B0606020202030204" pitchFamily="34" charset="0"/>
              </a:rPr>
              <a:t> та </a:t>
            </a:r>
            <a:r>
              <a:rPr lang="ru-RU" sz="5600" dirty="0" err="1">
                <a:latin typeface="Arial Narrow" panose="020B0606020202030204" pitchFamily="34" charset="0"/>
              </a:rPr>
              <a:t>ін</a:t>
            </a:r>
            <a:r>
              <a:rPr lang="ru-RU" sz="5600" dirty="0">
                <a:latin typeface="Arial Narrow" panose="020B0606020202030204" pitchFamily="34" charset="0"/>
              </a:rPr>
              <a:t>. – </a:t>
            </a:r>
            <a:r>
              <a:rPr lang="ru-RU" sz="5600" dirty="0" err="1">
                <a:latin typeface="Arial Narrow" panose="020B0606020202030204" pitchFamily="34" charset="0"/>
              </a:rPr>
              <a:t>Харків</a:t>
            </a:r>
            <a:r>
              <a:rPr lang="ru-RU" sz="5600" dirty="0">
                <a:latin typeface="Arial Narrow" panose="020B0606020202030204" pitchFamily="34" charset="0"/>
              </a:rPr>
              <a:t> : ХНМУ, 2021. – С. 19-21</a:t>
            </a:r>
          </a:p>
          <a:p>
            <a:pPr algn="just"/>
            <a:r>
              <a:rPr lang="ru-RU" sz="5600" dirty="0">
                <a:latin typeface="Arial Narrow" panose="020B0606020202030204" pitchFamily="34" charset="0"/>
              </a:rPr>
              <a:t>Сиротюк А. Л. Научно-методическое сопровождение интеллектуальной одаренности : уч. пос. / А. Л. Сиротюк. - Москва : </a:t>
            </a:r>
            <a:r>
              <a:rPr lang="ru-RU" sz="5600" dirty="0" err="1">
                <a:latin typeface="Arial Narrow" panose="020B0606020202030204" pitchFamily="34" charset="0"/>
              </a:rPr>
              <a:t>Дирекет</a:t>
            </a:r>
            <a:r>
              <a:rPr lang="ru-RU" sz="5600" dirty="0">
                <a:latin typeface="Arial Narrow" panose="020B0606020202030204" pitchFamily="34" charset="0"/>
              </a:rPr>
              <a:t>-Медиа, 2014. - 135 с</a:t>
            </a:r>
          </a:p>
          <a:p>
            <a:pPr algn="just"/>
            <a:r>
              <a:rPr lang="ru-RU" sz="5600" dirty="0" err="1">
                <a:latin typeface="Arial Narrow" panose="020B0606020202030204" pitchFamily="34" charset="0"/>
              </a:rPr>
              <a:t>Стратегія</a:t>
            </a:r>
            <a:r>
              <a:rPr lang="ru-RU" sz="5600" dirty="0">
                <a:latin typeface="Arial Narrow" panose="020B0606020202030204" pitchFamily="34" charset="0"/>
              </a:rPr>
              <a:t> </a:t>
            </a:r>
            <a:r>
              <a:rPr lang="ru-RU" sz="5600" dirty="0" err="1">
                <a:latin typeface="Arial Narrow" panose="020B0606020202030204" pitchFamily="34" charset="0"/>
              </a:rPr>
              <a:t>розвитку</a:t>
            </a:r>
            <a:r>
              <a:rPr lang="ru-RU" sz="5600" dirty="0">
                <a:latin typeface="Arial Narrow" panose="020B0606020202030204" pitchFamily="34" charset="0"/>
              </a:rPr>
              <a:t> </a:t>
            </a:r>
            <a:r>
              <a:rPr lang="ru-RU" sz="5600" dirty="0" err="1">
                <a:latin typeface="Arial Narrow" panose="020B0606020202030204" pitchFamily="34" charset="0"/>
              </a:rPr>
              <a:t>вищої</a:t>
            </a:r>
            <a:r>
              <a:rPr lang="ru-RU" sz="5600" dirty="0">
                <a:latin typeface="Arial Narrow" panose="020B0606020202030204" pitchFamily="34" charset="0"/>
              </a:rPr>
              <a:t> </a:t>
            </a:r>
            <a:r>
              <a:rPr lang="ru-RU" sz="5600" dirty="0" err="1">
                <a:latin typeface="Arial Narrow" panose="020B0606020202030204" pitchFamily="34" charset="0"/>
              </a:rPr>
              <a:t>освіти</a:t>
            </a:r>
            <a:r>
              <a:rPr lang="ru-RU" sz="5600" dirty="0">
                <a:latin typeface="Arial Narrow" panose="020B0606020202030204" pitchFamily="34" charset="0"/>
              </a:rPr>
              <a:t> в </a:t>
            </a:r>
            <a:r>
              <a:rPr lang="ru-RU" sz="5600" dirty="0" err="1">
                <a:latin typeface="Arial Narrow" panose="020B0606020202030204" pitchFamily="34" charset="0"/>
              </a:rPr>
              <a:t>Україні</a:t>
            </a:r>
            <a:r>
              <a:rPr lang="ru-RU" sz="5600" dirty="0">
                <a:latin typeface="Arial Narrow" panose="020B0606020202030204" pitchFamily="34" charset="0"/>
              </a:rPr>
              <a:t> на 2021-2031 роки. </a:t>
            </a:r>
            <a:r>
              <a:rPr lang="en-US" sz="5600" dirty="0">
                <a:latin typeface="Arial Narrow" panose="020B0606020202030204" pitchFamily="34" charset="0"/>
              </a:rPr>
              <a:t>URL: https://mon.gov.ua/storage/app/media/rizne/2020/09/25/rozvitku-vishchoi-osviti-v ukraini-02-10-2020.pdf</a:t>
            </a:r>
          </a:p>
          <a:p>
            <a:pPr algn="just"/>
            <a:r>
              <a:rPr lang="ru-RU" sz="5600" dirty="0" err="1">
                <a:latin typeface="Arial Narrow" panose="020B0606020202030204" pitchFamily="34" charset="0"/>
              </a:rPr>
              <a:t>Технології</a:t>
            </a:r>
            <a:r>
              <a:rPr lang="ru-RU" sz="5600" dirty="0">
                <a:latin typeface="Arial Narrow" panose="020B0606020202030204" pitchFamily="34" charset="0"/>
              </a:rPr>
              <a:t> </a:t>
            </a:r>
            <a:r>
              <a:rPr lang="ru-RU" sz="5600" dirty="0" err="1">
                <a:latin typeface="Arial Narrow" panose="020B0606020202030204" pitchFamily="34" charset="0"/>
              </a:rPr>
              <a:t>навчання</a:t>
            </a:r>
            <a:r>
              <a:rPr lang="ru-RU" sz="5600" dirty="0">
                <a:latin typeface="Arial Narrow" panose="020B0606020202030204" pitchFamily="34" charset="0"/>
              </a:rPr>
              <a:t> в </a:t>
            </a:r>
            <a:r>
              <a:rPr lang="ru-RU" sz="5600" dirty="0" err="1">
                <a:latin typeface="Arial Narrow" panose="020B0606020202030204" pitchFamily="34" charset="0"/>
              </a:rPr>
              <a:t>сучасній</a:t>
            </a:r>
            <a:r>
              <a:rPr lang="ru-RU" sz="5600" dirty="0">
                <a:latin typeface="Arial Narrow" panose="020B0606020202030204" pitchFamily="34" charset="0"/>
              </a:rPr>
              <a:t> </a:t>
            </a:r>
            <a:r>
              <a:rPr lang="ru-RU" sz="5600" dirty="0" err="1">
                <a:latin typeface="Arial Narrow" panose="020B0606020202030204" pitchFamily="34" charset="0"/>
              </a:rPr>
              <a:t>школі</a:t>
            </a:r>
            <a:r>
              <a:rPr lang="ru-RU" sz="5600" dirty="0">
                <a:latin typeface="Arial Narrow" panose="020B0606020202030204" pitchFamily="34" charset="0"/>
              </a:rPr>
              <a:t> [</a:t>
            </a:r>
            <a:r>
              <a:rPr lang="ru-RU" sz="5600" dirty="0" err="1">
                <a:latin typeface="Arial Narrow" panose="020B0606020202030204" pitchFamily="34" charset="0"/>
              </a:rPr>
              <a:t>Електронний</a:t>
            </a:r>
            <a:r>
              <a:rPr lang="ru-RU" sz="5600" dirty="0">
                <a:latin typeface="Arial Narrow" panose="020B0606020202030204" pitchFamily="34" charset="0"/>
              </a:rPr>
              <a:t> ресурс]. </a:t>
            </a:r>
            <a:r>
              <a:rPr lang="en-US" sz="5600" dirty="0">
                <a:latin typeface="Arial Narrow" panose="020B0606020202030204" pitchFamily="34" charset="0"/>
              </a:rPr>
              <a:t>URL : http://klasnaocinka.com.ua/ru/article/tekhnologiyi-navchannya-v-suchasnii shkoli.html</a:t>
            </a:r>
          </a:p>
          <a:p>
            <a:pPr algn="just"/>
            <a:r>
              <a:rPr lang="ru-RU" sz="5600" dirty="0" err="1">
                <a:latin typeface="Arial Narrow" panose="020B0606020202030204" pitchFamily="34" charset="0"/>
              </a:rPr>
              <a:t>Харківська</a:t>
            </a:r>
            <a:r>
              <a:rPr lang="ru-RU" sz="5600" dirty="0">
                <a:latin typeface="Arial Narrow" panose="020B0606020202030204" pitchFamily="34" charset="0"/>
              </a:rPr>
              <a:t> А. А. </a:t>
            </a:r>
            <a:r>
              <a:rPr lang="ru-RU" sz="5600" dirty="0" err="1">
                <a:latin typeface="Arial Narrow" panose="020B0606020202030204" pitchFamily="34" charset="0"/>
              </a:rPr>
              <a:t>Квінтесенція</a:t>
            </a:r>
            <a:r>
              <a:rPr lang="ru-RU" sz="5600" dirty="0">
                <a:latin typeface="Arial Narrow" panose="020B0606020202030204" pitchFamily="34" charset="0"/>
              </a:rPr>
              <a:t> </a:t>
            </a:r>
            <a:r>
              <a:rPr lang="ru-RU" sz="5600" dirty="0" err="1">
                <a:latin typeface="Arial Narrow" panose="020B0606020202030204" pitchFamily="34" charset="0"/>
              </a:rPr>
              <a:t>розвитку</a:t>
            </a:r>
            <a:r>
              <a:rPr lang="ru-RU" sz="5600" dirty="0">
                <a:latin typeface="Arial Narrow" panose="020B0606020202030204" pitchFamily="34" charset="0"/>
              </a:rPr>
              <a:t> </a:t>
            </a:r>
            <a:r>
              <a:rPr lang="ru-RU" sz="5600" dirty="0" err="1">
                <a:latin typeface="Arial Narrow" panose="020B0606020202030204" pitchFamily="34" charset="0"/>
              </a:rPr>
              <a:t>єдиного</a:t>
            </a:r>
            <a:r>
              <a:rPr lang="ru-RU" sz="5600" dirty="0">
                <a:latin typeface="Arial Narrow" panose="020B0606020202030204" pitchFamily="34" charset="0"/>
              </a:rPr>
              <a:t> </a:t>
            </a:r>
            <a:r>
              <a:rPr lang="ru-RU" sz="5600" dirty="0" err="1">
                <a:latin typeface="Arial Narrow" panose="020B0606020202030204" pitchFamily="34" charset="0"/>
              </a:rPr>
              <a:t>освітнього</a:t>
            </a:r>
            <a:r>
              <a:rPr lang="ru-RU" sz="5600" dirty="0">
                <a:latin typeface="Arial Narrow" panose="020B0606020202030204" pitchFamily="34" charset="0"/>
              </a:rPr>
              <a:t> простору </a:t>
            </a:r>
            <a:r>
              <a:rPr lang="ru-RU" sz="5600" dirty="0" err="1">
                <a:latin typeface="Arial Narrow" panose="020B0606020202030204" pitchFamily="34" charset="0"/>
              </a:rPr>
              <a:t>багаторівневих</a:t>
            </a:r>
            <a:r>
              <a:rPr lang="ru-RU" sz="5600" dirty="0">
                <a:latin typeface="Arial Narrow" panose="020B0606020202030204" pitchFamily="34" charset="0"/>
              </a:rPr>
              <a:t> </a:t>
            </a:r>
            <a:r>
              <a:rPr lang="ru-RU" sz="5600" dirty="0" err="1">
                <a:latin typeface="Arial Narrow" panose="020B0606020202030204" pitchFamily="34" charset="0"/>
              </a:rPr>
              <a:t>інноваційних</a:t>
            </a:r>
            <a:r>
              <a:rPr lang="ru-RU" sz="5600" dirty="0">
                <a:latin typeface="Arial Narrow" panose="020B0606020202030204" pitchFamily="34" charset="0"/>
              </a:rPr>
              <a:t> </a:t>
            </a:r>
            <a:r>
              <a:rPr lang="ru-RU" sz="5600" dirty="0" err="1">
                <a:latin typeface="Arial Narrow" panose="020B0606020202030204" pitchFamily="34" charset="0"/>
              </a:rPr>
              <a:t>навчальних</a:t>
            </a:r>
            <a:r>
              <a:rPr lang="ru-RU" sz="5600" dirty="0">
                <a:latin typeface="Arial Narrow" panose="020B0606020202030204" pitchFamily="34" charset="0"/>
              </a:rPr>
              <a:t> </a:t>
            </a:r>
            <a:r>
              <a:rPr lang="ru-RU" sz="5600" dirty="0" err="1">
                <a:latin typeface="Arial Narrow" panose="020B0606020202030204" pitchFamily="34" charset="0"/>
              </a:rPr>
              <a:t>закладів</a:t>
            </a:r>
            <a:r>
              <a:rPr lang="ru-RU" sz="5600" dirty="0">
                <a:latin typeface="Arial Narrow" panose="020B0606020202030204" pitchFamily="34" charset="0"/>
              </a:rPr>
              <a:t> / А. А. </a:t>
            </a:r>
            <a:r>
              <a:rPr lang="ru-RU" sz="5600" dirty="0" err="1">
                <a:latin typeface="Arial Narrow" panose="020B0606020202030204" pitchFamily="34" charset="0"/>
              </a:rPr>
              <a:t>Харківська</a:t>
            </a:r>
            <a:r>
              <a:rPr lang="ru-RU" sz="5600" dirty="0">
                <a:latin typeface="Arial Narrow" panose="020B0606020202030204" pitchFamily="34" charset="0"/>
              </a:rPr>
              <a:t> // </a:t>
            </a:r>
            <a:r>
              <a:rPr lang="ru-RU" sz="5600" dirty="0" err="1">
                <a:latin typeface="Arial Narrow" panose="020B0606020202030204" pitchFamily="34" charset="0"/>
              </a:rPr>
              <a:t>Наукові</a:t>
            </a:r>
            <a:r>
              <a:rPr lang="ru-RU" sz="5600" dirty="0">
                <a:latin typeface="Arial Narrow" panose="020B0606020202030204" pitchFamily="34" charset="0"/>
              </a:rPr>
              <a:t> </a:t>
            </a:r>
            <a:r>
              <a:rPr lang="ru-RU" sz="5600" dirty="0" err="1">
                <a:latin typeface="Arial Narrow" panose="020B0606020202030204" pitchFamily="34" charset="0"/>
              </a:rPr>
              <a:t>дослідження</a:t>
            </a:r>
            <a:r>
              <a:rPr lang="ru-RU" sz="5600" dirty="0">
                <a:latin typeface="Arial Narrow" panose="020B0606020202030204" pitchFamily="34" charset="0"/>
              </a:rPr>
              <a:t> та </a:t>
            </a:r>
            <a:r>
              <a:rPr lang="ru-RU" sz="5600" dirty="0" err="1">
                <a:latin typeface="Arial Narrow" panose="020B0606020202030204" pitchFamily="34" charset="0"/>
              </a:rPr>
              <a:t>інновації</a:t>
            </a:r>
            <a:r>
              <a:rPr lang="ru-RU" sz="5600" dirty="0">
                <a:latin typeface="Arial Narrow" panose="020B0606020202030204" pitchFamily="34" charset="0"/>
              </a:rPr>
              <a:t> в </a:t>
            </a:r>
            <a:r>
              <a:rPr lang="ru-RU" sz="5600" dirty="0" err="1">
                <a:latin typeface="Arial Narrow" panose="020B0606020202030204" pitchFamily="34" charset="0"/>
              </a:rPr>
              <a:t>галузі</a:t>
            </a:r>
            <a:r>
              <a:rPr lang="ru-RU" sz="5600" dirty="0">
                <a:latin typeface="Arial Narrow" panose="020B0606020202030204" pitchFamily="34" charset="0"/>
              </a:rPr>
              <a:t> </a:t>
            </a:r>
            <a:r>
              <a:rPr lang="ru-RU" sz="5600" dirty="0" err="1">
                <a:latin typeface="Arial Narrow" panose="020B0606020202030204" pitchFamily="34" charset="0"/>
              </a:rPr>
              <a:t>суспільно-гуманітарних</a:t>
            </a:r>
            <a:r>
              <a:rPr lang="ru-RU" sz="5600" dirty="0">
                <a:latin typeface="Arial Narrow" panose="020B0606020202030204" pitchFamily="34" charset="0"/>
              </a:rPr>
              <a:t> наук : І </a:t>
            </a:r>
            <a:r>
              <a:rPr lang="ru-RU" sz="5600" dirty="0" err="1">
                <a:latin typeface="Arial Narrow" panose="020B0606020202030204" pitchFamily="34" charset="0"/>
              </a:rPr>
              <a:t>Всеукр</a:t>
            </a:r>
            <a:r>
              <a:rPr lang="ru-RU" sz="5600" dirty="0">
                <a:latin typeface="Arial Narrow" panose="020B0606020202030204" pitchFamily="34" charset="0"/>
              </a:rPr>
              <a:t>. наук.-</a:t>
            </a:r>
            <a:r>
              <a:rPr lang="ru-RU" sz="5600" dirty="0" err="1">
                <a:latin typeface="Arial Narrow" panose="020B0606020202030204" pitchFamily="34" charset="0"/>
              </a:rPr>
              <a:t>практ</a:t>
            </a:r>
            <a:r>
              <a:rPr lang="ru-RU" sz="5600" dirty="0">
                <a:latin typeface="Arial Narrow" panose="020B0606020202030204" pitchFamily="34" charset="0"/>
              </a:rPr>
              <a:t>. </a:t>
            </a:r>
            <a:r>
              <a:rPr lang="ru-RU" sz="5600" dirty="0" err="1">
                <a:latin typeface="Arial Narrow" panose="020B0606020202030204" pitchFamily="34" charset="0"/>
              </a:rPr>
              <a:t>інтернет-конференція</a:t>
            </a:r>
            <a:r>
              <a:rPr lang="ru-RU" sz="5600" dirty="0">
                <a:latin typeface="Arial Narrow" panose="020B0606020202030204" pitchFamily="34" charset="0"/>
              </a:rPr>
              <a:t>, </a:t>
            </a:r>
            <a:r>
              <a:rPr lang="ru-RU" sz="5600" dirty="0" err="1">
                <a:latin typeface="Arial Narrow" panose="020B0606020202030204" pitchFamily="34" charset="0"/>
              </a:rPr>
              <a:t>Мелітополь</a:t>
            </a:r>
            <a:r>
              <a:rPr lang="ru-RU" sz="5600" dirty="0">
                <a:latin typeface="Arial Narrow" panose="020B0606020202030204" pitchFamily="34" charset="0"/>
              </a:rPr>
              <a:t>, 24 листопада 2021 р. : </a:t>
            </a:r>
            <a:r>
              <a:rPr lang="ru-RU" sz="5600" dirty="0" err="1">
                <a:latin typeface="Arial Narrow" panose="020B0606020202030204" pitchFamily="34" charset="0"/>
              </a:rPr>
              <a:t>зб</a:t>
            </a:r>
            <a:r>
              <a:rPr lang="ru-RU" sz="5600" dirty="0">
                <a:latin typeface="Arial Narrow" panose="020B0606020202030204" pitchFamily="34" charset="0"/>
              </a:rPr>
              <a:t>. матер. // ред. кол. </a:t>
            </a:r>
            <a:r>
              <a:rPr lang="ru-RU" sz="5600" dirty="0" err="1">
                <a:latin typeface="Arial Narrow" panose="020B0606020202030204" pitchFamily="34" charset="0"/>
              </a:rPr>
              <a:t>Ломейко</a:t>
            </a:r>
            <a:r>
              <a:rPr lang="ru-RU" sz="5600" dirty="0">
                <a:latin typeface="Arial Narrow" panose="020B0606020202030204" pitchFamily="34" charset="0"/>
              </a:rPr>
              <a:t> О. П., </a:t>
            </a:r>
            <a:r>
              <a:rPr lang="ru-RU" sz="5600" dirty="0" err="1">
                <a:latin typeface="Arial Narrow" panose="020B0606020202030204" pitchFamily="34" charset="0"/>
              </a:rPr>
              <a:t>Єременко</a:t>
            </a:r>
            <a:r>
              <a:rPr lang="ru-RU" sz="5600" dirty="0">
                <a:latin typeface="Arial Narrow" panose="020B0606020202030204" pitchFamily="34" charset="0"/>
              </a:rPr>
              <a:t> О. А., Михайлов В. В. та </a:t>
            </a:r>
            <a:r>
              <a:rPr lang="ru-RU" sz="5600" dirty="0" err="1">
                <a:latin typeface="Arial Narrow" panose="020B0606020202030204" pitchFamily="34" charset="0"/>
              </a:rPr>
              <a:t>ін</a:t>
            </a:r>
            <a:r>
              <a:rPr lang="ru-RU" sz="5600" dirty="0">
                <a:latin typeface="Arial Narrow" panose="020B0606020202030204" pitchFamily="34" charset="0"/>
              </a:rPr>
              <a:t>. / ТДАТУ. - </a:t>
            </a:r>
            <a:r>
              <a:rPr lang="ru-RU" sz="5600" dirty="0" err="1">
                <a:latin typeface="Arial Narrow" panose="020B0606020202030204" pitchFamily="34" charset="0"/>
              </a:rPr>
              <a:t>Мелітополь</a:t>
            </a:r>
            <a:r>
              <a:rPr lang="ru-RU" sz="5600" dirty="0">
                <a:latin typeface="Arial Narrow" panose="020B0606020202030204" pitchFamily="34" charset="0"/>
              </a:rPr>
              <a:t>, 2021. - Ч. 1. - С. 344-346</a:t>
            </a:r>
          </a:p>
          <a:p>
            <a:pPr algn="just"/>
            <a:r>
              <a:rPr lang="ru-RU" sz="5600" dirty="0" err="1">
                <a:latin typeface="Arial Narrow" panose="020B0606020202030204" pitchFamily="34" charset="0"/>
              </a:rPr>
              <a:t>Харківський</a:t>
            </a:r>
            <a:r>
              <a:rPr lang="ru-RU" sz="5600" dirty="0">
                <a:latin typeface="Arial Narrow" panose="020B0606020202030204" pitchFamily="34" charset="0"/>
              </a:rPr>
              <a:t> В. С. </a:t>
            </a:r>
            <a:r>
              <a:rPr lang="ru-RU" sz="5600" dirty="0" err="1">
                <a:latin typeface="Arial Narrow" panose="020B0606020202030204" pitchFamily="34" charset="0"/>
              </a:rPr>
              <a:t>Розвиток</a:t>
            </a:r>
            <a:r>
              <a:rPr lang="ru-RU" sz="5600" dirty="0">
                <a:latin typeface="Arial Narrow" panose="020B0606020202030204" pitchFamily="34" charset="0"/>
              </a:rPr>
              <a:t> </a:t>
            </a:r>
            <a:r>
              <a:rPr lang="ru-RU" sz="5600" dirty="0" err="1">
                <a:latin typeface="Arial Narrow" panose="020B0606020202030204" pitchFamily="34" charset="0"/>
              </a:rPr>
              <a:t>соціальної</a:t>
            </a:r>
            <a:r>
              <a:rPr lang="ru-RU" sz="5600" dirty="0">
                <a:latin typeface="Arial Narrow" panose="020B0606020202030204" pitchFamily="34" charset="0"/>
              </a:rPr>
              <a:t> </a:t>
            </a:r>
            <a:r>
              <a:rPr lang="ru-RU" sz="5600" dirty="0" err="1">
                <a:latin typeface="Arial Narrow" panose="020B0606020202030204" pitchFamily="34" charset="0"/>
              </a:rPr>
              <a:t>компетентності</a:t>
            </a:r>
            <a:r>
              <a:rPr lang="ru-RU" sz="5600" dirty="0">
                <a:latin typeface="Arial Narrow" panose="020B0606020202030204" pitchFamily="34" charset="0"/>
              </a:rPr>
              <a:t> </a:t>
            </a:r>
            <a:r>
              <a:rPr lang="ru-RU" sz="5600" dirty="0" err="1">
                <a:latin typeface="Arial Narrow" panose="020B0606020202030204" pitchFamily="34" charset="0"/>
              </a:rPr>
              <a:t>фахівців</a:t>
            </a:r>
            <a:r>
              <a:rPr lang="ru-RU" sz="5600" dirty="0">
                <a:latin typeface="Arial Narrow" panose="020B0606020202030204" pitchFamily="34" charset="0"/>
              </a:rPr>
              <a:t> </a:t>
            </a:r>
            <a:r>
              <a:rPr lang="ru-RU" sz="5600" dirty="0" err="1">
                <a:latin typeface="Arial Narrow" panose="020B0606020202030204" pitchFamily="34" charset="0"/>
              </a:rPr>
              <a:t>медичної</a:t>
            </a:r>
            <a:r>
              <a:rPr lang="ru-RU" sz="5600" dirty="0">
                <a:latin typeface="Arial Narrow" panose="020B0606020202030204" pitchFamily="34" charset="0"/>
              </a:rPr>
              <a:t> </a:t>
            </a:r>
            <a:r>
              <a:rPr lang="ru-RU" sz="5600" dirty="0" err="1">
                <a:latin typeface="Arial Narrow" panose="020B0606020202030204" pitchFamily="34" charset="0"/>
              </a:rPr>
              <a:t>галузі</a:t>
            </a:r>
            <a:r>
              <a:rPr lang="ru-RU" sz="5600" dirty="0">
                <a:latin typeface="Arial Narrow" panose="020B0606020202030204" pitchFamily="34" charset="0"/>
              </a:rPr>
              <a:t> у </a:t>
            </a:r>
            <a:r>
              <a:rPr lang="ru-RU" sz="5600" dirty="0" err="1">
                <a:latin typeface="Arial Narrow" panose="020B0606020202030204" pitchFamily="34" charset="0"/>
              </a:rPr>
              <a:t>системі</a:t>
            </a:r>
            <a:r>
              <a:rPr lang="ru-RU" sz="5600" dirty="0">
                <a:latin typeface="Arial Narrow" panose="020B0606020202030204" pitchFamily="34" charset="0"/>
              </a:rPr>
              <a:t> </a:t>
            </a:r>
            <a:r>
              <a:rPr lang="ru-RU" sz="5600" dirty="0" err="1">
                <a:latin typeface="Arial Narrow" panose="020B0606020202030204" pitchFamily="34" charset="0"/>
              </a:rPr>
              <a:t>післядипломної</a:t>
            </a:r>
            <a:r>
              <a:rPr lang="ru-RU" sz="5600" dirty="0">
                <a:latin typeface="Arial Narrow" panose="020B0606020202030204" pitchFamily="34" charset="0"/>
              </a:rPr>
              <a:t> </a:t>
            </a:r>
            <a:r>
              <a:rPr lang="ru-RU" sz="5600" dirty="0" err="1">
                <a:latin typeface="Arial Narrow" panose="020B0606020202030204" pitchFamily="34" charset="0"/>
              </a:rPr>
              <a:t>освіти</a:t>
            </a:r>
            <a:r>
              <a:rPr lang="ru-RU" sz="5600" dirty="0">
                <a:latin typeface="Arial Narrow" panose="020B0606020202030204" pitchFamily="34" charset="0"/>
              </a:rPr>
              <a:t> / В. С. </a:t>
            </a:r>
            <a:r>
              <a:rPr lang="ru-RU" sz="5600" dirty="0" err="1">
                <a:latin typeface="Arial Narrow" panose="020B0606020202030204" pitchFamily="34" charset="0"/>
              </a:rPr>
              <a:t>Харківський</a:t>
            </a:r>
            <a:r>
              <a:rPr lang="ru-RU" sz="5600" dirty="0">
                <a:latin typeface="Arial Narrow" panose="020B0606020202030204" pitchFamily="34" charset="0"/>
              </a:rPr>
              <a:t> // </a:t>
            </a:r>
            <a:r>
              <a:rPr lang="ru-RU" sz="5600" dirty="0" err="1">
                <a:latin typeface="Arial Narrow" panose="020B0606020202030204" pitchFamily="34" charset="0"/>
              </a:rPr>
              <a:t>Науковий</a:t>
            </a:r>
            <a:r>
              <a:rPr lang="ru-RU" sz="5600" dirty="0">
                <a:latin typeface="Arial Narrow" panose="020B0606020202030204" pitchFamily="34" charset="0"/>
              </a:rPr>
              <a:t> журнал </a:t>
            </a:r>
            <a:r>
              <a:rPr lang="ru-RU" sz="5600" dirty="0" err="1">
                <a:latin typeface="Arial Narrow" panose="020B0606020202030204" pitchFamily="34" charset="0"/>
              </a:rPr>
              <a:t>Хортицької</a:t>
            </a:r>
            <a:r>
              <a:rPr lang="ru-RU" sz="5600" dirty="0">
                <a:latin typeface="Arial Narrow" panose="020B0606020202030204" pitchFamily="34" charset="0"/>
              </a:rPr>
              <a:t> </a:t>
            </a:r>
            <a:r>
              <a:rPr lang="ru-RU" sz="5600" dirty="0" err="1">
                <a:latin typeface="Arial Narrow" panose="020B0606020202030204" pitchFamily="34" charset="0"/>
              </a:rPr>
              <a:t>національної</a:t>
            </a:r>
            <a:r>
              <a:rPr lang="ru-RU" sz="5600" dirty="0">
                <a:latin typeface="Arial Narrow" panose="020B0606020202030204" pitchFamily="34" charset="0"/>
              </a:rPr>
              <a:t> </a:t>
            </a:r>
            <a:r>
              <a:rPr lang="ru-RU" sz="5600" dirty="0" err="1">
                <a:latin typeface="Arial Narrow" panose="020B0606020202030204" pitchFamily="34" charset="0"/>
              </a:rPr>
              <a:t>академії</a:t>
            </a:r>
            <a:r>
              <a:rPr lang="ru-RU" sz="5600" dirty="0">
                <a:latin typeface="Arial Narrow" panose="020B0606020202030204" pitchFamily="34" charset="0"/>
              </a:rPr>
              <a:t>. - 2021. - </a:t>
            </a:r>
            <a:r>
              <a:rPr lang="ru-RU" sz="5600" dirty="0" err="1">
                <a:latin typeface="Arial Narrow" panose="020B0606020202030204" pitchFamily="34" charset="0"/>
              </a:rPr>
              <a:t>Вип</a:t>
            </a:r>
            <a:r>
              <a:rPr lang="ru-RU" sz="5600" dirty="0">
                <a:latin typeface="Arial Narrow" panose="020B0606020202030204" pitchFamily="34" charset="0"/>
              </a:rPr>
              <a:t>. 2(5). - С. 82-91. </a:t>
            </a:r>
            <a:r>
              <a:rPr lang="en-US" sz="5600" dirty="0">
                <a:latin typeface="Arial Narrow" panose="020B0606020202030204" pitchFamily="34" charset="0"/>
              </a:rPr>
              <a:t>D</a:t>
            </a:r>
            <a:r>
              <a:rPr lang="ru-RU" sz="5600" dirty="0">
                <a:latin typeface="Arial Narrow" panose="020B0606020202030204" pitchFamily="34" charset="0"/>
              </a:rPr>
              <a:t>ОІ:</a:t>
            </a:r>
            <a:r>
              <a:rPr lang="en-US" sz="5600" dirty="0">
                <a:latin typeface="Arial Narrow" panose="020B0606020202030204" pitchFamily="34" charset="0"/>
              </a:rPr>
              <a:t>https://doi.org/10.51706/2707-3076-2021-5-9</a:t>
            </a:r>
          </a:p>
          <a:p>
            <a:endParaRPr lang="ru-RU" dirty="0"/>
          </a:p>
        </p:txBody>
      </p:sp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87116D08-B512-41E9-91EA-3ACB187DCF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366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57"/>
    </mc:Choice>
    <mc:Fallback>
      <p:transition spd="slow" advTm="29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8245B3-CF83-4283-8A00-AFFA141B9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976979"/>
          </a:xfrm>
        </p:spPr>
        <p:txBody>
          <a:bodyPr>
            <a:normAutofit/>
          </a:bodyPr>
          <a:lstStyle/>
          <a:p>
            <a:r>
              <a:rPr lang="uk-UA" sz="1800" dirty="0">
                <a:solidFill>
                  <a:srgbClr val="FF0000"/>
                </a:solidFill>
                <a:latin typeface="Arial Black" panose="020B0A04020102020204" pitchFamily="34" charset="0"/>
              </a:rPr>
              <a:t>Актуальність</a:t>
            </a:r>
            <a:endParaRPr lang="ru-RU" sz="18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E9374B6-1646-4FDB-8F74-73D6ED1C64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670205" y="740396"/>
            <a:ext cx="5352291" cy="5352291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</a:ln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4CB5B417-C462-4450-9717-E0B54B0E0A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74035" y="3031065"/>
            <a:ext cx="4363278" cy="2438404"/>
          </a:xfrm>
        </p:spPr>
        <p:txBody>
          <a:bodyPr>
            <a:noAutofit/>
          </a:bodyPr>
          <a:lstStyle/>
          <a:p>
            <a:pPr algn="just"/>
            <a:r>
              <a:rPr lang="ru-RU" sz="1400" dirty="0" err="1">
                <a:latin typeface="Arial Narrow" panose="020B0606020202030204" pitchFamily="34" charset="0"/>
              </a:rPr>
              <a:t>Національна</a:t>
            </a:r>
            <a:r>
              <a:rPr lang="ru-RU" sz="1400" dirty="0">
                <a:latin typeface="Arial Narrow" panose="020B0606020202030204" pitchFamily="34" charset="0"/>
              </a:rPr>
              <a:t> система </a:t>
            </a:r>
            <a:r>
              <a:rPr lang="ru-RU" sz="1400" dirty="0" err="1">
                <a:latin typeface="Arial Narrow" panose="020B0606020202030204" pitchFamily="34" charset="0"/>
              </a:rPr>
              <a:t>охорони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здоров'я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України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переживає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складний</a:t>
            </a:r>
            <a:r>
              <a:rPr lang="ru-RU" sz="1400" dirty="0">
                <a:latin typeface="Arial Narrow" panose="020B0606020202030204" pitchFamily="34" charset="0"/>
              </a:rPr>
              <a:t> момент, </a:t>
            </a:r>
            <a:r>
              <a:rPr lang="ru-RU" sz="1400" dirty="0" err="1">
                <a:latin typeface="Arial Narrow" panose="020B0606020202030204" pitchFamily="34" charset="0"/>
              </a:rPr>
              <a:t>обумовлений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зміною</a:t>
            </a:r>
            <a:r>
              <a:rPr lang="ru-RU" sz="1400" dirty="0">
                <a:latin typeface="Arial Narrow" panose="020B0606020202030204" pitchFamily="34" charset="0"/>
              </a:rPr>
              <a:t> форм, </a:t>
            </a:r>
            <a:r>
              <a:rPr lang="ru-RU" sz="1400" dirty="0" err="1">
                <a:latin typeface="Arial Narrow" panose="020B0606020202030204" pitchFamily="34" charset="0"/>
              </a:rPr>
              <a:t>методів</a:t>
            </a:r>
            <a:r>
              <a:rPr lang="ru-RU" sz="1400" dirty="0">
                <a:latin typeface="Arial Narrow" panose="020B0606020202030204" pitchFamily="34" charset="0"/>
              </a:rPr>
              <a:t> і </a:t>
            </a:r>
            <a:r>
              <a:rPr lang="ru-RU" sz="1400" dirty="0" err="1">
                <a:latin typeface="Arial Narrow" panose="020B0606020202030204" pitchFamily="34" charset="0"/>
              </a:rPr>
              <a:t>структури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управління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охороною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здоров'я</a:t>
            </a:r>
            <a:r>
              <a:rPr lang="ru-RU" sz="1400" dirty="0">
                <a:latin typeface="Arial Narrow" panose="020B0606020202030204" pitchFamily="34" charset="0"/>
              </a:rPr>
              <a:t> на </a:t>
            </a:r>
            <a:r>
              <a:rPr lang="ru-RU" sz="1400" dirty="0" err="1">
                <a:latin typeface="Arial Narrow" panose="020B0606020202030204" pitchFamily="34" charset="0"/>
              </a:rPr>
              <a:t>тлі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радикальних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соціально-економічних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перетворень</a:t>
            </a:r>
            <a:r>
              <a:rPr lang="ru-RU" sz="1400" dirty="0">
                <a:latin typeface="Arial Narrow" panose="020B0606020202030204" pitchFamily="34" charset="0"/>
              </a:rPr>
              <a:t>, </a:t>
            </a:r>
            <a:r>
              <a:rPr lang="ru-RU" sz="1400" dirty="0" err="1">
                <a:latin typeface="Arial Narrow" panose="020B0606020202030204" pitchFamily="34" charset="0"/>
              </a:rPr>
              <a:t>демонополізації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системи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охорони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здоров'я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зі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збереженням</a:t>
            </a:r>
            <a:r>
              <a:rPr lang="ru-RU" sz="1400" dirty="0">
                <a:latin typeface="Arial Narrow" panose="020B0606020202030204" pitchFamily="34" charset="0"/>
              </a:rPr>
              <a:t> в </a:t>
            </a:r>
            <a:r>
              <a:rPr lang="ru-RU" sz="1400" dirty="0" err="1">
                <a:latin typeface="Arial Narrow" panose="020B0606020202030204" pitchFamily="34" charset="0"/>
              </a:rPr>
              <a:t>ній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переважно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державних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установ</a:t>
            </a:r>
            <a:r>
              <a:rPr lang="ru-RU" sz="1400" dirty="0">
                <a:latin typeface="Arial Narrow" panose="020B0606020202030204" pitchFamily="34" charset="0"/>
              </a:rPr>
              <a:t>. У </a:t>
            </a:r>
            <a:r>
              <a:rPr lang="ru-RU" sz="1400" dirty="0" err="1">
                <a:latin typeface="Arial Narrow" panose="020B0606020202030204" pitchFamily="34" charset="0"/>
              </a:rPr>
              <a:t>цих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нових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умовах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виникає</a:t>
            </a:r>
            <a:r>
              <a:rPr lang="ru-RU" sz="1400" dirty="0">
                <a:latin typeface="Arial Narrow" panose="020B0606020202030204" pitchFamily="34" charset="0"/>
              </a:rPr>
              <a:t> актуальна потреба в </a:t>
            </a:r>
            <a:r>
              <a:rPr lang="ru-RU" sz="1400" dirty="0" err="1">
                <a:latin typeface="Arial Narrow" panose="020B0606020202030204" pitchFamily="34" charset="0"/>
              </a:rPr>
              <a:t>перегляді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методів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планування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медичної</a:t>
            </a:r>
            <a:r>
              <a:rPr lang="ru-RU" sz="1400" dirty="0">
                <a:latin typeface="Arial Narrow" panose="020B0606020202030204" pitchFamily="34" charset="0"/>
              </a:rPr>
              <a:t> та </a:t>
            </a:r>
            <a:r>
              <a:rPr lang="ru-RU" sz="1400" dirty="0" err="1">
                <a:latin typeface="Arial Narrow" panose="020B0606020202030204" pitchFamily="34" charset="0"/>
              </a:rPr>
              <a:t>наукової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діяльності</a:t>
            </a:r>
            <a:r>
              <a:rPr lang="ru-RU" sz="1400" dirty="0">
                <a:latin typeface="Arial Narrow" panose="020B0606020202030204" pitchFamily="34" charset="0"/>
              </a:rPr>
              <a:t>. </a:t>
            </a:r>
            <a:r>
              <a:rPr lang="ru-RU" sz="1400" dirty="0" err="1">
                <a:latin typeface="Arial Narrow" panose="020B0606020202030204" pitchFamily="34" charset="0"/>
              </a:rPr>
              <a:t>Конкурентні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відносини</a:t>
            </a:r>
            <a:r>
              <a:rPr lang="ru-RU" sz="1400" dirty="0">
                <a:latin typeface="Arial Narrow" panose="020B0606020202030204" pitchFamily="34" charset="0"/>
              </a:rPr>
              <a:t> в </a:t>
            </a:r>
            <a:r>
              <a:rPr lang="ru-RU" sz="1400" dirty="0" err="1">
                <a:latin typeface="Arial Narrow" panose="020B0606020202030204" pitchFamily="34" charset="0"/>
              </a:rPr>
              <a:t>сфері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освітніх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медичних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послуг</a:t>
            </a:r>
            <a:r>
              <a:rPr lang="ru-RU" sz="1400" dirty="0">
                <a:latin typeface="Arial Narrow" panose="020B0606020202030204" pitchFamily="34" charset="0"/>
              </a:rPr>
              <a:t> і на ринку </a:t>
            </a:r>
            <a:r>
              <a:rPr lang="ru-RU" sz="1400" dirty="0" err="1">
                <a:latin typeface="Arial Narrow" panose="020B0606020202030204" pitchFamily="34" charset="0"/>
              </a:rPr>
              <a:t>медичних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послуг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вимагають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обліку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нових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зовнішніх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факторів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ризику</a:t>
            </a:r>
            <a:r>
              <a:rPr lang="ru-RU" sz="1400" dirty="0">
                <a:latin typeface="Arial Narrow" panose="020B0606020202030204" pitchFamily="34" charset="0"/>
              </a:rPr>
              <a:t>, </a:t>
            </a:r>
            <a:r>
              <a:rPr lang="ru-RU" sz="1400" dirty="0" err="1">
                <a:latin typeface="Arial Narrow" panose="020B0606020202030204" pitchFamily="34" charset="0"/>
              </a:rPr>
              <a:t>що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виникли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внаслідок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децентралізації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управління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галуззю</a:t>
            </a:r>
            <a:r>
              <a:rPr lang="ru-RU" sz="1400" dirty="0">
                <a:latin typeface="Arial Narrow" panose="020B0606020202030204" pitchFamily="34" charset="0"/>
              </a:rPr>
              <a:t>, </a:t>
            </a:r>
            <a:r>
              <a:rPr lang="ru-RU" sz="1400" dirty="0" err="1">
                <a:latin typeface="Arial Narrow" panose="020B0606020202030204" pitchFamily="34" charset="0"/>
              </a:rPr>
              <a:t>виникнення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нових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економічних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ринкових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відносин</a:t>
            </a:r>
            <a:r>
              <a:rPr lang="ru-RU" sz="1400" dirty="0">
                <a:latin typeface="Arial Narrow" panose="020B0606020202030204" pitchFamily="34" charset="0"/>
              </a:rPr>
              <a:t>, </a:t>
            </a:r>
            <a:r>
              <a:rPr lang="ru-RU" sz="1400" dirty="0" err="1">
                <a:latin typeface="Arial Narrow" panose="020B0606020202030204" pitchFamily="34" charset="0"/>
              </a:rPr>
              <a:t>появи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альтернативних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джерел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фінансування</a:t>
            </a:r>
            <a:r>
              <a:rPr lang="ru-RU" sz="1400" dirty="0">
                <a:latin typeface="Arial Narrow" panose="020B0606020202030204" pitchFamily="34" charset="0"/>
              </a:rPr>
              <a:t> та </a:t>
            </a:r>
            <a:r>
              <a:rPr lang="ru-RU" sz="1400" dirty="0" err="1">
                <a:latin typeface="Arial Narrow" panose="020B0606020202030204" pitchFamily="34" charset="0"/>
              </a:rPr>
              <a:t>приватної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медичної</a:t>
            </a:r>
            <a:r>
              <a:rPr lang="ru-RU" sz="1400" dirty="0">
                <a:latin typeface="Arial Narrow" panose="020B0606020202030204" pitchFamily="34" charset="0"/>
              </a:rPr>
              <a:t> практики </a:t>
            </a:r>
          </a:p>
        </p:txBody>
      </p:sp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A7CBC3EC-0846-4987-A8B6-49326F6354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949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236"/>
    </mc:Choice>
    <mc:Fallback>
      <p:transition spd="slow" advTm="672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36272D7-C113-4373-BC5F-C0F0BF3682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71" t="13125" r="2651" b="15712"/>
          <a:stretch/>
        </p:blipFill>
        <p:spPr>
          <a:xfrm>
            <a:off x="1132114" y="606489"/>
            <a:ext cx="9927771" cy="5645021"/>
          </a:xfrm>
          <a:prstGeom prst="rect">
            <a:avLst/>
          </a:prstGeom>
          <a:solidFill>
            <a:srgbClr val="92D050"/>
          </a:solidFill>
          <a:ln w="76200">
            <a:solidFill>
              <a:schemeClr val="accent1"/>
            </a:solidFill>
          </a:ln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08D1BA6-636B-4A66-9F0B-A68A7CA1AD7A}"/>
              </a:ext>
            </a:extLst>
          </p:cNvPr>
          <p:cNvSpPr/>
          <p:nvPr/>
        </p:nvSpPr>
        <p:spPr>
          <a:xfrm>
            <a:off x="3289852" y="715618"/>
            <a:ext cx="5814392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err="1">
                <a:latin typeface="Arial Narrow" panose="020B0606020202030204" pitchFamily="34" charset="0"/>
              </a:rPr>
              <a:t>Життя</a:t>
            </a:r>
            <a:r>
              <a:rPr lang="ru-RU" sz="2000" dirty="0">
                <a:latin typeface="Arial Narrow" panose="020B0606020202030204" pitchFamily="34" charset="0"/>
              </a:rPr>
              <a:t> </a:t>
            </a:r>
            <a:r>
              <a:rPr lang="ru-RU" sz="2000" dirty="0" err="1">
                <a:latin typeface="Arial Narrow" panose="020B0606020202030204" pitchFamily="34" charset="0"/>
              </a:rPr>
              <a:t>довге</a:t>
            </a:r>
            <a:r>
              <a:rPr lang="ru-RU" sz="2000" dirty="0">
                <a:latin typeface="Arial Narrow" panose="020B0606020202030204" pitchFamily="34" charset="0"/>
              </a:rPr>
              <a:t>, </a:t>
            </a:r>
            <a:r>
              <a:rPr lang="ru-RU" sz="2000" dirty="0" err="1">
                <a:latin typeface="Arial Narrow" panose="020B0606020202030204" pitchFamily="34" charset="0"/>
              </a:rPr>
              <a:t>якщо</a:t>
            </a:r>
            <a:r>
              <a:rPr lang="ru-RU" sz="2000" dirty="0">
                <a:latin typeface="Arial Narrow" panose="020B0606020202030204" pitchFamily="34" charset="0"/>
              </a:rPr>
              <a:t> ним </a:t>
            </a:r>
            <a:r>
              <a:rPr lang="ru-RU" sz="2000" dirty="0" err="1">
                <a:latin typeface="Arial Narrow" panose="020B0606020202030204" pitchFamily="34" charset="0"/>
              </a:rPr>
              <a:t>уміло</a:t>
            </a:r>
            <a:r>
              <a:rPr lang="ru-RU" sz="2000" dirty="0">
                <a:latin typeface="Arial Narrow" panose="020B0606020202030204" pitchFamily="34" charset="0"/>
              </a:rPr>
              <a:t> </a:t>
            </a:r>
            <a:r>
              <a:rPr lang="ru-RU" sz="2000" dirty="0" err="1">
                <a:latin typeface="Arial Narrow" panose="020B0606020202030204" pitchFamily="34" charset="0"/>
              </a:rPr>
              <a:t>користуватися</a:t>
            </a:r>
            <a:endParaRPr lang="ru-RU" sz="2000" dirty="0">
              <a:latin typeface="Arial Narrow" panose="020B0606020202030204" pitchFamily="34" charset="0"/>
            </a:endParaRPr>
          </a:p>
          <a:p>
            <a:pPr algn="ctr"/>
            <a:r>
              <a:rPr lang="ru-RU" sz="2000" dirty="0">
                <a:latin typeface="Arial Narrow" panose="020B0606020202030204" pitchFamily="34" charset="0"/>
              </a:rPr>
              <a:t>Сенека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FF88880-71CC-49D6-89F6-D36451BBD900}"/>
              </a:ext>
            </a:extLst>
          </p:cNvPr>
          <p:cNvSpPr/>
          <p:nvPr/>
        </p:nvSpPr>
        <p:spPr>
          <a:xfrm>
            <a:off x="3369365" y="5128591"/>
            <a:ext cx="5655365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>
                <a:latin typeface="Arial Narrow" panose="020B0606020202030204" pitchFamily="34" charset="0"/>
              </a:rPr>
              <a:t>Дякую за увагу!</a:t>
            </a:r>
            <a:endParaRPr lang="ru-RU" sz="2400" dirty="0">
              <a:latin typeface="Arial Narrow" panose="020B0606020202030204" pitchFamily="34" charset="0"/>
            </a:endParaRPr>
          </a:p>
        </p:txBody>
      </p:sp>
      <p:pic>
        <p:nvPicPr>
          <p:cNvPr id="5" name="Звук 4">
            <a:hlinkClick r:id="" action="ppaction://media"/>
            <a:extLst>
              <a:ext uri="{FF2B5EF4-FFF2-40B4-BE49-F238E27FC236}">
                <a16:creationId xmlns:a16="http://schemas.microsoft.com/office/drawing/2014/main" id="{851F46EB-6841-4741-ABA6-3775209C6E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531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229"/>
    </mc:Choice>
    <mc:Fallback>
      <p:transition spd="slow" advTm="342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C6724D-1BB4-477E-891D-8BF90DC89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028095"/>
          </a:xfrm>
        </p:spPr>
        <p:txBody>
          <a:bodyPr/>
          <a:lstStyle/>
          <a:p>
            <a:r>
              <a:rPr lang="uk-UA" dirty="0">
                <a:solidFill>
                  <a:srgbClr val="FF0000"/>
                </a:solidFill>
                <a:latin typeface="Arial Black" panose="020B0A04020102020204" pitchFamily="34" charset="0"/>
              </a:rPr>
              <a:t>Актуальність</a:t>
            </a:r>
            <a:endParaRPr lang="ru-RU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B74127C-6021-4AE7-85DB-52DF9BA30A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870035" y="1425090"/>
            <a:ext cx="5418677" cy="3641525"/>
          </a:xfrm>
          <a:prstGeom prst="rect">
            <a:avLst/>
          </a:prstGeom>
          <a:solidFill>
            <a:schemeClr val="bg1"/>
          </a:solidFill>
          <a:ln w="88900">
            <a:solidFill>
              <a:schemeClr val="accent1"/>
            </a:solidFill>
          </a:ln>
          <a:effectLst>
            <a:outerShdw blurRad="50800" dist="50800" dir="5400000" algn="ctr" rotWithShape="0">
              <a:schemeClr val="bg1"/>
            </a:outerShdw>
          </a:effectLst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6B9893CA-A3A3-47EE-8B19-3328607B69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5110" y="2957804"/>
            <a:ext cx="4898572" cy="2511665"/>
          </a:xfrm>
        </p:spPr>
        <p:txBody>
          <a:bodyPr>
            <a:noAutofit/>
          </a:bodyPr>
          <a:lstStyle/>
          <a:p>
            <a:pPr algn="just"/>
            <a:r>
              <a:rPr lang="ru-RU" sz="1400" dirty="0" err="1">
                <a:latin typeface="Arial Narrow" panose="020B0606020202030204" pitchFamily="34" charset="0"/>
              </a:rPr>
              <a:t>Оскільки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фахівець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медичної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галузі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має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володіти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сукупністю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соціальних</a:t>
            </a:r>
            <a:r>
              <a:rPr lang="ru-RU" sz="1400" dirty="0">
                <a:latin typeface="Arial Narrow" panose="020B0606020202030204" pitchFamily="34" charset="0"/>
              </a:rPr>
              <a:t>, </a:t>
            </a:r>
            <a:r>
              <a:rPr lang="ru-RU" sz="1400" dirty="0" err="1">
                <a:latin typeface="Arial Narrow" panose="020B0606020202030204" pitchFamily="34" charset="0"/>
              </a:rPr>
              <a:t>когнітивних</a:t>
            </a:r>
            <a:r>
              <a:rPr lang="ru-RU" sz="1400" dirty="0">
                <a:latin typeface="Arial Narrow" panose="020B0606020202030204" pitchFamily="34" charset="0"/>
              </a:rPr>
              <a:t> та </a:t>
            </a:r>
            <a:r>
              <a:rPr lang="ru-RU" sz="1400" dirty="0" err="1">
                <a:latin typeface="Arial Narrow" panose="020B0606020202030204" pitchFamily="34" charset="0"/>
              </a:rPr>
              <a:t>емоційних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навичок</a:t>
            </a:r>
            <a:r>
              <a:rPr lang="ru-RU" sz="1400" dirty="0">
                <a:latin typeface="Arial Narrow" panose="020B0606020202030204" pitchFamily="34" charset="0"/>
              </a:rPr>
              <a:t>, </a:t>
            </a:r>
            <a:r>
              <a:rPr lang="ru-RU" sz="1400" dirty="0" err="1">
                <a:latin typeface="Arial Narrow" panose="020B0606020202030204" pitchFamily="34" charset="0"/>
              </a:rPr>
              <a:t>що</a:t>
            </a:r>
            <a:r>
              <a:rPr lang="ru-RU" sz="1400" dirty="0">
                <a:latin typeface="Arial Narrow" panose="020B0606020202030204" pitchFamily="34" charset="0"/>
              </a:rPr>
              <a:t> є </a:t>
            </a:r>
            <a:r>
              <a:rPr lang="ru-RU" sz="1400" dirty="0" err="1">
                <a:latin typeface="Arial Narrow" panose="020B0606020202030204" pitchFamily="34" charset="0"/>
              </a:rPr>
              <a:t>необхідними</a:t>
            </a:r>
            <a:r>
              <a:rPr lang="ru-RU" sz="1400" dirty="0">
                <a:latin typeface="Arial Narrow" panose="020B0606020202030204" pitchFamily="34" charset="0"/>
              </a:rPr>
              <a:t> для </a:t>
            </a:r>
            <a:r>
              <a:rPr lang="ru-RU" sz="1400" dirty="0" err="1">
                <a:latin typeface="Arial Narrow" panose="020B0606020202030204" pitchFamily="34" charset="0"/>
              </a:rPr>
              <a:t>успішної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соціальної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адаптації</a:t>
            </a:r>
            <a:r>
              <a:rPr lang="ru-RU" sz="1400" dirty="0">
                <a:latin typeface="Arial Narrow" panose="020B0606020202030204" pitchFamily="34" charset="0"/>
              </a:rPr>
              <a:t>, контролю </a:t>
            </a:r>
            <a:r>
              <a:rPr lang="ru-RU" sz="1400" dirty="0" err="1">
                <a:latin typeface="Arial Narrow" panose="020B0606020202030204" pitchFamily="34" charset="0"/>
              </a:rPr>
              <a:t>соціальної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ситуації</a:t>
            </a:r>
            <a:r>
              <a:rPr lang="ru-RU" sz="1400" dirty="0">
                <a:latin typeface="Arial Narrow" panose="020B0606020202030204" pitchFamily="34" charset="0"/>
              </a:rPr>
              <a:t> та </a:t>
            </a:r>
            <a:r>
              <a:rPr lang="ru-RU" sz="1400" dirty="0" err="1">
                <a:latin typeface="Arial Narrow" panose="020B0606020202030204" pitchFamily="34" charset="0"/>
              </a:rPr>
              <a:t>професійної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діяльності</a:t>
            </a:r>
            <a:r>
              <a:rPr lang="ru-RU" sz="1400" dirty="0">
                <a:latin typeface="Arial Narrow" panose="020B0606020202030204" pitchFamily="34" charset="0"/>
              </a:rPr>
              <a:t>, </a:t>
            </a:r>
            <a:r>
              <a:rPr lang="ru-RU" sz="1400" dirty="0" err="1">
                <a:latin typeface="Arial Narrow" panose="020B0606020202030204" pitchFamily="34" charset="0"/>
              </a:rPr>
              <a:t>співробітництва</a:t>
            </a:r>
            <a:r>
              <a:rPr lang="ru-RU" sz="1400" dirty="0">
                <a:latin typeface="Arial Narrow" panose="020B0606020202030204" pitchFamily="34" charset="0"/>
              </a:rPr>
              <a:t> з </a:t>
            </a:r>
            <a:r>
              <a:rPr lang="ru-RU" sz="1400" dirty="0" err="1">
                <a:latin typeface="Arial Narrow" panose="020B0606020202030204" pitchFamily="34" charset="0"/>
              </a:rPr>
              <a:t>колегами</a:t>
            </a:r>
            <a:r>
              <a:rPr lang="ru-RU" sz="1400" dirty="0">
                <a:latin typeface="Arial Narrow" panose="020B0606020202030204" pitchFamily="34" charset="0"/>
              </a:rPr>
              <a:t>, </a:t>
            </a:r>
            <a:r>
              <a:rPr lang="ru-RU" sz="1400" dirty="0" err="1">
                <a:latin typeface="Arial Narrow" panose="020B0606020202030204" pitchFamily="34" charset="0"/>
              </a:rPr>
              <a:t>пацієнтами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тощо</a:t>
            </a:r>
            <a:r>
              <a:rPr lang="ru-RU" sz="1400" dirty="0">
                <a:latin typeface="Arial Narrow" panose="020B0606020202030204" pitchFamily="34" charset="0"/>
              </a:rPr>
              <a:t>, то </a:t>
            </a:r>
            <a:r>
              <a:rPr lang="ru-RU" sz="1400" dirty="0" err="1">
                <a:latin typeface="Arial Narrow" panose="020B0606020202030204" pitchFamily="34" charset="0"/>
              </a:rPr>
              <a:t>виникає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необхідність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розвитку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соціальної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компетентності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фахівців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медичної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галузі</a:t>
            </a:r>
            <a:r>
              <a:rPr lang="ru-RU" sz="1400" dirty="0">
                <a:latin typeface="Arial Narrow" panose="020B0606020202030204" pitchFamily="34" charset="0"/>
              </a:rPr>
              <a:t>, </a:t>
            </a:r>
            <a:r>
              <a:rPr lang="ru-RU" sz="1400" dirty="0" err="1">
                <a:latin typeface="Arial Narrow" panose="020B0606020202030204" pitchFamily="34" charset="0"/>
              </a:rPr>
              <a:t>зокрема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під</a:t>
            </a:r>
            <a:r>
              <a:rPr lang="ru-RU" sz="1400" dirty="0">
                <a:latin typeface="Arial Narrow" panose="020B0606020202030204" pitchFamily="34" charset="0"/>
              </a:rPr>
              <a:t> час </a:t>
            </a:r>
            <a:r>
              <a:rPr lang="ru-RU" sz="1400" dirty="0" err="1">
                <a:latin typeface="Arial Narrow" panose="020B0606020202030204" pitchFamily="34" charset="0"/>
              </a:rPr>
              <a:t>післядипломної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освіти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</a:p>
          <a:p>
            <a:pPr algn="just"/>
            <a:r>
              <a:rPr lang="ru-RU" sz="1400" dirty="0" err="1">
                <a:latin typeface="Arial Narrow" panose="020B0606020202030204" pitchFamily="34" charset="0"/>
              </a:rPr>
              <a:t>Реформування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системи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охорони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здоров’я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спрямоване</a:t>
            </a:r>
            <a:r>
              <a:rPr lang="ru-RU" sz="1400" dirty="0">
                <a:latin typeface="Arial Narrow" panose="020B0606020202030204" pitchFamily="34" charset="0"/>
              </a:rPr>
              <a:t> на </a:t>
            </a:r>
            <a:r>
              <a:rPr lang="ru-RU" sz="1400" dirty="0" err="1">
                <a:latin typeface="Arial Narrow" panose="020B0606020202030204" pitchFamily="34" charset="0"/>
              </a:rPr>
              <a:t>переосмислення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ролі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фахівців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медичної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галузі</a:t>
            </a:r>
            <a:r>
              <a:rPr lang="ru-RU" sz="1400" dirty="0">
                <a:latin typeface="Arial Narrow" panose="020B0606020202030204" pitchFamily="34" charset="0"/>
              </a:rPr>
              <a:t> та </a:t>
            </a:r>
            <a:r>
              <a:rPr lang="ru-RU" sz="1400" dirty="0" err="1">
                <a:latin typeface="Arial Narrow" panose="020B0606020202030204" pitchFamily="34" charset="0"/>
              </a:rPr>
              <a:t>висуває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нові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вимоги</a:t>
            </a:r>
            <a:r>
              <a:rPr lang="ru-RU" sz="1400" dirty="0">
                <a:latin typeface="Arial Narrow" panose="020B0606020202030204" pitchFamily="34" charset="0"/>
              </a:rPr>
              <a:t> до </a:t>
            </a:r>
            <a:r>
              <a:rPr lang="ru-RU" sz="1400" dirty="0" err="1">
                <a:latin typeface="Arial Narrow" panose="020B0606020202030204" pitchFamily="34" charset="0"/>
              </a:rPr>
              <a:t>рівня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сформованості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професійних</a:t>
            </a:r>
            <a:r>
              <a:rPr lang="ru-RU" sz="1400" dirty="0">
                <a:latin typeface="Arial Narrow" panose="020B0606020202030204" pitchFamily="34" charset="0"/>
              </a:rPr>
              <a:t> компетентностей, до </a:t>
            </a:r>
            <a:r>
              <a:rPr lang="ru-RU" sz="1400" dirty="0" err="1">
                <a:latin typeface="Arial Narrow" panose="020B0606020202030204" pitchFamily="34" charset="0"/>
              </a:rPr>
              <a:t>багаторівневої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підготовки</a:t>
            </a:r>
            <a:r>
              <a:rPr lang="ru-RU" sz="1400" dirty="0">
                <a:latin typeface="Arial Narrow" panose="020B0606020202030204" pitchFamily="34" charset="0"/>
              </a:rPr>
              <a:t> «</a:t>
            </a:r>
            <a:r>
              <a:rPr lang="ru-RU" sz="1400" dirty="0" err="1">
                <a:latin typeface="Arial Narrow" panose="020B0606020202030204" pitchFamily="34" charset="0"/>
              </a:rPr>
              <a:t>висококваліфікованих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спеціалістів</a:t>
            </a:r>
            <a:r>
              <a:rPr lang="ru-RU" sz="1400" dirty="0">
                <a:latin typeface="Arial Narrow" panose="020B0606020202030204" pitchFamily="34" charset="0"/>
              </a:rPr>
              <a:t>, </a:t>
            </a:r>
            <a:r>
              <a:rPr lang="ru-RU" sz="1400" dirty="0" err="1">
                <a:latin typeface="Arial Narrow" panose="020B0606020202030204" pitchFamily="34" charset="0"/>
              </a:rPr>
              <a:t>які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успішно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конкурують</a:t>
            </a:r>
            <a:r>
              <a:rPr lang="ru-RU" sz="1400" dirty="0">
                <a:latin typeface="Arial Narrow" panose="020B0606020202030204" pitchFamily="34" charset="0"/>
              </a:rPr>
              <a:t> на ринку </a:t>
            </a:r>
            <a:r>
              <a:rPr lang="ru-RU" sz="1400" dirty="0" err="1">
                <a:latin typeface="Arial Narrow" panose="020B0606020202030204" pitchFamily="34" charset="0"/>
              </a:rPr>
              <a:t>праці</a:t>
            </a:r>
            <a:r>
              <a:rPr lang="ru-RU" sz="1400" dirty="0">
                <a:latin typeface="Arial Narrow" panose="020B0606020202030204" pitchFamily="34" charset="0"/>
              </a:rPr>
              <a:t>, </a:t>
            </a:r>
            <a:r>
              <a:rPr lang="ru-RU" sz="1400" dirty="0" err="1">
                <a:latin typeface="Arial Narrow" panose="020B0606020202030204" pitchFamily="34" charset="0"/>
              </a:rPr>
              <a:t>здатні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безперервно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вдосконалювати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свої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професійні</a:t>
            </a:r>
            <a:r>
              <a:rPr lang="ru-RU" sz="1400" dirty="0">
                <a:latin typeface="Arial Narrow" panose="020B0606020202030204" pitchFamily="34" charset="0"/>
              </a:rPr>
              <a:t> та </a:t>
            </a:r>
            <a:r>
              <a:rPr lang="ru-RU" sz="1400" dirty="0" err="1">
                <a:latin typeface="Arial Narrow" panose="020B0606020202030204" pitchFamily="34" charset="0"/>
              </a:rPr>
              <a:t>універсальні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знання</a:t>
            </a:r>
            <a:r>
              <a:rPr lang="ru-RU" sz="1400" dirty="0">
                <a:latin typeface="Arial Narrow" panose="020B0606020202030204" pitchFamily="34" charset="0"/>
              </a:rPr>
              <a:t>, </a:t>
            </a:r>
            <a:r>
              <a:rPr lang="ru-RU" sz="1400" dirty="0" err="1">
                <a:latin typeface="Arial Narrow" panose="020B0606020202030204" pitchFamily="34" charset="0"/>
              </a:rPr>
              <a:t>професійно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саморозвиватися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тощо</a:t>
            </a:r>
            <a:r>
              <a:rPr lang="ru-RU" sz="1400" dirty="0">
                <a:latin typeface="Arial Narrow" panose="020B0606020202030204" pitchFamily="34" charset="0"/>
              </a:rPr>
              <a:t>»</a:t>
            </a:r>
          </a:p>
        </p:txBody>
      </p:sp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4534B8AE-151F-4F0A-B8C4-850E8611A1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752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079"/>
    </mc:Choice>
    <mc:Fallback>
      <p:transition spd="slow" advTm="590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B962AB-4E95-4D91-8D49-390359AB0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2351" y="1388534"/>
            <a:ext cx="3929915" cy="1084078"/>
          </a:xfrm>
        </p:spPr>
        <p:txBody>
          <a:bodyPr/>
          <a:lstStyle/>
          <a:p>
            <a:r>
              <a:rPr lang="ru-RU" dirty="0" err="1">
                <a:solidFill>
                  <a:srgbClr val="FF0000"/>
                </a:solidFill>
                <a:latin typeface="Arial Black" panose="020B0A04020102020204" pitchFamily="34" charset="0"/>
              </a:rPr>
              <a:t>Актуальність</a:t>
            </a:r>
            <a:endParaRPr lang="ru-RU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407DC09-176B-4783-9DA2-2120E7E5F4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115381" y="1388534"/>
            <a:ext cx="6330834" cy="4213961"/>
          </a:xfrm>
          <a:prstGeom prst="rect">
            <a:avLst/>
          </a:prstGeom>
          <a:solidFill>
            <a:srgbClr val="00B050"/>
          </a:solidFill>
          <a:ln w="57150"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61FF9111-0260-426D-AE8D-BB6788205B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42393" y="3031065"/>
            <a:ext cx="4069874" cy="2651278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ru-RU" sz="1900" dirty="0">
                <a:latin typeface="Arial Narrow" panose="020B0606020202030204" pitchFamily="34" charset="0"/>
              </a:rPr>
              <a:t>В </a:t>
            </a:r>
            <a:r>
              <a:rPr lang="ru-RU" sz="1900" dirty="0" err="1">
                <a:latin typeface="Arial Narrow" panose="020B0606020202030204" pitchFamily="34" charset="0"/>
              </a:rPr>
              <a:t>Україні</a:t>
            </a:r>
            <a:r>
              <a:rPr lang="ru-RU" sz="1900" dirty="0">
                <a:latin typeface="Arial Narrow" panose="020B0606020202030204" pitchFamily="34" charset="0"/>
              </a:rPr>
              <a:t> </a:t>
            </a:r>
            <a:r>
              <a:rPr lang="ru-RU" sz="1900" dirty="0" err="1">
                <a:latin typeface="Arial Narrow" panose="020B0606020202030204" pitchFamily="34" charset="0"/>
              </a:rPr>
              <a:t>понад</a:t>
            </a:r>
            <a:r>
              <a:rPr lang="ru-RU" sz="1900" dirty="0">
                <a:latin typeface="Arial Narrow" panose="020B0606020202030204" pitchFamily="34" charset="0"/>
              </a:rPr>
              <a:t> 70% </a:t>
            </a:r>
            <a:r>
              <a:rPr lang="ru-RU" sz="1900" dirty="0" err="1">
                <a:latin typeface="Arial Narrow" panose="020B0606020202030204" pitchFamily="34" charset="0"/>
              </a:rPr>
              <a:t>відсотків</a:t>
            </a:r>
            <a:r>
              <a:rPr lang="ru-RU" sz="1900" dirty="0">
                <a:latin typeface="Arial Narrow" panose="020B0606020202030204" pitchFamily="34" charset="0"/>
              </a:rPr>
              <a:t> </a:t>
            </a:r>
            <a:r>
              <a:rPr lang="ru-RU" sz="1900" dirty="0" err="1">
                <a:latin typeface="Arial Narrow" panose="020B0606020202030204" pitchFamily="34" charset="0"/>
              </a:rPr>
              <a:t>населення</a:t>
            </a:r>
            <a:r>
              <a:rPr lang="ru-RU" sz="1900" dirty="0">
                <a:latin typeface="Arial Narrow" panose="020B0606020202030204" pitchFamily="34" charset="0"/>
              </a:rPr>
              <a:t> </a:t>
            </a:r>
            <a:r>
              <a:rPr lang="ru-RU" sz="1900" dirty="0" err="1">
                <a:latin typeface="Arial Narrow" panose="020B0606020202030204" pitchFamily="34" charset="0"/>
              </a:rPr>
              <a:t>має</a:t>
            </a:r>
            <a:r>
              <a:rPr lang="ru-RU" sz="1900" dirty="0">
                <a:latin typeface="Arial Narrow" panose="020B0606020202030204" pitchFamily="34" charset="0"/>
              </a:rPr>
              <a:t> </a:t>
            </a:r>
            <a:r>
              <a:rPr lang="ru-RU" sz="1900" dirty="0" err="1">
                <a:latin typeface="Arial Narrow" panose="020B0606020202030204" pitchFamily="34" charset="0"/>
              </a:rPr>
              <a:t>вищу</a:t>
            </a:r>
            <a:r>
              <a:rPr lang="ru-RU" sz="1900" dirty="0">
                <a:latin typeface="Arial Narrow" panose="020B0606020202030204" pitchFamily="34" charset="0"/>
              </a:rPr>
              <a:t> </a:t>
            </a:r>
            <a:r>
              <a:rPr lang="ru-RU" sz="1900" dirty="0" err="1">
                <a:latin typeface="Arial Narrow" panose="020B0606020202030204" pitchFamily="34" charset="0"/>
              </a:rPr>
              <a:t>освіту</a:t>
            </a:r>
            <a:r>
              <a:rPr lang="ru-RU" sz="1900" dirty="0">
                <a:latin typeface="Arial Narrow" panose="020B0606020202030204" pitchFamily="34" charset="0"/>
              </a:rPr>
              <a:t>, але </a:t>
            </a:r>
            <a:r>
              <a:rPr lang="ru-RU" sz="1900" dirty="0" err="1">
                <a:latin typeface="Arial Narrow" panose="020B0606020202030204" pitchFamily="34" charset="0"/>
              </a:rPr>
              <a:t>потенціал</a:t>
            </a:r>
            <a:r>
              <a:rPr lang="ru-RU" sz="1900" dirty="0">
                <a:latin typeface="Arial Narrow" panose="020B0606020202030204" pitchFamily="34" charset="0"/>
              </a:rPr>
              <a:t> </a:t>
            </a:r>
            <a:r>
              <a:rPr lang="ru-RU" sz="1900" dirty="0" err="1">
                <a:latin typeface="Arial Narrow" panose="020B0606020202030204" pitchFamily="34" charset="0"/>
              </a:rPr>
              <a:t>вищої</a:t>
            </a:r>
            <a:r>
              <a:rPr lang="ru-RU" sz="1900" dirty="0">
                <a:latin typeface="Arial Narrow" panose="020B0606020202030204" pitchFamily="34" charset="0"/>
              </a:rPr>
              <a:t> </a:t>
            </a:r>
            <a:r>
              <a:rPr lang="ru-RU" sz="1900" dirty="0" err="1">
                <a:latin typeface="Arial Narrow" panose="020B0606020202030204" pitchFamily="34" charset="0"/>
              </a:rPr>
              <a:t>освіти</a:t>
            </a:r>
            <a:r>
              <a:rPr lang="ru-RU" sz="1900" dirty="0">
                <a:latin typeface="Arial Narrow" panose="020B0606020202030204" pitchFamily="34" charset="0"/>
              </a:rPr>
              <a:t> </a:t>
            </a:r>
            <a:r>
              <a:rPr lang="ru-RU" sz="1900" dirty="0" err="1">
                <a:latin typeface="Arial Narrow" panose="020B0606020202030204" pitchFamily="34" charset="0"/>
              </a:rPr>
              <a:t>України</a:t>
            </a:r>
            <a:r>
              <a:rPr lang="ru-RU" sz="1900" dirty="0">
                <a:latin typeface="Arial Narrow" panose="020B0606020202030204" pitchFamily="34" charset="0"/>
              </a:rPr>
              <a:t> не </a:t>
            </a:r>
            <a:r>
              <a:rPr lang="ru-RU" sz="1900" dirty="0" err="1">
                <a:latin typeface="Arial Narrow" panose="020B0606020202030204" pitchFamily="34" charset="0"/>
              </a:rPr>
              <a:t>використовується</a:t>
            </a:r>
            <a:r>
              <a:rPr lang="ru-RU" sz="1900" dirty="0">
                <a:latin typeface="Arial Narrow" panose="020B0606020202030204" pitchFamily="34" charset="0"/>
              </a:rPr>
              <a:t> </a:t>
            </a:r>
            <a:r>
              <a:rPr lang="ru-RU" sz="1900" dirty="0" err="1">
                <a:latin typeface="Arial Narrow" panose="020B0606020202030204" pitchFamily="34" charset="0"/>
              </a:rPr>
              <a:t>повною</a:t>
            </a:r>
            <a:r>
              <a:rPr lang="ru-RU" sz="1900" dirty="0">
                <a:latin typeface="Arial Narrow" panose="020B0606020202030204" pitchFamily="34" charset="0"/>
              </a:rPr>
              <a:t> </a:t>
            </a:r>
            <a:r>
              <a:rPr lang="ru-RU" sz="1900" dirty="0" err="1">
                <a:latin typeface="Arial Narrow" panose="020B0606020202030204" pitchFamily="34" charset="0"/>
              </a:rPr>
              <a:t>мірою</a:t>
            </a:r>
            <a:r>
              <a:rPr lang="ru-RU" sz="1900" dirty="0">
                <a:latin typeface="Arial Narrow" panose="020B0606020202030204" pitchFamily="34" charset="0"/>
              </a:rPr>
              <a:t> </a:t>
            </a:r>
            <a:r>
              <a:rPr lang="ru-RU" sz="1900" dirty="0" err="1">
                <a:latin typeface="Arial Narrow" panose="020B0606020202030204" pitchFamily="34" charset="0"/>
              </a:rPr>
              <a:t>суспільством</a:t>
            </a:r>
            <a:r>
              <a:rPr lang="ru-RU" sz="1900" dirty="0">
                <a:latin typeface="Arial Narrow" panose="020B0606020202030204" pitchFamily="34" charset="0"/>
              </a:rPr>
              <a:t> та </a:t>
            </a:r>
            <a:r>
              <a:rPr lang="ru-RU" sz="1900" dirty="0" err="1">
                <a:latin typeface="Arial Narrow" panose="020B0606020202030204" pitchFamily="34" charset="0"/>
              </a:rPr>
              <a:t>економікою</a:t>
            </a:r>
            <a:r>
              <a:rPr lang="ru-RU" sz="1900" dirty="0">
                <a:latin typeface="Arial Narrow" panose="020B0606020202030204" pitchFamily="34" charset="0"/>
              </a:rPr>
              <a:t>. </a:t>
            </a:r>
            <a:r>
              <a:rPr lang="ru-RU" sz="1900" dirty="0" err="1">
                <a:latin typeface="Arial Narrow" panose="020B0606020202030204" pitchFamily="34" charset="0"/>
              </a:rPr>
              <a:t>Проте</a:t>
            </a:r>
            <a:r>
              <a:rPr lang="ru-RU" sz="1900" dirty="0">
                <a:latin typeface="Arial Narrow" panose="020B0606020202030204" pitchFamily="34" charset="0"/>
              </a:rPr>
              <a:t> у рейтингу </a:t>
            </a:r>
            <a:r>
              <a:rPr lang="ru-RU" sz="1900" dirty="0" err="1">
                <a:latin typeface="Arial Narrow" panose="020B0606020202030204" pitchFamily="34" charset="0"/>
              </a:rPr>
              <a:t>Україна</a:t>
            </a:r>
            <a:r>
              <a:rPr lang="ru-RU" sz="1900" dirty="0">
                <a:latin typeface="Arial Narrow" panose="020B0606020202030204" pitchFamily="34" charset="0"/>
              </a:rPr>
              <a:t> </a:t>
            </a:r>
            <a:r>
              <a:rPr lang="ru-RU" sz="1900" dirty="0" err="1">
                <a:latin typeface="Arial Narrow" panose="020B0606020202030204" pitchFamily="34" charset="0"/>
              </a:rPr>
              <a:t>посідає</a:t>
            </a:r>
            <a:r>
              <a:rPr lang="ru-RU" sz="1900" dirty="0">
                <a:latin typeface="Arial Narrow" panose="020B0606020202030204" pitchFamily="34" charset="0"/>
              </a:rPr>
              <a:t> 1-ше </a:t>
            </a:r>
            <a:r>
              <a:rPr lang="ru-RU" sz="1900" dirty="0" err="1">
                <a:latin typeface="Arial Narrow" panose="020B0606020202030204" pitchFamily="34" charset="0"/>
              </a:rPr>
              <a:t>місце</a:t>
            </a:r>
            <a:r>
              <a:rPr lang="ru-RU" sz="1900" dirty="0">
                <a:latin typeface="Arial Narrow" panose="020B0606020202030204" pitchFamily="34" charset="0"/>
              </a:rPr>
              <a:t> за компонентою «</a:t>
            </a:r>
            <a:r>
              <a:rPr lang="ru-RU" sz="1900" dirty="0" err="1">
                <a:latin typeface="Arial Narrow" panose="020B0606020202030204" pitchFamily="34" charset="0"/>
              </a:rPr>
              <a:t>Внесок</a:t>
            </a:r>
            <a:r>
              <a:rPr lang="ru-RU" sz="1900" dirty="0">
                <a:latin typeface="Arial Narrow" panose="020B0606020202030204" pitchFamily="34" charset="0"/>
              </a:rPr>
              <a:t> у </a:t>
            </a:r>
            <a:r>
              <a:rPr lang="ru-RU" sz="1900" dirty="0" err="1">
                <a:latin typeface="Arial Narrow" panose="020B0606020202030204" pitchFamily="34" charset="0"/>
              </a:rPr>
              <a:t>розвиток</a:t>
            </a:r>
            <a:r>
              <a:rPr lang="ru-RU" sz="1900" dirty="0">
                <a:latin typeface="Arial Narrow" panose="020B0606020202030204" pitchFamily="34" charset="0"/>
              </a:rPr>
              <a:t> науки та </a:t>
            </a:r>
            <a:r>
              <a:rPr lang="ru-RU" sz="1900" dirty="0" err="1">
                <a:latin typeface="Arial Narrow" panose="020B0606020202030204" pitchFamily="34" charset="0"/>
              </a:rPr>
              <a:t>технологій</a:t>
            </a:r>
            <a:r>
              <a:rPr lang="ru-RU" sz="1900" dirty="0">
                <a:latin typeface="Arial Narrow" panose="020B0606020202030204" pitchFamily="34" charset="0"/>
              </a:rPr>
              <a:t>», а </a:t>
            </a:r>
            <a:r>
              <a:rPr lang="ru-RU" sz="1900" dirty="0" err="1">
                <a:latin typeface="Arial Narrow" panose="020B0606020202030204" pitchFamily="34" charset="0"/>
              </a:rPr>
              <a:t>Польща</a:t>
            </a:r>
            <a:r>
              <a:rPr lang="ru-RU" sz="1900" dirty="0">
                <a:latin typeface="Arial Narrow" panose="020B0606020202030204" pitchFamily="34" charset="0"/>
              </a:rPr>
              <a:t> – на 13-му </a:t>
            </a:r>
            <a:r>
              <a:rPr lang="ru-RU" sz="1900" dirty="0" err="1">
                <a:latin typeface="Arial Narrow" panose="020B0606020202030204" pitchFamily="34" charset="0"/>
              </a:rPr>
              <a:t>місці</a:t>
            </a:r>
            <a:r>
              <a:rPr lang="ru-RU" sz="1900" dirty="0">
                <a:latin typeface="Arial Narrow" panose="020B0606020202030204" pitchFamily="34" charset="0"/>
              </a:rPr>
              <a:t>, </a:t>
            </a:r>
            <a:r>
              <a:rPr lang="ru-RU" sz="1900" dirty="0" err="1">
                <a:latin typeface="Arial Narrow" panose="020B0606020202030204" pitchFamily="34" charset="0"/>
              </a:rPr>
              <a:t>Німеччина</a:t>
            </a:r>
            <a:r>
              <a:rPr lang="ru-RU" sz="1900" dirty="0">
                <a:latin typeface="Arial Narrow" panose="020B0606020202030204" pitchFamily="34" charset="0"/>
              </a:rPr>
              <a:t> – на 23-му, Велика </a:t>
            </a:r>
            <a:r>
              <a:rPr lang="ru-RU" sz="1900" dirty="0" err="1">
                <a:latin typeface="Arial Narrow" panose="020B0606020202030204" pitchFamily="34" charset="0"/>
              </a:rPr>
              <a:t>Британія</a:t>
            </a:r>
            <a:r>
              <a:rPr lang="ru-RU" sz="1900" dirty="0">
                <a:latin typeface="Arial Narrow" panose="020B0606020202030204" pitchFamily="34" charset="0"/>
              </a:rPr>
              <a:t> – на 5-му: </a:t>
            </a:r>
            <a:r>
              <a:rPr lang="ru-RU" sz="1900" dirty="0" err="1">
                <a:latin typeface="Arial Narrow" panose="020B0606020202030204" pitchFamily="34" charset="0"/>
              </a:rPr>
              <a:t>таке</a:t>
            </a:r>
            <a:r>
              <a:rPr lang="ru-RU" sz="1900" dirty="0">
                <a:latin typeface="Arial Narrow" panose="020B0606020202030204" pitchFamily="34" charset="0"/>
              </a:rPr>
              <a:t> </a:t>
            </a:r>
            <a:r>
              <a:rPr lang="ru-RU" sz="1900" dirty="0" err="1">
                <a:latin typeface="Arial Narrow" panose="020B0606020202030204" pitchFamily="34" charset="0"/>
              </a:rPr>
              <a:t>високе</a:t>
            </a:r>
            <a:r>
              <a:rPr lang="ru-RU" sz="1900" dirty="0">
                <a:latin typeface="Arial Narrow" panose="020B0606020202030204" pitchFamily="34" charset="0"/>
              </a:rPr>
              <a:t> </a:t>
            </a:r>
            <a:r>
              <a:rPr lang="ru-RU" sz="1900" dirty="0" err="1">
                <a:latin typeface="Arial Narrow" panose="020B0606020202030204" pitchFamily="34" charset="0"/>
              </a:rPr>
              <a:t>місце</a:t>
            </a:r>
            <a:r>
              <a:rPr lang="ru-RU" sz="1900" dirty="0">
                <a:latin typeface="Arial Narrow" panose="020B0606020202030204" pitchFamily="34" charset="0"/>
              </a:rPr>
              <a:t> </a:t>
            </a:r>
            <a:r>
              <a:rPr lang="ru-RU" sz="1900" dirty="0" err="1">
                <a:latin typeface="Arial Narrow" panose="020B0606020202030204" pitchFamily="34" charset="0"/>
              </a:rPr>
              <a:t>України</a:t>
            </a:r>
            <a:r>
              <a:rPr lang="ru-RU" sz="1900" dirty="0">
                <a:latin typeface="Arial Narrow" panose="020B0606020202030204" pitchFamily="34" charset="0"/>
              </a:rPr>
              <a:t> </a:t>
            </a:r>
            <a:r>
              <a:rPr lang="ru-RU" sz="1900" dirty="0" err="1">
                <a:latin typeface="Arial Narrow" panose="020B0606020202030204" pitchFamily="34" charset="0"/>
              </a:rPr>
              <a:t>пояснюється</a:t>
            </a:r>
            <a:r>
              <a:rPr lang="ru-RU" sz="1900" dirty="0">
                <a:latin typeface="Arial Narrow" panose="020B0606020202030204" pitchFamily="34" charset="0"/>
              </a:rPr>
              <a:t> </a:t>
            </a:r>
            <a:r>
              <a:rPr lang="ru-RU" sz="1900" dirty="0" err="1">
                <a:latin typeface="Arial Narrow" panose="020B0606020202030204" pitchFamily="34" charset="0"/>
              </a:rPr>
              <a:t>значно</a:t>
            </a:r>
            <a:r>
              <a:rPr lang="ru-RU" sz="1900" dirty="0">
                <a:latin typeface="Arial Narrow" panose="020B0606020202030204" pitchFamily="34" charset="0"/>
              </a:rPr>
              <a:t> </a:t>
            </a:r>
            <a:r>
              <a:rPr lang="ru-RU" sz="1900" dirty="0" err="1">
                <a:latin typeface="Arial Narrow" panose="020B0606020202030204" pitchFamily="34" charset="0"/>
              </a:rPr>
              <a:t>нижчим</a:t>
            </a:r>
            <a:r>
              <a:rPr lang="ru-RU" sz="1900" dirty="0">
                <a:latin typeface="Arial Narrow" panose="020B0606020202030204" pitchFamily="34" charset="0"/>
              </a:rPr>
              <a:t> </a:t>
            </a:r>
            <a:r>
              <a:rPr lang="ru-RU" sz="1900" dirty="0" err="1">
                <a:latin typeface="Arial Narrow" panose="020B0606020202030204" pitchFamily="34" charset="0"/>
              </a:rPr>
              <a:t>рівнем</a:t>
            </a:r>
            <a:r>
              <a:rPr lang="ru-RU" sz="1900" dirty="0">
                <a:latin typeface="Arial Narrow" panose="020B0606020202030204" pitchFamily="34" charset="0"/>
              </a:rPr>
              <a:t> ВВП на одну особу, </a:t>
            </a:r>
            <a:r>
              <a:rPr lang="ru-RU" sz="1900" dirty="0" err="1">
                <a:latin typeface="Arial Narrow" panose="020B0606020202030204" pitchFamily="34" charset="0"/>
              </a:rPr>
              <a:t>ніж</a:t>
            </a:r>
            <a:r>
              <a:rPr lang="ru-RU" sz="1900" dirty="0">
                <a:latin typeface="Arial Narrow" panose="020B0606020202030204" pitchFamily="34" charset="0"/>
              </a:rPr>
              <a:t> результатами </a:t>
            </a:r>
            <a:r>
              <a:rPr lang="ru-RU" sz="1900" dirty="0" err="1">
                <a:latin typeface="Arial Narrow" panose="020B0606020202030204" pitchFamily="34" charset="0"/>
              </a:rPr>
              <a:t>розвитку</a:t>
            </a:r>
            <a:r>
              <a:rPr lang="ru-RU" sz="1900" dirty="0">
                <a:latin typeface="Arial Narrow" panose="020B0606020202030204" pitchFamily="34" charset="0"/>
              </a:rPr>
              <a:t> науки та </a:t>
            </a:r>
            <a:r>
              <a:rPr lang="ru-RU" sz="1900" dirty="0" err="1">
                <a:latin typeface="Arial Narrow" panose="020B0606020202030204" pitchFamily="34" charset="0"/>
              </a:rPr>
              <a:t>технологій</a:t>
            </a:r>
            <a:r>
              <a:rPr lang="ru-RU" sz="1900" dirty="0">
                <a:latin typeface="Arial Narrow" panose="020B0606020202030204" pitchFamily="34" charset="0"/>
              </a:rPr>
              <a:t> </a:t>
            </a:r>
            <a:endParaRPr lang="ru-RU" dirty="0"/>
          </a:p>
        </p:txBody>
      </p:sp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994DDFE0-DB4A-4C7A-ADD0-AF50181A1A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572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622"/>
    </mc:Choice>
    <mc:Fallback>
      <p:transition spd="slow" advTm="386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A7F3A2-0986-4527-BB40-A9C81F684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>
                <a:solidFill>
                  <a:srgbClr val="FF0000"/>
                </a:solidFill>
                <a:latin typeface="Arial Black" panose="020B0A04020102020204" pitchFamily="34" charset="0"/>
              </a:rPr>
              <a:t>Актуальність</a:t>
            </a:r>
            <a:endParaRPr lang="ru-RU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FA043F0-A46F-46A3-A54F-E14D33D976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84583" y="3031065"/>
            <a:ext cx="4412974" cy="2438404"/>
          </a:xfrm>
        </p:spPr>
        <p:txBody>
          <a:bodyPr>
            <a:noAutofit/>
          </a:bodyPr>
          <a:lstStyle/>
          <a:p>
            <a:pPr algn="just"/>
            <a:r>
              <a:rPr lang="ru-RU" sz="1400" dirty="0" err="1">
                <a:latin typeface="Arial Narrow" panose="020B0606020202030204" pitchFamily="34" charset="0"/>
              </a:rPr>
              <a:t>Світовий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процес</a:t>
            </a:r>
            <a:r>
              <a:rPr lang="ru-RU" sz="1400" dirty="0">
                <a:latin typeface="Arial Narrow" panose="020B0606020202030204" pitchFamily="34" charset="0"/>
              </a:rPr>
              <a:t> переходу </a:t>
            </a:r>
            <a:r>
              <a:rPr lang="ru-RU" sz="1400" dirty="0" err="1">
                <a:latin typeface="Arial Narrow" panose="020B0606020202030204" pitchFamily="34" charset="0"/>
              </a:rPr>
              <a:t>від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індустріального</a:t>
            </a:r>
            <a:r>
              <a:rPr lang="ru-RU" sz="1400" dirty="0">
                <a:latin typeface="Arial Narrow" panose="020B0606020202030204" pitchFamily="34" charset="0"/>
              </a:rPr>
              <a:t> до </a:t>
            </a:r>
            <a:r>
              <a:rPr lang="ru-RU" sz="1400" dirty="0" err="1">
                <a:latin typeface="Arial Narrow" panose="020B0606020202030204" pitchFamily="34" charset="0"/>
              </a:rPr>
              <a:t>інформаційного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суспільства</a:t>
            </a:r>
            <a:r>
              <a:rPr lang="ru-RU" sz="1400" dirty="0">
                <a:latin typeface="Arial Narrow" panose="020B0606020202030204" pitchFamily="34" charset="0"/>
              </a:rPr>
              <a:t> та </a:t>
            </a:r>
            <a:r>
              <a:rPr lang="ru-RU" sz="1400" dirty="0" err="1">
                <a:latin typeface="Arial Narrow" panose="020B0606020202030204" pitchFamily="34" charset="0"/>
              </a:rPr>
              <a:t>соціально-економічні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зміни</a:t>
            </a:r>
            <a:r>
              <a:rPr lang="ru-RU" sz="1400" dirty="0">
                <a:latin typeface="Arial Narrow" panose="020B0606020202030204" pitchFamily="34" charset="0"/>
              </a:rPr>
              <a:t>, </a:t>
            </a:r>
            <a:r>
              <a:rPr lang="ru-RU" sz="1400" dirty="0" err="1">
                <a:latin typeface="Arial Narrow" panose="020B0606020202030204" pitchFamily="34" charset="0"/>
              </a:rPr>
              <a:t>що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відбуваються</a:t>
            </a:r>
            <a:r>
              <a:rPr lang="ru-RU" sz="1400" dirty="0">
                <a:latin typeface="Arial Narrow" panose="020B0606020202030204" pitchFamily="34" charset="0"/>
              </a:rPr>
              <a:t> в </a:t>
            </a:r>
            <a:r>
              <a:rPr lang="ru-RU" sz="1400" dirty="0" err="1">
                <a:latin typeface="Arial Narrow" panose="020B0606020202030204" pitchFamily="34" charset="0"/>
              </a:rPr>
              <a:t>Україні</a:t>
            </a:r>
            <a:r>
              <a:rPr lang="ru-RU" sz="1400" dirty="0">
                <a:latin typeface="Arial Narrow" panose="020B0606020202030204" pitchFamily="34" charset="0"/>
              </a:rPr>
              <a:t>, </a:t>
            </a:r>
            <a:r>
              <a:rPr lang="ru-RU" sz="1400" dirty="0" err="1">
                <a:latin typeface="Arial Narrow" panose="020B0606020202030204" pitchFamily="34" charset="0"/>
              </a:rPr>
              <a:t>потребують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суттєвих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змін</a:t>
            </a:r>
            <a:r>
              <a:rPr lang="ru-RU" sz="1400" dirty="0">
                <a:latin typeface="Arial Narrow" panose="020B0606020202030204" pitchFamily="34" charset="0"/>
              </a:rPr>
              <a:t> у </a:t>
            </a:r>
            <a:r>
              <a:rPr lang="ru-RU" sz="1400" dirty="0" err="1">
                <a:latin typeface="Arial Narrow" panose="020B0606020202030204" pitchFamily="34" charset="0"/>
              </a:rPr>
              <a:t>сфері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вищої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освіти</a:t>
            </a:r>
            <a:r>
              <a:rPr lang="ru-RU" sz="1400" dirty="0">
                <a:latin typeface="Arial Narrow" panose="020B0606020202030204" pitchFamily="34" charset="0"/>
              </a:rPr>
              <a:t> й </a:t>
            </a:r>
            <a:r>
              <a:rPr lang="ru-RU" sz="1400" dirty="0" err="1">
                <a:latin typeface="Arial Narrow" panose="020B0606020202030204" pitchFamily="34" charset="0"/>
              </a:rPr>
              <a:t>насамперед</a:t>
            </a:r>
            <a:r>
              <a:rPr lang="ru-RU" sz="1400" dirty="0">
                <a:latin typeface="Arial Narrow" panose="020B0606020202030204" pitchFamily="34" charset="0"/>
              </a:rPr>
              <a:t> у </a:t>
            </a:r>
            <a:r>
              <a:rPr lang="ru-RU" sz="1400" dirty="0" err="1">
                <a:latin typeface="Arial Narrow" panose="020B0606020202030204" pitchFamily="34" charset="0"/>
              </a:rPr>
              <a:t>післядипломній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медичній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освіті</a:t>
            </a:r>
            <a:r>
              <a:rPr lang="ru-RU" sz="1400" dirty="0">
                <a:latin typeface="Arial Narrow" panose="020B0606020202030204" pitchFamily="34" charset="0"/>
              </a:rPr>
              <a:t>, яка </a:t>
            </a:r>
            <a:r>
              <a:rPr lang="ru-RU" sz="1400" dirty="0" err="1">
                <a:latin typeface="Arial Narrow" panose="020B0606020202030204" pitchFamily="34" charset="0"/>
              </a:rPr>
              <a:t>спрямована</a:t>
            </a:r>
            <a:r>
              <a:rPr lang="ru-RU" sz="1400" dirty="0">
                <a:latin typeface="Arial Narrow" panose="020B0606020202030204" pitchFamily="34" charset="0"/>
              </a:rPr>
              <a:t> на </a:t>
            </a:r>
            <a:r>
              <a:rPr lang="ru-RU" sz="1400" dirty="0" err="1">
                <a:latin typeface="Arial Narrow" panose="020B0606020202030204" pitchFamily="34" charset="0"/>
              </a:rPr>
              <a:t>професійний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розвиток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спеціаліста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протягом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усієї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фахової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діяльності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лікаря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</a:p>
          <a:p>
            <a:pPr algn="just"/>
            <a:r>
              <a:rPr lang="ru-RU" sz="1400" dirty="0" err="1">
                <a:latin typeface="Arial Narrow" panose="020B0606020202030204" pitchFamily="34" charset="0"/>
              </a:rPr>
              <a:t>Стрімке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зростання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обсягу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медичних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знань</a:t>
            </a:r>
            <a:r>
              <a:rPr lang="ru-RU" sz="1400" dirty="0">
                <a:latin typeface="Arial Narrow" panose="020B0606020202030204" pitchFamily="34" charset="0"/>
              </a:rPr>
              <a:t>, </a:t>
            </a:r>
            <a:r>
              <a:rPr lang="ru-RU" sz="1400" dirty="0" err="1">
                <a:latin typeface="Arial Narrow" panose="020B0606020202030204" pitchFamily="34" charset="0"/>
              </a:rPr>
              <a:t>необхідність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забезпечення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високого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кваліфікаційного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рівня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медичних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кадрів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зумовлюють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доцільність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використання</a:t>
            </a:r>
            <a:r>
              <a:rPr lang="ru-RU" sz="1400" dirty="0">
                <a:latin typeface="Arial Narrow" panose="020B0606020202030204" pitchFamily="34" charset="0"/>
              </a:rPr>
              <a:t> в </a:t>
            </a:r>
            <a:r>
              <a:rPr lang="ru-RU" sz="1400" dirty="0" err="1">
                <a:latin typeface="Arial Narrow" panose="020B0606020202030204" pitchFamily="34" charset="0"/>
              </a:rPr>
              <a:t>освітньому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процесі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сучасних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інформаційних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технологій</a:t>
            </a:r>
            <a:r>
              <a:rPr lang="ru-RU" sz="1400" dirty="0">
                <a:latin typeface="Arial Narrow" panose="020B0606020202030204" pitchFamily="34" charset="0"/>
              </a:rPr>
              <a:t>, </a:t>
            </a:r>
            <a:r>
              <a:rPr lang="ru-RU" sz="1400" dirty="0" err="1">
                <a:latin typeface="Arial Narrow" panose="020B0606020202030204" pitchFamily="34" charset="0"/>
              </a:rPr>
              <a:t>що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дають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можливість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підвищити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якість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освіти</a:t>
            </a:r>
            <a:r>
              <a:rPr lang="ru-RU" sz="1400" dirty="0">
                <a:latin typeface="Arial Narrow" panose="020B0606020202030204" pitchFamily="34" charset="0"/>
              </a:rPr>
              <a:t>, </a:t>
            </a:r>
            <a:r>
              <a:rPr lang="ru-RU" sz="1400" dirty="0" err="1">
                <a:latin typeface="Arial Narrow" panose="020B0606020202030204" pitchFamily="34" charset="0"/>
              </a:rPr>
              <a:t>зробити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процес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здобуття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знань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систематичним</a:t>
            </a:r>
            <a:r>
              <a:rPr lang="ru-RU" sz="1400" dirty="0">
                <a:latin typeface="Arial Narrow" panose="020B0606020202030204" pitchFamily="34" charset="0"/>
              </a:rPr>
              <a:t> і </a:t>
            </a:r>
            <a:r>
              <a:rPr lang="ru-RU" sz="1400" dirty="0" err="1">
                <a:latin typeface="Arial Narrow" panose="020B0606020202030204" pitchFamily="34" charset="0"/>
              </a:rPr>
              <a:t>високоефективним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8828DF24-C8E2-4307-BC13-0AED2AFE78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418138" y="1165364"/>
            <a:ext cx="5753445" cy="4315083"/>
          </a:xfrm>
          <a:prstGeom prst="rect">
            <a:avLst/>
          </a:prstGeom>
          <a:solidFill>
            <a:schemeClr val="accent1"/>
          </a:solidFill>
          <a:ln w="66675">
            <a:solidFill>
              <a:schemeClr val="accent1"/>
            </a:solidFill>
          </a:ln>
        </p:spPr>
      </p:pic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D652A681-504A-495B-A399-4EF5DF5921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600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058"/>
    </mc:Choice>
    <mc:Fallback>
      <p:transition spd="slow" advTm="520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0B6100-1326-4877-8353-25DBAA1AD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>
                <a:solidFill>
                  <a:srgbClr val="FF0000"/>
                </a:solidFill>
                <a:latin typeface="Arial Black" panose="020B0A04020102020204" pitchFamily="34" charset="0"/>
              </a:rPr>
              <a:t>Актуальність</a:t>
            </a:r>
            <a:endParaRPr lang="ru-RU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82D1002-F6C5-401B-A0DC-4C8B632480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127065" y="2094212"/>
            <a:ext cx="6252903" cy="3126451"/>
          </a:xfrm>
          <a:prstGeom prst="rect">
            <a:avLst/>
          </a:prstGeom>
          <a:solidFill>
            <a:srgbClr val="00B050"/>
          </a:solidFill>
          <a:ln w="66675"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6961E523-09F0-418F-9597-BF4327ADF8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34279" y="3031064"/>
            <a:ext cx="4077988" cy="2763245"/>
          </a:xfrm>
        </p:spPr>
        <p:txBody>
          <a:bodyPr>
            <a:normAutofit/>
          </a:bodyPr>
          <a:lstStyle/>
          <a:p>
            <a:pPr algn="just"/>
            <a:r>
              <a:rPr lang="ru-RU" sz="1800" dirty="0" err="1">
                <a:latin typeface="Arial Narrow" panose="020B0606020202030204" pitchFamily="34" charset="0"/>
              </a:rPr>
              <a:t>Аналіз</a:t>
            </a:r>
            <a:r>
              <a:rPr lang="ru-RU" sz="1800" dirty="0">
                <a:latin typeface="Arial Narrow" panose="020B0606020202030204" pitchFamily="34" charset="0"/>
              </a:rPr>
              <a:t> </a:t>
            </a:r>
            <a:r>
              <a:rPr lang="ru-RU" sz="1800" dirty="0" err="1">
                <a:latin typeface="Arial Narrow" panose="020B0606020202030204" pitchFamily="34" charset="0"/>
              </a:rPr>
              <a:t>сучасного</a:t>
            </a:r>
            <a:r>
              <a:rPr lang="ru-RU" sz="1800" dirty="0">
                <a:latin typeface="Arial Narrow" panose="020B0606020202030204" pitchFamily="34" charset="0"/>
              </a:rPr>
              <a:t> </a:t>
            </a:r>
            <a:r>
              <a:rPr lang="ru-RU" sz="1800" dirty="0" err="1">
                <a:latin typeface="Arial Narrow" panose="020B0606020202030204" pitchFamily="34" charset="0"/>
              </a:rPr>
              <a:t>електронного</a:t>
            </a:r>
            <a:r>
              <a:rPr lang="ru-RU" sz="1800" dirty="0">
                <a:latin typeface="Arial Narrow" panose="020B0606020202030204" pitchFamily="34" charset="0"/>
              </a:rPr>
              <a:t> </a:t>
            </a:r>
            <a:r>
              <a:rPr lang="ru-RU" sz="1800" dirty="0" err="1">
                <a:latin typeface="Arial Narrow" panose="020B0606020202030204" pitchFamily="34" charset="0"/>
              </a:rPr>
              <a:t>навчального</a:t>
            </a:r>
            <a:r>
              <a:rPr lang="ru-RU" sz="1800" dirty="0">
                <a:latin typeface="Arial Narrow" panose="020B0606020202030204" pitchFamily="34" charset="0"/>
              </a:rPr>
              <a:t> контенту показав, </a:t>
            </a:r>
            <a:r>
              <a:rPr lang="ru-RU" sz="1800" dirty="0" err="1">
                <a:latin typeface="Arial Narrow" panose="020B0606020202030204" pitchFamily="34" charset="0"/>
              </a:rPr>
              <a:t>що</a:t>
            </a:r>
            <a:r>
              <a:rPr lang="ru-RU" sz="1800" dirty="0">
                <a:latin typeface="Arial Narrow" panose="020B0606020202030204" pitchFamily="34" charset="0"/>
              </a:rPr>
              <a:t> </a:t>
            </a:r>
            <a:r>
              <a:rPr lang="ru-RU" sz="1800" dirty="0" err="1">
                <a:latin typeface="Arial Narrow" panose="020B0606020202030204" pitchFamily="34" charset="0"/>
              </a:rPr>
              <a:t>навчальні</a:t>
            </a:r>
            <a:r>
              <a:rPr lang="ru-RU" sz="1800" dirty="0">
                <a:latin typeface="Arial Narrow" panose="020B0606020202030204" pitchFamily="34" charset="0"/>
              </a:rPr>
              <a:t> </a:t>
            </a:r>
            <a:r>
              <a:rPr lang="ru-RU" sz="1800" dirty="0" err="1">
                <a:latin typeface="Arial Narrow" panose="020B0606020202030204" pitchFamily="34" charset="0"/>
              </a:rPr>
              <a:t>модулі</a:t>
            </a:r>
            <a:r>
              <a:rPr lang="ru-RU" sz="1800" dirty="0">
                <a:latin typeface="Arial Narrow" panose="020B0606020202030204" pitchFamily="34" charset="0"/>
              </a:rPr>
              <a:t> </a:t>
            </a:r>
            <a:r>
              <a:rPr lang="ru-RU" sz="1800" dirty="0" err="1">
                <a:latin typeface="Arial Narrow" panose="020B0606020202030204" pitchFamily="34" charset="0"/>
              </a:rPr>
              <a:t>можна</a:t>
            </a:r>
            <a:r>
              <a:rPr lang="ru-RU" sz="1800" dirty="0">
                <a:latin typeface="Arial Narrow" panose="020B0606020202030204" pitchFamily="34" charset="0"/>
              </a:rPr>
              <a:t> </a:t>
            </a:r>
            <a:r>
              <a:rPr lang="ru-RU" sz="1800" dirty="0" err="1">
                <a:latin typeface="Arial Narrow" panose="020B0606020202030204" pitchFamily="34" charset="0"/>
              </a:rPr>
              <a:t>віднести</a:t>
            </a:r>
            <a:r>
              <a:rPr lang="ru-RU" sz="1800" dirty="0">
                <a:latin typeface="Arial Narrow" panose="020B0606020202030204" pitchFamily="34" charset="0"/>
              </a:rPr>
              <a:t> до таких </a:t>
            </a:r>
            <a:r>
              <a:rPr lang="ru-RU" sz="1800" dirty="0" err="1">
                <a:latin typeface="Arial Narrow" panose="020B0606020202030204" pitchFamily="34" charset="0"/>
              </a:rPr>
              <a:t>основних</a:t>
            </a:r>
            <a:r>
              <a:rPr lang="ru-RU" sz="1800" dirty="0">
                <a:latin typeface="Arial Narrow" panose="020B0606020202030204" pitchFamily="34" charset="0"/>
              </a:rPr>
              <a:t> </a:t>
            </a:r>
            <a:r>
              <a:rPr lang="ru-RU" sz="1800" dirty="0" err="1">
                <a:latin typeface="Arial Narrow" panose="020B0606020202030204" pitchFamily="34" charset="0"/>
              </a:rPr>
              <a:t>трьох</a:t>
            </a:r>
            <a:r>
              <a:rPr lang="ru-RU" sz="1800" dirty="0">
                <a:latin typeface="Arial Narrow" panose="020B0606020202030204" pitchFamily="34" charset="0"/>
              </a:rPr>
              <a:t> </a:t>
            </a:r>
            <a:r>
              <a:rPr lang="ru-RU" sz="1800" dirty="0" err="1">
                <a:latin typeface="Arial Narrow" panose="020B0606020202030204" pitchFamily="34" charset="0"/>
              </a:rPr>
              <a:t>типів</a:t>
            </a:r>
            <a:r>
              <a:rPr lang="ru-RU" sz="1800" dirty="0">
                <a:latin typeface="Arial Narrow" panose="020B0606020202030204" pitchFamily="34" charset="0"/>
              </a:rPr>
              <a:t>: для </a:t>
            </a:r>
            <a:r>
              <a:rPr lang="ru-RU" sz="1800" dirty="0" err="1">
                <a:latin typeface="Arial Narrow" panose="020B0606020202030204" pitchFamily="34" charset="0"/>
              </a:rPr>
              <a:t>передавання</a:t>
            </a:r>
            <a:r>
              <a:rPr lang="ru-RU" sz="1800" dirty="0">
                <a:latin typeface="Arial Narrow" panose="020B0606020202030204" pitchFamily="34" charset="0"/>
              </a:rPr>
              <a:t> </a:t>
            </a:r>
            <a:r>
              <a:rPr lang="ru-RU" sz="1800" dirty="0" err="1">
                <a:latin typeface="Arial Narrow" panose="020B0606020202030204" pitchFamily="34" charset="0"/>
              </a:rPr>
              <a:t>навчальної</a:t>
            </a:r>
            <a:r>
              <a:rPr lang="ru-RU" sz="1800" dirty="0">
                <a:latin typeface="Arial Narrow" panose="020B0606020202030204" pitchFamily="34" charset="0"/>
              </a:rPr>
              <a:t> </a:t>
            </a:r>
            <a:r>
              <a:rPr lang="ru-RU" sz="1800" dirty="0" err="1">
                <a:latin typeface="Arial Narrow" panose="020B0606020202030204" pitchFamily="34" charset="0"/>
              </a:rPr>
              <a:t>інформації</a:t>
            </a:r>
            <a:r>
              <a:rPr lang="ru-RU" sz="1800" dirty="0">
                <a:latin typeface="Arial Narrow" panose="020B0606020202030204" pitchFamily="34" charset="0"/>
              </a:rPr>
              <a:t>; для </a:t>
            </a:r>
            <a:r>
              <a:rPr lang="ru-RU" sz="1800" dirty="0" err="1">
                <a:latin typeface="Arial Narrow" panose="020B0606020202030204" pitchFamily="34" charset="0"/>
              </a:rPr>
              <a:t>практичних</a:t>
            </a:r>
            <a:r>
              <a:rPr lang="ru-RU" sz="1800" dirty="0">
                <a:latin typeface="Arial Narrow" panose="020B0606020202030204" pitchFamily="34" charset="0"/>
              </a:rPr>
              <a:t> занять та для контролю </a:t>
            </a:r>
            <a:r>
              <a:rPr lang="ru-RU" sz="1800" dirty="0" err="1">
                <a:latin typeface="Arial Narrow" panose="020B0606020202030204" pitchFamily="34" charset="0"/>
              </a:rPr>
              <a:t>рівня</a:t>
            </a:r>
            <a:r>
              <a:rPr lang="ru-RU" sz="1800" dirty="0">
                <a:latin typeface="Arial Narrow" panose="020B0606020202030204" pitchFamily="34" charset="0"/>
              </a:rPr>
              <a:t> </a:t>
            </a:r>
            <a:r>
              <a:rPr lang="ru-RU" sz="1800" dirty="0" err="1">
                <a:latin typeface="Arial Narrow" panose="020B0606020202030204" pitchFamily="34" charset="0"/>
              </a:rPr>
              <a:t>навчальних</a:t>
            </a:r>
            <a:r>
              <a:rPr lang="ru-RU" sz="1800" dirty="0">
                <a:latin typeface="Arial Narrow" panose="020B0606020202030204" pitchFamily="34" charset="0"/>
              </a:rPr>
              <a:t> </a:t>
            </a:r>
            <a:r>
              <a:rPr lang="ru-RU" sz="1800" dirty="0" err="1">
                <a:latin typeface="Arial Narrow" panose="020B0606020202030204" pitchFamily="34" charset="0"/>
              </a:rPr>
              <a:t>досягнень</a:t>
            </a:r>
            <a:r>
              <a:rPr lang="ru-RU" sz="1800" dirty="0">
                <a:latin typeface="Arial Narrow" panose="020B0606020202030204" pitchFamily="34" charset="0"/>
              </a:rPr>
              <a:t>. </a:t>
            </a:r>
            <a:r>
              <a:rPr lang="ru-RU" sz="1800" dirty="0" err="1">
                <a:latin typeface="Arial Narrow" panose="020B0606020202030204" pitchFamily="34" charset="0"/>
              </a:rPr>
              <a:t>Такі</a:t>
            </a:r>
            <a:r>
              <a:rPr lang="ru-RU" sz="1800" dirty="0">
                <a:latin typeface="Arial Narrow" panose="020B0606020202030204" pitchFamily="34" charset="0"/>
              </a:rPr>
              <a:t> </a:t>
            </a:r>
            <a:r>
              <a:rPr lang="ru-RU" sz="1800" dirty="0" err="1">
                <a:latin typeface="Arial Narrow" panose="020B0606020202030204" pitchFamily="34" charset="0"/>
              </a:rPr>
              <a:t>навчальні</a:t>
            </a:r>
            <a:r>
              <a:rPr lang="ru-RU" sz="1800" dirty="0">
                <a:latin typeface="Arial Narrow" panose="020B0606020202030204" pitchFamily="34" charset="0"/>
              </a:rPr>
              <a:t> </a:t>
            </a:r>
            <a:r>
              <a:rPr lang="ru-RU" sz="1800" dirty="0" err="1">
                <a:latin typeface="Arial Narrow" panose="020B0606020202030204" pitchFamily="34" charset="0"/>
              </a:rPr>
              <a:t>модулі</a:t>
            </a:r>
            <a:r>
              <a:rPr lang="ru-RU" sz="1800" dirty="0">
                <a:latin typeface="Arial Narrow" panose="020B0606020202030204" pitchFamily="34" charset="0"/>
              </a:rPr>
              <a:t> </a:t>
            </a:r>
            <a:r>
              <a:rPr lang="ru-RU" sz="1800" dirty="0" err="1">
                <a:latin typeface="Arial Narrow" panose="020B0606020202030204" pitchFamily="34" charset="0"/>
              </a:rPr>
              <a:t>достатньо</a:t>
            </a:r>
            <a:r>
              <a:rPr lang="ru-RU" sz="1800" dirty="0">
                <a:latin typeface="Arial Narrow" panose="020B0606020202030204" pitchFamily="34" charset="0"/>
              </a:rPr>
              <a:t> </a:t>
            </a:r>
            <a:r>
              <a:rPr lang="ru-RU" sz="1800" dirty="0" err="1">
                <a:latin typeface="Arial Narrow" panose="020B0606020202030204" pitchFamily="34" charset="0"/>
              </a:rPr>
              <a:t>повно</a:t>
            </a:r>
            <a:r>
              <a:rPr lang="ru-RU" sz="1800" dirty="0">
                <a:latin typeface="Arial Narrow" panose="020B0606020202030204" pitchFamily="34" charset="0"/>
              </a:rPr>
              <a:t> </a:t>
            </a:r>
            <a:r>
              <a:rPr lang="ru-RU" sz="1800" dirty="0" err="1">
                <a:latin typeface="Arial Narrow" panose="020B0606020202030204" pitchFamily="34" charset="0"/>
              </a:rPr>
              <a:t>виконують</a:t>
            </a:r>
            <a:r>
              <a:rPr lang="ru-RU" sz="1800" dirty="0">
                <a:latin typeface="Arial Narrow" panose="020B0606020202030204" pitchFamily="34" charset="0"/>
              </a:rPr>
              <a:t> </a:t>
            </a:r>
            <a:r>
              <a:rPr lang="ru-RU" sz="1800" dirty="0" err="1">
                <a:latin typeface="Arial Narrow" panose="020B0606020202030204" pitchFamily="34" charset="0"/>
              </a:rPr>
              <a:t>вищевказані</a:t>
            </a:r>
            <a:r>
              <a:rPr lang="ru-RU" sz="1800" dirty="0">
                <a:latin typeface="Arial Narrow" panose="020B0606020202030204" pitchFamily="34" charset="0"/>
              </a:rPr>
              <a:t> </a:t>
            </a:r>
            <a:r>
              <a:rPr lang="ru-RU" sz="1800" dirty="0" err="1">
                <a:latin typeface="Arial Narrow" panose="020B0606020202030204" pitchFamily="34" charset="0"/>
              </a:rPr>
              <a:t>дидактичні</a:t>
            </a:r>
            <a:r>
              <a:rPr lang="ru-RU" sz="1800" dirty="0">
                <a:latin typeface="Arial Narrow" panose="020B0606020202030204" pitchFamily="34" charset="0"/>
              </a:rPr>
              <a:t> </a:t>
            </a:r>
            <a:r>
              <a:rPr lang="ru-RU" sz="1800" dirty="0" err="1">
                <a:latin typeface="Arial Narrow" panose="020B0606020202030204" pitchFamily="34" charset="0"/>
              </a:rPr>
              <a:t>функції</a:t>
            </a:r>
            <a:r>
              <a:rPr lang="ru-RU" sz="1800" dirty="0">
                <a:latin typeface="Arial Narrow" panose="020B0606020202030204" pitchFamily="34" charset="0"/>
              </a:rPr>
              <a:t> </a:t>
            </a:r>
          </a:p>
          <a:p>
            <a:endParaRPr lang="ru-RU" dirty="0"/>
          </a:p>
        </p:txBody>
      </p:sp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90FD509B-67D6-4E15-8514-0CF4A23078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332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170"/>
    </mc:Choice>
    <mc:Fallback>
      <p:transition spd="slow" advTm="271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359AC8-24B3-4405-852B-28352E261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4359" y="1388534"/>
            <a:ext cx="3957907" cy="1371600"/>
          </a:xfrm>
        </p:spPr>
        <p:txBody>
          <a:bodyPr/>
          <a:lstStyle/>
          <a:p>
            <a:r>
              <a:rPr lang="ru-RU" dirty="0" err="1">
                <a:solidFill>
                  <a:srgbClr val="FF0000"/>
                </a:solidFill>
                <a:latin typeface="Arial Black" panose="020B0A04020102020204" pitchFamily="34" charset="0"/>
              </a:rPr>
              <a:t>Актуальн</a:t>
            </a:r>
            <a:r>
              <a:rPr lang="uk-UA" dirty="0" err="1">
                <a:solidFill>
                  <a:srgbClr val="FF0000"/>
                </a:solidFill>
                <a:latin typeface="Arial Black" panose="020B0A04020102020204" pitchFamily="34" charset="0"/>
              </a:rPr>
              <a:t>ість</a:t>
            </a:r>
            <a:endParaRPr lang="ru-RU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202026B-2E72-4E9D-A2E5-5CA8121CFC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418138" y="1340789"/>
            <a:ext cx="5470525" cy="4176422"/>
          </a:xfrm>
          <a:prstGeom prst="rect">
            <a:avLst/>
          </a:prstGeom>
          <a:ln w="82550"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7972B514-6697-4AA9-9653-A33FCEF3E9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1493" y="3060441"/>
            <a:ext cx="4500303" cy="2743200"/>
          </a:xfrm>
        </p:spPr>
        <p:txBody>
          <a:bodyPr>
            <a:noAutofit/>
          </a:bodyPr>
          <a:lstStyle/>
          <a:p>
            <a:pPr algn="just"/>
            <a:r>
              <a:rPr lang="ru-RU" sz="1400" dirty="0">
                <a:latin typeface="Arial Narrow" panose="020B0606020202030204" pitchFamily="34" charset="0"/>
              </a:rPr>
              <a:t>Практична </a:t>
            </a:r>
            <a:r>
              <a:rPr lang="ru-RU" sz="1400" dirty="0" err="1">
                <a:latin typeface="Arial Narrow" panose="020B0606020202030204" pitchFamily="34" charset="0"/>
              </a:rPr>
              <a:t>реалізація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стратегії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електронної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освіти</a:t>
            </a:r>
            <a:r>
              <a:rPr lang="ru-RU" sz="1400" dirty="0">
                <a:latin typeface="Arial Narrow" panose="020B0606020202030204" pitchFamily="34" charset="0"/>
              </a:rPr>
              <a:t> (</a:t>
            </a:r>
            <a:r>
              <a:rPr lang="en-US" sz="1400" dirty="0">
                <a:latin typeface="Arial Narrow" panose="020B0606020202030204" pitchFamily="34" charset="0"/>
              </a:rPr>
              <a:t>smart education), </a:t>
            </a:r>
            <a:r>
              <a:rPr lang="ru-RU" sz="1400" dirty="0">
                <a:latin typeface="Arial Narrow" panose="020B0606020202030204" pitchFamily="34" charset="0"/>
              </a:rPr>
              <a:t>яку </a:t>
            </a:r>
            <a:r>
              <a:rPr lang="ru-RU" sz="1400" dirty="0" err="1">
                <a:latin typeface="Arial Narrow" panose="020B0606020202030204" pitchFamily="34" charset="0"/>
              </a:rPr>
              <a:t>сьогодні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кваліфікують</a:t>
            </a:r>
            <a:r>
              <a:rPr lang="ru-RU" sz="1400" dirty="0">
                <a:latin typeface="Arial Narrow" panose="020B0606020202030204" pitchFamily="34" charset="0"/>
              </a:rPr>
              <a:t> як </a:t>
            </a:r>
            <a:r>
              <a:rPr lang="ru-RU" sz="1400" dirty="0" err="1">
                <a:latin typeface="Arial Narrow" panose="020B0606020202030204" pitchFamily="34" charset="0"/>
              </a:rPr>
              <a:t>нову</a:t>
            </a:r>
            <a:r>
              <a:rPr lang="ru-RU" sz="1400" dirty="0">
                <a:latin typeface="Arial Narrow" panose="020B0606020202030204" pitchFamily="34" charset="0"/>
              </a:rPr>
              <a:t> парадигму </a:t>
            </a:r>
            <a:r>
              <a:rPr lang="ru-RU" sz="1400" dirty="0" err="1">
                <a:latin typeface="Arial Narrow" panose="020B0606020202030204" pitchFamily="34" charset="0"/>
              </a:rPr>
              <a:t>сучасної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системи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освіти</a:t>
            </a:r>
            <a:r>
              <a:rPr lang="ru-RU" sz="1400" dirty="0">
                <a:latin typeface="Arial Narrow" panose="020B0606020202030204" pitchFamily="34" charset="0"/>
              </a:rPr>
              <a:t> в </a:t>
            </a:r>
            <a:r>
              <a:rPr lang="ru-RU" sz="1400" dirty="0" err="1">
                <a:latin typeface="Arial Narrow" panose="020B0606020202030204" pitchFamily="34" charset="0"/>
              </a:rPr>
              <a:t>медичному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закладі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вищої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освіти</a:t>
            </a:r>
            <a:r>
              <a:rPr lang="ru-RU" sz="1400" dirty="0">
                <a:latin typeface="Arial Narrow" panose="020B0606020202030204" pitchFamily="34" charset="0"/>
              </a:rPr>
              <a:t>, </a:t>
            </a:r>
            <a:r>
              <a:rPr lang="ru-RU" sz="1400" dirty="0" err="1">
                <a:latin typeface="Arial Narrow" panose="020B0606020202030204" pitchFamily="34" charset="0"/>
              </a:rPr>
              <a:t>крім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засобів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забезпечення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засвоєння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здобувачами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вищої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освіти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теоретичних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знань</a:t>
            </a:r>
            <a:r>
              <a:rPr lang="ru-RU" sz="1400" dirty="0">
                <a:latin typeface="Arial Narrow" panose="020B0606020202030204" pitchFamily="34" charset="0"/>
              </a:rPr>
              <a:t> (е-</a:t>
            </a:r>
            <a:r>
              <a:rPr lang="ru-RU" sz="1400" dirty="0" err="1">
                <a:latin typeface="Arial Narrow" panose="020B0606020202030204" pitchFamily="34" charset="0"/>
              </a:rPr>
              <a:t>бібліотека</a:t>
            </a:r>
            <a:r>
              <a:rPr lang="ru-RU" sz="1400" dirty="0">
                <a:latin typeface="Arial Narrow" panose="020B0606020202030204" pitchFamily="34" charset="0"/>
              </a:rPr>
              <a:t>, </a:t>
            </a:r>
            <a:r>
              <a:rPr lang="ru-RU" sz="1400" dirty="0" err="1">
                <a:latin typeface="Arial Narrow" panose="020B0606020202030204" pitchFamily="34" charset="0"/>
              </a:rPr>
              <a:t>репозитарій</a:t>
            </a:r>
            <a:r>
              <a:rPr lang="ru-RU" sz="1400" dirty="0">
                <a:latin typeface="Arial Narrow" panose="020B0606020202030204" pitchFamily="34" charset="0"/>
              </a:rPr>
              <a:t>, онлайн </a:t>
            </a:r>
            <a:r>
              <a:rPr lang="ru-RU" sz="1400" dirty="0" err="1">
                <a:latin typeface="Arial Narrow" panose="020B0606020202030204" pitchFamily="34" charset="0"/>
              </a:rPr>
              <a:t>навчальні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платформи</a:t>
            </a:r>
            <a:r>
              <a:rPr lang="ru-RU" sz="1400" dirty="0">
                <a:latin typeface="Arial Narrow" panose="020B0606020202030204" pitchFamily="34" charset="0"/>
              </a:rPr>
              <a:t>, </a:t>
            </a:r>
            <a:r>
              <a:rPr lang="ru-RU" sz="1400" dirty="0" err="1">
                <a:latin typeface="Arial Narrow" panose="020B0606020202030204" pitchFamily="34" charset="0"/>
              </a:rPr>
              <a:t>засоби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дистанційного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навчання</a:t>
            </a:r>
            <a:r>
              <a:rPr lang="ru-RU" sz="1400" dirty="0">
                <a:latin typeface="Arial Narrow" panose="020B0606020202030204" pitchFamily="34" charset="0"/>
              </a:rPr>
              <a:t>), повинна </a:t>
            </a:r>
            <a:r>
              <a:rPr lang="ru-RU" sz="1400" dirty="0" err="1">
                <a:latin typeface="Arial Narrow" panose="020B0606020202030204" pitchFamily="34" charset="0"/>
              </a:rPr>
              <a:t>враховувати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певні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її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особливості</a:t>
            </a:r>
            <a:r>
              <a:rPr lang="ru-RU" sz="1400" dirty="0">
                <a:latin typeface="Arial Narrow" panose="020B0606020202030204" pitchFamily="34" charset="0"/>
              </a:rPr>
              <a:t>, </a:t>
            </a:r>
            <a:r>
              <a:rPr lang="ru-RU" sz="1400" dirty="0" err="1">
                <a:latin typeface="Arial Narrow" panose="020B0606020202030204" pitchFamily="34" charset="0"/>
              </a:rPr>
              <a:t>зокрема</a:t>
            </a:r>
            <a:r>
              <a:rPr lang="ru-RU" sz="1400" dirty="0">
                <a:latin typeface="Arial Narrow" panose="020B0606020202030204" pitchFamily="34" charset="0"/>
              </a:rPr>
              <a:t> практично </a:t>
            </a:r>
            <a:r>
              <a:rPr lang="ru-RU" sz="1400" dirty="0" err="1">
                <a:latin typeface="Arial Narrow" panose="020B0606020202030204" pitchFamily="34" charset="0"/>
              </a:rPr>
              <a:t>орієнтований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зміст</a:t>
            </a:r>
            <a:r>
              <a:rPr lang="ru-RU" sz="1400" dirty="0">
                <a:latin typeface="Arial Narrow" panose="020B0606020202030204" pitchFamily="34" charset="0"/>
              </a:rPr>
              <a:t>, </a:t>
            </a:r>
            <a:r>
              <a:rPr lang="ru-RU" sz="1400" dirty="0" err="1">
                <a:latin typeface="Arial Narrow" panose="020B0606020202030204" pitchFamily="34" charset="0"/>
              </a:rPr>
              <a:t>стандартизацію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прийняття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рішень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лікувально-діагностичного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спрямування</a:t>
            </a:r>
            <a:r>
              <a:rPr lang="ru-RU" sz="1400" dirty="0">
                <a:latin typeface="Arial Narrow" panose="020B0606020202030204" pitchFamily="34" charset="0"/>
              </a:rPr>
              <a:t> (</a:t>
            </a:r>
            <a:r>
              <a:rPr lang="ru-RU" sz="1400" dirty="0" err="1">
                <a:latin typeface="Arial Narrow" panose="020B0606020202030204" pitchFamily="34" charset="0"/>
              </a:rPr>
              <a:t>протоколи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надання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медичної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допомоги</a:t>
            </a:r>
            <a:r>
              <a:rPr lang="ru-RU" sz="1400" dirty="0">
                <a:latin typeface="Arial Narrow" panose="020B0606020202030204" pitchFamily="34" charset="0"/>
              </a:rPr>
              <a:t>), </a:t>
            </a:r>
            <a:r>
              <a:rPr lang="ru-RU" sz="1400" dirty="0" err="1">
                <a:latin typeface="Arial Narrow" panose="020B0606020202030204" pitchFamily="34" charset="0"/>
              </a:rPr>
              <a:t>посилення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вимог</a:t>
            </a:r>
            <a:r>
              <a:rPr lang="ru-RU" sz="1400" dirty="0">
                <a:latin typeface="Arial Narrow" panose="020B0606020202030204" pitchFamily="34" charset="0"/>
              </a:rPr>
              <a:t> до </a:t>
            </a:r>
            <a:r>
              <a:rPr lang="ru-RU" sz="1400" dirty="0" err="1">
                <a:latin typeface="Arial Narrow" panose="020B0606020202030204" pitchFamily="34" charset="0"/>
              </a:rPr>
              <a:t>придбання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навичок</a:t>
            </a:r>
            <a:r>
              <a:rPr lang="ru-RU" sz="1400" dirty="0">
                <a:latin typeface="Arial Narrow" panose="020B0606020202030204" pitchFamily="34" charset="0"/>
              </a:rPr>
              <a:t> менеджера </a:t>
            </a:r>
            <a:r>
              <a:rPr lang="ru-RU" sz="1400" dirty="0" err="1">
                <a:latin typeface="Arial Narrow" panose="020B0606020202030204" pitchFamily="34" charset="0"/>
              </a:rPr>
              <a:t>медичної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галузі</a:t>
            </a:r>
            <a:r>
              <a:rPr lang="ru-RU" sz="1400" dirty="0">
                <a:latin typeface="Arial Narrow" panose="020B0606020202030204" pitchFamily="34" charset="0"/>
              </a:rPr>
              <a:t>, </a:t>
            </a:r>
            <a:r>
              <a:rPr lang="ru-RU" sz="1400" dirty="0" err="1">
                <a:latin typeface="Arial Narrow" panose="020B0606020202030204" pitchFamily="34" charset="0"/>
              </a:rPr>
              <a:t>готовності</a:t>
            </a:r>
            <a:r>
              <a:rPr lang="ru-RU" sz="1400" dirty="0">
                <a:latin typeface="Arial Narrow" panose="020B0606020202030204" pitchFamily="34" charset="0"/>
              </a:rPr>
              <a:t> до </a:t>
            </a:r>
            <a:r>
              <a:rPr lang="ru-RU" sz="1400" dirty="0" err="1">
                <a:latin typeface="Arial Narrow" panose="020B0606020202030204" pitchFamily="34" charset="0"/>
              </a:rPr>
              <a:t>роботи</a:t>
            </a:r>
            <a:r>
              <a:rPr lang="ru-RU" sz="1400" dirty="0">
                <a:latin typeface="Arial Narrow" panose="020B0606020202030204" pitchFamily="34" charset="0"/>
              </a:rPr>
              <a:t> на ринку </a:t>
            </a:r>
            <a:r>
              <a:rPr lang="ru-RU" sz="1400" dirty="0" err="1">
                <a:latin typeface="Arial Narrow" panose="020B0606020202030204" pitchFamily="34" charset="0"/>
              </a:rPr>
              <a:t>праці</a:t>
            </a:r>
            <a:r>
              <a:rPr lang="ru-RU" sz="1400" dirty="0">
                <a:latin typeface="Arial Narrow" panose="020B0606020202030204" pitchFamily="34" charset="0"/>
              </a:rPr>
              <a:t> та </a:t>
            </a:r>
            <a:r>
              <a:rPr lang="ru-RU" sz="1400" dirty="0" err="1">
                <a:latin typeface="Arial Narrow" panose="020B0606020202030204" pitchFamily="34" charset="0"/>
              </a:rPr>
              <a:t>медичних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послуг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endParaRPr lang="ru-RU" sz="1400" dirty="0"/>
          </a:p>
        </p:txBody>
      </p:sp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F65F5A00-08AA-4E8D-A6DF-75B7809E42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008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530"/>
    </mc:Choice>
    <mc:Fallback>
      <p:transition spd="slow" advTm="545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A400498-4B65-4AC8-8853-EED8863C1AF2}"/>
              </a:ext>
            </a:extLst>
          </p:cNvPr>
          <p:cNvSpPr/>
          <p:nvPr/>
        </p:nvSpPr>
        <p:spPr>
          <a:xfrm>
            <a:off x="1361660" y="944218"/>
            <a:ext cx="9730409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800" dirty="0">
              <a:latin typeface="Arial Narrow" panose="020B0606020202030204" pitchFamily="34" charset="0"/>
            </a:endParaRPr>
          </a:p>
          <a:p>
            <a:pPr algn="just"/>
            <a:r>
              <a:rPr lang="ru-RU" sz="3200" b="1" dirty="0">
                <a:solidFill>
                  <a:srgbClr val="FF0000"/>
                </a:solidFill>
                <a:latin typeface="Arial Narrow" panose="020B0606020202030204" pitchFamily="34" charset="0"/>
              </a:rPr>
              <a:t>Мета </a:t>
            </a:r>
            <a:r>
              <a:rPr lang="ru-RU" sz="3200" b="1" dirty="0" err="1">
                <a:solidFill>
                  <a:srgbClr val="FF0000"/>
                </a:solidFill>
                <a:latin typeface="Arial Narrow" panose="020B0606020202030204" pitchFamily="34" charset="0"/>
              </a:rPr>
              <a:t>дослідження</a:t>
            </a:r>
            <a:r>
              <a:rPr lang="ru-RU" sz="3200" dirty="0">
                <a:latin typeface="Arial Narrow" panose="020B0606020202030204" pitchFamily="34" charset="0"/>
              </a:rPr>
              <a:t> – </a:t>
            </a:r>
            <a:r>
              <a:rPr lang="ru-RU" sz="3200" dirty="0" err="1">
                <a:latin typeface="Arial Narrow" panose="020B0606020202030204" pitchFamily="34" charset="0"/>
              </a:rPr>
              <a:t>порівняльна</a:t>
            </a:r>
            <a:r>
              <a:rPr lang="ru-RU" sz="3200" dirty="0">
                <a:latin typeface="Arial Narrow" panose="020B0606020202030204" pitchFamily="34" charset="0"/>
              </a:rPr>
              <a:t> </a:t>
            </a:r>
            <a:r>
              <a:rPr lang="ru-RU" sz="3200" dirty="0" err="1">
                <a:latin typeface="Arial Narrow" panose="020B0606020202030204" pitchFamily="34" charset="0"/>
              </a:rPr>
              <a:t>оцінка</a:t>
            </a:r>
            <a:r>
              <a:rPr lang="ru-RU" sz="3200" dirty="0">
                <a:latin typeface="Arial Narrow" panose="020B0606020202030204" pitchFamily="34" charset="0"/>
              </a:rPr>
              <a:t> </a:t>
            </a:r>
            <a:r>
              <a:rPr lang="ru-RU" sz="3200" dirty="0" err="1">
                <a:latin typeface="Arial Narrow" panose="020B0606020202030204" pitchFamily="34" charset="0"/>
              </a:rPr>
              <a:t>результатів</a:t>
            </a:r>
            <a:r>
              <a:rPr lang="ru-RU" sz="3200" dirty="0">
                <a:latin typeface="Arial Narrow" panose="020B0606020202030204" pitchFamily="34" charset="0"/>
              </a:rPr>
              <a:t> </a:t>
            </a:r>
            <a:r>
              <a:rPr lang="ru-RU" sz="3200" dirty="0" err="1">
                <a:latin typeface="Arial Narrow" panose="020B0606020202030204" pitchFamily="34" charset="0"/>
              </a:rPr>
              <a:t>успішності</a:t>
            </a:r>
            <a:r>
              <a:rPr lang="ru-RU" sz="3200" dirty="0">
                <a:latin typeface="Arial Narrow" panose="020B0606020202030204" pitchFamily="34" charset="0"/>
              </a:rPr>
              <a:t> </a:t>
            </a:r>
            <a:r>
              <a:rPr lang="ru-RU" sz="3200" dirty="0" err="1">
                <a:latin typeface="Arial Narrow" panose="020B0606020202030204" pitchFamily="34" charset="0"/>
              </a:rPr>
              <a:t>слухачів</a:t>
            </a:r>
            <a:r>
              <a:rPr lang="ru-RU" sz="3200" dirty="0">
                <a:latin typeface="Arial Narrow" panose="020B0606020202030204" pitchFamily="34" charset="0"/>
              </a:rPr>
              <a:t> циклу </a:t>
            </a:r>
            <a:r>
              <a:rPr lang="ru-RU" sz="3200" dirty="0" err="1">
                <a:latin typeface="Arial Narrow" panose="020B0606020202030204" pitchFamily="34" charset="0"/>
              </a:rPr>
              <a:t>тематичного</a:t>
            </a:r>
            <a:r>
              <a:rPr lang="ru-RU" sz="3200" dirty="0">
                <a:latin typeface="Arial Narrow" panose="020B0606020202030204" pitchFamily="34" charset="0"/>
              </a:rPr>
              <a:t> </a:t>
            </a:r>
            <a:r>
              <a:rPr lang="ru-RU" sz="3200" dirty="0" err="1">
                <a:latin typeface="Arial Narrow" panose="020B0606020202030204" pitchFamily="34" charset="0"/>
              </a:rPr>
              <a:t>удосконалення</a:t>
            </a:r>
            <a:r>
              <a:rPr lang="ru-RU" sz="3200" dirty="0">
                <a:latin typeface="Arial Narrow" panose="020B0606020202030204" pitchFamily="34" charset="0"/>
              </a:rPr>
              <a:t> </a:t>
            </a:r>
            <a:r>
              <a:rPr lang="ru-RU" sz="3200" dirty="0" err="1">
                <a:latin typeface="Arial Narrow" panose="020B0606020202030204" pitchFamily="34" charset="0"/>
              </a:rPr>
              <a:t>медичного</a:t>
            </a:r>
            <a:r>
              <a:rPr lang="ru-RU" sz="3200" dirty="0">
                <a:latin typeface="Arial Narrow" panose="020B0606020202030204" pitchFamily="34" charset="0"/>
              </a:rPr>
              <a:t> напряму на </a:t>
            </a:r>
            <a:r>
              <a:rPr lang="ru-RU" sz="3200" dirty="0" err="1">
                <a:latin typeface="Arial Narrow" panose="020B0606020202030204" pitchFamily="34" charset="0"/>
              </a:rPr>
              <a:t>післядипломному</a:t>
            </a:r>
            <a:r>
              <a:rPr lang="ru-RU" sz="3200" dirty="0">
                <a:latin typeface="Arial Narrow" panose="020B0606020202030204" pitchFamily="34" charset="0"/>
              </a:rPr>
              <a:t> </a:t>
            </a:r>
            <a:r>
              <a:rPr lang="ru-RU" sz="3200" dirty="0" err="1">
                <a:latin typeface="Arial Narrow" panose="020B0606020202030204" pitchFamily="34" charset="0"/>
              </a:rPr>
              <a:t>етапі</a:t>
            </a:r>
            <a:r>
              <a:rPr lang="ru-RU" sz="3200" dirty="0">
                <a:latin typeface="Arial Narrow" panose="020B0606020202030204" pitchFamily="34" charset="0"/>
              </a:rPr>
              <a:t> </a:t>
            </a:r>
            <a:r>
              <a:rPr lang="ru-RU" sz="3200" dirty="0" err="1">
                <a:latin typeface="Arial Narrow" panose="020B0606020202030204" pitchFamily="34" charset="0"/>
              </a:rPr>
              <a:t>освіти</a:t>
            </a:r>
            <a:r>
              <a:rPr lang="ru-RU" sz="3200" dirty="0">
                <a:latin typeface="Arial Narrow" panose="020B0606020202030204" pitchFamily="34" charset="0"/>
              </a:rPr>
              <a:t> в </a:t>
            </a:r>
            <a:r>
              <a:rPr lang="ru-RU" sz="3200" dirty="0" err="1">
                <a:latin typeface="Arial Narrow" panose="020B0606020202030204" pitchFamily="34" charset="0"/>
              </a:rPr>
              <a:t>експериментальній</a:t>
            </a:r>
            <a:r>
              <a:rPr lang="ru-RU" sz="3200" dirty="0">
                <a:latin typeface="Arial Narrow" panose="020B0606020202030204" pitchFamily="34" charset="0"/>
              </a:rPr>
              <a:t> та </a:t>
            </a:r>
            <a:r>
              <a:rPr lang="ru-RU" sz="3200" dirty="0" err="1">
                <a:latin typeface="Arial Narrow" panose="020B0606020202030204" pitchFamily="34" charset="0"/>
              </a:rPr>
              <a:t>контрольній</a:t>
            </a:r>
            <a:r>
              <a:rPr lang="ru-RU" sz="3200" dirty="0">
                <a:latin typeface="Arial Narrow" panose="020B0606020202030204" pitchFamily="34" charset="0"/>
              </a:rPr>
              <a:t> </a:t>
            </a:r>
            <a:r>
              <a:rPr lang="ru-RU" sz="3200" dirty="0" err="1">
                <a:latin typeface="Arial Narrow" panose="020B0606020202030204" pitchFamily="34" charset="0"/>
              </a:rPr>
              <a:t>групах</a:t>
            </a:r>
            <a:r>
              <a:rPr lang="ru-RU" sz="3200" dirty="0">
                <a:latin typeface="Arial Narrow" panose="020B0606020202030204" pitchFamily="34" charset="0"/>
              </a:rPr>
              <a:t> </a:t>
            </a:r>
            <a:r>
              <a:rPr lang="ru-RU" sz="3200" dirty="0" err="1">
                <a:latin typeface="Arial Narrow" panose="020B0606020202030204" pitchFamily="34" charset="0"/>
              </a:rPr>
              <a:t>під</a:t>
            </a:r>
            <a:r>
              <a:rPr lang="ru-RU" sz="3200" dirty="0">
                <a:latin typeface="Arial Narrow" panose="020B0606020202030204" pitchFamily="34" charset="0"/>
              </a:rPr>
              <a:t> час контрольного </a:t>
            </a:r>
            <a:r>
              <a:rPr lang="ru-RU" sz="3200" dirty="0" err="1">
                <a:latin typeface="Arial Narrow" panose="020B0606020202030204" pitchFamily="34" charset="0"/>
              </a:rPr>
              <a:t>експерименту</a:t>
            </a:r>
            <a:r>
              <a:rPr lang="ru-RU" sz="3200" dirty="0">
                <a:latin typeface="Arial Narrow" panose="020B0606020202030204" pitchFamily="34" charset="0"/>
              </a:rPr>
              <a:t> в </a:t>
            </a:r>
            <a:r>
              <a:rPr lang="ru-RU" sz="3200" dirty="0" err="1">
                <a:latin typeface="Arial Narrow" panose="020B0606020202030204" pitchFamily="34" charset="0"/>
              </a:rPr>
              <a:t>процесі</a:t>
            </a:r>
            <a:r>
              <a:rPr lang="ru-RU" sz="3200" dirty="0">
                <a:latin typeface="Arial Narrow" panose="020B0606020202030204" pitchFamily="34" charset="0"/>
              </a:rPr>
              <a:t> </a:t>
            </a:r>
            <a:r>
              <a:rPr lang="ru-RU" sz="3200" dirty="0" err="1">
                <a:latin typeface="Arial Narrow" panose="020B0606020202030204" pitchFamily="34" charset="0"/>
              </a:rPr>
              <a:t>викладання</a:t>
            </a:r>
            <a:r>
              <a:rPr lang="ru-RU" sz="3200" dirty="0">
                <a:latin typeface="Arial Narrow" panose="020B0606020202030204" pitchFamily="34" charset="0"/>
              </a:rPr>
              <a:t> циклу ТУ «</a:t>
            </a:r>
            <a:r>
              <a:rPr lang="ru-RU" sz="3200" dirty="0" err="1">
                <a:latin typeface="Arial Narrow" panose="020B0606020202030204" pitchFamily="34" charset="0"/>
              </a:rPr>
              <a:t>Сучасні</a:t>
            </a:r>
            <a:r>
              <a:rPr lang="ru-RU" sz="3200" dirty="0">
                <a:latin typeface="Arial Narrow" panose="020B0606020202030204" pitchFamily="34" charset="0"/>
              </a:rPr>
              <a:t> погляди на </a:t>
            </a:r>
            <a:r>
              <a:rPr lang="ru-RU" sz="3200" dirty="0" err="1">
                <a:latin typeface="Arial Narrow" panose="020B0606020202030204" pitchFamily="34" charset="0"/>
              </a:rPr>
              <a:t>проблеми</a:t>
            </a:r>
            <a:r>
              <a:rPr lang="ru-RU" sz="3200" dirty="0">
                <a:latin typeface="Arial Narrow" panose="020B0606020202030204" pitchFamily="34" charset="0"/>
              </a:rPr>
              <a:t> </a:t>
            </a:r>
            <a:r>
              <a:rPr lang="ru-RU" sz="3200" dirty="0" err="1">
                <a:latin typeface="Arial Narrow" panose="020B0606020202030204" pitchFamily="34" charset="0"/>
              </a:rPr>
              <a:t>захворювань</a:t>
            </a:r>
            <a:r>
              <a:rPr lang="ru-RU" sz="3200" dirty="0">
                <a:latin typeface="Arial Narrow" panose="020B0606020202030204" pitchFamily="34" charset="0"/>
              </a:rPr>
              <a:t> пародонта у </a:t>
            </a:r>
            <a:r>
              <a:rPr lang="ru-RU" sz="3200" dirty="0" err="1">
                <a:latin typeface="Arial Narrow" panose="020B0606020202030204" pitchFamily="34" charset="0"/>
              </a:rPr>
              <a:t>дорослих</a:t>
            </a:r>
            <a:r>
              <a:rPr lang="ru-RU" sz="3200" dirty="0">
                <a:latin typeface="Arial Narrow" panose="020B0606020202030204" pitchFamily="34" charset="0"/>
              </a:rPr>
              <a:t> та </a:t>
            </a:r>
            <a:r>
              <a:rPr lang="ru-RU" sz="3200" dirty="0" err="1">
                <a:latin typeface="Arial Narrow" panose="020B0606020202030204" pitchFamily="34" charset="0"/>
              </a:rPr>
              <a:t>дітей</a:t>
            </a:r>
            <a:r>
              <a:rPr lang="ru-RU" sz="3200" dirty="0">
                <a:latin typeface="Arial Narrow" panose="020B0606020202030204" pitchFamily="34" charset="0"/>
              </a:rPr>
              <a:t>» з </a:t>
            </a:r>
            <a:r>
              <a:rPr lang="ru-RU" sz="3200" dirty="0" err="1">
                <a:latin typeface="Arial Narrow" panose="020B0606020202030204" pitchFamily="34" charset="0"/>
              </a:rPr>
              <a:t>використанням</a:t>
            </a:r>
            <a:r>
              <a:rPr lang="ru-RU" sz="3200" dirty="0">
                <a:latin typeface="Arial Narrow" panose="020B0606020202030204" pitchFamily="34" charset="0"/>
              </a:rPr>
              <a:t> </a:t>
            </a:r>
            <a:r>
              <a:rPr lang="ru-RU" sz="3200" dirty="0" err="1">
                <a:latin typeface="Arial Narrow" panose="020B0606020202030204" pitchFamily="34" charset="0"/>
              </a:rPr>
              <a:t>проєктної</a:t>
            </a:r>
            <a:r>
              <a:rPr lang="ru-RU" sz="3200" dirty="0">
                <a:latin typeface="Arial Narrow" panose="020B0606020202030204" pitchFamily="34" charset="0"/>
              </a:rPr>
              <a:t> </a:t>
            </a:r>
            <a:r>
              <a:rPr lang="ru-RU" sz="3200" dirty="0" err="1">
                <a:latin typeface="Arial Narrow" panose="020B0606020202030204" pitchFamily="34" charset="0"/>
              </a:rPr>
              <a:t>технології</a:t>
            </a:r>
            <a:r>
              <a:rPr lang="ru-RU" sz="3200" dirty="0">
                <a:latin typeface="Arial Narrow" panose="020B0606020202030204" pitchFamily="34" charset="0"/>
              </a:rPr>
              <a:t> </a:t>
            </a:r>
            <a:r>
              <a:rPr lang="ru-RU" sz="3200" dirty="0" err="1">
                <a:latin typeface="Arial Narrow" panose="020B0606020202030204" pitchFamily="34" charset="0"/>
              </a:rPr>
              <a:t>навчання</a:t>
            </a:r>
            <a:r>
              <a:rPr lang="ru-RU" sz="3200" dirty="0">
                <a:latin typeface="Arial Narrow" panose="020B0606020202030204" pitchFamily="34" charset="0"/>
              </a:rPr>
              <a:t>  </a:t>
            </a:r>
          </a:p>
        </p:txBody>
      </p:sp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4C899D94-3A44-4ECC-862F-D3F00D543A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417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724"/>
    </mc:Choice>
    <mc:Fallback>
      <p:transition spd="slow" advTm="297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259516-00C6-459B-B9B7-AA47FFCF3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err="1">
                <a:solidFill>
                  <a:srgbClr val="FF0000"/>
                </a:solidFill>
                <a:latin typeface="Arial Black" panose="020B0A04020102020204" pitchFamily="34" charset="0"/>
              </a:rPr>
              <a:t>Результати</a:t>
            </a:r>
            <a:r>
              <a:rPr lang="ru-RU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 теоретичного </a:t>
            </a:r>
            <a:r>
              <a:rPr lang="ru-RU" sz="2800" b="1" dirty="0" err="1">
                <a:solidFill>
                  <a:srgbClr val="FF0000"/>
                </a:solidFill>
                <a:latin typeface="Arial Black" panose="020B0A04020102020204" pitchFamily="34" charset="0"/>
              </a:rPr>
              <a:t>аналізу</a:t>
            </a:r>
            <a:endParaRPr lang="ru-RU" sz="28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7776A4-BCC2-4E60-BBDF-26D5ED1CF3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2"/>
            <a:ext cx="9789366" cy="3318936"/>
          </a:xfrm>
        </p:spPr>
        <p:txBody>
          <a:bodyPr>
            <a:normAutofit fontScale="85000" lnSpcReduction="20000"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ru-RU" dirty="0">
                <a:latin typeface="Arial Narrow" panose="020B0606020202030204" pitchFamily="34" charset="0"/>
              </a:rPr>
              <a:t>Уточнено, </a:t>
            </a:r>
            <a:r>
              <a:rPr lang="ru-RU" dirty="0" err="1">
                <a:latin typeface="Arial Narrow" panose="020B0606020202030204" pitchFamily="34" charset="0"/>
              </a:rPr>
              <a:t>що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Arial Narrow" panose="020B0606020202030204" pitchFamily="34" charset="0"/>
              </a:rPr>
              <a:t>проєкт</a:t>
            </a:r>
            <a:r>
              <a:rPr lang="ru-RU" dirty="0">
                <a:latin typeface="Arial Narrow" panose="020B0606020202030204" pitchFamily="34" charset="0"/>
              </a:rPr>
              <a:t> є прототипом </a:t>
            </a:r>
            <a:r>
              <a:rPr lang="ru-RU" dirty="0" err="1">
                <a:latin typeface="Arial Narrow" panose="020B0606020202030204" pitchFamily="34" charset="0"/>
              </a:rPr>
              <a:t>об′єкта</a:t>
            </a:r>
            <a:r>
              <a:rPr lang="ru-RU" dirty="0">
                <a:latin typeface="Arial Narrow" panose="020B0606020202030204" pitchFamily="34" charset="0"/>
              </a:rPr>
              <a:t>, виду </a:t>
            </a:r>
            <a:r>
              <a:rPr lang="ru-RU" dirty="0" err="1">
                <a:latin typeface="Arial Narrow" panose="020B0606020202030204" pitchFamily="34" charset="0"/>
              </a:rPr>
              <a:t>діяльності</a:t>
            </a:r>
            <a:r>
              <a:rPr lang="ru-RU" dirty="0">
                <a:latin typeface="Arial Narrow" panose="020B0606020202030204" pitchFamily="34" charset="0"/>
              </a:rPr>
              <a:t>, </a:t>
            </a:r>
            <a:r>
              <a:rPr lang="ru-RU" dirty="0" err="1">
                <a:latin typeface="Arial Narrow" panose="020B0606020202030204" pitchFamily="34" charset="0"/>
              </a:rPr>
              <a:t>самостійно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розроблений</a:t>
            </a:r>
            <a:r>
              <a:rPr lang="ru-RU" dirty="0">
                <a:latin typeface="Arial Narrow" panose="020B0606020202030204" pitchFamily="34" charset="0"/>
              </a:rPr>
              <a:t> та </a:t>
            </a:r>
            <a:r>
              <a:rPr lang="ru-RU" dirty="0" err="1">
                <a:latin typeface="Arial Narrow" panose="020B0606020202030204" pitchFamily="34" charset="0"/>
              </a:rPr>
              <a:t>виготовлений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виріб</a:t>
            </a:r>
            <a:r>
              <a:rPr lang="ru-RU" dirty="0">
                <a:latin typeface="Arial Narrow" panose="020B0606020202030204" pitchFamily="34" charset="0"/>
              </a:rPr>
              <a:t> (</a:t>
            </a:r>
            <a:r>
              <a:rPr lang="ru-RU" dirty="0" err="1">
                <a:latin typeface="Arial Narrow" panose="020B0606020202030204" pitchFamily="34" charset="0"/>
              </a:rPr>
              <a:t>послуга</a:t>
            </a:r>
            <a:r>
              <a:rPr lang="ru-RU" dirty="0">
                <a:latin typeface="Arial Narrow" panose="020B0606020202030204" pitchFamily="34" charset="0"/>
              </a:rPr>
              <a:t>) – </a:t>
            </a:r>
            <a:r>
              <a:rPr lang="ru-RU" dirty="0" err="1">
                <a:latin typeface="Arial Narrow" panose="020B0606020202030204" pitchFamily="34" charset="0"/>
              </a:rPr>
              <a:t>від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ідеї</a:t>
            </a:r>
            <a:r>
              <a:rPr lang="ru-RU" dirty="0">
                <a:latin typeface="Arial Narrow" panose="020B0606020202030204" pitchFamily="34" charset="0"/>
              </a:rPr>
              <a:t> до </a:t>
            </a:r>
            <a:r>
              <a:rPr lang="ru-RU" dirty="0" err="1">
                <a:latin typeface="Arial Narrow" panose="020B0606020202030204" pitchFamily="34" charset="0"/>
              </a:rPr>
              <a:t>її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втілення</a:t>
            </a:r>
            <a:r>
              <a:rPr lang="ru-RU" dirty="0">
                <a:latin typeface="Arial Narrow" panose="020B0606020202030204" pitchFamily="34" charset="0"/>
              </a:rPr>
              <a:t>, а </a:t>
            </a:r>
            <a:r>
              <a:rPr lang="ru-RU" b="1" dirty="0" err="1">
                <a:solidFill>
                  <a:srgbClr val="FF0000"/>
                </a:solidFill>
                <a:latin typeface="Arial Narrow" panose="020B0606020202030204" pitchFamily="34" charset="0"/>
              </a:rPr>
              <a:t>проєктування</a:t>
            </a:r>
            <a:r>
              <a:rPr lang="ru-RU" dirty="0">
                <a:latin typeface="Arial Narrow" panose="020B0606020202030204" pitchFamily="34" charset="0"/>
              </a:rPr>
              <a:t> (</a:t>
            </a:r>
            <a:r>
              <a:rPr lang="ru-RU" dirty="0" err="1">
                <a:latin typeface="Arial Narrow" panose="020B0606020202030204" pitchFamily="34" charset="0"/>
              </a:rPr>
              <a:t>здатність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планувати</a:t>
            </a:r>
            <a:r>
              <a:rPr lang="ru-RU" dirty="0">
                <a:latin typeface="Arial Narrow" panose="020B0606020202030204" pitchFamily="34" charset="0"/>
              </a:rPr>
              <a:t>, </a:t>
            </a:r>
            <a:r>
              <a:rPr lang="ru-RU" dirty="0" err="1">
                <a:latin typeface="Arial Narrow" panose="020B0606020202030204" pitchFamily="34" charset="0"/>
              </a:rPr>
              <a:t>окреслювати</a:t>
            </a:r>
            <a:r>
              <a:rPr lang="ru-RU" dirty="0">
                <a:latin typeface="Arial Narrow" panose="020B0606020202030204" pitchFamily="34" charset="0"/>
              </a:rPr>
              <a:t> план </a:t>
            </a:r>
            <a:r>
              <a:rPr lang="ru-RU" dirty="0" err="1">
                <a:latin typeface="Arial Narrow" panose="020B0606020202030204" pitchFamily="34" charset="0"/>
              </a:rPr>
              <a:t>дій</a:t>
            </a:r>
            <a:r>
              <a:rPr lang="ru-RU" dirty="0">
                <a:latin typeface="Arial Narrow" panose="020B0606020202030204" pitchFamily="34" charset="0"/>
              </a:rPr>
              <a:t>, </a:t>
            </a:r>
            <a:r>
              <a:rPr lang="ru-RU" dirty="0" err="1">
                <a:latin typeface="Arial Narrow" panose="020B0606020202030204" pitchFamily="34" charset="0"/>
              </a:rPr>
              <a:t>конструювати</a:t>
            </a:r>
            <a:r>
              <a:rPr lang="ru-RU" dirty="0">
                <a:latin typeface="Arial Narrow" panose="020B0606020202030204" pitchFamily="34" charset="0"/>
              </a:rPr>
              <a:t> та </a:t>
            </a:r>
            <a:r>
              <a:rPr lang="ru-RU" dirty="0" err="1">
                <a:latin typeface="Arial Narrow" panose="020B0606020202030204" pitchFamily="34" charset="0"/>
              </a:rPr>
              <a:t>здійснювати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задум</a:t>
            </a:r>
            <a:r>
              <a:rPr lang="ru-RU" dirty="0">
                <a:latin typeface="Arial Narrow" panose="020B0606020202030204" pitchFamily="34" charset="0"/>
              </a:rPr>
              <a:t>, </a:t>
            </a:r>
            <a:r>
              <a:rPr lang="ru-RU" dirty="0" err="1">
                <a:latin typeface="Arial Narrow" panose="020B0606020202030204" pitchFamily="34" charset="0"/>
              </a:rPr>
              <a:t>намір</a:t>
            </a:r>
            <a:r>
              <a:rPr lang="ru-RU" dirty="0">
                <a:latin typeface="Arial Narrow" panose="020B0606020202030204" pitchFamily="34" charset="0"/>
              </a:rPr>
              <a:t>) </a:t>
            </a:r>
            <a:r>
              <a:rPr lang="ru-RU" dirty="0" err="1">
                <a:latin typeface="Arial Narrow" panose="020B0606020202030204" pitchFamily="34" charset="0"/>
              </a:rPr>
              <a:t>перетворюється</a:t>
            </a:r>
            <a:r>
              <a:rPr lang="ru-RU" dirty="0">
                <a:latin typeface="Arial Narrow" panose="020B0606020202030204" pitchFamily="34" charset="0"/>
              </a:rPr>
              <a:t> на </a:t>
            </a:r>
            <a:r>
              <a:rPr lang="ru-RU" dirty="0" err="1">
                <a:latin typeface="Arial Narrow" panose="020B0606020202030204" pitchFamily="34" charset="0"/>
              </a:rPr>
              <a:t>процес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створення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проєкту</a:t>
            </a:r>
            <a:endParaRPr lang="ru-RU" dirty="0">
              <a:latin typeface="Arial Narrow" panose="020B0606020202030204" pitchFamily="34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ru-RU" dirty="0" err="1">
                <a:latin typeface="Arial Narrow" panose="020B0606020202030204" pitchFamily="34" charset="0"/>
              </a:rPr>
              <a:t>Визначено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Arial Narrow" panose="020B0606020202030204" pitchFamily="34" charset="0"/>
              </a:rPr>
              <a:t>сутність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 методу </a:t>
            </a:r>
            <a:r>
              <a:rPr lang="ru-RU" b="1" dirty="0" err="1">
                <a:solidFill>
                  <a:srgbClr val="FF0000"/>
                </a:solidFill>
                <a:latin typeface="Arial Narrow" panose="020B0606020202030204" pitchFamily="34" charset="0"/>
              </a:rPr>
              <a:t>проєктів</a:t>
            </a:r>
            <a:r>
              <a:rPr lang="ru-RU" dirty="0">
                <a:latin typeface="Arial Narrow" panose="020B0606020202030204" pitchFamily="34" charset="0"/>
              </a:rPr>
              <a:t>, </a:t>
            </a:r>
            <a:r>
              <a:rPr lang="ru-RU" dirty="0" err="1">
                <a:latin typeface="Arial Narrow" panose="020B0606020202030204" pitchFamily="34" charset="0"/>
              </a:rPr>
              <a:t>що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виступає</a:t>
            </a:r>
            <a:r>
              <a:rPr lang="ru-RU" dirty="0">
                <a:latin typeface="Arial Narrow" panose="020B0606020202030204" pitchFamily="34" charset="0"/>
              </a:rPr>
              <a:t> як </a:t>
            </a:r>
            <a:r>
              <a:rPr lang="ru-RU" dirty="0" err="1">
                <a:latin typeface="Arial Narrow" panose="020B0606020202030204" pitchFamily="34" charset="0"/>
              </a:rPr>
              <a:t>засіб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реалізації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особистісно-орієнтованої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взаємодії</a:t>
            </a:r>
            <a:r>
              <a:rPr lang="ru-RU" dirty="0">
                <a:latin typeface="Arial Narrow" panose="020B0606020202030204" pitchFamily="34" charset="0"/>
              </a:rPr>
              <a:t>, </a:t>
            </a:r>
            <a:r>
              <a:rPr lang="ru-RU" dirty="0" err="1">
                <a:latin typeface="Arial Narrow" panose="020B0606020202030204" pitchFamily="34" charset="0"/>
              </a:rPr>
              <a:t>спрямований</a:t>
            </a:r>
            <a:r>
              <a:rPr lang="ru-RU" dirty="0">
                <a:latin typeface="Arial Narrow" panose="020B0606020202030204" pitchFamily="34" charset="0"/>
              </a:rPr>
              <a:t> на </a:t>
            </a:r>
            <a:r>
              <a:rPr lang="ru-RU" dirty="0" err="1">
                <a:latin typeface="Arial Narrow" panose="020B0606020202030204" pitchFamily="34" charset="0"/>
              </a:rPr>
              <a:t>особистісне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спілкування</a:t>
            </a:r>
            <a:r>
              <a:rPr lang="ru-RU" dirty="0">
                <a:latin typeface="Arial Narrow" panose="020B0606020202030204" pitchFamily="34" charset="0"/>
              </a:rPr>
              <a:t>; на </a:t>
            </a:r>
            <a:r>
              <a:rPr lang="ru-RU" dirty="0" err="1">
                <a:latin typeface="Arial Narrow" panose="020B0606020202030204" pitchFamily="34" charset="0"/>
              </a:rPr>
              <a:t>розуміння</a:t>
            </a:r>
            <a:r>
              <a:rPr lang="ru-RU" dirty="0">
                <a:latin typeface="Arial Narrow" panose="020B0606020202030204" pitchFamily="34" charset="0"/>
              </a:rPr>
              <a:t> педагогом </a:t>
            </a:r>
            <a:r>
              <a:rPr lang="ru-RU" dirty="0" err="1">
                <a:latin typeface="Arial Narrow" panose="020B0606020202030204" pitchFamily="34" charset="0"/>
              </a:rPr>
              <a:t>внутрішнього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світу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здобувачів</a:t>
            </a:r>
            <a:r>
              <a:rPr lang="ru-RU" dirty="0">
                <a:latin typeface="Arial Narrow" panose="020B0606020202030204" pitchFamily="34" charset="0"/>
              </a:rPr>
              <a:t>; </a:t>
            </a:r>
            <a:r>
              <a:rPr lang="ru-RU" dirty="0" err="1">
                <a:latin typeface="Arial Narrow" panose="020B0606020202030204" pitchFamily="34" charset="0"/>
              </a:rPr>
              <a:t>створює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умови</a:t>
            </a:r>
            <a:r>
              <a:rPr lang="ru-RU" dirty="0">
                <a:latin typeface="Arial Narrow" panose="020B0606020202030204" pitchFamily="34" charset="0"/>
              </a:rPr>
              <a:t> для </a:t>
            </a:r>
            <a:r>
              <a:rPr lang="ru-RU" dirty="0" err="1">
                <a:latin typeface="Arial Narrow" panose="020B0606020202030204" pitchFamily="34" charset="0"/>
              </a:rPr>
              <a:t>розвитку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мотивації</a:t>
            </a:r>
            <a:r>
              <a:rPr lang="ru-RU" dirty="0">
                <a:latin typeface="Arial Narrow" panose="020B0606020202030204" pitchFamily="34" charset="0"/>
              </a:rPr>
              <a:t> у </a:t>
            </a:r>
            <a:r>
              <a:rPr lang="ru-RU" dirty="0" err="1">
                <a:latin typeface="Arial Narrow" panose="020B0606020202030204" pitchFamily="34" charset="0"/>
              </a:rPr>
              <a:t>творчій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навчальній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діяльності</a:t>
            </a:r>
            <a:r>
              <a:rPr lang="ru-RU" dirty="0">
                <a:latin typeface="Arial Narrow" panose="020B0606020202030204" pitchFamily="34" charset="0"/>
              </a:rPr>
              <a:t>; </a:t>
            </a:r>
            <a:r>
              <a:rPr lang="ru-RU" dirty="0" err="1">
                <a:latin typeface="Arial Narrow" panose="020B0606020202030204" pitchFamily="34" charset="0"/>
              </a:rPr>
              <a:t>стимулює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прагнення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зрозуміти</a:t>
            </a:r>
            <a:r>
              <a:rPr lang="ru-RU" dirty="0">
                <a:latin typeface="Arial Narrow" panose="020B0606020202030204" pitchFamily="34" charset="0"/>
              </a:rPr>
              <a:t> установки і погляди один одного </a:t>
            </a: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ru-RU" dirty="0" err="1">
                <a:latin typeface="Arial Narrow" panose="020B0606020202030204" pitchFamily="34" charset="0"/>
              </a:rPr>
              <a:t>Науковці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зазначають</a:t>
            </a:r>
            <a:r>
              <a:rPr lang="ru-RU" dirty="0">
                <a:latin typeface="Arial Narrow" panose="020B0606020202030204" pitchFamily="34" charset="0"/>
              </a:rPr>
              <a:t>, </a:t>
            </a:r>
            <a:r>
              <a:rPr lang="ru-RU" dirty="0" err="1">
                <a:latin typeface="Arial Narrow" panose="020B0606020202030204" pitchFamily="34" charset="0"/>
              </a:rPr>
              <a:t>що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Arial Narrow" panose="020B0606020202030204" pitchFamily="34" charset="0"/>
              </a:rPr>
              <a:t>основна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 мета </a:t>
            </a:r>
            <a:r>
              <a:rPr lang="ru-RU" b="1" dirty="0" err="1">
                <a:solidFill>
                  <a:srgbClr val="FF0000"/>
                </a:solidFill>
                <a:latin typeface="Arial Narrow" panose="020B0606020202030204" pitchFamily="34" charset="0"/>
              </a:rPr>
              <a:t>проєктів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ru-RU" dirty="0">
                <a:latin typeface="Arial Narrow" panose="020B0606020202030204" pitchFamily="34" charset="0"/>
              </a:rPr>
              <a:t>– </a:t>
            </a:r>
            <a:r>
              <a:rPr lang="ru-RU" dirty="0" err="1">
                <a:latin typeface="Arial Narrow" panose="020B0606020202030204" pitchFamily="34" charset="0"/>
              </a:rPr>
              <a:t>сприяння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творчим</a:t>
            </a:r>
            <a:r>
              <a:rPr lang="ru-RU" dirty="0">
                <a:latin typeface="Arial Narrow" panose="020B0606020202030204" pitchFamily="34" charset="0"/>
              </a:rPr>
              <a:t> та </a:t>
            </a:r>
            <a:r>
              <a:rPr lang="ru-RU" dirty="0" err="1">
                <a:latin typeface="Arial Narrow" panose="020B0606020202030204" pitchFamily="34" charset="0"/>
              </a:rPr>
              <a:t>дослідницьким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здібностям</a:t>
            </a:r>
            <a:r>
              <a:rPr lang="ru-RU" dirty="0">
                <a:latin typeface="Arial Narrow" panose="020B0606020202030204" pitchFamily="34" charset="0"/>
              </a:rPr>
              <a:t> у </a:t>
            </a:r>
            <a:r>
              <a:rPr lang="ru-RU" dirty="0" err="1">
                <a:latin typeface="Arial Narrow" panose="020B0606020202030204" pitchFamily="34" charset="0"/>
              </a:rPr>
              <a:t>процесі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реалізації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проєктного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навчання</a:t>
            </a:r>
            <a:endParaRPr lang="ru-RU" dirty="0">
              <a:latin typeface="Arial Narrow" panose="020B0606020202030204" pitchFamily="34" charset="0"/>
            </a:endParaRPr>
          </a:p>
          <a:p>
            <a:endParaRPr lang="ru-RU" dirty="0"/>
          </a:p>
        </p:txBody>
      </p:sp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AAB8185F-42DF-40BB-8772-462EB4B36D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471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201"/>
    </mc:Choice>
    <mc:Fallback>
      <p:transition spd="slow" advTm="602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4259</TotalTime>
  <Words>1982</Words>
  <Application>Microsoft Office PowerPoint</Application>
  <PresentationFormat>Широкоэкранный</PresentationFormat>
  <Paragraphs>72</Paragraphs>
  <Slides>20</Slides>
  <Notes>0</Notes>
  <HiddenSlides>0</HiddenSlides>
  <MMClips>20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6" baseType="lpstr">
      <vt:lpstr>Arial</vt:lpstr>
      <vt:lpstr>Arial Black</vt:lpstr>
      <vt:lpstr>Arial Narrow</vt:lpstr>
      <vt:lpstr>Calibri</vt:lpstr>
      <vt:lpstr>Garamond</vt:lpstr>
      <vt:lpstr>Натуральные материалы</vt:lpstr>
      <vt:lpstr>Порівняльна оцінка результатів успішності слухачів циклу тематичного удосконалення медичного напряму на післядипломному етапі освіти з використанням проєктної технології навчання під час контрольного експерименту</vt:lpstr>
      <vt:lpstr>Актуальність</vt:lpstr>
      <vt:lpstr>Актуальність</vt:lpstr>
      <vt:lpstr>Актуальність</vt:lpstr>
      <vt:lpstr>Актуальність</vt:lpstr>
      <vt:lpstr>Актуальність</vt:lpstr>
      <vt:lpstr>Актуальність</vt:lpstr>
      <vt:lpstr>Презентация PowerPoint</vt:lpstr>
      <vt:lpstr>Результати теоретичного аналізу</vt:lpstr>
      <vt:lpstr>Результати теоретичного аналізу</vt:lpstr>
      <vt:lpstr>База проведення експериментальної роботи</vt:lpstr>
      <vt:lpstr>Контрольний етап </vt:lpstr>
      <vt:lpstr>Контрольний етап</vt:lpstr>
      <vt:lpstr>Контрольний експеримент</vt:lpstr>
      <vt:lpstr>Результати дослідження на  контрольному етапі</vt:lpstr>
      <vt:lpstr>Результати дослідження на  контрольному етапі</vt:lpstr>
      <vt:lpstr>Висновки</vt:lpstr>
      <vt:lpstr>Використані джерела</vt:lpstr>
      <vt:lpstr>Використані джерела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Новые подходы к профилактике, диагностике и лечению заболеваний тканей пародонта</dc:title>
  <dc:creator>Maryna</dc:creator>
  <cp:lastModifiedBy>Maryna</cp:lastModifiedBy>
  <cp:revision>244</cp:revision>
  <dcterms:created xsi:type="dcterms:W3CDTF">2021-08-19T13:55:54Z</dcterms:created>
  <dcterms:modified xsi:type="dcterms:W3CDTF">2023-03-14T19:59:03Z</dcterms:modified>
</cp:coreProperties>
</file>